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49" r:id="rId2"/>
    <p:sldMasterId id="2147483650" r:id="rId3"/>
  </p:sldMasterIdLst>
  <p:notesMasterIdLst>
    <p:notesMasterId r:id="rId27"/>
  </p:notesMasterIdLst>
  <p:sldIdLst>
    <p:sldId id="354" r:id="rId4"/>
    <p:sldId id="256" r:id="rId5"/>
    <p:sldId id="328" r:id="rId6"/>
    <p:sldId id="356" r:id="rId7"/>
    <p:sldId id="357" r:id="rId8"/>
    <p:sldId id="358" r:id="rId9"/>
    <p:sldId id="379" r:id="rId10"/>
    <p:sldId id="380" r:id="rId11"/>
    <p:sldId id="381" r:id="rId12"/>
    <p:sldId id="359" r:id="rId13"/>
    <p:sldId id="372" r:id="rId14"/>
    <p:sldId id="360" r:id="rId15"/>
    <p:sldId id="373" r:id="rId16"/>
    <p:sldId id="382" r:id="rId17"/>
    <p:sldId id="362" r:id="rId18"/>
    <p:sldId id="384" r:id="rId19"/>
    <p:sldId id="383" r:id="rId20"/>
    <p:sldId id="363" r:id="rId21"/>
    <p:sldId id="376" r:id="rId22"/>
    <p:sldId id="365" r:id="rId23"/>
    <p:sldId id="369" r:id="rId24"/>
    <p:sldId id="371" r:id="rId25"/>
    <p:sldId id="355" r:id="rId26"/>
  </p:sldIdLst>
  <p:sldSz cx="9144000" cy="6858000" type="screen4x3"/>
  <p:notesSz cx="6858000" cy="9144000"/>
  <p:defaultTex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93" autoAdjust="0"/>
    <p:restoredTop sz="72093" autoAdjust="0"/>
  </p:normalViewPr>
  <p:slideViewPr>
    <p:cSldViewPr>
      <p:cViewPr varScale="1">
        <p:scale>
          <a:sx n="56" d="100"/>
          <a:sy n="56" d="100"/>
        </p:scale>
        <p:origin x="-816" y="-90"/>
      </p:cViewPr>
      <p:guideLst>
        <p:guide orient="horz" pos="2160"/>
        <p:guide pos="2880"/>
      </p:guideLst>
    </p:cSldViewPr>
  </p:slideViewPr>
  <p:notesTextViewPr>
    <p:cViewPr>
      <p:scale>
        <a:sx n="100" d="100"/>
        <a:sy n="100" d="100"/>
      </p:scale>
      <p:origin x="0" y="0"/>
    </p:cViewPr>
  </p:notesTextViewPr>
  <p:notesViewPr>
    <p:cSldViewPr>
      <p:cViewPr>
        <p:scale>
          <a:sx n="100" d="100"/>
          <a:sy n="100" d="100"/>
        </p:scale>
        <p:origin x="-1632" y="-5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OSHA-DC-FIL01.osha.dir.labor.gov\Public\csp\OOSA\2%20-%20Alliances\7%20-%20Growth%20Charts\Monthly%20Charts\FY%2018\Active%20by%20FY%20(6-30-18).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i="0" u="none" strike="noStrike" baseline="0">
                <a:solidFill>
                  <a:srgbClr val="000000"/>
                </a:solidFill>
                <a:latin typeface="Arial"/>
                <a:ea typeface="Arial"/>
                <a:cs typeface="Arial"/>
              </a:defRPr>
            </a:pPr>
            <a:r>
              <a:rPr lang="en-US" sz="2000" b="1" i="0" u="none" strike="noStrike" baseline="0">
                <a:solidFill>
                  <a:srgbClr val="000000"/>
                </a:solidFill>
                <a:latin typeface="Arial"/>
                <a:cs typeface="Arial"/>
              </a:rPr>
              <a:t>OSHA Alliances by Fiscal Year</a:t>
            </a:r>
            <a:r>
              <a:rPr lang="en-US" sz="1800" b="1" i="0" u="none" strike="noStrike" baseline="0">
                <a:solidFill>
                  <a:srgbClr val="000000"/>
                </a:solidFill>
                <a:latin typeface="Arial"/>
                <a:cs typeface="Arial"/>
              </a:rPr>
              <a:t> </a:t>
            </a:r>
          </a:p>
          <a:p>
            <a:pPr>
              <a:defRPr sz="1000" b="0" i="0" u="none" strike="noStrike" baseline="0">
                <a:solidFill>
                  <a:srgbClr val="000000"/>
                </a:solidFill>
                <a:latin typeface="Arial"/>
                <a:ea typeface="Arial"/>
                <a:cs typeface="Arial"/>
              </a:defRPr>
            </a:pPr>
            <a:r>
              <a:rPr lang="en-US" sz="1600" b="1" i="0" u="none" strike="noStrike" baseline="0">
                <a:solidFill>
                  <a:srgbClr val="000000"/>
                </a:solidFill>
                <a:latin typeface="Arial"/>
                <a:cs typeface="Arial"/>
              </a:rPr>
              <a:t>(as of June 30, 2018)</a:t>
            </a:r>
          </a:p>
        </c:rich>
      </c:tx>
      <c:layout>
        <c:manualLayout>
          <c:xMode val="edge"/>
          <c:yMode val="edge"/>
          <c:x val="0.1754235528934675"/>
          <c:y val="1.0484804583838842E-2"/>
        </c:manualLayout>
      </c:layout>
      <c:overlay val="0"/>
      <c:spPr>
        <a:noFill/>
        <a:ln w="25400">
          <a:noFill/>
        </a:ln>
      </c:spPr>
    </c:title>
    <c:autoTitleDeleted val="0"/>
    <c:plotArea>
      <c:layout>
        <c:manualLayout>
          <c:layoutTarget val="inner"/>
          <c:xMode val="edge"/>
          <c:yMode val="edge"/>
          <c:x val="9.1882247992863514E-2"/>
          <c:y val="0.14454664914586071"/>
          <c:w val="0.79571810883140059"/>
          <c:h val="0.71879106438896201"/>
        </c:manualLayout>
      </c:layout>
      <c:lineChart>
        <c:grouping val="standard"/>
        <c:varyColors val="0"/>
        <c:ser>
          <c:idx val="0"/>
          <c:order val="0"/>
          <c:tx>
            <c:strRef>
              <c:f>Data!$B$1</c:f>
              <c:strCache>
                <c:ptCount val="1"/>
                <c:pt idx="0">
                  <c:v>Total</c:v>
                </c:pt>
              </c:strCache>
            </c:strRef>
          </c:tx>
          <c:spPr>
            <a:ln w="38100">
              <a:solidFill>
                <a:srgbClr val="0000FF"/>
              </a:solidFill>
              <a:prstDash val="solid"/>
            </a:ln>
          </c:spPr>
          <c:marker>
            <c:symbol val="diamond"/>
            <c:size val="9"/>
            <c:spPr>
              <a:solidFill>
                <a:srgbClr val="0000FF"/>
              </a:solidFill>
              <a:ln>
                <a:solidFill>
                  <a:srgbClr val="0000FF"/>
                </a:solidFill>
                <a:prstDash val="solid"/>
              </a:ln>
              <a:effectLst>
                <a:outerShdw dist="35921" dir="2700000" algn="br">
                  <a:srgbClr val="000000"/>
                </a:outerShdw>
              </a:effectLst>
            </c:spPr>
          </c:marker>
          <c:dLbls>
            <c:dLbl>
              <c:idx val="0"/>
              <c:layout>
                <c:manualLayout>
                  <c:x val="-2.2302232256586799E-2"/>
                  <c:y val="-0.10362087766552111"/>
                </c:manualLayout>
              </c:layout>
              <c:spPr>
                <a:noFill/>
                <a:ln w="25400">
                  <a:noFill/>
                </a:ln>
              </c:spPr>
              <c:txPr>
                <a:bodyPr/>
                <a:lstStyle/>
                <a:p>
                  <a:pPr>
                    <a:defRPr sz="1400" b="1" i="0" u="none" strike="noStrike" baseline="0">
                      <a:solidFill>
                        <a:srgbClr val="0000FF"/>
                      </a:solidFill>
                      <a:latin typeface="Arial"/>
                      <a:ea typeface="Arial"/>
                      <a:cs typeface="Arial"/>
                    </a:defRPr>
                  </a:pPr>
                  <a:endParaRPr lang="en-US"/>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9E07-4D6E-A717-77F3F7826565}"/>
                </c:ext>
              </c:extLst>
            </c:dLbl>
            <c:dLbl>
              <c:idx val="1"/>
              <c:layout>
                <c:manualLayout>
                  <c:x val="-4.4645014876257126E-2"/>
                  <c:y val="-4.7725685665438652E-2"/>
                </c:manualLayout>
              </c:layout>
              <c:spPr>
                <a:noFill/>
                <a:ln w="25400">
                  <a:noFill/>
                </a:ln>
              </c:spPr>
              <c:txPr>
                <a:bodyPr/>
                <a:lstStyle/>
                <a:p>
                  <a:pPr>
                    <a:defRPr sz="1400" b="1" i="0" u="none" strike="noStrike" baseline="0">
                      <a:solidFill>
                        <a:srgbClr val="0000FF"/>
                      </a:solidFill>
                      <a:latin typeface="Arial"/>
                      <a:ea typeface="Arial"/>
                      <a:cs typeface="Arial"/>
                    </a:defRPr>
                  </a:pPr>
                  <a:endParaRPr lang="en-US"/>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9E07-4D6E-A717-77F3F7826565}"/>
                </c:ext>
              </c:extLst>
            </c:dLbl>
            <c:dLbl>
              <c:idx val="2"/>
              <c:layout>
                <c:manualLayout>
                  <c:x val="-4.0273638991920331E-2"/>
                  <c:y val="-5.2297017918631797E-2"/>
                </c:manualLayout>
              </c:layout>
              <c:spPr>
                <a:noFill/>
                <a:ln w="25400">
                  <a:noFill/>
                </a:ln>
              </c:spPr>
              <c:txPr>
                <a:bodyPr/>
                <a:lstStyle/>
                <a:p>
                  <a:pPr>
                    <a:defRPr sz="1400" b="1" i="0" u="none" strike="noStrike" baseline="0">
                      <a:solidFill>
                        <a:srgbClr val="0000FF"/>
                      </a:solidFill>
                      <a:latin typeface="Arial"/>
                      <a:ea typeface="Arial"/>
                      <a:cs typeface="Arial"/>
                    </a:defRPr>
                  </a:pPr>
                  <a:endParaRPr lang="en-US"/>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9E07-4D6E-A717-77F3F7826565}"/>
                </c:ext>
              </c:extLst>
            </c:dLbl>
            <c:dLbl>
              <c:idx val="3"/>
              <c:layout>
                <c:manualLayout>
                  <c:x val="-4.6587926509186306E-2"/>
                  <c:y val="-4.106768763996245E-2"/>
                </c:manualLayout>
              </c:layout>
              <c:spPr>
                <a:noFill/>
                <a:ln w="25400">
                  <a:noFill/>
                </a:ln>
              </c:spPr>
              <c:txPr>
                <a:bodyPr/>
                <a:lstStyle/>
                <a:p>
                  <a:pPr>
                    <a:defRPr sz="1400" b="1" i="0" u="none" strike="noStrike" baseline="0">
                      <a:solidFill>
                        <a:srgbClr val="0000FF"/>
                      </a:solidFill>
                      <a:latin typeface="Arial"/>
                      <a:ea typeface="Arial"/>
                      <a:cs typeface="Arial"/>
                    </a:defRPr>
                  </a:pPr>
                  <a:endParaRPr lang="en-US"/>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9E07-4D6E-A717-77F3F7826565}"/>
                </c:ext>
              </c:extLst>
            </c:dLbl>
            <c:dLbl>
              <c:idx val="4"/>
              <c:layout>
                <c:manualLayout>
                  <c:x val="-2.2626050862074965E-2"/>
                  <c:y val="-3.4451656845646571E-2"/>
                </c:manualLayout>
              </c:layout>
              <c:spPr>
                <a:noFill/>
                <a:ln w="25400">
                  <a:noFill/>
                </a:ln>
              </c:spPr>
              <c:txPr>
                <a:bodyPr/>
                <a:lstStyle/>
                <a:p>
                  <a:pPr>
                    <a:defRPr sz="1400" b="1" i="0" u="none" strike="noStrike" baseline="0">
                      <a:solidFill>
                        <a:srgbClr val="0000FF"/>
                      </a:solidFill>
                      <a:latin typeface="Arial"/>
                      <a:ea typeface="Arial"/>
                      <a:cs typeface="Arial"/>
                    </a:defRPr>
                  </a:pPr>
                  <a:endParaRPr lang="en-US"/>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9E07-4D6E-A717-77F3F7826565}"/>
                </c:ext>
              </c:extLst>
            </c:dLbl>
            <c:dLbl>
              <c:idx val="5"/>
              <c:layout>
                <c:manualLayout>
                  <c:x val="-2.2707034728405944E-2"/>
                  <c:y val="-4.1817421904830746E-2"/>
                </c:manualLayout>
              </c:layout>
              <c:spPr>
                <a:noFill/>
                <a:ln w="25400">
                  <a:noFill/>
                </a:ln>
              </c:spPr>
              <c:txPr>
                <a:bodyPr/>
                <a:lstStyle/>
                <a:p>
                  <a:pPr>
                    <a:defRPr sz="1400" b="1" i="0" u="none" strike="noStrike" baseline="0">
                      <a:solidFill>
                        <a:srgbClr val="0000FF"/>
                      </a:solidFill>
                      <a:latin typeface="Arial"/>
                      <a:ea typeface="Arial"/>
                      <a:cs typeface="Arial"/>
                    </a:defRPr>
                  </a:pPr>
                  <a:endParaRPr lang="en-US"/>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9E07-4D6E-A717-77F3F7826565}"/>
                </c:ext>
              </c:extLst>
            </c:dLbl>
            <c:dLbl>
              <c:idx val="6"/>
              <c:layout>
                <c:manualLayout>
                  <c:x val="-2.9021322245672027E-2"/>
                  <c:y val="-2.9387553620017669E-2"/>
                </c:manualLayout>
              </c:layout>
              <c:spPr>
                <a:noFill/>
                <a:ln w="25400">
                  <a:noFill/>
                </a:ln>
              </c:spPr>
              <c:txPr>
                <a:bodyPr/>
                <a:lstStyle/>
                <a:p>
                  <a:pPr>
                    <a:defRPr sz="1400" b="1" i="0" u="none" strike="noStrike" baseline="0">
                      <a:solidFill>
                        <a:srgbClr val="0000FF"/>
                      </a:solidFill>
                      <a:latin typeface="Arial"/>
                      <a:ea typeface="Arial"/>
                      <a:cs typeface="Arial"/>
                    </a:defRPr>
                  </a:pPr>
                  <a:endParaRPr lang="en-US"/>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9E07-4D6E-A717-77F3F7826565}"/>
                </c:ext>
              </c:extLst>
            </c:dLbl>
            <c:dLbl>
              <c:idx val="7"/>
              <c:layout>
                <c:manualLayout>
                  <c:x val="-1.9306997800697799E-2"/>
                  <c:y val="-3.7917049359655709E-2"/>
                </c:manualLayout>
              </c:layout>
              <c:spPr>
                <a:noFill/>
                <a:ln w="25400">
                  <a:noFill/>
                </a:ln>
              </c:spPr>
              <c:txPr>
                <a:bodyPr/>
                <a:lstStyle/>
                <a:p>
                  <a:pPr>
                    <a:defRPr sz="1400" b="1" i="0" u="none" strike="noStrike" baseline="0">
                      <a:solidFill>
                        <a:srgbClr val="0000FF"/>
                      </a:solidFill>
                      <a:latin typeface="Arial"/>
                      <a:ea typeface="Arial"/>
                      <a:cs typeface="Arial"/>
                    </a:defRPr>
                  </a:pPr>
                  <a:endParaRPr lang="en-US"/>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9E07-4D6E-A717-77F3F7826565}"/>
                </c:ext>
              </c:extLst>
            </c:dLbl>
            <c:dLbl>
              <c:idx val="8"/>
              <c:layout>
                <c:manualLayout>
                  <c:x val="-2.7402229218230944E-2"/>
                  <c:y val="-4.7998300671131762E-2"/>
                </c:manualLayout>
              </c:layout>
              <c:spPr>
                <a:noFill/>
                <a:ln w="25400">
                  <a:noFill/>
                </a:ln>
              </c:spPr>
              <c:txPr>
                <a:bodyPr/>
                <a:lstStyle/>
                <a:p>
                  <a:pPr>
                    <a:defRPr sz="1400" b="1" i="0" u="none" strike="noStrike" baseline="0">
                      <a:solidFill>
                        <a:srgbClr val="0000FF"/>
                      </a:solidFill>
                      <a:latin typeface="Arial"/>
                      <a:ea typeface="Arial"/>
                      <a:cs typeface="Arial"/>
                    </a:defRPr>
                  </a:pPr>
                  <a:endParaRPr lang="en-US"/>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8-9E07-4D6E-A717-77F3F7826565}"/>
                </c:ext>
              </c:extLst>
            </c:dLbl>
            <c:dLbl>
              <c:idx val="9"/>
              <c:layout>
                <c:manualLayout>
                  <c:x val="-2.6592741134428447E-2"/>
                  <c:y val="-5.0651008073532067E-2"/>
                </c:manualLayout>
              </c:layout>
              <c:spPr>
                <a:noFill/>
                <a:ln w="25400">
                  <a:noFill/>
                </a:ln>
              </c:spPr>
              <c:txPr>
                <a:bodyPr/>
                <a:lstStyle/>
                <a:p>
                  <a:pPr>
                    <a:defRPr sz="1400" b="1" i="0" u="none" strike="noStrike" baseline="0">
                      <a:solidFill>
                        <a:srgbClr val="0000FF"/>
                      </a:solidFill>
                      <a:latin typeface="Arial"/>
                      <a:ea typeface="Arial"/>
                      <a:cs typeface="Arial"/>
                    </a:defRPr>
                  </a:pPr>
                  <a:endParaRPr lang="en-US"/>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9E07-4D6E-A717-77F3F7826565}"/>
                </c:ext>
              </c:extLst>
            </c:dLbl>
            <c:dLbl>
              <c:idx val="10"/>
              <c:layout>
                <c:manualLayout>
                  <c:x val="-2.9345140851160294E-2"/>
                  <c:y val="-4.1717835729249475E-2"/>
                </c:manualLayout>
              </c:layout>
              <c:spPr>
                <a:noFill/>
                <a:ln w="25400">
                  <a:noFill/>
                </a:ln>
              </c:spPr>
              <c:txPr>
                <a:bodyPr/>
                <a:lstStyle/>
                <a:p>
                  <a:pPr>
                    <a:defRPr sz="1400" b="1" i="0" u="none" strike="noStrike" baseline="0">
                      <a:solidFill>
                        <a:srgbClr val="0000FF"/>
                      </a:solidFill>
                      <a:latin typeface="Arial"/>
                      <a:ea typeface="Arial"/>
                      <a:cs typeface="Arial"/>
                    </a:defRPr>
                  </a:pPr>
                  <a:endParaRPr lang="en-US"/>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A-9E07-4D6E-A717-77F3F7826565}"/>
                </c:ext>
              </c:extLst>
            </c:dLbl>
            <c:dLbl>
              <c:idx val="11"/>
              <c:layout>
                <c:manualLayout>
                  <c:x val="-3.4139102642993101E-2"/>
                  <c:y val="-3.4956307196440474E-2"/>
                </c:manualLayout>
              </c:layout>
              <c:spPr>
                <a:noFill/>
                <a:ln w="25400">
                  <a:noFill/>
                </a:ln>
              </c:spPr>
              <c:txPr>
                <a:bodyPr/>
                <a:lstStyle/>
                <a:p>
                  <a:pPr>
                    <a:defRPr sz="1400" b="1" i="0" u="none" strike="noStrike" baseline="0">
                      <a:solidFill>
                        <a:srgbClr val="0000FF"/>
                      </a:solidFill>
                      <a:latin typeface="Arial"/>
                      <a:ea typeface="Arial"/>
                      <a:cs typeface="Arial"/>
                    </a:defRPr>
                  </a:pPr>
                  <a:endParaRPr lang="en-US"/>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9E07-4D6E-A717-77F3F7826565}"/>
                </c:ext>
              </c:extLst>
            </c:dLbl>
            <c:dLbl>
              <c:idx val="12"/>
              <c:layout>
                <c:manualLayout>
                  <c:x val="-2.5220212522635586E-2"/>
                  <c:y val="-2.8357192765016945E-2"/>
                </c:manualLayout>
              </c:layout>
              <c:spPr>
                <a:noFill/>
                <a:ln w="25400">
                  <a:noFill/>
                </a:ln>
              </c:spPr>
              <c:txPr>
                <a:bodyPr/>
                <a:lstStyle/>
                <a:p>
                  <a:pPr>
                    <a:defRPr sz="1400" b="1" i="0" u="none" strike="noStrike" baseline="0">
                      <a:solidFill>
                        <a:srgbClr val="0000FF"/>
                      </a:solidFill>
                      <a:latin typeface="Arial"/>
                      <a:ea typeface="Arial"/>
                      <a:cs typeface="Arial"/>
                    </a:defRPr>
                  </a:pPr>
                  <a:endParaRPr lang="en-US"/>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C-9E07-4D6E-A717-77F3F7826565}"/>
                </c:ext>
              </c:extLst>
            </c:dLbl>
            <c:dLbl>
              <c:idx val="13"/>
              <c:layout>
                <c:manualLayout>
                  <c:x val="-2.5139160163377798E-2"/>
                  <c:y val="-5.2309066931281706E-2"/>
                </c:manualLayout>
              </c:layout>
              <c:spPr>
                <a:noFill/>
                <a:ln w="25400">
                  <a:noFill/>
                </a:ln>
              </c:spPr>
              <c:txPr>
                <a:bodyPr/>
                <a:lstStyle/>
                <a:p>
                  <a:pPr>
                    <a:defRPr sz="1400" b="1" i="0" u="none" strike="noStrike" baseline="0">
                      <a:solidFill>
                        <a:srgbClr val="0000FF"/>
                      </a:solidFill>
                      <a:latin typeface="Arial"/>
                      <a:ea typeface="Arial"/>
                      <a:cs typeface="Arial"/>
                    </a:defRPr>
                  </a:pPr>
                  <a:endParaRPr lang="en-US"/>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9E07-4D6E-A717-77F3F7826565}"/>
                </c:ext>
              </c:extLst>
            </c:dLbl>
            <c:dLbl>
              <c:idx val="14"/>
              <c:layout>
                <c:manualLayout>
                  <c:x val="-2.8179458657767782E-2"/>
                  <c:y val="-3.0551009274413531E-2"/>
                </c:manualLayout>
              </c:layout>
              <c:spPr>
                <a:noFill/>
                <a:ln w="25400">
                  <a:noFill/>
                </a:ln>
              </c:spPr>
              <c:txPr>
                <a:bodyPr/>
                <a:lstStyle/>
                <a:p>
                  <a:pPr>
                    <a:defRPr sz="1400" b="1" i="0" u="none" strike="noStrike" baseline="0">
                      <a:solidFill>
                        <a:srgbClr val="0000FF"/>
                      </a:solidFill>
                      <a:latin typeface="Arial"/>
                      <a:ea typeface="Arial"/>
                      <a:cs typeface="Arial"/>
                    </a:defRPr>
                  </a:pPr>
                  <a:endParaRPr lang="en-US"/>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E-9E07-4D6E-A717-77F3F7826565}"/>
                </c:ext>
              </c:extLst>
            </c:dLbl>
            <c:dLbl>
              <c:idx val="15"/>
              <c:layout>
                <c:manualLayout>
                  <c:x val="-3.114571746384872E-2"/>
                  <c:y val="-3.2733224222585927E-2"/>
                </c:manualLayout>
              </c:layout>
              <c:spPr>
                <a:noFill/>
                <a:ln w="25400">
                  <a:noFill/>
                </a:ln>
              </c:spPr>
              <c:txPr>
                <a:bodyPr/>
                <a:lstStyle/>
                <a:p>
                  <a:pPr>
                    <a:defRPr sz="1400" b="1" i="0" u="none" strike="noStrike" baseline="0">
                      <a:solidFill>
                        <a:srgbClr val="0000FF"/>
                      </a:solidFill>
                      <a:latin typeface="Arial"/>
                      <a:ea typeface="Arial"/>
                      <a:cs typeface="Arial"/>
                    </a:defRPr>
                  </a:pPr>
                  <a:endParaRPr lang="en-US"/>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F-9E07-4D6E-A717-77F3F7826565}"/>
                </c:ext>
              </c:extLst>
            </c:dLbl>
            <c:dLbl>
              <c:idx val="16"/>
              <c:layout>
                <c:manualLayout>
                  <c:x val="-2.817945865776789E-2"/>
                  <c:y val="-2.6186579378068741E-2"/>
                </c:manualLayout>
              </c:layout>
              <c:spPr>
                <a:noFill/>
                <a:ln w="25400">
                  <a:noFill/>
                </a:ln>
              </c:spPr>
              <c:txPr>
                <a:bodyPr/>
                <a:lstStyle/>
                <a:p>
                  <a:pPr>
                    <a:defRPr sz="1400" b="1" i="0" u="none" strike="noStrike" baseline="0">
                      <a:solidFill>
                        <a:srgbClr val="0000FF"/>
                      </a:solidFill>
                      <a:latin typeface="Arial"/>
                      <a:ea typeface="Arial"/>
                      <a:cs typeface="Arial"/>
                    </a:defRPr>
                  </a:pPr>
                  <a:endParaRPr lang="en-US"/>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0-9E07-4D6E-A717-77F3F7826565}"/>
                </c:ext>
              </c:extLst>
            </c:dLbl>
            <c:spPr>
              <a:noFill/>
              <a:ln w="25400">
                <a:noFill/>
              </a:ln>
            </c:spPr>
            <c:txPr>
              <a:bodyPr wrap="square" lIns="38100" tIns="19050" rIns="38100" bIns="19050" anchor="ctr">
                <a:spAutoFit/>
              </a:bodyPr>
              <a:lstStyle/>
              <a:p>
                <a:pPr>
                  <a:defRPr sz="1400" b="1" i="0" u="none" strike="noStrike" baseline="0">
                    <a:solidFill>
                      <a:srgbClr val="0000FF"/>
                    </a:solidFill>
                    <a:latin typeface="Arial"/>
                    <a:ea typeface="Arial"/>
                    <a:cs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Data!$A$2:$A$18</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numCache>
            </c:numRef>
          </c:cat>
          <c:val>
            <c:numRef>
              <c:f>Data!$B$2:$B$18</c:f>
              <c:numCache>
                <c:formatCode>General</c:formatCode>
                <c:ptCount val="17"/>
                <c:pt idx="0">
                  <c:v>12</c:v>
                </c:pt>
                <c:pt idx="1">
                  <c:v>106</c:v>
                </c:pt>
                <c:pt idx="2">
                  <c:v>242</c:v>
                </c:pt>
                <c:pt idx="3">
                  <c:v>346</c:v>
                </c:pt>
                <c:pt idx="4">
                  <c:v>390</c:v>
                </c:pt>
                <c:pt idx="5">
                  <c:v>405</c:v>
                </c:pt>
                <c:pt idx="6">
                  <c:v>432</c:v>
                </c:pt>
                <c:pt idx="7">
                  <c:v>383</c:v>
                </c:pt>
                <c:pt idx="8">
                  <c:v>327</c:v>
                </c:pt>
                <c:pt idx="9">
                  <c:v>296</c:v>
                </c:pt>
                <c:pt idx="10">
                  <c:v>301</c:v>
                </c:pt>
                <c:pt idx="11">
                  <c:v>289</c:v>
                </c:pt>
                <c:pt idx="12">
                  <c:v>264</c:v>
                </c:pt>
                <c:pt idx="13">
                  <c:v>229</c:v>
                </c:pt>
                <c:pt idx="14">
                  <c:v>237</c:v>
                </c:pt>
                <c:pt idx="15">
                  <c:v>233</c:v>
                </c:pt>
                <c:pt idx="16">
                  <c:v>240</c:v>
                </c:pt>
              </c:numCache>
            </c:numRef>
          </c:val>
          <c:smooth val="0"/>
          <c:extLst xmlns:c16r2="http://schemas.microsoft.com/office/drawing/2015/06/chart">
            <c:ext xmlns:c16="http://schemas.microsoft.com/office/drawing/2014/chart" uri="{C3380CC4-5D6E-409C-BE32-E72D297353CC}">
              <c16:uniqueId val="{00000011-9E07-4D6E-A717-77F3F7826565}"/>
            </c:ext>
          </c:extLst>
        </c:ser>
        <c:ser>
          <c:idx val="1"/>
          <c:order val="1"/>
          <c:tx>
            <c:strRef>
              <c:f>Data!$C$1</c:f>
              <c:strCache>
                <c:ptCount val="1"/>
                <c:pt idx="0">
                  <c:v>Regional/Area Office</c:v>
                </c:pt>
              </c:strCache>
            </c:strRef>
          </c:tx>
          <c:spPr>
            <a:ln w="38100">
              <a:solidFill>
                <a:srgbClr val="FF00FF"/>
              </a:solidFill>
              <a:prstDash val="solid"/>
            </a:ln>
          </c:spPr>
          <c:marker>
            <c:symbol val="square"/>
            <c:size val="9"/>
            <c:spPr>
              <a:solidFill>
                <a:srgbClr val="FF00FF"/>
              </a:solidFill>
              <a:ln>
                <a:solidFill>
                  <a:srgbClr val="FF00FF"/>
                </a:solidFill>
                <a:prstDash val="solid"/>
              </a:ln>
              <a:effectLst>
                <a:outerShdw dist="35921" dir="2700000" algn="br">
                  <a:srgbClr val="000000"/>
                </a:outerShdw>
              </a:effectLst>
            </c:spPr>
          </c:marker>
          <c:dLbls>
            <c:dLbl>
              <c:idx val="0"/>
              <c:layout>
                <c:manualLayout>
                  <c:x val="-1.9630816406186056E-2"/>
                  <c:y val="-8.1114917974702896E-2"/>
                </c:manualLayout>
              </c:layout>
              <c:spPr>
                <a:noFill/>
                <a:ln w="25400">
                  <a:noFill/>
                </a:ln>
              </c:spPr>
              <c:txPr>
                <a:bodyPr/>
                <a:lstStyle/>
                <a:p>
                  <a:pPr>
                    <a:defRPr sz="1400" b="1" i="0" u="none" strike="noStrike" baseline="0">
                      <a:solidFill>
                        <a:srgbClr val="FF00FF"/>
                      </a:solidFill>
                      <a:latin typeface="Arial"/>
                      <a:ea typeface="Arial"/>
                      <a:cs typeface="Arial"/>
                    </a:defRPr>
                  </a:pPr>
                  <a:endParaRPr lang="en-US"/>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2-9E07-4D6E-A717-77F3F7826565}"/>
                </c:ext>
              </c:extLst>
            </c:dLbl>
            <c:dLbl>
              <c:idx val="3"/>
              <c:layout>
                <c:manualLayout>
                  <c:x val="-2.064329002507804E-3"/>
                  <c:y val="7.2101079108230744E-3"/>
                </c:manualLayout>
              </c:layout>
              <c:spPr>
                <a:noFill/>
                <a:ln w="25400">
                  <a:noFill/>
                </a:ln>
              </c:spPr>
              <c:txPr>
                <a:bodyPr/>
                <a:lstStyle/>
                <a:p>
                  <a:pPr>
                    <a:defRPr sz="1400" b="1" i="0" u="none" strike="noStrike" baseline="0">
                      <a:solidFill>
                        <a:srgbClr val="FF00FF"/>
                      </a:solidFill>
                      <a:latin typeface="Arial"/>
                      <a:ea typeface="Arial"/>
                      <a:cs typeface="Arial"/>
                    </a:defRPr>
                  </a:pPr>
                  <a:endParaRPr lang="en-US"/>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9E07-4D6E-A717-77F3F7826565}"/>
                </c:ext>
              </c:extLst>
            </c:dLbl>
            <c:dLbl>
              <c:idx val="4"/>
              <c:layout>
                <c:manualLayout>
                  <c:x val="-9.5667793455740894E-3"/>
                  <c:y val="2.8879552297783696E-2"/>
                </c:manualLayout>
              </c:layout>
              <c:spPr>
                <a:noFill/>
                <a:ln w="25400">
                  <a:noFill/>
                </a:ln>
              </c:spPr>
              <c:txPr>
                <a:bodyPr/>
                <a:lstStyle/>
                <a:p>
                  <a:pPr>
                    <a:defRPr sz="1400" b="1" i="0" u="none" strike="noStrike" baseline="0">
                      <a:solidFill>
                        <a:srgbClr val="FF00FF"/>
                      </a:solidFill>
                      <a:latin typeface="Arial"/>
                      <a:ea typeface="Arial"/>
                      <a:cs typeface="Arial"/>
                    </a:defRPr>
                  </a:pPr>
                  <a:endParaRPr lang="en-US"/>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4-9E07-4D6E-A717-77F3F7826565}"/>
                </c:ext>
              </c:extLst>
            </c:dLbl>
            <c:dLbl>
              <c:idx val="5"/>
              <c:layout>
                <c:manualLayout>
                  <c:x val="-1.4100115577400218E-2"/>
                  <c:y val="3.9472070306216904E-2"/>
                </c:manualLayout>
              </c:layout>
              <c:spPr>
                <a:noFill/>
                <a:ln w="25400">
                  <a:noFill/>
                </a:ln>
              </c:spPr>
              <c:txPr>
                <a:bodyPr/>
                <a:lstStyle/>
                <a:p>
                  <a:pPr>
                    <a:defRPr sz="1400" b="1" i="0" u="none" strike="noStrike" baseline="0">
                      <a:solidFill>
                        <a:srgbClr val="FF00FF"/>
                      </a:solidFill>
                      <a:latin typeface="Arial"/>
                      <a:ea typeface="Arial"/>
                      <a:cs typeface="Arial"/>
                    </a:defRPr>
                  </a:pPr>
                  <a:endParaRPr lang="en-US"/>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9E07-4D6E-A717-77F3F7826565}"/>
                </c:ext>
              </c:extLst>
            </c:dLbl>
            <c:dLbl>
              <c:idx val="6"/>
              <c:layout>
                <c:manualLayout>
                  <c:x val="-3.2583210046206373E-2"/>
                  <c:y val="3.0927097415575373E-2"/>
                </c:manualLayout>
              </c:layout>
              <c:spPr>
                <a:noFill/>
                <a:ln w="25400">
                  <a:noFill/>
                </a:ln>
              </c:spPr>
              <c:txPr>
                <a:bodyPr/>
                <a:lstStyle/>
                <a:p>
                  <a:pPr>
                    <a:defRPr sz="1400" b="1" i="0" u="none" strike="noStrike" baseline="0">
                      <a:solidFill>
                        <a:srgbClr val="FF00FF"/>
                      </a:solidFill>
                      <a:latin typeface="Arial"/>
                      <a:ea typeface="Arial"/>
                      <a:cs typeface="Arial"/>
                    </a:defRPr>
                  </a:pPr>
                  <a:endParaRPr lang="en-US"/>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6-9E07-4D6E-A717-77F3F7826565}"/>
                </c:ext>
              </c:extLst>
            </c:dLbl>
            <c:dLbl>
              <c:idx val="7"/>
              <c:layout>
                <c:manualLayout>
                  <c:x val="-3.3556248466749906E-2"/>
                  <c:y val="4.5811513596059568E-2"/>
                </c:manualLayout>
              </c:layout>
              <c:spPr>
                <a:noFill/>
                <a:ln w="25400">
                  <a:noFill/>
                </a:ln>
              </c:spPr>
              <c:txPr>
                <a:bodyPr/>
                <a:lstStyle/>
                <a:p>
                  <a:pPr>
                    <a:defRPr sz="1400" b="1" i="0" u="none" strike="noStrike" baseline="0">
                      <a:solidFill>
                        <a:srgbClr val="FF00FF"/>
                      </a:solidFill>
                      <a:latin typeface="Arial"/>
                      <a:ea typeface="Arial"/>
                      <a:cs typeface="Arial"/>
                    </a:defRPr>
                  </a:pPr>
                  <a:endParaRPr lang="en-US"/>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7-9E07-4D6E-A717-77F3F7826565}"/>
                </c:ext>
              </c:extLst>
            </c:dLbl>
            <c:dLbl>
              <c:idx val="8"/>
              <c:layout>
                <c:manualLayout>
                  <c:x val="-2.3834434196350496E-2"/>
                  <c:y val="3.9709313791063384E-2"/>
                </c:manualLayout>
              </c:layout>
              <c:spPr>
                <a:noFill/>
                <a:ln w="25400">
                  <a:noFill/>
                </a:ln>
              </c:spPr>
              <c:txPr>
                <a:bodyPr/>
                <a:lstStyle/>
                <a:p>
                  <a:pPr>
                    <a:defRPr sz="1400" b="1" i="0" u="none" strike="noStrike" baseline="0">
                      <a:solidFill>
                        <a:srgbClr val="FF00FF"/>
                      </a:solidFill>
                      <a:latin typeface="Arial"/>
                      <a:ea typeface="Arial"/>
                      <a:cs typeface="Arial"/>
                    </a:defRPr>
                  </a:pPr>
                  <a:endParaRPr lang="en-US"/>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8-9E07-4D6E-A717-77F3F7826565}"/>
                </c:ext>
              </c:extLst>
            </c:dLbl>
            <c:dLbl>
              <c:idx val="9"/>
              <c:layout>
                <c:manualLayout>
                  <c:x val="-3.2528802895594303E-2"/>
                  <c:y val="3.7069856360886715E-2"/>
                </c:manualLayout>
              </c:layout>
              <c:spPr>
                <a:noFill/>
                <a:ln w="25400">
                  <a:noFill/>
                </a:ln>
              </c:spPr>
              <c:txPr>
                <a:bodyPr/>
                <a:lstStyle/>
                <a:p>
                  <a:pPr>
                    <a:defRPr sz="1400" b="1" i="0" u="none" strike="noStrike" baseline="0">
                      <a:solidFill>
                        <a:srgbClr val="FF00FF"/>
                      </a:solidFill>
                      <a:latin typeface="Arial"/>
                      <a:ea typeface="Arial"/>
                      <a:cs typeface="Arial"/>
                    </a:defRPr>
                  </a:pPr>
                  <a:endParaRPr lang="en-US"/>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9-9E07-4D6E-A717-77F3F7826565}"/>
                </c:ext>
              </c:extLst>
            </c:dLbl>
            <c:dLbl>
              <c:idx val="10"/>
              <c:layout>
                <c:manualLayout>
                  <c:x val="-3.0235612801293658E-2"/>
                  <c:y val="2.7215405413772726E-2"/>
                </c:manualLayout>
              </c:layout>
              <c:spPr>
                <a:noFill/>
                <a:ln w="25400">
                  <a:noFill/>
                </a:ln>
              </c:spPr>
              <c:txPr>
                <a:bodyPr/>
                <a:lstStyle/>
                <a:p>
                  <a:pPr>
                    <a:defRPr sz="1400" b="1" i="0" u="none" strike="noStrike" baseline="0">
                      <a:solidFill>
                        <a:srgbClr val="FF00FF"/>
                      </a:solidFill>
                      <a:latin typeface="Arial"/>
                      <a:ea typeface="Arial"/>
                      <a:cs typeface="Arial"/>
                    </a:defRPr>
                  </a:pPr>
                  <a:endParaRPr lang="en-US"/>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A-9E07-4D6E-A717-77F3F7826565}"/>
                </c:ext>
              </c:extLst>
            </c:dLbl>
            <c:dLbl>
              <c:idx val="11"/>
              <c:layout>
                <c:manualLayout>
                  <c:x val="-3.4136734020594479E-2"/>
                  <c:y val="3.0599464755939876E-2"/>
                </c:manualLayout>
              </c:layout>
              <c:spPr>
                <a:noFill/>
                <a:ln w="25400">
                  <a:noFill/>
                </a:ln>
              </c:spPr>
              <c:txPr>
                <a:bodyPr/>
                <a:lstStyle/>
                <a:p>
                  <a:pPr>
                    <a:defRPr sz="1400" b="1" i="0" u="none" strike="noStrike" baseline="0">
                      <a:solidFill>
                        <a:srgbClr val="FF00FF"/>
                      </a:solidFill>
                      <a:latin typeface="Arial"/>
                      <a:ea typeface="Arial"/>
                      <a:cs typeface="Arial"/>
                    </a:defRPr>
                  </a:pPr>
                  <a:endParaRPr lang="en-US"/>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B-9E07-4D6E-A717-77F3F7826565}"/>
                </c:ext>
              </c:extLst>
            </c:dLbl>
            <c:dLbl>
              <c:idx val="12"/>
              <c:layout>
                <c:manualLayout>
                  <c:x val="-4.450170647467732E-2"/>
                  <c:y val="5.235803789665408E-2"/>
                </c:manualLayout>
              </c:layout>
              <c:spPr>
                <a:noFill/>
                <a:ln w="25400">
                  <a:noFill/>
                </a:ln>
              </c:spPr>
              <c:txPr>
                <a:bodyPr/>
                <a:lstStyle/>
                <a:p>
                  <a:pPr>
                    <a:defRPr sz="1400" b="1" i="0" u="none" strike="noStrike" baseline="0">
                      <a:solidFill>
                        <a:srgbClr val="FF00FF"/>
                      </a:solidFill>
                      <a:latin typeface="Arial"/>
                      <a:ea typeface="Arial"/>
                      <a:cs typeface="Arial"/>
                    </a:defRPr>
                  </a:pPr>
                  <a:endParaRPr lang="en-US"/>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C-9E07-4D6E-A717-77F3F7826565}"/>
                </c:ext>
              </c:extLst>
            </c:dLbl>
            <c:dLbl>
              <c:idx val="13"/>
              <c:layout>
                <c:manualLayout>
                  <c:x val="-2.6629681774137895E-2"/>
                  <c:y val="3.7006799549473494E-2"/>
                </c:manualLayout>
              </c:layout>
              <c:spPr>
                <a:noFill/>
                <a:ln w="25400">
                  <a:noFill/>
                </a:ln>
              </c:spPr>
              <c:txPr>
                <a:bodyPr/>
                <a:lstStyle/>
                <a:p>
                  <a:pPr>
                    <a:defRPr sz="1400" b="1" i="0" u="none" strike="noStrike" baseline="0">
                      <a:solidFill>
                        <a:srgbClr val="FF00FF"/>
                      </a:solidFill>
                      <a:latin typeface="Arial"/>
                      <a:ea typeface="Arial"/>
                      <a:cs typeface="Arial"/>
                    </a:defRPr>
                  </a:pPr>
                  <a:endParaRPr lang="en-US"/>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9E07-4D6E-A717-77F3F7826565}"/>
                </c:ext>
              </c:extLst>
            </c:dLbl>
            <c:dLbl>
              <c:idx val="14"/>
              <c:layout>
                <c:manualLayout>
                  <c:x val="-2.6696329254727365E-2"/>
                  <c:y val="3.9279869067103193E-2"/>
                </c:manualLayout>
              </c:layout>
              <c:spPr>
                <a:noFill/>
                <a:ln w="25400">
                  <a:noFill/>
                </a:ln>
              </c:spPr>
              <c:txPr>
                <a:bodyPr/>
                <a:lstStyle/>
                <a:p>
                  <a:pPr>
                    <a:defRPr sz="1400" b="1" i="0" u="none" strike="noStrike" baseline="0">
                      <a:solidFill>
                        <a:srgbClr val="FF00FF"/>
                      </a:solidFill>
                      <a:latin typeface="Arial"/>
                      <a:ea typeface="Arial"/>
                      <a:cs typeface="Arial"/>
                    </a:defRPr>
                  </a:pPr>
                  <a:endParaRPr lang="en-US"/>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E-9E07-4D6E-A717-77F3F7826565}"/>
                </c:ext>
              </c:extLst>
            </c:dLbl>
            <c:dLbl>
              <c:idx val="15"/>
              <c:layout>
                <c:manualLayout>
                  <c:x val="-3.1145717463848612E-2"/>
                  <c:y val="3.2733224222586003E-2"/>
                </c:manualLayout>
              </c:layout>
              <c:spPr>
                <a:noFill/>
                <a:ln w="25400">
                  <a:noFill/>
                </a:ln>
              </c:spPr>
              <c:txPr>
                <a:bodyPr/>
                <a:lstStyle/>
                <a:p>
                  <a:pPr>
                    <a:defRPr sz="1400" b="1" i="0" u="none" strike="noStrike" baseline="0">
                      <a:solidFill>
                        <a:srgbClr val="FF00FF"/>
                      </a:solidFill>
                      <a:latin typeface="Arial"/>
                      <a:ea typeface="Arial"/>
                      <a:cs typeface="Arial"/>
                    </a:defRPr>
                  </a:pPr>
                  <a:endParaRPr lang="en-US"/>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F-9E07-4D6E-A717-77F3F7826565}"/>
                </c:ext>
              </c:extLst>
            </c:dLbl>
            <c:dLbl>
              <c:idx val="16"/>
              <c:layout>
                <c:manualLayout>
                  <c:x val="-3.2628846866889133E-2"/>
                  <c:y val="3.7097654118930713E-2"/>
                </c:manualLayout>
              </c:layout>
              <c:spPr>
                <a:noFill/>
                <a:ln w="25400">
                  <a:noFill/>
                </a:ln>
              </c:spPr>
              <c:txPr>
                <a:bodyPr/>
                <a:lstStyle/>
                <a:p>
                  <a:pPr>
                    <a:defRPr sz="1400" b="1" i="0" u="none" strike="noStrike" baseline="0">
                      <a:solidFill>
                        <a:srgbClr val="FF00FF"/>
                      </a:solidFill>
                      <a:latin typeface="Arial"/>
                      <a:ea typeface="Arial"/>
                      <a:cs typeface="Arial"/>
                    </a:defRPr>
                  </a:pPr>
                  <a:endParaRPr lang="en-US"/>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0-9E07-4D6E-A717-77F3F7826565}"/>
                </c:ext>
              </c:extLst>
            </c:dLbl>
            <c:spPr>
              <a:noFill/>
              <a:ln w="25400">
                <a:noFill/>
              </a:ln>
            </c:spPr>
            <c:txPr>
              <a:bodyPr wrap="square" lIns="38100" tIns="19050" rIns="38100" bIns="19050" anchor="ctr">
                <a:spAutoFit/>
              </a:bodyPr>
              <a:lstStyle/>
              <a:p>
                <a:pPr>
                  <a:defRPr sz="1400" b="1" i="0" u="none" strike="noStrike" baseline="0">
                    <a:solidFill>
                      <a:srgbClr val="FF00FF"/>
                    </a:solidFill>
                    <a:latin typeface="Arial"/>
                    <a:ea typeface="Arial"/>
                    <a:cs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Data!$A$2:$A$18</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numCache>
            </c:numRef>
          </c:cat>
          <c:val>
            <c:numRef>
              <c:f>Data!$C$2:$C$18</c:f>
              <c:numCache>
                <c:formatCode>General</c:formatCode>
                <c:ptCount val="17"/>
                <c:pt idx="0">
                  <c:v>3</c:v>
                </c:pt>
                <c:pt idx="1">
                  <c:v>69</c:v>
                </c:pt>
                <c:pt idx="2">
                  <c:v>175</c:v>
                </c:pt>
                <c:pt idx="3">
                  <c:v>279</c:v>
                </c:pt>
                <c:pt idx="4">
                  <c:v>321</c:v>
                </c:pt>
                <c:pt idx="5">
                  <c:v>340</c:v>
                </c:pt>
                <c:pt idx="6">
                  <c:v>367</c:v>
                </c:pt>
                <c:pt idx="7">
                  <c:v>331</c:v>
                </c:pt>
                <c:pt idx="8">
                  <c:v>286</c:v>
                </c:pt>
                <c:pt idx="9">
                  <c:v>259</c:v>
                </c:pt>
                <c:pt idx="10">
                  <c:v>265</c:v>
                </c:pt>
                <c:pt idx="11">
                  <c:v>255</c:v>
                </c:pt>
                <c:pt idx="12">
                  <c:v>230</c:v>
                </c:pt>
                <c:pt idx="13">
                  <c:v>200</c:v>
                </c:pt>
                <c:pt idx="14">
                  <c:v>207</c:v>
                </c:pt>
                <c:pt idx="15">
                  <c:v>202</c:v>
                </c:pt>
                <c:pt idx="16">
                  <c:v>205</c:v>
                </c:pt>
              </c:numCache>
            </c:numRef>
          </c:val>
          <c:smooth val="0"/>
          <c:extLst xmlns:c16r2="http://schemas.microsoft.com/office/drawing/2015/06/chart">
            <c:ext xmlns:c16="http://schemas.microsoft.com/office/drawing/2014/chart" uri="{C3380CC4-5D6E-409C-BE32-E72D297353CC}">
              <c16:uniqueId val="{00000021-9E07-4D6E-A717-77F3F7826565}"/>
            </c:ext>
          </c:extLst>
        </c:ser>
        <c:ser>
          <c:idx val="2"/>
          <c:order val="2"/>
          <c:tx>
            <c:strRef>
              <c:f>Data!$D$1</c:f>
              <c:strCache>
                <c:ptCount val="1"/>
                <c:pt idx="0">
                  <c:v>National</c:v>
                </c:pt>
              </c:strCache>
            </c:strRef>
          </c:tx>
          <c:spPr>
            <a:ln w="38100">
              <a:solidFill>
                <a:srgbClr val="339966"/>
              </a:solidFill>
              <a:prstDash val="solid"/>
            </a:ln>
          </c:spPr>
          <c:marker>
            <c:symbol val="triangle"/>
            <c:size val="9"/>
            <c:spPr>
              <a:solidFill>
                <a:srgbClr val="008000"/>
              </a:solidFill>
              <a:ln>
                <a:solidFill>
                  <a:srgbClr val="008000"/>
                </a:solidFill>
                <a:prstDash val="solid"/>
              </a:ln>
              <a:effectLst>
                <a:outerShdw dist="35921" dir="2700000" algn="br">
                  <a:srgbClr val="000000"/>
                </a:outerShdw>
              </a:effectLst>
            </c:spPr>
          </c:marker>
          <c:dLbls>
            <c:dLbl>
              <c:idx val="0"/>
              <c:layout>
                <c:manualLayout>
                  <c:x val="-1.8740344456052497E-2"/>
                  <c:y val="-4.3694251521312018E-2"/>
                </c:manualLayout>
              </c:layout>
              <c:spPr>
                <a:noFill/>
                <a:ln w="25400">
                  <a:noFill/>
                </a:ln>
              </c:spPr>
              <c:txPr>
                <a:bodyPr/>
                <a:lstStyle/>
                <a:p>
                  <a:pPr>
                    <a:defRPr sz="1400" b="1" i="0" u="none" strike="noStrike" baseline="0">
                      <a:solidFill>
                        <a:srgbClr val="008000"/>
                      </a:solidFill>
                      <a:latin typeface="Arial"/>
                      <a:ea typeface="Arial"/>
                      <a:cs typeface="Arial"/>
                    </a:defRPr>
                  </a:pPr>
                  <a:endParaRPr lang="en-US"/>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2-9E07-4D6E-A717-77F3F7826565}"/>
                </c:ext>
              </c:extLst>
            </c:dLbl>
            <c:dLbl>
              <c:idx val="1"/>
              <c:layout>
                <c:manualLayout>
                  <c:x val="-1.9023612698456994E-3"/>
                  <c:y val="4.2428182715693007E-3"/>
                </c:manualLayout>
              </c:layout>
              <c:spPr>
                <a:noFill/>
                <a:ln w="25400">
                  <a:noFill/>
                </a:ln>
              </c:spPr>
              <c:txPr>
                <a:bodyPr/>
                <a:lstStyle/>
                <a:p>
                  <a:pPr>
                    <a:defRPr sz="1400" b="1" i="0" u="none" strike="noStrike" baseline="0">
                      <a:solidFill>
                        <a:srgbClr val="008000"/>
                      </a:solidFill>
                      <a:latin typeface="Arial"/>
                      <a:ea typeface="Arial"/>
                      <a:cs typeface="Arial"/>
                    </a:defRPr>
                  </a:pPr>
                  <a:endParaRPr lang="en-US"/>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3-9E07-4D6E-A717-77F3F7826565}"/>
                </c:ext>
              </c:extLst>
            </c:dLbl>
            <c:dLbl>
              <c:idx val="2"/>
              <c:layout>
                <c:manualLayout>
                  <c:x val="-1.9515740408438179E-2"/>
                  <c:y val="3.5873961736463442E-2"/>
                </c:manualLayout>
              </c:layout>
              <c:spPr>
                <a:noFill/>
                <a:ln w="25400">
                  <a:noFill/>
                </a:ln>
              </c:spPr>
              <c:txPr>
                <a:bodyPr/>
                <a:lstStyle/>
                <a:p>
                  <a:pPr>
                    <a:defRPr sz="1400" b="1" i="0" u="none" strike="noStrike" baseline="0">
                      <a:solidFill>
                        <a:srgbClr val="008000"/>
                      </a:solidFill>
                      <a:latin typeface="Arial"/>
                      <a:ea typeface="Arial"/>
                      <a:cs typeface="Arial"/>
                    </a:defRPr>
                  </a:pPr>
                  <a:endParaRPr lang="en-US"/>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4-9E07-4D6E-A717-77F3F7826565}"/>
                </c:ext>
              </c:extLst>
            </c:dLbl>
            <c:dLbl>
              <c:idx val="3"/>
              <c:layout>
                <c:manualLayout>
                  <c:x val="-1.722012887861284E-2"/>
                  <c:y val="3.3252876384753612E-2"/>
                </c:manualLayout>
              </c:layout>
              <c:spPr>
                <a:noFill/>
                <a:ln w="25400">
                  <a:noFill/>
                </a:ln>
              </c:spPr>
              <c:txPr>
                <a:bodyPr/>
                <a:lstStyle/>
                <a:p>
                  <a:pPr>
                    <a:defRPr sz="1400" b="1" i="0" u="none" strike="noStrike" baseline="0">
                      <a:solidFill>
                        <a:srgbClr val="008000"/>
                      </a:solidFill>
                      <a:latin typeface="Arial"/>
                      <a:ea typeface="Arial"/>
                      <a:cs typeface="Arial"/>
                    </a:defRPr>
                  </a:pPr>
                  <a:endParaRPr lang="en-US"/>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5-9E07-4D6E-A717-77F3F7826565}"/>
                </c:ext>
              </c:extLst>
            </c:dLbl>
            <c:dLbl>
              <c:idx val="4"/>
              <c:layout>
                <c:manualLayout>
                  <c:x val="-1.7896595911639668E-2"/>
                  <c:y val="3.3047223321643462E-2"/>
                </c:manualLayout>
              </c:layout>
              <c:spPr>
                <a:noFill/>
                <a:ln w="25400">
                  <a:noFill/>
                </a:ln>
              </c:spPr>
              <c:txPr>
                <a:bodyPr/>
                <a:lstStyle/>
                <a:p>
                  <a:pPr>
                    <a:defRPr sz="1400" b="1" i="0" u="none" strike="noStrike" baseline="0">
                      <a:solidFill>
                        <a:srgbClr val="008000"/>
                      </a:solidFill>
                      <a:latin typeface="Arial"/>
                      <a:ea typeface="Arial"/>
                      <a:cs typeface="Arial"/>
                    </a:defRPr>
                  </a:pPr>
                  <a:endParaRPr lang="en-US"/>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6-9E07-4D6E-A717-77F3F7826565}"/>
                </c:ext>
              </c:extLst>
            </c:dLbl>
            <c:dLbl>
              <c:idx val="5"/>
              <c:layout>
                <c:manualLayout>
                  <c:x val="-1.7087199186601287E-2"/>
                  <c:y val="3.3443704499475264E-2"/>
                </c:manualLayout>
              </c:layout>
              <c:spPr>
                <a:noFill/>
                <a:ln w="25400">
                  <a:noFill/>
                </a:ln>
              </c:spPr>
              <c:txPr>
                <a:bodyPr/>
                <a:lstStyle/>
                <a:p>
                  <a:pPr>
                    <a:defRPr sz="1400" b="1" i="0" u="none" strike="noStrike" baseline="0">
                      <a:solidFill>
                        <a:srgbClr val="008000"/>
                      </a:solidFill>
                      <a:latin typeface="Arial"/>
                      <a:ea typeface="Arial"/>
                      <a:cs typeface="Arial"/>
                    </a:defRPr>
                  </a:pPr>
                  <a:endParaRPr lang="en-US"/>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7-9E07-4D6E-A717-77F3F7826565}"/>
                </c:ext>
              </c:extLst>
            </c:dLbl>
            <c:dLbl>
              <c:idx val="6"/>
              <c:layout>
                <c:manualLayout>
                  <c:x val="-1.8642336164447135E-2"/>
                  <c:y val="3.6928774052616846E-2"/>
                </c:manualLayout>
              </c:layout>
              <c:spPr>
                <a:noFill/>
                <a:ln w="25400">
                  <a:noFill/>
                </a:ln>
              </c:spPr>
              <c:txPr>
                <a:bodyPr/>
                <a:lstStyle/>
                <a:p>
                  <a:pPr>
                    <a:defRPr sz="1400" b="1" i="0" u="none" strike="noStrike" baseline="0">
                      <a:solidFill>
                        <a:srgbClr val="008000"/>
                      </a:solidFill>
                      <a:latin typeface="Arial"/>
                      <a:ea typeface="Arial"/>
                      <a:cs typeface="Arial"/>
                    </a:defRPr>
                  </a:pPr>
                  <a:endParaRPr lang="en-US"/>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8-9E07-4D6E-A717-77F3F7826565}"/>
                </c:ext>
              </c:extLst>
            </c:dLbl>
            <c:dLbl>
              <c:idx val="7"/>
              <c:layout>
                <c:manualLayout>
                  <c:x val="-1.8729161720320842E-2"/>
                  <c:y val="3.361867336708365E-2"/>
                </c:manualLayout>
              </c:layout>
              <c:spPr>
                <a:noFill/>
                <a:ln w="25400">
                  <a:noFill/>
                </a:ln>
              </c:spPr>
              <c:txPr>
                <a:bodyPr/>
                <a:lstStyle/>
                <a:p>
                  <a:pPr>
                    <a:defRPr sz="1400" b="1" i="0" u="none" strike="noStrike" baseline="0">
                      <a:solidFill>
                        <a:srgbClr val="008000"/>
                      </a:solidFill>
                      <a:latin typeface="Arial"/>
                      <a:ea typeface="Arial"/>
                      <a:cs typeface="Arial"/>
                    </a:defRPr>
                  </a:pPr>
                  <a:endParaRPr lang="en-US"/>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9-9E07-4D6E-A717-77F3F7826565}"/>
                </c:ext>
              </c:extLst>
            </c:dLbl>
            <c:dLbl>
              <c:idx val="8"/>
              <c:layout>
                <c:manualLayout>
                  <c:x val="-1.5831973124799097E-2"/>
                  <c:y val="2.7467181701462774E-2"/>
                </c:manualLayout>
              </c:layout>
              <c:spPr>
                <a:noFill/>
                <a:ln w="25400">
                  <a:noFill/>
                </a:ln>
              </c:spPr>
              <c:txPr>
                <a:bodyPr/>
                <a:lstStyle/>
                <a:p>
                  <a:pPr>
                    <a:defRPr sz="1400" b="1" i="0" u="none" strike="noStrike" baseline="0">
                      <a:solidFill>
                        <a:srgbClr val="008000"/>
                      </a:solidFill>
                      <a:latin typeface="Arial"/>
                      <a:ea typeface="Arial"/>
                      <a:cs typeface="Arial"/>
                    </a:defRPr>
                  </a:pPr>
                  <a:endParaRPr lang="en-US"/>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A-9E07-4D6E-A717-77F3F7826565}"/>
                </c:ext>
              </c:extLst>
            </c:dLbl>
            <c:dLbl>
              <c:idx val="9"/>
              <c:layout>
                <c:manualLayout>
                  <c:x val="-2.6592741134428461E-2"/>
                  <c:y val="3.0455138061870776E-2"/>
                </c:manualLayout>
              </c:layout>
              <c:spPr>
                <a:noFill/>
                <a:ln w="25400">
                  <a:noFill/>
                </a:ln>
              </c:spPr>
              <c:txPr>
                <a:bodyPr/>
                <a:lstStyle/>
                <a:p>
                  <a:pPr>
                    <a:defRPr sz="1400" b="1" i="0" u="none" strike="noStrike" baseline="0">
                      <a:solidFill>
                        <a:srgbClr val="008000"/>
                      </a:solidFill>
                      <a:latin typeface="Arial"/>
                      <a:ea typeface="Arial"/>
                      <a:cs typeface="Arial"/>
                    </a:defRPr>
                  </a:pPr>
                  <a:endParaRPr lang="en-US"/>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B-9E07-4D6E-A717-77F3F7826565}"/>
                </c:ext>
              </c:extLst>
            </c:dLbl>
            <c:dLbl>
              <c:idx val="10"/>
              <c:layout>
                <c:manualLayout>
                  <c:x val="-1.8659477449557382E-2"/>
                  <c:y val="2.6523290093325488E-2"/>
                </c:manualLayout>
              </c:layout>
              <c:spPr>
                <a:noFill/>
                <a:ln w="25400">
                  <a:noFill/>
                </a:ln>
              </c:spPr>
              <c:txPr>
                <a:bodyPr/>
                <a:lstStyle/>
                <a:p>
                  <a:pPr>
                    <a:defRPr sz="1400" b="1" i="0" u="none" strike="noStrike" baseline="0">
                      <a:solidFill>
                        <a:srgbClr val="008000"/>
                      </a:solidFill>
                      <a:latin typeface="Arial"/>
                      <a:ea typeface="Arial"/>
                      <a:cs typeface="Arial"/>
                    </a:defRPr>
                  </a:pPr>
                  <a:endParaRPr lang="en-US"/>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C-9E07-4D6E-A717-77F3F7826565}"/>
                </c:ext>
              </c:extLst>
            </c:dLbl>
            <c:dLbl>
              <c:idx val="11"/>
              <c:layout>
                <c:manualLayout>
                  <c:x val="-1.4843088105649237E-2"/>
                  <c:y val="2.8401999597107916E-2"/>
                </c:manualLayout>
              </c:layout>
              <c:spPr>
                <a:noFill/>
                <a:ln w="25400">
                  <a:noFill/>
                </a:ln>
              </c:spPr>
              <c:txPr>
                <a:bodyPr/>
                <a:lstStyle/>
                <a:p>
                  <a:pPr>
                    <a:defRPr sz="1400" b="1" i="0" u="none" strike="noStrike" baseline="0">
                      <a:solidFill>
                        <a:srgbClr val="008000"/>
                      </a:solidFill>
                      <a:latin typeface="Arial"/>
                      <a:ea typeface="Arial"/>
                      <a:cs typeface="Arial"/>
                    </a:defRPr>
                  </a:pPr>
                  <a:endParaRPr lang="en-US"/>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D-9E07-4D6E-A717-77F3F7826565}"/>
                </c:ext>
              </c:extLst>
            </c:dLbl>
            <c:dLbl>
              <c:idx val="12"/>
              <c:layout>
                <c:manualLayout>
                  <c:x val="-2.8187296348828023E-2"/>
                  <c:y val="3.0538515285402863E-2"/>
                </c:manualLayout>
              </c:layout>
              <c:spPr>
                <a:noFill/>
                <a:ln w="25400">
                  <a:noFill/>
                </a:ln>
              </c:spPr>
              <c:txPr>
                <a:bodyPr/>
                <a:lstStyle/>
                <a:p>
                  <a:pPr>
                    <a:defRPr sz="1400" b="1" i="0" u="none" strike="noStrike" baseline="0">
                      <a:solidFill>
                        <a:srgbClr val="008000"/>
                      </a:solidFill>
                      <a:latin typeface="Arial"/>
                      <a:ea typeface="Arial"/>
                      <a:cs typeface="Arial"/>
                    </a:defRPr>
                  </a:pPr>
                  <a:endParaRPr lang="en-US"/>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E-9E07-4D6E-A717-77F3F7826565}"/>
                </c:ext>
              </c:extLst>
            </c:dLbl>
            <c:dLbl>
              <c:idx val="13"/>
              <c:layout>
                <c:manualLayout>
                  <c:x val="-2.6629646822512038E-2"/>
                  <c:y val="-3.0620427765678228E-2"/>
                </c:manualLayout>
              </c:layout>
              <c:spPr>
                <a:noFill/>
                <a:ln w="25400">
                  <a:noFill/>
                </a:ln>
              </c:spPr>
              <c:txPr>
                <a:bodyPr/>
                <a:lstStyle/>
                <a:p>
                  <a:pPr>
                    <a:defRPr sz="1400" b="1" i="0" u="none" strike="noStrike" baseline="0">
                      <a:solidFill>
                        <a:srgbClr val="008000"/>
                      </a:solidFill>
                      <a:latin typeface="Arial"/>
                      <a:ea typeface="Arial"/>
                      <a:cs typeface="Arial"/>
                    </a:defRPr>
                  </a:pPr>
                  <a:endParaRPr lang="en-US"/>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F-9E07-4D6E-A717-77F3F7826565}"/>
                </c:ext>
              </c:extLst>
            </c:dLbl>
            <c:dLbl>
              <c:idx val="14"/>
              <c:layout>
                <c:manualLayout>
                  <c:x val="-3.1145717463848612E-2"/>
                  <c:y val="-2.6186579378068741E-2"/>
                </c:manualLayout>
              </c:layout>
              <c:spPr>
                <a:noFill/>
                <a:ln w="25400">
                  <a:noFill/>
                </a:ln>
              </c:spPr>
              <c:txPr>
                <a:bodyPr/>
                <a:lstStyle/>
                <a:p>
                  <a:pPr>
                    <a:defRPr sz="1400" b="1" i="0" u="none" strike="noStrike" baseline="0">
                      <a:solidFill>
                        <a:srgbClr val="008000"/>
                      </a:solidFill>
                      <a:latin typeface="Arial"/>
                      <a:ea typeface="Arial"/>
                      <a:cs typeface="Arial"/>
                    </a:defRPr>
                  </a:pPr>
                  <a:endParaRPr lang="en-US"/>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30-9E07-4D6E-A717-77F3F7826565}"/>
                </c:ext>
              </c:extLst>
            </c:dLbl>
            <c:dLbl>
              <c:idx val="15"/>
              <c:layout>
                <c:manualLayout>
                  <c:x val="-2.6696329254727477E-2"/>
                  <c:y val="-3.2733224222585927E-2"/>
                </c:manualLayout>
              </c:layout>
              <c:spPr>
                <a:noFill/>
                <a:ln w="25400">
                  <a:noFill/>
                </a:ln>
              </c:spPr>
              <c:txPr>
                <a:bodyPr/>
                <a:lstStyle/>
                <a:p>
                  <a:pPr>
                    <a:defRPr sz="1400" b="1" i="0" u="none" strike="noStrike" baseline="0">
                      <a:solidFill>
                        <a:srgbClr val="008000"/>
                      </a:solidFill>
                      <a:latin typeface="Arial"/>
                      <a:ea typeface="Arial"/>
                      <a:cs typeface="Arial"/>
                    </a:defRPr>
                  </a:pPr>
                  <a:endParaRPr lang="en-US"/>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31-9E07-4D6E-A717-77F3F7826565}"/>
                </c:ext>
              </c:extLst>
            </c:dLbl>
            <c:dLbl>
              <c:idx val="16"/>
              <c:layout>
                <c:manualLayout>
                  <c:x val="-2.817945865776789E-2"/>
                  <c:y val="-2.6186579378068741E-2"/>
                </c:manualLayout>
              </c:layout>
              <c:spPr>
                <a:noFill/>
                <a:ln w="25400">
                  <a:noFill/>
                </a:ln>
              </c:spPr>
              <c:txPr>
                <a:bodyPr/>
                <a:lstStyle/>
                <a:p>
                  <a:pPr>
                    <a:defRPr sz="1400" b="1" i="0" u="none" strike="noStrike" baseline="0">
                      <a:solidFill>
                        <a:srgbClr val="008000"/>
                      </a:solidFill>
                      <a:latin typeface="Arial"/>
                      <a:ea typeface="Arial"/>
                      <a:cs typeface="Arial"/>
                    </a:defRPr>
                  </a:pPr>
                  <a:endParaRPr lang="en-US"/>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32-9E07-4D6E-A717-77F3F7826565}"/>
                </c:ext>
              </c:extLst>
            </c:dLbl>
            <c:spPr>
              <a:noFill/>
              <a:ln w="25400">
                <a:noFill/>
              </a:ln>
            </c:spPr>
            <c:txPr>
              <a:bodyPr wrap="square" lIns="38100" tIns="19050" rIns="38100" bIns="19050" anchor="ctr">
                <a:spAutoFit/>
              </a:bodyPr>
              <a:lstStyle/>
              <a:p>
                <a:pPr>
                  <a:defRPr sz="1400" b="1" i="0" u="none" strike="noStrike" baseline="0">
                    <a:solidFill>
                      <a:srgbClr val="008000"/>
                    </a:solidFill>
                    <a:latin typeface="Arial"/>
                    <a:ea typeface="Arial"/>
                    <a:cs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Data!$A$2:$A$18</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numCache>
            </c:numRef>
          </c:cat>
          <c:val>
            <c:numRef>
              <c:f>Data!$D$2:$D$18</c:f>
              <c:numCache>
                <c:formatCode>General</c:formatCode>
                <c:ptCount val="17"/>
                <c:pt idx="0">
                  <c:v>9</c:v>
                </c:pt>
                <c:pt idx="1">
                  <c:v>37</c:v>
                </c:pt>
                <c:pt idx="2">
                  <c:v>67</c:v>
                </c:pt>
                <c:pt idx="3">
                  <c:v>67</c:v>
                </c:pt>
                <c:pt idx="4">
                  <c:v>69</c:v>
                </c:pt>
                <c:pt idx="5">
                  <c:v>65</c:v>
                </c:pt>
                <c:pt idx="6">
                  <c:v>65</c:v>
                </c:pt>
                <c:pt idx="7">
                  <c:v>52</c:v>
                </c:pt>
                <c:pt idx="8">
                  <c:v>41</c:v>
                </c:pt>
                <c:pt idx="9">
                  <c:v>37</c:v>
                </c:pt>
                <c:pt idx="10">
                  <c:v>36</c:v>
                </c:pt>
                <c:pt idx="11">
                  <c:v>34</c:v>
                </c:pt>
                <c:pt idx="12">
                  <c:v>34</c:v>
                </c:pt>
                <c:pt idx="13">
                  <c:v>29</c:v>
                </c:pt>
                <c:pt idx="14">
                  <c:v>30</c:v>
                </c:pt>
                <c:pt idx="15">
                  <c:v>31</c:v>
                </c:pt>
                <c:pt idx="16">
                  <c:v>35</c:v>
                </c:pt>
              </c:numCache>
            </c:numRef>
          </c:val>
          <c:smooth val="0"/>
          <c:extLst xmlns:c16r2="http://schemas.microsoft.com/office/drawing/2015/06/chart">
            <c:ext xmlns:c16="http://schemas.microsoft.com/office/drawing/2014/chart" uri="{C3380CC4-5D6E-409C-BE32-E72D297353CC}">
              <c16:uniqueId val="{00000033-9E07-4D6E-A717-77F3F7826565}"/>
            </c:ext>
          </c:extLst>
        </c:ser>
        <c:dLbls>
          <c:showLegendKey val="0"/>
          <c:showVal val="0"/>
          <c:showCatName val="0"/>
          <c:showSerName val="0"/>
          <c:showPercent val="0"/>
          <c:showBubbleSize val="0"/>
        </c:dLbls>
        <c:marker val="1"/>
        <c:smooth val="0"/>
        <c:axId val="8662016"/>
        <c:axId val="92634432"/>
      </c:lineChart>
      <c:catAx>
        <c:axId val="8662016"/>
        <c:scaling>
          <c:orientation val="minMax"/>
        </c:scaling>
        <c:delete val="0"/>
        <c:axPos val="b"/>
        <c:title>
          <c:tx>
            <c:rich>
              <a:bodyPr/>
              <a:lstStyle/>
              <a:p>
                <a:pPr>
                  <a:defRPr sz="1600" b="1" i="0" u="none" strike="noStrike" baseline="0">
                    <a:solidFill>
                      <a:srgbClr val="000000"/>
                    </a:solidFill>
                    <a:latin typeface="Arial"/>
                    <a:ea typeface="Arial"/>
                    <a:cs typeface="Arial"/>
                  </a:defRPr>
                </a:pPr>
                <a:r>
                  <a:rPr lang="en-US"/>
                  <a:t>Fiscal Year</a:t>
                </a:r>
              </a:p>
            </c:rich>
          </c:tx>
          <c:layout>
            <c:manualLayout>
              <c:xMode val="edge"/>
              <c:yMode val="edge"/>
              <c:x val="0.42119314953183712"/>
              <c:y val="0.92660551087732701"/>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en-US"/>
          </a:p>
        </c:txPr>
        <c:crossAx val="92634432"/>
        <c:crosses val="autoZero"/>
        <c:auto val="1"/>
        <c:lblAlgn val="ctr"/>
        <c:lblOffset val="100"/>
        <c:tickLblSkip val="1"/>
        <c:tickMarkSkip val="1"/>
        <c:noMultiLvlLbl val="0"/>
      </c:catAx>
      <c:valAx>
        <c:axId val="92634432"/>
        <c:scaling>
          <c:orientation val="minMax"/>
        </c:scaling>
        <c:delete val="0"/>
        <c:axPos val="l"/>
        <c:majorGridlines>
          <c:spPr>
            <a:ln w="3175">
              <a:solidFill>
                <a:srgbClr val="000000"/>
              </a:solidFill>
              <a:prstDash val="solid"/>
            </a:ln>
          </c:spPr>
        </c:majorGridlines>
        <c:title>
          <c:tx>
            <c:rich>
              <a:bodyPr/>
              <a:lstStyle/>
              <a:p>
                <a:pPr>
                  <a:defRPr sz="1600" b="1" i="0" u="none" strike="noStrike" baseline="0">
                    <a:solidFill>
                      <a:srgbClr val="000000"/>
                    </a:solidFill>
                    <a:latin typeface="Arial"/>
                    <a:ea typeface="Arial"/>
                    <a:cs typeface="Arial"/>
                  </a:defRPr>
                </a:pPr>
                <a:r>
                  <a:rPr lang="en-US"/>
                  <a:t># Active Alliances</a:t>
                </a:r>
              </a:p>
            </c:rich>
          </c:tx>
          <c:layout>
            <c:manualLayout>
              <c:xMode val="edge"/>
              <c:yMode val="edge"/>
              <c:x val="2.6714719690564496E-3"/>
              <c:y val="0.36566186646628029"/>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8662016"/>
        <c:crosses val="autoZero"/>
        <c:crossBetween val="between"/>
      </c:valAx>
      <c:spPr>
        <a:solidFill>
          <a:srgbClr val="FFFFFF"/>
        </a:solidFill>
        <a:ln w="12700">
          <a:solidFill>
            <a:srgbClr val="808080"/>
          </a:solidFill>
          <a:prstDash val="solid"/>
        </a:ln>
      </c:spPr>
    </c:plotArea>
    <c:legend>
      <c:legendPos val="r"/>
      <c:layout>
        <c:manualLayout>
          <c:xMode val="edge"/>
          <c:yMode val="edge"/>
          <c:x val="0.73111115667176041"/>
          <c:y val="0.1062091900977398"/>
          <c:w val="0.2588888503176574"/>
          <c:h val="0.17320265022894851"/>
        </c:manualLayout>
      </c:layout>
      <c:overlay val="0"/>
      <c:spPr>
        <a:solidFill>
          <a:srgbClr val="FFFFFF"/>
        </a:solidFill>
        <a:ln w="3175">
          <a:solidFill>
            <a:srgbClr val="000000"/>
          </a:solidFill>
          <a:prstDash val="solid"/>
        </a:ln>
      </c:spPr>
      <c:txPr>
        <a:bodyPr/>
        <a:lstStyle/>
        <a:p>
          <a:pPr>
            <a:defRPr sz="995" b="1"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13.png"/></Relationships>
</file>

<file path=ppt/drawings/drawing1.xml><?xml version="1.0" encoding="utf-8"?>
<c:userShapes xmlns:c="http://schemas.openxmlformats.org/drawingml/2006/chart">
  <cdr:relSizeAnchor xmlns:cdr="http://schemas.openxmlformats.org/drawingml/2006/chartDrawing">
    <cdr:from>
      <cdr:x>0.7995</cdr:x>
      <cdr:y>0.0215</cdr:y>
    </cdr:from>
    <cdr:to>
      <cdr:x>0.98475</cdr:x>
      <cdr:y>0.10325</cdr:y>
    </cdr:to>
    <cdr:pic>
      <cdr:nvPicPr>
        <cdr:cNvPr id="1025" name="Picture 1" title="Alliance Logo"/>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6835111" y="136630"/>
          <a:ext cx="1593790" cy="518905"/>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86493" tIns="43247" rIns="86493" bIns="43247" numCol="1" anchor="t" anchorCtr="0" compatLnSpc="1">
            <a:prstTxWarp prst="textNoShape">
              <a:avLst/>
            </a:prstTxWarp>
          </a:bodyPr>
          <a:lstStyle>
            <a:lvl1pPr algn="l" defTabSz="865188">
              <a:defRPr sz="1100"/>
            </a:lvl1pPr>
          </a:lstStyle>
          <a:p>
            <a:pPr>
              <a:defRPr/>
            </a:pPr>
            <a:endParaRPr lang="en-US" dirty="0"/>
          </a:p>
        </p:txBody>
      </p:sp>
      <p:sp>
        <p:nvSpPr>
          <p:cNvPr id="2867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86493" tIns="43247" rIns="86493" bIns="43247" numCol="1" anchor="t" anchorCtr="0" compatLnSpc="1">
            <a:prstTxWarp prst="textNoShape">
              <a:avLst/>
            </a:prstTxWarp>
          </a:bodyPr>
          <a:lstStyle>
            <a:lvl1pPr algn="r" defTabSz="865188">
              <a:defRPr sz="1100"/>
            </a:lvl1pPr>
          </a:lstStyle>
          <a:p>
            <a:pPr>
              <a:defRPr/>
            </a:pPr>
            <a:endParaRPr lang="en-US" dirty="0"/>
          </a:p>
        </p:txBody>
      </p:sp>
      <p:sp>
        <p:nvSpPr>
          <p:cNvPr id="39940" name="Rectangle 4"/>
          <p:cNvSpPr>
            <a:spLocks noGrp="1" noRot="1" noChangeAspect="1" noChangeArrowheads="1" noTextEdit="1"/>
          </p:cNvSpPr>
          <p:nvPr>
            <p:ph type="sldImg" idx="2"/>
          </p:nvPr>
        </p:nvSpPr>
        <p:spPr bwMode="auto">
          <a:xfrm>
            <a:off x="1144588" y="685800"/>
            <a:ext cx="4572000" cy="3429000"/>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86493" tIns="43247" rIns="86493" bIns="4324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867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86493" tIns="43247" rIns="86493" bIns="43247" numCol="1" anchor="b" anchorCtr="0" compatLnSpc="1">
            <a:prstTxWarp prst="textNoShape">
              <a:avLst/>
            </a:prstTxWarp>
          </a:bodyPr>
          <a:lstStyle>
            <a:lvl1pPr algn="l" defTabSz="865188">
              <a:defRPr sz="1100"/>
            </a:lvl1pPr>
          </a:lstStyle>
          <a:p>
            <a:pPr>
              <a:defRPr/>
            </a:pPr>
            <a:endParaRPr lang="en-US" dirty="0"/>
          </a:p>
        </p:txBody>
      </p:sp>
      <p:sp>
        <p:nvSpPr>
          <p:cNvPr id="2867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86493" tIns="43247" rIns="86493" bIns="43247" numCol="1" anchor="b" anchorCtr="0" compatLnSpc="1">
            <a:prstTxWarp prst="textNoShape">
              <a:avLst/>
            </a:prstTxWarp>
          </a:bodyPr>
          <a:lstStyle>
            <a:lvl1pPr algn="r" defTabSz="865188">
              <a:defRPr sz="1100"/>
            </a:lvl1pPr>
          </a:lstStyle>
          <a:p>
            <a:pPr>
              <a:defRPr/>
            </a:pPr>
            <a:fld id="{F22C4840-78A0-44C3-80D7-82990D66E164}" type="slidenum">
              <a:rPr lang="en-US"/>
              <a:pPr>
                <a:defRPr/>
              </a:pPr>
              <a:t>‹#›</a:t>
            </a:fld>
            <a:endParaRPr lang="en-US" dirty="0"/>
          </a:p>
        </p:txBody>
      </p:sp>
    </p:spTree>
    <p:extLst>
      <p:ext uri="{BB962C8B-B14F-4D97-AF65-F5344CB8AC3E}">
        <p14:creationId xmlns:p14="http://schemas.microsoft.com/office/powerpoint/2010/main" val="38436359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miter lim="800000"/>
            <a:headEnd/>
            <a:tailEnd/>
          </a:ln>
        </p:spPr>
        <p:txBody>
          <a:bodyPr/>
          <a:lstStyle/>
          <a:p>
            <a:fld id="{3BC7DE28-42BD-4CE5-879D-9A99CA708BDC}" type="slidenum">
              <a:rPr lang="en-US" smtClean="0"/>
              <a:pPr/>
              <a:t>1</a:t>
            </a:fld>
            <a:endParaRPr lang="en-US" dirty="0" smtClean="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miter lim="800000"/>
            <a:headEnd/>
            <a:tailEnd/>
          </a:ln>
        </p:spPr>
        <p:txBody>
          <a:bodyPr/>
          <a:lstStyle/>
          <a:p>
            <a:fld id="{5B25734F-EFE6-4EE1-9A6B-EBC686E313D2}" type="slidenum">
              <a:rPr lang="en-US" smtClean="0"/>
              <a:pPr/>
              <a:t>10</a:t>
            </a:fld>
            <a:endParaRPr lang="en-US" dirty="0" smtClean="0"/>
          </a:p>
        </p:txBody>
      </p:sp>
      <p:sp>
        <p:nvSpPr>
          <p:cNvPr id="54274" name="Rectangle 2"/>
          <p:cNvSpPr>
            <a:spLocks noGrp="1" noRot="1" noChangeAspect="1" noChangeArrowheads="1" noTextEdit="1"/>
          </p:cNvSpPr>
          <p:nvPr>
            <p:ph type="sldImg"/>
          </p:nvPr>
        </p:nvSpPr>
        <p:spPr>
          <a:xfrm>
            <a:off x="1028700" y="374650"/>
            <a:ext cx="4572000" cy="3429000"/>
          </a:xfrm>
          <a:ln/>
        </p:spPr>
      </p:sp>
      <p:sp>
        <p:nvSpPr>
          <p:cNvPr id="54275" name="Rectangle 3"/>
          <p:cNvSpPr>
            <a:spLocks noGrp="1" noChangeArrowheads="1"/>
          </p:cNvSpPr>
          <p:nvPr>
            <p:ph type="body" idx="1"/>
          </p:nvPr>
        </p:nvSpPr>
        <p:spPr>
          <a:xfrm>
            <a:off x="304800" y="3897313"/>
            <a:ext cx="6400800" cy="5097462"/>
          </a:xfrm>
          <a:noFill/>
        </p:spPr>
        <p:txBody>
          <a:bodyPr/>
          <a:lstStyle/>
          <a:p>
            <a:pPr eaLnBrk="1" hangingPunct="1"/>
            <a:r>
              <a:rPr lang="en-US" sz="1100" dirty="0" smtClean="0">
                <a:latin typeface="Times New Roman" pitchFamily="18" charset="0"/>
                <a:cs typeface="Times New Roman" pitchFamily="18" charset="0"/>
              </a:rPr>
              <a:t>The Alliance Program focuses on the following goals:</a:t>
            </a:r>
          </a:p>
          <a:p>
            <a:pPr eaLnBrk="1" hangingPunct="1"/>
            <a:endParaRPr lang="en-US" sz="1100"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30000"/>
              </a:spcBef>
              <a:spcAft>
                <a:spcPct val="0"/>
              </a:spcAft>
              <a:buClrTx/>
              <a:buSzTx/>
              <a:buFontTx/>
              <a:buChar char="•"/>
              <a:tabLst/>
              <a:defRPr/>
            </a:pPr>
            <a:r>
              <a:rPr lang="en-US" sz="1100" dirty="0" smtClean="0">
                <a:latin typeface="Times New Roman" pitchFamily="18" charset="0"/>
                <a:cs typeface="Times New Roman" pitchFamily="18" charset="0"/>
              </a:rPr>
              <a:t>Raising awareness: outreach and communication,</a:t>
            </a:r>
            <a:r>
              <a:rPr lang="en-US" sz="1100" baseline="0" dirty="0" smtClean="0">
                <a:latin typeface="Times New Roman" pitchFamily="18" charset="0"/>
                <a:cs typeface="Times New Roman" pitchFamily="18" charset="0"/>
              </a:rPr>
              <a:t> </a:t>
            </a:r>
            <a:r>
              <a:rPr lang="en-US" sz="1100" dirty="0" smtClean="0">
                <a:latin typeface="Times New Roman" pitchFamily="18" charset="0"/>
                <a:cs typeface="Times New Roman" pitchFamily="18" charset="0"/>
              </a:rPr>
              <a:t>such as creating and sharing compliance assistance materials in English, Spanish, and other languages for workers and/or employers, conducting best practice seminars in support of OSHA’s enforcement initiatives, and speaking or exhibiting at conferences and meetings.  </a:t>
            </a:r>
          </a:p>
          <a:p>
            <a:pPr eaLnBrk="1" hangingPunct="1">
              <a:buFontTx/>
              <a:buChar char="•"/>
            </a:pPr>
            <a:r>
              <a:rPr lang="en-US" sz="1100" dirty="0" smtClean="0">
                <a:latin typeface="Times New Roman" pitchFamily="18" charset="0"/>
                <a:cs typeface="Times New Roman" pitchFamily="18" charset="0"/>
              </a:rPr>
              <a:t>Training and education, such as developing training and education programs and seminars aimed at reducing workplace hazards, arranging for the delivery of training, and providing feedback on OSHA training curricula.</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100" dirty="0" smtClean="0">
              <a:latin typeface="Times New Roman" pitchFamily="18" charset="0"/>
              <a:cs typeface="Times New Roman" pitchFamily="18"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100" dirty="0" smtClean="0">
                <a:latin typeface="Times New Roman" pitchFamily="18" charset="0"/>
                <a:cs typeface="Times New Roman" pitchFamily="18" charset="0"/>
              </a:rPr>
              <a:t>In addition,</a:t>
            </a:r>
            <a:r>
              <a:rPr lang="en-US" sz="1100" baseline="0" dirty="0" smtClean="0">
                <a:latin typeface="Times New Roman" pitchFamily="18" charset="0"/>
                <a:cs typeface="Times New Roman" pitchFamily="18" charset="0"/>
              </a:rPr>
              <a:t> Alliance participants and OSHA work together to explore ways to evaluate the effectiveness of the Alliance.</a:t>
            </a:r>
            <a:endParaRPr lang="en-US" sz="1100" dirty="0" smtClean="0">
              <a:latin typeface="Times New Roman" pitchFamily="18" charset="0"/>
              <a:cs typeface="Times New Roman" pitchFamily="18" charset="0"/>
            </a:endParaRPr>
          </a:p>
          <a:p>
            <a:pPr eaLnBrk="1" hangingPunct="1"/>
            <a:endParaRPr lang="en-US" sz="110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miter lim="800000"/>
            <a:headEnd/>
            <a:tailEnd/>
          </a:ln>
        </p:spPr>
        <p:txBody>
          <a:bodyPr/>
          <a:lstStyle/>
          <a:p>
            <a:fld id="{7B8B380A-756A-4045-B707-EA4903FB5313}" type="slidenum">
              <a:rPr lang="en-US" smtClean="0"/>
              <a:pPr/>
              <a:t>11</a:t>
            </a:fld>
            <a:endParaRPr lang="en-US" dirty="0" smtClean="0"/>
          </a:p>
        </p:txBody>
      </p:sp>
      <p:sp>
        <p:nvSpPr>
          <p:cNvPr id="56322" name="Rectangle 2"/>
          <p:cNvSpPr>
            <a:spLocks noGrp="1" noRot="1" noChangeAspect="1" noChangeArrowheads="1" noTextEdit="1"/>
          </p:cNvSpPr>
          <p:nvPr>
            <p:ph type="sldImg"/>
          </p:nvPr>
        </p:nvSpPr>
        <p:spPr>
          <a:xfrm>
            <a:off x="661988" y="381000"/>
            <a:ext cx="5686425" cy="4265613"/>
          </a:xfrm>
          <a:ln/>
        </p:spPr>
      </p:sp>
      <p:sp>
        <p:nvSpPr>
          <p:cNvPr id="56323" name="Rectangle 3"/>
          <p:cNvSpPr>
            <a:spLocks noGrp="1" noChangeArrowheads="1"/>
          </p:cNvSpPr>
          <p:nvPr>
            <p:ph type="body" idx="1"/>
          </p:nvPr>
        </p:nvSpPr>
        <p:spPr>
          <a:xfrm>
            <a:off x="685800" y="4797425"/>
            <a:ext cx="5486400" cy="3071813"/>
          </a:xfrm>
          <a:noFill/>
        </p:spPr>
        <p:txBody>
          <a:bodyPr/>
          <a:lstStyle/>
          <a:p>
            <a:pPr eaLnBrk="1" hangingPunct="1"/>
            <a:r>
              <a:rPr lang="en-US" dirty="0" smtClean="0">
                <a:latin typeface="Times New Roman" pitchFamily="18" charset="0"/>
                <a:cs typeface="Times New Roman" pitchFamily="18" charset="0"/>
              </a:rPr>
              <a:t>This chart shows the number of active Alliances since the program’s inception in 2002.</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miter lim="800000"/>
            <a:headEnd/>
            <a:tailEnd/>
          </a:ln>
        </p:spPr>
        <p:txBody>
          <a:bodyPr/>
          <a:lstStyle/>
          <a:p>
            <a:fld id="{09801DD6-3ED5-41B2-98E0-BA311AE946DA}" type="slidenum">
              <a:rPr lang="en-US" smtClean="0"/>
              <a:pPr/>
              <a:t>12</a:t>
            </a:fld>
            <a:endParaRPr lang="en-US" dirty="0" smtClean="0"/>
          </a:p>
        </p:txBody>
      </p:sp>
      <p:sp>
        <p:nvSpPr>
          <p:cNvPr id="58370" name="Rectangle 2"/>
          <p:cNvSpPr>
            <a:spLocks noGrp="1" noRot="1" noChangeAspect="1" noChangeArrowheads="1" noTextEdit="1"/>
          </p:cNvSpPr>
          <p:nvPr>
            <p:ph type="sldImg"/>
          </p:nvPr>
        </p:nvSpPr>
        <p:spPr>
          <a:xfrm>
            <a:off x="1701800" y="304800"/>
            <a:ext cx="3454400" cy="2590800"/>
          </a:xfrm>
          <a:ln/>
        </p:spPr>
      </p:sp>
      <p:sp>
        <p:nvSpPr>
          <p:cNvPr id="58371" name="Rectangle 3"/>
          <p:cNvSpPr>
            <a:spLocks noGrp="1" noChangeArrowheads="1"/>
          </p:cNvSpPr>
          <p:nvPr>
            <p:ph type="body" idx="1"/>
          </p:nvPr>
        </p:nvSpPr>
        <p:spPr>
          <a:xfrm>
            <a:off x="228600" y="3671888"/>
            <a:ext cx="6400800" cy="4722812"/>
          </a:xfrm>
          <a:noFill/>
        </p:spPr>
        <p:txBody>
          <a:bodyPr/>
          <a:lstStyle/>
          <a:p>
            <a:pPr eaLnBrk="1" hangingPunct="1">
              <a:lnSpc>
                <a:spcPct val="80000"/>
              </a:lnSpc>
            </a:pPr>
            <a:r>
              <a:rPr lang="en-US" dirty="0" smtClean="0">
                <a:latin typeface="Times New Roman" pitchFamily="18" charset="0"/>
                <a:cs typeface="Times New Roman" pitchFamily="18" charset="0"/>
              </a:rPr>
              <a:t>OSHA enters into Alliances with a variety of organizations, including industry associations, professional societies, labor unions, consulates, community and faith-based groups, and other non-traditional non-profit groups.  </a:t>
            </a:r>
          </a:p>
          <a:p>
            <a:pPr eaLnBrk="1" hangingPunct="1">
              <a:lnSpc>
                <a:spcPct val="80000"/>
              </a:lnSpc>
            </a:pPr>
            <a:endParaRPr lang="en-US" dirty="0" smtClean="0">
              <a:latin typeface="Times New Roman" pitchFamily="18" charset="0"/>
              <a:cs typeface="Times New Roman" pitchFamily="18" charset="0"/>
            </a:endParaRPr>
          </a:p>
          <a:p>
            <a:pPr eaLnBrk="1" hangingPunct="1">
              <a:lnSpc>
                <a:spcPct val="80000"/>
              </a:lnSpc>
            </a:pPr>
            <a:r>
              <a:rPr lang="en-US" dirty="0" smtClean="0">
                <a:latin typeface="Times New Roman" pitchFamily="18" charset="0"/>
                <a:cs typeface="Times New Roman" pitchFamily="18" charset="0"/>
              </a:rPr>
              <a:t>The Alliances cover a variety of industries, including construction, health</a:t>
            </a:r>
            <a:r>
              <a:rPr lang="en-US" baseline="0" dirty="0" smtClean="0">
                <a:latin typeface="Times New Roman" pitchFamily="18" charset="0"/>
                <a:cs typeface="Times New Roman" pitchFamily="18" charset="0"/>
              </a:rPr>
              <a:t> care, manufacturing, </a:t>
            </a:r>
            <a:r>
              <a:rPr lang="en-US" dirty="0" smtClean="0">
                <a:latin typeface="Times New Roman" pitchFamily="18" charset="0"/>
                <a:cs typeface="Times New Roman" pitchFamily="18" charset="0"/>
              </a:rPr>
              <a:t>maritime,</a:t>
            </a:r>
            <a:r>
              <a:rPr lang="en-US" baseline="0" dirty="0" smtClean="0">
                <a:latin typeface="Times New Roman" pitchFamily="18" charset="0"/>
                <a:cs typeface="Times New Roman" pitchFamily="18" charset="0"/>
              </a:rPr>
              <a:t> landscaping, oil and gas, and temporary workers.</a:t>
            </a:r>
            <a:endParaRPr lang="en-US" dirty="0" smtClean="0">
              <a:latin typeface="Times New Roman" pitchFamily="18" charset="0"/>
              <a:cs typeface="Times New Roman" pitchFamily="18" charset="0"/>
            </a:endParaRPr>
          </a:p>
          <a:p>
            <a:pPr eaLnBrk="1" hangingPunct="1">
              <a:lnSpc>
                <a:spcPct val="80000"/>
              </a:lnSpc>
            </a:pPr>
            <a:endParaRPr lang="en-US" sz="1400" dirty="0" smtClean="0"/>
          </a:p>
          <a:p>
            <a:pPr eaLnBrk="1" hangingPunct="1">
              <a:lnSpc>
                <a:spcPct val="80000"/>
              </a:lnSpc>
            </a:pPr>
            <a:endParaRPr lang="en-US" sz="140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miter lim="800000"/>
            <a:headEnd/>
            <a:tailEnd/>
          </a:ln>
        </p:spPr>
        <p:txBody>
          <a:bodyPr/>
          <a:lstStyle/>
          <a:p>
            <a:fld id="{32790D16-2F66-4C2F-96BE-AAA9B41C7345}" type="slidenum">
              <a:rPr lang="en-US" smtClean="0"/>
              <a:pPr/>
              <a:t>13</a:t>
            </a:fld>
            <a:endParaRPr lang="en-US" dirty="0" smtClean="0"/>
          </a:p>
        </p:txBody>
      </p:sp>
      <p:sp>
        <p:nvSpPr>
          <p:cNvPr id="60418" name="Rectangle 2"/>
          <p:cNvSpPr>
            <a:spLocks noGrp="1" noRot="1" noChangeAspect="1" noChangeArrowheads="1" noTextEdit="1"/>
          </p:cNvSpPr>
          <p:nvPr>
            <p:ph type="sldImg"/>
          </p:nvPr>
        </p:nvSpPr>
        <p:spPr>
          <a:xfrm>
            <a:off x="661988" y="381000"/>
            <a:ext cx="5686425" cy="4265613"/>
          </a:xfrm>
          <a:ln/>
        </p:spPr>
      </p:sp>
      <p:sp>
        <p:nvSpPr>
          <p:cNvPr id="60419" name="Rectangle 3"/>
          <p:cNvSpPr>
            <a:spLocks noGrp="1" noChangeArrowheads="1"/>
          </p:cNvSpPr>
          <p:nvPr>
            <p:ph type="body" idx="1"/>
          </p:nvPr>
        </p:nvSpPr>
        <p:spPr>
          <a:xfrm>
            <a:off x="685800" y="4797425"/>
            <a:ext cx="5486400" cy="3071813"/>
          </a:xfrm>
          <a:noFill/>
        </p:spPr>
        <p:txBody>
          <a:bodyPr/>
          <a:lstStyle/>
          <a:p>
            <a:pPr eaLnBrk="1" hangingPunct="1"/>
            <a:r>
              <a:rPr lang="en-US" dirty="0" smtClean="0">
                <a:latin typeface="Times New Roman" pitchFamily="18" charset="0"/>
                <a:cs typeface="Times New Roman" pitchFamily="18" charset="0"/>
              </a:rPr>
              <a:t>This chart shows the number of active Alliances by various signatory types.  </a:t>
            </a:r>
          </a:p>
          <a:p>
            <a:pPr eaLnBrk="1" hangingPunct="1"/>
            <a:endParaRPr lang="en-US" sz="1400" b="1"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the number of Alliances by OSHA’s focus areas.</a:t>
            </a:r>
            <a:endParaRPr lang="en-US" dirty="0"/>
          </a:p>
        </p:txBody>
      </p:sp>
      <p:sp>
        <p:nvSpPr>
          <p:cNvPr id="4" name="Slide Number Placeholder 3"/>
          <p:cNvSpPr>
            <a:spLocks noGrp="1"/>
          </p:cNvSpPr>
          <p:nvPr>
            <p:ph type="sldNum" sz="quarter" idx="10"/>
          </p:nvPr>
        </p:nvSpPr>
        <p:spPr/>
        <p:txBody>
          <a:bodyPr/>
          <a:lstStyle/>
          <a:p>
            <a:pPr>
              <a:defRPr/>
            </a:pPr>
            <a:fld id="{F22C4840-78A0-44C3-80D7-82990D66E164}" type="slidenum">
              <a:rPr lang="en-US" smtClean="0"/>
              <a:pPr>
                <a:defRPr/>
              </a:pPr>
              <a:t>14</a:t>
            </a:fld>
            <a:endParaRPr lang="en-US" dirty="0"/>
          </a:p>
        </p:txBody>
      </p:sp>
    </p:spTree>
    <p:extLst>
      <p:ext uri="{BB962C8B-B14F-4D97-AF65-F5344CB8AC3E}">
        <p14:creationId xmlns:p14="http://schemas.microsoft.com/office/powerpoint/2010/main" val="3953002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miter lim="800000"/>
            <a:headEnd/>
            <a:tailEnd/>
          </a:ln>
        </p:spPr>
        <p:txBody>
          <a:bodyPr/>
          <a:lstStyle/>
          <a:p>
            <a:fld id="{50CB4A45-282B-4132-9D6C-E76DF3705F58}" type="slidenum">
              <a:rPr lang="en-US" smtClean="0"/>
              <a:pPr/>
              <a:t>15</a:t>
            </a:fld>
            <a:endParaRPr lang="en-US" dirty="0" smtClean="0"/>
          </a:p>
        </p:txBody>
      </p:sp>
      <p:sp>
        <p:nvSpPr>
          <p:cNvPr id="62466" name="Rectangle 2"/>
          <p:cNvSpPr>
            <a:spLocks noGrp="1" noRot="1" noChangeAspect="1" noChangeArrowheads="1" noTextEdit="1"/>
          </p:cNvSpPr>
          <p:nvPr>
            <p:ph type="sldImg"/>
          </p:nvPr>
        </p:nvSpPr>
        <p:spPr>
          <a:xfrm>
            <a:off x="1143000" y="228600"/>
            <a:ext cx="4192588" cy="3144838"/>
          </a:xfrm>
          <a:ln/>
        </p:spPr>
      </p:sp>
      <p:sp>
        <p:nvSpPr>
          <p:cNvPr id="62467" name="Rectangle 3"/>
          <p:cNvSpPr>
            <a:spLocks noGrp="1" noChangeArrowheads="1"/>
          </p:cNvSpPr>
          <p:nvPr>
            <p:ph type="body" idx="1"/>
          </p:nvPr>
        </p:nvSpPr>
        <p:spPr>
          <a:xfrm>
            <a:off x="152400" y="3448050"/>
            <a:ext cx="6553200" cy="5543550"/>
          </a:xfrm>
          <a:noFill/>
        </p:spPr>
        <p:txBody>
          <a:bodyPr/>
          <a:lstStyle/>
          <a:p>
            <a:pPr eaLnBrk="1" hangingPunct="1"/>
            <a:r>
              <a:rPr lang="en-US" dirty="0" smtClean="0">
                <a:latin typeface="Times New Roman" pitchFamily="18" charset="0"/>
                <a:cs typeface="Times New Roman" pitchFamily="18" charset="0"/>
              </a:rPr>
              <a:t>The Alliance Program produces concrete results in the form of outreach to workers and employers, support for OSHA’s key initiatives, compliance assistance tools, </a:t>
            </a:r>
          </a:p>
          <a:p>
            <a:pPr eaLnBrk="1" hangingPunct="1"/>
            <a:endParaRPr lang="en-US" dirty="0" smtClean="0">
              <a:latin typeface="Times New Roman" pitchFamily="18" charset="0"/>
              <a:cs typeface="Times New Roman" pitchFamily="18"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b="1" u="sng" dirty="0" smtClean="0">
                <a:latin typeface="Times New Roman" pitchFamily="18" charset="0"/>
                <a:cs typeface="Times New Roman" pitchFamily="18" charset="0"/>
              </a:rPr>
              <a:t>Outreach/dissemination</a:t>
            </a:r>
            <a:r>
              <a:rPr lang="en-US" dirty="0" smtClean="0">
                <a:latin typeface="Times New Roman" pitchFamily="18" charset="0"/>
                <a:cs typeface="Times New Roman" pitchFamily="18" charset="0"/>
              </a:rPr>
              <a:t>: OSHA conducts outreach to workers and employers</a:t>
            </a:r>
            <a:r>
              <a:rPr lang="en-US" baseline="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through the Alliance Program. For example, OSHA may do presentations and exhibit at conferences sponsored by Alliance Program participants. The participants</a:t>
            </a:r>
            <a:r>
              <a:rPr lang="en-US" baseline="0" dirty="0" smtClean="0">
                <a:latin typeface="Times New Roman" pitchFamily="18" charset="0"/>
                <a:cs typeface="Times New Roman" pitchFamily="18" charset="0"/>
              </a:rPr>
              <a:t> also work together to disseminate safety and health information on the affected industry and/or hazards.  This allows OSHA to reach audiences, including small businesses and vulnerable workers, that it would not otherwise be able to reach.</a:t>
            </a:r>
            <a:endParaRPr lang="en-US" dirty="0" smtClean="0">
              <a:latin typeface="Times New Roman" pitchFamily="18" charset="0"/>
              <a:cs typeface="Times New Roman" pitchFamily="18" charset="0"/>
            </a:endParaRPr>
          </a:p>
          <a:p>
            <a:pPr eaLnBrk="1" hangingPunct="1"/>
            <a:endParaRPr lang="en-US" dirty="0" smtClean="0">
              <a:latin typeface="Times New Roman" pitchFamily="18" charset="0"/>
              <a:cs typeface="Times New Roman" pitchFamily="18" charset="0"/>
            </a:endParaRPr>
          </a:p>
          <a:p>
            <a:pPr eaLnBrk="1" hangingPunct="1"/>
            <a:r>
              <a:rPr lang="en-US" b="1" u="sng" dirty="0" smtClean="0">
                <a:latin typeface="Times New Roman" pitchFamily="18" charset="0"/>
                <a:cs typeface="Times New Roman" pitchFamily="18" charset="0"/>
              </a:rPr>
              <a:t>Products and Resources</a:t>
            </a:r>
            <a:r>
              <a:rPr lang="en-US" dirty="0" smtClean="0">
                <a:latin typeface="Times New Roman" pitchFamily="18" charset="0"/>
                <a:cs typeface="Times New Roman" pitchFamily="18" charset="0"/>
              </a:rPr>
              <a:t>: Through the Alliance Program, National</a:t>
            </a:r>
            <a:r>
              <a:rPr lang="en-US" baseline="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Alliance Program participants develop products to provide information to workers and employers on specific industries or hazards covered by the Alliances. While these products are reviewed by OSHA subject matter experts, the products are for informational purposes only and do not necessarily reflect the official views of OSHA or the U.S. Department of Labor. Products include fact sheets, toolbox talks, safety manuals, videos, and Web pages.  These products are posted on the Alliance participants’ Web sites and linked to on OSHA’s Web site.  For a complete listing, see the Alliance Program Participants Developed Products page on the Alliance Program Web page.  This Web page also includes a collection of Spanish-language products developed by Alliance Program participants.</a:t>
            </a:r>
          </a:p>
          <a:p>
            <a:pPr eaLnBrk="1" hangingPunct="1"/>
            <a:endParaRPr lang="en-US" dirty="0" smtClean="0">
              <a:latin typeface="Times New Roman" pitchFamily="18" charset="0"/>
              <a:cs typeface="Times New Roman" pitchFamily="18" charset="0"/>
            </a:endParaRPr>
          </a:p>
          <a:p>
            <a:pPr eaLnBrk="1" hangingPunct="1"/>
            <a:r>
              <a:rPr lang="en-US" b="1" u="sng" dirty="0" smtClean="0">
                <a:latin typeface="Times New Roman" pitchFamily="18" charset="0"/>
                <a:cs typeface="Times New Roman" pitchFamily="18" charset="0"/>
              </a:rPr>
              <a:t>Training</a:t>
            </a:r>
            <a:r>
              <a:rPr lang="en-US" dirty="0" smtClean="0">
                <a:latin typeface="Times New Roman" pitchFamily="18" charset="0"/>
                <a:cs typeface="Times New Roman" pitchFamily="18" charset="0"/>
              </a:rPr>
              <a:t>:  Alliance participants</a:t>
            </a:r>
            <a:r>
              <a:rPr lang="en-US" baseline="0" dirty="0" smtClean="0">
                <a:latin typeface="Times New Roman" pitchFamily="18" charset="0"/>
                <a:cs typeface="Times New Roman" pitchFamily="18" charset="0"/>
              </a:rPr>
              <a:t> have developed and delivered t</a:t>
            </a:r>
            <a:r>
              <a:rPr lang="en-US" dirty="0" smtClean="0">
                <a:latin typeface="Times New Roman" pitchFamily="18" charset="0"/>
                <a:cs typeface="Times New Roman" pitchFamily="18" charset="0"/>
              </a:rPr>
              <a:t>raining on various workplace safety and health topics. This training may be for OSHA staff (sharing of industry expertise with OSHA, State Plan, Consultation staff),</a:t>
            </a:r>
            <a:r>
              <a:rPr lang="en-US" baseline="0" dirty="0" smtClean="0">
                <a:latin typeface="Times New Roman" pitchFamily="18" charset="0"/>
                <a:cs typeface="Times New Roman" pitchFamily="18" charset="0"/>
              </a:rPr>
              <a:t> or it may be provided to the public.</a:t>
            </a:r>
            <a:endParaRPr lang="en-US" dirty="0" smtClean="0">
              <a:latin typeface="Times New Roman" pitchFamily="18" charset="0"/>
              <a:cs typeface="Times New Roman" pitchFamily="18" charset="0"/>
            </a:endParaRPr>
          </a:p>
          <a:p>
            <a:pPr eaLnBrk="1" hangingPunct="1"/>
            <a:endParaRPr lang="en-US" dirty="0" smtClean="0">
              <a:latin typeface="Times New Roman" pitchFamily="18" charset="0"/>
              <a:cs typeface="Times New Roman" pitchFamily="18" charset="0"/>
            </a:endParaRPr>
          </a:p>
          <a:p>
            <a:pPr eaLnBrk="1" hangingPunct="1"/>
            <a:endParaRPr lang="en-US" dirty="0" smtClean="0">
              <a:latin typeface="Times New Roman" pitchFamily="18" charset="0"/>
              <a:cs typeface="Times New Roman" pitchFamily="18" charset="0"/>
            </a:endParaRPr>
          </a:p>
          <a:p>
            <a:pPr eaLnBrk="1" hangingPunct="1"/>
            <a:endParaRPr lang="en-US" sz="1000" b="1" u="sng"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a:miter lim="800000"/>
            <a:headEnd/>
            <a:tailEnd/>
          </a:ln>
        </p:spPr>
        <p:txBody>
          <a:bodyPr/>
          <a:lstStyle/>
          <a:p>
            <a:fld id="{E23FDA28-170C-4DF6-A132-DFB464A418B7}" type="slidenum">
              <a:rPr lang="en-US" smtClean="0"/>
              <a:pPr/>
              <a:t>16</a:t>
            </a:fld>
            <a:endParaRPr lang="en-US" smtClean="0"/>
          </a:p>
        </p:txBody>
      </p:sp>
      <p:sp>
        <p:nvSpPr>
          <p:cNvPr id="76802" name="Rectangle 2"/>
          <p:cNvSpPr>
            <a:spLocks noGrp="1" noRot="1" noChangeAspect="1" noChangeArrowheads="1" noTextEdit="1"/>
          </p:cNvSpPr>
          <p:nvPr>
            <p:ph type="sldImg"/>
          </p:nvPr>
        </p:nvSpPr>
        <p:spPr>
          <a:xfrm>
            <a:off x="1066800" y="228600"/>
            <a:ext cx="4484688" cy="3363913"/>
          </a:xfrm>
          <a:ln/>
        </p:spPr>
      </p:sp>
      <p:sp>
        <p:nvSpPr>
          <p:cNvPr id="41988" name="Rectangle 3"/>
          <p:cNvSpPr>
            <a:spLocks noGrp="1" noChangeArrowheads="1"/>
          </p:cNvSpPr>
          <p:nvPr>
            <p:ph type="body" idx="1"/>
          </p:nvPr>
        </p:nvSpPr>
        <p:spPr>
          <a:xfrm>
            <a:off x="152400" y="3733800"/>
            <a:ext cx="6400800" cy="5181600"/>
          </a:xfrm>
        </p:spPr>
        <p:txBody>
          <a:bodyPr/>
          <a:lstStyle/>
          <a:p>
            <a:pPr marL="0" marR="0" indent="0" algn="l" defTabSz="914400" rtl="0" eaLnBrk="1" fontAlgn="base" latinLnBrk="0" hangingPunct="1">
              <a:lnSpc>
                <a:spcPct val="90000"/>
              </a:lnSpc>
              <a:spcBef>
                <a:spcPct val="20000"/>
              </a:spcBef>
              <a:spcAft>
                <a:spcPct val="0"/>
              </a:spcAft>
              <a:buClrTx/>
              <a:buSzTx/>
              <a:buFontTx/>
              <a:buNone/>
              <a:tabLst/>
              <a:defRPr/>
            </a:pPr>
            <a:r>
              <a:rPr lang="en-US" b="1" u="sng" dirty="0" smtClean="0">
                <a:latin typeface="Times New Roman" pitchFamily="18" charset="0"/>
                <a:cs typeface="Times New Roman" pitchFamily="18" charset="0"/>
              </a:rPr>
              <a:t>Outreach/dissemination</a:t>
            </a:r>
            <a:r>
              <a:rPr lang="en-US" dirty="0" smtClean="0">
                <a:latin typeface="Times New Roman" pitchFamily="18" charset="0"/>
                <a:cs typeface="Times New Roman" pitchFamily="18" charset="0"/>
              </a:rPr>
              <a:t>: OSHA conducts outreach to workers and employers</a:t>
            </a:r>
            <a:r>
              <a:rPr lang="en-US" baseline="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through the Alliance Program. For example, OSHA may do presentations and exhibit at conferences sponsored by Alliance Program participants. The participants</a:t>
            </a:r>
            <a:r>
              <a:rPr lang="en-US" baseline="0" dirty="0" smtClean="0">
                <a:latin typeface="Times New Roman" pitchFamily="18" charset="0"/>
                <a:cs typeface="Times New Roman" pitchFamily="18" charset="0"/>
              </a:rPr>
              <a:t> also work together to disseminate safety and health information on the affected industry and/or hazards.  This allows OSHA to reach audiences, including small businesses and vulnerable workers, that it would not otherwise be able to reach.</a:t>
            </a:r>
            <a:endParaRPr lang="en-US" dirty="0" smtClean="0">
              <a:latin typeface="Times New Roman" pitchFamily="18" charset="0"/>
              <a:cs typeface="Times New Roman" pitchFamily="18" charset="0"/>
            </a:endParaRPr>
          </a:p>
          <a:p>
            <a:pPr marL="0" indent="0" eaLnBrk="1" hangingPunct="1">
              <a:lnSpc>
                <a:spcPct val="90000"/>
              </a:lnSpc>
              <a:spcBef>
                <a:spcPct val="20000"/>
              </a:spcBef>
              <a:buFontTx/>
              <a:buNone/>
              <a:defRPr/>
            </a:pPr>
            <a:endParaRPr lang="en-US" dirty="0" smtClean="0">
              <a:solidFill>
                <a:srgbClr val="000000"/>
              </a:solidFill>
              <a:latin typeface="Times New Roman" pitchFamily="18" charset="0"/>
              <a:cs typeface="Times New Roman" pitchFamily="18" charset="0"/>
            </a:endParaRPr>
          </a:p>
          <a:p>
            <a:pPr marL="0" indent="0" eaLnBrk="1" hangingPunct="1">
              <a:lnSpc>
                <a:spcPct val="90000"/>
              </a:lnSpc>
              <a:spcBef>
                <a:spcPct val="20000"/>
              </a:spcBef>
              <a:buFontTx/>
              <a:buNone/>
              <a:defRPr/>
            </a:pPr>
            <a:r>
              <a:rPr lang="en-US" dirty="0" smtClean="0">
                <a:solidFill>
                  <a:srgbClr val="000000"/>
                </a:solidFill>
                <a:latin typeface="Times New Roman" pitchFamily="18" charset="0"/>
                <a:cs typeface="Times New Roman" pitchFamily="18" charset="0"/>
              </a:rPr>
              <a:t>Alliances may request speakers or exhibit booths to:</a:t>
            </a:r>
          </a:p>
          <a:p>
            <a:pPr marL="800100" lvl="1" indent="-342900" eaLnBrk="1" hangingPunct="1">
              <a:lnSpc>
                <a:spcPct val="90000"/>
              </a:lnSpc>
              <a:spcBef>
                <a:spcPct val="20000"/>
              </a:spcBef>
              <a:buFontTx/>
              <a:buChar char="•"/>
              <a:defRPr/>
            </a:pPr>
            <a:r>
              <a:rPr lang="en-US" dirty="0" smtClean="0">
                <a:solidFill>
                  <a:srgbClr val="000000"/>
                </a:solidFill>
                <a:latin typeface="Times New Roman" pitchFamily="18" charset="0"/>
                <a:cs typeface="Times New Roman" pitchFamily="18" charset="0"/>
              </a:rPr>
              <a:t>Share subject matter expertise</a:t>
            </a:r>
          </a:p>
          <a:p>
            <a:pPr marL="800100" lvl="1" indent="-342900" eaLnBrk="1" hangingPunct="1">
              <a:lnSpc>
                <a:spcPct val="90000"/>
              </a:lnSpc>
              <a:spcBef>
                <a:spcPct val="20000"/>
              </a:spcBef>
              <a:buFontTx/>
              <a:buChar char="•"/>
              <a:defRPr/>
            </a:pPr>
            <a:r>
              <a:rPr lang="en-US" dirty="0" smtClean="0">
                <a:solidFill>
                  <a:srgbClr val="000000"/>
                </a:solidFill>
                <a:latin typeface="Times New Roman" pitchFamily="18" charset="0"/>
                <a:cs typeface="Times New Roman" pitchFamily="18" charset="0"/>
              </a:rPr>
              <a:t>Share OSHA perspective</a:t>
            </a:r>
          </a:p>
          <a:p>
            <a:pPr marL="800100" lvl="1" indent="-342900" eaLnBrk="1" hangingPunct="1">
              <a:lnSpc>
                <a:spcPct val="90000"/>
              </a:lnSpc>
              <a:spcBef>
                <a:spcPct val="20000"/>
              </a:spcBef>
              <a:buFontTx/>
              <a:buChar char="•"/>
              <a:defRPr/>
            </a:pPr>
            <a:r>
              <a:rPr lang="en-US" dirty="0" smtClean="0">
                <a:solidFill>
                  <a:srgbClr val="000000"/>
                </a:solidFill>
                <a:latin typeface="Times New Roman" pitchFamily="18" charset="0"/>
                <a:cs typeface="Times New Roman" pitchFamily="18" charset="0"/>
              </a:rPr>
              <a:t>Share accomplishments of the Alliance</a:t>
            </a:r>
          </a:p>
          <a:p>
            <a:pPr marL="800100" lvl="1" indent="-342900" eaLnBrk="1" hangingPunct="1">
              <a:lnSpc>
                <a:spcPct val="90000"/>
              </a:lnSpc>
              <a:spcBef>
                <a:spcPct val="20000"/>
              </a:spcBef>
              <a:buFontTx/>
              <a:buChar char="•"/>
              <a:defRPr/>
            </a:pPr>
            <a:r>
              <a:rPr lang="en-US" dirty="0" smtClean="0">
                <a:solidFill>
                  <a:srgbClr val="000000"/>
                </a:solidFill>
                <a:latin typeface="Times New Roman" pitchFamily="18" charset="0"/>
                <a:cs typeface="Times New Roman" pitchFamily="18" charset="0"/>
              </a:rPr>
              <a:t>Share information on other OSHA cooperative programs</a:t>
            </a:r>
          </a:p>
          <a:p>
            <a:pPr marL="800100" lvl="1" indent="-342900" eaLnBrk="1" hangingPunct="1">
              <a:lnSpc>
                <a:spcPct val="90000"/>
              </a:lnSpc>
              <a:spcBef>
                <a:spcPct val="20000"/>
              </a:spcBef>
              <a:buFontTx/>
              <a:buChar char="•"/>
              <a:defRPr/>
            </a:pPr>
            <a:r>
              <a:rPr lang="en-US" dirty="0" smtClean="0">
                <a:solidFill>
                  <a:srgbClr val="000000"/>
                </a:solidFill>
                <a:latin typeface="Times New Roman" pitchFamily="18" charset="0"/>
                <a:cs typeface="Times New Roman" pitchFamily="18" charset="0"/>
              </a:rPr>
              <a:t>Share information on OSHA compliance assistance resources</a:t>
            </a:r>
          </a:p>
          <a:p>
            <a:pPr marL="0" indent="0" eaLnBrk="1" hangingPunct="1">
              <a:lnSpc>
                <a:spcPct val="90000"/>
              </a:lnSpc>
              <a:spcBef>
                <a:spcPct val="20000"/>
              </a:spcBef>
              <a:buFontTx/>
              <a:buNone/>
              <a:defRPr/>
            </a:pPr>
            <a:endParaRPr lang="en-US" dirty="0" smtClean="0">
              <a:solidFill>
                <a:srgbClr val="000000"/>
              </a:solidFill>
              <a:latin typeface="Times New Roman" pitchFamily="18" charset="0"/>
              <a:cs typeface="Times New Roman" pitchFamily="18" charset="0"/>
            </a:endParaRPr>
          </a:p>
          <a:p>
            <a:pPr>
              <a:spcBef>
                <a:spcPct val="0"/>
              </a:spcBef>
              <a:defRPr/>
            </a:pPr>
            <a:endParaRPr lang="en-US" u="sng" dirty="0" smtClean="0">
              <a:latin typeface="Times New Roman" pitchFamily="18" charset="0"/>
              <a:cs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ln>
            <a:miter lim="800000"/>
            <a:headEnd/>
            <a:tailEnd/>
          </a:ln>
        </p:spPr>
        <p:txBody>
          <a:bodyPr/>
          <a:lstStyle/>
          <a:p>
            <a:fld id="{EB96E09D-1EEE-435C-8DE3-AEFFE4323D4A}" type="slidenum">
              <a:rPr lang="en-US" smtClean="0"/>
              <a:pPr/>
              <a:t>17</a:t>
            </a:fld>
            <a:endParaRPr lang="en-US" smtClean="0"/>
          </a:p>
        </p:txBody>
      </p:sp>
      <p:sp>
        <p:nvSpPr>
          <p:cNvPr id="82946" name="Rectangle 2"/>
          <p:cNvSpPr>
            <a:spLocks noGrp="1" noRot="1" noChangeAspect="1" noChangeArrowheads="1" noTextEdit="1"/>
          </p:cNvSpPr>
          <p:nvPr>
            <p:ph type="sldImg"/>
          </p:nvPr>
        </p:nvSpPr>
        <p:spPr>
          <a:xfrm>
            <a:off x="1143000" y="228600"/>
            <a:ext cx="4683125" cy="3513138"/>
          </a:xfrm>
          <a:ln/>
        </p:spPr>
      </p:sp>
      <p:sp>
        <p:nvSpPr>
          <p:cNvPr id="82947" name="Rectangle 3"/>
          <p:cNvSpPr>
            <a:spLocks noGrp="1" noChangeArrowheads="1"/>
          </p:cNvSpPr>
          <p:nvPr>
            <p:ph type="body" idx="1"/>
          </p:nvPr>
        </p:nvSpPr>
        <p:spPr>
          <a:xfrm>
            <a:off x="152400" y="4191000"/>
            <a:ext cx="6553200" cy="4727575"/>
          </a:xfrm>
          <a:noFill/>
        </p:spPr>
        <p:txBody>
          <a:bodyPr/>
          <a:lstStyle/>
          <a:p>
            <a:pPr eaLnBrk="1" hangingPunct="1"/>
            <a:r>
              <a:rPr lang="en-US" dirty="0" smtClean="0">
                <a:latin typeface="Times New Roman" pitchFamily="18" charset="0"/>
                <a:cs typeface="Times New Roman" pitchFamily="18" charset="0"/>
              </a:rPr>
              <a:t>Through the OSHA Alliance Program, Alliance Program participants support a number of OSHA outreach initiatives.  For</a:t>
            </a:r>
            <a:r>
              <a:rPr lang="en-US" baseline="0" dirty="0" smtClean="0">
                <a:latin typeface="Times New Roman" pitchFamily="18" charset="0"/>
                <a:cs typeface="Times New Roman" pitchFamily="18" charset="0"/>
              </a:rPr>
              <a:t> example:</a:t>
            </a:r>
            <a:endParaRPr lang="en-US" dirty="0" smtClean="0">
              <a:latin typeface="Times New Roman" pitchFamily="18" charset="0"/>
              <a:cs typeface="Times New Roman" pitchFamily="18" charset="0"/>
            </a:endParaRPr>
          </a:p>
          <a:p>
            <a:pPr eaLnBrk="1" hangingPunct="1"/>
            <a:endParaRPr lang="en-US" dirty="0" smtClean="0">
              <a:latin typeface="Times New Roman" pitchFamily="18" charset="0"/>
              <a:cs typeface="Times New Roman" pitchFamily="18" charset="0"/>
            </a:endParaRPr>
          </a:p>
          <a:p>
            <a:pPr marL="171450" indent="-171450" eaLnBrk="1" hangingPunct="1">
              <a:buFont typeface="Arial" pitchFamily="34" charset="0"/>
              <a:buChar char="•"/>
            </a:pPr>
            <a:r>
              <a:rPr lang="en-US" b="1" dirty="0" smtClean="0">
                <a:latin typeface="Times New Roman" pitchFamily="18" charset="0"/>
                <a:cs typeface="Times New Roman" pitchFamily="18" charset="0"/>
              </a:rPr>
              <a:t>Safe + Sound Campaign. </a:t>
            </a:r>
            <a:r>
              <a:rPr lang="en-US" b="0" dirty="0" smtClean="0">
                <a:latin typeface="Times New Roman" pitchFamily="18" charset="0"/>
                <a:cs typeface="Times New Roman" pitchFamily="18" charset="0"/>
              </a:rPr>
              <a:t>Alliance</a:t>
            </a:r>
            <a:r>
              <a:rPr lang="en-US" b="0" baseline="0" dirty="0" smtClean="0">
                <a:latin typeface="Times New Roman" pitchFamily="18" charset="0"/>
                <a:cs typeface="Times New Roman" pitchFamily="18" charset="0"/>
              </a:rPr>
              <a:t> participants have been critical in supporting this campaign.</a:t>
            </a:r>
            <a:endParaRPr lang="en-US" b="0" dirty="0" smtClean="0">
              <a:latin typeface="Times New Roman" pitchFamily="18" charset="0"/>
              <a:cs typeface="Times New Roman" pitchFamily="18" charset="0"/>
            </a:endParaRPr>
          </a:p>
          <a:p>
            <a:pPr marL="171450" indent="-171450" eaLnBrk="1" hangingPunct="1">
              <a:buFont typeface="Arial" pitchFamily="34" charset="0"/>
              <a:buChar char="•"/>
            </a:pPr>
            <a:r>
              <a:rPr lang="en-US" b="1" baseline="0" dirty="0" smtClean="0">
                <a:latin typeface="Times New Roman" pitchFamily="18" charset="0"/>
                <a:cs typeface="Times New Roman" pitchFamily="18" charset="0"/>
              </a:rPr>
              <a:t>Falls in Construction Campaign</a:t>
            </a:r>
            <a:r>
              <a:rPr lang="en-US" baseline="0" dirty="0" smtClean="0">
                <a:latin typeface="Times New Roman" pitchFamily="18" charset="0"/>
                <a:cs typeface="Times New Roman" pitchFamily="18" charset="0"/>
              </a:rPr>
              <a:t>. Alliance Program participants support OSHA’s campaign to prevent falls in construction by, for example, holding their own safety stand-downs, disseminating OSHA’s publications, posting links to OSHA’s resources on their Web pages, and running stories in newsletters and magazines.</a:t>
            </a:r>
          </a:p>
          <a:p>
            <a:pPr marL="171450" indent="-171450" eaLnBrk="1" hangingPunct="1">
              <a:buFont typeface="Arial" pitchFamily="34" charset="0"/>
              <a:buChar char="•"/>
            </a:pPr>
            <a:r>
              <a:rPr lang="en-US" b="1" baseline="0" dirty="0" smtClean="0">
                <a:latin typeface="Times New Roman" pitchFamily="18" charset="0"/>
                <a:cs typeface="Times New Roman" pitchFamily="18" charset="0"/>
              </a:rPr>
              <a:t>Temporary Worker Initiative</a:t>
            </a:r>
            <a:r>
              <a:rPr lang="en-US" baseline="0" dirty="0" smtClean="0">
                <a:latin typeface="Times New Roman" pitchFamily="18" charset="0"/>
                <a:cs typeface="Times New Roman" pitchFamily="18" charset="0"/>
              </a:rPr>
              <a:t>.  OSHA has a national Alliance with the American Staffing Association to improve safety and health for temporary workers.  OSHA also has several Regional Alliances with staffing agencies.</a:t>
            </a:r>
            <a:endParaRPr lang="en-US" b="1" dirty="0" smtClean="0">
              <a:latin typeface="Times New Roman" pitchFamily="18" charset="0"/>
              <a:cs typeface="Times New Roman" pitchFamily="18" charset="0"/>
            </a:endParaRPr>
          </a:p>
          <a:p>
            <a:pPr marL="171450" indent="-171450" eaLnBrk="1" hangingPunct="1">
              <a:buFont typeface="Arial" pitchFamily="34" charset="0"/>
              <a:buChar char="•"/>
            </a:pPr>
            <a:r>
              <a:rPr lang="en-US" b="1" dirty="0" smtClean="0">
                <a:latin typeface="Times New Roman" pitchFamily="18" charset="0"/>
                <a:cs typeface="Times New Roman" pitchFamily="18" charset="0"/>
              </a:rPr>
              <a:t>Heat </a:t>
            </a:r>
            <a:r>
              <a:rPr lang="en-US" b="1" dirty="0" err="1" smtClean="0">
                <a:latin typeface="Times New Roman" pitchFamily="18" charset="0"/>
                <a:cs typeface="Times New Roman" pitchFamily="18" charset="0"/>
              </a:rPr>
              <a:t>Initriative</a:t>
            </a:r>
            <a:r>
              <a:rPr lang="en-US" dirty="0" smtClean="0">
                <a:latin typeface="Times New Roman" pitchFamily="18" charset="0"/>
                <a:cs typeface="Times New Roman" pitchFamily="18" charset="0"/>
              </a:rPr>
              <a:t>. Alliance Program participants support OSHA</a:t>
            </a:r>
            <a:r>
              <a:rPr lang="en-US" baseline="0" dirty="0" smtClean="0">
                <a:latin typeface="Times New Roman" pitchFamily="18" charset="0"/>
                <a:cs typeface="Times New Roman" pitchFamily="18" charset="0"/>
              </a:rPr>
              <a:t> Campaign to Prevent Heat Illness in Outdoor Workers.  For example, Alliance participants disseminate information to their stakeholders through various channels.  OSHA also works with Lamar Outdoor Advertising on posting heat-related messages on billboards in states with the highest number of heat-related fatalities.</a:t>
            </a:r>
            <a:endParaRPr lang="en-US" dirty="0" smtClean="0">
              <a:latin typeface="Times New Roman" pitchFamily="18" charset="0"/>
              <a:cs typeface="Times New Roman" pitchFamily="18" charset="0"/>
            </a:endParaRPr>
          </a:p>
          <a:p>
            <a:pPr marL="171450" indent="-171450" eaLnBrk="1" hangingPunct="1">
              <a:buFont typeface="Arial" pitchFamily="34" charset="0"/>
              <a:buChar char="•"/>
            </a:pPr>
            <a:r>
              <a:rPr lang="en-US" b="1" baseline="0" dirty="0" smtClean="0">
                <a:latin typeface="Times New Roman" pitchFamily="18" charset="0"/>
                <a:cs typeface="Times New Roman" pitchFamily="18" charset="0"/>
              </a:rPr>
              <a:t>Oil and Gas Extraction</a:t>
            </a:r>
            <a:r>
              <a:rPr lang="en-US" baseline="0" dirty="0" smtClean="0">
                <a:latin typeface="Times New Roman" pitchFamily="18" charset="0"/>
                <a:cs typeface="Times New Roman" pitchFamily="18" charset="0"/>
              </a:rPr>
              <a:t>.  OSHA has a national Alliance and several Regional Alliances that focus on protecting workers in this industry.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miter lim="800000"/>
            <a:headEnd/>
            <a:tailEnd/>
          </a:ln>
        </p:spPr>
        <p:txBody>
          <a:bodyPr/>
          <a:lstStyle/>
          <a:p>
            <a:fld id="{6CB23F9C-CB24-4960-8B7D-0E7BE7BE4C9E}" type="slidenum">
              <a:rPr lang="en-US" smtClean="0"/>
              <a:pPr/>
              <a:t>18</a:t>
            </a:fld>
            <a:endParaRPr lang="en-US" dirty="0" smtClean="0"/>
          </a:p>
        </p:txBody>
      </p:sp>
      <p:sp>
        <p:nvSpPr>
          <p:cNvPr id="64514" name="Rectangle 2"/>
          <p:cNvSpPr>
            <a:spLocks noGrp="1" noRot="1" noChangeAspect="1" noChangeArrowheads="1" noTextEdit="1"/>
          </p:cNvSpPr>
          <p:nvPr>
            <p:ph type="sldImg"/>
          </p:nvPr>
        </p:nvSpPr>
        <p:spPr>
          <a:xfrm>
            <a:off x="1143000" y="685800"/>
            <a:ext cx="4572000" cy="3429000"/>
          </a:xfrm>
          <a:ln/>
        </p:spPr>
      </p:sp>
      <p:sp>
        <p:nvSpPr>
          <p:cNvPr id="64515" name="Rectangle 3"/>
          <p:cNvSpPr>
            <a:spLocks noGrp="1" noChangeArrowheads="1"/>
          </p:cNvSpPr>
          <p:nvPr>
            <p:ph type="body" idx="1"/>
          </p:nvPr>
        </p:nvSpPr>
        <p:spPr>
          <a:xfrm>
            <a:off x="152400" y="4197350"/>
            <a:ext cx="6553200" cy="4724400"/>
          </a:xfrm>
          <a:noFill/>
        </p:spPr>
        <p:txBody>
          <a:bodyPr/>
          <a:lstStyle/>
          <a:p>
            <a:pPr eaLnBrk="1" hangingPunct="1"/>
            <a:r>
              <a:rPr lang="en-US" dirty="0" smtClean="0">
                <a:latin typeface="Times New Roman" pitchFamily="18" charset="0"/>
                <a:cs typeface="Times New Roman" pitchFamily="18" charset="0"/>
              </a:rPr>
              <a:t>Through the Alliance Program, Alliance Program participants develop products to provide information to employers and workers on specific industries or hazards covered by the Alliances. These products are for informational purposes only and do not necessarily reflect the official views of OSHA or the U.S. Department of Labor.  The Alliance participants post the products on their Web sites and OSHA links to the products.</a:t>
            </a:r>
          </a:p>
          <a:p>
            <a:pPr eaLnBrk="1" hangingPunct="1"/>
            <a:endParaRPr lang="en-US" dirty="0" smtClean="0">
              <a:latin typeface="Times New Roman" pitchFamily="18" charset="0"/>
              <a:cs typeface="Times New Roman" pitchFamily="18" charset="0"/>
            </a:endParaRPr>
          </a:p>
          <a:p>
            <a:pPr eaLnBrk="1" hangingPunct="1"/>
            <a:r>
              <a:rPr lang="en-US" dirty="0" smtClean="0">
                <a:latin typeface="Times New Roman" pitchFamily="18" charset="0"/>
                <a:cs typeface="Times New Roman" pitchFamily="18" charset="0"/>
              </a:rPr>
              <a:t>This slide shows the following product developed through the OSHA and Sealant, Waterproofing and Restoration Institute (SWR Institute) Alliance:</a:t>
            </a:r>
          </a:p>
          <a:p>
            <a:pPr eaLnBrk="1" hangingPunct="1"/>
            <a:endParaRPr lang="en-US" dirty="0" smtClean="0">
              <a:latin typeface="Times New Roman" pitchFamily="18" charset="0"/>
              <a:cs typeface="Times New Roman" pitchFamily="18" charset="0"/>
            </a:endParaRPr>
          </a:p>
          <a:p>
            <a:pPr eaLnBrk="1" hangingPunct="1">
              <a:buFontTx/>
              <a:buNone/>
            </a:pPr>
            <a:r>
              <a:rPr lang="en-US" dirty="0" smtClean="0">
                <a:latin typeface="Times New Roman" pitchFamily="18" charset="0"/>
                <a:cs typeface="Times New Roman" pitchFamily="18" charset="0"/>
              </a:rPr>
              <a:t>“Safety and Health Field Manual.”  Contractors and workers can use the Field Manual to quickly identify the key hazards and OSHA requirements in this industry. This product is available in English and Spanish.</a:t>
            </a:r>
          </a:p>
          <a:p>
            <a:pPr eaLnBrk="1" hangingPunct="1"/>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marL="171450" indent="-171450" eaLnBrk="1" hangingPunct="1">
              <a:buFontTx/>
              <a:buChar char="•"/>
              <a:defRPr/>
            </a:pPr>
            <a:r>
              <a:rPr lang="en-US" dirty="0" smtClean="0">
                <a:latin typeface="Times New Roman" pitchFamily="18" charset="0"/>
                <a:cs typeface="Times New Roman" pitchFamily="18" charset="0"/>
              </a:rPr>
              <a:t>Through Alliances, Alliance Program participants can create training modules on specific hazards or issues within their industry.  </a:t>
            </a:r>
          </a:p>
          <a:p>
            <a:pPr marL="628650" lvl="1" indent="-171450" eaLnBrk="1" hangingPunct="1">
              <a:buFontTx/>
              <a:buChar char="•"/>
              <a:defRPr/>
            </a:pPr>
            <a:r>
              <a:rPr lang="en-US" dirty="0" smtClean="0">
                <a:latin typeface="Times New Roman" pitchFamily="18" charset="0"/>
                <a:cs typeface="Times New Roman" pitchFamily="18" charset="0"/>
              </a:rPr>
              <a:t>Through National Alliances, the development of training modules can help an industry establish consistent use of good practices</a:t>
            </a:r>
          </a:p>
          <a:p>
            <a:pPr marL="628650" lvl="1" indent="-171450" eaLnBrk="1" hangingPunct="1">
              <a:buFontTx/>
              <a:buChar char="•"/>
              <a:defRPr/>
            </a:pPr>
            <a:r>
              <a:rPr lang="en-US" dirty="0" smtClean="0">
                <a:latin typeface="Times New Roman" pitchFamily="18" charset="0"/>
                <a:cs typeface="Times New Roman" pitchFamily="18" charset="0"/>
              </a:rPr>
              <a:t>Through local Alliances, the development of training modules can be specific to the needs of the local constituency</a:t>
            </a:r>
          </a:p>
          <a:p>
            <a:pPr marL="0" indent="0" eaLnBrk="1" hangingPunct="1">
              <a:buFontTx/>
              <a:buNone/>
              <a:defRPr/>
            </a:pPr>
            <a:endParaRPr lang="en-US" dirty="0" smtClean="0">
              <a:latin typeface="Times New Roman" pitchFamily="18" charset="0"/>
              <a:cs typeface="Times New Roman" pitchFamily="18" charset="0"/>
            </a:endParaRPr>
          </a:p>
          <a:p>
            <a:pPr marL="171450" indent="-171450" eaLnBrk="1" hangingPunct="1">
              <a:buFontTx/>
              <a:buChar char="•"/>
              <a:defRPr/>
            </a:pPr>
            <a:r>
              <a:rPr lang="en-US" dirty="0" smtClean="0">
                <a:latin typeface="Times New Roman" pitchFamily="18" charset="0"/>
                <a:cs typeface="Times New Roman" pitchFamily="18" charset="0"/>
              </a:rPr>
              <a:t>Delivering training to workers is a common goal of</a:t>
            </a:r>
            <a:r>
              <a:rPr lang="en-US" baseline="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local Alliance agreements.  Training can either be modules developed through the Alliance or other safety and health training pertinent to the industry (e.g. OSHA 10-Hour Outreach Training Program).  </a:t>
            </a:r>
          </a:p>
          <a:p>
            <a:pPr marL="0" indent="0" eaLnBrk="1" hangingPunct="1">
              <a:buFontTx/>
              <a:buNone/>
              <a:defRPr/>
            </a:pPr>
            <a:endParaRPr lang="en-US" dirty="0" smtClean="0">
              <a:latin typeface="Times New Roman" pitchFamily="18" charset="0"/>
              <a:cs typeface="Times New Roman" pitchFamily="18" charset="0"/>
            </a:endParaRP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u="none" dirty="0" smtClean="0">
                <a:latin typeface="Times New Roman" pitchFamily="18" charset="0"/>
                <a:cs typeface="Times New Roman" pitchFamily="18" charset="0"/>
              </a:rPr>
              <a:t>Through</a:t>
            </a:r>
            <a:r>
              <a:rPr lang="en-US" u="none" baseline="0" dirty="0" smtClean="0">
                <a:latin typeface="Times New Roman" pitchFamily="18" charset="0"/>
                <a:cs typeface="Times New Roman" pitchFamily="18" charset="0"/>
              </a:rPr>
              <a:t> the Alliance Program, Alliance participants have sponsored webinars on various workplace safety and health topics and made them available for free.  For example, through the OSHA and Society for Chemical Hazard Communication (SCHC) Alliance, SCHC has sponsored a series of webinars on OSHA’s revised Hazard Communication Standard.</a:t>
            </a:r>
            <a:endParaRPr lang="en-US" u="none" dirty="0" smtClean="0">
              <a:latin typeface="Times New Roman" pitchFamily="18" charset="0"/>
              <a:cs typeface="Times New Roman" pitchFamily="18" charset="0"/>
            </a:endParaRPr>
          </a:p>
          <a:p>
            <a:pPr marL="171450" indent="-171450" eaLnBrk="1" hangingPunct="1">
              <a:buFontTx/>
              <a:buChar char="•"/>
              <a:defRPr/>
            </a:pPr>
            <a:endParaRPr lang="en-US" dirty="0" smtClean="0">
              <a:latin typeface="Times New Roman" pitchFamily="18" charset="0"/>
              <a:cs typeface="Times New Roman" pitchFamily="18" charset="0"/>
            </a:endParaRPr>
          </a:p>
          <a:p>
            <a:pPr>
              <a:defRPr/>
            </a:pPr>
            <a:endParaRPr lang="en-US" dirty="0"/>
          </a:p>
        </p:txBody>
      </p:sp>
      <p:sp>
        <p:nvSpPr>
          <p:cNvPr id="72707" name="Slide Number Placeholder 3"/>
          <p:cNvSpPr>
            <a:spLocks noGrp="1"/>
          </p:cNvSpPr>
          <p:nvPr>
            <p:ph type="sldNum" sz="quarter" idx="5"/>
          </p:nvPr>
        </p:nvSpPr>
        <p:spPr>
          <a:noFill/>
          <a:ln>
            <a:miter lim="800000"/>
            <a:headEnd/>
            <a:tailEnd/>
          </a:ln>
        </p:spPr>
        <p:txBody>
          <a:bodyPr/>
          <a:lstStyle/>
          <a:p>
            <a:fld id="{9F171B1F-D0F8-47B1-8635-76CFBFAE016E}" type="slidenum">
              <a:rPr lang="en-US" smtClean="0"/>
              <a:pPr/>
              <a:t>19</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miter lim="800000"/>
            <a:headEnd/>
            <a:tailEnd/>
          </a:ln>
        </p:spPr>
        <p:txBody>
          <a:bodyPr/>
          <a:lstStyle/>
          <a:p>
            <a:fld id="{F6CC0EB3-3552-41EB-A2FA-B0F602565166}" type="slidenum">
              <a:rPr lang="en-US" smtClean="0"/>
              <a:pPr/>
              <a:t>2</a:t>
            </a:fld>
            <a:endParaRPr lang="en-US" dirty="0" smtClean="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miter lim="800000"/>
            <a:headEnd/>
            <a:tailEnd/>
          </a:ln>
        </p:spPr>
        <p:txBody>
          <a:bodyPr/>
          <a:lstStyle/>
          <a:p>
            <a:fld id="{FC60B189-812D-4C80-94D5-02F2588BE45E}" type="slidenum">
              <a:rPr lang="en-US" smtClean="0"/>
              <a:pPr/>
              <a:t>20</a:t>
            </a:fld>
            <a:endParaRPr lang="en-US" dirty="0" smtClean="0"/>
          </a:p>
        </p:txBody>
      </p:sp>
      <p:sp>
        <p:nvSpPr>
          <p:cNvPr id="74754" name="Rectangle 2"/>
          <p:cNvSpPr>
            <a:spLocks noGrp="1" noRot="1" noChangeAspect="1" noChangeArrowheads="1" noTextEdit="1"/>
          </p:cNvSpPr>
          <p:nvPr>
            <p:ph type="sldImg"/>
          </p:nvPr>
        </p:nvSpPr>
        <p:spPr>
          <a:xfrm>
            <a:off x="1066800" y="228600"/>
            <a:ext cx="4484688" cy="3363913"/>
          </a:xfrm>
          <a:ln/>
        </p:spPr>
      </p:sp>
      <p:sp>
        <p:nvSpPr>
          <p:cNvPr id="74755" name="Rectangle 3"/>
          <p:cNvSpPr>
            <a:spLocks noGrp="1" noChangeArrowheads="1"/>
          </p:cNvSpPr>
          <p:nvPr>
            <p:ph type="body" idx="1"/>
          </p:nvPr>
        </p:nvSpPr>
        <p:spPr>
          <a:xfrm>
            <a:off x="152400" y="3733800"/>
            <a:ext cx="6400800" cy="5181600"/>
          </a:xfrm>
          <a:noFill/>
        </p:spPr>
        <p:txBody>
          <a:bodyPr/>
          <a:lstStyle/>
          <a:p>
            <a:pPr eaLnBrk="1" hangingPunct="1"/>
            <a:r>
              <a:rPr lang="en-US" b="1" u="sng" dirty="0" smtClean="0">
                <a:latin typeface="Times New Roman" pitchFamily="18" charset="0"/>
                <a:cs typeface="Times New Roman" pitchFamily="18" charset="0"/>
              </a:rPr>
              <a:t>Training</a:t>
            </a:r>
            <a:r>
              <a:rPr lang="en-US" dirty="0" smtClean="0">
                <a:latin typeface="Times New Roman" pitchFamily="18" charset="0"/>
                <a:cs typeface="Times New Roman" pitchFamily="18" charset="0"/>
              </a:rPr>
              <a:t>:  Alliance Program participants have developed and delivered best practice seminars to OSHA’s Compliance Safety and Health Officers (CSHOs) and other National, Regional, Area Office, State Plan State, and On-site Consultation program staff around the country.  </a:t>
            </a:r>
          </a:p>
          <a:p>
            <a:pPr eaLnBrk="1" hangingPunct="1"/>
            <a:endParaRPr lang="en-US" dirty="0" smtClean="0">
              <a:latin typeface="Times New Roman" pitchFamily="18" charset="0"/>
              <a:cs typeface="Times New Roman" pitchFamily="18" charset="0"/>
            </a:endParaRPr>
          </a:p>
          <a:p>
            <a:pPr eaLnBrk="1" hangingPunct="1"/>
            <a:r>
              <a:rPr lang="en-US" dirty="0" smtClean="0">
                <a:latin typeface="Times New Roman" pitchFamily="18" charset="0"/>
                <a:cs typeface="Times New Roman" pitchFamily="18" charset="0"/>
              </a:rPr>
              <a:t>Examples of this training include:</a:t>
            </a:r>
          </a:p>
          <a:p>
            <a:pPr eaLnBrk="1" hangingPunct="1">
              <a:buFontTx/>
              <a:buChar char="•"/>
            </a:pPr>
            <a:r>
              <a:rPr lang="en-US" dirty="0" err="1" smtClean="0">
                <a:latin typeface="Times New Roman" pitchFamily="18" charset="0"/>
                <a:cs typeface="Times New Roman" pitchFamily="18" charset="0"/>
              </a:rPr>
              <a:t>Altec</a:t>
            </a:r>
            <a:r>
              <a:rPr lang="en-US" dirty="0" smtClean="0">
                <a:latin typeface="Times New Roman" pitchFamily="18" charset="0"/>
                <a:cs typeface="Times New Roman" pitchFamily="18" charset="0"/>
              </a:rPr>
              <a:t>, Incorporated: Mobile Cranes; Digger Derricks; Insulated</a:t>
            </a:r>
            <a:r>
              <a:rPr lang="en-US" baseline="0" dirty="0" smtClean="0">
                <a:latin typeface="Times New Roman" pitchFamily="18" charset="0"/>
                <a:cs typeface="Times New Roman" pitchFamily="18" charset="0"/>
              </a:rPr>
              <a:t> Aerial Devices; Wood Chippers</a:t>
            </a:r>
            <a:r>
              <a:rPr lang="en-US" dirty="0" smtClean="0">
                <a:latin typeface="Times New Roman" pitchFamily="18" charset="0"/>
                <a:cs typeface="Times New Roman" pitchFamily="18" charset="0"/>
              </a:rPr>
              <a:t> </a:t>
            </a:r>
          </a:p>
          <a:p>
            <a:pPr eaLnBrk="1" hangingPunct="1">
              <a:buFontTx/>
              <a:buChar char="•"/>
            </a:pPr>
            <a:r>
              <a:rPr lang="en-US" dirty="0" smtClean="0">
                <a:latin typeface="Times New Roman" pitchFamily="18" charset="0"/>
                <a:cs typeface="Times New Roman" pitchFamily="18" charset="0"/>
              </a:rPr>
              <a:t>Scaffold &amp; Access Industry Association: Mast Climbing Work Platforms</a:t>
            </a:r>
          </a:p>
          <a:p>
            <a:pPr eaLnBrk="1" hangingPunct="1">
              <a:buFontTx/>
              <a:buChar char="•"/>
            </a:pPr>
            <a:r>
              <a:rPr lang="en-US" dirty="0" smtClean="0">
                <a:latin typeface="Times New Roman" pitchFamily="18" charset="0"/>
                <a:cs typeface="Times New Roman" pitchFamily="18" charset="0"/>
              </a:rPr>
              <a:t>Industrial Truck Association: Industrial Trucks: Man, Machine and Environment</a:t>
            </a:r>
          </a:p>
          <a:p>
            <a:pPr>
              <a:spcBef>
                <a:spcPct val="0"/>
              </a:spcBef>
            </a:pPr>
            <a:endParaRPr lang="en-US" u="sng" dirty="0" smtClean="0">
              <a:latin typeface="Times New Roman" pitchFamily="18" charset="0"/>
              <a:cs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ln>
            <a:miter lim="800000"/>
            <a:headEnd/>
            <a:tailEnd/>
          </a:ln>
        </p:spPr>
        <p:txBody>
          <a:bodyPr/>
          <a:lstStyle/>
          <a:p>
            <a:fld id="{1B8379E9-7EE7-4B1D-ADA9-CC57DA2B9271}" type="slidenum">
              <a:rPr lang="en-US" smtClean="0"/>
              <a:pPr/>
              <a:t>21</a:t>
            </a:fld>
            <a:endParaRPr lang="en-US" smtClean="0"/>
          </a:p>
        </p:txBody>
      </p:sp>
      <p:sp>
        <p:nvSpPr>
          <p:cNvPr id="80898" name="Rectangle 2"/>
          <p:cNvSpPr>
            <a:spLocks noGrp="1" noRot="1" noChangeAspect="1" noChangeArrowheads="1" noTextEdit="1"/>
          </p:cNvSpPr>
          <p:nvPr>
            <p:ph type="sldImg"/>
          </p:nvPr>
        </p:nvSpPr>
        <p:spPr>
          <a:xfrm>
            <a:off x="2057400" y="152400"/>
            <a:ext cx="2844800" cy="2133600"/>
          </a:xfrm>
          <a:ln/>
        </p:spPr>
      </p:sp>
      <p:sp>
        <p:nvSpPr>
          <p:cNvPr id="80899" name="Rectangle 3"/>
          <p:cNvSpPr>
            <a:spLocks noGrp="1" noChangeArrowheads="1"/>
          </p:cNvSpPr>
          <p:nvPr>
            <p:ph type="body" idx="1"/>
          </p:nvPr>
        </p:nvSpPr>
        <p:spPr>
          <a:xfrm>
            <a:off x="128451" y="2438400"/>
            <a:ext cx="6705600" cy="6248400"/>
          </a:xfrm>
          <a:noFill/>
        </p:spPr>
        <p:txBody>
          <a:bodyPr/>
          <a:lstStyle/>
          <a:p>
            <a:pPr eaLnBrk="1" hangingPunct="1">
              <a:lnSpc>
                <a:spcPct val="80000"/>
              </a:lnSpc>
              <a:tabLst>
                <a:tab pos="342900" algn="l"/>
              </a:tabLst>
            </a:pPr>
            <a:r>
              <a:rPr lang="en-US" sz="1000" dirty="0" smtClean="0">
                <a:latin typeface="Times New Roman" pitchFamily="18" charset="0"/>
                <a:cs typeface="Times New Roman" pitchFamily="18" charset="0"/>
              </a:rPr>
              <a:t>Since the inception of the Alliance Program, OSHA has hosted meetings to bring together Alliance Program participants to network, identify opportunities for collaboration to develop programs and materials, and showcase their products and activities.  OSHA recognized that the Alliance Program participants were interested in a number of the same topics and issues and their expertise could be leveraged by bringing them together to discuss these topics and develop related compliance assistance tools and resources. As a result, OSHA began scheduling and holding Alliance Program Roundtable meetings.</a:t>
            </a:r>
          </a:p>
          <a:p>
            <a:pPr eaLnBrk="1" hangingPunct="1">
              <a:lnSpc>
                <a:spcPct val="80000"/>
              </a:lnSpc>
              <a:tabLst>
                <a:tab pos="342900" algn="l"/>
              </a:tabLst>
            </a:pPr>
            <a:endParaRPr lang="en-US" sz="1000" dirty="0" smtClean="0">
              <a:latin typeface="Times New Roman" pitchFamily="18" charset="0"/>
              <a:cs typeface="Times New Roman" pitchFamily="18" charset="0"/>
            </a:endParaRPr>
          </a:p>
          <a:p>
            <a:pPr eaLnBrk="1" hangingPunct="1">
              <a:lnSpc>
                <a:spcPct val="80000"/>
              </a:lnSpc>
              <a:tabLst>
                <a:tab pos="342900" algn="l"/>
              </a:tabLst>
            </a:pPr>
            <a:r>
              <a:rPr lang="en-US" sz="1000" b="1" u="sng" dirty="0" smtClean="0">
                <a:solidFill>
                  <a:srgbClr val="000000"/>
                </a:solidFill>
                <a:latin typeface="Times New Roman" pitchFamily="18" charset="0"/>
                <a:cs typeface="Times New Roman" pitchFamily="18" charset="0"/>
              </a:rPr>
              <a:t>Construction Roundtable</a:t>
            </a:r>
            <a:endParaRPr lang="en-US" sz="1000" dirty="0" smtClean="0">
              <a:latin typeface="Times New Roman" pitchFamily="18" charset="0"/>
              <a:cs typeface="Times New Roman" pitchFamily="18" charset="0"/>
            </a:endParaRPr>
          </a:p>
          <a:p>
            <a:pPr eaLnBrk="1" hangingPunct="1">
              <a:lnSpc>
                <a:spcPct val="80000"/>
              </a:lnSpc>
              <a:tabLst>
                <a:tab pos="342900" algn="l"/>
              </a:tabLst>
            </a:pPr>
            <a:r>
              <a:rPr lang="en-US" sz="1000" dirty="0" smtClean="0">
                <a:latin typeface="Times New Roman" pitchFamily="18" charset="0"/>
                <a:cs typeface="Times New Roman" pitchFamily="18" charset="0"/>
              </a:rPr>
              <a:t>OSHA formed the OSHA Alliance Program Construction Roundtable in 2004 to provide participants with the opportunity to share construction-related information about Alliance-related activities and successes, develop products, and network with others in the Program.</a:t>
            </a:r>
          </a:p>
          <a:p>
            <a:pPr eaLnBrk="1" hangingPunct="1">
              <a:lnSpc>
                <a:spcPct val="80000"/>
              </a:lnSpc>
              <a:tabLst>
                <a:tab pos="342900" algn="l"/>
              </a:tabLst>
            </a:pPr>
            <a:endParaRPr lang="en-US" sz="1000" b="1" dirty="0" smtClean="0">
              <a:latin typeface="Times New Roman" pitchFamily="18" charset="0"/>
              <a:cs typeface="Times New Roman" pitchFamily="18" charset="0"/>
            </a:endParaRPr>
          </a:p>
          <a:p>
            <a:pPr eaLnBrk="1" hangingPunct="1">
              <a:lnSpc>
                <a:spcPct val="80000"/>
              </a:lnSpc>
              <a:tabLst>
                <a:tab pos="342900" algn="l"/>
              </a:tabLst>
            </a:pPr>
            <a:r>
              <a:rPr lang="en-US" sz="1000" b="1" u="sng" dirty="0" smtClean="0">
                <a:solidFill>
                  <a:srgbClr val="000000"/>
                </a:solidFill>
                <a:latin typeface="Times New Roman" pitchFamily="18" charset="0"/>
                <a:cs typeface="Times New Roman" pitchFamily="18" charset="0"/>
              </a:rPr>
              <a:t>Hazard Communication/GHS Roundtable</a:t>
            </a:r>
            <a:r>
              <a:rPr lang="en-US" sz="1000" dirty="0" smtClean="0">
                <a:solidFill>
                  <a:srgbClr val="000000"/>
                </a:solidFill>
                <a:latin typeface="Times New Roman" pitchFamily="18" charset="0"/>
                <a:cs typeface="Times New Roman" pitchFamily="18" charset="0"/>
              </a:rPr>
              <a:t> </a:t>
            </a:r>
          </a:p>
          <a:p>
            <a:pPr eaLnBrk="1" hangingPunct="1">
              <a:lnSpc>
                <a:spcPct val="80000"/>
              </a:lnSpc>
              <a:tabLst>
                <a:tab pos="342900" algn="l"/>
              </a:tabLst>
            </a:pPr>
            <a:r>
              <a:rPr lang="en-US" sz="1000" dirty="0" smtClean="0">
                <a:latin typeface="Times New Roman" pitchFamily="18" charset="0"/>
                <a:cs typeface="Times New Roman" pitchFamily="18" charset="0"/>
              </a:rPr>
              <a:t>Representatives from 17 Alliances met on July 18, 2012, to discuss the development of hazard communication compliance assistance resources. The group identified specific hazard communication issues to discuss </a:t>
            </a:r>
            <a:r>
              <a:rPr lang="en-US" sz="1000" dirty="0" smtClean="0">
                <a:effectLst/>
                <a:latin typeface="Times New Roman" pitchFamily="18" charset="0"/>
                <a:cs typeface="Times New Roman" pitchFamily="18" charset="0"/>
              </a:rPr>
              <a:t>the 2012 Hazard Communication Standard, and changes that industry can expect in training, labeling, and Safety Data Sheets (formally Material Safety Data Sheets).  </a:t>
            </a:r>
            <a:r>
              <a:rPr lang="en-US" sz="1000" dirty="0" smtClean="0">
                <a:latin typeface="Times New Roman" pitchFamily="18" charset="0"/>
                <a:cs typeface="Times New Roman" pitchFamily="18" charset="0"/>
              </a:rPr>
              <a:t/>
            </a:r>
            <a:br>
              <a:rPr lang="en-US" sz="1000" dirty="0" smtClean="0">
                <a:latin typeface="Times New Roman" pitchFamily="18" charset="0"/>
                <a:cs typeface="Times New Roman" pitchFamily="18" charset="0"/>
              </a:rPr>
            </a:br>
            <a:endParaRPr lang="en-US" sz="1000" dirty="0" smtClean="0">
              <a:solidFill>
                <a:srgbClr val="000000"/>
              </a:solidFill>
              <a:latin typeface="Times New Roman" pitchFamily="18" charset="0"/>
              <a:cs typeface="Times New Roman" pitchFamily="18" charset="0"/>
            </a:endParaRPr>
          </a:p>
          <a:p>
            <a:pPr eaLnBrk="1" hangingPunct="1">
              <a:lnSpc>
                <a:spcPct val="80000"/>
              </a:lnSpc>
              <a:tabLst>
                <a:tab pos="342900" algn="l"/>
              </a:tabLst>
            </a:pPr>
            <a:r>
              <a:rPr lang="en-US" sz="1000" b="1" u="sng" dirty="0" smtClean="0">
                <a:solidFill>
                  <a:srgbClr val="000000"/>
                </a:solidFill>
                <a:latin typeface="Times New Roman" pitchFamily="18" charset="0"/>
                <a:cs typeface="Times New Roman" pitchFamily="18" charset="0"/>
              </a:rPr>
              <a:t>Small Business Roundtable</a:t>
            </a:r>
            <a:r>
              <a:rPr lang="en-US" sz="1000" dirty="0" smtClean="0">
                <a:solidFill>
                  <a:srgbClr val="000000"/>
                </a:solidFill>
                <a:latin typeface="Times New Roman" pitchFamily="18" charset="0"/>
                <a:cs typeface="Times New Roman" pitchFamily="18" charset="0"/>
              </a:rPr>
              <a:t> </a:t>
            </a:r>
          </a:p>
          <a:p>
            <a:pPr eaLnBrk="1" hangingPunct="1">
              <a:lnSpc>
                <a:spcPct val="80000"/>
              </a:lnSpc>
              <a:tabLst>
                <a:tab pos="342900" algn="l"/>
              </a:tabLst>
            </a:pPr>
            <a:r>
              <a:rPr lang="en-US" sz="1000" dirty="0" smtClean="0">
                <a:latin typeface="Times New Roman" pitchFamily="18" charset="0"/>
                <a:cs typeface="Times New Roman" pitchFamily="18" charset="0"/>
              </a:rPr>
              <a:t>Through the Alliance Program, a number of the Program's participants came together to participate in a Small Business Roundtable. During the Roundtable meetings, OSHA provided the Alliance Program participants an opportunity to work with the Agency to address safety, health and compliance assistance resources for the small business community. In addition, the Roundtable participants reviewed and provided OSHA with feedback on compliance assistance resources and OSHA's On-site Consultation programs. Roundtable meetings were held on September 8, 2005 and February 1, 2007.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ln>
            <a:miter lim="800000"/>
            <a:headEnd/>
            <a:tailEnd/>
          </a:ln>
        </p:spPr>
        <p:txBody>
          <a:bodyPr/>
          <a:lstStyle/>
          <a:p>
            <a:fld id="{7D4CF81E-B0DE-4C5A-B989-5F4E9AA7E704}" type="slidenum">
              <a:rPr lang="en-US" smtClean="0"/>
              <a:pPr/>
              <a:t>22</a:t>
            </a:fld>
            <a:endParaRPr lang="en-US" dirty="0" smtClean="0"/>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xfrm>
            <a:off x="152400" y="4343400"/>
            <a:ext cx="6553200" cy="4419600"/>
          </a:xfrm>
          <a:noFill/>
        </p:spPr>
        <p:txBody>
          <a:bodyPr/>
          <a:lstStyle/>
          <a:p>
            <a:pPr eaLnBrk="1" hangingPunct="1"/>
            <a:r>
              <a:rPr lang="en-US" dirty="0" smtClean="0">
                <a:latin typeface="Times New Roman" pitchFamily="18" charset="0"/>
                <a:cs typeface="Times New Roman" pitchFamily="18" charset="0"/>
              </a:rPr>
              <a:t>This slide is a screen capture of the OSHA Alliance Program Web page. OSHA’s Alliance Program Web page provides comprehensive information on the Alliance Program, including Alliance agreement templates, program participation criteria, information and guidance on the use of the Alliance Program logo, and a listing of products developed by program participants.  </a:t>
            </a:r>
          </a:p>
          <a:p>
            <a:pPr eaLnBrk="1" hangingPunct="1"/>
            <a:endParaRPr lang="en-US" dirty="0" smtClean="0">
              <a:latin typeface="Times New Roman" pitchFamily="18" charset="0"/>
              <a:cs typeface="Times New Roman" pitchFamily="18" charset="0"/>
            </a:endParaRPr>
          </a:p>
          <a:p>
            <a:pPr eaLnBrk="1" hangingPunct="1"/>
            <a:r>
              <a:rPr lang="en-US" dirty="0" smtClean="0">
                <a:latin typeface="Times New Roman" pitchFamily="18" charset="0"/>
                <a:cs typeface="Times New Roman" pitchFamily="18" charset="0"/>
              </a:rPr>
              <a:t>The Alliance Program Web page includes detailed information on each national Alliance, including the Alliance agreements, information about Alliance-related activities and events, milestones and successes, and products and resources developed through the Alliance. The Web page also includes information on OSHA’s Regional and Area Office Alliances, including the Alliance agreements and success stories.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a:miter lim="800000"/>
            <a:headEnd/>
            <a:tailEnd/>
          </a:ln>
        </p:spPr>
        <p:txBody>
          <a:bodyPr/>
          <a:lstStyle/>
          <a:p>
            <a:fld id="{A1612F09-33E0-4D9E-B11E-C1E3BF332436}" type="slidenum">
              <a:rPr lang="en-US" smtClean="0"/>
              <a:pPr/>
              <a:t>23</a:t>
            </a:fld>
            <a:endParaRPr lang="en-US" dirty="0" smtClean="0"/>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miter lim="800000"/>
            <a:headEnd/>
            <a:tailEnd/>
          </a:ln>
        </p:spPr>
        <p:txBody>
          <a:bodyPr/>
          <a:lstStyle/>
          <a:p>
            <a:fld id="{BE74ED14-F79D-4D07-9907-834D00729F52}" type="slidenum">
              <a:rPr lang="en-US" smtClean="0"/>
              <a:pPr/>
              <a:t>3</a:t>
            </a:fld>
            <a:endParaRPr lang="en-US" dirty="0" smtClean="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p:spPr>
        <p:txBody>
          <a:bodyPr/>
          <a:lstStyle/>
          <a:p>
            <a:pPr eaLnBrk="1" hangingPunct="1"/>
            <a:r>
              <a:rPr lang="en-US" dirty="0" smtClean="0">
                <a:latin typeface="Times New Roman" pitchFamily="18" charset="0"/>
                <a:cs typeface="Times New Roman" pitchFamily="18" charset="0"/>
              </a:rPr>
              <a:t>Employers are responsible for providing a safe and healthful workplace for their workers.  OSHA’s role is to assure the safety and health of America’s workers by setting and enforcing standards; providing training, outreach, and education; and encouraging continual improvement in workplace safety and health.</a:t>
            </a:r>
          </a:p>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miter lim="800000"/>
            <a:headEnd/>
            <a:tailEnd/>
          </a:ln>
        </p:spPr>
        <p:txBody>
          <a:bodyPr/>
          <a:lstStyle/>
          <a:p>
            <a:fld id="{10FD3CBE-E295-477F-A153-59FF5A5950CD}" type="slidenum">
              <a:rPr lang="en-US" smtClean="0"/>
              <a:pPr/>
              <a:t>4</a:t>
            </a:fld>
            <a:endParaRPr lang="en-US" dirty="0" smtClean="0"/>
          </a:p>
        </p:txBody>
      </p:sp>
      <p:sp>
        <p:nvSpPr>
          <p:cNvPr id="48130" name="Rectangle 2"/>
          <p:cNvSpPr>
            <a:spLocks noGrp="1" noRot="1" noChangeAspect="1" noChangeArrowheads="1" noTextEdit="1"/>
          </p:cNvSpPr>
          <p:nvPr>
            <p:ph type="sldImg"/>
          </p:nvPr>
        </p:nvSpPr>
        <p:spPr>
          <a:xfrm>
            <a:off x="1477963" y="374650"/>
            <a:ext cx="3556000" cy="2667000"/>
          </a:xfrm>
          <a:ln/>
        </p:spPr>
      </p:sp>
      <p:sp>
        <p:nvSpPr>
          <p:cNvPr id="48131" name="Rectangle 3"/>
          <p:cNvSpPr>
            <a:spLocks noGrp="1" noChangeArrowheads="1"/>
          </p:cNvSpPr>
          <p:nvPr>
            <p:ph type="body" idx="1"/>
          </p:nvPr>
        </p:nvSpPr>
        <p:spPr>
          <a:xfrm>
            <a:off x="228600" y="3148013"/>
            <a:ext cx="6629400" cy="5770562"/>
          </a:xfrm>
          <a:noFill/>
        </p:spPr>
        <p:txBody>
          <a:bodyPr/>
          <a:lstStyle/>
          <a:p>
            <a:pPr eaLnBrk="1" hangingPunct="1">
              <a:lnSpc>
                <a:spcPct val="80000"/>
              </a:lnSpc>
            </a:pPr>
            <a:r>
              <a:rPr lang="en-US" sz="1100" dirty="0" smtClean="0">
                <a:latin typeface="Times New Roman" pitchFamily="18" charset="0"/>
                <a:cs typeface="Times New Roman" pitchFamily="18" charset="0"/>
              </a:rPr>
              <a:t>OSHA’s comprehensive approach to workplace safety and health includes enforcement, standard setting, and compliance assistance and cooperative programs.  OSHA’s compliance assistance and cooperative program activities help support the Agency’s enforcement, standard setting, and other priorities.</a:t>
            </a:r>
          </a:p>
          <a:p>
            <a:pPr eaLnBrk="1" hangingPunct="1">
              <a:lnSpc>
                <a:spcPct val="80000"/>
              </a:lnSpc>
            </a:pPr>
            <a:endParaRPr lang="en-US" sz="1100" dirty="0" smtClean="0">
              <a:latin typeface="Times New Roman" pitchFamily="18" charset="0"/>
              <a:cs typeface="Times New Roman" pitchFamily="18" charset="0"/>
            </a:endParaRPr>
          </a:p>
          <a:p>
            <a:pPr eaLnBrk="1" hangingPunct="1"/>
            <a:r>
              <a:rPr lang="en-US" sz="1100" b="1" dirty="0" smtClean="0">
                <a:latin typeface="Times New Roman" pitchFamily="18" charset="0"/>
                <a:cs typeface="Times New Roman" pitchFamily="18" charset="0"/>
              </a:rPr>
              <a:t>Supporting Agency Initiatives</a:t>
            </a:r>
            <a:endParaRPr lang="en-US" sz="1100" dirty="0" smtClean="0">
              <a:latin typeface="Times New Roman" pitchFamily="18" charset="0"/>
              <a:cs typeface="Times New Roman" pitchFamily="18" charset="0"/>
            </a:endParaRPr>
          </a:p>
          <a:p>
            <a:pPr eaLnBrk="1" hangingPunct="1"/>
            <a:r>
              <a:rPr lang="en-US" sz="1100" dirty="0" smtClean="0">
                <a:latin typeface="Times New Roman" pitchFamily="18" charset="0"/>
                <a:cs typeface="Times New Roman" pitchFamily="18" charset="0"/>
              </a:rPr>
              <a:t>OSHA’s compliance assistance and cooperative program activities support agency initiative,</a:t>
            </a:r>
            <a:r>
              <a:rPr lang="en-US" sz="1100" baseline="0" dirty="0" smtClean="0">
                <a:latin typeface="Times New Roman" pitchFamily="18" charset="0"/>
                <a:cs typeface="Times New Roman" pitchFamily="18" charset="0"/>
              </a:rPr>
              <a:t> such as the Safe + Sound Campaign and Fall Prevention Campaign</a:t>
            </a:r>
            <a:r>
              <a:rPr lang="en-US" sz="1100" dirty="0" smtClean="0">
                <a:latin typeface="Times New Roman" pitchFamily="18" charset="0"/>
                <a:cs typeface="Times New Roman" pitchFamily="18" charset="0"/>
              </a:rPr>
              <a:t>.  </a:t>
            </a:r>
          </a:p>
          <a:p>
            <a:pPr eaLnBrk="1" hangingPunct="1">
              <a:lnSpc>
                <a:spcPct val="80000"/>
              </a:lnSpc>
            </a:pPr>
            <a:endParaRPr lang="en-US" sz="1100" dirty="0" smtClean="0">
              <a:latin typeface="Times New Roman" pitchFamily="18" charset="0"/>
              <a:cs typeface="Times New Roman" pitchFamily="18" charset="0"/>
            </a:endParaRPr>
          </a:p>
          <a:p>
            <a:pPr eaLnBrk="1" hangingPunct="1">
              <a:lnSpc>
                <a:spcPct val="80000"/>
              </a:lnSpc>
            </a:pPr>
            <a:r>
              <a:rPr lang="en-US" sz="1100" b="1" dirty="0" smtClean="0">
                <a:latin typeface="Times New Roman" pitchFamily="18" charset="0"/>
                <a:cs typeface="Times New Roman" pitchFamily="18" charset="0"/>
              </a:rPr>
              <a:t>Enforcement</a:t>
            </a:r>
          </a:p>
          <a:p>
            <a:pPr eaLnBrk="1" hangingPunct="1"/>
            <a:r>
              <a:rPr lang="en-US" sz="1100" dirty="0" smtClean="0">
                <a:latin typeface="Times New Roman" pitchFamily="18" charset="0"/>
                <a:cs typeface="Times New Roman" pitchFamily="18" charset="0"/>
              </a:rPr>
              <a:t>OSHA is the primary federal agency responsible for ensuring the safety and health of America's working men and women. The workplaces we oversee are diverse — more than 7 million offices, factories, shipyards, hotels, hospitals, concert halls, and construction sites.</a:t>
            </a:r>
            <a:br>
              <a:rPr lang="en-US" sz="1100" dirty="0" smtClean="0">
                <a:latin typeface="Times New Roman" pitchFamily="18" charset="0"/>
                <a:cs typeface="Times New Roman" pitchFamily="18" charset="0"/>
              </a:rPr>
            </a:br>
            <a:endParaRPr lang="en-US" sz="1100" dirty="0" smtClean="0">
              <a:latin typeface="Times New Roman" pitchFamily="18" charset="0"/>
              <a:cs typeface="Times New Roman" pitchFamily="18" charset="0"/>
            </a:endParaRPr>
          </a:p>
          <a:p>
            <a:pPr eaLnBrk="1" hangingPunct="1"/>
            <a:r>
              <a:rPr lang="en-US" sz="1100" dirty="0" smtClean="0">
                <a:latin typeface="Times New Roman" pitchFamily="18" charset="0"/>
                <a:cs typeface="Times New Roman" pitchFamily="18" charset="0"/>
              </a:rPr>
              <a:t>Employers who comply with OSHA standards will experience a much safer and healthful workplace.  OSHA vigorously enforces these standards – OSHA inspectors (called Compliance Safety and Health Officers) inspect workplaces and issue citations and penalties.  In the most serious cases of workplace fatalities, the federal Department of Justice may criminally prosecute businesses that violate the law.  Enforcement plays an important part in OSHA's efforts to reduce workplace injuries, illnesses, and fatalities. Through our Severe Violator Enforcement Program and other enforcement emphasis programs, we send a clear message that OSHA takes its mission seriously. When we find employers who fail to uphold their employee safety and health responsibilities, we deal with them strongly. </a:t>
            </a:r>
          </a:p>
          <a:p>
            <a:pPr eaLnBrk="1" hangingPunct="1"/>
            <a:endParaRPr lang="en-US" sz="1100" dirty="0" smtClean="0">
              <a:latin typeface="Times New Roman" pitchFamily="18" charset="0"/>
              <a:cs typeface="Times New Roman" pitchFamily="18" charset="0"/>
            </a:endParaRPr>
          </a:p>
          <a:p>
            <a:pPr eaLnBrk="1" hangingPunct="1"/>
            <a:r>
              <a:rPr lang="en-US" sz="1100" b="1" dirty="0" smtClean="0">
                <a:latin typeface="Times New Roman" pitchFamily="18" charset="0"/>
                <a:cs typeface="Times New Roman" pitchFamily="18" charset="0"/>
              </a:rPr>
              <a:t>Standard Setting</a:t>
            </a:r>
          </a:p>
          <a:p>
            <a:pPr eaLnBrk="1" hangingPunct="1"/>
            <a:r>
              <a:rPr lang="en-US" sz="1100" dirty="0" smtClean="0">
                <a:latin typeface="Times New Roman" pitchFamily="18" charset="0"/>
                <a:cs typeface="Times New Roman" pitchFamily="18" charset="0"/>
              </a:rPr>
              <a:t>OSHA is authorized by the Occupational Safety and Health Act to issue new standards and revise its existing standards.  Standard setting is an important part of OSHA’s mission to protect the safety and health of America’s workforce.</a:t>
            </a:r>
          </a:p>
          <a:p>
            <a:pPr eaLnBrk="1" hangingPunct="1"/>
            <a:endParaRPr lang="en-US" sz="1100" dirty="0" smtClean="0">
              <a:latin typeface="Times New Roman" pitchFamily="18" charset="0"/>
              <a:cs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miter lim="800000"/>
            <a:headEnd/>
            <a:tailEnd/>
          </a:ln>
        </p:spPr>
        <p:txBody>
          <a:bodyPr/>
          <a:lstStyle/>
          <a:p>
            <a:fld id="{C90CF85E-F8C8-4B7D-B2DC-81BD2D681BCF}" type="slidenum">
              <a:rPr lang="en-US" smtClean="0"/>
              <a:pPr/>
              <a:t>5</a:t>
            </a:fld>
            <a:endParaRPr lang="en-US" dirty="0" smtClean="0"/>
          </a:p>
        </p:txBody>
      </p:sp>
      <p:sp>
        <p:nvSpPr>
          <p:cNvPr id="50178" name="Rectangle 2"/>
          <p:cNvSpPr>
            <a:spLocks noGrp="1" noRot="1" noChangeAspect="1" noChangeArrowheads="1" noTextEdit="1"/>
          </p:cNvSpPr>
          <p:nvPr>
            <p:ph type="sldImg"/>
          </p:nvPr>
        </p:nvSpPr>
        <p:spPr>
          <a:xfrm>
            <a:off x="1447800" y="76200"/>
            <a:ext cx="3352800" cy="2514600"/>
          </a:xfrm>
          <a:ln/>
        </p:spPr>
      </p:sp>
      <p:sp>
        <p:nvSpPr>
          <p:cNvPr id="50179" name="Rectangle 3"/>
          <p:cNvSpPr>
            <a:spLocks noGrp="1" noChangeArrowheads="1"/>
          </p:cNvSpPr>
          <p:nvPr>
            <p:ph type="body" idx="1"/>
          </p:nvPr>
        </p:nvSpPr>
        <p:spPr>
          <a:xfrm>
            <a:off x="228600" y="2667000"/>
            <a:ext cx="6553200" cy="6477000"/>
          </a:xfrm>
          <a:noFill/>
        </p:spPr>
        <p:txBody>
          <a:bodyPr/>
          <a:lstStyle/>
          <a:p>
            <a:pPr eaLnBrk="1" hangingPunct="1">
              <a:lnSpc>
                <a:spcPct val="80000"/>
              </a:lnSpc>
            </a:pPr>
            <a:r>
              <a:rPr lang="en-US" sz="1000" dirty="0" smtClean="0">
                <a:latin typeface="Times New Roman" pitchFamily="18" charset="0"/>
                <a:cs typeface="Times New Roman" pitchFamily="18" charset="0"/>
              </a:rPr>
              <a:t>OSHA offers cooperative programs under which businesses, labor groups, and other organizations can work cooperatively with the Agency to help prevent fatalities, injuries, and illnesses in the workplace. </a:t>
            </a:r>
            <a:endParaRPr lang="en-US" sz="1000" b="1" u="sng" dirty="0" smtClean="0">
              <a:latin typeface="Times New Roman" pitchFamily="18" charset="0"/>
              <a:cs typeface="Times New Roman" pitchFamily="18" charset="0"/>
            </a:endParaRPr>
          </a:p>
          <a:p>
            <a:pPr eaLnBrk="1" hangingPunct="1">
              <a:lnSpc>
                <a:spcPct val="80000"/>
              </a:lnSpc>
            </a:pPr>
            <a:endParaRPr lang="en-US" sz="1000" b="1" u="sng" dirty="0" smtClean="0">
              <a:latin typeface="Times New Roman" pitchFamily="18" charset="0"/>
              <a:cs typeface="Times New Roman" pitchFamily="18" charset="0"/>
            </a:endParaRPr>
          </a:p>
          <a:p>
            <a:pPr marL="0" marR="0" indent="0" algn="l" defTabSz="914400" rtl="0" eaLnBrk="1" fontAlgn="base" latinLnBrk="0" hangingPunct="1">
              <a:lnSpc>
                <a:spcPct val="80000"/>
              </a:lnSpc>
              <a:spcBef>
                <a:spcPct val="30000"/>
              </a:spcBef>
              <a:spcAft>
                <a:spcPct val="0"/>
              </a:spcAft>
              <a:buClrTx/>
              <a:buSzTx/>
              <a:buFontTx/>
              <a:buNone/>
              <a:tabLst/>
              <a:defRPr/>
            </a:pPr>
            <a:r>
              <a:rPr lang="en-US" sz="1000" b="1" u="sng" dirty="0" smtClean="0">
                <a:latin typeface="Times New Roman" pitchFamily="18" charset="0"/>
                <a:cs typeface="Times New Roman" pitchFamily="18" charset="0"/>
              </a:rPr>
              <a:t>Alliance Program</a:t>
            </a:r>
            <a:r>
              <a:rPr lang="en-US" sz="1000" dirty="0" smtClean="0">
                <a:latin typeface="Times New Roman" pitchFamily="18" charset="0"/>
                <a:cs typeface="Times New Roman" pitchFamily="18" charset="0"/>
              </a:rPr>
              <a:t>. Through the Alliance Program, OSHA works with groups committed to worker safety and health to prevent workplace fatalities, injuries, and illnesses.  These groups include unions, consulates, trade or professional organizations, businesses, faith- and community-based organizations, and educational institutions.  OSHA and the groups work together to develop compliance assistance tools and resources, share information with workers and employers, and educate workers and employers about their rights and responsibilities. Alliance Program participants do not receive exemptions from OSHA inspections</a:t>
            </a:r>
            <a:r>
              <a:rPr lang="en-US" sz="1000" baseline="0" dirty="0" smtClean="0">
                <a:latin typeface="Times New Roman" pitchFamily="18" charset="0"/>
                <a:cs typeface="Times New Roman" pitchFamily="18" charset="0"/>
              </a:rPr>
              <a:t> or any other enforcement benefits.</a:t>
            </a:r>
            <a:endParaRPr lang="en-US" sz="1000" dirty="0" smtClean="0">
              <a:latin typeface="Times New Roman" pitchFamily="18" charset="0"/>
              <a:cs typeface="Times New Roman" pitchFamily="18" charset="0"/>
            </a:endParaRPr>
          </a:p>
          <a:p>
            <a:pPr eaLnBrk="1" hangingPunct="1">
              <a:lnSpc>
                <a:spcPct val="80000"/>
              </a:lnSpc>
            </a:pPr>
            <a:endParaRPr lang="en-US" sz="1000" dirty="0" smtClean="0">
              <a:latin typeface="Times New Roman" pitchFamily="18" charset="0"/>
              <a:cs typeface="Times New Roman" pitchFamily="18" charset="0"/>
            </a:endParaRPr>
          </a:p>
          <a:p>
            <a:pPr eaLnBrk="1" hangingPunct="1">
              <a:lnSpc>
                <a:spcPct val="80000"/>
              </a:lnSpc>
            </a:pPr>
            <a:r>
              <a:rPr lang="en-US" sz="1000" b="1" u="sng" dirty="0" smtClean="0">
                <a:latin typeface="Times New Roman" pitchFamily="18" charset="0"/>
                <a:cs typeface="Times New Roman" pitchFamily="18" charset="0"/>
              </a:rPr>
              <a:t>OSHA Strategic Partnership Program (OSPP)</a:t>
            </a:r>
            <a:r>
              <a:rPr lang="en-US" sz="1000" dirty="0" smtClean="0">
                <a:latin typeface="Times New Roman" pitchFamily="18" charset="0"/>
                <a:cs typeface="Times New Roman" pitchFamily="18" charset="0"/>
              </a:rPr>
              <a:t>. The OSPP provides the opportunity for OSHA to partner with employers, workers, professional or trade associations, labor organizations, and/or other interested stakeholders. OSHA Strategic Partnerships (OSP) are formalized through unique agreements designed to encourage, assist, and recognize partner efforts to eliminate serious hazards and achieve model workplace safety and health practices. Each OSHA Strategic Partnership establishes specific goals, strategies, and performance measures to improve worker safety and health. OSP models include those focused on improving safety and health in major corporations/government agencies, at large construction projects, and for entire industries. The OSPP is available to private sector industries and government agencies in locales where OSHA has jurisdiction.</a:t>
            </a:r>
            <a:r>
              <a:rPr lang="en-US" sz="1000" b="1" u="sng" dirty="0" smtClean="0">
                <a:latin typeface="Times New Roman" pitchFamily="18" charset="0"/>
                <a:cs typeface="Times New Roman" pitchFamily="18" charset="0"/>
              </a:rPr>
              <a:t> </a:t>
            </a:r>
          </a:p>
          <a:p>
            <a:pPr eaLnBrk="1" hangingPunct="1">
              <a:lnSpc>
                <a:spcPct val="80000"/>
              </a:lnSpc>
            </a:pPr>
            <a:endParaRPr lang="en-US" sz="1000" b="1" u="sng" dirty="0" smtClean="0">
              <a:latin typeface="Times New Roman" pitchFamily="18" charset="0"/>
              <a:cs typeface="Times New Roman" pitchFamily="18" charset="0"/>
            </a:endParaRPr>
          </a:p>
          <a:p>
            <a:pPr eaLnBrk="1" hangingPunct="1">
              <a:lnSpc>
                <a:spcPct val="80000"/>
              </a:lnSpc>
            </a:pPr>
            <a:r>
              <a:rPr lang="en-US" sz="1000" b="1" u="sng" dirty="0" smtClean="0">
                <a:latin typeface="Times New Roman" pitchFamily="18" charset="0"/>
                <a:cs typeface="Times New Roman" pitchFamily="18" charset="0"/>
              </a:rPr>
              <a:t>Voluntary Protection Programs (VPP)</a:t>
            </a:r>
            <a:r>
              <a:rPr lang="en-US" sz="1000" dirty="0" smtClean="0">
                <a:latin typeface="Times New Roman" pitchFamily="18" charset="0"/>
                <a:cs typeface="Times New Roman" pitchFamily="18" charset="0"/>
              </a:rPr>
              <a:t>. The VPP recognize employers and workers in the private industry and federal agencies who have implemented effective safety and health management systems and maintain injury and illness rates below national Bureau of Labor Statistics averages for their respective industries. In VPP, management, labor, and OSHA work cooperatively and proactively to prevent fatalities, injuries, and illnesses through a system focused on: hazard prevention and control; worksite analysis; training; and management commitment and worker involvement. To participate, employers must submit an application to OSHA and undergo a rigorous onsite evaluation by a team of safety and health professionals. Union support is required for applicants represented by a bargaining unit. VPP participants are re-evaluated every three to five years to remain in the programs. VPP participants are exempt from OSHA programmed inspections while they maintain their VPP status.</a:t>
            </a:r>
          </a:p>
          <a:p>
            <a:pPr eaLnBrk="1" hangingPunct="1">
              <a:lnSpc>
                <a:spcPct val="80000"/>
              </a:lnSpc>
            </a:pPr>
            <a:endParaRPr lang="en-US" sz="1000" dirty="0" smtClean="0">
              <a:latin typeface="Times New Roman" pitchFamily="18" charset="0"/>
              <a:cs typeface="Times New Roman" pitchFamily="18" charset="0"/>
            </a:endParaRPr>
          </a:p>
          <a:p>
            <a:pPr eaLnBrk="1" hangingPunct="1">
              <a:lnSpc>
                <a:spcPct val="80000"/>
              </a:lnSpc>
            </a:pPr>
            <a:r>
              <a:rPr lang="en-US" sz="1000" b="1" u="sng" dirty="0" smtClean="0">
                <a:latin typeface="Times New Roman" pitchFamily="18" charset="0"/>
                <a:cs typeface="Times New Roman" pitchFamily="18" charset="0"/>
              </a:rPr>
              <a:t>OSHA Challenge.</a:t>
            </a:r>
            <a:r>
              <a:rPr lang="en-US" sz="1000" dirty="0" smtClean="0">
                <a:latin typeface="Times New Roman" pitchFamily="18" charset="0"/>
                <a:cs typeface="Times New Roman" pitchFamily="18" charset="0"/>
              </a:rPr>
              <a:t> Launched in 2004 as a pilot program, OSHA Challenge provides interested employers and workers the opportunity to gain assistance in improving their safety and health management systems. Challenge Administrators experienced in safety and health guide Challenge Participants through a three-stage process to implement an effective system to prevent fatalities, injuries, and illnesses. An on-line tool is provided which breaks down the actions, documentation, and results desired. Graduates of OSHA Challenge receive recognition from OSHA as they incrementally improve their safety and health management systems. OSHA Challenge is available to general industry and construction employers in the private and public sectors under OSHA’s federal jurisdiction.</a:t>
            </a:r>
            <a:br>
              <a:rPr lang="en-US" sz="1000" dirty="0" smtClean="0">
                <a:latin typeface="Times New Roman" pitchFamily="18" charset="0"/>
                <a:cs typeface="Times New Roman" pitchFamily="18" charset="0"/>
              </a:rPr>
            </a:br>
            <a:endParaRPr lang="en-US" sz="1000" dirty="0" smtClean="0">
              <a:latin typeface="Times New Roman" pitchFamily="18" charset="0"/>
              <a:cs typeface="Times New Roman" pitchFamily="18" charset="0"/>
            </a:endParaRPr>
          </a:p>
          <a:p>
            <a:pPr eaLnBrk="1" hangingPunct="1">
              <a:lnSpc>
                <a:spcPct val="80000"/>
              </a:lnSpc>
            </a:pPr>
            <a:r>
              <a:rPr lang="en-US" sz="1000" b="1" u="sng" dirty="0" smtClean="0">
                <a:latin typeface="Times New Roman" pitchFamily="18" charset="0"/>
                <a:cs typeface="Times New Roman" pitchFamily="18" charset="0"/>
              </a:rPr>
              <a:t>On-site Consultation Program</a:t>
            </a:r>
            <a:r>
              <a:rPr lang="en-US" sz="1000" dirty="0" smtClean="0">
                <a:latin typeface="Times New Roman" pitchFamily="18" charset="0"/>
                <a:cs typeface="Times New Roman" pitchFamily="18" charset="0"/>
              </a:rPr>
              <a:t>. OSHA’s On-site Consultation Program offers free and confidential advice to small and medium-sized businesses in all states across the country, with priority given to high-hazard worksites.  On-site Consultation services are separate from enforcement and do not result in penalties or citations.  Consultants from state agencies or universities work with employers to identify workplace hazards, provide advice on compliance with OSHA standards, and assist in establishing safety and health management systems. </a:t>
            </a:r>
          </a:p>
          <a:p>
            <a:pPr eaLnBrk="1" hangingPunct="1">
              <a:lnSpc>
                <a:spcPct val="80000"/>
              </a:lnSpc>
            </a:pPr>
            <a:endParaRPr lang="en-US" sz="1000" dirty="0" smtClean="0">
              <a:latin typeface="Times New Roman" pitchFamily="18" charset="0"/>
              <a:cs typeface="Times New Roman" pitchFamily="18" charset="0"/>
            </a:endParaRPr>
          </a:p>
          <a:p>
            <a:pPr eaLnBrk="1" hangingPunct="1">
              <a:lnSpc>
                <a:spcPct val="80000"/>
              </a:lnSpc>
            </a:pPr>
            <a:r>
              <a:rPr lang="en-US" sz="1000" b="1" u="sng" dirty="0" smtClean="0">
                <a:latin typeface="Times New Roman" pitchFamily="18" charset="0"/>
                <a:cs typeface="Times New Roman" pitchFamily="18" charset="0"/>
              </a:rPr>
              <a:t>Safety and Health Achievement Recognition Program (SHARP)</a:t>
            </a:r>
            <a:r>
              <a:rPr lang="en-US" sz="1000" dirty="0" smtClean="0">
                <a:latin typeface="Times New Roman" pitchFamily="18" charset="0"/>
                <a:cs typeface="Times New Roman" pitchFamily="18" charset="0"/>
              </a:rPr>
              <a:t>. Employers that have a full On-site Consultation visit and meet other requirements may be recognized under SHARP for their exemplary safety and health management systems. Worksites that receive SHARP recognition are exempt from programmed inspections during the period that the SHARP certification is valid.</a:t>
            </a:r>
            <a:r>
              <a:rPr lang="en-US" sz="1100" dirty="0" smtClean="0">
                <a:latin typeface="Times New Roman" pitchFamily="18" charset="0"/>
                <a:cs typeface="Times New Roman" pitchFamily="18" charset="0"/>
              </a:rPr>
              <a:t/>
            </a:r>
            <a:br>
              <a:rPr lang="en-US" sz="1100" dirty="0" smtClean="0">
                <a:latin typeface="Times New Roman" pitchFamily="18" charset="0"/>
                <a:cs typeface="Times New Roman" pitchFamily="18" charset="0"/>
              </a:rPr>
            </a:br>
            <a:endParaRPr lang="en-US" sz="1100" dirty="0" smtClean="0">
              <a:latin typeface="Times New Roman" pitchFamily="18" charset="0"/>
              <a:cs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miter lim="800000"/>
            <a:headEnd/>
            <a:tailEnd/>
          </a:ln>
        </p:spPr>
        <p:txBody>
          <a:bodyPr/>
          <a:lstStyle/>
          <a:p>
            <a:fld id="{4B5BBB17-F874-4C57-ACE5-295865263217}" type="slidenum">
              <a:rPr lang="en-US" smtClean="0"/>
              <a:pPr/>
              <a:t>6</a:t>
            </a:fld>
            <a:endParaRPr lang="en-US" dirty="0" smtClean="0"/>
          </a:p>
        </p:txBody>
      </p:sp>
      <p:sp>
        <p:nvSpPr>
          <p:cNvPr id="52226" name="Rectangle 2"/>
          <p:cNvSpPr>
            <a:spLocks noGrp="1" noRot="1" noChangeAspect="1" noChangeArrowheads="1" noTextEdit="1"/>
          </p:cNvSpPr>
          <p:nvPr>
            <p:ph type="sldImg"/>
          </p:nvPr>
        </p:nvSpPr>
        <p:spPr>
          <a:xfrm>
            <a:off x="1195388" y="228600"/>
            <a:ext cx="4392612" cy="3294063"/>
          </a:xfrm>
          <a:ln/>
        </p:spPr>
      </p:sp>
      <p:sp>
        <p:nvSpPr>
          <p:cNvPr id="52227" name="Rectangle 3"/>
          <p:cNvSpPr>
            <a:spLocks noGrp="1" noChangeArrowheads="1"/>
          </p:cNvSpPr>
          <p:nvPr>
            <p:ph type="body" idx="1"/>
          </p:nvPr>
        </p:nvSpPr>
        <p:spPr>
          <a:xfrm>
            <a:off x="152400" y="3822700"/>
            <a:ext cx="6477000" cy="4271963"/>
          </a:xfrm>
          <a:noFill/>
        </p:spPr>
        <p:txBody>
          <a:bodyPr/>
          <a:lstStyle/>
          <a:p>
            <a:pPr eaLnBrk="1" hangingPunct="1"/>
            <a:r>
              <a:rPr lang="en-US" dirty="0" smtClean="0">
                <a:latin typeface="Times New Roman" pitchFamily="18" charset="0"/>
                <a:cs typeface="Times New Roman" pitchFamily="18" charset="0"/>
              </a:rPr>
              <a:t>The Alliance Program was launched in 2002 to reach workers and employers that were not being reached by OSHA’s other cooperative programs.</a:t>
            </a:r>
          </a:p>
          <a:p>
            <a:pPr eaLnBrk="1" hangingPunct="1"/>
            <a:endParaRPr lang="en-US" dirty="0" smtClean="0">
              <a:latin typeface="Times New Roman" pitchFamily="18" charset="0"/>
              <a:cs typeface="Times New Roman" pitchFamily="18" charset="0"/>
            </a:endParaRPr>
          </a:p>
          <a:p>
            <a:pPr eaLnBrk="1" hangingPunct="1"/>
            <a:r>
              <a:rPr lang="en-US" dirty="0" smtClean="0">
                <a:latin typeface="Times New Roman" pitchFamily="18" charset="0"/>
                <a:cs typeface="Times New Roman" pitchFamily="18" charset="0"/>
              </a:rPr>
              <a:t>OSHA has issued a directive,</a:t>
            </a:r>
            <a:r>
              <a:rPr lang="en-US" baseline="0" dirty="0" smtClean="0">
                <a:latin typeface="Times New Roman" pitchFamily="18" charset="0"/>
                <a:cs typeface="Times New Roman" pitchFamily="18" charset="0"/>
              </a:rPr>
              <a:t> most recently updated in 2015, that lays out the parameters of the program.  See Alliance Program Directive, </a:t>
            </a:r>
            <a:r>
              <a:rPr lang="en-US" dirty="0" smtClean="0">
                <a:latin typeface="Times New Roman" pitchFamily="18" charset="0"/>
                <a:cs typeface="Times New Roman" pitchFamily="18" charset="0"/>
              </a:rPr>
              <a:t>CSP 04-01-002, (July 29, 2015).  </a:t>
            </a:r>
          </a:p>
          <a:p>
            <a:pPr eaLnBrk="1" hangingPunct="1"/>
            <a:endParaRPr lang="en-US" dirty="0" smtClean="0">
              <a:latin typeface="Times New Roman" pitchFamily="18" charset="0"/>
              <a:cs typeface="Times New Roman" pitchFamily="18" charset="0"/>
            </a:endParaRPr>
          </a:p>
          <a:p>
            <a:pPr eaLnBrk="1" hangingPunct="1"/>
            <a:r>
              <a:rPr lang="en-US" dirty="0" smtClean="0">
                <a:latin typeface="Times New Roman" pitchFamily="18" charset="0"/>
                <a:cs typeface="Times New Roman" pitchFamily="18" charset="0"/>
              </a:rPr>
              <a:t>Through the Alliance Program, OSHA works with groups committed to worker safety and health to prevent workplace fatalities, injuries, and illnesses.  OSHA and the groups work together to share information with workers and employers, educate workers and employers about their rights and responsibilities, and develop compliance assistance tools and resources.</a:t>
            </a:r>
          </a:p>
          <a:p>
            <a:pPr eaLnBrk="1" hangingPunct="1"/>
            <a:endParaRPr lang="en-US" dirty="0" smtClean="0">
              <a:latin typeface="Times New Roman" pitchFamily="18" charset="0"/>
              <a:cs typeface="Times New Roman" pitchFamily="18" charset="0"/>
            </a:endParaRPr>
          </a:p>
          <a:p>
            <a:pPr eaLnBrk="1" hangingPunct="1"/>
            <a:r>
              <a:rPr lang="en-US" dirty="0" smtClean="0">
                <a:latin typeface="Times New Roman" pitchFamily="18" charset="0"/>
                <a:cs typeface="Times New Roman" pitchFamily="18" charset="0"/>
              </a:rPr>
              <a:t>Alliance agreements do not include an enforcement component, such as exemption from general scheduled inspections or monitoring visits.  Alliance agreements are not worksite-based – they generally focus on entire industries or hazards within the industries.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latest templates for Alliance agreements are available on the Alliance Program Web page at www.osha.gov/alliances.</a:t>
            </a:r>
            <a:endParaRPr lang="en-US" dirty="0"/>
          </a:p>
        </p:txBody>
      </p:sp>
      <p:sp>
        <p:nvSpPr>
          <p:cNvPr id="4" name="Slide Number Placeholder 3"/>
          <p:cNvSpPr>
            <a:spLocks noGrp="1"/>
          </p:cNvSpPr>
          <p:nvPr>
            <p:ph type="sldNum" sz="quarter" idx="10"/>
          </p:nvPr>
        </p:nvSpPr>
        <p:spPr/>
        <p:txBody>
          <a:bodyPr/>
          <a:lstStyle/>
          <a:p>
            <a:pPr>
              <a:defRPr/>
            </a:pPr>
            <a:fld id="{F22C4840-78A0-44C3-80D7-82990D66E164}" type="slidenum">
              <a:rPr lang="en-US" smtClean="0"/>
              <a:pPr>
                <a:defRPr/>
              </a:pPr>
              <a:t>7</a:t>
            </a:fld>
            <a:endParaRPr lang="en-US" dirty="0"/>
          </a:p>
        </p:txBody>
      </p:sp>
    </p:spTree>
    <p:extLst>
      <p:ext uri="{BB962C8B-B14F-4D97-AF65-F5344CB8AC3E}">
        <p14:creationId xmlns:p14="http://schemas.microsoft.com/office/powerpoint/2010/main" val="900709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Templates</a:t>
            </a:r>
            <a:r>
              <a:rPr lang="en-US" baseline="0" dirty="0" smtClean="0"/>
              <a:t> for work plans and annual reports are available on the Alliance Program Web page at www.osha.gov/alliances.</a:t>
            </a:r>
            <a:endParaRPr lang="en-US" dirty="0"/>
          </a:p>
        </p:txBody>
      </p:sp>
      <p:sp>
        <p:nvSpPr>
          <p:cNvPr id="4" name="Slide Number Placeholder 3"/>
          <p:cNvSpPr>
            <a:spLocks noGrp="1"/>
          </p:cNvSpPr>
          <p:nvPr>
            <p:ph type="sldNum" sz="quarter" idx="10"/>
          </p:nvPr>
        </p:nvSpPr>
        <p:spPr/>
        <p:txBody>
          <a:bodyPr/>
          <a:lstStyle/>
          <a:p>
            <a:pPr>
              <a:defRPr/>
            </a:pPr>
            <a:fld id="{F22C4840-78A0-44C3-80D7-82990D66E164}" type="slidenum">
              <a:rPr lang="en-US" smtClean="0"/>
              <a:pPr>
                <a:defRPr/>
              </a:pPr>
              <a:t>8</a:t>
            </a:fld>
            <a:endParaRPr lang="en-US" dirty="0"/>
          </a:p>
        </p:txBody>
      </p:sp>
    </p:spTree>
    <p:extLst>
      <p:ext uri="{BB962C8B-B14F-4D97-AF65-F5344CB8AC3E}">
        <p14:creationId xmlns:p14="http://schemas.microsoft.com/office/powerpoint/2010/main" val="900709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2C4840-78A0-44C3-80D7-82990D66E164}" type="slidenum">
              <a:rPr lang="en-US" smtClean="0"/>
              <a:pPr>
                <a:defRPr/>
              </a:pPr>
              <a:t>9</a:t>
            </a:fld>
            <a:endParaRPr lang="en-US" dirty="0"/>
          </a:p>
        </p:txBody>
      </p:sp>
    </p:spTree>
    <p:extLst>
      <p:ext uri="{BB962C8B-B14F-4D97-AF65-F5344CB8AC3E}">
        <p14:creationId xmlns:p14="http://schemas.microsoft.com/office/powerpoint/2010/main" val="900709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21717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3627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010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44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95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29088"/>
            <a:ext cx="4038600" cy="199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010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44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44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BA246A8-6339-4CEF-A1A9-BBB95D06F2C6}"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684ED1E-E008-4F60-A939-9BBEF5DE4F96}"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C6570BA-3525-4C78-9A77-4056523E505A}"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EA79203-866C-4829-BB51-56831C9B6CE9}"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45AFFF5F-7373-457A-B444-9559BC23C709}"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C4D3F227-C760-484B-9D1A-DA3051BC6F1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DBAA401-FF74-45A2-8E0E-C05153483BA5}"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1619BFA-34CB-4084-8ED0-FE7FB9C29E47}"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F26B635-E009-4A7B-9671-1A47B0F8A77D}"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CBCDFF3-6825-4C1E-88BC-BF7225C25300}"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17F3AD3-C9A2-4D78-B618-4C9624BC08E8}"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21717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3627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80010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grpSp>
        <p:nvGrpSpPr>
          <p:cNvPr id="1027" name="Group 3"/>
          <p:cNvGrpSpPr>
            <a:grpSpLocks/>
          </p:cNvGrpSpPr>
          <p:nvPr userDrawn="1"/>
        </p:nvGrpSpPr>
        <p:grpSpPr bwMode="auto">
          <a:xfrm>
            <a:off x="0" y="0"/>
            <a:ext cx="9145588" cy="6859588"/>
            <a:chOff x="0" y="0"/>
            <a:chExt cx="5761" cy="4321"/>
          </a:xfrm>
        </p:grpSpPr>
        <p:pic>
          <p:nvPicPr>
            <p:cNvPr id="1030" name="Picture 4" descr="PowerPoint 6"/>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0" y="0"/>
              <a:ext cx="5761" cy="4321"/>
            </a:xfrm>
            <a:prstGeom prst="rect">
              <a:avLst/>
            </a:prstGeom>
            <a:noFill/>
            <a:ln w="9525">
              <a:noFill/>
              <a:miter lim="800000"/>
              <a:headEnd/>
              <a:tailEnd/>
            </a:ln>
          </p:spPr>
        </p:pic>
        <p:sp>
          <p:nvSpPr>
            <p:cNvPr id="1031" name="Rectangle 5"/>
            <p:cNvSpPr>
              <a:spLocks noChangeArrowheads="1"/>
            </p:cNvSpPr>
            <p:nvPr userDrawn="1"/>
          </p:nvSpPr>
          <p:spPr bwMode="auto">
            <a:xfrm>
              <a:off x="4704" y="3600"/>
              <a:ext cx="960" cy="624"/>
            </a:xfrm>
            <a:prstGeom prst="rect">
              <a:avLst/>
            </a:prstGeom>
            <a:solidFill>
              <a:schemeClr val="bg1"/>
            </a:solidFill>
            <a:ln>
              <a:noFill/>
            </a:ln>
            <a:effectLst/>
            <a:extLst/>
          </p:spPr>
          <p:txBody>
            <a:bodyPr wrap="none" anchor="ctr"/>
            <a:lstStyle/>
            <a:p>
              <a:pPr algn="ctr">
                <a:defRPr/>
              </a:pPr>
              <a:endParaRPr lang="en-US" dirty="0"/>
            </a:p>
          </p:txBody>
        </p:sp>
      </p:grpSp>
      <p:sp>
        <p:nvSpPr>
          <p:cNvPr id="1028" name="Rectangle 6"/>
          <p:cNvSpPr>
            <a:spLocks noGrp="1" noChangeArrowheads="1"/>
          </p:cNvSpPr>
          <p:nvPr>
            <p:ph type="body" idx="1"/>
          </p:nvPr>
        </p:nvSpPr>
        <p:spPr bwMode="auto">
          <a:xfrm>
            <a:off x="457200" y="1981200"/>
            <a:ext cx="8229600" cy="4144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9" name="Picture 7" descr="OSHA_LOGORGB"/>
          <p:cNvPicPr>
            <a:picLocks noChangeAspect="1" noChangeArrowheads="1"/>
          </p:cNvPicPr>
          <p:nvPr userDrawn="1"/>
        </p:nvPicPr>
        <p:blipFill>
          <a:blip r:embed="rId16" cstate="email">
            <a:extLst>
              <a:ext uri="{28A0092B-C50C-407E-A947-70E740481C1C}">
                <a14:useLocalDpi xmlns:a14="http://schemas.microsoft.com/office/drawing/2010/main"/>
              </a:ext>
            </a:extLst>
          </a:blip>
          <a:srcRect/>
          <a:stretch>
            <a:fillRect/>
          </a:stretch>
        </p:blipFill>
        <p:spPr bwMode="auto">
          <a:xfrm>
            <a:off x="7543800" y="6115050"/>
            <a:ext cx="1344613" cy="514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txStyles>
    <p:titleStyle>
      <a:lvl1pPr algn="l" rtl="0" eaLnBrk="0" fontAlgn="base" hangingPunct="0">
        <a:spcBef>
          <a:spcPct val="0"/>
        </a:spcBef>
        <a:spcAft>
          <a:spcPct val="0"/>
        </a:spcAft>
        <a:defRPr sz="36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Arial" charset="0"/>
        </a:defRPr>
      </a:lvl2pPr>
      <a:lvl3pPr algn="l" rtl="0" eaLnBrk="0" fontAlgn="base" hangingPunct="0">
        <a:spcBef>
          <a:spcPct val="0"/>
        </a:spcBef>
        <a:spcAft>
          <a:spcPct val="0"/>
        </a:spcAft>
        <a:defRPr sz="3600">
          <a:solidFill>
            <a:schemeClr val="bg1"/>
          </a:solidFill>
          <a:latin typeface="Arial" charset="0"/>
        </a:defRPr>
      </a:lvl3pPr>
      <a:lvl4pPr algn="l" rtl="0" eaLnBrk="0" fontAlgn="base" hangingPunct="0">
        <a:spcBef>
          <a:spcPct val="0"/>
        </a:spcBef>
        <a:spcAft>
          <a:spcPct val="0"/>
        </a:spcAft>
        <a:defRPr sz="3600">
          <a:solidFill>
            <a:schemeClr val="bg1"/>
          </a:solidFill>
          <a:latin typeface="Arial" charset="0"/>
        </a:defRPr>
      </a:lvl4pPr>
      <a:lvl5pPr algn="l" rtl="0" eaLnBrk="0" fontAlgn="base" hangingPunct="0">
        <a:spcBef>
          <a:spcPct val="0"/>
        </a:spcBef>
        <a:spcAft>
          <a:spcPct val="0"/>
        </a:spcAft>
        <a:defRPr sz="3600">
          <a:solidFill>
            <a:schemeClr val="bg1"/>
          </a:solidFill>
          <a:latin typeface="Arial" charset="0"/>
        </a:defRPr>
      </a:lvl5pPr>
      <a:lvl6pPr marL="457200" algn="l" rtl="0" fontAlgn="base">
        <a:spcBef>
          <a:spcPct val="0"/>
        </a:spcBef>
        <a:spcAft>
          <a:spcPct val="0"/>
        </a:spcAft>
        <a:defRPr sz="3600">
          <a:solidFill>
            <a:schemeClr val="bg1"/>
          </a:solidFill>
          <a:latin typeface="Arial" charset="0"/>
        </a:defRPr>
      </a:lvl6pPr>
      <a:lvl7pPr marL="914400" algn="l" rtl="0" fontAlgn="base">
        <a:spcBef>
          <a:spcPct val="0"/>
        </a:spcBef>
        <a:spcAft>
          <a:spcPct val="0"/>
        </a:spcAft>
        <a:defRPr sz="3600">
          <a:solidFill>
            <a:schemeClr val="bg1"/>
          </a:solidFill>
          <a:latin typeface="Arial" charset="0"/>
        </a:defRPr>
      </a:lvl7pPr>
      <a:lvl8pPr marL="1371600" algn="l" rtl="0" fontAlgn="base">
        <a:spcBef>
          <a:spcPct val="0"/>
        </a:spcBef>
        <a:spcAft>
          <a:spcPct val="0"/>
        </a:spcAft>
        <a:defRPr sz="3600">
          <a:solidFill>
            <a:schemeClr val="bg1"/>
          </a:solidFill>
          <a:latin typeface="Arial" charset="0"/>
        </a:defRPr>
      </a:lvl8pPr>
      <a:lvl9pPr marL="1828800" algn="l" rtl="0" fontAlgn="base">
        <a:spcBef>
          <a:spcPct val="0"/>
        </a:spcBef>
        <a:spcAft>
          <a:spcPct val="0"/>
        </a:spcAft>
        <a:defRPr sz="36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a:lvl1pPr>
          </a:lstStyle>
          <a:p>
            <a:pPr>
              <a:defRPr/>
            </a:pPr>
            <a:endParaRPr lang="en-US" dirty="0"/>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a:lvl1pPr>
          </a:lstStyle>
          <a:p>
            <a:pPr>
              <a:defRPr/>
            </a:pPr>
            <a:endParaRPr lang="en-US" dirty="0"/>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a:lvl1pPr>
          </a:lstStyle>
          <a:p>
            <a:pPr>
              <a:defRPr/>
            </a:pPr>
            <a:fld id="{289C598D-F679-42BA-BE72-1C08CDD0701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0" y="0"/>
            <a:ext cx="80010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grpSp>
        <p:nvGrpSpPr>
          <p:cNvPr id="27651" name="Group 3"/>
          <p:cNvGrpSpPr>
            <a:grpSpLocks/>
          </p:cNvGrpSpPr>
          <p:nvPr userDrawn="1"/>
        </p:nvGrpSpPr>
        <p:grpSpPr bwMode="auto">
          <a:xfrm>
            <a:off x="0" y="0"/>
            <a:ext cx="9145588" cy="6859588"/>
            <a:chOff x="0" y="0"/>
            <a:chExt cx="5761" cy="4321"/>
          </a:xfrm>
        </p:grpSpPr>
        <p:pic>
          <p:nvPicPr>
            <p:cNvPr id="27654" name="Picture 4" descr="PowerPoint 6"/>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0" y="0"/>
              <a:ext cx="5761" cy="4321"/>
            </a:xfrm>
            <a:prstGeom prst="rect">
              <a:avLst/>
            </a:prstGeom>
            <a:noFill/>
            <a:ln w="9525">
              <a:noFill/>
              <a:miter lim="800000"/>
              <a:headEnd/>
              <a:tailEnd/>
            </a:ln>
          </p:spPr>
        </p:pic>
        <p:sp>
          <p:nvSpPr>
            <p:cNvPr id="3079" name="Rectangle 5"/>
            <p:cNvSpPr>
              <a:spLocks noChangeArrowheads="1"/>
            </p:cNvSpPr>
            <p:nvPr userDrawn="1"/>
          </p:nvSpPr>
          <p:spPr bwMode="auto">
            <a:xfrm>
              <a:off x="4704" y="3600"/>
              <a:ext cx="960" cy="624"/>
            </a:xfrm>
            <a:prstGeom prst="rect">
              <a:avLst/>
            </a:prstGeom>
            <a:solidFill>
              <a:schemeClr val="bg1"/>
            </a:solidFill>
            <a:ln>
              <a:noFill/>
            </a:ln>
            <a:effectLst/>
            <a:extLst/>
          </p:spPr>
          <p:txBody>
            <a:bodyPr wrap="none" anchor="ctr"/>
            <a:lstStyle/>
            <a:p>
              <a:pPr algn="ctr">
                <a:defRPr/>
              </a:pPr>
              <a:endParaRPr lang="en-US" dirty="0"/>
            </a:p>
          </p:txBody>
        </p:sp>
      </p:grpSp>
      <p:sp>
        <p:nvSpPr>
          <p:cNvPr id="27652" name="Rectangle 6"/>
          <p:cNvSpPr>
            <a:spLocks noGrp="1" noChangeArrowheads="1"/>
          </p:cNvSpPr>
          <p:nvPr>
            <p:ph type="body" idx="1"/>
          </p:nvPr>
        </p:nvSpPr>
        <p:spPr bwMode="auto">
          <a:xfrm>
            <a:off x="457200" y="1981200"/>
            <a:ext cx="8229600" cy="4144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7653" name="Picture 7" descr="OSHA_LOGORGB"/>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7543800" y="6115050"/>
            <a:ext cx="1344613" cy="514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rtl="0" eaLnBrk="0" fontAlgn="base" hangingPunct="0">
        <a:spcBef>
          <a:spcPct val="0"/>
        </a:spcBef>
        <a:spcAft>
          <a:spcPct val="0"/>
        </a:spcAft>
        <a:defRPr sz="36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Arial" charset="0"/>
        </a:defRPr>
      </a:lvl2pPr>
      <a:lvl3pPr algn="l" rtl="0" eaLnBrk="0" fontAlgn="base" hangingPunct="0">
        <a:spcBef>
          <a:spcPct val="0"/>
        </a:spcBef>
        <a:spcAft>
          <a:spcPct val="0"/>
        </a:spcAft>
        <a:defRPr sz="3600">
          <a:solidFill>
            <a:schemeClr val="bg1"/>
          </a:solidFill>
          <a:latin typeface="Arial" charset="0"/>
        </a:defRPr>
      </a:lvl3pPr>
      <a:lvl4pPr algn="l" rtl="0" eaLnBrk="0" fontAlgn="base" hangingPunct="0">
        <a:spcBef>
          <a:spcPct val="0"/>
        </a:spcBef>
        <a:spcAft>
          <a:spcPct val="0"/>
        </a:spcAft>
        <a:defRPr sz="3600">
          <a:solidFill>
            <a:schemeClr val="bg1"/>
          </a:solidFill>
          <a:latin typeface="Arial" charset="0"/>
        </a:defRPr>
      </a:lvl4pPr>
      <a:lvl5pPr algn="l" rtl="0" eaLnBrk="0" fontAlgn="base" hangingPunct="0">
        <a:spcBef>
          <a:spcPct val="0"/>
        </a:spcBef>
        <a:spcAft>
          <a:spcPct val="0"/>
        </a:spcAft>
        <a:defRPr sz="3600">
          <a:solidFill>
            <a:schemeClr val="bg1"/>
          </a:solidFill>
          <a:latin typeface="Arial" charset="0"/>
        </a:defRPr>
      </a:lvl5pPr>
      <a:lvl6pPr marL="457200" algn="l" rtl="0" fontAlgn="base">
        <a:spcBef>
          <a:spcPct val="0"/>
        </a:spcBef>
        <a:spcAft>
          <a:spcPct val="0"/>
        </a:spcAft>
        <a:defRPr sz="3600">
          <a:solidFill>
            <a:schemeClr val="bg1"/>
          </a:solidFill>
          <a:latin typeface="Arial" charset="0"/>
        </a:defRPr>
      </a:lvl6pPr>
      <a:lvl7pPr marL="914400" algn="l" rtl="0" fontAlgn="base">
        <a:spcBef>
          <a:spcPct val="0"/>
        </a:spcBef>
        <a:spcAft>
          <a:spcPct val="0"/>
        </a:spcAft>
        <a:defRPr sz="3600">
          <a:solidFill>
            <a:schemeClr val="bg1"/>
          </a:solidFill>
          <a:latin typeface="Arial" charset="0"/>
        </a:defRPr>
      </a:lvl7pPr>
      <a:lvl8pPr marL="1371600" algn="l" rtl="0" fontAlgn="base">
        <a:spcBef>
          <a:spcPct val="0"/>
        </a:spcBef>
        <a:spcAft>
          <a:spcPct val="0"/>
        </a:spcAft>
        <a:defRPr sz="3600">
          <a:solidFill>
            <a:schemeClr val="bg1"/>
          </a:solidFill>
          <a:latin typeface="Arial" charset="0"/>
        </a:defRPr>
      </a:lvl8pPr>
      <a:lvl9pPr marL="1828800" algn="l" rtl="0" fontAlgn="base">
        <a:spcBef>
          <a:spcPct val="0"/>
        </a:spcBef>
        <a:spcAft>
          <a:spcPct val="0"/>
        </a:spcAft>
        <a:defRPr sz="36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ctrTitle"/>
          </p:nvPr>
        </p:nvSpPr>
        <p:spPr/>
        <p:txBody>
          <a:bodyPr/>
          <a:lstStyle/>
          <a:p>
            <a:r>
              <a:rPr lang="en-US" dirty="0" smtClean="0"/>
              <a:t>Osha</a:t>
            </a:r>
            <a:endParaRPr lang="en-US" dirty="0"/>
          </a:p>
        </p:txBody>
      </p:sp>
      <p:sp>
        <p:nvSpPr>
          <p:cNvPr id="3" name="Subtitle 2" hidden="1"/>
          <p:cNvSpPr>
            <a:spLocks noGrp="1"/>
          </p:cNvSpPr>
          <p:nvPr>
            <p:ph type="subTitle" idx="1"/>
          </p:nvPr>
        </p:nvSpPr>
        <p:spPr/>
        <p:txBody>
          <a:bodyPr/>
          <a:lstStyle/>
          <a:p>
            <a:endParaRPr lang="en-US"/>
          </a:p>
        </p:txBody>
      </p:sp>
      <p:pic>
        <p:nvPicPr>
          <p:cNvPr id="40963" name="Picture 4" descr="FLAG+LOGO_B_150RGB"/>
          <p:cNvPicPr>
            <a:picLocks noChangeAspect="1" noChangeArrowheads="1"/>
          </p:cNvPicPr>
          <p:nvPr/>
        </p:nvPicPr>
        <p:blipFill>
          <a:blip r:embed="rId3"/>
          <a:srcRect/>
          <a:stretch>
            <a:fillRect/>
          </a:stretch>
        </p:blipFill>
        <p:spPr bwMode="auto">
          <a:xfrm>
            <a:off x="0" y="0"/>
            <a:ext cx="9982200" cy="6918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0" y="228600"/>
            <a:ext cx="8001000" cy="609600"/>
          </a:xfrm>
        </p:spPr>
        <p:txBody>
          <a:bodyPr/>
          <a:lstStyle/>
          <a:p>
            <a:pPr eaLnBrk="1" hangingPunct="1"/>
            <a:r>
              <a:rPr lang="en-US" dirty="0" smtClean="0"/>
              <a:t> </a:t>
            </a:r>
            <a:r>
              <a:rPr lang="en-US" sz="2800" dirty="0" smtClean="0">
                <a:latin typeface="Arial Unicode MS" pitchFamily="34" charset="-128"/>
                <a:ea typeface="Arial Unicode MS" pitchFamily="34" charset="-128"/>
                <a:cs typeface="Arial Unicode MS" pitchFamily="34" charset="-128"/>
              </a:rPr>
              <a:t>Alliance Program Goals</a:t>
            </a:r>
          </a:p>
        </p:txBody>
      </p:sp>
      <p:pic>
        <p:nvPicPr>
          <p:cNvPr id="53250" name="Picture 3" descr="alliance_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6019800"/>
            <a:ext cx="1600200" cy="471488"/>
          </a:xfrm>
          <a:prstGeom prst="rect">
            <a:avLst/>
          </a:prstGeom>
          <a:noFill/>
          <a:ln w="9525">
            <a:noFill/>
            <a:miter lim="800000"/>
            <a:headEnd/>
            <a:tailEnd/>
          </a:ln>
        </p:spPr>
      </p:pic>
      <p:sp>
        <p:nvSpPr>
          <p:cNvPr id="53251" name="Rectangle 4"/>
          <p:cNvSpPr>
            <a:spLocks noGrp="1" noChangeArrowheads="1"/>
          </p:cNvSpPr>
          <p:nvPr>
            <p:ph type="body" idx="1"/>
          </p:nvPr>
        </p:nvSpPr>
        <p:spPr>
          <a:xfrm>
            <a:off x="381000" y="2209800"/>
            <a:ext cx="8229600" cy="3886200"/>
          </a:xfrm>
        </p:spPr>
        <p:txBody>
          <a:bodyPr/>
          <a:lstStyle/>
          <a:p>
            <a:pPr marL="0" indent="0" eaLnBrk="1" hangingPunct="1">
              <a:lnSpc>
                <a:spcPct val="90000"/>
              </a:lnSpc>
              <a:buNone/>
            </a:pPr>
            <a:endParaRPr lang="en-US" dirty="0" smtClean="0">
              <a:solidFill>
                <a:srgbClr val="000000"/>
              </a:solidFill>
              <a:latin typeface="Arial Unicode MS" pitchFamily="34" charset="-128"/>
              <a:ea typeface="Arial Unicode MS" pitchFamily="34" charset="-128"/>
              <a:cs typeface="Arial Unicode MS" pitchFamily="34" charset="-128"/>
            </a:endParaRPr>
          </a:p>
          <a:p>
            <a:pPr eaLnBrk="1" hangingPunct="1">
              <a:lnSpc>
                <a:spcPct val="90000"/>
              </a:lnSpc>
            </a:pPr>
            <a:r>
              <a:rPr lang="en-US" dirty="0" smtClean="0">
                <a:solidFill>
                  <a:srgbClr val="000000"/>
                </a:solidFill>
                <a:latin typeface="Arial Unicode MS" pitchFamily="34" charset="-128"/>
                <a:ea typeface="Arial Unicode MS" pitchFamily="34" charset="-128"/>
                <a:cs typeface="Arial Unicode MS" pitchFamily="34" charset="-128"/>
              </a:rPr>
              <a:t>Raising awareness: outreach and communication</a:t>
            </a:r>
          </a:p>
          <a:p>
            <a:pPr eaLnBrk="1" hangingPunct="1">
              <a:lnSpc>
                <a:spcPct val="90000"/>
              </a:lnSpc>
            </a:pPr>
            <a:r>
              <a:rPr lang="en-US" dirty="0" smtClean="0">
                <a:solidFill>
                  <a:srgbClr val="000000"/>
                </a:solidFill>
                <a:latin typeface="Arial Unicode MS" pitchFamily="34" charset="-128"/>
                <a:ea typeface="Arial Unicode MS" pitchFamily="34" charset="-128"/>
                <a:cs typeface="Arial Unicode MS" pitchFamily="34" charset="-128"/>
              </a:rPr>
              <a:t>Training and education</a:t>
            </a:r>
          </a:p>
          <a:p>
            <a:pPr eaLnBrk="1" hangingPunct="1">
              <a:lnSpc>
                <a:spcPct val="90000"/>
              </a:lnSpc>
            </a:pPr>
            <a:r>
              <a:rPr lang="en-US" dirty="0" smtClean="0">
                <a:solidFill>
                  <a:srgbClr val="000000"/>
                </a:solidFill>
                <a:latin typeface="Arial Unicode MS" pitchFamily="34" charset="-128"/>
                <a:ea typeface="Arial Unicode MS" pitchFamily="34" charset="-128"/>
                <a:cs typeface="Arial Unicode MS" pitchFamily="34" charset="-128"/>
              </a:rPr>
              <a:t>Evaluate effectiveness</a:t>
            </a:r>
          </a:p>
          <a:p>
            <a:pPr eaLnBrk="1" hangingPunct="1">
              <a:lnSpc>
                <a:spcPct val="90000"/>
              </a:lnSpc>
              <a:buFontTx/>
              <a:buNone/>
            </a:pPr>
            <a:endParaRPr lang="en-US" dirty="0" smtClean="0">
              <a:solidFill>
                <a:srgbClr val="000000"/>
              </a:solidFill>
            </a:endParaRPr>
          </a:p>
          <a:p>
            <a:pPr eaLnBrk="1" hangingPunct="1">
              <a:lnSpc>
                <a:spcPct val="90000"/>
              </a:lnSpc>
              <a:buFontTx/>
              <a:buNone/>
            </a:pPr>
            <a:endParaRPr lang="en-US" dirty="0" smtClean="0">
              <a:solidFill>
                <a:srgbClr val="0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3" descr="alliance_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6172200"/>
            <a:ext cx="1600200" cy="471488"/>
          </a:xfrm>
          <a:prstGeom prst="rect">
            <a:avLst/>
          </a:prstGeom>
          <a:noFill/>
          <a:ln w="9525">
            <a:noFill/>
            <a:miter lim="800000"/>
            <a:headEnd/>
            <a:tailEnd/>
          </a:ln>
        </p:spPr>
      </p:pic>
      <p:graphicFrame>
        <p:nvGraphicFramePr>
          <p:cNvPr id="4" name="Chart 3" title="Alliances by Fiscal Year"/>
          <p:cNvGraphicFramePr>
            <a:graphicFrameLocks noGrp="1"/>
          </p:cNvGraphicFramePr>
          <p:nvPr>
            <p:extLst>
              <p:ext uri="{D42A27DB-BD31-4B8C-83A1-F6EECF244321}">
                <p14:modId xmlns:p14="http://schemas.microsoft.com/office/powerpoint/2010/main" val="548787634"/>
              </p:ext>
            </p:extLst>
          </p:nvPr>
        </p:nvGraphicFramePr>
        <p:xfrm>
          <a:off x="15433" y="28937"/>
          <a:ext cx="9128567" cy="6041231"/>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hidden="1"/>
          <p:cNvSpPr>
            <a:spLocks noGrp="1"/>
          </p:cNvSpPr>
          <p:nvPr>
            <p:ph type="ctrTitle"/>
          </p:nvPr>
        </p:nvSpPr>
        <p:spPr/>
        <p:txBody>
          <a:bodyPr/>
          <a:lstStyle/>
          <a:p>
            <a:r>
              <a:rPr lang="en-US" dirty="0" smtClean="0"/>
              <a:t>Alliances by Fiscal Year</a:t>
            </a:r>
            <a:endParaRPr lang="en-US" dirty="0"/>
          </a:p>
        </p:txBody>
      </p:sp>
      <p:sp>
        <p:nvSpPr>
          <p:cNvPr id="3" name="Subtitle 2" hidden="1"/>
          <p:cNvSpPr>
            <a:spLocks noGrp="1"/>
          </p:cNvSpPr>
          <p:nvPr>
            <p:ph type="subTitle"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0" y="304800"/>
            <a:ext cx="8001000" cy="609600"/>
          </a:xfrm>
        </p:spPr>
        <p:txBody>
          <a:bodyPr/>
          <a:lstStyle/>
          <a:p>
            <a:pPr eaLnBrk="1" hangingPunct="1"/>
            <a:r>
              <a:rPr lang="en-US" dirty="0" smtClean="0"/>
              <a:t> </a:t>
            </a:r>
            <a:r>
              <a:rPr lang="en-US" sz="3200" dirty="0" smtClean="0">
                <a:latin typeface="Arial Unicode MS" pitchFamily="34" charset="-128"/>
                <a:ea typeface="Arial Unicode MS" pitchFamily="34" charset="-128"/>
                <a:cs typeface="Arial Unicode MS" pitchFamily="34" charset="-128"/>
              </a:rPr>
              <a:t>Who’s Entering Alliances?</a:t>
            </a:r>
            <a:r>
              <a:rPr lang="en-US" dirty="0" smtClean="0">
                <a:latin typeface="Arial Unicode MS" pitchFamily="34" charset="-128"/>
                <a:ea typeface="Arial Unicode MS" pitchFamily="34" charset="-128"/>
                <a:cs typeface="Arial Unicode MS" pitchFamily="34" charset="-128"/>
              </a:rPr>
              <a:t> </a:t>
            </a:r>
          </a:p>
        </p:txBody>
      </p:sp>
      <p:sp>
        <p:nvSpPr>
          <p:cNvPr id="57346" name="Rectangle 3"/>
          <p:cNvSpPr>
            <a:spLocks noGrp="1" noChangeArrowheads="1"/>
          </p:cNvSpPr>
          <p:nvPr>
            <p:ph type="body" sz="half" idx="1"/>
          </p:nvPr>
        </p:nvSpPr>
        <p:spPr>
          <a:xfrm>
            <a:off x="304800" y="1905000"/>
            <a:ext cx="4724400" cy="4297363"/>
          </a:xfrm>
        </p:spPr>
        <p:txBody>
          <a:bodyPr/>
          <a:lstStyle/>
          <a:p>
            <a:pPr eaLnBrk="1" hangingPunct="1">
              <a:lnSpc>
                <a:spcPct val="90000"/>
              </a:lnSpc>
              <a:buFontTx/>
              <a:buNone/>
            </a:pPr>
            <a:r>
              <a:rPr lang="en-US" sz="2100" b="1" dirty="0" smtClean="0">
                <a:solidFill>
                  <a:srgbClr val="000000"/>
                </a:solidFill>
                <a:latin typeface="Arial Unicode MS" pitchFamily="34" charset="-128"/>
                <a:ea typeface="Arial Unicode MS" pitchFamily="34" charset="-128"/>
                <a:cs typeface="Arial Unicode MS" pitchFamily="34" charset="-128"/>
              </a:rPr>
              <a:t>Types of Participants</a:t>
            </a:r>
          </a:p>
          <a:p>
            <a:pPr eaLnBrk="1" hangingPunct="1">
              <a:lnSpc>
                <a:spcPct val="90000"/>
              </a:lnSpc>
            </a:pPr>
            <a:r>
              <a:rPr lang="en-US" sz="2000" dirty="0" smtClean="0">
                <a:solidFill>
                  <a:srgbClr val="000000"/>
                </a:solidFill>
                <a:latin typeface="Arial Unicode MS" pitchFamily="34" charset="-128"/>
                <a:ea typeface="Arial Unicode MS" pitchFamily="34" charset="-128"/>
                <a:cs typeface="Arial Unicode MS" pitchFamily="34" charset="-128"/>
              </a:rPr>
              <a:t>Associations</a:t>
            </a:r>
          </a:p>
          <a:p>
            <a:pPr eaLnBrk="1" hangingPunct="1">
              <a:lnSpc>
                <a:spcPct val="90000"/>
              </a:lnSpc>
            </a:pPr>
            <a:r>
              <a:rPr lang="en-US" sz="2000" dirty="0" smtClean="0">
                <a:solidFill>
                  <a:srgbClr val="000000"/>
                </a:solidFill>
                <a:latin typeface="Arial Unicode MS" pitchFamily="34" charset="-128"/>
                <a:ea typeface="Arial Unicode MS" pitchFamily="34" charset="-128"/>
                <a:cs typeface="Arial Unicode MS" pitchFamily="34" charset="-128"/>
              </a:rPr>
              <a:t>Professional Societies</a:t>
            </a:r>
          </a:p>
          <a:p>
            <a:pPr eaLnBrk="1" hangingPunct="1">
              <a:lnSpc>
                <a:spcPct val="90000"/>
              </a:lnSpc>
            </a:pPr>
            <a:r>
              <a:rPr lang="en-US" sz="2000" dirty="0" smtClean="0">
                <a:solidFill>
                  <a:srgbClr val="000000"/>
                </a:solidFill>
                <a:latin typeface="Arial Unicode MS" pitchFamily="34" charset="-128"/>
                <a:ea typeface="Arial Unicode MS" pitchFamily="34" charset="-128"/>
                <a:cs typeface="Arial Unicode MS" pitchFamily="34" charset="-128"/>
              </a:rPr>
              <a:t>Labor Unions</a:t>
            </a:r>
          </a:p>
          <a:p>
            <a:pPr eaLnBrk="1" hangingPunct="1">
              <a:lnSpc>
                <a:spcPct val="90000"/>
              </a:lnSpc>
            </a:pPr>
            <a:r>
              <a:rPr lang="en-US" sz="2000" dirty="0" smtClean="0">
                <a:solidFill>
                  <a:srgbClr val="000000"/>
                </a:solidFill>
                <a:latin typeface="Arial Unicode MS" pitchFamily="34" charset="-128"/>
                <a:ea typeface="Arial Unicode MS" pitchFamily="34" charset="-128"/>
                <a:cs typeface="Arial Unicode MS" pitchFamily="34" charset="-128"/>
              </a:rPr>
              <a:t>Consulates</a:t>
            </a:r>
          </a:p>
          <a:p>
            <a:pPr eaLnBrk="1" hangingPunct="1">
              <a:lnSpc>
                <a:spcPct val="90000"/>
              </a:lnSpc>
            </a:pPr>
            <a:r>
              <a:rPr lang="en-US" sz="2000" dirty="0" smtClean="0">
                <a:solidFill>
                  <a:srgbClr val="000000"/>
                </a:solidFill>
                <a:latin typeface="Arial Unicode MS" pitchFamily="34" charset="-128"/>
                <a:ea typeface="Arial Unicode MS" pitchFamily="34" charset="-128"/>
                <a:cs typeface="Arial Unicode MS" pitchFamily="34" charset="-128"/>
              </a:rPr>
              <a:t>Community Organizations</a:t>
            </a:r>
          </a:p>
          <a:p>
            <a:pPr eaLnBrk="1" hangingPunct="1">
              <a:lnSpc>
                <a:spcPct val="90000"/>
              </a:lnSpc>
            </a:pPr>
            <a:r>
              <a:rPr lang="en-US" sz="2000" dirty="0" smtClean="0">
                <a:solidFill>
                  <a:srgbClr val="000000"/>
                </a:solidFill>
                <a:latin typeface="Arial Unicode MS" pitchFamily="34" charset="-128"/>
                <a:ea typeface="Arial Unicode MS" pitchFamily="34" charset="-128"/>
                <a:cs typeface="Arial Unicode MS" pitchFamily="34" charset="-128"/>
              </a:rPr>
              <a:t>Other Non-Traditional Non-Profits</a:t>
            </a:r>
          </a:p>
          <a:p>
            <a:pPr eaLnBrk="1" hangingPunct="1">
              <a:lnSpc>
                <a:spcPct val="90000"/>
              </a:lnSpc>
            </a:pPr>
            <a:r>
              <a:rPr lang="en-US" sz="2000" dirty="0" smtClean="0">
                <a:solidFill>
                  <a:srgbClr val="000000"/>
                </a:solidFill>
                <a:latin typeface="Arial Unicode MS" pitchFamily="34" charset="-128"/>
                <a:ea typeface="Arial Unicode MS" pitchFamily="34" charset="-128"/>
                <a:cs typeface="Arial Unicode MS" pitchFamily="34" charset="-128"/>
              </a:rPr>
              <a:t>Educational Institutions</a:t>
            </a:r>
          </a:p>
          <a:p>
            <a:pPr eaLnBrk="1" hangingPunct="1">
              <a:lnSpc>
                <a:spcPct val="90000"/>
              </a:lnSpc>
            </a:pPr>
            <a:r>
              <a:rPr lang="en-US" sz="2000" dirty="0" smtClean="0">
                <a:solidFill>
                  <a:srgbClr val="000000"/>
                </a:solidFill>
                <a:latin typeface="Arial Unicode MS" pitchFamily="34" charset="-128"/>
                <a:ea typeface="Arial Unicode MS" pitchFamily="34" charset="-128"/>
                <a:cs typeface="Arial Unicode MS" pitchFamily="34" charset="-128"/>
              </a:rPr>
              <a:t>Individual Companies</a:t>
            </a:r>
          </a:p>
          <a:p>
            <a:pPr eaLnBrk="1" hangingPunct="1">
              <a:lnSpc>
                <a:spcPct val="90000"/>
              </a:lnSpc>
            </a:pPr>
            <a:r>
              <a:rPr lang="en-US" sz="2000" dirty="0" smtClean="0">
                <a:solidFill>
                  <a:srgbClr val="000000"/>
                </a:solidFill>
                <a:latin typeface="Arial Unicode MS" pitchFamily="34" charset="-128"/>
                <a:ea typeface="Arial Unicode MS" pitchFamily="34" charset="-128"/>
                <a:cs typeface="Arial Unicode MS" pitchFamily="34" charset="-128"/>
              </a:rPr>
              <a:t>Government Agencies (only if joined with non-governmental organizations)</a:t>
            </a:r>
          </a:p>
        </p:txBody>
      </p:sp>
      <p:sp>
        <p:nvSpPr>
          <p:cNvPr id="57347" name="Rectangle 4"/>
          <p:cNvSpPr>
            <a:spLocks noChangeArrowheads="1"/>
          </p:cNvSpPr>
          <p:nvPr/>
        </p:nvSpPr>
        <p:spPr bwMode="auto">
          <a:xfrm>
            <a:off x="5105400" y="1981200"/>
            <a:ext cx="3733800" cy="4297363"/>
          </a:xfrm>
          <a:prstGeom prst="rect">
            <a:avLst/>
          </a:prstGeom>
          <a:noFill/>
          <a:ln w="9525">
            <a:noFill/>
            <a:miter lim="800000"/>
            <a:headEnd/>
            <a:tailEnd/>
          </a:ln>
        </p:spPr>
        <p:txBody>
          <a:bodyPr/>
          <a:lstStyle/>
          <a:p>
            <a:pPr marL="342900" indent="-342900">
              <a:spcBef>
                <a:spcPct val="20000"/>
              </a:spcBef>
              <a:buClr>
                <a:schemeClr val="tx1"/>
              </a:buClr>
            </a:pPr>
            <a:r>
              <a:rPr lang="en-US" sz="2600" b="1" dirty="0">
                <a:solidFill>
                  <a:srgbClr val="000000"/>
                </a:solidFill>
                <a:latin typeface="Arial Unicode MS" pitchFamily="34" charset="-128"/>
                <a:ea typeface="Arial Unicode MS" pitchFamily="34" charset="-128"/>
                <a:cs typeface="Arial Unicode MS" pitchFamily="34" charset="-128"/>
              </a:rPr>
              <a:t>Industries Covered</a:t>
            </a:r>
          </a:p>
          <a:p>
            <a:pPr marL="342900" indent="-342900">
              <a:spcBef>
                <a:spcPct val="20000"/>
              </a:spcBef>
              <a:buClr>
                <a:schemeClr val="tx1"/>
              </a:buClr>
              <a:buFontTx/>
              <a:buChar char="•"/>
            </a:pPr>
            <a:r>
              <a:rPr lang="en-US" sz="2400" dirty="0" smtClean="0">
                <a:solidFill>
                  <a:srgbClr val="000000"/>
                </a:solidFill>
                <a:latin typeface="Arial Unicode MS" pitchFamily="34" charset="-128"/>
                <a:ea typeface="Arial Unicode MS" pitchFamily="34" charset="-128"/>
                <a:cs typeface="Arial Unicode MS" pitchFamily="34" charset="-128"/>
              </a:rPr>
              <a:t>Construction</a:t>
            </a:r>
            <a:endParaRPr lang="en-US" sz="2400" dirty="0">
              <a:solidFill>
                <a:srgbClr val="000000"/>
              </a:solidFill>
              <a:latin typeface="Arial Unicode MS" pitchFamily="34" charset="-128"/>
              <a:ea typeface="Arial Unicode MS" pitchFamily="34" charset="-128"/>
              <a:cs typeface="Arial Unicode MS" pitchFamily="34" charset="-128"/>
            </a:endParaRPr>
          </a:p>
          <a:p>
            <a:pPr marL="342900" indent="-342900">
              <a:spcBef>
                <a:spcPct val="20000"/>
              </a:spcBef>
              <a:buClr>
                <a:schemeClr val="tx1"/>
              </a:buClr>
              <a:buFontTx/>
              <a:buChar char="•"/>
            </a:pPr>
            <a:r>
              <a:rPr lang="en-US" sz="2400" dirty="0">
                <a:solidFill>
                  <a:srgbClr val="000000"/>
                </a:solidFill>
                <a:latin typeface="Arial Unicode MS" pitchFamily="34" charset="-128"/>
                <a:ea typeface="Arial Unicode MS" pitchFamily="34" charset="-128"/>
                <a:cs typeface="Arial Unicode MS" pitchFamily="34" charset="-128"/>
              </a:rPr>
              <a:t>Health </a:t>
            </a:r>
            <a:r>
              <a:rPr lang="en-US" sz="2400" dirty="0" smtClean="0">
                <a:solidFill>
                  <a:srgbClr val="000000"/>
                </a:solidFill>
                <a:latin typeface="Arial Unicode MS" pitchFamily="34" charset="-128"/>
                <a:ea typeface="Arial Unicode MS" pitchFamily="34" charset="-128"/>
                <a:cs typeface="Arial Unicode MS" pitchFamily="34" charset="-128"/>
              </a:rPr>
              <a:t>Care</a:t>
            </a:r>
          </a:p>
          <a:p>
            <a:pPr marL="342900" indent="-342900">
              <a:spcBef>
                <a:spcPct val="20000"/>
              </a:spcBef>
              <a:buClr>
                <a:schemeClr val="tx1"/>
              </a:buClr>
              <a:buFontTx/>
              <a:buChar char="•"/>
            </a:pPr>
            <a:r>
              <a:rPr lang="en-US" sz="2400" dirty="0" smtClean="0">
                <a:solidFill>
                  <a:srgbClr val="000000"/>
                </a:solidFill>
                <a:latin typeface="Arial Unicode MS" pitchFamily="34" charset="-128"/>
                <a:ea typeface="Arial Unicode MS" pitchFamily="34" charset="-128"/>
                <a:cs typeface="Arial Unicode MS" pitchFamily="34" charset="-128"/>
              </a:rPr>
              <a:t>Manufacturing</a:t>
            </a:r>
            <a:endParaRPr lang="en-US" sz="2400" dirty="0">
              <a:solidFill>
                <a:srgbClr val="000000"/>
              </a:solidFill>
              <a:latin typeface="Arial Unicode MS" pitchFamily="34" charset="-128"/>
              <a:ea typeface="Arial Unicode MS" pitchFamily="34" charset="-128"/>
              <a:cs typeface="Arial Unicode MS" pitchFamily="34" charset="-128"/>
            </a:endParaRPr>
          </a:p>
          <a:p>
            <a:pPr marL="342900" indent="-342900">
              <a:spcBef>
                <a:spcPct val="20000"/>
              </a:spcBef>
              <a:buClr>
                <a:schemeClr val="tx1"/>
              </a:buClr>
              <a:buFontTx/>
              <a:buChar char="•"/>
            </a:pPr>
            <a:r>
              <a:rPr lang="en-US" sz="2400" dirty="0">
                <a:solidFill>
                  <a:srgbClr val="000000"/>
                </a:solidFill>
                <a:latin typeface="Arial Unicode MS" pitchFamily="34" charset="-128"/>
                <a:ea typeface="Arial Unicode MS" pitchFamily="34" charset="-128"/>
                <a:cs typeface="Arial Unicode MS" pitchFamily="34" charset="-128"/>
              </a:rPr>
              <a:t>Maritime</a:t>
            </a:r>
          </a:p>
          <a:p>
            <a:pPr marL="342900" indent="-342900">
              <a:spcBef>
                <a:spcPct val="20000"/>
              </a:spcBef>
              <a:buClr>
                <a:schemeClr val="tx1"/>
              </a:buClr>
              <a:buFontTx/>
              <a:buChar char="•"/>
            </a:pPr>
            <a:r>
              <a:rPr lang="en-US" sz="2400" dirty="0" smtClean="0">
                <a:solidFill>
                  <a:srgbClr val="000000"/>
                </a:solidFill>
                <a:latin typeface="Arial Unicode MS" pitchFamily="34" charset="-128"/>
                <a:ea typeface="Arial Unicode MS" pitchFamily="34" charset="-128"/>
                <a:cs typeface="Arial Unicode MS" pitchFamily="34" charset="-128"/>
              </a:rPr>
              <a:t>Landscaping</a:t>
            </a:r>
          </a:p>
          <a:p>
            <a:pPr marL="342900" indent="-342900">
              <a:spcBef>
                <a:spcPct val="20000"/>
              </a:spcBef>
              <a:buClr>
                <a:schemeClr val="tx1"/>
              </a:buClr>
              <a:buFontTx/>
              <a:buChar char="•"/>
            </a:pPr>
            <a:r>
              <a:rPr lang="en-US" sz="2400" dirty="0" smtClean="0">
                <a:solidFill>
                  <a:srgbClr val="000000"/>
                </a:solidFill>
                <a:latin typeface="Arial Unicode MS" pitchFamily="34" charset="-128"/>
                <a:ea typeface="Arial Unicode MS" pitchFamily="34" charset="-128"/>
                <a:cs typeface="Arial Unicode MS" pitchFamily="34" charset="-128"/>
              </a:rPr>
              <a:t>Oil and Gas</a:t>
            </a:r>
            <a:endParaRPr lang="en-US" sz="2400" dirty="0">
              <a:solidFill>
                <a:srgbClr val="000000"/>
              </a:solidFill>
              <a:latin typeface="Arial Unicode MS" pitchFamily="34" charset="-128"/>
              <a:ea typeface="Arial Unicode MS" pitchFamily="34" charset="-128"/>
              <a:cs typeface="Arial Unicode MS" pitchFamily="34" charset="-128"/>
            </a:endParaRPr>
          </a:p>
          <a:p>
            <a:pPr marL="342900" indent="-342900">
              <a:spcBef>
                <a:spcPct val="20000"/>
              </a:spcBef>
              <a:buClr>
                <a:schemeClr val="tx1"/>
              </a:buClr>
              <a:buFontTx/>
              <a:buChar char="•"/>
            </a:pPr>
            <a:r>
              <a:rPr lang="en-US" sz="2400" dirty="0">
                <a:solidFill>
                  <a:srgbClr val="000000"/>
                </a:solidFill>
                <a:latin typeface="Arial Unicode MS" pitchFamily="34" charset="-128"/>
                <a:ea typeface="Arial Unicode MS" pitchFamily="34" charset="-128"/>
                <a:cs typeface="Arial Unicode MS" pitchFamily="34" charset="-128"/>
              </a:rPr>
              <a:t>Window </a:t>
            </a:r>
            <a:r>
              <a:rPr lang="en-US" sz="2400" dirty="0" smtClean="0">
                <a:solidFill>
                  <a:srgbClr val="000000"/>
                </a:solidFill>
                <a:latin typeface="Arial Unicode MS" pitchFamily="34" charset="-128"/>
                <a:ea typeface="Arial Unicode MS" pitchFamily="34" charset="-128"/>
                <a:cs typeface="Arial Unicode MS" pitchFamily="34" charset="-128"/>
              </a:rPr>
              <a:t>Washing</a:t>
            </a:r>
          </a:p>
          <a:p>
            <a:pPr marL="342900" indent="-342900">
              <a:spcBef>
                <a:spcPct val="20000"/>
              </a:spcBef>
              <a:buClr>
                <a:schemeClr val="tx1"/>
              </a:buClr>
              <a:buFontTx/>
              <a:buChar char="•"/>
            </a:pPr>
            <a:r>
              <a:rPr lang="en-US" sz="2400" dirty="0" smtClean="0">
                <a:solidFill>
                  <a:srgbClr val="000000"/>
                </a:solidFill>
                <a:latin typeface="Arial Unicode MS" pitchFamily="34" charset="-128"/>
                <a:ea typeface="Arial Unicode MS" pitchFamily="34" charset="-128"/>
                <a:cs typeface="Arial Unicode MS" pitchFamily="34" charset="-128"/>
              </a:rPr>
              <a:t>Temporary Workers</a:t>
            </a:r>
            <a:endParaRPr lang="en-US" sz="2400" dirty="0">
              <a:solidFill>
                <a:srgbClr val="000000"/>
              </a:solidFill>
              <a:latin typeface="Arial Unicode MS" pitchFamily="34" charset="-128"/>
              <a:ea typeface="Arial Unicode MS" pitchFamily="34" charset="-128"/>
              <a:cs typeface="Arial Unicode MS" pitchFamily="34" charset="-128"/>
            </a:endParaRPr>
          </a:p>
          <a:p>
            <a:pPr marL="342900" indent="-342900">
              <a:spcBef>
                <a:spcPct val="20000"/>
              </a:spcBef>
              <a:buClr>
                <a:schemeClr val="tx1"/>
              </a:buClr>
              <a:buFontTx/>
              <a:buChar char="•"/>
            </a:pPr>
            <a:r>
              <a:rPr lang="en-US" sz="2400" dirty="0">
                <a:solidFill>
                  <a:srgbClr val="000000"/>
                </a:solidFill>
                <a:latin typeface="Arial Unicode MS" pitchFamily="34" charset="-128"/>
                <a:ea typeface="Arial Unicode MS" pitchFamily="34" charset="-128"/>
                <a:cs typeface="Arial Unicode MS" pitchFamily="34" charset="-128"/>
              </a:rPr>
              <a:t>Many others</a:t>
            </a:r>
          </a:p>
        </p:txBody>
      </p:sp>
      <p:pic>
        <p:nvPicPr>
          <p:cNvPr id="57348" name="Picture 5" descr="alliance_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6096000"/>
            <a:ext cx="1600200" cy="471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3" descr="alliance_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6172200"/>
            <a:ext cx="1600200" cy="471488"/>
          </a:xfrm>
          <a:prstGeom prst="rect">
            <a:avLst/>
          </a:prstGeom>
          <a:noFill/>
          <a:ln w="9525">
            <a:noFill/>
            <a:miter lim="800000"/>
            <a:headEnd/>
            <a:tailEnd/>
          </a:ln>
        </p:spPr>
      </p:pic>
      <p:pic>
        <p:nvPicPr>
          <p:cNvPr id="6" name="Picture 5" title="Alliances by Signatory Type"/>
          <p:cNvPicPr/>
          <p:nvPr/>
        </p:nvPicPr>
        <p:blipFill rotWithShape="1">
          <a:blip r:embed="rId4" cstate="screen">
            <a:extLst>
              <a:ext uri="{28A0092B-C50C-407E-A947-70E740481C1C}">
                <a14:useLocalDpi xmlns:a14="http://schemas.microsoft.com/office/drawing/2010/main"/>
              </a:ext>
            </a:extLst>
          </a:blip>
          <a:srcRect/>
          <a:stretch/>
        </p:blipFill>
        <p:spPr bwMode="auto">
          <a:xfrm>
            <a:off x="0" y="0"/>
            <a:ext cx="9144000" cy="6019800"/>
          </a:xfrm>
          <a:prstGeom prst="rect">
            <a:avLst/>
          </a:prstGeom>
          <a:ln>
            <a:noFill/>
          </a:ln>
          <a:extLst>
            <a:ext uri="{53640926-AAD7-44D8-BBD7-CCE9431645EC}">
              <a14:shadowObscured xmlns:a14="http://schemas.microsoft.com/office/drawing/2010/main"/>
            </a:ext>
          </a:extLst>
        </p:spPr>
      </p:pic>
      <p:sp>
        <p:nvSpPr>
          <p:cNvPr id="2" name="Title 1" hidden="1"/>
          <p:cNvSpPr>
            <a:spLocks noGrp="1"/>
          </p:cNvSpPr>
          <p:nvPr>
            <p:ph type="ctrTitle"/>
          </p:nvPr>
        </p:nvSpPr>
        <p:spPr/>
        <p:txBody>
          <a:bodyPr/>
          <a:lstStyle/>
          <a:p>
            <a:r>
              <a:rPr lang="en-US" dirty="0" smtClean="0"/>
              <a:t>Alliances by Signatory Type</a:t>
            </a:r>
            <a:endParaRPr lang="en-US" dirty="0"/>
          </a:p>
        </p:txBody>
      </p:sp>
      <p:sp>
        <p:nvSpPr>
          <p:cNvPr id="3" name="Subtitle 2" hidden="1"/>
          <p:cNvSpPr>
            <a:spLocks noGrp="1"/>
          </p:cNvSpPr>
          <p:nvPr>
            <p:ph type="subTitle"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ctrTitle"/>
          </p:nvPr>
        </p:nvSpPr>
        <p:spPr/>
        <p:txBody>
          <a:bodyPr/>
          <a:lstStyle/>
          <a:p>
            <a:r>
              <a:rPr lang="en-US" dirty="0" smtClean="0"/>
              <a:t>Alliances by focus area</a:t>
            </a:r>
            <a:endParaRPr lang="en-US" dirty="0"/>
          </a:p>
        </p:txBody>
      </p:sp>
      <p:sp>
        <p:nvSpPr>
          <p:cNvPr id="4" name="Subtitle 3" hidden="1"/>
          <p:cNvSpPr>
            <a:spLocks noGrp="1"/>
          </p:cNvSpPr>
          <p:nvPr>
            <p:ph type="subTitle" idx="1"/>
          </p:nvPr>
        </p:nvSpPr>
        <p:spPr/>
        <p:txBody>
          <a:bodyPr/>
          <a:lstStyle/>
          <a:p>
            <a:endParaRPr lang="en-US"/>
          </a:p>
        </p:txBody>
      </p:sp>
      <p:pic>
        <p:nvPicPr>
          <p:cNvPr id="5" name="Picture 3" descr="alliance_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6172200"/>
            <a:ext cx="1600200" cy="471488"/>
          </a:xfrm>
          <a:prstGeom prst="rect">
            <a:avLst/>
          </a:prstGeom>
          <a:noFill/>
          <a:ln w="9525">
            <a:noFill/>
            <a:miter lim="800000"/>
            <a:headEnd/>
            <a:tailEnd/>
          </a:ln>
        </p:spPr>
      </p:pic>
      <p:pic>
        <p:nvPicPr>
          <p:cNvPr id="7" name="Picture 6" title="Alliances by Focus Area"/>
          <p:cNvPicPr/>
          <p:nvPr/>
        </p:nvPicPr>
        <p:blipFill rotWithShape="1">
          <a:blip r:embed="rId4" cstate="screen">
            <a:extLst>
              <a:ext uri="{28A0092B-C50C-407E-A947-70E740481C1C}">
                <a14:useLocalDpi xmlns:a14="http://schemas.microsoft.com/office/drawing/2010/main"/>
              </a:ext>
            </a:extLst>
          </a:blip>
          <a:srcRect/>
          <a:stretch/>
        </p:blipFill>
        <p:spPr bwMode="auto">
          <a:xfrm>
            <a:off x="0" y="0"/>
            <a:ext cx="9144000" cy="6019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53506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a:xfrm>
            <a:off x="152400" y="228600"/>
            <a:ext cx="8991600" cy="914400"/>
          </a:xfrm>
        </p:spPr>
        <p:txBody>
          <a:bodyPr/>
          <a:lstStyle/>
          <a:p>
            <a:pPr eaLnBrk="1" hangingPunct="1"/>
            <a:r>
              <a:rPr lang="en-US" sz="3200" dirty="0" smtClean="0"/>
              <a:t> </a:t>
            </a:r>
            <a:r>
              <a:rPr lang="en-US" sz="3200" dirty="0" smtClean="0">
                <a:latin typeface="Arial Unicode MS" pitchFamily="34" charset="-128"/>
                <a:ea typeface="Arial Unicode MS" pitchFamily="34" charset="-128"/>
                <a:cs typeface="Arial Unicode MS" pitchFamily="34" charset="-128"/>
              </a:rPr>
              <a:t>Alliance Program Results</a:t>
            </a:r>
          </a:p>
        </p:txBody>
      </p:sp>
      <p:sp>
        <p:nvSpPr>
          <p:cNvPr id="61442" name="Rectangle 3"/>
          <p:cNvSpPr>
            <a:spLocks noGrp="1" noChangeArrowheads="1"/>
          </p:cNvSpPr>
          <p:nvPr>
            <p:ph type="body" idx="1"/>
          </p:nvPr>
        </p:nvSpPr>
        <p:spPr>
          <a:xfrm>
            <a:off x="609600" y="1905000"/>
            <a:ext cx="7010400" cy="3962400"/>
          </a:xfrm>
        </p:spPr>
        <p:txBody>
          <a:bodyPr/>
          <a:lstStyle/>
          <a:p>
            <a:pPr eaLnBrk="1" hangingPunct="1">
              <a:lnSpc>
                <a:spcPct val="80000"/>
              </a:lnSpc>
              <a:buFontTx/>
              <a:buNone/>
            </a:pPr>
            <a:r>
              <a:rPr lang="en-US" sz="2000" dirty="0" smtClean="0">
                <a:solidFill>
                  <a:srgbClr val="000000"/>
                </a:solidFill>
                <a:latin typeface="Arial Unicode MS" pitchFamily="34" charset="-128"/>
                <a:ea typeface="Arial Unicode MS" pitchFamily="34" charset="-128"/>
                <a:cs typeface="Arial Unicode MS" pitchFamily="34" charset="-128"/>
              </a:rPr>
              <a:t> </a:t>
            </a:r>
            <a:endParaRPr lang="en-US" sz="2400" dirty="0" smtClean="0">
              <a:solidFill>
                <a:srgbClr val="000000"/>
              </a:solidFill>
              <a:latin typeface="Arial Unicode MS" pitchFamily="34" charset="-128"/>
              <a:ea typeface="Arial Unicode MS" pitchFamily="34" charset="-128"/>
              <a:cs typeface="Arial Unicode MS" pitchFamily="34" charset="-128"/>
            </a:endParaRPr>
          </a:p>
          <a:p>
            <a:pPr eaLnBrk="1" hangingPunct="1">
              <a:lnSpc>
                <a:spcPct val="80000"/>
              </a:lnSpc>
            </a:pPr>
            <a:r>
              <a:rPr lang="en-US" sz="2800" dirty="0" smtClean="0">
                <a:solidFill>
                  <a:srgbClr val="000000"/>
                </a:solidFill>
                <a:latin typeface="Arial Unicode MS" pitchFamily="34" charset="-128"/>
                <a:ea typeface="Arial Unicode MS" pitchFamily="34" charset="-128"/>
                <a:cs typeface="Arial Unicode MS" pitchFamily="34" charset="-128"/>
              </a:rPr>
              <a:t>Outreach/dissemination </a:t>
            </a:r>
            <a:r>
              <a:rPr lang="en-US" sz="2800" dirty="0">
                <a:solidFill>
                  <a:srgbClr val="000000"/>
                </a:solidFill>
                <a:latin typeface="Arial Unicode MS" pitchFamily="34" charset="-128"/>
                <a:ea typeface="Arial Unicode MS" pitchFamily="34" charset="-128"/>
                <a:cs typeface="Arial Unicode MS" pitchFamily="34" charset="-128"/>
              </a:rPr>
              <a:t>to workers and employers </a:t>
            </a:r>
            <a:endParaRPr lang="en-US" sz="2800" dirty="0" smtClean="0">
              <a:solidFill>
                <a:srgbClr val="000000"/>
              </a:solidFill>
              <a:latin typeface="Arial Unicode MS" pitchFamily="34" charset="-128"/>
              <a:ea typeface="Arial Unicode MS" pitchFamily="34" charset="-128"/>
              <a:cs typeface="Arial Unicode MS" pitchFamily="34" charset="-128"/>
            </a:endParaRPr>
          </a:p>
          <a:p>
            <a:pPr marL="0" indent="0" eaLnBrk="1" hangingPunct="1">
              <a:lnSpc>
                <a:spcPct val="80000"/>
              </a:lnSpc>
              <a:buNone/>
            </a:pPr>
            <a:endParaRPr lang="en-US" sz="2800" dirty="0" smtClean="0">
              <a:solidFill>
                <a:srgbClr val="000000"/>
              </a:solidFill>
              <a:latin typeface="Arial Unicode MS" pitchFamily="34" charset="-128"/>
              <a:ea typeface="Arial Unicode MS" pitchFamily="34" charset="-128"/>
              <a:cs typeface="Arial Unicode MS" pitchFamily="34" charset="-128"/>
            </a:endParaRPr>
          </a:p>
          <a:p>
            <a:pPr eaLnBrk="1" hangingPunct="1">
              <a:lnSpc>
                <a:spcPct val="80000"/>
              </a:lnSpc>
            </a:pPr>
            <a:r>
              <a:rPr lang="en-US" sz="2800" dirty="0" smtClean="0">
                <a:solidFill>
                  <a:srgbClr val="000000"/>
                </a:solidFill>
                <a:latin typeface="Arial Unicode MS" pitchFamily="34" charset="-128"/>
                <a:ea typeface="Arial Unicode MS" pitchFamily="34" charset="-128"/>
                <a:cs typeface="Arial Unicode MS" pitchFamily="34" charset="-128"/>
              </a:rPr>
              <a:t>Support for OSHA’s key initiatives</a:t>
            </a:r>
            <a:endParaRPr lang="en-US" sz="2800" dirty="0">
              <a:solidFill>
                <a:srgbClr val="000000"/>
              </a:solidFill>
              <a:latin typeface="Arial Unicode MS" pitchFamily="34" charset="-128"/>
              <a:ea typeface="Arial Unicode MS" pitchFamily="34" charset="-128"/>
              <a:cs typeface="Arial Unicode MS" pitchFamily="34" charset="-128"/>
            </a:endParaRPr>
          </a:p>
          <a:p>
            <a:pPr marL="0" indent="0" eaLnBrk="1" hangingPunct="1">
              <a:lnSpc>
                <a:spcPct val="80000"/>
              </a:lnSpc>
              <a:buNone/>
            </a:pPr>
            <a:endParaRPr lang="en-US" sz="2800" dirty="0" smtClean="0">
              <a:solidFill>
                <a:srgbClr val="000000"/>
              </a:solidFill>
              <a:latin typeface="Arial Unicode MS" pitchFamily="34" charset="-128"/>
              <a:ea typeface="Arial Unicode MS" pitchFamily="34" charset="-128"/>
              <a:cs typeface="Arial Unicode MS" pitchFamily="34" charset="-128"/>
            </a:endParaRPr>
          </a:p>
          <a:p>
            <a:pPr eaLnBrk="1" hangingPunct="1">
              <a:lnSpc>
                <a:spcPct val="80000"/>
              </a:lnSpc>
            </a:pPr>
            <a:r>
              <a:rPr lang="en-US" sz="2800" dirty="0" smtClean="0">
                <a:solidFill>
                  <a:srgbClr val="000000"/>
                </a:solidFill>
                <a:latin typeface="Arial Unicode MS" pitchFamily="34" charset="-128"/>
                <a:ea typeface="Arial Unicode MS" pitchFamily="34" charset="-128"/>
                <a:cs typeface="Arial Unicode MS" pitchFamily="34" charset="-128"/>
              </a:rPr>
              <a:t>Development and dissemination of products and resources</a:t>
            </a:r>
          </a:p>
          <a:p>
            <a:pPr marL="0" indent="0" eaLnBrk="1" hangingPunct="1">
              <a:lnSpc>
                <a:spcPct val="80000"/>
              </a:lnSpc>
              <a:buNone/>
            </a:pPr>
            <a:endParaRPr lang="en-US" sz="2800" dirty="0" smtClean="0">
              <a:solidFill>
                <a:srgbClr val="000000"/>
              </a:solidFill>
              <a:latin typeface="Arial Unicode MS" pitchFamily="34" charset="-128"/>
              <a:ea typeface="Arial Unicode MS" pitchFamily="34" charset="-128"/>
              <a:cs typeface="Arial Unicode MS" pitchFamily="34" charset="-128"/>
            </a:endParaRPr>
          </a:p>
          <a:p>
            <a:pPr eaLnBrk="1" hangingPunct="1">
              <a:lnSpc>
                <a:spcPct val="80000"/>
              </a:lnSpc>
            </a:pPr>
            <a:r>
              <a:rPr lang="en-US" sz="2800" dirty="0" smtClean="0">
                <a:solidFill>
                  <a:srgbClr val="000000"/>
                </a:solidFill>
                <a:latin typeface="Arial Unicode MS" pitchFamily="34" charset="-128"/>
                <a:ea typeface="Arial Unicode MS" pitchFamily="34" charset="-128"/>
                <a:cs typeface="Arial Unicode MS" pitchFamily="34" charset="-128"/>
              </a:rPr>
              <a:t>Training OSHA staff and others  </a:t>
            </a:r>
          </a:p>
          <a:p>
            <a:pPr marL="0" indent="0" eaLnBrk="1" hangingPunct="1">
              <a:lnSpc>
                <a:spcPct val="80000"/>
              </a:lnSpc>
              <a:buNone/>
            </a:pPr>
            <a:endParaRPr lang="en-US" sz="2800" dirty="0" smtClean="0">
              <a:solidFill>
                <a:srgbClr val="000000"/>
              </a:solidFill>
              <a:latin typeface="Arial Unicode MS" pitchFamily="34" charset="-128"/>
              <a:ea typeface="Arial Unicode MS" pitchFamily="34" charset="-128"/>
              <a:cs typeface="Arial Unicode MS" pitchFamily="34" charset="-128"/>
            </a:endParaRPr>
          </a:p>
          <a:p>
            <a:pPr marL="0" indent="0" eaLnBrk="1" hangingPunct="1">
              <a:lnSpc>
                <a:spcPct val="80000"/>
              </a:lnSpc>
              <a:buNone/>
            </a:pPr>
            <a:endParaRPr lang="en-US" sz="2800" dirty="0" smtClean="0">
              <a:solidFill>
                <a:srgbClr val="000000"/>
              </a:solidFill>
              <a:latin typeface="Arial Unicode MS" pitchFamily="34" charset="-128"/>
              <a:ea typeface="Arial Unicode MS" pitchFamily="34" charset="-128"/>
              <a:cs typeface="Arial Unicode MS" pitchFamily="34" charset="-128"/>
            </a:endParaRPr>
          </a:p>
        </p:txBody>
      </p:sp>
      <p:pic>
        <p:nvPicPr>
          <p:cNvPr id="61443" name="Picture 4" descr="alliance_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6019800"/>
            <a:ext cx="1600200" cy="471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a:xfrm>
            <a:off x="0" y="-76200"/>
            <a:ext cx="8686800" cy="1524000"/>
          </a:xfrm>
        </p:spPr>
        <p:txBody>
          <a:bodyPr/>
          <a:lstStyle/>
          <a:p>
            <a:pPr eaLnBrk="1" hangingPunct="1"/>
            <a:r>
              <a:rPr lang="en-US" sz="2800" dirty="0" smtClean="0">
                <a:latin typeface="Arial Unicode MS" pitchFamily="34" charset="-128"/>
                <a:ea typeface="Arial Unicode MS" pitchFamily="34" charset="-128"/>
                <a:cs typeface="Arial Unicode MS" pitchFamily="34" charset="-128"/>
              </a:rPr>
              <a:t>Alliance Program Results: </a:t>
            </a:r>
            <a:br>
              <a:rPr lang="en-US" sz="2800" dirty="0" smtClean="0">
                <a:latin typeface="Arial Unicode MS" pitchFamily="34" charset="-128"/>
                <a:ea typeface="Arial Unicode MS" pitchFamily="34" charset="-128"/>
                <a:cs typeface="Arial Unicode MS" pitchFamily="34" charset="-128"/>
              </a:rPr>
            </a:br>
            <a:r>
              <a:rPr lang="en-US" sz="2800" dirty="0" smtClean="0">
                <a:latin typeface="Arial Unicode MS" pitchFamily="34" charset="-128"/>
                <a:ea typeface="Arial Unicode MS" pitchFamily="34" charset="-128"/>
                <a:cs typeface="Arial Unicode MS" pitchFamily="34" charset="-128"/>
              </a:rPr>
              <a:t>Outreach and Dissemination</a:t>
            </a:r>
          </a:p>
        </p:txBody>
      </p:sp>
      <p:sp>
        <p:nvSpPr>
          <p:cNvPr id="75778" name="Rectangle 3"/>
          <p:cNvSpPr>
            <a:spLocks noGrp="1" noChangeArrowheads="1"/>
          </p:cNvSpPr>
          <p:nvPr>
            <p:ph type="body" idx="1"/>
          </p:nvPr>
        </p:nvSpPr>
        <p:spPr>
          <a:xfrm>
            <a:off x="381000" y="2133600"/>
            <a:ext cx="8534400" cy="4038600"/>
          </a:xfrm>
        </p:spPr>
        <p:txBody>
          <a:bodyPr/>
          <a:lstStyle/>
          <a:p>
            <a:pPr marL="0" indent="0" eaLnBrk="1" hangingPunct="1">
              <a:lnSpc>
                <a:spcPct val="90000"/>
              </a:lnSpc>
              <a:buNone/>
            </a:pPr>
            <a:r>
              <a:rPr lang="en-US" b="1" dirty="0" smtClean="0">
                <a:solidFill>
                  <a:srgbClr val="000000"/>
                </a:solidFill>
                <a:latin typeface="Arial Unicode MS" pitchFamily="34" charset="-128"/>
                <a:ea typeface="Arial Unicode MS" pitchFamily="34" charset="-128"/>
                <a:cs typeface="Arial Unicode MS" pitchFamily="34" charset="-128"/>
              </a:rPr>
              <a:t>Reaching New Audiences</a:t>
            </a:r>
          </a:p>
          <a:p>
            <a:pPr marL="0" indent="0" eaLnBrk="1" hangingPunct="1">
              <a:lnSpc>
                <a:spcPct val="90000"/>
              </a:lnSpc>
              <a:buNone/>
            </a:pPr>
            <a:endParaRPr lang="en-US" b="1" dirty="0" smtClean="0">
              <a:solidFill>
                <a:srgbClr val="000000"/>
              </a:solidFill>
              <a:latin typeface="Arial Unicode MS" pitchFamily="34" charset="-128"/>
              <a:ea typeface="Arial Unicode MS" pitchFamily="34" charset="-128"/>
              <a:cs typeface="Arial Unicode MS" pitchFamily="34" charset="-128"/>
            </a:endParaRPr>
          </a:p>
          <a:p>
            <a:pPr eaLnBrk="1" hangingPunct="1">
              <a:lnSpc>
                <a:spcPct val="90000"/>
              </a:lnSpc>
            </a:pPr>
            <a:r>
              <a:rPr lang="en-US" dirty="0" smtClean="0">
                <a:solidFill>
                  <a:srgbClr val="000000"/>
                </a:solidFill>
                <a:latin typeface="Arial Unicode MS" pitchFamily="34" charset="-128"/>
                <a:ea typeface="Arial Unicode MS" pitchFamily="34" charset="-128"/>
                <a:cs typeface="Arial Unicode MS" pitchFamily="34" charset="-128"/>
              </a:rPr>
              <a:t>OSHA presentations and exhibit booths</a:t>
            </a:r>
          </a:p>
          <a:p>
            <a:pPr eaLnBrk="1" hangingPunct="1">
              <a:lnSpc>
                <a:spcPct val="90000"/>
              </a:lnSpc>
            </a:pPr>
            <a:r>
              <a:rPr lang="en-US" dirty="0" smtClean="0">
                <a:solidFill>
                  <a:srgbClr val="000000"/>
                </a:solidFill>
                <a:latin typeface="Arial Unicode MS" pitchFamily="34" charset="-128"/>
                <a:ea typeface="Arial Unicode MS" pitchFamily="34" charset="-128"/>
                <a:cs typeface="Arial Unicode MS" pitchFamily="34" charset="-128"/>
              </a:rPr>
              <a:t>Dissemination of safety and health information to Alliance stakeholders, including small businesses and vulnerable workers</a:t>
            </a:r>
          </a:p>
        </p:txBody>
      </p:sp>
      <p:pic>
        <p:nvPicPr>
          <p:cNvPr id="75779" name="Picture 4" descr="alliance_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6096000"/>
            <a:ext cx="1600200" cy="471488"/>
          </a:xfrm>
          <a:prstGeom prst="rect">
            <a:avLst/>
          </a:prstGeom>
          <a:noFill/>
          <a:ln w="9525">
            <a:noFill/>
            <a:miter lim="800000"/>
            <a:headEnd/>
            <a:tailEnd/>
          </a:ln>
        </p:spPr>
      </p:pic>
    </p:spTree>
    <p:extLst>
      <p:ext uri="{BB962C8B-B14F-4D97-AF65-F5344CB8AC3E}">
        <p14:creationId xmlns:p14="http://schemas.microsoft.com/office/powerpoint/2010/main" val="21430705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a:xfrm>
            <a:off x="0" y="381000"/>
            <a:ext cx="8001000" cy="609600"/>
          </a:xfrm>
        </p:spPr>
        <p:txBody>
          <a:bodyPr/>
          <a:lstStyle/>
          <a:p>
            <a:pPr eaLnBrk="1" hangingPunct="1">
              <a:lnSpc>
                <a:spcPct val="80000"/>
              </a:lnSpc>
            </a:pPr>
            <a:r>
              <a:rPr lang="en-US" dirty="0" smtClean="0"/>
              <a:t> </a:t>
            </a:r>
            <a:r>
              <a:rPr lang="en-US" sz="3200" dirty="0" smtClean="0">
                <a:latin typeface="Arial Unicode MS" pitchFamily="34" charset="-128"/>
                <a:ea typeface="Arial Unicode MS" pitchFamily="34" charset="-128"/>
                <a:cs typeface="Arial Unicode MS" pitchFamily="34" charset="-128"/>
              </a:rPr>
              <a:t>Alliance Program Results: </a:t>
            </a:r>
            <a:br>
              <a:rPr lang="en-US" sz="3200" dirty="0" smtClean="0">
                <a:latin typeface="Arial Unicode MS" pitchFamily="34" charset="-128"/>
                <a:ea typeface="Arial Unicode MS" pitchFamily="34" charset="-128"/>
                <a:cs typeface="Arial Unicode MS" pitchFamily="34" charset="-128"/>
              </a:rPr>
            </a:br>
            <a:r>
              <a:rPr lang="en-US" sz="3200" dirty="0" smtClean="0">
                <a:latin typeface="Arial Unicode MS" pitchFamily="34" charset="-128"/>
                <a:ea typeface="Arial Unicode MS" pitchFamily="34" charset="-128"/>
                <a:cs typeface="Arial Unicode MS" pitchFamily="34" charset="-128"/>
              </a:rPr>
              <a:t> Support for Key OSHA Initiatives</a:t>
            </a:r>
          </a:p>
        </p:txBody>
      </p:sp>
      <p:sp>
        <p:nvSpPr>
          <p:cNvPr id="23555" name="Rectangle 3"/>
          <p:cNvSpPr>
            <a:spLocks noGrp="1" noChangeArrowheads="1"/>
          </p:cNvSpPr>
          <p:nvPr>
            <p:ph type="body" sz="half" idx="1"/>
          </p:nvPr>
        </p:nvSpPr>
        <p:spPr>
          <a:xfrm>
            <a:off x="495300" y="1885950"/>
            <a:ext cx="8153400" cy="2990850"/>
          </a:xfrm>
        </p:spPr>
        <p:txBody>
          <a:bodyPr/>
          <a:lstStyle/>
          <a:p>
            <a:pPr eaLnBrk="1" hangingPunct="1">
              <a:defRPr/>
            </a:pPr>
            <a:r>
              <a:rPr lang="en-US" sz="2800" dirty="0" smtClean="0">
                <a:solidFill>
                  <a:srgbClr val="000000"/>
                </a:solidFill>
                <a:latin typeface="Arial Unicode MS" pitchFamily="34" charset="-128"/>
                <a:ea typeface="Arial Unicode MS" pitchFamily="34" charset="-128"/>
                <a:cs typeface="Arial Unicode MS" pitchFamily="34" charset="-128"/>
              </a:rPr>
              <a:t>Safe + Sound Campaign</a:t>
            </a:r>
          </a:p>
          <a:p>
            <a:pPr eaLnBrk="1" hangingPunct="1">
              <a:defRPr/>
            </a:pPr>
            <a:r>
              <a:rPr lang="en-US" sz="2800" dirty="0" smtClean="0">
                <a:solidFill>
                  <a:srgbClr val="000000"/>
                </a:solidFill>
                <a:latin typeface="Arial Unicode MS" pitchFamily="34" charset="-128"/>
                <a:ea typeface="Arial Unicode MS" pitchFamily="34" charset="-128"/>
                <a:cs typeface="Arial Unicode MS" pitchFamily="34" charset="-128"/>
              </a:rPr>
              <a:t>Falls </a:t>
            </a:r>
            <a:r>
              <a:rPr lang="en-US" sz="2800" dirty="0">
                <a:solidFill>
                  <a:srgbClr val="000000"/>
                </a:solidFill>
                <a:latin typeface="Arial Unicode MS" pitchFamily="34" charset="-128"/>
                <a:ea typeface="Arial Unicode MS" pitchFamily="34" charset="-128"/>
                <a:cs typeface="Arial Unicode MS" pitchFamily="34" charset="-128"/>
              </a:rPr>
              <a:t>in Construction </a:t>
            </a:r>
            <a:r>
              <a:rPr lang="en-US" sz="2800" dirty="0" smtClean="0">
                <a:solidFill>
                  <a:srgbClr val="000000"/>
                </a:solidFill>
                <a:latin typeface="Arial Unicode MS" pitchFamily="34" charset="-128"/>
                <a:ea typeface="Arial Unicode MS" pitchFamily="34" charset="-128"/>
                <a:cs typeface="Arial Unicode MS" pitchFamily="34" charset="-128"/>
              </a:rPr>
              <a:t>Campaign</a:t>
            </a:r>
          </a:p>
          <a:p>
            <a:pPr eaLnBrk="1" hangingPunct="1">
              <a:defRPr/>
            </a:pPr>
            <a:r>
              <a:rPr lang="en-US" sz="2800" dirty="0" smtClean="0">
                <a:solidFill>
                  <a:srgbClr val="000000"/>
                </a:solidFill>
                <a:latin typeface="Arial Unicode MS" pitchFamily="34" charset="-128"/>
                <a:ea typeface="Arial Unicode MS" pitchFamily="34" charset="-128"/>
                <a:cs typeface="Arial Unicode MS" pitchFamily="34" charset="-128"/>
              </a:rPr>
              <a:t>Temporary Worker Initiative</a:t>
            </a:r>
          </a:p>
          <a:p>
            <a:pPr eaLnBrk="1" hangingPunct="1">
              <a:defRPr/>
            </a:pPr>
            <a:r>
              <a:rPr lang="en-US" sz="2800" dirty="0" smtClean="0">
                <a:solidFill>
                  <a:srgbClr val="000000"/>
                </a:solidFill>
                <a:latin typeface="Arial Unicode MS" pitchFamily="34" charset="-128"/>
                <a:ea typeface="Arial Unicode MS" pitchFamily="34" charset="-128"/>
                <a:cs typeface="Arial Unicode MS" pitchFamily="34" charset="-128"/>
              </a:rPr>
              <a:t>Heat Initiative</a:t>
            </a:r>
          </a:p>
          <a:p>
            <a:pPr eaLnBrk="1" hangingPunct="1">
              <a:defRPr/>
            </a:pPr>
            <a:r>
              <a:rPr lang="en-US" sz="2800" dirty="0" smtClean="0">
                <a:solidFill>
                  <a:srgbClr val="000000"/>
                </a:solidFill>
                <a:latin typeface="Arial Unicode MS" pitchFamily="34" charset="-128"/>
                <a:ea typeface="Arial Unicode MS" pitchFamily="34" charset="-128"/>
                <a:cs typeface="Arial Unicode MS" pitchFamily="34" charset="-128"/>
              </a:rPr>
              <a:t>Oil and Gas Extraction</a:t>
            </a:r>
          </a:p>
          <a:p>
            <a:pPr marL="0" indent="0" eaLnBrk="1" hangingPunct="1">
              <a:buFontTx/>
              <a:buNone/>
              <a:defRPr/>
            </a:pPr>
            <a:endParaRPr lang="en-US" sz="2800" dirty="0" smtClean="0">
              <a:solidFill>
                <a:srgbClr val="000000"/>
              </a:solidFill>
              <a:latin typeface="Arial Unicode MS" pitchFamily="34" charset="-128"/>
              <a:ea typeface="Arial Unicode MS" pitchFamily="34" charset="-128"/>
              <a:cs typeface="Arial Unicode MS" pitchFamily="34" charset="-128"/>
            </a:endParaRPr>
          </a:p>
          <a:p>
            <a:pPr marL="0" indent="0" eaLnBrk="1" hangingPunct="1">
              <a:buNone/>
              <a:defRPr/>
            </a:pPr>
            <a:endParaRPr lang="en-US" sz="2800" dirty="0" smtClean="0">
              <a:solidFill>
                <a:srgbClr val="000000"/>
              </a:solidFill>
            </a:endParaRPr>
          </a:p>
          <a:p>
            <a:pPr eaLnBrk="1" hangingPunct="1">
              <a:buFontTx/>
              <a:buNone/>
              <a:defRPr/>
            </a:pPr>
            <a:endParaRPr lang="en-US" sz="2800" dirty="0" smtClean="0">
              <a:solidFill>
                <a:srgbClr val="000000"/>
              </a:solidFill>
            </a:endParaRPr>
          </a:p>
        </p:txBody>
      </p:sp>
      <p:sp>
        <p:nvSpPr>
          <p:cNvPr id="81923" name="Rectangle 4" title="Alliance Program Results: Support for Key OSHA Initiatives"/>
          <p:cNvSpPr>
            <a:spLocks noChangeArrowheads="1"/>
          </p:cNvSpPr>
          <p:nvPr/>
        </p:nvSpPr>
        <p:spPr bwMode="auto">
          <a:xfrm>
            <a:off x="0" y="1885950"/>
            <a:ext cx="9144000" cy="0"/>
          </a:xfrm>
          <a:prstGeom prst="rect">
            <a:avLst/>
          </a:prstGeom>
          <a:noFill/>
          <a:ln w="9525">
            <a:noFill/>
            <a:miter lim="800000"/>
            <a:headEnd/>
            <a:tailEnd/>
          </a:ln>
        </p:spPr>
        <p:txBody>
          <a:bodyPr wrap="none" anchor="ctr">
            <a:spAutoFit/>
          </a:bodyPr>
          <a:lstStyle/>
          <a:p>
            <a:pPr algn="ctr"/>
            <a:endParaRPr lang="en-US"/>
          </a:p>
        </p:txBody>
      </p:sp>
      <p:pic>
        <p:nvPicPr>
          <p:cNvPr id="81924" name="Picture 5" descr="alliance_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6019800"/>
            <a:ext cx="1600200" cy="471488"/>
          </a:xfrm>
          <a:prstGeom prst="rect">
            <a:avLst/>
          </a:prstGeom>
          <a:noFill/>
          <a:ln w="9525">
            <a:noFill/>
            <a:miter lim="800000"/>
            <a:headEnd/>
            <a:tailEnd/>
          </a:ln>
        </p:spPr>
      </p:pic>
      <p:sp>
        <p:nvSpPr>
          <p:cNvPr id="81925" name="Rectangle 6" title="Alliance Program Results: Support for Key OSHA Initiatives"/>
          <p:cNvSpPr>
            <a:spLocks noChangeArrowheads="1"/>
          </p:cNvSpPr>
          <p:nvPr/>
        </p:nvSpPr>
        <p:spPr bwMode="auto">
          <a:xfrm>
            <a:off x="0" y="1885950"/>
            <a:ext cx="9144000" cy="0"/>
          </a:xfrm>
          <a:prstGeom prst="rect">
            <a:avLst/>
          </a:prstGeom>
          <a:noFill/>
          <a:ln w="9525">
            <a:noFill/>
            <a:miter lim="800000"/>
            <a:headEnd/>
            <a:tailEnd/>
          </a:ln>
        </p:spPr>
        <p:txBody>
          <a:bodyPr wrap="none" anchor="ctr">
            <a:spAutoFit/>
          </a:bodyPr>
          <a:lstStyle/>
          <a:p>
            <a:pPr algn="ctr"/>
            <a:endParaRPr lang="en-US"/>
          </a:p>
        </p:txBody>
      </p:sp>
      <p:pic>
        <p:nvPicPr>
          <p:cNvPr id="2" name="Picture 1" title="Safe + Sound Logo"/>
          <p:cNvPicPr>
            <a:picLocks noChangeAspect="1"/>
          </p:cNvPicPr>
          <p:nvPr/>
        </p:nvPicPr>
        <p:blipFill>
          <a:blip r:embed="rId4"/>
          <a:stretch>
            <a:fillRect/>
          </a:stretch>
        </p:blipFill>
        <p:spPr>
          <a:xfrm>
            <a:off x="285750" y="4638675"/>
            <a:ext cx="8362950" cy="1381125"/>
          </a:xfrm>
          <a:prstGeom prst="rect">
            <a:avLst/>
          </a:prstGeom>
        </p:spPr>
      </p:pic>
    </p:spTree>
    <p:extLst>
      <p:ext uri="{BB962C8B-B14F-4D97-AF65-F5344CB8AC3E}">
        <p14:creationId xmlns:p14="http://schemas.microsoft.com/office/powerpoint/2010/main" val="30297096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ext Box 2"/>
          <p:cNvSpPr txBox="1">
            <a:spLocks noChangeArrowheads="1"/>
          </p:cNvSpPr>
          <p:nvPr/>
        </p:nvSpPr>
        <p:spPr bwMode="auto">
          <a:xfrm>
            <a:off x="0" y="152400"/>
            <a:ext cx="8610600" cy="1066800"/>
          </a:xfrm>
          <a:prstGeom prst="rect">
            <a:avLst/>
          </a:prstGeom>
          <a:noFill/>
          <a:ln w="9525">
            <a:noFill/>
            <a:miter lim="800000"/>
            <a:headEnd/>
            <a:tailEnd/>
          </a:ln>
        </p:spPr>
        <p:txBody>
          <a:bodyPr>
            <a:spAutoFit/>
          </a:bodyPr>
          <a:lstStyle/>
          <a:p>
            <a:pPr eaLnBrk="0" hangingPunct="0"/>
            <a:r>
              <a:rPr lang="en-US" sz="3200" b="1" dirty="0">
                <a:solidFill>
                  <a:schemeClr val="bg1"/>
                </a:solidFill>
                <a:latin typeface="Arial Unicode MS" pitchFamily="34" charset="-128"/>
                <a:ea typeface="Arial Unicode MS" pitchFamily="34" charset="-128"/>
                <a:cs typeface="Arial Unicode MS" pitchFamily="34" charset="-128"/>
              </a:rPr>
              <a:t>Alliance Program Results:  </a:t>
            </a:r>
          </a:p>
          <a:p>
            <a:pPr eaLnBrk="0" hangingPunct="0"/>
            <a:r>
              <a:rPr lang="en-US" sz="3200" b="1" dirty="0">
                <a:solidFill>
                  <a:schemeClr val="bg1"/>
                </a:solidFill>
                <a:latin typeface="Arial Unicode MS" pitchFamily="34" charset="-128"/>
                <a:ea typeface="Arial Unicode MS" pitchFamily="34" charset="-128"/>
                <a:cs typeface="Arial Unicode MS" pitchFamily="34" charset="-128"/>
              </a:rPr>
              <a:t>Products and Resources</a:t>
            </a:r>
          </a:p>
        </p:txBody>
      </p:sp>
      <p:sp>
        <p:nvSpPr>
          <p:cNvPr id="63490" name="Rectangle 3"/>
          <p:cNvSpPr>
            <a:spLocks noChangeArrowheads="1"/>
          </p:cNvSpPr>
          <p:nvPr/>
        </p:nvSpPr>
        <p:spPr bwMode="auto">
          <a:xfrm>
            <a:off x="2057400" y="6161088"/>
            <a:ext cx="5029200" cy="706347"/>
          </a:xfrm>
          <a:prstGeom prst="rect">
            <a:avLst/>
          </a:prstGeom>
          <a:noFill/>
          <a:ln w="9525">
            <a:noFill/>
            <a:miter lim="800000"/>
            <a:headEnd/>
            <a:tailEnd/>
          </a:ln>
        </p:spPr>
        <p:txBody>
          <a:bodyPr>
            <a:spAutoFit/>
          </a:bodyPr>
          <a:lstStyle/>
          <a:p>
            <a:pPr algn="ctr" eaLnBrk="0" hangingPunct="0">
              <a:lnSpc>
                <a:spcPct val="95000"/>
              </a:lnSpc>
            </a:pPr>
            <a:r>
              <a:rPr lang="en-US" dirty="0">
                <a:solidFill>
                  <a:srgbClr val="000000"/>
                </a:solidFill>
              </a:rPr>
              <a:t>Screen captures of field manual developed </a:t>
            </a:r>
            <a:r>
              <a:rPr lang="en-US" dirty="0" smtClean="0">
                <a:solidFill>
                  <a:srgbClr val="000000"/>
                </a:solidFill>
              </a:rPr>
              <a:t> </a:t>
            </a:r>
            <a:r>
              <a:rPr lang="en-US" dirty="0">
                <a:solidFill>
                  <a:srgbClr val="000000"/>
                </a:solidFill>
              </a:rPr>
              <a:t>through the OSHA and Sealant, Waterproofing &amp; Restoration Institute Alliance</a:t>
            </a:r>
          </a:p>
        </p:txBody>
      </p:sp>
      <p:sp>
        <p:nvSpPr>
          <p:cNvPr id="63491" name="Rectangle 4" title="Decorative Line"/>
          <p:cNvSpPr>
            <a:spLocks noChangeArrowheads="1"/>
          </p:cNvSpPr>
          <p:nvPr/>
        </p:nvSpPr>
        <p:spPr bwMode="auto">
          <a:xfrm>
            <a:off x="3543300" y="3043238"/>
            <a:ext cx="9144000" cy="0"/>
          </a:xfrm>
          <a:prstGeom prst="rect">
            <a:avLst/>
          </a:prstGeom>
          <a:noFill/>
          <a:ln w="9525">
            <a:noFill/>
            <a:miter lim="800000"/>
            <a:headEnd/>
            <a:tailEnd/>
          </a:ln>
        </p:spPr>
        <p:txBody>
          <a:bodyPr>
            <a:spAutoFit/>
          </a:bodyPr>
          <a:lstStyle/>
          <a:p>
            <a:pPr algn="ctr"/>
            <a:endParaRPr lang="en-US" dirty="0"/>
          </a:p>
        </p:txBody>
      </p:sp>
      <p:pic>
        <p:nvPicPr>
          <p:cNvPr id="63492" name="Picture 5" descr="alliance_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6019800"/>
            <a:ext cx="1600200" cy="471488"/>
          </a:xfrm>
          <a:prstGeom prst="rect">
            <a:avLst/>
          </a:prstGeom>
          <a:noFill/>
          <a:ln w="9525">
            <a:noFill/>
            <a:miter lim="800000"/>
            <a:headEnd/>
            <a:tailEnd/>
          </a:ln>
        </p:spPr>
      </p:pic>
      <p:pic>
        <p:nvPicPr>
          <p:cNvPr id="63493" name="Picture 6" title="Safety and Health Field Manual Image"/>
          <p:cNvPicPr>
            <a:picLocks noChangeAspect="1" noChangeArrowheads="1"/>
          </p:cNvPicPr>
          <p:nvPr/>
        </p:nvPicPr>
        <p:blipFill>
          <a:blip r:embed="rId4"/>
          <a:srcRect/>
          <a:stretch>
            <a:fillRect/>
          </a:stretch>
        </p:blipFill>
        <p:spPr bwMode="auto">
          <a:xfrm>
            <a:off x="2362200" y="1295400"/>
            <a:ext cx="3306763" cy="4724400"/>
          </a:xfrm>
          <a:prstGeom prst="rect">
            <a:avLst/>
          </a:prstGeom>
          <a:noFill/>
          <a:ln w="9525">
            <a:noFill/>
            <a:miter lim="800000"/>
            <a:headEnd/>
            <a:tailEnd/>
          </a:ln>
        </p:spPr>
      </p:pic>
      <p:sp>
        <p:nvSpPr>
          <p:cNvPr id="4" name="Title 3" hidden="1"/>
          <p:cNvSpPr>
            <a:spLocks noGrp="1"/>
          </p:cNvSpPr>
          <p:nvPr>
            <p:ph type="ctrTitle"/>
          </p:nvPr>
        </p:nvSpPr>
        <p:spPr/>
        <p:txBody>
          <a:bodyPr/>
          <a:lstStyle/>
          <a:p>
            <a:r>
              <a:rPr lang="en-US" dirty="0" smtClean="0"/>
              <a:t>Alliance Program Results</a:t>
            </a:r>
            <a:endParaRPr lang="en-US" dirty="0"/>
          </a:p>
        </p:txBody>
      </p:sp>
      <p:sp>
        <p:nvSpPr>
          <p:cNvPr id="5" name="Subtitle 4" hidden="1"/>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6" descr="alliance_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6256338"/>
            <a:ext cx="1600200" cy="471487"/>
          </a:xfrm>
          <a:prstGeom prst="rect">
            <a:avLst/>
          </a:prstGeom>
          <a:noFill/>
          <a:ln w="9525">
            <a:noFill/>
            <a:miter lim="800000"/>
            <a:headEnd/>
            <a:tailEnd/>
          </a:ln>
        </p:spPr>
      </p:pic>
      <p:sp>
        <p:nvSpPr>
          <p:cNvPr id="71682" name="Rectangle 2"/>
          <p:cNvSpPr txBox="1">
            <a:spLocks noChangeArrowheads="1"/>
          </p:cNvSpPr>
          <p:nvPr/>
        </p:nvSpPr>
        <p:spPr bwMode="auto">
          <a:xfrm>
            <a:off x="152400" y="76200"/>
            <a:ext cx="8458200" cy="1143000"/>
          </a:xfrm>
          <a:prstGeom prst="rect">
            <a:avLst/>
          </a:prstGeom>
          <a:noFill/>
          <a:ln w="9525">
            <a:noFill/>
            <a:miter lim="800000"/>
            <a:headEnd/>
            <a:tailEnd/>
          </a:ln>
        </p:spPr>
        <p:txBody>
          <a:bodyPr anchor="ctr"/>
          <a:lstStyle/>
          <a:p>
            <a:r>
              <a:rPr lang="en-US" sz="3200" dirty="0">
                <a:solidFill>
                  <a:schemeClr val="bg1"/>
                </a:solidFill>
                <a:latin typeface="Arial Unicode MS" pitchFamily="34" charset="-128"/>
                <a:ea typeface="Arial Unicode MS" pitchFamily="34" charset="-128"/>
                <a:cs typeface="Arial Unicode MS" pitchFamily="34" charset="-128"/>
              </a:rPr>
              <a:t>Alliance Program Results: </a:t>
            </a:r>
          </a:p>
          <a:p>
            <a:r>
              <a:rPr lang="en-US" sz="3200" dirty="0">
                <a:solidFill>
                  <a:schemeClr val="bg1"/>
                </a:solidFill>
                <a:latin typeface="Arial Unicode MS" pitchFamily="34" charset="-128"/>
                <a:ea typeface="Arial Unicode MS" pitchFamily="34" charset="-128"/>
                <a:cs typeface="Arial Unicode MS" pitchFamily="34" charset="-128"/>
              </a:rPr>
              <a:t>Training and Education</a:t>
            </a:r>
          </a:p>
        </p:txBody>
      </p:sp>
      <p:sp>
        <p:nvSpPr>
          <p:cNvPr id="71683" name="Rectangle 3"/>
          <p:cNvSpPr txBox="1">
            <a:spLocks noChangeArrowheads="1"/>
          </p:cNvSpPr>
          <p:nvPr/>
        </p:nvSpPr>
        <p:spPr bwMode="auto">
          <a:xfrm>
            <a:off x="381000" y="2098496"/>
            <a:ext cx="8229600" cy="4221163"/>
          </a:xfrm>
          <a:prstGeom prst="rect">
            <a:avLst/>
          </a:prstGeom>
          <a:noFill/>
          <a:ln w="9525">
            <a:noFill/>
            <a:miter lim="800000"/>
            <a:headEnd/>
            <a:tailEnd/>
          </a:ln>
        </p:spPr>
        <p:txBody>
          <a:bodyPr/>
          <a:lstStyle/>
          <a:p>
            <a:pPr marL="914400" lvl="1" indent="-457200">
              <a:spcBef>
                <a:spcPct val="20000"/>
              </a:spcBef>
              <a:buFont typeface="Arial" panose="020B0604020202020204" pitchFamily="34" charset="0"/>
              <a:buChar char="•"/>
            </a:pPr>
            <a:r>
              <a:rPr lang="en-US" sz="2800" dirty="0" smtClean="0">
                <a:latin typeface="Arial Unicode MS" pitchFamily="34" charset="-128"/>
                <a:ea typeface="Arial Unicode MS" pitchFamily="34" charset="-128"/>
                <a:cs typeface="Arial Unicode MS" pitchFamily="34" charset="-128"/>
              </a:rPr>
              <a:t>Develop </a:t>
            </a:r>
            <a:r>
              <a:rPr lang="en-US" sz="2800" dirty="0">
                <a:latin typeface="Arial Unicode MS" pitchFamily="34" charset="-128"/>
                <a:ea typeface="Arial Unicode MS" pitchFamily="34" charset="-128"/>
                <a:cs typeface="Arial Unicode MS" pitchFamily="34" charset="-128"/>
              </a:rPr>
              <a:t>Safety and Health Training for Industry </a:t>
            </a:r>
            <a:r>
              <a:rPr lang="en-US" sz="2800" dirty="0" smtClean="0">
                <a:latin typeface="Arial Unicode MS" pitchFamily="34" charset="-128"/>
                <a:ea typeface="Arial Unicode MS" pitchFamily="34" charset="-128"/>
                <a:cs typeface="Arial Unicode MS" pitchFamily="34" charset="-128"/>
              </a:rPr>
              <a:t>Use</a:t>
            </a:r>
          </a:p>
          <a:p>
            <a:pPr lvl="1">
              <a:spcBef>
                <a:spcPct val="20000"/>
              </a:spcBef>
            </a:pPr>
            <a:endParaRPr lang="en-US" sz="2800" dirty="0">
              <a:latin typeface="Arial Unicode MS" pitchFamily="34" charset="-128"/>
              <a:ea typeface="Arial Unicode MS" pitchFamily="34" charset="-128"/>
              <a:cs typeface="Arial Unicode MS" pitchFamily="34" charset="-128"/>
            </a:endParaRPr>
          </a:p>
          <a:p>
            <a:pPr marL="914400" lvl="1" indent="-457200">
              <a:spcBef>
                <a:spcPct val="20000"/>
              </a:spcBef>
              <a:buFont typeface="Arial" panose="020B0604020202020204" pitchFamily="34" charset="0"/>
              <a:buChar char="•"/>
            </a:pPr>
            <a:r>
              <a:rPr lang="en-US" sz="2800" dirty="0" smtClean="0">
                <a:latin typeface="Arial Unicode MS" pitchFamily="34" charset="-128"/>
                <a:ea typeface="Arial Unicode MS" pitchFamily="34" charset="-128"/>
                <a:cs typeface="Arial Unicode MS" pitchFamily="34" charset="-128"/>
              </a:rPr>
              <a:t>Deliver </a:t>
            </a:r>
            <a:r>
              <a:rPr lang="en-US" sz="2800" dirty="0">
                <a:latin typeface="Arial Unicode MS" pitchFamily="34" charset="-128"/>
                <a:ea typeface="Arial Unicode MS" pitchFamily="34" charset="-128"/>
                <a:cs typeface="Arial Unicode MS" pitchFamily="34" charset="-128"/>
              </a:rPr>
              <a:t>Training Sessions to </a:t>
            </a:r>
            <a:r>
              <a:rPr lang="en-US" sz="2800" dirty="0" smtClean="0">
                <a:latin typeface="Arial Unicode MS" pitchFamily="34" charset="-128"/>
                <a:ea typeface="Arial Unicode MS" pitchFamily="34" charset="-128"/>
                <a:cs typeface="Arial Unicode MS" pitchFamily="34" charset="-128"/>
              </a:rPr>
              <a:t>Workers</a:t>
            </a:r>
          </a:p>
          <a:p>
            <a:pPr lvl="1">
              <a:spcBef>
                <a:spcPct val="20000"/>
              </a:spcBef>
            </a:pPr>
            <a:endParaRPr lang="en-US" sz="2800" dirty="0" smtClean="0">
              <a:latin typeface="Arial Unicode MS" pitchFamily="34" charset="-128"/>
              <a:ea typeface="Arial Unicode MS" pitchFamily="34" charset="-128"/>
              <a:cs typeface="Arial Unicode MS" pitchFamily="34" charset="-128"/>
            </a:endParaRPr>
          </a:p>
          <a:p>
            <a:pPr marL="914400" lvl="1" indent="-457200">
              <a:spcBef>
                <a:spcPct val="20000"/>
              </a:spcBef>
              <a:buFont typeface="Arial" panose="020B0604020202020204" pitchFamily="34" charset="0"/>
              <a:buChar char="•"/>
            </a:pPr>
            <a:r>
              <a:rPr lang="en-US" sz="2800" dirty="0" smtClean="0">
                <a:latin typeface="Arial Unicode MS" pitchFamily="34" charset="-128"/>
                <a:ea typeface="Arial Unicode MS" pitchFamily="34" charset="-128"/>
                <a:cs typeface="Arial Unicode MS" pitchFamily="34" charset="-128"/>
              </a:rPr>
              <a:t>Webinars</a:t>
            </a:r>
            <a:endParaRPr lang="en-US" sz="2800" dirty="0">
              <a:latin typeface="Arial Unicode MS" pitchFamily="34" charset="-128"/>
              <a:ea typeface="Arial Unicode MS" pitchFamily="34" charset="-128"/>
              <a:cs typeface="Arial Unicode MS" pitchFamily="34" charset="-128"/>
            </a:endParaRPr>
          </a:p>
        </p:txBody>
      </p:sp>
      <p:sp>
        <p:nvSpPr>
          <p:cNvPr id="2" name="Title 1" hidden="1"/>
          <p:cNvSpPr>
            <a:spLocks noGrp="1"/>
          </p:cNvSpPr>
          <p:nvPr>
            <p:ph type="ctrTitle"/>
          </p:nvPr>
        </p:nvSpPr>
        <p:spPr/>
        <p:txBody>
          <a:bodyPr/>
          <a:lstStyle/>
          <a:p>
            <a:r>
              <a:rPr lang="en-US" dirty="0" smtClean="0"/>
              <a:t>Alliance Program Results: Training and </a:t>
            </a:r>
            <a:r>
              <a:rPr lang="en-US" dirty="0" err="1" smtClean="0"/>
              <a:t>Educatiopn</a:t>
            </a:r>
            <a:endParaRPr lang="en-US" dirty="0"/>
          </a:p>
        </p:txBody>
      </p:sp>
      <p:sp>
        <p:nvSpPr>
          <p:cNvPr id="3" name="Subtitle 2" hidden="1"/>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7" descr="PowerPoint5"/>
          <p:cNvPicPr>
            <a:picLocks noChangeAspect="1" noChangeArrowheads="1"/>
          </p:cNvPicPr>
          <p:nvPr/>
        </p:nvPicPr>
        <p:blipFill>
          <a:blip r:embed="rId3"/>
          <a:srcRect/>
          <a:stretch>
            <a:fillRect/>
          </a:stretch>
        </p:blipFill>
        <p:spPr bwMode="auto">
          <a:xfrm>
            <a:off x="0" y="0"/>
            <a:ext cx="9145588" cy="6859588"/>
          </a:xfrm>
          <a:prstGeom prst="rect">
            <a:avLst/>
          </a:prstGeom>
          <a:noFill/>
          <a:ln w="9525">
            <a:noFill/>
            <a:miter lim="800000"/>
            <a:headEnd/>
            <a:tailEnd/>
          </a:ln>
        </p:spPr>
      </p:pic>
      <p:sp>
        <p:nvSpPr>
          <p:cNvPr id="43010" name="Rectangle 11"/>
          <p:cNvSpPr>
            <a:spLocks noGrp="1" noChangeArrowheads="1"/>
          </p:cNvSpPr>
          <p:nvPr>
            <p:ph type="ctrTitle"/>
          </p:nvPr>
        </p:nvSpPr>
        <p:spPr>
          <a:xfrm>
            <a:off x="990600" y="2130425"/>
            <a:ext cx="7467600" cy="1222375"/>
          </a:xfrm>
        </p:spPr>
        <p:txBody>
          <a:bodyPr/>
          <a:lstStyle/>
          <a:p>
            <a:pPr eaLnBrk="1" hangingPunct="1"/>
            <a:r>
              <a:rPr lang="en-US" sz="4000" dirty="0" smtClean="0">
                <a:latin typeface="Arial Unicode MS" pitchFamily="34" charset="-128"/>
                <a:ea typeface="Arial Unicode MS" pitchFamily="34" charset="-128"/>
                <a:cs typeface="Arial Unicode MS" pitchFamily="34" charset="-128"/>
              </a:rPr>
              <a:t>The OSHA Alliance Program</a:t>
            </a:r>
            <a:r>
              <a:rPr lang="en-US" sz="4000" dirty="0" smtClean="0"/>
              <a:t/>
            </a:r>
            <a:br>
              <a:rPr lang="en-US" sz="4000" dirty="0" smtClean="0"/>
            </a:br>
            <a:r>
              <a:rPr lang="en-US" sz="4000" dirty="0" smtClean="0"/>
              <a:t/>
            </a:r>
            <a:br>
              <a:rPr lang="en-US" sz="4000" dirty="0" smtClean="0"/>
            </a:br>
            <a:r>
              <a:rPr lang="en-US" sz="2400" dirty="0" smtClean="0">
                <a:latin typeface="Arial Unicode MS" pitchFamily="34" charset="-128"/>
                <a:ea typeface="Arial Unicode MS" pitchFamily="34" charset="-128"/>
                <a:cs typeface="Arial Unicode MS" pitchFamily="34" charset="-128"/>
              </a:rPr>
              <a:t>as of March 31, 2018</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a:xfrm>
            <a:off x="0" y="-76200"/>
            <a:ext cx="8686800" cy="1524000"/>
          </a:xfrm>
        </p:spPr>
        <p:txBody>
          <a:bodyPr/>
          <a:lstStyle/>
          <a:p>
            <a:pPr eaLnBrk="1" hangingPunct="1"/>
            <a:r>
              <a:rPr lang="en-US" sz="2800" dirty="0" smtClean="0">
                <a:latin typeface="Arial Unicode MS" pitchFamily="34" charset="-128"/>
                <a:ea typeface="Arial Unicode MS" pitchFamily="34" charset="-128"/>
                <a:cs typeface="Arial Unicode MS" pitchFamily="34" charset="-128"/>
              </a:rPr>
              <a:t>Alliance Program Results: Training and Education  </a:t>
            </a:r>
            <a:br>
              <a:rPr lang="en-US" sz="2800" dirty="0" smtClean="0">
                <a:latin typeface="Arial Unicode MS" pitchFamily="34" charset="-128"/>
                <a:ea typeface="Arial Unicode MS" pitchFamily="34" charset="-128"/>
                <a:cs typeface="Arial Unicode MS" pitchFamily="34" charset="-128"/>
              </a:rPr>
            </a:br>
            <a:r>
              <a:rPr lang="en-US" sz="2800" dirty="0" smtClean="0">
                <a:latin typeface="Arial Unicode MS" pitchFamily="34" charset="-128"/>
                <a:ea typeface="Arial Unicode MS" pitchFamily="34" charset="-128"/>
                <a:cs typeface="Arial Unicode MS" pitchFamily="34" charset="-128"/>
              </a:rPr>
              <a:t>       Best Practices Seminars for OSHA Staff</a:t>
            </a:r>
          </a:p>
        </p:txBody>
      </p:sp>
      <p:sp>
        <p:nvSpPr>
          <p:cNvPr id="73730" name="Rectangle 3"/>
          <p:cNvSpPr>
            <a:spLocks noGrp="1" noChangeArrowheads="1"/>
          </p:cNvSpPr>
          <p:nvPr>
            <p:ph type="body" idx="1"/>
          </p:nvPr>
        </p:nvSpPr>
        <p:spPr>
          <a:xfrm>
            <a:off x="381000" y="2133600"/>
            <a:ext cx="8534400" cy="4038600"/>
          </a:xfrm>
        </p:spPr>
        <p:txBody>
          <a:bodyPr/>
          <a:lstStyle/>
          <a:p>
            <a:pPr eaLnBrk="1" hangingPunct="1">
              <a:lnSpc>
                <a:spcPct val="90000"/>
              </a:lnSpc>
            </a:pPr>
            <a:r>
              <a:rPr lang="en-US" sz="3400" dirty="0" smtClean="0">
                <a:solidFill>
                  <a:srgbClr val="000000"/>
                </a:solidFill>
                <a:latin typeface="Arial Unicode MS" pitchFamily="34" charset="-128"/>
                <a:ea typeface="Arial Unicode MS" pitchFamily="34" charset="-128"/>
                <a:cs typeface="Arial Unicode MS" pitchFamily="34" charset="-128"/>
              </a:rPr>
              <a:t>Mobile Cranes</a:t>
            </a:r>
          </a:p>
          <a:p>
            <a:pPr eaLnBrk="1" hangingPunct="1">
              <a:lnSpc>
                <a:spcPct val="90000"/>
              </a:lnSpc>
            </a:pPr>
            <a:r>
              <a:rPr lang="en-US" sz="3400" dirty="0" smtClean="0">
                <a:solidFill>
                  <a:srgbClr val="000000"/>
                </a:solidFill>
                <a:latin typeface="Arial Unicode MS" pitchFamily="34" charset="-128"/>
                <a:ea typeface="Arial Unicode MS" pitchFamily="34" charset="-128"/>
                <a:cs typeface="Arial Unicode MS" pitchFamily="34" charset="-128"/>
              </a:rPr>
              <a:t>Digger Derricks</a:t>
            </a:r>
          </a:p>
          <a:p>
            <a:pPr eaLnBrk="1" hangingPunct="1">
              <a:lnSpc>
                <a:spcPct val="90000"/>
              </a:lnSpc>
            </a:pPr>
            <a:r>
              <a:rPr lang="en-US" sz="3400" dirty="0" smtClean="0">
                <a:solidFill>
                  <a:srgbClr val="000000"/>
                </a:solidFill>
                <a:latin typeface="Arial Unicode MS" pitchFamily="34" charset="-128"/>
                <a:ea typeface="Arial Unicode MS" pitchFamily="34" charset="-128"/>
                <a:cs typeface="Arial Unicode MS" pitchFamily="34" charset="-128"/>
              </a:rPr>
              <a:t>Mast Climbing Work Platforms</a:t>
            </a:r>
          </a:p>
          <a:p>
            <a:pPr eaLnBrk="1" hangingPunct="1">
              <a:lnSpc>
                <a:spcPct val="90000"/>
              </a:lnSpc>
            </a:pPr>
            <a:r>
              <a:rPr lang="en-US" sz="3400" dirty="0" smtClean="0">
                <a:solidFill>
                  <a:srgbClr val="000000"/>
                </a:solidFill>
                <a:latin typeface="Arial Unicode MS" pitchFamily="34" charset="-128"/>
                <a:ea typeface="Arial Unicode MS" pitchFamily="34" charset="-128"/>
                <a:cs typeface="Arial Unicode MS" pitchFamily="34" charset="-128"/>
              </a:rPr>
              <a:t>Industrial Trucks</a:t>
            </a:r>
          </a:p>
        </p:txBody>
      </p:sp>
      <p:pic>
        <p:nvPicPr>
          <p:cNvPr id="73731" name="Picture 4" descr="alliance_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6096000"/>
            <a:ext cx="1600200" cy="471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a:xfrm>
            <a:off x="0" y="381000"/>
            <a:ext cx="8001000" cy="609600"/>
          </a:xfrm>
        </p:spPr>
        <p:txBody>
          <a:bodyPr/>
          <a:lstStyle/>
          <a:p>
            <a:pPr eaLnBrk="1" hangingPunct="1"/>
            <a:r>
              <a:rPr lang="en-US" smtClean="0">
                <a:latin typeface="Arial Unicode MS" pitchFamily="34" charset="-128"/>
                <a:ea typeface="Arial Unicode MS" pitchFamily="34" charset="-128"/>
                <a:cs typeface="Arial Unicode MS" pitchFamily="34" charset="-128"/>
              </a:rPr>
              <a:t> </a:t>
            </a:r>
            <a:r>
              <a:rPr lang="en-US" sz="3200" smtClean="0">
                <a:latin typeface="Arial Unicode MS" pitchFamily="34" charset="-128"/>
                <a:ea typeface="Arial Unicode MS" pitchFamily="34" charset="-128"/>
                <a:cs typeface="Arial Unicode MS" pitchFamily="34" charset="-128"/>
              </a:rPr>
              <a:t>Alliance Program Roundtables</a:t>
            </a:r>
          </a:p>
        </p:txBody>
      </p:sp>
      <p:sp>
        <p:nvSpPr>
          <p:cNvPr id="79874" name="Rectangle 3"/>
          <p:cNvSpPr>
            <a:spLocks noGrp="1" noChangeArrowheads="1"/>
          </p:cNvSpPr>
          <p:nvPr>
            <p:ph type="body" idx="1"/>
          </p:nvPr>
        </p:nvSpPr>
        <p:spPr>
          <a:xfrm>
            <a:off x="457200" y="2057400"/>
            <a:ext cx="8229600" cy="3962400"/>
          </a:xfrm>
        </p:spPr>
        <p:txBody>
          <a:bodyPr/>
          <a:lstStyle/>
          <a:p>
            <a:pPr eaLnBrk="1" hangingPunct="1">
              <a:lnSpc>
                <a:spcPct val="80000"/>
              </a:lnSpc>
            </a:pPr>
            <a:r>
              <a:rPr lang="en-US" sz="2200" dirty="0" smtClean="0">
                <a:latin typeface="Arial Unicode MS" pitchFamily="34" charset="-128"/>
                <a:ea typeface="Arial Unicode MS" pitchFamily="34" charset="-128"/>
                <a:cs typeface="Arial Unicode MS" pitchFamily="34" charset="-128"/>
              </a:rPr>
              <a:t>Comprised of organizations with a common interest in topics and issues</a:t>
            </a:r>
          </a:p>
          <a:p>
            <a:pPr eaLnBrk="1" hangingPunct="1">
              <a:lnSpc>
                <a:spcPct val="80000"/>
              </a:lnSpc>
            </a:pPr>
            <a:r>
              <a:rPr lang="en-US" sz="2200" dirty="0" smtClean="0">
                <a:latin typeface="Arial Unicode MS" pitchFamily="34" charset="-128"/>
                <a:ea typeface="Arial Unicode MS" pitchFamily="34" charset="-128"/>
                <a:cs typeface="Arial Unicode MS" pitchFamily="34" charset="-128"/>
              </a:rPr>
              <a:t>Provide participants with the opportunity to:</a:t>
            </a:r>
          </a:p>
          <a:p>
            <a:pPr lvl="1" eaLnBrk="1" hangingPunct="1">
              <a:lnSpc>
                <a:spcPct val="80000"/>
              </a:lnSpc>
            </a:pPr>
            <a:r>
              <a:rPr lang="en-US" sz="2200" dirty="0" smtClean="0">
                <a:latin typeface="Arial Unicode MS" pitchFamily="34" charset="-128"/>
                <a:ea typeface="Arial Unicode MS" pitchFamily="34" charset="-128"/>
                <a:cs typeface="Arial Unicode MS" pitchFamily="34" charset="-128"/>
              </a:rPr>
              <a:t>Share specific topic-related information about Alliance-related activities and successes</a:t>
            </a:r>
          </a:p>
          <a:p>
            <a:pPr lvl="1" eaLnBrk="1" hangingPunct="1">
              <a:lnSpc>
                <a:spcPct val="80000"/>
              </a:lnSpc>
            </a:pPr>
            <a:r>
              <a:rPr lang="en-US" sz="2200" dirty="0" smtClean="0">
                <a:latin typeface="Arial Unicode MS" pitchFamily="34" charset="-128"/>
                <a:ea typeface="Arial Unicode MS" pitchFamily="34" charset="-128"/>
                <a:cs typeface="Arial Unicode MS" pitchFamily="34" charset="-128"/>
              </a:rPr>
              <a:t>Network with others in the Program</a:t>
            </a:r>
          </a:p>
          <a:p>
            <a:pPr lvl="1" eaLnBrk="1" hangingPunct="1">
              <a:lnSpc>
                <a:spcPct val="80000"/>
              </a:lnSpc>
            </a:pPr>
            <a:r>
              <a:rPr lang="en-US" sz="2200" dirty="0" smtClean="0">
                <a:latin typeface="Arial Unicode MS" pitchFamily="34" charset="-128"/>
                <a:ea typeface="Arial Unicode MS" pitchFamily="34" charset="-128"/>
                <a:cs typeface="Arial Unicode MS" pitchFamily="34" charset="-128"/>
              </a:rPr>
              <a:t>Develop compliance assistance tools and resources </a:t>
            </a:r>
          </a:p>
          <a:p>
            <a:pPr eaLnBrk="1" hangingPunct="1"/>
            <a:r>
              <a:rPr lang="en-US" sz="2200" dirty="0" smtClean="0">
                <a:solidFill>
                  <a:srgbClr val="000000"/>
                </a:solidFill>
                <a:latin typeface="Arial Unicode MS" pitchFamily="34" charset="-128"/>
                <a:ea typeface="Arial Unicode MS" pitchFamily="34" charset="-128"/>
                <a:cs typeface="Arial Unicode MS" pitchFamily="34" charset="-128"/>
              </a:rPr>
              <a:t>Roundtable topics have included:</a:t>
            </a:r>
          </a:p>
          <a:p>
            <a:pPr lvl="1" eaLnBrk="1" hangingPunct="1"/>
            <a:r>
              <a:rPr lang="en-US" sz="2200" dirty="0" smtClean="0">
                <a:solidFill>
                  <a:srgbClr val="000000"/>
                </a:solidFill>
                <a:latin typeface="Arial Unicode MS" pitchFamily="34" charset="-128"/>
                <a:ea typeface="Arial Unicode MS" pitchFamily="34" charset="-128"/>
                <a:cs typeface="Arial Unicode MS" pitchFamily="34" charset="-128"/>
              </a:rPr>
              <a:t>Construction </a:t>
            </a:r>
          </a:p>
          <a:p>
            <a:pPr lvl="1" eaLnBrk="1" hangingPunct="1"/>
            <a:r>
              <a:rPr lang="en-US" sz="2200" dirty="0" smtClean="0">
                <a:solidFill>
                  <a:srgbClr val="000000"/>
                </a:solidFill>
                <a:latin typeface="Arial Unicode MS" pitchFamily="34" charset="-128"/>
                <a:ea typeface="Arial Unicode MS" pitchFamily="34" charset="-128"/>
                <a:cs typeface="Arial Unicode MS" pitchFamily="34" charset="-128"/>
              </a:rPr>
              <a:t>Hazard Communication/GHS</a:t>
            </a:r>
          </a:p>
          <a:p>
            <a:pPr lvl="1" eaLnBrk="1" hangingPunct="1"/>
            <a:r>
              <a:rPr lang="en-US" sz="2200" dirty="0" smtClean="0">
                <a:solidFill>
                  <a:srgbClr val="000000"/>
                </a:solidFill>
                <a:latin typeface="Arial Unicode MS" pitchFamily="34" charset="-128"/>
                <a:ea typeface="Arial Unicode MS" pitchFamily="34" charset="-128"/>
                <a:cs typeface="Arial Unicode MS" pitchFamily="34" charset="-128"/>
              </a:rPr>
              <a:t>Small Business</a:t>
            </a:r>
          </a:p>
        </p:txBody>
      </p:sp>
      <p:pic>
        <p:nvPicPr>
          <p:cNvPr id="79875" name="Picture 4" descr="alliance_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6019800"/>
            <a:ext cx="1600200" cy="471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a:xfrm>
            <a:off x="0" y="0"/>
            <a:ext cx="8077200" cy="533400"/>
          </a:xfrm>
        </p:spPr>
        <p:txBody>
          <a:bodyPr/>
          <a:lstStyle/>
          <a:p>
            <a:pPr eaLnBrk="1" hangingPunct="1"/>
            <a:r>
              <a:rPr lang="en-US" dirty="0" smtClean="0"/>
              <a:t> </a:t>
            </a:r>
            <a:r>
              <a:rPr lang="en-US" sz="3200" dirty="0" smtClean="0">
                <a:latin typeface="Arial Unicode MS" pitchFamily="34" charset="-128"/>
                <a:ea typeface="Arial Unicode MS" pitchFamily="34" charset="-128"/>
                <a:cs typeface="Arial Unicode MS" pitchFamily="34" charset="-128"/>
              </a:rPr>
              <a:t>Alliance Program Web Page</a:t>
            </a:r>
          </a:p>
        </p:txBody>
      </p:sp>
      <p:pic>
        <p:nvPicPr>
          <p:cNvPr id="83970" name="Picture 3" descr="alliance_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6172200"/>
            <a:ext cx="1600200" cy="471488"/>
          </a:xfrm>
          <a:prstGeom prst="rect">
            <a:avLst/>
          </a:prstGeom>
          <a:noFill/>
          <a:ln w="9525">
            <a:noFill/>
            <a:miter lim="800000"/>
            <a:headEnd/>
            <a:tailEnd/>
          </a:ln>
        </p:spPr>
      </p:pic>
      <p:sp>
        <p:nvSpPr>
          <p:cNvPr id="83971" name="Rectangle 4" title="Decorative Line"/>
          <p:cNvSpPr>
            <a:spLocks noChangeArrowheads="1"/>
          </p:cNvSpPr>
          <p:nvPr/>
        </p:nvSpPr>
        <p:spPr bwMode="auto">
          <a:xfrm>
            <a:off x="0" y="1885950"/>
            <a:ext cx="9144000" cy="0"/>
          </a:xfrm>
          <a:prstGeom prst="rect">
            <a:avLst/>
          </a:prstGeom>
          <a:noFill/>
          <a:ln w="9525">
            <a:noFill/>
            <a:miter lim="800000"/>
            <a:headEnd/>
            <a:tailEnd/>
          </a:ln>
        </p:spPr>
        <p:txBody>
          <a:bodyPr wrap="none" anchor="ctr">
            <a:spAutoFit/>
          </a:bodyPr>
          <a:lstStyle/>
          <a:p>
            <a:pPr algn="ctr"/>
            <a:endParaRPr lang="en-US" dirty="0"/>
          </a:p>
        </p:txBody>
      </p:sp>
      <p:sp>
        <p:nvSpPr>
          <p:cNvPr id="83972" name="Rectangle 5"/>
          <p:cNvSpPr>
            <a:spLocks noChangeArrowheads="1"/>
          </p:cNvSpPr>
          <p:nvPr/>
        </p:nvSpPr>
        <p:spPr bwMode="auto">
          <a:xfrm rot="10800000" flipV="1">
            <a:off x="1676400" y="5715000"/>
            <a:ext cx="5949950" cy="274638"/>
          </a:xfrm>
          <a:prstGeom prst="rect">
            <a:avLst/>
          </a:prstGeom>
          <a:noFill/>
          <a:ln w="9525">
            <a:noFill/>
            <a:miter lim="800000"/>
            <a:headEnd/>
            <a:tailEnd/>
          </a:ln>
        </p:spPr>
        <p:txBody>
          <a:bodyPr>
            <a:spAutoFit/>
          </a:bodyPr>
          <a:lstStyle/>
          <a:p>
            <a:pPr algn="ctr"/>
            <a:r>
              <a:rPr lang="en-US" sz="1200" dirty="0">
                <a:solidFill>
                  <a:srgbClr val="000000"/>
                </a:solidFill>
              </a:rPr>
              <a:t>Screen Capture of OSHA’s Alliance Program Web Page</a:t>
            </a:r>
          </a:p>
        </p:txBody>
      </p:sp>
      <p:sp>
        <p:nvSpPr>
          <p:cNvPr id="83973" name="Rectangle 6" title="Alliance Program Web Page"/>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lgn="ctr"/>
            <a:endParaRPr lang="en-US" dirty="0"/>
          </a:p>
        </p:txBody>
      </p:sp>
      <p:sp>
        <p:nvSpPr>
          <p:cNvPr id="83974" name="Rectangle 7" title="Decorative Line"/>
          <p:cNvSpPr>
            <a:spLocks noChangeArrowheads="1"/>
          </p:cNvSpPr>
          <p:nvPr/>
        </p:nvSpPr>
        <p:spPr bwMode="auto">
          <a:xfrm>
            <a:off x="0" y="1852613"/>
            <a:ext cx="9144000" cy="0"/>
          </a:xfrm>
          <a:prstGeom prst="rect">
            <a:avLst/>
          </a:prstGeom>
          <a:noFill/>
          <a:ln w="9525">
            <a:noFill/>
            <a:miter lim="800000"/>
            <a:headEnd/>
            <a:tailEnd/>
          </a:ln>
        </p:spPr>
        <p:txBody>
          <a:bodyPr wrap="none" anchor="ctr">
            <a:spAutoFit/>
          </a:bodyPr>
          <a:lstStyle/>
          <a:p>
            <a:pPr algn="ctr"/>
            <a:endParaRPr lang="en-US" dirty="0"/>
          </a:p>
        </p:txBody>
      </p:sp>
      <p:sp>
        <p:nvSpPr>
          <p:cNvPr id="83975" name="Rectangle 8" title="Decorative Line"/>
          <p:cNvSpPr>
            <a:spLocks noChangeArrowheads="1"/>
          </p:cNvSpPr>
          <p:nvPr/>
        </p:nvSpPr>
        <p:spPr bwMode="auto">
          <a:xfrm>
            <a:off x="0" y="1828800"/>
            <a:ext cx="9144000" cy="0"/>
          </a:xfrm>
          <a:prstGeom prst="rect">
            <a:avLst/>
          </a:prstGeom>
          <a:noFill/>
          <a:ln w="9525">
            <a:noFill/>
            <a:miter lim="800000"/>
            <a:headEnd/>
            <a:tailEnd/>
          </a:ln>
        </p:spPr>
        <p:txBody>
          <a:bodyPr wrap="none" anchor="ctr">
            <a:spAutoFit/>
          </a:bodyPr>
          <a:lstStyle/>
          <a:p>
            <a:pPr algn="ctr"/>
            <a:endParaRPr lang="en-US" dirty="0"/>
          </a:p>
        </p:txBody>
      </p:sp>
      <p:sp>
        <p:nvSpPr>
          <p:cNvPr id="83976" name="Rectangle 9" title="Decorative Line"/>
          <p:cNvSpPr>
            <a:spLocks noChangeArrowheads="1"/>
          </p:cNvSpPr>
          <p:nvPr/>
        </p:nvSpPr>
        <p:spPr bwMode="auto">
          <a:xfrm>
            <a:off x="0" y="1771650"/>
            <a:ext cx="9144000" cy="0"/>
          </a:xfrm>
          <a:prstGeom prst="rect">
            <a:avLst/>
          </a:prstGeom>
          <a:noFill/>
          <a:ln w="9525">
            <a:noFill/>
            <a:miter lim="800000"/>
            <a:headEnd/>
            <a:tailEnd/>
          </a:ln>
        </p:spPr>
        <p:txBody>
          <a:bodyPr wrap="none" anchor="ctr">
            <a:spAutoFit/>
          </a:bodyPr>
          <a:lstStyle/>
          <a:p>
            <a:pPr algn="ctr"/>
            <a:endParaRPr lang="en-US" dirty="0"/>
          </a:p>
        </p:txBody>
      </p:sp>
      <p:sp>
        <p:nvSpPr>
          <p:cNvPr id="83977" name="Rectangle 10" title="Decorative Line"/>
          <p:cNvSpPr>
            <a:spLocks noChangeArrowheads="1"/>
          </p:cNvSpPr>
          <p:nvPr/>
        </p:nvSpPr>
        <p:spPr bwMode="auto">
          <a:xfrm>
            <a:off x="0" y="1943100"/>
            <a:ext cx="9144000" cy="0"/>
          </a:xfrm>
          <a:prstGeom prst="rect">
            <a:avLst/>
          </a:prstGeom>
          <a:noFill/>
          <a:ln w="9525">
            <a:noFill/>
            <a:miter lim="800000"/>
            <a:headEnd/>
            <a:tailEnd/>
          </a:ln>
        </p:spPr>
        <p:txBody>
          <a:bodyPr wrap="none" anchor="ctr">
            <a:spAutoFit/>
          </a:bodyPr>
          <a:lstStyle/>
          <a:p>
            <a:pPr algn="ctr"/>
            <a:endParaRPr lang="en-US" dirty="0"/>
          </a:p>
        </p:txBody>
      </p:sp>
      <p:pic>
        <p:nvPicPr>
          <p:cNvPr id="3074" name="Picture 2" title="Decorative Line"/>
          <p:cNvPicPr>
            <a:picLocks noChangeAspect="1" noChangeArrowheads="1"/>
          </p:cNvPicPr>
          <p:nvPr/>
        </p:nvPicPr>
        <p:blipFill rotWithShape="1">
          <a:blip r:embed="rId4">
            <a:extLst>
              <a:ext uri="{28A0092B-C50C-407E-A947-70E740481C1C}">
                <a14:useLocalDpi xmlns:a14="http://schemas.microsoft.com/office/drawing/2010/main" val="0"/>
              </a:ext>
            </a:extLst>
          </a:blip>
          <a:srcRect l="7123" t="12877" r="7284" b="11987"/>
          <a:stretch/>
        </p:blipFill>
        <p:spPr bwMode="auto">
          <a:xfrm>
            <a:off x="85814" y="609600"/>
            <a:ext cx="8823308"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ctrTitle"/>
          </p:nvPr>
        </p:nvSpPr>
        <p:spPr/>
        <p:txBody>
          <a:bodyPr/>
          <a:lstStyle/>
          <a:p>
            <a:r>
              <a:rPr lang="en-US" dirty="0" smtClean="0"/>
              <a:t>OSHA www.osha.gov</a:t>
            </a:r>
            <a:endParaRPr lang="en-US" dirty="0"/>
          </a:p>
        </p:txBody>
      </p:sp>
      <p:sp>
        <p:nvSpPr>
          <p:cNvPr id="3" name="Subtitle 2" hidden="1"/>
          <p:cNvSpPr>
            <a:spLocks noGrp="1"/>
          </p:cNvSpPr>
          <p:nvPr>
            <p:ph type="subTitle" idx="1"/>
          </p:nvPr>
        </p:nvSpPr>
        <p:spPr/>
        <p:txBody>
          <a:bodyPr/>
          <a:lstStyle/>
          <a:p>
            <a:endParaRPr lang="en-US"/>
          </a:p>
        </p:txBody>
      </p:sp>
      <p:pic>
        <p:nvPicPr>
          <p:cNvPr id="86019" name="Picture 4" descr="flag_640x480"/>
          <p:cNvPicPr>
            <a:picLocks noChangeAspect="1" noChangeArrowheads="1"/>
          </p:cNvPicPr>
          <p:nvPr/>
        </p:nvPicPr>
        <p:blipFill>
          <a:blip r:embed="rId3"/>
          <a:srcRect/>
          <a:stretch>
            <a:fillRect/>
          </a:stretch>
        </p:blipFill>
        <p:spPr bwMode="auto">
          <a:xfrm>
            <a:off x="0" y="-1588"/>
            <a:ext cx="9144000" cy="6859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4"/>
          <p:cNvSpPr>
            <a:spLocks noGrp="1" noChangeArrowheads="1"/>
          </p:cNvSpPr>
          <p:nvPr>
            <p:ph type="title"/>
          </p:nvPr>
        </p:nvSpPr>
        <p:spPr>
          <a:xfrm>
            <a:off x="0" y="304800"/>
            <a:ext cx="8001000" cy="609600"/>
          </a:xfrm>
        </p:spPr>
        <p:txBody>
          <a:bodyPr/>
          <a:lstStyle/>
          <a:p>
            <a:pPr eaLnBrk="1" hangingPunct="1"/>
            <a:r>
              <a:rPr lang="en-US" dirty="0" smtClean="0"/>
              <a:t> </a:t>
            </a:r>
            <a:r>
              <a:rPr lang="en-US" dirty="0" smtClean="0">
                <a:latin typeface="Arial Unicode MS" pitchFamily="34" charset="-128"/>
                <a:ea typeface="Arial Unicode MS" pitchFamily="34" charset="-128"/>
                <a:cs typeface="Arial Unicode MS" pitchFamily="34" charset="-128"/>
              </a:rPr>
              <a:t>OSHA’s Mission</a:t>
            </a:r>
          </a:p>
        </p:txBody>
      </p:sp>
      <p:sp>
        <p:nvSpPr>
          <p:cNvPr id="45058" name="Rectangle 5"/>
          <p:cNvSpPr>
            <a:spLocks noGrp="1" noChangeArrowheads="1"/>
          </p:cNvSpPr>
          <p:nvPr>
            <p:ph type="body" idx="1"/>
          </p:nvPr>
        </p:nvSpPr>
        <p:spPr>
          <a:xfrm>
            <a:off x="228600" y="1905000"/>
            <a:ext cx="8915400" cy="1219200"/>
          </a:xfrm>
        </p:spPr>
        <p:txBody>
          <a:bodyPr/>
          <a:lstStyle/>
          <a:p>
            <a:pPr eaLnBrk="1" hangingPunct="1">
              <a:buFontTx/>
              <a:buNone/>
            </a:pPr>
            <a:r>
              <a:rPr lang="en-US" sz="2600" dirty="0" smtClean="0">
                <a:latin typeface="Arial Unicode MS" pitchFamily="34" charset="-128"/>
                <a:ea typeface="Arial Unicode MS" pitchFamily="34" charset="-128"/>
                <a:cs typeface="Arial Unicode MS" pitchFamily="34" charset="-128"/>
              </a:rPr>
              <a:t>Assure so far as possible every working man and woman in the nation safe and healthful working conditions.</a:t>
            </a:r>
          </a:p>
        </p:txBody>
      </p:sp>
      <p:pic>
        <p:nvPicPr>
          <p:cNvPr id="6148" name="Picture 6" descr="enforcement photo 2"/>
          <p:cNvPicPr>
            <a:picLocks noChangeAspect="1" noChangeArrowheads="1"/>
          </p:cNvPicPr>
          <p:nvPr/>
        </p:nvPicPr>
        <p:blipFill>
          <a:blip r:embed="rId3"/>
          <a:srcRect/>
          <a:stretch>
            <a:fillRect/>
          </a:stretch>
        </p:blipFill>
        <p:spPr bwMode="auto">
          <a:xfrm>
            <a:off x="1219200" y="3124200"/>
            <a:ext cx="1955800" cy="2743200"/>
          </a:xfrm>
          <a:prstGeom prst="rect">
            <a:avLst/>
          </a:prstGeom>
          <a:noFill/>
          <a:ln>
            <a:noFill/>
          </a:ln>
          <a:effectLst>
            <a:outerShdw dist="35921" dir="2700000" algn="ctr" rotWithShape="0">
              <a:schemeClr val="tx1"/>
            </a:outerShdw>
          </a:effectLst>
          <a:extLst/>
        </p:spPr>
      </p:pic>
      <p:pic>
        <p:nvPicPr>
          <p:cNvPr id="6149" name="Picture 7" descr="hispanic woman wheels"/>
          <p:cNvPicPr>
            <a:picLocks noChangeAspect="1" noChangeArrowheads="1"/>
          </p:cNvPicPr>
          <p:nvPr/>
        </p:nvPicPr>
        <p:blipFill>
          <a:blip r:embed="rId4"/>
          <a:srcRect/>
          <a:stretch>
            <a:fillRect/>
          </a:stretch>
        </p:blipFill>
        <p:spPr bwMode="auto">
          <a:xfrm>
            <a:off x="5638800" y="3048000"/>
            <a:ext cx="1981200" cy="2819400"/>
          </a:xfrm>
          <a:prstGeom prst="rect">
            <a:avLst/>
          </a:prstGeom>
          <a:noFill/>
          <a:ln>
            <a:noFill/>
          </a:ln>
          <a:effectLst>
            <a:outerShdw dist="35921" dir="2700000" algn="ctr" rotWithShape="0">
              <a:schemeClr val="tx1"/>
            </a:outerShdw>
          </a:effectLst>
          <a:extLst/>
        </p:spPr>
      </p:pic>
      <p:pic>
        <p:nvPicPr>
          <p:cNvPr id="45062" name="Picture 9" descr="alliance_logo"/>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1000" y="6019800"/>
            <a:ext cx="1600200" cy="471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ChangeArrowheads="1"/>
          </p:cNvSpPr>
          <p:nvPr/>
        </p:nvSpPr>
        <p:spPr bwMode="auto">
          <a:xfrm>
            <a:off x="914400" y="2286000"/>
            <a:ext cx="8229600" cy="4151313"/>
          </a:xfrm>
          <a:prstGeom prst="rect">
            <a:avLst/>
          </a:prstGeom>
          <a:noFill/>
          <a:ln w="9525">
            <a:noFill/>
            <a:miter lim="800000"/>
            <a:headEnd/>
            <a:tailEnd/>
          </a:ln>
        </p:spPr>
        <p:txBody>
          <a:bodyPr/>
          <a:lstStyle/>
          <a:p>
            <a:pPr marL="342900" indent="-342900">
              <a:spcBef>
                <a:spcPct val="20000"/>
              </a:spcBef>
              <a:buFontTx/>
              <a:buChar char="•"/>
            </a:pPr>
            <a:r>
              <a:rPr lang="en-US" sz="3600" dirty="0">
                <a:solidFill>
                  <a:srgbClr val="000000"/>
                </a:solidFill>
                <a:latin typeface="Arial Unicode MS" pitchFamily="34" charset="-128"/>
                <a:ea typeface="Arial Unicode MS" pitchFamily="34" charset="-128"/>
                <a:cs typeface="Arial Unicode MS" pitchFamily="34" charset="-128"/>
              </a:rPr>
              <a:t>Supporting Agency </a:t>
            </a:r>
            <a:r>
              <a:rPr lang="en-US" sz="3600" dirty="0" smtClean="0">
                <a:solidFill>
                  <a:srgbClr val="000000"/>
                </a:solidFill>
                <a:latin typeface="Arial Unicode MS" pitchFamily="34" charset="-128"/>
                <a:ea typeface="Arial Unicode MS" pitchFamily="34" charset="-128"/>
                <a:cs typeface="Arial Unicode MS" pitchFamily="34" charset="-128"/>
              </a:rPr>
              <a:t>Initiatives</a:t>
            </a:r>
          </a:p>
          <a:p>
            <a:pPr marL="342900" indent="-342900">
              <a:spcBef>
                <a:spcPct val="20000"/>
              </a:spcBef>
              <a:buFontTx/>
              <a:buChar char="•"/>
            </a:pPr>
            <a:r>
              <a:rPr lang="en-US" sz="3600" dirty="0" smtClean="0">
                <a:solidFill>
                  <a:srgbClr val="000000"/>
                </a:solidFill>
                <a:latin typeface="Arial Unicode MS" pitchFamily="34" charset="-128"/>
                <a:ea typeface="Arial Unicode MS" pitchFamily="34" charset="-128"/>
                <a:cs typeface="Arial Unicode MS" pitchFamily="34" charset="-128"/>
              </a:rPr>
              <a:t>Supporting </a:t>
            </a:r>
            <a:r>
              <a:rPr lang="en-US" sz="3600" dirty="0">
                <a:solidFill>
                  <a:srgbClr val="000000"/>
                </a:solidFill>
                <a:latin typeface="Arial Unicode MS" pitchFamily="34" charset="-128"/>
                <a:ea typeface="Arial Unicode MS" pitchFamily="34" charset="-128"/>
                <a:cs typeface="Arial Unicode MS" pitchFamily="34" charset="-128"/>
              </a:rPr>
              <a:t>Enforcement</a:t>
            </a:r>
          </a:p>
          <a:p>
            <a:pPr marL="342900" indent="-342900">
              <a:spcBef>
                <a:spcPct val="20000"/>
              </a:spcBef>
              <a:buFontTx/>
              <a:buChar char="•"/>
            </a:pPr>
            <a:r>
              <a:rPr lang="en-US" sz="3600" dirty="0">
                <a:solidFill>
                  <a:srgbClr val="000000"/>
                </a:solidFill>
                <a:latin typeface="Arial Unicode MS" pitchFamily="34" charset="-128"/>
                <a:ea typeface="Arial Unicode MS" pitchFamily="34" charset="-128"/>
                <a:cs typeface="Arial Unicode MS" pitchFamily="34" charset="-128"/>
              </a:rPr>
              <a:t>Supporting Standard Setting</a:t>
            </a:r>
          </a:p>
          <a:p>
            <a:pPr marL="342900" indent="-342900">
              <a:spcBef>
                <a:spcPct val="20000"/>
              </a:spcBef>
            </a:pPr>
            <a:endParaRPr lang="en-US" sz="3200" dirty="0">
              <a:solidFill>
                <a:srgbClr val="000000"/>
              </a:solidFill>
            </a:endParaRPr>
          </a:p>
          <a:p>
            <a:pPr marL="342900" indent="-342900">
              <a:spcBef>
                <a:spcPct val="20000"/>
              </a:spcBef>
              <a:buFontTx/>
              <a:buChar char="•"/>
            </a:pPr>
            <a:endParaRPr lang="en-US" sz="3200" dirty="0">
              <a:solidFill>
                <a:srgbClr val="000000"/>
              </a:solidFill>
            </a:endParaRPr>
          </a:p>
        </p:txBody>
      </p:sp>
      <p:sp>
        <p:nvSpPr>
          <p:cNvPr id="47106" name="Rectangle 3"/>
          <p:cNvSpPr>
            <a:spLocks noChangeArrowheads="1"/>
          </p:cNvSpPr>
          <p:nvPr/>
        </p:nvSpPr>
        <p:spPr bwMode="auto">
          <a:xfrm>
            <a:off x="0" y="304800"/>
            <a:ext cx="8001000" cy="609600"/>
          </a:xfrm>
          <a:prstGeom prst="rect">
            <a:avLst/>
          </a:prstGeom>
          <a:noFill/>
          <a:ln w="9525">
            <a:noFill/>
            <a:miter lim="800000"/>
            <a:headEnd/>
            <a:tailEnd/>
          </a:ln>
        </p:spPr>
        <p:txBody>
          <a:bodyPr anchor="ctr"/>
          <a:lstStyle/>
          <a:p>
            <a:r>
              <a:rPr lang="en-US" sz="3200" dirty="0">
                <a:solidFill>
                  <a:schemeClr val="bg1"/>
                </a:solidFill>
                <a:latin typeface="Arial Unicode MS" pitchFamily="34" charset="-128"/>
                <a:ea typeface="Arial Unicode MS" pitchFamily="34" charset="-128"/>
                <a:cs typeface="Arial Unicode MS" pitchFamily="34" charset="-128"/>
              </a:rPr>
              <a:t>Role of Compliance Assistance and Cooperative Programs</a:t>
            </a:r>
            <a:endParaRPr lang="en-US" sz="3200" b="1" dirty="0">
              <a:solidFill>
                <a:schemeClr val="bg1"/>
              </a:solidFill>
              <a:latin typeface="Arial Unicode MS" pitchFamily="34" charset="-128"/>
              <a:ea typeface="Arial Unicode MS" pitchFamily="34" charset="-128"/>
              <a:cs typeface="Arial Unicode MS" pitchFamily="34" charset="-128"/>
            </a:endParaRPr>
          </a:p>
        </p:txBody>
      </p:sp>
      <p:sp>
        <p:nvSpPr>
          <p:cNvPr id="47107" name="Rectangle 4" title="Role of Compliance Assistance a Cooperative Programs"/>
          <p:cNvSpPr>
            <a:spLocks noChangeArrowheads="1"/>
          </p:cNvSpPr>
          <p:nvPr/>
        </p:nvSpPr>
        <p:spPr bwMode="auto">
          <a:xfrm>
            <a:off x="0" y="2057400"/>
            <a:ext cx="9144000" cy="0"/>
          </a:xfrm>
          <a:prstGeom prst="rect">
            <a:avLst/>
          </a:prstGeom>
          <a:noFill/>
          <a:ln w="9525">
            <a:noFill/>
            <a:miter lim="800000"/>
            <a:headEnd/>
            <a:tailEnd/>
          </a:ln>
        </p:spPr>
        <p:txBody>
          <a:bodyPr wrap="none" anchor="ctr">
            <a:spAutoFit/>
          </a:bodyPr>
          <a:lstStyle/>
          <a:p>
            <a:pPr algn="ctr"/>
            <a:endParaRPr lang="en-US" dirty="0"/>
          </a:p>
        </p:txBody>
      </p:sp>
      <p:sp>
        <p:nvSpPr>
          <p:cNvPr id="4" name="Title 3" hidden="1"/>
          <p:cNvSpPr>
            <a:spLocks noGrp="1"/>
          </p:cNvSpPr>
          <p:nvPr>
            <p:ph type="ctrTitle"/>
          </p:nvPr>
        </p:nvSpPr>
        <p:spPr/>
        <p:txBody>
          <a:bodyPr/>
          <a:lstStyle/>
          <a:p>
            <a:r>
              <a:rPr lang="en-US" dirty="0" smtClean="0"/>
              <a:t>Role of Compliance Assistance and Cooperative </a:t>
            </a:r>
            <a:r>
              <a:rPr lang="en-US" dirty="0" err="1" smtClean="0"/>
              <a:t>PrograMS</a:t>
            </a:r>
            <a:endParaRPr lang="en-US" dirty="0"/>
          </a:p>
        </p:txBody>
      </p:sp>
      <p:sp>
        <p:nvSpPr>
          <p:cNvPr id="5" name="Subtitle 4" hidden="1"/>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304800" y="304800"/>
            <a:ext cx="8382000" cy="865188"/>
          </a:xfrm>
        </p:spPr>
        <p:txBody>
          <a:bodyPr/>
          <a:lstStyle/>
          <a:p>
            <a:pPr eaLnBrk="1" hangingPunct="1"/>
            <a:r>
              <a:rPr lang="en-US" sz="3200" dirty="0" smtClean="0">
                <a:latin typeface="Arial Unicode MS" pitchFamily="34" charset="-128"/>
                <a:ea typeface="Arial Unicode MS" pitchFamily="34" charset="-128"/>
                <a:cs typeface="Arial Unicode MS" pitchFamily="34" charset="-128"/>
              </a:rPr>
              <a:t>OSHA’s Cooperative Programs</a:t>
            </a:r>
            <a:r>
              <a:rPr lang="en-US" sz="2800" b="1" dirty="0" smtClean="0">
                <a:latin typeface="Arial Unicode MS" pitchFamily="34" charset="-128"/>
                <a:ea typeface="Arial Unicode MS" pitchFamily="34" charset="-128"/>
                <a:cs typeface="Arial Unicode MS" pitchFamily="34" charset="-128"/>
              </a:rPr>
              <a:t> </a:t>
            </a:r>
          </a:p>
        </p:txBody>
      </p:sp>
      <p:sp>
        <p:nvSpPr>
          <p:cNvPr id="49154" name="Rectangle 3"/>
          <p:cNvSpPr>
            <a:spLocks noGrp="1" noChangeArrowheads="1"/>
          </p:cNvSpPr>
          <p:nvPr>
            <p:ph type="body" sz="half" idx="1"/>
          </p:nvPr>
        </p:nvSpPr>
        <p:spPr>
          <a:xfrm>
            <a:off x="304800" y="2133600"/>
            <a:ext cx="5638800" cy="4343400"/>
          </a:xfrm>
        </p:spPr>
        <p:txBody>
          <a:bodyPr/>
          <a:lstStyle/>
          <a:p>
            <a:pPr eaLnBrk="1" hangingPunct="1">
              <a:lnSpc>
                <a:spcPct val="90000"/>
              </a:lnSpc>
            </a:pPr>
            <a:r>
              <a:rPr lang="en-US" sz="2800" dirty="0" smtClean="0">
                <a:solidFill>
                  <a:srgbClr val="000000"/>
                </a:solidFill>
                <a:latin typeface="Arial Unicode MS" pitchFamily="34" charset="-128"/>
                <a:ea typeface="Arial Unicode MS" pitchFamily="34" charset="-128"/>
                <a:cs typeface="Arial Unicode MS" pitchFamily="34" charset="-128"/>
              </a:rPr>
              <a:t>Alliance Program</a:t>
            </a:r>
          </a:p>
          <a:p>
            <a:pPr eaLnBrk="1" hangingPunct="1">
              <a:lnSpc>
                <a:spcPct val="90000"/>
              </a:lnSpc>
              <a:buFontTx/>
              <a:buNone/>
            </a:pPr>
            <a:endParaRPr lang="en-US" sz="900" dirty="0" smtClean="0">
              <a:solidFill>
                <a:srgbClr val="000000"/>
              </a:solidFill>
              <a:latin typeface="Arial Unicode MS" pitchFamily="34" charset="-128"/>
              <a:ea typeface="Arial Unicode MS" pitchFamily="34" charset="-128"/>
              <a:cs typeface="Arial Unicode MS" pitchFamily="34" charset="-128"/>
            </a:endParaRPr>
          </a:p>
          <a:p>
            <a:pPr eaLnBrk="1" hangingPunct="1">
              <a:lnSpc>
                <a:spcPct val="90000"/>
              </a:lnSpc>
            </a:pPr>
            <a:r>
              <a:rPr lang="en-US" sz="2800" dirty="0" smtClean="0">
                <a:solidFill>
                  <a:srgbClr val="000000"/>
                </a:solidFill>
                <a:latin typeface="Arial Unicode MS" pitchFamily="34" charset="-128"/>
                <a:ea typeface="Arial Unicode MS" pitchFamily="34" charset="-128"/>
                <a:cs typeface="Arial Unicode MS" pitchFamily="34" charset="-128"/>
              </a:rPr>
              <a:t>OSHA Strategic Partnership Program</a:t>
            </a:r>
          </a:p>
          <a:p>
            <a:pPr eaLnBrk="1" hangingPunct="1">
              <a:lnSpc>
                <a:spcPct val="90000"/>
              </a:lnSpc>
              <a:buFontTx/>
              <a:buNone/>
            </a:pPr>
            <a:endParaRPr lang="en-US" sz="900" dirty="0" smtClean="0">
              <a:solidFill>
                <a:srgbClr val="000000"/>
              </a:solidFill>
              <a:latin typeface="Arial Unicode MS" pitchFamily="34" charset="-128"/>
              <a:ea typeface="Arial Unicode MS" pitchFamily="34" charset="-128"/>
              <a:cs typeface="Arial Unicode MS" pitchFamily="34" charset="-128"/>
            </a:endParaRPr>
          </a:p>
          <a:p>
            <a:pPr eaLnBrk="1" hangingPunct="1">
              <a:lnSpc>
                <a:spcPct val="90000"/>
              </a:lnSpc>
            </a:pPr>
            <a:r>
              <a:rPr lang="en-US" sz="2800" dirty="0" smtClean="0">
                <a:solidFill>
                  <a:srgbClr val="000000"/>
                </a:solidFill>
                <a:latin typeface="Arial Unicode MS" pitchFamily="34" charset="-128"/>
                <a:ea typeface="Arial Unicode MS" pitchFamily="34" charset="-128"/>
                <a:cs typeface="Arial Unicode MS" pitchFamily="34" charset="-128"/>
              </a:rPr>
              <a:t>Voluntary Protection   </a:t>
            </a:r>
          </a:p>
          <a:p>
            <a:pPr eaLnBrk="1" hangingPunct="1">
              <a:lnSpc>
                <a:spcPct val="90000"/>
              </a:lnSpc>
              <a:buFontTx/>
              <a:buNone/>
            </a:pPr>
            <a:r>
              <a:rPr lang="en-US" sz="2800" dirty="0" smtClean="0">
                <a:solidFill>
                  <a:srgbClr val="000000"/>
                </a:solidFill>
                <a:latin typeface="Arial Unicode MS" pitchFamily="34" charset="-128"/>
                <a:ea typeface="Arial Unicode MS" pitchFamily="34" charset="-128"/>
                <a:cs typeface="Arial Unicode MS" pitchFamily="34" charset="-128"/>
              </a:rPr>
              <a:t>   Programs (VPP)</a:t>
            </a:r>
          </a:p>
          <a:p>
            <a:pPr eaLnBrk="1" hangingPunct="1">
              <a:lnSpc>
                <a:spcPct val="90000"/>
              </a:lnSpc>
              <a:buFontTx/>
              <a:buNone/>
            </a:pPr>
            <a:endParaRPr lang="en-US" sz="900" dirty="0" smtClean="0">
              <a:solidFill>
                <a:srgbClr val="000000"/>
              </a:solidFill>
              <a:latin typeface="Arial Unicode MS" pitchFamily="34" charset="-128"/>
              <a:ea typeface="Arial Unicode MS" pitchFamily="34" charset="-128"/>
              <a:cs typeface="Arial Unicode MS" pitchFamily="34" charset="-128"/>
            </a:endParaRPr>
          </a:p>
          <a:p>
            <a:pPr eaLnBrk="1" hangingPunct="1">
              <a:lnSpc>
                <a:spcPct val="90000"/>
              </a:lnSpc>
            </a:pPr>
            <a:r>
              <a:rPr lang="en-US" sz="2800" dirty="0" smtClean="0">
                <a:solidFill>
                  <a:srgbClr val="000000"/>
                </a:solidFill>
                <a:latin typeface="Arial Unicode MS" pitchFamily="34" charset="-128"/>
                <a:ea typeface="Arial Unicode MS" pitchFamily="34" charset="-128"/>
                <a:cs typeface="Arial Unicode MS" pitchFamily="34" charset="-128"/>
              </a:rPr>
              <a:t>OSHA Challenge </a:t>
            </a:r>
          </a:p>
          <a:p>
            <a:pPr eaLnBrk="1" hangingPunct="1">
              <a:lnSpc>
                <a:spcPct val="90000"/>
              </a:lnSpc>
            </a:pPr>
            <a:endParaRPr lang="en-US" sz="900" dirty="0" smtClean="0">
              <a:solidFill>
                <a:srgbClr val="000000"/>
              </a:solidFill>
              <a:latin typeface="Arial Unicode MS" pitchFamily="34" charset="-128"/>
              <a:ea typeface="Arial Unicode MS" pitchFamily="34" charset="-128"/>
              <a:cs typeface="Arial Unicode MS" pitchFamily="34" charset="-128"/>
            </a:endParaRPr>
          </a:p>
          <a:p>
            <a:pPr eaLnBrk="1" hangingPunct="1">
              <a:lnSpc>
                <a:spcPct val="90000"/>
              </a:lnSpc>
            </a:pPr>
            <a:r>
              <a:rPr lang="en-US" sz="2800" dirty="0" smtClean="0">
                <a:solidFill>
                  <a:srgbClr val="000000"/>
                </a:solidFill>
                <a:latin typeface="Arial Unicode MS" pitchFamily="34" charset="-128"/>
                <a:ea typeface="Arial Unicode MS" pitchFamily="34" charset="-128"/>
                <a:cs typeface="Arial Unicode MS" pitchFamily="34" charset="-128"/>
              </a:rPr>
              <a:t>On-site Consultation Program &amp; Safety and Health Recognition Program (SHARP) </a:t>
            </a:r>
          </a:p>
        </p:txBody>
      </p:sp>
      <p:pic>
        <p:nvPicPr>
          <p:cNvPr id="49155" name="Picture 4" descr="OSHA Voluntary Protection Program"/>
          <p:cNvPicPr>
            <a:picLocks noGrp="1" noChangeAspect="1" noChangeArrowheads="1"/>
          </p:cNvPicPr>
          <p:nvPr>
            <p:ph sz="quarter" idx="2"/>
          </p:nvPr>
        </p:nvPicPr>
        <p:blipFill>
          <a:blip r:embed="rId3" cstate="email">
            <a:lum contrast="30000"/>
            <a:extLst>
              <a:ext uri="{28A0092B-C50C-407E-A947-70E740481C1C}">
                <a14:useLocalDpi xmlns:a14="http://schemas.microsoft.com/office/drawing/2010/main"/>
              </a:ext>
            </a:extLst>
          </a:blip>
          <a:srcRect/>
          <a:stretch>
            <a:fillRect/>
          </a:stretch>
        </p:blipFill>
        <p:spPr>
          <a:xfrm>
            <a:off x="6248400" y="4002088"/>
            <a:ext cx="1219200" cy="646112"/>
          </a:xfrm>
        </p:spPr>
      </p:pic>
      <p:pic>
        <p:nvPicPr>
          <p:cNvPr id="49156" name="Picture 5" descr="alliance logo"/>
          <p:cNvPicPr>
            <a:picLocks noGrp="1" noChangeAspect="1" noChangeArrowheads="1"/>
          </p:cNvPicPr>
          <p:nvPr>
            <p:ph sz="quarter" idx="3"/>
          </p:nvPr>
        </p:nvPicPr>
        <p:blipFill>
          <a:blip r:embed="rId4" cstate="email">
            <a:lum contrast="6000"/>
            <a:extLst>
              <a:ext uri="{28A0092B-C50C-407E-A947-70E740481C1C}">
                <a14:useLocalDpi xmlns:a14="http://schemas.microsoft.com/office/drawing/2010/main"/>
              </a:ext>
            </a:extLst>
          </a:blip>
          <a:srcRect/>
          <a:stretch>
            <a:fillRect/>
          </a:stretch>
        </p:blipFill>
        <p:spPr>
          <a:xfrm>
            <a:off x="6019800" y="2468563"/>
            <a:ext cx="1676400" cy="452437"/>
          </a:xfrm>
        </p:spPr>
      </p:pic>
      <p:pic>
        <p:nvPicPr>
          <p:cNvPr id="49157" name="Picture 6" title="Partnerships Logo"/>
          <p:cNvPicPr>
            <a:picLocks noChangeAspect="1" noChangeArrowheads="1"/>
          </p:cNvPicPr>
          <p:nvPr/>
        </p:nvPicPr>
        <p:blipFill>
          <a:blip r:embed="rId5" cstate="email">
            <a:extLst>
              <a:ext uri="{28A0092B-C50C-407E-A947-70E740481C1C}">
                <a14:useLocalDpi xmlns:a14="http://schemas.microsoft.com/office/drawing/2010/main"/>
              </a:ext>
            </a:extLst>
          </a:blip>
          <a:srcRect t="26906" b="13901"/>
          <a:stretch>
            <a:fillRect/>
          </a:stretch>
        </p:blipFill>
        <p:spPr bwMode="auto">
          <a:xfrm>
            <a:off x="6019800" y="2971800"/>
            <a:ext cx="1828800" cy="549275"/>
          </a:xfrm>
          <a:prstGeom prst="rect">
            <a:avLst/>
          </a:prstGeom>
          <a:noFill/>
          <a:ln w="9525">
            <a:noFill/>
            <a:miter lim="800000"/>
            <a:headEnd/>
            <a:tailEnd/>
          </a:ln>
        </p:spPr>
      </p:pic>
      <p:pic>
        <p:nvPicPr>
          <p:cNvPr id="49158" name="Picture 7" descr="OSHA Challenge Logo"/>
          <p:cNvPicPr>
            <a:picLocks noChangeAspect="1" noChangeArrowheads="1"/>
          </p:cNvPicPr>
          <p:nvPr/>
        </p:nvPicPr>
        <p:blipFill>
          <a:blip r:embed="rId6"/>
          <a:srcRect/>
          <a:stretch>
            <a:fillRect/>
          </a:stretch>
        </p:blipFill>
        <p:spPr bwMode="auto">
          <a:xfrm>
            <a:off x="6324600" y="4648200"/>
            <a:ext cx="1371600" cy="955675"/>
          </a:xfrm>
          <a:prstGeom prst="rect">
            <a:avLst/>
          </a:prstGeom>
          <a:noFill/>
          <a:ln w="9525">
            <a:noFill/>
            <a:miter lim="800000"/>
            <a:headEnd/>
            <a:tailEnd/>
          </a:ln>
        </p:spPr>
      </p:pic>
      <p:pic>
        <p:nvPicPr>
          <p:cNvPr id="49159" name="Picture 8" title="SHARP Logo"/>
          <p:cNvPicPr>
            <a:picLocks noChangeAspect="1" noChangeArrowheads="1"/>
          </p:cNvPicPr>
          <p:nvPr/>
        </p:nvPicPr>
        <p:blipFill>
          <a:blip r:embed="rId7"/>
          <a:srcRect/>
          <a:stretch>
            <a:fillRect/>
          </a:stretch>
        </p:blipFill>
        <p:spPr bwMode="auto">
          <a:xfrm>
            <a:off x="6400800" y="5715000"/>
            <a:ext cx="1066800" cy="8080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0" y="304800"/>
            <a:ext cx="8001000" cy="609600"/>
          </a:xfrm>
        </p:spPr>
        <p:txBody>
          <a:bodyPr/>
          <a:lstStyle/>
          <a:p>
            <a:pPr eaLnBrk="1" hangingPunct="1"/>
            <a:r>
              <a:rPr lang="en-US" dirty="0" smtClean="0"/>
              <a:t> </a:t>
            </a:r>
            <a:r>
              <a:rPr lang="en-US" sz="3200" dirty="0" smtClean="0">
                <a:latin typeface="Arial Unicode MS" pitchFamily="34" charset="-128"/>
                <a:ea typeface="Arial Unicode MS" pitchFamily="34" charset="-128"/>
                <a:cs typeface="Arial Unicode MS" pitchFamily="34" charset="-128"/>
              </a:rPr>
              <a:t>The Alliance Program</a:t>
            </a:r>
          </a:p>
        </p:txBody>
      </p:sp>
      <p:sp>
        <p:nvSpPr>
          <p:cNvPr id="51202" name="Rectangle 3"/>
          <p:cNvSpPr>
            <a:spLocks noGrp="1" noChangeArrowheads="1"/>
          </p:cNvSpPr>
          <p:nvPr>
            <p:ph type="body" idx="1"/>
          </p:nvPr>
        </p:nvSpPr>
        <p:spPr/>
        <p:txBody>
          <a:bodyPr/>
          <a:lstStyle/>
          <a:p>
            <a:pPr eaLnBrk="1" hangingPunct="1">
              <a:lnSpc>
                <a:spcPct val="90000"/>
              </a:lnSpc>
              <a:buFontTx/>
              <a:buNone/>
            </a:pPr>
            <a:r>
              <a:rPr lang="en-US" sz="2400" b="1" dirty="0" smtClean="0">
                <a:solidFill>
                  <a:srgbClr val="000000"/>
                </a:solidFill>
                <a:latin typeface="Arial Unicode MS" pitchFamily="34" charset="-128"/>
                <a:ea typeface="Arial Unicode MS" pitchFamily="34" charset="-128"/>
                <a:cs typeface="Arial Unicode MS" pitchFamily="34" charset="-128"/>
              </a:rPr>
              <a:t>OSHA’s Alliances:</a:t>
            </a:r>
          </a:p>
          <a:p>
            <a:pPr eaLnBrk="1" hangingPunct="1">
              <a:lnSpc>
                <a:spcPct val="90000"/>
              </a:lnSpc>
            </a:pPr>
            <a:r>
              <a:rPr lang="en-US" sz="2400" dirty="0" smtClean="0">
                <a:solidFill>
                  <a:srgbClr val="000000"/>
                </a:solidFill>
                <a:latin typeface="Arial Unicode MS" pitchFamily="34" charset="-128"/>
                <a:ea typeface="Arial Unicode MS" pitchFamily="34" charset="-128"/>
                <a:cs typeface="Arial Unicode MS" pitchFamily="34" charset="-128"/>
              </a:rPr>
              <a:t>Established by OSHA’s National, Regional, Area Offices</a:t>
            </a:r>
          </a:p>
          <a:p>
            <a:pPr eaLnBrk="1" hangingPunct="1">
              <a:lnSpc>
                <a:spcPct val="90000"/>
              </a:lnSpc>
            </a:pPr>
            <a:r>
              <a:rPr lang="en-US" sz="2400" dirty="0" smtClean="0">
                <a:solidFill>
                  <a:srgbClr val="000000"/>
                </a:solidFill>
                <a:latin typeface="Arial Unicode MS" pitchFamily="34" charset="-128"/>
                <a:ea typeface="Arial Unicode MS" pitchFamily="34" charset="-128"/>
                <a:cs typeface="Arial Unicode MS" pitchFamily="34" charset="-128"/>
              </a:rPr>
              <a:t>Formed with a variety or organizations, including associations, unions, consulates, community and faith-based groups, and government agencies </a:t>
            </a:r>
          </a:p>
          <a:p>
            <a:pPr eaLnBrk="1" hangingPunct="1">
              <a:lnSpc>
                <a:spcPct val="90000"/>
              </a:lnSpc>
            </a:pPr>
            <a:r>
              <a:rPr lang="en-US" sz="2400" dirty="0" smtClean="0">
                <a:solidFill>
                  <a:srgbClr val="000000"/>
                </a:solidFill>
                <a:latin typeface="Arial Unicode MS" pitchFamily="34" charset="-128"/>
                <a:ea typeface="Arial Unicode MS" pitchFamily="34" charset="-128"/>
                <a:cs typeface="Arial Unicode MS" pitchFamily="34" charset="-128"/>
              </a:rPr>
              <a:t>Support OSHA’s key initiatives</a:t>
            </a:r>
          </a:p>
          <a:p>
            <a:pPr eaLnBrk="1" hangingPunct="1">
              <a:lnSpc>
                <a:spcPct val="90000"/>
              </a:lnSpc>
            </a:pPr>
            <a:r>
              <a:rPr lang="en-US" sz="2400" dirty="0" smtClean="0">
                <a:solidFill>
                  <a:srgbClr val="000000"/>
                </a:solidFill>
                <a:latin typeface="Arial Unicode MS" pitchFamily="34" charset="-128"/>
                <a:ea typeface="Arial Unicode MS" pitchFamily="34" charset="-128"/>
                <a:cs typeface="Arial Unicode MS" pitchFamily="34" charset="-128"/>
              </a:rPr>
              <a:t>Develop and disseminate compliance assistance information</a:t>
            </a:r>
          </a:p>
          <a:p>
            <a:pPr eaLnBrk="1" hangingPunct="1">
              <a:lnSpc>
                <a:spcPct val="90000"/>
              </a:lnSpc>
            </a:pPr>
            <a:r>
              <a:rPr lang="en-US" sz="2400" dirty="0" smtClean="0">
                <a:solidFill>
                  <a:srgbClr val="000000"/>
                </a:solidFill>
                <a:latin typeface="Arial Unicode MS" pitchFamily="34" charset="-128"/>
                <a:ea typeface="Arial Unicode MS" pitchFamily="34" charset="-128"/>
                <a:cs typeface="Arial Unicode MS" pitchFamily="34" charset="-128"/>
              </a:rPr>
              <a:t>Educate workers and employers about their rights and responsibilities</a:t>
            </a:r>
          </a:p>
          <a:p>
            <a:pPr eaLnBrk="1" hangingPunct="1">
              <a:lnSpc>
                <a:spcPct val="90000"/>
              </a:lnSpc>
            </a:pPr>
            <a:r>
              <a:rPr lang="en-US" sz="2400" dirty="0" smtClean="0">
                <a:solidFill>
                  <a:srgbClr val="000000"/>
                </a:solidFill>
                <a:latin typeface="Arial Unicode MS" pitchFamily="34" charset="-128"/>
                <a:ea typeface="Arial Unicode MS" pitchFamily="34" charset="-128"/>
                <a:cs typeface="Arial Unicode MS" pitchFamily="34" charset="-128"/>
              </a:rPr>
              <a:t>Do not exempt participants from OSHA inspections</a:t>
            </a:r>
          </a:p>
        </p:txBody>
      </p:sp>
      <p:pic>
        <p:nvPicPr>
          <p:cNvPr id="51203" name="Picture 4" descr="alliance_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6172200"/>
            <a:ext cx="1600200" cy="471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001000" cy="609600"/>
          </a:xfrm>
        </p:spPr>
        <p:txBody>
          <a:bodyPr/>
          <a:lstStyle/>
          <a:p>
            <a:r>
              <a:rPr lang="en-US" dirty="0" smtClean="0"/>
              <a:t>Alliance Program Agreements</a:t>
            </a:r>
            <a:endParaRPr lang="en-US" dirty="0"/>
          </a:p>
        </p:txBody>
      </p:sp>
      <p:sp>
        <p:nvSpPr>
          <p:cNvPr id="3" name="Content Placeholder 2"/>
          <p:cNvSpPr>
            <a:spLocks noGrp="1"/>
          </p:cNvSpPr>
          <p:nvPr>
            <p:ph idx="1"/>
          </p:nvPr>
        </p:nvSpPr>
        <p:spPr>
          <a:xfrm>
            <a:off x="457200" y="2209800"/>
            <a:ext cx="8229600" cy="4144963"/>
          </a:xfrm>
        </p:spPr>
        <p:txBody>
          <a:bodyPr/>
          <a:lstStyle/>
          <a:p>
            <a:r>
              <a:rPr lang="en-US" dirty="0" smtClean="0"/>
              <a:t>Agreements follow a standard template</a:t>
            </a:r>
          </a:p>
          <a:p>
            <a:r>
              <a:rPr lang="en-US" dirty="0" smtClean="0"/>
              <a:t>Initial agreements are for two years</a:t>
            </a:r>
          </a:p>
          <a:p>
            <a:r>
              <a:rPr lang="en-US" dirty="0" smtClean="0"/>
              <a:t>Renewals can be up to five years</a:t>
            </a:r>
          </a:p>
        </p:txBody>
      </p:sp>
    </p:spTree>
    <p:extLst>
      <p:ext uri="{BB962C8B-B14F-4D97-AF65-F5344CB8AC3E}">
        <p14:creationId xmlns:p14="http://schemas.microsoft.com/office/powerpoint/2010/main" val="784997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001000" cy="609600"/>
          </a:xfrm>
        </p:spPr>
        <p:txBody>
          <a:bodyPr/>
          <a:lstStyle/>
          <a:p>
            <a:r>
              <a:rPr lang="en-US" dirty="0" smtClean="0"/>
              <a:t>Other Requirements</a:t>
            </a:r>
            <a:endParaRPr lang="en-US" dirty="0"/>
          </a:p>
        </p:txBody>
      </p:sp>
      <p:sp>
        <p:nvSpPr>
          <p:cNvPr id="3" name="Content Placeholder 2"/>
          <p:cNvSpPr>
            <a:spLocks noGrp="1"/>
          </p:cNvSpPr>
          <p:nvPr>
            <p:ph idx="1"/>
          </p:nvPr>
        </p:nvSpPr>
        <p:spPr>
          <a:xfrm>
            <a:off x="457200" y="2209800"/>
            <a:ext cx="8229600" cy="4144963"/>
          </a:xfrm>
        </p:spPr>
        <p:txBody>
          <a:bodyPr/>
          <a:lstStyle/>
          <a:p>
            <a:r>
              <a:rPr lang="en-US" dirty="0" smtClean="0"/>
              <a:t>Participants must develop a work plan</a:t>
            </a:r>
          </a:p>
          <a:p>
            <a:pPr marL="457200" lvl="1" indent="0">
              <a:buNone/>
            </a:pPr>
            <a:endParaRPr lang="en-US" dirty="0" smtClean="0"/>
          </a:p>
          <a:p>
            <a:r>
              <a:rPr lang="en-US" dirty="0" smtClean="0"/>
              <a:t>Annual reports are required and posted on the Alliance Web page</a:t>
            </a:r>
          </a:p>
          <a:p>
            <a:pPr marL="0" indent="0">
              <a:buNone/>
            </a:pPr>
            <a:endParaRPr lang="en-US" dirty="0" smtClean="0"/>
          </a:p>
          <a:p>
            <a:r>
              <a:rPr lang="en-US" dirty="0" smtClean="0"/>
              <a:t>Some form of worker involvement is generally required</a:t>
            </a:r>
          </a:p>
          <a:p>
            <a:endParaRPr lang="en-US" dirty="0" smtClean="0"/>
          </a:p>
        </p:txBody>
      </p:sp>
    </p:spTree>
    <p:extLst>
      <p:ext uri="{BB962C8B-B14F-4D97-AF65-F5344CB8AC3E}">
        <p14:creationId xmlns:p14="http://schemas.microsoft.com/office/powerpoint/2010/main" val="2918223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001000" cy="609600"/>
          </a:xfrm>
        </p:spPr>
        <p:txBody>
          <a:bodyPr/>
          <a:lstStyle/>
          <a:p>
            <a:r>
              <a:rPr lang="en-US" dirty="0" smtClean="0"/>
              <a:t>Worker Involvement</a:t>
            </a:r>
            <a:endParaRPr lang="en-US" dirty="0"/>
          </a:p>
        </p:txBody>
      </p:sp>
      <p:sp>
        <p:nvSpPr>
          <p:cNvPr id="3" name="Content Placeholder 2"/>
          <p:cNvSpPr>
            <a:spLocks noGrp="1"/>
          </p:cNvSpPr>
          <p:nvPr>
            <p:ph idx="1"/>
          </p:nvPr>
        </p:nvSpPr>
        <p:spPr/>
        <p:txBody>
          <a:bodyPr/>
          <a:lstStyle/>
          <a:p>
            <a:pPr marL="0" indent="0">
              <a:buNone/>
            </a:pPr>
            <a:r>
              <a:rPr lang="en-US" dirty="0" smtClean="0"/>
              <a:t>Worker involvement requirement can be met in several ways:</a:t>
            </a:r>
          </a:p>
          <a:p>
            <a:pPr>
              <a:buFont typeface="Arial" panose="020B0604020202020204" pitchFamily="34" charset="0"/>
              <a:buChar char="•"/>
            </a:pPr>
            <a:r>
              <a:rPr lang="en-US" dirty="0" smtClean="0"/>
              <a:t>Union, labor, worker advocacy group signatory</a:t>
            </a:r>
          </a:p>
          <a:p>
            <a:pPr>
              <a:buFont typeface="Arial" panose="020B0604020202020204" pitchFamily="34" charset="0"/>
              <a:buChar char="•"/>
            </a:pPr>
            <a:r>
              <a:rPr lang="en-US" dirty="0" smtClean="0"/>
              <a:t>Worker involvement in implementation team</a:t>
            </a:r>
          </a:p>
          <a:p>
            <a:pPr>
              <a:buFont typeface="Arial" panose="020B0604020202020204" pitchFamily="34" charset="0"/>
              <a:buChar char="•"/>
            </a:pPr>
            <a:r>
              <a:rPr lang="en-US" dirty="0" smtClean="0"/>
              <a:t>Contact OSHA’s Office of Outreach Services and Alliances for other ways</a:t>
            </a:r>
            <a:endParaRPr lang="en-US" dirty="0"/>
          </a:p>
        </p:txBody>
      </p:sp>
    </p:spTree>
    <p:extLst>
      <p:ext uri="{BB962C8B-B14F-4D97-AF65-F5344CB8AC3E}">
        <p14:creationId xmlns:p14="http://schemas.microsoft.com/office/powerpoint/2010/main" val="3852247430"/>
      </p:ext>
    </p:extLst>
  </p:cSld>
  <p:clrMapOvr>
    <a:masterClrMapping/>
  </p:clrMapOvr>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redwhiteblue2alliance</Template>
  <TotalTime>7828</TotalTime>
  <Words>2438</Words>
  <Application>Microsoft Office PowerPoint</Application>
  <PresentationFormat>On-screen Show (4:3)</PresentationFormat>
  <Paragraphs>297</Paragraphs>
  <Slides>23</Slides>
  <Notes>23</Notes>
  <HiddenSlides>0</HiddenSlides>
  <MMClips>0</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1_Default Design</vt:lpstr>
      <vt:lpstr>Custom Design</vt:lpstr>
      <vt:lpstr>Default Design</vt:lpstr>
      <vt:lpstr>Osha</vt:lpstr>
      <vt:lpstr>The OSHA Alliance Program  as of March 31, 2018</vt:lpstr>
      <vt:lpstr> OSHA’s Mission</vt:lpstr>
      <vt:lpstr>Role of Compliance Assistance and Cooperative PrograMS</vt:lpstr>
      <vt:lpstr>OSHA’s Cooperative Programs </vt:lpstr>
      <vt:lpstr> The Alliance Program</vt:lpstr>
      <vt:lpstr>Alliance Program Agreements</vt:lpstr>
      <vt:lpstr>Other Requirements</vt:lpstr>
      <vt:lpstr>Worker Involvement</vt:lpstr>
      <vt:lpstr> Alliance Program Goals</vt:lpstr>
      <vt:lpstr>Alliances by Fiscal Year</vt:lpstr>
      <vt:lpstr> Who’s Entering Alliances? </vt:lpstr>
      <vt:lpstr>Alliances by Signatory Type</vt:lpstr>
      <vt:lpstr>Alliances by focus area</vt:lpstr>
      <vt:lpstr> Alliance Program Results</vt:lpstr>
      <vt:lpstr>Alliance Program Results:  Outreach and Dissemination</vt:lpstr>
      <vt:lpstr> Alliance Program Results:   Support for Key OSHA Initiatives</vt:lpstr>
      <vt:lpstr>Alliance Program Results</vt:lpstr>
      <vt:lpstr>Alliance Program Results: Training and Educatiopn</vt:lpstr>
      <vt:lpstr>Alliance Program Results: Training and Education          Best Practices Seminars for OSHA Staff</vt:lpstr>
      <vt:lpstr> Alliance Program Roundtables</vt:lpstr>
      <vt:lpstr> Alliance Program Web Page</vt:lpstr>
      <vt:lpstr>OSHA www.osha.gov</vt:lpstr>
    </vt:vector>
  </TitlesOfParts>
  <Company>OSHA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lgpainter</dc:creator>
  <cp:lastModifiedBy>Burt, Laura A. - OSHA CTR</cp:lastModifiedBy>
  <cp:revision>515</cp:revision>
  <cp:lastPrinted>2013-08-02T18:07:55Z</cp:lastPrinted>
  <dcterms:created xsi:type="dcterms:W3CDTF">2007-03-02T16:41:00Z</dcterms:created>
  <dcterms:modified xsi:type="dcterms:W3CDTF">2018-08-31T02:05:00Z</dcterms:modified>
</cp:coreProperties>
</file>