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1" r:id="rId3"/>
    <p:sldId id="262" r:id="rId4"/>
    <p:sldId id="258" r:id="rId5"/>
    <p:sldId id="264" r:id="rId6"/>
    <p:sldId id="270" r:id="rId7"/>
    <p:sldId id="261" r:id="rId8"/>
    <p:sldId id="269" r:id="rId9"/>
    <p:sldId id="268" r:id="rId10"/>
    <p:sldId id="260" r:id="rId11"/>
    <p:sldId id="266" r:id="rId12"/>
    <p:sldId id="267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CC99"/>
    <a:srgbClr val="3366CC"/>
    <a:srgbClr val="3333FF"/>
    <a:srgbClr val="66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17" autoAdjust="0"/>
    <p:restoredTop sz="95760" autoAdjust="0"/>
  </p:normalViewPr>
  <p:slideViewPr>
    <p:cSldViewPr>
      <p:cViewPr>
        <p:scale>
          <a:sx n="100" d="100"/>
          <a:sy n="100" d="100"/>
        </p:scale>
        <p:origin x="139" y="58"/>
      </p:cViewPr>
      <p:guideLst>
        <p:guide orient="horz" pos="29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446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Q:\csp\OPR\VPP\Data\Monthly%20Stats\Jan%2016%20Stats\VPP%20Stats%202016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rgbClr val="3333CC"/>
                </a:solidFill>
              </a:rPr>
              <a:t>Growth of VPP Participants</a:t>
            </a:r>
          </a:p>
          <a:p>
            <a:pPr>
              <a:defRPr/>
            </a:pPr>
            <a:r>
              <a:rPr lang="en-US" dirty="0">
                <a:solidFill>
                  <a:srgbClr val="3333CC"/>
                </a:solidFill>
              </a:rPr>
              <a:t>Federal Only - as of </a:t>
            </a:r>
            <a:r>
              <a:rPr lang="en-US" dirty="0" smtClean="0">
                <a:solidFill>
                  <a:srgbClr val="3333CC"/>
                </a:solidFill>
              </a:rPr>
              <a:t>06/30/19</a:t>
            </a:r>
            <a:endParaRPr lang="en-US" dirty="0">
              <a:solidFill>
                <a:srgbClr val="3333CC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8966057640853149E-2"/>
          <c:y val="0.15713169006048158"/>
          <c:w val="0.88838022067629896"/>
          <c:h val="0.7335526265738522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Active Participants</c:v>
                </c:pt>
              </c:strCache>
            </c:strRef>
          </c:tx>
          <c:spPr>
            <a:solidFill>
              <a:srgbClr val="00CC99"/>
            </a:solidFill>
          </c:spPr>
          <c:invertIfNegative val="0"/>
          <c:dLbls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b="0" dirty="0" smtClean="0"/>
                      <a:t>1410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427-4489-B6E9-006A0385ED29}"/>
                </c:ext>
              </c:extLst>
            </c:dLbl>
            <c:dLbl>
              <c:idx val="18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1386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427-4489-B6E9-006A0385ED29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1389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427-4489-B6E9-006A0385ED29}"/>
                </c:ext>
              </c:extLst>
            </c:dLbl>
            <c:dLbl>
              <c:idx val="20"/>
              <c:layout>
                <c:manualLayout>
                  <c:x val="1.1866098089028343E-16"/>
                  <c:y val="-4.428290228876519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1386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00C-4FFA-AA86-B378323FEC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1320000"/>
              <a:lstStyle/>
              <a:p>
                <a:pPr>
                  <a:defRPr b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Sheet1!$A$2:$A$23</c:f>
              <c:strCache>
                <c:ptCount val="22"/>
                <c:pt idx="0">
                  <c:v>`82</c:v>
                </c:pt>
                <c:pt idx="1">
                  <c:v>`84</c:v>
                </c:pt>
                <c:pt idx="2">
                  <c:v>`86</c:v>
                </c:pt>
                <c:pt idx="3">
                  <c:v>`88</c:v>
                </c:pt>
                <c:pt idx="4">
                  <c:v>`90</c:v>
                </c:pt>
                <c:pt idx="5">
                  <c:v>`92</c:v>
                </c:pt>
                <c:pt idx="6">
                  <c:v>`94</c:v>
                </c:pt>
                <c:pt idx="7">
                  <c:v>`96</c:v>
                </c:pt>
                <c:pt idx="8">
                  <c:v>`98</c:v>
                </c:pt>
                <c:pt idx="9">
                  <c:v>`00</c:v>
                </c:pt>
                <c:pt idx="10">
                  <c:v>`02</c:v>
                </c:pt>
                <c:pt idx="11">
                  <c:v>`04</c:v>
                </c:pt>
                <c:pt idx="12">
                  <c:v>`06</c:v>
                </c:pt>
                <c:pt idx="13">
                  <c:v>`08</c:v>
                </c:pt>
                <c:pt idx="14">
                  <c:v>`10</c:v>
                </c:pt>
                <c:pt idx="15">
                  <c:v>`12</c:v>
                </c:pt>
                <c:pt idx="16">
                  <c:v>`14</c:v>
                </c:pt>
                <c:pt idx="17">
                  <c:v>`15</c:v>
                </c:pt>
                <c:pt idx="18">
                  <c:v>`16</c:v>
                </c:pt>
                <c:pt idx="19">
                  <c:v>`17</c:v>
                </c:pt>
                <c:pt idx="20">
                  <c:v>`18</c:v>
                </c:pt>
                <c:pt idx="21">
                  <c:v>`19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11</c:v>
                </c:pt>
                <c:pt idx="1">
                  <c:v>32</c:v>
                </c:pt>
                <c:pt idx="2">
                  <c:v>46</c:v>
                </c:pt>
                <c:pt idx="3">
                  <c:v>63</c:v>
                </c:pt>
                <c:pt idx="4">
                  <c:v>71</c:v>
                </c:pt>
                <c:pt idx="5">
                  <c:v>104</c:v>
                </c:pt>
                <c:pt idx="6">
                  <c:v>175</c:v>
                </c:pt>
                <c:pt idx="7">
                  <c:v>282</c:v>
                </c:pt>
                <c:pt idx="8">
                  <c:v>391</c:v>
                </c:pt>
                <c:pt idx="9">
                  <c:v>542</c:v>
                </c:pt>
                <c:pt idx="10">
                  <c:v>665</c:v>
                </c:pt>
                <c:pt idx="11">
                  <c:v>890</c:v>
                </c:pt>
                <c:pt idx="12">
                  <c:v>1162</c:v>
                </c:pt>
                <c:pt idx="13">
                  <c:v>1545</c:v>
                </c:pt>
                <c:pt idx="14">
                  <c:v>1720</c:v>
                </c:pt>
                <c:pt idx="15">
                  <c:v>1681</c:v>
                </c:pt>
                <c:pt idx="16">
                  <c:v>1516</c:v>
                </c:pt>
                <c:pt idx="17">
                  <c:v>1437</c:v>
                </c:pt>
                <c:pt idx="18">
                  <c:v>1410</c:v>
                </c:pt>
                <c:pt idx="19">
                  <c:v>1407</c:v>
                </c:pt>
                <c:pt idx="20">
                  <c:v>1386</c:v>
                </c:pt>
                <c:pt idx="21">
                  <c:v>1398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27-4489-B6E9-006A0385ED2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4426880"/>
        <c:axId val="34428416"/>
      </c:barChart>
      <c:catAx>
        <c:axId val="34426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Calendar 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428416"/>
        <c:crosses val="autoZero"/>
        <c:auto val="1"/>
        <c:lblAlgn val="ctr"/>
        <c:lblOffset val="100"/>
        <c:noMultiLvlLbl val="0"/>
      </c:catAx>
      <c:valAx>
        <c:axId val="344284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Participants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426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onstantia" panose="02030602050306030303" pitchFamily="18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721913236929921"/>
          <c:y val="2.0754716981132074E-2"/>
        </c:manualLayout>
      </c:layout>
      <c:overlay val="0"/>
      <c:spPr>
        <a:noFill/>
        <a:ln w="2235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1899119376974601E-2"/>
          <c:y val="0.11033701348646122"/>
          <c:w val="0.96329254727474967"/>
          <c:h val="0.6773584905660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CC99"/>
            </a:solidFill>
            <a:ln w="11175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0FC-46BB-B7B3-2CDAD65FDF5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0FC-46BB-B7B3-2CDAD65FDF5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0FC-46BB-B7B3-2CDAD65FDF5E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0FC-46BB-B7B3-2CDAD65FDF5E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0FC-46BB-B7B3-2CDAD65FDF5E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0FC-46BB-B7B3-2CDAD65FDF5E}"/>
                </c:ext>
              </c:extLst>
            </c:dLbl>
            <c:dLbl>
              <c:idx val="7"/>
              <c:layout>
                <c:manualLayout>
                  <c:x val="3.2173736148509912E-3"/>
                  <c:y val="-2.87046971507536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0FC-46BB-B7B3-2CDAD65FDF5E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0FC-46BB-B7B3-2CDAD65FDF5E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0FC-46BB-B7B3-2CDAD65FDF5E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0FC-46BB-B7B3-2CDAD65FDF5E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0FC-46BB-B7B3-2CDAD65FDF5E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0FC-46BB-B7B3-2CDAD65FDF5E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0FC-46BB-B7B3-2CDAD65FDF5E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0FC-46BB-B7B3-2CDAD65FDF5E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0FC-46BB-B7B3-2CDAD65FDF5E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0FC-46BB-B7B3-2CDAD65FDF5E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0FC-46BB-B7B3-2CDAD65FDF5E}"/>
                </c:ext>
              </c:extLst>
            </c:dLbl>
            <c:dLbl>
              <c:idx val="18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0FC-46BB-B7B3-2CDAD65FDF5E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0FC-46BB-B7B3-2CDAD65FDF5E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0FC-46BB-B7B3-2CDAD65FDF5E}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0FC-46BB-B7B3-2CDAD65FDF5E}"/>
                </c:ext>
              </c:extLst>
            </c:dLbl>
            <c:numFmt formatCode="General" sourceLinked="0"/>
            <c:spPr>
              <a:noFill/>
              <a:ln w="2235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Sheet1!$A$2:$A$24</c:f>
              <c:strCache>
                <c:ptCount val="22"/>
                <c:pt idx="0">
                  <c:v>AK</c:v>
                </c:pt>
                <c:pt idx="1">
                  <c:v>AZ</c:v>
                </c:pt>
                <c:pt idx="2">
                  <c:v>CA</c:v>
                </c:pt>
                <c:pt idx="3">
                  <c:v>HI</c:v>
                </c:pt>
                <c:pt idx="4">
                  <c:v>IA</c:v>
                </c:pt>
                <c:pt idx="5">
                  <c:v>IN</c:v>
                </c:pt>
                <c:pt idx="6">
                  <c:v>KY</c:v>
                </c:pt>
                <c:pt idx="7">
                  <c:v>MD</c:v>
                </c:pt>
                <c:pt idx="8">
                  <c:v>MI</c:v>
                </c:pt>
                <c:pt idx="9">
                  <c:v>MN</c:v>
                </c:pt>
                <c:pt idx="10">
                  <c:v>NC</c:v>
                </c:pt>
                <c:pt idx="11">
                  <c:v>NM</c:v>
                </c:pt>
                <c:pt idx="12">
                  <c:v>NV</c:v>
                </c:pt>
                <c:pt idx="13">
                  <c:v>OR</c:v>
                </c:pt>
                <c:pt idx="14">
                  <c:v>PR</c:v>
                </c:pt>
                <c:pt idx="15">
                  <c:v>SC</c:v>
                </c:pt>
                <c:pt idx="16">
                  <c:v>TN</c:v>
                </c:pt>
                <c:pt idx="17">
                  <c:v>UT</c:v>
                </c:pt>
                <c:pt idx="18">
                  <c:v>VA</c:v>
                </c:pt>
                <c:pt idx="19">
                  <c:v>VT</c:v>
                </c:pt>
                <c:pt idx="20">
                  <c:v>WA</c:v>
                </c:pt>
                <c:pt idx="21">
                  <c:v>WY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12</c:v>
                </c:pt>
                <c:pt idx="1">
                  <c:v>43</c:v>
                </c:pt>
                <c:pt idx="2">
                  <c:v>106</c:v>
                </c:pt>
                <c:pt idx="3">
                  <c:v>3</c:v>
                </c:pt>
                <c:pt idx="4">
                  <c:v>44</c:v>
                </c:pt>
                <c:pt idx="5">
                  <c:v>86</c:v>
                </c:pt>
                <c:pt idx="6">
                  <c:v>15</c:v>
                </c:pt>
                <c:pt idx="7">
                  <c:v>23</c:v>
                </c:pt>
                <c:pt idx="8">
                  <c:v>35</c:v>
                </c:pt>
                <c:pt idx="9">
                  <c:v>40</c:v>
                </c:pt>
                <c:pt idx="10">
                  <c:v>99</c:v>
                </c:pt>
                <c:pt idx="11">
                  <c:v>10</c:v>
                </c:pt>
                <c:pt idx="12">
                  <c:v>11</c:v>
                </c:pt>
                <c:pt idx="13">
                  <c:v>21</c:v>
                </c:pt>
                <c:pt idx="14">
                  <c:v>9</c:v>
                </c:pt>
                <c:pt idx="15">
                  <c:v>45</c:v>
                </c:pt>
                <c:pt idx="16">
                  <c:v>38</c:v>
                </c:pt>
                <c:pt idx="17">
                  <c:v>8</c:v>
                </c:pt>
                <c:pt idx="18">
                  <c:v>40</c:v>
                </c:pt>
                <c:pt idx="19">
                  <c:v>6</c:v>
                </c:pt>
                <c:pt idx="20">
                  <c:v>31</c:v>
                </c:pt>
                <c:pt idx="2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0FC-46BB-B7B3-2CDAD65FDF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2956416"/>
        <c:axId val="32959488"/>
      </c:barChart>
      <c:catAx>
        <c:axId val="32956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State Plan States </a:t>
                </a:r>
              </a:p>
            </c:rich>
          </c:tx>
          <c:layout>
            <c:manualLayout>
              <c:xMode val="edge"/>
              <c:yMode val="edge"/>
              <c:x val="0.44048943270300334"/>
              <c:y val="0.88490566037735852"/>
            </c:manualLayout>
          </c:layout>
          <c:overlay val="0"/>
          <c:spPr>
            <a:noFill/>
            <a:ln w="22350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1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329594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2959488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6685205784204672E-2"/>
              <c:y val="0.42641509433962266"/>
            </c:manualLayout>
          </c:layout>
          <c:overlay val="0"/>
          <c:spPr>
            <a:noFill/>
            <a:ln w="22350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8381">
            <a:noFill/>
          </a:ln>
        </c:spPr>
        <c:crossAx val="32956416"/>
        <c:crosses val="autoZero"/>
        <c:crossBetween val="between"/>
      </c:valAx>
      <c:spPr>
        <a:noFill/>
        <a:ln w="2235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12" b="1" i="0" u="none" strike="noStrike" baseline="0">
          <a:solidFill>
            <a:schemeClr val="tx2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610678531701891"/>
          <c:y val="1.9543973941368076E-2"/>
        </c:manualLayout>
      </c:layout>
      <c:overlay val="0"/>
      <c:spPr>
        <a:noFill/>
        <a:ln w="22401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"/>
          <c:y val="0.1049150275134527"/>
          <c:w val="0.97734794753912613"/>
          <c:h val="0.73616894172012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CC99"/>
            </a:solidFill>
            <a:ln w="112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998-4E37-B2C5-3C726953912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998-4E37-B2C5-3C726953912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998-4E37-B2C5-3C726953912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198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998-4E37-B2C5-3C7269539120}"/>
                </c:ext>
              </c:extLst>
            </c:dLbl>
            <c:dLbl>
              <c:idx val="4"/>
              <c:layout>
                <c:manualLayout>
                  <c:x val="1.2756626665769292E-2"/>
                  <c:y val="-2.164502533405347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998-4E37-B2C5-3C726953912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998-4E37-B2C5-3C7269539120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998-4E37-B2C5-3C7269539120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998-4E37-B2C5-3C7269539120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998-4E37-B2C5-3C7269539120}"/>
                </c:ext>
              </c:extLst>
            </c:dLbl>
            <c:dLbl>
              <c:idx val="9"/>
              <c:layout>
                <c:manualLayout>
                  <c:x val="3.1891566664424545E-3"/>
                  <c:y val="-7.9364176069795027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998-4E37-B2C5-3C7269539120}"/>
                </c:ext>
              </c:extLst>
            </c:dLbl>
            <c:numFmt formatCode="General" sourceLinked="0"/>
            <c:spPr>
              <a:noFill/>
              <a:ln w="2240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9</c:v>
                </c:pt>
                <c:pt idx="2">
                  <c:v>63</c:v>
                </c:pt>
                <c:pt idx="3">
                  <c:v>198</c:v>
                </c:pt>
                <c:pt idx="4">
                  <c:v>164</c:v>
                </c:pt>
                <c:pt idx="5">
                  <c:v>10</c:v>
                </c:pt>
                <c:pt idx="6">
                  <c:v>43</c:v>
                </c:pt>
                <c:pt idx="7">
                  <c:v>11</c:v>
                </c:pt>
                <c:pt idx="8">
                  <c:v>161</c:v>
                </c:pt>
                <c:pt idx="9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998-4E37-B2C5-3C72695391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309824"/>
        <c:axId val="33313152"/>
      </c:barChart>
      <c:catAx>
        <c:axId val="333098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OSHA Region</a:t>
                </a:r>
              </a:p>
            </c:rich>
          </c:tx>
          <c:layout>
            <c:manualLayout>
              <c:xMode val="edge"/>
              <c:yMode val="edge"/>
              <c:x val="0.44149893878928564"/>
              <c:y val="0.92148173321773408"/>
            </c:manualLayout>
          </c:layout>
          <c:overlay val="0"/>
          <c:spPr>
            <a:noFill/>
            <a:ln w="22401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12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31315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31315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7797552836484983E-2"/>
              <c:y val="0.38436482084690554"/>
            </c:manualLayout>
          </c:layout>
          <c:overlay val="0"/>
          <c:spPr>
            <a:noFill/>
            <a:ln w="22401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8400">
            <a:noFill/>
          </a:ln>
        </c:spPr>
        <c:crossAx val="33309824"/>
        <c:crosses val="autoZero"/>
        <c:crossBetween val="between"/>
      </c:valAx>
      <c:spPr>
        <a:noFill/>
        <a:ln w="2240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55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610421836228287E-2"/>
          <c:y val="2.3696682464454975E-2"/>
          <c:w val="0.97642679900744422"/>
          <c:h val="0.817535545023696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9.459990942244892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654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94E-4CF1-8289-2053E9336E4A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94E-4CF1-8289-2053E9336E4A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94E-4CF1-8289-2053E9336E4A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94E-4CF1-8289-2053E9336E4A}"/>
                </c:ext>
              </c:extLst>
            </c:dLbl>
            <c:dLbl>
              <c:idx val="4"/>
              <c:layout>
                <c:manualLayout>
                  <c:x val="4.948453608247362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94E-4CF1-8289-2053E9336E4A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94E-4CF1-8289-2053E9336E4A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94E-4CF1-8289-2053E9336E4A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94E-4CF1-8289-2053E9336E4A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94E-4CF1-8289-2053E9336E4A}"/>
                </c:ext>
              </c:extLst>
            </c:dLbl>
            <c:spPr>
              <a:noFill/>
              <a:ln w="25488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654</c:v>
                </c:pt>
                <c:pt idx="1">
                  <c:v>238</c:v>
                </c:pt>
                <c:pt idx="2">
                  <c:v>130</c:v>
                </c:pt>
                <c:pt idx="3">
                  <c:v>143</c:v>
                </c:pt>
                <c:pt idx="4">
                  <c:v>67</c:v>
                </c:pt>
                <c:pt idx="5">
                  <c:v>57</c:v>
                </c:pt>
                <c:pt idx="6">
                  <c:v>74</c:v>
                </c:pt>
                <c:pt idx="7">
                  <c:v>20</c:v>
                </c:pt>
                <c:pt idx="8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94E-4CF1-8289-2053E9336E4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A-994E-4CF1-8289-2053E9336E4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2744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Sheet1!$B$1:$J$1</c:f>
              <c:strCache>
                <c:ptCount val="9"/>
                <c:pt idx="0">
                  <c:v>&lt;1</c:v>
                </c:pt>
                <c:pt idx="1">
                  <c:v>1-2</c:v>
                </c:pt>
                <c:pt idx="2">
                  <c:v>2-3</c:v>
                </c:pt>
                <c:pt idx="3">
                  <c:v>3-5</c:v>
                </c:pt>
                <c:pt idx="4">
                  <c:v>5-7</c:v>
                </c:pt>
                <c:pt idx="5">
                  <c:v>7-10</c:v>
                </c:pt>
                <c:pt idx="6">
                  <c:v>10-25</c:v>
                </c:pt>
                <c:pt idx="7">
                  <c:v>25-40</c:v>
                </c:pt>
                <c:pt idx="8">
                  <c:v>40+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B-994E-4CF1-8289-2053E9336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0"/>
        <c:axId val="33567488"/>
        <c:axId val="33569024"/>
      </c:barChart>
      <c:catAx>
        <c:axId val="3356748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569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569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558">
            <a:noFill/>
          </a:ln>
        </c:spPr>
        <c:crossAx val="335674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6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1481481481481483"/>
          <c:y val="0.18723404255319148"/>
          <c:w val="0.39506172839506171"/>
          <c:h val="0.68085106382978722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19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  <a:ln w="1261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C12-4D0B-B0C8-0A900D43C209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261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1C12-4D0B-B0C8-0A900D43C20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1C12-4D0B-B0C8-0A900D43C209}"/>
              </c:ext>
            </c:extLst>
          </c:dPt>
          <c:dLbls>
            <c:dLbl>
              <c:idx val="0"/>
              <c:layout>
                <c:manualLayout>
                  <c:x val="1.2907477103698091E-2"/>
                  <c:y val="-2.10767300961992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1336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12-4D0B-B0C8-0A900D43C209}"/>
                </c:ext>
              </c:extLst>
            </c:dLbl>
            <c:dLbl>
              <c:idx val="1"/>
              <c:layout>
                <c:manualLayout>
                  <c:x val="-3.0088630846103453E-2"/>
                  <c:y val="5.39021168541392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56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C12-4D0B-B0C8-0A900D43C209}"/>
                </c:ext>
              </c:extLst>
            </c:dLbl>
            <c:dLbl>
              <c:idx val="2"/>
              <c:layout>
                <c:manualLayout>
                  <c:x val="8.1182515317722373E-2"/>
                  <c:y val="1.597015381012331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 </a:t>
                    </a:r>
                    <a:r>
                      <a:rPr lang="en-US" dirty="0" smtClean="0"/>
                      <a:t>- Merit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C12-4D0B-B0C8-0A900D43C209}"/>
                </c:ext>
              </c:extLst>
            </c:dLbl>
            <c:spPr>
              <a:noFill/>
              <a:ln w="25237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Star</c:v>
                </c:pt>
                <c:pt idx="1">
                  <c:v>MWF</c:v>
                </c:pt>
                <c:pt idx="2">
                  <c:v>Merit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1336</c:v>
                </c:pt>
                <c:pt idx="1">
                  <c:v>56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C12-4D0B-B0C8-0A900D43C2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0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89" b="1" i="0" u="none" strike="noStrike" baseline="0">
          <a:solidFill>
            <a:srgbClr val="000000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9610678531701891"/>
          <c:y val="1.9543973941368076E-2"/>
        </c:manualLayout>
      </c:layout>
      <c:overlay val="0"/>
      <c:spPr>
        <a:noFill/>
        <a:ln w="2034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2.7808676307007785E-2"/>
          <c:y val="0.12052117263843648"/>
          <c:w val="0.95884315906562845"/>
          <c:h val="0.615635179153094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10172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 smtClean="0"/>
                      <a:t>64</a:t>
                    </a:r>
                    <a:endParaRPr lang="en-US" dirty="0"/>
                  </a:p>
                </c:rich>
              </c:tx>
              <c:spPr>
                <a:noFill/>
                <a:ln w="20344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0-B404-400D-8C31-5D2C28D3D68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04-400D-8C31-5D2C28D3D68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404-400D-8C31-5D2C28D3D68D}"/>
                </c:ext>
              </c:extLst>
            </c:dLbl>
            <c:dLbl>
              <c:idx val="3"/>
              <c:layout>
                <c:manualLayout>
                  <c:x val="1.5088645794039985E-3"/>
                  <c:y val="4.84848484848484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404-400D-8C31-5D2C28D3D68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404-400D-8C31-5D2C28D3D68D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404-400D-8C31-5D2C28D3D68D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404-400D-8C31-5D2C28D3D68D}"/>
                </c:ext>
              </c:extLst>
            </c:dLbl>
            <c:dLbl>
              <c:idx val="7"/>
              <c:layout>
                <c:manualLayout>
                  <c:x val="-4.5265937382119956E-3"/>
                  <c:y val="7.272727272727361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404-400D-8C31-5D2C28D3D68D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404-400D-8C31-5D2C28D3D68D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404-400D-8C31-5D2C28D3D68D}"/>
                </c:ext>
              </c:extLst>
            </c:dLbl>
            <c:spPr>
              <a:noFill/>
              <a:ln w="20344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64</c:v>
                </c:pt>
                <c:pt idx="1">
                  <c:v>99</c:v>
                </c:pt>
                <c:pt idx="2">
                  <c:v>147</c:v>
                </c:pt>
                <c:pt idx="3">
                  <c:v>170</c:v>
                </c:pt>
                <c:pt idx="4">
                  <c:v>215</c:v>
                </c:pt>
                <c:pt idx="5">
                  <c:v>527</c:v>
                </c:pt>
                <c:pt idx="6">
                  <c:v>79</c:v>
                </c:pt>
                <c:pt idx="7">
                  <c:v>63</c:v>
                </c:pt>
                <c:pt idx="8">
                  <c:v>8</c:v>
                </c:pt>
                <c:pt idx="9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404-400D-8C31-5D2C28D3D6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1101312"/>
        <c:axId val="31104384"/>
      </c:barChart>
      <c:catAx>
        <c:axId val="311013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OSHA Region</a:t>
                </a:r>
              </a:p>
            </c:rich>
          </c:tx>
          <c:layout>
            <c:manualLayout>
              <c:xMode val="edge"/>
              <c:yMode val="edge"/>
              <c:x val="0.46007324527663013"/>
              <c:y val="0.85114597947983772"/>
            </c:manualLayout>
          </c:layout>
          <c:overlay val="0"/>
          <c:spPr>
            <a:noFill/>
            <a:ln w="20344">
              <a:noFill/>
            </a:ln>
          </c:spPr>
        </c:title>
        <c:numFmt formatCode="General" sourceLinked="1"/>
        <c:majorTickMark val="out"/>
        <c:minorTickMark val="out"/>
        <c:tickLblPos val="low"/>
        <c:spPr>
          <a:ln w="1017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110438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11043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/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1.557285873192436E-2"/>
              <c:y val="0.37622149837133551"/>
            </c:manualLayout>
          </c:layout>
          <c:overlay val="0"/>
          <c:spPr>
            <a:noFill/>
            <a:ln w="20344">
              <a:noFill/>
            </a:ln>
          </c:spPr>
        </c:title>
        <c:numFmt formatCode="General" sourceLinked="1"/>
        <c:majorTickMark val="none"/>
        <c:minorTickMark val="none"/>
        <c:tickLblPos val="none"/>
        <c:spPr>
          <a:ln w="7629">
            <a:noFill/>
          </a:ln>
        </c:spPr>
        <c:crossAx val="31101312"/>
        <c:crosses val="autoZero"/>
        <c:crossBetween val="between"/>
      </c:valAx>
      <c:spPr>
        <a:noFill/>
        <a:ln w="2034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82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136711102776799E-3"/>
          <c:y val="0.24602514332443026"/>
          <c:w val="0.98110121317054044"/>
          <c:h val="0.684854415140554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22102">
              <a:noFill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8A8-4F4D-871C-CF5AA467B5C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8A8-4F4D-871C-CF5AA467B5C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8A8-4F4D-871C-CF5AA467B5C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8A8-4F4D-871C-CF5AA467B5C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8A8-4F4D-871C-CF5AA467B5C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8A8-4F4D-871C-CF5AA467B5C5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8A8-4F4D-871C-CF5AA467B5C5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8A8-4F4D-871C-CF5AA467B5C5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8A8-4F4D-871C-CF5AA467B5C5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8A8-4F4D-871C-CF5AA467B5C5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8A8-4F4D-871C-CF5AA467B5C5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107</a:t>
                    </a:r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8A8-4F4D-871C-CF5AA467B5C5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8A8-4F4D-871C-CF5AA467B5C5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8A8-4F4D-871C-CF5AA467B5C5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8A8-4F4D-871C-CF5AA467B5C5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8A8-4F4D-871C-CF5AA467B5C5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8A8-4F4D-871C-CF5AA467B5C5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C8A8-4F4D-871C-CF5AA467B5C5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C8A8-4F4D-871C-CF5AA467B5C5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C8A8-4F4D-871C-CF5AA467B5C5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8A8-4F4D-871C-CF5AA467B5C5}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C8A8-4F4D-871C-CF5AA467B5C5}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C8A8-4F4D-871C-CF5AA467B5C5}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C8A8-4F4D-871C-CF5AA467B5C5}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C8A8-4F4D-871C-CF5AA467B5C5}"/>
                </c:ext>
              </c:extLst>
            </c:dLbl>
            <c:dLbl>
              <c:idx val="25"/>
              <c:layout>
                <c:manualLayout>
                  <c:x val="2.1909803377628007E-3"/>
                  <c:y val="-1.2322858903265621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 smtClean="0"/>
                      <a:t>105</a:t>
                    </a:r>
                    <a:endParaRPr lang="en-US" dirty="0"/>
                  </a:p>
                </c:rich>
              </c:tx>
              <c:spPr>
                <a:noFill/>
                <a:ln w="22102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796237218418771E-2"/>
                      <c:h val="3.1102895871842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C8A8-4F4D-871C-CF5AA467B5C5}"/>
                </c:ext>
              </c:extLst>
            </c:dLbl>
            <c:dLbl>
              <c:idx val="26"/>
              <c:layout>
                <c:manualLayout>
                  <c:x val="-1.4607685705998272E-3"/>
                  <c:y val="9.858287122612446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C8A8-4F4D-871C-CF5AA467B5C5}"/>
                </c:ext>
              </c:extLst>
            </c:dLbl>
            <c:dLbl>
              <c:idx val="27"/>
              <c:layout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pPr>
                <a:noFill/>
                <a:ln w="22102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1B-C8A8-4F4D-871C-CF5AA467B5C5}"/>
                </c:ext>
              </c:extLst>
            </c:dLbl>
            <c:dLbl>
              <c:idx val="2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C8A8-4F4D-871C-CF5AA467B5C5}"/>
                </c:ext>
              </c:extLst>
            </c:dLbl>
            <c:dLbl>
              <c:idx val="2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C8A8-4F4D-871C-CF5AA467B5C5}"/>
                </c:ext>
              </c:extLst>
            </c:dLbl>
            <c:dLbl>
              <c:idx val="3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C8A8-4F4D-871C-CF5AA467B5C5}"/>
                </c:ext>
              </c:extLst>
            </c:dLbl>
            <c:dLbl>
              <c:idx val="3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C8A8-4F4D-871C-CF5AA467B5C5}"/>
                </c:ext>
              </c:extLst>
            </c:dLbl>
            <c:spPr>
              <a:noFill/>
              <a:ln w="22102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Sheet1!$A$2:$A$34</c:f>
              <c:strCache>
                <c:ptCount val="32"/>
                <c:pt idx="0">
                  <c:v>AL</c:v>
                </c:pt>
                <c:pt idx="1">
                  <c:v>AR</c:v>
                </c:pt>
                <c:pt idx="2">
                  <c:v>CA</c:v>
                </c:pt>
                <c:pt idx="3">
                  <c:v>CO</c:v>
                </c:pt>
                <c:pt idx="4">
                  <c:v>CT</c:v>
                </c:pt>
                <c:pt idx="5">
                  <c:v>DE</c:v>
                </c:pt>
                <c:pt idx="6">
                  <c:v>FL</c:v>
                </c:pt>
                <c:pt idx="7">
                  <c:v>GA</c:v>
                </c:pt>
                <c:pt idx="8">
                  <c:v>ID</c:v>
                </c:pt>
                <c:pt idx="9">
                  <c:v>IL</c:v>
                </c:pt>
                <c:pt idx="10">
                  <c:v>KS</c:v>
                </c:pt>
                <c:pt idx="11">
                  <c:v>LA</c:v>
                </c:pt>
                <c:pt idx="12">
                  <c:v>MA</c:v>
                </c:pt>
                <c:pt idx="13">
                  <c:v>ME</c:v>
                </c:pt>
                <c:pt idx="14">
                  <c:v>MO</c:v>
                </c:pt>
                <c:pt idx="15">
                  <c:v>MS</c:v>
                </c:pt>
                <c:pt idx="16">
                  <c:v>MT</c:v>
                </c:pt>
                <c:pt idx="17">
                  <c:v>ND</c:v>
                </c:pt>
                <c:pt idx="18">
                  <c:v>NE</c:v>
                </c:pt>
                <c:pt idx="19">
                  <c:v>NH</c:v>
                </c:pt>
                <c:pt idx="20">
                  <c:v>NJ</c:v>
                </c:pt>
                <c:pt idx="21">
                  <c:v>NM</c:v>
                </c:pt>
                <c:pt idx="22">
                  <c:v>NY</c:v>
                </c:pt>
                <c:pt idx="23">
                  <c:v>OH</c:v>
                </c:pt>
                <c:pt idx="24">
                  <c:v>OK</c:v>
                </c:pt>
                <c:pt idx="25">
                  <c:v>PA</c:v>
                </c:pt>
                <c:pt idx="26">
                  <c:v>RI</c:v>
                </c:pt>
                <c:pt idx="27">
                  <c:v>SD</c:v>
                </c:pt>
                <c:pt idx="28">
                  <c:v>TX</c:v>
                </c:pt>
                <c:pt idx="29">
                  <c:v>VA</c:v>
                </c:pt>
                <c:pt idx="30">
                  <c:v>WI</c:v>
                </c:pt>
                <c:pt idx="31">
                  <c:v>WV</c:v>
                </c:pt>
              </c:strCache>
            </c: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33</c:v>
                </c:pt>
                <c:pt idx="1">
                  <c:v>45</c:v>
                </c:pt>
                <c:pt idx="2">
                  <c:v>5</c:v>
                </c:pt>
                <c:pt idx="3">
                  <c:v>33</c:v>
                </c:pt>
                <c:pt idx="4">
                  <c:v>7</c:v>
                </c:pt>
                <c:pt idx="5">
                  <c:v>5</c:v>
                </c:pt>
                <c:pt idx="6">
                  <c:v>53</c:v>
                </c:pt>
                <c:pt idx="7">
                  <c:v>45</c:v>
                </c:pt>
                <c:pt idx="8">
                  <c:v>14</c:v>
                </c:pt>
                <c:pt idx="9">
                  <c:v>79</c:v>
                </c:pt>
                <c:pt idx="10">
                  <c:v>16</c:v>
                </c:pt>
                <c:pt idx="11">
                  <c:v>107</c:v>
                </c:pt>
                <c:pt idx="12">
                  <c:v>28</c:v>
                </c:pt>
                <c:pt idx="13">
                  <c:v>14</c:v>
                </c:pt>
                <c:pt idx="14">
                  <c:v>41</c:v>
                </c:pt>
                <c:pt idx="15">
                  <c:v>33</c:v>
                </c:pt>
                <c:pt idx="16">
                  <c:v>10</c:v>
                </c:pt>
                <c:pt idx="17">
                  <c:v>13</c:v>
                </c:pt>
                <c:pt idx="18">
                  <c:v>22</c:v>
                </c:pt>
                <c:pt idx="19">
                  <c:v>8</c:v>
                </c:pt>
                <c:pt idx="20">
                  <c:v>43</c:v>
                </c:pt>
                <c:pt idx="21">
                  <c:v>8</c:v>
                </c:pt>
                <c:pt idx="22">
                  <c:v>56</c:v>
                </c:pt>
                <c:pt idx="23">
                  <c:v>103</c:v>
                </c:pt>
                <c:pt idx="24">
                  <c:v>39</c:v>
                </c:pt>
                <c:pt idx="25">
                  <c:v>105</c:v>
                </c:pt>
                <c:pt idx="26">
                  <c:v>6</c:v>
                </c:pt>
                <c:pt idx="27">
                  <c:v>6</c:v>
                </c:pt>
                <c:pt idx="28">
                  <c:v>330</c:v>
                </c:pt>
                <c:pt idx="29">
                  <c:v>11</c:v>
                </c:pt>
                <c:pt idx="30">
                  <c:v>29</c:v>
                </c:pt>
                <c:pt idx="3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A8-4F4D-871C-CF5AA467B5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31017600"/>
        <c:axId val="31655424"/>
      </c:barChart>
      <c:catAx>
        <c:axId val="310176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2763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3165542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1655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8288">
            <a:noFill/>
          </a:ln>
        </c:spPr>
        <c:crossAx val="31017600"/>
        <c:crosses val="autoZero"/>
        <c:crossBetween val="between"/>
      </c:valAx>
      <c:spPr>
        <a:pattFill prst="pct5">
          <a:fgClr>
            <a:srgbClr xmlns:mc="http://schemas.openxmlformats.org/markup-compatibility/2006" xmlns:a14="http://schemas.microsoft.com/office/drawing/2010/main" val="FFFFFF" mc:Ignorable="a14" a14:legacySpreadsheetColorIndex="9"/>
          </a:fgClr>
          <a:bgClr>
            <a:srgbClr xmlns:mc="http://schemas.openxmlformats.org/markup-compatibility/2006" xmlns:a14="http://schemas.microsoft.com/office/drawing/2010/main" val="FFFFFF" mc:Ignorable="a14" a14:legacySpreadsheetColorIndex="9"/>
          </a:bgClr>
        </a:pattFill>
        <a:ln w="2210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70" b="0" i="0" u="none" strike="noStrike" baseline="0">
          <a:solidFill>
            <a:schemeClr val="tx1"/>
          </a:solidFill>
          <a:latin typeface="Constantia" panose="02030602050306030303" pitchFamily="18" charset="0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927835051546393"/>
          <c:y val="0.34210526315789475"/>
          <c:w val="0.38402061855670105"/>
          <c:h val="0.3205741626794258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 w="18752">
              <a:solidFill>
                <a:schemeClr val="tx1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728D-4A5C-8979-231BFBA62E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875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728D-4A5C-8979-231BFBA62EC4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Union
</a:t>
                    </a:r>
                    <a:r>
                      <a:rPr lang="en-US" dirty="0" smtClean="0"/>
                      <a:t>21%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28D-4A5C-8979-231BFBA62EC4}"/>
                </c:ext>
              </c:extLst>
            </c:dLbl>
            <c:dLbl>
              <c:idx val="1"/>
              <c:layout>
                <c:manualLayout>
                  <c:x val="1.7152253715252665E-2"/>
                  <c:y val="2.74502382481159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Non-Union
</a:t>
                    </a:r>
                    <a:r>
                      <a:rPr lang="en-US" dirty="0" smtClean="0"/>
                      <a:t>79%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28D-4A5C-8979-231BFBA62EC4}"/>
                </c:ext>
              </c:extLst>
            </c:dLbl>
            <c:numFmt formatCode="0%" sourceLinked="0"/>
            <c:spPr>
              <a:noFill/>
              <a:ln w="37503">
                <a:noFill/>
              </a:ln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Union</c:v>
                </c:pt>
                <c:pt idx="1">
                  <c:v>Non-Union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301</c:v>
                </c:pt>
                <c:pt idx="1">
                  <c:v>1097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8D-4A5C-8979-231BFBA62EC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3750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621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5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7090857392350893E-2"/>
          <c:y val="1.2116623936485993E-2"/>
          <c:w val="0.95168444898875482"/>
          <c:h val="0.645613794060802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1"/>
            </a:solidFill>
            <a:ln w="12667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379226210783332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218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960-43D0-BFE2-4AB14F21AAF4}"/>
                </c:ext>
              </c:extLst>
            </c:dLbl>
            <c:dLbl>
              <c:idx val="1"/>
              <c:layout>
                <c:manualLayout>
                  <c:x val="6.2772426091895015E-3"/>
                  <c:y val="-9.71834335220717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60-43D0-BFE2-4AB14F21AAF4}"/>
                </c:ext>
              </c:extLst>
            </c:dLbl>
            <c:dLbl>
              <c:idx val="2"/>
              <c:layout>
                <c:manualLayout>
                  <c:x val="1.3179734743696938E-2"/>
                  <c:y val="4.18834480954127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60-43D0-BFE2-4AB14F21AAF4}"/>
                </c:ext>
              </c:extLst>
            </c:dLbl>
            <c:dLbl>
              <c:idx val="3"/>
              <c:layout>
                <c:manualLayout>
                  <c:x val="1.2951579272725711E-2"/>
                  <c:y val="-2.363218700053213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960-43D0-BFE2-4AB14F21AAF4}"/>
                </c:ext>
              </c:extLst>
            </c:dLbl>
            <c:dLbl>
              <c:idx val="4"/>
              <c:layout>
                <c:manualLayout>
                  <c:x val="1.0233031710201391E-2"/>
                  <c:y val="-1.39746652842261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960-43D0-BFE2-4AB14F21AAF4}"/>
                </c:ext>
              </c:extLst>
            </c:dLbl>
            <c:dLbl>
              <c:idx val="5"/>
              <c:layout>
                <c:manualLayout>
                  <c:x val="8.7596801934536755E-3"/>
                  <c:y val="3.7661711015179886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48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960-43D0-BFE2-4AB14F21AAF4}"/>
                </c:ext>
              </c:extLst>
            </c:dLbl>
            <c:dLbl>
              <c:idx val="6"/>
              <c:layout>
                <c:manualLayout>
                  <c:x val="9.8590436055988624E-3"/>
                  <c:y val="-1.6722133613446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131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960-43D0-BFE2-4AB14F21AAF4}"/>
                </c:ext>
              </c:extLst>
            </c:dLbl>
            <c:dLbl>
              <c:idx val="7"/>
              <c:layout>
                <c:manualLayout>
                  <c:x val="8.6618271275971156E-3"/>
                  <c:y val="-1.0089236073097589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960-43D0-BFE2-4AB14F21AAF4}"/>
                </c:ext>
              </c:extLst>
            </c:dLbl>
            <c:dLbl>
              <c:idx val="8"/>
              <c:layout>
                <c:manualLayout>
                  <c:x val="1.2169638580016797E-2"/>
                  <c:y val="9.190745475287637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48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960-43D0-BFE2-4AB14F21AAF4}"/>
                </c:ext>
              </c:extLst>
            </c:dLbl>
            <c:dLbl>
              <c:idx val="9"/>
              <c:layout>
                <c:manualLayout>
                  <c:x val="1.4333264562619522E-3"/>
                  <c:y val="2.944005693859185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960-43D0-BFE2-4AB14F21AAF4}"/>
                </c:ext>
              </c:extLst>
            </c:dLbl>
            <c:dLbl>
              <c:idx val="10"/>
              <c:layout>
                <c:manualLayout>
                  <c:x val="-1.6434264583073969E-3"/>
                  <c:y val="-1.4995514702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960-43D0-BFE2-4AB14F21AAF4}"/>
                </c:ext>
              </c:extLst>
            </c:dLbl>
            <c:dLbl>
              <c:idx val="11"/>
              <c:layout>
                <c:manualLayout>
                  <c:x val="7.2206724260666429E-3"/>
                  <c:y val="-4.27588026199575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33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960-43D0-BFE2-4AB14F21AAF4}"/>
                </c:ext>
              </c:extLst>
            </c:dLbl>
            <c:dLbl>
              <c:idx val="12"/>
              <c:layout>
                <c:manualLayout>
                  <c:x val="6.9926432171158771E-3"/>
                  <c:y val="6.0750081035885486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60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960-43D0-BFE2-4AB14F21AAF4}"/>
                </c:ext>
              </c:extLst>
            </c:dLbl>
            <c:dLbl>
              <c:idx val="13"/>
              <c:layout>
                <c:manualLayout>
                  <c:x val="1.0858660021580821E-2"/>
                  <c:y val="-7.55166201679297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960-43D0-BFE2-4AB14F21AAF4}"/>
                </c:ext>
              </c:extLst>
            </c:dLbl>
            <c:dLbl>
              <c:idx val="14"/>
              <c:layout>
                <c:manualLayout>
                  <c:x val="1.2063578482830512E-2"/>
                  <c:y val="-1.5932883444040637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latin typeface="Constantia" panose="02030602050306030303" pitchFamily="18" charset="0"/>
                      </a:rPr>
                      <a:t>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960-43D0-BFE2-4AB14F21AAF4}"/>
                </c:ext>
              </c:extLst>
            </c:dLbl>
            <c:spPr>
              <a:noFill/>
              <a:ln w="25334">
                <a:noFill/>
              </a:ln>
            </c:spPr>
            <c:txPr>
              <a:bodyPr/>
              <a:lstStyle/>
              <a:p>
                <a:pPr>
                  <a:defRPr sz="1795" b="1" i="0" u="none" strike="noStrike" baseline="0">
                    <a:solidFill>
                      <a:schemeClr val="tx1"/>
                    </a:solidFill>
                    <a:latin typeface="Constantia" panose="02030602050306030303" pitchFamily="18" charset="0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Sheet1!$B$1:$P$1</c:f>
              <c:strCache>
                <c:ptCount val="15"/>
                <c:pt idx="0">
                  <c:v>Chemical</c:v>
                </c:pt>
                <c:pt idx="1">
                  <c:v>Specialty Trade Contractors</c:v>
                </c:pt>
                <c:pt idx="2">
                  <c:v>Food</c:v>
                </c:pt>
                <c:pt idx="3">
                  <c:v>Personal &amp; Laundry Ser.</c:v>
                </c:pt>
                <c:pt idx="4">
                  <c:v>Paper </c:v>
                </c:pt>
                <c:pt idx="5">
                  <c:v>Petroleum</c:v>
                </c:pt>
                <c:pt idx="6">
                  <c:v>Utilities</c:v>
                </c:pt>
                <c:pt idx="7">
                  <c:v>Plastics</c:v>
                </c:pt>
                <c:pt idx="8">
                  <c:v>Fabricated Metal</c:v>
                </c:pt>
                <c:pt idx="9">
                  <c:v>Admin &amp; Support Ser.</c:v>
                </c:pt>
                <c:pt idx="10">
                  <c:v>Transportation Equip</c:v>
                </c:pt>
                <c:pt idx="11">
                  <c:v>Machinery Mfg</c:v>
                </c:pt>
                <c:pt idx="12">
                  <c:v>Warehousing</c:v>
                </c:pt>
                <c:pt idx="13">
                  <c:v>Professional Svcs</c:v>
                </c:pt>
                <c:pt idx="14">
                  <c:v>Waste Mngt</c:v>
                </c:pt>
              </c:strCache>
            </c:strRef>
          </c:cat>
          <c:val>
            <c:numRef>
              <c:f>Sheet1!$B$2:$P$2</c:f>
              <c:numCache>
                <c:formatCode>General</c:formatCode>
                <c:ptCount val="15"/>
                <c:pt idx="0">
                  <c:v>218</c:v>
                </c:pt>
                <c:pt idx="1">
                  <c:v>55</c:v>
                </c:pt>
                <c:pt idx="2">
                  <c:v>38</c:v>
                </c:pt>
                <c:pt idx="3">
                  <c:v>44</c:v>
                </c:pt>
                <c:pt idx="4">
                  <c:v>43</c:v>
                </c:pt>
                <c:pt idx="5">
                  <c:v>48</c:v>
                </c:pt>
                <c:pt idx="6">
                  <c:v>131</c:v>
                </c:pt>
                <c:pt idx="7">
                  <c:v>36</c:v>
                </c:pt>
                <c:pt idx="8">
                  <c:v>48</c:v>
                </c:pt>
                <c:pt idx="9">
                  <c:v>36</c:v>
                </c:pt>
                <c:pt idx="10">
                  <c:v>56</c:v>
                </c:pt>
                <c:pt idx="11">
                  <c:v>33</c:v>
                </c:pt>
                <c:pt idx="12">
                  <c:v>60</c:v>
                </c:pt>
                <c:pt idx="13">
                  <c:v>82</c:v>
                </c:pt>
                <c:pt idx="14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960-43D0-BFE2-4AB14F21AA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gapDepth val="0"/>
        <c:shape val="box"/>
        <c:axId val="33440128"/>
        <c:axId val="33442816"/>
        <c:axId val="0"/>
      </c:bar3DChart>
      <c:catAx>
        <c:axId val="3344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7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997" b="1" i="0" u="none" strike="noStrike" baseline="0">
                <a:solidFill>
                  <a:schemeClr val="tx1"/>
                </a:solidFill>
                <a:latin typeface="Constantia" panose="02030602050306030303" pitchFamily="18" charset="0"/>
                <a:ea typeface="Times New Roman"/>
                <a:cs typeface="Times New Roman"/>
              </a:defRPr>
            </a:pPr>
            <a:endParaRPr lang="en-US"/>
          </a:p>
        </c:txPr>
        <c:crossAx val="3344281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3442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440128"/>
        <c:crosses val="autoZero"/>
        <c:crossBetween val="between"/>
      </c:valAx>
      <c:spPr>
        <a:noFill/>
        <a:ln w="253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63811821471655E-2"/>
          <c:y val="1.3544018058690745E-2"/>
          <c:w val="0.91917973462002411"/>
          <c:h val="0.808126410835214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5228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0"/>
              <c:layout>
                <c:manualLayout>
                  <c:x val="0"/>
                  <c:y val="-2.2952262585645095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2125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555-4AEE-A9BB-A93991DD32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306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Sheet1!$C$1:$AH$1</c:f>
              <c:strCache>
                <c:ptCount val="32"/>
                <c:pt idx="0">
                  <c:v>'88</c:v>
                </c:pt>
                <c:pt idx="1">
                  <c:v>'89</c:v>
                </c:pt>
                <c:pt idx="2">
                  <c:v>'90</c:v>
                </c:pt>
                <c:pt idx="3">
                  <c:v>'91</c:v>
                </c:pt>
                <c:pt idx="4">
                  <c:v>'92</c:v>
                </c:pt>
                <c:pt idx="5">
                  <c:v>'93</c:v>
                </c:pt>
                <c:pt idx="6">
                  <c:v>'94</c:v>
                </c:pt>
                <c:pt idx="7">
                  <c:v>'95</c:v>
                </c:pt>
                <c:pt idx="8">
                  <c:v>'96</c:v>
                </c:pt>
                <c:pt idx="9">
                  <c:v>'97</c:v>
                </c:pt>
                <c:pt idx="10">
                  <c:v>'98</c:v>
                </c:pt>
                <c:pt idx="11">
                  <c:v>'99</c:v>
                </c:pt>
                <c:pt idx="12">
                  <c:v>'00</c:v>
                </c:pt>
                <c:pt idx="13">
                  <c:v>'01</c:v>
                </c:pt>
                <c:pt idx="14">
                  <c:v>'02</c:v>
                </c:pt>
                <c:pt idx="15">
                  <c:v>'03</c:v>
                </c:pt>
                <c:pt idx="16">
                  <c:v>'04</c:v>
                </c:pt>
                <c:pt idx="17">
                  <c:v>'05</c:v>
                </c:pt>
                <c:pt idx="18">
                  <c:v>'06</c:v>
                </c:pt>
                <c:pt idx="19">
                  <c:v>'07</c:v>
                </c:pt>
                <c:pt idx="20">
                  <c:v>`08</c:v>
                </c:pt>
                <c:pt idx="21">
                  <c:v>`09</c:v>
                </c:pt>
                <c:pt idx="22">
                  <c:v>`10</c:v>
                </c:pt>
                <c:pt idx="23">
                  <c:v>`11</c:v>
                </c:pt>
                <c:pt idx="24">
                  <c:v>`12</c:v>
                </c:pt>
                <c:pt idx="25">
                  <c:v>`13</c:v>
                </c:pt>
                <c:pt idx="26">
                  <c:v>`14</c:v>
                </c:pt>
                <c:pt idx="27">
                  <c:v>`15</c:v>
                </c:pt>
                <c:pt idx="28">
                  <c:v>`16</c:v>
                </c:pt>
                <c:pt idx="29">
                  <c:v>`17</c:v>
                </c:pt>
                <c:pt idx="30">
                  <c:v>`18</c:v>
                </c:pt>
                <c:pt idx="31">
                  <c:v>19</c:v>
                </c:pt>
              </c:strCache>
            </c:strRef>
          </c:cat>
          <c:val>
            <c:numRef>
              <c:f>Sheet1!$C$2:$AH$2</c:f>
              <c:numCache>
                <c:formatCode>General</c:formatCode>
                <c:ptCount val="32"/>
                <c:pt idx="0">
                  <c:v>62</c:v>
                </c:pt>
                <c:pt idx="1">
                  <c:v>64</c:v>
                </c:pt>
                <c:pt idx="2">
                  <c:v>71</c:v>
                </c:pt>
                <c:pt idx="3">
                  <c:v>78</c:v>
                </c:pt>
                <c:pt idx="4">
                  <c:v>104</c:v>
                </c:pt>
                <c:pt idx="5">
                  <c:v>126</c:v>
                </c:pt>
                <c:pt idx="6">
                  <c:v>180</c:v>
                </c:pt>
                <c:pt idx="7">
                  <c:v>229</c:v>
                </c:pt>
                <c:pt idx="8">
                  <c:v>285</c:v>
                </c:pt>
                <c:pt idx="9">
                  <c:v>396</c:v>
                </c:pt>
                <c:pt idx="10">
                  <c:v>475</c:v>
                </c:pt>
                <c:pt idx="11">
                  <c:v>571</c:v>
                </c:pt>
                <c:pt idx="12">
                  <c:v>678</c:v>
                </c:pt>
                <c:pt idx="13">
                  <c:v>777</c:v>
                </c:pt>
                <c:pt idx="14">
                  <c:v>879</c:v>
                </c:pt>
                <c:pt idx="15">
                  <c:v>1002</c:v>
                </c:pt>
                <c:pt idx="16">
                  <c:v>1223</c:v>
                </c:pt>
                <c:pt idx="17">
                  <c:v>1424</c:v>
                </c:pt>
                <c:pt idx="18">
                  <c:v>1665</c:v>
                </c:pt>
                <c:pt idx="19">
                  <c:v>1869</c:v>
                </c:pt>
                <c:pt idx="20">
                  <c:v>2161</c:v>
                </c:pt>
                <c:pt idx="21">
                  <c:v>2330</c:v>
                </c:pt>
                <c:pt idx="22">
                  <c:v>2436</c:v>
                </c:pt>
                <c:pt idx="23">
                  <c:v>2404</c:v>
                </c:pt>
                <c:pt idx="24">
                  <c:v>2370</c:v>
                </c:pt>
                <c:pt idx="25">
                  <c:v>2370</c:v>
                </c:pt>
                <c:pt idx="26">
                  <c:v>2255</c:v>
                </c:pt>
                <c:pt idx="27">
                  <c:v>2211</c:v>
                </c:pt>
                <c:pt idx="28">
                  <c:v>2205</c:v>
                </c:pt>
                <c:pt idx="29">
                  <c:v>2207</c:v>
                </c:pt>
                <c:pt idx="30">
                  <c:v>2124</c:v>
                </c:pt>
                <c:pt idx="31">
                  <c:v>2130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B50-4DE9-ADAB-FF6767D641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32871936"/>
        <c:axId val="32879360"/>
      </c:barChart>
      <c:catAx>
        <c:axId val="32871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Calendar Year</a:t>
                </a:r>
              </a:p>
            </c:rich>
          </c:tx>
          <c:layout>
            <c:manualLayout>
              <c:xMode val="edge"/>
              <c:yMode val="edge"/>
              <c:x val="0.48323769879922163"/>
              <c:y val="0.89965266598620719"/>
            </c:manualLayout>
          </c:layout>
          <c:overlay val="0"/>
          <c:spPr>
            <a:noFill/>
            <a:ln w="30456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80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287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879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87193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101449275362323E-2"/>
          <c:y val="7.3529411764705885E-2"/>
          <c:w val="0.88985507246376816"/>
          <c:h val="0.740196078431372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2604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2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739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60B-4553-9E26-9D011D94F2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2880000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Sheet1!$B$1:$AC$1</c:f>
              <c:strCache>
                <c:ptCount val="28"/>
                <c:pt idx="0">
                  <c:v>'92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'00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`08</c:v>
                </c:pt>
                <c:pt idx="17">
                  <c:v>`09</c:v>
                </c:pt>
                <c:pt idx="18">
                  <c:v>`10</c:v>
                </c:pt>
                <c:pt idx="19">
                  <c:v>`11</c:v>
                </c:pt>
                <c:pt idx="20">
                  <c:v>`12</c:v>
                </c:pt>
                <c:pt idx="21">
                  <c:v>`13</c:v>
                </c:pt>
                <c:pt idx="22">
                  <c:v>`14</c:v>
                </c:pt>
                <c:pt idx="23">
                  <c:v>`15</c:v>
                </c:pt>
                <c:pt idx="24">
                  <c:v>`16</c:v>
                </c:pt>
                <c:pt idx="25">
                  <c:v>`17</c:v>
                </c:pt>
                <c:pt idx="26">
                  <c:v>`18</c:v>
                </c:pt>
                <c:pt idx="27">
                  <c:v>19</c:v>
                </c:pt>
              </c:strCache>
            </c:strRef>
          </c:cat>
          <c:val>
            <c:numRef>
              <c:f>Sheet1!$B$2:$AC$2</c:f>
              <c:numCache>
                <c:formatCode>General</c:formatCode>
                <c:ptCount val="28"/>
                <c:pt idx="0">
                  <c:v>3</c:v>
                </c:pt>
                <c:pt idx="1">
                  <c:v>3</c:v>
                </c:pt>
                <c:pt idx="2">
                  <c:v>12</c:v>
                </c:pt>
                <c:pt idx="3">
                  <c:v>21</c:v>
                </c:pt>
                <c:pt idx="4">
                  <c:v>35</c:v>
                </c:pt>
                <c:pt idx="5">
                  <c:v>61</c:v>
                </c:pt>
                <c:pt idx="6">
                  <c:v>89</c:v>
                </c:pt>
                <c:pt idx="7">
                  <c:v>115</c:v>
                </c:pt>
                <c:pt idx="8">
                  <c:v>149</c:v>
                </c:pt>
                <c:pt idx="9">
                  <c:v>197</c:v>
                </c:pt>
                <c:pt idx="10">
                  <c:v>249</c:v>
                </c:pt>
                <c:pt idx="11">
                  <c:v>292</c:v>
                </c:pt>
                <c:pt idx="12">
                  <c:v>333</c:v>
                </c:pt>
                <c:pt idx="13">
                  <c:v>392</c:v>
                </c:pt>
                <c:pt idx="14">
                  <c:v>469</c:v>
                </c:pt>
                <c:pt idx="15">
                  <c:v>528</c:v>
                </c:pt>
                <c:pt idx="16">
                  <c:v>592</c:v>
                </c:pt>
                <c:pt idx="17">
                  <c:v>632</c:v>
                </c:pt>
                <c:pt idx="18">
                  <c:v>720</c:v>
                </c:pt>
                <c:pt idx="19">
                  <c:v>712</c:v>
                </c:pt>
                <c:pt idx="20">
                  <c:v>735</c:v>
                </c:pt>
                <c:pt idx="21">
                  <c:v>743</c:v>
                </c:pt>
                <c:pt idx="22">
                  <c:v>766</c:v>
                </c:pt>
                <c:pt idx="23">
                  <c:v>774</c:v>
                </c:pt>
                <c:pt idx="24">
                  <c:v>793</c:v>
                </c:pt>
                <c:pt idx="25">
                  <c:v>805</c:v>
                </c:pt>
                <c:pt idx="26">
                  <c:v>739</c:v>
                </c:pt>
                <c:pt idx="27">
                  <c:v>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340-4DDD-ADD3-2C28C32F5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222016"/>
        <c:axId val="33010816"/>
      </c:barChart>
      <c:catAx>
        <c:axId val="332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3301081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3010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33222016"/>
        <c:crosses val="autoZero"/>
        <c:crossBetween val="between"/>
      </c:valAx>
      <c:spPr>
        <a:noFill/>
        <a:ln w="2520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 i="0" u="none" strike="noStrike" baseline="0">
          <a:solidFill>
            <a:schemeClr val="tx1"/>
          </a:solidFill>
          <a:latin typeface="Constantia" panose="02030602050306030303" pitchFamily="18" charset="0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49D9170-6DA8-42D2-96E2-AD51FB300A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770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497371-D000-4FE4-9D98-3B8DAC68FA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CA8A900-F9D9-40EA-A9F7-87BC4A733968}" type="slidenum">
              <a:rPr lang="en-US" sz="1200" smtClean="0"/>
              <a:pPr/>
              <a:t>1</a:t>
            </a:fld>
            <a:endParaRPr lang="en-US" sz="1200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A6F59A4-7426-41BF-92D1-6CDFF031E229}" type="slidenum">
              <a:rPr lang="en-US" sz="1200" smtClean="0"/>
              <a:pPr/>
              <a:t>10</a:t>
            </a:fld>
            <a:endParaRPr lang="en-US" sz="1200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CFD6CF-6695-46BB-B615-B1A7D2850C90}" type="slidenum">
              <a:rPr lang="en-US" sz="1200" smtClean="0"/>
              <a:pPr/>
              <a:t>11</a:t>
            </a:fld>
            <a:endParaRPr lang="en-US" sz="1200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6E20495-2776-46E7-9043-80E2F62F53A3}" type="slidenum">
              <a:rPr lang="en-US" sz="1200" smtClean="0"/>
              <a:pPr/>
              <a:t>12</a:t>
            </a:fld>
            <a:endParaRPr lang="en-US" sz="1200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8B373C0-5B0C-4396-9B92-1D81A3BFC3A6}" type="slidenum">
              <a:rPr lang="en-US" sz="1200" smtClean="0">
                <a:solidFill>
                  <a:prstClr val="black"/>
                </a:solidFill>
              </a:rPr>
              <a:pPr/>
              <a:t>2</a:t>
            </a:fld>
            <a:endParaRPr lang="en-US" sz="1200" dirty="0" smtClean="0">
              <a:solidFill>
                <a:prstClr val="black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CC7E428-807E-4A3B-9607-BEC90D32570B}" type="slidenum">
              <a:rPr lang="en-US" sz="1200" smtClean="0"/>
              <a:pPr/>
              <a:t>3</a:t>
            </a:fld>
            <a:endParaRPr lang="en-US" sz="1200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9991A5-7C4F-4B63-BD4B-8AC1AE49D7AD}" type="slidenum">
              <a:rPr lang="en-US" sz="1200" smtClean="0"/>
              <a:pPr/>
              <a:t>4</a:t>
            </a:fld>
            <a:endParaRPr lang="en-US" sz="1200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67" tIns="46034" rIns="92067" bIns="460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59DD88-129A-4BF9-B2DF-15ECF45E38C1}" type="slidenum">
              <a:rPr lang="en-US" sz="1200" smtClean="0"/>
              <a:pPr/>
              <a:t>5</a:t>
            </a:fld>
            <a:endParaRPr lang="en-US" sz="1200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8350C84-357B-4BB2-9B86-E8A6092CF9C9}" type="slidenum">
              <a:rPr lang="en-US" sz="1200" smtClean="0"/>
              <a:pPr/>
              <a:t>6</a:t>
            </a:fld>
            <a:endParaRPr lang="en-US" sz="1200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6C7D0E5-BEA0-4C04-AE47-6A8AFDE2B047}" type="slidenum">
              <a:rPr lang="en-US" sz="1200" smtClean="0"/>
              <a:pPr/>
              <a:t>7</a:t>
            </a:fld>
            <a:endParaRPr lang="en-US" sz="1200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9F320CC-973A-44C6-81E8-3978AF9829F4}" type="slidenum">
              <a:rPr lang="en-US" sz="1200" smtClean="0"/>
              <a:pPr/>
              <a:t>8</a:t>
            </a:fld>
            <a:endParaRPr lang="en-US" sz="1200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EC528F1-BF9A-4DCF-A78E-842A59704208}" type="slidenum">
              <a:rPr lang="en-US" sz="1200" smtClean="0"/>
              <a:pPr/>
              <a:t>9</a:t>
            </a:fld>
            <a:endParaRPr lang="en-US" sz="1200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 w="12700"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67" tIns="46034" rIns="92067" bIns="46034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BFAAA-49A3-4527-B750-AE5F6D42A2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5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BCCFE-D92B-488C-840B-EF267CF6A6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5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6333F-4B1E-4891-9283-2F689547A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1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0DD7-FE7B-46B5-99E8-EC574E6254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53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982F-1DEC-4112-B85F-54CAC2589B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02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6378-A8F1-478A-A30C-4BCF43B6B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1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C60D-EFD9-480C-A1C3-3B88892A08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7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DEA0F-0E27-44EF-B0C2-14B9498E84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87B43-0ACB-4A01-AFBF-01FD75A57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377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D7AF2-52F2-4D77-91FE-2242242901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72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76C7B-0BFD-4306-96E2-F38038670A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675EA-D310-4D4C-9E91-A4195AF26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2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6CA8-9B4B-432F-8D19-71447B443B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8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0211B89-5429-46F9-AA11-6363B19BE4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1143000" y="2667000"/>
            <a:ext cx="68961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800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latin typeface="Constantia" panose="02030602050306030303" pitchFamily="18" charset="0"/>
              </a:rPr>
              <a:t>Current VPP Statistics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919180" y="3733800"/>
            <a:ext cx="18598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800" b="1" smtClean="0">
                <a:latin typeface="Cambria" panose="02040503050406030204" pitchFamily="18" charset="0"/>
              </a:rPr>
              <a:t>June </a:t>
            </a:r>
            <a:r>
              <a:rPr lang="en-US" sz="2800" b="1" dirty="0" smtClean="0">
                <a:latin typeface="Cambria" panose="02040503050406030204" pitchFamily="18" charset="0"/>
              </a:rPr>
              <a:t>2019</a:t>
            </a:r>
            <a:endParaRPr lang="en-US" sz="28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5638800" cy="990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Growth of VPP</a:t>
            </a:r>
            <a:r>
              <a:rPr lang="en-US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State Plan States</a:t>
            </a:r>
            <a:endParaRPr lang="en-US" sz="5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477000" y="1447800"/>
            <a:ext cx="91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352800" y="1524000"/>
            <a:ext cx="2514600" cy="68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14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901260"/>
              </p:ext>
            </p:extLst>
          </p:nvPr>
        </p:nvGraphicFramePr>
        <p:xfrm>
          <a:off x="304800" y="1879600"/>
          <a:ext cx="8458200" cy="384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3740150" y="5486400"/>
            <a:ext cx="17099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>
                <a:latin typeface="Constantia" panose="02030602050306030303" pitchFamily="18" charset="0"/>
              </a:rPr>
              <a:t>Fiscal Year</a:t>
            </a: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5105400" y="6318251"/>
            <a:ext cx="3819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Partnerships &amp; Recognition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276600" y="13716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28600" y="381000"/>
            <a:ext cx="8731250" cy="22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In State Plan States</a:t>
            </a:r>
            <a:r>
              <a:rPr lang="en-US" sz="4400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 </a:t>
            </a:r>
          </a:p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With VPP Programs</a:t>
            </a:r>
          </a:p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endParaRPr lang="en-US" sz="4400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876800" y="6373813"/>
            <a:ext cx="4193381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000080"/>
              </a:buClr>
              <a:buSzPct val="90000"/>
              <a:buFont typeface="Monotype Sorts" charset="2"/>
              <a:buNone/>
            </a:pPr>
            <a:r>
              <a:rPr lang="en-US" sz="1400" dirty="0" smtClean="0">
                <a:solidFill>
                  <a:srgbClr val="000000"/>
                </a:solidFill>
              </a:rPr>
              <a:t>Source</a:t>
            </a:r>
            <a:r>
              <a:rPr lang="en-US" sz="1400" dirty="0">
                <a:solidFill>
                  <a:srgbClr val="000000"/>
                </a:solidFill>
              </a:rPr>
              <a:t>:  OSHA, Office of Partnerships &amp; Recognition</a:t>
            </a:r>
            <a:endParaRPr lang="en-US" sz="1400" dirty="0"/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656602"/>
              </p:ext>
            </p:extLst>
          </p:nvPr>
        </p:nvGraphicFramePr>
        <p:xfrm>
          <a:off x="660400" y="1879600"/>
          <a:ext cx="7894638" cy="442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048000" y="1411288"/>
            <a:ext cx="343693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Clr>
                <a:srgbClr val="000080"/>
              </a:buClr>
              <a:buSzPct val="90000"/>
              <a:buFont typeface="Monotype Sorts" charset="2"/>
              <a:buNone/>
            </a:pPr>
            <a:endParaRPr lang="en-US" sz="2200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276600" y="16002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84150" y="304800"/>
            <a:ext cx="873125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By Region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029200" y="6388100"/>
            <a:ext cx="41148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Clr>
                <a:srgbClr val="000080"/>
              </a:buClr>
              <a:buSzPct val="90000"/>
              <a:buFont typeface="Monotype Sorts" charset="2"/>
              <a:buNone/>
            </a:pPr>
            <a:r>
              <a:rPr lang="en-US" sz="1400" dirty="0">
                <a:latin typeface="+mj-lt"/>
              </a:rPr>
              <a:t>Source:  OSHA, Office of Partnerships &amp; Recognition</a:t>
            </a:r>
            <a:endParaRPr lang="en-US" dirty="0">
              <a:latin typeface="+mj-lt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104188" y="4370388"/>
            <a:ext cx="206375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22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22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Clr>
                <a:srgbClr val="000080"/>
              </a:buClr>
              <a:buSzPct val="90000"/>
              <a:buFont typeface="Monotype Sorts" charset="2"/>
              <a:buNone/>
            </a:pPr>
            <a:endParaRPr lang="en-US" sz="2200" dirty="0">
              <a:solidFill>
                <a:srgbClr val="3333CC"/>
              </a:solidFill>
              <a:latin typeface="Constantia" panose="02030602050306030303" pitchFamily="18" charset="0"/>
            </a:endParaRPr>
          </a:p>
        </p:txBody>
      </p:sp>
      <p:graphicFrame>
        <p:nvGraphicFramePr>
          <p:cNvPr id="2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049458"/>
              </p:ext>
            </p:extLst>
          </p:nvPr>
        </p:nvGraphicFramePr>
        <p:xfrm>
          <a:off x="589756" y="549276"/>
          <a:ext cx="7964488" cy="5867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827338" y="838200"/>
            <a:ext cx="3650070" cy="513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28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State Plan States Only 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3276600" y="11430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352800" y="15240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1600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5562600" y="6447632"/>
            <a:ext cx="3581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dirty="0">
                <a:solidFill>
                  <a:srgbClr val="000000"/>
                </a:solidFill>
              </a:rPr>
              <a:t>Source: OSHA, Office of Partnership &amp; Recognition</a:t>
            </a: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2486025" y="5791200"/>
            <a:ext cx="487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* </a:t>
            </a:r>
            <a:r>
              <a:rPr lang="en-US" sz="1200" i="1" dirty="0">
                <a:solidFill>
                  <a:srgbClr val="000000"/>
                </a:solidFill>
              </a:rPr>
              <a:t>Number reflects active participants at the close of the calendar year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164238"/>
              </p:ext>
            </p:extLst>
          </p:nvPr>
        </p:nvGraphicFramePr>
        <p:xfrm>
          <a:off x="685800" y="533400"/>
          <a:ext cx="7848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682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Size Of VPP Sites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Number of Sites by Employment (Federal Only)</a:t>
            </a:r>
            <a:endParaRPr lang="en-US" dirty="0" smtClean="0">
              <a:solidFill>
                <a:schemeClr val="accent2"/>
              </a:solidFill>
              <a:latin typeface="Constantia" panose="02030602050306030303" pitchFamily="18" charset="0"/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842954964"/>
              </p:ext>
            </p:extLst>
          </p:nvPr>
        </p:nvGraphicFramePr>
        <p:xfrm>
          <a:off x="895350" y="1809750"/>
          <a:ext cx="7699375" cy="402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2514600" y="5791200"/>
            <a:ext cx="42093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>
                <a:latin typeface="Constantia" panose="02030602050306030303" pitchFamily="18" charset="0"/>
              </a:rPr>
              <a:t>Number of Employees x 100</a:t>
            </a:r>
            <a:r>
              <a:rPr lang="en-US" dirty="0">
                <a:latin typeface="Constantia" panose="02030602050306030303" pitchFamily="18" charset="0"/>
              </a:rPr>
              <a:t> 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4380807" y="6400800"/>
            <a:ext cx="468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of Partnerships &amp; Recognition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276600" y="16764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effectLst/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Current VPP Participants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graphicFrame>
        <p:nvGraphicFramePr>
          <p:cNvPr id="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5417727"/>
              </p:ext>
            </p:extLst>
          </p:nvPr>
        </p:nvGraphicFramePr>
        <p:xfrm>
          <a:off x="641350" y="1562100"/>
          <a:ext cx="77851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276600" y="1066800"/>
            <a:ext cx="2514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14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4838700" y="6324600"/>
            <a:ext cx="4132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of Partnerships &amp; Recognition</a:t>
            </a:r>
            <a:r>
              <a:rPr lang="en-US" dirty="0"/>
              <a:t> 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3200400" y="198120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MWF</a:t>
            </a:r>
            <a:r>
              <a:rPr lang="en-US" dirty="0" smtClean="0"/>
              <a:t>- </a:t>
            </a:r>
            <a:endParaRPr lang="en-US" dirty="0"/>
          </a:p>
        </p:txBody>
      </p:sp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4175919" y="5257800"/>
            <a:ext cx="792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Star </a:t>
            </a:r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810000" y="12954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4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-231775" y="295275"/>
            <a:ext cx="960437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469900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VPP Sites By Region</a:t>
            </a:r>
          </a:p>
        </p:txBody>
      </p:sp>
      <p:graphicFrame>
        <p:nvGraphicFramePr>
          <p:cNvPr id="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2777918"/>
              </p:ext>
            </p:extLst>
          </p:nvPr>
        </p:nvGraphicFramePr>
        <p:xfrm>
          <a:off x="355600" y="1035050"/>
          <a:ext cx="8416925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429000" y="838200"/>
            <a:ext cx="21761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00600" y="6375301"/>
            <a:ext cx="423955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Constantia" panose="02030602050306030303" pitchFamily="18" charset="0"/>
              </a:rPr>
              <a:t>Source: OSHA, Office of Partnerships &amp; Recognition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276600" y="10668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0771297"/>
              </p:ext>
            </p:extLst>
          </p:nvPr>
        </p:nvGraphicFramePr>
        <p:xfrm>
          <a:off x="152400" y="228600"/>
          <a:ext cx="8766969" cy="6202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-161192" y="457200"/>
            <a:ext cx="93345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Distribution Of VPP Sites</a:t>
            </a:r>
          </a:p>
          <a:p>
            <a:pPr algn="ctr" defTabSz="422275">
              <a:buClr>
                <a:srgbClr val="000000"/>
              </a:buClr>
              <a:buSzPct val="90000"/>
              <a:buFont typeface="Monotype Sorts" charset="2"/>
              <a:buNone/>
              <a:defRPr/>
            </a:pPr>
            <a:r>
              <a:rPr lang="en-US" sz="4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By State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4953000" y="6430962"/>
            <a:ext cx="3992562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207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of Partnerships &amp; Recognition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3505200" y="1752600"/>
            <a:ext cx="21761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3276600" y="1676400"/>
            <a:ext cx="2590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20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95400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Union &amp; Non-Union VPP Sites</a:t>
            </a:r>
            <a:r>
              <a:rPr lang="en-US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en-US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  <a:br>
              <a:rPr lang="en-US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06/30/19</a:t>
            </a:r>
            <a:endParaRPr lang="en-US" sz="1400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sz="half" idx="1"/>
            <p:extLst>
              <p:ext uri="{D42A27DB-BD31-4B8C-83A1-F6EECF244321}">
                <p14:modId xmlns:p14="http://schemas.microsoft.com/office/powerpoint/2010/main" val="817993946"/>
              </p:ext>
            </p:extLst>
          </p:nvPr>
        </p:nvGraphicFramePr>
        <p:xfrm>
          <a:off x="1824037" y="1193800"/>
          <a:ext cx="5495925" cy="505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6" name="Rectangle 13"/>
          <p:cNvSpPr>
            <a:spLocks noChangeArrowheads="1"/>
          </p:cNvSpPr>
          <p:nvPr/>
        </p:nvSpPr>
        <p:spPr bwMode="auto">
          <a:xfrm>
            <a:off x="3429000" y="2644775"/>
            <a:ext cx="24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/>
              <a:t> </a:t>
            </a:r>
          </a:p>
        </p:txBody>
      </p:sp>
      <p:sp>
        <p:nvSpPr>
          <p:cNvPr id="8197" name="Text Box 14"/>
          <p:cNvSpPr txBox="1">
            <a:spLocks noChangeArrowheads="1"/>
          </p:cNvSpPr>
          <p:nvPr/>
        </p:nvSpPr>
        <p:spPr bwMode="auto">
          <a:xfrm>
            <a:off x="5076825" y="6248400"/>
            <a:ext cx="394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 OSHA, Office Partnerships &amp; Recognition</a:t>
            </a:r>
            <a:r>
              <a:rPr lang="en-US" dirty="0"/>
              <a:t> </a:t>
            </a:r>
          </a:p>
        </p:txBody>
      </p:sp>
      <p:sp>
        <p:nvSpPr>
          <p:cNvPr id="8198" name="Text Box 16"/>
          <p:cNvSpPr txBox="1">
            <a:spLocks noChangeArrowheads="1"/>
          </p:cNvSpPr>
          <p:nvPr/>
        </p:nvSpPr>
        <p:spPr bwMode="auto">
          <a:xfrm>
            <a:off x="5105400" y="4800600"/>
            <a:ext cx="125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Top 15 Industries In The VPP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399885" y="5715000"/>
            <a:ext cx="21076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2000" b="1" dirty="0">
                <a:latin typeface="Constantia" panose="02030602050306030303" pitchFamily="18" charset="0"/>
              </a:rPr>
              <a:t>Number of Sites</a:t>
            </a:r>
          </a:p>
          <a:p>
            <a:pPr algn="ctr"/>
            <a:endParaRPr lang="en-US" sz="2000" b="1" dirty="0">
              <a:latin typeface="Arial" pitchFamily="34" charset="0"/>
            </a:endParaRPr>
          </a:p>
        </p:txBody>
      </p:sp>
      <p:graphicFrame>
        <p:nvGraphicFramePr>
          <p:cNvPr id="2" name="Object 2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635689653"/>
              </p:ext>
            </p:extLst>
          </p:nvPr>
        </p:nvGraphicFramePr>
        <p:xfrm>
          <a:off x="493712" y="1651290"/>
          <a:ext cx="7920038" cy="419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3505200" y="1143000"/>
            <a:ext cx="21761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Only</a:t>
            </a:r>
          </a:p>
        </p:txBody>
      </p:sp>
      <p:sp>
        <p:nvSpPr>
          <p:cNvPr id="60440" name="Rectangle 24"/>
          <p:cNvSpPr>
            <a:spLocks noChangeArrowheads="1"/>
          </p:cNvSpPr>
          <p:nvPr/>
        </p:nvSpPr>
        <p:spPr bwMode="auto">
          <a:xfrm>
            <a:off x="3200400" y="1371600"/>
            <a:ext cx="2590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endParaRPr lang="en-US" sz="1600" i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0" y="6403836"/>
            <a:ext cx="4114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OSHA, Office of Partnerships &amp; Recognition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5638800" cy="990600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Growth of VPP</a:t>
            </a:r>
            <a:r>
              <a:rPr lang="en-US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en-US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Federal &amp; State</a:t>
            </a:r>
            <a:endParaRPr lang="en-US" sz="54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anose="02030602050306030303" pitchFamily="18" charset="0"/>
            </a:endParaRPr>
          </a:p>
        </p:txBody>
      </p:sp>
      <p:graphicFrame>
        <p:nvGraphicFramePr>
          <p:cNvPr id="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866661"/>
              </p:ext>
            </p:extLst>
          </p:nvPr>
        </p:nvGraphicFramePr>
        <p:xfrm>
          <a:off x="-465932" y="989012"/>
          <a:ext cx="9609932" cy="507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7086600" y="1295400"/>
            <a:ext cx="91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endParaRPr lang="en-US" sz="2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3429000" y="1524000"/>
            <a:ext cx="2514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As of </a:t>
            </a:r>
            <a:r>
              <a:rPr lang="en-US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06/30/2019</a:t>
            </a:r>
            <a:r>
              <a:rPr lang="en-US" sz="1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	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876800" y="6365875"/>
            <a:ext cx="40116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Source: OSHA, Office of Partnerships &amp; Recognition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88925" y="60610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80"/>
    </a:dk1>
    <a:lt1>
      <a:srgbClr val="FFFFFF"/>
    </a:lt1>
    <a:dk2>
      <a:srgbClr val="000000"/>
    </a:dk2>
    <a:lt2>
      <a:srgbClr val="C0C0C0"/>
    </a:lt2>
    <a:accent1>
      <a:srgbClr val="004041"/>
    </a:accent1>
    <a:accent2>
      <a:srgbClr val="C20041"/>
    </a:accent2>
    <a:accent3>
      <a:srgbClr val="FFFFFF"/>
    </a:accent3>
    <a:accent4>
      <a:srgbClr val="00006C"/>
    </a:accent4>
    <a:accent5>
      <a:srgbClr val="AAAFB0"/>
    </a:accent5>
    <a:accent6>
      <a:srgbClr val="B0003A"/>
    </a:accent6>
    <a:hlink>
      <a:srgbClr val="000080"/>
    </a:hlink>
    <a:folHlink>
      <a:srgbClr val="0082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36089</TotalTime>
  <Words>357</Words>
  <Application>Microsoft Office PowerPoint</Application>
  <PresentationFormat>On-screen Show (4:3)</PresentationFormat>
  <Paragraphs>176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</vt:lpstr>
      <vt:lpstr>Constantia</vt:lpstr>
      <vt:lpstr>Monotype Sorts</vt:lpstr>
      <vt:lpstr>Times New Roman</vt:lpstr>
      <vt:lpstr>Blank Presentation</vt:lpstr>
      <vt:lpstr>PowerPoint Presentation</vt:lpstr>
      <vt:lpstr>PowerPoint Presentation</vt:lpstr>
      <vt:lpstr>Size Of VPP Sites Number of Sites by Employment (Federal Only)</vt:lpstr>
      <vt:lpstr>Current VPP Participants Federal Only</vt:lpstr>
      <vt:lpstr>PowerPoint Presentation</vt:lpstr>
      <vt:lpstr>PowerPoint Presentation</vt:lpstr>
      <vt:lpstr>Union &amp; Non-Union VPP Sites Federal Only As of 06/30/19</vt:lpstr>
      <vt:lpstr>Top 15 Industries In The VPP</vt:lpstr>
      <vt:lpstr>Growth of VPP Federal &amp; State</vt:lpstr>
      <vt:lpstr>Growth of VPP State Plan States</vt:lpstr>
      <vt:lpstr>PowerPoint Presentation</vt:lpstr>
      <vt:lpstr>PowerPoint Presentation</vt:lpstr>
    </vt:vector>
  </TitlesOfParts>
  <Company>osha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Christopher Warren</dc:creator>
  <cp:lastModifiedBy>Smith, Dominique A. - OSHA</cp:lastModifiedBy>
  <cp:revision>1896</cp:revision>
  <cp:lastPrinted>2018-06-04T19:05:46Z</cp:lastPrinted>
  <dcterms:created xsi:type="dcterms:W3CDTF">1999-07-07T19:51:16Z</dcterms:created>
  <dcterms:modified xsi:type="dcterms:W3CDTF">2019-07-18T12:55:25Z</dcterms:modified>
</cp:coreProperties>
</file>