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9" r:id="rId14"/>
    <p:sldId id="268"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4360" autoAdjust="0"/>
  </p:normalViewPr>
  <p:slideViewPr>
    <p:cSldViewPr>
      <p:cViewPr varScale="1">
        <p:scale>
          <a:sx n="45" d="100"/>
          <a:sy n="45" d="100"/>
        </p:scale>
        <p:origin x="-16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FBE42E0-9812-4AF6-91D7-93BB546D363F}" type="datetimeFigureOut">
              <a:rPr lang="en-US"/>
              <a:pPr>
                <a:defRPr/>
              </a:pPr>
              <a:t>4/17/2012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4D06975-1722-4DFA-846F-1F7D997827B5}" type="slidenum">
              <a:rPr lang="en-US"/>
              <a:pPr>
                <a:defRPr/>
              </a:pPr>
              <a:t>‹#›</a:t>
            </a:fld>
            <a:endParaRPr lang="en-US"/>
          </a:p>
        </p:txBody>
      </p:sp>
    </p:spTree>
    <p:extLst>
      <p:ext uri="{BB962C8B-B14F-4D97-AF65-F5344CB8AC3E}">
        <p14:creationId xmlns:p14="http://schemas.microsoft.com/office/powerpoint/2010/main" val="8771065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Transportation and storage concerns are a part of PSM </a:t>
            </a:r>
          </a:p>
        </p:txBody>
      </p:sp>
      <p:sp>
        <p:nvSpPr>
          <p:cNvPr id="184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CA25CE9-FCAA-439B-886D-8278CCC9C348}"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American Association of Railroads (AAR)</a:t>
            </a:r>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6BE1969-C088-4813-B20A-F039179EEAC8}" type="slidenum">
              <a:rPr lang="en-US" smtClean="0"/>
              <a:pPr fontAlgn="base">
                <a:spcBef>
                  <a:spcPct val="0"/>
                </a:spcBef>
                <a:spcAft>
                  <a:spcPct val="0"/>
                </a:spcAft>
                <a:defRPr/>
              </a:pPr>
              <a:t>11</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A discussion explaining the difference between a ethanol spill compared to gasoline or diesel.</a:t>
            </a:r>
          </a:p>
        </p:txBody>
      </p:sp>
      <p:sp>
        <p:nvSpPr>
          <p:cNvPr id="4" name="Slide Number Placeholder 3"/>
          <p:cNvSpPr>
            <a:spLocks noGrp="1"/>
          </p:cNvSpPr>
          <p:nvPr>
            <p:ph type="sldNum" sz="quarter" idx="5"/>
          </p:nvPr>
        </p:nvSpPr>
        <p:spPr/>
        <p:txBody>
          <a:bodyPr/>
          <a:lstStyle/>
          <a:p>
            <a:pPr>
              <a:defRPr/>
            </a:pPr>
            <a:fld id="{C4C7B1E8-C892-41EE-9E1E-706E9E348970}" type="slidenum">
              <a:rPr lang="en-US" smtClean="0"/>
              <a:pPr>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Ask the questions what will your role be in the event of a emergency or a spill?</a:t>
            </a:r>
          </a:p>
        </p:txBody>
      </p:sp>
      <p:sp>
        <p:nvSpPr>
          <p:cNvPr id="4" name="Slide Number Placeholder 3"/>
          <p:cNvSpPr>
            <a:spLocks noGrp="1"/>
          </p:cNvSpPr>
          <p:nvPr>
            <p:ph type="sldNum" sz="quarter" idx="5"/>
          </p:nvPr>
        </p:nvSpPr>
        <p:spPr/>
        <p:txBody>
          <a:bodyPr/>
          <a:lstStyle/>
          <a:p>
            <a:pPr>
              <a:defRPr/>
            </a:pPr>
            <a:fld id="{2661817C-5243-4253-8F2F-E27DDF54576F}" type="slidenum">
              <a:rPr lang="en-US" smtClean="0"/>
              <a:pPr>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t>Topics for discussion will be by each training session.</a:t>
            </a:r>
          </a:p>
        </p:txBody>
      </p:sp>
      <p:sp>
        <p:nvSpPr>
          <p:cNvPr id="4" name="Slide Number Placeholder 3"/>
          <p:cNvSpPr>
            <a:spLocks noGrp="1"/>
          </p:cNvSpPr>
          <p:nvPr>
            <p:ph type="sldNum" sz="quarter" idx="5"/>
          </p:nvPr>
        </p:nvSpPr>
        <p:spPr/>
        <p:txBody>
          <a:bodyPr/>
          <a:lstStyle/>
          <a:p>
            <a:pPr>
              <a:defRPr/>
            </a:pPr>
            <a:fld id="{3B50AB84-84D0-4CDE-BE09-907A1DBB75A5}" type="slidenum">
              <a:rPr lang="en-US" smtClean="0"/>
              <a:pPr>
                <a:defRPr/>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One explanation for the recent increase in reported spills is the steep increase in ethanol production in the United States. A four-fold increase in production from 1999 to 2008, matched by a proportionate increase in the handling of denaturant by ethanol plants, means that the industry has had to hire and train many new employees. </a:t>
            </a:r>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9D8B5D-2951-48C2-8A3A-F8F194F796F2}"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A quick search through Internet reports suggests that the success rate is even better than 99.99 percent. The industry must be doing something right. </a:t>
            </a:r>
            <a:br>
              <a:rPr lang="en-US" smtClean="0"/>
            </a:b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ABE472-21AD-417D-97A2-9062327A2503}" type="slidenum">
              <a:rPr lang="en-US" smtClean="0"/>
              <a:pPr fontAlgn="base">
                <a:spcBef>
                  <a:spcPct val="0"/>
                </a:spcBef>
                <a:spcAft>
                  <a:spcPct val="0"/>
                </a:spcAft>
                <a:defRPr/>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Although rare, leaks from rail tank cars carrying hazardous substances do occur, and members of the ethanol industry need to be aware of potential liabilities. </a:t>
            </a:r>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6C7DEA-BCD3-46F7-9A76-721C52E5B263}"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This is from an article from Ethanol Producer Magazine.</a:t>
            </a:r>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A4585F2-8212-4F02-925B-2BF1A26502A6}"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Trucking and barge shipments make up the other 25%. The hazards are going to be the same for all transportation.</a:t>
            </a:r>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3A78C5-273B-4270-A877-A7AF0574C7EC}"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 By definition, a NAR is the unintentional release of a hazardous material while in transportation (including loading and unloading) and does not involve an accident. There are 1.7 million shipments of hazardous materials in the United States each year, and in 1996, the number of NARs topped 1,241 in the United States and Canada. In 2004, that number had been reduced to 673 NARs. However, the number climbed back to 716 in 2005. In general, the rail industry—and the top commodity shippers that use railcars to transport goods—are doing an admirable job in reducing NARs. </a:t>
            </a:r>
            <a:br>
              <a:rPr lang="en-US" smtClean="0"/>
            </a:br>
            <a:r>
              <a:rPr lang="en-US" smtClean="0"/>
              <a:t/>
            </a:r>
            <a:br>
              <a:rPr lang="en-US" smtClean="0"/>
            </a:br>
            <a:r>
              <a:rPr lang="en-US" smtClean="0"/>
              <a:t>However, with the tremendous growth in the ethanol industry, the potential for more alcohol-related NARs is something all producers need to prepare for in the coming months and years. In 2001, there were only 17 ethanol-related NARs, compared with an average of 42 per year from 2003 to 2005. Because ethanol is not shipped via pipeline, the transportation methods of choice are rail, truck and barge, with each segment hauling approximately 33 percent in 2004. In 2005, rail took over as the clear leader in ethanol transportation by hauling an estimated 75 percent of the total product, according to information presented at the American Coalition for Ethanol Conference &amp; Trade Show conference in August. To keep up with the growing demand, the rail industry is building 4,000 to 5,000 rail tank cars every year specifically for shipping ethanol. In 2004, there were 68,960 carloads of ethanol shipped in North America, according to the latest report available from the Association of American Railroads Policy and Economics Department. </a:t>
            </a:r>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558A978-E50D-460A-B148-C30F3D20CE09}"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 ultimate goal is to reduce NARs to zero. </a:t>
            </a:r>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1CEE5D7-A373-4645-A726-652BA4A620C7}" type="slidenum">
              <a:rPr lang="en-US" smtClean="0"/>
              <a:pPr fontAlgn="base">
                <a:spcBef>
                  <a:spcPct val="0"/>
                </a:spcBef>
                <a:spcAft>
                  <a:spcPct val="0"/>
                </a:spcAft>
                <a:defRPr/>
              </a:pPr>
              <a:t>9</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 two big potential problem areas for NARs on a railcar are the manway and the bottom-outlet cap, Those are the two things that are open and closed on a daily basis. </a:t>
            </a: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1076E0-3BC8-403F-A51A-46A3BCD63821}" type="slidenum">
              <a:rPr lang="en-US" smtClean="0"/>
              <a:pPr fontAlgn="base">
                <a:spcBef>
                  <a:spcPct val="0"/>
                </a:spcBef>
                <a:spcAft>
                  <a:spcPct val="0"/>
                </a:spcAft>
                <a:defRPr/>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smtClean="0"/>
              <a:t>Click to edit Master title style</a:t>
            </a:r>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pPr>
              <a:defRPr/>
            </a:pPr>
            <a:fld id="{498E49CB-9D42-479F-9440-0CC58B96B8D0}"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0D212248-72B2-48C0-9ACF-927B01EB7DC2}" type="slidenum">
              <a:rPr lang="en-US"/>
              <a:pPr>
                <a:defRPr/>
              </a:pPr>
              <a:t>‹#›</a:t>
            </a:fld>
            <a:endParaRPr lang="en-US"/>
          </a:p>
        </p:txBody>
      </p:sp>
    </p:spTree>
    <p:extLst>
      <p:ext uri="{BB962C8B-B14F-4D97-AF65-F5344CB8AC3E}">
        <p14:creationId xmlns:p14="http://schemas.microsoft.com/office/powerpoint/2010/main" val="978103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1C1DF347-0D42-4554-A875-F85F995BD4DB}"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DDB1CE78-F17F-4D76-9C0C-05292D16C361}" type="slidenum">
              <a:rPr lang="en-US"/>
              <a:pPr>
                <a:defRPr/>
              </a:pPr>
              <a:t>‹#›</a:t>
            </a:fld>
            <a:endParaRPr lang="en-US"/>
          </a:p>
        </p:txBody>
      </p:sp>
    </p:spTree>
    <p:extLst>
      <p:ext uri="{BB962C8B-B14F-4D97-AF65-F5344CB8AC3E}">
        <p14:creationId xmlns:p14="http://schemas.microsoft.com/office/powerpoint/2010/main" val="4285791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C9A2757A-FD3C-4828-94EF-E9F2103A7709}"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E417473-639E-4B20-A372-F8B25CF8AEBE}" type="slidenum">
              <a:rPr lang="en-US"/>
              <a:pPr>
                <a:defRPr/>
              </a:pPr>
              <a:t>‹#›</a:t>
            </a:fld>
            <a:endParaRPr lang="en-US"/>
          </a:p>
        </p:txBody>
      </p:sp>
    </p:spTree>
    <p:extLst>
      <p:ext uri="{BB962C8B-B14F-4D97-AF65-F5344CB8AC3E}">
        <p14:creationId xmlns:p14="http://schemas.microsoft.com/office/powerpoint/2010/main" val="566154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3EC3838-B0C6-4410-B191-74B0729633D9}" type="datetimeFigureOut">
              <a:rPr lang="en-US"/>
              <a:pPr>
                <a:defRPr/>
              </a:pPr>
              <a:t>4/17/2012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637E068-F149-4E30-BC1F-89F1465DAD4E}" type="slidenum">
              <a:rPr lang="en-US"/>
              <a:pPr>
                <a:defRPr/>
              </a:pPr>
              <a:t>‹#›</a:t>
            </a:fld>
            <a:endParaRPr lang="en-US"/>
          </a:p>
        </p:txBody>
      </p:sp>
    </p:spTree>
    <p:extLst>
      <p:ext uri="{BB962C8B-B14F-4D97-AF65-F5344CB8AC3E}">
        <p14:creationId xmlns:p14="http://schemas.microsoft.com/office/powerpoint/2010/main" val="371760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2DD4F16-2B94-43F4-B799-36BAB09B3B9B}" type="datetimeFigureOut">
              <a:rPr lang="en-US"/>
              <a:pPr>
                <a:defRPr/>
              </a:pPr>
              <a:t>4/17/2012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7BEF81-6EB2-4ED2-AD7B-5A31C68D172D}" type="slidenum">
              <a:rPr lang="en-US"/>
              <a:pPr>
                <a:defRPr/>
              </a:pPr>
              <a:t>‹#›</a:t>
            </a:fld>
            <a:endParaRPr lang="en-US"/>
          </a:p>
        </p:txBody>
      </p:sp>
    </p:spTree>
    <p:extLst>
      <p:ext uri="{BB962C8B-B14F-4D97-AF65-F5344CB8AC3E}">
        <p14:creationId xmlns:p14="http://schemas.microsoft.com/office/powerpoint/2010/main" val="303183012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BFAC2B15-FD05-412E-B612-8E13E51242E6}" type="datetimeFigureOut">
              <a:rPr lang="en-US"/>
              <a:pPr>
                <a:defRPr/>
              </a:pPr>
              <a:t>4/17/2012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6597E4D6-9A02-4406-A577-A0773FBD4B99}" type="slidenum">
              <a:rPr lang="en-US"/>
              <a:pPr>
                <a:defRPr/>
              </a:pPr>
              <a:t>‹#›</a:t>
            </a:fld>
            <a:endParaRPr lang="en-US"/>
          </a:p>
        </p:txBody>
      </p:sp>
    </p:spTree>
    <p:extLst>
      <p:ext uri="{BB962C8B-B14F-4D97-AF65-F5344CB8AC3E}">
        <p14:creationId xmlns:p14="http://schemas.microsoft.com/office/powerpoint/2010/main" val="3525640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26184086-6FA1-4D7C-AD9E-33F4C0CA165D}" type="datetimeFigureOut">
              <a:rPr lang="en-US"/>
              <a:pPr>
                <a:defRPr/>
              </a:pPr>
              <a:t>4/17/2012</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E70C3251-02D6-4A02-B9D3-8F23C7A64C1B}" type="slidenum">
              <a:rPr lang="en-US"/>
              <a:pPr>
                <a:defRPr/>
              </a:pPr>
              <a:t>‹#›</a:t>
            </a:fld>
            <a:endParaRPr lang="en-US"/>
          </a:p>
        </p:txBody>
      </p:sp>
    </p:spTree>
    <p:extLst>
      <p:ext uri="{BB962C8B-B14F-4D97-AF65-F5344CB8AC3E}">
        <p14:creationId xmlns:p14="http://schemas.microsoft.com/office/powerpoint/2010/main" val="1215744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A240A4F6-6306-437C-B1E0-FCB07EAA099F}" type="datetimeFigureOut">
              <a:rPr lang="en-US"/>
              <a:pPr>
                <a:defRPr/>
              </a:pPr>
              <a:t>4/17/2012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757F434D-361E-422A-B161-D623A8ED40C5}" type="slidenum">
              <a:rPr lang="en-US"/>
              <a:pPr>
                <a:defRPr/>
              </a:pPr>
              <a:t>‹#›</a:t>
            </a:fld>
            <a:endParaRPr lang="en-US"/>
          </a:p>
        </p:txBody>
      </p:sp>
    </p:spTree>
    <p:extLst>
      <p:ext uri="{BB962C8B-B14F-4D97-AF65-F5344CB8AC3E}">
        <p14:creationId xmlns:p14="http://schemas.microsoft.com/office/powerpoint/2010/main" val="202761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8B55CC14-BEAC-47A3-AEDB-5F4E0B478830}" type="datetimeFigureOut">
              <a:rPr lang="en-US"/>
              <a:pPr>
                <a:defRPr/>
              </a:pPr>
              <a:t>4/17/2012</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9AFC2CDC-A94D-4C29-9CD6-6C5CC4E53674}" type="slidenum">
              <a:rPr lang="en-US"/>
              <a:pPr>
                <a:defRPr/>
              </a:pPr>
              <a:t>‹#›</a:t>
            </a:fld>
            <a:endParaRPr lang="en-US"/>
          </a:p>
        </p:txBody>
      </p:sp>
    </p:spTree>
    <p:extLst>
      <p:ext uri="{BB962C8B-B14F-4D97-AF65-F5344CB8AC3E}">
        <p14:creationId xmlns:p14="http://schemas.microsoft.com/office/powerpoint/2010/main" val="726369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7E6C3A05-FECB-488F-9F42-BC9278F23AA9}" type="datetimeFigureOut">
              <a:rPr lang="en-US"/>
              <a:pPr>
                <a:defRPr/>
              </a:pPr>
              <a:t>4/17/2012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4694F4C1-80F9-4A3C-9D36-370A3F9DD762}" type="slidenum">
              <a:rPr lang="en-US"/>
              <a:pPr>
                <a:defRPr/>
              </a:pPr>
              <a:t>‹#›</a:t>
            </a:fld>
            <a:endParaRPr lang="en-US"/>
          </a:p>
        </p:txBody>
      </p:sp>
    </p:spTree>
    <p:extLst>
      <p:ext uri="{BB962C8B-B14F-4D97-AF65-F5344CB8AC3E}">
        <p14:creationId xmlns:p14="http://schemas.microsoft.com/office/powerpoint/2010/main" val="146771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F82A353B-7FC3-4B17-AF25-7C4AF3593B19}" type="datetimeFigureOut">
              <a:rPr lang="en-US"/>
              <a:pPr>
                <a:defRPr/>
              </a:pPr>
              <a:t>4/17/2012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E7222B8F-5F69-4377-99BD-3CDCAA21C3B2}" type="slidenum">
              <a:rPr lang="en-US"/>
              <a:pPr>
                <a:defRPr/>
              </a:pPr>
              <a:t>‹#›</a:t>
            </a:fld>
            <a:endParaRPr lang="en-US"/>
          </a:p>
        </p:txBody>
      </p:sp>
    </p:spTree>
    <p:extLst>
      <p:ext uri="{BB962C8B-B14F-4D97-AF65-F5344CB8AC3E}">
        <p14:creationId xmlns:p14="http://schemas.microsoft.com/office/powerpoint/2010/main" val="2503870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defRPr>
            </a:lvl1pPr>
          </a:lstStyle>
          <a:p>
            <a:pPr>
              <a:defRPr/>
            </a:pPr>
            <a:fld id="{A24A4204-BFF0-4509-9FDD-E6C7A1F51E56}" type="datetimeFigureOut">
              <a:rPr lang="en-US"/>
              <a:pPr>
                <a:defRPr/>
              </a:pPr>
              <a:t>4/17/2012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defRPr>
            </a:lvl1pPr>
          </a:lstStyle>
          <a:p>
            <a:pPr>
              <a:defRPr/>
            </a:pPr>
            <a:fld id="{69032358-65C1-4CBC-BDE6-E2A43F1C79A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43"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3"/>
          <p:cNvSpPr txBox="1">
            <a:spLocks noChangeArrowheads="1"/>
          </p:cNvSpPr>
          <p:nvPr/>
        </p:nvSpPr>
        <p:spPr bwMode="auto">
          <a:xfrm>
            <a:off x="533400" y="304800"/>
            <a:ext cx="80772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400">
                <a:latin typeface="Book Antiqua" pitchFamily="18" charset="0"/>
              </a:rPr>
              <a:t>Ethanol</a:t>
            </a:r>
          </a:p>
          <a:p>
            <a:pPr algn="ctr" eaLnBrk="1" hangingPunct="1"/>
            <a:r>
              <a:rPr lang="en-US" sz="4400">
                <a:latin typeface="Book Antiqua" pitchFamily="18" charset="0"/>
              </a:rPr>
              <a:t>Transportation and Storage</a:t>
            </a:r>
          </a:p>
          <a:p>
            <a:pPr algn="ctr" eaLnBrk="1" hangingPunct="1"/>
            <a:r>
              <a:rPr lang="en-US" sz="4400">
                <a:latin typeface="Book Antiqua" pitchFamily="18" charset="0"/>
              </a:rPr>
              <a:t>Hazards</a:t>
            </a:r>
          </a:p>
        </p:txBody>
      </p:sp>
      <p:sp>
        <p:nvSpPr>
          <p:cNvPr id="3075" name="TextBox 4"/>
          <p:cNvSpPr txBox="1">
            <a:spLocks noChangeArrowheads="1"/>
          </p:cNvSpPr>
          <p:nvPr/>
        </p:nvSpPr>
        <p:spPr bwMode="auto">
          <a:xfrm>
            <a:off x="609600" y="3429000"/>
            <a:ext cx="79248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400">
                <a:latin typeface="Book Antiqua" pitchFamily="18" charset="0"/>
              </a:rPr>
              <a:t>Developed by Western Iowa Tech Community College </a:t>
            </a:r>
            <a:endParaRPr lang="en-US">
              <a:latin typeface="Book Antiqua" pitchFamily="18" charset="0"/>
            </a:endParaRPr>
          </a:p>
          <a:p>
            <a:pPr eaLnBrk="1" hangingPunct="1"/>
            <a:endParaRPr lang="en-US">
              <a:latin typeface="Book Antiqua" pitchFamily="18" charset="0"/>
            </a:endParaRPr>
          </a:p>
          <a:p>
            <a:pPr eaLnBrk="1" hangingPunct="1"/>
            <a:r>
              <a:rPr lang="en-US">
                <a:latin typeface="Book Antiqua" pitchFamily="18" charset="0"/>
              </a:rPr>
              <a:t>This material was produced under a grant (SH-16634-07-60-F-19) from the Occupational Safety and Health Administration, U.S. Department of Labor. It does not necessarily  reflect the views or policies of the U.S. Department of Labor, nor does the mention or trade names, commercial products, or organization imply endorsement by the U.S. government.</a:t>
            </a:r>
          </a:p>
          <a:p>
            <a:pPr eaLnBrk="1" hangingPunct="1"/>
            <a:endParaRPr lang="en-US">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8077200" cy="6124575"/>
          </a:xfrm>
          <a:prstGeom prst="rect">
            <a:avLst/>
          </a:prstGeom>
          <a:noFill/>
        </p:spPr>
        <p:txBody>
          <a:bodyPr>
            <a:spAutoFit/>
          </a:bodyPr>
          <a:lstStyle/>
          <a:p>
            <a:pPr fontAlgn="auto">
              <a:spcBef>
                <a:spcPts val="0"/>
              </a:spcBef>
              <a:spcAft>
                <a:spcPts val="0"/>
              </a:spcAft>
              <a:defRPr/>
            </a:pPr>
            <a:r>
              <a:rPr lang="en-US" sz="2800" dirty="0">
                <a:latin typeface="+mn-lt"/>
              </a:rPr>
              <a:t>Between 2003 and 2005 the data team collected research from NARs in the ethanol industry.</a:t>
            </a:r>
          </a:p>
          <a:p>
            <a:pPr fontAlgn="auto">
              <a:spcBef>
                <a:spcPts val="0"/>
              </a:spcBef>
              <a:spcAft>
                <a:spcPts val="0"/>
              </a:spcAft>
              <a:defRPr/>
            </a:pPr>
            <a:endParaRPr lang="en-US" sz="2800" dirty="0">
              <a:latin typeface="+mn-lt"/>
            </a:endParaRPr>
          </a:p>
          <a:p>
            <a:pPr fontAlgn="auto">
              <a:spcBef>
                <a:spcPts val="0"/>
              </a:spcBef>
              <a:spcAft>
                <a:spcPts val="0"/>
              </a:spcAft>
              <a:defRPr/>
            </a:pPr>
            <a:r>
              <a:rPr lang="en-US" sz="2800" dirty="0">
                <a:latin typeface="+mn-lt"/>
              </a:rPr>
              <a:t>It found that the </a:t>
            </a:r>
            <a:r>
              <a:rPr lang="en-US" sz="2800" dirty="0" err="1">
                <a:latin typeface="+mn-lt"/>
              </a:rPr>
              <a:t>manways</a:t>
            </a:r>
            <a:r>
              <a:rPr lang="en-US" sz="2800" dirty="0">
                <a:latin typeface="+mn-lt"/>
              </a:rPr>
              <a:t> and the bottom-outlet valves were the main sources for these leaks.</a:t>
            </a:r>
          </a:p>
          <a:p>
            <a:pPr lvl="1" fontAlgn="auto">
              <a:spcBef>
                <a:spcPts val="0"/>
              </a:spcBef>
              <a:spcAft>
                <a:spcPts val="0"/>
              </a:spcAft>
              <a:buFont typeface="Arial" pitchFamily="34" charset="0"/>
              <a:buChar char="•"/>
              <a:defRPr/>
            </a:pPr>
            <a:r>
              <a:rPr lang="en-US" sz="2800" dirty="0">
                <a:latin typeface="+mn-lt"/>
              </a:rPr>
              <a:t>In 20 instances, the </a:t>
            </a:r>
            <a:r>
              <a:rPr lang="en-US" sz="2800" dirty="0" err="1">
                <a:latin typeface="+mn-lt"/>
              </a:rPr>
              <a:t>manway</a:t>
            </a:r>
            <a:r>
              <a:rPr lang="en-US" sz="2800" dirty="0">
                <a:latin typeface="+mn-lt"/>
              </a:rPr>
              <a:t> bolts were loose</a:t>
            </a:r>
          </a:p>
          <a:p>
            <a:pPr lvl="1" fontAlgn="auto">
              <a:spcBef>
                <a:spcPts val="0"/>
              </a:spcBef>
              <a:spcAft>
                <a:spcPts val="0"/>
              </a:spcAft>
              <a:defRPr/>
            </a:pPr>
            <a:endParaRPr lang="en-US" sz="2800" dirty="0">
              <a:latin typeface="+mn-lt"/>
            </a:endParaRPr>
          </a:p>
          <a:p>
            <a:pPr lvl="1" fontAlgn="auto">
              <a:spcBef>
                <a:spcPts val="0"/>
              </a:spcBef>
              <a:spcAft>
                <a:spcPts val="0"/>
              </a:spcAft>
              <a:buFont typeface="Arial" pitchFamily="34" charset="0"/>
              <a:buChar char="•"/>
              <a:defRPr/>
            </a:pPr>
            <a:r>
              <a:rPr lang="en-US" sz="2800" dirty="0">
                <a:latin typeface="+mn-lt"/>
              </a:rPr>
              <a:t>In 5 instances, the gaskets were misaligned</a:t>
            </a:r>
          </a:p>
          <a:p>
            <a:pPr lvl="1" fontAlgn="auto">
              <a:spcBef>
                <a:spcPts val="0"/>
              </a:spcBef>
              <a:spcAft>
                <a:spcPts val="0"/>
              </a:spcAft>
              <a:defRPr/>
            </a:pPr>
            <a:endParaRPr lang="en-US" sz="2800" dirty="0">
              <a:latin typeface="+mn-lt"/>
            </a:endParaRPr>
          </a:p>
          <a:p>
            <a:pPr marL="633413" lvl="1" indent="-176213" fontAlgn="auto">
              <a:spcBef>
                <a:spcPts val="0"/>
              </a:spcBef>
              <a:spcAft>
                <a:spcPts val="0"/>
              </a:spcAft>
              <a:buFont typeface="Arial" pitchFamily="34" charset="0"/>
              <a:buChar char="•"/>
              <a:defRPr/>
            </a:pPr>
            <a:r>
              <a:rPr lang="en-US" sz="2800" dirty="0">
                <a:latin typeface="+mn-lt"/>
              </a:rPr>
              <a:t>In 15 instances, the cap was loose while the valve was left open on the bottom-outlet </a:t>
            </a:r>
          </a:p>
          <a:p>
            <a:pPr marL="633413" lvl="1" indent="-176213" fontAlgn="auto">
              <a:spcBef>
                <a:spcPts val="0"/>
              </a:spcBef>
              <a:spcAft>
                <a:spcPts val="0"/>
              </a:spcAft>
              <a:defRPr/>
            </a:pPr>
            <a:endParaRPr lang="en-US" sz="2800" dirty="0">
              <a:latin typeface="+mn-lt"/>
            </a:endParaRPr>
          </a:p>
          <a:p>
            <a:pPr marL="633413" lvl="1" indent="-176213" fontAlgn="auto">
              <a:spcBef>
                <a:spcPts val="0"/>
              </a:spcBef>
              <a:spcAft>
                <a:spcPts val="0"/>
              </a:spcAft>
              <a:buFont typeface="Arial" pitchFamily="34" charset="0"/>
              <a:buChar char="•"/>
              <a:defRPr/>
            </a:pPr>
            <a:r>
              <a:rPr lang="en-US" sz="2800" dirty="0">
                <a:latin typeface="+mn-lt"/>
              </a:rPr>
              <a:t>And 10  incidents happened where the cap was loose and the valve was closed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457200" y="457200"/>
            <a:ext cx="82296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a:latin typeface="Book Antiqua" pitchFamily="18" charset="0"/>
              </a:rPr>
              <a:t>Follow Safe Loading and Unloading Methods as Outlined in Pamphlet 34</a:t>
            </a:r>
          </a:p>
          <a:p>
            <a:pPr algn="ctr" eaLnBrk="1" hangingPunct="1"/>
            <a:r>
              <a:rPr lang="en-US" sz="3200">
                <a:latin typeface="Book Antiqua" pitchFamily="18" charset="0"/>
              </a:rPr>
              <a:t>Reviewed and Changed by AAR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533400" y="457200"/>
            <a:ext cx="8077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600">
                <a:latin typeface="Book Antiqua" pitchFamily="18" charset="0"/>
              </a:rPr>
              <a:t>Spills</a:t>
            </a:r>
          </a:p>
        </p:txBody>
      </p:sp>
      <p:sp>
        <p:nvSpPr>
          <p:cNvPr id="14339" name="TextBox 2"/>
          <p:cNvSpPr txBox="1">
            <a:spLocks noChangeArrowheads="1"/>
          </p:cNvSpPr>
          <p:nvPr/>
        </p:nvSpPr>
        <p:spPr bwMode="auto">
          <a:xfrm>
            <a:off x="457200" y="1143000"/>
            <a:ext cx="822960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7475" indent="-117475"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Char char="•"/>
            </a:pPr>
            <a:r>
              <a:rPr lang="en-US" sz="2000">
                <a:latin typeface="Book Antiqua" pitchFamily="18" charset="0"/>
              </a:rPr>
              <a:t>Since alcohol and ethanol are polar solvents, their spills differ from gasoline and diesel. </a:t>
            </a:r>
          </a:p>
          <a:p>
            <a:pPr eaLnBrk="1" hangingPunct="1">
              <a:buFont typeface="Arial" charset="0"/>
              <a:buChar char="•"/>
            </a:pPr>
            <a:r>
              <a:rPr lang="en-US" sz="2000">
                <a:latin typeface="Book Antiqua" pitchFamily="18" charset="0"/>
              </a:rPr>
              <a:t>Common FD Haz Mat booms and diking materials will not work with polar solvents, since the product damages the containment materials. </a:t>
            </a:r>
          </a:p>
          <a:p>
            <a:pPr eaLnBrk="1" hangingPunct="1">
              <a:buFont typeface="Arial" charset="0"/>
              <a:buChar char="•"/>
            </a:pPr>
            <a:r>
              <a:rPr lang="en-US" sz="2000">
                <a:latin typeface="Book Antiqua" pitchFamily="18" charset="0"/>
              </a:rPr>
              <a:t>Most vacuum trucks will not work to recover ethanol, unless they have special filters designed for polar solvents. </a:t>
            </a:r>
          </a:p>
          <a:p>
            <a:pPr eaLnBrk="1" hangingPunct="1">
              <a:buFont typeface="Arial" charset="0"/>
              <a:buChar char="•"/>
            </a:pPr>
            <a:r>
              <a:rPr lang="en-US" sz="2000">
                <a:latin typeface="Book Antiqua" pitchFamily="18" charset="0"/>
              </a:rPr>
              <a:t>Ethanol can be contained by diking with dirt or sand. </a:t>
            </a:r>
          </a:p>
          <a:p>
            <a:pPr eaLnBrk="1" hangingPunct="1">
              <a:buFont typeface="Arial" charset="0"/>
              <a:buChar char="•"/>
            </a:pPr>
            <a:r>
              <a:rPr lang="en-US" sz="2000">
                <a:latin typeface="Book Antiqua" pitchFamily="18" charset="0"/>
              </a:rPr>
              <a:t>Spills should be prevented from entering sewers and waterways. </a:t>
            </a:r>
          </a:p>
          <a:p>
            <a:pPr eaLnBrk="1" hangingPunct="1">
              <a:buFont typeface="Arial" charset="0"/>
              <a:buChar char="•"/>
            </a:pPr>
            <a:r>
              <a:rPr lang="en-US" sz="2000">
                <a:latin typeface="Book Antiqua" pitchFamily="18" charset="0"/>
              </a:rPr>
              <a:t>It may be necessary to cover the spill with alcohol resistant (AR) foam until the fuel can be recovered. </a:t>
            </a:r>
          </a:p>
          <a:p>
            <a:pPr eaLnBrk="1" hangingPunct="1">
              <a:buFont typeface="Arial" charset="0"/>
              <a:buChar char="•"/>
            </a:pPr>
            <a:r>
              <a:rPr lang="en-US" sz="2000">
                <a:latin typeface="Book Antiqua" pitchFamily="18" charset="0"/>
              </a:rPr>
              <a:t>Merely letting the E-85 vapors evaporate does not solve the problem, because the gasoline will still remain. </a:t>
            </a:r>
          </a:p>
          <a:p>
            <a:pPr eaLnBrk="1" hangingPunct="1">
              <a:buFont typeface="Arial" charset="0"/>
              <a:buChar char="•"/>
            </a:pPr>
            <a:r>
              <a:rPr lang="en-US" sz="2000">
                <a:latin typeface="Book Antiqua" pitchFamily="18" charset="0"/>
              </a:rPr>
              <a:t>Open flames should be kept away from the scene. </a:t>
            </a:r>
          </a:p>
          <a:p>
            <a:pPr eaLnBrk="1" hangingPunct="1">
              <a:buFont typeface="Arial" charset="0"/>
              <a:buChar char="•"/>
            </a:pPr>
            <a:r>
              <a:rPr lang="en-US" sz="2000">
                <a:latin typeface="Book Antiqua" pitchFamily="18" charset="0"/>
              </a:rPr>
              <a:t>Clean-up can be very costly.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457200" y="457200"/>
            <a:ext cx="83058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Book Antiqua" pitchFamily="18" charset="0"/>
              </a:rPr>
              <a:t>When should we get the local emergency responders involved?</a:t>
            </a:r>
          </a:p>
          <a:p>
            <a:pPr eaLnBrk="1" hangingPunct="1"/>
            <a:endParaRPr lang="en-US" sz="2800">
              <a:latin typeface="Book Antiqua" pitchFamily="18" charset="0"/>
            </a:endParaRPr>
          </a:p>
          <a:p>
            <a:pPr eaLnBrk="1" hangingPunct="1"/>
            <a:r>
              <a:rPr lang="en-US" sz="2800">
                <a:latin typeface="Book Antiqua" pitchFamily="18" charset="0"/>
              </a:rPr>
              <a:t>If you wait until you need them , it could be too late!</a:t>
            </a:r>
          </a:p>
          <a:p>
            <a:pPr eaLnBrk="1" hangingPunct="1"/>
            <a:endParaRPr lang="en-US" sz="2800">
              <a:latin typeface="Book Antiqua" pitchFamily="18" charset="0"/>
            </a:endParaRPr>
          </a:p>
          <a:p>
            <a:pPr eaLnBrk="1" hangingPunct="1"/>
            <a:r>
              <a:rPr lang="en-US" sz="2800">
                <a:latin typeface="Book Antiqua" pitchFamily="18" charset="0"/>
              </a:rPr>
              <a:t>Get them involved with your operations and have practice drills.</a:t>
            </a:r>
          </a:p>
          <a:p>
            <a:pPr eaLnBrk="1" hangingPunct="1"/>
            <a:endParaRPr lang="en-US" sz="2800">
              <a:latin typeface="Book Antiqua" pitchFamily="18" charset="0"/>
            </a:endParaRPr>
          </a:p>
          <a:p>
            <a:pPr eaLnBrk="1" hangingPunct="1"/>
            <a:endParaRPr lang="en-US" sz="2800">
              <a:latin typeface="Book Antiqua" pitchFamily="18" charset="0"/>
            </a:endParaRPr>
          </a:p>
          <a:p>
            <a:pPr eaLnBrk="1" hangingPunct="1"/>
            <a:endParaRPr lang="en-US" sz="2800">
              <a:latin typeface="Book Antiqua"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2"/>
          <p:cNvSpPr txBox="1">
            <a:spLocks noChangeArrowheads="1"/>
          </p:cNvSpPr>
          <p:nvPr/>
        </p:nvSpPr>
        <p:spPr bwMode="auto">
          <a:xfrm>
            <a:off x="533400" y="457200"/>
            <a:ext cx="80010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Book Antiqua" pitchFamily="18" charset="0"/>
              </a:rPr>
              <a:t>What steps do you need take if you an accidental release?</a:t>
            </a:r>
          </a:p>
          <a:p>
            <a:pPr eaLnBrk="1" hangingPunct="1"/>
            <a:endParaRPr lang="en-US" sz="2800">
              <a:latin typeface="Book Antiqua" pitchFamily="18" charset="0"/>
            </a:endParaRPr>
          </a:p>
          <a:p>
            <a:pPr eaLnBrk="1" hangingPunct="1"/>
            <a:r>
              <a:rPr lang="en-US" sz="2800">
                <a:latin typeface="Book Antiqua" pitchFamily="18" charset="0"/>
              </a:rPr>
              <a:t>Do you report all releases? Just the large ones? How large?</a:t>
            </a:r>
          </a:p>
          <a:p>
            <a:pPr eaLnBrk="1" hangingPunct="1"/>
            <a:endParaRPr lang="en-US" sz="2800">
              <a:latin typeface="Book Antiqua" pitchFamily="18" charset="0"/>
            </a:endParaRPr>
          </a:p>
          <a:p>
            <a:pPr eaLnBrk="1" hangingPunct="1"/>
            <a:r>
              <a:rPr lang="en-US" sz="2800">
                <a:latin typeface="Book Antiqua" pitchFamily="18" charset="0"/>
              </a:rPr>
              <a:t>How soon do you need to report a release?</a:t>
            </a:r>
          </a:p>
          <a:p>
            <a:pPr eaLnBrk="1" hangingPunct="1"/>
            <a:endParaRPr lang="en-US" sz="2800">
              <a:latin typeface="Book Antiqua" pitchFamily="18" charset="0"/>
            </a:endParaRPr>
          </a:p>
          <a:p>
            <a:pPr eaLnBrk="1" hangingPunct="1"/>
            <a:r>
              <a:rPr lang="en-US" sz="2800">
                <a:latin typeface="Book Antiqua" pitchFamily="18" charset="0"/>
              </a:rPr>
              <a:t>Who do you report it to? </a:t>
            </a:r>
          </a:p>
          <a:p>
            <a:pPr eaLnBrk="1" hangingPunct="1"/>
            <a:endParaRPr lang="en-US">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1"/>
          <p:cNvSpPr txBox="1">
            <a:spLocks noChangeArrowheads="1"/>
          </p:cNvSpPr>
          <p:nvPr/>
        </p:nvSpPr>
        <p:spPr bwMode="auto">
          <a:xfrm>
            <a:off x="609600" y="381000"/>
            <a:ext cx="79248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800">
                <a:latin typeface="Book Antiqua" pitchFamily="18" charset="0"/>
              </a:rPr>
              <a:t>Purpose</a:t>
            </a:r>
          </a:p>
        </p:txBody>
      </p:sp>
      <p:sp>
        <p:nvSpPr>
          <p:cNvPr id="4099" name="TextBox 2"/>
          <p:cNvSpPr txBox="1">
            <a:spLocks noChangeArrowheads="1"/>
          </p:cNvSpPr>
          <p:nvPr/>
        </p:nvSpPr>
        <p:spPr bwMode="auto">
          <a:xfrm>
            <a:off x="685800" y="1295400"/>
            <a:ext cx="77724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4625" indent="-174625"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Char char="•"/>
            </a:pPr>
            <a:r>
              <a:rPr lang="en-US" sz="2800">
                <a:latin typeface="Book Antiqua" pitchFamily="18" charset="0"/>
              </a:rPr>
              <a:t>Create awareness of the hazards </a:t>
            </a:r>
          </a:p>
          <a:p>
            <a:pPr eaLnBrk="1" hangingPunct="1"/>
            <a:endParaRPr lang="en-US" sz="2800">
              <a:latin typeface="Book Antiqua" pitchFamily="18" charset="0"/>
            </a:endParaRPr>
          </a:p>
          <a:p>
            <a:pPr eaLnBrk="1" hangingPunct="1">
              <a:buFont typeface="Arial" charset="0"/>
              <a:buChar char="•"/>
            </a:pPr>
            <a:r>
              <a:rPr lang="en-US" sz="2800">
                <a:latin typeface="Book Antiqua" pitchFamily="18" charset="0"/>
              </a:rPr>
              <a:t>Discuss the need for local emergency responder participation</a:t>
            </a:r>
          </a:p>
          <a:p>
            <a:pPr eaLnBrk="1" hangingPunct="1">
              <a:buFont typeface="Arial" charset="0"/>
              <a:buChar char="•"/>
            </a:pPr>
            <a:endParaRPr lang="en-US" sz="2800">
              <a:latin typeface="Book Antiqua" pitchFamily="18" charset="0"/>
            </a:endParaRPr>
          </a:p>
          <a:p>
            <a:pPr eaLnBrk="1" hangingPunct="1">
              <a:buFont typeface="Arial" charset="0"/>
              <a:buChar char="•"/>
            </a:pPr>
            <a:r>
              <a:rPr lang="en-US" sz="2800">
                <a:latin typeface="Book Antiqua" pitchFamily="18" charset="0"/>
              </a:rPr>
              <a:t> Develop and practice an emergency plan for an accidental release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228600" y="533400"/>
            <a:ext cx="86868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7475" indent="-117475"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Char char="•"/>
            </a:pPr>
            <a:r>
              <a:rPr lang="en-US" sz="2400">
                <a:latin typeface="Book Antiqua" pitchFamily="18" charset="0"/>
              </a:rPr>
              <a:t>There has been recent reports of an increase in accidental releases of ethanol into the environment.</a:t>
            </a:r>
          </a:p>
          <a:p>
            <a:pPr eaLnBrk="1" hangingPunct="1"/>
            <a:endParaRPr lang="en-US" sz="2400">
              <a:latin typeface="Book Antiqua" pitchFamily="18" charset="0"/>
            </a:endParaRPr>
          </a:p>
          <a:p>
            <a:pPr eaLnBrk="1" hangingPunct="1">
              <a:buFont typeface="Arial" charset="0"/>
              <a:buChar char="•"/>
            </a:pPr>
            <a:r>
              <a:rPr lang="en-US" sz="2400">
                <a:latin typeface="Book Antiqua" pitchFamily="18" charset="0"/>
              </a:rPr>
              <a:t>Most are from train derailment and truck accidents that may be outside of the control of the plant managers.</a:t>
            </a:r>
          </a:p>
          <a:p>
            <a:pPr eaLnBrk="1" hangingPunct="1"/>
            <a:endParaRPr lang="en-US" sz="2400">
              <a:latin typeface="Book Antiqua" pitchFamily="18" charset="0"/>
            </a:endParaRPr>
          </a:p>
          <a:p>
            <a:pPr eaLnBrk="1" hangingPunct="1">
              <a:buFont typeface="Arial" charset="0"/>
              <a:buChar char="•"/>
            </a:pPr>
            <a:r>
              <a:rPr lang="en-US" sz="2400">
                <a:latin typeface="Book Antiqua" pitchFamily="18" charset="0"/>
              </a:rPr>
              <a:t>Some of these are spills during transfers of ethanol or denaturant at the plants.</a:t>
            </a:r>
          </a:p>
          <a:p>
            <a:pPr eaLnBrk="1" hangingPunct="1"/>
            <a:endParaRPr lang="en-US" sz="2400">
              <a:latin typeface="Book Antiqua" pitchFamily="18" charset="0"/>
            </a:endParaRPr>
          </a:p>
          <a:p>
            <a:pPr eaLnBrk="1" hangingPunct="1">
              <a:buFont typeface="Arial" charset="0"/>
              <a:buChar char="•"/>
            </a:pPr>
            <a:r>
              <a:rPr lang="en-US" sz="3600" b="1">
                <a:solidFill>
                  <a:srgbClr val="FF0000"/>
                </a:solidFill>
                <a:latin typeface="Book Antiqua" pitchFamily="18" charset="0"/>
              </a:rPr>
              <a:t>These are the ones we want to address!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381000" y="381000"/>
            <a:ext cx="83058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6213" indent="-176213"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Char char="•"/>
            </a:pPr>
            <a:r>
              <a:rPr lang="en-US" sz="2800">
                <a:latin typeface="Book Antiqua" pitchFamily="18" charset="0"/>
              </a:rPr>
              <a:t>There is an estimated 250,000 ethanol transfer operations each year.</a:t>
            </a:r>
          </a:p>
          <a:p>
            <a:pPr eaLnBrk="1" hangingPunct="1"/>
            <a:endParaRPr lang="en-US" sz="2800">
              <a:latin typeface="Book Antiqua" pitchFamily="18" charset="0"/>
            </a:endParaRPr>
          </a:p>
          <a:p>
            <a:pPr eaLnBrk="1" hangingPunct="1">
              <a:buFont typeface="Arial" charset="0"/>
              <a:buChar char="•"/>
            </a:pPr>
            <a:r>
              <a:rPr lang="en-US" sz="2800">
                <a:latin typeface="Book Antiqua" pitchFamily="18" charset="0"/>
              </a:rPr>
              <a:t>Even if these were performed with a 99.99 % success rate, there would be 25 spills each year.</a:t>
            </a:r>
          </a:p>
          <a:p>
            <a:pPr eaLnBrk="1" hangingPunct="1"/>
            <a:endParaRPr lang="en-US" sz="2800">
              <a:latin typeface="Book Antiqua" pitchFamily="18" charset="0"/>
            </a:endParaRPr>
          </a:p>
          <a:p>
            <a:pPr eaLnBrk="1" hangingPunct="1">
              <a:buFont typeface="Arial" charset="0"/>
              <a:buChar char="•"/>
            </a:pPr>
            <a:r>
              <a:rPr lang="en-US" sz="2800">
                <a:latin typeface="Book Antiqua" pitchFamily="18" charset="0"/>
              </a:rPr>
              <a:t>Even a few high-profile spills involving fires or destruction of habitat will trigger a request for additional regulation and oversight.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p:cNvSpPr txBox="1">
            <a:spLocks noChangeArrowheads="1"/>
          </p:cNvSpPr>
          <p:nvPr/>
        </p:nvSpPr>
        <p:spPr bwMode="auto">
          <a:xfrm>
            <a:off x="381000" y="381000"/>
            <a:ext cx="83820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Book Antiqua" pitchFamily="18" charset="0"/>
              </a:rPr>
              <a:t>Who is responsible for a leak when a rail tank car full of ethanol is shipped out from an ethanol production facility?</a:t>
            </a:r>
          </a:p>
          <a:p>
            <a:pPr eaLnBrk="1" hangingPunct="1"/>
            <a:endParaRPr lang="en-US" sz="2800">
              <a:latin typeface="Book Antiqua" pitchFamily="18" charset="0"/>
            </a:endParaRPr>
          </a:p>
          <a:p>
            <a:pPr eaLnBrk="1" hangingPunct="1"/>
            <a:r>
              <a:rPr lang="en-US" sz="2800">
                <a:latin typeface="Book Antiqua" pitchFamily="18" charset="0"/>
              </a:rPr>
              <a:t>Is it the owner of the railcar?</a:t>
            </a:r>
          </a:p>
          <a:p>
            <a:pPr eaLnBrk="1" hangingPunct="1"/>
            <a:endParaRPr lang="en-US" sz="2800">
              <a:latin typeface="Book Antiqua" pitchFamily="18" charset="0"/>
            </a:endParaRPr>
          </a:p>
          <a:p>
            <a:pPr eaLnBrk="1" hangingPunct="1"/>
            <a:r>
              <a:rPr lang="en-US" sz="2800">
                <a:latin typeface="Book Antiqua" pitchFamily="18" charset="0"/>
              </a:rPr>
              <a:t>No, the responsible party is the ethanol production facility that releases the tank car to the railroad for shipment.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1"/>
          <p:cNvSpPr txBox="1">
            <a:spLocks noChangeArrowheads="1"/>
          </p:cNvSpPr>
          <p:nvPr/>
        </p:nvSpPr>
        <p:spPr bwMode="auto">
          <a:xfrm>
            <a:off x="533400" y="457200"/>
            <a:ext cx="80772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Book Antiqua" pitchFamily="18" charset="0"/>
              </a:rPr>
              <a:t>The ethanol industry produced 4 billion gallons in 2005, by 2012 that figure will nearly double. </a:t>
            </a:r>
          </a:p>
          <a:p>
            <a:pPr eaLnBrk="1" hangingPunct="1"/>
            <a:endParaRPr lang="en-US" sz="2800">
              <a:latin typeface="Book Antiqua" pitchFamily="18" charset="0"/>
            </a:endParaRPr>
          </a:p>
          <a:p>
            <a:pPr eaLnBrk="1" hangingPunct="1"/>
            <a:r>
              <a:rPr lang="en-US" sz="2800">
                <a:latin typeface="Book Antiqua" pitchFamily="18" charset="0"/>
              </a:rPr>
              <a:t>As the ethanol industry continues to grow there is a need for producers to educate themselves on potential liabilities surrounding transportation of their product.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1"/>
          <p:cNvSpPr txBox="1">
            <a:spLocks noChangeArrowheads="1"/>
          </p:cNvSpPr>
          <p:nvPr/>
        </p:nvSpPr>
        <p:spPr bwMode="auto">
          <a:xfrm>
            <a:off x="304800" y="457200"/>
            <a:ext cx="8534400" cy="569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Book Antiqua" pitchFamily="18" charset="0"/>
              </a:rPr>
              <a:t>Since rail transportation accounts for 75%of all the ethanol shipments, we will concentrate on that method.</a:t>
            </a:r>
          </a:p>
          <a:p>
            <a:pPr eaLnBrk="1" hangingPunct="1"/>
            <a:endParaRPr lang="en-US" sz="2800">
              <a:latin typeface="Book Antiqua" pitchFamily="18" charset="0"/>
            </a:endParaRPr>
          </a:p>
          <a:p>
            <a:pPr eaLnBrk="1" hangingPunct="1"/>
            <a:r>
              <a:rPr lang="en-US" sz="2800">
                <a:latin typeface="Book Antiqua" pitchFamily="18" charset="0"/>
              </a:rPr>
              <a:t>Leaks from tank cars will happen;</a:t>
            </a:r>
          </a:p>
          <a:p>
            <a:pPr lvl="1" eaLnBrk="1" hangingPunct="1">
              <a:buFont typeface="Arial" charset="0"/>
              <a:buChar char="•"/>
            </a:pPr>
            <a:r>
              <a:rPr lang="en-US" sz="2800">
                <a:latin typeface="Book Antiqua" pitchFamily="18" charset="0"/>
              </a:rPr>
              <a:t>In a rail accident</a:t>
            </a:r>
          </a:p>
          <a:p>
            <a:pPr lvl="1" eaLnBrk="1" hangingPunct="1">
              <a:buFont typeface="Arial" charset="0"/>
              <a:buChar char="•"/>
            </a:pPr>
            <a:r>
              <a:rPr lang="en-US" sz="2800">
                <a:latin typeface="Book Antiqua" pitchFamily="18" charset="0"/>
              </a:rPr>
              <a:t>By mechanical failure</a:t>
            </a:r>
          </a:p>
          <a:p>
            <a:pPr lvl="1" eaLnBrk="1" hangingPunct="1">
              <a:buFont typeface="Arial" charset="0"/>
              <a:buChar char="•"/>
            </a:pPr>
            <a:r>
              <a:rPr lang="en-US" sz="2800">
                <a:latin typeface="Book Antiqua" pitchFamily="18" charset="0"/>
              </a:rPr>
              <a:t>Or by operator error</a:t>
            </a:r>
          </a:p>
          <a:p>
            <a:pPr eaLnBrk="1" hangingPunct="1"/>
            <a:endParaRPr lang="en-US" sz="2800">
              <a:latin typeface="Book Antiqua" pitchFamily="18" charset="0"/>
            </a:endParaRPr>
          </a:p>
          <a:p>
            <a:pPr eaLnBrk="1" hangingPunct="1"/>
            <a:r>
              <a:rPr lang="en-US" sz="2800">
                <a:latin typeface="Book Antiqua" pitchFamily="18" charset="0"/>
              </a:rPr>
              <a:t>The first is usually unavoidable and relies on many external factors. The second and third have been termed “non-accident releases”, or NARs. </a:t>
            </a:r>
          </a:p>
          <a:p>
            <a:pPr eaLnBrk="1" hangingPunct="1">
              <a:buFont typeface="Arial" charset="0"/>
              <a:buChar char="•"/>
            </a:pPr>
            <a:endParaRPr lang="en-US" sz="2800">
              <a:latin typeface="Book Antiqu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457200"/>
            <a:ext cx="8077200" cy="5262563"/>
          </a:xfrm>
          <a:prstGeom prst="rect">
            <a:avLst/>
          </a:prstGeom>
          <a:noFill/>
        </p:spPr>
        <p:txBody>
          <a:bodyPr>
            <a:spAutoFit/>
          </a:bodyPr>
          <a:lstStyle/>
          <a:p>
            <a:pPr fontAlgn="auto">
              <a:spcBef>
                <a:spcPts val="0"/>
              </a:spcBef>
              <a:spcAft>
                <a:spcPts val="0"/>
              </a:spcAft>
              <a:defRPr/>
            </a:pPr>
            <a:r>
              <a:rPr lang="en-US" sz="2800" dirty="0">
                <a:latin typeface="+mn-lt"/>
              </a:rPr>
              <a:t>NARs consist of ;</a:t>
            </a:r>
          </a:p>
          <a:p>
            <a:pPr lvl="1" fontAlgn="auto">
              <a:spcBef>
                <a:spcPts val="0"/>
              </a:spcBef>
              <a:spcAft>
                <a:spcPts val="0"/>
              </a:spcAft>
              <a:buFont typeface="Arial" pitchFamily="34" charset="0"/>
              <a:buChar char="•"/>
              <a:defRPr/>
            </a:pPr>
            <a:r>
              <a:rPr lang="en-US" sz="2800" dirty="0">
                <a:latin typeface="+mn-lt"/>
              </a:rPr>
              <a:t>Leaks</a:t>
            </a:r>
          </a:p>
          <a:p>
            <a:pPr lvl="1" fontAlgn="auto">
              <a:spcBef>
                <a:spcPts val="0"/>
              </a:spcBef>
              <a:spcAft>
                <a:spcPts val="0"/>
              </a:spcAft>
              <a:buFont typeface="Arial" pitchFamily="34" charset="0"/>
              <a:buChar char="•"/>
              <a:defRPr/>
            </a:pPr>
            <a:r>
              <a:rPr lang="en-US" sz="2800" dirty="0">
                <a:latin typeface="+mn-lt"/>
              </a:rPr>
              <a:t>Splashes</a:t>
            </a:r>
          </a:p>
          <a:p>
            <a:pPr lvl="1" fontAlgn="auto">
              <a:spcBef>
                <a:spcPts val="0"/>
              </a:spcBef>
              <a:spcAft>
                <a:spcPts val="0"/>
              </a:spcAft>
              <a:buFont typeface="Arial" pitchFamily="34" charset="0"/>
              <a:buChar char="•"/>
              <a:defRPr/>
            </a:pPr>
            <a:r>
              <a:rPr lang="en-US" sz="2800" dirty="0">
                <a:latin typeface="+mn-lt"/>
              </a:rPr>
              <a:t>And other releases;</a:t>
            </a:r>
          </a:p>
          <a:p>
            <a:pPr marL="1090613" lvl="2" indent="-176213" fontAlgn="auto">
              <a:spcBef>
                <a:spcPts val="0"/>
              </a:spcBef>
              <a:spcAft>
                <a:spcPts val="0"/>
              </a:spcAft>
              <a:buFont typeface="Arial" pitchFamily="34" charset="0"/>
              <a:buChar char="•"/>
              <a:defRPr/>
            </a:pPr>
            <a:r>
              <a:rPr lang="en-US" sz="2800" dirty="0">
                <a:latin typeface="+mn-lt"/>
              </a:rPr>
              <a:t>Improperly secured or malfunctioning valves</a:t>
            </a:r>
          </a:p>
          <a:p>
            <a:pPr marL="1090613" lvl="2" indent="-176213" fontAlgn="auto">
              <a:spcBef>
                <a:spcPts val="0"/>
              </a:spcBef>
              <a:spcAft>
                <a:spcPts val="0"/>
              </a:spcAft>
              <a:buFont typeface="Arial" pitchFamily="34" charset="0"/>
              <a:buChar char="•"/>
              <a:defRPr/>
            </a:pPr>
            <a:r>
              <a:rPr lang="en-US" sz="2800" dirty="0">
                <a:latin typeface="+mn-lt"/>
              </a:rPr>
              <a:t>Fittings and tank shells</a:t>
            </a:r>
          </a:p>
          <a:p>
            <a:pPr marL="1090613" lvl="2" indent="-176213" fontAlgn="auto">
              <a:spcBef>
                <a:spcPts val="0"/>
              </a:spcBef>
              <a:spcAft>
                <a:spcPts val="0"/>
              </a:spcAft>
              <a:buFont typeface="Arial" pitchFamily="34" charset="0"/>
              <a:buChar char="•"/>
              <a:defRPr/>
            </a:pPr>
            <a:r>
              <a:rPr lang="en-US" sz="2800" dirty="0">
                <a:latin typeface="+mn-lt"/>
              </a:rPr>
              <a:t>Releases from pressure relief devices</a:t>
            </a:r>
          </a:p>
          <a:p>
            <a:pPr marL="176213" indent="-176213" fontAlgn="auto">
              <a:spcBef>
                <a:spcPts val="0"/>
              </a:spcBef>
              <a:spcAft>
                <a:spcPts val="0"/>
              </a:spcAft>
              <a:defRPr/>
            </a:pPr>
            <a:endParaRPr lang="en-US" sz="2800" dirty="0">
              <a:latin typeface="+mn-lt"/>
            </a:endParaRPr>
          </a:p>
          <a:p>
            <a:pPr marL="176213" indent="-176213" fontAlgn="auto">
              <a:spcBef>
                <a:spcPts val="0"/>
              </a:spcBef>
              <a:spcAft>
                <a:spcPts val="0"/>
              </a:spcAft>
              <a:defRPr/>
            </a:pPr>
            <a:r>
              <a:rPr lang="en-US" sz="2800" dirty="0">
                <a:latin typeface="+mn-lt"/>
              </a:rPr>
              <a:t>The Association of American Railroads (AAR) created the North American NAR Reduction Task Force in 1995.</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381000" y="457200"/>
            <a:ext cx="8382000" cy="612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800">
                <a:latin typeface="Book Antiqua" pitchFamily="18" charset="0"/>
              </a:rPr>
              <a:t>The mission of the NAR Reduction Task Force is to reduce the number of NARs by</a:t>
            </a:r>
          </a:p>
          <a:p>
            <a:pPr eaLnBrk="1" hangingPunct="1"/>
            <a:endParaRPr lang="en-US" sz="2800">
              <a:latin typeface="Book Antiqua" pitchFamily="18" charset="0"/>
            </a:endParaRPr>
          </a:p>
          <a:p>
            <a:pPr lvl="1" eaLnBrk="1" hangingPunct="1">
              <a:buFont typeface="Arial" charset="0"/>
              <a:buChar char="•"/>
            </a:pPr>
            <a:r>
              <a:rPr lang="en-US" sz="2800">
                <a:latin typeface="Book Antiqua" pitchFamily="18" charset="0"/>
              </a:rPr>
              <a:t> Promoting proper “securement” of tank cars</a:t>
            </a:r>
          </a:p>
          <a:p>
            <a:pPr lvl="1" eaLnBrk="1" hangingPunct="1"/>
            <a:endParaRPr lang="en-US" sz="2800">
              <a:latin typeface="Book Antiqua" pitchFamily="18" charset="0"/>
            </a:endParaRPr>
          </a:p>
          <a:p>
            <a:pPr lvl="1" eaLnBrk="1" hangingPunct="1">
              <a:buFont typeface="Arial" charset="0"/>
              <a:buChar char="•"/>
            </a:pPr>
            <a:r>
              <a:rPr lang="en-US" sz="2800">
                <a:latin typeface="Book Antiqua" pitchFamily="18" charset="0"/>
              </a:rPr>
              <a:t>Their safe handling in transportation</a:t>
            </a:r>
          </a:p>
          <a:p>
            <a:pPr lvl="1" eaLnBrk="1" hangingPunct="1"/>
            <a:endParaRPr lang="en-US" sz="2800">
              <a:latin typeface="Book Antiqua" pitchFamily="18" charset="0"/>
            </a:endParaRPr>
          </a:p>
          <a:p>
            <a:pPr lvl="1" eaLnBrk="1" hangingPunct="1">
              <a:buFont typeface="Arial" charset="0"/>
              <a:buChar char="•"/>
            </a:pPr>
            <a:r>
              <a:rPr lang="en-US" sz="2800">
                <a:latin typeface="Book Antiqua" pitchFamily="18" charset="0"/>
              </a:rPr>
              <a:t>Increase awareness</a:t>
            </a:r>
          </a:p>
          <a:p>
            <a:pPr lvl="1" eaLnBrk="1" hangingPunct="1"/>
            <a:endParaRPr lang="en-US" sz="2800">
              <a:latin typeface="Book Antiqua" pitchFamily="18" charset="0"/>
            </a:endParaRPr>
          </a:p>
          <a:p>
            <a:pPr lvl="1" eaLnBrk="1" hangingPunct="1">
              <a:buFont typeface="Arial" charset="0"/>
              <a:buChar char="•"/>
            </a:pPr>
            <a:r>
              <a:rPr lang="en-US" sz="2800">
                <a:latin typeface="Book Antiqua" pitchFamily="18" charset="0"/>
              </a:rPr>
              <a:t>Encourage improved practices</a:t>
            </a:r>
          </a:p>
          <a:p>
            <a:pPr lvl="1" eaLnBrk="1" hangingPunct="1"/>
            <a:endParaRPr lang="en-US" sz="2800">
              <a:latin typeface="Book Antiqua" pitchFamily="18" charset="0"/>
            </a:endParaRPr>
          </a:p>
          <a:p>
            <a:pPr lvl="1" eaLnBrk="1" hangingPunct="1">
              <a:buFont typeface="Arial" charset="0"/>
              <a:buChar char="•"/>
            </a:pPr>
            <a:r>
              <a:rPr lang="en-US" sz="2800">
                <a:latin typeface="Book Antiqua" pitchFamily="18" charset="0"/>
              </a:rPr>
              <a:t>Gather data</a:t>
            </a:r>
          </a:p>
          <a:p>
            <a:pPr lvl="1" eaLnBrk="1" hangingPunct="1"/>
            <a:endParaRPr lang="en-US" sz="2800">
              <a:latin typeface="Book Antiqua" pitchFamily="18" charset="0"/>
            </a:endParaRPr>
          </a:p>
          <a:p>
            <a:pPr lvl="1" eaLnBrk="1" hangingPunct="1">
              <a:buFont typeface="Arial" charset="0"/>
              <a:buChar char="•"/>
            </a:pPr>
            <a:r>
              <a:rPr lang="en-US" sz="2800">
                <a:latin typeface="Book Antiqua" pitchFamily="18" charset="0"/>
              </a:rPr>
              <a:t>Distribute findings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1208</TotalTime>
  <Words>1134</Words>
  <Application>Microsoft Office PowerPoint</Application>
  <PresentationFormat>On-screen Show (4:3)</PresentationFormat>
  <Paragraphs>123</Paragraphs>
  <Slides>14</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Lucida Sans</vt:lpstr>
      <vt:lpstr>Book Antiqua</vt:lpstr>
      <vt:lpstr>Wingdings 2</vt:lpstr>
      <vt:lpstr>Wingdings</vt:lpstr>
      <vt:lpstr>Wingdings 3</vt:lpstr>
      <vt:lpstr>Calibri</vt:lpstr>
      <vt:lpstr>Apex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Witcc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Witcc</dc:creator>
  <cp:lastModifiedBy>Vosburgh, Linda - OSHA</cp:lastModifiedBy>
  <cp:revision>119</cp:revision>
  <dcterms:created xsi:type="dcterms:W3CDTF">2008-07-29T17:07:52Z</dcterms:created>
  <dcterms:modified xsi:type="dcterms:W3CDTF">2012-04-17T14:09:00Z</dcterms:modified>
</cp:coreProperties>
</file>