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55" autoAdjust="0"/>
  </p:normalViewPr>
  <p:slideViewPr>
    <p:cSldViewPr>
      <p:cViewPr varScale="1">
        <p:scale>
          <a:sx n="33" d="100"/>
          <a:sy n="33" d="100"/>
        </p:scale>
        <p:origin x="-19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7F0A794-7E57-40EA-A92C-F6018BF13D54}" type="datetimeFigureOut">
              <a:rPr lang="en-US"/>
              <a:pPr>
                <a:defRPr/>
              </a:pPr>
              <a:t>4/17/2012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A6FB450-D317-4AFE-83E6-5E4A7E5A8C3E}" type="slidenum">
              <a:rPr lang="en-US"/>
              <a:pPr>
                <a:defRPr/>
              </a:pPr>
              <a:t>‹#›</a:t>
            </a:fld>
            <a:endParaRPr lang="en-US"/>
          </a:p>
        </p:txBody>
      </p:sp>
    </p:spTree>
    <p:extLst>
      <p:ext uri="{BB962C8B-B14F-4D97-AF65-F5344CB8AC3E}">
        <p14:creationId xmlns:p14="http://schemas.microsoft.com/office/powerpoint/2010/main" val="302521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Introduction</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EDDA8B-E503-4E6C-A5B9-0D5450AB609D}"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7475" indent="-117475" eaLnBrk="1" fontAlgn="auto" hangingPunct="1">
              <a:spcBef>
                <a:spcPts val="0"/>
              </a:spcBef>
              <a:spcAft>
                <a:spcPts val="0"/>
              </a:spcAft>
              <a:buFont typeface="Arial" pitchFamily="34" charset="0"/>
              <a:buChar char="•"/>
              <a:defRPr/>
            </a:pPr>
            <a:r>
              <a:rPr lang="en-US" dirty="0" smtClean="0"/>
              <a:t>Grain sticks to the side of the bin for the same reasons as it bridges</a:t>
            </a:r>
          </a:p>
          <a:p>
            <a:pPr marL="117475" indent="-117475" eaLnBrk="1" fontAlgn="auto" hangingPunct="1">
              <a:spcBef>
                <a:spcPts val="0"/>
              </a:spcBef>
              <a:spcAft>
                <a:spcPts val="0"/>
              </a:spcAft>
              <a:buFont typeface="Arial" pitchFamily="34" charset="0"/>
              <a:buChar char="•"/>
              <a:defRPr/>
            </a:pPr>
            <a:r>
              <a:rPr lang="en-US" dirty="0" smtClean="0"/>
              <a:t>It draws moisture and molds causing large masses</a:t>
            </a:r>
          </a:p>
          <a:p>
            <a:pPr marL="117475" indent="-117475" eaLnBrk="1" fontAlgn="auto" hangingPunct="1">
              <a:spcBef>
                <a:spcPts val="0"/>
              </a:spcBef>
              <a:spcAft>
                <a:spcPts val="0"/>
              </a:spcAft>
              <a:buFont typeface="Arial" pitchFamily="34" charset="0"/>
              <a:buChar char="•"/>
              <a:defRPr/>
            </a:pPr>
            <a:r>
              <a:rPr lang="en-US" dirty="0" smtClean="0"/>
              <a:t>If the wall of grain is taller than you it can cover you when it breaks up</a:t>
            </a:r>
          </a:p>
          <a:p>
            <a:pPr eaLnBrk="1" fontAlgn="auto" hangingPunct="1">
              <a:spcBef>
                <a:spcPts val="0"/>
              </a:spcBef>
              <a:spcAft>
                <a:spcPts val="0"/>
              </a:spcAft>
              <a:defRPr/>
            </a:pPr>
            <a:endParaRPr lang="en-US"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60E3AF-7BC6-424D-8B63-BBB82938806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7475" indent="-117475" eaLnBrk="1" fontAlgn="auto" hangingPunct="1">
              <a:spcBef>
                <a:spcPts val="0"/>
              </a:spcBef>
              <a:spcAft>
                <a:spcPts val="0"/>
              </a:spcAft>
              <a:buFont typeface="Arial" pitchFamily="34" charset="0"/>
              <a:buChar char="•"/>
              <a:defRPr/>
            </a:pPr>
            <a:r>
              <a:rPr lang="en-US" dirty="0" smtClean="0"/>
              <a:t>The tendency is to stand on the floor and break it up with a shovel or a pole</a:t>
            </a:r>
          </a:p>
          <a:p>
            <a:pPr marL="117475" indent="-117475" eaLnBrk="1" fontAlgn="auto" hangingPunct="1">
              <a:spcBef>
                <a:spcPts val="0"/>
              </a:spcBef>
              <a:spcAft>
                <a:spcPts val="0"/>
              </a:spcAft>
              <a:buFont typeface="Arial" pitchFamily="34" charset="0"/>
              <a:buChar char="•"/>
              <a:defRPr/>
            </a:pPr>
            <a:r>
              <a:rPr lang="en-US" dirty="0" smtClean="0"/>
              <a:t>If the whole mass breaks loose it can quickly cover you</a:t>
            </a:r>
          </a:p>
          <a:p>
            <a:pPr eaLnBrk="1" fontAlgn="auto" hangingPunct="1">
              <a:spcBef>
                <a:spcPts val="0"/>
              </a:spcBef>
              <a:spcAft>
                <a:spcPts val="0"/>
              </a:spcAft>
              <a:defRPr/>
            </a:pPr>
            <a:endParaRPr lang="en-US"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D3D5C-EE52-4E8B-818F-F9D476A12E2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surprises most people is that if you are laid out on the floor with 12 inches of grain such as shell corn covering you it is possible to have up 300 pounds of weight on your body!</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9605F7-547D-4EA9-9B84-9B731AA99EFA}"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2400" dirty="0" smtClean="0"/>
              <a:t>The 3 things you want to do are:</a:t>
            </a:r>
          </a:p>
          <a:p>
            <a:pPr marL="457200" indent="-457200" eaLnBrk="1" fontAlgn="auto" hangingPunct="1">
              <a:spcBef>
                <a:spcPts val="0"/>
              </a:spcBef>
              <a:spcAft>
                <a:spcPts val="0"/>
              </a:spcAft>
              <a:buFont typeface="+mj-lt"/>
              <a:buAutoNum type="arabicPeriod"/>
              <a:defRPr/>
            </a:pPr>
            <a:r>
              <a:rPr lang="en-US" sz="2400" dirty="0" smtClean="0"/>
              <a:t>Make sure that the flow of grain is stopped</a:t>
            </a:r>
          </a:p>
          <a:p>
            <a:pPr lvl="1" eaLnBrk="1" fontAlgn="auto" hangingPunct="1">
              <a:spcBef>
                <a:spcPts val="0"/>
              </a:spcBef>
              <a:spcAft>
                <a:spcPts val="0"/>
              </a:spcAft>
              <a:buFont typeface="Arial" pitchFamily="34" charset="0"/>
              <a:buChar char="•"/>
              <a:defRPr/>
            </a:pPr>
            <a:r>
              <a:rPr lang="en-US" sz="2400" dirty="0" smtClean="0"/>
              <a:t>Disable the power</a:t>
            </a:r>
          </a:p>
          <a:p>
            <a:pPr lvl="2" eaLnBrk="1" fontAlgn="auto" hangingPunct="1">
              <a:spcBef>
                <a:spcPts val="0"/>
              </a:spcBef>
              <a:spcAft>
                <a:spcPts val="0"/>
              </a:spcAft>
              <a:buFont typeface="Arial" pitchFamily="34" charset="0"/>
              <a:buChar char="•"/>
              <a:defRPr/>
            </a:pPr>
            <a:r>
              <a:rPr lang="en-US" sz="2400" dirty="0" smtClean="0"/>
              <a:t>Cut the cord</a:t>
            </a:r>
          </a:p>
          <a:p>
            <a:pPr lvl="2" eaLnBrk="1" fontAlgn="auto" hangingPunct="1">
              <a:spcBef>
                <a:spcPts val="0"/>
              </a:spcBef>
              <a:spcAft>
                <a:spcPts val="0"/>
              </a:spcAft>
              <a:buFont typeface="Arial" pitchFamily="34" charset="0"/>
              <a:buChar char="•"/>
              <a:defRPr/>
            </a:pPr>
            <a:r>
              <a:rPr lang="en-US" sz="2400" dirty="0" smtClean="0"/>
              <a:t>Remove the fuse</a:t>
            </a:r>
          </a:p>
          <a:p>
            <a:pPr lvl="1" eaLnBrk="1" fontAlgn="auto" hangingPunct="1">
              <a:spcBef>
                <a:spcPts val="0"/>
              </a:spcBef>
              <a:spcAft>
                <a:spcPts val="0"/>
              </a:spcAft>
              <a:buFont typeface="Arial" pitchFamily="34" charset="0"/>
              <a:buChar char="•"/>
              <a:defRPr/>
            </a:pPr>
            <a:r>
              <a:rPr lang="en-US" sz="2400" dirty="0" smtClean="0"/>
              <a:t>Prevent anyone else from turning on the auger</a:t>
            </a:r>
          </a:p>
          <a:p>
            <a:pPr marL="457200" indent="-457200" eaLnBrk="1" fontAlgn="auto" hangingPunct="1">
              <a:spcBef>
                <a:spcPts val="0"/>
              </a:spcBef>
              <a:spcAft>
                <a:spcPts val="0"/>
              </a:spcAft>
              <a:buFont typeface="+mj-lt"/>
              <a:buAutoNum type="arabicPeriod"/>
              <a:defRPr/>
            </a:pPr>
            <a:r>
              <a:rPr lang="en-US" sz="2400" dirty="0" smtClean="0"/>
              <a:t>Turn the ventilation fans on to supply the victim with fresh air</a:t>
            </a:r>
          </a:p>
          <a:p>
            <a:pPr marL="457200" indent="-457200" eaLnBrk="1" fontAlgn="auto" hangingPunct="1">
              <a:spcBef>
                <a:spcPts val="0"/>
              </a:spcBef>
              <a:spcAft>
                <a:spcPts val="0"/>
              </a:spcAft>
              <a:buFont typeface="+mj-lt"/>
              <a:buAutoNum type="arabicPeriod"/>
              <a:defRPr/>
            </a:pPr>
            <a:r>
              <a:rPr lang="en-US" sz="2400" b="1" i="1" dirty="0" smtClean="0"/>
              <a:t>Call 911</a:t>
            </a:r>
          </a:p>
          <a:p>
            <a:pPr eaLnBrk="1" fontAlgn="auto" hangingPunct="1">
              <a:spcBef>
                <a:spcPts val="0"/>
              </a:spcBef>
              <a:spcAft>
                <a:spcPts val="0"/>
              </a:spcAft>
              <a:defRPr/>
            </a:pPr>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2EF7A-9476-407E-AD35-A0570ABA5DD1}"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7475" indent="-117475" eaLnBrk="1" hangingPunct="1">
              <a:spcBef>
                <a:spcPct val="0"/>
              </a:spcBef>
              <a:buFontTx/>
              <a:buChar char="•"/>
            </a:pPr>
            <a:r>
              <a:rPr lang="en-US" sz="2400" smtClean="0"/>
              <a:t>It is important to understand that we don’t remove the victim from the grain: we remove the grain from the victim</a:t>
            </a:r>
          </a:p>
          <a:p>
            <a:pPr marL="117475" indent="-117475" eaLnBrk="1" hangingPunct="1">
              <a:spcBef>
                <a:spcPct val="0"/>
              </a:spcBef>
              <a:buFontTx/>
              <a:buChar char="•"/>
            </a:pPr>
            <a:r>
              <a:rPr lang="en-US" sz="2400" smtClean="0"/>
              <a:t>The rescuers will cut holes on both sides of the bin below the victim</a:t>
            </a:r>
          </a:p>
          <a:p>
            <a:pPr marL="574675" lvl="1" indent="-117475" eaLnBrk="1" hangingPunct="1">
              <a:spcBef>
                <a:spcPct val="0"/>
              </a:spcBef>
              <a:buFontTx/>
              <a:buChar char="•"/>
            </a:pPr>
            <a:r>
              <a:rPr lang="en-US" sz="2400" smtClean="0"/>
              <a:t>The holes are cut on both sides to keep the bin from toppling</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E92E04-811A-45ED-B87F-075AACDB87FB}"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Place warning decals on exterior bin</a:t>
            </a:r>
          </a:p>
          <a:p>
            <a:pPr eaLnBrk="1" hangingPunct="1">
              <a:spcBef>
                <a:spcPct val="0"/>
              </a:spcBef>
            </a:pPr>
            <a:r>
              <a:rPr lang="en-US" smtClean="0"/>
              <a:t>Do not permit children to enter</a:t>
            </a:r>
          </a:p>
          <a:p>
            <a:pPr eaLnBrk="1" hangingPunct="1">
              <a:spcBef>
                <a:spcPct val="0"/>
              </a:spcBef>
            </a:pPr>
            <a:r>
              <a:rPr lang="en-US" smtClean="0"/>
              <a:t>Inform workers of hazards</a:t>
            </a:r>
          </a:p>
          <a:p>
            <a:pPr eaLnBrk="1" hangingPunct="1">
              <a:spcBef>
                <a:spcPct val="0"/>
              </a:spcBef>
            </a:pPr>
            <a:r>
              <a:rPr lang="en-US" smtClean="0"/>
              <a:t>Keep grain in proper condition</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7915AA-4E1C-48E6-BD2C-6EB741154356}"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Use inspection holes or grain level markers</a:t>
            </a:r>
          </a:p>
          <a:p>
            <a:pPr eaLnBrk="1" hangingPunct="1">
              <a:spcBef>
                <a:spcPct val="0"/>
              </a:spcBef>
            </a:pPr>
            <a:r>
              <a:rPr lang="en-US" smtClean="0"/>
              <a:t>Use a pole to break up bridges from the out side of the bin</a:t>
            </a:r>
          </a:p>
          <a:p>
            <a:pPr eaLnBrk="1" hangingPunct="1">
              <a:spcBef>
                <a:spcPct val="0"/>
              </a:spcBef>
            </a:pPr>
            <a:r>
              <a:rPr lang="en-US" smtClean="0"/>
              <a:t>Enter only if necessary</a:t>
            </a:r>
          </a:p>
          <a:p>
            <a:pPr eaLnBrk="1" hangingPunct="1">
              <a:spcBef>
                <a:spcPct val="0"/>
              </a:spcBef>
            </a:pPr>
            <a:r>
              <a:rPr lang="en-US" smtClean="0"/>
              <a:t>LOTO augers</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E8597-EA8E-49E7-8E4B-77A457594EB4}"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Use a body harness secured to the outside of the bin when you enter</a:t>
            </a:r>
          </a:p>
          <a:p>
            <a:pPr eaLnBrk="1" hangingPunct="1">
              <a:spcBef>
                <a:spcPct val="0"/>
              </a:spcBef>
            </a:pPr>
            <a:r>
              <a:rPr lang="en-US" smtClean="0"/>
              <a:t>Have two observers during entry</a:t>
            </a:r>
          </a:p>
          <a:p>
            <a:pPr eaLnBrk="1" hangingPunct="1">
              <a:spcBef>
                <a:spcPct val="0"/>
              </a:spcBef>
            </a:pPr>
            <a:r>
              <a:rPr lang="en-US" smtClean="0"/>
              <a:t>Use hand signals to communicate</a:t>
            </a:r>
          </a:p>
          <a:p>
            <a:pPr eaLnBrk="1" hangingPunct="1">
              <a:spcBef>
                <a:spcPct val="0"/>
              </a:spcBef>
            </a:pPr>
            <a:r>
              <a:rPr lang="en-US" smtClean="0"/>
              <a:t>Work from top to bottom when cleaning</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228297-4F6A-4249-A8A3-70DF63556352}"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US" smtClean="0"/>
              <a:t>Notice the flow of the grain, from the top down the center</a:t>
            </a:r>
          </a:p>
          <a:p>
            <a:pPr algn="ctr" eaLnBrk="1" hangingPunct="1">
              <a:spcBef>
                <a:spcPct val="0"/>
              </a:spcBef>
            </a:pPr>
            <a:endParaRPr lang="en-US" smtClean="0"/>
          </a:p>
          <a:p>
            <a:pPr algn="ctr" eaLnBrk="1" hangingPunct="1">
              <a:spcBef>
                <a:spcPct val="0"/>
              </a:spcBef>
            </a:pPr>
            <a:r>
              <a:rPr lang="en-US" smtClean="0"/>
              <a:t>85 cubic feet of grain converts to about 65 bushels</a:t>
            </a:r>
          </a:p>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7DECE5-0BA7-4D41-83D3-E67CE6AB6E6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US" smtClean="0"/>
              <a:t>A 6 foot tall person weighting 180 pounds will average 12 inches around.</a:t>
            </a:r>
          </a:p>
          <a:p>
            <a:pPr algn="ctr" eaLnBrk="1" hangingPunct="1">
              <a:spcBef>
                <a:spcPct val="0"/>
              </a:spcBef>
            </a:pPr>
            <a:r>
              <a:rPr lang="en-US" smtClean="0"/>
              <a:t>This results in that person having a volume of 4.7 cubic feet.</a:t>
            </a:r>
          </a:p>
          <a:p>
            <a:pPr algn="ctr" eaLnBrk="1" hangingPunct="1">
              <a:spcBef>
                <a:spcPct val="0"/>
              </a:spcBef>
            </a:pPr>
            <a:r>
              <a:rPr lang="en-US" smtClean="0"/>
              <a:t>That person could be unloaded in 3.3 seconds! Relates to the speed that grain can be unloaded by the example auger in the pervious slide.</a:t>
            </a:r>
          </a:p>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12CAEF-DDAD-4741-BC0B-8C46205903E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US" smtClean="0"/>
              <a:t>Do you have to be completely covered?</a:t>
            </a:r>
          </a:p>
          <a:p>
            <a:pPr algn="ctr" eaLnBrk="1" hangingPunct="1">
              <a:spcBef>
                <a:spcPct val="0"/>
              </a:spcBef>
            </a:pPr>
            <a:r>
              <a:rPr lang="en-US" smtClean="0"/>
              <a:t>Up to your shoulders?</a:t>
            </a:r>
          </a:p>
          <a:p>
            <a:pPr algn="ctr" eaLnBrk="1" hangingPunct="1">
              <a:spcBef>
                <a:spcPct val="0"/>
              </a:spcBef>
            </a:pPr>
            <a:r>
              <a:rPr lang="en-US" smtClean="0"/>
              <a:t>Up to your waist?</a:t>
            </a:r>
          </a:p>
          <a:p>
            <a:pPr algn="ctr" eaLnBrk="1" hangingPunct="1">
              <a:spcBef>
                <a:spcPct val="0"/>
              </a:spcBef>
            </a:pPr>
            <a:r>
              <a:rPr lang="en-US" smtClean="0"/>
              <a:t>Once your knees are covered you will probably need some sort of assistance to free yourself.</a:t>
            </a:r>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A242C9-DE9F-477C-9A55-49942FD3559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US" smtClean="0"/>
              <a:t>When was the last time that you actually stood on grain?</a:t>
            </a:r>
          </a:p>
          <a:p>
            <a:pPr algn="ctr" eaLnBrk="1" hangingPunct="1">
              <a:spcBef>
                <a:spcPct val="0"/>
              </a:spcBef>
            </a:pPr>
            <a:r>
              <a:rPr lang="en-US" smtClean="0"/>
              <a:t>The point is that no one stands </a:t>
            </a:r>
            <a:r>
              <a:rPr lang="en-US" b="1" i="1" smtClean="0"/>
              <a:t>on</a:t>
            </a:r>
            <a:r>
              <a:rPr lang="en-US" smtClean="0"/>
              <a:t> grain, we stand </a:t>
            </a:r>
            <a:r>
              <a:rPr lang="en-US" b="1" i="1" smtClean="0"/>
              <a:t>in </a:t>
            </a:r>
            <a:r>
              <a:rPr lang="en-US" smtClean="0"/>
              <a:t>grain.</a:t>
            </a:r>
          </a:p>
          <a:p>
            <a:pPr algn="ctr" eaLnBrk="1" hangingPunct="1">
              <a:spcBef>
                <a:spcPct val="0"/>
              </a:spcBef>
            </a:pPr>
            <a:r>
              <a:rPr lang="en-US" smtClean="0"/>
              <a:t>Normally a person is going to sink 6-10 inches into the grain, depending  on their size, weight, and the condition of the grain.</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53B07D-E83E-443A-8F67-5F172E00B4A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With all the previous information we begin to get the idea of just how fast a person can become trapped or completely buried by flowing grain.</a:t>
            </a:r>
          </a:p>
          <a:p>
            <a:pPr marL="117475" indent="-117475" eaLnBrk="1" fontAlgn="auto" hangingPunct="1">
              <a:spcBef>
                <a:spcPts val="0"/>
              </a:spcBef>
              <a:spcAft>
                <a:spcPts val="0"/>
              </a:spcAft>
              <a:buFont typeface="Arial" pitchFamily="34" charset="0"/>
              <a:buChar char="•"/>
              <a:defRPr/>
            </a:pPr>
            <a:r>
              <a:rPr lang="en-US" dirty="0" smtClean="0"/>
              <a:t>Because we stand in grain, not on grain we start 6-10 inches below the surface,</a:t>
            </a:r>
          </a:p>
          <a:p>
            <a:pPr marL="117475" indent="-117475" eaLnBrk="1" fontAlgn="auto" hangingPunct="1">
              <a:spcBef>
                <a:spcPts val="0"/>
              </a:spcBef>
              <a:spcAft>
                <a:spcPts val="0"/>
              </a:spcAft>
              <a:buFont typeface="Arial" pitchFamily="34" charset="0"/>
              <a:buChar char="•"/>
              <a:defRPr/>
            </a:pPr>
            <a:r>
              <a:rPr lang="en-US" dirty="0" smtClean="0"/>
              <a:t>If the grain is over your knees and still flowing under your feet you can become trapped in as few as 5 seconds,</a:t>
            </a:r>
          </a:p>
          <a:p>
            <a:pPr marL="117475" indent="-117475" eaLnBrk="1" fontAlgn="auto" hangingPunct="1">
              <a:spcBef>
                <a:spcPts val="0"/>
              </a:spcBef>
              <a:spcAft>
                <a:spcPts val="0"/>
              </a:spcAft>
              <a:buFont typeface="Arial" pitchFamily="34" charset="0"/>
              <a:buChar char="•"/>
              <a:defRPr/>
            </a:pPr>
            <a:r>
              <a:rPr lang="en-US" dirty="0" smtClean="0"/>
              <a:t>In 25 seconds a 6 foot person can be buried  above his head</a:t>
            </a:r>
          </a:p>
          <a:p>
            <a:pPr eaLnBrk="1" fontAlgn="auto" hangingPunct="1">
              <a:spcBef>
                <a:spcPts val="0"/>
              </a:spcBef>
              <a:spcAft>
                <a:spcPts val="0"/>
              </a:spcAft>
              <a:defRPr/>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7D6F0-ACFA-4FE9-B62B-9BA78B8CA281}"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Char char="•"/>
              <a:defRPr/>
            </a:pPr>
            <a:r>
              <a:rPr lang="en-US" sz="2000" dirty="0" smtClean="0"/>
              <a:t>Make it very clear that rescue should only </a:t>
            </a:r>
            <a:r>
              <a:rPr lang="en-US" sz="2000" smtClean="0"/>
              <a:t>be attempted </a:t>
            </a:r>
            <a:r>
              <a:rPr lang="en-US" sz="2000" dirty="0" smtClean="0"/>
              <a:t>by trained personal that have had very intensive training in rescue topics. This overview does not qualify as rescue training.</a:t>
            </a:r>
          </a:p>
          <a:p>
            <a:pPr eaLnBrk="1" fontAlgn="auto" hangingPunct="1">
              <a:spcBef>
                <a:spcPts val="0"/>
              </a:spcBef>
              <a:spcAft>
                <a:spcPts val="0"/>
              </a:spcAft>
              <a:buFont typeface="Arial" pitchFamily="34" charset="0"/>
              <a:buChar char="•"/>
              <a:defRPr/>
            </a:pPr>
            <a:r>
              <a:rPr lang="en-US" sz="2000" dirty="0" smtClean="0"/>
              <a:t>Keep in mind that you will never have ideal pulling conditions</a:t>
            </a:r>
          </a:p>
          <a:p>
            <a:pPr marL="574675" lvl="1" indent="-117475" eaLnBrk="1" fontAlgn="auto" hangingPunct="1">
              <a:spcBef>
                <a:spcPts val="0"/>
              </a:spcBef>
              <a:spcAft>
                <a:spcPts val="0"/>
              </a:spcAft>
              <a:buFont typeface="Arial" pitchFamily="34" charset="0"/>
              <a:buChar char="•"/>
              <a:defRPr/>
            </a:pPr>
            <a:r>
              <a:rPr lang="en-US" sz="2000" dirty="0" smtClean="0"/>
              <a:t>Most cases you will be outside the bin pulling through an access hole or on top of the bin pulling through the fill hole.</a:t>
            </a:r>
          </a:p>
          <a:p>
            <a:pPr marL="574675" lvl="1" indent="-117475" eaLnBrk="1" fontAlgn="auto" hangingPunct="1">
              <a:spcBef>
                <a:spcPts val="0"/>
              </a:spcBef>
              <a:spcAft>
                <a:spcPts val="0"/>
              </a:spcAft>
              <a:buFont typeface="Arial" pitchFamily="34" charset="0"/>
              <a:buChar char="•"/>
              <a:defRPr/>
            </a:pPr>
            <a:r>
              <a:rPr lang="en-US" sz="2000" dirty="0" smtClean="0"/>
              <a:t>Both cases will greatly reduce your pulling ability.</a:t>
            </a:r>
          </a:p>
          <a:p>
            <a:pPr marL="117475" indent="-117475" eaLnBrk="1" fontAlgn="auto" hangingPunct="1">
              <a:spcBef>
                <a:spcPts val="0"/>
              </a:spcBef>
              <a:spcAft>
                <a:spcPts val="0"/>
              </a:spcAft>
              <a:buFont typeface="Arial" pitchFamily="34" charset="0"/>
              <a:buChar char="•"/>
              <a:defRPr/>
            </a:pPr>
            <a:r>
              <a:rPr lang="en-US" sz="2000" dirty="0" smtClean="0"/>
              <a:t>Think of the force you will be putting on the victim, unless the person has a full body harness you could unnecessarily injure the person.</a:t>
            </a:r>
          </a:p>
          <a:p>
            <a:pPr algn="ctr" eaLnBrk="1" fontAlgn="auto" hangingPunct="1">
              <a:spcBef>
                <a:spcPts val="0"/>
              </a:spcBef>
              <a:spcAft>
                <a:spcPts val="0"/>
              </a:spcAft>
              <a:defRPr/>
            </a:pPr>
            <a:r>
              <a:rPr lang="en-US" dirty="0" smtClean="0"/>
              <a:t>The general rule is, if the person is up to their waist, don’t even attempt a lift.</a:t>
            </a:r>
          </a:p>
          <a:p>
            <a:pPr algn="ctr" eaLnBrk="1" fontAlgn="auto" hangingPunct="1">
              <a:spcBef>
                <a:spcPts val="0"/>
              </a:spcBef>
              <a:spcAft>
                <a:spcPts val="0"/>
              </a:spcAft>
              <a:defRPr/>
            </a:pPr>
            <a:r>
              <a:rPr lang="en-US" sz="1800" dirty="0" smtClean="0"/>
              <a:t> Leave it to the rescuers</a:t>
            </a:r>
            <a:r>
              <a:rPr lang="en-US" dirty="0" smtClean="0"/>
              <a:t> </a:t>
            </a:r>
          </a:p>
          <a:p>
            <a:pPr eaLnBrk="1" fontAlgn="auto" hangingPunct="1">
              <a:spcBef>
                <a:spcPts val="0"/>
              </a:spcBef>
              <a:spcAft>
                <a:spcPts val="0"/>
              </a:spcAft>
              <a:defRPr/>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8C23AF-6061-4506-96FF-03EB0910B0C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7475" indent="-117475" eaLnBrk="1" fontAlgn="auto" hangingPunct="1">
              <a:spcBef>
                <a:spcPts val="0"/>
              </a:spcBef>
              <a:spcAft>
                <a:spcPts val="0"/>
              </a:spcAft>
              <a:buFont typeface="Arial" pitchFamily="34" charset="0"/>
              <a:buChar char="•"/>
              <a:defRPr/>
            </a:pPr>
            <a:r>
              <a:rPr lang="en-US" dirty="0" smtClean="0"/>
              <a:t>Grain that becomes wet and moldy can stick together in large masses or chunks</a:t>
            </a:r>
          </a:p>
          <a:p>
            <a:pPr marL="117475" indent="-117475" eaLnBrk="1" fontAlgn="auto" hangingPunct="1">
              <a:spcBef>
                <a:spcPts val="0"/>
              </a:spcBef>
              <a:spcAft>
                <a:spcPts val="0"/>
              </a:spcAft>
              <a:buFont typeface="Arial" pitchFamily="34" charset="0"/>
              <a:buChar char="•"/>
              <a:defRPr/>
            </a:pPr>
            <a:r>
              <a:rPr lang="en-US" dirty="0" smtClean="0"/>
              <a:t>If this happens on the top surface, the running of the auger may create a cavity below the surface</a:t>
            </a:r>
          </a:p>
          <a:p>
            <a:pPr marL="117475" indent="-117475" eaLnBrk="1" fontAlgn="auto" hangingPunct="1">
              <a:spcBef>
                <a:spcPts val="0"/>
              </a:spcBef>
              <a:spcAft>
                <a:spcPts val="0"/>
              </a:spcAft>
              <a:buFont typeface="Arial" pitchFamily="34" charset="0"/>
              <a:buChar char="•"/>
              <a:defRPr/>
            </a:pPr>
            <a:r>
              <a:rPr lang="en-US" dirty="0" smtClean="0"/>
              <a:t>This is normally referred as a bridge </a:t>
            </a:r>
          </a:p>
          <a:p>
            <a:pPr eaLnBrk="1" fontAlgn="auto" hangingPunct="1">
              <a:spcBef>
                <a:spcPts val="0"/>
              </a:spcBef>
              <a:spcAft>
                <a:spcPts val="0"/>
              </a:spcAft>
              <a:defRPr/>
            </a:pPr>
            <a:endParaRPr 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32DDD0-7A01-485C-AB33-9EE279E9C68C}"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7475" indent="-117475" eaLnBrk="1" fontAlgn="auto" hangingPunct="1">
              <a:spcBef>
                <a:spcPts val="0"/>
              </a:spcBef>
              <a:spcAft>
                <a:spcPts val="0"/>
              </a:spcAft>
              <a:buFont typeface="Arial" pitchFamily="34" charset="0"/>
              <a:buChar char="•"/>
              <a:defRPr/>
            </a:pPr>
            <a:r>
              <a:rPr lang="en-US" dirty="0" smtClean="0"/>
              <a:t>In any case the person will fall into the cavity and be covered with grain</a:t>
            </a:r>
          </a:p>
          <a:p>
            <a:pPr marL="117475" indent="-117475" eaLnBrk="1" fontAlgn="auto" hangingPunct="1">
              <a:spcBef>
                <a:spcPts val="0"/>
              </a:spcBef>
              <a:spcAft>
                <a:spcPts val="0"/>
              </a:spcAft>
              <a:buFont typeface="Arial" pitchFamily="34" charset="0"/>
              <a:buChar char="•"/>
              <a:defRPr/>
            </a:pPr>
            <a:r>
              <a:rPr lang="en-US" dirty="0" smtClean="0"/>
              <a:t>If the auger was left running it would only be a matter of seconds before they would be at the bottom of the bin.</a:t>
            </a:r>
          </a:p>
          <a:p>
            <a:pPr marL="117475" indent="-117475" eaLnBrk="1" fontAlgn="auto" hangingPunct="1">
              <a:spcBef>
                <a:spcPts val="0"/>
              </a:spcBef>
              <a:spcAft>
                <a:spcPts val="0"/>
              </a:spcAft>
              <a:buFont typeface="Arial" pitchFamily="34" charset="0"/>
              <a:buChar char="•"/>
              <a:defRPr/>
            </a:pPr>
            <a:r>
              <a:rPr lang="en-US" dirty="0" smtClean="0"/>
              <a:t>In most cases if you are completely covered with grain you will die of suffocating. </a:t>
            </a:r>
          </a:p>
          <a:p>
            <a:pPr eaLnBrk="1" fontAlgn="auto" hangingPunct="1">
              <a:spcBef>
                <a:spcPts val="0"/>
              </a:spcBef>
              <a:spcAft>
                <a:spcPts val="0"/>
              </a:spcAft>
              <a:defRPr/>
            </a:pPr>
            <a:endParaRPr lang="en-US" dirty="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8F102-78A5-4DE3-831F-C88A7212CA1D}"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fld id="{43DF059B-0898-41EC-869D-CDB8B9988E01}" type="datetimeFigureOut">
              <a:rPr/>
              <a:pPr>
                <a:defRPr/>
              </a:pPr>
              <a:t>4/17/2012</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3473A692-51A3-4936-A80A-7933B6E9CA02}" type="slidenum">
              <a:rPr/>
              <a:pPr>
                <a:defRPr/>
              </a:pPr>
              <a:t>‹#›</a:t>
            </a:fld>
            <a:endParaRPr/>
          </a:p>
        </p:txBody>
      </p:sp>
    </p:spTree>
    <p:extLst>
      <p:ext uri="{BB962C8B-B14F-4D97-AF65-F5344CB8AC3E}">
        <p14:creationId xmlns:p14="http://schemas.microsoft.com/office/powerpoint/2010/main" val="77943702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fld id="{3727046C-9FD3-4C40-AC54-0D81C3636D1B}" type="datetimeFigureOut">
              <a:rPr/>
              <a:pPr>
                <a:defRPr/>
              </a:pPr>
              <a:t>4/17/2012</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058B9785-3A2A-414E-A7BD-E5DFC8FAAFCD}" type="slidenum">
              <a:rPr/>
              <a:pPr>
                <a:defRPr/>
              </a:pPr>
              <a:t>‹#›</a:t>
            </a:fld>
            <a:endParaRPr/>
          </a:p>
        </p:txBody>
      </p:sp>
    </p:spTree>
    <p:extLst>
      <p:ext uri="{BB962C8B-B14F-4D97-AF65-F5344CB8AC3E}">
        <p14:creationId xmlns:p14="http://schemas.microsoft.com/office/powerpoint/2010/main" val="32643625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fld id="{55FA87C9-FB09-484A-8783-15178FCAD0D8}" type="datetimeFigureOut">
              <a:rPr/>
              <a:pPr>
                <a:defRPr/>
              </a:pPr>
              <a:t>4/17/2012</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02BAE9C0-78A9-4D80-BB08-E6D30154E55F}" type="slidenum">
              <a:rPr/>
              <a:pPr>
                <a:defRPr/>
              </a:pPr>
              <a:t>‹#›</a:t>
            </a:fld>
            <a:endParaRPr/>
          </a:p>
        </p:txBody>
      </p:sp>
    </p:spTree>
    <p:extLst>
      <p:ext uri="{BB962C8B-B14F-4D97-AF65-F5344CB8AC3E}">
        <p14:creationId xmlns:p14="http://schemas.microsoft.com/office/powerpoint/2010/main" val="32755639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fld id="{C7D750F6-29C6-4AB2-8EF3-5F90A9435FC8}" type="datetimeFigureOut">
              <a:rPr/>
              <a:pPr>
                <a:defRPr/>
              </a:pPr>
              <a:t>4/17/2012</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C4F1CC1A-9838-4BA1-9C52-B279C679C09C}" type="slidenum">
              <a:rPr/>
              <a:pPr>
                <a:defRPr/>
              </a:pPr>
              <a:t>‹#›</a:t>
            </a:fld>
            <a:endParaRPr/>
          </a:p>
        </p:txBody>
      </p:sp>
    </p:spTree>
    <p:extLst>
      <p:ext uri="{BB962C8B-B14F-4D97-AF65-F5344CB8AC3E}">
        <p14:creationId xmlns:p14="http://schemas.microsoft.com/office/powerpoint/2010/main" val="33866355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p:txBody>
          <a:bodyPr/>
          <a:lstStyle>
            <a:lvl1pPr>
              <a:defRPr/>
            </a:lvl1pPr>
          </a:lstStyle>
          <a:p>
            <a:pPr>
              <a:defRPr/>
            </a:pPr>
            <a:fld id="{2A6EFF73-9802-4148-ABEB-9F2E8ACA48B5}" type="datetimeFigureOut">
              <a:rPr/>
              <a:pPr>
                <a:defRPr/>
              </a:pPr>
              <a:t>4/17/2012</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A35E4B07-21B8-4D66-B49D-95F1F7D56AA6}" type="slidenum">
              <a:rPr/>
              <a:pPr>
                <a:defRPr/>
              </a:pPr>
              <a:t>‹#›</a:t>
            </a:fld>
            <a:endParaRPr/>
          </a:p>
        </p:txBody>
      </p:sp>
    </p:spTree>
    <p:extLst>
      <p:ext uri="{BB962C8B-B14F-4D97-AF65-F5344CB8AC3E}">
        <p14:creationId xmlns:p14="http://schemas.microsoft.com/office/powerpoint/2010/main" val="23324656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fld id="{5F7D300D-2998-4550-9E5B-A8F7F260F6B4}" type="datetimeFigureOut">
              <a:rPr/>
              <a:pPr>
                <a:defRPr/>
              </a:pPr>
              <a:t>4/17/2012</a:t>
            </a:fld>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9E27312E-99E9-4FDA-83DD-3D8D40A77D55}" type="slidenum">
              <a:rPr/>
              <a:pPr>
                <a:defRPr/>
              </a:pPr>
              <a:t>‹#›</a:t>
            </a:fld>
            <a:endParaRPr/>
          </a:p>
        </p:txBody>
      </p:sp>
    </p:spTree>
    <p:extLst>
      <p:ext uri="{BB962C8B-B14F-4D97-AF65-F5344CB8AC3E}">
        <p14:creationId xmlns:p14="http://schemas.microsoft.com/office/powerpoint/2010/main" val="34925555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p:txBody>
          <a:bodyPr/>
          <a:lstStyle>
            <a:lvl1pPr>
              <a:defRPr/>
            </a:lvl1pPr>
          </a:lstStyle>
          <a:p>
            <a:pPr>
              <a:defRPr/>
            </a:pPr>
            <a:fld id="{7ADD89C9-7ED1-487C-B4EB-61B2151833A1}" type="datetimeFigureOut">
              <a:rPr/>
              <a:pPr>
                <a:defRPr/>
              </a:pPr>
              <a:t>4/17/2012</a:t>
            </a:fld>
            <a:endParaRPr/>
          </a:p>
        </p:txBody>
      </p:sp>
      <p:sp>
        <p:nvSpPr>
          <p:cNvPr id="8" name="Rectangle 18"/>
          <p:cNvSpPr>
            <a:spLocks noGrp="1"/>
          </p:cNvSpPr>
          <p:nvPr>
            <p:ph type="ftr" sz="quarter" idx="11"/>
          </p:nvPr>
        </p:nvSpPr>
        <p:spPr/>
        <p:txBody>
          <a:bodyPr/>
          <a:lstStyle>
            <a:lvl1pPr>
              <a:defRPr/>
            </a:lvl1pPr>
          </a:lstStyle>
          <a:p>
            <a:pPr>
              <a:defRPr/>
            </a:pPr>
            <a:endParaRPr/>
          </a:p>
        </p:txBody>
      </p:sp>
      <p:sp>
        <p:nvSpPr>
          <p:cNvPr id="9" name="Rectangle 15"/>
          <p:cNvSpPr>
            <a:spLocks noGrp="1"/>
          </p:cNvSpPr>
          <p:nvPr>
            <p:ph type="sldNum" sz="quarter" idx="12"/>
          </p:nvPr>
        </p:nvSpPr>
        <p:spPr/>
        <p:txBody>
          <a:bodyPr/>
          <a:lstStyle>
            <a:lvl1pPr>
              <a:defRPr/>
            </a:lvl1pPr>
          </a:lstStyle>
          <a:p>
            <a:pPr>
              <a:defRPr/>
            </a:pPr>
            <a:fld id="{1C5EBEA9-9915-402B-9345-2D1B5BEE76E3}" type="slidenum">
              <a:rPr/>
              <a:pPr>
                <a:defRPr/>
              </a:pPr>
              <a:t>‹#›</a:t>
            </a:fld>
            <a:endParaRPr/>
          </a:p>
        </p:txBody>
      </p:sp>
    </p:spTree>
    <p:extLst>
      <p:ext uri="{BB962C8B-B14F-4D97-AF65-F5344CB8AC3E}">
        <p14:creationId xmlns:p14="http://schemas.microsoft.com/office/powerpoint/2010/main" val="33161986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p:txBody>
          <a:bodyPr/>
          <a:lstStyle>
            <a:lvl1pPr>
              <a:defRPr/>
            </a:lvl1pPr>
          </a:lstStyle>
          <a:p>
            <a:pPr>
              <a:defRPr/>
            </a:pPr>
            <a:fld id="{2353A924-296E-45E7-85D3-58C5B0391BEA}" type="datetimeFigureOut">
              <a:rPr/>
              <a:pPr>
                <a:defRPr/>
              </a:pPr>
              <a:t>4/17/2012</a:t>
            </a:fld>
            <a:endParaRPr/>
          </a:p>
        </p:txBody>
      </p:sp>
      <p:sp>
        <p:nvSpPr>
          <p:cNvPr id="4" name="Rectangle 18"/>
          <p:cNvSpPr>
            <a:spLocks noGrp="1"/>
          </p:cNvSpPr>
          <p:nvPr>
            <p:ph type="ftr" sz="quarter" idx="11"/>
          </p:nvPr>
        </p:nvSpPr>
        <p:spPr/>
        <p:txBody>
          <a:bodyPr/>
          <a:lstStyle>
            <a:lvl1pPr>
              <a:defRPr/>
            </a:lvl1pPr>
          </a:lstStyle>
          <a:p>
            <a:pPr>
              <a:defRPr/>
            </a:pPr>
            <a:endParaRPr/>
          </a:p>
        </p:txBody>
      </p:sp>
      <p:sp>
        <p:nvSpPr>
          <p:cNvPr id="5" name="Rectangle 15"/>
          <p:cNvSpPr>
            <a:spLocks noGrp="1"/>
          </p:cNvSpPr>
          <p:nvPr>
            <p:ph type="sldNum" sz="quarter" idx="12"/>
          </p:nvPr>
        </p:nvSpPr>
        <p:spPr/>
        <p:txBody>
          <a:bodyPr/>
          <a:lstStyle>
            <a:lvl1pPr>
              <a:defRPr/>
            </a:lvl1pPr>
          </a:lstStyle>
          <a:p>
            <a:pPr>
              <a:defRPr/>
            </a:pPr>
            <a:fld id="{A1DB0061-AC22-42D7-8087-500D328619F4}" type="slidenum">
              <a:rPr/>
              <a:pPr>
                <a:defRPr/>
              </a:pPr>
              <a:t>‹#›</a:t>
            </a:fld>
            <a:endParaRPr/>
          </a:p>
        </p:txBody>
      </p:sp>
    </p:spTree>
    <p:extLst>
      <p:ext uri="{BB962C8B-B14F-4D97-AF65-F5344CB8AC3E}">
        <p14:creationId xmlns:p14="http://schemas.microsoft.com/office/powerpoint/2010/main" val="14742310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B0815D67-1308-4BB7-825F-AE13892A2B40}" type="datetimeFigureOut">
              <a:rPr/>
              <a:pPr>
                <a:defRPr/>
              </a:pPr>
              <a:t>4/17/2012</a:t>
            </a:fld>
            <a:endParaRPr/>
          </a:p>
        </p:txBody>
      </p:sp>
      <p:sp>
        <p:nvSpPr>
          <p:cNvPr id="3" name="Rectangle 18"/>
          <p:cNvSpPr>
            <a:spLocks noGrp="1"/>
          </p:cNvSpPr>
          <p:nvPr>
            <p:ph type="ftr" sz="quarter" idx="11"/>
          </p:nvPr>
        </p:nvSpPr>
        <p:spPr/>
        <p:txBody>
          <a:bodyPr/>
          <a:lstStyle>
            <a:lvl1pPr>
              <a:defRPr/>
            </a:lvl1pPr>
          </a:lstStyle>
          <a:p>
            <a:pPr>
              <a:defRPr/>
            </a:pPr>
            <a:endParaRPr/>
          </a:p>
        </p:txBody>
      </p:sp>
      <p:sp>
        <p:nvSpPr>
          <p:cNvPr id="4" name="Rectangle 15"/>
          <p:cNvSpPr>
            <a:spLocks noGrp="1"/>
          </p:cNvSpPr>
          <p:nvPr>
            <p:ph type="sldNum" sz="quarter" idx="12"/>
          </p:nvPr>
        </p:nvSpPr>
        <p:spPr/>
        <p:txBody>
          <a:bodyPr/>
          <a:lstStyle>
            <a:lvl1pPr>
              <a:defRPr/>
            </a:lvl1pPr>
          </a:lstStyle>
          <a:p>
            <a:pPr>
              <a:defRPr/>
            </a:pPr>
            <a:fld id="{BCC47A9B-872B-4246-8D13-77EFEF862F0E}" type="slidenum">
              <a:rPr/>
              <a:pPr>
                <a:defRPr/>
              </a:pPr>
              <a:t>‹#›</a:t>
            </a:fld>
            <a:endParaRPr/>
          </a:p>
        </p:txBody>
      </p:sp>
    </p:spTree>
    <p:extLst>
      <p:ext uri="{BB962C8B-B14F-4D97-AF65-F5344CB8AC3E}">
        <p14:creationId xmlns:p14="http://schemas.microsoft.com/office/powerpoint/2010/main" val="24848644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fld id="{727930C7-B78E-46DB-8B6F-CA21D714E0CE}" type="datetimeFigureOut">
              <a:rPr/>
              <a:pPr>
                <a:defRPr/>
              </a:pPr>
              <a:t>4/17/2012</a:t>
            </a:fld>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ACC41785-F880-47A3-B9A4-4B0555A5FBE0}" type="slidenum">
              <a:rPr/>
              <a:pPr>
                <a:defRPr/>
              </a:pPr>
              <a:t>‹#›</a:t>
            </a:fld>
            <a:endParaRPr/>
          </a:p>
        </p:txBody>
      </p:sp>
    </p:spTree>
    <p:extLst>
      <p:ext uri="{BB962C8B-B14F-4D97-AF65-F5344CB8AC3E}">
        <p14:creationId xmlns:p14="http://schemas.microsoft.com/office/powerpoint/2010/main" val="31416423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smtClean="0"/>
              <a:t>Click icon to add picture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fld id="{C0180E31-0D98-4B21-B5BA-2FCCE91A97FD}" type="datetimeFigureOut">
              <a:rPr/>
              <a:pPr>
                <a:defRPr/>
              </a:pPr>
              <a:t>4/17/2012</a:t>
            </a:fld>
            <a:endParaRPr/>
          </a:p>
        </p:txBody>
      </p:sp>
      <p:sp>
        <p:nvSpPr>
          <p:cNvPr id="7" name="Rectangle 6"/>
          <p:cNvSpPr>
            <a:spLocks noGrp="1"/>
          </p:cNvSpPr>
          <p:nvPr>
            <p:ph type="ftr" sz="quarter" idx="11"/>
          </p:nvPr>
        </p:nvSpPr>
        <p:spPr/>
        <p:txBody>
          <a:bodyPr/>
          <a:lstStyle>
            <a:lvl1pPr>
              <a:defRPr/>
            </a:lvl1pPr>
          </a:lstStyle>
          <a:p>
            <a:pPr>
              <a:defRPr/>
            </a:pPr>
            <a:endParaRPr/>
          </a:p>
        </p:txBody>
      </p:sp>
      <p:sp>
        <p:nvSpPr>
          <p:cNvPr id="8" name="Rectangle 7"/>
          <p:cNvSpPr>
            <a:spLocks noGrp="1"/>
          </p:cNvSpPr>
          <p:nvPr>
            <p:ph type="sldNum" sz="quarter" idx="12"/>
          </p:nvPr>
        </p:nvSpPr>
        <p:spPr/>
        <p:txBody>
          <a:bodyPr/>
          <a:lstStyle>
            <a:lvl1pPr>
              <a:defRPr/>
            </a:lvl1pPr>
          </a:lstStyle>
          <a:p>
            <a:pPr>
              <a:defRPr/>
            </a:pPr>
            <a:fld id="{C149F36F-5747-44B4-8EE2-2659FE692EA0}" type="slidenum">
              <a:rPr/>
              <a:pPr>
                <a:defRPr/>
              </a:pPr>
              <a:t>‹#›</a:t>
            </a:fld>
            <a:endParaRPr/>
          </a:p>
        </p:txBody>
      </p:sp>
    </p:spTree>
    <p:extLst>
      <p:ext uri="{BB962C8B-B14F-4D97-AF65-F5344CB8AC3E}">
        <p14:creationId xmlns:p14="http://schemas.microsoft.com/office/powerpoint/2010/main" val="30156691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a:solidFill>
                  <a:schemeClr val="tx2"/>
                </a:solidFill>
                <a:latin typeface="+mn-lt"/>
                <a:ea typeface="+mn-lt"/>
                <a:cs typeface="+mn-lt"/>
              </a:defRPr>
            </a:lvl1pPr>
          </a:lstStyle>
          <a:p>
            <a:pPr>
              <a:defRPr/>
            </a:pPr>
            <a:fld id="{0E8F6B8A-8F14-4635-9B89-DED0F823A873}" type="datetimeFigureOut">
              <a:rPr/>
              <a:pPr>
                <a:defRPr/>
              </a:pPr>
              <a:t>4/17/2012</a:t>
            </a:fld>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chemeClr val="tx2"/>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a:solidFill>
                  <a:schemeClr val="tx2"/>
                </a:solidFill>
                <a:latin typeface="+mn-lt"/>
                <a:ea typeface="+mn-lt"/>
                <a:cs typeface="+mn-lt"/>
              </a:defRPr>
            </a:lvl1pPr>
          </a:lstStyle>
          <a:p>
            <a:pPr>
              <a:defRPr/>
            </a:pPr>
            <a:fld id="{3A1A1EEC-A07B-40CC-BDF6-0C217E9B4B5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1" r:id="rId9"/>
    <p:sldLayoutId id="2147483729" r:id="rId10"/>
    <p:sldLayoutId id="2147483730" r:id="rId11"/>
  </p:sldLayoutIdLst>
  <p:transition>
    <p:fade/>
  </p:transition>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sz="2000">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609850"/>
          </a:xfrm>
        </p:spPr>
        <p:txBody>
          <a:bodyPr/>
          <a:lstStyle/>
          <a:p>
            <a:pPr eaLnBrk="1" fontAlgn="auto" hangingPunct="1">
              <a:spcBef>
                <a:spcPts val="0"/>
              </a:spcBef>
              <a:spcAft>
                <a:spcPts val="0"/>
              </a:spcAft>
              <a:defRPr/>
            </a:pPr>
            <a:endParaRPr>
              <a:solidFill>
                <a:schemeClr val="tx2">
                  <a:shade val="85000"/>
                  <a:satMod val="150000"/>
                </a:schemeClr>
              </a:solidFill>
            </a:endParaRPr>
          </a:p>
        </p:txBody>
      </p:sp>
      <p:sp>
        <p:nvSpPr>
          <p:cNvPr id="3075" name="Subtitle 2"/>
          <p:cNvSpPr>
            <a:spLocks noGrp="1"/>
          </p:cNvSpPr>
          <p:nvPr>
            <p:ph type="subTitle" idx="1"/>
          </p:nvPr>
        </p:nvSpPr>
        <p:spPr>
          <a:xfrm>
            <a:off x="1371600" y="3657600"/>
            <a:ext cx="6400800" cy="1966913"/>
          </a:xfrm>
        </p:spPr>
        <p:txBody>
          <a:bodyPr/>
          <a:lstStyle/>
          <a:p>
            <a:pPr eaLnBrk="1" hangingPunct="1">
              <a:spcBef>
                <a:spcPct val="0"/>
              </a:spcBef>
            </a:pPr>
            <a:endParaRPr smtClean="0"/>
          </a:p>
        </p:txBody>
      </p:sp>
      <p:pic>
        <p:nvPicPr>
          <p:cNvPr id="3076" name="Picture 3" descr="2HFG                   1tes_Page_.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47800" y="304800"/>
            <a:ext cx="61944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533400" y="4419600"/>
            <a:ext cx="8229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latin typeface="CG Times" pitchFamily="18" charset="0"/>
              </a:rPr>
              <a:t>Western Iowa Tech Community College </a:t>
            </a:r>
          </a:p>
          <a:p>
            <a:pPr algn="ctr" eaLnBrk="1" hangingPunct="1"/>
            <a:r>
              <a:rPr lang="en-US" sz="2400">
                <a:latin typeface="CG Times" pitchFamily="18" charset="0"/>
              </a:rPr>
              <a:t>Used with permission  from Penn State Ag &amp; Engineering</a:t>
            </a:r>
            <a:endParaRPr lang="en-US">
              <a:latin typeface="CG Times" pitchFamily="18" charset="0"/>
            </a:endParaRPr>
          </a:p>
          <a:p>
            <a:pPr eaLnBrk="1" hangingPunct="1"/>
            <a:endParaRPr lang="en-US">
              <a:latin typeface="CG Times" pitchFamily="18" charset="0"/>
            </a:endParaRPr>
          </a:p>
          <a:p>
            <a:pPr eaLnBrk="1" hangingPunct="1"/>
            <a:r>
              <a:rPr lang="en-US">
                <a:latin typeface="CG Times" pitchFamily="18" charset="0"/>
              </a:rPr>
              <a:t>This material was produced under a grant (SH-16634-07-60-F-19) from the Occupational Safety and Health Administration, U.S. Department of Labor. It does not necessarily  reflect the views or policies of the U.S. Department of Labor, nor does the mention or trade names, commercial products, or organization imply endorsement by the U.S. government.</a:t>
            </a:r>
          </a:p>
          <a:p>
            <a:pPr eaLnBrk="1" hangingPunct="1"/>
            <a:endParaRPr lang="en-US">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2HFG                  10tes_Page_.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
            <a:ext cx="4618038"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381000" y="38100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a:latin typeface="Candara" pitchFamily="34" charset="0"/>
              </a:rPr>
              <a:t>How do I break up the bridge?</a:t>
            </a:r>
          </a:p>
          <a:p>
            <a:pPr eaLnBrk="1" hangingPunct="1">
              <a:buFont typeface="Arial" charset="0"/>
              <a:buChar char="•"/>
            </a:pPr>
            <a:r>
              <a:rPr lang="en-US" sz="2400">
                <a:latin typeface="Candara" pitchFamily="34" charset="0"/>
              </a:rPr>
              <a:t>Is it safe to walk on the bridge?</a:t>
            </a:r>
          </a:p>
          <a:p>
            <a:pPr eaLnBrk="1" hangingPunct="1">
              <a:buFont typeface="Arial" charset="0"/>
              <a:buChar char="•"/>
            </a:pPr>
            <a:endParaRPr lang="en-US" sz="2400">
              <a:latin typeface="Candara" pitchFamily="34" charset="0"/>
            </a:endParaRPr>
          </a:p>
        </p:txBody>
      </p:sp>
      <p:sp>
        <p:nvSpPr>
          <p:cNvPr id="12292" name="TextBox 4"/>
          <p:cNvSpPr txBox="1">
            <a:spLocks noChangeArrowheads="1"/>
          </p:cNvSpPr>
          <p:nvPr/>
        </p:nvSpPr>
        <p:spPr bwMode="auto">
          <a:xfrm>
            <a:off x="381000" y="45720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andara" pitchFamily="34" charset="0"/>
              </a:rPr>
              <a:t>Unfortunately this is the choice that too many people make.</a:t>
            </a:r>
          </a:p>
          <a:p>
            <a:pPr eaLnBrk="1" hangingPunct="1"/>
            <a:r>
              <a:rPr lang="en-US" sz="2400">
                <a:latin typeface="Candara" pitchFamily="34" charset="0"/>
              </a:rPr>
              <a:t>They go inside with a shovel or a pole and try to break it up.</a:t>
            </a:r>
          </a:p>
          <a:p>
            <a:pPr eaLnBrk="1" hangingPunct="1"/>
            <a:r>
              <a:rPr lang="en-US" sz="2400">
                <a:latin typeface="Candara" pitchFamily="34" charset="0"/>
              </a:rPr>
              <a:t>And in some cases they leave the auger running!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2HFG                  11tes_Page_.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04800"/>
            <a:ext cx="52578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609600" y="4343400"/>
            <a:ext cx="792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a:latin typeface="Candara" pitchFamily="34" charset="0"/>
              </a:rPr>
              <a:t>In any case the person will fall into the cavity and be covered with grain</a:t>
            </a:r>
          </a:p>
          <a:p>
            <a:pPr eaLnBrk="1" hangingPunct="1">
              <a:buFont typeface="Arial" charset="0"/>
              <a:buChar char="•"/>
            </a:pPr>
            <a:r>
              <a:rPr lang="en-US" sz="2400">
                <a:latin typeface="Candara" pitchFamily="34" charset="0"/>
              </a:rPr>
              <a:t>If the auger was left running it would only be a matter of seconds before they would be at the bottom of the bin.</a:t>
            </a:r>
          </a:p>
          <a:p>
            <a:pPr eaLnBrk="1" hangingPunct="1">
              <a:buFont typeface="Arial" charset="0"/>
              <a:buChar char="•"/>
            </a:pPr>
            <a:r>
              <a:rPr lang="en-US" sz="2400">
                <a:latin typeface="Candara" pitchFamily="34" charset="0"/>
              </a:rPr>
              <a:t>In most cases if you are completely covered with grain you will die of suffocating.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2HFG                  12tes_Page_.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04800"/>
            <a:ext cx="45593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381000" y="3886200"/>
            <a:ext cx="838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a:latin typeface="Candara" pitchFamily="34" charset="0"/>
              </a:rPr>
              <a:t>Grain sticks to the side of the bin for the same reasons as it bridges</a:t>
            </a:r>
          </a:p>
          <a:p>
            <a:pPr eaLnBrk="1" hangingPunct="1">
              <a:buFont typeface="Arial" charset="0"/>
              <a:buChar char="•"/>
            </a:pPr>
            <a:r>
              <a:rPr lang="en-US" sz="2400">
                <a:latin typeface="Candara" pitchFamily="34" charset="0"/>
              </a:rPr>
              <a:t>It draws moisture and molds causing large masses</a:t>
            </a:r>
          </a:p>
          <a:p>
            <a:pPr eaLnBrk="1" hangingPunct="1">
              <a:buFont typeface="Arial" charset="0"/>
              <a:buChar char="•"/>
            </a:pPr>
            <a:r>
              <a:rPr lang="en-US" sz="2400">
                <a:latin typeface="Candara" pitchFamily="34" charset="0"/>
              </a:rPr>
              <a:t>If the wall of grain is taller than you it can cover you when it breaks up</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2HFG                  13tes_Page_.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28600"/>
            <a:ext cx="460216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304800" y="38100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a:latin typeface="Candara" pitchFamily="34" charset="0"/>
              </a:rPr>
              <a:t>The tendency is to stand on the floor and break it up with a shovel or a pole</a:t>
            </a:r>
          </a:p>
          <a:p>
            <a:pPr eaLnBrk="1" hangingPunct="1">
              <a:buFont typeface="Arial" charset="0"/>
              <a:buChar char="•"/>
            </a:pPr>
            <a:r>
              <a:rPr lang="en-US" sz="2400">
                <a:latin typeface="Candara" pitchFamily="34" charset="0"/>
              </a:rPr>
              <a:t>If the whole mass breaks loose it can quickly cover you</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2HFG                  14tes_Page_.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28600"/>
            <a:ext cx="53292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457200" y="45720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andara" pitchFamily="34" charset="0"/>
              </a:rPr>
              <a:t>What surprises most people is that if you are laid out on the floor with 12 inches of grain such as shell corn covering you it is possible to have up 300 pounds of weight on your body!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2HFG                  15tes_Page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
            <a:ext cx="32575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2971800"/>
            <a:ext cx="7924800" cy="3416300"/>
          </a:xfrm>
          <a:prstGeom prst="rect">
            <a:avLst/>
          </a:prstGeom>
          <a:noFill/>
        </p:spPr>
        <p:txBody>
          <a:bodyPr>
            <a:spAutoFit/>
          </a:bodyPr>
          <a:lstStyle/>
          <a:p>
            <a:pPr fontAlgn="auto">
              <a:spcBef>
                <a:spcPts val="0"/>
              </a:spcBef>
              <a:spcAft>
                <a:spcPts val="0"/>
              </a:spcAft>
              <a:defRPr/>
            </a:pPr>
            <a:r>
              <a:rPr lang="en-US" sz="2400" dirty="0">
                <a:latin typeface="+mn-lt"/>
              </a:rPr>
              <a:t>The 3 things you want to do are:</a:t>
            </a:r>
          </a:p>
          <a:p>
            <a:pPr marL="457200" indent="-457200" fontAlgn="auto">
              <a:spcBef>
                <a:spcPts val="0"/>
              </a:spcBef>
              <a:spcAft>
                <a:spcPts val="0"/>
              </a:spcAft>
              <a:buFont typeface="+mj-lt"/>
              <a:buAutoNum type="arabicPeriod"/>
              <a:defRPr/>
            </a:pPr>
            <a:r>
              <a:rPr lang="en-US" sz="2400" dirty="0">
                <a:latin typeface="+mn-lt"/>
              </a:rPr>
              <a:t>Make sure that the flow of grain is stopped</a:t>
            </a:r>
          </a:p>
          <a:p>
            <a:pPr lvl="1" fontAlgn="auto">
              <a:spcBef>
                <a:spcPts val="0"/>
              </a:spcBef>
              <a:spcAft>
                <a:spcPts val="0"/>
              </a:spcAft>
              <a:buFont typeface="Arial" pitchFamily="34" charset="0"/>
              <a:buChar char="•"/>
              <a:defRPr/>
            </a:pPr>
            <a:r>
              <a:rPr lang="en-US" sz="2400" dirty="0">
                <a:latin typeface="+mn-lt"/>
              </a:rPr>
              <a:t>Disable the power</a:t>
            </a:r>
          </a:p>
          <a:p>
            <a:pPr lvl="2" fontAlgn="auto">
              <a:spcBef>
                <a:spcPts val="0"/>
              </a:spcBef>
              <a:spcAft>
                <a:spcPts val="0"/>
              </a:spcAft>
              <a:buFont typeface="Arial" pitchFamily="34" charset="0"/>
              <a:buChar char="•"/>
              <a:defRPr/>
            </a:pPr>
            <a:r>
              <a:rPr lang="en-US" sz="2400" dirty="0">
                <a:latin typeface="+mn-lt"/>
              </a:rPr>
              <a:t>Cut the cord</a:t>
            </a:r>
          </a:p>
          <a:p>
            <a:pPr lvl="2" fontAlgn="auto">
              <a:spcBef>
                <a:spcPts val="0"/>
              </a:spcBef>
              <a:spcAft>
                <a:spcPts val="0"/>
              </a:spcAft>
              <a:buFont typeface="Arial" pitchFamily="34" charset="0"/>
              <a:buChar char="•"/>
              <a:defRPr/>
            </a:pPr>
            <a:r>
              <a:rPr lang="en-US" sz="2400" dirty="0">
                <a:latin typeface="+mn-lt"/>
              </a:rPr>
              <a:t>Remove the fuse</a:t>
            </a:r>
          </a:p>
          <a:p>
            <a:pPr lvl="1" fontAlgn="auto">
              <a:spcBef>
                <a:spcPts val="0"/>
              </a:spcBef>
              <a:spcAft>
                <a:spcPts val="0"/>
              </a:spcAft>
              <a:buFont typeface="Arial" pitchFamily="34" charset="0"/>
              <a:buChar char="•"/>
              <a:defRPr/>
            </a:pPr>
            <a:r>
              <a:rPr lang="en-US" sz="2400" dirty="0">
                <a:latin typeface="+mn-lt"/>
              </a:rPr>
              <a:t>Prevent anyone else from turning on the auger</a:t>
            </a:r>
          </a:p>
          <a:p>
            <a:pPr marL="457200" indent="-457200" fontAlgn="auto">
              <a:spcBef>
                <a:spcPts val="0"/>
              </a:spcBef>
              <a:spcAft>
                <a:spcPts val="0"/>
              </a:spcAft>
              <a:buFont typeface="+mj-lt"/>
              <a:buAutoNum type="arabicPeriod"/>
              <a:defRPr/>
            </a:pPr>
            <a:r>
              <a:rPr lang="en-US" sz="2400" dirty="0">
                <a:latin typeface="+mn-lt"/>
              </a:rPr>
              <a:t>Turn the ventilation fans on to supply the victim with fresh air</a:t>
            </a:r>
          </a:p>
          <a:p>
            <a:pPr marL="457200" indent="-457200" fontAlgn="auto">
              <a:spcBef>
                <a:spcPts val="0"/>
              </a:spcBef>
              <a:spcAft>
                <a:spcPts val="0"/>
              </a:spcAft>
              <a:buFont typeface="+mj-lt"/>
              <a:buAutoNum type="arabicPeriod"/>
              <a:defRPr/>
            </a:pPr>
            <a:r>
              <a:rPr lang="en-US" sz="2400" b="1" i="1" dirty="0">
                <a:latin typeface="+mn-lt"/>
              </a:rPr>
              <a:t>Call 911</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2HFG                  16tes_Page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
            <a:ext cx="41830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685800" y="31242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endParaRPr lang="en-US" sz="2400">
              <a:latin typeface="Candara" pitchFamily="34" charset="0"/>
            </a:endParaRPr>
          </a:p>
          <a:p>
            <a:pPr eaLnBrk="1" hangingPunct="1"/>
            <a:endParaRPr lang="en-US" sz="2400">
              <a:latin typeface="Candara" pitchFamily="34" charset="0"/>
            </a:endParaRPr>
          </a:p>
        </p:txBody>
      </p:sp>
      <p:sp>
        <p:nvSpPr>
          <p:cNvPr id="18436" name="TextBox 3"/>
          <p:cNvSpPr txBox="1">
            <a:spLocks noChangeArrowheads="1"/>
          </p:cNvSpPr>
          <p:nvPr/>
        </p:nvSpPr>
        <p:spPr bwMode="auto">
          <a:xfrm>
            <a:off x="381000" y="3886200"/>
            <a:ext cx="845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defRPr>
                <a:solidFill>
                  <a:schemeClr val="tx1"/>
                </a:solidFill>
                <a:latin typeface="Arial" charset="0"/>
              </a:defRPr>
            </a:lvl1pPr>
            <a:lvl2pPr marL="574675" indent="-11747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a:latin typeface="Candara" pitchFamily="34" charset="0"/>
              </a:rPr>
              <a:t>It is important to understand that we don’t remove the victim from the grain: we remove the grain from the victim</a:t>
            </a:r>
          </a:p>
          <a:p>
            <a:pPr eaLnBrk="1" hangingPunct="1">
              <a:buFont typeface="Arial" charset="0"/>
              <a:buChar char="•"/>
            </a:pPr>
            <a:r>
              <a:rPr lang="en-US" sz="2400">
                <a:latin typeface="Candara" pitchFamily="34" charset="0"/>
              </a:rPr>
              <a:t>The rescuers will cut holes on both sides of the bin below the victim</a:t>
            </a:r>
          </a:p>
          <a:p>
            <a:pPr lvl="1" eaLnBrk="1" hangingPunct="1">
              <a:buFont typeface="Arial" charset="0"/>
              <a:buChar char="•"/>
            </a:pPr>
            <a:r>
              <a:rPr lang="en-US" sz="2400">
                <a:latin typeface="Candara" pitchFamily="34" charset="0"/>
              </a:rPr>
              <a:t>The holes are cut on both sides to keep the bin from toppling</a:t>
            </a:r>
          </a:p>
          <a:p>
            <a:pPr eaLnBrk="1" hangingPunct="1">
              <a:buFont typeface="Arial" charset="0"/>
              <a:buChar char="•"/>
            </a:pPr>
            <a:endParaRPr lang="en-US" sz="240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2HFG                  17tes_Page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7595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2HFG                  20tes_Page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7050088"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2HFG                  21tes_Page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7058025"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924800" cy="3540125"/>
          </a:xfrm>
          <a:prstGeom prst="rect">
            <a:avLst/>
          </a:prstGeom>
          <a:noFill/>
        </p:spPr>
        <p:txBody>
          <a:bodyPr>
            <a:spAutoFit/>
          </a:bodyPr>
          <a:lstStyle/>
          <a:p>
            <a:pPr fontAlgn="auto">
              <a:spcBef>
                <a:spcPts val="0"/>
              </a:spcBef>
              <a:spcAft>
                <a:spcPts val="0"/>
              </a:spcAft>
              <a:defRPr/>
            </a:pPr>
            <a:r>
              <a:rPr lang="en-US" sz="3200" dirty="0">
                <a:latin typeface="+mn-lt"/>
              </a:rPr>
              <a:t>In this discussion we will cover the following:</a:t>
            </a:r>
          </a:p>
          <a:p>
            <a:pPr fontAlgn="auto">
              <a:spcBef>
                <a:spcPts val="0"/>
              </a:spcBef>
              <a:spcAft>
                <a:spcPts val="0"/>
              </a:spcAft>
              <a:defRPr/>
            </a:pPr>
            <a:endParaRPr lang="en-US" sz="2400" dirty="0">
              <a:latin typeface="+mn-lt"/>
            </a:endParaRPr>
          </a:p>
          <a:p>
            <a:pPr fontAlgn="auto">
              <a:spcBef>
                <a:spcPts val="0"/>
              </a:spcBef>
              <a:spcAft>
                <a:spcPts val="0"/>
              </a:spcAft>
              <a:buFont typeface="Arial" pitchFamily="34" charset="0"/>
              <a:buChar char="•"/>
              <a:defRPr/>
            </a:pPr>
            <a:r>
              <a:rPr lang="en-US" sz="2400" dirty="0">
                <a:latin typeface="+mn-lt"/>
              </a:rPr>
              <a:t>How quickly entrapment in flowing grain can occur,</a:t>
            </a:r>
          </a:p>
          <a:p>
            <a:pPr marL="117475" indent="-117475" fontAlgn="auto">
              <a:spcBef>
                <a:spcPts val="0"/>
              </a:spcBef>
              <a:spcAft>
                <a:spcPts val="0"/>
              </a:spcAft>
              <a:buFont typeface="Arial" pitchFamily="34" charset="0"/>
              <a:buChar char="•"/>
              <a:defRPr/>
            </a:pPr>
            <a:r>
              <a:rPr lang="en-US" sz="2400" dirty="0">
                <a:latin typeface="+mn-lt"/>
              </a:rPr>
              <a:t>How difficult it is to get someone out when they are buried in grain,</a:t>
            </a:r>
          </a:p>
          <a:p>
            <a:pPr marL="117475" indent="-117475" fontAlgn="auto">
              <a:spcBef>
                <a:spcPts val="0"/>
              </a:spcBef>
              <a:spcAft>
                <a:spcPts val="0"/>
              </a:spcAft>
              <a:buFont typeface="Arial" pitchFamily="34" charset="0"/>
              <a:buChar char="•"/>
              <a:defRPr/>
            </a:pPr>
            <a:r>
              <a:rPr lang="en-US" sz="2400" dirty="0">
                <a:latin typeface="+mn-lt"/>
              </a:rPr>
              <a:t>The three most typical ways people become caught in or under grain,</a:t>
            </a:r>
          </a:p>
          <a:p>
            <a:pPr marL="117475" indent="-117475" fontAlgn="auto">
              <a:spcBef>
                <a:spcPts val="0"/>
              </a:spcBef>
              <a:spcAft>
                <a:spcPts val="0"/>
              </a:spcAft>
              <a:buFont typeface="Arial" pitchFamily="34" charset="0"/>
              <a:buChar char="•"/>
              <a:defRPr/>
            </a:pPr>
            <a:r>
              <a:rPr lang="en-US" sz="2400" dirty="0">
                <a:latin typeface="+mn-lt"/>
              </a:rPr>
              <a:t>How you should go about helping someone that is trapped inside.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HFG                  23tes_Page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4413" y="3074988"/>
            <a:ext cx="4575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HFG                   2tes_Page_.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6400" y="457200"/>
            <a:ext cx="575786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3"/>
          <p:cNvSpPr txBox="1">
            <a:spLocks noChangeArrowheads="1"/>
          </p:cNvSpPr>
          <p:nvPr/>
        </p:nvSpPr>
        <p:spPr bwMode="auto">
          <a:xfrm>
            <a:off x="457200" y="46482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latin typeface="Candara" pitchFamily="34" charset="0"/>
              </a:rPr>
              <a:t>Notice the flow of the grain, from the top down the center</a:t>
            </a:r>
          </a:p>
          <a:p>
            <a:pPr algn="ctr" eaLnBrk="1" hangingPunct="1"/>
            <a:endParaRPr lang="en-US" sz="2400">
              <a:latin typeface="Candara" pitchFamily="34" charset="0"/>
            </a:endParaRPr>
          </a:p>
          <a:p>
            <a:pPr algn="ctr" eaLnBrk="1" hangingPunct="1"/>
            <a:r>
              <a:rPr lang="en-US" sz="2400">
                <a:latin typeface="Candara" pitchFamily="34" charset="0"/>
              </a:rPr>
              <a:t>85 cubic feet of grain converts to about 65 bushels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2HFG                   3tes_Page_.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533400"/>
            <a:ext cx="45370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533400" y="4114800"/>
            <a:ext cx="8153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latin typeface="Candara" pitchFamily="34" charset="0"/>
              </a:rPr>
              <a:t>A 6 foot tall person weighting 180 pounds will average 12 inches around.</a:t>
            </a:r>
          </a:p>
          <a:p>
            <a:pPr algn="ctr" eaLnBrk="1" hangingPunct="1"/>
            <a:r>
              <a:rPr lang="en-US" sz="2800">
                <a:latin typeface="Candara" pitchFamily="34" charset="0"/>
              </a:rPr>
              <a:t>This results in that person having a volume of 4.7 cubic feet.</a:t>
            </a:r>
          </a:p>
          <a:p>
            <a:pPr algn="ctr" eaLnBrk="1" hangingPunct="1"/>
            <a:r>
              <a:rPr lang="en-US" sz="2800">
                <a:latin typeface="Candara" pitchFamily="34" charset="0"/>
              </a:rPr>
              <a:t>That person could be unloaded in 3.3 seconds!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2HFG                   4tes_Page_.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457200"/>
            <a:ext cx="52720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457200" y="44196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latin typeface="Candara" pitchFamily="34" charset="0"/>
              </a:rPr>
              <a:t>Do you have to be completely covered?</a:t>
            </a:r>
          </a:p>
          <a:p>
            <a:pPr algn="ctr" eaLnBrk="1" hangingPunct="1"/>
            <a:r>
              <a:rPr lang="en-US" sz="2800">
                <a:latin typeface="Candara" pitchFamily="34" charset="0"/>
              </a:rPr>
              <a:t>Up to your shoulders?</a:t>
            </a:r>
          </a:p>
          <a:p>
            <a:pPr algn="ctr" eaLnBrk="1" hangingPunct="1"/>
            <a:r>
              <a:rPr lang="en-US" sz="2800">
                <a:latin typeface="Candara" pitchFamily="34" charset="0"/>
              </a:rPr>
              <a:t>Up to your waist?</a:t>
            </a:r>
          </a:p>
          <a:p>
            <a:pPr algn="ctr" eaLnBrk="1" hangingPunct="1"/>
            <a:r>
              <a:rPr lang="en-US" sz="2800">
                <a:latin typeface="Candara" pitchFamily="34" charset="0"/>
              </a:rPr>
              <a:t>Once your knees are covered you will probably need some sort of assistance to free yourself.</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2HFG                   4tes_Page_.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457200"/>
            <a:ext cx="4814888"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609600" y="42672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latin typeface="Candara" pitchFamily="34" charset="0"/>
              </a:rPr>
              <a:t>When was the last time that you actually stood on grain?</a:t>
            </a:r>
          </a:p>
          <a:p>
            <a:pPr algn="ctr" eaLnBrk="1" hangingPunct="1"/>
            <a:r>
              <a:rPr lang="en-US" sz="2400">
                <a:latin typeface="Candara" pitchFamily="34" charset="0"/>
              </a:rPr>
              <a:t>The point is that no one stands </a:t>
            </a:r>
            <a:r>
              <a:rPr lang="en-US" sz="2400" b="1" i="1">
                <a:latin typeface="Candara" pitchFamily="34" charset="0"/>
              </a:rPr>
              <a:t>on</a:t>
            </a:r>
            <a:r>
              <a:rPr lang="en-US" sz="2400">
                <a:latin typeface="Candara" pitchFamily="34" charset="0"/>
              </a:rPr>
              <a:t> grain, we stand </a:t>
            </a:r>
            <a:r>
              <a:rPr lang="en-US" sz="2400" b="1" i="1">
                <a:latin typeface="Candara" pitchFamily="34" charset="0"/>
              </a:rPr>
              <a:t>in </a:t>
            </a:r>
            <a:r>
              <a:rPr lang="en-US" sz="2400">
                <a:latin typeface="Candara" pitchFamily="34" charset="0"/>
              </a:rPr>
              <a:t>grain.</a:t>
            </a:r>
          </a:p>
          <a:p>
            <a:pPr algn="ctr" eaLnBrk="1" hangingPunct="1"/>
            <a:r>
              <a:rPr lang="en-US" sz="2400">
                <a:latin typeface="Candara" pitchFamily="34" charset="0"/>
              </a:rPr>
              <a:t>Normally a person is going to sink 6-10 inches into the grain, depending  on their size, weight, and the condition of the grain.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2HFG                   5tes_Page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6323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533400" y="36576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latin typeface="Candara" pitchFamily="34" charset="0"/>
              </a:rPr>
              <a:t>With all the previous information we begin to get the idea of just how fast a person can become trapped or completely buried by flowing grain.</a:t>
            </a:r>
          </a:p>
        </p:txBody>
      </p:sp>
      <p:sp>
        <p:nvSpPr>
          <p:cNvPr id="9220" name="TextBox 3"/>
          <p:cNvSpPr txBox="1">
            <a:spLocks noChangeArrowheads="1"/>
          </p:cNvSpPr>
          <p:nvPr/>
        </p:nvSpPr>
        <p:spPr bwMode="auto">
          <a:xfrm>
            <a:off x="609600" y="4800600"/>
            <a:ext cx="8001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latin typeface="Candara" pitchFamily="34" charset="0"/>
              </a:rPr>
              <a:t>Because we stand in grain, not on grain we start 6-10 inches below the surface,</a:t>
            </a:r>
          </a:p>
          <a:p>
            <a:pPr eaLnBrk="1" hangingPunct="1">
              <a:buFont typeface="Arial" charset="0"/>
              <a:buChar char="•"/>
            </a:pPr>
            <a:r>
              <a:rPr lang="en-US" sz="2000">
                <a:latin typeface="Candara" pitchFamily="34" charset="0"/>
              </a:rPr>
              <a:t>If the grain is over your knees and still flowing under your feet you can become trapped in as few as 5 seconds,</a:t>
            </a:r>
          </a:p>
          <a:p>
            <a:pPr eaLnBrk="1" hangingPunct="1">
              <a:buFont typeface="Arial" charset="0"/>
              <a:buChar char="•"/>
            </a:pPr>
            <a:r>
              <a:rPr lang="en-US" sz="2000">
                <a:latin typeface="Candara" pitchFamily="34" charset="0"/>
              </a:rPr>
              <a:t>In 25 seconds a 6 foot person can be buried  above his head.</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2HFG                   6tes_Page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
            <a:ext cx="29718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533400" y="27432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latin typeface="Candara" pitchFamily="34" charset="0"/>
              </a:rPr>
              <a:t>Notice that even 1 foot below the surface you add an extra 5 pounds of friction to the weight.</a:t>
            </a:r>
          </a:p>
        </p:txBody>
      </p:sp>
      <p:sp>
        <p:nvSpPr>
          <p:cNvPr id="4" name="TextBox 3"/>
          <p:cNvSpPr txBox="1"/>
          <p:nvPr/>
        </p:nvSpPr>
        <p:spPr>
          <a:xfrm>
            <a:off x="609600" y="3581400"/>
            <a:ext cx="8001000" cy="1938338"/>
          </a:xfrm>
          <a:prstGeom prst="rect">
            <a:avLst/>
          </a:prstGeom>
          <a:noFill/>
        </p:spPr>
        <p:txBody>
          <a:bodyPr>
            <a:spAutoFit/>
          </a:bodyPr>
          <a:lstStyle/>
          <a:p>
            <a:pPr fontAlgn="auto">
              <a:spcBef>
                <a:spcPts val="0"/>
              </a:spcBef>
              <a:spcAft>
                <a:spcPts val="0"/>
              </a:spcAft>
              <a:buFont typeface="Arial" pitchFamily="34" charset="0"/>
              <a:buChar char="•"/>
              <a:defRPr/>
            </a:pPr>
            <a:r>
              <a:rPr lang="en-US" sz="2000" dirty="0">
                <a:latin typeface="+mn-lt"/>
              </a:rPr>
              <a:t>Keep in mind that you will never have ideal pulling conditions</a:t>
            </a:r>
          </a:p>
          <a:p>
            <a:pPr marL="574675" lvl="1" indent="-117475" fontAlgn="auto">
              <a:spcBef>
                <a:spcPts val="0"/>
              </a:spcBef>
              <a:spcAft>
                <a:spcPts val="0"/>
              </a:spcAft>
              <a:buFont typeface="Arial" pitchFamily="34" charset="0"/>
              <a:buChar char="•"/>
              <a:defRPr/>
            </a:pPr>
            <a:r>
              <a:rPr lang="en-US" sz="2000" dirty="0">
                <a:latin typeface="+mn-lt"/>
              </a:rPr>
              <a:t>Most cases you will be outside the bin pulling through an access hole or on top of the bin pulling through the fill hole.</a:t>
            </a:r>
          </a:p>
          <a:p>
            <a:pPr marL="574675" lvl="1" indent="-117475" fontAlgn="auto">
              <a:spcBef>
                <a:spcPts val="0"/>
              </a:spcBef>
              <a:spcAft>
                <a:spcPts val="0"/>
              </a:spcAft>
              <a:buFont typeface="Arial" pitchFamily="34" charset="0"/>
              <a:buChar char="•"/>
              <a:defRPr/>
            </a:pPr>
            <a:r>
              <a:rPr lang="en-US" sz="2000" dirty="0">
                <a:latin typeface="+mn-lt"/>
              </a:rPr>
              <a:t>Both cases will greatly reduce your pulling ability.</a:t>
            </a:r>
          </a:p>
          <a:p>
            <a:pPr marL="117475" indent="-117475" fontAlgn="auto">
              <a:spcBef>
                <a:spcPts val="0"/>
              </a:spcBef>
              <a:spcAft>
                <a:spcPts val="0"/>
              </a:spcAft>
              <a:buFont typeface="Arial" pitchFamily="34" charset="0"/>
              <a:buChar char="•"/>
              <a:defRPr/>
            </a:pPr>
            <a:r>
              <a:rPr lang="en-US" sz="2000" dirty="0">
                <a:latin typeface="+mn-lt"/>
              </a:rPr>
              <a:t>Think of the force you will be putting on the victim, unless the person has a full body harness you could unnecessarily injure the person.</a:t>
            </a:r>
          </a:p>
        </p:txBody>
      </p:sp>
      <p:sp>
        <p:nvSpPr>
          <p:cNvPr id="10245" name="TextBox 4"/>
          <p:cNvSpPr txBox="1">
            <a:spLocks noChangeArrowheads="1"/>
          </p:cNvSpPr>
          <p:nvPr/>
        </p:nvSpPr>
        <p:spPr bwMode="auto">
          <a:xfrm>
            <a:off x="457200" y="54102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Candara" pitchFamily="34" charset="0"/>
              </a:rPr>
              <a:t>The general rule is, if the person is up to their waist, don’t even attempt a lift.</a:t>
            </a:r>
          </a:p>
          <a:p>
            <a:pPr algn="ctr" eaLnBrk="1" hangingPunct="1"/>
            <a:r>
              <a:rPr lang="en-US" sz="3200">
                <a:latin typeface="Candara" pitchFamily="34" charset="0"/>
              </a:rPr>
              <a:t> Leave it to the rescuers</a:t>
            </a:r>
            <a:r>
              <a:rPr lang="en-US" sz="2000">
                <a:latin typeface="Candara" pitchFamily="34" charset="0"/>
              </a:rPr>
              <a:t>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2HFG                   7tes_Page_.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04800"/>
            <a:ext cx="4575175"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p:cNvSpPr txBox="1">
            <a:spLocks noChangeArrowheads="1"/>
          </p:cNvSpPr>
          <p:nvPr/>
        </p:nvSpPr>
        <p:spPr bwMode="auto">
          <a:xfrm>
            <a:off x="533400" y="4114800"/>
            <a:ext cx="7924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latin typeface="Candara" pitchFamily="34" charset="0"/>
              </a:rPr>
              <a:t>Grain that becomes wet and moldy can stick together in large masses or chunks</a:t>
            </a:r>
          </a:p>
          <a:p>
            <a:pPr eaLnBrk="1" hangingPunct="1">
              <a:buFont typeface="Arial" charset="0"/>
              <a:buChar char="•"/>
            </a:pPr>
            <a:r>
              <a:rPr lang="en-US" sz="2000">
                <a:latin typeface="Candara" pitchFamily="34" charset="0"/>
              </a:rPr>
              <a:t>If this happens on the top surface, the running of the auger may create a cavity below the surface</a:t>
            </a:r>
          </a:p>
          <a:p>
            <a:pPr eaLnBrk="1" hangingPunct="1">
              <a:buFont typeface="Arial" charset="0"/>
              <a:buChar char="•"/>
            </a:pPr>
            <a:r>
              <a:rPr lang="en-US" sz="2000">
                <a:latin typeface="Candara" pitchFamily="34" charset="0"/>
              </a:rPr>
              <a:t>This is normally referred as a bridge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529</TotalTime>
  <Words>1616</Words>
  <Application>Microsoft Office PowerPoint</Application>
  <PresentationFormat>On-screen Show (4:3)</PresentationFormat>
  <Paragraphs>139</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Candara</vt:lpstr>
      <vt:lpstr>Wingdings 2</vt:lpstr>
      <vt:lpstr>Calibri</vt:lpstr>
      <vt:lpstr>CG Times</vt:lpstr>
      <vt:lpstr>Human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Witcc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Witcc</dc:creator>
  <cp:lastModifiedBy>Vosburgh, Linda - OSHA</cp:lastModifiedBy>
  <cp:revision>48</cp:revision>
  <dcterms:created xsi:type="dcterms:W3CDTF">2008-06-06T18:44:34Z</dcterms:created>
  <dcterms:modified xsi:type="dcterms:W3CDTF">2012-04-17T14:14:44Z</dcterms:modified>
</cp:coreProperties>
</file>