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85" r:id="rId2"/>
    <p:sldId id="286" r:id="rId3"/>
    <p:sldId id="257" r:id="rId4"/>
    <p:sldId id="258" r:id="rId5"/>
    <p:sldId id="259" r:id="rId6"/>
    <p:sldId id="260" r:id="rId7"/>
    <p:sldId id="296" r:id="rId8"/>
    <p:sldId id="261" r:id="rId9"/>
    <p:sldId id="262" r:id="rId10"/>
    <p:sldId id="263" r:id="rId11"/>
    <p:sldId id="264" r:id="rId12"/>
    <p:sldId id="265" r:id="rId13"/>
    <p:sldId id="289" r:id="rId14"/>
    <p:sldId id="288" r:id="rId15"/>
    <p:sldId id="287"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95" r:id="rId35"/>
    <p:sldId id="294"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AF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91275" y="8732838"/>
            <a:ext cx="384175" cy="323850"/>
          </a:xfrm>
          <a:prstGeom prst="rect">
            <a:avLst/>
          </a:prstGeom>
          <a:noFill/>
          <a:ln w="12700">
            <a:noFill/>
            <a:miter lim="800000"/>
            <a:headEnd/>
            <a:tailEnd/>
          </a:ln>
          <a:effectLst/>
        </p:spPr>
        <p:txBody>
          <a:bodyPr wrap="none" lIns="96838" tIns="47625" rIns="96838" bIns="47625" anchor="ctr">
            <a:spAutoFit/>
          </a:bodyPr>
          <a:lstStyle/>
          <a:p>
            <a:pPr algn="r" defTabSz="960438" eaLnBrk="0" hangingPunct="0">
              <a:defRPr/>
            </a:pPr>
            <a:fld id="{487FB372-E89C-47EE-9794-103C9ABA7728}" type="slidenum">
              <a:rPr lang="en-US" sz="1500">
                <a:latin typeface="Times New Roman" charset="0"/>
              </a:rPr>
              <a:pPr algn="r" defTabSz="960438" eaLnBrk="0" hangingPunct="0">
                <a:defRPr/>
              </a:pPr>
              <a:t>‹#›</a:t>
            </a:fld>
            <a:endParaRPr lang="en-US" sz="1500">
              <a:latin typeface="Times New Roman" charset="0"/>
            </a:endParaRPr>
          </a:p>
        </p:txBody>
      </p:sp>
    </p:spTree>
    <p:extLst>
      <p:ext uri="{BB962C8B-B14F-4D97-AF65-F5344CB8AC3E}">
        <p14:creationId xmlns:p14="http://schemas.microsoft.com/office/powerpoint/2010/main" val="1337159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79375" tIns="39688" rIns="79375" bIns="39688"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5" name="Rectangle 3"/>
          <p:cNvSpPr>
            <a:spLocks noGrp="1" noRot="1" noChangeAspect="1" noChangeArrowheads="1" noTextEdit="1"/>
          </p:cNvSpPr>
          <p:nvPr>
            <p:ph type="sldImg" idx="2"/>
          </p:nvPr>
        </p:nvSpPr>
        <p:spPr bwMode="auto">
          <a:xfrm>
            <a:off x="1144588" y="687388"/>
            <a:ext cx="4568825" cy="34258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ChangeArrowheads="1"/>
          </p:cNvSpPr>
          <p:nvPr/>
        </p:nvSpPr>
        <p:spPr bwMode="auto">
          <a:xfrm>
            <a:off x="6391275" y="8732838"/>
            <a:ext cx="384175" cy="323850"/>
          </a:xfrm>
          <a:prstGeom prst="rect">
            <a:avLst/>
          </a:prstGeom>
          <a:noFill/>
          <a:ln w="12700">
            <a:noFill/>
            <a:miter lim="800000"/>
            <a:headEnd/>
            <a:tailEnd/>
          </a:ln>
          <a:effectLst/>
        </p:spPr>
        <p:txBody>
          <a:bodyPr wrap="none" lIns="96838" tIns="47625" rIns="96838" bIns="47625" anchor="ctr">
            <a:spAutoFit/>
          </a:bodyPr>
          <a:lstStyle/>
          <a:p>
            <a:pPr algn="r" defTabSz="960438" eaLnBrk="0" hangingPunct="0">
              <a:defRPr/>
            </a:pPr>
            <a:fld id="{BD1C5A72-52FA-4001-90BF-9A113793D936}" type="slidenum">
              <a:rPr lang="en-US" sz="1500">
                <a:latin typeface="Times New Roman" charset="0"/>
              </a:rPr>
              <a:pPr algn="r" defTabSz="960438" eaLnBrk="0" hangingPunct="0">
                <a:defRPr/>
              </a:pPr>
              <a:t>‹#›</a:t>
            </a:fld>
            <a:endParaRPr lang="en-US" sz="1500">
              <a:latin typeface="Times New Roman" charset="0"/>
            </a:endParaRPr>
          </a:p>
        </p:txBody>
      </p:sp>
    </p:spTree>
    <p:extLst>
      <p:ext uri="{BB962C8B-B14F-4D97-AF65-F5344CB8AC3E}">
        <p14:creationId xmlns:p14="http://schemas.microsoft.com/office/powerpoint/2010/main" val="3841422574"/>
      </p:ext>
    </p:extLst>
  </p:cSld>
  <p:clrMap bg1="lt1" tx1="dk1" bg2="lt2" tx2="dk2" accent1="accent1" accent2="accent2" accent3="accent3" accent4="accent4" accent5="accent5" accent6="accent6" hlink="hlink" folHlink="folHlink"/>
  <p:notesStyle>
    <a:lvl1pPr algn="l" defTabSz="796925" rtl="0" eaLnBrk="0" fontAlgn="base" hangingPunct="0">
      <a:spcBef>
        <a:spcPct val="30000"/>
      </a:spcBef>
      <a:spcAft>
        <a:spcPct val="0"/>
      </a:spcAft>
      <a:defRPr sz="1100" kern="1200">
        <a:solidFill>
          <a:schemeClr val="tx1"/>
        </a:solidFill>
        <a:latin typeface="Times New Roman" charset="0"/>
        <a:ea typeface="+mn-ea"/>
        <a:cs typeface="+mn-cs"/>
      </a:defRPr>
    </a:lvl1pPr>
    <a:lvl2pPr marL="398463" algn="l" defTabSz="796925" rtl="0" eaLnBrk="0" fontAlgn="base" hangingPunct="0">
      <a:spcBef>
        <a:spcPct val="30000"/>
      </a:spcBef>
      <a:spcAft>
        <a:spcPct val="0"/>
      </a:spcAft>
      <a:defRPr sz="1100" kern="1200">
        <a:solidFill>
          <a:schemeClr val="tx1"/>
        </a:solidFill>
        <a:latin typeface="Times New Roman" charset="0"/>
        <a:ea typeface="+mn-ea"/>
        <a:cs typeface="+mn-cs"/>
      </a:defRPr>
    </a:lvl2pPr>
    <a:lvl3pPr marL="796925" algn="l" defTabSz="796925" rtl="0" eaLnBrk="0" fontAlgn="base" hangingPunct="0">
      <a:spcBef>
        <a:spcPct val="30000"/>
      </a:spcBef>
      <a:spcAft>
        <a:spcPct val="0"/>
      </a:spcAft>
      <a:defRPr sz="1100" kern="1200">
        <a:solidFill>
          <a:schemeClr val="tx1"/>
        </a:solidFill>
        <a:latin typeface="Times New Roman" charset="0"/>
        <a:ea typeface="+mn-ea"/>
        <a:cs typeface="+mn-cs"/>
      </a:defRPr>
    </a:lvl3pPr>
    <a:lvl4pPr marL="1195388" algn="l" defTabSz="796925" rtl="0" eaLnBrk="0" fontAlgn="base" hangingPunct="0">
      <a:spcBef>
        <a:spcPct val="30000"/>
      </a:spcBef>
      <a:spcAft>
        <a:spcPct val="0"/>
      </a:spcAft>
      <a:defRPr sz="1100" kern="1200">
        <a:solidFill>
          <a:schemeClr val="tx1"/>
        </a:solidFill>
        <a:latin typeface="Times New Roman" charset="0"/>
        <a:ea typeface="+mn-ea"/>
        <a:cs typeface="+mn-cs"/>
      </a:defRPr>
    </a:lvl4pPr>
    <a:lvl5pPr marL="1593850" algn="l" defTabSz="796925" rtl="0" eaLnBrk="0" fontAlgn="base" hangingPunct="0">
      <a:spcBef>
        <a:spcPct val="30000"/>
      </a:spcBef>
      <a:spcAft>
        <a:spcPct val="0"/>
      </a:spcAft>
      <a:defRPr sz="11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Title Page</a:t>
            </a:r>
          </a:p>
          <a:p>
            <a:endParaRPr lang="en-US" smtClean="0">
              <a:latin typeface="Times New Roman" pitchFamily="18" charset="0"/>
            </a:endParaRPr>
          </a:p>
          <a:p>
            <a:r>
              <a:rPr lang="en-US" smtClean="0">
                <a:latin typeface="Times New Roman" pitchFamily="18" charset="0"/>
              </a:rPr>
              <a:t>This presentation represented general guidelines and policies needed for compliance of confined spaces under OSHA regulations.  Industry specific rules and regulations may apply in addition to those stated within this presentation.  Please consult your employer for additional instructions and equipment if necessary.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Points of what constitutes continuous occupancy. Give example of an attic with a doorway with no hazards does not meet the standard as a confined space.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Combination of confined space hazards. These would be examples of confined space characteristics that would complicate working in a confined space. 1.Limited Openings for Entry/Exit, 2.Not Designed for Continuous Worker Occupancy, 3.Unfavorable Natural Ventilation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confined space hazards.  Talking in respect to potential dangers present in confined spaces.</a:t>
            </a:r>
          </a:p>
          <a:p>
            <a:endParaRPr lang="en-US" smtClean="0">
              <a:latin typeface="Times New Roman" pitchFamily="18" charset="0"/>
            </a:endParaRPr>
          </a:p>
          <a:p>
            <a:r>
              <a:rPr lang="en-US" smtClean="0">
                <a:latin typeface="Times New Roman" pitchFamily="18" charset="0"/>
              </a:rPr>
              <a:t>Oxygen:  Needs to be at a level that is just right.  Not too much and not too little.</a:t>
            </a:r>
          </a:p>
          <a:p>
            <a:r>
              <a:rPr lang="en-US" smtClean="0">
                <a:latin typeface="Times New Roman" pitchFamily="18" charset="0"/>
              </a:rPr>
              <a:t>Flammable:  Too much concentration and there can be an explosion or fire hazard.</a:t>
            </a:r>
          </a:p>
          <a:p>
            <a:r>
              <a:rPr lang="en-US" smtClean="0">
                <a:latin typeface="Times New Roman" pitchFamily="18" charset="0"/>
              </a:rPr>
              <a:t>Toxic:  Gases or vapors that can poison personnel.</a:t>
            </a:r>
          </a:p>
          <a:p>
            <a:r>
              <a:rPr lang="en-US" smtClean="0">
                <a:latin typeface="Times New Roman" pitchFamily="18" charset="0"/>
              </a:rPr>
              <a:t>Temperatures:  Work in an ambient temperature environment if possible.  Too hot or too cold environments can cause stress and hazards.</a:t>
            </a:r>
          </a:p>
          <a:p>
            <a:r>
              <a:rPr lang="en-US" smtClean="0">
                <a:latin typeface="Times New Roman" pitchFamily="18" charset="0"/>
              </a:rPr>
              <a:t>Engulfment:  Materials can move and cover personnel causing suffocation.</a:t>
            </a:r>
          </a:p>
          <a:p>
            <a:r>
              <a:rPr lang="en-US" smtClean="0">
                <a:latin typeface="Times New Roman" pitchFamily="18" charset="0"/>
              </a:rPr>
              <a:t>Noise, Surfaces and Objects:  All can create hazards that put personnel health and safety at risk.</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confined space hazardous atmospheres. Per the OSHA standard.</a:t>
            </a:r>
          </a:p>
          <a:p>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confined space hazardous atmospheres.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confined space hazardous atmospheres.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Effects of low oxygen concentration on humans.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Hazards of too much oxygen in the atmosphere. Example of oxygen enriched atmosphere would be the use of pure oxygen to fill confined space as a replacement for breathable air. Accidents have happed in the past caused by the use of opening oxygen lines from cutting torches in the confined space.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How to identify flammable atmospheres and conditions that lead to safety and health hazards.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Situations where toxic atmospheres might be present.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Different Categories of OSHA Confined Spaces. General Industry Standard is for </a:t>
            </a:r>
            <a:r>
              <a:rPr lang="en-US" b="1" smtClean="0">
                <a:latin typeface="Times New Roman" pitchFamily="18" charset="0"/>
              </a:rPr>
              <a:t>permit required </a:t>
            </a:r>
            <a:r>
              <a:rPr lang="en-US" smtClean="0">
                <a:latin typeface="Times New Roman" pitchFamily="18" charset="0"/>
              </a:rPr>
              <a:t>confined space.</a:t>
            </a:r>
          </a:p>
          <a:p>
            <a:endParaRPr lang="en-US" smtClean="0">
              <a:latin typeface="Times New Roman" pitchFamily="18" charset="0"/>
            </a:endParaRPr>
          </a:p>
          <a:p>
            <a:r>
              <a:rPr lang="en-US" smtClean="0">
                <a:latin typeface="Times New Roman" pitchFamily="18" charset="0"/>
              </a:rPr>
              <a:t>1.  Construction Industry covered by 1926.21(b)(6)</a:t>
            </a:r>
          </a:p>
          <a:p>
            <a:r>
              <a:rPr lang="en-US" smtClean="0">
                <a:latin typeface="Times New Roman" pitchFamily="18" charset="0"/>
              </a:rPr>
              <a:t>2.  General Industry Standard covered under 1910.146</a:t>
            </a:r>
          </a:p>
          <a:p>
            <a:endParaRPr lang="en-US" smtClean="0">
              <a:latin typeface="Times New Roman" pitchFamily="18" charset="0"/>
            </a:endParaRPr>
          </a:p>
          <a:p>
            <a:r>
              <a:rPr lang="en-US" smtClean="0">
                <a:latin typeface="Times New Roman" pitchFamily="18" charset="0"/>
              </a:rPr>
              <a:t>Best Confined Space practices for all industries.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Effects and conditions of hydrogen sulfide in the atmosphere.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Effects and conditions of carbon monoxide in the atmosphere.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Hazards associated with temperature extremes in confined spaces.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Examples of engulfment hazards in confined spaces.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Other possible hazards in confined spaces.</a:t>
            </a:r>
          </a:p>
          <a:p>
            <a:endParaRPr lang="en-US" smtClean="0">
              <a:latin typeface="Times New Roman" pitchFamily="18" charset="0"/>
            </a:endParaRPr>
          </a:p>
          <a:p>
            <a:r>
              <a:rPr lang="en-US" smtClean="0">
                <a:latin typeface="Times New Roman" pitchFamily="18" charset="0"/>
              </a:rPr>
              <a:t>Noise:  Can be introduced into the confined space and can last longer through vessel vibrations than in normal conditions.  Amplification of the sound can also be a hazard.</a:t>
            </a:r>
          </a:p>
          <a:p>
            <a:endParaRPr lang="en-US" smtClean="0">
              <a:latin typeface="Times New Roman" pitchFamily="18" charset="0"/>
            </a:endParaRPr>
          </a:p>
          <a:p>
            <a:r>
              <a:rPr lang="en-US" smtClean="0">
                <a:latin typeface="Times New Roman" pitchFamily="18" charset="0"/>
              </a:rPr>
              <a:t>Slick/Wet Surfaces:  This can cause a falling or slipping hazard in addition to other hazards.</a:t>
            </a:r>
          </a:p>
          <a:p>
            <a:endParaRPr lang="en-US" smtClean="0">
              <a:latin typeface="Times New Roman" pitchFamily="18" charset="0"/>
            </a:endParaRPr>
          </a:p>
          <a:p>
            <a:r>
              <a:rPr lang="en-US" smtClean="0">
                <a:latin typeface="Times New Roman" pitchFamily="18" charset="0"/>
              </a:rPr>
              <a:t>Falling objects:  They can create a hazard for equipment and personnel on impact.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Testing of an atmosphere is usually done with electronic detection devices.</a:t>
            </a:r>
          </a:p>
          <a:p>
            <a:endParaRPr lang="en-US" smtClean="0">
              <a:latin typeface="Times New Roman" pitchFamily="18" charset="0"/>
            </a:endParaRPr>
          </a:p>
          <a:p>
            <a:r>
              <a:rPr lang="en-US" smtClean="0">
                <a:latin typeface="Times New Roman" pitchFamily="18" charset="0"/>
              </a:rPr>
              <a:t>Test all level of the confined space to ensure proper atmospheric conditions.</a:t>
            </a:r>
          </a:p>
          <a:p>
            <a:endParaRPr lang="en-US" smtClean="0">
              <a:latin typeface="Times New Roman" pitchFamily="18" charset="0"/>
            </a:endParaRPr>
          </a:p>
          <a:p>
            <a:r>
              <a:rPr lang="en-US" smtClean="0">
                <a:latin typeface="Times New Roman" pitchFamily="18" charset="0"/>
              </a:rPr>
              <a:t>Contaminants may displace the air within confined spaces.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Ventilation, if necessary, should introduce good air, if possible, into the confined space rather than taking the bad atmosphere directly out of the confined space.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Follow proper lockout/tagout procedures for your company.  Procedures for lockout/tagout should be covered under a separate training module.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A separate training module should be supplied for personal protective equipment and respirators.  Please follow proper procedures for using the necessary equipment.  Equipment may, and usually does, vary by manufacturer.  Please consult any user manuals before use.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If possible use at least two attendants of the confined space.  Only one is required but use proper judgment.  Working knowledge and certification of first aid and CPR is also recommended.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General guideline or policy for employees and employers concerning confined spaces.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Procedure for permit entry confined spaces.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All of this information must be on a permit entry confined space permit when issued.</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Additional information that needs to be available when working in permit entry confined spaces.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Extent of training and education for employees.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Summary page for the complete confined space presentation.</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Time for questions and comments about confined spaces.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Examples of confined spaces.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Ways to identify confined spaces.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Flow chart to determine not a confined space versus a confined space versus permit required confined space.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An example of a confined space warning sign.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opening limits of a confined space. Talk about difficult to enter and exit. Talk about the rescue of a injured worker.  Related to slide #5 three main types this would be the 1</a:t>
            </a:r>
            <a:r>
              <a:rPr lang="en-US" baseline="30000" smtClean="0">
                <a:latin typeface="Times New Roman" pitchFamily="18" charset="0"/>
              </a:rPr>
              <a:t>st</a:t>
            </a:r>
            <a:r>
              <a:rPr lang="en-US" smtClean="0">
                <a:latin typeface="Times New Roman" pitchFamily="18" charset="0"/>
              </a:rPr>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rPr>
              <a:t>Discussion of confined space ventilation. This expands on the information found on slide #5 the 2</a:t>
            </a:r>
            <a:r>
              <a:rPr lang="en-US" baseline="30000" smtClean="0">
                <a:latin typeface="Times New Roman" pitchFamily="18" charset="0"/>
              </a:rPr>
              <a:t>nd</a:t>
            </a:r>
            <a:r>
              <a:rPr lang="en-US" smtClean="0">
                <a:latin typeface="Times New Roman" pitchFamily="18" charset="0"/>
              </a:rPr>
              <a:t> type of confined space.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020B84CE-6713-4B59-A655-0E145E39078D}"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B18E675-243B-4B19-8508-15C6B800AB29}" type="slidenum">
              <a:rPr lang="en-US"/>
              <a:pPr>
                <a:defRPr/>
              </a:pPr>
              <a:t>‹#›</a:t>
            </a:fld>
            <a:endParaRPr lang="en-US" dirty="0"/>
          </a:p>
        </p:txBody>
      </p:sp>
    </p:spTree>
    <p:extLst>
      <p:ext uri="{BB962C8B-B14F-4D97-AF65-F5344CB8AC3E}">
        <p14:creationId xmlns:p14="http://schemas.microsoft.com/office/powerpoint/2010/main" val="1612430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A492AD6-B47B-42EB-91D8-B7E579AE41C7}"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94F46B4-2EBC-4BD8-83F2-5273AB85297B}" type="slidenum">
              <a:rPr lang="en-US"/>
              <a:pPr>
                <a:defRPr/>
              </a:pPr>
              <a:t>‹#›</a:t>
            </a:fld>
            <a:endParaRPr lang="en-US" dirty="0"/>
          </a:p>
        </p:txBody>
      </p:sp>
    </p:spTree>
    <p:extLst>
      <p:ext uri="{BB962C8B-B14F-4D97-AF65-F5344CB8AC3E}">
        <p14:creationId xmlns:p14="http://schemas.microsoft.com/office/powerpoint/2010/main" val="1251980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CACE24C-8D4C-4395-8AE0-75BC46249CDA}"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8B62C49-D288-4731-933B-B7A0C9749DC0}" type="slidenum">
              <a:rPr lang="en-US"/>
              <a:pPr>
                <a:defRPr/>
              </a:pPr>
              <a:t>‹#›</a:t>
            </a:fld>
            <a:endParaRPr lang="en-US" dirty="0"/>
          </a:p>
        </p:txBody>
      </p:sp>
    </p:spTree>
    <p:extLst>
      <p:ext uri="{BB962C8B-B14F-4D97-AF65-F5344CB8AC3E}">
        <p14:creationId xmlns:p14="http://schemas.microsoft.com/office/powerpoint/2010/main" val="2624830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23525AC-B98C-4894-9B22-B8DEEEA9BFF8}"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E5D53A8-EEF3-4BB7-BFA1-FBFA882B70B7}" type="slidenum">
              <a:rPr lang="en-US"/>
              <a:pPr>
                <a:defRPr/>
              </a:pPr>
              <a:t>‹#›</a:t>
            </a:fld>
            <a:endParaRPr lang="en-US" dirty="0"/>
          </a:p>
        </p:txBody>
      </p:sp>
    </p:spTree>
    <p:extLst>
      <p:ext uri="{BB962C8B-B14F-4D97-AF65-F5344CB8AC3E}">
        <p14:creationId xmlns:p14="http://schemas.microsoft.com/office/powerpoint/2010/main" val="3963476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D2E9CE-1382-4498-B78D-2DE74E349F47}"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E92349-D4ED-4EC2-A396-7E3A8301C19C}" type="slidenum">
              <a:rPr lang="en-US"/>
              <a:pPr>
                <a:defRPr/>
              </a:pPr>
              <a:t>‹#›</a:t>
            </a:fld>
            <a:endParaRPr lang="en-US"/>
          </a:p>
        </p:txBody>
      </p:sp>
    </p:spTree>
    <p:extLst>
      <p:ext uri="{BB962C8B-B14F-4D97-AF65-F5344CB8AC3E}">
        <p14:creationId xmlns:p14="http://schemas.microsoft.com/office/powerpoint/2010/main" val="18604434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C8D5CAD9-85B9-4798-9CD1-123D624F5B7E}"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41601B0-9254-4F8E-A82A-A7BF523E49EA}" type="slidenum">
              <a:rPr lang="en-US"/>
              <a:pPr>
                <a:defRPr/>
              </a:pPr>
              <a:t>‹#›</a:t>
            </a:fld>
            <a:endParaRPr lang="en-US" dirty="0"/>
          </a:p>
        </p:txBody>
      </p:sp>
    </p:spTree>
    <p:extLst>
      <p:ext uri="{BB962C8B-B14F-4D97-AF65-F5344CB8AC3E}">
        <p14:creationId xmlns:p14="http://schemas.microsoft.com/office/powerpoint/2010/main" val="34516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A4B692CD-33B7-435A-B84A-CA31F706E795}" type="datetimeFigureOut">
              <a:rPr lang="en-US"/>
              <a:pPr>
                <a:defRPr/>
              </a:pPr>
              <a:t>4/17/2012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E57B8CF3-BF33-4420-BEDA-DE8381AD50E8}" type="slidenum">
              <a:rPr lang="en-US"/>
              <a:pPr>
                <a:defRPr/>
              </a:pPr>
              <a:t>‹#›</a:t>
            </a:fld>
            <a:endParaRPr lang="en-US" dirty="0"/>
          </a:p>
        </p:txBody>
      </p:sp>
    </p:spTree>
    <p:extLst>
      <p:ext uri="{BB962C8B-B14F-4D97-AF65-F5344CB8AC3E}">
        <p14:creationId xmlns:p14="http://schemas.microsoft.com/office/powerpoint/2010/main" val="3550309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BA010151-5FBF-4AB4-B89E-4885D852B1F3}" type="datetimeFigureOut">
              <a:rPr lang="en-US"/>
              <a:pPr>
                <a:defRPr/>
              </a:pPr>
              <a:t>4/17/2012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5BA61344-34BF-4E70-B857-8F8009166CC7}" type="slidenum">
              <a:rPr lang="en-US"/>
              <a:pPr>
                <a:defRPr/>
              </a:pPr>
              <a:t>‹#›</a:t>
            </a:fld>
            <a:endParaRPr lang="en-US" dirty="0"/>
          </a:p>
        </p:txBody>
      </p:sp>
    </p:spTree>
    <p:extLst>
      <p:ext uri="{BB962C8B-B14F-4D97-AF65-F5344CB8AC3E}">
        <p14:creationId xmlns:p14="http://schemas.microsoft.com/office/powerpoint/2010/main" val="244609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DD8D1A78-73D0-424C-A992-C865AB819FBC}" type="datetimeFigureOut">
              <a:rPr lang="en-US"/>
              <a:pPr>
                <a:defRPr/>
              </a:pPr>
              <a:t>4/17/2012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B160B9F5-9588-417F-91CC-1E749133CDCF}" type="slidenum">
              <a:rPr lang="en-US"/>
              <a:pPr>
                <a:defRPr/>
              </a:pPr>
              <a:t>‹#›</a:t>
            </a:fld>
            <a:endParaRPr lang="en-US" dirty="0"/>
          </a:p>
        </p:txBody>
      </p:sp>
    </p:spTree>
    <p:extLst>
      <p:ext uri="{BB962C8B-B14F-4D97-AF65-F5344CB8AC3E}">
        <p14:creationId xmlns:p14="http://schemas.microsoft.com/office/powerpoint/2010/main" val="105138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73A9EA5A-10C9-4A6D-8085-6C1256DA949C}"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0C4553F5-AF1B-4BFE-8999-DDA924C4FE15}" type="slidenum">
              <a:rPr lang="en-US"/>
              <a:pPr>
                <a:defRPr/>
              </a:pPr>
              <a:t>‹#›</a:t>
            </a:fld>
            <a:endParaRPr lang="en-US" dirty="0"/>
          </a:p>
        </p:txBody>
      </p:sp>
    </p:spTree>
    <p:extLst>
      <p:ext uri="{BB962C8B-B14F-4D97-AF65-F5344CB8AC3E}">
        <p14:creationId xmlns:p14="http://schemas.microsoft.com/office/powerpoint/2010/main" val="3653117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2C79DA0C-A433-4FA4-9A82-229EC9F2F23C}"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0EBF958-861D-4576-BE63-C17026FE6B1E}" type="slidenum">
              <a:rPr lang="en-US"/>
              <a:pPr>
                <a:defRPr/>
              </a:pPr>
              <a:t>‹#›</a:t>
            </a:fld>
            <a:endParaRPr lang="en-US" dirty="0"/>
          </a:p>
        </p:txBody>
      </p:sp>
    </p:spTree>
    <p:extLst>
      <p:ext uri="{BB962C8B-B14F-4D97-AF65-F5344CB8AC3E}">
        <p14:creationId xmlns:p14="http://schemas.microsoft.com/office/powerpoint/2010/main" val="264427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Times New Roman" charset="0"/>
              </a:defRPr>
            </a:lvl1pPr>
          </a:lstStyle>
          <a:p>
            <a:pPr>
              <a:defRPr/>
            </a:pPr>
            <a:fld id="{65EF4BC0-ADEC-4E53-8826-201199886341}" type="datetimeFigureOut">
              <a:rPr lang="en-US"/>
              <a:pPr>
                <a:defRPr/>
              </a:pPr>
              <a:t>4/17/2012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Times New Roman" charset="0"/>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latin typeface="Times New Roman" charset="0"/>
              </a:defRPr>
            </a:lvl1pPr>
          </a:lstStyle>
          <a:p>
            <a:pPr>
              <a:defRPr/>
            </a:pPr>
            <a:fld id="{0DB740F3-9D7C-41A6-ADB1-AD24D5B240FB}"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55"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09600" y="152400"/>
            <a:ext cx="7772400" cy="1143000"/>
          </a:xfrm>
        </p:spPr>
        <p:txBody>
          <a:bodyPr anchor="ctr">
            <a:normAutofit fontScale="90000"/>
          </a:bodyPr>
          <a:lstStyle/>
          <a:p>
            <a:pPr eaLnBrk="1" fontAlgn="auto" hangingPunct="1">
              <a:spcAft>
                <a:spcPts val="0"/>
              </a:spcAft>
              <a:defRPr/>
            </a:pPr>
            <a:r>
              <a:rPr lang="en-US" sz="7200" dirty="0" smtClean="0"/>
              <a:t>Confined Space</a:t>
            </a:r>
          </a:p>
        </p:txBody>
      </p:sp>
      <p:sp>
        <p:nvSpPr>
          <p:cNvPr id="4099" name="Rectangle 3"/>
          <p:cNvSpPr>
            <a:spLocks noGrp="1" noChangeArrowheads="1"/>
          </p:cNvSpPr>
          <p:nvPr>
            <p:ph type="subTitle" idx="1"/>
          </p:nvPr>
        </p:nvSpPr>
        <p:spPr>
          <a:xfrm>
            <a:off x="1295400" y="1981200"/>
            <a:ext cx="6400800" cy="1752600"/>
          </a:xfrm>
        </p:spPr>
        <p:txBody>
          <a:bodyPr>
            <a:normAutofit fontScale="62500" lnSpcReduction="20000"/>
          </a:bodyPr>
          <a:lstStyle/>
          <a:p>
            <a:pPr marL="342900" indent="-342900" algn="l" eaLnBrk="1" fontAlgn="auto" hangingPunct="1">
              <a:spcAft>
                <a:spcPts val="0"/>
              </a:spcAft>
              <a:buClr>
                <a:schemeClr val="tx1">
                  <a:shade val="95000"/>
                </a:schemeClr>
              </a:buClr>
              <a:buFont typeface="Wingdings 2"/>
              <a:buNone/>
              <a:defRPr/>
            </a:pPr>
            <a:endParaRPr lang="en-US" dirty="0" smtClean="0"/>
          </a:p>
          <a:p>
            <a:pPr marL="342900" indent="-342900" algn="l" eaLnBrk="1" fontAlgn="auto" hangingPunct="1">
              <a:spcAft>
                <a:spcPts val="0"/>
              </a:spcAft>
              <a:buClr>
                <a:schemeClr val="tx1">
                  <a:shade val="95000"/>
                </a:schemeClr>
              </a:buClr>
              <a:buFont typeface="Wingdings 2"/>
              <a:buNone/>
              <a:defRPr/>
            </a:pPr>
            <a:endParaRPr lang="en-US" dirty="0" smtClean="0"/>
          </a:p>
          <a:p>
            <a:pPr marL="342900" indent="-342900" eaLnBrk="1" fontAlgn="auto" hangingPunct="1">
              <a:spcAft>
                <a:spcPts val="0"/>
              </a:spcAft>
              <a:buClr>
                <a:schemeClr val="tx1">
                  <a:shade val="95000"/>
                </a:schemeClr>
              </a:buClr>
              <a:buFont typeface="Wingdings 2"/>
              <a:buNone/>
              <a:defRPr/>
            </a:pPr>
            <a:r>
              <a:rPr lang="en-US" sz="4800" dirty="0" smtClean="0"/>
              <a:t>An Overview of OSHA Standards and Confined Space Hazards</a:t>
            </a:r>
          </a:p>
          <a:p>
            <a:pPr marL="342900" indent="-342900" eaLnBrk="1" fontAlgn="auto" hangingPunct="1">
              <a:spcAft>
                <a:spcPts val="0"/>
              </a:spcAft>
              <a:buClr>
                <a:schemeClr val="tx1">
                  <a:shade val="95000"/>
                </a:schemeClr>
              </a:buClr>
              <a:buFont typeface="Wingdings 2"/>
              <a:buNone/>
              <a:defRPr/>
            </a:pPr>
            <a:endParaRPr lang="en-US" sz="4800" dirty="0" smtClean="0"/>
          </a:p>
          <a:p>
            <a:pPr marL="342900" indent="-342900" eaLnBrk="1" fontAlgn="auto" hangingPunct="1">
              <a:spcAft>
                <a:spcPts val="0"/>
              </a:spcAft>
              <a:buClr>
                <a:schemeClr val="tx1">
                  <a:shade val="95000"/>
                </a:schemeClr>
              </a:buClr>
              <a:buFont typeface="Wingdings 2"/>
              <a:buNone/>
              <a:defRPr/>
            </a:pPr>
            <a:endParaRPr lang="en-US" sz="4800" dirty="0" smtClean="0"/>
          </a:p>
        </p:txBody>
      </p:sp>
      <p:sp>
        <p:nvSpPr>
          <p:cNvPr id="3076" name="Rectangle 3"/>
          <p:cNvSpPr>
            <a:spLocks noChangeArrowheads="1"/>
          </p:cNvSpPr>
          <p:nvPr/>
        </p:nvSpPr>
        <p:spPr bwMode="auto">
          <a:xfrm>
            <a:off x="838200" y="3429000"/>
            <a:ext cx="76962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en-US" sz="1800">
                <a:latin typeface="CG Times" pitchFamily="18" charset="0"/>
              </a:rPr>
              <a:t>Developed by Western Iowa Tech Community College </a:t>
            </a:r>
          </a:p>
          <a:p>
            <a:pPr eaLnBrk="0" hangingPunct="0"/>
            <a:endParaRPr lang="en-US" sz="1800">
              <a:latin typeface="CG Times" pitchFamily="18" charset="0"/>
            </a:endParaRPr>
          </a:p>
          <a:p>
            <a:pPr eaLnBrk="0" hangingPunct="0"/>
            <a:r>
              <a:rPr lang="en-US" sz="1800">
                <a:latin typeface="CG Times" pitchFamily="18" charset="0"/>
              </a:rPr>
              <a:t>This material was produced under a grant (SH-16634-07-60-F-19) from the Occupational Safety and Health Administration, U.S. Department of Labor. It does not necessarily  reflect the views or policies of the U.S. Department of Labor, nor does the mention or trade names, commercial products, or organization imply endorsement by the U.S. government.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73100" y="247650"/>
            <a:ext cx="7753350" cy="1123950"/>
          </a:xfrm>
        </p:spPr>
        <p:txBody>
          <a:bodyPr>
            <a:normAutofit fontScale="90000"/>
          </a:bodyPr>
          <a:lstStyle/>
          <a:p>
            <a:pPr eaLnBrk="1" fontAlgn="auto" hangingPunct="1">
              <a:spcAft>
                <a:spcPts val="0"/>
              </a:spcAft>
              <a:defRPr/>
            </a:pPr>
            <a:r>
              <a:rPr lang="en-US" sz="4000" dirty="0" smtClean="0"/>
              <a:t>Not Designed for Continuous Worker Occupancy</a:t>
            </a:r>
          </a:p>
        </p:txBody>
      </p:sp>
      <p:sp>
        <p:nvSpPr>
          <p:cNvPr id="12291" name="Rectangle 3"/>
          <p:cNvSpPr>
            <a:spLocks noGrp="1" noChangeArrowheads="1"/>
          </p:cNvSpPr>
          <p:nvPr>
            <p:ph idx="1"/>
          </p:nvPr>
        </p:nvSpPr>
        <p:spPr/>
        <p:txBody>
          <a:bodyPr/>
          <a:lstStyle/>
          <a:p>
            <a:pPr eaLnBrk="1" hangingPunct="1">
              <a:buSzPct val="150000"/>
              <a:buFontTx/>
              <a:buChar char="•"/>
            </a:pPr>
            <a:r>
              <a:rPr lang="en-US" smtClean="0"/>
              <a:t>Most confined spaces are not designed to enter and work in on a regular basis.</a:t>
            </a:r>
          </a:p>
          <a:p>
            <a:pPr eaLnBrk="1" hangingPunct="1">
              <a:buSzPct val="150000"/>
              <a:buFontTx/>
              <a:buChar char="•"/>
            </a:pPr>
            <a:r>
              <a:rPr lang="en-US" smtClean="0"/>
              <a:t>Designed to store a product.</a:t>
            </a:r>
          </a:p>
          <a:p>
            <a:pPr eaLnBrk="1" hangingPunct="1">
              <a:buSzPct val="150000"/>
              <a:buFontTx/>
              <a:buChar char="•"/>
            </a:pPr>
            <a:r>
              <a:rPr lang="en-US" smtClean="0"/>
              <a:t>Enclose materials or processes.</a:t>
            </a:r>
          </a:p>
          <a:p>
            <a:pPr eaLnBrk="1" hangingPunct="1">
              <a:buSzPct val="150000"/>
              <a:buFontTx/>
              <a:buChar char="•"/>
            </a:pPr>
            <a:r>
              <a:rPr lang="en-US" smtClean="0"/>
              <a:t>Transport products or substances.</a:t>
            </a:r>
          </a:p>
          <a:p>
            <a:pPr eaLnBrk="1" hangingPunct="1">
              <a:buSzPct val="150000"/>
              <a:buFontTx/>
              <a:buChar char="•"/>
            </a:pPr>
            <a:r>
              <a:rPr lang="en-US" smtClean="0"/>
              <a:t>Occasional worker entry for inspection, repair, cleanup, maintenance, etc.</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US" smtClean="0"/>
              <a:t>Dangerous Combinations</a:t>
            </a:r>
          </a:p>
        </p:txBody>
      </p:sp>
      <p:sp>
        <p:nvSpPr>
          <p:cNvPr id="13315" name="Rectangle 3"/>
          <p:cNvSpPr>
            <a:spLocks noGrp="1" noChangeArrowheads="1"/>
          </p:cNvSpPr>
          <p:nvPr>
            <p:ph idx="1"/>
          </p:nvPr>
        </p:nvSpPr>
        <p:spPr/>
        <p:txBody>
          <a:bodyPr/>
          <a:lstStyle/>
          <a:p>
            <a:pPr eaLnBrk="1" hangingPunct="1">
              <a:buSzPct val="150000"/>
              <a:buFontTx/>
              <a:buChar char="•"/>
            </a:pPr>
            <a:r>
              <a:rPr lang="en-US" smtClean="0"/>
              <a:t>Presence of all three confined space characteristics can complicate the situation.</a:t>
            </a:r>
          </a:p>
          <a:p>
            <a:pPr eaLnBrk="1" hangingPunct="1">
              <a:buSzPct val="150000"/>
              <a:buFontTx/>
              <a:buChar char="•"/>
            </a:pPr>
            <a:r>
              <a:rPr lang="en-US" smtClean="0"/>
              <a:t>Working in and around the space.</a:t>
            </a:r>
          </a:p>
          <a:p>
            <a:pPr eaLnBrk="1" hangingPunct="1">
              <a:buSzPct val="150000"/>
              <a:buFontTx/>
              <a:buChar char="•"/>
            </a:pPr>
            <a:r>
              <a:rPr lang="en-US" smtClean="0"/>
              <a:t>Rescue operations during emergencies.</a:t>
            </a:r>
          </a:p>
          <a:p>
            <a:pPr eaLnBrk="1" hangingPunct="1">
              <a:buSzPct val="150000"/>
              <a:buFontTx/>
              <a:buChar char="•"/>
            </a:pPr>
            <a:r>
              <a:rPr lang="en-US" smtClean="0"/>
              <a:t>Worsened conditions due to work activities:</a:t>
            </a:r>
          </a:p>
          <a:p>
            <a:pPr lvl="1" eaLnBrk="1" hangingPunct="1"/>
            <a:r>
              <a:rPr lang="en-US" smtClean="0"/>
              <a:t>Welding and cutting, use of bonding agents</a:t>
            </a:r>
          </a:p>
          <a:p>
            <a:pPr lvl="1" eaLnBrk="1" hangingPunct="1"/>
            <a:r>
              <a:rPr lang="en-US" smtClean="0"/>
              <a:t>Cleaning with solvents, use of other chemicals</a:t>
            </a:r>
          </a:p>
          <a:p>
            <a:pPr lvl="1" eaLnBrk="1" hangingPunct="1"/>
            <a:r>
              <a:rPr lang="en-US" smtClean="0"/>
              <a:t>Use of gas-powered equipment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smtClean="0"/>
              <a:t>Hazards of Confined Spaces</a:t>
            </a:r>
          </a:p>
        </p:txBody>
      </p:sp>
      <p:sp>
        <p:nvSpPr>
          <p:cNvPr id="14339" name="Rectangle 3"/>
          <p:cNvSpPr>
            <a:spLocks noGrp="1" noChangeArrowheads="1"/>
          </p:cNvSpPr>
          <p:nvPr>
            <p:ph idx="1"/>
          </p:nvPr>
        </p:nvSpPr>
        <p:spPr/>
        <p:txBody>
          <a:bodyPr/>
          <a:lstStyle/>
          <a:p>
            <a:pPr eaLnBrk="1" hangingPunct="1">
              <a:buSzPct val="150000"/>
              <a:buFontTx/>
              <a:buChar char="•"/>
            </a:pPr>
            <a:r>
              <a:rPr lang="en-US" smtClean="0"/>
              <a:t>Oxygen Deficient Atmospheres</a:t>
            </a:r>
          </a:p>
          <a:p>
            <a:pPr eaLnBrk="1" hangingPunct="1">
              <a:buSzPct val="150000"/>
              <a:buFontTx/>
              <a:buChar char="•"/>
            </a:pPr>
            <a:r>
              <a:rPr lang="en-US" smtClean="0"/>
              <a:t>Oxygen Enriched Atmospheres</a:t>
            </a:r>
          </a:p>
          <a:p>
            <a:pPr eaLnBrk="1" hangingPunct="1">
              <a:buSzPct val="150000"/>
              <a:buFontTx/>
              <a:buChar char="•"/>
            </a:pPr>
            <a:r>
              <a:rPr lang="en-US" smtClean="0"/>
              <a:t>Flammable Atmospheres</a:t>
            </a:r>
          </a:p>
          <a:p>
            <a:pPr eaLnBrk="1" hangingPunct="1">
              <a:buSzPct val="150000"/>
              <a:buFontTx/>
              <a:buChar char="•"/>
            </a:pPr>
            <a:r>
              <a:rPr lang="en-US" smtClean="0"/>
              <a:t>Toxic Atmospheres</a:t>
            </a:r>
          </a:p>
          <a:p>
            <a:pPr eaLnBrk="1" hangingPunct="1">
              <a:buSzPct val="150000"/>
              <a:buFontTx/>
              <a:buChar char="•"/>
            </a:pPr>
            <a:r>
              <a:rPr lang="en-US" smtClean="0"/>
              <a:t>Temperature Extremes</a:t>
            </a:r>
          </a:p>
          <a:p>
            <a:pPr eaLnBrk="1" hangingPunct="1">
              <a:buSzPct val="150000"/>
              <a:buFontTx/>
              <a:buChar char="•"/>
            </a:pPr>
            <a:r>
              <a:rPr lang="en-US" smtClean="0"/>
              <a:t>Engulfment Hazards</a:t>
            </a:r>
          </a:p>
          <a:p>
            <a:pPr eaLnBrk="1" hangingPunct="1">
              <a:buSzPct val="150000"/>
              <a:buFontTx/>
              <a:buChar char="•"/>
            </a:pPr>
            <a:r>
              <a:rPr lang="en-US" smtClean="0"/>
              <a:t>Noise, Slick/Wet Surfaces, Falling Objects</a:t>
            </a:r>
          </a:p>
          <a:p>
            <a:pPr eaLnBrk="1" hangingPunct="1">
              <a:buSzPct val="150000"/>
              <a:buFontTx/>
              <a:buChar char="•"/>
            </a:pPr>
            <a:r>
              <a:rPr lang="en-US" smtClean="0"/>
              <a:t>Mechanical Hazards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dirty="0" smtClean="0"/>
              <a:t>Hazardous Atmosphere Definitions</a:t>
            </a:r>
          </a:p>
        </p:txBody>
      </p:sp>
      <p:sp>
        <p:nvSpPr>
          <p:cNvPr id="15363" name="Rectangle 3"/>
          <p:cNvSpPr>
            <a:spLocks noGrp="1" noChangeArrowheads="1"/>
          </p:cNvSpPr>
          <p:nvPr>
            <p:ph idx="1"/>
          </p:nvPr>
        </p:nvSpPr>
        <p:spPr/>
        <p:txBody>
          <a:bodyPr/>
          <a:lstStyle/>
          <a:p>
            <a:pPr eaLnBrk="1" hangingPunct="1">
              <a:buFont typeface="Monotype Sorts"/>
              <a:buNone/>
            </a:pPr>
            <a:r>
              <a:rPr lang="en-US" altLang="en-US" b="1" smtClean="0"/>
              <a:t>“Hazardous atmosphere” means an atmosphere that may expose employees to the risk of death, incapacitation, impairment of ability to self-rescue (that is, escape unaided from a permit  space)injury, or acute illness from one or more of the following causes:</a:t>
            </a:r>
          </a:p>
          <a:p>
            <a:pPr eaLnBrk="1" hangingPunct="1"/>
            <a:endParaRPr lang="en-US" altLang="en-US" b="1" smtClean="0"/>
          </a:p>
          <a:p>
            <a:pPr eaLnBrk="1" hangingPunct="1">
              <a:buFont typeface="Monotype Sorts"/>
              <a:buNone/>
            </a:pPr>
            <a:r>
              <a:rPr lang="en-US" altLang="en-US" b="1" smtClean="0">
                <a:solidFill>
                  <a:schemeClr val="hlink"/>
                </a:solidFill>
              </a:rPr>
              <a:t>(1) Flammable gas, vapor, or mist in excess of 10</a:t>
            </a:r>
            <a:r>
              <a:rPr lang="en-US" altLang="en-US" smtClean="0">
                <a:solidFill>
                  <a:schemeClr val="hlink"/>
                </a:solidFill>
              </a:rPr>
              <a:t> </a:t>
            </a:r>
            <a:r>
              <a:rPr lang="en-US" altLang="en-US" b="1" smtClean="0">
                <a:solidFill>
                  <a:schemeClr val="hlink"/>
                </a:solidFill>
              </a:rPr>
              <a:t>percent of its lower flammable limit (LFL);</a:t>
            </a:r>
          </a:p>
          <a:p>
            <a:pPr eaLnBrk="1" hangingPunct="1">
              <a:buSzPct val="150000"/>
              <a:buFont typeface="Monotype Sorts"/>
              <a:buNone/>
            </a:pPr>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dirty="0" smtClean="0"/>
              <a:t>Hazardous Atmosphere Definitions</a:t>
            </a:r>
          </a:p>
        </p:txBody>
      </p:sp>
      <p:sp>
        <p:nvSpPr>
          <p:cNvPr id="16387" name="Rectangle 3"/>
          <p:cNvSpPr>
            <a:spLocks noGrp="1" noChangeArrowheads="1"/>
          </p:cNvSpPr>
          <p:nvPr>
            <p:ph idx="1"/>
          </p:nvPr>
        </p:nvSpPr>
        <p:spPr/>
        <p:txBody>
          <a:bodyPr/>
          <a:lstStyle/>
          <a:p>
            <a:pPr eaLnBrk="1" hangingPunct="1">
              <a:buFont typeface="Monotype Sorts"/>
              <a:buNone/>
            </a:pPr>
            <a:r>
              <a:rPr lang="en-US" altLang="en-US" sz="2400" b="1" smtClean="0"/>
              <a:t>“Hazardous atmosphere” (cont’d)</a:t>
            </a:r>
          </a:p>
          <a:p>
            <a:pPr eaLnBrk="1" hangingPunct="1"/>
            <a:endParaRPr lang="en-US" altLang="en-US" sz="2400" b="1" smtClean="0"/>
          </a:p>
          <a:p>
            <a:pPr eaLnBrk="1" hangingPunct="1">
              <a:buFont typeface="Monotype Sorts"/>
              <a:buNone/>
            </a:pPr>
            <a:r>
              <a:rPr lang="en-US" altLang="en-US" sz="2400" b="1" smtClean="0">
                <a:solidFill>
                  <a:schemeClr val="hlink"/>
                </a:solidFill>
              </a:rPr>
              <a:t>(2) Airborne combustible dust at a concentration that meets or exceeds its LFL;  				NOTE: This concentration may be approximated as a condition in which the dust obscures vision at a distance of 5 feet or less.</a:t>
            </a:r>
          </a:p>
          <a:p>
            <a:pPr eaLnBrk="1" hangingPunct="1"/>
            <a:endParaRPr lang="en-US" altLang="en-US" sz="2400" b="1" smtClean="0">
              <a:solidFill>
                <a:schemeClr val="hlink"/>
              </a:solidFill>
            </a:endParaRPr>
          </a:p>
          <a:p>
            <a:pPr eaLnBrk="1" hangingPunct="1">
              <a:buFont typeface="Monotype Sorts"/>
              <a:buNone/>
            </a:pPr>
            <a:r>
              <a:rPr lang="en-US" altLang="en-US" sz="2400" b="1" smtClean="0">
                <a:solidFill>
                  <a:schemeClr val="hlink"/>
                </a:solidFill>
              </a:rPr>
              <a:t>(3) Atmospheric oxygen concentration below 19.5 percent or above 23.5 percent;</a:t>
            </a:r>
          </a:p>
          <a:p>
            <a:pPr eaLnBrk="1" hangingPunct="1">
              <a:buSzPct val="150000"/>
              <a:buFont typeface="Monotype Sorts"/>
              <a:buNone/>
            </a:pPr>
            <a:endParaRPr lang="en-US" sz="240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dirty="0" smtClean="0"/>
              <a:t>Hazardous Atmosphere Definitions</a:t>
            </a:r>
          </a:p>
        </p:txBody>
      </p:sp>
      <p:sp>
        <p:nvSpPr>
          <p:cNvPr id="17411" name="Rectangle 3"/>
          <p:cNvSpPr>
            <a:spLocks noGrp="1" noChangeArrowheads="1"/>
          </p:cNvSpPr>
          <p:nvPr>
            <p:ph idx="1"/>
          </p:nvPr>
        </p:nvSpPr>
        <p:spPr/>
        <p:txBody>
          <a:bodyPr/>
          <a:lstStyle/>
          <a:p>
            <a:pPr eaLnBrk="1" hangingPunct="1">
              <a:buFont typeface="Monotype Sorts"/>
              <a:buNone/>
            </a:pPr>
            <a:r>
              <a:rPr lang="en-US" altLang="en-US" sz="3600" b="1" smtClean="0"/>
              <a:t>“Hazardous atmosphere” (cont’d)</a:t>
            </a:r>
          </a:p>
          <a:p>
            <a:pPr eaLnBrk="1" hangingPunct="1">
              <a:buFont typeface="Monotype Sorts"/>
              <a:buNone/>
            </a:pPr>
            <a:r>
              <a:rPr lang="en-US" altLang="en-US" sz="2400" b="1" smtClean="0">
                <a:solidFill>
                  <a:schemeClr val="hlink"/>
                </a:solidFill>
              </a:rPr>
              <a:t>(4) Atmospheric concentration of any substance for which a dose or a permissible exposure limit is published in Subpart G, Occupational Health and Environmental Control, or in Subpart Z, Toxic and Hazardous Substance , of this Part which could result in employee exposure in excess of its dose or permissible exposure limit.</a:t>
            </a:r>
          </a:p>
          <a:p>
            <a:pPr eaLnBrk="1" hangingPunct="1">
              <a:buFont typeface="Monotype Sorts"/>
              <a:buNone/>
            </a:pPr>
            <a:endParaRPr lang="en-US" altLang="en-US" sz="2400" b="1" smtClean="0">
              <a:solidFill>
                <a:schemeClr val="hlink"/>
              </a:solidFill>
            </a:endParaRPr>
          </a:p>
          <a:p>
            <a:pPr eaLnBrk="1" hangingPunct="1">
              <a:buFont typeface="Monotype Sorts"/>
              <a:buNone/>
            </a:pPr>
            <a:r>
              <a:rPr lang="en-US" altLang="en-US" sz="2400" b="1" smtClean="0">
                <a:solidFill>
                  <a:schemeClr val="hlink"/>
                </a:solidFill>
              </a:rPr>
              <a:t>(5) Any other atmospheric condition that is immediately dangerous to life and health.</a:t>
            </a:r>
          </a:p>
          <a:p>
            <a:pPr eaLnBrk="1" hangingPunct="1">
              <a:buFont typeface="Monotype Sorts"/>
              <a:buNone/>
            </a:pPr>
            <a:endParaRPr lang="en-US"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Oxygen Deficient Atmospheres</a:t>
            </a:r>
          </a:p>
        </p:txBody>
      </p:sp>
      <p:sp>
        <p:nvSpPr>
          <p:cNvPr id="18435" name="Rectangle 3"/>
          <p:cNvSpPr>
            <a:spLocks noGrp="1" noChangeArrowheads="1"/>
          </p:cNvSpPr>
          <p:nvPr>
            <p:ph idx="1"/>
          </p:nvPr>
        </p:nvSpPr>
        <p:spPr/>
        <p:txBody>
          <a:bodyPr/>
          <a:lstStyle/>
          <a:p>
            <a:pPr lvl="1" eaLnBrk="1" hangingPunct="1">
              <a:buFontTx/>
              <a:buNone/>
            </a:pPr>
            <a:r>
              <a:rPr lang="en-US" smtClean="0"/>
              <a:t>19.5 %		Minimum acceptable oxygen level.</a:t>
            </a:r>
          </a:p>
          <a:p>
            <a:pPr lvl="1" eaLnBrk="1" hangingPunct="1">
              <a:buFontTx/>
              <a:buNone/>
            </a:pPr>
            <a:r>
              <a:rPr lang="en-US" smtClean="0"/>
              <a:t>15 - 19%		Decreased ability to work strenuously.			Impair coordination.  Early symptoms.</a:t>
            </a:r>
          </a:p>
          <a:p>
            <a:pPr lvl="1" eaLnBrk="1" hangingPunct="1">
              <a:buFontTx/>
              <a:buNone/>
            </a:pPr>
            <a:r>
              <a:rPr lang="en-US" smtClean="0"/>
              <a:t>12-14%		Respiration increases.  Poor judgment.</a:t>
            </a:r>
          </a:p>
          <a:p>
            <a:pPr lvl="1" eaLnBrk="1" hangingPunct="1">
              <a:buFontTx/>
              <a:buNone/>
            </a:pPr>
            <a:r>
              <a:rPr lang="en-US" smtClean="0"/>
              <a:t>10-12%		Respiration increases.  Lips blue.</a:t>
            </a:r>
          </a:p>
          <a:p>
            <a:pPr lvl="1" eaLnBrk="1" hangingPunct="1">
              <a:buFontTx/>
              <a:buNone/>
            </a:pPr>
            <a:r>
              <a:rPr lang="en-US" smtClean="0"/>
              <a:t>8-10%		Mental failure.  Fainting. Nausea				Unconsciousness. Vomiting.</a:t>
            </a:r>
          </a:p>
          <a:p>
            <a:pPr lvl="1" eaLnBrk="1" hangingPunct="1">
              <a:buFontTx/>
              <a:buNone/>
            </a:pPr>
            <a:r>
              <a:rPr lang="en-US" smtClean="0"/>
              <a:t>6-8%		8 minutes - fatal,  6 minutes - 50% fatal			4-5 minutes - possible recovery.</a:t>
            </a:r>
          </a:p>
          <a:p>
            <a:pPr lvl="1" eaLnBrk="1" hangingPunct="1">
              <a:buFontTx/>
              <a:buNone/>
            </a:pPr>
            <a:r>
              <a:rPr lang="en-US" smtClean="0"/>
              <a:t>4-6%		Coma in 40 seconds.  Death</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Oxygen Enriched Atmospheres</a:t>
            </a:r>
          </a:p>
        </p:txBody>
      </p:sp>
      <p:sp>
        <p:nvSpPr>
          <p:cNvPr id="19459" name="Rectangle 3"/>
          <p:cNvSpPr>
            <a:spLocks noGrp="1" noChangeArrowheads="1"/>
          </p:cNvSpPr>
          <p:nvPr>
            <p:ph idx="1"/>
          </p:nvPr>
        </p:nvSpPr>
        <p:spPr/>
        <p:txBody>
          <a:bodyPr/>
          <a:lstStyle/>
          <a:p>
            <a:pPr eaLnBrk="1" hangingPunct="1">
              <a:buSzPct val="150000"/>
              <a:buFontTx/>
              <a:buChar char="•"/>
            </a:pPr>
            <a:r>
              <a:rPr lang="en-US" smtClean="0"/>
              <a:t>Oxygen level above 21%.</a:t>
            </a:r>
          </a:p>
          <a:p>
            <a:pPr eaLnBrk="1" hangingPunct="1">
              <a:buSzPct val="150000"/>
              <a:buFontTx/>
              <a:buChar char="•"/>
            </a:pPr>
            <a:r>
              <a:rPr lang="en-US" smtClean="0"/>
              <a:t>Causes flammable and combustible materials to burn violently when ignited.</a:t>
            </a:r>
          </a:p>
          <a:p>
            <a:pPr eaLnBrk="1" hangingPunct="1">
              <a:buSzPct val="150000"/>
              <a:buFontTx/>
              <a:buChar char="•"/>
            </a:pPr>
            <a:r>
              <a:rPr lang="en-US" smtClean="0"/>
              <a:t>Hair, clothing, materials, etc.</a:t>
            </a:r>
          </a:p>
          <a:p>
            <a:pPr eaLnBrk="1" hangingPunct="1">
              <a:buSzPct val="150000"/>
              <a:buFontTx/>
              <a:buChar char="•"/>
            </a:pPr>
            <a:r>
              <a:rPr lang="en-US" smtClean="0"/>
              <a:t>Oil soaked clothing and materials.</a:t>
            </a:r>
          </a:p>
          <a:p>
            <a:pPr eaLnBrk="1" hangingPunct="1">
              <a:buSzPct val="150000"/>
              <a:buFontTx/>
              <a:buChar char="•"/>
            </a:pPr>
            <a:r>
              <a:rPr lang="en-US" smtClean="0"/>
              <a:t>Never use pure oxygen to ventilate.</a:t>
            </a:r>
          </a:p>
          <a:p>
            <a:pPr eaLnBrk="1" hangingPunct="1">
              <a:buSzPct val="150000"/>
              <a:buFontTx/>
              <a:buChar char="•"/>
            </a:pPr>
            <a:r>
              <a:rPr lang="en-US" smtClean="0"/>
              <a:t>Never store or place compressed tanks in a confined space.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smtClean="0"/>
              <a:t>Flammable Atmospheres</a:t>
            </a:r>
          </a:p>
        </p:txBody>
      </p:sp>
      <p:sp>
        <p:nvSpPr>
          <p:cNvPr id="20483" name="Rectangle 3"/>
          <p:cNvSpPr>
            <a:spLocks noGrp="1" noChangeArrowheads="1"/>
          </p:cNvSpPr>
          <p:nvPr>
            <p:ph idx="1"/>
          </p:nvPr>
        </p:nvSpPr>
        <p:spPr/>
        <p:txBody>
          <a:bodyPr/>
          <a:lstStyle/>
          <a:p>
            <a:pPr eaLnBrk="1" hangingPunct="1">
              <a:buSzPct val="150000"/>
              <a:buFontTx/>
              <a:buChar char="•"/>
            </a:pPr>
            <a:r>
              <a:rPr lang="en-US" smtClean="0"/>
              <a:t> Critical Factors:</a:t>
            </a:r>
          </a:p>
          <a:p>
            <a:pPr lvl="1" eaLnBrk="1" hangingPunct="1"/>
            <a:r>
              <a:rPr lang="en-US" smtClean="0"/>
              <a:t>Oxygen content in the air.</a:t>
            </a:r>
          </a:p>
          <a:p>
            <a:pPr lvl="1" eaLnBrk="1" hangingPunct="1"/>
            <a:r>
              <a:rPr lang="en-US" smtClean="0"/>
              <a:t>Presence of a flammable gas, or vapor</a:t>
            </a:r>
          </a:p>
          <a:p>
            <a:pPr lvl="1" eaLnBrk="1" hangingPunct="1"/>
            <a:r>
              <a:rPr lang="en-US" smtClean="0"/>
              <a:t>Presence of dust  (visibility of 5’ or less)</a:t>
            </a:r>
          </a:p>
          <a:p>
            <a:pPr eaLnBrk="1" hangingPunct="1">
              <a:buSzPct val="150000"/>
              <a:buFontTx/>
              <a:buChar char="•"/>
            </a:pPr>
            <a:r>
              <a:rPr lang="en-US" smtClean="0"/>
              <a:t>Proper air/gas mixture can lead to explosion</a:t>
            </a:r>
          </a:p>
          <a:p>
            <a:pPr eaLnBrk="1" hangingPunct="1">
              <a:buSzPct val="150000"/>
              <a:buFontTx/>
              <a:buChar char="•"/>
            </a:pPr>
            <a:r>
              <a:rPr lang="en-US" smtClean="0"/>
              <a:t>Typical Ignition Sources:</a:t>
            </a:r>
          </a:p>
          <a:p>
            <a:pPr lvl="1" eaLnBrk="1" hangingPunct="1"/>
            <a:r>
              <a:rPr lang="en-US" smtClean="0"/>
              <a:t>Sparking or electric tool.</a:t>
            </a:r>
          </a:p>
          <a:p>
            <a:pPr lvl="1" eaLnBrk="1" hangingPunct="1"/>
            <a:r>
              <a:rPr lang="en-US" smtClean="0"/>
              <a:t>Welding / cutting operations.</a:t>
            </a:r>
          </a:p>
          <a:p>
            <a:pPr lvl="1" eaLnBrk="1" hangingPunct="1"/>
            <a:r>
              <a:rPr lang="en-US" smtClean="0"/>
              <a:t>Smoking</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en-US" smtClean="0"/>
              <a:t>Toxic Atmospheres</a:t>
            </a:r>
          </a:p>
        </p:txBody>
      </p:sp>
      <p:sp>
        <p:nvSpPr>
          <p:cNvPr id="21507" name="Rectangle 3"/>
          <p:cNvSpPr>
            <a:spLocks noGrp="1" noChangeArrowheads="1"/>
          </p:cNvSpPr>
          <p:nvPr>
            <p:ph idx="1"/>
          </p:nvPr>
        </p:nvSpPr>
        <p:spPr>
          <a:xfrm>
            <a:off x="533400" y="1600200"/>
            <a:ext cx="8229600" cy="4708525"/>
          </a:xfrm>
        </p:spPr>
        <p:txBody>
          <a:bodyPr/>
          <a:lstStyle/>
          <a:p>
            <a:pPr eaLnBrk="1" hangingPunct="1">
              <a:buSzPct val="150000"/>
              <a:buFont typeface="Courier New" pitchFamily="49" charset="0"/>
              <a:buChar char="o"/>
            </a:pPr>
            <a:r>
              <a:rPr lang="en-US" smtClean="0"/>
              <a:t>Product stored in a confined space:</a:t>
            </a:r>
          </a:p>
          <a:p>
            <a:pPr lvl="2" eaLnBrk="1" hangingPunct="1">
              <a:buFont typeface="Courier New" pitchFamily="49" charset="0"/>
              <a:buChar char="o"/>
            </a:pPr>
            <a:r>
              <a:rPr lang="en-US" smtClean="0"/>
              <a:t>Gases released when cleaning.</a:t>
            </a:r>
          </a:p>
          <a:p>
            <a:pPr lvl="2" eaLnBrk="1" hangingPunct="1">
              <a:buFont typeface="Courier New" pitchFamily="49" charset="0"/>
              <a:buChar char="o"/>
            </a:pPr>
            <a:r>
              <a:rPr lang="en-US" smtClean="0"/>
              <a:t>Materials absorbed into walls of confined space.</a:t>
            </a:r>
          </a:p>
          <a:p>
            <a:pPr lvl="2" eaLnBrk="1" hangingPunct="1">
              <a:buFont typeface="Courier New" pitchFamily="49" charset="0"/>
              <a:buChar char="o"/>
            </a:pPr>
            <a:r>
              <a:rPr lang="en-US" smtClean="0"/>
              <a:t>Decomposition of materials in the confined space.</a:t>
            </a:r>
          </a:p>
          <a:p>
            <a:pPr eaLnBrk="1" hangingPunct="1">
              <a:buSzPct val="150000"/>
              <a:buFont typeface="Courier New" pitchFamily="49" charset="0"/>
              <a:buChar char="o"/>
            </a:pPr>
            <a:r>
              <a:rPr lang="en-US" smtClean="0"/>
              <a:t>Work performed in a confined space:</a:t>
            </a:r>
          </a:p>
          <a:p>
            <a:pPr lvl="2" eaLnBrk="1" hangingPunct="1">
              <a:buFont typeface="Courier New" pitchFamily="49" charset="0"/>
              <a:buChar char="o"/>
            </a:pPr>
            <a:r>
              <a:rPr lang="en-US" smtClean="0"/>
              <a:t>Welding, cutting, brazing, soldering.</a:t>
            </a:r>
          </a:p>
          <a:p>
            <a:pPr lvl="2" eaLnBrk="1" hangingPunct="1">
              <a:buFont typeface="Courier New" pitchFamily="49" charset="0"/>
              <a:buChar char="o"/>
            </a:pPr>
            <a:r>
              <a:rPr lang="en-US" b="1" smtClean="0"/>
              <a:t>Painting, scraping, sanding, degreasing.</a:t>
            </a:r>
          </a:p>
          <a:p>
            <a:pPr lvl="2" eaLnBrk="1" hangingPunct="1">
              <a:buFont typeface="Courier New" pitchFamily="49" charset="0"/>
              <a:buChar char="o"/>
            </a:pPr>
            <a:r>
              <a:rPr lang="en-US" smtClean="0"/>
              <a:t>Sealing, bonding, melting.</a:t>
            </a:r>
          </a:p>
          <a:p>
            <a:pPr eaLnBrk="1" hangingPunct="1">
              <a:buSzPct val="150000"/>
              <a:buFont typeface="Courier New" pitchFamily="49" charset="0"/>
              <a:buChar char="o"/>
            </a:pPr>
            <a:r>
              <a:rPr lang="en-US" smtClean="0"/>
              <a:t>Areas adjacent to a confined space.</a:t>
            </a:r>
          </a:p>
          <a:p>
            <a:pPr lvl="2" eaLnBrk="1" hangingPunct="1">
              <a:buFont typeface="Courier New" pitchFamily="49" charset="0"/>
              <a:buChar char="o"/>
            </a:pPr>
            <a:r>
              <a:rPr lang="en-US" smtClean="0"/>
              <a:t>Exhaust , pumps, generators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09600" y="152400"/>
            <a:ext cx="7772400" cy="1143000"/>
          </a:xfrm>
        </p:spPr>
        <p:txBody>
          <a:bodyPr anchor="ctr">
            <a:normAutofit fontScale="90000"/>
          </a:bodyPr>
          <a:lstStyle/>
          <a:p>
            <a:pPr eaLnBrk="1" fontAlgn="auto" hangingPunct="1">
              <a:spcAft>
                <a:spcPts val="0"/>
              </a:spcAft>
              <a:defRPr/>
            </a:pPr>
            <a:r>
              <a:rPr lang="en-US" sz="5400" smtClean="0"/>
              <a:t>Confined Space Entry</a:t>
            </a:r>
          </a:p>
        </p:txBody>
      </p:sp>
      <p:sp>
        <p:nvSpPr>
          <p:cNvPr id="4099" name="Rectangle 3"/>
          <p:cNvSpPr>
            <a:spLocks noGrp="1" noChangeArrowheads="1"/>
          </p:cNvSpPr>
          <p:nvPr>
            <p:ph type="subTitle" idx="1"/>
          </p:nvPr>
        </p:nvSpPr>
        <p:spPr>
          <a:xfrm>
            <a:off x="1295400" y="2057400"/>
            <a:ext cx="6400800" cy="1752600"/>
          </a:xfrm>
        </p:spPr>
        <p:txBody>
          <a:bodyPr>
            <a:normAutofit fontScale="77500" lnSpcReduction="20000"/>
          </a:bodyPr>
          <a:lstStyle/>
          <a:p>
            <a:pPr marL="342900" indent="-342900" algn="l" eaLnBrk="1" fontAlgn="auto" hangingPunct="1">
              <a:spcAft>
                <a:spcPts val="0"/>
              </a:spcAft>
              <a:buClr>
                <a:schemeClr val="tx1">
                  <a:shade val="95000"/>
                </a:schemeClr>
              </a:buClr>
              <a:buSzPct val="150000"/>
              <a:buFontTx/>
              <a:buChar char="•"/>
              <a:defRPr/>
            </a:pPr>
            <a:r>
              <a:rPr lang="en-US" smtClean="0"/>
              <a:t>Construction Industry Standard  1926.21(b)(6)</a:t>
            </a:r>
          </a:p>
          <a:p>
            <a:pPr marL="342900" indent="-342900" algn="l" eaLnBrk="1" fontAlgn="auto" hangingPunct="1">
              <a:spcAft>
                <a:spcPts val="0"/>
              </a:spcAft>
              <a:buClr>
                <a:schemeClr val="tx1">
                  <a:shade val="95000"/>
                </a:schemeClr>
              </a:buClr>
              <a:buFont typeface="Wingdings 2"/>
              <a:buNone/>
              <a:defRPr/>
            </a:pPr>
            <a:endParaRPr lang="en-US" smtClean="0"/>
          </a:p>
          <a:p>
            <a:pPr marL="342900" indent="-342900" algn="l" eaLnBrk="1" fontAlgn="auto" hangingPunct="1">
              <a:spcAft>
                <a:spcPts val="0"/>
              </a:spcAft>
              <a:buClr>
                <a:schemeClr val="tx1">
                  <a:shade val="95000"/>
                </a:schemeClr>
              </a:buClr>
              <a:buSzPct val="150000"/>
              <a:buFontTx/>
              <a:buChar char="•"/>
              <a:defRPr/>
            </a:pPr>
            <a:r>
              <a:rPr lang="en-US" smtClean="0"/>
              <a:t>General Industry Standard	1910.146</a:t>
            </a:r>
          </a:p>
          <a:p>
            <a:pPr marL="342900" indent="-342900" algn="l" eaLnBrk="1" fontAlgn="auto" hangingPunct="1">
              <a:spcAft>
                <a:spcPts val="0"/>
              </a:spcAft>
              <a:buClr>
                <a:schemeClr val="tx1">
                  <a:shade val="95000"/>
                </a:schemeClr>
              </a:buClr>
              <a:buFont typeface="Wingdings 2"/>
              <a:buNone/>
              <a:defRPr/>
            </a:pPr>
            <a:endParaRPr lang="en-US" smtClean="0"/>
          </a:p>
          <a:p>
            <a:pPr marL="342900" indent="-342900" algn="l" eaLnBrk="1" fontAlgn="auto" hangingPunct="1">
              <a:spcAft>
                <a:spcPts val="0"/>
              </a:spcAft>
              <a:buClr>
                <a:schemeClr val="tx1">
                  <a:shade val="95000"/>
                </a:schemeClr>
              </a:buClr>
              <a:buSzPct val="150000"/>
              <a:buFontTx/>
              <a:buChar char="•"/>
              <a:defRPr/>
            </a:pPr>
            <a:r>
              <a:rPr lang="en-US" smtClean="0"/>
              <a:t>Best Practices for all Industries</a:t>
            </a:r>
          </a:p>
          <a:p>
            <a:pPr marL="342900" indent="-342900" algn="l" eaLnBrk="1" fontAlgn="auto" hangingPunct="1">
              <a:spcAft>
                <a:spcPts val="0"/>
              </a:spcAft>
              <a:buClr>
                <a:schemeClr val="tx1">
                  <a:shade val="95000"/>
                </a:schemeClr>
              </a:buClr>
              <a:buFont typeface="Wingdings 2"/>
              <a:buNone/>
              <a:defRPr/>
            </a:pPr>
            <a:endParaRPr lang="en-US"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smtClean="0"/>
              <a:t>Hydrogen Sulfide</a:t>
            </a:r>
          </a:p>
        </p:txBody>
      </p:sp>
      <p:sp>
        <p:nvSpPr>
          <p:cNvPr id="22531" name="Rectangle 3"/>
          <p:cNvSpPr>
            <a:spLocks noGrp="1" noChangeArrowheads="1"/>
          </p:cNvSpPr>
          <p:nvPr>
            <p:ph idx="1"/>
          </p:nvPr>
        </p:nvSpPr>
        <p:spPr/>
        <p:txBody>
          <a:bodyPr/>
          <a:lstStyle/>
          <a:p>
            <a:pPr eaLnBrk="1" hangingPunct="1">
              <a:buSzPct val="150000"/>
              <a:buFontTx/>
              <a:buChar char="•"/>
            </a:pPr>
            <a:r>
              <a:rPr lang="en-US" smtClean="0"/>
              <a:t>Decomposition of materials.  Human waste.</a:t>
            </a:r>
          </a:p>
          <a:p>
            <a:pPr eaLnBrk="1" hangingPunct="1">
              <a:buSzPct val="150000"/>
              <a:buFontTx/>
              <a:buChar char="•"/>
            </a:pPr>
            <a:r>
              <a:rPr lang="en-US" smtClean="0"/>
              <a:t>Rotten egg odor at low concentrations.</a:t>
            </a:r>
          </a:p>
          <a:p>
            <a:pPr eaLnBrk="1" hangingPunct="1">
              <a:buSzPct val="150000"/>
              <a:buFontTx/>
              <a:buChar char="•"/>
            </a:pPr>
            <a:r>
              <a:rPr lang="en-US" smtClean="0"/>
              <a:t>Possibly no warning at high concentrations.</a:t>
            </a:r>
          </a:p>
          <a:p>
            <a:pPr eaLnBrk="1" hangingPunct="1">
              <a:buFont typeface="Monotype Sorts"/>
              <a:buNone/>
            </a:pPr>
            <a:r>
              <a:rPr lang="en-US" smtClean="0"/>
              <a:t>   </a:t>
            </a:r>
            <a:r>
              <a:rPr lang="en-US" u="sng" smtClean="0"/>
              <a:t>PPM</a:t>
            </a:r>
            <a:r>
              <a:rPr lang="en-US" smtClean="0"/>
              <a:t>		</a:t>
            </a:r>
            <a:r>
              <a:rPr lang="en-US" u="sng" smtClean="0"/>
              <a:t>Effect</a:t>
            </a:r>
            <a:r>
              <a:rPr lang="en-US" smtClean="0"/>
              <a:t>		</a:t>
            </a:r>
            <a:r>
              <a:rPr lang="en-US" u="sng" smtClean="0"/>
              <a:t>Time</a:t>
            </a:r>
            <a:endParaRPr lang="en-US" smtClean="0"/>
          </a:p>
          <a:p>
            <a:pPr eaLnBrk="1" hangingPunct="1">
              <a:buFont typeface="Monotype Sorts"/>
              <a:buNone/>
            </a:pPr>
            <a:r>
              <a:rPr lang="en-US" sz="2000" smtClean="0"/>
              <a:t>	10 ppm	Permissible Exposure Level	8 Hours</a:t>
            </a:r>
          </a:p>
          <a:p>
            <a:pPr eaLnBrk="1" hangingPunct="1">
              <a:buFont typeface="Monotype Sorts"/>
              <a:buNone/>
            </a:pPr>
            <a:r>
              <a:rPr lang="en-US" sz="2000" smtClean="0"/>
              <a:t>	50 - 100	Mild Irritation - eyes, throat	1 Hour</a:t>
            </a:r>
          </a:p>
          <a:p>
            <a:pPr eaLnBrk="1" hangingPunct="1">
              <a:buFont typeface="Monotype Sorts"/>
              <a:buNone/>
            </a:pPr>
            <a:r>
              <a:rPr lang="en-US" sz="2000" smtClean="0"/>
              <a:t>    200 - 300	Significant Irritation		1 Hour</a:t>
            </a:r>
          </a:p>
          <a:p>
            <a:pPr eaLnBrk="1" hangingPunct="1">
              <a:buFont typeface="Monotype Sorts"/>
              <a:buNone/>
            </a:pPr>
            <a:r>
              <a:rPr lang="en-US" sz="2000" smtClean="0"/>
              <a:t>    500 -700	Unconsciousness,  Death		1/2 - 1 Hour</a:t>
            </a:r>
          </a:p>
          <a:p>
            <a:pPr eaLnBrk="1" hangingPunct="1">
              <a:buFont typeface="Monotype Sorts"/>
              <a:buNone/>
            </a:pPr>
            <a:r>
              <a:rPr lang="en-US" sz="2000" smtClean="0"/>
              <a:t>     &gt;1000	Unconsciousness,  Death		Minutes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825500" y="171450"/>
            <a:ext cx="7753350" cy="1123950"/>
          </a:xfrm>
          <a:prstGeom prst="rect">
            <a:avLst/>
          </a:prstGeom>
          <a:noFill/>
          <a:ln w="12700">
            <a:noFill/>
            <a:miter lim="800000"/>
            <a:headEnd/>
            <a:tailEnd/>
          </a:ln>
          <a:effectLst/>
        </p:spPr>
        <p:txBody>
          <a:bodyPr lIns="90488" tIns="44450" rIns="90488" bIns="44450" anchor="b"/>
          <a:lstStyle/>
          <a:p>
            <a:pPr algn="ctr" eaLnBrk="0" hangingPunct="0">
              <a:defRPr/>
            </a:pPr>
            <a:r>
              <a:rPr lang="en-US" sz="4400">
                <a:solidFill>
                  <a:schemeClr val="tx2"/>
                </a:solidFill>
                <a:effectLst>
                  <a:outerShdw blurRad="38100" dist="38100" dir="2700000" algn="tl">
                    <a:srgbClr val="000000"/>
                  </a:outerShdw>
                </a:effectLst>
                <a:latin typeface="Times New Roman" charset="0"/>
              </a:rPr>
              <a:t>Carbon Monoxide</a:t>
            </a:r>
          </a:p>
        </p:txBody>
      </p:sp>
      <p:sp>
        <p:nvSpPr>
          <p:cNvPr id="19459" name="Rectangle 3"/>
          <p:cNvSpPr>
            <a:spLocks noChangeArrowheads="1"/>
          </p:cNvSpPr>
          <p:nvPr/>
        </p:nvSpPr>
        <p:spPr bwMode="auto">
          <a:xfrm>
            <a:off x="914400" y="1828800"/>
            <a:ext cx="7772400" cy="4114800"/>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chemeClr val="accent1"/>
              </a:buClr>
              <a:buSzPct val="150000"/>
              <a:buFontTx/>
              <a:buChar char="•"/>
              <a:defRPr/>
            </a:pPr>
            <a:r>
              <a:rPr lang="en-US" sz="3200">
                <a:effectLst>
                  <a:outerShdw blurRad="38100" dist="38100" dir="2700000" algn="tl">
                    <a:srgbClr val="000000"/>
                  </a:outerShdw>
                </a:effectLst>
                <a:latin typeface="Times New Roman" charset="0"/>
              </a:rPr>
              <a:t>Odorless, Colorless Gas.</a:t>
            </a:r>
          </a:p>
          <a:p>
            <a:pPr marL="342900" indent="-342900" eaLnBrk="0" hangingPunct="0">
              <a:spcBef>
                <a:spcPct val="20000"/>
              </a:spcBef>
              <a:buClr>
                <a:schemeClr val="accent1"/>
              </a:buClr>
              <a:buSzPct val="150000"/>
              <a:buFontTx/>
              <a:buChar char="•"/>
              <a:defRPr/>
            </a:pPr>
            <a:r>
              <a:rPr lang="en-US" sz="3200">
                <a:effectLst>
                  <a:outerShdw blurRad="38100" dist="38100" dir="2700000" algn="tl">
                    <a:srgbClr val="000000"/>
                  </a:outerShdw>
                </a:effectLst>
                <a:latin typeface="Times New Roman" charset="0"/>
              </a:rPr>
              <a:t>Combustion By-Product.</a:t>
            </a:r>
          </a:p>
          <a:p>
            <a:pPr marL="342900" indent="-342900" eaLnBrk="0" hangingPunct="0">
              <a:spcBef>
                <a:spcPct val="20000"/>
              </a:spcBef>
              <a:buClr>
                <a:schemeClr val="accent1"/>
              </a:buClr>
              <a:buSzPct val="150000"/>
              <a:buFontTx/>
              <a:buChar char="•"/>
              <a:defRPr/>
            </a:pPr>
            <a:r>
              <a:rPr lang="en-US" sz="3200">
                <a:effectLst>
                  <a:outerShdw blurRad="38100" dist="38100" dir="2700000" algn="tl">
                    <a:srgbClr val="000000"/>
                  </a:outerShdw>
                </a:effectLst>
                <a:latin typeface="Times New Roman" charset="0"/>
              </a:rPr>
              <a:t>Quickly collapse at high concentrations.</a:t>
            </a:r>
          </a:p>
          <a:p>
            <a:pPr marL="342900" indent="-342900" eaLnBrk="0" hangingPunct="0">
              <a:spcBef>
                <a:spcPct val="20000"/>
              </a:spcBef>
              <a:defRPr/>
            </a:pPr>
            <a:r>
              <a:rPr lang="en-US" sz="3200">
                <a:effectLst>
                  <a:outerShdw blurRad="38100" dist="38100" dir="2700000" algn="tl">
                    <a:srgbClr val="000000"/>
                  </a:outerShdw>
                </a:effectLst>
                <a:latin typeface="Times New Roman" charset="0"/>
              </a:rPr>
              <a:t>   </a:t>
            </a:r>
            <a:r>
              <a:rPr lang="en-US" sz="3200" u="sng">
                <a:effectLst>
                  <a:outerShdw blurRad="38100" dist="38100" dir="2700000" algn="tl">
                    <a:srgbClr val="000000"/>
                  </a:outerShdw>
                </a:effectLst>
                <a:latin typeface="Times New Roman" charset="0"/>
              </a:rPr>
              <a:t>PPM</a:t>
            </a:r>
            <a:r>
              <a:rPr lang="en-US" sz="3200">
                <a:effectLst>
                  <a:outerShdw blurRad="38100" dist="38100" dir="2700000" algn="tl">
                    <a:srgbClr val="000000"/>
                  </a:outerShdw>
                </a:effectLst>
                <a:latin typeface="Times New Roman" charset="0"/>
              </a:rPr>
              <a:t>		</a:t>
            </a:r>
            <a:r>
              <a:rPr lang="en-US" sz="3200" u="sng">
                <a:effectLst>
                  <a:outerShdw blurRad="38100" dist="38100" dir="2700000" algn="tl">
                    <a:srgbClr val="000000"/>
                  </a:outerShdw>
                </a:effectLst>
                <a:latin typeface="Times New Roman" charset="0"/>
              </a:rPr>
              <a:t>Effect</a:t>
            </a:r>
            <a:r>
              <a:rPr lang="en-US" sz="3200">
                <a:effectLst>
                  <a:outerShdw blurRad="38100" dist="38100" dir="2700000" algn="tl">
                    <a:srgbClr val="000000"/>
                  </a:outerShdw>
                </a:effectLst>
                <a:latin typeface="Times New Roman" charset="0"/>
              </a:rPr>
              <a:t>		</a:t>
            </a:r>
            <a:r>
              <a:rPr lang="en-US" sz="3200" u="sng">
                <a:effectLst>
                  <a:outerShdw blurRad="38100" dist="38100" dir="2700000" algn="tl">
                    <a:srgbClr val="000000"/>
                  </a:outerShdw>
                </a:effectLst>
                <a:latin typeface="Times New Roman" charset="0"/>
              </a:rPr>
              <a:t>Time</a:t>
            </a:r>
            <a:endParaRPr lang="en-US" sz="3200">
              <a:effectLst>
                <a:outerShdw blurRad="38100" dist="38100" dir="2700000" algn="tl">
                  <a:srgbClr val="000000"/>
                </a:outerShdw>
              </a:effectLst>
              <a:latin typeface="Times New Roman" charset="0"/>
            </a:endParaRP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50		Permissible Exposure Level	8 Hours</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200		Slight headache, discomfort	3 Hours</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600		Headache, discomfort		1 Hour</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1000-2000	Confusion, nausea, headache	2 Hours</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1000-2000	Tendency to stagger		1 1/2 Hours</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1000-2000	Slight heart palpitation		30 Min.</a:t>
            </a:r>
          </a:p>
          <a:p>
            <a:pPr marL="342900" indent="-342900" eaLnBrk="0" hangingPunct="0">
              <a:spcBef>
                <a:spcPct val="20000"/>
              </a:spcBef>
              <a:defRPr/>
            </a:pPr>
            <a:r>
              <a:rPr lang="en-US" sz="2000">
                <a:effectLst>
                  <a:outerShdw blurRad="38100" dist="38100" dir="2700000" algn="tl">
                    <a:srgbClr val="000000"/>
                  </a:outerShdw>
                </a:effectLst>
                <a:latin typeface="Times New Roman" charset="0"/>
              </a:rPr>
              <a:t>  2000-2500	Unconsciousness			30 Min.</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smtClean="0"/>
              <a:t>Temperature Extremes</a:t>
            </a:r>
          </a:p>
        </p:txBody>
      </p:sp>
      <p:sp>
        <p:nvSpPr>
          <p:cNvPr id="24579" name="Rectangle 3"/>
          <p:cNvSpPr>
            <a:spLocks noGrp="1" noChangeArrowheads="1"/>
          </p:cNvSpPr>
          <p:nvPr>
            <p:ph idx="1"/>
          </p:nvPr>
        </p:nvSpPr>
        <p:spPr/>
        <p:txBody>
          <a:bodyPr/>
          <a:lstStyle/>
          <a:p>
            <a:pPr eaLnBrk="1" hangingPunct="1">
              <a:buSzPct val="150000"/>
              <a:buFontTx/>
              <a:buChar char="•"/>
            </a:pPr>
            <a:r>
              <a:rPr lang="en-US" smtClean="0"/>
              <a:t>Extremely hot or cold temperatures.</a:t>
            </a:r>
          </a:p>
          <a:p>
            <a:pPr eaLnBrk="1" hangingPunct="1">
              <a:buSzPct val="150000"/>
              <a:buFontTx/>
              <a:buChar char="•"/>
            </a:pPr>
            <a:r>
              <a:rPr lang="en-US" smtClean="0"/>
              <a:t>Steam cleaning of confined spaces.</a:t>
            </a:r>
          </a:p>
          <a:p>
            <a:pPr eaLnBrk="1" hangingPunct="1">
              <a:buSzPct val="150000"/>
              <a:buFontTx/>
              <a:buChar char="•"/>
            </a:pPr>
            <a:r>
              <a:rPr lang="en-US" smtClean="0"/>
              <a:t>Humidity factors.</a:t>
            </a:r>
          </a:p>
          <a:p>
            <a:pPr eaLnBrk="1" hangingPunct="1">
              <a:buSzPct val="150000"/>
              <a:buFontTx/>
              <a:buChar char="•"/>
            </a:pPr>
            <a:r>
              <a:rPr lang="en-US" smtClean="0"/>
              <a:t>Extremely cold liquids.</a:t>
            </a:r>
          </a:p>
          <a:p>
            <a:pPr eaLnBrk="1" hangingPunct="1">
              <a:buSzPct val="150000"/>
              <a:buFontTx/>
              <a:buChar char="•"/>
            </a:pPr>
            <a:r>
              <a:rPr lang="en-US" smtClean="0"/>
              <a:t>Work processes inside the confined space can increase temperature extremes.</a:t>
            </a:r>
          </a:p>
          <a:p>
            <a:pPr eaLnBrk="1" hangingPunct="1">
              <a:buSzPct val="150000"/>
              <a:buFontTx/>
              <a:buChar char="•"/>
            </a:pPr>
            <a:r>
              <a:rPr lang="en-US" smtClean="0"/>
              <a:t>Personal protective equipment.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en-US" smtClean="0"/>
              <a:t>Engulfment Hazards</a:t>
            </a:r>
          </a:p>
        </p:txBody>
      </p:sp>
      <p:sp>
        <p:nvSpPr>
          <p:cNvPr id="25603" name="Rectangle 3"/>
          <p:cNvSpPr>
            <a:spLocks noGrp="1" noChangeArrowheads="1"/>
          </p:cNvSpPr>
          <p:nvPr>
            <p:ph idx="1"/>
          </p:nvPr>
        </p:nvSpPr>
        <p:spPr/>
        <p:txBody>
          <a:bodyPr/>
          <a:lstStyle/>
          <a:p>
            <a:pPr eaLnBrk="1" hangingPunct="1">
              <a:buSzPct val="150000"/>
              <a:buFontTx/>
              <a:buChar char="•"/>
            </a:pPr>
            <a:r>
              <a:rPr lang="en-US" smtClean="0"/>
              <a:t>Loose, granular materials stored in bins and hoppers - grain, sand, coal, etc.</a:t>
            </a:r>
          </a:p>
          <a:p>
            <a:pPr eaLnBrk="1" hangingPunct="1">
              <a:buSzPct val="150000"/>
              <a:buFontTx/>
              <a:buChar char="•"/>
            </a:pPr>
            <a:r>
              <a:rPr lang="en-US" smtClean="0"/>
              <a:t>Crusting and bridging below a worker.</a:t>
            </a:r>
          </a:p>
          <a:p>
            <a:pPr eaLnBrk="1" hangingPunct="1">
              <a:buSzPct val="150000"/>
              <a:buFontTx/>
              <a:buChar char="•"/>
            </a:pPr>
            <a:r>
              <a:rPr lang="en-US" smtClean="0"/>
              <a:t>Flooding of confined space.</a:t>
            </a:r>
          </a:p>
          <a:p>
            <a:pPr eaLnBrk="1" hangingPunct="1">
              <a:buSzPct val="150000"/>
              <a:buFontTx/>
              <a:buChar char="•"/>
            </a:pPr>
            <a:r>
              <a:rPr lang="en-US" smtClean="0"/>
              <a:t>Water or sewage flow.</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en-US" smtClean="0"/>
              <a:t>Other Hazards</a:t>
            </a:r>
          </a:p>
        </p:txBody>
      </p:sp>
      <p:sp>
        <p:nvSpPr>
          <p:cNvPr id="26627" name="Rectangle 3"/>
          <p:cNvSpPr>
            <a:spLocks noGrp="1" noChangeArrowheads="1"/>
          </p:cNvSpPr>
          <p:nvPr>
            <p:ph idx="1"/>
          </p:nvPr>
        </p:nvSpPr>
        <p:spPr>
          <a:xfrm>
            <a:off x="457200" y="1295400"/>
            <a:ext cx="8229600" cy="5013325"/>
          </a:xfrm>
        </p:spPr>
        <p:txBody>
          <a:bodyPr/>
          <a:lstStyle/>
          <a:p>
            <a:pPr eaLnBrk="1" hangingPunct="1">
              <a:buSzPct val="150000"/>
              <a:buFontTx/>
              <a:buChar char="•"/>
              <a:defRPr/>
            </a:pPr>
            <a:r>
              <a:rPr lang="en-US" dirty="0" smtClean="0"/>
              <a:t>Noise</a:t>
            </a:r>
          </a:p>
          <a:p>
            <a:pPr lvl="2" eaLnBrk="1" hangingPunct="1">
              <a:defRPr/>
            </a:pPr>
            <a:r>
              <a:rPr lang="en-US" dirty="0" smtClean="0"/>
              <a:t>Amplified  due to acoustics within the space.</a:t>
            </a:r>
          </a:p>
          <a:p>
            <a:pPr lvl="2" eaLnBrk="1" hangingPunct="1">
              <a:defRPr/>
            </a:pPr>
            <a:r>
              <a:rPr lang="en-US" dirty="0" smtClean="0"/>
              <a:t>Damaged hearing, affect communication.</a:t>
            </a:r>
          </a:p>
          <a:p>
            <a:pPr eaLnBrk="1" hangingPunct="1">
              <a:buSzPct val="150000"/>
              <a:buFontTx/>
              <a:buChar char="•"/>
              <a:defRPr/>
            </a:pPr>
            <a:r>
              <a:rPr lang="en-US" dirty="0" smtClean="0"/>
              <a:t>Slick / Wet Surfaces</a:t>
            </a:r>
          </a:p>
          <a:p>
            <a:pPr lvl="2" eaLnBrk="1" hangingPunct="1">
              <a:defRPr/>
            </a:pPr>
            <a:r>
              <a:rPr lang="en-US" dirty="0" smtClean="0"/>
              <a:t>Slips and falls.</a:t>
            </a:r>
          </a:p>
          <a:p>
            <a:pPr lvl="2" eaLnBrk="1" hangingPunct="1">
              <a:defRPr/>
            </a:pPr>
            <a:r>
              <a:rPr lang="en-US" dirty="0" smtClean="0"/>
              <a:t>Increased chance of electric shock.</a:t>
            </a:r>
          </a:p>
          <a:p>
            <a:pPr eaLnBrk="1" hangingPunct="1">
              <a:buSzPct val="150000"/>
              <a:buFontTx/>
              <a:buChar char="•"/>
              <a:defRPr/>
            </a:pPr>
            <a:r>
              <a:rPr lang="en-US" dirty="0" smtClean="0"/>
              <a:t>Falling Objects</a:t>
            </a:r>
          </a:p>
          <a:p>
            <a:pPr lvl="2" eaLnBrk="1" hangingPunct="1">
              <a:defRPr/>
            </a:pPr>
            <a:r>
              <a:rPr lang="en-US" dirty="0" smtClean="0"/>
              <a:t>Topside openings expose workers inside confined space to falling objects.</a:t>
            </a:r>
          </a:p>
          <a:p>
            <a:pPr marL="547688" lvl="2" indent="-411163" eaLnBrk="1" hangingPunct="1">
              <a:buClr>
                <a:srgbClr val="F9F9F9"/>
              </a:buClr>
              <a:buSzPct val="150000"/>
              <a:buFontTx/>
              <a:buChar char="•"/>
              <a:defRPr/>
            </a:pPr>
            <a:r>
              <a:rPr lang="en-US" sz="2800" dirty="0" smtClean="0"/>
              <a:t>Mechanical </a:t>
            </a:r>
          </a:p>
          <a:p>
            <a:pPr lvl="2" eaLnBrk="1" hangingPunct="1">
              <a:defRPr/>
            </a:pPr>
            <a:r>
              <a:rPr lang="en-US" dirty="0" smtClean="0"/>
              <a:t>Drive Shafts</a:t>
            </a:r>
          </a:p>
          <a:p>
            <a:pPr lvl="2" eaLnBrk="1" hangingPunct="1">
              <a:defRPr/>
            </a:pPr>
            <a:r>
              <a:rPr lang="en-US" dirty="0" smtClean="0"/>
              <a:t>Drive Gears</a:t>
            </a:r>
          </a:p>
          <a:p>
            <a:pPr lvl="2" eaLnBrk="1" hangingPunct="1">
              <a:buFont typeface="Wingdings" pitchFamily="2" charset="2"/>
              <a:buNone/>
              <a:defRPr/>
            </a:pPr>
            <a:endParaRPr lang="en-US" dirty="0" smtClean="0"/>
          </a:p>
          <a:p>
            <a:pPr lvl="2" eaLnBrk="1" hangingPunct="1">
              <a:buFont typeface="Wingdings" pitchFamily="2" charset="2"/>
              <a:buNone/>
              <a:defRPr/>
            </a:pPr>
            <a:endParaRPr lang="en-US" dirty="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n-US" smtClean="0"/>
              <a:t>Testing The Atmosphere</a:t>
            </a:r>
          </a:p>
        </p:txBody>
      </p:sp>
      <p:sp>
        <p:nvSpPr>
          <p:cNvPr id="27651" name="Rectangle 3"/>
          <p:cNvSpPr>
            <a:spLocks noGrp="1" noChangeArrowheads="1"/>
          </p:cNvSpPr>
          <p:nvPr>
            <p:ph idx="1"/>
          </p:nvPr>
        </p:nvSpPr>
        <p:spPr/>
        <p:txBody>
          <a:bodyPr/>
          <a:lstStyle/>
          <a:p>
            <a:pPr eaLnBrk="1" hangingPunct="1">
              <a:buSzPct val="150000"/>
              <a:buFontTx/>
              <a:buChar char="•"/>
            </a:pPr>
            <a:r>
              <a:rPr lang="en-US" smtClean="0"/>
              <a:t>Verify presence of safe work atmosphere.</a:t>
            </a:r>
          </a:p>
          <a:p>
            <a:pPr eaLnBrk="1" hangingPunct="1">
              <a:buSzPct val="150000"/>
              <a:buFontTx/>
              <a:buChar char="•"/>
            </a:pPr>
            <a:r>
              <a:rPr lang="en-US" smtClean="0"/>
              <a:t>Test all areas of a confined space.</a:t>
            </a:r>
          </a:p>
          <a:p>
            <a:pPr lvl="1" eaLnBrk="1" hangingPunct="1"/>
            <a:r>
              <a:rPr lang="en-US" smtClean="0"/>
              <a:t>Top, Middle, Bottom, and each end</a:t>
            </a:r>
          </a:p>
          <a:p>
            <a:pPr eaLnBrk="1" hangingPunct="1">
              <a:buSzPct val="150000"/>
              <a:buFontTx/>
              <a:buChar char="•"/>
            </a:pPr>
            <a:r>
              <a:rPr lang="en-US" smtClean="0"/>
              <a:t>Methane is lighter than air.</a:t>
            </a:r>
          </a:p>
          <a:p>
            <a:pPr eaLnBrk="1" hangingPunct="1">
              <a:buSzPct val="150000"/>
              <a:buFontTx/>
              <a:buChar char="•"/>
            </a:pPr>
            <a:r>
              <a:rPr lang="en-US" smtClean="0"/>
              <a:t>Carbon Monoxide is the same as air.</a:t>
            </a:r>
          </a:p>
          <a:p>
            <a:pPr eaLnBrk="1" hangingPunct="1">
              <a:buSzPct val="150000"/>
              <a:buFontTx/>
              <a:buChar char="•"/>
            </a:pPr>
            <a:r>
              <a:rPr lang="en-US" smtClean="0"/>
              <a:t>Hydrogen Sulfide is heavier than air.</a:t>
            </a:r>
          </a:p>
          <a:p>
            <a:pPr eaLnBrk="1" hangingPunct="1">
              <a:buSzPct val="150000"/>
              <a:buFontTx/>
              <a:buChar char="•"/>
            </a:pPr>
            <a:r>
              <a:rPr lang="en-US" smtClean="0"/>
              <a:t>Oxygen Deficiency.</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en-US" smtClean="0"/>
              <a:t>Ventilation</a:t>
            </a:r>
          </a:p>
        </p:txBody>
      </p:sp>
      <p:sp>
        <p:nvSpPr>
          <p:cNvPr id="28675" name="Rectangle 3"/>
          <p:cNvSpPr>
            <a:spLocks noGrp="1" noChangeArrowheads="1"/>
          </p:cNvSpPr>
          <p:nvPr>
            <p:ph idx="1"/>
          </p:nvPr>
        </p:nvSpPr>
        <p:spPr/>
        <p:txBody>
          <a:bodyPr/>
          <a:lstStyle/>
          <a:p>
            <a:pPr eaLnBrk="1" hangingPunct="1">
              <a:buSzPct val="150000"/>
              <a:buFontTx/>
              <a:buChar char="•"/>
            </a:pPr>
            <a:r>
              <a:rPr lang="en-US" smtClean="0"/>
              <a:t>First option to correct problems.</a:t>
            </a:r>
          </a:p>
          <a:p>
            <a:pPr eaLnBrk="1" hangingPunct="1">
              <a:buSzPct val="150000"/>
              <a:buFontTx/>
              <a:buChar char="•"/>
            </a:pPr>
            <a:r>
              <a:rPr lang="en-US" smtClean="0"/>
              <a:t>Must be aware of hazards you are trying to correct in the confined space.</a:t>
            </a:r>
          </a:p>
          <a:p>
            <a:pPr eaLnBrk="1" hangingPunct="1">
              <a:buSzPct val="150000"/>
              <a:buFontTx/>
              <a:buChar char="•"/>
            </a:pPr>
            <a:r>
              <a:rPr lang="en-US" smtClean="0"/>
              <a:t>Air intake in a safe location to draw fresh air only.</a:t>
            </a:r>
          </a:p>
          <a:p>
            <a:pPr eaLnBrk="1" hangingPunct="1">
              <a:buSzPct val="150000"/>
              <a:buFontTx/>
              <a:buChar char="•"/>
            </a:pPr>
            <a:r>
              <a:rPr lang="en-US" smtClean="0"/>
              <a:t>Continuous ventilation whenever possible.</a:t>
            </a:r>
          </a:p>
          <a:p>
            <a:pPr eaLnBrk="1" hangingPunct="1">
              <a:buSzPct val="150000"/>
              <a:buFontTx/>
              <a:buChar char="•"/>
            </a:pPr>
            <a:r>
              <a:rPr lang="en-US" smtClean="0"/>
              <a:t>Retest the confined space before entry.</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smtClean="0"/>
              <a:t>Isolation</a:t>
            </a:r>
          </a:p>
        </p:txBody>
      </p:sp>
      <p:sp>
        <p:nvSpPr>
          <p:cNvPr id="29699" name="Rectangle 3"/>
          <p:cNvSpPr>
            <a:spLocks noGrp="1" noChangeArrowheads="1"/>
          </p:cNvSpPr>
          <p:nvPr>
            <p:ph idx="1"/>
          </p:nvPr>
        </p:nvSpPr>
        <p:spPr/>
        <p:txBody>
          <a:bodyPr/>
          <a:lstStyle/>
          <a:p>
            <a:pPr eaLnBrk="1" hangingPunct="1">
              <a:buSzPct val="150000"/>
              <a:buFontTx/>
              <a:buChar char="•"/>
            </a:pPr>
            <a:r>
              <a:rPr lang="en-US" smtClean="0"/>
              <a:t>Locking and tagging out electrical sources.</a:t>
            </a:r>
          </a:p>
          <a:p>
            <a:pPr eaLnBrk="1" hangingPunct="1">
              <a:buSzPct val="150000"/>
              <a:buFontTx/>
              <a:buChar char="•"/>
            </a:pPr>
            <a:r>
              <a:rPr lang="en-US" smtClean="0"/>
              <a:t>Blanking and bleeding pneumatic and hydraulic lines.</a:t>
            </a:r>
          </a:p>
          <a:p>
            <a:pPr eaLnBrk="1" hangingPunct="1">
              <a:buSzPct val="150000"/>
              <a:buFontTx/>
              <a:buChar char="•"/>
            </a:pPr>
            <a:r>
              <a:rPr lang="en-US" smtClean="0"/>
              <a:t>Disconnecting mechanical drives and shafts.</a:t>
            </a:r>
          </a:p>
          <a:p>
            <a:pPr eaLnBrk="1" hangingPunct="1">
              <a:buSzPct val="150000"/>
              <a:buFontTx/>
              <a:buChar char="•"/>
            </a:pPr>
            <a:r>
              <a:rPr lang="en-US" smtClean="0"/>
              <a:t>Securing mechanical parts.</a:t>
            </a:r>
          </a:p>
          <a:p>
            <a:pPr eaLnBrk="1" hangingPunct="1">
              <a:buSzPct val="150000"/>
              <a:buFontTx/>
              <a:buChar char="•"/>
            </a:pPr>
            <a:r>
              <a:rPr lang="en-US" smtClean="0"/>
              <a:t>Blanking sewer and water flow.</a:t>
            </a:r>
          </a:p>
          <a:p>
            <a:pPr eaLnBrk="1" hangingPunct="1">
              <a:buSzPct val="150000"/>
              <a:buFontTx/>
              <a:buChar char="•"/>
            </a:pPr>
            <a:r>
              <a:rPr lang="en-US" smtClean="0"/>
              <a:t>Locking and tagging out shutoff valves.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smtClean="0"/>
              <a:t>Respirators</a:t>
            </a:r>
          </a:p>
        </p:txBody>
      </p:sp>
      <p:sp>
        <p:nvSpPr>
          <p:cNvPr id="30723" name="Rectangle 3"/>
          <p:cNvSpPr>
            <a:spLocks noGrp="1" noChangeArrowheads="1"/>
          </p:cNvSpPr>
          <p:nvPr>
            <p:ph idx="1"/>
          </p:nvPr>
        </p:nvSpPr>
        <p:spPr/>
        <p:txBody>
          <a:bodyPr/>
          <a:lstStyle/>
          <a:p>
            <a:pPr eaLnBrk="1" hangingPunct="1">
              <a:buSzPct val="150000"/>
              <a:buFontTx/>
              <a:buChar char="•"/>
            </a:pPr>
            <a:r>
              <a:rPr lang="en-US" smtClean="0"/>
              <a:t>Air-Purifying Respirators</a:t>
            </a:r>
          </a:p>
          <a:p>
            <a:pPr lvl="1" eaLnBrk="1" hangingPunct="1"/>
            <a:r>
              <a:rPr lang="en-US" smtClean="0"/>
              <a:t>Filter dangerous substances from the air.</a:t>
            </a:r>
          </a:p>
          <a:p>
            <a:pPr lvl="1" eaLnBrk="1" hangingPunct="1"/>
            <a:r>
              <a:rPr lang="en-US" smtClean="0"/>
              <a:t>Must know the type and amount of hazardous substance present in the confined space.</a:t>
            </a:r>
          </a:p>
          <a:p>
            <a:pPr lvl="1" eaLnBrk="1" hangingPunct="1"/>
            <a:r>
              <a:rPr lang="en-US" smtClean="0"/>
              <a:t>NEVER use with oxygen deficiency!</a:t>
            </a:r>
          </a:p>
          <a:p>
            <a:pPr eaLnBrk="1" hangingPunct="1">
              <a:buSzPct val="150000"/>
              <a:buFontTx/>
              <a:buChar char="•"/>
            </a:pPr>
            <a:r>
              <a:rPr lang="en-US" smtClean="0"/>
              <a:t>Air-Supplying Respirators</a:t>
            </a:r>
          </a:p>
          <a:p>
            <a:pPr lvl="1" eaLnBrk="1" hangingPunct="1"/>
            <a:r>
              <a:rPr lang="en-US" smtClean="0"/>
              <a:t>Deliver a safe supply of breathing air from a tank or an uncontaminated area nearby.</a:t>
            </a:r>
          </a:p>
          <a:p>
            <a:pPr lvl="1" eaLnBrk="1" hangingPunct="1"/>
            <a:r>
              <a:rPr lang="en-US" smtClean="0"/>
              <a:t>Must be adequately monitored.</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en-US" smtClean="0"/>
              <a:t>Standby / Rescue</a:t>
            </a:r>
          </a:p>
        </p:txBody>
      </p:sp>
      <p:sp>
        <p:nvSpPr>
          <p:cNvPr id="31747" name="Rectangle 3"/>
          <p:cNvSpPr>
            <a:spLocks noGrp="1" noChangeArrowheads="1"/>
          </p:cNvSpPr>
          <p:nvPr>
            <p:ph idx="1"/>
          </p:nvPr>
        </p:nvSpPr>
        <p:spPr/>
        <p:txBody>
          <a:bodyPr/>
          <a:lstStyle/>
          <a:p>
            <a:pPr eaLnBrk="1" hangingPunct="1">
              <a:buSzPct val="150000"/>
              <a:buFontTx/>
              <a:buChar char="•"/>
            </a:pPr>
            <a:r>
              <a:rPr lang="en-US" smtClean="0"/>
              <a:t>Worker assigned to remain outside the confined space and be in constant contact with the workers inside.</a:t>
            </a:r>
          </a:p>
          <a:p>
            <a:pPr eaLnBrk="1" hangingPunct="1">
              <a:buSzPct val="150000"/>
              <a:buFontTx/>
              <a:buChar char="•"/>
            </a:pPr>
            <a:r>
              <a:rPr lang="en-US" smtClean="0"/>
              <a:t>Know emergency rescue procedures.</a:t>
            </a:r>
          </a:p>
          <a:p>
            <a:pPr eaLnBrk="1" hangingPunct="1">
              <a:buSzPct val="150000"/>
              <a:buFontTx/>
              <a:buChar char="•"/>
            </a:pPr>
            <a:r>
              <a:rPr lang="en-US" smtClean="0"/>
              <a:t>50% of workers who die in confined spaces are would-be rescuers.</a:t>
            </a:r>
          </a:p>
          <a:p>
            <a:pPr eaLnBrk="1" hangingPunct="1">
              <a:buSzPct val="150000"/>
              <a:buFontTx/>
              <a:buChar char="•"/>
            </a:pPr>
            <a:r>
              <a:rPr lang="en-US" smtClean="0"/>
              <a:t>Trained in use of emergency rescue equipment and PPE.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en-US" dirty="0" smtClean="0"/>
              <a:t>Confined Space</a:t>
            </a:r>
          </a:p>
        </p:txBody>
      </p:sp>
      <p:sp>
        <p:nvSpPr>
          <p:cNvPr id="5123" name="Rectangle 3"/>
          <p:cNvSpPr>
            <a:spLocks noGrp="1" noChangeArrowheads="1"/>
          </p:cNvSpPr>
          <p:nvPr>
            <p:ph idx="1"/>
          </p:nvPr>
        </p:nvSpPr>
        <p:spPr/>
        <p:txBody>
          <a:bodyPr/>
          <a:lstStyle/>
          <a:p>
            <a:pPr eaLnBrk="1" hangingPunct="1">
              <a:buFont typeface="Monotype Sorts"/>
              <a:buNone/>
            </a:pPr>
            <a:r>
              <a:rPr lang="en-US" sz="3000" b="1" smtClean="0"/>
              <a:t>    All employees required to enter into confined or enclosed spaces shall be instructed as to the nature of the hazards involved, the necessary precautions to be taken, and in the use of protective and emergency equipment required.  The employer shall comply with any  specific regulations that apply to work in dangerous or potentially dangerous areas.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en-US" smtClean="0"/>
              <a:t>Permit Entry Systems</a:t>
            </a:r>
          </a:p>
        </p:txBody>
      </p:sp>
      <p:sp>
        <p:nvSpPr>
          <p:cNvPr id="32771" name="Rectangle 3"/>
          <p:cNvSpPr>
            <a:spLocks noGrp="1" noChangeArrowheads="1"/>
          </p:cNvSpPr>
          <p:nvPr>
            <p:ph idx="1"/>
          </p:nvPr>
        </p:nvSpPr>
        <p:spPr/>
        <p:txBody>
          <a:bodyPr/>
          <a:lstStyle/>
          <a:p>
            <a:pPr eaLnBrk="1" hangingPunct="1">
              <a:buSzPct val="150000"/>
              <a:buFontTx/>
              <a:buChar char="•"/>
            </a:pPr>
            <a:r>
              <a:rPr lang="en-US" smtClean="0"/>
              <a:t>Written permit signed by entry supervisor.</a:t>
            </a:r>
          </a:p>
          <a:p>
            <a:pPr eaLnBrk="1" hangingPunct="1">
              <a:buSzPct val="150000"/>
              <a:buFontTx/>
              <a:buChar char="•"/>
            </a:pPr>
            <a:r>
              <a:rPr lang="en-US" smtClean="0"/>
              <a:t>Verifies pre-entry precautions have been taken and the space is safe to enter.</a:t>
            </a:r>
          </a:p>
          <a:p>
            <a:pPr eaLnBrk="1" hangingPunct="1">
              <a:buSzPct val="150000"/>
              <a:buFontTx/>
              <a:buChar char="•"/>
            </a:pPr>
            <a:r>
              <a:rPr lang="en-US" smtClean="0"/>
              <a:t>Posted at entry to confined space.</a:t>
            </a:r>
          </a:p>
          <a:p>
            <a:pPr eaLnBrk="1" hangingPunct="1">
              <a:buSzPct val="150000"/>
              <a:buFontTx/>
              <a:buChar char="•"/>
            </a:pPr>
            <a:r>
              <a:rPr lang="en-US" smtClean="0"/>
              <a:t>Specifies apparent hazards and corrective actions taken prior to entry.</a:t>
            </a:r>
          </a:p>
          <a:p>
            <a:pPr eaLnBrk="1" hangingPunct="1">
              <a:buSzPct val="150000"/>
              <a:buFontTx/>
              <a:buChar char="•"/>
            </a:pPr>
            <a:r>
              <a:rPr lang="en-US" smtClean="0"/>
              <a:t>Requires termination of permit when task is completed or when new conditions exist.</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en-US" smtClean="0"/>
              <a:t>Entry Permit Requirements</a:t>
            </a:r>
          </a:p>
        </p:txBody>
      </p:sp>
      <p:sp>
        <p:nvSpPr>
          <p:cNvPr id="33795" name="Rectangle 3"/>
          <p:cNvSpPr>
            <a:spLocks noGrp="1" noChangeArrowheads="1"/>
          </p:cNvSpPr>
          <p:nvPr>
            <p:ph idx="1"/>
          </p:nvPr>
        </p:nvSpPr>
        <p:spPr/>
        <p:txBody>
          <a:bodyPr/>
          <a:lstStyle/>
          <a:p>
            <a:pPr eaLnBrk="1" hangingPunct="1">
              <a:buSzPct val="150000"/>
              <a:buFontTx/>
              <a:buChar char="•"/>
            </a:pPr>
            <a:r>
              <a:rPr lang="en-US" smtClean="0"/>
              <a:t>Date, location, and name of confined space.</a:t>
            </a:r>
          </a:p>
          <a:p>
            <a:pPr eaLnBrk="1" hangingPunct="1">
              <a:buSzPct val="150000"/>
              <a:buFontTx/>
              <a:buChar char="•"/>
            </a:pPr>
            <a:r>
              <a:rPr lang="en-US" smtClean="0"/>
              <a:t>Purpose of entry and known hazards.</a:t>
            </a:r>
          </a:p>
          <a:p>
            <a:pPr eaLnBrk="1" hangingPunct="1">
              <a:buSzPct val="150000"/>
              <a:buFontTx/>
              <a:buChar char="•"/>
            </a:pPr>
            <a:r>
              <a:rPr lang="en-US" smtClean="0"/>
              <a:t>Duration of entry permit time.</a:t>
            </a:r>
          </a:p>
          <a:p>
            <a:pPr eaLnBrk="1" hangingPunct="1">
              <a:buSzPct val="150000"/>
              <a:buFontTx/>
              <a:buChar char="•"/>
            </a:pPr>
            <a:r>
              <a:rPr lang="en-US" smtClean="0"/>
              <a:t>Authorized entrants, attendants, supervisors.</a:t>
            </a:r>
          </a:p>
          <a:p>
            <a:pPr eaLnBrk="1" hangingPunct="1">
              <a:buSzPct val="150000"/>
              <a:buFontTx/>
              <a:buChar char="•"/>
            </a:pPr>
            <a:r>
              <a:rPr lang="en-US" smtClean="0"/>
              <a:t>Air testing results - signature of tester.</a:t>
            </a:r>
          </a:p>
          <a:p>
            <a:pPr eaLnBrk="1" hangingPunct="1">
              <a:buSzPct val="150000"/>
              <a:buFontTx/>
              <a:buChar char="•"/>
            </a:pPr>
            <a:r>
              <a:rPr lang="en-US" smtClean="0"/>
              <a:t>Protective measures to be taken.</a:t>
            </a:r>
          </a:p>
          <a:p>
            <a:pPr lvl="2" eaLnBrk="1" hangingPunct="1"/>
            <a:r>
              <a:rPr lang="en-US" smtClean="0"/>
              <a:t>Ventilation, Isolation, Flushing</a:t>
            </a:r>
          </a:p>
          <a:p>
            <a:pPr lvl="2" eaLnBrk="1" hangingPunct="1"/>
            <a:r>
              <a:rPr lang="en-US" smtClean="0"/>
              <a:t>Lockout / Tagout, Purging</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en-US" smtClean="0"/>
              <a:t>Entry Permit Requirements</a:t>
            </a:r>
          </a:p>
        </p:txBody>
      </p:sp>
      <p:sp>
        <p:nvSpPr>
          <p:cNvPr id="34819" name="Rectangle 3"/>
          <p:cNvSpPr>
            <a:spLocks noGrp="1" noChangeArrowheads="1"/>
          </p:cNvSpPr>
          <p:nvPr>
            <p:ph idx="1"/>
          </p:nvPr>
        </p:nvSpPr>
        <p:spPr/>
        <p:txBody>
          <a:bodyPr/>
          <a:lstStyle/>
          <a:p>
            <a:pPr eaLnBrk="1" hangingPunct="1">
              <a:buSzPct val="150000"/>
              <a:buFontTx/>
              <a:buChar char="•"/>
            </a:pPr>
            <a:r>
              <a:rPr lang="en-US" smtClean="0"/>
              <a:t>Name and phone numbers of rescue and emergency services.</a:t>
            </a:r>
          </a:p>
          <a:p>
            <a:pPr eaLnBrk="1" hangingPunct="1">
              <a:buSzPct val="150000"/>
              <a:buFontTx/>
              <a:buChar char="•"/>
            </a:pPr>
            <a:r>
              <a:rPr lang="en-US" smtClean="0"/>
              <a:t>Communication procedures.</a:t>
            </a:r>
          </a:p>
          <a:p>
            <a:pPr eaLnBrk="1" hangingPunct="1">
              <a:buSzPct val="150000"/>
              <a:buFontTx/>
              <a:buChar char="•"/>
            </a:pPr>
            <a:r>
              <a:rPr lang="en-US" smtClean="0"/>
              <a:t>Special equipment and procedures.</a:t>
            </a:r>
          </a:p>
          <a:p>
            <a:pPr lvl="1" eaLnBrk="1" hangingPunct="1"/>
            <a:r>
              <a:rPr lang="en-US" smtClean="0"/>
              <a:t>Personal protective equipment.</a:t>
            </a:r>
          </a:p>
          <a:p>
            <a:pPr lvl="1" eaLnBrk="1" hangingPunct="1"/>
            <a:r>
              <a:rPr lang="en-US" smtClean="0"/>
              <a:t>Alarm procedures.</a:t>
            </a:r>
          </a:p>
          <a:p>
            <a:pPr lvl="1" eaLnBrk="1" hangingPunct="1"/>
            <a:r>
              <a:rPr lang="en-US" smtClean="0"/>
              <a:t>Rescue equipment.</a:t>
            </a:r>
          </a:p>
          <a:p>
            <a:pPr lvl="1" eaLnBrk="1" hangingPunct="1"/>
            <a:r>
              <a:rPr lang="en-US" smtClean="0"/>
              <a:t>Respirators.</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en-US" smtClean="0"/>
              <a:t>Training and Education</a:t>
            </a:r>
          </a:p>
        </p:txBody>
      </p:sp>
      <p:sp>
        <p:nvSpPr>
          <p:cNvPr id="35843" name="Rectangle 3"/>
          <p:cNvSpPr>
            <a:spLocks noGrp="1" noChangeArrowheads="1"/>
          </p:cNvSpPr>
          <p:nvPr>
            <p:ph idx="1"/>
          </p:nvPr>
        </p:nvSpPr>
        <p:spPr/>
        <p:txBody>
          <a:bodyPr/>
          <a:lstStyle/>
          <a:p>
            <a:pPr eaLnBrk="1" hangingPunct="1">
              <a:buSzPct val="150000"/>
              <a:buFontTx/>
              <a:buChar char="•"/>
            </a:pPr>
            <a:r>
              <a:rPr lang="en-US" smtClean="0"/>
              <a:t>All workers who must enter confined spaces</a:t>
            </a:r>
          </a:p>
          <a:p>
            <a:pPr eaLnBrk="1" hangingPunct="1">
              <a:buSzPct val="150000"/>
              <a:buFontTx/>
              <a:buChar char="•"/>
            </a:pPr>
            <a:r>
              <a:rPr lang="en-US" smtClean="0"/>
              <a:t>All attendants and rescue team members.</a:t>
            </a:r>
          </a:p>
          <a:p>
            <a:pPr eaLnBrk="1" hangingPunct="1">
              <a:buSzPct val="150000"/>
              <a:buFontTx/>
              <a:buChar char="•"/>
            </a:pPr>
            <a:r>
              <a:rPr lang="en-US" smtClean="0"/>
              <a:t>Prior to initial work assignment.</a:t>
            </a:r>
          </a:p>
          <a:p>
            <a:pPr eaLnBrk="1" hangingPunct="1">
              <a:buSzPct val="150000"/>
              <a:buFontTx/>
              <a:buChar char="•"/>
            </a:pPr>
            <a:r>
              <a:rPr lang="en-US" smtClean="0"/>
              <a:t>Retraining:</a:t>
            </a:r>
          </a:p>
          <a:p>
            <a:pPr lvl="2" eaLnBrk="1" hangingPunct="1"/>
            <a:r>
              <a:rPr lang="en-US" smtClean="0"/>
              <a:t>Job duties change.</a:t>
            </a:r>
          </a:p>
          <a:p>
            <a:pPr lvl="2" eaLnBrk="1" hangingPunct="1"/>
            <a:r>
              <a:rPr lang="en-US" smtClean="0"/>
              <a:t>Change in permit-space program.</a:t>
            </a:r>
          </a:p>
          <a:p>
            <a:pPr lvl="2" eaLnBrk="1" hangingPunct="1"/>
            <a:r>
              <a:rPr lang="en-US" smtClean="0"/>
              <a:t>New hazards are present.</a:t>
            </a:r>
          </a:p>
          <a:p>
            <a:pPr lvl="2" eaLnBrk="1" hangingPunct="1"/>
            <a:r>
              <a:rPr lang="en-US" smtClean="0"/>
              <a:t>Job performance indicates deficiencies.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6000" dirty="0" smtClean="0"/>
              <a:t>Summary</a:t>
            </a:r>
          </a:p>
        </p:txBody>
      </p:sp>
      <p:sp>
        <p:nvSpPr>
          <p:cNvPr id="36867" name="Content Placeholder 2"/>
          <p:cNvSpPr>
            <a:spLocks noGrp="1"/>
          </p:cNvSpPr>
          <p:nvPr>
            <p:ph idx="1"/>
          </p:nvPr>
        </p:nvSpPr>
        <p:spPr/>
        <p:txBody>
          <a:bodyPr/>
          <a:lstStyle/>
          <a:p>
            <a:pPr eaLnBrk="1" hangingPunct="1"/>
            <a:endParaRPr lang="en-US" smtClean="0"/>
          </a:p>
          <a:p>
            <a:pPr eaLnBrk="1" hangingPunct="1"/>
            <a:r>
              <a:rPr lang="en-US" smtClean="0"/>
              <a:t>Definition of a confined space</a:t>
            </a:r>
          </a:p>
          <a:p>
            <a:pPr eaLnBrk="1" hangingPunct="1"/>
            <a:r>
              <a:rPr lang="en-US" smtClean="0"/>
              <a:t>Hazards of a confined space</a:t>
            </a:r>
          </a:p>
          <a:p>
            <a:pPr eaLnBrk="1" hangingPunct="1"/>
            <a:r>
              <a:rPr lang="en-US" smtClean="0"/>
              <a:t>Neutralizing hazards in a confined space</a:t>
            </a:r>
          </a:p>
          <a:p>
            <a:pPr eaLnBrk="1" hangingPunct="1"/>
            <a:r>
              <a:rPr lang="en-US" smtClean="0"/>
              <a:t>Steps for proper confined space entry</a:t>
            </a:r>
          </a:p>
          <a:p>
            <a:pPr eaLnBrk="1" hangingPunct="1"/>
            <a:r>
              <a:rPr lang="en-US" smtClean="0"/>
              <a:t>Proper permits for confined space entry</a:t>
            </a:r>
          </a:p>
          <a:p>
            <a:pPr eaLnBrk="1" hangingPunct="1"/>
            <a:r>
              <a:rPr lang="en-US" smtClean="0"/>
              <a:t>Other related issues of confined spaces</a:t>
            </a:r>
          </a:p>
          <a:p>
            <a:pPr eaLnBrk="1" hangingPunct="1"/>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Confined Spaces</a:t>
            </a:r>
          </a:p>
        </p:txBody>
      </p:sp>
      <p:sp>
        <p:nvSpPr>
          <p:cNvPr id="37891" name="Content Placeholder 2"/>
          <p:cNvSpPr>
            <a:spLocks noGrp="1"/>
          </p:cNvSpPr>
          <p:nvPr>
            <p:ph idx="1"/>
          </p:nvPr>
        </p:nvSpPr>
        <p:spPr/>
        <p:txBody>
          <a:bodyPr/>
          <a:lstStyle/>
          <a:p>
            <a:pPr algn="ctr" eaLnBrk="1" hangingPunct="1">
              <a:buFont typeface="Monotype Sorts"/>
              <a:buNone/>
            </a:pPr>
            <a:endParaRPr lang="en-US" sz="5400" smtClean="0"/>
          </a:p>
          <a:p>
            <a:pPr algn="ctr" eaLnBrk="1" hangingPunct="1">
              <a:buFont typeface="Monotype Sorts"/>
              <a:buNone/>
            </a:pPr>
            <a:endParaRPr lang="en-US" sz="5400" smtClean="0"/>
          </a:p>
          <a:p>
            <a:pPr algn="ctr" eaLnBrk="1" hangingPunct="1">
              <a:buFont typeface="Monotype Sorts"/>
              <a:buNone/>
            </a:pPr>
            <a:r>
              <a:rPr lang="en-US" sz="5400" smtClean="0"/>
              <a:t>Questions or Comments?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smtClean="0"/>
              <a:t>Typical Confined Spaces</a:t>
            </a:r>
          </a:p>
        </p:txBody>
      </p:sp>
      <p:sp>
        <p:nvSpPr>
          <p:cNvPr id="6147" name="Rectangle 3"/>
          <p:cNvSpPr>
            <a:spLocks noGrp="1" noChangeArrowheads="1"/>
          </p:cNvSpPr>
          <p:nvPr>
            <p:ph idx="1"/>
          </p:nvPr>
        </p:nvSpPr>
        <p:spPr/>
        <p:txBody>
          <a:bodyPr/>
          <a:lstStyle/>
          <a:p>
            <a:pPr eaLnBrk="1" hangingPunct="1">
              <a:buSzPct val="150000"/>
              <a:buFontTx/>
              <a:buChar char="•"/>
            </a:pPr>
            <a:r>
              <a:rPr lang="en-US" smtClean="0"/>
              <a:t>Boiler,  Degreaser,  Furnace</a:t>
            </a:r>
          </a:p>
          <a:p>
            <a:pPr eaLnBrk="1" hangingPunct="1">
              <a:buSzPct val="150000"/>
              <a:buFontTx/>
              <a:buChar char="•"/>
            </a:pPr>
            <a:r>
              <a:rPr lang="en-US" smtClean="0"/>
              <a:t>Pipeline,  Pit, 	Pumping Station</a:t>
            </a:r>
          </a:p>
          <a:p>
            <a:pPr eaLnBrk="1" hangingPunct="1">
              <a:buSzPct val="150000"/>
              <a:buFontTx/>
              <a:buChar char="•"/>
            </a:pPr>
            <a:r>
              <a:rPr lang="en-US" smtClean="0"/>
              <a:t>Reaction or Process Vessel, Mills</a:t>
            </a:r>
          </a:p>
          <a:p>
            <a:pPr eaLnBrk="1" hangingPunct="1">
              <a:buSzPct val="150000"/>
              <a:buFontTx/>
              <a:buChar char="•"/>
            </a:pPr>
            <a:r>
              <a:rPr lang="en-US" smtClean="0"/>
              <a:t>Septic Tank,  Sewage Digestor</a:t>
            </a:r>
          </a:p>
          <a:p>
            <a:pPr eaLnBrk="1" hangingPunct="1">
              <a:buSzPct val="150000"/>
              <a:buFontTx/>
              <a:buChar char="•"/>
            </a:pPr>
            <a:r>
              <a:rPr lang="en-US" smtClean="0"/>
              <a:t>Silo,  Storage Tank,  Barges</a:t>
            </a:r>
          </a:p>
          <a:p>
            <a:pPr eaLnBrk="1" hangingPunct="1">
              <a:buSzPct val="150000"/>
              <a:buFontTx/>
              <a:buChar char="•"/>
            </a:pPr>
            <a:r>
              <a:rPr lang="en-US" smtClean="0"/>
              <a:t>Sewer,  Utility Vault,  Manhole</a:t>
            </a:r>
          </a:p>
          <a:p>
            <a:pPr eaLnBrk="1" hangingPunct="1">
              <a:buSzPct val="150000"/>
              <a:buFontTx/>
              <a:buChar char="•"/>
            </a:pPr>
            <a:r>
              <a:rPr lang="en-US" smtClean="0"/>
              <a:t>Trenches,  Shafts,  Caissons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t>How to Identify Confined Spaces</a:t>
            </a:r>
          </a:p>
        </p:txBody>
      </p:sp>
      <p:sp>
        <p:nvSpPr>
          <p:cNvPr id="7171" name="Rectangle 3"/>
          <p:cNvSpPr>
            <a:spLocks noGrp="1" noChangeArrowheads="1"/>
          </p:cNvSpPr>
          <p:nvPr>
            <p:ph idx="1"/>
          </p:nvPr>
        </p:nvSpPr>
        <p:spPr/>
        <p:txBody>
          <a:bodyPr/>
          <a:lstStyle/>
          <a:p>
            <a:pPr eaLnBrk="1" hangingPunct="1">
              <a:buSzPct val="150000"/>
              <a:buFontTx/>
              <a:buChar char="•"/>
            </a:pPr>
            <a:r>
              <a:rPr lang="en-US" smtClean="0"/>
              <a:t>Limited Openings for Entry and Exit</a:t>
            </a:r>
          </a:p>
          <a:p>
            <a:pPr eaLnBrk="1" hangingPunct="1">
              <a:buFont typeface="Monotype Sorts"/>
              <a:buNone/>
            </a:pPr>
            <a:endParaRPr lang="en-US" smtClean="0"/>
          </a:p>
          <a:p>
            <a:pPr eaLnBrk="1" hangingPunct="1">
              <a:buSzPct val="150000"/>
              <a:buFontTx/>
              <a:buChar char="•"/>
            </a:pPr>
            <a:r>
              <a:rPr lang="en-US" smtClean="0"/>
              <a:t>Unfavorable Natural Ventilation</a:t>
            </a:r>
          </a:p>
          <a:p>
            <a:pPr eaLnBrk="1" hangingPunct="1">
              <a:buFont typeface="Monotype Sorts"/>
              <a:buNone/>
            </a:pPr>
            <a:endParaRPr lang="en-US" smtClean="0"/>
          </a:p>
          <a:p>
            <a:pPr eaLnBrk="1" hangingPunct="1">
              <a:buSzPct val="150000"/>
              <a:buFontTx/>
              <a:buChar char="•"/>
            </a:pPr>
            <a:r>
              <a:rPr lang="en-US" smtClean="0"/>
              <a:t>Not Designed for Continuous Worker Occupancy</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smtClean="0"/>
              <a:t>Categorizing Work Space</a:t>
            </a:r>
          </a:p>
        </p:txBody>
      </p:sp>
      <p:sp>
        <p:nvSpPr>
          <p:cNvPr id="8195" name="Rectangle 3"/>
          <p:cNvSpPr>
            <a:spLocks noChangeArrowheads="1"/>
          </p:cNvSpPr>
          <p:nvPr/>
        </p:nvSpPr>
        <p:spPr bwMode="auto">
          <a:xfrm>
            <a:off x="158750" y="1758950"/>
            <a:ext cx="4483100" cy="13589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196" name="Rectangle 4"/>
          <p:cNvSpPr>
            <a:spLocks noChangeArrowheads="1"/>
          </p:cNvSpPr>
          <p:nvPr/>
        </p:nvSpPr>
        <p:spPr bwMode="auto">
          <a:xfrm>
            <a:off x="136525" y="1858963"/>
            <a:ext cx="44799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000" b="1">
                <a:solidFill>
                  <a:schemeClr val="tx2"/>
                </a:solidFill>
              </a:rPr>
              <a:t>* Space large enough to enter &amp;;</a:t>
            </a:r>
          </a:p>
          <a:p>
            <a:pPr eaLnBrk="0" hangingPunct="0"/>
            <a:r>
              <a:rPr lang="en-US" sz="2000" b="1">
                <a:solidFill>
                  <a:schemeClr val="tx2"/>
                </a:solidFill>
              </a:rPr>
              <a:t>* Limited or Restricted entry or exit &amp;;</a:t>
            </a:r>
          </a:p>
          <a:p>
            <a:pPr eaLnBrk="0" hangingPunct="0"/>
            <a:r>
              <a:rPr lang="en-US" sz="2000" b="1">
                <a:solidFill>
                  <a:schemeClr val="tx2"/>
                </a:solidFill>
              </a:rPr>
              <a:t>* Not designed for continuous worker</a:t>
            </a:r>
          </a:p>
          <a:p>
            <a:pPr eaLnBrk="0" hangingPunct="0"/>
            <a:r>
              <a:rPr lang="en-US" sz="2000" b="1">
                <a:solidFill>
                  <a:schemeClr val="tx2"/>
                </a:solidFill>
              </a:rPr>
              <a:t>   occupancy.</a:t>
            </a:r>
          </a:p>
        </p:txBody>
      </p:sp>
      <p:sp>
        <p:nvSpPr>
          <p:cNvPr id="8197" name="Rectangle 5"/>
          <p:cNvSpPr>
            <a:spLocks noChangeArrowheads="1"/>
          </p:cNvSpPr>
          <p:nvPr/>
        </p:nvSpPr>
        <p:spPr bwMode="auto">
          <a:xfrm>
            <a:off x="4784725" y="1889125"/>
            <a:ext cx="64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NO</a:t>
            </a:r>
          </a:p>
        </p:txBody>
      </p:sp>
      <p:sp>
        <p:nvSpPr>
          <p:cNvPr id="8198" name="Line 6"/>
          <p:cNvSpPr>
            <a:spLocks noChangeShapeType="1"/>
          </p:cNvSpPr>
          <p:nvPr/>
        </p:nvSpPr>
        <p:spPr bwMode="auto">
          <a:xfrm>
            <a:off x="4572000" y="2438400"/>
            <a:ext cx="99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9" name="Rectangle 7"/>
          <p:cNvSpPr>
            <a:spLocks noChangeArrowheads="1"/>
          </p:cNvSpPr>
          <p:nvPr/>
        </p:nvSpPr>
        <p:spPr bwMode="auto">
          <a:xfrm>
            <a:off x="5622925" y="2193925"/>
            <a:ext cx="2798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en-US"/>
          </a:p>
        </p:txBody>
      </p:sp>
      <p:sp>
        <p:nvSpPr>
          <p:cNvPr id="8200" name="Rectangle 8"/>
          <p:cNvSpPr>
            <a:spLocks noChangeArrowheads="1"/>
          </p:cNvSpPr>
          <p:nvPr/>
        </p:nvSpPr>
        <p:spPr bwMode="auto">
          <a:xfrm>
            <a:off x="5568950" y="2216150"/>
            <a:ext cx="2806700" cy="444500"/>
          </a:xfrm>
          <a:prstGeom prst="rect">
            <a:avLst/>
          </a:prstGeom>
          <a:solidFill>
            <a:schemeClr val="accent1"/>
          </a:solidFill>
          <a:ln w="12700">
            <a:solidFill>
              <a:schemeClr val="tx1"/>
            </a:solidFill>
            <a:miter lim="800000"/>
            <a:headEnd/>
            <a:tailEnd/>
          </a:ln>
        </p:spPr>
        <p:txBody>
          <a:bodyPr wrap="none" lIns="90488" tIns="44450" rIns="90488" bIns="44450" anchor="ctr"/>
          <a:lstStyle/>
          <a:p>
            <a:pPr algn="ctr" eaLnBrk="0" hangingPunct="0"/>
            <a:r>
              <a:rPr lang="en-US" b="1"/>
              <a:t>Not a confined Space</a:t>
            </a:r>
          </a:p>
        </p:txBody>
      </p:sp>
      <p:sp>
        <p:nvSpPr>
          <p:cNvPr id="8201" name="Rectangle 9"/>
          <p:cNvSpPr>
            <a:spLocks noChangeArrowheads="1"/>
          </p:cNvSpPr>
          <p:nvPr/>
        </p:nvSpPr>
        <p:spPr bwMode="auto">
          <a:xfrm>
            <a:off x="158750" y="3892550"/>
            <a:ext cx="1663700" cy="28829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2" name="Rectangle 10"/>
          <p:cNvSpPr>
            <a:spLocks noChangeArrowheads="1"/>
          </p:cNvSpPr>
          <p:nvPr/>
        </p:nvSpPr>
        <p:spPr bwMode="auto">
          <a:xfrm>
            <a:off x="7245350" y="3968750"/>
            <a:ext cx="1739900" cy="28067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3" name="Rectangle 11"/>
          <p:cNvSpPr>
            <a:spLocks noChangeArrowheads="1"/>
          </p:cNvSpPr>
          <p:nvPr/>
        </p:nvSpPr>
        <p:spPr bwMode="auto">
          <a:xfrm>
            <a:off x="3663950" y="3282950"/>
            <a:ext cx="2197100" cy="3683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4" name="Rectangle 12"/>
          <p:cNvSpPr>
            <a:spLocks noChangeArrowheads="1"/>
          </p:cNvSpPr>
          <p:nvPr/>
        </p:nvSpPr>
        <p:spPr bwMode="auto">
          <a:xfrm>
            <a:off x="3435350" y="4044950"/>
            <a:ext cx="2730500" cy="3683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5" name="Rectangle 13"/>
          <p:cNvSpPr>
            <a:spLocks noChangeArrowheads="1"/>
          </p:cNvSpPr>
          <p:nvPr/>
        </p:nvSpPr>
        <p:spPr bwMode="auto">
          <a:xfrm>
            <a:off x="3435350" y="4730750"/>
            <a:ext cx="2730500" cy="3683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6" name="Rectangle 14"/>
          <p:cNvSpPr>
            <a:spLocks noChangeArrowheads="1"/>
          </p:cNvSpPr>
          <p:nvPr/>
        </p:nvSpPr>
        <p:spPr bwMode="auto">
          <a:xfrm>
            <a:off x="3435350" y="5416550"/>
            <a:ext cx="2730500" cy="3683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7" name="Rectangle 15"/>
          <p:cNvSpPr>
            <a:spLocks noChangeArrowheads="1"/>
          </p:cNvSpPr>
          <p:nvPr/>
        </p:nvSpPr>
        <p:spPr bwMode="auto">
          <a:xfrm>
            <a:off x="3435350" y="6102350"/>
            <a:ext cx="2730500" cy="673100"/>
          </a:xfrm>
          <a:prstGeom prst="rect">
            <a:avLst/>
          </a:prstGeom>
          <a:solidFill>
            <a:schemeClr val="accent1"/>
          </a:solidFill>
          <a:ln w="12700">
            <a:solidFill>
              <a:schemeClr val="tx1"/>
            </a:solidFill>
            <a:miter lim="800000"/>
            <a:headEnd/>
            <a:tailEnd/>
          </a:ln>
        </p:spPr>
        <p:txBody>
          <a:bodyPr wrap="none" anchor="ctr"/>
          <a:lstStyle/>
          <a:p>
            <a:pPr eaLnBrk="0" hangingPunct="0"/>
            <a:endParaRPr lang="en-US"/>
          </a:p>
        </p:txBody>
      </p:sp>
      <p:sp>
        <p:nvSpPr>
          <p:cNvPr id="8208" name="Line 16"/>
          <p:cNvSpPr>
            <a:spLocks noChangeShapeType="1"/>
          </p:cNvSpPr>
          <p:nvPr/>
        </p:nvSpPr>
        <p:spPr bwMode="auto">
          <a:xfrm flipH="1">
            <a:off x="1752600" y="3505200"/>
            <a:ext cx="1905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9" name="Line 17"/>
          <p:cNvSpPr>
            <a:spLocks noChangeShapeType="1"/>
          </p:cNvSpPr>
          <p:nvPr/>
        </p:nvSpPr>
        <p:spPr bwMode="auto">
          <a:xfrm flipV="1">
            <a:off x="1752600" y="3124200"/>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0" name="Rectangle 18"/>
          <p:cNvSpPr>
            <a:spLocks noChangeArrowheads="1"/>
          </p:cNvSpPr>
          <p:nvPr/>
        </p:nvSpPr>
        <p:spPr bwMode="auto">
          <a:xfrm>
            <a:off x="2193925" y="3108325"/>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YES</a:t>
            </a:r>
          </a:p>
        </p:txBody>
      </p:sp>
      <p:sp>
        <p:nvSpPr>
          <p:cNvPr id="8211" name="Rectangle 19"/>
          <p:cNvSpPr>
            <a:spLocks noChangeArrowheads="1"/>
          </p:cNvSpPr>
          <p:nvPr/>
        </p:nvSpPr>
        <p:spPr bwMode="auto">
          <a:xfrm>
            <a:off x="3641725" y="3260725"/>
            <a:ext cx="2301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t> </a:t>
            </a:r>
            <a:r>
              <a:rPr lang="en-US" b="1"/>
              <a:t>Confined Space</a:t>
            </a:r>
          </a:p>
        </p:txBody>
      </p:sp>
      <p:sp>
        <p:nvSpPr>
          <p:cNvPr id="8212" name="Rectangle 20"/>
          <p:cNvSpPr>
            <a:spLocks noChangeArrowheads="1"/>
          </p:cNvSpPr>
          <p:nvPr/>
        </p:nvSpPr>
        <p:spPr bwMode="auto">
          <a:xfrm>
            <a:off x="3489325" y="4038600"/>
            <a:ext cx="2584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sz="1800" b="1"/>
              <a:t>Hazardous Atmosphere</a:t>
            </a:r>
          </a:p>
        </p:txBody>
      </p:sp>
      <p:sp>
        <p:nvSpPr>
          <p:cNvPr id="8213" name="Rectangle 21"/>
          <p:cNvSpPr>
            <a:spLocks noChangeArrowheads="1"/>
          </p:cNvSpPr>
          <p:nvPr/>
        </p:nvSpPr>
        <p:spPr bwMode="auto">
          <a:xfrm>
            <a:off x="3336925" y="4708525"/>
            <a:ext cx="292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sz="2000" b="1"/>
              <a:t>       Engulfment Hazard</a:t>
            </a:r>
          </a:p>
        </p:txBody>
      </p:sp>
      <p:sp>
        <p:nvSpPr>
          <p:cNvPr id="8214" name="Rectangle 22"/>
          <p:cNvSpPr>
            <a:spLocks noChangeArrowheads="1"/>
          </p:cNvSpPr>
          <p:nvPr/>
        </p:nvSpPr>
        <p:spPr bwMode="auto">
          <a:xfrm>
            <a:off x="3565525" y="5440363"/>
            <a:ext cx="2667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000"/>
              <a:t> </a:t>
            </a:r>
            <a:r>
              <a:rPr lang="en-US" sz="2000" b="1"/>
              <a:t>Configuration Hazard</a:t>
            </a:r>
          </a:p>
        </p:txBody>
      </p:sp>
      <p:sp>
        <p:nvSpPr>
          <p:cNvPr id="8215" name="Rectangle 23"/>
          <p:cNvSpPr>
            <a:spLocks noChangeArrowheads="1"/>
          </p:cNvSpPr>
          <p:nvPr/>
        </p:nvSpPr>
        <p:spPr bwMode="auto">
          <a:xfrm>
            <a:off x="3565525" y="6049963"/>
            <a:ext cx="27019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000"/>
              <a:t>   </a:t>
            </a:r>
            <a:r>
              <a:rPr lang="en-US" sz="2000" b="1"/>
              <a:t>Any other recognized</a:t>
            </a:r>
          </a:p>
          <a:p>
            <a:pPr eaLnBrk="0" hangingPunct="0"/>
            <a:r>
              <a:rPr lang="en-US" sz="2000" b="1"/>
              <a:t>      serious hazard</a:t>
            </a:r>
          </a:p>
        </p:txBody>
      </p:sp>
      <p:sp>
        <p:nvSpPr>
          <p:cNvPr id="8216" name="Rectangle 24"/>
          <p:cNvSpPr>
            <a:spLocks noChangeArrowheads="1"/>
          </p:cNvSpPr>
          <p:nvPr/>
        </p:nvSpPr>
        <p:spPr bwMode="auto">
          <a:xfrm>
            <a:off x="212725" y="3946525"/>
            <a:ext cx="155575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  Permit- </a:t>
            </a:r>
          </a:p>
          <a:p>
            <a:pPr eaLnBrk="0" hangingPunct="0"/>
            <a:endParaRPr lang="en-US" b="1"/>
          </a:p>
          <a:p>
            <a:pPr eaLnBrk="0" hangingPunct="0"/>
            <a:r>
              <a:rPr lang="en-US" b="1"/>
              <a:t> Required </a:t>
            </a:r>
          </a:p>
          <a:p>
            <a:pPr eaLnBrk="0" hangingPunct="0"/>
            <a:endParaRPr lang="en-US" b="1"/>
          </a:p>
          <a:p>
            <a:pPr eaLnBrk="0" hangingPunct="0"/>
            <a:r>
              <a:rPr lang="en-US" b="1"/>
              <a:t> Confined </a:t>
            </a:r>
          </a:p>
          <a:p>
            <a:pPr eaLnBrk="0" hangingPunct="0"/>
            <a:endParaRPr lang="en-US" b="1"/>
          </a:p>
          <a:p>
            <a:pPr eaLnBrk="0" hangingPunct="0"/>
            <a:r>
              <a:rPr lang="en-US" b="1"/>
              <a:t>    Space</a:t>
            </a:r>
          </a:p>
        </p:txBody>
      </p:sp>
      <p:sp>
        <p:nvSpPr>
          <p:cNvPr id="8217" name="Rectangle 25"/>
          <p:cNvSpPr>
            <a:spLocks noChangeArrowheads="1"/>
          </p:cNvSpPr>
          <p:nvPr/>
        </p:nvSpPr>
        <p:spPr bwMode="auto">
          <a:xfrm>
            <a:off x="7375525" y="4022725"/>
            <a:ext cx="163195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     Non</a:t>
            </a:r>
          </a:p>
          <a:p>
            <a:pPr eaLnBrk="0" hangingPunct="0"/>
            <a:endParaRPr lang="en-US" b="1"/>
          </a:p>
          <a:p>
            <a:pPr eaLnBrk="0" hangingPunct="0"/>
            <a:r>
              <a:rPr lang="en-US" b="1"/>
              <a:t>   Permit </a:t>
            </a:r>
          </a:p>
          <a:p>
            <a:pPr eaLnBrk="0" hangingPunct="0"/>
            <a:endParaRPr lang="en-US" b="1"/>
          </a:p>
          <a:p>
            <a:pPr eaLnBrk="0" hangingPunct="0"/>
            <a:r>
              <a:rPr lang="en-US" b="1"/>
              <a:t>  Required </a:t>
            </a:r>
          </a:p>
          <a:p>
            <a:pPr eaLnBrk="0" hangingPunct="0"/>
            <a:endParaRPr lang="en-US" b="1"/>
          </a:p>
          <a:p>
            <a:pPr eaLnBrk="0" hangingPunct="0"/>
            <a:r>
              <a:rPr lang="en-US" b="1"/>
              <a:t>    Space</a:t>
            </a:r>
          </a:p>
        </p:txBody>
      </p:sp>
      <p:sp>
        <p:nvSpPr>
          <p:cNvPr id="8218" name="Line 26"/>
          <p:cNvSpPr>
            <a:spLocks noChangeShapeType="1"/>
          </p:cNvSpPr>
          <p:nvPr/>
        </p:nvSpPr>
        <p:spPr bwMode="auto">
          <a:xfrm>
            <a:off x="4724400" y="3657600"/>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9" name="Line 27"/>
          <p:cNvSpPr>
            <a:spLocks noChangeShapeType="1"/>
          </p:cNvSpPr>
          <p:nvPr/>
        </p:nvSpPr>
        <p:spPr bwMode="auto">
          <a:xfrm flipH="1">
            <a:off x="3048000" y="42672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0" name="Line 28"/>
          <p:cNvSpPr>
            <a:spLocks noChangeShapeType="1"/>
          </p:cNvSpPr>
          <p:nvPr/>
        </p:nvSpPr>
        <p:spPr bwMode="auto">
          <a:xfrm>
            <a:off x="6172200" y="42672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1" name="Line 29"/>
          <p:cNvSpPr>
            <a:spLocks noChangeShapeType="1"/>
          </p:cNvSpPr>
          <p:nvPr/>
        </p:nvSpPr>
        <p:spPr bwMode="auto">
          <a:xfrm>
            <a:off x="6553200" y="4267200"/>
            <a:ext cx="0" cy="2133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2" name="Line 30"/>
          <p:cNvSpPr>
            <a:spLocks noChangeShapeType="1"/>
          </p:cNvSpPr>
          <p:nvPr/>
        </p:nvSpPr>
        <p:spPr bwMode="auto">
          <a:xfrm>
            <a:off x="3048000" y="4267200"/>
            <a:ext cx="0" cy="2057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3" name="Line 31"/>
          <p:cNvSpPr>
            <a:spLocks noChangeShapeType="1"/>
          </p:cNvSpPr>
          <p:nvPr/>
        </p:nvSpPr>
        <p:spPr bwMode="auto">
          <a:xfrm flipH="1">
            <a:off x="3048000" y="48768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4" name="Line 32"/>
          <p:cNvSpPr>
            <a:spLocks noChangeShapeType="1"/>
          </p:cNvSpPr>
          <p:nvPr/>
        </p:nvSpPr>
        <p:spPr bwMode="auto">
          <a:xfrm>
            <a:off x="6172200" y="49530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5" name="Line 33"/>
          <p:cNvSpPr>
            <a:spLocks noChangeShapeType="1"/>
          </p:cNvSpPr>
          <p:nvPr/>
        </p:nvSpPr>
        <p:spPr bwMode="auto">
          <a:xfrm>
            <a:off x="6172200" y="56388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6" name="Line 34"/>
          <p:cNvSpPr>
            <a:spLocks noChangeShapeType="1"/>
          </p:cNvSpPr>
          <p:nvPr/>
        </p:nvSpPr>
        <p:spPr bwMode="auto">
          <a:xfrm flipH="1">
            <a:off x="3048000" y="56388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7" name="Line 35"/>
          <p:cNvSpPr>
            <a:spLocks noChangeShapeType="1"/>
          </p:cNvSpPr>
          <p:nvPr/>
        </p:nvSpPr>
        <p:spPr bwMode="auto">
          <a:xfrm>
            <a:off x="3048000" y="63246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8" name="Line 36"/>
          <p:cNvSpPr>
            <a:spLocks noChangeShapeType="1"/>
          </p:cNvSpPr>
          <p:nvPr/>
        </p:nvSpPr>
        <p:spPr bwMode="auto">
          <a:xfrm flipH="1">
            <a:off x="6172200" y="64008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9" name="Line 37"/>
          <p:cNvSpPr>
            <a:spLocks noChangeShapeType="1"/>
          </p:cNvSpPr>
          <p:nvPr/>
        </p:nvSpPr>
        <p:spPr bwMode="auto">
          <a:xfrm>
            <a:off x="6553200" y="5257800"/>
            <a:ext cx="685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30" name="Line 38"/>
          <p:cNvSpPr>
            <a:spLocks noChangeShapeType="1"/>
          </p:cNvSpPr>
          <p:nvPr/>
        </p:nvSpPr>
        <p:spPr bwMode="auto">
          <a:xfrm flipH="1">
            <a:off x="1828800" y="5257800"/>
            <a:ext cx="1219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31" name="Rectangle 39"/>
          <p:cNvSpPr>
            <a:spLocks noChangeArrowheads="1"/>
          </p:cNvSpPr>
          <p:nvPr/>
        </p:nvSpPr>
        <p:spPr bwMode="auto">
          <a:xfrm>
            <a:off x="1965325" y="4784725"/>
            <a:ext cx="777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YES</a:t>
            </a:r>
          </a:p>
        </p:txBody>
      </p:sp>
      <p:sp>
        <p:nvSpPr>
          <p:cNvPr id="8232" name="Rectangle 40"/>
          <p:cNvSpPr>
            <a:spLocks noChangeArrowheads="1"/>
          </p:cNvSpPr>
          <p:nvPr/>
        </p:nvSpPr>
        <p:spPr bwMode="auto">
          <a:xfrm>
            <a:off x="6613525" y="4784725"/>
            <a:ext cx="64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b="1"/>
              <a:t>NO</a:t>
            </a:r>
          </a:p>
        </p:txBody>
      </p:sp>
      <p:sp>
        <p:nvSpPr>
          <p:cNvPr id="8233" name="Rectangle 41"/>
          <p:cNvSpPr>
            <a:spLocks noChangeArrowheads="1"/>
          </p:cNvSpPr>
          <p:nvPr/>
        </p:nvSpPr>
        <p:spPr bwMode="auto">
          <a:xfrm>
            <a:off x="4479925" y="4403725"/>
            <a:ext cx="787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sz="2000" b="1"/>
              <a:t>Or</a:t>
            </a:r>
          </a:p>
        </p:txBody>
      </p:sp>
      <p:sp>
        <p:nvSpPr>
          <p:cNvPr id="8234" name="Rectangle 42"/>
          <p:cNvSpPr>
            <a:spLocks noChangeArrowheads="1"/>
          </p:cNvSpPr>
          <p:nvPr/>
        </p:nvSpPr>
        <p:spPr bwMode="auto">
          <a:xfrm>
            <a:off x="4479925" y="5105400"/>
            <a:ext cx="787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sz="2000" b="1"/>
              <a:t>Or</a:t>
            </a:r>
          </a:p>
        </p:txBody>
      </p:sp>
      <p:sp>
        <p:nvSpPr>
          <p:cNvPr id="8235" name="Rectangle 43"/>
          <p:cNvSpPr>
            <a:spLocks noChangeArrowheads="1"/>
          </p:cNvSpPr>
          <p:nvPr/>
        </p:nvSpPr>
        <p:spPr bwMode="auto">
          <a:xfrm>
            <a:off x="4479925" y="5745163"/>
            <a:ext cx="493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000" b="1"/>
              <a:t>Or</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eaLnBrk="1" fontAlgn="auto" hangingPunct="1">
              <a:spcAft>
                <a:spcPts val="0"/>
              </a:spcAft>
              <a:defRPr/>
            </a:pPr>
            <a:r>
              <a:rPr lang="en-US" altLang="en-US" dirty="0" smtClean="0">
                <a:effectLst/>
              </a:rPr>
              <a:t>CONFINED SPACE SIGNAGE</a:t>
            </a:r>
            <a:endParaRPr lang="en-US" dirty="0" smtClean="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520876" y="1600200"/>
            <a:ext cx="6102248" cy="470852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Limited Openings for Entry/Exit</a:t>
            </a:r>
          </a:p>
        </p:txBody>
      </p:sp>
      <p:sp>
        <p:nvSpPr>
          <p:cNvPr id="10243" name="Rectangle 3"/>
          <p:cNvSpPr>
            <a:spLocks noGrp="1" noChangeArrowheads="1"/>
          </p:cNvSpPr>
          <p:nvPr>
            <p:ph idx="1"/>
          </p:nvPr>
        </p:nvSpPr>
        <p:spPr/>
        <p:txBody>
          <a:bodyPr/>
          <a:lstStyle/>
          <a:p>
            <a:pPr eaLnBrk="1" hangingPunct="1">
              <a:buSzPct val="150000"/>
              <a:buFontTx/>
              <a:buChar char="•"/>
            </a:pPr>
            <a:r>
              <a:rPr lang="en-US" smtClean="0"/>
              <a:t>Openings as small as 18 inches in diameter.</a:t>
            </a:r>
          </a:p>
          <a:p>
            <a:pPr eaLnBrk="1" hangingPunct="1">
              <a:buSzPct val="150000"/>
              <a:buFontTx/>
              <a:buChar char="•"/>
            </a:pPr>
            <a:r>
              <a:rPr lang="en-US" smtClean="0"/>
              <a:t>Difficult to enter with SCBA or other life-saving equipment.</a:t>
            </a:r>
          </a:p>
          <a:p>
            <a:pPr eaLnBrk="1" hangingPunct="1">
              <a:buSzPct val="150000"/>
              <a:buFontTx/>
              <a:buChar char="•"/>
            </a:pPr>
            <a:r>
              <a:rPr lang="en-US" smtClean="0"/>
              <a:t>Difficult to remove downed worker in folded up or bent over position.</a:t>
            </a:r>
          </a:p>
          <a:p>
            <a:pPr eaLnBrk="1" hangingPunct="1">
              <a:buSzPct val="150000"/>
              <a:buFontTx/>
              <a:buChar char="•"/>
            </a:pPr>
            <a:r>
              <a:rPr lang="en-US" smtClean="0"/>
              <a:t>Exit from large openings may be difficult due to presence of ladders, hoists, etc.</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Unfavorable Natural Ventilation</a:t>
            </a:r>
          </a:p>
        </p:txBody>
      </p:sp>
      <p:sp>
        <p:nvSpPr>
          <p:cNvPr id="11267" name="Rectangle 3"/>
          <p:cNvSpPr>
            <a:spLocks noGrp="1" noChangeArrowheads="1"/>
          </p:cNvSpPr>
          <p:nvPr>
            <p:ph idx="1"/>
          </p:nvPr>
        </p:nvSpPr>
        <p:spPr/>
        <p:txBody>
          <a:bodyPr/>
          <a:lstStyle/>
          <a:p>
            <a:pPr eaLnBrk="1" hangingPunct="1">
              <a:buSzPct val="150000"/>
              <a:buFontTx/>
              <a:buChar char="•"/>
            </a:pPr>
            <a:r>
              <a:rPr lang="en-US" smtClean="0"/>
              <a:t>Lack of air movement in and out of the space can create an atmosphere much different than the outside atmosphere.</a:t>
            </a:r>
          </a:p>
          <a:p>
            <a:pPr eaLnBrk="1" hangingPunct="1">
              <a:buSzPct val="150000"/>
              <a:buFontTx/>
              <a:buChar char="•"/>
            </a:pPr>
            <a:r>
              <a:rPr lang="en-US" smtClean="0"/>
              <a:t>Deadly gases can be trapped inside.</a:t>
            </a:r>
          </a:p>
          <a:p>
            <a:pPr eaLnBrk="1" hangingPunct="1">
              <a:buSzPct val="150000"/>
              <a:buFontTx/>
              <a:buChar char="•"/>
            </a:pPr>
            <a:r>
              <a:rPr lang="en-US" smtClean="0"/>
              <a:t>Organic materials can decompose.</a:t>
            </a:r>
          </a:p>
          <a:p>
            <a:pPr eaLnBrk="1" hangingPunct="1">
              <a:buSzPct val="150000"/>
              <a:buFontTx/>
              <a:buChar char="•"/>
            </a:pPr>
            <a:r>
              <a:rPr lang="en-US" smtClean="0"/>
              <a:t>May not be enough oxygen due to presence of other gases or chemical reactions such as rusting.</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370</TotalTime>
  <Pages>28</Pages>
  <Words>2327</Words>
  <Application>Microsoft Office PowerPoint</Application>
  <PresentationFormat>On-screen Show (4:3)</PresentationFormat>
  <Paragraphs>330</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Apex</vt:lpstr>
      <vt:lpstr>Confined Space</vt:lpstr>
      <vt:lpstr>Confined Space Entry</vt:lpstr>
      <vt:lpstr>Confined Space</vt:lpstr>
      <vt:lpstr>Typical Confined Spaces</vt:lpstr>
      <vt:lpstr>How to Identify Confined Spaces</vt:lpstr>
      <vt:lpstr>Categorizing Work Space</vt:lpstr>
      <vt:lpstr>CONFINED SPACE SIGNAGE</vt:lpstr>
      <vt:lpstr>Limited Openings for Entry/Exit</vt:lpstr>
      <vt:lpstr>Unfavorable Natural Ventilation</vt:lpstr>
      <vt:lpstr>Not Designed for Continuous Worker Occupancy</vt:lpstr>
      <vt:lpstr>Dangerous Combinations</vt:lpstr>
      <vt:lpstr>Hazards of Confined Spaces</vt:lpstr>
      <vt:lpstr>Hazardous Atmosphere Definitions</vt:lpstr>
      <vt:lpstr>Hazardous Atmosphere Definitions</vt:lpstr>
      <vt:lpstr>Hazardous Atmosphere Definitions</vt:lpstr>
      <vt:lpstr>Oxygen Deficient Atmospheres</vt:lpstr>
      <vt:lpstr>Oxygen Enriched Atmospheres</vt:lpstr>
      <vt:lpstr>Flammable Atmospheres</vt:lpstr>
      <vt:lpstr>Toxic Atmospheres</vt:lpstr>
      <vt:lpstr>Hydrogen Sulfide</vt:lpstr>
      <vt:lpstr>PowerPoint Presentation</vt:lpstr>
      <vt:lpstr>Temperature Extremes</vt:lpstr>
      <vt:lpstr>Engulfment Hazards</vt:lpstr>
      <vt:lpstr>Other Hazards</vt:lpstr>
      <vt:lpstr>Testing The Atmosphere</vt:lpstr>
      <vt:lpstr>Ventilation</vt:lpstr>
      <vt:lpstr>Isolation</vt:lpstr>
      <vt:lpstr>Respirators</vt:lpstr>
      <vt:lpstr>Standby / Rescue</vt:lpstr>
      <vt:lpstr>Permit Entry Systems</vt:lpstr>
      <vt:lpstr>Entry Permit Requirements</vt:lpstr>
      <vt:lpstr>Entry Permit Requirements</vt:lpstr>
      <vt:lpstr>Training and Education</vt:lpstr>
      <vt:lpstr>Summary</vt:lpstr>
      <vt:lpstr>Confined Spaces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Confined Space Entry</dc:title>
  <dc:subject>Revised 03/05/97</dc:subject>
  <dc:creator>Greg Stefan</dc:creator>
  <cp:lastModifiedBy>Vosburgh, Linda - OSHA</cp:lastModifiedBy>
  <cp:revision>48</cp:revision>
  <cp:lastPrinted>1998-05-14T15:57:12Z</cp:lastPrinted>
  <dcterms:created xsi:type="dcterms:W3CDTF">1998-05-31T17:23:22Z</dcterms:created>
  <dcterms:modified xsi:type="dcterms:W3CDTF">2012-04-17T14:52:56Z</dcterms:modified>
</cp:coreProperties>
</file>