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4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7" r:id="rId4"/>
    <p:sldId id="259" r:id="rId5"/>
    <p:sldId id="260" r:id="rId6"/>
    <p:sldId id="261" r:id="rId7"/>
    <p:sldId id="264" r:id="rId8"/>
    <p:sldId id="263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67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DCD"/>
    <a:srgbClr val="EFEBDD"/>
    <a:srgbClr val="094715"/>
    <a:srgbClr val="334D03"/>
    <a:srgbClr val="385603"/>
    <a:srgbClr val="2B5600"/>
    <a:srgbClr val="336600"/>
    <a:srgbClr val="C5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79279" autoAdjust="0"/>
  </p:normalViewPr>
  <p:slideViewPr>
    <p:cSldViewPr>
      <p:cViewPr varScale="1">
        <p:scale>
          <a:sx n="89" d="100"/>
          <a:sy n="89" d="100"/>
        </p:scale>
        <p:origin x="-14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0A5564C-E9F2-40DA-927E-3A6ABAD9D2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55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607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0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60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3503C270-A0D4-4761-9923-B5298A5C0D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09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446E5C-FF75-43A0-848F-94AC93AD6C84}" type="slidenum">
              <a:rPr lang="en-US"/>
              <a:pPr/>
              <a:t>1</a:t>
            </a:fld>
            <a:endParaRPr lang="en-US"/>
          </a:p>
        </p:txBody>
      </p:sp>
      <p:sp>
        <p:nvSpPr>
          <p:cNvPr id="161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5CFCE6-AC5A-45DC-A56A-8E32F85E90B6}" type="slidenum">
              <a:rPr lang="en-US"/>
              <a:pPr/>
              <a:t>10</a:t>
            </a:fld>
            <a:endParaRPr lang="en-US"/>
          </a:p>
        </p:txBody>
      </p:sp>
      <p:sp>
        <p:nvSpPr>
          <p:cNvPr id="232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0E0CEF-8569-4830-A861-B0C22E815949}" type="slidenum">
              <a:rPr lang="en-US"/>
              <a:pPr/>
              <a:t>11</a:t>
            </a:fld>
            <a:endParaRPr lang="en-US"/>
          </a:p>
        </p:txBody>
      </p:sp>
      <p:sp>
        <p:nvSpPr>
          <p:cNvPr id="234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03A931-B0BB-4856-9F6C-C2BE4EDA1060}" type="slidenum">
              <a:rPr lang="en-US"/>
              <a:pPr/>
              <a:t>12</a:t>
            </a:fld>
            <a:endParaRPr lang="en-US"/>
          </a:p>
        </p:txBody>
      </p:sp>
      <p:sp>
        <p:nvSpPr>
          <p:cNvPr id="236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9550F2-7AC0-41E5-B188-361F5F8858BF}" type="slidenum">
              <a:rPr lang="en-US"/>
              <a:pPr/>
              <a:t>13</a:t>
            </a:fld>
            <a:endParaRPr lang="en-US"/>
          </a:p>
        </p:txBody>
      </p:sp>
      <p:sp>
        <p:nvSpPr>
          <p:cNvPr id="238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77D23B-7110-46CB-A44D-A55163261167}" type="slidenum">
              <a:rPr lang="en-US"/>
              <a:pPr/>
              <a:t>14</a:t>
            </a:fld>
            <a:endParaRPr lang="en-US"/>
          </a:p>
        </p:txBody>
      </p:sp>
      <p:sp>
        <p:nvSpPr>
          <p:cNvPr id="240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45F0CA-EE39-4AAF-A1DB-FA4CA7C544DD}" type="slidenum">
              <a:rPr lang="en-US"/>
              <a:pPr/>
              <a:t>15</a:t>
            </a:fld>
            <a:endParaRPr lang="en-US"/>
          </a:p>
        </p:txBody>
      </p:sp>
      <p:sp>
        <p:nvSpPr>
          <p:cNvPr id="230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F46325-3C37-4CA5-90A9-745E4B0D495D}" type="slidenum">
              <a:rPr lang="en-US"/>
              <a:pPr/>
              <a:t>16</a:t>
            </a:fld>
            <a:endParaRPr lang="en-US"/>
          </a:p>
        </p:txBody>
      </p:sp>
      <p:sp>
        <p:nvSpPr>
          <p:cNvPr id="244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D29A97-1900-4CE2-907A-FD1A431BD34B}" type="slidenum">
              <a:rPr lang="en-US"/>
              <a:pPr/>
              <a:t>17</a:t>
            </a:fld>
            <a:endParaRPr lang="en-US"/>
          </a:p>
        </p:txBody>
      </p:sp>
      <p:sp>
        <p:nvSpPr>
          <p:cNvPr id="246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D1299E-30C9-436E-935D-7251B3EA1D62}" type="slidenum">
              <a:rPr lang="en-US"/>
              <a:pPr/>
              <a:t>18</a:t>
            </a:fld>
            <a:endParaRPr lang="en-US"/>
          </a:p>
        </p:txBody>
      </p:sp>
      <p:sp>
        <p:nvSpPr>
          <p:cNvPr id="248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AD300D-FE68-4F94-AADA-5FA9C46D290F}" type="slidenum">
              <a:rPr lang="en-US"/>
              <a:pPr/>
              <a:t>19</a:t>
            </a:fld>
            <a:endParaRPr lang="en-US"/>
          </a:p>
        </p:txBody>
      </p:sp>
      <p:sp>
        <p:nvSpPr>
          <p:cNvPr id="250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D05D8C-6ABC-44D9-B1E6-22A53B49F805}" type="slidenum">
              <a:rPr lang="en-US"/>
              <a:pPr/>
              <a:t>2</a:t>
            </a:fld>
            <a:endParaRPr lang="en-US"/>
          </a:p>
        </p:txBody>
      </p:sp>
      <p:sp>
        <p:nvSpPr>
          <p:cNvPr id="199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A34F1A-897E-4A82-945F-391452429C67}" type="slidenum">
              <a:rPr lang="en-US"/>
              <a:pPr/>
              <a:t>20</a:t>
            </a:fld>
            <a:endParaRPr lang="en-US"/>
          </a:p>
        </p:txBody>
      </p:sp>
      <p:sp>
        <p:nvSpPr>
          <p:cNvPr id="252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482E1B-7363-42AF-A85E-AE72AE7C9433}" type="slidenum">
              <a:rPr lang="en-US"/>
              <a:pPr/>
              <a:t>3</a:t>
            </a:fld>
            <a:endParaRPr lang="en-US"/>
          </a:p>
        </p:txBody>
      </p:sp>
      <p:sp>
        <p:nvSpPr>
          <p:cNvPr id="202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3AB830-AA8E-4890-80A2-8E2160BA547F}" type="slidenum">
              <a:rPr lang="en-US"/>
              <a:pPr/>
              <a:t>4</a:t>
            </a:fld>
            <a:endParaRPr lang="en-US"/>
          </a:p>
        </p:txBody>
      </p:sp>
      <p:sp>
        <p:nvSpPr>
          <p:cNvPr id="204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F7FE97-D533-4C66-9693-4342DE05E0D3}" type="slidenum">
              <a:rPr lang="en-US"/>
              <a:pPr/>
              <a:t>5</a:t>
            </a:fld>
            <a:endParaRPr lang="en-US"/>
          </a:p>
        </p:txBody>
      </p:sp>
      <p:sp>
        <p:nvSpPr>
          <p:cNvPr id="206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E73D3C-37AC-41E2-AF72-FA1E98C5D3A5}" type="slidenum">
              <a:rPr lang="en-US"/>
              <a:pPr/>
              <a:t>6</a:t>
            </a:fld>
            <a:endParaRPr lang="en-US"/>
          </a:p>
        </p:txBody>
      </p:sp>
      <p:sp>
        <p:nvSpPr>
          <p:cNvPr id="212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2D7A2-588F-4484-9C52-EF9FA878643B}" type="slidenum">
              <a:rPr lang="en-US"/>
              <a:pPr/>
              <a:t>7</a:t>
            </a:fld>
            <a:endParaRPr lang="en-US"/>
          </a:p>
        </p:txBody>
      </p:sp>
      <p:sp>
        <p:nvSpPr>
          <p:cNvPr id="210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DBF600-CC69-4E12-8123-59C575168778}" type="slidenum">
              <a:rPr lang="en-US"/>
              <a:pPr/>
              <a:t>8</a:t>
            </a:fld>
            <a:endParaRPr lang="en-US"/>
          </a:p>
        </p:txBody>
      </p:sp>
      <p:sp>
        <p:nvSpPr>
          <p:cNvPr id="223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63623E-A42C-4739-92E6-89F93C1C1E12}" type="slidenum">
              <a:rPr lang="en-US"/>
              <a:pPr/>
              <a:t>9</a:t>
            </a:fld>
            <a:endParaRPr lang="en-US"/>
          </a:p>
        </p:txBody>
      </p:sp>
      <p:sp>
        <p:nvSpPr>
          <p:cNvPr id="225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0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0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28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66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05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33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990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32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97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92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312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947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88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5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909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603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07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0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0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97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4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45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B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6" name="Group 36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268" name="Rectangle 28"/>
            <p:cNvSpPr>
              <a:spLocks noChangeArrowheads="1"/>
            </p:cNvSpPr>
            <p:nvPr userDrawn="1"/>
          </p:nvSpPr>
          <p:spPr bwMode="auto">
            <a:xfrm>
              <a:off x="0" y="0"/>
              <a:ext cx="864" cy="720"/>
            </a:xfrm>
            <a:prstGeom prst="rect">
              <a:avLst/>
            </a:prstGeom>
            <a:solidFill>
              <a:srgbClr val="7F473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 userDrawn="1"/>
          </p:nvSpPr>
          <p:spPr bwMode="auto">
            <a:xfrm>
              <a:off x="864" y="0"/>
              <a:ext cx="4896" cy="720"/>
            </a:xfrm>
            <a:prstGeom prst="rect">
              <a:avLst/>
            </a:prstGeom>
            <a:solidFill>
              <a:srgbClr val="B5644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 userDrawn="1"/>
          </p:nvSpPr>
          <p:spPr bwMode="auto">
            <a:xfrm>
              <a:off x="0" y="720"/>
              <a:ext cx="864" cy="720"/>
            </a:xfrm>
            <a:prstGeom prst="rect">
              <a:avLst/>
            </a:prstGeom>
            <a:solidFill>
              <a:srgbClr val="B0624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2" name="Rectangle 32"/>
            <p:cNvSpPr>
              <a:spLocks noChangeArrowheads="1"/>
            </p:cNvSpPr>
            <p:nvPr userDrawn="1"/>
          </p:nvSpPr>
          <p:spPr bwMode="auto">
            <a:xfrm>
              <a:off x="0" y="1440"/>
              <a:ext cx="864" cy="720"/>
            </a:xfrm>
            <a:prstGeom prst="rect">
              <a:avLst/>
            </a:prstGeom>
            <a:solidFill>
              <a:srgbClr val="BB705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3" name="Rectangle 33"/>
            <p:cNvSpPr>
              <a:spLocks noChangeArrowheads="1"/>
            </p:cNvSpPr>
            <p:nvPr userDrawn="1"/>
          </p:nvSpPr>
          <p:spPr bwMode="auto">
            <a:xfrm>
              <a:off x="0" y="2160"/>
              <a:ext cx="864" cy="720"/>
            </a:xfrm>
            <a:prstGeom prst="rect">
              <a:avLst/>
            </a:prstGeom>
            <a:solidFill>
              <a:srgbClr val="C07D6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 userDrawn="1"/>
          </p:nvSpPr>
          <p:spPr bwMode="auto">
            <a:xfrm>
              <a:off x="0" y="2880"/>
              <a:ext cx="864" cy="720"/>
            </a:xfrm>
            <a:prstGeom prst="rect">
              <a:avLst/>
            </a:prstGeom>
            <a:solidFill>
              <a:srgbClr val="C6887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 userDrawn="1"/>
          </p:nvSpPr>
          <p:spPr bwMode="auto">
            <a:xfrm>
              <a:off x="0" y="3600"/>
              <a:ext cx="864" cy="720"/>
            </a:xfrm>
            <a:prstGeom prst="rect">
              <a:avLst/>
            </a:prstGeom>
            <a:solidFill>
              <a:srgbClr val="CC948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grpSp>
        <p:nvGrpSpPr>
          <p:cNvPr id="10286" name="Group 46"/>
          <p:cNvGrpSpPr>
            <a:grpSpLocks/>
          </p:cNvGrpSpPr>
          <p:nvPr userDrawn="1"/>
        </p:nvGrpSpPr>
        <p:grpSpPr bwMode="auto">
          <a:xfrm>
            <a:off x="304800" y="6019800"/>
            <a:ext cx="685800" cy="762000"/>
            <a:chOff x="144" y="3696"/>
            <a:chExt cx="432" cy="480"/>
          </a:xfrm>
        </p:grpSpPr>
        <p:pic>
          <p:nvPicPr>
            <p:cNvPr id="10251" name="Picture 11" descr="greentransparent"/>
            <p:cNvPicPr>
              <a:picLocks noChangeAspect="1" noChangeArrowheads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3696"/>
              <a:ext cx="336" cy="3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52" name="Rectangle 12"/>
            <p:cNvSpPr>
              <a:spLocks noChangeArrowheads="1"/>
            </p:cNvSpPr>
            <p:nvPr userDrawn="1"/>
          </p:nvSpPr>
          <p:spPr bwMode="auto">
            <a:xfrm>
              <a:off x="144" y="3984"/>
              <a:ext cx="4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lang="en-US" sz="1000" b="1">
                  <a:latin typeface="Tahoma" pitchFamily="34" charset="0"/>
                  <a:cs typeface="Tahoma" pitchFamily="34" charset="0"/>
                </a:rPr>
                <a:t>©</a:t>
              </a:r>
              <a:r>
                <a:rPr lang="en-US" sz="1000" b="1">
                  <a:latin typeface="Tahoma" pitchFamily="34" charset="0"/>
                </a:rPr>
                <a:t>2009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7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6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6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6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6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6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FEB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954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53955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864" cy="720"/>
            </a:xfrm>
            <a:prstGeom prst="rect">
              <a:avLst/>
            </a:prstGeom>
            <a:solidFill>
              <a:srgbClr val="7F473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56" name="Rectangle 4"/>
            <p:cNvSpPr>
              <a:spLocks noChangeArrowheads="1"/>
            </p:cNvSpPr>
            <p:nvPr userDrawn="1"/>
          </p:nvSpPr>
          <p:spPr bwMode="auto">
            <a:xfrm>
              <a:off x="864" y="0"/>
              <a:ext cx="4896" cy="720"/>
            </a:xfrm>
            <a:prstGeom prst="rect">
              <a:avLst/>
            </a:prstGeom>
            <a:solidFill>
              <a:srgbClr val="B5644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57" name="Rectangle 5"/>
            <p:cNvSpPr>
              <a:spLocks noChangeArrowheads="1"/>
            </p:cNvSpPr>
            <p:nvPr userDrawn="1"/>
          </p:nvSpPr>
          <p:spPr bwMode="auto">
            <a:xfrm>
              <a:off x="0" y="720"/>
              <a:ext cx="864" cy="720"/>
            </a:xfrm>
            <a:prstGeom prst="rect">
              <a:avLst/>
            </a:prstGeom>
            <a:solidFill>
              <a:srgbClr val="B0624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58" name="Rectangle 6"/>
            <p:cNvSpPr>
              <a:spLocks noChangeArrowheads="1"/>
            </p:cNvSpPr>
            <p:nvPr userDrawn="1"/>
          </p:nvSpPr>
          <p:spPr bwMode="auto">
            <a:xfrm>
              <a:off x="0" y="1440"/>
              <a:ext cx="864" cy="720"/>
            </a:xfrm>
            <a:prstGeom prst="rect">
              <a:avLst/>
            </a:prstGeom>
            <a:solidFill>
              <a:srgbClr val="BB705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59" name="Rectangle 7"/>
            <p:cNvSpPr>
              <a:spLocks noChangeArrowheads="1"/>
            </p:cNvSpPr>
            <p:nvPr userDrawn="1"/>
          </p:nvSpPr>
          <p:spPr bwMode="auto">
            <a:xfrm>
              <a:off x="0" y="2160"/>
              <a:ext cx="864" cy="720"/>
            </a:xfrm>
            <a:prstGeom prst="rect">
              <a:avLst/>
            </a:prstGeom>
            <a:solidFill>
              <a:srgbClr val="C07D6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60" name="Rectangle 8"/>
            <p:cNvSpPr>
              <a:spLocks noChangeArrowheads="1"/>
            </p:cNvSpPr>
            <p:nvPr userDrawn="1"/>
          </p:nvSpPr>
          <p:spPr bwMode="auto">
            <a:xfrm>
              <a:off x="0" y="2880"/>
              <a:ext cx="864" cy="720"/>
            </a:xfrm>
            <a:prstGeom prst="rect">
              <a:avLst/>
            </a:prstGeom>
            <a:solidFill>
              <a:srgbClr val="C6887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961" name="Rectangle 9"/>
            <p:cNvSpPr>
              <a:spLocks noChangeArrowheads="1"/>
            </p:cNvSpPr>
            <p:nvPr userDrawn="1"/>
          </p:nvSpPr>
          <p:spPr bwMode="auto">
            <a:xfrm>
              <a:off x="0" y="3600"/>
              <a:ext cx="864" cy="720"/>
            </a:xfrm>
            <a:prstGeom prst="rect">
              <a:avLst/>
            </a:prstGeom>
            <a:solidFill>
              <a:srgbClr val="CC948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39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539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grpSp>
        <p:nvGrpSpPr>
          <p:cNvPr id="253964" name="Group 12"/>
          <p:cNvGrpSpPr>
            <a:grpSpLocks/>
          </p:cNvGrpSpPr>
          <p:nvPr userDrawn="1"/>
        </p:nvGrpSpPr>
        <p:grpSpPr bwMode="auto">
          <a:xfrm>
            <a:off x="304800" y="6019800"/>
            <a:ext cx="685800" cy="762000"/>
            <a:chOff x="144" y="3696"/>
            <a:chExt cx="432" cy="480"/>
          </a:xfrm>
        </p:grpSpPr>
        <p:pic>
          <p:nvPicPr>
            <p:cNvPr id="253965" name="Picture 13" descr="greentransparent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3696"/>
              <a:ext cx="336" cy="3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3966" name="Rectangle 14"/>
            <p:cNvSpPr>
              <a:spLocks noChangeArrowheads="1"/>
            </p:cNvSpPr>
            <p:nvPr userDrawn="1"/>
          </p:nvSpPr>
          <p:spPr bwMode="auto">
            <a:xfrm>
              <a:off x="144" y="3984"/>
              <a:ext cx="4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lang="en-US" sz="1000" b="1">
                  <a:latin typeface="Tahoma" pitchFamily="34" charset="0"/>
                  <a:cs typeface="Tahoma" pitchFamily="34" charset="0"/>
                </a:rPr>
                <a:t>©</a:t>
              </a:r>
              <a:r>
                <a:rPr lang="en-US" sz="1000" b="1">
                  <a:latin typeface="Tahoma" pitchFamily="34" charset="0"/>
                </a:rPr>
                <a:t>2009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5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5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5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5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5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5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wmf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hiddenfromhistory.org/historyfiles/images/book-cover2ndedlarge.gif&amp;imgrefurl=http://www.hiddenfromhistory.org/&amp;usg=__60d036WUuD7a_Z44W-dP3ZPdNMI=&amp;h=785&amp;w=619&amp;sz=44&amp;hl=EN&amp;start=79&amp;tbnid=XDIU4mujsO6SnM:&amp;tbnh=143&amp;tbnw=113&amp;prev=/images%3Fq%3Dbook%26start%3D60%26gbv%3D2%26ndsp%3D20%26hl%3DEN%26sa%3DN%26ie%3DUTF-8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hiddenfromhistory.org/historyfiles/images/book-cover2ndedlarge.gif&amp;imgrefurl=http://www.hiddenfromhistory.org/&amp;usg=__60d036WUuD7a_Z44W-dP3ZPdNMI=&amp;h=785&amp;w=619&amp;sz=44&amp;hl=EN&amp;start=79&amp;tbnid=XDIU4mujsO6SnM:&amp;tbnh=143&amp;tbnw=113&amp;prev=/images%3Fq%3Dbook%26start%3D60%26gbv%3D2%26ndsp%3D20%26hl%3DEN%26sa%3DN%26ie%3DUTF-8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wmf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Susan B. Harwood Grant</a:t>
            </a:r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1447800" y="1447800"/>
            <a:ext cx="769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 Narrow" pitchFamily="34" charset="0"/>
              </a:rPr>
              <a:t>Safety Management Systems</a:t>
            </a:r>
          </a:p>
        </p:txBody>
      </p:sp>
      <p:grpSp>
        <p:nvGrpSpPr>
          <p:cNvPr id="2189" name="Group 141"/>
          <p:cNvGrpSpPr>
            <a:grpSpLocks/>
          </p:cNvGrpSpPr>
          <p:nvPr/>
        </p:nvGrpSpPr>
        <p:grpSpPr bwMode="auto">
          <a:xfrm>
            <a:off x="1600200" y="2971800"/>
            <a:ext cx="2286000" cy="2135188"/>
            <a:chOff x="1776" y="1344"/>
            <a:chExt cx="2880" cy="2688"/>
          </a:xfrm>
        </p:grpSpPr>
        <p:grpSp>
          <p:nvGrpSpPr>
            <p:cNvPr id="2188" name="Group 140"/>
            <p:cNvGrpSpPr>
              <a:grpSpLocks/>
            </p:cNvGrpSpPr>
            <p:nvPr/>
          </p:nvGrpSpPr>
          <p:grpSpPr bwMode="auto">
            <a:xfrm>
              <a:off x="1776" y="1364"/>
              <a:ext cx="2829" cy="2668"/>
              <a:chOff x="1776" y="1508"/>
              <a:chExt cx="2829" cy="2668"/>
            </a:xfrm>
          </p:grpSpPr>
          <p:sp>
            <p:nvSpPr>
              <p:cNvPr id="2181" name="Oval 133"/>
              <p:cNvSpPr>
                <a:spLocks noChangeArrowheads="1"/>
              </p:cNvSpPr>
              <p:nvPr/>
            </p:nvSpPr>
            <p:spPr bwMode="auto">
              <a:xfrm>
                <a:off x="2787" y="3524"/>
                <a:ext cx="813" cy="652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3" name="Oval 135"/>
              <p:cNvSpPr>
                <a:spLocks noChangeArrowheads="1"/>
              </p:cNvSpPr>
              <p:nvPr/>
            </p:nvSpPr>
            <p:spPr bwMode="auto">
              <a:xfrm>
                <a:off x="3840" y="2468"/>
                <a:ext cx="765" cy="700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4" name="Oval 136"/>
              <p:cNvSpPr>
                <a:spLocks noChangeArrowheads="1"/>
              </p:cNvSpPr>
              <p:nvPr/>
            </p:nvSpPr>
            <p:spPr bwMode="auto">
              <a:xfrm>
                <a:off x="2784" y="2516"/>
                <a:ext cx="765" cy="700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6" name="Oval 138"/>
              <p:cNvSpPr>
                <a:spLocks noChangeArrowheads="1"/>
              </p:cNvSpPr>
              <p:nvPr/>
            </p:nvSpPr>
            <p:spPr bwMode="auto">
              <a:xfrm>
                <a:off x="2784" y="1508"/>
                <a:ext cx="765" cy="700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5" name="Oval 137"/>
              <p:cNvSpPr>
                <a:spLocks noChangeArrowheads="1"/>
              </p:cNvSpPr>
              <p:nvPr/>
            </p:nvSpPr>
            <p:spPr bwMode="auto">
              <a:xfrm>
                <a:off x="1776" y="2468"/>
                <a:ext cx="765" cy="700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87" name="Group 139"/>
            <p:cNvGrpSpPr>
              <a:grpSpLocks/>
            </p:cNvGrpSpPr>
            <p:nvPr/>
          </p:nvGrpSpPr>
          <p:grpSpPr bwMode="auto">
            <a:xfrm>
              <a:off x="1824" y="1344"/>
              <a:ext cx="2832" cy="2688"/>
              <a:chOff x="1824" y="1488"/>
              <a:chExt cx="2832" cy="2688"/>
            </a:xfrm>
          </p:grpSpPr>
          <p:sp>
            <p:nvSpPr>
              <p:cNvPr id="2156" name="Line 108"/>
              <p:cNvSpPr>
                <a:spLocks noChangeShapeType="1"/>
              </p:cNvSpPr>
              <p:nvPr/>
            </p:nvSpPr>
            <p:spPr bwMode="auto">
              <a:xfrm rot="-10800000" flipH="1" flipV="1">
                <a:off x="2589" y="2832"/>
                <a:ext cx="1302" cy="0"/>
              </a:xfrm>
              <a:prstGeom prst="line">
                <a:avLst/>
              </a:prstGeom>
              <a:noFill/>
              <a:ln w="57150">
                <a:solidFill>
                  <a:srgbClr val="B7695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40" name="Line 92"/>
              <p:cNvSpPr>
                <a:spLocks noChangeShapeType="1"/>
              </p:cNvSpPr>
              <p:nvPr/>
            </p:nvSpPr>
            <p:spPr bwMode="auto">
              <a:xfrm rot="-5400000" flipH="1" flipV="1">
                <a:off x="2577" y="2832"/>
                <a:ext cx="1326" cy="0"/>
              </a:xfrm>
              <a:prstGeom prst="line">
                <a:avLst/>
              </a:prstGeom>
              <a:noFill/>
              <a:ln w="57150">
                <a:solidFill>
                  <a:srgbClr val="B7695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2174" name="Group 126"/>
              <p:cNvGrpSpPr>
                <a:grpSpLocks/>
              </p:cNvGrpSpPr>
              <p:nvPr/>
            </p:nvGrpSpPr>
            <p:grpSpPr bwMode="auto">
              <a:xfrm>
                <a:off x="2800" y="2482"/>
                <a:ext cx="880" cy="700"/>
                <a:chOff x="2800" y="2482"/>
                <a:chExt cx="880" cy="700"/>
              </a:xfrm>
            </p:grpSpPr>
            <p:sp>
              <p:nvSpPr>
                <p:cNvPr id="2128" name="Oval 80"/>
                <p:cNvSpPr>
                  <a:spLocks noChangeArrowheads="1"/>
                </p:cNvSpPr>
                <p:nvPr/>
              </p:nvSpPr>
              <p:spPr bwMode="auto">
                <a:xfrm>
                  <a:off x="2848" y="2482"/>
                  <a:ext cx="765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>
                        <a:gamma/>
                        <a:tint val="22353"/>
                        <a:invGamma/>
                      </a:srgbClr>
                    </a:gs>
                    <a:gs pos="100000">
                      <a:srgbClr val="A7BDFB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44" name="Text Box 96"/>
                <p:cNvSpPr txBox="1">
                  <a:spLocks noChangeArrowheads="1"/>
                </p:cNvSpPr>
                <p:nvPr/>
              </p:nvSpPr>
              <p:spPr bwMode="auto">
                <a:xfrm>
                  <a:off x="2800" y="2704"/>
                  <a:ext cx="880" cy="26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400" b="1">
                      <a:latin typeface="Verdana" pitchFamily="34" charset="0"/>
                    </a:rPr>
                    <a:t>Safety Management</a:t>
                  </a:r>
                </a:p>
              </p:txBody>
            </p:sp>
          </p:grpSp>
          <p:grpSp>
            <p:nvGrpSpPr>
              <p:cNvPr id="2175" name="Group 127"/>
              <p:cNvGrpSpPr>
                <a:grpSpLocks/>
              </p:cNvGrpSpPr>
              <p:nvPr/>
            </p:nvGrpSpPr>
            <p:grpSpPr bwMode="auto">
              <a:xfrm>
                <a:off x="3891" y="2445"/>
                <a:ext cx="765" cy="700"/>
                <a:chOff x="3891" y="2445"/>
                <a:chExt cx="765" cy="700"/>
              </a:xfrm>
            </p:grpSpPr>
            <p:sp>
              <p:nvSpPr>
                <p:cNvPr id="2134" name="Oval 86"/>
                <p:cNvSpPr>
                  <a:spLocks noChangeArrowheads="1"/>
                </p:cNvSpPr>
                <p:nvPr/>
              </p:nvSpPr>
              <p:spPr bwMode="auto">
                <a:xfrm>
                  <a:off x="3891" y="2445"/>
                  <a:ext cx="765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>
                        <a:gamma/>
                        <a:tint val="25490"/>
                        <a:invGamma/>
                      </a:srgbClr>
                    </a:gs>
                    <a:gs pos="100000">
                      <a:srgbClr val="A7BDFB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45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3929" y="2667"/>
                  <a:ext cx="691" cy="2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400" b="1">
                      <a:latin typeface="Verdana" pitchFamily="34" charset="0"/>
                    </a:rPr>
                    <a:t>Worksite Analysis</a:t>
                  </a:r>
                </a:p>
              </p:txBody>
            </p:sp>
          </p:grpSp>
          <p:grpSp>
            <p:nvGrpSpPr>
              <p:cNvPr id="2173" name="Group 125"/>
              <p:cNvGrpSpPr>
                <a:grpSpLocks/>
              </p:cNvGrpSpPr>
              <p:nvPr/>
            </p:nvGrpSpPr>
            <p:grpSpPr bwMode="auto">
              <a:xfrm>
                <a:off x="2857" y="1488"/>
                <a:ext cx="766" cy="700"/>
                <a:chOff x="2857" y="1488"/>
                <a:chExt cx="766" cy="700"/>
              </a:xfrm>
            </p:grpSpPr>
            <p:sp>
              <p:nvSpPr>
                <p:cNvPr id="2133" name="Oval 85"/>
                <p:cNvSpPr>
                  <a:spLocks noChangeArrowheads="1"/>
                </p:cNvSpPr>
                <p:nvPr/>
              </p:nvSpPr>
              <p:spPr bwMode="auto">
                <a:xfrm>
                  <a:off x="2857" y="1488"/>
                  <a:ext cx="766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/>
                    </a:gs>
                    <a:gs pos="100000">
                      <a:srgbClr val="A7BDFB">
                        <a:gamma/>
                        <a:tint val="19216"/>
                        <a:invGamma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47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2857" y="1632"/>
                  <a:ext cx="766" cy="49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400" b="1">
                      <a:latin typeface="Verdana" pitchFamily="34" charset="0"/>
                    </a:rPr>
                    <a:t>Management</a:t>
                  </a:r>
                </a:p>
                <a:p>
                  <a:pPr algn="ctr"/>
                  <a:r>
                    <a:rPr lang="en-US" sz="400" b="1">
                      <a:latin typeface="Verdana" pitchFamily="34" charset="0"/>
                    </a:rPr>
                    <a:t>Commitment and </a:t>
                  </a:r>
                </a:p>
                <a:p>
                  <a:pPr algn="ctr"/>
                  <a:r>
                    <a:rPr lang="en-US" sz="400" b="1">
                      <a:latin typeface="Verdana" pitchFamily="34" charset="0"/>
                    </a:rPr>
                    <a:t>Employee</a:t>
                  </a:r>
                </a:p>
                <a:p>
                  <a:pPr algn="ctr"/>
                  <a:r>
                    <a:rPr lang="en-US" sz="400" b="1">
                      <a:latin typeface="Verdana" pitchFamily="34" charset="0"/>
                    </a:rPr>
                    <a:t>Involvement</a:t>
                  </a:r>
                </a:p>
              </p:txBody>
            </p:sp>
          </p:grpSp>
          <p:grpSp>
            <p:nvGrpSpPr>
              <p:cNvPr id="2171" name="Group 123"/>
              <p:cNvGrpSpPr>
                <a:grpSpLocks/>
              </p:cNvGrpSpPr>
              <p:nvPr/>
            </p:nvGrpSpPr>
            <p:grpSpPr bwMode="auto">
              <a:xfrm>
                <a:off x="2857" y="3476"/>
                <a:ext cx="766" cy="700"/>
                <a:chOff x="2857" y="3476"/>
                <a:chExt cx="766" cy="700"/>
              </a:xfrm>
            </p:grpSpPr>
            <p:sp>
              <p:nvSpPr>
                <p:cNvPr id="2132" name="Oval 84"/>
                <p:cNvSpPr>
                  <a:spLocks noChangeArrowheads="1"/>
                </p:cNvSpPr>
                <p:nvPr/>
              </p:nvSpPr>
              <p:spPr bwMode="auto">
                <a:xfrm>
                  <a:off x="2857" y="3476"/>
                  <a:ext cx="766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>
                        <a:gamma/>
                        <a:tint val="25490"/>
                        <a:invGamma/>
                      </a:srgbClr>
                    </a:gs>
                    <a:gs pos="100000">
                      <a:srgbClr val="A7BDFB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46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2897" y="3648"/>
                  <a:ext cx="688" cy="3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400" b="1">
                      <a:latin typeface="Verdana" pitchFamily="34" charset="0"/>
                    </a:rPr>
                    <a:t>Hazard Prevention and Control</a:t>
                  </a:r>
                </a:p>
              </p:txBody>
            </p:sp>
          </p:grpSp>
          <p:grpSp>
            <p:nvGrpSpPr>
              <p:cNvPr id="2182" name="Group 134"/>
              <p:cNvGrpSpPr>
                <a:grpSpLocks/>
              </p:cNvGrpSpPr>
              <p:nvPr/>
            </p:nvGrpSpPr>
            <p:grpSpPr bwMode="auto">
              <a:xfrm>
                <a:off x="1824" y="2445"/>
                <a:ext cx="765" cy="700"/>
                <a:chOff x="1824" y="2445"/>
                <a:chExt cx="765" cy="700"/>
              </a:xfrm>
            </p:grpSpPr>
            <p:sp>
              <p:nvSpPr>
                <p:cNvPr id="2131" name="Oval 83"/>
                <p:cNvSpPr>
                  <a:spLocks noChangeArrowheads="1"/>
                </p:cNvSpPr>
                <p:nvPr/>
              </p:nvSpPr>
              <p:spPr bwMode="auto">
                <a:xfrm>
                  <a:off x="1824" y="2445"/>
                  <a:ext cx="765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>
                        <a:gamma/>
                        <a:tint val="28627"/>
                        <a:invGamma/>
                      </a:srgbClr>
                    </a:gs>
                    <a:gs pos="100000">
                      <a:srgbClr val="A7BDFB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48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1864" y="2629"/>
                  <a:ext cx="687" cy="3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400" b="1">
                      <a:latin typeface="Verdana" pitchFamily="34" charset="0"/>
                    </a:rPr>
                    <a:t>Safety and Health Training</a:t>
                  </a:r>
                </a:p>
              </p:txBody>
            </p:sp>
          </p:grpSp>
        </p:grpSp>
      </p:grpSp>
      <p:sp>
        <p:nvSpPr>
          <p:cNvPr id="2190" name="Text Box 142"/>
          <p:cNvSpPr txBox="1">
            <a:spLocks noChangeArrowheads="1"/>
          </p:cNvSpPr>
          <p:nvPr/>
        </p:nvSpPr>
        <p:spPr bwMode="auto">
          <a:xfrm>
            <a:off x="4419600" y="2667000"/>
            <a:ext cx="411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AF5A24"/>
                </a:solidFill>
                <a:latin typeface="Arial Narrow" pitchFamily="34" charset="0"/>
              </a:rPr>
              <a:t>Presented by</a:t>
            </a:r>
          </a:p>
        </p:txBody>
      </p:sp>
      <p:sp>
        <p:nvSpPr>
          <p:cNvPr id="2191" name="Line 143"/>
          <p:cNvSpPr>
            <a:spLocks noChangeShapeType="1"/>
          </p:cNvSpPr>
          <p:nvPr/>
        </p:nvSpPr>
        <p:spPr bwMode="auto">
          <a:xfrm>
            <a:off x="4419600" y="4114800"/>
            <a:ext cx="4191000" cy="0"/>
          </a:xfrm>
          <a:prstGeom prst="line">
            <a:avLst/>
          </a:prstGeom>
          <a:noFill/>
          <a:ln w="28575">
            <a:solidFill>
              <a:srgbClr val="AF5A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92" name="Text Box 144"/>
          <p:cNvSpPr txBox="1">
            <a:spLocks noChangeArrowheads="1"/>
          </p:cNvSpPr>
          <p:nvPr/>
        </p:nvSpPr>
        <p:spPr bwMode="auto">
          <a:xfrm>
            <a:off x="4419600" y="35814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 Narrow" pitchFamily="34" charset="0"/>
              </a:rPr>
              <a:t>[Name]</a:t>
            </a:r>
          </a:p>
        </p:txBody>
      </p:sp>
      <p:sp>
        <p:nvSpPr>
          <p:cNvPr id="2193" name="Line 145"/>
          <p:cNvSpPr>
            <a:spLocks noChangeShapeType="1"/>
          </p:cNvSpPr>
          <p:nvPr/>
        </p:nvSpPr>
        <p:spPr bwMode="auto">
          <a:xfrm>
            <a:off x="4419600" y="5105400"/>
            <a:ext cx="4191000" cy="0"/>
          </a:xfrm>
          <a:prstGeom prst="line">
            <a:avLst/>
          </a:prstGeom>
          <a:noFill/>
          <a:ln w="28575">
            <a:solidFill>
              <a:srgbClr val="AF5A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94" name="Text Box 146"/>
          <p:cNvSpPr txBox="1">
            <a:spLocks noChangeArrowheads="1"/>
          </p:cNvSpPr>
          <p:nvPr/>
        </p:nvSpPr>
        <p:spPr bwMode="auto">
          <a:xfrm>
            <a:off x="4419600" y="45720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 Narrow" pitchFamily="34" charset="0"/>
              </a:rPr>
              <a:t>[Name]</a:t>
            </a:r>
          </a:p>
        </p:txBody>
      </p:sp>
      <p:sp>
        <p:nvSpPr>
          <p:cNvPr id="2195" name="Rectangle 147"/>
          <p:cNvSpPr>
            <a:spLocks noChangeArrowheads="1"/>
          </p:cNvSpPr>
          <p:nvPr/>
        </p:nvSpPr>
        <p:spPr bwMode="auto">
          <a:xfrm>
            <a:off x="8153400" y="6400800"/>
            <a:ext cx="735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Intro-</a:t>
            </a:r>
            <a:fld id="{E7B925C0-8E0A-4215-A7A0-60A15BCED39A}" type="slidenum">
              <a:rPr lang="en-US" sz="1400" b="1">
                <a:solidFill>
                  <a:srgbClr val="7F4735"/>
                </a:solidFill>
                <a:latin typeface="Arial" charset="0"/>
              </a:rPr>
              <a:pPr eaLnBrk="0" hangingPunct="0"/>
              <a:t>1</a:t>
            </a:fld>
            <a:endParaRPr lang="en-US" sz="1400" b="1">
              <a:solidFill>
                <a:srgbClr val="7F4735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Module 1</a:t>
            </a:r>
          </a:p>
        </p:txBody>
      </p:sp>
      <p:sp>
        <p:nvSpPr>
          <p:cNvPr id="231427" name="Text Box 3"/>
          <p:cNvSpPr txBox="1">
            <a:spLocks noChangeArrowheads="1"/>
          </p:cNvSpPr>
          <p:nvPr/>
        </p:nvSpPr>
        <p:spPr bwMode="auto">
          <a:xfrm>
            <a:off x="1447800" y="1981200"/>
            <a:ext cx="769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 Narrow" pitchFamily="34" charset="0"/>
              </a:rPr>
              <a:t>Introduction to Safety Management Systems</a:t>
            </a:r>
          </a:p>
        </p:txBody>
      </p:sp>
      <p:grpSp>
        <p:nvGrpSpPr>
          <p:cNvPr id="231428" name="Group 4"/>
          <p:cNvGrpSpPr>
            <a:grpSpLocks/>
          </p:cNvGrpSpPr>
          <p:nvPr/>
        </p:nvGrpSpPr>
        <p:grpSpPr bwMode="auto">
          <a:xfrm>
            <a:off x="1524000" y="2971800"/>
            <a:ext cx="7467600" cy="2209800"/>
            <a:chOff x="1488" y="1584"/>
            <a:chExt cx="3792" cy="816"/>
          </a:xfrm>
        </p:grpSpPr>
        <p:sp>
          <p:nvSpPr>
            <p:cNvPr id="231429" name="Rectangle 5"/>
            <p:cNvSpPr>
              <a:spLocks noChangeArrowheads="1"/>
            </p:cNvSpPr>
            <p:nvPr/>
          </p:nvSpPr>
          <p:spPr bwMode="auto">
            <a:xfrm>
              <a:off x="1488" y="1584"/>
              <a:ext cx="3792" cy="816"/>
            </a:xfrm>
            <a:prstGeom prst="rect">
              <a:avLst/>
            </a:prstGeom>
            <a:solidFill>
              <a:srgbClr val="C3C9F5"/>
            </a:solidFill>
            <a:ln w="38100">
              <a:solidFill>
                <a:srgbClr val="80472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31430" name="Picture 6" descr="bd06630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1680"/>
              <a:ext cx="839" cy="669"/>
            </a:xfrm>
            <a:prstGeom prst="rect">
              <a:avLst/>
            </a:prstGeom>
            <a:solidFill>
              <a:srgbClr val="C3C9F5"/>
            </a:solidFill>
          </p:spPr>
        </p:pic>
        <p:pic>
          <p:nvPicPr>
            <p:cNvPr id="231431" name="Picture 7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079" t="35403" r="6760" b="45963"/>
            <a:stretch>
              <a:fillRect/>
            </a:stretch>
          </p:blipFill>
          <p:spPr bwMode="auto">
            <a:xfrm>
              <a:off x="3120" y="1728"/>
              <a:ext cx="1200" cy="571"/>
            </a:xfrm>
            <a:prstGeom prst="rect">
              <a:avLst/>
            </a:prstGeom>
            <a:solidFill>
              <a:srgbClr val="C3C9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1432" name="Picture 8" descr="j0431629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1680"/>
              <a:ext cx="648" cy="648"/>
            </a:xfrm>
            <a:prstGeom prst="rect">
              <a:avLst/>
            </a:prstGeom>
            <a:solidFill>
              <a:srgbClr val="C3C9F5"/>
            </a:solidFill>
          </p:spPr>
        </p:pic>
        <p:pic>
          <p:nvPicPr>
            <p:cNvPr id="231433" name="Picture 9" descr="j0230740[1]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632"/>
              <a:ext cx="918" cy="647"/>
            </a:xfrm>
            <a:prstGeom prst="rect">
              <a:avLst/>
            </a:prstGeom>
            <a:solidFill>
              <a:srgbClr val="C3C9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1434" name="Rectangle 10"/>
          <p:cNvSpPr>
            <a:spLocks noChangeArrowheads="1"/>
          </p:cNvSpPr>
          <p:nvPr/>
        </p:nvSpPr>
        <p:spPr bwMode="auto">
          <a:xfrm>
            <a:off x="8475663" y="6400800"/>
            <a:ext cx="439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Module 1 Objectives</a:t>
            </a:r>
          </a:p>
        </p:txBody>
      </p:sp>
      <p:sp>
        <p:nvSpPr>
          <p:cNvPr id="233475" name="Text Box 3"/>
          <p:cNvSpPr txBox="1">
            <a:spLocks noChangeArrowheads="1"/>
          </p:cNvSpPr>
          <p:nvPr/>
        </p:nvSpPr>
        <p:spPr bwMode="auto">
          <a:xfrm>
            <a:off x="1447800" y="1447800"/>
            <a:ext cx="769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 Narrow" pitchFamily="34" charset="0"/>
              </a:rPr>
              <a:t>At the end of this module, you will be able to:</a:t>
            </a:r>
          </a:p>
        </p:txBody>
      </p:sp>
      <p:sp>
        <p:nvSpPr>
          <p:cNvPr id="233476" name="Text Box 4"/>
          <p:cNvSpPr txBox="1">
            <a:spLocks noChangeArrowheads="1"/>
          </p:cNvSpPr>
          <p:nvPr/>
        </p:nvSpPr>
        <p:spPr bwMode="auto">
          <a:xfrm>
            <a:off x="1828800" y="2133600"/>
            <a:ext cx="67056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b="1">
                <a:latin typeface="Arial Narrow" pitchFamily="34" charset="0"/>
              </a:rPr>
              <a:t>Recognize the principles and components of OSHA’s Voluntary Safety and Health program Management Guidelines.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b="1">
                <a:latin typeface="Arial Narrow" pitchFamily="34" charset="0"/>
              </a:rPr>
              <a:t>Recognize the four components of a safety Management system.</a:t>
            </a:r>
          </a:p>
        </p:txBody>
      </p:sp>
      <p:sp>
        <p:nvSpPr>
          <p:cNvPr id="233477" name="Text Box 5"/>
          <p:cNvSpPr txBox="1">
            <a:spLocks noChangeArrowheads="1"/>
          </p:cNvSpPr>
          <p:nvPr/>
        </p:nvSpPr>
        <p:spPr bwMode="auto">
          <a:xfrm>
            <a:off x="2362200" y="4267200"/>
            <a:ext cx="5943600" cy="202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10000"/>
              </a:spcBef>
              <a:buFontTx/>
              <a:buBlip>
                <a:blip r:embed="rId4"/>
              </a:buBlip>
            </a:pPr>
            <a:r>
              <a:rPr lang="en-US" b="1">
                <a:latin typeface="Arial Narrow" pitchFamily="34" charset="0"/>
              </a:rPr>
              <a:t>Management commitment and employee involvement.</a:t>
            </a:r>
          </a:p>
          <a:p>
            <a:pPr>
              <a:spcBef>
                <a:spcPct val="10000"/>
              </a:spcBef>
              <a:buFontTx/>
              <a:buBlip>
                <a:blip r:embed="rId4"/>
              </a:buBlip>
            </a:pPr>
            <a:r>
              <a:rPr lang="en-US" b="1">
                <a:latin typeface="Arial Narrow" pitchFamily="34" charset="0"/>
              </a:rPr>
              <a:t>Worksite analysis.</a:t>
            </a:r>
          </a:p>
          <a:p>
            <a:pPr>
              <a:spcBef>
                <a:spcPct val="10000"/>
              </a:spcBef>
              <a:buFontTx/>
              <a:buBlip>
                <a:blip r:embed="rId4"/>
              </a:buBlip>
            </a:pPr>
            <a:r>
              <a:rPr lang="en-US" b="1">
                <a:latin typeface="Arial Narrow" pitchFamily="34" charset="0"/>
              </a:rPr>
              <a:t>Hazard prevention and control.</a:t>
            </a:r>
          </a:p>
          <a:p>
            <a:pPr>
              <a:spcBef>
                <a:spcPct val="10000"/>
              </a:spcBef>
              <a:buFontTx/>
              <a:buBlip>
                <a:blip r:embed="rId4"/>
              </a:buBlip>
            </a:pPr>
            <a:r>
              <a:rPr lang="en-US" b="1">
                <a:latin typeface="Arial Narrow" pitchFamily="34" charset="0"/>
              </a:rPr>
              <a:t>Safety and health training.</a:t>
            </a:r>
          </a:p>
        </p:txBody>
      </p:sp>
      <p:sp>
        <p:nvSpPr>
          <p:cNvPr id="233479" name="Rectangle 7"/>
          <p:cNvSpPr>
            <a:spLocks noChangeArrowheads="1"/>
          </p:cNvSpPr>
          <p:nvPr/>
        </p:nvSpPr>
        <p:spPr bwMode="auto">
          <a:xfrm>
            <a:off x="8475663" y="6400800"/>
            <a:ext cx="439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Module 1 Objectives—continued</a:t>
            </a:r>
          </a:p>
        </p:txBody>
      </p:sp>
      <p:sp>
        <p:nvSpPr>
          <p:cNvPr id="235523" name="Text Box 3"/>
          <p:cNvSpPr txBox="1">
            <a:spLocks noChangeArrowheads="1"/>
          </p:cNvSpPr>
          <p:nvPr/>
        </p:nvSpPr>
        <p:spPr bwMode="auto">
          <a:xfrm>
            <a:off x="1752600" y="1600200"/>
            <a:ext cx="67056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b="1">
                <a:latin typeface="Arial Narrow" pitchFamily="34" charset="0"/>
              </a:rPr>
              <a:t>Identify the benefits of implementing OSHA’s Voluntary Safety and Health Program Management Guidelines.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b="1">
                <a:latin typeface="Arial Narrow" pitchFamily="34" charset="0"/>
              </a:rPr>
              <a:t>Recognize the role of sustainability in Safety and Health Program Management.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endParaRPr lang="en-US" b="1">
              <a:latin typeface="Arial Narrow" pitchFamily="34" charset="0"/>
            </a:endParaRPr>
          </a:p>
        </p:txBody>
      </p:sp>
      <p:pic>
        <p:nvPicPr>
          <p:cNvPr id="235524" name="Picture 4" descr="j0336175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114800"/>
            <a:ext cx="2317750" cy="210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26" name="Rectangle 6"/>
          <p:cNvSpPr>
            <a:spLocks noChangeArrowheads="1"/>
          </p:cNvSpPr>
          <p:nvPr/>
        </p:nvSpPr>
        <p:spPr bwMode="auto">
          <a:xfrm>
            <a:off x="8475663" y="6400800"/>
            <a:ext cx="439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Voluntary Safety and Health Program</a:t>
            </a:r>
          </a:p>
        </p:txBody>
      </p:sp>
      <p:grpSp>
        <p:nvGrpSpPr>
          <p:cNvPr id="237571" name="Group 3"/>
          <p:cNvGrpSpPr>
            <a:grpSpLocks/>
          </p:cNvGrpSpPr>
          <p:nvPr/>
        </p:nvGrpSpPr>
        <p:grpSpPr bwMode="auto">
          <a:xfrm>
            <a:off x="1752600" y="2438400"/>
            <a:ext cx="2133600" cy="2362200"/>
            <a:chOff x="1872" y="1248"/>
            <a:chExt cx="1728" cy="2064"/>
          </a:xfrm>
        </p:grpSpPr>
        <p:pic>
          <p:nvPicPr>
            <p:cNvPr id="237572" name="Picture 4" descr="book-cover2ndedlarge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7061"/>
            <a:stretch>
              <a:fillRect/>
            </a:stretch>
          </p:blipFill>
          <p:spPr bwMode="auto">
            <a:xfrm>
              <a:off x="1872" y="1248"/>
              <a:ext cx="144" cy="2064"/>
            </a:xfrm>
            <a:prstGeom prst="rect">
              <a:avLst/>
            </a:prstGeom>
            <a:solidFill>
              <a:srgbClr val="C0C0C0"/>
            </a:solidFill>
          </p:spPr>
        </p:pic>
        <p:sp>
          <p:nvSpPr>
            <p:cNvPr id="237573" name="Rectangle 5"/>
            <p:cNvSpPr>
              <a:spLocks noChangeArrowheads="1"/>
            </p:cNvSpPr>
            <p:nvPr/>
          </p:nvSpPr>
          <p:spPr bwMode="auto">
            <a:xfrm>
              <a:off x="2016" y="1248"/>
              <a:ext cx="1584" cy="2064"/>
            </a:xfrm>
            <a:prstGeom prst="rect">
              <a:avLst/>
            </a:prstGeom>
            <a:solidFill>
              <a:srgbClr val="A7BD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574" name="Text Box 6"/>
            <p:cNvSpPr txBox="1">
              <a:spLocks noChangeArrowheads="1"/>
            </p:cNvSpPr>
            <p:nvPr/>
          </p:nvSpPr>
          <p:spPr bwMode="auto">
            <a:xfrm>
              <a:off x="2064" y="1344"/>
              <a:ext cx="1536" cy="1688"/>
            </a:xfrm>
            <a:prstGeom prst="rect">
              <a:avLst/>
            </a:prstGeom>
            <a:solidFill>
              <a:srgbClr val="A7BD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70000"/>
                </a:spcBef>
              </a:pPr>
              <a:r>
                <a:rPr lang="en-US" sz="1800">
                  <a:latin typeface="Tahoma" pitchFamily="34" charset="0"/>
                </a:rPr>
                <a:t>OSHA’s</a:t>
              </a:r>
            </a:p>
            <a:p>
              <a:pPr algn="ctr">
                <a:spcBef>
                  <a:spcPct val="70000"/>
                </a:spcBef>
              </a:pPr>
              <a:r>
                <a:rPr lang="en-US" sz="1800">
                  <a:latin typeface="Tahoma" pitchFamily="34" charset="0"/>
                </a:rPr>
                <a:t>Voluntary Safety and Health Program Management Guidelines</a:t>
              </a:r>
            </a:p>
          </p:txBody>
        </p:sp>
      </p:grpSp>
      <p:sp>
        <p:nvSpPr>
          <p:cNvPr id="237575" name="Text Box 7"/>
          <p:cNvSpPr txBox="1">
            <a:spLocks noChangeArrowheads="1"/>
          </p:cNvSpPr>
          <p:nvPr/>
        </p:nvSpPr>
        <p:spPr bwMode="auto">
          <a:xfrm>
            <a:off x="4114800" y="1524000"/>
            <a:ext cx="4648200" cy="465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r>
              <a:rPr lang="en-US" b="1">
                <a:latin typeface="Arial Narrow" pitchFamily="34" charset="0"/>
              </a:rPr>
              <a:t>Voluntary</a:t>
            </a:r>
          </a:p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r>
              <a:rPr lang="en-US" b="1">
                <a:latin typeface="Arial Narrow" pitchFamily="34" charset="0"/>
              </a:rPr>
              <a:t>General</a:t>
            </a:r>
          </a:p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r>
              <a:rPr lang="en-US" b="1">
                <a:latin typeface="Arial Narrow" pitchFamily="34" charset="0"/>
              </a:rPr>
              <a:t>Distilled from successful organizations</a:t>
            </a:r>
          </a:p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r>
              <a:rPr lang="en-US" b="1">
                <a:latin typeface="Arial Narrow" pitchFamily="34" charset="0"/>
              </a:rPr>
              <a:t>Go beyond legal requirements</a:t>
            </a:r>
          </a:p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r>
              <a:rPr lang="en-US" b="1">
                <a:latin typeface="Arial Narrow" pitchFamily="34" charset="0"/>
              </a:rPr>
              <a:t>Call for systematic identification, evaluation and prevention or control of general workplace hazards and specific job hazards</a:t>
            </a:r>
          </a:p>
          <a:p>
            <a:pPr>
              <a:spcBef>
                <a:spcPct val="50000"/>
              </a:spcBef>
              <a:buFontTx/>
              <a:buBlip>
                <a:blip r:embed="rId5"/>
              </a:buBlip>
            </a:pPr>
            <a:endParaRPr lang="en-US" b="1">
              <a:latin typeface="Arial Narrow" pitchFamily="34" charset="0"/>
            </a:endParaRPr>
          </a:p>
        </p:txBody>
      </p:sp>
      <p:sp>
        <p:nvSpPr>
          <p:cNvPr id="237577" name="Rectangle 9"/>
          <p:cNvSpPr>
            <a:spLocks noChangeArrowheads="1"/>
          </p:cNvSpPr>
          <p:nvPr/>
        </p:nvSpPr>
        <p:spPr bwMode="auto">
          <a:xfrm>
            <a:off x="8475663" y="6400800"/>
            <a:ext cx="439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Voluntary Safety and Health Program</a:t>
            </a:r>
          </a:p>
        </p:txBody>
      </p:sp>
      <p:grpSp>
        <p:nvGrpSpPr>
          <p:cNvPr id="239619" name="Group 3"/>
          <p:cNvGrpSpPr>
            <a:grpSpLocks/>
          </p:cNvGrpSpPr>
          <p:nvPr/>
        </p:nvGrpSpPr>
        <p:grpSpPr bwMode="auto">
          <a:xfrm>
            <a:off x="4191000" y="3124200"/>
            <a:ext cx="2133600" cy="2362200"/>
            <a:chOff x="1872" y="1248"/>
            <a:chExt cx="1728" cy="2064"/>
          </a:xfrm>
        </p:grpSpPr>
        <p:pic>
          <p:nvPicPr>
            <p:cNvPr id="239620" name="Picture 4" descr="book-cover2ndedlarge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7061"/>
            <a:stretch>
              <a:fillRect/>
            </a:stretch>
          </p:blipFill>
          <p:spPr bwMode="auto">
            <a:xfrm>
              <a:off x="1872" y="1248"/>
              <a:ext cx="144" cy="2064"/>
            </a:xfrm>
            <a:prstGeom prst="rect">
              <a:avLst/>
            </a:prstGeom>
            <a:solidFill>
              <a:srgbClr val="C0C0C0"/>
            </a:solidFill>
          </p:spPr>
        </p:pic>
        <p:sp>
          <p:nvSpPr>
            <p:cNvPr id="239621" name="Rectangle 5"/>
            <p:cNvSpPr>
              <a:spLocks noChangeArrowheads="1"/>
            </p:cNvSpPr>
            <p:nvPr/>
          </p:nvSpPr>
          <p:spPr bwMode="auto">
            <a:xfrm>
              <a:off x="2016" y="1248"/>
              <a:ext cx="1584" cy="2064"/>
            </a:xfrm>
            <a:prstGeom prst="rect">
              <a:avLst/>
            </a:prstGeom>
            <a:solidFill>
              <a:srgbClr val="A7BD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622" name="Text Box 6"/>
            <p:cNvSpPr txBox="1">
              <a:spLocks noChangeArrowheads="1"/>
            </p:cNvSpPr>
            <p:nvPr/>
          </p:nvSpPr>
          <p:spPr bwMode="auto">
            <a:xfrm>
              <a:off x="2064" y="1344"/>
              <a:ext cx="1536" cy="1688"/>
            </a:xfrm>
            <a:prstGeom prst="rect">
              <a:avLst/>
            </a:prstGeom>
            <a:solidFill>
              <a:srgbClr val="A7BD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70000"/>
                </a:spcBef>
              </a:pPr>
              <a:r>
                <a:rPr lang="en-US" sz="1800">
                  <a:latin typeface="Tahoma" pitchFamily="34" charset="0"/>
                </a:rPr>
                <a:t>OSHA’s</a:t>
              </a:r>
            </a:p>
            <a:p>
              <a:pPr algn="ctr">
                <a:spcBef>
                  <a:spcPct val="70000"/>
                </a:spcBef>
              </a:pPr>
              <a:r>
                <a:rPr lang="en-US" sz="1800">
                  <a:latin typeface="Tahoma" pitchFamily="34" charset="0"/>
                </a:rPr>
                <a:t>Voluntary Safety and Health Program Management Guidelines</a:t>
              </a:r>
            </a:p>
          </p:txBody>
        </p:sp>
      </p:grpSp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1447800" y="1981200"/>
            <a:ext cx="769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>
                <a:latin typeface="Arial Narrow" pitchFamily="34" charset="0"/>
              </a:rPr>
              <a:t>Should this plan be written?</a:t>
            </a:r>
          </a:p>
        </p:txBody>
      </p:sp>
      <p:sp>
        <p:nvSpPr>
          <p:cNvPr id="239625" name="Rectangle 9"/>
          <p:cNvSpPr>
            <a:spLocks noChangeArrowheads="1"/>
          </p:cNvSpPr>
          <p:nvPr/>
        </p:nvSpPr>
        <p:spPr bwMode="auto">
          <a:xfrm>
            <a:off x="8475663" y="6400800"/>
            <a:ext cx="439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The Safety Management System</a:t>
            </a:r>
          </a:p>
        </p:txBody>
      </p:sp>
      <p:grpSp>
        <p:nvGrpSpPr>
          <p:cNvPr id="229380" name="Group 4"/>
          <p:cNvGrpSpPr>
            <a:grpSpLocks/>
          </p:cNvGrpSpPr>
          <p:nvPr/>
        </p:nvGrpSpPr>
        <p:grpSpPr bwMode="auto">
          <a:xfrm>
            <a:off x="2362200" y="1371600"/>
            <a:ext cx="5486400" cy="5105400"/>
            <a:chOff x="1776" y="1344"/>
            <a:chExt cx="2880" cy="2688"/>
          </a:xfrm>
        </p:grpSpPr>
        <p:grpSp>
          <p:nvGrpSpPr>
            <p:cNvPr id="229381" name="Group 5"/>
            <p:cNvGrpSpPr>
              <a:grpSpLocks/>
            </p:cNvGrpSpPr>
            <p:nvPr/>
          </p:nvGrpSpPr>
          <p:grpSpPr bwMode="auto">
            <a:xfrm>
              <a:off x="1776" y="1364"/>
              <a:ext cx="2829" cy="2668"/>
              <a:chOff x="1776" y="1508"/>
              <a:chExt cx="2829" cy="2668"/>
            </a:xfrm>
          </p:grpSpPr>
          <p:sp>
            <p:nvSpPr>
              <p:cNvPr id="229382" name="Oval 6"/>
              <p:cNvSpPr>
                <a:spLocks noChangeArrowheads="1"/>
              </p:cNvSpPr>
              <p:nvPr/>
            </p:nvSpPr>
            <p:spPr bwMode="auto">
              <a:xfrm>
                <a:off x="2787" y="3524"/>
                <a:ext cx="813" cy="652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383" name="Oval 7"/>
              <p:cNvSpPr>
                <a:spLocks noChangeArrowheads="1"/>
              </p:cNvSpPr>
              <p:nvPr/>
            </p:nvSpPr>
            <p:spPr bwMode="auto">
              <a:xfrm>
                <a:off x="3840" y="2468"/>
                <a:ext cx="765" cy="700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384" name="Oval 8"/>
              <p:cNvSpPr>
                <a:spLocks noChangeArrowheads="1"/>
              </p:cNvSpPr>
              <p:nvPr/>
            </p:nvSpPr>
            <p:spPr bwMode="auto">
              <a:xfrm>
                <a:off x="2784" y="2516"/>
                <a:ext cx="765" cy="700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385" name="Oval 9"/>
              <p:cNvSpPr>
                <a:spLocks noChangeArrowheads="1"/>
              </p:cNvSpPr>
              <p:nvPr/>
            </p:nvSpPr>
            <p:spPr bwMode="auto">
              <a:xfrm>
                <a:off x="2784" y="1508"/>
                <a:ext cx="765" cy="700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386" name="Oval 10"/>
              <p:cNvSpPr>
                <a:spLocks noChangeArrowheads="1"/>
              </p:cNvSpPr>
              <p:nvPr/>
            </p:nvSpPr>
            <p:spPr bwMode="auto">
              <a:xfrm>
                <a:off x="1776" y="2468"/>
                <a:ext cx="765" cy="700"/>
              </a:xfrm>
              <a:prstGeom prst="ellipse">
                <a:avLst/>
              </a:prstGeom>
              <a:solidFill>
                <a:srgbClr val="C6887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9387" name="Group 11"/>
            <p:cNvGrpSpPr>
              <a:grpSpLocks/>
            </p:cNvGrpSpPr>
            <p:nvPr/>
          </p:nvGrpSpPr>
          <p:grpSpPr bwMode="auto">
            <a:xfrm>
              <a:off x="1824" y="1344"/>
              <a:ext cx="2832" cy="2688"/>
              <a:chOff x="1824" y="1488"/>
              <a:chExt cx="2832" cy="2688"/>
            </a:xfrm>
          </p:grpSpPr>
          <p:sp>
            <p:nvSpPr>
              <p:cNvPr id="229388" name="Line 12"/>
              <p:cNvSpPr>
                <a:spLocks noChangeShapeType="1"/>
              </p:cNvSpPr>
              <p:nvPr/>
            </p:nvSpPr>
            <p:spPr bwMode="auto">
              <a:xfrm rot="-10800000" flipH="1" flipV="1">
                <a:off x="2589" y="2832"/>
                <a:ext cx="1302" cy="0"/>
              </a:xfrm>
              <a:prstGeom prst="line">
                <a:avLst/>
              </a:prstGeom>
              <a:noFill/>
              <a:ln w="57150">
                <a:solidFill>
                  <a:srgbClr val="B7695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29389" name="Line 13"/>
              <p:cNvSpPr>
                <a:spLocks noChangeShapeType="1"/>
              </p:cNvSpPr>
              <p:nvPr/>
            </p:nvSpPr>
            <p:spPr bwMode="auto">
              <a:xfrm rot="-5400000" flipH="1" flipV="1">
                <a:off x="2577" y="2832"/>
                <a:ext cx="1326" cy="0"/>
              </a:xfrm>
              <a:prstGeom prst="line">
                <a:avLst/>
              </a:prstGeom>
              <a:noFill/>
              <a:ln w="57150">
                <a:solidFill>
                  <a:srgbClr val="B7695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grpSp>
            <p:nvGrpSpPr>
              <p:cNvPr id="229390" name="Group 14"/>
              <p:cNvGrpSpPr>
                <a:grpSpLocks/>
              </p:cNvGrpSpPr>
              <p:nvPr/>
            </p:nvGrpSpPr>
            <p:grpSpPr bwMode="auto">
              <a:xfrm>
                <a:off x="2800" y="2482"/>
                <a:ext cx="880" cy="700"/>
                <a:chOff x="2800" y="2482"/>
                <a:chExt cx="880" cy="700"/>
              </a:xfrm>
            </p:grpSpPr>
            <p:sp>
              <p:nvSpPr>
                <p:cNvPr id="229391" name="Oval 15"/>
                <p:cNvSpPr>
                  <a:spLocks noChangeArrowheads="1"/>
                </p:cNvSpPr>
                <p:nvPr/>
              </p:nvSpPr>
              <p:spPr bwMode="auto">
                <a:xfrm>
                  <a:off x="2848" y="2482"/>
                  <a:ext cx="765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>
                        <a:gamma/>
                        <a:tint val="22353"/>
                        <a:invGamma/>
                      </a:srgbClr>
                    </a:gs>
                    <a:gs pos="100000">
                      <a:srgbClr val="A7BDFB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939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800" y="2703"/>
                  <a:ext cx="880" cy="24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200" b="1">
                      <a:latin typeface="Verdana" pitchFamily="34" charset="0"/>
                    </a:rPr>
                    <a:t>Safety Management</a:t>
                  </a:r>
                </a:p>
              </p:txBody>
            </p:sp>
          </p:grpSp>
          <p:grpSp>
            <p:nvGrpSpPr>
              <p:cNvPr id="229393" name="Group 17"/>
              <p:cNvGrpSpPr>
                <a:grpSpLocks/>
              </p:cNvGrpSpPr>
              <p:nvPr/>
            </p:nvGrpSpPr>
            <p:grpSpPr bwMode="auto">
              <a:xfrm>
                <a:off x="3891" y="2445"/>
                <a:ext cx="765" cy="700"/>
                <a:chOff x="3891" y="2445"/>
                <a:chExt cx="765" cy="700"/>
              </a:xfrm>
            </p:grpSpPr>
            <p:sp>
              <p:nvSpPr>
                <p:cNvPr id="229394" name="Oval 18"/>
                <p:cNvSpPr>
                  <a:spLocks noChangeArrowheads="1"/>
                </p:cNvSpPr>
                <p:nvPr/>
              </p:nvSpPr>
              <p:spPr bwMode="auto">
                <a:xfrm>
                  <a:off x="3891" y="2445"/>
                  <a:ext cx="765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>
                        <a:gamma/>
                        <a:tint val="25490"/>
                        <a:invGamma/>
                      </a:srgbClr>
                    </a:gs>
                    <a:gs pos="100000">
                      <a:srgbClr val="A7BDFB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939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930" y="2666"/>
                  <a:ext cx="689" cy="24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200" b="1">
                      <a:latin typeface="Verdana" pitchFamily="34" charset="0"/>
                    </a:rPr>
                    <a:t>Worksite Analysis</a:t>
                  </a:r>
                </a:p>
              </p:txBody>
            </p:sp>
          </p:grpSp>
          <p:grpSp>
            <p:nvGrpSpPr>
              <p:cNvPr id="229396" name="Group 20"/>
              <p:cNvGrpSpPr>
                <a:grpSpLocks/>
              </p:cNvGrpSpPr>
              <p:nvPr/>
            </p:nvGrpSpPr>
            <p:grpSpPr bwMode="auto">
              <a:xfrm>
                <a:off x="2857" y="1488"/>
                <a:ext cx="766" cy="700"/>
                <a:chOff x="2857" y="1488"/>
                <a:chExt cx="766" cy="700"/>
              </a:xfrm>
            </p:grpSpPr>
            <p:sp>
              <p:nvSpPr>
                <p:cNvPr id="229397" name="Oval 21"/>
                <p:cNvSpPr>
                  <a:spLocks noChangeArrowheads="1"/>
                </p:cNvSpPr>
                <p:nvPr/>
              </p:nvSpPr>
              <p:spPr bwMode="auto">
                <a:xfrm>
                  <a:off x="2857" y="1488"/>
                  <a:ext cx="766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/>
                    </a:gs>
                    <a:gs pos="100000">
                      <a:srgbClr val="A7BDFB">
                        <a:gamma/>
                        <a:tint val="19216"/>
                        <a:invGamma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9398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857" y="1632"/>
                  <a:ext cx="766" cy="4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200" b="1">
                      <a:latin typeface="Verdana" pitchFamily="34" charset="0"/>
                    </a:rPr>
                    <a:t>Management</a:t>
                  </a:r>
                </a:p>
                <a:p>
                  <a:pPr algn="ctr"/>
                  <a:r>
                    <a:rPr lang="en-US" sz="1200" b="1">
                      <a:latin typeface="Verdana" pitchFamily="34" charset="0"/>
                    </a:rPr>
                    <a:t>Commitment</a:t>
                  </a:r>
                </a:p>
                <a:p>
                  <a:pPr algn="ctr"/>
                  <a:r>
                    <a:rPr lang="en-US" sz="1200" b="1">
                      <a:latin typeface="Verdana" pitchFamily="34" charset="0"/>
                    </a:rPr>
                    <a:t>and Employee</a:t>
                  </a:r>
                </a:p>
                <a:p>
                  <a:pPr algn="ctr"/>
                  <a:r>
                    <a:rPr lang="en-US" sz="1200" b="1">
                      <a:latin typeface="Verdana" pitchFamily="34" charset="0"/>
                    </a:rPr>
                    <a:t>Involvement</a:t>
                  </a:r>
                </a:p>
              </p:txBody>
            </p:sp>
          </p:grpSp>
          <p:grpSp>
            <p:nvGrpSpPr>
              <p:cNvPr id="229399" name="Group 23"/>
              <p:cNvGrpSpPr>
                <a:grpSpLocks/>
              </p:cNvGrpSpPr>
              <p:nvPr/>
            </p:nvGrpSpPr>
            <p:grpSpPr bwMode="auto">
              <a:xfrm>
                <a:off x="2857" y="3476"/>
                <a:ext cx="766" cy="700"/>
                <a:chOff x="2857" y="3476"/>
                <a:chExt cx="766" cy="700"/>
              </a:xfrm>
            </p:grpSpPr>
            <p:sp>
              <p:nvSpPr>
                <p:cNvPr id="229400" name="Oval 24"/>
                <p:cNvSpPr>
                  <a:spLocks noChangeArrowheads="1"/>
                </p:cNvSpPr>
                <p:nvPr/>
              </p:nvSpPr>
              <p:spPr bwMode="auto">
                <a:xfrm>
                  <a:off x="2857" y="3476"/>
                  <a:ext cx="766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>
                        <a:gamma/>
                        <a:tint val="25490"/>
                        <a:invGamma/>
                      </a:srgbClr>
                    </a:gs>
                    <a:gs pos="100000">
                      <a:srgbClr val="A7BDFB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940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896" y="3648"/>
                  <a:ext cx="689" cy="3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200" b="1">
                      <a:latin typeface="Verdana" pitchFamily="34" charset="0"/>
                    </a:rPr>
                    <a:t>Hazard Prevention and Control</a:t>
                  </a:r>
                </a:p>
              </p:txBody>
            </p:sp>
          </p:grpSp>
          <p:grpSp>
            <p:nvGrpSpPr>
              <p:cNvPr id="229402" name="Group 26"/>
              <p:cNvGrpSpPr>
                <a:grpSpLocks/>
              </p:cNvGrpSpPr>
              <p:nvPr/>
            </p:nvGrpSpPr>
            <p:grpSpPr bwMode="auto">
              <a:xfrm>
                <a:off x="1824" y="2445"/>
                <a:ext cx="765" cy="700"/>
                <a:chOff x="1824" y="2445"/>
                <a:chExt cx="765" cy="700"/>
              </a:xfrm>
            </p:grpSpPr>
            <p:sp>
              <p:nvSpPr>
                <p:cNvPr id="229403" name="Oval 27"/>
                <p:cNvSpPr>
                  <a:spLocks noChangeArrowheads="1"/>
                </p:cNvSpPr>
                <p:nvPr/>
              </p:nvSpPr>
              <p:spPr bwMode="auto">
                <a:xfrm>
                  <a:off x="1824" y="2445"/>
                  <a:ext cx="765" cy="7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7BDFB">
                        <a:gamma/>
                        <a:tint val="28627"/>
                        <a:invGamma/>
                      </a:srgbClr>
                    </a:gs>
                    <a:gs pos="100000">
                      <a:srgbClr val="A7BDFB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940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863" y="2629"/>
                  <a:ext cx="689" cy="3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1200" b="1">
                      <a:latin typeface="Verdana" pitchFamily="34" charset="0"/>
                    </a:rPr>
                    <a:t>Safety and Health Training</a:t>
                  </a:r>
                </a:p>
              </p:txBody>
            </p:sp>
          </p:grpSp>
        </p:grpSp>
      </p:grpSp>
      <p:sp>
        <p:nvSpPr>
          <p:cNvPr id="229406" name="Rectangle 30"/>
          <p:cNvSpPr>
            <a:spLocks noChangeArrowheads="1"/>
          </p:cNvSpPr>
          <p:nvPr/>
        </p:nvSpPr>
        <p:spPr bwMode="auto">
          <a:xfrm>
            <a:off x="8475663" y="6400800"/>
            <a:ext cx="439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1-6</a:t>
            </a:r>
          </a:p>
        </p:txBody>
      </p:sp>
      <p:sp>
        <p:nvSpPr>
          <p:cNvPr id="229407" name="Oval 31"/>
          <p:cNvSpPr>
            <a:spLocks noChangeArrowheads="1"/>
          </p:cNvSpPr>
          <p:nvPr/>
        </p:nvSpPr>
        <p:spPr bwMode="auto">
          <a:xfrm>
            <a:off x="4267200" y="1371600"/>
            <a:ext cx="1676400" cy="1447800"/>
          </a:xfrm>
          <a:prstGeom prst="ellipse">
            <a:avLst/>
          </a:prstGeom>
          <a:gradFill rotWithShape="1">
            <a:gsLst>
              <a:gs pos="0">
                <a:srgbClr val="C5D6FF">
                  <a:gamma/>
                  <a:tint val="3137"/>
                  <a:invGamma/>
                </a:srgbClr>
              </a:gs>
              <a:gs pos="100000">
                <a:srgbClr val="C5D6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408" name="Oval 32"/>
          <p:cNvSpPr>
            <a:spLocks noChangeArrowheads="1"/>
          </p:cNvSpPr>
          <p:nvPr/>
        </p:nvSpPr>
        <p:spPr bwMode="auto">
          <a:xfrm>
            <a:off x="4267200" y="5105400"/>
            <a:ext cx="1676400" cy="1447800"/>
          </a:xfrm>
          <a:prstGeom prst="ellipse">
            <a:avLst/>
          </a:prstGeom>
          <a:gradFill rotWithShape="1">
            <a:gsLst>
              <a:gs pos="0">
                <a:srgbClr val="C5D6FF">
                  <a:gamma/>
                  <a:tint val="3137"/>
                  <a:invGamma/>
                </a:srgbClr>
              </a:gs>
              <a:gs pos="100000">
                <a:srgbClr val="C5D6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409" name="Oval 33"/>
          <p:cNvSpPr>
            <a:spLocks noChangeArrowheads="1"/>
          </p:cNvSpPr>
          <p:nvPr/>
        </p:nvSpPr>
        <p:spPr bwMode="auto">
          <a:xfrm>
            <a:off x="6248400" y="3124200"/>
            <a:ext cx="1676400" cy="1447800"/>
          </a:xfrm>
          <a:prstGeom prst="ellipse">
            <a:avLst/>
          </a:prstGeom>
          <a:gradFill rotWithShape="1">
            <a:gsLst>
              <a:gs pos="0">
                <a:srgbClr val="C5D6FF">
                  <a:gamma/>
                  <a:tint val="3137"/>
                  <a:invGamma/>
                </a:srgbClr>
              </a:gs>
              <a:gs pos="100000">
                <a:srgbClr val="C5D6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9410" name="Oval 34"/>
          <p:cNvSpPr>
            <a:spLocks noChangeArrowheads="1"/>
          </p:cNvSpPr>
          <p:nvPr/>
        </p:nvSpPr>
        <p:spPr bwMode="auto">
          <a:xfrm>
            <a:off x="2286000" y="3124200"/>
            <a:ext cx="1676400" cy="1447800"/>
          </a:xfrm>
          <a:prstGeom prst="ellipse">
            <a:avLst/>
          </a:prstGeom>
          <a:gradFill rotWithShape="1">
            <a:gsLst>
              <a:gs pos="0">
                <a:srgbClr val="C5D6FF">
                  <a:gamma/>
                  <a:tint val="3137"/>
                  <a:invGamma/>
                </a:srgbClr>
              </a:gs>
              <a:gs pos="100000">
                <a:srgbClr val="C5D6FF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29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29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29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29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407" grpId="0" animBg="1"/>
      <p:bldP spid="229408" grpId="0" animBg="1"/>
      <p:bldP spid="229409" grpId="0" animBg="1"/>
      <p:bldP spid="2294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Activity Instructions</a:t>
            </a:r>
          </a:p>
        </p:txBody>
      </p:sp>
      <p:sp>
        <p:nvSpPr>
          <p:cNvPr id="243715" name="Text Box 3"/>
          <p:cNvSpPr txBox="1">
            <a:spLocks noChangeArrowheads="1"/>
          </p:cNvSpPr>
          <p:nvPr/>
        </p:nvSpPr>
        <p:spPr bwMode="auto">
          <a:xfrm>
            <a:off x="1828800" y="2209800"/>
            <a:ext cx="67056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Benefits to employees.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Benefits to the organization.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Benefits to the community.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endParaRPr lang="en-US" sz="3200" b="1">
              <a:latin typeface="Arial Narrow" pitchFamily="34" charset="0"/>
            </a:endParaRPr>
          </a:p>
        </p:txBody>
      </p:sp>
      <p:sp>
        <p:nvSpPr>
          <p:cNvPr id="243716" name="Text Box 4"/>
          <p:cNvSpPr txBox="1">
            <a:spLocks noChangeArrowheads="1"/>
          </p:cNvSpPr>
          <p:nvPr/>
        </p:nvSpPr>
        <p:spPr bwMode="auto">
          <a:xfrm>
            <a:off x="1676400" y="1371600"/>
            <a:ext cx="533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>
                <a:latin typeface="Arial Narrow" pitchFamily="34" charset="0"/>
              </a:rPr>
              <a:t>Work in your group to identify:</a:t>
            </a:r>
          </a:p>
        </p:txBody>
      </p:sp>
      <p:pic>
        <p:nvPicPr>
          <p:cNvPr id="243717" name="Picture 5" descr="j0283365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572000"/>
            <a:ext cx="1812925" cy="1827213"/>
          </a:xfrm>
          <a:prstGeom prst="rect">
            <a:avLst/>
          </a:prstGeom>
          <a:noFill/>
          <a:ln w="76200">
            <a:solidFill>
              <a:srgbClr val="8B7C5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3719" name="Rectangle 7"/>
          <p:cNvSpPr>
            <a:spLocks noChangeArrowheads="1"/>
          </p:cNvSpPr>
          <p:nvPr/>
        </p:nvSpPr>
        <p:spPr bwMode="auto">
          <a:xfrm>
            <a:off x="8475663" y="6400800"/>
            <a:ext cx="439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Definition of Sustainability</a:t>
            </a:r>
          </a:p>
        </p:txBody>
      </p:sp>
      <p:sp>
        <p:nvSpPr>
          <p:cNvPr id="245763" name="Text Box 3"/>
          <p:cNvSpPr txBox="1">
            <a:spLocks noChangeArrowheads="1"/>
          </p:cNvSpPr>
          <p:nvPr/>
        </p:nvSpPr>
        <p:spPr bwMode="auto">
          <a:xfrm>
            <a:off x="1752600" y="1524000"/>
            <a:ext cx="6705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The ability to maintain a certain process or state</a:t>
            </a:r>
          </a:p>
        </p:txBody>
      </p:sp>
      <p:sp>
        <p:nvSpPr>
          <p:cNvPr id="245764" name="Text Box 4"/>
          <p:cNvSpPr txBox="1">
            <a:spLocks noChangeArrowheads="1"/>
          </p:cNvSpPr>
          <p:nvPr/>
        </p:nvSpPr>
        <p:spPr bwMode="auto">
          <a:xfrm>
            <a:off x="1752600" y="2743200"/>
            <a:ext cx="67056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Meeting the needs of the present without compromising the ability of future generations to meet their own needs</a:t>
            </a:r>
          </a:p>
        </p:txBody>
      </p:sp>
      <p:pic>
        <p:nvPicPr>
          <p:cNvPr id="245765" name="Picture 5" descr="j0437665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025" y="4572000"/>
            <a:ext cx="1755775" cy="187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67" name="Rectangle 7"/>
          <p:cNvSpPr>
            <a:spLocks noChangeArrowheads="1"/>
          </p:cNvSpPr>
          <p:nvPr/>
        </p:nvSpPr>
        <p:spPr bwMode="auto">
          <a:xfrm>
            <a:off x="8475663" y="6400800"/>
            <a:ext cx="439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45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3" grpId="0"/>
      <p:bldP spid="2457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ext Box 2"/>
          <p:cNvSpPr txBox="1">
            <a:spLocks noChangeArrowheads="1"/>
          </p:cNvSpPr>
          <p:nvPr/>
        </p:nvSpPr>
        <p:spPr bwMode="auto">
          <a:xfrm>
            <a:off x="1752600" y="1828800"/>
            <a:ext cx="6705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latin typeface="Arial Narrow" pitchFamily="34" charset="0"/>
              </a:rPr>
              <a:t>How are safety and health related to sustainability?</a:t>
            </a:r>
          </a:p>
        </p:txBody>
      </p:sp>
      <p:pic>
        <p:nvPicPr>
          <p:cNvPr id="247811" name="Picture 3" descr="j0437665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581400"/>
            <a:ext cx="2500313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7813" name="Rectangle 5"/>
          <p:cNvSpPr>
            <a:spLocks noChangeArrowheads="1"/>
          </p:cNvSpPr>
          <p:nvPr/>
        </p:nvSpPr>
        <p:spPr bwMode="auto">
          <a:xfrm>
            <a:off x="8475663" y="6400800"/>
            <a:ext cx="439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The Non-Integrated Organization</a:t>
            </a:r>
          </a:p>
        </p:txBody>
      </p:sp>
      <p:grpSp>
        <p:nvGrpSpPr>
          <p:cNvPr id="249859" name="Group 3"/>
          <p:cNvGrpSpPr>
            <a:grpSpLocks/>
          </p:cNvGrpSpPr>
          <p:nvPr/>
        </p:nvGrpSpPr>
        <p:grpSpPr bwMode="auto">
          <a:xfrm>
            <a:off x="2895600" y="2133600"/>
            <a:ext cx="4267200" cy="2895600"/>
            <a:chOff x="1584" y="1344"/>
            <a:chExt cx="2688" cy="1824"/>
          </a:xfrm>
        </p:grpSpPr>
        <p:grpSp>
          <p:nvGrpSpPr>
            <p:cNvPr id="249860" name="Group 4"/>
            <p:cNvGrpSpPr>
              <a:grpSpLocks/>
            </p:cNvGrpSpPr>
            <p:nvPr/>
          </p:nvGrpSpPr>
          <p:grpSpPr bwMode="auto">
            <a:xfrm>
              <a:off x="2400" y="1344"/>
              <a:ext cx="912" cy="912"/>
              <a:chOff x="2400" y="1344"/>
              <a:chExt cx="912" cy="912"/>
            </a:xfrm>
          </p:grpSpPr>
          <p:grpSp>
            <p:nvGrpSpPr>
              <p:cNvPr id="249861" name="Group 5"/>
              <p:cNvGrpSpPr>
                <a:grpSpLocks/>
              </p:cNvGrpSpPr>
              <p:nvPr/>
            </p:nvGrpSpPr>
            <p:grpSpPr bwMode="auto">
              <a:xfrm>
                <a:off x="2400" y="1344"/>
                <a:ext cx="912" cy="912"/>
                <a:chOff x="2496" y="1248"/>
                <a:chExt cx="912" cy="912"/>
              </a:xfrm>
            </p:grpSpPr>
            <p:sp>
              <p:nvSpPr>
                <p:cNvPr id="249862" name="Oval 6"/>
                <p:cNvSpPr>
                  <a:spLocks noChangeArrowheads="1"/>
                </p:cNvSpPr>
                <p:nvPr/>
              </p:nvSpPr>
              <p:spPr bwMode="auto">
                <a:xfrm>
                  <a:off x="2496" y="1248"/>
                  <a:ext cx="912" cy="91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8C953B">
                        <a:alpha val="63000"/>
                      </a:srgbClr>
                    </a:gs>
                    <a:gs pos="100000">
                      <a:srgbClr val="8C953B">
                        <a:gamma/>
                        <a:tint val="12549"/>
                        <a:invGamma/>
                        <a:alpha val="60001"/>
                      </a:srgbClr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986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544" y="1584"/>
                  <a:ext cx="81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/>
                </a:p>
              </p:txBody>
            </p:sp>
          </p:grpSp>
          <p:sp>
            <p:nvSpPr>
              <p:cNvPr id="249864" name="Text Box 8"/>
              <p:cNvSpPr txBox="1">
                <a:spLocks noChangeArrowheads="1"/>
              </p:cNvSpPr>
              <p:nvPr/>
            </p:nvSpPr>
            <p:spPr bwMode="auto">
              <a:xfrm>
                <a:off x="2496" y="1536"/>
                <a:ext cx="720" cy="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b="1">
                    <a:latin typeface="Tahoma" pitchFamily="34" charset="0"/>
                  </a:rPr>
                  <a:t>Employee Safety and Health</a:t>
                </a:r>
              </a:p>
            </p:txBody>
          </p:sp>
        </p:grpSp>
        <p:grpSp>
          <p:nvGrpSpPr>
            <p:cNvPr id="249865" name="Group 9"/>
            <p:cNvGrpSpPr>
              <a:grpSpLocks/>
            </p:cNvGrpSpPr>
            <p:nvPr/>
          </p:nvGrpSpPr>
          <p:grpSpPr bwMode="auto">
            <a:xfrm>
              <a:off x="3168" y="2256"/>
              <a:ext cx="1104" cy="912"/>
              <a:chOff x="3168" y="2256"/>
              <a:chExt cx="1104" cy="912"/>
            </a:xfrm>
          </p:grpSpPr>
          <p:sp>
            <p:nvSpPr>
              <p:cNvPr id="249866" name="Oval 10"/>
              <p:cNvSpPr>
                <a:spLocks noChangeArrowheads="1"/>
              </p:cNvSpPr>
              <p:nvPr/>
            </p:nvSpPr>
            <p:spPr bwMode="auto">
              <a:xfrm>
                <a:off x="3264" y="2256"/>
                <a:ext cx="912" cy="912"/>
              </a:xfrm>
              <a:prstGeom prst="ellipse">
                <a:avLst/>
              </a:prstGeom>
              <a:gradFill rotWithShape="1">
                <a:gsLst>
                  <a:gs pos="0">
                    <a:srgbClr val="7B8DBF">
                      <a:alpha val="63000"/>
                    </a:srgbClr>
                  </a:gs>
                  <a:gs pos="100000">
                    <a:srgbClr val="7B8DBF">
                      <a:gamma/>
                      <a:tint val="25490"/>
                      <a:invGamma/>
                      <a:alpha val="60001"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867" name="Text Box 11"/>
              <p:cNvSpPr txBox="1">
                <a:spLocks noChangeArrowheads="1"/>
              </p:cNvSpPr>
              <p:nvPr/>
            </p:nvSpPr>
            <p:spPr bwMode="auto">
              <a:xfrm>
                <a:off x="3168" y="2544"/>
                <a:ext cx="1104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b="1">
                    <a:latin typeface="Tahoma" pitchFamily="34" charset="0"/>
                  </a:rPr>
                  <a:t>Organizational Results</a:t>
                </a:r>
              </a:p>
            </p:txBody>
          </p:sp>
        </p:grpSp>
        <p:grpSp>
          <p:nvGrpSpPr>
            <p:cNvPr id="249868" name="Group 12"/>
            <p:cNvGrpSpPr>
              <a:grpSpLocks/>
            </p:cNvGrpSpPr>
            <p:nvPr/>
          </p:nvGrpSpPr>
          <p:grpSpPr bwMode="auto">
            <a:xfrm>
              <a:off x="1584" y="2256"/>
              <a:ext cx="1008" cy="912"/>
              <a:chOff x="1584" y="2256"/>
              <a:chExt cx="1008" cy="912"/>
            </a:xfrm>
          </p:grpSpPr>
          <p:sp>
            <p:nvSpPr>
              <p:cNvPr id="249869" name="Oval 13"/>
              <p:cNvSpPr>
                <a:spLocks noChangeArrowheads="1"/>
              </p:cNvSpPr>
              <p:nvPr/>
            </p:nvSpPr>
            <p:spPr bwMode="auto">
              <a:xfrm>
                <a:off x="1632" y="2256"/>
                <a:ext cx="912" cy="912"/>
              </a:xfrm>
              <a:prstGeom prst="ellipse">
                <a:avLst/>
              </a:prstGeom>
              <a:gradFill rotWithShape="1">
                <a:gsLst>
                  <a:gs pos="0">
                    <a:srgbClr val="C68874">
                      <a:alpha val="63000"/>
                    </a:srgbClr>
                  </a:gs>
                  <a:gs pos="100000">
                    <a:srgbClr val="C68874">
                      <a:gamma/>
                      <a:tint val="47451"/>
                      <a:invGamma/>
                      <a:alpha val="59000"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870" name="Text Box 14"/>
              <p:cNvSpPr txBox="1">
                <a:spLocks noChangeArrowheads="1"/>
              </p:cNvSpPr>
              <p:nvPr/>
            </p:nvSpPr>
            <p:spPr bwMode="auto">
              <a:xfrm>
                <a:off x="1584" y="2544"/>
                <a:ext cx="1008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b="1">
                    <a:latin typeface="Tahoma" pitchFamily="34" charset="0"/>
                  </a:rPr>
                  <a:t>Social Responsibility</a:t>
                </a:r>
              </a:p>
            </p:txBody>
          </p:sp>
        </p:grpSp>
      </p:grpSp>
      <p:sp>
        <p:nvSpPr>
          <p:cNvPr id="249872" name="Rectangle 16"/>
          <p:cNvSpPr>
            <a:spLocks noChangeArrowheads="1"/>
          </p:cNvSpPr>
          <p:nvPr/>
        </p:nvSpPr>
        <p:spPr bwMode="auto">
          <a:xfrm>
            <a:off x="8475663" y="6400800"/>
            <a:ext cx="5381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692" name="Picture 36" descr="j037116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91199">
            <a:off x="4191000" y="1447800"/>
            <a:ext cx="3724275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Housekeeping</a:t>
            </a:r>
          </a:p>
        </p:txBody>
      </p:sp>
      <p:sp>
        <p:nvSpPr>
          <p:cNvPr id="198691" name="Text Box 35"/>
          <p:cNvSpPr txBox="1">
            <a:spLocks noChangeArrowheads="1"/>
          </p:cNvSpPr>
          <p:nvPr/>
        </p:nvSpPr>
        <p:spPr bwMode="auto">
          <a:xfrm>
            <a:off x="1828800" y="1600200"/>
            <a:ext cx="6705600" cy="466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Emergency Procedures</a:t>
            </a:r>
          </a:p>
          <a:p>
            <a:pPr>
              <a:spcBef>
                <a:spcPct val="2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Medical concerns</a:t>
            </a:r>
          </a:p>
          <a:p>
            <a:pPr>
              <a:spcBef>
                <a:spcPct val="2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Class times, breaks &amp; lunch</a:t>
            </a:r>
          </a:p>
          <a:p>
            <a:pPr>
              <a:spcBef>
                <a:spcPct val="2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Break areas, rest rooms</a:t>
            </a:r>
          </a:p>
          <a:p>
            <a:pPr>
              <a:spcBef>
                <a:spcPct val="2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Tobacco policy</a:t>
            </a:r>
          </a:p>
          <a:p>
            <a:pPr>
              <a:spcBef>
                <a:spcPct val="2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Electronic devices</a:t>
            </a:r>
          </a:p>
          <a:p>
            <a:pPr>
              <a:spcBef>
                <a:spcPct val="2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Materials</a:t>
            </a:r>
          </a:p>
          <a:p>
            <a:pPr>
              <a:spcBef>
                <a:spcPct val="20000"/>
              </a:spcBef>
              <a:buFontTx/>
              <a:buBlip>
                <a:blip r:embed="rId4"/>
              </a:buBlip>
            </a:pPr>
            <a:endParaRPr lang="en-US" sz="3200" b="1">
              <a:latin typeface="Arial Narrow" pitchFamily="34" charset="0"/>
            </a:endParaRPr>
          </a:p>
        </p:txBody>
      </p:sp>
      <p:sp>
        <p:nvSpPr>
          <p:cNvPr id="198693" name="Rectangle 37"/>
          <p:cNvSpPr>
            <a:spLocks noChangeArrowheads="1"/>
          </p:cNvSpPr>
          <p:nvPr/>
        </p:nvSpPr>
        <p:spPr bwMode="auto">
          <a:xfrm>
            <a:off x="8153400" y="6400800"/>
            <a:ext cx="735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Intro-</a:t>
            </a:r>
            <a:fld id="{CFF29C64-13FC-4F90-AC95-D77E3ED181A4}" type="slidenum">
              <a:rPr lang="en-US" sz="1400" b="1">
                <a:solidFill>
                  <a:srgbClr val="7F4735"/>
                </a:solidFill>
                <a:latin typeface="Arial" charset="0"/>
              </a:rPr>
              <a:pPr eaLnBrk="0" hangingPunct="0"/>
              <a:t>2</a:t>
            </a:fld>
            <a:endParaRPr lang="en-US" sz="1400" b="1">
              <a:solidFill>
                <a:srgbClr val="7F4735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The Integrated Organization</a:t>
            </a:r>
          </a:p>
        </p:txBody>
      </p:sp>
      <p:grpSp>
        <p:nvGrpSpPr>
          <p:cNvPr id="251907" name="Group 3"/>
          <p:cNvGrpSpPr>
            <a:grpSpLocks/>
          </p:cNvGrpSpPr>
          <p:nvPr/>
        </p:nvGrpSpPr>
        <p:grpSpPr bwMode="auto">
          <a:xfrm>
            <a:off x="2286000" y="2057400"/>
            <a:ext cx="5562600" cy="2971800"/>
            <a:chOff x="1248" y="1296"/>
            <a:chExt cx="3504" cy="1872"/>
          </a:xfrm>
        </p:grpSpPr>
        <p:sp>
          <p:nvSpPr>
            <p:cNvPr id="251908" name="Text Box 4"/>
            <p:cNvSpPr txBox="1">
              <a:spLocks noChangeArrowheads="1"/>
            </p:cNvSpPr>
            <p:nvPr/>
          </p:nvSpPr>
          <p:spPr bwMode="auto">
            <a:xfrm>
              <a:off x="2352" y="1296"/>
              <a:ext cx="1248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400" b="1">
                  <a:latin typeface="Tahoma" pitchFamily="34" charset="0"/>
                </a:rPr>
                <a:t>Employee Safety and Health</a:t>
              </a:r>
            </a:p>
          </p:txBody>
        </p:sp>
        <p:sp>
          <p:nvSpPr>
            <p:cNvPr id="251909" name="Text Box 5"/>
            <p:cNvSpPr txBox="1">
              <a:spLocks noChangeArrowheads="1"/>
            </p:cNvSpPr>
            <p:nvPr/>
          </p:nvSpPr>
          <p:spPr bwMode="auto">
            <a:xfrm>
              <a:off x="3792" y="2544"/>
              <a:ext cx="96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400" b="1">
                  <a:latin typeface="Tahoma" pitchFamily="34" charset="0"/>
                </a:rPr>
                <a:t>Organizational Results</a:t>
              </a:r>
            </a:p>
          </p:txBody>
        </p:sp>
        <p:grpSp>
          <p:nvGrpSpPr>
            <p:cNvPr id="251910" name="Group 6"/>
            <p:cNvGrpSpPr>
              <a:grpSpLocks/>
            </p:cNvGrpSpPr>
            <p:nvPr/>
          </p:nvGrpSpPr>
          <p:grpSpPr bwMode="auto">
            <a:xfrm>
              <a:off x="2184" y="1680"/>
              <a:ext cx="1584" cy="1488"/>
              <a:chOff x="2112" y="1680"/>
              <a:chExt cx="1584" cy="1488"/>
            </a:xfrm>
          </p:grpSpPr>
          <p:grpSp>
            <p:nvGrpSpPr>
              <p:cNvPr id="251911" name="Group 7"/>
              <p:cNvGrpSpPr>
                <a:grpSpLocks/>
              </p:cNvGrpSpPr>
              <p:nvPr/>
            </p:nvGrpSpPr>
            <p:grpSpPr bwMode="auto">
              <a:xfrm>
                <a:off x="2448" y="1680"/>
                <a:ext cx="912" cy="912"/>
                <a:chOff x="2496" y="1248"/>
                <a:chExt cx="912" cy="912"/>
              </a:xfrm>
            </p:grpSpPr>
            <p:sp>
              <p:nvSpPr>
                <p:cNvPr id="251912" name="Oval 8"/>
                <p:cNvSpPr>
                  <a:spLocks noChangeArrowheads="1"/>
                </p:cNvSpPr>
                <p:nvPr/>
              </p:nvSpPr>
              <p:spPr bwMode="auto">
                <a:xfrm>
                  <a:off x="2496" y="1248"/>
                  <a:ext cx="912" cy="91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8C953B">
                        <a:alpha val="63000"/>
                      </a:srgbClr>
                    </a:gs>
                    <a:gs pos="100000">
                      <a:srgbClr val="8C953B">
                        <a:gamma/>
                        <a:tint val="12549"/>
                        <a:invGamma/>
                        <a:alpha val="60001"/>
                      </a:srgbClr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191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544" y="1584"/>
                  <a:ext cx="81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/>
                </a:p>
              </p:txBody>
            </p:sp>
          </p:grpSp>
          <p:sp>
            <p:nvSpPr>
              <p:cNvPr id="251914" name="Oval 10"/>
              <p:cNvSpPr>
                <a:spLocks noChangeArrowheads="1"/>
              </p:cNvSpPr>
              <p:nvPr/>
            </p:nvSpPr>
            <p:spPr bwMode="auto">
              <a:xfrm>
                <a:off x="2784" y="2256"/>
                <a:ext cx="912" cy="912"/>
              </a:xfrm>
              <a:prstGeom prst="ellipse">
                <a:avLst/>
              </a:prstGeom>
              <a:gradFill rotWithShape="1">
                <a:gsLst>
                  <a:gs pos="0">
                    <a:srgbClr val="7B8DBF">
                      <a:alpha val="63000"/>
                    </a:srgbClr>
                  </a:gs>
                  <a:gs pos="100000">
                    <a:srgbClr val="7B8DBF">
                      <a:gamma/>
                      <a:tint val="25490"/>
                      <a:invGamma/>
                      <a:alpha val="60001"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915" name="Oval 11"/>
              <p:cNvSpPr>
                <a:spLocks noChangeArrowheads="1"/>
              </p:cNvSpPr>
              <p:nvPr/>
            </p:nvSpPr>
            <p:spPr bwMode="auto">
              <a:xfrm>
                <a:off x="2112" y="2256"/>
                <a:ext cx="912" cy="912"/>
              </a:xfrm>
              <a:prstGeom prst="ellipse">
                <a:avLst/>
              </a:prstGeom>
              <a:gradFill rotWithShape="1">
                <a:gsLst>
                  <a:gs pos="0">
                    <a:srgbClr val="C68874">
                      <a:alpha val="63000"/>
                    </a:srgbClr>
                  </a:gs>
                  <a:gs pos="100000">
                    <a:srgbClr val="C68874">
                      <a:gamma/>
                      <a:tint val="47451"/>
                      <a:invGamma/>
                      <a:alpha val="59000"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1916" name="Text Box 12"/>
            <p:cNvSpPr txBox="1">
              <a:spLocks noChangeArrowheads="1"/>
            </p:cNvSpPr>
            <p:nvPr/>
          </p:nvSpPr>
          <p:spPr bwMode="auto">
            <a:xfrm>
              <a:off x="1248" y="2544"/>
              <a:ext cx="91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400" b="1">
                  <a:latin typeface="Tahoma" pitchFamily="34" charset="0"/>
                </a:rPr>
                <a:t>Social Responsibility</a:t>
              </a:r>
            </a:p>
          </p:txBody>
        </p:sp>
      </p:grpSp>
      <p:sp>
        <p:nvSpPr>
          <p:cNvPr id="251918" name="Rectangle 14"/>
          <p:cNvSpPr>
            <a:spLocks noChangeArrowheads="1"/>
          </p:cNvSpPr>
          <p:nvPr/>
        </p:nvSpPr>
        <p:spPr bwMode="auto">
          <a:xfrm>
            <a:off x="8475663" y="6400800"/>
            <a:ext cx="5381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1-11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National Safety Council Mission</a:t>
            </a:r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2362200" y="1676400"/>
            <a:ext cx="56388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 Narrow" pitchFamily="34" charset="0"/>
              </a:rPr>
              <a:t>The mission of the National Safety Council is to educate and influence people to prevent accidental injury and death.</a:t>
            </a:r>
          </a:p>
        </p:txBody>
      </p:sp>
      <p:grpSp>
        <p:nvGrpSpPr>
          <p:cNvPr id="201742" name="Group 14"/>
          <p:cNvGrpSpPr>
            <a:grpSpLocks/>
          </p:cNvGrpSpPr>
          <p:nvPr/>
        </p:nvGrpSpPr>
        <p:grpSpPr bwMode="auto">
          <a:xfrm>
            <a:off x="3276600" y="3810000"/>
            <a:ext cx="3886200" cy="2133600"/>
            <a:chOff x="2160" y="2400"/>
            <a:chExt cx="2448" cy="1344"/>
          </a:xfrm>
        </p:grpSpPr>
        <p:pic>
          <p:nvPicPr>
            <p:cNvPr id="201737" name="Picture 9" descr="greentransparen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2400"/>
              <a:ext cx="1152" cy="1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1740" name="Text Box 12"/>
            <p:cNvSpPr txBox="1">
              <a:spLocks noChangeArrowheads="1"/>
            </p:cNvSpPr>
            <p:nvPr/>
          </p:nvSpPr>
          <p:spPr bwMode="auto">
            <a:xfrm>
              <a:off x="2160" y="3456"/>
              <a:ext cx="24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rgbClr val="094715"/>
                  </a:solidFill>
                  <a:latin typeface="Arial" charset="0"/>
                </a:rPr>
                <a:t>Making Our World Safer </a:t>
              </a:r>
              <a:r>
                <a:rPr lang="en-US" sz="1800" b="1" i="1" baseline="48000">
                  <a:solidFill>
                    <a:srgbClr val="094715"/>
                  </a:solidFill>
                  <a:latin typeface="Arial" charset="0"/>
                </a:rPr>
                <a:t>®</a:t>
              </a:r>
            </a:p>
          </p:txBody>
        </p:sp>
      </p:grpSp>
      <p:sp>
        <p:nvSpPr>
          <p:cNvPr id="201743" name="Rectangle 15"/>
          <p:cNvSpPr>
            <a:spLocks noChangeArrowheads="1"/>
          </p:cNvSpPr>
          <p:nvPr/>
        </p:nvSpPr>
        <p:spPr bwMode="auto">
          <a:xfrm>
            <a:off x="8153400" y="6400800"/>
            <a:ext cx="735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Intro-</a:t>
            </a:r>
            <a:fld id="{2E4FEECA-184F-41E9-A270-B12D061F9826}" type="slidenum">
              <a:rPr lang="en-US" sz="1400" b="1">
                <a:solidFill>
                  <a:srgbClr val="7F4735"/>
                </a:solidFill>
                <a:latin typeface="Arial" charset="0"/>
              </a:rPr>
              <a:pPr eaLnBrk="0" hangingPunct="0"/>
              <a:t>3</a:t>
            </a:fld>
            <a:endParaRPr lang="en-US" sz="1400" b="1">
              <a:solidFill>
                <a:srgbClr val="7F4735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rgbClr val="EFEBDD"/>
                </a:solidFill>
                <a:latin typeface="Tahoma" pitchFamily="34" charset="0"/>
              </a:rPr>
              <a:t>Safety Management Systems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2286000" y="1524000"/>
            <a:ext cx="5715000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 Narrow" pitchFamily="34" charset="0"/>
              </a:rPr>
              <a:t>This program will provide you with the knowledge, skills and strategies necessary to establish and maintain a results-producing safety management system.</a:t>
            </a:r>
          </a:p>
        </p:txBody>
      </p:sp>
      <p:grpSp>
        <p:nvGrpSpPr>
          <p:cNvPr id="203781" name="Group 5"/>
          <p:cNvGrpSpPr>
            <a:grpSpLocks/>
          </p:cNvGrpSpPr>
          <p:nvPr/>
        </p:nvGrpSpPr>
        <p:grpSpPr bwMode="auto">
          <a:xfrm>
            <a:off x="1905000" y="4419600"/>
            <a:ext cx="6629400" cy="1676400"/>
            <a:chOff x="1488" y="1584"/>
            <a:chExt cx="3792" cy="816"/>
          </a:xfrm>
        </p:grpSpPr>
        <p:sp>
          <p:nvSpPr>
            <p:cNvPr id="203782" name="Rectangle 6"/>
            <p:cNvSpPr>
              <a:spLocks noChangeArrowheads="1"/>
            </p:cNvSpPr>
            <p:nvPr/>
          </p:nvSpPr>
          <p:spPr bwMode="auto">
            <a:xfrm>
              <a:off x="1488" y="1584"/>
              <a:ext cx="3792" cy="816"/>
            </a:xfrm>
            <a:prstGeom prst="rect">
              <a:avLst/>
            </a:prstGeom>
            <a:solidFill>
              <a:srgbClr val="C68874"/>
            </a:solidFill>
            <a:ln w="38100">
              <a:solidFill>
                <a:srgbClr val="80472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03783" name="Picture 7" descr="bd06630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1680"/>
              <a:ext cx="839" cy="6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3784" name="Picture 8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079" t="35403" r="6760" b="45963"/>
            <a:stretch>
              <a:fillRect/>
            </a:stretch>
          </p:blipFill>
          <p:spPr bwMode="auto">
            <a:xfrm>
              <a:off x="3120" y="1728"/>
              <a:ext cx="1200" cy="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3785" name="Picture 9" descr="j0431629[1]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1680"/>
              <a:ext cx="648" cy="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3786" name="Picture 10" descr="j0230740[1]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632"/>
              <a:ext cx="918" cy="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3787" name="Rectangle 11"/>
          <p:cNvSpPr>
            <a:spLocks noChangeArrowheads="1"/>
          </p:cNvSpPr>
          <p:nvPr/>
        </p:nvSpPr>
        <p:spPr bwMode="auto">
          <a:xfrm>
            <a:off x="8153400" y="6400800"/>
            <a:ext cx="735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Intro-</a:t>
            </a:r>
            <a:fld id="{3127450C-A0EF-4BC0-AFBA-8CD777AA8C2B}" type="slidenum">
              <a:rPr lang="en-US" sz="1400" b="1">
                <a:solidFill>
                  <a:srgbClr val="7F4735"/>
                </a:solidFill>
                <a:latin typeface="Arial" charset="0"/>
              </a:rPr>
              <a:pPr eaLnBrk="0" hangingPunct="0"/>
              <a:t>4</a:t>
            </a:fld>
            <a:endParaRPr lang="en-US" sz="1400" b="1">
              <a:solidFill>
                <a:srgbClr val="7F4735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Introductions and Learning Goal</a:t>
            </a:r>
          </a:p>
        </p:txBody>
      </p:sp>
      <p:sp>
        <p:nvSpPr>
          <p:cNvPr id="205828" name="Text Box 4"/>
          <p:cNvSpPr txBox="1">
            <a:spLocks noChangeArrowheads="1"/>
          </p:cNvSpPr>
          <p:nvPr/>
        </p:nvSpPr>
        <p:spPr bwMode="auto">
          <a:xfrm>
            <a:off x="2362200" y="2438400"/>
            <a:ext cx="38100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Your name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Where you work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What you do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Learning goal</a:t>
            </a:r>
          </a:p>
        </p:txBody>
      </p:sp>
      <p:pic>
        <p:nvPicPr>
          <p:cNvPr id="205829" name="Picture 5" descr="bd19860_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0"/>
            <a:ext cx="2116138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30" name="Rectangle 6"/>
          <p:cNvSpPr>
            <a:spLocks noChangeArrowheads="1"/>
          </p:cNvSpPr>
          <p:nvPr/>
        </p:nvSpPr>
        <p:spPr bwMode="auto">
          <a:xfrm>
            <a:off x="8153400" y="6400800"/>
            <a:ext cx="735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Intro-</a:t>
            </a:r>
            <a:fld id="{5351AC1D-122E-4333-BF5A-9E551DDBFF2D}" type="slidenum">
              <a:rPr lang="en-US" sz="1400" b="1">
                <a:solidFill>
                  <a:srgbClr val="7F4735"/>
                </a:solidFill>
                <a:latin typeface="Arial" charset="0"/>
              </a:rPr>
              <a:pPr eaLnBrk="0" hangingPunct="0"/>
              <a:t>5</a:t>
            </a:fld>
            <a:endParaRPr lang="en-US" sz="1400" b="1">
              <a:solidFill>
                <a:srgbClr val="7F4735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Program Goals</a:t>
            </a:r>
          </a:p>
        </p:txBody>
      </p:sp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1676400" y="1524000"/>
            <a:ext cx="70866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200" b="1">
                <a:latin typeface="Arial Narrow" pitchFamily="34" charset="0"/>
              </a:rPr>
              <a:t>Identify key principles and components of a successful safety management system, which include:</a:t>
            </a:r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2286000" y="3200400"/>
            <a:ext cx="5943600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1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Management commitment and employee involvement.</a:t>
            </a:r>
          </a:p>
          <a:p>
            <a:pPr>
              <a:spcBef>
                <a:spcPct val="1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Worksite analysis.</a:t>
            </a:r>
          </a:p>
          <a:p>
            <a:pPr>
              <a:spcBef>
                <a:spcPct val="1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Hazard prevention and control.</a:t>
            </a:r>
          </a:p>
          <a:p>
            <a:pPr>
              <a:spcBef>
                <a:spcPct val="10000"/>
              </a:spcBef>
              <a:buFontTx/>
              <a:buBlip>
                <a:blip r:embed="rId4"/>
              </a:buBlip>
            </a:pPr>
            <a:r>
              <a:rPr lang="en-US" sz="3200" b="1">
                <a:latin typeface="Arial Narrow" pitchFamily="34" charset="0"/>
              </a:rPr>
              <a:t>Safety and health training.</a:t>
            </a:r>
          </a:p>
        </p:txBody>
      </p:sp>
      <p:sp>
        <p:nvSpPr>
          <p:cNvPr id="211973" name="Rectangle 5"/>
          <p:cNvSpPr>
            <a:spLocks noChangeArrowheads="1"/>
          </p:cNvSpPr>
          <p:nvPr/>
        </p:nvSpPr>
        <p:spPr bwMode="auto">
          <a:xfrm>
            <a:off x="8153400" y="6400800"/>
            <a:ext cx="735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Intro-</a:t>
            </a:r>
            <a:fld id="{887F72B8-A899-40CF-83A5-ECC2272B78B7}" type="slidenum">
              <a:rPr lang="en-US" sz="1400" b="1">
                <a:solidFill>
                  <a:srgbClr val="7F4735"/>
                </a:solidFill>
                <a:latin typeface="Arial" charset="0"/>
              </a:rPr>
              <a:pPr eaLnBrk="0" hangingPunct="0"/>
              <a:t>6</a:t>
            </a:fld>
            <a:endParaRPr lang="en-US" sz="1400" b="1">
              <a:solidFill>
                <a:srgbClr val="7F4735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Program Goals—continued</a:t>
            </a:r>
          </a:p>
        </p:txBody>
      </p:sp>
      <p:sp>
        <p:nvSpPr>
          <p:cNvPr id="209923" name="Text Box 3"/>
          <p:cNvSpPr txBox="1">
            <a:spLocks noChangeArrowheads="1"/>
          </p:cNvSpPr>
          <p:nvPr/>
        </p:nvSpPr>
        <p:spPr bwMode="auto">
          <a:xfrm>
            <a:off x="1828800" y="1447800"/>
            <a:ext cx="6553200" cy="443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000" b="1">
                <a:latin typeface="Arial Narrow" pitchFamily="34" charset="0"/>
              </a:rPr>
              <a:t>Identify the benefits of implementing OSHA’s Voluntary Safety and Health Program Management Guidelines.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000" b="1">
                <a:latin typeface="Arial Narrow" pitchFamily="34" charset="0"/>
              </a:rPr>
              <a:t>Evaluate your organization’s current safety and health program by comparing the elements of your company’s safety and health program to OSHA’s Safety and Health Management Guidelines.</a:t>
            </a:r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8153400" y="6400800"/>
            <a:ext cx="735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Intro-</a:t>
            </a:r>
            <a:fld id="{B6234E5D-8A6D-47A1-AC35-CF29640A47F2}" type="slidenum">
              <a:rPr lang="en-US" sz="1400" b="1">
                <a:solidFill>
                  <a:srgbClr val="7F4735"/>
                </a:solidFill>
                <a:latin typeface="Arial" charset="0"/>
              </a:rPr>
              <a:pPr eaLnBrk="0" hangingPunct="0"/>
              <a:t>7</a:t>
            </a:fld>
            <a:endParaRPr lang="en-US" sz="1400" b="1">
              <a:solidFill>
                <a:srgbClr val="7F4735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Program Goals—continued</a:t>
            </a:r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2133600" y="1676400"/>
            <a:ext cx="6019800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sz="3000" b="1">
                <a:latin typeface="Arial Narrow" pitchFamily="34" charset="0"/>
              </a:rPr>
              <a:t>Identify ways to improve your present safety and health efforts and programs with emphasis on the four components of a safety management system.</a:t>
            </a:r>
          </a:p>
        </p:txBody>
      </p:sp>
      <p:sp>
        <p:nvSpPr>
          <p:cNvPr id="222212" name="Rectangle 4"/>
          <p:cNvSpPr>
            <a:spLocks noChangeArrowheads="1"/>
          </p:cNvSpPr>
          <p:nvPr/>
        </p:nvSpPr>
        <p:spPr bwMode="auto">
          <a:xfrm>
            <a:off x="8153400" y="6400800"/>
            <a:ext cx="735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Intro-</a:t>
            </a:r>
            <a:fld id="{6CE8B45A-A981-48B2-B952-1E7F82A6067D}" type="slidenum">
              <a:rPr lang="en-US" sz="1400" b="1">
                <a:solidFill>
                  <a:srgbClr val="7F4735"/>
                </a:solidFill>
                <a:latin typeface="Arial" charset="0"/>
              </a:rPr>
              <a:pPr eaLnBrk="0" hangingPunct="0"/>
              <a:t>8</a:t>
            </a:fld>
            <a:endParaRPr lang="en-US" sz="1400" b="1">
              <a:solidFill>
                <a:srgbClr val="7F4735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ChangeArrowheads="1"/>
          </p:cNvSpPr>
          <p:nvPr/>
        </p:nvSpPr>
        <p:spPr bwMode="auto">
          <a:xfrm>
            <a:off x="1371600" y="228600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EFEBDD"/>
                </a:solidFill>
                <a:latin typeface="Tahoma" pitchFamily="34" charset="0"/>
              </a:rPr>
              <a:t>Today’s Agenda</a:t>
            </a:r>
          </a:p>
        </p:txBody>
      </p:sp>
      <p:sp>
        <p:nvSpPr>
          <p:cNvPr id="224259" name="Text Box 3"/>
          <p:cNvSpPr txBox="1">
            <a:spLocks noChangeArrowheads="1"/>
          </p:cNvSpPr>
          <p:nvPr/>
        </p:nvSpPr>
        <p:spPr bwMode="auto">
          <a:xfrm>
            <a:off x="1447800" y="1371600"/>
            <a:ext cx="7467600" cy="508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5138" indent="-4651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94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10000"/>
              </a:spcBef>
              <a:buFontTx/>
              <a:buBlip>
                <a:blip r:embed="rId3"/>
              </a:buBlip>
            </a:pPr>
            <a:r>
              <a:rPr lang="en-US" sz="2800" b="1">
                <a:latin typeface="Arial Narrow" pitchFamily="34" charset="0"/>
              </a:rPr>
              <a:t>Program Introduction</a:t>
            </a:r>
          </a:p>
          <a:p>
            <a:pPr>
              <a:spcBef>
                <a:spcPct val="10000"/>
              </a:spcBef>
              <a:buFontTx/>
              <a:buBlip>
                <a:blip r:embed="rId3"/>
              </a:buBlip>
            </a:pPr>
            <a:r>
              <a:rPr lang="en-US" sz="2800" b="1">
                <a:latin typeface="Arial Narrow" pitchFamily="34" charset="0"/>
              </a:rPr>
              <a:t>Module 1: Introduction to Safety Management Systems</a:t>
            </a:r>
          </a:p>
          <a:p>
            <a:pPr>
              <a:spcBef>
                <a:spcPct val="10000"/>
              </a:spcBef>
              <a:buFontTx/>
              <a:buBlip>
                <a:blip r:embed="rId3"/>
              </a:buBlip>
            </a:pPr>
            <a:r>
              <a:rPr lang="en-US" sz="2800" b="1">
                <a:latin typeface="Arial Narrow" pitchFamily="34" charset="0"/>
              </a:rPr>
              <a:t>Module 2: Management Commitment and Employee Involvement</a:t>
            </a:r>
          </a:p>
          <a:p>
            <a:pPr>
              <a:spcBef>
                <a:spcPct val="10000"/>
              </a:spcBef>
              <a:buFontTx/>
              <a:buBlip>
                <a:blip r:embed="rId3"/>
              </a:buBlip>
            </a:pPr>
            <a:r>
              <a:rPr lang="en-US" sz="2800" b="1">
                <a:latin typeface="Arial Narrow" pitchFamily="34" charset="0"/>
              </a:rPr>
              <a:t>Module 3: Worksite Analysis</a:t>
            </a:r>
          </a:p>
          <a:p>
            <a:pPr>
              <a:spcBef>
                <a:spcPct val="10000"/>
              </a:spcBef>
              <a:buFontTx/>
              <a:buBlip>
                <a:blip r:embed="rId3"/>
              </a:buBlip>
            </a:pPr>
            <a:r>
              <a:rPr lang="en-US" sz="2800" b="1">
                <a:latin typeface="Arial Narrow" pitchFamily="34" charset="0"/>
              </a:rPr>
              <a:t>Module 4: Hazard Prevention and Control</a:t>
            </a:r>
          </a:p>
          <a:p>
            <a:pPr>
              <a:spcBef>
                <a:spcPct val="10000"/>
              </a:spcBef>
              <a:buFontTx/>
              <a:buBlip>
                <a:blip r:embed="rId3"/>
              </a:buBlip>
            </a:pPr>
            <a:r>
              <a:rPr lang="en-US" sz="2800" b="1">
                <a:latin typeface="Arial Narrow" pitchFamily="34" charset="0"/>
              </a:rPr>
              <a:t>Module 5: Safety and Health Training</a:t>
            </a:r>
          </a:p>
          <a:p>
            <a:pPr>
              <a:spcBef>
                <a:spcPct val="10000"/>
              </a:spcBef>
              <a:buFontTx/>
              <a:buBlip>
                <a:blip r:embed="rId3"/>
              </a:buBlip>
            </a:pPr>
            <a:r>
              <a:rPr lang="en-US" sz="2800" b="1">
                <a:latin typeface="Arial Narrow" pitchFamily="34" charset="0"/>
              </a:rPr>
              <a:t>Module 6: Assessing Organization Status and Planning for Improvement</a:t>
            </a:r>
          </a:p>
          <a:p>
            <a:pPr>
              <a:spcBef>
                <a:spcPct val="10000"/>
              </a:spcBef>
              <a:buFontTx/>
              <a:buBlip>
                <a:blip r:embed="rId3"/>
              </a:buBlip>
            </a:pPr>
            <a:r>
              <a:rPr lang="en-US" sz="2800" b="1">
                <a:latin typeface="Arial Narrow" pitchFamily="34" charset="0"/>
              </a:rPr>
              <a:t>Program Conclusion</a:t>
            </a:r>
          </a:p>
        </p:txBody>
      </p:sp>
      <p:sp>
        <p:nvSpPr>
          <p:cNvPr id="224260" name="Rectangle 4"/>
          <p:cNvSpPr>
            <a:spLocks noChangeArrowheads="1"/>
          </p:cNvSpPr>
          <p:nvPr/>
        </p:nvSpPr>
        <p:spPr bwMode="auto">
          <a:xfrm>
            <a:off x="8153400" y="6400800"/>
            <a:ext cx="735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7F4735"/>
                </a:solidFill>
                <a:latin typeface="Arial" charset="0"/>
              </a:rPr>
              <a:t>Intro-</a:t>
            </a:r>
            <a:fld id="{33D48F81-EDE7-4FF2-BD89-9670EAE17026}" type="slidenum">
              <a:rPr lang="en-US" sz="1400" b="1">
                <a:solidFill>
                  <a:srgbClr val="7F4735"/>
                </a:solidFill>
                <a:latin typeface="Arial" charset="0"/>
              </a:rPr>
              <a:pPr eaLnBrk="0" hangingPunct="0"/>
              <a:t>9</a:t>
            </a:fld>
            <a:endParaRPr lang="en-US" sz="1400" b="1">
              <a:solidFill>
                <a:srgbClr val="7F4735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sture">
  <a:themeElements>
    <a:clrScheme name="Gesture 1">
      <a:dk1>
        <a:srgbClr val="000000"/>
      </a:dk1>
      <a:lt1>
        <a:srgbClr val="FFFFFF"/>
      </a:lt1>
      <a:dk2>
        <a:srgbClr val="000000"/>
      </a:dk2>
      <a:lt2>
        <a:srgbClr val="892D5B"/>
      </a:lt2>
      <a:accent1>
        <a:srgbClr val="CC9B10"/>
      </a:accent1>
      <a:accent2>
        <a:srgbClr val="C6CB65"/>
      </a:accent2>
      <a:accent3>
        <a:srgbClr val="FFFFFF"/>
      </a:accent3>
      <a:accent4>
        <a:srgbClr val="000000"/>
      </a:accent4>
      <a:accent5>
        <a:srgbClr val="E2CBAA"/>
      </a:accent5>
      <a:accent6>
        <a:srgbClr val="B3B85B"/>
      </a:accent6>
      <a:hlink>
        <a:srgbClr val="9F83BD"/>
      </a:hlink>
      <a:folHlink>
        <a:srgbClr val="F8CB0A"/>
      </a:folHlink>
    </a:clrScheme>
    <a:fontScheme name="Gestur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Gesture 1">
        <a:dk1>
          <a:srgbClr val="000000"/>
        </a:dk1>
        <a:lt1>
          <a:srgbClr val="FFFFFF"/>
        </a:lt1>
        <a:dk2>
          <a:srgbClr val="000000"/>
        </a:dk2>
        <a:lt2>
          <a:srgbClr val="892D5B"/>
        </a:lt2>
        <a:accent1>
          <a:srgbClr val="CC9B10"/>
        </a:accent1>
        <a:accent2>
          <a:srgbClr val="C6CB65"/>
        </a:accent2>
        <a:accent3>
          <a:srgbClr val="FFFFFF"/>
        </a:accent3>
        <a:accent4>
          <a:srgbClr val="000000"/>
        </a:accent4>
        <a:accent5>
          <a:srgbClr val="E2CBAA"/>
        </a:accent5>
        <a:accent6>
          <a:srgbClr val="B3B85B"/>
        </a:accent6>
        <a:hlink>
          <a:srgbClr val="9F83BD"/>
        </a:hlink>
        <a:folHlink>
          <a:srgbClr val="F8CB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sture 2">
        <a:dk1>
          <a:srgbClr val="000000"/>
        </a:dk1>
        <a:lt1>
          <a:srgbClr val="FFFFFF"/>
        </a:lt1>
        <a:dk2>
          <a:srgbClr val="000000"/>
        </a:dk2>
        <a:lt2>
          <a:srgbClr val="892D5B"/>
        </a:lt2>
        <a:accent1>
          <a:srgbClr val="CC9B10"/>
        </a:accent1>
        <a:accent2>
          <a:srgbClr val="808000"/>
        </a:accent2>
        <a:accent3>
          <a:srgbClr val="FFFFFF"/>
        </a:accent3>
        <a:accent4>
          <a:srgbClr val="000000"/>
        </a:accent4>
        <a:accent5>
          <a:srgbClr val="E2CBAA"/>
        </a:accent5>
        <a:accent6>
          <a:srgbClr val="737300"/>
        </a:accent6>
        <a:hlink>
          <a:srgbClr val="CDCD2B"/>
        </a:hlink>
        <a:folHlink>
          <a:srgbClr val="ECAE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sture 3">
        <a:dk1>
          <a:srgbClr val="000000"/>
        </a:dk1>
        <a:lt1>
          <a:srgbClr val="FFFFFF"/>
        </a:lt1>
        <a:dk2>
          <a:srgbClr val="333333"/>
        </a:dk2>
        <a:lt2>
          <a:srgbClr val="333333"/>
        </a:lt2>
        <a:accent1>
          <a:srgbClr val="DDDDDD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EAEAE"/>
        </a:accent6>
        <a:hlink>
          <a:srgbClr val="777777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Gesture">
  <a:themeElements>
    <a:clrScheme name="1_Gesture 1">
      <a:dk1>
        <a:srgbClr val="000000"/>
      </a:dk1>
      <a:lt1>
        <a:srgbClr val="FFFFFF"/>
      </a:lt1>
      <a:dk2>
        <a:srgbClr val="000000"/>
      </a:dk2>
      <a:lt2>
        <a:srgbClr val="892D5B"/>
      </a:lt2>
      <a:accent1>
        <a:srgbClr val="CC9B10"/>
      </a:accent1>
      <a:accent2>
        <a:srgbClr val="C6CB65"/>
      </a:accent2>
      <a:accent3>
        <a:srgbClr val="FFFFFF"/>
      </a:accent3>
      <a:accent4>
        <a:srgbClr val="000000"/>
      </a:accent4>
      <a:accent5>
        <a:srgbClr val="E2CBAA"/>
      </a:accent5>
      <a:accent6>
        <a:srgbClr val="B3B85B"/>
      </a:accent6>
      <a:hlink>
        <a:srgbClr val="9F83BD"/>
      </a:hlink>
      <a:folHlink>
        <a:srgbClr val="F8CB0A"/>
      </a:folHlink>
    </a:clrScheme>
    <a:fontScheme name="1_Gestur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Gesture 1">
        <a:dk1>
          <a:srgbClr val="000000"/>
        </a:dk1>
        <a:lt1>
          <a:srgbClr val="FFFFFF"/>
        </a:lt1>
        <a:dk2>
          <a:srgbClr val="000000"/>
        </a:dk2>
        <a:lt2>
          <a:srgbClr val="892D5B"/>
        </a:lt2>
        <a:accent1>
          <a:srgbClr val="CC9B10"/>
        </a:accent1>
        <a:accent2>
          <a:srgbClr val="C6CB65"/>
        </a:accent2>
        <a:accent3>
          <a:srgbClr val="FFFFFF"/>
        </a:accent3>
        <a:accent4>
          <a:srgbClr val="000000"/>
        </a:accent4>
        <a:accent5>
          <a:srgbClr val="E2CBAA"/>
        </a:accent5>
        <a:accent6>
          <a:srgbClr val="B3B85B"/>
        </a:accent6>
        <a:hlink>
          <a:srgbClr val="9F83BD"/>
        </a:hlink>
        <a:folHlink>
          <a:srgbClr val="F8CB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sture 2">
        <a:dk1>
          <a:srgbClr val="000000"/>
        </a:dk1>
        <a:lt1>
          <a:srgbClr val="FFFFFF"/>
        </a:lt1>
        <a:dk2>
          <a:srgbClr val="000000"/>
        </a:dk2>
        <a:lt2>
          <a:srgbClr val="892D5B"/>
        </a:lt2>
        <a:accent1>
          <a:srgbClr val="CC9B10"/>
        </a:accent1>
        <a:accent2>
          <a:srgbClr val="808000"/>
        </a:accent2>
        <a:accent3>
          <a:srgbClr val="FFFFFF"/>
        </a:accent3>
        <a:accent4>
          <a:srgbClr val="000000"/>
        </a:accent4>
        <a:accent5>
          <a:srgbClr val="E2CBAA"/>
        </a:accent5>
        <a:accent6>
          <a:srgbClr val="737300"/>
        </a:accent6>
        <a:hlink>
          <a:srgbClr val="CDCD2B"/>
        </a:hlink>
        <a:folHlink>
          <a:srgbClr val="ECAE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sture 3">
        <a:dk1>
          <a:srgbClr val="000000"/>
        </a:dk1>
        <a:lt1>
          <a:srgbClr val="FFFFFF"/>
        </a:lt1>
        <a:dk2>
          <a:srgbClr val="333333"/>
        </a:dk2>
        <a:lt2>
          <a:srgbClr val="333333"/>
        </a:lt2>
        <a:accent1>
          <a:srgbClr val="DDDDDD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EAEAE"/>
        </a:accent6>
        <a:hlink>
          <a:srgbClr val="777777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Designs\Gesture.pot</Template>
  <TotalTime>5199</TotalTime>
  <Words>580</Words>
  <Application>Microsoft Office PowerPoint</Application>
  <PresentationFormat>On-screen Show (4:3)</PresentationFormat>
  <Paragraphs>142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Times New Roman</vt:lpstr>
      <vt:lpstr>Comic Sans MS</vt:lpstr>
      <vt:lpstr>Tahoma</vt:lpstr>
      <vt:lpstr>Arial</vt:lpstr>
      <vt:lpstr>Verdana</vt:lpstr>
      <vt:lpstr>Arial Narrow</vt:lpstr>
      <vt:lpstr>Gesture</vt:lpstr>
      <vt:lpstr>1_Gesture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INTRODUCTIONS</dc:title>
  <dc:creator>National Safety Council (1)</dc:creator>
  <cp:lastModifiedBy>Vosburgh, Linda - OSHA</cp:lastModifiedBy>
  <cp:revision>253</cp:revision>
  <dcterms:created xsi:type="dcterms:W3CDTF">2003-01-29T14:25:27Z</dcterms:created>
  <dcterms:modified xsi:type="dcterms:W3CDTF">2012-04-24T16:23:12Z</dcterms:modified>
</cp:coreProperties>
</file>