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44"/>
  </p:notesMasterIdLst>
  <p:handoutMasterIdLst>
    <p:handoutMasterId r:id="rId145"/>
  </p:handoutMasterIdLst>
  <p:sldIdLst>
    <p:sldId id="466" r:id="rId2"/>
    <p:sldId id="295" r:id="rId3"/>
    <p:sldId id="467" r:id="rId4"/>
    <p:sldId id="612" r:id="rId5"/>
    <p:sldId id="622" r:id="rId6"/>
    <p:sldId id="550" r:id="rId7"/>
    <p:sldId id="543" r:id="rId8"/>
    <p:sldId id="621" r:id="rId9"/>
    <p:sldId id="613" r:id="rId10"/>
    <p:sldId id="628" r:id="rId11"/>
    <p:sldId id="555" r:id="rId12"/>
    <p:sldId id="569" r:id="rId13"/>
    <p:sldId id="566" r:id="rId14"/>
    <p:sldId id="631" r:id="rId15"/>
    <p:sldId id="561" r:id="rId16"/>
    <p:sldId id="630" r:id="rId17"/>
    <p:sldId id="615" r:id="rId18"/>
    <p:sldId id="563" r:id="rId19"/>
    <p:sldId id="542" r:id="rId20"/>
    <p:sldId id="629" r:id="rId21"/>
    <p:sldId id="564" r:id="rId22"/>
    <p:sldId id="623" r:id="rId23"/>
    <p:sldId id="657" r:id="rId24"/>
    <p:sldId id="624" r:id="rId25"/>
    <p:sldId id="567" r:id="rId26"/>
    <p:sldId id="600" r:id="rId27"/>
    <p:sldId id="618" r:id="rId28"/>
    <p:sldId id="602" r:id="rId29"/>
    <p:sldId id="619" r:id="rId30"/>
    <p:sldId id="655" r:id="rId31"/>
    <p:sldId id="597" r:id="rId32"/>
    <p:sldId id="484" r:id="rId33"/>
    <p:sldId id="485" r:id="rId34"/>
    <p:sldId id="617" r:id="rId35"/>
    <p:sldId id="559" r:id="rId36"/>
    <p:sldId id="592" r:id="rId37"/>
    <p:sldId id="571" r:id="rId38"/>
    <p:sldId id="570" r:id="rId39"/>
    <p:sldId id="595" r:id="rId40"/>
    <p:sldId id="560" r:id="rId41"/>
    <p:sldId id="596" r:id="rId42"/>
    <p:sldId id="557" r:id="rId43"/>
    <p:sldId id="545" r:id="rId44"/>
    <p:sldId id="546" r:id="rId45"/>
    <p:sldId id="552" r:id="rId46"/>
    <p:sldId id="632" r:id="rId47"/>
    <p:sldId id="477" r:id="rId48"/>
    <p:sldId id="476" r:id="rId49"/>
    <p:sldId id="658" r:id="rId50"/>
    <p:sldId id="654" r:id="rId51"/>
    <p:sldId id="479" r:id="rId52"/>
    <p:sldId id="481" r:id="rId53"/>
    <p:sldId id="482" r:id="rId54"/>
    <p:sldId id="651" r:id="rId55"/>
    <p:sldId id="647" r:id="rId56"/>
    <p:sldId id="606" r:id="rId57"/>
    <p:sldId id="487" r:id="rId58"/>
    <p:sldId id="574" r:id="rId59"/>
    <p:sldId id="505" r:id="rId60"/>
    <p:sldId id="506" r:id="rId61"/>
    <p:sldId id="507" r:id="rId62"/>
    <p:sldId id="508" r:id="rId63"/>
    <p:sldId id="582" r:id="rId64"/>
    <p:sldId id="581" r:id="rId65"/>
    <p:sldId id="577" r:id="rId66"/>
    <p:sldId id="610" r:id="rId67"/>
    <p:sldId id="607" r:id="rId68"/>
    <p:sldId id="579" r:id="rId69"/>
    <p:sldId id="576" r:id="rId70"/>
    <p:sldId id="575" r:id="rId71"/>
    <p:sldId id="491" r:id="rId72"/>
    <p:sldId id="492" r:id="rId73"/>
    <p:sldId id="608" r:id="rId74"/>
    <p:sldId id="496" r:id="rId75"/>
    <p:sldId id="497" r:id="rId76"/>
    <p:sldId id="498" r:id="rId77"/>
    <p:sldId id="609" r:id="rId78"/>
    <p:sldId id="494" r:id="rId79"/>
    <p:sldId id="495" r:id="rId80"/>
    <p:sldId id="499" r:id="rId81"/>
    <p:sldId id="500" r:id="rId82"/>
    <p:sldId id="502" r:id="rId83"/>
    <p:sldId id="501" r:id="rId84"/>
    <p:sldId id="503" r:id="rId85"/>
    <p:sldId id="504" r:id="rId86"/>
    <p:sldId id="652" r:id="rId87"/>
    <p:sldId id="649" r:id="rId88"/>
    <p:sldId id="509" r:id="rId89"/>
    <p:sldId id="510" r:id="rId90"/>
    <p:sldId id="511" r:id="rId91"/>
    <p:sldId id="512" r:id="rId92"/>
    <p:sldId id="513" r:id="rId93"/>
    <p:sldId id="514" r:id="rId94"/>
    <p:sldId id="515" r:id="rId95"/>
    <p:sldId id="516" r:id="rId96"/>
    <p:sldId id="517" r:id="rId97"/>
    <p:sldId id="518" r:id="rId98"/>
    <p:sldId id="519" r:id="rId99"/>
    <p:sldId id="520" r:id="rId100"/>
    <p:sldId id="521" r:id="rId101"/>
    <p:sldId id="522" r:id="rId102"/>
    <p:sldId id="523" r:id="rId103"/>
    <p:sldId id="524" r:id="rId104"/>
    <p:sldId id="540" r:id="rId105"/>
    <p:sldId id="648" r:id="rId106"/>
    <p:sldId id="525" r:id="rId107"/>
    <p:sldId id="583" r:id="rId108"/>
    <p:sldId id="526" r:id="rId109"/>
    <p:sldId id="541" r:id="rId110"/>
    <p:sldId id="587" r:id="rId111"/>
    <p:sldId id="656" r:id="rId112"/>
    <p:sldId id="588" r:id="rId113"/>
    <p:sldId id="589" r:id="rId114"/>
    <p:sldId id="645" r:id="rId115"/>
    <p:sldId id="643" r:id="rId116"/>
    <p:sldId id="585" r:id="rId117"/>
    <p:sldId id="586" r:id="rId118"/>
    <p:sldId id="537" r:id="rId119"/>
    <p:sldId id="538" r:id="rId120"/>
    <p:sldId id="539" r:id="rId121"/>
    <p:sldId id="620" r:id="rId122"/>
    <p:sldId id="584" r:id="rId123"/>
    <p:sldId id="604" r:id="rId124"/>
    <p:sldId id="638" r:id="rId125"/>
    <p:sldId id="644" r:id="rId126"/>
    <p:sldId id="527" r:id="rId127"/>
    <p:sldId id="528" r:id="rId128"/>
    <p:sldId id="529" r:id="rId129"/>
    <p:sldId id="530" r:id="rId130"/>
    <p:sldId id="641" r:id="rId131"/>
    <p:sldId id="642" r:id="rId132"/>
    <p:sldId id="531" r:id="rId133"/>
    <p:sldId id="532" r:id="rId134"/>
    <p:sldId id="535" r:id="rId135"/>
    <p:sldId id="534" r:id="rId136"/>
    <p:sldId id="639" r:id="rId137"/>
    <p:sldId id="640" r:id="rId138"/>
    <p:sldId id="599" r:id="rId139"/>
    <p:sldId id="634" r:id="rId140"/>
    <p:sldId id="635" r:id="rId141"/>
    <p:sldId id="653" r:id="rId142"/>
    <p:sldId id="650" r:id="rId143"/>
  </p:sldIdLst>
  <p:sldSz cx="9144000" cy="6858000" type="screen4x3"/>
  <p:notesSz cx="7315200" cy="9601200"/>
  <p:defaultTextStyle>
    <a:defPPr>
      <a:defRPr lang="en-US"/>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3DD"/>
    <a:srgbClr val="DDDDDD"/>
    <a:srgbClr val="48D4E7"/>
    <a:srgbClr val="48CFE7"/>
    <a:srgbClr val="48D4E0"/>
    <a:srgbClr val="48D4D1"/>
    <a:srgbClr val="DDDCD5"/>
    <a:srgbClr val="ECEBE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84349" autoAdjust="0"/>
  </p:normalViewPr>
  <p:slideViewPr>
    <p:cSldViewPr>
      <p:cViewPr>
        <p:scale>
          <a:sx n="66" d="100"/>
          <a:sy n="66" d="100"/>
        </p:scale>
        <p:origin x="-2202" y="-2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2370"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_rels/viewProps.xml.rels><?xml version="1.0" encoding="UTF-8" standalone="yes"?>
<Relationships xmlns="http://schemas.openxmlformats.org/package/2006/relationships"><Relationship Id="rId3" Type="http://schemas.openxmlformats.org/officeDocument/2006/relationships/slide" Target="slides/slide116.xml"/><Relationship Id="rId2" Type="http://schemas.openxmlformats.org/officeDocument/2006/relationships/slide" Target="slides/slide34.xml"/><Relationship Id="rId1" Type="http://schemas.openxmlformats.org/officeDocument/2006/relationships/slide" Target="slides/slide2.xml"/><Relationship Id="rId4" Type="http://schemas.openxmlformats.org/officeDocument/2006/relationships/slide" Target="slides/slide1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2450"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l" defTabSz="957263">
              <a:defRPr sz="1300" smtClean="0">
                <a:cs typeface="+mn-cs"/>
              </a:defRPr>
            </a:lvl1pPr>
          </a:lstStyle>
          <a:p>
            <a:pPr>
              <a:defRPr/>
            </a:pPr>
            <a:endParaRPr lang="es-AR"/>
          </a:p>
        </p:txBody>
      </p:sp>
      <p:sp>
        <p:nvSpPr>
          <p:cNvPr id="872451" name="Rectangle 3"/>
          <p:cNvSpPr>
            <a:spLocks noGrp="1" noChangeArrowheads="1"/>
          </p:cNvSpPr>
          <p:nvPr>
            <p:ph type="dt" sz="quarter"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smtClean="0">
                <a:cs typeface="+mn-cs"/>
              </a:defRPr>
            </a:lvl1pPr>
          </a:lstStyle>
          <a:p>
            <a:pPr>
              <a:defRPr/>
            </a:pPr>
            <a:endParaRPr lang="es-AR"/>
          </a:p>
        </p:txBody>
      </p:sp>
      <p:sp>
        <p:nvSpPr>
          <p:cNvPr id="872452" name="Rectangle 4"/>
          <p:cNvSpPr>
            <a:spLocks noGrp="1" noChangeArrowheads="1"/>
          </p:cNvSpPr>
          <p:nvPr>
            <p:ph type="ftr" sz="quarter" idx="2"/>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l" defTabSz="957263">
              <a:defRPr sz="1300" smtClean="0">
                <a:cs typeface="+mn-cs"/>
              </a:defRPr>
            </a:lvl1pPr>
          </a:lstStyle>
          <a:p>
            <a:pPr>
              <a:defRPr/>
            </a:pPr>
            <a:endParaRPr lang="es-AR"/>
          </a:p>
        </p:txBody>
      </p:sp>
      <p:sp>
        <p:nvSpPr>
          <p:cNvPr id="872453" name="Rectangle 5"/>
          <p:cNvSpPr>
            <a:spLocks noGrp="1" noChangeArrowheads="1"/>
          </p:cNvSpPr>
          <p:nvPr>
            <p:ph type="sldNum" sz="quarter" idx="3"/>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smtClean="0">
                <a:cs typeface="+mn-cs"/>
              </a:defRPr>
            </a:lvl1pPr>
          </a:lstStyle>
          <a:p>
            <a:pPr>
              <a:defRPr/>
            </a:pPr>
            <a:fld id="{362A84A6-52DD-41E6-BCCA-44BF99306055}" type="slidenum">
              <a:rPr lang="es-AR"/>
              <a:pPr>
                <a:defRPr/>
              </a:pPr>
              <a:t>‹#›</a:t>
            </a:fld>
            <a:endParaRPr lang="es-AR"/>
          </a:p>
        </p:txBody>
      </p:sp>
    </p:spTree>
    <p:extLst>
      <p:ext uri="{BB962C8B-B14F-4D97-AF65-F5344CB8AC3E}">
        <p14:creationId xmlns:p14="http://schemas.microsoft.com/office/powerpoint/2010/main" val="2659312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l" defTabSz="957263">
              <a:defRPr sz="1300" smtClean="0">
                <a:cs typeface="+mn-cs"/>
              </a:defRPr>
            </a:lvl1pPr>
          </a:lstStyle>
          <a:p>
            <a:pPr>
              <a:defRPr/>
            </a:pPr>
            <a:endParaRPr lang="en-US"/>
          </a:p>
        </p:txBody>
      </p:sp>
      <p:sp>
        <p:nvSpPr>
          <p:cNvPr id="16387"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defTabSz="957263">
              <a:defRPr sz="1300" smtClean="0">
                <a:cs typeface="+mn-cs"/>
              </a:defRPr>
            </a:lvl1pPr>
          </a:lstStyle>
          <a:p>
            <a:pPr>
              <a:defRPr/>
            </a:pPr>
            <a:endParaRPr lang="en-US"/>
          </a:p>
        </p:txBody>
      </p:sp>
      <p:sp>
        <p:nvSpPr>
          <p:cNvPr id="148484" name="Rectangle 4"/>
          <p:cNvSpPr>
            <a:spLocks noRo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731838" y="4559300"/>
            <a:ext cx="585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l" defTabSz="957263">
              <a:defRPr sz="1300" smtClean="0">
                <a:cs typeface="+mn-cs"/>
              </a:defRPr>
            </a:lvl1pPr>
          </a:lstStyle>
          <a:p>
            <a:pPr>
              <a:defRPr/>
            </a:pPr>
            <a:endParaRPr lang="en-US"/>
          </a:p>
        </p:txBody>
      </p:sp>
      <p:sp>
        <p:nvSpPr>
          <p:cNvPr id="16391"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defTabSz="957263">
              <a:defRPr sz="1300" smtClean="0">
                <a:cs typeface="+mn-cs"/>
              </a:defRPr>
            </a:lvl1pPr>
          </a:lstStyle>
          <a:p>
            <a:pPr>
              <a:defRPr/>
            </a:pPr>
            <a:fld id="{C3CE392B-7D80-4975-9AFD-1938F98D6F78}" type="slidenum">
              <a:rPr lang="en-US"/>
              <a:pPr>
                <a:defRPr/>
              </a:pPr>
              <a:t>‹#›</a:t>
            </a:fld>
            <a:endParaRPr lang="en-US"/>
          </a:p>
        </p:txBody>
      </p:sp>
    </p:spTree>
    <p:extLst>
      <p:ext uri="{BB962C8B-B14F-4D97-AF65-F5344CB8AC3E}">
        <p14:creationId xmlns:p14="http://schemas.microsoft.com/office/powerpoint/2010/main" val="1506285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CF01D3E-7F13-4BEE-95B4-31B2665966C5}" type="slidenum">
              <a:rPr lang="en-US"/>
              <a:pPr eaLnBrk="1" hangingPunct="1"/>
              <a:t>1</a:t>
            </a:fld>
            <a:endParaRPr lang="en-US"/>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xfrm>
            <a:off x="974725" y="4559300"/>
            <a:ext cx="5365750" cy="4321175"/>
          </a:xfrm>
          <a:noFill/>
        </p:spPr>
        <p:txBody>
          <a:bodyPr/>
          <a:lstStyle/>
          <a:p>
            <a:pPr eaLnBrk="1" hangingPunct="1"/>
            <a:r>
              <a:rPr lang="es-ES" smtClean="0"/>
              <a:t>Esta presentación tiene como fin asistir a los instructores que realizan capacitaciones para los trabajadores de la Industria de la Construcción. Debido a que está dirigida a los trabajadores, se hace hincapié en identificar, evitar y controlar los peligros, no en las normas. No se ha intentado tratar el tema de manera exhaustiva. Es esencial que los instructores adapten sus presentaciones a las necesidades y a la comprensión de sus audiencias.</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F639DF7-F679-41F6-AA6B-5CA8496046AF}" type="slidenum">
              <a:rPr lang="en-US"/>
              <a:pPr eaLnBrk="1" hangingPunct="1"/>
              <a:t>10</a:t>
            </a:fld>
            <a:endParaRPr lang="en-US"/>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FF2925C-78D8-42B7-A0B9-C388637ABD9C}" type="slidenum">
              <a:rPr lang="en-US"/>
              <a:pPr eaLnBrk="1" hangingPunct="1"/>
              <a:t>100</a:t>
            </a:fld>
            <a:endParaRPr lang="en-US"/>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B97B0AE-070A-4D95-9938-3FDE74BDF777}" type="slidenum">
              <a:rPr lang="en-US"/>
              <a:pPr eaLnBrk="1" hangingPunct="1"/>
              <a:t>101</a:t>
            </a:fld>
            <a:endParaRPr lang="en-US"/>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Q, Construcción de mampostería y hormigón. Norma OSHA. </a:t>
            </a:r>
          </a:p>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4C4C2CD-2C93-4F9E-BFF6-58C7A8D0EFAF}" type="slidenum">
              <a:rPr lang="en-US"/>
              <a:pPr eaLnBrk="1" hangingPunct="1"/>
              <a:t>102</a:t>
            </a:fld>
            <a:endParaRPr lang="en-US"/>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Q, Construcción de mampostería y hormigón. Norma OSHA. </a:t>
            </a:r>
          </a:p>
          <a:p>
            <a:pPr eaLnBrk="1" hangingPunct="1"/>
            <a:endParaRPr lang="en-US" smtClean="0"/>
          </a:p>
          <a:p>
            <a:pPr eaLnBrk="1" hangingPunct="1"/>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B11B87C-09EB-47AF-AAAD-B1B9ACFA6403}" type="slidenum">
              <a:rPr lang="en-US"/>
              <a:pPr eaLnBrk="1" hangingPunct="1"/>
              <a:t>103</a:t>
            </a:fld>
            <a:endParaRPr lang="en-US"/>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Q, Construcción de mampostería y hormigón. Norma OSHA. </a:t>
            </a:r>
          </a:p>
          <a:p>
            <a:pPr eaLnBrk="1" hangingPunct="1"/>
            <a:endParaRPr lang="en-US" smtClean="0"/>
          </a:p>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31A262A-95A8-4AF8-9D20-F3AF16AF47FB}" type="slidenum">
              <a:rPr lang="en-US"/>
              <a:pPr eaLnBrk="1" hangingPunct="1"/>
              <a:t>104</a:t>
            </a:fld>
            <a:endParaRPr lang="en-US"/>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C8F57A7-ABD4-4021-BDA2-812DCE52D447}" type="slidenum">
              <a:rPr lang="en-US"/>
              <a:pPr eaLnBrk="1" hangingPunct="1"/>
              <a:t>105</a:t>
            </a:fld>
            <a:endParaRPr lang="en-US"/>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C0B3E31-9698-40A4-9C3C-52713B95E9F9}" type="slidenum">
              <a:rPr lang="en-US"/>
              <a:pPr eaLnBrk="1" hangingPunct="1"/>
              <a:t>106</a:t>
            </a:fld>
            <a:endParaRPr lang="en-US"/>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26ED2A2-C93D-4238-936F-C697B17C9370}" type="slidenum">
              <a:rPr lang="en-US"/>
              <a:pPr eaLnBrk="1" hangingPunct="1"/>
              <a:t>107</a:t>
            </a:fld>
            <a:endParaRPr lang="en-US"/>
          </a:p>
        </p:txBody>
      </p:sp>
      <p:sp>
        <p:nvSpPr>
          <p:cNvPr id="258051" name="Rectangle 2"/>
          <p:cNvSpPr>
            <a:spLocks noChangeArrowheads="1" noTextEdit="1"/>
          </p:cNvSpPr>
          <p:nvPr>
            <p:ph type="sldImg"/>
          </p:nvPr>
        </p:nvSpPr>
        <p:spPr>
          <a:xfrm>
            <a:off x="1265238" y="717550"/>
            <a:ext cx="4800600" cy="3600450"/>
          </a:xfrm>
          <a:solidFill>
            <a:srgbClr val="FFFFFF"/>
          </a:solidFill>
          <a:ln/>
        </p:spPr>
      </p:sp>
      <p:sp>
        <p:nvSpPr>
          <p:cNvPr id="258052"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7920086-65BD-43E3-91DF-C08FC3062900}" type="slidenum">
              <a:rPr lang="en-US"/>
              <a:pPr eaLnBrk="1" hangingPunct="1"/>
              <a:t>108</a:t>
            </a:fld>
            <a:endParaRPr lang="en-US"/>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p:spPr>
        <p:txBody>
          <a:bodyPr/>
          <a:lstStyle/>
          <a:p>
            <a:pPr eaLnBrk="1" hangingPunct="1"/>
            <a:r>
              <a:rPr lang="es-ES" smtClean="0"/>
              <a:t>El índice de fatalidad por trabajo de excavación es 112% más elevado que el índice de la construcción en general</a:t>
            </a:r>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140C596-2EAE-4DB8-967C-59E92636D36E}" type="slidenum">
              <a:rPr lang="en-US"/>
              <a:pPr eaLnBrk="1" hangingPunct="1"/>
              <a:t>109</a:t>
            </a:fld>
            <a:endParaRPr lang="en-US"/>
          </a:p>
        </p:txBody>
      </p:sp>
      <p:sp>
        <p:nvSpPr>
          <p:cNvPr id="260099" name="Rectangle 2"/>
          <p:cNvSpPr>
            <a:spLocks noChangeArrowheads="1" noTextEdit="1"/>
          </p:cNvSpPr>
          <p:nvPr>
            <p:ph type="sldImg"/>
          </p:nvPr>
        </p:nvSpPr>
        <p:spPr>
          <a:solidFill>
            <a:srgbClr val="FFFFFF"/>
          </a:solidFill>
          <a:ln/>
        </p:spPr>
      </p:sp>
      <p:sp>
        <p:nvSpPr>
          <p:cNvPr id="26010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Consulte la diapositiva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FFA7099-92E6-4D0E-94AD-95C721EDDE7B}" type="slidenum">
              <a:rPr lang="en-US"/>
              <a:pPr eaLnBrk="1" hangingPunct="1"/>
              <a:t>11</a:t>
            </a:fld>
            <a:endParaRPr lang="en-US"/>
          </a:p>
        </p:txBody>
      </p:sp>
      <p:sp>
        <p:nvSpPr>
          <p:cNvPr id="159747" name="Rectangle 2"/>
          <p:cNvSpPr>
            <a:spLocks noChangeArrowheads="1" noTextEdit="1"/>
          </p:cNvSpPr>
          <p:nvPr>
            <p:ph type="sldImg"/>
          </p:nvPr>
        </p:nvSpPr>
        <p:spPr>
          <a:solidFill>
            <a:srgbClr val="FFFFFF"/>
          </a:solidFill>
          <a:ln/>
        </p:spPr>
      </p:sp>
      <p:sp>
        <p:nvSpPr>
          <p:cNvPr id="15974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1926.502(b) y 1926.502(j)</a:t>
            </a:r>
          </a:p>
          <a:p>
            <a:pPr eaLnBrk="1" hangingPunct="1"/>
            <a:endParaRPr lang="en-US" sz="1400" smtClean="0"/>
          </a:p>
          <a:p>
            <a:pPr eaLnBrk="1" hangingPunct="1"/>
            <a:r>
              <a:rPr lang="es-ES" b="1" smtClean="0"/>
              <a:t>¿Cómo me protegen de las caídas los sistemas de barandas?  </a:t>
            </a:r>
            <a:endParaRPr lang="es-ES" smtClean="0"/>
          </a:p>
          <a:p>
            <a:pPr eaLnBrk="1" hangingPunct="1"/>
            <a:r>
              <a:rPr lang="es-ES" smtClean="0"/>
              <a:t>Los sistemas de barandas suministran una barrera para proteger a los empleados de las caídas: </a:t>
            </a:r>
          </a:p>
          <a:p>
            <a:pPr eaLnBrk="1" hangingPunct="1">
              <a:buClr>
                <a:srgbClr val="000000"/>
              </a:buClr>
              <a:buFontTx/>
              <a:buChar char="•"/>
            </a:pPr>
            <a:r>
              <a:rPr lang="es-ES" smtClean="0"/>
              <a:t>     El borde superior de la baranda debe estar de 39 a 45 pulgadas sobre el nivel para caminar/trabajar.</a:t>
            </a:r>
          </a:p>
          <a:p>
            <a:pPr eaLnBrk="1" hangingPunct="1">
              <a:buClr>
                <a:srgbClr val="000000"/>
              </a:buClr>
              <a:buFontTx/>
              <a:buChar char="•"/>
            </a:pPr>
            <a:r>
              <a:rPr lang="es-ES" smtClean="0"/>
              <a:t>     También debe existir una protección contra caídas entre la baranda superior y la superficie para caminar/trabajar. Se podrán utilizar para esta protección barandas medias, pantallas, mallas o miembros verticales intermedios. Existen requisitos específicos para su instalación.</a:t>
            </a:r>
          </a:p>
          <a:p>
            <a:pPr eaLnBrk="1" hangingPunct="1">
              <a:buClr>
                <a:srgbClr val="000000"/>
              </a:buClr>
              <a:buFontTx/>
              <a:buChar char="•"/>
            </a:pPr>
            <a:r>
              <a:rPr lang="es-ES" smtClean="0"/>
              <a:t>     Las barreras de protección deben ser lo suficientemente fuertes como para soportar la caída de un empleado. Se podrán utilizar maderas, cadenas y cables metálicos para las barandas superiores y medias.</a:t>
            </a:r>
          </a:p>
          <a:p>
            <a:pPr eaLnBrk="1" hangingPunct="1">
              <a:buClr>
                <a:srgbClr val="000000"/>
              </a:buClr>
              <a:buFontTx/>
              <a:buChar char="•"/>
            </a:pPr>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1AFCDA3-B773-4B2B-9072-5F8586B341EE}" type="slidenum">
              <a:rPr lang="en-US"/>
              <a:pPr eaLnBrk="1" hangingPunct="1"/>
              <a:t>110</a:t>
            </a:fld>
            <a:endParaRPr lang="en-US"/>
          </a:p>
        </p:txBody>
      </p:sp>
      <p:sp>
        <p:nvSpPr>
          <p:cNvPr id="261123" name="Rectangle 2"/>
          <p:cNvSpPr>
            <a:spLocks noChangeArrowheads="1" noTextEdit="1"/>
          </p:cNvSpPr>
          <p:nvPr>
            <p:ph type="sldImg"/>
          </p:nvPr>
        </p:nvSpPr>
        <p:spPr>
          <a:xfrm>
            <a:off x="1257300" y="720725"/>
            <a:ext cx="4800600" cy="3600450"/>
          </a:xfrm>
          <a:solidFill>
            <a:srgbClr val="FFFFFF"/>
          </a:solidFill>
          <a:ln/>
        </p:spPr>
      </p:sp>
      <p:sp>
        <p:nvSpPr>
          <p:cNvPr id="261124" name="Rectangle 3"/>
          <p:cNvSpPr>
            <a:spLocks noChangeArrowheads="1"/>
          </p:cNvSpPr>
          <p:nvPr>
            <p:ph type="body" idx="1"/>
          </p:nvPr>
        </p:nvSpPr>
        <p:spPr>
          <a:xfrm>
            <a:off x="974725" y="4686300"/>
            <a:ext cx="5365750" cy="4557713"/>
          </a:xfrm>
          <a:solidFill>
            <a:srgbClr val="FFFFFF"/>
          </a:solidFill>
          <a:ln>
            <a:solidFill>
              <a:srgbClr val="000000"/>
            </a:solidFill>
            <a:miter lim="800000"/>
            <a:headEnd/>
            <a:tailEnd/>
          </a:ln>
        </p:spPr>
        <p:txBody>
          <a:bodyPr/>
          <a:lstStyle/>
          <a:p>
            <a:pPr eaLnBrk="1" hangingPunct="1">
              <a:lnSpc>
                <a:spcPct val="90000"/>
              </a:lnSpc>
            </a:pPr>
            <a:r>
              <a:rPr lang="en-US" u="sng" smtClean="0"/>
              <a:t>Referencia 1926.650(b) "Persona competente"</a:t>
            </a:r>
            <a:r>
              <a:rPr lang="en-US" smtClean="0"/>
              <a:t> </a:t>
            </a:r>
          </a:p>
          <a:p>
            <a:pPr eaLnBrk="1" hangingPunct="1">
              <a:lnSpc>
                <a:spcPct val="90000"/>
              </a:lnSpc>
            </a:pPr>
            <a:r>
              <a:rPr lang="es-ES" smtClean="0"/>
              <a:t>Una persona capaz de identificar los peligros existentes y predecibles en los alrededores o las condiciones de trabajo antihigiénicas, peligrosas o dañinas para los empleados, y que tiene la autorización para tomar las medidas necesarias para corregirlas y eliminarlas de inmediato.</a:t>
            </a:r>
          </a:p>
          <a:p>
            <a:pPr eaLnBrk="1" hangingPunct="1">
              <a:lnSpc>
                <a:spcPct val="90000"/>
              </a:lnSpc>
            </a:pPr>
            <a:endParaRPr lang="en-US" smtClean="0"/>
          </a:p>
          <a:p>
            <a:pPr eaLnBrk="1" hangingPunct="1">
              <a:lnSpc>
                <a:spcPct val="90000"/>
              </a:lnSpc>
            </a:pPr>
            <a:r>
              <a:rPr lang="en-US" u="sng" smtClean="0"/>
              <a:t>Preámbulo Página 45909 – “Persona competente”</a:t>
            </a:r>
            <a:endParaRPr lang="en-US" smtClean="0"/>
          </a:p>
          <a:p>
            <a:pPr eaLnBrk="1" hangingPunct="1">
              <a:lnSpc>
                <a:spcPct val="90000"/>
              </a:lnSpc>
            </a:pPr>
            <a:r>
              <a:rPr lang="es-ES" smtClean="0"/>
              <a:t>El término es utilizado en la subparte P existente, pero no fue definido dentro de la subparte, y no se hace referencia a la definición existente en la subparte C, en la propuesta, OSHA agregó la definición en la subparte P para ayudar a quienes usan la norma.  </a:t>
            </a:r>
          </a:p>
          <a:p>
            <a:pPr eaLnBrk="1" hangingPunct="1">
              <a:lnSpc>
                <a:spcPct val="90000"/>
              </a:lnSpc>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1D0FAEC-977F-4BEF-8956-1080B0301809}" type="slidenum">
              <a:rPr lang="en-US"/>
              <a:pPr eaLnBrk="1" hangingPunct="1"/>
              <a:t>111</a:t>
            </a:fld>
            <a:endParaRPr lang="en-US"/>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673FB1D-60AA-41C5-81A2-630CD94753D5}" type="slidenum">
              <a:rPr lang="en-US"/>
              <a:pPr eaLnBrk="1" hangingPunct="1"/>
              <a:t>112</a:t>
            </a:fld>
            <a:endParaRPr lang="en-US"/>
          </a:p>
        </p:txBody>
      </p:sp>
      <p:sp>
        <p:nvSpPr>
          <p:cNvPr id="263171" name="Rectangle 2"/>
          <p:cNvSpPr>
            <a:spLocks noChangeArrowheads="1" noTextEdit="1"/>
          </p:cNvSpPr>
          <p:nvPr>
            <p:ph type="sldImg"/>
          </p:nvPr>
        </p:nvSpPr>
        <p:spPr>
          <a:xfrm>
            <a:off x="1257300" y="720725"/>
            <a:ext cx="4800600" cy="3600450"/>
          </a:xfrm>
          <a:solidFill>
            <a:srgbClr val="FFFFFF"/>
          </a:solidFill>
          <a:ln/>
        </p:spPr>
      </p:sp>
      <p:sp>
        <p:nvSpPr>
          <p:cNvPr id="263172"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marL="228600" indent="-228600" eaLnBrk="1" hangingPunct="1"/>
            <a:r>
              <a:rPr lang="en-US" u="sng" smtClean="0"/>
              <a:t>Referencia 1926.651(k)</a:t>
            </a:r>
            <a:endParaRPr lang="en-US" smtClean="0"/>
          </a:p>
          <a:p>
            <a:pPr marL="228600" indent="-228600" eaLnBrk="1" hangingPunct="1">
              <a:buClr>
                <a:srgbClr val="000000"/>
              </a:buClr>
              <a:buFontTx/>
              <a:buAutoNum type="arabicPeriod"/>
            </a:pPr>
            <a:r>
              <a:rPr lang="es-ES" smtClean="0"/>
              <a:t>Las inspecciones diarias de las excavaciones, las áreas adyacentes y los sistemas de protección deberán estar a cargo de una persona competente en busca de evidencia de situaciones que pudieran llevar a posibles derrumbes, indicaciones de falla de los sistemas de protección, atmósferas peligrosas, u otras condiciones de peligro. Se llevará a cabo una inspección a cargo de una persona competente antes del comienzo del trabajo y según fuera necesario durante el turno. Las inspecciones también se llevarán a cabo después de cada tormenta u otras condiciones que aumenten la posibilidad de peligro. Estas inspecciones son sólo requeridas cuando se puede anticipar razonablemente la exposición de un empleado.</a:t>
            </a:r>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948B230-799F-49F1-A024-86B15E30CE2A}" type="slidenum">
              <a:rPr lang="en-US"/>
              <a:pPr eaLnBrk="1" hangingPunct="1"/>
              <a:t>113</a:t>
            </a:fld>
            <a:endParaRPr lang="en-US"/>
          </a:p>
        </p:txBody>
      </p:sp>
      <p:sp>
        <p:nvSpPr>
          <p:cNvPr id="264195" name="Rectangle 2"/>
          <p:cNvSpPr>
            <a:spLocks noChangeArrowheads="1" noTextEdit="1"/>
          </p:cNvSpPr>
          <p:nvPr>
            <p:ph type="sldImg"/>
          </p:nvPr>
        </p:nvSpPr>
        <p:spPr>
          <a:xfrm>
            <a:off x="1257300" y="720725"/>
            <a:ext cx="4800600" cy="3600450"/>
          </a:xfrm>
          <a:solidFill>
            <a:srgbClr val="FFFFFF"/>
          </a:solidFill>
          <a:ln/>
        </p:spPr>
      </p:sp>
      <p:sp>
        <p:nvSpPr>
          <p:cNvPr id="264196" name="Rectangle 3"/>
          <p:cNvSpPr>
            <a:spLocks noGrp="1" noChangeArrowheads="1"/>
          </p:cNvSpPr>
          <p:nvPr>
            <p:ph type="body" idx="1"/>
          </p:nvPr>
        </p:nvSpPr>
        <p:spPr>
          <a:xfrm>
            <a:off x="974725" y="4559300"/>
            <a:ext cx="5365750" cy="4321175"/>
          </a:xfrm>
          <a:noFill/>
        </p:spPr>
        <p:txBody>
          <a:bodyPr/>
          <a:lstStyle/>
          <a:p>
            <a:pPr marL="228600" indent="-228600" eaLnBrk="1" hangingPunct="1"/>
            <a:r>
              <a:rPr lang="en-US" u="sng" smtClean="0"/>
              <a:t>Referencia 1926.651(k)</a:t>
            </a:r>
            <a:endParaRPr lang="en-US" smtClean="0"/>
          </a:p>
          <a:p>
            <a:pPr marL="228600" indent="-228600" eaLnBrk="1" hangingPunct="1"/>
            <a:r>
              <a:rPr lang="es-ES" smtClean="0"/>
              <a:t>(2) Cuando la persona competente descubre pruebas de una situación que pudiera resultar en un posible derrumbe, indicios de falla de los sistemas de protección, atmósferas peligrosas u otras condiciones de riesgo, los empleados expuestos deberán salir del área de peligro hasta que se hayan tomado las precauciones necesarias para asegurar su seguridad.</a:t>
            </a:r>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8EB2428-5C74-4EB9-8260-1118118FFEC4}" type="slidenum">
              <a:rPr lang="en-US"/>
              <a:pPr eaLnBrk="1" hangingPunct="1"/>
              <a:t>114</a:t>
            </a:fld>
            <a:endParaRPr lang="en-US"/>
          </a:p>
        </p:txBody>
      </p:sp>
      <p:sp>
        <p:nvSpPr>
          <p:cNvPr id="265219" name="Rectangle 2"/>
          <p:cNvSpPr>
            <a:spLocks noRot="1" noChangeArrowheads="1" noTextEdit="1"/>
          </p:cNvSpPr>
          <p:nvPr>
            <p:ph type="sldImg"/>
          </p:nvPr>
        </p:nvSpPr>
        <p:spPr>
          <a:ln/>
        </p:spPr>
      </p:sp>
      <p:sp>
        <p:nvSpPr>
          <p:cNvPr id="2652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3A46C06-E08F-409F-BC4F-B69E11428329}" type="slidenum">
              <a:rPr lang="en-US"/>
              <a:pPr eaLnBrk="1" hangingPunct="1"/>
              <a:t>115</a:t>
            </a:fld>
            <a:endParaRPr lang="en-US"/>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05C4070-742D-4BB8-A775-913524ED974B}" type="slidenum">
              <a:rPr lang="en-US"/>
              <a:pPr eaLnBrk="1" hangingPunct="1"/>
              <a:t>116</a:t>
            </a:fld>
            <a:endParaRPr lang="en-US"/>
          </a:p>
        </p:txBody>
      </p:sp>
      <p:sp>
        <p:nvSpPr>
          <p:cNvPr id="267267" name="Rectangle 2"/>
          <p:cNvSpPr>
            <a:spLocks noChangeArrowheads="1" noTextEdit="1"/>
          </p:cNvSpPr>
          <p:nvPr>
            <p:ph type="sldImg"/>
          </p:nvPr>
        </p:nvSpPr>
        <p:spPr>
          <a:xfrm>
            <a:off x="1257300" y="720725"/>
            <a:ext cx="4800600" cy="3600450"/>
          </a:xfrm>
          <a:solidFill>
            <a:srgbClr val="FFFFFF"/>
          </a:solidFill>
          <a:ln/>
        </p:spPr>
      </p:sp>
      <p:sp>
        <p:nvSpPr>
          <p:cNvPr id="267268" name="Rectangle 3"/>
          <p:cNvSpPr>
            <a:spLocks noChangeArrowheads="1"/>
          </p:cNvSpPr>
          <p:nvPr>
            <p:ph type="body" idx="1"/>
          </p:nvPr>
        </p:nvSpPr>
        <p:spPr>
          <a:xfrm>
            <a:off x="974725" y="4559300"/>
            <a:ext cx="5365750" cy="4525963"/>
          </a:xfrm>
          <a:solidFill>
            <a:srgbClr val="FFFFFF"/>
          </a:solidFill>
          <a:ln>
            <a:solidFill>
              <a:srgbClr val="000000"/>
            </a:solidFill>
            <a:miter lim="800000"/>
            <a:headEnd/>
            <a:tailEnd/>
          </a:ln>
        </p:spPr>
        <p:txBody>
          <a:bodyPr/>
          <a:lstStyle/>
          <a:p>
            <a:pPr marL="228600" indent="-228600" eaLnBrk="1" hangingPunct="1">
              <a:lnSpc>
                <a:spcPct val="80000"/>
              </a:lnSpc>
            </a:pPr>
            <a:r>
              <a:rPr lang="en-US" u="sng" smtClean="0"/>
              <a:t>1926.651(h)</a:t>
            </a:r>
            <a:endParaRPr lang="en-US" smtClean="0"/>
          </a:p>
          <a:p>
            <a:pPr marL="228600" indent="-228600" eaLnBrk="1" hangingPunct="1">
              <a:buClr>
                <a:srgbClr val="000000"/>
              </a:buClr>
              <a:buFontTx/>
              <a:buAutoNum type="arabicPeriod"/>
            </a:pPr>
            <a:r>
              <a:rPr lang="es-ES" smtClean="0"/>
              <a:t>Los empleados no deberán trabajar en excavaciones en las que existe agua acumulada, o en excavaciones en las que se esté acumulando agua, a menos que se hayan adoptado las precauciones adecuadas para proteger a los empleados contra los riesgos planteados por la acumulación de agua. Las precauciones necesarias para proteger a los empleados adecuadamente varían en cada situación, pero podrían incluir sistemas de protección o soporte especiales para protegerlos de derrumbes, remoción de agua para controlar el nivel de agua acumulada, o uso de arneses y cuerdas salvavidas de seguridad.</a:t>
            </a:r>
          </a:p>
          <a:p>
            <a:pPr marL="228600" indent="-228600" eaLnBrk="1" hangingPunct="1">
              <a:buClr>
                <a:srgbClr val="000000"/>
              </a:buClr>
              <a:buFontTx/>
              <a:buAutoNum type="arabicPeriod"/>
            </a:pPr>
            <a:r>
              <a:rPr lang="es-ES" smtClean="0"/>
              <a:t>Si el agua está controlada o se evita su acumulación mediante el uso de equipos de remoción de agua, dichos equipos y operaciones deberán estar monitoreadas por una persona competente para asegurar un funcionamiento adecuado.</a:t>
            </a:r>
          </a:p>
          <a:p>
            <a:pPr marL="228600" indent="-228600" eaLnBrk="1" hangingPunct="1">
              <a:buClr>
                <a:srgbClr val="000000"/>
              </a:buClr>
              <a:buFontTx/>
              <a:buAutoNum type="arabicPeriod"/>
            </a:pPr>
            <a:r>
              <a:rPr lang="es-ES" smtClean="0"/>
              <a:t>Si el trabajo de excavación interrumpe el drenaje natural del agua superficial (como los flujos), se deberán utilizar canaletas de desviación, diques o cualquier otro medio adecuado para evitar que el agua superficial ingrese en una excavación y para suministrar drenaje apropiado del área adyacente a la excavación. </a:t>
            </a:r>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B1B1522-4BE3-4459-AB0B-8CADB10A0515}" type="slidenum">
              <a:rPr lang="en-US"/>
              <a:pPr eaLnBrk="1" hangingPunct="1"/>
              <a:t>117</a:t>
            </a:fld>
            <a:endParaRPr lang="en-US"/>
          </a:p>
        </p:txBody>
      </p:sp>
      <p:sp>
        <p:nvSpPr>
          <p:cNvPr id="268291" name="Rectangle 2"/>
          <p:cNvSpPr>
            <a:spLocks noChangeArrowheads="1" noTextEdit="1"/>
          </p:cNvSpPr>
          <p:nvPr>
            <p:ph type="sldImg"/>
          </p:nvPr>
        </p:nvSpPr>
        <p:spPr>
          <a:xfrm>
            <a:off x="1257300" y="720725"/>
            <a:ext cx="4800600" cy="3600450"/>
          </a:xfrm>
          <a:solidFill>
            <a:srgbClr val="FFFFFF"/>
          </a:solidFill>
          <a:ln/>
        </p:spPr>
      </p:sp>
      <p:sp>
        <p:nvSpPr>
          <p:cNvPr id="268292" name="Rectangle 3"/>
          <p:cNvSpPr>
            <a:spLocks noChangeArrowheads="1"/>
          </p:cNvSpPr>
          <p:nvPr>
            <p:ph type="body" idx="1"/>
          </p:nvPr>
        </p:nvSpPr>
        <p:spPr>
          <a:xfrm>
            <a:off x="974725" y="4559300"/>
            <a:ext cx="5689600" cy="4321175"/>
          </a:xfrm>
          <a:solidFill>
            <a:srgbClr val="FFFFFF"/>
          </a:solidFill>
          <a:ln>
            <a:solidFill>
              <a:srgbClr val="000000"/>
            </a:solidFill>
            <a:miter lim="800000"/>
            <a:headEnd/>
            <a:tailEnd/>
          </a:ln>
        </p:spPr>
        <p:txBody>
          <a:bodyPr/>
          <a:lstStyle/>
          <a:p>
            <a:pPr marL="228600" indent="-228600" eaLnBrk="1" hangingPunct="1"/>
            <a:r>
              <a:rPr lang="es-ES" smtClean="0"/>
              <a:t> Se deberá suministrar una escalera fija, escalera de mano o rampa en las excavaciones que están a 4 o más pies de profundidad para suministrarle a los trabajadores los medios seguros para ingresar y salir de la excavación. La escalera de mano, rampa, escalera fija u otro medio seguro de salida deberá encontrarse dentro de los 25 pies de los empleados trabajando en la zanja. La distancia máxima entre las escaleras de mano y/u otros medios de salida es de 50 pies. Todas las escaleras de mano deben estar aseguradas y extenderse al menos 3 pies sobre el punto de acceso. No se debe autorizar nunca a los trabajadores a subirse a las palas de la excavadora/retroexcavadora para ingresar o salir de la excavación.</a:t>
            </a:r>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7DEB97F-20F7-4907-AC78-3D40DCD5DA0B}" type="slidenum">
              <a:rPr lang="en-US"/>
              <a:pPr eaLnBrk="1" hangingPunct="1"/>
              <a:t>118</a:t>
            </a:fld>
            <a:endParaRPr lang="en-US"/>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1926.651, Requisitos específicos de las excavaciones </a:t>
            </a:r>
          </a:p>
          <a:p>
            <a:pPr lvl="2" eaLnBrk="1" hangingPunct="1"/>
            <a:r>
              <a:rPr lang="en-US" smtClean="0"/>
              <a:t>1926.651(c) </a:t>
            </a:r>
          </a:p>
          <a:p>
            <a:pPr eaLnBrk="1" hangingPunct="1"/>
            <a:r>
              <a:rPr lang="es-ES" smtClean="0"/>
              <a:t>Seguridad en la zanja. Universidad de Auburn Extensión de ingeniería  </a:t>
            </a:r>
          </a:p>
          <a:p>
            <a:pPr eaLnBrk="1" hangingPunct="1"/>
            <a:r>
              <a:rPr lang="en-US" smtClean="0"/>
              <a:t>Ejemplos adicionales</a:t>
            </a:r>
          </a:p>
          <a:p>
            <a:pPr eaLnBrk="1" hangingPunct="1"/>
            <a:endParaRPr lang="en-US" smtClean="0"/>
          </a:p>
          <a:p>
            <a:pPr eaLnBrk="1" hangingPunct="1"/>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FE80402-D492-4D93-95CA-89F6324DBC43}" type="slidenum">
              <a:rPr lang="en-US"/>
              <a:pPr eaLnBrk="1" hangingPunct="1"/>
              <a:t>119</a:t>
            </a:fld>
            <a:endParaRPr lang="en-US"/>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1926.651, Requisitos específicos de las excavaciones </a:t>
            </a:r>
          </a:p>
          <a:p>
            <a:pPr lvl="2" eaLnBrk="1" hangingPunct="1"/>
            <a:r>
              <a:rPr lang="en-US" smtClean="0"/>
              <a:t>1926.651(c) </a:t>
            </a:r>
          </a:p>
          <a:p>
            <a:pPr eaLnBrk="1" hangingPunct="1"/>
            <a:r>
              <a:rPr lang="es-ES" smtClean="0"/>
              <a:t>Seguridad en la zanja. Universidad de Auburn Extensión de ingeniería  </a:t>
            </a:r>
          </a:p>
          <a:p>
            <a:pPr eaLnBrk="1" hangingPunct="1"/>
            <a:r>
              <a:rPr lang="en-US" smtClean="0"/>
              <a:t>Ejemplos adicionales</a:t>
            </a:r>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1ADE5B6-17A8-4DEB-8B3C-6C9FB415CE50}" type="slidenum">
              <a:rPr lang="en-US"/>
              <a:pPr eaLnBrk="1" hangingPunct="1"/>
              <a:t>12</a:t>
            </a:fld>
            <a:endParaRPr lang="en-US"/>
          </a:p>
        </p:txBody>
      </p:sp>
      <p:sp>
        <p:nvSpPr>
          <p:cNvPr id="160771" name="Rectangle 2"/>
          <p:cNvSpPr>
            <a:spLocks noChangeArrowheads="1" noTextEdit="1"/>
          </p:cNvSpPr>
          <p:nvPr>
            <p:ph type="sldImg"/>
          </p:nvPr>
        </p:nvSpPr>
        <p:spPr>
          <a:solidFill>
            <a:srgbClr val="FFFFFF"/>
          </a:solidFill>
          <a:ln/>
        </p:spPr>
      </p:sp>
      <p:sp>
        <p:nvSpPr>
          <p:cNvPr id="16077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1926.501(b)(4)</a:t>
            </a:r>
          </a:p>
          <a:p>
            <a:pPr eaLnBrk="1" hangingPunct="1"/>
            <a:endParaRPr lang="en-US" smtClean="0"/>
          </a:p>
          <a:p>
            <a:pPr eaLnBrk="1" hangingPunct="1"/>
            <a:r>
              <a:rPr lang="en-US" u="sng" smtClean="0"/>
              <a:t>Agujeros - 1926.501(b)(4</a:t>
            </a:r>
            <a:r>
              <a:rPr lang="en-US" smtClean="0"/>
              <a:t>):  </a:t>
            </a:r>
          </a:p>
          <a:p>
            <a:pPr eaLnBrk="1" hangingPunct="1"/>
            <a:r>
              <a:rPr lang="es-ES" smtClean="0"/>
              <a:t>Se deberán colocar sistemas de detención de caídas, cubiertas o sistemas de barandas alrededor de los agujeros (incluyendo claraboyas) que se encuentran a más de 6 pies sobre los niveles inferiores.</a:t>
            </a:r>
          </a:p>
          <a:p>
            <a:pPr eaLnBrk="1" hangingPunct="1"/>
            <a:r>
              <a:rPr lang="es-ES" smtClean="0"/>
              <a:t>NOTA - Todos los agujeros en el piso deberán estar protegidos contra resbalones y tropezones, incluso si son inferiores a 6 pies</a:t>
            </a:r>
          </a:p>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7E30046-66A6-4CBC-933D-27D38848492F}" type="slidenum">
              <a:rPr lang="en-US"/>
              <a:pPr eaLnBrk="1" hangingPunct="1"/>
              <a:t>120</a:t>
            </a:fld>
            <a:endParaRPr lang="en-US"/>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1926.651, Requisitos específicos de las excavaciones </a:t>
            </a:r>
          </a:p>
          <a:p>
            <a:pPr lvl="2" eaLnBrk="1" hangingPunct="1"/>
            <a:r>
              <a:rPr lang="en-US" smtClean="0"/>
              <a:t>1926.651(c) </a:t>
            </a:r>
          </a:p>
          <a:p>
            <a:pPr eaLnBrk="1" hangingPunct="1"/>
            <a:r>
              <a:rPr lang="es-ES" smtClean="0"/>
              <a:t>Seguridad en la zanja. Universidad de Auburn Extensión de ingeniería  </a:t>
            </a:r>
          </a:p>
          <a:p>
            <a:pPr eaLnBrk="1" hangingPunct="1"/>
            <a:r>
              <a:rPr lang="en-US" smtClean="0"/>
              <a:t>Ejemplos adicionales</a:t>
            </a:r>
          </a:p>
          <a:p>
            <a:pPr eaLnBrk="1" hangingPunct="1"/>
            <a:endParaRPr lang="en-US" smtClean="0"/>
          </a:p>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7C08DE3-7DCE-444F-AE9B-15CB158A6E92}" type="slidenum">
              <a:rPr lang="en-US"/>
              <a:pPr eaLnBrk="1" hangingPunct="1"/>
              <a:t>121</a:t>
            </a:fld>
            <a:endParaRPr lang="en-US"/>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E441822-A383-45C7-84EF-186253C516B2}" type="slidenum">
              <a:rPr lang="en-US"/>
              <a:pPr eaLnBrk="1" hangingPunct="1"/>
              <a:t>122</a:t>
            </a:fld>
            <a:endParaRPr lang="en-US"/>
          </a:p>
        </p:txBody>
      </p:sp>
      <p:sp>
        <p:nvSpPr>
          <p:cNvPr id="273411" name="Rectangle 2"/>
          <p:cNvSpPr>
            <a:spLocks noChangeArrowheads="1" noTextEdit="1"/>
          </p:cNvSpPr>
          <p:nvPr>
            <p:ph type="sldImg"/>
          </p:nvPr>
        </p:nvSpPr>
        <p:spPr>
          <a:xfrm>
            <a:off x="1257300" y="720725"/>
            <a:ext cx="4800600" cy="3600450"/>
          </a:xfrm>
          <a:solidFill>
            <a:srgbClr val="FFFFFF"/>
          </a:solidFill>
          <a:ln/>
        </p:spPr>
      </p:sp>
      <p:sp>
        <p:nvSpPr>
          <p:cNvPr id="273412"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n-US" smtClean="0"/>
              <a:t>Referencia 1926.650</a:t>
            </a:r>
          </a:p>
          <a:p>
            <a:pPr eaLnBrk="1" hangingPunct="1"/>
            <a:r>
              <a:rPr lang="en-US" b="1" smtClean="0"/>
              <a:t>Planchas independientes</a:t>
            </a:r>
            <a:r>
              <a:rPr lang="es-ES" smtClean="0"/>
              <a:t> (sistema de planchas) - estructura capaz de soportar un derrumbe y proteger a los empleados con dicha estructura.  Las planchas pueden ser una estructura permanente o pueden estar diseñadas para ser portátiles y moverse a medida que el trabajo progresa. También conocidas como cajón de zanja o protección de zanja.</a:t>
            </a:r>
          </a:p>
          <a:p>
            <a:pPr eaLnBrk="1" hangingPunct="1"/>
            <a:endParaRPr lang="en-US" smtClean="0"/>
          </a:p>
          <a:p>
            <a:pPr eaLnBrk="1" hangingPunct="1"/>
            <a:r>
              <a:rPr lang="en-US" b="1" smtClean="0"/>
              <a:t>Apuntalamiento</a:t>
            </a:r>
            <a:r>
              <a:rPr lang="es-ES" smtClean="0"/>
              <a:t> (sistema de apuntalamiento) -- estructura, como un sistema de apuntalamiento hidráulico de metal, mecánico o de madera que soporta los lados de una excavación y que está diseñado para evitar derrumbes.</a:t>
            </a:r>
          </a:p>
          <a:p>
            <a:pPr eaLnBrk="1" hangingPunct="1"/>
            <a:endParaRPr lang="en-US" smtClean="0"/>
          </a:p>
          <a:p>
            <a:pPr eaLnBrk="1" hangingPunct="1"/>
            <a:r>
              <a:rPr lang="en-US" b="1" smtClean="0"/>
              <a:t>Ataluzado</a:t>
            </a:r>
            <a:r>
              <a:rPr lang="es-ES" smtClean="0"/>
              <a:t> (sistema de ataluzado) -- protege a los empleados de los derrumbes excavando para formar los lados de una excavación que están inclinados hacia afuera de la excavación para evitar derrumbes. El ángulo de inclinación varía con diferencias en factores tales como el tipo de suelo, las condiciones ambientales de exposición, y la aplicación de cargas excesivas.</a:t>
            </a:r>
          </a:p>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DA63FF8-E965-4215-8677-47E7F198A326}" type="slidenum">
              <a:rPr lang="en-US"/>
              <a:pPr eaLnBrk="1" hangingPunct="1"/>
              <a:t>123</a:t>
            </a:fld>
            <a:endParaRPr lang="en-US"/>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792751F-0705-499A-9FD3-26471672E77A}" type="slidenum">
              <a:rPr lang="en-US"/>
              <a:pPr eaLnBrk="1" hangingPunct="1"/>
              <a:t>124</a:t>
            </a:fld>
            <a:endParaRPr lang="en-US"/>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8D6363C-4AF6-42C5-9CFA-E3E4BEAAF0C9}" type="slidenum">
              <a:rPr lang="en-US"/>
              <a:pPr eaLnBrk="1" hangingPunct="1"/>
              <a:t>125</a:t>
            </a:fld>
            <a:endParaRPr lang="en-US"/>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4775412-2983-4BEB-9180-9E9671963C9F}" type="slidenum">
              <a:rPr lang="en-US"/>
              <a:pPr eaLnBrk="1" hangingPunct="1"/>
              <a:t>126</a:t>
            </a:fld>
            <a:endParaRPr lang="en-US"/>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4D57E27-4220-4B1E-994E-C425EC3D272A}" type="slidenum">
              <a:rPr lang="en-US"/>
              <a:pPr eaLnBrk="1" hangingPunct="1"/>
              <a:t>127</a:t>
            </a:fld>
            <a:endParaRPr lang="en-US"/>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8DEF1ED-2DBC-4481-8E64-68E273AA60EA}" type="slidenum">
              <a:rPr lang="en-US"/>
              <a:pPr eaLnBrk="1" hangingPunct="1"/>
              <a:t>128</a:t>
            </a:fld>
            <a:endParaRPr lang="en-US"/>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a:p>
            <a:pPr eaLnBrk="1" hangingPunct="1"/>
            <a:endParaRPr lang="en-US" smtClean="0"/>
          </a:p>
          <a:p>
            <a:pPr eaLnBrk="1" hangingPunct="1"/>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D6D5E8D-4029-44BD-9578-B87AF53ADE1D}" type="slidenum">
              <a:rPr lang="en-US"/>
              <a:pPr eaLnBrk="1" hangingPunct="1"/>
              <a:t>129</a:t>
            </a:fld>
            <a:endParaRPr lang="en-US"/>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B81CC97-D48C-4ACB-9D08-DCB512688CAC}" type="slidenum">
              <a:rPr lang="en-US"/>
              <a:pPr eaLnBrk="1" hangingPunct="1"/>
              <a:t>13</a:t>
            </a:fld>
            <a:endParaRPr lang="en-US"/>
          </a:p>
        </p:txBody>
      </p:sp>
      <p:sp>
        <p:nvSpPr>
          <p:cNvPr id="161795" name="Rectangle 2"/>
          <p:cNvSpPr>
            <a:spLocks noChangeArrowheads="1" noTextEdit="1"/>
          </p:cNvSpPr>
          <p:nvPr>
            <p:ph type="sldImg"/>
          </p:nvPr>
        </p:nvSpPr>
        <p:spPr>
          <a:xfrm>
            <a:off x="1304925" y="735013"/>
            <a:ext cx="4768850" cy="3576637"/>
          </a:xfrm>
          <a:solidFill>
            <a:srgbClr val="FFFFFF"/>
          </a:solidFill>
          <a:ln/>
        </p:spPr>
      </p:sp>
      <p:sp>
        <p:nvSpPr>
          <p:cNvPr id="161796" name="Rectangle 3"/>
          <p:cNvSpPr>
            <a:spLocks noChangeArrowheads="1"/>
          </p:cNvSpPr>
          <p:nvPr>
            <p:ph type="body" idx="1"/>
          </p:nvPr>
        </p:nvSpPr>
        <p:spPr>
          <a:xfrm>
            <a:off x="941388" y="4556125"/>
            <a:ext cx="5414962" cy="4310063"/>
          </a:xfrm>
          <a:solidFill>
            <a:srgbClr val="FFFFFF"/>
          </a:solidFill>
          <a:ln>
            <a:solidFill>
              <a:srgbClr val="000000"/>
            </a:solidFill>
            <a:miter lim="800000"/>
            <a:headEnd/>
            <a:tailEnd/>
          </a:ln>
        </p:spPr>
        <p:txBody>
          <a:bodyPr/>
          <a:lstStyle/>
          <a:p>
            <a:pPr eaLnBrk="1" hangingPunct="1"/>
            <a:r>
              <a:rPr lang="es-ES" smtClean="0"/>
              <a:t>Las redes de seguridad son una forma posible de protección contra caídas. Explique los requisitos básicos de las redes de seguridad.</a:t>
            </a:r>
          </a:p>
          <a:p>
            <a:pPr eaLnBrk="1" hangingPunct="1"/>
            <a:endParaRPr lang="en-US" smtClean="0"/>
          </a:p>
          <a:p>
            <a:pPr eaLnBrk="1" hangingPunct="1"/>
            <a:r>
              <a:rPr lang="en-US" smtClean="0"/>
              <a:t>Referencia 1926.502(c)</a:t>
            </a:r>
          </a:p>
          <a:p>
            <a:pPr eaLnBrk="1" hangingPunct="1"/>
            <a:endParaRPr lang="en-US" smtClean="0"/>
          </a:p>
          <a:p>
            <a:pPr eaLnBrk="1" hangingPunct="1"/>
            <a:r>
              <a:rPr lang="es-ES" b="1" smtClean="0"/>
              <a:t>¿Cómo me protegen los sistemas de redes de seguridad?</a:t>
            </a:r>
            <a:r>
              <a:rPr lang="es-ES" smtClean="0"/>
              <a:t>  </a:t>
            </a:r>
          </a:p>
          <a:p>
            <a:pPr eaLnBrk="1" hangingPunct="1"/>
            <a:r>
              <a:rPr lang="es-ES" smtClean="0"/>
              <a:t>Los sistemas de redes de seguridad sostienen al empleado si se cae. Las redes de seguridad:</a:t>
            </a:r>
          </a:p>
          <a:p>
            <a:pPr eaLnBrk="1" hangingPunct="1">
              <a:buClr>
                <a:srgbClr val="000000"/>
              </a:buClr>
              <a:buFontTx/>
              <a:buChar char="•"/>
            </a:pPr>
            <a:r>
              <a:rPr lang="es-ES" smtClean="0"/>
              <a:t>     Deben ser lo suficientemente fuertes como para sostener a un empleado que cae;</a:t>
            </a:r>
          </a:p>
          <a:p>
            <a:pPr eaLnBrk="1" hangingPunct="1">
              <a:buClr>
                <a:srgbClr val="000000"/>
              </a:buClr>
              <a:buFontTx/>
              <a:buChar char="•"/>
            </a:pPr>
            <a:r>
              <a:rPr lang="es-ES" smtClean="0"/>
              <a:t>     Las aberturas en la malla deben ser lo suficientemente pequeñas como para que el empleado no pueda traspasar la red;</a:t>
            </a:r>
          </a:p>
          <a:p>
            <a:pPr eaLnBrk="1" hangingPunct="1">
              <a:buClr>
                <a:srgbClr val="000000"/>
              </a:buClr>
              <a:buFontTx/>
              <a:buChar char="•"/>
            </a:pPr>
            <a:r>
              <a:rPr lang="es-ES" smtClean="0"/>
              <a:t>     Deben estar lo suficientemente cerca de la superficie para caminar/trabajar a fin de que la caída en la red de seguridad no lastime al empleado (nunca a más de 30 pies por debajo del nivel para caminar/trabajar);</a:t>
            </a:r>
          </a:p>
          <a:p>
            <a:pPr eaLnBrk="1" hangingPunct="1">
              <a:buClr>
                <a:srgbClr val="000000"/>
              </a:buClr>
              <a:buFontTx/>
              <a:buChar char="•"/>
            </a:pPr>
            <a:r>
              <a:rPr lang="es-ES" smtClean="0"/>
              <a:t>     Deben estar los suficientemente cerca del borde de la superficie para trabajar (el </a:t>
            </a:r>
            <a:r>
              <a:rPr lang="es-ES" b="1" smtClean="0"/>
              <a:t>borde exterior</a:t>
            </a:r>
            <a:r>
              <a:rPr lang="es-ES" smtClean="0"/>
              <a:t> de la red entre 8 y 13 pies del borde de la superficie para caminar/trabajar, dependiendo de la distancia hasta la superficie para caminar/trabajar) a fin de que el empleado que cae no se resbale más allá de la red.</a:t>
            </a:r>
          </a:p>
          <a:p>
            <a:pPr eaLnBrk="1" hangingPunct="1">
              <a:buClr>
                <a:srgbClr val="000000"/>
              </a:buClr>
              <a:buFontTx/>
              <a:buChar char="•"/>
            </a:pPr>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22B4741-B321-4D07-BF35-C208AC9F37FD}" type="slidenum">
              <a:rPr lang="en-US"/>
              <a:pPr eaLnBrk="1" hangingPunct="1"/>
              <a:t>130</a:t>
            </a:fld>
            <a:endParaRPr lang="en-US"/>
          </a:p>
        </p:txBody>
      </p:sp>
      <p:sp>
        <p:nvSpPr>
          <p:cNvPr id="281603" name="Rectangle 2"/>
          <p:cNvSpPr>
            <a:spLocks noChangeArrowheads="1"/>
          </p:cNvSpPr>
          <p:nvPr>
            <p:ph type="body" idx="1"/>
          </p:nvPr>
        </p:nvSpPr>
        <p:spPr>
          <a:xfrm>
            <a:off x="974725" y="4559300"/>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750" tIns="46544" rIns="94750" bIns="46544"/>
          <a:lstStyle/>
          <a:p>
            <a:pPr marL="457200" indent="-457200" eaLnBrk="1" hangingPunct="1"/>
            <a:endParaRPr lang="es-ES" smtClean="0"/>
          </a:p>
        </p:txBody>
      </p:sp>
      <p:sp>
        <p:nvSpPr>
          <p:cNvPr id="281604" name="Rectangle 3"/>
          <p:cNvSpPr>
            <a:spLocks noChangeArrowheads="1" noTextEdit="1"/>
          </p:cNvSpPr>
          <p:nvPr>
            <p:ph type="sldImg"/>
          </p:nvPr>
        </p:nvSpPr>
        <p:spPr>
          <a:xfrm>
            <a:off x="1262063" y="720725"/>
            <a:ext cx="4795837" cy="3597275"/>
          </a:xfrm>
          <a:noFill/>
          <a:ln w="12700" cap="flat">
            <a:solidFill>
              <a:schemeClr val="tx1"/>
            </a:solidFill>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64C528D-E66F-46EF-B2CC-1DFF828FF0F8}" type="slidenum">
              <a:rPr lang="en-US"/>
              <a:pPr eaLnBrk="1" hangingPunct="1"/>
              <a:t>131</a:t>
            </a:fld>
            <a:endParaRPr lang="en-US"/>
          </a:p>
        </p:txBody>
      </p:sp>
      <p:sp>
        <p:nvSpPr>
          <p:cNvPr id="282627" name="Rectangle 2"/>
          <p:cNvSpPr>
            <a:spLocks noChangeArrowheads="1"/>
          </p:cNvSpPr>
          <p:nvPr>
            <p:ph type="body" idx="1"/>
          </p:nvPr>
        </p:nvSpPr>
        <p:spPr>
          <a:xfrm>
            <a:off x="974725" y="4559300"/>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750" tIns="46544" rIns="94750" bIns="46544"/>
          <a:lstStyle/>
          <a:p>
            <a:pPr marL="457200" indent="-457200" eaLnBrk="1" hangingPunct="1"/>
            <a:endParaRPr lang="es-ES" smtClean="0"/>
          </a:p>
        </p:txBody>
      </p:sp>
      <p:sp>
        <p:nvSpPr>
          <p:cNvPr id="282628" name="Rectangle 3"/>
          <p:cNvSpPr>
            <a:spLocks noChangeArrowheads="1" noTextEdit="1"/>
          </p:cNvSpPr>
          <p:nvPr>
            <p:ph type="sldImg"/>
          </p:nvPr>
        </p:nvSpPr>
        <p:spPr>
          <a:xfrm>
            <a:off x="1262063" y="720725"/>
            <a:ext cx="4795837" cy="3597275"/>
          </a:xfrm>
          <a:noFill/>
          <a:ln w="12700" cap="flat">
            <a:solidFill>
              <a:schemeClr val="tx1"/>
            </a:solid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62DCB1E-8E6E-42D8-8C6A-DFBB8DBFAE7C}" type="slidenum">
              <a:rPr lang="en-US"/>
              <a:pPr eaLnBrk="1" hangingPunct="1"/>
              <a:t>132</a:t>
            </a:fld>
            <a:endParaRPr lang="en-US"/>
          </a:p>
        </p:txBody>
      </p:sp>
      <p:sp>
        <p:nvSpPr>
          <p:cNvPr id="283651" name="Rectangle 2"/>
          <p:cNvSpPr>
            <a:spLocks noRo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16B4269-304C-4E04-808F-A782353239C1}" type="slidenum">
              <a:rPr lang="en-US"/>
              <a:pPr eaLnBrk="1" hangingPunct="1"/>
              <a:t>133</a:t>
            </a:fld>
            <a:endParaRPr lang="en-US"/>
          </a:p>
        </p:txBody>
      </p:sp>
      <p:sp>
        <p:nvSpPr>
          <p:cNvPr id="284675" name="Rectangle 2"/>
          <p:cNvSpPr>
            <a:spLocks noRo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1926.651, Requisitos específicos de las excavaciones </a:t>
            </a:r>
          </a:p>
          <a:p>
            <a:pPr lvl="2" eaLnBrk="1" hangingPunct="1"/>
            <a:r>
              <a:rPr lang="en-US" smtClean="0"/>
              <a:t>1926.651(k), Inspecciones </a:t>
            </a:r>
          </a:p>
          <a:p>
            <a:pPr eaLnBrk="1" hangingPunct="1"/>
            <a:r>
              <a:rPr lang="es-ES" smtClean="0"/>
              <a:t>Seguridad en la zanja. Universidad de Auburn, Extensión de ingeniería.</a:t>
            </a:r>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40BDB23-6E32-475D-9250-172D0C9928AC}" type="slidenum">
              <a:rPr lang="en-US"/>
              <a:pPr eaLnBrk="1" hangingPunct="1"/>
              <a:t>134</a:t>
            </a:fld>
            <a:endParaRPr lang="en-US"/>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p:spPr>
        <p:txBody>
          <a:bodyPr/>
          <a:lstStyle/>
          <a:p>
            <a:pPr eaLnBrk="1" hangingPunct="1"/>
            <a:r>
              <a:rPr lang="en-US" smtClean="0"/>
              <a:t>.</a:t>
            </a:r>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1926.651, Requisitos específicos de las excavaciones </a:t>
            </a:r>
          </a:p>
          <a:p>
            <a:pPr lvl="2" eaLnBrk="1" hangingPunct="1"/>
            <a:r>
              <a:rPr lang="en-US" smtClean="0"/>
              <a:t>1926.651(j)(2) </a:t>
            </a:r>
          </a:p>
          <a:p>
            <a:pPr eaLnBrk="1" hangingPunct="1"/>
            <a:r>
              <a:rPr lang="es-ES" smtClean="0"/>
              <a:t>Seguridad en la zanja. Universidad de Auburn, Extensión de ingeniería.</a:t>
            </a:r>
          </a:p>
          <a:p>
            <a:pPr eaLnBrk="1" hangingPunct="1"/>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8E10714-3121-4CD1-A6CC-DC1EC447755F}" type="slidenum">
              <a:rPr lang="en-US"/>
              <a:pPr eaLnBrk="1" hangingPunct="1"/>
              <a:t>135</a:t>
            </a:fld>
            <a:endParaRPr lang="en-US"/>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smtClean="0"/>
              <a:t>29 CFR 1926 Subparte P, Excavaciones. Norma OSHA. </a:t>
            </a:r>
          </a:p>
          <a:p>
            <a:pPr lvl="1" eaLnBrk="1" hangingPunct="1"/>
            <a:r>
              <a:rPr lang="es-ES" smtClean="0"/>
              <a:t>1926.652, Requerimientos para los sistemas de protección </a:t>
            </a:r>
          </a:p>
          <a:p>
            <a:pPr eaLnBrk="1" hangingPunct="1"/>
            <a:r>
              <a:rPr lang="es-ES" smtClean="0"/>
              <a:t>Seguridad en la zanja. Universidad de Auburn Extensión de ingeniería  </a:t>
            </a:r>
          </a:p>
          <a:p>
            <a:pPr eaLnBrk="1" hangingPunct="1"/>
            <a:r>
              <a:rPr lang="en-US" smtClean="0"/>
              <a:t>Ejemplos adicionales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954132C-E2AD-47CC-98F3-82965E0A18ED}" type="slidenum">
              <a:rPr lang="en-US"/>
              <a:pPr eaLnBrk="1" hangingPunct="1"/>
              <a:t>136</a:t>
            </a:fld>
            <a:endParaRPr lang="en-US"/>
          </a:p>
        </p:txBody>
      </p:sp>
      <p:sp>
        <p:nvSpPr>
          <p:cNvPr id="287747" name="Rectangle 2"/>
          <p:cNvSpPr>
            <a:spLocks noRot="1" noChangeArrowheads="1" noTextEdit="1"/>
          </p:cNvSpPr>
          <p:nvPr>
            <p:ph type="sldImg"/>
          </p:nvPr>
        </p:nvSpPr>
        <p:spPr>
          <a:ln/>
        </p:spPr>
      </p:sp>
      <p:sp>
        <p:nvSpPr>
          <p:cNvPr id="287748"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7CA04AF-FA0E-4F88-A573-2E1393A07B94}" type="slidenum">
              <a:rPr lang="en-US"/>
              <a:pPr eaLnBrk="1" hangingPunct="1"/>
              <a:t>137</a:t>
            </a:fld>
            <a:endParaRPr lang="en-US"/>
          </a:p>
        </p:txBody>
      </p:sp>
      <p:sp>
        <p:nvSpPr>
          <p:cNvPr id="288771" name="Rectangle 2"/>
          <p:cNvSpPr>
            <a:spLocks noChangeArrowheads="1" noTextEdit="1"/>
          </p:cNvSpPr>
          <p:nvPr>
            <p:ph type="sldImg"/>
          </p:nvPr>
        </p:nvSpPr>
        <p:spPr>
          <a:xfrm>
            <a:off x="1304925" y="722313"/>
            <a:ext cx="4708525" cy="3532187"/>
          </a:xfrm>
          <a:solidFill>
            <a:srgbClr val="FFFFFF"/>
          </a:solidFill>
          <a:ln/>
        </p:spPr>
      </p:sp>
      <p:sp>
        <p:nvSpPr>
          <p:cNvPr id="288772" name="Rectangle 3"/>
          <p:cNvSpPr>
            <a:spLocks noChangeArrowheads="1"/>
          </p:cNvSpPr>
          <p:nvPr>
            <p:ph type="body" idx="1"/>
          </p:nvPr>
        </p:nvSpPr>
        <p:spPr>
          <a:xfrm>
            <a:off x="974725" y="4687888"/>
            <a:ext cx="5365750" cy="4097337"/>
          </a:xfrm>
          <a:solidFill>
            <a:srgbClr val="FFFFFF"/>
          </a:solidFill>
          <a:ln>
            <a:solidFill>
              <a:srgbClr val="000000"/>
            </a:solidFill>
            <a:miter lim="800000"/>
            <a:headEnd/>
            <a:tailEnd/>
          </a:ln>
        </p:spPr>
        <p:txBody>
          <a:bodyPr/>
          <a:lstStyle/>
          <a:p>
            <a:pPr eaLnBrk="1" hangingPunct="1"/>
            <a:r>
              <a:rPr lang="es-ES" sz="1400" smtClean="0">
                <a:solidFill>
                  <a:srgbClr val="CC3300"/>
                </a:solidFill>
              </a:rPr>
              <a:t>Indíquele a su equipo que una única yarda cúbica de tierra pesa entre 3000 y 4000 libras, más que una camioneta pequeña.  </a:t>
            </a:r>
          </a:p>
          <a:p>
            <a:pPr eaLnBrk="1" hangingPunct="1"/>
            <a:endParaRPr lang="en-US" sz="1400" smtClean="0">
              <a:solidFill>
                <a:srgbClr val="CC3300"/>
              </a:solidFill>
            </a:endParaRPr>
          </a:p>
          <a:p>
            <a:pPr eaLnBrk="1" hangingPunct="1"/>
            <a:r>
              <a:rPr lang="es-ES" sz="1400" smtClean="0">
                <a:solidFill>
                  <a:srgbClr val="CC3300"/>
                </a:solidFill>
              </a:rPr>
              <a:t>De: “Beware of the excavation rats” (Tenga cuidado con las ratas de las excavaciones); Parte 2 por Michael W. Hayslip. Al final de esta presentación se brinda un enlace al artículo</a:t>
            </a:r>
            <a:endParaRPr lang="en-US" sz="1400" smtClean="0">
              <a:solidFill>
                <a:srgbClr val="CC33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451AC61-79B8-4F4D-BE7A-66699805C60D}" type="slidenum">
              <a:rPr lang="en-US"/>
              <a:pPr eaLnBrk="1" hangingPunct="1"/>
              <a:t>138</a:t>
            </a:fld>
            <a:endParaRPr lang="en-US"/>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3E28E53-CEAF-4D86-ADED-2801EE1DB5AE}" type="slidenum">
              <a:rPr lang="en-US"/>
              <a:pPr eaLnBrk="1" hangingPunct="1"/>
              <a:t>139</a:t>
            </a:fld>
            <a:endParaRPr lang="en-US"/>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CF8D157-38BC-4BC2-8E6C-72CBB3DA4D8C}" type="slidenum">
              <a:rPr lang="en-US"/>
              <a:pPr eaLnBrk="1" hangingPunct="1"/>
              <a:t>14</a:t>
            </a:fld>
            <a:endParaRPr lang="en-US"/>
          </a:p>
        </p:txBody>
      </p:sp>
      <p:sp>
        <p:nvSpPr>
          <p:cNvPr id="162819" name="Rectangle 2"/>
          <p:cNvSpPr>
            <a:spLocks noChangeArrowheads="1" noTextEdit="1"/>
          </p:cNvSpPr>
          <p:nvPr>
            <p:ph type="sldImg"/>
          </p:nvPr>
        </p:nvSpPr>
        <p:spPr>
          <a:solidFill>
            <a:srgbClr val="FFFFFF"/>
          </a:solidFill>
          <a:ln/>
        </p:spPr>
      </p:sp>
      <p:sp>
        <p:nvSpPr>
          <p:cNvPr id="162820"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s-ES" sz="2400" smtClean="0"/>
              <a:t>Distancia vertical desde la superficie para trabajar hasta el plano horizontal de la red de hasta cinco pies; la red se extiende ocho pies más allá del borde de la superficie para trabajar.</a:t>
            </a:r>
          </a:p>
          <a:p>
            <a:pPr eaLnBrk="1" hangingPunct="1"/>
            <a:r>
              <a:rPr lang="es-ES" sz="2400" smtClean="0"/>
              <a:t>Entre cinco pies y diez pies, la red se extiende 10 pies más allá del borde.</a:t>
            </a:r>
          </a:p>
          <a:p>
            <a:pPr eaLnBrk="1" hangingPunct="1"/>
            <a:r>
              <a:rPr lang="es-ES" sz="2400" smtClean="0"/>
              <a:t>Más de diez pies, se extiende 13 pies</a:t>
            </a:r>
            <a:endParaRPr lang="en-US" sz="240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5D2FB53-8A0E-4D28-AD1E-A6C7E19E9574}" type="slidenum">
              <a:rPr lang="en-US"/>
              <a:pPr eaLnBrk="1" hangingPunct="1"/>
              <a:t>140</a:t>
            </a:fld>
            <a:endParaRPr lang="en-US"/>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94685F5-712D-45ED-8DDB-442676716562}" type="slidenum">
              <a:rPr lang="en-US"/>
              <a:pPr eaLnBrk="1" hangingPunct="1"/>
              <a:t>141</a:t>
            </a:fld>
            <a:endParaRPr lang="en-US"/>
          </a:p>
        </p:txBody>
      </p:sp>
      <p:sp>
        <p:nvSpPr>
          <p:cNvPr id="292867" name="Rectangle 2"/>
          <p:cNvSpPr>
            <a:spLocks noChangeArrowheads="1" noTextEdit="1"/>
          </p:cNvSpPr>
          <p:nvPr>
            <p:ph type="sldImg"/>
          </p:nvPr>
        </p:nvSpPr>
        <p:spPr>
          <a:solidFill>
            <a:srgbClr val="FFFFFF"/>
          </a:solidFill>
          <a:ln/>
        </p:spPr>
      </p:sp>
      <p:sp>
        <p:nvSpPr>
          <p:cNvPr id="29286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EC7AAC6-C6C9-4F03-AA84-F644DA6BD461}" type="slidenum">
              <a:rPr lang="en-US"/>
              <a:pPr eaLnBrk="1" hangingPunct="1"/>
              <a:t>142</a:t>
            </a:fld>
            <a:endParaRPr lang="en-US"/>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81B5A01-82C9-40E6-92F0-EEE8DC16CCF2}" type="slidenum">
              <a:rPr lang="en-US"/>
              <a:pPr eaLnBrk="1" hangingPunct="1"/>
              <a:t>15</a:t>
            </a:fld>
            <a:endParaRPr lang="en-US"/>
          </a:p>
        </p:txBody>
      </p:sp>
      <p:sp>
        <p:nvSpPr>
          <p:cNvPr id="163843" name="Rectangle 2"/>
          <p:cNvSpPr>
            <a:spLocks noChangeArrowheads="1" noTextEdit="1"/>
          </p:cNvSpPr>
          <p:nvPr>
            <p:ph type="sldImg"/>
          </p:nvPr>
        </p:nvSpPr>
        <p:spPr>
          <a:solidFill>
            <a:srgbClr val="FFFFFF"/>
          </a:solidFill>
          <a:ln/>
        </p:spPr>
      </p:sp>
      <p:sp>
        <p:nvSpPr>
          <p:cNvPr id="16384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1926.502(d)</a:t>
            </a:r>
          </a:p>
          <a:p>
            <a:pPr eaLnBrk="1" hangingPunct="1"/>
            <a:endParaRPr lang="en-US" smtClean="0"/>
          </a:p>
          <a:p>
            <a:pPr eaLnBrk="1" hangingPunct="1"/>
            <a:r>
              <a:rPr lang="es-ES" b="1" smtClean="0"/>
              <a:t>¿Cómo me protegerá mi sistema de detención de caídas?</a:t>
            </a:r>
            <a:r>
              <a:rPr lang="es-ES" smtClean="0"/>
              <a:t>  </a:t>
            </a:r>
          </a:p>
          <a:p>
            <a:pPr eaLnBrk="1" hangingPunct="1"/>
            <a:r>
              <a:rPr lang="es-ES" smtClean="0"/>
              <a:t>Un sistema de detención de caídas coloca al empleado dentro de un arnés de cuerpo que se ajusta a un anclaje seguro para que éste no pueda caerse. Los cinturones de seguridad no son aceptados como sistemas de protección contra caídas. Algunos requisitos clave:</a:t>
            </a:r>
          </a:p>
          <a:p>
            <a:pPr eaLnBrk="1" hangingPunct="1">
              <a:buClr>
                <a:srgbClr val="000000"/>
              </a:buClr>
              <a:buFontTx/>
              <a:buChar char="•"/>
            </a:pPr>
            <a:r>
              <a:rPr lang="es-ES" smtClean="0"/>
              <a:t>     No debe existir una caída libre superior a los 6 pies.  </a:t>
            </a:r>
          </a:p>
          <a:p>
            <a:pPr eaLnBrk="1" hangingPunct="1">
              <a:buClr>
                <a:srgbClr val="000000"/>
              </a:buClr>
              <a:buFontTx/>
              <a:buChar char="•"/>
            </a:pPr>
            <a:r>
              <a:rPr lang="es-ES" smtClean="0"/>
              <a:t>     Se debe realizar un rescate inmediato después de una caída.</a:t>
            </a:r>
          </a:p>
          <a:p>
            <a:pPr eaLnBrk="1" hangingPunct="1">
              <a:buClr>
                <a:srgbClr val="000000"/>
              </a:buClr>
              <a:buFontTx/>
              <a:buChar char="•"/>
            </a:pPr>
            <a:r>
              <a:rPr lang="es-ES" smtClean="0"/>
              <a:t>     Se deberán inspeccionar los Sistemas Personales de Detención de Caídas (PFAS, por sus siglas en inglés) antes de cada uso.</a:t>
            </a:r>
          </a:p>
          <a:p>
            <a:pPr eaLnBrk="1" hangingPunct="1">
              <a:buClr>
                <a:srgbClr val="000000"/>
              </a:buClr>
              <a:buFontTx/>
              <a:buChar char="•"/>
            </a:pPr>
            <a:r>
              <a:rPr lang="es-ES" smtClean="0"/>
              <a:t>     No se deberá utilizar un PFAS hasta que no haya sido inspeccionado por una persona competente.</a:t>
            </a:r>
          </a:p>
          <a:p>
            <a:pPr eaLnBrk="1" hangingPunct="1">
              <a:buClr>
                <a:srgbClr val="000000"/>
              </a:buClr>
              <a:buFontTx/>
              <a:buChar char="•"/>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5BB3E2F-F513-4E89-9AF6-8174C2A471DC}" type="slidenum">
              <a:rPr lang="en-US"/>
              <a:pPr eaLnBrk="1" hangingPunct="1"/>
              <a:t>16</a:t>
            </a:fld>
            <a:endParaRPr lang="en-US"/>
          </a:p>
        </p:txBody>
      </p:sp>
      <p:sp>
        <p:nvSpPr>
          <p:cNvPr id="164867" name="Rectangle 2"/>
          <p:cNvSpPr>
            <a:spLocks noChangeArrowheads="1" noTextEdit="1"/>
          </p:cNvSpPr>
          <p:nvPr>
            <p:ph type="sldImg"/>
          </p:nvPr>
        </p:nvSpPr>
        <p:spPr>
          <a:solidFill>
            <a:srgbClr val="FFFFFF"/>
          </a:solidFill>
          <a:ln/>
        </p:spPr>
      </p:sp>
      <p:sp>
        <p:nvSpPr>
          <p:cNvPr id="164868"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s-ES" sz="2400" smtClean="0"/>
              <a:t>Desde el 1 de enero de 1998, los cinturones de seguridad no son aceptables como parte de un sistema de detención de caídas. Nota: Es aceptable el uso de un cinturón de seguridad en un sistema de dispositivos posicionadores y el mismo está regulado de conformidad con el párrafo (e) del artículo 502</a:t>
            </a:r>
            <a:endParaRPr lang="en-US" sz="24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235CC52-D40F-4923-8F2D-A474A0CB13C1}" type="slidenum">
              <a:rPr lang="en-US"/>
              <a:pPr eaLnBrk="1" hangingPunct="1"/>
              <a:t>17</a:t>
            </a:fld>
            <a:endParaRPr lang="en-US"/>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BD88939-1482-43DA-9B3F-6A8CDE502BC9}" type="slidenum">
              <a:rPr lang="en-US"/>
              <a:pPr eaLnBrk="1" hangingPunct="1"/>
              <a:t>18</a:t>
            </a:fld>
            <a:endParaRPr lang="en-US"/>
          </a:p>
        </p:txBody>
      </p:sp>
      <p:sp>
        <p:nvSpPr>
          <p:cNvPr id="166915" name="Rectangle 2"/>
          <p:cNvSpPr>
            <a:spLocks noChangeArrowheads="1" noTextEdit="1"/>
          </p:cNvSpPr>
          <p:nvPr>
            <p:ph type="sldImg"/>
          </p:nvPr>
        </p:nvSpPr>
        <p:spPr>
          <a:solidFill>
            <a:srgbClr val="FFFFFF"/>
          </a:solidFill>
          <a:ln/>
        </p:spPr>
      </p:sp>
      <p:sp>
        <p:nvSpPr>
          <p:cNvPr id="166916"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lnSpc>
                <a:spcPct val="80000"/>
              </a:lnSpc>
            </a:pPr>
            <a:r>
              <a:rPr lang="es-ES" sz="1000" smtClean="0"/>
              <a:t>Nota: Los cinturones de seguridad quedaron excluidos desde el 1/1/98</a:t>
            </a:r>
          </a:p>
          <a:p>
            <a:pPr eaLnBrk="1" hangingPunct="1">
              <a:lnSpc>
                <a:spcPct val="80000"/>
              </a:lnSpc>
            </a:pPr>
            <a:r>
              <a:rPr lang="es-ES" sz="1000" smtClean="0"/>
              <a:t>Nota: Si el sistema personal de detención de caídas cumple con los criterios y protocolos del Anexo C, subparte M, y si el sistema está siendo utilizado por un empleado que presenta un peso físico y de herramientas combinado inferior a 310 libras (140 kg), el sistema será considerado en cumplimiento con las disposiciones del párrafo (d)(16) de esta sección. Si el sistema es utilizado por un empleado que presenta un peso físico y de herramientas combinado de 310 libras (140 kg) o más, entonces el empleador debe modificar adecuadamente los criterios y protocolos del Anexo para brindar una protección adecuada para dichos pesos más pesados, de lo contrario el sistema no cumplirá con los requisitos del párrafo (d)(16) de la presente sección.</a:t>
            </a:r>
            <a:endParaRPr lang="es-ES" sz="1000" b="1" smtClean="0"/>
          </a:p>
          <a:p>
            <a:pPr eaLnBrk="1" hangingPunct="1">
              <a:lnSpc>
                <a:spcPct val="80000"/>
              </a:lnSpc>
            </a:pPr>
            <a:r>
              <a:rPr lang="es-ES" sz="1000" b="1" smtClean="0"/>
              <a:t>1926.502(d)(17)</a:t>
            </a:r>
            <a:r>
              <a:rPr lang="es-ES" sz="1000" smtClean="0"/>
              <a:t> </a:t>
            </a:r>
          </a:p>
          <a:p>
            <a:pPr eaLnBrk="1" hangingPunct="1">
              <a:lnSpc>
                <a:spcPct val="80000"/>
              </a:lnSpc>
            </a:pPr>
            <a:r>
              <a:rPr lang="es-ES" sz="1000" smtClean="0"/>
              <a:t>El punto de acoplamiento del cinturón de seguridad deberá estar ubicado en el centro de la espalda del portador. El punto de acoplamiento del arnés de cuerpo deberá estar ubicado en el centro de la espalda del portador cerca del nivel del hombro, o sobre la cabeza del mismo.</a:t>
            </a:r>
            <a:endParaRPr lang="es-ES" sz="1000" b="1" smtClean="0"/>
          </a:p>
          <a:p>
            <a:pPr eaLnBrk="1" hangingPunct="1">
              <a:lnSpc>
                <a:spcPct val="80000"/>
              </a:lnSpc>
            </a:pPr>
            <a:r>
              <a:rPr lang="es-ES" sz="1000" b="1" smtClean="0"/>
              <a:t>1926.502(d)(18)</a:t>
            </a:r>
            <a:r>
              <a:rPr lang="es-ES" sz="1000" smtClean="0"/>
              <a:t> </a:t>
            </a:r>
          </a:p>
          <a:p>
            <a:pPr eaLnBrk="1" hangingPunct="1">
              <a:lnSpc>
                <a:spcPct val="80000"/>
              </a:lnSpc>
            </a:pPr>
            <a:r>
              <a:rPr lang="es-ES" sz="1000" smtClean="0"/>
              <a:t>Los cinturones de seguridad, arneses y componentes deberán utilizarse sólo para la protección del empleado (como parte de un sistema de detención de caídas o sistema de dispositivos posicionadores) y no para levantar materiales.</a:t>
            </a:r>
            <a:endParaRPr lang="es-ES" sz="1000" b="1" smtClean="0"/>
          </a:p>
          <a:p>
            <a:pPr eaLnBrk="1" hangingPunct="1">
              <a:lnSpc>
                <a:spcPct val="80000"/>
              </a:lnSpc>
            </a:pPr>
            <a:r>
              <a:rPr lang="es-ES" sz="1000" b="1" smtClean="0"/>
              <a:t>1926.502(d)(19)</a:t>
            </a:r>
            <a:r>
              <a:rPr lang="es-ES" sz="1000" smtClean="0"/>
              <a:t> </a:t>
            </a:r>
          </a:p>
          <a:p>
            <a:pPr eaLnBrk="1" hangingPunct="1">
              <a:lnSpc>
                <a:spcPct val="80000"/>
              </a:lnSpc>
            </a:pPr>
            <a:r>
              <a:rPr lang="es-ES" sz="1000" smtClean="0"/>
              <a:t>Los sistemas de detención de caídas y los componentes que hayan sido sujetos a cargas de impacto deberán ser puestos fuera de servicio de inmediato y no deberán volverse a utilizar para la protección del empleado hasta su inspección por parte de una persona competente quien determine que no presenta daños y que puede volver a utilizarse.</a:t>
            </a:r>
            <a:endParaRPr lang="es-ES" sz="1000" b="1" smtClean="0"/>
          </a:p>
          <a:p>
            <a:pPr eaLnBrk="1" hangingPunct="1">
              <a:lnSpc>
                <a:spcPct val="80000"/>
              </a:lnSpc>
            </a:pPr>
            <a:r>
              <a:rPr lang="es-ES" sz="1000" b="1" smtClean="0"/>
              <a:t>1926.502(d)(20)</a:t>
            </a:r>
            <a:r>
              <a:rPr lang="es-ES" sz="1000" smtClean="0"/>
              <a:t> </a:t>
            </a:r>
          </a:p>
          <a:p>
            <a:pPr eaLnBrk="1" hangingPunct="1">
              <a:lnSpc>
                <a:spcPct val="80000"/>
              </a:lnSpc>
            </a:pPr>
            <a:r>
              <a:rPr lang="es-ES" sz="1000" smtClean="0"/>
              <a:t>El empleador deberá suministrar un rescate inmediato de los empleados en caso de una caída o deberá asegurar que los empleados pueden rescatarse a ellos mismos.</a:t>
            </a:r>
            <a:endParaRPr lang="es-ES" sz="1000" b="1" i="1" smtClean="0"/>
          </a:p>
          <a:p>
            <a:pPr eaLnBrk="1" hangingPunct="1">
              <a:lnSpc>
                <a:spcPct val="80000"/>
              </a:lnSpc>
            </a:pPr>
            <a:r>
              <a:rPr lang="es-ES" sz="1000" b="1" i="1" smtClean="0"/>
              <a:t>..1926.502(d)(21)</a:t>
            </a:r>
            <a:r>
              <a:rPr lang="es-ES" sz="1000" smtClean="0"/>
              <a:t> </a:t>
            </a:r>
            <a:endParaRPr lang="es-ES" sz="1000" b="1" smtClean="0"/>
          </a:p>
          <a:p>
            <a:pPr eaLnBrk="1" hangingPunct="1">
              <a:lnSpc>
                <a:spcPct val="80000"/>
              </a:lnSpc>
            </a:pPr>
            <a:r>
              <a:rPr lang="es-ES" sz="1000" b="1" smtClean="0"/>
              <a:t>1926.502(d)(21)</a:t>
            </a:r>
            <a:r>
              <a:rPr lang="es-ES" sz="1000" smtClean="0"/>
              <a:t> </a:t>
            </a:r>
          </a:p>
          <a:p>
            <a:pPr eaLnBrk="1" hangingPunct="1">
              <a:lnSpc>
                <a:spcPct val="80000"/>
              </a:lnSpc>
            </a:pPr>
            <a:r>
              <a:rPr lang="es-ES" sz="1000" smtClean="0"/>
              <a:t>Los sistemas personales de detención de caídas deberán ser inspeccionados antes de cada uso, en busca de desgastes, daños u otra forma de deterioro, y de deberán poner fuera de servicio los componentes defectuosos.</a:t>
            </a:r>
          </a:p>
          <a:p>
            <a:pPr eaLnBrk="1" hangingPunct="1">
              <a:lnSpc>
                <a:spcPct val="80000"/>
              </a:lnSpc>
            </a:pPr>
            <a:endParaRPr lang="es-ES" sz="10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4D24773-DA5E-4C71-8BEA-72801892EC67}" type="slidenum">
              <a:rPr lang="en-US"/>
              <a:pPr eaLnBrk="1" hangingPunct="1"/>
              <a:t>19</a:t>
            </a:fld>
            <a:endParaRPr lang="en-US"/>
          </a:p>
        </p:txBody>
      </p:sp>
      <p:sp>
        <p:nvSpPr>
          <p:cNvPr id="167939" name="Rectangle 2"/>
          <p:cNvSpPr>
            <a:spLocks noChangeArrowheads="1" noTextEdit="1"/>
          </p:cNvSpPr>
          <p:nvPr>
            <p:ph type="sldImg"/>
          </p:nvPr>
        </p:nvSpPr>
        <p:spPr>
          <a:solidFill>
            <a:srgbClr val="FFFFFF"/>
          </a:solidFill>
          <a:ln/>
        </p:spPr>
      </p:sp>
      <p:sp>
        <p:nvSpPr>
          <p:cNvPr id="167940"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n-US" smtClean="0"/>
              <a:t>Consulte la diapositiva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2D4AFE7-384B-4F7C-B055-A78A3DDB801C}" type="slidenum">
              <a:rPr lang="en-US"/>
              <a:pPr eaLnBrk="1" hangingPunct="1"/>
              <a:t>2</a:t>
            </a:fld>
            <a:endParaRPr lang="en-US"/>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r>
              <a:rPr lang="en-US" smtClean="0"/>
              <a:t>Leer el </a:t>
            </a:r>
            <a:r>
              <a:rPr lang="es-ES" smtClean="0"/>
              <a:t>texto</a:t>
            </a:r>
            <a:r>
              <a:rPr lang="en-US" smtClean="0"/>
              <a:t> textual.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56593B2-F90B-403A-8E48-9C1209E62687}" type="slidenum">
              <a:rPr lang="en-US"/>
              <a:pPr eaLnBrk="1" hangingPunct="1"/>
              <a:t>20</a:t>
            </a:fld>
            <a:endParaRPr lang="en-US"/>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5AD430A-6EF6-43CA-89CA-9941AB81411C}" type="slidenum">
              <a:rPr lang="en-US"/>
              <a:pPr eaLnBrk="1" hangingPunct="1"/>
              <a:t>21</a:t>
            </a:fld>
            <a:endParaRPr lang="en-US"/>
          </a:p>
        </p:txBody>
      </p:sp>
      <p:sp>
        <p:nvSpPr>
          <p:cNvPr id="169987" name="Rectangle 2"/>
          <p:cNvSpPr>
            <a:spLocks noChangeArrowheads="1" noTextEdit="1"/>
          </p:cNvSpPr>
          <p:nvPr>
            <p:ph type="sldImg"/>
          </p:nvPr>
        </p:nvSpPr>
        <p:spPr>
          <a:xfrm>
            <a:off x="1304925" y="735013"/>
            <a:ext cx="4768850" cy="3576637"/>
          </a:xfrm>
          <a:solidFill>
            <a:srgbClr val="FFFFFF"/>
          </a:solidFill>
          <a:ln/>
        </p:spPr>
      </p:sp>
      <p:sp>
        <p:nvSpPr>
          <p:cNvPr id="169988" name="Rectangle 3"/>
          <p:cNvSpPr>
            <a:spLocks noChangeArrowheads="1"/>
          </p:cNvSpPr>
          <p:nvPr>
            <p:ph type="body" idx="1"/>
          </p:nvPr>
        </p:nvSpPr>
        <p:spPr>
          <a:xfrm>
            <a:off x="941388" y="4556125"/>
            <a:ext cx="5414962" cy="4310063"/>
          </a:xfrm>
          <a:solidFill>
            <a:srgbClr val="FFFFFF"/>
          </a:solidFill>
          <a:ln>
            <a:solidFill>
              <a:srgbClr val="000000"/>
            </a:solidFill>
            <a:miter lim="800000"/>
            <a:headEnd/>
            <a:tailEnd/>
          </a:ln>
        </p:spPr>
        <p:txBody>
          <a:bodyPr/>
          <a:lstStyle/>
          <a:p>
            <a:pPr eaLnBrk="1" hangingPunct="1"/>
            <a:r>
              <a:rPr lang="es-ES" smtClean="0"/>
              <a:t>Deben diseñarse, instalarse y utilizarse bajo la supervisión de una persona calificada, como parte de un sistema personal de detención de caídas completo, que mantiene un factor de seguridad de al menos dos.</a:t>
            </a:r>
          </a:p>
          <a:p>
            <a:pPr eaLnBrk="1" hangingPunct="1"/>
            <a:endParaRPr lang="en-US" smtClean="0"/>
          </a:p>
          <a:p>
            <a:pPr eaLnBrk="1" hangingPunct="1"/>
            <a:r>
              <a:rPr lang="es-ES" smtClean="0"/>
              <a:t>No se puede simplemente atar un cable alrededor de las vigas, etc.</a:t>
            </a:r>
          </a:p>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DF990E6-5479-4448-A7B2-67712043D788}" type="slidenum">
              <a:rPr lang="en-US"/>
              <a:pPr eaLnBrk="1" hangingPunct="1"/>
              <a:t>22</a:t>
            </a:fld>
            <a:endParaRPr lang="en-US"/>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9E88010-5FBD-44AC-A60E-B6091B5A474E}" type="slidenum">
              <a:rPr lang="en-US"/>
              <a:pPr eaLnBrk="1" hangingPunct="1"/>
              <a:t>23</a:t>
            </a:fld>
            <a:endParaRPr lang="en-US"/>
          </a:p>
        </p:txBody>
      </p:sp>
      <p:sp>
        <p:nvSpPr>
          <p:cNvPr id="172035" name="Rectangle 2"/>
          <p:cNvSpPr>
            <a:spLocks noChangeArrowheads="1" noTextEdit="1"/>
          </p:cNvSpPr>
          <p:nvPr>
            <p:ph type="sldImg"/>
          </p:nvPr>
        </p:nvSpPr>
        <p:spPr>
          <a:solidFill>
            <a:srgbClr val="FFFFFF"/>
          </a:solidFill>
          <a:ln/>
        </p:spPr>
      </p:sp>
      <p:sp>
        <p:nvSpPr>
          <p:cNvPr id="172036"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s-ES" b="1" i="1" smtClean="0"/>
              <a:t>Información adicional:</a:t>
            </a:r>
            <a:r>
              <a:rPr lang="es-ES" smtClean="0"/>
              <a:t> </a:t>
            </a:r>
          </a:p>
          <a:p>
            <a:pPr eaLnBrk="1" hangingPunct="1"/>
            <a:r>
              <a:rPr lang="es-ES" smtClean="0"/>
              <a:t>29 CFR 1926 Subparte M, Protección contra caídas. Norma OSHA. </a:t>
            </a:r>
          </a:p>
          <a:p>
            <a:pPr lvl="1" eaLnBrk="1" hangingPunct="1"/>
            <a:r>
              <a:rPr lang="es-ES" smtClean="0"/>
              <a:t>1926.501, Deber de contar con una protección contra caídas </a:t>
            </a:r>
          </a:p>
          <a:p>
            <a:pPr lvl="2" eaLnBrk="1" hangingPunct="1"/>
            <a:r>
              <a:rPr lang="es-ES" smtClean="0"/>
              <a:t>1926.501(b)(1), Lados y bordes sin protección </a:t>
            </a:r>
          </a:p>
          <a:p>
            <a:pPr eaLnBrk="1" hangingPunct="1"/>
            <a:r>
              <a:rPr lang="es-ES" smtClean="0"/>
              <a:t>Muertes de trabajadores por caídas: Un resumen de los hallazgos de monitoreo y reportes de casos de investigación. Departamento de salud y servicios humanos (DHHS) de los Estados Unidos, Instituto nacional de seguridad y salud ocupacional (NIOSH) Publicación 2000-116 (septiembre, 2000) </a:t>
            </a:r>
          </a:p>
          <a:p>
            <a:pPr eaLnBrk="1" hangingPunct="1"/>
            <a:endParaRPr lang="es-E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317DFA2-265F-44ED-8A8D-4CFFC122C6F7}" type="slidenum">
              <a:rPr lang="en-US"/>
              <a:pPr eaLnBrk="1" hangingPunct="1"/>
              <a:t>24</a:t>
            </a:fld>
            <a:endParaRPr lang="en-US"/>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C321427-39C7-4A9D-BE6E-ED94A680BD71}" type="slidenum">
              <a:rPr lang="en-US"/>
              <a:pPr eaLnBrk="1" hangingPunct="1"/>
              <a:t>25</a:t>
            </a:fld>
            <a:endParaRPr lang="en-US"/>
          </a:p>
        </p:txBody>
      </p:sp>
      <p:sp>
        <p:nvSpPr>
          <p:cNvPr id="174083" name="Rectangle 2"/>
          <p:cNvSpPr>
            <a:spLocks noChangeArrowheads="1" noTextEdit="1"/>
          </p:cNvSpPr>
          <p:nvPr>
            <p:ph type="sldImg"/>
          </p:nvPr>
        </p:nvSpPr>
        <p:spPr>
          <a:solidFill>
            <a:srgbClr val="FFFFFF"/>
          </a:solidFill>
          <a:ln/>
        </p:spPr>
      </p:sp>
      <p:sp>
        <p:nvSpPr>
          <p:cNvPr id="17408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pl-PL" smtClean="0"/>
              <a:t>Referencia 1926.501(b)(4)(i), 1926.501(b)(10), 1926.501(b)(11), y 1926.502(i)</a:t>
            </a:r>
          </a:p>
          <a:p>
            <a:pPr eaLnBrk="1" hangingPunct="1"/>
            <a:endParaRPr lang="en-US" smtClean="0"/>
          </a:p>
          <a:p>
            <a:pPr eaLnBrk="1" hangingPunct="1"/>
            <a:r>
              <a:rPr lang="en-US" smtClean="0"/>
              <a:t>Las cubiertas deben:</a:t>
            </a:r>
          </a:p>
          <a:p>
            <a:pPr eaLnBrk="1" hangingPunct="1"/>
            <a:r>
              <a:rPr lang="es-ES" smtClean="0"/>
              <a:t>-- poder soportar al menos dos veces el peso de los empleados, equipos y materiales al que pueden ser sometidas de una vez. </a:t>
            </a:r>
          </a:p>
          <a:p>
            <a:pPr eaLnBrk="1" hangingPunct="1"/>
            <a:r>
              <a:rPr lang="es-ES" smtClean="0"/>
              <a:t>-- asegurarse para evitar que el viento, los equipos o las actividades de los trabajadores las corran de lugar accidentalmente.</a:t>
            </a:r>
          </a:p>
          <a:p>
            <a:pPr eaLnBrk="1" hangingPunct="1"/>
            <a:r>
              <a:rPr lang="es-ES" smtClean="0"/>
              <a:t>-- contar con un código de color o marcas que indiquen "AGUJERO" o "CUBIERTA".</a:t>
            </a:r>
          </a:p>
          <a:p>
            <a:pPr eaLnBrk="1" hangingPunct="1"/>
            <a:endParaRPr lang="en-US" smtClean="0"/>
          </a:p>
          <a:p>
            <a:pPr eaLnBrk="1" hangingPunct="1"/>
            <a:r>
              <a:rPr lang="en-US" u="sng" smtClean="0"/>
              <a:t>Agujeros - 1926.501(b)(4</a:t>
            </a:r>
            <a:r>
              <a:rPr lang="en-US" smtClean="0"/>
              <a:t>):  </a:t>
            </a:r>
          </a:p>
          <a:p>
            <a:pPr eaLnBrk="1" hangingPunct="1"/>
            <a:r>
              <a:rPr lang="es-ES" smtClean="0"/>
              <a:t>Se deberán colocar sistemas de detención de caídas, cubiertas o sistemas de barandas alrededor de los agujeros (incluyendo claraboyas) que se encuentran a más de 6 pies sobre los niveles inferiores.</a:t>
            </a:r>
          </a:p>
          <a:p>
            <a:pPr eaLnBrk="1" hangingPunct="1"/>
            <a:r>
              <a:rPr lang="es-ES" smtClean="0"/>
              <a:t>NOTA - Todos los agujeros en el piso deberán estar protegidos contra resbalones y tropezones, incluso si son inferiores a 6 pies</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E80FCF2-17DF-4D39-B5F7-6F9033DF95E0}" type="slidenum">
              <a:rPr lang="en-US"/>
              <a:pPr eaLnBrk="1" hangingPunct="1"/>
              <a:t>26</a:t>
            </a:fld>
            <a:endParaRPr lang="en-US"/>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DBE35F4-7A42-40E5-8D7B-FE5F5113BE8C}" type="slidenum">
              <a:rPr lang="en-US"/>
              <a:pPr eaLnBrk="1" hangingPunct="1"/>
              <a:t>27</a:t>
            </a:fld>
            <a:endParaRPr lang="en-US"/>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EA7EA48-E4BB-4FD9-9579-9BA5E78E06D0}" type="slidenum">
              <a:rPr lang="en-US"/>
              <a:pPr eaLnBrk="1" hangingPunct="1"/>
              <a:t>28</a:t>
            </a:fld>
            <a:endParaRPr lang="en-US"/>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3FB98AF-8BF3-48CD-81C0-8CFF97900696}" type="slidenum">
              <a:rPr lang="en-US"/>
              <a:pPr eaLnBrk="1" hangingPunct="1"/>
              <a:t>29</a:t>
            </a:fld>
            <a:endParaRPr lang="en-US"/>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66F7BDA-C96C-4999-8112-554A977D812E}" type="slidenum">
              <a:rPr lang="en-US"/>
              <a:pPr eaLnBrk="1" hangingPunct="1"/>
              <a:t>3</a:t>
            </a:fld>
            <a:endParaRPr lang="en-US"/>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s-ES" smtClean="0"/>
              <a:t>Una de cada cinco fatalidades en el lugar de trabajo es de un trabajador de la construcción.</a:t>
            </a:r>
            <a:br>
              <a:rPr lang="es-ES" smtClean="0"/>
            </a:br>
            <a:endParaRPr lang="es-ES" smtClean="0"/>
          </a:p>
          <a:p>
            <a:pPr eaLnBrk="1" hangingPunct="1"/>
            <a:r>
              <a:rPr lang="es-ES" smtClean="0"/>
              <a:t>A pesar de su alto índice de fatalidades, la construcción puede ser un lugar seguro cuando los trabajadores son conscientes de los peligros y utilizan un Programa de Seguridad y Salud efectivo. Esta clase lo ayudará a identificar y controlar los peligros que comúnmente provocan las lesiones más serias en la construcción.</a:t>
            </a:r>
          </a:p>
          <a:p>
            <a:pPr eaLnBrk="1" hangingPunct="1"/>
            <a:endParaRPr lang="en-US" smtClean="0"/>
          </a:p>
          <a:p>
            <a:pPr eaLnBrk="1" hangingPunct="1"/>
            <a:r>
              <a:rPr lang="en-US" smtClean="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0FD0048-9D78-44D3-9F51-A9EDD807DFE1}" type="slidenum">
              <a:rPr lang="en-US"/>
              <a:pPr eaLnBrk="1" hangingPunct="1"/>
              <a:t>30</a:t>
            </a:fld>
            <a:endParaRPr lang="en-US"/>
          </a:p>
        </p:txBody>
      </p:sp>
      <p:sp>
        <p:nvSpPr>
          <p:cNvPr id="179203" name="Rectangle 2"/>
          <p:cNvSpPr>
            <a:spLocks noChangeArrowheads="1" noTextEdit="1"/>
          </p:cNvSpPr>
          <p:nvPr>
            <p:ph type="sldImg"/>
          </p:nvPr>
        </p:nvSpPr>
        <p:spPr>
          <a:xfrm>
            <a:off x="1260475" y="722313"/>
            <a:ext cx="4794250" cy="3595687"/>
          </a:xfrm>
          <a:solidFill>
            <a:srgbClr val="FFFFFF"/>
          </a:solidFill>
          <a:ln/>
        </p:spPr>
      </p:sp>
      <p:sp>
        <p:nvSpPr>
          <p:cNvPr id="179204" name="Rectangle 3"/>
          <p:cNvSpPr>
            <a:spLocks noChangeArrowheads="1"/>
          </p:cNvSpPr>
          <p:nvPr>
            <p:ph type="body" idx="1"/>
          </p:nvPr>
        </p:nvSpPr>
        <p:spPr>
          <a:xfrm>
            <a:off x="974725" y="4557713"/>
            <a:ext cx="5365750" cy="4322762"/>
          </a:xfrm>
          <a:solidFill>
            <a:srgbClr val="FFFFFF"/>
          </a:solidFill>
          <a:ln>
            <a:solidFill>
              <a:srgbClr val="000000"/>
            </a:solidFill>
            <a:miter lim="800000"/>
            <a:headEnd/>
            <a:tailEnd/>
          </a:ln>
        </p:spPr>
        <p:txBody>
          <a:bodyPr/>
          <a:lstStyle/>
          <a:p>
            <a:pPr eaLnBrk="1" hangingPunct="1">
              <a:lnSpc>
                <a:spcPct val="90000"/>
              </a:lnSpc>
              <a:spcBef>
                <a:spcPct val="20000"/>
              </a:spcBef>
            </a:pPr>
            <a:r>
              <a:rPr lang="en-US" smtClean="0"/>
              <a:t>Referencia 1926,1053(b)(5)</a:t>
            </a:r>
          </a:p>
          <a:p>
            <a:pPr eaLnBrk="1" hangingPunct="1">
              <a:lnSpc>
                <a:spcPct val="90000"/>
              </a:lnSpc>
              <a:spcBef>
                <a:spcPct val="20000"/>
              </a:spcBef>
            </a:pPr>
            <a:endParaRPr lang="en-US" smtClean="0"/>
          </a:p>
          <a:p>
            <a:pPr eaLnBrk="1" hangingPunct="1">
              <a:lnSpc>
                <a:spcPct val="90000"/>
              </a:lnSpc>
              <a:spcBef>
                <a:spcPct val="20000"/>
              </a:spcBef>
            </a:pPr>
            <a:r>
              <a:rPr lang="es-ES" b="1" smtClean="0"/>
              <a:t>Longitud útil de la escalera de mano</a:t>
            </a:r>
            <a:r>
              <a:rPr lang="es-ES" smtClean="0"/>
              <a:t> </a:t>
            </a:r>
          </a:p>
          <a:p>
            <a:pPr eaLnBrk="1" hangingPunct="1">
              <a:lnSpc>
                <a:spcPct val="90000"/>
              </a:lnSpc>
              <a:spcBef>
                <a:spcPct val="20000"/>
              </a:spcBef>
            </a:pPr>
            <a:r>
              <a:rPr lang="es-ES" smtClean="0"/>
              <a:t>- Distancia en la escalera desde el pie hasta el soporte superior</a:t>
            </a: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8F83186-92EE-444C-878A-835B6C955422}" type="slidenum">
              <a:rPr lang="en-US"/>
              <a:pPr eaLnBrk="1" hangingPunct="1"/>
              <a:t>31</a:t>
            </a:fld>
            <a:endParaRPr lang="en-US"/>
          </a:p>
        </p:txBody>
      </p:sp>
      <p:sp>
        <p:nvSpPr>
          <p:cNvPr id="180227" name="Rectangle 2"/>
          <p:cNvSpPr>
            <a:spLocks noChangeArrowheads="1" noTextEdit="1"/>
          </p:cNvSpPr>
          <p:nvPr>
            <p:ph type="sldImg"/>
          </p:nvPr>
        </p:nvSpPr>
        <p:spPr>
          <a:xfrm>
            <a:off x="1260475" y="722313"/>
            <a:ext cx="4794250" cy="3595687"/>
          </a:xfrm>
          <a:solidFill>
            <a:srgbClr val="FFFFFF"/>
          </a:solidFill>
          <a:ln/>
        </p:spPr>
      </p:sp>
      <p:sp>
        <p:nvSpPr>
          <p:cNvPr id="180228" name="Rectangle 3"/>
          <p:cNvSpPr>
            <a:spLocks noChangeArrowheads="1"/>
          </p:cNvSpPr>
          <p:nvPr>
            <p:ph type="body" idx="1"/>
          </p:nvPr>
        </p:nvSpPr>
        <p:spPr>
          <a:xfrm>
            <a:off x="974725" y="4557713"/>
            <a:ext cx="5365750" cy="4322762"/>
          </a:xfrm>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2F77EA8-93DF-436C-AD77-FE244FCBBB88}" type="slidenum">
              <a:rPr lang="en-US"/>
              <a:pPr eaLnBrk="1" hangingPunct="1"/>
              <a:t>32</a:t>
            </a:fld>
            <a:endParaRPr lang="en-US"/>
          </a:p>
        </p:txBody>
      </p:sp>
      <p:sp>
        <p:nvSpPr>
          <p:cNvPr id="181251" name="Rectangle 2"/>
          <p:cNvSpPr>
            <a:spLocks noRo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X</a:t>
            </a:r>
            <a:r>
              <a:rPr lang="en-US" smtClean="0"/>
              <a:t>, Escaleras de mano. Norma OSHA. </a:t>
            </a:r>
          </a:p>
          <a:p>
            <a:pPr lvl="1" eaLnBrk="1" hangingPunct="1"/>
            <a:r>
              <a:rPr lang="en-US" u="sng" smtClean="0"/>
              <a:t>1926.1053, </a:t>
            </a:r>
            <a:r>
              <a:rPr lang="en-US" smtClean="0"/>
              <a:t>Escaleras de mano </a:t>
            </a:r>
          </a:p>
          <a:p>
            <a:pPr lvl="2" eaLnBrk="1" hangingPunct="1"/>
            <a:r>
              <a:rPr lang="en-US" u="sng" smtClean="0"/>
              <a:t>1926.1053(b)(1)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p>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F736B8D-FE52-47C7-8DA3-A625B3ACFBB0}" type="slidenum">
              <a:rPr lang="en-US"/>
              <a:pPr eaLnBrk="1" hangingPunct="1"/>
              <a:t>33</a:t>
            </a:fld>
            <a:endParaRPr lang="en-US"/>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X</a:t>
            </a:r>
            <a:r>
              <a:rPr lang="en-US" smtClean="0"/>
              <a:t>, Escaleras de mano. Norma OSHA. </a:t>
            </a:r>
          </a:p>
          <a:p>
            <a:pPr lvl="1" eaLnBrk="1" hangingPunct="1"/>
            <a:r>
              <a:rPr lang="en-US" u="sng" smtClean="0"/>
              <a:t>1926.1053</a:t>
            </a:r>
            <a:r>
              <a:rPr lang="en-US" smtClean="0"/>
              <a:t>, Escaleras de mano </a:t>
            </a:r>
          </a:p>
          <a:p>
            <a:pPr lvl="2" eaLnBrk="1" hangingPunct="1"/>
            <a:r>
              <a:rPr lang="en-US" u="sng" smtClean="0"/>
              <a:t>1926.1053(b)(1)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C76A699-90FE-4581-9CFB-BB4431446C30}" type="slidenum">
              <a:rPr lang="en-US"/>
              <a:pPr eaLnBrk="1" hangingPunct="1"/>
              <a:t>34</a:t>
            </a:fld>
            <a:endParaRPr lang="en-US"/>
          </a:p>
        </p:txBody>
      </p:sp>
      <p:sp>
        <p:nvSpPr>
          <p:cNvPr id="183299" name="Rectangle 2"/>
          <p:cNvSpPr>
            <a:spLocks noRo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A966889-29C9-466B-961B-193ABC4D229D}" type="slidenum">
              <a:rPr lang="en-US"/>
              <a:pPr eaLnBrk="1" hangingPunct="1"/>
              <a:t>35</a:t>
            </a:fld>
            <a:endParaRPr lang="en-US"/>
          </a:p>
        </p:txBody>
      </p:sp>
      <p:sp>
        <p:nvSpPr>
          <p:cNvPr id="184323" name="Rectangle 2"/>
          <p:cNvSpPr>
            <a:spLocks noChangeArrowheads="1" noTextEdit="1"/>
          </p:cNvSpPr>
          <p:nvPr>
            <p:ph type="sldImg"/>
          </p:nvPr>
        </p:nvSpPr>
        <p:spPr>
          <a:solidFill>
            <a:srgbClr val="FFFFFF"/>
          </a:solidFill>
          <a:ln/>
        </p:spPr>
      </p:sp>
      <p:sp>
        <p:nvSpPr>
          <p:cNvPr id="18432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Consulte la diapositiva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06E06DD-5811-4A0C-B6CF-2AE5C4408FFF}" type="slidenum">
              <a:rPr lang="en-US"/>
              <a:pPr eaLnBrk="1" hangingPunct="1"/>
              <a:t>36</a:t>
            </a:fld>
            <a:endParaRPr lang="en-US"/>
          </a:p>
        </p:txBody>
      </p:sp>
      <p:sp>
        <p:nvSpPr>
          <p:cNvPr id="185347" name="Rectangle 2"/>
          <p:cNvSpPr>
            <a:spLocks noChangeArrowheads="1" noTextEdit="1"/>
          </p:cNvSpPr>
          <p:nvPr>
            <p:ph type="sldImg"/>
          </p:nvPr>
        </p:nvSpPr>
        <p:spPr>
          <a:xfrm>
            <a:off x="1262063" y="720725"/>
            <a:ext cx="4799012" cy="3598863"/>
          </a:xfrm>
          <a:solidFill>
            <a:srgbClr val="FFFFFF"/>
          </a:solidFill>
          <a:ln/>
        </p:spPr>
      </p:sp>
      <p:sp>
        <p:nvSpPr>
          <p:cNvPr id="185348"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s-ES" sz="1000" smtClean="0"/>
              <a:t>Referencia 1926.501(b)(10)</a:t>
            </a:r>
          </a:p>
          <a:p>
            <a:pPr eaLnBrk="1" hangingPunct="1"/>
            <a:r>
              <a:rPr lang="es-ES" sz="1000" smtClean="0"/>
              <a:t>Referencia 1926.501(b)(11) - techos empinados</a:t>
            </a:r>
            <a:endParaRPr lang="es-ES" sz="1000" u="sng" smtClean="0"/>
          </a:p>
          <a:p>
            <a:pPr eaLnBrk="1" hangingPunct="1"/>
            <a:r>
              <a:rPr lang="es-ES" sz="1000" b="1" smtClean="0"/>
              <a:t>Techadores</a:t>
            </a:r>
            <a:r>
              <a:rPr lang="es-ES" sz="1000" smtClean="0"/>
              <a:t> - Primero referirse a STD 3-0.1A</a:t>
            </a:r>
          </a:p>
          <a:p>
            <a:pPr eaLnBrk="1" hangingPunct="1"/>
            <a:endParaRPr lang="es-ES" sz="1000" smtClean="0"/>
          </a:p>
          <a:p>
            <a:pPr eaLnBrk="1" hangingPunct="1"/>
            <a:r>
              <a:rPr lang="es-ES" sz="1000" smtClean="0"/>
              <a:t>Si los trabajadores están trabajando sobre techos con lados y bordes sin protección a 6 pies o más sobre los niveles inferiores, deberán estar protegidos de las caídas por sistemas de barandas, de redes de seguridad, de detención de caídas o una combinación de un sistema de líneas de advertencia y sistema de barandas, sistema de líneas de advertencia y sistema de red de seguridad, sistema de líneas de advertencia y sistema de detención de caídas, o sistema de líneas de advertencia y sistema de monitoreo de seguridad.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3FA2D71-DC40-4546-A95D-F13E1951845A}" type="slidenum">
              <a:rPr lang="en-US"/>
              <a:pPr eaLnBrk="1" hangingPunct="1"/>
              <a:t>37</a:t>
            </a:fld>
            <a:endParaRPr lang="en-US"/>
          </a:p>
        </p:txBody>
      </p:sp>
      <p:sp>
        <p:nvSpPr>
          <p:cNvPr id="186371" name="Rectangle 2"/>
          <p:cNvSpPr>
            <a:spLocks noChangeArrowheads="1" noTextEdit="1"/>
          </p:cNvSpPr>
          <p:nvPr>
            <p:ph type="sldImg"/>
          </p:nvPr>
        </p:nvSpPr>
        <p:spPr>
          <a:solidFill>
            <a:srgbClr val="FFFFFF"/>
          </a:solidFill>
          <a:ln/>
        </p:spPr>
      </p:sp>
      <p:sp>
        <p:nvSpPr>
          <p:cNvPr id="18637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1926.501(b)(10)</a:t>
            </a:r>
          </a:p>
          <a:p>
            <a:pPr eaLnBrk="1" hangingPunct="1"/>
            <a:r>
              <a:rPr lang="en-US" smtClean="0"/>
              <a:t>Referencia 1926.501(b)(11) - techos empinados</a:t>
            </a:r>
            <a:endParaRPr lang="en-US" u="sng" smtClean="0"/>
          </a:p>
          <a:p>
            <a:pPr eaLnBrk="1" hangingPunct="1"/>
            <a:r>
              <a:rPr lang="en-US" b="1" smtClean="0"/>
              <a:t>Techadores</a:t>
            </a:r>
            <a:r>
              <a:rPr lang="en-US" smtClean="0"/>
              <a:t> - Primero referirse a STD 3-0.1A</a:t>
            </a:r>
          </a:p>
          <a:p>
            <a:pPr eaLnBrk="1" hangingPunct="1"/>
            <a:endParaRPr lang="en-US" smtClean="0"/>
          </a:p>
          <a:p>
            <a:pPr eaLnBrk="1" hangingPunct="1"/>
            <a:r>
              <a:rPr lang="es-ES" smtClean="0"/>
              <a:t>Si los trabajadores están trabajando sobre techos con lados y bordes sin protección a 6 pies o más sobre los niveles inferiores, deberán estar protegidos de las caídas por sistemas de barandas, de redes de seguridad, de detención de caídas o una combinación de un sistema de líneas de advertencia y sistema de barandas, sistema de líneas de advertencia y sistema de red de seguridad, sistema de líneas de advertencia y sistema de detención de caídas, o sistema de líneas de advertencia y sistema de monitoreo de seguridad.</a:t>
            </a:r>
          </a:p>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CDEA907-638C-4EA5-8ECC-3B1FEDF4C9DF}" type="slidenum">
              <a:rPr lang="en-US"/>
              <a:pPr eaLnBrk="1" hangingPunct="1"/>
              <a:t>38</a:t>
            </a:fld>
            <a:endParaRPr lang="en-US"/>
          </a:p>
        </p:txBody>
      </p:sp>
      <p:sp>
        <p:nvSpPr>
          <p:cNvPr id="187395" name="Rectangle 2"/>
          <p:cNvSpPr>
            <a:spLocks noChangeArrowheads="1" noTextEdit="1"/>
          </p:cNvSpPr>
          <p:nvPr>
            <p:ph type="sldImg"/>
          </p:nvPr>
        </p:nvSpPr>
        <p:spPr>
          <a:solidFill>
            <a:srgbClr val="FFFFFF"/>
          </a:solidFill>
          <a:ln/>
        </p:spPr>
      </p:sp>
      <p:sp>
        <p:nvSpPr>
          <p:cNvPr id="187396"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1926.501(b)(10)</a:t>
            </a:r>
          </a:p>
          <a:p>
            <a:pPr eaLnBrk="1" hangingPunct="1"/>
            <a:r>
              <a:rPr lang="en-US" smtClean="0"/>
              <a:t>Referencia 1926.501(b)(11) - techos empinados</a:t>
            </a:r>
            <a:endParaRPr lang="en-US" u="sng" smtClean="0"/>
          </a:p>
          <a:p>
            <a:pPr eaLnBrk="1" hangingPunct="1"/>
            <a:r>
              <a:rPr lang="en-US" b="1" smtClean="0"/>
              <a:t>Techadores</a:t>
            </a:r>
            <a:r>
              <a:rPr lang="en-US" smtClean="0"/>
              <a:t> - Primero referirse a STD 3-0.1A</a:t>
            </a:r>
          </a:p>
          <a:p>
            <a:pPr eaLnBrk="1" hangingPunct="1"/>
            <a:endParaRPr lang="en-US" smtClean="0"/>
          </a:p>
          <a:p>
            <a:pPr eaLnBrk="1" hangingPunct="1"/>
            <a:r>
              <a:rPr lang="es-ES" smtClean="0"/>
              <a:t>Si los trabajadores están trabajando sobre techos con lados y bordes sin protección a 6 pies o más sobre los niveles inferiores, deberán estar protegidos de las caídas por sistemas de barandas, de redes de seguridad, de detención de caídas o una combinación de un sistema de líneas de advertencia y sistema de barandas, sistema de líneas de advertencia y sistema de red de seguridad, sistema de líneas de advertencia y sistema de detención de caídas, o sistema de líneas de advertencia y sistema de monitoreo de seguridad.</a:t>
            </a:r>
          </a:p>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2FB37EF-EFF4-4FC7-8AF2-6143ADC15455}" type="slidenum">
              <a:rPr lang="en-US"/>
              <a:pPr eaLnBrk="1" hangingPunct="1"/>
              <a:t>39</a:t>
            </a:fld>
            <a:endParaRPr lang="en-US"/>
          </a:p>
        </p:txBody>
      </p:sp>
      <p:sp>
        <p:nvSpPr>
          <p:cNvPr id="188419" name="Rectangle 2"/>
          <p:cNvSpPr>
            <a:spLocks noChangeArrowheads="1" noTextEdit="1"/>
          </p:cNvSpPr>
          <p:nvPr>
            <p:ph type="sldImg"/>
          </p:nvPr>
        </p:nvSpPr>
        <p:spPr>
          <a:xfrm>
            <a:off x="1260475" y="722313"/>
            <a:ext cx="4794250" cy="3595687"/>
          </a:xfrm>
          <a:solidFill>
            <a:srgbClr val="FFFFFF"/>
          </a:solidFill>
          <a:ln/>
        </p:spPr>
      </p:sp>
      <p:sp>
        <p:nvSpPr>
          <p:cNvPr id="188420" name="Rectangle 3"/>
          <p:cNvSpPr>
            <a:spLocks noChangeArrowheads="1"/>
          </p:cNvSpPr>
          <p:nvPr>
            <p:ph type="body" idx="1"/>
          </p:nvPr>
        </p:nvSpPr>
        <p:spPr>
          <a:xfrm>
            <a:off x="974725" y="4557713"/>
            <a:ext cx="5934075" cy="4322762"/>
          </a:xfrm>
          <a:solidFill>
            <a:srgbClr val="FFFFFF"/>
          </a:solidFill>
          <a:ln>
            <a:solidFill>
              <a:srgbClr val="000000"/>
            </a:solidFill>
            <a:miter lim="800000"/>
            <a:headEnd/>
            <a:tailEnd/>
          </a:ln>
        </p:spPr>
        <p:txBody>
          <a:bodyPr/>
          <a:lstStyle/>
          <a:p>
            <a:pPr eaLnBrk="1" hangingPunct="1">
              <a:spcBef>
                <a:spcPct val="50000"/>
              </a:spcBef>
            </a:pPr>
            <a:r>
              <a:rPr lang="en-US" smtClean="0"/>
              <a:t>Referencia 1926.1051(a)</a:t>
            </a:r>
          </a:p>
          <a:p>
            <a:pPr eaLnBrk="1" hangingPunct="1"/>
            <a:endParaRPr lang="en-US" smtClean="0"/>
          </a:p>
          <a:p>
            <a:pPr eaLnBrk="1" hangingPunct="1"/>
            <a:r>
              <a:rPr lang="es-ES" smtClean="0"/>
              <a:t>Esto es real a menos que se suministren  rampas, senderos, terraplenes o aparejos para el personal. </a:t>
            </a:r>
          </a:p>
          <a:p>
            <a:pPr eaLnBrk="1" hangingPunct="1"/>
            <a:endParaRPr lang="en-US" smtClean="0"/>
          </a:p>
          <a:p>
            <a:pPr eaLnBrk="1" hangingPunct="1"/>
            <a:r>
              <a:rPr lang="en-US" smtClean="0"/>
              <a:t>Punto de acceso - </a:t>
            </a:r>
          </a:p>
          <a:p>
            <a:pPr eaLnBrk="1" hangingPunct="1"/>
            <a:r>
              <a:rPr lang="es-ES" smtClean="0"/>
              <a:t>Todas las áreas utilizadas por los empleados para el pasaje relacionado con el trabajo de un área o nivel a otro. </a:t>
            </a: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6469EE0-1BA1-4594-A1C4-12150CDE1E23}" type="slidenum">
              <a:rPr lang="en-US"/>
              <a:pPr eaLnBrk="1" hangingPunct="1"/>
              <a:t>4</a:t>
            </a:fld>
            <a:endParaRPr lang="en-US"/>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A3C590EE-F76A-431A-B2B6-6E33D3077DEA}" type="slidenum">
              <a:rPr lang="en-US"/>
              <a:pPr eaLnBrk="1" hangingPunct="1"/>
              <a:t>40</a:t>
            </a:fld>
            <a:endParaRPr lang="en-US"/>
          </a:p>
        </p:txBody>
      </p:sp>
      <p:sp>
        <p:nvSpPr>
          <p:cNvPr id="189443" name="Rectangle 2"/>
          <p:cNvSpPr>
            <a:spLocks noChangeArrowheads="1" noTextEdit="1"/>
          </p:cNvSpPr>
          <p:nvPr>
            <p:ph type="sldImg"/>
          </p:nvPr>
        </p:nvSpPr>
        <p:spPr>
          <a:solidFill>
            <a:srgbClr val="FFFFFF"/>
          </a:solidFill>
          <a:ln/>
        </p:spPr>
      </p:sp>
      <p:sp>
        <p:nvSpPr>
          <p:cNvPr id="18944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s-ES" smtClean="0"/>
              <a:t>Referencia 1926.1051(a). Debe suministrarse una escalera fija o de mano en todos los puntos de acceso del personal en los que se presenta una interrupción en la elevación de 19" o más, y no se suministran rampas, senderos, terraplenes o aparejos para el personal.</a:t>
            </a: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322D146-1089-40D8-A68A-99CA517CB206}" type="slidenum">
              <a:rPr lang="en-US"/>
              <a:pPr eaLnBrk="1" hangingPunct="1"/>
              <a:t>41</a:t>
            </a:fld>
            <a:endParaRPr lang="en-US"/>
          </a:p>
        </p:txBody>
      </p:sp>
      <p:sp>
        <p:nvSpPr>
          <p:cNvPr id="190467" name="Rectangle 2"/>
          <p:cNvSpPr>
            <a:spLocks noChangeArrowheads="1" noTextEdit="1"/>
          </p:cNvSpPr>
          <p:nvPr>
            <p:ph type="sldImg"/>
          </p:nvPr>
        </p:nvSpPr>
        <p:spPr>
          <a:xfrm>
            <a:off x="1260475" y="722313"/>
            <a:ext cx="4794250" cy="3595687"/>
          </a:xfrm>
          <a:solidFill>
            <a:srgbClr val="FFFFFF"/>
          </a:solidFill>
          <a:ln/>
        </p:spPr>
      </p:sp>
      <p:sp>
        <p:nvSpPr>
          <p:cNvPr id="190468" name="Rectangle 3"/>
          <p:cNvSpPr>
            <a:spLocks noChangeArrowheads="1"/>
          </p:cNvSpPr>
          <p:nvPr>
            <p:ph type="body" idx="1"/>
          </p:nvPr>
        </p:nvSpPr>
        <p:spPr>
          <a:xfrm>
            <a:off x="974725" y="4557713"/>
            <a:ext cx="5365750" cy="4322762"/>
          </a:xfrm>
          <a:solidFill>
            <a:srgbClr val="FFFFFF"/>
          </a:solidFill>
          <a:ln>
            <a:solidFill>
              <a:srgbClr val="000000"/>
            </a:solidFill>
            <a:miter lim="800000"/>
            <a:headEnd/>
            <a:tailEnd/>
          </a:ln>
        </p:spPr>
        <p:txBody>
          <a:bodyPr/>
          <a:lstStyle/>
          <a:p>
            <a:pPr eaLnBrk="1" hangingPunct="1">
              <a:spcBef>
                <a:spcPct val="50000"/>
              </a:spcBef>
            </a:pPr>
            <a:r>
              <a:rPr lang="en-US" smtClean="0"/>
              <a:t>Referencia 1926.1052(c)</a:t>
            </a:r>
            <a:endParaRPr lang="en-US" b="1" smtClean="0"/>
          </a:p>
          <a:p>
            <a:pPr eaLnBrk="1" hangingPunct="1"/>
            <a:endParaRPr lang="en-US" b="1" smtClean="0"/>
          </a:p>
          <a:p>
            <a:pPr eaLnBrk="1" hangingPunct="1"/>
            <a:r>
              <a:rPr lang="es-ES" smtClean="0"/>
              <a:t>Los pasamanos deben proveer un asidero adecuado para que los empleados se sujeten y eviten caerse.  Los pasamanos temporales deben tener una distancia mínima de 3" entre el pasamanos y la pared, el sistema de barandas de la escalera y otros objetos.  OSHA presenta requisitos de altura específicos para los pasamanos.  Repase la norma para asegurarse de que se cumplan dichos requisitos durante la instalación de los pasamanos, barandas de la escalera y barandas</a:t>
            </a: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5E097A4-015E-4AB1-A43B-8F7229F429A5}" type="slidenum">
              <a:rPr lang="en-US"/>
              <a:pPr eaLnBrk="1" hangingPunct="1"/>
              <a:t>42</a:t>
            </a:fld>
            <a:endParaRPr lang="en-US"/>
          </a:p>
        </p:txBody>
      </p:sp>
      <p:sp>
        <p:nvSpPr>
          <p:cNvPr id="191491" name="Rectangle 2"/>
          <p:cNvSpPr>
            <a:spLocks noChangeArrowheads="1" noTextEdit="1"/>
          </p:cNvSpPr>
          <p:nvPr>
            <p:ph type="sldImg"/>
          </p:nvPr>
        </p:nvSpPr>
        <p:spPr>
          <a:solidFill>
            <a:srgbClr val="FFFFFF"/>
          </a:solidFill>
          <a:ln/>
        </p:spPr>
      </p:sp>
      <p:sp>
        <p:nvSpPr>
          <p:cNvPr id="19149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1926.502(b)</a:t>
            </a:r>
          </a:p>
          <a:p>
            <a:pPr eaLnBrk="1" hangingPunct="1">
              <a:buClr>
                <a:srgbClr val="000000"/>
              </a:buClr>
              <a:buFont typeface="Arial" charset="0"/>
              <a:buChar char="-"/>
            </a:pPr>
            <a:r>
              <a:rPr lang="es-ES" smtClean="0"/>
              <a:t>Se permite un soga de 1/4 de pulgada, pero debe cumplir con los criterios de 1926.502(b)(3), etc.</a:t>
            </a:r>
          </a:p>
          <a:p>
            <a:pPr eaLnBrk="1" hangingPunct="1"/>
            <a:endParaRPr lang="en-US" smtClean="0"/>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14344E4-41A8-4C9C-A127-949F8BC12DCA}" type="slidenum">
              <a:rPr lang="en-US"/>
              <a:pPr eaLnBrk="1" hangingPunct="1"/>
              <a:t>43</a:t>
            </a:fld>
            <a:endParaRPr lang="en-US"/>
          </a:p>
        </p:txBody>
      </p:sp>
      <p:sp>
        <p:nvSpPr>
          <p:cNvPr id="192515" name="Rectangle 2"/>
          <p:cNvSpPr>
            <a:spLocks noChangeArrowheads="1" noTextEdit="1"/>
          </p:cNvSpPr>
          <p:nvPr>
            <p:ph type="sldImg"/>
          </p:nvPr>
        </p:nvSpPr>
        <p:spPr>
          <a:solidFill>
            <a:srgbClr val="FFFFFF"/>
          </a:solidFill>
          <a:ln/>
        </p:spPr>
      </p:sp>
      <p:sp>
        <p:nvSpPr>
          <p:cNvPr id="192516"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s-ES" b="1" smtClean="0"/>
              <a:t>Definición según la Subparte M: Borde saliente</a:t>
            </a:r>
            <a:r>
              <a:rPr lang="es-ES" smtClean="0"/>
              <a:t> significa el borde de un piso, techo o encofrado para un piso u otra superficie para caminar/trabajar (como la plataforma) que cambia de ubicación a medida que se colocan, forman o construyen secciones de piso, techo, plataforma o encofrado adicionales. Se considera que un borde saliente es un "lado y borde sin protección" durante períodos en los que no se encuentra bajo construcción activa y continua.  </a:t>
            </a:r>
          </a:p>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2EB5F40-18E4-47E2-8B16-205EE3649219}" type="slidenum">
              <a:rPr lang="en-US"/>
              <a:pPr eaLnBrk="1" hangingPunct="1"/>
              <a:t>44</a:t>
            </a:fld>
            <a:endParaRPr lang="en-US"/>
          </a:p>
        </p:txBody>
      </p:sp>
      <p:sp>
        <p:nvSpPr>
          <p:cNvPr id="193539" name="Rectangle 2"/>
          <p:cNvSpPr>
            <a:spLocks noChangeArrowheads="1" noTextEdit="1"/>
          </p:cNvSpPr>
          <p:nvPr>
            <p:ph type="sldImg"/>
          </p:nvPr>
        </p:nvSpPr>
        <p:spPr>
          <a:solidFill>
            <a:srgbClr val="FFFFFF"/>
          </a:solidFill>
          <a:ln/>
        </p:spPr>
      </p:sp>
      <p:sp>
        <p:nvSpPr>
          <p:cNvPr id="19354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s-ES" b="1" smtClean="0"/>
              <a:t>Definición según la Subparte M: Borde saliente</a:t>
            </a:r>
            <a:r>
              <a:rPr lang="es-ES" smtClean="0"/>
              <a:t> significa el borde de un piso, techo o encofrado para un piso u otra superficie para caminar/trabajar (como la plataforma) que cambia de ubicación a medida que se colocan, forman o construyen secciones de piso, techo, plataforma o encofrado adicionales.  Se considera que un borde saliente es un "lado y borde sin protección" durante períodos en los que no se encuentra bajo construcción activa y continua.  </a:t>
            </a:r>
          </a:p>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BF346FC-B475-443D-BB3F-67DB6962A704}" type="slidenum">
              <a:rPr lang="en-US"/>
              <a:pPr eaLnBrk="1" hangingPunct="1"/>
              <a:t>45</a:t>
            </a:fld>
            <a:endParaRPr lang="en-US"/>
          </a:p>
        </p:txBody>
      </p:sp>
      <p:sp>
        <p:nvSpPr>
          <p:cNvPr id="194563" name="Rectangle 2"/>
          <p:cNvSpPr>
            <a:spLocks noChangeArrowheads="1" noTextEdit="1"/>
          </p:cNvSpPr>
          <p:nvPr>
            <p:ph type="sldImg"/>
          </p:nvPr>
        </p:nvSpPr>
        <p:spPr>
          <a:solidFill>
            <a:srgbClr val="FFFFFF"/>
          </a:solidFill>
          <a:ln/>
        </p:spPr>
      </p:sp>
      <p:sp>
        <p:nvSpPr>
          <p:cNvPr id="194564"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1926.501(b)(10)</a:t>
            </a:r>
          </a:p>
          <a:p>
            <a:pPr eaLnBrk="1" hangingPunct="1"/>
            <a:r>
              <a:rPr lang="en-US" smtClean="0"/>
              <a:t>Referencia 1926.501(b)(11) - techos empinados</a:t>
            </a:r>
            <a:endParaRPr lang="en-US" u="sng" smtClean="0"/>
          </a:p>
          <a:p>
            <a:pPr eaLnBrk="1" hangingPunct="1"/>
            <a:r>
              <a:rPr lang="en-US" b="1" smtClean="0"/>
              <a:t>Techadores</a:t>
            </a:r>
            <a:r>
              <a:rPr lang="en-US" smtClean="0"/>
              <a:t> - Primero referirse a STD 3-0.1A</a:t>
            </a:r>
          </a:p>
          <a:p>
            <a:pPr eaLnBrk="1" hangingPunct="1"/>
            <a:endParaRPr lang="en-US" smtClean="0"/>
          </a:p>
          <a:p>
            <a:pPr eaLnBrk="1" hangingPunct="1"/>
            <a:r>
              <a:rPr lang="es-ES" smtClean="0"/>
              <a:t>Si los trabajadores están trabajando sobre techos con lados y bordes sin protección a 6 pies o más sobre los niveles inferiores, deberán estar protegidos de las caídas por sistemas de barandas, de redes de seguridad, de detención de caídas o una combinación de un sistema de líneas de advertencia y sistema de barandas, sistema de líneas de advertencia y sistema de red de seguridad, sistema de líneas de advertencia y sistema de detención de caídas, o sistema de líneas de advertencia y sistema de monitoreo de seguridad.</a:t>
            </a:r>
          </a:p>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648A62B-E530-4673-8BF1-4A75BC758755}" type="slidenum">
              <a:rPr lang="en-US"/>
              <a:pPr eaLnBrk="1" hangingPunct="1"/>
              <a:t>46</a:t>
            </a:fld>
            <a:endParaRPr lang="en-US"/>
          </a:p>
        </p:txBody>
      </p:sp>
      <p:sp>
        <p:nvSpPr>
          <p:cNvPr id="195587" name="Rectangle 2"/>
          <p:cNvSpPr>
            <a:spLocks noChangeArrowheads="1" noTextEdit="1"/>
          </p:cNvSpPr>
          <p:nvPr>
            <p:ph type="sldImg"/>
          </p:nvPr>
        </p:nvSpPr>
        <p:spPr>
          <a:solidFill>
            <a:srgbClr val="FFFFFF"/>
          </a:solidFill>
          <a:ln/>
        </p:spPr>
      </p:sp>
      <p:sp>
        <p:nvSpPr>
          <p:cNvPr id="195588"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s-ES" sz="1400" smtClean="0"/>
              <a:t>De acuerdo con la BLS (Oficina de estadísticas de empleo), los andamios provocan un promedio de 89 muertes en trabajadores por año. </a:t>
            </a:r>
          </a:p>
          <a:p>
            <a:pPr eaLnBrk="1" hangingPunct="1"/>
            <a:r>
              <a:rPr lang="es-ES" sz="1400" smtClean="0"/>
              <a:t>Peligros comunes asociados a los andamios: caídas desde alturas, debido a la falta de protección contra caídas; colapso del andamio, causado por la inestabilidad o sobrecarga; recibir golpes de herramientas, materiales de trabajo, o desperdicios que caen; incidentes eléctricos, principalmente debido a la proximidad del andamio a las líneas de energía eléctrica aéreas. </a:t>
            </a:r>
          </a:p>
          <a:p>
            <a:pPr eaLnBrk="1" hangingPunct="1"/>
            <a:r>
              <a:rPr lang="es-ES" sz="1400" smtClean="0"/>
              <a:t>La mayoría de los trabajadores con lesiones a causa de accidentes en andamios atribuyen la causa del accidente a que el entarimado o el soporte ceden, o a que los empleados se resbalan o reciben un golpe de un objeto que cae. </a:t>
            </a:r>
          </a:p>
          <a:p>
            <a:pPr eaLnBrk="1" hangingPunct="1"/>
            <a:endParaRPr lang="en-US" sz="14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2728F13D-02C4-4CC5-B5BD-52F877C64065}" type="slidenum">
              <a:rPr lang="en-US"/>
              <a:pPr eaLnBrk="1" hangingPunct="1"/>
              <a:t>47</a:t>
            </a:fld>
            <a:endParaRPr lang="en-US"/>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pt-BR" u="sng" smtClean="0"/>
              <a:t>29 CFR 1926 Subparte L</a:t>
            </a:r>
            <a:r>
              <a:rPr lang="pt-BR" smtClean="0"/>
              <a:t>, Andamios. Norma OSHA. </a:t>
            </a:r>
          </a:p>
          <a:p>
            <a:pPr lvl="1" eaLnBrk="1" hangingPunct="1"/>
            <a:r>
              <a:rPr lang="en-US" u="sng" smtClean="0"/>
              <a:t>1926.451</a:t>
            </a:r>
            <a:r>
              <a:rPr lang="en-US" smtClean="0"/>
              <a:t>, Requisitos generales </a:t>
            </a:r>
          </a:p>
          <a:p>
            <a:pPr lvl="2" eaLnBrk="1" hangingPunct="1"/>
            <a:r>
              <a:rPr lang="en-US" u="sng" smtClean="0"/>
              <a:t>1926.451(g)(1)</a:t>
            </a:r>
            <a:r>
              <a:rPr lang="en-US" smtClean="0"/>
              <a:t> </a:t>
            </a:r>
          </a:p>
          <a:p>
            <a:pPr eaLnBrk="1" hangingPunct="1"/>
            <a:r>
              <a:rPr lang="en-US" u="sng" smtClean="0"/>
              <a:t>Andamiaje</a:t>
            </a:r>
            <a:r>
              <a:rPr lang="en-US" smtClean="0"/>
              <a:t>. eTool de OSHA </a:t>
            </a:r>
          </a:p>
          <a:p>
            <a:pPr eaLnBrk="1" hangingPunct="1"/>
            <a:r>
              <a:rPr lang="es-ES" smtClean="0"/>
              <a:t>Muertes de trabajadores por caídas: Un resumen de los hallazgos de monitoreo y reportes de casos de investigación.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88AD08F-FB39-4691-88A7-1B5902678D3B}" type="slidenum">
              <a:rPr lang="en-US"/>
              <a:pPr eaLnBrk="1" hangingPunct="1"/>
              <a:t>48</a:t>
            </a:fld>
            <a:endParaRPr lang="en-US"/>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pt-BR" u="sng" smtClean="0"/>
              <a:t>29 CFR 1926 Subparte L</a:t>
            </a:r>
            <a:r>
              <a:rPr lang="pt-BR" smtClean="0"/>
              <a:t>, Andamios. Norma OSHA. </a:t>
            </a:r>
          </a:p>
          <a:p>
            <a:pPr lvl="1" eaLnBrk="1" hangingPunct="1"/>
            <a:r>
              <a:rPr lang="en-US" u="sng" smtClean="0"/>
              <a:t>1926.451</a:t>
            </a:r>
            <a:r>
              <a:rPr lang="en-US" smtClean="0"/>
              <a:t>, Requisitos generales </a:t>
            </a:r>
          </a:p>
          <a:p>
            <a:pPr lvl="2" eaLnBrk="1" hangingPunct="1"/>
            <a:r>
              <a:rPr lang="en-US" u="sng" smtClean="0"/>
              <a:t>1926.451(g)(1) </a:t>
            </a:r>
          </a:p>
          <a:p>
            <a:pPr eaLnBrk="1" hangingPunct="1"/>
            <a:r>
              <a:rPr lang="en-US" u="sng" smtClean="0"/>
              <a:t>Andamiaje</a:t>
            </a:r>
            <a:r>
              <a:rPr lang="en-US" smtClean="0"/>
              <a:t>. eTool de OSHA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3BBB6CE-82BB-49CC-86E4-76CE3F58EE8B}" type="slidenum">
              <a:rPr lang="en-US"/>
              <a:pPr eaLnBrk="1" hangingPunct="1"/>
              <a:t>49</a:t>
            </a:fld>
            <a:endParaRPr lang="en-US"/>
          </a:p>
        </p:txBody>
      </p:sp>
      <p:sp>
        <p:nvSpPr>
          <p:cNvPr id="198659" name="Rectangle 2"/>
          <p:cNvSpPr>
            <a:spLocks noChangeArrowheads="1" noTextEdit="1"/>
          </p:cNvSpPr>
          <p:nvPr>
            <p:ph type="sldImg"/>
          </p:nvPr>
        </p:nvSpPr>
        <p:spPr>
          <a:solidFill>
            <a:srgbClr val="FFFFFF"/>
          </a:solidFill>
          <a:ln/>
        </p:spPr>
      </p:sp>
      <p:sp>
        <p:nvSpPr>
          <p:cNvPr id="19866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b="1" i="1" smtClean="0"/>
              <a:t>Información adicional:</a:t>
            </a:r>
            <a:r>
              <a:rPr lang="en-US" smtClean="0"/>
              <a:t> </a:t>
            </a:r>
          </a:p>
          <a:p>
            <a:pPr eaLnBrk="1" hangingPunct="1"/>
            <a:r>
              <a:rPr lang="pt-BR" u="sng" smtClean="0"/>
              <a:t>29 CFR 1926 Subparte L</a:t>
            </a:r>
            <a:r>
              <a:rPr lang="pt-BR" smtClean="0"/>
              <a:t>, Andamios. Norma OSHA. </a:t>
            </a:r>
          </a:p>
          <a:p>
            <a:pPr lvl="1" eaLnBrk="1" hangingPunct="1"/>
            <a:r>
              <a:rPr lang="en-US" u="sng" smtClean="0"/>
              <a:t>1926.451</a:t>
            </a:r>
            <a:r>
              <a:rPr lang="en-US" smtClean="0"/>
              <a:t>, Requisitos generales </a:t>
            </a:r>
          </a:p>
          <a:p>
            <a:pPr lvl="2" eaLnBrk="1" hangingPunct="1"/>
            <a:r>
              <a:rPr lang="en-US" u="sng" smtClean="0"/>
              <a:t>1926.451(g)(1) </a:t>
            </a:r>
          </a:p>
          <a:p>
            <a:pPr eaLnBrk="1" hangingPunct="1"/>
            <a:r>
              <a:rPr lang="en-US" u="sng" smtClean="0"/>
              <a:t>Andamiaje</a:t>
            </a:r>
            <a:r>
              <a:rPr lang="en-US" smtClean="0"/>
              <a:t>. eTool de OSHA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704A1A7-ED70-472B-8BBF-3AC5809FCF9C}" type="slidenum">
              <a:rPr lang="en-US"/>
              <a:pPr eaLnBrk="1" hangingPunct="1"/>
              <a:t>5</a:t>
            </a:fld>
            <a:endParaRPr lang="en-US"/>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B621A81-8B8A-4F09-8428-E80BC7B8BCFC}" type="slidenum">
              <a:rPr lang="en-US"/>
              <a:pPr eaLnBrk="1" hangingPunct="1"/>
              <a:t>50</a:t>
            </a:fld>
            <a:endParaRPr lang="en-US"/>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F6A3CDE-820C-4565-8F3A-A45949E16C96}" type="slidenum">
              <a:rPr lang="en-US"/>
              <a:pPr eaLnBrk="1" hangingPunct="1"/>
              <a:t>51</a:t>
            </a:fld>
            <a:endParaRPr lang="en-US"/>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u="sng" smtClean="0"/>
              <a:t>29 CFR 1926 Subparte Q</a:t>
            </a:r>
            <a:r>
              <a:rPr lang="es-ES" smtClean="0"/>
              <a:t>, Construcción de mampostería y hormigón. Norma OSHA </a:t>
            </a:r>
          </a:p>
          <a:p>
            <a:pPr lvl="1" eaLnBrk="1" hangingPunct="1"/>
            <a:r>
              <a:rPr lang="en-US" u="sng" smtClean="0"/>
              <a:t>1926,701</a:t>
            </a:r>
            <a:r>
              <a:rPr lang="en-US" smtClean="0"/>
              <a:t>, Requisitos generales </a:t>
            </a:r>
          </a:p>
          <a:p>
            <a:pPr lvl="2" eaLnBrk="1" hangingPunct="1"/>
            <a:r>
              <a:rPr lang="en-US" u="sng" smtClean="0"/>
              <a:t>1926.701(b),</a:t>
            </a:r>
            <a:r>
              <a:rPr lang="en-US" smtClean="0"/>
              <a:t> Acero de refuerzo </a:t>
            </a:r>
          </a:p>
          <a:p>
            <a:pPr eaLnBrk="1" hangingPunct="1"/>
            <a:r>
              <a:rPr lang="es-ES" u="sng" smtClean="0"/>
              <a:t>Cubiertas plásticas para barras de refuerzo de acero estilo hongo utilizadas para la protección contra empalamiento</a:t>
            </a:r>
            <a:r>
              <a:rPr lang="es-ES" smtClean="0"/>
              <a:t>. Interpretación de la norma OSHA, (29 de mayo de 1997)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F8FF0EE-3A8C-40A9-9A91-4F1EFE0628A0}" type="slidenum">
              <a:rPr lang="en-US"/>
              <a:pPr eaLnBrk="1" hangingPunct="1"/>
              <a:t>52</a:t>
            </a:fld>
            <a:endParaRPr lang="en-US"/>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u="sng" smtClean="0"/>
              <a:t>29 CFR 1926 Subparte Q</a:t>
            </a:r>
            <a:r>
              <a:rPr lang="es-ES" smtClean="0"/>
              <a:t>, Construcción de mampostería y hormigón. Norma OSHA </a:t>
            </a:r>
          </a:p>
          <a:p>
            <a:pPr lvl="1" eaLnBrk="1" hangingPunct="1"/>
            <a:r>
              <a:rPr lang="en-US" u="sng" smtClean="0"/>
              <a:t>1926,701</a:t>
            </a:r>
            <a:r>
              <a:rPr lang="en-US" smtClean="0"/>
              <a:t>, Requisitos generales </a:t>
            </a:r>
          </a:p>
          <a:p>
            <a:pPr lvl="2" eaLnBrk="1" hangingPunct="1"/>
            <a:r>
              <a:rPr lang="en-US" u="sng" smtClean="0"/>
              <a:t>1926.701(b)</a:t>
            </a:r>
            <a:r>
              <a:rPr lang="en-US" smtClean="0"/>
              <a:t>, Acero de refuerzo </a:t>
            </a:r>
          </a:p>
          <a:p>
            <a:pPr eaLnBrk="1" hangingPunct="1"/>
            <a:r>
              <a:rPr lang="es-ES" u="sng" smtClean="0"/>
              <a:t>Cubiertas plásticas para barras de refuerzo de acero estilo hongo utilizadas para la protección contra empalamiento</a:t>
            </a:r>
            <a:r>
              <a:rPr lang="es-ES" smtClean="0"/>
              <a:t>. Interpretación de la norma OSHA, (29 de mayo de 1997)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A05B75F0-2672-4433-B06E-F9475F4C2414}" type="slidenum">
              <a:rPr lang="en-US"/>
              <a:pPr eaLnBrk="1" hangingPunct="1"/>
              <a:t>53</a:t>
            </a:fld>
            <a:endParaRPr lang="en-US"/>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u="sng" smtClean="0"/>
              <a:t>29 CFR 1926 Subparte Q</a:t>
            </a:r>
            <a:r>
              <a:rPr lang="es-ES" smtClean="0"/>
              <a:t>, Construcción de mampostería y hormigón. Norma OSHA </a:t>
            </a:r>
          </a:p>
          <a:p>
            <a:pPr lvl="1" eaLnBrk="1" hangingPunct="1"/>
            <a:r>
              <a:rPr lang="en-US" u="sng" smtClean="0"/>
              <a:t>1926,701</a:t>
            </a:r>
            <a:r>
              <a:rPr lang="en-US" smtClean="0"/>
              <a:t>, Requisitos generales </a:t>
            </a:r>
          </a:p>
          <a:p>
            <a:pPr lvl="2" eaLnBrk="1" hangingPunct="1"/>
            <a:r>
              <a:rPr lang="en-US" u="sng" smtClean="0"/>
              <a:t>1926.701(b),</a:t>
            </a:r>
            <a:r>
              <a:rPr lang="en-US" smtClean="0"/>
              <a:t> Acero de refuerzo </a:t>
            </a:r>
          </a:p>
          <a:p>
            <a:pPr eaLnBrk="1" hangingPunct="1"/>
            <a:r>
              <a:rPr lang="es-ES" u="sng" smtClean="0"/>
              <a:t>Cubiertas plásticas para barras de refuerzo de acero estilo hongo utilizadas para la protección contra empalamiento</a:t>
            </a:r>
            <a:r>
              <a:rPr lang="es-ES" smtClean="0"/>
              <a:t>. Interpretación de la norma OSHA, (29 de mayo de 1997) </a:t>
            </a:r>
          </a:p>
          <a:p>
            <a:pPr eaLnBrk="1" hangingPunct="1"/>
            <a:r>
              <a:rPr lang="es-ES" u="sng" smtClean="0"/>
              <a:t>Muertes de trabajadores por caídas: Un resumen de los hallazgos de monitoreo y reportes de casos de investigación</a:t>
            </a:r>
            <a:r>
              <a:rPr lang="es-ES" smtClean="0"/>
              <a:t>. Departamento de salud y servicios humanos (DHHS) de los Estados Unidos, Instituto nacional de seguridad y salud ocupacional (NIOSH) Publicación 2000-116 (septiembre, 2000) </a:t>
            </a: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8A2E3DB-87D2-4B0E-BC6A-B40178AC2F88}" type="slidenum">
              <a:rPr lang="en-US"/>
              <a:pPr eaLnBrk="1" hangingPunct="1"/>
              <a:t>54</a:t>
            </a:fld>
            <a:endParaRPr lang="en-US"/>
          </a:p>
        </p:txBody>
      </p:sp>
      <p:sp>
        <p:nvSpPr>
          <p:cNvPr id="203779" name="Rectangle 2"/>
          <p:cNvSpPr>
            <a:spLocks noChangeArrowheads="1" noTextEdit="1"/>
          </p:cNvSpPr>
          <p:nvPr>
            <p:ph type="sldImg"/>
          </p:nvPr>
        </p:nvSpPr>
        <p:spPr>
          <a:solidFill>
            <a:srgbClr val="FFFFFF"/>
          </a:solidFill>
          <a:ln/>
        </p:spPr>
      </p:sp>
      <p:sp>
        <p:nvSpPr>
          <p:cNvPr id="203780"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F436BC1-8E3B-494E-983D-2073065D563F}" type="slidenum">
              <a:rPr lang="en-US"/>
              <a:pPr eaLnBrk="1" hangingPunct="1"/>
              <a:t>55</a:t>
            </a:fld>
            <a:endParaRPr lang="en-US"/>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BEF9E99-2D89-43BA-A749-D4D903E492D9}" type="slidenum">
              <a:rPr lang="en-US"/>
              <a:pPr eaLnBrk="1" hangingPunct="1"/>
              <a:t>56</a:t>
            </a:fld>
            <a:endParaRPr lang="en-US"/>
          </a:p>
        </p:txBody>
      </p:sp>
      <p:sp>
        <p:nvSpPr>
          <p:cNvPr id="205827" name="Rectangle 2"/>
          <p:cNvSpPr>
            <a:spLocks noChangeArrowheads="1" noTextEdit="1"/>
          </p:cNvSpPr>
          <p:nvPr>
            <p:ph type="sldImg"/>
          </p:nvPr>
        </p:nvSpPr>
        <p:spPr>
          <a:xfrm>
            <a:off x="1314450" y="763588"/>
            <a:ext cx="4686300" cy="3514725"/>
          </a:xfrm>
          <a:solidFill>
            <a:srgbClr val="FFFFFF"/>
          </a:solidFill>
          <a:ln/>
        </p:spPr>
      </p:sp>
      <p:sp>
        <p:nvSpPr>
          <p:cNvPr id="205828" name="Rectangle 3"/>
          <p:cNvSpPr>
            <a:spLocks noChangeArrowheads="1"/>
          </p:cNvSpPr>
          <p:nvPr>
            <p:ph type="body" idx="1"/>
          </p:nvPr>
        </p:nvSpPr>
        <p:spPr>
          <a:xfrm>
            <a:off x="974725" y="4557713"/>
            <a:ext cx="5365750" cy="4322762"/>
          </a:xfrm>
          <a:solidFill>
            <a:srgbClr val="FFFFFF"/>
          </a:solidFill>
          <a:ln>
            <a:solidFill>
              <a:srgbClr val="000000"/>
            </a:solidFill>
            <a:miter lim="800000"/>
            <a:headEnd/>
            <a:tailEnd/>
          </a:ln>
        </p:spPr>
        <p:txBody>
          <a:bodyPr/>
          <a:lstStyle/>
          <a:p>
            <a:pPr eaLnBrk="1" hangingPunct="1"/>
            <a:r>
              <a:rPr lang="es-ES" sz="1300" smtClean="0"/>
              <a:t>Esta presentación tiene como fin asistir a los instructores que realizan capacitaciones de 10 horas de OSHA orientadas a la industria general para los trabajadores. Debido a que está dirigida a los trabajadores, se hace hincapié en identificar, evitar y controlar los peligros, no en las normas. No se ha intentado tratar el tema de manera exhaustiva. Es esencial que los instructores adapten sus presentaciones a las necesidades y a la comprensión de sus audiencias.</a:t>
            </a:r>
          </a:p>
          <a:p>
            <a:pPr eaLnBrk="1" hangingPunct="1"/>
            <a:endParaRPr lang="en-US" sz="1300" smtClean="0"/>
          </a:p>
          <a:p>
            <a:pPr eaLnBrk="1" hangingPunct="1"/>
            <a:r>
              <a:rPr lang="es-ES" sz="1300" smtClean="0"/>
              <a:t>Esta presentación no sustituye ninguna de las cláusulas de la Ley de seguridad y salud ocupacional de 1970 o ninguna norma publicada por el Departamento del Trabajo de los Estados Unidos. La mención de marcas registradas, productos comerciales u organizaciones no implica el apoyo por parte del Departamento del Trabajo de los Estados Unidos.</a:t>
            </a:r>
          </a:p>
          <a:p>
            <a:pPr eaLnBrk="1" hangingPunct="1"/>
            <a:endParaRPr lang="en-US" sz="130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443382B8-11EE-4335-AF8C-51FDD4C1651B}" type="slidenum">
              <a:rPr lang="en-US"/>
              <a:pPr eaLnBrk="1" hangingPunct="1"/>
              <a:t>57</a:t>
            </a:fld>
            <a:endParaRPr lang="en-US"/>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514AA16-C4F1-4DAC-BF9B-D616E017F3E7}" type="slidenum">
              <a:rPr lang="en-US"/>
              <a:pPr eaLnBrk="1" hangingPunct="1"/>
              <a:t>58</a:t>
            </a:fld>
            <a:endParaRPr lang="en-US"/>
          </a:p>
        </p:txBody>
      </p:sp>
      <p:sp>
        <p:nvSpPr>
          <p:cNvPr id="207875" name="Rectangle 2"/>
          <p:cNvSpPr>
            <a:spLocks noChangeArrowheads="1" noTextEdit="1"/>
          </p:cNvSpPr>
          <p:nvPr>
            <p:ph type="sldImg"/>
          </p:nvPr>
        </p:nvSpPr>
        <p:spPr>
          <a:xfrm>
            <a:off x="1316038" y="763588"/>
            <a:ext cx="4686300" cy="3514725"/>
          </a:xfrm>
          <a:solidFill>
            <a:srgbClr val="FFFFFF"/>
          </a:solidFill>
          <a:ln/>
        </p:spPr>
      </p:sp>
      <p:sp>
        <p:nvSpPr>
          <p:cNvPr id="207876" name="Rectangle 3"/>
          <p:cNvSpPr>
            <a:spLocks noChangeArrowheads="1"/>
          </p:cNvSpPr>
          <p:nvPr>
            <p:ph type="body" idx="1"/>
          </p:nvPr>
        </p:nvSpPr>
        <p:spPr>
          <a:xfrm>
            <a:off x="974725" y="4557713"/>
            <a:ext cx="5527675" cy="432276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smtClean="0"/>
              <a:t>Otros factores que pueden afectar la severidad del choque eléctrico son:</a:t>
            </a:r>
          </a:p>
          <a:p>
            <a:pPr eaLnBrk="1" hangingPunct="1"/>
            <a:r>
              <a:rPr lang="es-ES" smtClean="0"/>
              <a:t>       - El voltaje de la corriente. </a:t>
            </a:r>
          </a:p>
          <a:p>
            <a:pPr eaLnBrk="1" hangingPunct="1"/>
            <a:r>
              <a:rPr lang="en-US" smtClean="0"/>
              <a:t>       - La presencia de humedad </a:t>
            </a:r>
          </a:p>
          <a:p>
            <a:pPr eaLnBrk="1" hangingPunct="1"/>
            <a:r>
              <a:rPr lang="es-ES" smtClean="0"/>
              <a:t>       - La salud general de la persona con anterioridad al choque eléctrico. </a:t>
            </a:r>
          </a:p>
          <a:p>
            <a:pPr eaLnBrk="1" hangingPunct="1"/>
            <a:endParaRPr lang="en-US" smtClean="0"/>
          </a:p>
          <a:p>
            <a:pPr eaLnBrk="1" hangingPunct="1"/>
            <a:r>
              <a:rPr lang="es-ES" smtClean="0"/>
              <a:t>Los voltajes bajos puede ser extremadamente peligrosos ya que, siendo todos los demás factores equivalentes, el grado de lesión aumenta cuanto mayor es el tiempo que el cuerpo está en contacto con el circuito.</a:t>
            </a:r>
          </a:p>
          <a:p>
            <a:pPr eaLnBrk="1" hangingPunct="1"/>
            <a:endParaRPr lang="en-US" smtClean="0"/>
          </a:p>
          <a:p>
            <a:pPr eaLnBrk="1" hangingPunct="1"/>
            <a:r>
              <a:rPr lang="es-ES" smtClean="0"/>
              <a:t>La resistencia del cuerpo varía en base a:</a:t>
            </a:r>
          </a:p>
          <a:p>
            <a:pPr eaLnBrk="1" hangingPunct="1">
              <a:buClr>
                <a:srgbClr val="000000"/>
              </a:buClr>
              <a:buFontTx/>
              <a:buChar char="•"/>
            </a:pPr>
            <a:r>
              <a:rPr lang="es-ES" smtClean="0"/>
              <a:t> La cantidad de humedad en la piel (menos humedad =  mayor resistencia)</a:t>
            </a:r>
          </a:p>
          <a:p>
            <a:pPr eaLnBrk="1" hangingPunct="1">
              <a:buClr>
                <a:srgbClr val="000000"/>
              </a:buClr>
              <a:buFontTx/>
              <a:buChar char="•"/>
            </a:pPr>
            <a:r>
              <a:rPr lang="es-ES" smtClean="0"/>
              <a:t> El tamaño de la superficie de contacto (superficie más pequeña = mayor resistencia)</a:t>
            </a:r>
          </a:p>
          <a:p>
            <a:pPr eaLnBrk="1" hangingPunct="1">
              <a:buClr>
                <a:srgbClr val="000000"/>
              </a:buClr>
              <a:buFontTx/>
              <a:buChar char="•"/>
            </a:pPr>
            <a:r>
              <a:rPr lang="es-ES" smtClean="0"/>
              <a:t> La presión aplicada al punto de contacto (menor presión = mayor resistencia)</a:t>
            </a:r>
          </a:p>
          <a:p>
            <a:pPr eaLnBrk="1" hangingPunct="1">
              <a:buClr>
                <a:srgbClr val="000000"/>
              </a:buClr>
              <a:buFontTx/>
              <a:buChar char="•"/>
            </a:pPr>
            <a:r>
              <a:rPr lang="es-ES" smtClean="0"/>
              <a:t> La estructura muscular (menos músculos = menor resistencia)</a:t>
            </a:r>
          </a:p>
          <a:p>
            <a:pPr lvl="1" eaLnBrk="1" hangingPunct="1">
              <a:buClr>
                <a:srgbClr val="000000"/>
              </a:buClr>
              <a:buFontTx/>
              <a:buChar char="•"/>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E78863C-9E11-45AC-81DB-E1408750797A}" type="slidenum">
              <a:rPr lang="en-US"/>
              <a:pPr eaLnBrk="1" hangingPunct="1"/>
              <a:t>59</a:t>
            </a:fld>
            <a:endParaRPr lang="en-US"/>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BD379A8-CDA3-4814-AD6A-E0095438469A}" type="slidenum">
              <a:rPr lang="en-US"/>
              <a:pPr eaLnBrk="1" hangingPunct="1"/>
              <a:t>6</a:t>
            </a:fld>
            <a:endParaRPr lang="en-US"/>
          </a:p>
        </p:txBody>
      </p:sp>
      <p:sp>
        <p:nvSpPr>
          <p:cNvPr id="154627" name="Rectangle 2"/>
          <p:cNvSpPr>
            <a:spLocks noChangeArrowheads="1" noTextEdit="1"/>
          </p:cNvSpPr>
          <p:nvPr>
            <p:ph type="sldImg"/>
          </p:nvPr>
        </p:nvSpPr>
        <p:spPr>
          <a:solidFill>
            <a:srgbClr val="FFFFFF"/>
          </a:solidFill>
          <a:ln/>
        </p:spPr>
      </p:sp>
      <p:sp>
        <p:nvSpPr>
          <p:cNvPr id="15462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Referencia 1926.501(b)(1)</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DB87D9A-8D02-45FE-8F0D-59A9FFA0D39E}" type="slidenum">
              <a:rPr lang="en-US"/>
              <a:pPr eaLnBrk="1" hangingPunct="1"/>
              <a:t>60</a:t>
            </a:fld>
            <a:endParaRPr lang="en-US"/>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r>
              <a:rPr lang="en-US" b="1" smtClean="0"/>
              <a:t>Herida de entrada: </a:t>
            </a:r>
            <a:r>
              <a:rPr lang="es-ES" smtClean="0"/>
              <a:t>La resistencia elevada de la piel transforma la energía eléctrica en calor, lo que produce quemaduras alrededor del punto de entrada (punto oscuro en el centro de la herida). Este hombre fue afortunado, por poco la corriente eléctrica alcanza su médula espinal. </a:t>
            </a:r>
          </a:p>
          <a:p>
            <a:pPr eaLnBrk="1" hangingPunct="1"/>
            <a:endParaRPr lang="en-US" smtClean="0"/>
          </a:p>
          <a:p>
            <a:pPr eaLnBrk="1" hangingPunct="1"/>
            <a:r>
              <a:rPr lang="en-US" b="1" smtClean="0"/>
              <a:t>Herida de salida: </a:t>
            </a:r>
            <a:r>
              <a:rPr lang="es-ES" smtClean="0"/>
              <a:t>La corriente fluye a través del cuerpo desde el punto de entrada hasta finalmente salir por el lugar donde el cuerpo está más cerca del suelo. Este pie sufrió lesiones internas masivas que no eran evidentes y tuvo que ser amputado algunos días después. </a:t>
            </a:r>
          </a:p>
          <a:p>
            <a:pPr eaLnBrk="1" hangingPunct="1"/>
            <a:endParaRPr lang="en-US" smtClean="0"/>
          </a:p>
          <a:p>
            <a:pPr eaLnBrk="1" hangingPunct="1"/>
            <a:r>
              <a:rPr lang="pt-BR" b="1" smtClean="0"/>
              <a:t>Quemaduras debido a arcos o destellos: </a:t>
            </a:r>
            <a:r>
              <a:rPr lang="es-ES" smtClean="0"/>
              <a:t>Este hombre estaba cerca de una fuente de energía al momento de una explosión eléctrica. Aunque él no tocó el equipo, </a:t>
            </a:r>
            <a:r>
              <a:rPr lang="es-ES" i="1" smtClean="0"/>
              <a:t>arcos</a:t>
            </a:r>
            <a:r>
              <a:rPr lang="es-ES" smtClean="0"/>
              <a:t> voltaicos se formaron en el aire y entraron a su cuerpo. La corriente fue atraída a sus axilas debido a que la transpiración es muy conductora. </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5378BBA-C391-4C27-9AB8-768CC4613EC2}" type="slidenum">
              <a:rPr lang="en-US"/>
              <a:pPr eaLnBrk="1" hangingPunct="1"/>
              <a:t>61</a:t>
            </a:fld>
            <a:endParaRPr lang="en-US"/>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b="1" smtClean="0"/>
              <a:t>Quemaduras por contacto térmico</a:t>
            </a:r>
            <a:r>
              <a:rPr lang="en-US" smtClean="0"/>
              <a:t> </a:t>
            </a:r>
          </a:p>
          <a:p>
            <a:pPr eaLnBrk="1" hangingPunct="1"/>
            <a:r>
              <a:rPr lang="es-ES" smtClean="0"/>
              <a:t>La corriente salió por las rodillas de este hombre, encendiendo su ropa y quemando la parte superior de su pierna </a:t>
            </a:r>
          </a:p>
          <a:p>
            <a:pPr eaLnBrk="1" hangingPunct="1"/>
            <a:endParaRPr lang="en-US" smtClean="0"/>
          </a:p>
          <a:p>
            <a:pPr eaLnBrk="1" hangingPunct="1"/>
            <a:r>
              <a:rPr lang="en-US" b="1" smtClean="0"/>
              <a:t>Lesiones internas</a:t>
            </a:r>
            <a:r>
              <a:rPr lang="en-US" smtClean="0"/>
              <a:t> </a:t>
            </a:r>
          </a:p>
          <a:p>
            <a:pPr eaLnBrk="1" hangingPunct="1"/>
            <a:r>
              <a:rPr lang="es-ES" smtClean="0"/>
              <a:t>La herramienta que sostenía este trabajador ocasionó que éste recibiera un choque eléctrico. La herida de entrada y las quemaduras térmicas ocasionadas por la herramienta sobrecalentada son evidentes</a:t>
            </a:r>
          </a:p>
          <a:p>
            <a:pPr eaLnBrk="1" hangingPunct="1"/>
            <a:r>
              <a:rPr lang="en-US" smtClean="0"/>
              <a:t> </a:t>
            </a:r>
          </a:p>
          <a:p>
            <a:pPr eaLnBrk="1" hangingPunct="1"/>
            <a:r>
              <a:rPr lang="es-ES" smtClean="0"/>
              <a:t>La misma mano pocos días después, cuando el daño masivo subcutáneo del tejido causó hinchazón severa (la hinchazón normalmente llega a su máximo de 24 a 72 horas después del choque eléctrico). Para aliviar la presión, la cual habría dañado los nervios y los vasos sanguíneos, se abrió la piel del brazo con un corte. </a:t>
            </a: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B0B66E3-314C-43D2-AFEE-4E14398EFD2B}" type="slidenum">
              <a:rPr lang="en-US"/>
              <a:pPr eaLnBrk="1" hangingPunct="1"/>
              <a:t>62</a:t>
            </a:fld>
            <a:endParaRPr lang="en-US"/>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r>
              <a:rPr lang="en-US" b="1" smtClean="0"/>
              <a:t>Contracción involuntaria del músculo</a:t>
            </a:r>
            <a:r>
              <a:rPr lang="en-US" smtClean="0"/>
              <a:t> </a:t>
            </a:r>
          </a:p>
          <a:p>
            <a:pPr eaLnBrk="1" hangingPunct="1"/>
            <a:r>
              <a:rPr lang="es-ES" smtClean="0"/>
              <a:t>Este trabajador se cayó y agarró un cable de energía eléctrica para sostenerse. El choque eléctrico que ocurrió causó la momificación de sus primeros dos dedos, que tuvieron que ser amputados. El ángulo agudo de la muñeca fue causado por los tendones quemados, que se contrajeron, atrayendo la mano con ellos. </a:t>
            </a: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AA91CF07-DC19-4438-A3FF-AE9BAED193CB}" type="slidenum">
              <a:rPr lang="en-US"/>
              <a:pPr eaLnBrk="1" hangingPunct="1"/>
              <a:t>63</a:t>
            </a:fld>
            <a:endParaRPr lang="en-US"/>
          </a:p>
        </p:txBody>
      </p:sp>
      <p:sp>
        <p:nvSpPr>
          <p:cNvPr id="212995" name="Rectangle 2"/>
          <p:cNvSpPr>
            <a:spLocks noChangeArrowheads="1" noTextEdit="1"/>
          </p:cNvSpPr>
          <p:nvPr>
            <p:ph type="sldImg"/>
          </p:nvPr>
        </p:nvSpPr>
        <p:spPr>
          <a:xfrm>
            <a:off x="1316038" y="763588"/>
            <a:ext cx="4686300" cy="3514725"/>
          </a:xfrm>
          <a:solidFill>
            <a:srgbClr val="FFFFFF"/>
          </a:solidFill>
          <a:ln/>
        </p:spPr>
      </p:sp>
      <p:sp>
        <p:nvSpPr>
          <p:cNvPr id="212996" name="Rectangle 3"/>
          <p:cNvSpPr>
            <a:spLocks noChangeArrowheads="1"/>
          </p:cNvSpPr>
          <p:nvPr>
            <p:ph type="body" idx="1"/>
          </p:nvPr>
        </p:nvSpPr>
        <p:spPr>
          <a:xfrm>
            <a:off x="974725" y="4557713"/>
            <a:ext cx="5365750" cy="432276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95B84B6-64A4-4BA8-B40B-CC0B3B4ED2A6}" type="slidenum">
              <a:rPr lang="en-US"/>
              <a:pPr eaLnBrk="1" hangingPunct="1"/>
              <a:t>64</a:t>
            </a:fld>
            <a:endParaRPr lang="en-US"/>
          </a:p>
        </p:txBody>
      </p:sp>
      <p:sp>
        <p:nvSpPr>
          <p:cNvPr id="214019" name="Rectangle 2"/>
          <p:cNvSpPr>
            <a:spLocks noChangeArrowheads="1" noTextEdit="1"/>
          </p:cNvSpPr>
          <p:nvPr>
            <p:ph type="sldImg"/>
          </p:nvPr>
        </p:nvSpPr>
        <p:spPr>
          <a:xfrm>
            <a:off x="1316038" y="763588"/>
            <a:ext cx="4686300" cy="3514725"/>
          </a:xfrm>
          <a:solidFill>
            <a:srgbClr val="FFFFFF"/>
          </a:solidFill>
          <a:ln/>
        </p:spPr>
      </p:sp>
      <p:sp>
        <p:nvSpPr>
          <p:cNvPr id="214020" name="Rectangle 3"/>
          <p:cNvSpPr>
            <a:spLocks noChangeArrowheads="1"/>
          </p:cNvSpPr>
          <p:nvPr>
            <p:ph type="body" idx="1"/>
          </p:nvPr>
        </p:nvSpPr>
        <p:spPr>
          <a:xfrm>
            <a:off x="974725" y="4557713"/>
            <a:ext cx="5853113" cy="432276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sz="1000" smtClean="0">
                <a:solidFill>
                  <a:srgbClr val="000000"/>
                </a:solidFill>
              </a:rPr>
              <a:t>Existen "indicios" de que existen peligros de incidentes eléctricos. Por ejemplo, si un GFCI se desconecta al utilizar una herramienta eléctrica, existe un problema. No intente volver a conectar el GFCI y seguir trabajando. Debe evaluar el "indicio" y decidir qué acción tomar para controlar el peligro. </a:t>
            </a:r>
          </a:p>
          <a:p>
            <a:pPr eaLnBrk="1" hangingPunct="1"/>
            <a:r>
              <a:rPr lang="es-ES" sz="1000" smtClean="0">
                <a:solidFill>
                  <a:srgbClr val="000000"/>
                </a:solidFill>
              </a:rPr>
              <a:t>Existe una serie de otras condiciones que indican un peligro.</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Los interruptores de circuito desconectados y fusibles fundidos demuestran que demasiada corriente fluye por un circuito. Esto puede ser debido a varios factores, tales como un mal funcionamiento del equipo o un corto entre conductores. Es necesario que determine la causa a fin de controlar el peligro.</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Una herramienta, aparato, cable o conexión eléctricos calientes al tacto podrían indicar que existe demasiada corriente en el circuito o equipo. Es necesario que evalúe la situación y determine el riesgo para usted.</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Un cordón de extensión caliente al tacto podría indicar que existe demasiada corriente para el tamaño del cable del cordón. Debe decidir cuándo es necesario tomar medidas.</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Un cable, caja de fusibles, o caja de conexiones calientes al tacto pueden indicar que existe demasiada corriente en los circuitos.</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El olor a quemado puede indicar un aislamiento sobrecalentado.</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Un aislamiento desgastado, deshilachado o dañado alrededor de cualquier cable u otro conductor es un riesgo eléctrico ya que los conductores pueden estar expuestos.  El contacto con un cable expuesto podría causar un choque eléctrico.  Un aislamiento dañado podría causar un cortocircuito, ocasionando un arco o incendio. Inspeccione todos los aislamientos en busca de rayones y roturas. Es necesario que evalúe el grado de seriedad de cualquier daño que encuentre y decida cómo lidiar con el peligro.</a:t>
            </a:r>
          </a:p>
          <a:p>
            <a:pPr eaLnBrk="1" hangingPunct="1">
              <a:buClr>
                <a:srgbClr val="000000"/>
              </a:buClr>
              <a:buFont typeface="Wingdings" pitchFamily="2" charset="2"/>
              <a:buChar char="§"/>
            </a:pPr>
            <a:r>
              <a:rPr lang="en-US" sz="1000" smtClean="0">
                <a:solidFill>
                  <a:srgbClr val="FF0103"/>
                </a:solidFill>
              </a:rPr>
              <a:t> </a:t>
            </a:r>
            <a:r>
              <a:rPr lang="es-ES" sz="1000" smtClean="0">
                <a:solidFill>
                  <a:srgbClr val="000000"/>
                </a:solidFill>
              </a:rPr>
              <a:t>Un GFCI que se desconecta indica que existe una pérdida de corriente del circuito. En primer lugar debe decidir la causa probable de la pérdida al reconocer cualquier peligro que pudiera contribuir. Luego, debe decidir qué medidas tomar.</a:t>
            </a:r>
            <a:endParaRPr lang="en-US" sz="1000"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81FAF22-7858-4427-895B-3B3197342D71}" type="slidenum">
              <a:rPr lang="en-US"/>
              <a:pPr eaLnBrk="1" hangingPunct="1"/>
              <a:t>65</a:t>
            </a:fld>
            <a:endParaRPr lang="en-US"/>
          </a:p>
        </p:txBody>
      </p:sp>
      <p:sp>
        <p:nvSpPr>
          <p:cNvPr id="215043" name="Rectangle 2"/>
          <p:cNvSpPr>
            <a:spLocks noChangeArrowheads="1" noTextEdit="1"/>
          </p:cNvSpPr>
          <p:nvPr>
            <p:ph type="sldImg"/>
          </p:nvPr>
        </p:nvSpPr>
        <p:spPr>
          <a:xfrm>
            <a:off x="1262063" y="720725"/>
            <a:ext cx="4799012" cy="3598863"/>
          </a:xfrm>
          <a:solidFill>
            <a:srgbClr val="FFFFFF"/>
          </a:solidFill>
          <a:ln/>
        </p:spPr>
      </p:sp>
      <p:sp>
        <p:nvSpPr>
          <p:cNvPr id="215044" name="Rectangle 3"/>
          <p:cNvSpPr>
            <a:spLocks noChangeArrowheads="1"/>
          </p:cNvSpPr>
          <p:nvPr>
            <p:ph type="body" idx="1"/>
          </p:nvPr>
        </p:nvSpPr>
        <p:spPr>
          <a:xfrm>
            <a:off x="974725" y="4559300"/>
            <a:ext cx="5365750" cy="43211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smtClean="0"/>
              <a:t>1926.405(a)(2)(ii)(J)</a:t>
            </a:r>
          </a:p>
          <a:p>
            <a:pPr eaLnBrk="1" hangingPunct="1"/>
            <a:endParaRPr lang="en-US" smtClean="0"/>
          </a:p>
          <a:p>
            <a:pPr eaLnBrk="1" hangingPunct="1"/>
            <a:r>
              <a:rPr lang="es-ES" smtClean="0"/>
              <a:t>La norma OSHA requiere que los cordones flexibles estén clasificados para uso intensivo o muy intensivo.  Estas clasificaciones deben estar marcadas indeleblemente cada 1 pie del cordón aproximadamente.  Debido a que el deterioro ocurre con mayor rapidez en los cordones que no son lo suficientemente fuertes para la construcción, el Código Eléctrico Nacional y OSHA han especificado los tipos de cordones que deben utilizarse en el campo de la construcción.  Esta norma designa los tipos de cordones que deben utilizarse para diferentes aplicaciones incluyendo herramientas y aparatos portátiles, y luces temporales y portátiles.  Los cordones están designados como </a:t>
            </a:r>
            <a:r>
              <a:rPr lang="es-ES" b="1" smtClean="0"/>
              <a:t>SERVICIO INTENSIVO y MUY INTENSIVO</a:t>
            </a:r>
            <a:r>
              <a:rPr lang="es-ES" smtClean="0"/>
              <a:t>.  </a:t>
            </a:r>
          </a:p>
          <a:p>
            <a:pPr eaLnBrk="1" hangingPunct="1"/>
            <a:endParaRPr lang="en-US" smtClean="0"/>
          </a:p>
          <a:p>
            <a:pPr eaLnBrk="1" hangingPunct="1"/>
            <a:r>
              <a:rPr lang="es-ES" smtClean="0"/>
              <a:t>Ejemplos de  tipos de designación </a:t>
            </a:r>
            <a:r>
              <a:rPr lang="es-ES" b="1" smtClean="0"/>
              <a:t>MUY INTENSIVO</a:t>
            </a:r>
            <a:r>
              <a:rPr lang="es-ES" smtClean="0"/>
              <a:t> incluyen </a:t>
            </a:r>
            <a:r>
              <a:rPr lang="en-US" b="1" smtClean="0"/>
              <a:t>S, ST, SO, STO, SJ, SJO, SJT, &amp; SJTO</a:t>
            </a:r>
            <a:r>
              <a:rPr lang="es-ES" smtClean="0"/>
              <a:t>.  Los cordones de extensión deben estar marcados indeleblemente de conformidad con 1926.405(g)(2)(ii) con una de las letras de designación para SERVICIO INTENSIVO o MUY INTENSIVO, tamaño y cantidad de conductores.</a:t>
            </a:r>
          </a:p>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AD823633-7594-4617-8134-9718B18B8E31}" type="slidenum">
              <a:rPr lang="en-US"/>
              <a:pPr eaLnBrk="1" hangingPunct="1"/>
              <a:t>66</a:t>
            </a:fld>
            <a:endParaRPr lang="en-US"/>
          </a:p>
        </p:txBody>
      </p:sp>
      <p:sp>
        <p:nvSpPr>
          <p:cNvPr id="216067" name="Rectangle 2"/>
          <p:cNvSpPr>
            <a:spLocks noChangeArrowheads="1" noTextEdit="1"/>
          </p:cNvSpPr>
          <p:nvPr>
            <p:ph type="sldImg"/>
          </p:nvPr>
        </p:nvSpPr>
        <p:spPr>
          <a:solidFill>
            <a:srgbClr val="FFFFFF"/>
          </a:solidFill>
          <a:ln/>
        </p:spPr>
      </p:sp>
      <p:sp>
        <p:nvSpPr>
          <p:cNvPr id="216068"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s-ES" sz="2000" smtClean="0"/>
              <a:t>Los equipos o circuitos que están desenergizados deberán considerarse fuera de servicio y deberán tener etiquetas adheridas en todos los puntos en los que dichos equipos o circuitos pueden estar energizados.</a:t>
            </a:r>
          </a:p>
          <a:p>
            <a:pPr eaLnBrk="1" hangingPunct="1"/>
            <a:r>
              <a:rPr lang="es-ES" sz="2000" smtClean="0"/>
              <a:t>Se deberán colocar etiquetas para identificar con claridad los equipos o circuitos con los que se trabaja.</a:t>
            </a:r>
            <a:endParaRPr lang="en-US" sz="200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91BF27C-6629-42C9-92E7-4CAC2CB6597D}" type="slidenum">
              <a:rPr lang="en-US"/>
              <a:pPr eaLnBrk="1" hangingPunct="1"/>
              <a:t>67</a:t>
            </a:fld>
            <a:endParaRPr lang="en-US"/>
          </a:p>
        </p:txBody>
      </p:sp>
      <p:sp>
        <p:nvSpPr>
          <p:cNvPr id="217091" name="Rectangle 2"/>
          <p:cNvSpPr>
            <a:spLocks noChangeArrowheads="1" noTextEdit="1"/>
          </p:cNvSpPr>
          <p:nvPr>
            <p:ph type="sldImg"/>
          </p:nvPr>
        </p:nvSpPr>
        <p:spPr>
          <a:solidFill>
            <a:srgbClr val="FFFFFF"/>
          </a:solidFill>
          <a:ln/>
        </p:spPr>
      </p:sp>
      <p:sp>
        <p:nvSpPr>
          <p:cNvPr id="217092"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0977D965-6744-4D88-80A6-6963835ABED3}" type="slidenum">
              <a:rPr lang="en-US"/>
              <a:pPr eaLnBrk="1" hangingPunct="1"/>
              <a:t>68</a:t>
            </a:fld>
            <a:endParaRPr lang="en-US"/>
          </a:p>
        </p:txBody>
      </p:sp>
      <p:sp>
        <p:nvSpPr>
          <p:cNvPr id="218115" name="Rectangle 2"/>
          <p:cNvSpPr>
            <a:spLocks noChangeArrowheads="1" noTextEdit="1"/>
          </p:cNvSpPr>
          <p:nvPr>
            <p:ph type="sldImg"/>
          </p:nvPr>
        </p:nvSpPr>
        <p:spPr>
          <a:xfrm>
            <a:off x="1262063" y="720725"/>
            <a:ext cx="4799012" cy="3598863"/>
          </a:xfrm>
          <a:solidFill>
            <a:srgbClr val="FFFFFF"/>
          </a:solidFill>
          <a:ln/>
        </p:spPr>
      </p:sp>
      <p:sp>
        <p:nvSpPr>
          <p:cNvPr id="218116" name="Rectangle 3"/>
          <p:cNvSpPr>
            <a:spLocks noChangeArrowheads="1"/>
          </p:cNvSpPr>
          <p:nvPr>
            <p:ph type="body" idx="1"/>
          </p:nvPr>
        </p:nvSpPr>
        <p:spPr>
          <a:xfrm>
            <a:off x="974725" y="4559300"/>
            <a:ext cx="5853113" cy="432117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Referencia 1926.404(b)(1)(iii)</a:t>
            </a:r>
          </a:p>
          <a:p>
            <a:pPr eaLnBrk="1" hangingPunct="1"/>
            <a:endParaRPr lang="en-US" smtClean="0"/>
          </a:p>
          <a:p>
            <a:pPr eaLnBrk="1" hangingPunct="1"/>
            <a:r>
              <a:rPr lang="es-ES" b="1" smtClean="0"/>
              <a:t>Programa para asegurar la conexión a tierra del equipo</a:t>
            </a:r>
            <a:r>
              <a:rPr lang="es-ES" smtClean="0"/>
              <a:t> (AEGCP). </a:t>
            </a:r>
          </a:p>
          <a:p>
            <a:pPr eaLnBrk="1" hangingPunct="1"/>
            <a:r>
              <a:rPr lang="es-ES" smtClean="0"/>
              <a:t>El empleador debe establecer y aplicar el AEGCP en los sitios de construcción cubriendo todo lo listado anteriormente disponible para su uso o utilizado por los empleados. Este programa cuenta con los siguiente requisitos mínimos:</a:t>
            </a:r>
          </a:p>
          <a:p>
            <a:pPr eaLnBrk="1" hangingPunct="1"/>
            <a:r>
              <a:rPr lang="en-US" smtClean="0"/>
              <a:t>  - Inspecciones visuales diarias, </a:t>
            </a:r>
          </a:p>
          <a:p>
            <a:pPr eaLnBrk="1" hangingPunct="1"/>
            <a:r>
              <a:rPr lang="es-ES" smtClean="0"/>
              <a:t>  - Inspecciones de prueba periódicas (3 meses como máximo para los cordones temporales y cordones expuestos a daños, 6 meses para cordones fijos no expuestos)</a:t>
            </a:r>
          </a:p>
          <a:p>
            <a:pPr eaLnBrk="1" hangingPunct="1"/>
            <a:r>
              <a:rPr lang="en-US" smtClean="0"/>
              <a:t>  - Descripción escrita, </a:t>
            </a:r>
          </a:p>
          <a:p>
            <a:pPr eaLnBrk="1" hangingPunct="1"/>
            <a:r>
              <a:rPr lang="es-ES" smtClean="0"/>
              <a:t>  - Persona competente para implementar el programa, y</a:t>
            </a:r>
          </a:p>
          <a:p>
            <a:pPr eaLnBrk="1" hangingPunct="1"/>
            <a:r>
              <a:rPr lang="es-ES" smtClean="0"/>
              <a:t>  - Registro de las pruebas periódicas.</a:t>
            </a:r>
          </a:p>
          <a:p>
            <a:pPr eaLnBrk="1" hangingPunct="1"/>
            <a:endParaRPr lang="en-US" smtClean="0"/>
          </a:p>
          <a:p>
            <a:pPr eaLnBrk="1" hangingPunct="1"/>
            <a:r>
              <a:rPr lang="es-ES" smtClean="0"/>
              <a:t>Cuando las porciones del/de los edificio/s o estructura/s han sido completadas y ya no exponen a los empleados al clima o ubicaciones húmedas, o a otros peligros de conexión a tierra,  podría no ser necesario el uso de GFCI o un programa para asegurar la conexión a tierra del equipo cuando los cordones de extensión aprobados están enchufados al cableado permanente en los sitios de construcción. </a:t>
            </a:r>
          </a:p>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6E47FBE5-8D84-4776-9454-83D241266982}" type="slidenum">
              <a:rPr lang="en-US"/>
              <a:pPr eaLnBrk="1" hangingPunct="1"/>
              <a:t>69</a:t>
            </a:fld>
            <a:endParaRPr lang="en-US"/>
          </a:p>
        </p:txBody>
      </p:sp>
      <p:sp>
        <p:nvSpPr>
          <p:cNvPr id="219139" name="Rectangle 2"/>
          <p:cNvSpPr>
            <a:spLocks noChangeArrowheads="1" noTextEdit="1"/>
          </p:cNvSpPr>
          <p:nvPr>
            <p:ph type="sldImg"/>
          </p:nvPr>
        </p:nvSpPr>
        <p:spPr>
          <a:xfrm>
            <a:off x="1262063" y="720725"/>
            <a:ext cx="4799012" cy="3598863"/>
          </a:xfrm>
          <a:solidFill>
            <a:srgbClr val="FFFFFF"/>
          </a:solidFill>
          <a:ln/>
        </p:spPr>
      </p:sp>
      <p:sp>
        <p:nvSpPr>
          <p:cNvPr id="219140"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r>
              <a:rPr lang="en-US" smtClean="0"/>
              <a:t>1926.416(a)</a:t>
            </a:r>
            <a:r>
              <a:rPr lang="en-US" b="1" smtClean="0"/>
              <a:t> </a:t>
            </a:r>
          </a:p>
          <a:p>
            <a:pPr eaLnBrk="1" hangingPunct="1"/>
            <a:endParaRPr lang="en-US" b="1" smtClean="0"/>
          </a:p>
          <a:p>
            <a:pPr eaLnBrk="1" hangingPunct="1"/>
            <a:r>
              <a:rPr lang="en-US" b="1" smtClean="0"/>
              <a:t>¿Cómo evito el peligro?</a:t>
            </a:r>
            <a:endParaRPr lang="en-US" smtClean="0"/>
          </a:p>
          <a:p>
            <a:pPr eaLnBrk="1" hangingPunct="1"/>
            <a:r>
              <a:rPr lang="es-ES" smtClean="0"/>
              <a:t>- Busque indicadores de las líneas de energía eléctrica aéreas y subterráneas.  Coloque señales de advertencia. </a:t>
            </a:r>
          </a:p>
          <a:p>
            <a:pPr eaLnBrk="1" hangingPunct="1"/>
            <a:r>
              <a:rPr lang="es-ES" smtClean="0"/>
              <a:t>- Contacte a Dig Safe y/o el servicio público para ubicar las líneas de energía eléctrica subterráneas. </a:t>
            </a:r>
          </a:p>
          <a:p>
            <a:pPr eaLnBrk="1" hangingPunct="1"/>
            <a:r>
              <a:rPr lang="es-ES" smtClean="0"/>
              <a:t>- Manténgase a 10 pies de distancia como mínimo de las líneas de energía eléctrica aéreas.  </a:t>
            </a:r>
          </a:p>
          <a:p>
            <a:pPr eaLnBrk="1" hangingPunct="1"/>
            <a:r>
              <a:rPr lang="es-ES" smtClean="0"/>
              <a:t>- Asuma que las líneas de energía eléctrica aéreas están energizadas, a menos que sepa lo contrario. </a:t>
            </a:r>
          </a:p>
          <a:p>
            <a:pPr eaLnBrk="1" hangingPunct="1"/>
            <a:r>
              <a:rPr lang="es-ES" smtClean="0"/>
              <a:t>- Solicite que el dueño u operador de las líneas de energía eléctrica las desenergicen y hagan una conexión a tierra cuando trabajan cerca de las mismas.</a:t>
            </a:r>
          </a:p>
          <a:p>
            <a:pPr eaLnBrk="1" hangingPunct="1"/>
            <a:r>
              <a:rPr lang="es-ES" smtClean="0"/>
              <a:t>- Otras medidas de protección incluyen líneas de energía eléctrica de protección o aislamiento. </a:t>
            </a:r>
          </a:p>
          <a:p>
            <a:pPr eaLnBrk="1" hangingPunct="1"/>
            <a:r>
              <a:rPr lang="es-ES" smtClean="0"/>
              <a:t>- Use escaleras de mano de madera o de fibra de vidrio no conductoras de energía al trabajar cerca de las líneas de energía eléctrica. </a:t>
            </a: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FCB55F6-ED66-46FF-9ED9-AE4AC6F859DB}" type="slidenum">
              <a:rPr lang="en-US"/>
              <a:pPr eaLnBrk="1" hangingPunct="1"/>
              <a:t>7</a:t>
            </a:fld>
            <a:endParaRPr lang="en-US"/>
          </a:p>
        </p:txBody>
      </p:sp>
      <p:sp>
        <p:nvSpPr>
          <p:cNvPr id="155651" name="Rectangle 2"/>
          <p:cNvSpPr>
            <a:spLocks noChangeArrowheads="1" noTextEdit="1"/>
          </p:cNvSpPr>
          <p:nvPr>
            <p:ph type="sldImg"/>
          </p:nvPr>
        </p:nvSpPr>
        <p:spPr>
          <a:solidFill>
            <a:srgbClr val="FFFFFF"/>
          </a:solidFill>
          <a:ln/>
        </p:spPr>
      </p:sp>
      <p:sp>
        <p:nvSpPr>
          <p:cNvPr id="155652"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mtClean="0"/>
              <a:t> Referencia 1926.501(b)(1) </a:t>
            </a:r>
            <a:endParaRPr lang="en-US" b="1" smtClean="0"/>
          </a:p>
          <a:p>
            <a:pPr eaLnBrk="1" hangingPunct="1"/>
            <a:endParaRPr lang="en-US" b="1" smtClean="0"/>
          </a:p>
          <a:p>
            <a:pPr eaLnBrk="1" hangingPunct="1"/>
            <a:r>
              <a:rPr lang="en-US" b="1" smtClean="0"/>
              <a:t>Regla general:</a:t>
            </a:r>
            <a:r>
              <a:rPr lang="es-ES" smtClean="0"/>
              <a:t>  Si un empelado puede caer seis pies o más a un nivel inferior, se deberá suministrar una protección contra caídas.</a:t>
            </a:r>
          </a:p>
          <a:p>
            <a:pPr eaLnBrk="1" hangingPunct="1"/>
            <a:endParaRPr lang="en-US" b="1" smtClean="0"/>
          </a:p>
          <a:p>
            <a:pPr eaLnBrk="1" hangingPunct="1"/>
            <a:r>
              <a:rPr lang="es-ES" b="1" smtClean="0"/>
              <a:t>¿Qué tipo de protección contra caídas necesitaré?</a:t>
            </a:r>
            <a:r>
              <a:rPr lang="es-ES" smtClean="0"/>
              <a:t> </a:t>
            </a:r>
          </a:p>
          <a:p>
            <a:pPr eaLnBrk="1" hangingPunct="1"/>
            <a:r>
              <a:rPr lang="es-ES" smtClean="0"/>
              <a:t>En la mayoría de los casos, debe utilizarse un sistema de barandas, de redes de seguridad o de detención de caídas. En algunos casos pueden utilizarse vallas, barreras, cubiertas, guardas protectoras de equipos o una zona de acceso controlado. </a:t>
            </a:r>
          </a:p>
          <a:p>
            <a:pPr eaLnBrk="1" hangingPunct="1"/>
            <a:endParaRPr lang="en-US" smtClean="0"/>
          </a:p>
          <a:p>
            <a:pPr eaLnBrk="1" hangingPunct="1"/>
            <a:r>
              <a:rPr lang="es-ES" smtClean="0"/>
              <a:t>Los empleados deben estar protegidos no sólo de caerse desde una superficie, sino también de caerse por agujeros y de que caigan objetos sobre ellos desde un nivel superior. </a:t>
            </a:r>
          </a:p>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B5593E3-AF0C-4AD4-AE09-CF9D09511B8A}" type="slidenum">
              <a:rPr lang="en-US"/>
              <a:pPr eaLnBrk="1" hangingPunct="1"/>
              <a:t>70</a:t>
            </a:fld>
            <a:endParaRPr lang="en-US"/>
          </a:p>
        </p:txBody>
      </p:sp>
      <p:sp>
        <p:nvSpPr>
          <p:cNvPr id="220163" name="Rectangle 2"/>
          <p:cNvSpPr>
            <a:spLocks noChangeArrowheads="1" noTextEdit="1"/>
          </p:cNvSpPr>
          <p:nvPr>
            <p:ph type="sldImg"/>
          </p:nvPr>
        </p:nvSpPr>
        <p:spPr>
          <a:xfrm>
            <a:off x="1316038" y="763588"/>
            <a:ext cx="4686300" cy="3514725"/>
          </a:xfrm>
          <a:solidFill>
            <a:srgbClr val="FFFFFF"/>
          </a:solidFill>
          <a:ln/>
        </p:spPr>
      </p:sp>
      <p:sp>
        <p:nvSpPr>
          <p:cNvPr id="220164" name="Rectangle 3"/>
          <p:cNvSpPr>
            <a:spLocks noChangeArrowheads="1"/>
          </p:cNvSpPr>
          <p:nvPr>
            <p:ph type="body" idx="1"/>
          </p:nvPr>
        </p:nvSpPr>
        <p:spPr>
          <a:xfrm>
            <a:off x="974725" y="4557713"/>
            <a:ext cx="5365750" cy="432276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b="1" smtClean="0"/>
              <a:t>Las líneas de energía eléctrica aéreas y subterráneas son especialmente peligrosas</a:t>
            </a:r>
            <a:r>
              <a:rPr lang="es-ES" smtClean="0"/>
              <a:t> ya que pueden transportar voltajes extremadamente altos.  La electrocución fatal es el riesgo principal, pero las quemaduras y las caídas desde las alturas también son riesgosas.  El uso de herramientas y equipos que pueden hacer contacto con las líneas de energía eléctrica aumenta el riesgo. </a:t>
            </a:r>
          </a:p>
          <a:p>
            <a:pPr eaLnBrk="1" hangingPunct="1"/>
            <a:endParaRPr lang="en-US" smtClean="0"/>
          </a:p>
          <a:p>
            <a:pPr eaLnBrk="1" hangingPunct="1"/>
            <a:r>
              <a:rPr lang="es-ES" smtClean="0"/>
              <a:t>Más de la mitad de todas las electrocuciones son causadas por el contacto directo del trabajador con las líneas de energía eléctrica energizadas. Los trabajadores de las líneas de energía eléctrica deben ser especialmente conscientes de los riesgos de las líneas aéreas. En el pasado, el 80% de todas las muertes de guardalíneas fueron por el contacto de la mano sin protección con un cable activo. Debido a dichos incidentes, todos los guardalíneas ahora usan guantes de goma especiales que los protegen de hasta 34.500 voltios. En la actualidad, la mayoría de las electrocuciones que incluyen las líneas de energía eléctrica aéreas son a causa de la falla en mantener distancias de trabajo adecuadas.</a:t>
            </a:r>
          </a:p>
          <a:p>
            <a:pPr eaLnBrk="1" hangingPunct="1"/>
            <a:endParaRPr lang="en-US" smtClean="0"/>
          </a:p>
          <a:p>
            <a:pPr eaLnBrk="1" hangingPunct="1"/>
            <a:r>
              <a:rPr lang="es-ES" smtClean="0"/>
              <a:t>Las líneas de energía eléctrica aéreas deben estar desenergizadas y conectadas a tierra por los dueños u operadores de las mismas, o deben suministrarse otras medidas de protección antes de comenzar el trabajo.  Las medidas de protección (tales como protección o aislamiento de las líneas) deben estar diseñadas para evitar el contacto con las líneas de energía eléctrica.  </a:t>
            </a:r>
          </a:p>
          <a:p>
            <a:pPr eaLnBrk="1" hangingPunct="1"/>
            <a:endParaRPr lang="en-US" smtClean="0"/>
          </a:p>
          <a:p>
            <a:pPr eaLnBrk="1" hangingPunct="1"/>
            <a:r>
              <a:rPr lang="es-ES" smtClean="0"/>
              <a:t>Los PPE pueden ser guantes de goma, capuchas, mangas, alfombras, mantas, mangueras y cascos de protección industrial.</a:t>
            </a: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3764BD8-9247-436F-91CE-3E904BC04E29}" type="slidenum">
              <a:rPr lang="en-US"/>
              <a:pPr eaLnBrk="1" hangingPunct="1"/>
              <a:t>71</a:t>
            </a:fld>
            <a:endParaRPr lang="en-US"/>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1926.416,</a:t>
            </a:r>
            <a:r>
              <a:rPr lang="en-US" smtClean="0"/>
              <a:t> Requisitos generales. </a:t>
            </a:r>
          </a:p>
          <a:p>
            <a:pPr lvl="2" eaLnBrk="1" hangingPunct="1"/>
            <a:r>
              <a:rPr lang="es-ES" u="sng" smtClean="0"/>
              <a:t>1926.416(a)</a:t>
            </a:r>
            <a:r>
              <a:rPr lang="es-ES" smtClean="0"/>
              <a:t>, Protección de los empleados. </a:t>
            </a:r>
          </a:p>
          <a:p>
            <a:pPr eaLnBrk="1" hangingPunct="1"/>
            <a:r>
              <a:rPr lang="es-ES" u="sng" smtClean="0"/>
              <a:t>¡Incendio en la grúa! OSHA</a:t>
            </a:r>
            <a:r>
              <a:rPr lang="es-ES" smtClean="0"/>
              <a:t>. Contiene un ejemplo ilustrado de un incidente real de incendio de una grúa. </a:t>
            </a:r>
          </a:p>
          <a:p>
            <a:pPr eaLnBrk="1" hangingPunct="1"/>
            <a:r>
              <a:rPr lang="es-ES" u="sng" smtClean="0"/>
              <a:t>Líneas de energía eléctrica aéreas, ¡No se electrocute!: Información para el empleador</a:t>
            </a:r>
            <a:r>
              <a:rPr lang="es-ES" smtClean="0"/>
              <a:t>. Región VII de OSHA, (3 de febrero de 2003). El grupo de trabajo de caídas y líneas de energía eléctrica aéreas (OHPL) ha desarrollado este programa para ayudarlo a reducir las electrocuciones que incluyen el contacto con las líneas de energía eléctrica aéreas en la industria de la construcción.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a:t>
            </a:r>
            <a:r>
              <a:rPr lang="es-ES" smtClean="0"/>
              <a:t>. Página de temas de seguridad y salud de OSHA. Brinda información sobre los peligros que los trabajadores eléctricos podrían experimentar como parte de sus trabajos. </a:t>
            </a: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1A2A8DB-79D4-4DA4-93D9-BD7D720AB30B}" type="slidenum">
              <a:rPr lang="en-US"/>
              <a:pPr eaLnBrk="1" hangingPunct="1"/>
              <a:t>72</a:t>
            </a:fld>
            <a:endParaRPr lang="en-US"/>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1926.416,</a:t>
            </a:r>
            <a:r>
              <a:rPr lang="en-US" smtClean="0"/>
              <a:t> Requisitos generales. </a:t>
            </a:r>
          </a:p>
          <a:p>
            <a:pPr lvl="2" eaLnBrk="1" hangingPunct="1"/>
            <a:r>
              <a:rPr lang="es-ES" u="sng" smtClean="0"/>
              <a:t>1926.416(a)</a:t>
            </a:r>
            <a:r>
              <a:rPr lang="es-ES" smtClean="0"/>
              <a:t>, Protección de los empleados. </a:t>
            </a:r>
          </a:p>
          <a:p>
            <a:pPr eaLnBrk="1" hangingPunct="1"/>
            <a:r>
              <a:rPr lang="es-ES" u="sng" smtClean="0"/>
              <a:t>¡Incendio en la grúa! OSHA</a:t>
            </a:r>
            <a:r>
              <a:rPr lang="es-ES" smtClean="0"/>
              <a:t>. Contiene un ejemplo ilustrado de un incidente real de incendio de una grúa. </a:t>
            </a:r>
          </a:p>
          <a:p>
            <a:pPr eaLnBrk="1" hangingPunct="1"/>
            <a:r>
              <a:rPr lang="es-ES" u="sng" smtClean="0"/>
              <a:t>Líneas de energía eléctrica aéreas, ¡No se electrocute!: Información para el empleador</a:t>
            </a:r>
            <a:r>
              <a:rPr lang="es-ES" smtClean="0"/>
              <a:t>. Región VII de OSHA, (3 de febrero de 2003). El grupo de trabajo de caídas y líneas de energía eléctrica aéreas (OHPL) ha desarrollado este programa para ayudarlo a reducir las electrocuciones que incluyen el contacto con las líneas de energía eléctrica aéreas en la industria de la construcción.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a:t>
            </a:r>
            <a:r>
              <a:rPr lang="es-ES" smtClean="0"/>
              <a:t>. Página de temas de seguridad y salud de OSHA. Brinda información sobre los peligros que los trabajadores eléctricos podrían experimentar como parte de sus trabajos. </a:t>
            </a:r>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B163DC0-036E-4E41-BFBB-7F18CCE887F8}" type="slidenum">
              <a:rPr lang="en-US"/>
              <a:pPr eaLnBrk="1" hangingPunct="1"/>
              <a:t>73</a:t>
            </a:fld>
            <a:endParaRPr lang="en-US"/>
          </a:p>
        </p:txBody>
      </p:sp>
      <p:sp>
        <p:nvSpPr>
          <p:cNvPr id="223235" name="Rectangle 2"/>
          <p:cNvSpPr>
            <a:spLocks noChangeArrowheads="1" noTextEdit="1"/>
          </p:cNvSpPr>
          <p:nvPr>
            <p:ph type="sldImg"/>
          </p:nvPr>
        </p:nvSpPr>
        <p:spPr>
          <a:xfrm>
            <a:off x="1314450" y="763588"/>
            <a:ext cx="4686300" cy="3514725"/>
          </a:xfrm>
          <a:solidFill>
            <a:srgbClr val="FFFFFF"/>
          </a:solidFill>
          <a:ln/>
        </p:spPr>
      </p:sp>
      <p:sp>
        <p:nvSpPr>
          <p:cNvPr id="223236" name="Rectangle 3"/>
          <p:cNvSpPr>
            <a:spLocks noChangeArrowheads="1"/>
          </p:cNvSpPr>
          <p:nvPr>
            <p:ph type="body" idx="1"/>
          </p:nvPr>
        </p:nvSpPr>
        <p:spPr>
          <a:xfrm>
            <a:off x="974725" y="4557713"/>
            <a:ext cx="5365750" cy="4322762"/>
          </a:xfrm>
          <a:solidFill>
            <a:srgbClr val="FFFFFF"/>
          </a:solidFill>
          <a:ln>
            <a:solidFill>
              <a:srgbClr val="000000"/>
            </a:solidFill>
            <a:miter lim="800000"/>
            <a:headEnd/>
            <a:tailEnd/>
          </a:ln>
        </p:spPr>
        <p:txBody>
          <a:bodyPr/>
          <a:lstStyle/>
          <a:p>
            <a:pPr eaLnBrk="1" hangingPunct="1"/>
            <a:r>
              <a:rPr lang="en-US" smtClean="0"/>
              <a:t>1910.304(f)(4)</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13DEA2D-2594-476E-8D93-DB775F3C496B}" type="slidenum">
              <a:rPr lang="en-US"/>
              <a:pPr eaLnBrk="1" hangingPunct="1"/>
              <a:t>74</a:t>
            </a:fld>
            <a:endParaRPr lang="en-US"/>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s-ES" u="sng" smtClean="0"/>
              <a:t>1926.404,</a:t>
            </a:r>
            <a:r>
              <a:rPr lang="es-ES" smtClean="0"/>
              <a:t> Diseño y protección del cableado </a:t>
            </a:r>
          </a:p>
          <a:p>
            <a:pPr lvl="2" eaLnBrk="1" hangingPunct="1"/>
            <a:r>
              <a:rPr lang="en-US" u="sng" smtClean="0"/>
              <a:t>1926.404(b)(1)(i),</a:t>
            </a:r>
            <a:r>
              <a:rPr lang="en-US" smtClean="0"/>
              <a:t> General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758B29C-52BE-4F15-9D4C-9275285825D1}" type="slidenum">
              <a:rPr lang="en-US"/>
              <a:pPr eaLnBrk="1" hangingPunct="1"/>
              <a:t>75</a:t>
            </a:fld>
            <a:endParaRPr lang="en-US"/>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s-ES" u="sng" smtClean="0"/>
              <a:t>1926.404</a:t>
            </a:r>
            <a:r>
              <a:rPr lang="es-ES" smtClean="0"/>
              <a:t>, Diseño y protección del cableado </a:t>
            </a:r>
          </a:p>
          <a:p>
            <a:pPr lvl="2" eaLnBrk="1" hangingPunct="1"/>
            <a:r>
              <a:rPr lang="en-US" u="sng" smtClean="0"/>
              <a:t>1926.404(b)(1)(i),</a:t>
            </a:r>
            <a:r>
              <a:rPr lang="en-US" smtClean="0"/>
              <a:t> General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0FDE56A-26F9-4B49-B018-966A4887F724}" type="slidenum">
              <a:rPr lang="en-US"/>
              <a:pPr eaLnBrk="1" hangingPunct="1"/>
              <a:t>76</a:t>
            </a:fld>
            <a:endParaRPr lang="en-US"/>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s-ES" u="sng" smtClean="0"/>
              <a:t>1926.404</a:t>
            </a:r>
            <a:r>
              <a:rPr lang="es-ES" smtClean="0"/>
              <a:t>, Diseño y protección del cableado </a:t>
            </a:r>
          </a:p>
          <a:p>
            <a:pPr lvl="2" eaLnBrk="1" hangingPunct="1"/>
            <a:r>
              <a:rPr lang="en-US" u="sng" smtClean="0"/>
              <a:t>1926.404(b)(1)(i),</a:t>
            </a:r>
            <a:r>
              <a:rPr lang="en-US" smtClean="0"/>
              <a:t> General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C9A6854-1A79-41E9-B1AA-461C933ABE51}" type="slidenum">
              <a:rPr lang="en-US"/>
              <a:pPr eaLnBrk="1" hangingPunct="1"/>
              <a:t>77</a:t>
            </a:fld>
            <a:endParaRPr lang="en-US"/>
          </a:p>
        </p:txBody>
      </p:sp>
      <p:sp>
        <p:nvSpPr>
          <p:cNvPr id="227331" name="Rectangle 2"/>
          <p:cNvSpPr>
            <a:spLocks noChangeArrowheads="1" noTextEdit="1"/>
          </p:cNvSpPr>
          <p:nvPr>
            <p:ph type="sldImg"/>
          </p:nvPr>
        </p:nvSpPr>
        <p:spPr>
          <a:solidFill>
            <a:srgbClr val="FFFFFF"/>
          </a:solidFill>
          <a:ln/>
        </p:spPr>
      </p:sp>
      <p:sp>
        <p:nvSpPr>
          <p:cNvPr id="227332" name="Rectangle 3"/>
          <p:cNvSpPr>
            <a:spLocks noChangeArrowheads="1"/>
          </p:cNvSpPr>
          <p:nvPr>
            <p:ph type="body" idx="1"/>
          </p:nvPr>
        </p:nvSpPr>
        <p:spPr>
          <a:xfrm>
            <a:off x="974725" y="4559300"/>
            <a:ext cx="5365750" cy="4321175"/>
          </a:xfrm>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7BCE02E-5F1A-4618-8E86-C6EC6B54ABEC}" type="slidenum">
              <a:rPr lang="en-US"/>
              <a:pPr eaLnBrk="1" hangingPunct="1"/>
              <a:t>78</a:t>
            </a:fld>
            <a:endParaRPr lang="en-US"/>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s-ES" u="sng" smtClean="0"/>
              <a:t>1926.404</a:t>
            </a:r>
            <a:r>
              <a:rPr lang="es-ES" smtClean="0"/>
              <a:t>, Diseño y protección del cableado. </a:t>
            </a:r>
          </a:p>
          <a:p>
            <a:pPr lvl="2" eaLnBrk="1" hangingPunct="1"/>
            <a:r>
              <a:rPr lang="en-US" u="sng" smtClean="0"/>
              <a:t>1926.404(b)(1)(i)</a:t>
            </a:r>
            <a:r>
              <a:rPr lang="en-US" smtClean="0"/>
              <a:t>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843E43D3-31EA-4E24-9C0E-EF733E40D172}" type="slidenum">
              <a:rPr lang="en-US"/>
              <a:pPr eaLnBrk="1" hangingPunct="1"/>
              <a:t>79</a:t>
            </a:fld>
            <a:endParaRPr lang="en-US"/>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s-ES" u="sng" smtClean="0"/>
              <a:t>1926.404</a:t>
            </a:r>
            <a:r>
              <a:rPr lang="es-ES" smtClean="0"/>
              <a:t>, Diseño y protección del cableado. </a:t>
            </a:r>
          </a:p>
          <a:p>
            <a:pPr lvl="2" eaLnBrk="1" hangingPunct="1"/>
            <a:r>
              <a:rPr lang="en-US" u="sng" smtClean="0"/>
              <a:t>1926.404(b)(1)(i)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BA84DE8-10F8-49AF-AF1A-A9904982E047}" type="slidenum">
              <a:rPr lang="en-US"/>
              <a:pPr eaLnBrk="1" hangingPunct="1"/>
              <a:t>8</a:t>
            </a:fld>
            <a:endParaRPr lang="en-US"/>
          </a:p>
        </p:txBody>
      </p:sp>
      <p:sp>
        <p:nvSpPr>
          <p:cNvPr id="156675" name="Rectangle 2"/>
          <p:cNvSpPr>
            <a:spLocks noChangeArrowheads="1"/>
          </p:cNvSpPr>
          <p:nvPr>
            <p:ph type="body" idx="1"/>
          </p:nvPr>
        </p:nvSpPr>
        <p:spPr>
          <a:xfrm>
            <a:off x="974725" y="4559300"/>
            <a:ext cx="5365750"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4750" tIns="46544" rIns="94750" bIns="46544"/>
          <a:lstStyle/>
          <a:p>
            <a:pPr eaLnBrk="1" hangingPunct="1"/>
            <a:endParaRPr lang="es-ES" smtClean="0"/>
          </a:p>
        </p:txBody>
      </p:sp>
      <p:sp>
        <p:nvSpPr>
          <p:cNvPr id="156676" name="Rectangle 3"/>
          <p:cNvSpPr>
            <a:spLocks noChangeArrowheads="1" noTextEdit="1"/>
          </p:cNvSpPr>
          <p:nvPr>
            <p:ph type="sldImg"/>
          </p:nvPr>
        </p:nvSpPr>
        <p:spPr>
          <a:xfrm>
            <a:off x="1266825" y="728663"/>
            <a:ext cx="4779963" cy="3584575"/>
          </a:xfrm>
          <a:noFill/>
          <a:ln w="12700" cap="flat">
            <a:solidFill>
              <a:schemeClr val="tx1"/>
            </a:solidFill>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7A755C7-73E1-4599-AD55-3CC5E40F713D}" type="slidenum">
              <a:rPr lang="en-US"/>
              <a:pPr eaLnBrk="1" hangingPunct="1"/>
              <a:t>80</a:t>
            </a:fld>
            <a:endParaRPr lang="en-US"/>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1926,403</a:t>
            </a:r>
            <a:r>
              <a:rPr lang="en-US" smtClean="0"/>
              <a:t>, Requisitos generales </a:t>
            </a:r>
          </a:p>
          <a:p>
            <a:pPr lvl="2" eaLnBrk="1" hangingPunct="1"/>
            <a:r>
              <a:rPr lang="es-ES" u="sng" smtClean="0"/>
              <a:t>1926.403(b)(2),</a:t>
            </a:r>
            <a:r>
              <a:rPr lang="es-ES" smtClean="0"/>
              <a:t> Instalación y uso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4B16357-F5CF-401E-8F2C-BFC63CF881B8}" type="slidenum">
              <a:rPr lang="en-US"/>
              <a:pPr eaLnBrk="1" hangingPunct="1"/>
              <a:t>81</a:t>
            </a:fld>
            <a:endParaRPr lang="en-US"/>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1926,403</a:t>
            </a:r>
            <a:r>
              <a:rPr lang="en-US" smtClean="0"/>
              <a:t>, Requisitos generales </a:t>
            </a:r>
          </a:p>
          <a:p>
            <a:pPr lvl="2" eaLnBrk="1" hangingPunct="1"/>
            <a:r>
              <a:rPr lang="es-ES" u="sng" smtClean="0"/>
              <a:t>1926.403(b)(2),</a:t>
            </a:r>
            <a:r>
              <a:rPr lang="es-ES" smtClean="0"/>
              <a:t> Instalación y uso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A7E2770-8886-4FE7-AC23-A82B83BB8B89}" type="slidenum">
              <a:rPr lang="en-US"/>
              <a:pPr eaLnBrk="1" hangingPunct="1"/>
              <a:t>82</a:t>
            </a:fld>
            <a:endParaRPr lang="en-US"/>
          </a:p>
        </p:txBody>
      </p:sp>
      <p:sp>
        <p:nvSpPr>
          <p:cNvPr id="232451" name="Rectangle 2"/>
          <p:cNvSpPr>
            <a:spLocks noRo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1926,403</a:t>
            </a:r>
            <a:r>
              <a:rPr lang="en-US" smtClean="0"/>
              <a:t>, Requisitos generales </a:t>
            </a:r>
          </a:p>
          <a:p>
            <a:pPr lvl="2" eaLnBrk="1" hangingPunct="1"/>
            <a:r>
              <a:rPr lang="es-ES" u="sng" smtClean="0"/>
              <a:t>1926.403(b)(2),</a:t>
            </a:r>
            <a:r>
              <a:rPr lang="es-ES" smtClean="0"/>
              <a:t> Instalación y uso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794BB05-7D1A-4760-8782-FAC11274CAAE}" type="slidenum">
              <a:rPr lang="en-US"/>
              <a:pPr eaLnBrk="1" hangingPunct="1"/>
              <a:t>83</a:t>
            </a:fld>
            <a:endParaRPr lang="en-US"/>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n-US" u="sng" smtClean="0"/>
              <a:t>29 CFR 1926 Subparte K</a:t>
            </a:r>
            <a:r>
              <a:rPr lang="en-US" smtClean="0"/>
              <a:t>, Incidentes eléctricos. Norma OSHA. </a:t>
            </a:r>
          </a:p>
          <a:p>
            <a:pPr lvl="1" eaLnBrk="1" hangingPunct="1"/>
            <a:r>
              <a:rPr lang="en-US" u="sng" smtClean="0"/>
              <a:t>1926,403</a:t>
            </a:r>
            <a:r>
              <a:rPr lang="en-US" smtClean="0"/>
              <a:t>, Requisitos generales </a:t>
            </a:r>
          </a:p>
          <a:p>
            <a:pPr lvl="2" eaLnBrk="1" hangingPunct="1"/>
            <a:r>
              <a:rPr lang="es-ES" u="sng" smtClean="0"/>
              <a:t>1926.403(b)(2),</a:t>
            </a:r>
            <a:r>
              <a:rPr lang="es-ES" smtClean="0"/>
              <a:t> Instalación y uso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F67580A-370D-42F4-9312-E3CD160456C0}" type="slidenum">
              <a:rPr lang="en-US"/>
              <a:pPr eaLnBrk="1" hangingPunct="1"/>
              <a:t>84</a:t>
            </a:fld>
            <a:endParaRPr lang="en-US"/>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u="sng" smtClean="0"/>
              <a:t>29 CFR 1926.405</a:t>
            </a:r>
            <a:r>
              <a:rPr lang="es-ES" smtClean="0"/>
              <a:t>, Métodos, componentes y equipos de cableado para uso general. Norma OSHA. </a:t>
            </a:r>
          </a:p>
          <a:p>
            <a:pPr lvl="1" eaLnBrk="1" hangingPunct="1"/>
            <a:r>
              <a:rPr lang="en-US" u="sng" smtClean="0"/>
              <a:t>1926.405(g)(1)(iii),</a:t>
            </a:r>
            <a:r>
              <a:rPr lang="en-US" smtClean="0"/>
              <a:t> Usos prohibidos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p>
          <a:p>
            <a:pPr eaLnBrk="1" hangingPunct="1"/>
            <a:r>
              <a:rPr lang="en-US" b="1" smtClean="0"/>
              <a:t> </a:t>
            </a:r>
            <a:br>
              <a:rPr lang="en-US" b="1" smtClean="0"/>
            </a:br>
            <a:r>
              <a:rPr lang="en-US" b="1" smtClean="0"/>
              <a:t/>
            </a:r>
            <a:br>
              <a:rPr lang="en-US" b="1" smtClean="0"/>
            </a:br>
            <a:r>
              <a:rPr lang="en-US" b="1" smtClean="0"/>
              <a:t/>
            </a:r>
            <a:br>
              <a:rPr lang="en-US" b="1" smtClean="0"/>
            </a:br>
            <a:r>
              <a:rPr lang="en-US" b="1" smtClean="0"/>
              <a:t> </a:t>
            </a:r>
            <a:br>
              <a:rPr lang="en-US" b="1" smtClean="0"/>
            </a:br>
            <a:endParaRPr lang="en-US" b="1"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5BF974B7-6044-4C00-96DB-AA4C3D4C96AA}" type="slidenum">
              <a:rPr lang="en-US"/>
              <a:pPr eaLnBrk="1" hangingPunct="1"/>
              <a:t>85</a:t>
            </a:fld>
            <a:endParaRPr lang="en-US"/>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u="sng" smtClean="0"/>
              <a:t>29 CFR 1926.405</a:t>
            </a:r>
            <a:r>
              <a:rPr lang="es-ES" smtClean="0"/>
              <a:t>, Métodos, componentes y equipos de cableado para uso general. Norma OSHA. </a:t>
            </a:r>
          </a:p>
          <a:p>
            <a:pPr lvl="1" eaLnBrk="1" hangingPunct="1"/>
            <a:r>
              <a:rPr lang="en-US" u="sng" smtClean="0"/>
              <a:t>1926.405(g)(1)(iii),</a:t>
            </a:r>
            <a:r>
              <a:rPr lang="en-US" smtClean="0"/>
              <a:t> Usos prohibidos </a:t>
            </a:r>
          </a:p>
          <a:p>
            <a:pPr eaLnBrk="1" hangingPunct="1"/>
            <a:r>
              <a:rPr lang="es-ES" u="sng" smtClean="0"/>
              <a:t>Seguridad eléctrica: Seguridad y salud para el estudiante de la industria eléctrica</a:t>
            </a:r>
            <a:r>
              <a:rPr lang="es-ES" smtClean="0"/>
              <a:t>. Departamento de salud y servicios humanos (DHHS) de los Estados Unidos, Instituto nacional de seguridad y salud ocupacional (NIOSH) Publicación 2002-123 (enero, 2002) </a:t>
            </a:r>
          </a:p>
          <a:p>
            <a:pPr eaLnBrk="1" hangingPunct="1"/>
            <a:r>
              <a:rPr lang="es-ES" u="sng" smtClean="0"/>
              <a:t>Industria de contratistas eléctricos. Página de temas de seguridad y salud de OSHA</a:t>
            </a:r>
            <a:r>
              <a:rPr lang="es-ES" smtClean="0"/>
              <a:t>. Brinda información sobre los peligros que los trabajadores eléctricos podrían experimentar como parte de sus trabajos. </a:t>
            </a:r>
          </a:p>
          <a:p>
            <a:pPr eaLnBrk="1" hangingPunct="1"/>
            <a:r>
              <a:rPr lang="en-US" b="1" smtClean="0"/>
              <a:t> </a:t>
            </a:r>
            <a:br>
              <a:rPr lang="en-US" b="1" smtClean="0"/>
            </a:br>
            <a:endParaRPr lang="en-US" b="1"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EF075BD2-C295-4715-A277-CE05844E09C9}" type="slidenum">
              <a:rPr lang="en-US"/>
              <a:pPr eaLnBrk="1" hangingPunct="1"/>
              <a:t>86</a:t>
            </a:fld>
            <a:endParaRPr lang="en-US"/>
          </a:p>
        </p:txBody>
      </p:sp>
      <p:sp>
        <p:nvSpPr>
          <p:cNvPr id="236547" name="Rectangle 2"/>
          <p:cNvSpPr>
            <a:spLocks noChangeArrowheads="1" noTextEdit="1"/>
          </p:cNvSpPr>
          <p:nvPr>
            <p:ph type="sldImg"/>
          </p:nvPr>
        </p:nvSpPr>
        <p:spPr>
          <a:solidFill>
            <a:srgbClr val="FFFFFF"/>
          </a:solidFill>
          <a:ln/>
        </p:spPr>
      </p:sp>
      <p:sp>
        <p:nvSpPr>
          <p:cNvPr id="236548"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AF6C339C-899A-4169-AE0A-437662A6AAAD}" type="slidenum">
              <a:rPr lang="en-US"/>
              <a:pPr eaLnBrk="1" hangingPunct="1"/>
              <a:t>87</a:t>
            </a:fld>
            <a:endParaRPr lang="en-US"/>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s-AR"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01D4AEF-EA85-4761-9DA9-2F058D05B26C}" type="slidenum">
              <a:rPr lang="en-US"/>
              <a:pPr eaLnBrk="1" hangingPunct="1"/>
              <a:t>88</a:t>
            </a:fld>
            <a:endParaRPr lang="en-US"/>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r>
              <a:rPr lang="es-ES" smtClean="0"/>
              <a:t>Una de cada cuatro muertes por "golpes con un vehículo" incluyen trabajadores de la construcción, más que cualquier otra ocupación. </a:t>
            </a: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501AADB-B945-44C9-8FB6-FDA5EB329BEA}" type="slidenum">
              <a:rPr lang="en-US"/>
              <a:pPr eaLnBrk="1" hangingPunct="1"/>
              <a:t>89</a:t>
            </a:fld>
            <a:endParaRPr lang="en-US"/>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AC2A484-0EAA-45D1-B0AE-ECA8BCF64319}" type="slidenum">
              <a:rPr lang="en-US"/>
              <a:pPr eaLnBrk="1" hangingPunct="1"/>
              <a:t>9</a:t>
            </a:fld>
            <a:endParaRPr lang="en-US"/>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s-E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74CA1080-83B3-4775-B5C9-94A904D315B6}" type="slidenum">
              <a:rPr lang="en-US"/>
              <a:pPr eaLnBrk="1" hangingPunct="1"/>
              <a:t>90</a:t>
            </a:fld>
            <a:endParaRPr lang="en-US"/>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G, Signos, señales y barreras. Norma OSHA. </a:t>
            </a:r>
          </a:p>
          <a:p>
            <a:pPr lvl="1" eaLnBrk="1" hangingPunct="1"/>
            <a:r>
              <a:rPr lang="en-US" smtClean="0"/>
              <a:t>1926.201, Señalización </a:t>
            </a:r>
          </a:p>
          <a:p>
            <a:pPr eaLnBrk="1" hangingPunct="1"/>
            <a:r>
              <a:rPr lang="en-US" smtClean="0"/>
              <a:t>29 CFR 1926 Subparte O, Vehículos a motor, equipos mecanizados y operaciones marinas. Norma OSHA </a:t>
            </a:r>
          </a:p>
          <a:p>
            <a:pPr lvl="1" eaLnBrk="1" hangingPunct="1"/>
            <a:r>
              <a:rPr lang="en-US" smtClean="0"/>
              <a:t>1926.601, Vehículos a motor </a:t>
            </a:r>
          </a:p>
          <a:p>
            <a:pPr eaLnBrk="1" hangingPunct="1"/>
            <a:r>
              <a:rPr lang="es-ES" smtClean="0"/>
              <a:t>Zona de trabajo; Guía de las mejores prácticas. Administración federal de carreteras (FHWA). </a:t>
            </a:r>
          </a:p>
          <a:p>
            <a:pPr eaLnBrk="1" hangingPunct="1"/>
            <a:r>
              <a:rPr lang="en-US" smtClean="0"/>
              <a:t/>
            </a:r>
            <a:br>
              <a:rPr lang="en-US" smtClean="0"/>
            </a:br>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4A7EB79-D71A-468F-A5CE-AF4B4D9C7B3E}" type="slidenum">
              <a:rPr lang="en-US"/>
              <a:pPr eaLnBrk="1" hangingPunct="1"/>
              <a:t>91</a:t>
            </a:fld>
            <a:endParaRPr lang="en-US"/>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G, Signos, señales y barreras. Norma OSHA. </a:t>
            </a:r>
          </a:p>
          <a:p>
            <a:pPr lvl="1" eaLnBrk="1" hangingPunct="1"/>
            <a:r>
              <a:rPr lang="en-US" smtClean="0"/>
              <a:t>1926.201, Señalización </a:t>
            </a:r>
          </a:p>
          <a:p>
            <a:pPr eaLnBrk="1" hangingPunct="1"/>
            <a:r>
              <a:rPr lang="en-US" smtClean="0"/>
              <a:t>29 CFR 1926 Subparte O, Vehículos a motor, equipos mecanizados y operaciones marinas. Norma OSHA </a:t>
            </a:r>
          </a:p>
          <a:p>
            <a:pPr lvl="1" eaLnBrk="1" hangingPunct="1"/>
            <a:r>
              <a:rPr lang="en-US" smtClean="0"/>
              <a:t>1926.601, Vehículos a motor </a:t>
            </a:r>
          </a:p>
          <a:p>
            <a:pPr eaLnBrk="1" hangingPunct="1"/>
            <a:r>
              <a:rPr lang="es-ES" smtClean="0"/>
              <a:t>Zona de trabajo; Guía de las mejores prácticas. Administración federal de carreteras (FHWA). </a:t>
            </a:r>
          </a:p>
          <a:p>
            <a:pPr eaLnBrk="1" hangingPunct="1"/>
            <a:r>
              <a:rPr lang="en-US" smtClean="0"/>
              <a:t/>
            </a:r>
            <a:br>
              <a:rPr lang="en-US" smtClean="0"/>
            </a:br>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B2D54FA-7D24-4B33-A030-F40EF90A0E81}" type="slidenum">
              <a:rPr lang="en-US"/>
              <a:pPr eaLnBrk="1" hangingPunct="1"/>
              <a:t>92</a:t>
            </a:fld>
            <a:endParaRPr lang="en-US"/>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G, Signos, señales y barreras. Norma OSHA. </a:t>
            </a:r>
          </a:p>
          <a:p>
            <a:pPr lvl="1" eaLnBrk="1" hangingPunct="1"/>
            <a:r>
              <a:rPr lang="en-US" smtClean="0"/>
              <a:t>1926.201, Señalización </a:t>
            </a:r>
          </a:p>
          <a:p>
            <a:pPr eaLnBrk="1" hangingPunct="1"/>
            <a:r>
              <a:rPr lang="en-US" smtClean="0"/>
              <a:t>29 CFR 1926 Subparte O, Vehículos a motor, equipos mecanizados y operaciones marinas. Norma OSHA </a:t>
            </a:r>
          </a:p>
          <a:p>
            <a:pPr lvl="1" eaLnBrk="1" hangingPunct="1"/>
            <a:r>
              <a:rPr lang="en-US" smtClean="0"/>
              <a:t>1926.601, Vehículos a motor </a:t>
            </a:r>
          </a:p>
          <a:p>
            <a:pPr eaLnBrk="1" hangingPunct="1"/>
            <a:r>
              <a:rPr lang="es-ES" smtClean="0"/>
              <a:t>Zona de trabajo; Guía de las mejores prácticas. Administración federal de carreteras (FHWA). </a:t>
            </a:r>
          </a:p>
          <a:p>
            <a:pPr eaLnBrk="1" hangingPunct="1"/>
            <a:r>
              <a:rPr lang="en-US" smtClean="0"/>
              <a:t/>
            </a:r>
            <a:br>
              <a:rPr lang="en-US" smtClean="0"/>
            </a:br>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C74530E8-048E-40D7-A2DD-F9DFDB3A15E2}" type="slidenum">
              <a:rPr lang="en-US"/>
              <a:pPr eaLnBrk="1" hangingPunct="1"/>
              <a:t>93</a:t>
            </a:fld>
            <a:endParaRPr lang="en-US"/>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G, Signos, señales y barreras. Norma OSHA. </a:t>
            </a:r>
          </a:p>
          <a:p>
            <a:pPr lvl="1" eaLnBrk="1" hangingPunct="1"/>
            <a:r>
              <a:rPr lang="en-US" smtClean="0"/>
              <a:t>1926.201, Señalización </a:t>
            </a:r>
          </a:p>
          <a:p>
            <a:pPr eaLnBrk="1" hangingPunct="1"/>
            <a:r>
              <a:rPr lang="en-US" smtClean="0"/>
              <a:t>29 CFR 1926 Subparte O, Vehículos a motor, equipos mecanizados y operaciones marinas. Norma OSHA </a:t>
            </a:r>
          </a:p>
          <a:p>
            <a:pPr lvl="1" eaLnBrk="1" hangingPunct="1"/>
            <a:r>
              <a:rPr lang="en-US" smtClean="0"/>
              <a:t>1926.601, Vehículos a motor </a:t>
            </a:r>
          </a:p>
          <a:p>
            <a:pPr eaLnBrk="1" hangingPunct="1"/>
            <a:r>
              <a:rPr lang="es-ES" smtClean="0"/>
              <a:t>Zona de trabajo; Guía de las mejores prácticas. Administración federal de carreteras (FHWA). </a:t>
            </a:r>
          </a:p>
          <a:p>
            <a:pPr eaLnBrk="1" hangingPunct="1"/>
            <a:r>
              <a:rPr lang="en-US" smtClean="0"/>
              <a:t/>
            </a:r>
            <a:br>
              <a:rPr lang="en-US" smtClean="0"/>
            </a:br>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F291F948-54A9-4670-8ABB-9F8693ED9F3D}" type="slidenum">
              <a:rPr lang="en-US"/>
              <a:pPr eaLnBrk="1" hangingPunct="1"/>
              <a:t>94</a:t>
            </a:fld>
            <a:endParaRPr lang="en-US"/>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G, Signos, señales y barreras. Norma OSHA. </a:t>
            </a:r>
          </a:p>
          <a:p>
            <a:pPr lvl="1" eaLnBrk="1" hangingPunct="1"/>
            <a:r>
              <a:rPr lang="en-US" smtClean="0"/>
              <a:t>1926.201, Señalización </a:t>
            </a:r>
          </a:p>
          <a:p>
            <a:pPr eaLnBrk="1" hangingPunct="1"/>
            <a:r>
              <a:rPr lang="en-US" smtClean="0"/>
              <a:t>29 CFR 1926 Subparte O, Vehículos a motor, equipos mecanizados y operaciones marinas. Norma OSHA </a:t>
            </a:r>
          </a:p>
          <a:p>
            <a:pPr lvl="1" eaLnBrk="1" hangingPunct="1"/>
            <a:r>
              <a:rPr lang="en-US" smtClean="0"/>
              <a:t>1926.601, Vehículos a motor </a:t>
            </a:r>
          </a:p>
          <a:p>
            <a:pPr eaLnBrk="1" hangingPunct="1"/>
            <a:r>
              <a:rPr lang="es-ES" smtClean="0"/>
              <a:t>Zona de trabajo; Guía de las mejores prácticas. Administración federal de carreteras (FHWA). </a:t>
            </a:r>
          </a:p>
          <a:p>
            <a:pPr eaLnBrk="1" hangingPunct="1"/>
            <a:r>
              <a:rPr lang="en-US" smtClean="0"/>
              <a:t/>
            </a:r>
            <a:br>
              <a:rPr lang="en-US" smtClean="0"/>
            </a:br>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350DE9E9-0C8D-4B19-AB60-996DDF03FA94}" type="slidenum">
              <a:rPr lang="en-US"/>
              <a:pPr eaLnBrk="1" hangingPunct="1"/>
              <a:t>95</a:t>
            </a:fld>
            <a:endParaRPr lang="en-US"/>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1D6E94B3-25BB-44D5-814E-DB054A6FAAAF}" type="slidenum">
              <a:rPr lang="en-US"/>
              <a:pPr eaLnBrk="1" hangingPunct="1"/>
              <a:t>96</a:t>
            </a:fld>
            <a:endParaRPr lang="en-US"/>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B63264E2-9EE1-4041-A26B-28F12CC18121}" type="slidenum">
              <a:rPr lang="en-US"/>
              <a:pPr eaLnBrk="1" hangingPunct="1"/>
              <a:t>97</a:t>
            </a:fld>
            <a:endParaRPr lang="en-US"/>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90F94741-EA44-4C4B-AEAC-2A3DAD7BB3AE}" type="slidenum">
              <a:rPr lang="en-US"/>
              <a:pPr eaLnBrk="1" hangingPunct="1"/>
              <a:t>98</a:t>
            </a:fld>
            <a:endParaRPr lang="en-US"/>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defTabSz="957263" eaLnBrk="0" hangingPunct="0">
              <a:defRPr>
                <a:solidFill>
                  <a:schemeClr val="tx1"/>
                </a:solidFill>
                <a:latin typeface="Arial" charset="0"/>
                <a:cs typeface="Arial" charset="0"/>
              </a:defRPr>
            </a:lvl1pPr>
            <a:lvl2pPr marL="742950" indent="-285750" defTabSz="957263" eaLnBrk="0" hangingPunct="0">
              <a:defRPr>
                <a:solidFill>
                  <a:schemeClr val="tx1"/>
                </a:solidFill>
                <a:latin typeface="Arial" charset="0"/>
                <a:cs typeface="Arial" charset="0"/>
              </a:defRPr>
            </a:lvl2pPr>
            <a:lvl3pPr marL="1143000" indent="-228600" defTabSz="957263" eaLnBrk="0" hangingPunct="0">
              <a:defRPr>
                <a:solidFill>
                  <a:schemeClr val="tx1"/>
                </a:solidFill>
                <a:latin typeface="Arial" charset="0"/>
                <a:cs typeface="Arial" charset="0"/>
              </a:defRPr>
            </a:lvl3pPr>
            <a:lvl4pPr marL="1600200" indent="-228600" defTabSz="957263" eaLnBrk="0" hangingPunct="0">
              <a:defRPr>
                <a:solidFill>
                  <a:schemeClr val="tx1"/>
                </a:solidFill>
                <a:latin typeface="Arial" charset="0"/>
                <a:cs typeface="Arial" charset="0"/>
              </a:defRPr>
            </a:lvl4pPr>
            <a:lvl5pPr marL="2057400" indent="-228600" defTabSz="957263" eaLnBrk="0" hangingPunct="0">
              <a:defRPr>
                <a:solidFill>
                  <a:schemeClr val="tx1"/>
                </a:solidFill>
                <a:latin typeface="Arial" charset="0"/>
                <a:cs typeface="Arial" charset="0"/>
              </a:defRPr>
            </a:lvl5pPr>
            <a:lvl6pPr marL="2514600" indent="-228600" algn="ctr" defTabSz="957263" eaLnBrk="0" fontAlgn="base" hangingPunct="0">
              <a:spcBef>
                <a:spcPct val="0"/>
              </a:spcBef>
              <a:spcAft>
                <a:spcPct val="0"/>
              </a:spcAft>
              <a:defRPr>
                <a:solidFill>
                  <a:schemeClr val="tx1"/>
                </a:solidFill>
                <a:latin typeface="Arial" charset="0"/>
                <a:cs typeface="Arial" charset="0"/>
              </a:defRPr>
            </a:lvl6pPr>
            <a:lvl7pPr marL="2971800" indent="-228600" algn="ctr" defTabSz="957263" eaLnBrk="0" fontAlgn="base" hangingPunct="0">
              <a:spcBef>
                <a:spcPct val="0"/>
              </a:spcBef>
              <a:spcAft>
                <a:spcPct val="0"/>
              </a:spcAft>
              <a:defRPr>
                <a:solidFill>
                  <a:schemeClr val="tx1"/>
                </a:solidFill>
                <a:latin typeface="Arial" charset="0"/>
                <a:cs typeface="Arial" charset="0"/>
              </a:defRPr>
            </a:lvl7pPr>
            <a:lvl8pPr marL="3429000" indent="-228600" algn="ctr" defTabSz="957263" eaLnBrk="0" fontAlgn="base" hangingPunct="0">
              <a:spcBef>
                <a:spcPct val="0"/>
              </a:spcBef>
              <a:spcAft>
                <a:spcPct val="0"/>
              </a:spcAft>
              <a:defRPr>
                <a:solidFill>
                  <a:schemeClr val="tx1"/>
                </a:solidFill>
                <a:latin typeface="Arial" charset="0"/>
                <a:cs typeface="Arial" charset="0"/>
              </a:defRPr>
            </a:lvl8pPr>
            <a:lvl9pPr marL="3886200" indent="-228600" algn="ctr" defTabSz="957263" eaLnBrk="0" fontAlgn="base" hangingPunct="0">
              <a:spcBef>
                <a:spcPct val="0"/>
              </a:spcBef>
              <a:spcAft>
                <a:spcPct val="0"/>
              </a:spcAft>
              <a:defRPr>
                <a:solidFill>
                  <a:schemeClr val="tx1"/>
                </a:solidFill>
                <a:latin typeface="Arial" charset="0"/>
                <a:cs typeface="Arial" charset="0"/>
              </a:defRPr>
            </a:lvl9pPr>
          </a:lstStyle>
          <a:p>
            <a:pPr eaLnBrk="1" hangingPunct="1"/>
            <a:fld id="{DAB7C399-5E8E-47FD-9001-07FA9DDA6DA7}" type="slidenum">
              <a:rPr lang="en-US"/>
              <a:pPr eaLnBrk="1" hangingPunct="1"/>
              <a:t>99</a:t>
            </a:fld>
            <a:endParaRPr lang="en-US"/>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r>
              <a:rPr lang="en-US" b="1" i="1" smtClean="0"/>
              <a:t>Información adicional:</a:t>
            </a:r>
            <a:r>
              <a:rPr lang="en-US" smtClean="0"/>
              <a:t> </a:t>
            </a:r>
          </a:p>
          <a:p>
            <a:pPr eaLnBrk="1" hangingPunct="1"/>
            <a:r>
              <a:rPr lang="es-ES" smtClean="0"/>
              <a:t>29 CFR 1926 Subparte E, Equipos de protección personal y salvavidas. Norma OSHA. </a:t>
            </a:r>
          </a:p>
          <a:p>
            <a:pPr lvl="1" eaLnBrk="1" hangingPunct="1"/>
            <a:r>
              <a:rPr lang="es-ES" smtClean="0"/>
              <a:t>1926.100, Protección de la cabeza </a:t>
            </a:r>
          </a:p>
          <a:p>
            <a:pPr lvl="2" eaLnBrk="1" hangingPunct="1"/>
            <a:r>
              <a:rPr lang="en-US" smtClean="0"/>
              <a:t>1926.100(a) </a:t>
            </a:r>
          </a:p>
          <a:p>
            <a:pPr lvl="1" eaLnBrk="1" hangingPunct="1"/>
            <a:r>
              <a:rPr lang="es-ES" smtClean="0"/>
              <a:t>1926.102, Protección de ojos y cara </a:t>
            </a:r>
          </a:p>
          <a:p>
            <a:pPr lvl="2" eaLnBrk="1" hangingPunct="1"/>
            <a:r>
              <a:rPr lang="en-US" smtClean="0"/>
              <a:t>1926.102(a), General </a:t>
            </a:r>
          </a:p>
          <a:p>
            <a:pPr eaLnBrk="1" hangingPunct="1"/>
            <a:r>
              <a:rPr lang="es-ES" smtClean="0"/>
              <a:t>29 CFR 1926 Subparte H, Manejo, almacenamiento, uso y desecho de materiales </a:t>
            </a:r>
          </a:p>
          <a:p>
            <a:pPr lvl="1" eaLnBrk="1" hangingPunct="1"/>
            <a:r>
              <a:rPr lang="es-ES" smtClean="0"/>
              <a:t>1926.250, Requisitos generales para el almacenamiento </a:t>
            </a:r>
          </a:p>
          <a:p>
            <a:pPr lvl="2" eaLnBrk="1" hangingPunct="1"/>
            <a:r>
              <a:rPr lang="en-US" smtClean="0"/>
              <a:t>1926.250(a), General. Norma OSHA. </a:t>
            </a:r>
          </a:p>
          <a:p>
            <a:pPr eaLnBrk="1" hangingPunct="1"/>
            <a:r>
              <a:rPr lang="pt-BR" smtClean="0"/>
              <a:t>29 CFR 1926 Subparte L, Andamios. Norma OSHA. </a:t>
            </a:r>
          </a:p>
          <a:p>
            <a:pPr lvl="1" eaLnBrk="1" hangingPunct="1"/>
            <a:r>
              <a:rPr lang="en-US" smtClean="0"/>
              <a:t>1926.451, Requisitos generales </a:t>
            </a:r>
          </a:p>
          <a:p>
            <a:pPr lvl="2" eaLnBrk="1" hangingPunct="1"/>
            <a:r>
              <a:rPr lang="es-ES" smtClean="0"/>
              <a:t>1926.451(h), Protección contra objetos en caída </a:t>
            </a:r>
          </a:p>
          <a:p>
            <a:pPr eaLnBrk="1" hangingPunct="1"/>
            <a:r>
              <a:rPr lang="es-ES" smtClean="0"/>
              <a:t>29 CFR 1926 Subparte N, Grúas, torres de perforación, aparejos, montacargas y transportadores </a:t>
            </a:r>
          </a:p>
          <a:p>
            <a:pPr lvl="1" eaLnBrk="1" hangingPunct="1"/>
            <a:r>
              <a:rPr lang="es-ES" smtClean="0"/>
              <a:t>1926.550, Grúas y torres de perforación </a:t>
            </a:r>
          </a:p>
          <a:p>
            <a:pPr lvl="2" eaLnBrk="1" hangingPunct="1"/>
            <a:r>
              <a:rPr lang="en-US" smtClean="0"/>
              <a:t>1926.550(g)(4)(ii)(F)</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457200" y="228600"/>
            <a:ext cx="8229600" cy="3810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ectangle 10"/>
          <p:cNvSpPr>
            <a:spLocks noChangeArrowheads="1"/>
          </p:cNvSpPr>
          <p:nvPr userDrawn="1"/>
        </p:nvSpPr>
        <p:spPr bwMode="auto">
          <a:xfrm>
            <a:off x="457200" y="6324600"/>
            <a:ext cx="8229600" cy="1524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 name="Picture 11" descr="abc_logo_colo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5715000" y="4191000"/>
            <a:ext cx="29718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2"/>
          <p:cNvSpPr>
            <a:spLocks noChangeShapeType="1"/>
          </p:cNvSpPr>
          <p:nvPr userDrawn="1"/>
        </p:nvSpPr>
        <p:spPr bwMode="auto">
          <a:xfrm>
            <a:off x="533400" y="3124200"/>
            <a:ext cx="8077200" cy="0"/>
          </a:xfrm>
          <a:prstGeom prst="line">
            <a:avLst/>
          </a:prstGeom>
          <a:noFill/>
          <a:ln w="1333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738" name="Rectangle 2"/>
          <p:cNvSpPr>
            <a:spLocks noGrp="1" noChangeArrowheads="1"/>
          </p:cNvSpPr>
          <p:nvPr>
            <p:ph type="ctrTitle"/>
          </p:nvPr>
        </p:nvSpPr>
        <p:spPr>
          <a:xfrm>
            <a:off x="914400" y="1524000"/>
            <a:ext cx="7623175" cy="1752600"/>
          </a:xfrm>
        </p:spPr>
        <p:txBody>
          <a:bodyPr/>
          <a:lstStyle>
            <a:lvl1pPr>
              <a:defRPr sz="4800"/>
            </a:lvl1pPr>
          </a:lstStyle>
          <a:p>
            <a:pPr lvl="0"/>
            <a:r>
              <a:rPr lang="en-US" altLang="en-US" noProof="0" smtClean="0"/>
              <a:t>Click to edit Master title style</a:t>
            </a:r>
          </a:p>
        </p:txBody>
      </p:sp>
      <p:sp>
        <p:nvSpPr>
          <p:cNvPr id="5007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600"/>
            </a:lvl1pPr>
          </a:lstStyle>
          <a:p>
            <a:pPr lvl="0"/>
            <a:r>
              <a:rPr lang="en-US" altLang="en-US" noProof="0" smtClean="0"/>
              <a:t>Click to edit Master subtitle style</a:t>
            </a:r>
          </a:p>
        </p:txBody>
      </p:sp>
      <p:sp>
        <p:nvSpPr>
          <p:cNvPr id="8"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9"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en-US"/>
          </a:p>
        </p:txBody>
      </p:sp>
      <p:sp>
        <p:nvSpPr>
          <p:cNvPr id="10" name="Rectangle 6"/>
          <p:cNvSpPr>
            <a:spLocks noGrp="1" noChangeArrowheads="1"/>
          </p:cNvSpPr>
          <p:nvPr>
            <p:ph type="sldNum" sz="quarter" idx="12"/>
          </p:nvPr>
        </p:nvSpPr>
        <p:spPr/>
        <p:txBody>
          <a:bodyPr/>
          <a:lstStyle>
            <a:lvl1pPr>
              <a:defRPr smtClean="0"/>
            </a:lvl1pPr>
          </a:lstStyle>
          <a:p>
            <a:pPr>
              <a:defRPr/>
            </a:pPr>
            <a:fld id="{0C6A2109-98AC-44E9-A57D-747D4FEA3D29}" type="slidenum">
              <a:rPr lang="en-US" altLang="en-US"/>
              <a:pPr>
                <a:defRPr/>
              </a:pPr>
              <a:t>‹#›</a:t>
            </a:fld>
            <a:endParaRPr lang="en-US" altLang="en-US"/>
          </a:p>
        </p:txBody>
      </p:sp>
    </p:spTree>
    <p:extLst>
      <p:ext uri="{BB962C8B-B14F-4D97-AF65-F5344CB8AC3E}">
        <p14:creationId xmlns:p14="http://schemas.microsoft.com/office/powerpoint/2010/main" val="470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D69D88A-1872-43BE-ABCB-4F9803093B9E}" type="slidenum">
              <a:rPr lang="en-US" altLang="en-US"/>
              <a:pPr>
                <a:defRPr/>
              </a:pPr>
              <a:t>‹#›</a:t>
            </a:fld>
            <a:endParaRPr lang="en-US" altLang="en-US"/>
          </a:p>
        </p:txBody>
      </p:sp>
    </p:spTree>
    <p:extLst>
      <p:ext uri="{BB962C8B-B14F-4D97-AF65-F5344CB8AC3E}">
        <p14:creationId xmlns:p14="http://schemas.microsoft.com/office/powerpoint/2010/main" val="5903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5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5800"/>
            <a:ext cx="6019800" cy="5445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0B53DC-1320-46D4-90EC-98AB196CAB85}" type="slidenum">
              <a:rPr lang="en-US" altLang="en-US"/>
              <a:pPr>
                <a:defRPr/>
              </a:pPr>
              <a:t>‹#›</a:t>
            </a:fld>
            <a:endParaRPr lang="en-US" altLang="en-US"/>
          </a:p>
        </p:txBody>
      </p:sp>
    </p:spTree>
    <p:extLst>
      <p:ext uri="{BB962C8B-B14F-4D97-AF65-F5344CB8AC3E}">
        <p14:creationId xmlns:p14="http://schemas.microsoft.com/office/powerpoint/2010/main" val="624762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9F531E6-D9C4-4D87-842F-C3A104090EE6}" type="slidenum">
              <a:rPr lang="en-US" altLang="en-US"/>
              <a:pPr>
                <a:defRPr/>
              </a:pPr>
              <a:t>‹#›</a:t>
            </a:fld>
            <a:endParaRPr lang="en-US" altLang="en-US"/>
          </a:p>
        </p:txBody>
      </p:sp>
    </p:spTree>
    <p:extLst>
      <p:ext uri="{BB962C8B-B14F-4D97-AF65-F5344CB8AC3E}">
        <p14:creationId xmlns:p14="http://schemas.microsoft.com/office/powerpoint/2010/main" val="380044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ED84020-7B7A-4BA6-87B9-C45D2143783E}" type="slidenum">
              <a:rPr lang="en-US" altLang="en-US"/>
              <a:pPr>
                <a:defRPr/>
              </a:pPr>
              <a:t>‹#›</a:t>
            </a:fld>
            <a:endParaRPr lang="en-US" altLang="en-US"/>
          </a:p>
        </p:txBody>
      </p:sp>
    </p:spTree>
    <p:extLst>
      <p:ext uri="{BB962C8B-B14F-4D97-AF65-F5344CB8AC3E}">
        <p14:creationId xmlns:p14="http://schemas.microsoft.com/office/powerpoint/2010/main" val="1850862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5563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EE69D6D-AB47-474F-A605-1A1004B01425}" type="slidenum">
              <a:rPr lang="en-US" altLang="en-US"/>
              <a:pPr>
                <a:defRPr/>
              </a:pPr>
              <a:t>‹#›</a:t>
            </a:fld>
            <a:endParaRPr lang="en-US" altLang="en-US"/>
          </a:p>
        </p:txBody>
      </p:sp>
    </p:spTree>
    <p:extLst>
      <p:ext uri="{BB962C8B-B14F-4D97-AF65-F5344CB8AC3E}">
        <p14:creationId xmlns:p14="http://schemas.microsoft.com/office/powerpoint/2010/main" val="260979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76C9DD1-A4DE-47E4-9658-1AA58298B7DF}" type="slidenum">
              <a:rPr lang="en-US" altLang="en-US"/>
              <a:pPr>
                <a:defRPr/>
              </a:pPr>
              <a:t>‹#›</a:t>
            </a:fld>
            <a:endParaRPr lang="en-US" altLang="en-US"/>
          </a:p>
        </p:txBody>
      </p:sp>
    </p:spTree>
    <p:extLst>
      <p:ext uri="{BB962C8B-B14F-4D97-AF65-F5344CB8AC3E}">
        <p14:creationId xmlns:p14="http://schemas.microsoft.com/office/powerpoint/2010/main" val="926343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8DD1B4-2AD2-4215-9BD0-9C0A71E7906C}" type="slidenum">
              <a:rPr lang="en-US" altLang="en-US"/>
              <a:pPr>
                <a:defRPr/>
              </a:pPr>
              <a:t>‹#›</a:t>
            </a:fld>
            <a:endParaRPr lang="en-US" altLang="en-US"/>
          </a:p>
        </p:txBody>
      </p:sp>
    </p:spTree>
    <p:extLst>
      <p:ext uri="{BB962C8B-B14F-4D97-AF65-F5344CB8AC3E}">
        <p14:creationId xmlns:p14="http://schemas.microsoft.com/office/powerpoint/2010/main" val="410650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4A36A4C-CD26-451C-9173-5225C36DEBC3}" type="slidenum">
              <a:rPr lang="en-US" altLang="en-US"/>
              <a:pPr>
                <a:defRPr/>
              </a:pPr>
              <a:t>‹#›</a:t>
            </a:fld>
            <a:endParaRPr lang="en-US" altLang="en-US"/>
          </a:p>
        </p:txBody>
      </p:sp>
    </p:spTree>
    <p:extLst>
      <p:ext uri="{BB962C8B-B14F-4D97-AF65-F5344CB8AC3E}">
        <p14:creationId xmlns:p14="http://schemas.microsoft.com/office/powerpoint/2010/main" val="2365705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589D1D6-1CEE-4EE4-91F3-41593BB9CEA5}" type="slidenum">
              <a:rPr lang="en-US" altLang="en-US"/>
              <a:pPr>
                <a:defRPr/>
              </a:pPr>
              <a:t>‹#›</a:t>
            </a:fld>
            <a:endParaRPr lang="en-US" altLang="en-US"/>
          </a:p>
        </p:txBody>
      </p:sp>
    </p:spTree>
    <p:extLst>
      <p:ext uri="{BB962C8B-B14F-4D97-AF65-F5344CB8AC3E}">
        <p14:creationId xmlns:p14="http://schemas.microsoft.com/office/powerpoint/2010/main" val="3123071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5DA8592-D2D6-431E-BBD0-CF4F8A3A6E8D}" type="slidenum">
              <a:rPr lang="en-US" altLang="en-US"/>
              <a:pPr>
                <a:defRPr/>
              </a:pPr>
              <a:t>‹#›</a:t>
            </a:fld>
            <a:endParaRPr lang="en-US" altLang="en-US"/>
          </a:p>
        </p:txBody>
      </p:sp>
    </p:spTree>
    <p:extLst>
      <p:ext uri="{BB962C8B-B14F-4D97-AF65-F5344CB8AC3E}">
        <p14:creationId xmlns:p14="http://schemas.microsoft.com/office/powerpoint/2010/main" val="11337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05D584DB-A9CE-4C42-87A2-32F7C8C6B7E4}" type="slidenum">
              <a:rPr lang="en-US" altLang="en-US"/>
              <a:pPr>
                <a:defRPr/>
              </a:pPr>
              <a:t>‹#›</a:t>
            </a:fld>
            <a:endParaRPr lang="en-US" altLang="en-US"/>
          </a:p>
        </p:txBody>
      </p:sp>
    </p:spTree>
    <p:extLst>
      <p:ext uri="{BB962C8B-B14F-4D97-AF65-F5344CB8AC3E}">
        <p14:creationId xmlns:p14="http://schemas.microsoft.com/office/powerpoint/2010/main" val="336697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8F38EBC-0E67-4CCA-9291-53B716D15FC1}" type="slidenum">
              <a:rPr lang="en-US" altLang="en-US"/>
              <a:pPr>
                <a:defRPr/>
              </a:pPr>
              <a:t>‹#›</a:t>
            </a:fld>
            <a:endParaRPr lang="en-US" altLang="en-US"/>
          </a:p>
        </p:txBody>
      </p:sp>
    </p:spTree>
    <p:extLst>
      <p:ext uri="{BB962C8B-B14F-4D97-AF65-F5344CB8AC3E}">
        <p14:creationId xmlns:p14="http://schemas.microsoft.com/office/powerpoint/2010/main" val="256722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9D2D38E-C93D-40D5-A586-AEC515C612BC}" type="slidenum">
              <a:rPr lang="en-US" altLang="en-US"/>
              <a:pPr>
                <a:defRPr/>
              </a:pPr>
              <a:t>‹#›</a:t>
            </a:fld>
            <a:endParaRPr lang="en-US" altLang="en-US"/>
          </a:p>
        </p:txBody>
      </p:sp>
    </p:spTree>
    <p:extLst>
      <p:ext uri="{BB962C8B-B14F-4D97-AF65-F5344CB8AC3E}">
        <p14:creationId xmlns:p14="http://schemas.microsoft.com/office/powerpoint/2010/main" val="298735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85800"/>
            <a:ext cx="8229600"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9971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Garamond" pitchFamily="18" charset="0"/>
                <a:cs typeface="+mn-cs"/>
              </a:defRPr>
            </a:lvl1pPr>
          </a:lstStyle>
          <a:p>
            <a:pPr>
              <a:defRPr/>
            </a:pPr>
            <a:endParaRPr lang="en-US" altLang="en-US"/>
          </a:p>
        </p:txBody>
      </p:sp>
      <p:sp>
        <p:nvSpPr>
          <p:cNvPr id="4997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Garamond" pitchFamily="18" charset="0"/>
                <a:cs typeface="+mn-cs"/>
              </a:defRPr>
            </a:lvl1pPr>
          </a:lstStyle>
          <a:p>
            <a:pPr>
              <a:defRPr/>
            </a:pPr>
            <a:endParaRPr lang="en-US" altLang="en-US"/>
          </a:p>
        </p:txBody>
      </p:sp>
      <p:sp>
        <p:nvSpPr>
          <p:cNvPr id="49971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Garamond" pitchFamily="18" charset="0"/>
                <a:cs typeface="+mn-cs"/>
              </a:defRPr>
            </a:lvl1pPr>
          </a:lstStyle>
          <a:p>
            <a:pPr>
              <a:defRPr/>
            </a:pPr>
            <a:fld id="{62596D81-D48F-4BE9-B669-661C1B007E2F}" type="slidenum">
              <a:rPr lang="en-US" altLang="en-US"/>
              <a:pPr>
                <a:defRPr/>
              </a:pPr>
              <a:t>‹#›</a:t>
            </a:fld>
            <a:endParaRPr lang="en-US" altLang="en-US"/>
          </a:p>
        </p:txBody>
      </p:sp>
      <p:sp>
        <p:nvSpPr>
          <p:cNvPr id="1031" name="Rectangle 7"/>
          <p:cNvSpPr>
            <a:spLocks noChangeArrowheads="1"/>
          </p:cNvSpPr>
          <p:nvPr userDrawn="1"/>
        </p:nvSpPr>
        <p:spPr bwMode="auto">
          <a:xfrm>
            <a:off x="457200" y="152400"/>
            <a:ext cx="8229600" cy="3810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 name="Rectangle 8"/>
          <p:cNvSpPr>
            <a:spLocks noChangeArrowheads="1"/>
          </p:cNvSpPr>
          <p:nvPr userDrawn="1"/>
        </p:nvSpPr>
        <p:spPr bwMode="auto">
          <a:xfrm>
            <a:off x="533400" y="5867400"/>
            <a:ext cx="8153400" cy="1524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33" name="Picture 9" descr="abc_logo_color"/>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228600" y="6138863"/>
            <a:ext cx="10668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Line 10"/>
          <p:cNvSpPr>
            <a:spLocks noChangeShapeType="1"/>
          </p:cNvSpPr>
          <p:nvPr userDrawn="1"/>
        </p:nvSpPr>
        <p:spPr bwMode="auto">
          <a:xfrm>
            <a:off x="533400" y="1600200"/>
            <a:ext cx="8153400" cy="0"/>
          </a:xfrm>
          <a:prstGeom prst="line">
            <a:avLst/>
          </a:prstGeom>
          <a:noFill/>
          <a:ln w="41275">
            <a:solidFill>
              <a:srgbClr val="00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79"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iming>
    <p:tnLst>
      <p:par>
        <p:cTn id="1" dur="indefinite" restart="never" nodeType="tmRoot"/>
      </p:par>
    </p:tnLst>
  </p:timing>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Arial" charset="0"/>
          <a:cs typeface="Arial" charset="0"/>
        </a:defRPr>
      </a:lvl2pPr>
      <a:lvl3pPr algn="ctr" rtl="0" eaLnBrk="0" fontAlgn="base" hangingPunct="0">
        <a:spcBef>
          <a:spcPct val="0"/>
        </a:spcBef>
        <a:spcAft>
          <a:spcPct val="0"/>
        </a:spcAft>
        <a:defRPr sz="4000" b="1">
          <a:solidFill>
            <a:srgbClr val="000066"/>
          </a:solidFill>
          <a:latin typeface="Arial" charset="0"/>
          <a:cs typeface="Arial" charset="0"/>
        </a:defRPr>
      </a:lvl3pPr>
      <a:lvl4pPr algn="ctr" rtl="0" eaLnBrk="0" fontAlgn="base" hangingPunct="0">
        <a:spcBef>
          <a:spcPct val="0"/>
        </a:spcBef>
        <a:spcAft>
          <a:spcPct val="0"/>
        </a:spcAft>
        <a:defRPr sz="4000" b="1">
          <a:solidFill>
            <a:srgbClr val="000066"/>
          </a:solidFill>
          <a:latin typeface="Arial" charset="0"/>
          <a:cs typeface="Arial" charset="0"/>
        </a:defRPr>
      </a:lvl4pPr>
      <a:lvl5pPr algn="ctr" rtl="0" eaLnBrk="0" fontAlgn="base" hangingPunct="0">
        <a:spcBef>
          <a:spcPct val="0"/>
        </a:spcBef>
        <a:spcAft>
          <a:spcPct val="0"/>
        </a:spcAft>
        <a:defRPr sz="4000" b="1">
          <a:solidFill>
            <a:srgbClr val="000066"/>
          </a:solidFill>
          <a:latin typeface="Arial" charset="0"/>
          <a:cs typeface="Arial" charset="0"/>
        </a:defRPr>
      </a:lvl5pPr>
      <a:lvl6pPr marL="457200" algn="ctr" rtl="0" fontAlgn="base">
        <a:spcBef>
          <a:spcPct val="0"/>
        </a:spcBef>
        <a:spcAft>
          <a:spcPct val="0"/>
        </a:spcAft>
        <a:defRPr sz="4000" b="1">
          <a:solidFill>
            <a:srgbClr val="000066"/>
          </a:solidFill>
          <a:latin typeface="Arial" charset="0"/>
          <a:cs typeface="Arial" charset="0"/>
        </a:defRPr>
      </a:lvl6pPr>
      <a:lvl7pPr marL="914400" algn="ctr" rtl="0" fontAlgn="base">
        <a:spcBef>
          <a:spcPct val="0"/>
        </a:spcBef>
        <a:spcAft>
          <a:spcPct val="0"/>
        </a:spcAft>
        <a:defRPr sz="4000" b="1">
          <a:solidFill>
            <a:srgbClr val="000066"/>
          </a:solidFill>
          <a:latin typeface="Arial" charset="0"/>
          <a:cs typeface="Arial" charset="0"/>
        </a:defRPr>
      </a:lvl7pPr>
      <a:lvl8pPr marL="1371600" algn="ctr" rtl="0" fontAlgn="base">
        <a:spcBef>
          <a:spcPct val="0"/>
        </a:spcBef>
        <a:spcAft>
          <a:spcPct val="0"/>
        </a:spcAft>
        <a:defRPr sz="4000" b="1">
          <a:solidFill>
            <a:srgbClr val="000066"/>
          </a:solidFill>
          <a:latin typeface="Arial" charset="0"/>
          <a:cs typeface="Arial" charset="0"/>
        </a:defRPr>
      </a:lvl8pPr>
      <a:lvl9pPr marL="1828800" algn="ctr" rtl="0" fontAlgn="base">
        <a:spcBef>
          <a:spcPct val="0"/>
        </a:spcBef>
        <a:spcAft>
          <a:spcPct val="0"/>
        </a:spcAft>
        <a:defRPr sz="4000" b="1">
          <a:solidFill>
            <a:srgbClr val="000066"/>
          </a:solidFill>
          <a:latin typeface="Arial"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800">
          <a:solidFill>
            <a:srgbClr val="000066"/>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800">
          <a:solidFill>
            <a:srgbClr val="000066"/>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800">
          <a:solidFill>
            <a:srgbClr val="000066"/>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800">
          <a:solidFill>
            <a:srgbClr val="000066"/>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8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87.emf"/><Relationship Id="rId4" Type="http://schemas.openxmlformats.org/officeDocument/2006/relationships/oleObject" Target="../embeddings/oleObject7.bin"/></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90.wmf"/><Relationship Id="rId4" Type="http://schemas.openxmlformats.org/officeDocument/2006/relationships/oleObject" Target="../embeddings/oleObject8.bin"/></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6.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4.xml"/><Relationship Id="rId1" Type="http://schemas.openxmlformats.org/officeDocument/2006/relationships/vmlDrawing" Target="../drawings/vmlDrawing8.vml"/><Relationship Id="rId5" Type="http://schemas.openxmlformats.org/officeDocument/2006/relationships/image" Target="../media/image99.wmf"/><Relationship Id="rId4" Type="http://schemas.openxmlformats.org/officeDocument/2006/relationships/oleObject" Target="../embeddings/oleObject9.bin"/></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2.xml"/><Relationship Id="rId1" Type="http://schemas.openxmlformats.org/officeDocument/2006/relationships/slideLayout" Target="../slideLayouts/slideLayout14.xml"/><Relationship Id="rId4" Type="http://schemas.openxmlformats.org/officeDocument/2006/relationships/image" Target="../media/image1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9.wmf"/></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5.emf"/><Relationship Id="rId4" Type="http://schemas.openxmlformats.org/officeDocument/2006/relationships/oleObject" Target="../embeddings/oleObject4.bin"/></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3.wmf"/><Relationship Id="rId4" Type="http://schemas.openxmlformats.org/officeDocument/2006/relationships/oleObject" Target="../embeddings/oleObject5.bin"/></Relationships>
</file>

<file path=ppt/slides/_rels/slide74.xml.rels><?xml version="1.0" encoding="UTF-8" standalone="yes"?>
<Relationships xmlns="http://schemas.openxmlformats.org/package/2006/relationships"><Relationship Id="rId3" Type="http://schemas.openxmlformats.org/officeDocument/2006/relationships/hyperlink" Target="http://www.osha.gov/SLTC/etools/construction/images/electrical_panel.jpg"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png"/><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osha.gov/SLTC/etools/construction/images/temp_wiring01.jpg"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8.emf"/><Relationship Id="rId4" Type="http://schemas.openxmlformats.org/officeDocument/2006/relationships/oleObject" Target="../embeddings/oleObject6.bin"/></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812800" y="520700"/>
            <a:ext cx="8153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l"/>
            <a:endParaRPr lang="es-ES"/>
          </a:p>
        </p:txBody>
      </p:sp>
      <p:sp>
        <p:nvSpPr>
          <p:cNvPr id="3075" name="Rectangle 3"/>
          <p:cNvSpPr>
            <a:spLocks noGrp="1" noChangeArrowheads="1"/>
          </p:cNvSpPr>
          <p:nvPr>
            <p:ph type="ctrTitle"/>
          </p:nvPr>
        </p:nvSpPr>
        <p:spPr>
          <a:xfrm>
            <a:off x="457200" y="685800"/>
            <a:ext cx="8305800" cy="2895600"/>
          </a:xfrm>
        </p:spPr>
        <p:txBody>
          <a:bodyPr/>
          <a:lstStyle/>
          <a:p>
            <a:pPr eaLnBrk="1" hangingPunct="1"/>
            <a:r>
              <a:rPr lang="es-ES" u="sng" smtClean="0">
                <a:latin typeface="Arial Black" pitchFamily="34" charset="0"/>
              </a:rPr>
              <a:t>STICCS:</a:t>
            </a:r>
            <a:r>
              <a:rPr lang="es-ES" smtClean="0">
                <a:latin typeface="Arial Black" pitchFamily="34" charset="0"/>
              </a:rPr>
              <a:t>  </a:t>
            </a:r>
            <a:br>
              <a:rPr lang="es-ES" smtClean="0">
                <a:latin typeface="Arial Black" pitchFamily="34" charset="0"/>
              </a:rPr>
            </a:br>
            <a:r>
              <a:rPr lang="es-ES" smtClean="0">
                <a:latin typeface="Arial Black" pitchFamily="34" charset="0"/>
              </a:rPr>
              <a:t>Enfoque cuatro peligros</a:t>
            </a:r>
            <a:r>
              <a:rPr lang="es-ES" sz="4400" smtClean="0">
                <a:latin typeface="Arial Black" pitchFamily="34" charset="0"/>
              </a:rPr>
              <a:t> </a:t>
            </a:r>
            <a:br>
              <a:rPr lang="es-ES" sz="4400" smtClean="0">
                <a:latin typeface="Arial Black" pitchFamily="34" charset="0"/>
              </a:rPr>
            </a:br>
            <a:r>
              <a:rPr lang="es-ES" sz="2000" smtClean="0">
                <a:latin typeface="Arial Black" pitchFamily="34" charset="0"/>
              </a:rPr>
              <a:t>(Caídas, electrocuciones, quedar atrapado y golpes)</a:t>
            </a:r>
            <a:r>
              <a:rPr lang="es-ES" sz="4400" smtClean="0">
                <a:latin typeface="Arial Black" pitchFamily="34" charset="0"/>
              </a:rPr>
              <a:t> </a:t>
            </a:r>
          </a:p>
        </p:txBody>
      </p:sp>
      <p:sp>
        <p:nvSpPr>
          <p:cNvPr id="3076" name="Text Box 5"/>
          <p:cNvSpPr txBox="1">
            <a:spLocks noChangeArrowheads="1"/>
          </p:cNvSpPr>
          <p:nvPr/>
        </p:nvSpPr>
        <p:spPr bwMode="auto">
          <a:xfrm>
            <a:off x="685800" y="3581400"/>
            <a:ext cx="49530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t>Esta presentación de STICCS: Enfoque cuatro peligros, fue creada por la Trimmer Foundation bajo la subvención Nº </a:t>
            </a:r>
            <a:r>
              <a:rPr lang="en-US"/>
              <a:t>SH-18802-09-60-F-51 </a:t>
            </a:r>
            <a:r>
              <a:rPr lang="es-ES"/>
              <a:t> de la Administración de Seguridad y Salud Ocupacional, Departamento del Trabajo de los Estados Unidos.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28600" y="2819400"/>
            <a:ext cx="8534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BARANDAS</a:t>
            </a:r>
          </a:p>
        </p:txBody>
      </p:sp>
      <p:pic>
        <p:nvPicPr>
          <p:cNvPr id="809986" name="Picture 2" descr="15"/>
          <p:cNvPicPr>
            <a:picLocks noChangeAspect="1" noChangeArrowheads="1"/>
          </p:cNvPicPr>
          <p:nvPr>
            <p:ph idx="1"/>
          </p:nvPr>
        </p:nvPicPr>
        <p:blipFill>
          <a:blip r:embed="rId3">
            <a:lum bright="-12000"/>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987" name="WordArt 3"/>
          <p:cNvSpPr>
            <a:spLocks noChangeArrowheads="1" noChangeShapeType="1" noTextEdit="1"/>
          </p:cNvSpPr>
          <p:nvPr/>
        </p:nvSpPr>
        <p:spPr bwMode="auto">
          <a:xfrm rot="-907103">
            <a:off x="984250" y="609600"/>
            <a:ext cx="8159750" cy="627063"/>
          </a:xfrm>
          <a:prstGeom prst="rect">
            <a:avLst/>
          </a:prstGeom>
        </p:spPr>
        <p:txBody>
          <a:bodyPr wrap="none" fromWordArt="1">
            <a:prstTxWarp prst="textDeflateBottom">
              <a:avLst>
                <a:gd name="adj" fmla="val 100000"/>
              </a:avLst>
            </a:prstTxWarp>
            <a:scene3d>
              <a:camera prst="legacyPerspectiveFront">
                <a:rot lat="19799998" lon="19439996"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DCDC00"/>
                    </a:gs>
                    <a:gs pos="50000">
                      <a:srgbClr val="FFFF00"/>
                    </a:gs>
                    <a:gs pos="100000">
                      <a:srgbClr val="DCDC00"/>
                    </a:gs>
                  </a:gsLst>
                  <a:lin ang="6300000" scaled="1"/>
                </a:gradFill>
                <a:latin typeface="Impact"/>
              </a:rPr>
              <a:t>¿Qué está mal aquí?</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9986"/>
                                        </p:tgtEl>
                                        <p:attrNameLst>
                                          <p:attrName>style.visibility</p:attrName>
                                        </p:attrNameLst>
                                      </p:cBhvr>
                                      <p:to>
                                        <p:strVal val="visible"/>
                                      </p:to>
                                    </p:set>
                                    <p:animEffect transition="in" filter="checkerboard(across)">
                                      <p:cBhvr>
                                        <p:cTn id="7" dur="500"/>
                                        <p:tgtEl>
                                          <p:spTgt spid="8099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09987"/>
                                        </p:tgtEl>
                                        <p:attrNameLst>
                                          <p:attrName>style.visibility</p:attrName>
                                        </p:attrNameLst>
                                      </p:cBhvr>
                                      <p:to>
                                        <p:strVal val="visible"/>
                                      </p:to>
                                    </p:set>
                                    <p:anim calcmode="lin" valueType="num">
                                      <p:cBhvr additive="base">
                                        <p:cTn id="12" dur="500" fill="hold"/>
                                        <p:tgtEl>
                                          <p:spTgt spid="809987"/>
                                        </p:tgtEl>
                                        <p:attrNameLst>
                                          <p:attrName>ppt_x</p:attrName>
                                        </p:attrNameLst>
                                      </p:cBhvr>
                                      <p:tavLst>
                                        <p:tav tm="0">
                                          <p:val>
                                            <p:strVal val="#ppt_x"/>
                                          </p:val>
                                        </p:tav>
                                        <p:tav tm="100000">
                                          <p:val>
                                            <p:strVal val="#ppt_x"/>
                                          </p:val>
                                        </p:tav>
                                      </p:tavLst>
                                    </p:anim>
                                    <p:anim calcmode="lin" valueType="num">
                                      <p:cBhvr additive="base">
                                        <p:cTn id="13" dur="500" fill="hold"/>
                                        <p:tgtEl>
                                          <p:spTgt spid="8099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595971"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200" b="1" smtClean="0"/>
              <a:t>Cómo evitar peligros - Aire comprimido</a:t>
            </a:r>
            <a:endParaRPr lang="es-ES" sz="3200" smtClean="0"/>
          </a:p>
          <a:p>
            <a:pPr lvl="1" eaLnBrk="1" hangingPunct="1">
              <a:lnSpc>
                <a:spcPct val="90000"/>
              </a:lnSpc>
              <a:buClr>
                <a:srgbClr val="3B812F"/>
              </a:buClr>
            </a:pPr>
            <a:r>
              <a:rPr lang="es-ES" b="1" smtClean="0"/>
              <a:t>Reduzca a 30 psi la presión del aire comprimido usado para limpiar y utilícelo solamente con el equipo de protección personal y las guardas apropiados.</a:t>
            </a:r>
            <a:br>
              <a:rPr lang="es-ES" b="1" smtClean="0"/>
            </a:br>
            <a:endParaRPr lang="es-ES" b="1" smtClean="0"/>
          </a:p>
          <a:p>
            <a:pPr lvl="1" eaLnBrk="1" hangingPunct="1">
              <a:lnSpc>
                <a:spcPct val="90000"/>
              </a:lnSpc>
              <a:buClr>
                <a:srgbClr val="3B812F"/>
              </a:buClr>
            </a:pPr>
            <a:r>
              <a:rPr lang="es-ES" b="1" smtClean="0"/>
              <a:t>Nunca limpie la ropa con</a:t>
            </a:r>
          </a:p>
          <a:p>
            <a:pPr lvl="1" eaLnBrk="1" hangingPunct="1">
              <a:lnSpc>
                <a:spcPct val="90000"/>
              </a:lnSpc>
              <a:buFont typeface="Wingdings" pitchFamily="2" charset="2"/>
              <a:buNone/>
            </a:pPr>
            <a:r>
              <a:rPr lang="es-ES" b="1" smtClean="0"/>
              <a:t>	aire comprimido.</a:t>
            </a:r>
            <a:r>
              <a:rPr lang="es-ES" smtClean="0"/>
              <a:t> </a:t>
            </a:r>
          </a:p>
        </p:txBody>
      </p:sp>
      <p:pic>
        <p:nvPicPr>
          <p:cNvPr id="104452" name="Picture 6" descr="Air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657600"/>
            <a:ext cx="27432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5971">
                                            <p:txEl>
                                              <p:pRg st="0" end="0"/>
                                            </p:txEl>
                                          </p:spTgt>
                                        </p:tgtEl>
                                        <p:attrNameLst>
                                          <p:attrName>style.visibility</p:attrName>
                                        </p:attrNameLst>
                                      </p:cBhvr>
                                      <p:to>
                                        <p:strVal val="visible"/>
                                      </p:to>
                                    </p:set>
                                    <p:anim calcmode="lin" valueType="num">
                                      <p:cBhvr additive="base">
                                        <p:cTn id="7" dur="500" fill="hold"/>
                                        <p:tgtEl>
                                          <p:spTgt spid="5959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59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5971">
                                            <p:txEl>
                                              <p:pRg st="1" end="1"/>
                                            </p:txEl>
                                          </p:spTgt>
                                        </p:tgtEl>
                                        <p:attrNameLst>
                                          <p:attrName>style.visibility</p:attrName>
                                        </p:attrNameLst>
                                      </p:cBhvr>
                                      <p:to>
                                        <p:strVal val="visible"/>
                                      </p:to>
                                    </p:set>
                                    <p:anim calcmode="lin" valueType="num">
                                      <p:cBhvr additive="base">
                                        <p:cTn id="13" dur="500" fill="hold"/>
                                        <p:tgtEl>
                                          <p:spTgt spid="5959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59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5971">
                                            <p:txEl>
                                              <p:pRg st="2" end="2"/>
                                            </p:txEl>
                                          </p:spTgt>
                                        </p:tgtEl>
                                        <p:attrNameLst>
                                          <p:attrName>style.visibility</p:attrName>
                                        </p:attrNameLst>
                                      </p:cBhvr>
                                      <p:to>
                                        <p:strVal val="visible"/>
                                      </p:to>
                                    </p:set>
                                    <p:anim calcmode="lin" valueType="num">
                                      <p:cBhvr additive="base">
                                        <p:cTn id="19" dur="500" fill="hold"/>
                                        <p:tgtEl>
                                          <p:spTgt spid="5959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5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5971">
                                            <p:txEl>
                                              <p:pRg st="3" end="3"/>
                                            </p:txEl>
                                          </p:spTgt>
                                        </p:tgtEl>
                                        <p:attrNameLst>
                                          <p:attrName>style.visibility</p:attrName>
                                        </p:attrNameLst>
                                      </p:cBhvr>
                                      <p:to>
                                        <p:strVal val="visible"/>
                                      </p:to>
                                    </p:set>
                                    <p:anim calcmode="lin" valueType="num">
                                      <p:cBhvr additive="base">
                                        <p:cTn id="25" dur="500" fill="hold"/>
                                        <p:tgtEl>
                                          <p:spTgt spid="5959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959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1" grpId="0" build="p" bldLvl="2"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0" y="762000"/>
            <a:ext cx="9144000" cy="655638"/>
          </a:xfrm>
          <a:solidFill>
            <a:srgbClr val="FFFF00"/>
          </a:solidFill>
        </p:spPr>
        <p:txBody>
          <a:bodyPr/>
          <a:lstStyle/>
          <a:p>
            <a:pPr eaLnBrk="1" hangingPunct="1"/>
            <a:r>
              <a:rPr lang="es-ES" sz="3400" smtClean="0">
                <a:solidFill>
                  <a:srgbClr val="0033CC"/>
                </a:solidFill>
              </a:rPr>
              <a:t>Construcción de paredes de mampostería</a:t>
            </a:r>
          </a:p>
        </p:txBody>
      </p:sp>
      <p:sp>
        <p:nvSpPr>
          <p:cNvPr id="105475" name="Rectangle 3"/>
          <p:cNvSpPr>
            <a:spLocks noGrp="1" noChangeArrowheads="1"/>
          </p:cNvSpPr>
          <p:nvPr>
            <p:ph type="body" idx="1"/>
          </p:nvPr>
        </p:nvSpPr>
        <p:spPr>
          <a:xfrm>
            <a:off x="533400" y="1828800"/>
            <a:ext cx="5715000" cy="4038600"/>
          </a:xfrm>
        </p:spPr>
        <p:txBody>
          <a:bodyPr/>
          <a:lstStyle/>
          <a:p>
            <a:pPr eaLnBrk="1" hangingPunct="1">
              <a:buClr>
                <a:srgbClr val="CC9900"/>
              </a:buClr>
            </a:pPr>
            <a:r>
              <a:rPr lang="es-ES" sz="2200" b="1" smtClean="0"/>
              <a:t>La construcción de paredes de mampostería y hormigón es especialmente peligrosa debido a las inmensas cargas que deben soportarse. Existen riesgos de accidentes serios, incluso de muerte, cuando los gatos hidráulicos o equipos de levantamiento se utilizan para posicionar losas y paredes, o cuando se requiere de apuntalamiento hasta que las estructuras puedan soportarse por sí mismas.</a:t>
            </a:r>
          </a:p>
        </p:txBody>
      </p:sp>
      <p:sp>
        <p:nvSpPr>
          <p:cNvPr id="105476" name="Text Box 4"/>
          <p:cNvSpPr txBox="1">
            <a:spLocks noChangeArrowheads="1"/>
          </p:cNvSpPr>
          <p:nvPr/>
        </p:nvSpPr>
        <p:spPr bwMode="auto">
          <a:xfrm>
            <a:off x="6400800" y="4038600"/>
            <a:ext cx="2514600" cy="155892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600" b="1">
                <a:solidFill>
                  <a:srgbClr val="FFFFFF"/>
                </a:solidFill>
              </a:rPr>
              <a:t>Estos trabajadores están construyendo una pared de mampostería; ¿a qué peligros están expuestos?</a:t>
            </a:r>
            <a:r>
              <a:rPr lang="es-ES" sz="1600">
                <a:solidFill>
                  <a:srgbClr val="FFFFFF"/>
                </a:solidFill>
              </a:rPr>
              <a:t> </a:t>
            </a:r>
            <a:endParaRPr lang="en-US" sz="1600">
              <a:solidFill>
                <a:srgbClr val="FFFFFF"/>
              </a:solidFill>
            </a:endParaRPr>
          </a:p>
        </p:txBody>
      </p:sp>
      <p:pic>
        <p:nvPicPr>
          <p:cNvPr id="105477" name="Picture 7" descr="Workers constructing a block masonry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25146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400" smtClean="0">
                <a:solidFill>
                  <a:srgbClr val="0033CC"/>
                </a:solidFill>
              </a:rPr>
              <a:t>Construcción de paredes de mampostería</a:t>
            </a:r>
          </a:p>
        </p:txBody>
      </p:sp>
      <p:sp>
        <p:nvSpPr>
          <p:cNvPr id="600067" name="Rectangle 3"/>
          <p:cNvSpPr>
            <a:spLocks noGrp="1" noChangeArrowheads="1"/>
          </p:cNvSpPr>
          <p:nvPr>
            <p:ph type="body" idx="1"/>
          </p:nvPr>
        </p:nvSpPr>
        <p:spPr>
          <a:xfrm>
            <a:off x="228600" y="1600200"/>
            <a:ext cx="8686800" cy="4495800"/>
          </a:xfrm>
        </p:spPr>
        <p:txBody>
          <a:bodyPr/>
          <a:lstStyle/>
          <a:p>
            <a:pPr eaLnBrk="1" hangingPunct="1">
              <a:buClr>
                <a:srgbClr val="CC9900"/>
              </a:buClr>
            </a:pPr>
            <a:r>
              <a:rPr lang="es-ES" b="1" smtClean="0"/>
              <a:t>Cómo evitar peligros</a:t>
            </a:r>
            <a:endParaRPr lang="es-ES" smtClean="0"/>
          </a:p>
          <a:p>
            <a:pPr eaLnBrk="1" hangingPunct="1">
              <a:buClr>
                <a:srgbClr val="CC9900"/>
              </a:buClr>
            </a:pPr>
            <a:endParaRPr lang="es-ES" sz="2000" b="1" smtClean="0"/>
          </a:p>
          <a:p>
            <a:pPr lvl="1" eaLnBrk="1" hangingPunct="1">
              <a:buClr>
                <a:srgbClr val="3B812F"/>
              </a:buClr>
            </a:pPr>
            <a:r>
              <a:rPr lang="es-ES" sz="2400" smtClean="0"/>
              <a:t>No coloque las cargas de construcción sobre una estructura de hormigón hasta que una persona calificada indique que la misma puede soportarlas.</a:t>
            </a:r>
            <a:br>
              <a:rPr lang="es-ES" sz="2400" smtClean="0"/>
            </a:br>
            <a:endParaRPr lang="es-ES" sz="2400" smtClean="0"/>
          </a:p>
          <a:p>
            <a:pPr lvl="1" eaLnBrk="1" hangingPunct="1">
              <a:buClr>
                <a:srgbClr val="3B812F"/>
              </a:buClr>
            </a:pPr>
            <a:r>
              <a:rPr lang="es-ES" sz="2400" smtClean="0"/>
              <a:t>Apuntale o refuerce adecuadamente las estructuras hasta que los elementos de soporte permanentes se encuentren en su lugar, o hasta que el hormigón haya sido probado para asegurar la fuerza suficiente.</a:t>
            </a:r>
            <a:br>
              <a:rPr lang="es-ES" sz="2400" smtClean="0"/>
            </a:br>
            <a:endParaRPr lang="es-E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0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0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00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build="p" bldLvl="2"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400" smtClean="0">
                <a:solidFill>
                  <a:srgbClr val="0033CC"/>
                </a:solidFill>
              </a:rPr>
              <a:t>Construcción de paredes de mampostería</a:t>
            </a:r>
          </a:p>
        </p:txBody>
      </p:sp>
      <p:sp>
        <p:nvSpPr>
          <p:cNvPr id="602115"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200" b="1" smtClean="0"/>
              <a:t>Cómo evitar peligros</a:t>
            </a:r>
            <a:endParaRPr lang="es-ES" sz="3200" smtClean="0"/>
          </a:p>
          <a:p>
            <a:pPr lvl="1" eaLnBrk="1" hangingPunct="1">
              <a:lnSpc>
                <a:spcPct val="90000"/>
              </a:lnSpc>
              <a:buClr>
                <a:srgbClr val="3B812F"/>
              </a:buClr>
            </a:pPr>
            <a:r>
              <a:rPr lang="es-ES" sz="2300" smtClean="0"/>
              <a:t>Permita el ingreso al área de trabajo sólo de quienes sean esenciales y participen activamente en la construcción u operaciones de levantamiento.</a:t>
            </a:r>
          </a:p>
          <a:p>
            <a:pPr lvl="1" eaLnBrk="1" hangingPunct="1">
              <a:lnSpc>
                <a:spcPct val="90000"/>
              </a:lnSpc>
              <a:buClr>
                <a:srgbClr val="3B812F"/>
              </a:buClr>
            </a:pPr>
            <a:r>
              <a:rPr lang="es-ES" sz="2300" smtClean="0"/>
              <a:t>Tome medidas para evitar que las mallas de alambre desenrolladas vuelvan a enrollarse, por ejemplo, asegurando cada extremo o volteando el rollo.</a:t>
            </a:r>
          </a:p>
          <a:p>
            <a:pPr lvl="1" eaLnBrk="1" hangingPunct="1">
              <a:lnSpc>
                <a:spcPct val="90000"/>
              </a:lnSpc>
              <a:buClr>
                <a:srgbClr val="3B812F"/>
              </a:buClr>
            </a:pPr>
            <a:r>
              <a:rPr lang="es-ES" sz="2300" smtClean="0"/>
              <a:t>No exceda la capacidad de los dispositivos de levantamiento.</a:t>
            </a:r>
          </a:p>
          <a:p>
            <a:pPr lvl="1" eaLnBrk="1" hangingPunct="1">
              <a:lnSpc>
                <a:spcPct val="90000"/>
              </a:lnSpc>
              <a:buClr>
                <a:srgbClr val="3B812F"/>
              </a:buClr>
            </a:pPr>
            <a:r>
              <a:rPr lang="es-ES" sz="2300" smtClean="0"/>
              <a:t>Use los dispositivos de retención automáticos para soportar las formas en caso de que el mecanismo de levantamiento falle.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21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21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21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21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2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5" grpId="0" build="p" bldLvl="2"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Requisitos específicos</a:t>
            </a:r>
          </a:p>
        </p:txBody>
      </p:sp>
      <p:sp>
        <p:nvSpPr>
          <p:cNvPr id="108547" name="Rectangle 3"/>
          <p:cNvSpPr>
            <a:spLocks noGrp="1" noChangeArrowheads="1"/>
          </p:cNvSpPr>
          <p:nvPr>
            <p:ph type="body" idx="1"/>
          </p:nvPr>
        </p:nvSpPr>
        <p:spPr>
          <a:xfrm>
            <a:off x="457200" y="1717675"/>
            <a:ext cx="8229600" cy="4530725"/>
          </a:xfrm>
        </p:spPr>
        <p:txBody>
          <a:bodyPr/>
          <a:lstStyle/>
          <a:p>
            <a:pPr eaLnBrk="1" hangingPunct="1">
              <a:buFont typeface="Wingdings" pitchFamily="2" charset="2"/>
              <a:buNone/>
            </a:pPr>
            <a:r>
              <a:rPr lang="es-ES" sz="4400" smtClean="0"/>
              <a:t>Se abarcarán en este momento los requisitos estatales, locales o contractuales junto con cualquier otra mandato federal relevante...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144000" cy="1066800"/>
          </a:xfrm>
          <a:prstGeom prst="rect">
            <a:avLst/>
          </a:prstGeom>
          <a:solidFill>
            <a:schemeClr val="tx2"/>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s-ES" sz="4000" b="1" i="1">
                <a:solidFill>
                  <a:srgbClr val="99FF99"/>
                </a:solidFill>
                <a:effectLst>
                  <a:outerShdw blurRad="38100" dist="38100" dir="2700000" algn="tl">
                    <a:srgbClr val="000000"/>
                  </a:outerShdw>
                </a:effectLst>
                <a:latin typeface="Book Antiqua" pitchFamily="18" charset="0"/>
                <a:cs typeface="+mn-cs"/>
              </a:rPr>
              <a:t>Total de fatalidades de la construcción</a:t>
            </a:r>
            <a:endParaRPr lang="en-US" sz="4000" b="1" i="1">
              <a:solidFill>
                <a:srgbClr val="99FF99"/>
              </a:solidFill>
              <a:effectLst>
                <a:outerShdw blurRad="38100" dist="38100" dir="2700000" algn="tl">
                  <a:srgbClr val="000000"/>
                </a:outerShdw>
              </a:effectLst>
              <a:latin typeface="Book Antiqua" pitchFamily="18" charset="0"/>
              <a:cs typeface="+mn-cs"/>
            </a:endParaRPr>
          </a:p>
        </p:txBody>
      </p:sp>
      <p:graphicFrame>
        <p:nvGraphicFramePr>
          <p:cNvPr id="109571" name="Object 3">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109579" name="Chart" r:id="rId4" imgW="10134838" imgH="5905738" progId="MSGraph.Chart.8">
                  <p:embed followColorScheme="full"/>
                </p:oleObj>
              </mc:Choice>
              <mc:Fallback>
                <p:oleObj name="Chart" r:id="rId4" imgW="10134838" imgH="5905738"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09572" name="Rectangle 4"/>
          <p:cNvSpPr>
            <a:spLocks noChangeArrowheads="1"/>
          </p:cNvSpPr>
          <p:nvPr/>
        </p:nvSpPr>
        <p:spPr bwMode="auto">
          <a:xfrm>
            <a:off x="5943600" y="3276600"/>
            <a:ext cx="2895600" cy="1370013"/>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eaLnBrk="0" hangingPunct="0"/>
            <a:r>
              <a:rPr lang="en-US" sz="2800" b="1"/>
              <a:t>  Caídas desde</a:t>
            </a:r>
          </a:p>
          <a:p>
            <a:pPr eaLnBrk="0" hangingPunct="0"/>
            <a:r>
              <a:rPr lang="en-US" sz="2800" b="1"/>
              <a:t>elevaciones 33%</a:t>
            </a:r>
          </a:p>
        </p:txBody>
      </p:sp>
      <p:sp>
        <p:nvSpPr>
          <p:cNvPr id="109573" name="Rectangle 5"/>
          <p:cNvSpPr>
            <a:spLocks noChangeArrowheads="1"/>
          </p:cNvSpPr>
          <p:nvPr/>
        </p:nvSpPr>
        <p:spPr bwMode="auto">
          <a:xfrm>
            <a:off x="2819400" y="4038600"/>
            <a:ext cx="2741613" cy="81915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       Quedar</a:t>
            </a:r>
          </a:p>
          <a:p>
            <a:pPr algn="l" eaLnBrk="0" hangingPunct="0"/>
            <a:r>
              <a:rPr lang="en-US" sz="2400" b="1"/>
              <a:t> Atrapado 18%</a:t>
            </a:r>
          </a:p>
        </p:txBody>
      </p:sp>
      <p:sp>
        <p:nvSpPr>
          <p:cNvPr id="109574" name="Rectangle 6"/>
          <p:cNvSpPr>
            <a:spLocks noChangeArrowheads="1"/>
          </p:cNvSpPr>
          <p:nvPr/>
        </p:nvSpPr>
        <p:spPr bwMode="auto">
          <a:xfrm>
            <a:off x="457200" y="3657600"/>
            <a:ext cx="2860675" cy="51593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800" b="1"/>
              <a:t>Golpes 22%</a:t>
            </a:r>
          </a:p>
        </p:txBody>
      </p:sp>
      <p:sp>
        <p:nvSpPr>
          <p:cNvPr id="109575" name="Rectangle 7"/>
          <p:cNvSpPr>
            <a:spLocks noChangeArrowheads="1"/>
          </p:cNvSpPr>
          <p:nvPr/>
        </p:nvSpPr>
        <p:spPr bwMode="auto">
          <a:xfrm>
            <a:off x="2133600" y="2822575"/>
            <a:ext cx="2124075" cy="7588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l" eaLnBrk="0" hangingPunct="0"/>
            <a:r>
              <a:rPr lang="en-US" sz="2200" b="1"/>
              <a:t>Incidentes </a:t>
            </a:r>
          </a:p>
          <a:p>
            <a:pPr algn="l" eaLnBrk="0" hangingPunct="0"/>
            <a:r>
              <a:rPr lang="en-US" sz="2200" b="1"/>
              <a:t>eléctricos 17%</a:t>
            </a:r>
          </a:p>
        </p:txBody>
      </p:sp>
      <p:sp>
        <p:nvSpPr>
          <p:cNvPr id="109576" name="Rectangle 8"/>
          <p:cNvSpPr>
            <a:spLocks noChangeArrowheads="1"/>
          </p:cNvSpPr>
          <p:nvPr/>
        </p:nvSpPr>
        <p:spPr bwMode="auto">
          <a:xfrm>
            <a:off x="4191000" y="2895600"/>
            <a:ext cx="2146300" cy="4540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Otras 10%</a:t>
            </a:r>
          </a:p>
        </p:txBody>
      </p:sp>
      <p:sp>
        <p:nvSpPr>
          <p:cNvPr id="109577" name="Text Box 9"/>
          <p:cNvSpPr txBox="1">
            <a:spLocks noChangeArrowheads="1"/>
          </p:cNvSpPr>
          <p:nvPr/>
        </p:nvSpPr>
        <p:spPr bwMode="auto">
          <a:xfrm>
            <a:off x="6400800" y="6248400"/>
            <a:ext cx="2514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a:t>Hora nº 4 de 4</a:t>
            </a:r>
            <a:endParaRPr lang="en-US"/>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0" y="609600"/>
            <a:ext cx="9144000" cy="838200"/>
          </a:xfrm>
          <a:solidFill>
            <a:schemeClr val="tx2"/>
          </a:solidFill>
        </p:spPr>
        <p:txBody>
          <a:bodyPr/>
          <a:lstStyle/>
          <a:p>
            <a:pPr eaLnBrk="1" hangingPunct="1">
              <a:defRPr/>
            </a:pPr>
            <a:r>
              <a:rPr lang="es-ES" sz="6000" i="1" smtClean="0">
                <a:solidFill>
                  <a:srgbClr val="99FF99"/>
                </a:solidFill>
                <a:effectLst>
                  <a:outerShdw blurRad="38100" dist="38100" dir="2700000" algn="tl">
                    <a:srgbClr val="000000"/>
                  </a:outerShdw>
                </a:effectLst>
              </a:rPr>
              <a:t>Excavaciones</a:t>
            </a:r>
          </a:p>
        </p:txBody>
      </p:sp>
      <p:sp>
        <p:nvSpPr>
          <p:cNvPr id="110595" name="Rectangle 3"/>
          <p:cNvSpPr>
            <a:spLocks noGrp="1" noChangeArrowheads="1"/>
          </p:cNvSpPr>
          <p:nvPr>
            <p:ph type="body" idx="1"/>
          </p:nvPr>
        </p:nvSpPr>
        <p:spPr>
          <a:xfrm>
            <a:off x="457200" y="1752600"/>
            <a:ext cx="6172200" cy="4114800"/>
          </a:xfrm>
        </p:spPr>
        <p:txBody>
          <a:bodyPr/>
          <a:lstStyle/>
          <a:p>
            <a:pPr eaLnBrk="1" hangingPunct="1">
              <a:lnSpc>
                <a:spcPct val="80000"/>
              </a:lnSpc>
              <a:buClr>
                <a:srgbClr val="CC9900"/>
              </a:buClr>
            </a:pPr>
            <a:r>
              <a:rPr lang="es-ES" sz="2300" smtClean="0"/>
              <a:t>Los derrumbes son tal vez el riesgo más temido al cavar zanjas. Pero existen otros peligros posiblemente fatales, como la asfixia debido a la falta de oxígeno en un lugar cerrado, inhalación de humos tóxicos, sofocación, etc. Pueden producirse electrocuciones o explosiones cuando los trabajadores hacen contacto con los servicios públicos subterráneos. </a:t>
            </a:r>
            <a:br>
              <a:rPr lang="es-ES" sz="2300" smtClean="0"/>
            </a:br>
            <a:r>
              <a:rPr lang="es-ES" sz="2300" smtClean="0"/>
              <a:t/>
            </a:r>
            <a:br>
              <a:rPr lang="es-ES" sz="2300" smtClean="0"/>
            </a:br>
            <a:r>
              <a:rPr lang="es-ES" sz="2300" smtClean="0"/>
              <a:t>OSHA requiere que los trabajadores en zanjas y excavaciones estén protegidos, y que los programas de seguridad y salud traten los diferentes riesgos que enfrentan. </a:t>
            </a:r>
          </a:p>
        </p:txBody>
      </p:sp>
      <p:pic>
        <p:nvPicPr>
          <p:cNvPr id="110596" name="Picture 5" descr="wls_060605_trench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905000"/>
            <a:ext cx="2286000"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6"/>
          <p:cNvSpPr txBox="1">
            <a:spLocks noChangeArrowheads="1"/>
          </p:cNvSpPr>
          <p:nvPr/>
        </p:nvSpPr>
        <p:spPr bwMode="auto">
          <a:xfrm>
            <a:off x="6477000" y="4267200"/>
            <a:ext cx="2438400" cy="82550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600" b="1">
                <a:solidFill>
                  <a:srgbClr val="FFFFFF"/>
                </a:solidFill>
              </a:rPr>
              <a:t>Un padre y un hijo murieron cuando esta zanja colapsó</a:t>
            </a:r>
            <a:endParaRPr lang="en-US" sz="1600" b="1">
              <a:solidFill>
                <a:srgbClr val="FFFFFF"/>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762000"/>
            <a:ext cx="9144000" cy="685800"/>
          </a:xfrm>
          <a:solidFill>
            <a:schemeClr val="tx2"/>
          </a:solidFill>
        </p:spPr>
        <p:txBody>
          <a:bodyPr/>
          <a:lstStyle/>
          <a:p>
            <a:pPr eaLnBrk="1" hangingPunct="1"/>
            <a:r>
              <a:rPr lang="es-ES" b="0" smtClean="0">
                <a:solidFill>
                  <a:srgbClr val="99FF99"/>
                </a:solidFill>
              </a:rPr>
              <a:t>Peligro </a:t>
            </a:r>
          </a:p>
        </p:txBody>
      </p:sp>
      <p:sp>
        <p:nvSpPr>
          <p:cNvPr id="739331" name="Rectangle 3"/>
          <p:cNvSpPr>
            <a:spLocks noGrp="1" noChangeArrowheads="1"/>
          </p:cNvSpPr>
          <p:nvPr>
            <p:ph type="body" idx="1"/>
          </p:nvPr>
        </p:nvSpPr>
        <p:spPr>
          <a:xfrm>
            <a:off x="0" y="1752600"/>
            <a:ext cx="5435600" cy="4049713"/>
          </a:xfrm>
        </p:spPr>
        <p:txBody>
          <a:bodyPr/>
          <a:lstStyle/>
          <a:p>
            <a:pPr eaLnBrk="1" hangingPunct="1">
              <a:spcBef>
                <a:spcPct val="40000"/>
              </a:spcBef>
              <a:buClr>
                <a:srgbClr val="FFFF00"/>
              </a:buClr>
            </a:pPr>
            <a:r>
              <a:rPr lang="es-ES" sz="2300" b="1" smtClean="0"/>
              <a:t>El trabajo en excavaciones es una de las operaciones más peligrosas de la construcción.</a:t>
            </a:r>
          </a:p>
          <a:p>
            <a:pPr eaLnBrk="1" hangingPunct="1">
              <a:spcBef>
                <a:spcPct val="40000"/>
              </a:spcBef>
              <a:buClr>
                <a:srgbClr val="FFFF00"/>
              </a:buClr>
            </a:pPr>
            <a:r>
              <a:rPr lang="es-ES" sz="2300" b="1" smtClean="0"/>
              <a:t>La mayoría de los accidentes ocurre en zanjas de 5 a 15 pies de profundidad</a:t>
            </a:r>
          </a:p>
          <a:p>
            <a:pPr eaLnBrk="1" hangingPunct="1">
              <a:spcBef>
                <a:spcPct val="40000"/>
              </a:spcBef>
              <a:buClr>
                <a:srgbClr val="FFFF00"/>
              </a:buClr>
            </a:pPr>
            <a:r>
              <a:rPr lang="es-ES" sz="2300" b="1" smtClean="0"/>
              <a:t>Por lo general no existe una advertencia antes de un derrumbe</a:t>
            </a:r>
          </a:p>
          <a:p>
            <a:pPr eaLnBrk="1" hangingPunct="1">
              <a:spcBef>
                <a:spcPct val="40000"/>
              </a:spcBef>
              <a:buClr>
                <a:srgbClr val="FFFF00"/>
              </a:buClr>
            </a:pPr>
            <a:r>
              <a:rPr lang="es-ES" sz="2300" b="1" smtClean="0"/>
              <a:t>En promedio un trabajador vive de 6 a 8 minutos si se lo entierra vivo.</a:t>
            </a:r>
          </a:p>
          <a:p>
            <a:pPr eaLnBrk="1" hangingPunct="1">
              <a:spcBef>
                <a:spcPct val="40000"/>
              </a:spcBef>
              <a:buClr>
                <a:srgbClr val="FFFF00"/>
              </a:buClr>
            </a:pPr>
            <a:endParaRPr lang="es-ES" sz="2300" b="1" smtClean="0"/>
          </a:p>
        </p:txBody>
      </p:sp>
      <p:pic>
        <p:nvPicPr>
          <p:cNvPr id="111620" name="Picture 4" descr="fact41graphic1"/>
          <p:cNvPicPr>
            <a:picLocks noChangeAspect="1" noChangeArrowheads="1"/>
          </p:cNvPicPr>
          <p:nvPr/>
        </p:nvPicPr>
        <p:blipFill>
          <a:blip r:embed="rId3">
            <a:extLst>
              <a:ext uri="{28A0092B-C50C-407E-A947-70E740481C1C}">
                <a14:useLocalDpi xmlns:a14="http://schemas.microsoft.com/office/drawing/2010/main" val="0"/>
              </a:ext>
            </a:extLst>
          </a:blip>
          <a:srcRect l="18605" r="16280"/>
          <a:stretch>
            <a:fillRect/>
          </a:stretch>
        </p:blipFill>
        <p:spPr bwMode="auto">
          <a:xfrm>
            <a:off x="5597525" y="1419225"/>
            <a:ext cx="325596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93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93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93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93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bldLvl="2"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Excavaciones</a:t>
            </a:r>
          </a:p>
        </p:txBody>
      </p:sp>
      <p:sp>
        <p:nvSpPr>
          <p:cNvPr id="605187" name="Rectangle 3"/>
          <p:cNvSpPr>
            <a:spLocks noGrp="1" noChangeArrowheads="1"/>
          </p:cNvSpPr>
          <p:nvPr>
            <p:ph type="body" idx="1"/>
          </p:nvPr>
        </p:nvSpPr>
        <p:spPr>
          <a:xfrm>
            <a:off x="228600" y="1600200"/>
            <a:ext cx="8686800" cy="4530725"/>
          </a:xfrm>
        </p:spPr>
        <p:txBody>
          <a:bodyPr/>
          <a:lstStyle/>
          <a:p>
            <a:pPr eaLnBrk="1" hangingPunct="1">
              <a:buClr>
                <a:srgbClr val="CC9900"/>
              </a:buClr>
            </a:pPr>
            <a:r>
              <a:rPr lang="es-ES" sz="3200" smtClean="0">
                <a:solidFill>
                  <a:srgbClr val="FF0000"/>
                </a:solidFill>
              </a:rPr>
              <a:t>Los riesgos a continuación son la causa de la mayoría de las lesiones por excavaciones:</a:t>
            </a:r>
            <a:r>
              <a:rPr lang="es-ES" smtClean="0"/>
              <a:t> </a:t>
            </a:r>
            <a:endParaRPr lang="es-ES" smtClean="0">
              <a:solidFill>
                <a:srgbClr val="FF0000"/>
              </a:solidFill>
            </a:endParaRPr>
          </a:p>
          <a:p>
            <a:pPr lvl="1" eaLnBrk="1" hangingPunct="1">
              <a:buClr>
                <a:srgbClr val="3B812F"/>
              </a:buClr>
            </a:pPr>
            <a:r>
              <a:rPr lang="es-ES" b="1" smtClean="0"/>
              <a:t>Falta de sistemas de protección</a:t>
            </a:r>
          </a:p>
          <a:p>
            <a:pPr lvl="1" eaLnBrk="1" hangingPunct="1">
              <a:buClr>
                <a:srgbClr val="3B812F"/>
              </a:buClr>
            </a:pPr>
            <a:r>
              <a:rPr lang="es-ES" b="1" smtClean="0"/>
              <a:t>Falta de inspección de zanjas y sistemas de protección </a:t>
            </a:r>
          </a:p>
          <a:p>
            <a:pPr lvl="1" eaLnBrk="1" hangingPunct="1">
              <a:buClr>
                <a:srgbClr val="3B812F"/>
              </a:buClr>
            </a:pPr>
            <a:r>
              <a:rPr lang="es-ES" b="1" smtClean="0"/>
              <a:t>Colocación insegura de pilas de desmontes </a:t>
            </a:r>
          </a:p>
          <a:p>
            <a:pPr lvl="1" eaLnBrk="1" hangingPunct="1">
              <a:buClr>
                <a:srgbClr val="3B812F"/>
              </a:buClr>
            </a:pPr>
            <a:r>
              <a:rPr lang="es-ES" b="1" smtClean="0"/>
              <a:t>Accesos/Salidas inseguros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5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51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51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51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5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bldLvl="2"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endParaRPr lang="es-ES" sz="4000" b="1">
              <a:solidFill>
                <a:srgbClr val="000066"/>
              </a:solidFill>
              <a:latin typeface="Arial Black" pitchFamily="34" charset="0"/>
            </a:endParaRPr>
          </a:p>
        </p:txBody>
      </p:sp>
      <p:sp>
        <p:nvSpPr>
          <p:cNvPr id="654339" name="Rectangle 3"/>
          <p:cNvSpPr>
            <a:spLocks noChangeArrowheads="1"/>
          </p:cNvSpPr>
          <p:nvPr/>
        </p:nvSpPr>
        <p:spPr bwMode="auto">
          <a:xfrm>
            <a:off x="609600" y="17526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chemeClr val="accent1"/>
              </a:buClr>
              <a:buSzPct val="65000"/>
              <a:buFont typeface="Wingdings" pitchFamily="2" charset="2"/>
              <a:buChar char="n"/>
            </a:pPr>
            <a:endParaRPr lang="es-ES" sz="2800">
              <a:solidFill>
                <a:srgbClr val="000066"/>
              </a:solidFill>
            </a:endParaRPr>
          </a:p>
        </p:txBody>
      </p:sp>
      <p:sp>
        <p:nvSpPr>
          <p:cNvPr id="113668" name="Rectangle 4"/>
          <p:cNvSpPr>
            <a:spLocks noChangeArrowheads="1"/>
          </p:cNvSpPr>
          <p:nvPr/>
        </p:nvSpPr>
        <p:spPr bwMode="auto">
          <a:xfrm>
            <a:off x="0" y="685800"/>
            <a:ext cx="9144000" cy="762000"/>
          </a:xfrm>
          <a:prstGeom prst="rect">
            <a:avLst/>
          </a:prstGeom>
          <a:solidFill>
            <a:schemeClr val="tx2"/>
          </a:solidFill>
          <a:ln>
            <a:noFill/>
          </a:ln>
          <a:effectLst/>
          <a:extLst>
            <a:ext uri="{91240B29-F687-4F45-9708-019B960494DF}">
              <a14:hiddenLine xmlns:a14="http://schemas.microsoft.com/office/drawing/2010/main" w="12700">
                <a:solidFill>
                  <a:srgbClr val="46FB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sz="4000" b="1">
                <a:solidFill>
                  <a:srgbClr val="99FF99"/>
                </a:solidFill>
              </a:rPr>
              <a:t>Persona competente</a:t>
            </a:r>
          </a:p>
        </p:txBody>
      </p:sp>
      <p:sp>
        <p:nvSpPr>
          <p:cNvPr id="113669" name="Rectangle 5"/>
          <p:cNvSpPr>
            <a:spLocks noChangeArrowheads="1"/>
          </p:cNvSpPr>
          <p:nvPr/>
        </p:nvSpPr>
        <p:spPr bwMode="auto">
          <a:xfrm>
            <a:off x="533400" y="1979613"/>
            <a:ext cx="7983538" cy="4414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46FB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rgbClr val="CC9900"/>
              </a:buClr>
              <a:buSzPct val="65000"/>
              <a:buFont typeface="Wingdings" pitchFamily="2" charset="2"/>
              <a:buChar char="n"/>
            </a:pPr>
            <a:r>
              <a:rPr lang="en-US" sz="2800" b="1">
                <a:solidFill>
                  <a:srgbClr val="000066"/>
                </a:solidFill>
              </a:rPr>
              <a:t>“Una persona </a:t>
            </a:r>
            <a:r>
              <a:rPr lang="en-US" sz="2800" b="1">
                <a:solidFill>
                  <a:srgbClr val="FF0000"/>
                </a:solidFill>
              </a:rPr>
              <a:t>capaz de identificar</a:t>
            </a:r>
            <a:r>
              <a:rPr lang="es-ES" sz="2800" b="1">
                <a:solidFill>
                  <a:srgbClr val="000066"/>
                </a:solidFill>
              </a:rPr>
              <a:t> los peligros existentes y predecibles en los alrededores o las condiciones de trabajo antihigiénicas, peligrosas o dañinas para los empleados, y que </a:t>
            </a:r>
            <a:r>
              <a:rPr lang="es-ES" sz="2800" b="1">
                <a:solidFill>
                  <a:srgbClr val="FF0000"/>
                </a:solidFill>
              </a:rPr>
              <a:t>tiene la autorización</a:t>
            </a:r>
            <a:r>
              <a:rPr lang="es-ES" sz="2800" b="1">
                <a:solidFill>
                  <a:srgbClr val="000066"/>
                </a:solidFill>
              </a:rPr>
              <a:t> para tomar las medidas necesarias para corregirlas y eliminarlas de inmediato”. </a:t>
            </a:r>
            <a:r>
              <a:rPr lang="es-ES" sz="2400">
                <a:solidFill>
                  <a:srgbClr val="000066"/>
                </a:solidFill>
              </a:rPr>
              <a:t>Ref. 29 CFR 1926.32(f)</a:t>
            </a:r>
            <a:endParaRPr lang="en-US" sz="240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wipe(left)">
                                      <p:cBhvr>
                                        <p:cTn id="7" dur="500"/>
                                        <p:tgtEl>
                                          <p:spTgt spid="65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562600" y="3429000"/>
            <a:ext cx="3581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chemeClr val="accent1"/>
              </a:buClr>
              <a:buSzPct val="65000"/>
              <a:buFont typeface="Wingdings" pitchFamily="2" charset="2"/>
              <a:buNone/>
            </a:pPr>
            <a:r>
              <a:rPr lang="en-US" sz="2000" b="1">
                <a:solidFill>
                  <a:srgbClr val="000066"/>
                </a:solidFill>
              </a:rPr>
              <a:t>Sin abertura &gt; 19”</a:t>
            </a:r>
          </a:p>
          <a:p>
            <a:pPr marL="342900" indent="-342900" algn="l">
              <a:spcBef>
                <a:spcPct val="20000"/>
              </a:spcBef>
              <a:buClr>
                <a:schemeClr val="accent1"/>
              </a:buClr>
              <a:buSzPct val="65000"/>
              <a:buFont typeface="Wingdings" pitchFamily="2" charset="2"/>
              <a:buNone/>
            </a:pPr>
            <a:r>
              <a:rPr lang="en-US" sz="2400" b="1">
                <a:solidFill>
                  <a:srgbClr val="000066"/>
                </a:solidFill>
              </a:rPr>
              <a:t> </a:t>
            </a:r>
            <a:r>
              <a:rPr lang="en-US">
                <a:solidFill>
                  <a:srgbClr val="000066"/>
                </a:solidFill>
              </a:rPr>
              <a:t>Ref 29 CFR 1926.502(b)(2)(iv)</a:t>
            </a:r>
          </a:p>
          <a:p>
            <a:pPr marL="342900" indent="-342900" algn="l">
              <a:spcBef>
                <a:spcPct val="20000"/>
              </a:spcBef>
              <a:buClr>
                <a:schemeClr val="accent1"/>
              </a:buClr>
              <a:buSzPct val="65000"/>
              <a:buFont typeface="Wingdings" pitchFamily="2" charset="2"/>
              <a:buNone/>
            </a:pPr>
            <a:r>
              <a:rPr lang="en-US" sz="2000" b="1">
                <a:solidFill>
                  <a:srgbClr val="000066"/>
                </a:solidFill>
              </a:rPr>
              <a:t>Las barandas superiores deben ubicarse a 42 pulgadas de altura (+/- 3 pulgadas). </a:t>
            </a:r>
            <a:endParaRPr lang="en-US" sz="2000">
              <a:solidFill>
                <a:srgbClr val="000066"/>
              </a:solidFill>
            </a:endParaRPr>
          </a:p>
          <a:p>
            <a:pPr marL="342900" indent="-342900">
              <a:spcBef>
                <a:spcPct val="20000"/>
              </a:spcBef>
              <a:buClr>
                <a:schemeClr val="accent1"/>
              </a:buClr>
              <a:buSzPct val="65000"/>
              <a:buFont typeface="Wingdings" pitchFamily="2" charset="2"/>
              <a:buNone/>
            </a:pPr>
            <a:r>
              <a:rPr lang="en-US" i="1">
                <a:solidFill>
                  <a:srgbClr val="000066"/>
                </a:solidFill>
              </a:rPr>
              <a:t> Ref 29 CFR 1926.502(b)(1)</a:t>
            </a:r>
          </a:p>
        </p:txBody>
      </p:sp>
      <p:pic>
        <p:nvPicPr>
          <p:cNvPr id="13315" name="Picture 3" descr="Slide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1752600"/>
            <a:ext cx="5029200" cy="36210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316" name="Text Box 4"/>
          <p:cNvSpPr txBox="1">
            <a:spLocks noChangeArrowheads="1"/>
          </p:cNvSpPr>
          <p:nvPr/>
        </p:nvSpPr>
        <p:spPr bwMode="auto">
          <a:xfrm>
            <a:off x="6324600" y="1676400"/>
            <a:ext cx="2438400" cy="1616075"/>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n-US" sz="2000" b="1">
                <a:solidFill>
                  <a:schemeClr val="bg1"/>
                </a:solidFill>
              </a:rPr>
              <a:t>Baranda superior</a:t>
            </a:r>
          </a:p>
          <a:p>
            <a:pPr algn="l">
              <a:spcBef>
                <a:spcPct val="50000"/>
              </a:spcBef>
            </a:pPr>
            <a:r>
              <a:rPr lang="en-US" sz="2000" b="1">
                <a:solidFill>
                  <a:schemeClr val="bg1"/>
                </a:solidFill>
              </a:rPr>
              <a:t>Baranda media</a:t>
            </a:r>
          </a:p>
          <a:p>
            <a:pPr algn="l">
              <a:spcBef>
                <a:spcPct val="50000"/>
              </a:spcBef>
            </a:pPr>
            <a:r>
              <a:rPr lang="en-US" sz="2000" b="1">
                <a:solidFill>
                  <a:schemeClr val="bg1"/>
                </a:solidFill>
              </a:rPr>
              <a:t>Tabla de capellada</a:t>
            </a:r>
          </a:p>
        </p:txBody>
      </p:sp>
      <p:sp>
        <p:nvSpPr>
          <p:cNvPr id="13317" name="Line 5"/>
          <p:cNvSpPr>
            <a:spLocks noChangeShapeType="1"/>
          </p:cNvSpPr>
          <p:nvPr/>
        </p:nvSpPr>
        <p:spPr bwMode="auto">
          <a:xfrm flipH="1">
            <a:off x="5257800" y="1981200"/>
            <a:ext cx="1143000" cy="228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Line 6"/>
          <p:cNvSpPr>
            <a:spLocks noChangeShapeType="1"/>
          </p:cNvSpPr>
          <p:nvPr/>
        </p:nvSpPr>
        <p:spPr bwMode="auto">
          <a:xfrm flipH="1">
            <a:off x="5105400" y="2514600"/>
            <a:ext cx="1295400" cy="3810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9" name="Line 7"/>
          <p:cNvSpPr>
            <a:spLocks noChangeShapeType="1"/>
          </p:cNvSpPr>
          <p:nvPr/>
        </p:nvSpPr>
        <p:spPr bwMode="auto">
          <a:xfrm flipH="1">
            <a:off x="4876800" y="2971800"/>
            <a:ext cx="1524000" cy="1066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0" name="Text Box 8"/>
          <p:cNvSpPr txBox="1">
            <a:spLocks noChangeArrowheads="1"/>
          </p:cNvSpPr>
          <p:nvPr/>
        </p:nvSpPr>
        <p:spPr bwMode="auto">
          <a:xfrm>
            <a:off x="457200" y="61595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4400" b="1">
                <a:solidFill>
                  <a:srgbClr val="0033CC"/>
                </a:solidFill>
                <a:latin typeface="Arial Black" pitchFamily="34" charset="0"/>
              </a:rPr>
              <a:t>Barandas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685800"/>
            <a:ext cx="9144000" cy="762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r>
              <a:rPr lang="en-US" sz="2800" b="1">
                <a:solidFill>
                  <a:srgbClr val="000066"/>
                </a:solidFill>
              </a:rPr>
              <a:t> </a:t>
            </a:r>
            <a:r>
              <a:rPr lang="en-US" sz="4000">
                <a:solidFill>
                  <a:srgbClr val="99FF99"/>
                </a:solidFill>
              </a:rPr>
              <a:t>Persona competente</a:t>
            </a:r>
            <a:r>
              <a:rPr lang="en-US" sz="2800" b="1">
                <a:solidFill>
                  <a:srgbClr val="000066"/>
                </a:solidFill>
              </a:rPr>
              <a:t> </a:t>
            </a:r>
          </a:p>
        </p:txBody>
      </p:sp>
      <p:sp>
        <p:nvSpPr>
          <p:cNvPr id="747523" name="Rectangle 3"/>
          <p:cNvSpPr>
            <a:spLocks noChangeArrowheads="1"/>
          </p:cNvSpPr>
          <p:nvPr/>
        </p:nvSpPr>
        <p:spPr bwMode="auto">
          <a:xfrm>
            <a:off x="381000" y="1828800"/>
            <a:ext cx="6858000" cy="3429000"/>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lgn="l">
              <a:lnSpc>
                <a:spcPct val="90000"/>
              </a:lnSpc>
              <a:spcBef>
                <a:spcPct val="40000"/>
              </a:spcBef>
              <a:buClr>
                <a:schemeClr val="accent1"/>
              </a:buClr>
              <a:buSzPct val="65000"/>
              <a:buFont typeface="Wingdings" pitchFamily="2" charset="2"/>
              <a:buNone/>
            </a:pPr>
            <a:r>
              <a:rPr lang="es-ES" sz="2400" b="1">
                <a:solidFill>
                  <a:srgbClr val="000066"/>
                </a:solidFill>
              </a:rPr>
              <a:t>Debe contar con la capacitación específica y poseer un buen conocimiento sobre:</a:t>
            </a:r>
          </a:p>
          <a:p>
            <a:pPr marL="742950" lvl="1" indent="-285750" algn="l">
              <a:lnSpc>
                <a:spcPct val="90000"/>
              </a:lnSpc>
              <a:spcBef>
                <a:spcPct val="40000"/>
              </a:spcBef>
              <a:buClr>
                <a:srgbClr val="3B812F"/>
              </a:buClr>
              <a:buSzPct val="60000"/>
              <a:buFont typeface="Wingdings" pitchFamily="2" charset="2"/>
              <a:buChar char="•"/>
            </a:pPr>
            <a:r>
              <a:rPr lang="en-US" sz="2800" b="1">
                <a:solidFill>
                  <a:srgbClr val="000066"/>
                </a:solidFill>
              </a:rPr>
              <a:t>Clasificación de suelos</a:t>
            </a:r>
          </a:p>
          <a:p>
            <a:pPr marL="742950" lvl="1" indent="-285750" algn="l">
              <a:lnSpc>
                <a:spcPct val="90000"/>
              </a:lnSpc>
              <a:spcBef>
                <a:spcPct val="40000"/>
              </a:spcBef>
              <a:buClr>
                <a:srgbClr val="3B812F"/>
              </a:buClr>
              <a:buSzPct val="60000"/>
              <a:buFont typeface="Wingdings" pitchFamily="2" charset="2"/>
              <a:buChar char="•"/>
            </a:pPr>
            <a:r>
              <a:rPr lang="es-ES" sz="2800" b="1">
                <a:solidFill>
                  <a:srgbClr val="000066"/>
                </a:solidFill>
              </a:rPr>
              <a:t>Uso de sistemas de protección</a:t>
            </a:r>
          </a:p>
          <a:p>
            <a:pPr marL="742950" lvl="1" indent="-285750" algn="l">
              <a:lnSpc>
                <a:spcPct val="90000"/>
              </a:lnSpc>
              <a:spcBef>
                <a:spcPct val="40000"/>
              </a:spcBef>
              <a:buClr>
                <a:srgbClr val="3B812F"/>
              </a:buClr>
              <a:buSzPct val="60000"/>
              <a:buFont typeface="Wingdings" pitchFamily="2" charset="2"/>
              <a:buChar char="•"/>
            </a:pPr>
            <a:r>
              <a:rPr lang="en-US" sz="2800" b="1">
                <a:solidFill>
                  <a:srgbClr val="000066"/>
                </a:solidFill>
              </a:rPr>
              <a:t>Requisitos de la norma</a:t>
            </a:r>
          </a:p>
          <a:p>
            <a:pPr algn="l">
              <a:lnSpc>
                <a:spcPct val="90000"/>
              </a:lnSpc>
              <a:spcBef>
                <a:spcPct val="40000"/>
              </a:spcBef>
              <a:buClr>
                <a:schemeClr val="accent1"/>
              </a:buClr>
              <a:buSzPct val="65000"/>
              <a:buFont typeface="Wingdings" pitchFamily="2" charset="2"/>
              <a:buNone/>
            </a:pPr>
            <a:r>
              <a:rPr lang="es-ES" sz="2400" b="1">
                <a:solidFill>
                  <a:srgbClr val="000066"/>
                </a:solidFill>
              </a:rPr>
              <a:t>Debe ser capaz de identificar los riesgos, y estar autorizado para eliminarlos de inmediato</a:t>
            </a:r>
            <a:endParaRPr lang="en-US" sz="2400" b="1">
              <a:solidFill>
                <a:srgbClr val="000066"/>
              </a:solidFill>
            </a:endParaRPr>
          </a:p>
        </p:txBody>
      </p:sp>
      <p:sp>
        <p:nvSpPr>
          <p:cNvPr id="114692" name="Text Box 4"/>
          <p:cNvSpPr txBox="1">
            <a:spLocks noChangeArrowheads="1"/>
          </p:cNvSpPr>
          <p:nvPr/>
        </p:nvSpPr>
        <p:spPr bwMode="auto">
          <a:xfrm>
            <a:off x="457200" y="60960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a:solidFill>
                <a:srgbClr val="FFFF00"/>
              </a:solidFill>
              <a:latin typeface="Times New Roman" pitchFamily="18" charset="0"/>
            </a:endParaRPr>
          </a:p>
        </p:txBody>
      </p:sp>
      <p:graphicFrame>
        <p:nvGraphicFramePr>
          <p:cNvPr id="114693" name="Object 5"/>
          <p:cNvGraphicFramePr>
            <a:graphicFrameLocks/>
          </p:cNvGraphicFramePr>
          <p:nvPr/>
        </p:nvGraphicFramePr>
        <p:xfrm>
          <a:off x="6575425" y="1676400"/>
          <a:ext cx="2568575" cy="3200400"/>
        </p:xfrm>
        <a:graphic>
          <a:graphicData uri="http://schemas.openxmlformats.org/presentationml/2006/ole">
            <mc:AlternateContent xmlns:mc="http://schemas.openxmlformats.org/markup-compatibility/2006">
              <mc:Choice xmlns:v="urn:schemas-microsoft-com:vml" Requires="v">
                <p:oleObj spid="_x0000_s114695" name="Clip" r:id="rId4" imgW="1806575" imgH="2354263" progId="MS_ClipArt_Gallery.5">
                  <p:embed/>
                </p:oleObj>
              </mc:Choice>
              <mc:Fallback>
                <p:oleObj name="Clip" r:id="rId4" imgW="1806575" imgH="2354263" progId="MS_ClipArt_Gallery.5">
                  <p:embed/>
                  <p:pic>
                    <p:nvPicPr>
                      <p:cNvPr id="0"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5425" y="1676400"/>
                        <a:ext cx="25685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3"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1752600"/>
          </a:xfrm>
          <a:prstGeom prst="rect">
            <a:avLst/>
          </a:prstGeom>
          <a:solidFill>
            <a:schemeClr val="tx2"/>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sz="3600" u="sng">
                <a:solidFill>
                  <a:srgbClr val="99FF99"/>
                </a:solidFill>
              </a:rPr>
              <a:t>Áreas de responsabilidad de la persona competente según la Subparte "P"</a:t>
            </a:r>
            <a:br>
              <a:rPr lang="es-ES" sz="3600" u="sng">
                <a:solidFill>
                  <a:srgbClr val="99FF99"/>
                </a:solidFill>
              </a:rPr>
            </a:br>
            <a:r>
              <a:rPr lang="es-ES" sz="3600" u="sng">
                <a:solidFill>
                  <a:srgbClr val="99FF99"/>
                </a:solidFill>
              </a:rPr>
              <a:t>Ref. 29 CFR 1926.651</a:t>
            </a:r>
            <a:endParaRPr lang="en-US" sz="3600" u="sng">
              <a:solidFill>
                <a:srgbClr val="99FF99"/>
              </a:solidFill>
            </a:endParaRPr>
          </a:p>
        </p:txBody>
      </p:sp>
      <p:sp>
        <p:nvSpPr>
          <p:cNvPr id="115715" name="Rectangle 3"/>
          <p:cNvSpPr>
            <a:spLocks noChangeArrowheads="1"/>
          </p:cNvSpPr>
          <p:nvPr/>
        </p:nvSpPr>
        <p:spPr bwMode="auto">
          <a:xfrm>
            <a:off x="0" y="1828800"/>
            <a:ext cx="4724400" cy="5029200"/>
          </a:xfrm>
          <a:prstGeom prst="rect">
            <a:avLst/>
          </a:prstGeom>
          <a:solidFill>
            <a:srgbClr val="66FF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spcBef>
                <a:spcPct val="20000"/>
              </a:spcBef>
              <a:buClr>
                <a:srgbClr val="CC9900"/>
              </a:buClr>
              <a:buSzPct val="65000"/>
              <a:buFont typeface="Wingdings" pitchFamily="2" charset="2"/>
              <a:buChar char="n"/>
            </a:pPr>
            <a:r>
              <a:rPr lang="es-ES" sz="2300">
                <a:solidFill>
                  <a:srgbClr val="000066"/>
                </a:solidFill>
              </a:rPr>
              <a:t>Estorbos en la superficie</a:t>
            </a:r>
          </a:p>
          <a:p>
            <a:pPr marL="342900" indent="-342900" algn="l">
              <a:spcBef>
                <a:spcPct val="20000"/>
              </a:spcBef>
              <a:buClr>
                <a:srgbClr val="CC9900"/>
              </a:buClr>
              <a:buSzPct val="65000"/>
              <a:buFont typeface="Wingdings" pitchFamily="2" charset="2"/>
              <a:buChar char="n"/>
            </a:pPr>
            <a:r>
              <a:rPr lang="es-ES" sz="2300">
                <a:solidFill>
                  <a:srgbClr val="000066"/>
                </a:solidFill>
              </a:rPr>
              <a:t>Instalaciones subterráneas</a:t>
            </a:r>
          </a:p>
          <a:p>
            <a:pPr marL="342900" indent="-342900" algn="l">
              <a:spcBef>
                <a:spcPct val="20000"/>
              </a:spcBef>
              <a:buClr>
                <a:srgbClr val="CC9900"/>
              </a:buClr>
              <a:buSzPct val="65000"/>
              <a:buFont typeface="Wingdings" pitchFamily="2" charset="2"/>
              <a:buChar char="n"/>
            </a:pPr>
            <a:r>
              <a:rPr lang="es-ES" sz="2300">
                <a:solidFill>
                  <a:srgbClr val="000066"/>
                </a:solidFill>
              </a:rPr>
              <a:t>Accesos y salidas</a:t>
            </a:r>
          </a:p>
          <a:p>
            <a:pPr marL="342900" indent="-342900" algn="l">
              <a:spcBef>
                <a:spcPct val="20000"/>
              </a:spcBef>
              <a:buClr>
                <a:srgbClr val="CC9900"/>
              </a:buClr>
              <a:buSzPct val="65000"/>
              <a:buFont typeface="Wingdings" pitchFamily="2" charset="2"/>
              <a:buChar char="n"/>
            </a:pPr>
            <a:r>
              <a:rPr lang="es-ES" sz="2300">
                <a:solidFill>
                  <a:srgbClr val="000066"/>
                </a:solidFill>
              </a:rPr>
              <a:t>Exposición al tráfico vehicular</a:t>
            </a:r>
          </a:p>
          <a:p>
            <a:pPr marL="342900" indent="-342900" algn="l">
              <a:spcBef>
                <a:spcPct val="20000"/>
              </a:spcBef>
              <a:buClr>
                <a:srgbClr val="CC9900"/>
              </a:buClr>
              <a:buSzPct val="65000"/>
              <a:buFont typeface="Wingdings" pitchFamily="2" charset="2"/>
              <a:buChar char="n"/>
            </a:pPr>
            <a:r>
              <a:rPr lang="es-ES" sz="2300">
                <a:solidFill>
                  <a:srgbClr val="000066"/>
                </a:solidFill>
              </a:rPr>
              <a:t>Exposición a la caída de cargas</a:t>
            </a:r>
          </a:p>
          <a:p>
            <a:pPr marL="342900" indent="-342900" algn="l">
              <a:spcBef>
                <a:spcPct val="20000"/>
              </a:spcBef>
              <a:buClr>
                <a:srgbClr val="CC9900"/>
              </a:buClr>
              <a:buSzPct val="65000"/>
              <a:buFont typeface="Wingdings" pitchFamily="2" charset="2"/>
              <a:buChar char="n"/>
            </a:pPr>
            <a:r>
              <a:rPr lang="es-ES" sz="2300">
                <a:solidFill>
                  <a:srgbClr val="000066"/>
                </a:solidFill>
              </a:rPr>
              <a:t>Sistema de advertencia para equipos móviles</a:t>
            </a:r>
          </a:p>
          <a:p>
            <a:pPr marL="342900" indent="-342900" algn="l">
              <a:spcBef>
                <a:spcPct val="20000"/>
              </a:spcBef>
              <a:buClr>
                <a:srgbClr val="CC9900"/>
              </a:buClr>
              <a:buSzPct val="65000"/>
              <a:buFont typeface="Wingdings" pitchFamily="2" charset="2"/>
              <a:buChar char="n"/>
            </a:pPr>
            <a:r>
              <a:rPr lang="es-ES" sz="2300">
                <a:solidFill>
                  <a:srgbClr val="000066"/>
                </a:solidFill>
              </a:rPr>
              <a:t>Atmósferas peligrosas</a:t>
            </a:r>
          </a:p>
          <a:p>
            <a:pPr marL="342900" indent="-342900" algn="l">
              <a:spcBef>
                <a:spcPct val="20000"/>
              </a:spcBef>
              <a:buClr>
                <a:srgbClr val="CC9900"/>
              </a:buClr>
              <a:buSzPct val="65000"/>
              <a:buFont typeface="Wingdings" pitchFamily="2" charset="2"/>
              <a:buChar char="n"/>
            </a:pPr>
            <a:r>
              <a:rPr lang="es-ES" sz="2300">
                <a:solidFill>
                  <a:srgbClr val="000066"/>
                </a:solidFill>
              </a:rPr>
              <a:t>Protección contra peligros asociados a la acumulación de agua</a:t>
            </a:r>
          </a:p>
          <a:p>
            <a:pPr marL="342900" indent="-342900" algn="l">
              <a:spcBef>
                <a:spcPct val="20000"/>
              </a:spcBef>
              <a:buClr>
                <a:srgbClr val="CC9900"/>
              </a:buClr>
              <a:buSzPct val="65000"/>
              <a:buFont typeface="Wingdings" pitchFamily="2" charset="2"/>
              <a:buChar char="n"/>
            </a:pPr>
            <a:endParaRPr lang="es-ES" sz="2300">
              <a:solidFill>
                <a:srgbClr val="000066"/>
              </a:solidFill>
            </a:endParaRPr>
          </a:p>
        </p:txBody>
      </p:sp>
      <p:sp>
        <p:nvSpPr>
          <p:cNvPr id="115716" name="Rectangle 4"/>
          <p:cNvSpPr>
            <a:spLocks noChangeArrowheads="1"/>
          </p:cNvSpPr>
          <p:nvPr/>
        </p:nvSpPr>
        <p:spPr bwMode="auto">
          <a:xfrm>
            <a:off x="4724400" y="1828800"/>
            <a:ext cx="4419600" cy="5029200"/>
          </a:xfrm>
          <a:prstGeom prst="rect">
            <a:avLst/>
          </a:prstGeom>
          <a:solidFill>
            <a:srgbClr val="66FFFF"/>
          </a:solidFill>
          <a:ln w="3175">
            <a:solidFill>
              <a:schemeClr val="tx1"/>
            </a:solidFill>
            <a:miter lim="800000"/>
            <a:headEnd/>
            <a:tailEnd/>
          </a:ln>
        </p:spPr>
        <p:txBody>
          <a:bodyPr/>
          <a:lstStyle/>
          <a:p>
            <a:pPr marL="342900" indent="-342900" algn="l">
              <a:spcBef>
                <a:spcPct val="20000"/>
              </a:spcBef>
              <a:buClr>
                <a:srgbClr val="CC9900"/>
              </a:buClr>
              <a:buSzPct val="65000"/>
              <a:buFont typeface="Wingdings" pitchFamily="2" charset="2"/>
              <a:buChar char="n"/>
            </a:pPr>
            <a:r>
              <a:rPr lang="es-ES" sz="2300">
                <a:solidFill>
                  <a:srgbClr val="000066"/>
                </a:solidFill>
              </a:rPr>
              <a:t>Estabilidad de estructuras adyacentes</a:t>
            </a:r>
          </a:p>
          <a:p>
            <a:pPr marL="342900" indent="-342900" algn="l">
              <a:spcBef>
                <a:spcPct val="20000"/>
              </a:spcBef>
              <a:buClr>
                <a:srgbClr val="CC9900"/>
              </a:buClr>
              <a:buSzPct val="65000"/>
              <a:buFont typeface="Wingdings" pitchFamily="2" charset="2"/>
              <a:buChar char="n"/>
            </a:pPr>
            <a:r>
              <a:rPr lang="es-ES" sz="2300">
                <a:solidFill>
                  <a:srgbClr val="000066"/>
                </a:solidFill>
              </a:rPr>
              <a:t>Protección de los empleados contra rocas o suelo sueltos</a:t>
            </a:r>
          </a:p>
          <a:p>
            <a:pPr marL="342900" indent="-342900" algn="l">
              <a:spcBef>
                <a:spcPct val="20000"/>
              </a:spcBef>
              <a:buClr>
                <a:srgbClr val="CC9900"/>
              </a:buClr>
              <a:buSzPct val="65000"/>
              <a:buFont typeface="Wingdings" pitchFamily="2" charset="2"/>
              <a:buChar char="n"/>
            </a:pPr>
            <a:r>
              <a:rPr lang="es-ES" sz="2300">
                <a:solidFill>
                  <a:srgbClr val="000066"/>
                </a:solidFill>
              </a:rPr>
              <a:t>Inspecciones</a:t>
            </a:r>
          </a:p>
          <a:p>
            <a:pPr marL="342900" indent="-342900" algn="l">
              <a:spcBef>
                <a:spcPct val="20000"/>
              </a:spcBef>
              <a:buClr>
                <a:srgbClr val="CC9900"/>
              </a:buClr>
              <a:buSzPct val="65000"/>
              <a:buFont typeface="Wingdings" pitchFamily="2" charset="2"/>
              <a:buChar char="n"/>
            </a:pPr>
            <a:r>
              <a:rPr lang="es-ES" sz="2300">
                <a:solidFill>
                  <a:srgbClr val="000066"/>
                </a:solidFill>
              </a:rPr>
              <a:t>Protección contra caídas</a:t>
            </a:r>
          </a:p>
          <a:p>
            <a:pPr marL="342900" indent="-342900" algn="l">
              <a:spcBef>
                <a:spcPct val="20000"/>
              </a:spcBef>
              <a:buClr>
                <a:srgbClr val="CC9900"/>
              </a:buClr>
              <a:buSzPct val="65000"/>
              <a:buFont typeface="Wingdings" pitchFamily="2" charset="2"/>
              <a:buChar char="n"/>
            </a:pPr>
            <a:r>
              <a:rPr lang="es-ES" sz="2300">
                <a:solidFill>
                  <a:srgbClr val="000066"/>
                </a:solidFill>
              </a:rPr>
              <a:t>Pila de desmonte</a:t>
            </a:r>
          </a:p>
          <a:p>
            <a:pPr marL="342900" indent="-342900" algn="l">
              <a:spcBef>
                <a:spcPct val="20000"/>
              </a:spcBef>
              <a:buClr>
                <a:srgbClr val="CC9900"/>
              </a:buClr>
              <a:buSzPct val="65000"/>
              <a:buFont typeface="Wingdings" pitchFamily="2" charset="2"/>
              <a:buChar char="n"/>
            </a:pPr>
            <a:r>
              <a:rPr lang="es-ES" sz="2300">
                <a:solidFill>
                  <a:srgbClr val="000066"/>
                </a:solidFill>
              </a:rPr>
              <a:t>Condición de los materiales de las zanjas y los sistema de protección</a:t>
            </a:r>
          </a:p>
          <a:p>
            <a:pPr marL="342900" indent="-342900" algn="l">
              <a:spcBef>
                <a:spcPct val="20000"/>
              </a:spcBef>
              <a:buClr>
                <a:srgbClr val="CC9900"/>
              </a:buClr>
              <a:buSzPct val="65000"/>
              <a:buFont typeface="Wingdings" pitchFamily="2" charset="2"/>
              <a:buChar char="n"/>
            </a:pPr>
            <a:r>
              <a:rPr lang="es-ES" sz="2300">
                <a:solidFill>
                  <a:srgbClr val="000066"/>
                </a:solidFill>
              </a:rPr>
              <a:t>Sistema de remoción de agua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1219200"/>
          </a:xfrm>
          <a:solidFill>
            <a:schemeClr val="tx2"/>
          </a:solidFill>
        </p:spPr>
        <p:txBody>
          <a:bodyPr/>
          <a:lstStyle/>
          <a:p>
            <a:pPr eaLnBrk="1" hangingPunct="1"/>
            <a:r>
              <a:rPr lang="es-ES" b="0" smtClean="0">
                <a:solidFill>
                  <a:srgbClr val="99FF99"/>
                </a:solidFill>
              </a:rPr>
              <a:t>Inspecciones de las excavaciones</a:t>
            </a:r>
            <a:br>
              <a:rPr lang="es-ES" b="0" smtClean="0">
                <a:solidFill>
                  <a:srgbClr val="99FF99"/>
                </a:solidFill>
              </a:rPr>
            </a:br>
            <a:r>
              <a:rPr lang="es-ES" b="0" smtClean="0">
                <a:solidFill>
                  <a:srgbClr val="99FF99"/>
                </a:solidFill>
              </a:rPr>
              <a:t>Ref. 29 CFR 1926.651(k)(1)</a:t>
            </a:r>
          </a:p>
        </p:txBody>
      </p:sp>
      <p:sp>
        <p:nvSpPr>
          <p:cNvPr id="749571" name="Rectangle 3"/>
          <p:cNvSpPr>
            <a:spLocks noGrp="1" noChangeArrowheads="1"/>
          </p:cNvSpPr>
          <p:nvPr>
            <p:ph type="body" idx="1"/>
          </p:nvPr>
        </p:nvSpPr>
        <p:spPr>
          <a:xfrm>
            <a:off x="0" y="1676400"/>
            <a:ext cx="5181600" cy="4876800"/>
          </a:xfrm>
        </p:spPr>
        <p:txBody>
          <a:bodyPr/>
          <a:lstStyle/>
          <a:p>
            <a:pPr eaLnBrk="1" hangingPunct="1">
              <a:lnSpc>
                <a:spcPct val="80000"/>
              </a:lnSpc>
              <a:spcBef>
                <a:spcPct val="40000"/>
              </a:spcBef>
              <a:buFont typeface="Wingdings" pitchFamily="2" charset="2"/>
              <a:buNone/>
            </a:pPr>
            <a:r>
              <a:rPr lang="es-ES" sz="2000" smtClean="0"/>
              <a:t>	</a:t>
            </a:r>
            <a:r>
              <a:rPr lang="es-ES" sz="2200" b="1" smtClean="0"/>
              <a:t>Una persona competente debe realizar inspecciones diarias de las excavaciones, áreas circundantes y sistemas de protección: </a:t>
            </a:r>
            <a:endParaRPr lang="es-ES" sz="2200" smtClean="0"/>
          </a:p>
          <a:p>
            <a:pPr lvl="1" eaLnBrk="1" hangingPunct="1">
              <a:lnSpc>
                <a:spcPct val="80000"/>
              </a:lnSpc>
              <a:spcBef>
                <a:spcPct val="40000"/>
              </a:spcBef>
              <a:buClr>
                <a:srgbClr val="3B812F"/>
              </a:buClr>
              <a:buFont typeface="Wingdings" pitchFamily="2" charset="2"/>
              <a:buChar char="•"/>
            </a:pPr>
            <a:r>
              <a:rPr lang="es-ES" sz="2200" b="1" smtClean="0"/>
              <a:t>Antes de comenzar el trabajo y según corresponda, </a:t>
            </a:r>
          </a:p>
          <a:p>
            <a:pPr lvl="1" eaLnBrk="1" hangingPunct="1">
              <a:lnSpc>
                <a:spcPct val="80000"/>
              </a:lnSpc>
              <a:spcBef>
                <a:spcPct val="40000"/>
              </a:spcBef>
              <a:buClr>
                <a:srgbClr val="3B812F"/>
              </a:buClr>
              <a:buFont typeface="Wingdings" pitchFamily="2" charset="2"/>
              <a:buChar char="•"/>
            </a:pPr>
            <a:r>
              <a:rPr lang="es-ES" sz="2200" b="1" smtClean="0"/>
              <a:t>Después de tormentas, vientos fuertes u otra condición que pudiera aumentar los riesgos, y </a:t>
            </a:r>
          </a:p>
          <a:p>
            <a:pPr lvl="1" eaLnBrk="1" hangingPunct="1">
              <a:lnSpc>
                <a:spcPct val="80000"/>
              </a:lnSpc>
              <a:spcBef>
                <a:spcPct val="40000"/>
              </a:spcBef>
              <a:buClr>
                <a:srgbClr val="3B812F"/>
              </a:buClr>
              <a:buFont typeface="Wingdings" pitchFamily="2" charset="2"/>
              <a:buChar char="•"/>
            </a:pPr>
            <a:r>
              <a:rPr lang="es-ES" sz="2200" b="1" smtClean="0"/>
              <a:t>Cuando pueda anticipar razonablemente que un empleado quedará expuesto a peligros.</a:t>
            </a:r>
          </a:p>
        </p:txBody>
      </p:sp>
      <p:sp>
        <p:nvSpPr>
          <p:cNvPr id="116740" name="Text Box 4"/>
          <p:cNvSpPr txBox="1">
            <a:spLocks noChangeArrowheads="1"/>
          </p:cNvSpPr>
          <p:nvPr/>
        </p:nvSpPr>
        <p:spPr bwMode="auto">
          <a:xfrm>
            <a:off x="609600" y="5791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a:solidFill>
                <a:srgbClr val="FFFF00"/>
              </a:solidFill>
              <a:latin typeface="Times New Roman" pitchFamily="18" charset="0"/>
            </a:endParaRPr>
          </a:p>
        </p:txBody>
      </p:sp>
      <p:pic>
        <p:nvPicPr>
          <p:cNvPr id="116741" name="Picture 5" descr="Slide1"/>
          <p:cNvPicPr>
            <a:picLocks noChangeAspect="1" noChangeArrowheads="1"/>
          </p:cNvPicPr>
          <p:nvPr/>
        </p:nvPicPr>
        <p:blipFill>
          <a:blip r:embed="rId3" cstate="email">
            <a:extLst>
              <a:ext uri="{28A0092B-C50C-407E-A947-70E740481C1C}">
                <a14:useLocalDpi xmlns:a14="http://schemas.microsoft.com/office/drawing/2010/main" val="0"/>
              </a:ext>
            </a:extLst>
          </a:blip>
          <a:srcRect l="20000" t="4445" r="21111" b="8148"/>
          <a:stretch>
            <a:fillRect/>
          </a:stretch>
        </p:blipFill>
        <p:spPr bwMode="auto">
          <a:xfrm>
            <a:off x="5276850" y="1447800"/>
            <a:ext cx="3906838"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9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95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95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9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build="p" bldLvl="2"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685800"/>
            <a:ext cx="9144000" cy="685800"/>
          </a:xfrm>
          <a:solidFill>
            <a:schemeClr val="tx2"/>
          </a:solidFill>
        </p:spPr>
        <p:txBody>
          <a:bodyPr/>
          <a:lstStyle/>
          <a:p>
            <a:pPr eaLnBrk="1" hangingPunct="1"/>
            <a:r>
              <a:rPr lang="es-ES" b="0" smtClean="0">
                <a:solidFill>
                  <a:srgbClr val="99FF99"/>
                </a:solidFill>
              </a:rPr>
              <a:t>Inspecciones de las excavaciones</a:t>
            </a:r>
          </a:p>
        </p:txBody>
      </p:sp>
      <p:sp>
        <p:nvSpPr>
          <p:cNvPr id="117763" name="Rectangle 3"/>
          <p:cNvSpPr>
            <a:spLocks noGrp="1" noChangeArrowheads="1"/>
          </p:cNvSpPr>
          <p:nvPr>
            <p:ph type="body" idx="1"/>
          </p:nvPr>
        </p:nvSpPr>
        <p:spPr>
          <a:xfrm>
            <a:off x="-268288" y="1752600"/>
            <a:ext cx="6364288" cy="4038600"/>
          </a:xfrm>
        </p:spPr>
        <p:txBody>
          <a:bodyPr/>
          <a:lstStyle/>
          <a:p>
            <a:pPr marL="742950" lvl="1" indent="-285750" eaLnBrk="1" hangingPunct="1">
              <a:lnSpc>
                <a:spcPct val="85000"/>
              </a:lnSpc>
              <a:spcBef>
                <a:spcPct val="35000"/>
              </a:spcBef>
              <a:buFont typeface="Wingdings" pitchFamily="2" charset="2"/>
              <a:buNone/>
            </a:pPr>
            <a:r>
              <a:rPr lang="es-ES" sz="2000" smtClean="0"/>
              <a:t>	</a:t>
            </a:r>
            <a:r>
              <a:rPr lang="es-ES" sz="2400" b="1" smtClean="0"/>
              <a:t>Si la persona competente descubre pruebas de posibles derrumbes, indicios de falla de los sistemas de protección, atmósferas peligrosas u otras condiciones de peligro:</a:t>
            </a:r>
            <a:endParaRPr lang="es-ES" sz="2400" smtClean="0"/>
          </a:p>
          <a:p>
            <a:pPr marL="1143000" lvl="2" indent="-228600" eaLnBrk="1" hangingPunct="1">
              <a:lnSpc>
                <a:spcPct val="85000"/>
              </a:lnSpc>
              <a:spcBef>
                <a:spcPct val="35000"/>
              </a:spcBef>
              <a:buClr>
                <a:srgbClr val="FFFF00"/>
              </a:buClr>
              <a:buFont typeface="Wingdings" pitchFamily="2" charset="2"/>
              <a:buChar char="•"/>
            </a:pPr>
            <a:r>
              <a:rPr lang="es-ES" sz="2500" b="1" smtClean="0"/>
              <a:t>Los empleados expuestos deberán salir de las áreas de peligro 29 CFR 1926.651(k)(2)</a:t>
            </a:r>
          </a:p>
          <a:p>
            <a:pPr marL="1143000" lvl="2" indent="-228600" eaLnBrk="1" hangingPunct="1">
              <a:lnSpc>
                <a:spcPct val="85000"/>
              </a:lnSpc>
              <a:spcBef>
                <a:spcPct val="35000"/>
              </a:spcBef>
              <a:buClr>
                <a:srgbClr val="FFFF00"/>
              </a:buClr>
              <a:buFont typeface="Wingdings" pitchFamily="2" charset="2"/>
              <a:buChar char="•"/>
            </a:pPr>
            <a:r>
              <a:rPr lang="es-ES" sz="2500" b="1" smtClean="0"/>
              <a:t>Los empleados no podrán regresar hasta que no se hayan tomado las precauciones necesarias</a:t>
            </a:r>
          </a:p>
        </p:txBody>
      </p:sp>
      <p:sp>
        <p:nvSpPr>
          <p:cNvPr id="117764" name="Text Box 4"/>
          <p:cNvSpPr txBox="1">
            <a:spLocks noChangeArrowheads="1"/>
          </p:cNvSpPr>
          <p:nvPr/>
        </p:nvSpPr>
        <p:spPr bwMode="auto">
          <a:xfrm>
            <a:off x="609600" y="5791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a:solidFill>
                <a:srgbClr val="FFFF00"/>
              </a:solidFill>
              <a:latin typeface="Times New Roman" pitchFamily="18" charset="0"/>
            </a:endParaRPr>
          </a:p>
        </p:txBody>
      </p:sp>
      <p:pic>
        <p:nvPicPr>
          <p:cNvPr id="117765" name="Picture 5" descr="Slide1"/>
          <p:cNvPicPr>
            <a:picLocks noChangeAspect="1" noChangeArrowheads="1"/>
          </p:cNvPicPr>
          <p:nvPr/>
        </p:nvPicPr>
        <p:blipFill>
          <a:blip r:embed="rId3" cstate="email">
            <a:extLst>
              <a:ext uri="{28A0092B-C50C-407E-A947-70E740481C1C}">
                <a14:useLocalDpi xmlns:a14="http://schemas.microsoft.com/office/drawing/2010/main" val="0"/>
              </a:ext>
            </a:extLst>
          </a:blip>
          <a:srcRect l="21111" t="2963" r="22223" b="14075"/>
          <a:stretch>
            <a:fillRect/>
          </a:stretch>
        </p:blipFill>
        <p:spPr bwMode="auto">
          <a:xfrm>
            <a:off x="6072188" y="1905000"/>
            <a:ext cx="30718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endParaRPr lang="es-ES" smtClean="0"/>
          </a:p>
        </p:txBody>
      </p:sp>
      <p:sp>
        <p:nvSpPr>
          <p:cNvPr id="118787" name="Rectangle 3"/>
          <p:cNvSpPr>
            <a:spLocks noGrp="1" noChangeArrowheads="1"/>
          </p:cNvSpPr>
          <p:nvPr>
            <p:ph type="body" idx="1"/>
          </p:nvPr>
        </p:nvSpPr>
        <p:spPr/>
        <p:txBody>
          <a:bodyPr/>
          <a:lstStyle/>
          <a:p>
            <a:pPr eaLnBrk="1" hangingPunct="1"/>
            <a:endParaRPr lang="es-ES" smtClean="0"/>
          </a:p>
        </p:txBody>
      </p:sp>
      <p:pic>
        <p:nvPicPr>
          <p:cNvPr id="118788" name="Picture 4" descr="e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3" name="WordArt 5"/>
          <p:cNvSpPr>
            <a:spLocks noChangeArrowheads="1" noChangeShapeType="1" noTextEdit="1"/>
          </p:cNvSpPr>
          <p:nvPr/>
        </p:nvSpPr>
        <p:spPr bwMode="auto">
          <a:xfrm>
            <a:off x="-533400" y="3886200"/>
            <a:ext cx="8915400" cy="8747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¡Llame antes de excavar!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grpId="0" nodeType="clickEffect">
                                  <p:stCondLst>
                                    <p:cond delay="0"/>
                                  </p:stCondLst>
                                  <p:childTnLst>
                                    <p:set>
                                      <p:cBhvr>
                                        <p:cTn id="6" dur="1" fill="hold">
                                          <p:stCondLst>
                                            <p:cond delay="0"/>
                                          </p:stCondLst>
                                        </p:cTn>
                                        <p:tgtEl>
                                          <p:spTgt spid="836613"/>
                                        </p:tgtEl>
                                        <p:attrNameLst>
                                          <p:attrName>style.visibility</p:attrName>
                                        </p:attrNameLst>
                                      </p:cBhvr>
                                      <p:to>
                                        <p:strVal val="visible"/>
                                      </p:to>
                                    </p:set>
                                    <p:anim calcmode="lin" valueType="num">
                                      <p:cBhvr additive="base">
                                        <p:cTn id="7" dur="5000" fill="hold"/>
                                        <p:tgtEl>
                                          <p:spTgt spid="836613"/>
                                        </p:tgtEl>
                                        <p:attrNameLst>
                                          <p:attrName>ppt_x</p:attrName>
                                        </p:attrNameLst>
                                      </p:cBhvr>
                                      <p:tavLst>
                                        <p:tav tm="0">
                                          <p:val>
                                            <p:strVal val="1+#ppt_w/2"/>
                                          </p:val>
                                        </p:tav>
                                        <p:tav tm="100000">
                                          <p:val>
                                            <p:strVal val="#ppt_x"/>
                                          </p:val>
                                        </p:tav>
                                      </p:tavLst>
                                    </p:anim>
                                    <p:anim calcmode="lin" valueType="num">
                                      <p:cBhvr additive="base">
                                        <p:cTn id="8" dur="5000" fill="hold"/>
                                        <p:tgtEl>
                                          <p:spTgt spid="836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2743200" y="381000"/>
            <a:ext cx="4953000" cy="1206500"/>
          </a:xfrm>
          <a:solidFill>
            <a:schemeClr val="tx2"/>
          </a:solidFill>
        </p:spPr>
        <p:txBody>
          <a:bodyPr/>
          <a:lstStyle/>
          <a:p>
            <a:pPr algn="l" eaLnBrk="1" hangingPunct="1"/>
            <a:r>
              <a:rPr lang="es-ES" sz="3600" b="0" smtClean="0">
                <a:solidFill>
                  <a:srgbClr val="99FF99"/>
                </a:solidFill>
              </a:rPr>
              <a:t>Algunos elementos que se deben buscar...</a:t>
            </a:r>
            <a:r>
              <a:rPr lang="es-ES" smtClean="0"/>
              <a:t> </a:t>
            </a:r>
          </a:p>
        </p:txBody>
      </p:sp>
      <p:sp>
        <p:nvSpPr>
          <p:cNvPr id="834563" name="Text Box 3"/>
          <p:cNvSpPr txBox="1">
            <a:spLocks noChangeArrowheads="1"/>
          </p:cNvSpPr>
          <p:nvPr/>
        </p:nvSpPr>
        <p:spPr bwMode="auto">
          <a:xfrm>
            <a:off x="6172200" y="2362200"/>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SzPct val="90000"/>
              <a:buFont typeface="Symbol" pitchFamily="18" charset="2"/>
              <a:buNone/>
            </a:pPr>
            <a:endParaRPr lang="es-ES" sz="3600">
              <a:latin typeface="Balloon XBd BT" pitchFamily="66" charset="0"/>
            </a:endParaRPr>
          </a:p>
        </p:txBody>
      </p:sp>
      <p:sp>
        <p:nvSpPr>
          <p:cNvPr id="834564" name="Text Box 4"/>
          <p:cNvSpPr txBox="1">
            <a:spLocks noChangeArrowheads="1"/>
          </p:cNvSpPr>
          <p:nvPr/>
        </p:nvSpPr>
        <p:spPr bwMode="auto">
          <a:xfrm rot="-947370">
            <a:off x="82550" y="3722688"/>
            <a:ext cx="3486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SzPct val="90000"/>
              <a:buFont typeface="Symbol" pitchFamily="18" charset="2"/>
              <a:buNone/>
            </a:pPr>
            <a:r>
              <a:rPr lang="en-US" sz="4000" b="1">
                <a:solidFill>
                  <a:srgbClr val="EA3410"/>
                </a:solidFill>
                <a:latin typeface="Times New Roman" pitchFamily="18" charset="0"/>
              </a:rPr>
              <a:t>Congelamiento</a:t>
            </a:r>
            <a:r>
              <a:rPr lang="en-US" sz="4000" b="1">
                <a:solidFill>
                  <a:srgbClr val="EA3410"/>
                </a:solidFill>
                <a:latin typeface="AdLib BT" pitchFamily="82" charset="0"/>
              </a:rPr>
              <a:t>D</a:t>
            </a:r>
            <a:r>
              <a:rPr lang="en-US" sz="4000" b="1">
                <a:solidFill>
                  <a:srgbClr val="EA3410"/>
                </a:solidFill>
                <a:latin typeface="Times New Roman" pitchFamily="18" charset="0"/>
              </a:rPr>
              <a:t>erretimiento</a:t>
            </a:r>
          </a:p>
        </p:txBody>
      </p:sp>
      <p:sp>
        <p:nvSpPr>
          <p:cNvPr id="834565" name="Text Box 5"/>
          <p:cNvSpPr txBox="1">
            <a:spLocks noChangeArrowheads="1"/>
          </p:cNvSpPr>
          <p:nvPr/>
        </p:nvSpPr>
        <p:spPr bwMode="auto">
          <a:xfrm rot="-909163">
            <a:off x="3200400" y="3581400"/>
            <a:ext cx="24542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Clr>
                <a:schemeClr val="tx2"/>
              </a:buClr>
              <a:buSzPct val="90000"/>
              <a:buFont typeface="Symbol" pitchFamily="18" charset="2"/>
              <a:buNone/>
            </a:pPr>
            <a:r>
              <a:rPr lang="en-US" sz="4000" b="1">
                <a:solidFill>
                  <a:schemeClr val="accent2"/>
                </a:solidFill>
                <a:latin typeface="Andy" pitchFamily="66" charset="0"/>
              </a:rPr>
              <a:t>Servicios públicos</a:t>
            </a:r>
          </a:p>
        </p:txBody>
      </p:sp>
      <p:sp>
        <p:nvSpPr>
          <p:cNvPr id="834566" name="Text Box 6"/>
          <p:cNvSpPr txBox="1">
            <a:spLocks noChangeArrowheads="1"/>
          </p:cNvSpPr>
          <p:nvPr/>
        </p:nvSpPr>
        <p:spPr bwMode="auto">
          <a:xfrm>
            <a:off x="304800" y="5029200"/>
            <a:ext cx="8839200" cy="1036638"/>
          </a:xfrm>
          <a:prstGeom prst="rect">
            <a:avLst/>
          </a:prstGeom>
          <a:noFill/>
          <a:ln>
            <a:noFill/>
          </a:ln>
          <a:effectLst/>
          <a:extLst>
            <a:ext uri="{909E8E84-426E-40DD-AFC4-6F175D3DCCD1}">
              <a14:hiddenFill xmlns:a14="http://schemas.microsoft.com/office/drawing/2010/main">
                <a:solidFill>
                  <a:srgbClr val="F3F307"/>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buClr>
                <a:schemeClr val="tx2"/>
              </a:buClr>
              <a:buSzPct val="90000"/>
              <a:buFont typeface="Symbol" pitchFamily="18" charset="2"/>
              <a:buNone/>
            </a:pPr>
            <a:r>
              <a:rPr lang="en-US" sz="3000" b="1">
                <a:solidFill>
                  <a:srgbClr val="A50021"/>
                </a:solidFill>
                <a:latin typeface="AdLib BT" pitchFamily="82" charset="0"/>
              </a:rPr>
              <a:t>EQUIPOS</a:t>
            </a:r>
            <a:r>
              <a:rPr lang="en-US" sz="3000" b="1">
                <a:solidFill>
                  <a:srgbClr val="F3F307"/>
                </a:solidFill>
                <a:latin typeface="AdLib BT" pitchFamily="82" charset="0"/>
              </a:rPr>
              <a:t> </a:t>
            </a:r>
            <a:r>
              <a:rPr lang="en-US" sz="3000" b="1">
                <a:solidFill>
                  <a:srgbClr val="A50021"/>
                </a:solidFill>
                <a:latin typeface="AdLib BT" pitchFamily="82" charset="0"/>
              </a:rPr>
              <a:t>DEFECTUOSOS</a:t>
            </a:r>
            <a:r>
              <a:rPr lang="en-US" sz="3000" b="1">
                <a:solidFill>
                  <a:srgbClr val="F3F307"/>
                </a:solidFill>
                <a:latin typeface="AdLib BT" pitchFamily="82" charset="0"/>
              </a:rPr>
              <a:t>     </a:t>
            </a:r>
            <a:r>
              <a:rPr lang="en-US" sz="3000" b="1">
                <a:solidFill>
                  <a:srgbClr val="CC9900"/>
                </a:solidFill>
                <a:latin typeface="AdLib BT" pitchFamily="82" charset="0"/>
              </a:rPr>
              <a:t>ESTRATIFICACIÓN</a:t>
            </a:r>
            <a:r>
              <a:rPr lang="en-US" sz="3000" b="1">
                <a:solidFill>
                  <a:srgbClr val="F3F307"/>
                </a:solidFill>
                <a:latin typeface="AdLib BT" pitchFamily="82" charset="0"/>
              </a:rPr>
              <a:t> </a:t>
            </a:r>
            <a:r>
              <a:rPr lang="en-US" sz="3000" b="1">
                <a:solidFill>
                  <a:srgbClr val="CC9900"/>
                </a:solidFill>
                <a:latin typeface="AdLib BT" pitchFamily="82" charset="0"/>
              </a:rPr>
              <a:t>DEL</a:t>
            </a:r>
            <a:r>
              <a:rPr lang="en-US" sz="3000" b="1">
                <a:solidFill>
                  <a:srgbClr val="F3F307"/>
                </a:solidFill>
                <a:latin typeface="AdLib BT" pitchFamily="82" charset="0"/>
              </a:rPr>
              <a:t> </a:t>
            </a:r>
            <a:r>
              <a:rPr lang="en-US" sz="3000" b="1">
                <a:solidFill>
                  <a:srgbClr val="CC9900"/>
                </a:solidFill>
                <a:latin typeface="AdLib BT" pitchFamily="82" charset="0"/>
              </a:rPr>
              <a:t>SUELO</a:t>
            </a:r>
            <a:r>
              <a:rPr lang="en-US" sz="3200" b="1">
                <a:solidFill>
                  <a:srgbClr val="F3F307"/>
                </a:solidFill>
                <a:latin typeface="AdLib BT" pitchFamily="82" charset="0"/>
              </a:rPr>
              <a:t> </a:t>
            </a:r>
          </a:p>
        </p:txBody>
      </p:sp>
      <p:sp>
        <p:nvSpPr>
          <p:cNvPr id="834567" name="WordArt 7"/>
          <p:cNvSpPr>
            <a:spLocks noChangeArrowheads="1" noChangeShapeType="1" noTextEdit="1"/>
          </p:cNvSpPr>
          <p:nvPr/>
        </p:nvSpPr>
        <p:spPr bwMode="auto">
          <a:xfrm>
            <a:off x="5867400" y="3352800"/>
            <a:ext cx="3276600" cy="784225"/>
          </a:xfrm>
          <a:prstGeom prst="rect">
            <a:avLst/>
          </a:prstGeom>
        </p:spPr>
        <p:txBody>
          <a:bodyPr wrap="none" fromWordArt="1">
            <a:prstTxWarp prst="textPlain">
              <a:avLst>
                <a:gd name="adj" fmla="val 50000"/>
              </a:avLst>
            </a:prstTxWarp>
          </a:bodyPr>
          <a:lstStyle/>
          <a:p>
            <a:r>
              <a:rPr lang="en-US" sz="3600" kern="10">
                <a:ln w="19050" cap="sq">
                  <a:solidFill>
                    <a:schemeClr val="bg2"/>
                  </a:solidFill>
                  <a:round/>
                  <a:headEnd type="none" w="sm" len="sm"/>
                  <a:tailEnd type="none" w="sm" len="sm"/>
                </a:ln>
                <a:gradFill rotWithShape="1">
                  <a:gsLst>
                    <a:gs pos="0">
                      <a:srgbClr val="FFEFD1"/>
                    </a:gs>
                    <a:gs pos="64999">
                      <a:srgbClr val="F0EBD5"/>
                    </a:gs>
                    <a:gs pos="100000">
                      <a:srgbClr val="D1C39F"/>
                    </a:gs>
                  </a:gsLst>
                  <a:path path="rect">
                    <a:fillToRect l="50000" t="50000" r="50000" b="50000"/>
                  </a:path>
                </a:gradFill>
                <a:effectLst>
                  <a:outerShdw dist="35921" dir="2700000" algn="ctr" rotWithShape="0">
                    <a:srgbClr val="990000"/>
                  </a:outerShdw>
                </a:effectLst>
                <a:latin typeface="Impact"/>
              </a:rPr>
              <a:t>Cargas excesivas</a:t>
            </a:r>
          </a:p>
        </p:txBody>
      </p:sp>
      <p:sp>
        <p:nvSpPr>
          <p:cNvPr id="834568" name="WordArt 8"/>
          <p:cNvSpPr>
            <a:spLocks noChangeArrowheads="1" noChangeShapeType="1" noTextEdit="1"/>
          </p:cNvSpPr>
          <p:nvPr/>
        </p:nvSpPr>
        <p:spPr bwMode="auto">
          <a:xfrm>
            <a:off x="5181600" y="2667000"/>
            <a:ext cx="3733800" cy="698500"/>
          </a:xfrm>
          <a:prstGeom prst="rect">
            <a:avLst/>
          </a:prstGeom>
        </p:spPr>
        <p:txBody>
          <a:bodyPr wrap="none" fromWordArt="1">
            <a:prstTxWarp prst="textCanUp">
              <a:avLst>
                <a:gd name="adj" fmla="val 85713"/>
              </a:avLst>
            </a:prstTxWarp>
            <a:scene3d>
              <a:camera prst="legacyObliqueTopLeft"/>
              <a:lightRig rig="legacyNormal3" dir="r"/>
            </a:scene3d>
            <a:sp3d extrusionH="201600" prstMaterial="legacyMatte">
              <a:extrusionClr>
                <a:srgbClr val="0066CC"/>
              </a:extrusionClr>
            </a:sp3d>
          </a:bodyPr>
          <a:lstStyle/>
          <a:p>
            <a:r>
              <a:rPr lang="en-US" sz="3600" kern="10">
                <a:ln w="9525">
                  <a:round/>
                  <a:headEnd/>
                  <a:tailEnd/>
                </a:ln>
                <a:gradFill rotWithShape="1">
                  <a:gsLst>
                    <a:gs pos="0">
                      <a:srgbClr val="FFFFCC"/>
                    </a:gs>
                    <a:gs pos="100000">
                      <a:srgbClr val="FF9999"/>
                    </a:gs>
                  </a:gsLst>
                  <a:lin ang="5400000" scaled="1"/>
                </a:gradFill>
                <a:latin typeface="Times New Roman"/>
                <a:cs typeface="Times New Roman"/>
              </a:rPr>
              <a:t>Grietas de tensión</a:t>
            </a:r>
          </a:p>
        </p:txBody>
      </p:sp>
      <p:sp>
        <p:nvSpPr>
          <p:cNvPr id="834569" name="WordArt 9"/>
          <p:cNvSpPr>
            <a:spLocks noChangeArrowheads="1" noChangeShapeType="1" noTextEdit="1"/>
          </p:cNvSpPr>
          <p:nvPr/>
        </p:nvSpPr>
        <p:spPr bwMode="auto">
          <a:xfrm>
            <a:off x="1676400" y="2362200"/>
            <a:ext cx="2971800" cy="952500"/>
          </a:xfrm>
          <a:prstGeom prst="rect">
            <a:avLst/>
          </a:prstGeom>
        </p:spPr>
        <p:txBody>
          <a:bodyPr wrap="none" fromWordArt="1">
            <a:prstTxWarp prst="textInflate">
              <a:avLst>
                <a:gd name="adj" fmla="val 0"/>
              </a:avLst>
            </a:prstTxWarp>
            <a:scene3d>
              <a:camera prst="legacyPerspectiveFront">
                <a:rot lat="20519997" lon="1080000" rev="0"/>
              </a:camera>
              <a:lightRig rig="legacyHarsh2" dir="b"/>
            </a:scene3d>
            <a:sp3d extrusionH="430200" prstMaterial="legacyMatte">
              <a:extrusionClr>
                <a:srgbClr val="FF6600"/>
              </a:extrusionClr>
            </a:sp3d>
          </a:bodyPr>
          <a:lstStyle/>
          <a:p>
            <a:r>
              <a:rPr lang="en-US" sz="3200" kern="10">
                <a:ln w="9525">
                  <a:round/>
                  <a:headEnd/>
                  <a:tailEnd/>
                </a:ln>
                <a:gradFill rotWithShape="1">
                  <a:gsLst>
                    <a:gs pos="0">
                      <a:srgbClr val="FFE701"/>
                    </a:gs>
                    <a:gs pos="100000">
                      <a:srgbClr val="FE3E02"/>
                    </a:gs>
                  </a:gsLst>
                  <a:lin ang="5400000" scaled="1"/>
                </a:gradFill>
                <a:latin typeface="Impact"/>
              </a:rPr>
              <a:t>Agua</a:t>
            </a:r>
          </a:p>
        </p:txBody>
      </p:sp>
      <p:pic>
        <p:nvPicPr>
          <p:cNvPr id="119818" name="Picture 10" descr="examin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304800"/>
            <a:ext cx="23383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71" name="WordArt 11"/>
          <p:cNvSpPr>
            <a:spLocks noChangeArrowheads="1" noChangeShapeType="1" noTextEdit="1"/>
          </p:cNvSpPr>
          <p:nvPr/>
        </p:nvSpPr>
        <p:spPr bwMode="auto">
          <a:xfrm>
            <a:off x="5715000" y="4191000"/>
            <a:ext cx="2447925" cy="609600"/>
          </a:xfrm>
          <a:prstGeom prst="rect">
            <a:avLst/>
          </a:prstGeom>
        </p:spPr>
        <p:txBody>
          <a:bodyPr wrap="none" fromWordArt="1">
            <a:prstTxWarp prst="textPlain">
              <a:avLst>
                <a:gd name="adj" fmla="val 50000"/>
              </a:avLst>
            </a:prstTxWarp>
          </a:bodyPr>
          <a:lstStyle/>
          <a:p>
            <a:r>
              <a:rPr lang="en-US" sz="3600" kern="10">
                <a:ln w="19050" cap="sq">
                  <a:solidFill>
                    <a:schemeClr val="bg2"/>
                  </a:solidFill>
                  <a:round/>
                  <a:headEnd type="none" w="sm" len="sm"/>
                  <a:tailEnd type="none" w="sm" len="sm"/>
                </a:ln>
                <a:gradFill rotWithShape="1">
                  <a:gsLst>
                    <a:gs pos="0">
                      <a:srgbClr val="FFEFD1"/>
                    </a:gs>
                    <a:gs pos="64999">
                      <a:srgbClr val="F0EBD5"/>
                    </a:gs>
                    <a:gs pos="100000">
                      <a:srgbClr val="D1C39F"/>
                    </a:gs>
                  </a:gsLst>
                  <a:path path="rect">
                    <a:fillToRect l="50000" t="50000" r="50000" b="50000"/>
                  </a:path>
                </a:gradFill>
                <a:effectLst>
                  <a:outerShdw dist="35921" dir="2700000" algn="ctr" rotWithShape="0">
                    <a:srgbClr val="990000"/>
                  </a:outerShdw>
                </a:effectLst>
                <a:latin typeface="Impact"/>
              </a:rPr>
              <a:t>Vibración</a:t>
            </a:r>
          </a:p>
        </p:txBody>
      </p:sp>
      <p:sp>
        <p:nvSpPr>
          <p:cNvPr id="834572" name="WordArt 12"/>
          <p:cNvSpPr>
            <a:spLocks noChangeArrowheads="1" noChangeShapeType="1" noTextEdit="1"/>
          </p:cNvSpPr>
          <p:nvPr/>
        </p:nvSpPr>
        <p:spPr bwMode="auto">
          <a:xfrm>
            <a:off x="1600200" y="1828800"/>
            <a:ext cx="7010400" cy="631825"/>
          </a:xfrm>
          <a:prstGeom prst="rect">
            <a:avLst/>
          </a:prstGeom>
        </p:spPr>
        <p:txBody>
          <a:bodyPr wrap="none" fromWordArt="1">
            <a:prstTxWarp prst="textPlain">
              <a:avLst>
                <a:gd name="adj" fmla="val 50000"/>
              </a:avLst>
            </a:prstTxWarp>
          </a:bodyPr>
          <a:lstStyle/>
          <a:p>
            <a:r>
              <a:rPr lang="en-US" sz="3600" b="1" kern="10">
                <a:ln w="19050" cap="sq">
                  <a:solidFill>
                    <a:schemeClr val="bg2"/>
                  </a:solidFill>
                  <a:round/>
                  <a:headEnd type="none" w="sm" len="sm"/>
                  <a:tailEnd type="none" w="sm" len="sm"/>
                </a:ln>
                <a:gradFill rotWithShape="1">
                  <a:gsLst>
                    <a:gs pos="0">
                      <a:srgbClr val="FFEFD1"/>
                    </a:gs>
                    <a:gs pos="64999">
                      <a:srgbClr val="F0EBD5"/>
                    </a:gs>
                    <a:gs pos="100000">
                      <a:srgbClr val="D1C39F"/>
                    </a:gs>
                  </a:gsLst>
                  <a:path path="rect">
                    <a:fillToRect l="50000" t="50000" r="50000" b="50000"/>
                  </a:path>
                </a:gradFill>
                <a:effectLst>
                  <a:outerShdw dist="35921" dir="2700000" algn="ctr" rotWithShape="0">
                    <a:srgbClr val="990000"/>
                  </a:outerShdw>
                </a:effectLst>
                <a:latin typeface="Impact"/>
              </a:rPr>
              <a:t>Suelos previamente perturbados</a:t>
            </a:r>
          </a:p>
        </p:txBody>
      </p:sp>
      <p:sp>
        <p:nvSpPr>
          <p:cNvPr id="834573" name="WordArt 13"/>
          <p:cNvSpPr>
            <a:spLocks noChangeArrowheads="1" noChangeShapeType="1" noTextEdit="1"/>
          </p:cNvSpPr>
          <p:nvPr/>
        </p:nvSpPr>
        <p:spPr bwMode="auto">
          <a:xfrm>
            <a:off x="6324600" y="5029200"/>
            <a:ext cx="2514600" cy="546100"/>
          </a:xfrm>
          <a:prstGeom prst="rect">
            <a:avLst/>
          </a:prstGeom>
        </p:spPr>
        <p:txBody>
          <a:bodyPr wrap="none" fromWordArt="1">
            <a:prstTxWarp prst="textCanUp">
              <a:avLst>
                <a:gd name="adj" fmla="val 100000"/>
              </a:avLst>
            </a:prstTxWarp>
            <a:scene3d>
              <a:camera prst="legacyObliqueTopLeft"/>
              <a:lightRig rig="legacyNormal3" dir="r"/>
            </a:scene3d>
            <a:sp3d extrusionH="201600" prstMaterial="legacyMatte">
              <a:extrusionClr>
                <a:srgbClr val="0066CC"/>
              </a:extrusionClr>
            </a:sp3d>
          </a:bodyPr>
          <a:lstStyle/>
          <a:p>
            <a:r>
              <a:rPr lang="en-US" sz="3600" kern="10">
                <a:ln w="9525">
                  <a:round/>
                  <a:headEnd/>
                  <a:tailEnd/>
                </a:ln>
                <a:gradFill rotWithShape="1">
                  <a:gsLst>
                    <a:gs pos="0">
                      <a:srgbClr val="FFFFCC"/>
                    </a:gs>
                    <a:gs pos="100000">
                      <a:srgbClr val="FF9999"/>
                    </a:gs>
                  </a:gsLst>
                  <a:lin ang="5400000" scaled="1"/>
                </a:gradFill>
                <a:latin typeface="Times New Roman"/>
                <a:cs typeface="Times New Roman"/>
              </a:rPr>
              <a:t>Combaduras</a:t>
            </a:r>
          </a:p>
        </p:txBody>
      </p:sp>
      <p:sp>
        <p:nvSpPr>
          <p:cNvPr id="834574" name="WordArt 14"/>
          <p:cNvSpPr>
            <a:spLocks noChangeArrowheads="1" noChangeShapeType="1" noTextEdit="1"/>
          </p:cNvSpPr>
          <p:nvPr/>
        </p:nvSpPr>
        <p:spPr bwMode="auto">
          <a:xfrm rot="2614823">
            <a:off x="228600" y="2743200"/>
            <a:ext cx="1962150" cy="1033463"/>
          </a:xfrm>
          <a:prstGeom prst="rect">
            <a:avLst/>
          </a:prstGeom>
        </p:spPr>
        <p:txBody>
          <a:bodyPr wrap="none" fromWordArt="1">
            <a:prstTxWarp prst="textSlantUp">
              <a:avLst>
                <a:gd name="adj" fmla="val 55556"/>
              </a:avLst>
            </a:prstTxWarp>
          </a:bodyPr>
          <a:lstStyle/>
          <a:p>
            <a:r>
              <a:rPr lang="en-US" sz="3600" kern="10">
                <a:ln w="9525">
                  <a:solidFill>
                    <a:srgbClr val="000000"/>
                  </a:solidFill>
                  <a:round/>
                  <a:headEnd/>
                  <a:tailEnd/>
                </a:ln>
                <a:solidFill>
                  <a:srgbClr val="000000"/>
                </a:solidFill>
                <a:latin typeface="Arial Black"/>
              </a:rPr>
              <a:t>Ratas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34567"/>
                                        </p:tgtEl>
                                        <p:attrNameLst>
                                          <p:attrName>style.visibility</p:attrName>
                                        </p:attrNameLst>
                                      </p:cBhvr>
                                      <p:to>
                                        <p:strVal val="visible"/>
                                      </p:to>
                                    </p:set>
                                    <p:anim calcmode="lin" valueType="num">
                                      <p:cBhvr>
                                        <p:cTn id="7" dur="1000" fill="hold"/>
                                        <p:tgtEl>
                                          <p:spTgt spid="834567"/>
                                        </p:tgtEl>
                                        <p:attrNameLst>
                                          <p:attrName>ppt_w</p:attrName>
                                        </p:attrNameLst>
                                      </p:cBhvr>
                                      <p:tavLst>
                                        <p:tav tm="0">
                                          <p:val>
                                            <p:fltVal val="0"/>
                                          </p:val>
                                        </p:tav>
                                        <p:tav tm="100000">
                                          <p:val>
                                            <p:strVal val="#ppt_w"/>
                                          </p:val>
                                        </p:tav>
                                      </p:tavLst>
                                    </p:anim>
                                    <p:anim calcmode="lin" valueType="num">
                                      <p:cBhvr>
                                        <p:cTn id="8" dur="1000" fill="hold"/>
                                        <p:tgtEl>
                                          <p:spTgt spid="834567"/>
                                        </p:tgtEl>
                                        <p:attrNameLst>
                                          <p:attrName>ppt_h</p:attrName>
                                        </p:attrNameLst>
                                      </p:cBhvr>
                                      <p:tavLst>
                                        <p:tav tm="0">
                                          <p:val>
                                            <p:fltVal val="0"/>
                                          </p:val>
                                        </p:tav>
                                        <p:tav tm="100000">
                                          <p:val>
                                            <p:strVal val="#ppt_h"/>
                                          </p:val>
                                        </p:tav>
                                      </p:tavLst>
                                    </p:anim>
                                    <p:anim calcmode="lin" valueType="num">
                                      <p:cBhvr>
                                        <p:cTn id="9" dur="1000" fill="hold"/>
                                        <p:tgtEl>
                                          <p:spTgt spid="8345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456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834571"/>
                                        </p:tgtEl>
                                        <p:attrNameLst>
                                          <p:attrName>style.visibility</p:attrName>
                                        </p:attrNameLst>
                                      </p:cBhvr>
                                      <p:to>
                                        <p:strVal val="visible"/>
                                      </p:to>
                                    </p:set>
                                    <p:anim calcmode="lin" valueType="num">
                                      <p:cBhvr>
                                        <p:cTn id="14" dur="1000" fill="hold"/>
                                        <p:tgtEl>
                                          <p:spTgt spid="834571"/>
                                        </p:tgtEl>
                                        <p:attrNameLst>
                                          <p:attrName>ppt_w</p:attrName>
                                        </p:attrNameLst>
                                      </p:cBhvr>
                                      <p:tavLst>
                                        <p:tav tm="0">
                                          <p:val>
                                            <p:fltVal val="0"/>
                                          </p:val>
                                        </p:tav>
                                        <p:tav tm="100000">
                                          <p:val>
                                            <p:strVal val="#ppt_w"/>
                                          </p:val>
                                        </p:tav>
                                      </p:tavLst>
                                    </p:anim>
                                    <p:anim calcmode="lin" valueType="num">
                                      <p:cBhvr>
                                        <p:cTn id="15" dur="1000" fill="hold"/>
                                        <p:tgtEl>
                                          <p:spTgt spid="834571"/>
                                        </p:tgtEl>
                                        <p:attrNameLst>
                                          <p:attrName>ppt_h</p:attrName>
                                        </p:attrNameLst>
                                      </p:cBhvr>
                                      <p:tavLst>
                                        <p:tav tm="0">
                                          <p:val>
                                            <p:fltVal val="0"/>
                                          </p:val>
                                        </p:tav>
                                        <p:tav tm="100000">
                                          <p:val>
                                            <p:strVal val="#ppt_h"/>
                                          </p:val>
                                        </p:tav>
                                      </p:tavLst>
                                    </p:anim>
                                    <p:anim calcmode="lin" valueType="num">
                                      <p:cBhvr>
                                        <p:cTn id="16" dur="1000" fill="hold"/>
                                        <p:tgtEl>
                                          <p:spTgt spid="83457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34571"/>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2" presetClass="entr" presetSubtype="4" fill="hold" grpId="0" nodeType="afterEffect">
                                  <p:stCondLst>
                                    <p:cond delay="2000"/>
                                  </p:stCondLst>
                                  <p:childTnLst>
                                    <p:set>
                                      <p:cBhvr>
                                        <p:cTn id="20" dur="1" fill="hold">
                                          <p:stCondLst>
                                            <p:cond delay="0"/>
                                          </p:stCondLst>
                                        </p:cTn>
                                        <p:tgtEl>
                                          <p:spTgt spid="834566"/>
                                        </p:tgtEl>
                                        <p:attrNameLst>
                                          <p:attrName>style.visibility</p:attrName>
                                        </p:attrNameLst>
                                      </p:cBhvr>
                                      <p:to>
                                        <p:strVal val="visible"/>
                                      </p:to>
                                    </p:set>
                                    <p:anim calcmode="lin" valueType="num">
                                      <p:cBhvr additive="base">
                                        <p:cTn id="21" dur="500" fill="hold"/>
                                        <p:tgtEl>
                                          <p:spTgt spid="834566"/>
                                        </p:tgtEl>
                                        <p:attrNameLst>
                                          <p:attrName>ppt_x</p:attrName>
                                        </p:attrNameLst>
                                      </p:cBhvr>
                                      <p:tavLst>
                                        <p:tav tm="0">
                                          <p:val>
                                            <p:strVal val="#ppt_x"/>
                                          </p:val>
                                        </p:tav>
                                        <p:tav tm="100000">
                                          <p:val>
                                            <p:strVal val="#ppt_x"/>
                                          </p:val>
                                        </p:tav>
                                      </p:tavLst>
                                    </p:anim>
                                    <p:anim calcmode="lin" valueType="num">
                                      <p:cBhvr additive="base">
                                        <p:cTn id="22" dur="500" fill="hold"/>
                                        <p:tgtEl>
                                          <p:spTgt spid="834566"/>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4500"/>
                            </p:stCondLst>
                            <p:childTnLst>
                              <p:par>
                                <p:cTn id="24" presetID="2" presetClass="entr" presetSubtype="3" fill="hold" grpId="0" nodeType="afterEffect">
                                  <p:stCondLst>
                                    <p:cond delay="2000"/>
                                  </p:stCondLst>
                                  <p:childTnLst>
                                    <p:set>
                                      <p:cBhvr>
                                        <p:cTn id="25" dur="1" fill="hold">
                                          <p:stCondLst>
                                            <p:cond delay="0"/>
                                          </p:stCondLst>
                                        </p:cTn>
                                        <p:tgtEl>
                                          <p:spTgt spid="834565"/>
                                        </p:tgtEl>
                                        <p:attrNameLst>
                                          <p:attrName>style.visibility</p:attrName>
                                        </p:attrNameLst>
                                      </p:cBhvr>
                                      <p:to>
                                        <p:strVal val="visible"/>
                                      </p:to>
                                    </p:set>
                                    <p:anim calcmode="lin" valueType="num">
                                      <p:cBhvr additive="base">
                                        <p:cTn id="26" dur="500" fill="hold"/>
                                        <p:tgtEl>
                                          <p:spTgt spid="834565"/>
                                        </p:tgtEl>
                                        <p:attrNameLst>
                                          <p:attrName>ppt_x</p:attrName>
                                        </p:attrNameLst>
                                      </p:cBhvr>
                                      <p:tavLst>
                                        <p:tav tm="0">
                                          <p:val>
                                            <p:strVal val="1+#ppt_w/2"/>
                                          </p:val>
                                        </p:tav>
                                        <p:tav tm="100000">
                                          <p:val>
                                            <p:strVal val="#ppt_x"/>
                                          </p:val>
                                        </p:tav>
                                      </p:tavLst>
                                    </p:anim>
                                    <p:anim calcmode="lin" valueType="num">
                                      <p:cBhvr additive="base">
                                        <p:cTn id="27" dur="500" fill="hold"/>
                                        <p:tgtEl>
                                          <p:spTgt spid="834565"/>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000"/>
                            </p:stCondLst>
                            <p:childTnLst>
                              <p:par>
                                <p:cTn id="29" presetID="2" presetClass="entr" presetSubtype="12" fill="hold" grpId="0" nodeType="afterEffect" nodePh="1">
                                  <p:stCondLst>
                                    <p:cond delay="2000"/>
                                  </p:stCondLst>
                                  <p:endCondLst>
                                    <p:cond evt="begin" delay="0">
                                      <p:tn val="29"/>
                                    </p:cond>
                                  </p:endCondLst>
                                  <p:childTnLst>
                                    <p:set>
                                      <p:cBhvr>
                                        <p:cTn id="30" dur="1" fill="hold">
                                          <p:stCondLst>
                                            <p:cond delay="0"/>
                                          </p:stCondLst>
                                        </p:cTn>
                                        <p:tgtEl>
                                          <p:spTgt spid="834563"/>
                                        </p:tgtEl>
                                        <p:attrNameLst>
                                          <p:attrName>style.visibility</p:attrName>
                                        </p:attrNameLst>
                                      </p:cBhvr>
                                      <p:to>
                                        <p:strVal val="visible"/>
                                      </p:to>
                                    </p:set>
                                    <p:anim calcmode="lin" valueType="num">
                                      <p:cBhvr additive="base">
                                        <p:cTn id="31" dur="500" fill="hold"/>
                                        <p:tgtEl>
                                          <p:spTgt spid="834563"/>
                                        </p:tgtEl>
                                        <p:attrNameLst>
                                          <p:attrName>ppt_x</p:attrName>
                                        </p:attrNameLst>
                                      </p:cBhvr>
                                      <p:tavLst>
                                        <p:tav tm="0">
                                          <p:val>
                                            <p:strVal val="0-#ppt_w/2"/>
                                          </p:val>
                                        </p:tav>
                                        <p:tav tm="100000">
                                          <p:val>
                                            <p:strVal val="#ppt_x"/>
                                          </p:val>
                                        </p:tav>
                                      </p:tavLst>
                                    </p:anim>
                                    <p:anim calcmode="lin" valueType="num">
                                      <p:cBhvr additive="base">
                                        <p:cTn id="32" dur="500" fill="hold"/>
                                        <p:tgtEl>
                                          <p:spTgt spid="834563"/>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9500"/>
                            </p:stCondLst>
                            <p:childTnLst>
                              <p:par>
                                <p:cTn id="34" presetID="15" presetClass="entr" presetSubtype="0" fill="hold" grpId="0" nodeType="afterEffect">
                                  <p:stCondLst>
                                    <p:cond delay="0"/>
                                  </p:stCondLst>
                                  <p:childTnLst>
                                    <p:set>
                                      <p:cBhvr>
                                        <p:cTn id="35" dur="1" fill="hold">
                                          <p:stCondLst>
                                            <p:cond delay="0"/>
                                          </p:stCondLst>
                                        </p:cTn>
                                        <p:tgtEl>
                                          <p:spTgt spid="834568"/>
                                        </p:tgtEl>
                                        <p:attrNameLst>
                                          <p:attrName>style.visibility</p:attrName>
                                        </p:attrNameLst>
                                      </p:cBhvr>
                                      <p:to>
                                        <p:strVal val="visible"/>
                                      </p:to>
                                    </p:set>
                                    <p:anim calcmode="lin" valueType="num">
                                      <p:cBhvr>
                                        <p:cTn id="36" dur="1000" fill="hold"/>
                                        <p:tgtEl>
                                          <p:spTgt spid="834568"/>
                                        </p:tgtEl>
                                        <p:attrNameLst>
                                          <p:attrName>ppt_w</p:attrName>
                                        </p:attrNameLst>
                                      </p:cBhvr>
                                      <p:tavLst>
                                        <p:tav tm="0">
                                          <p:val>
                                            <p:fltVal val="0"/>
                                          </p:val>
                                        </p:tav>
                                        <p:tav tm="100000">
                                          <p:val>
                                            <p:strVal val="#ppt_w"/>
                                          </p:val>
                                        </p:tav>
                                      </p:tavLst>
                                    </p:anim>
                                    <p:anim calcmode="lin" valueType="num">
                                      <p:cBhvr>
                                        <p:cTn id="37" dur="1000" fill="hold"/>
                                        <p:tgtEl>
                                          <p:spTgt spid="834568"/>
                                        </p:tgtEl>
                                        <p:attrNameLst>
                                          <p:attrName>ppt_h</p:attrName>
                                        </p:attrNameLst>
                                      </p:cBhvr>
                                      <p:tavLst>
                                        <p:tav tm="0">
                                          <p:val>
                                            <p:fltVal val="0"/>
                                          </p:val>
                                        </p:tav>
                                        <p:tav tm="100000">
                                          <p:val>
                                            <p:strVal val="#ppt_h"/>
                                          </p:val>
                                        </p:tav>
                                      </p:tavLst>
                                    </p:anim>
                                    <p:anim calcmode="lin" valueType="num">
                                      <p:cBhvr>
                                        <p:cTn id="38" dur="1000" fill="hold"/>
                                        <p:tgtEl>
                                          <p:spTgt spid="83456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345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834574"/>
                                        </p:tgtEl>
                                        <p:attrNameLst>
                                          <p:attrName>style.visibility</p:attrName>
                                        </p:attrNameLst>
                                      </p:cBhvr>
                                      <p:to>
                                        <p:strVal val="visible"/>
                                      </p:to>
                                    </p:set>
                                    <p:animEffect transition="in" filter="blinds(horizontal)">
                                      <p:cBhvr>
                                        <p:cTn id="44" dur="500"/>
                                        <p:tgtEl>
                                          <p:spTgt spid="834574"/>
                                        </p:tgtEl>
                                      </p:cBhvr>
                                    </p:animEffect>
                                  </p:childTnLst>
                                </p:cTn>
                              </p:par>
                            </p:childTnLst>
                          </p:cTn>
                        </p:par>
                        <p:par>
                          <p:cTn id="45" fill="hold" nodeType="afterGroup">
                            <p:stCondLst>
                              <p:cond delay="500"/>
                            </p:stCondLst>
                            <p:childTnLst>
                              <p:par>
                                <p:cTn id="46" presetID="15" presetClass="entr" presetSubtype="0" fill="hold" grpId="0" nodeType="afterEffect">
                                  <p:stCondLst>
                                    <p:cond delay="2000"/>
                                  </p:stCondLst>
                                  <p:childTnLst>
                                    <p:set>
                                      <p:cBhvr>
                                        <p:cTn id="47" dur="1" fill="hold">
                                          <p:stCondLst>
                                            <p:cond delay="0"/>
                                          </p:stCondLst>
                                        </p:cTn>
                                        <p:tgtEl>
                                          <p:spTgt spid="834573"/>
                                        </p:tgtEl>
                                        <p:attrNameLst>
                                          <p:attrName>style.visibility</p:attrName>
                                        </p:attrNameLst>
                                      </p:cBhvr>
                                      <p:to>
                                        <p:strVal val="visible"/>
                                      </p:to>
                                    </p:set>
                                    <p:anim calcmode="lin" valueType="num">
                                      <p:cBhvr>
                                        <p:cTn id="48" dur="1000" fill="hold"/>
                                        <p:tgtEl>
                                          <p:spTgt spid="834573"/>
                                        </p:tgtEl>
                                        <p:attrNameLst>
                                          <p:attrName>ppt_w</p:attrName>
                                        </p:attrNameLst>
                                      </p:cBhvr>
                                      <p:tavLst>
                                        <p:tav tm="0">
                                          <p:val>
                                            <p:fltVal val="0"/>
                                          </p:val>
                                        </p:tav>
                                        <p:tav tm="100000">
                                          <p:val>
                                            <p:strVal val="#ppt_w"/>
                                          </p:val>
                                        </p:tav>
                                      </p:tavLst>
                                    </p:anim>
                                    <p:anim calcmode="lin" valueType="num">
                                      <p:cBhvr>
                                        <p:cTn id="49" dur="1000" fill="hold"/>
                                        <p:tgtEl>
                                          <p:spTgt spid="834573"/>
                                        </p:tgtEl>
                                        <p:attrNameLst>
                                          <p:attrName>ppt_h</p:attrName>
                                        </p:attrNameLst>
                                      </p:cBhvr>
                                      <p:tavLst>
                                        <p:tav tm="0">
                                          <p:val>
                                            <p:fltVal val="0"/>
                                          </p:val>
                                        </p:tav>
                                        <p:tav tm="100000">
                                          <p:val>
                                            <p:strVal val="#ppt_h"/>
                                          </p:val>
                                        </p:tav>
                                      </p:tavLst>
                                    </p:anim>
                                    <p:anim calcmode="lin" valueType="num">
                                      <p:cBhvr>
                                        <p:cTn id="50" dur="1000" fill="hold"/>
                                        <p:tgtEl>
                                          <p:spTgt spid="834573"/>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834573"/>
                                        </p:tgtEl>
                                        <p:attrNameLst>
                                          <p:attrName>ppt_y</p:attrName>
                                        </p:attrNameLst>
                                      </p:cBhvr>
                                      <p:tavLst>
                                        <p:tav tm="0" fmla="#ppt_y+(sin(-2*pi*(1-$))*-#ppt_x+cos(-2*pi*(1-$))*(1-#ppt_y))*(1-$)">
                                          <p:val>
                                            <p:fltVal val="0"/>
                                          </p:val>
                                        </p:tav>
                                        <p:tav tm="100000">
                                          <p:val>
                                            <p:fltVal val="1"/>
                                          </p:val>
                                        </p:tav>
                                      </p:tavLst>
                                    </p:anim>
                                  </p:childTnLst>
                                </p:cTn>
                              </p:par>
                            </p:childTnLst>
                          </p:cTn>
                        </p:par>
                        <p:par>
                          <p:cTn id="52" fill="hold" nodeType="afterGroup">
                            <p:stCondLst>
                              <p:cond delay="3500"/>
                            </p:stCondLst>
                            <p:childTnLst>
                              <p:par>
                                <p:cTn id="53" presetID="2" presetClass="entr" presetSubtype="6" fill="hold" grpId="0" nodeType="afterEffect">
                                  <p:stCondLst>
                                    <p:cond delay="2000"/>
                                  </p:stCondLst>
                                  <p:childTnLst>
                                    <p:set>
                                      <p:cBhvr>
                                        <p:cTn id="54" dur="1" fill="hold">
                                          <p:stCondLst>
                                            <p:cond delay="0"/>
                                          </p:stCondLst>
                                        </p:cTn>
                                        <p:tgtEl>
                                          <p:spTgt spid="834564"/>
                                        </p:tgtEl>
                                        <p:attrNameLst>
                                          <p:attrName>style.visibility</p:attrName>
                                        </p:attrNameLst>
                                      </p:cBhvr>
                                      <p:to>
                                        <p:strVal val="visible"/>
                                      </p:to>
                                    </p:set>
                                    <p:anim calcmode="lin" valueType="num">
                                      <p:cBhvr additive="base">
                                        <p:cTn id="55" dur="500" fill="hold"/>
                                        <p:tgtEl>
                                          <p:spTgt spid="834564"/>
                                        </p:tgtEl>
                                        <p:attrNameLst>
                                          <p:attrName>ppt_x</p:attrName>
                                        </p:attrNameLst>
                                      </p:cBhvr>
                                      <p:tavLst>
                                        <p:tav tm="0">
                                          <p:val>
                                            <p:strVal val="1+#ppt_w/2"/>
                                          </p:val>
                                        </p:tav>
                                        <p:tav tm="100000">
                                          <p:val>
                                            <p:strVal val="#ppt_x"/>
                                          </p:val>
                                        </p:tav>
                                      </p:tavLst>
                                    </p:anim>
                                    <p:anim calcmode="lin" valueType="num">
                                      <p:cBhvr additive="base">
                                        <p:cTn id="56" dur="500" fill="hold"/>
                                        <p:tgtEl>
                                          <p:spTgt spid="834564"/>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6000"/>
                            </p:stCondLst>
                            <p:childTnLst>
                              <p:par>
                                <p:cTn id="58" presetID="9" presetClass="entr" presetSubtype="0" fill="hold" grpId="0" nodeType="afterEffect">
                                  <p:stCondLst>
                                    <p:cond delay="0"/>
                                  </p:stCondLst>
                                  <p:childTnLst>
                                    <p:set>
                                      <p:cBhvr>
                                        <p:cTn id="59" dur="1" fill="hold">
                                          <p:stCondLst>
                                            <p:cond delay="0"/>
                                          </p:stCondLst>
                                        </p:cTn>
                                        <p:tgtEl>
                                          <p:spTgt spid="834572"/>
                                        </p:tgtEl>
                                        <p:attrNameLst>
                                          <p:attrName>style.visibility</p:attrName>
                                        </p:attrNameLst>
                                      </p:cBhvr>
                                      <p:to>
                                        <p:strVal val="visible"/>
                                      </p:to>
                                    </p:set>
                                    <p:animEffect transition="in" filter="dissolve">
                                      <p:cBhvr>
                                        <p:cTn id="60" dur="500"/>
                                        <p:tgtEl>
                                          <p:spTgt spid="834572"/>
                                        </p:tgtEl>
                                      </p:cBhvr>
                                    </p:animEffect>
                                  </p:childTnLst>
                                </p:cTn>
                              </p:par>
                            </p:childTnLst>
                          </p:cTn>
                        </p:par>
                        <p:par>
                          <p:cTn id="61" fill="hold" nodeType="afterGroup">
                            <p:stCondLst>
                              <p:cond delay="6500"/>
                            </p:stCondLst>
                            <p:childTnLst>
                              <p:par>
                                <p:cTn id="62" presetID="19" presetClass="entr" presetSubtype="10" fill="hold" grpId="0" nodeType="afterEffect">
                                  <p:stCondLst>
                                    <p:cond delay="2000"/>
                                  </p:stCondLst>
                                  <p:childTnLst>
                                    <p:set>
                                      <p:cBhvr>
                                        <p:cTn id="63" dur="1" fill="hold">
                                          <p:stCondLst>
                                            <p:cond delay="0"/>
                                          </p:stCondLst>
                                        </p:cTn>
                                        <p:tgtEl>
                                          <p:spTgt spid="834569"/>
                                        </p:tgtEl>
                                        <p:attrNameLst>
                                          <p:attrName>style.visibility</p:attrName>
                                        </p:attrNameLst>
                                      </p:cBhvr>
                                      <p:to>
                                        <p:strVal val="visible"/>
                                      </p:to>
                                    </p:set>
                                    <p:anim calcmode="lin" valueType="num">
                                      <p:cBhvr>
                                        <p:cTn id="64" dur="5000" fill="hold"/>
                                        <p:tgtEl>
                                          <p:spTgt spid="834569"/>
                                        </p:tgtEl>
                                        <p:attrNameLst>
                                          <p:attrName>ppt_w</p:attrName>
                                        </p:attrNameLst>
                                      </p:cBhvr>
                                      <p:tavLst>
                                        <p:tav tm="0" fmla="#ppt_w*sin(2.5*pi*$)">
                                          <p:val>
                                            <p:fltVal val="0"/>
                                          </p:val>
                                        </p:tav>
                                        <p:tav tm="100000">
                                          <p:val>
                                            <p:fltVal val="1"/>
                                          </p:val>
                                        </p:tav>
                                      </p:tavLst>
                                    </p:anim>
                                    <p:anim calcmode="lin" valueType="num">
                                      <p:cBhvr>
                                        <p:cTn id="65" dur="5000" fill="hold"/>
                                        <p:tgtEl>
                                          <p:spTgt spid="8345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3" grpId="0" autoUpdateAnimBg="0"/>
      <p:bldP spid="834564" grpId="0" autoUpdateAnimBg="0"/>
      <p:bldP spid="834565" grpId="0" autoUpdateAnimBg="0"/>
      <p:bldP spid="834566" grpId="0" autoUpdateAnimBg="0"/>
      <p:bldP spid="834567" grpId="0" animBg="1"/>
      <p:bldP spid="834568" grpId="0" animBg="1"/>
      <p:bldP spid="834569" grpId="0" animBg="1"/>
      <p:bldP spid="834571" grpId="0" animBg="1"/>
      <p:bldP spid="834572" grpId="0" animBg="1"/>
      <p:bldP spid="834573" grpId="0" animBg="1"/>
      <p:bldP spid="83457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0" y="723900"/>
            <a:ext cx="9144000" cy="723900"/>
          </a:xfrm>
          <a:solidFill>
            <a:schemeClr val="tx2"/>
          </a:solidFill>
        </p:spPr>
        <p:txBody>
          <a:bodyPr/>
          <a:lstStyle/>
          <a:p>
            <a:pPr eaLnBrk="1" hangingPunct="1"/>
            <a:r>
              <a:rPr lang="es-ES" b="0" smtClean="0">
                <a:solidFill>
                  <a:srgbClr val="99FF99"/>
                </a:solidFill>
              </a:rPr>
              <a:t>El agua es peligrosa</a:t>
            </a:r>
          </a:p>
        </p:txBody>
      </p:sp>
      <p:pic>
        <p:nvPicPr>
          <p:cNvPr id="120835" name="Picture 3" descr="trench-haz-rec-17"/>
          <p:cNvPicPr>
            <a:picLocks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a:stretch>
            <a:fillRect/>
          </a:stretch>
        </p:blipFill>
        <p:spPr>
          <a:xfrm>
            <a:off x="666750" y="1625600"/>
            <a:ext cx="3676650" cy="3262313"/>
          </a:xfrm>
          <a:noFill/>
          <a:ln>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120836" name="Text Box 4"/>
          <p:cNvSpPr>
            <a:spLocks noChangeArrowheads="1"/>
          </p:cNvSpPr>
          <p:nvPr>
            <p:ph type="body" sz="half" idx="2"/>
          </p:nvPr>
        </p:nvSpPr>
        <p:spPr>
          <a:xfrm>
            <a:off x="4343400" y="1676400"/>
            <a:ext cx="4572000" cy="1135063"/>
          </a:xfrm>
          <a:noFill/>
        </p:spPr>
        <p:txBody>
          <a:bodyPr/>
          <a:lstStyle/>
          <a:p>
            <a:pPr eaLnBrk="1" hangingPunct="1">
              <a:spcBef>
                <a:spcPct val="50000"/>
              </a:spcBef>
              <a:buClrTx/>
              <a:buFontTx/>
              <a:buNone/>
            </a:pPr>
            <a:r>
              <a:rPr lang="es-ES" sz="2400" smtClean="0"/>
              <a:t>	</a:t>
            </a:r>
            <a:r>
              <a:rPr lang="es-ES" sz="2000" b="1" smtClean="0"/>
              <a:t>Cuando el agua está presente en una excavación es </a:t>
            </a:r>
            <a:r>
              <a:rPr lang="es-ES" sz="2000" b="1" u="sng" smtClean="0"/>
              <a:t>extremadamente</a:t>
            </a:r>
            <a:r>
              <a:rPr lang="es-ES" sz="2000" b="1" smtClean="0"/>
              <a:t> peligroso ingresar</a:t>
            </a:r>
          </a:p>
        </p:txBody>
      </p:sp>
      <p:sp>
        <p:nvSpPr>
          <p:cNvPr id="120837" name="Rectangle 5"/>
          <p:cNvSpPr>
            <a:spLocks noChangeArrowheads="1"/>
          </p:cNvSpPr>
          <p:nvPr/>
        </p:nvSpPr>
        <p:spPr bwMode="auto">
          <a:xfrm>
            <a:off x="180975" y="4953000"/>
            <a:ext cx="8963025" cy="8969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spcBef>
                <a:spcPct val="50000"/>
              </a:spcBef>
            </a:pPr>
            <a:r>
              <a:rPr lang="es-ES" sz="2200" b="1">
                <a:solidFill>
                  <a:srgbClr val="0033CC"/>
                </a:solidFill>
              </a:rPr>
              <a:t>Observe que no existe un sistema de protección, ni medios de salida, y que estos trabajadores no están usando cascos para protegerse de los materiales que caen dentro de la zanja</a:t>
            </a:r>
            <a:endParaRPr lang="en-US" sz="2200" b="1">
              <a:solidFill>
                <a:srgbClr val="0033CC"/>
              </a:solidFill>
            </a:endParaRPr>
          </a:p>
        </p:txBody>
      </p:sp>
      <p:sp>
        <p:nvSpPr>
          <p:cNvPr id="743430" name="Text Box 6"/>
          <p:cNvSpPr txBox="1">
            <a:spLocks noChangeArrowheads="1"/>
          </p:cNvSpPr>
          <p:nvPr/>
        </p:nvSpPr>
        <p:spPr bwMode="auto">
          <a:xfrm>
            <a:off x="5334000" y="3276600"/>
            <a:ext cx="2743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t>El agua debilitará Y hará más pesado el suelo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43430"/>
                                        </p:tgtEl>
                                        <p:attrNameLst>
                                          <p:attrName>style.visibility</p:attrName>
                                        </p:attrNameLst>
                                      </p:cBhvr>
                                      <p:to>
                                        <p:strVal val="visible"/>
                                      </p:to>
                                    </p:set>
                                    <p:anim calcmode="lin" valueType="num">
                                      <p:cBhvr>
                                        <p:cTn id="7" dur="5000" fill="hold"/>
                                        <p:tgtEl>
                                          <p:spTgt spid="743430"/>
                                        </p:tgtEl>
                                        <p:attrNameLst>
                                          <p:attrName>ppt_w</p:attrName>
                                        </p:attrNameLst>
                                      </p:cBhvr>
                                      <p:tavLst>
                                        <p:tav tm="0" fmla="#ppt_w*sin(2.5*pi*$)">
                                          <p:val>
                                            <p:fltVal val="0"/>
                                          </p:val>
                                        </p:tav>
                                        <p:tav tm="100000">
                                          <p:val>
                                            <p:fltVal val="1"/>
                                          </p:val>
                                        </p:tav>
                                      </p:tavLst>
                                    </p:anim>
                                    <p:anim calcmode="lin" valueType="num">
                                      <p:cBhvr>
                                        <p:cTn id="8" dur="5000" fill="hold"/>
                                        <p:tgtEl>
                                          <p:spTgt spid="7434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3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685800"/>
            <a:ext cx="9144000" cy="762000"/>
          </a:xfrm>
          <a:solidFill>
            <a:schemeClr val="tx2"/>
          </a:solidFill>
        </p:spPr>
        <p:txBody>
          <a:bodyPr/>
          <a:lstStyle/>
          <a:p>
            <a:pPr eaLnBrk="1" hangingPunct="1"/>
            <a:r>
              <a:rPr lang="es-ES" b="0" smtClean="0">
                <a:solidFill>
                  <a:srgbClr val="99FF99"/>
                </a:solidFill>
              </a:rPr>
              <a:t>Medios de salida</a:t>
            </a:r>
          </a:p>
        </p:txBody>
      </p:sp>
      <p:sp>
        <p:nvSpPr>
          <p:cNvPr id="121859" name="Rectangle 3"/>
          <p:cNvSpPr>
            <a:spLocks noGrp="1" noChangeArrowheads="1"/>
          </p:cNvSpPr>
          <p:nvPr>
            <p:ph type="body" idx="1"/>
          </p:nvPr>
        </p:nvSpPr>
        <p:spPr>
          <a:xfrm>
            <a:off x="0" y="1828800"/>
            <a:ext cx="3886200" cy="3505200"/>
          </a:xfrm>
        </p:spPr>
        <p:txBody>
          <a:bodyPr/>
          <a:lstStyle/>
          <a:p>
            <a:pPr eaLnBrk="1" hangingPunct="1">
              <a:lnSpc>
                <a:spcPct val="90000"/>
              </a:lnSpc>
              <a:buFont typeface="Wingdings" pitchFamily="2" charset="2"/>
              <a:buNone/>
            </a:pPr>
            <a:r>
              <a:rPr lang="es-ES" sz="3200" smtClean="0"/>
              <a:t>	</a:t>
            </a:r>
            <a:r>
              <a:rPr lang="es-ES" sz="2400" b="1" smtClean="0"/>
              <a:t>Se deberá suministrar una escalera fija, escalera de mano o rampa en las excavaciones que están a 4 o más pies de profundidad, y dentro de los 25 pies de los empleados que trabajan en la zanja.</a:t>
            </a:r>
          </a:p>
        </p:txBody>
      </p:sp>
      <p:sp>
        <p:nvSpPr>
          <p:cNvPr id="121860" name="Text Box 4"/>
          <p:cNvSpPr txBox="1">
            <a:spLocks noChangeArrowheads="1"/>
          </p:cNvSpPr>
          <p:nvPr/>
        </p:nvSpPr>
        <p:spPr bwMode="auto">
          <a:xfrm>
            <a:off x="609600" y="57912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a:solidFill>
                <a:srgbClr val="FFFF00"/>
              </a:solidFill>
              <a:latin typeface="Times New Roman" pitchFamily="18" charset="0"/>
            </a:endParaRPr>
          </a:p>
        </p:txBody>
      </p:sp>
      <p:sp>
        <p:nvSpPr>
          <p:cNvPr id="121861" name="Rectangle 5"/>
          <p:cNvSpPr>
            <a:spLocks noChangeArrowheads="1"/>
          </p:cNvSpPr>
          <p:nvPr/>
        </p:nvSpPr>
        <p:spPr bwMode="auto">
          <a:xfrm>
            <a:off x="4038600" y="5181600"/>
            <a:ext cx="4819650" cy="5810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spcBef>
                <a:spcPct val="10000"/>
              </a:spcBef>
            </a:pPr>
            <a:r>
              <a:rPr lang="es-ES" sz="2000" b="1">
                <a:solidFill>
                  <a:srgbClr val="000000"/>
                </a:solidFill>
              </a:rPr>
              <a:t>La escalera de mano debe extenderse 3 pies sobre el punto de acceso.</a:t>
            </a:r>
            <a:endParaRPr lang="en-US" sz="2000" b="1">
              <a:solidFill>
                <a:srgbClr val="000000"/>
              </a:solidFill>
            </a:endParaRPr>
          </a:p>
        </p:txBody>
      </p:sp>
      <p:pic>
        <p:nvPicPr>
          <p:cNvPr id="121862" name="Picture 6" descr="CPT02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16375" y="1898650"/>
            <a:ext cx="4891088"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Acceso/Salida inseguros</a:t>
            </a:r>
          </a:p>
        </p:txBody>
      </p:sp>
      <p:sp>
        <p:nvSpPr>
          <p:cNvPr id="646147" name="Rectangle 3"/>
          <p:cNvSpPr>
            <a:spLocks noGrp="1" noChangeArrowheads="1"/>
          </p:cNvSpPr>
          <p:nvPr>
            <p:ph type="body" idx="1"/>
          </p:nvPr>
        </p:nvSpPr>
        <p:spPr>
          <a:xfrm>
            <a:off x="228600" y="1600200"/>
            <a:ext cx="8763000" cy="4495800"/>
          </a:xfrm>
        </p:spPr>
        <p:txBody>
          <a:bodyPr/>
          <a:lstStyle/>
          <a:p>
            <a:pPr eaLnBrk="1" hangingPunct="1">
              <a:buClr>
                <a:srgbClr val="CC9900"/>
              </a:buClr>
              <a:defRPr/>
            </a:pPr>
            <a:r>
              <a:rPr lang="es-ES" sz="3200" b="1" smtClean="0"/>
              <a:t>Cómo evitar peligros:</a:t>
            </a:r>
          </a:p>
          <a:p>
            <a:pPr lvl="1" eaLnBrk="1" hangingPunct="1">
              <a:buClr>
                <a:srgbClr val="3B812F"/>
              </a:buClr>
              <a:defRPr/>
            </a:pPr>
            <a:r>
              <a:rPr lang="es-ES" b="1" smtClean="0"/>
              <a:t>Suministrar escaleras fijas, escaleras de mano, rampas u otros medios de salida seguros en todas las zanjas que están a </a:t>
            </a:r>
            <a:r>
              <a:rPr lang="es-ES" b="1" i="1" smtClean="0">
                <a:solidFill>
                  <a:srgbClr val="FF0000"/>
                </a:solidFill>
                <a:effectLst>
                  <a:outerShdw blurRad="38100" dist="38100" dir="2700000" algn="tl">
                    <a:srgbClr val="C0C0C0"/>
                  </a:outerShdw>
                </a:effectLst>
              </a:rPr>
              <a:t>4 pies</a:t>
            </a:r>
            <a:r>
              <a:rPr lang="es-ES" b="1" smtClean="0"/>
              <a:t> o más de profundidad.</a:t>
            </a:r>
            <a:br>
              <a:rPr lang="es-ES" b="1" smtClean="0"/>
            </a:br>
            <a:endParaRPr lang="es-ES" b="1" smtClean="0"/>
          </a:p>
          <a:p>
            <a:pPr lvl="1" eaLnBrk="1" hangingPunct="1">
              <a:buClr>
                <a:srgbClr val="3B812F"/>
              </a:buClr>
              <a:defRPr/>
            </a:pPr>
            <a:r>
              <a:rPr lang="es-ES" b="1" smtClean="0"/>
              <a:t>Colocar los medios de salida dentro de los </a:t>
            </a:r>
            <a:r>
              <a:rPr lang="es-ES" b="1" i="1" smtClean="0">
                <a:solidFill>
                  <a:srgbClr val="FF0000"/>
                </a:solidFill>
                <a:effectLst>
                  <a:outerShdw blurRad="38100" dist="38100" dir="2700000" algn="tl">
                    <a:srgbClr val="C0C0C0"/>
                  </a:outerShdw>
                </a:effectLst>
              </a:rPr>
              <a:t>25 pies laterales</a:t>
            </a:r>
            <a:r>
              <a:rPr lang="es-ES" b="1" smtClean="0"/>
              <a:t> de los trabajadores.</a:t>
            </a:r>
            <a:br>
              <a:rPr lang="es-ES" b="1" smtClean="0"/>
            </a:br>
            <a:endParaRPr lang="es-ES" b="1" smtClean="0"/>
          </a:p>
          <a:p>
            <a:pPr lvl="1" eaLnBrk="1" hangingPunct="1">
              <a:buClr>
                <a:srgbClr val="3B812F"/>
              </a:buClr>
              <a:defRPr/>
            </a:pPr>
            <a:endParaRPr lang="es-ES"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61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61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7" grpId="0" build="p" bldLvl="2"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Acceso/Salida inseguros</a:t>
            </a:r>
          </a:p>
        </p:txBody>
      </p:sp>
      <p:sp>
        <p:nvSpPr>
          <p:cNvPr id="648195" name="Rectangle 3"/>
          <p:cNvSpPr>
            <a:spLocks noGrp="1" noChangeArrowheads="1"/>
          </p:cNvSpPr>
          <p:nvPr>
            <p:ph type="body" idx="1"/>
          </p:nvPr>
        </p:nvSpPr>
        <p:spPr>
          <a:xfrm>
            <a:off x="228600" y="1600200"/>
            <a:ext cx="8763000" cy="4495800"/>
          </a:xfrm>
        </p:spPr>
        <p:txBody>
          <a:bodyPr/>
          <a:lstStyle/>
          <a:p>
            <a:pPr eaLnBrk="1" hangingPunct="1">
              <a:buClr>
                <a:srgbClr val="CC9900"/>
              </a:buClr>
            </a:pPr>
            <a:r>
              <a:rPr lang="es-ES" sz="3200" b="1" smtClean="0"/>
              <a:t>Cómo evitar peligros:</a:t>
            </a:r>
          </a:p>
          <a:p>
            <a:pPr lvl="1" eaLnBrk="1" hangingPunct="1">
              <a:buClr>
                <a:srgbClr val="3B812F"/>
              </a:buClr>
            </a:pPr>
            <a:r>
              <a:rPr lang="es-ES" sz="2600" b="1" smtClean="0"/>
              <a:t>Las rampas estructurales utilizadas únicamente para el acceso o salida de las excavaciones deben estar diseñadas por una persona competente.</a:t>
            </a:r>
            <a:br>
              <a:rPr lang="es-ES" sz="2600" b="1" smtClean="0"/>
            </a:br>
            <a:endParaRPr lang="es-ES" sz="2600" b="1" smtClean="0"/>
          </a:p>
          <a:p>
            <a:pPr lvl="1" eaLnBrk="1" hangingPunct="1">
              <a:buClr>
                <a:srgbClr val="3B812F"/>
              </a:buClr>
            </a:pPr>
            <a:r>
              <a:rPr lang="es-ES" sz="2600" b="1" smtClean="0"/>
              <a:t>Cuando dos o más componentes forman una rampa o ruta de escape, estos deben estar conectados para evitar su desplazamiento, y presentar un grosor uniforme.</a:t>
            </a:r>
            <a:endParaRPr lang="es-ES"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304800" y="2667000"/>
            <a:ext cx="8534400" cy="247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BARANDAS</a:t>
            </a:r>
            <a:r>
              <a:rPr lang="en-US" sz="6000" b="1"/>
              <a:t>la manera correcta</a:t>
            </a:r>
          </a:p>
        </p:txBody>
      </p:sp>
      <p:pic>
        <p:nvPicPr>
          <p:cNvPr id="710658" name="Picture 2" descr="img052"/>
          <p:cNvPicPr>
            <a:picLocks noChangeAspect="1" noChangeArrowheads="1"/>
          </p:cNvPicPr>
          <p:nvPr/>
        </p:nvPicPr>
        <p:blipFill>
          <a:blip r:embed="rId3" cstate="email">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0666" name="AutoShape 10"/>
          <p:cNvSpPr>
            <a:spLocks noChangeArrowheads="1"/>
          </p:cNvSpPr>
          <p:nvPr/>
        </p:nvSpPr>
        <p:spPr bwMode="auto">
          <a:xfrm>
            <a:off x="3733800" y="5029200"/>
            <a:ext cx="5410200" cy="914400"/>
          </a:xfrm>
          <a:prstGeom prst="leftArrow">
            <a:avLst>
              <a:gd name="adj1" fmla="val 50000"/>
              <a:gd name="adj2" fmla="val 14791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0668" name="Text Box 12"/>
          <p:cNvSpPr txBox="1">
            <a:spLocks noChangeArrowheads="1"/>
          </p:cNvSpPr>
          <p:nvPr/>
        </p:nvSpPr>
        <p:spPr bwMode="auto">
          <a:xfrm>
            <a:off x="5029200" y="5257800"/>
            <a:ext cx="41148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it-IT" sz="1500"/>
              <a:t>La baranda media soporta 150# Ref.502(b)(5)</a:t>
            </a:r>
            <a:endParaRPr lang="en-US" sz="1500"/>
          </a:p>
        </p:txBody>
      </p:sp>
      <p:sp>
        <p:nvSpPr>
          <p:cNvPr id="710670" name="Line 14"/>
          <p:cNvSpPr>
            <a:spLocks noChangeShapeType="1"/>
          </p:cNvSpPr>
          <p:nvPr/>
        </p:nvSpPr>
        <p:spPr bwMode="auto">
          <a:xfrm flipV="1">
            <a:off x="2209800" y="1371600"/>
            <a:ext cx="0" cy="3124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0672" name="Line 16"/>
          <p:cNvSpPr>
            <a:spLocks noChangeShapeType="1"/>
          </p:cNvSpPr>
          <p:nvPr/>
        </p:nvSpPr>
        <p:spPr bwMode="auto">
          <a:xfrm flipV="1">
            <a:off x="4800600" y="1143000"/>
            <a:ext cx="0" cy="23622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10673" name="Text Box 17"/>
          <p:cNvSpPr txBox="1">
            <a:spLocks noChangeArrowheads="1"/>
          </p:cNvSpPr>
          <p:nvPr/>
        </p:nvSpPr>
        <p:spPr bwMode="auto">
          <a:xfrm rot="-890096">
            <a:off x="2192338" y="1247775"/>
            <a:ext cx="3463925" cy="45720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2400">
                <a:latin typeface="Arial Narrow" pitchFamily="34" charset="0"/>
              </a:rPr>
              <a:t>No debe exceder los 8 pies</a:t>
            </a:r>
            <a:endParaRPr lang="en-US" sz="2400">
              <a:latin typeface="Arial Narrow" pitchFamily="34" charset="0"/>
            </a:endParaRPr>
          </a:p>
        </p:txBody>
      </p:sp>
      <p:sp>
        <p:nvSpPr>
          <p:cNvPr id="710674" name="Text Box 18"/>
          <p:cNvSpPr txBox="1">
            <a:spLocks noChangeArrowheads="1"/>
          </p:cNvSpPr>
          <p:nvPr/>
        </p:nvSpPr>
        <p:spPr bwMode="auto">
          <a:xfrm rot="-837268">
            <a:off x="2360613" y="2114550"/>
            <a:ext cx="2347912" cy="336550"/>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a:latin typeface="Arial Narrow" pitchFamily="34" charset="0"/>
              </a:rPr>
              <a:t>Ref. 29 CFR 1926.502</a:t>
            </a:r>
          </a:p>
        </p:txBody>
      </p:sp>
      <p:sp>
        <p:nvSpPr>
          <p:cNvPr id="710675" name="Line 19"/>
          <p:cNvSpPr>
            <a:spLocks noChangeShapeType="1"/>
          </p:cNvSpPr>
          <p:nvPr/>
        </p:nvSpPr>
        <p:spPr bwMode="auto">
          <a:xfrm rot="4530025">
            <a:off x="3493294" y="694531"/>
            <a:ext cx="12700" cy="2579688"/>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0676" name="AutoShape 20"/>
          <p:cNvSpPr>
            <a:spLocks noChangeArrowheads="1"/>
          </p:cNvSpPr>
          <p:nvPr/>
        </p:nvSpPr>
        <p:spPr bwMode="auto">
          <a:xfrm>
            <a:off x="2971800" y="3581400"/>
            <a:ext cx="6172200" cy="914400"/>
          </a:xfrm>
          <a:prstGeom prst="leftArrow">
            <a:avLst>
              <a:gd name="adj1" fmla="val 50000"/>
              <a:gd name="adj2" fmla="val 1687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10665" name="Text Box 9"/>
          <p:cNvSpPr txBox="1">
            <a:spLocks noChangeArrowheads="1"/>
          </p:cNvSpPr>
          <p:nvPr/>
        </p:nvSpPr>
        <p:spPr bwMode="auto">
          <a:xfrm>
            <a:off x="3505200" y="3886200"/>
            <a:ext cx="56388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1500"/>
              <a:t>La baranda superior soporta 200#, ref. 29 CFR 1926.502(b)(3)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nodePh="1">
                                  <p:stCondLst>
                                    <p:cond delay="0"/>
                                  </p:stCondLst>
                                  <p:endCondLst>
                                    <p:cond evt="begin" delay="0">
                                      <p:tn val="5"/>
                                    </p:cond>
                                  </p:endCondLst>
                                  <p:childTnLst>
                                    <p:set>
                                      <p:cBhvr>
                                        <p:cTn id="6" dur="1" fill="hold">
                                          <p:stCondLst>
                                            <p:cond delay="0"/>
                                          </p:stCondLst>
                                        </p:cTn>
                                        <p:tgtEl>
                                          <p:spTgt spid="710658"/>
                                        </p:tgtEl>
                                        <p:attrNameLst>
                                          <p:attrName>style.visibility</p:attrName>
                                        </p:attrNameLst>
                                      </p:cBhvr>
                                      <p:to>
                                        <p:strVal val="visible"/>
                                      </p:to>
                                    </p:set>
                                    <p:animEffect transition="in" filter="checkerboard(across)">
                                      <p:cBhvr>
                                        <p:cTn id="7" dur="500"/>
                                        <p:tgtEl>
                                          <p:spTgt spid="7106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1067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1066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71066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71066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71067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71067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71067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710673"/>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710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58" grpId="0" autoUpdateAnimBg="0"/>
      <p:bldP spid="710666" grpId="0" animBg="1"/>
      <p:bldP spid="710668" grpId="0" autoUpdateAnimBg="0"/>
      <p:bldP spid="710670" grpId="0" animBg="1"/>
      <p:bldP spid="710672" grpId="0" animBg="1"/>
      <p:bldP spid="710673" grpId="0" animBg="1" autoUpdateAnimBg="0"/>
      <p:bldP spid="710674" grpId="0" animBg="1" autoUpdateAnimBg="0"/>
      <p:bldP spid="710675" grpId="0" animBg="1"/>
      <p:bldP spid="710676" grpId="0" animBg="1"/>
      <p:bldP spid="710665"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Acceso/Salida inseguros</a:t>
            </a:r>
          </a:p>
        </p:txBody>
      </p:sp>
      <p:sp>
        <p:nvSpPr>
          <p:cNvPr id="650243" name="Rectangle 3"/>
          <p:cNvSpPr>
            <a:spLocks noGrp="1" noChangeArrowheads="1"/>
          </p:cNvSpPr>
          <p:nvPr>
            <p:ph type="body" idx="1"/>
          </p:nvPr>
        </p:nvSpPr>
        <p:spPr>
          <a:xfrm>
            <a:off x="228600" y="1524000"/>
            <a:ext cx="8763000" cy="4495800"/>
          </a:xfrm>
        </p:spPr>
        <p:txBody>
          <a:bodyPr/>
          <a:lstStyle/>
          <a:p>
            <a:pPr eaLnBrk="1" hangingPunct="1">
              <a:buClr>
                <a:srgbClr val="CC9900"/>
              </a:buClr>
            </a:pPr>
            <a:r>
              <a:rPr lang="es-ES" b="1" smtClean="0"/>
              <a:t>Cómo evitar peligros:</a:t>
            </a:r>
            <a:endParaRPr lang="es-ES" smtClean="0"/>
          </a:p>
          <a:p>
            <a:pPr lvl="1" eaLnBrk="1" hangingPunct="1">
              <a:buClr>
                <a:srgbClr val="3B812F"/>
              </a:buClr>
            </a:pPr>
            <a:r>
              <a:rPr lang="es-ES" sz="2100" b="1" smtClean="0"/>
              <a:t>Los listones u otros medios de conexión de los componentes de una ruta de escape deben estar fijados de manera que no causen tropiezos (por ej., hasta el fondo de la estructura).</a:t>
            </a:r>
            <a:br>
              <a:rPr lang="es-ES" sz="2100" b="1" smtClean="0"/>
            </a:br>
            <a:endParaRPr lang="es-ES" sz="2100" b="1" smtClean="0"/>
          </a:p>
          <a:p>
            <a:pPr lvl="1" eaLnBrk="1" hangingPunct="1">
              <a:buClr>
                <a:srgbClr val="3B812F"/>
              </a:buClr>
            </a:pPr>
            <a:r>
              <a:rPr lang="es-ES" sz="2100" b="1" smtClean="0"/>
              <a:t>Las rampas estructurales utilizadas en lugar de los peldaños deben contar con una superficie antideslizante.</a:t>
            </a:r>
            <a:br>
              <a:rPr lang="es-ES" sz="2100" b="1" smtClean="0"/>
            </a:br>
            <a:endParaRPr lang="es-ES" sz="2100" b="1" smtClean="0"/>
          </a:p>
          <a:p>
            <a:pPr lvl="1" eaLnBrk="1" hangingPunct="1">
              <a:buClr>
                <a:srgbClr val="3B812F"/>
              </a:buClr>
            </a:pPr>
            <a:r>
              <a:rPr lang="es-ES" sz="2100" b="1" smtClean="0"/>
              <a:t>Use rampas de tierra como medio de salida sólo si un trabajador puede caminar sobre ellas en posición erguida, y si éstas han sido evaluadas por una persona competente.</a:t>
            </a:r>
            <a:r>
              <a:rPr lang="es-ES" sz="2200" smtClean="0"/>
              <a:t> </a:t>
            </a:r>
            <a:endParaRPr lang="es-ES" sz="2200" b="1" smtClean="0"/>
          </a:p>
          <a:p>
            <a:pPr lvl="1" eaLnBrk="1" hangingPunct="1">
              <a:buClr>
                <a:srgbClr val="3B812F"/>
              </a:buClr>
            </a:pPr>
            <a:endParaRPr lang="es-ES" sz="22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0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3" grpId="0" build="p" bldLvl="2"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09600" y="2362200"/>
            <a:ext cx="8077200" cy="1066800"/>
          </a:xfrm>
        </p:spPr>
        <p:txBody>
          <a:bodyPr/>
          <a:lstStyle/>
          <a:p>
            <a:pPr eaLnBrk="1" hangingPunct="1"/>
            <a:r>
              <a:rPr lang="es-ES" sz="6600" smtClean="0"/>
              <a:t>Acceso/Salida</a:t>
            </a:r>
          </a:p>
        </p:txBody>
      </p:sp>
      <p:pic>
        <p:nvPicPr>
          <p:cNvPr id="800771" name="Picture 3" descr="ex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00772" name="WordArt 4"/>
          <p:cNvSpPr>
            <a:spLocks noChangeArrowheads="1" noChangeShapeType="1" noTextEdit="1"/>
          </p:cNvSpPr>
          <p:nvPr/>
        </p:nvSpPr>
        <p:spPr bwMode="auto">
          <a:xfrm rot="-497395">
            <a:off x="1066800" y="3505200"/>
            <a:ext cx="6096000" cy="657225"/>
          </a:xfrm>
          <a:prstGeom prst="rect">
            <a:avLst/>
          </a:prstGeom>
        </p:spPr>
        <p:txBody>
          <a:bodyPr wrap="none" fromWordArt="1">
            <a:prstTxWarp prst="textDoubleWave1">
              <a:avLst>
                <a:gd name="adj1" fmla="val 6500"/>
                <a:gd name="adj2" fmla="val 0"/>
              </a:avLst>
            </a:prstTxWarp>
          </a:bodyPr>
          <a:lstStyle/>
          <a:p>
            <a:r>
              <a:rPr lang="en-US" sz="3600" kern="10" spc="-360">
                <a:ln w="12700">
                  <a:solidFill>
                    <a:srgbClr val="FF0000"/>
                  </a:solidFill>
                  <a:round/>
                  <a:headEnd/>
                  <a:tailEnd/>
                </a:ln>
                <a:solidFill>
                  <a:srgbClr val="FFFF00"/>
                </a:solidFill>
                <a:effectLst>
                  <a:outerShdw dist="125724" dir="18900000" algn="ctr" rotWithShape="0">
                    <a:srgbClr val="000099"/>
                  </a:outerShdw>
                </a:effectLst>
                <a:latin typeface="Impact"/>
              </a:rPr>
              <a:t>Dígame... ¿bien o mal?</a:t>
            </a:r>
          </a:p>
        </p:txBody>
      </p:sp>
      <p:sp>
        <p:nvSpPr>
          <p:cNvPr id="800773" name="Text Box 5"/>
          <p:cNvSpPr txBox="1">
            <a:spLocks noChangeArrowheads="1"/>
          </p:cNvSpPr>
          <p:nvPr/>
        </p:nvSpPr>
        <p:spPr bwMode="auto">
          <a:xfrm>
            <a:off x="2209800" y="4876800"/>
            <a:ext cx="4724400" cy="1612900"/>
          </a:xfrm>
          <a:prstGeom prst="rect">
            <a:avLst/>
          </a:prstGeom>
          <a:solidFill>
            <a:srgbClr val="66FF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0033CC"/>
                </a:solidFill>
              </a:rPr>
              <a:t>Si </a:t>
            </a:r>
            <a:r>
              <a:rPr lang="en-US" b="1" u="sng">
                <a:solidFill>
                  <a:srgbClr val="0033CC"/>
                </a:solidFill>
              </a:rPr>
              <a:t>las zanjas</a:t>
            </a:r>
            <a:r>
              <a:rPr lang="es-ES" b="1">
                <a:solidFill>
                  <a:srgbClr val="0033CC"/>
                </a:solidFill>
              </a:rPr>
              <a:t> son de 4 pies o más de profundidad deben contar con un acceso por escalera fija, escalera de mano o rampa.</a:t>
            </a:r>
          </a:p>
          <a:p>
            <a:pPr eaLnBrk="1" hangingPunct="1">
              <a:spcBef>
                <a:spcPct val="50000"/>
              </a:spcBef>
            </a:pPr>
            <a:r>
              <a:rPr lang="en-US" b="1">
                <a:solidFill>
                  <a:srgbClr val="0033CC"/>
                </a:solidFill>
              </a:rPr>
              <a:t>Ref. 29 CFR 1926.651(c)(2)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0771"/>
                                        </p:tgtEl>
                                        <p:attrNameLst>
                                          <p:attrName>style.visibility</p:attrName>
                                        </p:attrNameLst>
                                      </p:cBhvr>
                                      <p:to>
                                        <p:strVal val="visible"/>
                                      </p:to>
                                    </p:set>
                                    <p:animEffect transition="in" filter="checkerboard(across)">
                                      <p:cBhvr>
                                        <p:cTn id="7" dur="500"/>
                                        <p:tgtEl>
                                          <p:spTgt spid="800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0772"/>
                                        </p:tgtEl>
                                        <p:attrNameLst>
                                          <p:attrName>style.visibility</p:attrName>
                                        </p:attrNameLst>
                                      </p:cBhvr>
                                      <p:to>
                                        <p:strVal val="visible"/>
                                      </p:to>
                                    </p:set>
                                    <p:animEffect transition="in" filter="dissolve">
                                      <p:cBhvr>
                                        <p:cTn id="12" dur="500"/>
                                        <p:tgtEl>
                                          <p:spTgt spid="8007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00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2" grpId="0" animBg="1"/>
      <p:bldP spid="80077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0"/>
            <a:ext cx="9144000" cy="1371600"/>
          </a:xfrm>
          <a:solidFill>
            <a:schemeClr val="tx2"/>
          </a:solidFill>
        </p:spPr>
        <p:txBody>
          <a:bodyPr/>
          <a:lstStyle/>
          <a:p>
            <a:pPr eaLnBrk="1" hangingPunct="1"/>
            <a:r>
              <a:rPr lang="es-ES" sz="3200" b="0" smtClean="0">
                <a:solidFill>
                  <a:srgbClr val="99FF99"/>
                </a:solidFill>
              </a:rPr>
              <a:t>Los tres requisitos para la seguridad en las zanjas</a:t>
            </a:r>
            <a:r>
              <a:rPr lang="es-ES" b="0" smtClean="0">
                <a:solidFill>
                  <a:srgbClr val="99FF99"/>
                </a:solidFill>
              </a:rPr>
              <a:t/>
            </a:r>
            <a:br>
              <a:rPr lang="es-ES" b="0" smtClean="0">
                <a:solidFill>
                  <a:srgbClr val="99FF99"/>
                </a:solidFill>
              </a:rPr>
            </a:br>
            <a:r>
              <a:rPr lang="es-ES" sz="2500" b="0" smtClean="0">
                <a:solidFill>
                  <a:srgbClr val="99FF99"/>
                </a:solidFill>
              </a:rPr>
              <a:t>de 5 pies o más (a menos que fuera de roca firme) son...</a:t>
            </a:r>
          </a:p>
        </p:txBody>
      </p:sp>
      <p:sp>
        <p:nvSpPr>
          <p:cNvPr id="741379" name="Rectangle 3"/>
          <p:cNvSpPr>
            <a:spLocks noGrp="1" noChangeArrowheads="1"/>
          </p:cNvSpPr>
          <p:nvPr>
            <p:ph type="body" idx="1"/>
          </p:nvPr>
        </p:nvSpPr>
        <p:spPr/>
        <p:txBody>
          <a:bodyPr/>
          <a:lstStyle/>
          <a:p>
            <a:pPr eaLnBrk="1" hangingPunct="1">
              <a:spcBef>
                <a:spcPct val="0"/>
              </a:spcBef>
              <a:buClr>
                <a:srgbClr val="CC9900"/>
              </a:buClr>
            </a:pPr>
            <a:r>
              <a:rPr lang="es-ES" sz="2400" b="1" u="sng" smtClean="0"/>
              <a:t>Planchas independientes</a:t>
            </a:r>
            <a:r>
              <a:rPr lang="es-ES" sz="2400" b="1" smtClean="0"/>
              <a:t> - estructura capaz de soportar un derrumbe y proteger a los empleados</a:t>
            </a:r>
            <a:endParaRPr lang="es-ES" sz="2400" smtClean="0"/>
          </a:p>
          <a:p>
            <a:pPr eaLnBrk="1" hangingPunct="1">
              <a:spcBef>
                <a:spcPct val="0"/>
              </a:spcBef>
              <a:buFont typeface="Wingdings" pitchFamily="2" charset="2"/>
              <a:buNone/>
            </a:pPr>
            <a:endParaRPr lang="es-ES" sz="2400" smtClean="0"/>
          </a:p>
          <a:p>
            <a:pPr eaLnBrk="1" hangingPunct="1">
              <a:spcBef>
                <a:spcPct val="0"/>
              </a:spcBef>
              <a:buClr>
                <a:srgbClr val="CC9900"/>
              </a:buClr>
            </a:pPr>
            <a:r>
              <a:rPr lang="es-ES" sz="2400" b="1" u="sng" smtClean="0"/>
              <a:t>Apuntalamiento</a:t>
            </a:r>
            <a:r>
              <a:rPr lang="es-ES" sz="2400" b="1" smtClean="0"/>
              <a:t> - estructura que soporta los lados de una excavación y protege de derrumbes</a:t>
            </a:r>
            <a:endParaRPr lang="es-ES" sz="2400" smtClean="0"/>
          </a:p>
          <a:p>
            <a:pPr eaLnBrk="1" hangingPunct="1">
              <a:spcBef>
                <a:spcPct val="0"/>
              </a:spcBef>
              <a:buFont typeface="Wingdings" pitchFamily="2" charset="2"/>
              <a:buNone/>
            </a:pPr>
            <a:endParaRPr lang="es-ES" sz="2400" smtClean="0"/>
          </a:p>
          <a:p>
            <a:pPr eaLnBrk="1" hangingPunct="1">
              <a:spcBef>
                <a:spcPct val="0"/>
              </a:spcBef>
              <a:buClr>
                <a:srgbClr val="CC9900"/>
              </a:buClr>
            </a:pPr>
            <a:r>
              <a:rPr lang="es-ES" sz="2400" b="1" u="sng" smtClean="0"/>
              <a:t>Ataluzado</a:t>
            </a:r>
            <a:r>
              <a:rPr lang="es-ES" sz="2400" b="1" smtClean="0"/>
              <a:t> - técnica que emplea un ángulo específico de inclinación sobre los lados de la excavación.  El ángulo varía en base a la evaluación de los factores que influyen sobre el lugar de trabajo.</a:t>
            </a:r>
            <a:r>
              <a:rPr lang="es-ES" sz="2400" b="1" smtClean="0">
                <a:solidFill>
                  <a:srgbClr val="99FF66"/>
                </a:solidFill>
              </a:rPr>
              <a:t> </a:t>
            </a:r>
            <a:r>
              <a:rPr lang="es-ES" sz="2400" b="1" u="sng" smtClean="0">
                <a:solidFill>
                  <a:srgbClr val="99FF66"/>
                </a:solidFill>
              </a:rPr>
              <a:t> </a:t>
            </a:r>
            <a:endParaRPr lang="es-ES" sz="2400" smtClean="0"/>
          </a:p>
          <a:p>
            <a:pPr eaLnBrk="1" hangingPunct="1">
              <a:spcBef>
                <a:spcPct val="0"/>
              </a:spcBef>
              <a:buClr>
                <a:srgbClr val="CC9900"/>
              </a:buClr>
            </a:pPr>
            <a:r>
              <a:rPr lang="es-ES" sz="1800" smtClean="0">
                <a:solidFill>
                  <a:srgbClr val="0033CC"/>
                </a:solidFill>
              </a:rPr>
              <a:t>Ref. 29 CFR 1926.652(a)(1) para el requisito del sistema de protección</a:t>
            </a:r>
            <a:endParaRPr lang="es-ES" sz="1800" smtClean="0"/>
          </a:p>
          <a:p>
            <a:pPr eaLnBrk="1" hangingPunct="1">
              <a:spcBef>
                <a:spcPct val="0"/>
              </a:spcBef>
              <a:buClr>
                <a:srgbClr val="CC9900"/>
              </a:buClr>
            </a:pPr>
            <a:endParaRPr lang="es-ES" sz="1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13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13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13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13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9" grpId="0" build="p" bldLvl="2"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2" descr="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7219" name="WordArt 3"/>
          <p:cNvSpPr>
            <a:spLocks noChangeArrowheads="1" noChangeShapeType="1" noTextEdit="1"/>
          </p:cNvSpPr>
          <p:nvPr/>
        </p:nvSpPr>
        <p:spPr bwMode="auto">
          <a:xfrm>
            <a:off x="0" y="4419600"/>
            <a:ext cx="9144000" cy="1819275"/>
          </a:xfrm>
          <a:prstGeom prst="rect">
            <a:avLst/>
          </a:prstGeom>
        </p:spPr>
        <p:txBody>
          <a:bodyPr wrap="none" fromWordArt="1">
            <a:prstTxWarp prst="textSlantUp">
              <a:avLst>
                <a:gd name="adj" fmla="val 32056"/>
              </a:avLst>
            </a:prstTxWarp>
          </a:bodyPr>
          <a:lstStyle/>
          <a:p>
            <a:r>
              <a:rPr lang="es-E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Entonces, ¿cuáles son los tres requisitos para la seguridad?</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777218"/>
                                        </p:tgtEl>
                                        <p:attrNameLst>
                                          <p:attrName>style.visibility</p:attrName>
                                        </p:attrNameLst>
                                      </p:cBhvr>
                                      <p:to>
                                        <p:strVal val="visible"/>
                                      </p:to>
                                    </p:set>
                                    <p:animEffect transition="in" filter="checkerboard(across)">
                                      <p:cBhvr>
                                        <p:cTn id="7" dur="500"/>
                                        <p:tgtEl>
                                          <p:spTgt spid="777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777219"/>
                                        </p:tgtEl>
                                        <p:attrNameLst>
                                          <p:attrName>style.visibility</p:attrName>
                                        </p:attrNameLst>
                                      </p:cBhvr>
                                      <p:to>
                                        <p:strVal val="visible"/>
                                      </p:to>
                                    </p:set>
                                    <p:anim calcmode="lin" valueType="num">
                                      <p:cBhvr additive="base">
                                        <p:cTn id="12" dur="5000" fill="hold"/>
                                        <p:tgtEl>
                                          <p:spTgt spid="777219"/>
                                        </p:tgtEl>
                                        <p:attrNameLst>
                                          <p:attrName>ppt_x</p:attrName>
                                        </p:attrNameLst>
                                      </p:cBhvr>
                                      <p:tavLst>
                                        <p:tav tm="0">
                                          <p:val>
                                            <p:strVal val="#ppt_x"/>
                                          </p:val>
                                        </p:tav>
                                        <p:tav tm="100000">
                                          <p:val>
                                            <p:strVal val="#ppt_x"/>
                                          </p:val>
                                        </p:tav>
                                      </p:tavLst>
                                    </p:anim>
                                    <p:anim calcmode="lin" valueType="num">
                                      <p:cBhvr additive="base">
                                        <p:cTn id="13" dur="5000" fill="hold"/>
                                        <p:tgtEl>
                                          <p:spTgt spid="7772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1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486400" y="838200"/>
            <a:ext cx="3429000" cy="3886200"/>
          </a:xfrm>
          <a:solidFill>
            <a:schemeClr val="tx2"/>
          </a:solidFill>
        </p:spPr>
        <p:txBody>
          <a:bodyPr/>
          <a:lstStyle/>
          <a:p>
            <a:pPr eaLnBrk="1" hangingPunct="1"/>
            <a:r>
              <a:rPr lang="es-ES" sz="4100" smtClean="0">
                <a:solidFill>
                  <a:srgbClr val="99FF99"/>
                </a:solidFill>
              </a:rPr>
              <a:t>Fallas secundarias:</a:t>
            </a:r>
            <a:r>
              <a:rPr lang="es-ES" sz="4400" smtClean="0">
                <a:solidFill>
                  <a:srgbClr val="99FF99"/>
                </a:solidFill>
              </a:rPr>
              <a:t/>
            </a:r>
            <a:br>
              <a:rPr lang="es-ES" sz="4400" smtClean="0">
                <a:solidFill>
                  <a:srgbClr val="99FF99"/>
                </a:solidFill>
              </a:rPr>
            </a:br>
            <a:r>
              <a:rPr lang="es-ES" sz="4400" smtClean="0">
                <a:solidFill>
                  <a:srgbClr val="99FF99"/>
                </a:solidFill>
              </a:rPr>
              <a:t/>
            </a:r>
            <a:br>
              <a:rPr lang="es-ES" sz="4400" smtClean="0">
                <a:solidFill>
                  <a:srgbClr val="99FF99"/>
                </a:solidFill>
              </a:rPr>
            </a:br>
            <a:r>
              <a:rPr lang="es-ES" sz="3600" u="sng" smtClean="0">
                <a:solidFill>
                  <a:srgbClr val="99FF99"/>
                </a:solidFill>
              </a:rPr>
              <a:t>¡Muy PELIGROSAS!</a:t>
            </a:r>
          </a:p>
        </p:txBody>
      </p:sp>
      <p:graphicFrame>
        <p:nvGraphicFramePr>
          <p:cNvPr id="129027" name="Object 3"/>
          <p:cNvGraphicFramePr>
            <a:graphicFrameLocks noChangeAspect="1"/>
          </p:cNvGraphicFramePr>
          <p:nvPr>
            <p:ph type="clipArt" sz="half" idx="1"/>
          </p:nvPr>
        </p:nvGraphicFramePr>
        <p:xfrm>
          <a:off x="0" y="0"/>
          <a:ext cx="5334000" cy="6858000"/>
        </p:xfrm>
        <a:graphic>
          <a:graphicData uri="http://schemas.openxmlformats.org/presentationml/2006/ole">
            <mc:AlternateContent xmlns:mc="http://schemas.openxmlformats.org/markup-compatibility/2006">
              <mc:Choice xmlns:v="urn:schemas-microsoft-com:vml" Requires="v">
                <p:oleObj spid="_x0000_s129033" name="Document" r:id="rId4" imgW="3136392" imgH="4175760" progId="Word.Document.8">
                  <p:embed/>
                </p:oleObj>
              </mc:Choice>
              <mc:Fallback>
                <p:oleObj name="Document" r:id="rId4" imgW="3136392" imgH="417576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3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9028" name="Text Box 4"/>
          <p:cNvSpPr txBox="1">
            <a:spLocks noChangeArrowheads="1"/>
          </p:cNvSpPr>
          <p:nvPr/>
        </p:nvSpPr>
        <p:spPr bwMode="auto">
          <a:xfrm>
            <a:off x="4267200" y="1371600"/>
            <a:ext cx="914400" cy="365125"/>
          </a:xfrm>
          <a:prstGeom prst="rect">
            <a:avLst/>
          </a:prstGeom>
          <a:solidFill>
            <a:srgbClr val="E4E3D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PLANO DE FALLA</a:t>
            </a:r>
          </a:p>
        </p:txBody>
      </p:sp>
      <p:sp>
        <p:nvSpPr>
          <p:cNvPr id="129029" name="Rectangle 5"/>
          <p:cNvSpPr>
            <a:spLocks noChangeArrowheads="1"/>
          </p:cNvSpPr>
          <p:nvPr/>
        </p:nvSpPr>
        <p:spPr bwMode="auto">
          <a:xfrm>
            <a:off x="1752600" y="1752600"/>
            <a:ext cx="3505200" cy="274638"/>
          </a:xfrm>
          <a:prstGeom prst="rect">
            <a:avLst/>
          </a:prstGeom>
          <a:solidFill>
            <a:srgbClr val="E4E3D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1200" b="1"/>
              <a:t>ROTACIONALPOSIBLE (CIZALLAMIENTO)</a:t>
            </a:r>
          </a:p>
        </p:txBody>
      </p:sp>
      <p:sp>
        <p:nvSpPr>
          <p:cNvPr id="129030" name="Text Box 6"/>
          <p:cNvSpPr txBox="1">
            <a:spLocks noChangeArrowheads="1"/>
          </p:cNvSpPr>
          <p:nvPr/>
        </p:nvSpPr>
        <p:spPr bwMode="auto">
          <a:xfrm>
            <a:off x="4419600" y="3902075"/>
            <a:ext cx="914400" cy="365125"/>
          </a:xfrm>
          <a:prstGeom prst="rect">
            <a:avLst/>
          </a:prstGeom>
          <a:solidFill>
            <a:srgbClr val="DDDCD5"/>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FALLA PRIMARIA</a:t>
            </a:r>
          </a:p>
        </p:txBody>
      </p:sp>
      <p:sp>
        <p:nvSpPr>
          <p:cNvPr id="129031" name="Text Box 7"/>
          <p:cNvSpPr txBox="1">
            <a:spLocks noChangeArrowheads="1"/>
          </p:cNvSpPr>
          <p:nvPr/>
        </p:nvSpPr>
        <p:spPr bwMode="auto">
          <a:xfrm>
            <a:off x="4191000" y="6340475"/>
            <a:ext cx="1066800" cy="365125"/>
          </a:xfrm>
          <a:prstGeom prst="rect">
            <a:avLst/>
          </a:prstGeom>
          <a:solidFill>
            <a:srgbClr val="DDDCD5"/>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200" b="1"/>
              <a:t>FALLA SECUNDARIA</a:t>
            </a:r>
          </a:p>
        </p:txBody>
      </p:sp>
    </p:spTree>
  </p:cSld>
  <p:clrMapOvr>
    <a:masterClrMapping/>
  </p:clrMapOvr>
  <p:transition spd="slow">
    <p:rand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0"/>
            <a:ext cx="9144000" cy="838200"/>
          </a:xfrm>
          <a:solidFill>
            <a:schemeClr val="tx2"/>
          </a:solidFill>
          <a:extLst>
            <a:ext uri="{91240B29-F687-4F45-9708-019B960494DF}">
              <a14:hiddenLine xmlns:a14="http://schemas.microsoft.com/office/drawing/2010/main" w="76200" cmpd="tri">
                <a:solidFill>
                  <a:schemeClr val="tx1"/>
                </a:solidFill>
                <a:miter lim="800000"/>
                <a:headEnd/>
                <a:tailEnd/>
              </a14:hiddenLine>
            </a:ext>
          </a:extLst>
        </p:spPr>
        <p:txBody>
          <a:bodyPr/>
          <a:lstStyle/>
          <a:p>
            <a:pPr eaLnBrk="1" hangingPunct="1"/>
            <a:r>
              <a:rPr lang="es-ES" smtClean="0">
                <a:solidFill>
                  <a:srgbClr val="99FF99"/>
                </a:solidFill>
              </a:rPr>
              <a:t>GRIETAS DE TENSIÓN</a:t>
            </a:r>
          </a:p>
        </p:txBody>
      </p:sp>
      <p:pic>
        <p:nvPicPr>
          <p:cNvPr id="130051" name="Picture 4" descr="e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7315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5"/>
          <p:cNvSpPr>
            <a:spLocks noChangeArrowheads="1"/>
          </p:cNvSpPr>
          <p:nvPr/>
        </p:nvSpPr>
        <p:spPr bwMode="auto">
          <a:xfrm>
            <a:off x="5410200" y="4191000"/>
            <a:ext cx="3505200" cy="12954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3600" b="1" u="sng">
                <a:solidFill>
                  <a:srgbClr val="99FF99"/>
                </a:solidFill>
              </a:rPr>
              <a:t>¡Muy PELIGROSAS!</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762000"/>
            <a:ext cx="9144000" cy="655638"/>
          </a:xfrm>
          <a:solidFill>
            <a:schemeClr val="tx2"/>
          </a:solidFill>
        </p:spPr>
        <p:txBody>
          <a:bodyPr/>
          <a:lstStyle/>
          <a:p>
            <a:pPr eaLnBrk="1" hangingPunct="1"/>
            <a:r>
              <a:rPr lang="es-ES" sz="3600" smtClean="0">
                <a:solidFill>
                  <a:srgbClr val="99FF99"/>
                </a:solidFill>
              </a:rPr>
              <a:t>Falta de sistemas de protección</a:t>
            </a:r>
          </a:p>
        </p:txBody>
      </p:sp>
      <p:sp>
        <p:nvSpPr>
          <p:cNvPr id="606211" name="Rectangle 3"/>
          <p:cNvSpPr>
            <a:spLocks noGrp="1" noChangeArrowheads="1"/>
          </p:cNvSpPr>
          <p:nvPr>
            <p:ph type="body" idx="1"/>
          </p:nvPr>
        </p:nvSpPr>
        <p:spPr>
          <a:xfrm>
            <a:off x="152400" y="1600200"/>
            <a:ext cx="6934200" cy="3886200"/>
          </a:xfrm>
        </p:spPr>
        <p:txBody>
          <a:bodyPr/>
          <a:lstStyle/>
          <a:p>
            <a:pPr eaLnBrk="1" hangingPunct="1">
              <a:buClr>
                <a:srgbClr val="CC9900"/>
              </a:buClr>
            </a:pPr>
            <a:r>
              <a:rPr lang="es-ES" sz="2200" b="1" smtClean="0"/>
              <a:t>Todas las excavaciones son peligrosas porque son inherentemente inestables. Si son espacios restringidos presentan riesgos adicionales de agotamiento de oxígeno, humos tóxicos y acumulación de agua. </a:t>
            </a:r>
          </a:p>
          <a:p>
            <a:pPr eaLnBrk="1" hangingPunct="1">
              <a:buFont typeface="Wingdings" pitchFamily="2" charset="2"/>
              <a:buNone/>
            </a:pPr>
            <a:r>
              <a:rPr lang="es-ES" sz="2200" b="1" smtClean="0"/>
              <a:t>	</a:t>
            </a:r>
          </a:p>
          <a:p>
            <a:pPr eaLnBrk="1" hangingPunct="1">
              <a:buFont typeface="Wingdings" pitchFamily="2" charset="2"/>
              <a:buNone/>
            </a:pPr>
            <a:r>
              <a:rPr lang="es-ES" sz="2200" b="1" smtClean="0"/>
              <a:t>	Si no usa sistemas o equipos de protección mientras trabaja en zanjas o excavaciones en su lugar de trabajo, corre riesgo de sofocarse, inhalar materiales tóxicos, incendiarse, ahogarse o ser aplastado por un derrumbe.</a:t>
            </a:r>
            <a:br>
              <a:rPr lang="es-ES" sz="2200" b="1" smtClean="0"/>
            </a:br>
            <a:endParaRPr lang="es-ES" sz="2200" b="1" smtClean="0"/>
          </a:p>
        </p:txBody>
      </p:sp>
      <p:sp>
        <p:nvSpPr>
          <p:cNvPr id="131076" name="Text Box 4"/>
          <p:cNvSpPr txBox="1">
            <a:spLocks noChangeArrowheads="1"/>
          </p:cNvSpPr>
          <p:nvPr/>
        </p:nvSpPr>
        <p:spPr bwMode="auto">
          <a:xfrm>
            <a:off x="7010400" y="4191000"/>
            <a:ext cx="1905000" cy="200660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400" b="1">
                <a:solidFill>
                  <a:srgbClr val="FFFFFF"/>
                </a:solidFill>
              </a:rPr>
              <a:t>Este trabajador está en una zanja sin un sistema de protección, la misma no está ataluzada ni banqueada y no cuenta con medios de salida  </a:t>
            </a:r>
            <a:endParaRPr lang="en-US" sz="1400" b="1">
              <a:solidFill>
                <a:srgbClr val="FFFFFF"/>
              </a:solidFill>
            </a:endParaRPr>
          </a:p>
        </p:txBody>
      </p:sp>
      <p:pic>
        <p:nvPicPr>
          <p:cNvPr id="131077" name="Picture 7" descr="Worker in a trench with no protective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752600"/>
            <a:ext cx="1828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6211">
                                            <p:txEl>
                                              <p:pRg st="0" end="0"/>
                                            </p:txEl>
                                          </p:spTgt>
                                        </p:tgtEl>
                                        <p:attrNameLst>
                                          <p:attrName>style.visibility</p:attrName>
                                        </p:attrNameLst>
                                      </p:cBhvr>
                                      <p:to>
                                        <p:strVal val="visible"/>
                                      </p:to>
                                    </p:set>
                                    <p:animEffect transition="in" filter="dissolve">
                                      <p:cBhvr>
                                        <p:cTn id="7" dur="500"/>
                                        <p:tgtEl>
                                          <p:spTgt spid="606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11">
                                            <p:txEl>
                                              <p:pRg st="1" end="1"/>
                                            </p:txEl>
                                          </p:spTgt>
                                        </p:tgtEl>
                                        <p:attrNameLst>
                                          <p:attrName>style.visibility</p:attrName>
                                        </p:attrNameLst>
                                      </p:cBhvr>
                                      <p:to>
                                        <p:strVal val="visible"/>
                                      </p:to>
                                    </p:set>
                                    <p:animEffect transition="in" filter="dissolve">
                                      <p:cBhvr>
                                        <p:cTn id="12" dur="500"/>
                                        <p:tgtEl>
                                          <p:spTgt spid="6062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6211">
                                            <p:txEl>
                                              <p:pRg st="2" end="2"/>
                                            </p:txEl>
                                          </p:spTgt>
                                        </p:tgtEl>
                                        <p:attrNameLst>
                                          <p:attrName>style.visibility</p:attrName>
                                        </p:attrNameLst>
                                      </p:cBhvr>
                                      <p:to>
                                        <p:strVal val="visible"/>
                                      </p:to>
                                    </p:set>
                                    <p:animEffect transition="in" filter="dissolve">
                                      <p:cBhvr>
                                        <p:cTn id="17" dur="500"/>
                                        <p:tgtEl>
                                          <p:spTgt spid="606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bldLvl="2"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Falta de sistemas de protección</a:t>
            </a:r>
          </a:p>
        </p:txBody>
      </p:sp>
      <p:sp>
        <p:nvSpPr>
          <p:cNvPr id="608259"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600" b="1" smtClean="0"/>
              <a:t>Cómo evitar peligros</a:t>
            </a:r>
          </a:p>
          <a:p>
            <a:pPr lvl="1" eaLnBrk="1" hangingPunct="1">
              <a:lnSpc>
                <a:spcPct val="90000"/>
              </a:lnSpc>
              <a:buClr>
                <a:srgbClr val="3B812F"/>
              </a:buClr>
            </a:pPr>
            <a:r>
              <a:rPr lang="es-ES" sz="2500" b="1" smtClean="0"/>
              <a:t>La planificación previa al trabajo es vital para contar con zanjas libres de accidentes; no se puede improvisar la seguridad a medida que el trabajo progresa. Una </a:t>
            </a:r>
            <a:r>
              <a:rPr lang="es-ES" sz="2500" b="1" i="1" u="sng" smtClean="0"/>
              <a:t>persona competente</a:t>
            </a:r>
            <a:r>
              <a:rPr lang="es-ES" sz="2500" b="1" smtClean="0"/>
              <a:t> deberá contemplar las inquietudes a continuación: </a:t>
            </a:r>
          </a:p>
          <a:p>
            <a:pPr lvl="2" eaLnBrk="1" hangingPunct="1">
              <a:lnSpc>
                <a:spcPct val="90000"/>
              </a:lnSpc>
              <a:buClr>
                <a:srgbClr val="CC9900"/>
              </a:buClr>
            </a:pPr>
            <a:r>
              <a:rPr lang="es-ES" sz="2500" b="1" smtClean="0"/>
              <a:t>Evaluar las condiciones del suelo y seleccionar los sistemas de protección adecuados</a:t>
            </a:r>
          </a:p>
          <a:p>
            <a:pPr lvl="2" eaLnBrk="1" hangingPunct="1">
              <a:lnSpc>
                <a:spcPct val="90000"/>
              </a:lnSpc>
              <a:buClr>
                <a:srgbClr val="CC9900"/>
              </a:buClr>
            </a:pPr>
            <a:r>
              <a:rPr lang="es-ES" sz="2500" b="1" smtClean="0"/>
              <a:t>Construir los sistemas de protección de acuerdo con los requisitos de la norma</a:t>
            </a:r>
            <a:br>
              <a:rPr lang="es-ES" sz="2500" b="1" smtClean="0"/>
            </a:br>
            <a:endParaRPr lang="es-ES" sz="2500" b="1" smtClean="0"/>
          </a:p>
          <a:p>
            <a:pPr lvl="2" eaLnBrk="1" hangingPunct="1">
              <a:lnSpc>
                <a:spcPct val="90000"/>
              </a:lnSpc>
              <a:buClr>
                <a:srgbClr val="CC9900"/>
              </a:buClr>
            </a:pPr>
            <a:endParaRPr lang="es-ES" sz="25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8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82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082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082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build="p" bldLvl="2"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Falta de sistemas de protección</a:t>
            </a:r>
          </a:p>
        </p:txBody>
      </p:sp>
      <p:sp>
        <p:nvSpPr>
          <p:cNvPr id="610307"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600" b="1" smtClean="0"/>
              <a:t>Cómo evitar peligros</a:t>
            </a:r>
            <a:endParaRPr lang="es-ES" sz="3600" smtClean="0"/>
          </a:p>
          <a:p>
            <a:pPr lvl="1" eaLnBrk="1" hangingPunct="1">
              <a:lnSpc>
                <a:spcPct val="90000"/>
              </a:lnSpc>
              <a:buClr>
                <a:srgbClr val="3B812F"/>
              </a:buClr>
            </a:pPr>
            <a:r>
              <a:rPr lang="es-ES" sz="2100" b="1" smtClean="0"/>
              <a:t>Planificar previamente; contactar a los servicios públicos (gas, electricidad) para ubicar las líneas subterráneas, planificar el control del tránsito de ser necesario, determinar la proximidad a las estructuras que podrían afectar la selección del sistema de protección.</a:t>
            </a:r>
            <a:br>
              <a:rPr lang="es-ES" sz="2100" b="1" smtClean="0"/>
            </a:br>
            <a:endParaRPr lang="es-ES" sz="2100" b="1" smtClean="0"/>
          </a:p>
          <a:p>
            <a:pPr lvl="1" eaLnBrk="1" hangingPunct="1">
              <a:lnSpc>
                <a:spcPct val="90000"/>
              </a:lnSpc>
              <a:buClr>
                <a:srgbClr val="3B812F"/>
              </a:buClr>
            </a:pPr>
            <a:r>
              <a:rPr lang="es-ES" sz="2100" b="1" smtClean="0"/>
              <a:t>Suministrar un acceso seguro tanto dentro como fuera de la excavación.</a:t>
            </a:r>
          </a:p>
          <a:p>
            <a:pPr lvl="1" eaLnBrk="1" hangingPunct="1">
              <a:lnSpc>
                <a:spcPct val="90000"/>
              </a:lnSpc>
              <a:buClr>
                <a:srgbClr val="3B812F"/>
              </a:buClr>
            </a:pPr>
            <a:endParaRPr lang="es-ES" sz="2100" b="1" smtClean="0"/>
          </a:p>
          <a:p>
            <a:pPr lvl="1" eaLnBrk="1" hangingPunct="1">
              <a:lnSpc>
                <a:spcPct val="90000"/>
              </a:lnSpc>
              <a:buClr>
                <a:srgbClr val="3B812F"/>
              </a:buClr>
            </a:pPr>
            <a:r>
              <a:rPr lang="es-ES" sz="2100" b="1" smtClean="0"/>
              <a:t>Suministrar las protecciones adecuadas si la acumulación de agua plantea un problema</a:t>
            </a:r>
            <a:r>
              <a:rPr lang="es-ES" sz="21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03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03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03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03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7" grpId="0" build="p" bldLvl="2"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Falta de sistemas de protección</a:t>
            </a:r>
          </a:p>
        </p:txBody>
      </p:sp>
      <p:sp>
        <p:nvSpPr>
          <p:cNvPr id="612355"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b="1" smtClean="0"/>
              <a:t>Cómo evitar peligros</a:t>
            </a:r>
            <a:endParaRPr lang="es-ES" smtClean="0"/>
          </a:p>
          <a:p>
            <a:pPr lvl="1" eaLnBrk="1" hangingPunct="1">
              <a:lnSpc>
                <a:spcPct val="90000"/>
              </a:lnSpc>
              <a:buClr>
                <a:srgbClr val="3B812F"/>
              </a:buClr>
            </a:pPr>
            <a:r>
              <a:rPr lang="es-ES" sz="2200" b="1" smtClean="0"/>
              <a:t>Evaluar la baja cantidad de oxígeno, los humos peligroso y gases tóxicos, especialmente cuando los equipos accionados a motor de gasolina están en funcionamiento, o la tierra se ha contaminado con líneas con pérdidas o tanques de almacenamiento. Asegurar la ventilación adecuada o protección respiratoria si corresponde.</a:t>
            </a:r>
          </a:p>
          <a:p>
            <a:pPr lvl="1" eaLnBrk="1" hangingPunct="1">
              <a:lnSpc>
                <a:spcPct val="90000"/>
              </a:lnSpc>
              <a:buClr>
                <a:srgbClr val="3B812F"/>
              </a:buClr>
            </a:pPr>
            <a:r>
              <a:rPr lang="es-ES" sz="2200" b="1" smtClean="0"/>
              <a:t>Inspeccionar el lugar de trabajo a diario al comienzo de cada turno, después de una tormenta, o después de cualquier otro evento que incremente el peligro.</a:t>
            </a:r>
          </a:p>
          <a:p>
            <a:pPr lvl="1" eaLnBrk="1" hangingPunct="1">
              <a:lnSpc>
                <a:spcPct val="90000"/>
              </a:lnSpc>
              <a:buClr>
                <a:srgbClr val="3B812F"/>
              </a:buClr>
            </a:pPr>
            <a:r>
              <a:rPr lang="es-ES" sz="2200" b="1" smtClean="0"/>
              <a:t>Mantener las excavaciones abiertas la cantidad mínima de tiempo necesario para completar las operaciones.</a:t>
            </a:r>
            <a:r>
              <a:rPr lang="es-ES" sz="22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23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23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2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2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105400" y="838200"/>
            <a:ext cx="4267200" cy="914400"/>
          </a:xfrm>
        </p:spPr>
        <p:txBody>
          <a:bodyPr/>
          <a:lstStyle/>
          <a:p>
            <a:pPr eaLnBrk="1" hangingPunct="1"/>
            <a:r>
              <a:rPr lang="es-ES" sz="2700" smtClean="0">
                <a:solidFill>
                  <a:srgbClr val="0033CC"/>
                </a:solidFill>
                <a:latin typeface="Arial Black" pitchFamily="34" charset="0"/>
              </a:rPr>
              <a:t>Redes de seguridad</a:t>
            </a:r>
          </a:p>
        </p:txBody>
      </p:sp>
      <p:sp>
        <p:nvSpPr>
          <p:cNvPr id="704515" name="Rectangle 3"/>
          <p:cNvSpPr>
            <a:spLocks noGrp="1" noChangeArrowheads="1"/>
          </p:cNvSpPr>
          <p:nvPr>
            <p:ph type="body" idx="1"/>
          </p:nvPr>
        </p:nvSpPr>
        <p:spPr>
          <a:xfrm>
            <a:off x="304800" y="3962400"/>
            <a:ext cx="8763000" cy="2209800"/>
          </a:xfrm>
        </p:spPr>
        <p:txBody>
          <a:bodyPr/>
          <a:lstStyle/>
          <a:p>
            <a:pPr eaLnBrk="1" hangingPunct="1">
              <a:lnSpc>
                <a:spcPct val="80000"/>
              </a:lnSpc>
              <a:buClr>
                <a:srgbClr val="CC9900"/>
              </a:buClr>
            </a:pPr>
            <a:r>
              <a:rPr lang="es-ES" sz="2100" b="1" smtClean="0"/>
              <a:t>Se deberán disponer redes para limitar las caídas a 30 pies.</a:t>
            </a:r>
          </a:p>
          <a:p>
            <a:pPr eaLnBrk="1" hangingPunct="1">
              <a:lnSpc>
                <a:spcPct val="80000"/>
              </a:lnSpc>
              <a:buClr>
                <a:srgbClr val="CC9900"/>
              </a:buClr>
            </a:pPr>
            <a:r>
              <a:rPr lang="es-ES" sz="2100" b="1" smtClean="0"/>
              <a:t>Éstas deben probarse antes de cada uso.</a:t>
            </a:r>
          </a:p>
          <a:p>
            <a:pPr eaLnBrk="1" hangingPunct="1">
              <a:lnSpc>
                <a:spcPct val="80000"/>
              </a:lnSpc>
              <a:buClr>
                <a:srgbClr val="CC9900"/>
              </a:buClr>
            </a:pPr>
            <a:r>
              <a:rPr lang="es-ES" sz="2100" b="1" smtClean="0"/>
              <a:t>Deben cubrir el área de trabajo completa.</a:t>
            </a:r>
          </a:p>
          <a:p>
            <a:pPr eaLnBrk="1" hangingPunct="1">
              <a:lnSpc>
                <a:spcPct val="80000"/>
              </a:lnSpc>
              <a:buClr>
                <a:srgbClr val="CC9900"/>
              </a:buClr>
            </a:pPr>
            <a:r>
              <a:rPr lang="es-ES" sz="2100" b="1" smtClean="0"/>
              <a:t>No deben permitir que un trabajador que se cae golpee un objeto.</a:t>
            </a:r>
          </a:p>
          <a:p>
            <a:pPr eaLnBrk="1" hangingPunct="1">
              <a:lnSpc>
                <a:spcPct val="80000"/>
              </a:lnSpc>
              <a:buClr>
                <a:srgbClr val="CC9900"/>
              </a:buClr>
            </a:pPr>
            <a:r>
              <a:rPr lang="es-ES" sz="2100" b="1" smtClean="0"/>
              <a:t>Deben mantenerse libres de materiales y desperdicios.</a:t>
            </a:r>
          </a:p>
        </p:txBody>
      </p:sp>
      <p:pic>
        <p:nvPicPr>
          <p:cNvPr id="15364" name="Picture 4" descr="safety nets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533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5410200" y="1905000"/>
            <a:ext cx="29718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Ref. 29 CFR 1926.502(c)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anim calcmode="lin" valueType="num">
                                      <p:cBhvr additive="base">
                                        <p:cTn id="7" dur="500" fill="hold"/>
                                        <p:tgtEl>
                                          <p:spTgt spid="7045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0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04515">
                                            <p:txEl>
                                              <p:pRg st="1" end="1"/>
                                            </p:txEl>
                                          </p:spTgt>
                                        </p:tgtEl>
                                        <p:attrNameLst>
                                          <p:attrName>style.visibility</p:attrName>
                                        </p:attrNameLst>
                                      </p:cBhvr>
                                      <p:to>
                                        <p:strVal val="visible"/>
                                      </p:to>
                                    </p:set>
                                    <p:anim calcmode="lin" valueType="num">
                                      <p:cBhvr additive="base">
                                        <p:cTn id="13" dur="500" fill="hold"/>
                                        <p:tgtEl>
                                          <p:spTgt spid="70451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0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704515">
                                            <p:txEl>
                                              <p:pRg st="2" end="2"/>
                                            </p:txEl>
                                          </p:spTgt>
                                        </p:tgtEl>
                                        <p:attrNameLst>
                                          <p:attrName>style.visibility</p:attrName>
                                        </p:attrNameLst>
                                      </p:cBhvr>
                                      <p:to>
                                        <p:strVal val="visible"/>
                                      </p:to>
                                    </p:set>
                                    <p:anim calcmode="lin" valueType="num">
                                      <p:cBhvr additive="base">
                                        <p:cTn id="19" dur="500" fill="hold"/>
                                        <p:tgtEl>
                                          <p:spTgt spid="70451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0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704515">
                                            <p:txEl>
                                              <p:pRg st="3" end="3"/>
                                            </p:txEl>
                                          </p:spTgt>
                                        </p:tgtEl>
                                        <p:attrNameLst>
                                          <p:attrName>style.visibility</p:attrName>
                                        </p:attrNameLst>
                                      </p:cBhvr>
                                      <p:to>
                                        <p:strVal val="visible"/>
                                      </p:to>
                                    </p:set>
                                    <p:anim calcmode="lin" valueType="num">
                                      <p:cBhvr additive="base">
                                        <p:cTn id="25" dur="500" fill="hold"/>
                                        <p:tgtEl>
                                          <p:spTgt spid="70451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0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704515">
                                            <p:txEl>
                                              <p:pRg st="4" end="4"/>
                                            </p:txEl>
                                          </p:spTgt>
                                        </p:tgtEl>
                                        <p:attrNameLst>
                                          <p:attrName>style.visibility</p:attrName>
                                        </p:attrNameLst>
                                      </p:cBhvr>
                                      <p:to>
                                        <p:strVal val="visible"/>
                                      </p:to>
                                    </p:set>
                                    <p:anim calcmode="lin" valueType="num">
                                      <p:cBhvr additive="base">
                                        <p:cTn id="31" dur="500" fill="hold"/>
                                        <p:tgtEl>
                                          <p:spTgt spid="70451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0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TYP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676400"/>
            <a:ext cx="2362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3" descr="TYPEB"/>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33800" y="3429000"/>
            <a:ext cx="304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descr="TYPEC"/>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7600" y="4876800"/>
            <a:ext cx="37338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noGrp="1" noChangeArrowheads="1"/>
          </p:cNvSpPr>
          <p:nvPr>
            <p:ph type="title"/>
          </p:nvPr>
        </p:nvSpPr>
        <p:spPr>
          <a:xfrm>
            <a:off x="0" y="685800"/>
            <a:ext cx="9144000" cy="838200"/>
          </a:xfrm>
          <a:solidFill>
            <a:schemeClr val="tx2"/>
          </a:solidFill>
        </p:spPr>
        <p:txBody>
          <a:bodyPr/>
          <a:lstStyle/>
          <a:p>
            <a:pPr eaLnBrk="1" hangingPunct="1"/>
            <a:r>
              <a:rPr lang="es-ES" sz="4800" smtClean="0">
                <a:solidFill>
                  <a:srgbClr val="99FF99"/>
                </a:solidFill>
              </a:rPr>
              <a:t>Ataluzado simple</a:t>
            </a:r>
          </a:p>
        </p:txBody>
      </p:sp>
      <p:sp>
        <p:nvSpPr>
          <p:cNvPr id="135174" name="Rectangle 6"/>
          <p:cNvSpPr>
            <a:spLocks noGrp="1" noChangeArrowheads="1"/>
          </p:cNvSpPr>
          <p:nvPr>
            <p:ph type="body" idx="1"/>
          </p:nvPr>
        </p:nvSpPr>
        <p:spPr>
          <a:xfrm>
            <a:off x="457200" y="1905000"/>
            <a:ext cx="7772400" cy="4267200"/>
          </a:xfrm>
        </p:spPr>
        <p:txBody>
          <a:bodyPr/>
          <a:lstStyle/>
          <a:p>
            <a:pPr eaLnBrk="1" hangingPunct="1">
              <a:buClr>
                <a:srgbClr val="CC9900"/>
              </a:buClr>
            </a:pPr>
            <a:r>
              <a:rPr lang="es-ES" b="1" smtClean="0"/>
              <a:t>Tipo A - 3/4:1</a:t>
            </a:r>
          </a:p>
          <a:p>
            <a:pPr lvl="2" eaLnBrk="1" hangingPunct="1">
              <a:buClr>
                <a:srgbClr val="CC9900"/>
              </a:buClr>
            </a:pPr>
            <a:r>
              <a:rPr lang="es-ES" b="1" smtClean="0"/>
              <a:t>53 grados</a:t>
            </a:r>
          </a:p>
          <a:p>
            <a:pPr eaLnBrk="1" hangingPunct="1">
              <a:buClr>
                <a:srgbClr val="CC9900"/>
              </a:buClr>
            </a:pPr>
            <a:endParaRPr lang="es-ES" sz="2400" b="1" smtClean="0"/>
          </a:p>
          <a:p>
            <a:pPr eaLnBrk="1" hangingPunct="1">
              <a:buClr>
                <a:srgbClr val="CC9900"/>
              </a:buClr>
            </a:pPr>
            <a:r>
              <a:rPr lang="es-ES" b="1" smtClean="0"/>
              <a:t>Tipo B - 1:1</a:t>
            </a:r>
          </a:p>
          <a:p>
            <a:pPr lvl="2" eaLnBrk="1" hangingPunct="1">
              <a:buClr>
                <a:srgbClr val="CC9900"/>
              </a:buClr>
            </a:pPr>
            <a:r>
              <a:rPr lang="es-ES" b="1" smtClean="0"/>
              <a:t>45 grados</a:t>
            </a:r>
          </a:p>
          <a:p>
            <a:pPr lvl="2" eaLnBrk="1" hangingPunct="1">
              <a:buClr>
                <a:srgbClr val="CC9900"/>
              </a:buClr>
            </a:pPr>
            <a:endParaRPr lang="es-ES" sz="2000" b="1" smtClean="0"/>
          </a:p>
          <a:p>
            <a:pPr eaLnBrk="1" hangingPunct="1">
              <a:buClr>
                <a:srgbClr val="CC9900"/>
              </a:buClr>
            </a:pPr>
            <a:r>
              <a:rPr lang="es-ES" b="1" smtClean="0"/>
              <a:t>Tipo C - 1½ :1</a:t>
            </a:r>
          </a:p>
          <a:p>
            <a:pPr lvl="2" eaLnBrk="1" hangingPunct="1">
              <a:buClr>
                <a:srgbClr val="CC9900"/>
              </a:buClr>
            </a:pPr>
            <a:r>
              <a:rPr lang="es-ES" b="1" smtClean="0"/>
              <a:t>34 grados</a:t>
            </a:r>
          </a:p>
        </p:txBody>
      </p:sp>
      <p:sp>
        <p:nvSpPr>
          <p:cNvPr id="830471" name="Text Box 7"/>
          <p:cNvSpPr txBox="1">
            <a:spLocks noChangeArrowheads="1"/>
          </p:cNvSpPr>
          <p:nvPr/>
        </p:nvSpPr>
        <p:spPr bwMode="auto">
          <a:xfrm>
            <a:off x="6629400" y="2019300"/>
            <a:ext cx="2438400" cy="229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600"/>
              <a:t>La persona competente deberá clasificar el suelo por medio de pruebas visuales y manuales</a:t>
            </a:r>
          </a:p>
          <a:p>
            <a:pPr eaLnBrk="1" hangingPunct="1">
              <a:spcBef>
                <a:spcPct val="50000"/>
              </a:spcBef>
            </a:pPr>
            <a:endParaRPr lang="en-US" sz="1600"/>
          </a:p>
          <a:p>
            <a:pPr eaLnBrk="1" hangingPunct="1">
              <a:spcBef>
                <a:spcPct val="50000"/>
              </a:spcBef>
            </a:pPr>
            <a:r>
              <a:rPr lang="es-ES" sz="1600"/>
              <a:t>Sírvase ver la subparte "P" de 29 CFR 1926 para mayor información</a:t>
            </a:r>
            <a:endParaRPr lang="en-US" sz="16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0471"/>
                                        </p:tgtEl>
                                        <p:attrNameLst>
                                          <p:attrName>style.visibility</p:attrName>
                                        </p:attrNameLst>
                                      </p:cBhvr>
                                      <p:to>
                                        <p:strVal val="visible"/>
                                      </p:to>
                                    </p:set>
                                    <p:animEffect transition="in" filter="dissolve">
                                      <p:cBhvr>
                                        <p:cTn id="7" dur="500"/>
                                        <p:tgtEl>
                                          <p:spTgt spid="83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71"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ULTBE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76600" y="1981200"/>
            <a:ext cx="3048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descr="MULTBEN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14800" y="3398838"/>
            <a:ext cx="39624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Rectangle 4"/>
          <p:cNvSpPr>
            <a:spLocks noGrp="1" noChangeArrowheads="1"/>
          </p:cNvSpPr>
          <p:nvPr>
            <p:ph type="title"/>
          </p:nvPr>
        </p:nvSpPr>
        <p:spPr>
          <a:xfrm>
            <a:off x="0" y="685800"/>
            <a:ext cx="9144000" cy="914400"/>
          </a:xfrm>
          <a:solidFill>
            <a:schemeClr val="tx2"/>
          </a:solidFill>
        </p:spPr>
        <p:txBody>
          <a:bodyPr/>
          <a:lstStyle/>
          <a:p>
            <a:pPr eaLnBrk="1" hangingPunct="1"/>
            <a:r>
              <a:rPr lang="es-ES" sz="4800" smtClean="0">
                <a:solidFill>
                  <a:srgbClr val="99FF99"/>
                </a:solidFill>
              </a:rPr>
              <a:t>Banqueo</a:t>
            </a:r>
          </a:p>
        </p:txBody>
      </p:sp>
      <p:sp>
        <p:nvSpPr>
          <p:cNvPr id="136197" name="Rectangle 5"/>
          <p:cNvSpPr>
            <a:spLocks noGrp="1" noChangeArrowheads="1"/>
          </p:cNvSpPr>
          <p:nvPr>
            <p:ph type="body" idx="1"/>
          </p:nvPr>
        </p:nvSpPr>
        <p:spPr>
          <a:xfrm>
            <a:off x="838200" y="1676400"/>
            <a:ext cx="7772400" cy="4724400"/>
          </a:xfrm>
        </p:spPr>
        <p:txBody>
          <a:bodyPr/>
          <a:lstStyle/>
          <a:p>
            <a:pPr eaLnBrk="1" hangingPunct="1">
              <a:buFont typeface="Wingdings" pitchFamily="2" charset="2"/>
              <a:buNone/>
            </a:pPr>
            <a:r>
              <a:rPr lang="es-ES" smtClean="0"/>
              <a:t>Tipo A</a:t>
            </a:r>
          </a:p>
          <a:p>
            <a:pPr marL="742950" lvl="1" indent="-285750" eaLnBrk="1" hangingPunct="1">
              <a:buClr>
                <a:srgbClr val="3B812F"/>
              </a:buClr>
            </a:pPr>
            <a:endParaRPr lang="es-ES" smtClean="0"/>
          </a:p>
          <a:p>
            <a:pPr marL="742950" lvl="1" indent="-285750" eaLnBrk="1" hangingPunct="1">
              <a:buClr>
                <a:srgbClr val="3B812F"/>
              </a:buClr>
            </a:pPr>
            <a:endParaRPr lang="es-ES" smtClean="0"/>
          </a:p>
          <a:p>
            <a:pPr eaLnBrk="1" hangingPunct="1">
              <a:buClr>
                <a:srgbClr val="CC9900"/>
              </a:buClr>
            </a:pPr>
            <a:r>
              <a:rPr lang="es-ES" smtClean="0"/>
              <a:t>Tipo B </a:t>
            </a:r>
          </a:p>
          <a:p>
            <a:pPr marL="1085850" lvl="2" indent="-228600" eaLnBrk="1" hangingPunct="1">
              <a:buClr>
                <a:srgbClr val="CC9900"/>
              </a:buClr>
            </a:pPr>
            <a:endParaRPr lang="es-ES" smtClean="0"/>
          </a:p>
          <a:p>
            <a:pPr eaLnBrk="1" hangingPunct="1">
              <a:buClr>
                <a:srgbClr val="CC9900"/>
              </a:buClr>
            </a:pPr>
            <a:endParaRPr lang="es-ES" smtClean="0"/>
          </a:p>
          <a:p>
            <a:pPr eaLnBrk="1" hangingPunct="1">
              <a:buClr>
                <a:srgbClr val="CC9900"/>
              </a:buClr>
            </a:pPr>
            <a:endParaRPr lang="es-ES" smtClean="0"/>
          </a:p>
          <a:p>
            <a:pPr eaLnBrk="1" hangingPunct="1">
              <a:buClr>
                <a:srgbClr val="CC9900"/>
              </a:buClr>
            </a:pPr>
            <a:r>
              <a:rPr lang="es-ES" smtClean="0"/>
              <a:t>Tipo C	     Ninguno			       		</a:t>
            </a:r>
          </a:p>
        </p:txBody>
      </p:sp>
    </p:spTree>
  </p:cSld>
  <p:clrMapOvr>
    <a:masterClrMapping/>
  </p:clrMapOvr>
  <p:transition spd="slow">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533400"/>
            <a:ext cx="9144000" cy="1219200"/>
          </a:xfrm>
          <a:solidFill>
            <a:schemeClr val="tx2"/>
          </a:solidFill>
        </p:spPr>
        <p:txBody>
          <a:bodyPr/>
          <a:lstStyle/>
          <a:p>
            <a:pPr eaLnBrk="1" hangingPunct="1">
              <a:spcBef>
                <a:spcPct val="50000"/>
              </a:spcBef>
            </a:pPr>
            <a:r>
              <a:rPr lang="es-ES" sz="3600" smtClean="0">
                <a:solidFill>
                  <a:srgbClr val="99FF99"/>
                </a:solidFill>
              </a:rPr>
              <a:t>Fallar en inspeccionar las zanjas </a:t>
            </a:r>
            <a:br>
              <a:rPr lang="es-ES" sz="3600" smtClean="0">
                <a:solidFill>
                  <a:srgbClr val="99FF99"/>
                </a:solidFill>
              </a:rPr>
            </a:br>
            <a:r>
              <a:rPr lang="es-ES" sz="3600" smtClean="0">
                <a:solidFill>
                  <a:srgbClr val="99FF99"/>
                </a:solidFill>
              </a:rPr>
              <a:t>y los sistemas de protección</a:t>
            </a:r>
            <a:r>
              <a:rPr lang="es-ES" sz="3600" b="0" smtClean="0">
                <a:solidFill>
                  <a:srgbClr val="000000"/>
                </a:solidFill>
              </a:rPr>
              <a:t> </a:t>
            </a:r>
          </a:p>
        </p:txBody>
      </p:sp>
      <p:sp>
        <p:nvSpPr>
          <p:cNvPr id="137219" name="Rectangle 3"/>
          <p:cNvSpPr>
            <a:spLocks noGrp="1" noChangeArrowheads="1"/>
          </p:cNvSpPr>
          <p:nvPr>
            <p:ph type="body" idx="1"/>
          </p:nvPr>
        </p:nvSpPr>
        <p:spPr>
          <a:xfrm>
            <a:off x="533400" y="1981200"/>
            <a:ext cx="5105400" cy="3505200"/>
          </a:xfrm>
        </p:spPr>
        <p:txBody>
          <a:bodyPr/>
          <a:lstStyle/>
          <a:p>
            <a:pPr eaLnBrk="1" hangingPunct="1">
              <a:lnSpc>
                <a:spcPct val="90000"/>
              </a:lnSpc>
              <a:buClr>
                <a:srgbClr val="CC9900"/>
              </a:buClr>
            </a:pPr>
            <a:r>
              <a:rPr lang="es-ES" sz="2600" b="1" smtClean="0"/>
              <a:t>Si las zanjas y las excavaciones en su lugar de trabajo no son inspeccionadas a diario en busca de posibles derrumbes, atmósferas peligrosas, fallas de los sistemas de protección, u otras condiciones inseguras, usted está en peligro.</a:t>
            </a:r>
            <a:r>
              <a:rPr lang="es-ES" sz="2600" smtClean="0"/>
              <a:t> </a:t>
            </a:r>
          </a:p>
        </p:txBody>
      </p:sp>
      <p:sp>
        <p:nvSpPr>
          <p:cNvPr id="137220" name="Text Box 4"/>
          <p:cNvSpPr txBox="1">
            <a:spLocks noChangeArrowheads="1"/>
          </p:cNvSpPr>
          <p:nvPr/>
        </p:nvSpPr>
        <p:spPr bwMode="auto">
          <a:xfrm>
            <a:off x="6019800" y="4876800"/>
            <a:ext cx="3124200" cy="94297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400" b="1">
                <a:solidFill>
                  <a:srgbClr val="FFFFFF"/>
                </a:solidFill>
              </a:rPr>
              <a:t>Antes de poder ingresar a una excavación, los trabajadores deben asegurarse de que la misma se haya inspeccionado </a:t>
            </a:r>
            <a:endParaRPr lang="en-US" sz="1400" b="1">
              <a:solidFill>
                <a:srgbClr val="FFFFFF"/>
              </a:solidFill>
            </a:endParaRPr>
          </a:p>
        </p:txBody>
      </p:sp>
      <p:pic>
        <p:nvPicPr>
          <p:cNvPr id="137221" name="Picture 7" descr="Workers at an excavation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457200"/>
            <a:ext cx="9144000" cy="1066800"/>
          </a:xfrm>
          <a:solidFill>
            <a:schemeClr val="tx2"/>
          </a:solidFill>
        </p:spPr>
        <p:txBody>
          <a:bodyPr/>
          <a:lstStyle/>
          <a:p>
            <a:pPr eaLnBrk="1" hangingPunct="1">
              <a:spcBef>
                <a:spcPct val="50000"/>
              </a:spcBef>
            </a:pPr>
            <a:r>
              <a:rPr lang="es-ES" sz="3600" smtClean="0">
                <a:solidFill>
                  <a:srgbClr val="99FF99"/>
                </a:solidFill>
              </a:rPr>
              <a:t>Fallar en inspeccionar las zanjas </a:t>
            </a:r>
            <a:br>
              <a:rPr lang="es-ES" sz="3600" smtClean="0">
                <a:solidFill>
                  <a:srgbClr val="99FF99"/>
                </a:solidFill>
              </a:rPr>
            </a:br>
            <a:r>
              <a:rPr lang="es-ES" sz="3600" smtClean="0">
                <a:solidFill>
                  <a:srgbClr val="99FF99"/>
                </a:solidFill>
              </a:rPr>
              <a:t>y los sistemas de protección</a:t>
            </a:r>
            <a:r>
              <a:rPr lang="es-ES" sz="3600" b="0" smtClean="0">
                <a:solidFill>
                  <a:srgbClr val="000000"/>
                </a:solidFill>
              </a:rPr>
              <a:t> </a:t>
            </a:r>
          </a:p>
        </p:txBody>
      </p:sp>
      <p:sp>
        <p:nvSpPr>
          <p:cNvPr id="635907" name="Rectangle 3"/>
          <p:cNvSpPr>
            <a:spLocks noGrp="1" noChangeArrowheads="1"/>
          </p:cNvSpPr>
          <p:nvPr>
            <p:ph type="body" idx="1"/>
          </p:nvPr>
        </p:nvSpPr>
        <p:spPr>
          <a:xfrm>
            <a:off x="228600" y="1600200"/>
            <a:ext cx="8915400" cy="4495800"/>
          </a:xfrm>
        </p:spPr>
        <p:txBody>
          <a:bodyPr/>
          <a:lstStyle/>
          <a:p>
            <a:pPr eaLnBrk="1" hangingPunct="1">
              <a:buClr>
                <a:srgbClr val="CC9900"/>
              </a:buClr>
            </a:pPr>
            <a:r>
              <a:rPr lang="es-ES" b="1" smtClean="0"/>
              <a:t>Cómo evitar peligros: </a:t>
            </a:r>
            <a:r>
              <a:rPr lang="es-ES" b="1" i="1" u="sng" smtClean="0">
                <a:solidFill>
                  <a:srgbClr val="FF0000"/>
                </a:solidFill>
              </a:rPr>
              <a:t>Inspeccione las excavaciones:</a:t>
            </a:r>
            <a:r>
              <a:rPr lang="es-ES" sz="2400" b="1" smtClean="0"/>
              <a:t> </a:t>
            </a:r>
          </a:p>
          <a:p>
            <a:pPr lvl="2" eaLnBrk="1" hangingPunct="1">
              <a:buClr>
                <a:srgbClr val="CC9900"/>
              </a:buClr>
            </a:pPr>
            <a:r>
              <a:rPr lang="es-ES" sz="2200" b="1" smtClean="0"/>
              <a:t>Antes de comenzar el trabajo de construcción.</a:t>
            </a:r>
            <a:br>
              <a:rPr lang="es-ES" sz="2200" b="1" smtClean="0"/>
            </a:br>
            <a:endParaRPr lang="es-ES" sz="2200" b="1" smtClean="0"/>
          </a:p>
          <a:p>
            <a:pPr lvl="2" eaLnBrk="1" hangingPunct="1">
              <a:buClr>
                <a:srgbClr val="CC9900"/>
              </a:buClr>
            </a:pPr>
            <a:r>
              <a:rPr lang="es-ES" sz="2200" b="1" smtClean="0"/>
              <a:t>A diario antes de cada turno.</a:t>
            </a:r>
            <a:br>
              <a:rPr lang="es-ES" sz="2200" b="1" smtClean="0"/>
            </a:br>
            <a:endParaRPr lang="es-ES" sz="2200" b="1" smtClean="0"/>
          </a:p>
          <a:p>
            <a:pPr lvl="2" eaLnBrk="1" hangingPunct="1">
              <a:buClr>
                <a:srgbClr val="CC9900"/>
              </a:buClr>
            </a:pPr>
            <a:r>
              <a:rPr lang="es-ES" sz="2200" b="1" smtClean="0"/>
              <a:t>Cuando fuera necesario durante el turno.</a:t>
            </a:r>
            <a:br>
              <a:rPr lang="es-ES" sz="2200" b="1" smtClean="0"/>
            </a:br>
            <a:endParaRPr lang="es-ES" sz="2200" b="1" smtClean="0"/>
          </a:p>
          <a:p>
            <a:pPr lvl="2" eaLnBrk="1" hangingPunct="1">
              <a:buClr>
                <a:srgbClr val="CC9900"/>
              </a:buClr>
            </a:pPr>
            <a:r>
              <a:rPr lang="es-ES" sz="2200" b="1" smtClean="0"/>
              <a:t>Después de una tormenta u otros eventos que aumenten el peligro (tales como un vehículo u otro equipo que se aproxima al borde de una excavación). </a:t>
            </a:r>
          </a:p>
          <a:p>
            <a:pPr lvl="2" eaLnBrk="1" hangingPunct="1">
              <a:buClr>
                <a:srgbClr val="CC9900"/>
              </a:buClr>
            </a:pPr>
            <a:endParaRPr lang="es-ES" sz="22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5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359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359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3590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359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7" grpId="0" build="p" bldLvl="2"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200" smtClean="0">
                <a:solidFill>
                  <a:srgbClr val="99FF99"/>
                </a:solidFill>
              </a:rPr>
              <a:t>Colocación insegura de pilas de desmontes</a:t>
            </a:r>
          </a:p>
        </p:txBody>
      </p:sp>
      <p:sp>
        <p:nvSpPr>
          <p:cNvPr id="642051" name="Rectangle 3"/>
          <p:cNvSpPr>
            <a:spLocks noGrp="1" noChangeArrowheads="1"/>
          </p:cNvSpPr>
          <p:nvPr>
            <p:ph type="body" idx="1"/>
          </p:nvPr>
        </p:nvSpPr>
        <p:spPr>
          <a:xfrm>
            <a:off x="228600" y="1600200"/>
            <a:ext cx="8763000" cy="4495800"/>
          </a:xfrm>
        </p:spPr>
        <p:txBody>
          <a:bodyPr/>
          <a:lstStyle/>
          <a:p>
            <a:pPr eaLnBrk="1" hangingPunct="1">
              <a:lnSpc>
                <a:spcPct val="80000"/>
              </a:lnSpc>
              <a:buClr>
                <a:srgbClr val="CC9900"/>
              </a:buClr>
            </a:pPr>
            <a:r>
              <a:rPr lang="es-ES" b="1" smtClean="0"/>
              <a:t>Cómo evitar peligros:</a:t>
            </a:r>
          </a:p>
          <a:p>
            <a:pPr lvl="1" eaLnBrk="1" hangingPunct="1">
              <a:lnSpc>
                <a:spcPct val="80000"/>
              </a:lnSpc>
              <a:buClr>
                <a:srgbClr val="3B812F"/>
              </a:buClr>
            </a:pPr>
            <a:r>
              <a:rPr lang="es-ES" sz="2200" b="1" i="1" smtClean="0">
                <a:solidFill>
                  <a:srgbClr val="FF0000"/>
                </a:solidFill>
              </a:rPr>
              <a:t>Suministre protección a través de uno o más de los siguientes puntos:</a:t>
            </a:r>
            <a:r>
              <a:rPr lang="es-ES" sz="2200" b="1" smtClean="0"/>
              <a:t> </a:t>
            </a:r>
          </a:p>
          <a:p>
            <a:pPr lvl="2" eaLnBrk="1" hangingPunct="1">
              <a:lnSpc>
                <a:spcPct val="80000"/>
              </a:lnSpc>
              <a:buClr>
                <a:srgbClr val="CC9900"/>
              </a:buClr>
            </a:pPr>
            <a:r>
              <a:rPr lang="es-ES" sz="2200" b="1" smtClean="0"/>
              <a:t>Coloque los desmontes y equipos al menos a dos pies de distancia de la excavación.</a:t>
            </a:r>
            <a:br>
              <a:rPr lang="es-ES" sz="2200" b="1" smtClean="0"/>
            </a:br>
            <a:endParaRPr lang="es-ES" sz="2200" b="1" smtClean="0"/>
          </a:p>
          <a:p>
            <a:pPr lvl="2" eaLnBrk="1" hangingPunct="1">
              <a:lnSpc>
                <a:spcPct val="80000"/>
              </a:lnSpc>
              <a:buClr>
                <a:srgbClr val="CC9900"/>
              </a:buClr>
            </a:pPr>
            <a:r>
              <a:rPr lang="es-ES" sz="2200" b="1" smtClean="0"/>
              <a:t>Use los dispositivos de contención, tales como el cajón de zanja, que sobresalgan de la parte superior de la zanja para evitar que los equipos y desmontes caigan de nuevo dentro de la excavación.</a:t>
            </a:r>
            <a:br>
              <a:rPr lang="es-ES" sz="2200" b="1" smtClean="0"/>
            </a:br>
            <a:endParaRPr lang="es-ES" sz="2200" b="1" smtClean="0"/>
          </a:p>
          <a:p>
            <a:pPr lvl="2" eaLnBrk="1" hangingPunct="1">
              <a:lnSpc>
                <a:spcPct val="80000"/>
              </a:lnSpc>
              <a:buClr>
                <a:srgbClr val="CC9900"/>
              </a:buClr>
            </a:pPr>
            <a:r>
              <a:rPr lang="es-ES" sz="2200" b="1" smtClean="0"/>
              <a:t>Cuando el lugar de trabajo no permita una distancia de 2 pies, podría ser necesario transportar los desmontes temporalmente a otra ubicación. </a:t>
            </a:r>
          </a:p>
          <a:p>
            <a:pPr lvl="2" eaLnBrk="1" hangingPunct="1">
              <a:lnSpc>
                <a:spcPct val="80000"/>
              </a:lnSpc>
              <a:buClr>
                <a:srgbClr val="CC9900"/>
              </a:buClr>
            </a:pPr>
            <a:endParaRPr lang="es-ES" sz="22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20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20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420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6420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6420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1" grpId="0" build="p" bldLvl="2"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200" smtClean="0">
                <a:solidFill>
                  <a:srgbClr val="99FF99"/>
                </a:solidFill>
              </a:rPr>
              <a:t>Colocación insegura de pilas de desmontes</a:t>
            </a:r>
          </a:p>
        </p:txBody>
      </p:sp>
      <p:sp>
        <p:nvSpPr>
          <p:cNvPr id="140291" name="Rectangle 3"/>
          <p:cNvSpPr>
            <a:spLocks noGrp="1" noChangeArrowheads="1"/>
          </p:cNvSpPr>
          <p:nvPr>
            <p:ph type="body" idx="1"/>
          </p:nvPr>
        </p:nvSpPr>
        <p:spPr>
          <a:xfrm>
            <a:off x="533400" y="1981200"/>
            <a:ext cx="6400800" cy="3505200"/>
          </a:xfrm>
        </p:spPr>
        <p:txBody>
          <a:bodyPr/>
          <a:lstStyle/>
          <a:p>
            <a:pPr eaLnBrk="1" hangingPunct="1">
              <a:buClr>
                <a:srgbClr val="CC9900"/>
              </a:buClr>
            </a:pPr>
            <a:r>
              <a:rPr lang="es-ES" sz="2600" smtClean="0"/>
              <a:t>El material excavado (desmontes) en su lugar de trabajo es peligroso si se lo coloca demasiado próximo al borde de una zanja/excavación. El peso de los desmontes puede causar un derrumbe, o tanto el desmonte como los equipos pueden rodar y caer sobre los trabajadores, ocasionando lesiones serias o la muerte. </a:t>
            </a:r>
          </a:p>
        </p:txBody>
      </p:sp>
      <p:sp>
        <p:nvSpPr>
          <p:cNvPr id="140292" name="Text Box 4"/>
          <p:cNvSpPr txBox="1">
            <a:spLocks noChangeArrowheads="1"/>
          </p:cNvSpPr>
          <p:nvPr/>
        </p:nvSpPr>
        <p:spPr bwMode="auto">
          <a:xfrm>
            <a:off x="6934200" y="3810000"/>
            <a:ext cx="1981200" cy="158115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400" b="1">
                <a:solidFill>
                  <a:schemeClr val="bg1"/>
                </a:solidFill>
              </a:rPr>
              <a:t>La pila de desmonte debe estar al menos a 2 pies del borde de la zanja y/o se la debe retener para evitar que caiga en la zanja</a:t>
            </a:r>
            <a:r>
              <a:rPr lang="es-ES" sz="1400">
                <a:solidFill>
                  <a:schemeClr val="bg1"/>
                </a:solidFill>
              </a:rPr>
              <a:t> </a:t>
            </a:r>
            <a:endParaRPr lang="en-US" sz="1400">
              <a:solidFill>
                <a:schemeClr val="bg1"/>
              </a:solidFill>
            </a:endParaRPr>
          </a:p>
        </p:txBody>
      </p:sp>
      <p:pic>
        <p:nvPicPr>
          <p:cNvPr id="140293" name="Picture 7" descr="Unsafe spoil pile next to a t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05000"/>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uried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ext Box 4"/>
          <p:cNvSpPr txBox="1">
            <a:spLocks noChangeArrowheads="1"/>
          </p:cNvSpPr>
          <p:nvPr/>
        </p:nvSpPr>
        <p:spPr bwMode="auto">
          <a:xfrm>
            <a:off x="4419600" y="381000"/>
            <a:ext cx="4419600" cy="222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2000" b="1">
                <a:solidFill>
                  <a:srgbClr val="0033CC"/>
                </a:solidFill>
              </a:rPr>
              <a:t>El material de desmonte deberá colocarse a una distancia de 2' para evitar que los materiales caigan o rueden.</a:t>
            </a:r>
          </a:p>
          <a:p>
            <a:pPr eaLnBrk="1" hangingPunct="1">
              <a:spcBef>
                <a:spcPct val="50000"/>
              </a:spcBef>
            </a:pPr>
            <a:r>
              <a:rPr lang="en-US" sz="2000" b="1">
                <a:solidFill>
                  <a:srgbClr val="0033CC"/>
                </a:solidFill>
              </a:rPr>
              <a:t>Ref. 29 CFR 1926.651(j)(2)</a:t>
            </a:r>
          </a:p>
          <a:p>
            <a:pPr eaLnBrk="1" hangingPunct="1">
              <a:spcBef>
                <a:spcPct val="50000"/>
              </a:spcBef>
            </a:pPr>
            <a:endParaRPr lang="en-US" sz="2000" b="1">
              <a:solidFill>
                <a:srgbClr val="0033CC"/>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WordArt 4"/>
          <p:cNvSpPr>
            <a:spLocks noChangeArrowheads="1" noChangeShapeType="1" noTextEdit="1"/>
          </p:cNvSpPr>
          <p:nvPr/>
        </p:nvSpPr>
        <p:spPr bwMode="auto">
          <a:xfrm>
            <a:off x="1295400" y="762000"/>
            <a:ext cx="67056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660033"/>
                </a:solidFill>
                <a:latin typeface="Arial Black"/>
              </a:rPr>
              <a:t>Conocimiento del peligro</a:t>
            </a:r>
          </a:p>
        </p:txBody>
      </p:sp>
      <p:pic>
        <p:nvPicPr>
          <p:cNvPr id="828418" name="Picture 2" descr="excavation- 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8419" name="Text Box 3"/>
          <p:cNvSpPr txBox="1">
            <a:spLocks noChangeArrowheads="1"/>
          </p:cNvSpPr>
          <p:nvPr/>
        </p:nvSpPr>
        <p:spPr bwMode="auto">
          <a:xfrm>
            <a:off x="304800" y="3352800"/>
            <a:ext cx="8534400"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3600"/>
              <a:t>Sabiendo que una yarda cúbica de suelo puede pesar hasta 3000 libras,</a:t>
            </a:r>
          </a:p>
          <a:p>
            <a:pPr eaLnBrk="1" hangingPunct="1">
              <a:spcBef>
                <a:spcPct val="50000"/>
              </a:spcBef>
            </a:pPr>
            <a:r>
              <a:rPr lang="es-ES" sz="3600"/>
              <a:t>¿qué otros peligros puede observar en las próximas tres transparencias?</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8418"/>
                                        </p:tgtEl>
                                        <p:attrNameLst>
                                          <p:attrName>style.visibility</p:attrName>
                                        </p:attrNameLst>
                                      </p:cBhvr>
                                      <p:to>
                                        <p:strVal val="visible"/>
                                      </p:to>
                                    </p:set>
                                    <p:animEffect transition="in" filter="dissolve">
                                      <p:cBhvr>
                                        <p:cTn id="7" dur="500"/>
                                        <p:tgtEl>
                                          <p:spTgt spid="828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28419">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828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9"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62" name="Picture 2" descr="2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Picture 00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0"/>
            <a:ext cx="1089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6386" name="Rectangle 2050"/>
          <p:cNvSpPr>
            <a:spLocks noGrp="1" noChangeArrowheads="1"/>
          </p:cNvSpPr>
          <p:nvPr>
            <p:ph type="title"/>
          </p:nvPr>
        </p:nvSpPr>
        <p:spPr>
          <a:xfrm>
            <a:off x="304800" y="381000"/>
            <a:ext cx="8534400" cy="914400"/>
          </a:xfrm>
          <a:solidFill>
            <a:schemeClr val="bg1"/>
          </a:solidFill>
        </p:spPr>
        <p:txBody>
          <a:bodyPr/>
          <a:lstStyle/>
          <a:p>
            <a:pPr eaLnBrk="1" hangingPunct="1"/>
            <a:r>
              <a:rPr lang="es-ES" sz="4400" b="0" smtClean="0">
                <a:solidFill>
                  <a:srgbClr val="0033CC"/>
                </a:solidFill>
              </a:rPr>
              <a:t>Redes de seguridad, cont.</a:t>
            </a:r>
          </a:p>
        </p:txBody>
      </p:sp>
      <p:sp>
        <p:nvSpPr>
          <p:cNvPr id="16387" name="Rectangle 2051"/>
          <p:cNvSpPr>
            <a:spLocks noGrp="1" noChangeArrowheads="1"/>
          </p:cNvSpPr>
          <p:nvPr>
            <p:ph type="body" idx="1"/>
          </p:nvPr>
        </p:nvSpPr>
        <p:spPr>
          <a:xfrm>
            <a:off x="228600" y="1905000"/>
            <a:ext cx="5638800" cy="3581400"/>
          </a:xfrm>
          <a:solidFill>
            <a:schemeClr val="bg1"/>
          </a:solidFill>
        </p:spPr>
        <p:txBody>
          <a:bodyPr/>
          <a:lstStyle/>
          <a:p>
            <a:pPr eaLnBrk="1" hangingPunct="1">
              <a:buClr>
                <a:srgbClr val="CC9900"/>
              </a:buClr>
            </a:pPr>
            <a:r>
              <a:rPr lang="es-ES" sz="2000" smtClean="0">
                <a:solidFill>
                  <a:srgbClr val="0033CC"/>
                </a:solidFill>
              </a:rPr>
              <a:t>Instaladas a un máximo de 30' por debajo del nivel de trabajo</a:t>
            </a:r>
          </a:p>
          <a:p>
            <a:pPr eaLnBrk="1" hangingPunct="1">
              <a:buClr>
                <a:srgbClr val="CC9900"/>
              </a:buClr>
            </a:pPr>
            <a:r>
              <a:rPr lang="es-ES" sz="2000" smtClean="0">
                <a:solidFill>
                  <a:srgbClr val="0033CC"/>
                </a:solidFill>
              </a:rPr>
              <a:t>A prueba de caídas de 400 libras o </a:t>
            </a:r>
            <a:r>
              <a:rPr lang="es-ES" sz="2000" b="1" i="1" u="sng" smtClean="0">
                <a:solidFill>
                  <a:srgbClr val="0033CC"/>
                </a:solidFill>
              </a:rPr>
              <a:t>certificadas</a:t>
            </a:r>
            <a:r>
              <a:rPr lang="es-ES" sz="2000" smtClean="0">
                <a:solidFill>
                  <a:srgbClr val="0033CC"/>
                </a:solidFill>
              </a:rPr>
              <a:t> por el empleador o persona competente</a:t>
            </a:r>
          </a:p>
          <a:p>
            <a:pPr eaLnBrk="1" hangingPunct="1">
              <a:buClr>
                <a:srgbClr val="CC9900"/>
              </a:buClr>
            </a:pPr>
            <a:r>
              <a:rPr lang="es-ES" sz="2000" smtClean="0">
                <a:solidFill>
                  <a:srgbClr val="0033CC"/>
                </a:solidFill>
              </a:rPr>
              <a:t>Se extiende lo suficiente desde el borde exterior</a:t>
            </a:r>
          </a:p>
          <a:p>
            <a:pPr eaLnBrk="1" hangingPunct="1">
              <a:buClr>
                <a:srgbClr val="CC9900"/>
              </a:buClr>
            </a:pPr>
            <a:r>
              <a:rPr lang="es-ES" sz="2000" smtClean="0">
                <a:solidFill>
                  <a:srgbClr val="0033CC"/>
                </a:solidFill>
              </a:rPr>
              <a:t>Inspección semanal</a:t>
            </a:r>
          </a:p>
          <a:p>
            <a:pPr eaLnBrk="1" hangingPunct="1">
              <a:buClr>
                <a:srgbClr val="CC9900"/>
              </a:buClr>
            </a:pPr>
            <a:r>
              <a:rPr lang="es-ES" sz="2000" smtClean="0">
                <a:solidFill>
                  <a:srgbClr val="0033CC"/>
                </a:solidFill>
              </a:rPr>
              <a:t>Remoción de objetos entre turnos</a:t>
            </a:r>
          </a:p>
          <a:p>
            <a:pPr eaLnBrk="1" hangingPunct="1">
              <a:buClr>
                <a:srgbClr val="CC9900"/>
              </a:buClr>
            </a:pPr>
            <a:r>
              <a:rPr lang="es-ES" sz="2000" smtClean="0">
                <a:solidFill>
                  <a:srgbClr val="0033CC"/>
                </a:solidFill>
              </a:rPr>
              <a:t>Tensión de la soga del borde de 5000 libras</a:t>
            </a:r>
          </a:p>
        </p:txBody>
      </p:sp>
      <p:pic>
        <p:nvPicPr>
          <p:cNvPr id="16388" name="Picture 205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67400" y="1981200"/>
            <a:ext cx="3276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ir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538" y="0"/>
            <a:ext cx="93630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685800"/>
            <a:ext cx="9144000" cy="655638"/>
          </a:xfrm>
          <a:solidFill>
            <a:schemeClr val="tx2"/>
          </a:solidFill>
        </p:spPr>
        <p:txBody>
          <a:bodyPr/>
          <a:lstStyle/>
          <a:p>
            <a:pPr eaLnBrk="1" hangingPunct="1"/>
            <a:r>
              <a:rPr lang="es-ES" sz="3600" smtClean="0">
                <a:solidFill>
                  <a:srgbClr val="99FF99"/>
                </a:solidFill>
              </a:rPr>
              <a:t>Requisitos específicos</a:t>
            </a:r>
          </a:p>
        </p:txBody>
      </p:sp>
      <p:sp>
        <p:nvSpPr>
          <p:cNvPr id="146435" name="Rectangle 3"/>
          <p:cNvSpPr>
            <a:spLocks noGrp="1" noChangeArrowheads="1"/>
          </p:cNvSpPr>
          <p:nvPr>
            <p:ph type="body" idx="1"/>
          </p:nvPr>
        </p:nvSpPr>
        <p:spPr>
          <a:xfrm>
            <a:off x="457200" y="1641475"/>
            <a:ext cx="8229600" cy="4530725"/>
          </a:xfrm>
        </p:spPr>
        <p:txBody>
          <a:bodyPr/>
          <a:lstStyle/>
          <a:p>
            <a:pPr eaLnBrk="1" hangingPunct="1">
              <a:buFont typeface="Wingdings" pitchFamily="2" charset="2"/>
              <a:buNone/>
            </a:pPr>
            <a:r>
              <a:rPr lang="es-ES" sz="4400" smtClean="0"/>
              <a:t>Se abarcarán en este momento los requisitos estatales, locales o contractuales junto con cualquier otro mandato federal relevante...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2" descr="Eart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0" y="5867400"/>
            <a:ext cx="9144000" cy="990600"/>
          </a:xfrm>
        </p:spPr>
        <p:txBody>
          <a:bodyPr/>
          <a:lstStyle/>
          <a:p>
            <a:pPr algn="l" eaLnBrk="1" hangingPunct="1"/>
            <a:r>
              <a:rPr lang="es-ES" sz="1800" smtClean="0">
                <a:solidFill>
                  <a:schemeClr val="bg1"/>
                </a:solidFill>
              </a:rPr>
              <a:t>Nota: Este material no tiene como fin servir como una lista exhaustiva de “Enfoque cuatro peligros" o de las normas federales OSHA. Se alienta a los asistentes a buscar recursos adicionales a modo de capacitación, guía y apoyo.</a:t>
            </a:r>
          </a:p>
        </p:txBody>
      </p:sp>
      <p:sp>
        <p:nvSpPr>
          <p:cNvPr id="147460" name="Rectangle 4"/>
          <p:cNvSpPr>
            <a:spLocks noGrp="1" noChangeArrowheads="1"/>
          </p:cNvSpPr>
          <p:nvPr>
            <p:ph type="body" sz="half" idx="2"/>
          </p:nvPr>
        </p:nvSpPr>
        <p:spPr>
          <a:xfrm>
            <a:off x="0" y="533400"/>
            <a:ext cx="9144000" cy="1447800"/>
          </a:xfrm>
        </p:spPr>
        <p:txBody>
          <a:bodyPr/>
          <a:lstStyle/>
          <a:p>
            <a:pPr algn="ctr" eaLnBrk="1" hangingPunct="1">
              <a:lnSpc>
                <a:spcPct val="90000"/>
              </a:lnSpc>
              <a:buFont typeface="Wingdings" pitchFamily="2" charset="2"/>
              <a:buNone/>
            </a:pPr>
            <a:r>
              <a:rPr lang="es-ES" sz="4400" b="1" smtClean="0">
                <a:solidFill>
                  <a:srgbClr val="FFFFFF"/>
                </a:solidFill>
              </a:rPr>
              <a:t> Gracias por su tiempo y</a:t>
            </a:r>
          </a:p>
          <a:p>
            <a:pPr algn="ctr" eaLnBrk="1" hangingPunct="1">
              <a:lnSpc>
                <a:spcPct val="90000"/>
              </a:lnSpc>
              <a:buFont typeface="Wingdings" pitchFamily="2" charset="2"/>
              <a:buNone/>
            </a:pPr>
            <a:r>
              <a:rPr lang="es-ES" sz="4400" b="1" smtClean="0">
                <a:solidFill>
                  <a:srgbClr val="FFFFFF"/>
                </a:solidFill>
              </a:rPr>
              <a:t> atención a este programa...</a:t>
            </a:r>
          </a:p>
        </p:txBody>
      </p:sp>
      <p:pic>
        <p:nvPicPr>
          <p:cNvPr id="147461" name="Picture 6" descr="LookwhatbestIcand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90800" y="2438400"/>
            <a:ext cx="2667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5" name="Rectangle 7"/>
          <p:cNvSpPr>
            <a:spLocks noChangeArrowheads="1"/>
          </p:cNvSpPr>
          <p:nvPr/>
        </p:nvSpPr>
        <p:spPr bwMode="auto">
          <a:xfrm>
            <a:off x="4191000" y="2209800"/>
            <a:ext cx="4953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Clr>
                <a:schemeClr val="accent1"/>
              </a:buClr>
              <a:buSzPct val="65000"/>
              <a:buFont typeface="Wingdings" pitchFamily="2" charset="2"/>
              <a:buNone/>
            </a:pPr>
            <a:r>
              <a:rPr lang="es-ES" sz="3600" b="1">
                <a:solidFill>
                  <a:srgbClr val="CCECFF"/>
                </a:solidFill>
              </a:rPr>
              <a:t>Cuide su seguridad por todos nosotros.</a:t>
            </a:r>
            <a:endParaRPr lang="en-US" sz="3600" b="1">
              <a:solidFill>
                <a:srgbClr val="CCECFF"/>
              </a:solidFill>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841735"/>
                                        </p:tgtEl>
                                        <p:attrNameLst>
                                          <p:attrName>style.visibility</p:attrName>
                                        </p:attrNameLst>
                                      </p:cBhvr>
                                      <p:to>
                                        <p:strVal val="visible"/>
                                      </p:to>
                                    </p:set>
                                    <p:anim calcmode="lin" valueType="num">
                                      <p:cBhvr>
                                        <p:cTn id="7" dur="5000" fill="hold"/>
                                        <p:tgtEl>
                                          <p:spTgt spid="841735"/>
                                        </p:tgtEl>
                                        <p:attrNameLst>
                                          <p:attrName>ppt_w</p:attrName>
                                        </p:attrNameLst>
                                      </p:cBhvr>
                                      <p:tavLst>
                                        <p:tav tm="0" fmla="#ppt_w*sin(2.5*pi*$)">
                                          <p:val>
                                            <p:fltVal val="0"/>
                                          </p:val>
                                        </p:tav>
                                        <p:tav tm="100000">
                                          <p:val>
                                            <p:fltVal val="1"/>
                                          </p:val>
                                        </p:tav>
                                      </p:tavLst>
                                    </p:anim>
                                    <p:anim calcmode="lin" valueType="num">
                                      <p:cBhvr>
                                        <p:cTn id="8" dur="5000" fill="hold"/>
                                        <p:tgtEl>
                                          <p:spTgt spid="8417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457200"/>
            <a:ext cx="8534400" cy="1143000"/>
          </a:xfrm>
        </p:spPr>
        <p:txBody>
          <a:bodyPr/>
          <a:lstStyle/>
          <a:p>
            <a:pPr eaLnBrk="1" hangingPunct="1"/>
            <a:r>
              <a:rPr lang="es-ES" sz="3300" smtClean="0">
                <a:solidFill>
                  <a:srgbClr val="0033CC"/>
                </a:solidFill>
              </a:rPr>
              <a:t>Sistema personal de detención de caídas</a:t>
            </a:r>
            <a:br>
              <a:rPr lang="es-ES" sz="3300" smtClean="0">
                <a:solidFill>
                  <a:srgbClr val="0033CC"/>
                </a:solidFill>
              </a:rPr>
            </a:br>
            <a:r>
              <a:rPr lang="es-ES" sz="2200" smtClean="0">
                <a:solidFill>
                  <a:srgbClr val="0033CC"/>
                </a:solidFill>
              </a:rPr>
              <a:t>Ref. 29 CFR 1926.502(d)</a:t>
            </a:r>
            <a:r>
              <a:rPr lang="es-ES" smtClean="0">
                <a:solidFill>
                  <a:srgbClr val="0033CC"/>
                </a:solidFill>
              </a:rPr>
              <a:t> </a:t>
            </a:r>
          </a:p>
        </p:txBody>
      </p:sp>
      <p:sp>
        <p:nvSpPr>
          <p:cNvPr id="694275" name="Rectangle 3"/>
          <p:cNvSpPr>
            <a:spLocks noGrp="1" noChangeArrowheads="1"/>
          </p:cNvSpPr>
          <p:nvPr>
            <p:ph type="body" idx="1"/>
          </p:nvPr>
        </p:nvSpPr>
        <p:spPr>
          <a:xfrm>
            <a:off x="381000" y="2743200"/>
            <a:ext cx="4405313" cy="1954213"/>
          </a:xfrm>
        </p:spPr>
        <p:txBody>
          <a:bodyPr/>
          <a:lstStyle/>
          <a:p>
            <a:pPr eaLnBrk="1" hangingPunct="1">
              <a:buClr>
                <a:srgbClr val="CC9900"/>
              </a:buClr>
            </a:pPr>
            <a:r>
              <a:rPr lang="es-ES" sz="2400" b="1" smtClean="0"/>
              <a:t>El sistema está formado por </a:t>
            </a:r>
          </a:p>
          <a:p>
            <a:pPr lvl="1" eaLnBrk="1" hangingPunct="1">
              <a:buClr>
                <a:srgbClr val="3B812F"/>
              </a:buClr>
            </a:pPr>
            <a:r>
              <a:rPr lang="es-ES" sz="2400" b="1" smtClean="0"/>
              <a:t>Un anclaje</a:t>
            </a:r>
          </a:p>
          <a:p>
            <a:pPr lvl="1" eaLnBrk="1" hangingPunct="1">
              <a:buClr>
                <a:srgbClr val="3B812F"/>
              </a:buClr>
            </a:pPr>
            <a:r>
              <a:rPr lang="es-ES" sz="2400" b="1" smtClean="0"/>
              <a:t>Conectores</a:t>
            </a:r>
          </a:p>
          <a:p>
            <a:pPr lvl="1" eaLnBrk="1" hangingPunct="1">
              <a:buClr>
                <a:srgbClr val="3B812F"/>
              </a:buClr>
            </a:pPr>
            <a:r>
              <a:rPr lang="es-ES" sz="2400" b="1" smtClean="0"/>
              <a:t>Un arnés de cuerpo</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l="6915" t="10345" r="10335" b="6897"/>
          <a:stretch>
            <a:fillRect/>
          </a:stretch>
        </p:blipFill>
        <p:spPr bwMode="auto">
          <a:xfrm>
            <a:off x="4800600" y="1752600"/>
            <a:ext cx="35687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94275">
                                            <p:txEl>
                                              <p:pRg st="0" end="0"/>
                                            </p:txEl>
                                          </p:spTgt>
                                        </p:tgtEl>
                                        <p:attrNameLst>
                                          <p:attrName>style.visibility</p:attrName>
                                        </p:attrNameLst>
                                      </p:cBhvr>
                                      <p:to>
                                        <p:strVal val="visible"/>
                                      </p:to>
                                    </p:set>
                                    <p:anim calcmode="lin" valueType="num">
                                      <p:cBhvr additive="base">
                                        <p:cTn id="7" dur="500" fill="hold"/>
                                        <p:tgtEl>
                                          <p:spTgt spid="69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427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94275">
                                            <p:txEl>
                                              <p:pRg st="1" end="1"/>
                                            </p:txEl>
                                          </p:spTgt>
                                        </p:tgtEl>
                                        <p:attrNameLst>
                                          <p:attrName>style.visibility</p:attrName>
                                        </p:attrNameLst>
                                      </p:cBhvr>
                                      <p:to>
                                        <p:strVal val="visible"/>
                                      </p:to>
                                    </p:set>
                                    <p:anim calcmode="lin" valueType="num">
                                      <p:cBhvr additive="base">
                                        <p:cTn id="11" dur="500" fill="hold"/>
                                        <p:tgtEl>
                                          <p:spTgt spid="6942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427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94275">
                                            <p:txEl>
                                              <p:pRg st="2" end="2"/>
                                            </p:txEl>
                                          </p:spTgt>
                                        </p:tgtEl>
                                        <p:attrNameLst>
                                          <p:attrName>style.visibility</p:attrName>
                                        </p:attrNameLst>
                                      </p:cBhvr>
                                      <p:to>
                                        <p:strVal val="visible"/>
                                      </p:to>
                                    </p:set>
                                    <p:anim calcmode="lin" valueType="num">
                                      <p:cBhvr additive="base">
                                        <p:cTn id="15" dur="500" fill="hold"/>
                                        <p:tgtEl>
                                          <p:spTgt spid="69427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9427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94275">
                                            <p:txEl>
                                              <p:pRg st="3" end="3"/>
                                            </p:txEl>
                                          </p:spTgt>
                                        </p:tgtEl>
                                        <p:attrNameLst>
                                          <p:attrName>style.visibility</p:attrName>
                                        </p:attrNameLst>
                                      </p:cBhvr>
                                      <p:to>
                                        <p:strVal val="visible"/>
                                      </p:to>
                                    </p:set>
                                    <p:anim calcmode="lin" valueType="num">
                                      <p:cBhvr additive="base">
                                        <p:cTn id="19" dur="500" fill="hold"/>
                                        <p:tgtEl>
                                          <p:spTgt spid="6942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427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609600"/>
            <a:ext cx="8763000" cy="609600"/>
          </a:xfrm>
          <a:extLst>
            <a:ext uri="{909E8E84-426E-40DD-AFC4-6F175D3DCCD1}">
              <a14:hiddenFill xmlns:a14="http://schemas.microsoft.com/office/drawing/2010/main">
                <a:solidFill>
                  <a:srgbClr val="00FFFF"/>
                </a:solidFill>
              </a14:hiddenFill>
            </a:ext>
          </a:extLst>
        </p:spPr>
        <p:txBody>
          <a:bodyPr/>
          <a:lstStyle/>
          <a:p>
            <a:pPr eaLnBrk="1" hangingPunct="1"/>
            <a:r>
              <a:rPr lang="es-ES" sz="3000" b="0" smtClean="0">
                <a:solidFill>
                  <a:srgbClr val="0033CC"/>
                </a:solidFill>
              </a:rPr>
              <a:t>Sistemas personales de detención de caídas (PFAS)</a:t>
            </a:r>
          </a:p>
        </p:txBody>
      </p:sp>
      <p:sp>
        <p:nvSpPr>
          <p:cNvPr id="18435" name="Rectangle 3"/>
          <p:cNvSpPr>
            <a:spLocks noGrp="1" noChangeArrowheads="1"/>
          </p:cNvSpPr>
          <p:nvPr>
            <p:ph type="body" idx="1"/>
          </p:nvPr>
        </p:nvSpPr>
        <p:spPr>
          <a:xfrm>
            <a:off x="228600" y="1600200"/>
            <a:ext cx="8153400" cy="4267200"/>
          </a:xfrm>
        </p:spPr>
        <p:txBody>
          <a:bodyPr/>
          <a:lstStyle/>
          <a:p>
            <a:pPr eaLnBrk="1" hangingPunct="1">
              <a:lnSpc>
                <a:spcPct val="120000"/>
              </a:lnSpc>
              <a:buClr>
                <a:srgbClr val="CC9900"/>
              </a:buClr>
            </a:pPr>
            <a:r>
              <a:rPr lang="es-ES" sz="2000" smtClean="0"/>
              <a:t>¡No utilizar cinturones de seguridad como detención de caídas! </a:t>
            </a:r>
          </a:p>
          <a:p>
            <a:pPr eaLnBrk="1" hangingPunct="1">
              <a:lnSpc>
                <a:spcPct val="120000"/>
              </a:lnSpc>
              <a:buClr>
                <a:srgbClr val="CC9900"/>
              </a:buClr>
            </a:pPr>
            <a:r>
              <a:rPr lang="es-ES" sz="2000" smtClean="0"/>
              <a:t>Los cinturones de seguridad se utilizan sólo para sistemas posicionadores</a:t>
            </a:r>
          </a:p>
          <a:p>
            <a:pPr eaLnBrk="1" hangingPunct="1">
              <a:lnSpc>
                <a:spcPct val="120000"/>
              </a:lnSpc>
              <a:buFont typeface="Wingdings" pitchFamily="2" charset="2"/>
              <a:buNone/>
            </a:pPr>
            <a:endParaRPr lang="es-ES" sz="2000" smtClean="0"/>
          </a:p>
          <a:p>
            <a:pPr eaLnBrk="1" hangingPunct="1">
              <a:lnSpc>
                <a:spcPct val="120000"/>
              </a:lnSpc>
              <a:buClr>
                <a:srgbClr val="CC9900"/>
              </a:buClr>
            </a:pPr>
            <a:endParaRPr lang="es-ES" sz="1600" smtClean="0"/>
          </a:p>
          <a:p>
            <a:pPr eaLnBrk="1" hangingPunct="1">
              <a:lnSpc>
                <a:spcPct val="120000"/>
              </a:lnSpc>
              <a:buClr>
                <a:srgbClr val="CC9900"/>
              </a:buClr>
            </a:pPr>
            <a:endParaRPr lang="es-ES" sz="1600" smtClean="0"/>
          </a:p>
          <a:p>
            <a:pPr eaLnBrk="1" hangingPunct="1">
              <a:lnSpc>
                <a:spcPct val="120000"/>
              </a:lnSpc>
              <a:spcBef>
                <a:spcPct val="0"/>
              </a:spcBef>
              <a:buClr>
                <a:srgbClr val="CC9900"/>
              </a:buClr>
            </a:pPr>
            <a:r>
              <a:rPr lang="es-ES" sz="2000" smtClean="0"/>
              <a:t>PFAS; Siempre </a:t>
            </a:r>
          </a:p>
          <a:p>
            <a:pPr eaLnBrk="1" hangingPunct="1">
              <a:lnSpc>
                <a:spcPct val="120000"/>
              </a:lnSpc>
              <a:buFont typeface="Wingdings" pitchFamily="2" charset="2"/>
              <a:buNone/>
            </a:pPr>
            <a:r>
              <a:rPr lang="es-ES" sz="2000" smtClean="0"/>
              <a:t>se utilizan en elevadores aéreos </a:t>
            </a:r>
          </a:p>
          <a:p>
            <a:pPr eaLnBrk="1" hangingPunct="1">
              <a:lnSpc>
                <a:spcPct val="120000"/>
              </a:lnSpc>
              <a:buFont typeface="Wingdings" pitchFamily="2" charset="2"/>
              <a:buNone/>
            </a:pPr>
            <a:r>
              <a:rPr lang="es-ES" sz="2000" smtClean="0"/>
              <a:t>al menos cuando se los expone </a:t>
            </a:r>
          </a:p>
          <a:p>
            <a:pPr eaLnBrk="1" hangingPunct="1">
              <a:lnSpc>
                <a:spcPct val="120000"/>
              </a:lnSpc>
              <a:buFont typeface="Wingdings" pitchFamily="2" charset="2"/>
              <a:buNone/>
            </a:pPr>
            <a:r>
              <a:rPr lang="es-ES" sz="2000" smtClean="0"/>
              <a:t>a caídas de 6'</a:t>
            </a:r>
          </a:p>
          <a:p>
            <a:pPr eaLnBrk="1" hangingPunct="1">
              <a:lnSpc>
                <a:spcPct val="120000"/>
              </a:lnSpc>
              <a:buFont typeface="Wingdings" pitchFamily="2" charset="2"/>
              <a:buNone/>
            </a:pPr>
            <a:r>
              <a:rPr lang="es-ES" sz="1600" smtClean="0"/>
              <a:t>Ref. 29 CFR 1926.453(b)(2)(v)</a:t>
            </a:r>
          </a:p>
          <a:p>
            <a:pPr eaLnBrk="1" hangingPunct="1">
              <a:lnSpc>
                <a:spcPct val="120000"/>
              </a:lnSpc>
              <a:buFont typeface="Wingdings" pitchFamily="2" charset="2"/>
              <a:buNone/>
            </a:pPr>
            <a:endParaRPr lang="es-ES" sz="1600" smtClean="0"/>
          </a:p>
        </p:txBody>
      </p:sp>
      <p:pic>
        <p:nvPicPr>
          <p:cNvPr id="18436" name="Picture 4" descr="attaching fall protection"/>
          <p:cNvPicPr>
            <a:picLocks noChangeAspect="1" noChangeArrowheads="1"/>
          </p:cNvPicPr>
          <p:nvPr/>
        </p:nvPicPr>
        <p:blipFill>
          <a:blip r:embed="rId3" cstate="email">
            <a:lum bright="12000"/>
            <a:extLst>
              <a:ext uri="{28A0092B-C50C-407E-A947-70E740481C1C}">
                <a14:useLocalDpi xmlns:a14="http://schemas.microsoft.com/office/drawing/2010/main" val="0"/>
              </a:ext>
            </a:extLst>
          </a:blip>
          <a:srcRect l="10170" t="27223" r="15225"/>
          <a:stretch>
            <a:fillRect/>
          </a:stretch>
        </p:blipFill>
        <p:spPr bwMode="auto">
          <a:xfrm>
            <a:off x="3962400" y="2743200"/>
            <a:ext cx="5181600" cy="379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5"/>
          <p:cNvGrpSpPr>
            <a:grpSpLocks/>
          </p:cNvGrpSpPr>
          <p:nvPr/>
        </p:nvGrpSpPr>
        <p:grpSpPr bwMode="auto">
          <a:xfrm>
            <a:off x="1752600" y="3200400"/>
            <a:ext cx="4648200" cy="514350"/>
            <a:chOff x="1248" y="2233"/>
            <a:chExt cx="2592" cy="324"/>
          </a:xfrm>
        </p:grpSpPr>
        <p:sp>
          <p:nvSpPr>
            <p:cNvPr id="18438" name="Line 6"/>
            <p:cNvSpPr>
              <a:spLocks noChangeShapeType="1"/>
            </p:cNvSpPr>
            <p:nvPr/>
          </p:nvSpPr>
          <p:spPr bwMode="auto">
            <a:xfrm>
              <a:off x="1920" y="2448"/>
              <a:ext cx="1920"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9" name="Text Box 7"/>
            <p:cNvSpPr txBox="1">
              <a:spLocks noChangeArrowheads="1"/>
            </p:cNvSpPr>
            <p:nvPr/>
          </p:nvSpPr>
          <p:spPr bwMode="auto">
            <a:xfrm>
              <a:off x="1248" y="2233"/>
              <a:ext cx="588" cy="324"/>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r>
                <a:rPr lang="en-US" sz="2400" b="1">
                  <a:solidFill>
                    <a:schemeClr val="accent2"/>
                  </a:solidFill>
                </a:rPr>
                <a:t>PFAS</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4626" name="Rectangle 2050"/>
          <p:cNvSpPr>
            <a:spLocks noGrp="1" noChangeArrowheads="1"/>
          </p:cNvSpPr>
          <p:nvPr>
            <p:ph type="title"/>
          </p:nvPr>
        </p:nvSpPr>
        <p:spPr/>
        <p:txBody>
          <a:bodyPr/>
          <a:lstStyle/>
          <a:p>
            <a:pPr eaLnBrk="1" hangingPunct="1"/>
            <a:r>
              <a:rPr lang="es-ES" u="sng" smtClean="0">
                <a:solidFill>
                  <a:srgbClr val="0033CC"/>
                </a:solidFill>
              </a:rPr>
              <a:t>¿De qué color es cada palabra?</a:t>
            </a:r>
          </a:p>
        </p:txBody>
      </p:sp>
      <p:sp>
        <p:nvSpPr>
          <p:cNvPr id="794627" name="Rectangle 2051"/>
          <p:cNvSpPr>
            <a:spLocks noGrp="1" noChangeArrowheads="1"/>
          </p:cNvSpPr>
          <p:nvPr>
            <p:ph type="body" idx="1"/>
          </p:nvPr>
        </p:nvSpPr>
        <p:spPr>
          <a:xfrm>
            <a:off x="2590800" y="1752600"/>
            <a:ext cx="3886200" cy="2438400"/>
          </a:xfrm>
          <a:solidFill>
            <a:srgbClr val="C0C0C0"/>
          </a:solidFill>
        </p:spPr>
        <p:txBody>
          <a:bodyPr/>
          <a:lstStyle/>
          <a:p>
            <a:pPr algn="ctr" eaLnBrk="1" hangingPunct="1">
              <a:lnSpc>
                <a:spcPct val="90000"/>
              </a:lnSpc>
              <a:buFont typeface="Wingdings" pitchFamily="2" charset="2"/>
              <a:buNone/>
            </a:pPr>
            <a:r>
              <a:rPr lang="es-ES" smtClean="0">
                <a:solidFill>
                  <a:srgbClr val="FF0000"/>
                </a:solidFill>
              </a:rPr>
              <a:t>Azul</a:t>
            </a:r>
            <a:r>
              <a:rPr lang="es-ES" smtClean="0"/>
              <a:t>     </a:t>
            </a:r>
            <a:r>
              <a:rPr lang="es-ES" smtClean="0">
                <a:solidFill>
                  <a:srgbClr val="66FF66"/>
                </a:solidFill>
              </a:rPr>
              <a:t>Rojo</a:t>
            </a:r>
            <a:r>
              <a:rPr lang="es-ES" smtClean="0"/>
              <a:t>    </a:t>
            </a:r>
            <a:r>
              <a:rPr lang="es-ES" smtClean="0">
                <a:solidFill>
                  <a:srgbClr val="0033CC"/>
                </a:solidFill>
              </a:rPr>
              <a:t>Verde</a:t>
            </a:r>
          </a:p>
          <a:p>
            <a:pPr algn="ctr" eaLnBrk="1" hangingPunct="1">
              <a:lnSpc>
                <a:spcPct val="90000"/>
              </a:lnSpc>
              <a:buFont typeface="Wingdings" pitchFamily="2" charset="2"/>
              <a:buNone/>
            </a:pPr>
            <a:r>
              <a:rPr lang="es-ES" smtClean="0">
                <a:solidFill>
                  <a:srgbClr val="0033CC"/>
                </a:solidFill>
              </a:rPr>
              <a:t>Verde</a:t>
            </a:r>
            <a:r>
              <a:rPr lang="es-ES" smtClean="0"/>
              <a:t>    </a:t>
            </a:r>
            <a:r>
              <a:rPr lang="es-ES" smtClean="0">
                <a:solidFill>
                  <a:srgbClr val="FF0000"/>
                </a:solidFill>
              </a:rPr>
              <a:t>Azul</a:t>
            </a:r>
            <a:r>
              <a:rPr lang="es-ES" smtClean="0"/>
              <a:t>     </a:t>
            </a:r>
            <a:r>
              <a:rPr lang="es-ES" smtClean="0">
                <a:solidFill>
                  <a:srgbClr val="FFFF00"/>
                </a:solidFill>
              </a:rPr>
              <a:t>Azul</a:t>
            </a:r>
          </a:p>
          <a:p>
            <a:pPr algn="ctr" eaLnBrk="1" hangingPunct="1">
              <a:lnSpc>
                <a:spcPct val="90000"/>
              </a:lnSpc>
              <a:buFont typeface="Wingdings" pitchFamily="2" charset="2"/>
              <a:buNone/>
            </a:pPr>
            <a:r>
              <a:rPr lang="es-ES" smtClean="0">
                <a:solidFill>
                  <a:srgbClr val="FFFF00"/>
                </a:solidFill>
              </a:rPr>
              <a:t>Azul</a:t>
            </a:r>
            <a:r>
              <a:rPr lang="es-ES" smtClean="0"/>
              <a:t>    </a:t>
            </a:r>
            <a:r>
              <a:rPr lang="es-ES" smtClean="0">
                <a:solidFill>
                  <a:srgbClr val="0033CC"/>
                </a:solidFill>
              </a:rPr>
              <a:t>Amarillo</a:t>
            </a:r>
            <a:r>
              <a:rPr lang="es-ES" smtClean="0"/>
              <a:t>   </a:t>
            </a:r>
            <a:r>
              <a:rPr lang="es-ES" smtClean="0">
                <a:solidFill>
                  <a:srgbClr val="0033CC"/>
                </a:solidFill>
              </a:rPr>
              <a:t>Rojo</a:t>
            </a:r>
          </a:p>
          <a:p>
            <a:pPr algn="ctr" eaLnBrk="1" hangingPunct="1">
              <a:lnSpc>
                <a:spcPct val="90000"/>
              </a:lnSpc>
              <a:buFont typeface="Wingdings" pitchFamily="2" charset="2"/>
              <a:buNone/>
            </a:pPr>
            <a:r>
              <a:rPr lang="es-ES" smtClean="0">
                <a:solidFill>
                  <a:srgbClr val="66FF66"/>
                </a:solidFill>
              </a:rPr>
              <a:t>Amarillo</a:t>
            </a:r>
            <a:r>
              <a:rPr lang="es-ES" smtClean="0"/>
              <a:t>  </a:t>
            </a:r>
            <a:r>
              <a:rPr lang="es-ES" smtClean="0">
                <a:solidFill>
                  <a:srgbClr val="FFFF00"/>
                </a:solidFill>
              </a:rPr>
              <a:t>Verde</a:t>
            </a:r>
            <a:r>
              <a:rPr lang="es-ES" smtClean="0"/>
              <a:t>  </a:t>
            </a:r>
            <a:r>
              <a:rPr lang="es-ES" smtClean="0">
                <a:solidFill>
                  <a:srgbClr val="FF0000"/>
                </a:solidFill>
              </a:rPr>
              <a:t>Verde</a:t>
            </a:r>
          </a:p>
          <a:p>
            <a:pPr algn="ctr" eaLnBrk="1" hangingPunct="1">
              <a:lnSpc>
                <a:spcPct val="90000"/>
              </a:lnSpc>
              <a:buFont typeface="Wingdings" pitchFamily="2" charset="2"/>
              <a:buNone/>
            </a:pPr>
            <a:r>
              <a:rPr lang="es-ES" smtClean="0">
                <a:solidFill>
                  <a:srgbClr val="0033CC"/>
                </a:solidFill>
              </a:rPr>
              <a:t>Rojo</a:t>
            </a:r>
            <a:r>
              <a:rPr lang="es-ES" smtClean="0"/>
              <a:t>    </a:t>
            </a:r>
            <a:r>
              <a:rPr lang="es-ES" smtClean="0">
                <a:solidFill>
                  <a:srgbClr val="66FF66"/>
                </a:solidFill>
              </a:rPr>
              <a:t>Rojo</a:t>
            </a:r>
            <a:r>
              <a:rPr lang="es-ES" smtClean="0"/>
              <a:t>    </a:t>
            </a:r>
            <a:r>
              <a:rPr lang="es-ES" smtClean="0">
                <a:solidFill>
                  <a:srgbClr val="66FF66"/>
                </a:solidFill>
              </a:rPr>
              <a:t>Amarillo</a:t>
            </a:r>
          </a:p>
        </p:txBody>
      </p:sp>
      <p:sp>
        <p:nvSpPr>
          <p:cNvPr id="794640" name="Text Box 2064"/>
          <p:cNvSpPr txBox="1">
            <a:spLocks noChangeArrowheads="1"/>
          </p:cNvSpPr>
          <p:nvPr/>
        </p:nvSpPr>
        <p:spPr bwMode="auto">
          <a:xfrm>
            <a:off x="762000" y="4267200"/>
            <a:ext cx="76962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2200" b="1"/>
              <a:t>¡Siempre, siempre inspeccione su equipo </a:t>
            </a:r>
            <a:r>
              <a:rPr lang="es-ES" sz="2200" b="1" u="sng"/>
              <a:t>activamente</a:t>
            </a:r>
            <a:r>
              <a:rPr lang="es-ES" sz="2200" b="1"/>
              <a:t>!</a:t>
            </a:r>
          </a:p>
          <a:p>
            <a:pPr eaLnBrk="1" hangingPunct="1">
              <a:spcBef>
                <a:spcPct val="50000"/>
              </a:spcBef>
            </a:pPr>
            <a:r>
              <a:rPr lang="en-US" sz="2200" b="1"/>
              <a:t>Verifique si está gastado, roto, deshilachado, decolorado, quemado, ha sufrido una caída o incluso si está vencido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4626"/>
                                        </p:tgtEl>
                                        <p:attrNameLst>
                                          <p:attrName>style.visibility</p:attrName>
                                        </p:attrNameLst>
                                      </p:cBhvr>
                                      <p:to>
                                        <p:strVal val="visible"/>
                                      </p:to>
                                    </p:set>
                                    <p:anim calcmode="lin" valueType="num">
                                      <p:cBhvr additive="base">
                                        <p:cTn id="7" dur="500" fill="hold"/>
                                        <p:tgtEl>
                                          <p:spTgt spid="794626"/>
                                        </p:tgtEl>
                                        <p:attrNameLst>
                                          <p:attrName>ppt_x</p:attrName>
                                        </p:attrNameLst>
                                      </p:cBhvr>
                                      <p:tavLst>
                                        <p:tav tm="0">
                                          <p:val>
                                            <p:strVal val="0-#ppt_w/2"/>
                                          </p:val>
                                        </p:tav>
                                        <p:tav tm="100000">
                                          <p:val>
                                            <p:strVal val="#ppt_x"/>
                                          </p:val>
                                        </p:tav>
                                      </p:tavLst>
                                    </p:anim>
                                    <p:anim calcmode="lin" valueType="num">
                                      <p:cBhvr additive="base">
                                        <p:cTn id="8" dur="500" fill="hold"/>
                                        <p:tgtEl>
                                          <p:spTgt spid="7946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94627">
                                            <p:txEl>
                                              <p:pRg st="0" end="0"/>
                                            </p:txEl>
                                          </p:spTgt>
                                        </p:tgtEl>
                                        <p:attrNameLst>
                                          <p:attrName>style.visibility</p:attrName>
                                        </p:attrNameLst>
                                      </p:cBhvr>
                                      <p:to>
                                        <p:strVal val="visible"/>
                                      </p:to>
                                    </p:set>
                                    <p:anim calcmode="lin" valueType="num">
                                      <p:cBhvr additive="base">
                                        <p:cTn id="13" dur="500" fill="hold"/>
                                        <p:tgtEl>
                                          <p:spTgt spid="79462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94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94627">
                                            <p:txEl>
                                              <p:pRg st="1" end="1"/>
                                            </p:txEl>
                                          </p:spTgt>
                                        </p:tgtEl>
                                        <p:attrNameLst>
                                          <p:attrName>style.visibility</p:attrName>
                                        </p:attrNameLst>
                                      </p:cBhvr>
                                      <p:to>
                                        <p:strVal val="visible"/>
                                      </p:to>
                                    </p:set>
                                    <p:anim calcmode="lin" valueType="num">
                                      <p:cBhvr additive="base">
                                        <p:cTn id="19" dur="500" fill="hold"/>
                                        <p:tgtEl>
                                          <p:spTgt spid="79462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94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94627">
                                            <p:txEl>
                                              <p:pRg st="2" end="2"/>
                                            </p:txEl>
                                          </p:spTgt>
                                        </p:tgtEl>
                                        <p:attrNameLst>
                                          <p:attrName>style.visibility</p:attrName>
                                        </p:attrNameLst>
                                      </p:cBhvr>
                                      <p:to>
                                        <p:strVal val="visible"/>
                                      </p:to>
                                    </p:set>
                                    <p:anim calcmode="lin" valueType="num">
                                      <p:cBhvr additive="base">
                                        <p:cTn id="25" dur="500" fill="hold"/>
                                        <p:tgtEl>
                                          <p:spTgt spid="79462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94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94627">
                                            <p:txEl>
                                              <p:pRg st="3" end="3"/>
                                            </p:txEl>
                                          </p:spTgt>
                                        </p:tgtEl>
                                        <p:attrNameLst>
                                          <p:attrName>style.visibility</p:attrName>
                                        </p:attrNameLst>
                                      </p:cBhvr>
                                      <p:to>
                                        <p:strVal val="visible"/>
                                      </p:to>
                                    </p:set>
                                    <p:anim calcmode="lin" valueType="num">
                                      <p:cBhvr additive="base">
                                        <p:cTn id="31" dur="500" fill="hold"/>
                                        <p:tgtEl>
                                          <p:spTgt spid="79462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946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94627">
                                            <p:txEl>
                                              <p:pRg st="4" end="4"/>
                                            </p:txEl>
                                          </p:spTgt>
                                        </p:tgtEl>
                                        <p:attrNameLst>
                                          <p:attrName>style.visibility</p:attrName>
                                        </p:attrNameLst>
                                      </p:cBhvr>
                                      <p:to>
                                        <p:strVal val="visible"/>
                                      </p:to>
                                    </p:set>
                                    <p:anim calcmode="lin" valueType="num">
                                      <p:cBhvr additive="base">
                                        <p:cTn id="37" dur="500" fill="hold"/>
                                        <p:tgtEl>
                                          <p:spTgt spid="79462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946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4640"/>
                                        </p:tgtEl>
                                        <p:attrNameLst>
                                          <p:attrName>style.visibility</p:attrName>
                                        </p:attrNameLst>
                                      </p:cBhvr>
                                      <p:to>
                                        <p:strVal val="visible"/>
                                      </p:to>
                                    </p:set>
                                    <p:anim calcmode="lin" valueType="num">
                                      <p:cBhvr additive="base">
                                        <p:cTn id="43" dur="500" fill="hold"/>
                                        <p:tgtEl>
                                          <p:spTgt spid="794640"/>
                                        </p:tgtEl>
                                        <p:attrNameLst>
                                          <p:attrName>ppt_x</p:attrName>
                                        </p:attrNameLst>
                                      </p:cBhvr>
                                      <p:tavLst>
                                        <p:tav tm="0">
                                          <p:val>
                                            <p:strVal val="#ppt_x"/>
                                          </p:val>
                                        </p:tav>
                                        <p:tav tm="100000">
                                          <p:val>
                                            <p:strVal val="#ppt_x"/>
                                          </p:val>
                                        </p:tav>
                                      </p:tavLst>
                                    </p:anim>
                                    <p:anim calcmode="lin" valueType="num">
                                      <p:cBhvr additive="base">
                                        <p:cTn id="44" dur="500" fill="hold"/>
                                        <p:tgtEl>
                                          <p:spTgt spid="7946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26" grpId="0" autoUpdateAnimBg="0"/>
      <p:bldP spid="794627" grpId="0" build="p" autoUpdateAnimBg="0"/>
      <p:bldP spid="79464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533400" y="5334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s-ES" sz="4000" b="1">
                <a:solidFill>
                  <a:srgbClr val="0033CC"/>
                </a:solidFill>
              </a:rPr>
              <a:t>Colocación</a:t>
            </a:r>
            <a:r>
              <a:rPr lang="en-US" sz="4000" b="1">
                <a:solidFill>
                  <a:srgbClr val="0033CC"/>
                </a:solidFill>
              </a:rPr>
              <a:t> del arnés</a:t>
            </a:r>
          </a:p>
        </p:txBody>
      </p:sp>
      <p:sp>
        <p:nvSpPr>
          <p:cNvPr id="20483" name="Rectangle 3"/>
          <p:cNvSpPr>
            <a:spLocks noChangeArrowheads="1"/>
          </p:cNvSpPr>
          <p:nvPr/>
        </p:nvSpPr>
        <p:spPr bwMode="auto">
          <a:xfrm>
            <a:off x="1219200" y="60198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rgbClr val="CC9900"/>
              </a:buClr>
              <a:buSzPct val="65000"/>
              <a:buFont typeface="Wingdings" pitchFamily="2" charset="2"/>
              <a:buChar char="n"/>
            </a:pPr>
            <a:r>
              <a:rPr lang="en-US" sz="2200" b="1">
                <a:solidFill>
                  <a:srgbClr val="000066"/>
                </a:solidFill>
              </a:rPr>
              <a:t>El arnés </a:t>
            </a:r>
            <a:r>
              <a:rPr lang="en-US" sz="2200" b="1" u="sng">
                <a:solidFill>
                  <a:srgbClr val="000066"/>
                </a:solidFill>
              </a:rPr>
              <a:t>debe</a:t>
            </a:r>
            <a:r>
              <a:rPr lang="es-ES" sz="2200" b="1">
                <a:solidFill>
                  <a:srgbClr val="000066"/>
                </a:solidFill>
              </a:rPr>
              <a:t> ser del tamaño adecuado para el trabajador</a:t>
            </a:r>
            <a:endParaRPr lang="en-US" sz="2200" b="1">
              <a:solidFill>
                <a:srgbClr val="000066"/>
              </a:solidFill>
            </a:endParaRPr>
          </a:p>
        </p:txBody>
      </p:sp>
      <p:pic>
        <p:nvPicPr>
          <p:cNvPr id="20484"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4400" y="1752600"/>
            <a:ext cx="21336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4600" y="1752600"/>
            <a:ext cx="20574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Rectangle 6"/>
          <p:cNvSpPr>
            <a:spLocks noChangeArrowheads="1"/>
          </p:cNvSpPr>
          <p:nvPr/>
        </p:nvSpPr>
        <p:spPr bwMode="auto">
          <a:xfrm>
            <a:off x="0" y="1600200"/>
            <a:ext cx="27432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s-ES" sz="1600" b="1"/>
              <a:t>La correa del pecho debe ajustarse al área media del pecho</a:t>
            </a:r>
            <a:endParaRPr lang="en-US" sz="1600" b="1"/>
          </a:p>
        </p:txBody>
      </p:sp>
      <p:sp>
        <p:nvSpPr>
          <p:cNvPr id="20487" name="Rectangle 7"/>
          <p:cNvSpPr>
            <a:spLocks noChangeArrowheads="1"/>
          </p:cNvSpPr>
          <p:nvPr/>
        </p:nvSpPr>
        <p:spPr bwMode="auto">
          <a:xfrm>
            <a:off x="6934200" y="4737100"/>
            <a:ext cx="2209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n-US" sz="1600" b="1"/>
              <a:t>La correa posterior inferior soporta la carga</a:t>
            </a:r>
          </a:p>
        </p:txBody>
      </p:sp>
      <p:sp>
        <p:nvSpPr>
          <p:cNvPr id="20488" name="Rectangle 8"/>
          <p:cNvSpPr>
            <a:spLocks noChangeArrowheads="1"/>
          </p:cNvSpPr>
          <p:nvPr/>
        </p:nvSpPr>
        <p:spPr bwMode="auto">
          <a:xfrm>
            <a:off x="0" y="3048000"/>
            <a:ext cx="2743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s-ES" sz="1600" b="1"/>
              <a:t>Ajuste adecuado entre los hombros y la cadera</a:t>
            </a:r>
            <a:endParaRPr lang="en-US" sz="1600" b="1"/>
          </a:p>
        </p:txBody>
      </p:sp>
      <p:sp>
        <p:nvSpPr>
          <p:cNvPr id="20489" name="Rectangle 9"/>
          <p:cNvSpPr>
            <a:spLocks noChangeArrowheads="1"/>
          </p:cNvSpPr>
          <p:nvPr/>
        </p:nvSpPr>
        <p:spPr bwMode="auto">
          <a:xfrm>
            <a:off x="0" y="4419600"/>
            <a:ext cx="27432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s-ES" sz="1600" b="1"/>
              <a:t>La correa de las piernas ajustan suavemente, pero sin apretar, cuidado con lo que lleva en sus bolsillos</a:t>
            </a:r>
            <a:endParaRPr lang="en-US" sz="1600" b="1"/>
          </a:p>
        </p:txBody>
      </p:sp>
      <p:sp>
        <p:nvSpPr>
          <p:cNvPr id="20490" name="Rectangle 10"/>
          <p:cNvSpPr>
            <a:spLocks noChangeArrowheads="1"/>
          </p:cNvSpPr>
          <p:nvPr/>
        </p:nvSpPr>
        <p:spPr bwMode="auto">
          <a:xfrm>
            <a:off x="6705600" y="2133600"/>
            <a:ext cx="2438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spcBef>
                <a:spcPct val="50000"/>
              </a:spcBef>
            </a:pPr>
            <a:r>
              <a:rPr lang="es-ES" sz="1600" b="1"/>
              <a:t>Los anillos en “D” entre los omóplatos</a:t>
            </a:r>
            <a:endParaRPr lang="en-US" sz="1600" b="1"/>
          </a:p>
        </p:txBody>
      </p:sp>
      <p:sp>
        <p:nvSpPr>
          <p:cNvPr id="20491" name="Line 11"/>
          <p:cNvSpPr>
            <a:spLocks noChangeShapeType="1"/>
          </p:cNvSpPr>
          <p:nvPr/>
        </p:nvSpPr>
        <p:spPr bwMode="auto">
          <a:xfrm flipH="1">
            <a:off x="5791200" y="2438400"/>
            <a:ext cx="1066800" cy="228600"/>
          </a:xfrm>
          <a:prstGeom prst="line">
            <a:avLst/>
          </a:prstGeom>
          <a:noFill/>
          <a:ln w="76200">
            <a:solidFill>
              <a:srgbClr val="FF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12"/>
          <p:cNvSpPr>
            <a:spLocks noChangeShapeType="1"/>
          </p:cNvSpPr>
          <p:nvPr/>
        </p:nvSpPr>
        <p:spPr bwMode="auto">
          <a:xfrm flipH="1" flipV="1">
            <a:off x="6096000" y="4495800"/>
            <a:ext cx="1219200" cy="304800"/>
          </a:xfrm>
          <a:prstGeom prst="line">
            <a:avLst/>
          </a:prstGeom>
          <a:noFill/>
          <a:ln w="76200">
            <a:solidFill>
              <a:srgbClr val="FF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13"/>
          <p:cNvSpPr>
            <a:spLocks noChangeShapeType="1"/>
          </p:cNvSpPr>
          <p:nvPr/>
        </p:nvSpPr>
        <p:spPr bwMode="auto">
          <a:xfrm flipV="1">
            <a:off x="1066800" y="4343400"/>
            <a:ext cx="1752600" cy="152400"/>
          </a:xfrm>
          <a:prstGeom prst="line">
            <a:avLst/>
          </a:prstGeom>
          <a:noFill/>
          <a:ln w="76200">
            <a:solidFill>
              <a:srgbClr val="FF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14"/>
          <p:cNvSpPr>
            <a:spLocks noChangeShapeType="1"/>
          </p:cNvSpPr>
          <p:nvPr/>
        </p:nvSpPr>
        <p:spPr bwMode="auto">
          <a:xfrm>
            <a:off x="1905000" y="2514600"/>
            <a:ext cx="990600" cy="304800"/>
          </a:xfrm>
          <a:prstGeom prst="line">
            <a:avLst/>
          </a:prstGeom>
          <a:noFill/>
          <a:ln w="76200">
            <a:solidFill>
              <a:srgbClr val="FF33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5715000" y="609600"/>
            <a:ext cx="3124200" cy="1219200"/>
          </a:xfrm>
        </p:spPr>
        <p:txBody>
          <a:bodyPr/>
          <a:lstStyle/>
          <a:p>
            <a:pPr eaLnBrk="1" hangingPunct="1"/>
            <a:r>
              <a:rPr lang="es-ES" sz="3000" smtClean="0">
                <a:solidFill>
                  <a:srgbClr val="0033CC"/>
                </a:solidFill>
                <a:latin typeface="Arial Black" pitchFamily="34" charset="0"/>
              </a:rPr>
              <a:t>Anatomía </a:t>
            </a:r>
            <a:br>
              <a:rPr lang="es-ES" sz="3000" smtClean="0">
                <a:solidFill>
                  <a:srgbClr val="0033CC"/>
                </a:solidFill>
                <a:latin typeface="Arial Black" pitchFamily="34" charset="0"/>
              </a:rPr>
            </a:br>
            <a:r>
              <a:rPr lang="es-ES" sz="3000" smtClean="0">
                <a:solidFill>
                  <a:srgbClr val="0033CC"/>
                </a:solidFill>
                <a:latin typeface="Arial Black" pitchFamily="34" charset="0"/>
              </a:rPr>
              <a:t>de una caída</a:t>
            </a:r>
          </a:p>
        </p:txBody>
      </p:sp>
      <p:sp>
        <p:nvSpPr>
          <p:cNvPr id="656387" name="Rectangle 1027"/>
          <p:cNvSpPr>
            <a:spLocks noGrp="1" noChangeArrowheads="1"/>
          </p:cNvSpPr>
          <p:nvPr>
            <p:ph type="body" sz="half" idx="1"/>
          </p:nvPr>
        </p:nvSpPr>
        <p:spPr>
          <a:xfrm>
            <a:off x="5334000" y="1752600"/>
            <a:ext cx="3810000" cy="4114800"/>
          </a:xfrm>
        </p:spPr>
        <p:txBody>
          <a:bodyPr/>
          <a:lstStyle/>
          <a:p>
            <a:pPr eaLnBrk="1" hangingPunct="1">
              <a:buClr>
                <a:srgbClr val="CC9900"/>
              </a:buClr>
            </a:pPr>
            <a:r>
              <a:rPr lang="es-ES" sz="2200" b="1" smtClean="0"/>
              <a:t>A la mayoría de la gente le lleva aproximadamente 1/3 de segundo darse cuenta.</a:t>
            </a:r>
          </a:p>
          <a:p>
            <a:pPr eaLnBrk="1" hangingPunct="1">
              <a:buClr>
                <a:srgbClr val="CC9900"/>
              </a:buClr>
            </a:pPr>
            <a:r>
              <a:rPr lang="es-ES" sz="2200" b="1" smtClean="0"/>
              <a:t>Lleva otro tercio de segundo para que el cuerpo reaccione.</a:t>
            </a:r>
          </a:p>
          <a:p>
            <a:pPr eaLnBrk="1" hangingPunct="1">
              <a:buClr>
                <a:srgbClr val="CC9900"/>
              </a:buClr>
            </a:pPr>
            <a:r>
              <a:rPr lang="es-ES" sz="2200" b="1" smtClean="0"/>
              <a:t>Un cuerpo puede caer hasta 7 pies en 2/3 de segundo.</a:t>
            </a:r>
          </a:p>
        </p:txBody>
      </p:sp>
      <p:pic>
        <p:nvPicPr>
          <p:cNvPr id="21508" name="Picture 1028" descr="fall anatomy"/>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914400" y="609600"/>
            <a:ext cx="2827338" cy="5257800"/>
          </a:xfrm>
          <a:solidFill>
            <a:srgbClr val="00FFCC"/>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1029"/>
          <p:cNvSpPr txBox="1">
            <a:spLocks noChangeArrowheads="1"/>
          </p:cNvSpPr>
          <p:nvPr/>
        </p:nvSpPr>
        <p:spPr bwMode="auto">
          <a:xfrm>
            <a:off x="3429000" y="914400"/>
            <a:ext cx="1905000" cy="396875"/>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2000" b="1">
                <a:solidFill>
                  <a:srgbClr val="000000"/>
                </a:solidFill>
              </a:rPr>
              <a:t>.</a:t>
            </a:r>
            <a:r>
              <a:rPr lang="en-US" sz="2000" b="1">
                <a:solidFill>
                  <a:srgbClr val="FFFFFF"/>
                </a:solidFill>
              </a:rPr>
              <a:t>33seg./2 pies</a:t>
            </a:r>
          </a:p>
        </p:txBody>
      </p:sp>
      <p:sp>
        <p:nvSpPr>
          <p:cNvPr id="21510" name="Text Box 1030"/>
          <p:cNvSpPr txBox="1">
            <a:spLocks noChangeArrowheads="1"/>
          </p:cNvSpPr>
          <p:nvPr/>
        </p:nvSpPr>
        <p:spPr bwMode="auto">
          <a:xfrm>
            <a:off x="3429000" y="1524000"/>
            <a:ext cx="1981200" cy="3968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2000" b="1">
                <a:solidFill>
                  <a:srgbClr val="000000"/>
                </a:solidFill>
              </a:rPr>
              <a:t>.</a:t>
            </a:r>
            <a:r>
              <a:rPr lang="en-US" sz="2000" b="1">
                <a:solidFill>
                  <a:srgbClr val="FFFFFF"/>
                </a:solidFill>
              </a:rPr>
              <a:t>67 seg./7 pies</a:t>
            </a:r>
          </a:p>
        </p:txBody>
      </p:sp>
      <p:sp>
        <p:nvSpPr>
          <p:cNvPr id="21511" name="Text Box 1031"/>
          <p:cNvSpPr txBox="1">
            <a:spLocks noChangeArrowheads="1"/>
          </p:cNvSpPr>
          <p:nvPr/>
        </p:nvSpPr>
        <p:spPr bwMode="auto">
          <a:xfrm>
            <a:off x="3467100" y="2311400"/>
            <a:ext cx="1833563" cy="3968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r>
              <a:rPr lang="en-US" sz="2000" b="1">
                <a:solidFill>
                  <a:schemeClr val="bg1"/>
                </a:solidFill>
              </a:rPr>
              <a:t>1 seg./16 pies</a:t>
            </a:r>
          </a:p>
        </p:txBody>
      </p:sp>
      <p:sp>
        <p:nvSpPr>
          <p:cNvPr id="21512" name="Text Box 1032"/>
          <p:cNvSpPr txBox="1">
            <a:spLocks noChangeArrowheads="1"/>
          </p:cNvSpPr>
          <p:nvPr/>
        </p:nvSpPr>
        <p:spPr bwMode="auto">
          <a:xfrm>
            <a:off x="3505200" y="5410200"/>
            <a:ext cx="1981200" cy="3968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2000" b="1">
                <a:solidFill>
                  <a:schemeClr val="bg1"/>
                </a:solidFill>
              </a:rPr>
              <a:t>2 seg./64 pies</a:t>
            </a:r>
          </a:p>
        </p:txBody>
      </p:sp>
      <p:sp>
        <p:nvSpPr>
          <p:cNvPr id="21513" name="Line 1033"/>
          <p:cNvSpPr>
            <a:spLocks noChangeShapeType="1"/>
          </p:cNvSpPr>
          <p:nvPr/>
        </p:nvSpPr>
        <p:spPr bwMode="auto">
          <a:xfrm>
            <a:off x="1524000" y="762000"/>
            <a:ext cx="152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4" name="Line 1034"/>
          <p:cNvSpPr>
            <a:spLocks noChangeShapeType="1"/>
          </p:cNvSpPr>
          <p:nvPr/>
        </p:nvSpPr>
        <p:spPr bwMode="auto">
          <a:xfrm>
            <a:off x="1676400" y="14478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5" name="Line 1035"/>
          <p:cNvSpPr>
            <a:spLocks noChangeShapeType="1"/>
          </p:cNvSpPr>
          <p:nvPr/>
        </p:nvSpPr>
        <p:spPr bwMode="auto">
          <a:xfrm flipV="1">
            <a:off x="1905000" y="762000"/>
            <a:ext cx="0" cy="6858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6" name="Line 1036"/>
          <p:cNvSpPr>
            <a:spLocks noChangeShapeType="1"/>
          </p:cNvSpPr>
          <p:nvPr/>
        </p:nvSpPr>
        <p:spPr bwMode="auto">
          <a:xfrm>
            <a:off x="2286000" y="2362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7" name="Line 1037"/>
          <p:cNvSpPr>
            <a:spLocks noChangeShapeType="1"/>
          </p:cNvSpPr>
          <p:nvPr/>
        </p:nvSpPr>
        <p:spPr bwMode="auto">
          <a:xfrm flipV="1">
            <a:off x="2438400" y="762000"/>
            <a:ext cx="0" cy="16002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8" name="Line 1038"/>
          <p:cNvSpPr>
            <a:spLocks noChangeShapeType="1"/>
          </p:cNvSpPr>
          <p:nvPr/>
        </p:nvSpPr>
        <p:spPr bwMode="auto">
          <a:xfrm>
            <a:off x="2667000" y="5791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9" name="Line 1039"/>
          <p:cNvSpPr>
            <a:spLocks noChangeShapeType="1"/>
          </p:cNvSpPr>
          <p:nvPr/>
        </p:nvSpPr>
        <p:spPr bwMode="auto">
          <a:xfrm flipV="1">
            <a:off x="2819400" y="762000"/>
            <a:ext cx="0" cy="502920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subTitle" idx="1"/>
          </p:nvPr>
        </p:nvSpPr>
        <p:spPr>
          <a:xfrm>
            <a:off x="457200" y="609600"/>
            <a:ext cx="8229600" cy="3352800"/>
          </a:xfrm>
        </p:spPr>
        <p:txBody>
          <a:bodyPr/>
          <a:lstStyle/>
          <a:p>
            <a:pPr algn="ctr" eaLnBrk="1" hangingPunct="1"/>
            <a:r>
              <a:rPr lang="es-ES" sz="2100" smtClean="0"/>
              <a:t>Este material se produjo bajo la Subvención </a:t>
            </a:r>
            <a:r>
              <a:rPr lang="en-US" sz="2100" smtClean="0"/>
              <a:t>SH-18802-09-60-F-51</a:t>
            </a:r>
            <a:r>
              <a:rPr lang="en-US" smtClean="0"/>
              <a:t> </a:t>
            </a:r>
            <a:r>
              <a:rPr lang="es-ES" sz="2100" smtClean="0"/>
              <a:t>de la Administración de Seguridad y Salud Ocupacional, Departamento del Trabajo de los Estados Unidos. No refleja necesariamente los puntos de vista o las políticas del Departamento del Trabajo de los Estados Unidos, y la mención de las marcas registradas, productos comerciales u organizaciones no implica el apoyo por parte del gobierno de los Estados Unidos.</a:t>
            </a:r>
          </a:p>
        </p:txBody>
      </p:sp>
      <p:pic>
        <p:nvPicPr>
          <p:cNvPr id="196612" name="Picture 4" descr="readingisfu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90800" y="3429000"/>
            <a:ext cx="3276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Text Box 5"/>
          <p:cNvSpPr txBox="1">
            <a:spLocks noChangeArrowheads="1"/>
          </p:cNvSpPr>
          <p:nvPr/>
        </p:nvSpPr>
        <p:spPr bwMode="auto">
          <a:xfrm>
            <a:off x="304800" y="3429000"/>
            <a:ext cx="2286000" cy="277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s-ES" sz="2200" b="1"/>
              <a:t>Preste atención a este programa como si alguien dependiera de usted para que así lo haga.</a:t>
            </a:r>
            <a:endParaRPr lang="en-US" sz="2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6613"/>
                                        </p:tgtEl>
                                        <p:attrNameLst>
                                          <p:attrName>style.visibility</p:attrName>
                                        </p:attrNameLst>
                                      </p:cBhvr>
                                      <p:to>
                                        <p:strVal val="visible"/>
                                      </p:to>
                                    </p:set>
                                    <p:anim calcmode="lin" valueType="num">
                                      <p:cBhvr additive="base">
                                        <p:cTn id="7" dur="500" fill="hold"/>
                                        <p:tgtEl>
                                          <p:spTgt spid="196613"/>
                                        </p:tgtEl>
                                        <p:attrNameLst>
                                          <p:attrName>ppt_x</p:attrName>
                                        </p:attrNameLst>
                                      </p:cBhvr>
                                      <p:tavLst>
                                        <p:tav tm="0">
                                          <p:val>
                                            <p:strVal val="0-#ppt_w/2"/>
                                          </p:val>
                                        </p:tav>
                                        <p:tav tm="100000">
                                          <p:val>
                                            <p:strVal val="#ppt_x"/>
                                          </p:val>
                                        </p:tav>
                                      </p:tavLst>
                                    </p:anim>
                                    <p:anim calcmode="lin" valueType="num">
                                      <p:cBhvr additive="base">
                                        <p:cTn id="8" dur="500" fill="hold"/>
                                        <p:tgtEl>
                                          <p:spTgt spid="1966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96612"/>
                                        </p:tgtEl>
                                        <p:attrNameLst>
                                          <p:attrName>style.visibility</p:attrName>
                                        </p:attrNameLst>
                                      </p:cBhvr>
                                      <p:to>
                                        <p:strVal val="visible"/>
                                      </p:to>
                                    </p:set>
                                    <p:animEffect transition="in" filter="dissolve">
                                      <p:cBhvr>
                                        <p:cTn id="13"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030"/>
          <p:cNvSpPr txBox="1">
            <a:spLocks noChangeArrowheads="1"/>
          </p:cNvSpPr>
          <p:nvPr/>
        </p:nvSpPr>
        <p:spPr bwMode="auto">
          <a:xfrm>
            <a:off x="914400" y="2590800"/>
            <a:ext cx="7467600"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400"/>
              <a:t>Barandas vs. puntos de anclaje</a:t>
            </a:r>
          </a:p>
        </p:txBody>
      </p:sp>
      <p:pic>
        <p:nvPicPr>
          <p:cNvPr id="811010" name="Picture 1026" descr="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372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11" name="AutoShape 1027"/>
          <p:cNvSpPr>
            <a:spLocks noChangeArrowheads="1"/>
          </p:cNvSpPr>
          <p:nvPr/>
        </p:nvSpPr>
        <p:spPr bwMode="auto">
          <a:xfrm>
            <a:off x="0" y="0"/>
            <a:ext cx="9372600" cy="2286000"/>
          </a:xfrm>
          <a:prstGeom prst="downArrowCallout">
            <a:avLst>
              <a:gd name="adj1" fmla="val 22588"/>
              <a:gd name="adj2" fmla="val 22588"/>
              <a:gd name="adj3" fmla="val 14167"/>
              <a:gd name="adj4" fmla="val 50833"/>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1012" name="Text Box 1028"/>
          <p:cNvSpPr txBox="1">
            <a:spLocks noChangeArrowheads="1"/>
          </p:cNvSpPr>
          <p:nvPr/>
        </p:nvSpPr>
        <p:spPr bwMode="auto">
          <a:xfrm>
            <a:off x="0" y="304800"/>
            <a:ext cx="89154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t>Esto </a:t>
            </a:r>
            <a:r>
              <a:rPr lang="es-ES" u="sng"/>
              <a:t>puede</a:t>
            </a:r>
            <a:r>
              <a:rPr lang="es-ES"/>
              <a:t> ser una baranda adecuada que soporte 200 libras pero ¿es lo suficientemente buena como para soportar 5.000 libras como un punto de anclaje?  Ref. 29 CFR 1926.502(d)(15) </a:t>
            </a:r>
          </a:p>
        </p:txBody>
      </p:sp>
      <p:sp>
        <p:nvSpPr>
          <p:cNvPr id="811013" name="WordArt 1029"/>
          <p:cNvSpPr>
            <a:spLocks noChangeArrowheads="1" noChangeShapeType="1" noTextEdit="1"/>
          </p:cNvSpPr>
          <p:nvPr/>
        </p:nvSpPr>
        <p:spPr bwMode="auto">
          <a:xfrm>
            <a:off x="3581400" y="5105400"/>
            <a:ext cx="5562600" cy="1343025"/>
          </a:xfrm>
          <a:prstGeom prst="rect">
            <a:avLst/>
          </a:prstGeom>
        </p:spPr>
        <p:txBody>
          <a:bodyPr wrap="none" fromWordArt="1">
            <a:prstTxWarp prst="textPlain">
              <a:avLst>
                <a:gd name="adj" fmla="val 50000"/>
              </a:avLst>
            </a:prstTxWarp>
          </a:bodyPr>
          <a:lstStyle/>
          <a:p>
            <a:r>
              <a:rPr lang="en-US" sz="3600" kern="10">
                <a:ln w="317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Freestyle Script"/>
              </a:rPr>
              <a:t>¿Alguna preocupación?</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1010"/>
                                        </p:tgtEl>
                                        <p:attrNameLst>
                                          <p:attrName>style.visibility</p:attrName>
                                        </p:attrNameLst>
                                      </p:cBhvr>
                                      <p:to>
                                        <p:strVal val="visible"/>
                                      </p:to>
                                    </p:set>
                                    <p:animEffect transition="in" filter="checkerboard(across)">
                                      <p:cBhvr>
                                        <p:cTn id="7" dur="500"/>
                                        <p:tgtEl>
                                          <p:spTgt spid="8110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11013"/>
                                        </p:tgtEl>
                                        <p:attrNameLst>
                                          <p:attrName>style.visibility</p:attrName>
                                        </p:attrNameLst>
                                      </p:cBhvr>
                                      <p:to>
                                        <p:strVal val="visible"/>
                                      </p:to>
                                    </p:set>
                                    <p:anim calcmode="lin" valueType="num">
                                      <p:cBhvr>
                                        <p:cTn id="12" dur="1000" fill="hold"/>
                                        <p:tgtEl>
                                          <p:spTgt spid="811013"/>
                                        </p:tgtEl>
                                        <p:attrNameLst>
                                          <p:attrName>ppt_w</p:attrName>
                                        </p:attrNameLst>
                                      </p:cBhvr>
                                      <p:tavLst>
                                        <p:tav tm="0">
                                          <p:val>
                                            <p:fltVal val="0"/>
                                          </p:val>
                                        </p:tav>
                                        <p:tav tm="100000">
                                          <p:val>
                                            <p:strVal val="#ppt_w"/>
                                          </p:val>
                                        </p:tav>
                                      </p:tavLst>
                                    </p:anim>
                                    <p:anim calcmode="lin" valueType="num">
                                      <p:cBhvr>
                                        <p:cTn id="13" dur="1000" fill="hold"/>
                                        <p:tgtEl>
                                          <p:spTgt spid="811013"/>
                                        </p:tgtEl>
                                        <p:attrNameLst>
                                          <p:attrName>ppt_h</p:attrName>
                                        </p:attrNameLst>
                                      </p:cBhvr>
                                      <p:tavLst>
                                        <p:tav tm="0">
                                          <p:val>
                                            <p:fltVal val="0"/>
                                          </p:val>
                                        </p:tav>
                                        <p:tav tm="100000">
                                          <p:val>
                                            <p:strVal val="#ppt_h"/>
                                          </p:val>
                                        </p:tav>
                                      </p:tavLst>
                                    </p:anim>
                                    <p:anim calcmode="lin" valueType="num">
                                      <p:cBhvr>
                                        <p:cTn id="14" dur="1000" fill="hold"/>
                                        <p:tgtEl>
                                          <p:spTgt spid="81101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10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11011"/>
                                        </p:tgtEl>
                                        <p:attrNameLst>
                                          <p:attrName>style.visibility</p:attrName>
                                        </p:attrNameLst>
                                      </p:cBhvr>
                                      <p:to>
                                        <p:strVal val="visible"/>
                                      </p:to>
                                    </p:set>
                                    <p:animEffect transition="in" filter="dissolve">
                                      <p:cBhvr>
                                        <p:cTn id="20" dur="500"/>
                                        <p:tgtEl>
                                          <p:spTgt spid="8110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11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1" grpId="0" animBg="1"/>
      <p:bldP spid="811012" grpId="0" autoUpdateAnimBg="0"/>
      <p:bldP spid="81101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457200" y="608013"/>
            <a:ext cx="8229600" cy="758825"/>
          </a:xfrm>
        </p:spPr>
        <p:txBody>
          <a:bodyPr/>
          <a:lstStyle/>
          <a:p>
            <a:pPr eaLnBrk="1" hangingPunct="1"/>
            <a:r>
              <a:rPr lang="es-ES" smtClean="0">
                <a:solidFill>
                  <a:srgbClr val="0033CC"/>
                </a:solidFill>
              </a:rPr>
              <a:t>Cuerdas salvavidas horizontales</a:t>
            </a:r>
          </a:p>
        </p:txBody>
      </p:sp>
      <p:sp>
        <p:nvSpPr>
          <p:cNvPr id="700419" name="Rectangle 1027"/>
          <p:cNvSpPr>
            <a:spLocks noGrp="1" noChangeArrowheads="1"/>
          </p:cNvSpPr>
          <p:nvPr>
            <p:ph type="body" sz="half" idx="1"/>
          </p:nvPr>
        </p:nvSpPr>
        <p:spPr>
          <a:xfrm>
            <a:off x="533400" y="2971800"/>
            <a:ext cx="4114800" cy="2895600"/>
          </a:xfrm>
        </p:spPr>
        <p:txBody>
          <a:bodyPr/>
          <a:lstStyle/>
          <a:p>
            <a:pPr eaLnBrk="1" hangingPunct="1">
              <a:lnSpc>
                <a:spcPct val="80000"/>
              </a:lnSpc>
              <a:buClr>
                <a:srgbClr val="CC9900"/>
              </a:buClr>
            </a:pPr>
            <a:r>
              <a:rPr lang="es-ES" sz="1600" b="1" smtClean="0"/>
              <a:t>Brindan maniobrabilidad.</a:t>
            </a:r>
          </a:p>
          <a:p>
            <a:pPr eaLnBrk="1" hangingPunct="1">
              <a:lnSpc>
                <a:spcPct val="80000"/>
              </a:lnSpc>
              <a:buClr>
                <a:srgbClr val="CC9900"/>
              </a:buClr>
            </a:pPr>
            <a:r>
              <a:rPr lang="es-ES" sz="1600" b="1" smtClean="0"/>
              <a:t>Controle que no se comben, ni estén sobrecargadas con mucha gente conectada ni exista peligro de oscilación</a:t>
            </a:r>
          </a:p>
          <a:p>
            <a:pPr eaLnBrk="1" hangingPunct="1">
              <a:lnSpc>
                <a:spcPct val="80000"/>
              </a:lnSpc>
              <a:buClr>
                <a:srgbClr val="CC9900"/>
              </a:buClr>
            </a:pPr>
            <a:r>
              <a:rPr lang="es-ES" sz="1600" b="1" smtClean="0"/>
              <a:t>La cuerda debe estar diseñada, instalada y utilizarse bajo la supervisión de una PERSONA CALIFICADA Ref. 29 CFR 1926.502(d)(8)</a:t>
            </a:r>
          </a:p>
          <a:p>
            <a:pPr eaLnBrk="1" hangingPunct="1">
              <a:lnSpc>
                <a:spcPct val="80000"/>
              </a:lnSpc>
              <a:buClr>
                <a:srgbClr val="CC9900"/>
              </a:buClr>
            </a:pPr>
            <a:r>
              <a:rPr lang="es-ES" sz="1600" b="1" smtClean="0"/>
              <a:t>Podría ser mejor construir el material primero sobre el piso y luego llevarlo a su lugar de ser posible.</a:t>
            </a:r>
          </a:p>
        </p:txBody>
      </p:sp>
      <p:pic>
        <p:nvPicPr>
          <p:cNvPr id="23556" name="Picture 1028" descr="horizontal lifeline"/>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1752600"/>
            <a:ext cx="393065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7" name="Picture 1029" descr="horizontal lifelin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810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anim calcmode="lin" valueType="num">
                                      <p:cBhvr additive="base">
                                        <p:cTn id="7" dur="500" fill="hold"/>
                                        <p:tgtEl>
                                          <p:spTgt spid="7004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0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00419">
                                            <p:txEl>
                                              <p:pRg st="1" end="1"/>
                                            </p:txEl>
                                          </p:spTgt>
                                        </p:tgtEl>
                                        <p:attrNameLst>
                                          <p:attrName>style.visibility</p:attrName>
                                        </p:attrNameLst>
                                      </p:cBhvr>
                                      <p:to>
                                        <p:strVal val="visible"/>
                                      </p:to>
                                    </p:set>
                                    <p:anim calcmode="lin" valueType="num">
                                      <p:cBhvr additive="base">
                                        <p:cTn id="13" dur="500" fill="hold"/>
                                        <p:tgtEl>
                                          <p:spTgt spid="7004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0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700419">
                                            <p:txEl>
                                              <p:pRg st="2" end="2"/>
                                            </p:txEl>
                                          </p:spTgt>
                                        </p:tgtEl>
                                        <p:attrNameLst>
                                          <p:attrName>style.visibility</p:attrName>
                                        </p:attrNameLst>
                                      </p:cBhvr>
                                      <p:to>
                                        <p:strVal val="visible"/>
                                      </p:to>
                                    </p:set>
                                    <p:anim calcmode="lin" valueType="num">
                                      <p:cBhvr additive="base">
                                        <p:cTn id="19" dur="500" fill="hold"/>
                                        <p:tgtEl>
                                          <p:spTgt spid="7004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0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700419">
                                            <p:txEl>
                                              <p:pRg st="3" end="3"/>
                                            </p:txEl>
                                          </p:spTgt>
                                        </p:tgtEl>
                                        <p:attrNameLst>
                                          <p:attrName>style.visibility</p:attrName>
                                        </p:attrNameLst>
                                      </p:cBhvr>
                                      <p:to>
                                        <p:strVal val="visible"/>
                                      </p:to>
                                    </p:set>
                                    <p:anim calcmode="lin" valueType="num">
                                      <p:cBhvr additive="base">
                                        <p:cTn id="25" dur="500" fill="hold"/>
                                        <p:tgtEl>
                                          <p:spTgt spid="7004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0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4867" name="Group 3"/>
          <p:cNvGrpSpPr>
            <a:grpSpLocks/>
          </p:cNvGrpSpPr>
          <p:nvPr/>
        </p:nvGrpSpPr>
        <p:grpSpPr bwMode="auto">
          <a:xfrm>
            <a:off x="3276600" y="1905000"/>
            <a:ext cx="3281363" cy="2470150"/>
            <a:chOff x="3024" y="2496"/>
            <a:chExt cx="2067" cy="1556"/>
          </a:xfrm>
        </p:grpSpPr>
        <p:sp>
          <p:nvSpPr>
            <p:cNvPr id="24581" name="Freeform 4"/>
            <p:cNvSpPr>
              <a:spLocks/>
            </p:cNvSpPr>
            <p:nvPr/>
          </p:nvSpPr>
          <p:spPr bwMode="auto">
            <a:xfrm>
              <a:off x="3024" y="3714"/>
              <a:ext cx="277" cy="108"/>
            </a:xfrm>
            <a:custGeom>
              <a:avLst/>
              <a:gdLst>
                <a:gd name="T0" fmla="*/ 277 w 553"/>
                <a:gd name="T1" fmla="*/ 35 h 217"/>
                <a:gd name="T2" fmla="*/ 149 w 553"/>
                <a:gd name="T3" fmla="*/ 108 h 217"/>
                <a:gd name="T4" fmla="*/ 39 w 553"/>
                <a:gd name="T5" fmla="*/ 84 h 217"/>
                <a:gd name="T6" fmla="*/ 0 w 553"/>
                <a:gd name="T7" fmla="*/ 14 h 217"/>
                <a:gd name="T8" fmla="*/ 241 w 553"/>
                <a:gd name="T9" fmla="*/ 0 h 217"/>
                <a:gd name="T10" fmla="*/ 277 w 553"/>
                <a:gd name="T11" fmla="*/ 35 h 217"/>
                <a:gd name="T12" fmla="*/ 277 w 553"/>
                <a:gd name="T13" fmla="*/ 35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3" h="217">
                  <a:moveTo>
                    <a:pt x="553" y="71"/>
                  </a:moveTo>
                  <a:lnTo>
                    <a:pt x="297" y="217"/>
                  </a:lnTo>
                  <a:lnTo>
                    <a:pt x="78" y="168"/>
                  </a:lnTo>
                  <a:lnTo>
                    <a:pt x="0" y="29"/>
                  </a:lnTo>
                  <a:lnTo>
                    <a:pt x="481" y="0"/>
                  </a:lnTo>
                  <a:lnTo>
                    <a:pt x="553" y="7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2" name="Freeform 5"/>
            <p:cNvSpPr>
              <a:spLocks/>
            </p:cNvSpPr>
            <p:nvPr/>
          </p:nvSpPr>
          <p:spPr bwMode="auto">
            <a:xfrm>
              <a:off x="4266" y="3853"/>
              <a:ext cx="330" cy="143"/>
            </a:xfrm>
            <a:custGeom>
              <a:avLst/>
              <a:gdLst>
                <a:gd name="T0" fmla="*/ 76 w 662"/>
                <a:gd name="T1" fmla="*/ 0 h 285"/>
                <a:gd name="T2" fmla="*/ 0 w 662"/>
                <a:gd name="T3" fmla="*/ 90 h 285"/>
                <a:gd name="T4" fmla="*/ 310 w 662"/>
                <a:gd name="T5" fmla="*/ 143 h 285"/>
                <a:gd name="T6" fmla="*/ 330 w 662"/>
                <a:gd name="T7" fmla="*/ 31 h 285"/>
                <a:gd name="T8" fmla="*/ 76 w 662"/>
                <a:gd name="T9" fmla="*/ 0 h 285"/>
                <a:gd name="T10" fmla="*/ 76 w 662"/>
                <a:gd name="T11" fmla="*/ 0 h 2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2" h="285">
                  <a:moveTo>
                    <a:pt x="152" y="0"/>
                  </a:moveTo>
                  <a:lnTo>
                    <a:pt x="0" y="180"/>
                  </a:lnTo>
                  <a:lnTo>
                    <a:pt x="622" y="285"/>
                  </a:lnTo>
                  <a:lnTo>
                    <a:pt x="662" y="61"/>
                  </a:lnTo>
                  <a:lnTo>
                    <a:pt x="152" y="0"/>
                  </a:lnTo>
                  <a:close/>
                </a:path>
              </a:pathLst>
            </a:custGeom>
            <a:solidFill>
              <a:srgbClr val="FFD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3" name="Freeform 6"/>
            <p:cNvSpPr>
              <a:spLocks/>
            </p:cNvSpPr>
            <p:nvPr/>
          </p:nvSpPr>
          <p:spPr bwMode="auto">
            <a:xfrm>
              <a:off x="3661" y="3804"/>
              <a:ext cx="571" cy="237"/>
            </a:xfrm>
            <a:custGeom>
              <a:avLst/>
              <a:gdLst>
                <a:gd name="T0" fmla="*/ 0 w 1143"/>
                <a:gd name="T1" fmla="*/ 73 h 473"/>
                <a:gd name="T2" fmla="*/ 85 w 1143"/>
                <a:gd name="T3" fmla="*/ 4 h 473"/>
                <a:gd name="T4" fmla="*/ 383 w 1143"/>
                <a:gd name="T5" fmla="*/ 0 h 473"/>
                <a:gd name="T6" fmla="*/ 571 w 1143"/>
                <a:gd name="T7" fmla="*/ 123 h 473"/>
                <a:gd name="T8" fmla="*/ 235 w 1143"/>
                <a:gd name="T9" fmla="*/ 178 h 473"/>
                <a:gd name="T10" fmla="*/ 185 w 1143"/>
                <a:gd name="T11" fmla="*/ 237 h 473"/>
                <a:gd name="T12" fmla="*/ 0 w 1143"/>
                <a:gd name="T13" fmla="*/ 73 h 473"/>
                <a:gd name="T14" fmla="*/ 0 w 1143"/>
                <a:gd name="T15" fmla="*/ 73 h 4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43" h="473">
                  <a:moveTo>
                    <a:pt x="0" y="146"/>
                  </a:moveTo>
                  <a:lnTo>
                    <a:pt x="171" y="7"/>
                  </a:lnTo>
                  <a:lnTo>
                    <a:pt x="766" y="0"/>
                  </a:lnTo>
                  <a:lnTo>
                    <a:pt x="1143" y="245"/>
                  </a:lnTo>
                  <a:lnTo>
                    <a:pt x="470" y="355"/>
                  </a:lnTo>
                  <a:lnTo>
                    <a:pt x="371" y="473"/>
                  </a:lnTo>
                  <a:lnTo>
                    <a:pt x="0" y="14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4" name="Freeform 7"/>
            <p:cNvSpPr>
              <a:spLocks/>
            </p:cNvSpPr>
            <p:nvPr/>
          </p:nvSpPr>
          <p:spPr bwMode="auto">
            <a:xfrm>
              <a:off x="3582" y="3155"/>
              <a:ext cx="955" cy="659"/>
            </a:xfrm>
            <a:custGeom>
              <a:avLst/>
              <a:gdLst>
                <a:gd name="T0" fmla="*/ 267 w 1909"/>
                <a:gd name="T1" fmla="*/ 61 h 1319"/>
                <a:gd name="T2" fmla="*/ 285 w 1909"/>
                <a:gd name="T3" fmla="*/ 235 h 1319"/>
                <a:gd name="T4" fmla="*/ 245 w 1909"/>
                <a:gd name="T5" fmla="*/ 323 h 1319"/>
                <a:gd name="T6" fmla="*/ 20 w 1909"/>
                <a:gd name="T7" fmla="*/ 437 h 1319"/>
                <a:gd name="T8" fmla="*/ 0 w 1909"/>
                <a:gd name="T9" fmla="*/ 464 h 1319"/>
                <a:gd name="T10" fmla="*/ 53 w 1909"/>
                <a:gd name="T11" fmla="*/ 514 h 1319"/>
                <a:gd name="T12" fmla="*/ 334 w 1909"/>
                <a:gd name="T13" fmla="*/ 545 h 1319"/>
                <a:gd name="T14" fmla="*/ 664 w 1909"/>
                <a:gd name="T15" fmla="*/ 659 h 1319"/>
                <a:gd name="T16" fmla="*/ 955 w 1909"/>
                <a:gd name="T17" fmla="*/ 614 h 1319"/>
                <a:gd name="T18" fmla="*/ 955 w 1909"/>
                <a:gd name="T19" fmla="*/ 535 h 1319"/>
                <a:gd name="T20" fmla="*/ 836 w 1909"/>
                <a:gd name="T21" fmla="*/ 499 h 1319"/>
                <a:gd name="T22" fmla="*/ 925 w 1909"/>
                <a:gd name="T23" fmla="*/ 329 h 1319"/>
                <a:gd name="T24" fmla="*/ 909 w 1909"/>
                <a:gd name="T25" fmla="*/ 176 h 1319"/>
                <a:gd name="T26" fmla="*/ 592 w 1909"/>
                <a:gd name="T27" fmla="*/ 0 h 1319"/>
                <a:gd name="T28" fmla="*/ 291 w 1909"/>
                <a:gd name="T29" fmla="*/ 6 h 1319"/>
                <a:gd name="T30" fmla="*/ 267 w 1909"/>
                <a:gd name="T31" fmla="*/ 61 h 1319"/>
                <a:gd name="T32" fmla="*/ 267 w 1909"/>
                <a:gd name="T33" fmla="*/ 61 h 1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09" h="1319">
                  <a:moveTo>
                    <a:pt x="534" y="123"/>
                  </a:moveTo>
                  <a:lnTo>
                    <a:pt x="569" y="471"/>
                  </a:lnTo>
                  <a:lnTo>
                    <a:pt x="489" y="646"/>
                  </a:lnTo>
                  <a:lnTo>
                    <a:pt x="40" y="874"/>
                  </a:lnTo>
                  <a:lnTo>
                    <a:pt x="0" y="929"/>
                  </a:lnTo>
                  <a:lnTo>
                    <a:pt x="105" y="1028"/>
                  </a:lnTo>
                  <a:lnTo>
                    <a:pt x="668" y="1091"/>
                  </a:lnTo>
                  <a:lnTo>
                    <a:pt x="1327" y="1319"/>
                  </a:lnTo>
                  <a:lnTo>
                    <a:pt x="1909" y="1229"/>
                  </a:lnTo>
                  <a:lnTo>
                    <a:pt x="1909" y="1070"/>
                  </a:lnTo>
                  <a:lnTo>
                    <a:pt x="1671" y="999"/>
                  </a:lnTo>
                  <a:lnTo>
                    <a:pt x="1850" y="659"/>
                  </a:lnTo>
                  <a:lnTo>
                    <a:pt x="1818" y="353"/>
                  </a:lnTo>
                  <a:lnTo>
                    <a:pt x="1183" y="0"/>
                  </a:lnTo>
                  <a:lnTo>
                    <a:pt x="582" y="13"/>
                  </a:lnTo>
                  <a:lnTo>
                    <a:pt x="534" y="123"/>
                  </a:lnTo>
                  <a:close/>
                </a:path>
              </a:pathLst>
            </a:cu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4872" name="Freeform 8"/>
            <p:cNvSpPr>
              <a:spLocks/>
            </p:cNvSpPr>
            <p:nvPr/>
          </p:nvSpPr>
          <p:spPr bwMode="auto">
            <a:xfrm>
              <a:off x="3780" y="2504"/>
              <a:ext cx="1061" cy="928"/>
            </a:xfrm>
            <a:custGeom>
              <a:avLst/>
              <a:gdLst>
                <a:gd name="T0" fmla="*/ 173 w 2122"/>
                <a:gd name="T1" fmla="*/ 0 h 1857"/>
                <a:gd name="T2" fmla="*/ 0 w 2122"/>
                <a:gd name="T3" fmla="*/ 384 h 1857"/>
                <a:gd name="T4" fmla="*/ 272 w 2122"/>
                <a:gd name="T5" fmla="*/ 593 h 1857"/>
                <a:gd name="T6" fmla="*/ 277 w 2122"/>
                <a:gd name="T7" fmla="*/ 710 h 1857"/>
                <a:gd name="T8" fmla="*/ 79 w 2122"/>
                <a:gd name="T9" fmla="*/ 959 h 1857"/>
                <a:gd name="T10" fmla="*/ 133 w 2122"/>
                <a:gd name="T11" fmla="*/ 1461 h 1857"/>
                <a:gd name="T12" fmla="*/ 549 w 2122"/>
                <a:gd name="T13" fmla="*/ 1357 h 1857"/>
                <a:gd name="T14" fmla="*/ 1011 w 2122"/>
                <a:gd name="T15" fmla="*/ 1501 h 1857"/>
                <a:gd name="T16" fmla="*/ 1407 w 2122"/>
                <a:gd name="T17" fmla="*/ 1857 h 1857"/>
                <a:gd name="T18" fmla="*/ 1977 w 2122"/>
                <a:gd name="T19" fmla="*/ 1239 h 1857"/>
                <a:gd name="T20" fmla="*/ 2122 w 2122"/>
                <a:gd name="T21" fmla="*/ 821 h 1857"/>
                <a:gd name="T22" fmla="*/ 1962 w 2122"/>
                <a:gd name="T23" fmla="*/ 425 h 1857"/>
                <a:gd name="T24" fmla="*/ 2068 w 2122"/>
                <a:gd name="T25" fmla="*/ 133 h 1857"/>
                <a:gd name="T26" fmla="*/ 1665 w 2122"/>
                <a:gd name="T27" fmla="*/ 300 h 1857"/>
                <a:gd name="T28" fmla="*/ 1737 w 2122"/>
                <a:gd name="T29" fmla="*/ 488 h 1857"/>
                <a:gd name="T30" fmla="*/ 1612 w 2122"/>
                <a:gd name="T31" fmla="*/ 710 h 1857"/>
                <a:gd name="T32" fmla="*/ 1315 w 2122"/>
                <a:gd name="T33" fmla="*/ 813 h 1857"/>
                <a:gd name="T34" fmla="*/ 1057 w 2122"/>
                <a:gd name="T35" fmla="*/ 786 h 1857"/>
                <a:gd name="T36" fmla="*/ 992 w 2122"/>
                <a:gd name="T37" fmla="*/ 536 h 1857"/>
                <a:gd name="T38" fmla="*/ 753 w 2122"/>
                <a:gd name="T39" fmla="*/ 384 h 1857"/>
                <a:gd name="T40" fmla="*/ 277 w 2122"/>
                <a:gd name="T41" fmla="*/ 243 h 1857"/>
                <a:gd name="T42" fmla="*/ 258 w 2122"/>
                <a:gd name="T43" fmla="*/ 0 h 1857"/>
                <a:gd name="T44" fmla="*/ 173 w 2122"/>
                <a:gd name="T45" fmla="*/ 0 h 1857"/>
                <a:gd name="T46" fmla="*/ 173 w 2122"/>
                <a:gd name="T47" fmla="*/ 0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2" h="1857">
                  <a:moveTo>
                    <a:pt x="173" y="0"/>
                  </a:moveTo>
                  <a:lnTo>
                    <a:pt x="0" y="384"/>
                  </a:lnTo>
                  <a:lnTo>
                    <a:pt x="272" y="593"/>
                  </a:lnTo>
                  <a:lnTo>
                    <a:pt x="277" y="710"/>
                  </a:lnTo>
                  <a:lnTo>
                    <a:pt x="79" y="959"/>
                  </a:lnTo>
                  <a:lnTo>
                    <a:pt x="133" y="1461"/>
                  </a:lnTo>
                  <a:lnTo>
                    <a:pt x="549" y="1357"/>
                  </a:lnTo>
                  <a:lnTo>
                    <a:pt x="1011" y="1501"/>
                  </a:lnTo>
                  <a:lnTo>
                    <a:pt x="1407" y="1857"/>
                  </a:lnTo>
                  <a:lnTo>
                    <a:pt x="1977" y="1239"/>
                  </a:lnTo>
                  <a:lnTo>
                    <a:pt x="2122" y="821"/>
                  </a:lnTo>
                  <a:lnTo>
                    <a:pt x="1962" y="425"/>
                  </a:lnTo>
                  <a:lnTo>
                    <a:pt x="2068" y="133"/>
                  </a:lnTo>
                  <a:lnTo>
                    <a:pt x="1665" y="300"/>
                  </a:lnTo>
                  <a:lnTo>
                    <a:pt x="1737" y="488"/>
                  </a:lnTo>
                  <a:lnTo>
                    <a:pt x="1612" y="710"/>
                  </a:lnTo>
                  <a:lnTo>
                    <a:pt x="1315" y="813"/>
                  </a:lnTo>
                  <a:lnTo>
                    <a:pt x="1057" y="786"/>
                  </a:lnTo>
                  <a:lnTo>
                    <a:pt x="992" y="536"/>
                  </a:lnTo>
                  <a:lnTo>
                    <a:pt x="753" y="384"/>
                  </a:lnTo>
                  <a:lnTo>
                    <a:pt x="277" y="243"/>
                  </a:lnTo>
                  <a:lnTo>
                    <a:pt x="258" y="0"/>
                  </a:lnTo>
                  <a:lnTo>
                    <a:pt x="173" y="0"/>
                  </a:lnTo>
                  <a:lnTo>
                    <a:pt x="173" y="0"/>
                  </a:lnTo>
                  <a:close/>
                </a:path>
              </a:pathLst>
            </a:cu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586" name="Freeform 9"/>
            <p:cNvSpPr>
              <a:spLocks/>
            </p:cNvSpPr>
            <p:nvPr/>
          </p:nvSpPr>
          <p:spPr bwMode="auto">
            <a:xfrm>
              <a:off x="4431" y="3711"/>
              <a:ext cx="204" cy="80"/>
            </a:xfrm>
            <a:custGeom>
              <a:avLst/>
              <a:gdLst>
                <a:gd name="T0" fmla="*/ 33 w 409"/>
                <a:gd name="T1" fmla="*/ 0 h 159"/>
                <a:gd name="T2" fmla="*/ 0 w 409"/>
                <a:gd name="T3" fmla="*/ 80 h 159"/>
                <a:gd name="T4" fmla="*/ 204 w 409"/>
                <a:gd name="T5" fmla="*/ 59 h 159"/>
                <a:gd name="T6" fmla="*/ 185 w 409"/>
                <a:gd name="T7" fmla="*/ 17 h 159"/>
                <a:gd name="T8" fmla="*/ 33 w 409"/>
                <a:gd name="T9" fmla="*/ 0 h 159"/>
                <a:gd name="T10" fmla="*/ 33 w 409"/>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9" h="159">
                  <a:moveTo>
                    <a:pt x="67" y="0"/>
                  </a:moveTo>
                  <a:lnTo>
                    <a:pt x="0" y="159"/>
                  </a:lnTo>
                  <a:lnTo>
                    <a:pt x="409" y="117"/>
                  </a:lnTo>
                  <a:lnTo>
                    <a:pt x="371" y="34"/>
                  </a:lnTo>
                  <a:lnTo>
                    <a:pt x="67" y="0"/>
                  </a:lnTo>
                  <a:close/>
                </a:path>
              </a:pathLst>
            </a:custGeom>
            <a:solidFill>
              <a:srgbClr val="FF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7" name="Freeform 10"/>
            <p:cNvSpPr>
              <a:spLocks/>
            </p:cNvSpPr>
            <p:nvPr/>
          </p:nvSpPr>
          <p:spPr bwMode="auto">
            <a:xfrm>
              <a:off x="3677" y="3631"/>
              <a:ext cx="255" cy="121"/>
            </a:xfrm>
            <a:custGeom>
              <a:avLst/>
              <a:gdLst>
                <a:gd name="T0" fmla="*/ 31 w 510"/>
                <a:gd name="T1" fmla="*/ 55 h 241"/>
                <a:gd name="T2" fmla="*/ 150 w 510"/>
                <a:gd name="T3" fmla="*/ 0 h 241"/>
                <a:gd name="T4" fmla="*/ 255 w 510"/>
                <a:gd name="T5" fmla="*/ 62 h 241"/>
                <a:gd name="T6" fmla="*/ 100 w 510"/>
                <a:gd name="T7" fmla="*/ 121 h 241"/>
                <a:gd name="T8" fmla="*/ 0 w 510"/>
                <a:gd name="T9" fmla="*/ 90 h 241"/>
                <a:gd name="T10" fmla="*/ 31 w 510"/>
                <a:gd name="T11" fmla="*/ 55 h 241"/>
                <a:gd name="T12" fmla="*/ 31 w 510"/>
                <a:gd name="T13" fmla="*/ 55 h 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0" h="241">
                  <a:moveTo>
                    <a:pt x="61" y="110"/>
                  </a:moveTo>
                  <a:lnTo>
                    <a:pt x="299" y="0"/>
                  </a:lnTo>
                  <a:lnTo>
                    <a:pt x="510" y="123"/>
                  </a:lnTo>
                  <a:lnTo>
                    <a:pt x="200" y="241"/>
                  </a:lnTo>
                  <a:lnTo>
                    <a:pt x="0" y="180"/>
                  </a:lnTo>
                  <a:lnTo>
                    <a:pt x="61" y="11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8" name="Freeform 11"/>
            <p:cNvSpPr>
              <a:spLocks/>
            </p:cNvSpPr>
            <p:nvPr/>
          </p:nvSpPr>
          <p:spPr bwMode="auto">
            <a:xfrm>
              <a:off x="3860" y="3177"/>
              <a:ext cx="429" cy="117"/>
            </a:xfrm>
            <a:custGeom>
              <a:avLst/>
              <a:gdLst>
                <a:gd name="T0" fmla="*/ 16 w 860"/>
                <a:gd name="T1" fmla="*/ 65 h 234"/>
                <a:gd name="T2" fmla="*/ 69 w 860"/>
                <a:gd name="T3" fmla="*/ 45 h 234"/>
                <a:gd name="T4" fmla="*/ 150 w 860"/>
                <a:gd name="T5" fmla="*/ 29 h 234"/>
                <a:gd name="T6" fmla="*/ 207 w 860"/>
                <a:gd name="T7" fmla="*/ 33 h 234"/>
                <a:gd name="T8" fmla="*/ 257 w 860"/>
                <a:gd name="T9" fmla="*/ 53 h 234"/>
                <a:gd name="T10" fmla="*/ 314 w 860"/>
                <a:gd name="T11" fmla="*/ 81 h 234"/>
                <a:gd name="T12" fmla="*/ 379 w 860"/>
                <a:gd name="T13" fmla="*/ 105 h 234"/>
                <a:gd name="T14" fmla="*/ 429 w 860"/>
                <a:gd name="T15" fmla="*/ 117 h 234"/>
                <a:gd name="T16" fmla="*/ 356 w 860"/>
                <a:gd name="T17" fmla="*/ 77 h 234"/>
                <a:gd name="T18" fmla="*/ 280 w 860"/>
                <a:gd name="T19" fmla="*/ 29 h 234"/>
                <a:gd name="T20" fmla="*/ 233 w 860"/>
                <a:gd name="T21" fmla="*/ 0 h 234"/>
                <a:gd name="T22" fmla="*/ 184 w 860"/>
                <a:gd name="T23" fmla="*/ 0 h 234"/>
                <a:gd name="T24" fmla="*/ 92 w 860"/>
                <a:gd name="T25" fmla="*/ 0 h 234"/>
                <a:gd name="T26" fmla="*/ 43 w 860"/>
                <a:gd name="T27" fmla="*/ 20 h 234"/>
                <a:gd name="T28" fmla="*/ 0 w 860"/>
                <a:gd name="T29" fmla="*/ 40 h 234"/>
                <a:gd name="T30" fmla="*/ 16 w 860"/>
                <a:gd name="T31" fmla="*/ 65 h 234"/>
                <a:gd name="T32" fmla="*/ 16 w 860"/>
                <a:gd name="T33" fmla="*/ 65 h 234"/>
                <a:gd name="T34" fmla="*/ 16 w 860"/>
                <a:gd name="T35" fmla="*/ 65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60" h="234">
                  <a:moveTo>
                    <a:pt x="33" y="130"/>
                  </a:moveTo>
                  <a:lnTo>
                    <a:pt x="139" y="90"/>
                  </a:lnTo>
                  <a:lnTo>
                    <a:pt x="301" y="57"/>
                  </a:lnTo>
                  <a:lnTo>
                    <a:pt x="415" y="65"/>
                  </a:lnTo>
                  <a:lnTo>
                    <a:pt x="516" y="105"/>
                  </a:lnTo>
                  <a:lnTo>
                    <a:pt x="630" y="162"/>
                  </a:lnTo>
                  <a:lnTo>
                    <a:pt x="759" y="209"/>
                  </a:lnTo>
                  <a:lnTo>
                    <a:pt x="860" y="234"/>
                  </a:lnTo>
                  <a:lnTo>
                    <a:pt x="713" y="154"/>
                  </a:lnTo>
                  <a:lnTo>
                    <a:pt x="561" y="57"/>
                  </a:lnTo>
                  <a:lnTo>
                    <a:pt x="468" y="0"/>
                  </a:lnTo>
                  <a:lnTo>
                    <a:pt x="369" y="0"/>
                  </a:lnTo>
                  <a:lnTo>
                    <a:pt x="185" y="0"/>
                  </a:lnTo>
                  <a:lnTo>
                    <a:pt x="86" y="40"/>
                  </a:lnTo>
                  <a:lnTo>
                    <a:pt x="0" y="80"/>
                  </a:lnTo>
                  <a:lnTo>
                    <a:pt x="33"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89" name="Freeform 12"/>
            <p:cNvSpPr>
              <a:spLocks/>
            </p:cNvSpPr>
            <p:nvPr/>
          </p:nvSpPr>
          <p:spPr bwMode="auto">
            <a:xfrm>
              <a:off x="3852" y="2928"/>
              <a:ext cx="96" cy="191"/>
            </a:xfrm>
            <a:custGeom>
              <a:avLst/>
              <a:gdLst>
                <a:gd name="T0" fmla="*/ 96 w 192"/>
                <a:gd name="T1" fmla="*/ 35 h 382"/>
                <a:gd name="T2" fmla="*/ 57 w 192"/>
                <a:gd name="T3" fmla="*/ 75 h 382"/>
                <a:gd name="T4" fmla="*/ 38 w 192"/>
                <a:gd name="T5" fmla="*/ 99 h 382"/>
                <a:gd name="T6" fmla="*/ 19 w 192"/>
                <a:gd name="T7" fmla="*/ 151 h 382"/>
                <a:gd name="T8" fmla="*/ 12 w 192"/>
                <a:gd name="T9" fmla="*/ 191 h 382"/>
                <a:gd name="T10" fmla="*/ 0 w 192"/>
                <a:gd name="T11" fmla="*/ 135 h 382"/>
                <a:gd name="T12" fmla="*/ 13 w 192"/>
                <a:gd name="T13" fmla="*/ 86 h 382"/>
                <a:gd name="T14" fmla="*/ 57 w 192"/>
                <a:gd name="T15" fmla="*/ 31 h 382"/>
                <a:gd name="T16" fmla="*/ 76 w 192"/>
                <a:gd name="T17" fmla="*/ 0 h 382"/>
                <a:gd name="T18" fmla="*/ 96 w 192"/>
                <a:gd name="T19" fmla="*/ 35 h 382"/>
                <a:gd name="T20" fmla="*/ 96 w 192"/>
                <a:gd name="T21" fmla="*/ 35 h 382"/>
                <a:gd name="T22" fmla="*/ 96 w 192"/>
                <a:gd name="T23" fmla="*/ 35 h 3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382">
                  <a:moveTo>
                    <a:pt x="192" y="69"/>
                  </a:moveTo>
                  <a:lnTo>
                    <a:pt x="114" y="149"/>
                  </a:lnTo>
                  <a:lnTo>
                    <a:pt x="76" y="198"/>
                  </a:lnTo>
                  <a:lnTo>
                    <a:pt x="38" y="301"/>
                  </a:lnTo>
                  <a:lnTo>
                    <a:pt x="23" y="382"/>
                  </a:lnTo>
                  <a:lnTo>
                    <a:pt x="0" y="270"/>
                  </a:lnTo>
                  <a:lnTo>
                    <a:pt x="25" y="171"/>
                  </a:lnTo>
                  <a:lnTo>
                    <a:pt x="114" y="61"/>
                  </a:lnTo>
                  <a:lnTo>
                    <a:pt x="152" y="0"/>
                  </a:lnTo>
                  <a:lnTo>
                    <a:pt x="192"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0" name="Freeform 13"/>
            <p:cNvSpPr>
              <a:spLocks/>
            </p:cNvSpPr>
            <p:nvPr/>
          </p:nvSpPr>
          <p:spPr bwMode="auto">
            <a:xfrm>
              <a:off x="3036" y="3709"/>
              <a:ext cx="257" cy="113"/>
            </a:xfrm>
            <a:custGeom>
              <a:avLst/>
              <a:gdLst>
                <a:gd name="T0" fmla="*/ 257 w 513"/>
                <a:gd name="T1" fmla="*/ 25 h 226"/>
                <a:gd name="T2" fmla="*/ 210 w 513"/>
                <a:gd name="T3" fmla="*/ 65 h 226"/>
                <a:gd name="T4" fmla="*/ 168 w 513"/>
                <a:gd name="T5" fmla="*/ 101 h 226"/>
                <a:gd name="T6" fmla="*/ 118 w 513"/>
                <a:gd name="T7" fmla="*/ 113 h 226"/>
                <a:gd name="T8" fmla="*/ 50 w 513"/>
                <a:gd name="T9" fmla="*/ 113 h 226"/>
                <a:gd name="T10" fmla="*/ 19 w 513"/>
                <a:gd name="T11" fmla="*/ 77 h 226"/>
                <a:gd name="T12" fmla="*/ 0 w 513"/>
                <a:gd name="T13" fmla="*/ 29 h 226"/>
                <a:gd name="T14" fmla="*/ 31 w 513"/>
                <a:gd name="T15" fmla="*/ 9 h 226"/>
                <a:gd name="T16" fmla="*/ 95 w 513"/>
                <a:gd name="T17" fmla="*/ 21 h 226"/>
                <a:gd name="T18" fmla="*/ 153 w 513"/>
                <a:gd name="T19" fmla="*/ 36 h 226"/>
                <a:gd name="T20" fmla="*/ 99 w 513"/>
                <a:gd name="T21" fmla="*/ 45 h 226"/>
                <a:gd name="T22" fmla="*/ 61 w 513"/>
                <a:gd name="T23" fmla="*/ 49 h 226"/>
                <a:gd name="T24" fmla="*/ 61 w 513"/>
                <a:gd name="T25" fmla="*/ 73 h 226"/>
                <a:gd name="T26" fmla="*/ 103 w 513"/>
                <a:gd name="T27" fmla="*/ 81 h 226"/>
                <a:gd name="T28" fmla="*/ 146 w 513"/>
                <a:gd name="T29" fmla="*/ 69 h 226"/>
                <a:gd name="T30" fmla="*/ 180 w 513"/>
                <a:gd name="T31" fmla="*/ 45 h 226"/>
                <a:gd name="T32" fmla="*/ 199 w 513"/>
                <a:gd name="T33" fmla="*/ 12 h 226"/>
                <a:gd name="T34" fmla="*/ 225 w 513"/>
                <a:gd name="T35" fmla="*/ 0 h 226"/>
                <a:gd name="T36" fmla="*/ 257 w 513"/>
                <a:gd name="T37" fmla="*/ 25 h 226"/>
                <a:gd name="T38" fmla="*/ 257 w 513"/>
                <a:gd name="T39" fmla="*/ 25 h 226"/>
                <a:gd name="T40" fmla="*/ 257 w 513"/>
                <a:gd name="T41" fmla="*/ 25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3" h="226">
                  <a:moveTo>
                    <a:pt x="513" y="49"/>
                  </a:moveTo>
                  <a:lnTo>
                    <a:pt x="420" y="129"/>
                  </a:lnTo>
                  <a:lnTo>
                    <a:pt x="336" y="201"/>
                  </a:lnTo>
                  <a:lnTo>
                    <a:pt x="235" y="226"/>
                  </a:lnTo>
                  <a:lnTo>
                    <a:pt x="99" y="226"/>
                  </a:lnTo>
                  <a:lnTo>
                    <a:pt x="38" y="154"/>
                  </a:lnTo>
                  <a:lnTo>
                    <a:pt x="0" y="57"/>
                  </a:lnTo>
                  <a:lnTo>
                    <a:pt x="61" y="17"/>
                  </a:lnTo>
                  <a:lnTo>
                    <a:pt x="190" y="42"/>
                  </a:lnTo>
                  <a:lnTo>
                    <a:pt x="306" y="72"/>
                  </a:lnTo>
                  <a:lnTo>
                    <a:pt x="197" y="89"/>
                  </a:lnTo>
                  <a:lnTo>
                    <a:pt x="121" y="97"/>
                  </a:lnTo>
                  <a:lnTo>
                    <a:pt x="121" y="146"/>
                  </a:lnTo>
                  <a:lnTo>
                    <a:pt x="205" y="161"/>
                  </a:lnTo>
                  <a:lnTo>
                    <a:pt x="291" y="137"/>
                  </a:lnTo>
                  <a:lnTo>
                    <a:pt x="359" y="89"/>
                  </a:lnTo>
                  <a:lnTo>
                    <a:pt x="397" y="24"/>
                  </a:lnTo>
                  <a:lnTo>
                    <a:pt x="450" y="0"/>
                  </a:lnTo>
                  <a:lnTo>
                    <a:pt x="513"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4"/>
            <p:cNvSpPr>
              <a:spLocks/>
            </p:cNvSpPr>
            <p:nvPr/>
          </p:nvSpPr>
          <p:spPr bwMode="auto">
            <a:xfrm>
              <a:off x="3385" y="3491"/>
              <a:ext cx="502" cy="222"/>
            </a:xfrm>
            <a:custGeom>
              <a:avLst/>
              <a:gdLst>
                <a:gd name="T0" fmla="*/ 502 w 1003"/>
                <a:gd name="T1" fmla="*/ 0 h 443"/>
                <a:gd name="T2" fmla="*/ 440 w 1003"/>
                <a:gd name="T3" fmla="*/ 0 h 443"/>
                <a:gd name="T4" fmla="*/ 383 w 1003"/>
                <a:gd name="T5" fmla="*/ 20 h 443"/>
                <a:gd name="T6" fmla="*/ 291 w 1003"/>
                <a:gd name="T7" fmla="*/ 73 h 443"/>
                <a:gd name="T8" fmla="*/ 257 w 1003"/>
                <a:gd name="T9" fmla="*/ 85 h 443"/>
                <a:gd name="T10" fmla="*/ 222 w 1003"/>
                <a:gd name="T11" fmla="*/ 126 h 443"/>
                <a:gd name="T12" fmla="*/ 149 w 1003"/>
                <a:gd name="T13" fmla="*/ 150 h 443"/>
                <a:gd name="T14" fmla="*/ 84 w 1003"/>
                <a:gd name="T15" fmla="*/ 166 h 443"/>
                <a:gd name="T16" fmla="*/ 0 w 1003"/>
                <a:gd name="T17" fmla="*/ 166 h 443"/>
                <a:gd name="T18" fmla="*/ 19 w 1003"/>
                <a:gd name="T19" fmla="*/ 190 h 443"/>
                <a:gd name="T20" fmla="*/ 61 w 1003"/>
                <a:gd name="T21" fmla="*/ 194 h 443"/>
                <a:gd name="T22" fmla="*/ 95 w 1003"/>
                <a:gd name="T23" fmla="*/ 222 h 443"/>
                <a:gd name="T24" fmla="*/ 149 w 1003"/>
                <a:gd name="T25" fmla="*/ 211 h 443"/>
                <a:gd name="T26" fmla="*/ 229 w 1003"/>
                <a:gd name="T27" fmla="*/ 194 h 443"/>
                <a:gd name="T28" fmla="*/ 280 w 1003"/>
                <a:gd name="T29" fmla="*/ 186 h 443"/>
                <a:gd name="T30" fmla="*/ 340 w 1003"/>
                <a:gd name="T31" fmla="*/ 150 h 443"/>
                <a:gd name="T32" fmla="*/ 310 w 1003"/>
                <a:gd name="T33" fmla="*/ 142 h 443"/>
                <a:gd name="T34" fmla="*/ 257 w 1003"/>
                <a:gd name="T35" fmla="*/ 162 h 443"/>
                <a:gd name="T36" fmla="*/ 264 w 1003"/>
                <a:gd name="T37" fmla="*/ 130 h 443"/>
                <a:gd name="T38" fmla="*/ 325 w 1003"/>
                <a:gd name="T39" fmla="*/ 101 h 443"/>
                <a:gd name="T40" fmla="*/ 356 w 1003"/>
                <a:gd name="T41" fmla="*/ 73 h 443"/>
                <a:gd name="T42" fmla="*/ 425 w 1003"/>
                <a:gd name="T43" fmla="*/ 41 h 443"/>
                <a:gd name="T44" fmla="*/ 482 w 1003"/>
                <a:gd name="T45" fmla="*/ 49 h 443"/>
                <a:gd name="T46" fmla="*/ 502 w 1003"/>
                <a:gd name="T47" fmla="*/ 0 h 443"/>
                <a:gd name="T48" fmla="*/ 502 w 1003"/>
                <a:gd name="T49" fmla="*/ 0 h 443"/>
                <a:gd name="T50" fmla="*/ 502 w 1003"/>
                <a:gd name="T51" fmla="*/ 0 h 4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3" h="443">
                  <a:moveTo>
                    <a:pt x="1003" y="0"/>
                  </a:moveTo>
                  <a:lnTo>
                    <a:pt x="880" y="0"/>
                  </a:lnTo>
                  <a:lnTo>
                    <a:pt x="766" y="40"/>
                  </a:lnTo>
                  <a:lnTo>
                    <a:pt x="581" y="145"/>
                  </a:lnTo>
                  <a:lnTo>
                    <a:pt x="513" y="170"/>
                  </a:lnTo>
                  <a:lnTo>
                    <a:pt x="443" y="251"/>
                  </a:lnTo>
                  <a:lnTo>
                    <a:pt x="298" y="299"/>
                  </a:lnTo>
                  <a:lnTo>
                    <a:pt x="167" y="331"/>
                  </a:lnTo>
                  <a:lnTo>
                    <a:pt x="0" y="331"/>
                  </a:lnTo>
                  <a:lnTo>
                    <a:pt x="38" y="379"/>
                  </a:lnTo>
                  <a:lnTo>
                    <a:pt x="121" y="388"/>
                  </a:lnTo>
                  <a:lnTo>
                    <a:pt x="190" y="443"/>
                  </a:lnTo>
                  <a:lnTo>
                    <a:pt x="298" y="421"/>
                  </a:lnTo>
                  <a:lnTo>
                    <a:pt x="458" y="388"/>
                  </a:lnTo>
                  <a:lnTo>
                    <a:pt x="559" y="371"/>
                  </a:lnTo>
                  <a:lnTo>
                    <a:pt x="680" y="299"/>
                  </a:lnTo>
                  <a:lnTo>
                    <a:pt x="619" y="284"/>
                  </a:lnTo>
                  <a:lnTo>
                    <a:pt x="513" y="324"/>
                  </a:lnTo>
                  <a:lnTo>
                    <a:pt x="528" y="259"/>
                  </a:lnTo>
                  <a:lnTo>
                    <a:pt x="650" y="202"/>
                  </a:lnTo>
                  <a:lnTo>
                    <a:pt x="711" y="145"/>
                  </a:lnTo>
                  <a:lnTo>
                    <a:pt x="849" y="82"/>
                  </a:lnTo>
                  <a:lnTo>
                    <a:pt x="964" y="97"/>
                  </a:lnTo>
                  <a:lnTo>
                    <a:pt x="10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Freeform 15"/>
            <p:cNvSpPr>
              <a:spLocks/>
            </p:cNvSpPr>
            <p:nvPr/>
          </p:nvSpPr>
          <p:spPr bwMode="auto">
            <a:xfrm>
              <a:off x="4075" y="3180"/>
              <a:ext cx="375" cy="198"/>
            </a:xfrm>
            <a:custGeom>
              <a:avLst/>
              <a:gdLst>
                <a:gd name="T0" fmla="*/ 0 w 751"/>
                <a:gd name="T1" fmla="*/ 0 h 395"/>
                <a:gd name="T2" fmla="*/ 62 w 751"/>
                <a:gd name="T3" fmla="*/ 5 h 395"/>
                <a:gd name="T4" fmla="*/ 119 w 751"/>
                <a:gd name="T5" fmla="*/ 25 h 395"/>
                <a:gd name="T6" fmla="*/ 173 w 751"/>
                <a:gd name="T7" fmla="*/ 53 h 395"/>
                <a:gd name="T8" fmla="*/ 234 w 751"/>
                <a:gd name="T9" fmla="*/ 81 h 395"/>
                <a:gd name="T10" fmla="*/ 283 w 751"/>
                <a:gd name="T11" fmla="*/ 97 h 395"/>
                <a:gd name="T12" fmla="*/ 330 w 751"/>
                <a:gd name="T13" fmla="*/ 133 h 395"/>
                <a:gd name="T14" fmla="*/ 375 w 751"/>
                <a:gd name="T15" fmla="*/ 186 h 395"/>
                <a:gd name="T16" fmla="*/ 356 w 751"/>
                <a:gd name="T17" fmla="*/ 198 h 395"/>
                <a:gd name="T18" fmla="*/ 330 w 751"/>
                <a:gd name="T19" fmla="*/ 166 h 395"/>
                <a:gd name="T20" fmla="*/ 287 w 751"/>
                <a:gd name="T21" fmla="*/ 122 h 395"/>
                <a:gd name="T22" fmla="*/ 237 w 751"/>
                <a:gd name="T23" fmla="*/ 110 h 395"/>
                <a:gd name="T24" fmla="*/ 192 w 751"/>
                <a:gd name="T25" fmla="*/ 81 h 395"/>
                <a:gd name="T26" fmla="*/ 130 w 751"/>
                <a:gd name="T27" fmla="*/ 57 h 395"/>
                <a:gd name="T28" fmla="*/ 88 w 751"/>
                <a:gd name="T29" fmla="*/ 36 h 395"/>
                <a:gd name="T30" fmla="*/ 0 w 751"/>
                <a:gd name="T31" fmla="*/ 0 h 395"/>
                <a:gd name="T32" fmla="*/ 0 w 751"/>
                <a:gd name="T33" fmla="*/ 0 h 395"/>
                <a:gd name="T34" fmla="*/ 0 w 751"/>
                <a:gd name="T35" fmla="*/ 0 h 3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51" h="395">
                  <a:moveTo>
                    <a:pt x="0" y="0"/>
                  </a:moveTo>
                  <a:lnTo>
                    <a:pt x="124" y="9"/>
                  </a:lnTo>
                  <a:lnTo>
                    <a:pt x="238" y="49"/>
                  </a:lnTo>
                  <a:lnTo>
                    <a:pt x="346" y="106"/>
                  </a:lnTo>
                  <a:lnTo>
                    <a:pt x="468" y="161"/>
                  </a:lnTo>
                  <a:lnTo>
                    <a:pt x="567" y="194"/>
                  </a:lnTo>
                  <a:lnTo>
                    <a:pt x="660" y="266"/>
                  </a:lnTo>
                  <a:lnTo>
                    <a:pt x="751" y="371"/>
                  </a:lnTo>
                  <a:lnTo>
                    <a:pt x="713" y="395"/>
                  </a:lnTo>
                  <a:lnTo>
                    <a:pt x="660" y="331"/>
                  </a:lnTo>
                  <a:lnTo>
                    <a:pt x="574" y="243"/>
                  </a:lnTo>
                  <a:lnTo>
                    <a:pt x="475" y="219"/>
                  </a:lnTo>
                  <a:lnTo>
                    <a:pt x="384" y="161"/>
                  </a:lnTo>
                  <a:lnTo>
                    <a:pt x="261" y="114"/>
                  </a:lnTo>
                  <a:lnTo>
                    <a:pt x="177"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3" name="Freeform 16"/>
            <p:cNvSpPr>
              <a:spLocks/>
            </p:cNvSpPr>
            <p:nvPr/>
          </p:nvSpPr>
          <p:spPr bwMode="auto">
            <a:xfrm>
              <a:off x="4822" y="3786"/>
              <a:ext cx="119" cy="81"/>
            </a:xfrm>
            <a:custGeom>
              <a:avLst/>
              <a:gdLst>
                <a:gd name="T0" fmla="*/ 58 w 237"/>
                <a:gd name="T1" fmla="*/ 0 h 161"/>
                <a:gd name="T2" fmla="*/ 16 w 237"/>
                <a:gd name="T3" fmla="*/ 12 h 161"/>
                <a:gd name="T4" fmla="*/ 0 w 237"/>
                <a:gd name="T5" fmla="*/ 44 h 161"/>
                <a:gd name="T6" fmla="*/ 11 w 237"/>
                <a:gd name="T7" fmla="*/ 65 h 161"/>
                <a:gd name="T8" fmla="*/ 62 w 237"/>
                <a:gd name="T9" fmla="*/ 81 h 161"/>
                <a:gd name="T10" fmla="*/ 119 w 237"/>
                <a:gd name="T11" fmla="*/ 69 h 161"/>
                <a:gd name="T12" fmla="*/ 92 w 237"/>
                <a:gd name="T13" fmla="*/ 20 h 161"/>
                <a:gd name="T14" fmla="*/ 58 w 237"/>
                <a:gd name="T15" fmla="*/ 0 h 161"/>
                <a:gd name="T16" fmla="*/ 58 w 237"/>
                <a:gd name="T17" fmla="*/ 0 h 161"/>
                <a:gd name="T18" fmla="*/ 58 w 237"/>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7" h="161">
                  <a:moveTo>
                    <a:pt x="116" y="0"/>
                  </a:moveTo>
                  <a:lnTo>
                    <a:pt x="32" y="23"/>
                  </a:lnTo>
                  <a:lnTo>
                    <a:pt x="0" y="87"/>
                  </a:lnTo>
                  <a:lnTo>
                    <a:pt x="22" y="129"/>
                  </a:lnTo>
                  <a:lnTo>
                    <a:pt x="123" y="161"/>
                  </a:lnTo>
                  <a:lnTo>
                    <a:pt x="237" y="137"/>
                  </a:lnTo>
                  <a:lnTo>
                    <a:pt x="184" y="40"/>
                  </a:lnTo>
                  <a:lnTo>
                    <a:pt x="1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17"/>
            <p:cNvSpPr>
              <a:spLocks/>
            </p:cNvSpPr>
            <p:nvPr/>
          </p:nvSpPr>
          <p:spPr bwMode="auto">
            <a:xfrm>
              <a:off x="4270" y="3870"/>
              <a:ext cx="326" cy="121"/>
            </a:xfrm>
            <a:custGeom>
              <a:avLst/>
              <a:gdLst>
                <a:gd name="T0" fmla="*/ 119 w 650"/>
                <a:gd name="T1" fmla="*/ 0 h 241"/>
                <a:gd name="T2" fmla="*/ 180 w 650"/>
                <a:gd name="T3" fmla="*/ 16 h 241"/>
                <a:gd name="T4" fmla="*/ 326 w 650"/>
                <a:gd name="T5" fmla="*/ 29 h 241"/>
                <a:gd name="T6" fmla="*/ 307 w 650"/>
                <a:gd name="T7" fmla="*/ 69 h 241"/>
                <a:gd name="T8" fmla="*/ 288 w 650"/>
                <a:gd name="T9" fmla="*/ 121 h 241"/>
                <a:gd name="T10" fmla="*/ 231 w 650"/>
                <a:gd name="T11" fmla="*/ 121 h 241"/>
                <a:gd name="T12" fmla="*/ 146 w 650"/>
                <a:gd name="T13" fmla="*/ 105 h 241"/>
                <a:gd name="T14" fmla="*/ 72 w 650"/>
                <a:gd name="T15" fmla="*/ 77 h 241"/>
                <a:gd name="T16" fmla="*/ 0 w 650"/>
                <a:gd name="T17" fmla="*/ 69 h 241"/>
                <a:gd name="T18" fmla="*/ 50 w 650"/>
                <a:gd name="T19" fmla="*/ 36 h 241"/>
                <a:gd name="T20" fmla="*/ 65 w 650"/>
                <a:gd name="T21" fmla="*/ 0 h 241"/>
                <a:gd name="T22" fmla="*/ 91 w 650"/>
                <a:gd name="T23" fmla="*/ 8 h 241"/>
                <a:gd name="T24" fmla="*/ 108 w 650"/>
                <a:gd name="T25" fmla="*/ 49 h 241"/>
                <a:gd name="T26" fmla="*/ 146 w 650"/>
                <a:gd name="T27" fmla="*/ 65 h 241"/>
                <a:gd name="T28" fmla="*/ 208 w 650"/>
                <a:gd name="T29" fmla="*/ 77 h 241"/>
                <a:gd name="T30" fmla="*/ 261 w 650"/>
                <a:gd name="T31" fmla="*/ 97 h 241"/>
                <a:gd name="T32" fmla="*/ 284 w 650"/>
                <a:gd name="T33" fmla="*/ 52 h 241"/>
                <a:gd name="T34" fmla="*/ 161 w 650"/>
                <a:gd name="T35" fmla="*/ 44 h 241"/>
                <a:gd name="T36" fmla="*/ 130 w 650"/>
                <a:gd name="T37" fmla="*/ 29 h 241"/>
                <a:gd name="T38" fmla="*/ 119 w 650"/>
                <a:gd name="T39" fmla="*/ 0 h 241"/>
                <a:gd name="T40" fmla="*/ 119 w 650"/>
                <a:gd name="T41" fmla="*/ 0 h 241"/>
                <a:gd name="T42" fmla="*/ 119 w 650"/>
                <a:gd name="T43" fmla="*/ 0 h 2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50" h="241">
                  <a:moveTo>
                    <a:pt x="237" y="0"/>
                  </a:moveTo>
                  <a:lnTo>
                    <a:pt x="359" y="32"/>
                  </a:lnTo>
                  <a:lnTo>
                    <a:pt x="650" y="57"/>
                  </a:lnTo>
                  <a:lnTo>
                    <a:pt x="612" y="137"/>
                  </a:lnTo>
                  <a:lnTo>
                    <a:pt x="574" y="241"/>
                  </a:lnTo>
                  <a:lnTo>
                    <a:pt x="460" y="241"/>
                  </a:lnTo>
                  <a:lnTo>
                    <a:pt x="291" y="209"/>
                  </a:lnTo>
                  <a:lnTo>
                    <a:pt x="144" y="154"/>
                  </a:lnTo>
                  <a:lnTo>
                    <a:pt x="0" y="137"/>
                  </a:lnTo>
                  <a:lnTo>
                    <a:pt x="99" y="72"/>
                  </a:lnTo>
                  <a:lnTo>
                    <a:pt x="129" y="0"/>
                  </a:lnTo>
                  <a:lnTo>
                    <a:pt x="182" y="15"/>
                  </a:lnTo>
                  <a:lnTo>
                    <a:pt x="215" y="97"/>
                  </a:lnTo>
                  <a:lnTo>
                    <a:pt x="291" y="129"/>
                  </a:lnTo>
                  <a:lnTo>
                    <a:pt x="414" y="154"/>
                  </a:lnTo>
                  <a:lnTo>
                    <a:pt x="521" y="194"/>
                  </a:lnTo>
                  <a:lnTo>
                    <a:pt x="566" y="104"/>
                  </a:lnTo>
                  <a:lnTo>
                    <a:pt x="321" y="87"/>
                  </a:lnTo>
                  <a:lnTo>
                    <a:pt x="260" y="57"/>
                  </a:lnTo>
                  <a:lnTo>
                    <a:pt x="2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5" name="Freeform 18"/>
            <p:cNvSpPr>
              <a:spLocks/>
            </p:cNvSpPr>
            <p:nvPr/>
          </p:nvSpPr>
          <p:spPr bwMode="auto">
            <a:xfrm>
              <a:off x="3650" y="3802"/>
              <a:ext cx="551" cy="250"/>
            </a:xfrm>
            <a:custGeom>
              <a:avLst/>
              <a:gdLst>
                <a:gd name="T0" fmla="*/ 0 w 1103"/>
                <a:gd name="T1" fmla="*/ 81 h 500"/>
                <a:gd name="T2" fmla="*/ 99 w 1103"/>
                <a:gd name="T3" fmla="*/ 162 h 500"/>
                <a:gd name="T4" fmla="*/ 141 w 1103"/>
                <a:gd name="T5" fmla="*/ 182 h 500"/>
                <a:gd name="T6" fmla="*/ 215 w 1103"/>
                <a:gd name="T7" fmla="*/ 250 h 500"/>
                <a:gd name="T8" fmla="*/ 237 w 1103"/>
                <a:gd name="T9" fmla="*/ 193 h 500"/>
                <a:gd name="T10" fmla="*/ 283 w 1103"/>
                <a:gd name="T11" fmla="*/ 166 h 500"/>
                <a:gd name="T12" fmla="*/ 372 w 1103"/>
                <a:gd name="T13" fmla="*/ 169 h 500"/>
                <a:gd name="T14" fmla="*/ 528 w 1103"/>
                <a:gd name="T15" fmla="*/ 149 h 500"/>
                <a:gd name="T16" fmla="*/ 551 w 1103"/>
                <a:gd name="T17" fmla="*/ 125 h 500"/>
                <a:gd name="T18" fmla="*/ 528 w 1103"/>
                <a:gd name="T19" fmla="*/ 92 h 500"/>
                <a:gd name="T20" fmla="*/ 360 w 1103"/>
                <a:gd name="T21" fmla="*/ 0 h 500"/>
                <a:gd name="T22" fmla="*/ 298 w 1103"/>
                <a:gd name="T23" fmla="*/ 16 h 500"/>
                <a:gd name="T24" fmla="*/ 391 w 1103"/>
                <a:gd name="T25" fmla="*/ 65 h 500"/>
                <a:gd name="T26" fmla="*/ 502 w 1103"/>
                <a:gd name="T27" fmla="*/ 109 h 500"/>
                <a:gd name="T28" fmla="*/ 283 w 1103"/>
                <a:gd name="T29" fmla="*/ 121 h 500"/>
                <a:gd name="T30" fmla="*/ 249 w 1103"/>
                <a:gd name="T31" fmla="*/ 146 h 500"/>
                <a:gd name="T32" fmla="*/ 176 w 1103"/>
                <a:gd name="T33" fmla="*/ 173 h 500"/>
                <a:gd name="T34" fmla="*/ 61 w 1103"/>
                <a:gd name="T35" fmla="*/ 92 h 500"/>
                <a:gd name="T36" fmla="*/ 26 w 1103"/>
                <a:gd name="T37" fmla="*/ 60 h 500"/>
                <a:gd name="T38" fmla="*/ 0 w 1103"/>
                <a:gd name="T39" fmla="*/ 81 h 500"/>
                <a:gd name="T40" fmla="*/ 0 w 1103"/>
                <a:gd name="T41" fmla="*/ 81 h 500"/>
                <a:gd name="T42" fmla="*/ 0 w 1103"/>
                <a:gd name="T43" fmla="*/ 81 h 5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03" h="500">
                  <a:moveTo>
                    <a:pt x="0" y="162"/>
                  </a:moveTo>
                  <a:lnTo>
                    <a:pt x="198" y="323"/>
                  </a:lnTo>
                  <a:lnTo>
                    <a:pt x="283" y="363"/>
                  </a:lnTo>
                  <a:lnTo>
                    <a:pt x="430" y="500"/>
                  </a:lnTo>
                  <a:lnTo>
                    <a:pt x="475" y="386"/>
                  </a:lnTo>
                  <a:lnTo>
                    <a:pt x="567" y="331"/>
                  </a:lnTo>
                  <a:lnTo>
                    <a:pt x="744" y="338"/>
                  </a:lnTo>
                  <a:lnTo>
                    <a:pt x="1057" y="298"/>
                  </a:lnTo>
                  <a:lnTo>
                    <a:pt x="1103" y="249"/>
                  </a:lnTo>
                  <a:lnTo>
                    <a:pt x="1057" y="184"/>
                  </a:lnTo>
                  <a:lnTo>
                    <a:pt x="721" y="0"/>
                  </a:lnTo>
                  <a:lnTo>
                    <a:pt x="597" y="32"/>
                  </a:lnTo>
                  <a:lnTo>
                    <a:pt x="782" y="129"/>
                  </a:lnTo>
                  <a:lnTo>
                    <a:pt x="1004" y="217"/>
                  </a:lnTo>
                  <a:lnTo>
                    <a:pt x="567" y="241"/>
                  </a:lnTo>
                  <a:lnTo>
                    <a:pt x="498" y="291"/>
                  </a:lnTo>
                  <a:lnTo>
                    <a:pt x="352" y="346"/>
                  </a:lnTo>
                  <a:lnTo>
                    <a:pt x="122" y="184"/>
                  </a:lnTo>
                  <a:lnTo>
                    <a:pt x="53" y="120"/>
                  </a:lnTo>
                  <a:lnTo>
                    <a:pt x="0"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6" name="Freeform 19"/>
            <p:cNvSpPr>
              <a:spLocks/>
            </p:cNvSpPr>
            <p:nvPr/>
          </p:nvSpPr>
          <p:spPr bwMode="auto">
            <a:xfrm>
              <a:off x="4094" y="3572"/>
              <a:ext cx="997" cy="254"/>
            </a:xfrm>
            <a:custGeom>
              <a:avLst/>
              <a:gdLst>
                <a:gd name="T0" fmla="*/ 0 w 1995"/>
                <a:gd name="T1" fmla="*/ 198 h 508"/>
                <a:gd name="T2" fmla="*/ 73 w 1995"/>
                <a:gd name="T3" fmla="*/ 214 h 508"/>
                <a:gd name="T4" fmla="*/ 154 w 1995"/>
                <a:gd name="T5" fmla="*/ 242 h 508"/>
                <a:gd name="T6" fmla="*/ 237 w 1995"/>
                <a:gd name="T7" fmla="*/ 254 h 508"/>
                <a:gd name="T8" fmla="*/ 311 w 1995"/>
                <a:gd name="T9" fmla="*/ 246 h 508"/>
                <a:gd name="T10" fmla="*/ 384 w 1995"/>
                <a:gd name="T11" fmla="*/ 238 h 508"/>
                <a:gd name="T12" fmla="*/ 437 w 1995"/>
                <a:gd name="T13" fmla="*/ 222 h 508"/>
                <a:gd name="T14" fmla="*/ 464 w 1995"/>
                <a:gd name="T15" fmla="*/ 214 h 508"/>
                <a:gd name="T16" fmla="*/ 498 w 1995"/>
                <a:gd name="T17" fmla="*/ 230 h 508"/>
                <a:gd name="T18" fmla="*/ 560 w 1995"/>
                <a:gd name="T19" fmla="*/ 226 h 508"/>
                <a:gd name="T20" fmla="*/ 518 w 1995"/>
                <a:gd name="T21" fmla="*/ 168 h 508"/>
                <a:gd name="T22" fmla="*/ 407 w 1995"/>
                <a:gd name="T23" fmla="*/ 149 h 508"/>
                <a:gd name="T24" fmla="*/ 471 w 1995"/>
                <a:gd name="T25" fmla="*/ 149 h 508"/>
                <a:gd name="T26" fmla="*/ 529 w 1995"/>
                <a:gd name="T27" fmla="*/ 154 h 508"/>
                <a:gd name="T28" fmla="*/ 608 w 1995"/>
                <a:gd name="T29" fmla="*/ 194 h 508"/>
                <a:gd name="T30" fmla="*/ 660 w 1995"/>
                <a:gd name="T31" fmla="*/ 141 h 508"/>
                <a:gd name="T32" fmla="*/ 682 w 1995"/>
                <a:gd name="T33" fmla="*/ 113 h 508"/>
                <a:gd name="T34" fmla="*/ 775 w 1995"/>
                <a:gd name="T35" fmla="*/ 101 h 508"/>
                <a:gd name="T36" fmla="*/ 882 w 1995"/>
                <a:gd name="T37" fmla="*/ 97 h 508"/>
                <a:gd name="T38" fmla="*/ 997 w 1995"/>
                <a:gd name="T39" fmla="*/ 97 h 508"/>
                <a:gd name="T40" fmla="*/ 950 w 1995"/>
                <a:gd name="T41" fmla="*/ 56 h 508"/>
                <a:gd name="T42" fmla="*/ 805 w 1995"/>
                <a:gd name="T43" fmla="*/ 61 h 508"/>
                <a:gd name="T44" fmla="*/ 701 w 1995"/>
                <a:gd name="T45" fmla="*/ 36 h 508"/>
                <a:gd name="T46" fmla="*/ 605 w 1995"/>
                <a:gd name="T47" fmla="*/ 16 h 508"/>
                <a:gd name="T48" fmla="*/ 494 w 1995"/>
                <a:gd name="T49" fmla="*/ 4 h 508"/>
                <a:gd name="T50" fmla="*/ 384 w 1995"/>
                <a:gd name="T51" fmla="*/ 0 h 508"/>
                <a:gd name="T52" fmla="*/ 311 w 1995"/>
                <a:gd name="T53" fmla="*/ 4 h 508"/>
                <a:gd name="T54" fmla="*/ 241 w 1995"/>
                <a:gd name="T55" fmla="*/ 24 h 508"/>
                <a:gd name="T56" fmla="*/ 249 w 1995"/>
                <a:gd name="T57" fmla="*/ 49 h 508"/>
                <a:gd name="T58" fmla="*/ 299 w 1995"/>
                <a:gd name="T59" fmla="*/ 36 h 508"/>
                <a:gd name="T60" fmla="*/ 292 w 1995"/>
                <a:gd name="T61" fmla="*/ 73 h 508"/>
                <a:gd name="T62" fmla="*/ 268 w 1995"/>
                <a:gd name="T63" fmla="*/ 81 h 508"/>
                <a:gd name="T64" fmla="*/ 218 w 1995"/>
                <a:gd name="T65" fmla="*/ 65 h 508"/>
                <a:gd name="T66" fmla="*/ 160 w 1995"/>
                <a:gd name="T67" fmla="*/ 137 h 508"/>
                <a:gd name="T68" fmla="*/ 218 w 1995"/>
                <a:gd name="T69" fmla="*/ 97 h 508"/>
                <a:gd name="T70" fmla="*/ 264 w 1995"/>
                <a:gd name="T71" fmla="*/ 137 h 508"/>
                <a:gd name="T72" fmla="*/ 326 w 1995"/>
                <a:gd name="T73" fmla="*/ 141 h 508"/>
                <a:gd name="T74" fmla="*/ 375 w 1995"/>
                <a:gd name="T75" fmla="*/ 153 h 508"/>
                <a:gd name="T76" fmla="*/ 364 w 1995"/>
                <a:gd name="T77" fmla="*/ 174 h 508"/>
                <a:gd name="T78" fmla="*/ 498 w 1995"/>
                <a:gd name="T79" fmla="*/ 188 h 508"/>
                <a:gd name="T80" fmla="*/ 467 w 1995"/>
                <a:gd name="T81" fmla="*/ 194 h 508"/>
                <a:gd name="T82" fmla="*/ 407 w 1995"/>
                <a:gd name="T83" fmla="*/ 188 h 508"/>
                <a:gd name="T84" fmla="*/ 374 w 1995"/>
                <a:gd name="T85" fmla="*/ 191 h 508"/>
                <a:gd name="T86" fmla="*/ 330 w 1995"/>
                <a:gd name="T87" fmla="*/ 210 h 508"/>
                <a:gd name="T88" fmla="*/ 245 w 1995"/>
                <a:gd name="T89" fmla="*/ 218 h 508"/>
                <a:gd name="T90" fmla="*/ 165 w 1995"/>
                <a:gd name="T91" fmla="*/ 214 h 508"/>
                <a:gd name="T92" fmla="*/ 92 w 1995"/>
                <a:gd name="T93" fmla="*/ 198 h 508"/>
                <a:gd name="T94" fmla="*/ 26 w 1995"/>
                <a:gd name="T95" fmla="*/ 178 h 508"/>
                <a:gd name="T96" fmla="*/ 0 w 1995"/>
                <a:gd name="T97" fmla="*/ 198 h 508"/>
                <a:gd name="T98" fmla="*/ 0 w 1995"/>
                <a:gd name="T99" fmla="*/ 198 h 508"/>
                <a:gd name="T100" fmla="*/ 0 w 1995"/>
                <a:gd name="T101" fmla="*/ 198 h 5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95" h="508">
                  <a:moveTo>
                    <a:pt x="0" y="395"/>
                  </a:moveTo>
                  <a:lnTo>
                    <a:pt x="146" y="428"/>
                  </a:lnTo>
                  <a:lnTo>
                    <a:pt x="308" y="483"/>
                  </a:lnTo>
                  <a:lnTo>
                    <a:pt x="475" y="508"/>
                  </a:lnTo>
                  <a:lnTo>
                    <a:pt x="622" y="492"/>
                  </a:lnTo>
                  <a:lnTo>
                    <a:pt x="768" y="475"/>
                  </a:lnTo>
                  <a:lnTo>
                    <a:pt x="875" y="443"/>
                  </a:lnTo>
                  <a:lnTo>
                    <a:pt x="928" y="428"/>
                  </a:lnTo>
                  <a:lnTo>
                    <a:pt x="996" y="460"/>
                  </a:lnTo>
                  <a:lnTo>
                    <a:pt x="1120" y="451"/>
                  </a:lnTo>
                  <a:lnTo>
                    <a:pt x="1036" y="335"/>
                  </a:lnTo>
                  <a:lnTo>
                    <a:pt x="814" y="297"/>
                  </a:lnTo>
                  <a:lnTo>
                    <a:pt x="943" y="297"/>
                  </a:lnTo>
                  <a:lnTo>
                    <a:pt x="1059" y="308"/>
                  </a:lnTo>
                  <a:lnTo>
                    <a:pt x="1217" y="388"/>
                  </a:lnTo>
                  <a:lnTo>
                    <a:pt x="1320" y="281"/>
                  </a:lnTo>
                  <a:lnTo>
                    <a:pt x="1365" y="226"/>
                  </a:lnTo>
                  <a:lnTo>
                    <a:pt x="1550" y="202"/>
                  </a:lnTo>
                  <a:lnTo>
                    <a:pt x="1765" y="194"/>
                  </a:lnTo>
                  <a:lnTo>
                    <a:pt x="1995" y="194"/>
                  </a:lnTo>
                  <a:lnTo>
                    <a:pt x="1901" y="112"/>
                  </a:lnTo>
                  <a:lnTo>
                    <a:pt x="1611" y="122"/>
                  </a:lnTo>
                  <a:lnTo>
                    <a:pt x="1403" y="72"/>
                  </a:lnTo>
                  <a:lnTo>
                    <a:pt x="1211" y="32"/>
                  </a:lnTo>
                  <a:lnTo>
                    <a:pt x="989" y="8"/>
                  </a:lnTo>
                  <a:lnTo>
                    <a:pt x="768" y="0"/>
                  </a:lnTo>
                  <a:lnTo>
                    <a:pt x="622" y="8"/>
                  </a:lnTo>
                  <a:lnTo>
                    <a:pt x="483" y="48"/>
                  </a:lnTo>
                  <a:lnTo>
                    <a:pt x="498" y="97"/>
                  </a:lnTo>
                  <a:lnTo>
                    <a:pt x="599" y="72"/>
                  </a:lnTo>
                  <a:lnTo>
                    <a:pt x="584" y="145"/>
                  </a:lnTo>
                  <a:lnTo>
                    <a:pt x="536" y="162"/>
                  </a:lnTo>
                  <a:lnTo>
                    <a:pt x="437" y="129"/>
                  </a:lnTo>
                  <a:lnTo>
                    <a:pt x="321" y="274"/>
                  </a:lnTo>
                  <a:lnTo>
                    <a:pt x="437" y="194"/>
                  </a:lnTo>
                  <a:lnTo>
                    <a:pt x="529" y="274"/>
                  </a:lnTo>
                  <a:lnTo>
                    <a:pt x="652" y="281"/>
                  </a:lnTo>
                  <a:lnTo>
                    <a:pt x="751" y="306"/>
                  </a:lnTo>
                  <a:lnTo>
                    <a:pt x="728" y="348"/>
                  </a:lnTo>
                  <a:lnTo>
                    <a:pt x="996" y="375"/>
                  </a:lnTo>
                  <a:lnTo>
                    <a:pt x="934" y="388"/>
                  </a:lnTo>
                  <a:lnTo>
                    <a:pt x="814" y="375"/>
                  </a:lnTo>
                  <a:lnTo>
                    <a:pt x="749" y="382"/>
                  </a:lnTo>
                  <a:lnTo>
                    <a:pt x="660" y="420"/>
                  </a:lnTo>
                  <a:lnTo>
                    <a:pt x="491" y="435"/>
                  </a:lnTo>
                  <a:lnTo>
                    <a:pt x="331" y="428"/>
                  </a:lnTo>
                  <a:lnTo>
                    <a:pt x="185" y="395"/>
                  </a:lnTo>
                  <a:lnTo>
                    <a:pt x="53" y="356"/>
                  </a:lnTo>
                  <a:lnTo>
                    <a:pt x="0" y="3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0"/>
            <p:cNvSpPr>
              <a:spLocks/>
            </p:cNvSpPr>
            <p:nvPr/>
          </p:nvSpPr>
          <p:spPr bwMode="auto">
            <a:xfrm>
              <a:off x="3768" y="2496"/>
              <a:ext cx="533" cy="412"/>
            </a:xfrm>
            <a:custGeom>
              <a:avLst/>
              <a:gdLst>
                <a:gd name="T0" fmla="*/ 533 w 1065"/>
                <a:gd name="T1" fmla="*/ 400 h 823"/>
                <a:gd name="T2" fmla="*/ 517 w 1065"/>
                <a:gd name="T3" fmla="*/ 315 h 823"/>
                <a:gd name="T4" fmla="*/ 467 w 1065"/>
                <a:gd name="T5" fmla="*/ 255 h 823"/>
                <a:gd name="T6" fmla="*/ 418 w 1065"/>
                <a:gd name="T7" fmla="*/ 222 h 823"/>
                <a:gd name="T8" fmla="*/ 357 w 1065"/>
                <a:gd name="T9" fmla="*/ 214 h 823"/>
                <a:gd name="T10" fmla="*/ 295 w 1065"/>
                <a:gd name="T11" fmla="*/ 194 h 823"/>
                <a:gd name="T12" fmla="*/ 249 w 1065"/>
                <a:gd name="T13" fmla="*/ 162 h 823"/>
                <a:gd name="T14" fmla="*/ 222 w 1065"/>
                <a:gd name="T15" fmla="*/ 133 h 823"/>
                <a:gd name="T16" fmla="*/ 149 w 1065"/>
                <a:gd name="T17" fmla="*/ 114 h 823"/>
                <a:gd name="T18" fmla="*/ 130 w 1065"/>
                <a:gd name="T19" fmla="*/ 33 h 823"/>
                <a:gd name="T20" fmla="*/ 103 w 1065"/>
                <a:gd name="T21" fmla="*/ 0 h 823"/>
                <a:gd name="T22" fmla="*/ 84 w 1065"/>
                <a:gd name="T23" fmla="*/ 25 h 823"/>
                <a:gd name="T24" fmla="*/ 50 w 1065"/>
                <a:gd name="T25" fmla="*/ 105 h 823"/>
                <a:gd name="T26" fmla="*/ 23 w 1065"/>
                <a:gd name="T27" fmla="*/ 162 h 823"/>
                <a:gd name="T28" fmla="*/ 0 w 1065"/>
                <a:gd name="T29" fmla="*/ 214 h 823"/>
                <a:gd name="T30" fmla="*/ 57 w 1065"/>
                <a:gd name="T31" fmla="*/ 234 h 823"/>
                <a:gd name="T32" fmla="*/ 138 w 1065"/>
                <a:gd name="T33" fmla="*/ 287 h 823"/>
                <a:gd name="T34" fmla="*/ 199 w 1065"/>
                <a:gd name="T35" fmla="*/ 331 h 823"/>
                <a:gd name="T36" fmla="*/ 195 w 1065"/>
                <a:gd name="T37" fmla="*/ 287 h 823"/>
                <a:gd name="T38" fmla="*/ 103 w 1065"/>
                <a:gd name="T39" fmla="*/ 234 h 823"/>
                <a:gd name="T40" fmla="*/ 34 w 1065"/>
                <a:gd name="T41" fmla="*/ 190 h 823"/>
                <a:gd name="T42" fmla="*/ 72 w 1065"/>
                <a:gd name="T43" fmla="*/ 121 h 823"/>
                <a:gd name="T44" fmla="*/ 103 w 1065"/>
                <a:gd name="T45" fmla="*/ 61 h 823"/>
                <a:gd name="T46" fmla="*/ 115 w 1065"/>
                <a:gd name="T47" fmla="*/ 137 h 823"/>
                <a:gd name="T48" fmla="*/ 153 w 1065"/>
                <a:gd name="T49" fmla="*/ 178 h 823"/>
                <a:gd name="T50" fmla="*/ 214 w 1065"/>
                <a:gd name="T51" fmla="*/ 194 h 823"/>
                <a:gd name="T52" fmla="*/ 291 w 1065"/>
                <a:gd name="T53" fmla="*/ 230 h 823"/>
                <a:gd name="T54" fmla="*/ 372 w 1065"/>
                <a:gd name="T55" fmla="*/ 259 h 823"/>
                <a:gd name="T56" fmla="*/ 437 w 1065"/>
                <a:gd name="T57" fmla="*/ 287 h 823"/>
                <a:gd name="T58" fmla="*/ 475 w 1065"/>
                <a:gd name="T59" fmla="*/ 331 h 823"/>
                <a:gd name="T60" fmla="*/ 491 w 1065"/>
                <a:gd name="T61" fmla="*/ 380 h 823"/>
                <a:gd name="T62" fmla="*/ 486 w 1065"/>
                <a:gd name="T63" fmla="*/ 412 h 823"/>
                <a:gd name="T64" fmla="*/ 533 w 1065"/>
                <a:gd name="T65" fmla="*/ 400 h 823"/>
                <a:gd name="T66" fmla="*/ 533 w 1065"/>
                <a:gd name="T67" fmla="*/ 400 h 823"/>
                <a:gd name="T68" fmla="*/ 533 w 1065"/>
                <a:gd name="T69" fmla="*/ 400 h 8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65" h="823">
                  <a:moveTo>
                    <a:pt x="1065" y="799"/>
                  </a:moveTo>
                  <a:lnTo>
                    <a:pt x="1034" y="630"/>
                  </a:lnTo>
                  <a:lnTo>
                    <a:pt x="933" y="510"/>
                  </a:lnTo>
                  <a:lnTo>
                    <a:pt x="835" y="443"/>
                  </a:lnTo>
                  <a:lnTo>
                    <a:pt x="713" y="428"/>
                  </a:lnTo>
                  <a:lnTo>
                    <a:pt x="589" y="388"/>
                  </a:lnTo>
                  <a:lnTo>
                    <a:pt x="498" y="323"/>
                  </a:lnTo>
                  <a:lnTo>
                    <a:pt x="443" y="266"/>
                  </a:lnTo>
                  <a:lnTo>
                    <a:pt x="298" y="227"/>
                  </a:lnTo>
                  <a:lnTo>
                    <a:pt x="260" y="65"/>
                  </a:lnTo>
                  <a:lnTo>
                    <a:pt x="205" y="0"/>
                  </a:lnTo>
                  <a:lnTo>
                    <a:pt x="167" y="50"/>
                  </a:lnTo>
                  <a:lnTo>
                    <a:pt x="99" y="209"/>
                  </a:lnTo>
                  <a:lnTo>
                    <a:pt x="45" y="323"/>
                  </a:lnTo>
                  <a:lnTo>
                    <a:pt x="0" y="428"/>
                  </a:lnTo>
                  <a:lnTo>
                    <a:pt x="114" y="468"/>
                  </a:lnTo>
                  <a:lnTo>
                    <a:pt x="275" y="574"/>
                  </a:lnTo>
                  <a:lnTo>
                    <a:pt x="397" y="662"/>
                  </a:lnTo>
                  <a:lnTo>
                    <a:pt x="390" y="574"/>
                  </a:lnTo>
                  <a:lnTo>
                    <a:pt x="205" y="468"/>
                  </a:lnTo>
                  <a:lnTo>
                    <a:pt x="68" y="379"/>
                  </a:lnTo>
                  <a:lnTo>
                    <a:pt x="144" y="242"/>
                  </a:lnTo>
                  <a:lnTo>
                    <a:pt x="205" y="122"/>
                  </a:lnTo>
                  <a:lnTo>
                    <a:pt x="230" y="274"/>
                  </a:lnTo>
                  <a:lnTo>
                    <a:pt x="306" y="356"/>
                  </a:lnTo>
                  <a:lnTo>
                    <a:pt x="428" y="388"/>
                  </a:lnTo>
                  <a:lnTo>
                    <a:pt x="582" y="460"/>
                  </a:lnTo>
                  <a:lnTo>
                    <a:pt x="743" y="517"/>
                  </a:lnTo>
                  <a:lnTo>
                    <a:pt x="873" y="574"/>
                  </a:lnTo>
                  <a:lnTo>
                    <a:pt x="950" y="662"/>
                  </a:lnTo>
                  <a:lnTo>
                    <a:pt x="981" y="759"/>
                  </a:lnTo>
                  <a:lnTo>
                    <a:pt x="971" y="823"/>
                  </a:lnTo>
                  <a:lnTo>
                    <a:pt x="1065" y="7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8" name="Freeform 21"/>
            <p:cNvSpPr>
              <a:spLocks/>
            </p:cNvSpPr>
            <p:nvPr/>
          </p:nvSpPr>
          <p:spPr bwMode="auto">
            <a:xfrm>
              <a:off x="3780" y="3621"/>
              <a:ext cx="739" cy="165"/>
            </a:xfrm>
            <a:custGeom>
              <a:avLst/>
              <a:gdLst>
                <a:gd name="T0" fmla="*/ 739 w 1479"/>
                <a:gd name="T1" fmla="*/ 153 h 331"/>
                <a:gd name="T2" fmla="*/ 636 w 1479"/>
                <a:gd name="T3" fmla="*/ 129 h 331"/>
                <a:gd name="T4" fmla="*/ 586 w 1479"/>
                <a:gd name="T5" fmla="*/ 140 h 331"/>
                <a:gd name="T6" fmla="*/ 521 w 1479"/>
                <a:gd name="T7" fmla="*/ 145 h 331"/>
                <a:gd name="T8" fmla="*/ 447 w 1479"/>
                <a:gd name="T9" fmla="*/ 129 h 331"/>
                <a:gd name="T10" fmla="*/ 371 w 1479"/>
                <a:gd name="T11" fmla="*/ 104 h 331"/>
                <a:gd name="T12" fmla="*/ 283 w 1479"/>
                <a:gd name="T13" fmla="*/ 88 h 331"/>
                <a:gd name="T14" fmla="*/ 191 w 1479"/>
                <a:gd name="T15" fmla="*/ 77 h 331"/>
                <a:gd name="T16" fmla="*/ 126 w 1479"/>
                <a:gd name="T17" fmla="*/ 56 h 331"/>
                <a:gd name="T18" fmla="*/ 96 w 1479"/>
                <a:gd name="T19" fmla="*/ 16 h 331"/>
                <a:gd name="T20" fmla="*/ 57 w 1479"/>
                <a:gd name="T21" fmla="*/ 7 h 331"/>
                <a:gd name="T22" fmla="*/ 26 w 1479"/>
                <a:gd name="T23" fmla="*/ 0 h 331"/>
                <a:gd name="T24" fmla="*/ 0 w 1479"/>
                <a:gd name="T25" fmla="*/ 27 h 331"/>
                <a:gd name="T26" fmla="*/ 34 w 1479"/>
                <a:gd name="T27" fmla="*/ 40 h 331"/>
                <a:gd name="T28" fmla="*/ 79 w 1479"/>
                <a:gd name="T29" fmla="*/ 52 h 331"/>
                <a:gd name="T30" fmla="*/ 111 w 1479"/>
                <a:gd name="T31" fmla="*/ 81 h 331"/>
                <a:gd name="T32" fmla="*/ 168 w 1479"/>
                <a:gd name="T33" fmla="*/ 100 h 331"/>
                <a:gd name="T34" fmla="*/ 256 w 1479"/>
                <a:gd name="T35" fmla="*/ 117 h 331"/>
                <a:gd name="T36" fmla="*/ 325 w 1479"/>
                <a:gd name="T37" fmla="*/ 109 h 331"/>
                <a:gd name="T38" fmla="*/ 406 w 1479"/>
                <a:gd name="T39" fmla="*/ 129 h 331"/>
                <a:gd name="T40" fmla="*/ 471 w 1479"/>
                <a:gd name="T41" fmla="*/ 153 h 331"/>
                <a:gd name="T42" fmla="*/ 547 w 1479"/>
                <a:gd name="T43" fmla="*/ 161 h 331"/>
                <a:gd name="T44" fmla="*/ 613 w 1479"/>
                <a:gd name="T45" fmla="*/ 149 h 331"/>
                <a:gd name="T46" fmla="*/ 658 w 1479"/>
                <a:gd name="T47" fmla="*/ 149 h 331"/>
                <a:gd name="T48" fmla="*/ 716 w 1479"/>
                <a:gd name="T49" fmla="*/ 165 h 331"/>
                <a:gd name="T50" fmla="*/ 739 w 1479"/>
                <a:gd name="T51" fmla="*/ 153 h 331"/>
                <a:gd name="T52" fmla="*/ 739 w 1479"/>
                <a:gd name="T53" fmla="*/ 153 h 331"/>
                <a:gd name="T54" fmla="*/ 739 w 1479"/>
                <a:gd name="T55" fmla="*/ 153 h 3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79" h="331">
                  <a:moveTo>
                    <a:pt x="1479" y="306"/>
                  </a:moveTo>
                  <a:lnTo>
                    <a:pt x="1272" y="259"/>
                  </a:lnTo>
                  <a:lnTo>
                    <a:pt x="1173" y="281"/>
                  </a:lnTo>
                  <a:lnTo>
                    <a:pt x="1042" y="291"/>
                  </a:lnTo>
                  <a:lnTo>
                    <a:pt x="895" y="259"/>
                  </a:lnTo>
                  <a:lnTo>
                    <a:pt x="743" y="209"/>
                  </a:lnTo>
                  <a:lnTo>
                    <a:pt x="566" y="177"/>
                  </a:lnTo>
                  <a:lnTo>
                    <a:pt x="382" y="154"/>
                  </a:lnTo>
                  <a:lnTo>
                    <a:pt x="252" y="112"/>
                  </a:lnTo>
                  <a:lnTo>
                    <a:pt x="192" y="32"/>
                  </a:lnTo>
                  <a:lnTo>
                    <a:pt x="114" y="15"/>
                  </a:lnTo>
                  <a:lnTo>
                    <a:pt x="53" y="0"/>
                  </a:lnTo>
                  <a:lnTo>
                    <a:pt x="0" y="55"/>
                  </a:lnTo>
                  <a:lnTo>
                    <a:pt x="68" y="80"/>
                  </a:lnTo>
                  <a:lnTo>
                    <a:pt x="159" y="105"/>
                  </a:lnTo>
                  <a:lnTo>
                    <a:pt x="222" y="162"/>
                  </a:lnTo>
                  <a:lnTo>
                    <a:pt x="336" y="201"/>
                  </a:lnTo>
                  <a:lnTo>
                    <a:pt x="513" y="234"/>
                  </a:lnTo>
                  <a:lnTo>
                    <a:pt x="650" y="219"/>
                  </a:lnTo>
                  <a:lnTo>
                    <a:pt x="812" y="259"/>
                  </a:lnTo>
                  <a:lnTo>
                    <a:pt x="943" y="306"/>
                  </a:lnTo>
                  <a:lnTo>
                    <a:pt x="1095" y="323"/>
                  </a:lnTo>
                  <a:lnTo>
                    <a:pt x="1226" y="298"/>
                  </a:lnTo>
                  <a:lnTo>
                    <a:pt x="1317" y="298"/>
                  </a:lnTo>
                  <a:lnTo>
                    <a:pt x="1433" y="331"/>
                  </a:lnTo>
                  <a:lnTo>
                    <a:pt x="1479"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9" name="Freeform 22"/>
            <p:cNvSpPr>
              <a:spLocks/>
            </p:cNvSpPr>
            <p:nvPr/>
          </p:nvSpPr>
          <p:spPr bwMode="auto">
            <a:xfrm>
              <a:off x="3761" y="2681"/>
              <a:ext cx="206" cy="952"/>
            </a:xfrm>
            <a:custGeom>
              <a:avLst/>
              <a:gdLst>
                <a:gd name="T0" fmla="*/ 46 w 412"/>
                <a:gd name="T1" fmla="*/ 5 h 1905"/>
                <a:gd name="T2" fmla="*/ 88 w 412"/>
                <a:gd name="T3" fmla="*/ 36 h 1905"/>
                <a:gd name="T4" fmla="*/ 138 w 412"/>
                <a:gd name="T5" fmla="*/ 72 h 1905"/>
                <a:gd name="T6" fmla="*/ 168 w 412"/>
                <a:gd name="T7" fmla="*/ 113 h 1905"/>
                <a:gd name="T8" fmla="*/ 176 w 412"/>
                <a:gd name="T9" fmla="*/ 174 h 1905"/>
                <a:gd name="T10" fmla="*/ 157 w 412"/>
                <a:gd name="T11" fmla="*/ 201 h 1905"/>
                <a:gd name="T12" fmla="*/ 118 w 412"/>
                <a:gd name="T13" fmla="*/ 242 h 1905"/>
                <a:gd name="T14" fmla="*/ 84 w 412"/>
                <a:gd name="T15" fmla="*/ 278 h 1905"/>
                <a:gd name="T16" fmla="*/ 72 w 412"/>
                <a:gd name="T17" fmla="*/ 323 h 1905"/>
                <a:gd name="T18" fmla="*/ 65 w 412"/>
                <a:gd name="T19" fmla="*/ 379 h 1905"/>
                <a:gd name="T20" fmla="*/ 72 w 412"/>
                <a:gd name="T21" fmla="*/ 436 h 1905"/>
                <a:gd name="T22" fmla="*/ 80 w 412"/>
                <a:gd name="T23" fmla="*/ 504 h 1905"/>
                <a:gd name="T24" fmla="*/ 91 w 412"/>
                <a:gd name="T25" fmla="*/ 569 h 1905"/>
                <a:gd name="T26" fmla="*/ 110 w 412"/>
                <a:gd name="T27" fmla="*/ 633 h 1905"/>
                <a:gd name="T28" fmla="*/ 115 w 412"/>
                <a:gd name="T29" fmla="*/ 694 h 1905"/>
                <a:gd name="T30" fmla="*/ 104 w 412"/>
                <a:gd name="T31" fmla="*/ 751 h 1905"/>
                <a:gd name="T32" fmla="*/ 72 w 412"/>
                <a:gd name="T33" fmla="*/ 815 h 1905"/>
                <a:gd name="T34" fmla="*/ 57 w 412"/>
                <a:gd name="T35" fmla="*/ 871 h 1905"/>
                <a:gd name="T36" fmla="*/ 15 w 412"/>
                <a:gd name="T37" fmla="*/ 879 h 1905"/>
                <a:gd name="T38" fmla="*/ 0 w 412"/>
                <a:gd name="T39" fmla="*/ 920 h 1905"/>
                <a:gd name="T40" fmla="*/ 3 w 412"/>
                <a:gd name="T41" fmla="*/ 952 h 1905"/>
                <a:gd name="T42" fmla="*/ 23 w 412"/>
                <a:gd name="T43" fmla="*/ 927 h 1905"/>
                <a:gd name="T44" fmla="*/ 38 w 412"/>
                <a:gd name="T45" fmla="*/ 899 h 1905"/>
                <a:gd name="T46" fmla="*/ 61 w 412"/>
                <a:gd name="T47" fmla="*/ 904 h 1905"/>
                <a:gd name="T48" fmla="*/ 53 w 412"/>
                <a:gd name="T49" fmla="*/ 927 h 1905"/>
                <a:gd name="T50" fmla="*/ 80 w 412"/>
                <a:gd name="T51" fmla="*/ 911 h 1905"/>
                <a:gd name="T52" fmla="*/ 80 w 412"/>
                <a:gd name="T53" fmla="*/ 875 h 1905"/>
                <a:gd name="T54" fmla="*/ 107 w 412"/>
                <a:gd name="T55" fmla="*/ 798 h 1905"/>
                <a:gd name="T56" fmla="*/ 145 w 412"/>
                <a:gd name="T57" fmla="*/ 738 h 1905"/>
                <a:gd name="T58" fmla="*/ 145 w 412"/>
                <a:gd name="T59" fmla="*/ 677 h 1905"/>
                <a:gd name="T60" fmla="*/ 138 w 412"/>
                <a:gd name="T61" fmla="*/ 589 h 1905"/>
                <a:gd name="T62" fmla="*/ 123 w 412"/>
                <a:gd name="T63" fmla="*/ 528 h 1905"/>
                <a:gd name="T64" fmla="*/ 104 w 412"/>
                <a:gd name="T65" fmla="*/ 460 h 1905"/>
                <a:gd name="T66" fmla="*/ 91 w 412"/>
                <a:gd name="T67" fmla="*/ 404 h 1905"/>
                <a:gd name="T68" fmla="*/ 91 w 412"/>
                <a:gd name="T69" fmla="*/ 359 h 1905"/>
                <a:gd name="T70" fmla="*/ 111 w 412"/>
                <a:gd name="T71" fmla="*/ 317 h 1905"/>
                <a:gd name="T72" fmla="*/ 149 w 412"/>
                <a:gd name="T73" fmla="*/ 271 h 1905"/>
                <a:gd name="T74" fmla="*/ 180 w 412"/>
                <a:gd name="T75" fmla="*/ 222 h 1905"/>
                <a:gd name="T76" fmla="*/ 199 w 412"/>
                <a:gd name="T77" fmla="*/ 194 h 1905"/>
                <a:gd name="T78" fmla="*/ 206 w 412"/>
                <a:gd name="T79" fmla="*/ 149 h 1905"/>
                <a:gd name="T80" fmla="*/ 199 w 412"/>
                <a:gd name="T81" fmla="*/ 113 h 1905"/>
                <a:gd name="T82" fmla="*/ 157 w 412"/>
                <a:gd name="T83" fmla="*/ 57 h 1905"/>
                <a:gd name="T84" fmla="*/ 84 w 412"/>
                <a:gd name="T85" fmla="*/ 0 h 1905"/>
                <a:gd name="T86" fmla="*/ 46 w 412"/>
                <a:gd name="T87" fmla="*/ 5 h 1905"/>
                <a:gd name="T88" fmla="*/ 46 w 412"/>
                <a:gd name="T89" fmla="*/ 5 h 1905"/>
                <a:gd name="T90" fmla="*/ 46 w 412"/>
                <a:gd name="T91" fmla="*/ 5 h 19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12" h="1905">
                  <a:moveTo>
                    <a:pt x="91" y="10"/>
                  </a:moveTo>
                  <a:lnTo>
                    <a:pt x="175" y="72"/>
                  </a:lnTo>
                  <a:lnTo>
                    <a:pt x="275" y="145"/>
                  </a:lnTo>
                  <a:lnTo>
                    <a:pt x="336" y="226"/>
                  </a:lnTo>
                  <a:lnTo>
                    <a:pt x="351" y="348"/>
                  </a:lnTo>
                  <a:lnTo>
                    <a:pt x="313" y="403"/>
                  </a:lnTo>
                  <a:lnTo>
                    <a:pt x="235" y="485"/>
                  </a:lnTo>
                  <a:lnTo>
                    <a:pt x="167" y="557"/>
                  </a:lnTo>
                  <a:lnTo>
                    <a:pt x="144" y="646"/>
                  </a:lnTo>
                  <a:lnTo>
                    <a:pt x="129" y="759"/>
                  </a:lnTo>
                  <a:lnTo>
                    <a:pt x="144" y="873"/>
                  </a:lnTo>
                  <a:lnTo>
                    <a:pt x="159" y="1009"/>
                  </a:lnTo>
                  <a:lnTo>
                    <a:pt x="182" y="1139"/>
                  </a:lnTo>
                  <a:lnTo>
                    <a:pt x="220" y="1266"/>
                  </a:lnTo>
                  <a:lnTo>
                    <a:pt x="230" y="1388"/>
                  </a:lnTo>
                  <a:lnTo>
                    <a:pt x="207" y="1502"/>
                  </a:lnTo>
                  <a:lnTo>
                    <a:pt x="144" y="1631"/>
                  </a:lnTo>
                  <a:lnTo>
                    <a:pt x="114" y="1743"/>
                  </a:lnTo>
                  <a:lnTo>
                    <a:pt x="30" y="1758"/>
                  </a:lnTo>
                  <a:lnTo>
                    <a:pt x="0" y="1840"/>
                  </a:lnTo>
                  <a:lnTo>
                    <a:pt x="5" y="1905"/>
                  </a:lnTo>
                  <a:lnTo>
                    <a:pt x="45" y="1855"/>
                  </a:lnTo>
                  <a:lnTo>
                    <a:pt x="76" y="1798"/>
                  </a:lnTo>
                  <a:lnTo>
                    <a:pt x="121" y="1808"/>
                  </a:lnTo>
                  <a:lnTo>
                    <a:pt x="106" y="1855"/>
                  </a:lnTo>
                  <a:lnTo>
                    <a:pt x="159" y="1823"/>
                  </a:lnTo>
                  <a:lnTo>
                    <a:pt x="159" y="1751"/>
                  </a:lnTo>
                  <a:lnTo>
                    <a:pt x="213" y="1597"/>
                  </a:lnTo>
                  <a:lnTo>
                    <a:pt x="290" y="1477"/>
                  </a:lnTo>
                  <a:lnTo>
                    <a:pt x="290" y="1355"/>
                  </a:lnTo>
                  <a:lnTo>
                    <a:pt x="275" y="1179"/>
                  </a:lnTo>
                  <a:lnTo>
                    <a:pt x="245" y="1057"/>
                  </a:lnTo>
                  <a:lnTo>
                    <a:pt x="207" y="920"/>
                  </a:lnTo>
                  <a:lnTo>
                    <a:pt x="182" y="808"/>
                  </a:lnTo>
                  <a:lnTo>
                    <a:pt x="182" y="719"/>
                  </a:lnTo>
                  <a:lnTo>
                    <a:pt x="222" y="635"/>
                  </a:lnTo>
                  <a:lnTo>
                    <a:pt x="298" y="542"/>
                  </a:lnTo>
                  <a:lnTo>
                    <a:pt x="359" y="445"/>
                  </a:lnTo>
                  <a:lnTo>
                    <a:pt x="397" y="388"/>
                  </a:lnTo>
                  <a:lnTo>
                    <a:pt x="412" y="299"/>
                  </a:lnTo>
                  <a:lnTo>
                    <a:pt x="397" y="226"/>
                  </a:lnTo>
                  <a:lnTo>
                    <a:pt x="313" y="114"/>
                  </a:lnTo>
                  <a:lnTo>
                    <a:pt x="167" y="0"/>
                  </a:lnTo>
                  <a:lnTo>
                    <a:pt x="91"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0" name="Freeform 23"/>
            <p:cNvSpPr>
              <a:spLocks/>
            </p:cNvSpPr>
            <p:nvPr/>
          </p:nvSpPr>
          <p:spPr bwMode="auto">
            <a:xfrm>
              <a:off x="3688" y="3826"/>
              <a:ext cx="329" cy="77"/>
            </a:xfrm>
            <a:custGeom>
              <a:avLst/>
              <a:gdLst>
                <a:gd name="T0" fmla="*/ 23 w 660"/>
                <a:gd name="T1" fmla="*/ 20 h 154"/>
                <a:gd name="T2" fmla="*/ 96 w 660"/>
                <a:gd name="T3" fmla="*/ 4 h 154"/>
                <a:gd name="T4" fmla="*/ 168 w 660"/>
                <a:gd name="T5" fmla="*/ 0 h 154"/>
                <a:gd name="T6" fmla="*/ 237 w 660"/>
                <a:gd name="T7" fmla="*/ 4 h 154"/>
                <a:gd name="T8" fmla="*/ 329 w 660"/>
                <a:gd name="T9" fmla="*/ 0 h 154"/>
                <a:gd name="T10" fmla="*/ 302 w 660"/>
                <a:gd name="T11" fmla="*/ 45 h 154"/>
                <a:gd name="T12" fmla="*/ 218 w 660"/>
                <a:gd name="T13" fmla="*/ 49 h 154"/>
                <a:gd name="T14" fmla="*/ 149 w 660"/>
                <a:gd name="T15" fmla="*/ 41 h 154"/>
                <a:gd name="T16" fmla="*/ 103 w 660"/>
                <a:gd name="T17" fmla="*/ 45 h 154"/>
                <a:gd name="T18" fmla="*/ 61 w 660"/>
                <a:gd name="T19" fmla="*/ 65 h 154"/>
                <a:gd name="T20" fmla="*/ 0 w 660"/>
                <a:gd name="T21" fmla="*/ 77 h 154"/>
                <a:gd name="T22" fmla="*/ 23 w 660"/>
                <a:gd name="T23" fmla="*/ 20 h 154"/>
                <a:gd name="T24" fmla="*/ 23 w 660"/>
                <a:gd name="T25" fmla="*/ 20 h 154"/>
                <a:gd name="T26" fmla="*/ 23 w 660"/>
                <a:gd name="T27" fmla="*/ 20 h 1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0" h="154">
                  <a:moveTo>
                    <a:pt x="46" y="40"/>
                  </a:moveTo>
                  <a:lnTo>
                    <a:pt x="192" y="7"/>
                  </a:lnTo>
                  <a:lnTo>
                    <a:pt x="337" y="0"/>
                  </a:lnTo>
                  <a:lnTo>
                    <a:pt x="476" y="7"/>
                  </a:lnTo>
                  <a:lnTo>
                    <a:pt x="660" y="0"/>
                  </a:lnTo>
                  <a:lnTo>
                    <a:pt x="605" y="89"/>
                  </a:lnTo>
                  <a:lnTo>
                    <a:pt x="437" y="97"/>
                  </a:lnTo>
                  <a:lnTo>
                    <a:pt x="299" y="81"/>
                  </a:lnTo>
                  <a:lnTo>
                    <a:pt x="207" y="89"/>
                  </a:lnTo>
                  <a:lnTo>
                    <a:pt x="122" y="129"/>
                  </a:lnTo>
                  <a:lnTo>
                    <a:pt x="0" y="154"/>
                  </a:lnTo>
                  <a:lnTo>
                    <a:pt x="4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1" name="Freeform 24"/>
            <p:cNvSpPr>
              <a:spLocks/>
            </p:cNvSpPr>
            <p:nvPr/>
          </p:nvSpPr>
          <p:spPr bwMode="auto">
            <a:xfrm>
              <a:off x="3684" y="3640"/>
              <a:ext cx="272" cy="101"/>
            </a:xfrm>
            <a:custGeom>
              <a:avLst/>
              <a:gdLst>
                <a:gd name="T0" fmla="*/ 272 w 543"/>
                <a:gd name="T1" fmla="*/ 81 h 201"/>
                <a:gd name="T2" fmla="*/ 200 w 543"/>
                <a:gd name="T3" fmla="*/ 85 h 201"/>
                <a:gd name="T4" fmla="*/ 104 w 543"/>
                <a:gd name="T5" fmla="*/ 101 h 201"/>
                <a:gd name="T6" fmla="*/ 46 w 543"/>
                <a:gd name="T7" fmla="*/ 97 h 201"/>
                <a:gd name="T8" fmla="*/ 0 w 543"/>
                <a:gd name="T9" fmla="*/ 69 h 201"/>
                <a:gd name="T10" fmla="*/ 4 w 543"/>
                <a:gd name="T11" fmla="*/ 45 h 201"/>
                <a:gd name="T12" fmla="*/ 30 w 543"/>
                <a:gd name="T13" fmla="*/ 25 h 201"/>
                <a:gd name="T14" fmla="*/ 77 w 543"/>
                <a:gd name="T15" fmla="*/ 16 h 201"/>
                <a:gd name="T16" fmla="*/ 138 w 543"/>
                <a:gd name="T17" fmla="*/ 0 h 201"/>
                <a:gd name="T18" fmla="*/ 161 w 543"/>
                <a:gd name="T19" fmla="*/ 16 h 201"/>
                <a:gd name="T20" fmla="*/ 115 w 543"/>
                <a:gd name="T21" fmla="*/ 29 h 201"/>
                <a:gd name="T22" fmla="*/ 88 w 543"/>
                <a:gd name="T23" fmla="*/ 52 h 201"/>
                <a:gd name="T24" fmla="*/ 69 w 543"/>
                <a:gd name="T25" fmla="*/ 69 h 201"/>
                <a:gd name="T26" fmla="*/ 104 w 543"/>
                <a:gd name="T27" fmla="*/ 77 h 201"/>
                <a:gd name="T28" fmla="*/ 134 w 543"/>
                <a:gd name="T29" fmla="*/ 69 h 201"/>
                <a:gd name="T30" fmla="*/ 165 w 543"/>
                <a:gd name="T31" fmla="*/ 61 h 201"/>
                <a:gd name="T32" fmla="*/ 203 w 543"/>
                <a:gd name="T33" fmla="*/ 45 h 201"/>
                <a:gd name="T34" fmla="*/ 272 w 543"/>
                <a:gd name="T35" fmla="*/ 81 h 201"/>
                <a:gd name="T36" fmla="*/ 272 w 543"/>
                <a:gd name="T37" fmla="*/ 81 h 201"/>
                <a:gd name="T38" fmla="*/ 272 w 543"/>
                <a:gd name="T39" fmla="*/ 81 h 20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3" h="201">
                  <a:moveTo>
                    <a:pt x="543" y="161"/>
                  </a:moveTo>
                  <a:lnTo>
                    <a:pt x="399" y="169"/>
                  </a:lnTo>
                  <a:lnTo>
                    <a:pt x="207" y="201"/>
                  </a:lnTo>
                  <a:lnTo>
                    <a:pt x="91" y="194"/>
                  </a:lnTo>
                  <a:lnTo>
                    <a:pt x="0" y="137"/>
                  </a:lnTo>
                  <a:lnTo>
                    <a:pt x="7" y="89"/>
                  </a:lnTo>
                  <a:lnTo>
                    <a:pt x="60" y="49"/>
                  </a:lnTo>
                  <a:lnTo>
                    <a:pt x="154" y="32"/>
                  </a:lnTo>
                  <a:lnTo>
                    <a:pt x="275" y="0"/>
                  </a:lnTo>
                  <a:lnTo>
                    <a:pt x="321" y="32"/>
                  </a:lnTo>
                  <a:lnTo>
                    <a:pt x="230" y="57"/>
                  </a:lnTo>
                  <a:lnTo>
                    <a:pt x="176" y="104"/>
                  </a:lnTo>
                  <a:lnTo>
                    <a:pt x="138" y="137"/>
                  </a:lnTo>
                  <a:lnTo>
                    <a:pt x="207" y="154"/>
                  </a:lnTo>
                  <a:lnTo>
                    <a:pt x="268" y="137"/>
                  </a:lnTo>
                  <a:lnTo>
                    <a:pt x="329" y="122"/>
                  </a:lnTo>
                  <a:lnTo>
                    <a:pt x="406" y="89"/>
                  </a:lnTo>
                  <a:lnTo>
                    <a:pt x="543" y="1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2" name="Freeform 25"/>
            <p:cNvSpPr>
              <a:spLocks/>
            </p:cNvSpPr>
            <p:nvPr/>
          </p:nvSpPr>
          <p:spPr bwMode="auto">
            <a:xfrm>
              <a:off x="4389" y="2971"/>
              <a:ext cx="429" cy="621"/>
            </a:xfrm>
            <a:custGeom>
              <a:avLst/>
              <a:gdLst>
                <a:gd name="T0" fmla="*/ 54 w 858"/>
                <a:gd name="T1" fmla="*/ 617 h 1241"/>
                <a:gd name="T2" fmla="*/ 84 w 858"/>
                <a:gd name="T3" fmla="*/ 568 h 1241"/>
                <a:gd name="T4" fmla="*/ 103 w 858"/>
                <a:gd name="T5" fmla="*/ 525 h 1241"/>
                <a:gd name="T6" fmla="*/ 112 w 858"/>
                <a:gd name="T7" fmla="*/ 491 h 1241"/>
                <a:gd name="T8" fmla="*/ 103 w 858"/>
                <a:gd name="T9" fmla="*/ 460 h 1241"/>
                <a:gd name="T10" fmla="*/ 115 w 858"/>
                <a:gd name="T11" fmla="*/ 423 h 1241"/>
                <a:gd name="T12" fmla="*/ 154 w 858"/>
                <a:gd name="T13" fmla="*/ 375 h 1241"/>
                <a:gd name="T14" fmla="*/ 207 w 858"/>
                <a:gd name="T15" fmla="*/ 319 h 1241"/>
                <a:gd name="T16" fmla="*/ 257 w 858"/>
                <a:gd name="T17" fmla="*/ 274 h 1241"/>
                <a:gd name="T18" fmla="*/ 280 w 858"/>
                <a:gd name="T19" fmla="*/ 238 h 1241"/>
                <a:gd name="T20" fmla="*/ 314 w 858"/>
                <a:gd name="T21" fmla="*/ 234 h 1241"/>
                <a:gd name="T22" fmla="*/ 342 w 858"/>
                <a:gd name="T23" fmla="*/ 182 h 1241"/>
                <a:gd name="T24" fmla="*/ 391 w 858"/>
                <a:gd name="T25" fmla="*/ 121 h 1241"/>
                <a:gd name="T26" fmla="*/ 414 w 858"/>
                <a:gd name="T27" fmla="*/ 69 h 1241"/>
                <a:gd name="T28" fmla="*/ 429 w 858"/>
                <a:gd name="T29" fmla="*/ 16 h 1241"/>
                <a:gd name="T30" fmla="*/ 391 w 858"/>
                <a:gd name="T31" fmla="*/ 0 h 1241"/>
                <a:gd name="T32" fmla="*/ 387 w 858"/>
                <a:gd name="T33" fmla="*/ 52 h 1241"/>
                <a:gd name="T34" fmla="*/ 361 w 858"/>
                <a:gd name="T35" fmla="*/ 105 h 1241"/>
                <a:gd name="T36" fmla="*/ 322 w 858"/>
                <a:gd name="T37" fmla="*/ 153 h 1241"/>
                <a:gd name="T38" fmla="*/ 269 w 858"/>
                <a:gd name="T39" fmla="*/ 209 h 1241"/>
                <a:gd name="T40" fmla="*/ 199 w 858"/>
                <a:gd name="T41" fmla="*/ 258 h 1241"/>
                <a:gd name="T42" fmla="*/ 157 w 858"/>
                <a:gd name="T43" fmla="*/ 290 h 1241"/>
                <a:gd name="T44" fmla="*/ 108 w 858"/>
                <a:gd name="T45" fmla="*/ 310 h 1241"/>
                <a:gd name="T46" fmla="*/ 80 w 858"/>
                <a:gd name="T47" fmla="*/ 351 h 1241"/>
                <a:gd name="T48" fmla="*/ 112 w 858"/>
                <a:gd name="T49" fmla="*/ 351 h 1241"/>
                <a:gd name="T50" fmla="*/ 157 w 858"/>
                <a:gd name="T51" fmla="*/ 322 h 1241"/>
                <a:gd name="T52" fmla="*/ 214 w 858"/>
                <a:gd name="T53" fmla="*/ 282 h 1241"/>
                <a:gd name="T54" fmla="*/ 89 w 858"/>
                <a:gd name="T55" fmla="*/ 391 h 1241"/>
                <a:gd name="T56" fmla="*/ 69 w 858"/>
                <a:gd name="T57" fmla="*/ 432 h 1241"/>
                <a:gd name="T58" fmla="*/ 38 w 858"/>
                <a:gd name="T59" fmla="*/ 475 h 1241"/>
                <a:gd name="T60" fmla="*/ 16 w 858"/>
                <a:gd name="T61" fmla="*/ 536 h 1241"/>
                <a:gd name="T62" fmla="*/ 65 w 858"/>
                <a:gd name="T63" fmla="*/ 480 h 1241"/>
                <a:gd name="T64" fmla="*/ 73 w 858"/>
                <a:gd name="T65" fmla="*/ 520 h 1241"/>
                <a:gd name="T66" fmla="*/ 50 w 858"/>
                <a:gd name="T67" fmla="*/ 549 h 1241"/>
                <a:gd name="T68" fmla="*/ 35 w 858"/>
                <a:gd name="T69" fmla="*/ 581 h 1241"/>
                <a:gd name="T70" fmla="*/ 0 w 858"/>
                <a:gd name="T71" fmla="*/ 621 h 1241"/>
                <a:gd name="T72" fmla="*/ 54 w 858"/>
                <a:gd name="T73" fmla="*/ 617 h 1241"/>
                <a:gd name="T74" fmla="*/ 54 w 858"/>
                <a:gd name="T75" fmla="*/ 617 h 1241"/>
                <a:gd name="T76" fmla="*/ 54 w 858"/>
                <a:gd name="T77" fmla="*/ 617 h 12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8" h="1241">
                  <a:moveTo>
                    <a:pt x="107" y="1233"/>
                  </a:moveTo>
                  <a:lnTo>
                    <a:pt x="168" y="1136"/>
                  </a:lnTo>
                  <a:lnTo>
                    <a:pt x="206" y="1049"/>
                  </a:lnTo>
                  <a:lnTo>
                    <a:pt x="223" y="982"/>
                  </a:lnTo>
                  <a:lnTo>
                    <a:pt x="206" y="920"/>
                  </a:lnTo>
                  <a:lnTo>
                    <a:pt x="230" y="846"/>
                  </a:lnTo>
                  <a:lnTo>
                    <a:pt x="307" y="749"/>
                  </a:lnTo>
                  <a:lnTo>
                    <a:pt x="413" y="637"/>
                  </a:lnTo>
                  <a:lnTo>
                    <a:pt x="514" y="547"/>
                  </a:lnTo>
                  <a:lnTo>
                    <a:pt x="559" y="475"/>
                  </a:lnTo>
                  <a:lnTo>
                    <a:pt x="628" y="467"/>
                  </a:lnTo>
                  <a:lnTo>
                    <a:pt x="683" y="363"/>
                  </a:lnTo>
                  <a:lnTo>
                    <a:pt x="782" y="241"/>
                  </a:lnTo>
                  <a:lnTo>
                    <a:pt x="828" y="137"/>
                  </a:lnTo>
                  <a:lnTo>
                    <a:pt x="858" y="32"/>
                  </a:lnTo>
                  <a:lnTo>
                    <a:pt x="782" y="0"/>
                  </a:lnTo>
                  <a:lnTo>
                    <a:pt x="774" y="104"/>
                  </a:lnTo>
                  <a:lnTo>
                    <a:pt x="721" y="209"/>
                  </a:lnTo>
                  <a:lnTo>
                    <a:pt x="643" y="306"/>
                  </a:lnTo>
                  <a:lnTo>
                    <a:pt x="537" y="418"/>
                  </a:lnTo>
                  <a:lnTo>
                    <a:pt x="398" y="515"/>
                  </a:lnTo>
                  <a:lnTo>
                    <a:pt x="314" y="579"/>
                  </a:lnTo>
                  <a:lnTo>
                    <a:pt x="215" y="619"/>
                  </a:lnTo>
                  <a:lnTo>
                    <a:pt x="160" y="701"/>
                  </a:lnTo>
                  <a:lnTo>
                    <a:pt x="223" y="701"/>
                  </a:lnTo>
                  <a:lnTo>
                    <a:pt x="314" y="644"/>
                  </a:lnTo>
                  <a:lnTo>
                    <a:pt x="428" y="564"/>
                  </a:lnTo>
                  <a:lnTo>
                    <a:pt x="177" y="781"/>
                  </a:lnTo>
                  <a:lnTo>
                    <a:pt x="137" y="863"/>
                  </a:lnTo>
                  <a:lnTo>
                    <a:pt x="76" y="950"/>
                  </a:lnTo>
                  <a:lnTo>
                    <a:pt x="31" y="1072"/>
                  </a:lnTo>
                  <a:lnTo>
                    <a:pt x="130" y="960"/>
                  </a:lnTo>
                  <a:lnTo>
                    <a:pt x="145" y="1039"/>
                  </a:lnTo>
                  <a:lnTo>
                    <a:pt x="99" y="1097"/>
                  </a:lnTo>
                  <a:lnTo>
                    <a:pt x="69" y="1161"/>
                  </a:lnTo>
                  <a:lnTo>
                    <a:pt x="0" y="1241"/>
                  </a:lnTo>
                  <a:lnTo>
                    <a:pt x="107" y="1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3" name="Freeform 26"/>
            <p:cNvSpPr>
              <a:spLocks/>
            </p:cNvSpPr>
            <p:nvPr/>
          </p:nvSpPr>
          <p:spPr bwMode="auto">
            <a:xfrm>
              <a:off x="4209" y="2584"/>
              <a:ext cx="613" cy="423"/>
            </a:xfrm>
            <a:custGeom>
              <a:avLst/>
              <a:gdLst>
                <a:gd name="T0" fmla="*/ 586 w 1227"/>
                <a:gd name="T1" fmla="*/ 423 h 848"/>
                <a:gd name="T2" fmla="*/ 602 w 1227"/>
                <a:gd name="T3" fmla="*/ 355 h 848"/>
                <a:gd name="T4" fmla="*/ 613 w 1227"/>
                <a:gd name="T5" fmla="*/ 306 h 848"/>
                <a:gd name="T6" fmla="*/ 583 w 1227"/>
                <a:gd name="T7" fmla="*/ 238 h 848"/>
                <a:gd name="T8" fmla="*/ 560 w 1227"/>
                <a:gd name="T9" fmla="*/ 178 h 848"/>
                <a:gd name="T10" fmla="*/ 545 w 1227"/>
                <a:gd name="T11" fmla="*/ 138 h 848"/>
                <a:gd name="T12" fmla="*/ 575 w 1227"/>
                <a:gd name="T13" fmla="*/ 81 h 848"/>
                <a:gd name="T14" fmla="*/ 598 w 1227"/>
                <a:gd name="T15" fmla="*/ 45 h 848"/>
                <a:gd name="T16" fmla="*/ 594 w 1227"/>
                <a:gd name="T17" fmla="*/ 0 h 848"/>
                <a:gd name="T18" fmla="*/ 564 w 1227"/>
                <a:gd name="T19" fmla="*/ 8 h 848"/>
                <a:gd name="T20" fmla="*/ 522 w 1227"/>
                <a:gd name="T21" fmla="*/ 25 h 848"/>
                <a:gd name="T22" fmla="*/ 494 w 1227"/>
                <a:gd name="T23" fmla="*/ 57 h 848"/>
                <a:gd name="T24" fmla="*/ 456 w 1227"/>
                <a:gd name="T25" fmla="*/ 57 h 848"/>
                <a:gd name="T26" fmla="*/ 426 w 1227"/>
                <a:gd name="T27" fmla="*/ 81 h 848"/>
                <a:gd name="T28" fmla="*/ 413 w 1227"/>
                <a:gd name="T29" fmla="*/ 109 h 848"/>
                <a:gd name="T30" fmla="*/ 441 w 1227"/>
                <a:gd name="T31" fmla="*/ 125 h 848"/>
                <a:gd name="T32" fmla="*/ 437 w 1227"/>
                <a:gd name="T33" fmla="*/ 194 h 848"/>
                <a:gd name="T34" fmla="*/ 411 w 1227"/>
                <a:gd name="T35" fmla="*/ 246 h 848"/>
                <a:gd name="T36" fmla="*/ 383 w 1227"/>
                <a:gd name="T37" fmla="*/ 282 h 848"/>
                <a:gd name="T38" fmla="*/ 330 w 1227"/>
                <a:gd name="T39" fmla="*/ 306 h 848"/>
                <a:gd name="T40" fmla="*/ 260 w 1227"/>
                <a:gd name="T41" fmla="*/ 330 h 848"/>
                <a:gd name="T42" fmla="*/ 192 w 1227"/>
                <a:gd name="T43" fmla="*/ 339 h 848"/>
                <a:gd name="T44" fmla="*/ 126 w 1227"/>
                <a:gd name="T45" fmla="*/ 339 h 848"/>
                <a:gd name="T46" fmla="*/ 58 w 1227"/>
                <a:gd name="T47" fmla="*/ 326 h 848"/>
                <a:gd name="T48" fmla="*/ 0 w 1227"/>
                <a:gd name="T49" fmla="*/ 335 h 848"/>
                <a:gd name="T50" fmla="*/ 19 w 1227"/>
                <a:gd name="T51" fmla="*/ 367 h 848"/>
                <a:gd name="T52" fmla="*/ 84 w 1227"/>
                <a:gd name="T53" fmla="*/ 362 h 848"/>
                <a:gd name="T54" fmla="*/ 169 w 1227"/>
                <a:gd name="T55" fmla="*/ 359 h 848"/>
                <a:gd name="T56" fmla="*/ 222 w 1227"/>
                <a:gd name="T57" fmla="*/ 359 h 848"/>
                <a:gd name="T58" fmla="*/ 295 w 1227"/>
                <a:gd name="T59" fmla="*/ 346 h 848"/>
                <a:gd name="T60" fmla="*/ 356 w 1227"/>
                <a:gd name="T61" fmla="*/ 326 h 848"/>
                <a:gd name="T62" fmla="*/ 411 w 1227"/>
                <a:gd name="T63" fmla="*/ 294 h 848"/>
                <a:gd name="T64" fmla="*/ 445 w 1227"/>
                <a:gd name="T65" fmla="*/ 258 h 848"/>
                <a:gd name="T66" fmla="*/ 460 w 1227"/>
                <a:gd name="T67" fmla="*/ 206 h 848"/>
                <a:gd name="T68" fmla="*/ 471 w 1227"/>
                <a:gd name="T69" fmla="*/ 161 h 848"/>
                <a:gd name="T70" fmla="*/ 475 w 1227"/>
                <a:gd name="T71" fmla="*/ 109 h 848"/>
                <a:gd name="T72" fmla="*/ 460 w 1227"/>
                <a:gd name="T73" fmla="*/ 97 h 848"/>
                <a:gd name="T74" fmla="*/ 494 w 1227"/>
                <a:gd name="T75" fmla="*/ 89 h 848"/>
                <a:gd name="T76" fmla="*/ 522 w 1227"/>
                <a:gd name="T77" fmla="*/ 69 h 848"/>
                <a:gd name="T78" fmla="*/ 567 w 1227"/>
                <a:gd name="T79" fmla="*/ 41 h 848"/>
                <a:gd name="T80" fmla="*/ 545 w 1227"/>
                <a:gd name="T81" fmla="*/ 85 h 848"/>
                <a:gd name="T82" fmla="*/ 517 w 1227"/>
                <a:gd name="T83" fmla="*/ 122 h 848"/>
                <a:gd name="T84" fmla="*/ 494 w 1227"/>
                <a:gd name="T85" fmla="*/ 145 h 848"/>
                <a:gd name="T86" fmla="*/ 517 w 1227"/>
                <a:gd name="T87" fmla="*/ 166 h 848"/>
                <a:gd name="T88" fmla="*/ 536 w 1227"/>
                <a:gd name="T89" fmla="*/ 229 h 848"/>
                <a:gd name="T90" fmla="*/ 548 w 1227"/>
                <a:gd name="T91" fmla="*/ 282 h 848"/>
                <a:gd name="T92" fmla="*/ 552 w 1227"/>
                <a:gd name="T93" fmla="*/ 342 h 848"/>
                <a:gd name="T94" fmla="*/ 556 w 1227"/>
                <a:gd name="T95" fmla="*/ 407 h 848"/>
                <a:gd name="T96" fmla="*/ 586 w 1227"/>
                <a:gd name="T97" fmla="*/ 423 h 848"/>
                <a:gd name="T98" fmla="*/ 586 w 1227"/>
                <a:gd name="T99" fmla="*/ 423 h 848"/>
                <a:gd name="T100" fmla="*/ 586 w 1227"/>
                <a:gd name="T101" fmla="*/ 423 h 8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27" h="848">
                  <a:moveTo>
                    <a:pt x="1173" y="848"/>
                  </a:moveTo>
                  <a:lnTo>
                    <a:pt x="1204" y="711"/>
                  </a:lnTo>
                  <a:lnTo>
                    <a:pt x="1227" y="614"/>
                  </a:lnTo>
                  <a:lnTo>
                    <a:pt x="1166" y="477"/>
                  </a:lnTo>
                  <a:lnTo>
                    <a:pt x="1120" y="356"/>
                  </a:lnTo>
                  <a:lnTo>
                    <a:pt x="1090" y="276"/>
                  </a:lnTo>
                  <a:lnTo>
                    <a:pt x="1150" y="162"/>
                  </a:lnTo>
                  <a:lnTo>
                    <a:pt x="1196" y="90"/>
                  </a:lnTo>
                  <a:lnTo>
                    <a:pt x="1189" y="0"/>
                  </a:lnTo>
                  <a:lnTo>
                    <a:pt x="1128" y="17"/>
                  </a:lnTo>
                  <a:lnTo>
                    <a:pt x="1044" y="50"/>
                  </a:lnTo>
                  <a:lnTo>
                    <a:pt x="989" y="114"/>
                  </a:lnTo>
                  <a:lnTo>
                    <a:pt x="913" y="114"/>
                  </a:lnTo>
                  <a:lnTo>
                    <a:pt x="852" y="162"/>
                  </a:lnTo>
                  <a:lnTo>
                    <a:pt x="827" y="219"/>
                  </a:lnTo>
                  <a:lnTo>
                    <a:pt x="882" y="251"/>
                  </a:lnTo>
                  <a:lnTo>
                    <a:pt x="875" y="388"/>
                  </a:lnTo>
                  <a:lnTo>
                    <a:pt x="822" y="493"/>
                  </a:lnTo>
                  <a:lnTo>
                    <a:pt x="766" y="565"/>
                  </a:lnTo>
                  <a:lnTo>
                    <a:pt x="660" y="614"/>
                  </a:lnTo>
                  <a:lnTo>
                    <a:pt x="521" y="662"/>
                  </a:lnTo>
                  <a:lnTo>
                    <a:pt x="384" y="679"/>
                  </a:lnTo>
                  <a:lnTo>
                    <a:pt x="253" y="679"/>
                  </a:lnTo>
                  <a:lnTo>
                    <a:pt x="116" y="654"/>
                  </a:lnTo>
                  <a:lnTo>
                    <a:pt x="0" y="671"/>
                  </a:lnTo>
                  <a:lnTo>
                    <a:pt x="38" y="736"/>
                  </a:lnTo>
                  <a:lnTo>
                    <a:pt x="169" y="726"/>
                  </a:lnTo>
                  <a:lnTo>
                    <a:pt x="339" y="719"/>
                  </a:lnTo>
                  <a:lnTo>
                    <a:pt x="445" y="719"/>
                  </a:lnTo>
                  <a:lnTo>
                    <a:pt x="591" y="694"/>
                  </a:lnTo>
                  <a:lnTo>
                    <a:pt x="713" y="654"/>
                  </a:lnTo>
                  <a:lnTo>
                    <a:pt x="822" y="589"/>
                  </a:lnTo>
                  <a:lnTo>
                    <a:pt x="890" y="517"/>
                  </a:lnTo>
                  <a:lnTo>
                    <a:pt x="920" y="413"/>
                  </a:lnTo>
                  <a:lnTo>
                    <a:pt x="943" y="323"/>
                  </a:lnTo>
                  <a:lnTo>
                    <a:pt x="951" y="219"/>
                  </a:lnTo>
                  <a:lnTo>
                    <a:pt x="920" y="194"/>
                  </a:lnTo>
                  <a:lnTo>
                    <a:pt x="989" y="179"/>
                  </a:lnTo>
                  <a:lnTo>
                    <a:pt x="1044" y="139"/>
                  </a:lnTo>
                  <a:lnTo>
                    <a:pt x="1135" y="82"/>
                  </a:lnTo>
                  <a:lnTo>
                    <a:pt x="1090" y="171"/>
                  </a:lnTo>
                  <a:lnTo>
                    <a:pt x="1034" y="244"/>
                  </a:lnTo>
                  <a:lnTo>
                    <a:pt x="989" y="291"/>
                  </a:lnTo>
                  <a:lnTo>
                    <a:pt x="1034" y="333"/>
                  </a:lnTo>
                  <a:lnTo>
                    <a:pt x="1073" y="460"/>
                  </a:lnTo>
                  <a:lnTo>
                    <a:pt x="1097" y="565"/>
                  </a:lnTo>
                  <a:lnTo>
                    <a:pt x="1105" y="686"/>
                  </a:lnTo>
                  <a:lnTo>
                    <a:pt x="1112" y="816"/>
                  </a:lnTo>
                  <a:lnTo>
                    <a:pt x="1173" y="8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4" name="Freeform 27"/>
            <p:cNvSpPr>
              <a:spLocks/>
            </p:cNvSpPr>
            <p:nvPr/>
          </p:nvSpPr>
          <p:spPr bwMode="auto">
            <a:xfrm>
              <a:off x="4270" y="2830"/>
              <a:ext cx="341" cy="109"/>
            </a:xfrm>
            <a:custGeom>
              <a:avLst/>
              <a:gdLst>
                <a:gd name="T0" fmla="*/ 0 w 680"/>
                <a:gd name="T1" fmla="*/ 85 h 218"/>
                <a:gd name="T2" fmla="*/ 100 w 680"/>
                <a:gd name="T3" fmla="*/ 65 h 218"/>
                <a:gd name="T4" fmla="*/ 196 w 680"/>
                <a:gd name="T5" fmla="*/ 36 h 218"/>
                <a:gd name="T6" fmla="*/ 280 w 680"/>
                <a:gd name="T7" fmla="*/ 16 h 218"/>
                <a:gd name="T8" fmla="*/ 330 w 680"/>
                <a:gd name="T9" fmla="*/ 0 h 218"/>
                <a:gd name="T10" fmla="*/ 341 w 680"/>
                <a:gd name="T11" fmla="*/ 29 h 218"/>
                <a:gd name="T12" fmla="*/ 242 w 680"/>
                <a:gd name="T13" fmla="*/ 52 h 218"/>
                <a:gd name="T14" fmla="*/ 142 w 680"/>
                <a:gd name="T15" fmla="*/ 73 h 218"/>
                <a:gd name="T16" fmla="*/ 46 w 680"/>
                <a:gd name="T17" fmla="*/ 109 h 218"/>
                <a:gd name="T18" fmla="*/ 0 w 680"/>
                <a:gd name="T19" fmla="*/ 85 h 218"/>
                <a:gd name="T20" fmla="*/ 0 w 680"/>
                <a:gd name="T21" fmla="*/ 85 h 218"/>
                <a:gd name="T22" fmla="*/ 0 w 680"/>
                <a:gd name="T23" fmla="*/ 85 h 2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0" h="218">
                  <a:moveTo>
                    <a:pt x="0" y="169"/>
                  </a:moveTo>
                  <a:lnTo>
                    <a:pt x="199" y="129"/>
                  </a:lnTo>
                  <a:lnTo>
                    <a:pt x="390" y="72"/>
                  </a:lnTo>
                  <a:lnTo>
                    <a:pt x="559" y="32"/>
                  </a:lnTo>
                  <a:lnTo>
                    <a:pt x="658" y="0"/>
                  </a:lnTo>
                  <a:lnTo>
                    <a:pt x="680" y="57"/>
                  </a:lnTo>
                  <a:lnTo>
                    <a:pt x="483" y="104"/>
                  </a:lnTo>
                  <a:lnTo>
                    <a:pt x="283" y="146"/>
                  </a:lnTo>
                  <a:lnTo>
                    <a:pt x="91" y="218"/>
                  </a:lnTo>
                  <a:lnTo>
                    <a:pt x="0" y="1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5" name="Freeform 28"/>
            <p:cNvSpPr>
              <a:spLocks/>
            </p:cNvSpPr>
            <p:nvPr/>
          </p:nvSpPr>
          <p:spPr bwMode="auto">
            <a:xfrm>
              <a:off x="3825" y="2605"/>
              <a:ext cx="457" cy="330"/>
            </a:xfrm>
            <a:custGeom>
              <a:avLst/>
              <a:gdLst>
                <a:gd name="T0" fmla="*/ 8 w 913"/>
                <a:gd name="T1" fmla="*/ 0 h 662"/>
                <a:gd name="T2" fmla="*/ 115 w 913"/>
                <a:gd name="T3" fmla="*/ 81 h 662"/>
                <a:gd name="T4" fmla="*/ 204 w 913"/>
                <a:gd name="T5" fmla="*/ 160 h 662"/>
                <a:gd name="T6" fmla="*/ 292 w 913"/>
                <a:gd name="T7" fmla="*/ 201 h 662"/>
                <a:gd name="T8" fmla="*/ 364 w 913"/>
                <a:gd name="T9" fmla="*/ 261 h 662"/>
                <a:gd name="T10" fmla="*/ 457 w 913"/>
                <a:gd name="T11" fmla="*/ 330 h 662"/>
                <a:gd name="T12" fmla="*/ 410 w 913"/>
                <a:gd name="T13" fmla="*/ 330 h 662"/>
                <a:gd name="T14" fmla="*/ 253 w 913"/>
                <a:gd name="T15" fmla="*/ 225 h 662"/>
                <a:gd name="T16" fmla="*/ 134 w 913"/>
                <a:gd name="T17" fmla="*/ 133 h 662"/>
                <a:gd name="T18" fmla="*/ 0 w 913"/>
                <a:gd name="T19" fmla="*/ 28 h 662"/>
                <a:gd name="T20" fmla="*/ 8 w 913"/>
                <a:gd name="T21" fmla="*/ 0 h 662"/>
                <a:gd name="T22" fmla="*/ 8 w 913"/>
                <a:gd name="T23" fmla="*/ 0 h 662"/>
                <a:gd name="T24" fmla="*/ 8 w 913"/>
                <a:gd name="T25" fmla="*/ 0 h 6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3" h="662">
                  <a:moveTo>
                    <a:pt x="15" y="0"/>
                  </a:moveTo>
                  <a:lnTo>
                    <a:pt x="230" y="162"/>
                  </a:lnTo>
                  <a:lnTo>
                    <a:pt x="407" y="321"/>
                  </a:lnTo>
                  <a:lnTo>
                    <a:pt x="584" y="403"/>
                  </a:lnTo>
                  <a:lnTo>
                    <a:pt x="728" y="523"/>
                  </a:lnTo>
                  <a:lnTo>
                    <a:pt x="913" y="662"/>
                  </a:lnTo>
                  <a:lnTo>
                    <a:pt x="819" y="662"/>
                  </a:lnTo>
                  <a:lnTo>
                    <a:pt x="506" y="451"/>
                  </a:lnTo>
                  <a:lnTo>
                    <a:pt x="268" y="266"/>
                  </a:lnTo>
                  <a:lnTo>
                    <a:pt x="0" y="57"/>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29"/>
            <p:cNvSpPr>
              <a:spLocks/>
            </p:cNvSpPr>
            <p:nvPr/>
          </p:nvSpPr>
          <p:spPr bwMode="auto">
            <a:xfrm>
              <a:off x="4025" y="2713"/>
              <a:ext cx="104" cy="89"/>
            </a:xfrm>
            <a:custGeom>
              <a:avLst/>
              <a:gdLst>
                <a:gd name="T0" fmla="*/ 104 w 207"/>
                <a:gd name="T1" fmla="*/ 40 h 178"/>
                <a:gd name="T2" fmla="*/ 38 w 207"/>
                <a:gd name="T3" fmla="*/ 89 h 178"/>
                <a:gd name="T4" fmla="*/ 16 w 207"/>
                <a:gd name="T5" fmla="*/ 69 h 178"/>
                <a:gd name="T6" fmla="*/ 0 w 207"/>
                <a:gd name="T7" fmla="*/ 0 h 178"/>
                <a:gd name="T8" fmla="*/ 35 w 207"/>
                <a:gd name="T9" fmla="*/ 12 h 178"/>
                <a:gd name="T10" fmla="*/ 42 w 207"/>
                <a:gd name="T11" fmla="*/ 52 h 178"/>
                <a:gd name="T12" fmla="*/ 69 w 207"/>
                <a:gd name="T13" fmla="*/ 29 h 178"/>
                <a:gd name="T14" fmla="*/ 104 w 207"/>
                <a:gd name="T15" fmla="*/ 40 h 178"/>
                <a:gd name="T16" fmla="*/ 104 w 207"/>
                <a:gd name="T17" fmla="*/ 40 h 178"/>
                <a:gd name="T18" fmla="*/ 104 w 207"/>
                <a:gd name="T19" fmla="*/ 4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7" h="178">
                  <a:moveTo>
                    <a:pt x="207" y="80"/>
                  </a:moveTo>
                  <a:lnTo>
                    <a:pt x="76" y="178"/>
                  </a:lnTo>
                  <a:lnTo>
                    <a:pt x="31" y="138"/>
                  </a:lnTo>
                  <a:lnTo>
                    <a:pt x="0" y="0"/>
                  </a:lnTo>
                  <a:lnTo>
                    <a:pt x="69" y="24"/>
                  </a:lnTo>
                  <a:lnTo>
                    <a:pt x="84" y="104"/>
                  </a:lnTo>
                  <a:lnTo>
                    <a:pt x="137" y="57"/>
                  </a:lnTo>
                  <a:lnTo>
                    <a:pt x="20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04894" name="Text Box 30"/>
          <p:cNvSpPr txBox="1">
            <a:spLocks noChangeArrowheads="1"/>
          </p:cNvSpPr>
          <p:nvPr/>
        </p:nvSpPr>
        <p:spPr bwMode="auto">
          <a:xfrm>
            <a:off x="3962400" y="4876800"/>
            <a:ext cx="4953000" cy="132873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t>Un agujero se define como un espacio o vacío de 2 pulgadas o menos en su dimensión mínima.</a:t>
            </a:r>
          </a:p>
          <a:p>
            <a:pPr eaLnBrk="1" hangingPunct="1">
              <a:spcBef>
                <a:spcPct val="50000"/>
              </a:spcBef>
            </a:pPr>
            <a:r>
              <a:rPr lang="en-US"/>
              <a:t>Ref. 29 CFR 1926.500(b)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04867"/>
                                        </p:tgtEl>
                                        <p:attrNameLst>
                                          <p:attrName>style.visibility</p:attrName>
                                        </p:attrNameLst>
                                      </p:cBhvr>
                                      <p:to>
                                        <p:strVal val="visible"/>
                                      </p:to>
                                    </p:set>
                                    <p:animEffect transition="in" filter="dissolve">
                                      <p:cBhvr>
                                        <p:cTn id="7" dur="500"/>
                                        <p:tgtEl>
                                          <p:spTgt spid="804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04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9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457200" y="533400"/>
            <a:ext cx="8229600" cy="655638"/>
          </a:xfrm>
        </p:spPr>
        <p:txBody>
          <a:bodyPr/>
          <a:lstStyle/>
          <a:p>
            <a:pPr eaLnBrk="1" hangingPunct="1"/>
            <a:r>
              <a:rPr lang="es-ES" sz="3000" smtClean="0"/>
              <a:t>Lados sin protección, aberturas en la pared, y agujeros en el piso - Reportes de casos</a:t>
            </a:r>
          </a:p>
        </p:txBody>
      </p:sp>
      <p:sp>
        <p:nvSpPr>
          <p:cNvPr id="25603" name="Rectangle 1027"/>
          <p:cNvSpPr>
            <a:spLocks noGrp="1" noChangeArrowheads="1"/>
          </p:cNvSpPr>
          <p:nvPr>
            <p:ph type="body" idx="1"/>
          </p:nvPr>
        </p:nvSpPr>
        <p:spPr>
          <a:xfrm>
            <a:off x="304800" y="1752600"/>
            <a:ext cx="8534400" cy="4419600"/>
          </a:xfrm>
          <a:solidFill>
            <a:schemeClr val="bg1"/>
          </a:solidFill>
        </p:spPr>
        <p:txBody>
          <a:bodyPr/>
          <a:lstStyle/>
          <a:p>
            <a:pPr eaLnBrk="1" hangingPunct="1">
              <a:lnSpc>
                <a:spcPct val="80000"/>
              </a:lnSpc>
              <a:spcBef>
                <a:spcPct val="55000"/>
              </a:spcBef>
              <a:buFont typeface="Wingdings" pitchFamily="2" charset="2"/>
              <a:buNone/>
            </a:pPr>
            <a:r>
              <a:rPr lang="es-ES" sz="1800" b="1" i="1" smtClean="0"/>
              <a:t>	Los Reportes de casos a continuación ilustran cómo actividades en el lugar de trabajo que no parecen riesgosas pueden tener consecuencias mortales...</a:t>
            </a:r>
            <a:endParaRPr lang="es-ES" sz="1800" smtClean="0"/>
          </a:p>
          <a:p>
            <a:pPr eaLnBrk="1" hangingPunct="1">
              <a:lnSpc>
                <a:spcPct val="80000"/>
              </a:lnSpc>
              <a:spcBef>
                <a:spcPct val="55000"/>
              </a:spcBef>
              <a:buClr>
                <a:srgbClr val="CC9900"/>
              </a:buClr>
            </a:pPr>
            <a:r>
              <a:rPr lang="es-ES" sz="1800" b="1" smtClean="0"/>
              <a:t>Un empleado que estaba tomando medidas murió al caer hacia atrás desde un balcón sin protección sobre un piso de hormigón a 9½ pies de distancia. </a:t>
            </a:r>
          </a:p>
          <a:p>
            <a:pPr eaLnBrk="1" hangingPunct="1">
              <a:lnSpc>
                <a:spcPct val="80000"/>
              </a:lnSpc>
              <a:spcBef>
                <a:spcPct val="55000"/>
              </a:spcBef>
              <a:buClr>
                <a:srgbClr val="CC9900"/>
              </a:buClr>
            </a:pPr>
            <a:r>
              <a:rPr lang="es-ES" sz="1800" b="1" smtClean="0"/>
              <a:t>Un techador, que estaba manipulando una tabla de fibra caminó hacia atrás y tropezó con un parapeto de 7½ pulgadas. Cayó más de 50 pies hasta el nivel del piso y murió a causa de lesiones graves en la cabeza. </a:t>
            </a:r>
          </a:p>
          <a:p>
            <a:pPr eaLnBrk="1" hangingPunct="1">
              <a:lnSpc>
                <a:spcPct val="80000"/>
              </a:lnSpc>
              <a:spcBef>
                <a:spcPct val="55000"/>
              </a:spcBef>
              <a:buClr>
                <a:srgbClr val="CC9900"/>
              </a:buClr>
            </a:pPr>
            <a:r>
              <a:rPr lang="es-ES" sz="1800" b="1" smtClean="0"/>
              <a:t>Dos conectores estaban colocando vigas I de acero liviano en el tercer piso de un edificio de 12 pisos, 54 pies sobre el piso. Un empleado quitó una eslinga del fleje de una viga y luego intentó ubicarla sobre un gancho inferior en una serie de travesaños. Mientras la grúa torre de oruga se alejaba del acero, el viento movió el travesaño hacia la viga sobre la que estaba parado el empleado. La viga se movió mientras el empleado intentaba soltar el gancho, provocando que perdiera el equilibrio, cayese y muriese. </a:t>
            </a:r>
            <a:endParaRPr lang="es-ES" sz="1800" smtClean="0"/>
          </a:p>
          <a:p>
            <a:pPr eaLnBrk="1" hangingPunct="1">
              <a:lnSpc>
                <a:spcPct val="80000"/>
              </a:lnSpc>
              <a:spcBef>
                <a:spcPct val="55000"/>
              </a:spcBef>
              <a:buClr>
                <a:srgbClr val="CC9900"/>
              </a:buClr>
            </a:pPr>
            <a:endParaRPr lang="es-ES" sz="180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074"/>
          <p:cNvSpPr>
            <a:spLocks noChangeArrowheads="1"/>
          </p:cNvSpPr>
          <p:nvPr/>
        </p:nvSpPr>
        <p:spPr bwMode="auto">
          <a:xfrm>
            <a:off x="525463" y="838200"/>
            <a:ext cx="8161337" cy="53340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eaLnBrk="0" hangingPunct="0"/>
            <a:r>
              <a:rPr lang="es-ES" sz="4400" b="1">
                <a:solidFill>
                  <a:srgbClr val="0033CC"/>
                </a:solidFill>
                <a:latin typeface="Book Antiqua" pitchFamily="18" charset="0"/>
              </a:rPr>
              <a:t>29 CFR 1926.502 (i) Cubiertas</a:t>
            </a:r>
            <a:endParaRPr lang="en-US" sz="4400" b="1">
              <a:solidFill>
                <a:srgbClr val="0033CC"/>
              </a:solidFill>
              <a:latin typeface="Book Antiqua" pitchFamily="18" charset="0"/>
            </a:endParaRPr>
          </a:p>
        </p:txBody>
      </p:sp>
      <p:pic>
        <p:nvPicPr>
          <p:cNvPr id="26627" name="Picture 307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9753600" cy="5791200"/>
          </a:xfrm>
          <a:prstGeom prst="rect">
            <a:avLst/>
          </a:prstGeom>
          <a:noFill/>
          <a:ln w="57150" cmpd="thickThin">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5892" name="Picture 307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9144000" cy="5638800"/>
          </a:xfrm>
          <a:prstGeom prst="rect">
            <a:avLst/>
          </a:prstGeom>
          <a:noFill/>
          <a:ln w="57150" cmpd="thinThick">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WordArt 3077"/>
          <p:cNvSpPr>
            <a:spLocks noChangeArrowheads="1" noChangeShapeType="1" noTextEdit="1"/>
          </p:cNvSpPr>
          <p:nvPr/>
        </p:nvSpPr>
        <p:spPr bwMode="auto">
          <a:xfrm>
            <a:off x="685800" y="1981200"/>
            <a:ext cx="5867400" cy="8747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es-ES" sz="3600" kern="10">
                <a:ln w="9525">
                  <a:round/>
                  <a:headEnd/>
                  <a:tailEnd/>
                </a:ln>
                <a:gradFill rotWithShape="1">
                  <a:gsLst>
                    <a:gs pos="0">
                      <a:srgbClr val="FFE701"/>
                    </a:gs>
                    <a:gs pos="100000">
                      <a:srgbClr val="FE3E02"/>
                    </a:gs>
                  </a:gsLst>
                  <a:lin ang="5400000" scaled="1"/>
                </a:gradFill>
                <a:latin typeface="Impact"/>
              </a:rPr>
              <a:t>¡No permita que esto le suceda a usted!</a:t>
            </a:r>
            <a:endParaRPr lang="en-US" sz="3600" kern="10">
              <a:ln w="9525">
                <a:round/>
                <a:headEnd/>
                <a:tailEnd/>
              </a:ln>
              <a:gradFill rotWithShape="1">
                <a:gsLst>
                  <a:gs pos="0">
                    <a:srgbClr val="FFE701"/>
                  </a:gs>
                  <a:gs pos="100000">
                    <a:srgbClr val="FE3E02"/>
                  </a:gs>
                </a:gsLst>
                <a:lin ang="5400000" scaled="1"/>
              </a:gradFill>
              <a:latin typeface="Impact"/>
            </a:endParaRPr>
          </a:p>
        </p:txBody>
      </p:sp>
      <p:sp>
        <p:nvSpPr>
          <p:cNvPr id="805894" name="WordArt 3078"/>
          <p:cNvSpPr>
            <a:spLocks noChangeArrowheads="1" noChangeShapeType="1" noTextEdit="1"/>
          </p:cNvSpPr>
          <p:nvPr/>
        </p:nvSpPr>
        <p:spPr bwMode="auto">
          <a:xfrm>
            <a:off x="3962400" y="5638800"/>
            <a:ext cx="4629150" cy="874713"/>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rPr>
              <a:t>¡Márquelas, asegúrelas!</a:t>
            </a:r>
          </a:p>
        </p:txBody>
      </p:sp>
      <p:sp>
        <p:nvSpPr>
          <p:cNvPr id="805895" name="AutoShape 3079"/>
          <p:cNvSpPr>
            <a:spLocks noChangeArrowheads="1"/>
          </p:cNvSpPr>
          <p:nvPr/>
        </p:nvSpPr>
        <p:spPr bwMode="auto">
          <a:xfrm>
            <a:off x="4114800" y="5105400"/>
            <a:ext cx="1600200" cy="762000"/>
          </a:xfrm>
          <a:prstGeom prst="irregularSeal1">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05892"/>
                                        </p:tgtEl>
                                        <p:attrNameLst>
                                          <p:attrName>style.visibility</p:attrName>
                                        </p:attrNameLst>
                                      </p:cBhvr>
                                      <p:to>
                                        <p:strVal val="visible"/>
                                      </p:to>
                                    </p:set>
                                    <p:animEffect transition="in" filter="dissolve">
                                      <p:cBhvr>
                                        <p:cTn id="7" dur="500"/>
                                        <p:tgtEl>
                                          <p:spTgt spid="80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058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05894"/>
                                        </p:tgtEl>
                                        <p:attrNameLst>
                                          <p:attrName>style.visibility</p:attrName>
                                        </p:attrNameLst>
                                      </p:cBhvr>
                                      <p:to>
                                        <p:strVal val="visible"/>
                                      </p:to>
                                    </p:set>
                                    <p:animEffect transition="in" filter="dissolve">
                                      <p:cBhvr>
                                        <p:cTn id="16" dur="500"/>
                                        <p:tgtEl>
                                          <p:spTgt spid="805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894" grpId="0" animBg="1"/>
      <p:bldP spid="80589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lide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5262563" cy="37052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06563" name="Rectangle 3"/>
          <p:cNvSpPr>
            <a:spLocks noChangeArrowheads="1"/>
          </p:cNvSpPr>
          <p:nvPr/>
        </p:nvSpPr>
        <p:spPr bwMode="auto">
          <a:xfrm>
            <a:off x="228600" y="1752600"/>
            <a:ext cx="3200400"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buClr>
                <a:srgbClr val="FFCC00"/>
              </a:buClr>
              <a:buSzPct val="100000"/>
              <a:buFont typeface="Arial" charset="0"/>
              <a:buChar char="•"/>
            </a:pPr>
            <a:r>
              <a:rPr lang="en-US" sz="2800" b="1">
                <a:solidFill>
                  <a:srgbClr val="000000"/>
                </a:solidFill>
              </a:rPr>
              <a:t> </a:t>
            </a:r>
            <a:r>
              <a:rPr lang="es-ES" sz="2200" b="1">
                <a:solidFill>
                  <a:srgbClr val="000066"/>
                </a:solidFill>
              </a:rPr>
              <a:t>Cubrirlos totalmente  </a:t>
            </a:r>
          </a:p>
          <a:p>
            <a:pPr algn="l" eaLnBrk="0" hangingPunct="0">
              <a:buClr>
                <a:srgbClr val="FFCC00"/>
              </a:buClr>
            </a:pPr>
            <a:r>
              <a:rPr lang="es-ES" sz="2200" b="1">
                <a:solidFill>
                  <a:srgbClr val="000066"/>
                </a:solidFill>
              </a:rPr>
              <a:t>   y con seguridad</a:t>
            </a:r>
          </a:p>
          <a:p>
            <a:pPr algn="l" eaLnBrk="0" hangingPunct="0">
              <a:buClr>
                <a:srgbClr val="FFCC00"/>
              </a:buClr>
              <a:buSzPct val="100000"/>
              <a:buFont typeface="Arial" charset="0"/>
              <a:buChar char="•"/>
            </a:pPr>
            <a:r>
              <a:rPr lang="es-ES" sz="2200" b="1">
                <a:solidFill>
                  <a:srgbClr val="000066"/>
                </a:solidFill>
              </a:rPr>
              <a:t> La cubierta debe ser</a:t>
            </a:r>
          </a:p>
          <a:p>
            <a:pPr algn="l" eaLnBrk="0" hangingPunct="0">
              <a:buClr>
                <a:srgbClr val="FFCC00"/>
              </a:buClr>
            </a:pPr>
            <a:r>
              <a:rPr lang="es-ES" sz="2200" b="1">
                <a:solidFill>
                  <a:srgbClr val="000066"/>
                </a:solidFill>
              </a:rPr>
              <a:t>   2x cualquier </a:t>
            </a:r>
          </a:p>
          <a:p>
            <a:pPr algn="l" eaLnBrk="0" hangingPunct="0">
              <a:buClr>
                <a:srgbClr val="FFCC00"/>
              </a:buClr>
            </a:pPr>
            <a:r>
              <a:rPr lang="es-ES" sz="2200" b="1">
                <a:solidFill>
                  <a:srgbClr val="000066"/>
                </a:solidFill>
              </a:rPr>
              <a:t>   carga esperada</a:t>
            </a:r>
          </a:p>
          <a:p>
            <a:pPr algn="l" eaLnBrk="0" hangingPunct="0">
              <a:buClr>
                <a:srgbClr val="FFCC00"/>
              </a:buClr>
              <a:buSzPct val="100000"/>
              <a:buFont typeface="Arial" charset="0"/>
              <a:buChar char="•"/>
            </a:pPr>
            <a:r>
              <a:rPr lang="es-ES" sz="2200" b="1">
                <a:solidFill>
                  <a:srgbClr val="000066"/>
                </a:solidFill>
              </a:rPr>
              <a:t> Si no existe cubierta, </a:t>
            </a:r>
          </a:p>
          <a:p>
            <a:pPr algn="l" eaLnBrk="0" hangingPunct="0">
              <a:buClr>
                <a:srgbClr val="FFCC00"/>
              </a:buClr>
            </a:pPr>
            <a:r>
              <a:rPr lang="es-ES" sz="2200" b="1">
                <a:solidFill>
                  <a:srgbClr val="000066"/>
                </a:solidFill>
              </a:rPr>
              <a:t>  se puede brindar</a:t>
            </a:r>
          </a:p>
          <a:p>
            <a:pPr algn="l" eaLnBrk="0" hangingPunct="0">
              <a:buClr>
                <a:srgbClr val="FFCC00"/>
              </a:buClr>
            </a:pPr>
            <a:r>
              <a:rPr lang="es-ES" sz="2200" b="1">
                <a:solidFill>
                  <a:srgbClr val="000066"/>
                </a:solidFill>
              </a:rPr>
              <a:t>  protección con una </a:t>
            </a:r>
          </a:p>
          <a:p>
            <a:pPr algn="l" eaLnBrk="0" hangingPunct="0">
              <a:buClr>
                <a:srgbClr val="FFCC00"/>
              </a:buClr>
            </a:pPr>
            <a:r>
              <a:rPr lang="es-ES" sz="2200" b="1">
                <a:solidFill>
                  <a:srgbClr val="000066"/>
                </a:solidFill>
              </a:rPr>
              <a:t>  baranda</a:t>
            </a:r>
            <a:endParaRPr lang="es-ES" sz="2200" b="1">
              <a:solidFill>
                <a:srgbClr val="000000"/>
              </a:solidFill>
            </a:endParaRPr>
          </a:p>
          <a:p>
            <a:pPr algn="l" eaLnBrk="0" hangingPunct="0">
              <a:buClr>
                <a:srgbClr val="FFCC00"/>
              </a:buClr>
            </a:pPr>
            <a:r>
              <a:rPr lang="es-ES" b="1">
                <a:solidFill>
                  <a:srgbClr val="000066"/>
                </a:solidFill>
              </a:rPr>
              <a:t>Ref. 29 CFR 1926.501(b</a:t>
            </a:r>
            <a:r>
              <a:rPr lang="en-US" b="1">
                <a:solidFill>
                  <a:srgbClr val="000066"/>
                </a:solidFill>
              </a:rPr>
              <a:t>)(4)</a:t>
            </a:r>
          </a:p>
        </p:txBody>
      </p:sp>
      <p:sp>
        <p:nvSpPr>
          <p:cNvPr id="27652" name="Text Box 4"/>
          <p:cNvSpPr txBox="1">
            <a:spLocks noChangeArrowheads="1"/>
          </p:cNvSpPr>
          <p:nvPr/>
        </p:nvSpPr>
        <p:spPr bwMode="auto">
          <a:xfrm>
            <a:off x="533400" y="68580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4400" b="1">
                <a:solidFill>
                  <a:srgbClr val="0033CC"/>
                </a:solidFill>
              </a:rPr>
              <a:t>Agujeros en el </a:t>
            </a:r>
            <a:r>
              <a:rPr lang="es-ES" sz="4400" b="1">
                <a:solidFill>
                  <a:srgbClr val="0033CC"/>
                </a:solidFill>
              </a:rPr>
              <a:t>piso</a:t>
            </a:r>
          </a:p>
        </p:txBody>
      </p:sp>
      <p:sp>
        <p:nvSpPr>
          <p:cNvPr id="27653" name="Text Box 5"/>
          <p:cNvSpPr txBox="1">
            <a:spLocks noChangeArrowheads="1"/>
          </p:cNvSpPr>
          <p:nvPr/>
        </p:nvSpPr>
        <p:spPr bwMode="auto">
          <a:xfrm>
            <a:off x="3509963" y="6083300"/>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sz="2000" b="1">
              <a:solidFill>
                <a:srgbClr val="FFFF00"/>
              </a:solidFill>
              <a:latin typeface="Times New Roman" pitchFamily="18" charset="0"/>
            </a:endParaRPr>
          </a:p>
        </p:txBody>
      </p:sp>
      <p:sp>
        <p:nvSpPr>
          <p:cNvPr id="27654" name="Text Box 6"/>
          <p:cNvSpPr txBox="1">
            <a:spLocks noChangeArrowheads="1"/>
          </p:cNvSpPr>
          <p:nvPr/>
        </p:nvSpPr>
        <p:spPr bwMode="auto">
          <a:xfrm>
            <a:off x="5562600" y="4654550"/>
            <a:ext cx="3068638" cy="831850"/>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r>
              <a:rPr lang="en-US" sz="2400" b="1">
                <a:solidFill>
                  <a:schemeClr val="bg1"/>
                </a:solidFill>
              </a:rPr>
              <a:t>¡</a:t>
            </a:r>
            <a:r>
              <a:rPr lang="es-ES" sz="2400" b="1">
                <a:solidFill>
                  <a:schemeClr val="bg1"/>
                </a:solidFill>
              </a:rPr>
              <a:t>Cubierto</a:t>
            </a:r>
          </a:p>
          <a:p>
            <a:pPr algn="l"/>
            <a:r>
              <a:rPr lang="es-ES" sz="2400" b="1">
                <a:solidFill>
                  <a:schemeClr val="bg1"/>
                </a:solidFill>
              </a:rPr>
              <a:t>inadecuadamente</a:t>
            </a:r>
            <a:r>
              <a:rPr lang="en-US" sz="2400" b="1">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706563"/>
                                        </p:tgtEl>
                                        <p:attrNameLst>
                                          <p:attrName>style.visibility</p:attrName>
                                        </p:attrNameLst>
                                      </p:cBhvr>
                                      <p:to>
                                        <p:strVal val="visible"/>
                                      </p:to>
                                    </p:set>
                                    <p:animEffect transition="in" filter="dissolve">
                                      <p:cBhvr>
                                        <p:cTn id="7" dur="300"/>
                                        <p:tgtEl>
                                          <p:spTgt spid="70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3"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052"/>
          <p:cNvSpPr txBox="1">
            <a:spLocks noChangeArrowheads="1"/>
          </p:cNvSpPr>
          <p:nvPr/>
        </p:nvSpPr>
        <p:spPr bwMode="auto">
          <a:xfrm>
            <a:off x="1143000" y="2514600"/>
            <a:ext cx="7239000"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ESCALERAS DE MANO</a:t>
            </a:r>
          </a:p>
        </p:txBody>
      </p:sp>
      <p:pic>
        <p:nvPicPr>
          <p:cNvPr id="773122" name="Picture 2050" descr="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25" name="WordArt 2053" descr="Narrow vertical"/>
          <p:cNvSpPr>
            <a:spLocks noChangeArrowheads="1" noChangeShapeType="1" noTextEdit="1"/>
          </p:cNvSpPr>
          <p:nvPr/>
        </p:nvSpPr>
        <p:spPr bwMode="auto">
          <a:xfrm rot="1156300">
            <a:off x="-9525" y="3859213"/>
            <a:ext cx="8869363" cy="1084262"/>
          </a:xfrm>
          <a:prstGeom prst="rect">
            <a:avLst/>
          </a:prstGeom>
        </p:spPr>
        <p:txBody>
          <a:bodyPr wrap="none" fromWordArt="1">
            <a:prstTxWarp prst="textCurveUp">
              <a:avLst>
                <a:gd name="adj" fmla="val 0"/>
              </a:avLst>
            </a:prstTxWarp>
          </a:bodyPr>
          <a:lstStyle/>
          <a:p>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rPr>
              <a:t>UTILIZARLAS ADECUADAMENTE</a:t>
            </a:r>
          </a:p>
        </p:txBody>
      </p:sp>
      <p:sp>
        <p:nvSpPr>
          <p:cNvPr id="773126" name="Text Box 2054"/>
          <p:cNvSpPr txBox="1">
            <a:spLocks noChangeArrowheads="1"/>
          </p:cNvSpPr>
          <p:nvPr/>
        </p:nvSpPr>
        <p:spPr bwMode="auto">
          <a:xfrm>
            <a:off x="304800" y="6216650"/>
            <a:ext cx="4343400" cy="6413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t>Rever la Subparte X - Escaleras de mano	Ref. 29 CFR 1926.1053(b)(4)</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73122"/>
                                        </p:tgtEl>
                                        <p:attrNameLst>
                                          <p:attrName>style.visibility</p:attrName>
                                        </p:attrNameLst>
                                      </p:cBhvr>
                                      <p:to>
                                        <p:strVal val="visible"/>
                                      </p:to>
                                    </p:set>
                                    <p:animEffect transition="in" filter="checkerboard(across)">
                                      <p:cBhvr>
                                        <p:cTn id="7" dur="500"/>
                                        <p:tgtEl>
                                          <p:spTgt spid="77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3125"/>
                                        </p:tgtEl>
                                        <p:attrNameLst>
                                          <p:attrName>style.visibility</p:attrName>
                                        </p:attrNameLst>
                                      </p:cBhvr>
                                      <p:to>
                                        <p:strVal val="visible"/>
                                      </p:to>
                                    </p:set>
                                    <p:animEffect transition="in" filter="dissolve">
                                      <p:cBhvr>
                                        <p:cTn id="12" dur="500"/>
                                        <p:tgtEl>
                                          <p:spTgt spid="773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3126"/>
                                        </p:tgtEl>
                                        <p:attrNameLst>
                                          <p:attrName>style.visibility</p:attrName>
                                        </p:attrNameLst>
                                      </p:cBhvr>
                                      <p:to>
                                        <p:strVal val="visible"/>
                                      </p:to>
                                    </p:set>
                                    <p:animEffect transition="in" filter="dissolve">
                                      <p:cBhvr>
                                        <p:cTn id="17" dur="500"/>
                                        <p:tgtEl>
                                          <p:spTgt spid="773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5" grpId="0" animBg="1"/>
      <p:bldP spid="773126"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8" name="Picture 2" descr="3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609600" y="0"/>
            <a:ext cx="8534400" cy="362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n-US" sz="4000" b="1" u="sng">
                <a:solidFill>
                  <a:srgbClr val="0033CC"/>
                </a:solidFill>
                <a:latin typeface="Times New Roman" pitchFamily="18" charset="0"/>
              </a:rPr>
              <a:t>¿ÉL trabaja con USTED?</a:t>
            </a:r>
            <a:endParaRPr lang="en-US" sz="4000">
              <a:solidFill>
                <a:srgbClr val="0033CC"/>
              </a:solidFill>
              <a:latin typeface="Times New Roman" pitchFamily="18" charset="0"/>
            </a:endParaRPr>
          </a:p>
          <a:p>
            <a:pPr algn="l">
              <a:spcBef>
                <a:spcPct val="50000"/>
              </a:spcBef>
            </a:pPr>
            <a:r>
              <a:rPr lang="en-US" sz="4000">
                <a:solidFill>
                  <a:srgbClr val="0033CC"/>
                </a:solidFill>
                <a:latin typeface="Times New Roman" pitchFamily="18" charset="0"/>
              </a:rPr>
              <a:t>					</a:t>
            </a:r>
            <a:r>
              <a:rPr lang="es-ES" sz="3200">
                <a:solidFill>
                  <a:srgbClr val="0033CC"/>
                </a:solidFill>
                <a:latin typeface="Times New Roman" pitchFamily="18" charset="0"/>
              </a:rPr>
              <a:t>Si utiliza un escalera 						de mano o 	escalera 						fija... se requerirá de 						una capacitación.</a:t>
            </a:r>
          </a:p>
          <a:p>
            <a:pPr algn="l">
              <a:spcBef>
                <a:spcPct val="50000"/>
              </a:spcBef>
            </a:pPr>
            <a:r>
              <a:rPr lang="en-US" sz="2400">
                <a:solidFill>
                  <a:srgbClr val="0033CC"/>
                </a:solidFill>
                <a:latin typeface="Times New Roman" pitchFamily="18" charset="0"/>
              </a:rPr>
              <a:t>					Ref. 29 CFR 1926.1060(a)</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descr="06"/>
          <p:cNvPicPr>
            <a:picLocks noChangeAspect="1" noChangeArrowheads="1"/>
          </p:cNvPicPr>
          <p:nvPr/>
        </p:nvPicPr>
        <p:blipFill>
          <a:blip r:embed="rId3">
            <a:extLst>
              <a:ext uri="{28A0092B-C50C-407E-A947-70E740481C1C}">
                <a14:useLocalDpi xmlns:a14="http://schemas.microsoft.com/office/drawing/2010/main" val="0"/>
              </a:ext>
            </a:extLst>
          </a:blip>
          <a:srcRect r="366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5171" name="WordArt 3"/>
          <p:cNvSpPr>
            <a:spLocks noChangeArrowheads="1" noChangeShapeType="1" noTextEdit="1"/>
          </p:cNvSpPr>
          <p:nvPr/>
        </p:nvSpPr>
        <p:spPr bwMode="auto">
          <a:xfrm>
            <a:off x="609600" y="2895600"/>
            <a:ext cx="7924800" cy="990600"/>
          </a:xfrm>
          <a:prstGeom prst="rect">
            <a:avLst/>
          </a:prstGeom>
        </p:spPr>
        <p:txBody>
          <a:bodyPr wrap="none" fromWordArt="1">
            <a:prstTxWarp prst="textPlain">
              <a:avLst>
                <a:gd name="adj" fmla="val 48625"/>
              </a:avLst>
            </a:prstTxWarp>
          </a:bodyPr>
          <a:lstStyle/>
          <a:p>
            <a:r>
              <a:rPr lang="es-ES" sz="3600" kern="10">
                <a:ln w="3175">
                  <a:solidFill>
                    <a:srgbClr val="000000"/>
                  </a:solidFill>
                  <a:round/>
                  <a:headEnd/>
                  <a:tailEnd/>
                </a:ln>
                <a:solidFill>
                  <a:srgbClr val="FF0000"/>
                </a:solidFill>
                <a:effectLst>
                  <a:outerShdw dist="35921" dir="2700000" algn="ctr" rotWithShape="0">
                    <a:srgbClr val="C0C0C0"/>
                  </a:outerShdw>
                </a:effectLst>
                <a:latin typeface="Impact"/>
              </a:rPr>
              <a:t>Simplemente mal en el trabajo o en el HOGAR</a:t>
            </a:r>
            <a:endParaRPr lang="en-US" sz="3600" kern="10">
              <a:ln w="3175">
                <a:solidFill>
                  <a:srgbClr val="000000"/>
                </a:solidFill>
                <a:round/>
                <a:headEnd/>
                <a:tailEnd/>
              </a:ln>
              <a:solidFill>
                <a:srgbClr val="FF0000"/>
              </a:solidFill>
              <a:effectLst>
                <a:outerShdw dist="35921" dir="2700000" algn="ctr" rotWithShape="0">
                  <a:srgbClr val="C0C0C0"/>
                </a:outerShdw>
              </a:effectLst>
              <a:latin typeface="Impact"/>
            </a:endParaRPr>
          </a:p>
        </p:txBody>
      </p:sp>
      <p:sp>
        <p:nvSpPr>
          <p:cNvPr id="30724" name="Text Box 4"/>
          <p:cNvSpPr txBox="1">
            <a:spLocks noChangeArrowheads="1"/>
          </p:cNvSpPr>
          <p:nvPr/>
        </p:nvSpPr>
        <p:spPr bwMode="auto">
          <a:xfrm>
            <a:off x="5334000" y="4191000"/>
            <a:ext cx="3581400" cy="366713"/>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a:t>Ref. 29 CFR 1926,1053(b)(13)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75170"/>
                                        </p:tgtEl>
                                        <p:attrNameLst>
                                          <p:attrName>style.visibility</p:attrName>
                                        </p:attrNameLst>
                                      </p:cBhvr>
                                      <p:to>
                                        <p:strVal val="visible"/>
                                      </p:to>
                                    </p:set>
                                    <p:animEffect transition="in" filter="dissolve">
                                      <p:cBhvr>
                                        <p:cTn id="7" dur="500"/>
                                        <p:tgtEl>
                                          <p:spTgt spid="775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5171"/>
                                        </p:tgtEl>
                                        <p:attrNameLst>
                                          <p:attrName>style.visibility</p:attrName>
                                        </p:attrNameLst>
                                      </p:cBhvr>
                                      <p:to>
                                        <p:strVal val="visible"/>
                                      </p:to>
                                    </p:set>
                                    <p:animEffect transition="in" filter="dissolve">
                                      <p:cBhvr>
                                        <p:cTn id="12" dur="500"/>
                                        <p:tgtEl>
                                          <p:spTgt spid="775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0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0"/>
            <a:ext cx="9296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Text Box 5"/>
          <p:cNvSpPr txBox="1">
            <a:spLocks noChangeArrowheads="1"/>
          </p:cNvSpPr>
          <p:nvPr/>
        </p:nvSpPr>
        <p:spPr bwMode="auto">
          <a:xfrm>
            <a:off x="0" y="3962400"/>
            <a:ext cx="5562600"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4000" b="1">
                <a:solidFill>
                  <a:srgbClr val="FFFF00"/>
                </a:solidFill>
              </a:rPr>
              <a:t>LA PENDIENTE ADECUADA ES DE 4 PIES POR CADA PIE FUERA</a:t>
            </a:r>
            <a:endParaRPr lang="en-US" sz="4000" b="1">
              <a:solidFill>
                <a:srgbClr val="FFFF00"/>
              </a:solidFill>
            </a:endParaRPr>
          </a:p>
        </p:txBody>
      </p:sp>
      <p:sp>
        <p:nvSpPr>
          <p:cNvPr id="31748" name="Text Box 6"/>
          <p:cNvSpPr txBox="1">
            <a:spLocks noChangeArrowheads="1"/>
          </p:cNvSpPr>
          <p:nvPr/>
        </p:nvSpPr>
        <p:spPr bwMode="auto">
          <a:xfrm>
            <a:off x="5867400" y="228600"/>
            <a:ext cx="2971800" cy="366713"/>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FF00"/>
                </a:solidFill>
              </a:rPr>
              <a:t>Ref. 29 CFR 1926.</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eaLnBrk="1" hangingPunct="1"/>
            <a:r>
              <a:rPr lang="es-ES" smtClean="0"/>
              <a:t>Alcance y objetivo</a:t>
            </a:r>
          </a:p>
        </p:txBody>
      </p:sp>
      <p:sp>
        <p:nvSpPr>
          <p:cNvPr id="502787" name="Rectangle 3"/>
          <p:cNvSpPr>
            <a:spLocks noGrp="1" noChangeArrowheads="1"/>
          </p:cNvSpPr>
          <p:nvPr>
            <p:ph type="body" idx="1"/>
          </p:nvPr>
        </p:nvSpPr>
        <p:spPr>
          <a:xfrm>
            <a:off x="0" y="1600200"/>
            <a:ext cx="9144000" cy="4114800"/>
          </a:xfrm>
        </p:spPr>
        <p:txBody>
          <a:bodyPr/>
          <a:lstStyle/>
          <a:p>
            <a:pPr eaLnBrk="1" hangingPunct="1">
              <a:lnSpc>
                <a:spcPct val="90000"/>
              </a:lnSpc>
              <a:buFont typeface="Wingdings" pitchFamily="2" charset="2"/>
              <a:buNone/>
              <a:defRPr/>
            </a:pPr>
            <a:r>
              <a:rPr lang="es-ES" sz="2400" smtClean="0"/>
              <a:t> 	</a:t>
            </a:r>
            <a:r>
              <a:rPr lang="es-ES" sz="2200" smtClean="0"/>
              <a:t>La construcción puede ser una industria peligrosa: Se seleccionaron los cuatro riesgos para esta clase en base a las estadísticas que demuestran que los mismos causan el 90% de las fatalidades relacionadas con la construcción. Dos objetivos principales de esta clase son: promover una mayor conciencia para estos riesgos e identificar varias normas federales OSHA del 29 CRF 1926 que por lo general rigen estos peligros.   </a:t>
            </a:r>
          </a:p>
          <a:p>
            <a:pPr eaLnBrk="1" hangingPunct="1">
              <a:lnSpc>
                <a:spcPct val="90000"/>
              </a:lnSpc>
              <a:buFont typeface="Wingdings" pitchFamily="2" charset="2"/>
              <a:buNone/>
              <a:defRPr/>
            </a:pPr>
            <a:r>
              <a:rPr lang="es-ES" sz="2200" b="1" smtClean="0">
                <a:effectLst>
                  <a:outerShdw blurRad="38100" dist="38100" dir="2700000" algn="tl">
                    <a:srgbClr val="C0C0C0"/>
                  </a:outerShdw>
                </a:effectLst>
              </a:rPr>
              <a:t>    </a:t>
            </a:r>
            <a:r>
              <a:rPr lang="es-ES" sz="2200" b="1" u="sng" smtClean="0">
                <a:effectLst>
                  <a:outerShdw blurRad="38100" dist="38100" dir="2700000" algn="tl">
                    <a:srgbClr val="C0C0C0"/>
                  </a:outerShdw>
                </a:effectLst>
              </a:rPr>
              <a:t>Los cuatro peligros a tratar son:</a:t>
            </a:r>
            <a:endParaRPr lang="es-ES" sz="2200" smtClean="0"/>
          </a:p>
          <a:p>
            <a:pPr lvl="2" eaLnBrk="1" hangingPunct="1">
              <a:lnSpc>
                <a:spcPct val="90000"/>
              </a:lnSpc>
              <a:buClr>
                <a:srgbClr val="CC9900"/>
              </a:buClr>
              <a:defRPr/>
            </a:pPr>
            <a:r>
              <a:rPr lang="es-ES" sz="2200" smtClean="0"/>
              <a:t>Caídas</a:t>
            </a:r>
          </a:p>
          <a:p>
            <a:pPr lvl="2" eaLnBrk="1" hangingPunct="1">
              <a:lnSpc>
                <a:spcPct val="90000"/>
              </a:lnSpc>
              <a:buClr>
                <a:srgbClr val="CC9900"/>
              </a:buClr>
              <a:defRPr/>
            </a:pPr>
            <a:r>
              <a:rPr lang="es-ES" sz="2200" smtClean="0"/>
              <a:t>Incidentes eléctricos </a:t>
            </a:r>
          </a:p>
          <a:p>
            <a:pPr lvl="2" eaLnBrk="1" hangingPunct="1">
              <a:lnSpc>
                <a:spcPct val="90000"/>
              </a:lnSpc>
              <a:buClr>
                <a:srgbClr val="CC9900"/>
              </a:buClr>
              <a:defRPr/>
            </a:pPr>
            <a:r>
              <a:rPr lang="es-ES" sz="2200" smtClean="0"/>
              <a:t>Golpes</a:t>
            </a:r>
          </a:p>
          <a:p>
            <a:pPr lvl="2" eaLnBrk="1" hangingPunct="1">
              <a:lnSpc>
                <a:spcPct val="90000"/>
              </a:lnSpc>
              <a:buClr>
                <a:srgbClr val="CC9900"/>
              </a:buClr>
              <a:defRPr/>
            </a:pPr>
            <a:r>
              <a:rPr lang="es-ES" sz="2200" smtClean="0"/>
              <a:t>Quedar atrapado (especialmente en el trabajo de excavación)</a:t>
            </a:r>
          </a:p>
          <a:p>
            <a:pPr lvl="2" eaLnBrk="1" hangingPunct="1">
              <a:lnSpc>
                <a:spcPct val="90000"/>
              </a:lnSpc>
              <a:buClr>
                <a:srgbClr val="CC9900"/>
              </a:buClr>
              <a:defRPr/>
            </a:pPr>
            <a:endParaRPr lang="es-ES" sz="22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5027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50278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type="wd">
                                    <p:tmAbs val="300"/>
                                  </p:iterate>
                                  <p:childTnLst>
                                    <p:set>
                                      <p:cBhvr>
                                        <p:cTn id="16" dur="1" fill="hold">
                                          <p:stCondLst>
                                            <p:cond delay="299"/>
                                          </p:stCondLst>
                                        </p:cTn>
                                        <p:tgtEl>
                                          <p:spTgt spid="50278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iterate type="wd">
                                    <p:tmAbs val="300"/>
                                  </p:iterate>
                                  <p:childTnLst>
                                    <p:set>
                                      <p:cBhvr>
                                        <p:cTn id="18" dur="1" fill="hold">
                                          <p:stCondLst>
                                            <p:cond delay="299"/>
                                          </p:stCondLst>
                                        </p:cTn>
                                        <p:tgtEl>
                                          <p:spTgt spid="50278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iterate type="wd">
                                    <p:tmAbs val="300"/>
                                  </p:iterate>
                                  <p:childTnLst>
                                    <p:set>
                                      <p:cBhvr>
                                        <p:cTn id="20" dur="1" fill="hold">
                                          <p:stCondLst>
                                            <p:cond delay="299"/>
                                          </p:stCondLst>
                                        </p:cTn>
                                        <p:tgtEl>
                                          <p:spTgt spid="50278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type="wd">
                                    <p:tmAbs val="300"/>
                                  </p:iterate>
                                  <p:childTnLst>
                                    <p:set>
                                      <p:cBhvr>
                                        <p:cTn id="22" dur="1" fill="hold">
                                          <p:stCondLst>
                                            <p:cond delay="299"/>
                                          </p:stCondLst>
                                        </p:cTn>
                                        <p:tgtEl>
                                          <p:spTgt spid="5027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6" grpId="0" autoUpdateAnimBg="0"/>
      <p:bldP spid="502787"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685800" y="609600"/>
            <a:ext cx="7772400" cy="762000"/>
          </a:xfrm>
        </p:spPr>
        <p:txBody>
          <a:bodyPr/>
          <a:lstStyle/>
          <a:p>
            <a:pPr eaLnBrk="1" hangingPunct="1"/>
            <a:r>
              <a:rPr lang="es-ES" b="0" smtClean="0"/>
              <a:t>Ángulo de la escalera de mano</a:t>
            </a:r>
          </a:p>
        </p:txBody>
      </p:sp>
      <p:sp>
        <p:nvSpPr>
          <p:cNvPr id="32771" name="Rectangle 1027"/>
          <p:cNvSpPr>
            <a:spLocks noChangeArrowheads="1"/>
          </p:cNvSpPr>
          <p:nvPr>
            <p:ph type="body" idx="1"/>
          </p:nvPr>
        </p:nvSpPr>
        <p:spPr>
          <a:xfrm>
            <a:off x="0" y="1752600"/>
            <a:ext cx="4800600" cy="3733800"/>
          </a:xfrm>
        </p:spPr>
        <p:txBody>
          <a:bodyPr/>
          <a:lstStyle/>
          <a:p>
            <a:pPr eaLnBrk="1" hangingPunct="1">
              <a:lnSpc>
                <a:spcPct val="90000"/>
              </a:lnSpc>
              <a:spcBef>
                <a:spcPct val="10000"/>
              </a:spcBef>
              <a:buFont typeface="Wingdings" pitchFamily="2" charset="2"/>
              <a:buNone/>
            </a:pPr>
            <a:r>
              <a:rPr lang="es-ES" sz="2000" b="1" smtClean="0"/>
              <a:t>   Escaleras de mano sin soporte propio:</a:t>
            </a:r>
          </a:p>
          <a:p>
            <a:pPr eaLnBrk="1" hangingPunct="1">
              <a:lnSpc>
                <a:spcPct val="90000"/>
              </a:lnSpc>
              <a:spcBef>
                <a:spcPct val="10000"/>
              </a:spcBef>
              <a:buFont typeface="Wingdings" pitchFamily="2" charset="2"/>
              <a:buNone/>
            </a:pPr>
            <a:r>
              <a:rPr lang="es-ES" sz="2000" b="1" smtClean="0"/>
              <a:t>   (que se apoyan sobre una pared u otro soporte)</a:t>
            </a:r>
          </a:p>
          <a:p>
            <a:pPr eaLnBrk="1" hangingPunct="1">
              <a:lnSpc>
                <a:spcPct val="90000"/>
              </a:lnSpc>
              <a:spcBef>
                <a:spcPct val="10000"/>
              </a:spcBef>
              <a:buFont typeface="Wingdings" pitchFamily="2" charset="2"/>
              <a:buNone/>
            </a:pPr>
            <a:endParaRPr lang="es-ES" sz="2000" b="1" smtClean="0"/>
          </a:p>
          <a:p>
            <a:pPr marL="742950" lvl="1" indent="-285750" eaLnBrk="1" hangingPunct="1">
              <a:lnSpc>
                <a:spcPct val="90000"/>
              </a:lnSpc>
              <a:spcBef>
                <a:spcPct val="10000"/>
              </a:spcBef>
              <a:buClr>
                <a:srgbClr val="FFCC00"/>
              </a:buClr>
              <a:buFont typeface="Wingdings" pitchFamily="2" charset="2"/>
              <a:buChar char="Ø"/>
            </a:pPr>
            <a:r>
              <a:rPr lang="es-ES" sz="2400" b="1" smtClean="0"/>
              <a:t>Posicionarla en un ángulo en el que la distancia horizontal desde el soporte superior hasta el pie de la escalera sea 1/4 de la longitud útil de la misma.</a:t>
            </a:r>
          </a:p>
          <a:p>
            <a:pPr marL="742950" lvl="1" indent="-285750" eaLnBrk="1" hangingPunct="1">
              <a:lnSpc>
                <a:spcPct val="90000"/>
              </a:lnSpc>
              <a:spcBef>
                <a:spcPct val="10000"/>
              </a:spcBef>
              <a:buClr>
                <a:srgbClr val="FFCC00"/>
              </a:buClr>
              <a:buFont typeface="Wingdings" pitchFamily="2" charset="2"/>
              <a:buChar char="Ø"/>
            </a:pPr>
            <a:r>
              <a:rPr lang="es-ES" sz="1600" b="1" smtClean="0"/>
              <a:t>Ref 29 CFR 1926.1053(b)(5)(i)</a:t>
            </a:r>
          </a:p>
          <a:p>
            <a:pPr marL="742950" lvl="1" indent="-285750" eaLnBrk="1" hangingPunct="1">
              <a:lnSpc>
                <a:spcPct val="90000"/>
              </a:lnSpc>
              <a:spcBef>
                <a:spcPct val="10000"/>
              </a:spcBef>
              <a:buClr>
                <a:srgbClr val="FFCC00"/>
              </a:buClr>
              <a:buFont typeface="Wingdings" pitchFamily="2" charset="2"/>
              <a:buChar char="Ø"/>
            </a:pPr>
            <a:endParaRPr lang="es-ES" sz="1600" b="1" smtClean="0"/>
          </a:p>
        </p:txBody>
      </p:sp>
      <p:pic>
        <p:nvPicPr>
          <p:cNvPr id="32772" name="Picture 1028" descr="stair angl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0" y="1371600"/>
            <a:ext cx="3957638" cy="4679950"/>
          </a:xfrm>
          <a:prstGeom prst="rect">
            <a:avLst/>
          </a:prstGeom>
          <a:noFill/>
          <a:ln w="952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32773" name="Text Box 1029"/>
          <p:cNvSpPr txBox="1">
            <a:spLocks noChangeArrowheads="1"/>
          </p:cNvSpPr>
          <p:nvPr/>
        </p:nvSpPr>
        <p:spPr bwMode="auto">
          <a:xfrm>
            <a:off x="457200" y="59436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sz="160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ext Box 2"/>
          <p:cNvSpPr txBox="1">
            <a:spLocks noChangeArrowheads="1"/>
          </p:cNvSpPr>
          <p:nvPr/>
        </p:nvSpPr>
        <p:spPr bwMode="auto">
          <a:xfrm>
            <a:off x="6705600" y="685800"/>
            <a:ext cx="2362200" cy="10064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s-ES" sz="3000" b="1">
                <a:solidFill>
                  <a:srgbClr val="0033CC"/>
                </a:solidFill>
                <a:effectLst>
                  <a:outerShdw blurRad="38100" dist="38100" dir="2700000" algn="tl">
                    <a:srgbClr val="C0C0C0"/>
                  </a:outerShdw>
                </a:effectLst>
                <a:cs typeface="+mn-cs"/>
              </a:rPr>
              <a:t>Escaleras de mano</a:t>
            </a:r>
          </a:p>
        </p:txBody>
      </p:sp>
      <p:pic>
        <p:nvPicPr>
          <p:cNvPr id="33795" name="Picture 3" descr="Bridge to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67691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Line 4"/>
          <p:cNvSpPr>
            <a:spLocks noChangeShapeType="1"/>
          </p:cNvSpPr>
          <p:nvPr/>
        </p:nvSpPr>
        <p:spPr bwMode="auto">
          <a:xfrm>
            <a:off x="4343400" y="3276600"/>
            <a:ext cx="4495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7" name="Line 5"/>
          <p:cNvSpPr>
            <a:spLocks noChangeShapeType="1"/>
          </p:cNvSpPr>
          <p:nvPr/>
        </p:nvSpPr>
        <p:spPr bwMode="auto">
          <a:xfrm>
            <a:off x="4572000" y="4343400"/>
            <a:ext cx="42672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798" name="Text Box 9"/>
          <p:cNvSpPr txBox="1">
            <a:spLocks noChangeArrowheads="1"/>
          </p:cNvSpPr>
          <p:nvPr/>
        </p:nvSpPr>
        <p:spPr bwMode="auto">
          <a:xfrm>
            <a:off x="6934200" y="3429000"/>
            <a:ext cx="19050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s-ES"/>
              <a:t>extensión de 3 pies sobre un punto de acceso</a:t>
            </a:r>
            <a:endParaRPr lang="en-US"/>
          </a:p>
        </p:txBody>
      </p:sp>
      <p:sp>
        <p:nvSpPr>
          <p:cNvPr id="33799" name="Text Box 10"/>
          <p:cNvSpPr txBox="1">
            <a:spLocks noChangeArrowheads="1"/>
          </p:cNvSpPr>
          <p:nvPr/>
        </p:nvSpPr>
        <p:spPr bwMode="auto">
          <a:xfrm>
            <a:off x="6781800" y="5791200"/>
            <a:ext cx="2362200" cy="274638"/>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n-US" sz="1200" b="1"/>
              <a:t>Ref 29 CFR 1926,1053(b)(1)</a:t>
            </a:r>
          </a:p>
        </p:txBody>
      </p:sp>
      <p:sp>
        <p:nvSpPr>
          <p:cNvPr id="768011" name="Line 11"/>
          <p:cNvSpPr>
            <a:spLocks noChangeShapeType="1"/>
          </p:cNvSpPr>
          <p:nvPr/>
        </p:nvSpPr>
        <p:spPr bwMode="auto">
          <a:xfrm rot="3130">
            <a:off x="8761413" y="3275013"/>
            <a:ext cx="1587" cy="10668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1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685800"/>
            <a:ext cx="9144000" cy="655638"/>
          </a:xfrm>
        </p:spPr>
        <p:txBody>
          <a:bodyPr/>
          <a:lstStyle/>
          <a:p>
            <a:pPr eaLnBrk="1" hangingPunct="1"/>
            <a:r>
              <a:rPr lang="es-ES" sz="2800" smtClean="0">
                <a:solidFill>
                  <a:srgbClr val="0033CC"/>
                </a:solidFill>
              </a:rPr>
              <a:t>Uso incorrecto de las escaleras de mano portátiles</a:t>
            </a:r>
          </a:p>
        </p:txBody>
      </p:sp>
      <p:sp>
        <p:nvSpPr>
          <p:cNvPr id="523267" name="Rectangle 3"/>
          <p:cNvSpPr>
            <a:spLocks noGrp="1" noChangeArrowheads="1"/>
          </p:cNvSpPr>
          <p:nvPr>
            <p:ph type="body" idx="1"/>
          </p:nvPr>
        </p:nvSpPr>
        <p:spPr>
          <a:xfrm>
            <a:off x="228600" y="1676400"/>
            <a:ext cx="8686800" cy="4038600"/>
          </a:xfrm>
        </p:spPr>
        <p:txBody>
          <a:bodyPr/>
          <a:lstStyle/>
          <a:p>
            <a:pPr eaLnBrk="1" hangingPunct="1">
              <a:buClr>
                <a:srgbClr val="CC9900"/>
              </a:buClr>
            </a:pPr>
            <a:r>
              <a:rPr lang="es-ES" sz="3200" b="1" smtClean="0"/>
              <a:t>Cómo evitar peligros:</a:t>
            </a:r>
            <a:endParaRPr lang="es-ES" sz="3200" smtClean="0"/>
          </a:p>
          <a:p>
            <a:pPr lvl="1" eaLnBrk="1" hangingPunct="1">
              <a:buClr>
                <a:srgbClr val="3B812F"/>
              </a:buClr>
            </a:pPr>
            <a:r>
              <a:rPr lang="es-ES" sz="2600" b="1" smtClean="0"/>
              <a:t>Colocar las escaleras de mano portátiles de manera tal que las barandas laterales se extiendan al menos 3 pies sobre el descanso. </a:t>
            </a:r>
          </a:p>
          <a:p>
            <a:pPr lvl="1" eaLnBrk="1" hangingPunct="1">
              <a:buClr>
                <a:srgbClr val="3B812F"/>
              </a:buClr>
            </a:pPr>
            <a:r>
              <a:rPr lang="es-ES" sz="2600" b="1" smtClean="0"/>
              <a:t>Asegurar las barandas laterales sobre un soporte rígido y utilizar un dispositivo de sujeción cuando no sea posible una extensión de 3 pies. </a:t>
            </a:r>
          </a:p>
          <a:p>
            <a:pPr lvl="1" eaLnBrk="1" hangingPunct="1">
              <a:buClr>
                <a:srgbClr val="3B812F"/>
              </a:buClr>
            </a:pPr>
            <a:r>
              <a:rPr lang="es-ES" sz="2600" b="1" smtClean="0"/>
              <a:t>Asegurarse de que el peso sobre la escalera no provoque que pierda su soporte.</a:t>
            </a:r>
            <a:r>
              <a:rPr lang="es-ES" smtClean="0"/>
              <a:t> </a:t>
            </a:r>
            <a:endParaRPr lang="es-ES" b="1" smtClean="0"/>
          </a:p>
          <a:p>
            <a:pPr lvl="1" eaLnBrk="1" hangingPunct="1">
              <a:buClr>
                <a:srgbClr val="3B812F"/>
              </a:buClr>
            </a:pPr>
            <a:endParaRPr lang="es-ES"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3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3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3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3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build="p" bldLvl="2"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685800"/>
            <a:ext cx="9144000" cy="655638"/>
          </a:xfrm>
        </p:spPr>
        <p:txBody>
          <a:bodyPr/>
          <a:lstStyle/>
          <a:p>
            <a:pPr eaLnBrk="1" hangingPunct="1"/>
            <a:r>
              <a:rPr lang="es-ES" sz="2800" smtClean="0">
                <a:solidFill>
                  <a:srgbClr val="0033CC"/>
                </a:solidFill>
              </a:rPr>
              <a:t>Uso incorrecto de las escaleras de mano portátiles</a:t>
            </a:r>
          </a:p>
        </p:txBody>
      </p:sp>
      <p:sp>
        <p:nvSpPr>
          <p:cNvPr id="525315" name="Rectangle 3"/>
          <p:cNvSpPr>
            <a:spLocks noGrp="1" noChangeArrowheads="1"/>
          </p:cNvSpPr>
          <p:nvPr>
            <p:ph type="body" idx="1"/>
          </p:nvPr>
        </p:nvSpPr>
        <p:spPr>
          <a:xfrm>
            <a:off x="228600" y="1828800"/>
            <a:ext cx="8686800" cy="4038600"/>
          </a:xfrm>
        </p:spPr>
        <p:txBody>
          <a:bodyPr/>
          <a:lstStyle/>
          <a:p>
            <a:pPr eaLnBrk="1" hangingPunct="1">
              <a:buClr>
                <a:srgbClr val="CC9900"/>
              </a:buClr>
            </a:pPr>
            <a:r>
              <a:rPr lang="es-ES" sz="3200" b="1" smtClean="0"/>
              <a:t>Cómo evitar peligros:</a:t>
            </a:r>
            <a:endParaRPr lang="es-ES" sz="3200" smtClean="0"/>
          </a:p>
          <a:p>
            <a:pPr lvl="1" eaLnBrk="1" hangingPunct="1">
              <a:buClr>
                <a:srgbClr val="3B812F"/>
              </a:buClr>
            </a:pPr>
            <a:r>
              <a:rPr lang="es-ES" sz="2600" b="1" smtClean="0"/>
              <a:t>Antes de cada uso inspeccione las escaleras de mano en busca de partes rajadas o rotas tales como peldaños, escalones, barandas laterales, componentes del pie y traba. </a:t>
            </a:r>
          </a:p>
          <a:p>
            <a:pPr lvl="1" eaLnBrk="1" hangingPunct="1">
              <a:buClr>
                <a:srgbClr val="3B812F"/>
              </a:buClr>
            </a:pPr>
            <a:r>
              <a:rPr lang="es-ES" sz="2600" b="1" smtClean="0"/>
              <a:t>No ejerza más peso sobre la escalera que el que puede soportar de acuerdo a su diseño</a:t>
            </a:r>
            <a:endParaRPr lang="es-ES" sz="2600" smtClean="0"/>
          </a:p>
          <a:p>
            <a:pPr lvl="1" eaLnBrk="1" hangingPunct="1">
              <a:buClr>
                <a:srgbClr val="3B812F"/>
              </a:buClr>
            </a:pPr>
            <a:r>
              <a:rPr lang="es-ES" sz="2600" b="1" smtClean="0"/>
              <a:t>Utilice sólo escaleras de mano que cumplan con las normas de diseño OSHA</a:t>
            </a:r>
            <a:r>
              <a:rPr lang="es-ES" sz="26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5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5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25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253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p:txBody>
          <a:bodyPr/>
          <a:lstStyle/>
          <a:p>
            <a:pPr algn="ctr" eaLnBrk="1" hangingPunct="1">
              <a:buFont typeface="Wingdings" pitchFamily="2" charset="2"/>
              <a:buNone/>
            </a:pPr>
            <a:r>
              <a:rPr lang="es-ES" sz="8000" smtClean="0"/>
              <a:t>Resultados del uso incorrecto de las escaleras de mano </a:t>
            </a:r>
          </a:p>
          <a:p>
            <a:pPr algn="ctr" eaLnBrk="1" hangingPunct="1">
              <a:buFont typeface="Wingdings" pitchFamily="2" charset="2"/>
              <a:buNone/>
            </a:pPr>
            <a:r>
              <a:rPr lang="es-ES" sz="8000" smtClean="0"/>
              <a:t> </a:t>
            </a:r>
          </a:p>
        </p:txBody>
      </p:sp>
      <p:pic>
        <p:nvPicPr>
          <p:cNvPr id="797700" name="Picture 4" descr="e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97700"/>
                                        </p:tgtEl>
                                        <p:attrNameLst>
                                          <p:attrName>style.visibility</p:attrName>
                                        </p:attrNameLst>
                                      </p:cBhvr>
                                      <p:to>
                                        <p:strVal val="visible"/>
                                      </p:to>
                                    </p:set>
                                    <p:animEffect transition="in" filter="checkerboard(across)">
                                      <p:cBhvr>
                                        <p:cTn id="7" dur="500"/>
                                        <p:tgtEl>
                                          <p:spTgt spid="797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457200"/>
            <a:ext cx="9144000" cy="1219200"/>
          </a:xfrm>
          <a:extLst>
            <a:ext uri="{909E8E84-426E-40DD-AFC4-6F175D3DCCD1}">
              <a14:hiddenFill xmlns:a14="http://schemas.microsoft.com/office/drawing/2010/main">
                <a:solidFill>
                  <a:srgbClr val="FF3300"/>
                </a:solidFill>
              </a14:hiddenFill>
            </a:ext>
          </a:extLst>
        </p:spPr>
        <p:txBody>
          <a:bodyPr/>
          <a:lstStyle/>
          <a:p>
            <a:pPr eaLnBrk="1" hangingPunct="1"/>
            <a:r>
              <a:rPr lang="es-ES" sz="4400" smtClean="0">
                <a:solidFill>
                  <a:srgbClr val="0033CC"/>
                </a:solidFill>
              </a:rPr>
              <a:t>Excavaciones</a:t>
            </a:r>
            <a:br>
              <a:rPr lang="es-ES" sz="4400" smtClean="0">
                <a:solidFill>
                  <a:srgbClr val="0033CC"/>
                </a:solidFill>
              </a:rPr>
            </a:br>
            <a:r>
              <a:rPr lang="es-ES" sz="2000" smtClean="0">
                <a:solidFill>
                  <a:srgbClr val="0033CC"/>
                </a:solidFill>
              </a:rPr>
              <a:t>1926.501(b)(7)</a:t>
            </a:r>
          </a:p>
        </p:txBody>
      </p:sp>
      <p:sp>
        <p:nvSpPr>
          <p:cNvPr id="37891" name="Rectangle 3"/>
          <p:cNvSpPr>
            <a:spLocks noGrp="1" noChangeArrowheads="1"/>
          </p:cNvSpPr>
          <p:nvPr>
            <p:ph type="body" sz="half" idx="1"/>
          </p:nvPr>
        </p:nvSpPr>
        <p:spPr>
          <a:xfrm>
            <a:off x="685800" y="1676400"/>
            <a:ext cx="4114800" cy="1828800"/>
          </a:xfrm>
        </p:spPr>
        <p:txBody>
          <a:bodyPr/>
          <a:lstStyle/>
          <a:p>
            <a:pPr eaLnBrk="1" hangingPunct="1">
              <a:buClr>
                <a:srgbClr val="CC9900"/>
              </a:buClr>
            </a:pPr>
            <a:r>
              <a:rPr lang="es-ES" sz="2200" b="1" smtClean="0"/>
              <a:t>Las excavaciones de más de 6 pies de profundidad que no son visibles deben contar con barreras</a:t>
            </a:r>
          </a:p>
          <a:p>
            <a:pPr eaLnBrk="1" hangingPunct="1">
              <a:buClr>
                <a:srgbClr val="CC9900"/>
              </a:buClr>
            </a:pPr>
            <a:r>
              <a:rPr lang="es-ES" sz="1800" b="1" smtClean="0"/>
              <a:t>Ref. 29 CFR 1926.501(b)(7)</a:t>
            </a:r>
          </a:p>
        </p:txBody>
      </p:sp>
      <p:pic>
        <p:nvPicPr>
          <p:cNvPr id="37892" name="Picture 4" descr="Excav"/>
          <p:cNvPicPr>
            <a:picLocks noChangeAspect="1" noChangeArrowheads="1"/>
          </p:cNvPicPr>
          <p:nvPr>
            <p:ph type="clipArt" sz="half" idx="2"/>
          </p:nvPr>
        </p:nvPicPr>
        <p:blipFill>
          <a:blip r:embed="rId3" cstate="email">
            <a:extLst>
              <a:ext uri="{28A0092B-C50C-407E-A947-70E740481C1C}">
                <a14:useLocalDpi xmlns:a14="http://schemas.microsoft.com/office/drawing/2010/main" val="0"/>
              </a:ext>
            </a:extLst>
          </a:blip>
          <a:srcRect/>
          <a:stretch>
            <a:fillRect/>
          </a:stretch>
        </p:blipFill>
        <p:spPr>
          <a:xfrm>
            <a:off x="5037138" y="1676400"/>
            <a:ext cx="3954462" cy="296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5" descr="Hole needs fenc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3352800"/>
            <a:ext cx="32924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6"/>
          <p:cNvSpPr txBox="1">
            <a:spLocks noChangeArrowheads="1"/>
          </p:cNvSpPr>
          <p:nvPr/>
        </p:nvSpPr>
        <p:spPr bwMode="auto">
          <a:xfrm>
            <a:off x="5791200" y="4800600"/>
            <a:ext cx="2514600" cy="457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s-ES" sz="2400" b="1">
                <a:solidFill>
                  <a:schemeClr val="bg1"/>
                </a:solidFill>
              </a:rPr>
              <a:t>Buen vallado</a:t>
            </a:r>
          </a:p>
        </p:txBody>
      </p:sp>
      <p:sp>
        <p:nvSpPr>
          <p:cNvPr id="37895" name="Line 7"/>
          <p:cNvSpPr>
            <a:spLocks noChangeShapeType="1"/>
          </p:cNvSpPr>
          <p:nvPr/>
        </p:nvSpPr>
        <p:spPr bwMode="auto">
          <a:xfrm flipV="1">
            <a:off x="3048000" y="5486400"/>
            <a:ext cx="1143000" cy="228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Line 8"/>
          <p:cNvSpPr>
            <a:spLocks noChangeShapeType="1"/>
          </p:cNvSpPr>
          <p:nvPr/>
        </p:nvSpPr>
        <p:spPr bwMode="auto">
          <a:xfrm>
            <a:off x="3429000" y="4406900"/>
            <a:ext cx="838200" cy="76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7" name="Line 9"/>
          <p:cNvSpPr>
            <a:spLocks noChangeShapeType="1"/>
          </p:cNvSpPr>
          <p:nvPr/>
        </p:nvSpPr>
        <p:spPr bwMode="auto">
          <a:xfrm flipV="1">
            <a:off x="4152900" y="4483100"/>
            <a:ext cx="76200" cy="990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8" name="Line 10"/>
          <p:cNvSpPr>
            <a:spLocks noChangeShapeType="1"/>
          </p:cNvSpPr>
          <p:nvPr/>
        </p:nvSpPr>
        <p:spPr bwMode="auto">
          <a:xfrm flipV="1">
            <a:off x="1752600" y="5715000"/>
            <a:ext cx="1295400" cy="508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9" name="Text Box 11"/>
          <p:cNvSpPr txBox="1">
            <a:spLocks noChangeArrowheads="1"/>
          </p:cNvSpPr>
          <p:nvPr/>
        </p:nvSpPr>
        <p:spPr bwMode="auto">
          <a:xfrm>
            <a:off x="1447800" y="6248400"/>
            <a:ext cx="5791200" cy="45720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r>
              <a:rPr lang="es-ES" sz="2400" b="1">
                <a:solidFill>
                  <a:schemeClr val="bg1"/>
                </a:solidFill>
              </a:rPr>
              <a:t>Puede ser necesario una barrera</a:t>
            </a:r>
            <a:endParaRPr lang="en-US" sz="2400" b="1">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219200" y="5181600"/>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75000"/>
              </a:lnSpc>
              <a:spcBef>
                <a:spcPct val="15000"/>
              </a:spcBef>
              <a:buClr>
                <a:schemeClr val="accent1"/>
              </a:buClr>
              <a:buSzPct val="78000"/>
              <a:buFont typeface="Wingdings" pitchFamily="2" charset="2"/>
              <a:buNone/>
            </a:pPr>
            <a:r>
              <a:rPr lang="es-ES" sz="2400" b="1">
                <a:solidFill>
                  <a:srgbClr val="000066"/>
                </a:solidFill>
              </a:rPr>
              <a:t>Si trabaja sobre techos y puede caer </a:t>
            </a:r>
          </a:p>
          <a:p>
            <a:pPr marL="342900" indent="-342900">
              <a:lnSpc>
                <a:spcPct val="75000"/>
              </a:lnSpc>
              <a:spcBef>
                <a:spcPct val="15000"/>
              </a:spcBef>
              <a:buClr>
                <a:schemeClr val="accent1"/>
              </a:buClr>
              <a:buSzPct val="78000"/>
              <a:buFont typeface="Wingdings" pitchFamily="2" charset="2"/>
              <a:buNone/>
            </a:pPr>
            <a:r>
              <a:rPr lang="es-ES" sz="2400" b="1">
                <a:solidFill>
                  <a:srgbClr val="000066"/>
                </a:solidFill>
              </a:rPr>
              <a:t>más de 6 pies de altura, debe estar protegido</a:t>
            </a:r>
            <a:endParaRPr lang="en-US" sz="2400" b="1">
              <a:solidFill>
                <a:srgbClr val="000066"/>
              </a:solidFill>
            </a:endParaRPr>
          </a:p>
        </p:txBody>
      </p:sp>
      <p:pic>
        <p:nvPicPr>
          <p:cNvPr id="38915" name="Picture 4" descr="roof_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54075"/>
            <a:ext cx="75438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p:cNvSpPr txBox="1">
            <a:spLocks noChangeArrowheads="1"/>
          </p:cNvSpPr>
          <p:nvPr/>
        </p:nvSpPr>
        <p:spPr bwMode="auto">
          <a:xfrm>
            <a:off x="4419600" y="990600"/>
            <a:ext cx="4267200" cy="1309688"/>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s-ES" sz="4400" b="1">
                <a:solidFill>
                  <a:srgbClr val="0033CC"/>
                </a:solidFill>
              </a:rPr>
              <a:t>Techos</a:t>
            </a:r>
          </a:p>
          <a:p>
            <a:pPr>
              <a:spcBef>
                <a:spcPct val="50000"/>
              </a:spcBef>
            </a:pPr>
            <a:r>
              <a:rPr lang="en-US" sz="2400" b="1">
                <a:solidFill>
                  <a:srgbClr val="0033CC"/>
                </a:solidFill>
              </a:rPr>
              <a:t>Ref. 29 CFR 501(b)(13)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074"/>
          <p:cNvSpPr>
            <a:spLocks noChangeArrowheads="1"/>
          </p:cNvSpPr>
          <p:nvPr/>
        </p:nvSpPr>
        <p:spPr bwMode="auto">
          <a:xfrm>
            <a:off x="457200" y="5334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b="1">
                <a:solidFill>
                  <a:srgbClr val="0033CC"/>
                </a:solidFill>
                <a:latin typeface="Arial Black" pitchFamily="34" charset="0"/>
              </a:rPr>
              <a:t>Techado</a:t>
            </a:r>
          </a:p>
        </p:txBody>
      </p:sp>
      <p:pic>
        <p:nvPicPr>
          <p:cNvPr id="39939" name="Picture 3075" descr="Residential Framing 1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1000" y="2133600"/>
            <a:ext cx="4799013" cy="3455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40" name="Picture 3076" descr="Residential Framing 1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1676400"/>
            <a:ext cx="4479925" cy="3149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3077"/>
          <p:cNvSpPr txBox="1">
            <a:spLocks noChangeArrowheads="1"/>
          </p:cNvSpPr>
          <p:nvPr/>
        </p:nvSpPr>
        <p:spPr bwMode="auto">
          <a:xfrm>
            <a:off x="457200" y="4876800"/>
            <a:ext cx="3657600" cy="104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eaLnBrk="1" hangingPunct="1">
              <a:spcBef>
                <a:spcPct val="50000"/>
              </a:spcBef>
            </a:pPr>
            <a:r>
              <a:rPr lang="es-ES" sz="1400"/>
              <a:t>Se requerirá de programas de capacitación en peligros de caída si uno está expuesto a un peligro de caída.</a:t>
            </a:r>
          </a:p>
          <a:p>
            <a:pPr algn="l" eaLnBrk="1" hangingPunct="1">
              <a:spcBef>
                <a:spcPct val="50000"/>
              </a:spcBef>
            </a:pPr>
            <a:r>
              <a:rPr lang="es-ES" sz="1400"/>
              <a:t>Ref. 29 CFR 1926.503(a)(1) y 21(b)(2) </a:t>
            </a:r>
            <a:endParaRPr lang="en-US" sz="1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09600" y="4572000"/>
            <a:ext cx="8229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b="1">
                <a:solidFill>
                  <a:srgbClr val="0033CC"/>
                </a:solidFill>
                <a:latin typeface="Arial Black" pitchFamily="34" charset="0"/>
              </a:rPr>
              <a:t>Techado</a:t>
            </a:r>
            <a:br>
              <a:rPr lang="en-US" sz="4400" b="1">
                <a:solidFill>
                  <a:srgbClr val="0033CC"/>
                </a:solidFill>
                <a:latin typeface="Arial Black" pitchFamily="34" charset="0"/>
              </a:rPr>
            </a:br>
            <a:r>
              <a:rPr lang="es-ES">
                <a:solidFill>
                  <a:srgbClr val="0033CC"/>
                </a:solidFill>
                <a:latin typeface="Arial Black" pitchFamily="34" charset="0"/>
              </a:rPr>
              <a:t>Para techos empinados Ref. 29 CFR 1926.501(b)(11)</a:t>
            </a:r>
            <a:br>
              <a:rPr lang="es-ES">
                <a:solidFill>
                  <a:srgbClr val="0033CC"/>
                </a:solidFill>
                <a:latin typeface="Arial Black" pitchFamily="34" charset="0"/>
              </a:rPr>
            </a:br>
            <a:r>
              <a:rPr lang="es-ES">
                <a:solidFill>
                  <a:srgbClr val="0033CC"/>
                </a:solidFill>
                <a:latin typeface="Arial Black" pitchFamily="34" charset="0"/>
              </a:rPr>
              <a:t>Para techos con poca pendiente Ref. 29 CFR 1926.501(b)(10</a:t>
            </a:r>
            <a:r>
              <a:rPr lang="es-ES" sz="2400">
                <a:solidFill>
                  <a:srgbClr val="0033CC"/>
                </a:solidFill>
                <a:latin typeface="Arial Black" pitchFamily="34" charset="0"/>
              </a:rPr>
              <a:t>)</a:t>
            </a:r>
            <a:endParaRPr lang="en-US" sz="2400">
              <a:solidFill>
                <a:srgbClr val="0033CC"/>
              </a:solidFill>
              <a:latin typeface="Arial Black" pitchFamily="34" charset="0"/>
            </a:endParaRPr>
          </a:p>
        </p:txBody>
      </p:sp>
      <p:pic>
        <p:nvPicPr>
          <p:cNvPr id="40963" name="Picture 3" descr="Residential Framing 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0200" y="0"/>
            <a:ext cx="6553200" cy="4440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533400" y="1600200"/>
            <a:ext cx="83058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r>
              <a:rPr lang="es-ES" sz="2200" b="1"/>
              <a:t>Pueden existir escaleras fijas o escaleras de mano en puntos de acceso en los que existe una interrupción en la elevación de</a:t>
            </a:r>
            <a:r>
              <a:rPr lang="es-ES" sz="2200" b="1">
                <a:solidFill>
                  <a:srgbClr val="FFFFFF"/>
                </a:solidFill>
              </a:rPr>
              <a:t> </a:t>
            </a:r>
            <a:r>
              <a:rPr lang="es-ES" sz="2200" b="1" i="1">
                <a:solidFill>
                  <a:srgbClr val="0033CC"/>
                </a:solidFill>
              </a:rPr>
              <a:t>19 pulgadas</a:t>
            </a:r>
            <a:r>
              <a:rPr lang="es-ES" sz="2200" b="1">
                <a:solidFill>
                  <a:srgbClr val="FFFFFF"/>
                </a:solidFill>
              </a:rPr>
              <a:t> </a:t>
            </a:r>
            <a:r>
              <a:rPr lang="es-ES" sz="2200" b="1">
                <a:solidFill>
                  <a:srgbClr val="000000"/>
                </a:solidFill>
              </a:rPr>
              <a:t>o más.</a:t>
            </a:r>
          </a:p>
          <a:p>
            <a:pPr algn="l" eaLnBrk="0" hangingPunct="0"/>
            <a:endParaRPr lang="en-US" sz="2200" b="1">
              <a:solidFill>
                <a:srgbClr val="000000"/>
              </a:solidFill>
            </a:endParaRPr>
          </a:p>
          <a:p>
            <a:pPr algn="l" eaLnBrk="0" hangingPunct="0"/>
            <a:r>
              <a:rPr lang="es-ES" sz="2200" b="1">
                <a:solidFill>
                  <a:srgbClr val="000000"/>
                </a:solidFill>
              </a:rPr>
              <a:t>El área cercana a la parte superior o inferior de la escalera fija o de mano debe mantenerse libre.</a:t>
            </a:r>
            <a:endParaRPr lang="en-US" sz="2200" b="1">
              <a:solidFill>
                <a:srgbClr val="000000"/>
              </a:solidFill>
            </a:endParaRPr>
          </a:p>
        </p:txBody>
      </p:sp>
      <p:sp>
        <p:nvSpPr>
          <p:cNvPr id="41987" name="Line 3"/>
          <p:cNvSpPr>
            <a:spLocks noChangeShapeType="1"/>
          </p:cNvSpPr>
          <p:nvPr/>
        </p:nvSpPr>
        <p:spPr bwMode="auto">
          <a:xfrm>
            <a:off x="2057400" y="4114800"/>
            <a:ext cx="2590800" cy="0"/>
          </a:xfrm>
          <a:prstGeom prst="line">
            <a:avLst/>
          </a:prstGeom>
          <a:noFill/>
          <a:ln w="57150">
            <a:solidFill>
              <a:srgbClr val="FFFF00"/>
            </a:solidFill>
            <a:round/>
            <a:headEnd type="none" w="sm" len="sm"/>
            <a:tailEnd type="none" w="sm" len="sm"/>
          </a:ln>
          <a:effectLst/>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1988" name="Line 4"/>
          <p:cNvSpPr>
            <a:spLocks noChangeShapeType="1"/>
          </p:cNvSpPr>
          <p:nvPr/>
        </p:nvSpPr>
        <p:spPr bwMode="auto">
          <a:xfrm>
            <a:off x="4648200" y="4191000"/>
            <a:ext cx="0" cy="1828800"/>
          </a:xfrm>
          <a:prstGeom prst="line">
            <a:avLst/>
          </a:prstGeom>
          <a:noFill/>
          <a:ln w="57150">
            <a:solidFill>
              <a:srgbClr val="FFFF00"/>
            </a:solidFill>
            <a:round/>
            <a:headEnd type="none" w="sm" len="sm"/>
            <a:tailEnd type="none" w="sm" len="sm"/>
          </a:ln>
          <a:effectLst/>
          <a:scene3d>
            <a:camera prst="legacyPerspectiveTopRight"/>
            <a:lightRig rig="legacyFlat3" dir="b"/>
          </a:scene3d>
          <a:sp3d extrusionH="887400" prstMaterial="legacyMatte">
            <a:bevelT w="13500" h="13500" prst="angle"/>
            <a:bevelB w="13500" h="13500" prst="angle"/>
            <a:extrusionClr>
              <a:srgbClr val="FFFF00"/>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1989" name="Line 5"/>
          <p:cNvSpPr>
            <a:spLocks noChangeShapeType="1"/>
          </p:cNvSpPr>
          <p:nvPr/>
        </p:nvSpPr>
        <p:spPr bwMode="auto">
          <a:xfrm>
            <a:off x="5257800" y="3733800"/>
            <a:ext cx="0" cy="1752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Text Box 6"/>
          <p:cNvSpPr txBox="1">
            <a:spLocks noChangeArrowheads="1"/>
          </p:cNvSpPr>
          <p:nvPr/>
        </p:nvSpPr>
        <p:spPr bwMode="auto">
          <a:xfrm>
            <a:off x="5470525" y="4460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endParaRPr lang="es-ES" sz="2400" b="1">
              <a:latin typeface="Times New Roman" pitchFamily="18" charset="0"/>
            </a:endParaRPr>
          </a:p>
        </p:txBody>
      </p:sp>
      <p:sp>
        <p:nvSpPr>
          <p:cNvPr id="41991" name="Text Box 7"/>
          <p:cNvSpPr txBox="1">
            <a:spLocks noChangeArrowheads="1"/>
          </p:cNvSpPr>
          <p:nvPr/>
        </p:nvSpPr>
        <p:spPr bwMode="auto">
          <a:xfrm>
            <a:off x="5318125" y="4537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endParaRPr lang="es-ES" sz="2400" b="1">
              <a:latin typeface="Times New Roman" pitchFamily="18" charset="0"/>
            </a:endParaRPr>
          </a:p>
        </p:txBody>
      </p:sp>
      <p:sp>
        <p:nvSpPr>
          <p:cNvPr id="41992" name="Text Box 8"/>
          <p:cNvSpPr txBox="1">
            <a:spLocks noChangeArrowheads="1"/>
          </p:cNvSpPr>
          <p:nvPr/>
        </p:nvSpPr>
        <p:spPr bwMode="auto">
          <a:xfrm>
            <a:off x="5486400" y="4876800"/>
            <a:ext cx="1504950" cy="366713"/>
          </a:xfrm>
          <a:prstGeom prst="rect">
            <a:avLst/>
          </a:prstGeom>
          <a:solidFill>
            <a:srgbClr val="3399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r>
              <a:rPr lang="en-US" b="1">
                <a:solidFill>
                  <a:schemeClr val="bg1"/>
                </a:solidFill>
              </a:rPr>
              <a:t>19 pulgadas</a:t>
            </a:r>
          </a:p>
        </p:txBody>
      </p:sp>
      <p:sp>
        <p:nvSpPr>
          <p:cNvPr id="41993" name="Text Box 9"/>
          <p:cNvSpPr txBox="1">
            <a:spLocks noChangeArrowheads="1"/>
          </p:cNvSpPr>
          <p:nvPr/>
        </p:nvSpPr>
        <p:spPr bwMode="auto">
          <a:xfrm>
            <a:off x="5410200" y="3886200"/>
            <a:ext cx="3540125" cy="396875"/>
          </a:xfrm>
          <a:prstGeom prst="rect">
            <a:avLst/>
          </a:prstGeom>
          <a:solidFill>
            <a:srgbClr val="FF66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r>
              <a:rPr lang="en-US" sz="2000" b="1">
                <a:solidFill>
                  <a:schemeClr val="bg1"/>
                </a:solidFill>
              </a:rPr>
              <a:t>Interrupción en la elevación</a:t>
            </a:r>
          </a:p>
        </p:txBody>
      </p:sp>
      <p:sp>
        <p:nvSpPr>
          <p:cNvPr id="41994" name="Rectangle 10"/>
          <p:cNvSpPr>
            <a:spLocks noChangeArrowheads="1"/>
          </p:cNvSpPr>
          <p:nvPr/>
        </p:nvSpPr>
        <p:spPr bwMode="auto">
          <a:xfrm>
            <a:off x="4648200" y="5562600"/>
            <a:ext cx="3429000" cy="304800"/>
          </a:xfrm>
          <a:prstGeom prst="rect">
            <a:avLst/>
          </a:prstGeom>
          <a:solidFill>
            <a:srgbClr val="FFFF00"/>
          </a:solidFill>
          <a:ln w="1270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3915" name="Text Box 11"/>
          <p:cNvSpPr txBox="1">
            <a:spLocks noChangeArrowheads="1"/>
          </p:cNvSpPr>
          <p:nvPr/>
        </p:nvSpPr>
        <p:spPr bwMode="auto">
          <a:xfrm>
            <a:off x="609600" y="776288"/>
            <a:ext cx="8001000" cy="5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s-ES" sz="3300" b="1">
                <a:solidFill>
                  <a:srgbClr val="0033CC"/>
                </a:solidFill>
                <a:effectLst>
                  <a:outerShdw blurRad="38100" dist="38100" dir="2700000" algn="tl">
                    <a:srgbClr val="C0C0C0"/>
                  </a:outerShdw>
                </a:effectLst>
                <a:cs typeface="+mn-cs"/>
              </a:rPr>
              <a:t>Escaleras fijas o escaleras de mano</a:t>
            </a:r>
            <a:endParaRPr lang="en-US" sz="3300" b="1">
              <a:solidFill>
                <a:srgbClr val="0033CC"/>
              </a:solidFill>
              <a:effectLst>
                <a:outerShdw blurRad="38100" dist="38100" dir="2700000" algn="tl">
                  <a:srgbClr val="C0C0C0"/>
                </a:outerShdw>
              </a:effectLs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1026"/>
          <p:cNvSpPr>
            <a:spLocks noChangeArrowheads="1"/>
          </p:cNvSpPr>
          <p:nvPr/>
        </p:nvSpPr>
        <p:spPr bwMode="auto">
          <a:xfrm>
            <a:off x="0" y="0"/>
            <a:ext cx="9144000" cy="1066800"/>
          </a:xfrm>
          <a:prstGeom prst="rect">
            <a:avLst/>
          </a:prstGeom>
          <a:solidFill>
            <a:schemeClr val="bg1"/>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s-ES" sz="4000" b="1" i="1">
                <a:solidFill>
                  <a:srgbClr val="0033CC"/>
                </a:solidFill>
                <a:effectLst>
                  <a:outerShdw blurRad="38100" dist="38100" dir="2700000" algn="tl">
                    <a:srgbClr val="C0C0C0"/>
                  </a:outerShdw>
                </a:effectLst>
                <a:latin typeface="Book Antiqua" pitchFamily="18" charset="0"/>
                <a:cs typeface="+mn-cs"/>
              </a:rPr>
              <a:t>Total de fatalidades de la construcción</a:t>
            </a:r>
            <a:endParaRPr lang="en-US" sz="4000" b="1" i="1">
              <a:solidFill>
                <a:srgbClr val="0033CC"/>
              </a:solidFill>
              <a:effectLst>
                <a:outerShdw blurRad="38100" dist="38100" dir="2700000" algn="tl">
                  <a:srgbClr val="C0C0C0"/>
                </a:outerShdw>
              </a:effectLst>
              <a:latin typeface="Book Antiqua" pitchFamily="18" charset="0"/>
              <a:cs typeface="+mn-cs"/>
            </a:endParaRPr>
          </a:p>
        </p:txBody>
      </p:sp>
      <p:graphicFrame>
        <p:nvGraphicFramePr>
          <p:cNvPr id="6147" name="Object 1027">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6156" name="Chart" r:id="rId4" imgW="10134838" imgH="5905738" progId="MSGraph.Chart.8">
                  <p:embed followColorScheme="full"/>
                </p:oleObj>
              </mc:Choice>
              <mc:Fallback>
                <p:oleObj name="Chart" r:id="rId4" imgW="10134838" imgH="5905738" progId="MSGraph.Chart.8">
                  <p:embed followColorScheme="full"/>
                  <p:pic>
                    <p:nvPicPr>
                      <p:cNvPr id="0" name="Object 102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6148" name="Rectangle 1028"/>
          <p:cNvSpPr>
            <a:spLocks noChangeArrowheads="1"/>
          </p:cNvSpPr>
          <p:nvPr/>
        </p:nvSpPr>
        <p:spPr bwMode="auto">
          <a:xfrm>
            <a:off x="5943600" y="3355975"/>
            <a:ext cx="2895600" cy="7588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eaLnBrk="0" hangingPunct="0"/>
            <a:r>
              <a:rPr lang="en-US" sz="2200" b="1"/>
              <a:t>  Caídas desde</a:t>
            </a:r>
          </a:p>
          <a:p>
            <a:pPr eaLnBrk="0" hangingPunct="0"/>
            <a:r>
              <a:rPr lang="en-US" sz="2200" b="1"/>
              <a:t>elevaciones 33%</a:t>
            </a:r>
          </a:p>
        </p:txBody>
      </p:sp>
      <p:sp>
        <p:nvSpPr>
          <p:cNvPr id="6149" name="Rectangle 1029"/>
          <p:cNvSpPr>
            <a:spLocks noChangeArrowheads="1"/>
          </p:cNvSpPr>
          <p:nvPr/>
        </p:nvSpPr>
        <p:spPr bwMode="auto">
          <a:xfrm>
            <a:off x="2819400" y="4038600"/>
            <a:ext cx="2741613" cy="81915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       Quedar </a:t>
            </a:r>
          </a:p>
          <a:p>
            <a:pPr algn="l" eaLnBrk="0" hangingPunct="0"/>
            <a:r>
              <a:rPr lang="en-US" sz="2400" b="1"/>
              <a:t> Atrapado 18%</a:t>
            </a:r>
          </a:p>
        </p:txBody>
      </p:sp>
      <p:sp>
        <p:nvSpPr>
          <p:cNvPr id="6150" name="Rectangle 1030"/>
          <p:cNvSpPr>
            <a:spLocks noChangeArrowheads="1"/>
          </p:cNvSpPr>
          <p:nvPr/>
        </p:nvSpPr>
        <p:spPr bwMode="auto">
          <a:xfrm>
            <a:off x="457200" y="3657600"/>
            <a:ext cx="2860675" cy="51593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800" b="1"/>
              <a:t>Golpes 22%</a:t>
            </a:r>
          </a:p>
        </p:txBody>
      </p:sp>
      <p:sp>
        <p:nvSpPr>
          <p:cNvPr id="6151" name="Rectangle 1031"/>
          <p:cNvSpPr>
            <a:spLocks noChangeArrowheads="1"/>
          </p:cNvSpPr>
          <p:nvPr/>
        </p:nvSpPr>
        <p:spPr bwMode="auto">
          <a:xfrm>
            <a:off x="2066925" y="2838450"/>
            <a:ext cx="2124075" cy="7588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l" eaLnBrk="0" hangingPunct="0"/>
            <a:r>
              <a:rPr lang="en-US" sz="2200" b="1"/>
              <a:t>Incidentes </a:t>
            </a:r>
          </a:p>
          <a:p>
            <a:pPr algn="l" eaLnBrk="0" hangingPunct="0"/>
            <a:r>
              <a:rPr lang="en-US" sz="2200" b="1"/>
              <a:t>eléctricos 17%</a:t>
            </a:r>
          </a:p>
        </p:txBody>
      </p:sp>
      <p:sp>
        <p:nvSpPr>
          <p:cNvPr id="6152" name="Rectangle 1032"/>
          <p:cNvSpPr>
            <a:spLocks noChangeArrowheads="1"/>
          </p:cNvSpPr>
          <p:nvPr/>
        </p:nvSpPr>
        <p:spPr bwMode="auto">
          <a:xfrm>
            <a:off x="4191000" y="2895600"/>
            <a:ext cx="2146300" cy="4540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Otras 10%</a:t>
            </a:r>
          </a:p>
        </p:txBody>
      </p:sp>
      <p:sp>
        <p:nvSpPr>
          <p:cNvPr id="6153" name="Text Box 1033"/>
          <p:cNvSpPr txBox="1">
            <a:spLocks noChangeArrowheads="1"/>
          </p:cNvSpPr>
          <p:nvPr/>
        </p:nvSpPr>
        <p:spPr bwMode="auto">
          <a:xfrm>
            <a:off x="6400800" y="6248400"/>
            <a:ext cx="2514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a:t>Hora nº 1 de 4</a:t>
            </a:r>
            <a:endParaRPr lang="en-US"/>
          </a:p>
        </p:txBody>
      </p:sp>
      <p:sp>
        <p:nvSpPr>
          <p:cNvPr id="790538" name="Text Box 1034"/>
          <p:cNvSpPr txBox="1">
            <a:spLocks noChangeArrowheads="1"/>
          </p:cNvSpPr>
          <p:nvPr/>
        </p:nvSpPr>
        <p:spPr bwMode="auto">
          <a:xfrm>
            <a:off x="6858000" y="4724400"/>
            <a:ext cx="1828800" cy="91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a:solidFill>
                  <a:srgbClr val="CCECFF"/>
                </a:solidFill>
              </a:rPr>
              <a:t>Casi 400 personas por año</a:t>
            </a:r>
            <a:endParaRPr lang="en-US">
              <a:solidFill>
                <a:srgbClr val="CCEC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90538"/>
                                        </p:tgtEl>
                                        <p:attrNameLst>
                                          <p:attrName>style.visibility</p:attrName>
                                        </p:attrNameLst>
                                      </p:cBhvr>
                                      <p:to>
                                        <p:strVal val="visible"/>
                                      </p:to>
                                    </p:set>
                                    <p:anim calcmode="lin" valueType="num">
                                      <p:cBhvr>
                                        <p:cTn id="7" dur="5000" fill="hold"/>
                                        <p:tgtEl>
                                          <p:spTgt spid="790538"/>
                                        </p:tgtEl>
                                        <p:attrNameLst>
                                          <p:attrName>ppt_w</p:attrName>
                                        </p:attrNameLst>
                                      </p:cBhvr>
                                      <p:tavLst>
                                        <p:tav tm="0" fmla="#ppt_w*sin(2.5*pi*$)">
                                          <p:val>
                                            <p:fltVal val="0"/>
                                          </p:val>
                                        </p:tav>
                                        <p:tav tm="100000">
                                          <p:val>
                                            <p:fltVal val="1"/>
                                          </p:val>
                                        </p:tav>
                                      </p:tavLst>
                                    </p:anim>
                                    <p:anim calcmode="lin" valueType="num">
                                      <p:cBhvr>
                                        <p:cTn id="8" dur="5000" fill="hold"/>
                                        <p:tgtEl>
                                          <p:spTgt spid="7905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33600" y="1752600"/>
            <a:ext cx="6477000" cy="389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2"/>
          <p:cNvSpPr>
            <a:spLocks noChangeArrowheads="1"/>
          </p:cNvSpPr>
          <p:nvPr/>
        </p:nvSpPr>
        <p:spPr bwMode="auto">
          <a:xfrm>
            <a:off x="381000" y="685800"/>
            <a:ext cx="83058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s-ES" sz="3600">
                <a:solidFill>
                  <a:srgbClr val="0033CC"/>
                </a:solidFill>
              </a:rPr>
              <a:t>Interrupción en la elevación sin un escalón</a:t>
            </a:r>
            <a:r>
              <a:rPr lang="es-ES" sz="3600" b="1">
                <a:solidFill>
                  <a:srgbClr val="000066"/>
                </a:solidFill>
              </a:rPr>
              <a:t> </a:t>
            </a:r>
            <a:endParaRPr lang="en-US" sz="3600" b="1">
              <a:solidFill>
                <a:srgbClr val="000066"/>
              </a:solidFill>
            </a:endParaRPr>
          </a:p>
        </p:txBody>
      </p:sp>
      <p:sp>
        <p:nvSpPr>
          <p:cNvPr id="692227" name="Rectangle 3"/>
          <p:cNvSpPr>
            <a:spLocks noChangeArrowheads="1"/>
          </p:cNvSpPr>
          <p:nvPr/>
        </p:nvSpPr>
        <p:spPr bwMode="auto">
          <a:xfrm>
            <a:off x="0" y="2438400"/>
            <a:ext cx="1981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rgbClr val="CC9900"/>
              </a:buClr>
              <a:buSzPct val="65000"/>
              <a:buFont typeface="Wingdings" pitchFamily="2" charset="2"/>
              <a:buChar char="n"/>
            </a:pPr>
            <a:r>
              <a:rPr lang="en-US" sz="2400" b="1">
                <a:solidFill>
                  <a:srgbClr val="000066"/>
                </a:solidFill>
              </a:rPr>
              <a:t>¿19" o más?</a:t>
            </a:r>
          </a:p>
          <a:p>
            <a:pPr marL="342900" indent="-342900" algn="l">
              <a:spcBef>
                <a:spcPct val="20000"/>
              </a:spcBef>
              <a:buClr>
                <a:srgbClr val="CC9900"/>
              </a:buClr>
              <a:buSzPct val="65000"/>
              <a:buFont typeface="Wingdings" pitchFamily="2" charset="2"/>
              <a:buChar char="n"/>
            </a:pPr>
            <a:r>
              <a:rPr lang="es-ES" sz="2400" b="1">
                <a:solidFill>
                  <a:srgbClr val="000066"/>
                </a:solidFill>
              </a:rPr>
              <a:t>De ser así, viola la ley federal.</a:t>
            </a:r>
          </a:p>
          <a:p>
            <a:pPr marL="342900" indent="-342900" algn="l">
              <a:spcBef>
                <a:spcPct val="20000"/>
              </a:spcBef>
              <a:buClr>
                <a:srgbClr val="CC9900"/>
              </a:buClr>
              <a:buSzPct val="65000"/>
              <a:buFont typeface="Wingdings" pitchFamily="2" charset="2"/>
              <a:buChar char="n"/>
            </a:pPr>
            <a:r>
              <a:rPr lang="en-US" b="1">
                <a:solidFill>
                  <a:srgbClr val="000066"/>
                </a:solidFill>
              </a:rPr>
              <a:t>Ref. 29 CFR 1926,1051(a)</a:t>
            </a:r>
          </a:p>
        </p:txBody>
      </p:sp>
      <p:pic>
        <p:nvPicPr>
          <p:cNvPr id="692228" name="Picture 4"/>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33600" y="1752600"/>
            <a:ext cx="6350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69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692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299"/>
                                          </p:stCondLst>
                                        </p:cTn>
                                        <p:tgtEl>
                                          <p:spTgt spid="692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9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22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ChangeArrowheads="1"/>
          </p:cNvSpPr>
          <p:nvPr/>
        </p:nvSpPr>
        <p:spPr bwMode="auto">
          <a:xfrm>
            <a:off x="381000" y="609600"/>
            <a:ext cx="350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defRPr/>
            </a:pPr>
            <a:r>
              <a:rPr lang="en-US" sz="4400" b="1">
                <a:solidFill>
                  <a:srgbClr val="0033CC"/>
                </a:solidFill>
                <a:cs typeface="+mn-cs"/>
              </a:rPr>
              <a:t> </a:t>
            </a:r>
            <a:r>
              <a:rPr lang="en-US" sz="4400" b="1">
                <a:solidFill>
                  <a:srgbClr val="0033CC"/>
                </a:solidFill>
                <a:effectLst>
                  <a:outerShdw blurRad="38100" dist="38100" dir="2700000" algn="tl">
                    <a:srgbClr val="C0C0C0"/>
                  </a:outerShdw>
                </a:effectLst>
                <a:cs typeface="+mn-cs"/>
              </a:rPr>
              <a:t>Pasamanos</a:t>
            </a:r>
          </a:p>
        </p:txBody>
      </p:sp>
      <p:sp>
        <p:nvSpPr>
          <p:cNvPr id="765955" name="Rectangle 3"/>
          <p:cNvSpPr>
            <a:spLocks noChangeArrowheads="1"/>
          </p:cNvSpPr>
          <p:nvPr/>
        </p:nvSpPr>
        <p:spPr bwMode="auto">
          <a:xfrm>
            <a:off x="228600" y="1600200"/>
            <a:ext cx="3429000"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110000"/>
              </a:lnSpc>
              <a:defRPr/>
            </a:pPr>
            <a:r>
              <a:rPr lang="en-US" sz="1900" b="1">
                <a:effectLst>
                  <a:outerShdw blurRad="38100" dist="38100" dir="2700000" algn="tl">
                    <a:srgbClr val="C0C0C0"/>
                  </a:outerShdw>
                </a:effectLst>
                <a:cs typeface="+mn-cs"/>
              </a:rPr>
              <a:t>¿Qué está mal aquí?</a:t>
            </a:r>
          </a:p>
          <a:p>
            <a:pPr algn="l" eaLnBrk="0" hangingPunct="0">
              <a:lnSpc>
                <a:spcPct val="110000"/>
              </a:lnSpc>
              <a:defRPr/>
            </a:pPr>
            <a:endParaRPr lang="en-US" sz="1900" b="1">
              <a:effectLst>
                <a:outerShdw blurRad="38100" dist="38100" dir="2700000" algn="tl">
                  <a:srgbClr val="C0C0C0"/>
                </a:outerShdw>
              </a:effectLst>
              <a:cs typeface="+mn-cs"/>
            </a:endParaRPr>
          </a:p>
          <a:p>
            <a:pPr algn="l" eaLnBrk="0" hangingPunct="0">
              <a:lnSpc>
                <a:spcPct val="110000"/>
              </a:lnSpc>
              <a:defRPr/>
            </a:pPr>
            <a:r>
              <a:rPr lang="es-ES" sz="1900" b="1">
                <a:effectLst>
                  <a:outerShdw blurRad="38100" dist="38100" dir="2700000" algn="tl">
                    <a:srgbClr val="C0C0C0"/>
                  </a:outerShdw>
                </a:effectLst>
                <a:cs typeface="+mn-cs"/>
              </a:rPr>
              <a:t>Las escaleras fijas con cuatro o más contrahuellas, o superiores a las 30 pulgadas de altura, deben estar equipadas con al menos un pasamanos.</a:t>
            </a:r>
          </a:p>
          <a:p>
            <a:pPr algn="l" eaLnBrk="0" hangingPunct="0">
              <a:lnSpc>
                <a:spcPct val="110000"/>
              </a:lnSpc>
              <a:defRPr/>
            </a:pPr>
            <a:r>
              <a:rPr lang="en-US" sz="1900" b="1">
                <a:effectLst>
                  <a:outerShdw blurRad="38100" dist="38100" dir="2700000" algn="tl">
                    <a:srgbClr val="C0C0C0"/>
                  </a:outerShdw>
                </a:effectLst>
                <a:cs typeface="+mn-cs"/>
              </a:rPr>
              <a:t>Ref. 29 CFR 1926.1052(c)(1)</a:t>
            </a:r>
          </a:p>
          <a:p>
            <a:pPr algn="l" eaLnBrk="0" hangingPunct="0">
              <a:lnSpc>
                <a:spcPct val="110000"/>
              </a:lnSpc>
              <a:defRPr/>
            </a:pPr>
            <a:r>
              <a:rPr lang="en-US" sz="1900" b="1">
                <a:effectLst>
                  <a:outerShdw blurRad="38100" dist="38100" dir="2700000" algn="tl">
                    <a:srgbClr val="C0C0C0"/>
                  </a:outerShdw>
                </a:effectLst>
                <a:cs typeface="+mn-cs"/>
              </a:rPr>
              <a:t>Dados los escalones es</a:t>
            </a:r>
          </a:p>
          <a:p>
            <a:pPr algn="l" eaLnBrk="0" hangingPunct="0">
              <a:lnSpc>
                <a:spcPct val="110000"/>
              </a:lnSpc>
              <a:defRPr/>
            </a:pPr>
            <a:r>
              <a:rPr lang="en-US" sz="1900" b="1">
                <a:effectLst>
                  <a:outerShdw blurRad="38100" dist="38100" dir="2700000" algn="tl">
                    <a:srgbClr val="C0C0C0"/>
                  </a:outerShdw>
                </a:effectLst>
                <a:cs typeface="+mn-cs"/>
              </a:rPr>
              <a:t>correcto...</a:t>
            </a:r>
          </a:p>
        </p:txBody>
      </p:sp>
      <p:pic>
        <p:nvPicPr>
          <p:cNvPr id="44036" name="Picture 4" descr="Untitled-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14400"/>
            <a:ext cx="46228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0000"/>
                </a:solidFill>
                <a:miter lim="800000"/>
                <a:headEnd/>
                <a:tailEnd/>
              </a14:hiddenLine>
            </a:ext>
          </a:extLst>
        </p:spPr>
      </p:pic>
      <p:sp>
        <p:nvSpPr>
          <p:cNvPr id="765957" name="AutoShape 5"/>
          <p:cNvSpPr>
            <a:spLocks noChangeArrowheads="1"/>
          </p:cNvSpPr>
          <p:nvPr/>
        </p:nvSpPr>
        <p:spPr bwMode="auto">
          <a:xfrm>
            <a:off x="5638800" y="2514600"/>
            <a:ext cx="2209800" cy="1905000"/>
          </a:xfrm>
          <a:custGeom>
            <a:avLst/>
            <a:gdLst>
              <a:gd name="T0" fmla="*/ 1104900 w 21600"/>
              <a:gd name="T1" fmla="*/ 0 h 21600"/>
              <a:gd name="T2" fmla="*/ 323592 w 21600"/>
              <a:gd name="T3" fmla="*/ 278959 h 21600"/>
              <a:gd name="T4" fmla="*/ 0 w 21600"/>
              <a:gd name="T5" fmla="*/ 952500 h 21600"/>
              <a:gd name="T6" fmla="*/ 323592 w 21600"/>
              <a:gd name="T7" fmla="*/ 1626041 h 21600"/>
              <a:gd name="T8" fmla="*/ 1104900 w 21600"/>
              <a:gd name="T9" fmla="*/ 1905000 h 21600"/>
              <a:gd name="T10" fmla="*/ 1886208 w 21600"/>
              <a:gd name="T11" fmla="*/ 1626041 h 21600"/>
              <a:gd name="T12" fmla="*/ 2209800 w 21600"/>
              <a:gd name="T13" fmla="*/ 952500 h 21600"/>
              <a:gd name="T14" fmla="*/ 1886208 w 21600"/>
              <a:gd name="T15" fmla="*/ 27895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8" name="Text Box 6"/>
          <p:cNvSpPr txBox="1">
            <a:spLocks noChangeArrowheads="1"/>
          </p:cNvSpPr>
          <p:nvPr/>
        </p:nvSpPr>
        <p:spPr bwMode="auto">
          <a:xfrm>
            <a:off x="762000" y="5791200"/>
            <a:ext cx="274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spcBef>
                <a:spcPct val="50000"/>
              </a:spcBef>
            </a:pPr>
            <a:endParaRPr lang="es-ES" sz="1600" b="1">
              <a:solidFill>
                <a:srgbClr val="F2FE04"/>
              </a:solidFill>
            </a:endParaRPr>
          </a:p>
        </p:txBody>
      </p:sp>
      <p:sp>
        <p:nvSpPr>
          <p:cNvPr id="44039" name="Text Box 7"/>
          <p:cNvSpPr txBox="1">
            <a:spLocks noChangeArrowheads="1"/>
          </p:cNvSpPr>
          <p:nvPr/>
        </p:nvSpPr>
        <p:spPr bwMode="auto">
          <a:xfrm>
            <a:off x="1752600" y="5410200"/>
            <a:ext cx="7391400" cy="83502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lgn="l">
              <a:lnSpc>
                <a:spcPct val="90000"/>
              </a:lnSpc>
              <a:spcBef>
                <a:spcPct val="15000"/>
              </a:spcBef>
            </a:pPr>
            <a:r>
              <a:rPr lang="es-ES" b="1">
                <a:solidFill>
                  <a:srgbClr val="FFFF66"/>
                </a:solidFill>
              </a:rPr>
              <a:t>La escalera fija para esta plataforma cuenta con más de 4 contrahuellas y no tiene baranda.  La plataforma requiere de una baranda.</a:t>
            </a:r>
            <a:endParaRPr lang="en-US" b="1">
              <a:solidFill>
                <a:srgbClr val="FFFF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animEffect transition="in" filter="dissolve">
                                      <p:cBhvr>
                                        <p:cTn id="7" dur="500"/>
                                        <p:tgtEl>
                                          <p:spTgt spid="7659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65955">
                                            <p:txEl>
                                              <p:pRg st="2" end="2"/>
                                            </p:txEl>
                                          </p:spTgt>
                                        </p:tgtEl>
                                        <p:attrNameLst>
                                          <p:attrName>style.visibility</p:attrName>
                                        </p:attrNameLst>
                                      </p:cBhvr>
                                      <p:to>
                                        <p:strVal val="visible"/>
                                      </p:to>
                                    </p:set>
                                    <p:animEffect transition="in" filter="dissolve">
                                      <p:cBhvr>
                                        <p:cTn id="12" dur="500"/>
                                        <p:tgtEl>
                                          <p:spTgt spid="7659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animEffect transition="in" filter="dissolve">
                                      <p:cBhvr>
                                        <p:cTn id="17" dur="500"/>
                                        <p:tgtEl>
                                          <p:spTgt spid="76595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65955">
                                            <p:txEl>
                                              <p:pRg st="4" end="4"/>
                                            </p:txEl>
                                          </p:spTgt>
                                        </p:tgtEl>
                                        <p:attrNameLst>
                                          <p:attrName>style.visibility</p:attrName>
                                        </p:attrNameLst>
                                      </p:cBhvr>
                                      <p:to>
                                        <p:strVal val="visible"/>
                                      </p:to>
                                    </p:set>
                                    <p:animEffect transition="in" filter="dissolve">
                                      <p:cBhvr>
                                        <p:cTn id="22" dur="500"/>
                                        <p:tgtEl>
                                          <p:spTgt spid="76595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5955">
                                            <p:txEl>
                                              <p:pRg st="5" end="5"/>
                                            </p:txEl>
                                          </p:spTgt>
                                        </p:tgtEl>
                                        <p:attrNameLst>
                                          <p:attrName>style.visibility</p:attrName>
                                        </p:attrNameLst>
                                      </p:cBhvr>
                                      <p:to>
                                        <p:strVal val="visible"/>
                                      </p:to>
                                    </p:set>
                                    <p:animEffect transition="in" filter="dissolve">
                                      <p:cBhvr>
                                        <p:cTn id="27" dur="500"/>
                                        <p:tgtEl>
                                          <p:spTgt spid="76595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65957"/>
                                        </p:tgtEl>
                                        <p:attrNameLst>
                                          <p:attrName>style.visibility</p:attrName>
                                        </p:attrNameLst>
                                      </p:cBhvr>
                                      <p:to>
                                        <p:strVal val="visible"/>
                                      </p:to>
                                    </p:set>
                                    <p:animEffect transition="in" filter="box(in)">
                                      <p:cBhvr>
                                        <p:cTn id="32" dur="500"/>
                                        <p:tgtEl>
                                          <p:spTgt spid="765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autoUpdateAnimBg="0"/>
      <p:bldP spid="7659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81000" y="533400"/>
            <a:ext cx="8153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sz="4000" b="1">
                <a:solidFill>
                  <a:srgbClr val="0033CC"/>
                </a:solidFill>
                <a:latin typeface="Arial Black" pitchFamily="34" charset="0"/>
              </a:rPr>
              <a:t>Barandas de cable o soga</a:t>
            </a:r>
          </a:p>
        </p:txBody>
      </p:sp>
      <p:sp>
        <p:nvSpPr>
          <p:cNvPr id="686083" name="Rectangle 3"/>
          <p:cNvSpPr>
            <a:spLocks noChangeArrowheads="1"/>
          </p:cNvSpPr>
          <p:nvPr/>
        </p:nvSpPr>
        <p:spPr bwMode="auto">
          <a:xfrm>
            <a:off x="0" y="1981200"/>
            <a:ext cx="4114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rgbClr val="CC9900"/>
              </a:buClr>
              <a:buSzPct val="65000"/>
              <a:buFont typeface="Wingdings" pitchFamily="2" charset="2"/>
              <a:buChar char="n"/>
            </a:pPr>
            <a:r>
              <a:rPr lang="en-US" sz="2000" b="1">
                <a:solidFill>
                  <a:srgbClr val="000066"/>
                </a:solidFill>
              </a:rPr>
              <a:t>Ref. 29 CFR 1926,502(b)(9)</a:t>
            </a:r>
          </a:p>
          <a:p>
            <a:pPr marL="342900" indent="-342900" algn="l">
              <a:spcBef>
                <a:spcPct val="20000"/>
              </a:spcBef>
              <a:buClr>
                <a:srgbClr val="CC9900"/>
              </a:buClr>
              <a:buSzPct val="65000"/>
              <a:buFont typeface="Wingdings" pitchFamily="2" charset="2"/>
              <a:buChar char="n"/>
            </a:pPr>
            <a:r>
              <a:rPr lang="es-ES" sz="2400" b="1">
                <a:solidFill>
                  <a:srgbClr val="000066"/>
                </a:solidFill>
              </a:rPr>
              <a:t>Las barandas deben ser de al menos 1/4" de diámetro para evitar cortes, etc.</a:t>
            </a:r>
          </a:p>
          <a:p>
            <a:pPr marL="342900" indent="-342900" algn="l">
              <a:spcBef>
                <a:spcPct val="20000"/>
              </a:spcBef>
              <a:buClr>
                <a:srgbClr val="CC9900"/>
              </a:buClr>
              <a:buSzPct val="65000"/>
              <a:buFont typeface="Wingdings" pitchFamily="2" charset="2"/>
              <a:buChar char="n"/>
            </a:pPr>
            <a:r>
              <a:rPr lang="es-ES" sz="2400" b="1">
                <a:solidFill>
                  <a:srgbClr val="000066"/>
                </a:solidFill>
              </a:rPr>
              <a:t>Los cables metálicos deben estar marcados con banderas a intervalos de 6' como máximo.</a:t>
            </a:r>
          </a:p>
          <a:p>
            <a:pPr marL="342900" indent="-342900" algn="l">
              <a:spcBef>
                <a:spcPct val="20000"/>
              </a:spcBef>
              <a:buClr>
                <a:srgbClr val="CC9900"/>
              </a:buClr>
              <a:buSzPct val="65000"/>
              <a:buFont typeface="Wingdings" pitchFamily="2" charset="2"/>
              <a:buChar char="n"/>
            </a:pPr>
            <a:endParaRPr lang="en-US" sz="2400" b="1">
              <a:solidFill>
                <a:srgbClr val="000066"/>
              </a:solidFill>
            </a:endParaRPr>
          </a:p>
        </p:txBody>
      </p:sp>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752600"/>
            <a:ext cx="4419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86083">
                                            <p:txEl>
                                              <p:pRg st="1" end="1"/>
                                            </p:txEl>
                                          </p:spTgt>
                                        </p:tgtEl>
                                        <p:attrNameLst>
                                          <p:attrName>style.visibility</p:attrName>
                                        </p:attrNameLst>
                                      </p:cBhvr>
                                      <p:to>
                                        <p:strVal val="visible"/>
                                      </p:to>
                                    </p:set>
                                    <p:anim calcmode="lin" valueType="num">
                                      <p:cBhvr additive="base">
                                        <p:cTn id="13" dur="500" fill="hold"/>
                                        <p:tgtEl>
                                          <p:spTgt spid="686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8608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86083">
                                            <p:txEl>
                                              <p:pRg st="2" end="2"/>
                                            </p:txEl>
                                          </p:spTgt>
                                        </p:tgtEl>
                                        <p:attrNameLst>
                                          <p:attrName>style.visibility</p:attrName>
                                        </p:attrNameLst>
                                      </p:cBhvr>
                                      <p:to>
                                        <p:strVal val="visible"/>
                                      </p:to>
                                    </p:set>
                                    <p:anim calcmode="lin" valueType="num">
                                      <p:cBhvr additive="base">
                                        <p:cTn id="19" dur="500" fill="hold"/>
                                        <p:tgtEl>
                                          <p:spTgt spid="686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8608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60960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r>
              <a:rPr lang="en-US" sz="4000" b="1">
                <a:solidFill>
                  <a:srgbClr val="0033CC"/>
                </a:solidFill>
                <a:latin typeface="Arial Black" pitchFamily="34" charset="0"/>
              </a:rPr>
              <a:t>Bordes salientes</a:t>
            </a:r>
          </a:p>
        </p:txBody>
      </p:sp>
      <p:sp>
        <p:nvSpPr>
          <p:cNvPr id="46083" name="Rectangle 3"/>
          <p:cNvSpPr>
            <a:spLocks noChangeArrowheads="1"/>
          </p:cNvSpPr>
          <p:nvPr/>
        </p:nvSpPr>
        <p:spPr bwMode="auto">
          <a:xfrm>
            <a:off x="457200" y="1676400"/>
            <a:ext cx="397033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rgbClr val="CC9900"/>
              </a:buClr>
              <a:buSzPct val="65000"/>
              <a:buFont typeface="Wingdings" pitchFamily="2" charset="2"/>
              <a:buChar char="n"/>
            </a:pPr>
            <a:r>
              <a:rPr lang="en-US" sz="2200" b="1" u="sng">
                <a:solidFill>
                  <a:srgbClr val="000066"/>
                </a:solidFill>
              </a:rPr>
              <a:t>1926.501(b)(2)</a:t>
            </a:r>
            <a:endParaRPr lang="en-US" sz="2200" b="1">
              <a:solidFill>
                <a:srgbClr val="000066"/>
              </a:solidFill>
            </a:endParaRPr>
          </a:p>
          <a:p>
            <a:pPr marL="342900" indent="-342900" algn="l">
              <a:spcBef>
                <a:spcPct val="20000"/>
              </a:spcBef>
              <a:buClr>
                <a:srgbClr val="CC9900"/>
              </a:buClr>
              <a:buSzPct val="65000"/>
              <a:buFont typeface="Wingdings" pitchFamily="2" charset="2"/>
              <a:buChar char="n"/>
            </a:pPr>
            <a:r>
              <a:rPr lang="es-ES" sz="2200" b="1">
                <a:solidFill>
                  <a:srgbClr val="000066"/>
                </a:solidFill>
              </a:rPr>
              <a:t>Los empleados que construyan bordes salientes a más de 6 pies del nivel inferior deberán estar protegidos contra caídas mediante el uso de un sistema de barandas, redes de seguridad o de detención de caídas.</a:t>
            </a:r>
            <a:endParaRPr lang="en-US" sz="2200" b="1">
              <a:solidFill>
                <a:srgbClr val="000066"/>
              </a:solidFill>
            </a:endParaRPr>
          </a:p>
        </p:txBody>
      </p:sp>
      <p:pic>
        <p:nvPicPr>
          <p:cNvPr id="46084"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3725" y="1600200"/>
            <a:ext cx="44164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57200" y="4572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n-US" sz="3200">
                <a:solidFill>
                  <a:srgbClr val="0033CC"/>
                </a:solidFill>
                <a:latin typeface="Arial Black" pitchFamily="34" charset="0"/>
              </a:rPr>
              <a:t>1926.501(b)(2) "Bordes salientes."</a:t>
            </a:r>
          </a:p>
        </p:txBody>
      </p:sp>
      <p:sp>
        <p:nvSpPr>
          <p:cNvPr id="664579" name="Rectangle 3"/>
          <p:cNvSpPr>
            <a:spLocks noChangeArrowheads="1"/>
          </p:cNvSpPr>
          <p:nvPr/>
        </p:nvSpPr>
        <p:spPr bwMode="auto">
          <a:xfrm>
            <a:off x="228600" y="1536700"/>
            <a:ext cx="8763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lnSpc>
                <a:spcPct val="110000"/>
              </a:lnSpc>
              <a:spcBef>
                <a:spcPct val="20000"/>
              </a:spcBef>
              <a:buClr>
                <a:srgbClr val="CC9900"/>
              </a:buClr>
              <a:buSzPct val="78000"/>
              <a:buFont typeface="Wingdings" pitchFamily="2" charset="2"/>
              <a:buChar char="n"/>
            </a:pPr>
            <a:r>
              <a:rPr lang="es-ES" b="1">
                <a:solidFill>
                  <a:srgbClr val="000066"/>
                </a:solidFill>
              </a:rPr>
              <a:t>Cada empleado que esté construyendo un borde saliente a 6 pies (1,8 m) o más por encima de los niveles inferiores debe estar protegido contra caídas con sistemas de barandas, de redes de seguridad o de detención de caídas.</a:t>
            </a:r>
            <a:r>
              <a:rPr lang="es-ES" b="1">
                <a:solidFill>
                  <a:srgbClr val="FFFFFF"/>
                </a:solidFill>
              </a:rPr>
              <a:t>. </a:t>
            </a:r>
            <a:r>
              <a:rPr lang="es-ES" sz="2200" b="1">
                <a:solidFill>
                  <a:srgbClr val="FF0000"/>
                </a:solidFill>
              </a:rPr>
              <a:t>Excepción:</a:t>
            </a:r>
            <a:endParaRPr lang="es-ES" sz="2200" b="1">
              <a:solidFill>
                <a:srgbClr val="000066"/>
              </a:solidFill>
            </a:endParaRPr>
          </a:p>
          <a:p>
            <a:pPr marL="742950" lvl="1" indent="-285750" algn="l">
              <a:spcBef>
                <a:spcPct val="20000"/>
              </a:spcBef>
              <a:buClr>
                <a:srgbClr val="3B812F"/>
              </a:buClr>
              <a:buSzPct val="60000"/>
              <a:buFont typeface="Wingdings" pitchFamily="2" charset="2"/>
              <a:buChar char="q"/>
            </a:pPr>
            <a:r>
              <a:rPr lang="es-ES" sz="2600" b="1">
                <a:solidFill>
                  <a:srgbClr val="000066"/>
                </a:solidFill>
              </a:rPr>
              <a:t>Cuando el empleador pueda demostrar que no es factible o que genera un riesgo mayor el uso de estos sistemas, deberá desarrollar e implementar un plan de protección contra caídas que cumpla con los requisitos del párrafo (k) de la norma 1926.502.</a:t>
            </a:r>
            <a:endParaRPr lang="en-US" sz="2600" b="1">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457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64579">
                                            <p:txEl>
                                              <p:pRg st="0" end="0"/>
                                            </p:txEl>
                                          </p:spTgt>
                                        </p:tgtEl>
                                        <p:attrNameLst>
                                          <p:attrName>ppt_c</p:attrName>
                                        </p:attrNameLst>
                                      </p:cBhvr>
                                      <p:to>
                                        <a:srgbClr val="33CC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6457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64579">
                                            <p:txEl>
                                              <p:pRg st="1" end="1"/>
                                            </p:txEl>
                                          </p:spTgt>
                                        </p:tgtEl>
                                        <p:attrNameLst>
                                          <p:attrName>ppt_c</p:attrName>
                                        </p:attrNameLst>
                                      </p:cBhvr>
                                      <p:to>
                                        <a:srgbClr val="33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79" grpId="0" build="p" bldLvl="3"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r>
              <a:rPr lang="en-US" sz="3600" b="1">
                <a:solidFill>
                  <a:srgbClr val="0033CC"/>
                </a:solidFill>
                <a:latin typeface="Arial Black" pitchFamily="34" charset="0"/>
              </a:rPr>
              <a:t>Controlador de seguridad</a:t>
            </a:r>
            <a:br>
              <a:rPr lang="en-US" sz="3600" b="1">
                <a:solidFill>
                  <a:srgbClr val="0033CC"/>
                </a:solidFill>
                <a:latin typeface="Arial Black" pitchFamily="34" charset="0"/>
              </a:rPr>
            </a:br>
            <a:r>
              <a:rPr lang="es-ES" b="1">
                <a:solidFill>
                  <a:srgbClr val="0033CC"/>
                </a:solidFill>
                <a:latin typeface="Arial Black" pitchFamily="34" charset="0"/>
              </a:rPr>
              <a:t>Para mayor información consultar la subparte M de 29 CFR 1926.502(h)</a:t>
            </a:r>
            <a:r>
              <a:rPr lang="es-ES" sz="4000" b="1">
                <a:solidFill>
                  <a:srgbClr val="0033CC"/>
                </a:solidFill>
                <a:latin typeface="Arial Black" pitchFamily="34" charset="0"/>
              </a:rPr>
              <a:t> </a:t>
            </a:r>
            <a:endParaRPr lang="en-US" sz="4000" b="1">
              <a:solidFill>
                <a:srgbClr val="0033CC"/>
              </a:solidFill>
              <a:latin typeface="Arial Black" pitchFamily="34" charset="0"/>
            </a:endParaRPr>
          </a:p>
        </p:txBody>
      </p:sp>
      <p:sp>
        <p:nvSpPr>
          <p:cNvPr id="675843" name="Rectangle 3"/>
          <p:cNvSpPr>
            <a:spLocks noChangeArrowheads="1"/>
          </p:cNvSpPr>
          <p:nvPr/>
        </p:nvSpPr>
        <p:spPr bwMode="auto">
          <a:xfrm>
            <a:off x="3657600" y="1676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gn="l">
              <a:spcBef>
                <a:spcPct val="20000"/>
              </a:spcBef>
              <a:buClr>
                <a:srgbClr val="CC9900"/>
              </a:buClr>
              <a:buSzPct val="65000"/>
              <a:buFont typeface="Wingdings" pitchFamily="2" charset="2"/>
              <a:buChar char="n"/>
            </a:pPr>
            <a:r>
              <a:rPr lang="es-ES" sz="1900" b="1">
                <a:solidFill>
                  <a:srgbClr val="000066"/>
                </a:solidFill>
              </a:rPr>
              <a:t>Capaz de reconocer los peligros de caídas.</a:t>
            </a:r>
          </a:p>
          <a:p>
            <a:pPr marL="342900" indent="-342900" algn="l">
              <a:spcBef>
                <a:spcPct val="20000"/>
              </a:spcBef>
              <a:buClr>
                <a:srgbClr val="CC9900"/>
              </a:buClr>
              <a:buSzPct val="65000"/>
              <a:buFont typeface="Wingdings" pitchFamily="2" charset="2"/>
              <a:buChar char="n"/>
            </a:pPr>
            <a:r>
              <a:rPr lang="es-ES" sz="1900" b="1">
                <a:solidFill>
                  <a:srgbClr val="000066"/>
                </a:solidFill>
              </a:rPr>
              <a:t>Advierte a otros empleados de los peligros.</a:t>
            </a:r>
          </a:p>
          <a:p>
            <a:pPr marL="342900" indent="-342900" algn="l">
              <a:spcBef>
                <a:spcPct val="20000"/>
              </a:spcBef>
              <a:buClr>
                <a:srgbClr val="CC9900"/>
              </a:buClr>
              <a:buSzPct val="65000"/>
              <a:buFont typeface="Wingdings" pitchFamily="2" charset="2"/>
              <a:buChar char="n"/>
            </a:pPr>
            <a:r>
              <a:rPr lang="es-ES" sz="1900" b="1">
                <a:solidFill>
                  <a:srgbClr val="000066"/>
                </a:solidFill>
              </a:rPr>
              <a:t>Ubicado sobre la misma superficie dentro de la distancia de observación visual de los empleados monitoreados.</a:t>
            </a:r>
          </a:p>
          <a:p>
            <a:pPr marL="342900" indent="-342900" algn="l">
              <a:spcBef>
                <a:spcPct val="20000"/>
              </a:spcBef>
              <a:buClr>
                <a:srgbClr val="CC9900"/>
              </a:buClr>
              <a:buSzPct val="65000"/>
              <a:buFont typeface="Wingdings" pitchFamily="2" charset="2"/>
              <a:buChar char="n"/>
            </a:pPr>
            <a:r>
              <a:rPr lang="en-US" sz="1900" b="1">
                <a:solidFill>
                  <a:srgbClr val="000066"/>
                </a:solidFill>
              </a:rPr>
              <a:t>Lo suficientemente cerca como para comunicarse oralmente</a:t>
            </a:r>
          </a:p>
          <a:p>
            <a:pPr marL="342900" indent="-342900" algn="l">
              <a:spcBef>
                <a:spcPct val="20000"/>
              </a:spcBef>
              <a:buClr>
                <a:srgbClr val="CC9900"/>
              </a:buClr>
              <a:buSzPct val="65000"/>
              <a:buFont typeface="Wingdings" pitchFamily="2" charset="2"/>
              <a:buChar char="n"/>
            </a:pPr>
            <a:r>
              <a:rPr lang="en-US" sz="1900" b="1">
                <a:solidFill>
                  <a:srgbClr val="000066"/>
                </a:solidFill>
              </a:rPr>
              <a:t>Sin otras responsabilidades.</a:t>
            </a:r>
          </a:p>
          <a:p>
            <a:pPr marL="342900" indent="-342900" algn="l">
              <a:spcBef>
                <a:spcPct val="20000"/>
              </a:spcBef>
              <a:buClr>
                <a:srgbClr val="CC9900"/>
              </a:buClr>
              <a:buSzPct val="65000"/>
              <a:buFont typeface="Wingdings" pitchFamily="2" charset="2"/>
              <a:buChar char="n"/>
            </a:pPr>
            <a:r>
              <a:rPr lang="es-ES" sz="1900" b="1">
                <a:solidFill>
                  <a:srgbClr val="000066"/>
                </a:solidFill>
              </a:rPr>
              <a:t>Sólo los empleados designados con permiso para ingresar al área protegida por un controlador de seguridad.</a:t>
            </a:r>
          </a:p>
          <a:p>
            <a:pPr marL="342900" indent="-342900" algn="l">
              <a:spcBef>
                <a:spcPct val="20000"/>
              </a:spcBef>
              <a:buClr>
                <a:srgbClr val="CC9900"/>
              </a:buClr>
              <a:buSzPct val="65000"/>
              <a:buFont typeface="Wingdings" pitchFamily="2" charset="2"/>
              <a:buChar char="n"/>
            </a:pPr>
            <a:endParaRPr lang="en-US" sz="1900" b="1">
              <a:solidFill>
                <a:srgbClr val="000066"/>
              </a:solidFill>
            </a:endParaRPr>
          </a:p>
        </p:txBody>
      </p:sp>
      <p:pic>
        <p:nvPicPr>
          <p:cNvPr id="48132" name="Picture 4"/>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 y="2514600"/>
            <a:ext cx="2362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45" name="Picture 5"/>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905000"/>
            <a:ext cx="3581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675845"/>
                                        </p:tgtEl>
                                        <p:attrNameLst>
                                          <p:attrName>style.visibility</p:attrName>
                                        </p:attrNameLst>
                                      </p:cBhvr>
                                      <p:to>
                                        <p:strVal val="visible"/>
                                      </p:to>
                                    </p:set>
                                    <p:animEffect transition="in" filter="box(in)">
                                      <p:cBhvr>
                                        <p:cTn id="7" dur="500"/>
                                        <p:tgtEl>
                                          <p:spTgt spid="67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7584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75843">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75843">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675843">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75843">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6758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027"/>
          <p:cNvSpPr>
            <a:spLocks noGrp="1" noChangeArrowheads="1"/>
          </p:cNvSpPr>
          <p:nvPr>
            <p:ph type="title"/>
          </p:nvPr>
        </p:nvSpPr>
        <p:spPr>
          <a:xfrm>
            <a:off x="2057400" y="457200"/>
            <a:ext cx="6248400" cy="655638"/>
          </a:xfrm>
        </p:spPr>
        <p:txBody>
          <a:bodyPr/>
          <a:lstStyle/>
          <a:p>
            <a:pPr eaLnBrk="1" hangingPunct="1"/>
            <a:r>
              <a:rPr lang="es-ES" smtClean="0">
                <a:solidFill>
                  <a:srgbClr val="0033CC"/>
                </a:solidFill>
              </a:rPr>
              <a:t>Andamios </a:t>
            </a:r>
            <a:r>
              <a:rPr lang="es-ES" sz="1800" smtClean="0">
                <a:solidFill>
                  <a:srgbClr val="0033CC"/>
                </a:solidFill>
              </a:rPr>
              <a:t>(Ref. 29 CFR 1926.450 a 454)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s-ES" sz="3600" smtClean="0">
                <a:solidFill>
                  <a:srgbClr val="0033CC"/>
                </a:solidFill>
              </a:rPr>
              <a:t>Andamiaje</a:t>
            </a:r>
          </a:p>
        </p:txBody>
      </p:sp>
      <p:sp>
        <p:nvSpPr>
          <p:cNvPr id="514051" name="Rectangle 3"/>
          <p:cNvSpPr>
            <a:spLocks noGrp="1" noChangeArrowheads="1"/>
          </p:cNvSpPr>
          <p:nvPr>
            <p:ph type="body" idx="1"/>
          </p:nvPr>
        </p:nvSpPr>
        <p:spPr>
          <a:xfrm>
            <a:off x="228600" y="1676400"/>
            <a:ext cx="8686800" cy="4038600"/>
          </a:xfrm>
        </p:spPr>
        <p:txBody>
          <a:bodyPr/>
          <a:lstStyle/>
          <a:p>
            <a:pPr eaLnBrk="1" hangingPunct="1">
              <a:lnSpc>
                <a:spcPct val="90000"/>
              </a:lnSpc>
              <a:buClr>
                <a:srgbClr val="CC9900"/>
              </a:buClr>
              <a:defRPr/>
            </a:pPr>
            <a:r>
              <a:rPr lang="es-ES" sz="3200" b="1" smtClean="0"/>
              <a:t>Cómo evitar peligros:</a:t>
            </a:r>
            <a:endParaRPr lang="es-ES" sz="3200" smtClean="0"/>
          </a:p>
          <a:p>
            <a:pPr lvl="1" eaLnBrk="1" hangingPunct="1">
              <a:lnSpc>
                <a:spcPct val="90000"/>
              </a:lnSpc>
              <a:buClr>
                <a:srgbClr val="3B812F"/>
              </a:buClr>
              <a:defRPr/>
            </a:pPr>
            <a:r>
              <a:rPr lang="es-ES" sz="2400" smtClean="0"/>
              <a:t>Utilice al menos uno de los siguientes sistemas para los andamios de más de </a:t>
            </a:r>
            <a:r>
              <a:rPr lang="es-ES" sz="2400" b="1" i="1" smtClean="0">
                <a:solidFill>
                  <a:srgbClr val="FF0000"/>
                </a:solidFill>
                <a:effectLst>
                  <a:outerShdw blurRad="38100" dist="38100" dir="2700000" algn="tl">
                    <a:srgbClr val="C0C0C0"/>
                  </a:outerShdw>
                </a:effectLst>
              </a:rPr>
              <a:t>10 pies</a:t>
            </a:r>
            <a:r>
              <a:rPr lang="es-ES" sz="2400" smtClean="0"/>
              <a:t> sobre un nivel inferior: </a:t>
            </a:r>
          </a:p>
          <a:p>
            <a:pPr lvl="2" eaLnBrk="1" hangingPunct="1">
              <a:lnSpc>
                <a:spcPct val="90000"/>
              </a:lnSpc>
              <a:buClr>
                <a:srgbClr val="CC9900"/>
              </a:buClr>
              <a:defRPr/>
            </a:pPr>
            <a:r>
              <a:rPr lang="es-ES" sz="2400" smtClean="0"/>
              <a:t>Sistemas de barandas </a:t>
            </a:r>
          </a:p>
          <a:p>
            <a:pPr lvl="2" eaLnBrk="1" hangingPunct="1">
              <a:lnSpc>
                <a:spcPct val="90000"/>
              </a:lnSpc>
              <a:buClr>
                <a:srgbClr val="CC9900"/>
              </a:buClr>
              <a:defRPr/>
            </a:pPr>
            <a:r>
              <a:rPr lang="es-ES" sz="2400" smtClean="0"/>
              <a:t>Sistemas personales de detención de caídas </a:t>
            </a:r>
          </a:p>
          <a:p>
            <a:pPr lvl="2" eaLnBrk="1" hangingPunct="1">
              <a:lnSpc>
                <a:spcPct val="90000"/>
              </a:lnSpc>
              <a:buClr>
                <a:srgbClr val="CC9900"/>
              </a:buClr>
              <a:defRPr/>
            </a:pPr>
            <a:r>
              <a:rPr lang="es-ES" sz="2400" smtClean="0"/>
              <a:t>Brinde un acceso seguro a las plataformas de los andamios </a:t>
            </a:r>
          </a:p>
          <a:p>
            <a:pPr lvl="1" eaLnBrk="1" hangingPunct="1">
              <a:lnSpc>
                <a:spcPct val="90000"/>
              </a:lnSpc>
              <a:buClr>
                <a:srgbClr val="3B812F"/>
              </a:buClr>
              <a:defRPr/>
            </a:pPr>
            <a:r>
              <a:rPr lang="es-ES" sz="2400" smtClean="0"/>
              <a:t>No escale el arrostramiento cruzado como medio de acceso </a:t>
            </a:r>
          </a:p>
          <a:p>
            <a:pPr lvl="1" eaLnBrk="1" hangingPunct="1">
              <a:lnSpc>
                <a:spcPct val="90000"/>
              </a:lnSpc>
              <a:buClr>
                <a:srgbClr val="3B812F"/>
              </a:buClr>
              <a:defRPr/>
            </a:pPr>
            <a:r>
              <a:rPr lang="es-ES" sz="2400" smtClean="0"/>
              <a:t>Ref. 29 CFR 1926.451(g)(1)</a:t>
            </a:r>
            <a:r>
              <a:rPr lang="es-ES" sz="2700" smtClean="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s-ES" sz="3600" smtClean="0">
                <a:solidFill>
                  <a:srgbClr val="0033CC"/>
                </a:solidFill>
              </a:rPr>
              <a:t>Andamiaje</a:t>
            </a:r>
          </a:p>
        </p:txBody>
      </p:sp>
      <p:sp>
        <p:nvSpPr>
          <p:cNvPr id="51203" name="Rectangle 3"/>
          <p:cNvSpPr>
            <a:spLocks noGrp="1" noChangeArrowheads="1"/>
          </p:cNvSpPr>
          <p:nvPr>
            <p:ph type="body" idx="1"/>
          </p:nvPr>
        </p:nvSpPr>
        <p:spPr>
          <a:xfrm>
            <a:off x="228600" y="1828800"/>
            <a:ext cx="8686800" cy="4038600"/>
          </a:xfrm>
        </p:spPr>
        <p:txBody>
          <a:bodyPr/>
          <a:lstStyle/>
          <a:p>
            <a:pPr eaLnBrk="1" hangingPunct="1">
              <a:buClr>
                <a:srgbClr val="CC9900"/>
              </a:buClr>
            </a:pPr>
            <a:r>
              <a:rPr lang="es-ES" sz="3200" b="1" smtClean="0"/>
              <a:t>Cómo evitar peligros:</a:t>
            </a:r>
            <a:endParaRPr lang="es-ES" sz="3200" smtClean="0"/>
          </a:p>
          <a:p>
            <a:pPr lvl="1" eaLnBrk="1" hangingPunct="1">
              <a:buClr>
                <a:srgbClr val="3B812F"/>
              </a:buClr>
            </a:pPr>
            <a:r>
              <a:rPr lang="es-ES" smtClean="0"/>
              <a:t>Construya todos los andamios de acuerdo con las instrucciones del fabricante. </a:t>
            </a:r>
          </a:p>
          <a:p>
            <a:pPr lvl="1" eaLnBrk="1" hangingPunct="1">
              <a:buClr>
                <a:srgbClr val="3B812F"/>
              </a:buClr>
            </a:pPr>
            <a:r>
              <a:rPr lang="es-ES" smtClean="0"/>
              <a:t>Instale sistemas de barandas en los lados abiertos y extremos de las plataformas. </a:t>
            </a:r>
          </a:p>
          <a:p>
            <a:pPr lvl="1" eaLnBrk="1" hangingPunct="1">
              <a:buClr>
                <a:srgbClr val="3B812F"/>
              </a:buClr>
            </a:pPr>
            <a:r>
              <a:rPr lang="es-ES" sz="2400" smtClean="0"/>
              <a:t>Se requiere de una protección contra la caída de objetos. </a:t>
            </a:r>
          </a:p>
          <a:p>
            <a:pPr lvl="1" eaLnBrk="1" hangingPunct="1">
              <a:buFont typeface="Wingdings" pitchFamily="2" charset="2"/>
              <a:buNone/>
            </a:pPr>
            <a:r>
              <a:rPr lang="es-ES" sz="2400" smtClean="0"/>
              <a:t>	Ref. 29 CFR 1926.451(h)</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533400"/>
            <a:ext cx="8229600" cy="655638"/>
          </a:xfrm>
        </p:spPr>
        <p:txBody>
          <a:bodyPr/>
          <a:lstStyle/>
          <a:p>
            <a:pPr eaLnBrk="1" hangingPunct="1"/>
            <a:r>
              <a:rPr lang="es-ES" sz="3600" smtClean="0"/>
              <a:t>Andamiaje - Reportes de casos</a:t>
            </a:r>
          </a:p>
        </p:txBody>
      </p:sp>
      <p:sp>
        <p:nvSpPr>
          <p:cNvPr id="52227" name="Rectangle 3"/>
          <p:cNvSpPr>
            <a:spLocks noGrp="1" noChangeArrowheads="1"/>
          </p:cNvSpPr>
          <p:nvPr>
            <p:ph type="body" idx="1"/>
          </p:nvPr>
        </p:nvSpPr>
        <p:spPr>
          <a:xfrm>
            <a:off x="457200" y="1752600"/>
            <a:ext cx="8305800" cy="4419600"/>
          </a:xfrm>
          <a:solidFill>
            <a:schemeClr val="bg1"/>
          </a:solidFill>
        </p:spPr>
        <p:txBody>
          <a:bodyPr/>
          <a:lstStyle/>
          <a:p>
            <a:pPr eaLnBrk="1" hangingPunct="1">
              <a:lnSpc>
                <a:spcPct val="90000"/>
              </a:lnSpc>
              <a:buClr>
                <a:srgbClr val="CC9900"/>
              </a:buClr>
            </a:pPr>
            <a:r>
              <a:rPr lang="es-ES" sz="1800" b="1" smtClean="0"/>
              <a:t>Un empleado preparando una placa de mampostería para su remoción de un edificio cayó del tercer nivel de un andamio de armazón tubular soldado. El andamio no contaba con ningún sistema de protección. Además, la plataforma estaba cubierta con hielo, creando una superficie resbaladiza. </a:t>
            </a:r>
          </a:p>
          <a:p>
            <a:pPr eaLnBrk="1" hangingPunct="1">
              <a:lnSpc>
                <a:spcPct val="90000"/>
              </a:lnSpc>
              <a:buClr>
                <a:srgbClr val="CC9900"/>
              </a:buClr>
            </a:pPr>
            <a:r>
              <a:rPr lang="es-ES" sz="1800" b="1" smtClean="0"/>
              <a:t>Un empleado contratado estaba tomando medidas desde un andamio sin protección dentro de una nave a reactor cuando perdió el equilibrio o caminó hacia atrás y cayó 14½ pies sufriendo heridas mortales. </a:t>
            </a:r>
          </a:p>
          <a:p>
            <a:pPr eaLnBrk="1" hangingPunct="1">
              <a:lnSpc>
                <a:spcPct val="90000"/>
              </a:lnSpc>
              <a:buClr>
                <a:srgbClr val="CC9900"/>
              </a:buClr>
            </a:pPr>
            <a:r>
              <a:rPr lang="es-ES" sz="1800" b="1" smtClean="0"/>
              <a:t>Un empleado estaba instalando tablas aéreas desde una plataforma del andamio formada por dos tablas de 2" X 10" sin barandas. Perdió el equilibrio, cayó al piso desde 7½ pies y murió. </a:t>
            </a:r>
          </a:p>
          <a:p>
            <a:pPr eaLnBrk="1" hangingPunct="1">
              <a:lnSpc>
                <a:spcPct val="90000"/>
              </a:lnSpc>
              <a:buClr>
                <a:srgbClr val="CC9900"/>
              </a:buClr>
            </a:pPr>
            <a:r>
              <a:rPr lang="es-ES" sz="1800" b="1" smtClean="0"/>
              <a:t>Un trabajador estaba trabajando en el tercer piso de un andamio de armazón tubular soldado cubierto con hielo y nieve. El entarimado en el andamio no era adecuado, no había baranda, y no se contaba con una escalera de mano para los diferentes niveles del andamio. El trabajador se resbaló y cayó de cabeza aproximadamente 20 pies hasta el pavimento inferior.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26" descr="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1027"/>
          <p:cNvGrpSpPr>
            <a:grpSpLocks/>
          </p:cNvGrpSpPr>
          <p:nvPr/>
        </p:nvGrpSpPr>
        <p:grpSpPr bwMode="auto">
          <a:xfrm>
            <a:off x="6400800" y="0"/>
            <a:ext cx="2743200" cy="1752600"/>
            <a:chOff x="1536" y="917"/>
            <a:chExt cx="2667" cy="2059"/>
          </a:xfrm>
        </p:grpSpPr>
        <p:pic>
          <p:nvPicPr>
            <p:cNvPr id="7173" name="Picture 1028"/>
            <p:cNvPicPr>
              <a:picLocks noChangeAspect="1" noChangeArrowheads="1"/>
            </p:cNvPicPr>
            <p:nvPr/>
          </p:nvPicPr>
          <p:blipFill>
            <a:blip r:embed="rId4">
              <a:extLst>
                <a:ext uri="{28A0092B-C50C-407E-A947-70E740481C1C}">
                  <a14:useLocalDpi xmlns:a14="http://schemas.microsoft.com/office/drawing/2010/main" val="0"/>
                </a:ext>
              </a:extLst>
            </a:blip>
            <a:srcRect b="35735"/>
            <a:stretch>
              <a:fillRect/>
            </a:stretch>
          </p:blipFill>
          <p:spPr bwMode="auto">
            <a:xfrm>
              <a:off x="1536" y="917"/>
              <a:ext cx="2667" cy="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Line 1029"/>
            <p:cNvSpPr>
              <a:spLocks noChangeShapeType="1"/>
            </p:cNvSpPr>
            <p:nvPr/>
          </p:nvSpPr>
          <p:spPr bwMode="auto">
            <a:xfrm>
              <a:off x="1584" y="2976"/>
              <a:ext cx="2496" cy="0"/>
            </a:xfrm>
            <a:prstGeom prst="line">
              <a:avLst/>
            </a:prstGeom>
            <a:noFill/>
            <a:ln w="76200">
              <a:solidFill>
                <a:srgbClr val="FF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3846" name="Text Box 1030"/>
          <p:cNvSpPr txBox="1">
            <a:spLocks noChangeArrowheads="1"/>
          </p:cNvSpPr>
          <p:nvPr/>
        </p:nvSpPr>
        <p:spPr bwMode="auto">
          <a:xfrm>
            <a:off x="0" y="0"/>
            <a:ext cx="6324600" cy="2106613"/>
          </a:xfrm>
          <a:prstGeom prst="rect">
            <a:avLst/>
          </a:prstGeom>
          <a:solidFill>
            <a:srgbClr val="CCEC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2000" b="1">
                <a:solidFill>
                  <a:srgbClr val="000000"/>
                </a:solidFill>
              </a:rPr>
              <a:t>Un empleador tiene la obligación de suministrar de 1 a 3 medios de retención a alturas de 6 pies y mayores.</a:t>
            </a:r>
          </a:p>
          <a:p>
            <a:pPr eaLnBrk="1" hangingPunct="1">
              <a:spcBef>
                <a:spcPct val="50000"/>
              </a:spcBef>
            </a:pPr>
            <a:r>
              <a:rPr lang="en-US" sz="1600" b="1" u="sng">
                <a:solidFill>
                  <a:srgbClr val="FF0000"/>
                </a:solidFill>
              </a:rPr>
              <a:t>SISTEMA DE BARANDAS, DE DETENCIÓN DE CAÍDAS  </a:t>
            </a:r>
          </a:p>
          <a:p>
            <a:pPr eaLnBrk="1" hangingPunct="1">
              <a:spcBef>
                <a:spcPct val="50000"/>
              </a:spcBef>
            </a:pPr>
            <a:r>
              <a:rPr lang="en-US" sz="1600" b="1" u="sng">
                <a:solidFill>
                  <a:srgbClr val="FF0000"/>
                </a:solidFill>
              </a:rPr>
              <a:t>O DE REDES DE SEGURIDAD</a:t>
            </a:r>
            <a:endParaRPr lang="en-US" sz="1600" b="1">
              <a:solidFill>
                <a:srgbClr val="000000"/>
              </a:solidFill>
            </a:endParaRPr>
          </a:p>
          <a:p>
            <a:pPr eaLnBrk="1" hangingPunct="1">
              <a:spcBef>
                <a:spcPct val="50000"/>
              </a:spcBef>
            </a:pPr>
            <a:r>
              <a:rPr lang="en-US" sz="1600" b="1" i="1">
                <a:solidFill>
                  <a:srgbClr val="FF0000"/>
                </a:solidFill>
              </a:rPr>
              <a:t>Ref: 29 CFR 1926.501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3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s-ES" smtClean="0"/>
              <a:t>Montaje de estructuras de acero</a:t>
            </a:r>
          </a:p>
        </p:txBody>
      </p:sp>
      <p:sp>
        <p:nvSpPr>
          <p:cNvPr id="848899" name="Rectangle 3"/>
          <p:cNvSpPr>
            <a:spLocks noGrp="1" noChangeArrowheads="1"/>
          </p:cNvSpPr>
          <p:nvPr>
            <p:ph type="body" sz="half" idx="1"/>
          </p:nvPr>
        </p:nvSpPr>
        <p:spPr>
          <a:xfrm>
            <a:off x="457200" y="1600200"/>
            <a:ext cx="4033838" cy="4530725"/>
          </a:xfrm>
        </p:spPr>
        <p:txBody>
          <a:bodyPr/>
          <a:lstStyle/>
          <a:p>
            <a:pPr eaLnBrk="1" hangingPunct="1">
              <a:buClr>
                <a:srgbClr val="CC9900"/>
              </a:buClr>
            </a:pPr>
            <a:r>
              <a:rPr lang="es-ES" sz="2200" smtClean="0"/>
              <a:t>Trabajadores metalurgicos separándose de un elevador aéreo.</a:t>
            </a:r>
          </a:p>
          <a:p>
            <a:pPr eaLnBrk="1" hangingPunct="1">
              <a:buClr>
                <a:srgbClr val="CC9900"/>
              </a:buClr>
            </a:pPr>
            <a:r>
              <a:rPr lang="es-ES" sz="2200" smtClean="0"/>
              <a:t>Protección contra caídas requerida a 15-30 pies al realizar plataformas o conexiones.</a:t>
            </a:r>
          </a:p>
          <a:p>
            <a:pPr eaLnBrk="1" hangingPunct="1">
              <a:buClr>
                <a:srgbClr val="CC9900"/>
              </a:buClr>
            </a:pPr>
            <a:r>
              <a:rPr lang="es-ES" sz="2200" smtClean="0"/>
              <a:t>Ver Subparte R,</a:t>
            </a:r>
          </a:p>
          <a:p>
            <a:pPr eaLnBrk="1" hangingPunct="1">
              <a:buFont typeface="Wingdings" pitchFamily="2" charset="2"/>
              <a:buNone/>
            </a:pPr>
            <a:r>
              <a:rPr lang="es-ES" sz="2200" smtClean="0"/>
              <a:t>    de 29 CFR 1926 para mayor información.</a:t>
            </a:r>
          </a:p>
          <a:p>
            <a:pPr eaLnBrk="1" hangingPunct="1">
              <a:buFont typeface="Wingdings" pitchFamily="2" charset="2"/>
              <a:buNone/>
            </a:pPr>
            <a:r>
              <a:rPr lang="es-ES" sz="2200" smtClean="0"/>
              <a:t>    (Secciones 750-761)</a:t>
            </a:r>
          </a:p>
        </p:txBody>
      </p:sp>
      <p:pic>
        <p:nvPicPr>
          <p:cNvPr id="53252" name="Picture 4" descr="313fall08"/>
          <p:cNvPicPr>
            <a:picLocks noChangeAspect="1" noChangeArrowheads="1"/>
          </p:cNvPicPr>
          <p:nvPr>
            <p:ph type="clipArt" sz="half" idx="2"/>
          </p:nvPr>
        </p:nvPicPr>
        <p:blipFill>
          <a:blip r:embed="rId3" cstate="email">
            <a:extLst>
              <a:ext uri="{28A0092B-C50C-407E-A947-70E740481C1C}">
                <a14:useLocalDpi xmlns:a14="http://schemas.microsoft.com/office/drawing/2010/main" val="0"/>
              </a:ext>
            </a:extLst>
          </a:blip>
          <a:srcRect/>
          <a:stretch>
            <a:fillRect/>
          </a:stretch>
        </p:blipFill>
        <p:spPr>
          <a:xfrm>
            <a:off x="4652963" y="1776413"/>
            <a:ext cx="4033837" cy="41767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8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8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8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8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8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899" grpId="0" build="p" bldLvl="2"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685800"/>
            <a:ext cx="9144000" cy="655638"/>
          </a:xfrm>
        </p:spPr>
        <p:txBody>
          <a:bodyPr/>
          <a:lstStyle/>
          <a:p>
            <a:pPr eaLnBrk="1" hangingPunct="1"/>
            <a:r>
              <a:rPr lang="es-ES" sz="2800" smtClean="0">
                <a:solidFill>
                  <a:srgbClr val="0033CC"/>
                </a:solidFill>
              </a:rPr>
              <a:t>Barra de refuerzo de acero saliente y sin protección</a:t>
            </a:r>
            <a:r>
              <a:rPr lang="es-ES" smtClean="0"/>
              <a:t> </a:t>
            </a:r>
          </a:p>
        </p:txBody>
      </p:sp>
      <p:sp>
        <p:nvSpPr>
          <p:cNvPr id="54275" name="Rectangle 3"/>
          <p:cNvSpPr>
            <a:spLocks noGrp="1" noChangeArrowheads="1"/>
          </p:cNvSpPr>
          <p:nvPr>
            <p:ph type="body" idx="1"/>
          </p:nvPr>
        </p:nvSpPr>
        <p:spPr>
          <a:xfrm>
            <a:off x="228600" y="1828800"/>
            <a:ext cx="4648200" cy="4038600"/>
          </a:xfrm>
        </p:spPr>
        <p:txBody>
          <a:bodyPr/>
          <a:lstStyle/>
          <a:p>
            <a:pPr eaLnBrk="1" hangingPunct="1">
              <a:lnSpc>
                <a:spcPct val="90000"/>
              </a:lnSpc>
              <a:buClr>
                <a:srgbClr val="CC9900"/>
              </a:buClr>
            </a:pPr>
            <a:r>
              <a:rPr lang="es-ES" sz="2600" smtClean="0"/>
              <a:t>Las barras de refuerzo de acero salientes y sin protección son peligrosas. Incluso si usted simplemente se tropieza sobre una de ellas puede sufrir un empalamiento, que podrá originar lesiones internas serias o la muerte.</a:t>
            </a:r>
            <a:r>
              <a:rPr lang="es-ES" smtClean="0"/>
              <a:t> </a:t>
            </a:r>
          </a:p>
          <a:p>
            <a:pPr eaLnBrk="1" hangingPunct="1">
              <a:lnSpc>
                <a:spcPct val="90000"/>
              </a:lnSpc>
              <a:buFont typeface="Wingdings" pitchFamily="2" charset="2"/>
              <a:buNone/>
            </a:pPr>
            <a:r>
              <a:rPr lang="es-ES" sz="2000" smtClean="0"/>
              <a:t> Referencia. 29 CFR 1926, Subparte Q titulada "Hormigón"</a:t>
            </a:r>
            <a:r>
              <a:rPr lang="es-ES" smtClean="0"/>
              <a:t>  </a:t>
            </a:r>
          </a:p>
        </p:txBody>
      </p:sp>
      <p:pic>
        <p:nvPicPr>
          <p:cNvPr id="54276" name="Picture 6" descr="protruding_rebar-no_pro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4000" y="1752600"/>
            <a:ext cx="340518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7"/>
          <p:cNvSpPr txBox="1">
            <a:spLocks noChangeArrowheads="1"/>
          </p:cNvSpPr>
          <p:nvPr/>
        </p:nvSpPr>
        <p:spPr bwMode="auto">
          <a:xfrm>
            <a:off x="5334000" y="4495800"/>
            <a:ext cx="3429000" cy="1069975"/>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600" b="1">
                <a:solidFill>
                  <a:schemeClr val="bg1"/>
                </a:solidFill>
              </a:rPr>
              <a:t>Estas barras de refuerzo deben torcerse o estar protegidas con tapas para que el trabajador no se lastime al caer sobre ella. </a:t>
            </a:r>
            <a:endParaRPr lang="en-US" sz="1600" b="1">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685800"/>
            <a:ext cx="9144000" cy="655638"/>
          </a:xfrm>
        </p:spPr>
        <p:txBody>
          <a:bodyPr/>
          <a:lstStyle/>
          <a:p>
            <a:pPr eaLnBrk="1" hangingPunct="1"/>
            <a:r>
              <a:rPr lang="es-ES" sz="2800" smtClean="0">
                <a:solidFill>
                  <a:srgbClr val="0033CC"/>
                </a:solidFill>
              </a:rPr>
              <a:t>Barra de refuerzo de acero saliente y sin protección</a:t>
            </a:r>
          </a:p>
        </p:txBody>
      </p:sp>
      <p:sp>
        <p:nvSpPr>
          <p:cNvPr id="519171" name="Rectangle 3"/>
          <p:cNvSpPr>
            <a:spLocks noGrp="1" noChangeArrowheads="1"/>
          </p:cNvSpPr>
          <p:nvPr>
            <p:ph type="body" idx="1"/>
          </p:nvPr>
        </p:nvSpPr>
        <p:spPr>
          <a:xfrm>
            <a:off x="228600" y="1828800"/>
            <a:ext cx="8686800" cy="4038600"/>
          </a:xfrm>
        </p:spPr>
        <p:txBody>
          <a:bodyPr/>
          <a:lstStyle/>
          <a:p>
            <a:pPr eaLnBrk="1" hangingPunct="1">
              <a:buClr>
                <a:srgbClr val="CC9900"/>
              </a:buClr>
            </a:pPr>
            <a:r>
              <a:rPr lang="es-ES" sz="2400" b="1" smtClean="0"/>
              <a:t>Cómo evitar peligros:</a:t>
            </a:r>
          </a:p>
          <a:p>
            <a:pPr lvl="1" eaLnBrk="1" hangingPunct="1">
              <a:buClr>
                <a:srgbClr val="3B812F"/>
              </a:buClr>
            </a:pPr>
            <a:r>
              <a:rPr lang="es-ES" sz="2200" b="1" smtClean="0"/>
              <a:t>Cubra todos los extremos salientes de la barra de refuerzo de acero con tapas para la barra o cubiertas de madera, </a:t>
            </a:r>
            <a:r>
              <a:rPr lang="es-ES" sz="2200" b="1" i="1" smtClean="0"/>
              <a:t>o</a:t>
            </a:r>
            <a:r>
              <a:rPr lang="es-ES" sz="2200" b="1" smtClean="0"/>
              <a:t> </a:t>
            </a:r>
          </a:p>
          <a:p>
            <a:pPr lvl="1" eaLnBrk="1" hangingPunct="1">
              <a:buClr>
                <a:srgbClr val="3B812F"/>
              </a:buClr>
            </a:pPr>
            <a:r>
              <a:rPr lang="es-ES" sz="2200" b="1" smtClean="0"/>
              <a:t>Doble las puntas de la barra de acero que sobresalen para que no estén en posición vertical.  (Con aprobación de ingeniería)</a:t>
            </a:r>
          </a:p>
          <a:p>
            <a:pPr lvl="1" eaLnBrk="1" hangingPunct="1">
              <a:buClr>
                <a:srgbClr val="3B812F"/>
              </a:buClr>
            </a:pPr>
            <a:r>
              <a:rPr lang="es-ES" sz="2200" b="1" smtClean="0"/>
              <a:t>Cuando los empleados están trabajando a cualquier altura superior a la barra de refuerzo de acero expuesta, la prevención/protección contra caídas es la primera línea de defensa contra los empalamientos. </a:t>
            </a:r>
          </a:p>
          <a:p>
            <a:pPr lvl="1" eaLnBrk="1" hangingPunct="1">
              <a:buClr>
                <a:srgbClr val="3B812F"/>
              </a:buClr>
            </a:pPr>
            <a:r>
              <a:rPr lang="es-ES" sz="2200" b="1" smtClean="0"/>
              <a:t>Ref. 29 CFR 1926,701(b)</a:t>
            </a:r>
          </a:p>
          <a:p>
            <a:pPr lvl="1" eaLnBrk="1" hangingPunct="1">
              <a:buClr>
                <a:srgbClr val="3B812F"/>
              </a:buClr>
            </a:pPr>
            <a:endParaRPr lang="es-ES" sz="22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9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9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9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91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9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build="p" bldLvl="2"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685800"/>
            <a:ext cx="9144000" cy="655638"/>
          </a:xfrm>
        </p:spPr>
        <p:txBody>
          <a:bodyPr/>
          <a:lstStyle/>
          <a:p>
            <a:pPr eaLnBrk="1" hangingPunct="1"/>
            <a:r>
              <a:rPr lang="es-ES" sz="2800" smtClean="0">
                <a:solidFill>
                  <a:srgbClr val="0033CC"/>
                </a:solidFill>
              </a:rPr>
              <a:t>Barra de refuerzo de acero saliente y sin protección</a:t>
            </a:r>
          </a:p>
        </p:txBody>
      </p:sp>
      <p:sp>
        <p:nvSpPr>
          <p:cNvPr id="520195" name="Rectangle 3"/>
          <p:cNvSpPr>
            <a:spLocks noGrp="1" noChangeArrowheads="1"/>
          </p:cNvSpPr>
          <p:nvPr>
            <p:ph type="body" idx="1"/>
          </p:nvPr>
        </p:nvSpPr>
        <p:spPr>
          <a:xfrm>
            <a:off x="228600" y="1676400"/>
            <a:ext cx="5638800" cy="4191000"/>
          </a:xfrm>
        </p:spPr>
        <p:txBody>
          <a:bodyPr/>
          <a:lstStyle/>
          <a:p>
            <a:pPr eaLnBrk="1" hangingPunct="1">
              <a:lnSpc>
                <a:spcPct val="80000"/>
              </a:lnSpc>
              <a:buClr>
                <a:srgbClr val="CC9900"/>
              </a:buClr>
            </a:pPr>
            <a:r>
              <a:rPr lang="es-ES" sz="2400" b="1" smtClean="0"/>
              <a:t>Tapas de la barra de refuerzo de acero:</a:t>
            </a:r>
            <a:endParaRPr lang="es-ES" sz="2400" smtClean="0"/>
          </a:p>
          <a:p>
            <a:pPr eaLnBrk="1" hangingPunct="1">
              <a:lnSpc>
                <a:spcPct val="80000"/>
              </a:lnSpc>
              <a:buClr>
                <a:srgbClr val="CC9900"/>
              </a:buClr>
            </a:pPr>
            <a:r>
              <a:rPr lang="es-ES" sz="1800" b="1" smtClean="0"/>
              <a:t>La norma OSHA requiere que la barra de refuerzo de acero "esté protegida para eliminar el peligro de empalamiento". </a:t>
            </a:r>
            <a:r>
              <a:rPr lang="es-ES" sz="1800" b="1" smtClean="0">
                <a:solidFill>
                  <a:srgbClr val="FF0000"/>
                </a:solidFill>
              </a:rPr>
              <a:t>No todas las cubiertas brindan dicho nivel de protección</a:t>
            </a:r>
            <a:endParaRPr lang="es-ES" sz="1800" smtClean="0"/>
          </a:p>
          <a:p>
            <a:pPr eaLnBrk="1" hangingPunct="1">
              <a:lnSpc>
                <a:spcPct val="80000"/>
              </a:lnSpc>
              <a:buClr>
                <a:srgbClr val="CC9900"/>
              </a:buClr>
            </a:pPr>
            <a:r>
              <a:rPr lang="es-ES" sz="1800" b="1" smtClean="0"/>
              <a:t>En algunas circunstancias, la fuerza de una caída puede hacer que la barra de refuerzo de acero atraviese una tapa de plástico y se clave de cualquier manera en el trabajador, o el trabajador puede sufrir un empalamiento de la barra de refuerzo de acero y la tapa.</a:t>
            </a:r>
          </a:p>
          <a:p>
            <a:pPr eaLnBrk="1" hangingPunct="1">
              <a:lnSpc>
                <a:spcPct val="80000"/>
              </a:lnSpc>
              <a:buClr>
                <a:srgbClr val="CC9900"/>
              </a:buClr>
            </a:pPr>
            <a:r>
              <a:rPr lang="es-ES" sz="1800" b="1" smtClean="0"/>
              <a:t>Sólo deberán utilizarse las tapas de la barra de refuerzo de acero para suministrar una protección contra empalamiento, tales como aquellas que contienen refuerzo de acero.</a:t>
            </a:r>
            <a:r>
              <a:rPr lang="es-ES" sz="1800" smtClean="0"/>
              <a:t> </a:t>
            </a:r>
            <a:endParaRPr lang="es-ES" sz="1800" b="1" smtClean="0"/>
          </a:p>
        </p:txBody>
      </p:sp>
      <p:pic>
        <p:nvPicPr>
          <p:cNvPr id="56324" name="Picture 7" descr="Steel rebar with a red steel enforced square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00475"/>
            <a:ext cx="25527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9" descr="Three different sizes of steel rebar with red mushroom-style plastic ca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5527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0195">
                                            <p:txEl>
                                              <p:pRg st="0" end="0"/>
                                            </p:txEl>
                                          </p:spTgt>
                                        </p:tgtEl>
                                        <p:attrNameLst>
                                          <p:attrName>style.visibility</p:attrName>
                                        </p:attrNameLst>
                                      </p:cBhvr>
                                      <p:to>
                                        <p:strVal val="visible"/>
                                      </p:to>
                                    </p:set>
                                    <p:anim calcmode="lin" valueType="num">
                                      <p:cBhvr additive="base">
                                        <p:cTn id="7" dur="500" fill="hold"/>
                                        <p:tgtEl>
                                          <p:spTgt spid="520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0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0195">
                                            <p:txEl>
                                              <p:pRg st="1" end="1"/>
                                            </p:txEl>
                                          </p:spTgt>
                                        </p:tgtEl>
                                        <p:attrNameLst>
                                          <p:attrName>style.visibility</p:attrName>
                                        </p:attrNameLst>
                                      </p:cBhvr>
                                      <p:to>
                                        <p:strVal val="visible"/>
                                      </p:to>
                                    </p:set>
                                    <p:anim calcmode="lin" valueType="num">
                                      <p:cBhvr additive="base">
                                        <p:cTn id="13" dur="500" fill="hold"/>
                                        <p:tgtEl>
                                          <p:spTgt spid="520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0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0195">
                                            <p:txEl>
                                              <p:pRg st="2" end="2"/>
                                            </p:txEl>
                                          </p:spTgt>
                                        </p:tgtEl>
                                        <p:attrNameLst>
                                          <p:attrName>style.visibility</p:attrName>
                                        </p:attrNameLst>
                                      </p:cBhvr>
                                      <p:to>
                                        <p:strVal val="visible"/>
                                      </p:to>
                                    </p:set>
                                    <p:anim calcmode="lin" valueType="num">
                                      <p:cBhvr additive="base">
                                        <p:cTn id="19" dur="500" fill="hold"/>
                                        <p:tgtEl>
                                          <p:spTgt spid="520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0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0195">
                                            <p:txEl>
                                              <p:pRg st="3" end="3"/>
                                            </p:txEl>
                                          </p:spTgt>
                                        </p:tgtEl>
                                        <p:attrNameLst>
                                          <p:attrName>style.visibility</p:attrName>
                                        </p:attrNameLst>
                                      </p:cBhvr>
                                      <p:to>
                                        <p:strVal val="visible"/>
                                      </p:to>
                                    </p:set>
                                    <p:anim calcmode="lin" valueType="num">
                                      <p:cBhvr additive="base">
                                        <p:cTn id="25" dur="500" fill="hold"/>
                                        <p:tgtEl>
                                          <p:spTgt spid="5201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201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s-ES" sz="3600" smtClean="0">
                <a:solidFill>
                  <a:srgbClr val="0033CC"/>
                </a:solidFill>
              </a:rPr>
              <a:t>Requisitos específicos</a:t>
            </a:r>
          </a:p>
        </p:txBody>
      </p:sp>
      <p:sp>
        <p:nvSpPr>
          <p:cNvPr id="57347" name="Rectangle 3"/>
          <p:cNvSpPr>
            <a:spLocks noGrp="1" noChangeArrowheads="1"/>
          </p:cNvSpPr>
          <p:nvPr>
            <p:ph type="body" idx="1"/>
          </p:nvPr>
        </p:nvSpPr>
        <p:spPr>
          <a:xfrm>
            <a:off x="457200" y="1717675"/>
            <a:ext cx="8458200" cy="4530725"/>
          </a:xfrm>
        </p:spPr>
        <p:txBody>
          <a:bodyPr/>
          <a:lstStyle/>
          <a:p>
            <a:pPr eaLnBrk="1" hangingPunct="1">
              <a:buFont typeface="Wingdings" pitchFamily="2" charset="2"/>
              <a:buNone/>
            </a:pPr>
            <a:r>
              <a:rPr lang="es-ES" sz="4400" smtClean="0"/>
              <a:t>Se abarcarán en este momento los requisitos estatales, locales o contractuales junto con cualquier otra mandato federal relevante...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p:cNvSpPr>
          <p:nvPr/>
        </p:nvSpPr>
        <p:spPr bwMode="auto">
          <a:xfrm>
            <a:off x="0" y="0"/>
            <a:ext cx="9144000" cy="1066800"/>
          </a:xfrm>
          <a:prstGeom prst="rect">
            <a:avLst/>
          </a:prstGeom>
          <a:solidFill>
            <a:srgbClr val="FF3300"/>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s-ES" sz="4000" b="1" i="1">
                <a:solidFill>
                  <a:srgbClr val="FFFF00"/>
                </a:solidFill>
                <a:effectLst>
                  <a:outerShdw blurRad="38100" dist="38100" dir="2700000" algn="tl">
                    <a:srgbClr val="000000"/>
                  </a:outerShdw>
                </a:effectLst>
                <a:latin typeface="Book Antiqua" pitchFamily="18" charset="0"/>
                <a:cs typeface="+mn-cs"/>
              </a:rPr>
              <a:t>Total de fatalidades de la construcción</a:t>
            </a:r>
            <a:endParaRPr lang="en-US" sz="4000" b="1" i="1">
              <a:solidFill>
                <a:srgbClr val="FFFF00"/>
              </a:solidFill>
              <a:effectLst>
                <a:outerShdw blurRad="38100" dist="38100" dir="2700000" algn="tl">
                  <a:srgbClr val="000000"/>
                </a:outerShdw>
              </a:effectLst>
              <a:latin typeface="Book Antiqua" pitchFamily="18" charset="0"/>
              <a:cs typeface="+mn-cs"/>
            </a:endParaRPr>
          </a:p>
        </p:txBody>
      </p:sp>
      <p:graphicFrame>
        <p:nvGraphicFramePr>
          <p:cNvPr id="58371" name="Object 3">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58379" name="Chart" r:id="rId4" imgW="10134838" imgH="5905738" progId="MSGraph.Chart.8">
                  <p:embed followColorScheme="full"/>
                </p:oleObj>
              </mc:Choice>
              <mc:Fallback>
                <p:oleObj name="Chart" r:id="rId4" imgW="10134838" imgH="5905738"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8372" name="Rectangle 4"/>
          <p:cNvSpPr>
            <a:spLocks noChangeArrowheads="1"/>
          </p:cNvSpPr>
          <p:nvPr/>
        </p:nvSpPr>
        <p:spPr bwMode="auto">
          <a:xfrm>
            <a:off x="5943600" y="3276600"/>
            <a:ext cx="2895600" cy="1370013"/>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eaLnBrk="0" hangingPunct="0"/>
            <a:r>
              <a:rPr lang="en-US" sz="2800" b="1"/>
              <a:t>  Caídas desde</a:t>
            </a:r>
          </a:p>
          <a:p>
            <a:pPr eaLnBrk="0" hangingPunct="0"/>
            <a:r>
              <a:rPr lang="en-US" sz="2800" b="1"/>
              <a:t>elevaciones 33%</a:t>
            </a:r>
          </a:p>
        </p:txBody>
      </p:sp>
      <p:sp>
        <p:nvSpPr>
          <p:cNvPr id="58373" name="Rectangle 5"/>
          <p:cNvSpPr>
            <a:spLocks noChangeArrowheads="1"/>
          </p:cNvSpPr>
          <p:nvPr/>
        </p:nvSpPr>
        <p:spPr bwMode="auto">
          <a:xfrm>
            <a:off x="2819400" y="4038600"/>
            <a:ext cx="2741613" cy="81915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       Quedar</a:t>
            </a:r>
          </a:p>
          <a:p>
            <a:pPr algn="l" eaLnBrk="0" hangingPunct="0"/>
            <a:r>
              <a:rPr lang="en-US" sz="2400" b="1"/>
              <a:t> Atrapado 18%</a:t>
            </a:r>
          </a:p>
        </p:txBody>
      </p:sp>
      <p:sp>
        <p:nvSpPr>
          <p:cNvPr id="58374" name="Rectangle 6"/>
          <p:cNvSpPr>
            <a:spLocks noChangeArrowheads="1"/>
          </p:cNvSpPr>
          <p:nvPr/>
        </p:nvSpPr>
        <p:spPr bwMode="auto">
          <a:xfrm>
            <a:off x="457200" y="3657600"/>
            <a:ext cx="2860675" cy="51593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800" b="1"/>
              <a:t>Golpes 22%</a:t>
            </a:r>
          </a:p>
        </p:txBody>
      </p:sp>
      <p:sp>
        <p:nvSpPr>
          <p:cNvPr id="58375" name="Rectangle 7"/>
          <p:cNvSpPr>
            <a:spLocks noChangeArrowheads="1"/>
          </p:cNvSpPr>
          <p:nvPr/>
        </p:nvSpPr>
        <p:spPr bwMode="auto">
          <a:xfrm>
            <a:off x="2143125" y="2822575"/>
            <a:ext cx="2124075" cy="7588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l" eaLnBrk="0" hangingPunct="0"/>
            <a:r>
              <a:rPr lang="en-US" sz="2200" b="1"/>
              <a:t>Incidentes </a:t>
            </a:r>
          </a:p>
          <a:p>
            <a:pPr algn="l" eaLnBrk="0" hangingPunct="0"/>
            <a:r>
              <a:rPr lang="en-US" sz="2200" b="1"/>
              <a:t>eléctricos 17%</a:t>
            </a:r>
          </a:p>
        </p:txBody>
      </p:sp>
      <p:sp>
        <p:nvSpPr>
          <p:cNvPr id="58376" name="Rectangle 8"/>
          <p:cNvSpPr>
            <a:spLocks noChangeArrowheads="1"/>
          </p:cNvSpPr>
          <p:nvPr/>
        </p:nvSpPr>
        <p:spPr bwMode="auto">
          <a:xfrm>
            <a:off x="4191000" y="2895600"/>
            <a:ext cx="2146300" cy="4540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Otras 10%</a:t>
            </a:r>
          </a:p>
        </p:txBody>
      </p:sp>
      <p:sp>
        <p:nvSpPr>
          <p:cNvPr id="58377" name="Text Box 9"/>
          <p:cNvSpPr txBox="1">
            <a:spLocks noChangeArrowheads="1"/>
          </p:cNvSpPr>
          <p:nvPr/>
        </p:nvSpPr>
        <p:spPr bwMode="auto">
          <a:xfrm>
            <a:off x="6400800" y="6248400"/>
            <a:ext cx="2514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a:t>Hora nº 2 de 4</a:t>
            </a:r>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ightning2"/>
          <p:cNvPicPr>
            <a:picLocks noChangeAspect="1" noChangeArrowheads="1"/>
          </p:cNvPicPr>
          <p:nvPr/>
        </p:nvPicPr>
        <p:blipFill>
          <a:blip r:embed="rId3">
            <a:extLst>
              <a:ext uri="{28A0092B-C50C-407E-A947-70E740481C1C}">
                <a14:useLocalDpi xmlns:a14="http://schemas.microsoft.com/office/drawing/2010/main" val="0"/>
              </a:ext>
            </a:extLst>
          </a:blip>
          <a:srcRect l="24001"/>
          <a:stretch>
            <a:fillRect/>
          </a:stretch>
        </p:blipFill>
        <p:spPr bwMode="auto">
          <a:xfrm>
            <a:off x="914400" y="990600"/>
            <a:ext cx="7377113"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267" name="Text Box 3"/>
          <p:cNvSpPr txBox="1">
            <a:spLocks noChangeArrowheads="1"/>
          </p:cNvSpPr>
          <p:nvPr/>
        </p:nvSpPr>
        <p:spPr bwMode="auto">
          <a:xfrm>
            <a:off x="1219200" y="3040063"/>
            <a:ext cx="6553200" cy="863600"/>
          </a:xfrm>
          <a:prstGeom prst="rect">
            <a:avLst/>
          </a:prstGeom>
          <a:solidFill>
            <a:srgbClr val="FFFFFF"/>
          </a:solidFill>
          <a:ln w="9525">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defRPr/>
            </a:pPr>
            <a:r>
              <a:rPr lang="en-US" sz="5000" b="1" i="1">
                <a:effectLst>
                  <a:outerShdw blurRad="38100" dist="38100" dir="2700000" algn="tl">
                    <a:srgbClr val="C0C0C0"/>
                  </a:outerShdw>
                </a:effectLst>
                <a:cs typeface="+mn-cs"/>
              </a:rPr>
              <a:t>Incidentes eléctricos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s-ES" sz="3600" smtClean="0"/>
              <a:t>Incidentes eléctricos</a:t>
            </a:r>
            <a:br>
              <a:rPr lang="es-ES" sz="3600" smtClean="0"/>
            </a:br>
            <a:r>
              <a:rPr lang="es-ES" sz="2400" smtClean="0"/>
              <a:t>Ref. Subparte K – 29 CFR 1926.400 a 449</a:t>
            </a:r>
          </a:p>
        </p:txBody>
      </p:sp>
      <p:sp>
        <p:nvSpPr>
          <p:cNvPr id="528387" name="Rectangle 3"/>
          <p:cNvSpPr>
            <a:spLocks noGrp="1" noChangeArrowheads="1"/>
          </p:cNvSpPr>
          <p:nvPr>
            <p:ph type="body" idx="1"/>
          </p:nvPr>
        </p:nvSpPr>
        <p:spPr>
          <a:xfrm>
            <a:off x="228600" y="1600200"/>
            <a:ext cx="8686800" cy="4530725"/>
          </a:xfrm>
        </p:spPr>
        <p:txBody>
          <a:bodyPr/>
          <a:lstStyle/>
          <a:p>
            <a:pPr eaLnBrk="1" hangingPunct="1">
              <a:buClr>
                <a:srgbClr val="CC9900"/>
              </a:buClr>
            </a:pPr>
            <a:r>
              <a:rPr lang="es-ES" smtClean="0">
                <a:solidFill>
                  <a:srgbClr val="FF0000"/>
                </a:solidFill>
              </a:rPr>
              <a:t>Los peligros a continuación son la causa de la mayoría de las lesiones eléctricas:</a:t>
            </a:r>
            <a:r>
              <a:rPr lang="es-ES" smtClean="0"/>
              <a:t>       </a:t>
            </a:r>
            <a:endParaRPr lang="es-ES" smtClean="0">
              <a:solidFill>
                <a:srgbClr val="FF0000"/>
              </a:solidFill>
            </a:endParaRPr>
          </a:p>
          <a:p>
            <a:pPr lvl="1" eaLnBrk="1" hangingPunct="1">
              <a:buClr>
                <a:srgbClr val="3B812F"/>
              </a:buClr>
            </a:pPr>
            <a:r>
              <a:rPr lang="es-ES" smtClean="0"/>
              <a:t>Contacto con líneas de energía eléctrica </a:t>
            </a:r>
          </a:p>
          <a:p>
            <a:pPr lvl="1" eaLnBrk="1" hangingPunct="1">
              <a:buClr>
                <a:srgbClr val="3B812F"/>
              </a:buClr>
            </a:pPr>
            <a:r>
              <a:rPr lang="es-ES" smtClean="0"/>
              <a:t>Falta de protección de falla a tierra </a:t>
            </a:r>
          </a:p>
          <a:p>
            <a:pPr lvl="1" eaLnBrk="1" hangingPunct="1">
              <a:buClr>
                <a:srgbClr val="3B812F"/>
              </a:buClr>
            </a:pPr>
            <a:r>
              <a:rPr lang="es-ES" smtClean="0"/>
              <a:t>Paso de conexión a tierra inexistente o interrumpido </a:t>
            </a:r>
          </a:p>
          <a:p>
            <a:pPr lvl="1" eaLnBrk="1" hangingPunct="1">
              <a:buClr>
                <a:srgbClr val="3B812F"/>
              </a:buClr>
            </a:pPr>
            <a:r>
              <a:rPr lang="es-ES" smtClean="0"/>
              <a:t>Equipos no usados de la manera indicada </a:t>
            </a:r>
          </a:p>
          <a:p>
            <a:pPr lvl="1" eaLnBrk="1" hangingPunct="1">
              <a:buClr>
                <a:srgbClr val="3B812F"/>
              </a:buClr>
            </a:pPr>
            <a:r>
              <a:rPr lang="es-ES" smtClean="0"/>
              <a:t>Uso incorrecto de cordones de extensión y flexibles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7">
                                            <p:txEl>
                                              <p:pRg st="0" end="0"/>
                                            </p:txEl>
                                          </p:spTgt>
                                        </p:tgtEl>
                                        <p:attrNameLst>
                                          <p:attrName>style.visibility</p:attrName>
                                        </p:attrNameLst>
                                      </p:cBhvr>
                                      <p:to>
                                        <p:strVal val="visible"/>
                                      </p:to>
                                    </p:set>
                                    <p:animEffect transition="in" filter="dissolve">
                                      <p:cBhvr>
                                        <p:cTn id="7" dur="500"/>
                                        <p:tgtEl>
                                          <p:spTgt spid="528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8387">
                                            <p:txEl>
                                              <p:pRg st="1" end="1"/>
                                            </p:txEl>
                                          </p:spTgt>
                                        </p:tgtEl>
                                        <p:attrNameLst>
                                          <p:attrName>style.visibility</p:attrName>
                                        </p:attrNameLst>
                                      </p:cBhvr>
                                      <p:to>
                                        <p:strVal val="visible"/>
                                      </p:to>
                                    </p:set>
                                    <p:animEffect transition="in" filter="dissolve">
                                      <p:cBhvr>
                                        <p:cTn id="12" dur="500"/>
                                        <p:tgtEl>
                                          <p:spTgt spid="528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8387">
                                            <p:txEl>
                                              <p:pRg st="2" end="2"/>
                                            </p:txEl>
                                          </p:spTgt>
                                        </p:tgtEl>
                                        <p:attrNameLst>
                                          <p:attrName>style.visibility</p:attrName>
                                        </p:attrNameLst>
                                      </p:cBhvr>
                                      <p:to>
                                        <p:strVal val="visible"/>
                                      </p:to>
                                    </p:set>
                                    <p:animEffect transition="in" filter="dissolve">
                                      <p:cBhvr>
                                        <p:cTn id="17" dur="500"/>
                                        <p:tgtEl>
                                          <p:spTgt spid="528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8387">
                                            <p:txEl>
                                              <p:pRg st="3" end="3"/>
                                            </p:txEl>
                                          </p:spTgt>
                                        </p:tgtEl>
                                        <p:attrNameLst>
                                          <p:attrName>style.visibility</p:attrName>
                                        </p:attrNameLst>
                                      </p:cBhvr>
                                      <p:to>
                                        <p:strVal val="visible"/>
                                      </p:to>
                                    </p:set>
                                    <p:animEffect transition="in" filter="dissolve">
                                      <p:cBhvr>
                                        <p:cTn id="22" dur="500"/>
                                        <p:tgtEl>
                                          <p:spTgt spid="528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8387">
                                            <p:txEl>
                                              <p:pRg st="4" end="4"/>
                                            </p:txEl>
                                          </p:spTgt>
                                        </p:tgtEl>
                                        <p:attrNameLst>
                                          <p:attrName>style.visibility</p:attrName>
                                        </p:attrNameLst>
                                      </p:cBhvr>
                                      <p:to>
                                        <p:strVal val="visible"/>
                                      </p:to>
                                    </p:set>
                                    <p:animEffect transition="in" filter="dissolve">
                                      <p:cBhvr>
                                        <p:cTn id="27" dur="500"/>
                                        <p:tgtEl>
                                          <p:spTgt spid="528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28387">
                                            <p:txEl>
                                              <p:pRg st="5" end="5"/>
                                            </p:txEl>
                                          </p:spTgt>
                                        </p:tgtEl>
                                        <p:attrNameLst>
                                          <p:attrName>style.visibility</p:attrName>
                                        </p:attrNameLst>
                                      </p:cBhvr>
                                      <p:to>
                                        <p:strVal val="visible"/>
                                      </p:to>
                                    </p:set>
                                    <p:animEffect transition="in" filter="dissolve">
                                      <p:cBhvr>
                                        <p:cTn id="32" dur="500"/>
                                        <p:tgtEl>
                                          <p:spTgt spid="528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1447800"/>
          </a:xfrm>
          <a:solidFill>
            <a:srgbClr val="FF0000"/>
          </a:solidFill>
          <a:ln>
            <a:solidFill>
              <a:srgbClr val="FF0000"/>
            </a:solidFill>
            <a:miter lim="800000"/>
            <a:headEnd/>
            <a:tailEnd/>
          </a:ln>
        </p:spPr>
        <p:txBody>
          <a:bodyPr/>
          <a:lstStyle/>
          <a:p>
            <a:pPr eaLnBrk="1" hangingPunct="1"/>
            <a:r>
              <a:rPr lang="es-ES" sz="5000" b="0" smtClean="0">
                <a:solidFill>
                  <a:srgbClr val="FFFF00"/>
                </a:solidFill>
              </a:rPr>
              <a:t>Severidad del choque eléctrico</a:t>
            </a:r>
          </a:p>
        </p:txBody>
      </p:sp>
      <p:sp>
        <p:nvSpPr>
          <p:cNvPr id="720899" name="Rectangle 3"/>
          <p:cNvSpPr>
            <a:spLocks noGrp="1" noChangeArrowheads="1"/>
          </p:cNvSpPr>
          <p:nvPr>
            <p:ph type="body" idx="1"/>
          </p:nvPr>
        </p:nvSpPr>
        <p:spPr>
          <a:xfrm>
            <a:off x="0" y="1600200"/>
            <a:ext cx="5943600" cy="4570413"/>
          </a:xfrm>
        </p:spPr>
        <p:txBody>
          <a:bodyPr/>
          <a:lstStyle/>
          <a:p>
            <a:pPr eaLnBrk="1" hangingPunct="1">
              <a:lnSpc>
                <a:spcPct val="90000"/>
              </a:lnSpc>
              <a:buClr>
                <a:srgbClr val="CC9900"/>
              </a:buClr>
              <a:buFont typeface="Wingdings" pitchFamily="2" charset="2"/>
              <a:buBlip>
                <a:blip r:embed="rId3"/>
              </a:buBlip>
            </a:pPr>
            <a:r>
              <a:rPr lang="es-ES" sz="2400" b="1" smtClean="0"/>
              <a:t>La severidad del choque eléctrico depende de:</a:t>
            </a:r>
          </a:p>
          <a:p>
            <a:pPr marL="742950" lvl="1" indent="-285750" eaLnBrk="1" hangingPunct="1">
              <a:lnSpc>
                <a:spcPct val="90000"/>
              </a:lnSpc>
              <a:buClr>
                <a:srgbClr val="FFFF99"/>
              </a:buClr>
              <a:buFont typeface="Wingdings" pitchFamily="2" charset="2"/>
              <a:buChar char="•"/>
            </a:pPr>
            <a:r>
              <a:rPr lang="es-ES" sz="2500" b="1" u="sng" smtClean="0"/>
              <a:t>El paso</a:t>
            </a:r>
            <a:r>
              <a:rPr lang="es-ES" sz="2500" b="1" smtClean="0"/>
              <a:t> de la corriente por el cuerpo</a:t>
            </a:r>
          </a:p>
          <a:p>
            <a:pPr marL="742950" lvl="1" indent="-285750" eaLnBrk="1" hangingPunct="1">
              <a:lnSpc>
                <a:spcPct val="90000"/>
              </a:lnSpc>
              <a:buClr>
                <a:srgbClr val="FFFF99"/>
              </a:buClr>
              <a:buFont typeface="Wingdings" pitchFamily="2" charset="2"/>
              <a:buChar char="•"/>
            </a:pPr>
            <a:r>
              <a:rPr lang="es-ES" sz="2500" b="1" u="sng" smtClean="0"/>
              <a:t>La cantidad de corriente</a:t>
            </a:r>
            <a:r>
              <a:rPr lang="es-ES" sz="2500" b="1" smtClean="0"/>
              <a:t> fluyendo por el cuerpo (amperios)</a:t>
            </a:r>
          </a:p>
          <a:p>
            <a:pPr marL="742950" lvl="1" indent="-285750" eaLnBrk="1" hangingPunct="1">
              <a:lnSpc>
                <a:spcPct val="90000"/>
              </a:lnSpc>
              <a:buClr>
                <a:srgbClr val="FFFF99"/>
              </a:buClr>
              <a:buFont typeface="Wingdings" pitchFamily="2" charset="2"/>
              <a:buChar char="•"/>
            </a:pPr>
            <a:r>
              <a:rPr lang="es-ES" sz="2500" b="1" u="sng" smtClean="0"/>
              <a:t>Duración</a:t>
            </a:r>
            <a:r>
              <a:rPr lang="es-ES" sz="2500" b="1" smtClean="0"/>
              <a:t> de la descarga  de corriente por el cuerpo</a:t>
            </a:r>
            <a:r>
              <a:rPr lang="es-ES" sz="2500" b="1" smtClean="0">
                <a:latin typeface="Times New Roman" pitchFamily="18" charset="0"/>
              </a:rPr>
              <a:t>,</a:t>
            </a:r>
            <a:r>
              <a:rPr lang="es-ES" sz="2500" b="1" u="sng" smtClean="0"/>
              <a:t> </a:t>
            </a:r>
            <a:endParaRPr lang="es-ES" sz="2500" b="1" smtClean="0"/>
          </a:p>
          <a:p>
            <a:pPr eaLnBrk="1" hangingPunct="1">
              <a:lnSpc>
                <a:spcPct val="90000"/>
              </a:lnSpc>
              <a:buFont typeface="Wingdings" pitchFamily="2" charset="2"/>
              <a:buNone/>
            </a:pPr>
            <a:r>
              <a:rPr lang="es-ES" sz="2400" b="1" smtClean="0"/>
              <a:t>    </a:t>
            </a:r>
            <a:r>
              <a:rPr lang="es-ES" sz="2400" b="1" smtClean="0">
                <a:solidFill>
                  <a:schemeClr val="tx1"/>
                </a:solidFill>
              </a:rPr>
              <a:t>UN VOLTAJE BAJO </a:t>
            </a:r>
            <a:r>
              <a:rPr lang="es-ES" sz="2400" b="1" u="sng" smtClean="0">
                <a:solidFill>
                  <a:schemeClr val="tx1"/>
                </a:solidFill>
              </a:rPr>
              <a:t>NO</a:t>
            </a:r>
            <a:r>
              <a:rPr lang="es-ES" sz="2400" b="1" smtClean="0">
                <a:solidFill>
                  <a:schemeClr val="tx1"/>
                </a:solidFill>
              </a:rPr>
              <a:t> </a:t>
            </a:r>
          </a:p>
          <a:p>
            <a:pPr eaLnBrk="1" hangingPunct="1">
              <a:lnSpc>
                <a:spcPct val="90000"/>
              </a:lnSpc>
              <a:buFont typeface="Wingdings" pitchFamily="2" charset="2"/>
              <a:buNone/>
            </a:pPr>
            <a:r>
              <a:rPr lang="es-ES" sz="2400" b="1" smtClean="0">
                <a:solidFill>
                  <a:schemeClr val="tx1"/>
                </a:solidFill>
              </a:rPr>
              <a:t>	      IMPLICA UN RIESGO BAJO</a:t>
            </a:r>
          </a:p>
        </p:txBody>
      </p:sp>
      <p:pic>
        <p:nvPicPr>
          <p:cNvPr id="61444" name="Picture 4" descr="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813" y="1600200"/>
            <a:ext cx="35671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5638800" y="1873250"/>
            <a:ext cx="1123950" cy="336550"/>
          </a:xfrm>
          <a:prstGeom prst="rect">
            <a:avLst/>
          </a:prstGeom>
          <a:solidFill>
            <a:srgbClr val="48D4E7"/>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r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ENTRADA</a:t>
            </a:r>
          </a:p>
        </p:txBody>
      </p:sp>
      <p:sp>
        <p:nvSpPr>
          <p:cNvPr id="61446" name="Text Box 6"/>
          <p:cNvSpPr txBox="1">
            <a:spLocks noChangeArrowheads="1"/>
          </p:cNvSpPr>
          <p:nvPr/>
        </p:nvSpPr>
        <p:spPr bwMode="auto">
          <a:xfrm>
            <a:off x="8077200" y="1828800"/>
            <a:ext cx="1066800" cy="517525"/>
          </a:xfrm>
          <a:prstGeom prst="rect">
            <a:avLst/>
          </a:prstGeom>
          <a:solidFill>
            <a:srgbClr val="48D4E7"/>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t>CABLE </a:t>
            </a:r>
          </a:p>
          <a:p>
            <a:pPr eaLnBrk="1" hangingPunct="1"/>
            <a:r>
              <a:rPr lang="en-US" sz="1400" b="1"/>
              <a:t>CARGADO</a:t>
            </a:r>
          </a:p>
        </p:txBody>
      </p:sp>
      <p:sp>
        <p:nvSpPr>
          <p:cNvPr id="61447" name="Text Box 7"/>
          <p:cNvSpPr txBox="1">
            <a:spLocks noChangeArrowheads="1"/>
          </p:cNvSpPr>
          <p:nvPr/>
        </p:nvSpPr>
        <p:spPr bwMode="auto">
          <a:xfrm>
            <a:off x="8001000" y="4800600"/>
            <a:ext cx="1143000" cy="730250"/>
          </a:xfrm>
          <a:prstGeom prst="rect">
            <a:avLst/>
          </a:prstGeom>
          <a:solidFill>
            <a:srgbClr val="48D4E7"/>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t>METAL CON CONTACTO </a:t>
            </a:r>
          </a:p>
          <a:p>
            <a:pPr eaLnBrk="1" hangingPunct="1"/>
            <a:r>
              <a:rPr lang="en-US" sz="1400" b="1"/>
              <a:t>A TIERRA</a:t>
            </a:r>
          </a:p>
        </p:txBody>
      </p:sp>
      <p:sp>
        <p:nvSpPr>
          <p:cNvPr id="61448" name="Text Box 8"/>
          <p:cNvSpPr txBox="1">
            <a:spLocks noChangeArrowheads="1"/>
          </p:cNvSpPr>
          <p:nvPr/>
        </p:nvSpPr>
        <p:spPr bwMode="auto">
          <a:xfrm>
            <a:off x="6019800" y="4921250"/>
            <a:ext cx="990600" cy="336550"/>
          </a:xfrm>
          <a:prstGeom prst="rect">
            <a:avLst/>
          </a:prstGeom>
          <a:solidFill>
            <a:srgbClr val="48D4E7"/>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r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SALIDA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0899">
                                            <p:txEl>
                                              <p:pRg st="0" end="0"/>
                                            </p:txEl>
                                          </p:spTgt>
                                        </p:tgtEl>
                                        <p:attrNameLst>
                                          <p:attrName>style.visibility</p:attrName>
                                        </p:attrNameLst>
                                      </p:cBhvr>
                                      <p:to>
                                        <p:strVal val="visible"/>
                                      </p:to>
                                    </p:set>
                                    <p:animEffect transition="in" filter="dissolve">
                                      <p:cBhvr>
                                        <p:cTn id="7" dur="500"/>
                                        <p:tgtEl>
                                          <p:spTgt spid="72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899">
                                            <p:txEl>
                                              <p:pRg st="1" end="1"/>
                                            </p:txEl>
                                          </p:spTgt>
                                        </p:tgtEl>
                                        <p:attrNameLst>
                                          <p:attrName>style.visibility</p:attrName>
                                        </p:attrNameLst>
                                      </p:cBhvr>
                                      <p:to>
                                        <p:strVal val="visible"/>
                                      </p:to>
                                    </p:set>
                                    <p:animEffect transition="in" filter="dissolve">
                                      <p:cBhvr>
                                        <p:cTn id="12" dur="500"/>
                                        <p:tgtEl>
                                          <p:spTgt spid="720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899">
                                            <p:txEl>
                                              <p:pRg st="2" end="2"/>
                                            </p:txEl>
                                          </p:spTgt>
                                        </p:tgtEl>
                                        <p:attrNameLst>
                                          <p:attrName>style.visibility</p:attrName>
                                        </p:attrNameLst>
                                      </p:cBhvr>
                                      <p:to>
                                        <p:strVal val="visible"/>
                                      </p:to>
                                    </p:set>
                                    <p:animEffect transition="in" filter="dissolve">
                                      <p:cBhvr>
                                        <p:cTn id="17" dur="500"/>
                                        <p:tgtEl>
                                          <p:spTgt spid="7208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0899">
                                            <p:txEl>
                                              <p:pRg st="3" end="3"/>
                                            </p:txEl>
                                          </p:spTgt>
                                        </p:tgtEl>
                                        <p:attrNameLst>
                                          <p:attrName>style.visibility</p:attrName>
                                        </p:attrNameLst>
                                      </p:cBhvr>
                                      <p:to>
                                        <p:strVal val="visible"/>
                                      </p:to>
                                    </p:set>
                                    <p:animEffect transition="in" filter="dissolve">
                                      <p:cBhvr>
                                        <p:cTn id="22" dur="500"/>
                                        <p:tgtEl>
                                          <p:spTgt spid="7208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20899">
                                            <p:txEl>
                                              <p:pRg st="4" end="4"/>
                                            </p:txEl>
                                          </p:spTgt>
                                        </p:tgtEl>
                                        <p:attrNameLst>
                                          <p:attrName>style.visibility</p:attrName>
                                        </p:attrNameLst>
                                      </p:cBhvr>
                                      <p:to>
                                        <p:strVal val="visible"/>
                                      </p:to>
                                    </p:set>
                                    <p:animEffect transition="in" filter="dissolve">
                                      <p:cBhvr>
                                        <p:cTn id="27" dur="500"/>
                                        <p:tgtEl>
                                          <p:spTgt spid="72089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20899">
                                            <p:txEl>
                                              <p:pRg st="5" end="5"/>
                                            </p:txEl>
                                          </p:spTgt>
                                        </p:tgtEl>
                                        <p:attrNameLst>
                                          <p:attrName>style.visibility</p:attrName>
                                        </p:attrNameLst>
                                      </p:cBhvr>
                                      <p:to>
                                        <p:strVal val="visible"/>
                                      </p:to>
                                    </p:set>
                                    <p:animEffect transition="in" filter="dissolve">
                                      <p:cBhvr>
                                        <p:cTn id="32" dur="500"/>
                                        <p:tgtEl>
                                          <p:spTgt spid="720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99"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685800"/>
            <a:ext cx="9144000" cy="655638"/>
          </a:xfrm>
        </p:spPr>
        <p:txBody>
          <a:bodyPr/>
          <a:lstStyle/>
          <a:p>
            <a:pPr eaLnBrk="1" hangingPunct="1"/>
            <a:r>
              <a:rPr lang="es-ES" sz="3200" smtClean="0"/>
              <a:t>Lesiones eléctricas</a:t>
            </a:r>
          </a:p>
        </p:txBody>
      </p:sp>
      <p:sp>
        <p:nvSpPr>
          <p:cNvPr id="565252" name="Text Box 4"/>
          <p:cNvSpPr txBox="1">
            <a:spLocks noChangeArrowheads="1"/>
          </p:cNvSpPr>
          <p:nvPr/>
        </p:nvSpPr>
        <p:spPr bwMode="auto">
          <a:xfrm>
            <a:off x="0" y="773113"/>
            <a:ext cx="9144000" cy="532765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defRPr/>
            </a:pPr>
            <a:r>
              <a:rPr lang="en-US" sz="9600" b="1" u="sng">
                <a:solidFill>
                  <a:schemeClr val="bg1"/>
                </a:solidFill>
                <a:effectLst>
                  <a:outerShdw blurRad="38100" dist="38100" dir="2700000" algn="tl">
                    <a:srgbClr val="000000"/>
                  </a:outerShdw>
                </a:effectLst>
                <a:cs typeface="+mn-cs"/>
              </a:rPr>
              <a:t>ADVERTENCIA</a:t>
            </a:r>
            <a:endParaRPr lang="en-US" sz="9600" b="1">
              <a:solidFill>
                <a:schemeClr val="bg1"/>
              </a:solidFill>
              <a:effectLst>
                <a:outerShdw blurRad="38100" dist="38100" dir="2700000" algn="tl">
                  <a:srgbClr val="000000"/>
                </a:outerShdw>
              </a:effectLst>
              <a:cs typeface="+mn-cs"/>
            </a:endParaRPr>
          </a:p>
          <a:p>
            <a:pPr>
              <a:spcBef>
                <a:spcPct val="50000"/>
              </a:spcBef>
              <a:defRPr/>
            </a:pPr>
            <a:r>
              <a:rPr lang="es-ES" sz="5500" b="1" i="1">
                <a:solidFill>
                  <a:schemeClr val="bg1"/>
                </a:solidFill>
                <a:effectLst>
                  <a:outerShdw blurRad="38100" dist="38100" dir="2700000" algn="tl">
                    <a:srgbClr val="000000"/>
                  </a:outerShdw>
                </a:effectLst>
                <a:cs typeface="+mn-cs"/>
              </a:rPr>
              <a:t>En las tres transparencias a continuación se presentan fotografías de lesiones eléctricas reales</a:t>
            </a:r>
            <a:endParaRPr lang="en-US" sz="5500" b="1" i="1">
              <a:solidFill>
                <a:schemeClr val="bg1"/>
              </a:solidFill>
              <a:effectLst>
                <a:outerShdw blurRad="38100" dist="38100" dir="2700000" algn="tl">
                  <a:srgbClr val="000000"/>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65252"/>
                                        </p:tgtEl>
                                        <p:attrNameLst>
                                          <p:attrName>style.visibility</p:attrName>
                                        </p:attrNameLst>
                                      </p:cBhvr>
                                      <p:to>
                                        <p:strVal val="visible"/>
                                      </p:to>
                                    </p:set>
                                    <p:anim calcmode="lin" valueType="num">
                                      <p:cBhvr>
                                        <p:cTn id="7" dur="5000" fill="hold"/>
                                        <p:tgtEl>
                                          <p:spTgt spid="565252"/>
                                        </p:tgtEl>
                                        <p:attrNameLst>
                                          <p:attrName>ppt_w</p:attrName>
                                        </p:attrNameLst>
                                      </p:cBhvr>
                                      <p:tavLst>
                                        <p:tav tm="0" fmla="#ppt_w*sin(2.5*pi*$)">
                                          <p:val>
                                            <p:fltVal val="0"/>
                                          </p:val>
                                        </p:tav>
                                        <p:tav tm="100000">
                                          <p:val>
                                            <p:fltVal val="1"/>
                                          </p:val>
                                        </p:tav>
                                      </p:tavLst>
                                    </p:anim>
                                    <p:anim calcmode="lin" valueType="num">
                                      <p:cBhvr>
                                        <p:cTn id="8" dur="5000" fill="hold"/>
                                        <p:tgtEl>
                                          <p:spTgt spid="5652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VC-003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6781800" y="3276600"/>
            <a:ext cx="2590800" cy="376238"/>
          </a:xfrm>
          <a:prstGeom prst="rect">
            <a:avLst/>
          </a:prstGeom>
          <a:solidFill>
            <a:srgbClr val="FF00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chemeClr val="bg1"/>
                </a:solidFill>
              </a:rPr>
              <a:t>Borde sin protección </a:t>
            </a:r>
          </a:p>
        </p:txBody>
      </p:sp>
      <p:sp>
        <p:nvSpPr>
          <p:cNvPr id="8196" name="Line 4"/>
          <p:cNvSpPr>
            <a:spLocks noChangeShapeType="1"/>
          </p:cNvSpPr>
          <p:nvPr/>
        </p:nvSpPr>
        <p:spPr bwMode="auto">
          <a:xfrm flipH="1">
            <a:off x="5334000" y="3505200"/>
            <a:ext cx="1447800" cy="381000"/>
          </a:xfrm>
          <a:prstGeom prst="line">
            <a:avLst/>
          </a:prstGeom>
          <a:noFill/>
          <a:ln w="412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197" name="Rectangle 5"/>
          <p:cNvSpPr>
            <a:spLocks noChangeArrowheads="1"/>
          </p:cNvSpPr>
          <p:nvPr/>
        </p:nvSpPr>
        <p:spPr bwMode="auto">
          <a:xfrm>
            <a:off x="0" y="0"/>
            <a:ext cx="6781800" cy="2514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chemeClr val="accent1"/>
              </a:buClr>
              <a:buSzPct val="65000"/>
              <a:buFont typeface="Wingdings" pitchFamily="2" charset="2"/>
              <a:buNone/>
            </a:pPr>
            <a:r>
              <a:rPr lang="en-US" sz="2200" b="1" u="sng">
                <a:solidFill>
                  <a:srgbClr val="000066"/>
                </a:solidFill>
              </a:rPr>
              <a:t>Ref. 29 CFR 1926.501(b)(1)</a:t>
            </a:r>
            <a:endParaRPr lang="en-US" sz="2200" b="1">
              <a:solidFill>
                <a:srgbClr val="000066"/>
              </a:solidFill>
            </a:endParaRPr>
          </a:p>
          <a:p>
            <a:pPr marL="342900" indent="-342900" algn="l">
              <a:spcBef>
                <a:spcPct val="20000"/>
              </a:spcBef>
              <a:buClr>
                <a:schemeClr val="accent1"/>
              </a:buClr>
              <a:buSzPct val="65000"/>
              <a:buFont typeface="Wingdings" pitchFamily="2" charset="2"/>
              <a:buNone/>
            </a:pPr>
            <a:r>
              <a:rPr lang="es-ES" sz="2200" b="1">
                <a:solidFill>
                  <a:srgbClr val="000066"/>
                </a:solidFill>
              </a:rPr>
              <a:t>Los empleados que trabajen sobre una superficie con un lado o borde sin protección a más de 6 pies del nivel inferior deberán estar protegidos de las caídas mediante el uso de sistemas de barandas, redes de seguridad o de detención de caídas.</a:t>
            </a:r>
            <a:endParaRPr lang="en-US" sz="2200" b="1">
              <a:solidFill>
                <a:srgbClr val="000066"/>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685800"/>
            <a:ext cx="9144000" cy="655638"/>
          </a:xfrm>
        </p:spPr>
        <p:txBody>
          <a:bodyPr/>
          <a:lstStyle/>
          <a:p>
            <a:pPr eaLnBrk="1" hangingPunct="1"/>
            <a:r>
              <a:rPr lang="es-ES" sz="3200" smtClean="0"/>
              <a:t>Lesiones eléctricas</a:t>
            </a:r>
          </a:p>
        </p:txBody>
      </p:sp>
      <p:sp>
        <p:nvSpPr>
          <p:cNvPr id="63491" name="Rectangle 3"/>
          <p:cNvSpPr>
            <a:spLocks noGrp="1" noChangeArrowheads="1"/>
          </p:cNvSpPr>
          <p:nvPr>
            <p:ph type="body" idx="1"/>
          </p:nvPr>
        </p:nvSpPr>
        <p:spPr>
          <a:xfrm>
            <a:off x="533400" y="1752600"/>
            <a:ext cx="8077200" cy="1447800"/>
          </a:xfrm>
        </p:spPr>
        <p:txBody>
          <a:bodyPr/>
          <a:lstStyle/>
          <a:p>
            <a:pPr eaLnBrk="1" hangingPunct="1">
              <a:buClr>
                <a:srgbClr val="CC9900"/>
              </a:buClr>
            </a:pPr>
            <a:r>
              <a:rPr lang="es-ES" sz="2000" smtClean="0"/>
              <a:t>Las quemaduras eléctricas dañan el tejido, y son el resultado del calor generado por el flujo de corriente eléctrica que atraviesa el cuerpo. Las quemaduras eléctricas son una de las lesiones más serias que puede sufrir y deben ser tratadas de inmediato. </a:t>
            </a:r>
          </a:p>
        </p:txBody>
      </p:sp>
      <p:pic>
        <p:nvPicPr>
          <p:cNvPr id="567303" name="Picture 7" descr="Entrance wound where electric current entered a man's back, narrowly missing his spinal cor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0600" y="3124200"/>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9"/>
          <p:cNvSpPr txBox="1">
            <a:spLocks noChangeArrowheads="1"/>
          </p:cNvSpPr>
          <p:nvPr/>
        </p:nvSpPr>
        <p:spPr bwMode="auto">
          <a:xfrm>
            <a:off x="990600" y="5410200"/>
            <a:ext cx="1828800" cy="304800"/>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Herida de entrada</a:t>
            </a:r>
          </a:p>
        </p:txBody>
      </p:sp>
      <p:pic>
        <p:nvPicPr>
          <p:cNvPr id="567307" name="Picture 11" descr="Exit wound seen on the bottom of a foot where electric current exited the 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242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12"/>
          <p:cNvSpPr txBox="1">
            <a:spLocks noChangeArrowheads="1"/>
          </p:cNvSpPr>
          <p:nvPr/>
        </p:nvSpPr>
        <p:spPr bwMode="auto">
          <a:xfrm>
            <a:off x="2971800" y="5410200"/>
            <a:ext cx="2819400" cy="304800"/>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Herida de salida</a:t>
            </a:r>
          </a:p>
        </p:txBody>
      </p:sp>
      <p:pic>
        <p:nvPicPr>
          <p:cNvPr id="567310" name="Picture 14" descr="Arc burns from electricity arcing through the air and entering a man's body at his armpi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048000"/>
            <a:ext cx="18938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15"/>
          <p:cNvSpPr txBox="1">
            <a:spLocks noChangeArrowheads="1"/>
          </p:cNvSpPr>
          <p:nvPr/>
        </p:nvSpPr>
        <p:spPr bwMode="auto">
          <a:xfrm>
            <a:off x="6324600" y="5257800"/>
            <a:ext cx="1905000" cy="51752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sz="1400" b="1">
                <a:solidFill>
                  <a:schemeClr val="bg1"/>
                </a:solidFill>
              </a:rPr>
              <a:t>Qumaduras debido a arcos o destellos</a:t>
            </a:r>
            <a:endParaRPr lang="en-US" sz="1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73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73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67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685800"/>
            <a:ext cx="9144000" cy="655638"/>
          </a:xfrm>
        </p:spPr>
        <p:txBody>
          <a:bodyPr/>
          <a:lstStyle/>
          <a:p>
            <a:pPr eaLnBrk="1" hangingPunct="1"/>
            <a:r>
              <a:rPr lang="es-ES" sz="3200" smtClean="0"/>
              <a:t>Lesiones eléctricas</a:t>
            </a:r>
          </a:p>
        </p:txBody>
      </p:sp>
      <p:sp>
        <p:nvSpPr>
          <p:cNvPr id="64515" name="Rectangle 3"/>
          <p:cNvSpPr>
            <a:spLocks noGrp="1" noChangeArrowheads="1"/>
          </p:cNvSpPr>
          <p:nvPr>
            <p:ph type="body" idx="1"/>
          </p:nvPr>
        </p:nvSpPr>
        <p:spPr>
          <a:xfrm>
            <a:off x="533400" y="1676400"/>
            <a:ext cx="8077200" cy="1447800"/>
          </a:xfrm>
        </p:spPr>
        <p:txBody>
          <a:bodyPr/>
          <a:lstStyle/>
          <a:p>
            <a:pPr eaLnBrk="1" hangingPunct="1">
              <a:buClr>
                <a:srgbClr val="CC9900"/>
              </a:buClr>
            </a:pPr>
            <a:r>
              <a:rPr lang="es-ES" sz="2000" smtClean="0"/>
              <a:t>Las quemaduras eléctricas dañan el tejido, y son el resultado del calor generado por el flujo de corriente eléctrica que atraviesa el cuerpo. Las quemaduras eléctricas son una de las lesiones más serias que puede sufrir y deben ser tratadas de inmediato. </a:t>
            </a:r>
          </a:p>
        </p:txBody>
      </p:sp>
      <p:sp>
        <p:nvSpPr>
          <p:cNvPr id="64516" name="Text Box 5"/>
          <p:cNvSpPr txBox="1">
            <a:spLocks noChangeArrowheads="1"/>
          </p:cNvSpPr>
          <p:nvPr/>
        </p:nvSpPr>
        <p:spPr bwMode="auto">
          <a:xfrm>
            <a:off x="990600" y="5410200"/>
            <a:ext cx="1828800" cy="39687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solidFill>
                  <a:schemeClr val="bg1"/>
                </a:solidFill>
              </a:rPr>
              <a:t>Contacto térmico</a:t>
            </a:r>
          </a:p>
        </p:txBody>
      </p:sp>
      <p:sp>
        <p:nvSpPr>
          <p:cNvPr id="64517" name="Text Box 7"/>
          <p:cNvSpPr txBox="1">
            <a:spLocks noChangeArrowheads="1"/>
          </p:cNvSpPr>
          <p:nvPr/>
        </p:nvSpPr>
        <p:spPr bwMode="auto">
          <a:xfrm>
            <a:off x="2971800" y="5349875"/>
            <a:ext cx="5562600" cy="51752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b="1">
                <a:solidFill>
                  <a:schemeClr val="bg1"/>
                </a:solidFill>
              </a:rPr>
              <a:t>Lesiones internas </a:t>
            </a:r>
            <a:r>
              <a:rPr lang="es-ES" sz="1400" b="1" i="1">
                <a:solidFill>
                  <a:schemeClr val="bg1"/>
                </a:solidFill>
              </a:rPr>
              <a:t>Izquierda = al momento de la herida</a:t>
            </a:r>
            <a:r>
              <a:rPr lang="es-ES" sz="1400" b="1">
                <a:solidFill>
                  <a:schemeClr val="bg1"/>
                </a:solidFill>
              </a:rPr>
              <a:t> </a:t>
            </a:r>
          </a:p>
          <a:p>
            <a:pPr eaLnBrk="1" hangingPunct="1"/>
            <a:r>
              <a:rPr lang="es-ES" sz="1400" b="1" i="1">
                <a:solidFill>
                  <a:schemeClr val="bg1"/>
                </a:solidFill>
              </a:rPr>
              <a:t>Derecha = varios días después</a:t>
            </a:r>
            <a:endParaRPr lang="en-US" sz="1400" b="1" i="1">
              <a:solidFill>
                <a:schemeClr val="bg1"/>
              </a:solidFill>
            </a:endParaRPr>
          </a:p>
        </p:txBody>
      </p:sp>
      <p:pic>
        <p:nvPicPr>
          <p:cNvPr id="569358" name="Picture 14" descr="Thermal contact burn on a man's legs caused by clothing catching on fire where electric current exited his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124200"/>
            <a:ext cx="17526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60" name="Picture 16" descr="Entrance wound and thermal burns to a worker's hand caused by electrical shock from an overheated tool he was u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24200"/>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62" name="Picture 18" descr="A worker's hand and forearm showing where the skin was cut open to relieve pressure caused by swelling from massive subcutaneous tissue damage resulting from electrical sh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135313"/>
            <a:ext cx="266700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9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693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69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685800"/>
            <a:ext cx="9144000" cy="655638"/>
          </a:xfrm>
        </p:spPr>
        <p:txBody>
          <a:bodyPr/>
          <a:lstStyle/>
          <a:p>
            <a:pPr eaLnBrk="1" hangingPunct="1"/>
            <a:r>
              <a:rPr lang="es-ES" sz="3200" smtClean="0"/>
              <a:t>Lesiones eléctricas</a:t>
            </a:r>
          </a:p>
        </p:txBody>
      </p:sp>
      <p:sp>
        <p:nvSpPr>
          <p:cNvPr id="65539" name="Rectangle 3"/>
          <p:cNvSpPr>
            <a:spLocks noGrp="1" noChangeArrowheads="1"/>
          </p:cNvSpPr>
          <p:nvPr>
            <p:ph type="body" idx="1"/>
          </p:nvPr>
        </p:nvSpPr>
        <p:spPr>
          <a:xfrm>
            <a:off x="4800600" y="1752600"/>
            <a:ext cx="4114800" cy="3962400"/>
          </a:xfrm>
          <a:solidFill>
            <a:srgbClr val="FF0000"/>
          </a:solidFill>
        </p:spPr>
        <p:txBody>
          <a:bodyPr/>
          <a:lstStyle/>
          <a:p>
            <a:pPr eaLnBrk="1" hangingPunct="1">
              <a:lnSpc>
                <a:spcPct val="90000"/>
              </a:lnSpc>
              <a:buFont typeface="Wingdings" pitchFamily="2" charset="2"/>
              <a:buNone/>
            </a:pPr>
            <a:r>
              <a:rPr lang="es-ES" sz="2400" b="1" smtClean="0">
                <a:solidFill>
                  <a:srgbClr val="FFFF00"/>
                </a:solidFill>
              </a:rPr>
              <a:t>Las quemaduras eléctricas dañan el tejido, y son el resultado del calor generado por el flujo de corriente eléctrica que atraviesa el cuerpo. Las quemaduras eléctricas son una de las lesiones más serias que puede sufrir y deben ser tratadas de inmediato. </a:t>
            </a:r>
          </a:p>
        </p:txBody>
      </p:sp>
      <p:sp>
        <p:nvSpPr>
          <p:cNvPr id="65540" name="Text Box 5"/>
          <p:cNvSpPr txBox="1">
            <a:spLocks noChangeArrowheads="1"/>
          </p:cNvSpPr>
          <p:nvPr/>
        </p:nvSpPr>
        <p:spPr bwMode="auto">
          <a:xfrm>
            <a:off x="304800" y="1600200"/>
            <a:ext cx="4419600" cy="82232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chemeClr val="bg1"/>
                </a:solidFill>
              </a:rPr>
              <a:t>Contracción involuntaria del músculo</a:t>
            </a:r>
          </a:p>
        </p:txBody>
      </p:sp>
      <p:pic>
        <p:nvPicPr>
          <p:cNvPr id="571402" name="Picture 10" descr="A worker's hand and wrist showing involuntary muscle contraction and mummified fingers resulting from electric sh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44196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71402"/>
                                        </p:tgtEl>
                                        <p:attrNameLst>
                                          <p:attrName>style.visibility</p:attrName>
                                        </p:attrNameLst>
                                      </p:cBhvr>
                                      <p:to>
                                        <p:strVal val="visible"/>
                                      </p:to>
                                    </p:set>
                                    <p:animEffect transition="in" filter="dissolve">
                                      <p:cBhvr>
                                        <p:cTn id="7" dur="500"/>
                                        <p:tgtEl>
                                          <p:spTgt spid="571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914400"/>
          </a:xfrm>
          <a:solidFill>
            <a:srgbClr val="FF0000"/>
          </a:solidFill>
        </p:spPr>
        <p:txBody>
          <a:bodyPr/>
          <a:lstStyle/>
          <a:p>
            <a:pPr eaLnBrk="1" hangingPunct="1"/>
            <a:r>
              <a:rPr lang="es-ES" b="0" smtClean="0">
                <a:solidFill>
                  <a:srgbClr val="FFFF00"/>
                </a:solidFill>
              </a:rPr>
              <a:t>Peligros y protecciones</a:t>
            </a:r>
          </a:p>
        </p:txBody>
      </p:sp>
      <p:sp>
        <p:nvSpPr>
          <p:cNvPr id="737283" name="Rectangle 3"/>
          <p:cNvSpPr>
            <a:spLocks noGrp="1" noChangeArrowheads="1"/>
          </p:cNvSpPr>
          <p:nvPr>
            <p:ph type="body" sz="half" idx="1"/>
          </p:nvPr>
        </p:nvSpPr>
        <p:spPr>
          <a:xfrm>
            <a:off x="228600" y="838200"/>
            <a:ext cx="5105400" cy="5029200"/>
          </a:xfrm>
          <a:solidFill>
            <a:srgbClr val="FFFF00"/>
          </a:solidFill>
          <a:ln>
            <a:solidFill>
              <a:schemeClr val="bg1"/>
            </a:solidFill>
            <a:miter lim="800000"/>
            <a:headEnd/>
            <a:tailEnd/>
          </a:ln>
        </p:spPr>
        <p:txBody>
          <a:bodyPr/>
          <a:lstStyle/>
          <a:p>
            <a:pPr eaLnBrk="1" hangingPunct="1">
              <a:buFont typeface="Wingdings" pitchFamily="2" charset="2"/>
              <a:buNone/>
            </a:pPr>
            <a:r>
              <a:rPr lang="es-ES" b="1" u="sng" smtClean="0">
                <a:solidFill>
                  <a:srgbClr val="0033CC"/>
                </a:solidFill>
              </a:rPr>
              <a:t>Peligros</a:t>
            </a:r>
            <a:endParaRPr lang="es-ES" b="1" smtClean="0">
              <a:solidFill>
                <a:srgbClr val="0033CC"/>
              </a:solidFill>
            </a:endParaRPr>
          </a:p>
          <a:p>
            <a:pPr eaLnBrk="1" hangingPunct="1">
              <a:buClr>
                <a:srgbClr val="CC9900"/>
              </a:buClr>
            </a:pPr>
            <a:r>
              <a:rPr lang="es-ES" sz="1900" b="1" smtClean="0">
                <a:solidFill>
                  <a:srgbClr val="0033CC"/>
                </a:solidFill>
              </a:rPr>
              <a:t>Cableado inadecuado</a:t>
            </a:r>
          </a:p>
          <a:p>
            <a:pPr eaLnBrk="1" hangingPunct="1">
              <a:buClr>
                <a:srgbClr val="CC9900"/>
              </a:buClr>
            </a:pPr>
            <a:r>
              <a:rPr lang="es-ES" sz="1900" b="1" smtClean="0">
                <a:solidFill>
                  <a:srgbClr val="0033CC"/>
                </a:solidFill>
              </a:rPr>
              <a:t>Partes eléctricas expuestas</a:t>
            </a:r>
          </a:p>
          <a:p>
            <a:pPr eaLnBrk="1" hangingPunct="1">
              <a:buClr>
                <a:srgbClr val="CC9900"/>
              </a:buClr>
            </a:pPr>
            <a:r>
              <a:rPr lang="es-ES" sz="1900" b="1" smtClean="0">
                <a:solidFill>
                  <a:srgbClr val="0033CC"/>
                </a:solidFill>
              </a:rPr>
              <a:t>Cables con aislamiento insuficiente</a:t>
            </a:r>
          </a:p>
          <a:p>
            <a:pPr eaLnBrk="1" hangingPunct="1">
              <a:buClr>
                <a:srgbClr val="CC9900"/>
              </a:buClr>
            </a:pPr>
            <a:r>
              <a:rPr lang="es-ES" sz="1900" b="1" smtClean="0">
                <a:solidFill>
                  <a:srgbClr val="0033CC"/>
                </a:solidFill>
              </a:rPr>
              <a:t>Sistemas eléctricos sin conexión a tierra</a:t>
            </a:r>
          </a:p>
          <a:p>
            <a:pPr eaLnBrk="1" hangingPunct="1">
              <a:buClr>
                <a:srgbClr val="CC9900"/>
              </a:buClr>
            </a:pPr>
            <a:r>
              <a:rPr lang="es-ES" sz="1900" b="1" smtClean="0">
                <a:solidFill>
                  <a:srgbClr val="0033CC"/>
                </a:solidFill>
              </a:rPr>
              <a:t>Herramientas</a:t>
            </a:r>
          </a:p>
          <a:p>
            <a:pPr eaLnBrk="1" hangingPunct="1">
              <a:buClr>
                <a:srgbClr val="CC9900"/>
              </a:buClr>
            </a:pPr>
            <a:r>
              <a:rPr lang="es-ES" sz="1900" b="1" smtClean="0">
                <a:solidFill>
                  <a:srgbClr val="0033CC"/>
                </a:solidFill>
              </a:rPr>
              <a:t>Circuitos sobrecargados</a:t>
            </a:r>
          </a:p>
          <a:p>
            <a:pPr eaLnBrk="1" hangingPunct="1">
              <a:buClr>
                <a:srgbClr val="CC9900"/>
              </a:buClr>
            </a:pPr>
            <a:r>
              <a:rPr lang="es-ES" sz="1900" b="1" smtClean="0">
                <a:solidFill>
                  <a:srgbClr val="0033CC"/>
                </a:solidFill>
              </a:rPr>
              <a:t>Equipo de energía eléctrica dañado</a:t>
            </a:r>
          </a:p>
          <a:p>
            <a:pPr eaLnBrk="1" hangingPunct="1">
              <a:buClr>
                <a:srgbClr val="CC9900"/>
              </a:buClr>
            </a:pPr>
            <a:r>
              <a:rPr lang="es-ES" sz="1900" b="1" smtClean="0">
                <a:solidFill>
                  <a:srgbClr val="0033CC"/>
                </a:solidFill>
              </a:rPr>
              <a:t>Uso del PPE incorrecto </a:t>
            </a:r>
          </a:p>
          <a:p>
            <a:pPr eaLnBrk="1" hangingPunct="1">
              <a:buClr>
                <a:srgbClr val="CC9900"/>
              </a:buClr>
            </a:pPr>
            <a:r>
              <a:rPr lang="es-ES" sz="1900" b="1" smtClean="0">
                <a:solidFill>
                  <a:srgbClr val="0033CC"/>
                </a:solidFill>
              </a:rPr>
              <a:t>Líneas de energía eléctrica aéreas</a:t>
            </a:r>
          </a:p>
          <a:p>
            <a:pPr eaLnBrk="1" hangingPunct="1">
              <a:buFont typeface="Wingdings" pitchFamily="2" charset="2"/>
              <a:buNone/>
            </a:pPr>
            <a:endParaRPr lang="es-ES" sz="1900" b="1" smtClean="0">
              <a:solidFill>
                <a:srgbClr val="0033CC"/>
              </a:solidFill>
            </a:endParaRPr>
          </a:p>
          <a:p>
            <a:pPr eaLnBrk="1" hangingPunct="1">
              <a:buFont typeface="Wingdings" pitchFamily="2" charset="2"/>
              <a:buNone/>
            </a:pPr>
            <a:r>
              <a:rPr lang="es-ES" sz="1900" b="1" smtClean="0">
                <a:solidFill>
                  <a:srgbClr val="0033CC"/>
                </a:solidFill>
              </a:rPr>
              <a:t>Los riesgos eléctricos pueden </a:t>
            </a:r>
          </a:p>
          <a:p>
            <a:pPr eaLnBrk="1" hangingPunct="1">
              <a:buFont typeface="Wingdings" pitchFamily="2" charset="2"/>
              <a:buNone/>
            </a:pPr>
            <a:r>
              <a:rPr lang="es-ES" sz="1900" b="1" smtClean="0">
                <a:solidFill>
                  <a:srgbClr val="0033CC"/>
                </a:solidFill>
              </a:rPr>
              <a:t>empeorar ante condiciones de humedad...</a:t>
            </a:r>
          </a:p>
        </p:txBody>
      </p:sp>
      <p:sp>
        <p:nvSpPr>
          <p:cNvPr id="737284" name="Rectangle 4"/>
          <p:cNvSpPr>
            <a:spLocks noGrp="1" noChangeArrowheads="1"/>
          </p:cNvSpPr>
          <p:nvPr>
            <p:ph type="body" sz="half" idx="2"/>
          </p:nvPr>
        </p:nvSpPr>
        <p:spPr>
          <a:xfrm>
            <a:off x="4876800" y="838200"/>
            <a:ext cx="3962400" cy="5029200"/>
          </a:xfrm>
          <a:solidFill>
            <a:srgbClr val="FFFF00"/>
          </a:solidFill>
          <a:ln>
            <a:solidFill>
              <a:schemeClr val="bg1"/>
            </a:solidFill>
            <a:miter lim="800000"/>
            <a:headEnd/>
            <a:tailEnd/>
          </a:ln>
        </p:spPr>
        <p:txBody>
          <a:bodyPr/>
          <a:lstStyle/>
          <a:p>
            <a:pPr eaLnBrk="1" hangingPunct="1">
              <a:buFont typeface="Wingdings" pitchFamily="2" charset="2"/>
              <a:buNone/>
            </a:pPr>
            <a:r>
              <a:rPr lang="es-ES" b="1" u="sng" smtClean="0">
                <a:solidFill>
                  <a:srgbClr val="0033CC"/>
                </a:solidFill>
              </a:rPr>
              <a:t>Medidas de protección</a:t>
            </a:r>
            <a:endParaRPr lang="es-ES" b="1" smtClean="0">
              <a:solidFill>
                <a:srgbClr val="0033CC"/>
              </a:solidFill>
            </a:endParaRPr>
          </a:p>
          <a:p>
            <a:pPr eaLnBrk="1" hangingPunct="1">
              <a:buClr>
                <a:srgbClr val="CC9900"/>
              </a:buClr>
            </a:pPr>
            <a:r>
              <a:rPr lang="es-ES" sz="2000" b="1" smtClean="0">
                <a:solidFill>
                  <a:srgbClr val="0033CC"/>
                </a:solidFill>
              </a:rPr>
              <a:t>Conexión a tierra adecuada</a:t>
            </a:r>
          </a:p>
          <a:p>
            <a:pPr eaLnBrk="1" hangingPunct="1">
              <a:buClr>
                <a:srgbClr val="CC9900"/>
              </a:buClr>
            </a:pPr>
            <a:r>
              <a:rPr lang="es-ES" sz="2000" b="1" smtClean="0">
                <a:solidFill>
                  <a:srgbClr val="0033CC"/>
                </a:solidFill>
              </a:rPr>
              <a:t>Uso de GFCI</a:t>
            </a:r>
          </a:p>
          <a:p>
            <a:pPr eaLnBrk="1" hangingPunct="1">
              <a:buClr>
                <a:srgbClr val="CC9900"/>
              </a:buClr>
            </a:pPr>
            <a:r>
              <a:rPr lang="es-ES" sz="2000" b="1" smtClean="0">
                <a:solidFill>
                  <a:srgbClr val="0033CC"/>
                </a:solidFill>
              </a:rPr>
              <a:t>Uso de fusibles e interruptores del circuito</a:t>
            </a:r>
          </a:p>
          <a:p>
            <a:pPr eaLnBrk="1" hangingPunct="1">
              <a:buClr>
                <a:srgbClr val="CC9900"/>
              </a:buClr>
            </a:pPr>
            <a:r>
              <a:rPr lang="es-ES" sz="2000" b="1" smtClean="0">
                <a:solidFill>
                  <a:srgbClr val="0033CC"/>
                </a:solidFill>
              </a:rPr>
              <a:t>Proteja las partes activas</a:t>
            </a:r>
          </a:p>
          <a:p>
            <a:pPr eaLnBrk="1" hangingPunct="1">
              <a:buClr>
                <a:srgbClr val="CC9900"/>
              </a:buClr>
            </a:pPr>
            <a:r>
              <a:rPr lang="es-ES" sz="2000" b="1" smtClean="0">
                <a:solidFill>
                  <a:srgbClr val="0033CC"/>
                </a:solidFill>
              </a:rPr>
              <a:t>Trabas/Etiquetas de advertencia</a:t>
            </a:r>
          </a:p>
          <a:p>
            <a:pPr eaLnBrk="1" hangingPunct="1">
              <a:buClr>
                <a:srgbClr val="CC9900"/>
              </a:buClr>
            </a:pPr>
            <a:r>
              <a:rPr lang="es-ES" sz="2000" b="1" smtClean="0">
                <a:solidFill>
                  <a:srgbClr val="0033CC"/>
                </a:solidFill>
              </a:rPr>
              <a:t>Uso adecuado de cordones flexibles</a:t>
            </a:r>
          </a:p>
          <a:p>
            <a:pPr eaLnBrk="1" hangingPunct="1">
              <a:buClr>
                <a:srgbClr val="CC9900"/>
              </a:buClr>
            </a:pPr>
            <a:r>
              <a:rPr lang="es-ES" sz="2000" b="1" smtClean="0">
                <a:solidFill>
                  <a:srgbClr val="0033CC"/>
                </a:solidFill>
              </a:rPr>
              <a:t>Paneles eléctricos cercanos</a:t>
            </a:r>
          </a:p>
          <a:p>
            <a:pPr eaLnBrk="1" hangingPunct="1">
              <a:buClr>
                <a:srgbClr val="CC9900"/>
              </a:buClr>
            </a:pPr>
            <a:r>
              <a:rPr lang="es-ES" sz="2000" b="1" smtClean="0">
                <a:solidFill>
                  <a:srgbClr val="0033CC"/>
                </a:solidFill>
              </a:rPr>
              <a:t>Capacitación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737283">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299"/>
                                          </p:stCondLst>
                                        </p:cTn>
                                        <p:tgtEl>
                                          <p:spTgt spid="737284">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P spid="7372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1026"/>
          <p:cNvSpPr>
            <a:spLocks noGrp="1" noChangeArrowheads="1"/>
          </p:cNvSpPr>
          <p:nvPr>
            <p:ph type="title"/>
          </p:nvPr>
        </p:nvSpPr>
        <p:spPr>
          <a:xfrm>
            <a:off x="0" y="0"/>
            <a:ext cx="9144000" cy="1143000"/>
          </a:xfrm>
          <a:solidFill>
            <a:srgbClr val="FF0000"/>
          </a:solidFill>
        </p:spPr>
        <p:txBody>
          <a:bodyPr/>
          <a:lstStyle/>
          <a:p>
            <a:pPr eaLnBrk="1" hangingPunct="1"/>
            <a:r>
              <a:rPr lang="es-ES" sz="3600" b="0" smtClean="0">
                <a:solidFill>
                  <a:srgbClr val="FFFF00"/>
                </a:solidFill>
              </a:rPr>
              <a:t>Indicios que indican la existencia de peligros eléctricos</a:t>
            </a:r>
            <a:r>
              <a:rPr lang="es-ES" sz="3600" smtClean="0"/>
              <a:t> </a:t>
            </a:r>
          </a:p>
        </p:txBody>
      </p:sp>
      <p:sp>
        <p:nvSpPr>
          <p:cNvPr id="735235" name="Rectangle 1027"/>
          <p:cNvSpPr>
            <a:spLocks noGrp="1" noChangeArrowheads="1"/>
          </p:cNvSpPr>
          <p:nvPr>
            <p:ph type="body" sz="half" idx="1"/>
          </p:nvPr>
        </p:nvSpPr>
        <p:spPr>
          <a:xfrm>
            <a:off x="381000" y="1828800"/>
            <a:ext cx="4724400" cy="3505200"/>
          </a:xfrm>
        </p:spPr>
        <p:txBody>
          <a:bodyPr/>
          <a:lstStyle/>
          <a:p>
            <a:pPr eaLnBrk="1" hangingPunct="1">
              <a:lnSpc>
                <a:spcPct val="90000"/>
              </a:lnSpc>
              <a:spcBef>
                <a:spcPct val="35000"/>
              </a:spcBef>
              <a:buClr>
                <a:srgbClr val="CC9900"/>
              </a:buClr>
              <a:buFont typeface="Wingdings" pitchFamily="2" charset="2"/>
              <a:buBlip>
                <a:blip r:embed="rId3"/>
              </a:buBlip>
            </a:pPr>
            <a:r>
              <a:rPr lang="es-ES" sz="2400" b="1" smtClean="0"/>
              <a:t>Interruptores de circuito desconectados o fusibles fundidos</a:t>
            </a:r>
          </a:p>
          <a:p>
            <a:pPr eaLnBrk="1" hangingPunct="1">
              <a:lnSpc>
                <a:spcPct val="90000"/>
              </a:lnSpc>
              <a:spcBef>
                <a:spcPct val="35000"/>
              </a:spcBef>
              <a:buClr>
                <a:srgbClr val="CC9900"/>
              </a:buClr>
              <a:buFont typeface="Wingdings" pitchFamily="2" charset="2"/>
              <a:buBlip>
                <a:blip r:embed="rId3"/>
              </a:buBlip>
            </a:pPr>
            <a:r>
              <a:rPr lang="es-ES" sz="2400" b="1" smtClean="0"/>
              <a:t>Herramientas, cables, cordones, conexiones, o cajas de conexiones calientes</a:t>
            </a:r>
          </a:p>
          <a:p>
            <a:pPr eaLnBrk="1" hangingPunct="1">
              <a:lnSpc>
                <a:spcPct val="90000"/>
              </a:lnSpc>
              <a:spcBef>
                <a:spcPct val="35000"/>
              </a:spcBef>
              <a:buClr>
                <a:srgbClr val="CC9900"/>
              </a:buClr>
              <a:buFont typeface="Wingdings" pitchFamily="2" charset="2"/>
              <a:buBlip>
                <a:blip r:embed="rId3"/>
              </a:buBlip>
            </a:pPr>
            <a:r>
              <a:rPr lang="es-ES" sz="2400" b="1" smtClean="0"/>
              <a:t>GFCI que corta un circuito</a:t>
            </a:r>
          </a:p>
          <a:p>
            <a:pPr eaLnBrk="1" hangingPunct="1">
              <a:lnSpc>
                <a:spcPct val="90000"/>
              </a:lnSpc>
              <a:spcBef>
                <a:spcPct val="35000"/>
              </a:spcBef>
              <a:buClr>
                <a:srgbClr val="CC9900"/>
              </a:buClr>
              <a:buFont typeface="Wingdings" pitchFamily="2" charset="2"/>
              <a:buBlip>
                <a:blip r:embed="rId3"/>
              </a:buBlip>
            </a:pPr>
            <a:r>
              <a:rPr lang="es-ES" sz="2400" b="1" smtClean="0"/>
              <a:t>Aislamiento desgastado o deshilachado alrededor del cable o la conexión</a:t>
            </a:r>
          </a:p>
        </p:txBody>
      </p:sp>
      <p:pic>
        <p:nvPicPr>
          <p:cNvPr id="67588" name="Picture 1028" descr="worn_insulation2"/>
          <p:cNvPicPr>
            <a:picLocks noChangeAspect="1" noChangeArrowheads="1"/>
          </p:cNvPicPr>
          <p:nvPr>
            <p:ph type="clipArt" sz="half" idx="2"/>
          </p:nvPr>
        </p:nvPicPr>
        <p:blipFill>
          <a:blip r:embed="rId4">
            <a:extLst>
              <a:ext uri="{28A0092B-C50C-407E-A947-70E740481C1C}">
                <a14:useLocalDpi xmlns:a14="http://schemas.microsoft.com/office/drawing/2010/main" val="0"/>
              </a:ext>
            </a:extLst>
          </a:blip>
          <a:srcRect/>
          <a:stretch>
            <a:fillRect/>
          </a:stretch>
        </p:blipFill>
        <p:spPr>
          <a:xfrm>
            <a:off x="4953000" y="1981200"/>
            <a:ext cx="3962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52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build="p" bldLvl="2"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a:xfrm>
            <a:off x="381000" y="0"/>
            <a:ext cx="8458200" cy="1143000"/>
          </a:xfrm>
          <a:solidFill>
            <a:srgbClr val="FF0000"/>
          </a:solidFill>
        </p:spPr>
        <p:txBody>
          <a:bodyPr/>
          <a:lstStyle/>
          <a:p>
            <a:pPr eaLnBrk="1" hangingPunct="1"/>
            <a:r>
              <a:rPr lang="es-ES" sz="5400" b="0" smtClean="0">
                <a:solidFill>
                  <a:srgbClr val="FFFF00"/>
                </a:solidFill>
              </a:rPr>
              <a:t>Utilice el cable correcto</a:t>
            </a:r>
          </a:p>
        </p:txBody>
      </p:sp>
      <p:sp>
        <p:nvSpPr>
          <p:cNvPr id="727043" name="Rectangle 1027"/>
          <p:cNvSpPr>
            <a:spLocks noGrp="1" noChangeArrowheads="1"/>
          </p:cNvSpPr>
          <p:nvPr>
            <p:ph type="body" idx="1"/>
          </p:nvPr>
        </p:nvSpPr>
        <p:spPr>
          <a:xfrm>
            <a:off x="381000" y="1676400"/>
            <a:ext cx="8763000" cy="1905000"/>
          </a:xfrm>
        </p:spPr>
        <p:txBody>
          <a:bodyPr/>
          <a:lstStyle/>
          <a:p>
            <a:pPr eaLnBrk="1" hangingPunct="1">
              <a:lnSpc>
                <a:spcPct val="90000"/>
              </a:lnSpc>
              <a:buClr>
                <a:srgbClr val="CC9900"/>
              </a:buClr>
              <a:buFont typeface="Wingdings" pitchFamily="2" charset="2"/>
              <a:buBlip>
                <a:blip r:embed="rId3"/>
              </a:buBlip>
            </a:pPr>
            <a:r>
              <a:rPr lang="es-ES" sz="2200" b="1" smtClean="0"/>
              <a:t>El cable utilizado depende de la operación, los materiales de construcción, la carga eléctrica y los factores ambientales</a:t>
            </a:r>
          </a:p>
          <a:p>
            <a:pPr eaLnBrk="1" hangingPunct="1">
              <a:lnSpc>
                <a:spcPct val="90000"/>
              </a:lnSpc>
              <a:buClr>
                <a:srgbClr val="CC9900"/>
              </a:buClr>
              <a:buFont typeface="Wingdings" pitchFamily="2" charset="2"/>
              <a:buBlip>
                <a:blip r:embed="rId3"/>
              </a:buBlip>
            </a:pPr>
            <a:r>
              <a:rPr lang="es-ES" sz="2200" b="1" smtClean="0"/>
              <a:t>Utilice cordones fijos en lugar de flexibles si no se requiere un alivio de tensión. Ref. 29 CFR 1926.405(g)(2)(iv)</a:t>
            </a:r>
          </a:p>
          <a:p>
            <a:pPr eaLnBrk="1" hangingPunct="1">
              <a:lnSpc>
                <a:spcPct val="90000"/>
              </a:lnSpc>
              <a:buClr>
                <a:srgbClr val="CC9900"/>
              </a:buClr>
              <a:buFont typeface="Wingdings" pitchFamily="2" charset="2"/>
              <a:buBlip>
                <a:blip r:embed="rId3"/>
              </a:buBlip>
            </a:pPr>
            <a:r>
              <a:rPr lang="es-ES" sz="2200" b="1" smtClean="0"/>
              <a:t>Utilice el cordón de extensión correcto</a:t>
            </a:r>
          </a:p>
        </p:txBody>
      </p:sp>
      <p:pic>
        <p:nvPicPr>
          <p:cNvPr id="68612" name="Picture 1028" descr="perm wiring01"/>
          <p:cNvPicPr>
            <a:picLocks noChangeAspect="1" noChangeArrowheads="1"/>
          </p:cNvPicPr>
          <p:nvPr/>
        </p:nvPicPr>
        <p:blipFill>
          <a:blip r:embed="rId4">
            <a:extLst>
              <a:ext uri="{28A0092B-C50C-407E-A947-70E740481C1C}">
                <a14:useLocalDpi xmlns:a14="http://schemas.microsoft.com/office/drawing/2010/main" val="0"/>
              </a:ext>
            </a:extLst>
          </a:blip>
          <a:srcRect t="13736" b="17580"/>
          <a:stretch>
            <a:fillRect/>
          </a:stretch>
        </p:blipFill>
        <p:spPr bwMode="auto">
          <a:xfrm>
            <a:off x="1828800" y="3581400"/>
            <a:ext cx="54102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3" name="Rectangle 1029"/>
          <p:cNvSpPr>
            <a:spLocks noChangeArrowheads="1"/>
          </p:cNvSpPr>
          <p:nvPr/>
        </p:nvSpPr>
        <p:spPr bwMode="auto">
          <a:xfrm>
            <a:off x="228600" y="5562600"/>
            <a:ext cx="8915400" cy="628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s-ES" sz="2200" b="1"/>
              <a:t>Debe ser del tipo de 3 cables y estar diseñado para uso intensivo o muy intensivo</a:t>
            </a:r>
            <a:endParaRPr lang="en-US" sz="2200" b="1"/>
          </a:p>
        </p:txBody>
      </p:sp>
      <p:sp>
        <p:nvSpPr>
          <p:cNvPr id="727046" name="Rectangle 1030"/>
          <p:cNvSpPr>
            <a:spLocks noChangeArrowheads="1"/>
          </p:cNvSpPr>
          <p:nvPr/>
        </p:nvSpPr>
        <p:spPr bwMode="auto">
          <a:xfrm>
            <a:off x="4038600" y="4114800"/>
            <a:ext cx="1524000" cy="990600"/>
          </a:xfrm>
          <a:prstGeom prst="rect">
            <a:avLst/>
          </a:prstGeom>
          <a:noFill/>
          <a:ln w="762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727046"/>
                                        </p:tgtEl>
                                        <p:attrNameLst>
                                          <p:attrName>style.visibility</p:attrName>
                                        </p:attrNameLst>
                                      </p:cBhvr>
                                      <p:to>
                                        <p:strVal val="visible"/>
                                      </p:to>
                                    </p:set>
                                    <p:anim calcmode="lin" valueType="num">
                                      <p:cBhvr>
                                        <p:cTn id="19" dur="500" fill="hold"/>
                                        <p:tgtEl>
                                          <p:spTgt spid="727046"/>
                                        </p:tgtEl>
                                        <p:attrNameLst>
                                          <p:attrName>ppt_w</p:attrName>
                                        </p:attrNameLst>
                                      </p:cBhvr>
                                      <p:tavLst>
                                        <p:tav tm="0">
                                          <p:val>
                                            <p:strVal val="4*#ppt_w"/>
                                          </p:val>
                                        </p:tav>
                                        <p:tav tm="100000">
                                          <p:val>
                                            <p:strVal val="#ppt_w"/>
                                          </p:val>
                                        </p:tav>
                                      </p:tavLst>
                                    </p:anim>
                                    <p:anim calcmode="lin" valueType="num">
                                      <p:cBhvr>
                                        <p:cTn id="20" dur="500" fill="hold"/>
                                        <p:tgtEl>
                                          <p:spTgt spid="72704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43" grpId="0" build="p" bldLvl="2" autoUpdateAnimBg="0"/>
      <p:bldP spid="72704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050"/>
          <p:cNvSpPr>
            <a:spLocks noGrp="1" noChangeArrowheads="1"/>
          </p:cNvSpPr>
          <p:nvPr>
            <p:ph type="title"/>
          </p:nvPr>
        </p:nvSpPr>
        <p:spPr>
          <a:xfrm>
            <a:off x="0" y="152400"/>
            <a:ext cx="9144000" cy="1371600"/>
          </a:xfrm>
          <a:solidFill>
            <a:srgbClr val="FF0000"/>
          </a:solidFill>
        </p:spPr>
        <p:txBody>
          <a:bodyPr/>
          <a:lstStyle/>
          <a:p>
            <a:pPr eaLnBrk="1" hangingPunct="1"/>
            <a:r>
              <a:rPr lang="es-ES" b="0" smtClean="0">
                <a:solidFill>
                  <a:srgbClr val="FFFF00"/>
                </a:solidFill>
              </a:rPr>
              <a:t>  </a:t>
            </a:r>
            <a:r>
              <a:rPr lang="es-ES" sz="4800" b="0" smtClean="0">
                <a:solidFill>
                  <a:srgbClr val="FFFF00"/>
                </a:solidFill>
              </a:rPr>
              <a:t>Traba y etiquetado de circuitos</a:t>
            </a:r>
            <a:r>
              <a:rPr lang="es-ES" b="0" smtClean="0">
                <a:solidFill>
                  <a:srgbClr val="3B812F"/>
                </a:solidFill>
              </a:rPr>
              <a:t> </a:t>
            </a:r>
          </a:p>
        </p:txBody>
      </p:sp>
      <p:sp>
        <p:nvSpPr>
          <p:cNvPr id="787459" name="Rectangle 2051"/>
          <p:cNvSpPr>
            <a:spLocks noGrp="1" noChangeArrowheads="1"/>
          </p:cNvSpPr>
          <p:nvPr>
            <p:ph type="body" idx="1"/>
          </p:nvPr>
        </p:nvSpPr>
        <p:spPr>
          <a:xfrm>
            <a:off x="3733800" y="1676400"/>
            <a:ext cx="5257800" cy="4953000"/>
          </a:xfrm>
        </p:spPr>
        <p:txBody>
          <a:bodyPr/>
          <a:lstStyle/>
          <a:p>
            <a:pPr eaLnBrk="1" hangingPunct="1">
              <a:lnSpc>
                <a:spcPct val="120000"/>
              </a:lnSpc>
              <a:buClr>
                <a:srgbClr val="CC9900"/>
              </a:buClr>
            </a:pPr>
            <a:r>
              <a:rPr lang="es-ES" sz="2400" smtClean="0"/>
              <a:t>Los controles que deben desactivarse durante el trabajo en equipos o circuitos energizados o desenergizados deberán estar trabados o etiquetados.</a:t>
            </a:r>
          </a:p>
          <a:p>
            <a:pPr eaLnBrk="1" hangingPunct="1">
              <a:lnSpc>
                <a:spcPct val="120000"/>
              </a:lnSpc>
              <a:buClr>
                <a:srgbClr val="CC9900"/>
              </a:buClr>
            </a:pPr>
            <a:r>
              <a:rPr lang="es-ES" sz="2400" smtClean="0"/>
              <a:t>Ubicados en todas las ubicaciones de fuentes de energía</a:t>
            </a:r>
          </a:p>
          <a:p>
            <a:pPr eaLnBrk="1" hangingPunct="1">
              <a:lnSpc>
                <a:spcPct val="120000"/>
              </a:lnSpc>
              <a:buClr>
                <a:srgbClr val="CC9900"/>
              </a:buClr>
            </a:pPr>
            <a:r>
              <a:rPr lang="es-ES" sz="2400" smtClean="0"/>
              <a:t>Ref. 29 CFR 1926.417</a:t>
            </a:r>
          </a:p>
        </p:txBody>
      </p:sp>
      <p:pic>
        <p:nvPicPr>
          <p:cNvPr id="69636" name="Picture 205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77800" y="1676400"/>
            <a:ext cx="3479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7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7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7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59" grpId="0"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28600"/>
            <a:ext cx="7467600" cy="6400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 Box 3"/>
          <p:cNvSpPr txBox="1">
            <a:spLocks noChangeArrowheads="1"/>
          </p:cNvSpPr>
          <p:nvPr/>
        </p:nvSpPr>
        <p:spPr bwMode="auto">
          <a:xfrm>
            <a:off x="6629400" y="4114800"/>
            <a:ext cx="2057400" cy="1660525"/>
          </a:xfrm>
          <a:prstGeom prst="rect">
            <a:avLst/>
          </a:prstGeom>
          <a:noFill/>
          <a:ln w="57150" cmpd="thickThin">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Métodos de cableado adecuados:</a:t>
            </a:r>
          </a:p>
          <a:p>
            <a:pPr eaLnBrk="1" hangingPunct="1">
              <a:spcBef>
                <a:spcPct val="50000"/>
              </a:spcBef>
            </a:pPr>
            <a:r>
              <a:rPr lang="en-US"/>
              <a:t>Ref. 29 CFR 1926,405</a:t>
            </a:r>
          </a:p>
        </p:txBody>
      </p:sp>
      <p:sp>
        <p:nvSpPr>
          <p:cNvPr id="70660" name="Text Box 4"/>
          <p:cNvSpPr txBox="1">
            <a:spLocks noChangeArrowheads="1"/>
          </p:cNvSpPr>
          <p:nvPr/>
        </p:nvSpPr>
        <p:spPr bwMode="auto">
          <a:xfrm>
            <a:off x="2362200" y="609600"/>
            <a:ext cx="1447800" cy="838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Abertura de contacto conectada a tierra</a:t>
            </a:r>
          </a:p>
        </p:txBody>
      </p:sp>
      <p:sp>
        <p:nvSpPr>
          <p:cNvPr id="70661" name="Text Box 5"/>
          <p:cNvSpPr txBox="1">
            <a:spLocks noChangeArrowheads="1"/>
          </p:cNvSpPr>
          <p:nvPr/>
        </p:nvSpPr>
        <p:spPr bwMode="auto">
          <a:xfrm>
            <a:off x="7391400" y="533400"/>
            <a:ext cx="1447800" cy="838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Abertura de contacto no conectada a tierra</a:t>
            </a:r>
          </a:p>
        </p:txBody>
      </p:sp>
      <p:sp>
        <p:nvSpPr>
          <p:cNvPr id="70662" name="Text Box 6"/>
          <p:cNvSpPr txBox="1">
            <a:spLocks noChangeArrowheads="1"/>
          </p:cNvSpPr>
          <p:nvPr/>
        </p:nvSpPr>
        <p:spPr bwMode="auto">
          <a:xfrm>
            <a:off x="1447800" y="2209800"/>
            <a:ext cx="838200" cy="457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Cable blanco</a:t>
            </a:r>
          </a:p>
        </p:txBody>
      </p:sp>
      <p:sp>
        <p:nvSpPr>
          <p:cNvPr id="70663" name="Text Box 7"/>
          <p:cNvSpPr txBox="1">
            <a:spLocks noChangeArrowheads="1"/>
          </p:cNvSpPr>
          <p:nvPr/>
        </p:nvSpPr>
        <p:spPr bwMode="auto">
          <a:xfrm>
            <a:off x="7620000" y="1752600"/>
            <a:ext cx="990600" cy="457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Cable negro</a:t>
            </a:r>
          </a:p>
        </p:txBody>
      </p:sp>
      <p:sp>
        <p:nvSpPr>
          <p:cNvPr id="70664" name="Text Box 8"/>
          <p:cNvSpPr txBox="1">
            <a:spLocks noChangeArrowheads="1"/>
          </p:cNvSpPr>
          <p:nvPr/>
        </p:nvSpPr>
        <p:spPr bwMode="auto">
          <a:xfrm>
            <a:off x="6858000" y="2286000"/>
            <a:ext cx="1905000" cy="5334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Abertura de contacto de conexión a tierra</a:t>
            </a:r>
          </a:p>
        </p:txBody>
      </p:sp>
      <p:sp>
        <p:nvSpPr>
          <p:cNvPr id="70665" name="Text Box 9"/>
          <p:cNvSpPr txBox="1">
            <a:spLocks noChangeArrowheads="1"/>
          </p:cNvSpPr>
          <p:nvPr/>
        </p:nvSpPr>
        <p:spPr bwMode="auto">
          <a:xfrm>
            <a:off x="1524000" y="2971800"/>
            <a:ext cx="1676400" cy="6858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Terminales de color de niquel o color claro</a:t>
            </a:r>
          </a:p>
        </p:txBody>
      </p:sp>
      <p:sp>
        <p:nvSpPr>
          <p:cNvPr id="70666" name="Text Box 10"/>
          <p:cNvSpPr txBox="1">
            <a:spLocks noChangeArrowheads="1"/>
          </p:cNvSpPr>
          <p:nvPr/>
        </p:nvSpPr>
        <p:spPr bwMode="auto">
          <a:xfrm>
            <a:off x="7086600" y="3200400"/>
            <a:ext cx="1676400" cy="457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Terminales de color bronze</a:t>
            </a:r>
          </a:p>
        </p:txBody>
      </p:sp>
      <p:sp>
        <p:nvSpPr>
          <p:cNvPr id="70667" name="Text Box 11"/>
          <p:cNvSpPr txBox="1">
            <a:spLocks noChangeArrowheads="1"/>
          </p:cNvSpPr>
          <p:nvPr/>
        </p:nvSpPr>
        <p:spPr bwMode="auto">
          <a:xfrm>
            <a:off x="1447800" y="3962400"/>
            <a:ext cx="1371600" cy="7620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Conductor de conexión a tierra verde o desnudo</a:t>
            </a:r>
          </a:p>
        </p:txBody>
      </p:sp>
      <p:sp>
        <p:nvSpPr>
          <p:cNvPr id="70668" name="Text Box 12"/>
          <p:cNvSpPr txBox="1">
            <a:spLocks noChangeArrowheads="1"/>
          </p:cNvSpPr>
          <p:nvPr/>
        </p:nvSpPr>
        <p:spPr bwMode="auto">
          <a:xfrm>
            <a:off x="1371600" y="6172200"/>
            <a:ext cx="7391400" cy="3810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latin typeface="Times New Roman" pitchFamily="18" charset="0"/>
                <a:cs typeface="Times New Roman" pitchFamily="18" charset="0"/>
              </a:rPr>
              <a:t>Tomacorrientes doble correctamente cableado a los terminales designadas</a:t>
            </a:r>
          </a:p>
        </p:txBody>
      </p:sp>
      <p:sp>
        <p:nvSpPr>
          <p:cNvPr id="70669" name="Rectangle 2"/>
          <p:cNvSpPr>
            <a:spLocks noChangeArrowheads="1"/>
          </p:cNvSpPr>
          <p:nvPr/>
        </p:nvSpPr>
        <p:spPr bwMode="auto">
          <a:xfrm>
            <a:off x="1447800" y="5014913"/>
            <a:ext cx="2286000" cy="5175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r>
              <a:rPr lang="en-US" sz="1400" b="1"/>
              <a:t>tornillo terminal con cabeza hexagonal verde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524000"/>
          </a:xfrm>
          <a:solidFill>
            <a:srgbClr val="FF0000"/>
          </a:solidFill>
        </p:spPr>
        <p:txBody>
          <a:bodyPr/>
          <a:lstStyle/>
          <a:p>
            <a:pPr eaLnBrk="1" hangingPunct="1"/>
            <a:r>
              <a:rPr lang="es-ES" b="0" smtClean="0">
                <a:solidFill>
                  <a:srgbClr val="FFFF00"/>
                </a:solidFill>
              </a:rPr>
              <a:t>Programa para asegurar la conexión a tierra del equipo</a:t>
            </a:r>
          </a:p>
        </p:txBody>
      </p:sp>
      <p:sp>
        <p:nvSpPr>
          <p:cNvPr id="731139" name="Rectangle 3"/>
          <p:cNvSpPr>
            <a:spLocks noGrp="1" noChangeArrowheads="1"/>
          </p:cNvSpPr>
          <p:nvPr>
            <p:ph type="body" idx="1"/>
          </p:nvPr>
        </p:nvSpPr>
        <p:spPr>
          <a:xfrm>
            <a:off x="381000" y="1752600"/>
            <a:ext cx="8534400" cy="4114800"/>
          </a:xfrm>
        </p:spPr>
        <p:txBody>
          <a:bodyPr/>
          <a:lstStyle/>
          <a:p>
            <a:pPr eaLnBrk="1" hangingPunct="1">
              <a:lnSpc>
                <a:spcPct val="90000"/>
              </a:lnSpc>
              <a:buFont typeface="Wingdings" pitchFamily="2" charset="2"/>
              <a:buNone/>
            </a:pPr>
            <a:r>
              <a:rPr lang="es-ES" sz="2000" b="1" smtClean="0"/>
              <a:t>El programa debe cubrir:</a:t>
            </a:r>
          </a:p>
          <a:p>
            <a:pPr marL="742950" lvl="1" indent="-285750" eaLnBrk="1" hangingPunct="1">
              <a:lnSpc>
                <a:spcPct val="90000"/>
              </a:lnSpc>
              <a:buClr>
                <a:srgbClr val="3B812F"/>
              </a:buClr>
            </a:pPr>
            <a:r>
              <a:rPr lang="es-ES" sz="2000" b="1" smtClean="0"/>
              <a:t>Todos los grupos de cordones</a:t>
            </a:r>
          </a:p>
          <a:p>
            <a:pPr marL="742950" lvl="1" indent="-285750" eaLnBrk="1" hangingPunct="1">
              <a:lnSpc>
                <a:spcPct val="90000"/>
              </a:lnSpc>
              <a:buClr>
                <a:srgbClr val="3B812F"/>
              </a:buClr>
            </a:pPr>
            <a:r>
              <a:rPr lang="es-ES" sz="2000" b="1" smtClean="0"/>
              <a:t>Los receptáculos que no son parte de un edificio o estructura</a:t>
            </a:r>
          </a:p>
          <a:p>
            <a:pPr marL="742950" lvl="1" indent="-285750" eaLnBrk="1" hangingPunct="1">
              <a:lnSpc>
                <a:spcPct val="90000"/>
              </a:lnSpc>
              <a:buClr>
                <a:srgbClr val="3B812F"/>
              </a:buClr>
            </a:pPr>
            <a:r>
              <a:rPr lang="es-ES" sz="2000" b="1" smtClean="0"/>
              <a:t>Los equipos conectados por enchufe y cordón</a:t>
            </a:r>
          </a:p>
          <a:p>
            <a:pPr eaLnBrk="1" hangingPunct="1">
              <a:lnSpc>
                <a:spcPct val="90000"/>
              </a:lnSpc>
              <a:buFont typeface="Wingdings" pitchFamily="2" charset="2"/>
              <a:buNone/>
            </a:pPr>
            <a:r>
              <a:rPr lang="es-ES" sz="2000" b="1" smtClean="0"/>
              <a:t>Los requisitos del programa incluyen:</a:t>
            </a:r>
          </a:p>
          <a:p>
            <a:pPr marL="742950" lvl="1" indent="-285750" eaLnBrk="1" hangingPunct="1">
              <a:lnSpc>
                <a:spcPct val="90000"/>
              </a:lnSpc>
              <a:buClr>
                <a:srgbClr val="3B812F"/>
              </a:buClr>
            </a:pPr>
            <a:r>
              <a:rPr lang="es-ES" sz="2000" b="1" smtClean="0"/>
              <a:t>Procedimientos específicos adoptados por el empleador</a:t>
            </a:r>
          </a:p>
          <a:p>
            <a:pPr marL="742950" lvl="1" indent="-285750" eaLnBrk="1" hangingPunct="1">
              <a:lnSpc>
                <a:spcPct val="90000"/>
              </a:lnSpc>
              <a:buClr>
                <a:srgbClr val="3B812F"/>
              </a:buClr>
            </a:pPr>
            <a:r>
              <a:rPr lang="es-ES" sz="2000" b="1" smtClean="0"/>
              <a:t>Persona competente para implementar el programa</a:t>
            </a:r>
          </a:p>
          <a:p>
            <a:pPr marL="742950" lvl="1" indent="-285750" eaLnBrk="1" hangingPunct="1">
              <a:lnSpc>
                <a:spcPct val="90000"/>
              </a:lnSpc>
              <a:buClr>
                <a:srgbClr val="3B812F"/>
              </a:buClr>
            </a:pPr>
            <a:r>
              <a:rPr lang="es-ES" sz="2000" b="1" smtClean="0"/>
              <a:t>Inspección visual de daños del equipo conectado por un cordón y enchufe</a:t>
            </a:r>
          </a:p>
          <a:p>
            <a:pPr marL="742950" lvl="1" indent="-285750" eaLnBrk="1" hangingPunct="1">
              <a:lnSpc>
                <a:spcPct val="90000"/>
              </a:lnSpc>
              <a:buClr>
                <a:srgbClr val="3B812F"/>
              </a:buClr>
            </a:pPr>
            <a:r>
              <a:rPr lang="es-ES" sz="2000" b="1" smtClean="0"/>
              <a:t>Ref. 29 CFR 1926.404(b)(1)(i) para información sobre el programa para asegurar la conexión a tierra del equipo de la protección de falla a tierra del circuito derivado requerido.</a:t>
            </a:r>
          </a:p>
          <a:p>
            <a:pPr marL="742950" lvl="1" indent="-285750" eaLnBrk="1" hangingPunct="1">
              <a:lnSpc>
                <a:spcPct val="90000"/>
              </a:lnSpc>
              <a:buClr>
                <a:srgbClr val="3B812F"/>
              </a:buClr>
            </a:pPr>
            <a:endParaRPr lang="es-E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311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311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3113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311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3113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3113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113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3113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311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39" grpId="0" build="p" bldLvl="3"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050"/>
          <p:cNvSpPr>
            <a:spLocks noGrp="1" noChangeArrowheads="1"/>
          </p:cNvSpPr>
          <p:nvPr>
            <p:ph type="title"/>
          </p:nvPr>
        </p:nvSpPr>
        <p:spPr>
          <a:xfrm>
            <a:off x="0" y="0"/>
            <a:ext cx="9144000" cy="1143000"/>
          </a:xfrm>
          <a:solidFill>
            <a:srgbClr val="FF0000"/>
          </a:solidFill>
        </p:spPr>
        <p:txBody>
          <a:bodyPr/>
          <a:lstStyle/>
          <a:p>
            <a:pPr eaLnBrk="1" hangingPunct="1"/>
            <a:r>
              <a:rPr lang="es-ES" b="0" smtClean="0">
                <a:solidFill>
                  <a:srgbClr val="FFFF00"/>
                </a:solidFill>
              </a:rPr>
              <a:t>Líneas de energía eléctrica aéreas</a:t>
            </a:r>
          </a:p>
        </p:txBody>
      </p:sp>
      <p:sp>
        <p:nvSpPr>
          <p:cNvPr id="724995" name="Rectangle 2051"/>
          <p:cNvSpPr>
            <a:spLocks noGrp="1" noChangeArrowheads="1"/>
          </p:cNvSpPr>
          <p:nvPr>
            <p:ph type="body" sz="half" idx="1"/>
          </p:nvPr>
        </p:nvSpPr>
        <p:spPr>
          <a:xfrm>
            <a:off x="0" y="1828800"/>
            <a:ext cx="4419600" cy="3962400"/>
          </a:xfrm>
        </p:spPr>
        <p:txBody>
          <a:bodyPr/>
          <a:lstStyle/>
          <a:p>
            <a:pPr eaLnBrk="1" hangingPunct="1">
              <a:buClr>
                <a:srgbClr val="CC9900"/>
              </a:buClr>
            </a:pPr>
            <a:r>
              <a:rPr lang="es-ES" sz="2000" b="1" smtClean="0"/>
              <a:t>Manténgase al menos a 10 pies de distancia</a:t>
            </a:r>
          </a:p>
          <a:p>
            <a:pPr eaLnBrk="1" hangingPunct="1">
              <a:buClr>
                <a:srgbClr val="CC9900"/>
              </a:buClr>
            </a:pPr>
            <a:r>
              <a:rPr lang="es-ES" sz="2000" b="1" smtClean="0"/>
              <a:t>Coloque señales de advertencia</a:t>
            </a:r>
          </a:p>
          <a:p>
            <a:pPr eaLnBrk="1" hangingPunct="1">
              <a:buClr>
                <a:srgbClr val="CC9900"/>
              </a:buClr>
            </a:pPr>
            <a:r>
              <a:rPr lang="es-ES" sz="2000" b="1" smtClean="0"/>
              <a:t>Asuma que las líneas están energizadas</a:t>
            </a:r>
          </a:p>
          <a:p>
            <a:pPr eaLnBrk="1" hangingPunct="1">
              <a:buClr>
                <a:srgbClr val="CC9900"/>
              </a:buClr>
            </a:pPr>
            <a:r>
              <a:rPr lang="es-ES" sz="2000" b="1" smtClean="0"/>
              <a:t>Use escaleras de mano de madera o de fibra de vidrio, no de metal</a:t>
            </a:r>
          </a:p>
          <a:p>
            <a:pPr eaLnBrk="1" hangingPunct="1">
              <a:buClr>
                <a:srgbClr val="CC9900"/>
              </a:buClr>
            </a:pPr>
            <a:r>
              <a:rPr lang="es-ES" sz="2000" b="1" smtClean="0"/>
              <a:t>Los trabajadores de las líneas de energía eléctrica requieren una capacitación especial y un PPE</a:t>
            </a:r>
            <a:endParaRPr lang="es-ES" sz="2400" smtClean="0"/>
          </a:p>
        </p:txBody>
      </p:sp>
      <p:pic>
        <p:nvPicPr>
          <p:cNvPr id="72708" name="Picture 2052" descr="100_030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95800" y="1676400"/>
            <a:ext cx="43402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4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49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4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995"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ide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24600" y="1676400"/>
            <a:ext cx="2819400" cy="3305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descr="Slide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81400" y="1676400"/>
            <a:ext cx="2586038" cy="33051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descr="Slide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76400"/>
            <a:ext cx="3200400" cy="32337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9221" name="Rectangle 5"/>
          <p:cNvSpPr>
            <a:spLocks noChangeArrowheads="1"/>
          </p:cNvSpPr>
          <p:nvPr/>
        </p:nvSpPr>
        <p:spPr bwMode="auto">
          <a:xfrm>
            <a:off x="6324600" y="5105400"/>
            <a:ext cx="2819400" cy="549275"/>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038" rIns="0" bIns="46038">
            <a:spAutoFit/>
          </a:bodyPr>
          <a:lstStyle/>
          <a:p>
            <a:pPr eaLnBrk="0" hangingPunct="0"/>
            <a:r>
              <a:rPr lang="es-AR" sz="1500" b="1">
                <a:solidFill>
                  <a:schemeClr val="bg1"/>
                </a:solidFill>
              </a:rPr>
              <a:t>Detención personal</a:t>
            </a:r>
            <a:r>
              <a:rPr lang="es-AR" sz="1500"/>
              <a:t> </a:t>
            </a:r>
            <a:r>
              <a:rPr lang="es-AR" sz="1500" b="1">
                <a:solidFill>
                  <a:schemeClr val="bg1"/>
                </a:solidFill>
              </a:rPr>
              <a:t>de caídas</a:t>
            </a:r>
          </a:p>
          <a:p>
            <a:pPr eaLnBrk="0" hangingPunct="0"/>
            <a:r>
              <a:rPr lang="es-AR" sz="1500" b="1">
                <a:solidFill>
                  <a:schemeClr val="bg1"/>
                </a:solidFill>
              </a:rPr>
              <a:t>Ref. 28 CFR 1926.502d</a:t>
            </a:r>
          </a:p>
        </p:txBody>
      </p:sp>
      <p:sp>
        <p:nvSpPr>
          <p:cNvPr id="9222" name="Rectangle 6"/>
          <p:cNvSpPr>
            <a:spLocks noChangeArrowheads="1"/>
          </p:cNvSpPr>
          <p:nvPr/>
        </p:nvSpPr>
        <p:spPr bwMode="auto">
          <a:xfrm>
            <a:off x="304800" y="5105400"/>
            <a:ext cx="3048000" cy="581025"/>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r>
              <a:rPr lang="en-US" sz="1600" b="1">
                <a:solidFill>
                  <a:schemeClr val="bg1"/>
                </a:solidFill>
              </a:rPr>
              <a:t>Barandas </a:t>
            </a:r>
          </a:p>
          <a:p>
            <a:pPr algn="l" eaLnBrk="0" hangingPunct="0"/>
            <a:r>
              <a:rPr lang="en-US" sz="1600" b="1">
                <a:solidFill>
                  <a:schemeClr val="bg1"/>
                </a:solidFill>
              </a:rPr>
              <a:t>Ref. 29 CFR 1926.502b</a:t>
            </a:r>
          </a:p>
        </p:txBody>
      </p:sp>
      <p:sp>
        <p:nvSpPr>
          <p:cNvPr id="9223" name="Rectangle 7"/>
          <p:cNvSpPr>
            <a:spLocks noChangeArrowheads="1"/>
          </p:cNvSpPr>
          <p:nvPr/>
        </p:nvSpPr>
        <p:spPr bwMode="auto">
          <a:xfrm>
            <a:off x="3581400" y="5105400"/>
            <a:ext cx="2438400" cy="581025"/>
          </a:xfrm>
          <a:prstGeom prst="rect">
            <a:avLst/>
          </a:prstGeom>
          <a:solidFill>
            <a:srgbClr val="0000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l" eaLnBrk="0" hangingPunct="0"/>
            <a:r>
              <a:rPr lang="en-US" sz="1600" b="1">
                <a:solidFill>
                  <a:schemeClr val="bg1"/>
                </a:solidFill>
              </a:rPr>
              <a:t>Red de seguridad</a:t>
            </a:r>
          </a:p>
          <a:p>
            <a:pPr algn="l" eaLnBrk="0" hangingPunct="0"/>
            <a:r>
              <a:rPr lang="en-US" sz="1600" b="1">
                <a:solidFill>
                  <a:schemeClr val="bg1"/>
                </a:solidFill>
              </a:rPr>
              <a:t>Ref. 29 CFR 1926.502c</a:t>
            </a:r>
          </a:p>
        </p:txBody>
      </p:sp>
      <p:sp>
        <p:nvSpPr>
          <p:cNvPr id="9224" name="Text Box 8"/>
          <p:cNvSpPr txBox="1">
            <a:spLocks noChangeArrowheads="1"/>
          </p:cNvSpPr>
          <p:nvPr/>
        </p:nvSpPr>
        <p:spPr bwMode="auto">
          <a:xfrm>
            <a:off x="533400" y="709613"/>
            <a:ext cx="765175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s-ES" sz="2800" b="1">
                <a:solidFill>
                  <a:srgbClr val="0033CC"/>
                </a:solidFill>
                <a:latin typeface="Arial Black" pitchFamily="34" charset="0"/>
              </a:rPr>
              <a:t>Opciones de protección contra caídas</a:t>
            </a:r>
            <a:endParaRPr lang="en-US" sz="2800" b="1">
              <a:solidFill>
                <a:srgbClr val="0033CC"/>
              </a:solidFill>
              <a:latin typeface="Arial Black"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0"/>
            <a:ext cx="9144000" cy="1143000"/>
          </a:xfrm>
          <a:solidFill>
            <a:srgbClr val="FF0000"/>
          </a:solidFill>
        </p:spPr>
        <p:txBody>
          <a:bodyPr/>
          <a:lstStyle/>
          <a:p>
            <a:pPr eaLnBrk="1" hangingPunct="1"/>
            <a:r>
              <a:rPr lang="es-ES" b="0" smtClean="0">
                <a:solidFill>
                  <a:srgbClr val="FFFF00"/>
                </a:solidFill>
              </a:rPr>
              <a:t>Líneas de energía eléctrica aéreas</a:t>
            </a:r>
          </a:p>
        </p:txBody>
      </p:sp>
      <p:sp>
        <p:nvSpPr>
          <p:cNvPr id="722947" name="Rectangle 3"/>
          <p:cNvSpPr>
            <a:spLocks noGrp="1" noChangeArrowheads="1"/>
          </p:cNvSpPr>
          <p:nvPr>
            <p:ph type="body" idx="1"/>
          </p:nvPr>
        </p:nvSpPr>
        <p:spPr>
          <a:xfrm>
            <a:off x="0" y="1600200"/>
            <a:ext cx="5181600" cy="4114800"/>
          </a:xfrm>
          <a:noFill/>
        </p:spPr>
        <p:txBody>
          <a:bodyPr lIns="92075" tIns="46038" rIns="92075" bIns="46038"/>
          <a:lstStyle/>
          <a:p>
            <a:pPr eaLnBrk="1" hangingPunct="1">
              <a:lnSpc>
                <a:spcPct val="90000"/>
              </a:lnSpc>
              <a:buClr>
                <a:srgbClr val="CC9900"/>
              </a:buClr>
              <a:buFont typeface="Wingdings" pitchFamily="2" charset="2"/>
              <a:buBlip>
                <a:blip r:embed="rId3"/>
              </a:buBlip>
            </a:pPr>
            <a:r>
              <a:rPr lang="es-ES" sz="2400" b="1" smtClean="0"/>
              <a:t>Por lo general sin aislamiento</a:t>
            </a:r>
          </a:p>
          <a:p>
            <a:pPr eaLnBrk="1" hangingPunct="1">
              <a:lnSpc>
                <a:spcPct val="90000"/>
              </a:lnSpc>
              <a:buClr>
                <a:srgbClr val="CC9900"/>
              </a:buClr>
              <a:buFont typeface="Wingdings" pitchFamily="2" charset="2"/>
              <a:buBlip>
                <a:blip r:embed="rId3"/>
              </a:buBlip>
            </a:pPr>
            <a:r>
              <a:rPr lang="es-ES" sz="2400" b="1" smtClean="0"/>
              <a:t>Ejemplos de equipos que pueden estar en contacto con las líneas de energía eléctrica:</a:t>
            </a:r>
          </a:p>
          <a:p>
            <a:pPr marL="742950" lvl="1" indent="-285750" eaLnBrk="1" hangingPunct="1">
              <a:lnSpc>
                <a:spcPct val="90000"/>
              </a:lnSpc>
              <a:buClr>
                <a:srgbClr val="3B812F"/>
              </a:buClr>
              <a:buFont typeface="Wingdings" pitchFamily="2" charset="2"/>
              <a:buBlip>
                <a:blip r:embed="rId3"/>
              </a:buBlip>
            </a:pPr>
            <a:r>
              <a:rPr lang="es-ES" b="1" smtClean="0"/>
              <a:t> Grúa </a:t>
            </a:r>
          </a:p>
          <a:p>
            <a:pPr marL="742950" lvl="1" indent="-285750" eaLnBrk="1" hangingPunct="1">
              <a:lnSpc>
                <a:spcPct val="90000"/>
              </a:lnSpc>
              <a:buClr>
                <a:srgbClr val="3B812F"/>
              </a:buClr>
              <a:buFont typeface="Wingdings" pitchFamily="2" charset="2"/>
              <a:buBlip>
                <a:blip r:embed="rId3"/>
              </a:buBlip>
            </a:pPr>
            <a:r>
              <a:rPr lang="es-ES" b="1" smtClean="0"/>
              <a:t> Escalera de mano</a:t>
            </a:r>
          </a:p>
          <a:p>
            <a:pPr marL="742950" lvl="1" indent="-285750" eaLnBrk="1" hangingPunct="1">
              <a:lnSpc>
                <a:spcPct val="90000"/>
              </a:lnSpc>
              <a:buClr>
                <a:srgbClr val="3B812F"/>
              </a:buClr>
              <a:buFont typeface="Wingdings" pitchFamily="2" charset="2"/>
              <a:buBlip>
                <a:blip r:embed="rId3"/>
              </a:buBlip>
            </a:pPr>
            <a:r>
              <a:rPr lang="es-ES" b="1" smtClean="0"/>
              <a:t> Andamio </a:t>
            </a:r>
            <a:r>
              <a:rPr lang="es-ES" sz="1800" b="1" smtClean="0"/>
              <a:t>(29 CFR 1926.451(f)(6)</a:t>
            </a:r>
          </a:p>
          <a:p>
            <a:pPr marL="742950" lvl="1" indent="-285750" eaLnBrk="1" hangingPunct="1">
              <a:lnSpc>
                <a:spcPct val="90000"/>
              </a:lnSpc>
              <a:buClr>
                <a:srgbClr val="3B812F"/>
              </a:buClr>
              <a:buFont typeface="Wingdings" pitchFamily="2" charset="2"/>
              <a:buBlip>
                <a:blip r:embed="rId3"/>
              </a:buBlip>
            </a:pPr>
            <a:r>
              <a:rPr lang="es-ES" b="1" smtClean="0"/>
              <a:t> Retroexcavadora</a:t>
            </a:r>
          </a:p>
          <a:p>
            <a:pPr marL="742950" lvl="1" indent="-285750" eaLnBrk="1" hangingPunct="1">
              <a:lnSpc>
                <a:spcPct val="90000"/>
              </a:lnSpc>
              <a:buClr>
                <a:srgbClr val="3B812F"/>
              </a:buClr>
              <a:buFont typeface="Wingdings" pitchFamily="2" charset="2"/>
              <a:buBlip>
                <a:blip r:embed="rId3"/>
              </a:buBlip>
            </a:pPr>
            <a:r>
              <a:rPr lang="es-ES" b="1" smtClean="0"/>
              <a:t> Elevadores tijera</a:t>
            </a:r>
          </a:p>
          <a:p>
            <a:pPr marL="742950" lvl="1" indent="-285750" eaLnBrk="1" hangingPunct="1">
              <a:lnSpc>
                <a:spcPct val="90000"/>
              </a:lnSpc>
              <a:buClr>
                <a:srgbClr val="3B812F"/>
              </a:buClr>
              <a:buFont typeface="Wingdings" pitchFamily="2" charset="2"/>
              <a:buBlip>
                <a:blip r:embed="rId3"/>
              </a:buBlip>
            </a:pPr>
            <a:r>
              <a:rPr lang="es-ES" b="1" smtClean="0"/>
              <a:t> Camión de tumba</a:t>
            </a:r>
          </a:p>
        </p:txBody>
      </p:sp>
      <p:pic>
        <p:nvPicPr>
          <p:cNvPr id="73732" name="Picture 4"/>
          <p:cNvPicPr>
            <a:picLocks noChangeAspect="1" noChangeArrowheads="1"/>
          </p:cNvPicPr>
          <p:nvPr/>
        </p:nvPicPr>
        <p:blipFill>
          <a:blip r:embed="rId4">
            <a:extLst>
              <a:ext uri="{28A0092B-C50C-407E-A947-70E740481C1C}">
                <a14:useLocalDpi xmlns:a14="http://schemas.microsoft.com/office/drawing/2010/main" val="0"/>
              </a:ext>
            </a:extLst>
          </a:blip>
          <a:srcRect l="67999" t="30000" r="14999" b="20667"/>
          <a:stretch>
            <a:fillRect/>
          </a:stretch>
        </p:blipFill>
        <p:spPr bwMode="auto">
          <a:xfrm>
            <a:off x="5334000" y="1676400"/>
            <a:ext cx="34401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29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229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294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2294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2294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229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47" grpId="0" build="p" bldLvl="2"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600" smtClean="0">
                <a:solidFill>
                  <a:srgbClr val="FFFF00"/>
                </a:solidFill>
              </a:rPr>
              <a:t>Contacto con líneas de energía eléctrica</a:t>
            </a:r>
          </a:p>
        </p:txBody>
      </p:sp>
      <p:sp>
        <p:nvSpPr>
          <p:cNvPr id="536579" name="Rectangle 3"/>
          <p:cNvSpPr>
            <a:spLocks noGrp="1" noChangeArrowheads="1"/>
          </p:cNvSpPr>
          <p:nvPr>
            <p:ph type="body" idx="1"/>
          </p:nvPr>
        </p:nvSpPr>
        <p:spPr>
          <a:xfrm>
            <a:off x="228600" y="1828800"/>
            <a:ext cx="8686800" cy="4038600"/>
          </a:xfrm>
        </p:spPr>
        <p:txBody>
          <a:bodyPr/>
          <a:lstStyle/>
          <a:p>
            <a:pPr eaLnBrk="1" hangingPunct="1">
              <a:lnSpc>
                <a:spcPct val="90000"/>
              </a:lnSpc>
              <a:buClr>
                <a:srgbClr val="CC9900"/>
              </a:buClr>
            </a:pPr>
            <a:r>
              <a:rPr lang="es-ES" sz="3200" b="1" smtClean="0"/>
              <a:t>Cómo evitar peligros:</a:t>
            </a:r>
            <a:endParaRPr lang="es-ES" sz="3200" smtClean="0"/>
          </a:p>
          <a:p>
            <a:pPr lvl="1" eaLnBrk="1" hangingPunct="1">
              <a:lnSpc>
                <a:spcPct val="90000"/>
              </a:lnSpc>
              <a:buClr>
                <a:srgbClr val="3B812F"/>
              </a:buClr>
            </a:pPr>
            <a:r>
              <a:rPr lang="es-ES" sz="2300" b="1" smtClean="0"/>
              <a:t>Busque indicadores de las líneas de energía eléctrica aéreas y subterráneas. Coloque señales de advertencia. </a:t>
            </a:r>
          </a:p>
          <a:p>
            <a:pPr lvl="1" eaLnBrk="1" hangingPunct="1">
              <a:lnSpc>
                <a:spcPct val="90000"/>
              </a:lnSpc>
              <a:buClr>
                <a:srgbClr val="3B812F"/>
              </a:buClr>
            </a:pPr>
            <a:r>
              <a:rPr lang="es-ES" sz="2300" b="1" smtClean="0"/>
              <a:t>Contacte a el servicio público para las ubicaciones de las líneas de energía eléctrica subterráneas. </a:t>
            </a:r>
          </a:p>
          <a:p>
            <a:pPr lvl="1" eaLnBrk="1" hangingPunct="1">
              <a:lnSpc>
                <a:spcPct val="90000"/>
              </a:lnSpc>
              <a:buClr>
                <a:srgbClr val="3B812F"/>
              </a:buClr>
            </a:pPr>
            <a:r>
              <a:rPr lang="es-ES" sz="2300" b="1" smtClean="0"/>
              <a:t>Manténgase al menos a 10 pies de distancia de las líneas de energía eléctrica aéreas. Ref. 29 CFR 1926.505(a)(15)(i).</a:t>
            </a:r>
          </a:p>
          <a:p>
            <a:pPr lvl="1" eaLnBrk="1" hangingPunct="1">
              <a:lnSpc>
                <a:spcPct val="90000"/>
              </a:lnSpc>
              <a:buClr>
                <a:srgbClr val="3B812F"/>
              </a:buClr>
            </a:pPr>
            <a:r>
              <a:rPr lang="es-ES" sz="2300" b="1" smtClean="0"/>
              <a:t>Asuma que las líneas de energía eléctrica aéreas están energizadas, a menos que sepa lo contrario.</a:t>
            </a:r>
            <a:r>
              <a:rPr lang="es-ES" sz="23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6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6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6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6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36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79" grpId="0"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600" smtClean="0">
                <a:solidFill>
                  <a:srgbClr val="FFFF00"/>
                </a:solidFill>
              </a:rPr>
              <a:t>Contacto con líneas de energía eléctrica</a:t>
            </a:r>
          </a:p>
        </p:txBody>
      </p:sp>
      <p:sp>
        <p:nvSpPr>
          <p:cNvPr id="538627" name="Rectangle 3"/>
          <p:cNvSpPr>
            <a:spLocks noGrp="1" noChangeArrowheads="1"/>
          </p:cNvSpPr>
          <p:nvPr>
            <p:ph type="body" idx="1"/>
          </p:nvPr>
        </p:nvSpPr>
        <p:spPr>
          <a:xfrm>
            <a:off x="228600" y="1676400"/>
            <a:ext cx="8686800" cy="4038600"/>
          </a:xfrm>
        </p:spPr>
        <p:txBody>
          <a:bodyPr/>
          <a:lstStyle/>
          <a:p>
            <a:pPr eaLnBrk="1" hangingPunct="1">
              <a:buClr>
                <a:srgbClr val="CC9900"/>
              </a:buClr>
            </a:pPr>
            <a:r>
              <a:rPr lang="es-ES" sz="3200" b="1" smtClean="0"/>
              <a:t>Cómo evitar peligros, continuación:</a:t>
            </a:r>
            <a:endParaRPr lang="es-ES" sz="3200" smtClean="0"/>
          </a:p>
          <a:p>
            <a:pPr lvl="1" eaLnBrk="1" hangingPunct="1">
              <a:buClr>
                <a:srgbClr val="3B812F"/>
              </a:buClr>
            </a:pPr>
            <a:r>
              <a:rPr lang="es-ES" b="1" smtClean="0"/>
              <a:t>Desenergice y conecte las líneas de energía eléctrica a tierra al trabajar cerca de ellas. Otras medidas de protección incluyen proteger o aislar las líneas de energía eléctrica. </a:t>
            </a:r>
          </a:p>
          <a:p>
            <a:pPr lvl="1" eaLnBrk="1" hangingPunct="1">
              <a:buClr>
                <a:srgbClr val="3B812F"/>
              </a:buClr>
            </a:pPr>
            <a:r>
              <a:rPr lang="es-ES" b="1" smtClean="0"/>
              <a:t>Use escaleras de mano de madera o de fibra de vidrio no conductoras al trabajar cerca de las líneas de energía eléctrica.</a:t>
            </a:r>
            <a:r>
              <a:rPr lang="es-ES"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8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8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8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bldLvl="2"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0" y="685800"/>
            <a:ext cx="9144000" cy="685800"/>
          </a:xfrm>
          <a:solidFill>
            <a:srgbClr val="FF0000"/>
          </a:solidFill>
        </p:spPr>
        <p:txBody>
          <a:bodyPr/>
          <a:lstStyle/>
          <a:p>
            <a:pPr eaLnBrk="1" hangingPunct="1"/>
            <a:r>
              <a:rPr lang="es-ES" smtClean="0">
                <a:solidFill>
                  <a:srgbClr val="FFFF00"/>
                </a:solidFill>
              </a:rPr>
              <a:t>Paso de conexión a tierra</a:t>
            </a:r>
          </a:p>
        </p:txBody>
      </p:sp>
      <p:sp>
        <p:nvSpPr>
          <p:cNvPr id="783363" name="Rectangle 3"/>
          <p:cNvSpPr>
            <a:spLocks noGrp="1" noChangeArrowheads="1"/>
          </p:cNvSpPr>
          <p:nvPr>
            <p:ph type="body" idx="1"/>
          </p:nvPr>
        </p:nvSpPr>
        <p:spPr>
          <a:xfrm>
            <a:off x="228600" y="1676400"/>
            <a:ext cx="5181600" cy="4114800"/>
          </a:xfrm>
        </p:spPr>
        <p:txBody>
          <a:bodyPr/>
          <a:lstStyle/>
          <a:p>
            <a:pPr eaLnBrk="1" hangingPunct="1">
              <a:buClr>
                <a:srgbClr val="CC9900"/>
              </a:buClr>
            </a:pPr>
            <a:r>
              <a:rPr lang="es-ES" sz="2600" smtClean="0"/>
              <a:t>El paso para una conexión a tierra de los circuitos, equipos y recintos debe ser permanente y continuo.</a:t>
            </a:r>
          </a:p>
          <a:p>
            <a:pPr eaLnBrk="1" hangingPunct="1">
              <a:buClr>
                <a:srgbClr val="CC9900"/>
              </a:buClr>
            </a:pPr>
            <a:r>
              <a:rPr lang="es-ES" sz="2600" smtClean="0"/>
              <a:t>La violación que se presenta aquí es un cordón de extensión con una clavija de conexión a tierra faltante</a:t>
            </a:r>
          </a:p>
          <a:p>
            <a:pPr marL="742950" lvl="1" indent="-285750" eaLnBrk="1" hangingPunct="1">
              <a:buClr>
                <a:srgbClr val="3B812F"/>
              </a:buClr>
            </a:pPr>
            <a:r>
              <a:rPr lang="es-ES" sz="1700" smtClean="0"/>
              <a:t>Ref. 29 CFR 1926.404(e) - Sobrecorriente</a:t>
            </a:r>
          </a:p>
          <a:p>
            <a:pPr marL="742950" lvl="1" indent="-285750" eaLnBrk="1" hangingPunct="1">
              <a:buClr>
                <a:srgbClr val="3B812F"/>
              </a:buClr>
            </a:pPr>
            <a:r>
              <a:rPr lang="es-ES" sz="1700" smtClean="0"/>
              <a:t>Ref. 29 CFR 1926,404(f) - Conexión a tierra</a:t>
            </a:r>
          </a:p>
          <a:p>
            <a:pPr marL="742950" lvl="1" indent="-285750" eaLnBrk="1" hangingPunct="1">
              <a:buClr>
                <a:srgbClr val="3B812F"/>
              </a:buClr>
            </a:pPr>
            <a:endParaRPr lang="es-ES" sz="1700" smtClean="0"/>
          </a:p>
        </p:txBody>
      </p:sp>
      <p:graphicFrame>
        <p:nvGraphicFramePr>
          <p:cNvPr id="76804" name="Object 4"/>
          <p:cNvGraphicFramePr>
            <a:graphicFrameLocks noChangeAspect="1"/>
          </p:cNvGraphicFramePr>
          <p:nvPr/>
        </p:nvGraphicFramePr>
        <p:xfrm>
          <a:off x="5486400" y="1676400"/>
          <a:ext cx="3200400" cy="4114800"/>
        </p:xfrm>
        <a:graphic>
          <a:graphicData uri="http://schemas.openxmlformats.org/presentationml/2006/ole">
            <mc:AlternateContent xmlns:mc="http://schemas.openxmlformats.org/markup-compatibility/2006">
              <mc:Choice xmlns:v="urn:schemas-microsoft-com:vml" Requires="v">
                <p:oleObj spid="_x0000_s76806" name="Document" r:id="rId4" imgW="5705640" imgH="4381560" progId="WP8Doc">
                  <p:embed/>
                </p:oleObj>
              </mc:Choice>
              <mc:Fallback>
                <p:oleObj name="Document" r:id="rId4" imgW="5705640" imgH="4381560" progId="WP8Doc">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8115" t="17821" r="37732"/>
                      <a:stretch>
                        <a:fillRect/>
                      </a:stretch>
                    </p:blipFill>
                    <p:spPr bwMode="auto">
                      <a:xfrm>
                        <a:off x="5486400" y="1676400"/>
                        <a:ext cx="320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3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336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336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3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2800" smtClean="0">
                <a:solidFill>
                  <a:srgbClr val="FFFF00"/>
                </a:solidFill>
              </a:rPr>
              <a:t>Paso de conexión a tierra inexistente o interrumpido</a:t>
            </a:r>
          </a:p>
        </p:txBody>
      </p:sp>
      <p:sp>
        <p:nvSpPr>
          <p:cNvPr id="546819" name="Rectangle 3"/>
          <p:cNvSpPr>
            <a:spLocks noGrp="1" noChangeArrowheads="1"/>
          </p:cNvSpPr>
          <p:nvPr>
            <p:ph type="body" idx="1"/>
          </p:nvPr>
        </p:nvSpPr>
        <p:spPr>
          <a:xfrm>
            <a:off x="533400" y="1600200"/>
            <a:ext cx="5715000" cy="4038600"/>
          </a:xfrm>
        </p:spPr>
        <p:txBody>
          <a:bodyPr/>
          <a:lstStyle/>
          <a:p>
            <a:pPr eaLnBrk="1" hangingPunct="1">
              <a:buClr>
                <a:srgbClr val="CC9900"/>
              </a:buClr>
            </a:pPr>
            <a:r>
              <a:rPr lang="es-ES" sz="2000" smtClean="0"/>
              <a:t>Si la fuente de energía para el equipo eléctrico en su lugar de trabajo no cuenta con una conexión a tierra o el paso ha sufrido una interrupción, la corriente de falla podría viajar a través del cuerpo del trabajador, causando quemaduras eléctricas o la muerte</a:t>
            </a:r>
            <a:r>
              <a:rPr lang="es-ES" sz="2000" i="1" smtClean="0"/>
              <a:t>. </a:t>
            </a:r>
            <a:endParaRPr lang="es-ES" sz="2000" smtClean="0"/>
          </a:p>
          <a:p>
            <a:pPr eaLnBrk="1" hangingPunct="1">
              <a:buClr>
                <a:srgbClr val="CC9900"/>
              </a:buClr>
            </a:pPr>
            <a:r>
              <a:rPr lang="es-ES" sz="2000" smtClean="0"/>
              <a:t>Incluso cuando el sistema de energía cuenta con una conexión a tierra correcta, el equipo eléctrico puede dejar de ser seguro y pasar a ser peligroso instantáneamente debido a las condiciones extremas y tratamiento descuidado.</a:t>
            </a:r>
            <a:br>
              <a:rPr lang="es-ES" sz="2000" smtClean="0"/>
            </a:br>
            <a:endParaRPr lang="es-ES" sz="2000" smtClean="0"/>
          </a:p>
        </p:txBody>
      </p:sp>
      <p:sp>
        <p:nvSpPr>
          <p:cNvPr id="77828" name="Text Box 4"/>
          <p:cNvSpPr txBox="1">
            <a:spLocks noChangeArrowheads="1"/>
          </p:cNvSpPr>
          <p:nvPr/>
        </p:nvSpPr>
        <p:spPr bwMode="auto">
          <a:xfrm>
            <a:off x="6400800" y="3962400"/>
            <a:ext cx="2286000" cy="2493963"/>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400" b="1">
                <a:solidFill>
                  <a:srgbClr val="FFFFFF"/>
                </a:solidFill>
              </a:rPr>
              <a:t>Remover la clavija de conexión a tierra del enchufe para adaptarlo a una toma sin conexión a tierra no sólo significa que su área de trabajo es insegura, sino que imposibilita el uso del cordón para un futuro trabajo cuando existe conexión a tierra</a:t>
            </a:r>
            <a:r>
              <a:rPr lang="es-ES">
                <a:solidFill>
                  <a:srgbClr val="FFFFFF"/>
                </a:solidFill>
              </a:rPr>
              <a:t> </a:t>
            </a:r>
            <a:endParaRPr lang="en-US">
              <a:solidFill>
                <a:srgbClr val="FFFFFF"/>
              </a:solidFill>
            </a:endParaRPr>
          </a:p>
        </p:txBody>
      </p:sp>
      <p:pic>
        <p:nvPicPr>
          <p:cNvPr id="77829" name="Picture 7" descr="Plug with missing ground pin">
            <a:hlinkClick r:id="rId3" tooltip="Electrical Panel"/>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764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bldLvl="2"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2800" smtClean="0">
                <a:solidFill>
                  <a:srgbClr val="FFFF00"/>
                </a:solidFill>
              </a:rPr>
              <a:t>Paso de conexión a tierra inexistente o interrumpido</a:t>
            </a:r>
          </a:p>
        </p:txBody>
      </p:sp>
      <p:sp>
        <p:nvSpPr>
          <p:cNvPr id="548867" name="Rectangle 3"/>
          <p:cNvSpPr>
            <a:spLocks noGrp="1" noChangeArrowheads="1"/>
          </p:cNvSpPr>
          <p:nvPr>
            <p:ph type="body" idx="1"/>
          </p:nvPr>
        </p:nvSpPr>
        <p:spPr>
          <a:xfrm>
            <a:off x="228600" y="1600200"/>
            <a:ext cx="8686800" cy="4267200"/>
          </a:xfrm>
        </p:spPr>
        <p:txBody>
          <a:bodyPr/>
          <a:lstStyle/>
          <a:p>
            <a:pPr eaLnBrk="1" hangingPunct="1">
              <a:buClr>
                <a:srgbClr val="CC9900"/>
              </a:buClr>
            </a:pPr>
            <a:r>
              <a:rPr lang="es-ES" b="1" smtClean="0"/>
              <a:t>Cómo evitar peligros:</a:t>
            </a:r>
            <a:endParaRPr lang="es-ES" smtClean="0"/>
          </a:p>
          <a:p>
            <a:pPr lvl="1" eaLnBrk="1" hangingPunct="1">
              <a:buClr>
                <a:srgbClr val="3B812F"/>
              </a:buClr>
            </a:pPr>
            <a:r>
              <a:rPr lang="es-ES" sz="2200" b="1" smtClean="0"/>
              <a:t>Conecte a tierra todos los sistemas de suministro de energía, circuitos eléctricos y equipos eléctricos. </a:t>
            </a:r>
          </a:p>
          <a:p>
            <a:pPr lvl="1" eaLnBrk="1" hangingPunct="1">
              <a:buClr>
                <a:srgbClr val="3B812F"/>
              </a:buClr>
            </a:pPr>
            <a:r>
              <a:rPr lang="es-ES" sz="2200" b="1" smtClean="0"/>
              <a:t>Inspeccione con frecuencia los sistemas eléctricos para asegurar que el paso de conexión a tierra es continuo. </a:t>
            </a:r>
          </a:p>
          <a:p>
            <a:pPr lvl="1" eaLnBrk="1" hangingPunct="1">
              <a:buClr>
                <a:srgbClr val="3B812F"/>
              </a:buClr>
            </a:pPr>
            <a:r>
              <a:rPr lang="es-ES" sz="2200" b="1" smtClean="0"/>
              <a:t>Inspeccione visualmente todos los equipos eléctricos antes de su uso. Retire de servicio cualquier equipo defectuoso. </a:t>
            </a:r>
          </a:p>
          <a:p>
            <a:pPr lvl="1" eaLnBrk="1" hangingPunct="1">
              <a:buClr>
                <a:srgbClr val="3B812F"/>
              </a:buClr>
            </a:pPr>
            <a:r>
              <a:rPr lang="es-ES" sz="2200" b="1" smtClean="0"/>
              <a:t>No quite las clavijas de conexión a tierra de los equipos conectados al cordón o enchufe o de los cordones de extensión.</a:t>
            </a:r>
            <a:r>
              <a:rPr lang="es-ES" sz="22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8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8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8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88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8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bldLvl="2"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2800" smtClean="0">
                <a:solidFill>
                  <a:srgbClr val="FFFF00"/>
                </a:solidFill>
              </a:rPr>
              <a:t>Paso de conexión a tierra inexistente o interrumpido</a:t>
            </a:r>
          </a:p>
        </p:txBody>
      </p:sp>
      <p:sp>
        <p:nvSpPr>
          <p:cNvPr id="550915" name="Rectangle 3"/>
          <p:cNvSpPr>
            <a:spLocks noGrp="1" noChangeArrowheads="1"/>
          </p:cNvSpPr>
          <p:nvPr>
            <p:ph type="body" idx="1"/>
          </p:nvPr>
        </p:nvSpPr>
        <p:spPr>
          <a:xfrm>
            <a:off x="228600" y="1600200"/>
            <a:ext cx="8686800" cy="4267200"/>
          </a:xfrm>
        </p:spPr>
        <p:txBody>
          <a:bodyPr/>
          <a:lstStyle/>
          <a:p>
            <a:pPr eaLnBrk="1" hangingPunct="1">
              <a:lnSpc>
                <a:spcPct val="90000"/>
              </a:lnSpc>
              <a:buClr>
                <a:srgbClr val="CC9900"/>
              </a:buClr>
            </a:pPr>
            <a:r>
              <a:rPr lang="es-ES" sz="2400" b="1" smtClean="0"/>
              <a:t>Cómo evitar peligros:</a:t>
            </a:r>
          </a:p>
          <a:p>
            <a:pPr lvl="1" eaLnBrk="1" hangingPunct="1">
              <a:lnSpc>
                <a:spcPct val="90000"/>
              </a:lnSpc>
              <a:buClr>
                <a:srgbClr val="3B812F"/>
              </a:buClr>
            </a:pPr>
            <a:r>
              <a:rPr lang="es-ES" sz="2000" b="1" smtClean="0"/>
              <a:t>Use herramientas tipo doble aislamiento. </a:t>
            </a:r>
          </a:p>
          <a:p>
            <a:pPr lvl="1" eaLnBrk="1" hangingPunct="1">
              <a:lnSpc>
                <a:spcPct val="90000"/>
              </a:lnSpc>
              <a:buClr>
                <a:srgbClr val="3B812F"/>
              </a:buClr>
            </a:pPr>
            <a:r>
              <a:rPr lang="es-ES" sz="2000" b="1" smtClean="0"/>
              <a:t>Conecte a tierra todas las partes metálicas expuestas del equipo. </a:t>
            </a:r>
          </a:p>
          <a:p>
            <a:pPr lvl="1" eaLnBrk="1" hangingPunct="1">
              <a:lnSpc>
                <a:spcPct val="90000"/>
              </a:lnSpc>
              <a:buClr>
                <a:srgbClr val="3B812F"/>
              </a:buClr>
            </a:pPr>
            <a:r>
              <a:rPr lang="es-ES" sz="2000" b="1" smtClean="0"/>
              <a:t>Conecte a tierra las partes metálicas de los siguientes equipos no eléctricos, según lo especificado por las normas OSHA: </a:t>
            </a:r>
          </a:p>
          <a:p>
            <a:pPr lvl="2" eaLnBrk="1" hangingPunct="1">
              <a:lnSpc>
                <a:spcPct val="90000"/>
              </a:lnSpc>
              <a:buClr>
                <a:srgbClr val="CC9900"/>
              </a:buClr>
            </a:pPr>
            <a:r>
              <a:rPr lang="es-ES" sz="1800" b="1" smtClean="0"/>
              <a:t>Armazones y rieles de grúas operadas eléctricamente. </a:t>
            </a:r>
          </a:p>
          <a:p>
            <a:pPr lvl="2" eaLnBrk="1" hangingPunct="1">
              <a:lnSpc>
                <a:spcPct val="90000"/>
              </a:lnSpc>
              <a:buClr>
                <a:srgbClr val="CC9900"/>
              </a:buClr>
            </a:pPr>
            <a:r>
              <a:rPr lang="es-ES" sz="1800" b="1" smtClean="0"/>
              <a:t>Armazones de carros montacargas no operados por energía eléctrica al que se adhieren conductores eléctricos. </a:t>
            </a:r>
          </a:p>
          <a:p>
            <a:pPr lvl="2" eaLnBrk="1" hangingPunct="1">
              <a:lnSpc>
                <a:spcPct val="90000"/>
              </a:lnSpc>
              <a:buClr>
                <a:srgbClr val="CC9900"/>
              </a:buClr>
            </a:pPr>
            <a:r>
              <a:rPr lang="es-ES" sz="1800" b="1" smtClean="0"/>
              <a:t>Las cuerdas o cables metálicos de desviación operados manualmente de montacargas eléctricos. </a:t>
            </a:r>
          </a:p>
          <a:p>
            <a:pPr lvl="2" eaLnBrk="1" hangingPunct="1">
              <a:lnSpc>
                <a:spcPct val="90000"/>
              </a:lnSpc>
              <a:buClr>
                <a:srgbClr val="CC9900"/>
              </a:buClr>
            </a:pPr>
            <a:r>
              <a:rPr lang="es-ES" sz="1800" b="1" smtClean="0"/>
              <a:t>Tabiques de metal, trabajo de enrejado y otras cubiertas de metal similares alrededor del equipo de más de 1kV entre conductores.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0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0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09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09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5091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5091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5091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509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5" grpId="0" build="p" bldLvl="2"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5410" name="Rectangle 2"/>
          <p:cNvSpPr>
            <a:spLocks noGrp="1" noChangeArrowheads="1"/>
          </p:cNvSpPr>
          <p:nvPr>
            <p:ph type="body" idx="1"/>
          </p:nvPr>
        </p:nvSpPr>
        <p:spPr>
          <a:xfrm>
            <a:off x="457200" y="1600200"/>
            <a:ext cx="8686800" cy="4191000"/>
          </a:xfrm>
          <a:extLst>
            <a:ext uri="{91240B29-F687-4F45-9708-019B960494DF}">
              <a14:hiddenLine xmlns:a14="http://schemas.microsoft.com/office/drawing/2010/main" w="9525">
                <a:solidFill>
                  <a:schemeClr val="accent2"/>
                </a:solidFill>
                <a:miter lim="800000"/>
                <a:headEnd/>
                <a:tailEnd/>
              </a14:hiddenLine>
            </a:ext>
          </a:extLst>
        </p:spPr>
        <p:txBody>
          <a:bodyPr/>
          <a:lstStyle/>
          <a:p>
            <a:pPr eaLnBrk="1" hangingPunct="1">
              <a:buClr>
                <a:srgbClr val="CC9900"/>
              </a:buClr>
            </a:pPr>
            <a:r>
              <a:rPr lang="es-ES" sz="2600" b="1" u="sng" smtClean="0">
                <a:solidFill>
                  <a:schemeClr val="accent2"/>
                </a:solidFill>
              </a:rPr>
              <a:t>Tipo conectado por cordón:</a:t>
            </a:r>
            <a:endParaRPr lang="es-ES" sz="2600" smtClean="0">
              <a:solidFill>
                <a:schemeClr val="accent2"/>
              </a:solidFill>
            </a:endParaRPr>
          </a:p>
          <a:p>
            <a:pPr eaLnBrk="1" hangingPunct="1">
              <a:buClr>
                <a:srgbClr val="CC9900"/>
              </a:buClr>
            </a:pPr>
            <a:r>
              <a:rPr lang="es-ES" sz="2600" smtClean="0">
                <a:solidFill>
                  <a:schemeClr val="accent2"/>
                </a:solidFill>
              </a:rPr>
              <a:t>El enchufe de seguridad incorpora el módulo GFCI.</a:t>
            </a:r>
          </a:p>
          <a:p>
            <a:pPr eaLnBrk="1" hangingPunct="1">
              <a:buClr>
                <a:srgbClr val="CC9900"/>
              </a:buClr>
            </a:pPr>
            <a:r>
              <a:rPr lang="es-ES" sz="2600" smtClean="0">
                <a:solidFill>
                  <a:schemeClr val="accent2"/>
                </a:solidFill>
              </a:rPr>
              <a:t>Protege el cordón y cualquier equipo conectado al cordón.</a:t>
            </a:r>
          </a:p>
          <a:p>
            <a:pPr eaLnBrk="1" hangingPunct="1">
              <a:buClr>
                <a:srgbClr val="CC9900"/>
              </a:buClr>
            </a:pPr>
            <a:r>
              <a:rPr lang="es-ES" sz="2600" smtClean="0">
                <a:solidFill>
                  <a:schemeClr val="accent2"/>
                </a:solidFill>
              </a:rPr>
              <a:t>La conexión no tiene una apariencia estándar</a:t>
            </a:r>
          </a:p>
          <a:p>
            <a:pPr eaLnBrk="1" hangingPunct="1">
              <a:buClr>
                <a:srgbClr val="CC9900"/>
              </a:buClr>
            </a:pPr>
            <a:r>
              <a:rPr lang="es-ES" sz="2600" smtClean="0">
                <a:solidFill>
                  <a:schemeClr val="accent2"/>
                </a:solidFill>
              </a:rPr>
              <a:t>Equipado con botones de prueba y reajuste.</a:t>
            </a:r>
          </a:p>
          <a:p>
            <a:pPr eaLnBrk="1" hangingPunct="1">
              <a:buClr>
                <a:srgbClr val="CC9900"/>
              </a:buClr>
            </a:pPr>
            <a:r>
              <a:rPr lang="es-ES" sz="2600" smtClean="0">
                <a:solidFill>
                  <a:schemeClr val="accent2"/>
                </a:solidFill>
              </a:rPr>
              <a:t>Sin característica de liberación de voltaje,</a:t>
            </a:r>
            <a:r>
              <a:rPr lang="es-ES" smtClean="0">
                <a:solidFill>
                  <a:schemeClr val="accent2"/>
                </a:solidFill>
              </a:rPr>
              <a:t> </a:t>
            </a:r>
            <a:r>
              <a:rPr lang="es-ES" sz="2000" smtClean="0">
                <a:solidFill>
                  <a:schemeClr val="accent2"/>
                </a:solidFill>
              </a:rPr>
              <a:t>Ref. 29 CFR 1926.404(b)(1)(ii)</a:t>
            </a:r>
          </a:p>
        </p:txBody>
      </p:sp>
      <p:sp>
        <p:nvSpPr>
          <p:cNvPr id="80899" name="Rectangle 3"/>
          <p:cNvSpPr>
            <a:spLocks noGrp="1" noChangeArrowheads="1"/>
          </p:cNvSpPr>
          <p:nvPr>
            <p:ph type="title"/>
          </p:nvPr>
        </p:nvSpPr>
        <p:spPr>
          <a:xfrm>
            <a:off x="381000" y="152400"/>
            <a:ext cx="8305800" cy="1143000"/>
          </a:xfrm>
          <a:solidFill>
            <a:srgbClr val="FF0000"/>
          </a:solidFill>
          <a:ln>
            <a:solidFill>
              <a:schemeClr val="accent2"/>
            </a:solidFill>
            <a:miter lim="800000"/>
            <a:headEnd/>
            <a:tailEnd/>
          </a:ln>
        </p:spPr>
        <p:txBody>
          <a:bodyPr/>
          <a:lstStyle/>
          <a:p>
            <a:pPr eaLnBrk="1" hangingPunct="1"/>
            <a:r>
              <a:rPr lang="es-ES" sz="5400" b="0" smtClean="0">
                <a:solidFill>
                  <a:srgbClr val="FFFF00"/>
                </a:solidFill>
              </a:rPr>
              <a:t>Tipos de GFCI</a:t>
            </a:r>
          </a:p>
        </p:txBody>
      </p:sp>
      <p:pic>
        <p:nvPicPr>
          <p:cNvPr id="80900" name="Picture 4" descr="Slide10"/>
          <p:cNvPicPr>
            <a:picLocks noChangeAspect="1" noChangeArrowheads="1"/>
          </p:cNvPicPr>
          <p:nvPr/>
        </p:nvPicPr>
        <p:blipFill>
          <a:blip r:embed="rId3" cstate="email">
            <a:extLst>
              <a:ext uri="{28A0092B-C50C-407E-A947-70E740481C1C}">
                <a14:useLocalDpi xmlns:a14="http://schemas.microsoft.com/office/drawing/2010/main" val="0"/>
              </a:ext>
            </a:extLst>
          </a:blip>
          <a:srcRect t="17961" b="22374"/>
          <a:stretch>
            <a:fillRect/>
          </a:stretch>
        </p:blipFill>
        <p:spPr bwMode="auto">
          <a:xfrm>
            <a:off x="1600200" y="5360988"/>
            <a:ext cx="7162800"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54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54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54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54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541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54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0" grpId="0" build="p" bldLvl="2"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mtClean="0">
                <a:solidFill>
                  <a:srgbClr val="FFFF00"/>
                </a:solidFill>
              </a:rPr>
              <a:t>Falta de protección de falla a tierra </a:t>
            </a:r>
          </a:p>
        </p:txBody>
      </p:sp>
      <p:sp>
        <p:nvSpPr>
          <p:cNvPr id="542723" name="Rectangle 3"/>
          <p:cNvSpPr>
            <a:spLocks noGrp="1" noChangeArrowheads="1"/>
          </p:cNvSpPr>
          <p:nvPr>
            <p:ph type="body" idx="1"/>
          </p:nvPr>
        </p:nvSpPr>
        <p:spPr>
          <a:xfrm>
            <a:off x="228600" y="1828800"/>
            <a:ext cx="8686800" cy="4038600"/>
          </a:xfrm>
        </p:spPr>
        <p:txBody>
          <a:bodyPr/>
          <a:lstStyle/>
          <a:p>
            <a:pPr eaLnBrk="1" hangingPunct="1">
              <a:buClr>
                <a:srgbClr val="CC9900"/>
              </a:buClr>
            </a:pPr>
            <a:r>
              <a:rPr lang="es-ES" b="1" smtClean="0"/>
              <a:t>Cómo evitar peligros:</a:t>
            </a:r>
            <a:endParaRPr lang="es-ES" smtClean="0"/>
          </a:p>
          <a:p>
            <a:pPr lvl="1" eaLnBrk="1" hangingPunct="1">
              <a:buClr>
                <a:srgbClr val="3B812F"/>
              </a:buClr>
            </a:pPr>
            <a:r>
              <a:rPr lang="es-ES" sz="2300" b="1" smtClean="0"/>
              <a:t>Use interruptores de circuito de falla a tierra (GFCI) en todos los receptáculos de 120 voltios, de fase única, y 15 y 20 amperios </a:t>
            </a:r>
            <a:r>
              <a:rPr lang="es-ES" sz="2300" b="1" i="1" smtClean="0"/>
              <a:t>o </a:t>
            </a:r>
            <a:r>
              <a:rPr lang="es-ES" sz="2300" b="1" smtClean="0"/>
              <a:t>tenga un programa para asegurar la conexión a tierra del equipo (AEGCP). </a:t>
            </a:r>
          </a:p>
          <a:p>
            <a:pPr lvl="1" eaLnBrk="1" hangingPunct="1">
              <a:buClr>
                <a:srgbClr val="3B812F"/>
              </a:buClr>
            </a:pPr>
            <a:r>
              <a:rPr lang="es-ES" sz="2300" b="1" smtClean="0"/>
              <a:t>Siga el procedimiento de prueba recomendado por el fabricante para asegurar que el GFCI esté funcionando correctamente. </a:t>
            </a:r>
          </a:p>
          <a:p>
            <a:pPr lvl="1" eaLnBrk="1" hangingPunct="1">
              <a:buClr>
                <a:srgbClr val="3B812F"/>
              </a:buClr>
            </a:pPr>
            <a:r>
              <a:rPr lang="es-ES" sz="2300" b="1" smtClean="0"/>
              <a:t>Use las herramientas y equipos de doble aislamiento, marcados de manera distintiva.</a:t>
            </a:r>
            <a:r>
              <a:rPr lang="es-ES" sz="23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3" grpId="0" build="p" bldLvl="2"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mtClean="0">
                <a:solidFill>
                  <a:srgbClr val="FFFF00"/>
                </a:solidFill>
              </a:rPr>
              <a:t>Falta de protección de falla a tierra </a:t>
            </a:r>
          </a:p>
        </p:txBody>
      </p:sp>
      <p:sp>
        <p:nvSpPr>
          <p:cNvPr id="544771" name="Rectangle 3"/>
          <p:cNvSpPr>
            <a:spLocks noGrp="1" noChangeArrowheads="1"/>
          </p:cNvSpPr>
          <p:nvPr>
            <p:ph type="body" idx="1"/>
          </p:nvPr>
        </p:nvSpPr>
        <p:spPr>
          <a:xfrm>
            <a:off x="228600" y="1828800"/>
            <a:ext cx="8686800" cy="4038600"/>
          </a:xfrm>
        </p:spPr>
        <p:txBody>
          <a:bodyPr/>
          <a:lstStyle/>
          <a:p>
            <a:pPr eaLnBrk="1" hangingPunct="1">
              <a:buClr>
                <a:srgbClr val="CC9900"/>
              </a:buClr>
            </a:pPr>
            <a:r>
              <a:rPr lang="es-ES" b="1" smtClean="0"/>
              <a:t>Cómo evitar peligros:</a:t>
            </a:r>
            <a:endParaRPr lang="es-ES" smtClean="0"/>
          </a:p>
          <a:p>
            <a:pPr lvl="1" eaLnBrk="1" hangingPunct="1">
              <a:buClr>
                <a:srgbClr val="3B812F"/>
              </a:buClr>
            </a:pPr>
            <a:r>
              <a:rPr lang="es-ES" sz="2200" b="1" smtClean="0"/>
              <a:t>Use las herramientas y los equipos de acuerdo con las instrucciones incluidas en sus listados, etiquetados y certificaciones. </a:t>
            </a:r>
          </a:p>
          <a:p>
            <a:pPr lvl="1" eaLnBrk="1" hangingPunct="1">
              <a:buClr>
                <a:srgbClr val="3B812F"/>
              </a:buClr>
            </a:pPr>
            <a:r>
              <a:rPr lang="es-ES" sz="2200" b="1" smtClean="0"/>
              <a:t>Inspeccione visualmente todos los equipos eléctricos antes de su uso. Retire de servicio cualquier equipo con cordones deshilachados, clavijas de conexión a tierra inexistente, cajas de herramientas rotas, etc. Aplique una etiqueta de advertencia a cualquier herramienta defectuosa y no la use hasta que el problema se haya solucionado.</a:t>
            </a:r>
            <a:r>
              <a:rPr lang="es-ES" sz="22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29"/>
          <p:cNvSpPr txBox="1">
            <a:spLocks noChangeArrowheads="1"/>
          </p:cNvSpPr>
          <p:nvPr/>
        </p:nvSpPr>
        <p:spPr bwMode="auto">
          <a:xfrm>
            <a:off x="381000" y="3048000"/>
            <a:ext cx="8534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BARANDAS</a:t>
            </a:r>
          </a:p>
        </p:txBody>
      </p:sp>
      <p:graphicFrame>
        <p:nvGraphicFramePr>
          <p:cNvPr id="801794" name="Object 1026"/>
          <p:cNvGraphicFramePr>
            <a:graphicFrameLocks noChangeAspect="1"/>
          </p:cNvGraphicFramePr>
          <p:nvPr/>
        </p:nvGraphicFramePr>
        <p:xfrm>
          <a:off x="0" y="-11113"/>
          <a:ext cx="9144000" cy="6869113"/>
        </p:xfrm>
        <a:graphic>
          <a:graphicData uri="http://schemas.openxmlformats.org/presentationml/2006/ole">
            <mc:AlternateContent xmlns:mc="http://schemas.openxmlformats.org/markup-compatibility/2006">
              <mc:Choice xmlns:v="urn:schemas-microsoft-com:vml" Requires="v">
                <p:oleObj spid="_x0000_s10248" name="Photo Editor Photo" r:id="rId4" imgW="5219048" imgH="4525007" progId="MSPhotoEd.3">
                  <p:embed/>
                </p:oleObj>
              </mc:Choice>
              <mc:Fallback>
                <p:oleObj name="Photo Editor Photo" r:id="rId4" imgW="5219048" imgH="4525007" progId="MSPhotoEd.3">
                  <p:embed/>
                  <p:pic>
                    <p:nvPicPr>
                      <p:cNvPr id="0" name="Object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113"/>
                        <a:ext cx="9144000" cy="686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1795" name="WordArt 1027"/>
          <p:cNvSpPr>
            <a:spLocks noChangeArrowheads="1" noChangeShapeType="1" noTextEdit="1"/>
          </p:cNvSpPr>
          <p:nvPr/>
        </p:nvSpPr>
        <p:spPr bwMode="auto">
          <a:xfrm rot="-1747326">
            <a:off x="304800" y="609600"/>
            <a:ext cx="5565775" cy="1527175"/>
          </a:xfrm>
          <a:prstGeom prst="rect">
            <a:avLst/>
          </a:prstGeom>
        </p:spPr>
        <p:txBody>
          <a:bodyPr wrap="none" fromWordArt="1">
            <a:prstTxWarp prst="textDeflateBottom">
              <a:avLst>
                <a:gd name="adj" fmla="val 100000"/>
              </a:avLst>
            </a:prstTxWarp>
            <a:scene3d>
              <a:camera prst="legacyPerspectiveFront">
                <a:rot lat="19799998" lon="19439996" rev="0"/>
              </a:camera>
              <a:lightRig rig="legacyNormal2" dir="t"/>
            </a:scene3d>
            <a:sp3d extrusionH="354000" prstMaterial="legacyMatte">
              <a:extrusionClr>
                <a:srgbClr val="939676"/>
              </a:extrusionClr>
            </a:sp3d>
          </a:bodyPr>
          <a:lstStyle/>
          <a:p>
            <a:r>
              <a:rPr lang="es-ES" sz="3600" kern="10">
                <a:ln w="9525">
                  <a:round/>
                  <a:headEnd/>
                  <a:tailEnd/>
                </a:ln>
                <a:gradFill rotWithShape="1">
                  <a:gsLst>
                    <a:gs pos="0">
                      <a:srgbClr val="DCDC00"/>
                    </a:gs>
                    <a:gs pos="50000">
                      <a:srgbClr val="FFFF00"/>
                    </a:gs>
                    <a:gs pos="100000">
                      <a:srgbClr val="DCDC00"/>
                    </a:gs>
                  </a:gsLst>
                  <a:lin ang="7140000" scaled="1"/>
                </a:gradFill>
                <a:latin typeface="Impact"/>
              </a:rPr>
              <a:t>¿Cuál es el error</a:t>
            </a:r>
          </a:p>
          <a:p>
            <a:r>
              <a:rPr lang="es-ES" sz="3600" kern="10">
                <a:ln w="9525">
                  <a:round/>
                  <a:headEnd/>
                  <a:tailEnd/>
                </a:ln>
                <a:gradFill rotWithShape="1">
                  <a:gsLst>
                    <a:gs pos="0">
                      <a:srgbClr val="DCDC00"/>
                    </a:gs>
                    <a:gs pos="50000">
                      <a:srgbClr val="FFFF00"/>
                    </a:gs>
                    <a:gs pos="100000">
                      <a:srgbClr val="DCDC00"/>
                    </a:gs>
                  </a:gsLst>
                  <a:lin ang="7140000" scaled="1"/>
                </a:gradFill>
                <a:latin typeface="Impact"/>
              </a:rPr>
              <a:t>en esta fotografía?</a:t>
            </a:r>
            <a:endParaRPr lang="en-US" sz="3600" kern="10">
              <a:ln w="9525">
                <a:round/>
                <a:headEnd/>
                <a:tailEnd/>
              </a:ln>
              <a:gradFill rotWithShape="1">
                <a:gsLst>
                  <a:gs pos="0">
                    <a:srgbClr val="DCDC00"/>
                  </a:gs>
                  <a:gs pos="50000">
                    <a:srgbClr val="FFFF00"/>
                  </a:gs>
                  <a:gs pos="100000">
                    <a:srgbClr val="DCDC00"/>
                  </a:gs>
                </a:gsLst>
                <a:lin ang="7140000" scaled="1"/>
              </a:gradFill>
              <a:latin typeface="Impact"/>
            </a:endParaRPr>
          </a:p>
        </p:txBody>
      </p:sp>
      <p:graphicFrame>
        <p:nvGraphicFramePr>
          <p:cNvPr id="801796" name="Object 1028"/>
          <p:cNvGraphicFramePr>
            <a:graphicFrameLocks noChangeAspect="1"/>
          </p:cNvGraphicFramePr>
          <p:nvPr/>
        </p:nvGraphicFramePr>
        <p:xfrm>
          <a:off x="6019800" y="381000"/>
          <a:ext cx="2398713" cy="2895600"/>
        </p:xfrm>
        <a:graphic>
          <a:graphicData uri="http://schemas.openxmlformats.org/presentationml/2006/ole">
            <mc:AlternateContent xmlns:mc="http://schemas.openxmlformats.org/markup-compatibility/2006">
              <mc:Choice xmlns:v="urn:schemas-microsoft-com:vml" Requires="v">
                <p:oleObj spid="_x0000_s10249" name="Clip" r:id="rId6" imgW="1773022" imgH="2141525" progId="MS_ClipArt_Gallery.2">
                  <p:embed/>
                </p:oleObj>
              </mc:Choice>
              <mc:Fallback>
                <p:oleObj name="Clip" r:id="rId6" imgW="1773022" imgH="2141525" progId="MS_ClipArt_Gallery.2">
                  <p:embed/>
                  <p:pic>
                    <p:nvPicPr>
                      <p:cNvPr id="0" name="Object 10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81000"/>
                        <a:ext cx="2398713"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1794"/>
                                        </p:tgtEl>
                                        <p:attrNameLst>
                                          <p:attrName>style.visibility</p:attrName>
                                        </p:attrNameLst>
                                      </p:cBhvr>
                                      <p:to>
                                        <p:strVal val="visible"/>
                                      </p:to>
                                    </p:set>
                                    <p:animEffect transition="in" filter="checkerboard(across)">
                                      <p:cBhvr>
                                        <p:cTn id="7" dur="500"/>
                                        <p:tgtEl>
                                          <p:spTgt spid="801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01795"/>
                                        </p:tgtEl>
                                        <p:attrNameLst>
                                          <p:attrName>style.visibility</p:attrName>
                                        </p:attrNameLst>
                                      </p:cBhvr>
                                      <p:to>
                                        <p:strVal val="visible"/>
                                      </p:to>
                                    </p:set>
                                    <p:anim calcmode="lin" valueType="num">
                                      <p:cBhvr>
                                        <p:cTn id="12" dur="1000" fill="hold"/>
                                        <p:tgtEl>
                                          <p:spTgt spid="801795"/>
                                        </p:tgtEl>
                                        <p:attrNameLst>
                                          <p:attrName>ppt_w</p:attrName>
                                        </p:attrNameLst>
                                      </p:cBhvr>
                                      <p:tavLst>
                                        <p:tav tm="0">
                                          <p:val>
                                            <p:fltVal val="0"/>
                                          </p:val>
                                        </p:tav>
                                        <p:tav tm="100000">
                                          <p:val>
                                            <p:strVal val="#ppt_w"/>
                                          </p:val>
                                        </p:tav>
                                      </p:tavLst>
                                    </p:anim>
                                    <p:anim calcmode="lin" valueType="num">
                                      <p:cBhvr>
                                        <p:cTn id="13" dur="1000" fill="hold"/>
                                        <p:tgtEl>
                                          <p:spTgt spid="801795"/>
                                        </p:tgtEl>
                                        <p:attrNameLst>
                                          <p:attrName>ppt_h</p:attrName>
                                        </p:attrNameLst>
                                      </p:cBhvr>
                                      <p:tavLst>
                                        <p:tav tm="0">
                                          <p:val>
                                            <p:fltVal val="0"/>
                                          </p:val>
                                        </p:tav>
                                        <p:tav tm="100000">
                                          <p:val>
                                            <p:strVal val="#ppt_h"/>
                                          </p:val>
                                        </p:tav>
                                      </p:tavLst>
                                    </p:anim>
                                    <p:anim calcmode="lin" valueType="num">
                                      <p:cBhvr>
                                        <p:cTn id="14" dur="1000" fill="hold"/>
                                        <p:tgtEl>
                                          <p:spTgt spid="80179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017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801796"/>
                                        </p:tgtEl>
                                        <p:attrNameLst>
                                          <p:attrName>style.visibility</p:attrName>
                                        </p:attrNameLst>
                                      </p:cBhvr>
                                      <p:to>
                                        <p:strVal val="visible"/>
                                      </p:to>
                                    </p:set>
                                    <p:anim calcmode="lin" valueType="num">
                                      <p:cBhvr additive="base">
                                        <p:cTn id="20" dur="500" fill="hold"/>
                                        <p:tgtEl>
                                          <p:spTgt spid="801796"/>
                                        </p:tgtEl>
                                        <p:attrNameLst>
                                          <p:attrName>ppt_x</p:attrName>
                                        </p:attrNameLst>
                                      </p:cBhvr>
                                      <p:tavLst>
                                        <p:tav tm="0">
                                          <p:val>
                                            <p:strVal val="1+#ppt_w/2"/>
                                          </p:val>
                                        </p:tav>
                                        <p:tav tm="100000">
                                          <p:val>
                                            <p:strVal val="#ppt_x"/>
                                          </p:val>
                                        </p:tav>
                                      </p:tavLst>
                                    </p:anim>
                                    <p:anim calcmode="lin" valueType="num">
                                      <p:cBhvr additive="base">
                                        <p:cTn id="21" dur="500" fill="hold"/>
                                        <p:tgtEl>
                                          <p:spTgt spid="8017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79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200" smtClean="0">
                <a:solidFill>
                  <a:srgbClr val="FFFF00"/>
                </a:solidFill>
              </a:rPr>
              <a:t>Equipos no usados de la manera indicada</a:t>
            </a:r>
          </a:p>
        </p:txBody>
      </p:sp>
      <p:sp>
        <p:nvSpPr>
          <p:cNvPr id="83971" name="Rectangle 3"/>
          <p:cNvSpPr>
            <a:spLocks noGrp="1" noChangeArrowheads="1"/>
          </p:cNvSpPr>
          <p:nvPr>
            <p:ph type="body" idx="1"/>
          </p:nvPr>
        </p:nvSpPr>
        <p:spPr>
          <a:xfrm>
            <a:off x="533400" y="1828800"/>
            <a:ext cx="5715000" cy="3810000"/>
          </a:xfrm>
        </p:spPr>
        <p:txBody>
          <a:bodyPr/>
          <a:lstStyle/>
          <a:p>
            <a:pPr eaLnBrk="1" hangingPunct="1">
              <a:buClr>
                <a:srgbClr val="CC9900"/>
              </a:buClr>
            </a:pPr>
            <a:r>
              <a:rPr lang="es-ES" smtClean="0"/>
              <a:t>Si el equipo eléctrico se usa con fines para los que no ha sido diseñado, ya no podrá confiar en las características de seguridad brindadas por el fabricante. Esto puede dañar su equipo y causar lesiones al empleado.</a:t>
            </a:r>
          </a:p>
        </p:txBody>
      </p:sp>
      <p:sp>
        <p:nvSpPr>
          <p:cNvPr id="83972" name="Text Box 4"/>
          <p:cNvSpPr txBox="1">
            <a:spLocks noChangeArrowheads="1"/>
          </p:cNvSpPr>
          <p:nvPr/>
        </p:nvSpPr>
        <p:spPr bwMode="auto">
          <a:xfrm>
            <a:off x="6400800" y="3962400"/>
            <a:ext cx="2286000" cy="229235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600" b="1">
                <a:solidFill>
                  <a:schemeClr val="bg1"/>
                </a:solidFill>
              </a:rPr>
              <a:t>Este "recipiente" está siendo utilizado incorrectamente como un receptáculo del cordón de extensión. Se diseña para estar montado de manera permanente </a:t>
            </a:r>
            <a:endParaRPr lang="en-US" sz="1600" b="1">
              <a:solidFill>
                <a:schemeClr val="bg1"/>
              </a:solidFill>
            </a:endParaRPr>
          </a:p>
        </p:txBody>
      </p:sp>
      <p:pic>
        <p:nvPicPr>
          <p:cNvPr id="83973" name="Picture 7" descr="Handy Box Improperly Used as An Extension Cord Recepta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2286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200" smtClean="0">
                <a:solidFill>
                  <a:srgbClr val="FFFF00"/>
                </a:solidFill>
              </a:rPr>
              <a:t>Equipos no usados de la manera indicada</a:t>
            </a:r>
          </a:p>
        </p:txBody>
      </p:sp>
      <p:sp>
        <p:nvSpPr>
          <p:cNvPr id="555011" name="Rectangle 3"/>
          <p:cNvSpPr>
            <a:spLocks noGrp="1" noChangeArrowheads="1"/>
          </p:cNvSpPr>
          <p:nvPr>
            <p:ph type="body" idx="1"/>
          </p:nvPr>
        </p:nvSpPr>
        <p:spPr>
          <a:xfrm>
            <a:off x="228600" y="1600200"/>
            <a:ext cx="8686800" cy="4267200"/>
          </a:xfrm>
        </p:spPr>
        <p:txBody>
          <a:bodyPr/>
          <a:lstStyle/>
          <a:p>
            <a:pPr eaLnBrk="1" hangingPunct="1">
              <a:buClr>
                <a:srgbClr val="CC9900"/>
              </a:buClr>
            </a:pPr>
            <a:r>
              <a:rPr lang="es-ES" b="1" smtClean="0"/>
              <a:t>Ejemplos comunes de equipos utilizados incorrectamente:</a:t>
            </a:r>
            <a:endParaRPr lang="es-ES" smtClean="0"/>
          </a:p>
          <a:p>
            <a:pPr lvl="1" eaLnBrk="1" hangingPunct="1">
              <a:buClr>
                <a:srgbClr val="3B812F"/>
              </a:buClr>
            </a:pPr>
            <a:r>
              <a:rPr lang="es-ES" sz="2400" b="1" smtClean="0"/>
              <a:t>Usar tomas de receptáculos múltiples diseñadas para ser </a:t>
            </a:r>
            <a:r>
              <a:rPr lang="es-ES" sz="2400" b="1" i="1" smtClean="0"/>
              <a:t>montadas </a:t>
            </a:r>
            <a:r>
              <a:rPr lang="es-ES" sz="2400" b="1" smtClean="0"/>
              <a:t>ajustándolas con un cordón de energía y colocándolas sobre el piso. </a:t>
            </a:r>
          </a:p>
          <a:p>
            <a:pPr lvl="1" eaLnBrk="1" hangingPunct="1">
              <a:buClr>
                <a:srgbClr val="3B812F"/>
              </a:buClr>
            </a:pPr>
            <a:r>
              <a:rPr lang="es-ES" sz="2400" b="1" smtClean="0"/>
              <a:t>Fabricar cordones de extensión con cable ROMEX®. </a:t>
            </a:r>
          </a:p>
          <a:p>
            <a:pPr lvl="1" eaLnBrk="1" hangingPunct="1">
              <a:buClr>
                <a:srgbClr val="3B812F"/>
              </a:buClr>
            </a:pPr>
            <a:r>
              <a:rPr lang="es-ES" sz="2400" b="1" smtClean="0"/>
              <a:t>Usar equipos exteriores que están etiquetados para su uso en lugares secos e interiores únicamente. </a:t>
            </a:r>
          </a:p>
          <a:p>
            <a:pPr lvl="1" eaLnBrk="1" hangingPunct="1">
              <a:buClr>
                <a:srgbClr val="3B812F"/>
              </a:buClr>
            </a:pPr>
            <a:r>
              <a:rPr lang="es-ES" sz="2400" b="1" smtClean="0"/>
              <a:t>Conectar adaptadores de dos clavijas sin conexión a tierra a cordones y herramientas de tres clavijas.</a:t>
            </a:r>
            <a:r>
              <a:rPr lang="es-ES" sz="24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5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5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5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50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5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1" grpId="0" build="p" bldLvl="2"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200" smtClean="0">
                <a:solidFill>
                  <a:srgbClr val="FFFF00"/>
                </a:solidFill>
              </a:rPr>
              <a:t>Equipos no usados de la manera indicada</a:t>
            </a:r>
          </a:p>
        </p:txBody>
      </p:sp>
      <p:sp>
        <p:nvSpPr>
          <p:cNvPr id="559107" name="Rectangle 3"/>
          <p:cNvSpPr>
            <a:spLocks noGrp="1" noChangeArrowheads="1"/>
          </p:cNvSpPr>
          <p:nvPr>
            <p:ph type="body" idx="1"/>
          </p:nvPr>
        </p:nvSpPr>
        <p:spPr>
          <a:xfrm>
            <a:off x="457200" y="1524000"/>
            <a:ext cx="8686800" cy="4267200"/>
          </a:xfrm>
        </p:spPr>
        <p:txBody>
          <a:bodyPr/>
          <a:lstStyle/>
          <a:p>
            <a:pPr eaLnBrk="1" hangingPunct="1">
              <a:buClr>
                <a:srgbClr val="CC9900"/>
              </a:buClr>
            </a:pPr>
            <a:r>
              <a:rPr lang="es-ES" sz="2600" b="1" smtClean="0"/>
              <a:t>Ejemplos comunes de equipos utilizados incorrectamente:</a:t>
            </a:r>
            <a:endParaRPr lang="es-ES" sz="2600" smtClean="0"/>
          </a:p>
          <a:p>
            <a:pPr lvl="1" eaLnBrk="1" hangingPunct="1">
              <a:buClr>
                <a:srgbClr val="3B812F"/>
              </a:buClr>
            </a:pPr>
            <a:r>
              <a:rPr lang="es-ES" sz="2000" b="1" smtClean="0"/>
              <a:t>Usar interruptores de circuitos o fusibles con una clasificación equivocada para una protección contra sobrecorriente, por ejemplo, usar un interruptor de 30 amperios en un sistema con receptáculos de 15 o 20 amperios. Se pierde la protección porque no se conecta cuando se haya excedido la carga del sistema. </a:t>
            </a:r>
          </a:p>
          <a:p>
            <a:pPr lvl="1" eaLnBrk="1" hangingPunct="1">
              <a:buClr>
                <a:srgbClr val="3B812F"/>
              </a:buClr>
            </a:pPr>
            <a:r>
              <a:rPr lang="es-ES" sz="2000" b="1" smtClean="0"/>
              <a:t>Usar cordones o herramientas modificados, por ejemplo, removiendo las clavijas de conexión a tierra, las tapas, el aislamiento, etc. </a:t>
            </a:r>
          </a:p>
          <a:p>
            <a:pPr lvl="1" eaLnBrk="1" hangingPunct="1">
              <a:buClr>
                <a:srgbClr val="3B812F"/>
              </a:buClr>
            </a:pPr>
            <a:r>
              <a:rPr lang="es-ES" sz="2000" b="1" smtClean="0"/>
              <a:t>Usar cordones o herramientas con aislamiento desgastado o cables expuestos.</a:t>
            </a:r>
            <a:r>
              <a:rPr lang="es-ES" sz="20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9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9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9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9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bldLvl="2"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200" smtClean="0">
                <a:solidFill>
                  <a:srgbClr val="FFFF00"/>
                </a:solidFill>
              </a:rPr>
              <a:t>Equipos no usados de la manera indicada</a:t>
            </a:r>
          </a:p>
        </p:txBody>
      </p:sp>
      <p:sp>
        <p:nvSpPr>
          <p:cNvPr id="557059" name="Rectangle 3"/>
          <p:cNvSpPr>
            <a:spLocks noGrp="1" noChangeArrowheads="1"/>
          </p:cNvSpPr>
          <p:nvPr>
            <p:ph type="body" idx="1"/>
          </p:nvPr>
        </p:nvSpPr>
        <p:spPr>
          <a:xfrm>
            <a:off x="228600" y="1600200"/>
            <a:ext cx="8686800" cy="4267200"/>
          </a:xfrm>
        </p:spPr>
        <p:txBody>
          <a:bodyPr/>
          <a:lstStyle/>
          <a:p>
            <a:pPr eaLnBrk="1" hangingPunct="1">
              <a:buClr>
                <a:srgbClr val="CC9900"/>
              </a:buClr>
            </a:pPr>
            <a:r>
              <a:rPr lang="es-ES" sz="3200" b="1" smtClean="0"/>
              <a:t>Cómo evitar peligros:</a:t>
            </a:r>
            <a:endParaRPr lang="es-ES" sz="3200" smtClean="0"/>
          </a:p>
          <a:p>
            <a:pPr lvl="1" eaLnBrk="1" hangingPunct="1">
              <a:buClr>
                <a:srgbClr val="3B812F"/>
              </a:buClr>
            </a:pPr>
            <a:r>
              <a:rPr lang="es-ES" smtClean="0"/>
              <a:t>Use sólo equipos que cumplan con las normas OSHA</a:t>
            </a:r>
          </a:p>
          <a:p>
            <a:pPr lvl="1" eaLnBrk="1" hangingPunct="1">
              <a:buClr>
                <a:srgbClr val="3B812F"/>
              </a:buClr>
            </a:pPr>
            <a:r>
              <a:rPr lang="es-ES" smtClean="0"/>
              <a:t>Use todos los equipos de acuerdo con las instrucciones del fabricante</a:t>
            </a:r>
          </a:p>
          <a:p>
            <a:pPr lvl="1" eaLnBrk="1" hangingPunct="1">
              <a:buClr>
                <a:srgbClr val="3B812F"/>
              </a:buClr>
            </a:pPr>
            <a:r>
              <a:rPr lang="es-ES" smtClean="0"/>
              <a:t>No modifique los cordones ni los use incorrectamente </a:t>
            </a:r>
          </a:p>
          <a:p>
            <a:pPr lvl="1" eaLnBrk="1" hangingPunct="1">
              <a:buClr>
                <a:srgbClr val="3B812F"/>
              </a:buClr>
            </a:pPr>
            <a:r>
              <a:rPr lang="es-ES" smtClean="0"/>
              <a:t>Asegúrese de que el equipo elaborado en fábrica o alterado esté en cumplimiento.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70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70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70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70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7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9" grpId="0" build="p" bldLvl="2"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2600" smtClean="0">
                <a:solidFill>
                  <a:srgbClr val="FFFF00"/>
                </a:solidFill>
              </a:rPr>
              <a:t>Uso incorrecto de los cordones de extensión y flexibles</a:t>
            </a:r>
          </a:p>
        </p:txBody>
      </p:sp>
      <p:sp>
        <p:nvSpPr>
          <p:cNvPr id="88067" name="Rectangle 3"/>
          <p:cNvSpPr>
            <a:spLocks noGrp="1" noChangeArrowheads="1"/>
          </p:cNvSpPr>
          <p:nvPr>
            <p:ph type="body" idx="1"/>
          </p:nvPr>
        </p:nvSpPr>
        <p:spPr>
          <a:xfrm>
            <a:off x="533400" y="1828800"/>
            <a:ext cx="5715000" cy="3810000"/>
          </a:xfrm>
        </p:spPr>
        <p:txBody>
          <a:bodyPr/>
          <a:lstStyle/>
          <a:p>
            <a:pPr eaLnBrk="1" hangingPunct="1">
              <a:buClr>
                <a:srgbClr val="CC9900"/>
              </a:buClr>
            </a:pPr>
            <a:r>
              <a:rPr lang="es-ES" sz="2500" smtClean="0"/>
              <a:t>El desgaste normal en los cordones de extensión y flexibles en su lugar de trabajo pueden aflojar o exponer los cables, creando condiciones peligrosas. Los cordones que no son del tipo de 3 cables, que no están diseñados para uso intensivo, o que han sido modificados, aumentan su riesgo contacto con la corriente eléctrica.</a:t>
            </a:r>
          </a:p>
        </p:txBody>
      </p:sp>
      <p:sp>
        <p:nvSpPr>
          <p:cNvPr id="88068" name="Text Box 4"/>
          <p:cNvSpPr txBox="1">
            <a:spLocks noChangeArrowheads="1"/>
          </p:cNvSpPr>
          <p:nvPr/>
        </p:nvSpPr>
        <p:spPr bwMode="auto">
          <a:xfrm>
            <a:off x="6400800" y="3886200"/>
            <a:ext cx="2286000" cy="2432050"/>
          </a:xfrm>
          <a:prstGeom prst="rect">
            <a:avLst/>
          </a:prstGeom>
          <a:solidFill>
            <a:srgbClr val="FF00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400" b="1">
                <a:solidFill>
                  <a:schemeClr val="bg1"/>
                </a:solidFill>
              </a:rPr>
              <a:t>Estos cordones están incorrectamente conectados al circuito eléctrico, no están protegidos por un GFCI, y son cordones de dos cables que no tienen conexión a tierra y no están clasificados para un servicio intensivo o muy intensivo</a:t>
            </a:r>
            <a:endParaRPr lang="en-US" sz="1400" b="1">
              <a:solidFill>
                <a:schemeClr val="bg1"/>
              </a:solidFill>
            </a:endParaRPr>
          </a:p>
        </p:txBody>
      </p:sp>
      <p:pic>
        <p:nvPicPr>
          <p:cNvPr id="88069" name="Picture 7" descr="Cords improperly wired directly to the electrical circuit">
            <a:hlinkClick r:id="rId3" tooltip="Extension Cords"/>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324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2400" smtClean="0">
                <a:solidFill>
                  <a:srgbClr val="FFFF00"/>
                </a:solidFill>
              </a:rPr>
              <a:t>Uso incorrecto de los cordones de extensión y flexibles</a:t>
            </a:r>
          </a:p>
        </p:txBody>
      </p:sp>
      <p:sp>
        <p:nvSpPr>
          <p:cNvPr id="563203" name="Rectangle 3"/>
          <p:cNvSpPr>
            <a:spLocks noGrp="1" noChangeArrowheads="1"/>
          </p:cNvSpPr>
          <p:nvPr>
            <p:ph type="body" idx="1"/>
          </p:nvPr>
        </p:nvSpPr>
        <p:spPr>
          <a:xfrm>
            <a:off x="228600" y="1600200"/>
            <a:ext cx="8686800" cy="4343400"/>
          </a:xfrm>
        </p:spPr>
        <p:txBody>
          <a:bodyPr/>
          <a:lstStyle/>
          <a:p>
            <a:pPr eaLnBrk="1" hangingPunct="1">
              <a:lnSpc>
                <a:spcPct val="90000"/>
              </a:lnSpc>
              <a:buClr>
                <a:srgbClr val="CC9900"/>
              </a:buClr>
            </a:pPr>
            <a:r>
              <a:rPr lang="es-ES" b="1" smtClean="0"/>
              <a:t>Cómo evitar peligros:</a:t>
            </a:r>
          </a:p>
          <a:p>
            <a:pPr lvl="1" eaLnBrk="1" hangingPunct="1">
              <a:lnSpc>
                <a:spcPct val="90000"/>
              </a:lnSpc>
              <a:buClr>
                <a:srgbClr val="3B812F"/>
              </a:buClr>
            </a:pPr>
            <a:r>
              <a:rPr lang="es-ES" sz="2000" b="1" smtClean="0"/>
              <a:t>Use conjuntos de cordones de fabricación comercial. </a:t>
            </a:r>
          </a:p>
          <a:p>
            <a:pPr lvl="1" eaLnBrk="1" hangingPunct="1">
              <a:lnSpc>
                <a:spcPct val="90000"/>
              </a:lnSpc>
              <a:buClr>
                <a:srgbClr val="3B812F"/>
              </a:buClr>
            </a:pPr>
            <a:r>
              <a:rPr lang="es-ES" sz="2000" b="1" smtClean="0"/>
              <a:t>Use sólo los cordones de extensión que son de tipo de 3 cables. </a:t>
            </a:r>
          </a:p>
          <a:p>
            <a:pPr lvl="1" eaLnBrk="1" hangingPunct="1">
              <a:lnSpc>
                <a:spcPct val="90000"/>
              </a:lnSpc>
              <a:buClr>
                <a:srgbClr val="3B812F"/>
              </a:buClr>
            </a:pPr>
            <a:r>
              <a:rPr lang="es-ES" sz="2000" b="1" smtClean="0"/>
              <a:t>Use sólo los cordones de extensión marcados con un código de designación para uso intensivo y muy intensivo. </a:t>
            </a:r>
          </a:p>
          <a:p>
            <a:pPr lvl="1" eaLnBrk="1" hangingPunct="1">
              <a:lnSpc>
                <a:spcPct val="90000"/>
              </a:lnSpc>
              <a:buClr>
                <a:srgbClr val="3B812F"/>
              </a:buClr>
            </a:pPr>
            <a:r>
              <a:rPr lang="es-ES" sz="2000" b="1" smtClean="0"/>
              <a:t>Use sólo cordones, dispositivos de conexión y accesorios equipados con alivio de tensión. </a:t>
            </a:r>
          </a:p>
          <a:p>
            <a:pPr lvl="1" eaLnBrk="1" hangingPunct="1">
              <a:lnSpc>
                <a:spcPct val="90000"/>
              </a:lnSpc>
              <a:buClr>
                <a:srgbClr val="3B812F"/>
              </a:buClr>
            </a:pPr>
            <a:r>
              <a:rPr lang="es-ES" sz="2000" b="1" smtClean="0"/>
              <a:t>Retire los cordones de los receptáculos tirando de los enchufes no de los cordones. </a:t>
            </a:r>
          </a:p>
          <a:p>
            <a:pPr lvl="1" eaLnBrk="1" hangingPunct="1">
              <a:lnSpc>
                <a:spcPct val="90000"/>
              </a:lnSpc>
              <a:buClr>
                <a:srgbClr val="3B812F"/>
              </a:buClr>
            </a:pPr>
            <a:r>
              <a:rPr lang="es-ES" sz="2000" b="1" smtClean="0"/>
              <a:t>Inspeccione los cordones in situ continuamente. Cualquier cordón que no esté marcado para uso intensivo o muy intensivo, o que ha sido modificado, debe retirarse de servicio de inmediato. </a:t>
            </a:r>
          </a:p>
          <a:p>
            <a:pPr lvl="1" eaLnBrk="1" hangingPunct="1">
              <a:lnSpc>
                <a:spcPct val="90000"/>
              </a:lnSpc>
              <a:buClr>
                <a:srgbClr val="3B812F"/>
              </a:buClr>
            </a:pPr>
            <a:endParaRPr lang="es-ES" sz="20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3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63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632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6320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63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3"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685800"/>
            <a:ext cx="9144000" cy="655638"/>
          </a:xfrm>
          <a:solidFill>
            <a:srgbClr val="FF0000"/>
          </a:solidFill>
        </p:spPr>
        <p:txBody>
          <a:bodyPr/>
          <a:lstStyle/>
          <a:p>
            <a:pPr eaLnBrk="1" hangingPunct="1"/>
            <a:r>
              <a:rPr lang="es-ES" sz="3600" smtClean="0">
                <a:solidFill>
                  <a:srgbClr val="FFFF00"/>
                </a:solidFill>
              </a:rPr>
              <a:t>Requisitos específicos</a:t>
            </a:r>
          </a:p>
        </p:txBody>
      </p:sp>
      <p:sp>
        <p:nvSpPr>
          <p:cNvPr id="90115" name="Rectangle 3"/>
          <p:cNvSpPr>
            <a:spLocks noGrp="1" noChangeArrowheads="1"/>
          </p:cNvSpPr>
          <p:nvPr>
            <p:ph type="body" idx="1"/>
          </p:nvPr>
        </p:nvSpPr>
        <p:spPr>
          <a:xfrm>
            <a:off x="457200" y="1717675"/>
            <a:ext cx="8229600" cy="4530725"/>
          </a:xfrm>
        </p:spPr>
        <p:txBody>
          <a:bodyPr/>
          <a:lstStyle/>
          <a:p>
            <a:pPr eaLnBrk="1" hangingPunct="1">
              <a:buFont typeface="Wingdings" pitchFamily="2" charset="2"/>
              <a:buNone/>
            </a:pPr>
            <a:r>
              <a:rPr lang="es-ES" sz="4400" smtClean="0"/>
              <a:t>Se abarcarán en este momento los requisitos estatales, locales o contractuales junto con cualquier otra mandato federal relevante...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144000" cy="1066800"/>
          </a:xfrm>
          <a:prstGeom prst="rect">
            <a:avLst/>
          </a:prstGeom>
          <a:solidFill>
            <a:srgbClr val="FFFF00"/>
          </a:solidFill>
          <a:ln w="12700" cap="rnd">
            <a:solidFill>
              <a:schemeClr val="tx1"/>
            </a:solidFill>
            <a:prstDash val="sysDot"/>
            <a:miter lim="800000"/>
            <a:headEnd/>
            <a:tailEnd/>
          </a:ln>
          <a:effectLst>
            <a:outerShdw dist="17961" dir="2700000" algn="ctr" rotWithShape="0">
              <a:srgbClr val="000000"/>
            </a:outerShdw>
          </a:effectLst>
        </p:spPr>
        <p:txBody>
          <a:bodyPr lIns="90488" tIns="44450" rIns="90488" bIns="44450" anchor="b"/>
          <a:lstStyle/>
          <a:p>
            <a:pPr eaLnBrk="0" hangingPunct="0">
              <a:defRPr/>
            </a:pPr>
            <a:r>
              <a:rPr lang="es-ES" sz="4000" b="1" i="1">
                <a:solidFill>
                  <a:srgbClr val="0033CC"/>
                </a:solidFill>
                <a:effectLst>
                  <a:outerShdw blurRad="38100" dist="38100" dir="2700000" algn="tl">
                    <a:srgbClr val="000000"/>
                  </a:outerShdw>
                </a:effectLst>
                <a:latin typeface="Book Antiqua" pitchFamily="18" charset="0"/>
                <a:cs typeface="+mn-cs"/>
              </a:rPr>
              <a:t>Total de fatalidades de la construcción</a:t>
            </a:r>
            <a:endParaRPr lang="en-US" sz="4000" b="1" i="1">
              <a:solidFill>
                <a:srgbClr val="0033CC"/>
              </a:solidFill>
              <a:effectLst>
                <a:outerShdw blurRad="38100" dist="38100" dir="2700000" algn="tl">
                  <a:srgbClr val="000000"/>
                </a:outerShdw>
              </a:effectLst>
              <a:latin typeface="Book Antiqua" pitchFamily="18" charset="0"/>
              <a:cs typeface="+mn-cs"/>
            </a:endParaRPr>
          </a:p>
        </p:txBody>
      </p:sp>
      <p:graphicFrame>
        <p:nvGraphicFramePr>
          <p:cNvPr id="91139" name="Object 3">
            <a:hlinkClick r:id="" action="ppaction://ole?verb=0"/>
          </p:cNvPr>
          <p:cNvGraphicFramePr>
            <a:graphicFrameLocks/>
          </p:cNvGraphicFramePr>
          <p:nvPr/>
        </p:nvGraphicFramePr>
        <p:xfrm>
          <a:off x="0" y="1143000"/>
          <a:ext cx="9144000" cy="5715000"/>
        </p:xfrm>
        <a:graphic>
          <a:graphicData uri="http://schemas.openxmlformats.org/presentationml/2006/ole">
            <mc:AlternateContent xmlns:mc="http://schemas.openxmlformats.org/markup-compatibility/2006">
              <mc:Choice xmlns:v="urn:schemas-microsoft-com:vml" Requires="v">
                <p:oleObj spid="_x0000_s91147" name="Chart" r:id="rId4" imgW="10134838" imgH="5905738" progId="MSGraph.Chart.8">
                  <p:embed followColorScheme="full"/>
                </p:oleObj>
              </mc:Choice>
              <mc:Fallback>
                <p:oleObj name="Chart" r:id="rId4" imgW="10134838" imgH="5905738"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w="76200" cmpd="tri">
                        <a:solidFill>
                          <a:srgbClr val="FFFF00"/>
                        </a:solidFill>
                        <a:miter lim="800000"/>
                        <a:headEnd/>
                        <a:tailEnd/>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91140" name="Rectangle 4"/>
          <p:cNvSpPr>
            <a:spLocks noChangeArrowheads="1"/>
          </p:cNvSpPr>
          <p:nvPr/>
        </p:nvSpPr>
        <p:spPr bwMode="auto">
          <a:xfrm>
            <a:off x="5943600" y="3276600"/>
            <a:ext cx="2895600" cy="1370013"/>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eaLnBrk="0" hangingPunct="0"/>
            <a:r>
              <a:rPr lang="en-US" sz="2800" b="1"/>
              <a:t>  Caídas desde</a:t>
            </a:r>
          </a:p>
          <a:p>
            <a:pPr eaLnBrk="0" hangingPunct="0"/>
            <a:r>
              <a:rPr lang="en-US" sz="2800" b="1"/>
              <a:t>elevaciones 33%</a:t>
            </a:r>
          </a:p>
        </p:txBody>
      </p:sp>
      <p:sp>
        <p:nvSpPr>
          <p:cNvPr id="91141" name="Rectangle 5"/>
          <p:cNvSpPr>
            <a:spLocks noChangeArrowheads="1"/>
          </p:cNvSpPr>
          <p:nvPr/>
        </p:nvSpPr>
        <p:spPr bwMode="auto">
          <a:xfrm>
            <a:off x="2819400" y="4038600"/>
            <a:ext cx="2741613" cy="81915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       Quedar</a:t>
            </a:r>
          </a:p>
          <a:p>
            <a:pPr algn="l" eaLnBrk="0" hangingPunct="0"/>
            <a:r>
              <a:rPr lang="en-US" sz="2400" b="1"/>
              <a:t> Atrapado 18%</a:t>
            </a:r>
          </a:p>
        </p:txBody>
      </p:sp>
      <p:sp>
        <p:nvSpPr>
          <p:cNvPr id="91142" name="Rectangle 6"/>
          <p:cNvSpPr>
            <a:spLocks noChangeArrowheads="1"/>
          </p:cNvSpPr>
          <p:nvPr/>
        </p:nvSpPr>
        <p:spPr bwMode="auto">
          <a:xfrm>
            <a:off x="457200" y="3657600"/>
            <a:ext cx="2860675" cy="51593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800" b="1"/>
              <a:t>Golpes 22%</a:t>
            </a:r>
          </a:p>
        </p:txBody>
      </p:sp>
      <p:sp>
        <p:nvSpPr>
          <p:cNvPr id="91143" name="Rectangle 7"/>
          <p:cNvSpPr>
            <a:spLocks noChangeArrowheads="1"/>
          </p:cNvSpPr>
          <p:nvPr/>
        </p:nvSpPr>
        <p:spPr bwMode="auto">
          <a:xfrm>
            <a:off x="2143125" y="2822575"/>
            <a:ext cx="2124075" cy="7588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algn="l" eaLnBrk="0" hangingPunct="0"/>
            <a:r>
              <a:rPr lang="en-US" sz="2200" b="1"/>
              <a:t>Incidentes </a:t>
            </a:r>
          </a:p>
          <a:p>
            <a:pPr algn="l" eaLnBrk="0" hangingPunct="0"/>
            <a:r>
              <a:rPr lang="en-US" sz="2200" b="1"/>
              <a:t>eléctricos 17%</a:t>
            </a:r>
          </a:p>
        </p:txBody>
      </p:sp>
      <p:sp>
        <p:nvSpPr>
          <p:cNvPr id="91144" name="Rectangle 8"/>
          <p:cNvSpPr>
            <a:spLocks noChangeArrowheads="1"/>
          </p:cNvSpPr>
          <p:nvPr/>
        </p:nvSpPr>
        <p:spPr bwMode="auto">
          <a:xfrm>
            <a:off x="4191000" y="2895600"/>
            <a:ext cx="2146300" cy="4540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lgn="l" eaLnBrk="0" hangingPunct="0"/>
            <a:r>
              <a:rPr lang="en-US" sz="2400" b="1"/>
              <a:t>Otras 10%</a:t>
            </a:r>
          </a:p>
        </p:txBody>
      </p:sp>
      <p:sp>
        <p:nvSpPr>
          <p:cNvPr id="91145" name="Text Box 9"/>
          <p:cNvSpPr txBox="1">
            <a:spLocks noChangeArrowheads="1"/>
          </p:cNvSpPr>
          <p:nvPr/>
        </p:nvSpPr>
        <p:spPr bwMode="auto">
          <a:xfrm>
            <a:off x="6400800" y="6248400"/>
            <a:ext cx="25146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pt-BR"/>
              <a:t>Hora nº 3 de 4</a:t>
            </a:r>
            <a:endParaRPr lang="en-US"/>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457200"/>
            <a:ext cx="9144000" cy="1066800"/>
          </a:xfrm>
          <a:solidFill>
            <a:srgbClr val="FFFF00"/>
          </a:solidFill>
        </p:spPr>
        <p:txBody>
          <a:bodyPr/>
          <a:lstStyle/>
          <a:p>
            <a:pPr eaLnBrk="1" hangingPunct="1">
              <a:defRPr/>
            </a:pPr>
            <a:r>
              <a:rPr lang="es-ES" sz="7200" i="1" smtClean="0">
                <a:solidFill>
                  <a:srgbClr val="0033CC"/>
                </a:solidFill>
                <a:effectLst>
                  <a:outerShdw blurRad="38100" dist="38100" dir="2700000" algn="tl">
                    <a:srgbClr val="000000"/>
                  </a:outerShdw>
                </a:effectLst>
              </a:rPr>
              <a:t>Golpes</a:t>
            </a:r>
          </a:p>
        </p:txBody>
      </p:sp>
      <p:sp>
        <p:nvSpPr>
          <p:cNvPr id="573443" name="Rectangle 3"/>
          <p:cNvSpPr>
            <a:spLocks noGrp="1" noChangeArrowheads="1"/>
          </p:cNvSpPr>
          <p:nvPr>
            <p:ph type="body" idx="1"/>
          </p:nvPr>
        </p:nvSpPr>
        <p:spPr>
          <a:xfrm>
            <a:off x="457200" y="1752600"/>
            <a:ext cx="8229600" cy="4378325"/>
          </a:xfrm>
        </p:spPr>
        <p:txBody>
          <a:bodyPr/>
          <a:lstStyle/>
          <a:p>
            <a:pPr eaLnBrk="1" hangingPunct="1">
              <a:buClr>
                <a:srgbClr val="CC9900"/>
              </a:buClr>
            </a:pPr>
            <a:r>
              <a:rPr lang="es-ES" smtClean="0"/>
              <a:t>La segunda causa principal de muertes relacionadas con la construcción es la de recibir un golpe de un objeto. Aproximadamente el 75% de las fatalidades por golpes incluyen equipos pesados tales como camiones o grúas. </a:t>
            </a:r>
          </a:p>
          <a:p>
            <a:pPr eaLnBrk="1" hangingPunct="1">
              <a:buFont typeface="Wingdings" pitchFamily="2" charset="2"/>
              <a:buNone/>
            </a:pPr>
            <a:r>
              <a:rPr lang="es-ES" smtClean="0"/>
              <a:t>	</a:t>
            </a:r>
          </a:p>
          <a:p>
            <a:pPr eaLnBrk="1" hangingPunct="1">
              <a:buFont typeface="Wingdings" pitchFamily="2" charset="2"/>
              <a:buNone/>
            </a:pPr>
            <a:r>
              <a:rPr lang="es-ES" smtClean="0"/>
              <a:t>	Los programas de seguridad y salud deben considerar las varias maneras en que pueden ocurrir accidentes por golpes.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43">
                                            <p:txEl>
                                              <p:pRg st="0" end="0"/>
                                            </p:txEl>
                                          </p:spTgt>
                                        </p:tgtEl>
                                        <p:attrNameLst>
                                          <p:attrName>style.visibility</p:attrName>
                                        </p:attrNameLst>
                                      </p:cBhvr>
                                      <p:to>
                                        <p:strVal val="visible"/>
                                      </p:to>
                                    </p:set>
                                    <p:animEffect transition="in" filter="dissolve">
                                      <p:cBhvr>
                                        <p:cTn id="7" dur="500"/>
                                        <p:tgtEl>
                                          <p:spTgt spid="573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3443">
                                            <p:txEl>
                                              <p:pRg st="1" end="1"/>
                                            </p:txEl>
                                          </p:spTgt>
                                        </p:tgtEl>
                                        <p:attrNameLst>
                                          <p:attrName>style.visibility</p:attrName>
                                        </p:attrNameLst>
                                      </p:cBhvr>
                                      <p:to>
                                        <p:strVal val="visible"/>
                                      </p:to>
                                    </p:set>
                                    <p:animEffect transition="in" filter="dissolve">
                                      <p:cBhvr>
                                        <p:cTn id="12" dur="500"/>
                                        <p:tgtEl>
                                          <p:spTgt spid="573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73443">
                                            <p:txEl>
                                              <p:pRg st="2" end="2"/>
                                            </p:txEl>
                                          </p:spTgt>
                                        </p:tgtEl>
                                        <p:attrNameLst>
                                          <p:attrName>style.visibility</p:attrName>
                                        </p:attrNameLst>
                                      </p:cBhvr>
                                      <p:to>
                                        <p:strVal val="visible"/>
                                      </p:to>
                                    </p:set>
                                    <p:animEffect transition="in" filter="dissolve">
                                      <p:cBhvr>
                                        <p:cTn id="17" dur="500"/>
                                        <p:tgtEl>
                                          <p:spTgt spid="5734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bldLvl="2"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Golpes</a:t>
            </a:r>
          </a:p>
        </p:txBody>
      </p:sp>
      <p:sp>
        <p:nvSpPr>
          <p:cNvPr id="574467" name="Rectangle 3"/>
          <p:cNvSpPr>
            <a:spLocks noGrp="1" noChangeArrowheads="1"/>
          </p:cNvSpPr>
          <p:nvPr>
            <p:ph type="body" idx="1"/>
          </p:nvPr>
        </p:nvSpPr>
        <p:spPr>
          <a:xfrm>
            <a:off x="228600" y="1600200"/>
            <a:ext cx="8686800" cy="4530725"/>
          </a:xfrm>
        </p:spPr>
        <p:txBody>
          <a:bodyPr/>
          <a:lstStyle/>
          <a:p>
            <a:pPr eaLnBrk="1" hangingPunct="1">
              <a:buClr>
                <a:srgbClr val="CC9900"/>
              </a:buClr>
            </a:pPr>
            <a:r>
              <a:rPr lang="es-ES" sz="3200" smtClean="0">
                <a:solidFill>
                  <a:srgbClr val="FF0000"/>
                </a:solidFill>
              </a:rPr>
              <a:t>Los tres peligros a continuación causan la mayor cantidad de lesiones por golpes:</a:t>
            </a:r>
            <a:r>
              <a:rPr lang="es-ES" smtClean="0"/>
              <a:t> </a:t>
            </a:r>
            <a:endParaRPr lang="es-ES" smtClean="0">
              <a:solidFill>
                <a:srgbClr val="FF0000"/>
              </a:solidFill>
            </a:endParaRPr>
          </a:p>
          <a:p>
            <a:pPr eaLnBrk="1" hangingPunct="1">
              <a:buFont typeface="Wingdings" pitchFamily="2" charset="2"/>
              <a:buNone/>
            </a:pPr>
            <a:r>
              <a:rPr lang="es-ES" sz="2000" smtClean="0"/>
              <a:t>  </a:t>
            </a:r>
            <a:endParaRPr lang="es-ES" sz="2000" smtClean="0">
              <a:solidFill>
                <a:srgbClr val="FF0000"/>
              </a:solidFill>
            </a:endParaRPr>
          </a:p>
          <a:p>
            <a:pPr lvl="1" eaLnBrk="1" hangingPunct="1">
              <a:buClr>
                <a:srgbClr val="3B812F"/>
              </a:buClr>
            </a:pPr>
            <a:r>
              <a:rPr lang="es-ES" b="1" smtClean="0"/>
              <a:t>Vehículos, </a:t>
            </a:r>
            <a:r>
              <a:rPr lang="es-ES" sz="2400" b="1" smtClean="0"/>
              <a:t>Subparte "O" de 29 CFR 1926 (600-601)</a:t>
            </a:r>
            <a:endParaRPr lang="es-ES" sz="2400" smtClean="0">
              <a:solidFill>
                <a:srgbClr val="FF0000"/>
              </a:solidFill>
            </a:endParaRPr>
          </a:p>
          <a:p>
            <a:pPr lvl="1" eaLnBrk="1" hangingPunct="1">
              <a:buFont typeface="Wingdings" pitchFamily="2" charset="2"/>
              <a:buNone/>
            </a:pPr>
            <a:endParaRPr lang="es-ES" sz="2400" smtClean="0">
              <a:solidFill>
                <a:srgbClr val="FF0000"/>
              </a:solidFill>
            </a:endParaRPr>
          </a:p>
          <a:p>
            <a:pPr lvl="1" eaLnBrk="1" hangingPunct="1">
              <a:buClr>
                <a:srgbClr val="3B812F"/>
              </a:buClr>
            </a:pPr>
            <a:r>
              <a:rPr lang="es-ES" b="1" smtClean="0"/>
              <a:t>Objetos en caída/movimiento</a:t>
            </a:r>
          </a:p>
          <a:p>
            <a:pPr lvl="1" eaLnBrk="1" hangingPunct="1">
              <a:buFont typeface="Wingdings" pitchFamily="2" charset="2"/>
              <a:buNone/>
            </a:pPr>
            <a:r>
              <a:rPr lang="es-ES" b="1" smtClean="0"/>
              <a:t> </a:t>
            </a:r>
            <a:endParaRPr lang="es-ES" smtClean="0">
              <a:solidFill>
                <a:srgbClr val="FF0000"/>
              </a:solidFill>
            </a:endParaRPr>
          </a:p>
          <a:p>
            <a:pPr lvl="1" eaLnBrk="1" hangingPunct="1">
              <a:buClr>
                <a:srgbClr val="3B812F"/>
              </a:buClr>
            </a:pPr>
            <a:r>
              <a:rPr lang="es-ES" sz="2400" b="1" smtClean="0"/>
              <a:t>Construcción de paredes de mampostería </a:t>
            </a:r>
            <a:r>
              <a:rPr lang="es-ES" sz="1600" b="1" smtClean="0"/>
              <a:t>Ref. 29 CFR 1926 (700 a 706)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4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4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44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446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446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44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8"/>
          <p:cNvSpPr txBox="1">
            <a:spLocks noChangeArrowheads="1"/>
          </p:cNvSpPr>
          <p:nvPr/>
        </p:nvSpPr>
        <p:spPr bwMode="auto">
          <a:xfrm>
            <a:off x="228600" y="2819400"/>
            <a:ext cx="8534400" cy="155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600" b="1"/>
              <a:t>BARANDAS</a:t>
            </a:r>
          </a:p>
        </p:txBody>
      </p:sp>
      <p:pic>
        <p:nvPicPr>
          <p:cNvPr id="791554" name="Picture 1026" descr="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1555" name="WordArt 1027"/>
          <p:cNvSpPr>
            <a:spLocks noChangeArrowheads="1" noChangeShapeType="1" noTextEdit="1"/>
          </p:cNvSpPr>
          <p:nvPr/>
        </p:nvSpPr>
        <p:spPr bwMode="auto">
          <a:xfrm rot="-1747326">
            <a:off x="762000" y="1143000"/>
            <a:ext cx="5565775" cy="1527175"/>
          </a:xfrm>
          <a:prstGeom prst="rect">
            <a:avLst/>
          </a:prstGeom>
        </p:spPr>
        <p:txBody>
          <a:bodyPr wrap="none" fromWordArt="1">
            <a:prstTxWarp prst="textDeflateBottom">
              <a:avLst>
                <a:gd name="adj" fmla="val 100000"/>
              </a:avLst>
            </a:prstTxWarp>
            <a:scene3d>
              <a:camera prst="legacyPerspectiveFront">
                <a:rot lat="19799998" lon="19439996" rev="0"/>
              </a:camera>
              <a:lightRig rig="legacyNormal2" dir="t"/>
            </a:scene3d>
            <a:sp3d extrusionH="354000" prstMaterial="legacyMatte">
              <a:extrusionClr>
                <a:srgbClr val="939676"/>
              </a:extrusionClr>
            </a:sp3d>
          </a:bodyPr>
          <a:lstStyle/>
          <a:p>
            <a:r>
              <a:rPr lang="en-US" sz="3600" kern="10">
                <a:ln w="9525">
                  <a:round/>
                  <a:headEnd/>
                  <a:tailEnd/>
                </a:ln>
                <a:gradFill rotWithShape="1">
                  <a:gsLst>
                    <a:gs pos="0">
                      <a:srgbClr val="DCDC00"/>
                    </a:gs>
                    <a:gs pos="50000">
                      <a:srgbClr val="FFFF00"/>
                    </a:gs>
                    <a:gs pos="100000">
                      <a:srgbClr val="DCDC00"/>
                    </a:gs>
                  </a:gsLst>
                  <a:lin ang="7140000" scaled="1"/>
                </a:gradFill>
                <a:latin typeface="Impact"/>
              </a:rPr>
              <a:t>¿Mejor?</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91554"/>
                                        </p:tgtEl>
                                        <p:attrNameLst>
                                          <p:attrName>style.visibility</p:attrName>
                                        </p:attrNameLst>
                                      </p:cBhvr>
                                      <p:to>
                                        <p:strVal val="visible"/>
                                      </p:to>
                                    </p:set>
                                    <p:animEffect transition="in" filter="checkerboard(across)">
                                      <p:cBhvr>
                                        <p:cTn id="7" dur="500"/>
                                        <p:tgtEl>
                                          <p:spTgt spid="791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1555"/>
                                        </p:tgtEl>
                                        <p:attrNameLst>
                                          <p:attrName>style.visibility</p:attrName>
                                        </p:attrNameLst>
                                      </p:cBhvr>
                                      <p:to>
                                        <p:strVal val="visible"/>
                                      </p:to>
                                    </p:set>
                                    <p:anim calcmode="lin" valueType="num">
                                      <p:cBhvr>
                                        <p:cTn id="12" dur="1000" fill="hold"/>
                                        <p:tgtEl>
                                          <p:spTgt spid="791555"/>
                                        </p:tgtEl>
                                        <p:attrNameLst>
                                          <p:attrName>ppt_w</p:attrName>
                                        </p:attrNameLst>
                                      </p:cBhvr>
                                      <p:tavLst>
                                        <p:tav tm="0">
                                          <p:val>
                                            <p:fltVal val="0"/>
                                          </p:val>
                                        </p:tav>
                                        <p:tav tm="100000">
                                          <p:val>
                                            <p:strVal val="#ppt_w"/>
                                          </p:val>
                                        </p:tav>
                                      </p:tavLst>
                                    </p:anim>
                                    <p:anim calcmode="lin" valueType="num">
                                      <p:cBhvr>
                                        <p:cTn id="13" dur="1000" fill="hold"/>
                                        <p:tgtEl>
                                          <p:spTgt spid="791555"/>
                                        </p:tgtEl>
                                        <p:attrNameLst>
                                          <p:attrName>ppt_h</p:attrName>
                                        </p:attrNameLst>
                                      </p:cBhvr>
                                      <p:tavLst>
                                        <p:tav tm="0">
                                          <p:val>
                                            <p:fltVal val="0"/>
                                          </p:val>
                                        </p:tav>
                                        <p:tav tm="100000">
                                          <p:val>
                                            <p:strVal val="#ppt_h"/>
                                          </p:val>
                                        </p:tav>
                                      </p:tavLst>
                                    </p:anim>
                                    <p:anim calcmode="lin" valueType="num">
                                      <p:cBhvr>
                                        <p:cTn id="14" dur="1000" fill="hold"/>
                                        <p:tgtEl>
                                          <p:spTgt spid="79155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15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5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762000"/>
            <a:ext cx="9144000" cy="655638"/>
          </a:xfrm>
          <a:solidFill>
            <a:srgbClr val="FFFF00"/>
          </a:solidFill>
        </p:spPr>
        <p:txBody>
          <a:bodyPr/>
          <a:lstStyle/>
          <a:p>
            <a:pPr eaLnBrk="1" hangingPunct="1"/>
            <a:r>
              <a:rPr lang="es-ES" sz="3600" smtClean="0">
                <a:solidFill>
                  <a:srgbClr val="0033CC"/>
                </a:solidFill>
              </a:rPr>
              <a:t>Vehículos</a:t>
            </a:r>
          </a:p>
        </p:txBody>
      </p:sp>
      <p:sp>
        <p:nvSpPr>
          <p:cNvPr id="94211" name="Rectangle 3"/>
          <p:cNvSpPr>
            <a:spLocks noGrp="1" noChangeArrowheads="1"/>
          </p:cNvSpPr>
          <p:nvPr>
            <p:ph type="body" idx="1"/>
          </p:nvPr>
        </p:nvSpPr>
        <p:spPr>
          <a:xfrm>
            <a:off x="533400" y="1828800"/>
            <a:ext cx="5029200" cy="4038600"/>
          </a:xfrm>
        </p:spPr>
        <p:txBody>
          <a:bodyPr/>
          <a:lstStyle/>
          <a:p>
            <a:pPr eaLnBrk="1" hangingPunct="1">
              <a:buClr>
                <a:srgbClr val="CC9900"/>
              </a:buClr>
            </a:pPr>
            <a:r>
              <a:rPr lang="es-ES" sz="2000" b="1" smtClean="0"/>
              <a:t>Si no se cumplen las prácticas de seguridad de los vehículos en su lugar de trabajo, corre el riesgo de quedar inmovilizado entre vehículos de la construcción y paredes, recibir un golpe de retroexcavadoras oscilantes, quedar atrapado debajo de vehículos volcados, o sufrir accidentes similares. Si trabaja cerca de carreteras públicas corre el riesgo de ser golpeado por camiones o automóviles.</a:t>
            </a:r>
          </a:p>
        </p:txBody>
      </p:sp>
      <p:sp>
        <p:nvSpPr>
          <p:cNvPr id="94212" name="Text Box 5"/>
          <p:cNvSpPr txBox="1">
            <a:spLocks noChangeArrowheads="1"/>
          </p:cNvSpPr>
          <p:nvPr/>
        </p:nvSpPr>
        <p:spPr bwMode="auto">
          <a:xfrm>
            <a:off x="5715000" y="4267200"/>
            <a:ext cx="3200400" cy="1190625"/>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b="1">
                <a:solidFill>
                  <a:srgbClr val="FFFFFF"/>
                </a:solidFill>
              </a:rPr>
              <a:t>Se produjo este accidente porque la excavación no estaba lo suficientemente protegida o cercada</a:t>
            </a:r>
            <a:endParaRPr lang="en-US" b="1">
              <a:solidFill>
                <a:srgbClr val="FFFFFF"/>
              </a:solidFill>
            </a:endParaRPr>
          </a:p>
        </p:txBody>
      </p:sp>
      <p:pic>
        <p:nvPicPr>
          <p:cNvPr id="94213" name="Picture 7" descr="Large truck on its side in a tr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62125"/>
            <a:ext cx="3200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Vehículos</a:t>
            </a:r>
          </a:p>
        </p:txBody>
      </p:sp>
      <p:sp>
        <p:nvSpPr>
          <p:cNvPr id="577539" name="Rectangle 3"/>
          <p:cNvSpPr>
            <a:spLocks noGrp="1" noChangeArrowheads="1"/>
          </p:cNvSpPr>
          <p:nvPr>
            <p:ph type="body" idx="1"/>
          </p:nvPr>
        </p:nvSpPr>
        <p:spPr>
          <a:xfrm>
            <a:off x="228600" y="1600200"/>
            <a:ext cx="8686800" cy="4953000"/>
          </a:xfrm>
        </p:spPr>
        <p:txBody>
          <a:bodyPr/>
          <a:lstStyle/>
          <a:p>
            <a:pPr eaLnBrk="1" hangingPunct="1">
              <a:lnSpc>
                <a:spcPct val="80000"/>
              </a:lnSpc>
              <a:buClr>
                <a:srgbClr val="CC9900"/>
              </a:buClr>
            </a:pPr>
            <a:r>
              <a:rPr lang="es-ES" b="1" smtClean="0"/>
              <a:t>Cómo evitar peligros:</a:t>
            </a:r>
          </a:p>
          <a:p>
            <a:pPr eaLnBrk="1" hangingPunct="1">
              <a:lnSpc>
                <a:spcPct val="80000"/>
              </a:lnSpc>
              <a:buFont typeface="Wingdings" pitchFamily="2" charset="2"/>
              <a:buNone/>
            </a:pPr>
            <a:endParaRPr lang="es-ES" sz="900" b="1" smtClean="0"/>
          </a:p>
          <a:p>
            <a:pPr lvl="1" eaLnBrk="1" hangingPunct="1">
              <a:lnSpc>
                <a:spcPct val="80000"/>
              </a:lnSpc>
              <a:buClr>
                <a:srgbClr val="3B812F"/>
              </a:buClr>
            </a:pPr>
            <a:r>
              <a:rPr lang="es-ES" sz="1700" b="1" smtClean="0"/>
              <a:t>Usar cinturones de seguridad que cumplan con las normas OSHA excepto en equipos que estén diseñados sólo para funcionamiento de pie, o que no cuentan con una estructura de protección contra vuelcos. Ref. 29 CFR 1926.602(a)(2)(i)</a:t>
            </a:r>
          </a:p>
          <a:p>
            <a:pPr lvl="1" eaLnBrk="1" hangingPunct="1">
              <a:lnSpc>
                <a:spcPct val="80000"/>
              </a:lnSpc>
              <a:buFont typeface="Wingdings" pitchFamily="2" charset="2"/>
              <a:buNone/>
            </a:pPr>
            <a:endParaRPr lang="es-ES" sz="1700" b="1" smtClean="0"/>
          </a:p>
          <a:p>
            <a:pPr lvl="1" eaLnBrk="1" hangingPunct="1">
              <a:lnSpc>
                <a:spcPct val="80000"/>
              </a:lnSpc>
              <a:buClr>
                <a:srgbClr val="3B812F"/>
              </a:buClr>
            </a:pPr>
            <a:r>
              <a:rPr lang="es-ES" sz="1700" b="1" smtClean="0"/>
              <a:t>Verificar los vehículos antes de cada turno para asegurar que todas las partes y accesorios estén en condiciones de funcionamiento seguras. 29 CFR 1926.251(a)(1)</a:t>
            </a:r>
          </a:p>
          <a:p>
            <a:pPr lvl="1" eaLnBrk="1" hangingPunct="1">
              <a:lnSpc>
                <a:spcPct val="80000"/>
              </a:lnSpc>
              <a:buClr>
                <a:srgbClr val="3B812F"/>
              </a:buClr>
            </a:pPr>
            <a:endParaRPr lang="es-ES" sz="1700" b="1" smtClean="0"/>
          </a:p>
          <a:p>
            <a:pPr lvl="1" eaLnBrk="1" hangingPunct="1">
              <a:lnSpc>
                <a:spcPct val="80000"/>
              </a:lnSpc>
              <a:buClr>
                <a:srgbClr val="3B812F"/>
              </a:buClr>
            </a:pPr>
            <a:r>
              <a:rPr lang="es-ES" sz="1700" b="1" smtClean="0"/>
              <a:t> No conduzca un vehículo en marcha atrás con una visión trasera obstruida, a menos que cuente con una alarma de reversa audible, u otras señales para el trabajador que indiquen que es seguro hacerlo. Ref. 29 CFR 1926.602(a)(9)(ii)</a:t>
            </a:r>
          </a:p>
          <a:p>
            <a:pPr lvl="1" eaLnBrk="1" hangingPunct="1">
              <a:lnSpc>
                <a:spcPct val="80000"/>
              </a:lnSpc>
              <a:buFont typeface="Wingdings" pitchFamily="2" charset="2"/>
              <a:buNone/>
            </a:pPr>
            <a:r>
              <a:rPr lang="es-ES" sz="1700" b="1" smtClean="0"/>
              <a:t> </a:t>
            </a:r>
          </a:p>
          <a:p>
            <a:pPr lvl="1" eaLnBrk="1" hangingPunct="1">
              <a:lnSpc>
                <a:spcPct val="80000"/>
              </a:lnSpc>
              <a:buClr>
                <a:srgbClr val="3B812F"/>
              </a:buClr>
            </a:pPr>
            <a:r>
              <a:rPr lang="es-ES" sz="1700" b="1" smtClean="0"/>
              <a:t>Conduzca los vehículos o los equipos sólo en carreteras o caminos en pendiente construidos y mantenidos de manera segura.</a:t>
            </a:r>
            <a:br>
              <a:rPr lang="es-ES" sz="1700" b="1" smtClean="0"/>
            </a:br>
            <a:endParaRPr lang="es-ES" sz="1700" b="1"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7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7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75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753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753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75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39" grpId="0"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Vehículos</a:t>
            </a:r>
          </a:p>
        </p:txBody>
      </p:sp>
      <p:sp>
        <p:nvSpPr>
          <p:cNvPr id="579587" name="Rectangle 3"/>
          <p:cNvSpPr>
            <a:spLocks noGrp="1" noChangeArrowheads="1"/>
          </p:cNvSpPr>
          <p:nvPr>
            <p:ph type="body" idx="1"/>
          </p:nvPr>
        </p:nvSpPr>
        <p:spPr>
          <a:xfrm>
            <a:off x="228600" y="1600200"/>
            <a:ext cx="8686800" cy="4495800"/>
          </a:xfrm>
        </p:spPr>
        <p:txBody>
          <a:bodyPr/>
          <a:lstStyle/>
          <a:p>
            <a:pPr eaLnBrk="1" hangingPunct="1">
              <a:lnSpc>
                <a:spcPct val="80000"/>
              </a:lnSpc>
              <a:buClr>
                <a:srgbClr val="CC9900"/>
              </a:buClr>
            </a:pPr>
            <a:r>
              <a:rPr lang="es-ES" b="1" smtClean="0"/>
              <a:t>Cómo evitar peligros:</a:t>
            </a:r>
            <a:endParaRPr lang="es-ES" smtClean="0"/>
          </a:p>
          <a:p>
            <a:pPr eaLnBrk="1" hangingPunct="1">
              <a:lnSpc>
                <a:spcPct val="80000"/>
              </a:lnSpc>
              <a:buClr>
                <a:srgbClr val="CC9900"/>
              </a:buClr>
            </a:pPr>
            <a:endParaRPr lang="es-ES" smtClean="0"/>
          </a:p>
          <a:p>
            <a:pPr lvl="1" eaLnBrk="1" hangingPunct="1">
              <a:lnSpc>
                <a:spcPct val="80000"/>
              </a:lnSpc>
              <a:buClr>
                <a:srgbClr val="3B812F"/>
              </a:buClr>
            </a:pPr>
            <a:r>
              <a:rPr lang="es-ES" sz="2000" b="1" smtClean="0"/>
              <a:t>Asegúrese de que usted y todo el resto del personal están fuera de peligro antes de utilizar dispositivos de levantamiento o descarga.</a:t>
            </a:r>
            <a:endParaRPr lang="es-ES" sz="2000" smtClean="0"/>
          </a:p>
          <a:p>
            <a:pPr lvl="1" eaLnBrk="1" hangingPunct="1">
              <a:lnSpc>
                <a:spcPct val="80000"/>
              </a:lnSpc>
              <a:buFont typeface="Wingdings" pitchFamily="2" charset="2"/>
              <a:buNone/>
            </a:pPr>
            <a:endParaRPr lang="es-ES" sz="2000" b="1" smtClean="0"/>
          </a:p>
          <a:p>
            <a:pPr lvl="1" eaLnBrk="1" hangingPunct="1">
              <a:lnSpc>
                <a:spcPct val="80000"/>
              </a:lnSpc>
              <a:buClr>
                <a:srgbClr val="3B812F"/>
              </a:buClr>
            </a:pPr>
            <a:r>
              <a:rPr lang="es-ES" sz="2000" b="1" smtClean="0"/>
              <a:t>Baje o trabe las máquinas excavadoras y cuchillas niveladoras, palas cargadoras traseras, remolques basculantes, etc. cuando no están en funcionamiento, y deje todos los controles en posición neutral.</a:t>
            </a:r>
            <a:br>
              <a:rPr lang="es-ES" sz="2000" b="1" smtClean="0"/>
            </a:br>
            <a:endParaRPr lang="es-ES" sz="2000" b="1" smtClean="0"/>
          </a:p>
          <a:p>
            <a:pPr lvl="1" eaLnBrk="1" hangingPunct="1">
              <a:lnSpc>
                <a:spcPct val="80000"/>
              </a:lnSpc>
              <a:buClr>
                <a:srgbClr val="3B812F"/>
              </a:buClr>
            </a:pPr>
            <a:r>
              <a:rPr lang="es-ES" sz="2000" b="1" smtClean="0"/>
              <a:t>Accione los frenos de estacionamiento cuando los vehículos y los equipos estén estacionados, y coloque calzos debajo de las ruedas si se encuentran sobre una pendiente.</a:t>
            </a:r>
            <a:br>
              <a:rPr lang="es-ES" sz="2000" b="1" smtClean="0"/>
            </a:br>
            <a:endParaRPr lang="es-ES" sz="2000" smtClean="0"/>
          </a:p>
          <a:p>
            <a:pPr lvl="1" eaLnBrk="1" hangingPunct="1">
              <a:lnSpc>
                <a:spcPct val="80000"/>
              </a:lnSpc>
              <a:buClr>
                <a:srgbClr val="3B812F"/>
              </a:buClr>
            </a:pPr>
            <a:endParaRPr lang="es-ES"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9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95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95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9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bldLvl="2"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Vehículos</a:t>
            </a:r>
          </a:p>
        </p:txBody>
      </p:sp>
      <p:sp>
        <p:nvSpPr>
          <p:cNvPr id="581635" name="Rectangle 3"/>
          <p:cNvSpPr>
            <a:spLocks noGrp="1" noChangeArrowheads="1"/>
          </p:cNvSpPr>
          <p:nvPr>
            <p:ph type="body" idx="1"/>
          </p:nvPr>
        </p:nvSpPr>
        <p:spPr>
          <a:xfrm>
            <a:off x="228600" y="1600200"/>
            <a:ext cx="8915400" cy="4495800"/>
          </a:xfrm>
        </p:spPr>
        <p:txBody>
          <a:bodyPr/>
          <a:lstStyle/>
          <a:p>
            <a:pPr eaLnBrk="1" hangingPunct="1">
              <a:lnSpc>
                <a:spcPct val="80000"/>
              </a:lnSpc>
              <a:buClr>
                <a:srgbClr val="CC9900"/>
              </a:buClr>
            </a:pPr>
            <a:r>
              <a:rPr lang="es-ES" b="1" smtClean="0"/>
              <a:t>Cómo evitar peligros:</a:t>
            </a:r>
          </a:p>
          <a:p>
            <a:pPr lvl="1" eaLnBrk="1" hangingPunct="1">
              <a:lnSpc>
                <a:spcPct val="80000"/>
              </a:lnSpc>
              <a:buClr>
                <a:srgbClr val="3B812F"/>
              </a:buClr>
            </a:pPr>
            <a:endParaRPr lang="es-ES" b="1" smtClean="0"/>
          </a:p>
          <a:p>
            <a:pPr lvl="1" eaLnBrk="1" hangingPunct="1">
              <a:lnSpc>
                <a:spcPct val="80000"/>
              </a:lnSpc>
              <a:buClr>
                <a:srgbClr val="3B812F"/>
              </a:buClr>
            </a:pPr>
            <a:r>
              <a:rPr lang="es-ES" sz="2000" b="1" smtClean="0"/>
              <a:t>Todos los vehículos deben contar con el sistema de frenos adecuado y otros dispositivos de seguridad.</a:t>
            </a:r>
            <a:br>
              <a:rPr lang="es-ES" sz="2000" b="1" smtClean="0"/>
            </a:br>
            <a:endParaRPr lang="es-ES" sz="2000" b="1" smtClean="0"/>
          </a:p>
          <a:p>
            <a:pPr lvl="1" eaLnBrk="1" hangingPunct="1">
              <a:lnSpc>
                <a:spcPct val="80000"/>
              </a:lnSpc>
              <a:buClr>
                <a:srgbClr val="3B812F"/>
              </a:buClr>
            </a:pPr>
            <a:r>
              <a:rPr lang="es-ES" sz="2000" b="1" smtClean="0"/>
              <a:t>Los vehículos de acarreo cargados por grúas, palas mecánicas, cargadores, etc., deben contar con un escudo o marquesina en la cabina que proteja al conductor de los materiales que caen.</a:t>
            </a:r>
            <a:br>
              <a:rPr lang="es-ES" sz="2000" b="1" smtClean="0"/>
            </a:br>
            <a:endParaRPr lang="es-ES" sz="2000" b="1" smtClean="0"/>
          </a:p>
          <a:p>
            <a:pPr lvl="1" eaLnBrk="1" hangingPunct="1">
              <a:lnSpc>
                <a:spcPct val="80000"/>
              </a:lnSpc>
              <a:buClr>
                <a:srgbClr val="3B812F"/>
              </a:buClr>
            </a:pPr>
            <a:r>
              <a:rPr lang="es-ES" sz="2000" b="1" smtClean="0"/>
              <a:t>No exceda la carga o la capacidad de levantamiento indicada para el vehículo.</a:t>
            </a:r>
            <a:br>
              <a:rPr lang="es-ES" sz="2000" b="1" smtClean="0"/>
            </a:br>
            <a:endParaRPr lang="es-ES" sz="2000" b="1" smtClean="0"/>
          </a:p>
          <a:p>
            <a:pPr lvl="1" eaLnBrk="1" hangingPunct="1">
              <a:lnSpc>
                <a:spcPct val="80000"/>
              </a:lnSpc>
              <a:buClr>
                <a:srgbClr val="3B812F"/>
              </a:buClr>
            </a:pPr>
            <a:r>
              <a:rPr lang="es-ES" sz="2000" b="1" smtClean="0"/>
              <a:t>Señales de tránsito en los puntos de peligro 29 CFR 1926.200(g)(1)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1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163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16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16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1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build="p" bldLvl="2"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Vehículos</a:t>
            </a:r>
          </a:p>
        </p:txBody>
      </p:sp>
      <p:sp>
        <p:nvSpPr>
          <p:cNvPr id="583683"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b="1" smtClean="0"/>
              <a:t>Cómo evitar peligros:</a:t>
            </a:r>
            <a:endParaRPr lang="es-ES" smtClean="0"/>
          </a:p>
          <a:p>
            <a:pPr lvl="1" eaLnBrk="1" hangingPunct="1">
              <a:lnSpc>
                <a:spcPct val="90000"/>
              </a:lnSpc>
              <a:buClr>
                <a:srgbClr val="3B812F"/>
              </a:buClr>
            </a:pPr>
            <a:r>
              <a:rPr lang="es-ES" sz="2200" b="1" smtClean="0"/>
              <a:t>No transporte personal a menos que exista un lugar seguro donde llevarlo.</a:t>
            </a:r>
            <a:br>
              <a:rPr lang="es-ES" sz="2200" b="1" smtClean="0"/>
            </a:br>
            <a:endParaRPr lang="es-ES" sz="2200" b="1" smtClean="0"/>
          </a:p>
          <a:p>
            <a:pPr lvl="1" eaLnBrk="1" hangingPunct="1">
              <a:lnSpc>
                <a:spcPct val="90000"/>
              </a:lnSpc>
              <a:buClr>
                <a:srgbClr val="3B812F"/>
              </a:buClr>
            </a:pPr>
            <a:r>
              <a:rPr lang="es-ES" sz="2200" b="1" smtClean="0"/>
              <a:t>Use señales de tránsito, barreras (29 CFR 1926. 202) o señalizaciones con banderas (29 CFR 1926.201) cuando la construcción tiene lugar cerca de carreteras públicas.</a:t>
            </a:r>
            <a:br>
              <a:rPr lang="es-ES" sz="2200" b="1" smtClean="0"/>
            </a:br>
            <a:endParaRPr lang="es-ES" sz="2200" b="1" smtClean="0"/>
          </a:p>
          <a:p>
            <a:pPr lvl="1" eaLnBrk="1" hangingPunct="1">
              <a:lnSpc>
                <a:spcPct val="90000"/>
              </a:lnSpc>
              <a:buClr>
                <a:srgbClr val="3B812F"/>
              </a:buClr>
            </a:pPr>
            <a:r>
              <a:rPr lang="es-ES" sz="2200" b="1" smtClean="0"/>
              <a:t>Los trabajadores deben permanecer altamente visibles en todas las intensidades de luz. Se requiere de ropa de advertencia, como chalecos rojos o anaranjados; y si se trabaja de noche, la misma debe ser de material reflectante</a:t>
            </a:r>
            <a:r>
              <a:rPr lang="es-ES" sz="2400" b="1" smtClean="0"/>
              <a:t>.</a:t>
            </a:r>
            <a:r>
              <a:rPr lang="es-ES" sz="24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36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83" grpId="0" build="p" bldLvl="2"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7620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99331" name="Rectangle 3"/>
          <p:cNvSpPr>
            <a:spLocks noGrp="1" noChangeArrowheads="1"/>
          </p:cNvSpPr>
          <p:nvPr>
            <p:ph type="body" idx="1"/>
          </p:nvPr>
        </p:nvSpPr>
        <p:spPr>
          <a:xfrm>
            <a:off x="533400" y="1676400"/>
            <a:ext cx="5715000" cy="4038600"/>
          </a:xfrm>
        </p:spPr>
        <p:txBody>
          <a:bodyPr/>
          <a:lstStyle/>
          <a:p>
            <a:pPr eaLnBrk="1" hangingPunct="1">
              <a:buClr>
                <a:srgbClr val="CC9900"/>
              </a:buClr>
            </a:pPr>
            <a:r>
              <a:rPr lang="es-ES" sz="2000" b="1" smtClean="0"/>
              <a:t>Se encuentra en riesgo de que un objeto </a:t>
            </a:r>
            <a:r>
              <a:rPr lang="es-ES" sz="2000" b="1" i="1" smtClean="0"/>
              <a:t>caiga</a:t>
            </a:r>
            <a:r>
              <a:rPr lang="es-ES" sz="2000" b="1" smtClean="0"/>
              <a:t> sobre usted cuando se encuentra debajo de grúas, andamios, etc. o cuando se está llevando a cabo un trabajo sobre el nivel que usted se encuentra. Existe peligro de que existan objetos </a:t>
            </a:r>
            <a:r>
              <a:rPr lang="es-ES" sz="2000" b="1" i="1" smtClean="0"/>
              <a:t>en movimiento</a:t>
            </a:r>
            <a:r>
              <a:rPr lang="es-ES" sz="2000" b="1" smtClean="0"/>
              <a:t> cuando las herramientas eléctricas, o actividades como empujar, halar o apalancar pueden hacer que los objetos sean expulsados por el aire. Las lesiones pueden variar de raspaduras menores a conmociones, ceguera o muerte.</a:t>
            </a:r>
            <a:r>
              <a:rPr lang="es-ES" sz="2400" b="1" smtClean="0"/>
              <a:t> </a:t>
            </a:r>
          </a:p>
        </p:txBody>
      </p:sp>
      <p:sp>
        <p:nvSpPr>
          <p:cNvPr id="99332" name="Text Box 4"/>
          <p:cNvSpPr txBox="1">
            <a:spLocks noChangeArrowheads="1"/>
          </p:cNvSpPr>
          <p:nvPr/>
        </p:nvSpPr>
        <p:spPr bwMode="auto">
          <a:xfrm>
            <a:off x="6400800" y="4343400"/>
            <a:ext cx="2514600" cy="1878013"/>
          </a:xfrm>
          <a:prstGeom prst="rect">
            <a:avLst/>
          </a:prstGeom>
          <a:solidFill>
            <a:srgbClr val="00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s-ES" sz="1300" b="1">
                <a:solidFill>
                  <a:srgbClr val="FFFFFF"/>
                </a:solidFill>
              </a:rPr>
              <a:t>Estos trabajadores no están protegidos</a:t>
            </a:r>
            <a:br>
              <a:rPr lang="es-ES" sz="1300" b="1">
                <a:solidFill>
                  <a:srgbClr val="FFFFFF"/>
                </a:solidFill>
              </a:rPr>
            </a:br>
            <a:r>
              <a:rPr lang="es-ES" sz="1300" b="1">
                <a:solidFill>
                  <a:srgbClr val="FFFFFF"/>
                </a:solidFill>
              </a:rPr>
              <a:t>contra los golpes de objetos en caída</a:t>
            </a:r>
            <a:br>
              <a:rPr lang="es-ES" sz="1300" b="1">
                <a:solidFill>
                  <a:srgbClr val="FFFFFF"/>
                </a:solidFill>
              </a:rPr>
            </a:br>
            <a:r>
              <a:rPr lang="es-ES" sz="1300" b="1">
                <a:solidFill>
                  <a:srgbClr val="FFFFFF"/>
                </a:solidFill>
              </a:rPr>
              <a:t>porque están</a:t>
            </a:r>
            <a:br>
              <a:rPr lang="es-ES" sz="1300" b="1">
                <a:solidFill>
                  <a:srgbClr val="FFFFFF"/>
                </a:solidFill>
              </a:rPr>
            </a:br>
            <a:r>
              <a:rPr lang="es-ES" sz="1300" b="1">
                <a:solidFill>
                  <a:srgbClr val="FFFFFF"/>
                </a:solidFill>
              </a:rPr>
              <a:t>trabajando alrededor/debajo de otros</a:t>
            </a:r>
            <a:br>
              <a:rPr lang="es-ES" sz="1300" b="1">
                <a:solidFill>
                  <a:srgbClr val="FFFFFF"/>
                </a:solidFill>
              </a:rPr>
            </a:br>
            <a:r>
              <a:rPr lang="es-ES" sz="1300" b="1">
                <a:solidFill>
                  <a:srgbClr val="FFFFFF"/>
                </a:solidFill>
              </a:rPr>
              <a:t>trabajadores y no</a:t>
            </a:r>
            <a:br>
              <a:rPr lang="es-ES" sz="1300" b="1">
                <a:solidFill>
                  <a:srgbClr val="FFFFFF"/>
                </a:solidFill>
              </a:rPr>
            </a:br>
            <a:r>
              <a:rPr lang="es-ES" sz="1300" b="1">
                <a:solidFill>
                  <a:srgbClr val="FFFFFF"/>
                </a:solidFill>
              </a:rPr>
              <a:t> usan cascos</a:t>
            </a:r>
            <a:r>
              <a:rPr lang="es-ES" sz="1300">
                <a:solidFill>
                  <a:srgbClr val="FFFFFF"/>
                </a:solidFill>
              </a:rPr>
              <a:t> </a:t>
            </a:r>
            <a:endParaRPr lang="en-US" sz="1300">
              <a:solidFill>
                <a:srgbClr val="FFFFFF"/>
              </a:solidFill>
            </a:endParaRPr>
          </a:p>
        </p:txBody>
      </p:sp>
      <p:pic>
        <p:nvPicPr>
          <p:cNvPr id="99333" name="Picture 7" descr="Workers working on the outside of a house without wearing hardh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76400"/>
            <a:ext cx="24384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587779" name="Rectangle 3"/>
          <p:cNvSpPr>
            <a:spLocks noGrp="1" noChangeArrowheads="1"/>
          </p:cNvSpPr>
          <p:nvPr>
            <p:ph type="body" idx="1"/>
          </p:nvPr>
        </p:nvSpPr>
        <p:spPr>
          <a:xfrm>
            <a:off x="228600" y="1600200"/>
            <a:ext cx="8915400" cy="4495800"/>
          </a:xfrm>
        </p:spPr>
        <p:txBody>
          <a:bodyPr/>
          <a:lstStyle/>
          <a:p>
            <a:pPr eaLnBrk="1" hangingPunct="1">
              <a:buClr>
                <a:srgbClr val="CC9900"/>
              </a:buClr>
            </a:pPr>
            <a:r>
              <a:rPr lang="es-ES" b="1" smtClean="0"/>
              <a:t>Cómo evitar peligros - General</a:t>
            </a:r>
          </a:p>
          <a:p>
            <a:pPr eaLnBrk="1" hangingPunct="1">
              <a:buFont typeface="Wingdings" pitchFamily="2" charset="2"/>
              <a:buNone/>
            </a:pPr>
            <a:r>
              <a:rPr lang="es-ES" sz="2400" b="1" smtClean="0"/>
              <a:t> </a:t>
            </a:r>
          </a:p>
          <a:p>
            <a:pPr lvl="1" eaLnBrk="1" hangingPunct="1">
              <a:buClr>
                <a:srgbClr val="3B812F"/>
              </a:buClr>
            </a:pPr>
            <a:r>
              <a:rPr lang="es-ES" sz="2400" b="1" smtClean="0"/>
              <a:t>Use cascos. Ref. 29 CFR 1926.100(a)</a:t>
            </a:r>
          </a:p>
          <a:p>
            <a:pPr lvl="1" eaLnBrk="1" hangingPunct="1">
              <a:buClr>
                <a:srgbClr val="3B812F"/>
              </a:buClr>
            </a:pPr>
            <a:r>
              <a:rPr lang="es-ES" sz="2400" b="1" smtClean="0"/>
              <a:t>Apile los materiales para evitar deslizamientos, caídas o colapsos.</a:t>
            </a:r>
          </a:p>
          <a:p>
            <a:pPr lvl="1" eaLnBrk="1" hangingPunct="1">
              <a:buClr>
                <a:srgbClr val="3B812F"/>
              </a:buClr>
            </a:pPr>
            <a:r>
              <a:rPr lang="es-ES" sz="2400" b="1" smtClean="0"/>
              <a:t>Use medidas de protección tales como tablas de capellada y redes de protección contra escombros </a:t>
            </a:r>
          </a:p>
          <a:p>
            <a:pPr lvl="1" eaLnBrk="1" hangingPunct="1">
              <a:buClr>
                <a:srgbClr val="3B812F"/>
              </a:buClr>
            </a:pPr>
            <a:r>
              <a:rPr lang="es-ES" sz="2400" b="1" smtClean="0"/>
              <a:t>Para Demoliciones Ref. Subparte "T"... una encuesta en ingeniería es necesaria antes de las operaciones</a:t>
            </a:r>
          </a:p>
        </p:txBody>
      </p:sp>
      <p:pic>
        <p:nvPicPr>
          <p:cNvPr id="100356" name="Picture 5" descr="Hard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3716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7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7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7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77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77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7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79" grpId="0" build="p" bldLvl="2"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589827" name="Rectangle 3"/>
          <p:cNvSpPr>
            <a:spLocks noGrp="1" noChangeArrowheads="1"/>
          </p:cNvSpPr>
          <p:nvPr>
            <p:ph type="body" idx="1"/>
          </p:nvPr>
        </p:nvSpPr>
        <p:spPr>
          <a:xfrm>
            <a:off x="228600" y="1600200"/>
            <a:ext cx="8686800" cy="4495800"/>
          </a:xfrm>
        </p:spPr>
        <p:txBody>
          <a:bodyPr/>
          <a:lstStyle/>
          <a:p>
            <a:pPr eaLnBrk="1" hangingPunct="1">
              <a:buClr>
                <a:srgbClr val="CC9900"/>
              </a:buClr>
            </a:pPr>
            <a:r>
              <a:rPr lang="es-ES" b="1" smtClean="0"/>
              <a:t>Cómo evitar peligros - Herramientas/Máquinas eléctricas</a:t>
            </a:r>
            <a:endParaRPr lang="es-ES" sz="2400" b="1" smtClean="0"/>
          </a:p>
          <a:p>
            <a:pPr lvl="1" eaLnBrk="1" hangingPunct="1">
              <a:buClr>
                <a:srgbClr val="3B812F"/>
              </a:buClr>
            </a:pPr>
            <a:r>
              <a:rPr lang="es-ES" sz="1900" b="1" smtClean="0"/>
              <a:t>Use gafas de seguridad, antiparras, protectores faciales, etc. cuando las máquinas o herramientas provoquen la expulsión de partículas.</a:t>
            </a:r>
            <a:br>
              <a:rPr lang="es-ES" sz="1900" b="1" smtClean="0"/>
            </a:br>
            <a:endParaRPr lang="es-ES" sz="1900" b="1" smtClean="0"/>
          </a:p>
          <a:p>
            <a:pPr lvl="1" eaLnBrk="1" hangingPunct="1">
              <a:buClr>
                <a:srgbClr val="3B812F"/>
              </a:buClr>
            </a:pPr>
            <a:r>
              <a:rPr lang="es-ES" sz="1900" b="1" smtClean="0"/>
              <a:t>Inspeccione las herramientas, tales como los sierras y los tornos, para asegurarse de que las guardas se encuentren en buenas condiciones.</a:t>
            </a:r>
            <a:br>
              <a:rPr lang="es-ES" sz="1900" b="1" smtClean="0"/>
            </a:br>
            <a:r>
              <a:rPr lang="es-ES" sz="1900" b="1" smtClean="0"/>
              <a:t>Ref. 29 CFR 1926.102(a)(1)</a:t>
            </a:r>
          </a:p>
          <a:p>
            <a:pPr lvl="1" eaLnBrk="1" hangingPunct="1">
              <a:buClr>
                <a:srgbClr val="3B812F"/>
              </a:buClr>
            </a:pPr>
            <a:r>
              <a:rPr lang="es-ES" sz="1900" b="1" smtClean="0"/>
              <a:t>Asegúrese de estar capacitado</a:t>
            </a:r>
          </a:p>
          <a:p>
            <a:pPr lvl="1" eaLnBrk="1" hangingPunct="1">
              <a:buFont typeface="Wingdings" pitchFamily="2" charset="2"/>
              <a:buNone/>
            </a:pPr>
            <a:r>
              <a:rPr lang="es-ES" sz="1900" b="1" smtClean="0"/>
              <a:t>	en el funcionamiento adecuado</a:t>
            </a:r>
          </a:p>
          <a:p>
            <a:pPr lvl="1" eaLnBrk="1" hangingPunct="1">
              <a:buFont typeface="Wingdings" pitchFamily="2" charset="2"/>
              <a:buNone/>
            </a:pPr>
            <a:r>
              <a:rPr lang="es-ES" sz="1900" b="1" smtClean="0"/>
              <a:t>	de las herramientas impulsadas por pólvora.</a:t>
            </a:r>
            <a:r>
              <a:rPr lang="es-ES" sz="1900" smtClean="0"/>
              <a:t> </a:t>
            </a:r>
          </a:p>
        </p:txBody>
      </p:sp>
      <p:pic>
        <p:nvPicPr>
          <p:cNvPr id="101380" name="Picture 6" descr="Safety gogg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343400"/>
            <a:ext cx="25146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9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9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98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898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898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98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bldLvl="2"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591875"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200" b="1" smtClean="0"/>
              <a:t>Cómo evitar peligros - Grúas y aparejos</a:t>
            </a:r>
            <a:endParaRPr lang="es-ES" b="1" smtClean="0"/>
          </a:p>
          <a:p>
            <a:pPr lvl="1" eaLnBrk="1" hangingPunct="1">
              <a:lnSpc>
                <a:spcPct val="90000"/>
              </a:lnSpc>
              <a:buClr>
                <a:srgbClr val="3B812F"/>
              </a:buClr>
            </a:pPr>
            <a:r>
              <a:rPr lang="es-ES" sz="2200" smtClean="0"/>
              <a:t>Evite trabajar debajo de cargas en movimiento.</a:t>
            </a:r>
          </a:p>
          <a:p>
            <a:pPr lvl="1" eaLnBrk="1" hangingPunct="1">
              <a:lnSpc>
                <a:spcPct val="90000"/>
              </a:lnSpc>
              <a:buClr>
                <a:srgbClr val="3B812F"/>
              </a:buClr>
            </a:pPr>
            <a:r>
              <a:rPr lang="es-ES" sz="2200" smtClean="0"/>
              <a:t>Coloque barreras y señales de advertencia alrededor de áreas de riesgo.</a:t>
            </a:r>
          </a:p>
          <a:p>
            <a:pPr lvl="1" eaLnBrk="1" hangingPunct="1">
              <a:lnSpc>
                <a:spcPct val="90000"/>
              </a:lnSpc>
              <a:buClr>
                <a:srgbClr val="3B812F"/>
              </a:buClr>
            </a:pPr>
            <a:r>
              <a:rPr lang="es-ES" sz="2200" smtClean="0"/>
              <a:t>Inspeccione las grúas y los aparejos para verificar que </a:t>
            </a:r>
          </a:p>
          <a:p>
            <a:pPr lvl="1" eaLnBrk="1" hangingPunct="1">
              <a:lnSpc>
                <a:spcPct val="90000"/>
              </a:lnSpc>
              <a:buFont typeface="Wingdings" pitchFamily="2" charset="2"/>
              <a:buNone/>
            </a:pPr>
            <a:r>
              <a:rPr lang="es-ES" sz="2200" smtClean="0"/>
              <a:t>	todos los componentes, tales como </a:t>
            </a:r>
          </a:p>
          <a:p>
            <a:pPr lvl="1" eaLnBrk="1" hangingPunct="1">
              <a:lnSpc>
                <a:spcPct val="90000"/>
              </a:lnSpc>
              <a:buFont typeface="Wingdings" pitchFamily="2" charset="2"/>
              <a:buNone/>
            </a:pPr>
            <a:r>
              <a:rPr lang="es-ES" sz="2200" smtClean="0"/>
              <a:t>	los cables metálicos, los ganchos </a:t>
            </a:r>
          </a:p>
          <a:p>
            <a:pPr lvl="1" eaLnBrk="1" hangingPunct="1">
              <a:lnSpc>
                <a:spcPct val="90000"/>
              </a:lnSpc>
              <a:buFont typeface="Wingdings" pitchFamily="2" charset="2"/>
              <a:buNone/>
            </a:pPr>
            <a:r>
              <a:rPr lang="es-ES" sz="2200" smtClean="0"/>
              <a:t>	de elevación, las cadenas, etc., estén en </a:t>
            </a:r>
          </a:p>
          <a:p>
            <a:pPr lvl="1" eaLnBrk="1" hangingPunct="1">
              <a:lnSpc>
                <a:spcPct val="90000"/>
              </a:lnSpc>
              <a:buFont typeface="Wingdings" pitchFamily="2" charset="2"/>
              <a:buNone/>
            </a:pPr>
            <a:r>
              <a:rPr lang="es-ES" sz="2200" smtClean="0"/>
              <a:t>	buen estado.</a:t>
            </a:r>
          </a:p>
          <a:p>
            <a:pPr lvl="1" eaLnBrk="1" hangingPunct="1">
              <a:lnSpc>
                <a:spcPct val="90000"/>
              </a:lnSpc>
              <a:buClr>
                <a:srgbClr val="3B812F"/>
              </a:buClr>
            </a:pPr>
            <a:r>
              <a:rPr lang="es-ES" sz="2200" smtClean="0"/>
              <a:t>No exceda la capacidad de levantamiento de </a:t>
            </a:r>
          </a:p>
          <a:p>
            <a:pPr lvl="1" eaLnBrk="1" hangingPunct="1">
              <a:lnSpc>
                <a:spcPct val="90000"/>
              </a:lnSpc>
              <a:buFont typeface="Wingdings" pitchFamily="2" charset="2"/>
              <a:buNone/>
            </a:pPr>
            <a:r>
              <a:rPr lang="es-ES" sz="2200" smtClean="0"/>
              <a:t>	las grúas y los aparejos.</a:t>
            </a:r>
            <a:r>
              <a:rPr lang="es-ES" smtClean="0"/>
              <a:t> </a:t>
            </a:r>
            <a:r>
              <a:rPr lang="es-ES" sz="1800" smtClean="0"/>
              <a:t>Ref. 29 CFR 1926,550</a:t>
            </a:r>
          </a:p>
        </p:txBody>
      </p:sp>
      <p:pic>
        <p:nvPicPr>
          <p:cNvPr id="102404" name="Picture 6" descr="C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505200"/>
            <a:ext cx="16510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18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18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18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18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918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918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9187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9187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918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5" grpId="0" build="p" bldLvl="2"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685800"/>
            <a:ext cx="9144000" cy="655638"/>
          </a:xfrm>
          <a:solidFill>
            <a:srgbClr val="FFFF00"/>
          </a:solidFill>
        </p:spPr>
        <p:txBody>
          <a:bodyPr/>
          <a:lstStyle/>
          <a:p>
            <a:pPr eaLnBrk="1" hangingPunct="1"/>
            <a:r>
              <a:rPr lang="es-ES" sz="3600" smtClean="0">
                <a:solidFill>
                  <a:srgbClr val="0033CC"/>
                </a:solidFill>
              </a:rPr>
              <a:t>Objetos en caída/movimiento </a:t>
            </a:r>
          </a:p>
        </p:txBody>
      </p:sp>
      <p:sp>
        <p:nvSpPr>
          <p:cNvPr id="593923" name="Rectangle 3"/>
          <p:cNvSpPr>
            <a:spLocks noGrp="1" noChangeArrowheads="1"/>
          </p:cNvSpPr>
          <p:nvPr>
            <p:ph type="body" idx="1"/>
          </p:nvPr>
        </p:nvSpPr>
        <p:spPr>
          <a:xfrm>
            <a:off x="228600" y="1600200"/>
            <a:ext cx="8686800" cy="4495800"/>
          </a:xfrm>
        </p:spPr>
        <p:txBody>
          <a:bodyPr/>
          <a:lstStyle/>
          <a:p>
            <a:pPr eaLnBrk="1" hangingPunct="1">
              <a:lnSpc>
                <a:spcPct val="90000"/>
              </a:lnSpc>
              <a:buClr>
                <a:srgbClr val="CC9900"/>
              </a:buClr>
            </a:pPr>
            <a:r>
              <a:rPr lang="es-ES" sz="3200" b="1" smtClean="0"/>
              <a:t>Cómo evitar peligros - Tareas sobre otros niveles de trabajo</a:t>
            </a:r>
            <a:endParaRPr lang="es-ES" b="1" smtClean="0"/>
          </a:p>
          <a:p>
            <a:pPr lvl="1" eaLnBrk="1" hangingPunct="1">
              <a:lnSpc>
                <a:spcPct val="90000"/>
              </a:lnSpc>
              <a:buClr>
                <a:srgbClr val="3B812F"/>
              </a:buClr>
            </a:pPr>
            <a:r>
              <a:rPr lang="es-ES" sz="2200" smtClean="0"/>
              <a:t>Asegure las herramientas y los materiales para evitar que caigan sobre la gente en niveles inferiores.</a:t>
            </a:r>
          </a:p>
          <a:p>
            <a:pPr lvl="1" eaLnBrk="1" hangingPunct="1">
              <a:lnSpc>
                <a:spcPct val="90000"/>
              </a:lnSpc>
              <a:buClr>
                <a:srgbClr val="3B812F"/>
              </a:buClr>
            </a:pPr>
            <a:r>
              <a:rPr lang="es-ES" sz="2200" smtClean="0"/>
              <a:t>Coloque barreras y señales de advertencia alrededor de áreas de riesgo.</a:t>
            </a:r>
          </a:p>
          <a:p>
            <a:pPr lvl="1" eaLnBrk="1" hangingPunct="1">
              <a:lnSpc>
                <a:spcPct val="90000"/>
              </a:lnSpc>
              <a:buClr>
                <a:srgbClr val="3B812F"/>
              </a:buClr>
            </a:pPr>
            <a:r>
              <a:rPr lang="es-ES" sz="2200" smtClean="0"/>
              <a:t>Use tablas de capellada, mallas o barandas sobre los andamios para evitar la caída de objetos </a:t>
            </a:r>
            <a:r>
              <a:rPr lang="es-ES" sz="2200" i="1" smtClean="0"/>
              <a:t>o</a:t>
            </a:r>
            <a:endParaRPr lang="es-ES" sz="2200" smtClean="0"/>
          </a:p>
          <a:p>
            <a:pPr lvl="1" eaLnBrk="1" hangingPunct="1">
              <a:lnSpc>
                <a:spcPct val="90000"/>
              </a:lnSpc>
              <a:buClr>
                <a:srgbClr val="3B812F"/>
              </a:buClr>
            </a:pPr>
            <a:r>
              <a:rPr lang="es-ES" sz="2200" smtClean="0"/>
              <a:t>Use las redes de protección contra escombros, plataformas detenedoras de caídas,</a:t>
            </a:r>
          </a:p>
          <a:p>
            <a:pPr lvl="1" eaLnBrk="1" hangingPunct="1">
              <a:lnSpc>
                <a:spcPct val="90000"/>
              </a:lnSpc>
              <a:buFont typeface="Wingdings" pitchFamily="2" charset="2"/>
              <a:buNone/>
            </a:pPr>
            <a:r>
              <a:rPr lang="es-ES" sz="2200" smtClean="0"/>
              <a:t>	o cubiertas protectoras para capturar o desviar </a:t>
            </a:r>
          </a:p>
          <a:p>
            <a:pPr lvl="1" eaLnBrk="1" hangingPunct="1">
              <a:lnSpc>
                <a:spcPct val="90000"/>
              </a:lnSpc>
              <a:buFont typeface="Wingdings" pitchFamily="2" charset="2"/>
              <a:buNone/>
            </a:pPr>
            <a:r>
              <a:rPr lang="es-ES" sz="2200" smtClean="0"/>
              <a:t>	los objetos en caída.  </a:t>
            </a:r>
          </a:p>
        </p:txBody>
      </p:sp>
      <p:pic>
        <p:nvPicPr>
          <p:cNvPr id="103428" name="Picture 6" descr="Barric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4686300"/>
            <a:ext cx="12668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939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93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3" grpId="0" build="p" bldLvl="2" autoUpdateAnimBg="0"/>
    </p:bld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6416</TotalTime>
  <Words>16100</Words>
  <Application>Microsoft Office PowerPoint</Application>
  <PresentationFormat>On-screen Show (4:3)</PresentationFormat>
  <Paragraphs>1440</Paragraphs>
  <Slides>142</Slides>
  <Notes>142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5</vt:i4>
      </vt:variant>
      <vt:variant>
        <vt:lpstr>Slide Titles</vt:lpstr>
      </vt:variant>
      <vt:variant>
        <vt:i4>142</vt:i4>
      </vt:variant>
    </vt:vector>
  </HeadingPairs>
  <TitlesOfParts>
    <vt:vector size="159" baseType="lpstr">
      <vt:lpstr>Arial</vt:lpstr>
      <vt:lpstr>Wingdings</vt:lpstr>
      <vt:lpstr>Garamond</vt:lpstr>
      <vt:lpstr>Arial Black</vt:lpstr>
      <vt:lpstr>Book Antiqua</vt:lpstr>
      <vt:lpstr>Arial Narrow</vt:lpstr>
      <vt:lpstr>Times New Roman</vt:lpstr>
      <vt:lpstr>Balloon XBd BT</vt:lpstr>
      <vt:lpstr>Symbol</vt:lpstr>
      <vt:lpstr>AdLib BT</vt:lpstr>
      <vt:lpstr>Andy</vt:lpstr>
      <vt:lpstr>Edge</vt:lpstr>
      <vt:lpstr>Microsoft Graph 2000 Chart</vt:lpstr>
      <vt:lpstr>Microsoft Photo Editor 3.0 Photo</vt:lpstr>
      <vt:lpstr>Microsoft Clip Gallery</vt:lpstr>
      <vt:lpstr>Corel WordPerfect 8 Document</vt:lpstr>
      <vt:lpstr>Microsoft Word Document</vt:lpstr>
      <vt:lpstr>STICCS:   Enfoque cuatro peligros  (Caídas, electrocuciones, quedar atrapado y golpes) </vt:lpstr>
      <vt:lpstr>PowerPoint Presentation</vt:lpstr>
      <vt:lpstr>Alcance y objetivo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Redes de seguridad</vt:lpstr>
      <vt:lpstr>Redes de seguridad, cont.</vt:lpstr>
      <vt:lpstr>Sistema personal de detención de caídas Ref. 29 CFR 1926.502(d) </vt:lpstr>
      <vt:lpstr>Sistemas personales de detención de caídas (PFAS)</vt:lpstr>
      <vt:lpstr>¿De qué color es cada palabra?</vt:lpstr>
      <vt:lpstr>PowerPoint Presentation</vt:lpstr>
      <vt:lpstr>Anatomía  de una caída</vt:lpstr>
      <vt:lpstr>PowerPoint Presentation</vt:lpstr>
      <vt:lpstr>Cuerdas salvavidas horizontales</vt:lpstr>
      <vt:lpstr>PowerPoint Presentation</vt:lpstr>
      <vt:lpstr>Lados sin protección, aberturas en la pared, y agujeros en el piso - Reportes de casos</vt:lpstr>
      <vt:lpstr>PowerPoint Presentation</vt:lpstr>
      <vt:lpstr>PowerPoint Presentation</vt:lpstr>
      <vt:lpstr>PowerPoint Presentation</vt:lpstr>
      <vt:lpstr>PowerPoint Presentation</vt:lpstr>
      <vt:lpstr>PowerPoint Presentation</vt:lpstr>
      <vt:lpstr>PowerPoint Presentation</vt:lpstr>
      <vt:lpstr>Ángulo de la escalera de mano</vt:lpstr>
      <vt:lpstr>PowerPoint Presentation</vt:lpstr>
      <vt:lpstr>Uso incorrecto de las escaleras de mano portátiles</vt:lpstr>
      <vt:lpstr>Uso incorrecto de las escaleras de mano portátiles</vt:lpstr>
      <vt:lpstr>PowerPoint Presentation</vt:lpstr>
      <vt:lpstr>Excavaciones 1926.501(b)(7)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Andamios (Ref. 29 CFR 1926.450 a 454)</vt:lpstr>
      <vt:lpstr>Andamiaje</vt:lpstr>
      <vt:lpstr>Andamiaje</vt:lpstr>
      <vt:lpstr>Andamiaje - Reportes de casos</vt:lpstr>
      <vt:lpstr>Montaje de estructuras de acero</vt:lpstr>
      <vt:lpstr>Barra de refuerzo de acero saliente y sin protección </vt:lpstr>
      <vt:lpstr>Barra de refuerzo de acero saliente y sin protección</vt:lpstr>
      <vt:lpstr>Barra de refuerzo de acero saliente y sin protección</vt:lpstr>
      <vt:lpstr>Requisitos específicos</vt:lpstr>
      <vt:lpstr>PowerPoint Presentation</vt:lpstr>
      <vt:lpstr>PowerPoint Presentation</vt:lpstr>
      <vt:lpstr>Incidentes eléctricos Ref. Subparte K – 29 CFR 1926.400 a 449</vt:lpstr>
      <vt:lpstr>Severidad del choque eléctrico</vt:lpstr>
      <vt:lpstr>Lesiones eléctricas</vt:lpstr>
      <vt:lpstr>Lesiones eléctricas</vt:lpstr>
      <vt:lpstr>Lesiones eléctricas</vt:lpstr>
      <vt:lpstr>Lesiones eléctricas</vt:lpstr>
      <vt:lpstr>Peligros y protecciones</vt:lpstr>
      <vt:lpstr>Indicios que indican la existencia de peligros eléctricos </vt:lpstr>
      <vt:lpstr>Utilice el cable correcto</vt:lpstr>
      <vt:lpstr>  Traba y etiquetado de circuitos </vt:lpstr>
      <vt:lpstr>PowerPoint Presentation</vt:lpstr>
      <vt:lpstr>Programa para asegurar la conexión a tierra del equipo</vt:lpstr>
      <vt:lpstr>Líneas de energía eléctrica aéreas</vt:lpstr>
      <vt:lpstr>Líneas de energía eléctrica aéreas</vt:lpstr>
      <vt:lpstr>Contacto con líneas de energía eléctrica</vt:lpstr>
      <vt:lpstr>Contacto con líneas de energía eléctrica</vt:lpstr>
      <vt:lpstr>Paso de conexión a tierra</vt:lpstr>
      <vt:lpstr>Paso de conexión a tierra inexistente o interrumpido</vt:lpstr>
      <vt:lpstr>Paso de conexión a tierra inexistente o interrumpido</vt:lpstr>
      <vt:lpstr>Paso de conexión a tierra inexistente o interrumpido</vt:lpstr>
      <vt:lpstr>Tipos de GFCI</vt:lpstr>
      <vt:lpstr>Falta de protección de falla a tierra </vt:lpstr>
      <vt:lpstr>Falta de protección de falla a tierra </vt:lpstr>
      <vt:lpstr>Equipos no usados de la manera indicada</vt:lpstr>
      <vt:lpstr>Equipos no usados de la manera indicada</vt:lpstr>
      <vt:lpstr>Equipos no usados de la manera indicada</vt:lpstr>
      <vt:lpstr>Equipos no usados de la manera indicada</vt:lpstr>
      <vt:lpstr>Uso incorrecto de los cordones de extensión y flexibles</vt:lpstr>
      <vt:lpstr>Uso incorrecto de los cordones de extensión y flexibles</vt:lpstr>
      <vt:lpstr>Requisitos específicos</vt:lpstr>
      <vt:lpstr>PowerPoint Presentation</vt:lpstr>
      <vt:lpstr>Golpes</vt:lpstr>
      <vt:lpstr>Golpes</vt:lpstr>
      <vt:lpstr>Vehículos</vt:lpstr>
      <vt:lpstr>Vehículos</vt:lpstr>
      <vt:lpstr>Vehículos</vt:lpstr>
      <vt:lpstr>Vehículos</vt:lpstr>
      <vt:lpstr>Vehículos</vt:lpstr>
      <vt:lpstr>Objetos en caída/movimiento </vt:lpstr>
      <vt:lpstr>Objetos en caída/movimiento </vt:lpstr>
      <vt:lpstr>Objetos en caída/movimiento </vt:lpstr>
      <vt:lpstr>Objetos en caída/movimiento </vt:lpstr>
      <vt:lpstr>Objetos en caída/movimiento </vt:lpstr>
      <vt:lpstr>Objetos en caída/movimiento </vt:lpstr>
      <vt:lpstr>Construcción de paredes de mampostería</vt:lpstr>
      <vt:lpstr>Construcción de paredes de mampostería</vt:lpstr>
      <vt:lpstr>Construcción de paredes de mampostería</vt:lpstr>
      <vt:lpstr>Requisitos específicos</vt:lpstr>
      <vt:lpstr>PowerPoint Presentation</vt:lpstr>
      <vt:lpstr>Excavaciones</vt:lpstr>
      <vt:lpstr>Peligro </vt:lpstr>
      <vt:lpstr>Excavaciones</vt:lpstr>
      <vt:lpstr>PowerPoint Presentation</vt:lpstr>
      <vt:lpstr>PowerPoint Presentation</vt:lpstr>
      <vt:lpstr>PowerPoint Presentation</vt:lpstr>
      <vt:lpstr>Inspecciones de las excavaciones Ref. 29 CFR 1926.651(k)(1)</vt:lpstr>
      <vt:lpstr>Inspecciones de las excavaciones</vt:lpstr>
      <vt:lpstr>PowerPoint Presentation</vt:lpstr>
      <vt:lpstr>Algunos elementos que se deben buscar... </vt:lpstr>
      <vt:lpstr>El agua es peligrosa</vt:lpstr>
      <vt:lpstr>Medios de salida</vt:lpstr>
      <vt:lpstr>Acceso/Salida inseguros</vt:lpstr>
      <vt:lpstr>Acceso/Salida inseguros</vt:lpstr>
      <vt:lpstr>Acceso/Salida inseguros</vt:lpstr>
      <vt:lpstr>Acceso/Salida</vt:lpstr>
      <vt:lpstr>Los tres requisitos para la seguridad en las zanjas de 5 pies o más (a menos que fuera de roca firme) son...</vt:lpstr>
      <vt:lpstr>PowerPoint Presentation</vt:lpstr>
      <vt:lpstr>Fallas secundarias:  ¡Muy PELIGROSAS!</vt:lpstr>
      <vt:lpstr>GRIETAS DE TENSIÓN</vt:lpstr>
      <vt:lpstr>Falta de sistemas de protección</vt:lpstr>
      <vt:lpstr>Falta de sistemas de protección</vt:lpstr>
      <vt:lpstr>Falta de sistemas de protección</vt:lpstr>
      <vt:lpstr>Falta de sistemas de protección</vt:lpstr>
      <vt:lpstr>Ataluzado simple</vt:lpstr>
      <vt:lpstr>Banqueo</vt:lpstr>
      <vt:lpstr>Fallar en inspeccionar las zanjas  y los sistemas de protección </vt:lpstr>
      <vt:lpstr>Fallar en inspeccionar las zanjas  y los sistemas de protección </vt:lpstr>
      <vt:lpstr>Colocación insegura de pilas de desmontes</vt:lpstr>
      <vt:lpstr>Colocación insegura de pilas de desmontes</vt:lpstr>
      <vt:lpstr>PowerPoint Presentation</vt:lpstr>
      <vt:lpstr>PowerPoint Presentation</vt:lpstr>
      <vt:lpstr>PowerPoint Presentation</vt:lpstr>
      <vt:lpstr>PowerPoint Presentation</vt:lpstr>
      <vt:lpstr>PowerPoint Presentation</vt:lpstr>
      <vt:lpstr>Requisitos específicos</vt:lpstr>
      <vt:lpstr>Nota: Este material no tiene como fin servir como una lista exhaustiva de “Enfoque cuatro peligros" o de las normas federales OSHA. Se alienta a los asistentes a buscar recursos adicionales a modo de capacitación, guía y apoyo.</vt:lpstr>
    </vt:vector>
  </TitlesOfParts>
  <Company>Associated Builders and Contractors,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 Sartoris</dc:creator>
  <cp:lastModifiedBy>Vosburgh, Linda - OSHA</cp:lastModifiedBy>
  <cp:revision>224</cp:revision>
  <dcterms:created xsi:type="dcterms:W3CDTF">2004-03-26T18:37:23Z</dcterms:created>
  <dcterms:modified xsi:type="dcterms:W3CDTF">2012-04-24T16:40:34Z</dcterms:modified>
</cp:coreProperties>
</file>