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98"/>
  </p:notesMasterIdLst>
  <p:sldIdLst>
    <p:sldId id="466" r:id="rId2"/>
    <p:sldId id="295" r:id="rId3"/>
    <p:sldId id="467" r:id="rId4"/>
    <p:sldId id="612" r:id="rId5"/>
    <p:sldId id="657" r:id="rId6"/>
    <p:sldId id="622" r:id="rId7"/>
    <p:sldId id="543" r:id="rId8"/>
    <p:sldId id="621" r:id="rId9"/>
    <p:sldId id="555" r:id="rId10"/>
    <p:sldId id="569" r:id="rId11"/>
    <p:sldId id="557" r:id="rId12"/>
    <p:sldId id="566" r:id="rId13"/>
    <p:sldId id="631" r:id="rId14"/>
    <p:sldId id="561" r:id="rId15"/>
    <p:sldId id="630" r:id="rId16"/>
    <p:sldId id="629" r:id="rId17"/>
    <p:sldId id="564" r:id="rId18"/>
    <p:sldId id="623" r:id="rId19"/>
    <p:sldId id="567" r:id="rId20"/>
    <p:sldId id="624" r:id="rId21"/>
    <p:sldId id="600" r:id="rId22"/>
    <p:sldId id="618" r:id="rId23"/>
    <p:sldId id="602" r:id="rId24"/>
    <p:sldId id="619" r:id="rId25"/>
    <p:sldId id="484" r:id="rId26"/>
    <p:sldId id="559" r:id="rId27"/>
    <p:sldId id="592" r:id="rId28"/>
    <p:sldId id="571" r:id="rId29"/>
    <p:sldId id="560" r:id="rId30"/>
    <p:sldId id="596" r:id="rId31"/>
    <p:sldId id="546" r:id="rId32"/>
    <p:sldId id="552" r:id="rId33"/>
    <p:sldId id="632" r:id="rId34"/>
    <p:sldId id="477" r:id="rId35"/>
    <p:sldId id="654" r:id="rId36"/>
    <p:sldId id="482" r:id="rId37"/>
    <p:sldId id="651" r:id="rId38"/>
    <p:sldId id="647" r:id="rId39"/>
    <p:sldId id="606" r:id="rId40"/>
    <p:sldId id="487" r:id="rId41"/>
    <p:sldId id="574" r:id="rId42"/>
    <p:sldId id="505" r:id="rId43"/>
    <p:sldId id="506" r:id="rId44"/>
    <p:sldId id="582" r:id="rId45"/>
    <p:sldId id="581" r:id="rId46"/>
    <p:sldId id="610" r:id="rId47"/>
    <p:sldId id="607" r:id="rId48"/>
    <p:sldId id="579" r:id="rId49"/>
    <p:sldId id="576" r:id="rId50"/>
    <p:sldId id="608" r:id="rId51"/>
    <p:sldId id="609" r:id="rId52"/>
    <p:sldId id="494" r:id="rId53"/>
    <p:sldId id="652" r:id="rId54"/>
    <p:sldId id="649" r:id="rId55"/>
    <p:sldId id="509" r:id="rId56"/>
    <p:sldId id="510" r:id="rId57"/>
    <p:sldId id="511" r:id="rId58"/>
    <p:sldId id="512" r:id="rId59"/>
    <p:sldId id="515" r:id="rId60"/>
    <p:sldId id="516" r:id="rId61"/>
    <p:sldId id="517" r:id="rId62"/>
    <p:sldId id="518" r:id="rId63"/>
    <p:sldId id="519" r:id="rId64"/>
    <p:sldId id="520" r:id="rId65"/>
    <p:sldId id="522" r:id="rId66"/>
    <p:sldId id="523" r:id="rId67"/>
    <p:sldId id="540" r:id="rId68"/>
    <p:sldId id="648" r:id="rId69"/>
    <p:sldId id="525" r:id="rId70"/>
    <p:sldId id="583" r:id="rId71"/>
    <p:sldId id="526" r:id="rId72"/>
    <p:sldId id="541" r:id="rId73"/>
    <p:sldId id="587" r:id="rId74"/>
    <p:sldId id="656" r:id="rId75"/>
    <p:sldId id="588" r:id="rId76"/>
    <p:sldId id="645" r:id="rId77"/>
    <p:sldId id="586" r:id="rId78"/>
    <p:sldId id="620" r:id="rId79"/>
    <p:sldId id="584" r:id="rId80"/>
    <p:sldId id="604" r:id="rId81"/>
    <p:sldId id="638" r:id="rId82"/>
    <p:sldId id="644" r:id="rId83"/>
    <p:sldId id="641" r:id="rId84"/>
    <p:sldId id="642" r:id="rId85"/>
    <p:sldId id="531" r:id="rId86"/>
    <p:sldId id="532" r:id="rId87"/>
    <p:sldId id="535" r:id="rId88"/>
    <p:sldId id="639" r:id="rId89"/>
    <p:sldId id="640" r:id="rId90"/>
    <p:sldId id="599" r:id="rId91"/>
    <p:sldId id="634" r:id="rId92"/>
    <p:sldId id="635" r:id="rId93"/>
    <p:sldId id="529" r:id="rId94"/>
    <p:sldId id="530" r:id="rId95"/>
    <p:sldId id="653" r:id="rId96"/>
    <p:sldId id="650" r:id="rId97"/>
  </p:sldIdLst>
  <p:sldSz cx="9144000" cy="6858000" type="screen4x3"/>
  <p:notesSz cx="7315200" cy="96012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9FF99"/>
    <a:srgbClr val="66FF66"/>
    <a:srgbClr val="FF3300"/>
    <a:srgbClr val="FFFF00"/>
    <a:srgbClr val="CCECFF"/>
    <a:srgbClr val="80008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06" autoAdjust="0"/>
    <p:restoredTop sz="94728" autoAdjust="0"/>
  </p:normalViewPr>
  <p:slideViewPr>
    <p:cSldViewPr>
      <p:cViewPr>
        <p:scale>
          <a:sx n="50" d="100"/>
          <a:sy n="50" d="100"/>
        </p:scale>
        <p:origin x="-2424" y="-92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75" d="100"/>
        <a:sy n="75" d="100"/>
      </p:scale>
      <p:origin x="0" y="0"/>
    </p:cViewPr>
  </p:sorterViewPr>
  <p:notesViewPr>
    <p:cSldViewPr>
      <p:cViewPr>
        <p:scale>
          <a:sx n="66" d="100"/>
          <a:sy n="66" d="100"/>
        </p:scale>
        <p:origin x="-984" y="29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slide" Target="slides/slide74.xml"/><Relationship Id="rId1" Type="http://schemas.openxmlformats.org/officeDocument/2006/relationships/slide" Target="slides/slide2.xml"/><Relationship Id="rId5" Type="http://schemas.openxmlformats.org/officeDocument/2006/relationships/slide" Target="slides/slide96.xml"/><Relationship Id="rId4"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cs typeface="+mn-cs"/>
              </a:defRPr>
            </a:lvl1pPr>
          </a:lstStyle>
          <a:p>
            <a:pPr>
              <a:defRPr/>
            </a:pPr>
            <a:endParaRPr lang="en-US"/>
          </a:p>
        </p:txBody>
      </p:sp>
      <p:sp>
        <p:nvSpPr>
          <p:cNvPr id="1638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101380" name="Rectangle 4"/>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cs typeface="+mn-cs"/>
              </a:defRPr>
            </a:lvl1pPr>
          </a:lstStyle>
          <a:p>
            <a:pPr>
              <a:defRPr/>
            </a:pPr>
            <a:endParaRPr lang="en-US"/>
          </a:p>
        </p:txBody>
      </p:sp>
      <p:sp>
        <p:nvSpPr>
          <p:cNvPr id="1639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D1F4F614-DBAE-41DD-8690-DCD2303270E0}" type="slidenum">
              <a:rPr lang="en-US"/>
              <a:pPr>
                <a:defRPr/>
              </a:pPr>
              <a:t>‹#›</a:t>
            </a:fld>
            <a:endParaRPr lang="en-US"/>
          </a:p>
        </p:txBody>
      </p:sp>
    </p:spTree>
    <p:extLst>
      <p:ext uri="{BB962C8B-B14F-4D97-AF65-F5344CB8AC3E}">
        <p14:creationId xmlns:p14="http://schemas.microsoft.com/office/powerpoint/2010/main" val="3606767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osha.gov/pls/oshaweb/owaredirect.html?p_url=http://www.cdc.gov/niosh/00-116pd.html" TargetMode="External"/><Relationship Id="rId4" Type="http://schemas.openxmlformats.org/officeDocument/2006/relationships/hyperlink" Target="http://www.osha.gov/pls/oshaweb/owadisp.show_document?p_table=STANDARDS&amp;p_id=1083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osha.gov/pls/oshaweb/owaredirect.html?p_url=http://www.cdc.gov/niosh/00-116pd.html" TargetMode="External"/><Relationship Id="rId5" Type="http://schemas.openxmlformats.org/officeDocument/2006/relationships/hyperlink" Target="http://www.osha.gov/SLTC/etools/scaffolding/index.html" TargetMode="External"/><Relationship Id="rId4" Type="http://schemas.openxmlformats.org/officeDocument/2006/relationships/hyperlink" Target="http://www.osha.gov/pls/oshaweb/owadisp.show_document?p_table=STANDARDS&amp;p_id=10752"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osha.gov/pls/oshaweb/owaredirect.html?p_url=http://www.cdc.gov/niosh/00-116pd.html" TargetMode="External"/><Relationship Id="rId5" Type="http://schemas.openxmlformats.org/officeDocument/2006/relationships/hyperlink" Target="http://www.osha.gov/pls/oshaweb/owadisp.show_document?p_table=INTERPRETATIONS&amp;p_id=22421" TargetMode="External"/><Relationship Id="rId4" Type="http://schemas.openxmlformats.org/officeDocument/2006/relationships/hyperlink" Target="http://www.osha.gov/pls/oshaweb/owadisp.show_document?p_table=STANDARDS&amp;p_id=10778"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www.osha.gov/SLTC/electricalcontractors/index.html" TargetMode="External"/><Relationship Id="rId5" Type="http://schemas.openxmlformats.org/officeDocument/2006/relationships/hyperlink" Target="http://www.osha.gov/pls/oshaweb/owaredirect.html?p_url=http://www.cdc.gov/niosh/02-123pd.html" TargetMode="External"/><Relationship Id="rId4" Type="http://schemas.openxmlformats.org/officeDocument/2006/relationships/hyperlink" Target="http://www.osha.gov/pls/oshaweb/owadisp.show_document?p_table=STANDARDS&amp;p_id=10705"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osha.gov/pls/oshaweb/owaredirect.html?p_url=http://ops.fhwa.dot.gov/wz/practices/best/bestpractices.htm" TargetMode="External"/><Relationship Id="rId5" Type="http://schemas.openxmlformats.org/officeDocument/2006/relationships/hyperlink" Target="http://www.osha.gov/pls/oshaweb/owadisp.show_document?p_table=STANDARDS&amp;p_id=10768" TargetMode="External"/><Relationship Id="rId4" Type="http://schemas.openxmlformats.org/officeDocument/2006/relationships/hyperlink" Target="http://www.osha.gov/pls/oshaweb/owadisp.show_document?p_table=STANDARDS&amp;p_id=10682"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osha.gov/pls/oshaweb/owaredirect.html?p_url=http://ops.fhwa.dot.gov/wz/practices/best/bestpractices.htm" TargetMode="External"/><Relationship Id="rId5" Type="http://schemas.openxmlformats.org/officeDocument/2006/relationships/hyperlink" Target="http://www.osha.gov/pls/oshaweb/owadisp.show_document?p_table=STANDARDS&amp;p_id=10768" TargetMode="External"/><Relationship Id="rId4" Type="http://schemas.openxmlformats.org/officeDocument/2006/relationships/hyperlink" Target="http://www.osha.gov/pls/oshaweb/owadisp.show_document?p_table=STANDARDS&amp;p_id=10682"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www.osha.gov/pls/oshaweb/owaredirect.html?p_url=http://ops.fhwa.dot.gov/wz/practices/best/bestpractices.htm" TargetMode="External"/><Relationship Id="rId5" Type="http://schemas.openxmlformats.org/officeDocument/2006/relationships/hyperlink" Target="http://www.osha.gov/pls/oshaweb/owadisp.show_document?p_table=STANDARDS&amp;p_id=10768" TargetMode="External"/><Relationship Id="rId4" Type="http://schemas.openxmlformats.org/officeDocument/2006/relationships/hyperlink" Target="http://www.osha.gov/pls/oshaweb/owadisp.show_document?p_table=STANDARDS&amp;p_id=10682"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osha.gov/pls/oshaweb/owadisp.show_document?p_table=STANDARDS&amp;p_id=10760" TargetMode="External"/><Relationship Id="rId3" Type="http://schemas.openxmlformats.org/officeDocument/2006/relationships/hyperlink" Target="http://www.osha.gov/pls/oshaweb/owastand.display_standard_group?p_toc_level=1&amp;p_part_number=1926" TargetMode="External"/><Relationship Id="rId7" Type="http://schemas.openxmlformats.org/officeDocument/2006/relationships/hyperlink" Target="http://www.osha.gov/pls/oshaweb/owadisp.show_document?p_table=STANDARDS&amp;p_id=10752"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osha.gov/pls/oshaweb/owadisp.show_document?p_table=STANDARDS&amp;p_id=10685" TargetMode="External"/><Relationship Id="rId5" Type="http://schemas.openxmlformats.org/officeDocument/2006/relationships/hyperlink" Target="http://www.osha.gov/pls/oshaweb/owadisp.show_document?p_table=STANDARDS&amp;p_id=10665" TargetMode="External"/><Relationship Id="rId4" Type="http://schemas.openxmlformats.org/officeDocument/2006/relationships/hyperlink" Target="http://www.osha.gov/pls/oshaweb/owadisp.show_document?p_table=STANDARDS&amp;p_id=10663"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www.osha.gov/pls/oshaweb/owadisp.show_document?p_table=STANDARDS&amp;p_id=10760" TargetMode="External"/><Relationship Id="rId3" Type="http://schemas.openxmlformats.org/officeDocument/2006/relationships/hyperlink" Target="http://www.osha.gov/pls/oshaweb/owastand.display_standard_group?p_toc_level=1&amp;p_part_number=1926" TargetMode="External"/><Relationship Id="rId7" Type="http://schemas.openxmlformats.org/officeDocument/2006/relationships/hyperlink" Target="http://www.osha.gov/pls/oshaweb/owadisp.show_document?p_table=STANDARDS&amp;p_id=10752"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osha.gov/pls/oshaweb/owadisp.show_document?p_table=STANDARDS&amp;p_id=10685" TargetMode="External"/><Relationship Id="rId5" Type="http://schemas.openxmlformats.org/officeDocument/2006/relationships/hyperlink" Target="http://www.osha.gov/pls/oshaweb/owadisp.show_document?p_table=STANDARDS&amp;p_id=10665" TargetMode="External"/><Relationship Id="rId4" Type="http://schemas.openxmlformats.org/officeDocument/2006/relationships/hyperlink" Target="http://www.osha.gov/pls/oshaweb/owadisp.show_document?p_table=STANDARDS&amp;p_id=1066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www.osha.gov/pls/oshaweb/owadisp.show_document?p_table=STANDARDS&amp;p_id=10760" TargetMode="External"/><Relationship Id="rId3" Type="http://schemas.openxmlformats.org/officeDocument/2006/relationships/hyperlink" Target="http://www.osha.gov/pls/oshaweb/owastand.display_standard_group?p_toc_level=1&amp;p_part_number=1926" TargetMode="External"/><Relationship Id="rId7" Type="http://schemas.openxmlformats.org/officeDocument/2006/relationships/hyperlink" Target="http://www.osha.gov/pls/oshaweb/owadisp.show_document?p_table=STANDARDS&amp;p_id=10752"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www.osha.gov/pls/oshaweb/owadisp.show_document?p_table=STANDARDS&amp;p_id=10685" TargetMode="External"/><Relationship Id="rId5" Type="http://schemas.openxmlformats.org/officeDocument/2006/relationships/hyperlink" Target="http://www.osha.gov/pls/oshaweb/owadisp.show_document?p_table=STANDARDS&amp;p_id=10665" TargetMode="External"/><Relationship Id="rId4" Type="http://schemas.openxmlformats.org/officeDocument/2006/relationships/hyperlink" Target="http://www.osha.gov/pls/oshaweb/owadisp.show_document?p_table=STANDARDS&amp;p_id=10663"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www.osha.gov/pls/oshaweb/owadisp.show_document?p_table=STANDARDS&amp;p_id=10760" TargetMode="External"/><Relationship Id="rId3" Type="http://schemas.openxmlformats.org/officeDocument/2006/relationships/hyperlink" Target="http://www.osha.gov/pls/oshaweb/owastand.display_standard_group?p_toc_level=1&amp;p_part_number=1926" TargetMode="External"/><Relationship Id="rId7" Type="http://schemas.openxmlformats.org/officeDocument/2006/relationships/hyperlink" Target="http://www.osha.gov/pls/oshaweb/owadisp.show_document?p_table=STANDARDS&amp;p_id=10752"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ww.osha.gov/pls/oshaweb/owadisp.show_document?p_table=STANDARDS&amp;p_id=10685" TargetMode="External"/><Relationship Id="rId5" Type="http://schemas.openxmlformats.org/officeDocument/2006/relationships/hyperlink" Target="http://www.osha.gov/pls/oshaweb/owadisp.show_document?p_table=STANDARDS&amp;p_id=10665" TargetMode="External"/><Relationship Id="rId4" Type="http://schemas.openxmlformats.org/officeDocument/2006/relationships/hyperlink" Target="http://www.osha.gov/pls/oshaweb/owadisp.show_document?p_table=STANDARDS&amp;p_id=10663"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www.osha.gov/pls/oshaweb/owadisp.show_document?p_table=STANDARDS&amp;p_id=10760" TargetMode="External"/><Relationship Id="rId3" Type="http://schemas.openxmlformats.org/officeDocument/2006/relationships/hyperlink" Target="http://www.osha.gov/pls/oshaweb/owastand.display_standard_group?p_toc_level=1&amp;p_part_number=1926" TargetMode="External"/><Relationship Id="rId7" Type="http://schemas.openxmlformats.org/officeDocument/2006/relationships/hyperlink" Target="http://www.osha.gov/pls/oshaweb/owadisp.show_document?p_table=STANDARDS&amp;p_id=10752"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www.osha.gov/pls/oshaweb/owadisp.show_document?p_table=STANDARDS&amp;p_id=10685" TargetMode="External"/><Relationship Id="rId5" Type="http://schemas.openxmlformats.org/officeDocument/2006/relationships/hyperlink" Target="http://www.osha.gov/pls/oshaweb/owadisp.show_document?p_table=STANDARDS&amp;p_id=10665" TargetMode="External"/><Relationship Id="rId4" Type="http://schemas.openxmlformats.org/officeDocument/2006/relationships/hyperlink" Target="http://www.osha.gov/pls/oshaweb/owadisp.show_document?p_table=STANDARDS&amp;p_id=10663"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www.osha.gov/pls/oshaweb/owaredirect.html?p_url=http://www.trenchsafety.org" TargetMode="External"/><Relationship Id="rId4" Type="http://schemas.openxmlformats.org/officeDocument/2006/relationships/hyperlink" Target="http://www.osha.gov/pls/oshaweb/owadisp.show_document?p_table=STANDARDS&amp;p_id=10776"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86.xml"/><Relationship Id="rId1" Type="http://schemas.openxmlformats.org/officeDocument/2006/relationships/notesMaster" Target="../notesMasters/notesMaster1.xml"/><Relationship Id="rId5" Type="http://schemas.openxmlformats.org/officeDocument/2006/relationships/hyperlink" Target="http://www.osha.gov/pls/oshaweb/owaredirect.html?p_url=http://www.trenchsafety.org" TargetMode="External"/><Relationship Id="rId4" Type="http://schemas.openxmlformats.org/officeDocument/2006/relationships/hyperlink" Target="http://www.osha.gov/pls/oshaweb/owadisp.show_document?p_table=STANDARDS&amp;p_id=10775"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www.osha.gov/pls/oshaweb/owaredirect.html?p_url=http://www.trenchsafety.org" TargetMode="External"/><Relationship Id="rId4" Type="http://schemas.openxmlformats.org/officeDocument/2006/relationships/hyperlink" Target="http://www.osha.gov/pls/oshaweb/owadisp.show_document?p_table=STANDARDS&amp;p_id=10775"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www.osha.gov/pls/oshaweb/owaredirect.html?p_url=http://www.trenchsafety.org" TargetMode="External"/><Relationship Id="rId4" Type="http://schemas.openxmlformats.org/officeDocument/2006/relationships/hyperlink" Target="http://www.osha.gov/pls/oshaweb/owadisp.show_document?p_table=STANDARDS&amp;p_id=10776"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osha.gov/pls/oshaweb/owastand.display_standard_group?p_toc_level=1&amp;p_part_number=1926"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www.osha.gov/pls/oshaweb/owaredirect.html?p_url=http://www.trenchsafety.org" TargetMode="External"/><Relationship Id="rId4" Type="http://schemas.openxmlformats.org/officeDocument/2006/relationships/hyperlink" Target="http://www.osha.gov/pls/oshaweb/owadisp.show_document?p_table=STANDARDS&amp;p_id=10776"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DA0E7127-7456-40E7-9503-5EB59E61D205}" type="slidenum">
              <a:rPr lang="en-US" smtClean="0"/>
              <a:pPr eaLnBrk="1" hangingPunct="1"/>
              <a:t>1</a:t>
            </a:fld>
            <a:endParaRPr 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presentation is designed to assist trainers conducting Construction Industry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82FCE8C-5A3A-4BEB-9146-121A682777EB}" type="slidenum">
              <a:rPr lang="en-US" smtClean="0"/>
              <a:pPr eaLnBrk="1" hangingPunct="1"/>
              <a:t>12</a:t>
            </a:fld>
            <a:endParaRPr lang="en-US" smtClean="0"/>
          </a:p>
        </p:txBody>
      </p:sp>
      <p:sp>
        <p:nvSpPr>
          <p:cNvPr id="111619" name="Rectangle 2"/>
          <p:cNvSpPr>
            <a:spLocks noChangeArrowheads="1" noTextEdit="1"/>
          </p:cNvSpPr>
          <p:nvPr>
            <p:ph type="sldImg"/>
          </p:nvPr>
        </p:nvSpPr>
        <p:spPr>
          <a:xfrm>
            <a:off x="1304925" y="733425"/>
            <a:ext cx="4770438" cy="3578225"/>
          </a:xfrm>
          <a:solidFill>
            <a:srgbClr val="FFFFFF"/>
          </a:solidFill>
          <a:ln/>
        </p:spPr>
      </p:sp>
      <p:sp>
        <p:nvSpPr>
          <p:cNvPr id="111620" name="Rectangle 3"/>
          <p:cNvSpPr>
            <a:spLocks noChangeArrowheads="1"/>
          </p:cNvSpPr>
          <p:nvPr>
            <p:ph type="body" idx="1"/>
          </p:nvPr>
        </p:nvSpPr>
        <p:spPr>
          <a:xfrm>
            <a:off x="941388" y="4557713"/>
            <a:ext cx="5414962" cy="4310062"/>
          </a:xfrm>
          <a:solidFill>
            <a:srgbClr val="FFFFFF"/>
          </a:solidFill>
          <a:ln>
            <a:solidFill>
              <a:srgbClr val="000000"/>
            </a:solidFill>
          </a:ln>
        </p:spPr>
        <p:txBody>
          <a:bodyPr/>
          <a:lstStyle/>
          <a:p>
            <a:pPr eaLnBrk="1" hangingPunct="1"/>
            <a:r>
              <a:rPr lang="en-US" smtClean="0"/>
              <a:t>Safety nets are a possible form of fall protection.  Explain basic requirements of safety nets.</a:t>
            </a:r>
          </a:p>
          <a:p>
            <a:pPr eaLnBrk="1" hangingPunct="1"/>
            <a:endParaRPr lang="en-US" smtClean="0"/>
          </a:p>
          <a:p>
            <a:pPr eaLnBrk="1" hangingPunct="1"/>
            <a:r>
              <a:rPr lang="en-US" smtClean="0"/>
              <a:t>Reference 1926.502(c)</a:t>
            </a:r>
          </a:p>
          <a:p>
            <a:pPr eaLnBrk="1" hangingPunct="1"/>
            <a:endParaRPr lang="en-US" smtClean="0"/>
          </a:p>
          <a:p>
            <a:pPr eaLnBrk="1" hangingPunct="1"/>
            <a:r>
              <a:rPr lang="en-US" b="1" smtClean="0"/>
              <a:t>How do safety net systems protect me?</a:t>
            </a:r>
            <a:r>
              <a:rPr lang="en-US" smtClean="0"/>
              <a:t>  </a:t>
            </a:r>
          </a:p>
          <a:p>
            <a:pPr eaLnBrk="1" hangingPunct="1"/>
            <a:r>
              <a:rPr lang="en-US" smtClean="0"/>
              <a:t>Safety net systems catch the employee if he/she does fall.  The safety nets:</a:t>
            </a:r>
          </a:p>
          <a:p>
            <a:pPr eaLnBrk="1" hangingPunct="1">
              <a:buFontTx/>
              <a:buChar char="•"/>
            </a:pPr>
            <a:r>
              <a:rPr lang="en-US" smtClean="0"/>
              <a:t>     Must be strong enough to support a falling employee; </a:t>
            </a:r>
          </a:p>
          <a:p>
            <a:pPr eaLnBrk="1" hangingPunct="1">
              <a:buFontTx/>
              <a:buChar char="•"/>
            </a:pPr>
            <a:r>
              <a:rPr lang="en-US" smtClean="0"/>
              <a:t>     Must have sufficiently small mesh openings so the employee cannot fall through the net; </a:t>
            </a:r>
          </a:p>
          <a:p>
            <a:pPr eaLnBrk="1" hangingPunct="1">
              <a:buFontTx/>
              <a:buChar char="•"/>
            </a:pPr>
            <a:r>
              <a:rPr lang="en-US" smtClean="0"/>
              <a:t>     Must be close enough to the surface of the walking/working surface so that the fall into the safety net will not still injure the employee (never more than 30 feet below  the walking/working level); </a:t>
            </a:r>
          </a:p>
          <a:p>
            <a:pPr eaLnBrk="1" hangingPunct="1">
              <a:buFontTx/>
              <a:buChar char="•"/>
            </a:pPr>
            <a:r>
              <a:rPr lang="en-US" smtClean="0"/>
              <a:t>     Must be close enough to the edge of the working surface (the </a:t>
            </a:r>
            <a:r>
              <a:rPr lang="en-US" b="1" smtClean="0"/>
              <a:t>outer edge</a:t>
            </a:r>
            <a:r>
              <a:rPr lang="en-US" smtClean="0"/>
              <a:t> of the net between 8-13 feet from the edge of the walking/working surface, depending on the distance to the walking/working surface) so that the falling employee will not slip past the net.</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D9DD90BA-0976-4B58-A426-88C6E1C73E47}" type="slidenum">
              <a:rPr lang="en-US" smtClean="0"/>
              <a:pPr eaLnBrk="1" hangingPunct="1"/>
              <a:t>13</a:t>
            </a:fld>
            <a:endParaRPr lang="en-US" smtClean="0"/>
          </a:p>
        </p:txBody>
      </p:sp>
      <p:sp>
        <p:nvSpPr>
          <p:cNvPr id="112643" name="Rectangle 2"/>
          <p:cNvSpPr>
            <a:spLocks noChangeArrowheads="1" noTextEdit="1"/>
          </p:cNvSpPr>
          <p:nvPr>
            <p:ph type="sldImg"/>
          </p:nvPr>
        </p:nvSpPr>
        <p:spPr>
          <a:solidFill>
            <a:srgbClr val="FFFFFF"/>
          </a:solidFill>
          <a:ln/>
        </p:spPr>
      </p:sp>
      <p:sp>
        <p:nvSpPr>
          <p:cNvPr id="112644"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z="2400" smtClean="0"/>
              <a:t>Vertical distance from working surface to horizontal plane of net up to five feet; extend net eight feet past working edge.</a:t>
            </a:r>
          </a:p>
          <a:p>
            <a:pPr eaLnBrk="1" hangingPunct="1"/>
            <a:r>
              <a:rPr lang="en-US" sz="2400" smtClean="0"/>
              <a:t>Between five feet up to ten feet, extend net 10 feet past edge.</a:t>
            </a:r>
          </a:p>
          <a:p>
            <a:pPr eaLnBrk="1" hangingPunct="1"/>
            <a:r>
              <a:rPr lang="en-US" sz="2400" smtClean="0"/>
              <a:t>Over ten feet, extend 13 feet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8B686E7-3658-4F3A-B29D-649558E9C599}" type="slidenum">
              <a:rPr lang="en-US" smtClean="0"/>
              <a:pPr eaLnBrk="1" hangingPunct="1"/>
              <a:t>14</a:t>
            </a:fld>
            <a:endParaRPr lang="en-US" smtClean="0"/>
          </a:p>
        </p:txBody>
      </p:sp>
      <p:sp>
        <p:nvSpPr>
          <p:cNvPr id="113667" name="Rectangle 2"/>
          <p:cNvSpPr>
            <a:spLocks noChangeArrowheads="1" noTextEdit="1"/>
          </p:cNvSpPr>
          <p:nvPr>
            <p:ph type="sldImg"/>
          </p:nvPr>
        </p:nvSpPr>
        <p:spPr>
          <a:solidFill>
            <a:srgbClr val="FFFFFF"/>
          </a:solidFill>
          <a:ln/>
        </p:spPr>
      </p:sp>
      <p:sp>
        <p:nvSpPr>
          <p:cNvPr id="11366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1926.502(d)</a:t>
            </a:r>
          </a:p>
          <a:p>
            <a:pPr eaLnBrk="1" hangingPunct="1"/>
            <a:endParaRPr lang="en-US" smtClean="0"/>
          </a:p>
          <a:p>
            <a:pPr eaLnBrk="1" hangingPunct="1"/>
            <a:r>
              <a:rPr lang="en-US" b="1" smtClean="0"/>
              <a:t>What will my personal fall arrest system do to protect me?</a:t>
            </a:r>
            <a:r>
              <a:rPr lang="en-US" smtClean="0"/>
              <a:t>  </a:t>
            </a:r>
          </a:p>
          <a:p>
            <a:pPr eaLnBrk="1" hangingPunct="1"/>
            <a:r>
              <a:rPr lang="en-US" smtClean="0"/>
              <a:t>A personal fall arrest system places the employee into a body harness that is fastened to a secure anchorage so that he/she cannot fall.  Body belts are not acceptable as personal fall arrest systems.  A few key requirements:</a:t>
            </a:r>
          </a:p>
          <a:p>
            <a:pPr eaLnBrk="1" hangingPunct="1">
              <a:buFontTx/>
              <a:buChar char="•"/>
            </a:pPr>
            <a:r>
              <a:rPr lang="en-US" smtClean="0"/>
              <a:t>     There should be no free fall more than 6 feet.  </a:t>
            </a:r>
          </a:p>
          <a:p>
            <a:pPr eaLnBrk="1" hangingPunct="1">
              <a:buFontTx/>
              <a:buChar char="•"/>
            </a:pPr>
            <a:r>
              <a:rPr lang="en-US" smtClean="0"/>
              <a:t>     There should be prompt rescue after a fall.</a:t>
            </a:r>
          </a:p>
          <a:p>
            <a:pPr eaLnBrk="1" hangingPunct="1">
              <a:buFontTx/>
              <a:buChar char="•"/>
            </a:pPr>
            <a:r>
              <a:rPr lang="en-US" smtClean="0"/>
              <a:t>     PFAS’s must be inspected prior to each use.</a:t>
            </a:r>
          </a:p>
          <a:p>
            <a:pPr eaLnBrk="1" hangingPunct="1">
              <a:buFontTx/>
              <a:buChar char="•"/>
            </a:pPr>
            <a:r>
              <a:rPr lang="en-US" smtClean="0"/>
              <a:t>     PFAS’s must not be used until they have been inspected by a competent person.</a:t>
            </a:r>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58465575-4732-4C69-A4BE-0875B8408100}" type="slidenum">
              <a:rPr lang="en-US" smtClean="0"/>
              <a:pPr eaLnBrk="1" hangingPunct="1"/>
              <a:t>15</a:t>
            </a:fld>
            <a:endParaRPr lang="en-US" smtClean="0"/>
          </a:p>
        </p:txBody>
      </p:sp>
      <p:sp>
        <p:nvSpPr>
          <p:cNvPr id="114691" name="Rectangle 2"/>
          <p:cNvSpPr>
            <a:spLocks noChangeArrowheads="1" noTextEdit="1"/>
          </p:cNvSpPr>
          <p:nvPr>
            <p:ph type="sldImg"/>
          </p:nvPr>
        </p:nvSpPr>
        <p:spPr>
          <a:solidFill>
            <a:srgbClr val="FFFFFF"/>
          </a:solidFill>
          <a:ln/>
        </p:spPr>
      </p:sp>
      <p:sp>
        <p:nvSpPr>
          <p:cNvPr id="114692"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z="2400" smtClean="0"/>
              <a:t> Effective January 1, 1998, body belts are not acceptable as part of a personal fall arrest system. Note: The use of a body belt in a positioning device system is acceptable and is regulated under paragraph (e) of section 502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4C25266-304D-42D9-AC1E-46350A07CC41}" type="slidenum">
              <a:rPr lang="en-US" smtClean="0"/>
              <a:pPr eaLnBrk="1" hangingPunct="1"/>
              <a:t>17</a:t>
            </a:fld>
            <a:endParaRPr lang="en-US" smtClean="0"/>
          </a:p>
        </p:txBody>
      </p:sp>
      <p:sp>
        <p:nvSpPr>
          <p:cNvPr id="115715" name="Rectangle 2"/>
          <p:cNvSpPr>
            <a:spLocks noChangeArrowheads="1" noTextEdit="1"/>
          </p:cNvSpPr>
          <p:nvPr>
            <p:ph type="sldImg"/>
          </p:nvPr>
        </p:nvSpPr>
        <p:spPr>
          <a:xfrm>
            <a:off x="1304925" y="733425"/>
            <a:ext cx="4770438" cy="3578225"/>
          </a:xfrm>
          <a:solidFill>
            <a:srgbClr val="FFFFFF"/>
          </a:solidFill>
          <a:ln/>
        </p:spPr>
      </p:sp>
      <p:sp>
        <p:nvSpPr>
          <p:cNvPr id="115716" name="Rectangle 3"/>
          <p:cNvSpPr>
            <a:spLocks noChangeArrowheads="1"/>
          </p:cNvSpPr>
          <p:nvPr>
            <p:ph type="body" idx="1"/>
          </p:nvPr>
        </p:nvSpPr>
        <p:spPr>
          <a:xfrm>
            <a:off x="941388" y="4557713"/>
            <a:ext cx="5414962" cy="4310062"/>
          </a:xfrm>
          <a:solidFill>
            <a:srgbClr val="FFFFFF"/>
          </a:solidFill>
          <a:ln>
            <a:solidFill>
              <a:srgbClr val="000000"/>
            </a:solidFill>
          </a:ln>
        </p:spPr>
        <p:txBody>
          <a:bodyPr/>
          <a:lstStyle/>
          <a:p>
            <a:pPr eaLnBrk="1" hangingPunct="1"/>
            <a:r>
              <a:rPr lang="en-US" smtClean="0"/>
              <a:t>Shall be designed, installed, and used, under the supervision of a qualified person, as part of a complete personal fall arrest system, which maintains a safety factor of at least two.</a:t>
            </a:r>
          </a:p>
          <a:p>
            <a:pPr eaLnBrk="1" hangingPunct="1"/>
            <a:endParaRPr lang="en-US" smtClean="0"/>
          </a:p>
          <a:p>
            <a:pPr eaLnBrk="1" hangingPunct="1"/>
            <a:r>
              <a:rPr lang="en-US" smtClean="0"/>
              <a:t>You cannot just tie a cable around beams, etc.</a:t>
            </a:r>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E7E01C7-78CE-4F3B-B571-2666EE6E7507}" type="slidenum">
              <a:rPr lang="en-US" smtClean="0"/>
              <a:pPr eaLnBrk="1" hangingPunct="1"/>
              <a:t>19</a:t>
            </a:fld>
            <a:endParaRPr lang="en-US" smtClean="0"/>
          </a:p>
        </p:txBody>
      </p:sp>
      <p:sp>
        <p:nvSpPr>
          <p:cNvPr id="116739" name="Rectangle 2"/>
          <p:cNvSpPr>
            <a:spLocks noChangeArrowheads="1" noTextEdit="1"/>
          </p:cNvSpPr>
          <p:nvPr>
            <p:ph type="sldImg"/>
          </p:nvPr>
        </p:nvSpPr>
        <p:spPr>
          <a:solidFill>
            <a:srgbClr val="FFFFFF"/>
          </a:solidFill>
          <a:ln/>
        </p:spPr>
      </p:sp>
      <p:sp>
        <p:nvSpPr>
          <p:cNvPr id="11674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1926.501(b)(4)(i), 1926.501(b)(10), 1926.501(b)(11), and 1926.502(i)</a:t>
            </a:r>
          </a:p>
          <a:p>
            <a:pPr eaLnBrk="1" hangingPunct="1"/>
            <a:endParaRPr lang="en-US" smtClean="0"/>
          </a:p>
          <a:p>
            <a:pPr eaLnBrk="1" hangingPunct="1"/>
            <a:r>
              <a:rPr lang="en-US" smtClean="0"/>
              <a:t>Covers must be:</a:t>
            </a:r>
          </a:p>
          <a:p>
            <a:pPr eaLnBrk="1" hangingPunct="1"/>
            <a:r>
              <a:rPr lang="en-US" smtClean="0"/>
              <a:t>-- able to support at least twice the weight of employees, equipment, and materials that may be imposed on them at one time. </a:t>
            </a:r>
          </a:p>
          <a:p>
            <a:pPr eaLnBrk="1" hangingPunct="1"/>
            <a:r>
              <a:rPr lang="en-US" smtClean="0"/>
              <a:t>-- secured to prevent accidental displacement from wind, equipment, or workers’ activities.</a:t>
            </a:r>
          </a:p>
          <a:p>
            <a:pPr eaLnBrk="1" hangingPunct="1"/>
            <a:r>
              <a:rPr lang="en-US" smtClean="0"/>
              <a:t>-- color coded or bear the markings “HOLE” or “COVER.”</a:t>
            </a:r>
          </a:p>
          <a:p>
            <a:pPr eaLnBrk="1" hangingPunct="1"/>
            <a:endParaRPr lang="en-US" smtClean="0"/>
          </a:p>
          <a:p>
            <a:pPr eaLnBrk="1" hangingPunct="1"/>
            <a:r>
              <a:rPr lang="en-US" u="sng" smtClean="0"/>
              <a:t>Holes - 1926.501(b)(4</a:t>
            </a:r>
            <a:r>
              <a:rPr lang="en-US" smtClean="0"/>
              <a:t>):  </a:t>
            </a:r>
          </a:p>
          <a:p>
            <a:pPr eaLnBrk="1" hangingPunct="1"/>
            <a:r>
              <a:rPr lang="en-US" smtClean="0"/>
              <a:t>Personal fall arrest systems, covers, or guardrail systems shall be erected around holes (including skylights) that are more than 6 feet above lower levels.</a:t>
            </a:r>
          </a:p>
          <a:p>
            <a:pPr eaLnBrk="1" hangingPunct="1"/>
            <a:r>
              <a:rPr lang="en-US" smtClean="0"/>
              <a:t>NOTE – All floor holes must be protected against slips/trips – even if less than 6 feet </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FFC4374-6922-40F4-AAEA-2CC55EE752FC}" type="slidenum">
              <a:rPr lang="en-US" smtClean="0"/>
              <a:pPr eaLnBrk="1" hangingPunct="1"/>
              <a:t>25</a:t>
            </a:fld>
            <a:endParaRPr lang="en-US"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X"/>
              </a:rPr>
              <a:t>29 CFR 1926 Subpart X</a:t>
            </a:r>
            <a:r>
              <a:rPr lang="en-US" smtClean="0"/>
              <a:t>, Ladders. OSHA Standard. </a:t>
            </a:r>
          </a:p>
          <a:p>
            <a:pPr lvl="1" eaLnBrk="1" hangingPunct="1"/>
            <a:r>
              <a:rPr lang="en-US" smtClean="0">
                <a:hlinkClick r:id="rId4" tooltip="1926.1053"/>
              </a:rPr>
              <a:t>1926.1053</a:t>
            </a:r>
            <a:r>
              <a:rPr lang="en-US" smtClean="0"/>
              <a:t>, Ladders </a:t>
            </a:r>
          </a:p>
          <a:p>
            <a:pPr lvl="2" eaLnBrk="1" hangingPunct="1"/>
            <a:r>
              <a:rPr lang="en-US" smtClean="0">
                <a:hlinkClick r:id="rId4" tooltip="1926.1053(b)(1)"/>
              </a:rPr>
              <a:t>1926.1053(b)(1)</a:t>
            </a:r>
            <a:r>
              <a:rPr lang="en-US" smtClean="0"/>
              <a:t> </a:t>
            </a:r>
          </a:p>
          <a:p>
            <a:pPr eaLnBrk="1" hangingPunct="1"/>
            <a:r>
              <a:rPr lang="en-US" smtClean="0">
                <a:hlinkClick r:id="rId5" tooltip="Worker Deaths by Falls: A Summary of Surveillance Findings and Investigative Case Reports"/>
              </a:rPr>
              <a:t>Worker Deaths by Falls: A Summary of Surveillance Findings and Investigative Case Reports</a:t>
            </a:r>
            <a:r>
              <a:rPr lang="en-US" smtClean="0"/>
              <a:t>. US Department of Health and Human Services (DHHS), National Institute for Occupational Safety and Health (NIOSH) Publication 2000-116, (2000, September). </a:t>
            </a:r>
          </a:p>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33BCF2A2-E376-43CB-A41B-0A68B70636BE}" type="slidenum">
              <a:rPr lang="en-US" smtClean="0"/>
              <a:pPr eaLnBrk="1" hangingPunct="1"/>
              <a:t>26</a:t>
            </a:fld>
            <a:endParaRPr lang="en-US" smtClean="0"/>
          </a:p>
        </p:txBody>
      </p:sp>
      <p:sp>
        <p:nvSpPr>
          <p:cNvPr id="118787" name="Rectangle 2"/>
          <p:cNvSpPr>
            <a:spLocks noChangeArrowheads="1" noTextEdit="1"/>
          </p:cNvSpPr>
          <p:nvPr>
            <p:ph type="sldImg"/>
          </p:nvPr>
        </p:nvSpPr>
        <p:spPr>
          <a:solidFill>
            <a:srgbClr val="FFFFFF"/>
          </a:solidFill>
          <a:ln/>
        </p:spPr>
      </p:sp>
      <p:sp>
        <p:nvSpPr>
          <p:cNvPr id="11878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 to slide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426B7A4A-1475-44BB-AF95-A570588310D1}" type="slidenum">
              <a:rPr lang="en-US" smtClean="0"/>
              <a:pPr eaLnBrk="1" hangingPunct="1"/>
              <a:t>27</a:t>
            </a:fld>
            <a:endParaRPr lang="en-US" smtClean="0"/>
          </a:p>
        </p:txBody>
      </p:sp>
      <p:sp>
        <p:nvSpPr>
          <p:cNvPr id="119811" name="Rectangle 2"/>
          <p:cNvSpPr>
            <a:spLocks noChangeArrowheads="1" noTextEdit="1"/>
          </p:cNvSpPr>
          <p:nvPr>
            <p:ph type="sldImg"/>
          </p:nvPr>
        </p:nvSpPr>
        <p:spPr>
          <a:xfrm>
            <a:off x="1258888" y="720725"/>
            <a:ext cx="4800600" cy="3600450"/>
          </a:xfrm>
          <a:solidFill>
            <a:srgbClr val="FFFFFF"/>
          </a:solidFill>
          <a:ln/>
        </p:spPr>
      </p:sp>
      <p:sp>
        <p:nvSpPr>
          <p:cNvPr id="119812"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z="1000" smtClean="0"/>
              <a:t>Reference 1926.501(b)(10)</a:t>
            </a:r>
          </a:p>
          <a:p>
            <a:pPr eaLnBrk="1" hangingPunct="1"/>
            <a:r>
              <a:rPr lang="en-US" sz="1000" smtClean="0"/>
              <a:t>Reference 1926.501(b)(11)  - steep roofs</a:t>
            </a:r>
            <a:endParaRPr lang="en-US" sz="1000" u="sng" smtClean="0"/>
          </a:p>
          <a:p>
            <a:pPr eaLnBrk="1" hangingPunct="1"/>
            <a:r>
              <a:rPr lang="en-US" sz="1000" b="1" smtClean="0"/>
              <a:t>Roofers</a:t>
            </a:r>
            <a:r>
              <a:rPr lang="en-US" sz="1000" smtClean="0"/>
              <a:t> - First refer to STD 3-0.1A</a:t>
            </a:r>
          </a:p>
          <a:p>
            <a:pPr eaLnBrk="1" hangingPunct="1"/>
            <a:endParaRPr lang="en-US" sz="1000" smtClean="0"/>
          </a:p>
          <a:p>
            <a:pPr eaLnBrk="1" hangingPunct="1"/>
            <a:r>
              <a:rPr lang="en-US" sz="1000" smtClean="0"/>
              <a:t>If workers are working on roofs with unprotected sides and edges 6 feet or more above lower levels, they shall be protected from falling by guardrail systems, safety net systems, personal fall arrest systems or a combination of a warning line system and guard-rail system, warning line system and safety net system, warning line system and personal fall arrest system, or warning line system and safety monitoring system.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29AC75A-8CE4-4323-9575-23008264DB40}" type="slidenum">
              <a:rPr lang="en-US" smtClean="0"/>
              <a:pPr eaLnBrk="1" hangingPunct="1"/>
              <a:t>28</a:t>
            </a:fld>
            <a:endParaRPr lang="en-US" smtClean="0"/>
          </a:p>
        </p:txBody>
      </p:sp>
      <p:sp>
        <p:nvSpPr>
          <p:cNvPr id="120835" name="Rectangle 2"/>
          <p:cNvSpPr>
            <a:spLocks noChangeArrowheads="1" noTextEdit="1"/>
          </p:cNvSpPr>
          <p:nvPr>
            <p:ph type="sldImg"/>
          </p:nvPr>
        </p:nvSpPr>
        <p:spPr>
          <a:solidFill>
            <a:srgbClr val="FFFFFF"/>
          </a:solidFill>
          <a:ln/>
        </p:spPr>
      </p:sp>
      <p:sp>
        <p:nvSpPr>
          <p:cNvPr id="12083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1926.501(b)(10)</a:t>
            </a:r>
          </a:p>
          <a:p>
            <a:pPr eaLnBrk="1" hangingPunct="1"/>
            <a:r>
              <a:rPr lang="en-US" smtClean="0"/>
              <a:t>Reference 1926.501(b)(11)  - steep roofs</a:t>
            </a:r>
            <a:endParaRPr lang="en-US" u="sng" smtClean="0"/>
          </a:p>
          <a:p>
            <a:pPr eaLnBrk="1" hangingPunct="1"/>
            <a:r>
              <a:rPr lang="en-US" b="1" smtClean="0"/>
              <a:t>Roofers</a:t>
            </a:r>
            <a:r>
              <a:rPr lang="en-US" smtClean="0"/>
              <a:t> - First refer to STD 3-0.1A</a:t>
            </a:r>
          </a:p>
          <a:p>
            <a:pPr eaLnBrk="1" hangingPunct="1"/>
            <a:endParaRPr lang="en-US" smtClean="0"/>
          </a:p>
          <a:p>
            <a:pPr eaLnBrk="1" hangingPunct="1"/>
            <a:r>
              <a:rPr lang="en-US" smtClean="0"/>
              <a:t>If workers are working on roofs with unprotected sides and edges 6 feet or more above lower levels, they shall be protected from falling by guardrail systems, safety net systems, personal fall arrest systems or a combination of a warning line system and guard-rail system, warning line system and safety net system, warning line system and personal fall arrest system, or warning line system and safety monitoring system.</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9E508231-5452-4E60-B909-F4462641D56F}" type="slidenum">
              <a:rPr lang="en-US" smtClean="0"/>
              <a:pPr eaLnBrk="1" hangingPunct="1"/>
              <a:t>2</a:t>
            </a:fld>
            <a:endParaRPr 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Read text verbatim.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31693FB3-9398-4861-9A95-9CC703B486E1}" type="slidenum">
              <a:rPr lang="en-US" smtClean="0"/>
              <a:pPr eaLnBrk="1" hangingPunct="1"/>
              <a:t>29</a:t>
            </a:fld>
            <a:endParaRPr lang="en-US" smtClean="0"/>
          </a:p>
        </p:txBody>
      </p:sp>
      <p:sp>
        <p:nvSpPr>
          <p:cNvPr id="121859" name="Rectangle 2"/>
          <p:cNvSpPr>
            <a:spLocks noChangeArrowheads="1" noTextEdit="1"/>
          </p:cNvSpPr>
          <p:nvPr>
            <p:ph type="sldImg"/>
          </p:nvPr>
        </p:nvSpPr>
        <p:spPr>
          <a:solidFill>
            <a:srgbClr val="FFFFFF"/>
          </a:solidFill>
          <a:ln/>
        </p:spPr>
      </p:sp>
      <p:sp>
        <p:nvSpPr>
          <p:cNvPr id="12186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1926.1051(a) A stairway or ladder shall be provided at all personnel points of access where there is a break in elevation of 19” or more, and no ramp, runway, slope embankment, or personnel hoist is provided.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8BD06996-D3BE-4981-BFFA-BE3F8F770BF3}" type="slidenum">
              <a:rPr lang="en-US" smtClean="0"/>
              <a:pPr eaLnBrk="1" hangingPunct="1"/>
              <a:t>30</a:t>
            </a:fld>
            <a:endParaRPr lang="en-US" smtClean="0"/>
          </a:p>
        </p:txBody>
      </p:sp>
      <p:sp>
        <p:nvSpPr>
          <p:cNvPr id="122883" name="Rectangle 2"/>
          <p:cNvSpPr>
            <a:spLocks noChangeArrowheads="1" noTextEdit="1"/>
          </p:cNvSpPr>
          <p:nvPr>
            <p:ph type="sldImg"/>
          </p:nvPr>
        </p:nvSpPr>
        <p:spPr>
          <a:xfrm>
            <a:off x="1260475" y="722313"/>
            <a:ext cx="4795838" cy="3597275"/>
          </a:xfrm>
          <a:solidFill>
            <a:srgbClr val="FFFFFF"/>
          </a:solidFill>
          <a:ln/>
        </p:spPr>
      </p:sp>
      <p:sp>
        <p:nvSpPr>
          <p:cNvPr id="122884" name="Rectangle 3"/>
          <p:cNvSpPr>
            <a:spLocks noChangeArrowheads="1"/>
          </p:cNvSpPr>
          <p:nvPr>
            <p:ph type="body" idx="1"/>
          </p:nvPr>
        </p:nvSpPr>
        <p:spPr>
          <a:xfrm>
            <a:off x="974725" y="4559300"/>
            <a:ext cx="5365750" cy="4321175"/>
          </a:xfrm>
          <a:solidFill>
            <a:srgbClr val="FFFFFF"/>
          </a:solidFill>
          <a:ln>
            <a:solidFill>
              <a:srgbClr val="000000"/>
            </a:solidFill>
          </a:ln>
        </p:spPr>
        <p:txBody>
          <a:bodyPr/>
          <a:lstStyle/>
          <a:p>
            <a:pPr eaLnBrk="1" hangingPunct="1">
              <a:spcBef>
                <a:spcPct val="50000"/>
              </a:spcBef>
            </a:pPr>
            <a:r>
              <a:rPr lang="en-US" smtClean="0"/>
              <a:t>Reference 1926.1052(c)</a:t>
            </a:r>
            <a:endParaRPr lang="en-US" b="1" smtClean="0"/>
          </a:p>
          <a:p>
            <a:pPr eaLnBrk="1" hangingPunct="1"/>
            <a:endParaRPr lang="en-US" b="1" smtClean="0"/>
          </a:p>
          <a:p>
            <a:pPr eaLnBrk="1" hangingPunct="1"/>
            <a:r>
              <a:rPr lang="en-US" smtClean="0">
                <a:cs typeface="Times New Roman" pitchFamily="18" charset="0"/>
              </a:rPr>
              <a:t>Handrails must provide an adequate handhold for employees to grasp to prevent falls.  Temporary handrails must have a minimum clearance of 3” between the handrail and walls, stairrail system and other objects.  OSHA has specific height requirements for handrails.  Check the standard to ensure these are met during installation of handrails, stairrails and guardrails</a:t>
            </a:r>
            <a:r>
              <a:rPr lang="en-US" smtClean="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8BDDD021-89DE-41FF-987C-879FEB559DC5}" type="slidenum">
              <a:rPr lang="en-US" smtClean="0"/>
              <a:pPr eaLnBrk="1" hangingPunct="1"/>
              <a:t>31</a:t>
            </a:fld>
            <a:endParaRPr lang="en-US" smtClean="0"/>
          </a:p>
        </p:txBody>
      </p:sp>
      <p:sp>
        <p:nvSpPr>
          <p:cNvPr id="123907" name="Rectangle 2"/>
          <p:cNvSpPr>
            <a:spLocks noChangeArrowheads="1" noTextEdit="1"/>
          </p:cNvSpPr>
          <p:nvPr>
            <p:ph type="sldImg"/>
          </p:nvPr>
        </p:nvSpPr>
        <p:spPr>
          <a:solidFill>
            <a:srgbClr val="FFFFFF"/>
          </a:solidFill>
          <a:ln/>
        </p:spPr>
      </p:sp>
      <p:sp>
        <p:nvSpPr>
          <p:cNvPr id="123908" name="Rectangle 3"/>
          <p:cNvSpPr>
            <a:spLocks noChangeArrowheads="1"/>
          </p:cNvSpPr>
          <p:nvPr>
            <p:ph type="body" idx="1"/>
          </p:nvPr>
        </p:nvSpPr>
        <p:spPr>
          <a:solidFill>
            <a:srgbClr val="FFFFFF"/>
          </a:solidFill>
          <a:ln>
            <a:solidFill>
              <a:srgbClr val="000000"/>
            </a:solidFill>
          </a:ln>
        </p:spPr>
        <p:txBody>
          <a:bodyPr/>
          <a:lstStyle/>
          <a:p>
            <a:pPr eaLnBrk="1" hangingPunct="1"/>
            <a:r>
              <a:rPr lang="en-US" b="1" smtClean="0"/>
              <a:t>Definition from Sub M: Leading edge</a:t>
            </a:r>
            <a:r>
              <a:rPr lang="en-US" smtClean="0"/>
              <a:t> means the edge of a floor, roof, or formwork for a floor or other walking/working surface (such as the deck) which changes location as additional floor, roof, decking, or formwork sections are placed, formed, or constructed. A leading edge is considered to be an "unprotected side and edge" during periods when it is not actively and continuously under construction. </a:t>
            </a:r>
          </a:p>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CE9CA239-8613-4053-A8A7-9BC07DCF1831}" type="slidenum">
              <a:rPr lang="en-US" smtClean="0"/>
              <a:pPr eaLnBrk="1" hangingPunct="1"/>
              <a:t>32</a:t>
            </a:fld>
            <a:endParaRPr lang="en-US" smtClean="0"/>
          </a:p>
        </p:txBody>
      </p:sp>
      <p:sp>
        <p:nvSpPr>
          <p:cNvPr id="124931" name="Rectangle 2"/>
          <p:cNvSpPr>
            <a:spLocks noChangeArrowheads="1" noTextEdit="1"/>
          </p:cNvSpPr>
          <p:nvPr>
            <p:ph type="sldImg"/>
          </p:nvPr>
        </p:nvSpPr>
        <p:spPr>
          <a:solidFill>
            <a:srgbClr val="FFFFFF"/>
          </a:solidFill>
          <a:ln/>
        </p:spPr>
      </p:sp>
      <p:sp>
        <p:nvSpPr>
          <p:cNvPr id="12493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1926.501(b)(10)</a:t>
            </a:r>
          </a:p>
          <a:p>
            <a:pPr eaLnBrk="1" hangingPunct="1"/>
            <a:r>
              <a:rPr lang="en-US" smtClean="0"/>
              <a:t>Reference 1926.501(b)(11)  - steep roofs</a:t>
            </a:r>
            <a:endParaRPr lang="en-US" u="sng" smtClean="0"/>
          </a:p>
          <a:p>
            <a:pPr eaLnBrk="1" hangingPunct="1"/>
            <a:r>
              <a:rPr lang="en-US" b="1" smtClean="0"/>
              <a:t>Roofers</a:t>
            </a:r>
            <a:r>
              <a:rPr lang="en-US" smtClean="0"/>
              <a:t> - First refer to STD 3-0.1A</a:t>
            </a:r>
          </a:p>
          <a:p>
            <a:pPr eaLnBrk="1" hangingPunct="1"/>
            <a:endParaRPr lang="en-US" smtClean="0"/>
          </a:p>
          <a:p>
            <a:pPr eaLnBrk="1" hangingPunct="1"/>
            <a:r>
              <a:rPr lang="en-US" smtClean="0"/>
              <a:t>If workers are working on roofs with unprotected sides and edges 6 feet or more above lower levels, they shall be protected from falling by guardrail systems, safety net systems, personal fall arrest systems or a combination of a warning line system and guard-rail system, warning line system and safety net system, warning line system and personal fall arrest system, or warning line system and safety monitoring system.</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AE86195E-7A4E-4107-8B1C-91A0B27E0D84}" type="slidenum">
              <a:rPr lang="en-US" smtClean="0"/>
              <a:pPr eaLnBrk="1" hangingPunct="1"/>
              <a:t>33</a:t>
            </a:fld>
            <a:endParaRPr lang="en-US" smtClean="0"/>
          </a:p>
        </p:txBody>
      </p:sp>
      <p:sp>
        <p:nvSpPr>
          <p:cNvPr id="125955" name="Rectangle 2"/>
          <p:cNvSpPr>
            <a:spLocks noChangeArrowheads="1" noTextEdit="1"/>
          </p:cNvSpPr>
          <p:nvPr>
            <p:ph type="sldImg"/>
          </p:nvPr>
        </p:nvSpPr>
        <p:spPr>
          <a:solidFill>
            <a:srgbClr val="FFFFFF"/>
          </a:solidFill>
          <a:ln/>
        </p:spPr>
      </p:sp>
      <p:sp>
        <p:nvSpPr>
          <p:cNvPr id="125956"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z="1400" smtClean="0"/>
              <a:t>According to BLS, an average of 89 workers are killed from scaffolds each year. </a:t>
            </a:r>
          </a:p>
          <a:p>
            <a:pPr eaLnBrk="1" hangingPunct="1"/>
            <a:r>
              <a:rPr lang="en-US" sz="1400" smtClean="0"/>
              <a:t>Common hazards associated with all scaffolds: falls from elevation, due to lack of fall protection; collapse of the scaffold, caused by instability or overloading; being struck by falling tools, work materials, or debris; and electrocution, principally due to proximity of the scaffold to overhead power lines. </a:t>
            </a:r>
          </a:p>
          <a:p>
            <a:pPr eaLnBrk="1" hangingPunct="1"/>
            <a:r>
              <a:rPr lang="en-US" sz="1400" smtClean="0"/>
              <a:t>The majority of the workers injured in scaffold accidents attribute the accident to either planking or support giving way, or to the employees slipping or being struck by a falling object. </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49B1F1B5-6343-484A-89EA-20A1B26133E9}" type="slidenum">
              <a:rPr lang="en-US" smtClean="0"/>
              <a:pPr eaLnBrk="1" hangingPunct="1"/>
              <a:t>34</a:t>
            </a:fld>
            <a:endParaRPr 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Subpart L"/>
              </a:rPr>
              <a:t>29 CFR 1926 Subpart L</a:t>
            </a:r>
            <a:r>
              <a:rPr lang="en-US" smtClean="0"/>
              <a:t>, Scaffolds. OSHA Standard. </a:t>
            </a:r>
          </a:p>
          <a:p>
            <a:pPr lvl="1" eaLnBrk="1" hangingPunct="1"/>
            <a:r>
              <a:rPr lang="en-US" smtClean="0">
                <a:hlinkClick r:id="rId4" tooltip="1926.451"/>
              </a:rPr>
              <a:t>1926.451</a:t>
            </a:r>
            <a:r>
              <a:rPr lang="en-US" smtClean="0"/>
              <a:t>, General requirements </a:t>
            </a:r>
          </a:p>
          <a:p>
            <a:pPr lvl="2" eaLnBrk="1" hangingPunct="1"/>
            <a:r>
              <a:rPr lang="en-US" smtClean="0">
                <a:hlinkClick r:id="rId4" tooltip="1926.451(g)(1)"/>
              </a:rPr>
              <a:t>1926.451(g)(1)</a:t>
            </a:r>
            <a:r>
              <a:rPr lang="en-US" smtClean="0"/>
              <a:t> </a:t>
            </a:r>
          </a:p>
          <a:p>
            <a:pPr eaLnBrk="1" hangingPunct="1"/>
            <a:r>
              <a:rPr lang="en-US" smtClean="0">
                <a:hlinkClick r:id="rId5" tooltip="Scaffolding"/>
              </a:rPr>
              <a:t>Scaffolding</a:t>
            </a:r>
            <a:r>
              <a:rPr lang="en-US" smtClean="0"/>
              <a:t>. OSHA eTool. </a:t>
            </a:r>
          </a:p>
          <a:p>
            <a:pPr eaLnBrk="1" hangingPunct="1"/>
            <a:r>
              <a:rPr lang="en-US" smtClean="0">
                <a:hlinkClick r:id="rId6" tooltip="Worker Deaths by Falls: A Summary of Surveillance Findings and Investigative Case Reports"/>
              </a:rPr>
              <a:t>Worker Deaths by Falls: A Summary of Surveillance Findings and Investigative Case Reports</a:t>
            </a:r>
            <a:r>
              <a:rPr lang="en-US" smtClean="0"/>
              <a:t>. US Department of Health and Human Services (DHHS), National Institute for Occupational Safety and Health (NIOSH) Publication 2000-116, (2000, September).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4AE980F-E3DA-46DB-8C64-5B7BE6CA7FA5}" type="slidenum">
              <a:rPr lang="en-US" smtClean="0"/>
              <a:pPr eaLnBrk="1" hangingPunct="1"/>
              <a:t>36</a:t>
            </a:fld>
            <a:endParaRPr lang="en-US"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Q"/>
              </a:rPr>
              <a:t>29 CFR 1926 Subpart Q</a:t>
            </a:r>
            <a:r>
              <a:rPr lang="en-US" smtClean="0"/>
              <a:t>, Concrete and masonry construction. OSHA Standard </a:t>
            </a:r>
          </a:p>
          <a:p>
            <a:pPr lvl="1" eaLnBrk="1" hangingPunct="1"/>
            <a:r>
              <a:rPr lang="en-US" smtClean="0">
                <a:hlinkClick r:id="rId4" tooltip="1926.701"/>
              </a:rPr>
              <a:t>1926.701</a:t>
            </a:r>
            <a:r>
              <a:rPr lang="en-US" smtClean="0"/>
              <a:t>, General requirements </a:t>
            </a:r>
          </a:p>
          <a:p>
            <a:pPr lvl="2" eaLnBrk="1" hangingPunct="1"/>
            <a:r>
              <a:rPr lang="en-US" smtClean="0">
                <a:hlinkClick r:id="rId4" tooltip="1926.701(b)"/>
              </a:rPr>
              <a:t>1926.701(b)</a:t>
            </a:r>
            <a:r>
              <a:rPr lang="en-US" smtClean="0"/>
              <a:t>, Reinforcing steel </a:t>
            </a:r>
          </a:p>
          <a:p>
            <a:pPr eaLnBrk="1" hangingPunct="1"/>
            <a:r>
              <a:rPr lang="en-US" smtClean="0">
                <a:hlinkClick r:id="rId5" tooltip="Mushroom Style Plastic Rebar Covers Used for Impalement Protection"/>
              </a:rPr>
              <a:t>Mushroom Style Plastic Rebar Covers Used for Impalement Protection</a:t>
            </a:r>
            <a:r>
              <a:rPr lang="en-US" smtClean="0"/>
              <a:t>. OSHA Standard Interpretation, (1997, May 29). </a:t>
            </a:r>
          </a:p>
          <a:p>
            <a:pPr eaLnBrk="1" hangingPunct="1"/>
            <a:r>
              <a:rPr lang="en-US" smtClean="0">
                <a:hlinkClick r:id="rId6" tooltip="Worker Deaths by Falls: A Summary of Surveillance Findings and Investigative Case Reports"/>
              </a:rPr>
              <a:t>Worker Deaths by Falls: A Summary of Surveillance Findings and Investigative Case Reports</a:t>
            </a:r>
            <a:r>
              <a:rPr lang="en-US" smtClean="0"/>
              <a:t>. US Department of Health and Human Services (DHHS), National Institute for Occupational Safety and Health (NIOSH) Publication 2000-116, (2000, September).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A314A41-882D-4EE9-B169-841C8DEBEBC8}" type="slidenum">
              <a:rPr lang="en-US" smtClean="0"/>
              <a:pPr eaLnBrk="1" hangingPunct="1"/>
              <a:t>37</a:t>
            </a:fld>
            <a:endParaRPr lang="en-US" smtClean="0"/>
          </a:p>
        </p:txBody>
      </p:sp>
      <p:sp>
        <p:nvSpPr>
          <p:cNvPr id="129027" name="Rectangle 2"/>
          <p:cNvSpPr>
            <a:spLocks noChangeArrowheads="1" noTextEdit="1"/>
          </p:cNvSpPr>
          <p:nvPr>
            <p:ph type="sldImg"/>
          </p:nvPr>
        </p:nvSpPr>
        <p:spPr>
          <a:solidFill>
            <a:srgbClr val="FFFFFF"/>
          </a:solidFill>
          <a:ln/>
        </p:spPr>
      </p:sp>
      <p:sp>
        <p:nvSpPr>
          <p:cNvPr id="12902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F523500-9EC6-407B-AAE9-6145DC38AABD}" type="slidenum">
              <a:rPr lang="en-US" smtClean="0"/>
              <a:pPr eaLnBrk="1" hangingPunct="1"/>
              <a:t>39</a:t>
            </a:fld>
            <a:endParaRPr lang="en-US" smtClean="0"/>
          </a:p>
        </p:txBody>
      </p:sp>
      <p:sp>
        <p:nvSpPr>
          <p:cNvPr id="130051" name="Rectangle 2"/>
          <p:cNvSpPr>
            <a:spLocks noChangeArrowheads="1" noTextEdit="1"/>
          </p:cNvSpPr>
          <p:nvPr>
            <p:ph type="sldImg"/>
          </p:nvPr>
        </p:nvSpPr>
        <p:spPr>
          <a:xfrm>
            <a:off x="1317625" y="765175"/>
            <a:ext cx="4681538" cy="3511550"/>
          </a:xfrm>
          <a:solidFill>
            <a:srgbClr val="FFFFFF"/>
          </a:solidFill>
          <a:ln/>
        </p:spPr>
      </p:sp>
      <p:sp>
        <p:nvSpPr>
          <p:cNvPr id="130052" name="Rectangle 3"/>
          <p:cNvSpPr>
            <a:spLocks noChangeArrowheads="1"/>
          </p:cNvSpPr>
          <p:nvPr>
            <p:ph type="body" idx="1"/>
          </p:nvPr>
        </p:nvSpPr>
        <p:spPr>
          <a:xfrm>
            <a:off x="974725" y="4559300"/>
            <a:ext cx="5365750" cy="4321175"/>
          </a:xfrm>
          <a:solidFill>
            <a:srgbClr val="FFFFFF"/>
          </a:solidFill>
          <a:ln>
            <a:solidFill>
              <a:srgbClr val="000000"/>
            </a:solidFill>
          </a:ln>
        </p:spPr>
        <p:txBody>
          <a:bodyPr/>
          <a:lstStyle/>
          <a:p>
            <a:pPr eaLnBrk="1" hangingPunct="1"/>
            <a:r>
              <a:rPr lang="en-US" sz="1300" smtClean="0"/>
              <a:t>This presentation is designed to assist trainers conducting OSHA 10-hour General Industry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pPr eaLnBrk="1" hangingPunct="1"/>
            <a:endParaRPr lang="en-US" sz="1300" smtClean="0"/>
          </a:p>
          <a:p>
            <a:pPr eaLnBrk="1" hangingPunct="1"/>
            <a:r>
              <a:rPr lang="en-US" sz="1300" smtClean="0"/>
              <a:t>This presentation is not a substitute for any of the provisions of the Occupational Safety and Health Act of 1970 or for any standards issued by the U.S. Department of Labor.  Mention of trade names, commercial products, or organizations does not imply endorsement by the U.S. Department of Labor.</a:t>
            </a:r>
          </a:p>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A6E7A3C-7A36-4618-882A-A754D65037F0}" type="slidenum">
              <a:rPr lang="en-US" smtClean="0"/>
              <a:pPr eaLnBrk="1" hangingPunct="1"/>
              <a:t>40</a:t>
            </a:fld>
            <a:endParaRPr 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0686417-76A0-4742-9139-7859211845C5}" type="slidenum">
              <a:rPr lang="en-US" smtClean="0"/>
              <a:pPr eaLnBrk="1" hangingPunct="1"/>
              <a:t>3</a:t>
            </a:fld>
            <a:endParaRPr 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of every five workplace fatalities is a construction worker.</a:t>
            </a:r>
            <a:br>
              <a:rPr lang="en-US" smtClean="0"/>
            </a:br>
            <a:endParaRPr lang="en-US" smtClean="0"/>
          </a:p>
          <a:p>
            <a:pPr eaLnBrk="1" hangingPunct="1"/>
            <a:r>
              <a:rPr lang="en-US" smtClean="0"/>
              <a:t>Despite its high fatality rate, construction can be a safe occupation when workers are aware of the hazards, and use an effective Safety and Health Program. This class will help you identify and control the hazards that commonly cause the most serious construction injuries.</a:t>
            </a:r>
          </a:p>
          <a:p>
            <a:pPr eaLnBrk="1" hangingPunct="1"/>
            <a:endParaRPr lang="en-US" smtClean="0"/>
          </a:p>
          <a:p>
            <a:pPr eaLnBrk="1" hangingPunct="1"/>
            <a:r>
              <a:rPr lang="en-US" smtClean="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181978F-BBC8-4C3D-A211-0A0AEFD6C7B6}" type="slidenum">
              <a:rPr lang="en-US" smtClean="0"/>
              <a:pPr eaLnBrk="1" hangingPunct="1"/>
              <a:t>41</a:t>
            </a:fld>
            <a:endParaRPr lang="en-US" smtClean="0"/>
          </a:p>
        </p:txBody>
      </p:sp>
      <p:sp>
        <p:nvSpPr>
          <p:cNvPr id="132099" name="Rectangle 2"/>
          <p:cNvSpPr>
            <a:spLocks noChangeArrowheads="1" noTextEdit="1"/>
          </p:cNvSpPr>
          <p:nvPr>
            <p:ph type="sldImg"/>
          </p:nvPr>
        </p:nvSpPr>
        <p:spPr>
          <a:xfrm>
            <a:off x="1319213" y="765175"/>
            <a:ext cx="4681537" cy="3511550"/>
          </a:xfrm>
          <a:solidFill>
            <a:srgbClr val="FFFFFF"/>
          </a:solidFill>
          <a:ln/>
        </p:spPr>
      </p:sp>
      <p:sp>
        <p:nvSpPr>
          <p:cNvPr id="132100" name="Rectangle 3"/>
          <p:cNvSpPr>
            <a:spLocks noChangeArrowheads="1"/>
          </p:cNvSpPr>
          <p:nvPr>
            <p:ph type="body" idx="1"/>
          </p:nvPr>
        </p:nvSpPr>
        <p:spPr>
          <a:xfrm>
            <a:off x="974725" y="4559300"/>
            <a:ext cx="5527675"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Other factors that may affect the severity of the shock are:</a:t>
            </a:r>
          </a:p>
          <a:p>
            <a:pPr eaLnBrk="1" hangingPunct="1"/>
            <a:r>
              <a:rPr lang="en-US" smtClean="0"/>
              <a:t>       - The voltage of the current. </a:t>
            </a:r>
          </a:p>
          <a:p>
            <a:pPr eaLnBrk="1" hangingPunct="1"/>
            <a:r>
              <a:rPr lang="en-US" smtClean="0"/>
              <a:t>       - The presence of moisture </a:t>
            </a:r>
          </a:p>
          <a:p>
            <a:pPr eaLnBrk="1" hangingPunct="1"/>
            <a:r>
              <a:rPr lang="en-US" smtClean="0"/>
              <a:t>       - The general health of the person prior to the shock. </a:t>
            </a:r>
          </a:p>
          <a:p>
            <a:pPr eaLnBrk="1" hangingPunct="1"/>
            <a:endParaRPr lang="en-US" smtClean="0"/>
          </a:p>
          <a:p>
            <a:pPr eaLnBrk="1" hangingPunct="1"/>
            <a:r>
              <a:rPr lang="en-US" smtClean="0"/>
              <a:t>Low voltages can be extremely dangerous because, all other factors being equal, the degree of injury increases the longer the body is in contact with the circuit.</a:t>
            </a:r>
          </a:p>
          <a:p>
            <a:pPr eaLnBrk="1" hangingPunct="1"/>
            <a:endParaRPr lang="en-US" smtClean="0"/>
          </a:p>
          <a:p>
            <a:pPr eaLnBrk="1" hangingPunct="1"/>
            <a:r>
              <a:rPr lang="en-US" smtClean="0"/>
              <a:t>The resistance of the body varies based on:</a:t>
            </a:r>
          </a:p>
          <a:p>
            <a:pPr eaLnBrk="1" hangingPunct="1">
              <a:buFontTx/>
              <a:buChar char="•"/>
            </a:pPr>
            <a:r>
              <a:rPr lang="en-US" smtClean="0"/>
              <a:t> The amount of moisture on the skin (less moisture = more resistance)</a:t>
            </a:r>
          </a:p>
          <a:p>
            <a:pPr eaLnBrk="1" hangingPunct="1">
              <a:buFontTx/>
              <a:buChar char="•"/>
            </a:pPr>
            <a:r>
              <a:rPr lang="en-US" smtClean="0"/>
              <a:t> The size of the area of contact (smaller area = more resistance)</a:t>
            </a:r>
          </a:p>
          <a:p>
            <a:pPr eaLnBrk="1" hangingPunct="1">
              <a:buFontTx/>
              <a:buChar char="•"/>
            </a:pPr>
            <a:r>
              <a:rPr lang="en-US" smtClean="0"/>
              <a:t> The pressure applied to the contact point (less pressure = more resistance)</a:t>
            </a:r>
          </a:p>
          <a:p>
            <a:pPr eaLnBrk="1" hangingPunct="1">
              <a:buFontTx/>
              <a:buChar char="•"/>
            </a:pPr>
            <a:r>
              <a:rPr lang="en-US" smtClean="0"/>
              <a:t> Muscular structure (less muscle = less resistance)</a:t>
            </a:r>
          </a:p>
          <a:p>
            <a:pPr lvl="1" eaLnBrk="1" hangingPunct="1">
              <a:buFontTx/>
              <a:buChar char="•"/>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2A17CD64-B1BE-4E4F-8923-836B99B3DD6D}" type="slidenum">
              <a:rPr lang="en-US" smtClean="0"/>
              <a:pPr eaLnBrk="1" hangingPunct="1"/>
              <a:t>42</a:t>
            </a:fld>
            <a:endParaRPr 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1771F7C-0CE6-4E06-A17E-87748A762B23}" type="slidenum">
              <a:rPr lang="en-US" smtClean="0"/>
              <a:pPr eaLnBrk="1" hangingPunct="1"/>
              <a:t>43</a:t>
            </a:fld>
            <a:endParaRPr lang="en-US" smtClean="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Entrance Wound:</a:t>
            </a:r>
            <a:r>
              <a:rPr lang="en-US" smtClean="0"/>
              <a:t> High resistance of skin transforms electrical energy into heat, which produces burns around the entrance point (dark spot in center of wound). This man was lucky, the current narrowly missed his spinal cord. </a:t>
            </a:r>
          </a:p>
          <a:p>
            <a:pPr eaLnBrk="1" hangingPunct="1"/>
            <a:endParaRPr lang="en-US" smtClean="0"/>
          </a:p>
          <a:p>
            <a:pPr eaLnBrk="1" hangingPunct="1"/>
            <a:r>
              <a:rPr lang="en-US" b="1" smtClean="0"/>
              <a:t>Exit Wound:</a:t>
            </a:r>
            <a:r>
              <a:rPr lang="en-US" smtClean="0"/>
              <a:t> Current flows through the body from the entrance point, until finally exiting where the body is closest to the ground. This foot suffered massive internal injuries, which weren't readily visible, and had to be amputated a few days later. </a:t>
            </a:r>
          </a:p>
          <a:p>
            <a:pPr eaLnBrk="1" hangingPunct="1"/>
            <a:endParaRPr lang="en-US" smtClean="0"/>
          </a:p>
          <a:p>
            <a:pPr eaLnBrk="1" hangingPunct="1"/>
            <a:r>
              <a:rPr lang="en-US" b="1" smtClean="0"/>
              <a:t>ARC/Flash Burn:</a:t>
            </a:r>
            <a:r>
              <a:rPr lang="en-US" smtClean="0"/>
              <a:t> This man was near a power box when an electrical explosion occurred. Though he did not touch the box, electricity </a:t>
            </a:r>
            <a:r>
              <a:rPr lang="en-US" i="1" smtClean="0"/>
              <a:t>arced</a:t>
            </a:r>
            <a:r>
              <a:rPr lang="en-US" smtClean="0"/>
              <a:t> through the air and entered his body. The current was drawn to his armpits because perspiration is very conductive.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A53CFDB1-C3C5-418E-8417-3AC8DAD653D7}" type="slidenum">
              <a:rPr lang="en-US" smtClean="0"/>
              <a:pPr eaLnBrk="1" hangingPunct="1"/>
              <a:t>44</a:t>
            </a:fld>
            <a:endParaRPr lang="en-US" smtClean="0"/>
          </a:p>
        </p:txBody>
      </p:sp>
      <p:sp>
        <p:nvSpPr>
          <p:cNvPr id="135171" name="Rectangle 2"/>
          <p:cNvSpPr>
            <a:spLocks noChangeArrowheads="1" noTextEdit="1"/>
          </p:cNvSpPr>
          <p:nvPr>
            <p:ph type="sldImg"/>
          </p:nvPr>
        </p:nvSpPr>
        <p:spPr>
          <a:xfrm>
            <a:off x="1319213" y="765175"/>
            <a:ext cx="4681537" cy="3511550"/>
          </a:xfrm>
          <a:solidFill>
            <a:srgbClr val="FFFFFF"/>
          </a:solidFill>
          <a:ln/>
        </p:spPr>
      </p:sp>
      <p:sp>
        <p:nvSpPr>
          <p:cNvPr id="135172" name="Rectangle 3"/>
          <p:cNvSpPr>
            <a:spLocks noChangeArrowheads="1"/>
          </p:cNvSpPr>
          <p:nvPr>
            <p:ph type="body" idx="1"/>
          </p:nvPr>
        </p:nvSpPr>
        <p:spPr>
          <a:xfrm>
            <a:off x="974725" y="4559300"/>
            <a:ext cx="5365750"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3AC81A67-9C03-4EBC-B802-44D85BC5884A}" type="slidenum">
              <a:rPr lang="en-US" smtClean="0"/>
              <a:pPr eaLnBrk="1" hangingPunct="1"/>
              <a:t>45</a:t>
            </a:fld>
            <a:endParaRPr lang="en-US" smtClean="0"/>
          </a:p>
        </p:txBody>
      </p:sp>
      <p:sp>
        <p:nvSpPr>
          <p:cNvPr id="136195" name="Rectangle 2"/>
          <p:cNvSpPr>
            <a:spLocks noChangeArrowheads="1" noTextEdit="1"/>
          </p:cNvSpPr>
          <p:nvPr>
            <p:ph type="sldImg"/>
          </p:nvPr>
        </p:nvSpPr>
        <p:spPr>
          <a:xfrm>
            <a:off x="1319213" y="765175"/>
            <a:ext cx="4681537" cy="3511550"/>
          </a:xfrm>
          <a:solidFill>
            <a:srgbClr val="FFFFFF"/>
          </a:solidFill>
          <a:ln/>
        </p:spPr>
      </p:sp>
      <p:sp>
        <p:nvSpPr>
          <p:cNvPr id="136196" name="Rectangle 3"/>
          <p:cNvSpPr>
            <a:spLocks noChangeArrowheads="1"/>
          </p:cNvSpPr>
          <p:nvPr>
            <p:ph type="body" idx="1"/>
          </p:nvPr>
        </p:nvSpPr>
        <p:spPr>
          <a:xfrm>
            <a:off x="974725" y="4559300"/>
            <a:ext cx="5853113" cy="43211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solidFill>
                  <a:srgbClr val="000000"/>
                </a:solidFill>
              </a:rPr>
              <a:t>There are “clues” that electrical hazards exist.  For example, if a GFCI keeps tripping while you are using a power tool, there is a problem. Don’t keep resetting the GFCI and continue to work. You must evaluate the “clue” and decide what action should be taken to control the hazard. </a:t>
            </a:r>
          </a:p>
          <a:p>
            <a:pPr eaLnBrk="1" hangingPunct="1"/>
            <a:r>
              <a:rPr lang="en-US" sz="1000" smtClean="0">
                <a:solidFill>
                  <a:srgbClr val="000000"/>
                </a:solidFill>
              </a:rPr>
              <a:t>There are a number of other conditions that indicate a hazard.</a:t>
            </a:r>
          </a:p>
          <a:p>
            <a:pPr eaLnBrk="1" hangingPunct="1">
              <a:buFont typeface="Wingdings" pitchFamily="2" charset="2"/>
              <a:buChar char="§"/>
            </a:pPr>
            <a:r>
              <a:rPr lang="en-US" sz="1000" smtClean="0">
                <a:solidFill>
                  <a:srgbClr val="FF0103"/>
                </a:solidFill>
              </a:rPr>
              <a:t> </a:t>
            </a:r>
            <a:r>
              <a:rPr lang="en-US" sz="1000" smtClean="0">
                <a:solidFill>
                  <a:srgbClr val="000000"/>
                </a:solidFill>
              </a:rPr>
              <a:t>Tripped circuit breakers and blown fuses show that too much current is flowing in a circuit. This could be due to several factors, such as malfunctioning equipment or a short between conductors. You need to determine the cause in order to control the hazard.</a:t>
            </a:r>
          </a:p>
          <a:p>
            <a:pPr eaLnBrk="1" hangingPunct="1">
              <a:buFont typeface="Wingdings" pitchFamily="2" charset="2"/>
              <a:buChar char="§"/>
            </a:pPr>
            <a:r>
              <a:rPr lang="en-US" sz="1000" smtClean="0">
                <a:solidFill>
                  <a:srgbClr val="FF0103"/>
                </a:solidFill>
              </a:rPr>
              <a:t> </a:t>
            </a:r>
            <a:r>
              <a:rPr lang="en-US" sz="1000" smtClean="0">
                <a:solidFill>
                  <a:srgbClr val="000000"/>
                </a:solidFill>
              </a:rPr>
              <a:t>An electrical tool, appliance, wire, or connection that feels warm may indicate too much current in the circuit or equipment. You need to evaluate the situation and determine your risk.</a:t>
            </a:r>
          </a:p>
          <a:p>
            <a:pPr eaLnBrk="1" hangingPunct="1">
              <a:buFont typeface="Wingdings" pitchFamily="2" charset="2"/>
              <a:buChar char="§"/>
            </a:pPr>
            <a:r>
              <a:rPr lang="en-US" sz="1000" smtClean="0">
                <a:solidFill>
                  <a:srgbClr val="FF0103"/>
                </a:solidFill>
              </a:rPr>
              <a:t> </a:t>
            </a:r>
            <a:r>
              <a:rPr lang="en-US" sz="1000" smtClean="0">
                <a:solidFill>
                  <a:srgbClr val="000000"/>
                </a:solidFill>
              </a:rPr>
              <a:t>An extension cord that feels warm may indicate too much current for the wire size of the cord. You must decide when action needs to be taken.</a:t>
            </a:r>
          </a:p>
          <a:p>
            <a:pPr eaLnBrk="1" hangingPunct="1">
              <a:buFont typeface="Wingdings" pitchFamily="2" charset="2"/>
              <a:buChar char="§"/>
            </a:pPr>
            <a:r>
              <a:rPr lang="en-US" sz="1000" smtClean="0">
                <a:solidFill>
                  <a:srgbClr val="FF0103"/>
                </a:solidFill>
              </a:rPr>
              <a:t> </a:t>
            </a:r>
            <a:r>
              <a:rPr lang="en-US" sz="1000" smtClean="0">
                <a:solidFill>
                  <a:srgbClr val="000000"/>
                </a:solidFill>
              </a:rPr>
              <a:t>A cable, fuse box, or junction box that feels warm may indicate too much current in the circuits.</a:t>
            </a:r>
          </a:p>
          <a:p>
            <a:pPr eaLnBrk="1" hangingPunct="1">
              <a:buFont typeface="Wingdings" pitchFamily="2" charset="2"/>
              <a:buChar char="§"/>
            </a:pPr>
            <a:r>
              <a:rPr lang="en-US" sz="1000" smtClean="0">
                <a:solidFill>
                  <a:srgbClr val="FF0103"/>
                </a:solidFill>
              </a:rPr>
              <a:t> </a:t>
            </a:r>
            <a:r>
              <a:rPr lang="en-US" sz="1000" smtClean="0">
                <a:solidFill>
                  <a:srgbClr val="000000"/>
                </a:solidFill>
              </a:rPr>
              <a:t>A burning odor may indicate overheated insulation.</a:t>
            </a:r>
          </a:p>
          <a:p>
            <a:pPr eaLnBrk="1" hangingPunct="1">
              <a:buFont typeface="Wingdings" pitchFamily="2" charset="2"/>
              <a:buChar char="§"/>
            </a:pPr>
            <a:r>
              <a:rPr lang="en-US" sz="1000" smtClean="0">
                <a:solidFill>
                  <a:srgbClr val="FF0103"/>
                </a:solidFill>
              </a:rPr>
              <a:t> </a:t>
            </a:r>
            <a:r>
              <a:rPr lang="en-US" sz="1000" smtClean="0">
                <a:solidFill>
                  <a:srgbClr val="000000"/>
                </a:solidFill>
              </a:rPr>
              <a:t>Worn, frayed, or damaged insulation around any wire or other conductor is an electrical hazard because the conductors could be exposed.  Contact with an exposed wire could cause a shock.  Damaged insulation could cause a short, leading to arcing or a fire. Inspect all insulation for scrapes and breaks.  You need to evaluate the seriousness of any damage you find and decide how to deal with the hazard.</a:t>
            </a:r>
          </a:p>
          <a:p>
            <a:pPr eaLnBrk="1" hangingPunct="1">
              <a:buFont typeface="Wingdings" pitchFamily="2" charset="2"/>
              <a:buChar char="§"/>
            </a:pPr>
            <a:r>
              <a:rPr lang="en-US" sz="1000" smtClean="0">
                <a:solidFill>
                  <a:srgbClr val="FF0103"/>
                </a:solidFill>
              </a:rPr>
              <a:t> </a:t>
            </a:r>
            <a:r>
              <a:rPr lang="en-US" sz="1000" smtClean="0">
                <a:solidFill>
                  <a:srgbClr val="000000"/>
                </a:solidFill>
              </a:rPr>
              <a:t>A GFCI that trips indicates there is current leakage from the circuit  First, you must decide the probable cause of the leakage by recognizing any contributing hazards. Then, you must decide what action needs to be taken.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2C3D394E-BAD1-420F-A12F-7B5E4A88A349}" type="slidenum">
              <a:rPr lang="en-US" smtClean="0"/>
              <a:pPr eaLnBrk="1" hangingPunct="1"/>
              <a:t>46</a:t>
            </a:fld>
            <a:endParaRPr lang="en-US" smtClean="0"/>
          </a:p>
        </p:txBody>
      </p:sp>
      <p:sp>
        <p:nvSpPr>
          <p:cNvPr id="137219" name="Rectangle 2"/>
          <p:cNvSpPr>
            <a:spLocks noChangeArrowheads="1" noTextEdit="1"/>
          </p:cNvSpPr>
          <p:nvPr>
            <p:ph type="sldImg"/>
          </p:nvPr>
        </p:nvSpPr>
        <p:spPr>
          <a:solidFill>
            <a:srgbClr val="FFFFFF"/>
          </a:solidFill>
          <a:ln/>
        </p:spPr>
      </p:sp>
      <p:sp>
        <p:nvSpPr>
          <p:cNvPr id="137220"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z="2000" smtClean="0"/>
              <a:t>Equipment or circuits that are deenergized shall be rendered inoperative and shall have tags attached at all points where such equipment or circuits can be energized.</a:t>
            </a:r>
          </a:p>
          <a:p>
            <a:pPr eaLnBrk="1" hangingPunct="1"/>
            <a:r>
              <a:rPr lang="en-US" sz="2000" smtClean="0"/>
              <a:t>Tags shall be placed to identify plainly the equipment or circuits being worked 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9816583D-2BEB-46B7-B2B0-5AEA760A1AB5}" type="slidenum">
              <a:rPr lang="en-US" smtClean="0"/>
              <a:pPr eaLnBrk="1" hangingPunct="1"/>
              <a:t>47</a:t>
            </a:fld>
            <a:endParaRPr lang="en-US" smtClean="0"/>
          </a:p>
        </p:txBody>
      </p:sp>
      <p:sp>
        <p:nvSpPr>
          <p:cNvPr id="138243" name="Rectangle 2"/>
          <p:cNvSpPr>
            <a:spLocks noChangeArrowheads="1" noTextEdit="1"/>
          </p:cNvSpPr>
          <p:nvPr>
            <p:ph type="sldImg"/>
          </p:nvPr>
        </p:nvSpPr>
        <p:spPr>
          <a:solidFill>
            <a:srgbClr val="FFFFFF"/>
          </a:solidFill>
          <a:ln/>
        </p:spPr>
      </p:sp>
      <p:sp>
        <p:nvSpPr>
          <p:cNvPr id="138244"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C993891-99CF-411E-B058-ABE105C14F69}" type="slidenum">
              <a:rPr lang="en-US" smtClean="0"/>
              <a:pPr eaLnBrk="1" hangingPunct="1"/>
              <a:t>48</a:t>
            </a:fld>
            <a:endParaRPr lang="en-US" smtClean="0"/>
          </a:p>
        </p:txBody>
      </p:sp>
      <p:sp>
        <p:nvSpPr>
          <p:cNvPr id="139267" name="Rectangle 2"/>
          <p:cNvSpPr>
            <a:spLocks noChangeArrowheads="1" noTextEdit="1"/>
          </p:cNvSpPr>
          <p:nvPr>
            <p:ph type="sldImg"/>
          </p:nvPr>
        </p:nvSpPr>
        <p:spPr>
          <a:xfrm>
            <a:off x="1258888" y="720725"/>
            <a:ext cx="4800600" cy="3600450"/>
          </a:xfrm>
          <a:solidFill>
            <a:srgbClr val="FFFFFF"/>
          </a:solidFill>
          <a:ln/>
        </p:spPr>
      </p:sp>
      <p:sp>
        <p:nvSpPr>
          <p:cNvPr id="139268" name="Rectangle 3"/>
          <p:cNvSpPr>
            <a:spLocks noChangeArrowheads="1"/>
          </p:cNvSpPr>
          <p:nvPr>
            <p:ph type="body" idx="1"/>
          </p:nvPr>
        </p:nvSpPr>
        <p:spPr>
          <a:xfrm>
            <a:off x="974725" y="4560888"/>
            <a:ext cx="585311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Reference 1926.404(b)(1)(iii)</a:t>
            </a:r>
          </a:p>
          <a:p>
            <a:pPr eaLnBrk="1" hangingPunct="1"/>
            <a:endParaRPr lang="en-US" smtClean="0"/>
          </a:p>
          <a:p>
            <a:pPr eaLnBrk="1" hangingPunct="1"/>
            <a:r>
              <a:rPr lang="en-US" b="1" smtClean="0"/>
              <a:t>Assured Equipment Grounding Conductor Program</a:t>
            </a:r>
            <a:r>
              <a:rPr lang="en-US" smtClean="0"/>
              <a:t> (AEGCP). </a:t>
            </a:r>
          </a:p>
          <a:p>
            <a:pPr eaLnBrk="1" hangingPunct="1"/>
            <a:r>
              <a:rPr lang="en-US" smtClean="0"/>
              <a:t>The employer shall establish and implement AEGCP on construction sites covering all listed above which are available for use or used by employees. This program has the following minimum requirements:</a:t>
            </a:r>
          </a:p>
          <a:p>
            <a:pPr eaLnBrk="1" hangingPunct="1"/>
            <a:r>
              <a:rPr lang="en-US" smtClean="0"/>
              <a:t>  - Daily visual inspections,  </a:t>
            </a:r>
          </a:p>
          <a:p>
            <a:pPr eaLnBrk="1" hangingPunct="1"/>
            <a:r>
              <a:rPr lang="en-US" smtClean="0"/>
              <a:t>  - Periodic test inspections (3 months at most for temporary cords and cords exposed to damage, 6 months for fixed cords not exposed) </a:t>
            </a:r>
          </a:p>
          <a:p>
            <a:pPr eaLnBrk="1" hangingPunct="1"/>
            <a:r>
              <a:rPr lang="en-US" smtClean="0"/>
              <a:t>  - Written description, </a:t>
            </a:r>
          </a:p>
          <a:p>
            <a:pPr eaLnBrk="1" hangingPunct="1"/>
            <a:r>
              <a:rPr lang="en-US" smtClean="0"/>
              <a:t>  - A competent person to implement the program, and</a:t>
            </a:r>
          </a:p>
          <a:p>
            <a:pPr eaLnBrk="1" hangingPunct="1"/>
            <a:r>
              <a:rPr lang="en-US" smtClean="0"/>
              <a:t>  - Record of the periodic tests.</a:t>
            </a:r>
          </a:p>
          <a:p>
            <a:pPr eaLnBrk="1" hangingPunct="1"/>
            <a:endParaRPr lang="en-US" smtClean="0"/>
          </a:p>
          <a:p>
            <a:pPr eaLnBrk="1" hangingPunct="1"/>
            <a:r>
              <a:rPr lang="en-US" smtClean="0"/>
              <a:t>When portions of the building(s) or structures(s) which have been completed and no longer expose employees to weather or damp and wet locations, or to other grounding hazards, GFCIs or an assured equipment grounding program may not be required when approved extension cords are plugged into the permanent wiring at construction sites. </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AAE473FF-78D4-4FD5-9619-8FE1634417D0}" type="slidenum">
              <a:rPr lang="en-US" smtClean="0"/>
              <a:pPr eaLnBrk="1" hangingPunct="1"/>
              <a:t>49</a:t>
            </a:fld>
            <a:endParaRPr lang="en-US" smtClean="0"/>
          </a:p>
        </p:txBody>
      </p:sp>
      <p:sp>
        <p:nvSpPr>
          <p:cNvPr id="140291" name="Rectangle 2"/>
          <p:cNvSpPr>
            <a:spLocks noChangeArrowheads="1" noTextEdit="1"/>
          </p:cNvSpPr>
          <p:nvPr>
            <p:ph type="sldImg"/>
          </p:nvPr>
        </p:nvSpPr>
        <p:spPr>
          <a:xfrm>
            <a:off x="1258888" y="720725"/>
            <a:ext cx="4800600" cy="3600450"/>
          </a:xfrm>
          <a:solidFill>
            <a:srgbClr val="FFFFFF"/>
          </a:solidFill>
          <a:ln/>
        </p:spPr>
      </p:sp>
      <p:sp>
        <p:nvSpPr>
          <p:cNvPr id="140292"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mtClean="0"/>
              <a:t>1926.416(a)</a:t>
            </a:r>
            <a:r>
              <a:rPr lang="en-US" b="1" smtClean="0"/>
              <a:t> </a:t>
            </a:r>
          </a:p>
          <a:p>
            <a:pPr eaLnBrk="1" hangingPunct="1"/>
            <a:endParaRPr lang="en-US" b="1" smtClean="0"/>
          </a:p>
          <a:p>
            <a:pPr eaLnBrk="1" hangingPunct="1"/>
            <a:r>
              <a:rPr lang="en-US" b="1" smtClean="0"/>
              <a:t>How Do I Avoid Hazards?</a:t>
            </a:r>
          </a:p>
          <a:p>
            <a:pPr eaLnBrk="1" hangingPunct="1"/>
            <a:r>
              <a:rPr lang="en-US" smtClean="0"/>
              <a:t>-- Look for overhead power lines and buried power line indicators.  Post warning signs. </a:t>
            </a:r>
          </a:p>
          <a:p>
            <a:pPr eaLnBrk="1" hangingPunct="1"/>
            <a:r>
              <a:rPr lang="en-US" smtClean="0"/>
              <a:t>-- Contact Dig Safe and/or utilities for buried power line locations. </a:t>
            </a:r>
          </a:p>
          <a:p>
            <a:pPr eaLnBrk="1" hangingPunct="1"/>
            <a:r>
              <a:rPr lang="en-US" smtClean="0"/>
              <a:t>-- Stay at least 10 feet away from overhead power lines.  </a:t>
            </a:r>
          </a:p>
          <a:p>
            <a:pPr eaLnBrk="1" hangingPunct="1"/>
            <a:r>
              <a:rPr lang="en-US" smtClean="0"/>
              <a:t>-- Unless you know otherwise, assume that overhead lines are energized. </a:t>
            </a:r>
          </a:p>
          <a:p>
            <a:pPr eaLnBrk="1" hangingPunct="1"/>
            <a:r>
              <a:rPr lang="en-US" smtClean="0"/>
              <a:t>-- Get the owner or operator of the lines to de-energize and ground lines when working near them.</a:t>
            </a:r>
          </a:p>
          <a:p>
            <a:pPr eaLnBrk="1" hangingPunct="1"/>
            <a:r>
              <a:rPr lang="en-US" smtClean="0"/>
              <a:t>-- Other protective measures include guarding or insulating the lines. </a:t>
            </a:r>
          </a:p>
          <a:p>
            <a:pPr eaLnBrk="1" hangingPunct="1"/>
            <a:r>
              <a:rPr lang="en-US" smtClean="0"/>
              <a:t>-- Use non-conductive wood or fiberglass ladders when working near power lines.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0D14732D-D9CA-45FC-AE35-0D0AB9A63042}" type="slidenum">
              <a:rPr lang="en-US" smtClean="0"/>
              <a:pPr eaLnBrk="1" hangingPunct="1"/>
              <a:t>50</a:t>
            </a:fld>
            <a:endParaRPr lang="en-US" smtClean="0"/>
          </a:p>
        </p:txBody>
      </p:sp>
      <p:sp>
        <p:nvSpPr>
          <p:cNvPr id="141315" name="Rectangle 2"/>
          <p:cNvSpPr>
            <a:spLocks noChangeArrowheads="1" noTextEdit="1"/>
          </p:cNvSpPr>
          <p:nvPr>
            <p:ph type="sldImg"/>
          </p:nvPr>
        </p:nvSpPr>
        <p:spPr>
          <a:xfrm>
            <a:off x="1317625" y="765175"/>
            <a:ext cx="4681538" cy="3511550"/>
          </a:xfrm>
          <a:solidFill>
            <a:srgbClr val="FFFFFF"/>
          </a:solidFill>
          <a:ln/>
        </p:spPr>
      </p:sp>
      <p:sp>
        <p:nvSpPr>
          <p:cNvPr id="141316" name="Rectangle 3"/>
          <p:cNvSpPr>
            <a:spLocks noChangeArrowheads="1"/>
          </p:cNvSpPr>
          <p:nvPr>
            <p:ph type="body" idx="1"/>
          </p:nvPr>
        </p:nvSpPr>
        <p:spPr>
          <a:xfrm>
            <a:off x="974725" y="4559300"/>
            <a:ext cx="5365750" cy="4321175"/>
          </a:xfrm>
          <a:solidFill>
            <a:srgbClr val="FFFFFF"/>
          </a:solidFill>
          <a:ln>
            <a:solidFill>
              <a:srgbClr val="000000"/>
            </a:solidFill>
          </a:ln>
        </p:spPr>
        <p:txBody>
          <a:bodyPr/>
          <a:lstStyle/>
          <a:p>
            <a:pPr eaLnBrk="1" hangingPunct="1"/>
            <a:r>
              <a:rPr lang="en-US" smtClean="0"/>
              <a:t>1910.304(f)(4)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C5CF2CA-DB34-465C-8EB8-B84C1035CEA5}" type="slidenum">
              <a:rPr lang="en-US" smtClean="0"/>
              <a:pPr eaLnBrk="1" hangingPunct="1"/>
              <a:t>5</a:t>
            </a:fld>
            <a:endParaRPr lang="en-US"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of every five workplace fatalities is a construction worker.</a:t>
            </a:r>
            <a:br>
              <a:rPr lang="en-US" smtClean="0"/>
            </a:br>
            <a:endParaRPr lang="en-US" smtClean="0"/>
          </a:p>
          <a:p>
            <a:pPr eaLnBrk="1" hangingPunct="1"/>
            <a:r>
              <a:rPr lang="en-US" smtClean="0"/>
              <a:t>Despite its high fatality rate, construction can be a safe occupation when workers are aware of the hazards, and use an effective Safety and Health Program. This class will help you identify and control the hazards that commonly cause the most serious construction injuries.</a:t>
            </a:r>
          </a:p>
          <a:p>
            <a:pPr eaLnBrk="1" hangingPunct="1"/>
            <a:endParaRPr lang="en-US" smtClean="0"/>
          </a:p>
          <a:p>
            <a:pPr eaLnBrk="1" hangingPunct="1"/>
            <a:r>
              <a:rPr lang="en-US" smtClean="0"/>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4F180796-8321-46C1-8F51-6336AB59D8E3}" type="slidenum">
              <a:rPr lang="en-US" smtClean="0"/>
              <a:pPr eaLnBrk="1" hangingPunct="1"/>
              <a:t>51</a:t>
            </a:fld>
            <a:endParaRPr lang="en-US" smtClean="0"/>
          </a:p>
        </p:txBody>
      </p:sp>
      <p:sp>
        <p:nvSpPr>
          <p:cNvPr id="142339" name="Rectangle 2"/>
          <p:cNvSpPr>
            <a:spLocks noChangeArrowheads="1" noTextEdit="1"/>
          </p:cNvSpPr>
          <p:nvPr>
            <p:ph type="sldImg"/>
          </p:nvPr>
        </p:nvSpPr>
        <p:spPr>
          <a:solidFill>
            <a:srgbClr val="FFFFFF"/>
          </a:solidFill>
          <a:ln/>
        </p:spPr>
      </p:sp>
      <p:sp>
        <p:nvSpPr>
          <p:cNvPr id="142340"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6B0F1331-B51B-432E-AE0C-8CDD01D34E69}" type="slidenum">
              <a:rPr lang="en-US" smtClean="0"/>
              <a:pPr eaLnBrk="1" hangingPunct="1"/>
              <a:t>52</a:t>
            </a:fld>
            <a:endParaRPr 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K"/>
              </a:rPr>
              <a:t>29 CFR 1926 Subpart K</a:t>
            </a:r>
            <a:r>
              <a:rPr lang="en-US" smtClean="0"/>
              <a:t>, Electrical. OSHA Standard. </a:t>
            </a:r>
          </a:p>
          <a:p>
            <a:pPr lvl="1" eaLnBrk="1" hangingPunct="1"/>
            <a:r>
              <a:rPr lang="en-US" smtClean="0">
                <a:hlinkClick r:id="rId4" tooltip="1926.404"/>
              </a:rPr>
              <a:t>1926.404</a:t>
            </a:r>
            <a:r>
              <a:rPr lang="en-US" smtClean="0"/>
              <a:t>, Wiring and design protection. </a:t>
            </a:r>
          </a:p>
          <a:p>
            <a:pPr lvl="2" eaLnBrk="1" hangingPunct="1"/>
            <a:r>
              <a:rPr lang="en-US" smtClean="0">
                <a:hlinkClick r:id="rId4" tooltip="1926.404(b)(1)(i)"/>
              </a:rPr>
              <a:t>1926.404(b)(1)(i)</a:t>
            </a:r>
            <a:r>
              <a:rPr lang="en-US" smtClean="0"/>
              <a:t> </a:t>
            </a:r>
          </a:p>
          <a:p>
            <a:pPr eaLnBrk="1" hangingPunct="1"/>
            <a:r>
              <a:rPr lang="en-US" smtClean="0">
                <a:hlinkClick r:id="rId5" tooltip="Electrical Safety: Safety and Health for Electrical Trades Student Manual"/>
              </a:rPr>
              <a:t>Electrical Safety: Safety and Health for Electrical Trades Student Manual</a:t>
            </a:r>
            <a:r>
              <a:rPr lang="en-US" smtClean="0"/>
              <a:t>. US Department of Health and Human Services (DHHS), National Institute for Occupational Safety and Health (NIOSH) Publication No. 2002-123, (2002, January). </a:t>
            </a:r>
          </a:p>
          <a:p>
            <a:pPr eaLnBrk="1" hangingPunct="1"/>
            <a:r>
              <a:rPr lang="en-US" smtClean="0">
                <a:hlinkClick r:id="rId6" tooltip="Electrical Contractors Industry"/>
              </a:rPr>
              <a:t>Electrical Contractors Industry</a:t>
            </a:r>
            <a:r>
              <a:rPr lang="en-US" smtClean="0"/>
              <a:t>. OSHA Safety and Health Topic Page. Provides information about the hazards that electrical workers may experience as a part of their jobs.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BDCA103-367F-473C-9DB7-5D6A74CA8639}" type="slidenum">
              <a:rPr lang="en-US" smtClean="0"/>
              <a:pPr eaLnBrk="1" hangingPunct="1"/>
              <a:t>53</a:t>
            </a:fld>
            <a:endParaRPr lang="en-US" smtClean="0"/>
          </a:p>
        </p:txBody>
      </p:sp>
      <p:sp>
        <p:nvSpPr>
          <p:cNvPr id="144387" name="Rectangle 2"/>
          <p:cNvSpPr>
            <a:spLocks noChangeArrowheads="1" noTextEdit="1"/>
          </p:cNvSpPr>
          <p:nvPr>
            <p:ph type="sldImg"/>
          </p:nvPr>
        </p:nvSpPr>
        <p:spPr>
          <a:solidFill>
            <a:srgbClr val="FFFFFF"/>
          </a:solidFill>
          <a:ln/>
        </p:spPr>
      </p:sp>
      <p:sp>
        <p:nvSpPr>
          <p:cNvPr id="14438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08A6BC9D-0FD5-405C-95FF-ACD8E168EAB5}" type="slidenum">
              <a:rPr lang="en-US" smtClean="0"/>
              <a:pPr eaLnBrk="1" hangingPunct="1"/>
              <a:t>55</a:t>
            </a:fld>
            <a:endParaRPr 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One in four "struck by vehicle" deaths involve construction workers, more than any other occupation.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68535621-848C-4440-9462-9E5FD31AEDF5}" type="slidenum">
              <a:rPr lang="en-US" smtClean="0"/>
              <a:pPr eaLnBrk="1" hangingPunct="1"/>
              <a:t>56</a:t>
            </a:fld>
            <a:endParaRPr lang="en-US" smtClean="0"/>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647DB3B-C71A-4A33-88F6-E5D987ABC24D}" type="slidenum">
              <a:rPr lang="en-US" smtClean="0"/>
              <a:pPr eaLnBrk="1" hangingPunct="1"/>
              <a:t>57</a:t>
            </a:fld>
            <a:endParaRPr 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G"/>
              </a:rPr>
              <a:t>29 CFR 1926 Subpart G</a:t>
            </a:r>
            <a:r>
              <a:rPr lang="en-US" smtClean="0"/>
              <a:t>, Signs, signals, and barricades. OSHA Standard. </a:t>
            </a:r>
          </a:p>
          <a:p>
            <a:pPr lvl="1" eaLnBrk="1" hangingPunct="1"/>
            <a:r>
              <a:rPr lang="en-US" smtClean="0">
                <a:hlinkClick r:id="rId4" tooltip="1926.201"/>
              </a:rPr>
              <a:t>1926.201</a:t>
            </a:r>
            <a:r>
              <a:rPr lang="en-US" smtClean="0"/>
              <a:t>, Signaling </a:t>
            </a:r>
          </a:p>
          <a:p>
            <a:pPr eaLnBrk="1" hangingPunct="1"/>
            <a:r>
              <a:rPr lang="en-US" smtClean="0">
                <a:hlinkClick r:id="rId3" tooltip="29 CFR 1926 Subpart O"/>
              </a:rPr>
              <a:t>29 CFR 1926 Subpart O</a:t>
            </a:r>
            <a:r>
              <a:rPr lang="en-US" smtClean="0"/>
              <a:t>, Motor vehicles, mechanized equipment, and marine operations. OSHA Standard  </a:t>
            </a:r>
          </a:p>
          <a:p>
            <a:pPr lvl="1" eaLnBrk="1" hangingPunct="1"/>
            <a:r>
              <a:rPr lang="en-US" smtClean="0">
                <a:hlinkClick r:id="rId5" tooltip="1926.601"/>
              </a:rPr>
              <a:t>1926.601</a:t>
            </a:r>
            <a:r>
              <a:rPr lang="en-US" smtClean="0"/>
              <a:t>, Motor Vehicles </a:t>
            </a:r>
          </a:p>
          <a:p>
            <a:pPr eaLnBrk="1" hangingPunct="1"/>
            <a:r>
              <a:rPr lang="en-US" smtClean="0">
                <a:hlinkClick r:id="rId6" tooltip="Work Zone - Best Practices Guidebook"/>
              </a:rPr>
              <a:t>Work Zone - Best Practices Guidebook</a:t>
            </a:r>
            <a:r>
              <a:rPr lang="en-US" smtClean="0"/>
              <a:t>. Federal Highway Administration (FHWA). </a:t>
            </a:r>
          </a:p>
          <a:p>
            <a:pPr eaLnBrk="1" hangingPunct="1"/>
            <a:r>
              <a:rPr lang="en-US" smtClean="0"/>
              <a:t/>
            </a:r>
            <a:br>
              <a:rPr lang="en-US" smtClean="0"/>
            </a:b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4FEADC79-43B7-4C28-B6EB-73BE8673300A}" type="slidenum">
              <a:rPr lang="en-US" smtClean="0"/>
              <a:pPr eaLnBrk="1" hangingPunct="1"/>
              <a:t>58</a:t>
            </a:fld>
            <a:endParaRPr lang="en-US" smtClean="0"/>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G"/>
              </a:rPr>
              <a:t>29 CFR 1926 Subpart G</a:t>
            </a:r>
            <a:r>
              <a:rPr lang="en-US" smtClean="0"/>
              <a:t>, Signs, signals, and barricades. OSHA Standard. </a:t>
            </a:r>
          </a:p>
          <a:p>
            <a:pPr lvl="1" eaLnBrk="1" hangingPunct="1"/>
            <a:r>
              <a:rPr lang="en-US" smtClean="0">
                <a:hlinkClick r:id="rId4" tooltip="1926.201"/>
              </a:rPr>
              <a:t>1926.201</a:t>
            </a:r>
            <a:r>
              <a:rPr lang="en-US" smtClean="0"/>
              <a:t>, Signaling </a:t>
            </a:r>
          </a:p>
          <a:p>
            <a:pPr eaLnBrk="1" hangingPunct="1"/>
            <a:r>
              <a:rPr lang="en-US" smtClean="0">
                <a:hlinkClick r:id="rId3" tooltip="29 CFR 1926 Subpart O"/>
              </a:rPr>
              <a:t>29 CFR 1926 Subpart O</a:t>
            </a:r>
            <a:r>
              <a:rPr lang="en-US" smtClean="0"/>
              <a:t>, Motor vehicles, mechanized equipment, and marine operations. OSHA Standard  </a:t>
            </a:r>
          </a:p>
          <a:p>
            <a:pPr lvl="1" eaLnBrk="1" hangingPunct="1"/>
            <a:r>
              <a:rPr lang="en-US" smtClean="0">
                <a:hlinkClick r:id="rId5" tooltip="1926.601"/>
              </a:rPr>
              <a:t>1926.601</a:t>
            </a:r>
            <a:r>
              <a:rPr lang="en-US" smtClean="0"/>
              <a:t>, Motor Vehicles </a:t>
            </a:r>
          </a:p>
          <a:p>
            <a:pPr eaLnBrk="1" hangingPunct="1"/>
            <a:r>
              <a:rPr lang="en-US" smtClean="0">
                <a:hlinkClick r:id="rId6" tooltip="Work Zone - Best Practices Guidebook"/>
              </a:rPr>
              <a:t>Work Zone - Best Practices Guidebook</a:t>
            </a:r>
            <a:r>
              <a:rPr lang="en-US" smtClean="0"/>
              <a:t>. Federal Highway Administration (FHWA). </a:t>
            </a:r>
          </a:p>
          <a:p>
            <a:pPr eaLnBrk="1" hangingPunct="1"/>
            <a:r>
              <a:rPr lang="en-US" smtClean="0"/>
              <a:t/>
            </a:r>
            <a:br>
              <a:rPr lang="en-US" smtClean="0"/>
            </a:b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D8B27589-F7C6-451D-B55A-0CDFCD676317}" type="slidenum">
              <a:rPr lang="en-US" smtClean="0"/>
              <a:pPr eaLnBrk="1" hangingPunct="1"/>
              <a:t>59</a:t>
            </a:fld>
            <a:endParaRPr 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G"/>
              </a:rPr>
              <a:t>29 CFR 1926 Subpart G</a:t>
            </a:r>
            <a:r>
              <a:rPr lang="en-US" smtClean="0"/>
              <a:t>, Signs, signals, and barricades. OSHA Standard. </a:t>
            </a:r>
          </a:p>
          <a:p>
            <a:pPr lvl="1" eaLnBrk="1" hangingPunct="1"/>
            <a:r>
              <a:rPr lang="en-US" smtClean="0">
                <a:hlinkClick r:id="rId4" tooltip="1926.201"/>
              </a:rPr>
              <a:t>1926.201</a:t>
            </a:r>
            <a:r>
              <a:rPr lang="en-US" smtClean="0"/>
              <a:t>, Signaling </a:t>
            </a:r>
          </a:p>
          <a:p>
            <a:pPr eaLnBrk="1" hangingPunct="1"/>
            <a:r>
              <a:rPr lang="en-US" smtClean="0">
                <a:hlinkClick r:id="rId3" tooltip="29 CFR 1926 Subpart O"/>
              </a:rPr>
              <a:t>29 CFR 1926 Subpart O</a:t>
            </a:r>
            <a:r>
              <a:rPr lang="en-US" smtClean="0"/>
              <a:t>, Motor vehicles, mechanized equipment, and marine operations. OSHA Standard  </a:t>
            </a:r>
          </a:p>
          <a:p>
            <a:pPr lvl="1" eaLnBrk="1" hangingPunct="1"/>
            <a:r>
              <a:rPr lang="en-US" smtClean="0">
                <a:hlinkClick r:id="rId5" tooltip="1926.601"/>
              </a:rPr>
              <a:t>1926.601</a:t>
            </a:r>
            <a:r>
              <a:rPr lang="en-US" smtClean="0"/>
              <a:t>, Motor Vehicles </a:t>
            </a:r>
          </a:p>
          <a:p>
            <a:pPr eaLnBrk="1" hangingPunct="1"/>
            <a:r>
              <a:rPr lang="en-US" smtClean="0">
                <a:hlinkClick r:id="rId6" tooltip="Work Zone - Best Practices Guidebook"/>
              </a:rPr>
              <a:t>Work Zone - Best Practices Guidebook</a:t>
            </a:r>
            <a:r>
              <a:rPr lang="en-US" smtClean="0"/>
              <a:t>. Federal Highway Administration (FHWA). </a:t>
            </a:r>
          </a:p>
          <a:p>
            <a:pPr eaLnBrk="1" hangingPunct="1"/>
            <a:r>
              <a:rPr lang="en-US" smtClean="0"/>
              <a:t/>
            </a:r>
            <a:br>
              <a:rPr lang="en-US" smtClean="0"/>
            </a:b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0299A89C-AF94-4396-845A-CA4BDABF6D4E}" type="slidenum">
              <a:rPr lang="en-US" smtClean="0"/>
              <a:pPr eaLnBrk="1" hangingPunct="1"/>
              <a:t>60</a:t>
            </a:fld>
            <a:endParaRPr lang="en-US" smtClean="0"/>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E"/>
              </a:rPr>
              <a:t>29 CFR 1926 Subpart E</a:t>
            </a:r>
            <a:r>
              <a:rPr lang="en-US" smtClean="0"/>
              <a:t>, Personal protective and lifesaving equipment. OSHA Standard. </a:t>
            </a:r>
          </a:p>
          <a:p>
            <a:pPr lvl="1" eaLnBrk="1" hangingPunct="1"/>
            <a:r>
              <a:rPr lang="en-US" smtClean="0">
                <a:hlinkClick r:id="rId4" tooltip="1926.100"/>
              </a:rPr>
              <a:t>1926.100</a:t>
            </a:r>
            <a:r>
              <a:rPr lang="en-US" smtClean="0"/>
              <a:t>, Head protection </a:t>
            </a:r>
          </a:p>
          <a:p>
            <a:pPr lvl="2" eaLnBrk="1" hangingPunct="1"/>
            <a:r>
              <a:rPr lang="en-US" smtClean="0">
                <a:hlinkClick r:id="rId4" tooltip="1926.100(a)"/>
              </a:rPr>
              <a:t>1926.100(a)</a:t>
            </a:r>
            <a:r>
              <a:rPr lang="en-US" smtClean="0"/>
              <a:t> </a:t>
            </a:r>
          </a:p>
          <a:p>
            <a:pPr lvl="1" eaLnBrk="1" hangingPunct="1"/>
            <a:r>
              <a:rPr lang="en-US" smtClean="0">
                <a:hlinkClick r:id="rId5" tooltip="1926.102"/>
              </a:rPr>
              <a:t>1926.102</a:t>
            </a:r>
            <a:r>
              <a:rPr lang="en-US" smtClean="0"/>
              <a:t>, Eye and face protection </a:t>
            </a:r>
          </a:p>
          <a:p>
            <a:pPr lvl="2" eaLnBrk="1" hangingPunct="1"/>
            <a:r>
              <a:rPr lang="en-US" smtClean="0">
                <a:hlinkClick r:id="rId5" tooltip="1926.102(a)"/>
              </a:rPr>
              <a:t>1926.102(a)</a:t>
            </a:r>
            <a:r>
              <a:rPr lang="en-US" smtClean="0"/>
              <a:t>, General </a:t>
            </a:r>
          </a:p>
          <a:p>
            <a:pPr eaLnBrk="1" hangingPunct="1"/>
            <a:r>
              <a:rPr lang="en-US" smtClean="0">
                <a:hlinkClick r:id="rId3" tooltip="29 CFR 1926 Subpart H"/>
              </a:rPr>
              <a:t>29 CFR 1926 Subpart H</a:t>
            </a:r>
            <a:r>
              <a:rPr lang="en-US" smtClean="0"/>
              <a:t>, Materials handling, storage, use, and disposal </a:t>
            </a:r>
          </a:p>
          <a:p>
            <a:pPr lvl="1" eaLnBrk="1" hangingPunct="1"/>
            <a:r>
              <a:rPr lang="en-US" smtClean="0">
                <a:hlinkClick r:id="rId6" tooltip="1926.250"/>
              </a:rPr>
              <a:t>1926.250</a:t>
            </a:r>
            <a:r>
              <a:rPr lang="en-US" smtClean="0"/>
              <a:t>, General requirements for storage </a:t>
            </a:r>
          </a:p>
          <a:p>
            <a:pPr lvl="2" eaLnBrk="1" hangingPunct="1"/>
            <a:r>
              <a:rPr lang="en-US" smtClean="0">
                <a:hlinkClick r:id="rId6" tooltip="1926.250(a)"/>
              </a:rPr>
              <a:t>1926.250(a)</a:t>
            </a:r>
            <a:r>
              <a:rPr lang="en-US" smtClean="0"/>
              <a:t>, General. OSHA Standard. </a:t>
            </a:r>
          </a:p>
          <a:p>
            <a:pPr eaLnBrk="1" hangingPunct="1"/>
            <a:r>
              <a:rPr lang="en-US" smtClean="0">
                <a:hlinkClick r:id="rId3" tooltip="29 CFR 1926 Subpart L"/>
              </a:rPr>
              <a:t>29 CFR 1926 Subpart L</a:t>
            </a:r>
            <a:r>
              <a:rPr lang="en-US" smtClean="0"/>
              <a:t>, Scaffolds. OSHA Standard. </a:t>
            </a:r>
          </a:p>
          <a:p>
            <a:pPr lvl="1" eaLnBrk="1" hangingPunct="1"/>
            <a:r>
              <a:rPr lang="en-US" smtClean="0">
                <a:hlinkClick r:id="rId7" tooltip="1926.451"/>
              </a:rPr>
              <a:t>1926.451</a:t>
            </a:r>
            <a:r>
              <a:rPr lang="en-US" smtClean="0"/>
              <a:t>, General requirements </a:t>
            </a:r>
          </a:p>
          <a:p>
            <a:pPr lvl="2" eaLnBrk="1" hangingPunct="1"/>
            <a:r>
              <a:rPr lang="en-US" smtClean="0">
                <a:hlinkClick r:id="rId7" tooltip="29 CFR 1926.451(h)"/>
              </a:rPr>
              <a:t>1926.451(h)</a:t>
            </a:r>
            <a:r>
              <a:rPr lang="en-US" smtClean="0"/>
              <a:t>, Falling object protection </a:t>
            </a:r>
          </a:p>
          <a:p>
            <a:pPr eaLnBrk="1" hangingPunct="1"/>
            <a:r>
              <a:rPr lang="en-US" smtClean="0">
                <a:hlinkClick r:id="rId3" tooltip="29 CFR 1926 Subpart N"/>
              </a:rPr>
              <a:t>29 CFR 1926 Subpart N</a:t>
            </a:r>
            <a:r>
              <a:rPr lang="en-US" smtClean="0"/>
              <a:t>, Cranes, derricks, hoists, elevators, and conveyors </a:t>
            </a:r>
          </a:p>
          <a:p>
            <a:pPr lvl="1" eaLnBrk="1" hangingPunct="1"/>
            <a:r>
              <a:rPr lang="en-US" smtClean="0">
                <a:hlinkClick r:id="rId8" tooltip="1926.550"/>
              </a:rPr>
              <a:t>1926.550</a:t>
            </a:r>
            <a:r>
              <a:rPr lang="en-US" smtClean="0"/>
              <a:t>, Cranes and derricks </a:t>
            </a:r>
          </a:p>
          <a:p>
            <a:pPr lvl="2" eaLnBrk="1" hangingPunct="1"/>
            <a:r>
              <a:rPr lang="en-US" smtClean="0">
                <a:hlinkClick r:id="rId8" tooltip="29 CFR 1926.550(g)(4)(ii)(F)"/>
              </a:rPr>
              <a:t>1926.550(g)(4)(ii)(F)</a:t>
            </a: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843BE40B-67D2-462C-BA44-A63EE01E0738}" type="slidenum">
              <a:rPr lang="en-US" smtClean="0"/>
              <a:pPr eaLnBrk="1" hangingPunct="1"/>
              <a:t>61</a:t>
            </a:fld>
            <a:endParaRPr 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E"/>
              </a:rPr>
              <a:t>29 CFR 1926 Subpart E</a:t>
            </a:r>
            <a:r>
              <a:rPr lang="en-US" smtClean="0"/>
              <a:t>, Personal protective and lifesaving equipment. OSHA Standard. </a:t>
            </a:r>
          </a:p>
          <a:p>
            <a:pPr lvl="1" eaLnBrk="1" hangingPunct="1"/>
            <a:r>
              <a:rPr lang="en-US" smtClean="0">
                <a:hlinkClick r:id="rId4" tooltip="1926.100"/>
              </a:rPr>
              <a:t>1926.100</a:t>
            </a:r>
            <a:r>
              <a:rPr lang="en-US" smtClean="0"/>
              <a:t>, Head protection </a:t>
            </a:r>
          </a:p>
          <a:p>
            <a:pPr lvl="2" eaLnBrk="1" hangingPunct="1"/>
            <a:r>
              <a:rPr lang="en-US" smtClean="0">
                <a:hlinkClick r:id="rId4" tooltip="1926.100(a)"/>
              </a:rPr>
              <a:t>1926.100(a)</a:t>
            </a:r>
            <a:r>
              <a:rPr lang="en-US" smtClean="0"/>
              <a:t> </a:t>
            </a:r>
          </a:p>
          <a:p>
            <a:pPr lvl="1" eaLnBrk="1" hangingPunct="1"/>
            <a:r>
              <a:rPr lang="en-US" smtClean="0">
                <a:hlinkClick r:id="rId5" tooltip="1926.102"/>
              </a:rPr>
              <a:t>1926.102</a:t>
            </a:r>
            <a:r>
              <a:rPr lang="en-US" smtClean="0"/>
              <a:t>, Eye and face protection </a:t>
            </a:r>
          </a:p>
          <a:p>
            <a:pPr lvl="2" eaLnBrk="1" hangingPunct="1"/>
            <a:r>
              <a:rPr lang="en-US" smtClean="0">
                <a:hlinkClick r:id="rId5" tooltip="1926.102(a)"/>
              </a:rPr>
              <a:t>1926.102(a)</a:t>
            </a:r>
            <a:r>
              <a:rPr lang="en-US" smtClean="0"/>
              <a:t>, General </a:t>
            </a:r>
          </a:p>
          <a:p>
            <a:pPr eaLnBrk="1" hangingPunct="1"/>
            <a:r>
              <a:rPr lang="en-US" smtClean="0">
                <a:hlinkClick r:id="rId3" tooltip="29 CFR 1926 Subpart H"/>
              </a:rPr>
              <a:t>29 CFR 1926 Subpart H</a:t>
            </a:r>
            <a:r>
              <a:rPr lang="en-US" smtClean="0"/>
              <a:t>, Materials handling, storage, use, and disposal </a:t>
            </a:r>
          </a:p>
          <a:p>
            <a:pPr lvl="1" eaLnBrk="1" hangingPunct="1"/>
            <a:r>
              <a:rPr lang="en-US" smtClean="0">
                <a:hlinkClick r:id="rId6" tooltip="1926.250"/>
              </a:rPr>
              <a:t>1926.250</a:t>
            </a:r>
            <a:r>
              <a:rPr lang="en-US" smtClean="0"/>
              <a:t>, General requirements for storage </a:t>
            </a:r>
          </a:p>
          <a:p>
            <a:pPr lvl="2" eaLnBrk="1" hangingPunct="1"/>
            <a:r>
              <a:rPr lang="en-US" smtClean="0">
                <a:hlinkClick r:id="rId6" tooltip="1926.250(a)"/>
              </a:rPr>
              <a:t>1926.250(a)</a:t>
            </a:r>
            <a:r>
              <a:rPr lang="en-US" smtClean="0"/>
              <a:t>, General. OSHA Standard. </a:t>
            </a:r>
          </a:p>
          <a:p>
            <a:pPr eaLnBrk="1" hangingPunct="1"/>
            <a:r>
              <a:rPr lang="en-US" smtClean="0">
                <a:hlinkClick r:id="rId3" tooltip="29 CFR 1926 Subpart L"/>
              </a:rPr>
              <a:t>29 CFR 1926 Subpart L</a:t>
            </a:r>
            <a:r>
              <a:rPr lang="en-US" smtClean="0"/>
              <a:t>, Scaffolds. OSHA Standard. </a:t>
            </a:r>
          </a:p>
          <a:p>
            <a:pPr lvl="1" eaLnBrk="1" hangingPunct="1"/>
            <a:r>
              <a:rPr lang="en-US" smtClean="0">
                <a:hlinkClick r:id="rId7" tooltip="1926.451"/>
              </a:rPr>
              <a:t>1926.451</a:t>
            </a:r>
            <a:r>
              <a:rPr lang="en-US" smtClean="0"/>
              <a:t>, General requirements </a:t>
            </a:r>
          </a:p>
          <a:p>
            <a:pPr lvl="2" eaLnBrk="1" hangingPunct="1"/>
            <a:r>
              <a:rPr lang="en-US" smtClean="0">
                <a:hlinkClick r:id="rId7" tooltip="29 CFR 1926.451(h)"/>
              </a:rPr>
              <a:t>1926.451(h)</a:t>
            </a:r>
            <a:r>
              <a:rPr lang="en-US" smtClean="0"/>
              <a:t>, Falling object protection </a:t>
            </a:r>
          </a:p>
          <a:p>
            <a:pPr eaLnBrk="1" hangingPunct="1"/>
            <a:r>
              <a:rPr lang="en-US" smtClean="0">
                <a:hlinkClick r:id="rId3" tooltip="29 CFR 1926 Subpart N"/>
              </a:rPr>
              <a:t>29 CFR 1926 Subpart N</a:t>
            </a:r>
            <a:r>
              <a:rPr lang="en-US" smtClean="0"/>
              <a:t>, Cranes, derricks, hoists, elevators, and conveyors </a:t>
            </a:r>
          </a:p>
          <a:p>
            <a:pPr lvl="1" eaLnBrk="1" hangingPunct="1"/>
            <a:r>
              <a:rPr lang="en-US" smtClean="0">
                <a:hlinkClick r:id="rId8" tooltip="1926.550"/>
              </a:rPr>
              <a:t>1926.550</a:t>
            </a:r>
            <a:r>
              <a:rPr lang="en-US" smtClean="0"/>
              <a:t>, Cranes and derricks </a:t>
            </a:r>
          </a:p>
          <a:p>
            <a:pPr lvl="2" eaLnBrk="1" hangingPunct="1"/>
            <a:r>
              <a:rPr lang="en-US" smtClean="0">
                <a:hlinkClick r:id="rId8" tooltip="29 CFR 1926.550(g)(4)(ii)(F)"/>
              </a:rPr>
              <a:t>1926.550(g)(4)(ii)(F)</a:t>
            </a: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200800DD-E6F8-4E02-9DF3-BB5A722B75ED}" type="slidenum">
              <a:rPr lang="en-US" smtClean="0"/>
              <a:pPr eaLnBrk="1" hangingPunct="1"/>
              <a:t>7</a:t>
            </a:fld>
            <a:endParaRPr lang="en-US" smtClean="0"/>
          </a:p>
        </p:txBody>
      </p:sp>
      <p:sp>
        <p:nvSpPr>
          <p:cNvPr id="106499" name="Rectangle 2"/>
          <p:cNvSpPr>
            <a:spLocks noChangeArrowheads="1" noTextEdit="1"/>
          </p:cNvSpPr>
          <p:nvPr>
            <p:ph type="sldImg"/>
          </p:nvPr>
        </p:nvSpPr>
        <p:spPr>
          <a:solidFill>
            <a:srgbClr val="FFFFFF"/>
          </a:solidFill>
          <a:ln/>
        </p:spPr>
      </p:sp>
      <p:sp>
        <p:nvSpPr>
          <p:cNvPr id="106500"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 Reference 1926.501(b)(1) </a:t>
            </a:r>
            <a:endParaRPr lang="en-US" b="1" smtClean="0"/>
          </a:p>
          <a:p>
            <a:pPr eaLnBrk="1" hangingPunct="1"/>
            <a:endParaRPr lang="en-US" b="1" smtClean="0"/>
          </a:p>
          <a:p>
            <a:pPr eaLnBrk="1" hangingPunct="1"/>
            <a:r>
              <a:rPr lang="en-US" b="1" smtClean="0"/>
              <a:t>General rule:</a:t>
            </a:r>
            <a:r>
              <a:rPr lang="en-US" smtClean="0"/>
              <a:t>  If an employee can fall six feet or more onto a lower level, fall protection must be provided.</a:t>
            </a:r>
          </a:p>
          <a:p>
            <a:pPr eaLnBrk="1" hangingPunct="1"/>
            <a:endParaRPr lang="en-US" b="1" smtClean="0"/>
          </a:p>
          <a:p>
            <a:pPr eaLnBrk="1" hangingPunct="1"/>
            <a:r>
              <a:rPr lang="en-US" b="1" smtClean="0"/>
              <a:t>What type of fall protection will I need?</a:t>
            </a:r>
            <a:r>
              <a:rPr lang="en-US" smtClean="0"/>
              <a:t> </a:t>
            </a:r>
          </a:p>
          <a:p>
            <a:pPr eaLnBrk="1" hangingPunct="1"/>
            <a:r>
              <a:rPr lang="en-US" smtClean="0"/>
              <a:t>In most cases, a guardrail system, a safety net system, or a personal fall arrest system must be used. In some cases fences, barricades, covers, equipment guards or a controlled access zone may be used. </a:t>
            </a:r>
          </a:p>
          <a:p>
            <a:pPr eaLnBrk="1" hangingPunct="1"/>
            <a:endParaRPr lang="en-US" smtClean="0"/>
          </a:p>
          <a:p>
            <a:pPr eaLnBrk="1" hangingPunct="1"/>
            <a:r>
              <a:rPr lang="en-US" smtClean="0"/>
              <a:t>Employees must be protected not just from falling off a surface, but from falling through holes and from having objects fall on them from above. </a:t>
            </a:r>
          </a:p>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0FBEE8AE-9741-4E44-9301-CD44032EB51A}" type="slidenum">
              <a:rPr lang="en-US" smtClean="0"/>
              <a:pPr eaLnBrk="1" hangingPunct="1"/>
              <a:t>62</a:t>
            </a:fld>
            <a:endParaRPr lang="en-US" smtClean="0"/>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E"/>
              </a:rPr>
              <a:t>29 CFR 1926 Subpart E</a:t>
            </a:r>
            <a:r>
              <a:rPr lang="en-US" smtClean="0"/>
              <a:t>, Personal protective and lifesaving equipment. OSHA Standard. </a:t>
            </a:r>
          </a:p>
          <a:p>
            <a:pPr lvl="1" eaLnBrk="1" hangingPunct="1"/>
            <a:r>
              <a:rPr lang="en-US" smtClean="0">
                <a:hlinkClick r:id="rId4" tooltip="1926.100"/>
              </a:rPr>
              <a:t>1926.100</a:t>
            </a:r>
            <a:r>
              <a:rPr lang="en-US" smtClean="0"/>
              <a:t>, Head protection </a:t>
            </a:r>
          </a:p>
          <a:p>
            <a:pPr lvl="2" eaLnBrk="1" hangingPunct="1"/>
            <a:r>
              <a:rPr lang="en-US" smtClean="0">
                <a:hlinkClick r:id="rId4" tooltip="1926.100(a)"/>
              </a:rPr>
              <a:t>1926.100(a)</a:t>
            </a:r>
            <a:r>
              <a:rPr lang="en-US" smtClean="0"/>
              <a:t> </a:t>
            </a:r>
          </a:p>
          <a:p>
            <a:pPr lvl="1" eaLnBrk="1" hangingPunct="1"/>
            <a:r>
              <a:rPr lang="en-US" smtClean="0">
                <a:hlinkClick r:id="rId5" tooltip="1926.102"/>
              </a:rPr>
              <a:t>1926.102</a:t>
            </a:r>
            <a:r>
              <a:rPr lang="en-US" smtClean="0"/>
              <a:t>, Eye and face protection </a:t>
            </a:r>
          </a:p>
          <a:p>
            <a:pPr lvl="2" eaLnBrk="1" hangingPunct="1"/>
            <a:r>
              <a:rPr lang="en-US" smtClean="0">
                <a:hlinkClick r:id="rId5" tooltip="1926.102(a)"/>
              </a:rPr>
              <a:t>1926.102(a)</a:t>
            </a:r>
            <a:r>
              <a:rPr lang="en-US" smtClean="0"/>
              <a:t>, General </a:t>
            </a:r>
          </a:p>
          <a:p>
            <a:pPr eaLnBrk="1" hangingPunct="1"/>
            <a:r>
              <a:rPr lang="en-US" smtClean="0">
                <a:hlinkClick r:id="rId3" tooltip="29 CFR 1926 Subpart H"/>
              </a:rPr>
              <a:t>29 CFR 1926 Subpart H</a:t>
            </a:r>
            <a:r>
              <a:rPr lang="en-US" smtClean="0"/>
              <a:t>, Materials handling, storage, use, and disposal </a:t>
            </a:r>
          </a:p>
          <a:p>
            <a:pPr lvl="1" eaLnBrk="1" hangingPunct="1"/>
            <a:r>
              <a:rPr lang="en-US" smtClean="0">
                <a:hlinkClick r:id="rId6" tooltip="1926.250"/>
              </a:rPr>
              <a:t>1926.250</a:t>
            </a:r>
            <a:r>
              <a:rPr lang="en-US" smtClean="0"/>
              <a:t>, General requirements for storage </a:t>
            </a:r>
          </a:p>
          <a:p>
            <a:pPr lvl="2" eaLnBrk="1" hangingPunct="1"/>
            <a:r>
              <a:rPr lang="en-US" smtClean="0">
                <a:hlinkClick r:id="rId6" tooltip="1926.250(a)"/>
              </a:rPr>
              <a:t>1926.250(a)</a:t>
            </a:r>
            <a:r>
              <a:rPr lang="en-US" smtClean="0"/>
              <a:t>, General. OSHA Standard. </a:t>
            </a:r>
          </a:p>
          <a:p>
            <a:pPr eaLnBrk="1" hangingPunct="1"/>
            <a:r>
              <a:rPr lang="en-US" smtClean="0">
                <a:hlinkClick r:id="rId3" tooltip="29 CFR 1926 Subpart L"/>
              </a:rPr>
              <a:t>29 CFR 1926 Subpart L</a:t>
            </a:r>
            <a:r>
              <a:rPr lang="en-US" smtClean="0"/>
              <a:t>, Scaffolds. OSHA Standard. </a:t>
            </a:r>
          </a:p>
          <a:p>
            <a:pPr lvl="1" eaLnBrk="1" hangingPunct="1"/>
            <a:r>
              <a:rPr lang="en-US" smtClean="0">
                <a:hlinkClick r:id="rId7" tooltip="1926.451"/>
              </a:rPr>
              <a:t>1926.451</a:t>
            </a:r>
            <a:r>
              <a:rPr lang="en-US" smtClean="0"/>
              <a:t>, General requirements </a:t>
            </a:r>
          </a:p>
          <a:p>
            <a:pPr lvl="2" eaLnBrk="1" hangingPunct="1"/>
            <a:r>
              <a:rPr lang="en-US" smtClean="0">
                <a:hlinkClick r:id="rId7" tooltip="29 CFR 1926.451(h)"/>
              </a:rPr>
              <a:t>1926.451(h)</a:t>
            </a:r>
            <a:r>
              <a:rPr lang="en-US" smtClean="0"/>
              <a:t>, Falling object protection </a:t>
            </a:r>
          </a:p>
          <a:p>
            <a:pPr eaLnBrk="1" hangingPunct="1"/>
            <a:r>
              <a:rPr lang="en-US" smtClean="0">
                <a:hlinkClick r:id="rId3" tooltip="29 CFR 1926 Subpart N"/>
              </a:rPr>
              <a:t>29 CFR 1926 Subpart N</a:t>
            </a:r>
            <a:r>
              <a:rPr lang="en-US" smtClean="0"/>
              <a:t>, Cranes, derricks, hoists, elevators, and conveyors </a:t>
            </a:r>
          </a:p>
          <a:p>
            <a:pPr lvl="1" eaLnBrk="1" hangingPunct="1"/>
            <a:r>
              <a:rPr lang="en-US" smtClean="0">
                <a:hlinkClick r:id="rId8" tooltip="1926.550"/>
              </a:rPr>
              <a:t>1926.550</a:t>
            </a:r>
            <a:r>
              <a:rPr lang="en-US" smtClean="0"/>
              <a:t>, Cranes and derricks </a:t>
            </a:r>
          </a:p>
          <a:p>
            <a:pPr lvl="2" eaLnBrk="1" hangingPunct="1"/>
            <a:r>
              <a:rPr lang="en-US" smtClean="0">
                <a:hlinkClick r:id="rId8" tooltip="29 CFR 1926.550(g)(4)(ii)(F)"/>
              </a:rPr>
              <a:t>1926.550(g)(4)(ii)(F)</a:t>
            </a: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2F1D172-E417-4B6A-9561-6078596753FD}" type="slidenum">
              <a:rPr lang="en-US" smtClean="0"/>
              <a:pPr eaLnBrk="1" hangingPunct="1"/>
              <a:t>63</a:t>
            </a:fld>
            <a:endParaRPr 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E"/>
              </a:rPr>
              <a:t>29 CFR 1926 Subpart E</a:t>
            </a:r>
            <a:r>
              <a:rPr lang="en-US" smtClean="0"/>
              <a:t>, Personal protective and lifesaving equipment. OSHA Standard. </a:t>
            </a:r>
          </a:p>
          <a:p>
            <a:pPr lvl="1" eaLnBrk="1" hangingPunct="1"/>
            <a:r>
              <a:rPr lang="en-US" smtClean="0">
                <a:hlinkClick r:id="rId4" tooltip="1926.100"/>
              </a:rPr>
              <a:t>1926.100</a:t>
            </a:r>
            <a:r>
              <a:rPr lang="en-US" smtClean="0"/>
              <a:t>, Head protection </a:t>
            </a:r>
          </a:p>
          <a:p>
            <a:pPr lvl="2" eaLnBrk="1" hangingPunct="1"/>
            <a:r>
              <a:rPr lang="en-US" smtClean="0">
                <a:hlinkClick r:id="rId4" tooltip="1926.100(a)"/>
              </a:rPr>
              <a:t>1926.100(a)</a:t>
            </a:r>
            <a:r>
              <a:rPr lang="en-US" smtClean="0"/>
              <a:t> </a:t>
            </a:r>
          </a:p>
          <a:p>
            <a:pPr lvl="1" eaLnBrk="1" hangingPunct="1"/>
            <a:r>
              <a:rPr lang="en-US" smtClean="0">
                <a:hlinkClick r:id="rId5" tooltip="1926.102"/>
              </a:rPr>
              <a:t>1926.102</a:t>
            </a:r>
            <a:r>
              <a:rPr lang="en-US" smtClean="0"/>
              <a:t>, Eye and face protection </a:t>
            </a:r>
          </a:p>
          <a:p>
            <a:pPr lvl="2" eaLnBrk="1" hangingPunct="1"/>
            <a:r>
              <a:rPr lang="en-US" smtClean="0">
                <a:hlinkClick r:id="rId5" tooltip="1926.102(a)"/>
              </a:rPr>
              <a:t>1926.102(a)</a:t>
            </a:r>
            <a:r>
              <a:rPr lang="en-US" smtClean="0"/>
              <a:t>, General </a:t>
            </a:r>
          </a:p>
          <a:p>
            <a:pPr eaLnBrk="1" hangingPunct="1"/>
            <a:r>
              <a:rPr lang="en-US" smtClean="0">
                <a:hlinkClick r:id="rId3" tooltip="29 CFR 1926 Subpart H"/>
              </a:rPr>
              <a:t>29 CFR 1926 Subpart H</a:t>
            </a:r>
            <a:r>
              <a:rPr lang="en-US" smtClean="0"/>
              <a:t>, Materials handling, storage, use, and disposal </a:t>
            </a:r>
          </a:p>
          <a:p>
            <a:pPr lvl="1" eaLnBrk="1" hangingPunct="1"/>
            <a:r>
              <a:rPr lang="en-US" smtClean="0">
                <a:hlinkClick r:id="rId6" tooltip="1926.250"/>
              </a:rPr>
              <a:t>1926.250</a:t>
            </a:r>
            <a:r>
              <a:rPr lang="en-US" smtClean="0"/>
              <a:t>, General requirements for storage </a:t>
            </a:r>
          </a:p>
          <a:p>
            <a:pPr lvl="2" eaLnBrk="1" hangingPunct="1"/>
            <a:r>
              <a:rPr lang="en-US" smtClean="0">
                <a:hlinkClick r:id="rId6" tooltip="1926.250(a)"/>
              </a:rPr>
              <a:t>1926.250(a)</a:t>
            </a:r>
            <a:r>
              <a:rPr lang="en-US" smtClean="0"/>
              <a:t>, General. OSHA Standard. </a:t>
            </a:r>
          </a:p>
          <a:p>
            <a:pPr eaLnBrk="1" hangingPunct="1"/>
            <a:r>
              <a:rPr lang="en-US" smtClean="0">
                <a:hlinkClick r:id="rId3" tooltip="29 CFR 1926 Subpart L"/>
              </a:rPr>
              <a:t>29 CFR 1926 Subpart L</a:t>
            </a:r>
            <a:r>
              <a:rPr lang="en-US" smtClean="0"/>
              <a:t>, Scaffolds. OSHA Standard. </a:t>
            </a:r>
          </a:p>
          <a:p>
            <a:pPr lvl="1" eaLnBrk="1" hangingPunct="1"/>
            <a:r>
              <a:rPr lang="en-US" smtClean="0">
                <a:hlinkClick r:id="rId7" tooltip="1926.451"/>
              </a:rPr>
              <a:t>1926.451</a:t>
            </a:r>
            <a:r>
              <a:rPr lang="en-US" smtClean="0"/>
              <a:t>, General requirements </a:t>
            </a:r>
          </a:p>
          <a:p>
            <a:pPr lvl="2" eaLnBrk="1" hangingPunct="1"/>
            <a:r>
              <a:rPr lang="en-US" smtClean="0">
                <a:hlinkClick r:id="rId7" tooltip="29 CFR 1926.451(h)"/>
              </a:rPr>
              <a:t>1926.451(h)</a:t>
            </a:r>
            <a:r>
              <a:rPr lang="en-US" smtClean="0"/>
              <a:t>, Falling object protection </a:t>
            </a:r>
          </a:p>
          <a:p>
            <a:pPr eaLnBrk="1" hangingPunct="1"/>
            <a:r>
              <a:rPr lang="en-US" smtClean="0">
                <a:hlinkClick r:id="rId3" tooltip="29 CFR 1926 Subpart N"/>
              </a:rPr>
              <a:t>29 CFR 1926 Subpart N</a:t>
            </a:r>
            <a:r>
              <a:rPr lang="en-US" smtClean="0"/>
              <a:t>, Cranes, derricks, hoists, elevators, and conveyors </a:t>
            </a:r>
          </a:p>
          <a:p>
            <a:pPr lvl="1" eaLnBrk="1" hangingPunct="1"/>
            <a:r>
              <a:rPr lang="en-US" smtClean="0">
                <a:hlinkClick r:id="rId8" tooltip="1926.550"/>
              </a:rPr>
              <a:t>1926.550</a:t>
            </a:r>
            <a:r>
              <a:rPr lang="en-US" smtClean="0"/>
              <a:t>, Cranes and derricks </a:t>
            </a:r>
          </a:p>
          <a:p>
            <a:pPr lvl="2" eaLnBrk="1" hangingPunct="1"/>
            <a:r>
              <a:rPr lang="en-US" smtClean="0">
                <a:hlinkClick r:id="rId8" tooltip="29 CFR 1926.550(g)(4)(ii)(F)"/>
              </a:rPr>
              <a:t>1926.550(g)(4)(ii)(F)</a:t>
            </a: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8B06BB19-2380-4F5C-88AC-3648D48E3EFE}" type="slidenum">
              <a:rPr lang="en-US" smtClean="0"/>
              <a:pPr eaLnBrk="1" hangingPunct="1"/>
              <a:t>64</a:t>
            </a:fld>
            <a:endParaRPr lang="en-US" smtClean="0"/>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E"/>
              </a:rPr>
              <a:t>29 CFR 1926 Subpart E</a:t>
            </a:r>
            <a:r>
              <a:rPr lang="en-US" smtClean="0"/>
              <a:t>, Personal protective and lifesaving equipment. OSHA Standard. </a:t>
            </a:r>
          </a:p>
          <a:p>
            <a:pPr lvl="1" eaLnBrk="1" hangingPunct="1"/>
            <a:r>
              <a:rPr lang="en-US" smtClean="0">
                <a:hlinkClick r:id="rId4" tooltip="1926.100"/>
              </a:rPr>
              <a:t>1926.100</a:t>
            </a:r>
            <a:r>
              <a:rPr lang="en-US" smtClean="0"/>
              <a:t>, Head protection </a:t>
            </a:r>
          </a:p>
          <a:p>
            <a:pPr lvl="2" eaLnBrk="1" hangingPunct="1"/>
            <a:r>
              <a:rPr lang="en-US" smtClean="0">
                <a:hlinkClick r:id="rId4" tooltip="1926.100(a)"/>
              </a:rPr>
              <a:t>1926.100(a)</a:t>
            </a:r>
            <a:r>
              <a:rPr lang="en-US" smtClean="0"/>
              <a:t> </a:t>
            </a:r>
          </a:p>
          <a:p>
            <a:pPr lvl="1" eaLnBrk="1" hangingPunct="1"/>
            <a:r>
              <a:rPr lang="en-US" smtClean="0">
                <a:hlinkClick r:id="rId5" tooltip="1926.102"/>
              </a:rPr>
              <a:t>1926.102</a:t>
            </a:r>
            <a:r>
              <a:rPr lang="en-US" smtClean="0"/>
              <a:t>, Eye and face protection </a:t>
            </a:r>
          </a:p>
          <a:p>
            <a:pPr lvl="2" eaLnBrk="1" hangingPunct="1"/>
            <a:r>
              <a:rPr lang="en-US" smtClean="0">
                <a:hlinkClick r:id="rId5" tooltip="1926.102(a)"/>
              </a:rPr>
              <a:t>1926.102(a)</a:t>
            </a:r>
            <a:r>
              <a:rPr lang="en-US" smtClean="0"/>
              <a:t>, General </a:t>
            </a:r>
          </a:p>
          <a:p>
            <a:pPr eaLnBrk="1" hangingPunct="1"/>
            <a:r>
              <a:rPr lang="en-US" smtClean="0">
                <a:hlinkClick r:id="rId3" tooltip="29 CFR 1926 Subpart H"/>
              </a:rPr>
              <a:t>29 CFR 1926 Subpart H</a:t>
            </a:r>
            <a:r>
              <a:rPr lang="en-US" smtClean="0"/>
              <a:t>, Materials handling, storage, use, and disposal </a:t>
            </a:r>
          </a:p>
          <a:p>
            <a:pPr lvl="1" eaLnBrk="1" hangingPunct="1"/>
            <a:r>
              <a:rPr lang="en-US" smtClean="0">
                <a:hlinkClick r:id="rId6" tooltip="1926.250"/>
              </a:rPr>
              <a:t>1926.250</a:t>
            </a:r>
            <a:r>
              <a:rPr lang="en-US" smtClean="0"/>
              <a:t>, General requirements for storage </a:t>
            </a:r>
          </a:p>
          <a:p>
            <a:pPr lvl="2" eaLnBrk="1" hangingPunct="1"/>
            <a:r>
              <a:rPr lang="en-US" smtClean="0">
                <a:hlinkClick r:id="rId6" tooltip="1926.250(a)"/>
              </a:rPr>
              <a:t>1926.250(a)</a:t>
            </a:r>
            <a:r>
              <a:rPr lang="en-US" smtClean="0"/>
              <a:t>, General. OSHA Standard. </a:t>
            </a:r>
          </a:p>
          <a:p>
            <a:pPr eaLnBrk="1" hangingPunct="1"/>
            <a:r>
              <a:rPr lang="en-US" smtClean="0">
                <a:hlinkClick r:id="rId3" tooltip="29 CFR 1926 Subpart L"/>
              </a:rPr>
              <a:t>29 CFR 1926 Subpart L</a:t>
            </a:r>
            <a:r>
              <a:rPr lang="en-US" smtClean="0"/>
              <a:t>, Scaffolds. OSHA Standard. </a:t>
            </a:r>
          </a:p>
          <a:p>
            <a:pPr lvl="1" eaLnBrk="1" hangingPunct="1"/>
            <a:r>
              <a:rPr lang="en-US" smtClean="0">
                <a:hlinkClick r:id="rId7" tooltip="1926.451"/>
              </a:rPr>
              <a:t>1926.451</a:t>
            </a:r>
            <a:r>
              <a:rPr lang="en-US" smtClean="0"/>
              <a:t>, General requirements </a:t>
            </a:r>
          </a:p>
          <a:p>
            <a:pPr lvl="2" eaLnBrk="1" hangingPunct="1"/>
            <a:r>
              <a:rPr lang="en-US" smtClean="0">
                <a:hlinkClick r:id="rId7" tooltip="29 CFR 1926.451(h)"/>
              </a:rPr>
              <a:t>1926.451(h)</a:t>
            </a:r>
            <a:r>
              <a:rPr lang="en-US" smtClean="0"/>
              <a:t>, Falling object protection </a:t>
            </a:r>
          </a:p>
          <a:p>
            <a:pPr eaLnBrk="1" hangingPunct="1"/>
            <a:r>
              <a:rPr lang="en-US" smtClean="0">
                <a:hlinkClick r:id="rId3" tooltip="29 CFR 1926 Subpart N"/>
              </a:rPr>
              <a:t>29 CFR 1926 Subpart N</a:t>
            </a:r>
            <a:r>
              <a:rPr lang="en-US" smtClean="0"/>
              <a:t>, Cranes, derricks, hoists, elevators, and conveyors </a:t>
            </a:r>
          </a:p>
          <a:p>
            <a:pPr lvl="1" eaLnBrk="1" hangingPunct="1"/>
            <a:r>
              <a:rPr lang="en-US" smtClean="0">
                <a:hlinkClick r:id="rId8" tooltip="1926.550"/>
              </a:rPr>
              <a:t>1926.550</a:t>
            </a:r>
            <a:r>
              <a:rPr lang="en-US" smtClean="0"/>
              <a:t>, Cranes and derricks </a:t>
            </a:r>
          </a:p>
          <a:p>
            <a:pPr lvl="2" eaLnBrk="1" hangingPunct="1"/>
            <a:r>
              <a:rPr lang="en-US" smtClean="0">
                <a:hlinkClick r:id="rId8" tooltip="29 CFR 1926.550(g)(4)(ii)(F)"/>
              </a:rPr>
              <a:t>1926.550(g)(4)(ii)(F)</a:t>
            </a: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3FB35D8F-059E-4A56-8327-166EEF28713A}" type="slidenum">
              <a:rPr lang="en-US" smtClean="0"/>
              <a:pPr eaLnBrk="1" hangingPunct="1"/>
              <a:t>65</a:t>
            </a:fld>
            <a:endParaRPr 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Q"/>
              </a:rPr>
              <a:t>29 CFR 1926 Subpart Q</a:t>
            </a:r>
            <a:r>
              <a:rPr lang="en-US" smtClean="0"/>
              <a:t>, Concrete and masonry construction. OSHA Standard. </a:t>
            </a:r>
          </a:p>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7D93E2E-64FB-43A2-AFBA-ED4AAD6D6145}" type="slidenum">
              <a:rPr lang="en-US" smtClean="0"/>
              <a:pPr eaLnBrk="1" hangingPunct="1"/>
              <a:t>66</a:t>
            </a:fld>
            <a:endParaRPr lang="en-US" smtClean="0"/>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t>29 CFR 1926 Subpart Q, Concrete and masonry construction. OSHA Standard. </a:t>
            </a:r>
          </a:p>
          <a:p>
            <a:pPr eaLnBrk="1" hangingPunct="1"/>
            <a:endParaRPr lang="en-US" smtClean="0"/>
          </a:p>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F04A5041-D440-446E-A074-3E7677AD7497}" type="slidenum">
              <a:rPr lang="en-US" smtClean="0"/>
              <a:pPr eaLnBrk="1" hangingPunct="1"/>
              <a:t>67</a:t>
            </a:fld>
            <a:endParaRPr 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30B69147-2085-4F99-BE99-3AD17B19D57C}" type="slidenum">
              <a:rPr lang="en-US" smtClean="0"/>
              <a:pPr eaLnBrk="1" hangingPunct="1"/>
              <a:t>69</a:t>
            </a:fld>
            <a:endParaRPr lang="en-US" smtClean="0"/>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5E1240D9-4684-4634-97E1-EA8594095DCC}" type="slidenum">
              <a:rPr lang="en-US" smtClean="0"/>
              <a:pPr eaLnBrk="1" hangingPunct="1"/>
              <a:t>70</a:t>
            </a:fld>
            <a:endParaRPr lang="en-US" smtClean="0"/>
          </a:p>
        </p:txBody>
      </p:sp>
      <p:sp>
        <p:nvSpPr>
          <p:cNvPr id="159747" name="Rectangle 2"/>
          <p:cNvSpPr>
            <a:spLocks noChangeArrowheads="1" noTextEdit="1"/>
          </p:cNvSpPr>
          <p:nvPr>
            <p:ph type="sldImg"/>
          </p:nvPr>
        </p:nvSpPr>
        <p:spPr>
          <a:xfrm>
            <a:off x="1263650" y="715963"/>
            <a:ext cx="4805363" cy="3603625"/>
          </a:xfrm>
          <a:solidFill>
            <a:srgbClr val="FFFFFF"/>
          </a:solidFill>
          <a:ln/>
        </p:spPr>
      </p:sp>
      <p:sp>
        <p:nvSpPr>
          <p:cNvPr id="159748"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17AD948F-7652-47BF-A7D7-916C09B63C78}" type="slidenum">
              <a:rPr lang="en-US" smtClean="0"/>
              <a:pPr eaLnBrk="1" hangingPunct="1"/>
              <a:t>71</a:t>
            </a:fld>
            <a:endParaRPr lang="en-US" smtClean="0"/>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fatality rate for excavation work is 112% higher than the rate for</a:t>
            </a:r>
            <a:br>
              <a:rPr lang="en-US" smtClean="0"/>
            </a:br>
            <a:r>
              <a:rPr lang="en-US" smtClean="0"/>
              <a:t>general construction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4FA2AF1F-BB3F-4520-85F9-3963A1155E66}" type="slidenum">
              <a:rPr lang="en-US" smtClean="0"/>
              <a:pPr eaLnBrk="1" hangingPunct="1"/>
              <a:t>72</a:t>
            </a:fld>
            <a:endParaRPr lang="en-US" smtClean="0"/>
          </a:p>
        </p:txBody>
      </p:sp>
      <p:sp>
        <p:nvSpPr>
          <p:cNvPr id="161795" name="Rectangle 2"/>
          <p:cNvSpPr>
            <a:spLocks noChangeArrowheads="1" noTextEdit="1"/>
          </p:cNvSpPr>
          <p:nvPr>
            <p:ph type="sldImg"/>
          </p:nvPr>
        </p:nvSpPr>
        <p:spPr>
          <a:solidFill>
            <a:srgbClr val="FFFFFF"/>
          </a:solidFill>
          <a:ln/>
        </p:spPr>
      </p:sp>
      <p:sp>
        <p:nvSpPr>
          <p:cNvPr id="16179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 to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7B09BBB-4F70-4C16-911B-B0F5B9719E1A}" type="slidenum">
              <a:rPr lang="en-US" smtClean="0"/>
              <a:pPr eaLnBrk="1" hangingPunct="1"/>
              <a:t>8</a:t>
            </a:fld>
            <a:endParaRPr lang="en-US" smtClean="0"/>
          </a:p>
        </p:txBody>
      </p:sp>
      <p:sp>
        <p:nvSpPr>
          <p:cNvPr id="107523" name="Rectangle 2"/>
          <p:cNvSpPr>
            <a:spLocks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lstStyle/>
          <a:p>
            <a:pPr eaLnBrk="1" hangingPunct="1"/>
            <a:endParaRPr lang="en-US" smtClean="0"/>
          </a:p>
        </p:txBody>
      </p:sp>
      <p:sp>
        <p:nvSpPr>
          <p:cNvPr id="107524" name="Rectangle 3"/>
          <p:cNvSpPr>
            <a:spLocks noChangeArrowheads="1" noTextEdit="1"/>
          </p:cNvSpPr>
          <p:nvPr>
            <p:ph type="sldImg"/>
          </p:nvPr>
        </p:nvSpPr>
        <p:spPr>
          <a:xfrm>
            <a:off x="1265238" y="727075"/>
            <a:ext cx="4781550" cy="3586163"/>
          </a:xfrm>
          <a:ln w="12700" cap="flat">
            <a:solidFill>
              <a:schemeClr val="tx1"/>
            </a:solid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7E10C39-4F75-4293-9D39-433114EDB320}" type="slidenum">
              <a:rPr lang="en-US" smtClean="0"/>
              <a:pPr eaLnBrk="1" hangingPunct="1"/>
              <a:t>73</a:t>
            </a:fld>
            <a:endParaRPr lang="en-US" smtClean="0"/>
          </a:p>
        </p:txBody>
      </p:sp>
      <p:sp>
        <p:nvSpPr>
          <p:cNvPr id="162819" name="Rectangle 2"/>
          <p:cNvSpPr>
            <a:spLocks noChangeArrowheads="1" noTextEdit="1"/>
          </p:cNvSpPr>
          <p:nvPr>
            <p:ph type="sldImg"/>
          </p:nvPr>
        </p:nvSpPr>
        <p:spPr>
          <a:xfrm>
            <a:off x="1257300" y="720725"/>
            <a:ext cx="4802188" cy="3602038"/>
          </a:xfrm>
          <a:solidFill>
            <a:srgbClr val="FFFFFF"/>
          </a:solidFill>
          <a:ln/>
        </p:spPr>
      </p:sp>
      <p:sp>
        <p:nvSpPr>
          <p:cNvPr id="162820" name="Rectangle 3"/>
          <p:cNvSpPr>
            <a:spLocks noChangeArrowheads="1"/>
          </p:cNvSpPr>
          <p:nvPr>
            <p:ph type="body" idx="1"/>
          </p:nvPr>
        </p:nvSpPr>
        <p:spPr>
          <a:xfrm>
            <a:off x="974725" y="4686300"/>
            <a:ext cx="5365750" cy="4557713"/>
          </a:xfrm>
          <a:solidFill>
            <a:srgbClr val="FFFFFF"/>
          </a:solidFill>
          <a:ln>
            <a:solidFill>
              <a:srgbClr val="000000"/>
            </a:solidFill>
          </a:ln>
        </p:spPr>
        <p:txBody>
          <a:bodyPr/>
          <a:lstStyle/>
          <a:p>
            <a:pPr eaLnBrk="1" hangingPunct="1">
              <a:lnSpc>
                <a:spcPct val="90000"/>
              </a:lnSpc>
            </a:pPr>
            <a:r>
              <a:rPr lang="en-US" u="sng" smtClean="0"/>
              <a:t>Reference 1926.650(b) "Competent person"</a:t>
            </a:r>
            <a:r>
              <a:rPr lang="en-US" smtClean="0"/>
              <a:t> </a:t>
            </a:r>
          </a:p>
          <a:p>
            <a:pPr eaLnBrk="1" hangingPunct="1">
              <a:lnSpc>
                <a:spcPct val="90000"/>
              </a:lnSpc>
            </a:pPr>
            <a:r>
              <a:rPr lang="en-US" smtClean="0"/>
              <a:t>One who is capable of identifying existing and predictable hazards in the surroundings, or working conditions which are unsanitary, hazardous, or dangerous to employees, and who has authorization to take prompt corrective measures to eliminate them.</a:t>
            </a:r>
          </a:p>
          <a:p>
            <a:pPr eaLnBrk="1" hangingPunct="1">
              <a:lnSpc>
                <a:spcPct val="90000"/>
              </a:lnSpc>
            </a:pPr>
            <a:endParaRPr lang="en-US" smtClean="0"/>
          </a:p>
          <a:p>
            <a:pPr eaLnBrk="1" hangingPunct="1">
              <a:lnSpc>
                <a:spcPct val="90000"/>
              </a:lnSpc>
            </a:pPr>
            <a:r>
              <a:rPr lang="en-US" u="sng" smtClean="0"/>
              <a:t>Preamble Page 45909 – “Competent Person”</a:t>
            </a:r>
          </a:p>
          <a:p>
            <a:pPr eaLnBrk="1" hangingPunct="1">
              <a:lnSpc>
                <a:spcPct val="90000"/>
              </a:lnSpc>
            </a:pPr>
            <a:r>
              <a:rPr lang="en-US" smtClean="0"/>
              <a:t>The term is used throughout existing subpart P, but was not defined within the subpart, and there were no references to the existing definition in subpart C, in the proposal, OSHA added the definition to subpart P to help those using the standard.  </a:t>
            </a:r>
          </a:p>
          <a:p>
            <a:pPr eaLnBrk="1" hangingPunct="1">
              <a:lnSpc>
                <a:spcPct val="90000"/>
              </a:lnSpc>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427127E8-972A-4E7B-A201-B86B5910FBB0}" type="slidenum">
              <a:rPr lang="en-US" smtClean="0"/>
              <a:pPr eaLnBrk="1" hangingPunct="1"/>
              <a:t>75</a:t>
            </a:fld>
            <a:endParaRPr lang="en-US" smtClean="0"/>
          </a:p>
        </p:txBody>
      </p:sp>
      <p:sp>
        <p:nvSpPr>
          <p:cNvPr id="163843" name="Rectangle 2"/>
          <p:cNvSpPr>
            <a:spLocks noChangeArrowheads="1" noTextEdit="1"/>
          </p:cNvSpPr>
          <p:nvPr>
            <p:ph type="sldImg"/>
          </p:nvPr>
        </p:nvSpPr>
        <p:spPr>
          <a:xfrm>
            <a:off x="1257300" y="720725"/>
            <a:ext cx="4802188" cy="3602038"/>
          </a:xfrm>
          <a:solidFill>
            <a:srgbClr val="FFFFFF"/>
          </a:solidFill>
          <a:ln/>
        </p:spPr>
      </p:sp>
      <p:sp>
        <p:nvSpPr>
          <p:cNvPr id="163844"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marL="228600" indent="-228600" eaLnBrk="1" hangingPunct="1"/>
            <a:r>
              <a:rPr lang="en-US" u="sng" smtClean="0"/>
              <a:t>Reference 1926.651(k)</a:t>
            </a:r>
          </a:p>
          <a:p>
            <a:pPr marL="228600" indent="-228600" eaLnBrk="1" hangingPunct="1">
              <a:buFontTx/>
              <a:buAutoNum type="arabicParenBoth"/>
            </a:pPr>
            <a:r>
              <a:rPr lang="en-US" smtClean="0"/>
              <a:t>Daily inspections of excavations, the adjacent areas, and protective systems shall be made by a competent person for evidence of a situation that could result in possible cave-ins, indications of failure of protective systems, hazardous atmospheres, or other hazardous conditions. An inspection shall be conducted by the competent person prior to the start of work and as needed throughout the shift. Inspections shall also be made after every rainstorm or other hazard increasing occurrence. These inspections are only required when employee exposure can be reasonably anticipated.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F14A6B6C-7513-47B5-9E03-3BB5B53E33F9}" type="slidenum">
              <a:rPr lang="en-US" smtClean="0"/>
              <a:pPr eaLnBrk="1" hangingPunct="1"/>
              <a:t>77</a:t>
            </a:fld>
            <a:endParaRPr lang="en-US" smtClean="0"/>
          </a:p>
        </p:txBody>
      </p:sp>
      <p:sp>
        <p:nvSpPr>
          <p:cNvPr id="164867" name="Rectangle 2"/>
          <p:cNvSpPr>
            <a:spLocks noChangeArrowheads="1" noTextEdit="1"/>
          </p:cNvSpPr>
          <p:nvPr>
            <p:ph type="sldImg"/>
          </p:nvPr>
        </p:nvSpPr>
        <p:spPr>
          <a:xfrm>
            <a:off x="1257300" y="720725"/>
            <a:ext cx="4802188" cy="3602038"/>
          </a:xfrm>
          <a:solidFill>
            <a:srgbClr val="FFFFFF"/>
          </a:solidFill>
          <a:ln/>
        </p:spPr>
      </p:sp>
      <p:sp>
        <p:nvSpPr>
          <p:cNvPr id="164868" name="Rectangle 3"/>
          <p:cNvSpPr>
            <a:spLocks noChangeArrowheads="1"/>
          </p:cNvSpPr>
          <p:nvPr>
            <p:ph type="body" idx="1"/>
          </p:nvPr>
        </p:nvSpPr>
        <p:spPr>
          <a:xfrm>
            <a:off x="974725" y="4560888"/>
            <a:ext cx="5689600" cy="4319587"/>
          </a:xfrm>
          <a:solidFill>
            <a:srgbClr val="FFFFFF"/>
          </a:solidFill>
          <a:ln>
            <a:solidFill>
              <a:srgbClr val="000000"/>
            </a:solidFill>
          </a:ln>
        </p:spPr>
        <p:txBody>
          <a:bodyPr/>
          <a:lstStyle/>
          <a:p>
            <a:pPr marL="228600" indent="-228600" eaLnBrk="1" hangingPunct="1"/>
            <a:r>
              <a:rPr lang="en-US" smtClean="0"/>
              <a:t>	A stairway, ladder, or ramp must be present in excavations that are 4 feet or more in depth to provide workers with a safe means for getting in and out of the excavation. A ladder, ramp, stairway or other safe means of egress must be within 25 feet or all employees working in a trench. The maximum distance between ladders and/or other means of egress in 50 feet. All ladders must be secure and extend at least 3 feet above the point of access. Workers should never be permitted to ride in excavator/backhoe buckets to get in and out of an excavation.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8423750E-80BC-4050-A5F0-5818DD28ADD6}" type="slidenum">
              <a:rPr lang="en-US" smtClean="0"/>
              <a:pPr eaLnBrk="1" hangingPunct="1"/>
              <a:t>79</a:t>
            </a:fld>
            <a:endParaRPr lang="en-US" smtClean="0"/>
          </a:p>
        </p:txBody>
      </p:sp>
      <p:sp>
        <p:nvSpPr>
          <p:cNvPr id="165891" name="Rectangle 2"/>
          <p:cNvSpPr>
            <a:spLocks noChangeArrowheads="1" noTextEdit="1"/>
          </p:cNvSpPr>
          <p:nvPr>
            <p:ph type="sldImg"/>
          </p:nvPr>
        </p:nvSpPr>
        <p:spPr>
          <a:xfrm>
            <a:off x="1257300" y="720725"/>
            <a:ext cx="4802188" cy="3602038"/>
          </a:xfrm>
          <a:solidFill>
            <a:srgbClr val="FFFFFF"/>
          </a:solidFill>
          <a:ln/>
        </p:spPr>
      </p:sp>
      <p:sp>
        <p:nvSpPr>
          <p:cNvPr id="165892" name="Rectangle 3"/>
          <p:cNvSpPr>
            <a:spLocks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smtClean="0"/>
              <a:t>Reference 1926.650</a:t>
            </a:r>
          </a:p>
          <a:p>
            <a:pPr eaLnBrk="1" hangingPunct="1"/>
            <a:r>
              <a:rPr lang="en-US" b="1" smtClean="0"/>
              <a:t>Shield</a:t>
            </a:r>
            <a:r>
              <a:rPr lang="en-US" smtClean="0"/>
              <a:t> (shield system) -- a structure able to withstand a cave-in and protect employees with the structure.  Shields can be permanent structure or can be designed to be portable and moved along as work progresses.  Also known as trench box or trench  shield.</a:t>
            </a:r>
          </a:p>
          <a:p>
            <a:pPr eaLnBrk="1" hangingPunct="1"/>
            <a:endParaRPr lang="en-US" smtClean="0"/>
          </a:p>
          <a:p>
            <a:pPr eaLnBrk="1" hangingPunct="1"/>
            <a:r>
              <a:rPr lang="en-US" b="1" smtClean="0"/>
              <a:t>Shoring</a:t>
            </a:r>
            <a:r>
              <a:rPr lang="en-US" smtClean="0"/>
              <a:t> (shoring system) -- a structure such as a metal hydraulic, mechanical or timber shoring system that supports the sides of an excavation and which is designed to prevent cave-ins.</a:t>
            </a:r>
          </a:p>
          <a:p>
            <a:pPr eaLnBrk="1" hangingPunct="1"/>
            <a:endParaRPr lang="en-US" smtClean="0"/>
          </a:p>
          <a:p>
            <a:pPr eaLnBrk="1" hangingPunct="1"/>
            <a:r>
              <a:rPr lang="en-US" b="1" smtClean="0"/>
              <a:t>Sloping</a:t>
            </a:r>
            <a:r>
              <a:rPr lang="en-US" smtClean="0"/>
              <a:t> (sloping system) -- protects employees from cave-ins by excavating to form sides of an excavation that are inclined away from the excavation to prevent cave-ins.  The angle of incline varies with differences in such factors as the soil type, environmental conditions of exposure, and application of surcharge loads.</a:t>
            </a:r>
          </a:p>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36C227F6-52C3-4111-A710-2D2B7F17F5B8}" type="slidenum">
              <a:rPr lang="en-US" smtClean="0"/>
              <a:pPr eaLnBrk="1" hangingPunct="1"/>
              <a:t>83</a:t>
            </a:fld>
            <a:endParaRPr lang="en-US" smtClean="0"/>
          </a:p>
        </p:txBody>
      </p:sp>
      <p:sp>
        <p:nvSpPr>
          <p:cNvPr id="166915" name="Rectangle 2"/>
          <p:cNvSpPr>
            <a:spLocks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lstStyle/>
          <a:p>
            <a:pPr marL="457200" indent="-457200" eaLnBrk="1" hangingPunct="1"/>
            <a:endParaRPr lang="en-US" smtClean="0"/>
          </a:p>
        </p:txBody>
      </p:sp>
      <p:sp>
        <p:nvSpPr>
          <p:cNvPr id="166916" name="Rectangle 3"/>
          <p:cNvSpPr>
            <a:spLocks noChangeArrowheads="1" noTextEdit="1"/>
          </p:cNvSpPr>
          <p:nvPr>
            <p:ph type="sldImg"/>
          </p:nvPr>
        </p:nvSpPr>
        <p:spPr>
          <a:xfrm>
            <a:off x="1258888" y="720725"/>
            <a:ext cx="4799012" cy="3598863"/>
          </a:xfrm>
          <a:ln w="12700" cap="flat">
            <a:solidFill>
              <a:schemeClr val="tx1"/>
            </a:solid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A9D4193-27B9-451E-B7C1-90A407EB9E07}" type="slidenum">
              <a:rPr lang="en-US" smtClean="0"/>
              <a:pPr eaLnBrk="1" hangingPunct="1"/>
              <a:t>84</a:t>
            </a:fld>
            <a:endParaRPr lang="en-US" smtClean="0"/>
          </a:p>
        </p:txBody>
      </p:sp>
      <p:sp>
        <p:nvSpPr>
          <p:cNvPr id="167939" name="Rectangle 2"/>
          <p:cNvSpPr>
            <a:spLocks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655" tIns="46988" rIns="95655" bIns="46988"/>
          <a:lstStyle/>
          <a:p>
            <a:pPr marL="457200" indent="-457200" eaLnBrk="1" hangingPunct="1"/>
            <a:endParaRPr lang="en-US" smtClean="0"/>
          </a:p>
        </p:txBody>
      </p:sp>
      <p:sp>
        <p:nvSpPr>
          <p:cNvPr id="167940" name="Rectangle 3"/>
          <p:cNvSpPr>
            <a:spLocks noChangeArrowheads="1" noTextEdit="1"/>
          </p:cNvSpPr>
          <p:nvPr>
            <p:ph type="sldImg"/>
          </p:nvPr>
        </p:nvSpPr>
        <p:spPr>
          <a:xfrm>
            <a:off x="1258888" y="720725"/>
            <a:ext cx="4799012" cy="3598863"/>
          </a:xfrm>
          <a:ln w="12700" cap="flat">
            <a:solidFill>
              <a:schemeClr val="tx1"/>
            </a:solid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C795ECC1-4F08-4BF1-8B76-56408BE2A177}" type="slidenum">
              <a:rPr lang="en-US" smtClean="0"/>
              <a:pPr eaLnBrk="1" hangingPunct="1"/>
              <a:t>85</a:t>
            </a:fld>
            <a:endParaRPr lang="en-US" smtClean="0"/>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P"/>
              </a:rPr>
              <a:t>29 CFR 1926 Subpart P</a:t>
            </a:r>
            <a:r>
              <a:rPr lang="en-US" smtClean="0"/>
              <a:t>, Excavations. OSHA Standard. </a:t>
            </a:r>
          </a:p>
          <a:p>
            <a:pPr lvl="1" eaLnBrk="1" hangingPunct="1"/>
            <a:r>
              <a:rPr lang="en-US" smtClean="0">
                <a:hlinkClick r:id="rId4" tooltip="1926.652"/>
              </a:rPr>
              <a:t>1926.652</a:t>
            </a:r>
            <a:r>
              <a:rPr lang="en-US" smtClean="0"/>
              <a:t>, Requirements for protective systems </a:t>
            </a:r>
          </a:p>
          <a:p>
            <a:pPr eaLnBrk="1" hangingPunct="1"/>
            <a:r>
              <a:rPr lang="en-US" smtClean="0">
                <a:hlinkClick r:id="rId5" tooltip="Trench Safety"/>
              </a:rPr>
              <a:t>Trench Safety</a:t>
            </a:r>
            <a:r>
              <a:rPr lang="en-US" smtClean="0"/>
              <a:t>. Auburn University Engineering Extension. </a:t>
            </a:r>
          </a:p>
          <a:p>
            <a:pPr eaLnBrk="1" hangingPunct="1"/>
            <a:r>
              <a:rPr lang="en-US" smtClean="0">
                <a:hlinkClick r:id="" action="ppaction://noaction" tooltip="Additional Examples"/>
              </a:rPr>
              <a:t>Additional Examples</a:t>
            </a:r>
            <a:r>
              <a:rPr lang="en-US" smtClean="0"/>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465C746-A368-4DF2-A893-3C3ABC89DEC5}" type="slidenum">
              <a:rPr lang="en-US" smtClean="0"/>
              <a:pPr eaLnBrk="1" hangingPunct="1"/>
              <a:t>86</a:t>
            </a:fld>
            <a:endParaRPr 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P"/>
              </a:rPr>
              <a:t>29 CFR 1926 Subpart P</a:t>
            </a:r>
            <a:r>
              <a:rPr lang="en-US" smtClean="0"/>
              <a:t>, Excavations. OSHA Standard. </a:t>
            </a:r>
          </a:p>
          <a:p>
            <a:pPr lvl="1" eaLnBrk="1" hangingPunct="1"/>
            <a:r>
              <a:rPr lang="en-US" smtClean="0">
                <a:hlinkClick r:id="rId4" tooltip="1926.651"/>
              </a:rPr>
              <a:t>1926.651</a:t>
            </a:r>
            <a:r>
              <a:rPr lang="en-US" smtClean="0"/>
              <a:t>, Specific excavation requirements </a:t>
            </a:r>
          </a:p>
          <a:p>
            <a:pPr lvl="2" eaLnBrk="1" hangingPunct="1"/>
            <a:r>
              <a:rPr lang="en-US" smtClean="0">
                <a:hlinkClick r:id="rId4" tooltip="1926.651(k)"/>
              </a:rPr>
              <a:t>1926.651(k)</a:t>
            </a:r>
            <a:r>
              <a:rPr lang="en-US" smtClean="0"/>
              <a:t>, Inspections </a:t>
            </a:r>
          </a:p>
          <a:p>
            <a:pPr eaLnBrk="1" hangingPunct="1"/>
            <a:r>
              <a:rPr lang="en-US" smtClean="0">
                <a:hlinkClick r:id="rId5" tooltip="Trench Safety"/>
              </a:rPr>
              <a:t>Trench Safety</a:t>
            </a:r>
            <a:r>
              <a:rPr lang="en-US" smtClean="0"/>
              <a:t>. Auburn University Engineering Extension.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5FAC9C04-EBBB-404B-BD86-FCF46CB7DBE6}" type="slidenum">
              <a:rPr lang="en-US" smtClean="0"/>
              <a:pPr eaLnBrk="1" hangingPunct="1"/>
              <a:t>87</a:t>
            </a:fld>
            <a:endParaRPr lang="en-US" smtClean="0"/>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 </a:t>
            </a:r>
            <a:r>
              <a:rPr lang="en-US" b="1" i="1" smtClean="0"/>
              <a:t>Additional Information:</a:t>
            </a:r>
            <a:r>
              <a:rPr lang="en-US" smtClean="0"/>
              <a:t> </a:t>
            </a:r>
          </a:p>
          <a:p>
            <a:pPr eaLnBrk="1" hangingPunct="1"/>
            <a:r>
              <a:rPr lang="en-US" smtClean="0">
                <a:hlinkClick r:id="rId3" tooltip="29 CFR 1926 Subpart P"/>
              </a:rPr>
              <a:t>29 CFR 1926 Subpart P</a:t>
            </a:r>
            <a:r>
              <a:rPr lang="en-US" smtClean="0"/>
              <a:t>, Excavations. OSHA Standard. </a:t>
            </a:r>
          </a:p>
          <a:p>
            <a:pPr lvl="1" eaLnBrk="1" hangingPunct="1"/>
            <a:r>
              <a:rPr lang="en-US" smtClean="0">
                <a:hlinkClick r:id="rId4" tooltip="1926.651"/>
              </a:rPr>
              <a:t>1926.651</a:t>
            </a:r>
            <a:r>
              <a:rPr lang="en-US" smtClean="0"/>
              <a:t>, Specific excavation requirements </a:t>
            </a:r>
          </a:p>
          <a:p>
            <a:pPr lvl="2" eaLnBrk="1" hangingPunct="1"/>
            <a:r>
              <a:rPr lang="en-US" smtClean="0">
                <a:hlinkClick r:id="rId4" tooltip="1926.651(j)(2)"/>
              </a:rPr>
              <a:t>1926.651(j)(2)</a:t>
            </a:r>
            <a:r>
              <a:rPr lang="en-US" smtClean="0"/>
              <a:t> </a:t>
            </a:r>
          </a:p>
          <a:p>
            <a:pPr eaLnBrk="1" hangingPunct="1"/>
            <a:r>
              <a:rPr lang="en-US" smtClean="0">
                <a:hlinkClick r:id="rId5" tooltip="Trench Safety"/>
              </a:rPr>
              <a:t>Trench Safety</a:t>
            </a:r>
            <a:r>
              <a:rPr lang="en-US" smtClean="0"/>
              <a:t>. Auburn University Engineering Extension.</a:t>
            </a:r>
          </a:p>
          <a:p>
            <a:pPr eaLnBrk="1" hangingPunct="1">
              <a:buFontTx/>
              <a:buChar char="•"/>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ED42E7FB-FD2A-482F-9FA5-A25952C44211}" type="slidenum">
              <a:rPr lang="en-US" smtClean="0"/>
              <a:pPr eaLnBrk="1" hangingPunct="1"/>
              <a:t>89</a:t>
            </a:fld>
            <a:endParaRPr lang="en-US" smtClean="0"/>
          </a:p>
        </p:txBody>
      </p:sp>
      <p:sp>
        <p:nvSpPr>
          <p:cNvPr id="172035" name="Rectangle 2"/>
          <p:cNvSpPr>
            <a:spLocks noChangeArrowheads="1" noTextEdit="1"/>
          </p:cNvSpPr>
          <p:nvPr>
            <p:ph type="sldImg"/>
          </p:nvPr>
        </p:nvSpPr>
        <p:spPr>
          <a:xfrm>
            <a:off x="1301750" y="722313"/>
            <a:ext cx="4711700" cy="3533775"/>
          </a:xfrm>
          <a:solidFill>
            <a:srgbClr val="FFFFFF"/>
          </a:solidFill>
          <a:ln/>
        </p:spPr>
      </p:sp>
      <p:sp>
        <p:nvSpPr>
          <p:cNvPr id="172036" name="Rectangle 3"/>
          <p:cNvSpPr>
            <a:spLocks noChangeArrowheads="1"/>
          </p:cNvSpPr>
          <p:nvPr>
            <p:ph type="body" idx="1"/>
          </p:nvPr>
        </p:nvSpPr>
        <p:spPr>
          <a:xfrm>
            <a:off x="974725" y="4687888"/>
            <a:ext cx="5365750" cy="4095750"/>
          </a:xfrm>
          <a:solidFill>
            <a:srgbClr val="FFFFFF"/>
          </a:solidFill>
          <a:ln>
            <a:solidFill>
              <a:srgbClr val="000000"/>
            </a:solidFill>
          </a:ln>
        </p:spPr>
        <p:txBody>
          <a:bodyPr/>
          <a:lstStyle/>
          <a:p>
            <a:pPr eaLnBrk="1" hangingPunct="1"/>
            <a:r>
              <a:rPr lang="en-US" sz="1400" smtClean="0">
                <a:solidFill>
                  <a:srgbClr val="CC3300"/>
                </a:solidFill>
              </a:rPr>
              <a:t>Point out to your crew</a:t>
            </a:r>
            <a:r>
              <a:rPr lang="en-US" sz="1400" smtClean="0"/>
              <a:t> - That a single cubic yard of dirt weighs between 3000 and 4000 pounds - more than a small pickup truck.  </a:t>
            </a:r>
          </a:p>
          <a:p>
            <a:pPr eaLnBrk="1" hangingPunct="1"/>
            <a:endParaRPr lang="en-US" sz="1400" smtClean="0"/>
          </a:p>
          <a:p>
            <a:pPr eaLnBrk="1" hangingPunct="1"/>
            <a:r>
              <a:rPr lang="en-US" sz="1400" smtClean="0"/>
              <a:t>From: Beware of the excavation rats - Part 2 by Michael W. Hayslip - article linked at the end of this presentation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8DC6070-9495-4510-8AF3-E5603C2CCF84}" type="slidenum">
              <a:rPr lang="en-US" smtClean="0"/>
              <a:pPr eaLnBrk="1" hangingPunct="1"/>
              <a:t>9</a:t>
            </a:fld>
            <a:endParaRPr lang="en-US" smtClean="0"/>
          </a:p>
        </p:txBody>
      </p:sp>
      <p:sp>
        <p:nvSpPr>
          <p:cNvPr id="108547" name="Rectangle 2"/>
          <p:cNvSpPr>
            <a:spLocks noChangeArrowheads="1" noTextEdit="1"/>
          </p:cNvSpPr>
          <p:nvPr>
            <p:ph type="sldImg"/>
          </p:nvPr>
        </p:nvSpPr>
        <p:spPr>
          <a:solidFill>
            <a:srgbClr val="FFFFFF"/>
          </a:solidFill>
          <a:ln/>
        </p:spPr>
      </p:sp>
      <p:sp>
        <p:nvSpPr>
          <p:cNvPr id="10854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1926.502(b) and 1926.502(j)</a:t>
            </a:r>
          </a:p>
          <a:p>
            <a:pPr eaLnBrk="1" hangingPunct="1"/>
            <a:endParaRPr lang="en-US" sz="1400" smtClean="0"/>
          </a:p>
          <a:p>
            <a:pPr eaLnBrk="1" hangingPunct="1"/>
            <a:r>
              <a:rPr lang="en-US" b="1" smtClean="0"/>
              <a:t>How do guardrail systems protect me from falling?  </a:t>
            </a:r>
          </a:p>
          <a:p>
            <a:pPr eaLnBrk="1" hangingPunct="1"/>
            <a:r>
              <a:rPr lang="en-US" smtClean="0"/>
              <a:t>Guardrail systems provide a barrier to protect the employee from falling: </a:t>
            </a:r>
          </a:p>
          <a:p>
            <a:pPr eaLnBrk="1" hangingPunct="1">
              <a:buFontTx/>
              <a:buChar char="•"/>
            </a:pPr>
            <a:r>
              <a:rPr lang="en-US" smtClean="0"/>
              <a:t>     Top edge of the guardrail must be 39-45 inches above the walking/working level.</a:t>
            </a:r>
          </a:p>
          <a:p>
            <a:pPr eaLnBrk="1" hangingPunct="1">
              <a:buFontTx/>
              <a:buChar char="•"/>
            </a:pPr>
            <a:r>
              <a:rPr lang="en-US" smtClean="0"/>
              <a:t>     There must also be protection from falling between the top rail and the walking/working surface.  Midrails, screens, mesh, or intermediate vertical members may be used for this protection. There are specific requirements for their installation.</a:t>
            </a:r>
          </a:p>
          <a:p>
            <a:pPr eaLnBrk="1" hangingPunct="1">
              <a:buFontTx/>
              <a:buChar char="•"/>
            </a:pPr>
            <a:r>
              <a:rPr lang="en-US" smtClean="0"/>
              <a:t>     The protective barriers must be strong enough to support a falling employee. Wood, chain and wire rope may be used for top rails and midrails.</a:t>
            </a:r>
          </a:p>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BFEBF5EB-D95E-44E8-AEDB-5FD9865DED6C}" type="slidenum">
              <a:rPr lang="en-US" smtClean="0"/>
              <a:pPr eaLnBrk="1" hangingPunct="1"/>
              <a:t>93</a:t>
            </a:fld>
            <a:endParaRPr lang="en-US" smtClean="0"/>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P"/>
              </a:rPr>
              <a:t>29 CFR 1926 Subpart P</a:t>
            </a:r>
            <a:r>
              <a:rPr lang="en-US" smtClean="0"/>
              <a:t>, Excavations. OSHA Standard. </a:t>
            </a:r>
          </a:p>
          <a:p>
            <a:pPr lvl="1" eaLnBrk="1" hangingPunct="1"/>
            <a:r>
              <a:rPr lang="en-US" smtClean="0">
                <a:hlinkClick r:id="rId4" tooltip="1926.652"/>
              </a:rPr>
              <a:t>1926.652</a:t>
            </a:r>
            <a:r>
              <a:rPr lang="en-US" smtClean="0"/>
              <a:t>, Requirements for protective systems </a:t>
            </a:r>
          </a:p>
          <a:p>
            <a:pPr eaLnBrk="1" hangingPunct="1"/>
            <a:r>
              <a:rPr lang="en-US" smtClean="0">
                <a:hlinkClick r:id="rId5" tooltip="Trench Safety"/>
              </a:rPr>
              <a:t>Trench Safety</a:t>
            </a:r>
            <a:r>
              <a:rPr lang="en-US" smtClean="0"/>
              <a:t>. Auburn University Engineering Extension. </a:t>
            </a:r>
          </a:p>
          <a:p>
            <a:pPr eaLnBrk="1" hangingPunct="1"/>
            <a:r>
              <a:rPr lang="en-US" smtClean="0">
                <a:hlinkClick r:id="" action="ppaction://noaction" tooltip="Additional Examples"/>
              </a:rPr>
              <a:t>Additional Examples</a:t>
            </a:r>
            <a:r>
              <a:rPr lang="en-US" smtClean="0"/>
              <a:t> </a:t>
            </a:r>
          </a:p>
          <a:p>
            <a:pPr eaLnBrk="1" hangingPunct="1"/>
            <a:endParaRPr lang="en-US" smtClean="0"/>
          </a:p>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A12A62B1-437B-4DBD-84D2-4848609FD15C}" type="slidenum">
              <a:rPr lang="en-US" smtClean="0"/>
              <a:pPr eaLnBrk="1" hangingPunct="1"/>
              <a:t>94</a:t>
            </a:fld>
            <a:endParaRPr 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Additional Information:</a:t>
            </a:r>
            <a:r>
              <a:rPr lang="en-US" smtClean="0"/>
              <a:t> </a:t>
            </a:r>
          </a:p>
          <a:p>
            <a:pPr eaLnBrk="1" hangingPunct="1"/>
            <a:r>
              <a:rPr lang="en-US" smtClean="0">
                <a:hlinkClick r:id="rId3" tooltip="29 CFR 1926 Subpart P"/>
              </a:rPr>
              <a:t>29 CFR 1926 Subpart P</a:t>
            </a:r>
            <a:r>
              <a:rPr lang="en-US" smtClean="0"/>
              <a:t>, Excavations. OSHA Standard. </a:t>
            </a:r>
          </a:p>
          <a:p>
            <a:pPr lvl="1" eaLnBrk="1" hangingPunct="1"/>
            <a:r>
              <a:rPr lang="en-US" smtClean="0">
                <a:hlinkClick r:id="rId4" tooltip="1926.652"/>
              </a:rPr>
              <a:t>1926.652</a:t>
            </a:r>
            <a:r>
              <a:rPr lang="en-US" smtClean="0"/>
              <a:t>, Requirements for protective systems </a:t>
            </a:r>
          </a:p>
          <a:p>
            <a:pPr eaLnBrk="1" hangingPunct="1"/>
            <a:r>
              <a:rPr lang="en-US" smtClean="0">
                <a:hlinkClick r:id="rId5" tooltip="Trench Safety"/>
              </a:rPr>
              <a:t>Trench Safety</a:t>
            </a:r>
            <a:r>
              <a:rPr lang="en-US" smtClean="0"/>
              <a:t>. Auburn University Engineering Extension. </a:t>
            </a:r>
          </a:p>
          <a:p>
            <a:pPr eaLnBrk="1" hangingPunct="1"/>
            <a:r>
              <a:rPr lang="en-US" smtClean="0">
                <a:hlinkClick r:id="" action="ppaction://noaction" tooltip="Additional Examples"/>
              </a:rPr>
              <a:t>Additional Examples</a:t>
            </a:r>
            <a:r>
              <a:rPr lang="en-US" smtClean="0"/>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FC3ED6BA-462F-4360-8FE0-CE9C8E3A64B2}" type="slidenum">
              <a:rPr lang="en-US" smtClean="0"/>
              <a:pPr eaLnBrk="1" hangingPunct="1"/>
              <a:t>95</a:t>
            </a:fld>
            <a:endParaRPr lang="en-US" smtClean="0"/>
          </a:p>
        </p:txBody>
      </p:sp>
      <p:sp>
        <p:nvSpPr>
          <p:cNvPr id="175107" name="Rectangle 2"/>
          <p:cNvSpPr>
            <a:spLocks noChangeArrowheads="1" noTextEdit="1"/>
          </p:cNvSpPr>
          <p:nvPr>
            <p:ph type="sldImg"/>
          </p:nvPr>
        </p:nvSpPr>
        <p:spPr>
          <a:solidFill>
            <a:srgbClr val="FFFFFF"/>
          </a:solidFill>
          <a:ln/>
        </p:spPr>
      </p:sp>
      <p:sp>
        <p:nvSpPr>
          <p:cNvPr id="17510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D3606598-FAFF-4358-B3D5-C7F5907FD22E}" type="slidenum">
              <a:rPr lang="en-US" smtClean="0"/>
              <a:pPr eaLnBrk="1" hangingPunct="1"/>
              <a:t>10</a:t>
            </a:fld>
            <a:endParaRPr lang="en-US" smtClean="0"/>
          </a:p>
        </p:txBody>
      </p:sp>
      <p:sp>
        <p:nvSpPr>
          <p:cNvPr id="109571" name="Rectangle 2"/>
          <p:cNvSpPr>
            <a:spLocks noChangeArrowheads="1" noTextEdit="1"/>
          </p:cNvSpPr>
          <p:nvPr>
            <p:ph type="sldImg"/>
          </p:nvPr>
        </p:nvSpPr>
        <p:spPr>
          <a:solidFill>
            <a:srgbClr val="FFFFFF"/>
          </a:solidFill>
          <a:ln/>
        </p:spPr>
      </p:sp>
      <p:sp>
        <p:nvSpPr>
          <p:cNvPr id="109572"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1926.501(b)(4)</a:t>
            </a:r>
          </a:p>
          <a:p>
            <a:pPr eaLnBrk="1" hangingPunct="1"/>
            <a:endParaRPr lang="en-US" smtClean="0"/>
          </a:p>
          <a:p>
            <a:pPr eaLnBrk="1" hangingPunct="1"/>
            <a:r>
              <a:rPr lang="en-US" u="sng" smtClean="0"/>
              <a:t>Holes - 1926.501(b)(4</a:t>
            </a:r>
            <a:r>
              <a:rPr lang="en-US" smtClean="0"/>
              <a:t>):  </a:t>
            </a:r>
          </a:p>
          <a:p>
            <a:pPr eaLnBrk="1" hangingPunct="1"/>
            <a:r>
              <a:rPr lang="en-US" smtClean="0"/>
              <a:t>Personal fall arrest systems, covers, or guardrail systems shall be erected around holes (including skylights) that are more than 6 feet above lower levels.</a:t>
            </a:r>
          </a:p>
          <a:p>
            <a:pPr eaLnBrk="1" hangingPunct="1"/>
            <a:r>
              <a:rPr lang="en-US" smtClean="0"/>
              <a:t>NOTE – All floor holes must be protected against slips/trips – even if less than 6 feet </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algn="ctr" defTabSz="966788" eaLnBrk="0" fontAlgn="base" hangingPunct="0">
              <a:spcBef>
                <a:spcPct val="0"/>
              </a:spcBef>
              <a:spcAft>
                <a:spcPct val="0"/>
              </a:spcAft>
              <a:defRPr>
                <a:solidFill>
                  <a:schemeClr val="tx1"/>
                </a:solidFill>
                <a:latin typeface="Arial" charset="0"/>
                <a:cs typeface="Arial" charset="0"/>
              </a:defRPr>
            </a:lvl6pPr>
            <a:lvl7pPr marL="2971800" indent="-228600" algn="ctr" defTabSz="966788" eaLnBrk="0" fontAlgn="base" hangingPunct="0">
              <a:spcBef>
                <a:spcPct val="0"/>
              </a:spcBef>
              <a:spcAft>
                <a:spcPct val="0"/>
              </a:spcAft>
              <a:defRPr>
                <a:solidFill>
                  <a:schemeClr val="tx1"/>
                </a:solidFill>
                <a:latin typeface="Arial" charset="0"/>
                <a:cs typeface="Arial" charset="0"/>
              </a:defRPr>
            </a:lvl7pPr>
            <a:lvl8pPr marL="3429000" indent="-228600" algn="ctr" defTabSz="966788" eaLnBrk="0" fontAlgn="base" hangingPunct="0">
              <a:spcBef>
                <a:spcPct val="0"/>
              </a:spcBef>
              <a:spcAft>
                <a:spcPct val="0"/>
              </a:spcAft>
              <a:defRPr>
                <a:solidFill>
                  <a:schemeClr val="tx1"/>
                </a:solidFill>
                <a:latin typeface="Arial" charset="0"/>
                <a:cs typeface="Arial" charset="0"/>
              </a:defRPr>
            </a:lvl8pPr>
            <a:lvl9pPr marL="3886200" indent="-228600" algn="ctr"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5510E962-4CDB-4B99-B6F6-8307CE72884E}" type="slidenum">
              <a:rPr lang="en-US" smtClean="0"/>
              <a:pPr eaLnBrk="1" hangingPunct="1"/>
              <a:t>11</a:t>
            </a:fld>
            <a:endParaRPr lang="en-US" smtClean="0"/>
          </a:p>
        </p:txBody>
      </p:sp>
      <p:sp>
        <p:nvSpPr>
          <p:cNvPr id="110595" name="Rectangle 2"/>
          <p:cNvSpPr>
            <a:spLocks noChangeArrowheads="1" noTextEdit="1"/>
          </p:cNvSpPr>
          <p:nvPr>
            <p:ph type="sldImg"/>
          </p:nvPr>
        </p:nvSpPr>
        <p:spPr>
          <a:solidFill>
            <a:srgbClr val="FFFFFF"/>
          </a:solidFill>
          <a:ln/>
        </p:spPr>
      </p:sp>
      <p:sp>
        <p:nvSpPr>
          <p:cNvPr id="11059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t>Reference 1926.502(b)</a:t>
            </a:r>
          </a:p>
          <a:p>
            <a:pPr eaLnBrk="1" hangingPunct="1">
              <a:buFontTx/>
              <a:buChar char="-"/>
            </a:pPr>
            <a:r>
              <a:rPr lang="en-US" smtClean="0"/>
              <a:t>¼ inch rope is allowed, but it must meet the criteria of 1926.502(b)(3), etc.</a:t>
            </a:r>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457200" y="228600"/>
            <a:ext cx="8229600" cy="3810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5" name="Rectangle 10"/>
          <p:cNvSpPr>
            <a:spLocks noChangeArrowheads="1"/>
          </p:cNvSpPr>
          <p:nvPr userDrawn="1"/>
        </p:nvSpPr>
        <p:spPr bwMode="auto">
          <a:xfrm>
            <a:off x="457200" y="6324600"/>
            <a:ext cx="8229600" cy="152400"/>
          </a:xfrm>
          <a:prstGeom prst="rect">
            <a:avLst/>
          </a:prstGeom>
          <a:solidFill>
            <a:srgbClr val="FF0000"/>
          </a:solidFill>
          <a:ln w="9525">
            <a:solidFill>
              <a:srgbClr val="FF0000"/>
            </a:solidFill>
            <a:miter lim="800000"/>
            <a:headEnd/>
            <a:tailEnd/>
          </a:ln>
        </p:spPr>
        <p:txBody>
          <a:bodyPr wrap="none" anchor="ctr"/>
          <a:lstStyle/>
          <a:p>
            <a:endParaRPr lang="en-US"/>
          </a:p>
        </p:txBody>
      </p:sp>
      <p:pic>
        <p:nvPicPr>
          <p:cNvPr id="6" name="Picture 11" descr="abc_logo_colo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715000" y="4191000"/>
            <a:ext cx="29718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2"/>
          <p:cNvSpPr>
            <a:spLocks noChangeShapeType="1"/>
          </p:cNvSpPr>
          <p:nvPr userDrawn="1"/>
        </p:nvSpPr>
        <p:spPr bwMode="auto">
          <a:xfrm>
            <a:off x="533400" y="3124200"/>
            <a:ext cx="8077200" cy="0"/>
          </a:xfrm>
          <a:prstGeom prst="line">
            <a:avLst/>
          </a:prstGeom>
          <a:noFill/>
          <a:ln w="133350">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738" name="Rectangle 2"/>
          <p:cNvSpPr>
            <a:spLocks noGrp="1" noChangeArrowheads="1"/>
          </p:cNvSpPr>
          <p:nvPr>
            <p:ph type="ctrTitle"/>
          </p:nvPr>
        </p:nvSpPr>
        <p:spPr>
          <a:xfrm>
            <a:off x="914400" y="1524000"/>
            <a:ext cx="7623175" cy="1752600"/>
          </a:xfrm>
        </p:spPr>
        <p:txBody>
          <a:bodyPr/>
          <a:lstStyle>
            <a:lvl1pPr>
              <a:defRPr sz="4800"/>
            </a:lvl1pPr>
          </a:lstStyle>
          <a:p>
            <a:r>
              <a:rPr lang="en-US" altLang="en-US"/>
              <a:t>Click to edit Master title style</a:t>
            </a:r>
          </a:p>
        </p:txBody>
      </p:sp>
      <p:sp>
        <p:nvSpPr>
          <p:cNvPr id="5007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600"/>
            </a:lvl1pPr>
          </a:lstStyle>
          <a:p>
            <a:r>
              <a:rPr lang="en-US" alt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ltLang="en-US"/>
          </a:p>
        </p:txBody>
      </p:sp>
      <p:sp>
        <p:nvSpPr>
          <p:cNvPr id="9"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10" name="Rectangle 6"/>
          <p:cNvSpPr>
            <a:spLocks noGrp="1" noChangeArrowheads="1"/>
          </p:cNvSpPr>
          <p:nvPr>
            <p:ph type="sldNum" sz="quarter" idx="12"/>
          </p:nvPr>
        </p:nvSpPr>
        <p:spPr/>
        <p:txBody>
          <a:bodyPr/>
          <a:lstStyle>
            <a:lvl1pPr>
              <a:defRPr/>
            </a:lvl1pPr>
          </a:lstStyle>
          <a:p>
            <a:pPr>
              <a:defRPr/>
            </a:pPr>
            <a:fld id="{C12F782A-9F9D-4DC3-AA9E-C0A16B3D3920}" type="slidenum">
              <a:rPr lang="en-US" altLang="en-US"/>
              <a:pPr>
                <a:defRPr/>
              </a:pPr>
              <a:t>‹#›</a:t>
            </a:fld>
            <a:endParaRPr lang="en-US" altLang="en-US"/>
          </a:p>
        </p:txBody>
      </p:sp>
    </p:spTree>
    <p:extLst>
      <p:ext uri="{BB962C8B-B14F-4D97-AF65-F5344CB8AC3E}">
        <p14:creationId xmlns:p14="http://schemas.microsoft.com/office/powerpoint/2010/main" val="347527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E31297-1C4E-4FB7-93F0-14BC82B5D465}" type="slidenum">
              <a:rPr lang="en-US" altLang="en-US"/>
              <a:pPr>
                <a:defRPr/>
              </a:pPr>
              <a:t>‹#›</a:t>
            </a:fld>
            <a:endParaRPr lang="en-US" altLang="en-US"/>
          </a:p>
        </p:txBody>
      </p:sp>
    </p:spTree>
    <p:extLst>
      <p:ext uri="{BB962C8B-B14F-4D97-AF65-F5344CB8AC3E}">
        <p14:creationId xmlns:p14="http://schemas.microsoft.com/office/powerpoint/2010/main" val="251026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44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44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78AE22-C04B-4423-BA00-6D0E4CB780C8}" type="slidenum">
              <a:rPr lang="en-US" altLang="en-US"/>
              <a:pPr>
                <a:defRPr/>
              </a:pPr>
              <a:t>‹#›</a:t>
            </a:fld>
            <a:endParaRPr lang="en-US" altLang="en-US"/>
          </a:p>
        </p:txBody>
      </p:sp>
    </p:spTree>
    <p:extLst>
      <p:ext uri="{BB962C8B-B14F-4D97-AF65-F5344CB8AC3E}">
        <p14:creationId xmlns:p14="http://schemas.microsoft.com/office/powerpoint/2010/main" val="248173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55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34371A6-FABA-42F2-8C57-FC77AB56009B}" type="slidenum">
              <a:rPr lang="en-US" altLang="en-US"/>
              <a:pPr>
                <a:defRPr/>
              </a:pPr>
              <a:t>‹#›</a:t>
            </a:fld>
            <a:endParaRPr lang="en-US" altLang="en-US"/>
          </a:p>
        </p:txBody>
      </p:sp>
    </p:spTree>
    <p:extLst>
      <p:ext uri="{BB962C8B-B14F-4D97-AF65-F5344CB8AC3E}">
        <p14:creationId xmlns:p14="http://schemas.microsoft.com/office/powerpoint/2010/main" val="186178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55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331DBD3-04E9-4677-85BB-5265F4C03E69}" type="slidenum">
              <a:rPr lang="en-US" altLang="en-US"/>
              <a:pPr>
                <a:defRPr/>
              </a:pPr>
              <a:t>‹#›</a:t>
            </a:fld>
            <a:endParaRPr lang="en-US" altLang="en-US"/>
          </a:p>
        </p:txBody>
      </p:sp>
    </p:spTree>
    <p:extLst>
      <p:ext uri="{BB962C8B-B14F-4D97-AF65-F5344CB8AC3E}">
        <p14:creationId xmlns:p14="http://schemas.microsoft.com/office/powerpoint/2010/main" val="327116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5563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005D43-153E-46F6-BAEE-8D99D1F94E42}" type="slidenum">
              <a:rPr lang="en-US" altLang="en-US"/>
              <a:pPr>
                <a:defRPr/>
              </a:pPr>
              <a:t>‹#›</a:t>
            </a:fld>
            <a:endParaRPr lang="en-US" altLang="en-US"/>
          </a:p>
        </p:txBody>
      </p:sp>
    </p:spTree>
    <p:extLst>
      <p:ext uri="{BB962C8B-B14F-4D97-AF65-F5344CB8AC3E}">
        <p14:creationId xmlns:p14="http://schemas.microsoft.com/office/powerpoint/2010/main" val="70930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D4F81DF-6E49-4092-8B34-52DF2871563A}" type="slidenum">
              <a:rPr lang="en-US" altLang="en-US"/>
              <a:pPr>
                <a:defRPr/>
              </a:pPr>
              <a:t>‹#›</a:t>
            </a:fld>
            <a:endParaRPr lang="en-US" altLang="en-US"/>
          </a:p>
        </p:txBody>
      </p:sp>
    </p:spTree>
    <p:extLst>
      <p:ext uri="{BB962C8B-B14F-4D97-AF65-F5344CB8AC3E}">
        <p14:creationId xmlns:p14="http://schemas.microsoft.com/office/powerpoint/2010/main" val="644419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EC47C5-412E-475B-BDE9-5475B4928126}" type="slidenum">
              <a:rPr lang="en-US" altLang="en-US"/>
              <a:pPr>
                <a:defRPr/>
              </a:pPr>
              <a:t>‹#›</a:t>
            </a:fld>
            <a:endParaRPr lang="en-US" altLang="en-US"/>
          </a:p>
        </p:txBody>
      </p:sp>
    </p:spTree>
    <p:extLst>
      <p:ext uri="{BB962C8B-B14F-4D97-AF65-F5344CB8AC3E}">
        <p14:creationId xmlns:p14="http://schemas.microsoft.com/office/powerpoint/2010/main" val="302974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E60E977-F80C-488E-9298-89C02211D6C8}" type="slidenum">
              <a:rPr lang="en-US" altLang="en-US"/>
              <a:pPr>
                <a:defRPr/>
              </a:pPr>
              <a:t>‹#›</a:t>
            </a:fld>
            <a:endParaRPr lang="en-US" altLang="en-US"/>
          </a:p>
        </p:txBody>
      </p:sp>
    </p:spTree>
    <p:extLst>
      <p:ext uri="{BB962C8B-B14F-4D97-AF65-F5344CB8AC3E}">
        <p14:creationId xmlns:p14="http://schemas.microsoft.com/office/powerpoint/2010/main" val="182591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E13F23C-316A-4CE6-955F-3452571FAC22}" type="slidenum">
              <a:rPr lang="en-US" altLang="en-US"/>
              <a:pPr>
                <a:defRPr/>
              </a:pPr>
              <a:t>‹#›</a:t>
            </a:fld>
            <a:endParaRPr lang="en-US" altLang="en-US"/>
          </a:p>
        </p:txBody>
      </p:sp>
    </p:spTree>
    <p:extLst>
      <p:ext uri="{BB962C8B-B14F-4D97-AF65-F5344CB8AC3E}">
        <p14:creationId xmlns:p14="http://schemas.microsoft.com/office/powerpoint/2010/main" val="118160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4A8FD32-3AB0-400F-B987-A10AFA161183}" type="slidenum">
              <a:rPr lang="en-US" altLang="en-US"/>
              <a:pPr>
                <a:defRPr/>
              </a:pPr>
              <a:t>‹#›</a:t>
            </a:fld>
            <a:endParaRPr lang="en-US" altLang="en-US"/>
          </a:p>
        </p:txBody>
      </p:sp>
    </p:spTree>
    <p:extLst>
      <p:ext uri="{BB962C8B-B14F-4D97-AF65-F5344CB8AC3E}">
        <p14:creationId xmlns:p14="http://schemas.microsoft.com/office/powerpoint/2010/main" val="283268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B6F6184-B495-414C-94F2-D7B3767161E1}" type="slidenum">
              <a:rPr lang="en-US" altLang="en-US"/>
              <a:pPr>
                <a:defRPr/>
              </a:pPr>
              <a:t>‹#›</a:t>
            </a:fld>
            <a:endParaRPr lang="en-US" altLang="en-US"/>
          </a:p>
        </p:txBody>
      </p:sp>
    </p:spTree>
    <p:extLst>
      <p:ext uri="{BB962C8B-B14F-4D97-AF65-F5344CB8AC3E}">
        <p14:creationId xmlns:p14="http://schemas.microsoft.com/office/powerpoint/2010/main" val="963709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1C60866-E1AD-43CF-B903-911357BE57B7}" type="slidenum">
              <a:rPr lang="en-US" altLang="en-US"/>
              <a:pPr>
                <a:defRPr/>
              </a:pPr>
              <a:t>‹#›</a:t>
            </a:fld>
            <a:endParaRPr lang="en-US" altLang="en-US"/>
          </a:p>
        </p:txBody>
      </p:sp>
    </p:spTree>
    <p:extLst>
      <p:ext uri="{BB962C8B-B14F-4D97-AF65-F5344CB8AC3E}">
        <p14:creationId xmlns:p14="http://schemas.microsoft.com/office/powerpoint/2010/main" val="398174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AFD7AC0-7D3A-474E-B2BB-7E2B734B6A2A}" type="slidenum">
              <a:rPr lang="en-US" altLang="en-US"/>
              <a:pPr>
                <a:defRPr/>
              </a:pPr>
              <a:t>‹#›</a:t>
            </a:fld>
            <a:endParaRPr lang="en-US" altLang="en-US"/>
          </a:p>
        </p:txBody>
      </p:sp>
    </p:spTree>
    <p:extLst>
      <p:ext uri="{BB962C8B-B14F-4D97-AF65-F5344CB8AC3E}">
        <p14:creationId xmlns:p14="http://schemas.microsoft.com/office/powerpoint/2010/main" val="265404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85800"/>
            <a:ext cx="8229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997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cs typeface="+mn-cs"/>
              </a:defRPr>
            </a:lvl1pPr>
          </a:lstStyle>
          <a:p>
            <a:pPr>
              <a:defRPr/>
            </a:pPr>
            <a:endParaRPr lang="en-US" altLang="en-US"/>
          </a:p>
        </p:txBody>
      </p:sp>
      <p:sp>
        <p:nvSpPr>
          <p:cNvPr id="4997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cs typeface="+mn-cs"/>
              </a:defRPr>
            </a:lvl1pPr>
          </a:lstStyle>
          <a:p>
            <a:pPr>
              <a:defRPr/>
            </a:pPr>
            <a:endParaRPr lang="en-US" altLang="en-US"/>
          </a:p>
        </p:txBody>
      </p:sp>
      <p:sp>
        <p:nvSpPr>
          <p:cNvPr id="4997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cs typeface="+mn-cs"/>
              </a:defRPr>
            </a:lvl1pPr>
          </a:lstStyle>
          <a:p>
            <a:pPr>
              <a:defRPr/>
            </a:pPr>
            <a:fld id="{CD765F4F-3670-4758-9FC3-0236BD2BDDD1}" type="slidenum">
              <a:rPr lang="en-US" altLang="en-US"/>
              <a:pPr>
                <a:defRPr/>
              </a:pPr>
              <a:t>‹#›</a:t>
            </a:fld>
            <a:endParaRPr lang="en-US" altLang="en-US"/>
          </a:p>
        </p:txBody>
      </p:sp>
      <p:sp>
        <p:nvSpPr>
          <p:cNvPr id="1031" name="Rectangle 7"/>
          <p:cNvSpPr>
            <a:spLocks noChangeArrowheads="1"/>
          </p:cNvSpPr>
          <p:nvPr userDrawn="1"/>
        </p:nvSpPr>
        <p:spPr bwMode="auto">
          <a:xfrm>
            <a:off x="457200" y="152400"/>
            <a:ext cx="8229600" cy="3810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032" name="Rectangle 8"/>
          <p:cNvSpPr>
            <a:spLocks noChangeArrowheads="1"/>
          </p:cNvSpPr>
          <p:nvPr userDrawn="1"/>
        </p:nvSpPr>
        <p:spPr bwMode="auto">
          <a:xfrm>
            <a:off x="533400" y="5867400"/>
            <a:ext cx="8153400" cy="152400"/>
          </a:xfrm>
          <a:prstGeom prst="rect">
            <a:avLst/>
          </a:prstGeom>
          <a:solidFill>
            <a:srgbClr val="FF0000"/>
          </a:solidFill>
          <a:ln w="9525">
            <a:solidFill>
              <a:srgbClr val="FF0000"/>
            </a:solidFill>
            <a:miter lim="800000"/>
            <a:headEnd/>
            <a:tailEnd/>
          </a:ln>
        </p:spPr>
        <p:txBody>
          <a:bodyPr wrap="none" anchor="ctr"/>
          <a:lstStyle/>
          <a:p>
            <a:endParaRPr lang="en-US"/>
          </a:p>
        </p:txBody>
      </p:sp>
      <p:pic>
        <p:nvPicPr>
          <p:cNvPr id="1033" name="Picture 9" descr="abc_logo_color"/>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228600" y="6138863"/>
            <a:ext cx="10668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Line 10"/>
          <p:cNvSpPr>
            <a:spLocks noChangeShapeType="1"/>
          </p:cNvSpPr>
          <p:nvPr userDrawn="1"/>
        </p:nvSpPr>
        <p:spPr bwMode="auto">
          <a:xfrm>
            <a:off x="533400" y="1600200"/>
            <a:ext cx="8153400" cy="0"/>
          </a:xfrm>
          <a:prstGeom prst="line">
            <a:avLst/>
          </a:prstGeom>
          <a:noFill/>
          <a:ln w="41275">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4"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iming>
    <p:tnLst>
      <p:par>
        <p:cTn id="1" dur="indefinite" restart="never" nodeType="tmRoot"/>
      </p:par>
    </p:tnLst>
  </p:timing>
  <p:txStyles>
    <p:title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Arial" charset="0"/>
          <a:cs typeface="Arial" charset="0"/>
        </a:defRPr>
      </a:lvl2pPr>
      <a:lvl3pPr algn="ctr" rtl="0" eaLnBrk="0" fontAlgn="base" hangingPunct="0">
        <a:spcBef>
          <a:spcPct val="0"/>
        </a:spcBef>
        <a:spcAft>
          <a:spcPct val="0"/>
        </a:spcAft>
        <a:defRPr sz="4000" b="1">
          <a:solidFill>
            <a:srgbClr val="000066"/>
          </a:solidFill>
          <a:latin typeface="Arial" charset="0"/>
          <a:cs typeface="Arial" charset="0"/>
        </a:defRPr>
      </a:lvl3pPr>
      <a:lvl4pPr algn="ctr" rtl="0" eaLnBrk="0" fontAlgn="base" hangingPunct="0">
        <a:spcBef>
          <a:spcPct val="0"/>
        </a:spcBef>
        <a:spcAft>
          <a:spcPct val="0"/>
        </a:spcAft>
        <a:defRPr sz="4000" b="1">
          <a:solidFill>
            <a:srgbClr val="000066"/>
          </a:solidFill>
          <a:latin typeface="Arial" charset="0"/>
          <a:cs typeface="Arial" charset="0"/>
        </a:defRPr>
      </a:lvl4pPr>
      <a:lvl5pPr algn="ctr" rtl="0" eaLnBrk="0" fontAlgn="base" hangingPunct="0">
        <a:spcBef>
          <a:spcPct val="0"/>
        </a:spcBef>
        <a:spcAft>
          <a:spcPct val="0"/>
        </a:spcAft>
        <a:defRPr sz="4000" b="1">
          <a:solidFill>
            <a:srgbClr val="000066"/>
          </a:solidFill>
          <a:latin typeface="Arial" charset="0"/>
          <a:cs typeface="Arial" charset="0"/>
        </a:defRPr>
      </a:lvl5pPr>
      <a:lvl6pPr marL="457200" algn="ctr" rtl="0" fontAlgn="base">
        <a:spcBef>
          <a:spcPct val="0"/>
        </a:spcBef>
        <a:spcAft>
          <a:spcPct val="0"/>
        </a:spcAft>
        <a:defRPr sz="4000" b="1">
          <a:solidFill>
            <a:srgbClr val="000066"/>
          </a:solidFill>
          <a:latin typeface="Arial" charset="0"/>
          <a:cs typeface="Arial" charset="0"/>
        </a:defRPr>
      </a:lvl6pPr>
      <a:lvl7pPr marL="914400" algn="ctr" rtl="0" fontAlgn="base">
        <a:spcBef>
          <a:spcPct val="0"/>
        </a:spcBef>
        <a:spcAft>
          <a:spcPct val="0"/>
        </a:spcAft>
        <a:defRPr sz="4000" b="1">
          <a:solidFill>
            <a:srgbClr val="000066"/>
          </a:solidFill>
          <a:latin typeface="Arial" charset="0"/>
          <a:cs typeface="Arial" charset="0"/>
        </a:defRPr>
      </a:lvl7pPr>
      <a:lvl8pPr marL="1371600" algn="ctr" rtl="0" fontAlgn="base">
        <a:spcBef>
          <a:spcPct val="0"/>
        </a:spcBef>
        <a:spcAft>
          <a:spcPct val="0"/>
        </a:spcAft>
        <a:defRPr sz="4000" b="1">
          <a:solidFill>
            <a:srgbClr val="000066"/>
          </a:solidFill>
          <a:latin typeface="Arial" charset="0"/>
          <a:cs typeface="Arial" charset="0"/>
        </a:defRPr>
      </a:lvl8pPr>
      <a:lvl9pPr marL="1828800" algn="ctr" rtl="0" fontAlgn="base">
        <a:spcBef>
          <a:spcPct val="0"/>
        </a:spcBef>
        <a:spcAft>
          <a:spcPct val="0"/>
        </a:spcAft>
        <a:defRPr sz="4000" b="1">
          <a:solidFill>
            <a:srgbClr val="000066"/>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800">
          <a:solidFill>
            <a:srgbClr val="000066"/>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800">
          <a:solidFill>
            <a:srgbClr val="000066"/>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800">
          <a:solidFill>
            <a:srgbClr val="000066"/>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800">
          <a:solidFill>
            <a:srgbClr val="000066"/>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5.wmf"/><Relationship Id="rId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7.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5.emf"/></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8.wmf"/><Relationship Id="rId4" Type="http://schemas.openxmlformats.org/officeDocument/2006/relationships/oleObject" Target="../embeddings/oleObject8.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png"/><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8.vml"/><Relationship Id="rId4" Type="http://schemas.openxmlformats.org/officeDocument/2006/relationships/image" Target="../media/image74.wmf"/></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12800" y="520700"/>
            <a:ext cx="8153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l"/>
            <a:endParaRPr lang="en-US"/>
          </a:p>
        </p:txBody>
      </p:sp>
      <p:sp>
        <p:nvSpPr>
          <p:cNvPr id="3075" name="Rectangle 3"/>
          <p:cNvSpPr>
            <a:spLocks noGrp="1" noChangeArrowheads="1"/>
          </p:cNvSpPr>
          <p:nvPr>
            <p:ph type="ctrTitle"/>
          </p:nvPr>
        </p:nvSpPr>
        <p:spPr>
          <a:xfrm>
            <a:off x="0" y="228600"/>
            <a:ext cx="9144000" cy="2667000"/>
          </a:xfrm>
          <a:solidFill>
            <a:srgbClr val="FF3300"/>
          </a:solidFill>
          <a:ln>
            <a:solidFill>
              <a:schemeClr val="tx1"/>
            </a:solidFill>
            <a:miter lim="800000"/>
            <a:headEnd/>
            <a:tailEnd/>
          </a:ln>
        </p:spPr>
        <p:txBody>
          <a:bodyPr/>
          <a:lstStyle/>
          <a:p>
            <a:pPr eaLnBrk="1" hangingPunct="1"/>
            <a:r>
              <a:rPr lang="en-US" u="sng" smtClean="0">
                <a:latin typeface="Arial Black" pitchFamily="34" charset="0"/>
              </a:rPr>
              <a:t>STICCS:</a:t>
            </a:r>
            <a:r>
              <a:rPr lang="en-US" smtClean="0">
                <a:latin typeface="Arial Black" pitchFamily="34" charset="0"/>
              </a:rPr>
              <a:t>  </a:t>
            </a:r>
            <a:br>
              <a:rPr lang="en-US" smtClean="0">
                <a:latin typeface="Arial Black" pitchFamily="34" charset="0"/>
              </a:rPr>
            </a:br>
            <a:r>
              <a:rPr lang="en-US" smtClean="0">
                <a:latin typeface="Arial Black" pitchFamily="34" charset="0"/>
              </a:rPr>
              <a:t>Focus Four Hazards </a:t>
            </a:r>
            <a:br>
              <a:rPr lang="en-US" smtClean="0">
                <a:latin typeface="Arial Black" pitchFamily="34" charset="0"/>
              </a:rPr>
            </a:br>
            <a:r>
              <a:rPr lang="en-US" sz="2400" smtClean="0">
                <a:latin typeface="Arial Black" pitchFamily="34" charset="0"/>
              </a:rPr>
              <a:t>(</a:t>
            </a:r>
            <a:r>
              <a:rPr lang="en-US" sz="2400" smtClean="0">
                <a:solidFill>
                  <a:srgbClr val="66FFFF"/>
                </a:solidFill>
                <a:latin typeface="Arial Black" pitchFamily="34" charset="0"/>
              </a:rPr>
              <a:t>Falls</a:t>
            </a:r>
            <a:r>
              <a:rPr lang="en-US" sz="2400" smtClean="0">
                <a:latin typeface="Arial Black" pitchFamily="34" charset="0"/>
              </a:rPr>
              <a:t>, </a:t>
            </a:r>
            <a:r>
              <a:rPr lang="en-US" sz="2400" smtClean="0">
                <a:solidFill>
                  <a:srgbClr val="800080"/>
                </a:solidFill>
                <a:latin typeface="Arial Black" pitchFamily="34" charset="0"/>
              </a:rPr>
              <a:t>Electrocution</a:t>
            </a:r>
            <a:r>
              <a:rPr lang="en-US" sz="2400" smtClean="0">
                <a:latin typeface="Arial Black" pitchFamily="34" charset="0"/>
              </a:rPr>
              <a:t>, </a:t>
            </a:r>
            <a:r>
              <a:rPr lang="en-US" sz="2400" smtClean="0">
                <a:solidFill>
                  <a:srgbClr val="FFFF00"/>
                </a:solidFill>
                <a:latin typeface="Arial Black" pitchFamily="34" charset="0"/>
              </a:rPr>
              <a:t>Caught-in between</a:t>
            </a:r>
            <a:r>
              <a:rPr lang="en-US" sz="2400" smtClean="0">
                <a:latin typeface="Arial Black" pitchFamily="34" charset="0"/>
              </a:rPr>
              <a:t>, </a:t>
            </a:r>
            <a:r>
              <a:rPr lang="en-US" sz="2400" smtClean="0">
                <a:solidFill>
                  <a:schemeClr val="accent2"/>
                </a:solidFill>
                <a:latin typeface="Arial Black" pitchFamily="34" charset="0"/>
              </a:rPr>
              <a:t>Struck-by</a:t>
            </a:r>
            <a:r>
              <a:rPr lang="en-US" sz="2400" smtClean="0">
                <a:latin typeface="Arial Black" pitchFamily="34" charset="0"/>
              </a:rPr>
              <a:t>)</a:t>
            </a:r>
            <a:r>
              <a:rPr lang="en-US" sz="4400" smtClean="0">
                <a:latin typeface="Arial Black" pitchFamily="34" charset="0"/>
              </a:rPr>
              <a:t> </a:t>
            </a:r>
          </a:p>
        </p:txBody>
      </p:sp>
      <p:sp>
        <p:nvSpPr>
          <p:cNvPr id="3076" name="Text Box 5"/>
          <p:cNvSpPr txBox="1">
            <a:spLocks noChangeArrowheads="1"/>
          </p:cNvSpPr>
          <p:nvPr/>
        </p:nvSpPr>
        <p:spPr bwMode="auto">
          <a:xfrm>
            <a:off x="685800" y="3657600"/>
            <a:ext cx="49530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This presentation of STICCS: Strengthen Training Infrastructure and Competency in Construction Safety, was created by the Trimmer Foundation under the Occupational Safety and Health Administration Susan Harwood Training Grant No. SH-18802-09-60-F-51.</a:t>
            </a:r>
          </a:p>
          <a:p>
            <a:pPr eaLnBrk="1" hangingPunct="1">
              <a:spcBef>
                <a:spcPct val="50000"/>
              </a:spcBef>
            </a:pPr>
            <a:r>
              <a:rPr lang="en-US"/>
              <a:t>All rights reserved, copyright, 2010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28"/>
          <p:cNvSpPr txBox="1">
            <a:spLocks noChangeArrowheads="1"/>
          </p:cNvSpPr>
          <p:nvPr/>
        </p:nvSpPr>
        <p:spPr bwMode="auto">
          <a:xfrm>
            <a:off x="304800" y="2667000"/>
            <a:ext cx="85344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GUARDRAILS</a:t>
            </a:r>
            <a:r>
              <a:rPr lang="en-US" sz="6000" b="1"/>
              <a:t>the correct way</a:t>
            </a:r>
          </a:p>
        </p:txBody>
      </p:sp>
      <p:pic>
        <p:nvPicPr>
          <p:cNvPr id="710658" name="Picture 1026" descr="img052"/>
          <p:cNvPicPr>
            <a:picLocks noChangeAspect="1" noChangeArrowheads="1"/>
          </p:cNvPicPr>
          <p:nvPr/>
        </p:nvPicPr>
        <p:blipFill>
          <a:blip r:embed="rId3" cstate="email">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0666" name="AutoShape 1034"/>
          <p:cNvSpPr>
            <a:spLocks noChangeArrowheads="1"/>
          </p:cNvSpPr>
          <p:nvPr/>
        </p:nvSpPr>
        <p:spPr bwMode="auto">
          <a:xfrm>
            <a:off x="3733800" y="5029200"/>
            <a:ext cx="5410200" cy="914400"/>
          </a:xfrm>
          <a:prstGeom prst="leftArrow">
            <a:avLst>
              <a:gd name="adj1" fmla="val 50000"/>
              <a:gd name="adj2" fmla="val 147917"/>
            </a:avLst>
          </a:prstGeom>
          <a:solidFill>
            <a:srgbClr val="FFFF00"/>
          </a:solidFill>
          <a:ln w="9525">
            <a:solidFill>
              <a:schemeClr val="tx1"/>
            </a:solidFill>
            <a:miter lim="800000"/>
            <a:headEnd/>
            <a:tailEnd/>
          </a:ln>
        </p:spPr>
        <p:txBody>
          <a:bodyPr wrap="none" anchor="ctr"/>
          <a:lstStyle/>
          <a:p>
            <a:endParaRPr lang="en-US"/>
          </a:p>
        </p:txBody>
      </p:sp>
      <p:sp>
        <p:nvSpPr>
          <p:cNvPr id="710668" name="Text Box 1036"/>
          <p:cNvSpPr txBox="1">
            <a:spLocks noChangeArrowheads="1"/>
          </p:cNvSpPr>
          <p:nvPr/>
        </p:nvSpPr>
        <p:spPr bwMode="auto">
          <a:xfrm>
            <a:off x="5029200" y="52578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a:t>Mid-rail withstands 150# Ref.502(b)(5)</a:t>
            </a:r>
          </a:p>
        </p:txBody>
      </p:sp>
      <p:sp>
        <p:nvSpPr>
          <p:cNvPr id="710670" name="Line 1038"/>
          <p:cNvSpPr>
            <a:spLocks noChangeShapeType="1"/>
          </p:cNvSpPr>
          <p:nvPr/>
        </p:nvSpPr>
        <p:spPr bwMode="auto">
          <a:xfrm flipV="1">
            <a:off x="2209800" y="1371600"/>
            <a:ext cx="0" cy="3124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0672" name="Line 1040"/>
          <p:cNvSpPr>
            <a:spLocks noChangeShapeType="1"/>
          </p:cNvSpPr>
          <p:nvPr/>
        </p:nvSpPr>
        <p:spPr bwMode="auto">
          <a:xfrm flipV="1">
            <a:off x="4800600" y="1143000"/>
            <a:ext cx="0" cy="2362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0673" name="Text Box 1041"/>
          <p:cNvSpPr txBox="1">
            <a:spLocks noChangeArrowheads="1"/>
          </p:cNvSpPr>
          <p:nvPr/>
        </p:nvSpPr>
        <p:spPr bwMode="auto">
          <a:xfrm rot="-890096">
            <a:off x="2209800" y="1371600"/>
            <a:ext cx="2514600" cy="457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latin typeface="Arial Narrow" pitchFamily="34" charset="0"/>
              </a:rPr>
              <a:t>Not to exceed 8 feet</a:t>
            </a:r>
          </a:p>
        </p:txBody>
      </p:sp>
      <p:sp>
        <p:nvSpPr>
          <p:cNvPr id="710674" name="Text Box 1042"/>
          <p:cNvSpPr txBox="1">
            <a:spLocks noChangeArrowheads="1"/>
          </p:cNvSpPr>
          <p:nvPr/>
        </p:nvSpPr>
        <p:spPr bwMode="auto">
          <a:xfrm rot="-837268">
            <a:off x="2360613" y="2114550"/>
            <a:ext cx="2347912" cy="3365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Arial Narrow" pitchFamily="34" charset="0"/>
              </a:rPr>
              <a:t>Ref. 29 CFR 1926.502</a:t>
            </a:r>
          </a:p>
        </p:txBody>
      </p:sp>
      <p:sp>
        <p:nvSpPr>
          <p:cNvPr id="710675" name="Line 1043"/>
          <p:cNvSpPr>
            <a:spLocks noChangeShapeType="1"/>
          </p:cNvSpPr>
          <p:nvPr/>
        </p:nvSpPr>
        <p:spPr bwMode="auto">
          <a:xfrm rot="4530025">
            <a:off x="3493294" y="694531"/>
            <a:ext cx="12700" cy="2579688"/>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0676" name="AutoShape 1044"/>
          <p:cNvSpPr>
            <a:spLocks noChangeArrowheads="1"/>
          </p:cNvSpPr>
          <p:nvPr/>
        </p:nvSpPr>
        <p:spPr bwMode="auto">
          <a:xfrm>
            <a:off x="2971800" y="3581400"/>
            <a:ext cx="6172200" cy="914400"/>
          </a:xfrm>
          <a:prstGeom prst="leftArrow">
            <a:avLst>
              <a:gd name="adj1" fmla="val 50000"/>
              <a:gd name="adj2" fmla="val 168750"/>
            </a:avLst>
          </a:prstGeom>
          <a:solidFill>
            <a:srgbClr val="FFFF00"/>
          </a:solidFill>
          <a:ln w="9525">
            <a:solidFill>
              <a:schemeClr val="tx1"/>
            </a:solidFill>
            <a:miter lim="800000"/>
            <a:headEnd/>
            <a:tailEnd/>
          </a:ln>
        </p:spPr>
        <p:txBody>
          <a:bodyPr wrap="none" anchor="ctr"/>
          <a:lstStyle/>
          <a:p>
            <a:endParaRPr lang="en-US"/>
          </a:p>
        </p:txBody>
      </p:sp>
      <p:sp>
        <p:nvSpPr>
          <p:cNvPr id="710665" name="Text Box 1033"/>
          <p:cNvSpPr txBox="1">
            <a:spLocks noChangeArrowheads="1"/>
          </p:cNvSpPr>
          <p:nvPr/>
        </p:nvSpPr>
        <p:spPr bwMode="auto">
          <a:xfrm>
            <a:off x="3581400" y="3886200"/>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a:t>Top-rail withstands 200#, ref. 29 CFR 1926.502(b)(3)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710658"/>
                                        </p:tgtEl>
                                        <p:attrNameLst>
                                          <p:attrName>style.visibility</p:attrName>
                                        </p:attrNameLst>
                                      </p:cBhvr>
                                      <p:to>
                                        <p:strVal val="visible"/>
                                      </p:to>
                                    </p:set>
                                    <p:animEffect transition="in" filter="checkerboard(across)">
                                      <p:cBhvr>
                                        <p:cTn id="7" dur="500"/>
                                        <p:tgtEl>
                                          <p:spTgt spid="710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1067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1066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1066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71066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71067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71067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71067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710673"/>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710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58" grpId="0" autoUpdateAnimBg="0"/>
      <p:bldP spid="710666" grpId="0" animBg="1"/>
      <p:bldP spid="710668" grpId="0" autoUpdateAnimBg="0"/>
      <p:bldP spid="710670" grpId="0" animBg="1"/>
      <p:bldP spid="710672" grpId="0" animBg="1"/>
      <p:bldP spid="710673" grpId="0" animBg="1" autoUpdateAnimBg="0"/>
      <p:bldP spid="710674" grpId="0" animBg="1" autoUpdateAnimBg="0"/>
      <p:bldP spid="710675" grpId="0" animBg="1"/>
      <p:bldP spid="710676" grpId="0" animBg="1"/>
      <p:bldP spid="71066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1371600"/>
          </a:xfrm>
          <a:prstGeom prst="rect">
            <a:avLst/>
          </a:prstGeom>
          <a:solidFill>
            <a:srgbClr val="66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r>
              <a:rPr lang="en-US" sz="4000">
                <a:solidFill>
                  <a:srgbClr val="0033CC"/>
                </a:solidFill>
                <a:latin typeface="Arial Black" pitchFamily="34" charset="0"/>
              </a:rPr>
              <a:t>Cable or Rope Guardrails</a:t>
            </a:r>
          </a:p>
        </p:txBody>
      </p:sp>
      <p:sp>
        <p:nvSpPr>
          <p:cNvPr id="686083" name="Rectangle 3"/>
          <p:cNvSpPr>
            <a:spLocks noChangeArrowheads="1"/>
          </p:cNvSpPr>
          <p:nvPr/>
        </p:nvSpPr>
        <p:spPr bwMode="auto">
          <a:xfrm>
            <a:off x="0" y="19812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gn="l">
              <a:spcBef>
                <a:spcPct val="20000"/>
              </a:spcBef>
              <a:buClr>
                <a:schemeClr val="accent1"/>
              </a:buClr>
              <a:buSzPct val="65000"/>
              <a:buFont typeface="Wingdings" pitchFamily="2" charset="2"/>
              <a:buChar char="n"/>
            </a:pPr>
            <a:r>
              <a:rPr lang="en-US" sz="2000" b="1">
                <a:solidFill>
                  <a:srgbClr val="000066"/>
                </a:solidFill>
              </a:rPr>
              <a:t>Ref. 29 CFR 1926.502(b)(9)</a:t>
            </a:r>
          </a:p>
          <a:p>
            <a:pPr marL="342900" indent="-342900" algn="l">
              <a:spcBef>
                <a:spcPct val="20000"/>
              </a:spcBef>
              <a:buClr>
                <a:schemeClr val="accent1"/>
              </a:buClr>
              <a:buSzPct val="65000"/>
              <a:buFont typeface="Wingdings" pitchFamily="2" charset="2"/>
              <a:buChar char="n"/>
            </a:pPr>
            <a:r>
              <a:rPr lang="en-US" sz="2400" b="1">
                <a:solidFill>
                  <a:srgbClr val="000066"/>
                </a:solidFill>
              </a:rPr>
              <a:t>Rails shall be at least 1/4” diameter to prevent cuts, etc.</a:t>
            </a:r>
          </a:p>
          <a:p>
            <a:pPr marL="342900" indent="-342900" algn="l">
              <a:spcBef>
                <a:spcPct val="20000"/>
              </a:spcBef>
              <a:buClr>
                <a:schemeClr val="accent1"/>
              </a:buClr>
              <a:buSzPct val="65000"/>
              <a:buFont typeface="Wingdings" pitchFamily="2" charset="2"/>
              <a:buChar char="n"/>
            </a:pPr>
            <a:r>
              <a:rPr lang="en-US" sz="2400" b="1">
                <a:solidFill>
                  <a:srgbClr val="000066"/>
                </a:solidFill>
              </a:rPr>
              <a:t>Wire rope shall be flagged at not more than 6’ intervals with high-visibility materials.</a:t>
            </a:r>
          </a:p>
          <a:p>
            <a:pPr marL="342900" indent="-342900" algn="l">
              <a:spcBef>
                <a:spcPct val="20000"/>
              </a:spcBef>
              <a:buClr>
                <a:schemeClr val="accent1"/>
              </a:buClr>
              <a:buSzPct val="65000"/>
              <a:buFont typeface="Wingdings" pitchFamily="2" charset="2"/>
              <a:buChar char="n"/>
            </a:pPr>
            <a:endParaRPr lang="en-US" sz="2400">
              <a:solidFill>
                <a:srgbClr val="000066"/>
              </a:solidFill>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752600"/>
            <a:ext cx="441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anim calcmode="lin" valueType="num">
                                      <p:cBhvr additive="base">
                                        <p:cTn id="7" dur="500" fill="hold"/>
                                        <p:tgtEl>
                                          <p:spTgt spid="686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08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86083">
                                            <p:txEl>
                                              <p:pRg st="1" end="1"/>
                                            </p:txEl>
                                          </p:spTgt>
                                        </p:tgtEl>
                                        <p:attrNameLst>
                                          <p:attrName>style.visibility</p:attrName>
                                        </p:attrNameLst>
                                      </p:cBhvr>
                                      <p:to>
                                        <p:strVal val="visible"/>
                                      </p:to>
                                    </p:set>
                                    <p:anim calcmode="lin" valueType="num">
                                      <p:cBhvr additive="base">
                                        <p:cTn id="13" dur="500" fill="hold"/>
                                        <p:tgtEl>
                                          <p:spTgt spid="686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08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86083">
                                            <p:txEl>
                                              <p:pRg st="2" end="2"/>
                                            </p:txEl>
                                          </p:spTgt>
                                        </p:tgtEl>
                                        <p:attrNameLst>
                                          <p:attrName>style.visibility</p:attrName>
                                        </p:attrNameLst>
                                      </p:cBhvr>
                                      <p:to>
                                        <p:strVal val="visible"/>
                                      </p:to>
                                    </p:set>
                                    <p:anim calcmode="lin" valueType="num">
                                      <p:cBhvr additive="base">
                                        <p:cTn id="19" dur="500" fill="hold"/>
                                        <p:tgtEl>
                                          <p:spTgt spid="686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08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029200" y="838200"/>
            <a:ext cx="4114800" cy="914400"/>
          </a:xfrm>
          <a:solidFill>
            <a:srgbClr val="66FFFF"/>
          </a:solidFill>
          <a:ln>
            <a:solidFill>
              <a:schemeClr val="tx1"/>
            </a:solidFill>
            <a:miter lim="800000"/>
            <a:headEnd/>
            <a:tailEnd/>
          </a:ln>
        </p:spPr>
        <p:txBody>
          <a:bodyPr/>
          <a:lstStyle/>
          <a:p>
            <a:pPr eaLnBrk="1" hangingPunct="1"/>
            <a:r>
              <a:rPr lang="en-US" smtClean="0">
                <a:solidFill>
                  <a:srgbClr val="0033CC"/>
                </a:solidFill>
                <a:latin typeface="Arial Black" pitchFamily="34" charset="0"/>
              </a:rPr>
              <a:t>Safety Nets</a:t>
            </a:r>
          </a:p>
        </p:txBody>
      </p:sp>
      <p:sp>
        <p:nvSpPr>
          <p:cNvPr id="704515" name="Rectangle 3"/>
          <p:cNvSpPr>
            <a:spLocks noGrp="1" noChangeArrowheads="1"/>
          </p:cNvSpPr>
          <p:nvPr>
            <p:ph type="body" idx="1"/>
          </p:nvPr>
        </p:nvSpPr>
        <p:spPr>
          <a:xfrm>
            <a:off x="381000" y="4038600"/>
            <a:ext cx="8763000" cy="2514600"/>
          </a:xfrm>
        </p:spPr>
        <p:txBody>
          <a:bodyPr/>
          <a:lstStyle/>
          <a:p>
            <a:pPr eaLnBrk="1" hangingPunct="1">
              <a:lnSpc>
                <a:spcPct val="80000"/>
              </a:lnSpc>
            </a:pPr>
            <a:r>
              <a:rPr lang="en-US" sz="2400" b="1" smtClean="0"/>
              <a:t>Nets must be set to limit falls to 30 feet.</a:t>
            </a:r>
          </a:p>
          <a:p>
            <a:pPr eaLnBrk="1" hangingPunct="1">
              <a:lnSpc>
                <a:spcPct val="80000"/>
              </a:lnSpc>
            </a:pPr>
            <a:r>
              <a:rPr lang="en-US" sz="2400" b="1" smtClean="0"/>
              <a:t>They must be drop tested before each use.</a:t>
            </a:r>
          </a:p>
          <a:p>
            <a:pPr eaLnBrk="1" hangingPunct="1">
              <a:lnSpc>
                <a:spcPct val="80000"/>
              </a:lnSpc>
            </a:pPr>
            <a:r>
              <a:rPr lang="en-US" sz="2400" b="1" smtClean="0"/>
              <a:t>They must cover the entire work area.</a:t>
            </a:r>
          </a:p>
          <a:p>
            <a:pPr eaLnBrk="1" hangingPunct="1">
              <a:lnSpc>
                <a:spcPct val="80000"/>
              </a:lnSpc>
            </a:pPr>
            <a:r>
              <a:rPr lang="en-US" sz="2400" b="1" smtClean="0"/>
              <a:t>They must not allow a fallen worker to strike an object.</a:t>
            </a:r>
          </a:p>
          <a:p>
            <a:pPr eaLnBrk="1" hangingPunct="1">
              <a:lnSpc>
                <a:spcPct val="80000"/>
              </a:lnSpc>
            </a:pPr>
            <a:r>
              <a:rPr lang="en-US" sz="2400" b="1" smtClean="0"/>
              <a:t>They must be kept clean of material and debris.</a:t>
            </a:r>
          </a:p>
        </p:txBody>
      </p:sp>
      <p:pic>
        <p:nvPicPr>
          <p:cNvPr id="14340" name="Picture 4" descr="safety nets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533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5410200" y="19050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a:t>Ref. 29 CFR 1926.502(c)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04515">
                                            <p:txEl>
                                              <p:pRg st="0" end="0"/>
                                            </p:txEl>
                                          </p:spTgt>
                                        </p:tgtEl>
                                        <p:attrNameLst>
                                          <p:attrName>style.visibility</p:attrName>
                                        </p:attrNameLst>
                                      </p:cBhvr>
                                      <p:to>
                                        <p:strVal val="visible"/>
                                      </p:to>
                                    </p:set>
                                    <p:anim calcmode="lin" valueType="num">
                                      <p:cBhvr additive="base">
                                        <p:cTn id="7" dur="500" fill="hold"/>
                                        <p:tgtEl>
                                          <p:spTgt spid="7045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0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04515">
                                            <p:txEl>
                                              <p:pRg st="1" end="1"/>
                                            </p:txEl>
                                          </p:spTgt>
                                        </p:tgtEl>
                                        <p:attrNameLst>
                                          <p:attrName>style.visibility</p:attrName>
                                        </p:attrNameLst>
                                      </p:cBhvr>
                                      <p:to>
                                        <p:strVal val="visible"/>
                                      </p:to>
                                    </p:set>
                                    <p:anim calcmode="lin" valueType="num">
                                      <p:cBhvr additive="base">
                                        <p:cTn id="13" dur="500" fill="hold"/>
                                        <p:tgtEl>
                                          <p:spTgt spid="70451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0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704515">
                                            <p:txEl>
                                              <p:pRg st="2" end="2"/>
                                            </p:txEl>
                                          </p:spTgt>
                                        </p:tgtEl>
                                        <p:attrNameLst>
                                          <p:attrName>style.visibility</p:attrName>
                                        </p:attrNameLst>
                                      </p:cBhvr>
                                      <p:to>
                                        <p:strVal val="visible"/>
                                      </p:to>
                                    </p:set>
                                    <p:anim calcmode="lin" valueType="num">
                                      <p:cBhvr additive="base">
                                        <p:cTn id="19" dur="500" fill="hold"/>
                                        <p:tgtEl>
                                          <p:spTgt spid="7045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0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704515">
                                            <p:txEl>
                                              <p:pRg st="3" end="3"/>
                                            </p:txEl>
                                          </p:spTgt>
                                        </p:tgtEl>
                                        <p:attrNameLst>
                                          <p:attrName>style.visibility</p:attrName>
                                        </p:attrNameLst>
                                      </p:cBhvr>
                                      <p:to>
                                        <p:strVal val="visible"/>
                                      </p:to>
                                    </p:set>
                                    <p:anim calcmode="lin" valueType="num">
                                      <p:cBhvr additive="base">
                                        <p:cTn id="25" dur="500" fill="hold"/>
                                        <p:tgtEl>
                                          <p:spTgt spid="70451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0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704515">
                                            <p:txEl>
                                              <p:pRg st="4" end="4"/>
                                            </p:txEl>
                                          </p:spTgt>
                                        </p:tgtEl>
                                        <p:attrNameLst>
                                          <p:attrName>style.visibility</p:attrName>
                                        </p:attrNameLst>
                                      </p:cBhvr>
                                      <p:to>
                                        <p:strVal val="visible"/>
                                      </p:to>
                                    </p:set>
                                    <p:anim calcmode="lin" valueType="num">
                                      <p:cBhvr additive="base">
                                        <p:cTn id="31" dur="500" fill="hold"/>
                                        <p:tgtEl>
                                          <p:spTgt spid="70451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0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5362" name="Rectangle 2050"/>
          <p:cNvSpPr>
            <a:spLocks noGrp="1" noChangeArrowheads="1"/>
          </p:cNvSpPr>
          <p:nvPr>
            <p:ph type="title"/>
          </p:nvPr>
        </p:nvSpPr>
        <p:spPr>
          <a:xfrm>
            <a:off x="304800" y="381000"/>
            <a:ext cx="8534400" cy="914400"/>
          </a:xfrm>
          <a:solidFill>
            <a:schemeClr val="bg1"/>
          </a:solidFill>
        </p:spPr>
        <p:txBody>
          <a:bodyPr/>
          <a:lstStyle/>
          <a:p>
            <a:pPr eaLnBrk="1" hangingPunct="1"/>
            <a:r>
              <a:rPr lang="en-US" sz="3600" b="0" smtClean="0">
                <a:solidFill>
                  <a:srgbClr val="0033CC"/>
                </a:solidFill>
              </a:rPr>
              <a:t>Safety Nets, cont</a:t>
            </a:r>
            <a:r>
              <a:rPr lang="en-US" sz="4400" b="0" smtClean="0">
                <a:solidFill>
                  <a:srgbClr val="0033CC"/>
                </a:solidFill>
              </a:rPr>
              <a:t>. </a:t>
            </a:r>
            <a:r>
              <a:rPr lang="en-US" sz="2400" b="0" smtClean="0">
                <a:solidFill>
                  <a:srgbClr val="0033CC"/>
                </a:solidFill>
              </a:rPr>
              <a:t>Ref. 29 CFR 1926.502(C)(1-9)</a:t>
            </a:r>
          </a:p>
        </p:txBody>
      </p:sp>
      <p:sp>
        <p:nvSpPr>
          <p:cNvPr id="15363" name="Rectangle 2051"/>
          <p:cNvSpPr>
            <a:spLocks noGrp="1" noChangeArrowheads="1"/>
          </p:cNvSpPr>
          <p:nvPr>
            <p:ph type="body" idx="1"/>
          </p:nvPr>
        </p:nvSpPr>
        <p:spPr>
          <a:xfrm>
            <a:off x="228600" y="1905000"/>
            <a:ext cx="5638800" cy="3581400"/>
          </a:xfrm>
          <a:solidFill>
            <a:schemeClr val="bg1"/>
          </a:solidFill>
        </p:spPr>
        <p:txBody>
          <a:bodyPr/>
          <a:lstStyle/>
          <a:p>
            <a:pPr eaLnBrk="1" hangingPunct="1"/>
            <a:r>
              <a:rPr lang="en-US" sz="2400" smtClean="0">
                <a:solidFill>
                  <a:srgbClr val="0033CC"/>
                </a:solidFill>
              </a:rPr>
              <a:t>Installed a maximum of 30' below working level</a:t>
            </a:r>
          </a:p>
          <a:p>
            <a:pPr eaLnBrk="1" hangingPunct="1"/>
            <a:r>
              <a:rPr lang="en-US" sz="2400" smtClean="0">
                <a:solidFill>
                  <a:srgbClr val="0033CC"/>
                </a:solidFill>
              </a:rPr>
              <a:t>400 pound drop test or </a:t>
            </a:r>
            <a:r>
              <a:rPr lang="en-US" sz="2400" b="1" i="1" u="sng" smtClean="0">
                <a:solidFill>
                  <a:srgbClr val="0033CC"/>
                </a:solidFill>
              </a:rPr>
              <a:t>certified</a:t>
            </a:r>
            <a:r>
              <a:rPr lang="en-US" sz="2400" smtClean="0">
                <a:solidFill>
                  <a:srgbClr val="0033CC"/>
                </a:solidFill>
              </a:rPr>
              <a:t> by employer or CP</a:t>
            </a:r>
          </a:p>
          <a:p>
            <a:pPr eaLnBrk="1" hangingPunct="1"/>
            <a:r>
              <a:rPr lang="en-US" sz="2400" smtClean="0">
                <a:solidFill>
                  <a:srgbClr val="0033CC"/>
                </a:solidFill>
              </a:rPr>
              <a:t>Extends sufficiently from outer edge</a:t>
            </a:r>
          </a:p>
          <a:p>
            <a:pPr eaLnBrk="1" hangingPunct="1"/>
            <a:r>
              <a:rPr lang="en-US" sz="2400" smtClean="0">
                <a:solidFill>
                  <a:srgbClr val="0033CC"/>
                </a:solidFill>
              </a:rPr>
              <a:t>Inspected weekly</a:t>
            </a:r>
          </a:p>
          <a:p>
            <a:pPr eaLnBrk="1" hangingPunct="1"/>
            <a:r>
              <a:rPr lang="en-US" sz="2400" smtClean="0">
                <a:solidFill>
                  <a:srgbClr val="0033CC"/>
                </a:solidFill>
              </a:rPr>
              <a:t>Objects removed within shift</a:t>
            </a:r>
          </a:p>
          <a:p>
            <a:pPr eaLnBrk="1" hangingPunct="1"/>
            <a:r>
              <a:rPr lang="en-US" sz="2400" smtClean="0">
                <a:solidFill>
                  <a:srgbClr val="0033CC"/>
                </a:solidFill>
              </a:rPr>
              <a:t>Border rope strength of 5000 pounds</a:t>
            </a:r>
          </a:p>
        </p:txBody>
      </p:sp>
      <p:pic>
        <p:nvPicPr>
          <p:cNvPr id="15364" name="Picture 2052"/>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7400" y="1981200"/>
            <a:ext cx="3276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371600"/>
          </a:xfrm>
          <a:solidFill>
            <a:srgbClr val="66FFFF"/>
          </a:solidFill>
          <a:ln>
            <a:solidFill>
              <a:schemeClr val="tx1"/>
            </a:solidFill>
            <a:miter lim="800000"/>
            <a:headEnd/>
            <a:tailEnd/>
          </a:ln>
        </p:spPr>
        <p:txBody>
          <a:bodyPr/>
          <a:lstStyle/>
          <a:p>
            <a:pPr eaLnBrk="1" hangingPunct="1"/>
            <a:r>
              <a:rPr lang="en-US" smtClean="0">
                <a:solidFill>
                  <a:srgbClr val="0033CC"/>
                </a:solidFill>
              </a:rPr>
              <a:t>Personal Fall Arrest System</a:t>
            </a:r>
            <a:br>
              <a:rPr lang="en-US" smtClean="0">
                <a:solidFill>
                  <a:srgbClr val="0033CC"/>
                </a:solidFill>
              </a:rPr>
            </a:br>
            <a:r>
              <a:rPr lang="en-US" sz="2400" smtClean="0">
                <a:solidFill>
                  <a:srgbClr val="0033CC"/>
                </a:solidFill>
              </a:rPr>
              <a:t>Ref. 29 CFR 1926.502(d)(1-24)</a:t>
            </a:r>
            <a:r>
              <a:rPr lang="en-US" smtClean="0">
                <a:solidFill>
                  <a:srgbClr val="0033CC"/>
                </a:solidFill>
              </a:rPr>
              <a:t> </a:t>
            </a:r>
          </a:p>
        </p:txBody>
      </p:sp>
      <p:sp>
        <p:nvSpPr>
          <p:cNvPr id="694275" name="Rectangle 3"/>
          <p:cNvSpPr>
            <a:spLocks noGrp="1" noChangeArrowheads="1"/>
          </p:cNvSpPr>
          <p:nvPr>
            <p:ph type="body" idx="1"/>
          </p:nvPr>
        </p:nvSpPr>
        <p:spPr>
          <a:xfrm>
            <a:off x="228600" y="2819400"/>
            <a:ext cx="4405313" cy="1954213"/>
          </a:xfrm>
        </p:spPr>
        <p:txBody>
          <a:bodyPr/>
          <a:lstStyle/>
          <a:p>
            <a:pPr eaLnBrk="1" hangingPunct="1"/>
            <a:r>
              <a:rPr lang="en-US" sz="2400" b="1" smtClean="0"/>
              <a:t>Typical PFAS consists of </a:t>
            </a:r>
          </a:p>
          <a:p>
            <a:pPr lvl="1" eaLnBrk="1" hangingPunct="1"/>
            <a:r>
              <a:rPr lang="en-US" sz="2400" b="1" smtClean="0"/>
              <a:t>An anchorage</a:t>
            </a:r>
          </a:p>
          <a:p>
            <a:pPr lvl="1" eaLnBrk="1" hangingPunct="1"/>
            <a:r>
              <a:rPr lang="en-US" sz="2400" b="1" smtClean="0"/>
              <a:t>Connector (Lanyard)</a:t>
            </a:r>
          </a:p>
          <a:p>
            <a:pPr lvl="1" eaLnBrk="1" hangingPunct="1"/>
            <a:r>
              <a:rPr lang="en-US" sz="2400" b="1" smtClean="0"/>
              <a:t>A body harness </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l="6915" t="10345" r="10335" b="6897"/>
          <a:stretch>
            <a:fillRect/>
          </a:stretch>
        </p:blipFill>
        <p:spPr bwMode="auto">
          <a:xfrm>
            <a:off x="4800600" y="1752600"/>
            <a:ext cx="35687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4275">
                                            <p:txEl>
                                              <p:pRg st="0" end="0"/>
                                            </p:txEl>
                                          </p:spTgt>
                                        </p:tgtEl>
                                        <p:attrNameLst>
                                          <p:attrName>style.visibility</p:attrName>
                                        </p:attrNameLst>
                                      </p:cBhvr>
                                      <p:to>
                                        <p:strVal val="visible"/>
                                      </p:to>
                                    </p:set>
                                    <p:animEffect transition="in" filter="dissolve">
                                      <p:cBhvr>
                                        <p:cTn id="7" dur="500"/>
                                        <p:tgtEl>
                                          <p:spTgt spid="69427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94275">
                                            <p:txEl>
                                              <p:pRg st="1" end="1"/>
                                            </p:txEl>
                                          </p:spTgt>
                                        </p:tgtEl>
                                        <p:attrNameLst>
                                          <p:attrName>style.visibility</p:attrName>
                                        </p:attrNameLst>
                                      </p:cBhvr>
                                      <p:to>
                                        <p:strVal val="visible"/>
                                      </p:to>
                                    </p:set>
                                    <p:animEffect transition="in" filter="dissolve">
                                      <p:cBhvr>
                                        <p:cTn id="10" dur="500"/>
                                        <p:tgtEl>
                                          <p:spTgt spid="69427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94275">
                                            <p:txEl>
                                              <p:pRg st="2" end="2"/>
                                            </p:txEl>
                                          </p:spTgt>
                                        </p:tgtEl>
                                        <p:attrNameLst>
                                          <p:attrName>style.visibility</p:attrName>
                                        </p:attrNameLst>
                                      </p:cBhvr>
                                      <p:to>
                                        <p:strVal val="visible"/>
                                      </p:to>
                                    </p:set>
                                    <p:animEffect transition="in" filter="dissolve">
                                      <p:cBhvr>
                                        <p:cTn id="13" dur="500"/>
                                        <p:tgtEl>
                                          <p:spTgt spid="69427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94275">
                                            <p:txEl>
                                              <p:pRg st="3" end="3"/>
                                            </p:txEl>
                                          </p:spTgt>
                                        </p:tgtEl>
                                        <p:attrNameLst>
                                          <p:attrName>style.visibility</p:attrName>
                                        </p:attrNameLst>
                                      </p:cBhvr>
                                      <p:to>
                                        <p:strVal val="visible"/>
                                      </p:to>
                                    </p:set>
                                    <p:animEffect transition="in" filter="dissolve">
                                      <p:cBhvr>
                                        <p:cTn id="16" dur="500"/>
                                        <p:tgtEl>
                                          <p:spTgt spid="6942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1219200"/>
          </a:xfrm>
          <a:solidFill>
            <a:srgbClr val="66FFFF"/>
          </a:solidFill>
          <a:ln>
            <a:solidFill>
              <a:schemeClr val="tx1"/>
            </a:solidFill>
            <a:miter lim="800000"/>
            <a:headEnd/>
            <a:tailEnd/>
          </a:ln>
        </p:spPr>
        <p:txBody>
          <a:bodyPr/>
          <a:lstStyle/>
          <a:p>
            <a:pPr eaLnBrk="1" hangingPunct="1"/>
            <a:r>
              <a:rPr lang="en-US" sz="1400" b="0" smtClean="0">
                <a:solidFill>
                  <a:srgbClr val="0033CC"/>
                </a:solidFill>
              </a:rPr>
              <a:t/>
            </a:r>
            <a:br>
              <a:rPr lang="en-US" sz="1400" b="0" smtClean="0">
                <a:solidFill>
                  <a:srgbClr val="0033CC"/>
                </a:solidFill>
              </a:rPr>
            </a:br>
            <a:r>
              <a:rPr lang="en-US" b="0" smtClean="0">
                <a:solidFill>
                  <a:srgbClr val="0033CC"/>
                </a:solidFill>
              </a:rPr>
              <a:t>Personal Fall Arrest Systems (PFAS)</a:t>
            </a:r>
          </a:p>
        </p:txBody>
      </p:sp>
      <p:sp>
        <p:nvSpPr>
          <p:cNvPr id="17411" name="Rectangle 3"/>
          <p:cNvSpPr>
            <a:spLocks noGrp="1" noChangeArrowheads="1"/>
          </p:cNvSpPr>
          <p:nvPr>
            <p:ph type="body" idx="1"/>
          </p:nvPr>
        </p:nvSpPr>
        <p:spPr>
          <a:xfrm>
            <a:off x="304800" y="1676400"/>
            <a:ext cx="8153400" cy="4267200"/>
          </a:xfrm>
        </p:spPr>
        <p:txBody>
          <a:bodyPr/>
          <a:lstStyle/>
          <a:p>
            <a:pPr eaLnBrk="1" hangingPunct="1">
              <a:lnSpc>
                <a:spcPct val="120000"/>
              </a:lnSpc>
            </a:pPr>
            <a:r>
              <a:rPr lang="en-US" sz="2400" smtClean="0"/>
              <a:t>No body belts for fall arrest! </a:t>
            </a:r>
          </a:p>
          <a:p>
            <a:pPr eaLnBrk="1" hangingPunct="1">
              <a:lnSpc>
                <a:spcPct val="120000"/>
              </a:lnSpc>
            </a:pPr>
            <a:r>
              <a:rPr lang="en-US" sz="2400" smtClean="0"/>
              <a:t>Body belts are for positioning systems only</a:t>
            </a:r>
          </a:p>
          <a:p>
            <a:pPr eaLnBrk="1" hangingPunct="1">
              <a:lnSpc>
                <a:spcPct val="120000"/>
              </a:lnSpc>
            </a:pPr>
            <a:endParaRPr lang="en-US" sz="2400" smtClean="0"/>
          </a:p>
          <a:p>
            <a:pPr eaLnBrk="1" hangingPunct="1">
              <a:lnSpc>
                <a:spcPct val="120000"/>
              </a:lnSpc>
            </a:pPr>
            <a:endParaRPr lang="en-US" sz="1200" smtClean="0"/>
          </a:p>
          <a:p>
            <a:pPr eaLnBrk="1" hangingPunct="1">
              <a:lnSpc>
                <a:spcPct val="120000"/>
              </a:lnSpc>
            </a:pPr>
            <a:r>
              <a:rPr lang="en-US" sz="2400" smtClean="0"/>
              <a:t>PFAS; Is always to be</a:t>
            </a:r>
          </a:p>
          <a:p>
            <a:pPr eaLnBrk="1" hangingPunct="1">
              <a:lnSpc>
                <a:spcPct val="120000"/>
              </a:lnSpc>
              <a:buFont typeface="Wingdings" pitchFamily="2" charset="2"/>
              <a:buNone/>
            </a:pPr>
            <a:r>
              <a:rPr lang="en-US" sz="2400" smtClean="0"/>
              <a:t>used on aerial lifts at least </a:t>
            </a:r>
          </a:p>
          <a:p>
            <a:pPr eaLnBrk="1" hangingPunct="1">
              <a:lnSpc>
                <a:spcPct val="120000"/>
              </a:lnSpc>
              <a:buFont typeface="Wingdings" pitchFamily="2" charset="2"/>
              <a:buNone/>
            </a:pPr>
            <a:r>
              <a:rPr lang="en-US" sz="2400" smtClean="0"/>
              <a:t>When exposed to 6’ falls</a:t>
            </a:r>
          </a:p>
          <a:p>
            <a:pPr eaLnBrk="1" hangingPunct="1">
              <a:lnSpc>
                <a:spcPct val="120000"/>
              </a:lnSpc>
              <a:buFont typeface="Wingdings" pitchFamily="2" charset="2"/>
              <a:buNone/>
            </a:pPr>
            <a:r>
              <a:rPr lang="en-US" sz="1800" smtClean="0"/>
              <a:t>Ref. 29 CFR 1926.453(b)(2)(v)</a:t>
            </a:r>
          </a:p>
          <a:p>
            <a:pPr eaLnBrk="1" hangingPunct="1">
              <a:lnSpc>
                <a:spcPct val="120000"/>
              </a:lnSpc>
              <a:buFont typeface="Wingdings" pitchFamily="2" charset="2"/>
              <a:buNone/>
            </a:pPr>
            <a:r>
              <a:rPr lang="en-US" sz="1800" smtClean="0"/>
              <a:t>Ref. 29 CFR 1926.502 (d) &amp; (e)</a:t>
            </a:r>
          </a:p>
          <a:p>
            <a:pPr eaLnBrk="1" hangingPunct="1">
              <a:lnSpc>
                <a:spcPct val="120000"/>
              </a:lnSpc>
            </a:pPr>
            <a:endParaRPr lang="en-US" sz="1800" smtClean="0"/>
          </a:p>
        </p:txBody>
      </p:sp>
      <p:pic>
        <p:nvPicPr>
          <p:cNvPr id="17412" name="Picture 4" descr="attaching fall protection"/>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l="10170" t="27223" r="15225"/>
          <a:stretch>
            <a:fillRect/>
          </a:stretch>
        </p:blipFill>
        <p:spPr bwMode="auto">
          <a:xfrm>
            <a:off x="3962400" y="2743200"/>
            <a:ext cx="51816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3" name="Group 5"/>
          <p:cNvGrpSpPr>
            <a:grpSpLocks/>
          </p:cNvGrpSpPr>
          <p:nvPr/>
        </p:nvGrpSpPr>
        <p:grpSpPr bwMode="auto">
          <a:xfrm>
            <a:off x="1828800" y="2819400"/>
            <a:ext cx="4648200" cy="461963"/>
            <a:chOff x="1248" y="2185"/>
            <a:chExt cx="2592" cy="291"/>
          </a:xfrm>
        </p:grpSpPr>
        <p:sp>
          <p:nvSpPr>
            <p:cNvPr id="17414" name="Line 6"/>
            <p:cNvSpPr>
              <a:spLocks noChangeShapeType="1"/>
            </p:cNvSpPr>
            <p:nvPr/>
          </p:nvSpPr>
          <p:spPr bwMode="auto">
            <a:xfrm>
              <a:off x="1920" y="2448"/>
              <a:ext cx="192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5" name="Text Box 7"/>
            <p:cNvSpPr txBox="1">
              <a:spLocks noChangeArrowheads="1"/>
            </p:cNvSpPr>
            <p:nvPr/>
          </p:nvSpPr>
          <p:spPr bwMode="auto">
            <a:xfrm>
              <a:off x="1248" y="2185"/>
              <a:ext cx="552" cy="291"/>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r>
                <a:rPr lang="en-US" sz="2400" b="1"/>
                <a:t>PFAS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030"/>
          <p:cNvSpPr txBox="1">
            <a:spLocks noChangeArrowheads="1"/>
          </p:cNvSpPr>
          <p:nvPr/>
        </p:nvSpPr>
        <p:spPr bwMode="auto">
          <a:xfrm>
            <a:off x="914400" y="2590800"/>
            <a:ext cx="746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400"/>
              <a:t>Guardrails vs. Anchor points</a:t>
            </a:r>
          </a:p>
        </p:txBody>
      </p:sp>
      <p:pic>
        <p:nvPicPr>
          <p:cNvPr id="811010" name="Picture 1026" descr="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11" name="AutoShape 1027"/>
          <p:cNvSpPr>
            <a:spLocks noChangeArrowheads="1"/>
          </p:cNvSpPr>
          <p:nvPr/>
        </p:nvSpPr>
        <p:spPr bwMode="auto">
          <a:xfrm>
            <a:off x="-228600" y="0"/>
            <a:ext cx="9372600" cy="2286000"/>
          </a:xfrm>
          <a:prstGeom prst="downArrowCallout">
            <a:avLst>
              <a:gd name="adj1" fmla="val 22588"/>
              <a:gd name="adj2" fmla="val 22588"/>
              <a:gd name="adj3" fmla="val 14167"/>
              <a:gd name="adj4" fmla="val 50833"/>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1012" name="Text Box 1028"/>
          <p:cNvSpPr txBox="1">
            <a:spLocks noChangeArrowheads="1"/>
          </p:cNvSpPr>
          <p:nvPr/>
        </p:nvSpPr>
        <p:spPr bwMode="auto">
          <a:xfrm>
            <a:off x="0" y="304800"/>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This </a:t>
            </a:r>
            <a:r>
              <a:rPr lang="en-US" u="sng"/>
              <a:t>may</a:t>
            </a:r>
            <a:r>
              <a:rPr lang="en-US"/>
              <a:t> be an adequate guardrail supporting 200 pounds but is it good enough to support 5,000 pounds as an anchor point?  Ref. 29 CFR 1926.502(d)(15) </a:t>
            </a:r>
          </a:p>
        </p:txBody>
      </p:sp>
      <p:sp>
        <p:nvSpPr>
          <p:cNvPr id="811013" name="WordArt 1029"/>
          <p:cNvSpPr>
            <a:spLocks noChangeArrowheads="1" noChangeShapeType="1" noTextEdit="1"/>
          </p:cNvSpPr>
          <p:nvPr/>
        </p:nvSpPr>
        <p:spPr bwMode="auto">
          <a:xfrm>
            <a:off x="4557713" y="5105400"/>
            <a:ext cx="4586287" cy="1343025"/>
          </a:xfrm>
          <a:prstGeom prst="rect">
            <a:avLst/>
          </a:prstGeom>
        </p:spPr>
        <p:txBody>
          <a:bodyPr wrap="none" fromWordArt="1">
            <a:prstTxWarp prst="textPlain">
              <a:avLst>
                <a:gd name="adj" fmla="val 50000"/>
              </a:avLst>
            </a:prstTxWarp>
          </a:bodyPr>
          <a:lstStyle/>
          <a:p>
            <a:r>
              <a:rPr lang="en-US" sz="3600" kern="10">
                <a:ln w="31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Freestyle Script"/>
              </a:rPr>
              <a:t>Any concerns?</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1010"/>
                                        </p:tgtEl>
                                        <p:attrNameLst>
                                          <p:attrName>style.visibility</p:attrName>
                                        </p:attrNameLst>
                                      </p:cBhvr>
                                      <p:to>
                                        <p:strVal val="visible"/>
                                      </p:to>
                                    </p:set>
                                    <p:animEffect transition="in" filter="checkerboard(across)">
                                      <p:cBhvr>
                                        <p:cTn id="7" dur="500"/>
                                        <p:tgtEl>
                                          <p:spTgt spid="811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1013"/>
                                        </p:tgtEl>
                                        <p:attrNameLst>
                                          <p:attrName>style.visibility</p:attrName>
                                        </p:attrNameLst>
                                      </p:cBhvr>
                                      <p:to>
                                        <p:strVal val="visible"/>
                                      </p:to>
                                    </p:set>
                                    <p:anim calcmode="lin" valueType="num">
                                      <p:cBhvr>
                                        <p:cTn id="12" dur="1000" fill="hold"/>
                                        <p:tgtEl>
                                          <p:spTgt spid="811013"/>
                                        </p:tgtEl>
                                        <p:attrNameLst>
                                          <p:attrName>ppt_w</p:attrName>
                                        </p:attrNameLst>
                                      </p:cBhvr>
                                      <p:tavLst>
                                        <p:tav tm="0">
                                          <p:val>
                                            <p:fltVal val="0"/>
                                          </p:val>
                                        </p:tav>
                                        <p:tav tm="100000">
                                          <p:val>
                                            <p:strVal val="#ppt_w"/>
                                          </p:val>
                                        </p:tav>
                                      </p:tavLst>
                                    </p:anim>
                                    <p:anim calcmode="lin" valueType="num">
                                      <p:cBhvr>
                                        <p:cTn id="13" dur="1000" fill="hold"/>
                                        <p:tgtEl>
                                          <p:spTgt spid="811013"/>
                                        </p:tgtEl>
                                        <p:attrNameLst>
                                          <p:attrName>ppt_h</p:attrName>
                                        </p:attrNameLst>
                                      </p:cBhvr>
                                      <p:tavLst>
                                        <p:tav tm="0">
                                          <p:val>
                                            <p:fltVal val="0"/>
                                          </p:val>
                                        </p:tav>
                                        <p:tav tm="100000">
                                          <p:val>
                                            <p:strVal val="#ppt_h"/>
                                          </p:val>
                                        </p:tav>
                                      </p:tavLst>
                                    </p:anim>
                                    <p:anim calcmode="lin" valueType="num">
                                      <p:cBhvr>
                                        <p:cTn id="14" dur="1000" fill="hold"/>
                                        <p:tgtEl>
                                          <p:spTgt spid="81101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10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11011"/>
                                        </p:tgtEl>
                                        <p:attrNameLst>
                                          <p:attrName>style.visibility</p:attrName>
                                        </p:attrNameLst>
                                      </p:cBhvr>
                                      <p:to>
                                        <p:strVal val="visible"/>
                                      </p:to>
                                    </p:set>
                                    <p:animEffect transition="in" filter="dissolve">
                                      <p:cBhvr>
                                        <p:cTn id="20" dur="500"/>
                                        <p:tgtEl>
                                          <p:spTgt spid="8110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11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1" grpId="0" animBg="1"/>
      <p:bldP spid="811012" grpId="0" autoUpdateAnimBg="0"/>
      <p:bldP spid="8110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a:xfrm>
            <a:off x="0" y="0"/>
            <a:ext cx="9144000" cy="1143000"/>
          </a:xfrm>
          <a:solidFill>
            <a:srgbClr val="66FFFF"/>
          </a:solidFill>
          <a:ln>
            <a:solidFill>
              <a:schemeClr val="tx1"/>
            </a:solidFill>
            <a:miter lim="800000"/>
            <a:headEnd/>
            <a:tailEnd/>
          </a:ln>
        </p:spPr>
        <p:txBody>
          <a:bodyPr/>
          <a:lstStyle/>
          <a:p>
            <a:pPr eaLnBrk="1" hangingPunct="1"/>
            <a:r>
              <a:rPr lang="en-US" sz="1400" smtClean="0">
                <a:solidFill>
                  <a:srgbClr val="0033CC"/>
                </a:solidFill>
              </a:rPr>
              <a:t/>
            </a:r>
            <a:br>
              <a:rPr lang="en-US" sz="1400" smtClean="0">
                <a:solidFill>
                  <a:srgbClr val="0033CC"/>
                </a:solidFill>
              </a:rPr>
            </a:br>
            <a:r>
              <a:rPr lang="en-US" smtClean="0">
                <a:solidFill>
                  <a:srgbClr val="0033CC"/>
                </a:solidFill>
              </a:rPr>
              <a:t>Horizontal Life Lines</a:t>
            </a:r>
          </a:p>
        </p:txBody>
      </p:sp>
      <p:sp>
        <p:nvSpPr>
          <p:cNvPr id="700419" name="Rectangle 1027"/>
          <p:cNvSpPr>
            <a:spLocks noGrp="1" noChangeArrowheads="1"/>
          </p:cNvSpPr>
          <p:nvPr>
            <p:ph type="body" sz="half" idx="1"/>
          </p:nvPr>
        </p:nvSpPr>
        <p:spPr>
          <a:xfrm>
            <a:off x="533400" y="2971800"/>
            <a:ext cx="4114800" cy="2895600"/>
          </a:xfrm>
        </p:spPr>
        <p:txBody>
          <a:bodyPr/>
          <a:lstStyle/>
          <a:p>
            <a:pPr eaLnBrk="1" hangingPunct="1">
              <a:lnSpc>
                <a:spcPct val="80000"/>
              </a:lnSpc>
            </a:pPr>
            <a:r>
              <a:rPr lang="en-US" sz="1800" b="1" smtClean="0"/>
              <a:t>Provides maneuverability.</a:t>
            </a:r>
          </a:p>
          <a:p>
            <a:pPr eaLnBrk="1" hangingPunct="1">
              <a:lnSpc>
                <a:spcPct val="80000"/>
              </a:lnSpc>
            </a:pPr>
            <a:r>
              <a:rPr lang="en-US" sz="1800" b="1" smtClean="0"/>
              <a:t>Watch for sagging, overloading </a:t>
            </a:r>
          </a:p>
          <a:p>
            <a:pPr eaLnBrk="1" hangingPunct="1">
              <a:lnSpc>
                <a:spcPct val="80000"/>
              </a:lnSpc>
              <a:buFont typeface="Wingdings" pitchFamily="2" charset="2"/>
              <a:buNone/>
            </a:pPr>
            <a:r>
              <a:rPr lang="en-US" sz="1800" b="1" smtClean="0"/>
              <a:t>      with too many people being connected and swing hazards</a:t>
            </a:r>
          </a:p>
          <a:p>
            <a:pPr eaLnBrk="1" hangingPunct="1">
              <a:lnSpc>
                <a:spcPct val="80000"/>
              </a:lnSpc>
            </a:pPr>
            <a:r>
              <a:rPr lang="en-US" sz="1800" b="1" smtClean="0"/>
              <a:t>Line must be designed, installed and used under the supervision of a QUALIFIED PERSON </a:t>
            </a:r>
          </a:p>
          <a:p>
            <a:pPr eaLnBrk="1" hangingPunct="1">
              <a:lnSpc>
                <a:spcPct val="80000"/>
              </a:lnSpc>
              <a:buFont typeface="Wingdings" pitchFamily="2" charset="2"/>
              <a:buNone/>
            </a:pPr>
            <a:r>
              <a:rPr lang="en-US" sz="1800" b="1" smtClean="0"/>
              <a:t>     Ref. 29 CFR 1926.502(d)(8)</a:t>
            </a:r>
          </a:p>
          <a:p>
            <a:pPr eaLnBrk="1" hangingPunct="1">
              <a:lnSpc>
                <a:spcPct val="80000"/>
              </a:lnSpc>
            </a:pPr>
            <a:r>
              <a:rPr lang="en-US" sz="1800" b="1" smtClean="0"/>
              <a:t>It may be best to construct material on the ground first if possible then fly it in place.</a:t>
            </a:r>
          </a:p>
        </p:txBody>
      </p:sp>
      <p:pic>
        <p:nvPicPr>
          <p:cNvPr id="19460" name="Picture 1028" descr="horizontal lifeline"/>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1752600"/>
            <a:ext cx="3930650" cy="3962400"/>
          </a:xfrm>
          <a:noFill/>
        </p:spPr>
      </p:pic>
      <p:pic>
        <p:nvPicPr>
          <p:cNvPr id="19461" name="Picture 1029" descr="horizontal lifelin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3810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00419">
                                            <p:txEl>
                                              <p:pRg st="0" end="0"/>
                                            </p:txEl>
                                          </p:spTgt>
                                        </p:tgtEl>
                                        <p:attrNameLst>
                                          <p:attrName>style.visibility</p:attrName>
                                        </p:attrNameLst>
                                      </p:cBhvr>
                                      <p:to>
                                        <p:strVal val="visible"/>
                                      </p:to>
                                    </p:set>
                                    <p:anim calcmode="lin" valueType="num">
                                      <p:cBhvr additive="base">
                                        <p:cTn id="7" dur="500" fill="hold"/>
                                        <p:tgtEl>
                                          <p:spTgt spid="70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00419">
                                            <p:txEl>
                                              <p:pRg st="1" end="1"/>
                                            </p:txEl>
                                          </p:spTgt>
                                        </p:tgtEl>
                                        <p:attrNameLst>
                                          <p:attrName>style.visibility</p:attrName>
                                        </p:attrNameLst>
                                      </p:cBhvr>
                                      <p:to>
                                        <p:strVal val="visible"/>
                                      </p:to>
                                    </p:set>
                                    <p:anim calcmode="lin" valueType="num">
                                      <p:cBhvr additive="base">
                                        <p:cTn id="13" dur="500" fill="hold"/>
                                        <p:tgtEl>
                                          <p:spTgt spid="7004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00419">
                                            <p:txEl>
                                              <p:pRg st="2" end="2"/>
                                            </p:txEl>
                                          </p:spTgt>
                                        </p:tgtEl>
                                        <p:attrNameLst>
                                          <p:attrName>style.visibility</p:attrName>
                                        </p:attrNameLst>
                                      </p:cBhvr>
                                      <p:to>
                                        <p:strVal val="visible"/>
                                      </p:to>
                                    </p:set>
                                    <p:anim calcmode="lin" valueType="num">
                                      <p:cBhvr additive="base">
                                        <p:cTn id="19" dur="500" fill="hold"/>
                                        <p:tgtEl>
                                          <p:spTgt spid="7004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700419">
                                            <p:txEl>
                                              <p:pRg st="3" end="3"/>
                                            </p:txEl>
                                          </p:spTgt>
                                        </p:tgtEl>
                                        <p:attrNameLst>
                                          <p:attrName>style.visibility</p:attrName>
                                        </p:attrNameLst>
                                      </p:cBhvr>
                                      <p:to>
                                        <p:strVal val="visible"/>
                                      </p:to>
                                    </p:set>
                                    <p:anim calcmode="lin" valueType="num">
                                      <p:cBhvr additive="base">
                                        <p:cTn id="25" dur="500" fill="hold"/>
                                        <p:tgtEl>
                                          <p:spTgt spid="7004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700419">
                                            <p:txEl>
                                              <p:pRg st="4" end="4"/>
                                            </p:txEl>
                                          </p:spTgt>
                                        </p:tgtEl>
                                        <p:attrNameLst>
                                          <p:attrName>style.visibility</p:attrName>
                                        </p:attrNameLst>
                                      </p:cBhvr>
                                      <p:to>
                                        <p:strVal val="visible"/>
                                      </p:to>
                                    </p:set>
                                    <p:anim calcmode="lin" valueType="num">
                                      <p:cBhvr additive="base">
                                        <p:cTn id="31" dur="500" fill="hold"/>
                                        <p:tgtEl>
                                          <p:spTgt spid="7004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004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700419">
                                            <p:txEl>
                                              <p:pRg st="5" end="5"/>
                                            </p:txEl>
                                          </p:spTgt>
                                        </p:tgtEl>
                                        <p:attrNameLst>
                                          <p:attrName>style.visibility</p:attrName>
                                        </p:attrNameLst>
                                      </p:cBhvr>
                                      <p:to>
                                        <p:strVal val="visible"/>
                                      </p:to>
                                    </p:set>
                                    <p:anim calcmode="lin" valueType="num">
                                      <p:cBhvr additive="base">
                                        <p:cTn id="37" dur="500" fill="hold"/>
                                        <p:tgtEl>
                                          <p:spTgt spid="7004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004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1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3276600" y="1905000"/>
            <a:ext cx="3281363" cy="2470150"/>
            <a:chOff x="3024" y="2496"/>
            <a:chExt cx="2067" cy="1556"/>
          </a:xfrm>
        </p:grpSpPr>
        <p:sp>
          <p:nvSpPr>
            <p:cNvPr id="20485" name="Freeform 4"/>
            <p:cNvSpPr>
              <a:spLocks/>
            </p:cNvSpPr>
            <p:nvPr/>
          </p:nvSpPr>
          <p:spPr bwMode="auto">
            <a:xfrm>
              <a:off x="3024" y="3714"/>
              <a:ext cx="277" cy="108"/>
            </a:xfrm>
            <a:custGeom>
              <a:avLst/>
              <a:gdLst>
                <a:gd name="T0" fmla="*/ 277 w 553"/>
                <a:gd name="T1" fmla="*/ 35 h 217"/>
                <a:gd name="T2" fmla="*/ 149 w 553"/>
                <a:gd name="T3" fmla="*/ 108 h 217"/>
                <a:gd name="T4" fmla="*/ 39 w 553"/>
                <a:gd name="T5" fmla="*/ 84 h 217"/>
                <a:gd name="T6" fmla="*/ 0 w 553"/>
                <a:gd name="T7" fmla="*/ 14 h 217"/>
                <a:gd name="T8" fmla="*/ 241 w 553"/>
                <a:gd name="T9" fmla="*/ 0 h 217"/>
                <a:gd name="T10" fmla="*/ 277 w 553"/>
                <a:gd name="T11" fmla="*/ 35 h 217"/>
                <a:gd name="T12" fmla="*/ 277 w 553"/>
                <a:gd name="T13" fmla="*/ 35 h 217"/>
                <a:gd name="T14" fmla="*/ 0 60000 65536"/>
                <a:gd name="T15" fmla="*/ 0 60000 65536"/>
                <a:gd name="T16" fmla="*/ 0 60000 65536"/>
                <a:gd name="T17" fmla="*/ 0 60000 65536"/>
                <a:gd name="T18" fmla="*/ 0 60000 65536"/>
                <a:gd name="T19" fmla="*/ 0 60000 65536"/>
                <a:gd name="T20" fmla="*/ 0 60000 65536"/>
                <a:gd name="T21" fmla="*/ 0 w 553"/>
                <a:gd name="T22" fmla="*/ 0 h 217"/>
                <a:gd name="T23" fmla="*/ 553 w 553"/>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3" h="217">
                  <a:moveTo>
                    <a:pt x="553" y="71"/>
                  </a:moveTo>
                  <a:lnTo>
                    <a:pt x="297" y="217"/>
                  </a:lnTo>
                  <a:lnTo>
                    <a:pt x="78" y="168"/>
                  </a:lnTo>
                  <a:lnTo>
                    <a:pt x="0" y="29"/>
                  </a:lnTo>
                  <a:lnTo>
                    <a:pt x="481" y="0"/>
                  </a:lnTo>
                  <a:lnTo>
                    <a:pt x="553" y="7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6" name="Freeform 5"/>
            <p:cNvSpPr>
              <a:spLocks/>
            </p:cNvSpPr>
            <p:nvPr/>
          </p:nvSpPr>
          <p:spPr bwMode="auto">
            <a:xfrm>
              <a:off x="4266" y="3853"/>
              <a:ext cx="330" cy="143"/>
            </a:xfrm>
            <a:custGeom>
              <a:avLst/>
              <a:gdLst>
                <a:gd name="T0" fmla="*/ 76 w 662"/>
                <a:gd name="T1" fmla="*/ 0 h 285"/>
                <a:gd name="T2" fmla="*/ 0 w 662"/>
                <a:gd name="T3" fmla="*/ 90 h 285"/>
                <a:gd name="T4" fmla="*/ 310 w 662"/>
                <a:gd name="T5" fmla="*/ 143 h 285"/>
                <a:gd name="T6" fmla="*/ 330 w 662"/>
                <a:gd name="T7" fmla="*/ 31 h 285"/>
                <a:gd name="T8" fmla="*/ 76 w 662"/>
                <a:gd name="T9" fmla="*/ 0 h 285"/>
                <a:gd name="T10" fmla="*/ 76 w 662"/>
                <a:gd name="T11" fmla="*/ 0 h 285"/>
                <a:gd name="T12" fmla="*/ 0 60000 65536"/>
                <a:gd name="T13" fmla="*/ 0 60000 65536"/>
                <a:gd name="T14" fmla="*/ 0 60000 65536"/>
                <a:gd name="T15" fmla="*/ 0 60000 65536"/>
                <a:gd name="T16" fmla="*/ 0 60000 65536"/>
                <a:gd name="T17" fmla="*/ 0 60000 65536"/>
                <a:gd name="T18" fmla="*/ 0 w 662"/>
                <a:gd name="T19" fmla="*/ 0 h 285"/>
                <a:gd name="T20" fmla="*/ 662 w 662"/>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662" h="285">
                  <a:moveTo>
                    <a:pt x="152" y="0"/>
                  </a:moveTo>
                  <a:lnTo>
                    <a:pt x="0" y="180"/>
                  </a:lnTo>
                  <a:lnTo>
                    <a:pt x="622" y="285"/>
                  </a:lnTo>
                  <a:lnTo>
                    <a:pt x="662" y="61"/>
                  </a:lnTo>
                  <a:lnTo>
                    <a:pt x="152" y="0"/>
                  </a:lnTo>
                  <a:close/>
                </a:path>
              </a:pathLst>
            </a:custGeom>
            <a:solidFill>
              <a:srgbClr val="FFD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7" name="Freeform 6"/>
            <p:cNvSpPr>
              <a:spLocks/>
            </p:cNvSpPr>
            <p:nvPr/>
          </p:nvSpPr>
          <p:spPr bwMode="auto">
            <a:xfrm>
              <a:off x="3661" y="3804"/>
              <a:ext cx="571" cy="237"/>
            </a:xfrm>
            <a:custGeom>
              <a:avLst/>
              <a:gdLst>
                <a:gd name="T0" fmla="*/ 0 w 1143"/>
                <a:gd name="T1" fmla="*/ 73 h 473"/>
                <a:gd name="T2" fmla="*/ 85 w 1143"/>
                <a:gd name="T3" fmla="*/ 4 h 473"/>
                <a:gd name="T4" fmla="*/ 383 w 1143"/>
                <a:gd name="T5" fmla="*/ 0 h 473"/>
                <a:gd name="T6" fmla="*/ 571 w 1143"/>
                <a:gd name="T7" fmla="*/ 123 h 473"/>
                <a:gd name="T8" fmla="*/ 235 w 1143"/>
                <a:gd name="T9" fmla="*/ 178 h 473"/>
                <a:gd name="T10" fmla="*/ 185 w 1143"/>
                <a:gd name="T11" fmla="*/ 237 h 473"/>
                <a:gd name="T12" fmla="*/ 0 w 1143"/>
                <a:gd name="T13" fmla="*/ 73 h 473"/>
                <a:gd name="T14" fmla="*/ 0 w 1143"/>
                <a:gd name="T15" fmla="*/ 73 h 473"/>
                <a:gd name="T16" fmla="*/ 0 60000 65536"/>
                <a:gd name="T17" fmla="*/ 0 60000 65536"/>
                <a:gd name="T18" fmla="*/ 0 60000 65536"/>
                <a:gd name="T19" fmla="*/ 0 60000 65536"/>
                <a:gd name="T20" fmla="*/ 0 60000 65536"/>
                <a:gd name="T21" fmla="*/ 0 60000 65536"/>
                <a:gd name="T22" fmla="*/ 0 60000 65536"/>
                <a:gd name="T23" fmla="*/ 0 60000 65536"/>
                <a:gd name="T24" fmla="*/ 0 w 1143"/>
                <a:gd name="T25" fmla="*/ 0 h 473"/>
                <a:gd name="T26" fmla="*/ 1143 w 1143"/>
                <a:gd name="T27" fmla="*/ 473 h 4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3" h="473">
                  <a:moveTo>
                    <a:pt x="0" y="146"/>
                  </a:moveTo>
                  <a:lnTo>
                    <a:pt x="171" y="7"/>
                  </a:lnTo>
                  <a:lnTo>
                    <a:pt x="766" y="0"/>
                  </a:lnTo>
                  <a:lnTo>
                    <a:pt x="1143" y="245"/>
                  </a:lnTo>
                  <a:lnTo>
                    <a:pt x="470" y="355"/>
                  </a:lnTo>
                  <a:lnTo>
                    <a:pt x="371" y="473"/>
                  </a:lnTo>
                  <a:lnTo>
                    <a:pt x="0" y="14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8" name="Freeform 7"/>
            <p:cNvSpPr>
              <a:spLocks/>
            </p:cNvSpPr>
            <p:nvPr/>
          </p:nvSpPr>
          <p:spPr bwMode="auto">
            <a:xfrm>
              <a:off x="3582" y="3155"/>
              <a:ext cx="955" cy="659"/>
            </a:xfrm>
            <a:custGeom>
              <a:avLst/>
              <a:gdLst>
                <a:gd name="T0" fmla="*/ 267 w 1909"/>
                <a:gd name="T1" fmla="*/ 61 h 1319"/>
                <a:gd name="T2" fmla="*/ 285 w 1909"/>
                <a:gd name="T3" fmla="*/ 235 h 1319"/>
                <a:gd name="T4" fmla="*/ 245 w 1909"/>
                <a:gd name="T5" fmla="*/ 323 h 1319"/>
                <a:gd name="T6" fmla="*/ 20 w 1909"/>
                <a:gd name="T7" fmla="*/ 437 h 1319"/>
                <a:gd name="T8" fmla="*/ 0 w 1909"/>
                <a:gd name="T9" fmla="*/ 464 h 1319"/>
                <a:gd name="T10" fmla="*/ 53 w 1909"/>
                <a:gd name="T11" fmla="*/ 514 h 1319"/>
                <a:gd name="T12" fmla="*/ 334 w 1909"/>
                <a:gd name="T13" fmla="*/ 545 h 1319"/>
                <a:gd name="T14" fmla="*/ 664 w 1909"/>
                <a:gd name="T15" fmla="*/ 659 h 1319"/>
                <a:gd name="T16" fmla="*/ 955 w 1909"/>
                <a:gd name="T17" fmla="*/ 614 h 1319"/>
                <a:gd name="T18" fmla="*/ 955 w 1909"/>
                <a:gd name="T19" fmla="*/ 535 h 1319"/>
                <a:gd name="T20" fmla="*/ 836 w 1909"/>
                <a:gd name="T21" fmla="*/ 499 h 1319"/>
                <a:gd name="T22" fmla="*/ 925 w 1909"/>
                <a:gd name="T23" fmla="*/ 329 h 1319"/>
                <a:gd name="T24" fmla="*/ 909 w 1909"/>
                <a:gd name="T25" fmla="*/ 176 h 1319"/>
                <a:gd name="T26" fmla="*/ 592 w 1909"/>
                <a:gd name="T27" fmla="*/ 0 h 1319"/>
                <a:gd name="T28" fmla="*/ 291 w 1909"/>
                <a:gd name="T29" fmla="*/ 6 h 1319"/>
                <a:gd name="T30" fmla="*/ 267 w 1909"/>
                <a:gd name="T31" fmla="*/ 61 h 1319"/>
                <a:gd name="T32" fmla="*/ 267 w 1909"/>
                <a:gd name="T33" fmla="*/ 61 h 1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09"/>
                <a:gd name="T52" fmla="*/ 0 h 1319"/>
                <a:gd name="T53" fmla="*/ 1909 w 1909"/>
                <a:gd name="T54" fmla="*/ 1319 h 13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09" h="1319">
                  <a:moveTo>
                    <a:pt x="534" y="123"/>
                  </a:moveTo>
                  <a:lnTo>
                    <a:pt x="569" y="471"/>
                  </a:lnTo>
                  <a:lnTo>
                    <a:pt x="489" y="646"/>
                  </a:lnTo>
                  <a:lnTo>
                    <a:pt x="40" y="874"/>
                  </a:lnTo>
                  <a:lnTo>
                    <a:pt x="0" y="929"/>
                  </a:lnTo>
                  <a:lnTo>
                    <a:pt x="105" y="1028"/>
                  </a:lnTo>
                  <a:lnTo>
                    <a:pt x="668" y="1091"/>
                  </a:lnTo>
                  <a:lnTo>
                    <a:pt x="1327" y="1319"/>
                  </a:lnTo>
                  <a:lnTo>
                    <a:pt x="1909" y="1229"/>
                  </a:lnTo>
                  <a:lnTo>
                    <a:pt x="1909" y="1070"/>
                  </a:lnTo>
                  <a:lnTo>
                    <a:pt x="1671" y="999"/>
                  </a:lnTo>
                  <a:lnTo>
                    <a:pt x="1850" y="659"/>
                  </a:lnTo>
                  <a:lnTo>
                    <a:pt x="1818" y="353"/>
                  </a:lnTo>
                  <a:lnTo>
                    <a:pt x="1183" y="0"/>
                  </a:lnTo>
                  <a:lnTo>
                    <a:pt x="582" y="13"/>
                  </a:lnTo>
                  <a:lnTo>
                    <a:pt x="534" y="123"/>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872" name="Freeform 8"/>
            <p:cNvSpPr>
              <a:spLocks/>
            </p:cNvSpPr>
            <p:nvPr/>
          </p:nvSpPr>
          <p:spPr bwMode="auto">
            <a:xfrm>
              <a:off x="3780" y="2504"/>
              <a:ext cx="1061" cy="928"/>
            </a:xfrm>
            <a:custGeom>
              <a:avLst/>
              <a:gdLst/>
              <a:ahLst/>
              <a:cxnLst>
                <a:cxn ang="0">
                  <a:pos x="173" y="0"/>
                </a:cxn>
                <a:cxn ang="0">
                  <a:pos x="0" y="384"/>
                </a:cxn>
                <a:cxn ang="0">
                  <a:pos x="272" y="593"/>
                </a:cxn>
                <a:cxn ang="0">
                  <a:pos x="277" y="710"/>
                </a:cxn>
                <a:cxn ang="0">
                  <a:pos x="79" y="959"/>
                </a:cxn>
                <a:cxn ang="0">
                  <a:pos x="133" y="1461"/>
                </a:cxn>
                <a:cxn ang="0">
                  <a:pos x="549" y="1357"/>
                </a:cxn>
                <a:cxn ang="0">
                  <a:pos x="1011" y="1501"/>
                </a:cxn>
                <a:cxn ang="0">
                  <a:pos x="1407" y="1857"/>
                </a:cxn>
                <a:cxn ang="0">
                  <a:pos x="1977" y="1239"/>
                </a:cxn>
                <a:cxn ang="0">
                  <a:pos x="2122" y="821"/>
                </a:cxn>
                <a:cxn ang="0">
                  <a:pos x="1962" y="425"/>
                </a:cxn>
                <a:cxn ang="0">
                  <a:pos x="2068" y="133"/>
                </a:cxn>
                <a:cxn ang="0">
                  <a:pos x="1665" y="300"/>
                </a:cxn>
                <a:cxn ang="0">
                  <a:pos x="1737" y="488"/>
                </a:cxn>
                <a:cxn ang="0">
                  <a:pos x="1612" y="710"/>
                </a:cxn>
                <a:cxn ang="0">
                  <a:pos x="1315" y="813"/>
                </a:cxn>
                <a:cxn ang="0">
                  <a:pos x="1057" y="786"/>
                </a:cxn>
                <a:cxn ang="0">
                  <a:pos x="992" y="536"/>
                </a:cxn>
                <a:cxn ang="0">
                  <a:pos x="753" y="384"/>
                </a:cxn>
                <a:cxn ang="0">
                  <a:pos x="277" y="243"/>
                </a:cxn>
                <a:cxn ang="0">
                  <a:pos x="258" y="0"/>
                </a:cxn>
                <a:cxn ang="0">
                  <a:pos x="173" y="0"/>
                </a:cxn>
                <a:cxn ang="0">
                  <a:pos x="173" y="0"/>
                </a:cxn>
              </a:cxnLst>
              <a:rect l="0" t="0" r="r" b="b"/>
              <a:pathLst>
                <a:path w="2122" h="1857">
                  <a:moveTo>
                    <a:pt x="173" y="0"/>
                  </a:moveTo>
                  <a:lnTo>
                    <a:pt x="0" y="384"/>
                  </a:lnTo>
                  <a:lnTo>
                    <a:pt x="272" y="593"/>
                  </a:lnTo>
                  <a:lnTo>
                    <a:pt x="277" y="710"/>
                  </a:lnTo>
                  <a:lnTo>
                    <a:pt x="79" y="959"/>
                  </a:lnTo>
                  <a:lnTo>
                    <a:pt x="133" y="1461"/>
                  </a:lnTo>
                  <a:lnTo>
                    <a:pt x="549" y="1357"/>
                  </a:lnTo>
                  <a:lnTo>
                    <a:pt x="1011" y="1501"/>
                  </a:lnTo>
                  <a:lnTo>
                    <a:pt x="1407" y="1857"/>
                  </a:lnTo>
                  <a:lnTo>
                    <a:pt x="1977" y="1239"/>
                  </a:lnTo>
                  <a:lnTo>
                    <a:pt x="2122" y="821"/>
                  </a:lnTo>
                  <a:lnTo>
                    <a:pt x="1962" y="425"/>
                  </a:lnTo>
                  <a:lnTo>
                    <a:pt x="2068" y="133"/>
                  </a:lnTo>
                  <a:lnTo>
                    <a:pt x="1665" y="300"/>
                  </a:lnTo>
                  <a:lnTo>
                    <a:pt x="1737" y="488"/>
                  </a:lnTo>
                  <a:lnTo>
                    <a:pt x="1612" y="710"/>
                  </a:lnTo>
                  <a:lnTo>
                    <a:pt x="1315" y="813"/>
                  </a:lnTo>
                  <a:lnTo>
                    <a:pt x="1057" y="786"/>
                  </a:lnTo>
                  <a:lnTo>
                    <a:pt x="992" y="536"/>
                  </a:lnTo>
                  <a:lnTo>
                    <a:pt x="753" y="384"/>
                  </a:lnTo>
                  <a:lnTo>
                    <a:pt x="277" y="243"/>
                  </a:lnTo>
                  <a:lnTo>
                    <a:pt x="258" y="0"/>
                  </a:lnTo>
                  <a:lnTo>
                    <a:pt x="173" y="0"/>
                  </a:lnTo>
                  <a:lnTo>
                    <a:pt x="173" y="0"/>
                  </a:lnTo>
                  <a:close/>
                </a:path>
              </a:pathLst>
            </a:custGeom>
            <a:gradFill rotWithShape="0">
              <a:gsLst>
                <a:gs pos="0">
                  <a:schemeClr val="accent2"/>
                </a:gs>
                <a:gs pos="100000">
                  <a:schemeClr val="accent2">
                    <a:gamma/>
                    <a:shade val="46275"/>
                    <a:invGamma/>
                  </a:schemeClr>
                </a:gs>
              </a:gsLst>
              <a:lin ang="5400000" scaled="1"/>
            </a:gradFill>
            <a:ln w="9525">
              <a:noFill/>
              <a:round/>
              <a:headEnd/>
              <a:tailEnd/>
            </a:ln>
          </p:spPr>
          <p:txBody>
            <a:bodyPr/>
            <a:lstStyle/>
            <a:p>
              <a:pPr>
                <a:defRPr/>
              </a:pPr>
              <a:endParaRPr lang="en-US">
                <a:cs typeface="+mn-cs"/>
              </a:endParaRPr>
            </a:p>
          </p:txBody>
        </p:sp>
        <p:sp>
          <p:nvSpPr>
            <p:cNvPr id="20490" name="Freeform 9"/>
            <p:cNvSpPr>
              <a:spLocks/>
            </p:cNvSpPr>
            <p:nvPr/>
          </p:nvSpPr>
          <p:spPr bwMode="auto">
            <a:xfrm>
              <a:off x="4431" y="3711"/>
              <a:ext cx="204" cy="80"/>
            </a:xfrm>
            <a:custGeom>
              <a:avLst/>
              <a:gdLst>
                <a:gd name="T0" fmla="*/ 33 w 409"/>
                <a:gd name="T1" fmla="*/ 0 h 159"/>
                <a:gd name="T2" fmla="*/ 0 w 409"/>
                <a:gd name="T3" fmla="*/ 80 h 159"/>
                <a:gd name="T4" fmla="*/ 204 w 409"/>
                <a:gd name="T5" fmla="*/ 59 h 159"/>
                <a:gd name="T6" fmla="*/ 185 w 409"/>
                <a:gd name="T7" fmla="*/ 17 h 159"/>
                <a:gd name="T8" fmla="*/ 33 w 409"/>
                <a:gd name="T9" fmla="*/ 0 h 159"/>
                <a:gd name="T10" fmla="*/ 33 w 409"/>
                <a:gd name="T11" fmla="*/ 0 h 159"/>
                <a:gd name="T12" fmla="*/ 0 60000 65536"/>
                <a:gd name="T13" fmla="*/ 0 60000 65536"/>
                <a:gd name="T14" fmla="*/ 0 60000 65536"/>
                <a:gd name="T15" fmla="*/ 0 60000 65536"/>
                <a:gd name="T16" fmla="*/ 0 60000 65536"/>
                <a:gd name="T17" fmla="*/ 0 60000 65536"/>
                <a:gd name="T18" fmla="*/ 0 w 409"/>
                <a:gd name="T19" fmla="*/ 0 h 159"/>
                <a:gd name="T20" fmla="*/ 409 w 409"/>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409" h="159">
                  <a:moveTo>
                    <a:pt x="67" y="0"/>
                  </a:moveTo>
                  <a:lnTo>
                    <a:pt x="0" y="159"/>
                  </a:lnTo>
                  <a:lnTo>
                    <a:pt x="409" y="117"/>
                  </a:lnTo>
                  <a:lnTo>
                    <a:pt x="371" y="34"/>
                  </a:lnTo>
                  <a:lnTo>
                    <a:pt x="67" y="0"/>
                  </a:lnTo>
                  <a:close/>
                </a:path>
              </a:pathLst>
            </a:custGeom>
            <a:solidFill>
              <a:srgbClr val="FF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1" name="Freeform 10"/>
            <p:cNvSpPr>
              <a:spLocks/>
            </p:cNvSpPr>
            <p:nvPr/>
          </p:nvSpPr>
          <p:spPr bwMode="auto">
            <a:xfrm>
              <a:off x="3677" y="3631"/>
              <a:ext cx="255" cy="121"/>
            </a:xfrm>
            <a:custGeom>
              <a:avLst/>
              <a:gdLst>
                <a:gd name="T0" fmla="*/ 31 w 510"/>
                <a:gd name="T1" fmla="*/ 55 h 241"/>
                <a:gd name="T2" fmla="*/ 150 w 510"/>
                <a:gd name="T3" fmla="*/ 0 h 241"/>
                <a:gd name="T4" fmla="*/ 255 w 510"/>
                <a:gd name="T5" fmla="*/ 62 h 241"/>
                <a:gd name="T6" fmla="*/ 100 w 510"/>
                <a:gd name="T7" fmla="*/ 121 h 241"/>
                <a:gd name="T8" fmla="*/ 0 w 510"/>
                <a:gd name="T9" fmla="*/ 90 h 241"/>
                <a:gd name="T10" fmla="*/ 31 w 510"/>
                <a:gd name="T11" fmla="*/ 55 h 241"/>
                <a:gd name="T12" fmla="*/ 31 w 510"/>
                <a:gd name="T13" fmla="*/ 55 h 241"/>
                <a:gd name="T14" fmla="*/ 0 60000 65536"/>
                <a:gd name="T15" fmla="*/ 0 60000 65536"/>
                <a:gd name="T16" fmla="*/ 0 60000 65536"/>
                <a:gd name="T17" fmla="*/ 0 60000 65536"/>
                <a:gd name="T18" fmla="*/ 0 60000 65536"/>
                <a:gd name="T19" fmla="*/ 0 60000 65536"/>
                <a:gd name="T20" fmla="*/ 0 60000 65536"/>
                <a:gd name="T21" fmla="*/ 0 w 510"/>
                <a:gd name="T22" fmla="*/ 0 h 241"/>
                <a:gd name="T23" fmla="*/ 510 w 510"/>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0" h="241">
                  <a:moveTo>
                    <a:pt x="61" y="110"/>
                  </a:moveTo>
                  <a:lnTo>
                    <a:pt x="299" y="0"/>
                  </a:lnTo>
                  <a:lnTo>
                    <a:pt x="510" y="123"/>
                  </a:lnTo>
                  <a:lnTo>
                    <a:pt x="200" y="241"/>
                  </a:lnTo>
                  <a:lnTo>
                    <a:pt x="0" y="180"/>
                  </a:lnTo>
                  <a:lnTo>
                    <a:pt x="61" y="11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2" name="Freeform 11"/>
            <p:cNvSpPr>
              <a:spLocks/>
            </p:cNvSpPr>
            <p:nvPr/>
          </p:nvSpPr>
          <p:spPr bwMode="auto">
            <a:xfrm>
              <a:off x="3860" y="3177"/>
              <a:ext cx="429" cy="117"/>
            </a:xfrm>
            <a:custGeom>
              <a:avLst/>
              <a:gdLst>
                <a:gd name="T0" fmla="*/ 16 w 860"/>
                <a:gd name="T1" fmla="*/ 65 h 234"/>
                <a:gd name="T2" fmla="*/ 69 w 860"/>
                <a:gd name="T3" fmla="*/ 45 h 234"/>
                <a:gd name="T4" fmla="*/ 150 w 860"/>
                <a:gd name="T5" fmla="*/ 29 h 234"/>
                <a:gd name="T6" fmla="*/ 207 w 860"/>
                <a:gd name="T7" fmla="*/ 33 h 234"/>
                <a:gd name="T8" fmla="*/ 257 w 860"/>
                <a:gd name="T9" fmla="*/ 53 h 234"/>
                <a:gd name="T10" fmla="*/ 314 w 860"/>
                <a:gd name="T11" fmla="*/ 81 h 234"/>
                <a:gd name="T12" fmla="*/ 379 w 860"/>
                <a:gd name="T13" fmla="*/ 105 h 234"/>
                <a:gd name="T14" fmla="*/ 429 w 860"/>
                <a:gd name="T15" fmla="*/ 117 h 234"/>
                <a:gd name="T16" fmla="*/ 356 w 860"/>
                <a:gd name="T17" fmla="*/ 77 h 234"/>
                <a:gd name="T18" fmla="*/ 280 w 860"/>
                <a:gd name="T19" fmla="*/ 29 h 234"/>
                <a:gd name="T20" fmla="*/ 233 w 860"/>
                <a:gd name="T21" fmla="*/ 0 h 234"/>
                <a:gd name="T22" fmla="*/ 184 w 860"/>
                <a:gd name="T23" fmla="*/ 0 h 234"/>
                <a:gd name="T24" fmla="*/ 92 w 860"/>
                <a:gd name="T25" fmla="*/ 0 h 234"/>
                <a:gd name="T26" fmla="*/ 43 w 860"/>
                <a:gd name="T27" fmla="*/ 20 h 234"/>
                <a:gd name="T28" fmla="*/ 0 w 860"/>
                <a:gd name="T29" fmla="*/ 40 h 234"/>
                <a:gd name="T30" fmla="*/ 16 w 860"/>
                <a:gd name="T31" fmla="*/ 65 h 234"/>
                <a:gd name="T32" fmla="*/ 16 w 860"/>
                <a:gd name="T33" fmla="*/ 65 h 234"/>
                <a:gd name="T34" fmla="*/ 16 w 860"/>
                <a:gd name="T35" fmla="*/ 65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0"/>
                <a:gd name="T55" fmla="*/ 0 h 234"/>
                <a:gd name="T56" fmla="*/ 860 w 8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0" h="234">
                  <a:moveTo>
                    <a:pt x="33" y="130"/>
                  </a:moveTo>
                  <a:lnTo>
                    <a:pt x="139" y="90"/>
                  </a:lnTo>
                  <a:lnTo>
                    <a:pt x="301" y="57"/>
                  </a:lnTo>
                  <a:lnTo>
                    <a:pt x="415" y="65"/>
                  </a:lnTo>
                  <a:lnTo>
                    <a:pt x="516" y="105"/>
                  </a:lnTo>
                  <a:lnTo>
                    <a:pt x="630" y="162"/>
                  </a:lnTo>
                  <a:lnTo>
                    <a:pt x="759" y="209"/>
                  </a:lnTo>
                  <a:lnTo>
                    <a:pt x="860" y="234"/>
                  </a:lnTo>
                  <a:lnTo>
                    <a:pt x="713" y="154"/>
                  </a:lnTo>
                  <a:lnTo>
                    <a:pt x="561" y="57"/>
                  </a:lnTo>
                  <a:lnTo>
                    <a:pt x="468" y="0"/>
                  </a:lnTo>
                  <a:lnTo>
                    <a:pt x="369" y="0"/>
                  </a:lnTo>
                  <a:lnTo>
                    <a:pt x="185" y="0"/>
                  </a:lnTo>
                  <a:lnTo>
                    <a:pt x="86" y="40"/>
                  </a:lnTo>
                  <a:lnTo>
                    <a:pt x="0" y="80"/>
                  </a:lnTo>
                  <a:lnTo>
                    <a:pt x="33"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3" name="Freeform 12"/>
            <p:cNvSpPr>
              <a:spLocks/>
            </p:cNvSpPr>
            <p:nvPr/>
          </p:nvSpPr>
          <p:spPr bwMode="auto">
            <a:xfrm>
              <a:off x="3852" y="2928"/>
              <a:ext cx="96" cy="191"/>
            </a:xfrm>
            <a:custGeom>
              <a:avLst/>
              <a:gdLst>
                <a:gd name="T0" fmla="*/ 96 w 192"/>
                <a:gd name="T1" fmla="*/ 35 h 382"/>
                <a:gd name="T2" fmla="*/ 57 w 192"/>
                <a:gd name="T3" fmla="*/ 75 h 382"/>
                <a:gd name="T4" fmla="*/ 38 w 192"/>
                <a:gd name="T5" fmla="*/ 99 h 382"/>
                <a:gd name="T6" fmla="*/ 19 w 192"/>
                <a:gd name="T7" fmla="*/ 151 h 382"/>
                <a:gd name="T8" fmla="*/ 12 w 192"/>
                <a:gd name="T9" fmla="*/ 191 h 382"/>
                <a:gd name="T10" fmla="*/ 0 w 192"/>
                <a:gd name="T11" fmla="*/ 135 h 382"/>
                <a:gd name="T12" fmla="*/ 13 w 192"/>
                <a:gd name="T13" fmla="*/ 86 h 382"/>
                <a:gd name="T14" fmla="*/ 57 w 192"/>
                <a:gd name="T15" fmla="*/ 31 h 382"/>
                <a:gd name="T16" fmla="*/ 76 w 192"/>
                <a:gd name="T17" fmla="*/ 0 h 382"/>
                <a:gd name="T18" fmla="*/ 96 w 192"/>
                <a:gd name="T19" fmla="*/ 35 h 382"/>
                <a:gd name="T20" fmla="*/ 96 w 192"/>
                <a:gd name="T21" fmla="*/ 35 h 382"/>
                <a:gd name="T22" fmla="*/ 96 w 192"/>
                <a:gd name="T23" fmla="*/ 35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382"/>
                <a:gd name="T38" fmla="*/ 192 w 192"/>
                <a:gd name="T39" fmla="*/ 382 h 3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382">
                  <a:moveTo>
                    <a:pt x="192" y="69"/>
                  </a:moveTo>
                  <a:lnTo>
                    <a:pt x="114" y="149"/>
                  </a:lnTo>
                  <a:lnTo>
                    <a:pt x="76" y="198"/>
                  </a:lnTo>
                  <a:lnTo>
                    <a:pt x="38" y="301"/>
                  </a:lnTo>
                  <a:lnTo>
                    <a:pt x="23" y="382"/>
                  </a:lnTo>
                  <a:lnTo>
                    <a:pt x="0" y="270"/>
                  </a:lnTo>
                  <a:lnTo>
                    <a:pt x="25" y="171"/>
                  </a:lnTo>
                  <a:lnTo>
                    <a:pt x="114" y="61"/>
                  </a:lnTo>
                  <a:lnTo>
                    <a:pt x="152" y="0"/>
                  </a:lnTo>
                  <a:lnTo>
                    <a:pt x="192"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4" name="Freeform 13"/>
            <p:cNvSpPr>
              <a:spLocks/>
            </p:cNvSpPr>
            <p:nvPr/>
          </p:nvSpPr>
          <p:spPr bwMode="auto">
            <a:xfrm>
              <a:off x="3036" y="3709"/>
              <a:ext cx="257" cy="113"/>
            </a:xfrm>
            <a:custGeom>
              <a:avLst/>
              <a:gdLst>
                <a:gd name="T0" fmla="*/ 257 w 513"/>
                <a:gd name="T1" fmla="*/ 25 h 226"/>
                <a:gd name="T2" fmla="*/ 210 w 513"/>
                <a:gd name="T3" fmla="*/ 65 h 226"/>
                <a:gd name="T4" fmla="*/ 168 w 513"/>
                <a:gd name="T5" fmla="*/ 101 h 226"/>
                <a:gd name="T6" fmla="*/ 118 w 513"/>
                <a:gd name="T7" fmla="*/ 113 h 226"/>
                <a:gd name="T8" fmla="*/ 50 w 513"/>
                <a:gd name="T9" fmla="*/ 113 h 226"/>
                <a:gd name="T10" fmla="*/ 19 w 513"/>
                <a:gd name="T11" fmla="*/ 77 h 226"/>
                <a:gd name="T12" fmla="*/ 0 w 513"/>
                <a:gd name="T13" fmla="*/ 29 h 226"/>
                <a:gd name="T14" fmla="*/ 31 w 513"/>
                <a:gd name="T15" fmla="*/ 9 h 226"/>
                <a:gd name="T16" fmla="*/ 95 w 513"/>
                <a:gd name="T17" fmla="*/ 21 h 226"/>
                <a:gd name="T18" fmla="*/ 153 w 513"/>
                <a:gd name="T19" fmla="*/ 36 h 226"/>
                <a:gd name="T20" fmla="*/ 99 w 513"/>
                <a:gd name="T21" fmla="*/ 45 h 226"/>
                <a:gd name="T22" fmla="*/ 61 w 513"/>
                <a:gd name="T23" fmla="*/ 49 h 226"/>
                <a:gd name="T24" fmla="*/ 61 w 513"/>
                <a:gd name="T25" fmla="*/ 73 h 226"/>
                <a:gd name="T26" fmla="*/ 103 w 513"/>
                <a:gd name="T27" fmla="*/ 81 h 226"/>
                <a:gd name="T28" fmla="*/ 146 w 513"/>
                <a:gd name="T29" fmla="*/ 69 h 226"/>
                <a:gd name="T30" fmla="*/ 180 w 513"/>
                <a:gd name="T31" fmla="*/ 45 h 226"/>
                <a:gd name="T32" fmla="*/ 199 w 513"/>
                <a:gd name="T33" fmla="*/ 12 h 226"/>
                <a:gd name="T34" fmla="*/ 225 w 513"/>
                <a:gd name="T35" fmla="*/ 0 h 226"/>
                <a:gd name="T36" fmla="*/ 257 w 513"/>
                <a:gd name="T37" fmla="*/ 25 h 226"/>
                <a:gd name="T38" fmla="*/ 257 w 513"/>
                <a:gd name="T39" fmla="*/ 25 h 226"/>
                <a:gd name="T40" fmla="*/ 257 w 513"/>
                <a:gd name="T41" fmla="*/ 25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3"/>
                <a:gd name="T64" fmla="*/ 0 h 226"/>
                <a:gd name="T65" fmla="*/ 513 w 513"/>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3" h="226">
                  <a:moveTo>
                    <a:pt x="513" y="49"/>
                  </a:moveTo>
                  <a:lnTo>
                    <a:pt x="420" y="129"/>
                  </a:lnTo>
                  <a:lnTo>
                    <a:pt x="336" y="201"/>
                  </a:lnTo>
                  <a:lnTo>
                    <a:pt x="235" y="226"/>
                  </a:lnTo>
                  <a:lnTo>
                    <a:pt x="99" y="226"/>
                  </a:lnTo>
                  <a:lnTo>
                    <a:pt x="38" y="154"/>
                  </a:lnTo>
                  <a:lnTo>
                    <a:pt x="0" y="57"/>
                  </a:lnTo>
                  <a:lnTo>
                    <a:pt x="61" y="17"/>
                  </a:lnTo>
                  <a:lnTo>
                    <a:pt x="190" y="42"/>
                  </a:lnTo>
                  <a:lnTo>
                    <a:pt x="306" y="72"/>
                  </a:lnTo>
                  <a:lnTo>
                    <a:pt x="197" y="89"/>
                  </a:lnTo>
                  <a:lnTo>
                    <a:pt x="121" y="97"/>
                  </a:lnTo>
                  <a:lnTo>
                    <a:pt x="121" y="146"/>
                  </a:lnTo>
                  <a:lnTo>
                    <a:pt x="205" y="161"/>
                  </a:lnTo>
                  <a:lnTo>
                    <a:pt x="291" y="137"/>
                  </a:lnTo>
                  <a:lnTo>
                    <a:pt x="359" y="89"/>
                  </a:lnTo>
                  <a:lnTo>
                    <a:pt x="397" y="24"/>
                  </a:lnTo>
                  <a:lnTo>
                    <a:pt x="450" y="0"/>
                  </a:lnTo>
                  <a:lnTo>
                    <a:pt x="51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5" name="Freeform 14"/>
            <p:cNvSpPr>
              <a:spLocks/>
            </p:cNvSpPr>
            <p:nvPr/>
          </p:nvSpPr>
          <p:spPr bwMode="auto">
            <a:xfrm>
              <a:off x="3385" y="3491"/>
              <a:ext cx="502" cy="222"/>
            </a:xfrm>
            <a:custGeom>
              <a:avLst/>
              <a:gdLst>
                <a:gd name="T0" fmla="*/ 502 w 1003"/>
                <a:gd name="T1" fmla="*/ 0 h 443"/>
                <a:gd name="T2" fmla="*/ 440 w 1003"/>
                <a:gd name="T3" fmla="*/ 0 h 443"/>
                <a:gd name="T4" fmla="*/ 383 w 1003"/>
                <a:gd name="T5" fmla="*/ 20 h 443"/>
                <a:gd name="T6" fmla="*/ 291 w 1003"/>
                <a:gd name="T7" fmla="*/ 73 h 443"/>
                <a:gd name="T8" fmla="*/ 257 w 1003"/>
                <a:gd name="T9" fmla="*/ 85 h 443"/>
                <a:gd name="T10" fmla="*/ 222 w 1003"/>
                <a:gd name="T11" fmla="*/ 126 h 443"/>
                <a:gd name="T12" fmla="*/ 149 w 1003"/>
                <a:gd name="T13" fmla="*/ 150 h 443"/>
                <a:gd name="T14" fmla="*/ 84 w 1003"/>
                <a:gd name="T15" fmla="*/ 166 h 443"/>
                <a:gd name="T16" fmla="*/ 0 w 1003"/>
                <a:gd name="T17" fmla="*/ 166 h 443"/>
                <a:gd name="T18" fmla="*/ 19 w 1003"/>
                <a:gd name="T19" fmla="*/ 190 h 443"/>
                <a:gd name="T20" fmla="*/ 61 w 1003"/>
                <a:gd name="T21" fmla="*/ 194 h 443"/>
                <a:gd name="T22" fmla="*/ 95 w 1003"/>
                <a:gd name="T23" fmla="*/ 222 h 443"/>
                <a:gd name="T24" fmla="*/ 149 w 1003"/>
                <a:gd name="T25" fmla="*/ 211 h 443"/>
                <a:gd name="T26" fmla="*/ 229 w 1003"/>
                <a:gd name="T27" fmla="*/ 194 h 443"/>
                <a:gd name="T28" fmla="*/ 280 w 1003"/>
                <a:gd name="T29" fmla="*/ 186 h 443"/>
                <a:gd name="T30" fmla="*/ 340 w 1003"/>
                <a:gd name="T31" fmla="*/ 150 h 443"/>
                <a:gd name="T32" fmla="*/ 310 w 1003"/>
                <a:gd name="T33" fmla="*/ 142 h 443"/>
                <a:gd name="T34" fmla="*/ 257 w 1003"/>
                <a:gd name="T35" fmla="*/ 162 h 443"/>
                <a:gd name="T36" fmla="*/ 264 w 1003"/>
                <a:gd name="T37" fmla="*/ 130 h 443"/>
                <a:gd name="T38" fmla="*/ 325 w 1003"/>
                <a:gd name="T39" fmla="*/ 101 h 443"/>
                <a:gd name="T40" fmla="*/ 356 w 1003"/>
                <a:gd name="T41" fmla="*/ 73 h 443"/>
                <a:gd name="T42" fmla="*/ 425 w 1003"/>
                <a:gd name="T43" fmla="*/ 41 h 443"/>
                <a:gd name="T44" fmla="*/ 482 w 1003"/>
                <a:gd name="T45" fmla="*/ 49 h 443"/>
                <a:gd name="T46" fmla="*/ 502 w 1003"/>
                <a:gd name="T47" fmla="*/ 0 h 443"/>
                <a:gd name="T48" fmla="*/ 502 w 1003"/>
                <a:gd name="T49" fmla="*/ 0 h 443"/>
                <a:gd name="T50" fmla="*/ 502 w 1003"/>
                <a:gd name="T51" fmla="*/ 0 h 4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3"/>
                <a:gd name="T79" fmla="*/ 0 h 443"/>
                <a:gd name="T80" fmla="*/ 1003 w 1003"/>
                <a:gd name="T81" fmla="*/ 443 h 4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3" h="443">
                  <a:moveTo>
                    <a:pt x="1003" y="0"/>
                  </a:moveTo>
                  <a:lnTo>
                    <a:pt x="880" y="0"/>
                  </a:lnTo>
                  <a:lnTo>
                    <a:pt x="766" y="40"/>
                  </a:lnTo>
                  <a:lnTo>
                    <a:pt x="581" y="145"/>
                  </a:lnTo>
                  <a:lnTo>
                    <a:pt x="513" y="170"/>
                  </a:lnTo>
                  <a:lnTo>
                    <a:pt x="443" y="251"/>
                  </a:lnTo>
                  <a:lnTo>
                    <a:pt x="298" y="299"/>
                  </a:lnTo>
                  <a:lnTo>
                    <a:pt x="167" y="331"/>
                  </a:lnTo>
                  <a:lnTo>
                    <a:pt x="0" y="331"/>
                  </a:lnTo>
                  <a:lnTo>
                    <a:pt x="38" y="379"/>
                  </a:lnTo>
                  <a:lnTo>
                    <a:pt x="121" y="388"/>
                  </a:lnTo>
                  <a:lnTo>
                    <a:pt x="190" y="443"/>
                  </a:lnTo>
                  <a:lnTo>
                    <a:pt x="298" y="421"/>
                  </a:lnTo>
                  <a:lnTo>
                    <a:pt x="458" y="388"/>
                  </a:lnTo>
                  <a:lnTo>
                    <a:pt x="559" y="371"/>
                  </a:lnTo>
                  <a:lnTo>
                    <a:pt x="680" y="299"/>
                  </a:lnTo>
                  <a:lnTo>
                    <a:pt x="619" y="284"/>
                  </a:lnTo>
                  <a:lnTo>
                    <a:pt x="513" y="324"/>
                  </a:lnTo>
                  <a:lnTo>
                    <a:pt x="528" y="259"/>
                  </a:lnTo>
                  <a:lnTo>
                    <a:pt x="650" y="202"/>
                  </a:lnTo>
                  <a:lnTo>
                    <a:pt x="711" y="145"/>
                  </a:lnTo>
                  <a:lnTo>
                    <a:pt x="849" y="82"/>
                  </a:lnTo>
                  <a:lnTo>
                    <a:pt x="964" y="97"/>
                  </a:lnTo>
                  <a:lnTo>
                    <a:pt x="10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6" name="Freeform 15"/>
            <p:cNvSpPr>
              <a:spLocks/>
            </p:cNvSpPr>
            <p:nvPr/>
          </p:nvSpPr>
          <p:spPr bwMode="auto">
            <a:xfrm>
              <a:off x="4075" y="3180"/>
              <a:ext cx="375" cy="198"/>
            </a:xfrm>
            <a:custGeom>
              <a:avLst/>
              <a:gdLst>
                <a:gd name="T0" fmla="*/ 0 w 751"/>
                <a:gd name="T1" fmla="*/ 0 h 395"/>
                <a:gd name="T2" fmla="*/ 62 w 751"/>
                <a:gd name="T3" fmla="*/ 5 h 395"/>
                <a:gd name="T4" fmla="*/ 119 w 751"/>
                <a:gd name="T5" fmla="*/ 25 h 395"/>
                <a:gd name="T6" fmla="*/ 173 w 751"/>
                <a:gd name="T7" fmla="*/ 53 h 395"/>
                <a:gd name="T8" fmla="*/ 234 w 751"/>
                <a:gd name="T9" fmla="*/ 81 h 395"/>
                <a:gd name="T10" fmla="*/ 283 w 751"/>
                <a:gd name="T11" fmla="*/ 97 h 395"/>
                <a:gd name="T12" fmla="*/ 330 w 751"/>
                <a:gd name="T13" fmla="*/ 133 h 395"/>
                <a:gd name="T14" fmla="*/ 375 w 751"/>
                <a:gd name="T15" fmla="*/ 186 h 395"/>
                <a:gd name="T16" fmla="*/ 356 w 751"/>
                <a:gd name="T17" fmla="*/ 198 h 395"/>
                <a:gd name="T18" fmla="*/ 330 w 751"/>
                <a:gd name="T19" fmla="*/ 166 h 395"/>
                <a:gd name="T20" fmla="*/ 287 w 751"/>
                <a:gd name="T21" fmla="*/ 122 h 395"/>
                <a:gd name="T22" fmla="*/ 237 w 751"/>
                <a:gd name="T23" fmla="*/ 110 h 395"/>
                <a:gd name="T24" fmla="*/ 192 w 751"/>
                <a:gd name="T25" fmla="*/ 81 h 395"/>
                <a:gd name="T26" fmla="*/ 130 w 751"/>
                <a:gd name="T27" fmla="*/ 57 h 395"/>
                <a:gd name="T28" fmla="*/ 88 w 751"/>
                <a:gd name="T29" fmla="*/ 36 h 395"/>
                <a:gd name="T30" fmla="*/ 0 w 751"/>
                <a:gd name="T31" fmla="*/ 0 h 395"/>
                <a:gd name="T32" fmla="*/ 0 w 751"/>
                <a:gd name="T33" fmla="*/ 0 h 395"/>
                <a:gd name="T34" fmla="*/ 0 w 751"/>
                <a:gd name="T35" fmla="*/ 0 h 3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1"/>
                <a:gd name="T55" fmla="*/ 0 h 395"/>
                <a:gd name="T56" fmla="*/ 751 w 751"/>
                <a:gd name="T57" fmla="*/ 395 h 3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1" h="395">
                  <a:moveTo>
                    <a:pt x="0" y="0"/>
                  </a:moveTo>
                  <a:lnTo>
                    <a:pt x="124" y="9"/>
                  </a:lnTo>
                  <a:lnTo>
                    <a:pt x="238" y="49"/>
                  </a:lnTo>
                  <a:lnTo>
                    <a:pt x="346" y="106"/>
                  </a:lnTo>
                  <a:lnTo>
                    <a:pt x="468" y="161"/>
                  </a:lnTo>
                  <a:lnTo>
                    <a:pt x="567" y="194"/>
                  </a:lnTo>
                  <a:lnTo>
                    <a:pt x="660" y="266"/>
                  </a:lnTo>
                  <a:lnTo>
                    <a:pt x="751" y="371"/>
                  </a:lnTo>
                  <a:lnTo>
                    <a:pt x="713" y="395"/>
                  </a:lnTo>
                  <a:lnTo>
                    <a:pt x="660" y="331"/>
                  </a:lnTo>
                  <a:lnTo>
                    <a:pt x="574" y="243"/>
                  </a:lnTo>
                  <a:lnTo>
                    <a:pt x="475" y="219"/>
                  </a:lnTo>
                  <a:lnTo>
                    <a:pt x="384" y="161"/>
                  </a:lnTo>
                  <a:lnTo>
                    <a:pt x="261" y="114"/>
                  </a:lnTo>
                  <a:lnTo>
                    <a:pt x="177"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7" name="Freeform 16"/>
            <p:cNvSpPr>
              <a:spLocks/>
            </p:cNvSpPr>
            <p:nvPr/>
          </p:nvSpPr>
          <p:spPr bwMode="auto">
            <a:xfrm>
              <a:off x="4822" y="3786"/>
              <a:ext cx="119" cy="81"/>
            </a:xfrm>
            <a:custGeom>
              <a:avLst/>
              <a:gdLst>
                <a:gd name="T0" fmla="*/ 58 w 237"/>
                <a:gd name="T1" fmla="*/ 0 h 161"/>
                <a:gd name="T2" fmla="*/ 16 w 237"/>
                <a:gd name="T3" fmla="*/ 12 h 161"/>
                <a:gd name="T4" fmla="*/ 0 w 237"/>
                <a:gd name="T5" fmla="*/ 44 h 161"/>
                <a:gd name="T6" fmla="*/ 11 w 237"/>
                <a:gd name="T7" fmla="*/ 65 h 161"/>
                <a:gd name="T8" fmla="*/ 62 w 237"/>
                <a:gd name="T9" fmla="*/ 81 h 161"/>
                <a:gd name="T10" fmla="*/ 119 w 237"/>
                <a:gd name="T11" fmla="*/ 69 h 161"/>
                <a:gd name="T12" fmla="*/ 92 w 237"/>
                <a:gd name="T13" fmla="*/ 20 h 161"/>
                <a:gd name="T14" fmla="*/ 58 w 237"/>
                <a:gd name="T15" fmla="*/ 0 h 161"/>
                <a:gd name="T16" fmla="*/ 58 w 237"/>
                <a:gd name="T17" fmla="*/ 0 h 161"/>
                <a:gd name="T18" fmla="*/ 58 w 237"/>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161"/>
                <a:gd name="T32" fmla="*/ 237 w 237"/>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161">
                  <a:moveTo>
                    <a:pt x="116" y="0"/>
                  </a:moveTo>
                  <a:lnTo>
                    <a:pt x="32" y="23"/>
                  </a:lnTo>
                  <a:lnTo>
                    <a:pt x="0" y="87"/>
                  </a:lnTo>
                  <a:lnTo>
                    <a:pt x="22" y="129"/>
                  </a:lnTo>
                  <a:lnTo>
                    <a:pt x="123" y="161"/>
                  </a:lnTo>
                  <a:lnTo>
                    <a:pt x="237" y="137"/>
                  </a:lnTo>
                  <a:lnTo>
                    <a:pt x="184" y="40"/>
                  </a:lnTo>
                  <a:lnTo>
                    <a:pt x="1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8" name="Freeform 17"/>
            <p:cNvSpPr>
              <a:spLocks/>
            </p:cNvSpPr>
            <p:nvPr/>
          </p:nvSpPr>
          <p:spPr bwMode="auto">
            <a:xfrm>
              <a:off x="4270" y="3870"/>
              <a:ext cx="326" cy="121"/>
            </a:xfrm>
            <a:custGeom>
              <a:avLst/>
              <a:gdLst>
                <a:gd name="T0" fmla="*/ 119 w 650"/>
                <a:gd name="T1" fmla="*/ 0 h 241"/>
                <a:gd name="T2" fmla="*/ 180 w 650"/>
                <a:gd name="T3" fmla="*/ 16 h 241"/>
                <a:gd name="T4" fmla="*/ 326 w 650"/>
                <a:gd name="T5" fmla="*/ 29 h 241"/>
                <a:gd name="T6" fmla="*/ 307 w 650"/>
                <a:gd name="T7" fmla="*/ 69 h 241"/>
                <a:gd name="T8" fmla="*/ 288 w 650"/>
                <a:gd name="T9" fmla="*/ 121 h 241"/>
                <a:gd name="T10" fmla="*/ 231 w 650"/>
                <a:gd name="T11" fmla="*/ 121 h 241"/>
                <a:gd name="T12" fmla="*/ 146 w 650"/>
                <a:gd name="T13" fmla="*/ 105 h 241"/>
                <a:gd name="T14" fmla="*/ 72 w 650"/>
                <a:gd name="T15" fmla="*/ 77 h 241"/>
                <a:gd name="T16" fmla="*/ 0 w 650"/>
                <a:gd name="T17" fmla="*/ 69 h 241"/>
                <a:gd name="T18" fmla="*/ 50 w 650"/>
                <a:gd name="T19" fmla="*/ 36 h 241"/>
                <a:gd name="T20" fmla="*/ 65 w 650"/>
                <a:gd name="T21" fmla="*/ 0 h 241"/>
                <a:gd name="T22" fmla="*/ 91 w 650"/>
                <a:gd name="T23" fmla="*/ 8 h 241"/>
                <a:gd name="T24" fmla="*/ 108 w 650"/>
                <a:gd name="T25" fmla="*/ 49 h 241"/>
                <a:gd name="T26" fmla="*/ 146 w 650"/>
                <a:gd name="T27" fmla="*/ 65 h 241"/>
                <a:gd name="T28" fmla="*/ 208 w 650"/>
                <a:gd name="T29" fmla="*/ 77 h 241"/>
                <a:gd name="T30" fmla="*/ 261 w 650"/>
                <a:gd name="T31" fmla="*/ 97 h 241"/>
                <a:gd name="T32" fmla="*/ 284 w 650"/>
                <a:gd name="T33" fmla="*/ 52 h 241"/>
                <a:gd name="T34" fmla="*/ 161 w 650"/>
                <a:gd name="T35" fmla="*/ 44 h 241"/>
                <a:gd name="T36" fmla="*/ 130 w 650"/>
                <a:gd name="T37" fmla="*/ 29 h 241"/>
                <a:gd name="T38" fmla="*/ 119 w 650"/>
                <a:gd name="T39" fmla="*/ 0 h 241"/>
                <a:gd name="T40" fmla="*/ 119 w 650"/>
                <a:gd name="T41" fmla="*/ 0 h 241"/>
                <a:gd name="T42" fmla="*/ 119 w 650"/>
                <a:gd name="T43" fmla="*/ 0 h 2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0"/>
                <a:gd name="T67" fmla="*/ 0 h 241"/>
                <a:gd name="T68" fmla="*/ 650 w 650"/>
                <a:gd name="T69" fmla="*/ 241 h 2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0" h="241">
                  <a:moveTo>
                    <a:pt x="237" y="0"/>
                  </a:moveTo>
                  <a:lnTo>
                    <a:pt x="359" y="32"/>
                  </a:lnTo>
                  <a:lnTo>
                    <a:pt x="650" y="57"/>
                  </a:lnTo>
                  <a:lnTo>
                    <a:pt x="612" y="137"/>
                  </a:lnTo>
                  <a:lnTo>
                    <a:pt x="574" y="241"/>
                  </a:lnTo>
                  <a:lnTo>
                    <a:pt x="460" y="241"/>
                  </a:lnTo>
                  <a:lnTo>
                    <a:pt x="291" y="209"/>
                  </a:lnTo>
                  <a:lnTo>
                    <a:pt x="144" y="154"/>
                  </a:lnTo>
                  <a:lnTo>
                    <a:pt x="0" y="137"/>
                  </a:lnTo>
                  <a:lnTo>
                    <a:pt x="99" y="72"/>
                  </a:lnTo>
                  <a:lnTo>
                    <a:pt x="129" y="0"/>
                  </a:lnTo>
                  <a:lnTo>
                    <a:pt x="182" y="15"/>
                  </a:lnTo>
                  <a:lnTo>
                    <a:pt x="215" y="97"/>
                  </a:lnTo>
                  <a:lnTo>
                    <a:pt x="291" y="129"/>
                  </a:lnTo>
                  <a:lnTo>
                    <a:pt x="414" y="154"/>
                  </a:lnTo>
                  <a:lnTo>
                    <a:pt x="521" y="194"/>
                  </a:lnTo>
                  <a:lnTo>
                    <a:pt x="566" y="104"/>
                  </a:lnTo>
                  <a:lnTo>
                    <a:pt x="321" y="87"/>
                  </a:lnTo>
                  <a:lnTo>
                    <a:pt x="260" y="57"/>
                  </a:lnTo>
                  <a:lnTo>
                    <a:pt x="2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9" name="Freeform 18"/>
            <p:cNvSpPr>
              <a:spLocks/>
            </p:cNvSpPr>
            <p:nvPr/>
          </p:nvSpPr>
          <p:spPr bwMode="auto">
            <a:xfrm>
              <a:off x="3650" y="3802"/>
              <a:ext cx="551" cy="250"/>
            </a:xfrm>
            <a:custGeom>
              <a:avLst/>
              <a:gdLst>
                <a:gd name="T0" fmla="*/ 0 w 1103"/>
                <a:gd name="T1" fmla="*/ 81 h 500"/>
                <a:gd name="T2" fmla="*/ 99 w 1103"/>
                <a:gd name="T3" fmla="*/ 162 h 500"/>
                <a:gd name="T4" fmla="*/ 141 w 1103"/>
                <a:gd name="T5" fmla="*/ 182 h 500"/>
                <a:gd name="T6" fmla="*/ 215 w 1103"/>
                <a:gd name="T7" fmla="*/ 250 h 500"/>
                <a:gd name="T8" fmla="*/ 237 w 1103"/>
                <a:gd name="T9" fmla="*/ 193 h 500"/>
                <a:gd name="T10" fmla="*/ 283 w 1103"/>
                <a:gd name="T11" fmla="*/ 166 h 500"/>
                <a:gd name="T12" fmla="*/ 372 w 1103"/>
                <a:gd name="T13" fmla="*/ 169 h 500"/>
                <a:gd name="T14" fmla="*/ 528 w 1103"/>
                <a:gd name="T15" fmla="*/ 149 h 500"/>
                <a:gd name="T16" fmla="*/ 551 w 1103"/>
                <a:gd name="T17" fmla="*/ 125 h 500"/>
                <a:gd name="T18" fmla="*/ 528 w 1103"/>
                <a:gd name="T19" fmla="*/ 92 h 500"/>
                <a:gd name="T20" fmla="*/ 360 w 1103"/>
                <a:gd name="T21" fmla="*/ 0 h 500"/>
                <a:gd name="T22" fmla="*/ 298 w 1103"/>
                <a:gd name="T23" fmla="*/ 16 h 500"/>
                <a:gd name="T24" fmla="*/ 391 w 1103"/>
                <a:gd name="T25" fmla="*/ 65 h 500"/>
                <a:gd name="T26" fmla="*/ 502 w 1103"/>
                <a:gd name="T27" fmla="*/ 109 h 500"/>
                <a:gd name="T28" fmla="*/ 283 w 1103"/>
                <a:gd name="T29" fmla="*/ 121 h 500"/>
                <a:gd name="T30" fmla="*/ 249 w 1103"/>
                <a:gd name="T31" fmla="*/ 146 h 500"/>
                <a:gd name="T32" fmla="*/ 176 w 1103"/>
                <a:gd name="T33" fmla="*/ 173 h 500"/>
                <a:gd name="T34" fmla="*/ 61 w 1103"/>
                <a:gd name="T35" fmla="*/ 92 h 500"/>
                <a:gd name="T36" fmla="*/ 26 w 1103"/>
                <a:gd name="T37" fmla="*/ 60 h 500"/>
                <a:gd name="T38" fmla="*/ 0 w 1103"/>
                <a:gd name="T39" fmla="*/ 81 h 500"/>
                <a:gd name="T40" fmla="*/ 0 w 1103"/>
                <a:gd name="T41" fmla="*/ 81 h 500"/>
                <a:gd name="T42" fmla="*/ 0 w 1103"/>
                <a:gd name="T43" fmla="*/ 81 h 5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3"/>
                <a:gd name="T67" fmla="*/ 0 h 500"/>
                <a:gd name="T68" fmla="*/ 1103 w 1103"/>
                <a:gd name="T69" fmla="*/ 500 h 5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3" h="500">
                  <a:moveTo>
                    <a:pt x="0" y="162"/>
                  </a:moveTo>
                  <a:lnTo>
                    <a:pt x="198" y="323"/>
                  </a:lnTo>
                  <a:lnTo>
                    <a:pt x="283" y="363"/>
                  </a:lnTo>
                  <a:lnTo>
                    <a:pt x="430" y="500"/>
                  </a:lnTo>
                  <a:lnTo>
                    <a:pt x="475" y="386"/>
                  </a:lnTo>
                  <a:lnTo>
                    <a:pt x="567" y="331"/>
                  </a:lnTo>
                  <a:lnTo>
                    <a:pt x="744" y="338"/>
                  </a:lnTo>
                  <a:lnTo>
                    <a:pt x="1057" y="298"/>
                  </a:lnTo>
                  <a:lnTo>
                    <a:pt x="1103" y="249"/>
                  </a:lnTo>
                  <a:lnTo>
                    <a:pt x="1057" y="184"/>
                  </a:lnTo>
                  <a:lnTo>
                    <a:pt x="721" y="0"/>
                  </a:lnTo>
                  <a:lnTo>
                    <a:pt x="597" y="32"/>
                  </a:lnTo>
                  <a:lnTo>
                    <a:pt x="782" y="129"/>
                  </a:lnTo>
                  <a:lnTo>
                    <a:pt x="1004" y="217"/>
                  </a:lnTo>
                  <a:lnTo>
                    <a:pt x="567" y="241"/>
                  </a:lnTo>
                  <a:lnTo>
                    <a:pt x="498" y="291"/>
                  </a:lnTo>
                  <a:lnTo>
                    <a:pt x="352" y="346"/>
                  </a:lnTo>
                  <a:lnTo>
                    <a:pt x="122" y="184"/>
                  </a:lnTo>
                  <a:lnTo>
                    <a:pt x="53" y="120"/>
                  </a:lnTo>
                  <a:lnTo>
                    <a:pt x="0"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0" name="Freeform 19"/>
            <p:cNvSpPr>
              <a:spLocks/>
            </p:cNvSpPr>
            <p:nvPr/>
          </p:nvSpPr>
          <p:spPr bwMode="auto">
            <a:xfrm>
              <a:off x="4094" y="3572"/>
              <a:ext cx="997" cy="254"/>
            </a:xfrm>
            <a:custGeom>
              <a:avLst/>
              <a:gdLst>
                <a:gd name="T0" fmla="*/ 0 w 1995"/>
                <a:gd name="T1" fmla="*/ 198 h 508"/>
                <a:gd name="T2" fmla="*/ 73 w 1995"/>
                <a:gd name="T3" fmla="*/ 214 h 508"/>
                <a:gd name="T4" fmla="*/ 154 w 1995"/>
                <a:gd name="T5" fmla="*/ 242 h 508"/>
                <a:gd name="T6" fmla="*/ 237 w 1995"/>
                <a:gd name="T7" fmla="*/ 254 h 508"/>
                <a:gd name="T8" fmla="*/ 311 w 1995"/>
                <a:gd name="T9" fmla="*/ 246 h 508"/>
                <a:gd name="T10" fmla="*/ 384 w 1995"/>
                <a:gd name="T11" fmla="*/ 238 h 508"/>
                <a:gd name="T12" fmla="*/ 437 w 1995"/>
                <a:gd name="T13" fmla="*/ 222 h 508"/>
                <a:gd name="T14" fmla="*/ 464 w 1995"/>
                <a:gd name="T15" fmla="*/ 214 h 508"/>
                <a:gd name="T16" fmla="*/ 498 w 1995"/>
                <a:gd name="T17" fmla="*/ 230 h 508"/>
                <a:gd name="T18" fmla="*/ 560 w 1995"/>
                <a:gd name="T19" fmla="*/ 226 h 508"/>
                <a:gd name="T20" fmla="*/ 518 w 1995"/>
                <a:gd name="T21" fmla="*/ 168 h 508"/>
                <a:gd name="T22" fmla="*/ 407 w 1995"/>
                <a:gd name="T23" fmla="*/ 149 h 508"/>
                <a:gd name="T24" fmla="*/ 471 w 1995"/>
                <a:gd name="T25" fmla="*/ 149 h 508"/>
                <a:gd name="T26" fmla="*/ 529 w 1995"/>
                <a:gd name="T27" fmla="*/ 154 h 508"/>
                <a:gd name="T28" fmla="*/ 608 w 1995"/>
                <a:gd name="T29" fmla="*/ 194 h 508"/>
                <a:gd name="T30" fmla="*/ 660 w 1995"/>
                <a:gd name="T31" fmla="*/ 141 h 508"/>
                <a:gd name="T32" fmla="*/ 682 w 1995"/>
                <a:gd name="T33" fmla="*/ 113 h 508"/>
                <a:gd name="T34" fmla="*/ 775 w 1995"/>
                <a:gd name="T35" fmla="*/ 101 h 508"/>
                <a:gd name="T36" fmla="*/ 882 w 1995"/>
                <a:gd name="T37" fmla="*/ 97 h 508"/>
                <a:gd name="T38" fmla="*/ 997 w 1995"/>
                <a:gd name="T39" fmla="*/ 97 h 508"/>
                <a:gd name="T40" fmla="*/ 950 w 1995"/>
                <a:gd name="T41" fmla="*/ 56 h 508"/>
                <a:gd name="T42" fmla="*/ 805 w 1995"/>
                <a:gd name="T43" fmla="*/ 61 h 508"/>
                <a:gd name="T44" fmla="*/ 701 w 1995"/>
                <a:gd name="T45" fmla="*/ 36 h 508"/>
                <a:gd name="T46" fmla="*/ 605 w 1995"/>
                <a:gd name="T47" fmla="*/ 16 h 508"/>
                <a:gd name="T48" fmla="*/ 494 w 1995"/>
                <a:gd name="T49" fmla="*/ 4 h 508"/>
                <a:gd name="T50" fmla="*/ 384 w 1995"/>
                <a:gd name="T51" fmla="*/ 0 h 508"/>
                <a:gd name="T52" fmla="*/ 311 w 1995"/>
                <a:gd name="T53" fmla="*/ 4 h 508"/>
                <a:gd name="T54" fmla="*/ 241 w 1995"/>
                <a:gd name="T55" fmla="*/ 24 h 508"/>
                <a:gd name="T56" fmla="*/ 249 w 1995"/>
                <a:gd name="T57" fmla="*/ 49 h 508"/>
                <a:gd name="T58" fmla="*/ 299 w 1995"/>
                <a:gd name="T59" fmla="*/ 36 h 508"/>
                <a:gd name="T60" fmla="*/ 292 w 1995"/>
                <a:gd name="T61" fmla="*/ 73 h 508"/>
                <a:gd name="T62" fmla="*/ 268 w 1995"/>
                <a:gd name="T63" fmla="*/ 81 h 508"/>
                <a:gd name="T64" fmla="*/ 218 w 1995"/>
                <a:gd name="T65" fmla="*/ 65 h 508"/>
                <a:gd name="T66" fmla="*/ 160 w 1995"/>
                <a:gd name="T67" fmla="*/ 137 h 508"/>
                <a:gd name="T68" fmla="*/ 218 w 1995"/>
                <a:gd name="T69" fmla="*/ 97 h 508"/>
                <a:gd name="T70" fmla="*/ 264 w 1995"/>
                <a:gd name="T71" fmla="*/ 137 h 508"/>
                <a:gd name="T72" fmla="*/ 326 w 1995"/>
                <a:gd name="T73" fmla="*/ 141 h 508"/>
                <a:gd name="T74" fmla="*/ 375 w 1995"/>
                <a:gd name="T75" fmla="*/ 153 h 508"/>
                <a:gd name="T76" fmla="*/ 364 w 1995"/>
                <a:gd name="T77" fmla="*/ 174 h 508"/>
                <a:gd name="T78" fmla="*/ 498 w 1995"/>
                <a:gd name="T79" fmla="*/ 188 h 508"/>
                <a:gd name="T80" fmla="*/ 467 w 1995"/>
                <a:gd name="T81" fmla="*/ 194 h 508"/>
                <a:gd name="T82" fmla="*/ 407 w 1995"/>
                <a:gd name="T83" fmla="*/ 188 h 508"/>
                <a:gd name="T84" fmla="*/ 374 w 1995"/>
                <a:gd name="T85" fmla="*/ 191 h 508"/>
                <a:gd name="T86" fmla="*/ 330 w 1995"/>
                <a:gd name="T87" fmla="*/ 210 h 508"/>
                <a:gd name="T88" fmla="*/ 245 w 1995"/>
                <a:gd name="T89" fmla="*/ 218 h 508"/>
                <a:gd name="T90" fmla="*/ 165 w 1995"/>
                <a:gd name="T91" fmla="*/ 214 h 508"/>
                <a:gd name="T92" fmla="*/ 92 w 1995"/>
                <a:gd name="T93" fmla="*/ 198 h 508"/>
                <a:gd name="T94" fmla="*/ 26 w 1995"/>
                <a:gd name="T95" fmla="*/ 178 h 508"/>
                <a:gd name="T96" fmla="*/ 0 w 1995"/>
                <a:gd name="T97" fmla="*/ 198 h 508"/>
                <a:gd name="T98" fmla="*/ 0 w 1995"/>
                <a:gd name="T99" fmla="*/ 198 h 508"/>
                <a:gd name="T100" fmla="*/ 0 w 1995"/>
                <a:gd name="T101" fmla="*/ 198 h 5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95"/>
                <a:gd name="T154" fmla="*/ 0 h 508"/>
                <a:gd name="T155" fmla="*/ 1995 w 1995"/>
                <a:gd name="T156" fmla="*/ 508 h 5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95" h="508">
                  <a:moveTo>
                    <a:pt x="0" y="395"/>
                  </a:moveTo>
                  <a:lnTo>
                    <a:pt x="146" y="428"/>
                  </a:lnTo>
                  <a:lnTo>
                    <a:pt x="308" y="483"/>
                  </a:lnTo>
                  <a:lnTo>
                    <a:pt x="475" y="508"/>
                  </a:lnTo>
                  <a:lnTo>
                    <a:pt x="622" y="492"/>
                  </a:lnTo>
                  <a:lnTo>
                    <a:pt x="768" y="475"/>
                  </a:lnTo>
                  <a:lnTo>
                    <a:pt x="875" y="443"/>
                  </a:lnTo>
                  <a:lnTo>
                    <a:pt x="928" y="428"/>
                  </a:lnTo>
                  <a:lnTo>
                    <a:pt x="996" y="460"/>
                  </a:lnTo>
                  <a:lnTo>
                    <a:pt x="1120" y="451"/>
                  </a:lnTo>
                  <a:lnTo>
                    <a:pt x="1036" y="335"/>
                  </a:lnTo>
                  <a:lnTo>
                    <a:pt x="814" y="297"/>
                  </a:lnTo>
                  <a:lnTo>
                    <a:pt x="943" y="297"/>
                  </a:lnTo>
                  <a:lnTo>
                    <a:pt x="1059" y="308"/>
                  </a:lnTo>
                  <a:lnTo>
                    <a:pt x="1217" y="388"/>
                  </a:lnTo>
                  <a:lnTo>
                    <a:pt x="1320" y="281"/>
                  </a:lnTo>
                  <a:lnTo>
                    <a:pt x="1365" y="226"/>
                  </a:lnTo>
                  <a:lnTo>
                    <a:pt x="1550" y="202"/>
                  </a:lnTo>
                  <a:lnTo>
                    <a:pt x="1765" y="194"/>
                  </a:lnTo>
                  <a:lnTo>
                    <a:pt x="1995" y="194"/>
                  </a:lnTo>
                  <a:lnTo>
                    <a:pt x="1901" y="112"/>
                  </a:lnTo>
                  <a:lnTo>
                    <a:pt x="1611" y="122"/>
                  </a:lnTo>
                  <a:lnTo>
                    <a:pt x="1403" y="72"/>
                  </a:lnTo>
                  <a:lnTo>
                    <a:pt x="1211" y="32"/>
                  </a:lnTo>
                  <a:lnTo>
                    <a:pt x="989" y="8"/>
                  </a:lnTo>
                  <a:lnTo>
                    <a:pt x="768" y="0"/>
                  </a:lnTo>
                  <a:lnTo>
                    <a:pt x="622" y="8"/>
                  </a:lnTo>
                  <a:lnTo>
                    <a:pt x="483" y="48"/>
                  </a:lnTo>
                  <a:lnTo>
                    <a:pt x="498" y="97"/>
                  </a:lnTo>
                  <a:lnTo>
                    <a:pt x="599" y="72"/>
                  </a:lnTo>
                  <a:lnTo>
                    <a:pt x="584" y="145"/>
                  </a:lnTo>
                  <a:lnTo>
                    <a:pt x="536" y="162"/>
                  </a:lnTo>
                  <a:lnTo>
                    <a:pt x="437" y="129"/>
                  </a:lnTo>
                  <a:lnTo>
                    <a:pt x="321" y="274"/>
                  </a:lnTo>
                  <a:lnTo>
                    <a:pt x="437" y="194"/>
                  </a:lnTo>
                  <a:lnTo>
                    <a:pt x="529" y="274"/>
                  </a:lnTo>
                  <a:lnTo>
                    <a:pt x="652" y="281"/>
                  </a:lnTo>
                  <a:lnTo>
                    <a:pt x="751" y="306"/>
                  </a:lnTo>
                  <a:lnTo>
                    <a:pt x="728" y="348"/>
                  </a:lnTo>
                  <a:lnTo>
                    <a:pt x="996" y="375"/>
                  </a:lnTo>
                  <a:lnTo>
                    <a:pt x="934" y="388"/>
                  </a:lnTo>
                  <a:lnTo>
                    <a:pt x="814" y="375"/>
                  </a:lnTo>
                  <a:lnTo>
                    <a:pt x="749" y="382"/>
                  </a:lnTo>
                  <a:lnTo>
                    <a:pt x="660" y="420"/>
                  </a:lnTo>
                  <a:lnTo>
                    <a:pt x="491" y="435"/>
                  </a:lnTo>
                  <a:lnTo>
                    <a:pt x="331" y="428"/>
                  </a:lnTo>
                  <a:lnTo>
                    <a:pt x="185" y="395"/>
                  </a:lnTo>
                  <a:lnTo>
                    <a:pt x="53" y="356"/>
                  </a:lnTo>
                  <a:lnTo>
                    <a:pt x="0" y="3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1" name="Freeform 20"/>
            <p:cNvSpPr>
              <a:spLocks/>
            </p:cNvSpPr>
            <p:nvPr/>
          </p:nvSpPr>
          <p:spPr bwMode="auto">
            <a:xfrm>
              <a:off x="3768" y="2496"/>
              <a:ext cx="533" cy="412"/>
            </a:xfrm>
            <a:custGeom>
              <a:avLst/>
              <a:gdLst>
                <a:gd name="T0" fmla="*/ 533 w 1065"/>
                <a:gd name="T1" fmla="*/ 400 h 823"/>
                <a:gd name="T2" fmla="*/ 517 w 1065"/>
                <a:gd name="T3" fmla="*/ 315 h 823"/>
                <a:gd name="T4" fmla="*/ 467 w 1065"/>
                <a:gd name="T5" fmla="*/ 255 h 823"/>
                <a:gd name="T6" fmla="*/ 418 w 1065"/>
                <a:gd name="T7" fmla="*/ 222 h 823"/>
                <a:gd name="T8" fmla="*/ 357 w 1065"/>
                <a:gd name="T9" fmla="*/ 214 h 823"/>
                <a:gd name="T10" fmla="*/ 295 w 1065"/>
                <a:gd name="T11" fmla="*/ 194 h 823"/>
                <a:gd name="T12" fmla="*/ 249 w 1065"/>
                <a:gd name="T13" fmla="*/ 162 h 823"/>
                <a:gd name="T14" fmla="*/ 222 w 1065"/>
                <a:gd name="T15" fmla="*/ 133 h 823"/>
                <a:gd name="T16" fmla="*/ 149 w 1065"/>
                <a:gd name="T17" fmla="*/ 114 h 823"/>
                <a:gd name="T18" fmla="*/ 130 w 1065"/>
                <a:gd name="T19" fmla="*/ 33 h 823"/>
                <a:gd name="T20" fmla="*/ 103 w 1065"/>
                <a:gd name="T21" fmla="*/ 0 h 823"/>
                <a:gd name="T22" fmla="*/ 84 w 1065"/>
                <a:gd name="T23" fmla="*/ 25 h 823"/>
                <a:gd name="T24" fmla="*/ 50 w 1065"/>
                <a:gd name="T25" fmla="*/ 105 h 823"/>
                <a:gd name="T26" fmla="*/ 23 w 1065"/>
                <a:gd name="T27" fmla="*/ 162 h 823"/>
                <a:gd name="T28" fmla="*/ 0 w 1065"/>
                <a:gd name="T29" fmla="*/ 214 h 823"/>
                <a:gd name="T30" fmla="*/ 57 w 1065"/>
                <a:gd name="T31" fmla="*/ 234 h 823"/>
                <a:gd name="T32" fmla="*/ 138 w 1065"/>
                <a:gd name="T33" fmla="*/ 287 h 823"/>
                <a:gd name="T34" fmla="*/ 199 w 1065"/>
                <a:gd name="T35" fmla="*/ 331 h 823"/>
                <a:gd name="T36" fmla="*/ 195 w 1065"/>
                <a:gd name="T37" fmla="*/ 287 h 823"/>
                <a:gd name="T38" fmla="*/ 103 w 1065"/>
                <a:gd name="T39" fmla="*/ 234 h 823"/>
                <a:gd name="T40" fmla="*/ 34 w 1065"/>
                <a:gd name="T41" fmla="*/ 190 h 823"/>
                <a:gd name="T42" fmla="*/ 72 w 1065"/>
                <a:gd name="T43" fmla="*/ 121 h 823"/>
                <a:gd name="T44" fmla="*/ 103 w 1065"/>
                <a:gd name="T45" fmla="*/ 61 h 823"/>
                <a:gd name="T46" fmla="*/ 115 w 1065"/>
                <a:gd name="T47" fmla="*/ 137 h 823"/>
                <a:gd name="T48" fmla="*/ 153 w 1065"/>
                <a:gd name="T49" fmla="*/ 178 h 823"/>
                <a:gd name="T50" fmla="*/ 214 w 1065"/>
                <a:gd name="T51" fmla="*/ 194 h 823"/>
                <a:gd name="T52" fmla="*/ 291 w 1065"/>
                <a:gd name="T53" fmla="*/ 230 h 823"/>
                <a:gd name="T54" fmla="*/ 372 w 1065"/>
                <a:gd name="T55" fmla="*/ 259 h 823"/>
                <a:gd name="T56" fmla="*/ 437 w 1065"/>
                <a:gd name="T57" fmla="*/ 287 h 823"/>
                <a:gd name="T58" fmla="*/ 475 w 1065"/>
                <a:gd name="T59" fmla="*/ 331 h 823"/>
                <a:gd name="T60" fmla="*/ 491 w 1065"/>
                <a:gd name="T61" fmla="*/ 380 h 823"/>
                <a:gd name="T62" fmla="*/ 486 w 1065"/>
                <a:gd name="T63" fmla="*/ 412 h 823"/>
                <a:gd name="T64" fmla="*/ 533 w 1065"/>
                <a:gd name="T65" fmla="*/ 400 h 823"/>
                <a:gd name="T66" fmla="*/ 533 w 1065"/>
                <a:gd name="T67" fmla="*/ 400 h 823"/>
                <a:gd name="T68" fmla="*/ 533 w 1065"/>
                <a:gd name="T69" fmla="*/ 400 h 8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5"/>
                <a:gd name="T106" fmla="*/ 0 h 823"/>
                <a:gd name="T107" fmla="*/ 1065 w 1065"/>
                <a:gd name="T108" fmla="*/ 823 h 8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5" h="823">
                  <a:moveTo>
                    <a:pt x="1065" y="799"/>
                  </a:moveTo>
                  <a:lnTo>
                    <a:pt x="1034" y="630"/>
                  </a:lnTo>
                  <a:lnTo>
                    <a:pt x="933" y="510"/>
                  </a:lnTo>
                  <a:lnTo>
                    <a:pt x="835" y="443"/>
                  </a:lnTo>
                  <a:lnTo>
                    <a:pt x="713" y="428"/>
                  </a:lnTo>
                  <a:lnTo>
                    <a:pt x="589" y="388"/>
                  </a:lnTo>
                  <a:lnTo>
                    <a:pt x="498" y="323"/>
                  </a:lnTo>
                  <a:lnTo>
                    <a:pt x="443" y="266"/>
                  </a:lnTo>
                  <a:lnTo>
                    <a:pt x="298" y="227"/>
                  </a:lnTo>
                  <a:lnTo>
                    <a:pt x="260" y="65"/>
                  </a:lnTo>
                  <a:lnTo>
                    <a:pt x="205" y="0"/>
                  </a:lnTo>
                  <a:lnTo>
                    <a:pt x="167" y="50"/>
                  </a:lnTo>
                  <a:lnTo>
                    <a:pt x="99" y="209"/>
                  </a:lnTo>
                  <a:lnTo>
                    <a:pt x="45" y="323"/>
                  </a:lnTo>
                  <a:lnTo>
                    <a:pt x="0" y="428"/>
                  </a:lnTo>
                  <a:lnTo>
                    <a:pt x="114" y="468"/>
                  </a:lnTo>
                  <a:lnTo>
                    <a:pt x="275" y="574"/>
                  </a:lnTo>
                  <a:lnTo>
                    <a:pt x="397" y="662"/>
                  </a:lnTo>
                  <a:lnTo>
                    <a:pt x="390" y="574"/>
                  </a:lnTo>
                  <a:lnTo>
                    <a:pt x="205" y="468"/>
                  </a:lnTo>
                  <a:lnTo>
                    <a:pt x="68" y="379"/>
                  </a:lnTo>
                  <a:lnTo>
                    <a:pt x="144" y="242"/>
                  </a:lnTo>
                  <a:lnTo>
                    <a:pt x="205" y="122"/>
                  </a:lnTo>
                  <a:lnTo>
                    <a:pt x="230" y="274"/>
                  </a:lnTo>
                  <a:lnTo>
                    <a:pt x="306" y="356"/>
                  </a:lnTo>
                  <a:lnTo>
                    <a:pt x="428" y="388"/>
                  </a:lnTo>
                  <a:lnTo>
                    <a:pt x="582" y="460"/>
                  </a:lnTo>
                  <a:lnTo>
                    <a:pt x="743" y="517"/>
                  </a:lnTo>
                  <a:lnTo>
                    <a:pt x="873" y="574"/>
                  </a:lnTo>
                  <a:lnTo>
                    <a:pt x="950" y="662"/>
                  </a:lnTo>
                  <a:lnTo>
                    <a:pt x="981" y="759"/>
                  </a:lnTo>
                  <a:lnTo>
                    <a:pt x="971" y="823"/>
                  </a:lnTo>
                  <a:lnTo>
                    <a:pt x="1065" y="7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2" name="Freeform 21"/>
            <p:cNvSpPr>
              <a:spLocks/>
            </p:cNvSpPr>
            <p:nvPr/>
          </p:nvSpPr>
          <p:spPr bwMode="auto">
            <a:xfrm>
              <a:off x="3780" y="3621"/>
              <a:ext cx="739" cy="165"/>
            </a:xfrm>
            <a:custGeom>
              <a:avLst/>
              <a:gdLst>
                <a:gd name="T0" fmla="*/ 739 w 1479"/>
                <a:gd name="T1" fmla="*/ 153 h 331"/>
                <a:gd name="T2" fmla="*/ 636 w 1479"/>
                <a:gd name="T3" fmla="*/ 129 h 331"/>
                <a:gd name="T4" fmla="*/ 586 w 1479"/>
                <a:gd name="T5" fmla="*/ 140 h 331"/>
                <a:gd name="T6" fmla="*/ 521 w 1479"/>
                <a:gd name="T7" fmla="*/ 145 h 331"/>
                <a:gd name="T8" fmla="*/ 447 w 1479"/>
                <a:gd name="T9" fmla="*/ 129 h 331"/>
                <a:gd name="T10" fmla="*/ 371 w 1479"/>
                <a:gd name="T11" fmla="*/ 104 h 331"/>
                <a:gd name="T12" fmla="*/ 283 w 1479"/>
                <a:gd name="T13" fmla="*/ 88 h 331"/>
                <a:gd name="T14" fmla="*/ 191 w 1479"/>
                <a:gd name="T15" fmla="*/ 77 h 331"/>
                <a:gd name="T16" fmla="*/ 126 w 1479"/>
                <a:gd name="T17" fmla="*/ 56 h 331"/>
                <a:gd name="T18" fmla="*/ 96 w 1479"/>
                <a:gd name="T19" fmla="*/ 16 h 331"/>
                <a:gd name="T20" fmla="*/ 57 w 1479"/>
                <a:gd name="T21" fmla="*/ 7 h 331"/>
                <a:gd name="T22" fmla="*/ 26 w 1479"/>
                <a:gd name="T23" fmla="*/ 0 h 331"/>
                <a:gd name="T24" fmla="*/ 0 w 1479"/>
                <a:gd name="T25" fmla="*/ 27 h 331"/>
                <a:gd name="T26" fmla="*/ 34 w 1479"/>
                <a:gd name="T27" fmla="*/ 40 h 331"/>
                <a:gd name="T28" fmla="*/ 79 w 1479"/>
                <a:gd name="T29" fmla="*/ 52 h 331"/>
                <a:gd name="T30" fmla="*/ 111 w 1479"/>
                <a:gd name="T31" fmla="*/ 81 h 331"/>
                <a:gd name="T32" fmla="*/ 168 w 1479"/>
                <a:gd name="T33" fmla="*/ 100 h 331"/>
                <a:gd name="T34" fmla="*/ 256 w 1479"/>
                <a:gd name="T35" fmla="*/ 117 h 331"/>
                <a:gd name="T36" fmla="*/ 325 w 1479"/>
                <a:gd name="T37" fmla="*/ 109 h 331"/>
                <a:gd name="T38" fmla="*/ 406 w 1479"/>
                <a:gd name="T39" fmla="*/ 129 h 331"/>
                <a:gd name="T40" fmla="*/ 471 w 1479"/>
                <a:gd name="T41" fmla="*/ 153 h 331"/>
                <a:gd name="T42" fmla="*/ 547 w 1479"/>
                <a:gd name="T43" fmla="*/ 161 h 331"/>
                <a:gd name="T44" fmla="*/ 613 w 1479"/>
                <a:gd name="T45" fmla="*/ 149 h 331"/>
                <a:gd name="T46" fmla="*/ 658 w 1479"/>
                <a:gd name="T47" fmla="*/ 149 h 331"/>
                <a:gd name="T48" fmla="*/ 716 w 1479"/>
                <a:gd name="T49" fmla="*/ 165 h 331"/>
                <a:gd name="T50" fmla="*/ 739 w 1479"/>
                <a:gd name="T51" fmla="*/ 153 h 331"/>
                <a:gd name="T52" fmla="*/ 739 w 1479"/>
                <a:gd name="T53" fmla="*/ 153 h 331"/>
                <a:gd name="T54" fmla="*/ 739 w 1479"/>
                <a:gd name="T55" fmla="*/ 153 h 3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79"/>
                <a:gd name="T85" fmla="*/ 0 h 331"/>
                <a:gd name="T86" fmla="*/ 1479 w 1479"/>
                <a:gd name="T87" fmla="*/ 331 h 33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79" h="331">
                  <a:moveTo>
                    <a:pt x="1479" y="306"/>
                  </a:moveTo>
                  <a:lnTo>
                    <a:pt x="1272" y="259"/>
                  </a:lnTo>
                  <a:lnTo>
                    <a:pt x="1173" y="281"/>
                  </a:lnTo>
                  <a:lnTo>
                    <a:pt x="1042" y="291"/>
                  </a:lnTo>
                  <a:lnTo>
                    <a:pt x="895" y="259"/>
                  </a:lnTo>
                  <a:lnTo>
                    <a:pt x="743" y="209"/>
                  </a:lnTo>
                  <a:lnTo>
                    <a:pt x="566" y="177"/>
                  </a:lnTo>
                  <a:lnTo>
                    <a:pt x="382" y="154"/>
                  </a:lnTo>
                  <a:lnTo>
                    <a:pt x="252" y="112"/>
                  </a:lnTo>
                  <a:lnTo>
                    <a:pt x="192" y="32"/>
                  </a:lnTo>
                  <a:lnTo>
                    <a:pt x="114" y="15"/>
                  </a:lnTo>
                  <a:lnTo>
                    <a:pt x="53" y="0"/>
                  </a:lnTo>
                  <a:lnTo>
                    <a:pt x="0" y="55"/>
                  </a:lnTo>
                  <a:lnTo>
                    <a:pt x="68" y="80"/>
                  </a:lnTo>
                  <a:lnTo>
                    <a:pt x="159" y="105"/>
                  </a:lnTo>
                  <a:lnTo>
                    <a:pt x="222" y="162"/>
                  </a:lnTo>
                  <a:lnTo>
                    <a:pt x="336" y="201"/>
                  </a:lnTo>
                  <a:lnTo>
                    <a:pt x="513" y="234"/>
                  </a:lnTo>
                  <a:lnTo>
                    <a:pt x="650" y="219"/>
                  </a:lnTo>
                  <a:lnTo>
                    <a:pt x="812" y="259"/>
                  </a:lnTo>
                  <a:lnTo>
                    <a:pt x="943" y="306"/>
                  </a:lnTo>
                  <a:lnTo>
                    <a:pt x="1095" y="323"/>
                  </a:lnTo>
                  <a:lnTo>
                    <a:pt x="1226" y="298"/>
                  </a:lnTo>
                  <a:lnTo>
                    <a:pt x="1317" y="298"/>
                  </a:lnTo>
                  <a:lnTo>
                    <a:pt x="1433" y="331"/>
                  </a:lnTo>
                  <a:lnTo>
                    <a:pt x="1479"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3" name="Freeform 22"/>
            <p:cNvSpPr>
              <a:spLocks/>
            </p:cNvSpPr>
            <p:nvPr/>
          </p:nvSpPr>
          <p:spPr bwMode="auto">
            <a:xfrm>
              <a:off x="3761" y="2681"/>
              <a:ext cx="206" cy="952"/>
            </a:xfrm>
            <a:custGeom>
              <a:avLst/>
              <a:gdLst>
                <a:gd name="T0" fmla="*/ 46 w 412"/>
                <a:gd name="T1" fmla="*/ 5 h 1905"/>
                <a:gd name="T2" fmla="*/ 88 w 412"/>
                <a:gd name="T3" fmla="*/ 36 h 1905"/>
                <a:gd name="T4" fmla="*/ 138 w 412"/>
                <a:gd name="T5" fmla="*/ 72 h 1905"/>
                <a:gd name="T6" fmla="*/ 168 w 412"/>
                <a:gd name="T7" fmla="*/ 113 h 1905"/>
                <a:gd name="T8" fmla="*/ 176 w 412"/>
                <a:gd name="T9" fmla="*/ 174 h 1905"/>
                <a:gd name="T10" fmla="*/ 157 w 412"/>
                <a:gd name="T11" fmla="*/ 201 h 1905"/>
                <a:gd name="T12" fmla="*/ 118 w 412"/>
                <a:gd name="T13" fmla="*/ 242 h 1905"/>
                <a:gd name="T14" fmla="*/ 84 w 412"/>
                <a:gd name="T15" fmla="*/ 278 h 1905"/>
                <a:gd name="T16" fmla="*/ 72 w 412"/>
                <a:gd name="T17" fmla="*/ 323 h 1905"/>
                <a:gd name="T18" fmla="*/ 65 w 412"/>
                <a:gd name="T19" fmla="*/ 379 h 1905"/>
                <a:gd name="T20" fmla="*/ 72 w 412"/>
                <a:gd name="T21" fmla="*/ 436 h 1905"/>
                <a:gd name="T22" fmla="*/ 80 w 412"/>
                <a:gd name="T23" fmla="*/ 504 h 1905"/>
                <a:gd name="T24" fmla="*/ 91 w 412"/>
                <a:gd name="T25" fmla="*/ 569 h 1905"/>
                <a:gd name="T26" fmla="*/ 110 w 412"/>
                <a:gd name="T27" fmla="*/ 633 h 1905"/>
                <a:gd name="T28" fmla="*/ 115 w 412"/>
                <a:gd name="T29" fmla="*/ 694 h 1905"/>
                <a:gd name="T30" fmla="*/ 104 w 412"/>
                <a:gd name="T31" fmla="*/ 751 h 1905"/>
                <a:gd name="T32" fmla="*/ 72 w 412"/>
                <a:gd name="T33" fmla="*/ 815 h 1905"/>
                <a:gd name="T34" fmla="*/ 57 w 412"/>
                <a:gd name="T35" fmla="*/ 871 h 1905"/>
                <a:gd name="T36" fmla="*/ 15 w 412"/>
                <a:gd name="T37" fmla="*/ 879 h 1905"/>
                <a:gd name="T38" fmla="*/ 0 w 412"/>
                <a:gd name="T39" fmla="*/ 920 h 1905"/>
                <a:gd name="T40" fmla="*/ 3 w 412"/>
                <a:gd name="T41" fmla="*/ 952 h 1905"/>
                <a:gd name="T42" fmla="*/ 23 w 412"/>
                <a:gd name="T43" fmla="*/ 927 h 1905"/>
                <a:gd name="T44" fmla="*/ 38 w 412"/>
                <a:gd name="T45" fmla="*/ 899 h 1905"/>
                <a:gd name="T46" fmla="*/ 61 w 412"/>
                <a:gd name="T47" fmla="*/ 904 h 1905"/>
                <a:gd name="T48" fmla="*/ 53 w 412"/>
                <a:gd name="T49" fmla="*/ 927 h 1905"/>
                <a:gd name="T50" fmla="*/ 80 w 412"/>
                <a:gd name="T51" fmla="*/ 911 h 1905"/>
                <a:gd name="T52" fmla="*/ 80 w 412"/>
                <a:gd name="T53" fmla="*/ 875 h 1905"/>
                <a:gd name="T54" fmla="*/ 107 w 412"/>
                <a:gd name="T55" fmla="*/ 798 h 1905"/>
                <a:gd name="T56" fmla="*/ 145 w 412"/>
                <a:gd name="T57" fmla="*/ 738 h 1905"/>
                <a:gd name="T58" fmla="*/ 145 w 412"/>
                <a:gd name="T59" fmla="*/ 677 h 1905"/>
                <a:gd name="T60" fmla="*/ 138 w 412"/>
                <a:gd name="T61" fmla="*/ 589 h 1905"/>
                <a:gd name="T62" fmla="*/ 123 w 412"/>
                <a:gd name="T63" fmla="*/ 528 h 1905"/>
                <a:gd name="T64" fmla="*/ 104 w 412"/>
                <a:gd name="T65" fmla="*/ 460 h 1905"/>
                <a:gd name="T66" fmla="*/ 91 w 412"/>
                <a:gd name="T67" fmla="*/ 404 h 1905"/>
                <a:gd name="T68" fmla="*/ 91 w 412"/>
                <a:gd name="T69" fmla="*/ 359 h 1905"/>
                <a:gd name="T70" fmla="*/ 111 w 412"/>
                <a:gd name="T71" fmla="*/ 317 h 1905"/>
                <a:gd name="T72" fmla="*/ 149 w 412"/>
                <a:gd name="T73" fmla="*/ 271 h 1905"/>
                <a:gd name="T74" fmla="*/ 180 w 412"/>
                <a:gd name="T75" fmla="*/ 222 h 1905"/>
                <a:gd name="T76" fmla="*/ 199 w 412"/>
                <a:gd name="T77" fmla="*/ 194 h 1905"/>
                <a:gd name="T78" fmla="*/ 206 w 412"/>
                <a:gd name="T79" fmla="*/ 149 h 1905"/>
                <a:gd name="T80" fmla="*/ 199 w 412"/>
                <a:gd name="T81" fmla="*/ 113 h 1905"/>
                <a:gd name="T82" fmla="*/ 157 w 412"/>
                <a:gd name="T83" fmla="*/ 57 h 1905"/>
                <a:gd name="T84" fmla="*/ 84 w 412"/>
                <a:gd name="T85" fmla="*/ 0 h 1905"/>
                <a:gd name="T86" fmla="*/ 46 w 412"/>
                <a:gd name="T87" fmla="*/ 5 h 1905"/>
                <a:gd name="T88" fmla="*/ 46 w 412"/>
                <a:gd name="T89" fmla="*/ 5 h 1905"/>
                <a:gd name="T90" fmla="*/ 46 w 412"/>
                <a:gd name="T91" fmla="*/ 5 h 19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2"/>
                <a:gd name="T139" fmla="*/ 0 h 1905"/>
                <a:gd name="T140" fmla="*/ 412 w 412"/>
                <a:gd name="T141" fmla="*/ 1905 h 19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2" h="1905">
                  <a:moveTo>
                    <a:pt x="91" y="10"/>
                  </a:moveTo>
                  <a:lnTo>
                    <a:pt x="175" y="72"/>
                  </a:lnTo>
                  <a:lnTo>
                    <a:pt x="275" y="145"/>
                  </a:lnTo>
                  <a:lnTo>
                    <a:pt x="336" y="226"/>
                  </a:lnTo>
                  <a:lnTo>
                    <a:pt x="351" y="348"/>
                  </a:lnTo>
                  <a:lnTo>
                    <a:pt x="313" y="403"/>
                  </a:lnTo>
                  <a:lnTo>
                    <a:pt x="235" y="485"/>
                  </a:lnTo>
                  <a:lnTo>
                    <a:pt x="167" y="557"/>
                  </a:lnTo>
                  <a:lnTo>
                    <a:pt x="144" y="646"/>
                  </a:lnTo>
                  <a:lnTo>
                    <a:pt x="129" y="759"/>
                  </a:lnTo>
                  <a:lnTo>
                    <a:pt x="144" y="873"/>
                  </a:lnTo>
                  <a:lnTo>
                    <a:pt x="159" y="1009"/>
                  </a:lnTo>
                  <a:lnTo>
                    <a:pt x="182" y="1139"/>
                  </a:lnTo>
                  <a:lnTo>
                    <a:pt x="220" y="1266"/>
                  </a:lnTo>
                  <a:lnTo>
                    <a:pt x="230" y="1388"/>
                  </a:lnTo>
                  <a:lnTo>
                    <a:pt x="207" y="1502"/>
                  </a:lnTo>
                  <a:lnTo>
                    <a:pt x="144" y="1631"/>
                  </a:lnTo>
                  <a:lnTo>
                    <a:pt x="114" y="1743"/>
                  </a:lnTo>
                  <a:lnTo>
                    <a:pt x="30" y="1758"/>
                  </a:lnTo>
                  <a:lnTo>
                    <a:pt x="0" y="1840"/>
                  </a:lnTo>
                  <a:lnTo>
                    <a:pt x="5" y="1905"/>
                  </a:lnTo>
                  <a:lnTo>
                    <a:pt x="45" y="1855"/>
                  </a:lnTo>
                  <a:lnTo>
                    <a:pt x="76" y="1798"/>
                  </a:lnTo>
                  <a:lnTo>
                    <a:pt x="121" y="1808"/>
                  </a:lnTo>
                  <a:lnTo>
                    <a:pt x="106" y="1855"/>
                  </a:lnTo>
                  <a:lnTo>
                    <a:pt x="159" y="1823"/>
                  </a:lnTo>
                  <a:lnTo>
                    <a:pt x="159" y="1751"/>
                  </a:lnTo>
                  <a:lnTo>
                    <a:pt x="213" y="1597"/>
                  </a:lnTo>
                  <a:lnTo>
                    <a:pt x="290" y="1477"/>
                  </a:lnTo>
                  <a:lnTo>
                    <a:pt x="290" y="1355"/>
                  </a:lnTo>
                  <a:lnTo>
                    <a:pt x="275" y="1179"/>
                  </a:lnTo>
                  <a:lnTo>
                    <a:pt x="245" y="1057"/>
                  </a:lnTo>
                  <a:lnTo>
                    <a:pt x="207" y="920"/>
                  </a:lnTo>
                  <a:lnTo>
                    <a:pt x="182" y="808"/>
                  </a:lnTo>
                  <a:lnTo>
                    <a:pt x="182" y="719"/>
                  </a:lnTo>
                  <a:lnTo>
                    <a:pt x="222" y="635"/>
                  </a:lnTo>
                  <a:lnTo>
                    <a:pt x="298" y="542"/>
                  </a:lnTo>
                  <a:lnTo>
                    <a:pt x="359" y="445"/>
                  </a:lnTo>
                  <a:lnTo>
                    <a:pt x="397" y="388"/>
                  </a:lnTo>
                  <a:lnTo>
                    <a:pt x="412" y="299"/>
                  </a:lnTo>
                  <a:lnTo>
                    <a:pt x="397" y="226"/>
                  </a:lnTo>
                  <a:lnTo>
                    <a:pt x="313" y="114"/>
                  </a:lnTo>
                  <a:lnTo>
                    <a:pt x="167" y="0"/>
                  </a:lnTo>
                  <a:lnTo>
                    <a:pt x="9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4" name="Freeform 23"/>
            <p:cNvSpPr>
              <a:spLocks/>
            </p:cNvSpPr>
            <p:nvPr/>
          </p:nvSpPr>
          <p:spPr bwMode="auto">
            <a:xfrm>
              <a:off x="3688" y="3826"/>
              <a:ext cx="329" cy="77"/>
            </a:xfrm>
            <a:custGeom>
              <a:avLst/>
              <a:gdLst>
                <a:gd name="T0" fmla="*/ 23 w 660"/>
                <a:gd name="T1" fmla="*/ 20 h 154"/>
                <a:gd name="T2" fmla="*/ 96 w 660"/>
                <a:gd name="T3" fmla="*/ 4 h 154"/>
                <a:gd name="T4" fmla="*/ 168 w 660"/>
                <a:gd name="T5" fmla="*/ 0 h 154"/>
                <a:gd name="T6" fmla="*/ 237 w 660"/>
                <a:gd name="T7" fmla="*/ 4 h 154"/>
                <a:gd name="T8" fmla="*/ 329 w 660"/>
                <a:gd name="T9" fmla="*/ 0 h 154"/>
                <a:gd name="T10" fmla="*/ 302 w 660"/>
                <a:gd name="T11" fmla="*/ 45 h 154"/>
                <a:gd name="T12" fmla="*/ 218 w 660"/>
                <a:gd name="T13" fmla="*/ 49 h 154"/>
                <a:gd name="T14" fmla="*/ 149 w 660"/>
                <a:gd name="T15" fmla="*/ 41 h 154"/>
                <a:gd name="T16" fmla="*/ 103 w 660"/>
                <a:gd name="T17" fmla="*/ 45 h 154"/>
                <a:gd name="T18" fmla="*/ 61 w 660"/>
                <a:gd name="T19" fmla="*/ 65 h 154"/>
                <a:gd name="T20" fmla="*/ 0 w 660"/>
                <a:gd name="T21" fmla="*/ 77 h 154"/>
                <a:gd name="T22" fmla="*/ 23 w 660"/>
                <a:gd name="T23" fmla="*/ 20 h 154"/>
                <a:gd name="T24" fmla="*/ 23 w 660"/>
                <a:gd name="T25" fmla="*/ 20 h 154"/>
                <a:gd name="T26" fmla="*/ 23 w 660"/>
                <a:gd name="T27" fmla="*/ 20 h 1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0"/>
                <a:gd name="T43" fmla="*/ 0 h 154"/>
                <a:gd name="T44" fmla="*/ 660 w 660"/>
                <a:gd name="T45" fmla="*/ 154 h 1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0" h="154">
                  <a:moveTo>
                    <a:pt x="46" y="40"/>
                  </a:moveTo>
                  <a:lnTo>
                    <a:pt x="192" y="7"/>
                  </a:lnTo>
                  <a:lnTo>
                    <a:pt x="337" y="0"/>
                  </a:lnTo>
                  <a:lnTo>
                    <a:pt x="476" y="7"/>
                  </a:lnTo>
                  <a:lnTo>
                    <a:pt x="660" y="0"/>
                  </a:lnTo>
                  <a:lnTo>
                    <a:pt x="605" y="89"/>
                  </a:lnTo>
                  <a:lnTo>
                    <a:pt x="437" y="97"/>
                  </a:lnTo>
                  <a:lnTo>
                    <a:pt x="299" y="81"/>
                  </a:lnTo>
                  <a:lnTo>
                    <a:pt x="207" y="89"/>
                  </a:lnTo>
                  <a:lnTo>
                    <a:pt x="122" y="129"/>
                  </a:lnTo>
                  <a:lnTo>
                    <a:pt x="0" y="154"/>
                  </a:lnTo>
                  <a:lnTo>
                    <a:pt x="4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5" name="Freeform 24"/>
            <p:cNvSpPr>
              <a:spLocks/>
            </p:cNvSpPr>
            <p:nvPr/>
          </p:nvSpPr>
          <p:spPr bwMode="auto">
            <a:xfrm>
              <a:off x="3684" y="3640"/>
              <a:ext cx="272" cy="101"/>
            </a:xfrm>
            <a:custGeom>
              <a:avLst/>
              <a:gdLst>
                <a:gd name="T0" fmla="*/ 272 w 543"/>
                <a:gd name="T1" fmla="*/ 81 h 201"/>
                <a:gd name="T2" fmla="*/ 200 w 543"/>
                <a:gd name="T3" fmla="*/ 85 h 201"/>
                <a:gd name="T4" fmla="*/ 104 w 543"/>
                <a:gd name="T5" fmla="*/ 101 h 201"/>
                <a:gd name="T6" fmla="*/ 46 w 543"/>
                <a:gd name="T7" fmla="*/ 97 h 201"/>
                <a:gd name="T8" fmla="*/ 0 w 543"/>
                <a:gd name="T9" fmla="*/ 69 h 201"/>
                <a:gd name="T10" fmla="*/ 4 w 543"/>
                <a:gd name="T11" fmla="*/ 45 h 201"/>
                <a:gd name="T12" fmla="*/ 30 w 543"/>
                <a:gd name="T13" fmla="*/ 25 h 201"/>
                <a:gd name="T14" fmla="*/ 77 w 543"/>
                <a:gd name="T15" fmla="*/ 16 h 201"/>
                <a:gd name="T16" fmla="*/ 138 w 543"/>
                <a:gd name="T17" fmla="*/ 0 h 201"/>
                <a:gd name="T18" fmla="*/ 161 w 543"/>
                <a:gd name="T19" fmla="*/ 16 h 201"/>
                <a:gd name="T20" fmla="*/ 115 w 543"/>
                <a:gd name="T21" fmla="*/ 29 h 201"/>
                <a:gd name="T22" fmla="*/ 88 w 543"/>
                <a:gd name="T23" fmla="*/ 52 h 201"/>
                <a:gd name="T24" fmla="*/ 69 w 543"/>
                <a:gd name="T25" fmla="*/ 69 h 201"/>
                <a:gd name="T26" fmla="*/ 104 w 543"/>
                <a:gd name="T27" fmla="*/ 77 h 201"/>
                <a:gd name="T28" fmla="*/ 134 w 543"/>
                <a:gd name="T29" fmla="*/ 69 h 201"/>
                <a:gd name="T30" fmla="*/ 165 w 543"/>
                <a:gd name="T31" fmla="*/ 61 h 201"/>
                <a:gd name="T32" fmla="*/ 203 w 543"/>
                <a:gd name="T33" fmla="*/ 45 h 201"/>
                <a:gd name="T34" fmla="*/ 272 w 543"/>
                <a:gd name="T35" fmla="*/ 81 h 201"/>
                <a:gd name="T36" fmla="*/ 272 w 543"/>
                <a:gd name="T37" fmla="*/ 81 h 201"/>
                <a:gd name="T38" fmla="*/ 272 w 543"/>
                <a:gd name="T39" fmla="*/ 81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3"/>
                <a:gd name="T61" fmla="*/ 0 h 201"/>
                <a:gd name="T62" fmla="*/ 543 w 543"/>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3" h="201">
                  <a:moveTo>
                    <a:pt x="543" y="161"/>
                  </a:moveTo>
                  <a:lnTo>
                    <a:pt x="399" y="169"/>
                  </a:lnTo>
                  <a:lnTo>
                    <a:pt x="207" y="201"/>
                  </a:lnTo>
                  <a:lnTo>
                    <a:pt x="91" y="194"/>
                  </a:lnTo>
                  <a:lnTo>
                    <a:pt x="0" y="137"/>
                  </a:lnTo>
                  <a:lnTo>
                    <a:pt x="7" y="89"/>
                  </a:lnTo>
                  <a:lnTo>
                    <a:pt x="60" y="49"/>
                  </a:lnTo>
                  <a:lnTo>
                    <a:pt x="154" y="32"/>
                  </a:lnTo>
                  <a:lnTo>
                    <a:pt x="275" y="0"/>
                  </a:lnTo>
                  <a:lnTo>
                    <a:pt x="321" y="32"/>
                  </a:lnTo>
                  <a:lnTo>
                    <a:pt x="230" y="57"/>
                  </a:lnTo>
                  <a:lnTo>
                    <a:pt x="176" y="104"/>
                  </a:lnTo>
                  <a:lnTo>
                    <a:pt x="138" y="137"/>
                  </a:lnTo>
                  <a:lnTo>
                    <a:pt x="207" y="154"/>
                  </a:lnTo>
                  <a:lnTo>
                    <a:pt x="268" y="137"/>
                  </a:lnTo>
                  <a:lnTo>
                    <a:pt x="329" y="122"/>
                  </a:lnTo>
                  <a:lnTo>
                    <a:pt x="406" y="89"/>
                  </a:lnTo>
                  <a:lnTo>
                    <a:pt x="543"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6" name="Freeform 25"/>
            <p:cNvSpPr>
              <a:spLocks/>
            </p:cNvSpPr>
            <p:nvPr/>
          </p:nvSpPr>
          <p:spPr bwMode="auto">
            <a:xfrm>
              <a:off x="4389" y="2971"/>
              <a:ext cx="429" cy="621"/>
            </a:xfrm>
            <a:custGeom>
              <a:avLst/>
              <a:gdLst>
                <a:gd name="T0" fmla="*/ 54 w 858"/>
                <a:gd name="T1" fmla="*/ 617 h 1241"/>
                <a:gd name="T2" fmla="*/ 84 w 858"/>
                <a:gd name="T3" fmla="*/ 568 h 1241"/>
                <a:gd name="T4" fmla="*/ 103 w 858"/>
                <a:gd name="T5" fmla="*/ 525 h 1241"/>
                <a:gd name="T6" fmla="*/ 112 w 858"/>
                <a:gd name="T7" fmla="*/ 491 h 1241"/>
                <a:gd name="T8" fmla="*/ 103 w 858"/>
                <a:gd name="T9" fmla="*/ 460 h 1241"/>
                <a:gd name="T10" fmla="*/ 115 w 858"/>
                <a:gd name="T11" fmla="*/ 423 h 1241"/>
                <a:gd name="T12" fmla="*/ 154 w 858"/>
                <a:gd name="T13" fmla="*/ 375 h 1241"/>
                <a:gd name="T14" fmla="*/ 207 w 858"/>
                <a:gd name="T15" fmla="*/ 319 h 1241"/>
                <a:gd name="T16" fmla="*/ 257 w 858"/>
                <a:gd name="T17" fmla="*/ 274 h 1241"/>
                <a:gd name="T18" fmla="*/ 280 w 858"/>
                <a:gd name="T19" fmla="*/ 238 h 1241"/>
                <a:gd name="T20" fmla="*/ 314 w 858"/>
                <a:gd name="T21" fmla="*/ 234 h 1241"/>
                <a:gd name="T22" fmla="*/ 342 w 858"/>
                <a:gd name="T23" fmla="*/ 182 h 1241"/>
                <a:gd name="T24" fmla="*/ 391 w 858"/>
                <a:gd name="T25" fmla="*/ 121 h 1241"/>
                <a:gd name="T26" fmla="*/ 414 w 858"/>
                <a:gd name="T27" fmla="*/ 69 h 1241"/>
                <a:gd name="T28" fmla="*/ 429 w 858"/>
                <a:gd name="T29" fmla="*/ 16 h 1241"/>
                <a:gd name="T30" fmla="*/ 391 w 858"/>
                <a:gd name="T31" fmla="*/ 0 h 1241"/>
                <a:gd name="T32" fmla="*/ 387 w 858"/>
                <a:gd name="T33" fmla="*/ 52 h 1241"/>
                <a:gd name="T34" fmla="*/ 361 w 858"/>
                <a:gd name="T35" fmla="*/ 105 h 1241"/>
                <a:gd name="T36" fmla="*/ 322 w 858"/>
                <a:gd name="T37" fmla="*/ 153 h 1241"/>
                <a:gd name="T38" fmla="*/ 269 w 858"/>
                <a:gd name="T39" fmla="*/ 209 h 1241"/>
                <a:gd name="T40" fmla="*/ 199 w 858"/>
                <a:gd name="T41" fmla="*/ 258 h 1241"/>
                <a:gd name="T42" fmla="*/ 157 w 858"/>
                <a:gd name="T43" fmla="*/ 290 h 1241"/>
                <a:gd name="T44" fmla="*/ 108 w 858"/>
                <a:gd name="T45" fmla="*/ 310 h 1241"/>
                <a:gd name="T46" fmla="*/ 80 w 858"/>
                <a:gd name="T47" fmla="*/ 351 h 1241"/>
                <a:gd name="T48" fmla="*/ 112 w 858"/>
                <a:gd name="T49" fmla="*/ 351 h 1241"/>
                <a:gd name="T50" fmla="*/ 157 w 858"/>
                <a:gd name="T51" fmla="*/ 322 h 1241"/>
                <a:gd name="T52" fmla="*/ 214 w 858"/>
                <a:gd name="T53" fmla="*/ 282 h 1241"/>
                <a:gd name="T54" fmla="*/ 89 w 858"/>
                <a:gd name="T55" fmla="*/ 391 h 1241"/>
                <a:gd name="T56" fmla="*/ 69 w 858"/>
                <a:gd name="T57" fmla="*/ 432 h 1241"/>
                <a:gd name="T58" fmla="*/ 38 w 858"/>
                <a:gd name="T59" fmla="*/ 475 h 1241"/>
                <a:gd name="T60" fmla="*/ 16 w 858"/>
                <a:gd name="T61" fmla="*/ 536 h 1241"/>
                <a:gd name="T62" fmla="*/ 65 w 858"/>
                <a:gd name="T63" fmla="*/ 480 h 1241"/>
                <a:gd name="T64" fmla="*/ 73 w 858"/>
                <a:gd name="T65" fmla="*/ 520 h 1241"/>
                <a:gd name="T66" fmla="*/ 50 w 858"/>
                <a:gd name="T67" fmla="*/ 549 h 1241"/>
                <a:gd name="T68" fmla="*/ 35 w 858"/>
                <a:gd name="T69" fmla="*/ 581 h 1241"/>
                <a:gd name="T70" fmla="*/ 0 w 858"/>
                <a:gd name="T71" fmla="*/ 621 h 1241"/>
                <a:gd name="T72" fmla="*/ 54 w 858"/>
                <a:gd name="T73" fmla="*/ 617 h 1241"/>
                <a:gd name="T74" fmla="*/ 54 w 858"/>
                <a:gd name="T75" fmla="*/ 617 h 1241"/>
                <a:gd name="T76" fmla="*/ 54 w 858"/>
                <a:gd name="T77" fmla="*/ 617 h 12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8"/>
                <a:gd name="T118" fmla="*/ 0 h 1241"/>
                <a:gd name="T119" fmla="*/ 858 w 858"/>
                <a:gd name="T120" fmla="*/ 1241 h 12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8" h="1241">
                  <a:moveTo>
                    <a:pt x="107" y="1233"/>
                  </a:moveTo>
                  <a:lnTo>
                    <a:pt x="168" y="1136"/>
                  </a:lnTo>
                  <a:lnTo>
                    <a:pt x="206" y="1049"/>
                  </a:lnTo>
                  <a:lnTo>
                    <a:pt x="223" y="982"/>
                  </a:lnTo>
                  <a:lnTo>
                    <a:pt x="206" y="920"/>
                  </a:lnTo>
                  <a:lnTo>
                    <a:pt x="230" y="846"/>
                  </a:lnTo>
                  <a:lnTo>
                    <a:pt x="307" y="749"/>
                  </a:lnTo>
                  <a:lnTo>
                    <a:pt x="413" y="637"/>
                  </a:lnTo>
                  <a:lnTo>
                    <a:pt x="514" y="547"/>
                  </a:lnTo>
                  <a:lnTo>
                    <a:pt x="559" y="475"/>
                  </a:lnTo>
                  <a:lnTo>
                    <a:pt x="628" y="467"/>
                  </a:lnTo>
                  <a:lnTo>
                    <a:pt x="683" y="363"/>
                  </a:lnTo>
                  <a:lnTo>
                    <a:pt x="782" y="241"/>
                  </a:lnTo>
                  <a:lnTo>
                    <a:pt x="828" y="137"/>
                  </a:lnTo>
                  <a:lnTo>
                    <a:pt x="858" y="32"/>
                  </a:lnTo>
                  <a:lnTo>
                    <a:pt x="782" y="0"/>
                  </a:lnTo>
                  <a:lnTo>
                    <a:pt x="774" y="104"/>
                  </a:lnTo>
                  <a:lnTo>
                    <a:pt x="721" y="209"/>
                  </a:lnTo>
                  <a:lnTo>
                    <a:pt x="643" y="306"/>
                  </a:lnTo>
                  <a:lnTo>
                    <a:pt x="537" y="418"/>
                  </a:lnTo>
                  <a:lnTo>
                    <a:pt x="398" y="515"/>
                  </a:lnTo>
                  <a:lnTo>
                    <a:pt x="314" y="579"/>
                  </a:lnTo>
                  <a:lnTo>
                    <a:pt x="215" y="619"/>
                  </a:lnTo>
                  <a:lnTo>
                    <a:pt x="160" y="701"/>
                  </a:lnTo>
                  <a:lnTo>
                    <a:pt x="223" y="701"/>
                  </a:lnTo>
                  <a:lnTo>
                    <a:pt x="314" y="644"/>
                  </a:lnTo>
                  <a:lnTo>
                    <a:pt x="428" y="564"/>
                  </a:lnTo>
                  <a:lnTo>
                    <a:pt x="177" y="781"/>
                  </a:lnTo>
                  <a:lnTo>
                    <a:pt x="137" y="863"/>
                  </a:lnTo>
                  <a:lnTo>
                    <a:pt x="76" y="950"/>
                  </a:lnTo>
                  <a:lnTo>
                    <a:pt x="31" y="1072"/>
                  </a:lnTo>
                  <a:lnTo>
                    <a:pt x="130" y="960"/>
                  </a:lnTo>
                  <a:lnTo>
                    <a:pt x="145" y="1039"/>
                  </a:lnTo>
                  <a:lnTo>
                    <a:pt x="99" y="1097"/>
                  </a:lnTo>
                  <a:lnTo>
                    <a:pt x="69" y="1161"/>
                  </a:lnTo>
                  <a:lnTo>
                    <a:pt x="0" y="1241"/>
                  </a:lnTo>
                  <a:lnTo>
                    <a:pt x="107" y="1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7" name="Freeform 26"/>
            <p:cNvSpPr>
              <a:spLocks/>
            </p:cNvSpPr>
            <p:nvPr/>
          </p:nvSpPr>
          <p:spPr bwMode="auto">
            <a:xfrm>
              <a:off x="4209" y="2584"/>
              <a:ext cx="613" cy="423"/>
            </a:xfrm>
            <a:custGeom>
              <a:avLst/>
              <a:gdLst>
                <a:gd name="T0" fmla="*/ 586 w 1227"/>
                <a:gd name="T1" fmla="*/ 423 h 848"/>
                <a:gd name="T2" fmla="*/ 602 w 1227"/>
                <a:gd name="T3" fmla="*/ 355 h 848"/>
                <a:gd name="T4" fmla="*/ 613 w 1227"/>
                <a:gd name="T5" fmla="*/ 306 h 848"/>
                <a:gd name="T6" fmla="*/ 583 w 1227"/>
                <a:gd name="T7" fmla="*/ 238 h 848"/>
                <a:gd name="T8" fmla="*/ 560 w 1227"/>
                <a:gd name="T9" fmla="*/ 178 h 848"/>
                <a:gd name="T10" fmla="*/ 545 w 1227"/>
                <a:gd name="T11" fmla="*/ 138 h 848"/>
                <a:gd name="T12" fmla="*/ 575 w 1227"/>
                <a:gd name="T13" fmla="*/ 81 h 848"/>
                <a:gd name="T14" fmla="*/ 598 w 1227"/>
                <a:gd name="T15" fmla="*/ 45 h 848"/>
                <a:gd name="T16" fmla="*/ 594 w 1227"/>
                <a:gd name="T17" fmla="*/ 0 h 848"/>
                <a:gd name="T18" fmla="*/ 564 w 1227"/>
                <a:gd name="T19" fmla="*/ 8 h 848"/>
                <a:gd name="T20" fmla="*/ 522 w 1227"/>
                <a:gd name="T21" fmla="*/ 25 h 848"/>
                <a:gd name="T22" fmla="*/ 494 w 1227"/>
                <a:gd name="T23" fmla="*/ 57 h 848"/>
                <a:gd name="T24" fmla="*/ 456 w 1227"/>
                <a:gd name="T25" fmla="*/ 57 h 848"/>
                <a:gd name="T26" fmla="*/ 426 w 1227"/>
                <a:gd name="T27" fmla="*/ 81 h 848"/>
                <a:gd name="T28" fmla="*/ 413 w 1227"/>
                <a:gd name="T29" fmla="*/ 109 h 848"/>
                <a:gd name="T30" fmla="*/ 441 w 1227"/>
                <a:gd name="T31" fmla="*/ 125 h 848"/>
                <a:gd name="T32" fmla="*/ 437 w 1227"/>
                <a:gd name="T33" fmla="*/ 194 h 848"/>
                <a:gd name="T34" fmla="*/ 411 w 1227"/>
                <a:gd name="T35" fmla="*/ 246 h 848"/>
                <a:gd name="T36" fmla="*/ 383 w 1227"/>
                <a:gd name="T37" fmla="*/ 282 h 848"/>
                <a:gd name="T38" fmla="*/ 330 w 1227"/>
                <a:gd name="T39" fmla="*/ 306 h 848"/>
                <a:gd name="T40" fmla="*/ 260 w 1227"/>
                <a:gd name="T41" fmla="*/ 330 h 848"/>
                <a:gd name="T42" fmla="*/ 192 w 1227"/>
                <a:gd name="T43" fmla="*/ 339 h 848"/>
                <a:gd name="T44" fmla="*/ 126 w 1227"/>
                <a:gd name="T45" fmla="*/ 339 h 848"/>
                <a:gd name="T46" fmla="*/ 58 w 1227"/>
                <a:gd name="T47" fmla="*/ 326 h 848"/>
                <a:gd name="T48" fmla="*/ 0 w 1227"/>
                <a:gd name="T49" fmla="*/ 335 h 848"/>
                <a:gd name="T50" fmla="*/ 19 w 1227"/>
                <a:gd name="T51" fmla="*/ 367 h 848"/>
                <a:gd name="T52" fmla="*/ 84 w 1227"/>
                <a:gd name="T53" fmla="*/ 362 h 848"/>
                <a:gd name="T54" fmla="*/ 169 w 1227"/>
                <a:gd name="T55" fmla="*/ 359 h 848"/>
                <a:gd name="T56" fmla="*/ 222 w 1227"/>
                <a:gd name="T57" fmla="*/ 359 h 848"/>
                <a:gd name="T58" fmla="*/ 295 w 1227"/>
                <a:gd name="T59" fmla="*/ 346 h 848"/>
                <a:gd name="T60" fmla="*/ 356 w 1227"/>
                <a:gd name="T61" fmla="*/ 326 h 848"/>
                <a:gd name="T62" fmla="*/ 411 w 1227"/>
                <a:gd name="T63" fmla="*/ 294 h 848"/>
                <a:gd name="T64" fmla="*/ 445 w 1227"/>
                <a:gd name="T65" fmla="*/ 258 h 848"/>
                <a:gd name="T66" fmla="*/ 460 w 1227"/>
                <a:gd name="T67" fmla="*/ 206 h 848"/>
                <a:gd name="T68" fmla="*/ 471 w 1227"/>
                <a:gd name="T69" fmla="*/ 161 h 848"/>
                <a:gd name="T70" fmla="*/ 475 w 1227"/>
                <a:gd name="T71" fmla="*/ 109 h 848"/>
                <a:gd name="T72" fmla="*/ 460 w 1227"/>
                <a:gd name="T73" fmla="*/ 97 h 848"/>
                <a:gd name="T74" fmla="*/ 494 w 1227"/>
                <a:gd name="T75" fmla="*/ 89 h 848"/>
                <a:gd name="T76" fmla="*/ 522 w 1227"/>
                <a:gd name="T77" fmla="*/ 69 h 848"/>
                <a:gd name="T78" fmla="*/ 567 w 1227"/>
                <a:gd name="T79" fmla="*/ 41 h 848"/>
                <a:gd name="T80" fmla="*/ 545 w 1227"/>
                <a:gd name="T81" fmla="*/ 85 h 848"/>
                <a:gd name="T82" fmla="*/ 517 w 1227"/>
                <a:gd name="T83" fmla="*/ 122 h 848"/>
                <a:gd name="T84" fmla="*/ 494 w 1227"/>
                <a:gd name="T85" fmla="*/ 145 h 848"/>
                <a:gd name="T86" fmla="*/ 517 w 1227"/>
                <a:gd name="T87" fmla="*/ 166 h 848"/>
                <a:gd name="T88" fmla="*/ 536 w 1227"/>
                <a:gd name="T89" fmla="*/ 229 h 848"/>
                <a:gd name="T90" fmla="*/ 548 w 1227"/>
                <a:gd name="T91" fmla="*/ 282 h 848"/>
                <a:gd name="T92" fmla="*/ 552 w 1227"/>
                <a:gd name="T93" fmla="*/ 342 h 848"/>
                <a:gd name="T94" fmla="*/ 556 w 1227"/>
                <a:gd name="T95" fmla="*/ 407 h 848"/>
                <a:gd name="T96" fmla="*/ 586 w 1227"/>
                <a:gd name="T97" fmla="*/ 423 h 848"/>
                <a:gd name="T98" fmla="*/ 586 w 1227"/>
                <a:gd name="T99" fmla="*/ 423 h 848"/>
                <a:gd name="T100" fmla="*/ 586 w 1227"/>
                <a:gd name="T101" fmla="*/ 423 h 8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27"/>
                <a:gd name="T154" fmla="*/ 0 h 848"/>
                <a:gd name="T155" fmla="*/ 1227 w 1227"/>
                <a:gd name="T156" fmla="*/ 848 h 8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27" h="848">
                  <a:moveTo>
                    <a:pt x="1173" y="848"/>
                  </a:moveTo>
                  <a:lnTo>
                    <a:pt x="1204" y="711"/>
                  </a:lnTo>
                  <a:lnTo>
                    <a:pt x="1227" y="614"/>
                  </a:lnTo>
                  <a:lnTo>
                    <a:pt x="1166" y="477"/>
                  </a:lnTo>
                  <a:lnTo>
                    <a:pt x="1120" y="356"/>
                  </a:lnTo>
                  <a:lnTo>
                    <a:pt x="1090" y="276"/>
                  </a:lnTo>
                  <a:lnTo>
                    <a:pt x="1150" y="162"/>
                  </a:lnTo>
                  <a:lnTo>
                    <a:pt x="1196" y="90"/>
                  </a:lnTo>
                  <a:lnTo>
                    <a:pt x="1189" y="0"/>
                  </a:lnTo>
                  <a:lnTo>
                    <a:pt x="1128" y="17"/>
                  </a:lnTo>
                  <a:lnTo>
                    <a:pt x="1044" y="50"/>
                  </a:lnTo>
                  <a:lnTo>
                    <a:pt x="989" y="114"/>
                  </a:lnTo>
                  <a:lnTo>
                    <a:pt x="913" y="114"/>
                  </a:lnTo>
                  <a:lnTo>
                    <a:pt x="852" y="162"/>
                  </a:lnTo>
                  <a:lnTo>
                    <a:pt x="827" y="219"/>
                  </a:lnTo>
                  <a:lnTo>
                    <a:pt x="882" y="251"/>
                  </a:lnTo>
                  <a:lnTo>
                    <a:pt x="875" y="388"/>
                  </a:lnTo>
                  <a:lnTo>
                    <a:pt x="822" y="493"/>
                  </a:lnTo>
                  <a:lnTo>
                    <a:pt x="766" y="565"/>
                  </a:lnTo>
                  <a:lnTo>
                    <a:pt x="660" y="614"/>
                  </a:lnTo>
                  <a:lnTo>
                    <a:pt x="521" y="662"/>
                  </a:lnTo>
                  <a:lnTo>
                    <a:pt x="384" y="679"/>
                  </a:lnTo>
                  <a:lnTo>
                    <a:pt x="253" y="679"/>
                  </a:lnTo>
                  <a:lnTo>
                    <a:pt x="116" y="654"/>
                  </a:lnTo>
                  <a:lnTo>
                    <a:pt x="0" y="671"/>
                  </a:lnTo>
                  <a:lnTo>
                    <a:pt x="38" y="736"/>
                  </a:lnTo>
                  <a:lnTo>
                    <a:pt x="169" y="726"/>
                  </a:lnTo>
                  <a:lnTo>
                    <a:pt x="339" y="719"/>
                  </a:lnTo>
                  <a:lnTo>
                    <a:pt x="445" y="719"/>
                  </a:lnTo>
                  <a:lnTo>
                    <a:pt x="591" y="694"/>
                  </a:lnTo>
                  <a:lnTo>
                    <a:pt x="713" y="654"/>
                  </a:lnTo>
                  <a:lnTo>
                    <a:pt x="822" y="589"/>
                  </a:lnTo>
                  <a:lnTo>
                    <a:pt x="890" y="517"/>
                  </a:lnTo>
                  <a:lnTo>
                    <a:pt x="920" y="413"/>
                  </a:lnTo>
                  <a:lnTo>
                    <a:pt x="943" y="323"/>
                  </a:lnTo>
                  <a:lnTo>
                    <a:pt x="951" y="219"/>
                  </a:lnTo>
                  <a:lnTo>
                    <a:pt x="920" y="194"/>
                  </a:lnTo>
                  <a:lnTo>
                    <a:pt x="989" y="179"/>
                  </a:lnTo>
                  <a:lnTo>
                    <a:pt x="1044" y="139"/>
                  </a:lnTo>
                  <a:lnTo>
                    <a:pt x="1135" y="82"/>
                  </a:lnTo>
                  <a:lnTo>
                    <a:pt x="1090" y="171"/>
                  </a:lnTo>
                  <a:lnTo>
                    <a:pt x="1034" y="244"/>
                  </a:lnTo>
                  <a:lnTo>
                    <a:pt x="989" y="291"/>
                  </a:lnTo>
                  <a:lnTo>
                    <a:pt x="1034" y="333"/>
                  </a:lnTo>
                  <a:lnTo>
                    <a:pt x="1073" y="460"/>
                  </a:lnTo>
                  <a:lnTo>
                    <a:pt x="1097" y="565"/>
                  </a:lnTo>
                  <a:lnTo>
                    <a:pt x="1105" y="686"/>
                  </a:lnTo>
                  <a:lnTo>
                    <a:pt x="1112" y="816"/>
                  </a:lnTo>
                  <a:lnTo>
                    <a:pt x="1173" y="8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8" name="Freeform 27"/>
            <p:cNvSpPr>
              <a:spLocks/>
            </p:cNvSpPr>
            <p:nvPr/>
          </p:nvSpPr>
          <p:spPr bwMode="auto">
            <a:xfrm>
              <a:off x="4270" y="2830"/>
              <a:ext cx="341" cy="109"/>
            </a:xfrm>
            <a:custGeom>
              <a:avLst/>
              <a:gdLst>
                <a:gd name="T0" fmla="*/ 0 w 680"/>
                <a:gd name="T1" fmla="*/ 85 h 218"/>
                <a:gd name="T2" fmla="*/ 100 w 680"/>
                <a:gd name="T3" fmla="*/ 65 h 218"/>
                <a:gd name="T4" fmla="*/ 196 w 680"/>
                <a:gd name="T5" fmla="*/ 36 h 218"/>
                <a:gd name="T6" fmla="*/ 280 w 680"/>
                <a:gd name="T7" fmla="*/ 16 h 218"/>
                <a:gd name="T8" fmla="*/ 330 w 680"/>
                <a:gd name="T9" fmla="*/ 0 h 218"/>
                <a:gd name="T10" fmla="*/ 341 w 680"/>
                <a:gd name="T11" fmla="*/ 29 h 218"/>
                <a:gd name="T12" fmla="*/ 242 w 680"/>
                <a:gd name="T13" fmla="*/ 52 h 218"/>
                <a:gd name="T14" fmla="*/ 142 w 680"/>
                <a:gd name="T15" fmla="*/ 73 h 218"/>
                <a:gd name="T16" fmla="*/ 46 w 680"/>
                <a:gd name="T17" fmla="*/ 109 h 218"/>
                <a:gd name="T18" fmla="*/ 0 w 680"/>
                <a:gd name="T19" fmla="*/ 85 h 218"/>
                <a:gd name="T20" fmla="*/ 0 w 680"/>
                <a:gd name="T21" fmla="*/ 85 h 218"/>
                <a:gd name="T22" fmla="*/ 0 w 680"/>
                <a:gd name="T23" fmla="*/ 85 h 2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0"/>
                <a:gd name="T37" fmla="*/ 0 h 218"/>
                <a:gd name="T38" fmla="*/ 680 w 680"/>
                <a:gd name="T39" fmla="*/ 218 h 2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0" h="218">
                  <a:moveTo>
                    <a:pt x="0" y="169"/>
                  </a:moveTo>
                  <a:lnTo>
                    <a:pt x="199" y="129"/>
                  </a:lnTo>
                  <a:lnTo>
                    <a:pt x="390" y="72"/>
                  </a:lnTo>
                  <a:lnTo>
                    <a:pt x="559" y="32"/>
                  </a:lnTo>
                  <a:lnTo>
                    <a:pt x="658" y="0"/>
                  </a:lnTo>
                  <a:lnTo>
                    <a:pt x="680" y="57"/>
                  </a:lnTo>
                  <a:lnTo>
                    <a:pt x="483" y="104"/>
                  </a:lnTo>
                  <a:lnTo>
                    <a:pt x="283" y="146"/>
                  </a:lnTo>
                  <a:lnTo>
                    <a:pt x="91" y="218"/>
                  </a:lnTo>
                  <a:lnTo>
                    <a:pt x="0" y="1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9" name="Freeform 28"/>
            <p:cNvSpPr>
              <a:spLocks/>
            </p:cNvSpPr>
            <p:nvPr/>
          </p:nvSpPr>
          <p:spPr bwMode="auto">
            <a:xfrm>
              <a:off x="3825" y="2605"/>
              <a:ext cx="457" cy="330"/>
            </a:xfrm>
            <a:custGeom>
              <a:avLst/>
              <a:gdLst>
                <a:gd name="T0" fmla="*/ 8 w 913"/>
                <a:gd name="T1" fmla="*/ 0 h 662"/>
                <a:gd name="T2" fmla="*/ 115 w 913"/>
                <a:gd name="T3" fmla="*/ 81 h 662"/>
                <a:gd name="T4" fmla="*/ 204 w 913"/>
                <a:gd name="T5" fmla="*/ 160 h 662"/>
                <a:gd name="T6" fmla="*/ 292 w 913"/>
                <a:gd name="T7" fmla="*/ 201 h 662"/>
                <a:gd name="T8" fmla="*/ 364 w 913"/>
                <a:gd name="T9" fmla="*/ 261 h 662"/>
                <a:gd name="T10" fmla="*/ 457 w 913"/>
                <a:gd name="T11" fmla="*/ 330 h 662"/>
                <a:gd name="T12" fmla="*/ 410 w 913"/>
                <a:gd name="T13" fmla="*/ 330 h 662"/>
                <a:gd name="T14" fmla="*/ 253 w 913"/>
                <a:gd name="T15" fmla="*/ 225 h 662"/>
                <a:gd name="T16" fmla="*/ 134 w 913"/>
                <a:gd name="T17" fmla="*/ 133 h 662"/>
                <a:gd name="T18" fmla="*/ 0 w 913"/>
                <a:gd name="T19" fmla="*/ 28 h 662"/>
                <a:gd name="T20" fmla="*/ 8 w 913"/>
                <a:gd name="T21" fmla="*/ 0 h 662"/>
                <a:gd name="T22" fmla="*/ 8 w 913"/>
                <a:gd name="T23" fmla="*/ 0 h 662"/>
                <a:gd name="T24" fmla="*/ 8 w 913"/>
                <a:gd name="T25" fmla="*/ 0 h 6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3"/>
                <a:gd name="T40" fmla="*/ 0 h 662"/>
                <a:gd name="T41" fmla="*/ 913 w 913"/>
                <a:gd name="T42" fmla="*/ 662 h 6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3" h="662">
                  <a:moveTo>
                    <a:pt x="15" y="0"/>
                  </a:moveTo>
                  <a:lnTo>
                    <a:pt x="230" y="162"/>
                  </a:lnTo>
                  <a:lnTo>
                    <a:pt x="407" y="321"/>
                  </a:lnTo>
                  <a:lnTo>
                    <a:pt x="584" y="403"/>
                  </a:lnTo>
                  <a:lnTo>
                    <a:pt x="728" y="523"/>
                  </a:lnTo>
                  <a:lnTo>
                    <a:pt x="913" y="662"/>
                  </a:lnTo>
                  <a:lnTo>
                    <a:pt x="819" y="662"/>
                  </a:lnTo>
                  <a:lnTo>
                    <a:pt x="506" y="451"/>
                  </a:lnTo>
                  <a:lnTo>
                    <a:pt x="268" y="266"/>
                  </a:lnTo>
                  <a:lnTo>
                    <a:pt x="0" y="5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10" name="Freeform 29"/>
            <p:cNvSpPr>
              <a:spLocks/>
            </p:cNvSpPr>
            <p:nvPr/>
          </p:nvSpPr>
          <p:spPr bwMode="auto">
            <a:xfrm>
              <a:off x="4025" y="2713"/>
              <a:ext cx="104" cy="89"/>
            </a:xfrm>
            <a:custGeom>
              <a:avLst/>
              <a:gdLst>
                <a:gd name="T0" fmla="*/ 104 w 207"/>
                <a:gd name="T1" fmla="*/ 40 h 178"/>
                <a:gd name="T2" fmla="*/ 38 w 207"/>
                <a:gd name="T3" fmla="*/ 89 h 178"/>
                <a:gd name="T4" fmla="*/ 16 w 207"/>
                <a:gd name="T5" fmla="*/ 69 h 178"/>
                <a:gd name="T6" fmla="*/ 0 w 207"/>
                <a:gd name="T7" fmla="*/ 0 h 178"/>
                <a:gd name="T8" fmla="*/ 35 w 207"/>
                <a:gd name="T9" fmla="*/ 12 h 178"/>
                <a:gd name="T10" fmla="*/ 42 w 207"/>
                <a:gd name="T11" fmla="*/ 52 h 178"/>
                <a:gd name="T12" fmla="*/ 69 w 207"/>
                <a:gd name="T13" fmla="*/ 29 h 178"/>
                <a:gd name="T14" fmla="*/ 104 w 207"/>
                <a:gd name="T15" fmla="*/ 40 h 178"/>
                <a:gd name="T16" fmla="*/ 104 w 207"/>
                <a:gd name="T17" fmla="*/ 40 h 178"/>
                <a:gd name="T18" fmla="*/ 104 w 207"/>
                <a:gd name="T19" fmla="*/ 4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178"/>
                <a:gd name="T32" fmla="*/ 207 w 207"/>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178">
                  <a:moveTo>
                    <a:pt x="207" y="80"/>
                  </a:moveTo>
                  <a:lnTo>
                    <a:pt x="76" y="178"/>
                  </a:lnTo>
                  <a:lnTo>
                    <a:pt x="31" y="138"/>
                  </a:lnTo>
                  <a:lnTo>
                    <a:pt x="0" y="0"/>
                  </a:lnTo>
                  <a:lnTo>
                    <a:pt x="69" y="24"/>
                  </a:lnTo>
                  <a:lnTo>
                    <a:pt x="84" y="104"/>
                  </a:lnTo>
                  <a:lnTo>
                    <a:pt x="137" y="57"/>
                  </a:lnTo>
                  <a:lnTo>
                    <a:pt x="20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04894" name="Text Box 30"/>
          <p:cNvSpPr txBox="1">
            <a:spLocks noChangeArrowheads="1"/>
          </p:cNvSpPr>
          <p:nvPr/>
        </p:nvSpPr>
        <p:spPr bwMode="auto">
          <a:xfrm>
            <a:off x="4191000" y="4965700"/>
            <a:ext cx="4953000" cy="1892300"/>
          </a:xfrm>
          <a:prstGeom prst="rect">
            <a:avLst/>
          </a:prstGeom>
          <a:solidFill>
            <a:srgbClr val="66FFFF"/>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A Hole is defined as a gap or void of 2 inches or less in it’s least dimension.</a:t>
            </a:r>
          </a:p>
          <a:p>
            <a:pPr eaLnBrk="1" hangingPunct="1">
              <a:spcBef>
                <a:spcPct val="50000"/>
              </a:spcBef>
            </a:pPr>
            <a:r>
              <a:rPr lang="en-US"/>
              <a:t>Ref. 29 CFR 1926.500(b)</a:t>
            </a:r>
          </a:p>
          <a:p>
            <a:pPr eaLnBrk="1" hangingPunct="1">
              <a:spcBef>
                <a:spcPct val="50000"/>
              </a:spcBef>
            </a:pPr>
            <a:r>
              <a:rPr lang="en-US"/>
              <a:t>They may need to be covered… </a:t>
            </a:r>
          </a:p>
          <a:p>
            <a:pPr eaLnBrk="1" hangingPunct="1">
              <a:spcBef>
                <a:spcPct val="50000"/>
              </a:spcBef>
            </a:pPr>
            <a:r>
              <a:rPr lang="en-US"/>
              <a:t>Ref. 29 CFR 1926.502(i)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04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94"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lide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5262563" cy="37052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06563" name="Rectangle 3"/>
          <p:cNvSpPr>
            <a:spLocks noChangeArrowheads="1"/>
          </p:cNvSpPr>
          <p:nvPr/>
        </p:nvSpPr>
        <p:spPr bwMode="auto">
          <a:xfrm>
            <a:off x="228600" y="2057400"/>
            <a:ext cx="32004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buClr>
                <a:srgbClr val="FFCC00"/>
              </a:buClr>
              <a:buFontTx/>
              <a:buChar char="•"/>
            </a:pPr>
            <a:r>
              <a:rPr lang="en-US" sz="2800" b="1"/>
              <a:t> </a:t>
            </a:r>
            <a:r>
              <a:rPr lang="en-US" sz="2400" b="1">
                <a:solidFill>
                  <a:srgbClr val="000066"/>
                </a:solidFill>
              </a:rPr>
              <a:t>Cover completely  </a:t>
            </a:r>
          </a:p>
          <a:p>
            <a:pPr algn="l" eaLnBrk="0" hangingPunct="0">
              <a:buClr>
                <a:srgbClr val="FFCC00"/>
              </a:buClr>
            </a:pPr>
            <a:r>
              <a:rPr lang="en-US" sz="2400" b="1">
                <a:solidFill>
                  <a:srgbClr val="000066"/>
                </a:solidFill>
              </a:rPr>
              <a:t>   and securely</a:t>
            </a:r>
          </a:p>
          <a:p>
            <a:pPr algn="l" eaLnBrk="0" hangingPunct="0">
              <a:buClr>
                <a:srgbClr val="FFCC00"/>
              </a:buClr>
              <a:buFontTx/>
              <a:buChar char="•"/>
            </a:pPr>
            <a:r>
              <a:rPr lang="en-US" sz="2400" b="1">
                <a:solidFill>
                  <a:srgbClr val="000066"/>
                </a:solidFill>
              </a:rPr>
              <a:t> Cover needs to be</a:t>
            </a:r>
          </a:p>
          <a:p>
            <a:pPr algn="l" eaLnBrk="0" hangingPunct="0">
              <a:buClr>
                <a:srgbClr val="FFCC00"/>
              </a:buClr>
            </a:pPr>
            <a:r>
              <a:rPr lang="en-US" sz="2400" b="1">
                <a:solidFill>
                  <a:srgbClr val="000066"/>
                </a:solidFill>
              </a:rPr>
              <a:t>   2x any intended  </a:t>
            </a:r>
          </a:p>
          <a:p>
            <a:pPr algn="l" eaLnBrk="0" hangingPunct="0">
              <a:buClr>
                <a:srgbClr val="FFCC00"/>
              </a:buClr>
            </a:pPr>
            <a:r>
              <a:rPr lang="en-US" sz="2400" b="1">
                <a:solidFill>
                  <a:srgbClr val="000066"/>
                </a:solidFill>
              </a:rPr>
              <a:t>   loading</a:t>
            </a:r>
          </a:p>
          <a:p>
            <a:pPr algn="l" eaLnBrk="0" hangingPunct="0">
              <a:buClr>
                <a:srgbClr val="FFCC00"/>
              </a:buClr>
              <a:buFontTx/>
              <a:buChar char="•"/>
            </a:pPr>
            <a:r>
              <a:rPr lang="en-US" sz="2400" b="1">
                <a:solidFill>
                  <a:srgbClr val="000066"/>
                </a:solidFill>
              </a:rPr>
              <a:t> If no cover, can  </a:t>
            </a:r>
          </a:p>
          <a:p>
            <a:pPr algn="l" eaLnBrk="0" hangingPunct="0">
              <a:buClr>
                <a:srgbClr val="FFCC00"/>
              </a:buClr>
            </a:pPr>
            <a:r>
              <a:rPr lang="en-US" sz="2400" b="1">
                <a:solidFill>
                  <a:srgbClr val="000066"/>
                </a:solidFill>
              </a:rPr>
              <a:t>  protect with a</a:t>
            </a:r>
          </a:p>
          <a:p>
            <a:pPr algn="l" eaLnBrk="0" hangingPunct="0">
              <a:buClr>
                <a:srgbClr val="FFCC00"/>
              </a:buClr>
            </a:pPr>
            <a:r>
              <a:rPr lang="en-US" sz="2400" b="1">
                <a:solidFill>
                  <a:srgbClr val="000066"/>
                </a:solidFill>
              </a:rPr>
              <a:t>  guardrail</a:t>
            </a:r>
          </a:p>
          <a:p>
            <a:pPr algn="l" eaLnBrk="0" hangingPunct="0">
              <a:buClr>
                <a:srgbClr val="FFCC00"/>
              </a:buClr>
            </a:pPr>
            <a:endParaRPr lang="en-US" b="1">
              <a:solidFill>
                <a:srgbClr val="000066"/>
              </a:solidFill>
            </a:endParaRPr>
          </a:p>
          <a:p>
            <a:pPr algn="l" eaLnBrk="0" hangingPunct="0">
              <a:buClr>
                <a:srgbClr val="FFCC00"/>
              </a:buClr>
            </a:pPr>
            <a:r>
              <a:rPr lang="en-US" b="1">
                <a:solidFill>
                  <a:srgbClr val="000066"/>
                </a:solidFill>
              </a:rPr>
              <a:t>Ref. 29 CFR 1926.501(b)(4)</a:t>
            </a:r>
          </a:p>
        </p:txBody>
      </p:sp>
      <p:sp>
        <p:nvSpPr>
          <p:cNvPr id="21508" name="Text Box 4"/>
          <p:cNvSpPr txBox="1">
            <a:spLocks noChangeArrowheads="1"/>
          </p:cNvSpPr>
          <p:nvPr/>
        </p:nvSpPr>
        <p:spPr bwMode="auto">
          <a:xfrm>
            <a:off x="0" y="0"/>
            <a:ext cx="9144000" cy="1152525"/>
          </a:xfrm>
          <a:prstGeom prst="rect">
            <a:avLst/>
          </a:prstGeom>
          <a:solidFill>
            <a:srgbClr val="66FFFF"/>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sz="900" b="1">
              <a:solidFill>
                <a:srgbClr val="0033CC"/>
              </a:solidFill>
            </a:endParaRPr>
          </a:p>
          <a:p>
            <a:pPr>
              <a:spcBef>
                <a:spcPct val="50000"/>
              </a:spcBef>
            </a:pPr>
            <a:r>
              <a:rPr lang="en-US" sz="4000" b="1">
                <a:solidFill>
                  <a:srgbClr val="0033CC"/>
                </a:solidFill>
              </a:rPr>
              <a:t>Floor Holes</a:t>
            </a:r>
          </a:p>
        </p:txBody>
      </p:sp>
      <p:sp>
        <p:nvSpPr>
          <p:cNvPr id="21509" name="Text Box 5"/>
          <p:cNvSpPr txBox="1">
            <a:spLocks noChangeArrowheads="1"/>
          </p:cNvSpPr>
          <p:nvPr/>
        </p:nvSpPr>
        <p:spPr bwMode="auto">
          <a:xfrm>
            <a:off x="3509963" y="6083300"/>
            <a:ext cx="426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n-US" sz="2000" b="1">
              <a:solidFill>
                <a:srgbClr val="FFFF00"/>
              </a:solidFill>
              <a:latin typeface="Times New Roman" pitchFamily="18" charset="0"/>
            </a:endParaRPr>
          </a:p>
        </p:txBody>
      </p:sp>
      <p:sp>
        <p:nvSpPr>
          <p:cNvPr id="21510" name="Text Box 6"/>
          <p:cNvSpPr txBox="1">
            <a:spLocks noChangeArrowheads="1"/>
          </p:cNvSpPr>
          <p:nvPr/>
        </p:nvSpPr>
        <p:spPr bwMode="auto">
          <a:xfrm>
            <a:off x="6329363" y="4557713"/>
            <a:ext cx="1768475" cy="831850"/>
          </a:xfrm>
          <a:prstGeom prst="rect">
            <a:avLst/>
          </a:prstGeom>
          <a:solidFill>
            <a:srgbClr val="66FFFF"/>
          </a:solidFill>
          <a:ln w="9525">
            <a:solidFill>
              <a:schemeClr val="bg1"/>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r>
              <a:rPr lang="en-US" sz="2400" b="1">
                <a:solidFill>
                  <a:srgbClr val="0033CC"/>
                </a:solidFill>
              </a:rPr>
              <a:t>Improperly</a:t>
            </a:r>
          </a:p>
          <a:p>
            <a:r>
              <a:rPr lang="en-US" sz="2400" b="1">
                <a:solidFill>
                  <a:srgbClr val="0033CC"/>
                </a:solidFill>
              </a:rPr>
              <a:t>Covered!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706563"/>
                                        </p:tgtEl>
                                        <p:attrNameLst>
                                          <p:attrName>style.visibility</p:attrName>
                                        </p:attrNameLst>
                                      </p:cBhvr>
                                      <p:to>
                                        <p:strVal val="visible"/>
                                      </p:to>
                                    </p:set>
                                    <p:animEffect transition="in" filter="dissolve">
                                      <p:cBhvr>
                                        <p:cTn id="7" dur="300"/>
                                        <p:tgtEl>
                                          <p:spTgt spid="70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457200" y="609600"/>
            <a:ext cx="8229600" cy="3352800"/>
          </a:xfrm>
        </p:spPr>
        <p:txBody>
          <a:bodyPr/>
          <a:lstStyle/>
          <a:p>
            <a:pPr algn="ctr" eaLnBrk="1" hangingPunct="1"/>
            <a:r>
              <a:rPr lang="en-US" sz="2200" smtClean="0"/>
              <a:t>This material was produced under grant SH-18802-09-60-F-51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pic>
        <p:nvPicPr>
          <p:cNvPr id="196612" name="Picture 4" descr="readingisfu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3429000"/>
            <a:ext cx="3276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Text Box 5"/>
          <p:cNvSpPr txBox="1">
            <a:spLocks noChangeArrowheads="1"/>
          </p:cNvSpPr>
          <p:nvPr/>
        </p:nvSpPr>
        <p:spPr bwMode="auto">
          <a:xfrm>
            <a:off x="304800" y="3581400"/>
            <a:ext cx="2286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2400" b="1"/>
              <a:t>Please pay attention to this program as if someone was counting on you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6613"/>
                                        </p:tgtEl>
                                        <p:attrNameLst>
                                          <p:attrName>style.visibility</p:attrName>
                                        </p:attrNameLst>
                                      </p:cBhvr>
                                      <p:to>
                                        <p:strVal val="visible"/>
                                      </p:to>
                                    </p:set>
                                    <p:anim calcmode="lin" valueType="num">
                                      <p:cBhvr additive="base">
                                        <p:cTn id="7" dur="500" fill="hold"/>
                                        <p:tgtEl>
                                          <p:spTgt spid="196613"/>
                                        </p:tgtEl>
                                        <p:attrNameLst>
                                          <p:attrName>ppt_x</p:attrName>
                                        </p:attrNameLst>
                                      </p:cBhvr>
                                      <p:tavLst>
                                        <p:tav tm="0">
                                          <p:val>
                                            <p:strVal val="0-#ppt_w/2"/>
                                          </p:val>
                                        </p:tav>
                                        <p:tav tm="100000">
                                          <p:val>
                                            <p:strVal val="#ppt_x"/>
                                          </p:val>
                                        </p:tav>
                                      </p:tavLst>
                                    </p:anim>
                                    <p:anim calcmode="lin" valueType="num">
                                      <p:cBhvr additive="base">
                                        <p:cTn id="8" dur="500" fill="hold"/>
                                        <p:tgtEl>
                                          <p:spTgt spid="1966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96612"/>
                                        </p:tgtEl>
                                        <p:attrNameLst>
                                          <p:attrName>style.visibility</p:attrName>
                                        </p:attrNameLst>
                                      </p:cBhvr>
                                      <p:to>
                                        <p:strVal val="visible"/>
                                      </p:to>
                                    </p:set>
                                    <p:animEffect transition="in" filter="dissolve">
                                      <p:cBhvr>
                                        <p:cTn id="13" dur="500"/>
                                        <p:tgtEl>
                                          <p:spTgt spid="19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050"/>
          <p:cNvSpPr>
            <a:spLocks noChangeArrowheads="1"/>
          </p:cNvSpPr>
          <p:nvPr/>
        </p:nvSpPr>
        <p:spPr bwMode="auto">
          <a:xfrm>
            <a:off x="0" y="0"/>
            <a:ext cx="9144000" cy="1143000"/>
          </a:xfrm>
          <a:prstGeom prst="rect">
            <a:avLst/>
          </a:prstGeom>
          <a:solidFill>
            <a:srgbClr val="66FFFF"/>
          </a:solidFill>
          <a:ln w="12700">
            <a:solidFill>
              <a:schemeClr val="tx1"/>
            </a:solidFill>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n-US" sz="4400" b="1" dirty="0">
                <a:solidFill>
                  <a:srgbClr val="0033CC"/>
                </a:solidFill>
                <a:latin typeface="Book Antiqua" pitchFamily="18" charset="0"/>
                <a:cs typeface="+mn-cs"/>
              </a:rPr>
              <a:t>Ref. 29 CFR 1926.502 (</a:t>
            </a:r>
            <a:r>
              <a:rPr lang="en-US" sz="4400" b="1" dirty="0" err="1">
                <a:solidFill>
                  <a:srgbClr val="0033CC"/>
                </a:solidFill>
                <a:latin typeface="Book Antiqua" pitchFamily="18" charset="0"/>
                <a:cs typeface="+mn-cs"/>
              </a:rPr>
              <a:t>i</a:t>
            </a:r>
            <a:r>
              <a:rPr lang="en-US" sz="4400" b="1" dirty="0">
                <a:solidFill>
                  <a:srgbClr val="0033CC"/>
                </a:solidFill>
                <a:latin typeface="Book Antiqua" pitchFamily="18" charset="0"/>
                <a:cs typeface="+mn-cs"/>
              </a:rPr>
              <a:t>) Covers</a:t>
            </a:r>
          </a:p>
        </p:txBody>
      </p:sp>
      <p:pic>
        <p:nvPicPr>
          <p:cNvPr id="22531" name="Picture 20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9753600" cy="5791200"/>
          </a:xfrm>
          <a:prstGeom prst="rect">
            <a:avLst/>
          </a:prstGeom>
          <a:noFill/>
          <a:ln w="57150" cmpd="thickThin">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05892" name="Picture 205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638800"/>
          </a:xfrm>
          <a:prstGeom prst="rect">
            <a:avLst/>
          </a:prstGeom>
          <a:noFill/>
          <a:ln w="57150" cmpd="thinThick">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2533" name="WordArt 2053"/>
          <p:cNvSpPr>
            <a:spLocks noChangeArrowheads="1" noChangeShapeType="1" noTextEdit="1"/>
          </p:cNvSpPr>
          <p:nvPr/>
        </p:nvSpPr>
        <p:spPr bwMode="auto">
          <a:xfrm>
            <a:off x="1143000" y="1981200"/>
            <a:ext cx="5410200" cy="8747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Do not let this happen to you!</a:t>
            </a:r>
          </a:p>
        </p:txBody>
      </p:sp>
      <p:sp>
        <p:nvSpPr>
          <p:cNvPr id="805894" name="WordArt 2054"/>
          <p:cNvSpPr>
            <a:spLocks noChangeArrowheads="1" noChangeShapeType="1" noTextEdit="1"/>
          </p:cNvSpPr>
          <p:nvPr/>
        </p:nvSpPr>
        <p:spPr bwMode="auto">
          <a:xfrm>
            <a:off x="3962400" y="5638800"/>
            <a:ext cx="4629150" cy="8747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Mark them, secure them!</a:t>
            </a:r>
          </a:p>
        </p:txBody>
      </p:sp>
      <p:sp>
        <p:nvSpPr>
          <p:cNvPr id="805895" name="AutoShape 2055"/>
          <p:cNvSpPr>
            <a:spLocks noChangeArrowheads="1"/>
          </p:cNvSpPr>
          <p:nvPr/>
        </p:nvSpPr>
        <p:spPr bwMode="auto">
          <a:xfrm>
            <a:off x="4114800" y="5105400"/>
            <a:ext cx="1600200" cy="762000"/>
          </a:xfrm>
          <a:prstGeom prst="irregularSeal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05892"/>
                                        </p:tgtEl>
                                        <p:attrNameLst>
                                          <p:attrName>style.visibility</p:attrName>
                                        </p:attrNameLst>
                                      </p:cBhvr>
                                      <p:to>
                                        <p:strVal val="visible"/>
                                      </p:to>
                                    </p:set>
                                    <p:animEffect transition="in" filter="dissolve">
                                      <p:cBhvr>
                                        <p:cTn id="7" dur="500"/>
                                        <p:tgtEl>
                                          <p:spTgt spid="805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058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05894"/>
                                        </p:tgtEl>
                                        <p:attrNameLst>
                                          <p:attrName>style.visibility</p:attrName>
                                        </p:attrNameLst>
                                      </p:cBhvr>
                                      <p:to>
                                        <p:strVal val="visible"/>
                                      </p:to>
                                    </p:set>
                                    <p:animEffect transition="in" filter="dissolve">
                                      <p:cBhvr>
                                        <p:cTn id="16" dur="500"/>
                                        <p:tgtEl>
                                          <p:spTgt spid="805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4" grpId="0" animBg="1"/>
      <p:bldP spid="80589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052"/>
          <p:cNvSpPr txBox="1">
            <a:spLocks noChangeArrowheads="1"/>
          </p:cNvSpPr>
          <p:nvPr/>
        </p:nvSpPr>
        <p:spPr bwMode="auto">
          <a:xfrm>
            <a:off x="1143000" y="2514600"/>
            <a:ext cx="7239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LADDERS</a:t>
            </a:r>
          </a:p>
        </p:txBody>
      </p:sp>
      <p:pic>
        <p:nvPicPr>
          <p:cNvPr id="773122" name="Picture 2050" descr="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5" name="WordArt 2053"/>
          <p:cNvSpPr>
            <a:spLocks noChangeArrowheads="1" noChangeShapeType="1" noTextEdit="1"/>
          </p:cNvSpPr>
          <p:nvPr/>
        </p:nvSpPr>
        <p:spPr bwMode="auto">
          <a:xfrm rot="1156300">
            <a:off x="-9525" y="3859213"/>
            <a:ext cx="8869363" cy="1084262"/>
          </a:xfrm>
          <a:prstGeom prst="rect">
            <a:avLst/>
          </a:prstGeom>
        </p:spPr>
        <p:txBody>
          <a:bodyPr wrap="none" fromWordArt="1">
            <a:prstTxWarp prst="textCurveUp">
              <a:avLst>
                <a:gd name="adj" fmla="val 0"/>
              </a:avLst>
            </a:prstTxWarp>
          </a:bodyPr>
          <a:lstStyle/>
          <a:p>
            <a:r>
              <a:rPr lang="en-US" sz="3600" kern="10">
                <a:ln w="12700">
                  <a:solidFill>
                    <a:srgbClr val="000000"/>
                  </a:solidFill>
                  <a:round/>
                  <a:headEnd/>
                  <a:tailEnd/>
                </a:ln>
                <a:solidFill>
                  <a:srgbClr val="66FFFF"/>
                </a:solidFill>
                <a:effectLst>
                  <a:outerShdw dist="45791" dir="2021404" algn="ctr" rotWithShape="0">
                    <a:srgbClr val="808080"/>
                  </a:outerShdw>
                </a:effectLst>
                <a:latin typeface="Arial Black"/>
              </a:rPr>
              <a:t>TO BE USED PROPERLY</a:t>
            </a:r>
          </a:p>
        </p:txBody>
      </p:sp>
      <p:sp>
        <p:nvSpPr>
          <p:cNvPr id="773126" name="Text Box 2054"/>
          <p:cNvSpPr txBox="1">
            <a:spLocks noChangeArrowheads="1"/>
          </p:cNvSpPr>
          <p:nvPr/>
        </p:nvSpPr>
        <p:spPr bwMode="auto">
          <a:xfrm>
            <a:off x="304800" y="6216650"/>
            <a:ext cx="4343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Please review Subpart X - Ladders    Ref. 29 CFR 1926.1053(b)(4)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73122"/>
                                        </p:tgtEl>
                                        <p:attrNameLst>
                                          <p:attrName>style.visibility</p:attrName>
                                        </p:attrNameLst>
                                      </p:cBhvr>
                                      <p:to>
                                        <p:strVal val="visible"/>
                                      </p:to>
                                    </p:set>
                                    <p:animEffect transition="in" filter="checkerboard(across)">
                                      <p:cBhvr>
                                        <p:cTn id="7" dur="500"/>
                                        <p:tgtEl>
                                          <p:spTgt spid="77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3125"/>
                                        </p:tgtEl>
                                        <p:attrNameLst>
                                          <p:attrName>style.visibility</p:attrName>
                                        </p:attrNameLst>
                                      </p:cBhvr>
                                      <p:to>
                                        <p:strVal val="visible"/>
                                      </p:to>
                                    </p:set>
                                    <p:animEffect transition="in" filter="dissolve">
                                      <p:cBhvr>
                                        <p:cTn id="12" dur="500"/>
                                        <p:tgtEl>
                                          <p:spTgt spid="773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3126"/>
                                        </p:tgtEl>
                                        <p:attrNameLst>
                                          <p:attrName>style.visibility</p:attrName>
                                        </p:attrNameLst>
                                      </p:cBhvr>
                                      <p:to>
                                        <p:strVal val="visible"/>
                                      </p:to>
                                    </p:set>
                                    <p:animEffect transition="in" filter="dissolve">
                                      <p:cBhvr>
                                        <p:cTn id="17" dur="500"/>
                                        <p:tgtEl>
                                          <p:spTgt spid="77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5" grpId="0" animBg="1"/>
      <p:bldP spid="773126"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1026" descr="36"/>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4579" name="Text Box 1027"/>
          <p:cNvSpPr txBox="1">
            <a:spLocks noChangeArrowheads="1"/>
          </p:cNvSpPr>
          <p:nvPr/>
        </p:nvSpPr>
        <p:spPr bwMode="auto">
          <a:xfrm>
            <a:off x="533400" y="304800"/>
            <a:ext cx="50292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n-US" sz="3200">
                <a:solidFill>
                  <a:srgbClr val="0033CC"/>
                </a:solidFill>
                <a:latin typeface="Times New Roman" pitchFamily="18" charset="0"/>
              </a:rPr>
              <a:t>If using a ladder or Stair…then training is required…</a:t>
            </a:r>
          </a:p>
          <a:p>
            <a:pPr algn="l">
              <a:spcBef>
                <a:spcPct val="50000"/>
              </a:spcBef>
            </a:pPr>
            <a:r>
              <a:rPr lang="en-US" sz="2400">
                <a:solidFill>
                  <a:srgbClr val="0033CC"/>
                </a:solidFill>
                <a:latin typeface="Times New Roman" pitchFamily="18" charset="0"/>
              </a:rPr>
              <a:t>Ref. 29 CFR 1926.1060(a)</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1026" descr="06"/>
          <p:cNvPicPr>
            <a:picLocks noChangeAspect="1" noChangeArrowheads="1"/>
          </p:cNvPicPr>
          <p:nvPr/>
        </p:nvPicPr>
        <p:blipFill>
          <a:blip r:embed="rId2">
            <a:extLst>
              <a:ext uri="{28A0092B-C50C-407E-A947-70E740481C1C}">
                <a14:useLocalDpi xmlns:a14="http://schemas.microsoft.com/office/drawing/2010/main" val="0"/>
              </a:ext>
            </a:extLst>
          </a:blip>
          <a:srcRect r="366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5171" name="WordArt 1027"/>
          <p:cNvSpPr>
            <a:spLocks noChangeArrowheads="1" noChangeShapeType="1" noTextEdit="1"/>
          </p:cNvSpPr>
          <p:nvPr/>
        </p:nvSpPr>
        <p:spPr bwMode="auto">
          <a:xfrm rot="-573728">
            <a:off x="609600" y="2895600"/>
            <a:ext cx="7924800" cy="990600"/>
          </a:xfrm>
          <a:prstGeom prst="rect">
            <a:avLst/>
          </a:prstGeom>
        </p:spPr>
        <p:txBody>
          <a:bodyPr wrap="none" fromWordArt="1">
            <a:prstTxWarp prst="textPlain">
              <a:avLst>
                <a:gd name="adj" fmla="val 48625"/>
              </a:avLst>
            </a:prstTxWarp>
          </a:bodyPr>
          <a:lstStyle/>
          <a:p>
            <a:r>
              <a:rPr lang="en-US" sz="3600" kern="10">
                <a:ln w="3175">
                  <a:solidFill>
                    <a:srgbClr val="000000"/>
                  </a:solidFill>
                  <a:round/>
                  <a:headEnd/>
                  <a:tailEnd/>
                </a:ln>
                <a:solidFill>
                  <a:srgbClr val="66FFFF"/>
                </a:solidFill>
                <a:effectLst>
                  <a:outerShdw dist="35921" dir="2700000" algn="ctr" rotWithShape="0">
                    <a:srgbClr val="C0C0C0"/>
                  </a:outerShdw>
                </a:effectLst>
                <a:latin typeface="Impact"/>
              </a:rPr>
              <a:t>Simply wrong at work or HOME</a:t>
            </a:r>
          </a:p>
        </p:txBody>
      </p:sp>
      <p:sp>
        <p:nvSpPr>
          <p:cNvPr id="25604" name="Text Box 1028"/>
          <p:cNvSpPr txBox="1">
            <a:spLocks noChangeArrowheads="1"/>
          </p:cNvSpPr>
          <p:nvPr/>
        </p:nvSpPr>
        <p:spPr bwMode="auto">
          <a:xfrm>
            <a:off x="5334000" y="4191000"/>
            <a:ext cx="3581400" cy="3667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a:t>Ref. 29 CFR 1926.1053(b)(13)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75170"/>
                                        </p:tgtEl>
                                        <p:attrNameLst>
                                          <p:attrName>style.visibility</p:attrName>
                                        </p:attrNameLst>
                                      </p:cBhvr>
                                      <p:to>
                                        <p:strVal val="visible"/>
                                      </p:to>
                                    </p:set>
                                    <p:animEffect transition="in" filter="dissolve">
                                      <p:cBhvr>
                                        <p:cTn id="7" dur="500"/>
                                        <p:tgtEl>
                                          <p:spTgt spid="775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5171"/>
                                        </p:tgtEl>
                                        <p:attrNameLst>
                                          <p:attrName>style.visibility</p:attrName>
                                        </p:attrNameLst>
                                      </p:cBhvr>
                                      <p:to>
                                        <p:strVal val="visible"/>
                                      </p:to>
                                    </p:set>
                                    <p:animEffect transition="in" filter="dissolve">
                                      <p:cBhvr>
                                        <p:cTn id="12" dur="500"/>
                                        <p:tgtEl>
                                          <p:spTgt spid="77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026" descr="07"/>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0"/>
            <a:ext cx="9296400" cy="6858000"/>
          </a:xfrm>
          <a:noFill/>
        </p:spPr>
      </p:pic>
      <p:sp>
        <p:nvSpPr>
          <p:cNvPr id="26627" name="Text Box 1029"/>
          <p:cNvSpPr txBox="1">
            <a:spLocks noChangeArrowheads="1"/>
          </p:cNvSpPr>
          <p:nvPr/>
        </p:nvSpPr>
        <p:spPr bwMode="auto">
          <a:xfrm>
            <a:off x="0" y="4271963"/>
            <a:ext cx="55626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000" b="1">
                <a:solidFill>
                  <a:srgbClr val="FFFF00"/>
                </a:solidFill>
              </a:rPr>
              <a:t>PROPER SLOPE IS    4 FEET UP FOR EVERY 1 FOOT OUT</a:t>
            </a:r>
          </a:p>
          <a:p>
            <a:pPr eaLnBrk="1" hangingPunct="1">
              <a:spcBef>
                <a:spcPct val="50000"/>
              </a:spcBef>
            </a:pPr>
            <a:r>
              <a:rPr lang="en-US" sz="2800" b="1">
                <a:solidFill>
                  <a:srgbClr val="FFFF00"/>
                </a:solidFill>
              </a:rPr>
              <a:t>Ref. 29 CFR 1926.1053(a)(1)(ii)</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1447800"/>
          </a:xfrm>
          <a:solidFill>
            <a:srgbClr val="66FFFF"/>
          </a:solidFill>
          <a:ln>
            <a:solidFill>
              <a:schemeClr val="tx1"/>
            </a:solidFill>
            <a:miter lim="800000"/>
            <a:headEnd/>
            <a:tailEnd/>
          </a:ln>
        </p:spPr>
        <p:txBody>
          <a:bodyPr/>
          <a:lstStyle/>
          <a:p>
            <a:pPr eaLnBrk="1" hangingPunct="1"/>
            <a:r>
              <a:rPr lang="en-US" sz="1000" smtClean="0">
                <a:solidFill>
                  <a:srgbClr val="0033CC"/>
                </a:solidFill>
              </a:rPr>
              <a:t/>
            </a:r>
            <a:br>
              <a:rPr lang="en-US" sz="1000" smtClean="0">
                <a:solidFill>
                  <a:srgbClr val="0033CC"/>
                </a:solidFill>
              </a:rPr>
            </a:br>
            <a:r>
              <a:rPr lang="en-US" smtClean="0">
                <a:solidFill>
                  <a:srgbClr val="0033CC"/>
                </a:solidFill>
              </a:rPr>
              <a:t>Misuse of Portable Ladders</a:t>
            </a:r>
            <a:br>
              <a:rPr lang="en-US" smtClean="0">
                <a:solidFill>
                  <a:srgbClr val="0033CC"/>
                </a:solidFill>
              </a:rPr>
            </a:br>
            <a:r>
              <a:rPr lang="en-US" smtClean="0">
                <a:solidFill>
                  <a:srgbClr val="0033CC"/>
                </a:solidFill>
              </a:rPr>
              <a:t>Ref 29 CFR 1926.1053(b)</a:t>
            </a:r>
          </a:p>
        </p:txBody>
      </p:sp>
      <p:sp>
        <p:nvSpPr>
          <p:cNvPr id="523267" name="Rectangle 3"/>
          <p:cNvSpPr>
            <a:spLocks noGrp="1" noChangeArrowheads="1"/>
          </p:cNvSpPr>
          <p:nvPr>
            <p:ph type="body" idx="1"/>
          </p:nvPr>
        </p:nvSpPr>
        <p:spPr>
          <a:xfrm>
            <a:off x="228600" y="1828800"/>
            <a:ext cx="8686800" cy="4038600"/>
          </a:xfrm>
        </p:spPr>
        <p:txBody>
          <a:bodyPr/>
          <a:lstStyle/>
          <a:p>
            <a:pPr eaLnBrk="1" hangingPunct="1"/>
            <a:r>
              <a:rPr lang="en-US" sz="3200" b="1" smtClean="0"/>
              <a:t>How to avoid hazards:</a:t>
            </a:r>
          </a:p>
          <a:p>
            <a:pPr lvl="1" eaLnBrk="1" hangingPunct="1"/>
            <a:r>
              <a:rPr lang="en-US" b="1" smtClean="0"/>
              <a:t>Position portable ladders so the side rails extend at least 3 feet above the landing. </a:t>
            </a:r>
          </a:p>
          <a:p>
            <a:pPr lvl="1" eaLnBrk="1" hangingPunct="1"/>
            <a:r>
              <a:rPr lang="en-US" b="1" smtClean="0"/>
              <a:t>Secure side rails at the top to a rigid support and use a grab device when 3 foot extension is not possible. </a:t>
            </a:r>
          </a:p>
          <a:p>
            <a:pPr lvl="1" eaLnBrk="1" hangingPunct="1"/>
            <a:r>
              <a:rPr lang="en-US" b="1" smtClean="0"/>
              <a:t>Make sure that the weight on the ladder will not cause it to slip off its support.</a:t>
            </a:r>
            <a:r>
              <a:rPr lang="en-US" smtClean="0"/>
              <a:t> </a:t>
            </a:r>
            <a:endParaRPr lang="en-US" b="1" smtClean="0"/>
          </a:p>
          <a:p>
            <a:pPr lvl="1" eaLnBrk="1" hangingPunct="1"/>
            <a:endParaRPr lang="en-US" sz="32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3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3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3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3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219200"/>
          </a:xfrm>
          <a:solidFill>
            <a:srgbClr val="66FFFF"/>
          </a:solidFill>
          <a:ln>
            <a:solidFill>
              <a:schemeClr val="tx1"/>
            </a:solidFill>
            <a:miter lim="800000"/>
            <a:headEnd/>
            <a:tailEnd/>
          </a:ln>
        </p:spPr>
        <p:txBody>
          <a:bodyPr/>
          <a:lstStyle/>
          <a:p>
            <a:pPr eaLnBrk="1" hangingPunct="1"/>
            <a:r>
              <a:rPr lang="en-US" sz="4400" smtClean="0">
                <a:solidFill>
                  <a:srgbClr val="0033CC"/>
                </a:solidFill>
              </a:rPr>
              <a:t>Excavations</a:t>
            </a:r>
            <a:br>
              <a:rPr lang="en-US" sz="4400" smtClean="0">
                <a:solidFill>
                  <a:srgbClr val="0033CC"/>
                </a:solidFill>
              </a:rPr>
            </a:br>
            <a:r>
              <a:rPr lang="en-US" sz="2000" smtClean="0">
                <a:solidFill>
                  <a:srgbClr val="0033CC"/>
                </a:solidFill>
              </a:rPr>
              <a:t>1926.501(b)(7)</a:t>
            </a:r>
          </a:p>
        </p:txBody>
      </p:sp>
      <p:sp>
        <p:nvSpPr>
          <p:cNvPr id="28675" name="Rectangle 3"/>
          <p:cNvSpPr>
            <a:spLocks noGrp="1" noChangeArrowheads="1"/>
          </p:cNvSpPr>
          <p:nvPr>
            <p:ph type="body" sz="half" idx="1"/>
          </p:nvPr>
        </p:nvSpPr>
        <p:spPr>
          <a:xfrm>
            <a:off x="685800" y="1676400"/>
            <a:ext cx="4114800" cy="1828800"/>
          </a:xfrm>
        </p:spPr>
        <p:txBody>
          <a:bodyPr/>
          <a:lstStyle/>
          <a:p>
            <a:pPr eaLnBrk="1" hangingPunct="1"/>
            <a:r>
              <a:rPr lang="en-US" sz="2000" b="1" smtClean="0"/>
              <a:t>Excavations over 6 ft deep not readily seen must have barricading as a minimum </a:t>
            </a:r>
            <a:endParaRPr lang="en-US" sz="900" b="1" smtClean="0"/>
          </a:p>
          <a:p>
            <a:pPr eaLnBrk="1" hangingPunct="1">
              <a:buFont typeface="Wingdings" pitchFamily="2" charset="2"/>
              <a:buNone/>
            </a:pPr>
            <a:r>
              <a:rPr lang="en-US" sz="900" b="1" smtClean="0"/>
              <a:t>     </a:t>
            </a:r>
          </a:p>
          <a:p>
            <a:pPr eaLnBrk="1" hangingPunct="1">
              <a:buFont typeface="Wingdings" pitchFamily="2" charset="2"/>
              <a:buNone/>
            </a:pPr>
            <a:r>
              <a:rPr lang="en-US" sz="2000" b="1" smtClean="0"/>
              <a:t>      Ref. 29 CFR 1926.501(b)(7)</a:t>
            </a:r>
          </a:p>
        </p:txBody>
      </p:sp>
      <p:pic>
        <p:nvPicPr>
          <p:cNvPr id="28676" name="Picture 4" descr="Excav"/>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37138" y="1676400"/>
            <a:ext cx="3954462" cy="2965450"/>
          </a:xfrm>
          <a:noFill/>
        </p:spPr>
      </p:pic>
      <p:pic>
        <p:nvPicPr>
          <p:cNvPr id="28677" name="Picture 5" descr="Hole needs f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352800"/>
            <a:ext cx="32924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p:cNvSpPr txBox="1">
            <a:spLocks noChangeArrowheads="1"/>
          </p:cNvSpPr>
          <p:nvPr/>
        </p:nvSpPr>
        <p:spPr bwMode="auto">
          <a:xfrm>
            <a:off x="5791200" y="4800600"/>
            <a:ext cx="2514600" cy="4572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a:t>Good Fencing</a:t>
            </a:r>
            <a:endParaRPr lang="en-US" sz="2400">
              <a:latin typeface="Times New Roman" pitchFamily="18" charset="0"/>
            </a:endParaRPr>
          </a:p>
        </p:txBody>
      </p:sp>
      <p:sp>
        <p:nvSpPr>
          <p:cNvPr id="28679" name="Line 7"/>
          <p:cNvSpPr>
            <a:spLocks noChangeShapeType="1"/>
          </p:cNvSpPr>
          <p:nvPr/>
        </p:nvSpPr>
        <p:spPr bwMode="auto">
          <a:xfrm flipV="1">
            <a:off x="3048000" y="5486400"/>
            <a:ext cx="114300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 name="Line 8"/>
          <p:cNvSpPr>
            <a:spLocks noChangeShapeType="1"/>
          </p:cNvSpPr>
          <p:nvPr/>
        </p:nvSpPr>
        <p:spPr bwMode="auto">
          <a:xfrm>
            <a:off x="3429000" y="4406900"/>
            <a:ext cx="838200" cy="762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Line 9"/>
          <p:cNvSpPr>
            <a:spLocks noChangeShapeType="1"/>
          </p:cNvSpPr>
          <p:nvPr/>
        </p:nvSpPr>
        <p:spPr bwMode="auto">
          <a:xfrm flipV="1">
            <a:off x="4152900" y="4483100"/>
            <a:ext cx="76200" cy="990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2" name="Line 10"/>
          <p:cNvSpPr>
            <a:spLocks noChangeShapeType="1"/>
          </p:cNvSpPr>
          <p:nvPr/>
        </p:nvSpPr>
        <p:spPr bwMode="auto">
          <a:xfrm flipV="1">
            <a:off x="1752600" y="5715000"/>
            <a:ext cx="1295400" cy="50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Text Box 11"/>
          <p:cNvSpPr txBox="1">
            <a:spLocks noChangeArrowheads="1"/>
          </p:cNvSpPr>
          <p:nvPr/>
        </p:nvSpPr>
        <p:spPr bwMode="auto">
          <a:xfrm>
            <a:off x="1447800" y="6248400"/>
            <a:ext cx="4800600" cy="4572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b="1"/>
              <a:t>Barricading may be Needed</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219200" y="5181600"/>
            <a:ext cx="716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nSpc>
                <a:spcPct val="75000"/>
              </a:lnSpc>
              <a:spcBef>
                <a:spcPct val="15000"/>
              </a:spcBef>
              <a:buClr>
                <a:schemeClr val="accent1"/>
              </a:buClr>
              <a:buSzPct val="78000"/>
              <a:buFont typeface="Wingdings" pitchFamily="2" charset="2"/>
              <a:buNone/>
            </a:pPr>
            <a:r>
              <a:rPr lang="en-US" sz="2400" b="1">
                <a:solidFill>
                  <a:srgbClr val="000066"/>
                </a:solidFill>
              </a:rPr>
              <a:t>If you work on roofs and can fall </a:t>
            </a:r>
          </a:p>
          <a:p>
            <a:pPr marL="342900" indent="-342900">
              <a:lnSpc>
                <a:spcPct val="75000"/>
              </a:lnSpc>
              <a:spcBef>
                <a:spcPct val="15000"/>
              </a:spcBef>
              <a:buClr>
                <a:schemeClr val="accent1"/>
              </a:buClr>
              <a:buSzPct val="78000"/>
              <a:buFont typeface="Wingdings" pitchFamily="2" charset="2"/>
              <a:buNone/>
            </a:pPr>
            <a:r>
              <a:rPr lang="en-US" sz="2400" b="1">
                <a:solidFill>
                  <a:srgbClr val="000066"/>
                </a:solidFill>
              </a:rPr>
              <a:t>more than 6 feet, you must be protected</a:t>
            </a:r>
            <a:endParaRPr lang="en-US" sz="2400" b="1" i="1">
              <a:solidFill>
                <a:srgbClr val="000066"/>
              </a:solidFill>
            </a:endParaRPr>
          </a:p>
        </p:txBody>
      </p:sp>
      <p:pic>
        <p:nvPicPr>
          <p:cNvPr id="29699" name="Picture 4" descr="roof_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75438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3"/>
          <p:cNvSpPr txBox="1">
            <a:spLocks noChangeArrowheads="1"/>
          </p:cNvSpPr>
          <p:nvPr/>
        </p:nvSpPr>
        <p:spPr bwMode="auto">
          <a:xfrm>
            <a:off x="0" y="0"/>
            <a:ext cx="9144000" cy="771525"/>
          </a:xfrm>
          <a:prstGeom prst="rect">
            <a:avLst/>
          </a:prstGeom>
          <a:solidFill>
            <a:srgbClr val="66FFFF"/>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4400" b="1">
                <a:solidFill>
                  <a:srgbClr val="0033CC"/>
                </a:solidFill>
              </a:rPr>
              <a:t>Roofs; </a:t>
            </a:r>
            <a:r>
              <a:rPr lang="en-US" sz="2400" b="1">
                <a:solidFill>
                  <a:srgbClr val="0033CC"/>
                </a:solidFill>
              </a:rPr>
              <a:t>Ref.  29 CFR 501(b)(13)</a:t>
            </a:r>
            <a:endParaRPr lang="en-US" sz="2400">
              <a:solidFill>
                <a:srgbClr val="0033CC"/>
              </a:solidFill>
              <a:latin typeface="Times New Roman" pitchFamily="18" charset="0"/>
            </a:endParaRPr>
          </a:p>
        </p:txBody>
      </p:sp>
      <p:pic>
        <p:nvPicPr>
          <p:cNvPr id="29701" name="Picture 5" descr="Residential Framing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838200"/>
            <a:ext cx="2895600" cy="1931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050"/>
          <p:cNvSpPr>
            <a:spLocks noChangeArrowheads="1"/>
          </p:cNvSpPr>
          <p:nvPr/>
        </p:nvSpPr>
        <p:spPr bwMode="auto">
          <a:xfrm>
            <a:off x="0" y="0"/>
            <a:ext cx="9144000" cy="1219200"/>
          </a:xfrm>
          <a:prstGeom prst="rect">
            <a:avLst/>
          </a:prstGeom>
          <a:solidFill>
            <a:srgbClr val="66FFFF"/>
          </a:solidFill>
          <a:ln w="9525">
            <a:solidFill>
              <a:schemeClr val="tx1"/>
            </a:solidFill>
            <a:miter lim="800000"/>
            <a:headEnd/>
            <a:tailEnd/>
          </a:ln>
        </p:spPr>
        <p:txBody>
          <a:bodyPr anchor="ctr"/>
          <a:lstStyle/>
          <a:p>
            <a:r>
              <a:rPr lang="en-US" sz="4400" b="1">
                <a:solidFill>
                  <a:srgbClr val="0033CC"/>
                </a:solidFill>
                <a:latin typeface="Arial Black" pitchFamily="34" charset="0"/>
              </a:rPr>
              <a:t>Roofing</a:t>
            </a:r>
            <a:endParaRPr lang="en-US" sz="4000" b="1">
              <a:solidFill>
                <a:srgbClr val="0033CC"/>
              </a:solidFill>
              <a:latin typeface="Arial Black" pitchFamily="34" charset="0"/>
            </a:endParaRPr>
          </a:p>
        </p:txBody>
      </p:sp>
      <p:pic>
        <p:nvPicPr>
          <p:cNvPr id="30723" name="Picture 2051" descr="Residential Framing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33600"/>
            <a:ext cx="4799013" cy="3455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2052" descr="Residential Framing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479925" cy="314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2053"/>
          <p:cNvSpPr txBox="1">
            <a:spLocks noChangeArrowheads="1"/>
          </p:cNvSpPr>
          <p:nvPr/>
        </p:nvSpPr>
        <p:spPr bwMode="auto">
          <a:xfrm>
            <a:off x="457200" y="4953000"/>
            <a:ext cx="3657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1400"/>
              <a:t>Fall hazard training programs are required if one is exposed to a fall hazard.</a:t>
            </a:r>
          </a:p>
          <a:p>
            <a:pPr algn="l" eaLnBrk="1" hangingPunct="1">
              <a:spcBef>
                <a:spcPct val="50000"/>
              </a:spcBef>
            </a:pPr>
            <a:r>
              <a:rPr lang="en-US" sz="1400"/>
              <a:t>Ref. 29 CFR 1926.503(a)(1) and 21(b)(2)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62484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ChangeArrowheads="1"/>
          </p:cNvSpPr>
          <p:nvPr/>
        </p:nvSpPr>
        <p:spPr bwMode="auto">
          <a:xfrm>
            <a:off x="0" y="0"/>
            <a:ext cx="9144000" cy="1143000"/>
          </a:xfrm>
          <a:prstGeom prst="rect">
            <a:avLst/>
          </a:prstGeom>
          <a:solidFill>
            <a:srgbClr val="66FFFF"/>
          </a:solidFill>
          <a:ln w="9525">
            <a:solidFill>
              <a:schemeClr val="tx1"/>
            </a:solidFill>
            <a:miter lim="800000"/>
            <a:headEnd/>
            <a:tailEnd/>
          </a:ln>
        </p:spPr>
        <p:txBody>
          <a:bodyPr lIns="92075" tIns="46038" rIns="92075" bIns="46038" anchor="ctr"/>
          <a:lstStyle/>
          <a:p>
            <a:r>
              <a:rPr lang="en-US" sz="3600">
                <a:solidFill>
                  <a:srgbClr val="0033CC"/>
                </a:solidFill>
              </a:rPr>
              <a:t>&gt; 19” Break in elevation without a step</a:t>
            </a:r>
            <a:r>
              <a:rPr lang="en-US" sz="3600" b="1">
                <a:solidFill>
                  <a:srgbClr val="000066"/>
                </a:solidFill>
              </a:rPr>
              <a:t> </a:t>
            </a:r>
          </a:p>
        </p:txBody>
      </p:sp>
      <p:sp>
        <p:nvSpPr>
          <p:cNvPr id="692227" name="Rectangle 3"/>
          <p:cNvSpPr>
            <a:spLocks noChangeArrowheads="1"/>
          </p:cNvSpPr>
          <p:nvPr/>
        </p:nvSpPr>
        <p:spPr bwMode="auto">
          <a:xfrm>
            <a:off x="0" y="2438400"/>
            <a:ext cx="2438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Clr>
                <a:schemeClr val="accent1"/>
              </a:buClr>
              <a:buSzPct val="65000"/>
              <a:buFont typeface="Wingdings" pitchFamily="2" charset="2"/>
              <a:buChar char="n"/>
            </a:pPr>
            <a:r>
              <a:rPr lang="en-US" sz="2400" b="1">
                <a:solidFill>
                  <a:srgbClr val="000066"/>
                </a:solidFill>
              </a:rPr>
              <a:t>19” or More?</a:t>
            </a:r>
          </a:p>
          <a:p>
            <a:pPr marL="342900" indent="-342900" algn="l">
              <a:spcBef>
                <a:spcPct val="20000"/>
              </a:spcBef>
              <a:buClr>
                <a:schemeClr val="accent1"/>
              </a:buClr>
              <a:buSzPct val="65000"/>
              <a:buFont typeface="Wingdings" pitchFamily="2" charset="2"/>
              <a:buChar char="n"/>
            </a:pPr>
            <a:r>
              <a:rPr lang="en-US" sz="2400" b="1">
                <a:solidFill>
                  <a:srgbClr val="000066"/>
                </a:solidFill>
              </a:rPr>
              <a:t>If so, this violates  Federal law.</a:t>
            </a:r>
          </a:p>
          <a:p>
            <a:pPr marL="342900" indent="-342900" algn="l">
              <a:spcBef>
                <a:spcPct val="20000"/>
              </a:spcBef>
              <a:buClr>
                <a:schemeClr val="accent1"/>
              </a:buClr>
              <a:buSzPct val="65000"/>
              <a:buFont typeface="Wingdings" pitchFamily="2" charset="2"/>
              <a:buChar char="n"/>
            </a:pPr>
            <a:r>
              <a:rPr lang="en-US" b="1">
                <a:solidFill>
                  <a:srgbClr val="000066"/>
                </a:solidFill>
              </a:rPr>
              <a:t>Ref. 29 CFR 1926.1051(a)</a:t>
            </a:r>
          </a:p>
        </p:txBody>
      </p:sp>
      <p:pic>
        <p:nvPicPr>
          <p:cNvPr id="69222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676400"/>
            <a:ext cx="650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9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69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69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9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pPr eaLnBrk="1" hangingPunct="1"/>
            <a:r>
              <a:rPr lang="en-US" smtClean="0"/>
              <a:t>Scope and Objective</a:t>
            </a:r>
          </a:p>
        </p:txBody>
      </p:sp>
      <p:sp>
        <p:nvSpPr>
          <p:cNvPr id="502787" name="Rectangle 3"/>
          <p:cNvSpPr>
            <a:spLocks noGrp="1" noChangeArrowheads="1"/>
          </p:cNvSpPr>
          <p:nvPr>
            <p:ph type="body" idx="1"/>
          </p:nvPr>
        </p:nvSpPr>
        <p:spPr>
          <a:xfrm>
            <a:off x="0" y="1600200"/>
            <a:ext cx="9144000" cy="4114800"/>
          </a:xfrm>
        </p:spPr>
        <p:txBody>
          <a:bodyPr/>
          <a:lstStyle/>
          <a:p>
            <a:pPr eaLnBrk="1" hangingPunct="1">
              <a:lnSpc>
                <a:spcPct val="80000"/>
              </a:lnSpc>
              <a:buFont typeface="Wingdings" pitchFamily="2" charset="2"/>
              <a:buNone/>
              <a:defRPr/>
            </a:pPr>
            <a:r>
              <a:rPr lang="en-US" sz="2400" dirty="0" smtClean="0"/>
              <a:t>    </a:t>
            </a:r>
            <a:r>
              <a:rPr lang="en-US" sz="2300" dirty="0" smtClean="0"/>
              <a:t>Construction can be a hazardous industry: the four hazards addressed in this class were selected because statistics show they cause 90% of all construction-related fatalities. The two main objectives of this class are, to promote a greater awareness for these hazards and secondly, to identify several Federal (and State) OSHA standards from 29 CFR 1926 that often govern these hazards.</a:t>
            </a:r>
            <a:r>
              <a:rPr lang="en-US" sz="2400" dirty="0" smtClean="0"/>
              <a:t>   </a:t>
            </a:r>
          </a:p>
          <a:p>
            <a:pPr eaLnBrk="1" hangingPunct="1">
              <a:lnSpc>
                <a:spcPct val="80000"/>
              </a:lnSpc>
              <a:buFont typeface="Wingdings" pitchFamily="2" charset="2"/>
              <a:buNone/>
              <a:defRPr/>
            </a:pPr>
            <a:r>
              <a:rPr lang="en-US" sz="2400" b="1" dirty="0" smtClean="0">
                <a:effectLst>
                  <a:outerShdw blurRad="38100" dist="38100" dir="2700000" algn="tl">
                    <a:srgbClr val="C0C0C0"/>
                  </a:outerShdw>
                </a:effectLst>
              </a:rPr>
              <a:t>    </a:t>
            </a:r>
            <a:r>
              <a:rPr lang="en-US" sz="2400" b="1" u="sng" dirty="0" smtClean="0">
                <a:effectLst>
                  <a:outerShdw blurRad="38100" dist="38100" dir="2700000" algn="tl">
                    <a:srgbClr val="C0C0C0"/>
                  </a:outerShdw>
                </a:effectLst>
              </a:rPr>
              <a:t>The Focus Four Hazards are:</a:t>
            </a:r>
          </a:p>
          <a:p>
            <a:pPr lvl="2" eaLnBrk="1" hangingPunct="1">
              <a:lnSpc>
                <a:spcPct val="80000"/>
              </a:lnSpc>
              <a:defRPr/>
            </a:pPr>
            <a:r>
              <a:rPr lang="en-US" sz="2400" dirty="0" smtClean="0"/>
              <a:t>Falls</a:t>
            </a:r>
          </a:p>
          <a:p>
            <a:pPr lvl="2" eaLnBrk="1" hangingPunct="1">
              <a:lnSpc>
                <a:spcPct val="80000"/>
              </a:lnSpc>
              <a:defRPr/>
            </a:pPr>
            <a:r>
              <a:rPr lang="en-US" sz="2400" dirty="0" smtClean="0"/>
              <a:t>Electrical </a:t>
            </a:r>
          </a:p>
          <a:p>
            <a:pPr lvl="2" eaLnBrk="1" hangingPunct="1">
              <a:lnSpc>
                <a:spcPct val="80000"/>
              </a:lnSpc>
              <a:defRPr/>
            </a:pPr>
            <a:r>
              <a:rPr lang="en-US" sz="2400" dirty="0" smtClean="0"/>
              <a:t>Struck-by</a:t>
            </a:r>
          </a:p>
          <a:p>
            <a:pPr lvl="2" eaLnBrk="1" hangingPunct="1">
              <a:lnSpc>
                <a:spcPct val="80000"/>
              </a:lnSpc>
              <a:defRPr/>
            </a:pPr>
            <a:r>
              <a:rPr lang="en-US" sz="2400" dirty="0" smtClean="0"/>
              <a:t>Caught in-between (Primarily Excavation work)</a:t>
            </a:r>
          </a:p>
          <a:p>
            <a:pPr eaLnBrk="1" hangingPunct="1">
              <a:lnSpc>
                <a:spcPct val="80000"/>
              </a:lnSpc>
              <a:buFont typeface="Wingdings" pitchFamily="2" charset="2"/>
              <a:buNone/>
              <a:defRPr/>
            </a:pP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7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5027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50278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type="wd">
                                    <p:tmAbs val="300"/>
                                  </p:iterate>
                                  <p:childTnLst>
                                    <p:set>
                                      <p:cBhvr>
                                        <p:cTn id="16" dur="1" fill="hold">
                                          <p:stCondLst>
                                            <p:cond delay="299"/>
                                          </p:stCondLst>
                                        </p:cTn>
                                        <p:tgtEl>
                                          <p:spTgt spid="50278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iterate type="wd">
                                    <p:tmAbs val="300"/>
                                  </p:iterate>
                                  <p:childTnLst>
                                    <p:set>
                                      <p:cBhvr>
                                        <p:cTn id="18" dur="1" fill="hold">
                                          <p:stCondLst>
                                            <p:cond delay="299"/>
                                          </p:stCondLst>
                                        </p:cTn>
                                        <p:tgtEl>
                                          <p:spTgt spid="50278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wd">
                                    <p:tmAbs val="300"/>
                                  </p:iterate>
                                  <p:childTnLst>
                                    <p:set>
                                      <p:cBhvr>
                                        <p:cTn id="20" dur="1" fill="hold">
                                          <p:stCondLst>
                                            <p:cond delay="299"/>
                                          </p:stCondLst>
                                        </p:cTn>
                                        <p:tgtEl>
                                          <p:spTgt spid="5027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type="wd">
                                    <p:tmAbs val="300"/>
                                  </p:iterate>
                                  <p:childTnLst>
                                    <p:set>
                                      <p:cBhvr>
                                        <p:cTn id="22" dur="1" fill="hold">
                                          <p:stCondLst>
                                            <p:cond delay="299"/>
                                          </p:stCondLst>
                                        </p:cTn>
                                        <p:tgtEl>
                                          <p:spTgt spid="5027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6" grpId="0" autoUpdateAnimBg="0"/>
      <p:bldP spid="502787"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Untitled-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73088"/>
            <a:ext cx="54102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5954" name="Rectangle 2"/>
          <p:cNvSpPr>
            <a:spLocks noChangeArrowheads="1"/>
          </p:cNvSpPr>
          <p:nvPr/>
        </p:nvSpPr>
        <p:spPr bwMode="auto">
          <a:xfrm>
            <a:off x="381000" y="609600"/>
            <a:ext cx="4800600" cy="771525"/>
          </a:xfrm>
          <a:prstGeom prst="rect">
            <a:avLst/>
          </a:prstGeom>
          <a:solidFill>
            <a:srgbClr val="66FFFF"/>
          </a:solidFill>
          <a:ln w="9525">
            <a:solidFill>
              <a:schemeClr val="tx1"/>
            </a:solidFill>
            <a:miter lim="800000"/>
            <a:headEnd/>
            <a:tailEnd/>
          </a:ln>
          <a:effectLst/>
        </p:spPr>
        <p:txBody>
          <a:bodyPr lIns="92075" tIns="46038" rIns="92075" bIns="46038">
            <a:spAutoFit/>
          </a:bodyPr>
          <a:lstStyle/>
          <a:p>
            <a:pPr eaLnBrk="0" hangingPunct="0">
              <a:defRPr/>
            </a:pPr>
            <a:r>
              <a:rPr lang="en-US" sz="4400" b="1">
                <a:solidFill>
                  <a:srgbClr val="0033CC"/>
                </a:solidFill>
                <a:cs typeface="+mn-cs"/>
              </a:rPr>
              <a:t>   </a:t>
            </a:r>
            <a:r>
              <a:rPr lang="en-US" sz="4400" b="1">
                <a:solidFill>
                  <a:srgbClr val="0033CC"/>
                </a:solidFill>
                <a:effectLst>
                  <a:outerShdw blurRad="38100" dist="38100" dir="2700000" algn="tl">
                    <a:srgbClr val="000000"/>
                  </a:outerShdw>
                </a:effectLst>
                <a:cs typeface="+mn-cs"/>
              </a:rPr>
              <a:t>Handrails</a:t>
            </a:r>
          </a:p>
        </p:txBody>
      </p:sp>
      <p:sp>
        <p:nvSpPr>
          <p:cNvPr id="765955" name="Rectangle 3"/>
          <p:cNvSpPr>
            <a:spLocks noChangeArrowheads="1"/>
          </p:cNvSpPr>
          <p:nvPr/>
        </p:nvSpPr>
        <p:spPr bwMode="auto">
          <a:xfrm>
            <a:off x="228600" y="1600200"/>
            <a:ext cx="3429000" cy="3775075"/>
          </a:xfrm>
          <a:prstGeom prst="rect">
            <a:avLst/>
          </a:prstGeom>
          <a:noFill/>
          <a:ln w="12700">
            <a:noFill/>
            <a:miter lim="800000"/>
            <a:headEnd type="none" w="sm" len="sm"/>
            <a:tailEnd type="none" w="sm" len="sm"/>
          </a:ln>
          <a:effectLst/>
        </p:spPr>
        <p:txBody>
          <a:bodyPr>
            <a:spAutoFit/>
          </a:bodyPr>
          <a:lstStyle/>
          <a:p>
            <a:pPr algn="l" eaLnBrk="0" hangingPunct="0">
              <a:lnSpc>
                <a:spcPct val="110000"/>
              </a:lnSpc>
              <a:defRPr/>
            </a:pPr>
            <a:r>
              <a:rPr lang="en-US" sz="2400" b="1">
                <a:effectLst>
                  <a:outerShdw blurRad="38100" dist="38100" dir="2700000" algn="tl">
                    <a:srgbClr val="C0C0C0"/>
                  </a:outerShdw>
                </a:effectLst>
                <a:cs typeface="+mn-cs"/>
              </a:rPr>
              <a:t>What is wrong here?</a:t>
            </a:r>
          </a:p>
          <a:p>
            <a:pPr algn="l" eaLnBrk="0" hangingPunct="0">
              <a:lnSpc>
                <a:spcPct val="110000"/>
              </a:lnSpc>
              <a:defRPr/>
            </a:pPr>
            <a:endParaRPr lang="en-US" sz="1200" b="1">
              <a:effectLst>
                <a:outerShdw blurRad="38100" dist="38100" dir="2700000" algn="tl">
                  <a:srgbClr val="C0C0C0"/>
                </a:outerShdw>
              </a:effectLst>
              <a:cs typeface="+mn-cs"/>
            </a:endParaRPr>
          </a:p>
          <a:p>
            <a:pPr algn="l" eaLnBrk="0" hangingPunct="0">
              <a:lnSpc>
                <a:spcPct val="110000"/>
              </a:lnSpc>
              <a:defRPr/>
            </a:pPr>
            <a:r>
              <a:rPr lang="en-US" sz="2400" b="1">
                <a:effectLst>
                  <a:outerShdw blurRad="38100" dist="38100" dir="2700000" algn="tl">
                    <a:srgbClr val="C0C0C0"/>
                  </a:outerShdw>
                </a:effectLst>
                <a:cs typeface="+mn-cs"/>
              </a:rPr>
              <a:t>Stairways with four or more risers, or higher than 30 inches, must be equipped with at least one handrail.</a:t>
            </a:r>
          </a:p>
          <a:p>
            <a:pPr algn="l" eaLnBrk="0" hangingPunct="0">
              <a:lnSpc>
                <a:spcPct val="110000"/>
              </a:lnSpc>
              <a:defRPr/>
            </a:pPr>
            <a:r>
              <a:rPr lang="en-US" sz="1600" b="1">
                <a:effectLst>
                  <a:outerShdw blurRad="38100" dist="38100" dir="2700000" algn="tl">
                    <a:srgbClr val="C0C0C0"/>
                  </a:outerShdw>
                </a:effectLst>
                <a:cs typeface="+mn-cs"/>
              </a:rPr>
              <a:t>Ref. 29 CFR 1926.1052(c)(1)</a:t>
            </a:r>
          </a:p>
          <a:p>
            <a:pPr algn="l" eaLnBrk="0" hangingPunct="0">
              <a:lnSpc>
                <a:spcPct val="110000"/>
              </a:lnSpc>
              <a:defRPr/>
            </a:pPr>
            <a:r>
              <a:rPr lang="en-US" sz="2400" b="1">
                <a:effectLst>
                  <a:outerShdw blurRad="38100" dist="38100" dir="2700000" algn="tl">
                    <a:srgbClr val="C0C0C0"/>
                  </a:outerShdw>
                </a:effectLst>
                <a:cs typeface="+mn-cs"/>
              </a:rPr>
              <a:t>Given the stairs are</a:t>
            </a:r>
          </a:p>
          <a:p>
            <a:pPr algn="l" eaLnBrk="0" hangingPunct="0">
              <a:lnSpc>
                <a:spcPct val="110000"/>
              </a:lnSpc>
              <a:defRPr/>
            </a:pPr>
            <a:r>
              <a:rPr lang="en-US" sz="2400" b="1">
                <a:effectLst>
                  <a:outerShdw blurRad="38100" dist="38100" dir="2700000" algn="tl">
                    <a:srgbClr val="C0C0C0"/>
                  </a:outerShdw>
                </a:effectLst>
                <a:cs typeface="+mn-cs"/>
              </a:rPr>
              <a:t>Correct…</a:t>
            </a:r>
          </a:p>
        </p:txBody>
      </p:sp>
      <p:sp>
        <p:nvSpPr>
          <p:cNvPr id="765957" name="AutoShape 5"/>
          <p:cNvSpPr>
            <a:spLocks noChangeArrowheads="1"/>
          </p:cNvSpPr>
          <p:nvPr/>
        </p:nvSpPr>
        <p:spPr bwMode="auto">
          <a:xfrm>
            <a:off x="5638800" y="2514600"/>
            <a:ext cx="2209800" cy="1905000"/>
          </a:xfrm>
          <a:custGeom>
            <a:avLst/>
            <a:gdLst>
              <a:gd name="T0" fmla="*/ 113037408 w 21600"/>
              <a:gd name="T1" fmla="*/ 0 h 21600"/>
              <a:gd name="T2" fmla="*/ 33105259 w 21600"/>
              <a:gd name="T3" fmla="*/ 24602634 h 21600"/>
              <a:gd name="T4" fmla="*/ 0 w 21600"/>
              <a:gd name="T5" fmla="*/ 84005208 h 21600"/>
              <a:gd name="T6" fmla="*/ 33105259 w 21600"/>
              <a:gd name="T7" fmla="*/ 143407783 h 21600"/>
              <a:gd name="T8" fmla="*/ 113037408 w 21600"/>
              <a:gd name="T9" fmla="*/ 168010417 h 21600"/>
              <a:gd name="T10" fmla="*/ 192969557 w 21600"/>
              <a:gd name="T11" fmla="*/ 143407783 h 21600"/>
              <a:gd name="T12" fmla="*/ 226074817 w 21600"/>
              <a:gd name="T13" fmla="*/ 84005208 h 21600"/>
              <a:gd name="T14" fmla="*/ 192969557 w 21600"/>
              <a:gd name="T15" fmla="*/ 2460263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32774" name="Text Box 6"/>
          <p:cNvSpPr txBox="1">
            <a:spLocks noChangeArrowheads="1"/>
          </p:cNvSpPr>
          <p:nvPr/>
        </p:nvSpPr>
        <p:spPr bwMode="auto">
          <a:xfrm>
            <a:off x="762000" y="579120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n-US" sz="1600" b="1">
              <a:solidFill>
                <a:srgbClr val="F2FE04"/>
              </a:solidFill>
            </a:endParaRPr>
          </a:p>
        </p:txBody>
      </p:sp>
      <p:sp>
        <p:nvSpPr>
          <p:cNvPr id="32775" name="Text Box 7"/>
          <p:cNvSpPr txBox="1">
            <a:spLocks noChangeArrowheads="1"/>
          </p:cNvSpPr>
          <p:nvPr/>
        </p:nvSpPr>
        <p:spPr bwMode="auto">
          <a:xfrm>
            <a:off x="457200" y="5410200"/>
            <a:ext cx="8686800" cy="700088"/>
          </a:xfrm>
          <a:prstGeom prst="rect">
            <a:avLst/>
          </a:prstGeom>
          <a:solidFill>
            <a:srgbClr val="66FFFF"/>
          </a:solidFill>
          <a:ln w="12700">
            <a:solidFill>
              <a:schemeClr val="tx1"/>
            </a:solidFill>
            <a:miter lim="800000"/>
            <a:headEnd type="none" w="sm" len="sm"/>
            <a:tailEnd type="none" w="sm" len="sm"/>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nSpc>
                <a:spcPct val="90000"/>
              </a:lnSpc>
              <a:spcBef>
                <a:spcPct val="15000"/>
              </a:spcBef>
            </a:pPr>
            <a:r>
              <a:rPr lang="en-US" sz="2000" b="1">
                <a:solidFill>
                  <a:srgbClr val="0033CC"/>
                </a:solidFill>
              </a:rPr>
              <a:t>The stairway to this platform has more than 4 risers </a:t>
            </a:r>
          </a:p>
          <a:p>
            <a:pPr>
              <a:lnSpc>
                <a:spcPct val="90000"/>
              </a:lnSpc>
              <a:spcBef>
                <a:spcPct val="15000"/>
              </a:spcBef>
            </a:pPr>
            <a:r>
              <a:rPr lang="en-US" sz="2000" b="1">
                <a:solidFill>
                  <a:srgbClr val="0033CC"/>
                </a:solidFill>
              </a:rPr>
              <a:t>and is not guarded.  The platform requires guarding.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animEffect transition="in" filter="dissolve">
                                      <p:cBhvr>
                                        <p:cTn id="7" dur="500"/>
                                        <p:tgtEl>
                                          <p:spTgt spid="7659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5955">
                                            <p:txEl>
                                              <p:pRg st="2" end="2"/>
                                            </p:txEl>
                                          </p:spTgt>
                                        </p:tgtEl>
                                        <p:attrNameLst>
                                          <p:attrName>style.visibility</p:attrName>
                                        </p:attrNameLst>
                                      </p:cBhvr>
                                      <p:to>
                                        <p:strVal val="visible"/>
                                      </p:to>
                                    </p:set>
                                    <p:animEffect transition="in" filter="dissolve">
                                      <p:cBhvr>
                                        <p:cTn id="12" dur="500"/>
                                        <p:tgtEl>
                                          <p:spTgt spid="7659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animEffect transition="in" filter="dissolve">
                                      <p:cBhvr>
                                        <p:cTn id="17" dur="500"/>
                                        <p:tgtEl>
                                          <p:spTgt spid="7659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65955">
                                            <p:txEl>
                                              <p:pRg st="4" end="4"/>
                                            </p:txEl>
                                          </p:spTgt>
                                        </p:tgtEl>
                                        <p:attrNameLst>
                                          <p:attrName>style.visibility</p:attrName>
                                        </p:attrNameLst>
                                      </p:cBhvr>
                                      <p:to>
                                        <p:strVal val="visible"/>
                                      </p:to>
                                    </p:set>
                                    <p:animEffect transition="in" filter="dissolve">
                                      <p:cBhvr>
                                        <p:cTn id="22" dur="500"/>
                                        <p:tgtEl>
                                          <p:spTgt spid="76595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5955">
                                            <p:txEl>
                                              <p:pRg st="5" end="5"/>
                                            </p:txEl>
                                          </p:spTgt>
                                        </p:tgtEl>
                                        <p:attrNameLst>
                                          <p:attrName>style.visibility</p:attrName>
                                        </p:attrNameLst>
                                      </p:cBhvr>
                                      <p:to>
                                        <p:strVal val="visible"/>
                                      </p:to>
                                    </p:set>
                                    <p:animEffect transition="in" filter="dissolve">
                                      <p:cBhvr>
                                        <p:cTn id="27" dur="500"/>
                                        <p:tgtEl>
                                          <p:spTgt spid="76595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65957"/>
                                        </p:tgtEl>
                                        <p:attrNameLst>
                                          <p:attrName>style.visibility</p:attrName>
                                        </p:attrNameLst>
                                      </p:cBhvr>
                                      <p:to>
                                        <p:strVal val="visible"/>
                                      </p:to>
                                    </p:set>
                                    <p:animEffect transition="in" filter="box(in)">
                                      <p:cBhvr>
                                        <p:cTn id="32" dur="500"/>
                                        <p:tgtEl>
                                          <p:spTgt spid="76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autoUpdateAnimBg="0"/>
      <p:bldP spid="7659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4000" cy="1143000"/>
          </a:xfrm>
          <a:prstGeom prst="rect">
            <a:avLst/>
          </a:prstGeom>
          <a:solidFill>
            <a:srgbClr val="66FFFF"/>
          </a:solidFill>
          <a:ln w="9525">
            <a:solidFill>
              <a:schemeClr val="tx1"/>
            </a:solidFill>
            <a:miter lim="800000"/>
            <a:headEnd/>
            <a:tailEnd/>
          </a:ln>
        </p:spPr>
        <p:txBody>
          <a:bodyPr lIns="92075" tIns="46038" rIns="92075" bIns="46038" anchor="ctr"/>
          <a:lstStyle/>
          <a:p>
            <a:r>
              <a:rPr lang="en-US" sz="3200">
                <a:solidFill>
                  <a:srgbClr val="0033CC"/>
                </a:solidFill>
                <a:latin typeface="Arial Black" pitchFamily="34" charset="0"/>
              </a:rPr>
              <a:t>1926.501(b)(2) "Leading edges."</a:t>
            </a:r>
            <a:endParaRPr lang="en-US" sz="3200" b="1">
              <a:solidFill>
                <a:srgbClr val="0033CC"/>
              </a:solidFill>
              <a:latin typeface="Arial Black" pitchFamily="34" charset="0"/>
            </a:endParaRPr>
          </a:p>
        </p:txBody>
      </p:sp>
      <p:sp>
        <p:nvSpPr>
          <p:cNvPr id="664579" name="Rectangle 3"/>
          <p:cNvSpPr>
            <a:spLocks noChangeArrowheads="1"/>
          </p:cNvSpPr>
          <p:nvPr/>
        </p:nvSpPr>
        <p:spPr bwMode="auto">
          <a:xfrm>
            <a:off x="228600" y="2209800"/>
            <a:ext cx="87630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lnSpc>
                <a:spcPct val="110000"/>
              </a:lnSpc>
              <a:spcBef>
                <a:spcPct val="20000"/>
              </a:spcBef>
              <a:buClr>
                <a:schemeClr val="accent1"/>
              </a:buClr>
              <a:buSzPct val="78000"/>
              <a:buFont typeface="Wingdings" pitchFamily="2" charset="2"/>
              <a:buChar char="n"/>
            </a:pPr>
            <a:r>
              <a:rPr lang="en-US" b="1">
                <a:solidFill>
                  <a:srgbClr val="000066"/>
                </a:solidFill>
              </a:rPr>
              <a:t>Each employee who is constructing a leading edge 6 feet (1.8 m) or more above lower levels shall be protected from falling by guardrail systems, safety net systems, or personal fall arrest systems</a:t>
            </a:r>
            <a:r>
              <a:rPr lang="en-US" b="1">
                <a:solidFill>
                  <a:schemeClr val="bg1"/>
                </a:solidFill>
              </a:rPr>
              <a:t>. </a:t>
            </a:r>
            <a:r>
              <a:rPr lang="en-US" sz="2200" b="1">
                <a:solidFill>
                  <a:srgbClr val="FF0000"/>
                </a:solidFill>
              </a:rPr>
              <a:t>Exception:</a:t>
            </a:r>
          </a:p>
          <a:p>
            <a:pPr marL="742950" lvl="1" indent="-285750" algn="l">
              <a:spcBef>
                <a:spcPct val="20000"/>
              </a:spcBef>
              <a:buClr>
                <a:schemeClr val="accent2"/>
              </a:buClr>
              <a:buSzPct val="60000"/>
              <a:buFont typeface="Wingdings" pitchFamily="2" charset="2"/>
              <a:buChar char="q"/>
            </a:pPr>
            <a:r>
              <a:rPr lang="en-US" sz="2600" b="1">
                <a:solidFill>
                  <a:srgbClr val="000066"/>
                </a:solidFill>
              </a:rPr>
              <a:t>When the employer can demonstrate that it is infeasible or creates a greater hazard to use these systems, the employer </a:t>
            </a:r>
            <a:r>
              <a:rPr lang="en-US" sz="2600" b="1" u="sng">
                <a:solidFill>
                  <a:srgbClr val="000066"/>
                </a:solidFill>
              </a:rPr>
              <a:t>shall develop</a:t>
            </a:r>
            <a:r>
              <a:rPr lang="en-US" sz="2600" b="1">
                <a:solidFill>
                  <a:srgbClr val="000066"/>
                </a:solidFill>
              </a:rPr>
              <a:t> and implement </a:t>
            </a:r>
            <a:r>
              <a:rPr lang="en-US" sz="2600" b="1" u="sng">
                <a:solidFill>
                  <a:srgbClr val="000066"/>
                </a:solidFill>
              </a:rPr>
              <a:t>a fall protection plan</a:t>
            </a:r>
            <a:r>
              <a:rPr lang="en-US" sz="2600" b="1">
                <a:solidFill>
                  <a:srgbClr val="000066"/>
                </a:solidFill>
              </a:rPr>
              <a:t> which meets the requirements of paragraph (k) of 1926.502.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457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64579">
                                            <p:txEl>
                                              <p:pRg st="0" end="0"/>
                                            </p:txEl>
                                          </p:spTgt>
                                        </p:tgtEl>
                                        <p:attrNameLst>
                                          <p:attrName>ppt_c</p:attrName>
                                        </p:attrNameLst>
                                      </p:cBhvr>
                                      <p:to>
                                        <a:srgbClr val="33CC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457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64579">
                                            <p:txEl>
                                              <p:pRg st="1" end="1"/>
                                            </p:txEl>
                                          </p:spTgt>
                                        </p:tgtEl>
                                        <p:attrNameLst>
                                          <p:attrName>ppt_c</p:attrName>
                                        </p:attrNameLst>
                                      </p:cBhvr>
                                      <p:to>
                                        <a:srgbClr val="33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79" grpId="0" build="p" bldLvl="3"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1447800"/>
          </a:xfrm>
          <a:prstGeom prst="rect">
            <a:avLst/>
          </a:prstGeom>
          <a:solidFill>
            <a:srgbClr val="66FFFF"/>
          </a:solidFill>
          <a:ln w="9525">
            <a:solidFill>
              <a:schemeClr val="tx1"/>
            </a:solidFill>
            <a:miter lim="800000"/>
            <a:headEnd/>
            <a:tailEnd/>
          </a:ln>
        </p:spPr>
        <p:txBody>
          <a:bodyPr lIns="92075" tIns="46038" rIns="92075" bIns="46038" anchor="ctr"/>
          <a:lstStyle/>
          <a:p>
            <a:r>
              <a:rPr lang="en-US" sz="3600">
                <a:solidFill>
                  <a:srgbClr val="0033CC"/>
                </a:solidFill>
                <a:latin typeface="Arial Black" pitchFamily="34" charset="0"/>
              </a:rPr>
              <a:t>Safety Monitor</a:t>
            </a:r>
            <a:br>
              <a:rPr lang="en-US" sz="3600">
                <a:solidFill>
                  <a:srgbClr val="0033CC"/>
                </a:solidFill>
                <a:latin typeface="Arial Black" pitchFamily="34" charset="0"/>
              </a:rPr>
            </a:br>
            <a:r>
              <a:rPr lang="en-US" sz="2000">
                <a:solidFill>
                  <a:srgbClr val="0033CC"/>
                </a:solidFill>
                <a:latin typeface="Arial Black" pitchFamily="34" charset="0"/>
              </a:rPr>
              <a:t>For more detail consult subpart M of 29 CFR 1926.502(h)</a:t>
            </a:r>
            <a:r>
              <a:rPr lang="en-US" sz="4000" b="1">
                <a:solidFill>
                  <a:srgbClr val="0033CC"/>
                </a:solidFill>
                <a:latin typeface="Arial Black" pitchFamily="34" charset="0"/>
              </a:rPr>
              <a:t> </a:t>
            </a:r>
          </a:p>
        </p:txBody>
      </p:sp>
      <p:sp>
        <p:nvSpPr>
          <p:cNvPr id="675843" name="Rectangle 3"/>
          <p:cNvSpPr>
            <a:spLocks noChangeArrowheads="1"/>
          </p:cNvSpPr>
          <p:nvPr/>
        </p:nvSpPr>
        <p:spPr bwMode="auto">
          <a:xfrm>
            <a:off x="3657600" y="1676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Clr>
                <a:schemeClr val="accent1"/>
              </a:buClr>
              <a:buSzPct val="65000"/>
              <a:buFont typeface="Wingdings" pitchFamily="2" charset="2"/>
              <a:buChar char="n"/>
            </a:pPr>
            <a:r>
              <a:rPr lang="en-US" sz="2200" b="1">
                <a:solidFill>
                  <a:srgbClr val="000066"/>
                </a:solidFill>
              </a:rPr>
              <a:t>Able to recognize fall hazards.</a:t>
            </a:r>
          </a:p>
          <a:p>
            <a:pPr marL="342900" indent="-342900" algn="l">
              <a:spcBef>
                <a:spcPct val="20000"/>
              </a:spcBef>
              <a:buClr>
                <a:schemeClr val="accent1"/>
              </a:buClr>
              <a:buSzPct val="65000"/>
              <a:buFont typeface="Wingdings" pitchFamily="2" charset="2"/>
              <a:buChar char="n"/>
            </a:pPr>
            <a:r>
              <a:rPr lang="en-US" sz="2200" b="1">
                <a:solidFill>
                  <a:srgbClr val="000066"/>
                </a:solidFill>
              </a:rPr>
              <a:t>Warns other employees of hazards.</a:t>
            </a:r>
          </a:p>
          <a:p>
            <a:pPr marL="342900" indent="-342900" algn="l">
              <a:spcBef>
                <a:spcPct val="20000"/>
              </a:spcBef>
              <a:buClr>
                <a:schemeClr val="accent1"/>
              </a:buClr>
              <a:buSzPct val="65000"/>
              <a:buFont typeface="Wingdings" pitchFamily="2" charset="2"/>
              <a:buChar char="n"/>
            </a:pPr>
            <a:r>
              <a:rPr lang="en-US" sz="2200" b="1">
                <a:solidFill>
                  <a:srgbClr val="000066"/>
                </a:solidFill>
              </a:rPr>
              <a:t>Located on same surface within visual sighting distance of employees being monitored.</a:t>
            </a:r>
          </a:p>
          <a:p>
            <a:pPr marL="342900" indent="-342900" algn="l">
              <a:spcBef>
                <a:spcPct val="20000"/>
              </a:spcBef>
              <a:buClr>
                <a:schemeClr val="accent1"/>
              </a:buClr>
              <a:buSzPct val="65000"/>
              <a:buFont typeface="Wingdings" pitchFamily="2" charset="2"/>
              <a:buChar char="n"/>
            </a:pPr>
            <a:r>
              <a:rPr lang="en-US" sz="2200" b="1">
                <a:solidFill>
                  <a:srgbClr val="000066"/>
                </a:solidFill>
              </a:rPr>
              <a:t>Close enough to communicate orally</a:t>
            </a:r>
          </a:p>
          <a:p>
            <a:pPr marL="342900" indent="-342900" algn="l">
              <a:spcBef>
                <a:spcPct val="20000"/>
              </a:spcBef>
              <a:buClr>
                <a:schemeClr val="accent1"/>
              </a:buClr>
              <a:buSzPct val="65000"/>
              <a:buFont typeface="Wingdings" pitchFamily="2" charset="2"/>
              <a:buChar char="n"/>
            </a:pPr>
            <a:r>
              <a:rPr lang="en-US" sz="2200" b="1">
                <a:solidFill>
                  <a:srgbClr val="000066"/>
                </a:solidFill>
              </a:rPr>
              <a:t>No other responsibilities.</a:t>
            </a:r>
          </a:p>
          <a:p>
            <a:pPr marL="342900" indent="-342900" algn="l">
              <a:spcBef>
                <a:spcPct val="20000"/>
              </a:spcBef>
              <a:buClr>
                <a:schemeClr val="accent1"/>
              </a:buClr>
              <a:buSzPct val="65000"/>
              <a:buFont typeface="Wingdings" pitchFamily="2" charset="2"/>
              <a:buChar char="n"/>
            </a:pPr>
            <a:r>
              <a:rPr lang="en-US" sz="2200" b="1">
                <a:solidFill>
                  <a:srgbClr val="000066"/>
                </a:solidFill>
              </a:rPr>
              <a:t>Only designated employees allowed in the area protected by a safety monitor.</a:t>
            </a:r>
          </a:p>
          <a:p>
            <a:pPr marL="342900" indent="-342900" algn="l">
              <a:spcBef>
                <a:spcPct val="20000"/>
              </a:spcBef>
              <a:buClr>
                <a:schemeClr val="accent1"/>
              </a:buClr>
              <a:buSzPct val="65000"/>
              <a:buFont typeface="Wingdings" pitchFamily="2" charset="2"/>
              <a:buChar char="n"/>
            </a:pPr>
            <a:endParaRPr lang="en-US" sz="2400" b="1" i="1">
              <a:solidFill>
                <a:srgbClr val="000066"/>
              </a:solidFill>
            </a:endParaRPr>
          </a:p>
        </p:txBody>
      </p:sp>
      <p:pic>
        <p:nvPicPr>
          <p:cNvPr id="3482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2362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358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675845"/>
                                        </p:tgtEl>
                                        <p:attrNameLst>
                                          <p:attrName>style.visibility</p:attrName>
                                        </p:attrNameLst>
                                      </p:cBhvr>
                                      <p:to>
                                        <p:strVal val="visible"/>
                                      </p:to>
                                    </p:set>
                                    <p:animEffect transition="in" filter="box(in)">
                                      <p:cBhvr>
                                        <p:cTn id="7" dur="500"/>
                                        <p:tgtEl>
                                          <p:spTgt spid="675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7584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75843">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75843">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675843">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75843">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675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051"/>
          <p:cNvSpPr>
            <a:spLocks noGrp="1" noChangeArrowheads="1"/>
          </p:cNvSpPr>
          <p:nvPr>
            <p:ph type="title"/>
          </p:nvPr>
        </p:nvSpPr>
        <p:spPr>
          <a:xfrm>
            <a:off x="0" y="0"/>
            <a:ext cx="9144000" cy="914400"/>
          </a:xfrm>
          <a:solidFill>
            <a:srgbClr val="66FFFF"/>
          </a:solidFill>
          <a:ln>
            <a:solidFill>
              <a:schemeClr val="tx1"/>
            </a:solidFill>
            <a:miter lim="800000"/>
            <a:headEnd/>
            <a:tailEnd/>
          </a:ln>
        </p:spPr>
        <p:txBody>
          <a:bodyPr/>
          <a:lstStyle/>
          <a:p>
            <a:pPr eaLnBrk="1" hangingPunct="1"/>
            <a:r>
              <a:rPr lang="en-US" b="0" smtClean="0">
                <a:solidFill>
                  <a:srgbClr val="0033CC"/>
                </a:solidFill>
              </a:rPr>
              <a:t>Scaffolds </a:t>
            </a:r>
            <a:br>
              <a:rPr lang="en-US" b="0" smtClean="0">
                <a:solidFill>
                  <a:srgbClr val="0033CC"/>
                </a:solidFill>
              </a:rPr>
            </a:br>
            <a:r>
              <a:rPr lang="en-US" sz="1800" b="0" smtClean="0">
                <a:solidFill>
                  <a:srgbClr val="0033CC"/>
                </a:solidFill>
              </a:rPr>
              <a:t>(Ref. 29 CFR 1926.450 to 454)</a:t>
            </a:r>
            <a:endParaRPr lang="en-US" b="0" smtClean="0">
              <a:solidFill>
                <a:srgbClr val="0033CC"/>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1143000"/>
          </a:xfrm>
          <a:solidFill>
            <a:srgbClr val="66FFFF"/>
          </a:solidFill>
          <a:ln>
            <a:solidFill>
              <a:schemeClr val="tx1"/>
            </a:solidFill>
            <a:miter lim="800000"/>
            <a:headEnd/>
            <a:tailEnd/>
          </a:ln>
        </p:spPr>
        <p:txBody>
          <a:bodyPr/>
          <a:lstStyle/>
          <a:p>
            <a:pPr eaLnBrk="1" hangingPunct="1"/>
            <a:r>
              <a:rPr lang="en-US" sz="1600" smtClean="0">
                <a:solidFill>
                  <a:srgbClr val="0033CC"/>
                </a:solidFill>
              </a:rPr>
              <a:t/>
            </a:r>
            <a:br>
              <a:rPr lang="en-US" sz="1600" smtClean="0">
                <a:solidFill>
                  <a:srgbClr val="0033CC"/>
                </a:solidFill>
              </a:rPr>
            </a:br>
            <a:r>
              <a:rPr lang="en-US" sz="3600" smtClean="0">
                <a:solidFill>
                  <a:srgbClr val="0033CC"/>
                </a:solidFill>
              </a:rPr>
              <a:t>Scaffolding</a:t>
            </a:r>
          </a:p>
        </p:txBody>
      </p:sp>
      <p:sp>
        <p:nvSpPr>
          <p:cNvPr id="514051" name="Rectangle 3"/>
          <p:cNvSpPr>
            <a:spLocks noGrp="1" noChangeArrowheads="1"/>
          </p:cNvSpPr>
          <p:nvPr>
            <p:ph type="body" idx="1"/>
          </p:nvPr>
        </p:nvSpPr>
        <p:spPr>
          <a:xfrm>
            <a:off x="228600" y="1828800"/>
            <a:ext cx="8686800" cy="4038600"/>
          </a:xfrm>
        </p:spPr>
        <p:txBody>
          <a:bodyPr/>
          <a:lstStyle/>
          <a:p>
            <a:pPr eaLnBrk="1" hangingPunct="1">
              <a:lnSpc>
                <a:spcPct val="90000"/>
              </a:lnSpc>
              <a:defRPr/>
            </a:pPr>
            <a:r>
              <a:rPr lang="en-US" sz="3200" b="1" smtClean="0"/>
              <a:t>How to avoid hazards:</a:t>
            </a:r>
          </a:p>
          <a:p>
            <a:pPr lvl="1" eaLnBrk="1" hangingPunct="1">
              <a:lnSpc>
                <a:spcPct val="90000"/>
              </a:lnSpc>
              <a:defRPr/>
            </a:pPr>
            <a:r>
              <a:rPr lang="en-US" smtClean="0"/>
              <a:t>Use at least one of the following for scaffolds more than </a:t>
            </a:r>
            <a:r>
              <a:rPr lang="en-US" b="1" i="1" smtClean="0">
                <a:solidFill>
                  <a:srgbClr val="FF0000"/>
                </a:solidFill>
                <a:effectLst>
                  <a:outerShdw blurRad="38100" dist="38100" dir="2700000" algn="tl">
                    <a:srgbClr val="C0C0C0"/>
                  </a:outerShdw>
                </a:effectLst>
              </a:rPr>
              <a:t>10 feet</a:t>
            </a:r>
            <a:r>
              <a:rPr lang="en-US" smtClean="0"/>
              <a:t> above a lower level: </a:t>
            </a:r>
          </a:p>
          <a:p>
            <a:pPr lvl="2" eaLnBrk="1" hangingPunct="1">
              <a:lnSpc>
                <a:spcPct val="90000"/>
              </a:lnSpc>
              <a:defRPr/>
            </a:pPr>
            <a:r>
              <a:rPr lang="en-US" smtClean="0"/>
              <a:t>Guardrail Systems </a:t>
            </a:r>
          </a:p>
          <a:p>
            <a:pPr lvl="2" eaLnBrk="1" hangingPunct="1">
              <a:lnSpc>
                <a:spcPct val="90000"/>
              </a:lnSpc>
              <a:defRPr/>
            </a:pPr>
            <a:r>
              <a:rPr lang="en-US" smtClean="0"/>
              <a:t>Personal Fall Arrest Systems </a:t>
            </a:r>
          </a:p>
          <a:p>
            <a:pPr lvl="2" eaLnBrk="1" hangingPunct="1">
              <a:lnSpc>
                <a:spcPct val="90000"/>
              </a:lnSpc>
              <a:defRPr/>
            </a:pPr>
            <a:r>
              <a:rPr lang="en-US" smtClean="0"/>
              <a:t>Provide safe access to scaffold platforms </a:t>
            </a:r>
          </a:p>
          <a:p>
            <a:pPr lvl="1" eaLnBrk="1" hangingPunct="1">
              <a:lnSpc>
                <a:spcPct val="90000"/>
              </a:lnSpc>
              <a:defRPr/>
            </a:pPr>
            <a:r>
              <a:rPr lang="en-US" smtClean="0"/>
              <a:t>Do not climb cross-bracing as a means of access </a:t>
            </a:r>
          </a:p>
          <a:p>
            <a:pPr lvl="1" eaLnBrk="1" hangingPunct="1">
              <a:lnSpc>
                <a:spcPct val="90000"/>
              </a:lnSpc>
              <a:defRPr/>
            </a:pPr>
            <a:r>
              <a:rPr lang="en-US" smtClean="0"/>
              <a:t>Ref. 29 CFR 1926.451(g)(1)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066800"/>
          </a:xfrm>
          <a:solidFill>
            <a:srgbClr val="66FFFF"/>
          </a:solidFill>
          <a:ln>
            <a:solidFill>
              <a:schemeClr val="tx1"/>
            </a:solidFill>
            <a:miter lim="800000"/>
            <a:headEnd/>
            <a:tailEnd/>
          </a:ln>
        </p:spPr>
        <p:txBody>
          <a:bodyPr/>
          <a:lstStyle/>
          <a:p>
            <a:pPr eaLnBrk="1" hangingPunct="1"/>
            <a:r>
              <a:rPr lang="en-US" sz="1400" smtClean="0"/>
              <a:t/>
            </a:r>
            <a:br>
              <a:rPr lang="en-US" sz="1400" smtClean="0"/>
            </a:br>
            <a:r>
              <a:rPr lang="en-US" smtClean="0"/>
              <a:t>Steel Erection</a:t>
            </a:r>
          </a:p>
        </p:txBody>
      </p:sp>
      <p:sp>
        <p:nvSpPr>
          <p:cNvPr id="848899" name="Rectangle 3"/>
          <p:cNvSpPr>
            <a:spLocks noGrp="1" noChangeArrowheads="1"/>
          </p:cNvSpPr>
          <p:nvPr>
            <p:ph type="body" sz="half" idx="1"/>
          </p:nvPr>
        </p:nvSpPr>
        <p:spPr>
          <a:xfrm>
            <a:off x="457200" y="1600200"/>
            <a:ext cx="4033838" cy="4530725"/>
          </a:xfrm>
        </p:spPr>
        <p:txBody>
          <a:bodyPr/>
          <a:lstStyle/>
          <a:p>
            <a:pPr eaLnBrk="1" hangingPunct="1">
              <a:buFont typeface="Wingdings" pitchFamily="2" charset="2"/>
              <a:buNone/>
            </a:pPr>
            <a:endParaRPr lang="en-US" sz="2400" smtClean="0"/>
          </a:p>
          <a:p>
            <a:pPr eaLnBrk="1" hangingPunct="1"/>
            <a:r>
              <a:rPr lang="en-US" sz="2400" smtClean="0"/>
              <a:t>Fall Protection possibly not required until  heights of 15ft or 30 ft when decking or connecting.</a:t>
            </a:r>
          </a:p>
          <a:p>
            <a:pPr eaLnBrk="1" hangingPunct="1"/>
            <a:r>
              <a:rPr lang="en-US" sz="2400" smtClean="0"/>
              <a:t>Please review Subpart R,</a:t>
            </a:r>
          </a:p>
          <a:p>
            <a:pPr eaLnBrk="1" hangingPunct="1">
              <a:buFont typeface="Wingdings" pitchFamily="2" charset="2"/>
              <a:buNone/>
            </a:pPr>
            <a:r>
              <a:rPr lang="en-US" sz="2400" smtClean="0"/>
              <a:t>    of 29 CFR 1926 for additional information.</a:t>
            </a:r>
          </a:p>
          <a:p>
            <a:pPr eaLnBrk="1" hangingPunct="1">
              <a:buFont typeface="Wingdings" pitchFamily="2" charset="2"/>
              <a:buNone/>
            </a:pPr>
            <a:r>
              <a:rPr lang="en-US" sz="2400" smtClean="0"/>
              <a:t>    (Sections 750-761)</a:t>
            </a:r>
          </a:p>
        </p:txBody>
      </p:sp>
      <p:pic>
        <p:nvPicPr>
          <p:cNvPr id="37892" name="Picture 4" descr="313fall08"/>
          <p:cNvPicPr>
            <a:picLocks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52963" y="1776413"/>
            <a:ext cx="4319587" cy="44719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88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88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88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88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899"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1066800"/>
          </a:xfrm>
          <a:solidFill>
            <a:srgbClr val="66FFFF"/>
          </a:solidFill>
        </p:spPr>
        <p:txBody>
          <a:bodyPr/>
          <a:lstStyle/>
          <a:p>
            <a:pPr eaLnBrk="1" hangingPunct="1"/>
            <a:r>
              <a:rPr lang="en-US" sz="1400" smtClean="0">
                <a:solidFill>
                  <a:srgbClr val="0033CC"/>
                </a:solidFill>
              </a:rPr>
              <a:t/>
            </a:r>
            <a:br>
              <a:rPr lang="en-US" sz="1400" smtClean="0">
                <a:solidFill>
                  <a:srgbClr val="0033CC"/>
                </a:solidFill>
              </a:rPr>
            </a:br>
            <a:r>
              <a:rPr lang="en-US" smtClean="0">
                <a:solidFill>
                  <a:srgbClr val="0033CC"/>
                </a:solidFill>
              </a:rPr>
              <a:t>Unguarded Protruding Steel Rebar</a:t>
            </a:r>
          </a:p>
        </p:txBody>
      </p:sp>
      <p:sp>
        <p:nvSpPr>
          <p:cNvPr id="520195" name="Rectangle 3"/>
          <p:cNvSpPr>
            <a:spLocks noGrp="1" noChangeArrowheads="1"/>
          </p:cNvSpPr>
          <p:nvPr>
            <p:ph type="body" idx="1"/>
          </p:nvPr>
        </p:nvSpPr>
        <p:spPr>
          <a:xfrm>
            <a:off x="228600" y="1676400"/>
            <a:ext cx="5638800" cy="4191000"/>
          </a:xfrm>
        </p:spPr>
        <p:txBody>
          <a:bodyPr/>
          <a:lstStyle/>
          <a:p>
            <a:pPr eaLnBrk="1" hangingPunct="1">
              <a:lnSpc>
                <a:spcPct val="80000"/>
              </a:lnSpc>
            </a:pPr>
            <a:r>
              <a:rPr lang="en-US" b="1" smtClean="0"/>
              <a:t>Rebar Caps: </a:t>
            </a:r>
          </a:p>
          <a:p>
            <a:pPr eaLnBrk="1" hangingPunct="1">
              <a:lnSpc>
                <a:spcPct val="80000"/>
              </a:lnSpc>
              <a:buFont typeface="Wingdings" pitchFamily="2" charset="2"/>
              <a:buNone/>
            </a:pPr>
            <a:r>
              <a:rPr lang="en-US" b="1" smtClean="0"/>
              <a:t>    Ref 29 CFR 1926.701 (b)</a:t>
            </a:r>
          </a:p>
          <a:p>
            <a:pPr eaLnBrk="1" hangingPunct="1">
              <a:lnSpc>
                <a:spcPct val="80000"/>
              </a:lnSpc>
            </a:pPr>
            <a:r>
              <a:rPr lang="en-US" sz="2000" b="1" smtClean="0"/>
              <a:t>The OSHA Standard requires that rebar "be guarded to eliminate the hazard of impalement." </a:t>
            </a:r>
            <a:r>
              <a:rPr lang="en-US" sz="2000" b="1" smtClean="0">
                <a:solidFill>
                  <a:srgbClr val="FF0000"/>
                </a:solidFill>
              </a:rPr>
              <a:t>Not all guards provide that level of protection</a:t>
            </a:r>
          </a:p>
          <a:p>
            <a:pPr eaLnBrk="1" hangingPunct="1">
              <a:lnSpc>
                <a:spcPct val="80000"/>
              </a:lnSpc>
            </a:pPr>
            <a:r>
              <a:rPr lang="en-US" sz="2000" b="1" smtClean="0"/>
              <a:t>In some circumstances, the force of a fall can cause rebar to push clear through a plastic cap and still impale a worker, or the worker can be impaled by the rebar and the cap together</a:t>
            </a:r>
          </a:p>
          <a:p>
            <a:pPr eaLnBrk="1" hangingPunct="1">
              <a:lnSpc>
                <a:spcPct val="80000"/>
              </a:lnSpc>
            </a:pPr>
            <a:r>
              <a:rPr lang="en-US" sz="2000" b="1" smtClean="0"/>
              <a:t>Only rebar caps designed to provide impalement protection, such as those containing steel reinforcement, shall be used.</a:t>
            </a:r>
            <a:r>
              <a:rPr lang="en-US" sz="2000" smtClean="0"/>
              <a:t> </a:t>
            </a:r>
            <a:endParaRPr lang="en-US" sz="2400" b="1" smtClean="0"/>
          </a:p>
          <a:p>
            <a:pPr lvl="1" eaLnBrk="1" hangingPunct="1">
              <a:lnSpc>
                <a:spcPct val="80000"/>
              </a:lnSpc>
            </a:pPr>
            <a:endParaRPr lang="en-US" sz="2000" b="1" smtClean="0"/>
          </a:p>
          <a:p>
            <a:pPr lvl="1" eaLnBrk="1" hangingPunct="1">
              <a:lnSpc>
                <a:spcPct val="80000"/>
              </a:lnSpc>
            </a:pPr>
            <a:endParaRPr lang="en-US" sz="2400" b="1" smtClean="0"/>
          </a:p>
        </p:txBody>
      </p:sp>
      <p:pic>
        <p:nvPicPr>
          <p:cNvPr id="38916" name="Picture 7" descr="Steel rebar with a red steel enforced square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00475"/>
            <a:ext cx="25527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descr="Three different sizes of steel rebar with red mushroom-style plastic c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5527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0195">
                                            <p:txEl>
                                              <p:pRg st="0" end="0"/>
                                            </p:txEl>
                                          </p:spTgt>
                                        </p:tgtEl>
                                        <p:attrNameLst>
                                          <p:attrName>style.visibility</p:attrName>
                                        </p:attrNameLst>
                                      </p:cBhvr>
                                      <p:to>
                                        <p:strVal val="visible"/>
                                      </p:to>
                                    </p:set>
                                    <p:anim calcmode="lin" valueType="num">
                                      <p:cBhvr additive="base">
                                        <p:cTn id="7" dur="500" fill="hold"/>
                                        <p:tgtEl>
                                          <p:spTgt spid="520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0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0195">
                                            <p:txEl>
                                              <p:pRg st="1" end="1"/>
                                            </p:txEl>
                                          </p:spTgt>
                                        </p:tgtEl>
                                        <p:attrNameLst>
                                          <p:attrName>style.visibility</p:attrName>
                                        </p:attrNameLst>
                                      </p:cBhvr>
                                      <p:to>
                                        <p:strVal val="visible"/>
                                      </p:to>
                                    </p:set>
                                    <p:anim calcmode="lin" valueType="num">
                                      <p:cBhvr additive="base">
                                        <p:cTn id="13" dur="500" fill="hold"/>
                                        <p:tgtEl>
                                          <p:spTgt spid="520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0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0195">
                                            <p:txEl>
                                              <p:pRg st="2" end="2"/>
                                            </p:txEl>
                                          </p:spTgt>
                                        </p:tgtEl>
                                        <p:attrNameLst>
                                          <p:attrName>style.visibility</p:attrName>
                                        </p:attrNameLst>
                                      </p:cBhvr>
                                      <p:to>
                                        <p:strVal val="visible"/>
                                      </p:to>
                                    </p:set>
                                    <p:anim calcmode="lin" valueType="num">
                                      <p:cBhvr additive="base">
                                        <p:cTn id="19" dur="500" fill="hold"/>
                                        <p:tgtEl>
                                          <p:spTgt spid="520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0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0195">
                                            <p:txEl>
                                              <p:pRg st="3" end="3"/>
                                            </p:txEl>
                                          </p:spTgt>
                                        </p:tgtEl>
                                        <p:attrNameLst>
                                          <p:attrName>style.visibility</p:attrName>
                                        </p:attrNameLst>
                                      </p:cBhvr>
                                      <p:to>
                                        <p:strVal val="visible"/>
                                      </p:to>
                                    </p:set>
                                    <p:anim calcmode="lin" valueType="num">
                                      <p:cBhvr additive="base">
                                        <p:cTn id="25" dur="500" fill="hold"/>
                                        <p:tgtEl>
                                          <p:spTgt spid="5201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0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0195">
                                            <p:txEl>
                                              <p:pRg st="4" end="4"/>
                                            </p:txEl>
                                          </p:spTgt>
                                        </p:tgtEl>
                                        <p:attrNameLst>
                                          <p:attrName>style.visibility</p:attrName>
                                        </p:attrNameLst>
                                      </p:cBhvr>
                                      <p:to>
                                        <p:strVal val="visible"/>
                                      </p:to>
                                    </p:set>
                                    <p:anim calcmode="lin" valueType="num">
                                      <p:cBhvr additive="base">
                                        <p:cTn id="31" dur="500" fill="hold"/>
                                        <p:tgtEl>
                                          <p:spTgt spid="5201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01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3600" smtClean="0">
                <a:solidFill>
                  <a:srgbClr val="0033CC"/>
                </a:solidFill>
              </a:rPr>
              <a:t>Specific Requirements</a:t>
            </a:r>
          </a:p>
        </p:txBody>
      </p:sp>
      <p:sp>
        <p:nvSpPr>
          <p:cNvPr id="39939" name="Rectangle 3"/>
          <p:cNvSpPr>
            <a:spLocks noGrp="1" noChangeArrowheads="1"/>
          </p:cNvSpPr>
          <p:nvPr>
            <p:ph type="body" idx="1"/>
          </p:nvPr>
        </p:nvSpPr>
        <p:spPr/>
        <p:txBody>
          <a:bodyPr/>
          <a:lstStyle/>
          <a:p>
            <a:pPr algn="ctr" eaLnBrk="1" hangingPunct="1">
              <a:buFont typeface="Wingdings" pitchFamily="2" charset="2"/>
              <a:buNone/>
            </a:pPr>
            <a:r>
              <a:rPr lang="en-US" sz="4800" smtClean="0"/>
              <a:t>  Note: </a:t>
            </a:r>
            <a:r>
              <a:rPr lang="en-US" sz="3200" smtClean="0"/>
              <a:t>State and local regulation as well as contractual requirements (through consensual standards or construction user agreements) may also apply and in effect increase your expected standard of care…Now is the opportunity to discuss these along with any other relevant federal mandates not previously mentioned…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ChangeArrowheads="1"/>
          </p:cNvSpPr>
          <p:nvPr/>
        </p:nvSpPr>
        <p:spPr bwMode="auto">
          <a:xfrm>
            <a:off x="0" y="0"/>
            <a:ext cx="9144000" cy="1066800"/>
          </a:xfrm>
          <a:prstGeom prst="rect">
            <a:avLst/>
          </a:prstGeom>
          <a:solidFill>
            <a:srgbClr val="800080"/>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n-US" sz="4800" b="1" i="1" dirty="0">
                <a:solidFill>
                  <a:srgbClr val="FFFF00"/>
                </a:solidFill>
                <a:effectLst>
                  <a:outerShdw blurRad="38100" dist="38100" dir="2700000" algn="tl">
                    <a:srgbClr val="000000"/>
                  </a:outerShdw>
                </a:effectLst>
                <a:latin typeface="Book Antiqua" pitchFamily="18" charset="0"/>
                <a:cs typeface="+mn-cs"/>
              </a:rPr>
              <a:t>Total Construction Fatalities</a:t>
            </a:r>
            <a:endParaRPr lang="en-US" sz="3600" b="1" i="1" dirty="0">
              <a:solidFill>
                <a:srgbClr val="FFFF00"/>
              </a:solidFill>
              <a:effectLst>
                <a:outerShdw blurRad="38100" dist="38100" dir="2700000" algn="tl">
                  <a:srgbClr val="000000"/>
                </a:outerShdw>
              </a:effectLst>
              <a:latin typeface="Book Antiqua" pitchFamily="18" charset="0"/>
              <a:cs typeface="+mn-cs"/>
            </a:endParaRPr>
          </a:p>
        </p:txBody>
      </p:sp>
      <p:graphicFrame>
        <p:nvGraphicFramePr>
          <p:cNvPr id="40963" name="Object 0">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40970" name="Chart" r:id="rId3" imgW="10134905" imgH="5905805" progId="MSGraph.Chart.8">
                  <p:embed followColorScheme="full"/>
                </p:oleObj>
              </mc:Choice>
              <mc:Fallback>
                <p:oleObj name="Chart" r:id="rId3" imgW="10134905" imgH="5905805" progId="MSGraph.Chart.8">
                  <p:embed followColorScheme="full"/>
                  <p:pic>
                    <p:nvPicPr>
                      <p:cNvPr id="0"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838660" name="Rectangle 4"/>
          <p:cNvSpPr>
            <a:spLocks noChangeArrowheads="1"/>
          </p:cNvSpPr>
          <p:nvPr/>
        </p:nvSpPr>
        <p:spPr bwMode="auto">
          <a:xfrm>
            <a:off x="6248400" y="3276600"/>
            <a:ext cx="2895600" cy="94297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dirty="0">
                <a:cs typeface="+mn-cs"/>
              </a:rPr>
              <a:t>  Falls From</a:t>
            </a:r>
          </a:p>
          <a:p>
            <a:pPr algn="l" eaLnBrk="0" hangingPunct="0">
              <a:defRPr/>
            </a:pPr>
            <a:r>
              <a:rPr lang="en-US" sz="2800" b="1" dirty="0">
                <a:cs typeface="+mn-cs"/>
              </a:rPr>
              <a:t>Elevation 33%</a:t>
            </a:r>
          </a:p>
        </p:txBody>
      </p:sp>
      <p:sp>
        <p:nvSpPr>
          <p:cNvPr id="838661" name="Rectangle 5"/>
          <p:cNvSpPr>
            <a:spLocks noChangeArrowheads="1"/>
          </p:cNvSpPr>
          <p:nvPr/>
        </p:nvSpPr>
        <p:spPr bwMode="auto">
          <a:xfrm>
            <a:off x="2819400" y="4038600"/>
            <a:ext cx="2741613" cy="819150"/>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dirty="0">
                <a:cs typeface="+mn-cs"/>
              </a:rPr>
              <a:t>       Caught</a:t>
            </a:r>
          </a:p>
          <a:p>
            <a:pPr algn="l" eaLnBrk="0" hangingPunct="0">
              <a:defRPr/>
            </a:pPr>
            <a:r>
              <a:rPr lang="en-US" sz="2400" b="1" dirty="0">
                <a:cs typeface="+mn-cs"/>
              </a:rPr>
              <a:t> In/Between 18%</a:t>
            </a:r>
          </a:p>
        </p:txBody>
      </p:sp>
      <p:sp>
        <p:nvSpPr>
          <p:cNvPr id="838662" name="Rectangle 6"/>
          <p:cNvSpPr>
            <a:spLocks noChangeArrowheads="1"/>
          </p:cNvSpPr>
          <p:nvPr/>
        </p:nvSpPr>
        <p:spPr bwMode="auto">
          <a:xfrm>
            <a:off x="457200" y="3657600"/>
            <a:ext cx="2860675" cy="515938"/>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dirty="0">
                <a:cs typeface="+mn-cs"/>
              </a:rPr>
              <a:t>Struck By 22%</a:t>
            </a:r>
          </a:p>
        </p:txBody>
      </p:sp>
      <p:sp>
        <p:nvSpPr>
          <p:cNvPr id="838663" name="Rectangle 7"/>
          <p:cNvSpPr>
            <a:spLocks noChangeArrowheads="1"/>
          </p:cNvSpPr>
          <p:nvPr/>
        </p:nvSpPr>
        <p:spPr bwMode="auto">
          <a:xfrm>
            <a:off x="1828800" y="2971800"/>
            <a:ext cx="2232025" cy="454025"/>
          </a:xfrm>
          <a:prstGeom prst="rect">
            <a:avLst/>
          </a:prstGeom>
          <a:noFill/>
          <a:ln w="12700">
            <a:noFill/>
            <a:miter lim="800000"/>
            <a:headEnd/>
            <a:tailEnd/>
          </a:ln>
          <a:effectLst>
            <a:outerShdw dist="17961" dir="2700000" algn="ctr" rotWithShape="0">
              <a:srgbClr val="000000"/>
            </a:outerShdw>
          </a:effectLst>
        </p:spPr>
        <p:txBody>
          <a:bodyPr wrap="none" lIns="90488" tIns="44450" rIns="90488" bIns="44450">
            <a:spAutoFit/>
          </a:bodyPr>
          <a:lstStyle/>
          <a:p>
            <a:pPr algn="l" eaLnBrk="0" hangingPunct="0">
              <a:defRPr/>
            </a:pPr>
            <a:r>
              <a:rPr lang="en-US" sz="2400" b="1" dirty="0">
                <a:solidFill>
                  <a:schemeClr val="bg1"/>
                </a:solidFill>
                <a:cs typeface="+mn-cs"/>
              </a:rPr>
              <a:t>Electrical 17%</a:t>
            </a:r>
          </a:p>
        </p:txBody>
      </p:sp>
      <p:sp>
        <p:nvSpPr>
          <p:cNvPr id="838664" name="Rectangle 8"/>
          <p:cNvSpPr>
            <a:spLocks noChangeArrowheads="1"/>
          </p:cNvSpPr>
          <p:nvPr/>
        </p:nvSpPr>
        <p:spPr bwMode="auto">
          <a:xfrm>
            <a:off x="4191000" y="2895600"/>
            <a:ext cx="2146300" cy="45402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dirty="0">
                <a:cs typeface="+mn-cs"/>
              </a:rPr>
              <a:t>Other 10%</a:t>
            </a:r>
          </a:p>
        </p:txBody>
      </p:sp>
      <p:sp>
        <p:nvSpPr>
          <p:cNvPr id="40969" name="Text Box 9"/>
          <p:cNvSpPr txBox="1">
            <a:spLocks noChangeArrowheads="1"/>
          </p:cNvSpPr>
          <p:nvPr/>
        </p:nvSpPr>
        <p:spPr bwMode="auto">
          <a:xfrm>
            <a:off x="6400800" y="62484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Hour No. 1.0 of 2.0</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ightning2"/>
          <p:cNvPicPr>
            <a:picLocks noChangeAspect="1" noChangeArrowheads="1"/>
          </p:cNvPicPr>
          <p:nvPr/>
        </p:nvPicPr>
        <p:blipFill>
          <a:blip r:embed="rId3">
            <a:extLst>
              <a:ext uri="{28A0092B-C50C-407E-A947-70E740481C1C}">
                <a14:useLocalDpi xmlns:a14="http://schemas.microsoft.com/office/drawing/2010/main" val="0"/>
              </a:ext>
            </a:extLst>
          </a:blip>
          <a:srcRect l="24001"/>
          <a:stretch>
            <a:fillRect/>
          </a:stretch>
        </p:blipFill>
        <p:spPr bwMode="auto">
          <a:xfrm>
            <a:off x="0" y="0"/>
            <a:ext cx="9144000" cy="5715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79267" name="Text Box 3"/>
          <p:cNvSpPr txBox="1">
            <a:spLocks noChangeArrowheads="1"/>
          </p:cNvSpPr>
          <p:nvPr/>
        </p:nvSpPr>
        <p:spPr bwMode="auto">
          <a:xfrm>
            <a:off x="2209800" y="1905000"/>
            <a:ext cx="4800600" cy="2846388"/>
          </a:xfrm>
          <a:prstGeom prst="rect">
            <a:avLst/>
          </a:prstGeom>
          <a:solidFill>
            <a:srgbClr val="800080"/>
          </a:solidFill>
          <a:ln w="9525">
            <a:solidFill>
              <a:schemeClr val="tx1"/>
            </a:solidFill>
            <a:miter lim="800000"/>
            <a:headEnd type="none" w="sm" len="sm"/>
            <a:tailEnd type="none" w="sm" len="sm"/>
          </a:ln>
          <a:effectLst/>
        </p:spPr>
        <p:txBody>
          <a:bodyPr>
            <a:spAutoFit/>
          </a:bodyPr>
          <a:lstStyle/>
          <a:p>
            <a:pPr eaLnBrk="0" hangingPunct="0">
              <a:spcBef>
                <a:spcPct val="50000"/>
              </a:spcBef>
              <a:defRPr/>
            </a:pPr>
            <a:r>
              <a:rPr lang="en-US" sz="5000" b="1" i="1" dirty="0">
                <a:solidFill>
                  <a:srgbClr val="FFFF00"/>
                </a:solidFill>
                <a:effectLst>
                  <a:outerShdw blurRad="38100" dist="38100" dir="2700000" algn="tl">
                    <a:srgbClr val="000000"/>
                  </a:outerShdw>
                </a:effectLst>
                <a:cs typeface="+mn-cs"/>
              </a:rPr>
              <a:t>Electrical</a:t>
            </a:r>
          </a:p>
          <a:p>
            <a:pPr eaLnBrk="0" hangingPunct="0">
              <a:spcBef>
                <a:spcPct val="50000"/>
              </a:spcBef>
              <a:defRPr/>
            </a:pPr>
            <a:r>
              <a:rPr lang="en-US" sz="5000" b="1" i="1" dirty="0">
                <a:solidFill>
                  <a:srgbClr val="FFFF00"/>
                </a:solidFill>
                <a:effectLst>
                  <a:outerShdw blurRad="38100" dist="38100" dir="2700000" algn="tl">
                    <a:srgbClr val="000000"/>
                  </a:outerShdw>
                </a:effectLst>
                <a:cs typeface="+mn-cs"/>
              </a:rPr>
              <a:t>Ref. Subpart K </a:t>
            </a:r>
          </a:p>
          <a:p>
            <a:pPr eaLnBrk="0" hangingPunct="0">
              <a:spcBef>
                <a:spcPct val="50000"/>
              </a:spcBef>
              <a:defRPr/>
            </a:pPr>
            <a:r>
              <a:rPr lang="en-US" sz="3600" b="1" i="1" dirty="0">
                <a:solidFill>
                  <a:srgbClr val="FFFF00"/>
                </a:solidFill>
                <a:effectLst>
                  <a:outerShdw blurRad="38100" dist="38100" dir="2700000" algn="tl">
                    <a:srgbClr val="000000"/>
                  </a:outerShdw>
                </a:effectLst>
                <a:cs typeface="+mn-cs"/>
              </a:rPr>
              <a:t>29 CFR 1926.400-449</a:t>
            </a:r>
            <a:endParaRPr lang="en-US" sz="3600" b="1" i="1" dirty="0">
              <a:solidFill>
                <a:srgbClr val="FFFF00"/>
              </a:solidFill>
              <a:cs typeface="+mn-cs"/>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3074"/>
          <p:cNvSpPr>
            <a:spLocks noChangeArrowheads="1"/>
          </p:cNvSpPr>
          <p:nvPr/>
        </p:nvSpPr>
        <p:spPr bwMode="auto">
          <a:xfrm>
            <a:off x="0" y="0"/>
            <a:ext cx="9144000" cy="1066800"/>
          </a:xfrm>
          <a:prstGeom prst="rect">
            <a:avLst/>
          </a:prstGeom>
          <a:solidFill>
            <a:srgbClr val="66FFFF"/>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n-US" sz="4800" b="1" i="1" dirty="0">
                <a:effectLst>
                  <a:outerShdw blurRad="38100" dist="38100" dir="2700000" algn="tl">
                    <a:srgbClr val="FFFFFF"/>
                  </a:outerShdw>
                </a:effectLst>
                <a:latin typeface="Book Antiqua" pitchFamily="18" charset="0"/>
                <a:cs typeface="+mn-cs"/>
              </a:rPr>
              <a:t>Total Construction Fatalities</a:t>
            </a:r>
            <a:endParaRPr lang="en-US" sz="3600" b="1" i="1" dirty="0">
              <a:effectLst>
                <a:outerShdw blurRad="38100" dist="38100" dir="2700000" algn="tl">
                  <a:srgbClr val="FFFFFF"/>
                </a:outerShdw>
              </a:effectLst>
              <a:latin typeface="Book Antiqua" pitchFamily="18" charset="0"/>
              <a:cs typeface="+mn-cs"/>
            </a:endParaRPr>
          </a:p>
        </p:txBody>
      </p:sp>
      <p:graphicFrame>
        <p:nvGraphicFramePr>
          <p:cNvPr id="6147" name="Object 3072">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6155" name="Chart" r:id="rId3" imgW="10134905" imgH="5905805" progId="MSGraph.Chart.8">
                  <p:embed followColorScheme="full"/>
                </p:oleObj>
              </mc:Choice>
              <mc:Fallback>
                <p:oleObj name="Chart" r:id="rId3" imgW="10134905" imgH="5905805" progId="MSGraph.Chart.8">
                  <p:embed followColorScheme="full"/>
                  <p:pic>
                    <p:nvPicPr>
                      <p:cNvPr id="0" name="Object 307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790532" name="Rectangle 3076"/>
          <p:cNvSpPr>
            <a:spLocks noChangeArrowheads="1"/>
          </p:cNvSpPr>
          <p:nvPr/>
        </p:nvSpPr>
        <p:spPr bwMode="auto">
          <a:xfrm>
            <a:off x="6248400" y="3276600"/>
            <a:ext cx="2895600" cy="94297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dirty="0">
                <a:cs typeface="+mn-cs"/>
              </a:rPr>
              <a:t>  Falls From</a:t>
            </a:r>
          </a:p>
          <a:p>
            <a:pPr algn="l" eaLnBrk="0" hangingPunct="0">
              <a:defRPr/>
            </a:pPr>
            <a:r>
              <a:rPr lang="en-US" sz="2800" b="1" dirty="0">
                <a:cs typeface="+mn-cs"/>
              </a:rPr>
              <a:t>Elevation 33%</a:t>
            </a:r>
          </a:p>
        </p:txBody>
      </p:sp>
      <p:sp>
        <p:nvSpPr>
          <p:cNvPr id="790533" name="Rectangle 3077"/>
          <p:cNvSpPr>
            <a:spLocks noChangeArrowheads="1"/>
          </p:cNvSpPr>
          <p:nvPr/>
        </p:nvSpPr>
        <p:spPr bwMode="auto">
          <a:xfrm>
            <a:off x="2819400" y="4038600"/>
            <a:ext cx="2741613" cy="819150"/>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dirty="0">
                <a:cs typeface="+mn-cs"/>
              </a:rPr>
              <a:t>       Caught</a:t>
            </a:r>
          </a:p>
          <a:p>
            <a:pPr algn="l" eaLnBrk="0" hangingPunct="0">
              <a:defRPr/>
            </a:pPr>
            <a:r>
              <a:rPr lang="en-US" sz="2400" b="1" dirty="0">
                <a:cs typeface="+mn-cs"/>
              </a:rPr>
              <a:t> In/Between 18%</a:t>
            </a:r>
          </a:p>
        </p:txBody>
      </p:sp>
      <p:sp>
        <p:nvSpPr>
          <p:cNvPr id="790534" name="Rectangle 3078"/>
          <p:cNvSpPr>
            <a:spLocks noChangeArrowheads="1"/>
          </p:cNvSpPr>
          <p:nvPr/>
        </p:nvSpPr>
        <p:spPr bwMode="auto">
          <a:xfrm>
            <a:off x="457200" y="3657600"/>
            <a:ext cx="2860675" cy="515938"/>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dirty="0">
                <a:cs typeface="+mn-cs"/>
              </a:rPr>
              <a:t>Struck By 22%</a:t>
            </a:r>
          </a:p>
        </p:txBody>
      </p:sp>
      <p:sp>
        <p:nvSpPr>
          <p:cNvPr id="790535" name="Rectangle 3079"/>
          <p:cNvSpPr>
            <a:spLocks noChangeArrowheads="1"/>
          </p:cNvSpPr>
          <p:nvPr/>
        </p:nvSpPr>
        <p:spPr bwMode="auto">
          <a:xfrm>
            <a:off x="1828800" y="2971800"/>
            <a:ext cx="2232025" cy="454025"/>
          </a:xfrm>
          <a:prstGeom prst="rect">
            <a:avLst/>
          </a:prstGeom>
          <a:noFill/>
          <a:ln w="12700">
            <a:noFill/>
            <a:miter lim="800000"/>
            <a:headEnd/>
            <a:tailEnd/>
          </a:ln>
          <a:effectLst>
            <a:outerShdw dist="17961" dir="2700000" algn="ctr" rotWithShape="0">
              <a:srgbClr val="000000"/>
            </a:outerShdw>
          </a:effectLst>
        </p:spPr>
        <p:txBody>
          <a:bodyPr wrap="none" lIns="90488" tIns="44450" rIns="90488" bIns="44450">
            <a:spAutoFit/>
          </a:bodyPr>
          <a:lstStyle/>
          <a:p>
            <a:pPr algn="l" eaLnBrk="0" hangingPunct="0">
              <a:defRPr/>
            </a:pPr>
            <a:r>
              <a:rPr lang="en-US" sz="2400" b="1" dirty="0">
                <a:cs typeface="+mn-cs"/>
              </a:rPr>
              <a:t>Electrical 17%</a:t>
            </a:r>
          </a:p>
        </p:txBody>
      </p:sp>
      <p:sp>
        <p:nvSpPr>
          <p:cNvPr id="790536" name="Rectangle 3080"/>
          <p:cNvSpPr>
            <a:spLocks noChangeArrowheads="1"/>
          </p:cNvSpPr>
          <p:nvPr/>
        </p:nvSpPr>
        <p:spPr bwMode="auto">
          <a:xfrm>
            <a:off x="4191000" y="2895600"/>
            <a:ext cx="2146300" cy="45402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dirty="0">
                <a:cs typeface="+mn-cs"/>
              </a:rPr>
              <a:t>Other 10%</a:t>
            </a:r>
          </a:p>
        </p:txBody>
      </p:sp>
      <p:sp>
        <p:nvSpPr>
          <p:cNvPr id="6153" name="Text Box 3081"/>
          <p:cNvSpPr txBox="1">
            <a:spLocks noChangeArrowheads="1"/>
          </p:cNvSpPr>
          <p:nvPr/>
        </p:nvSpPr>
        <p:spPr bwMode="auto">
          <a:xfrm>
            <a:off x="6400800" y="62484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Hour No. 0.5 of 2.0</a:t>
            </a:r>
          </a:p>
        </p:txBody>
      </p:sp>
      <p:sp>
        <p:nvSpPr>
          <p:cNvPr id="790538" name="Text Box 3082"/>
          <p:cNvSpPr txBox="1">
            <a:spLocks noChangeArrowheads="1"/>
          </p:cNvSpPr>
          <p:nvPr/>
        </p:nvSpPr>
        <p:spPr bwMode="auto">
          <a:xfrm>
            <a:off x="6858000" y="48006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CCECFF"/>
                </a:solidFill>
              </a:rPr>
              <a:t>Almost 400 people per year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90538"/>
                                        </p:tgtEl>
                                        <p:attrNameLst>
                                          <p:attrName>style.visibility</p:attrName>
                                        </p:attrNameLst>
                                      </p:cBhvr>
                                      <p:to>
                                        <p:strVal val="visible"/>
                                      </p:to>
                                    </p:set>
                                    <p:anim calcmode="lin" valueType="num">
                                      <p:cBhvr>
                                        <p:cTn id="7" dur="5000" fill="hold"/>
                                        <p:tgtEl>
                                          <p:spTgt spid="790538"/>
                                        </p:tgtEl>
                                        <p:attrNameLst>
                                          <p:attrName>ppt_w</p:attrName>
                                        </p:attrNameLst>
                                      </p:cBhvr>
                                      <p:tavLst>
                                        <p:tav tm="0" fmla="#ppt_w*sin(2.5*pi*$)">
                                          <p:val>
                                            <p:fltVal val="0"/>
                                          </p:val>
                                        </p:tav>
                                        <p:tav tm="100000">
                                          <p:val>
                                            <p:fltVal val="1"/>
                                          </p:val>
                                        </p:tav>
                                      </p:tavLst>
                                    </p:anim>
                                    <p:anim calcmode="lin" valueType="num">
                                      <p:cBhvr>
                                        <p:cTn id="8" dur="5000" fill="hold"/>
                                        <p:tgtEl>
                                          <p:spTgt spid="7905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1219200"/>
          </a:xfrm>
          <a:solidFill>
            <a:srgbClr val="800080"/>
          </a:solidFill>
          <a:ln>
            <a:solidFill>
              <a:schemeClr val="tx1"/>
            </a:solidFill>
            <a:miter lim="800000"/>
            <a:headEnd/>
            <a:tailEnd/>
          </a:ln>
        </p:spPr>
        <p:txBody>
          <a:bodyPr/>
          <a:lstStyle/>
          <a:p>
            <a:pPr eaLnBrk="1" hangingPunct="1"/>
            <a:r>
              <a:rPr lang="en-US" sz="3600" smtClean="0">
                <a:solidFill>
                  <a:srgbClr val="FFFF00"/>
                </a:solidFill>
              </a:rPr>
              <a:t>Electrical</a:t>
            </a:r>
            <a:br>
              <a:rPr lang="en-US" sz="3600" smtClean="0">
                <a:solidFill>
                  <a:srgbClr val="FFFF00"/>
                </a:solidFill>
              </a:rPr>
            </a:br>
            <a:r>
              <a:rPr lang="en-US" sz="2400" smtClean="0">
                <a:solidFill>
                  <a:srgbClr val="FFFF00"/>
                </a:solidFill>
              </a:rPr>
              <a:t>Ref. Subpart K – 29 CFR 1926.400 through 449</a:t>
            </a:r>
          </a:p>
        </p:txBody>
      </p:sp>
      <p:sp>
        <p:nvSpPr>
          <p:cNvPr id="528387" name="Rectangle 3"/>
          <p:cNvSpPr>
            <a:spLocks noGrp="1" noChangeArrowheads="1"/>
          </p:cNvSpPr>
          <p:nvPr>
            <p:ph type="body" idx="1"/>
          </p:nvPr>
        </p:nvSpPr>
        <p:spPr>
          <a:xfrm>
            <a:off x="228600" y="1600200"/>
            <a:ext cx="8686800" cy="4530725"/>
          </a:xfrm>
        </p:spPr>
        <p:txBody>
          <a:bodyPr/>
          <a:lstStyle/>
          <a:p>
            <a:pPr eaLnBrk="1" hangingPunct="1"/>
            <a:r>
              <a:rPr lang="en-US" smtClean="0">
                <a:solidFill>
                  <a:srgbClr val="FF0000"/>
                </a:solidFill>
              </a:rPr>
              <a:t>The following hazards cause the most electrical injuries:</a:t>
            </a:r>
            <a:r>
              <a:rPr lang="en-US" smtClean="0"/>
              <a:t>       </a:t>
            </a:r>
          </a:p>
          <a:p>
            <a:pPr lvl="1" eaLnBrk="1" hangingPunct="1"/>
            <a:r>
              <a:rPr lang="en-US" smtClean="0"/>
              <a:t>Contact with Power Lines </a:t>
            </a:r>
          </a:p>
          <a:p>
            <a:pPr lvl="1" eaLnBrk="1" hangingPunct="1"/>
            <a:r>
              <a:rPr lang="en-US" smtClean="0"/>
              <a:t>Lack of Ground-Fault Protection </a:t>
            </a:r>
          </a:p>
          <a:p>
            <a:pPr lvl="1" eaLnBrk="1" hangingPunct="1"/>
            <a:r>
              <a:rPr lang="en-US" smtClean="0"/>
              <a:t>Path to Ground Missing or Discontinuous </a:t>
            </a:r>
          </a:p>
          <a:p>
            <a:pPr lvl="1" eaLnBrk="1" hangingPunct="1"/>
            <a:r>
              <a:rPr lang="en-US" smtClean="0"/>
              <a:t>Equipment Not Used in Manner Prescribed </a:t>
            </a:r>
          </a:p>
          <a:p>
            <a:pPr lvl="1" eaLnBrk="1" hangingPunct="1"/>
            <a:r>
              <a:rPr lang="en-US" smtClean="0"/>
              <a:t>Improper Use of Extension and Flexible Cords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7">
                                            <p:txEl>
                                              <p:pRg st="0" end="0"/>
                                            </p:txEl>
                                          </p:spTgt>
                                        </p:tgtEl>
                                        <p:attrNameLst>
                                          <p:attrName>style.visibility</p:attrName>
                                        </p:attrNameLst>
                                      </p:cBhvr>
                                      <p:to>
                                        <p:strVal val="visible"/>
                                      </p:to>
                                    </p:set>
                                    <p:animEffect transition="in" filter="dissolve">
                                      <p:cBhvr>
                                        <p:cTn id="7" dur="500"/>
                                        <p:tgtEl>
                                          <p:spTgt spid="528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387">
                                            <p:txEl>
                                              <p:pRg st="1" end="1"/>
                                            </p:txEl>
                                          </p:spTgt>
                                        </p:tgtEl>
                                        <p:attrNameLst>
                                          <p:attrName>style.visibility</p:attrName>
                                        </p:attrNameLst>
                                      </p:cBhvr>
                                      <p:to>
                                        <p:strVal val="visible"/>
                                      </p:to>
                                    </p:set>
                                    <p:animEffect transition="in" filter="dissolve">
                                      <p:cBhvr>
                                        <p:cTn id="12" dur="500"/>
                                        <p:tgtEl>
                                          <p:spTgt spid="528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8387">
                                            <p:txEl>
                                              <p:pRg st="2" end="2"/>
                                            </p:txEl>
                                          </p:spTgt>
                                        </p:tgtEl>
                                        <p:attrNameLst>
                                          <p:attrName>style.visibility</p:attrName>
                                        </p:attrNameLst>
                                      </p:cBhvr>
                                      <p:to>
                                        <p:strVal val="visible"/>
                                      </p:to>
                                    </p:set>
                                    <p:animEffect transition="in" filter="dissolve">
                                      <p:cBhvr>
                                        <p:cTn id="17" dur="500"/>
                                        <p:tgtEl>
                                          <p:spTgt spid="528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8387">
                                            <p:txEl>
                                              <p:pRg st="3" end="3"/>
                                            </p:txEl>
                                          </p:spTgt>
                                        </p:tgtEl>
                                        <p:attrNameLst>
                                          <p:attrName>style.visibility</p:attrName>
                                        </p:attrNameLst>
                                      </p:cBhvr>
                                      <p:to>
                                        <p:strVal val="visible"/>
                                      </p:to>
                                    </p:set>
                                    <p:animEffect transition="in" filter="dissolve">
                                      <p:cBhvr>
                                        <p:cTn id="22" dur="500"/>
                                        <p:tgtEl>
                                          <p:spTgt spid="528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8387">
                                            <p:txEl>
                                              <p:pRg st="4" end="4"/>
                                            </p:txEl>
                                          </p:spTgt>
                                        </p:tgtEl>
                                        <p:attrNameLst>
                                          <p:attrName>style.visibility</p:attrName>
                                        </p:attrNameLst>
                                      </p:cBhvr>
                                      <p:to>
                                        <p:strVal val="visible"/>
                                      </p:to>
                                    </p:set>
                                    <p:animEffect transition="in" filter="dissolve">
                                      <p:cBhvr>
                                        <p:cTn id="27" dur="500"/>
                                        <p:tgtEl>
                                          <p:spTgt spid="528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28387">
                                            <p:txEl>
                                              <p:pRg st="5" end="5"/>
                                            </p:txEl>
                                          </p:spTgt>
                                        </p:tgtEl>
                                        <p:attrNameLst>
                                          <p:attrName>style.visibility</p:attrName>
                                        </p:attrNameLst>
                                      </p:cBhvr>
                                      <p:to>
                                        <p:strVal val="visible"/>
                                      </p:to>
                                    </p:set>
                                    <p:animEffect transition="in" filter="dissolve">
                                      <p:cBhvr>
                                        <p:cTn id="32" dur="500"/>
                                        <p:tgtEl>
                                          <p:spTgt spid="528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1447800"/>
          </a:xfrm>
          <a:solidFill>
            <a:srgbClr val="800080"/>
          </a:solidFill>
          <a:ln>
            <a:solidFill>
              <a:schemeClr val="tx1"/>
            </a:solidFill>
            <a:miter lim="800000"/>
            <a:headEnd/>
            <a:tailEnd/>
          </a:ln>
        </p:spPr>
        <p:txBody>
          <a:bodyPr/>
          <a:lstStyle/>
          <a:p>
            <a:pPr eaLnBrk="1" hangingPunct="1"/>
            <a:r>
              <a:rPr lang="en-US" sz="6600" b="0" smtClean="0">
                <a:solidFill>
                  <a:srgbClr val="FFFF00"/>
                </a:solidFill>
              </a:rPr>
              <a:t>Shock Severity</a:t>
            </a:r>
          </a:p>
        </p:txBody>
      </p:sp>
      <p:sp>
        <p:nvSpPr>
          <p:cNvPr id="720899" name="Rectangle 3"/>
          <p:cNvSpPr>
            <a:spLocks noGrp="1" noChangeArrowheads="1"/>
          </p:cNvSpPr>
          <p:nvPr>
            <p:ph type="body" idx="1"/>
          </p:nvPr>
        </p:nvSpPr>
        <p:spPr>
          <a:xfrm>
            <a:off x="0" y="1600200"/>
            <a:ext cx="5943600" cy="4570413"/>
          </a:xfrm>
        </p:spPr>
        <p:txBody>
          <a:bodyPr/>
          <a:lstStyle/>
          <a:p>
            <a:pPr eaLnBrk="1" hangingPunct="1">
              <a:buFont typeface="Wingdings" pitchFamily="2" charset="2"/>
              <a:buBlip>
                <a:blip r:embed="rId3"/>
              </a:buBlip>
            </a:pPr>
            <a:r>
              <a:rPr lang="en-US" sz="2400" b="1" smtClean="0"/>
              <a:t>Severity of the shock depends on:</a:t>
            </a:r>
          </a:p>
          <a:p>
            <a:pPr marL="742950" lvl="1" indent="-285750" eaLnBrk="1" hangingPunct="1">
              <a:buClr>
                <a:srgbClr val="FFFF99"/>
              </a:buClr>
              <a:buFontTx/>
              <a:buChar char="•"/>
            </a:pPr>
            <a:r>
              <a:rPr lang="en-US" b="1" u="sng" smtClean="0"/>
              <a:t>Path</a:t>
            </a:r>
            <a:r>
              <a:rPr lang="en-US" b="1" smtClean="0"/>
              <a:t> of current through the body</a:t>
            </a:r>
          </a:p>
          <a:p>
            <a:pPr marL="742950" lvl="1" indent="-285750" eaLnBrk="1" hangingPunct="1">
              <a:buClr>
                <a:srgbClr val="FFFF99"/>
              </a:buClr>
              <a:buFontTx/>
              <a:buChar char="•"/>
            </a:pPr>
            <a:r>
              <a:rPr lang="en-US" b="1" u="sng" smtClean="0"/>
              <a:t>Amount of current</a:t>
            </a:r>
            <a:r>
              <a:rPr lang="en-US" b="1" smtClean="0"/>
              <a:t> flowing through the body (amps)</a:t>
            </a:r>
          </a:p>
          <a:p>
            <a:pPr marL="742950" lvl="1" indent="-285750" eaLnBrk="1" hangingPunct="1">
              <a:buClr>
                <a:srgbClr val="FFFF99"/>
              </a:buClr>
              <a:buFontTx/>
              <a:buChar char="•"/>
            </a:pPr>
            <a:r>
              <a:rPr lang="en-US" b="1" u="sng" smtClean="0"/>
              <a:t>Duration</a:t>
            </a:r>
            <a:r>
              <a:rPr lang="en-US" b="1" smtClean="0"/>
              <a:t> of the shocking current through the body</a:t>
            </a:r>
            <a:r>
              <a:rPr lang="en-US" b="1" smtClean="0">
                <a:solidFill>
                  <a:srgbClr val="000000"/>
                </a:solidFill>
                <a:latin typeface="Times New Roman" pitchFamily="18" charset="0"/>
              </a:rPr>
              <a:t>,</a:t>
            </a:r>
            <a:r>
              <a:rPr lang="en-US" b="1" u="sng" smtClean="0"/>
              <a:t> </a:t>
            </a:r>
          </a:p>
          <a:p>
            <a:pPr eaLnBrk="1" hangingPunct="1">
              <a:buFont typeface="Wingdings" pitchFamily="2" charset="2"/>
              <a:buNone/>
            </a:pPr>
            <a:r>
              <a:rPr lang="en-US" sz="2400" b="1" smtClean="0"/>
              <a:t>    </a:t>
            </a:r>
            <a:r>
              <a:rPr lang="en-US" sz="2400" b="1" smtClean="0">
                <a:solidFill>
                  <a:schemeClr val="tx1"/>
                </a:solidFill>
              </a:rPr>
              <a:t>LOW VOLTAGE DOES </a:t>
            </a:r>
            <a:r>
              <a:rPr lang="en-US" sz="2400" b="1" u="sng" smtClean="0">
                <a:solidFill>
                  <a:schemeClr val="tx1"/>
                </a:solidFill>
              </a:rPr>
              <a:t>NOT</a:t>
            </a:r>
            <a:r>
              <a:rPr lang="en-US" sz="2400" b="1" smtClean="0">
                <a:solidFill>
                  <a:schemeClr val="tx1"/>
                </a:solidFill>
              </a:rPr>
              <a:t> </a:t>
            </a:r>
          </a:p>
          <a:p>
            <a:pPr eaLnBrk="1" hangingPunct="1">
              <a:buFont typeface="Wingdings" pitchFamily="2" charset="2"/>
              <a:buNone/>
            </a:pPr>
            <a:r>
              <a:rPr lang="en-US" sz="2400" b="1" smtClean="0">
                <a:solidFill>
                  <a:schemeClr val="tx1"/>
                </a:solidFill>
              </a:rPr>
              <a:t>	      MEAN LOW HAZARD</a:t>
            </a:r>
          </a:p>
        </p:txBody>
      </p:sp>
      <p:pic>
        <p:nvPicPr>
          <p:cNvPr id="44036" name="Picture 4" descr="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813" y="1600200"/>
            <a:ext cx="35671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0899">
                                            <p:txEl>
                                              <p:pRg st="0" end="0"/>
                                            </p:txEl>
                                          </p:spTgt>
                                        </p:tgtEl>
                                        <p:attrNameLst>
                                          <p:attrName>style.visibility</p:attrName>
                                        </p:attrNameLst>
                                      </p:cBhvr>
                                      <p:to>
                                        <p:strVal val="visible"/>
                                      </p:to>
                                    </p:set>
                                    <p:animEffect transition="in" filter="dissolve">
                                      <p:cBhvr>
                                        <p:cTn id="7" dur="500"/>
                                        <p:tgtEl>
                                          <p:spTgt spid="72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899">
                                            <p:txEl>
                                              <p:pRg st="1" end="1"/>
                                            </p:txEl>
                                          </p:spTgt>
                                        </p:tgtEl>
                                        <p:attrNameLst>
                                          <p:attrName>style.visibility</p:attrName>
                                        </p:attrNameLst>
                                      </p:cBhvr>
                                      <p:to>
                                        <p:strVal val="visible"/>
                                      </p:to>
                                    </p:set>
                                    <p:animEffect transition="in" filter="dissolve">
                                      <p:cBhvr>
                                        <p:cTn id="12" dur="500"/>
                                        <p:tgtEl>
                                          <p:spTgt spid="720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899">
                                            <p:txEl>
                                              <p:pRg st="2" end="2"/>
                                            </p:txEl>
                                          </p:spTgt>
                                        </p:tgtEl>
                                        <p:attrNameLst>
                                          <p:attrName>style.visibility</p:attrName>
                                        </p:attrNameLst>
                                      </p:cBhvr>
                                      <p:to>
                                        <p:strVal val="visible"/>
                                      </p:to>
                                    </p:set>
                                    <p:animEffect transition="in" filter="dissolve">
                                      <p:cBhvr>
                                        <p:cTn id="17" dur="500"/>
                                        <p:tgtEl>
                                          <p:spTgt spid="7208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20899">
                                            <p:txEl>
                                              <p:pRg st="3" end="3"/>
                                            </p:txEl>
                                          </p:spTgt>
                                        </p:tgtEl>
                                        <p:attrNameLst>
                                          <p:attrName>style.visibility</p:attrName>
                                        </p:attrNameLst>
                                      </p:cBhvr>
                                      <p:to>
                                        <p:strVal val="visible"/>
                                      </p:to>
                                    </p:set>
                                    <p:animEffect transition="in" filter="dissolve">
                                      <p:cBhvr>
                                        <p:cTn id="22" dur="500"/>
                                        <p:tgtEl>
                                          <p:spTgt spid="7208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20899">
                                            <p:txEl>
                                              <p:pRg st="4" end="4"/>
                                            </p:txEl>
                                          </p:spTgt>
                                        </p:tgtEl>
                                        <p:attrNameLst>
                                          <p:attrName>style.visibility</p:attrName>
                                        </p:attrNameLst>
                                      </p:cBhvr>
                                      <p:to>
                                        <p:strVal val="visible"/>
                                      </p:to>
                                    </p:set>
                                    <p:animEffect transition="in" filter="dissolve">
                                      <p:cBhvr>
                                        <p:cTn id="27" dur="500"/>
                                        <p:tgtEl>
                                          <p:spTgt spid="7208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20899">
                                            <p:txEl>
                                              <p:pRg st="5" end="5"/>
                                            </p:txEl>
                                          </p:spTgt>
                                        </p:tgtEl>
                                        <p:attrNameLst>
                                          <p:attrName>style.visibility</p:attrName>
                                        </p:attrNameLst>
                                      </p:cBhvr>
                                      <p:to>
                                        <p:strVal val="visible"/>
                                      </p:to>
                                    </p:set>
                                    <p:animEffect transition="in" filter="dissolve">
                                      <p:cBhvr>
                                        <p:cTn id="32" dur="500"/>
                                        <p:tgtEl>
                                          <p:spTgt spid="72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99"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685800"/>
            <a:ext cx="9144000" cy="655638"/>
          </a:xfrm>
        </p:spPr>
        <p:txBody>
          <a:bodyPr/>
          <a:lstStyle/>
          <a:p>
            <a:pPr eaLnBrk="1" hangingPunct="1"/>
            <a:r>
              <a:rPr lang="en-US" sz="3200" smtClean="0"/>
              <a:t>Electrical Injuries</a:t>
            </a:r>
          </a:p>
        </p:txBody>
      </p:sp>
      <p:sp>
        <p:nvSpPr>
          <p:cNvPr id="565252" name="Text Box 4"/>
          <p:cNvSpPr txBox="1">
            <a:spLocks noChangeArrowheads="1"/>
          </p:cNvSpPr>
          <p:nvPr/>
        </p:nvSpPr>
        <p:spPr bwMode="auto">
          <a:xfrm>
            <a:off x="0" y="773113"/>
            <a:ext cx="9144000" cy="6084887"/>
          </a:xfrm>
          <a:prstGeom prst="rect">
            <a:avLst/>
          </a:prstGeom>
          <a:solidFill>
            <a:srgbClr val="800080"/>
          </a:solidFill>
          <a:ln w="9525" algn="ctr">
            <a:noFill/>
            <a:miter lim="800000"/>
            <a:headEnd/>
            <a:tailEnd/>
          </a:ln>
          <a:effectLst/>
        </p:spPr>
        <p:txBody>
          <a:bodyPr>
            <a:spAutoFit/>
          </a:bodyPr>
          <a:lstStyle/>
          <a:p>
            <a:pPr>
              <a:spcBef>
                <a:spcPct val="50000"/>
              </a:spcBef>
              <a:defRPr/>
            </a:pPr>
            <a:r>
              <a:rPr lang="en-US" sz="9600" b="1" u="sng" dirty="0">
                <a:solidFill>
                  <a:schemeClr val="bg1"/>
                </a:solidFill>
                <a:effectLst>
                  <a:outerShdw blurRad="38100" dist="38100" dir="2700000" algn="tl">
                    <a:srgbClr val="000000"/>
                  </a:outerShdw>
                </a:effectLst>
                <a:cs typeface="+mn-cs"/>
              </a:rPr>
              <a:t>!!WARNING!!</a:t>
            </a:r>
          </a:p>
          <a:p>
            <a:pPr>
              <a:spcBef>
                <a:spcPct val="50000"/>
              </a:spcBef>
              <a:defRPr/>
            </a:pPr>
            <a:r>
              <a:rPr lang="en-US" sz="6600" b="1" i="1" dirty="0">
                <a:solidFill>
                  <a:schemeClr val="bg1"/>
                </a:solidFill>
                <a:effectLst>
                  <a:outerShdw blurRad="38100" dist="38100" dir="2700000" algn="tl">
                    <a:srgbClr val="000000"/>
                  </a:outerShdw>
                </a:effectLst>
                <a:cs typeface="+mn-cs"/>
              </a:rPr>
              <a:t>Graphic photos of actual electrical injuries follow on the next slide</a:t>
            </a:r>
            <a:endParaRPr lang="en-US" sz="6600" i="1" dirty="0">
              <a:solidFill>
                <a:schemeClr val="bg1"/>
              </a:solidFill>
              <a:effectLst>
                <a:outerShdw blurRad="38100" dist="38100" dir="2700000" algn="tl">
                  <a:srgbClr val="000000"/>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5252"/>
                                        </p:tgtEl>
                                        <p:attrNameLst>
                                          <p:attrName>style.visibility</p:attrName>
                                        </p:attrNameLst>
                                      </p:cBhvr>
                                      <p:to>
                                        <p:strVal val="visible"/>
                                      </p:to>
                                    </p:set>
                                    <p:anim calcmode="lin" valueType="num">
                                      <p:cBhvr>
                                        <p:cTn id="7" dur="500" fill="hold"/>
                                        <p:tgtEl>
                                          <p:spTgt spid="565252"/>
                                        </p:tgtEl>
                                        <p:attrNameLst>
                                          <p:attrName>ppt_w</p:attrName>
                                        </p:attrNameLst>
                                      </p:cBhvr>
                                      <p:tavLst>
                                        <p:tav tm="0">
                                          <p:val>
                                            <p:fltVal val="0"/>
                                          </p:val>
                                        </p:tav>
                                        <p:tav tm="100000">
                                          <p:val>
                                            <p:strVal val="#ppt_w"/>
                                          </p:val>
                                        </p:tav>
                                      </p:tavLst>
                                    </p:anim>
                                    <p:anim calcmode="lin" valueType="num">
                                      <p:cBhvr>
                                        <p:cTn id="8" dur="500" fill="hold"/>
                                        <p:tgtEl>
                                          <p:spTgt spid="5652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341438"/>
          </a:xfrm>
          <a:solidFill>
            <a:srgbClr val="800080"/>
          </a:solidFill>
          <a:ln>
            <a:solidFill>
              <a:schemeClr val="tx1"/>
            </a:solidFill>
            <a:miter lim="800000"/>
            <a:headEnd/>
            <a:tailEnd/>
          </a:ln>
        </p:spPr>
        <p:txBody>
          <a:bodyPr/>
          <a:lstStyle/>
          <a:p>
            <a:pPr eaLnBrk="1" hangingPunct="1"/>
            <a:r>
              <a:rPr lang="en-US" sz="1400" smtClean="0">
                <a:solidFill>
                  <a:srgbClr val="FFFF00"/>
                </a:solidFill>
              </a:rPr>
              <a:t/>
            </a:r>
            <a:br>
              <a:rPr lang="en-US" sz="1400" smtClean="0">
                <a:solidFill>
                  <a:srgbClr val="FFFF00"/>
                </a:solidFill>
              </a:rPr>
            </a:br>
            <a:r>
              <a:rPr lang="en-US" sz="4400" smtClean="0">
                <a:solidFill>
                  <a:srgbClr val="FFFF00"/>
                </a:solidFill>
              </a:rPr>
              <a:t>Electrical Injuries</a:t>
            </a:r>
          </a:p>
        </p:txBody>
      </p:sp>
      <p:sp>
        <p:nvSpPr>
          <p:cNvPr id="46083" name="Rectangle 3"/>
          <p:cNvSpPr>
            <a:spLocks noGrp="1" noChangeArrowheads="1"/>
          </p:cNvSpPr>
          <p:nvPr>
            <p:ph type="body" idx="1"/>
          </p:nvPr>
        </p:nvSpPr>
        <p:spPr>
          <a:xfrm>
            <a:off x="533400" y="1828800"/>
            <a:ext cx="8077200" cy="1447800"/>
          </a:xfrm>
        </p:spPr>
        <p:txBody>
          <a:bodyPr/>
          <a:lstStyle/>
          <a:p>
            <a:pPr eaLnBrk="1" hangingPunct="1"/>
            <a:r>
              <a:rPr lang="en-US" sz="2000" smtClean="0"/>
              <a:t>Electrical burns cause tissue damage, and are the result of heat generated by the flow of electric current through the body. Electrical burns are one of the most serious injuries you can receive and should be given immediate attention. </a:t>
            </a:r>
          </a:p>
        </p:txBody>
      </p:sp>
      <p:pic>
        <p:nvPicPr>
          <p:cNvPr id="567303" name="Picture 7" descr="Entrance wound where electric current entered a man's back, narrowly missing his spinal c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242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9"/>
          <p:cNvSpPr txBox="1">
            <a:spLocks noChangeArrowheads="1"/>
          </p:cNvSpPr>
          <p:nvPr/>
        </p:nvSpPr>
        <p:spPr bwMode="auto">
          <a:xfrm>
            <a:off x="990600" y="5410200"/>
            <a:ext cx="1828800" cy="304800"/>
          </a:xfrm>
          <a:prstGeom prst="rect">
            <a:avLst/>
          </a:prstGeom>
          <a:solidFill>
            <a:srgbClr val="800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Entrance Wound</a:t>
            </a:r>
          </a:p>
        </p:txBody>
      </p:sp>
      <p:pic>
        <p:nvPicPr>
          <p:cNvPr id="567307" name="Picture 11" descr="Exit wound seen on the bottom of a foot where electric current exited the 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1242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12"/>
          <p:cNvSpPr txBox="1">
            <a:spLocks noChangeArrowheads="1"/>
          </p:cNvSpPr>
          <p:nvPr/>
        </p:nvSpPr>
        <p:spPr bwMode="auto">
          <a:xfrm>
            <a:off x="2971800" y="5410200"/>
            <a:ext cx="2819400" cy="304800"/>
          </a:xfrm>
          <a:prstGeom prst="rect">
            <a:avLst/>
          </a:prstGeom>
          <a:solidFill>
            <a:srgbClr val="800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Exit Wound</a:t>
            </a:r>
          </a:p>
        </p:txBody>
      </p:sp>
      <p:pic>
        <p:nvPicPr>
          <p:cNvPr id="567310" name="Picture 14" descr="Arc burns from electricity arcing through the air and entering a man's body at his armp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713" y="3200400"/>
            <a:ext cx="18938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15"/>
          <p:cNvSpPr txBox="1">
            <a:spLocks noChangeArrowheads="1"/>
          </p:cNvSpPr>
          <p:nvPr/>
        </p:nvSpPr>
        <p:spPr bwMode="auto">
          <a:xfrm>
            <a:off x="6324600" y="5410200"/>
            <a:ext cx="1905000" cy="304800"/>
          </a:xfrm>
          <a:prstGeom prst="rect">
            <a:avLst/>
          </a:prstGeom>
          <a:solidFill>
            <a:srgbClr val="800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Arc/Flash Burns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73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73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67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914400"/>
          </a:xfrm>
          <a:solidFill>
            <a:srgbClr val="800080"/>
          </a:solidFill>
          <a:ln>
            <a:solidFill>
              <a:schemeClr val="tx1"/>
            </a:solidFill>
            <a:miter lim="800000"/>
            <a:headEnd/>
            <a:tailEnd/>
          </a:ln>
        </p:spPr>
        <p:txBody>
          <a:bodyPr/>
          <a:lstStyle/>
          <a:p>
            <a:pPr eaLnBrk="1" hangingPunct="1"/>
            <a:r>
              <a:rPr lang="en-US" b="0" smtClean="0">
                <a:solidFill>
                  <a:srgbClr val="FFFF00"/>
                </a:solidFill>
              </a:rPr>
              <a:t>Hazards &amp; Protections – </a:t>
            </a:r>
            <a:r>
              <a:rPr lang="en-US" sz="1800" b="0" smtClean="0">
                <a:solidFill>
                  <a:srgbClr val="FFFF00"/>
                </a:solidFill>
              </a:rPr>
              <a:t>Ref 29 CFR 1926 Subpart K</a:t>
            </a:r>
            <a:r>
              <a:rPr lang="en-US" b="0" smtClean="0">
                <a:solidFill>
                  <a:srgbClr val="FFFF00"/>
                </a:solidFill>
              </a:rPr>
              <a:t/>
            </a:r>
            <a:br>
              <a:rPr lang="en-US" b="0" smtClean="0">
                <a:solidFill>
                  <a:srgbClr val="FFFF00"/>
                </a:solidFill>
              </a:rPr>
            </a:br>
            <a:endParaRPr lang="en-US" b="0" smtClean="0">
              <a:solidFill>
                <a:srgbClr val="FFFF00"/>
              </a:solidFill>
            </a:endParaRPr>
          </a:p>
        </p:txBody>
      </p:sp>
      <p:sp>
        <p:nvSpPr>
          <p:cNvPr id="737283" name="Rectangle 3"/>
          <p:cNvSpPr>
            <a:spLocks noGrp="1" noChangeArrowheads="1"/>
          </p:cNvSpPr>
          <p:nvPr>
            <p:ph type="body" sz="half" idx="1"/>
          </p:nvPr>
        </p:nvSpPr>
        <p:spPr>
          <a:xfrm>
            <a:off x="228600" y="838200"/>
            <a:ext cx="5105400" cy="5029200"/>
          </a:xfrm>
          <a:solidFill>
            <a:srgbClr val="FFFF00"/>
          </a:solidFill>
          <a:ln>
            <a:solidFill>
              <a:schemeClr val="bg1"/>
            </a:solidFill>
            <a:miter lim="800000"/>
            <a:headEnd/>
            <a:tailEnd/>
          </a:ln>
        </p:spPr>
        <p:txBody>
          <a:bodyPr/>
          <a:lstStyle/>
          <a:p>
            <a:pPr eaLnBrk="1" hangingPunct="1">
              <a:buFont typeface="Wingdings" pitchFamily="2" charset="2"/>
              <a:buNone/>
            </a:pPr>
            <a:r>
              <a:rPr lang="en-US" b="1" u="sng" smtClean="0">
                <a:solidFill>
                  <a:srgbClr val="0033CC"/>
                </a:solidFill>
              </a:rPr>
              <a:t>Hazards</a:t>
            </a:r>
          </a:p>
          <a:p>
            <a:pPr eaLnBrk="1" hangingPunct="1"/>
            <a:r>
              <a:rPr lang="en-US" sz="2000" b="1" smtClean="0">
                <a:solidFill>
                  <a:srgbClr val="0033CC"/>
                </a:solidFill>
              </a:rPr>
              <a:t>Inadequate wiring</a:t>
            </a:r>
          </a:p>
          <a:p>
            <a:pPr eaLnBrk="1" hangingPunct="1"/>
            <a:r>
              <a:rPr lang="en-US" sz="2000" b="1" smtClean="0">
                <a:solidFill>
                  <a:srgbClr val="0033CC"/>
                </a:solidFill>
              </a:rPr>
              <a:t>Exposed electrical parts</a:t>
            </a:r>
          </a:p>
          <a:p>
            <a:pPr eaLnBrk="1" hangingPunct="1"/>
            <a:r>
              <a:rPr lang="en-US" sz="2000" b="1" smtClean="0">
                <a:solidFill>
                  <a:srgbClr val="0033CC"/>
                </a:solidFill>
              </a:rPr>
              <a:t>Wires with bad insulation</a:t>
            </a:r>
          </a:p>
          <a:p>
            <a:pPr eaLnBrk="1" hangingPunct="1"/>
            <a:r>
              <a:rPr lang="en-US" sz="2000" b="1" smtClean="0">
                <a:solidFill>
                  <a:srgbClr val="0033CC"/>
                </a:solidFill>
              </a:rPr>
              <a:t>Ungrounded electrical systems</a:t>
            </a:r>
          </a:p>
          <a:p>
            <a:pPr eaLnBrk="1" hangingPunct="1"/>
            <a:r>
              <a:rPr lang="en-US" sz="2000" b="1" smtClean="0">
                <a:solidFill>
                  <a:srgbClr val="0033CC"/>
                </a:solidFill>
              </a:rPr>
              <a:t>Tools</a:t>
            </a:r>
          </a:p>
          <a:p>
            <a:pPr eaLnBrk="1" hangingPunct="1"/>
            <a:r>
              <a:rPr lang="en-US" sz="2000" b="1" smtClean="0">
                <a:solidFill>
                  <a:srgbClr val="0033CC"/>
                </a:solidFill>
              </a:rPr>
              <a:t>Overloaded circuits</a:t>
            </a:r>
          </a:p>
          <a:p>
            <a:pPr eaLnBrk="1" hangingPunct="1"/>
            <a:r>
              <a:rPr lang="en-US" sz="2000" b="1" smtClean="0">
                <a:solidFill>
                  <a:srgbClr val="0033CC"/>
                </a:solidFill>
              </a:rPr>
              <a:t>Damaged power equipment</a:t>
            </a:r>
          </a:p>
          <a:p>
            <a:pPr eaLnBrk="1" hangingPunct="1"/>
            <a:r>
              <a:rPr lang="en-US" sz="2000" b="1" smtClean="0">
                <a:solidFill>
                  <a:srgbClr val="0033CC"/>
                </a:solidFill>
              </a:rPr>
              <a:t>Using the wrong PPE </a:t>
            </a:r>
          </a:p>
          <a:p>
            <a:pPr eaLnBrk="1" hangingPunct="1"/>
            <a:r>
              <a:rPr lang="en-US" sz="2000" b="1" smtClean="0">
                <a:solidFill>
                  <a:srgbClr val="0033CC"/>
                </a:solidFill>
              </a:rPr>
              <a:t>Overhead powerlines</a:t>
            </a:r>
          </a:p>
          <a:p>
            <a:pPr eaLnBrk="1" hangingPunct="1">
              <a:buFont typeface="Wingdings" pitchFamily="2" charset="2"/>
              <a:buNone/>
            </a:pPr>
            <a:endParaRPr lang="en-US" sz="2000" b="1" smtClean="0">
              <a:solidFill>
                <a:srgbClr val="0033CC"/>
              </a:solidFill>
            </a:endParaRPr>
          </a:p>
          <a:p>
            <a:pPr eaLnBrk="1" hangingPunct="1">
              <a:buFont typeface="Wingdings" pitchFamily="2" charset="2"/>
              <a:buNone/>
            </a:pPr>
            <a:r>
              <a:rPr lang="en-US" sz="2000" b="1" smtClean="0">
                <a:solidFill>
                  <a:srgbClr val="0033CC"/>
                </a:solidFill>
              </a:rPr>
              <a:t>Electrical hazards may be </a:t>
            </a:r>
          </a:p>
          <a:p>
            <a:pPr eaLnBrk="1" hangingPunct="1">
              <a:buFont typeface="Wingdings" pitchFamily="2" charset="2"/>
              <a:buNone/>
            </a:pPr>
            <a:r>
              <a:rPr lang="en-US" sz="2000" b="1" smtClean="0">
                <a:solidFill>
                  <a:srgbClr val="0033CC"/>
                </a:solidFill>
              </a:rPr>
              <a:t>made worse by wet conditions…</a:t>
            </a:r>
          </a:p>
        </p:txBody>
      </p:sp>
      <p:sp>
        <p:nvSpPr>
          <p:cNvPr id="737284" name="Rectangle 4"/>
          <p:cNvSpPr>
            <a:spLocks noGrp="1" noChangeArrowheads="1"/>
          </p:cNvSpPr>
          <p:nvPr>
            <p:ph type="body" sz="half" idx="2"/>
          </p:nvPr>
        </p:nvSpPr>
        <p:spPr>
          <a:xfrm>
            <a:off x="4876800" y="838200"/>
            <a:ext cx="3962400" cy="5029200"/>
          </a:xfrm>
          <a:solidFill>
            <a:srgbClr val="FFFF00"/>
          </a:solidFill>
          <a:ln>
            <a:solidFill>
              <a:schemeClr val="bg1"/>
            </a:solidFill>
            <a:miter lim="800000"/>
            <a:headEnd/>
            <a:tailEnd/>
          </a:ln>
        </p:spPr>
        <p:txBody>
          <a:bodyPr/>
          <a:lstStyle/>
          <a:p>
            <a:pPr eaLnBrk="1" hangingPunct="1">
              <a:buFont typeface="Wingdings" pitchFamily="2" charset="2"/>
              <a:buNone/>
            </a:pPr>
            <a:r>
              <a:rPr lang="en-US" b="1" u="sng" smtClean="0">
                <a:solidFill>
                  <a:srgbClr val="0033CC"/>
                </a:solidFill>
              </a:rPr>
              <a:t>Protective Measures</a:t>
            </a:r>
          </a:p>
          <a:p>
            <a:pPr eaLnBrk="1" hangingPunct="1"/>
            <a:r>
              <a:rPr lang="en-US" sz="2400" b="1" smtClean="0">
                <a:solidFill>
                  <a:srgbClr val="0033CC"/>
                </a:solidFill>
              </a:rPr>
              <a:t>Proper grounding</a:t>
            </a:r>
          </a:p>
          <a:p>
            <a:pPr eaLnBrk="1" hangingPunct="1"/>
            <a:r>
              <a:rPr lang="en-US" sz="2400" b="1" smtClean="0">
                <a:solidFill>
                  <a:srgbClr val="0033CC"/>
                </a:solidFill>
              </a:rPr>
              <a:t>Use GFCI’s</a:t>
            </a:r>
          </a:p>
          <a:p>
            <a:pPr eaLnBrk="1" hangingPunct="1"/>
            <a:r>
              <a:rPr lang="en-US" sz="2400" b="1" smtClean="0">
                <a:solidFill>
                  <a:srgbClr val="0033CC"/>
                </a:solidFill>
              </a:rPr>
              <a:t>Use fuses and circuit breakers</a:t>
            </a:r>
          </a:p>
          <a:p>
            <a:pPr eaLnBrk="1" hangingPunct="1"/>
            <a:r>
              <a:rPr lang="en-US" sz="2400" b="1" smtClean="0">
                <a:solidFill>
                  <a:srgbClr val="0033CC"/>
                </a:solidFill>
              </a:rPr>
              <a:t>Guard live parts</a:t>
            </a:r>
          </a:p>
          <a:p>
            <a:pPr eaLnBrk="1" hangingPunct="1"/>
            <a:r>
              <a:rPr lang="en-US" sz="2400" b="1" smtClean="0">
                <a:solidFill>
                  <a:srgbClr val="0033CC"/>
                </a:solidFill>
              </a:rPr>
              <a:t>Lockout/Tagout</a:t>
            </a:r>
          </a:p>
          <a:p>
            <a:pPr eaLnBrk="1" hangingPunct="1"/>
            <a:r>
              <a:rPr lang="en-US" sz="2400" b="1" smtClean="0">
                <a:solidFill>
                  <a:srgbClr val="0033CC"/>
                </a:solidFill>
              </a:rPr>
              <a:t>Proper use of flexible cords</a:t>
            </a:r>
          </a:p>
          <a:p>
            <a:pPr eaLnBrk="1" hangingPunct="1"/>
            <a:r>
              <a:rPr lang="en-US" sz="2400" b="1" smtClean="0">
                <a:solidFill>
                  <a:srgbClr val="0033CC"/>
                </a:solidFill>
              </a:rPr>
              <a:t>Close electric panels</a:t>
            </a:r>
          </a:p>
          <a:p>
            <a:pPr eaLnBrk="1" hangingPunct="1"/>
            <a:r>
              <a:rPr lang="en-US" sz="2400" b="1" smtClean="0">
                <a:solidFill>
                  <a:srgbClr val="0033CC"/>
                </a:solidFill>
              </a:rPr>
              <a:t>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737283">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737284">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utoUpdateAnimBg="0"/>
      <p:bldP spid="73728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a:xfrm>
            <a:off x="0" y="0"/>
            <a:ext cx="9144000" cy="1143000"/>
          </a:xfrm>
          <a:solidFill>
            <a:srgbClr val="800080"/>
          </a:solidFill>
          <a:ln>
            <a:solidFill>
              <a:schemeClr val="tx1"/>
            </a:solidFill>
            <a:miter lim="800000"/>
            <a:headEnd/>
            <a:tailEnd/>
          </a:ln>
        </p:spPr>
        <p:txBody>
          <a:bodyPr/>
          <a:lstStyle/>
          <a:p>
            <a:pPr eaLnBrk="1" hangingPunct="1"/>
            <a:r>
              <a:rPr lang="en-US" sz="1200" b="0" smtClean="0">
                <a:solidFill>
                  <a:srgbClr val="FFFF00"/>
                </a:solidFill>
              </a:rPr>
              <a:t/>
            </a:r>
            <a:br>
              <a:rPr lang="en-US" sz="1200" b="0" smtClean="0">
                <a:solidFill>
                  <a:srgbClr val="FFFF00"/>
                </a:solidFill>
              </a:rPr>
            </a:br>
            <a:r>
              <a:rPr lang="en-US" sz="3600" b="0" smtClean="0">
                <a:solidFill>
                  <a:srgbClr val="FFFF00"/>
                </a:solidFill>
              </a:rPr>
              <a:t>Clues that Electrical Hazards Exist</a:t>
            </a:r>
            <a:r>
              <a:rPr lang="en-US" sz="3600" smtClean="0"/>
              <a:t>  </a:t>
            </a:r>
          </a:p>
        </p:txBody>
      </p:sp>
      <p:sp>
        <p:nvSpPr>
          <p:cNvPr id="735235" name="Rectangle 1027"/>
          <p:cNvSpPr>
            <a:spLocks noGrp="1" noChangeArrowheads="1"/>
          </p:cNvSpPr>
          <p:nvPr>
            <p:ph type="body" sz="half" idx="1"/>
          </p:nvPr>
        </p:nvSpPr>
        <p:spPr>
          <a:xfrm>
            <a:off x="381000" y="2133600"/>
            <a:ext cx="4724400" cy="3505200"/>
          </a:xfrm>
        </p:spPr>
        <p:txBody>
          <a:bodyPr/>
          <a:lstStyle/>
          <a:p>
            <a:pPr eaLnBrk="1" hangingPunct="1">
              <a:lnSpc>
                <a:spcPct val="90000"/>
              </a:lnSpc>
              <a:spcBef>
                <a:spcPct val="35000"/>
              </a:spcBef>
              <a:buFont typeface="Wingdings" pitchFamily="2" charset="2"/>
              <a:buBlip>
                <a:blip r:embed="rId3"/>
              </a:buBlip>
            </a:pPr>
            <a:r>
              <a:rPr lang="en-US" sz="2400" b="1" smtClean="0"/>
              <a:t>Tripped circuit breakers or blown fuses</a:t>
            </a:r>
          </a:p>
          <a:p>
            <a:pPr eaLnBrk="1" hangingPunct="1">
              <a:lnSpc>
                <a:spcPct val="90000"/>
              </a:lnSpc>
              <a:spcBef>
                <a:spcPct val="35000"/>
              </a:spcBef>
              <a:buFont typeface="Wingdings" pitchFamily="2" charset="2"/>
              <a:buBlip>
                <a:blip r:embed="rId3"/>
              </a:buBlip>
            </a:pPr>
            <a:r>
              <a:rPr lang="en-US" sz="2400" b="1" smtClean="0"/>
              <a:t>Warm tools, wires, cords, connections, or junction boxes</a:t>
            </a:r>
          </a:p>
          <a:p>
            <a:pPr eaLnBrk="1" hangingPunct="1">
              <a:lnSpc>
                <a:spcPct val="90000"/>
              </a:lnSpc>
              <a:spcBef>
                <a:spcPct val="35000"/>
              </a:spcBef>
              <a:buFont typeface="Wingdings" pitchFamily="2" charset="2"/>
              <a:buBlip>
                <a:blip r:embed="rId3"/>
              </a:buBlip>
            </a:pPr>
            <a:r>
              <a:rPr lang="en-US" sz="2400" b="1" smtClean="0"/>
              <a:t>GFCI that shuts off a circuit</a:t>
            </a:r>
          </a:p>
          <a:p>
            <a:pPr eaLnBrk="1" hangingPunct="1">
              <a:lnSpc>
                <a:spcPct val="90000"/>
              </a:lnSpc>
              <a:spcBef>
                <a:spcPct val="35000"/>
              </a:spcBef>
              <a:buFont typeface="Wingdings" pitchFamily="2" charset="2"/>
              <a:buBlip>
                <a:blip r:embed="rId3"/>
              </a:buBlip>
            </a:pPr>
            <a:r>
              <a:rPr lang="en-US" sz="2400" b="1" smtClean="0"/>
              <a:t>Worn or frayed insulation around wire or connection</a:t>
            </a:r>
          </a:p>
        </p:txBody>
      </p:sp>
      <p:pic>
        <p:nvPicPr>
          <p:cNvPr id="48132" name="Picture 1028" descr="worn_insulation2"/>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953000" y="1981200"/>
            <a:ext cx="3962400" cy="3505200"/>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5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5"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050"/>
          <p:cNvSpPr>
            <a:spLocks noGrp="1" noChangeArrowheads="1"/>
          </p:cNvSpPr>
          <p:nvPr>
            <p:ph type="title"/>
          </p:nvPr>
        </p:nvSpPr>
        <p:spPr>
          <a:xfrm>
            <a:off x="0" y="0"/>
            <a:ext cx="9144000" cy="1219200"/>
          </a:xfrm>
          <a:solidFill>
            <a:srgbClr val="800080"/>
          </a:solidFill>
        </p:spPr>
        <p:txBody>
          <a:bodyPr/>
          <a:lstStyle/>
          <a:p>
            <a:pPr eaLnBrk="1" hangingPunct="1"/>
            <a:r>
              <a:rPr lang="en-US" sz="1200" b="0" smtClean="0">
                <a:solidFill>
                  <a:srgbClr val="FFFF00"/>
                </a:solidFill>
              </a:rPr>
              <a:t>  </a:t>
            </a:r>
            <a:br>
              <a:rPr lang="en-US" sz="1200" b="0" smtClean="0">
                <a:solidFill>
                  <a:srgbClr val="FFFF00"/>
                </a:solidFill>
              </a:rPr>
            </a:br>
            <a:r>
              <a:rPr lang="en-US" sz="4800" b="0" smtClean="0">
                <a:solidFill>
                  <a:srgbClr val="FFFF00"/>
                </a:solidFill>
              </a:rPr>
              <a:t>Locking and tagging of circuits</a:t>
            </a:r>
            <a:r>
              <a:rPr lang="en-US" b="0" smtClean="0">
                <a:solidFill>
                  <a:schemeClr val="accent2"/>
                </a:solidFill>
              </a:rPr>
              <a:t> </a:t>
            </a:r>
          </a:p>
        </p:txBody>
      </p:sp>
      <p:sp>
        <p:nvSpPr>
          <p:cNvPr id="787459" name="Rectangle 2051"/>
          <p:cNvSpPr>
            <a:spLocks noGrp="1" noChangeArrowheads="1"/>
          </p:cNvSpPr>
          <p:nvPr>
            <p:ph type="body" idx="1"/>
          </p:nvPr>
        </p:nvSpPr>
        <p:spPr>
          <a:xfrm>
            <a:off x="3733800" y="1676400"/>
            <a:ext cx="5257800" cy="4953000"/>
          </a:xfrm>
        </p:spPr>
        <p:txBody>
          <a:bodyPr/>
          <a:lstStyle/>
          <a:p>
            <a:pPr eaLnBrk="1" hangingPunct="1">
              <a:lnSpc>
                <a:spcPct val="120000"/>
              </a:lnSpc>
            </a:pPr>
            <a:r>
              <a:rPr lang="en-US" smtClean="0"/>
              <a:t>Controls to be deactivated during the course of work on energized or deenergized equipment or circuits shall be locked and tagged.</a:t>
            </a:r>
          </a:p>
          <a:p>
            <a:pPr eaLnBrk="1" hangingPunct="1">
              <a:lnSpc>
                <a:spcPct val="120000"/>
              </a:lnSpc>
            </a:pPr>
            <a:r>
              <a:rPr lang="en-US" smtClean="0"/>
              <a:t>Placed at all energy source locations</a:t>
            </a:r>
          </a:p>
          <a:p>
            <a:pPr eaLnBrk="1" hangingPunct="1">
              <a:lnSpc>
                <a:spcPct val="120000"/>
              </a:lnSpc>
              <a:buFont typeface="Wingdings" pitchFamily="2" charset="2"/>
              <a:buNone/>
            </a:pPr>
            <a:r>
              <a:rPr lang="en-US" sz="2000" smtClean="0"/>
              <a:t>		Ref. 29 CFR 1926.417</a:t>
            </a:r>
          </a:p>
        </p:txBody>
      </p:sp>
      <p:pic>
        <p:nvPicPr>
          <p:cNvPr id="49156" name="Picture 205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77800" y="1676400"/>
            <a:ext cx="3479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7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7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7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59"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78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513"/>
            <a:ext cx="8229600" cy="58562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6324600" y="3810000"/>
            <a:ext cx="2057400" cy="1385888"/>
          </a:xfrm>
          <a:prstGeom prst="rect">
            <a:avLst/>
          </a:prstGeom>
          <a:solidFill>
            <a:srgbClr val="800080"/>
          </a:solidFill>
          <a:ln w="57150" cmpd="thickThin">
            <a:solidFill>
              <a:srgbClr val="FFFF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FFFF00"/>
                </a:solidFill>
              </a:rPr>
              <a:t>Proper wiring methods:</a:t>
            </a:r>
          </a:p>
          <a:p>
            <a:pPr eaLnBrk="1" hangingPunct="1">
              <a:spcBef>
                <a:spcPct val="50000"/>
              </a:spcBef>
            </a:pPr>
            <a:r>
              <a:rPr lang="en-US">
                <a:solidFill>
                  <a:srgbClr val="FFFF00"/>
                </a:solidFill>
              </a:rPr>
              <a:t>Ref. 29 CFR 1926.405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1314"/>
                                        </p:tgtEl>
                                        <p:attrNameLst>
                                          <p:attrName>style.visibility</p:attrName>
                                        </p:attrNameLst>
                                      </p:cBhvr>
                                      <p:to>
                                        <p:strVal val="visible"/>
                                      </p:to>
                                    </p:set>
                                    <p:animEffect transition="in" filter="dissolve">
                                      <p:cBhvr>
                                        <p:cTn id="7" dur="500"/>
                                        <p:tgtEl>
                                          <p:spTgt spid="78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0" y="0"/>
            <a:ext cx="9144000" cy="1524000"/>
          </a:xfrm>
          <a:solidFill>
            <a:srgbClr val="800080"/>
          </a:solidFill>
        </p:spPr>
        <p:txBody>
          <a:bodyPr/>
          <a:lstStyle/>
          <a:p>
            <a:pPr eaLnBrk="1" hangingPunct="1"/>
            <a:r>
              <a:rPr lang="en-US" b="0" smtClean="0">
                <a:solidFill>
                  <a:srgbClr val="FFFF00"/>
                </a:solidFill>
              </a:rPr>
              <a:t>Assured Equipment Grounding Conductor Program</a:t>
            </a:r>
          </a:p>
        </p:txBody>
      </p:sp>
      <p:sp>
        <p:nvSpPr>
          <p:cNvPr id="731139" name="Rectangle 1027"/>
          <p:cNvSpPr>
            <a:spLocks noGrp="1" noChangeArrowheads="1"/>
          </p:cNvSpPr>
          <p:nvPr>
            <p:ph type="body" idx="1"/>
          </p:nvPr>
        </p:nvSpPr>
        <p:spPr>
          <a:xfrm>
            <a:off x="381000" y="1752600"/>
            <a:ext cx="8534400" cy="4114800"/>
          </a:xfrm>
        </p:spPr>
        <p:txBody>
          <a:bodyPr/>
          <a:lstStyle/>
          <a:p>
            <a:pPr eaLnBrk="1" hangingPunct="1">
              <a:lnSpc>
                <a:spcPct val="90000"/>
              </a:lnSpc>
              <a:buFont typeface="Wingdings" pitchFamily="2" charset="2"/>
              <a:buNone/>
            </a:pPr>
            <a:r>
              <a:rPr lang="en-US" sz="2000" b="1" smtClean="0"/>
              <a:t>Program must cover:</a:t>
            </a:r>
          </a:p>
          <a:p>
            <a:pPr marL="742950" lvl="1" indent="-285750" eaLnBrk="1" hangingPunct="1">
              <a:lnSpc>
                <a:spcPct val="90000"/>
              </a:lnSpc>
            </a:pPr>
            <a:r>
              <a:rPr lang="en-US" sz="2000" b="1" smtClean="0"/>
              <a:t>All cord sets</a:t>
            </a:r>
          </a:p>
          <a:p>
            <a:pPr marL="742950" lvl="1" indent="-285750" eaLnBrk="1" hangingPunct="1">
              <a:lnSpc>
                <a:spcPct val="90000"/>
              </a:lnSpc>
            </a:pPr>
            <a:r>
              <a:rPr lang="en-US" sz="2000" b="1" smtClean="0"/>
              <a:t>Receptacles not part of a building or structure </a:t>
            </a:r>
          </a:p>
          <a:p>
            <a:pPr marL="742950" lvl="1" indent="-285750" eaLnBrk="1" hangingPunct="1">
              <a:lnSpc>
                <a:spcPct val="90000"/>
              </a:lnSpc>
            </a:pPr>
            <a:r>
              <a:rPr lang="en-US" sz="2000" b="1" smtClean="0"/>
              <a:t>Equipment connected by plug and cord</a:t>
            </a:r>
          </a:p>
          <a:p>
            <a:pPr eaLnBrk="1" hangingPunct="1">
              <a:lnSpc>
                <a:spcPct val="90000"/>
              </a:lnSpc>
              <a:buFont typeface="Wingdings" pitchFamily="2" charset="2"/>
              <a:buNone/>
            </a:pPr>
            <a:r>
              <a:rPr lang="en-US" sz="2000" b="1" smtClean="0"/>
              <a:t>Program requirements include:</a:t>
            </a:r>
          </a:p>
          <a:p>
            <a:pPr marL="742950" lvl="1" indent="-285750" eaLnBrk="1" hangingPunct="1">
              <a:lnSpc>
                <a:spcPct val="90000"/>
              </a:lnSpc>
            </a:pPr>
            <a:r>
              <a:rPr lang="en-US" sz="2000" b="1" smtClean="0"/>
              <a:t>Specific procedures adopted by the employer</a:t>
            </a:r>
          </a:p>
          <a:p>
            <a:pPr marL="742950" lvl="1" indent="-285750" eaLnBrk="1" hangingPunct="1">
              <a:lnSpc>
                <a:spcPct val="90000"/>
              </a:lnSpc>
            </a:pPr>
            <a:r>
              <a:rPr lang="en-US" sz="2000" b="1" smtClean="0"/>
              <a:t>Competent person to implement the program</a:t>
            </a:r>
          </a:p>
          <a:p>
            <a:pPr marL="742950" lvl="1" indent="-285750" eaLnBrk="1" hangingPunct="1">
              <a:lnSpc>
                <a:spcPct val="90000"/>
              </a:lnSpc>
            </a:pPr>
            <a:r>
              <a:rPr lang="en-US" sz="2000" b="1" smtClean="0"/>
              <a:t>Visual inspection for damage of equipment connected by cord and plug</a:t>
            </a:r>
          </a:p>
          <a:p>
            <a:pPr marL="742950" lvl="1" indent="-285750" eaLnBrk="1" hangingPunct="1">
              <a:lnSpc>
                <a:spcPct val="90000"/>
              </a:lnSpc>
            </a:pPr>
            <a:r>
              <a:rPr lang="en-US" sz="2000" b="1" smtClean="0"/>
              <a:t>Ref. 29 CFR 1926.404(b)(1) for information on required Branch circuit ground fault protection assured equipment grounding conductor program.</a:t>
            </a:r>
          </a:p>
          <a:p>
            <a:pPr marL="742950" lvl="1" indent="-285750" eaLnBrk="1" hangingPunct="1">
              <a:lnSpc>
                <a:spcPct val="90000"/>
              </a:lnSpc>
            </a:pPr>
            <a:endParaRPr lang="en-US" sz="20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1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1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1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11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11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113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3113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3113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311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39" grpId="0" build="p" bldLvl="3"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050"/>
          <p:cNvSpPr>
            <a:spLocks noGrp="1" noChangeArrowheads="1"/>
          </p:cNvSpPr>
          <p:nvPr>
            <p:ph type="title"/>
          </p:nvPr>
        </p:nvSpPr>
        <p:spPr>
          <a:xfrm>
            <a:off x="0" y="0"/>
            <a:ext cx="9144000" cy="1143000"/>
          </a:xfrm>
          <a:solidFill>
            <a:srgbClr val="800080"/>
          </a:solidFill>
        </p:spPr>
        <p:txBody>
          <a:bodyPr/>
          <a:lstStyle/>
          <a:p>
            <a:pPr eaLnBrk="1" hangingPunct="1"/>
            <a:r>
              <a:rPr lang="en-US" b="0" smtClean="0">
                <a:solidFill>
                  <a:srgbClr val="FFFF00"/>
                </a:solidFill>
              </a:rPr>
              <a:t>Overhead Power Lines</a:t>
            </a:r>
          </a:p>
        </p:txBody>
      </p:sp>
      <p:sp>
        <p:nvSpPr>
          <p:cNvPr id="724995" name="Rectangle 2051"/>
          <p:cNvSpPr>
            <a:spLocks noGrp="1" noChangeArrowheads="1"/>
          </p:cNvSpPr>
          <p:nvPr>
            <p:ph type="body" sz="half" idx="1"/>
          </p:nvPr>
        </p:nvSpPr>
        <p:spPr>
          <a:xfrm>
            <a:off x="152400" y="1981200"/>
            <a:ext cx="4648200" cy="3962400"/>
          </a:xfrm>
        </p:spPr>
        <p:txBody>
          <a:bodyPr/>
          <a:lstStyle/>
          <a:p>
            <a:pPr eaLnBrk="1" hangingPunct="1">
              <a:lnSpc>
                <a:spcPct val="90000"/>
              </a:lnSpc>
              <a:buFont typeface="Wingdings" pitchFamily="2" charset="2"/>
              <a:buBlip>
                <a:blip r:embed="rId3"/>
              </a:buBlip>
            </a:pPr>
            <a:r>
              <a:rPr lang="en-US" sz="2400" b="1" smtClean="0"/>
              <a:t>Stay at least 10 feet away </a:t>
            </a:r>
          </a:p>
          <a:p>
            <a:pPr eaLnBrk="1" hangingPunct="1">
              <a:lnSpc>
                <a:spcPct val="90000"/>
              </a:lnSpc>
              <a:buFont typeface="Wingdings" pitchFamily="2" charset="2"/>
              <a:buNone/>
            </a:pPr>
            <a:r>
              <a:rPr lang="en-US" sz="1800" b="1" smtClean="0"/>
              <a:t>	 Ref. 29 CFR 1926.955(b)(8).</a:t>
            </a:r>
            <a:endParaRPr lang="en-US" sz="2400" b="1" smtClean="0"/>
          </a:p>
          <a:p>
            <a:pPr eaLnBrk="1" hangingPunct="1">
              <a:lnSpc>
                <a:spcPct val="90000"/>
              </a:lnSpc>
              <a:buFont typeface="Wingdings" pitchFamily="2" charset="2"/>
              <a:buBlip>
                <a:blip r:embed="rId3"/>
              </a:buBlip>
            </a:pPr>
            <a:r>
              <a:rPr lang="en-US" sz="2400" b="1" smtClean="0"/>
              <a:t>Assume that lines are energized</a:t>
            </a:r>
          </a:p>
          <a:p>
            <a:pPr eaLnBrk="1" hangingPunct="1">
              <a:lnSpc>
                <a:spcPct val="90000"/>
              </a:lnSpc>
              <a:buFont typeface="Wingdings" pitchFamily="2" charset="2"/>
              <a:buBlip>
                <a:blip r:embed="rId3"/>
              </a:buBlip>
            </a:pPr>
            <a:r>
              <a:rPr lang="en-US" sz="2400" b="1" smtClean="0"/>
              <a:t>Use wood or fiberglass ladders, not metal</a:t>
            </a:r>
          </a:p>
          <a:p>
            <a:pPr eaLnBrk="1" hangingPunct="1">
              <a:lnSpc>
                <a:spcPct val="90000"/>
              </a:lnSpc>
              <a:buFont typeface="Wingdings" pitchFamily="2" charset="2"/>
              <a:buBlip>
                <a:blip r:embed="rId3"/>
              </a:buBlip>
            </a:pPr>
            <a:r>
              <a:rPr lang="en-US" sz="2400" b="1" smtClean="0"/>
              <a:t>Power line workers need     special training &amp; PPE</a:t>
            </a:r>
          </a:p>
          <a:p>
            <a:pPr eaLnBrk="1" hangingPunct="1">
              <a:lnSpc>
                <a:spcPct val="90000"/>
              </a:lnSpc>
              <a:buFont typeface="Wingdings" pitchFamily="2" charset="2"/>
              <a:buBlip>
                <a:blip r:embed="rId3"/>
              </a:buBlip>
            </a:pPr>
            <a:r>
              <a:rPr lang="en-US" sz="2400" b="1" smtClean="0"/>
              <a:t>Power lines can be buried, so call before you dig  </a:t>
            </a:r>
          </a:p>
          <a:p>
            <a:pPr eaLnBrk="1" hangingPunct="1">
              <a:lnSpc>
                <a:spcPct val="90000"/>
              </a:lnSpc>
            </a:pPr>
            <a:endParaRPr lang="en-US" sz="2400" smtClean="0"/>
          </a:p>
          <a:p>
            <a:pPr eaLnBrk="1" hangingPunct="1">
              <a:lnSpc>
                <a:spcPct val="90000"/>
              </a:lnSpc>
              <a:buFont typeface="Wingdings" pitchFamily="2" charset="2"/>
              <a:buNone/>
            </a:pPr>
            <a:endParaRPr lang="en-US" sz="2400" smtClean="0"/>
          </a:p>
        </p:txBody>
      </p:sp>
      <p:pic>
        <p:nvPicPr>
          <p:cNvPr id="52228" name="Picture 2052" descr="100_03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76400"/>
            <a:ext cx="4340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5"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7091" name="Rectangle 3"/>
          <p:cNvSpPr>
            <a:spLocks noGrp="1" noChangeArrowheads="1"/>
          </p:cNvSpPr>
          <p:nvPr>
            <p:ph type="body" idx="1"/>
          </p:nvPr>
        </p:nvSpPr>
        <p:spPr>
          <a:xfrm>
            <a:off x="0" y="3048000"/>
            <a:ext cx="9144000" cy="2667000"/>
          </a:xfrm>
        </p:spPr>
        <p:txBody>
          <a:bodyPr/>
          <a:lstStyle/>
          <a:p>
            <a:pPr algn="ctr" eaLnBrk="1" hangingPunct="1">
              <a:buFont typeface="Wingdings" pitchFamily="2" charset="2"/>
              <a:buNone/>
            </a:pPr>
            <a:r>
              <a:rPr lang="en-US" sz="6000" b="1" smtClean="0"/>
              <a:t>Fall Protection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857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1"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1371600"/>
          </a:xfrm>
          <a:solidFill>
            <a:srgbClr val="800080"/>
          </a:solidFill>
        </p:spPr>
        <p:txBody>
          <a:bodyPr/>
          <a:lstStyle/>
          <a:p>
            <a:pPr eaLnBrk="1" hangingPunct="1"/>
            <a:r>
              <a:rPr lang="en-US" sz="6000" smtClean="0">
                <a:solidFill>
                  <a:srgbClr val="FFFF00"/>
                </a:solidFill>
              </a:rPr>
              <a:t>Grounding Path</a:t>
            </a:r>
          </a:p>
        </p:txBody>
      </p:sp>
      <p:sp>
        <p:nvSpPr>
          <p:cNvPr id="783363" name="Rectangle 3"/>
          <p:cNvSpPr>
            <a:spLocks noGrp="1" noChangeArrowheads="1"/>
          </p:cNvSpPr>
          <p:nvPr>
            <p:ph type="body" idx="1"/>
          </p:nvPr>
        </p:nvSpPr>
        <p:spPr>
          <a:xfrm>
            <a:off x="228600" y="1676400"/>
            <a:ext cx="5181600" cy="4114800"/>
          </a:xfrm>
        </p:spPr>
        <p:txBody>
          <a:bodyPr/>
          <a:lstStyle/>
          <a:p>
            <a:pPr eaLnBrk="1" hangingPunct="1"/>
            <a:r>
              <a:rPr lang="en-US" sz="3000" smtClean="0"/>
              <a:t>The path to ground from circuits, equipment, and enclosures must be permanent and continuous</a:t>
            </a:r>
          </a:p>
          <a:p>
            <a:pPr eaLnBrk="1" hangingPunct="1"/>
            <a:r>
              <a:rPr lang="en-US" sz="3000" smtClean="0"/>
              <a:t>Violation shown here is an extension cord with a missing grounding prong</a:t>
            </a:r>
          </a:p>
          <a:p>
            <a:pPr marL="742950" lvl="1" indent="-285750" eaLnBrk="1" hangingPunct="1"/>
            <a:r>
              <a:rPr lang="en-US" sz="1800" smtClean="0"/>
              <a:t>Ref. 29 CFR 1926.404(e) - Over current</a:t>
            </a:r>
          </a:p>
          <a:p>
            <a:pPr marL="742950" lvl="1" indent="-285750" eaLnBrk="1" hangingPunct="1"/>
            <a:r>
              <a:rPr lang="en-US" sz="1800" smtClean="0"/>
              <a:t>Ref. 29 CFR 1926.404(f) - Grounding</a:t>
            </a:r>
          </a:p>
          <a:p>
            <a:pPr eaLnBrk="1" hangingPunct="1"/>
            <a:endParaRPr lang="en-US" sz="3000" smtClean="0"/>
          </a:p>
        </p:txBody>
      </p:sp>
      <p:graphicFrame>
        <p:nvGraphicFramePr>
          <p:cNvPr id="53252" name="Object 0"/>
          <p:cNvGraphicFramePr>
            <a:graphicFrameLocks noChangeAspect="1"/>
          </p:cNvGraphicFramePr>
          <p:nvPr/>
        </p:nvGraphicFramePr>
        <p:xfrm>
          <a:off x="5486400" y="1676400"/>
          <a:ext cx="3200400" cy="4114800"/>
        </p:xfrm>
        <a:graphic>
          <a:graphicData uri="http://schemas.openxmlformats.org/presentationml/2006/ole">
            <mc:AlternateContent xmlns:mc="http://schemas.openxmlformats.org/markup-compatibility/2006">
              <mc:Choice xmlns:v="urn:schemas-microsoft-com:vml" Requires="v">
                <p:oleObj spid="_x0000_s53253" name="Document" r:id="rId4" imgW="5705640" imgH="4381560" progId="WP8Doc">
                  <p:embed/>
                </p:oleObj>
              </mc:Choice>
              <mc:Fallback>
                <p:oleObj name="Document" r:id="rId4" imgW="5705640" imgH="4381560" progId="WP8Doc">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l="18115" t="17821" r="37732"/>
                      <a:stretch>
                        <a:fillRect/>
                      </a:stretch>
                    </p:blipFill>
                    <p:spPr bwMode="auto">
                      <a:xfrm>
                        <a:off x="5486400" y="1676400"/>
                        <a:ext cx="320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3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3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3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3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3"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5410" name="Rectangle 2"/>
          <p:cNvSpPr>
            <a:spLocks noGrp="1" noChangeArrowheads="1"/>
          </p:cNvSpPr>
          <p:nvPr>
            <p:ph type="body" idx="1"/>
          </p:nvPr>
        </p:nvSpPr>
        <p:spPr>
          <a:xfrm>
            <a:off x="457200" y="1600200"/>
            <a:ext cx="8686800" cy="4191000"/>
          </a:xfrm>
        </p:spPr>
        <p:txBody>
          <a:bodyPr/>
          <a:lstStyle/>
          <a:p>
            <a:pPr eaLnBrk="1" hangingPunct="1"/>
            <a:r>
              <a:rPr lang="en-US" b="1" u="sng" smtClean="0">
                <a:solidFill>
                  <a:srgbClr val="0033CC"/>
                </a:solidFill>
              </a:rPr>
              <a:t>Cord Connected type:</a:t>
            </a:r>
          </a:p>
          <a:p>
            <a:pPr eaLnBrk="1" hangingPunct="1"/>
            <a:r>
              <a:rPr lang="en-US" smtClean="0">
                <a:solidFill>
                  <a:srgbClr val="0033CC"/>
                </a:solidFill>
              </a:rPr>
              <a:t>Attachment plug incorporates the GFCI module.</a:t>
            </a:r>
          </a:p>
          <a:p>
            <a:pPr eaLnBrk="1" hangingPunct="1"/>
            <a:r>
              <a:rPr lang="en-US" smtClean="0">
                <a:solidFill>
                  <a:srgbClr val="0033CC"/>
                </a:solidFill>
              </a:rPr>
              <a:t>Protects the cord, and any equipment attached to the cord.</a:t>
            </a:r>
          </a:p>
          <a:p>
            <a:pPr eaLnBrk="1" hangingPunct="1"/>
            <a:r>
              <a:rPr lang="en-US" smtClean="0">
                <a:solidFill>
                  <a:srgbClr val="0033CC"/>
                </a:solidFill>
              </a:rPr>
              <a:t>Attachment has non-standard appearance</a:t>
            </a:r>
          </a:p>
          <a:p>
            <a:pPr eaLnBrk="1" hangingPunct="1"/>
            <a:r>
              <a:rPr lang="en-US" smtClean="0">
                <a:solidFill>
                  <a:srgbClr val="0033CC"/>
                </a:solidFill>
              </a:rPr>
              <a:t>Equipped with test and reset buttons.</a:t>
            </a:r>
          </a:p>
          <a:p>
            <a:pPr eaLnBrk="1" hangingPunct="1"/>
            <a:r>
              <a:rPr lang="en-US" smtClean="0">
                <a:solidFill>
                  <a:srgbClr val="0033CC"/>
                </a:solidFill>
              </a:rPr>
              <a:t>No-voltage release feature, </a:t>
            </a:r>
            <a:r>
              <a:rPr lang="en-US" sz="2000" smtClean="0">
                <a:solidFill>
                  <a:srgbClr val="0033CC"/>
                </a:solidFill>
              </a:rPr>
              <a:t>Ref. 29 CFR 1926.404(b)(1)(ii)</a:t>
            </a:r>
          </a:p>
        </p:txBody>
      </p:sp>
      <p:sp>
        <p:nvSpPr>
          <p:cNvPr id="54275" name="Rectangle 3"/>
          <p:cNvSpPr>
            <a:spLocks noGrp="1" noChangeArrowheads="1"/>
          </p:cNvSpPr>
          <p:nvPr>
            <p:ph type="title"/>
          </p:nvPr>
        </p:nvSpPr>
        <p:spPr>
          <a:xfrm>
            <a:off x="0" y="0"/>
            <a:ext cx="9144000" cy="1066800"/>
          </a:xfrm>
          <a:solidFill>
            <a:srgbClr val="800080"/>
          </a:solidFill>
          <a:ln>
            <a:solidFill>
              <a:schemeClr val="accent2"/>
            </a:solidFill>
            <a:miter lim="800000"/>
            <a:headEnd/>
            <a:tailEnd/>
          </a:ln>
        </p:spPr>
        <p:txBody>
          <a:bodyPr/>
          <a:lstStyle/>
          <a:p>
            <a:pPr eaLnBrk="1" hangingPunct="1"/>
            <a:r>
              <a:rPr lang="en-US" sz="5400" b="0" smtClean="0">
                <a:solidFill>
                  <a:srgbClr val="FFFF00"/>
                </a:solidFill>
              </a:rPr>
              <a:t>Types of GFCI’s</a:t>
            </a:r>
          </a:p>
        </p:txBody>
      </p:sp>
      <p:pic>
        <p:nvPicPr>
          <p:cNvPr id="54276" name="Picture 4" descr="Slide10"/>
          <p:cNvPicPr>
            <a:picLocks noChangeAspect="1" noChangeArrowheads="1"/>
          </p:cNvPicPr>
          <p:nvPr/>
        </p:nvPicPr>
        <p:blipFill>
          <a:blip r:embed="rId3">
            <a:extLst>
              <a:ext uri="{28A0092B-C50C-407E-A947-70E740481C1C}">
                <a14:useLocalDpi xmlns:a14="http://schemas.microsoft.com/office/drawing/2010/main" val="0"/>
              </a:ext>
            </a:extLst>
          </a:blip>
          <a:srcRect t="17961" b="22374"/>
          <a:stretch>
            <a:fillRect/>
          </a:stretch>
        </p:blipFill>
        <p:spPr bwMode="auto">
          <a:xfrm>
            <a:off x="0" y="51816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5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54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54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54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541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54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0"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341438"/>
          </a:xfrm>
          <a:solidFill>
            <a:srgbClr val="800080"/>
          </a:solidFill>
          <a:ln>
            <a:solidFill>
              <a:schemeClr val="tx1"/>
            </a:solidFill>
            <a:miter lim="800000"/>
            <a:headEnd/>
            <a:tailEnd/>
          </a:ln>
        </p:spPr>
        <p:txBody>
          <a:bodyPr/>
          <a:lstStyle/>
          <a:p>
            <a:pPr eaLnBrk="1" hangingPunct="1"/>
            <a:r>
              <a:rPr lang="en-US" sz="1200" smtClean="0">
                <a:solidFill>
                  <a:srgbClr val="FFFF00"/>
                </a:solidFill>
              </a:rPr>
              <a:t/>
            </a:r>
            <a:br>
              <a:rPr lang="en-US" sz="1200" smtClean="0">
                <a:solidFill>
                  <a:srgbClr val="FFFF00"/>
                </a:solidFill>
              </a:rPr>
            </a:br>
            <a:r>
              <a:rPr lang="en-US" smtClean="0">
                <a:solidFill>
                  <a:srgbClr val="FFFF00"/>
                </a:solidFill>
              </a:rPr>
              <a:t>Lack of Ground Fault Protection</a:t>
            </a:r>
          </a:p>
        </p:txBody>
      </p:sp>
      <p:sp>
        <p:nvSpPr>
          <p:cNvPr id="542723" name="Rectangle 3"/>
          <p:cNvSpPr>
            <a:spLocks noGrp="1" noChangeArrowheads="1"/>
          </p:cNvSpPr>
          <p:nvPr>
            <p:ph type="body" idx="1"/>
          </p:nvPr>
        </p:nvSpPr>
        <p:spPr>
          <a:xfrm>
            <a:off x="228600" y="1828800"/>
            <a:ext cx="8686800" cy="4038600"/>
          </a:xfrm>
        </p:spPr>
        <p:txBody>
          <a:bodyPr/>
          <a:lstStyle/>
          <a:p>
            <a:pPr eaLnBrk="1" hangingPunct="1"/>
            <a:r>
              <a:rPr lang="en-US" b="1" smtClean="0"/>
              <a:t>How to avoid hazards:</a:t>
            </a:r>
          </a:p>
          <a:p>
            <a:pPr lvl="1" eaLnBrk="1" hangingPunct="1"/>
            <a:r>
              <a:rPr lang="en-US" sz="2400" b="1" smtClean="0"/>
              <a:t>Use ground-fault circuit interrupters (GFCI) on all 120-volt, single-phase, 15- and 20-ampere receptacles, </a:t>
            </a:r>
            <a:r>
              <a:rPr lang="en-US" sz="2400" b="1" i="1" smtClean="0"/>
              <a:t>or </a:t>
            </a:r>
            <a:r>
              <a:rPr lang="en-US" sz="2400" b="1" smtClean="0"/>
              <a:t>have an assured equipment grounding conductor program (AEGCP). </a:t>
            </a:r>
          </a:p>
          <a:p>
            <a:pPr lvl="1" eaLnBrk="1" hangingPunct="1"/>
            <a:r>
              <a:rPr lang="en-US" sz="2400" b="1" smtClean="0"/>
              <a:t>Follow manufacturers' recommended testing procedure to insure GFCI is working correctly. </a:t>
            </a:r>
          </a:p>
          <a:p>
            <a:pPr lvl="1" eaLnBrk="1" hangingPunct="1"/>
            <a:r>
              <a:rPr lang="en-US" sz="2400" b="1" smtClean="0"/>
              <a:t>Use double-insulated tools and equipment, distinctively marked.</a:t>
            </a:r>
            <a:r>
              <a:rPr lang="en-US" sz="24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685800"/>
            <a:ext cx="9144000" cy="655638"/>
          </a:xfrm>
          <a:solidFill>
            <a:srgbClr val="800080"/>
          </a:solidFill>
        </p:spPr>
        <p:txBody>
          <a:bodyPr/>
          <a:lstStyle/>
          <a:p>
            <a:pPr eaLnBrk="1" hangingPunct="1"/>
            <a:r>
              <a:rPr lang="en-US" sz="3600" smtClean="0">
                <a:solidFill>
                  <a:srgbClr val="FFFF00"/>
                </a:solidFill>
              </a:rPr>
              <a:t>Specific Requirements</a:t>
            </a:r>
          </a:p>
        </p:txBody>
      </p:sp>
      <p:sp>
        <p:nvSpPr>
          <p:cNvPr id="56323" name="Rectangle 3"/>
          <p:cNvSpPr>
            <a:spLocks noGrp="1" noChangeArrowheads="1"/>
          </p:cNvSpPr>
          <p:nvPr>
            <p:ph type="body" idx="1"/>
          </p:nvPr>
        </p:nvSpPr>
        <p:spPr/>
        <p:txBody>
          <a:bodyPr/>
          <a:lstStyle/>
          <a:p>
            <a:pPr eaLnBrk="1" hangingPunct="1">
              <a:buFont typeface="Wingdings" pitchFamily="2" charset="2"/>
              <a:buNone/>
            </a:pPr>
            <a:r>
              <a:rPr lang="en-US" sz="3200" smtClean="0"/>
              <a:t>Note: State and local regulation as well as contractual requirements (through consensual standards or construction user agreements) may also apply and in effect increase your expected standard of care…Now is the opportunity to discuss these along with any other relevant federal mandates not previously mentioned…</a:t>
            </a:r>
            <a:endParaRPr lang="en-US" sz="3200" smtClean="0">
              <a:solidFill>
                <a:srgbClr val="FFFF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144000" cy="1066800"/>
          </a:xfrm>
          <a:prstGeom prst="rect">
            <a:avLst/>
          </a:prstGeom>
          <a:solidFill>
            <a:srgbClr val="FFFF00"/>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n-US" sz="4800" b="1" i="1">
                <a:solidFill>
                  <a:srgbClr val="0033CC"/>
                </a:solidFill>
                <a:effectLst>
                  <a:outerShdw blurRad="38100" dist="38100" dir="2700000" algn="tl">
                    <a:srgbClr val="000000"/>
                  </a:outerShdw>
                </a:effectLst>
                <a:latin typeface="Book Antiqua" pitchFamily="18" charset="0"/>
                <a:cs typeface="+mn-cs"/>
              </a:rPr>
              <a:t>Total Construction Fatalities</a:t>
            </a:r>
            <a:endParaRPr lang="en-US" sz="3600" b="1" i="1">
              <a:solidFill>
                <a:srgbClr val="0033CC"/>
              </a:solidFill>
              <a:effectLst>
                <a:outerShdw blurRad="38100" dist="38100" dir="2700000" algn="tl">
                  <a:srgbClr val="000000"/>
                </a:outerShdw>
              </a:effectLst>
              <a:latin typeface="Book Antiqua" pitchFamily="18" charset="0"/>
              <a:cs typeface="+mn-cs"/>
            </a:endParaRPr>
          </a:p>
        </p:txBody>
      </p:sp>
      <p:graphicFrame>
        <p:nvGraphicFramePr>
          <p:cNvPr id="57347" name="Object 0">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57354" name="Chart" r:id="rId3" imgW="10134838" imgH="5905738" progId="MSGraph.Chart.8">
                  <p:embed followColorScheme="full"/>
                </p:oleObj>
              </mc:Choice>
              <mc:Fallback>
                <p:oleObj name="Chart" r:id="rId3" imgW="10134838" imgH="5905738" progId="MSGraph.Chart.8">
                  <p:embed followColorScheme="full"/>
                  <p:pic>
                    <p:nvPicPr>
                      <p:cNvPr id="0"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840708" name="Rectangle 4"/>
          <p:cNvSpPr>
            <a:spLocks noChangeArrowheads="1"/>
          </p:cNvSpPr>
          <p:nvPr/>
        </p:nvSpPr>
        <p:spPr bwMode="auto">
          <a:xfrm>
            <a:off x="6248400" y="3276600"/>
            <a:ext cx="2895600" cy="94297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a:cs typeface="+mn-cs"/>
              </a:rPr>
              <a:t>  Falls From</a:t>
            </a:r>
          </a:p>
          <a:p>
            <a:pPr algn="l" eaLnBrk="0" hangingPunct="0">
              <a:defRPr/>
            </a:pPr>
            <a:r>
              <a:rPr lang="en-US" sz="2800" b="1">
                <a:cs typeface="+mn-cs"/>
              </a:rPr>
              <a:t>Elevation 33%</a:t>
            </a:r>
          </a:p>
        </p:txBody>
      </p:sp>
      <p:sp>
        <p:nvSpPr>
          <p:cNvPr id="840709" name="Rectangle 5"/>
          <p:cNvSpPr>
            <a:spLocks noChangeArrowheads="1"/>
          </p:cNvSpPr>
          <p:nvPr/>
        </p:nvSpPr>
        <p:spPr bwMode="auto">
          <a:xfrm>
            <a:off x="2819400" y="4038600"/>
            <a:ext cx="2741613" cy="819150"/>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a:cs typeface="+mn-cs"/>
              </a:rPr>
              <a:t>       Caught</a:t>
            </a:r>
          </a:p>
          <a:p>
            <a:pPr algn="l" eaLnBrk="0" hangingPunct="0">
              <a:defRPr/>
            </a:pPr>
            <a:r>
              <a:rPr lang="en-US" sz="2400" b="1">
                <a:cs typeface="+mn-cs"/>
              </a:rPr>
              <a:t> In/Between 18%</a:t>
            </a:r>
          </a:p>
        </p:txBody>
      </p:sp>
      <p:sp>
        <p:nvSpPr>
          <p:cNvPr id="840710" name="Rectangle 6"/>
          <p:cNvSpPr>
            <a:spLocks noChangeArrowheads="1"/>
          </p:cNvSpPr>
          <p:nvPr/>
        </p:nvSpPr>
        <p:spPr bwMode="auto">
          <a:xfrm>
            <a:off x="457200" y="3657600"/>
            <a:ext cx="2860675" cy="515938"/>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a:cs typeface="+mn-cs"/>
              </a:rPr>
              <a:t>Struck By 22%</a:t>
            </a:r>
          </a:p>
        </p:txBody>
      </p:sp>
      <p:sp>
        <p:nvSpPr>
          <p:cNvPr id="840711" name="Rectangle 7"/>
          <p:cNvSpPr>
            <a:spLocks noChangeArrowheads="1"/>
          </p:cNvSpPr>
          <p:nvPr/>
        </p:nvSpPr>
        <p:spPr bwMode="auto">
          <a:xfrm>
            <a:off x="1828800" y="2971800"/>
            <a:ext cx="2232025" cy="454025"/>
          </a:xfrm>
          <a:prstGeom prst="rect">
            <a:avLst/>
          </a:prstGeom>
          <a:noFill/>
          <a:ln w="12700">
            <a:noFill/>
            <a:miter lim="800000"/>
            <a:headEnd/>
            <a:tailEnd/>
          </a:ln>
          <a:effectLst>
            <a:outerShdw dist="17961" dir="2700000" algn="ctr" rotWithShape="0">
              <a:srgbClr val="000000"/>
            </a:outerShdw>
          </a:effectLst>
        </p:spPr>
        <p:txBody>
          <a:bodyPr wrap="none" lIns="90488" tIns="44450" rIns="90488" bIns="44450">
            <a:spAutoFit/>
          </a:bodyPr>
          <a:lstStyle/>
          <a:p>
            <a:pPr algn="l" eaLnBrk="0" hangingPunct="0">
              <a:defRPr/>
            </a:pPr>
            <a:r>
              <a:rPr lang="en-US" sz="2400" b="1">
                <a:cs typeface="+mn-cs"/>
              </a:rPr>
              <a:t>Electrical 17%</a:t>
            </a:r>
          </a:p>
        </p:txBody>
      </p:sp>
      <p:sp>
        <p:nvSpPr>
          <p:cNvPr id="840712" name="Rectangle 8"/>
          <p:cNvSpPr>
            <a:spLocks noChangeArrowheads="1"/>
          </p:cNvSpPr>
          <p:nvPr/>
        </p:nvSpPr>
        <p:spPr bwMode="auto">
          <a:xfrm>
            <a:off x="4191000" y="2895600"/>
            <a:ext cx="2146300" cy="45402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a:cs typeface="+mn-cs"/>
              </a:rPr>
              <a:t>Other 10%</a:t>
            </a:r>
          </a:p>
        </p:txBody>
      </p:sp>
      <p:sp>
        <p:nvSpPr>
          <p:cNvPr id="57353" name="Text Box 9"/>
          <p:cNvSpPr txBox="1">
            <a:spLocks noChangeArrowheads="1"/>
          </p:cNvSpPr>
          <p:nvPr/>
        </p:nvSpPr>
        <p:spPr bwMode="auto">
          <a:xfrm>
            <a:off x="6400800" y="62484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Hour No. 1.5 of 2.0</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457200"/>
            <a:ext cx="9144000" cy="1066800"/>
          </a:xfrm>
          <a:solidFill>
            <a:srgbClr val="FFFF00"/>
          </a:solidFill>
        </p:spPr>
        <p:txBody>
          <a:bodyPr/>
          <a:lstStyle/>
          <a:p>
            <a:pPr eaLnBrk="1" hangingPunct="1">
              <a:defRPr/>
            </a:pPr>
            <a:r>
              <a:rPr lang="en-US" sz="7200" i="1" smtClean="0">
                <a:solidFill>
                  <a:srgbClr val="0033CC"/>
                </a:solidFill>
                <a:effectLst>
                  <a:outerShdw blurRad="38100" dist="38100" dir="2700000" algn="tl">
                    <a:srgbClr val="000000"/>
                  </a:outerShdw>
                </a:effectLst>
              </a:rPr>
              <a:t>Struck-By</a:t>
            </a:r>
          </a:p>
        </p:txBody>
      </p:sp>
      <p:sp>
        <p:nvSpPr>
          <p:cNvPr id="573443" name="Rectangle 3"/>
          <p:cNvSpPr>
            <a:spLocks noGrp="1" noChangeArrowheads="1"/>
          </p:cNvSpPr>
          <p:nvPr>
            <p:ph type="body" idx="1"/>
          </p:nvPr>
        </p:nvSpPr>
        <p:spPr>
          <a:xfrm>
            <a:off x="457200" y="1752600"/>
            <a:ext cx="8229600" cy="4378325"/>
          </a:xfrm>
        </p:spPr>
        <p:txBody>
          <a:bodyPr/>
          <a:lstStyle/>
          <a:p>
            <a:pPr eaLnBrk="1" hangingPunct="1"/>
            <a:r>
              <a:rPr lang="en-US" smtClean="0"/>
              <a:t>The second highest cause of construction-related deaths is being struck by an object. Approximately 75% of struck-by fatalities involve heavy equipment such as trucks or cranes. </a:t>
            </a:r>
          </a:p>
          <a:p>
            <a:pPr eaLnBrk="1" hangingPunct="1">
              <a:buFont typeface="Wingdings" pitchFamily="2" charset="2"/>
              <a:buNone/>
            </a:pPr>
            <a:r>
              <a:rPr lang="en-US" smtClean="0"/>
              <a:t>	</a:t>
            </a:r>
          </a:p>
          <a:p>
            <a:pPr eaLnBrk="1" hangingPunct="1">
              <a:buFont typeface="Wingdings" pitchFamily="2" charset="2"/>
              <a:buNone/>
            </a:pPr>
            <a:r>
              <a:rPr lang="en-US" smtClean="0"/>
              <a:t>	Safety and health programs would be wise to  take into account the many ways struck-by accidents can occur.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Effect transition="in" filter="dissolve">
                                      <p:cBhvr>
                                        <p:cTn id="7" dur="500"/>
                                        <p:tgtEl>
                                          <p:spTgt spid="573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3443">
                                            <p:txEl>
                                              <p:pRg st="1" end="1"/>
                                            </p:txEl>
                                          </p:spTgt>
                                        </p:tgtEl>
                                        <p:attrNameLst>
                                          <p:attrName>style.visibility</p:attrName>
                                        </p:attrNameLst>
                                      </p:cBhvr>
                                      <p:to>
                                        <p:strVal val="visible"/>
                                      </p:to>
                                    </p:set>
                                    <p:animEffect transition="in" filter="dissolve">
                                      <p:cBhvr>
                                        <p:cTn id="12" dur="500"/>
                                        <p:tgtEl>
                                          <p:spTgt spid="573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3443">
                                            <p:txEl>
                                              <p:pRg st="2" end="2"/>
                                            </p:txEl>
                                          </p:spTgt>
                                        </p:tgtEl>
                                        <p:attrNameLst>
                                          <p:attrName>style.visibility</p:attrName>
                                        </p:attrNameLst>
                                      </p:cBhvr>
                                      <p:to>
                                        <p:strVal val="visible"/>
                                      </p:to>
                                    </p:set>
                                    <p:animEffect transition="in" filter="dissolve">
                                      <p:cBhvr>
                                        <p:cTn id="17" dur="500"/>
                                        <p:tgtEl>
                                          <p:spTgt spid="573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Struck-By</a:t>
            </a:r>
          </a:p>
        </p:txBody>
      </p:sp>
      <p:sp>
        <p:nvSpPr>
          <p:cNvPr id="574467" name="Rectangle 3"/>
          <p:cNvSpPr>
            <a:spLocks noGrp="1" noChangeArrowheads="1"/>
          </p:cNvSpPr>
          <p:nvPr>
            <p:ph type="body" idx="1"/>
          </p:nvPr>
        </p:nvSpPr>
        <p:spPr>
          <a:xfrm>
            <a:off x="228600" y="1600200"/>
            <a:ext cx="8686800" cy="4530725"/>
          </a:xfrm>
        </p:spPr>
        <p:txBody>
          <a:bodyPr/>
          <a:lstStyle/>
          <a:p>
            <a:pPr eaLnBrk="1" hangingPunct="1"/>
            <a:r>
              <a:rPr lang="en-US" sz="3200" smtClean="0">
                <a:solidFill>
                  <a:srgbClr val="FF0000"/>
                </a:solidFill>
              </a:rPr>
              <a:t>The following  three hazards cause the most </a:t>
            </a:r>
          </a:p>
          <a:p>
            <a:pPr eaLnBrk="1" hangingPunct="1">
              <a:buFont typeface="Wingdings" pitchFamily="2" charset="2"/>
              <a:buNone/>
            </a:pPr>
            <a:r>
              <a:rPr lang="en-US" sz="3200" smtClean="0">
                <a:solidFill>
                  <a:srgbClr val="FF0000"/>
                </a:solidFill>
              </a:rPr>
              <a:t>   struck-by injuries:</a:t>
            </a:r>
            <a:r>
              <a:rPr lang="en-US" smtClean="0"/>
              <a:t> </a:t>
            </a:r>
          </a:p>
          <a:p>
            <a:pPr eaLnBrk="1" hangingPunct="1">
              <a:buFont typeface="Wingdings" pitchFamily="2" charset="2"/>
              <a:buNone/>
            </a:pPr>
            <a:r>
              <a:rPr lang="en-US" sz="2000" smtClean="0"/>
              <a:t>  </a:t>
            </a:r>
          </a:p>
          <a:p>
            <a:pPr lvl="1" eaLnBrk="1" hangingPunct="1"/>
            <a:r>
              <a:rPr lang="en-US" b="1" smtClean="0"/>
              <a:t>Vehicles, </a:t>
            </a:r>
            <a:r>
              <a:rPr lang="en-US" sz="2400" b="1" smtClean="0"/>
              <a:t>Subpart “O” of 29 CFR 1926 (600-606)</a:t>
            </a:r>
          </a:p>
          <a:p>
            <a:pPr lvl="1" eaLnBrk="1" hangingPunct="1">
              <a:buFont typeface="Wingdings" pitchFamily="2" charset="2"/>
              <a:buNone/>
            </a:pPr>
            <a:endParaRPr lang="en-US" sz="2400" b="1" smtClean="0"/>
          </a:p>
          <a:p>
            <a:pPr lvl="1" eaLnBrk="1" hangingPunct="1"/>
            <a:r>
              <a:rPr lang="en-US" b="1" smtClean="0"/>
              <a:t>Falling/Flying Objects</a:t>
            </a:r>
          </a:p>
          <a:p>
            <a:pPr lvl="1" eaLnBrk="1" hangingPunct="1">
              <a:buFont typeface="Wingdings" pitchFamily="2" charset="2"/>
              <a:buNone/>
            </a:pPr>
            <a:r>
              <a:rPr lang="en-US" b="1" smtClean="0"/>
              <a:t> </a:t>
            </a:r>
          </a:p>
          <a:p>
            <a:pPr lvl="1" eaLnBrk="1" hangingPunct="1"/>
            <a:r>
              <a:rPr lang="en-US" sz="2400" b="1" smtClean="0"/>
              <a:t>Constructing Masonry Walls </a:t>
            </a:r>
            <a:r>
              <a:rPr lang="en-US" sz="1600" b="1" smtClean="0"/>
              <a:t>Ref. 29 CFR 1926 (700 through 706)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4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4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4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44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446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446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4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762000"/>
            <a:ext cx="9144000" cy="655638"/>
          </a:xfrm>
          <a:solidFill>
            <a:srgbClr val="FFFF00"/>
          </a:solidFill>
        </p:spPr>
        <p:txBody>
          <a:bodyPr/>
          <a:lstStyle/>
          <a:p>
            <a:pPr eaLnBrk="1" hangingPunct="1"/>
            <a:r>
              <a:rPr lang="en-US" sz="3600" smtClean="0">
                <a:solidFill>
                  <a:srgbClr val="0033CC"/>
                </a:solidFill>
              </a:rPr>
              <a:t>Vehicles</a:t>
            </a:r>
          </a:p>
        </p:txBody>
      </p:sp>
      <p:sp>
        <p:nvSpPr>
          <p:cNvPr id="60419" name="Rectangle 3"/>
          <p:cNvSpPr>
            <a:spLocks noGrp="1" noChangeArrowheads="1"/>
          </p:cNvSpPr>
          <p:nvPr>
            <p:ph type="body" idx="1"/>
          </p:nvPr>
        </p:nvSpPr>
        <p:spPr>
          <a:xfrm>
            <a:off x="533400" y="1828800"/>
            <a:ext cx="5029200" cy="4038600"/>
          </a:xfrm>
        </p:spPr>
        <p:txBody>
          <a:bodyPr/>
          <a:lstStyle/>
          <a:p>
            <a:pPr eaLnBrk="1" hangingPunct="1"/>
            <a:r>
              <a:rPr lang="en-US" sz="2400" b="1" smtClean="0"/>
              <a:t>If vehicle safety practices are not observed at your site, you risk being pinned between construction vehicles and walls, struck by swinging backhoes, crushed beneath overturned vehicles, or other similar accidents. If you work near public roadways you risk being struck by trucks or cars.</a:t>
            </a:r>
          </a:p>
        </p:txBody>
      </p:sp>
      <p:sp>
        <p:nvSpPr>
          <p:cNvPr id="60420" name="Text Box 5"/>
          <p:cNvSpPr txBox="1">
            <a:spLocks noChangeArrowheads="1"/>
          </p:cNvSpPr>
          <p:nvPr/>
        </p:nvSpPr>
        <p:spPr bwMode="auto">
          <a:xfrm>
            <a:off x="5715000" y="4267200"/>
            <a:ext cx="3200400" cy="1200150"/>
          </a:xfrm>
          <a:prstGeom prst="rect">
            <a:avLst/>
          </a:prstGeom>
          <a:solidFill>
            <a:srgbClr val="0000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This accident may have happened because the excavation was not properly barricaded</a:t>
            </a:r>
            <a:r>
              <a:rPr lang="en-US"/>
              <a:t> </a:t>
            </a:r>
          </a:p>
        </p:txBody>
      </p:sp>
      <p:pic>
        <p:nvPicPr>
          <p:cNvPr id="60421" name="Picture 7" descr="Large truck on its side in a t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62125"/>
            <a:ext cx="3200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Vehicles</a:t>
            </a:r>
          </a:p>
        </p:txBody>
      </p:sp>
      <p:sp>
        <p:nvSpPr>
          <p:cNvPr id="577539" name="Rectangle 3"/>
          <p:cNvSpPr>
            <a:spLocks noGrp="1" noChangeArrowheads="1"/>
          </p:cNvSpPr>
          <p:nvPr>
            <p:ph type="body" idx="1"/>
          </p:nvPr>
        </p:nvSpPr>
        <p:spPr>
          <a:xfrm>
            <a:off x="228600" y="1600200"/>
            <a:ext cx="8686800" cy="4953000"/>
          </a:xfrm>
        </p:spPr>
        <p:txBody>
          <a:bodyPr/>
          <a:lstStyle/>
          <a:p>
            <a:pPr eaLnBrk="1" hangingPunct="1">
              <a:lnSpc>
                <a:spcPct val="80000"/>
              </a:lnSpc>
            </a:pPr>
            <a:r>
              <a:rPr lang="en-US" b="1" smtClean="0"/>
              <a:t>How to avoid hazards:</a:t>
            </a:r>
          </a:p>
          <a:p>
            <a:pPr eaLnBrk="1" hangingPunct="1">
              <a:lnSpc>
                <a:spcPct val="80000"/>
              </a:lnSpc>
              <a:buFont typeface="Wingdings" pitchFamily="2" charset="2"/>
              <a:buNone/>
            </a:pPr>
            <a:endParaRPr lang="en-US" sz="900" b="1" smtClean="0"/>
          </a:p>
          <a:p>
            <a:pPr lvl="1" eaLnBrk="1" hangingPunct="1">
              <a:lnSpc>
                <a:spcPct val="80000"/>
              </a:lnSpc>
            </a:pPr>
            <a:r>
              <a:rPr lang="en-US" sz="2000" b="1" smtClean="0"/>
              <a:t>Wear seat belts that meet OSHA standards except on equipment that is designed only for standup operation, or that has no rollover protective structure. Ref. 29 CFR 1926.602(a)(2)(i)</a:t>
            </a:r>
          </a:p>
          <a:p>
            <a:pPr lvl="1" eaLnBrk="1" hangingPunct="1">
              <a:lnSpc>
                <a:spcPct val="80000"/>
              </a:lnSpc>
              <a:buFont typeface="Wingdings" pitchFamily="2" charset="2"/>
              <a:buNone/>
            </a:pPr>
            <a:endParaRPr lang="en-US" sz="1200" b="1" smtClean="0"/>
          </a:p>
          <a:p>
            <a:pPr lvl="1" eaLnBrk="1" hangingPunct="1">
              <a:lnSpc>
                <a:spcPct val="80000"/>
              </a:lnSpc>
            </a:pPr>
            <a:r>
              <a:rPr lang="en-US" sz="2000" b="1" smtClean="0"/>
              <a:t>Check rigging equipment before each shift to assure that all parts and accessories are in safe operating condition. </a:t>
            </a:r>
          </a:p>
          <a:p>
            <a:pPr lvl="1" eaLnBrk="1" hangingPunct="1">
              <a:lnSpc>
                <a:spcPct val="80000"/>
              </a:lnSpc>
              <a:buFont typeface="Wingdings" pitchFamily="2" charset="2"/>
              <a:buNone/>
            </a:pPr>
            <a:r>
              <a:rPr lang="en-US" sz="2000" b="1" smtClean="0"/>
              <a:t>     Ref. </a:t>
            </a:r>
            <a:r>
              <a:rPr lang="en-US" sz="1800" b="1" smtClean="0"/>
              <a:t>29 CFR 1926.251(a)(1)</a:t>
            </a:r>
          </a:p>
          <a:p>
            <a:pPr eaLnBrk="1" hangingPunct="1">
              <a:lnSpc>
                <a:spcPct val="80000"/>
              </a:lnSpc>
            </a:pPr>
            <a:endParaRPr lang="en-US" sz="1200" b="1" smtClean="0"/>
          </a:p>
          <a:p>
            <a:pPr lvl="1" eaLnBrk="1" hangingPunct="1">
              <a:lnSpc>
                <a:spcPct val="80000"/>
              </a:lnSpc>
            </a:pPr>
            <a:r>
              <a:rPr lang="en-US" sz="2000" b="1" smtClean="0"/>
              <a:t>Do not drive a vehicle in reverse gear with an obstructed rear view, unless it has an audible reverse alarm, or another worker signals that it is safe. Ref. 29 CFR 1926.602(a)(9)(ii)</a:t>
            </a:r>
          </a:p>
          <a:p>
            <a:pPr lvl="1" eaLnBrk="1" hangingPunct="1">
              <a:lnSpc>
                <a:spcPct val="80000"/>
              </a:lnSpc>
              <a:buFont typeface="Wingdings" pitchFamily="2" charset="2"/>
              <a:buNone/>
            </a:pPr>
            <a:r>
              <a:rPr lang="en-US" sz="1200" b="1" smtClean="0"/>
              <a:t> </a:t>
            </a:r>
          </a:p>
          <a:p>
            <a:pPr lvl="1" eaLnBrk="1" hangingPunct="1">
              <a:lnSpc>
                <a:spcPct val="80000"/>
              </a:lnSpc>
            </a:pPr>
            <a:r>
              <a:rPr lang="en-US" sz="2000" b="1" smtClean="0"/>
              <a:t>Drive vehicles or equipment only on roadways or grades that are safely constructed and maintained. Ref. 29 CFR 1926.602(a)(3)(i)</a:t>
            </a:r>
            <a:br>
              <a:rPr lang="en-US" sz="2000" b="1" smtClean="0"/>
            </a:br>
            <a:endParaRPr lang="en-US" sz="20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7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75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75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753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753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7539">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75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Vehicles</a:t>
            </a:r>
          </a:p>
        </p:txBody>
      </p:sp>
      <p:sp>
        <p:nvSpPr>
          <p:cNvPr id="583683" name="Rectangle 3"/>
          <p:cNvSpPr>
            <a:spLocks noGrp="1" noChangeArrowheads="1"/>
          </p:cNvSpPr>
          <p:nvPr>
            <p:ph type="body" idx="1"/>
          </p:nvPr>
        </p:nvSpPr>
        <p:spPr>
          <a:xfrm>
            <a:off x="228600" y="1600200"/>
            <a:ext cx="8686800" cy="4495800"/>
          </a:xfrm>
        </p:spPr>
        <p:txBody>
          <a:bodyPr/>
          <a:lstStyle/>
          <a:p>
            <a:pPr eaLnBrk="1" hangingPunct="1">
              <a:lnSpc>
                <a:spcPct val="90000"/>
              </a:lnSpc>
            </a:pPr>
            <a:r>
              <a:rPr lang="en-US" b="1" smtClean="0"/>
              <a:t>How to avoid hazards:</a:t>
            </a:r>
          </a:p>
          <a:p>
            <a:pPr lvl="1" eaLnBrk="1" hangingPunct="1">
              <a:lnSpc>
                <a:spcPct val="90000"/>
              </a:lnSpc>
            </a:pPr>
            <a:r>
              <a:rPr lang="en-US" sz="2400" b="1" smtClean="0"/>
              <a:t>Do not carry personnel unless there is                          a safe place to ride.</a:t>
            </a:r>
            <a:br>
              <a:rPr lang="en-US" sz="2400" b="1" smtClean="0"/>
            </a:br>
            <a:endParaRPr lang="en-US" sz="1800" b="1" smtClean="0"/>
          </a:p>
          <a:p>
            <a:pPr lvl="1" eaLnBrk="1" hangingPunct="1">
              <a:lnSpc>
                <a:spcPct val="90000"/>
              </a:lnSpc>
            </a:pPr>
            <a:r>
              <a:rPr lang="en-US" sz="2400" b="1" smtClean="0"/>
              <a:t>Use traffic signs, barricades (Ref. 29 CFR 1926. 202) or flaggers (Ref. 29 CFR 1926.201) when construction takes place near public roadways.</a:t>
            </a:r>
            <a:br>
              <a:rPr lang="en-US" sz="2400" b="1" smtClean="0"/>
            </a:br>
            <a:endParaRPr lang="en-US" sz="1800" b="1" smtClean="0"/>
          </a:p>
          <a:p>
            <a:pPr lvl="1" eaLnBrk="1" hangingPunct="1">
              <a:lnSpc>
                <a:spcPct val="90000"/>
              </a:lnSpc>
            </a:pPr>
            <a:r>
              <a:rPr lang="en-US" sz="2400" b="1" smtClean="0"/>
              <a:t>Workers must be highly visible in all levels of light. Warning clothing, such as red or orange vests, are required; and if worn for night work, must be of reflective material. (Ref. 29 CFR 1926.201(a)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6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36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3"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050"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Group 2051"/>
          <p:cNvGrpSpPr>
            <a:grpSpLocks/>
          </p:cNvGrpSpPr>
          <p:nvPr/>
        </p:nvGrpSpPr>
        <p:grpSpPr bwMode="auto">
          <a:xfrm>
            <a:off x="6400800" y="0"/>
            <a:ext cx="2743200" cy="1752600"/>
            <a:chOff x="1536" y="917"/>
            <a:chExt cx="2667" cy="2059"/>
          </a:xfrm>
        </p:grpSpPr>
        <p:pic>
          <p:nvPicPr>
            <p:cNvPr id="8197" name="Picture 2052"/>
            <p:cNvPicPr>
              <a:picLocks noChangeAspect="1" noChangeArrowheads="1"/>
            </p:cNvPicPr>
            <p:nvPr/>
          </p:nvPicPr>
          <p:blipFill>
            <a:blip r:embed="rId3">
              <a:extLst>
                <a:ext uri="{28A0092B-C50C-407E-A947-70E740481C1C}">
                  <a14:useLocalDpi xmlns:a14="http://schemas.microsoft.com/office/drawing/2010/main" val="0"/>
                </a:ext>
              </a:extLst>
            </a:blip>
            <a:srcRect b="35735"/>
            <a:stretch>
              <a:fillRect/>
            </a:stretch>
          </p:blipFill>
          <p:spPr bwMode="auto">
            <a:xfrm>
              <a:off x="1536" y="917"/>
              <a:ext cx="2667" cy="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Line 2053"/>
            <p:cNvSpPr>
              <a:spLocks noChangeShapeType="1"/>
            </p:cNvSpPr>
            <p:nvPr/>
          </p:nvSpPr>
          <p:spPr bwMode="auto">
            <a:xfrm>
              <a:off x="1584" y="2976"/>
              <a:ext cx="2496" cy="0"/>
            </a:xfrm>
            <a:prstGeom prst="line">
              <a:avLst/>
            </a:prstGeom>
            <a:noFill/>
            <a:ln w="76200">
              <a:solidFill>
                <a:srgbClr val="FFCC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03846" name="Text Box 2054"/>
          <p:cNvSpPr txBox="1">
            <a:spLocks noChangeArrowheads="1"/>
          </p:cNvSpPr>
          <p:nvPr/>
        </p:nvSpPr>
        <p:spPr bwMode="auto">
          <a:xfrm>
            <a:off x="0" y="0"/>
            <a:ext cx="6324600" cy="1939925"/>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At heights of 6 feet and greater an employer has a duty to provide from 1 of 3 means of restraint.</a:t>
            </a:r>
          </a:p>
          <a:p>
            <a:pPr eaLnBrk="1" hangingPunct="1">
              <a:spcBef>
                <a:spcPct val="50000"/>
              </a:spcBef>
            </a:pPr>
            <a:r>
              <a:rPr lang="en-US" b="1" u="sng">
                <a:solidFill>
                  <a:srgbClr val="0033CC"/>
                </a:solidFill>
              </a:rPr>
              <a:t>GUARDRAIL, PERSONAL FALL ARREST  </a:t>
            </a:r>
          </a:p>
          <a:p>
            <a:pPr eaLnBrk="1" hangingPunct="1">
              <a:spcBef>
                <a:spcPct val="50000"/>
              </a:spcBef>
            </a:pPr>
            <a:r>
              <a:rPr lang="en-US" b="1" u="sng">
                <a:solidFill>
                  <a:srgbClr val="0033CC"/>
                </a:solidFill>
              </a:rPr>
              <a:t>OR  NETTING SYSTEM</a:t>
            </a:r>
          </a:p>
          <a:p>
            <a:pPr eaLnBrk="1" hangingPunct="1">
              <a:spcBef>
                <a:spcPct val="50000"/>
              </a:spcBef>
            </a:pPr>
            <a:r>
              <a:rPr lang="en-US" b="1" i="1">
                <a:solidFill>
                  <a:srgbClr val="0033CC"/>
                </a:solidFill>
              </a:rPr>
              <a:t>Ref: 29 CFR 1926.501(b)(1)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3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762000"/>
            <a:ext cx="9144000" cy="655638"/>
          </a:xfrm>
          <a:solidFill>
            <a:srgbClr val="FFFF00"/>
          </a:solidFill>
        </p:spPr>
        <p:txBody>
          <a:bodyPr/>
          <a:lstStyle/>
          <a:p>
            <a:pPr eaLnBrk="1" hangingPunct="1"/>
            <a:r>
              <a:rPr lang="en-US" sz="3600" smtClean="0">
                <a:solidFill>
                  <a:srgbClr val="0033CC"/>
                </a:solidFill>
              </a:rPr>
              <a:t>Falling/Flying Objects</a:t>
            </a:r>
          </a:p>
        </p:txBody>
      </p:sp>
      <p:sp>
        <p:nvSpPr>
          <p:cNvPr id="63491" name="Rectangle 3"/>
          <p:cNvSpPr>
            <a:spLocks noGrp="1" noChangeArrowheads="1"/>
          </p:cNvSpPr>
          <p:nvPr>
            <p:ph type="body" idx="1"/>
          </p:nvPr>
        </p:nvSpPr>
        <p:spPr>
          <a:xfrm>
            <a:off x="533400" y="1676400"/>
            <a:ext cx="5715000" cy="4038600"/>
          </a:xfrm>
        </p:spPr>
        <p:txBody>
          <a:bodyPr/>
          <a:lstStyle/>
          <a:p>
            <a:pPr eaLnBrk="1" hangingPunct="1"/>
            <a:r>
              <a:rPr lang="en-US" sz="2400" b="1" smtClean="0"/>
              <a:t>You are at risk from </a:t>
            </a:r>
            <a:r>
              <a:rPr lang="en-US" sz="2400" b="1" i="1" smtClean="0"/>
              <a:t>falling</a:t>
            </a:r>
            <a:r>
              <a:rPr lang="en-US" sz="2400" b="1" smtClean="0"/>
              <a:t> objects when you are beneath cranes, scaffolds, etc., or where overhead work is being performed. There is a danger from </a:t>
            </a:r>
            <a:r>
              <a:rPr lang="en-US" sz="2400" b="1" i="1" smtClean="0"/>
              <a:t>flying</a:t>
            </a:r>
            <a:r>
              <a:rPr lang="en-US" sz="2400" b="1" smtClean="0"/>
              <a:t> objects when power tools, or activities like pushing, pulling, or prying, may cause objects to become airborne. Injuries can range from minor abrasions to concussions, or death.  Ref. 29 CFR 1926.100</a:t>
            </a:r>
            <a:br>
              <a:rPr lang="en-US" sz="2400" b="1" smtClean="0"/>
            </a:br>
            <a:endParaRPr lang="en-US" sz="2400" b="1" smtClean="0"/>
          </a:p>
        </p:txBody>
      </p:sp>
      <p:sp>
        <p:nvSpPr>
          <p:cNvPr id="63492" name="Text Box 4"/>
          <p:cNvSpPr txBox="1">
            <a:spLocks noChangeArrowheads="1"/>
          </p:cNvSpPr>
          <p:nvPr/>
        </p:nvSpPr>
        <p:spPr bwMode="auto">
          <a:xfrm>
            <a:off x="6400800" y="4267200"/>
            <a:ext cx="2514600" cy="1462088"/>
          </a:xfrm>
          <a:prstGeom prst="rect">
            <a:avLst/>
          </a:prstGeom>
          <a:solidFill>
            <a:srgbClr val="0000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b="1">
                <a:solidFill>
                  <a:schemeClr val="bg1"/>
                </a:solidFill>
              </a:rPr>
              <a:t>These workers are not protected </a:t>
            </a:r>
            <a:br>
              <a:rPr lang="en-US" sz="1200" b="1">
                <a:solidFill>
                  <a:schemeClr val="bg1"/>
                </a:solidFill>
              </a:rPr>
            </a:br>
            <a:r>
              <a:rPr lang="en-US" sz="1200" b="1">
                <a:solidFill>
                  <a:schemeClr val="bg1"/>
                </a:solidFill>
              </a:rPr>
              <a:t>from being struck by falling</a:t>
            </a:r>
            <a:br>
              <a:rPr lang="en-US" sz="1200" b="1">
                <a:solidFill>
                  <a:schemeClr val="bg1"/>
                </a:solidFill>
              </a:rPr>
            </a:br>
            <a:r>
              <a:rPr lang="en-US" sz="1200" b="1">
                <a:solidFill>
                  <a:schemeClr val="bg1"/>
                </a:solidFill>
              </a:rPr>
              <a:t>objects because they are</a:t>
            </a:r>
            <a:br>
              <a:rPr lang="en-US" sz="1200" b="1">
                <a:solidFill>
                  <a:schemeClr val="bg1"/>
                </a:solidFill>
              </a:rPr>
            </a:br>
            <a:r>
              <a:rPr lang="en-US" sz="1200" b="1">
                <a:solidFill>
                  <a:schemeClr val="bg1"/>
                </a:solidFill>
              </a:rPr>
              <a:t>working around/under other</a:t>
            </a:r>
            <a:br>
              <a:rPr lang="en-US" sz="1200" b="1">
                <a:solidFill>
                  <a:schemeClr val="bg1"/>
                </a:solidFill>
              </a:rPr>
            </a:br>
            <a:r>
              <a:rPr lang="en-US" sz="1200" b="1">
                <a:solidFill>
                  <a:schemeClr val="bg1"/>
                </a:solidFill>
              </a:rPr>
              <a:t>workers and not</a:t>
            </a:r>
            <a:br>
              <a:rPr lang="en-US" sz="1200" b="1">
                <a:solidFill>
                  <a:schemeClr val="bg1"/>
                </a:solidFill>
              </a:rPr>
            </a:br>
            <a:r>
              <a:rPr lang="en-US" sz="1200" b="1">
                <a:solidFill>
                  <a:schemeClr val="bg1"/>
                </a:solidFill>
              </a:rPr>
              <a:t>wearing hardhats</a:t>
            </a:r>
            <a:r>
              <a:rPr lang="en-US"/>
              <a:t> </a:t>
            </a:r>
          </a:p>
        </p:txBody>
      </p:sp>
      <p:pic>
        <p:nvPicPr>
          <p:cNvPr id="63493" name="Picture 7" descr="Workers working on the outside of a house without wearing hardh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76400"/>
            <a:ext cx="24384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Falling/Flying Objects</a:t>
            </a:r>
          </a:p>
        </p:txBody>
      </p:sp>
      <p:sp>
        <p:nvSpPr>
          <p:cNvPr id="587779" name="Rectangle 3"/>
          <p:cNvSpPr>
            <a:spLocks noGrp="1" noChangeArrowheads="1"/>
          </p:cNvSpPr>
          <p:nvPr>
            <p:ph type="body" idx="1"/>
          </p:nvPr>
        </p:nvSpPr>
        <p:spPr>
          <a:xfrm>
            <a:off x="228600" y="1600200"/>
            <a:ext cx="8915400" cy="4495800"/>
          </a:xfrm>
        </p:spPr>
        <p:txBody>
          <a:bodyPr/>
          <a:lstStyle/>
          <a:p>
            <a:pPr eaLnBrk="1" hangingPunct="1"/>
            <a:r>
              <a:rPr lang="en-US" b="1" smtClean="0"/>
              <a:t>How to avoid hazards – General</a:t>
            </a:r>
          </a:p>
          <a:p>
            <a:pPr eaLnBrk="1" hangingPunct="1">
              <a:buFont typeface="Wingdings" pitchFamily="2" charset="2"/>
              <a:buNone/>
            </a:pPr>
            <a:r>
              <a:rPr lang="en-US" sz="2400" b="1" smtClean="0"/>
              <a:t> </a:t>
            </a:r>
          </a:p>
          <a:p>
            <a:pPr lvl="1" eaLnBrk="1" hangingPunct="1"/>
            <a:r>
              <a:rPr lang="en-US" b="1" smtClean="0"/>
              <a:t>Wear hardhats.  </a:t>
            </a:r>
            <a:r>
              <a:rPr lang="en-US" sz="2400" b="1" u="sng" smtClean="0"/>
              <a:t>Ref. 29 CFR 1926.100(a)</a:t>
            </a:r>
          </a:p>
          <a:p>
            <a:pPr lvl="1" eaLnBrk="1" hangingPunct="1"/>
            <a:r>
              <a:rPr lang="en-US" b="1" smtClean="0"/>
              <a:t>Stack materials to prevent sliding, falling, or collapse.</a:t>
            </a:r>
          </a:p>
          <a:p>
            <a:pPr lvl="1" eaLnBrk="1" hangingPunct="1"/>
            <a:r>
              <a:rPr lang="en-US" b="1" smtClean="0"/>
              <a:t>Use protective measures such as toeboards and debris needed </a:t>
            </a:r>
            <a:r>
              <a:rPr lang="en-US" sz="2400" b="1" u="sng" smtClean="0"/>
              <a:t>Ref. 29 CFR 1926 Subpart M</a:t>
            </a:r>
          </a:p>
          <a:p>
            <a:pPr lvl="1" eaLnBrk="1" hangingPunct="1"/>
            <a:r>
              <a:rPr lang="en-US" b="1" smtClean="0"/>
              <a:t>For Demolition </a:t>
            </a:r>
            <a:r>
              <a:rPr lang="en-US" sz="2400" b="1" smtClean="0"/>
              <a:t>Ref.  </a:t>
            </a:r>
            <a:r>
              <a:rPr lang="en-US" sz="2400" b="1" u="sng" smtClean="0"/>
              <a:t>29 CFR 1926 Subpart “T”</a:t>
            </a:r>
            <a:r>
              <a:rPr lang="en-US" b="1" u="sng" smtClean="0"/>
              <a:t>…</a:t>
            </a:r>
            <a:r>
              <a:rPr lang="en-US" b="1" smtClean="0"/>
              <a:t>an engineering survey prior to operations needed</a:t>
            </a:r>
          </a:p>
        </p:txBody>
      </p:sp>
      <p:pic>
        <p:nvPicPr>
          <p:cNvPr id="64516" name="Picture 5" descr="Hard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716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7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7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7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77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77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7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Falling/Flying Objects ref. </a:t>
            </a:r>
            <a:r>
              <a:rPr lang="en-US" sz="2400" smtClean="0">
                <a:solidFill>
                  <a:srgbClr val="0033CC"/>
                </a:solidFill>
              </a:rPr>
              <a:t>29 CFR 1926.95-102</a:t>
            </a:r>
          </a:p>
        </p:txBody>
      </p:sp>
      <p:sp>
        <p:nvSpPr>
          <p:cNvPr id="589827" name="Rectangle 3"/>
          <p:cNvSpPr>
            <a:spLocks noGrp="1" noChangeArrowheads="1"/>
          </p:cNvSpPr>
          <p:nvPr>
            <p:ph type="body" idx="1"/>
          </p:nvPr>
        </p:nvSpPr>
        <p:spPr>
          <a:xfrm>
            <a:off x="228600" y="1600200"/>
            <a:ext cx="8686800" cy="4495800"/>
          </a:xfrm>
        </p:spPr>
        <p:txBody>
          <a:bodyPr/>
          <a:lstStyle/>
          <a:p>
            <a:pPr eaLnBrk="1" hangingPunct="1"/>
            <a:r>
              <a:rPr lang="en-US" b="1" smtClean="0"/>
              <a:t>How to avoid hazards – Power Tools/Machines</a:t>
            </a:r>
          </a:p>
          <a:p>
            <a:pPr eaLnBrk="1" hangingPunct="1"/>
            <a:endParaRPr lang="en-US" sz="800" b="1" smtClean="0"/>
          </a:p>
          <a:p>
            <a:pPr lvl="1" eaLnBrk="1" hangingPunct="1"/>
            <a:r>
              <a:rPr lang="en-US" sz="2400" b="1" smtClean="0"/>
              <a:t>Use safety glasses, goggles, face shields, etc., where machines or tools may cause flying particles.</a:t>
            </a:r>
          </a:p>
          <a:p>
            <a:pPr lvl="1" eaLnBrk="1" hangingPunct="1"/>
            <a:endParaRPr lang="en-US" sz="800" b="1" smtClean="0"/>
          </a:p>
          <a:p>
            <a:pPr lvl="1" eaLnBrk="1" hangingPunct="1"/>
            <a:r>
              <a:rPr lang="en-US" sz="2400" b="1" smtClean="0"/>
              <a:t>Inspect tools, such as saws and lathes, to insure that protective guards are in good condition.</a:t>
            </a:r>
            <a:br>
              <a:rPr lang="en-US" sz="2400" b="1" smtClean="0"/>
            </a:br>
            <a:r>
              <a:rPr lang="en-US" sz="2400" b="1" smtClean="0"/>
              <a:t>Ref. 29 CFR 1926.102(a)(1)</a:t>
            </a:r>
          </a:p>
          <a:p>
            <a:pPr eaLnBrk="1" hangingPunct="1"/>
            <a:endParaRPr lang="en-US" sz="800" b="1" smtClean="0"/>
          </a:p>
          <a:p>
            <a:pPr lvl="1" eaLnBrk="1" hangingPunct="1"/>
            <a:r>
              <a:rPr lang="en-US" sz="2000" b="1" smtClean="0"/>
              <a:t>Make sure you are trained in the proper </a:t>
            </a:r>
          </a:p>
          <a:p>
            <a:pPr lvl="1" eaLnBrk="1" hangingPunct="1">
              <a:buFont typeface="Wingdings" pitchFamily="2" charset="2"/>
              <a:buNone/>
            </a:pPr>
            <a:r>
              <a:rPr lang="en-US" sz="2000" b="1" smtClean="0"/>
              <a:t>     operation of powder actuated tools.</a:t>
            </a:r>
            <a:r>
              <a:rPr lang="en-US" sz="2000" smtClean="0"/>
              <a:t> </a:t>
            </a:r>
          </a:p>
          <a:p>
            <a:pPr lvl="1" eaLnBrk="1" hangingPunct="1">
              <a:buFont typeface="Wingdings" pitchFamily="2" charset="2"/>
              <a:buNone/>
            </a:pPr>
            <a:r>
              <a:rPr lang="en-US" sz="2000" smtClean="0"/>
              <a:t>     </a:t>
            </a:r>
            <a:r>
              <a:rPr lang="en-US" sz="2000" b="1" smtClean="0"/>
              <a:t>Ref. 29 CFR 1926.302(e)(1)</a:t>
            </a:r>
          </a:p>
        </p:txBody>
      </p:sp>
      <p:pic>
        <p:nvPicPr>
          <p:cNvPr id="65540" name="Picture 6" descr="Safety gogg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14800"/>
            <a:ext cx="25146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9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98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98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98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982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98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Falling/Flying Objects</a:t>
            </a:r>
          </a:p>
        </p:txBody>
      </p:sp>
      <p:sp>
        <p:nvSpPr>
          <p:cNvPr id="591875" name="Rectangle 3"/>
          <p:cNvSpPr>
            <a:spLocks noGrp="1" noChangeArrowheads="1"/>
          </p:cNvSpPr>
          <p:nvPr>
            <p:ph type="body" idx="1"/>
          </p:nvPr>
        </p:nvSpPr>
        <p:spPr>
          <a:xfrm>
            <a:off x="228600" y="1600200"/>
            <a:ext cx="8686800" cy="4495800"/>
          </a:xfrm>
        </p:spPr>
        <p:txBody>
          <a:bodyPr/>
          <a:lstStyle/>
          <a:p>
            <a:pPr eaLnBrk="1" hangingPunct="1">
              <a:lnSpc>
                <a:spcPct val="90000"/>
              </a:lnSpc>
            </a:pPr>
            <a:r>
              <a:rPr lang="en-US" sz="3200" b="1" smtClean="0"/>
              <a:t>How to avoid hazards – Cranes &amp; Hoists</a:t>
            </a:r>
            <a:endParaRPr lang="en-US" b="1" smtClean="0"/>
          </a:p>
          <a:p>
            <a:pPr lvl="1" eaLnBrk="1" hangingPunct="1">
              <a:lnSpc>
                <a:spcPct val="90000"/>
              </a:lnSpc>
            </a:pPr>
            <a:r>
              <a:rPr lang="en-US" smtClean="0"/>
              <a:t>Avoid working underneath loads being moved.</a:t>
            </a:r>
          </a:p>
          <a:p>
            <a:pPr lvl="1" eaLnBrk="1" hangingPunct="1">
              <a:lnSpc>
                <a:spcPct val="90000"/>
              </a:lnSpc>
            </a:pPr>
            <a:r>
              <a:rPr lang="en-US" smtClean="0"/>
              <a:t>Barricade hazard areas and post warning signs.</a:t>
            </a:r>
          </a:p>
          <a:p>
            <a:pPr lvl="1" eaLnBrk="1" hangingPunct="1">
              <a:lnSpc>
                <a:spcPct val="90000"/>
              </a:lnSpc>
            </a:pPr>
            <a:r>
              <a:rPr lang="en-US" smtClean="0"/>
              <a:t>Inspect cranes and hoists to see that </a:t>
            </a:r>
          </a:p>
          <a:p>
            <a:pPr lvl="1" eaLnBrk="1" hangingPunct="1">
              <a:lnSpc>
                <a:spcPct val="90000"/>
              </a:lnSpc>
              <a:buFont typeface="Wingdings" pitchFamily="2" charset="2"/>
              <a:buNone/>
            </a:pPr>
            <a:r>
              <a:rPr lang="en-US" smtClean="0"/>
              <a:t>	all components, such as </a:t>
            </a:r>
          </a:p>
          <a:p>
            <a:pPr lvl="1" eaLnBrk="1" hangingPunct="1">
              <a:lnSpc>
                <a:spcPct val="90000"/>
              </a:lnSpc>
              <a:buFont typeface="Wingdings" pitchFamily="2" charset="2"/>
              <a:buNone/>
            </a:pPr>
            <a:r>
              <a:rPr lang="en-US" smtClean="0"/>
              <a:t>	wire rope, lifting hooks, </a:t>
            </a:r>
          </a:p>
          <a:p>
            <a:pPr lvl="1" eaLnBrk="1" hangingPunct="1">
              <a:lnSpc>
                <a:spcPct val="90000"/>
              </a:lnSpc>
              <a:buFont typeface="Wingdings" pitchFamily="2" charset="2"/>
              <a:buNone/>
            </a:pPr>
            <a:r>
              <a:rPr lang="en-US" smtClean="0"/>
              <a:t>	chains, etc., are in good condition.</a:t>
            </a:r>
          </a:p>
          <a:p>
            <a:pPr lvl="1" eaLnBrk="1" hangingPunct="1">
              <a:lnSpc>
                <a:spcPct val="90000"/>
              </a:lnSpc>
            </a:pPr>
            <a:r>
              <a:rPr lang="en-US" smtClean="0"/>
              <a:t>Do not exceed lifting capacity of </a:t>
            </a:r>
          </a:p>
          <a:p>
            <a:pPr lvl="1" eaLnBrk="1" hangingPunct="1">
              <a:lnSpc>
                <a:spcPct val="90000"/>
              </a:lnSpc>
              <a:buFont typeface="Wingdings" pitchFamily="2" charset="2"/>
              <a:buNone/>
            </a:pPr>
            <a:r>
              <a:rPr lang="en-US" smtClean="0"/>
              <a:t>	cranes and hoists</a:t>
            </a:r>
            <a:r>
              <a:rPr lang="en-US" sz="2000" b="1" smtClean="0"/>
              <a:t>. Ref. 29 CFR 1926.550</a:t>
            </a:r>
          </a:p>
        </p:txBody>
      </p:sp>
      <p:pic>
        <p:nvPicPr>
          <p:cNvPr id="66564" name="Picture 6" descr="Cr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124200"/>
            <a:ext cx="1651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1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1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18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18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18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918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9187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9187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918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build="p" bldLvl="2"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341438"/>
          </a:xfrm>
          <a:solidFill>
            <a:srgbClr val="FFFF00"/>
          </a:solidFill>
        </p:spPr>
        <p:txBody>
          <a:bodyPr/>
          <a:lstStyle/>
          <a:p>
            <a:pPr eaLnBrk="1" hangingPunct="1"/>
            <a:r>
              <a:rPr lang="en-US" sz="3600" smtClean="0">
                <a:solidFill>
                  <a:srgbClr val="0033CC"/>
                </a:solidFill>
              </a:rPr>
              <a:t>Suggestive measures to reduce Falling/Flying Objects</a:t>
            </a:r>
          </a:p>
        </p:txBody>
      </p:sp>
      <p:sp>
        <p:nvSpPr>
          <p:cNvPr id="593923" name="Rectangle 3"/>
          <p:cNvSpPr>
            <a:spLocks noGrp="1" noChangeArrowheads="1"/>
          </p:cNvSpPr>
          <p:nvPr>
            <p:ph type="body" idx="1"/>
          </p:nvPr>
        </p:nvSpPr>
        <p:spPr>
          <a:xfrm>
            <a:off x="228600" y="1600200"/>
            <a:ext cx="8686800" cy="4495800"/>
          </a:xfrm>
        </p:spPr>
        <p:txBody>
          <a:bodyPr/>
          <a:lstStyle/>
          <a:p>
            <a:pPr eaLnBrk="1" hangingPunct="1">
              <a:lnSpc>
                <a:spcPct val="90000"/>
              </a:lnSpc>
            </a:pPr>
            <a:r>
              <a:rPr lang="en-US" sz="3200" b="1" smtClean="0"/>
              <a:t>How to avoid hazards – Overhead Work</a:t>
            </a:r>
            <a:endParaRPr lang="en-US" b="1" smtClean="0"/>
          </a:p>
          <a:p>
            <a:pPr lvl="1" eaLnBrk="1" hangingPunct="1">
              <a:lnSpc>
                <a:spcPct val="90000"/>
              </a:lnSpc>
            </a:pPr>
            <a:r>
              <a:rPr lang="en-US" smtClean="0"/>
              <a:t>Secure tools and materials to prevent them from falling on people below.</a:t>
            </a:r>
          </a:p>
          <a:p>
            <a:pPr lvl="1" eaLnBrk="1" hangingPunct="1">
              <a:lnSpc>
                <a:spcPct val="90000"/>
              </a:lnSpc>
            </a:pPr>
            <a:r>
              <a:rPr lang="en-US" smtClean="0"/>
              <a:t>Barricade hazard areas and post warning signs.</a:t>
            </a:r>
          </a:p>
          <a:p>
            <a:pPr lvl="1" eaLnBrk="1" hangingPunct="1">
              <a:lnSpc>
                <a:spcPct val="90000"/>
              </a:lnSpc>
            </a:pPr>
            <a:r>
              <a:rPr lang="en-US" smtClean="0"/>
              <a:t>Use toeboards, screens, or guardrails on scaffolds to prevent falling objects, </a:t>
            </a:r>
            <a:r>
              <a:rPr lang="en-US" i="1" smtClean="0"/>
              <a:t>or,</a:t>
            </a:r>
            <a:endParaRPr lang="en-US" smtClean="0"/>
          </a:p>
          <a:p>
            <a:pPr lvl="1" eaLnBrk="1" hangingPunct="1">
              <a:lnSpc>
                <a:spcPct val="90000"/>
              </a:lnSpc>
            </a:pPr>
            <a:r>
              <a:rPr lang="en-US" smtClean="0"/>
              <a:t>Use debris nets, catch platforms, </a:t>
            </a:r>
          </a:p>
          <a:p>
            <a:pPr lvl="1" eaLnBrk="1" hangingPunct="1">
              <a:lnSpc>
                <a:spcPct val="90000"/>
              </a:lnSpc>
              <a:buFont typeface="Wingdings" pitchFamily="2" charset="2"/>
              <a:buNone/>
            </a:pPr>
            <a:r>
              <a:rPr lang="en-US" smtClean="0"/>
              <a:t>	or canopies to catch or deflect </a:t>
            </a:r>
          </a:p>
          <a:p>
            <a:pPr lvl="1" eaLnBrk="1" hangingPunct="1">
              <a:lnSpc>
                <a:spcPct val="90000"/>
              </a:lnSpc>
              <a:buFont typeface="Wingdings" pitchFamily="2" charset="2"/>
              <a:buNone/>
            </a:pPr>
            <a:r>
              <a:rPr lang="en-US" smtClean="0"/>
              <a:t>	falling objects.  </a:t>
            </a:r>
          </a:p>
        </p:txBody>
      </p:sp>
      <p:pic>
        <p:nvPicPr>
          <p:cNvPr id="67588" name="Picture 6" descr="Barric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581400"/>
            <a:ext cx="12668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39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39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939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93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bldLvl="2"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9144000" cy="1189038"/>
          </a:xfrm>
          <a:solidFill>
            <a:srgbClr val="FFFF00"/>
          </a:solidFill>
        </p:spPr>
        <p:txBody>
          <a:bodyPr/>
          <a:lstStyle/>
          <a:p>
            <a:pPr eaLnBrk="1" hangingPunct="1"/>
            <a:r>
              <a:rPr lang="en-US" sz="3600" smtClean="0">
                <a:solidFill>
                  <a:srgbClr val="0033CC"/>
                </a:solidFill>
              </a:rPr>
              <a:t>Constructing Masonry Walls</a:t>
            </a:r>
            <a:br>
              <a:rPr lang="en-US" sz="3600" smtClean="0">
                <a:solidFill>
                  <a:srgbClr val="0033CC"/>
                </a:solidFill>
              </a:rPr>
            </a:br>
            <a:r>
              <a:rPr lang="en-US" sz="3600" smtClean="0">
                <a:solidFill>
                  <a:srgbClr val="0033CC"/>
                </a:solidFill>
              </a:rPr>
              <a:t> Ref. Subpart Q</a:t>
            </a:r>
          </a:p>
        </p:txBody>
      </p:sp>
      <p:sp>
        <p:nvSpPr>
          <p:cNvPr id="68611" name="Rectangle 3"/>
          <p:cNvSpPr>
            <a:spLocks noGrp="1" noChangeArrowheads="1"/>
          </p:cNvSpPr>
          <p:nvPr>
            <p:ph type="body" idx="1"/>
          </p:nvPr>
        </p:nvSpPr>
        <p:spPr>
          <a:xfrm>
            <a:off x="533400" y="1828800"/>
            <a:ext cx="5715000" cy="4038600"/>
          </a:xfrm>
        </p:spPr>
        <p:txBody>
          <a:bodyPr/>
          <a:lstStyle/>
          <a:p>
            <a:pPr eaLnBrk="1" hangingPunct="1"/>
            <a:r>
              <a:rPr lang="en-US" sz="2400" b="1" smtClean="0"/>
              <a:t>Constructing concrete and masonry walls is especially dangerous because of the tremendous loads that need to be supported. There are risks of major accidents, and even death, when jacks or lifting equipment are used to position slabs and walls, or when shoring is required until structures can support themselves.</a:t>
            </a:r>
            <a:br>
              <a:rPr lang="en-US" sz="2400" b="1" smtClean="0"/>
            </a:br>
            <a:endParaRPr lang="en-US" sz="2400" b="1" smtClean="0"/>
          </a:p>
        </p:txBody>
      </p:sp>
      <p:sp>
        <p:nvSpPr>
          <p:cNvPr id="68612" name="Text Box 4"/>
          <p:cNvSpPr txBox="1">
            <a:spLocks noChangeArrowheads="1"/>
          </p:cNvSpPr>
          <p:nvPr/>
        </p:nvSpPr>
        <p:spPr bwMode="auto">
          <a:xfrm>
            <a:off x="6400800" y="4267200"/>
            <a:ext cx="2514600" cy="1069975"/>
          </a:xfrm>
          <a:prstGeom prst="rect">
            <a:avLst/>
          </a:prstGeom>
          <a:solidFill>
            <a:srgbClr val="0000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chemeClr val="bg1"/>
                </a:solidFill>
              </a:rPr>
              <a:t>These workers are constructing a masonry wall – what hazards are they being exposed to?</a:t>
            </a:r>
            <a:r>
              <a:rPr lang="en-US" sz="1600"/>
              <a:t> </a:t>
            </a:r>
          </a:p>
        </p:txBody>
      </p:sp>
      <p:pic>
        <p:nvPicPr>
          <p:cNvPr id="68613" name="Picture 7" descr="Workers constructing a block masonry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2514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304800"/>
            <a:ext cx="9144000" cy="1143000"/>
          </a:xfrm>
          <a:solidFill>
            <a:srgbClr val="FFFF00"/>
          </a:solidFill>
        </p:spPr>
        <p:txBody>
          <a:bodyPr/>
          <a:lstStyle/>
          <a:p>
            <a:pPr eaLnBrk="1" hangingPunct="1"/>
            <a:r>
              <a:rPr lang="en-US" sz="3600" smtClean="0">
                <a:solidFill>
                  <a:srgbClr val="0033CC"/>
                </a:solidFill>
              </a:rPr>
              <a:t>Constructing Masonry Walls</a:t>
            </a:r>
            <a:br>
              <a:rPr lang="en-US" sz="3600" smtClean="0">
                <a:solidFill>
                  <a:srgbClr val="0033CC"/>
                </a:solidFill>
              </a:rPr>
            </a:br>
            <a:r>
              <a:rPr lang="en-US" sz="3600" smtClean="0">
                <a:solidFill>
                  <a:srgbClr val="0033CC"/>
                </a:solidFill>
              </a:rPr>
              <a:t>Ref. Subpart Q</a:t>
            </a:r>
          </a:p>
        </p:txBody>
      </p:sp>
      <p:sp>
        <p:nvSpPr>
          <p:cNvPr id="600067" name="Rectangle 3"/>
          <p:cNvSpPr>
            <a:spLocks noGrp="1" noChangeArrowheads="1"/>
          </p:cNvSpPr>
          <p:nvPr>
            <p:ph type="body" idx="1"/>
          </p:nvPr>
        </p:nvSpPr>
        <p:spPr>
          <a:xfrm>
            <a:off x="228600" y="1600200"/>
            <a:ext cx="8686800" cy="4495800"/>
          </a:xfrm>
        </p:spPr>
        <p:txBody>
          <a:bodyPr/>
          <a:lstStyle/>
          <a:p>
            <a:pPr eaLnBrk="1" hangingPunct="1"/>
            <a:r>
              <a:rPr lang="en-US" b="1" smtClean="0"/>
              <a:t>How to avoid hazards</a:t>
            </a:r>
          </a:p>
          <a:p>
            <a:pPr eaLnBrk="1" hangingPunct="1"/>
            <a:endParaRPr lang="en-US" sz="2000" b="1" smtClean="0"/>
          </a:p>
          <a:p>
            <a:pPr lvl="1" eaLnBrk="1" hangingPunct="1"/>
            <a:r>
              <a:rPr lang="en-US" sz="2400" smtClean="0"/>
              <a:t>Do not place construction loads on a concrete structure until a qualified person indicates that it can support the load.</a:t>
            </a:r>
            <a:br>
              <a:rPr lang="en-US" sz="2400" smtClean="0"/>
            </a:br>
            <a:endParaRPr lang="en-US" sz="2400" smtClean="0"/>
          </a:p>
          <a:p>
            <a:pPr lvl="1" eaLnBrk="1" hangingPunct="1"/>
            <a:r>
              <a:rPr lang="en-US" sz="2400" smtClean="0"/>
              <a:t>Adequately shore or brace structures until permanent supporting elements are in place, or concrete has been tested to assure sufficient strength.</a:t>
            </a:r>
            <a:br>
              <a:rPr lang="en-US" sz="2400" smtClean="0"/>
            </a:br>
            <a:endParaRPr 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0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0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0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n-US" sz="3600" smtClean="0">
                <a:solidFill>
                  <a:srgbClr val="0033CC"/>
                </a:solidFill>
              </a:rPr>
              <a:t>Specific Requirements</a:t>
            </a:r>
          </a:p>
        </p:txBody>
      </p:sp>
      <p:sp>
        <p:nvSpPr>
          <p:cNvPr id="70659" name="Rectangle 3"/>
          <p:cNvSpPr>
            <a:spLocks noGrp="1" noChangeArrowheads="1"/>
          </p:cNvSpPr>
          <p:nvPr>
            <p:ph type="body" idx="1"/>
          </p:nvPr>
        </p:nvSpPr>
        <p:spPr/>
        <p:txBody>
          <a:bodyPr/>
          <a:lstStyle/>
          <a:p>
            <a:pPr eaLnBrk="1" hangingPunct="1">
              <a:buFont typeface="Wingdings" pitchFamily="2" charset="2"/>
              <a:buNone/>
            </a:pPr>
            <a:r>
              <a:rPr lang="en-US" sz="3200" smtClean="0"/>
              <a:t>Note: State and local regulation as well as contractual requirements (through consensual standards or construction user agreements) may also apply and in effect increase your expected standard of care…Now is the opportunity to discuss these along with any other relevant federal mandates not previously mentioned…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144000" cy="1066800"/>
          </a:xfrm>
          <a:prstGeom prst="rect">
            <a:avLst/>
          </a:prstGeom>
          <a:solidFill>
            <a:schemeClr val="tx2"/>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n-US" sz="4800" b="1" i="1">
                <a:solidFill>
                  <a:srgbClr val="99FF99"/>
                </a:solidFill>
                <a:effectLst>
                  <a:outerShdw blurRad="38100" dist="38100" dir="2700000" algn="tl">
                    <a:srgbClr val="000000"/>
                  </a:outerShdw>
                </a:effectLst>
                <a:latin typeface="Book Antiqua" pitchFamily="18" charset="0"/>
                <a:cs typeface="+mn-cs"/>
              </a:rPr>
              <a:t>Total Construction Fatalities</a:t>
            </a:r>
            <a:endParaRPr lang="en-US" sz="3600" b="1" i="1">
              <a:solidFill>
                <a:srgbClr val="99FF99"/>
              </a:solidFill>
              <a:effectLst>
                <a:outerShdw blurRad="38100" dist="38100" dir="2700000" algn="tl">
                  <a:srgbClr val="000000"/>
                </a:outerShdw>
              </a:effectLst>
              <a:latin typeface="Book Antiqua" pitchFamily="18" charset="0"/>
              <a:cs typeface="+mn-cs"/>
            </a:endParaRPr>
          </a:p>
        </p:txBody>
      </p:sp>
      <p:graphicFrame>
        <p:nvGraphicFramePr>
          <p:cNvPr id="71683" name="Object 3">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71690" name="Chart" r:id="rId3" imgW="10134905" imgH="5905805" progId="MSGraph.Chart.8">
                  <p:embed followColorScheme="full"/>
                </p:oleObj>
              </mc:Choice>
              <mc:Fallback>
                <p:oleObj name="Chart" r:id="rId3" imgW="10134905" imgH="5905805" progId="MSGraph.Chart.8">
                  <p:embed followColorScheme="full"/>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839684" name="Rectangle 4"/>
          <p:cNvSpPr>
            <a:spLocks noChangeArrowheads="1"/>
          </p:cNvSpPr>
          <p:nvPr/>
        </p:nvSpPr>
        <p:spPr bwMode="auto">
          <a:xfrm>
            <a:off x="6248400" y="3276600"/>
            <a:ext cx="2895600" cy="94297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a:cs typeface="+mn-cs"/>
              </a:rPr>
              <a:t>  Falls From</a:t>
            </a:r>
          </a:p>
          <a:p>
            <a:pPr algn="l" eaLnBrk="0" hangingPunct="0">
              <a:defRPr/>
            </a:pPr>
            <a:r>
              <a:rPr lang="en-US" sz="2800" b="1">
                <a:cs typeface="+mn-cs"/>
              </a:rPr>
              <a:t>Elevation 33%</a:t>
            </a:r>
          </a:p>
        </p:txBody>
      </p:sp>
      <p:sp>
        <p:nvSpPr>
          <p:cNvPr id="839685" name="Rectangle 5"/>
          <p:cNvSpPr>
            <a:spLocks noChangeArrowheads="1"/>
          </p:cNvSpPr>
          <p:nvPr/>
        </p:nvSpPr>
        <p:spPr bwMode="auto">
          <a:xfrm>
            <a:off x="2819400" y="4038600"/>
            <a:ext cx="2741613" cy="819150"/>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a:cs typeface="+mn-cs"/>
              </a:rPr>
              <a:t>       </a:t>
            </a:r>
            <a:r>
              <a:rPr lang="en-US" sz="2400" b="1">
                <a:solidFill>
                  <a:schemeClr val="bg1"/>
                </a:solidFill>
                <a:cs typeface="+mn-cs"/>
              </a:rPr>
              <a:t>Caught</a:t>
            </a:r>
          </a:p>
          <a:p>
            <a:pPr algn="l" eaLnBrk="0" hangingPunct="0">
              <a:defRPr/>
            </a:pPr>
            <a:r>
              <a:rPr lang="en-US" sz="2400" b="1">
                <a:solidFill>
                  <a:schemeClr val="bg1"/>
                </a:solidFill>
                <a:cs typeface="+mn-cs"/>
              </a:rPr>
              <a:t> In/Between 18%</a:t>
            </a:r>
          </a:p>
        </p:txBody>
      </p:sp>
      <p:sp>
        <p:nvSpPr>
          <p:cNvPr id="839686" name="Rectangle 6"/>
          <p:cNvSpPr>
            <a:spLocks noChangeArrowheads="1"/>
          </p:cNvSpPr>
          <p:nvPr/>
        </p:nvSpPr>
        <p:spPr bwMode="auto">
          <a:xfrm>
            <a:off x="457200" y="3657600"/>
            <a:ext cx="2860675" cy="515938"/>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800" b="1">
                <a:cs typeface="+mn-cs"/>
              </a:rPr>
              <a:t>Struck By 22%</a:t>
            </a:r>
          </a:p>
        </p:txBody>
      </p:sp>
      <p:sp>
        <p:nvSpPr>
          <p:cNvPr id="839687" name="Rectangle 7"/>
          <p:cNvSpPr>
            <a:spLocks noChangeArrowheads="1"/>
          </p:cNvSpPr>
          <p:nvPr/>
        </p:nvSpPr>
        <p:spPr bwMode="auto">
          <a:xfrm>
            <a:off x="1981200" y="2971800"/>
            <a:ext cx="2232025" cy="454025"/>
          </a:xfrm>
          <a:prstGeom prst="rect">
            <a:avLst/>
          </a:prstGeom>
          <a:noFill/>
          <a:ln w="12700">
            <a:noFill/>
            <a:miter lim="800000"/>
            <a:headEnd/>
            <a:tailEnd/>
          </a:ln>
          <a:effectLst>
            <a:outerShdw dist="17961" dir="2700000" algn="ctr" rotWithShape="0">
              <a:srgbClr val="000000"/>
            </a:outerShdw>
          </a:effectLst>
        </p:spPr>
        <p:txBody>
          <a:bodyPr wrap="none" lIns="90488" tIns="44450" rIns="90488" bIns="44450">
            <a:spAutoFit/>
          </a:bodyPr>
          <a:lstStyle/>
          <a:p>
            <a:pPr algn="l" eaLnBrk="0" hangingPunct="0">
              <a:defRPr/>
            </a:pPr>
            <a:r>
              <a:rPr lang="en-US" sz="2400" b="1">
                <a:cs typeface="+mn-cs"/>
              </a:rPr>
              <a:t>Electrical 17%</a:t>
            </a:r>
          </a:p>
        </p:txBody>
      </p:sp>
      <p:sp>
        <p:nvSpPr>
          <p:cNvPr id="839688" name="Rectangle 8"/>
          <p:cNvSpPr>
            <a:spLocks noChangeArrowheads="1"/>
          </p:cNvSpPr>
          <p:nvPr/>
        </p:nvSpPr>
        <p:spPr bwMode="auto">
          <a:xfrm>
            <a:off x="4191000" y="2895600"/>
            <a:ext cx="2146300" cy="454025"/>
          </a:xfrm>
          <a:prstGeom prst="rect">
            <a:avLst/>
          </a:prstGeom>
          <a:noFill/>
          <a:ln w="12700">
            <a:noFill/>
            <a:miter lim="800000"/>
            <a:headEnd/>
            <a:tailEnd/>
          </a:ln>
          <a:effectLst>
            <a:outerShdw dist="17961" dir="2700000" algn="ctr" rotWithShape="0">
              <a:srgbClr val="000000"/>
            </a:outerShdw>
          </a:effectLst>
        </p:spPr>
        <p:txBody>
          <a:bodyPr lIns="90488" tIns="44450" rIns="90488" bIns="44450">
            <a:spAutoFit/>
          </a:bodyPr>
          <a:lstStyle/>
          <a:p>
            <a:pPr algn="l" eaLnBrk="0" hangingPunct="0">
              <a:defRPr/>
            </a:pPr>
            <a:r>
              <a:rPr lang="en-US" sz="2400" b="1">
                <a:cs typeface="+mn-cs"/>
              </a:rPr>
              <a:t>Other 10%</a:t>
            </a:r>
          </a:p>
        </p:txBody>
      </p:sp>
      <p:sp>
        <p:nvSpPr>
          <p:cNvPr id="71689" name="Text Box 9"/>
          <p:cNvSpPr txBox="1">
            <a:spLocks noChangeArrowheads="1"/>
          </p:cNvSpPr>
          <p:nvPr/>
        </p:nvSpPr>
        <p:spPr bwMode="auto">
          <a:xfrm>
            <a:off x="6400800" y="62484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Hour No. 2.0 of 2.0</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0" y="0"/>
            <a:ext cx="9144000" cy="1143000"/>
          </a:xfrm>
          <a:solidFill>
            <a:schemeClr val="tx2"/>
          </a:solidFill>
        </p:spPr>
        <p:txBody>
          <a:bodyPr/>
          <a:lstStyle/>
          <a:p>
            <a:pPr eaLnBrk="1" hangingPunct="1">
              <a:defRPr/>
            </a:pPr>
            <a:r>
              <a:rPr lang="en-US" sz="6000" i="1" smtClean="0">
                <a:solidFill>
                  <a:srgbClr val="99FF99"/>
                </a:solidFill>
                <a:effectLst>
                  <a:outerShdw blurRad="38100" dist="38100" dir="2700000" algn="tl">
                    <a:srgbClr val="000000"/>
                  </a:outerShdw>
                </a:effectLst>
              </a:rPr>
              <a:t>Excavation</a:t>
            </a:r>
          </a:p>
        </p:txBody>
      </p:sp>
      <p:sp>
        <p:nvSpPr>
          <p:cNvPr id="72707" name="Rectangle 3"/>
          <p:cNvSpPr>
            <a:spLocks noGrp="1" noChangeArrowheads="1"/>
          </p:cNvSpPr>
          <p:nvPr>
            <p:ph type="body" idx="1"/>
          </p:nvPr>
        </p:nvSpPr>
        <p:spPr>
          <a:xfrm>
            <a:off x="457200" y="1752600"/>
            <a:ext cx="6172200" cy="4114800"/>
          </a:xfrm>
        </p:spPr>
        <p:txBody>
          <a:bodyPr/>
          <a:lstStyle/>
          <a:p>
            <a:pPr eaLnBrk="1" hangingPunct="1">
              <a:lnSpc>
                <a:spcPct val="80000"/>
              </a:lnSpc>
            </a:pPr>
            <a:r>
              <a:rPr lang="en-US" sz="2400" smtClean="0"/>
              <a:t>Cave-ins are perhaps the most feared trenching hazard.  Life threatening hazards include suffocation, squeezing, caught in between, and electrocution or explosions by contact with underground utilities.</a:t>
            </a:r>
            <a:br>
              <a:rPr lang="en-US" sz="2400" smtClean="0"/>
            </a:br>
            <a:r>
              <a:rPr lang="en-US" sz="2400" smtClean="0"/>
              <a:t/>
            </a:r>
            <a:br>
              <a:rPr lang="en-US" sz="2400" smtClean="0"/>
            </a:br>
            <a:r>
              <a:rPr lang="en-US" sz="2400" smtClean="0"/>
              <a:t>OSHA requires that workers in trenches and excavations be protected by sloping, shoring or shielding.</a:t>
            </a:r>
          </a:p>
          <a:p>
            <a:pPr eaLnBrk="1" hangingPunct="1">
              <a:lnSpc>
                <a:spcPct val="80000"/>
              </a:lnSpc>
              <a:buFont typeface="Wingdings" pitchFamily="2" charset="2"/>
              <a:buNone/>
            </a:pPr>
            <a:endParaRPr lang="en-US" sz="2400" smtClean="0"/>
          </a:p>
          <a:p>
            <a:pPr eaLnBrk="1" hangingPunct="1">
              <a:lnSpc>
                <a:spcPct val="80000"/>
              </a:lnSpc>
            </a:pPr>
            <a:r>
              <a:rPr lang="en-US" sz="2400" smtClean="0"/>
              <a:t>Ref. 29 CFR 1926.650-652 Subpart “P” </a:t>
            </a:r>
          </a:p>
        </p:txBody>
      </p:sp>
      <p:pic>
        <p:nvPicPr>
          <p:cNvPr id="72708" name="Picture 5" descr="wls_060605_trench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05000"/>
            <a:ext cx="22860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6"/>
          <p:cNvSpPr txBox="1">
            <a:spLocks noChangeArrowheads="1"/>
          </p:cNvSpPr>
          <p:nvPr/>
        </p:nvSpPr>
        <p:spPr bwMode="auto">
          <a:xfrm>
            <a:off x="6477000" y="4267200"/>
            <a:ext cx="2438400" cy="825500"/>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chemeClr val="bg1"/>
                </a:solidFill>
              </a:rPr>
              <a:t>A father and son were killed when this trench collapsed</a:t>
            </a:r>
            <a:r>
              <a:rPr lang="en-US" sz="160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ide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1676400"/>
            <a:ext cx="2819400" cy="33051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descr="Slide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81400" y="1676400"/>
            <a:ext cx="2586038" cy="33051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Slide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3200400" cy="32337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221" name="Rectangle 5"/>
          <p:cNvSpPr>
            <a:spLocks noChangeArrowheads="1"/>
          </p:cNvSpPr>
          <p:nvPr/>
        </p:nvSpPr>
        <p:spPr bwMode="auto">
          <a:xfrm>
            <a:off x="6324600" y="5105400"/>
            <a:ext cx="2819400" cy="64135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000" b="1">
                <a:solidFill>
                  <a:schemeClr val="bg1"/>
                </a:solidFill>
              </a:rPr>
              <a:t>Personal Fall Arrest</a:t>
            </a:r>
          </a:p>
          <a:p>
            <a:pPr eaLnBrk="0" hangingPunct="0"/>
            <a:r>
              <a:rPr lang="en-US" sz="1600" b="1">
                <a:solidFill>
                  <a:schemeClr val="bg1"/>
                </a:solidFill>
              </a:rPr>
              <a:t>Ref. 28 CFR 1926.502d</a:t>
            </a:r>
          </a:p>
        </p:txBody>
      </p:sp>
      <p:sp>
        <p:nvSpPr>
          <p:cNvPr id="9222" name="Rectangle 6"/>
          <p:cNvSpPr>
            <a:spLocks noChangeArrowheads="1"/>
          </p:cNvSpPr>
          <p:nvPr/>
        </p:nvSpPr>
        <p:spPr bwMode="auto">
          <a:xfrm>
            <a:off x="304800" y="5105400"/>
            <a:ext cx="3048000" cy="701675"/>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400" b="1">
                <a:solidFill>
                  <a:schemeClr val="bg1"/>
                </a:solidFill>
              </a:rPr>
              <a:t>Guardrails </a:t>
            </a:r>
          </a:p>
          <a:p>
            <a:pPr eaLnBrk="0" hangingPunct="0"/>
            <a:r>
              <a:rPr lang="en-US" sz="1600" b="1">
                <a:solidFill>
                  <a:schemeClr val="bg1"/>
                </a:solidFill>
              </a:rPr>
              <a:t>Ref. 29 CFR 1926.502b</a:t>
            </a:r>
          </a:p>
        </p:txBody>
      </p:sp>
      <p:sp>
        <p:nvSpPr>
          <p:cNvPr id="9223" name="Rectangle 7"/>
          <p:cNvSpPr>
            <a:spLocks noChangeArrowheads="1"/>
          </p:cNvSpPr>
          <p:nvPr/>
        </p:nvSpPr>
        <p:spPr bwMode="auto">
          <a:xfrm>
            <a:off x="3581400" y="5105400"/>
            <a:ext cx="2438400" cy="701675"/>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400" b="1">
                <a:solidFill>
                  <a:schemeClr val="bg1"/>
                </a:solidFill>
              </a:rPr>
              <a:t>Safety Net</a:t>
            </a:r>
          </a:p>
          <a:p>
            <a:pPr eaLnBrk="0" hangingPunct="0"/>
            <a:r>
              <a:rPr lang="en-US" sz="1600" b="1">
                <a:solidFill>
                  <a:schemeClr val="bg1"/>
                </a:solidFill>
              </a:rPr>
              <a:t>Ref. 29 CFR 1926.502c</a:t>
            </a:r>
          </a:p>
        </p:txBody>
      </p:sp>
      <p:sp>
        <p:nvSpPr>
          <p:cNvPr id="9224" name="Text Box 8"/>
          <p:cNvSpPr txBox="1">
            <a:spLocks noChangeArrowheads="1"/>
          </p:cNvSpPr>
          <p:nvPr/>
        </p:nvSpPr>
        <p:spPr bwMode="auto">
          <a:xfrm>
            <a:off x="0" y="0"/>
            <a:ext cx="9144000" cy="1228725"/>
          </a:xfrm>
          <a:prstGeom prst="rect">
            <a:avLst/>
          </a:prstGeom>
          <a:solidFill>
            <a:srgbClr val="66FFFF"/>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sz="800" b="1">
              <a:solidFill>
                <a:srgbClr val="0033CC"/>
              </a:solidFill>
              <a:latin typeface="Arial Black" pitchFamily="34" charset="0"/>
            </a:endParaRPr>
          </a:p>
          <a:p>
            <a:pPr>
              <a:spcBef>
                <a:spcPct val="50000"/>
              </a:spcBef>
            </a:pPr>
            <a:r>
              <a:rPr lang="en-US" sz="4400">
                <a:solidFill>
                  <a:srgbClr val="0033CC"/>
                </a:solidFill>
                <a:latin typeface="Arial Black" pitchFamily="34" charset="0"/>
              </a:rPr>
              <a:t>Fall Protection Options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a:xfrm>
            <a:off x="0" y="0"/>
            <a:ext cx="9144000" cy="1143000"/>
          </a:xfrm>
          <a:solidFill>
            <a:schemeClr val="tx2"/>
          </a:solidFill>
        </p:spPr>
        <p:txBody>
          <a:bodyPr/>
          <a:lstStyle/>
          <a:p>
            <a:pPr eaLnBrk="1" hangingPunct="1">
              <a:defRPr/>
            </a:pPr>
            <a:r>
              <a:rPr lang="en-US" sz="1200" b="0" smtClean="0">
                <a:solidFill>
                  <a:srgbClr val="99FF99"/>
                </a:solidFill>
              </a:rPr>
              <a:t/>
            </a:r>
            <a:br>
              <a:rPr lang="en-US" sz="1200" b="0" smtClean="0">
                <a:solidFill>
                  <a:srgbClr val="99FF99"/>
                </a:solidFill>
              </a:rPr>
            </a:br>
            <a:r>
              <a:rPr lang="en-US" sz="4800" i="1" smtClean="0">
                <a:solidFill>
                  <a:srgbClr val="99FF99"/>
                </a:solidFill>
                <a:effectLst>
                  <a:outerShdw blurRad="38100" dist="38100" dir="2700000" algn="tl">
                    <a:srgbClr val="000000"/>
                  </a:outerShdw>
                </a:effectLst>
              </a:rPr>
              <a:t>Danger</a:t>
            </a:r>
            <a:r>
              <a:rPr lang="en-US" b="0" smtClean="0">
                <a:solidFill>
                  <a:srgbClr val="99FF99"/>
                </a:solidFill>
              </a:rPr>
              <a:t> !!</a:t>
            </a:r>
          </a:p>
        </p:txBody>
      </p:sp>
      <p:sp>
        <p:nvSpPr>
          <p:cNvPr id="739331" name="Rectangle 3"/>
          <p:cNvSpPr>
            <a:spLocks noGrp="1" noChangeArrowheads="1"/>
          </p:cNvSpPr>
          <p:nvPr>
            <p:ph type="body" idx="1"/>
          </p:nvPr>
        </p:nvSpPr>
        <p:spPr>
          <a:xfrm>
            <a:off x="0" y="1752600"/>
            <a:ext cx="5435600" cy="4049713"/>
          </a:xfrm>
        </p:spPr>
        <p:txBody>
          <a:bodyPr/>
          <a:lstStyle/>
          <a:p>
            <a:pPr eaLnBrk="1" hangingPunct="1">
              <a:spcBef>
                <a:spcPct val="40000"/>
              </a:spcBef>
              <a:buClr>
                <a:srgbClr val="FFFF00"/>
              </a:buClr>
            </a:pPr>
            <a:r>
              <a:rPr lang="en-US" sz="2400" b="1" smtClean="0"/>
              <a:t>Working in excavations is one of the most hazardous construction operations.</a:t>
            </a:r>
          </a:p>
          <a:p>
            <a:pPr eaLnBrk="1" hangingPunct="1">
              <a:spcBef>
                <a:spcPct val="40000"/>
              </a:spcBef>
              <a:buClr>
                <a:srgbClr val="FFFF00"/>
              </a:buClr>
            </a:pPr>
            <a:r>
              <a:rPr lang="en-US" sz="2400" b="1" smtClean="0"/>
              <a:t>Most accidents occur in trenches 5-15 feet deep</a:t>
            </a:r>
          </a:p>
          <a:p>
            <a:pPr eaLnBrk="1" hangingPunct="1">
              <a:spcBef>
                <a:spcPct val="40000"/>
              </a:spcBef>
              <a:buClr>
                <a:srgbClr val="FFFF00"/>
              </a:buClr>
            </a:pPr>
            <a:r>
              <a:rPr lang="en-US" sz="2400" b="1" smtClean="0"/>
              <a:t>There is usually no warning before a cave-in</a:t>
            </a:r>
          </a:p>
          <a:p>
            <a:pPr eaLnBrk="1" hangingPunct="1">
              <a:spcBef>
                <a:spcPct val="40000"/>
              </a:spcBef>
              <a:buClr>
                <a:srgbClr val="FFFF00"/>
              </a:buClr>
            </a:pPr>
            <a:r>
              <a:rPr lang="en-US" sz="2400" b="1" smtClean="0"/>
              <a:t>On average a worker has 6-8 minutes to live if buried alive.</a:t>
            </a:r>
          </a:p>
          <a:p>
            <a:pPr eaLnBrk="1" hangingPunct="1">
              <a:spcBef>
                <a:spcPct val="40000"/>
              </a:spcBef>
              <a:buClr>
                <a:srgbClr val="FFFF00"/>
              </a:buClr>
              <a:buFont typeface="Wingdings" pitchFamily="2" charset="2"/>
              <a:buNone/>
            </a:pPr>
            <a:endParaRPr lang="en-US" sz="2400" b="1" smtClean="0"/>
          </a:p>
        </p:txBody>
      </p:sp>
      <p:pic>
        <p:nvPicPr>
          <p:cNvPr id="73732" name="Picture 4" descr="fact41graphic1"/>
          <p:cNvPicPr>
            <a:picLocks noChangeAspect="1" noChangeArrowheads="1"/>
          </p:cNvPicPr>
          <p:nvPr/>
        </p:nvPicPr>
        <p:blipFill>
          <a:blip r:embed="rId3">
            <a:extLst>
              <a:ext uri="{28A0092B-C50C-407E-A947-70E740481C1C}">
                <a14:useLocalDpi xmlns:a14="http://schemas.microsoft.com/office/drawing/2010/main" val="0"/>
              </a:ext>
            </a:extLst>
          </a:blip>
          <a:srcRect l="18605" r="16280"/>
          <a:stretch>
            <a:fillRect/>
          </a:stretch>
        </p:blipFill>
        <p:spPr bwMode="auto">
          <a:xfrm>
            <a:off x="5597525" y="1419225"/>
            <a:ext cx="325596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93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93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93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93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bldLvl="2"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0" y="0"/>
            <a:ext cx="9144000" cy="1341438"/>
          </a:xfrm>
          <a:solidFill>
            <a:schemeClr val="tx2"/>
          </a:solidFill>
        </p:spPr>
        <p:txBody>
          <a:bodyPr/>
          <a:lstStyle/>
          <a:p>
            <a:pPr eaLnBrk="1" hangingPunct="1">
              <a:defRPr/>
            </a:pPr>
            <a:r>
              <a:rPr lang="en-US" sz="1200" i="1" smtClean="0">
                <a:solidFill>
                  <a:srgbClr val="99FF99"/>
                </a:solidFill>
                <a:effectLst>
                  <a:outerShdw blurRad="38100" dist="38100" dir="2700000" algn="tl">
                    <a:srgbClr val="000000"/>
                  </a:outerShdw>
                </a:effectLst>
              </a:rPr>
              <a:t/>
            </a:r>
            <a:br>
              <a:rPr lang="en-US" sz="1200" i="1" smtClean="0">
                <a:solidFill>
                  <a:srgbClr val="99FF99"/>
                </a:solidFill>
                <a:effectLst>
                  <a:outerShdw blurRad="38100" dist="38100" dir="2700000" algn="tl">
                    <a:srgbClr val="000000"/>
                  </a:outerShdw>
                </a:effectLst>
              </a:rPr>
            </a:br>
            <a:r>
              <a:rPr lang="en-US" sz="4400" i="1" smtClean="0">
                <a:solidFill>
                  <a:srgbClr val="99FF99"/>
                </a:solidFill>
                <a:effectLst>
                  <a:outerShdw blurRad="38100" dist="38100" dir="2700000" algn="tl">
                    <a:srgbClr val="000000"/>
                  </a:outerShdw>
                </a:effectLst>
              </a:rPr>
              <a:t>Excavations</a:t>
            </a:r>
          </a:p>
        </p:txBody>
      </p:sp>
      <p:sp>
        <p:nvSpPr>
          <p:cNvPr id="605187" name="Rectangle 3"/>
          <p:cNvSpPr>
            <a:spLocks noGrp="1" noChangeArrowheads="1"/>
          </p:cNvSpPr>
          <p:nvPr>
            <p:ph type="body" idx="1"/>
          </p:nvPr>
        </p:nvSpPr>
        <p:spPr>
          <a:xfrm>
            <a:off x="228600" y="1600200"/>
            <a:ext cx="8915400" cy="4530725"/>
          </a:xfrm>
        </p:spPr>
        <p:txBody>
          <a:bodyPr/>
          <a:lstStyle/>
          <a:p>
            <a:pPr eaLnBrk="1" hangingPunct="1"/>
            <a:r>
              <a:rPr lang="en-US" sz="3200" smtClean="0">
                <a:solidFill>
                  <a:srgbClr val="FF0000"/>
                </a:solidFill>
              </a:rPr>
              <a:t>The following hazards cause the most excavation related caught in between injuries:</a:t>
            </a:r>
            <a:r>
              <a:rPr lang="en-US" smtClean="0"/>
              <a:t> </a:t>
            </a:r>
          </a:p>
          <a:p>
            <a:pPr lvl="1" eaLnBrk="1" hangingPunct="1"/>
            <a:r>
              <a:rPr lang="en-US" b="1" smtClean="0"/>
              <a:t>No Protective System</a:t>
            </a:r>
          </a:p>
          <a:p>
            <a:pPr lvl="1" eaLnBrk="1" hangingPunct="1"/>
            <a:r>
              <a:rPr lang="en-US" b="1" smtClean="0"/>
              <a:t>Failure to Inspect Trench and Protective Systems </a:t>
            </a:r>
          </a:p>
          <a:p>
            <a:pPr lvl="1" eaLnBrk="1" hangingPunct="1"/>
            <a:r>
              <a:rPr lang="en-US" b="1" smtClean="0"/>
              <a:t>Unsafe Spoil-Pile Placement </a:t>
            </a:r>
          </a:p>
          <a:p>
            <a:pPr lvl="1" eaLnBrk="1" hangingPunct="1"/>
            <a:r>
              <a:rPr lang="en-US" b="1" smtClean="0"/>
              <a:t>Unsafe Access/Egress</a:t>
            </a:r>
          </a:p>
          <a:p>
            <a:pPr lvl="1" eaLnBrk="1" hangingPunct="1"/>
            <a:r>
              <a:rPr lang="en-US" b="1" smtClean="0"/>
              <a:t>Ref. 29 CFR 1926.651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5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51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51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51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51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051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endParaRPr lang="en-US" sz="4000" b="1">
              <a:solidFill>
                <a:srgbClr val="000066"/>
              </a:solidFill>
              <a:latin typeface="Arial Black" pitchFamily="34" charset="0"/>
            </a:endParaRPr>
          </a:p>
        </p:txBody>
      </p:sp>
      <p:sp>
        <p:nvSpPr>
          <p:cNvPr id="654339" name="Rectangle 3"/>
          <p:cNvSpPr>
            <a:spLocks noChangeArrowheads="1"/>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Clr>
                <a:schemeClr val="accent1"/>
              </a:buClr>
              <a:buSzPct val="65000"/>
              <a:buFont typeface="Wingdings" pitchFamily="2" charset="2"/>
              <a:buChar char="n"/>
            </a:pPr>
            <a:endParaRPr lang="en-US" sz="2800">
              <a:solidFill>
                <a:srgbClr val="000066"/>
              </a:solidFill>
            </a:endParaRPr>
          </a:p>
        </p:txBody>
      </p:sp>
      <p:sp>
        <p:nvSpPr>
          <p:cNvPr id="654340" name="Rectangle 4"/>
          <p:cNvSpPr>
            <a:spLocks noChangeArrowheads="1"/>
          </p:cNvSpPr>
          <p:nvPr/>
        </p:nvSpPr>
        <p:spPr bwMode="auto">
          <a:xfrm>
            <a:off x="0" y="0"/>
            <a:ext cx="9144000" cy="1447800"/>
          </a:xfrm>
          <a:prstGeom prst="rect">
            <a:avLst/>
          </a:prstGeom>
          <a:solidFill>
            <a:schemeClr val="tx2"/>
          </a:solidFill>
          <a:ln w="12700">
            <a:noFill/>
            <a:miter lim="800000"/>
            <a:headEnd/>
            <a:tailEnd/>
          </a:ln>
          <a:effectLst/>
        </p:spPr>
        <p:txBody>
          <a:bodyPr lIns="90488" tIns="44450" rIns="90488" bIns="44450" anchor="ctr"/>
          <a:lstStyle/>
          <a:p>
            <a:pPr>
              <a:defRPr/>
            </a:pPr>
            <a:r>
              <a:rPr lang="en-US" sz="4400" b="1" i="1">
                <a:solidFill>
                  <a:srgbClr val="99FF99"/>
                </a:solidFill>
                <a:effectLst>
                  <a:outerShdw blurRad="38100" dist="38100" dir="2700000" algn="tl">
                    <a:srgbClr val="000000"/>
                  </a:outerShdw>
                </a:effectLst>
              </a:rPr>
              <a:t>Competent Person</a:t>
            </a:r>
          </a:p>
        </p:txBody>
      </p:sp>
      <p:sp>
        <p:nvSpPr>
          <p:cNvPr id="75781" name="Rectangle 5"/>
          <p:cNvSpPr>
            <a:spLocks noChangeArrowheads="1"/>
          </p:cNvSpPr>
          <p:nvPr/>
        </p:nvSpPr>
        <p:spPr bwMode="auto">
          <a:xfrm>
            <a:off x="533400" y="1979613"/>
            <a:ext cx="7983538"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gn="l">
              <a:spcBef>
                <a:spcPct val="20000"/>
              </a:spcBef>
              <a:buClr>
                <a:schemeClr val="accent1"/>
              </a:buClr>
              <a:buSzPct val="65000"/>
              <a:buFont typeface="Wingdings" pitchFamily="2" charset="2"/>
              <a:buChar char="n"/>
            </a:pPr>
            <a:r>
              <a:rPr lang="en-US" sz="2800" b="1">
                <a:solidFill>
                  <a:srgbClr val="000066"/>
                </a:solidFill>
              </a:rPr>
              <a:t>“One who is </a:t>
            </a:r>
            <a:r>
              <a:rPr lang="en-US" sz="2800" b="1">
                <a:solidFill>
                  <a:srgbClr val="FF0000"/>
                </a:solidFill>
              </a:rPr>
              <a:t>capable of identifying</a:t>
            </a:r>
            <a:r>
              <a:rPr lang="en-US" sz="2800" b="1">
                <a:solidFill>
                  <a:srgbClr val="000066"/>
                </a:solidFill>
              </a:rPr>
              <a:t> existing and predictable hazards in the surroundings or working conditions which are unsanitary, hazardous, or dangerous to employees, and who </a:t>
            </a:r>
            <a:r>
              <a:rPr lang="en-US" sz="2800" b="1">
                <a:solidFill>
                  <a:srgbClr val="FF0000"/>
                </a:solidFill>
              </a:rPr>
              <a:t>has the authorization</a:t>
            </a:r>
            <a:r>
              <a:rPr lang="en-US" sz="2800" b="1">
                <a:solidFill>
                  <a:srgbClr val="000066"/>
                </a:solidFill>
              </a:rPr>
              <a:t> to take prompt corrective measures to eliminate them”. </a:t>
            </a:r>
            <a:r>
              <a:rPr lang="en-US" sz="2400">
                <a:solidFill>
                  <a:srgbClr val="000066"/>
                </a:solidFill>
              </a:rPr>
              <a:t>Ref. 29 CFR 1926.32(f)</a:t>
            </a:r>
          </a:p>
          <a:p>
            <a:pPr marL="342900" indent="-342900" algn="l">
              <a:spcBef>
                <a:spcPct val="20000"/>
              </a:spcBef>
              <a:buClr>
                <a:schemeClr val="accent1"/>
              </a:buClr>
              <a:buSzPct val="65000"/>
              <a:buFont typeface="Wingdings" pitchFamily="2" charset="2"/>
              <a:buChar char="n"/>
            </a:pPr>
            <a:r>
              <a:rPr lang="en-US" sz="2400">
                <a:solidFill>
                  <a:srgbClr val="000066"/>
                </a:solidFill>
              </a:rPr>
              <a:t>A Competent person has many specific duties with respect to excavation safety.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54339">
                                            <p:txEl>
                                              <p:pRg st="0" end="0"/>
                                            </p:txEl>
                                          </p:spTgt>
                                        </p:tgtEl>
                                        <p:attrNameLst>
                                          <p:attrName>style.visibility</p:attrName>
                                        </p:attrNameLst>
                                      </p:cBhvr>
                                      <p:to>
                                        <p:strVal val="visible"/>
                                      </p:to>
                                    </p:set>
                                    <p:animEffect transition="in" filter="wipe(left)">
                                      <p:cBhvr>
                                        <p:cTn id="7" dur="500"/>
                                        <p:tgtEl>
                                          <p:spTgt spid="65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ChangeArrowheads="1"/>
          </p:cNvSpPr>
          <p:nvPr/>
        </p:nvSpPr>
        <p:spPr bwMode="auto">
          <a:xfrm>
            <a:off x="0" y="0"/>
            <a:ext cx="9144000" cy="1219200"/>
          </a:xfrm>
          <a:prstGeom prst="rect">
            <a:avLst/>
          </a:prstGeom>
          <a:solidFill>
            <a:schemeClr val="tx2"/>
          </a:solidFill>
          <a:ln w="9525">
            <a:noFill/>
            <a:miter lim="800000"/>
            <a:headEnd/>
            <a:tailEnd/>
          </a:ln>
          <a:effectLst/>
        </p:spPr>
        <p:txBody>
          <a:bodyPr lIns="90488" tIns="44450" rIns="90488" bIns="44450" anchor="b"/>
          <a:lstStyle/>
          <a:p>
            <a:pPr>
              <a:defRPr/>
            </a:pPr>
            <a:r>
              <a:rPr lang="en-US" sz="1200">
                <a:solidFill>
                  <a:srgbClr val="99FF99"/>
                </a:solidFill>
              </a:rPr>
              <a:t/>
            </a:r>
            <a:br>
              <a:rPr lang="en-US" sz="1200">
                <a:solidFill>
                  <a:srgbClr val="99FF99"/>
                </a:solidFill>
              </a:rPr>
            </a:br>
            <a:r>
              <a:rPr lang="en-US" sz="4400" b="1" i="1">
                <a:solidFill>
                  <a:srgbClr val="99FF99"/>
                </a:solidFill>
                <a:effectLst>
                  <a:outerShdw blurRad="38100" dist="38100" dir="2700000" algn="tl">
                    <a:srgbClr val="000000"/>
                  </a:outerShdw>
                </a:effectLst>
              </a:rPr>
              <a:t>Competent Person</a:t>
            </a:r>
            <a:r>
              <a:rPr lang="en-US" sz="4000">
                <a:solidFill>
                  <a:srgbClr val="99FF99"/>
                </a:solidFill>
              </a:rPr>
              <a:t/>
            </a:r>
            <a:br>
              <a:rPr lang="en-US" sz="4000">
                <a:solidFill>
                  <a:srgbClr val="99FF99"/>
                </a:solidFill>
              </a:rPr>
            </a:br>
            <a:r>
              <a:rPr lang="en-US" sz="2800" b="1">
                <a:solidFill>
                  <a:srgbClr val="000066"/>
                </a:solidFill>
              </a:rPr>
              <a:t> </a:t>
            </a:r>
          </a:p>
        </p:txBody>
      </p:sp>
      <p:sp>
        <p:nvSpPr>
          <p:cNvPr id="747523" name="Rectangle 3"/>
          <p:cNvSpPr>
            <a:spLocks noChangeArrowheads="1"/>
          </p:cNvSpPr>
          <p:nvPr/>
        </p:nvSpPr>
        <p:spPr bwMode="auto">
          <a:xfrm>
            <a:off x="304800" y="1828800"/>
            <a:ext cx="685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lgn="l">
              <a:lnSpc>
                <a:spcPct val="90000"/>
              </a:lnSpc>
              <a:spcBef>
                <a:spcPct val="40000"/>
              </a:spcBef>
              <a:buClr>
                <a:schemeClr val="accent1"/>
              </a:buClr>
              <a:buSzPct val="65000"/>
              <a:buFont typeface="Wingdings" pitchFamily="2" charset="2"/>
              <a:buNone/>
            </a:pPr>
            <a:r>
              <a:rPr lang="en-US" sz="2400" b="1">
                <a:solidFill>
                  <a:srgbClr val="000066"/>
                </a:solidFill>
              </a:rPr>
              <a:t>Per the Excavation standard’s Preamble: </a:t>
            </a:r>
          </a:p>
          <a:p>
            <a:pPr algn="l">
              <a:lnSpc>
                <a:spcPct val="90000"/>
              </a:lnSpc>
              <a:spcBef>
                <a:spcPct val="40000"/>
              </a:spcBef>
              <a:buClr>
                <a:schemeClr val="accent1"/>
              </a:buClr>
              <a:buSzPct val="65000"/>
              <a:buFont typeface="Wingdings" pitchFamily="2" charset="2"/>
              <a:buNone/>
            </a:pPr>
            <a:r>
              <a:rPr lang="en-US" sz="2400" b="1">
                <a:solidFill>
                  <a:srgbClr val="000066"/>
                </a:solidFill>
              </a:rPr>
              <a:t>A competent Person must have had specific training in and be knowledgeable about:</a:t>
            </a:r>
          </a:p>
          <a:p>
            <a:pPr marL="742950" lvl="1" indent="-285750" algn="l">
              <a:lnSpc>
                <a:spcPct val="90000"/>
              </a:lnSpc>
              <a:spcBef>
                <a:spcPct val="40000"/>
              </a:spcBef>
              <a:buClr>
                <a:schemeClr val="accent2"/>
              </a:buClr>
              <a:buSzPct val="60000"/>
              <a:buFontTx/>
              <a:buChar char="•"/>
            </a:pPr>
            <a:r>
              <a:rPr lang="en-US" sz="2800" b="1">
                <a:solidFill>
                  <a:srgbClr val="000066"/>
                </a:solidFill>
              </a:rPr>
              <a:t>Soils classification</a:t>
            </a:r>
          </a:p>
          <a:p>
            <a:pPr marL="742950" lvl="1" indent="-285750" algn="l">
              <a:lnSpc>
                <a:spcPct val="90000"/>
              </a:lnSpc>
              <a:spcBef>
                <a:spcPct val="40000"/>
              </a:spcBef>
              <a:buClr>
                <a:schemeClr val="accent2"/>
              </a:buClr>
              <a:buSzPct val="60000"/>
              <a:buFontTx/>
              <a:buChar char="•"/>
            </a:pPr>
            <a:r>
              <a:rPr lang="en-US" sz="2800" b="1">
                <a:solidFill>
                  <a:srgbClr val="000066"/>
                </a:solidFill>
              </a:rPr>
              <a:t>The use of protective systems</a:t>
            </a:r>
          </a:p>
          <a:p>
            <a:pPr marL="742950" lvl="1" indent="-285750" algn="l">
              <a:lnSpc>
                <a:spcPct val="90000"/>
              </a:lnSpc>
              <a:spcBef>
                <a:spcPct val="40000"/>
              </a:spcBef>
              <a:buClr>
                <a:schemeClr val="accent2"/>
              </a:buClr>
              <a:buSzPct val="60000"/>
              <a:buFontTx/>
              <a:buChar char="•"/>
            </a:pPr>
            <a:r>
              <a:rPr lang="en-US" sz="2800" b="1">
                <a:solidFill>
                  <a:srgbClr val="000066"/>
                </a:solidFill>
              </a:rPr>
              <a:t>The requirements of the standard</a:t>
            </a:r>
          </a:p>
          <a:p>
            <a:pPr algn="l">
              <a:lnSpc>
                <a:spcPct val="90000"/>
              </a:lnSpc>
              <a:spcBef>
                <a:spcPct val="40000"/>
              </a:spcBef>
              <a:buClr>
                <a:schemeClr val="tx1"/>
              </a:buClr>
              <a:buSzPct val="65000"/>
              <a:buFont typeface="Wingdings" pitchFamily="2" charset="2"/>
              <a:buNone/>
            </a:pPr>
            <a:r>
              <a:rPr lang="en-US" sz="2400" b="1">
                <a:solidFill>
                  <a:srgbClr val="000066"/>
                </a:solidFill>
              </a:rPr>
              <a:t>Must be capable of identifying hazards, and authorized to immediately eliminate hazards</a:t>
            </a:r>
            <a:endParaRPr lang="en-US" sz="2400" b="1">
              <a:solidFill>
                <a:srgbClr val="FAFD00"/>
              </a:solidFill>
            </a:endParaRPr>
          </a:p>
        </p:txBody>
      </p:sp>
      <p:sp>
        <p:nvSpPr>
          <p:cNvPr id="76804" name="Text Box 4"/>
          <p:cNvSpPr txBox="1">
            <a:spLocks noChangeArrowheads="1"/>
          </p:cNvSpPr>
          <p:nvPr/>
        </p:nvSpPr>
        <p:spPr bwMode="auto">
          <a:xfrm>
            <a:off x="457200" y="60960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n-US">
              <a:solidFill>
                <a:srgbClr val="FFFF00"/>
              </a:solidFill>
              <a:latin typeface="Times New Roman" pitchFamily="18" charset="0"/>
            </a:endParaRPr>
          </a:p>
        </p:txBody>
      </p:sp>
      <p:graphicFrame>
        <p:nvGraphicFramePr>
          <p:cNvPr id="76805" name="Object 5"/>
          <p:cNvGraphicFramePr>
            <a:graphicFrameLocks/>
          </p:cNvGraphicFramePr>
          <p:nvPr/>
        </p:nvGraphicFramePr>
        <p:xfrm>
          <a:off x="6575425" y="1676400"/>
          <a:ext cx="2568575" cy="3200400"/>
        </p:xfrm>
        <a:graphic>
          <a:graphicData uri="http://schemas.openxmlformats.org/presentationml/2006/ole">
            <mc:AlternateContent xmlns:mc="http://schemas.openxmlformats.org/markup-compatibility/2006">
              <mc:Choice xmlns:v="urn:schemas-microsoft-com:vml" Requires="v">
                <p:oleObj spid="_x0000_s76806" name="Clip" r:id="rId4" imgW="1806575" imgH="2354263" progId="MS_ClipArt_Gallery.5">
                  <p:embed/>
                </p:oleObj>
              </mc:Choice>
              <mc:Fallback>
                <p:oleObj name="Clip" r:id="rId4" imgW="1806575" imgH="2354263" progId="MS_ClipArt_Gallery.5">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425" y="1676400"/>
                        <a:ext cx="25685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ChangeArrowheads="1"/>
          </p:cNvSpPr>
          <p:nvPr/>
        </p:nvSpPr>
        <p:spPr bwMode="auto">
          <a:xfrm>
            <a:off x="0" y="0"/>
            <a:ext cx="9144000" cy="1752600"/>
          </a:xfrm>
          <a:prstGeom prst="rect">
            <a:avLst/>
          </a:prstGeom>
          <a:solidFill>
            <a:schemeClr val="tx2"/>
          </a:solidFill>
          <a:ln w="76200" cmpd="tri">
            <a:solidFill>
              <a:schemeClr val="tx1"/>
            </a:solidFill>
            <a:miter lim="800000"/>
            <a:headEnd/>
            <a:tailEnd/>
          </a:ln>
        </p:spPr>
        <p:txBody>
          <a:bodyPr/>
          <a:lstStyle/>
          <a:p>
            <a:r>
              <a:rPr lang="en-US" sz="3600" u="sng">
                <a:solidFill>
                  <a:srgbClr val="99FF99"/>
                </a:solidFill>
              </a:rPr>
              <a:t>Areas of responsibility under Subpart “P”</a:t>
            </a:r>
            <a:br>
              <a:rPr lang="en-US" sz="3600" u="sng">
                <a:solidFill>
                  <a:srgbClr val="99FF99"/>
                </a:solidFill>
              </a:rPr>
            </a:br>
            <a:r>
              <a:rPr lang="en-US" sz="3600" u="sng">
                <a:solidFill>
                  <a:srgbClr val="99FF99"/>
                </a:solidFill>
              </a:rPr>
              <a:t>Ref. 29 CFR 1926.651</a:t>
            </a:r>
          </a:p>
        </p:txBody>
      </p:sp>
      <p:sp>
        <p:nvSpPr>
          <p:cNvPr id="77827" name="Rectangle 1027"/>
          <p:cNvSpPr>
            <a:spLocks noChangeArrowheads="1"/>
          </p:cNvSpPr>
          <p:nvPr/>
        </p:nvSpPr>
        <p:spPr bwMode="auto">
          <a:xfrm>
            <a:off x="0" y="1828800"/>
            <a:ext cx="4724400" cy="5029200"/>
          </a:xfrm>
          <a:prstGeom prst="rect">
            <a:avLst/>
          </a:prstGeom>
          <a:solidFill>
            <a:srgbClr val="66FFFF"/>
          </a:solidFill>
          <a:ln w="3175">
            <a:solidFill>
              <a:schemeClr val="tx1"/>
            </a:solidFill>
            <a:miter lim="800000"/>
            <a:headEnd/>
            <a:tailEnd/>
          </a:ln>
        </p:spPr>
        <p:txBody>
          <a:bodyPr/>
          <a:lstStyle/>
          <a:p>
            <a:pPr marL="342900" indent="-342900" algn="l">
              <a:spcBef>
                <a:spcPct val="20000"/>
              </a:spcBef>
              <a:buClr>
                <a:schemeClr val="accent1"/>
              </a:buClr>
              <a:buSzPct val="65000"/>
              <a:buFont typeface="Wingdings" pitchFamily="2" charset="2"/>
              <a:buChar char="n"/>
            </a:pPr>
            <a:r>
              <a:rPr lang="en-US" sz="2400">
                <a:solidFill>
                  <a:srgbClr val="000066"/>
                </a:solidFill>
              </a:rPr>
              <a:t>Surface encumbrances</a:t>
            </a:r>
          </a:p>
          <a:p>
            <a:pPr marL="342900" indent="-342900" algn="l">
              <a:spcBef>
                <a:spcPct val="20000"/>
              </a:spcBef>
              <a:buClr>
                <a:schemeClr val="accent1"/>
              </a:buClr>
              <a:buSzPct val="65000"/>
              <a:buFont typeface="Wingdings" pitchFamily="2" charset="2"/>
              <a:buChar char="n"/>
            </a:pPr>
            <a:r>
              <a:rPr lang="en-US" sz="2400">
                <a:solidFill>
                  <a:srgbClr val="000066"/>
                </a:solidFill>
              </a:rPr>
              <a:t>Underground installations</a:t>
            </a:r>
          </a:p>
          <a:p>
            <a:pPr marL="342900" indent="-342900" algn="l">
              <a:spcBef>
                <a:spcPct val="20000"/>
              </a:spcBef>
              <a:buClr>
                <a:schemeClr val="accent1"/>
              </a:buClr>
              <a:buSzPct val="65000"/>
              <a:buFont typeface="Wingdings" pitchFamily="2" charset="2"/>
              <a:buChar char="n"/>
            </a:pPr>
            <a:r>
              <a:rPr lang="en-US" sz="2400">
                <a:solidFill>
                  <a:srgbClr val="000066"/>
                </a:solidFill>
              </a:rPr>
              <a:t>Access and egress</a:t>
            </a:r>
          </a:p>
          <a:p>
            <a:pPr marL="342900" indent="-342900" algn="l">
              <a:spcBef>
                <a:spcPct val="20000"/>
              </a:spcBef>
              <a:buClr>
                <a:schemeClr val="accent1"/>
              </a:buClr>
              <a:buSzPct val="65000"/>
              <a:buFont typeface="Wingdings" pitchFamily="2" charset="2"/>
              <a:buChar char="n"/>
            </a:pPr>
            <a:r>
              <a:rPr lang="en-US" sz="2400">
                <a:solidFill>
                  <a:srgbClr val="000066"/>
                </a:solidFill>
              </a:rPr>
              <a:t>Exposure to vehicular traffic</a:t>
            </a:r>
          </a:p>
          <a:p>
            <a:pPr marL="342900" indent="-342900" algn="l">
              <a:spcBef>
                <a:spcPct val="20000"/>
              </a:spcBef>
              <a:buClr>
                <a:schemeClr val="accent1"/>
              </a:buClr>
              <a:buSzPct val="65000"/>
              <a:buFont typeface="Wingdings" pitchFamily="2" charset="2"/>
              <a:buChar char="n"/>
            </a:pPr>
            <a:r>
              <a:rPr lang="en-US" sz="2400">
                <a:solidFill>
                  <a:srgbClr val="000066"/>
                </a:solidFill>
              </a:rPr>
              <a:t>Exposure to falling loads</a:t>
            </a:r>
          </a:p>
          <a:p>
            <a:pPr marL="342900" indent="-342900" algn="l">
              <a:spcBef>
                <a:spcPct val="20000"/>
              </a:spcBef>
              <a:buClr>
                <a:schemeClr val="accent1"/>
              </a:buClr>
              <a:buSzPct val="65000"/>
              <a:buFont typeface="Wingdings" pitchFamily="2" charset="2"/>
              <a:buChar char="n"/>
            </a:pPr>
            <a:r>
              <a:rPr lang="en-US" sz="2400">
                <a:solidFill>
                  <a:srgbClr val="000066"/>
                </a:solidFill>
              </a:rPr>
              <a:t>Warning system for mobile equipment</a:t>
            </a:r>
          </a:p>
          <a:p>
            <a:pPr marL="342900" indent="-342900" algn="l">
              <a:spcBef>
                <a:spcPct val="20000"/>
              </a:spcBef>
              <a:buClr>
                <a:schemeClr val="accent1"/>
              </a:buClr>
              <a:buSzPct val="65000"/>
              <a:buFont typeface="Wingdings" pitchFamily="2" charset="2"/>
              <a:buChar char="n"/>
            </a:pPr>
            <a:r>
              <a:rPr lang="en-US" sz="2400">
                <a:solidFill>
                  <a:srgbClr val="000066"/>
                </a:solidFill>
              </a:rPr>
              <a:t>Hazardous atmospheres</a:t>
            </a:r>
          </a:p>
          <a:p>
            <a:pPr marL="342900" indent="-342900" algn="l">
              <a:spcBef>
                <a:spcPct val="20000"/>
              </a:spcBef>
              <a:buClr>
                <a:schemeClr val="accent1"/>
              </a:buClr>
              <a:buSzPct val="65000"/>
              <a:buFont typeface="Wingdings" pitchFamily="2" charset="2"/>
              <a:buChar char="n"/>
            </a:pPr>
            <a:r>
              <a:rPr lang="en-US" sz="2400">
                <a:solidFill>
                  <a:srgbClr val="000066"/>
                </a:solidFill>
              </a:rPr>
              <a:t>Monitor protection from water accumulation</a:t>
            </a:r>
          </a:p>
          <a:p>
            <a:pPr marL="342900" indent="-342900" algn="l">
              <a:spcBef>
                <a:spcPct val="20000"/>
              </a:spcBef>
              <a:buClr>
                <a:schemeClr val="accent1"/>
              </a:buClr>
              <a:buSzPct val="65000"/>
              <a:buFont typeface="Wingdings" pitchFamily="2" charset="2"/>
              <a:buChar char="n"/>
            </a:pPr>
            <a:r>
              <a:rPr lang="en-US" sz="2400">
                <a:solidFill>
                  <a:srgbClr val="000066"/>
                </a:solidFill>
              </a:rPr>
              <a:t>Monitor effects of surcharge</a:t>
            </a:r>
          </a:p>
          <a:p>
            <a:pPr marL="342900" indent="-342900" algn="l">
              <a:spcBef>
                <a:spcPct val="20000"/>
              </a:spcBef>
              <a:buClr>
                <a:schemeClr val="accent1"/>
              </a:buClr>
              <a:buSzPct val="65000"/>
              <a:buFont typeface="Wingdings" pitchFamily="2" charset="2"/>
              <a:buChar char="n"/>
            </a:pPr>
            <a:endParaRPr lang="en-US" sz="2400">
              <a:solidFill>
                <a:srgbClr val="000066"/>
              </a:solidFill>
            </a:endParaRPr>
          </a:p>
        </p:txBody>
      </p:sp>
      <p:sp>
        <p:nvSpPr>
          <p:cNvPr id="77828" name="Rectangle 1028"/>
          <p:cNvSpPr>
            <a:spLocks noChangeArrowheads="1"/>
          </p:cNvSpPr>
          <p:nvPr/>
        </p:nvSpPr>
        <p:spPr bwMode="auto">
          <a:xfrm>
            <a:off x="4724400" y="1828800"/>
            <a:ext cx="4419600" cy="5029200"/>
          </a:xfrm>
          <a:prstGeom prst="rect">
            <a:avLst/>
          </a:prstGeom>
          <a:solidFill>
            <a:srgbClr val="66FFFF"/>
          </a:solidFill>
          <a:ln w="3175">
            <a:solidFill>
              <a:schemeClr val="tx1"/>
            </a:solidFill>
            <a:miter lim="800000"/>
            <a:headEnd/>
            <a:tailEnd/>
          </a:ln>
        </p:spPr>
        <p:txBody>
          <a:bodyPr/>
          <a:lstStyle/>
          <a:p>
            <a:pPr marL="342900" indent="-342900" algn="l">
              <a:spcBef>
                <a:spcPct val="20000"/>
              </a:spcBef>
              <a:buClr>
                <a:schemeClr val="accent1"/>
              </a:buClr>
              <a:buSzPct val="65000"/>
              <a:buFont typeface="Wingdings" pitchFamily="2" charset="2"/>
              <a:buChar char="n"/>
            </a:pPr>
            <a:r>
              <a:rPr lang="en-US" sz="2400">
                <a:solidFill>
                  <a:srgbClr val="000066"/>
                </a:solidFill>
              </a:rPr>
              <a:t>Stability of adjacent structure</a:t>
            </a:r>
          </a:p>
          <a:p>
            <a:pPr marL="342900" indent="-342900" algn="l">
              <a:spcBef>
                <a:spcPct val="20000"/>
              </a:spcBef>
              <a:buClr>
                <a:schemeClr val="accent1"/>
              </a:buClr>
              <a:buSzPct val="65000"/>
              <a:buFont typeface="Wingdings" pitchFamily="2" charset="2"/>
              <a:buChar char="n"/>
            </a:pPr>
            <a:r>
              <a:rPr lang="en-US" sz="2400">
                <a:solidFill>
                  <a:srgbClr val="000066"/>
                </a:solidFill>
              </a:rPr>
              <a:t>Protection of employees from loose rock or soil</a:t>
            </a:r>
          </a:p>
          <a:p>
            <a:pPr marL="342900" indent="-342900" algn="l">
              <a:spcBef>
                <a:spcPct val="20000"/>
              </a:spcBef>
              <a:buClr>
                <a:schemeClr val="accent1"/>
              </a:buClr>
              <a:buSzPct val="65000"/>
              <a:buFont typeface="Wingdings" pitchFamily="2" charset="2"/>
              <a:buChar char="n"/>
            </a:pPr>
            <a:r>
              <a:rPr lang="en-US" sz="2400">
                <a:solidFill>
                  <a:srgbClr val="000066"/>
                </a:solidFill>
              </a:rPr>
              <a:t>Inspections (Visual/manual)</a:t>
            </a:r>
          </a:p>
          <a:p>
            <a:pPr marL="342900" indent="-342900" algn="l">
              <a:spcBef>
                <a:spcPct val="20000"/>
              </a:spcBef>
              <a:buClr>
                <a:schemeClr val="accent1"/>
              </a:buClr>
              <a:buSzPct val="65000"/>
              <a:buFont typeface="Wingdings" pitchFamily="2" charset="2"/>
              <a:buChar char="n"/>
            </a:pPr>
            <a:r>
              <a:rPr lang="en-US" sz="2400">
                <a:solidFill>
                  <a:srgbClr val="000066"/>
                </a:solidFill>
              </a:rPr>
              <a:t>Fall protection</a:t>
            </a:r>
          </a:p>
          <a:p>
            <a:pPr marL="342900" indent="-342900" algn="l">
              <a:spcBef>
                <a:spcPct val="20000"/>
              </a:spcBef>
              <a:buClr>
                <a:schemeClr val="accent1"/>
              </a:buClr>
              <a:buSzPct val="65000"/>
              <a:buFont typeface="Wingdings" pitchFamily="2" charset="2"/>
              <a:buChar char="n"/>
            </a:pPr>
            <a:r>
              <a:rPr lang="en-US" sz="2400">
                <a:solidFill>
                  <a:srgbClr val="000066"/>
                </a:solidFill>
              </a:rPr>
              <a:t>Spoil pile</a:t>
            </a:r>
          </a:p>
          <a:p>
            <a:pPr marL="342900" indent="-342900" algn="l">
              <a:spcBef>
                <a:spcPct val="20000"/>
              </a:spcBef>
              <a:buClr>
                <a:schemeClr val="accent1"/>
              </a:buClr>
              <a:buSzPct val="65000"/>
              <a:buFont typeface="Wingdings" pitchFamily="2" charset="2"/>
              <a:buChar char="n"/>
            </a:pPr>
            <a:r>
              <a:rPr lang="en-US" sz="2400">
                <a:solidFill>
                  <a:srgbClr val="000066"/>
                </a:solidFill>
              </a:rPr>
              <a:t>Condition of trench and protective system materials</a:t>
            </a:r>
          </a:p>
          <a:p>
            <a:pPr marL="342900" indent="-342900" algn="l">
              <a:spcBef>
                <a:spcPct val="20000"/>
              </a:spcBef>
              <a:buClr>
                <a:schemeClr val="accent1"/>
              </a:buClr>
              <a:buSzPct val="65000"/>
              <a:buFont typeface="Wingdings" pitchFamily="2" charset="2"/>
              <a:buChar char="n"/>
            </a:pPr>
            <a:r>
              <a:rPr lang="en-US" sz="2400">
                <a:solidFill>
                  <a:srgbClr val="000066"/>
                </a:solidFill>
              </a:rPr>
              <a:t>Water removal system</a:t>
            </a:r>
          </a:p>
          <a:p>
            <a:pPr marL="342900" indent="-342900" algn="l">
              <a:spcBef>
                <a:spcPct val="20000"/>
              </a:spcBef>
              <a:buClr>
                <a:schemeClr val="accent1"/>
              </a:buClr>
              <a:buSzPct val="65000"/>
              <a:buFont typeface="Wingdings" pitchFamily="2" charset="2"/>
              <a:buChar char="n"/>
            </a:pPr>
            <a:r>
              <a:rPr lang="en-US" sz="2400">
                <a:solidFill>
                  <a:srgbClr val="000066"/>
                </a:solidFill>
              </a:rPr>
              <a:t>Classify soil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04800"/>
            <a:ext cx="9144000" cy="914400"/>
          </a:xfrm>
          <a:solidFill>
            <a:schemeClr val="tx2"/>
          </a:solidFill>
        </p:spPr>
        <p:txBody>
          <a:bodyPr/>
          <a:lstStyle/>
          <a:p>
            <a:pPr eaLnBrk="1" hangingPunct="1"/>
            <a:r>
              <a:rPr lang="en-US" b="0" smtClean="0">
                <a:solidFill>
                  <a:srgbClr val="99FF99"/>
                </a:solidFill>
              </a:rPr>
              <a:t>Inspections of Excavations</a:t>
            </a:r>
            <a:br>
              <a:rPr lang="en-US" b="0" smtClean="0">
                <a:solidFill>
                  <a:srgbClr val="99FF99"/>
                </a:solidFill>
              </a:rPr>
            </a:br>
            <a:r>
              <a:rPr lang="en-US" b="0" smtClean="0">
                <a:solidFill>
                  <a:srgbClr val="99FF99"/>
                </a:solidFill>
              </a:rPr>
              <a:t> </a:t>
            </a:r>
            <a:endParaRPr lang="en-US" sz="3600" b="0" smtClean="0">
              <a:solidFill>
                <a:srgbClr val="99FF99"/>
              </a:solidFill>
            </a:endParaRPr>
          </a:p>
        </p:txBody>
      </p:sp>
      <p:sp>
        <p:nvSpPr>
          <p:cNvPr id="749571" name="Rectangle 3"/>
          <p:cNvSpPr>
            <a:spLocks noGrp="1" noChangeArrowheads="1"/>
          </p:cNvSpPr>
          <p:nvPr>
            <p:ph type="body" idx="1"/>
          </p:nvPr>
        </p:nvSpPr>
        <p:spPr>
          <a:xfrm>
            <a:off x="-304800" y="1752600"/>
            <a:ext cx="5486400" cy="4876800"/>
          </a:xfrm>
        </p:spPr>
        <p:txBody>
          <a:bodyPr/>
          <a:lstStyle/>
          <a:p>
            <a:pPr eaLnBrk="1" hangingPunct="1">
              <a:lnSpc>
                <a:spcPct val="80000"/>
              </a:lnSpc>
              <a:spcBef>
                <a:spcPct val="40000"/>
              </a:spcBef>
              <a:buFont typeface="Wingdings" pitchFamily="2" charset="2"/>
              <a:buNone/>
            </a:pPr>
            <a:r>
              <a:rPr lang="en-US" sz="2000" smtClean="0"/>
              <a:t>	</a:t>
            </a:r>
            <a:r>
              <a:rPr lang="en-US" sz="2400" b="1" smtClean="0"/>
              <a:t>A competent person must make daily inspections of excavations, areas around them and protective systems:  Ref. 29 CFR 1926.651(k)</a:t>
            </a:r>
          </a:p>
          <a:p>
            <a:pPr lvl="1" eaLnBrk="1" hangingPunct="1">
              <a:lnSpc>
                <a:spcPct val="80000"/>
              </a:lnSpc>
              <a:spcBef>
                <a:spcPct val="40000"/>
              </a:spcBef>
              <a:buFontTx/>
              <a:buChar char="•"/>
            </a:pPr>
            <a:r>
              <a:rPr lang="en-US" sz="2400" b="1" smtClean="0"/>
              <a:t>Before work starts and as needed to reinspect,</a:t>
            </a:r>
          </a:p>
          <a:p>
            <a:pPr lvl="1" eaLnBrk="1" hangingPunct="1">
              <a:lnSpc>
                <a:spcPct val="80000"/>
              </a:lnSpc>
              <a:spcBef>
                <a:spcPct val="40000"/>
              </a:spcBef>
              <a:buFontTx/>
              <a:buChar char="•"/>
            </a:pPr>
            <a:r>
              <a:rPr lang="en-US" sz="2400" b="1" smtClean="0"/>
              <a:t>After rainstorms, high winds  or other occurrence which may increase hazards, and </a:t>
            </a:r>
          </a:p>
          <a:p>
            <a:pPr lvl="1" eaLnBrk="1" hangingPunct="1">
              <a:lnSpc>
                <a:spcPct val="80000"/>
              </a:lnSpc>
              <a:spcBef>
                <a:spcPct val="40000"/>
              </a:spcBef>
              <a:buFontTx/>
              <a:buChar char="•"/>
            </a:pPr>
            <a:r>
              <a:rPr lang="en-US" sz="2400" b="1" smtClean="0"/>
              <a:t>When you can reasonably anticipate an employee will be exposed to hazards.</a:t>
            </a:r>
          </a:p>
        </p:txBody>
      </p:sp>
      <p:sp>
        <p:nvSpPr>
          <p:cNvPr id="78852" name="Text Box 4"/>
          <p:cNvSpPr txBox="1">
            <a:spLocks noChangeArrowheads="1"/>
          </p:cNvSpPr>
          <p:nvPr/>
        </p:nvSpPr>
        <p:spPr bwMode="auto">
          <a:xfrm>
            <a:off x="609600" y="5791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n-US">
              <a:solidFill>
                <a:srgbClr val="FFFF00"/>
              </a:solidFill>
              <a:latin typeface="Times New Roman" pitchFamily="18" charset="0"/>
            </a:endParaRPr>
          </a:p>
        </p:txBody>
      </p:sp>
      <p:pic>
        <p:nvPicPr>
          <p:cNvPr id="78853" name="Picture 5" descr="Slide1"/>
          <p:cNvPicPr>
            <a:picLocks noChangeAspect="1" noChangeArrowheads="1"/>
          </p:cNvPicPr>
          <p:nvPr/>
        </p:nvPicPr>
        <p:blipFill>
          <a:blip r:embed="rId3">
            <a:extLst>
              <a:ext uri="{28A0092B-C50C-407E-A947-70E740481C1C}">
                <a14:useLocalDpi xmlns:a14="http://schemas.microsoft.com/office/drawing/2010/main" val="0"/>
              </a:ext>
            </a:extLst>
          </a:blip>
          <a:srcRect l="20000" t="4445" r="21111" b="8148"/>
          <a:stretch>
            <a:fillRect/>
          </a:stretch>
        </p:blipFill>
        <p:spPr bwMode="auto">
          <a:xfrm>
            <a:off x="5276850" y="1447800"/>
            <a:ext cx="3906838"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95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95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9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build="p" bldLvl="2"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en-US" smtClean="0"/>
          </a:p>
        </p:txBody>
      </p:sp>
      <p:sp>
        <p:nvSpPr>
          <p:cNvPr id="79875" name="Rectangle 3"/>
          <p:cNvSpPr>
            <a:spLocks noGrp="1" noChangeArrowheads="1"/>
          </p:cNvSpPr>
          <p:nvPr>
            <p:ph type="body" idx="1"/>
          </p:nvPr>
        </p:nvSpPr>
        <p:spPr/>
        <p:txBody>
          <a:bodyPr/>
          <a:lstStyle/>
          <a:p>
            <a:pPr eaLnBrk="1" hangingPunct="1"/>
            <a:endParaRPr lang="en-US" smtClean="0"/>
          </a:p>
        </p:txBody>
      </p:sp>
      <p:pic>
        <p:nvPicPr>
          <p:cNvPr id="79876" name="Picture 4" descr="e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3" name="WordArt 5"/>
          <p:cNvSpPr>
            <a:spLocks noChangeArrowheads="1" noChangeShapeType="1" noTextEdit="1"/>
          </p:cNvSpPr>
          <p:nvPr/>
        </p:nvSpPr>
        <p:spPr bwMode="auto">
          <a:xfrm>
            <a:off x="-533400" y="3352800"/>
            <a:ext cx="8915400" cy="14081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Call before you dig!!</a:t>
            </a:r>
          </a:p>
        </p:txBody>
      </p:sp>
      <p:sp>
        <p:nvSpPr>
          <p:cNvPr id="8" name="Rectangle 7"/>
          <p:cNvSpPr/>
          <p:nvPr/>
        </p:nvSpPr>
        <p:spPr>
          <a:xfrm>
            <a:off x="1" y="0"/>
            <a:ext cx="9144000" cy="923330"/>
          </a:xfrm>
          <a:prstGeom prst="rect">
            <a:avLst/>
          </a:prstGeom>
          <a:solidFill>
            <a:srgbClr val="002060"/>
          </a:solidFill>
          <a:ln>
            <a:solidFill>
              <a:schemeClr val="tx1"/>
            </a:solidFill>
          </a:ln>
        </p:spPr>
        <p:txBody>
          <a:bodyPr>
            <a:spAutoFit/>
          </a:bodyPr>
          <a:lstStyle/>
          <a:p>
            <a:pP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mn-cs"/>
              </a:rPr>
              <a:t>Ref.29 CFR 1926.651(b)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grpId="0" nodeType="clickEffect">
                                  <p:stCondLst>
                                    <p:cond delay="0"/>
                                  </p:stCondLst>
                                  <p:childTnLst>
                                    <p:set>
                                      <p:cBhvr>
                                        <p:cTn id="6" dur="1" fill="hold">
                                          <p:stCondLst>
                                            <p:cond delay="0"/>
                                          </p:stCondLst>
                                        </p:cTn>
                                        <p:tgtEl>
                                          <p:spTgt spid="836613"/>
                                        </p:tgtEl>
                                        <p:attrNameLst>
                                          <p:attrName>style.visibility</p:attrName>
                                        </p:attrNameLst>
                                      </p:cBhvr>
                                      <p:to>
                                        <p:strVal val="visible"/>
                                      </p:to>
                                    </p:set>
                                    <p:anim calcmode="lin" valueType="num">
                                      <p:cBhvr additive="base">
                                        <p:cTn id="7" dur="5000" fill="hold"/>
                                        <p:tgtEl>
                                          <p:spTgt spid="836613"/>
                                        </p:tgtEl>
                                        <p:attrNameLst>
                                          <p:attrName>ppt_x</p:attrName>
                                        </p:attrNameLst>
                                      </p:cBhvr>
                                      <p:tavLst>
                                        <p:tav tm="0">
                                          <p:val>
                                            <p:strVal val="1+#ppt_w/2"/>
                                          </p:val>
                                        </p:tav>
                                        <p:tav tm="100000">
                                          <p:val>
                                            <p:strVal val="#ppt_x"/>
                                          </p:val>
                                        </p:tav>
                                      </p:tavLst>
                                    </p:anim>
                                    <p:anim calcmode="lin" valueType="num">
                                      <p:cBhvr additive="base">
                                        <p:cTn id="8" dur="5000" fill="hold"/>
                                        <p:tgtEl>
                                          <p:spTgt spid="8366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xfrm>
            <a:off x="0" y="0"/>
            <a:ext cx="9144000" cy="1219200"/>
          </a:xfrm>
          <a:solidFill>
            <a:schemeClr val="tx2"/>
          </a:solidFill>
        </p:spPr>
        <p:txBody>
          <a:bodyPr/>
          <a:lstStyle/>
          <a:p>
            <a:pPr eaLnBrk="1" hangingPunct="1">
              <a:defRPr/>
            </a:pPr>
            <a:r>
              <a:rPr lang="en-US" sz="1200" b="0" smtClean="0">
                <a:solidFill>
                  <a:srgbClr val="99FF99"/>
                </a:solidFill>
              </a:rPr>
              <a:t/>
            </a:r>
            <a:br>
              <a:rPr lang="en-US" sz="1200" b="0" smtClean="0">
                <a:solidFill>
                  <a:srgbClr val="99FF99"/>
                </a:solidFill>
              </a:rPr>
            </a:br>
            <a:r>
              <a:rPr lang="en-US" sz="4400" i="1" smtClean="0">
                <a:solidFill>
                  <a:srgbClr val="99FF99"/>
                </a:solidFill>
                <a:effectLst>
                  <a:outerShdw blurRad="38100" dist="38100" dir="2700000" algn="tl">
                    <a:srgbClr val="000000"/>
                  </a:outerShdw>
                </a:effectLst>
              </a:rPr>
              <a:t>Means of Egress</a:t>
            </a:r>
          </a:p>
        </p:txBody>
      </p:sp>
      <p:sp>
        <p:nvSpPr>
          <p:cNvPr id="80899" name="Rectangle 3"/>
          <p:cNvSpPr>
            <a:spLocks noGrp="1" noChangeArrowheads="1"/>
          </p:cNvSpPr>
          <p:nvPr>
            <p:ph type="body" idx="1"/>
          </p:nvPr>
        </p:nvSpPr>
        <p:spPr>
          <a:xfrm>
            <a:off x="0" y="1752600"/>
            <a:ext cx="4191000" cy="3962400"/>
          </a:xfrm>
        </p:spPr>
        <p:txBody>
          <a:bodyPr/>
          <a:lstStyle/>
          <a:p>
            <a:pPr eaLnBrk="1" hangingPunct="1">
              <a:lnSpc>
                <a:spcPct val="90000"/>
              </a:lnSpc>
              <a:buFont typeface="Wingdings" pitchFamily="2" charset="2"/>
              <a:buNone/>
            </a:pPr>
            <a:r>
              <a:rPr lang="en-US" smtClean="0"/>
              <a:t>	</a:t>
            </a:r>
            <a:r>
              <a:rPr lang="en-US" sz="3200" b="1" smtClean="0"/>
              <a:t>A stairway, ladder, or ramp must be in trenches that are 4 or more feet deep, and within 25 ft of employees </a:t>
            </a:r>
          </a:p>
          <a:p>
            <a:pPr eaLnBrk="1" hangingPunct="1">
              <a:lnSpc>
                <a:spcPct val="90000"/>
              </a:lnSpc>
              <a:buFont typeface="Wingdings" pitchFamily="2" charset="2"/>
              <a:buNone/>
            </a:pPr>
            <a:r>
              <a:rPr lang="en-US" sz="3200" b="1" smtClean="0"/>
              <a:t>   </a:t>
            </a:r>
            <a:r>
              <a:rPr lang="en-US" sz="2400" b="1" smtClean="0"/>
              <a:t>Ref. 29 CFR 1926.651(c)</a:t>
            </a:r>
          </a:p>
        </p:txBody>
      </p:sp>
      <p:sp>
        <p:nvSpPr>
          <p:cNvPr id="80900" name="Text Box 4"/>
          <p:cNvSpPr txBox="1">
            <a:spLocks noChangeArrowheads="1"/>
          </p:cNvSpPr>
          <p:nvPr/>
        </p:nvSpPr>
        <p:spPr bwMode="auto">
          <a:xfrm>
            <a:off x="609600" y="5791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n-US">
              <a:solidFill>
                <a:srgbClr val="FFFF00"/>
              </a:solidFill>
              <a:latin typeface="Times New Roman" pitchFamily="18" charset="0"/>
            </a:endParaRPr>
          </a:p>
        </p:txBody>
      </p:sp>
      <p:sp>
        <p:nvSpPr>
          <p:cNvPr id="80901" name="Rectangle 5"/>
          <p:cNvSpPr>
            <a:spLocks noChangeArrowheads="1"/>
          </p:cNvSpPr>
          <p:nvPr/>
        </p:nvSpPr>
        <p:spPr bwMode="auto">
          <a:xfrm>
            <a:off x="4267200" y="5181600"/>
            <a:ext cx="4591050" cy="661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80000"/>
              </a:lnSpc>
              <a:spcBef>
                <a:spcPct val="10000"/>
              </a:spcBef>
            </a:pPr>
            <a:r>
              <a:rPr lang="en-US" sz="2200" b="1">
                <a:solidFill>
                  <a:srgbClr val="000000"/>
                </a:solidFill>
              </a:rPr>
              <a:t>The ladder should extend 3 feet </a:t>
            </a:r>
          </a:p>
          <a:p>
            <a:pPr eaLnBrk="0" hangingPunct="0">
              <a:lnSpc>
                <a:spcPct val="80000"/>
              </a:lnSpc>
              <a:spcBef>
                <a:spcPct val="10000"/>
              </a:spcBef>
            </a:pPr>
            <a:r>
              <a:rPr lang="en-US" sz="2200" b="1">
                <a:solidFill>
                  <a:srgbClr val="000000"/>
                </a:solidFill>
              </a:rPr>
              <a:t>above the point of access.</a:t>
            </a:r>
          </a:p>
        </p:txBody>
      </p:sp>
      <p:pic>
        <p:nvPicPr>
          <p:cNvPr id="80902" name="Picture 6" descr="CPT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98650"/>
            <a:ext cx="464026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09600" y="2362200"/>
            <a:ext cx="8077200" cy="1066800"/>
          </a:xfrm>
        </p:spPr>
        <p:txBody>
          <a:bodyPr/>
          <a:lstStyle/>
          <a:p>
            <a:pPr eaLnBrk="1" hangingPunct="1"/>
            <a:r>
              <a:rPr lang="en-US" sz="6600" smtClean="0"/>
              <a:t>Access / Egress</a:t>
            </a:r>
          </a:p>
        </p:txBody>
      </p:sp>
      <p:pic>
        <p:nvPicPr>
          <p:cNvPr id="800771" name="Picture 3" descr="ex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2" name="WordArt 4"/>
          <p:cNvSpPr>
            <a:spLocks noChangeArrowheads="1" noChangeShapeType="1" noTextEdit="1"/>
          </p:cNvSpPr>
          <p:nvPr/>
        </p:nvSpPr>
        <p:spPr bwMode="auto">
          <a:xfrm rot="-497395">
            <a:off x="1730375" y="4416425"/>
            <a:ext cx="7404100" cy="666750"/>
          </a:xfrm>
          <a:prstGeom prst="rect">
            <a:avLst/>
          </a:prstGeom>
        </p:spPr>
        <p:txBody>
          <a:bodyPr wrap="none" fromWordArt="1">
            <a:prstTxWarp prst="textDoubleWave1">
              <a:avLst>
                <a:gd name="adj1" fmla="val 6500"/>
                <a:gd name="adj2" fmla="val -1088"/>
              </a:avLst>
            </a:prstTxWarp>
          </a:bodyPr>
          <a:lstStyle/>
          <a:p>
            <a:r>
              <a:rPr lang="en-US" sz="3600" kern="10" spc="-360">
                <a:ln w="12700">
                  <a:solidFill>
                    <a:srgbClr val="FF0000"/>
                  </a:solidFill>
                  <a:round/>
                  <a:headEnd/>
                  <a:tailEnd/>
                </a:ln>
                <a:solidFill>
                  <a:srgbClr val="FFFF00"/>
                </a:solidFill>
                <a:effectLst>
                  <a:outerShdw dist="125724" dir="18900000" algn="ctr" rotWithShape="0">
                    <a:srgbClr val="000099"/>
                  </a:outerShdw>
                </a:effectLst>
                <a:latin typeface="Impact"/>
              </a:rPr>
              <a:t>You tell me...good/bad?</a:t>
            </a:r>
          </a:p>
        </p:txBody>
      </p:sp>
      <p:sp>
        <p:nvSpPr>
          <p:cNvPr id="800773" name="Text Box 5"/>
          <p:cNvSpPr txBox="1">
            <a:spLocks noChangeArrowheads="1"/>
          </p:cNvSpPr>
          <p:nvPr/>
        </p:nvSpPr>
        <p:spPr bwMode="auto">
          <a:xfrm>
            <a:off x="0" y="6019800"/>
            <a:ext cx="4724400" cy="1063625"/>
          </a:xfrm>
          <a:prstGeom prst="rect">
            <a:avLst/>
          </a:prstGeom>
          <a:solidFill>
            <a:schemeClr val="tx2"/>
          </a:solidFill>
          <a:ln w="9525">
            <a:solidFill>
              <a:srgbClr val="FF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FF00"/>
                </a:solidFill>
              </a:rPr>
              <a:t>If </a:t>
            </a:r>
            <a:r>
              <a:rPr lang="en-US" b="1" u="sng">
                <a:solidFill>
                  <a:srgbClr val="FFFF00"/>
                </a:solidFill>
              </a:rPr>
              <a:t>trenches</a:t>
            </a:r>
            <a:r>
              <a:rPr lang="en-US" b="1">
                <a:solidFill>
                  <a:srgbClr val="FFFF00"/>
                </a:solidFill>
              </a:rPr>
              <a:t> at 4 feet and greater must access by stair, ladder or ramp.</a:t>
            </a:r>
          </a:p>
          <a:p>
            <a:pPr eaLnBrk="1" hangingPunct="1">
              <a:spcBef>
                <a:spcPct val="50000"/>
              </a:spcBef>
            </a:pPr>
            <a:r>
              <a:rPr lang="en-US" b="1">
                <a:solidFill>
                  <a:srgbClr val="FFFF00"/>
                </a:solidFill>
              </a:rPr>
              <a:t>Ref. 29 CFR 1926.651(c)(2)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0771"/>
                                        </p:tgtEl>
                                        <p:attrNameLst>
                                          <p:attrName>style.visibility</p:attrName>
                                        </p:attrNameLst>
                                      </p:cBhvr>
                                      <p:to>
                                        <p:strVal val="visible"/>
                                      </p:to>
                                    </p:set>
                                    <p:animEffect transition="in" filter="checkerboard(across)">
                                      <p:cBhvr>
                                        <p:cTn id="7" dur="500"/>
                                        <p:tgtEl>
                                          <p:spTgt spid="800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0772"/>
                                        </p:tgtEl>
                                        <p:attrNameLst>
                                          <p:attrName>style.visibility</p:attrName>
                                        </p:attrNameLst>
                                      </p:cBhvr>
                                      <p:to>
                                        <p:strVal val="visible"/>
                                      </p:to>
                                    </p:set>
                                    <p:animEffect transition="in" filter="dissolve">
                                      <p:cBhvr>
                                        <p:cTn id="12" dur="500"/>
                                        <p:tgtEl>
                                          <p:spTgt spid="8007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00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2" grpId="0" animBg="1"/>
      <p:bldP spid="800773"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1371600"/>
          </a:xfrm>
          <a:solidFill>
            <a:schemeClr val="tx2"/>
          </a:solidFill>
        </p:spPr>
        <p:txBody>
          <a:bodyPr/>
          <a:lstStyle/>
          <a:p>
            <a:pPr eaLnBrk="1" hangingPunct="1"/>
            <a:r>
              <a:rPr lang="en-US" b="0" smtClean="0">
                <a:solidFill>
                  <a:srgbClr val="99FF99"/>
                </a:solidFill>
              </a:rPr>
              <a:t>Three S’s of Trench Safety</a:t>
            </a:r>
            <a:br>
              <a:rPr lang="en-US" b="0" smtClean="0">
                <a:solidFill>
                  <a:srgbClr val="99FF99"/>
                </a:solidFill>
              </a:rPr>
            </a:br>
            <a:r>
              <a:rPr lang="en-US" sz="2800" b="0" smtClean="0">
                <a:solidFill>
                  <a:srgbClr val="99FF99"/>
                </a:solidFill>
              </a:rPr>
              <a:t>5ft or greater (unless stable rock) must have…</a:t>
            </a:r>
          </a:p>
        </p:txBody>
      </p:sp>
      <p:sp>
        <p:nvSpPr>
          <p:cNvPr id="741379" name="Rectangle 3"/>
          <p:cNvSpPr>
            <a:spLocks noGrp="1" noChangeArrowheads="1"/>
          </p:cNvSpPr>
          <p:nvPr>
            <p:ph type="body" idx="1"/>
          </p:nvPr>
        </p:nvSpPr>
        <p:spPr/>
        <p:txBody>
          <a:bodyPr/>
          <a:lstStyle/>
          <a:p>
            <a:pPr eaLnBrk="1" hangingPunct="1">
              <a:buFontTx/>
              <a:buBlip>
                <a:blip r:embed="rId3"/>
              </a:buBlip>
            </a:pPr>
            <a:r>
              <a:rPr lang="en-US" sz="2400" b="1" u="sng" smtClean="0"/>
              <a:t>Shield</a:t>
            </a:r>
            <a:r>
              <a:rPr lang="en-US" sz="2400" b="1" smtClean="0"/>
              <a:t> - a structure able to withstand a cave-in and protect employees</a:t>
            </a:r>
          </a:p>
          <a:p>
            <a:pPr eaLnBrk="1" hangingPunct="1">
              <a:buFontTx/>
              <a:buNone/>
            </a:pPr>
            <a:endParaRPr lang="en-US" sz="1800" b="1" smtClean="0"/>
          </a:p>
          <a:p>
            <a:pPr eaLnBrk="1" hangingPunct="1">
              <a:buFontTx/>
              <a:buBlip>
                <a:blip r:embed="rId3"/>
              </a:buBlip>
            </a:pPr>
            <a:r>
              <a:rPr lang="en-US" sz="2400" b="1" u="sng" smtClean="0"/>
              <a:t>Shoring</a:t>
            </a:r>
            <a:r>
              <a:rPr lang="en-US" sz="2400" b="1" smtClean="0"/>
              <a:t> - a structure that supports the sides of an excavation and protects against cave-ins</a:t>
            </a:r>
          </a:p>
          <a:p>
            <a:pPr eaLnBrk="1" hangingPunct="1">
              <a:buFontTx/>
              <a:buNone/>
            </a:pPr>
            <a:endParaRPr lang="en-US" sz="1800" b="1" smtClean="0"/>
          </a:p>
          <a:p>
            <a:pPr eaLnBrk="1" hangingPunct="1">
              <a:buFontTx/>
              <a:buBlip>
                <a:blip r:embed="rId3"/>
              </a:buBlip>
            </a:pPr>
            <a:r>
              <a:rPr lang="en-US" sz="2400" b="1" u="sng" smtClean="0"/>
              <a:t>Sloping</a:t>
            </a:r>
            <a:r>
              <a:rPr lang="en-US" sz="2400" b="1" smtClean="0"/>
              <a:t> - a cut using a specific angle of incline on the sides of the excavation.  The angle varies based on assessment of impacting site factors</a:t>
            </a:r>
            <a:r>
              <a:rPr lang="en-US" sz="2400" b="1" smtClean="0">
                <a:solidFill>
                  <a:srgbClr val="0033CC"/>
                </a:solidFill>
              </a:rPr>
              <a:t>. </a:t>
            </a:r>
            <a:r>
              <a:rPr lang="en-US" sz="2400" b="1" u="sng" smtClean="0">
                <a:solidFill>
                  <a:srgbClr val="0033CC"/>
                </a:solidFill>
              </a:rPr>
              <a:t>This may include benching but not in type “C” soil</a:t>
            </a:r>
          </a:p>
          <a:p>
            <a:pPr eaLnBrk="1" hangingPunct="1">
              <a:buFontTx/>
              <a:buBlip>
                <a:blip r:embed="rId3"/>
              </a:buBlip>
            </a:pPr>
            <a:r>
              <a:rPr lang="en-US" sz="1800" smtClean="0">
                <a:solidFill>
                  <a:srgbClr val="0033CC"/>
                </a:solidFill>
              </a:rPr>
              <a:t>Ref. 29 CFR 1926.652(a)(1) for protective system requirement</a:t>
            </a:r>
          </a:p>
          <a:p>
            <a:pPr eaLnBrk="1" hangingPunct="1"/>
            <a:endParaRPr lang="en-US" sz="1800" smtClean="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13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13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13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9"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29"/>
          <p:cNvSpPr txBox="1">
            <a:spLocks noChangeArrowheads="1"/>
          </p:cNvSpPr>
          <p:nvPr/>
        </p:nvSpPr>
        <p:spPr bwMode="auto">
          <a:xfrm>
            <a:off x="381000" y="3048000"/>
            <a:ext cx="8534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GUARDRAILS</a:t>
            </a:r>
          </a:p>
        </p:txBody>
      </p:sp>
      <p:graphicFrame>
        <p:nvGraphicFramePr>
          <p:cNvPr id="801794" name="Object 1026"/>
          <p:cNvGraphicFramePr>
            <a:graphicFrameLocks noChangeAspect="1"/>
          </p:cNvGraphicFramePr>
          <p:nvPr/>
        </p:nvGraphicFramePr>
        <p:xfrm>
          <a:off x="0" y="-11113"/>
          <a:ext cx="9144000" cy="6869113"/>
        </p:xfrm>
        <a:graphic>
          <a:graphicData uri="http://schemas.openxmlformats.org/presentationml/2006/ole">
            <mc:AlternateContent xmlns:mc="http://schemas.openxmlformats.org/markup-compatibility/2006">
              <mc:Choice xmlns:v="urn:schemas-microsoft-com:vml" Requires="v">
                <p:oleObj spid="_x0000_s10247" name="Photo Editor Photo" r:id="rId4" imgW="5219048" imgH="4525007" progId="MSPhotoEd.3">
                  <p:embed/>
                </p:oleObj>
              </mc:Choice>
              <mc:Fallback>
                <p:oleObj name="Photo Editor Photo" r:id="rId4" imgW="5219048" imgH="4525007" progId="MSPhotoEd.3">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01795" name="WordArt 1027"/>
          <p:cNvSpPr>
            <a:spLocks noChangeArrowheads="1" noChangeShapeType="1" noTextEdit="1"/>
          </p:cNvSpPr>
          <p:nvPr/>
        </p:nvSpPr>
        <p:spPr bwMode="auto">
          <a:xfrm rot="-1747326">
            <a:off x="4800600" y="4191000"/>
            <a:ext cx="5565775" cy="1527175"/>
          </a:xfrm>
          <a:prstGeom prst="rect">
            <a:avLst/>
          </a:prstGeom>
        </p:spPr>
        <p:txBody>
          <a:bodyPr wrap="none" fromWordArt="1">
            <a:prstTxWarp prst="textDeflateBottom">
              <a:avLst>
                <a:gd name="adj" fmla="val 100000"/>
              </a:avLst>
            </a:prstTxWarp>
            <a:scene3d>
              <a:camera prst="legacyPerspectiveFront">
                <a:rot lat="19799996" lon="19439995"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DCDC00"/>
                    </a:gs>
                    <a:gs pos="50000">
                      <a:srgbClr val="FFFF00"/>
                    </a:gs>
                    <a:gs pos="100000">
                      <a:srgbClr val="DCDC00"/>
                    </a:gs>
                  </a:gsLst>
                  <a:lin ang="7140000" scaled="1"/>
                </a:gradFill>
                <a:latin typeface="Impact"/>
              </a:rPr>
              <a:t>What's wrong with</a:t>
            </a:r>
          </a:p>
          <a:p>
            <a:r>
              <a:rPr lang="en-US" sz="3600" kern="10">
                <a:ln w="9525">
                  <a:round/>
                  <a:headEnd/>
                  <a:tailEnd/>
                </a:ln>
                <a:gradFill rotWithShape="1">
                  <a:gsLst>
                    <a:gs pos="0">
                      <a:srgbClr val="DCDC00"/>
                    </a:gs>
                    <a:gs pos="50000">
                      <a:srgbClr val="FFFF00"/>
                    </a:gs>
                    <a:gs pos="100000">
                      <a:srgbClr val="DCDC00"/>
                    </a:gs>
                  </a:gsLst>
                  <a:lin ang="7140000" scaled="1"/>
                </a:gradFill>
                <a:latin typeface="Impact"/>
              </a:rPr>
              <a:t>this picture?</a:t>
            </a:r>
          </a:p>
        </p:txBody>
      </p:sp>
      <p:graphicFrame>
        <p:nvGraphicFramePr>
          <p:cNvPr id="801796" name="Object 1028"/>
          <p:cNvGraphicFramePr>
            <a:graphicFrameLocks noChangeAspect="1"/>
          </p:cNvGraphicFramePr>
          <p:nvPr/>
        </p:nvGraphicFramePr>
        <p:xfrm>
          <a:off x="6019800" y="381000"/>
          <a:ext cx="2398713" cy="2895600"/>
        </p:xfrm>
        <a:graphic>
          <a:graphicData uri="http://schemas.openxmlformats.org/presentationml/2006/ole">
            <mc:AlternateContent xmlns:mc="http://schemas.openxmlformats.org/markup-compatibility/2006">
              <mc:Choice xmlns:v="urn:schemas-microsoft-com:vml" Requires="v">
                <p:oleObj spid="_x0000_s10248" name="Clip" r:id="rId6" imgW="1773022" imgH="2141525" progId="MS_ClipArt_Gallery.2">
                  <p:embed/>
                </p:oleObj>
              </mc:Choice>
              <mc:Fallback>
                <p:oleObj name="Clip" r:id="rId6" imgW="1773022" imgH="2141525" progId="MS_ClipArt_Gallery.2">
                  <p:embed/>
                  <p:pic>
                    <p:nvPicPr>
                      <p:cNvPr id="0" name="Object 10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81000"/>
                        <a:ext cx="2398713"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6" name="TextBox 7"/>
          <p:cNvSpPr txBox="1">
            <a:spLocks noChangeArrowheads="1"/>
          </p:cNvSpPr>
          <p:nvPr/>
        </p:nvSpPr>
        <p:spPr bwMode="auto">
          <a:xfrm>
            <a:off x="0" y="16764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rgbClr val="FFFF00"/>
                </a:solidFill>
              </a:rPr>
              <a:t>Guardrails shall comply with  29CFR1926.502(b)</a:t>
            </a: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1794"/>
                                        </p:tgtEl>
                                        <p:attrNameLst>
                                          <p:attrName>style.visibility</p:attrName>
                                        </p:attrNameLst>
                                      </p:cBhvr>
                                      <p:to>
                                        <p:strVal val="visible"/>
                                      </p:to>
                                    </p:set>
                                    <p:animEffect transition="in" filter="checkerboard(across)">
                                      <p:cBhvr>
                                        <p:cTn id="7" dur="500"/>
                                        <p:tgtEl>
                                          <p:spTgt spid="801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01795"/>
                                        </p:tgtEl>
                                        <p:attrNameLst>
                                          <p:attrName>style.visibility</p:attrName>
                                        </p:attrNameLst>
                                      </p:cBhvr>
                                      <p:to>
                                        <p:strVal val="visible"/>
                                      </p:to>
                                    </p:set>
                                    <p:anim calcmode="lin" valueType="num">
                                      <p:cBhvr>
                                        <p:cTn id="12" dur="1000" fill="hold"/>
                                        <p:tgtEl>
                                          <p:spTgt spid="801795"/>
                                        </p:tgtEl>
                                        <p:attrNameLst>
                                          <p:attrName>ppt_w</p:attrName>
                                        </p:attrNameLst>
                                      </p:cBhvr>
                                      <p:tavLst>
                                        <p:tav tm="0">
                                          <p:val>
                                            <p:fltVal val="0"/>
                                          </p:val>
                                        </p:tav>
                                        <p:tav tm="100000">
                                          <p:val>
                                            <p:strVal val="#ppt_w"/>
                                          </p:val>
                                        </p:tav>
                                      </p:tavLst>
                                    </p:anim>
                                    <p:anim calcmode="lin" valueType="num">
                                      <p:cBhvr>
                                        <p:cTn id="13" dur="1000" fill="hold"/>
                                        <p:tgtEl>
                                          <p:spTgt spid="801795"/>
                                        </p:tgtEl>
                                        <p:attrNameLst>
                                          <p:attrName>ppt_h</p:attrName>
                                        </p:attrNameLst>
                                      </p:cBhvr>
                                      <p:tavLst>
                                        <p:tav tm="0">
                                          <p:val>
                                            <p:fltVal val="0"/>
                                          </p:val>
                                        </p:tav>
                                        <p:tav tm="100000">
                                          <p:val>
                                            <p:strVal val="#ppt_h"/>
                                          </p:val>
                                        </p:tav>
                                      </p:tavLst>
                                    </p:anim>
                                    <p:anim calcmode="lin" valueType="num">
                                      <p:cBhvr>
                                        <p:cTn id="14" dur="1000" fill="hold"/>
                                        <p:tgtEl>
                                          <p:spTgt spid="80179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017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801796"/>
                                        </p:tgtEl>
                                        <p:attrNameLst>
                                          <p:attrName>style.visibility</p:attrName>
                                        </p:attrNameLst>
                                      </p:cBhvr>
                                      <p:to>
                                        <p:strVal val="visible"/>
                                      </p:to>
                                    </p:set>
                                    <p:anim calcmode="lin" valueType="num">
                                      <p:cBhvr additive="base">
                                        <p:cTn id="20" dur="500" fill="hold"/>
                                        <p:tgtEl>
                                          <p:spTgt spid="801796"/>
                                        </p:tgtEl>
                                        <p:attrNameLst>
                                          <p:attrName>ppt_x</p:attrName>
                                        </p:attrNameLst>
                                      </p:cBhvr>
                                      <p:tavLst>
                                        <p:tav tm="0">
                                          <p:val>
                                            <p:strVal val="1+#ppt_w/2"/>
                                          </p:val>
                                        </p:tav>
                                        <p:tav tm="100000">
                                          <p:val>
                                            <p:strVal val="#ppt_x"/>
                                          </p:val>
                                        </p:tav>
                                      </p:tavLst>
                                    </p:anim>
                                    <p:anim calcmode="lin" valueType="num">
                                      <p:cBhvr additive="base">
                                        <p:cTn id="21" dur="500" fill="hold"/>
                                        <p:tgtEl>
                                          <p:spTgt spid="8017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4"/>
          <p:cNvSpPr txBox="1">
            <a:spLocks noChangeArrowheads="1"/>
          </p:cNvSpPr>
          <p:nvPr/>
        </p:nvSpPr>
        <p:spPr bwMode="auto">
          <a:xfrm>
            <a:off x="914400" y="1981200"/>
            <a:ext cx="7924800" cy="301942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a:solidFill>
                  <a:srgbClr val="FFFF00"/>
                </a:solidFill>
              </a:rPr>
              <a:t>Slope, Shore or Shield</a:t>
            </a:r>
          </a:p>
        </p:txBody>
      </p:sp>
      <p:pic>
        <p:nvPicPr>
          <p:cNvPr id="777218" name="Picture 2" descr="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7219" name="WordArt 3"/>
          <p:cNvSpPr>
            <a:spLocks noChangeArrowheads="1" noChangeShapeType="1" noTextEdit="1"/>
          </p:cNvSpPr>
          <p:nvPr/>
        </p:nvSpPr>
        <p:spPr bwMode="auto">
          <a:xfrm>
            <a:off x="609600" y="4953000"/>
            <a:ext cx="8001000" cy="1285875"/>
          </a:xfrm>
          <a:prstGeom prst="rect">
            <a:avLst/>
          </a:prstGeom>
        </p:spPr>
        <p:txBody>
          <a:bodyPr wrap="none" fromWordArt="1">
            <a:prstTxWarp prst="textSlantUp">
              <a:avLst>
                <a:gd name="adj" fmla="val 32056"/>
              </a:avLst>
            </a:prstTxWarp>
          </a:bodyPr>
          <a:lstStyle/>
          <a:p>
            <a:r>
              <a:rPr lang="en-US" sz="3600" kern="10">
                <a:ln w="9525">
                  <a:solidFill>
                    <a:srgbClr val="FFFF00"/>
                  </a:solidFill>
                  <a:round/>
                  <a:headEnd/>
                  <a:tailEnd/>
                </a:ln>
                <a:solidFill>
                  <a:schemeClr val="tx2"/>
                </a:solidFill>
                <a:effectLst>
                  <a:outerShdw dist="53882" dir="2700000" algn="ctr" rotWithShape="0">
                    <a:srgbClr val="9999FF"/>
                  </a:outerShdw>
                </a:effectLst>
                <a:latin typeface="Impact"/>
              </a:rPr>
              <a:t>So what were the 3 S's?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777218"/>
                                        </p:tgtEl>
                                        <p:attrNameLst>
                                          <p:attrName>style.visibility</p:attrName>
                                        </p:attrNameLst>
                                      </p:cBhvr>
                                      <p:to>
                                        <p:strVal val="visible"/>
                                      </p:to>
                                    </p:set>
                                    <p:animEffect transition="in" filter="checkerboard(across)">
                                      <p:cBhvr>
                                        <p:cTn id="7" dur="500"/>
                                        <p:tgtEl>
                                          <p:spTgt spid="777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77219"/>
                                        </p:tgtEl>
                                        <p:attrNameLst>
                                          <p:attrName>style.visibility</p:attrName>
                                        </p:attrNameLst>
                                      </p:cBhvr>
                                      <p:to>
                                        <p:strVal val="visible"/>
                                      </p:to>
                                    </p:set>
                                    <p:anim calcmode="lin" valueType="num">
                                      <p:cBhvr additive="base">
                                        <p:cTn id="12" dur="5000" fill="hold"/>
                                        <p:tgtEl>
                                          <p:spTgt spid="777219"/>
                                        </p:tgtEl>
                                        <p:attrNameLst>
                                          <p:attrName>ppt_x</p:attrName>
                                        </p:attrNameLst>
                                      </p:cBhvr>
                                      <p:tavLst>
                                        <p:tav tm="0">
                                          <p:val>
                                            <p:strVal val="#ppt_x"/>
                                          </p:val>
                                        </p:tav>
                                        <p:tav tm="100000">
                                          <p:val>
                                            <p:strVal val="#ppt_x"/>
                                          </p:val>
                                        </p:tav>
                                      </p:tavLst>
                                    </p:anim>
                                    <p:anim calcmode="lin" valueType="num">
                                      <p:cBhvr additive="base">
                                        <p:cTn id="13" dur="5000" fill="hold"/>
                                        <p:tgtEl>
                                          <p:spTgt spid="777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1027"/>
          <p:cNvGraphicFramePr>
            <a:graphicFrameLocks noChangeAspect="1"/>
          </p:cNvGraphicFramePr>
          <p:nvPr>
            <p:ph type="clipArt" sz="half" idx="1"/>
          </p:nvPr>
        </p:nvGraphicFramePr>
        <p:xfrm>
          <a:off x="2971800" y="0"/>
          <a:ext cx="6172200" cy="6858000"/>
        </p:xfrm>
        <a:graphic>
          <a:graphicData uri="http://schemas.openxmlformats.org/presentationml/2006/ole">
            <mc:AlternateContent xmlns:mc="http://schemas.openxmlformats.org/markup-compatibility/2006">
              <mc:Choice xmlns:v="urn:schemas-microsoft-com:vml" Requires="v">
                <p:oleObj spid="_x0000_s84996" name="Document" r:id="rId3" imgW="3136392" imgH="4175760" progId="Word.Document.8">
                  <p:embed/>
                </p:oleObj>
              </mc:Choice>
              <mc:Fallback>
                <p:oleObj name="Document" r:id="rId3" imgW="3136392" imgH="4175760" progId="Word.Document.8">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995" name="Rectangle 1026"/>
          <p:cNvSpPr>
            <a:spLocks noGrp="1" noChangeArrowheads="1"/>
          </p:cNvSpPr>
          <p:nvPr>
            <p:ph type="title"/>
          </p:nvPr>
        </p:nvSpPr>
        <p:spPr>
          <a:xfrm>
            <a:off x="0" y="0"/>
            <a:ext cx="3124200" cy="6096000"/>
          </a:xfrm>
          <a:solidFill>
            <a:schemeClr val="tx2"/>
          </a:solidFill>
        </p:spPr>
        <p:txBody>
          <a:bodyPr/>
          <a:lstStyle/>
          <a:p>
            <a:pPr eaLnBrk="1" hangingPunct="1"/>
            <a:r>
              <a:rPr lang="en-US" sz="3200" smtClean="0">
                <a:solidFill>
                  <a:srgbClr val="99FF99"/>
                </a:solidFill>
              </a:rPr>
              <a:t/>
            </a:r>
            <a:br>
              <a:rPr lang="en-US" sz="3200" smtClean="0">
                <a:solidFill>
                  <a:srgbClr val="99FF99"/>
                </a:solidFill>
              </a:rPr>
            </a:br>
            <a:r>
              <a:rPr lang="en-US" sz="3200" smtClean="0">
                <a:solidFill>
                  <a:srgbClr val="99FF99"/>
                </a:solidFill>
              </a:rPr>
              <a:t/>
            </a:r>
            <a:br>
              <a:rPr lang="en-US" sz="3200" smtClean="0">
                <a:solidFill>
                  <a:srgbClr val="99FF99"/>
                </a:solidFill>
              </a:rPr>
            </a:br>
            <a:r>
              <a:rPr lang="en-US" sz="3200" smtClean="0">
                <a:solidFill>
                  <a:srgbClr val="99FF99"/>
                </a:solidFill>
              </a:rPr>
              <a:t/>
            </a:r>
            <a:br>
              <a:rPr lang="en-US" sz="3200" smtClean="0">
                <a:solidFill>
                  <a:srgbClr val="99FF99"/>
                </a:solidFill>
              </a:rPr>
            </a:br>
            <a:r>
              <a:rPr lang="en-US" sz="3200" smtClean="0">
                <a:solidFill>
                  <a:srgbClr val="99FF99"/>
                </a:solidFill>
              </a:rPr>
              <a:t>Secondary Failures:</a:t>
            </a:r>
            <a:br>
              <a:rPr lang="en-US" sz="3200" smtClean="0">
                <a:solidFill>
                  <a:srgbClr val="99FF99"/>
                </a:solidFill>
              </a:rPr>
            </a:br>
            <a:r>
              <a:rPr lang="en-US" sz="3200" smtClean="0">
                <a:solidFill>
                  <a:srgbClr val="99FF99"/>
                </a:solidFill>
              </a:rPr>
              <a:t>ARE </a:t>
            </a:r>
            <a:r>
              <a:rPr lang="en-US" sz="3200" u="sng" smtClean="0">
                <a:solidFill>
                  <a:srgbClr val="99FF99"/>
                </a:solidFill>
              </a:rPr>
              <a:t>Very HAZARDOUS</a:t>
            </a:r>
          </a:p>
        </p:txBody>
      </p:sp>
    </p:spTree>
  </p:cSld>
  <p:clrMapOvr>
    <a:masterClrMapping/>
  </p:clrMapOvr>
  <p:transition spd="slow">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838200"/>
          </a:xfrm>
          <a:solidFill>
            <a:schemeClr val="tx2"/>
          </a:solidFill>
        </p:spPr>
        <p:txBody>
          <a:bodyPr/>
          <a:lstStyle/>
          <a:p>
            <a:pPr eaLnBrk="1" hangingPunct="1"/>
            <a:r>
              <a:rPr lang="en-US" smtClean="0">
                <a:solidFill>
                  <a:srgbClr val="99FF99"/>
                </a:solidFill>
              </a:rPr>
              <a:t>TENSION CRACKS</a:t>
            </a:r>
          </a:p>
        </p:txBody>
      </p:sp>
      <p:pic>
        <p:nvPicPr>
          <p:cNvPr id="86019" name="Picture 4" descr="e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678180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5638800" y="4114800"/>
            <a:ext cx="3276600" cy="1981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3600" b="1">
                <a:solidFill>
                  <a:srgbClr val="99FF99"/>
                </a:solidFill>
              </a:rPr>
              <a:t>ALSO </a:t>
            </a:r>
          </a:p>
          <a:p>
            <a:r>
              <a:rPr lang="en-US" sz="3600" b="1" u="sng">
                <a:solidFill>
                  <a:srgbClr val="99FF99"/>
                </a:solidFill>
              </a:rPr>
              <a:t>Very HAZARDOUS!</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TYP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67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TYP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429000"/>
            <a:ext cx="304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TYP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876800"/>
            <a:ext cx="37338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69" name="Rectangle 5"/>
          <p:cNvSpPr>
            <a:spLocks noGrp="1" noChangeArrowheads="1"/>
          </p:cNvSpPr>
          <p:nvPr>
            <p:ph type="title"/>
          </p:nvPr>
        </p:nvSpPr>
        <p:spPr>
          <a:xfrm>
            <a:off x="0" y="0"/>
            <a:ext cx="9144000" cy="1524000"/>
          </a:xfrm>
          <a:solidFill>
            <a:schemeClr val="tx2"/>
          </a:solidFill>
        </p:spPr>
        <p:txBody>
          <a:bodyPr/>
          <a:lstStyle/>
          <a:p>
            <a:pPr eaLnBrk="1" hangingPunct="1">
              <a:defRPr/>
            </a:pPr>
            <a:r>
              <a:rPr lang="en-US" sz="1200" i="1" dirty="0" smtClean="0">
                <a:solidFill>
                  <a:srgbClr val="99FF99"/>
                </a:solidFill>
                <a:effectLst>
                  <a:outerShdw blurRad="38100" dist="38100" dir="2700000" algn="tl">
                    <a:srgbClr val="000000"/>
                  </a:outerShdw>
                </a:effectLst>
              </a:rPr>
              <a:t/>
            </a:r>
            <a:br>
              <a:rPr lang="en-US" sz="1200" i="1" dirty="0" smtClean="0">
                <a:solidFill>
                  <a:srgbClr val="99FF99"/>
                </a:solidFill>
                <a:effectLst>
                  <a:outerShdw blurRad="38100" dist="38100" dir="2700000" algn="tl">
                    <a:srgbClr val="000000"/>
                  </a:outerShdw>
                </a:effectLst>
              </a:rPr>
            </a:br>
            <a:r>
              <a:rPr lang="en-US" sz="4800" i="1" dirty="0" smtClean="0">
                <a:solidFill>
                  <a:srgbClr val="99FF99"/>
                </a:solidFill>
                <a:effectLst>
                  <a:outerShdw blurRad="38100" dist="38100" dir="2700000" algn="tl">
                    <a:srgbClr val="000000"/>
                  </a:outerShdw>
                </a:effectLst>
              </a:rPr>
              <a:t>Simple Sloping </a:t>
            </a:r>
            <a:br>
              <a:rPr lang="en-US" sz="4800" i="1" dirty="0" smtClean="0">
                <a:solidFill>
                  <a:srgbClr val="99FF99"/>
                </a:solidFill>
                <a:effectLst>
                  <a:outerShdw blurRad="38100" dist="38100" dir="2700000" algn="tl">
                    <a:srgbClr val="000000"/>
                  </a:outerShdw>
                </a:effectLst>
              </a:rPr>
            </a:br>
            <a:r>
              <a:rPr lang="en-US" sz="2800" i="1" dirty="0" smtClean="0">
                <a:solidFill>
                  <a:srgbClr val="99FF99"/>
                </a:solidFill>
                <a:effectLst>
                  <a:outerShdw blurRad="38100" dist="38100" dir="2700000" algn="tl">
                    <a:srgbClr val="000000"/>
                  </a:outerShdw>
                </a:effectLst>
              </a:rPr>
              <a:t>Ref.  29 CFR 1926.652 Appendix B</a:t>
            </a:r>
          </a:p>
        </p:txBody>
      </p:sp>
      <p:sp>
        <p:nvSpPr>
          <p:cNvPr id="87046" name="Rectangle 6"/>
          <p:cNvSpPr>
            <a:spLocks noGrp="1" noChangeArrowheads="1"/>
          </p:cNvSpPr>
          <p:nvPr>
            <p:ph type="body" idx="1"/>
          </p:nvPr>
        </p:nvSpPr>
        <p:spPr>
          <a:xfrm>
            <a:off x="457200" y="1905000"/>
            <a:ext cx="7772400" cy="4267200"/>
          </a:xfrm>
        </p:spPr>
        <p:txBody>
          <a:bodyPr/>
          <a:lstStyle/>
          <a:p>
            <a:pPr eaLnBrk="1" hangingPunct="1"/>
            <a:r>
              <a:rPr lang="en-US" b="1" smtClean="0"/>
              <a:t>Type A - 3/4:1</a:t>
            </a:r>
          </a:p>
          <a:p>
            <a:pPr lvl="2" eaLnBrk="1" hangingPunct="1"/>
            <a:r>
              <a:rPr lang="en-US" b="1" smtClean="0"/>
              <a:t>53 degrees</a:t>
            </a:r>
          </a:p>
          <a:p>
            <a:pPr eaLnBrk="1" hangingPunct="1"/>
            <a:endParaRPr lang="en-US" sz="2400" b="1" smtClean="0"/>
          </a:p>
          <a:p>
            <a:pPr eaLnBrk="1" hangingPunct="1"/>
            <a:r>
              <a:rPr lang="en-US" b="1" smtClean="0"/>
              <a:t>Type B - 1:1</a:t>
            </a:r>
          </a:p>
          <a:p>
            <a:pPr lvl="2" eaLnBrk="1" hangingPunct="1"/>
            <a:r>
              <a:rPr lang="en-US" b="1" smtClean="0"/>
              <a:t>45 degrees</a:t>
            </a:r>
          </a:p>
          <a:p>
            <a:pPr lvl="2" eaLnBrk="1" hangingPunct="1"/>
            <a:endParaRPr lang="en-US" sz="2000" b="1" smtClean="0"/>
          </a:p>
          <a:p>
            <a:pPr eaLnBrk="1" hangingPunct="1"/>
            <a:r>
              <a:rPr lang="en-US" b="1" smtClean="0"/>
              <a:t>Type C - 1½ :1</a:t>
            </a:r>
          </a:p>
          <a:p>
            <a:pPr lvl="2" eaLnBrk="1" hangingPunct="1"/>
            <a:r>
              <a:rPr lang="en-US" b="1" smtClean="0"/>
              <a:t>34 degrees</a:t>
            </a:r>
          </a:p>
        </p:txBody>
      </p:sp>
      <p:sp>
        <p:nvSpPr>
          <p:cNvPr id="830471" name="Text Box 7"/>
          <p:cNvSpPr txBox="1">
            <a:spLocks noChangeArrowheads="1"/>
          </p:cNvSpPr>
          <p:nvPr/>
        </p:nvSpPr>
        <p:spPr bwMode="auto">
          <a:xfrm>
            <a:off x="6629400" y="2057400"/>
            <a:ext cx="2286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The competent person shall classify the soil by visual and manual tests</a:t>
            </a:r>
          </a:p>
          <a:p>
            <a:pPr eaLnBrk="1" hangingPunct="1">
              <a:spcBef>
                <a:spcPct val="50000"/>
              </a:spcBef>
            </a:pPr>
            <a:endParaRPr lang="en-US"/>
          </a:p>
          <a:p>
            <a:pPr eaLnBrk="1" hangingPunct="1">
              <a:spcBef>
                <a:spcPct val="50000"/>
              </a:spcBef>
            </a:pPr>
            <a:r>
              <a:rPr lang="en-US"/>
              <a:t>Please see subpart “P” of 29 CFR 1926 for more information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0471"/>
                                        </p:tgtEl>
                                        <p:attrNameLst>
                                          <p:attrName>style.visibility</p:attrName>
                                        </p:attrNameLst>
                                      </p:cBhvr>
                                      <p:to>
                                        <p:strVal val="visible"/>
                                      </p:to>
                                    </p:set>
                                    <p:animEffect transition="in" filter="dissolve">
                                      <p:cBhvr>
                                        <p:cTn id="7" dur="500"/>
                                        <p:tgtEl>
                                          <p:spTgt spid="83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71"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026" descr="MULTB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81200"/>
            <a:ext cx="3048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1027" descr="MULTB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98838"/>
            <a:ext cx="39624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2516" name="Rectangle 1028"/>
          <p:cNvSpPr>
            <a:spLocks noGrp="1" noChangeArrowheads="1"/>
          </p:cNvSpPr>
          <p:nvPr>
            <p:ph type="title"/>
          </p:nvPr>
        </p:nvSpPr>
        <p:spPr>
          <a:xfrm>
            <a:off x="0" y="0"/>
            <a:ext cx="9144000" cy="1447800"/>
          </a:xfrm>
          <a:solidFill>
            <a:schemeClr val="tx2"/>
          </a:solidFill>
        </p:spPr>
        <p:txBody>
          <a:bodyPr/>
          <a:lstStyle/>
          <a:p>
            <a:pPr eaLnBrk="1" hangingPunct="1">
              <a:defRPr/>
            </a:pPr>
            <a:r>
              <a:rPr lang="en-US" sz="1200" i="1" dirty="0" smtClean="0">
                <a:solidFill>
                  <a:srgbClr val="99FF99"/>
                </a:solidFill>
                <a:effectLst>
                  <a:outerShdw blurRad="38100" dist="38100" dir="2700000" algn="tl">
                    <a:srgbClr val="000000"/>
                  </a:outerShdw>
                </a:effectLst>
              </a:rPr>
              <a:t/>
            </a:r>
            <a:br>
              <a:rPr lang="en-US" sz="1200" i="1" dirty="0" smtClean="0">
                <a:solidFill>
                  <a:srgbClr val="99FF99"/>
                </a:solidFill>
                <a:effectLst>
                  <a:outerShdw blurRad="38100" dist="38100" dir="2700000" algn="tl">
                    <a:srgbClr val="000000"/>
                  </a:outerShdw>
                </a:effectLst>
              </a:rPr>
            </a:br>
            <a:r>
              <a:rPr lang="en-US" sz="4400" i="1" dirty="0" smtClean="0">
                <a:solidFill>
                  <a:srgbClr val="99FF99"/>
                </a:solidFill>
                <a:effectLst>
                  <a:outerShdw blurRad="38100" dist="38100" dir="2700000" algn="tl">
                    <a:srgbClr val="000000"/>
                  </a:outerShdw>
                </a:effectLst>
              </a:rPr>
              <a:t>Benching </a:t>
            </a:r>
            <a:br>
              <a:rPr lang="en-US" sz="4400" i="1" dirty="0" smtClean="0">
                <a:solidFill>
                  <a:srgbClr val="99FF99"/>
                </a:solidFill>
                <a:effectLst>
                  <a:outerShdw blurRad="38100" dist="38100" dir="2700000" algn="tl">
                    <a:srgbClr val="000000"/>
                  </a:outerShdw>
                </a:effectLst>
              </a:rPr>
            </a:br>
            <a:r>
              <a:rPr lang="en-US" sz="2800" i="1" dirty="0" smtClean="0">
                <a:solidFill>
                  <a:srgbClr val="99FF99"/>
                </a:solidFill>
                <a:effectLst>
                  <a:outerShdw blurRad="38100" dist="38100" dir="2700000" algn="tl">
                    <a:srgbClr val="000000"/>
                  </a:outerShdw>
                </a:effectLst>
              </a:rPr>
              <a:t>Ref. 29 CFR 1929.652 Appendix B</a:t>
            </a:r>
          </a:p>
        </p:txBody>
      </p:sp>
      <p:sp>
        <p:nvSpPr>
          <p:cNvPr id="88069" name="Rectangle 1029"/>
          <p:cNvSpPr>
            <a:spLocks noGrp="1" noChangeArrowheads="1"/>
          </p:cNvSpPr>
          <p:nvPr>
            <p:ph type="body" idx="1"/>
          </p:nvPr>
        </p:nvSpPr>
        <p:spPr>
          <a:xfrm>
            <a:off x="838200" y="1676400"/>
            <a:ext cx="7772400" cy="4724400"/>
          </a:xfrm>
        </p:spPr>
        <p:txBody>
          <a:bodyPr/>
          <a:lstStyle/>
          <a:p>
            <a:pPr eaLnBrk="1" hangingPunct="1">
              <a:buFont typeface="Wingdings" pitchFamily="2" charset="2"/>
              <a:buNone/>
            </a:pPr>
            <a:r>
              <a:rPr lang="en-US" smtClean="0"/>
              <a:t>Type A</a:t>
            </a:r>
          </a:p>
          <a:p>
            <a:pPr marL="742950" lvl="1" indent="-285750" eaLnBrk="1" hangingPunct="1"/>
            <a:endParaRPr lang="en-US" smtClean="0"/>
          </a:p>
          <a:p>
            <a:pPr marL="742950" lvl="1" indent="-285750" eaLnBrk="1" hangingPunct="1"/>
            <a:endParaRPr lang="en-US" smtClean="0"/>
          </a:p>
          <a:p>
            <a:pPr eaLnBrk="1" hangingPunct="1"/>
            <a:r>
              <a:rPr lang="en-US" smtClean="0"/>
              <a:t>Type B </a:t>
            </a:r>
          </a:p>
          <a:p>
            <a:pPr marL="1085850" lvl="2" indent="-228600" eaLnBrk="1" hangingPunct="1"/>
            <a:endParaRPr lang="en-US" smtClean="0"/>
          </a:p>
          <a:p>
            <a:pPr eaLnBrk="1" hangingPunct="1"/>
            <a:endParaRPr lang="en-US" smtClean="0"/>
          </a:p>
          <a:p>
            <a:pPr eaLnBrk="1" hangingPunct="1"/>
            <a:endParaRPr lang="en-US" smtClean="0"/>
          </a:p>
          <a:p>
            <a:pPr eaLnBrk="1" hangingPunct="1"/>
            <a:r>
              <a:rPr lang="en-US" smtClean="0"/>
              <a:t>Type C   &gt;&gt;&gt;&gt;&gt;&gt;&gt;&gt;&gt;   None Permitted			       		</a:t>
            </a:r>
          </a:p>
        </p:txBody>
      </p:sp>
      <p:sp>
        <p:nvSpPr>
          <p:cNvPr id="88070" name="Text Box 1030"/>
          <p:cNvSpPr txBox="1">
            <a:spLocks noChangeArrowheads="1"/>
          </p:cNvSpPr>
          <p:nvPr/>
        </p:nvSpPr>
        <p:spPr bwMode="auto">
          <a:xfrm>
            <a:off x="3962400" y="51054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n-US" sz="3200" b="1">
                <a:solidFill>
                  <a:schemeClr val="bg1"/>
                </a:solidFill>
              </a:rPr>
              <a:t>NA</a:t>
            </a:r>
            <a:endParaRPr lang="en-US" sz="2400" b="1">
              <a:solidFill>
                <a:schemeClr val="bg1"/>
              </a:solidFill>
              <a:latin typeface="Comic Sans MS" pitchFamily="66" charset="0"/>
            </a:endParaRPr>
          </a:p>
        </p:txBody>
      </p:sp>
    </p:spTree>
  </p:cSld>
  <p:clrMapOvr>
    <a:masterClrMapping/>
  </p:clrMapOvr>
  <p:transition spd="slow">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0" y="0"/>
            <a:ext cx="9144000" cy="1219200"/>
          </a:xfrm>
          <a:solidFill>
            <a:schemeClr val="tx2"/>
          </a:solidFill>
        </p:spPr>
        <p:txBody>
          <a:bodyPr/>
          <a:lstStyle/>
          <a:p>
            <a:pPr eaLnBrk="1" hangingPunct="1">
              <a:defRPr/>
            </a:pPr>
            <a:r>
              <a:rPr lang="en-US" sz="3600" i="1" smtClean="0">
                <a:solidFill>
                  <a:srgbClr val="99FF99"/>
                </a:solidFill>
                <a:effectLst>
                  <a:outerShdw blurRad="38100" dist="38100" dir="2700000" algn="tl">
                    <a:srgbClr val="000000"/>
                  </a:outerShdw>
                </a:effectLst>
              </a:rPr>
              <a:t>Failure to Inspect Trench </a:t>
            </a:r>
            <a:br>
              <a:rPr lang="en-US" sz="3600" i="1" smtClean="0">
                <a:solidFill>
                  <a:srgbClr val="99FF99"/>
                </a:solidFill>
                <a:effectLst>
                  <a:outerShdw blurRad="38100" dist="38100" dir="2700000" algn="tl">
                    <a:srgbClr val="000000"/>
                  </a:outerShdw>
                </a:effectLst>
              </a:rPr>
            </a:br>
            <a:r>
              <a:rPr lang="en-US" sz="3600" i="1" smtClean="0">
                <a:solidFill>
                  <a:srgbClr val="99FF99"/>
                </a:solidFill>
                <a:effectLst>
                  <a:outerShdw blurRad="38100" dist="38100" dir="2700000" algn="tl">
                    <a:srgbClr val="000000"/>
                  </a:outerShdw>
                </a:effectLst>
              </a:rPr>
              <a:t>and Protective System</a:t>
            </a:r>
          </a:p>
        </p:txBody>
      </p:sp>
      <p:sp>
        <p:nvSpPr>
          <p:cNvPr id="89091" name="Rectangle 3"/>
          <p:cNvSpPr>
            <a:spLocks noGrp="1" noChangeArrowheads="1"/>
          </p:cNvSpPr>
          <p:nvPr>
            <p:ph type="body" idx="1"/>
          </p:nvPr>
        </p:nvSpPr>
        <p:spPr>
          <a:xfrm>
            <a:off x="0" y="1981200"/>
            <a:ext cx="5638800" cy="3962400"/>
          </a:xfrm>
        </p:spPr>
        <p:txBody>
          <a:bodyPr/>
          <a:lstStyle/>
          <a:p>
            <a:pPr eaLnBrk="1" hangingPunct="1">
              <a:lnSpc>
                <a:spcPct val="90000"/>
              </a:lnSpc>
              <a:buFont typeface="Wingdings" pitchFamily="2" charset="2"/>
              <a:buNone/>
            </a:pPr>
            <a:r>
              <a:rPr lang="en-US" b="1" smtClean="0"/>
              <a:t>    If trenches and excavations at your site are not inspected daily and after a hazardous occurrence for evidence of possible cave-ins, hazardous atmospheres, failure of protective systems, or other unsafe conditions, you are in danger and violate Federal law Ref. 29 CFR 1926.651</a:t>
            </a:r>
            <a:endParaRPr lang="en-US" smtClean="0"/>
          </a:p>
        </p:txBody>
      </p:sp>
      <p:sp>
        <p:nvSpPr>
          <p:cNvPr id="89092" name="Text Box 4"/>
          <p:cNvSpPr txBox="1">
            <a:spLocks noChangeArrowheads="1"/>
          </p:cNvSpPr>
          <p:nvPr/>
        </p:nvSpPr>
        <p:spPr bwMode="auto">
          <a:xfrm>
            <a:off x="6019800" y="5029200"/>
            <a:ext cx="3124200" cy="738188"/>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Before being allowed to enter an excavation, competent persons must ensure it is inspected</a:t>
            </a:r>
            <a:r>
              <a:rPr lang="en-US" sz="1400" b="1"/>
              <a:t> </a:t>
            </a:r>
          </a:p>
        </p:txBody>
      </p:sp>
      <p:pic>
        <p:nvPicPr>
          <p:cNvPr id="89093" name="Picture 7" descr="Workers at an excavation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0" y="0"/>
            <a:ext cx="9144000" cy="1600200"/>
          </a:xfrm>
          <a:solidFill>
            <a:schemeClr val="tx2"/>
          </a:solidFill>
        </p:spPr>
        <p:txBody>
          <a:bodyPr/>
          <a:lstStyle/>
          <a:p>
            <a:pPr eaLnBrk="1" hangingPunct="1">
              <a:defRPr/>
            </a:pPr>
            <a:r>
              <a:rPr lang="en-US" sz="3600" i="1" dirty="0" smtClean="0">
                <a:solidFill>
                  <a:srgbClr val="99FF99"/>
                </a:solidFill>
                <a:effectLst>
                  <a:outerShdw blurRad="38100" dist="38100" dir="2700000" algn="tl">
                    <a:srgbClr val="000000"/>
                  </a:outerShdw>
                </a:effectLst>
              </a:rPr>
              <a:t>Failure to Inspect Trench </a:t>
            </a:r>
            <a:br>
              <a:rPr lang="en-US" sz="3600" i="1" dirty="0" smtClean="0">
                <a:solidFill>
                  <a:srgbClr val="99FF99"/>
                </a:solidFill>
                <a:effectLst>
                  <a:outerShdw blurRad="38100" dist="38100" dir="2700000" algn="tl">
                    <a:srgbClr val="000000"/>
                  </a:outerShdw>
                </a:effectLst>
              </a:rPr>
            </a:br>
            <a:r>
              <a:rPr lang="en-US" sz="3600" i="1" dirty="0" smtClean="0">
                <a:solidFill>
                  <a:srgbClr val="99FF99"/>
                </a:solidFill>
                <a:effectLst>
                  <a:outerShdw blurRad="38100" dist="38100" dir="2700000" algn="tl">
                    <a:srgbClr val="000000"/>
                  </a:outerShdw>
                </a:effectLst>
              </a:rPr>
              <a:t>and Protective System</a:t>
            </a:r>
            <a:br>
              <a:rPr lang="en-US" sz="3600" i="1" dirty="0" smtClean="0">
                <a:solidFill>
                  <a:srgbClr val="99FF99"/>
                </a:solidFill>
                <a:effectLst>
                  <a:outerShdw blurRad="38100" dist="38100" dir="2700000" algn="tl">
                    <a:srgbClr val="000000"/>
                  </a:outerShdw>
                </a:effectLst>
              </a:rPr>
            </a:br>
            <a:r>
              <a:rPr lang="en-US" sz="2400" i="1" dirty="0" smtClean="0">
                <a:solidFill>
                  <a:srgbClr val="99FF99"/>
                </a:solidFill>
                <a:effectLst>
                  <a:outerShdw blurRad="38100" dist="38100" dir="2700000" algn="tl">
                    <a:srgbClr val="000000"/>
                  </a:outerShdw>
                </a:effectLst>
              </a:rPr>
              <a:t>Ref. 29 CFR 1926.651(k)</a:t>
            </a:r>
          </a:p>
        </p:txBody>
      </p:sp>
      <p:sp>
        <p:nvSpPr>
          <p:cNvPr id="635907" name="Rectangle 3"/>
          <p:cNvSpPr>
            <a:spLocks noGrp="1" noChangeArrowheads="1"/>
          </p:cNvSpPr>
          <p:nvPr>
            <p:ph type="body" idx="1"/>
          </p:nvPr>
        </p:nvSpPr>
        <p:spPr>
          <a:xfrm>
            <a:off x="228600" y="1600200"/>
            <a:ext cx="8915400" cy="4495800"/>
          </a:xfrm>
        </p:spPr>
        <p:txBody>
          <a:bodyPr/>
          <a:lstStyle/>
          <a:p>
            <a:pPr eaLnBrk="1" hangingPunct="1"/>
            <a:r>
              <a:rPr lang="en-US" b="1" smtClean="0"/>
              <a:t>How to avoid hazards: </a:t>
            </a:r>
            <a:r>
              <a:rPr lang="en-US" b="1" i="1" u="sng" smtClean="0">
                <a:solidFill>
                  <a:srgbClr val="FF0000"/>
                </a:solidFill>
              </a:rPr>
              <a:t>Inspect excavations:</a:t>
            </a:r>
            <a:r>
              <a:rPr lang="en-US" sz="2400" b="1" smtClean="0"/>
              <a:t> </a:t>
            </a:r>
          </a:p>
          <a:p>
            <a:pPr lvl="2" eaLnBrk="1" hangingPunct="1"/>
            <a:r>
              <a:rPr lang="en-US" sz="2400" b="1" smtClean="0"/>
              <a:t>Before construction begins.</a:t>
            </a:r>
            <a:br>
              <a:rPr lang="en-US" sz="2400" b="1" smtClean="0"/>
            </a:br>
            <a:endParaRPr lang="en-US" sz="2400" b="1" smtClean="0"/>
          </a:p>
          <a:p>
            <a:pPr lvl="2" eaLnBrk="1" hangingPunct="1"/>
            <a:r>
              <a:rPr lang="en-US" sz="2400" b="1" smtClean="0"/>
              <a:t>Daily before each shift.</a:t>
            </a:r>
            <a:br>
              <a:rPr lang="en-US" sz="2400" b="1" smtClean="0"/>
            </a:br>
            <a:endParaRPr lang="en-US" sz="2400" b="1" smtClean="0"/>
          </a:p>
          <a:p>
            <a:pPr lvl="2" eaLnBrk="1" hangingPunct="1"/>
            <a:r>
              <a:rPr lang="en-US" sz="2400" b="1" smtClean="0"/>
              <a:t>As needed throughout the shift.</a:t>
            </a:r>
            <a:br>
              <a:rPr lang="en-US" sz="2400" b="1" smtClean="0"/>
            </a:br>
            <a:endParaRPr lang="en-US" sz="2400" b="1" smtClean="0"/>
          </a:p>
          <a:p>
            <a:pPr lvl="2" eaLnBrk="1" hangingPunct="1"/>
            <a:r>
              <a:rPr lang="en-US" sz="2400" b="1" smtClean="0"/>
              <a:t>Following rainstorms or other hazard-increasing events (such as a vehicle or other equipment approaching the edge of an excavation). </a:t>
            </a:r>
          </a:p>
          <a:p>
            <a:pPr lvl="1" eaLnBrk="1" hangingPunct="1"/>
            <a:endParaRPr lang="en-US" sz="24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5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359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359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3590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35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7" grpId="0" build="p" bldLvl="2"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a:xfrm>
            <a:off x="0" y="0"/>
            <a:ext cx="9144000" cy="1524000"/>
          </a:xfrm>
          <a:solidFill>
            <a:schemeClr val="tx2"/>
          </a:solidFill>
        </p:spPr>
        <p:txBody>
          <a:bodyPr/>
          <a:lstStyle/>
          <a:p>
            <a:pPr eaLnBrk="1" hangingPunct="1">
              <a:defRPr/>
            </a:pPr>
            <a:r>
              <a:rPr lang="en-US" sz="1200" dirty="0" smtClean="0">
                <a:solidFill>
                  <a:srgbClr val="99FF99"/>
                </a:solidFill>
              </a:rPr>
              <a:t/>
            </a:r>
            <a:br>
              <a:rPr lang="en-US" sz="1200" dirty="0" smtClean="0">
                <a:solidFill>
                  <a:srgbClr val="99FF99"/>
                </a:solidFill>
              </a:rPr>
            </a:br>
            <a:r>
              <a:rPr lang="en-US" sz="3600" i="1" dirty="0" smtClean="0">
                <a:solidFill>
                  <a:srgbClr val="99FF99"/>
                </a:solidFill>
                <a:effectLst>
                  <a:outerShdw blurRad="38100" dist="38100" dir="2700000" algn="tl">
                    <a:srgbClr val="000000"/>
                  </a:outerShdw>
                </a:effectLst>
              </a:rPr>
              <a:t>Unsafe Spoil Pile Placement</a:t>
            </a:r>
            <a:br>
              <a:rPr lang="en-US" sz="3600" i="1" dirty="0" smtClean="0">
                <a:solidFill>
                  <a:srgbClr val="99FF99"/>
                </a:solidFill>
                <a:effectLst>
                  <a:outerShdw blurRad="38100" dist="38100" dir="2700000" algn="tl">
                    <a:srgbClr val="000000"/>
                  </a:outerShdw>
                </a:effectLst>
              </a:rPr>
            </a:br>
            <a:r>
              <a:rPr lang="en-US" sz="3600" i="1" dirty="0" smtClean="0">
                <a:solidFill>
                  <a:srgbClr val="99FF99"/>
                </a:solidFill>
                <a:effectLst>
                  <a:outerShdw blurRad="38100" dist="38100" dir="2700000" algn="tl">
                    <a:srgbClr val="000000"/>
                  </a:outerShdw>
                </a:effectLst>
              </a:rPr>
              <a:t>Ref. 29 CFR 1926.651(j)(2)</a:t>
            </a:r>
          </a:p>
        </p:txBody>
      </p:sp>
      <p:sp>
        <p:nvSpPr>
          <p:cNvPr id="642051" name="Rectangle 3"/>
          <p:cNvSpPr>
            <a:spLocks noGrp="1" noChangeArrowheads="1"/>
          </p:cNvSpPr>
          <p:nvPr>
            <p:ph type="body" idx="1"/>
          </p:nvPr>
        </p:nvSpPr>
        <p:spPr>
          <a:xfrm>
            <a:off x="228600" y="1600200"/>
            <a:ext cx="8763000" cy="4495800"/>
          </a:xfrm>
        </p:spPr>
        <p:txBody>
          <a:bodyPr/>
          <a:lstStyle/>
          <a:p>
            <a:pPr eaLnBrk="1" hangingPunct="1">
              <a:lnSpc>
                <a:spcPct val="80000"/>
              </a:lnSpc>
            </a:pPr>
            <a:r>
              <a:rPr lang="en-US" b="1" smtClean="0"/>
              <a:t>How to avoid hazards:</a:t>
            </a:r>
          </a:p>
          <a:p>
            <a:pPr lvl="1" eaLnBrk="1" hangingPunct="1">
              <a:lnSpc>
                <a:spcPct val="80000"/>
              </a:lnSpc>
            </a:pPr>
            <a:r>
              <a:rPr lang="en-US" sz="2400" b="1" i="1" smtClean="0">
                <a:solidFill>
                  <a:srgbClr val="FF0000"/>
                </a:solidFill>
              </a:rPr>
              <a:t>Provide protection by one or more of the following:</a:t>
            </a:r>
            <a:r>
              <a:rPr lang="en-US" sz="2400" b="1" smtClean="0"/>
              <a:t> </a:t>
            </a:r>
          </a:p>
          <a:p>
            <a:pPr lvl="2" eaLnBrk="1" hangingPunct="1">
              <a:lnSpc>
                <a:spcPct val="80000"/>
              </a:lnSpc>
            </a:pPr>
            <a:r>
              <a:rPr lang="en-US" sz="2400" b="1" smtClean="0"/>
              <a:t>Set spoils and equipment at least 2 feet back from the excavation.</a:t>
            </a:r>
            <a:br>
              <a:rPr lang="en-US" sz="2400" b="1" smtClean="0"/>
            </a:br>
            <a:endParaRPr lang="en-US" sz="2400" b="1" smtClean="0"/>
          </a:p>
          <a:p>
            <a:pPr lvl="2" eaLnBrk="1" hangingPunct="1">
              <a:lnSpc>
                <a:spcPct val="80000"/>
              </a:lnSpc>
            </a:pPr>
            <a:r>
              <a:rPr lang="en-US" sz="2400" b="1" smtClean="0"/>
              <a:t>Use retaining devices, such as a trench box, that will extend above the top of the trench to prevent equipment and spoils from falling back into the excavation.</a:t>
            </a:r>
            <a:br>
              <a:rPr lang="en-US" sz="2400" b="1" smtClean="0"/>
            </a:br>
            <a:endParaRPr lang="en-US" sz="2400" b="1" smtClean="0"/>
          </a:p>
          <a:p>
            <a:pPr lvl="2" eaLnBrk="1" hangingPunct="1">
              <a:lnSpc>
                <a:spcPct val="80000"/>
              </a:lnSpc>
            </a:pPr>
            <a:r>
              <a:rPr lang="en-US" sz="2400" b="1" smtClean="0"/>
              <a:t>Where the site does not permit a 2-foot set back, spoils may need to be temporarily hauled to another location. </a:t>
            </a:r>
          </a:p>
          <a:p>
            <a:pPr lvl="1" eaLnBrk="1" hangingPunct="1">
              <a:lnSpc>
                <a:spcPct val="80000"/>
              </a:lnSpc>
            </a:pPr>
            <a:endParaRPr lang="en-US" sz="24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20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20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420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420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420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1" grpId="0" build="p" bldLvl="2"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Buried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4"/>
          <p:cNvSpPr txBox="1">
            <a:spLocks noChangeArrowheads="1"/>
          </p:cNvSpPr>
          <p:nvPr/>
        </p:nvSpPr>
        <p:spPr bwMode="auto">
          <a:xfrm>
            <a:off x="4419600" y="381000"/>
            <a:ext cx="4419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chemeClr val="accent2"/>
                </a:solidFill>
              </a:rPr>
              <a:t>There is a 2’ set-back for spoil material in order to protect from falling or rolling materials.</a:t>
            </a:r>
          </a:p>
          <a:p>
            <a:pPr eaLnBrk="1" hangingPunct="1">
              <a:spcBef>
                <a:spcPct val="50000"/>
              </a:spcBef>
            </a:pPr>
            <a:r>
              <a:rPr lang="en-US" sz="2000" b="1">
                <a:solidFill>
                  <a:schemeClr val="accent2"/>
                </a:solidFill>
              </a:rPr>
              <a:t>Ref. 29 CFR 1926.651(j)(2)</a:t>
            </a:r>
          </a:p>
          <a:p>
            <a:pPr eaLnBrk="1" hangingPunct="1">
              <a:spcBef>
                <a:spcPct val="50000"/>
              </a:spcBef>
            </a:pPr>
            <a:endParaRPr lang="en-US" sz="2000" b="1">
              <a:solidFill>
                <a:schemeClr val="accent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WordArt 4"/>
          <p:cNvSpPr>
            <a:spLocks noChangeArrowheads="1" noChangeShapeType="1" noTextEdit="1"/>
          </p:cNvSpPr>
          <p:nvPr/>
        </p:nvSpPr>
        <p:spPr bwMode="auto">
          <a:xfrm>
            <a:off x="1295400" y="762000"/>
            <a:ext cx="67056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660033"/>
                </a:solidFill>
                <a:latin typeface="Arial Black"/>
              </a:rPr>
              <a:t>Hazard awareness</a:t>
            </a:r>
          </a:p>
        </p:txBody>
      </p:sp>
      <p:pic>
        <p:nvPicPr>
          <p:cNvPr id="828418" name="Picture 2" descr="excavation-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419" name="Text Box 3"/>
          <p:cNvSpPr txBox="1">
            <a:spLocks noChangeArrowheads="1"/>
          </p:cNvSpPr>
          <p:nvPr/>
        </p:nvSpPr>
        <p:spPr bwMode="auto">
          <a:xfrm>
            <a:off x="304800" y="3352800"/>
            <a:ext cx="85344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600"/>
              <a:t>Understanding that a cubic yard of soil can weigh up to 3000 pounds,</a:t>
            </a:r>
          </a:p>
          <a:p>
            <a:pPr eaLnBrk="1" hangingPunct="1">
              <a:spcBef>
                <a:spcPct val="50000"/>
              </a:spcBef>
            </a:pPr>
            <a:r>
              <a:rPr lang="en-US" sz="3600"/>
              <a:t>What other hazard to you see on the next three slides?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8418"/>
                                        </p:tgtEl>
                                        <p:attrNameLst>
                                          <p:attrName>style.visibility</p:attrName>
                                        </p:attrNameLst>
                                      </p:cBhvr>
                                      <p:to>
                                        <p:strVal val="visible"/>
                                      </p:to>
                                    </p:set>
                                    <p:animEffect transition="in" filter="dissolve">
                                      <p:cBhvr>
                                        <p:cTn id="7" dur="500"/>
                                        <p:tgtEl>
                                          <p:spTgt spid="828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28419">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284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1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562600" y="3429000"/>
            <a:ext cx="3581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Clr>
                <a:schemeClr val="accent1"/>
              </a:buClr>
              <a:buSzPct val="65000"/>
              <a:buFont typeface="Wingdings" pitchFamily="2" charset="2"/>
              <a:buNone/>
            </a:pPr>
            <a:r>
              <a:rPr lang="en-US" sz="2400" b="1">
                <a:solidFill>
                  <a:srgbClr val="000066"/>
                </a:solidFill>
              </a:rPr>
              <a:t>No opening &gt; 19”</a:t>
            </a:r>
          </a:p>
          <a:p>
            <a:pPr marL="342900" indent="-342900" algn="l">
              <a:spcBef>
                <a:spcPct val="20000"/>
              </a:spcBef>
              <a:buClr>
                <a:schemeClr val="accent1"/>
              </a:buClr>
              <a:buSzPct val="65000"/>
              <a:buFont typeface="Wingdings" pitchFamily="2" charset="2"/>
              <a:buNone/>
            </a:pPr>
            <a:r>
              <a:rPr lang="en-US" sz="2400" b="1">
                <a:solidFill>
                  <a:srgbClr val="000066"/>
                </a:solidFill>
              </a:rPr>
              <a:t>  </a:t>
            </a:r>
            <a:r>
              <a:rPr lang="en-US">
                <a:solidFill>
                  <a:srgbClr val="000066"/>
                </a:solidFill>
              </a:rPr>
              <a:t>Ref 29 CFR 1926.502(b)(2)(iv)</a:t>
            </a:r>
          </a:p>
          <a:p>
            <a:pPr marL="342900" indent="-342900" algn="l">
              <a:spcBef>
                <a:spcPct val="20000"/>
              </a:spcBef>
              <a:buClr>
                <a:schemeClr val="accent1"/>
              </a:buClr>
              <a:buSzPct val="65000"/>
              <a:buFont typeface="Wingdings" pitchFamily="2" charset="2"/>
              <a:buNone/>
            </a:pPr>
            <a:r>
              <a:rPr lang="en-US" sz="2400" b="1">
                <a:solidFill>
                  <a:srgbClr val="000066"/>
                </a:solidFill>
              </a:rPr>
              <a:t>Top rails are to be located 42 inches in height (+/- 3 inches). </a:t>
            </a:r>
          </a:p>
          <a:p>
            <a:pPr marL="342900" indent="-342900">
              <a:spcBef>
                <a:spcPct val="20000"/>
              </a:spcBef>
              <a:buClr>
                <a:schemeClr val="accent1"/>
              </a:buClr>
              <a:buSzPct val="65000"/>
              <a:buFont typeface="Wingdings" pitchFamily="2" charset="2"/>
              <a:buNone/>
            </a:pPr>
            <a:r>
              <a:rPr lang="en-US" i="1">
                <a:solidFill>
                  <a:srgbClr val="000066"/>
                </a:solidFill>
              </a:rPr>
              <a:t> Ref 29 CFR 1926.502(b)(1)</a:t>
            </a:r>
          </a:p>
        </p:txBody>
      </p:sp>
      <p:pic>
        <p:nvPicPr>
          <p:cNvPr id="11267" name="Picture 3" descr="Slide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1752600"/>
            <a:ext cx="5029200" cy="36210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268" name="Text Box 4"/>
          <p:cNvSpPr txBox="1">
            <a:spLocks noChangeArrowheads="1"/>
          </p:cNvSpPr>
          <p:nvPr/>
        </p:nvSpPr>
        <p:spPr bwMode="auto">
          <a:xfrm>
            <a:off x="6324600" y="1676400"/>
            <a:ext cx="1752600" cy="1552575"/>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n-US" sz="2400" b="1">
                <a:solidFill>
                  <a:schemeClr val="bg1"/>
                </a:solidFill>
              </a:rPr>
              <a:t>Top Rail</a:t>
            </a:r>
          </a:p>
          <a:p>
            <a:pPr algn="l">
              <a:spcBef>
                <a:spcPct val="50000"/>
              </a:spcBef>
            </a:pPr>
            <a:r>
              <a:rPr lang="en-US" sz="2400" b="1">
                <a:solidFill>
                  <a:schemeClr val="bg1"/>
                </a:solidFill>
              </a:rPr>
              <a:t>Mid- Rail</a:t>
            </a:r>
          </a:p>
          <a:p>
            <a:pPr algn="l">
              <a:spcBef>
                <a:spcPct val="50000"/>
              </a:spcBef>
            </a:pPr>
            <a:r>
              <a:rPr lang="en-US" sz="2400" b="1">
                <a:solidFill>
                  <a:schemeClr val="bg1"/>
                </a:solidFill>
              </a:rPr>
              <a:t>Toe board</a:t>
            </a:r>
            <a:endParaRPr lang="en-US" sz="2400">
              <a:solidFill>
                <a:schemeClr val="bg1"/>
              </a:solidFill>
              <a:latin typeface="Times New Roman" pitchFamily="18" charset="0"/>
            </a:endParaRPr>
          </a:p>
        </p:txBody>
      </p:sp>
      <p:sp>
        <p:nvSpPr>
          <p:cNvPr id="11269" name="Line 5"/>
          <p:cNvSpPr>
            <a:spLocks noChangeShapeType="1"/>
          </p:cNvSpPr>
          <p:nvPr/>
        </p:nvSpPr>
        <p:spPr bwMode="auto">
          <a:xfrm flipH="1">
            <a:off x="5257800" y="1981200"/>
            <a:ext cx="1143000" cy="2286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0" name="Line 6"/>
          <p:cNvSpPr>
            <a:spLocks noChangeShapeType="1"/>
          </p:cNvSpPr>
          <p:nvPr/>
        </p:nvSpPr>
        <p:spPr bwMode="auto">
          <a:xfrm flipH="1">
            <a:off x="5105400" y="2514600"/>
            <a:ext cx="1295400"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1" name="Line 7"/>
          <p:cNvSpPr>
            <a:spLocks noChangeShapeType="1"/>
          </p:cNvSpPr>
          <p:nvPr/>
        </p:nvSpPr>
        <p:spPr bwMode="auto">
          <a:xfrm flipH="1">
            <a:off x="4876800" y="2971800"/>
            <a:ext cx="1524000" cy="10668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2" name="Text Box 8"/>
          <p:cNvSpPr txBox="1">
            <a:spLocks noChangeArrowheads="1"/>
          </p:cNvSpPr>
          <p:nvPr/>
        </p:nvSpPr>
        <p:spPr bwMode="auto">
          <a:xfrm>
            <a:off x="0" y="0"/>
            <a:ext cx="9144000" cy="1228725"/>
          </a:xfrm>
          <a:prstGeom prst="rect">
            <a:avLst/>
          </a:prstGeom>
          <a:solidFill>
            <a:srgbClr val="66FFFF"/>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sz="800" b="1">
              <a:solidFill>
                <a:srgbClr val="0033CC"/>
              </a:solidFill>
              <a:latin typeface="Arial Black" pitchFamily="34" charset="0"/>
            </a:endParaRPr>
          </a:p>
          <a:p>
            <a:pPr>
              <a:spcBef>
                <a:spcPct val="50000"/>
              </a:spcBef>
            </a:pPr>
            <a:r>
              <a:rPr lang="en-US" sz="4400">
                <a:solidFill>
                  <a:srgbClr val="0033CC"/>
                </a:solidFill>
                <a:latin typeface="Arial Black" pitchFamily="34" charset="0"/>
              </a:rPr>
              <a:t>Guardrails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10" name="Picture 2" descr="25"/>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026" descr="Picture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89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i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0"/>
            <a:ext cx="93630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0" y="0"/>
            <a:ext cx="9144000" cy="1143000"/>
          </a:xfrm>
          <a:solidFill>
            <a:schemeClr val="tx2"/>
          </a:solidFill>
        </p:spPr>
        <p:txBody>
          <a:bodyPr/>
          <a:lstStyle/>
          <a:p>
            <a:pPr eaLnBrk="1" hangingPunct="1">
              <a:defRPr/>
            </a:pPr>
            <a:r>
              <a:rPr lang="en-US" sz="1200" smtClean="0">
                <a:solidFill>
                  <a:srgbClr val="99FF99"/>
                </a:solidFill>
              </a:rPr>
              <a:t/>
            </a:r>
            <a:br>
              <a:rPr lang="en-US" sz="1200" smtClean="0">
                <a:solidFill>
                  <a:srgbClr val="99FF99"/>
                </a:solidFill>
              </a:rPr>
            </a:br>
            <a:r>
              <a:rPr lang="en-US" i="1" smtClean="0">
                <a:solidFill>
                  <a:srgbClr val="99FF99"/>
                </a:solidFill>
                <a:effectLst>
                  <a:outerShdw blurRad="38100" dist="38100" dir="2700000" algn="tl">
                    <a:srgbClr val="000000"/>
                  </a:outerShdw>
                </a:effectLst>
              </a:rPr>
              <a:t>No Protective System</a:t>
            </a:r>
          </a:p>
        </p:txBody>
      </p:sp>
      <p:sp>
        <p:nvSpPr>
          <p:cNvPr id="610307" name="Rectangle 3"/>
          <p:cNvSpPr>
            <a:spLocks noGrp="1" noChangeArrowheads="1"/>
          </p:cNvSpPr>
          <p:nvPr>
            <p:ph type="body" idx="1"/>
          </p:nvPr>
        </p:nvSpPr>
        <p:spPr>
          <a:xfrm>
            <a:off x="228600" y="1600200"/>
            <a:ext cx="8686800" cy="4495800"/>
          </a:xfrm>
        </p:spPr>
        <p:txBody>
          <a:bodyPr/>
          <a:lstStyle/>
          <a:p>
            <a:pPr eaLnBrk="1" hangingPunct="1">
              <a:lnSpc>
                <a:spcPct val="90000"/>
              </a:lnSpc>
            </a:pPr>
            <a:r>
              <a:rPr lang="en-US" sz="3600" b="1" smtClean="0"/>
              <a:t>How to avoid hazards</a:t>
            </a:r>
          </a:p>
          <a:p>
            <a:pPr lvl="1" eaLnBrk="1" hangingPunct="1">
              <a:lnSpc>
                <a:spcPct val="90000"/>
              </a:lnSpc>
            </a:pPr>
            <a:r>
              <a:rPr lang="en-US" sz="2400" b="1" smtClean="0"/>
              <a:t>Preplan; contact utilities (gas, electric) to locate underground lines, plan for traffic control if necessary, determine proximity to structures that could affect choice of protective system.</a:t>
            </a:r>
            <a:br>
              <a:rPr lang="en-US" sz="2400" b="1" smtClean="0"/>
            </a:br>
            <a:endParaRPr lang="en-US" sz="2400" b="1" smtClean="0"/>
          </a:p>
          <a:p>
            <a:pPr lvl="1" eaLnBrk="1" hangingPunct="1">
              <a:lnSpc>
                <a:spcPct val="90000"/>
              </a:lnSpc>
            </a:pPr>
            <a:r>
              <a:rPr lang="en-US" sz="2400" b="1" smtClean="0"/>
              <a:t>Provide safe access into and out of the excavation.</a:t>
            </a:r>
          </a:p>
          <a:p>
            <a:pPr lvl="1" eaLnBrk="1" hangingPunct="1">
              <a:lnSpc>
                <a:spcPct val="90000"/>
              </a:lnSpc>
            </a:pPr>
            <a:endParaRPr lang="en-US" sz="2400" b="1" smtClean="0"/>
          </a:p>
          <a:p>
            <a:pPr lvl="1" eaLnBrk="1" hangingPunct="1">
              <a:lnSpc>
                <a:spcPct val="90000"/>
              </a:lnSpc>
            </a:pPr>
            <a:r>
              <a:rPr lang="en-US" sz="2400" b="1" smtClean="0"/>
              <a:t>Provide appropriate protections if water accumulation is a problem</a:t>
            </a:r>
            <a:r>
              <a:rPr lang="en-US"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0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0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0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03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7" grpId="0" build="p" bldLvl="2"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0" y="0"/>
            <a:ext cx="9144000" cy="1143000"/>
          </a:xfrm>
          <a:solidFill>
            <a:schemeClr val="tx2"/>
          </a:solidFill>
        </p:spPr>
        <p:txBody>
          <a:bodyPr/>
          <a:lstStyle/>
          <a:p>
            <a:pPr eaLnBrk="1" hangingPunct="1">
              <a:defRPr/>
            </a:pPr>
            <a:r>
              <a:rPr lang="en-US" sz="1200" smtClean="0">
                <a:solidFill>
                  <a:srgbClr val="99FF99"/>
                </a:solidFill>
              </a:rPr>
              <a:t/>
            </a:r>
            <a:br>
              <a:rPr lang="en-US" sz="1200" smtClean="0">
                <a:solidFill>
                  <a:srgbClr val="99FF99"/>
                </a:solidFill>
              </a:rPr>
            </a:br>
            <a:r>
              <a:rPr lang="en-US" i="1" smtClean="0">
                <a:solidFill>
                  <a:srgbClr val="99FF99"/>
                </a:solidFill>
                <a:effectLst>
                  <a:outerShdw blurRad="38100" dist="38100" dir="2700000" algn="tl">
                    <a:srgbClr val="000000"/>
                  </a:outerShdw>
                </a:effectLst>
              </a:rPr>
              <a:t>No Protective System</a:t>
            </a:r>
          </a:p>
        </p:txBody>
      </p:sp>
      <p:sp>
        <p:nvSpPr>
          <p:cNvPr id="612355" name="Rectangle 3"/>
          <p:cNvSpPr>
            <a:spLocks noGrp="1" noChangeArrowheads="1"/>
          </p:cNvSpPr>
          <p:nvPr>
            <p:ph type="body" idx="1"/>
          </p:nvPr>
        </p:nvSpPr>
        <p:spPr>
          <a:xfrm>
            <a:off x="228600" y="1600200"/>
            <a:ext cx="8686800" cy="4495800"/>
          </a:xfrm>
        </p:spPr>
        <p:txBody>
          <a:bodyPr/>
          <a:lstStyle/>
          <a:p>
            <a:pPr eaLnBrk="1" hangingPunct="1">
              <a:lnSpc>
                <a:spcPct val="90000"/>
              </a:lnSpc>
            </a:pPr>
            <a:r>
              <a:rPr lang="en-US" b="1" smtClean="0"/>
              <a:t>How to avoid hazards</a:t>
            </a:r>
          </a:p>
          <a:p>
            <a:pPr lvl="1" eaLnBrk="1" hangingPunct="1">
              <a:lnSpc>
                <a:spcPct val="90000"/>
              </a:lnSpc>
            </a:pPr>
            <a:r>
              <a:rPr lang="en-US" sz="2400" b="1" smtClean="0"/>
              <a:t>Test for low oxygen, hazardous fumes and toxic gases, especially when gasoline engine-driven equipment is running, or the dirt has been contaminated by leaking lines or storage tanks. Insure adequate ventilation or respiratory protection if necessary.</a:t>
            </a:r>
            <a:endParaRPr lang="en-US" b="1" smtClean="0"/>
          </a:p>
          <a:p>
            <a:pPr lvl="1" eaLnBrk="1" hangingPunct="1">
              <a:lnSpc>
                <a:spcPct val="90000"/>
              </a:lnSpc>
            </a:pPr>
            <a:r>
              <a:rPr lang="en-US" sz="2400" b="1" smtClean="0"/>
              <a:t>Inspect the site daily at the start of each shift, following a rainstorm, or after any other hazard-increasing event.</a:t>
            </a:r>
          </a:p>
          <a:p>
            <a:pPr lvl="1" eaLnBrk="1" hangingPunct="1">
              <a:lnSpc>
                <a:spcPct val="90000"/>
              </a:lnSpc>
            </a:pPr>
            <a:r>
              <a:rPr lang="en-US" sz="2400" b="1" smtClean="0"/>
              <a:t>Keep excavations open the minimum amount of time needed to complete operations.</a:t>
            </a:r>
            <a:r>
              <a:rPr lang="en-US" sz="24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23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23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23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2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build="p" bldLvl="2"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a:xfrm>
            <a:off x="0" y="685800"/>
            <a:ext cx="9144000" cy="655638"/>
          </a:xfrm>
          <a:solidFill>
            <a:schemeClr val="tx2"/>
          </a:solidFill>
        </p:spPr>
        <p:txBody>
          <a:bodyPr/>
          <a:lstStyle/>
          <a:p>
            <a:pPr eaLnBrk="1" hangingPunct="1">
              <a:defRPr/>
            </a:pPr>
            <a:r>
              <a:rPr lang="en-US" i="1" smtClean="0">
                <a:solidFill>
                  <a:srgbClr val="99FF99"/>
                </a:solidFill>
                <a:effectLst>
                  <a:outerShdw blurRad="38100" dist="38100" dir="2700000" algn="tl">
                    <a:srgbClr val="000000"/>
                  </a:outerShdw>
                </a:effectLst>
              </a:rPr>
              <a:t>Specific Requirements</a:t>
            </a:r>
          </a:p>
        </p:txBody>
      </p:sp>
      <p:sp>
        <p:nvSpPr>
          <p:cNvPr id="99331" name="Rectangle 3"/>
          <p:cNvSpPr>
            <a:spLocks noGrp="1" noChangeArrowheads="1"/>
          </p:cNvSpPr>
          <p:nvPr>
            <p:ph type="body" idx="1"/>
          </p:nvPr>
        </p:nvSpPr>
        <p:spPr/>
        <p:txBody>
          <a:bodyPr/>
          <a:lstStyle/>
          <a:p>
            <a:pPr eaLnBrk="1" hangingPunct="1">
              <a:buFont typeface="Wingdings" pitchFamily="2" charset="2"/>
              <a:buNone/>
            </a:pPr>
            <a:r>
              <a:rPr lang="en-US" sz="3200" smtClean="0">
                <a:solidFill>
                  <a:srgbClr val="FFFF00"/>
                </a:solidFill>
              </a:rPr>
              <a:t>Note: State and local regulation as well as contractual requirements (through consensual standards or construction user agreements) may also apply and in effect increase your expected standard of care…Now is the opportunity to discuss these along with any other relevant federal mandates not previously mentioned…</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title"/>
          </p:nvPr>
        </p:nvSpPr>
        <p:spPr>
          <a:xfrm>
            <a:off x="0" y="5867400"/>
            <a:ext cx="9144000" cy="990600"/>
          </a:xfrm>
        </p:spPr>
        <p:txBody>
          <a:bodyPr/>
          <a:lstStyle/>
          <a:p>
            <a:pPr eaLnBrk="1" hangingPunct="1"/>
            <a:r>
              <a:rPr lang="en-US" sz="1800" smtClean="0">
                <a:solidFill>
                  <a:schemeClr val="bg1"/>
                </a:solidFill>
              </a:rPr>
              <a:t>Note: This material was not intended to serve as an exhaustive list of all relevant Focus Four type Hazards or Federal OSHA Standards. Attendees are strongly encouraged to seek out additional resources for training, guidance and support.</a:t>
            </a:r>
            <a:endParaRPr lang="en-US" sz="3600" smtClean="0">
              <a:solidFill>
                <a:schemeClr val="bg1"/>
              </a:solidFill>
            </a:endParaRPr>
          </a:p>
        </p:txBody>
      </p:sp>
      <p:sp>
        <p:nvSpPr>
          <p:cNvPr id="100356" name="Rectangle 4"/>
          <p:cNvSpPr>
            <a:spLocks noGrp="1" noChangeArrowheads="1"/>
          </p:cNvSpPr>
          <p:nvPr>
            <p:ph type="body" sz="half" idx="2"/>
          </p:nvPr>
        </p:nvSpPr>
        <p:spPr>
          <a:xfrm>
            <a:off x="0" y="533400"/>
            <a:ext cx="9144000" cy="1447800"/>
          </a:xfrm>
        </p:spPr>
        <p:txBody>
          <a:bodyPr/>
          <a:lstStyle/>
          <a:p>
            <a:pPr algn="ctr" eaLnBrk="1" hangingPunct="1">
              <a:lnSpc>
                <a:spcPct val="90000"/>
              </a:lnSpc>
              <a:buFont typeface="Wingdings" pitchFamily="2" charset="2"/>
              <a:buNone/>
            </a:pPr>
            <a:r>
              <a:rPr lang="en-US" sz="4400" b="1" smtClean="0">
                <a:solidFill>
                  <a:schemeClr val="bg1"/>
                </a:solidFill>
              </a:rPr>
              <a:t> Thank you for your time and</a:t>
            </a:r>
          </a:p>
          <a:p>
            <a:pPr algn="ctr" eaLnBrk="1" hangingPunct="1">
              <a:lnSpc>
                <a:spcPct val="90000"/>
              </a:lnSpc>
              <a:buFont typeface="Wingdings" pitchFamily="2" charset="2"/>
              <a:buNone/>
            </a:pPr>
            <a:r>
              <a:rPr lang="en-US" sz="4400" b="1" smtClean="0">
                <a:solidFill>
                  <a:schemeClr val="bg1"/>
                </a:solidFill>
              </a:rPr>
              <a:t> attention to this program…</a:t>
            </a:r>
            <a:r>
              <a:rPr lang="en-US" sz="4400" b="1" smtClean="0">
                <a:solidFill>
                  <a:schemeClr val="tx1"/>
                </a:solidFill>
              </a:rPr>
              <a:t>  </a:t>
            </a:r>
          </a:p>
        </p:txBody>
      </p:sp>
      <p:pic>
        <p:nvPicPr>
          <p:cNvPr id="100357" name="Picture 6" descr="LookwhatbestIc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2667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5" name="Rectangle 7"/>
          <p:cNvSpPr>
            <a:spLocks noChangeArrowheads="1"/>
          </p:cNvSpPr>
          <p:nvPr/>
        </p:nvSpPr>
        <p:spPr bwMode="auto">
          <a:xfrm>
            <a:off x="4191000" y="2286000"/>
            <a:ext cx="495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Clr>
                <a:schemeClr val="accent1"/>
              </a:buClr>
              <a:buSzPct val="65000"/>
              <a:buFont typeface="Wingdings" pitchFamily="2" charset="2"/>
              <a:buNone/>
            </a:pPr>
            <a:r>
              <a:rPr lang="en-US" sz="3600" b="1">
                <a:solidFill>
                  <a:srgbClr val="CCECFF"/>
                </a:solidFill>
              </a:rPr>
              <a:t>Stay safe for all of us.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41735"/>
                                        </p:tgtEl>
                                        <p:attrNameLst>
                                          <p:attrName>style.visibility</p:attrName>
                                        </p:attrNameLst>
                                      </p:cBhvr>
                                      <p:to>
                                        <p:strVal val="visible"/>
                                      </p:to>
                                    </p:set>
                                    <p:anim calcmode="lin" valueType="num">
                                      <p:cBhvr>
                                        <p:cTn id="7" dur="5000" fill="hold"/>
                                        <p:tgtEl>
                                          <p:spTgt spid="841735"/>
                                        </p:tgtEl>
                                        <p:attrNameLst>
                                          <p:attrName>ppt_w</p:attrName>
                                        </p:attrNameLst>
                                      </p:cBhvr>
                                      <p:tavLst>
                                        <p:tav tm="0" fmla="#ppt_w*sin(2.5*pi*$)">
                                          <p:val>
                                            <p:fltVal val="0"/>
                                          </p:val>
                                        </p:tav>
                                        <p:tav tm="100000">
                                          <p:val>
                                            <p:fltVal val="1"/>
                                          </p:val>
                                        </p:tav>
                                      </p:tavLst>
                                    </p:anim>
                                    <p:anim calcmode="lin" valueType="num">
                                      <p:cBhvr>
                                        <p:cTn id="8" dur="5000" fill="hold"/>
                                        <p:tgtEl>
                                          <p:spTgt spid="8417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5" grpId="0" autoUpdateAnimBg="0"/>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6511</TotalTime>
  <Words>7969</Words>
  <Application>Microsoft Office PowerPoint</Application>
  <PresentationFormat>On-screen Show (4:3)</PresentationFormat>
  <Paragraphs>910</Paragraphs>
  <Slides>96</Slides>
  <Notes>72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5</vt:i4>
      </vt:variant>
      <vt:variant>
        <vt:lpstr>Slide Titles</vt:lpstr>
      </vt:variant>
      <vt:variant>
        <vt:i4>96</vt:i4>
      </vt:variant>
    </vt:vector>
  </HeadingPairs>
  <TitlesOfParts>
    <vt:vector size="110" baseType="lpstr">
      <vt:lpstr>Arial</vt:lpstr>
      <vt:lpstr>Wingdings</vt:lpstr>
      <vt:lpstr>Garamond</vt:lpstr>
      <vt:lpstr>Arial Black</vt:lpstr>
      <vt:lpstr>Book Antiqua</vt:lpstr>
      <vt:lpstr>Times New Roman</vt:lpstr>
      <vt:lpstr>Arial Narrow</vt:lpstr>
      <vt:lpstr>Comic Sans MS</vt:lpstr>
      <vt:lpstr>Edge</vt:lpstr>
      <vt:lpstr>Microsoft Graph 2000 Chart</vt:lpstr>
      <vt:lpstr>Microsoft Photo Editor 3.0 Photo</vt:lpstr>
      <vt:lpstr>Microsoft Clip Gallery</vt:lpstr>
      <vt:lpstr>Corel WordPerfect 8 Document</vt:lpstr>
      <vt:lpstr>Microsoft Word Document</vt:lpstr>
      <vt:lpstr>STICCS:   Focus Four Hazards  (Falls, Electrocution, Caught-in between, Struck-by) </vt:lpstr>
      <vt:lpstr>PowerPoint Presentation</vt:lpstr>
      <vt:lpstr>Scope and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Nets</vt:lpstr>
      <vt:lpstr>Safety Nets, cont. Ref. 29 CFR 1926.502(C)(1-9)</vt:lpstr>
      <vt:lpstr>Personal Fall Arrest System Ref. 29 CFR 1926.502(d)(1-24) </vt:lpstr>
      <vt:lpstr> Personal Fall Arrest Systems (PFAS)</vt:lpstr>
      <vt:lpstr>PowerPoint Presentation</vt:lpstr>
      <vt:lpstr> Horizontal Life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Misuse of Portable Ladders Ref 29 CFR 1926.1053(b)</vt:lpstr>
      <vt:lpstr>Excavations 1926.501(b)(7)</vt:lpstr>
      <vt:lpstr>PowerPoint Presentation</vt:lpstr>
      <vt:lpstr>PowerPoint Presentation</vt:lpstr>
      <vt:lpstr>PowerPoint Presentation</vt:lpstr>
      <vt:lpstr>PowerPoint Presentation</vt:lpstr>
      <vt:lpstr>PowerPoint Presentation</vt:lpstr>
      <vt:lpstr>PowerPoint Presentation</vt:lpstr>
      <vt:lpstr>Scaffolds  (Ref. 29 CFR 1926.450 to 454)</vt:lpstr>
      <vt:lpstr> Scaffolding</vt:lpstr>
      <vt:lpstr> Steel Erection</vt:lpstr>
      <vt:lpstr> Unguarded Protruding Steel Rebar</vt:lpstr>
      <vt:lpstr>Specific Requirements</vt:lpstr>
      <vt:lpstr>PowerPoint Presentation</vt:lpstr>
      <vt:lpstr>PowerPoint Presentation</vt:lpstr>
      <vt:lpstr>Electrical Ref. Subpart K – 29 CFR 1926.400 through 449</vt:lpstr>
      <vt:lpstr>Shock Severity</vt:lpstr>
      <vt:lpstr>Electrical Injuries</vt:lpstr>
      <vt:lpstr> Electrical Injuries</vt:lpstr>
      <vt:lpstr>Hazards &amp; Protections – Ref 29 CFR 1926 Subpart K </vt:lpstr>
      <vt:lpstr> Clues that Electrical Hazards Exist  </vt:lpstr>
      <vt:lpstr>   Locking and tagging of circuits </vt:lpstr>
      <vt:lpstr>PowerPoint Presentation</vt:lpstr>
      <vt:lpstr>Assured Equipment Grounding Conductor Program</vt:lpstr>
      <vt:lpstr>Overhead Power Lines</vt:lpstr>
      <vt:lpstr>Grounding Path</vt:lpstr>
      <vt:lpstr>Types of GFCI’s</vt:lpstr>
      <vt:lpstr> Lack of Ground Fault Protection</vt:lpstr>
      <vt:lpstr>Specific Requirements</vt:lpstr>
      <vt:lpstr>PowerPoint Presentation</vt:lpstr>
      <vt:lpstr>Struck-By</vt:lpstr>
      <vt:lpstr>Struck-By</vt:lpstr>
      <vt:lpstr>Vehicles</vt:lpstr>
      <vt:lpstr>Vehicles</vt:lpstr>
      <vt:lpstr>Vehicles</vt:lpstr>
      <vt:lpstr>Falling/Flying Objects</vt:lpstr>
      <vt:lpstr>Falling/Flying Objects</vt:lpstr>
      <vt:lpstr>Falling/Flying Objects ref. 29 CFR 1926.95-102</vt:lpstr>
      <vt:lpstr>Falling/Flying Objects</vt:lpstr>
      <vt:lpstr>Suggestive measures to reduce Falling/Flying Objects</vt:lpstr>
      <vt:lpstr>Constructing Masonry Walls  Ref. Subpart Q</vt:lpstr>
      <vt:lpstr>Constructing Masonry Walls Ref. Subpart Q</vt:lpstr>
      <vt:lpstr>Specific Requirements</vt:lpstr>
      <vt:lpstr>PowerPoint Presentation</vt:lpstr>
      <vt:lpstr>Excavation</vt:lpstr>
      <vt:lpstr> Danger !!</vt:lpstr>
      <vt:lpstr> Excavations</vt:lpstr>
      <vt:lpstr>PowerPoint Presentation</vt:lpstr>
      <vt:lpstr>PowerPoint Presentation</vt:lpstr>
      <vt:lpstr>PowerPoint Presentation</vt:lpstr>
      <vt:lpstr>Inspections of Excavations  </vt:lpstr>
      <vt:lpstr>PowerPoint Presentation</vt:lpstr>
      <vt:lpstr> Means of Egress</vt:lpstr>
      <vt:lpstr>Access / Egress</vt:lpstr>
      <vt:lpstr>Three S’s of Trench Safety 5ft or greater (unless stable rock) must have…</vt:lpstr>
      <vt:lpstr>PowerPoint Presentation</vt:lpstr>
      <vt:lpstr>   Secondary Failures: ARE Very HAZARDOUS</vt:lpstr>
      <vt:lpstr>TENSION CRACKS</vt:lpstr>
      <vt:lpstr> Simple Sloping  Ref.  29 CFR 1926.652 Appendix B</vt:lpstr>
      <vt:lpstr> Benching  Ref. 29 CFR 1929.652 Appendix B</vt:lpstr>
      <vt:lpstr>Failure to Inspect Trench  and Protective System</vt:lpstr>
      <vt:lpstr>Failure to Inspect Trench  and Protective System Ref. 29 CFR 1926.651(k)</vt:lpstr>
      <vt:lpstr> Unsafe Spoil Pile Placement Ref. 29 CFR 1926.651(j)(2)</vt:lpstr>
      <vt:lpstr>PowerPoint Presentation</vt:lpstr>
      <vt:lpstr>PowerPoint Presentation</vt:lpstr>
      <vt:lpstr>PowerPoint Presentation</vt:lpstr>
      <vt:lpstr>PowerPoint Presentation</vt:lpstr>
      <vt:lpstr>PowerPoint Presentation</vt:lpstr>
      <vt:lpstr> No Protective System</vt:lpstr>
      <vt:lpstr> No Protective System</vt:lpstr>
      <vt:lpstr>Specific Requirements</vt:lpstr>
      <vt:lpstr>Note: This material was not intended to serve as an exhaustive list of all relevant Focus Four type Hazards or Federal OSHA Standards. Attendees are strongly encouraged to seek out additional resources for training, guidance and support.</vt:lpstr>
    </vt:vector>
  </TitlesOfParts>
  <Company>Associated Builders and Contractors,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Christine Sartoris</dc:creator>
  <cp:lastModifiedBy>Vosburgh, Linda - OSHA</cp:lastModifiedBy>
  <cp:revision>198</cp:revision>
  <dcterms:created xsi:type="dcterms:W3CDTF">2004-03-26T18:37:23Z</dcterms:created>
  <dcterms:modified xsi:type="dcterms:W3CDTF">2012-04-24T16:31:18Z</dcterms:modified>
</cp:coreProperties>
</file>