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Lst>
  <p:notesMasterIdLst>
    <p:notesMasterId r:id="rId42"/>
  </p:notesMasterIdLst>
  <p:handoutMasterIdLst>
    <p:handoutMasterId r:id="rId43"/>
  </p:handoutMasterIdLst>
  <p:sldIdLst>
    <p:sldId id="327" r:id="rId3"/>
    <p:sldId id="256" r:id="rId4"/>
    <p:sldId id="577" r:id="rId5"/>
    <p:sldId id="553" r:id="rId6"/>
    <p:sldId id="554" r:id="rId7"/>
    <p:sldId id="552" r:id="rId8"/>
    <p:sldId id="539" r:id="rId9"/>
    <p:sldId id="574" r:id="rId10"/>
    <p:sldId id="542" r:id="rId11"/>
    <p:sldId id="561" r:id="rId12"/>
    <p:sldId id="564" r:id="rId13"/>
    <p:sldId id="541" r:id="rId14"/>
    <p:sldId id="588" r:id="rId15"/>
    <p:sldId id="558" r:id="rId16"/>
    <p:sldId id="560" r:id="rId17"/>
    <p:sldId id="562" r:id="rId18"/>
    <p:sldId id="540" r:id="rId19"/>
    <p:sldId id="544" r:id="rId20"/>
    <p:sldId id="565" r:id="rId21"/>
    <p:sldId id="545" r:id="rId22"/>
    <p:sldId id="584" r:id="rId23"/>
    <p:sldId id="581" r:id="rId24"/>
    <p:sldId id="575" r:id="rId25"/>
    <p:sldId id="571" r:id="rId26"/>
    <p:sldId id="578" r:id="rId27"/>
    <p:sldId id="573" r:id="rId28"/>
    <p:sldId id="572" r:id="rId29"/>
    <p:sldId id="583" r:id="rId30"/>
    <p:sldId id="576" r:id="rId31"/>
    <p:sldId id="570" r:id="rId32"/>
    <p:sldId id="585" r:id="rId33"/>
    <p:sldId id="580" r:id="rId34"/>
    <p:sldId id="586" r:id="rId35"/>
    <p:sldId id="548" r:id="rId36"/>
    <p:sldId id="547" r:id="rId37"/>
    <p:sldId id="555" r:id="rId38"/>
    <p:sldId id="549" r:id="rId39"/>
    <p:sldId id="550" r:id="rId40"/>
    <p:sldId id="271" r:id="rId41"/>
  </p:sldIdLst>
  <p:sldSz cx="9144000" cy="6858000" type="screen4x3"/>
  <p:notesSz cx="7315200" cy="9601200"/>
  <p:custDataLst>
    <p:tags r:id="rId44"/>
  </p:custDataLst>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81166" autoAdjust="0"/>
  </p:normalViewPr>
  <p:slideViewPr>
    <p:cSldViewPr>
      <p:cViewPr varScale="1">
        <p:scale>
          <a:sx n="71" d="100"/>
          <a:sy n="71" d="100"/>
        </p:scale>
        <p:origin x="-1446" y="-96"/>
      </p:cViewPr>
      <p:guideLst>
        <p:guide orient="horz" pos="2160"/>
        <p:guide pos="2880"/>
      </p:guideLst>
    </p:cSldViewPr>
  </p:slideViewPr>
  <p:outlineViewPr>
    <p:cViewPr>
      <p:scale>
        <a:sx n="33" d="100"/>
        <a:sy n="33" d="100"/>
      </p:scale>
      <p:origin x="246" y="22692"/>
    </p:cViewPr>
  </p:outlineViewPr>
  <p:notesTextViewPr>
    <p:cViewPr>
      <p:scale>
        <a:sx n="100" d="100"/>
        <a:sy n="100" d="100"/>
      </p:scale>
      <p:origin x="0" y="0"/>
    </p:cViewPr>
  </p:notesTextViewPr>
  <p:sorterViewPr>
    <p:cViewPr>
      <p:scale>
        <a:sx n="90" d="100"/>
        <a:sy n="90" d="100"/>
      </p:scale>
      <p:origin x="0" y="2016"/>
    </p:cViewPr>
  </p:sorterViewPr>
  <p:notesViewPr>
    <p:cSldViewPr>
      <p:cViewPr>
        <p:scale>
          <a:sx n="50" d="100"/>
          <a:sy n="50" d="100"/>
        </p:scale>
        <p:origin x="-3600" y="-51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ea typeface="ＭＳ Ｐゴシック"/>
                <a:cs typeface="ＭＳ Ｐゴシック"/>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atin typeface="Arial" pitchFamily="34" charset="0"/>
                <a:ea typeface="ＭＳ Ｐゴシック"/>
                <a:cs typeface="ＭＳ Ｐゴシック"/>
              </a:defRPr>
            </a:lvl1pPr>
          </a:lstStyle>
          <a:p>
            <a:pPr>
              <a:defRPr/>
            </a:pPr>
            <a:fld id="{080DB3D9-D4D9-46BD-9D49-81BFD0E6EF3D}" type="datetimeFigureOut">
              <a:rPr lang="en-US"/>
              <a:pPr>
                <a:defRPr/>
              </a:pPr>
              <a:t>5/23/2013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ea typeface="ＭＳ Ｐゴシック"/>
                <a:cs typeface="ＭＳ Ｐゴシック"/>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ea typeface="ＭＳ Ｐゴシック"/>
                <a:cs typeface="ＭＳ Ｐゴシック"/>
              </a:defRPr>
            </a:lvl1pPr>
          </a:lstStyle>
          <a:p>
            <a:pPr>
              <a:defRPr/>
            </a:pPr>
            <a:fld id="{D3F9868C-3A44-4884-B18E-5480D9CAA0AB}" type="slidenum">
              <a:rPr lang="en-US"/>
              <a:pPr>
                <a:defRPr/>
              </a:pPr>
              <a:t>‹#›</a:t>
            </a:fld>
            <a:endParaRPr lang="en-US" dirty="0"/>
          </a:p>
        </p:txBody>
      </p:sp>
    </p:spTree>
    <p:extLst>
      <p:ext uri="{BB962C8B-B14F-4D97-AF65-F5344CB8AC3E}">
        <p14:creationId xmlns:p14="http://schemas.microsoft.com/office/powerpoint/2010/main" val="3478638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08" charset="-128"/>
                <a:cs typeface="+mn-cs"/>
              </a:defRPr>
            </a:lvl1pPr>
          </a:lstStyle>
          <a:p>
            <a:pPr>
              <a:defRPr/>
            </a:pPr>
            <a:endParaRPr lang="en-US"/>
          </a:p>
        </p:txBody>
      </p:sp>
      <p:sp>
        <p:nvSpPr>
          <p:cNvPr id="307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08" charset="-128"/>
                <a:cs typeface="+mn-cs"/>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0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ea typeface="ＭＳ Ｐゴシック" pitchFamily="-108" charset="-128"/>
                <a:cs typeface="+mn-cs"/>
              </a:defRPr>
            </a:lvl1pPr>
          </a:lstStyle>
          <a:p>
            <a:pPr>
              <a:defRPr/>
            </a:pPr>
            <a:fld id="{22C2A429-A807-41F0-83C9-0717EC82AFC4}" type="slidenum">
              <a:rPr lang="en-US"/>
              <a:pPr>
                <a:defRPr/>
              </a:pPr>
              <a:t>‹#›</a:t>
            </a:fld>
            <a:endParaRPr lang="en-US" dirty="0"/>
          </a:p>
        </p:txBody>
      </p:sp>
    </p:spTree>
    <p:extLst>
      <p:ext uri="{BB962C8B-B14F-4D97-AF65-F5344CB8AC3E}">
        <p14:creationId xmlns:p14="http://schemas.microsoft.com/office/powerpoint/2010/main" val="975975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latin typeface="Arial" pitchFamily="34" charset="0"/>
              </a:rPr>
              <a:t>This training on process safety was developed by the Center for Chemical Process Safety (CCPS), which is a Technology Alliance of the American Institute of Chemical Engineers. It was developed under an OSHA “Susan Harwood Grant”. We have just completed Module 7 on “Management of Change.”  This is module 8 of 9 and is entitled “Auditing Process Safety Systems”.   PSM audits evaluate management systems to ensure that they are in place and functioning in a manner that protects employees, customers, communities, the environment, and physical assets against process safety incidents.</a:t>
            </a:r>
          </a:p>
        </p:txBody>
      </p:sp>
      <p:sp>
        <p:nvSpPr>
          <p:cNvPr id="47108" name="Slide Number Placeholder 3"/>
          <p:cNvSpPr>
            <a:spLocks noGrp="1"/>
          </p:cNvSpPr>
          <p:nvPr>
            <p:ph type="sldNum" sz="quarter" idx="5"/>
          </p:nvPr>
        </p:nvSpPr>
        <p:spPr>
          <a:noFill/>
        </p:spPr>
        <p:txBody>
          <a:bodyPr/>
          <a:lstStyle/>
          <a:p>
            <a:fld id="{4320E93A-B239-4C65-ADE6-AB28EED2826D}" type="slidenum">
              <a:rPr lang="en-US" smtClean="0">
                <a:latin typeface="Arial" pitchFamily="34" charset="0"/>
                <a:ea typeface="ＭＳ Ｐゴシック" pitchFamily="34" charset="-128"/>
              </a:rPr>
              <a:pPr/>
              <a:t>1</a:t>
            </a:fld>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latin typeface="Arial" pitchFamily="34" charset="0"/>
              </a:rPr>
              <a:t>The audit team leader needs to be an experienced PSM auditor and needs to be independent from the facility being audited.  In situations where multiple similar facilities exist, some companies have adopted the practice of interchanging some employees during a PSM audit.  Trading employees temporarily for audits helps foster the sharing of knowledge between facilities.</a:t>
            </a:r>
          </a:p>
          <a:p>
            <a:endParaRPr lang="en-US" smtClean="0">
              <a:latin typeface="Arial" pitchFamily="34" charset="0"/>
            </a:endParaRPr>
          </a:p>
          <a:p>
            <a:r>
              <a:rPr lang="en-US" smtClean="0">
                <a:latin typeface="Arial" pitchFamily="34" charset="0"/>
              </a:rPr>
              <a:t>Subject matter experts (SMEs) may be needed on an ad hoc basis for covering such topics as chemistry, process engineering, maintenance, operations, and safety critical systems.</a:t>
            </a:r>
          </a:p>
          <a:p>
            <a:endParaRPr lang="en-US" smtClean="0">
              <a:latin typeface="Arial" pitchFamily="34" charset="0"/>
            </a:endParaRPr>
          </a:p>
          <a:p>
            <a:endParaRPr lang="en-US" smtClean="0">
              <a:latin typeface="Arial" pitchFamily="34" charset="0"/>
            </a:endParaRPr>
          </a:p>
        </p:txBody>
      </p:sp>
      <p:sp>
        <p:nvSpPr>
          <p:cNvPr id="56324" name="Slide Number Placeholder 3"/>
          <p:cNvSpPr>
            <a:spLocks noGrp="1"/>
          </p:cNvSpPr>
          <p:nvPr>
            <p:ph type="sldNum" sz="quarter" idx="5"/>
          </p:nvPr>
        </p:nvSpPr>
        <p:spPr>
          <a:noFill/>
        </p:spPr>
        <p:txBody>
          <a:bodyPr/>
          <a:lstStyle/>
          <a:p>
            <a:fld id="{AC460845-CBB7-4DCC-BBA3-3D181EF70E58}" type="slidenum">
              <a:rPr lang="en-US" smtClean="0">
                <a:latin typeface="Arial" pitchFamily="34" charset="0"/>
                <a:ea typeface="ＭＳ Ｐゴシック" pitchFamily="34" charset="-128"/>
              </a:rPr>
              <a:pPr/>
              <a:t>10</a:t>
            </a:fld>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latin typeface="Arial" pitchFamily="34" charset="0"/>
              </a:rPr>
              <a:t>The audit team should include someone that is familiar with the details of the hour-to-hour, day-to-day operation of the facility being audited. He should be knowledgeable of </a:t>
            </a:r>
            <a:r>
              <a:rPr lang="en-US" u="sng" smtClean="0">
                <a:latin typeface="Arial" pitchFamily="34" charset="0"/>
              </a:rPr>
              <a:t>what</a:t>
            </a:r>
            <a:r>
              <a:rPr lang="en-US" smtClean="0">
                <a:latin typeface="Arial" pitchFamily="34" charset="0"/>
              </a:rPr>
              <a:t> things are done, </a:t>
            </a:r>
            <a:r>
              <a:rPr lang="en-US" u="sng" smtClean="0">
                <a:latin typeface="Arial" pitchFamily="34" charset="0"/>
              </a:rPr>
              <a:t>how</a:t>
            </a:r>
            <a:r>
              <a:rPr lang="en-US" smtClean="0">
                <a:latin typeface="Arial" pitchFamily="34" charset="0"/>
              </a:rPr>
              <a:t> they are done, and </a:t>
            </a:r>
            <a:r>
              <a:rPr lang="en-US" u="sng" smtClean="0">
                <a:latin typeface="Arial" pitchFamily="34" charset="0"/>
              </a:rPr>
              <a:t>why</a:t>
            </a:r>
            <a:r>
              <a:rPr lang="en-US" smtClean="0">
                <a:latin typeface="Arial" pitchFamily="34" charset="0"/>
              </a:rPr>
              <a:t> they are done the way they are.  An area supervisor or lead operator would be a good choice to fill this role.</a:t>
            </a:r>
          </a:p>
        </p:txBody>
      </p:sp>
      <p:sp>
        <p:nvSpPr>
          <p:cNvPr id="57348" name="Slide Number Placeholder 3"/>
          <p:cNvSpPr>
            <a:spLocks noGrp="1"/>
          </p:cNvSpPr>
          <p:nvPr>
            <p:ph type="sldNum" sz="quarter" idx="5"/>
          </p:nvPr>
        </p:nvSpPr>
        <p:spPr>
          <a:noFill/>
        </p:spPr>
        <p:txBody>
          <a:bodyPr/>
          <a:lstStyle/>
          <a:p>
            <a:fld id="{BB8CFF98-8717-4A77-8E08-1DA06A307F9F}" type="slidenum">
              <a:rPr lang="en-US" smtClean="0">
                <a:latin typeface="Arial" pitchFamily="34" charset="0"/>
                <a:ea typeface="ＭＳ Ｐゴシック" pitchFamily="34" charset="-128"/>
              </a:rPr>
              <a:pPr/>
              <a:t>11</a:t>
            </a:fld>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p:spPr>
        <p:txBody>
          <a:bodyPr/>
          <a:lstStyle/>
          <a:p>
            <a:pPr>
              <a:defRPr/>
            </a:pPr>
            <a:r>
              <a:rPr lang="en-US" dirty="0" smtClean="0"/>
              <a:t>The next step in a PSM audit is for the audit team leader and the facility that is to be audited to agree on the timing of the audit and scope of the audit.  The timing of the audit has to fit within the activities planned at the plant, such as turnarounds and startups.  Some flexibility in scheduling will be needed in order to meet resource conflicts. </a:t>
            </a:r>
          </a:p>
          <a:p>
            <a:pPr>
              <a:defRPr/>
            </a:pPr>
            <a:r>
              <a:rPr lang="en-US" dirty="0" smtClean="0"/>
              <a:t>The audited facility needs to agree with the scope in order to prepare for the audit and in order to suggest areas that may need to be audited.</a:t>
            </a:r>
          </a:p>
          <a:p>
            <a:pPr>
              <a:defRPr/>
            </a:pPr>
            <a:r>
              <a:rPr lang="en-US" dirty="0" smtClean="0"/>
              <a:t>The audit scope should be based around the 14 elements of OSHA’s Process Safety Management regulations listed on this screen and the next.</a:t>
            </a:r>
          </a:p>
          <a:p>
            <a:pPr>
              <a:defRPr/>
            </a:pPr>
            <a:endParaRPr lang="en-US" dirty="0" smtClean="0"/>
          </a:p>
          <a:p>
            <a:pPr>
              <a:spcBef>
                <a:spcPts val="0"/>
              </a:spcBef>
              <a:defRPr/>
            </a:pPr>
            <a:r>
              <a:rPr lang="en-US" dirty="0" smtClean="0"/>
              <a:t>The first seven elements of OSHA’s PSM system are:</a:t>
            </a:r>
          </a:p>
          <a:p>
            <a:pPr marL="362480" indent="-362480">
              <a:spcBef>
                <a:spcPts val="0"/>
              </a:spcBef>
              <a:spcAft>
                <a:spcPts val="0"/>
              </a:spcAft>
              <a:buFontTx/>
              <a:buAutoNum type="arabicPeriod"/>
              <a:defRPr/>
            </a:pPr>
            <a:r>
              <a:rPr lang="en-US" dirty="0" smtClean="0"/>
              <a:t> Employee Participation</a:t>
            </a:r>
          </a:p>
          <a:p>
            <a:pPr marL="362480" indent="-362480">
              <a:spcBef>
                <a:spcPts val="0"/>
              </a:spcBef>
              <a:spcAft>
                <a:spcPts val="0"/>
              </a:spcAft>
              <a:buFontTx/>
              <a:buAutoNum type="arabicPeriod"/>
              <a:defRPr/>
            </a:pPr>
            <a:r>
              <a:rPr lang="en-US" dirty="0" smtClean="0"/>
              <a:t> Process Safety Information</a:t>
            </a:r>
          </a:p>
          <a:p>
            <a:pPr marL="362480" indent="-362480">
              <a:spcBef>
                <a:spcPts val="0"/>
              </a:spcBef>
              <a:spcAft>
                <a:spcPts val="0"/>
              </a:spcAft>
              <a:buFontTx/>
              <a:buAutoNum type="arabicPeriod"/>
              <a:defRPr/>
            </a:pPr>
            <a:r>
              <a:rPr lang="en-US" dirty="0" smtClean="0"/>
              <a:t> Process Hazard Analyses</a:t>
            </a:r>
          </a:p>
          <a:p>
            <a:pPr marL="362480" indent="-362480">
              <a:spcBef>
                <a:spcPts val="0"/>
              </a:spcBef>
              <a:spcAft>
                <a:spcPts val="0"/>
              </a:spcAft>
              <a:buFontTx/>
              <a:buAutoNum type="arabicPeriod"/>
              <a:defRPr/>
            </a:pPr>
            <a:r>
              <a:rPr lang="en-US" dirty="0" smtClean="0"/>
              <a:t> Operating Procedures</a:t>
            </a:r>
          </a:p>
          <a:p>
            <a:pPr marL="362480" indent="-362480">
              <a:spcBef>
                <a:spcPts val="0"/>
              </a:spcBef>
              <a:spcAft>
                <a:spcPts val="0"/>
              </a:spcAft>
              <a:buFontTx/>
              <a:buAutoNum type="arabicPeriod"/>
              <a:defRPr/>
            </a:pPr>
            <a:r>
              <a:rPr lang="en-US" dirty="0" smtClean="0"/>
              <a:t> Training</a:t>
            </a:r>
          </a:p>
          <a:p>
            <a:pPr marL="362480" indent="-362480">
              <a:spcBef>
                <a:spcPts val="0"/>
              </a:spcBef>
              <a:spcAft>
                <a:spcPts val="0"/>
              </a:spcAft>
              <a:buFontTx/>
              <a:buAutoNum type="arabicPeriod"/>
              <a:defRPr/>
            </a:pPr>
            <a:r>
              <a:rPr lang="en-US" dirty="0" smtClean="0"/>
              <a:t> Contractors</a:t>
            </a:r>
          </a:p>
          <a:p>
            <a:pPr marL="362480" indent="-362480">
              <a:spcBef>
                <a:spcPts val="0"/>
              </a:spcBef>
              <a:spcAft>
                <a:spcPts val="0"/>
              </a:spcAft>
              <a:buFontTx/>
              <a:buAutoNum type="arabicPeriod"/>
              <a:defRPr/>
            </a:pPr>
            <a:r>
              <a:rPr lang="en-US" dirty="0" smtClean="0"/>
              <a:t> Safe work procedures</a:t>
            </a:r>
          </a:p>
          <a:p>
            <a:pPr>
              <a:spcBef>
                <a:spcPts val="0"/>
              </a:spcBef>
              <a:defRPr/>
            </a:pPr>
            <a:endParaRPr lang="en-US" dirty="0" smtClean="0"/>
          </a:p>
        </p:txBody>
      </p:sp>
      <p:sp>
        <p:nvSpPr>
          <p:cNvPr id="58372" name="Slide Number Placeholder 3"/>
          <p:cNvSpPr>
            <a:spLocks noGrp="1"/>
          </p:cNvSpPr>
          <p:nvPr>
            <p:ph type="sldNum" sz="quarter" idx="5"/>
          </p:nvPr>
        </p:nvSpPr>
        <p:spPr>
          <a:noFill/>
        </p:spPr>
        <p:txBody>
          <a:bodyPr/>
          <a:lstStyle/>
          <a:p>
            <a:fld id="{04658C9A-21C5-41D0-8D12-651156021954}" type="slidenum">
              <a:rPr lang="en-US" smtClean="0">
                <a:latin typeface="Arial" pitchFamily="34" charset="0"/>
                <a:ea typeface="ＭＳ Ｐゴシック" pitchFamily="34" charset="-128"/>
              </a:rPr>
              <a:pPr/>
              <a:t>12</a:t>
            </a:fld>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latin typeface="Arial" pitchFamily="34" charset="0"/>
              </a:rPr>
              <a:t>The remaining seven OSHA PSM elements are listed on this screen:</a:t>
            </a:r>
          </a:p>
          <a:p>
            <a:endParaRPr lang="en-US" dirty="0" smtClean="0">
              <a:latin typeface="Arial" pitchFamily="34" charset="0"/>
            </a:endParaRPr>
          </a:p>
          <a:p>
            <a:pPr>
              <a:spcAft>
                <a:spcPts val="634"/>
              </a:spcAft>
              <a:buFontTx/>
              <a:buAutoNum type="arabicPeriod" startAt="8"/>
            </a:pPr>
            <a:r>
              <a:rPr lang="en-US" dirty="0" smtClean="0">
                <a:latin typeface="Arial" pitchFamily="34" charset="0"/>
              </a:rPr>
              <a:t>   Mechanical Integrity</a:t>
            </a:r>
          </a:p>
          <a:p>
            <a:pPr>
              <a:spcAft>
                <a:spcPts val="634"/>
              </a:spcAft>
              <a:buFontTx/>
              <a:buAutoNum type="arabicPeriod" startAt="8"/>
            </a:pPr>
            <a:r>
              <a:rPr lang="en-US" dirty="0" smtClean="0">
                <a:latin typeface="Arial" pitchFamily="34" charset="0"/>
              </a:rPr>
              <a:t>   Hot work permit</a:t>
            </a:r>
          </a:p>
          <a:p>
            <a:pPr>
              <a:spcAft>
                <a:spcPts val="634"/>
              </a:spcAft>
              <a:buFontTx/>
              <a:buAutoNum type="arabicPeriod" startAt="8"/>
            </a:pPr>
            <a:r>
              <a:rPr lang="en-US" dirty="0" smtClean="0">
                <a:latin typeface="Arial" pitchFamily="34" charset="0"/>
              </a:rPr>
              <a:t> Management of Change</a:t>
            </a:r>
          </a:p>
          <a:p>
            <a:pPr>
              <a:spcAft>
                <a:spcPts val="634"/>
              </a:spcAft>
              <a:buFontTx/>
              <a:buAutoNum type="arabicPeriod" startAt="8"/>
            </a:pPr>
            <a:r>
              <a:rPr lang="en-US" dirty="0" smtClean="0">
                <a:latin typeface="Arial" pitchFamily="34" charset="0"/>
              </a:rPr>
              <a:t> Incident Investigation</a:t>
            </a:r>
          </a:p>
          <a:p>
            <a:pPr>
              <a:spcAft>
                <a:spcPts val="634"/>
              </a:spcAft>
              <a:buFontTx/>
              <a:buAutoNum type="arabicPeriod" startAt="8"/>
            </a:pPr>
            <a:r>
              <a:rPr lang="en-US" dirty="0" smtClean="0">
                <a:latin typeface="Arial" pitchFamily="34" charset="0"/>
              </a:rPr>
              <a:t> Emergency Response</a:t>
            </a:r>
          </a:p>
          <a:p>
            <a:pPr>
              <a:spcAft>
                <a:spcPts val="634"/>
              </a:spcAft>
              <a:buFontTx/>
              <a:buAutoNum type="arabicPeriod" startAt="8"/>
            </a:pPr>
            <a:r>
              <a:rPr lang="en-US" dirty="0" smtClean="0">
                <a:latin typeface="Arial" pitchFamily="34" charset="0"/>
              </a:rPr>
              <a:t> Compliance auditing</a:t>
            </a:r>
          </a:p>
          <a:p>
            <a:pPr>
              <a:spcAft>
                <a:spcPts val="634"/>
              </a:spcAft>
              <a:buFontTx/>
              <a:buAutoNum type="arabicPeriod" startAt="8"/>
            </a:pPr>
            <a:r>
              <a:rPr lang="en-US" dirty="0" smtClean="0">
                <a:latin typeface="Arial" pitchFamily="34" charset="0"/>
              </a:rPr>
              <a:t> Trade Secrets</a:t>
            </a:r>
          </a:p>
          <a:p>
            <a:pPr>
              <a:spcAft>
                <a:spcPts val="634"/>
              </a:spcAft>
              <a:buFontTx/>
              <a:buAutoNum type="arabicPeriod" startAt="8"/>
            </a:pPr>
            <a:endParaRPr lang="en-US" dirty="0" smtClean="0">
              <a:latin typeface="Arial" pitchFamily="34" charset="0"/>
            </a:endParaRPr>
          </a:p>
          <a:p>
            <a:pPr>
              <a:spcAft>
                <a:spcPts val="634"/>
              </a:spcAft>
            </a:pPr>
            <a:r>
              <a:rPr lang="en-US" dirty="0" smtClean="0">
                <a:latin typeface="Arial" pitchFamily="34" charset="0"/>
              </a:rPr>
              <a:t>This </a:t>
            </a:r>
            <a:r>
              <a:rPr lang="en-US" dirty="0" err="1" smtClean="0">
                <a:latin typeface="Arial" pitchFamily="34" charset="0"/>
              </a:rPr>
              <a:t>biofuels</a:t>
            </a:r>
            <a:r>
              <a:rPr lang="en-US" dirty="0" smtClean="0">
                <a:latin typeface="Arial" pitchFamily="34" charset="0"/>
              </a:rPr>
              <a:t> training program will discuss all fourteen of these elements during the course of the entre training.  The next slide will reference the actual OSHA regulation.  </a:t>
            </a:r>
          </a:p>
          <a:p>
            <a:endParaRPr lang="en-US" dirty="0" smtClean="0">
              <a:latin typeface="Arial" pitchFamily="34" charset="0"/>
            </a:endParaRPr>
          </a:p>
        </p:txBody>
      </p:sp>
      <p:sp>
        <p:nvSpPr>
          <p:cNvPr id="59396" name="Slide Number Placeholder 3"/>
          <p:cNvSpPr>
            <a:spLocks noGrp="1"/>
          </p:cNvSpPr>
          <p:nvPr>
            <p:ph type="sldNum" sz="quarter" idx="5"/>
          </p:nvPr>
        </p:nvSpPr>
        <p:spPr>
          <a:noFill/>
        </p:spPr>
        <p:txBody>
          <a:bodyPr/>
          <a:lstStyle/>
          <a:p>
            <a:fld id="{DFBC99C3-D697-4367-9570-D78E2DCB9E5D}" type="slidenum">
              <a:rPr lang="en-US" smtClean="0">
                <a:latin typeface="Arial" pitchFamily="34" charset="0"/>
                <a:ea typeface="ＭＳ Ｐゴシック" pitchFamily="34" charset="-128"/>
              </a:rPr>
              <a:pPr/>
              <a:t>13</a:t>
            </a:fld>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latin typeface="Arial" pitchFamily="34" charset="0"/>
              </a:rPr>
              <a:t>The OSHA Website for process safety management of highly hazardous chemicals can be found at the link  on this slide.  Please click the phrase “Process safety management” to go to the OSHA website.</a:t>
            </a:r>
          </a:p>
          <a:p>
            <a:endParaRPr lang="en-US" smtClean="0">
              <a:latin typeface="Arial" pitchFamily="34" charset="0"/>
            </a:endParaRPr>
          </a:p>
        </p:txBody>
      </p:sp>
      <p:sp>
        <p:nvSpPr>
          <p:cNvPr id="60420" name="Slide Number Placeholder 3"/>
          <p:cNvSpPr>
            <a:spLocks noGrp="1"/>
          </p:cNvSpPr>
          <p:nvPr>
            <p:ph type="sldNum" sz="quarter" idx="5"/>
          </p:nvPr>
        </p:nvSpPr>
        <p:spPr>
          <a:noFill/>
        </p:spPr>
        <p:txBody>
          <a:bodyPr/>
          <a:lstStyle/>
          <a:p>
            <a:fld id="{2E698AB1-9C50-40BE-96E9-9564E7822F72}" type="slidenum">
              <a:rPr lang="en-US" smtClean="0">
                <a:latin typeface="Arial" pitchFamily="34" charset="0"/>
                <a:ea typeface="ＭＳ Ｐゴシック" pitchFamily="34" charset="-128"/>
              </a:rPr>
              <a:pPr/>
              <a:t>14</a:t>
            </a:fld>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latin typeface="Arial" pitchFamily="34" charset="0"/>
              </a:rPr>
              <a:t>Appendix C of OSHA 1910.119, “Compliance Guidelines and Recommendations for Process Safety Management (Nonmandatory)”, lists all fourteen elements of OSHA’s Process Safety Management program and can be used as a reference for preparing PSM audits. </a:t>
            </a:r>
          </a:p>
          <a:p>
            <a:endParaRPr lang="en-US" smtClean="0">
              <a:latin typeface="Arial" pitchFamily="34" charset="0"/>
            </a:endParaRPr>
          </a:p>
          <a:p>
            <a:r>
              <a:rPr lang="en-US" smtClean="0">
                <a:latin typeface="Arial" pitchFamily="34" charset="0"/>
              </a:rPr>
              <a:t>Please click the text “Appendix C to 1910.119” to view the OSHA guidance document.</a:t>
            </a: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r>
              <a:rPr lang="en-US" smtClean="0">
                <a:latin typeface="Arial" pitchFamily="34" charset="0"/>
              </a:rPr>
              <a:t> </a:t>
            </a:r>
          </a:p>
        </p:txBody>
      </p:sp>
      <p:sp>
        <p:nvSpPr>
          <p:cNvPr id="61444" name="Slide Number Placeholder 3"/>
          <p:cNvSpPr>
            <a:spLocks noGrp="1"/>
          </p:cNvSpPr>
          <p:nvPr>
            <p:ph type="sldNum" sz="quarter" idx="5"/>
          </p:nvPr>
        </p:nvSpPr>
        <p:spPr>
          <a:noFill/>
        </p:spPr>
        <p:txBody>
          <a:bodyPr/>
          <a:lstStyle/>
          <a:p>
            <a:fld id="{9126A047-EEB4-4F7F-822F-C8417029AF4C}" type="slidenum">
              <a:rPr lang="en-US" smtClean="0">
                <a:latin typeface="Arial" pitchFamily="34" charset="0"/>
                <a:ea typeface="ＭＳ Ｐゴシック" pitchFamily="34" charset="-128"/>
              </a:rPr>
              <a:pPr/>
              <a:t>15</a:t>
            </a:fld>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Arial" pitchFamily="34" charset="0"/>
              </a:rPr>
              <a:t>Once the audit team has decided on the scope and the timing, a detailed audit protocol should be written.  The audit protocol is a document that asks questions to determine whether or not a robust PSM </a:t>
            </a:r>
            <a:r>
              <a:rPr lang="en-US" u="sng" smtClean="0">
                <a:latin typeface="Arial" pitchFamily="34" charset="0"/>
              </a:rPr>
              <a:t>system</a:t>
            </a:r>
            <a:r>
              <a:rPr lang="en-US" smtClean="0">
                <a:latin typeface="Arial" pitchFamily="34" charset="0"/>
              </a:rPr>
              <a:t> is in place and that the facility PSM </a:t>
            </a:r>
            <a:r>
              <a:rPr lang="en-US" u="sng" smtClean="0">
                <a:latin typeface="Arial" pitchFamily="34" charset="0"/>
              </a:rPr>
              <a:t>process</a:t>
            </a:r>
            <a:r>
              <a:rPr lang="en-US" smtClean="0">
                <a:latin typeface="Arial" pitchFamily="34" charset="0"/>
              </a:rPr>
              <a:t> is effective in meeting the written requirements of the system.  We will consider examples of some protocol questions as we progress through this training module. </a:t>
            </a:r>
          </a:p>
          <a:p>
            <a:endParaRPr lang="en-US" smtClean="0">
              <a:latin typeface="Arial" pitchFamily="34" charset="0"/>
            </a:endParaRPr>
          </a:p>
          <a:p>
            <a:r>
              <a:rPr lang="en-US" smtClean="0">
                <a:latin typeface="Arial" pitchFamily="34" charset="0"/>
              </a:rPr>
              <a:t>A PSM audit checklist can be viewed by clicking on the words “Audit Checklist” in the slide above.</a:t>
            </a:r>
          </a:p>
          <a:p>
            <a:endParaRPr lang="en-US" smtClean="0">
              <a:latin typeface="Arial" pitchFamily="34" charset="0"/>
            </a:endParaRPr>
          </a:p>
          <a:p>
            <a:r>
              <a:rPr lang="en-US" smtClean="0">
                <a:latin typeface="Arial" pitchFamily="34" charset="0"/>
              </a:rPr>
              <a:t>The audit team leader and the facility to be audited should agree on the written audit protocol.</a:t>
            </a:r>
          </a:p>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67052F04-2CF8-42B2-8C02-1D326D647DC0}" type="slidenum">
              <a:rPr lang="en-US" smtClean="0">
                <a:latin typeface="Arial" pitchFamily="34" charset="0"/>
                <a:ea typeface="ＭＳ Ｐゴシック" pitchFamily="34" charset="-128"/>
              </a:rPr>
              <a:pPr/>
              <a:t>16</a:t>
            </a:fld>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mtClean="0">
                <a:latin typeface="Arial" pitchFamily="34" charset="0"/>
              </a:rPr>
              <a:t>Pre-audit tasks include forming the PSM audit team, scoping the audit, scheduling when the audit will occur, and writing an audit protocol.   Once this is done, the site to be audited should gather the process safety information that will be required for the audit. The next slide gives some detail on the type of information that the host site should gather before the audit. </a:t>
            </a:r>
          </a:p>
          <a:p>
            <a:endParaRPr lang="en-US" smtClean="0">
              <a:latin typeface="Arial" pitchFamily="34" charset="0"/>
            </a:endParaRPr>
          </a:p>
          <a:p>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9AA78FB9-2F86-4E11-AE2A-F38DFC855D99}" type="slidenum">
              <a:rPr lang="en-US" smtClean="0">
                <a:latin typeface="Arial" pitchFamily="34" charset="0"/>
                <a:ea typeface="ＭＳ Ｐゴシック" pitchFamily="34" charset="-128"/>
              </a:rPr>
              <a:pPr/>
              <a:t>17</a:t>
            </a:fld>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ln/>
        </p:spPr>
        <p:txBody>
          <a:bodyPr/>
          <a:lstStyle/>
          <a:p>
            <a:pPr>
              <a:defRPr/>
            </a:pPr>
            <a:r>
              <a:rPr lang="en-US" dirty="0" smtClean="0"/>
              <a:t>Information that should be gathered by the host site before the audit team arrives includes the following items:</a:t>
            </a:r>
          </a:p>
          <a:p>
            <a:pPr marL="241653" indent="-241653">
              <a:buFont typeface="+mj-lt"/>
              <a:buAutoNum type="arabicPeriod"/>
              <a:defRPr/>
            </a:pPr>
            <a:r>
              <a:rPr lang="en-US" dirty="0" smtClean="0"/>
              <a:t>Description of the processes to be audited. This should include a Process Flow Diagram (PFD), a list of chemicals used in the process, process chemistry, a tank farm layout showing storage locations and maximum quantities, process equipment layout, and a list of critical equipment from a PSM perspective. The last Process Hazard Analysis should also be available.</a:t>
            </a:r>
          </a:p>
          <a:p>
            <a:pPr marL="241653" indent="-241653">
              <a:buFont typeface="+mj-lt"/>
              <a:buAutoNum type="arabicPeriod"/>
              <a:defRPr/>
            </a:pPr>
            <a:r>
              <a:rPr lang="en-US" dirty="0" smtClean="0"/>
              <a:t>A description of process controls including Piping &amp; Instrument Diagrams, Safety Instrumented Systems, and a written explanation of critical control functions.</a:t>
            </a:r>
          </a:p>
          <a:p>
            <a:pPr marL="241653" indent="-241653">
              <a:buFont typeface="+mj-lt"/>
              <a:buAutoNum type="arabicPeriod"/>
              <a:defRPr/>
            </a:pPr>
            <a:r>
              <a:rPr lang="en-US" dirty="0" smtClean="0"/>
              <a:t>Organizational structure of the unit to be audited, including line managers and their reporting structure.  The structure should also show the interface of safety, health, environmental, process safety, and maintenance  with the operating unit. Also note the senior executive to which the unit reports, since he should be copied on the list of audit recommendations.</a:t>
            </a:r>
          </a:p>
          <a:p>
            <a:pPr marL="241653" indent="-241653">
              <a:buFont typeface="+mj-lt"/>
              <a:buAutoNum type="arabicPeriod"/>
              <a:defRPr/>
            </a:pPr>
            <a:r>
              <a:rPr lang="en-US" dirty="0" smtClean="0"/>
              <a:t>The PSM program structure and the timing of the various PSM functions listed in the PSM Elements.  Items such as documented PSM information, training records, procedures, management of change records and incident investigations should be readily available.</a:t>
            </a:r>
          </a:p>
          <a:p>
            <a:pPr marL="241653" indent="-241653">
              <a:defRPr/>
            </a:pPr>
            <a:endParaRPr lang="en-US" dirty="0" smtClean="0"/>
          </a:p>
          <a:p>
            <a:pPr marL="241653" indent="-241653">
              <a:defRPr/>
            </a:pPr>
            <a:r>
              <a:rPr lang="en-US" dirty="0" smtClean="0"/>
              <a:t> </a:t>
            </a:r>
          </a:p>
          <a:p>
            <a:pPr marL="241653" indent="-241653">
              <a:buFont typeface="+mj-lt"/>
              <a:buAutoNum type="arabicPeriod"/>
              <a:defRPr/>
            </a:pPr>
            <a:endParaRPr lang="en-US" dirty="0" smtClean="0"/>
          </a:p>
        </p:txBody>
      </p:sp>
      <p:sp>
        <p:nvSpPr>
          <p:cNvPr id="64516" name="Slide Number Placeholder 3"/>
          <p:cNvSpPr>
            <a:spLocks noGrp="1"/>
          </p:cNvSpPr>
          <p:nvPr>
            <p:ph type="sldNum" sz="quarter" idx="5"/>
          </p:nvPr>
        </p:nvSpPr>
        <p:spPr>
          <a:noFill/>
        </p:spPr>
        <p:txBody>
          <a:bodyPr/>
          <a:lstStyle/>
          <a:p>
            <a:fld id="{1C5DBCCE-BA4A-4A98-83D3-FDB7CAA3BEDE}" type="slidenum">
              <a:rPr lang="en-US" smtClean="0">
                <a:latin typeface="Arial" pitchFamily="34" charset="0"/>
                <a:ea typeface="ＭＳ Ｐゴシック" pitchFamily="34" charset="-128"/>
              </a:rPr>
              <a:pPr/>
              <a:t>18</a:t>
            </a:fld>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ln/>
        </p:spPr>
        <p:txBody>
          <a:bodyPr/>
          <a:lstStyle/>
          <a:p>
            <a:pPr>
              <a:defRPr/>
            </a:pPr>
            <a:r>
              <a:rPr lang="en-US" dirty="0" smtClean="0"/>
              <a:t>In formation that should be gather by the host site before the audit team arrives also includes the following items:</a:t>
            </a:r>
          </a:p>
          <a:p>
            <a:pPr>
              <a:defRPr/>
            </a:pPr>
            <a:endParaRPr lang="en-US" dirty="0" smtClean="0"/>
          </a:p>
          <a:p>
            <a:pPr marL="241653" indent="-241653">
              <a:buFont typeface="+mj-lt"/>
              <a:buAutoNum type="arabicPeriod" startAt="5"/>
              <a:defRPr/>
            </a:pPr>
            <a:r>
              <a:rPr lang="en-US" dirty="0" smtClean="0"/>
              <a:t>The past two PSM audits, the recommendations (action items) from the audits, and the resolution of all action items.</a:t>
            </a:r>
          </a:p>
          <a:p>
            <a:pPr marL="241653" indent="-241653">
              <a:buFont typeface="+mj-lt"/>
              <a:buAutoNum type="arabicPeriod" startAt="5"/>
              <a:defRPr/>
            </a:pPr>
            <a:endParaRPr lang="en-US" dirty="0" smtClean="0"/>
          </a:p>
          <a:p>
            <a:pPr marL="241653" indent="-241653">
              <a:buFont typeface="+mj-lt"/>
              <a:buAutoNum type="arabicPeriod" startAt="5"/>
              <a:defRPr/>
            </a:pPr>
            <a:r>
              <a:rPr lang="en-US" dirty="0" smtClean="0"/>
              <a:t>A summary of local regulations that may impact the Process Safety program at the site.  This should also include emergency response drills and requirements. </a:t>
            </a:r>
          </a:p>
          <a:p>
            <a:pPr marL="241653" indent="-241653">
              <a:buFont typeface="+mj-lt"/>
              <a:buAutoNum type="arabicPeriod" startAt="5"/>
              <a:defRPr/>
            </a:pPr>
            <a:endParaRPr lang="en-US" dirty="0" smtClean="0"/>
          </a:p>
        </p:txBody>
      </p:sp>
      <p:sp>
        <p:nvSpPr>
          <p:cNvPr id="65540" name="Slide Number Placeholder 3"/>
          <p:cNvSpPr>
            <a:spLocks noGrp="1"/>
          </p:cNvSpPr>
          <p:nvPr>
            <p:ph type="sldNum" sz="quarter" idx="5"/>
          </p:nvPr>
        </p:nvSpPr>
        <p:spPr>
          <a:noFill/>
        </p:spPr>
        <p:txBody>
          <a:bodyPr/>
          <a:lstStyle/>
          <a:p>
            <a:fld id="{4AAAABA6-FFEC-478E-8905-BE7A65A0D182}" type="slidenum">
              <a:rPr lang="en-US" smtClean="0">
                <a:latin typeface="Arial" pitchFamily="34" charset="0"/>
                <a:ea typeface="ＭＳ Ｐゴシック" pitchFamily="34" charset="-128"/>
              </a:rPr>
              <a:pPr/>
              <a:t>19</a:t>
            </a:fld>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23314893-2232-4F97-9831-945E8B5BA598}" type="slidenum">
              <a:rPr lang="en-US" smtClean="0">
                <a:latin typeface="Arial" pitchFamily="34" charset="0"/>
                <a:ea typeface="ＭＳ Ｐゴシック" pitchFamily="34" charset="-128"/>
              </a:rPr>
              <a:pPr/>
              <a:t>2</a:t>
            </a:fld>
            <a:endParaRPr lang="en-US" smtClean="0">
              <a:latin typeface="Arial" pitchFamily="34" charset="0"/>
              <a:ea typeface="ＭＳ Ｐゴシック" pitchFamily="34"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latin typeface="Arial" pitchFamily="34" charset="0"/>
              </a:rPr>
              <a:t>For hazardous processes, Process Safety Audits are required by OSHA’s Process Safety regulations, which are referenced on this screen. </a:t>
            </a:r>
          </a:p>
          <a:p>
            <a:pPr eaLnBrk="1" hangingPunct="1"/>
            <a:endParaRPr lang="en-US" smtClean="0">
              <a:latin typeface="Arial" pitchFamily="34" charset="0"/>
            </a:endParaRPr>
          </a:p>
          <a:p>
            <a:r>
              <a:rPr lang="en-US" smtClean="0">
                <a:latin typeface="Arial" pitchFamily="34" charset="0"/>
              </a:rPr>
              <a:t>The regulations state in the compliance audits topic that “employers shall certify that they have evaluated compliance with the provisions of this section at least every three years to verify that the procedures and practices developed under the standard are adequate and are being followed.”</a:t>
            </a:r>
          </a:p>
          <a:p>
            <a:pPr eaLnBrk="1" hangingPunct="1"/>
            <a:endParaRPr lang="en-US" smtClean="0">
              <a:latin typeface="Arial" pitchFamily="34" charset="0"/>
            </a:endParaRPr>
          </a:p>
          <a:p>
            <a:pPr eaLnBrk="1" hangingPunct="1"/>
            <a:r>
              <a:rPr lang="en-US" smtClean="0">
                <a:latin typeface="Arial" pitchFamily="34" charset="0"/>
              </a:rPr>
              <a:t>This module will discuss</a:t>
            </a:r>
          </a:p>
          <a:p>
            <a:pPr eaLnBrk="1" hangingPunct="1"/>
            <a:r>
              <a:rPr lang="en-US" smtClean="0">
                <a:latin typeface="Arial" pitchFamily="34" charset="0"/>
              </a:rPr>
              <a:t> 	1) The implementation of an effective PSM auditing system, and</a:t>
            </a:r>
          </a:p>
          <a:p>
            <a:pPr eaLnBrk="1" hangingPunct="1"/>
            <a:r>
              <a:rPr lang="en-US" smtClean="0">
                <a:latin typeface="Arial" pitchFamily="34" charset="0"/>
              </a:rPr>
              <a:t>	2)  Using a PSM auditing system for continuous improvement in process safety.</a:t>
            </a:r>
          </a:p>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latin typeface="Arial" pitchFamily="34" charset="0"/>
              </a:rPr>
              <a:t>The audit team leader, with input from the team members and from the site being audited, should establish a detailed agenda for the onsite portion of the audit. This agenda should identify by name and function the various site personnel whom the audit team will want to interview.  This will allow the site being audited to schedule their personnel to meet both their production requirements and the audit team’s needs.</a:t>
            </a:r>
          </a:p>
          <a:p>
            <a:endParaRPr lang="en-US" smtClean="0">
              <a:latin typeface="Arial" pitchFamily="34" charset="0"/>
            </a:endParaRPr>
          </a:p>
          <a:p>
            <a:r>
              <a:rPr lang="en-US" smtClean="0">
                <a:latin typeface="Arial" pitchFamily="34" charset="0"/>
              </a:rPr>
              <a:t>Responsibility for auditing the fourteen elements of process safety covered in the audit protocol should be assigned to individual team members based on their expertise, past auditing experience, and interest in particular elements.</a:t>
            </a:r>
          </a:p>
          <a:p>
            <a:endParaRPr lang="en-US" smtClean="0">
              <a:latin typeface="Arial" pitchFamily="34" charset="0"/>
            </a:endParaRPr>
          </a:p>
        </p:txBody>
      </p:sp>
      <p:sp>
        <p:nvSpPr>
          <p:cNvPr id="66564" name="Slide Number Placeholder 3"/>
          <p:cNvSpPr>
            <a:spLocks noGrp="1"/>
          </p:cNvSpPr>
          <p:nvPr>
            <p:ph type="sldNum" sz="quarter" idx="5"/>
          </p:nvPr>
        </p:nvSpPr>
        <p:spPr>
          <a:noFill/>
        </p:spPr>
        <p:txBody>
          <a:bodyPr/>
          <a:lstStyle/>
          <a:p>
            <a:fld id="{B1AC8485-3CA8-4BB2-B8A6-5EA7569AF5F6}" type="slidenum">
              <a:rPr lang="en-US" smtClean="0">
                <a:latin typeface="Arial" pitchFamily="34" charset="0"/>
                <a:ea typeface="ＭＳ Ｐゴシック" pitchFamily="34" charset="-128"/>
              </a:rPr>
              <a:pPr/>
              <a:t>20</a:t>
            </a:fld>
            <a:endParaRPr 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latin typeface="Arial" pitchFamily="34" charset="0"/>
              </a:rPr>
              <a:t>Once the time for the audit arrives and the audit team travels to the host site, the audit team should conduct a kick-off meeting prior to the start of the audit.  This meeting should include facility management and facility staff responsible for process safety.</a:t>
            </a:r>
          </a:p>
          <a:p>
            <a:endParaRPr lang="en-US" smtClean="0">
              <a:latin typeface="Arial" pitchFamily="34" charset="0"/>
            </a:endParaRPr>
          </a:p>
          <a:p>
            <a:r>
              <a:rPr lang="en-US" smtClean="0">
                <a:latin typeface="Arial" pitchFamily="34" charset="0"/>
              </a:rPr>
              <a:t>This meeting should be used to confirm the overall site schedule, discuss the mechanics of the audit, and answer any questions that the facility staff may have about the audit.  It is an opportunity for the host site to temper any anxiety they make have about the audit by voicing their concerns.</a:t>
            </a:r>
          </a:p>
          <a:p>
            <a:endParaRPr lang="en-US"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4BD6EA6B-68A4-4067-9A7B-91E8B3B0E1FC}" type="slidenum">
              <a:rPr lang="en-US" smtClean="0">
                <a:latin typeface="Arial" pitchFamily="34" charset="0"/>
                <a:ea typeface="ＭＳ Ｐゴシック" pitchFamily="34" charset="-128"/>
              </a:rPr>
              <a:pPr/>
              <a:t>21</a:t>
            </a:fld>
            <a:endParaRPr lang="en-US"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ln/>
        </p:spPr>
        <p:txBody>
          <a:bodyPr/>
          <a:lstStyle/>
          <a:p>
            <a:pPr>
              <a:defRPr/>
            </a:pPr>
            <a:r>
              <a:rPr lang="en-US" dirty="0" smtClean="0">
                <a:latin typeface="Arial" pitchFamily="34" charset="0"/>
              </a:rPr>
              <a:t>During the auditing process, the team should utilize the three audit techniques listed on this slide in order to collect data from the audited site.  </a:t>
            </a:r>
          </a:p>
          <a:p>
            <a:pPr>
              <a:defRPr/>
            </a:pPr>
            <a:endParaRPr lang="en-US" dirty="0" smtClean="0">
              <a:latin typeface="Arial" pitchFamily="34" charset="0"/>
            </a:endParaRPr>
          </a:p>
          <a:p>
            <a:pPr marL="241653" indent="-241653">
              <a:buFontTx/>
              <a:buAutoNum type="arabicPeriod"/>
              <a:defRPr/>
            </a:pPr>
            <a:r>
              <a:rPr lang="en-US" dirty="0" smtClean="0">
                <a:latin typeface="Arial" pitchFamily="34" charset="0"/>
              </a:rPr>
              <a:t>All PSM records should be reviewed to make sure they are accurate and complete.  The design of the PSM system should be analyzed – both the system and the procedures.</a:t>
            </a:r>
          </a:p>
          <a:p>
            <a:pPr marL="241653" indent="-241653">
              <a:buFontTx/>
              <a:buAutoNum type="arabicPeriod"/>
              <a:defRPr/>
            </a:pPr>
            <a:endParaRPr lang="en-US" dirty="0" smtClean="0">
              <a:latin typeface="Arial" pitchFamily="34" charset="0"/>
            </a:endParaRPr>
          </a:p>
          <a:p>
            <a:pPr marL="241653" indent="-241653">
              <a:buFontTx/>
              <a:buAutoNum type="arabicPeriod"/>
              <a:defRPr/>
            </a:pPr>
            <a:r>
              <a:rPr lang="en-US" dirty="0" smtClean="0">
                <a:latin typeface="Arial" pitchFamily="34" charset="0"/>
              </a:rPr>
              <a:t>Hourly workers should be observed performing tasks that are covered by the PSM program.</a:t>
            </a:r>
          </a:p>
          <a:p>
            <a:pPr marL="241653" indent="-241653">
              <a:buFontTx/>
              <a:buAutoNum type="arabicPeriod"/>
              <a:defRPr/>
            </a:pPr>
            <a:endParaRPr lang="en-US" dirty="0" smtClean="0">
              <a:latin typeface="Arial" pitchFamily="34" charset="0"/>
            </a:endParaRPr>
          </a:p>
          <a:p>
            <a:pPr marL="241653" indent="-241653">
              <a:buFontTx/>
              <a:buAutoNum type="arabicPeriod"/>
              <a:defRPr/>
            </a:pPr>
            <a:r>
              <a:rPr lang="en-US" dirty="0" smtClean="0">
                <a:latin typeface="Arial" pitchFamily="34" charset="0"/>
              </a:rPr>
              <a:t>Workers that are impacted by the PSM program, hourly workers and engineering, should be interviewed to ascertain their understanding of the PSM program and its activities.</a:t>
            </a:r>
          </a:p>
          <a:p>
            <a:pPr>
              <a:defRPr/>
            </a:pPr>
            <a:endParaRPr lang="en-US" dirty="0" smtClean="0">
              <a:latin typeface="Arial" pitchFamily="34" charset="0"/>
            </a:endParaRPr>
          </a:p>
        </p:txBody>
      </p:sp>
      <p:sp>
        <p:nvSpPr>
          <p:cNvPr id="68612" name="Slide Number Placeholder 3"/>
          <p:cNvSpPr>
            <a:spLocks noGrp="1"/>
          </p:cNvSpPr>
          <p:nvPr>
            <p:ph type="sldNum" sz="quarter" idx="5"/>
          </p:nvPr>
        </p:nvSpPr>
        <p:spPr>
          <a:noFill/>
        </p:spPr>
        <p:txBody>
          <a:bodyPr/>
          <a:lstStyle/>
          <a:p>
            <a:fld id="{D5737E0A-41FB-4278-90CE-0635B0636933}" type="slidenum">
              <a:rPr lang="en-US" smtClean="0">
                <a:latin typeface="Arial" pitchFamily="34" charset="0"/>
                <a:ea typeface="ＭＳ Ｐゴシック" pitchFamily="34" charset="-128"/>
              </a:rPr>
              <a:pPr/>
              <a:t>22</a:t>
            </a:fld>
            <a:endParaRPr lang="en-US"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latin typeface="Arial" pitchFamily="34" charset="0"/>
              </a:rPr>
              <a:t>With the pre-audit preparation mentioned earlier in this presentation (slides 18-19), the audit team should be able to conduct the review of records in a timely manner. Check records to make sure that hourly employees and contractors are being involved in process safety activities as dictated by the “Employee Participation” element of process safety. Check to make sure that the plant’s Process Safety Information is current. Check also that Process Hazard Analyses and PHA revalidations are current. PHA revalidations are required a minimum of once every five years.</a:t>
            </a:r>
          </a:p>
        </p:txBody>
      </p:sp>
      <p:sp>
        <p:nvSpPr>
          <p:cNvPr id="69636" name="Slide Number Placeholder 3"/>
          <p:cNvSpPr>
            <a:spLocks noGrp="1"/>
          </p:cNvSpPr>
          <p:nvPr>
            <p:ph type="sldNum" sz="quarter" idx="5"/>
          </p:nvPr>
        </p:nvSpPr>
        <p:spPr>
          <a:noFill/>
        </p:spPr>
        <p:txBody>
          <a:bodyPr/>
          <a:lstStyle/>
          <a:p>
            <a:fld id="{8B9040E4-4692-49E5-8A74-AE7EEBC3340E}" type="slidenum">
              <a:rPr lang="en-US" smtClean="0">
                <a:latin typeface="Arial" pitchFamily="34" charset="0"/>
                <a:ea typeface="ＭＳ Ｐゴシック" pitchFamily="34" charset="-128"/>
              </a:rPr>
              <a:pPr/>
              <a:t>23</a:t>
            </a:fld>
            <a:endParaRPr lang="en-US"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latin typeface="Arial" pitchFamily="34" charset="0"/>
              </a:rPr>
              <a:t>Check the accuracy of operating and maintenance procedures; check training records, and Mechanical Integrity inspection records.</a:t>
            </a:r>
          </a:p>
          <a:p>
            <a:endParaRPr lang="en-US" smtClean="0">
              <a:latin typeface="Arial" pitchFamily="34" charset="0"/>
            </a:endParaRPr>
          </a:p>
          <a:p>
            <a:r>
              <a:rPr lang="en-US" smtClean="0">
                <a:latin typeface="Arial" pitchFamily="34" charset="0"/>
              </a:rPr>
              <a:t>Sometimes, an outside observer can find schedule deficiencies that site personnel may overlook due to the pressure of day-to-day activities.  A  PSM corporate auditor for a specialty chemical manufacturer once discovered an overdue vessel inspection for a critical reaction vessel by reviewing the mechanical integrity equipment inspection schedule against conducted inspections. </a:t>
            </a:r>
          </a:p>
          <a:p>
            <a:endParaRPr lang="en-US" smtClean="0">
              <a:latin typeface="Arial" pitchFamily="34" charset="0"/>
            </a:endParaRPr>
          </a:p>
          <a:p>
            <a:r>
              <a:rPr lang="en-US" smtClean="0">
                <a:latin typeface="Arial" pitchFamily="34" charset="0"/>
              </a:rPr>
              <a:t>Check the latest compliance audit against the OSHA Process Safety Management regulations.  </a:t>
            </a:r>
          </a:p>
        </p:txBody>
      </p:sp>
      <p:sp>
        <p:nvSpPr>
          <p:cNvPr id="70660" name="Slide Number Placeholder 3"/>
          <p:cNvSpPr>
            <a:spLocks noGrp="1"/>
          </p:cNvSpPr>
          <p:nvPr>
            <p:ph type="sldNum" sz="quarter" idx="5"/>
          </p:nvPr>
        </p:nvSpPr>
        <p:spPr>
          <a:noFill/>
        </p:spPr>
        <p:txBody>
          <a:bodyPr/>
          <a:lstStyle/>
          <a:p>
            <a:fld id="{DF21A14D-F921-4653-8BD2-7116A1CBF930}" type="slidenum">
              <a:rPr lang="en-US" smtClean="0">
                <a:latin typeface="Arial" pitchFamily="34" charset="0"/>
                <a:ea typeface="ＭＳ Ｐゴシック" pitchFamily="34" charset="-128"/>
              </a:rPr>
              <a:pPr/>
              <a:t>24</a:t>
            </a:fld>
            <a:endParaRPr 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latin typeface="Arial" pitchFamily="34" charset="0"/>
              </a:rPr>
              <a:t>A compliance audit is required a minimum of once every three years. The past two compliance audits must be kept on file.  It is good practice to conduct informal internal audits of 1/3 of the elements every year in order to maintain the system updated. </a:t>
            </a:r>
          </a:p>
        </p:txBody>
      </p:sp>
      <p:sp>
        <p:nvSpPr>
          <p:cNvPr id="71684" name="Slide Number Placeholder 3"/>
          <p:cNvSpPr>
            <a:spLocks noGrp="1"/>
          </p:cNvSpPr>
          <p:nvPr>
            <p:ph type="sldNum" sz="quarter" idx="5"/>
          </p:nvPr>
        </p:nvSpPr>
        <p:spPr>
          <a:noFill/>
        </p:spPr>
        <p:txBody>
          <a:bodyPr/>
          <a:lstStyle/>
          <a:p>
            <a:fld id="{9A33390F-C525-432D-A5EF-3E0899E8A197}" type="slidenum">
              <a:rPr lang="en-US" smtClean="0">
                <a:latin typeface="Arial" pitchFamily="34" charset="0"/>
                <a:ea typeface="ＭＳ Ｐゴシック" pitchFamily="34" charset="-128"/>
              </a:rPr>
              <a:pPr/>
              <a:t>25</a:t>
            </a:fld>
            <a:endParaRPr lang="en-US"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latin typeface="Arial" pitchFamily="34" charset="0"/>
              </a:rPr>
              <a:t>The audit team should walk about the facility observing whether safe work procedures and hot work permits are being properly followed, not only by company employees but particularly by contract employees.</a:t>
            </a:r>
          </a:p>
        </p:txBody>
      </p:sp>
      <p:sp>
        <p:nvSpPr>
          <p:cNvPr id="72708" name="Slide Number Placeholder 3"/>
          <p:cNvSpPr>
            <a:spLocks noGrp="1"/>
          </p:cNvSpPr>
          <p:nvPr>
            <p:ph type="sldNum" sz="quarter" idx="5"/>
          </p:nvPr>
        </p:nvSpPr>
        <p:spPr>
          <a:noFill/>
        </p:spPr>
        <p:txBody>
          <a:bodyPr/>
          <a:lstStyle/>
          <a:p>
            <a:fld id="{7B6EEE3F-4D5C-44B0-8704-BFEDC6B57C6D}" type="slidenum">
              <a:rPr lang="en-US" smtClean="0">
                <a:latin typeface="Arial" pitchFamily="34" charset="0"/>
                <a:ea typeface="ＭＳ Ｐゴシック" pitchFamily="34" charset="-128"/>
              </a:rPr>
              <a:pPr/>
              <a:t>26</a:t>
            </a:fld>
            <a:endParaRPr lang="en-US"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mtClean="0">
                <a:latin typeface="Arial" pitchFamily="34" charset="0"/>
              </a:rPr>
              <a:t>The audit team should also interview employees to determine if the PSM program is being followed.</a:t>
            </a:r>
          </a:p>
          <a:p>
            <a:r>
              <a:rPr lang="en-US" smtClean="0">
                <a:latin typeface="Arial" pitchFamily="34" charset="0"/>
              </a:rPr>
              <a:t>Check Management of Change Records to make sure changes to all equipment involved in PSM covered processes were approved before the change was implemented  Check also that training and a pre-startup safety review were conducted on the equipment before the equipment was placed into service.  Ask the employees if they participate in such PSM activities.</a:t>
            </a:r>
          </a:p>
          <a:p>
            <a:endParaRPr lang="en-US" smtClean="0">
              <a:latin typeface="Arial" pitchFamily="34" charset="0"/>
            </a:endParaRPr>
          </a:p>
          <a:p>
            <a:r>
              <a:rPr lang="en-US" smtClean="0">
                <a:latin typeface="Arial" pitchFamily="34" charset="0"/>
              </a:rPr>
              <a:t>Check to see that all process safety incidents are being properly recorded and that the incidents are being discussed during safety meetings.  Are lessons learned from public incident investigations, such as those published by the Chemical Safety Board, being reviewed?  Are incidents from other facilities being reviewed?  Is the facility learning from near misses?</a:t>
            </a:r>
          </a:p>
          <a:p>
            <a:endParaRPr lang="en-US" smtClean="0">
              <a:latin typeface="Arial" pitchFamily="34" charset="0"/>
            </a:endParaRPr>
          </a:p>
          <a:p>
            <a:r>
              <a:rPr lang="en-US" smtClean="0">
                <a:latin typeface="Arial" pitchFamily="34" charset="0"/>
              </a:rPr>
              <a:t>Ask employees how often the facility practices its Emergency Response Plan.  Do employees know where to find a copy of the emergency response plan for their review? </a:t>
            </a:r>
          </a:p>
        </p:txBody>
      </p:sp>
      <p:sp>
        <p:nvSpPr>
          <p:cNvPr id="73732" name="Slide Number Placeholder 3"/>
          <p:cNvSpPr>
            <a:spLocks noGrp="1"/>
          </p:cNvSpPr>
          <p:nvPr>
            <p:ph type="sldNum" sz="quarter" idx="5"/>
          </p:nvPr>
        </p:nvSpPr>
        <p:spPr>
          <a:noFill/>
        </p:spPr>
        <p:txBody>
          <a:bodyPr/>
          <a:lstStyle/>
          <a:p>
            <a:fld id="{FAB09066-6BA9-412F-A1BD-65C6CD3A2369}" type="slidenum">
              <a:rPr lang="en-US" smtClean="0">
                <a:latin typeface="Arial" pitchFamily="34" charset="0"/>
                <a:ea typeface="ＭＳ Ｐゴシック" pitchFamily="34" charset="-128"/>
              </a:rPr>
              <a:pPr/>
              <a:t>27</a:t>
            </a:fld>
            <a:endParaRPr lang="en-US" smtClean="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latin typeface="Arial" pitchFamily="34" charset="0"/>
              </a:rPr>
              <a:t>An emergency response plan is built around credible written scenarios. The scenarios are used to develop action plans and emergency procedures, to ascertain and mark egress routes, and to create simulations. It is extremely important that these scenarios and subsequent documents and training be updated and reviewed on a regular basis to ensure that the emergency response plan stays current with the process and equipment changes introduced in the plant.</a:t>
            </a:r>
          </a:p>
          <a:p>
            <a:endParaRPr lang="en-US" smtClean="0">
              <a:latin typeface="Arial" pitchFamily="34" charset="0"/>
            </a:endParaRPr>
          </a:p>
        </p:txBody>
      </p:sp>
      <p:sp>
        <p:nvSpPr>
          <p:cNvPr id="74756" name="Slide Number Placeholder 3"/>
          <p:cNvSpPr>
            <a:spLocks noGrp="1"/>
          </p:cNvSpPr>
          <p:nvPr>
            <p:ph type="sldNum" sz="quarter" idx="5"/>
          </p:nvPr>
        </p:nvSpPr>
        <p:spPr>
          <a:noFill/>
        </p:spPr>
        <p:txBody>
          <a:bodyPr/>
          <a:lstStyle/>
          <a:p>
            <a:fld id="{72AA38A8-6500-45D0-96B9-B525EDD09B0B}" type="slidenum">
              <a:rPr lang="en-US" smtClean="0">
                <a:latin typeface="Arial" pitchFamily="34" charset="0"/>
                <a:ea typeface="ＭＳ Ｐゴシック" pitchFamily="34" charset="-128"/>
              </a:rPr>
              <a:pPr/>
              <a:t>28</a:t>
            </a:fld>
            <a:endParaRPr lang="en-US"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mtClean="0">
                <a:latin typeface="Arial" pitchFamily="34" charset="0"/>
              </a:rPr>
              <a:t>The OSHA regulations clearly state that “employers shall make all information necessary to comply with the section available to those persons responsible for compiling the process safety information, those assisting in the development of the process hazard analysis, those responsible for developing the operating procedures, and those involved in incident investigations, emergency planning and response, and compliance audits without regard to possible trade secret status of such information.”</a:t>
            </a:r>
          </a:p>
          <a:p>
            <a:endParaRPr lang="en-US" smtClean="0">
              <a:latin typeface="Arial" pitchFamily="34" charset="0"/>
            </a:endParaRPr>
          </a:p>
          <a:p>
            <a:r>
              <a:rPr lang="en-US" smtClean="0">
                <a:latin typeface="Arial" pitchFamily="34" charset="0"/>
              </a:rPr>
              <a:t>Information necessary for the above PSM activities cannot be withheld on the basis of it being a “trade secret”.</a:t>
            </a:r>
          </a:p>
        </p:txBody>
      </p:sp>
      <p:sp>
        <p:nvSpPr>
          <p:cNvPr id="75780" name="Slide Number Placeholder 3"/>
          <p:cNvSpPr>
            <a:spLocks noGrp="1"/>
          </p:cNvSpPr>
          <p:nvPr>
            <p:ph type="sldNum" sz="quarter" idx="5"/>
          </p:nvPr>
        </p:nvSpPr>
        <p:spPr>
          <a:noFill/>
        </p:spPr>
        <p:txBody>
          <a:bodyPr/>
          <a:lstStyle/>
          <a:p>
            <a:fld id="{F1106D19-E982-44F7-84F5-4AFFFB0DF421}" type="slidenum">
              <a:rPr lang="en-US" smtClean="0">
                <a:latin typeface="Arial" pitchFamily="34" charset="0"/>
                <a:ea typeface="ＭＳ Ｐゴシック" pitchFamily="34" charset="-128"/>
              </a:rPr>
              <a:pPr/>
              <a:t>29</a:t>
            </a:fld>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latin typeface="Arial" pitchFamily="34" charset="0"/>
              </a:rPr>
              <a:t>We will first start with a tragic failure of a process safety auditing system. </a:t>
            </a:r>
          </a:p>
          <a:p>
            <a:endParaRPr lang="en-US" smtClean="0">
              <a:latin typeface="Arial" pitchFamily="34" charset="0"/>
            </a:endParaRPr>
          </a:p>
          <a:p>
            <a:r>
              <a:rPr lang="en-US" smtClean="0">
                <a:latin typeface="Arial" pitchFamily="34" charset="0"/>
              </a:rPr>
              <a:t>On September 25, 1998, the Esso Longford gas plant in Victoria, Australia suffered an explosion.  Two employees were killed and eight others injured.  Gas supplies to the State of Victoria were reduced by 95% as a result of the explosion.</a:t>
            </a:r>
          </a:p>
          <a:p>
            <a:endParaRPr lang="en-US" smtClean="0">
              <a:latin typeface="Arial" pitchFamily="34" charset="0"/>
            </a:endParaRPr>
          </a:p>
        </p:txBody>
      </p:sp>
      <p:sp>
        <p:nvSpPr>
          <p:cNvPr id="49156" name="Slide Number Placeholder 3"/>
          <p:cNvSpPr>
            <a:spLocks noGrp="1"/>
          </p:cNvSpPr>
          <p:nvPr>
            <p:ph type="sldNum" sz="quarter" idx="5"/>
          </p:nvPr>
        </p:nvSpPr>
        <p:spPr>
          <a:noFill/>
        </p:spPr>
        <p:txBody>
          <a:bodyPr/>
          <a:lstStyle/>
          <a:p>
            <a:fld id="{E704596A-4C74-45EC-BC55-F8F7095162B1}" type="slidenum">
              <a:rPr lang="en-US" smtClean="0">
                <a:latin typeface="Arial" pitchFamily="34" charset="0"/>
                <a:ea typeface="ＭＳ Ｐゴシック" pitchFamily="34" charset="-128"/>
              </a:rPr>
              <a:pPr/>
              <a:t>3</a:t>
            </a:fld>
            <a:endParaRPr 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latin typeface="Arial" pitchFamily="34" charset="0"/>
              </a:rPr>
              <a:t>The audit team should immediately notify facility management of any condition that presents an imminent hazard.  Interrupt the audit activities to report the condition.</a:t>
            </a:r>
          </a:p>
        </p:txBody>
      </p:sp>
      <p:sp>
        <p:nvSpPr>
          <p:cNvPr id="76804" name="Slide Number Placeholder 3"/>
          <p:cNvSpPr>
            <a:spLocks noGrp="1"/>
          </p:cNvSpPr>
          <p:nvPr>
            <p:ph type="sldNum" sz="quarter" idx="5"/>
          </p:nvPr>
        </p:nvSpPr>
        <p:spPr>
          <a:noFill/>
        </p:spPr>
        <p:txBody>
          <a:bodyPr/>
          <a:lstStyle/>
          <a:p>
            <a:fld id="{89D9B575-94A7-4B1C-98B8-E7BAC04B35FC}" type="slidenum">
              <a:rPr lang="en-US" smtClean="0">
                <a:latin typeface="Arial" pitchFamily="34" charset="0"/>
                <a:ea typeface="ＭＳ Ｐゴシック" pitchFamily="34" charset="-128"/>
              </a:rPr>
              <a:pPr/>
              <a:t>30</a:t>
            </a:fld>
            <a:endParaRPr lang="en-US"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latin typeface="Arial" pitchFamily="34" charset="0"/>
              </a:rPr>
              <a:t>The audit team should conduct daily progress review meetings with facility management and the facility PSM department to share audit observations and findings. The daily meeting should also give an update on the audit progress. There should be no surprises at the end of the audit. </a:t>
            </a:r>
          </a:p>
        </p:txBody>
      </p:sp>
      <p:sp>
        <p:nvSpPr>
          <p:cNvPr id="77828" name="Slide Number Placeholder 3"/>
          <p:cNvSpPr>
            <a:spLocks noGrp="1"/>
          </p:cNvSpPr>
          <p:nvPr>
            <p:ph type="sldNum" sz="quarter" idx="5"/>
          </p:nvPr>
        </p:nvSpPr>
        <p:spPr>
          <a:noFill/>
        </p:spPr>
        <p:txBody>
          <a:bodyPr/>
          <a:lstStyle/>
          <a:p>
            <a:fld id="{AE6E0FB7-4A82-429F-8F8A-102DAA09FEB1}" type="slidenum">
              <a:rPr lang="en-US" smtClean="0">
                <a:latin typeface="Arial" pitchFamily="34" charset="0"/>
                <a:ea typeface="ＭＳ Ｐゴシック" pitchFamily="34" charset="-128"/>
              </a:rPr>
              <a:pPr/>
              <a:t>31</a:t>
            </a:fld>
            <a:endParaRPr lang="en-US" smtClean="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latin typeface="Arial" pitchFamily="34" charset="0"/>
              </a:rPr>
              <a:t>The facility PSM audit should focus on the agreed upon audit protocol.   Do not use the PSM audit as a “fishing expedition” to try to embarrass a sister facility.</a:t>
            </a:r>
          </a:p>
          <a:p>
            <a:endParaRPr lang="en-US" smtClean="0">
              <a:latin typeface="Arial" pitchFamily="34" charset="0"/>
            </a:endParaRPr>
          </a:p>
        </p:txBody>
      </p:sp>
      <p:sp>
        <p:nvSpPr>
          <p:cNvPr id="78852" name="Slide Number Placeholder 3"/>
          <p:cNvSpPr>
            <a:spLocks noGrp="1"/>
          </p:cNvSpPr>
          <p:nvPr>
            <p:ph type="sldNum" sz="quarter" idx="5"/>
          </p:nvPr>
        </p:nvSpPr>
        <p:spPr>
          <a:noFill/>
        </p:spPr>
        <p:txBody>
          <a:bodyPr/>
          <a:lstStyle/>
          <a:p>
            <a:fld id="{17C9A04E-47CB-472B-92C1-00F2DF73EDC5}" type="slidenum">
              <a:rPr lang="en-US" smtClean="0">
                <a:latin typeface="Arial" pitchFamily="34" charset="0"/>
                <a:ea typeface="ＭＳ Ｐゴシック" pitchFamily="34" charset="-128"/>
              </a:rPr>
              <a:pPr/>
              <a:t>32</a:t>
            </a:fld>
            <a:endParaRPr lang="en-US"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mtClean="0">
                <a:latin typeface="Arial" pitchFamily="34" charset="0"/>
              </a:rPr>
              <a:t>After completion of  field activities (record reviews, observations, and interviews), the audit team should conduct a close-out meeting where all findings and observations are discussed.  A draft audit report, even if only verbal, should be given to the facility during the close-out meeting.</a:t>
            </a:r>
          </a:p>
        </p:txBody>
      </p:sp>
      <p:sp>
        <p:nvSpPr>
          <p:cNvPr id="79876" name="Slide Number Placeholder 3"/>
          <p:cNvSpPr>
            <a:spLocks noGrp="1"/>
          </p:cNvSpPr>
          <p:nvPr>
            <p:ph type="sldNum" sz="quarter" idx="5"/>
          </p:nvPr>
        </p:nvSpPr>
        <p:spPr>
          <a:noFill/>
        </p:spPr>
        <p:txBody>
          <a:bodyPr/>
          <a:lstStyle/>
          <a:p>
            <a:fld id="{E663A328-9F30-4375-91D1-B9AFEF139F3A}" type="slidenum">
              <a:rPr lang="en-US" smtClean="0">
                <a:latin typeface="Arial" pitchFamily="34" charset="0"/>
                <a:ea typeface="ＭＳ Ｐゴシック" pitchFamily="34" charset="-128"/>
              </a:rPr>
              <a:pPr/>
              <a:t>33</a:t>
            </a:fld>
            <a:endParaRPr lang="en-US" smtClean="0">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latin typeface="Arial" pitchFamily="34" charset="0"/>
              </a:rPr>
              <a:t>The first item of business for the audit team leader after the site visit should be the issuing of a written draft PSM audit report to the host facility.  The draft report should list all findings and observations of the team.</a:t>
            </a:r>
          </a:p>
          <a:p>
            <a:endParaRPr lang="en-US" smtClean="0">
              <a:latin typeface="Arial" pitchFamily="34" charset="0"/>
            </a:endParaRPr>
          </a:p>
          <a:p>
            <a:r>
              <a:rPr lang="en-US" smtClean="0">
                <a:latin typeface="Arial" pitchFamily="34" charset="0"/>
              </a:rPr>
              <a:t>The host facility should be allowed to respond to the draft report to correct any factual errors and to mention improvements that were implemented during the audit.</a:t>
            </a:r>
          </a:p>
          <a:p>
            <a:endParaRPr lang="en-US" smtClean="0">
              <a:latin typeface="Arial" pitchFamily="34" charset="0"/>
            </a:endParaRPr>
          </a:p>
          <a:p>
            <a:r>
              <a:rPr lang="en-US" smtClean="0">
                <a:latin typeface="Arial" pitchFamily="34" charset="0"/>
              </a:rPr>
              <a:t>A final report should then be issued detailing the most recent status of the facility’s PSM program.  The purpose of a PSM audit is not to assign blame, but to measure the effectiveness of and improve an existing Process Safety Management system. The final audit report should be an agreed upon list of recommendations for improving the facility’s PSM program.</a:t>
            </a:r>
          </a:p>
          <a:p>
            <a:endParaRPr lang="en-US" smtClean="0">
              <a:latin typeface="Arial" pitchFamily="34" charset="0"/>
            </a:endParaRPr>
          </a:p>
          <a:p>
            <a:r>
              <a:rPr lang="en-US" smtClean="0">
                <a:latin typeface="Arial" pitchFamily="34" charset="0"/>
              </a:rPr>
              <a:t>Organizations conduct audits to determine the status of existing systems, to identify what needs improvement, and </a:t>
            </a:r>
            <a:r>
              <a:rPr lang="en-US" u="sng" smtClean="0">
                <a:latin typeface="Arial" pitchFamily="34" charset="0"/>
              </a:rPr>
              <a:t>to avoid potential incidents.</a:t>
            </a:r>
          </a:p>
          <a:p>
            <a:endParaRPr lang="en-US" smtClean="0">
              <a:latin typeface="Arial" pitchFamily="34" charset="0"/>
            </a:endParaRPr>
          </a:p>
          <a:p>
            <a:r>
              <a:rPr lang="en-US" smtClean="0">
                <a:latin typeface="Arial" pitchFamily="34" charset="0"/>
              </a:rPr>
              <a:t>Copies of the final audit should also be sent to upper management at the audited facility.</a:t>
            </a:r>
          </a:p>
          <a:p>
            <a:endParaRPr lang="en-US" smtClean="0">
              <a:latin typeface="Arial" pitchFamily="34" charset="0"/>
            </a:endParaRPr>
          </a:p>
        </p:txBody>
      </p:sp>
      <p:sp>
        <p:nvSpPr>
          <p:cNvPr id="80900" name="Slide Number Placeholder 3"/>
          <p:cNvSpPr>
            <a:spLocks noGrp="1"/>
          </p:cNvSpPr>
          <p:nvPr>
            <p:ph type="sldNum" sz="quarter" idx="5"/>
          </p:nvPr>
        </p:nvSpPr>
        <p:spPr>
          <a:noFill/>
        </p:spPr>
        <p:txBody>
          <a:bodyPr/>
          <a:lstStyle/>
          <a:p>
            <a:fld id="{1FA46CD8-7031-46B5-9B5B-36041DED839A}" type="slidenum">
              <a:rPr lang="en-US" smtClean="0">
                <a:latin typeface="Arial" pitchFamily="34" charset="0"/>
                <a:ea typeface="ＭＳ Ｐゴシック" pitchFamily="34" charset="-128"/>
              </a:rPr>
              <a:pPr/>
              <a:t>34</a:t>
            </a:fld>
            <a:endParaRPr lang="en-US" smtClean="0">
              <a:latin typeface="Arial"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latin typeface="Arial" pitchFamily="34" charset="0"/>
              </a:rPr>
              <a:t>A time frame for implementing the agreed upon recommendations should be the final outcome of the audit findings.  The audited facility needs to assign a person and a due date to each recommendation. </a:t>
            </a:r>
          </a:p>
          <a:p>
            <a:endParaRPr lang="en-US" smtClean="0">
              <a:latin typeface="Arial" pitchFamily="34" charset="0"/>
            </a:endParaRPr>
          </a:p>
        </p:txBody>
      </p:sp>
      <p:sp>
        <p:nvSpPr>
          <p:cNvPr id="81924" name="Slide Number Placeholder 3"/>
          <p:cNvSpPr>
            <a:spLocks noGrp="1"/>
          </p:cNvSpPr>
          <p:nvPr>
            <p:ph type="sldNum" sz="quarter" idx="5"/>
          </p:nvPr>
        </p:nvSpPr>
        <p:spPr>
          <a:noFill/>
        </p:spPr>
        <p:txBody>
          <a:bodyPr/>
          <a:lstStyle/>
          <a:p>
            <a:fld id="{91C92286-832A-4632-B701-BC18D011A37F}" type="slidenum">
              <a:rPr lang="en-US" smtClean="0">
                <a:latin typeface="Arial" pitchFamily="34" charset="0"/>
                <a:ea typeface="ＭＳ Ｐゴシック" pitchFamily="34" charset="-128"/>
              </a:rPr>
              <a:pPr/>
              <a:t>35</a:t>
            </a:fld>
            <a:endParaRPr lang="en-US" smtClean="0">
              <a:latin typeface="Arial"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mtClean="0">
                <a:latin typeface="Arial" pitchFamily="34" charset="0"/>
              </a:rPr>
              <a:t>The completion of the recommendations need to be tracked jointly by the audited facility and the audit team leader.  Regular reports need to be issued until all action items have been completed.  The audit is not complete until ALL action items have been closed.  A final report stating that all action items have been completed should be the last activity for the audit team leader.</a:t>
            </a:r>
          </a:p>
          <a:p>
            <a:endParaRPr lang="en-US" smtClean="0">
              <a:latin typeface="Arial" pitchFamily="34" charset="0"/>
            </a:endParaRPr>
          </a:p>
        </p:txBody>
      </p:sp>
      <p:sp>
        <p:nvSpPr>
          <p:cNvPr id="82948" name="Slide Number Placeholder 3"/>
          <p:cNvSpPr>
            <a:spLocks noGrp="1"/>
          </p:cNvSpPr>
          <p:nvPr>
            <p:ph type="sldNum" sz="quarter" idx="5"/>
          </p:nvPr>
        </p:nvSpPr>
        <p:spPr>
          <a:noFill/>
        </p:spPr>
        <p:txBody>
          <a:bodyPr/>
          <a:lstStyle/>
          <a:p>
            <a:fld id="{45DF412B-EBE5-4941-984F-CE88154D4A34}" type="slidenum">
              <a:rPr lang="en-US" smtClean="0">
                <a:latin typeface="Arial" pitchFamily="34" charset="0"/>
                <a:ea typeface="ＭＳ Ｐゴシック" pitchFamily="34" charset="-128"/>
              </a:rPr>
              <a:pPr/>
              <a:t>36</a:t>
            </a:fld>
            <a:endParaRPr lang="en-US" smtClean="0">
              <a:latin typeface="Arial"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mtClean="0">
                <a:latin typeface="Arial" pitchFamily="34" charset="0"/>
              </a:rPr>
              <a:t>One advantage of retaining the past two audit documents is that improvements from one audit cycle to the next can be compared. The PSM system should be improving and becoming more robust with each audit.</a:t>
            </a:r>
          </a:p>
          <a:p>
            <a:endParaRPr lang="en-US" smtClean="0">
              <a:latin typeface="Arial" pitchFamily="34" charset="0"/>
            </a:endParaRPr>
          </a:p>
        </p:txBody>
      </p:sp>
      <p:sp>
        <p:nvSpPr>
          <p:cNvPr id="83972" name="Slide Number Placeholder 3"/>
          <p:cNvSpPr>
            <a:spLocks noGrp="1"/>
          </p:cNvSpPr>
          <p:nvPr>
            <p:ph type="sldNum" sz="quarter" idx="5"/>
          </p:nvPr>
        </p:nvSpPr>
        <p:spPr>
          <a:noFill/>
        </p:spPr>
        <p:txBody>
          <a:bodyPr/>
          <a:lstStyle/>
          <a:p>
            <a:fld id="{1D361554-1EA8-419C-A7C0-E2D0F93BC427}" type="slidenum">
              <a:rPr lang="en-US" smtClean="0">
                <a:latin typeface="Arial" pitchFamily="34" charset="0"/>
                <a:ea typeface="ＭＳ Ｐゴシック" pitchFamily="34" charset="-128"/>
              </a:rPr>
              <a:pPr/>
              <a:t>37</a:t>
            </a:fld>
            <a:endParaRPr lang="en-US" smtClean="0">
              <a:latin typeface="Arial"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latin typeface="Arial" pitchFamily="34" charset="0"/>
              </a:rPr>
              <a:t>Sharing of best practices among all facilities should be another outcome of the PSM audit cycle. Good practices from one location should be implemented at other locations.</a:t>
            </a:r>
          </a:p>
          <a:p>
            <a:endParaRPr lang="en-US" smtClean="0">
              <a:latin typeface="Arial" pitchFamily="34" charset="0"/>
            </a:endParaRPr>
          </a:p>
        </p:txBody>
      </p:sp>
      <p:sp>
        <p:nvSpPr>
          <p:cNvPr id="84996" name="Slide Number Placeholder 3"/>
          <p:cNvSpPr>
            <a:spLocks noGrp="1"/>
          </p:cNvSpPr>
          <p:nvPr>
            <p:ph type="sldNum" sz="quarter" idx="5"/>
          </p:nvPr>
        </p:nvSpPr>
        <p:spPr>
          <a:noFill/>
        </p:spPr>
        <p:txBody>
          <a:bodyPr/>
          <a:lstStyle/>
          <a:p>
            <a:fld id="{C8C4AFC1-4242-4465-889A-A912C321149C}" type="slidenum">
              <a:rPr lang="en-US" smtClean="0">
                <a:latin typeface="Arial" pitchFamily="34" charset="0"/>
                <a:ea typeface="ＭＳ Ｐゴシック" pitchFamily="34" charset="-128"/>
              </a:rPr>
              <a:pPr/>
              <a:t>38</a:t>
            </a:fld>
            <a:endParaRPr lang="en-US" smtClean="0">
              <a:latin typeface="Arial"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smtClean="0">
                <a:latin typeface="Arial" pitchFamily="34" charset="0"/>
              </a:rPr>
              <a:t>We have just completed Module 8 on “Auditing Process Safety Systems”.</a:t>
            </a:r>
          </a:p>
          <a:p>
            <a:r>
              <a:rPr lang="en-US" smtClean="0">
                <a:latin typeface="Arial" pitchFamily="34" charset="0"/>
              </a:rPr>
              <a:t>This training module was the eighth of nine modules contained in this course. The screen shows all nine modules. Our next module will discuss “Emergency Response Procedures”</a:t>
            </a:r>
          </a:p>
          <a:p>
            <a:endParaRPr lang="en-US" smtClean="0">
              <a:latin typeface="Arial" pitchFamily="34" charset="0"/>
            </a:endParaRPr>
          </a:p>
        </p:txBody>
      </p:sp>
      <p:sp>
        <p:nvSpPr>
          <p:cNvPr id="86020" name="Slide Number Placeholder 3"/>
          <p:cNvSpPr>
            <a:spLocks noGrp="1"/>
          </p:cNvSpPr>
          <p:nvPr>
            <p:ph type="sldNum" sz="quarter" idx="5"/>
          </p:nvPr>
        </p:nvSpPr>
        <p:spPr>
          <a:noFill/>
        </p:spPr>
        <p:txBody>
          <a:bodyPr/>
          <a:lstStyle/>
          <a:p>
            <a:fld id="{DA51A379-EF20-4219-B3CE-1BFA3E2E50DA}" type="slidenum">
              <a:rPr lang="en-US" smtClean="0">
                <a:latin typeface="Arial" pitchFamily="34" charset="0"/>
                <a:ea typeface="ＭＳ Ｐゴシック" pitchFamily="34" charset="-128"/>
              </a:rPr>
              <a:pPr/>
              <a:t>39</a:t>
            </a:fld>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latin typeface="Arial" pitchFamily="34" charset="0"/>
            </a:endParaRPr>
          </a:p>
          <a:p>
            <a:r>
              <a:rPr lang="en-US" smtClean="0">
                <a:latin typeface="Arial" pitchFamily="34" charset="0"/>
              </a:rPr>
              <a:t>With the Longford facility supplying 98 per cent of the state’s gas needs, most Victorian gas consumers were left without gas for 19 days.  It is estimated that 1.4 million households and 89,000 businesses were affected. </a:t>
            </a:r>
          </a:p>
          <a:p>
            <a:endParaRPr lang="en-US" smtClean="0">
              <a:latin typeface="Arial" pitchFamily="34" charset="0"/>
            </a:endParaRPr>
          </a:p>
          <a:p>
            <a:r>
              <a:rPr lang="en-US" smtClean="0">
                <a:latin typeface="Arial" pitchFamily="34" charset="0"/>
              </a:rPr>
              <a:t>In addition to directly affecting the daily lives of some 4 million Victorians for almost three weeks, the estimated cost of the accident to the Victorian economy was put at $1.3 billion Australian dollars, about $1 Billion US dollars.</a:t>
            </a:r>
          </a:p>
        </p:txBody>
      </p:sp>
      <p:sp>
        <p:nvSpPr>
          <p:cNvPr id="50180" name="Slide Number Placeholder 3"/>
          <p:cNvSpPr>
            <a:spLocks noGrp="1"/>
          </p:cNvSpPr>
          <p:nvPr>
            <p:ph type="sldNum" sz="quarter" idx="5"/>
          </p:nvPr>
        </p:nvSpPr>
        <p:spPr>
          <a:noFill/>
        </p:spPr>
        <p:txBody>
          <a:bodyPr/>
          <a:lstStyle/>
          <a:p>
            <a:fld id="{F48DB025-3823-4BA2-A36C-6ACE9BD5C955}" type="slidenum">
              <a:rPr lang="en-US" smtClean="0">
                <a:latin typeface="Arial" pitchFamily="34" charset="0"/>
                <a:ea typeface="ＭＳ Ｐゴシック" pitchFamily="34" charset="-128"/>
              </a:rPr>
              <a:pPr/>
              <a:t>4</a:t>
            </a:fld>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latin typeface="Arial" pitchFamily="34" charset="0"/>
              </a:rPr>
              <a:t>An audit conducted by a corporate team six months prior to the explosion had incorrectly stated that the gas plant was successfully implementing its process safety management system.</a:t>
            </a:r>
          </a:p>
        </p:txBody>
      </p:sp>
      <p:sp>
        <p:nvSpPr>
          <p:cNvPr id="51204" name="Slide Number Placeholder 3"/>
          <p:cNvSpPr>
            <a:spLocks noGrp="1"/>
          </p:cNvSpPr>
          <p:nvPr>
            <p:ph type="sldNum" sz="quarter" idx="5"/>
          </p:nvPr>
        </p:nvSpPr>
        <p:spPr>
          <a:noFill/>
        </p:spPr>
        <p:txBody>
          <a:bodyPr/>
          <a:lstStyle/>
          <a:p>
            <a:fld id="{02BD71C1-9699-4461-8258-B89E9AEB1944}" type="slidenum">
              <a:rPr lang="en-US" smtClean="0">
                <a:latin typeface="Arial" pitchFamily="34" charset="0"/>
                <a:ea typeface="ＭＳ Ｐゴシック" pitchFamily="34" charset="-128"/>
              </a:rPr>
              <a:pPr/>
              <a:t>5</a:t>
            </a:fld>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ln/>
        </p:spPr>
        <p:txBody>
          <a:bodyPr/>
          <a:lstStyle/>
          <a:p>
            <a:pPr>
              <a:defRPr/>
            </a:pPr>
            <a:r>
              <a:rPr lang="en-US" dirty="0" smtClean="0"/>
              <a:t>An Australian Royal Commission investigation of the explosion found long-standing deficiencies in the PSM areas listed on this screen.</a:t>
            </a:r>
          </a:p>
          <a:p>
            <a:pPr>
              <a:defRPr/>
            </a:pPr>
            <a:endParaRPr lang="en-US" dirty="0" smtClean="0"/>
          </a:p>
          <a:p>
            <a:pPr marL="362480" indent="-362480">
              <a:lnSpc>
                <a:spcPct val="150000"/>
              </a:lnSpc>
              <a:buFontTx/>
              <a:buAutoNum type="arabicPeriod"/>
              <a:defRPr/>
            </a:pPr>
            <a:r>
              <a:rPr lang="en-US" dirty="0" smtClean="0">
                <a:solidFill>
                  <a:srgbClr val="FF0000"/>
                </a:solidFill>
              </a:rPr>
              <a:t>Risk identification</a:t>
            </a:r>
          </a:p>
          <a:p>
            <a:pPr marL="362480" indent="-362480">
              <a:lnSpc>
                <a:spcPct val="150000"/>
              </a:lnSpc>
              <a:buFontTx/>
              <a:buAutoNum type="arabicPeriod"/>
              <a:defRPr/>
            </a:pPr>
            <a:r>
              <a:rPr lang="en-US" dirty="0" smtClean="0">
                <a:solidFill>
                  <a:srgbClr val="FF0000"/>
                </a:solidFill>
              </a:rPr>
              <a:t>Training</a:t>
            </a:r>
          </a:p>
          <a:p>
            <a:pPr marL="362480" indent="-362480">
              <a:lnSpc>
                <a:spcPct val="150000"/>
              </a:lnSpc>
              <a:buFontTx/>
              <a:buAutoNum type="arabicPeriod"/>
              <a:defRPr/>
            </a:pPr>
            <a:r>
              <a:rPr lang="en-US" dirty="0" smtClean="0">
                <a:solidFill>
                  <a:srgbClr val="FF0000"/>
                </a:solidFill>
              </a:rPr>
              <a:t>Operating Procedures</a:t>
            </a:r>
          </a:p>
          <a:p>
            <a:pPr marL="362480" indent="-362480">
              <a:lnSpc>
                <a:spcPct val="150000"/>
              </a:lnSpc>
              <a:buFontTx/>
              <a:buAutoNum type="arabicPeriod"/>
              <a:defRPr/>
            </a:pPr>
            <a:r>
              <a:rPr lang="en-US" dirty="0" smtClean="0">
                <a:solidFill>
                  <a:srgbClr val="FF0000"/>
                </a:solidFill>
              </a:rPr>
              <a:t>PSM documentation</a:t>
            </a:r>
          </a:p>
          <a:p>
            <a:pPr marL="362480" indent="-362480">
              <a:lnSpc>
                <a:spcPct val="150000"/>
              </a:lnSpc>
              <a:buFontTx/>
              <a:buAutoNum type="arabicPeriod"/>
              <a:defRPr/>
            </a:pPr>
            <a:r>
              <a:rPr lang="en-US" dirty="0" smtClean="0">
                <a:solidFill>
                  <a:srgbClr val="FF0000"/>
                </a:solidFill>
              </a:rPr>
              <a:t>Communications</a:t>
            </a:r>
          </a:p>
          <a:p>
            <a:pPr>
              <a:defRPr/>
            </a:pPr>
            <a:endParaRPr lang="en-US" dirty="0" smtClean="0"/>
          </a:p>
          <a:p>
            <a:pPr>
              <a:defRPr/>
            </a:pPr>
            <a:r>
              <a:rPr lang="en-US" dirty="0" smtClean="0"/>
              <a:t>A faulty PSM audit had cost the businesses in the state of Victoria 1 billion dollars.  An effective PSM audit would have identified the PSM deficiencies and given management an opportunity to implement improvements.</a:t>
            </a:r>
          </a:p>
          <a:p>
            <a:pPr>
              <a:defRPr/>
            </a:pPr>
            <a:endParaRPr lang="en-US" dirty="0" smtClean="0"/>
          </a:p>
          <a:p>
            <a:pPr>
              <a:defRPr/>
            </a:pPr>
            <a:endParaRPr lang="en-US" dirty="0" smtClean="0"/>
          </a:p>
          <a:p>
            <a:pPr>
              <a:defRPr/>
            </a:pPr>
            <a:endParaRPr lang="en-US" dirty="0" smtClean="0"/>
          </a:p>
        </p:txBody>
      </p:sp>
      <p:sp>
        <p:nvSpPr>
          <p:cNvPr id="52228" name="Slide Number Placeholder 3"/>
          <p:cNvSpPr>
            <a:spLocks noGrp="1"/>
          </p:cNvSpPr>
          <p:nvPr>
            <p:ph type="sldNum" sz="quarter" idx="5"/>
          </p:nvPr>
        </p:nvSpPr>
        <p:spPr>
          <a:noFill/>
        </p:spPr>
        <p:txBody>
          <a:bodyPr/>
          <a:lstStyle/>
          <a:p>
            <a:fld id="{F4D92CD3-9B37-447C-81F1-D13ACC20B242}" type="slidenum">
              <a:rPr lang="en-US" smtClean="0">
                <a:latin typeface="Arial" pitchFamily="34" charset="0"/>
                <a:ea typeface="ＭＳ Ｐゴシック" pitchFamily="34" charset="-128"/>
              </a:rPr>
              <a:pPr/>
              <a:t>6</a:t>
            </a:fld>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smtClean="0">
                <a:latin typeface="Arial" pitchFamily="34" charset="0"/>
              </a:rPr>
              <a:t>An audit is a systematic, independent review to verify conformance with prescribed standards of care. It employs a well defined review process to ensure consistency and to allow the auditor to reach defensible conclusions. A comprehensive PSM audit will require a team effort.  </a:t>
            </a:r>
          </a:p>
          <a:p>
            <a:endParaRPr lang="en-US" smtClean="0">
              <a:latin typeface="Arial" pitchFamily="34" charset="0"/>
            </a:endParaRPr>
          </a:p>
          <a:p>
            <a:r>
              <a:rPr lang="en-US" smtClean="0">
                <a:latin typeface="Arial" pitchFamily="34" charset="0"/>
              </a:rPr>
              <a:t>A PSM audit can be broken down into two components: a PSM systems audit, and a PSM process audit.</a:t>
            </a:r>
          </a:p>
          <a:p>
            <a:endParaRPr lang="en-US" smtClean="0">
              <a:latin typeface="Arial" pitchFamily="34" charset="0"/>
            </a:endParaRPr>
          </a:p>
          <a:p>
            <a:r>
              <a:rPr lang="en-US" smtClean="0">
                <a:latin typeface="Arial" pitchFamily="34" charset="0"/>
              </a:rPr>
              <a:t>The systems component checks to see that </a:t>
            </a:r>
            <a:r>
              <a:rPr lang="en-US" u="sng" smtClean="0">
                <a:latin typeface="Arial" pitchFamily="34" charset="0"/>
              </a:rPr>
              <a:t>procedures </a:t>
            </a:r>
            <a:r>
              <a:rPr lang="en-US" smtClean="0">
                <a:latin typeface="Arial" pitchFamily="34" charset="0"/>
              </a:rPr>
              <a:t>are in place to manage process safety.  The process component checks to make sure that the PSM </a:t>
            </a:r>
            <a:r>
              <a:rPr lang="en-US" u="sng" smtClean="0">
                <a:latin typeface="Arial" pitchFamily="34" charset="0"/>
              </a:rPr>
              <a:t>activities</a:t>
            </a:r>
            <a:r>
              <a:rPr lang="en-US" smtClean="0">
                <a:latin typeface="Arial" pitchFamily="34" charset="0"/>
              </a:rPr>
              <a:t> are properly following the system procedures. </a:t>
            </a:r>
          </a:p>
        </p:txBody>
      </p:sp>
      <p:sp>
        <p:nvSpPr>
          <p:cNvPr id="53252" name="Slide Number Placeholder 3"/>
          <p:cNvSpPr>
            <a:spLocks noGrp="1"/>
          </p:cNvSpPr>
          <p:nvPr>
            <p:ph type="sldNum" sz="quarter" idx="5"/>
          </p:nvPr>
        </p:nvSpPr>
        <p:spPr>
          <a:noFill/>
        </p:spPr>
        <p:txBody>
          <a:bodyPr/>
          <a:lstStyle/>
          <a:p>
            <a:fld id="{B5269177-A6E5-4F6E-A368-D714B7238243}" type="slidenum">
              <a:rPr lang="en-US" smtClean="0">
                <a:latin typeface="Arial" pitchFamily="34" charset="0"/>
                <a:ea typeface="ＭＳ Ｐゴシック" pitchFamily="34" charset="-128"/>
              </a:rPr>
              <a:pPr/>
              <a:t>7</a:t>
            </a:fld>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34" charset="0"/>
              </a:rPr>
              <a:t>A PSM systems audit will check to see that the PSM procedures are timely, complete, up-to-date, and in compliance with company policies, with applicable government regulations, and with accepted good process safety practices.  By doing a field check on the system components with engineering and operations, the PSM audit is also an opportunity to gain feedback for corrective actions and improvements from those that are actually responsible for the day-to-day operation of the PSM program.  This will serve not only to measure the effectiveness of the individual elements of the PSM program but also to enhance process safety awareness and boost confidence in the PSM program in the plant.</a:t>
            </a:r>
          </a:p>
        </p:txBody>
      </p:sp>
      <p:sp>
        <p:nvSpPr>
          <p:cNvPr id="54276" name="Slide Number Placeholder 3"/>
          <p:cNvSpPr>
            <a:spLocks noGrp="1"/>
          </p:cNvSpPr>
          <p:nvPr>
            <p:ph type="sldNum" sz="quarter" idx="5"/>
          </p:nvPr>
        </p:nvSpPr>
        <p:spPr>
          <a:noFill/>
        </p:spPr>
        <p:txBody>
          <a:bodyPr/>
          <a:lstStyle/>
          <a:p>
            <a:fld id="{0D8D5038-4876-40B1-B705-ECD8860C7242}" type="slidenum">
              <a:rPr lang="en-US" smtClean="0">
                <a:latin typeface="Arial" pitchFamily="34" charset="0"/>
                <a:ea typeface="ＭＳ Ｐゴシック" pitchFamily="34" charset="-128"/>
              </a:rPr>
              <a:pPr/>
              <a:t>8</a:t>
            </a:fld>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dirty="0" smtClean="0">
                <a:latin typeface="Arial" pitchFamily="34" charset="0"/>
              </a:rPr>
              <a:t>The first step in performing a PSM audit at a facility is to designate an audit team. The audit team should be assembled from individuals that are somewhat familiar with the facility to be audited and familiar with process safety management. Experience in audit techniques is an added benefit.</a:t>
            </a:r>
            <a:endParaRPr lang="en-US" sz="1500" dirty="0" smtClean="0">
              <a:latin typeface="Arial" pitchFamily="34" charset="0"/>
            </a:endParaRPr>
          </a:p>
          <a:p>
            <a:r>
              <a:rPr lang="en-US" dirty="0" smtClean="0">
                <a:latin typeface="Arial" pitchFamily="34" charset="0"/>
              </a:rPr>
              <a:t>An audit team not only reduces the time required to be on site but it also provides more than one perspective, which is invaluable in conducting an effective PSM audit.  </a:t>
            </a: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p:txBody>
      </p:sp>
      <p:sp>
        <p:nvSpPr>
          <p:cNvPr id="55300" name="Slide Number Placeholder 3"/>
          <p:cNvSpPr>
            <a:spLocks noGrp="1"/>
          </p:cNvSpPr>
          <p:nvPr>
            <p:ph type="sldNum" sz="quarter" idx="5"/>
          </p:nvPr>
        </p:nvSpPr>
        <p:spPr>
          <a:noFill/>
        </p:spPr>
        <p:txBody>
          <a:bodyPr/>
          <a:lstStyle/>
          <a:p>
            <a:fld id="{0DDAD497-D453-4D6B-8A75-F3E44BE74F7F}" type="slidenum">
              <a:rPr lang="en-US" smtClean="0">
                <a:latin typeface="Arial" pitchFamily="34" charset="0"/>
                <a:ea typeface="ＭＳ Ｐゴシック" pitchFamily="34" charset="-128"/>
              </a:rPr>
              <a:pPr/>
              <a:t>9</a:t>
            </a:fld>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314325"/>
            <a:ext cx="2078037"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2750" y="314325"/>
            <a:ext cx="6081713"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0" y="6248400"/>
            <a:ext cx="9144000" cy="457200"/>
          </a:xfrm>
        </p:spPr>
        <p:txBody>
          <a:bodyPr/>
          <a:lstStyle>
            <a:lvl1pPr algn="l">
              <a:defRPr sz="700"/>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6" name="Rectangle 6"/>
          <p:cNvSpPr>
            <a:spLocks noGrp="1" noChangeArrowheads="1"/>
          </p:cNvSpPr>
          <p:nvPr>
            <p:ph type="sldNum" sz="quarter" idx="12"/>
          </p:nvPr>
        </p:nvSpPr>
        <p:spPr>
          <a:ln/>
        </p:spPr>
        <p:txBody>
          <a:bodyPr/>
          <a:lstStyle>
            <a:lvl1pPr>
              <a:defRPr/>
            </a:lvl1pPr>
          </a:lstStyle>
          <a:p>
            <a:pPr>
              <a:defRPr/>
            </a:pPr>
            <a:fld id="{941204BE-077E-45FE-824C-F627683AF47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7" name="Rectangle 6"/>
          <p:cNvSpPr>
            <a:spLocks noGrp="1" noChangeArrowheads="1"/>
          </p:cNvSpPr>
          <p:nvPr>
            <p:ph type="sldNum" sz="quarter" idx="12"/>
          </p:nvPr>
        </p:nvSpPr>
        <p:spPr>
          <a:ln/>
        </p:spPr>
        <p:txBody>
          <a:bodyPr/>
          <a:lstStyle>
            <a:lvl1pPr>
              <a:defRPr/>
            </a:lvl1pPr>
          </a:lstStyle>
          <a:p>
            <a:pPr>
              <a:defRPr/>
            </a:pPr>
            <a:fld id="{7DBA38ED-0187-4FF1-A6ED-56D96D0A00D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9" name="Rectangle 6"/>
          <p:cNvSpPr>
            <a:spLocks noGrp="1" noChangeArrowheads="1"/>
          </p:cNvSpPr>
          <p:nvPr>
            <p:ph type="sldNum" sz="quarter" idx="12"/>
          </p:nvPr>
        </p:nvSpPr>
        <p:spPr>
          <a:ln/>
        </p:spPr>
        <p:txBody>
          <a:bodyPr/>
          <a:lstStyle>
            <a:lvl1pPr>
              <a:defRPr/>
            </a:lvl1pPr>
          </a:lstStyle>
          <a:p>
            <a:pPr>
              <a:defRPr/>
            </a:pPr>
            <a:fld id="{A06661C4-F41D-485F-AD81-83D0599FCD2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5" name="Rectangle 6"/>
          <p:cNvSpPr>
            <a:spLocks noGrp="1" noChangeArrowheads="1"/>
          </p:cNvSpPr>
          <p:nvPr>
            <p:ph type="sldNum" sz="quarter" idx="12"/>
          </p:nvPr>
        </p:nvSpPr>
        <p:spPr>
          <a:ln/>
        </p:spPr>
        <p:txBody>
          <a:bodyPr/>
          <a:lstStyle>
            <a:lvl1pPr>
              <a:defRPr/>
            </a:lvl1pPr>
          </a:lstStyle>
          <a:p>
            <a:pPr>
              <a:defRPr/>
            </a:pPr>
            <a:fld id="{BEC2BACE-5D5E-425F-ACC6-C2446F1AED2A}"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4" name="Rectangle 6"/>
          <p:cNvSpPr>
            <a:spLocks noGrp="1" noChangeArrowheads="1"/>
          </p:cNvSpPr>
          <p:nvPr>
            <p:ph type="sldNum" sz="quarter" idx="12"/>
          </p:nvPr>
        </p:nvSpPr>
        <p:spPr>
          <a:ln/>
        </p:spPr>
        <p:txBody>
          <a:bodyPr/>
          <a:lstStyle>
            <a:lvl1pPr>
              <a:defRPr/>
            </a:lvl1pPr>
          </a:lstStyle>
          <a:p>
            <a:pPr>
              <a:defRPr/>
            </a:pPr>
            <a:fld id="{CB18B6B3-06BE-45D6-92B4-3AF8FA4794F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7" name="Rectangle 6"/>
          <p:cNvSpPr>
            <a:spLocks noGrp="1" noChangeArrowheads="1"/>
          </p:cNvSpPr>
          <p:nvPr>
            <p:ph type="sldNum" sz="quarter" idx="12"/>
          </p:nvPr>
        </p:nvSpPr>
        <p:spPr>
          <a:ln/>
        </p:spPr>
        <p:txBody>
          <a:bodyPr/>
          <a:lstStyle>
            <a:lvl1pPr>
              <a:defRPr/>
            </a:lvl1pPr>
          </a:lstStyle>
          <a:p>
            <a:pPr>
              <a:defRPr/>
            </a:pPr>
            <a:fld id="{E6FC50BF-A117-4321-88E4-93DE2F1B28D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7" name="Rectangle 6"/>
          <p:cNvSpPr>
            <a:spLocks noGrp="1" noChangeArrowheads="1"/>
          </p:cNvSpPr>
          <p:nvPr>
            <p:ph type="sldNum" sz="quarter" idx="12"/>
          </p:nvPr>
        </p:nvSpPr>
        <p:spPr>
          <a:ln/>
        </p:spPr>
        <p:txBody>
          <a:bodyPr/>
          <a:lstStyle>
            <a:lvl1pPr>
              <a:defRPr/>
            </a:lvl1pPr>
          </a:lstStyle>
          <a:p>
            <a:pPr>
              <a:defRPr/>
            </a:pPr>
            <a:fld id="{CBE3AE45-F2DD-48E6-BAC8-CA8867AC1CAA}"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6" name="Rectangle 6"/>
          <p:cNvSpPr>
            <a:spLocks noGrp="1" noChangeArrowheads="1"/>
          </p:cNvSpPr>
          <p:nvPr>
            <p:ph type="sldNum" sz="quarter" idx="12"/>
          </p:nvPr>
        </p:nvSpPr>
        <p:spPr>
          <a:ln/>
        </p:spPr>
        <p:txBody>
          <a:bodyPr/>
          <a:lstStyle>
            <a:lvl1pPr>
              <a:defRPr/>
            </a:lvl1pPr>
          </a:lstStyle>
          <a:p>
            <a:pPr>
              <a:defRPr/>
            </a:pPr>
            <a:fld id="{971C6B02-0099-45B7-910A-8E90CD385D5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6" name="Rectangle 6"/>
          <p:cNvSpPr>
            <a:spLocks noGrp="1" noChangeArrowheads="1"/>
          </p:cNvSpPr>
          <p:nvPr>
            <p:ph type="sldNum" sz="quarter" idx="12"/>
          </p:nvPr>
        </p:nvSpPr>
        <p:spPr>
          <a:ln/>
        </p:spPr>
        <p:txBody>
          <a:bodyPr/>
          <a:lstStyle>
            <a:lvl1pPr>
              <a:defRPr/>
            </a:lvl1pPr>
          </a:lstStyle>
          <a:p>
            <a:pPr>
              <a:defRPr/>
            </a:pPr>
            <a:fld id="{7BA982F0-4592-4FFE-B599-9C2B3F4DEFE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371600"/>
            <a:ext cx="4078288"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71600"/>
            <a:ext cx="407828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14" cstate="email">
            <a:extLst>
              <a:ext uri="{28A0092B-C50C-407E-A947-70E740481C1C}">
                <a14:useLocalDpi xmlns:a14="http://schemas.microsoft.com/office/drawing/2010/main" val="0"/>
              </a:ext>
            </a:extLst>
          </a:blip>
          <a:srcRect t="-93973"/>
          <a:stretch>
            <a:fillRect/>
          </a:stretch>
        </p:blipFill>
        <p:spPr>
          <a:xfrm>
            <a:off x="179388" y="1182688"/>
            <a:ext cx="8786812" cy="5276850"/>
          </a:xfrm>
          <a:prstGeom prst="rect">
            <a:avLst/>
          </a:prstGeom>
          <a:gradFill>
            <a:gsLst>
              <a:gs pos="0">
                <a:schemeClr val="bg1">
                  <a:lumMod val="85000"/>
                </a:schemeClr>
              </a:gs>
              <a:gs pos="100000">
                <a:schemeClr val="bg1">
                  <a:lumMod val="50000"/>
                </a:schemeClr>
              </a:gs>
            </a:gsLst>
            <a:lin ang="5400000" scaled="0"/>
          </a:gradFill>
        </p:spPr>
      </p:pic>
      <p:pic>
        <p:nvPicPr>
          <p:cNvPr id="1027" name="Picture 7" descr="CCPS_Logo.png"/>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086600" y="323850"/>
            <a:ext cx="1638300" cy="720725"/>
          </a:xfrm>
          <a:prstGeom prst="rect">
            <a:avLst/>
          </a:prstGeom>
          <a:noFill/>
          <a:ln w="9525">
            <a:noFill/>
            <a:miter lim="800000"/>
            <a:headEnd/>
            <a:tailEnd/>
          </a:ln>
        </p:spPr>
      </p:pic>
      <p:sp>
        <p:nvSpPr>
          <p:cNvPr id="9" name="TextBox 8"/>
          <p:cNvSpPr txBox="1"/>
          <p:nvPr/>
        </p:nvSpPr>
        <p:spPr>
          <a:xfrm>
            <a:off x="412750" y="457200"/>
            <a:ext cx="6292850" cy="641350"/>
          </a:xfrm>
          <a:prstGeom prst="rect">
            <a:avLst/>
          </a:prstGeom>
          <a:noFill/>
        </p:spPr>
        <p:txBody>
          <a:bodyPr>
            <a:spAutoFit/>
          </a:bodyPr>
          <a:lstStyle/>
          <a:p>
            <a:pPr defTabSz="457200">
              <a:defRPr/>
            </a:pPr>
            <a:endParaRPr lang="en-US" sz="3600" dirty="0">
              <a:latin typeface="Calibri" pitchFamily="34" charset="0"/>
              <a:ea typeface="ＭＳ Ｐゴシック" pitchFamily="-108" charset="-128"/>
            </a:endParaRPr>
          </a:p>
        </p:txBody>
      </p:sp>
      <p:sp>
        <p:nvSpPr>
          <p:cNvPr id="1029" name="Title Placeholder 1"/>
          <p:cNvSpPr>
            <a:spLocks noGrp="1"/>
          </p:cNvSpPr>
          <p:nvPr>
            <p:ph type="title"/>
          </p:nvPr>
        </p:nvSpPr>
        <p:spPr bwMode="auto">
          <a:xfrm>
            <a:off x="412750" y="314325"/>
            <a:ext cx="8308975" cy="7842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415925" y="1371600"/>
            <a:ext cx="8308975"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9" name="Text Box 7"/>
          <p:cNvSpPr txBox="1">
            <a:spLocks noChangeArrowheads="1"/>
          </p:cNvSpPr>
          <p:nvPr/>
        </p:nvSpPr>
        <p:spPr bwMode="auto">
          <a:xfrm>
            <a:off x="457200" y="6477000"/>
            <a:ext cx="8001000" cy="473075"/>
          </a:xfrm>
          <a:prstGeom prst="rect">
            <a:avLst/>
          </a:prstGeom>
          <a:noFill/>
          <a:ln w="9525">
            <a:noFill/>
            <a:miter lim="800000"/>
            <a:headEnd/>
            <a:tailEnd/>
          </a:ln>
          <a:effectLst/>
        </p:spPr>
        <p:txBody>
          <a:bodyPr>
            <a:spAutoFit/>
          </a:bodyPr>
          <a:lstStyle/>
          <a:p>
            <a:pPr>
              <a:defRPr/>
            </a:pPr>
            <a:r>
              <a:rPr lang="en-US" sz="1000" dirty="0">
                <a:latin typeface="Arial" charset="0"/>
                <a:ea typeface="ＭＳ Ｐゴシック" pitchFamily="-108" charset="-128"/>
              </a:rPr>
              <a:t>Copyright ©2009 American Institute of Chemical Engineers, Inc.  All rights reserved.</a:t>
            </a:r>
          </a:p>
          <a:p>
            <a:pPr>
              <a:spcBef>
                <a:spcPct val="50000"/>
              </a:spcBef>
              <a:defRPr/>
            </a:pPr>
            <a:endParaRPr lang="en-US" sz="1000" dirty="0">
              <a:latin typeface="Arial" charset="0"/>
              <a:ea typeface="ＭＳ Ｐゴシック" pitchFamily="-108" charset="-128"/>
            </a:endParaRPr>
          </a:p>
        </p:txBody>
      </p:sp>
    </p:spTree>
  </p:cSld>
  <p:clrMap bg1="lt1" tx1="dk1" bg2="lt2" tx2="dk2" accent1="accent1" accent2="accent2" accent3="accent3" accent4="accent4" accent5="accent5" accent6="accent6" hlink="hlink" folHlink="folHlink"/>
  <p:sldLayoutIdLst>
    <p:sldLayoutId id="2147488598" r:id="rId1"/>
    <p:sldLayoutId id="2147488599" r:id="rId2"/>
    <p:sldLayoutId id="2147488600" r:id="rId3"/>
    <p:sldLayoutId id="2147488601" r:id="rId4"/>
    <p:sldLayoutId id="2147488602" r:id="rId5"/>
    <p:sldLayoutId id="2147488603" r:id="rId6"/>
    <p:sldLayoutId id="2147488604" r:id="rId7"/>
    <p:sldLayoutId id="2147488605" r:id="rId8"/>
    <p:sldLayoutId id="2147488606" r:id="rId9"/>
    <p:sldLayoutId id="2147488607" r:id="rId10"/>
    <p:sldLayoutId id="2147488608" r:id="rId11"/>
  </p:sldLayoutIdLst>
  <p:hf sldNum="0" hdr="0" dt="0"/>
  <p:txStyles>
    <p:titleStyle>
      <a:lvl1pPr algn="l" rtl="0" eaLnBrk="0" fontAlgn="base" hangingPunct="0">
        <a:spcBef>
          <a:spcPct val="0"/>
        </a:spcBef>
        <a:spcAft>
          <a:spcPct val="0"/>
        </a:spcAft>
        <a:defRPr sz="3600">
          <a:solidFill>
            <a:schemeClr val="tx1"/>
          </a:solidFill>
          <a:latin typeface="+mj-lt"/>
          <a:ea typeface="+mj-ea"/>
          <a:cs typeface="ＭＳ Ｐゴシック"/>
        </a:defRPr>
      </a:lvl1pPr>
      <a:lvl2pPr algn="l" rtl="0" eaLnBrk="0" fontAlgn="base" hangingPunct="0">
        <a:spcBef>
          <a:spcPct val="0"/>
        </a:spcBef>
        <a:spcAft>
          <a:spcPct val="0"/>
        </a:spcAft>
        <a:defRPr sz="3600">
          <a:solidFill>
            <a:schemeClr val="tx1"/>
          </a:solidFill>
          <a:latin typeface="Calibri" pitchFamily="34" charset="0"/>
          <a:ea typeface="ＭＳ Ｐゴシック" pitchFamily="-108" charset="-128"/>
          <a:cs typeface="ＭＳ Ｐゴシック"/>
        </a:defRPr>
      </a:lvl2pPr>
      <a:lvl3pPr algn="l" rtl="0" eaLnBrk="0" fontAlgn="base" hangingPunct="0">
        <a:spcBef>
          <a:spcPct val="0"/>
        </a:spcBef>
        <a:spcAft>
          <a:spcPct val="0"/>
        </a:spcAft>
        <a:defRPr sz="3600">
          <a:solidFill>
            <a:schemeClr val="tx1"/>
          </a:solidFill>
          <a:latin typeface="Calibri" pitchFamily="34" charset="0"/>
          <a:ea typeface="ＭＳ Ｐゴシック" pitchFamily="-108" charset="-128"/>
          <a:cs typeface="ＭＳ Ｐゴシック"/>
        </a:defRPr>
      </a:lvl3pPr>
      <a:lvl4pPr algn="l" rtl="0" eaLnBrk="0" fontAlgn="base" hangingPunct="0">
        <a:spcBef>
          <a:spcPct val="0"/>
        </a:spcBef>
        <a:spcAft>
          <a:spcPct val="0"/>
        </a:spcAft>
        <a:defRPr sz="3600">
          <a:solidFill>
            <a:schemeClr val="tx1"/>
          </a:solidFill>
          <a:latin typeface="Calibri" pitchFamily="34" charset="0"/>
          <a:ea typeface="ＭＳ Ｐゴシック" pitchFamily="-108" charset="-128"/>
          <a:cs typeface="ＭＳ Ｐゴシック"/>
        </a:defRPr>
      </a:lvl4pPr>
      <a:lvl5pPr algn="l" rtl="0" eaLnBrk="0" fontAlgn="base" hangingPunct="0">
        <a:spcBef>
          <a:spcPct val="0"/>
        </a:spcBef>
        <a:spcAft>
          <a:spcPct val="0"/>
        </a:spcAft>
        <a:defRPr sz="3600">
          <a:solidFill>
            <a:schemeClr val="tx1"/>
          </a:solidFill>
          <a:latin typeface="Calibri" pitchFamily="34" charset="0"/>
          <a:ea typeface="ＭＳ Ｐゴシック" pitchFamily="-108" charset="-128"/>
          <a:cs typeface="ＭＳ Ｐゴシック"/>
        </a:defRPr>
      </a:lvl5pPr>
      <a:lvl6pPr marL="457200" algn="l" rtl="0" fontAlgn="base">
        <a:spcBef>
          <a:spcPct val="0"/>
        </a:spcBef>
        <a:spcAft>
          <a:spcPct val="0"/>
        </a:spcAft>
        <a:defRPr sz="3600">
          <a:solidFill>
            <a:schemeClr val="tx1"/>
          </a:solidFill>
          <a:latin typeface="Calibri" pitchFamily="34" charset="0"/>
          <a:ea typeface="ＭＳ Ｐゴシック" pitchFamily="-108" charset="-128"/>
        </a:defRPr>
      </a:lvl6pPr>
      <a:lvl7pPr marL="914400" algn="l" rtl="0" fontAlgn="base">
        <a:spcBef>
          <a:spcPct val="0"/>
        </a:spcBef>
        <a:spcAft>
          <a:spcPct val="0"/>
        </a:spcAft>
        <a:defRPr sz="3600">
          <a:solidFill>
            <a:schemeClr val="tx1"/>
          </a:solidFill>
          <a:latin typeface="Calibri" pitchFamily="34" charset="0"/>
          <a:ea typeface="ＭＳ Ｐゴシック" pitchFamily="-108" charset="-128"/>
        </a:defRPr>
      </a:lvl7pPr>
      <a:lvl8pPr marL="1371600" algn="l" rtl="0" fontAlgn="base">
        <a:spcBef>
          <a:spcPct val="0"/>
        </a:spcBef>
        <a:spcAft>
          <a:spcPct val="0"/>
        </a:spcAft>
        <a:defRPr sz="3600">
          <a:solidFill>
            <a:schemeClr val="tx1"/>
          </a:solidFill>
          <a:latin typeface="Calibri" pitchFamily="34" charset="0"/>
          <a:ea typeface="ＭＳ Ｐゴシック" pitchFamily="-108" charset="-128"/>
        </a:defRPr>
      </a:lvl8pPr>
      <a:lvl9pPr marL="1828800" algn="l" rtl="0" fontAlgn="base">
        <a:spcBef>
          <a:spcPct val="0"/>
        </a:spcBef>
        <a:spcAft>
          <a:spcPct val="0"/>
        </a:spcAft>
        <a:defRPr sz="3600">
          <a:solidFill>
            <a:schemeClr val="tx1"/>
          </a:solidFill>
          <a:latin typeface="Calibri" pitchFamily="34" charset="0"/>
          <a:ea typeface="ＭＳ Ｐゴシック" pitchFamily="-108"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ＭＳ Ｐゴシック"/>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cs typeface="ＭＳ Ｐゴシック"/>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cs typeface="ＭＳ Ｐゴシック"/>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cs typeface="ＭＳ Ｐゴシック"/>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cs typeface="ＭＳ Ｐゴシック"/>
        </a:defRPr>
      </a:lvl5pPr>
      <a:lvl6pPr marL="1600200" indent="-228600" algn="l" rtl="0" fontAlgn="base">
        <a:spcBef>
          <a:spcPts val="600"/>
        </a:spcBef>
        <a:spcAft>
          <a:spcPct val="0"/>
        </a:spcAft>
        <a:buClr>
          <a:srgbClr val="7F7F7F"/>
        </a:buClr>
        <a:buSzPct val="70000"/>
        <a:buFont typeface="Wingdings" pitchFamily="2"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pitchFamily="2"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pitchFamily="2"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pitchFamily="2" charset="2"/>
        <a:buChar char="l"/>
        <a:defRPr>
          <a:solidFill>
            <a:srgbClr val="40404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11413" y="609600"/>
            <a:ext cx="60467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08" charset="-128"/>
                <a:cs typeface="+mn-cs"/>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08" charset="-128"/>
                <a:cs typeface="+mn-cs"/>
              </a:defRPr>
            </a:lvl1pPr>
          </a:lstStyle>
          <a:p>
            <a:pPr>
              <a:defRPr/>
            </a:pPr>
            <a:fld id="{4564F586-0970-47BB-B1D5-54EAAE962DAB}" type="slidenum">
              <a:rPr lang="en-US"/>
              <a:pPr>
                <a:defRPr/>
              </a:pPr>
              <a:t>‹#›</a:t>
            </a:fld>
            <a:endParaRPr lang="en-US" dirty="0"/>
          </a:p>
        </p:txBody>
      </p:sp>
      <p:sp>
        <p:nvSpPr>
          <p:cNvPr id="1033" name="Line 9"/>
          <p:cNvSpPr>
            <a:spLocks noChangeShapeType="1"/>
          </p:cNvSpPr>
          <p:nvPr/>
        </p:nvSpPr>
        <p:spPr bwMode="auto">
          <a:xfrm>
            <a:off x="195263" y="1828800"/>
            <a:ext cx="8659812" cy="0"/>
          </a:xfrm>
          <a:prstGeom prst="line">
            <a:avLst/>
          </a:prstGeom>
          <a:noFill/>
          <a:ln w="76200">
            <a:solidFill>
              <a:schemeClr val="folHlink"/>
            </a:solidFill>
            <a:round/>
            <a:headEnd/>
            <a:tailEnd/>
          </a:ln>
          <a:effectLst/>
        </p:spPr>
        <p:txBody>
          <a:bodyPr/>
          <a:lstStyle/>
          <a:p>
            <a:pPr>
              <a:defRPr/>
            </a:pPr>
            <a:endParaRPr lang="en-US" dirty="0">
              <a:latin typeface="Arial" charset="0"/>
              <a:ea typeface="ＭＳ Ｐゴシック" pitchFamily="-108" charset="-128"/>
            </a:endParaRPr>
          </a:p>
        </p:txBody>
      </p:sp>
      <p:pic>
        <p:nvPicPr>
          <p:cNvPr id="2056" name="Picture 10" descr="2008 CCPS_Logo"/>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41300" y="412750"/>
            <a:ext cx="1978025"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8618" r:id="rId1"/>
    <p:sldLayoutId id="2147488619" r:id="rId2"/>
    <p:sldLayoutId id="2147488620" r:id="rId3"/>
    <p:sldLayoutId id="2147488609" r:id="rId4"/>
    <p:sldLayoutId id="2147488610" r:id="rId5"/>
    <p:sldLayoutId id="2147488611" r:id="rId6"/>
    <p:sldLayoutId id="2147488612" r:id="rId7"/>
    <p:sldLayoutId id="2147488613" r:id="rId8"/>
    <p:sldLayoutId id="2147488614" r:id="rId9"/>
    <p:sldLayoutId id="2147488615" r:id="rId10"/>
    <p:sldLayoutId id="2147488616" r:id="rId11"/>
    <p:sldLayoutId id="2147488617" r:id="rId12"/>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9760"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www.osha.gov/pls/oshaweb/owadisp.show_document?p_id=9763&amp;p_table=STANDARDS"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hyperlink" Target="PSM%20Auditing%20Checklist.doc"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audio" Target="../media/audio1.wav"/><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hyperlink" Target="http://images.google.com/imgres?imgurl=http://nicholasandsmith.com/images/disaster.jpg&amp;imgrefurl=http://nicholasandsmith.com/uk/longford.html&amp;usg=__-RU4aeOAlBXSbjptWGal_T_wAfc=&amp;h=285&amp;w=348&amp;sz=27&amp;hl=en&amp;start=10&amp;tbnid=HjqMdCdAaa3doM:&amp;tbnh=98&amp;tbnw=120&amp;prev=/images?q=esso+longford&amp;gbv=2&amp;hl=e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5.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Course Material</a:t>
            </a:r>
          </a:p>
        </p:txBody>
      </p:sp>
      <p:sp>
        <p:nvSpPr>
          <p:cNvPr id="6147" name="Content Placeholder 2"/>
          <p:cNvSpPr>
            <a:spLocks noGrp="1"/>
          </p:cNvSpPr>
          <p:nvPr>
            <p:ph idx="1"/>
          </p:nvPr>
        </p:nvSpPr>
        <p:spPr>
          <a:xfrm>
            <a:off x="228600" y="1981200"/>
            <a:ext cx="8763000" cy="4648200"/>
          </a:xfrm>
        </p:spPr>
        <p:txBody>
          <a:bodyPr/>
          <a:lstStyle/>
          <a:p>
            <a:pPr marL="514350" indent="-514350">
              <a:lnSpc>
                <a:spcPts val="2800"/>
              </a:lnSpc>
              <a:buFontTx/>
              <a:buAutoNum type="arabicPeriod"/>
            </a:pPr>
            <a:r>
              <a:rPr lang="en-US" sz="2800" dirty="0" smtClean="0"/>
              <a:t>Overview of Process Safety</a:t>
            </a:r>
          </a:p>
          <a:p>
            <a:pPr marL="514350" indent="-514350">
              <a:lnSpc>
                <a:spcPts val="2800"/>
              </a:lnSpc>
              <a:buFontTx/>
              <a:buAutoNum type="arabicPeriod"/>
            </a:pPr>
            <a:r>
              <a:rPr lang="en-US" sz="2800" dirty="0" smtClean="0"/>
              <a:t>Compliance with Standards</a:t>
            </a:r>
          </a:p>
          <a:p>
            <a:pPr marL="514350" indent="-514350">
              <a:lnSpc>
                <a:spcPts val="2800"/>
              </a:lnSpc>
              <a:buFontTx/>
              <a:buAutoNum type="arabicPeriod"/>
            </a:pPr>
            <a:r>
              <a:rPr lang="en-US" sz="2800" dirty="0" smtClean="0"/>
              <a:t>Process Hazard Analysis</a:t>
            </a:r>
          </a:p>
          <a:p>
            <a:pPr marL="514350" indent="-514350">
              <a:lnSpc>
                <a:spcPts val="2800"/>
              </a:lnSpc>
              <a:buFontTx/>
              <a:buAutoNum type="arabicPeriod"/>
            </a:pPr>
            <a:r>
              <a:rPr lang="en-US" sz="2800" dirty="0" smtClean="0"/>
              <a:t>Standard Operating Procedures</a:t>
            </a:r>
          </a:p>
          <a:p>
            <a:pPr marL="514350" indent="-514350">
              <a:lnSpc>
                <a:spcPts val="2800"/>
              </a:lnSpc>
              <a:buFontTx/>
              <a:buAutoNum type="arabicPeriod"/>
            </a:pPr>
            <a:r>
              <a:rPr lang="en-US" sz="2800" dirty="0" smtClean="0"/>
              <a:t>Safe Work Procedures</a:t>
            </a:r>
          </a:p>
          <a:p>
            <a:pPr marL="514350" indent="-514350">
              <a:lnSpc>
                <a:spcPts val="2800"/>
              </a:lnSpc>
              <a:buFontTx/>
              <a:buAutoNum type="arabicPeriod"/>
            </a:pPr>
            <a:r>
              <a:rPr lang="en-US" sz="2800" dirty="0" smtClean="0"/>
              <a:t>Mechanical Integrity</a:t>
            </a:r>
          </a:p>
          <a:p>
            <a:pPr marL="514350" indent="-514350">
              <a:lnSpc>
                <a:spcPts val="2800"/>
              </a:lnSpc>
              <a:buFontTx/>
              <a:buAutoNum type="arabicPeriod"/>
            </a:pPr>
            <a:r>
              <a:rPr lang="en-US" sz="2800" dirty="0" smtClean="0"/>
              <a:t>Management of Change</a:t>
            </a:r>
          </a:p>
          <a:p>
            <a:pPr marL="514350" indent="-514350">
              <a:lnSpc>
                <a:spcPts val="2800"/>
              </a:lnSpc>
              <a:buFontTx/>
              <a:buAutoNum type="arabicPeriod"/>
            </a:pPr>
            <a:r>
              <a:rPr lang="en-US" sz="2800" b="1" dirty="0" smtClean="0">
                <a:solidFill>
                  <a:srgbClr val="FF0000"/>
                </a:solidFill>
              </a:rPr>
              <a:t>Auditing Process Safety Systems</a:t>
            </a:r>
          </a:p>
          <a:p>
            <a:pPr marL="514350" indent="-514350">
              <a:lnSpc>
                <a:spcPts val="2800"/>
              </a:lnSpc>
              <a:buFontTx/>
              <a:buAutoNum type="arabicPeriod"/>
            </a:pPr>
            <a:r>
              <a:rPr lang="en-US" sz="2800" dirty="0" smtClean="0"/>
              <a:t>Emergency Response Procedures</a:t>
            </a:r>
          </a:p>
          <a:p>
            <a:pPr marL="514350" indent="-514350">
              <a:buFontTx/>
              <a:buNone/>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2819400" y="533400"/>
            <a:ext cx="5791200" cy="708025"/>
          </a:xfrm>
          <a:prstGeom prst="rect">
            <a:avLst/>
          </a:prstGeom>
          <a:noFill/>
          <a:ln w="9525">
            <a:noFill/>
            <a:miter lim="800000"/>
            <a:headEnd/>
            <a:tailEnd/>
          </a:ln>
        </p:spPr>
        <p:txBody>
          <a:bodyPr>
            <a:spAutoFit/>
          </a:bodyPr>
          <a:lstStyle/>
          <a:p>
            <a:r>
              <a:rPr lang="en-US" sz="4000"/>
              <a:t>Audit team composition</a:t>
            </a:r>
          </a:p>
        </p:txBody>
      </p:sp>
      <p:sp>
        <p:nvSpPr>
          <p:cNvPr id="15363" name="TextBox 2"/>
          <p:cNvSpPr txBox="1">
            <a:spLocks noChangeArrowheads="1"/>
          </p:cNvSpPr>
          <p:nvPr/>
        </p:nvSpPr>
        <p:spPr bwMode="auto">
          <a:xfrm>
            <a:off x="304800" y="2057400"/>
            <a:ext cx="8534400" cy="3016250"/>
          </a:xfrm>
          <a:prstGeom prst="rect">
            <a:avLst/>
          </a:prstGeom>
          <a:noFill/>
          <a:ln w="9525">
            <a:noFill/>
            <a:miter lim="800000"/>
            <a:headEnd/>
            <a:tailEnd/>
          </a:ln>
        </p:spPr>
        <p:txBody>
          <a:bodyPr>
            <a:spAutoFit/>
          </a:bodyPr>
          <a:lstStyle/>
          <a:p>
            <a:pPr>
              <a:spcAft>
                <a:spcPts val="1200"/>
              </a:spcAft>
            </a:pPr>
            <a:r>
              <a:rPr lang="en-US" sz="4000"/>
              <a:t>Team leader – Independent</a:t>
            </a:r>
          </a:p>
          <a:p>
            <a:pPr>
              <a:spcAft>
                <a:spcPts val="1200"/>
              </a:spcAft>
            </a:pPr>
            <a:endParaRPr lang="en-US" sz="4000"/>
          </a:p>
          <a:p>
            <a:pPr>
              <a:spcAft>
                <a:spcPts val="1200"/>
              </a:spcAft>
            </a:pPr>
            <a:r>
              <a:rPr lang="en-US" sz="4000"/>
              <a:t>Subject matter experts (SMEs)</a:t>
            </a:r>
          </a:p>
          <a:p>
            <a:pPr>
              <a:spcAft>
                <a:spcPts val="1200"/>
              </a:spcAft>
            </a:pPr>
            <a:endParaRPr lang="en-US" sz="4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2895600" y="838200"/>
            <a:ext cx="5791200" cy="646113"/>
          </a:xfrm>
          <a:prstGeom prst="rect">
            <a:avLst/>
          </a:prstGeom>
          <a:noFill/>
          <a:ln w="9525">
            <a:noFill/>
            <a:miter lim="800000"/>
            <a:headEnd/>
            <a:tailEnd/>
          </a:ln>
        </p:spPr>
        <p:txBody>
          <a:bodyPr>
            <a:spAutoFit/>
          </a:bodyPr>
          <a:lstStyle/>
          <a:p>
            <a:r>
              <a:rPr lang="en-US" sz="3600"/>
              <a:t>Audit team composition</a:t>
            </a:r>
          </a:p>
        </p:txBody>
      </p:sp>
      <p:sp>
        <p:nvSpPr>
          <p:cNvPr id="16387" name="TextBox 2"/>
          <p:cNvSpPr txBox="1">
            <a:spLocks noChangeArrowheads="1"/>
          </p:cNvSpPr>
          <p:nvPr/>
        </p:nvSpPr>
        <p:spPr bwMode="auto">
          <a:xfrm>
            <a:off x="304800" y="2057400"/>
            <a:ext cx="8534400" cy="2708434"/>
          </a:xfrm>
          <a:prstGeom prst="rect">
            <a:avLst/>
          </a:prstGeom>
          <a:noFill/>
          <a:ln w="9525">
            <a:noFill/>
            <a:miter lim="800000"/>
            <a:headEnd/>
            <a:tailEnd/>
          </a:ln>
        </p:spPr>
        <p:txBody>
          <a:bodyPr>
            <a:spAutoFit/>
          </a:bodyPr>
          <a:lstStyle/>
          <a:p>
            <a:pPr>
              <a:spcAft>
                <a:spcPts val="1200"/>
              </a:spcAft>
            </a:pPr>
            <a:r>
              <a:rPr lang="en-US" sz="4000" dirty="0"/>
              <a:t>Area supervisor of the area being </a:t>
            </a:r>
            <a:r>
              <a:rPr lang="en-US" sz="4000" dirty="0" smtClean="0"/>
              <a:t>audited</a:t>
            </a:r>
            <a:endParaRPr lang="en-US" sz="4000" dirty="0"/>
          </a:p>
          <a:p>
            <a:pPr>
              <a:spcAft>
                <a:spcPts val="1200"/>
              </a:spcAft>
            </a:pPr>
            <a:r>
              <a:rPr lang="en-US" sz="4000" dirty="0"/>
              <a:t>Lead operator of the area being audited</a:t>
            </a:r>
          </a:p>
        </p:txBody>
      </p:sp>
      <p:sp>
        <p:nvSpPr>
          <p:cNvPr id="16388" name="TextBox 3"/>
          <p:cNvSpPr txBox="1">
            <a:spLocks noChangeArrowheads="1"/>
          </p:cNvSpPr>
          <p:nvPr/>
        </p:nvSpPr>
        <p:spPr bwMode="auto">
          <a:xfrm>
            <a:off x="0" y="4724400"/>
            <a:ext cx="9144000" cy="646112"/>
          </a:xfrm>
          <a:prstGeom prst="rect">
            <a:avLst/>
          </a:prstGeom>
          <a:noFill/>
          <a:ln w="9525">
            <a:noFill/>
            <a:miter lim="800000"/>
            <a:headEnd/>
            <a:tailEnd/>
          </a:ln>
        </p:spPr>
        <p:txBody>
          <a:bodyPr>
            <a:spAutoFit/>
          </a:bodyPr>
          <a:lstStyle/>
          <a:p>
            <a:r>
              <a:rPr lang="en-US" dirty="0"/>
              <a:t>Reference: </a:t>
            </a:r>
            <a:r>
              <a:rPr lang="en-US" u="sng" dirty="0"/>
              <a:t>Plant Guidelines for </a:t>
            </a:r>
            <a:r>
              <a:rPr lang="en-US" i="1" u="sng" dirty="0"/>
              <a:t>Technical Management of Chemical Process Safety</a:t>
            </a:r>
            <a:r>
              <a:rPr lang="en-US" dirty="0"/>
              <a:t>, </a:t>
            </a:r>
            <a:r>
              <a:rPr lang="en-US" u="sng" dirty="0"/>
              <a:t>Revised Edition</a:t>
            </a:r>
            <a:r>
              <a:rPr lang="en-US" dirty="0"/>
              <a:t>, 1992, CCPS/AIChE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2819400" y="381000"/>
            <a:ext cx="6096000" cy="1200150"/>
          </a:xfrm>
          <a:prstGeom prst="rect">
            <a:avLst/>
          </a:prstGeom>
          <a:noFill/>
          <a:ln w="9525">
            <a:noFill/>
            <a:miter lim="800000"/>
            <a:headEnd/>
            <a:tailEnd/>
          </a:ln>
        </p:spPr>
        <p:txBody>
          <a:bodyPr>
            <a:spAutoFit/>
          </a:bodyPr>
          <a:lstStyle/>
          <a:p>
            <a:pPr algn="ctr"/>
            <a:r>
              <a:rPr lang="en-US" sz="3600"/>
              <a:t>2. Determine the audit timing and scope</a:t>
            </a:r>
          </a:p>
        </p:txBody>
      </p:sp>
      <p:sp>
        <p:nvSpPr>
          <p:cNvPr id="17411" name="TextBox 2"/>
          <p:cNvSpPr txBox="1">
            <a:spLocks noChangeArrowheads="1"/>
          </p:cNvSpPr>
          <p:nvPr/>
        </p:nvSpPr>
        <p:spPr bwMode="auto">
          <a:xfrm>
            <a:off x="685800" y="1219200"/>
            <a:ext cx="7696200" cy="4324261"/>
          </a:xfrm>
          <a:prstGeom prst="rect">
            <a:avLst/>
          </a:prstGeom>
          <a:noFill/>
          <a:ln w="9525">
            <a:noFill/>
            <a:miter lim="800000"/>
            <a:headEnd/>
            <a:tailEnd/>
          </a:ln>
        </p:spPr>
        <p:txBody>
          <a:bodyPr>
            <a:spAutoFit/>
          </a:bodyPr>
          <a:lstStyle/>
          <a:p>
            <a:pPr marL="342900" indent="-342900">
              <a:spcAft>
                <a:spcPts val="600"/>
              </a:spcAft>
              <a:buFontTx/>
              <a:buAutoNum type="arabicPeriod"/>
            </a:pPr>
            <a:endParaRPr lang="en-US" sz="4400" dirty="0"/>
          </a:p>
          <a:p>
            <a:pPr marL="342900" indent="-342900">
              <a:spcAft>
                <a:spcPts val="600"/>
              </a:spcAft>
              <a:buFontTx/>
              <a:buAutoNum type="arabicPeriod"/>
            </a:pPr>
            <a:r>
              <a:rPr lang="en-US" sz="2800" dirty="0"/>
              <a:t> Employee Participation</a:t>
            </a:r>
          </a:p>
          <a:p>
            <a:pPr marL="342900" indent="-342900">
              <a:spcAft>
                <a:spcPts val="600"/>
              </a:spcAft>
              <a:buFontTx/>
              <a:buAutoNum type="arabicPeriod"/>
            </a:pPr>
            <a:r>
              <a:rPr lang="en-US" sz="2800" dirty="0"/>
              <a:t> Process Safety Information</a:t>
            </a:r>
          </a:p>
          <a:p>
            <a:pPr marL="342900" indent="-342900">
              <a:spcAft>
                <a:spcPts val="600"/>
              </a:spcAft>
              <a:buFontTx/>
              <a:buAutoNum type="arabicPeriod"/>
            </a:pPr>
            <a:r>
              <a:rPr lang="en-US" sz="2800" dirty="0"/>
              <a:t> Process Hazard Analyses</a:t>
            </a:r>
          </a:p>
          <a:p>
            <a:pPr marL="342900" indent="-342900">
              <a:spcAft>
                <a:spcPts val="600"/>
              </a:spcAft>
              <a:buFontTx/>
              <a:buAutoNum type="arabicPeriod"/>
            </a:pPr>
            <a:r>
              <a:rPr lang="en-US" sz="2800" dirty="0"/>
              <a:t> Operating Procedures</a:t>
            </a:r>
          </a:p>
          <a:p>
            <a:pPr marL="342900" indent="-342900">
              <a:spcAft>
                <a:spcPts val="600"/>
              </a:spcAft>
              <a:buFontTx/>
              <a:buAutoNum type="arabicPeriod"/>
            </a:pPr>
            <a:r>
              <a:rPr lang="en-US" sz="2800" dirty="0"/>
              <a:t> Training</a:t>
            </a:r>
          </a:p>
          <a:p>
            <a:pPr marL="342900" indent="-342900">
              <a:spcAft>
                <a:spcPts val="600"/>
              </a:spcAft>
              <a:buFontTx/>
              <a:buAutoNum type="arabicPeriod"/>
            </a:pPr>
            <a:r>
              <a:rPr lang="en-US" sz="2800" dirty="0"/>
              <a:t> Contractors</a:t>
            </a:r>
          </a:p>
          <a:p>
            <a:pPr marL="342900" indent="-342900">
              <a:spcAft>
                <a:spcPts val="600"/>
              </a:spcAft>
              <a:buFontTx/>
              <a:buAutoNum type="arabicPeriod"/>
            </a:pPr>
            <a:r>
              <a:rPr lang="en-US" sz="2800" dirty="0"/>
              <a:t> Safe work procedures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2819400" y="381000"/>
            <a:ext cx="6096000" cy="646113"/>
          </a:xfrm>
          <a:prstGeom prst="rect">
            <a:avLst/>
          </a:prstGeom>
          <a:noFill/>
          <a:ln w="9525">
            <a:noFill/>
            <a:miter lim="800000"/>
            <a:headEnd/>
            <a:tailEnd/>
          </a:ln>
        </p:spPr>
        <p:txBody>
          <a:bodyPr>
            <a:spAutoFit/>
          </a:bodyPr>
          <a:lstStyle/>
          <a:p>
            <a:pPr algn="ctr"/>
            <a:r>
              <a:rPr lang="en-US" sz="3600"/>
              <a:t>OSHA PSM Elements</a:t>
            </a:r>
          </a:p>
        </p:txBody>
      </p:sp>
      <p:sp>
        <p:nvSpPr>
          <p:cNvPr id="18435" name="TextBox 2"/>
          <p:cNvSpPr txBox="1">
            <a:spLocks noChangeArrowheads="1"/>
          </p:cNvSpPr>
          <p:nvPr/>
        </p:nvSpPr>
        <p:spPr bwMode="auto">
          <a:xfrm>
            <a:off x="685800" y="1828800"/>
            <a:ext cx="7467600" cy="3570208"/>
          </a:xfrm>
          <a:prstGeom prst="rect">
            <a:avLst/>
          </a:prstGeom>
          <a:noFill/>
          <a:ln w="9525">
            <a:noFill/>
            <a:miter lim="800000"/>
            <a:headEnd/>
            <a:tailEnd/>
          </a:ln>
        </p:spPr>
        <p:txBody>
          <a:bodyPr>
            <a:spAutoFit/>
          </a:bodyPr>
          <a:lstStyle/>
          <a:p>
            <a:pPr marL="742950" indent="-742950">
              <a:spcAft>
                <a:spcPts val="600"/>
              </a:spcAft>
            </a:pPr>
            <a:r>
              <a:rPr lang="en-US" sz="2800" dirty="0"/>
              <a:t> </a:t>
            </a:r>
            <a:r>
              <a:rPr lang="en-US" sz="2800" dirty="0" smtClean="0"/>
              <a:t>8. Mechanical </a:t>
            </a:r>
            <a:r>
              <a:rPr lang="en-US" sz="2800" dirty="0"/>
              <a:t>Integrity</a:t>
            </a:r>
          </a:p>
          <a:p>
            <a:pPr marL="742950" indent="-742950">
              <a:spcAft>
                <a:spcPts val="600"/>
              </a:spcAft>
            </a:pPr>
            <a:r>
              <a:rPr lang="en-US" sz="2800" dirty="0"/>
              <a:t> </a:t>
            </a:r>
            <a:r>
              <a:rPr lang="en-US" sz="2800" dirty="0" smtClean="0"/>
              <a:t>9. Hot </a:t>
            </a:r>
            <a:r>
              <a:rPr lang="en-US" sz="2800" dirty="0"/>
              <a:t>work permit</a:t>
            </a:r>
          </a:p>
          <a:p>
            <a:pPr marL="742950" indent="-742950">
              <a:spcAft>
                <a:spcPts val="600"/>
              </a:spcAft>
            </a:pPr>
            <a:r>
              <a:rPr lang="en-US" sz="2800" dirty="0"/>
              <a:t> </a:t>
            </a:r>
            <a:r>
              <a:rPr lang="en-US" sz="2800" dirty="0" smtClean="0"/>
              <a:t>10. Management </a:t>
            </a:r>
            <a:r>
              <a:rPr lang="en-US" sz="2800" dirty="0"/>
              <a:t>of Change</a:t>
            </a:r>
          </a:p>
          <a:p>
            <a:pPr marL="742950" indent="-742950">
              <a:spcAft>
                <a:spcPts val="600"/>
              </a:spcAft>
            </a:pPr>
            <a:r>
              <a:rPr lang="en-US" sz="2800" dirty="0"/>
              <a:t> </a:t>
            </a:r>
            <a:r>
              <a:rPr lang="en-US" sz="2800" dirty="0" smtClean="0"/>
              <a:t>11. Incident </a:t>
            </a:r>
            <a:r>
              <a:rPr lang="en-US" sz="2800" dirty="0"/>
              <a:t>Investigation</a:t>
            </a:r>
          </a:p>
          <a:p>
            <a:pPr marL="742950" indent="-742950">
              <a:spcAft>
                <a:spcPts val="600"/>
              </a:spcAft>
            </a:pPr>
            <a:r>
              <a:rPr lang="en-US" sz="2800" dirty="0"/>
              <a:t> </a:t>
            </a:r>
            <a:r>
              <a:rPr lang="en-US" sz="2800" dirty="0" smtClean="0"/>
              <a:t>12. Emergency </a:t>
            </a:r>
            <a:r>
              <a:rPr lang="en-US" sz="2800" dirty="0"/>
              <a:t>Response</a:t>
            </a:r>
          </a:p>
          <a:p>
            <a:pPr marL="742950" indent="-742950">
              <a:spcAft>
                <a:spcPts val="600"/>
              </a:spcAft>
            </a:pPr>
            <a:r>
              <a:rPr lang="en-US" sz="2800" dirty="0"/>
              <a:t> </a:t>
            </a:r>
            <a:r>
              <a:rPr lang="en-US" sz="2800" dirty="0" smtClean="0"/>
              <a:t>13. Compliance </a:t>
            </a:r>
            <a:r>
              <a:rPr lang="en-US" sz="2800" dirty="0"/>
              <a:t>auditing</a:t>
            </a:r>
          </a:p>
          <a:p>
            <a:pPr marL="742950" indent="-742950">
              <a:spcAft>
                <a:spcPts val="600"/>
              </a:spcAft>
            </a:pPr>
            <a:r>
              <a:rPr lang="en-US" sz="2800" dirty="0" smtClean="0"/>
              <a:t>14. Trade </a:t>
            </a:r>
            <a:r>
              <a:rPr lang="en-US" sz="2800" dirty="0"/>
              <a:t>Secrets</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2819400" y="228600"/>
            <a:ext cx="6096000" cy="646113"/>
          </a:xfrm>
          <a:prstGeom prst="rect">
            <a:avLst/>
          </a:prstGeom>
          <a:noFill/>
          <a:ln w="9525">
            <a:noFill/>
            <a:miter lim="800000"/>
            <a:headEnd/>
            <a:tailEnd/>
          </a:ln>
        </p:spPr>
        <p:txBody>
          <a:bodyPr>
            <a:spAutoFit/>
          </a:bodyPr>
          <a:lstStyle/>
          <a:p>
            <a:pPr algn="ctr"/>
            <a:r>
              <a:rPr lang="en-US" sz="3600"/>
              <a:t>OSHA PSM Website</a:t>
            </a:r>
          </a:p>
        </p:txBody>
      </p:sp>
      <p:sp>
        <p:nvSpPr>
          <p:cNvPr id="19459" name="TextBox 4"/>
          <p:cNvSpPr txBox="1">
            <a:spLocks noChangeArrowheads="1"/>
          </p:cNvSpPr>
          <p:nvPr/>
        </p:nvSpPr>
        <p:spPr bwMode="auto">
          <a:xfrm>
            <a:off x="762000" y="2133600"/>
            <a:ext cx="7543800" cy="369888"/>
          </a:xfrm>
          <a:prstGeom prst="rect">
            <a:avLst/>
          </a:prstGeom>
          <a:noFill/>
          <a:ln w="9525">
            <a:noFill/>
            <a:miter lim="800000"/>
            <a:headEnd/>
            <a:tailEnd/>
          </a:ln>
        </p:spPr>
        <p:txBody>
          <a:bodyPr>
            <a:spAutoFit/>
          </a:bodyPr>
          <a:lstStyle/>
          <a:p>
            <a:endParaRPr lang="en-US"/>
          </a:p>
        </p:txBody>
      </p:sp>
      <p:sp>
        <p:nvSpPr>
          <p:cNvPr id="7" name="TextBox 6"/>
          <p:cNvSpPr txBox="1"/>
          <p:nvPr/>
        </p:nvSpPr>
        <p:spPr>
          <a:xfrm>
            <a:off x="2819400" y="1066800"/>
            <a:ext cx="5943600" cy="369888"/>
          </a:xfrm>
          <a:prstGeom prst="rect">
            <a:avLst/>
          </a:prstGeom>
          <a:noFill/>
        </p:spPr>
        <p:txBody>
          <a:bodyPr>
            <a:spAutoFit/>
          </a:bodyPr>
          <a:lstStyle/>
          <a:p>
            <a:pPr algn="ctr">
              <a:defRPr/>
            </a:pPr>
            <a:r>
              <a:rPr lang="en-US" b="1" dirty="0">
                <a:effectLst>
                  <a:outerShdw blurRad="38100" dist="38100" dir="2700000" algn="tl">
                    <a:srgbClr val="000000">
                      <a:alpha val="43137"/>
                    </a:srgbClr>
                  </a:outerShdw>
                </a:effectLst>
                <a:latin typeface="Arial" charset="0"/>
              </a:rPr>
              <a:t>29CFR1910.119</a:t>
            </a:r>
          </a:p>
        </p:txBody>
      </p:sp>
      <p:sp>
        <p:nvSpPr>
          <p:cNvPr id="19461" name="TextBox 8"/>
          <p:cNvSpPr txBox="1">
            <a:spLocks noChangeArrowheads="1"/>
          </p:cNvSpPr>
          <p:nvPr/>
        </p:nvSpPr>
        <p:spPr bwMode="auto">
          <a:xfrm>
            <a:off x="381000" y="1828800"/>
            <a:ext cx="8763000" cy="3970318"/>
          </a:xfrm>
          <a:prstGeom prst="rect">
            <a:avLst/>
          </a:prstGeom>
          <a:noFill/>
          <a:ln w="9525">
            <a:noFill/>
            <a:miter lim="800000"/>
            <a:headEnd/>
            <a:tailEnd/>
          </a:ln>
        </p:spPr>
        <p:txBody>
          <a:bodyPr>
            <a:spAutoFit/>
          </a:bodyPr>
          <a:lstStyle/>
          <a:p>
            <a:r>
              <a:rPr lang="en-US" sz="2400" b="1" dirty="0"/>
              <a:t>Part Number: 	1910</a:t>
            </a:r>
          </a:p>
          <a:p>
            <a:r>
              <a:rPr lang="en-US" sz="2400" b="1" dirty="0"/>
              <a:t>Part Title:	 	Occupational Safety and Health 				Standards</a:t>
            </a:r>
          </a:p>
          <a:p>
            <a:r>
              <a:rPr lang="en-US" sz="2400" b="1" dirty="0"/>
              <a:t>Subpart:		H</a:t>
            </a:r>
          </a:p>
          <a:p>
            <a:r>
              <a:rPr lang="en-US" sz="2400" b="1" dirty="0"/>
              <a:t>Subpart Title:	Hazardous Materials</a:t>
            </a:r>
          </a:p>
          <a:p>
            <a:r>
              <a:rPr lang="en-US" sz="2400" b="1" dirty="0"/>
              <a:t>Standard Number: 1910.119</a:t>
            </a:r>
          </a:p>
          <a:p>
            <a:r>
              <a:rPr lang="en-US" sz="2400" b="1" dirty="0"/>
              <a:t>Title:			</a:t>
            </a:r>
            <a:r>
              <a:rPr lang="en-US" sz="2400" b="1" dirty="0">
                <a:hlinkClick r:id="rId3"/>
              </a:rPr>
              <a:t>Process safety management </a:t>
            </a:r>
            <a:r>
              <a:rPr lang="en-US" sz="2400" b="1" dirty="0"/>
              <a:t>of highly 			hazardous chemicals</a:t>
            </a:r>
          </a:p>
          <a:p>
            <a:r>
              <a:rPr lang="en-US" sz="2400" b="1" dirty="0"/>
              <a:t>Appendix:		A, B, C, D</a:t>
            </a:r>
            <a:endParaRPr lang="en-US" b="1" dirty="0"/>
          </a:p>
          <a:p>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2590800" y="533400"/>
            <a:ext cx="5943600" cy="646113"/>
          </a:xfrm>
          <a:prstGeom prst="rect">
            <a:avLst/>
          </a:prstGeom>
          <a:noFill/>
          <a:ln w="9525">
            <a:noFill/>
            <a:miter lim="800000"/>
            <a:headEnd/>
            <a:tailEnd/>
          </a:ln>
        </p:spPr>
        <p:txBody>
          <a:bodyPr>
            <a:spAutoFit/>
          </a:bodyPr>
          <a:lstStyle/>
          <a:p>
            <a:pPr algn="ctr"/>
            <a:r>
              <a:rPr lang="en-US" sz="3600"/>
              <a:t>PSM Audit Guidance</a:t>
            </a:r>
          </a:p>
        </p:txBody>
      </p:sp>
      <p:sp>
        <p:nvSpPr>
          <p:cNvPr id="20483" name="Rectangle 2"/>
          <p:cNvSpPr>
            <a:spLocks noChangeArrowheads="1"/>
          </p:cNvSpPr>
          <p:nvPr/>
        </p:nvSpPr>
        <p:spPr bwMode="auto">
          <a:xfrm>
            <a:off x="381000" y="2209800"/>
            <a:ext cx="8458200" cy="646113"/>
          </a:xfrm>
          <a:prstGeom prst="rect">
            <a:avLst/>
          </a:prstGeom>
          <a:noFill/>
          <a:ln w="9525">
            <a:noFill/>
            <a:miter lim="800000"/>
            <a:headEnd/>
            <a:tailEnd/>
          </a:ln>
        </p:spPr>
        <p:txBody>
          <a:bodyPr>
            <a:spAutoFit/>
          </a:bodyPr>
          <a:lstStyle/>
          <a:p>
            <a:r>
              <a:rPr lang="en-US" b="1">
                <a:hlinkClick r:id="rId3"/>
              </a:rPr>
              <a:t>Appendix C to §1910.119 -- Compliance Guidelines and Recommendations for Process Safety Management (Nonmandatory)</a:t>
            </a:r>
            <a:endParaRPr lang="en-US"/>
          </a:p>
        </p:txBody>
      </p:sp>
      <p:pic>
        <p:nvPicPr>
          <p:cNvPr id="20484" name="Picture 4" descr="C:\Program Files (x86)\Microsoft Office\MEDIA\CAGCAT10\j0195384.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19400" y="3352800"/>
            <a:ext cx="3154363"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2895600" y="838200"/>
            <a:ext cx="5410200" cy="646113"/>
          </a:xfrm>
          <a:prstGeom prst="rect">
            <a:avLst/>
          </a:prstGeom>
          <a:noFill/>
          <a:ln w="9525">
            <a:noFill/>
            <a:miter lim="800000"/>
            <a:headEnd/>
            <a:tailEnd/>
          </a:ln>
        </p:spPr>
        <p:txBody>
          <a:bodyPr>
            <a:spAutoFit/>
          </a:bodyPr>
          <a:lstStyle/>
          <a:p>
            <a:r>
              <a:rPr lang="en-US" sz="3600"/>
              <a:t>3. Written Audit Protocol</a:t>
            </a:r>
          </a:p>
        </p:txBody>
      </p:sp>
      <p:sp>
        <p:nvSpPr>
          <p:cNvPr id="80898" name="Documents"/>
          <p:cNvSpPr>
            <a:spLocks noEditPoints="1" noChangeArrowheads="1"/>
          </p:cNvSpPr>
          <p:nvPr/>
        </p:nvSpPr>
        <p:spPr bwMode="auto">
          <a:xfrm>
            <a:off x="2743200" y="2667000"/>
            <a:ext cx="2473325" cy="298132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charset="0"/>
            </a:endParaRPr>
          </a:p>
        </p:txBody>
      </p:sp>
      <p:sp>
        <p:nvSpPr>
          <p:cNvPr id="80899" name="Document"/>
          <p:cNvSpPr>
            <a:spLocks noEditPoints="1" noChangeArrowheads="1"/>
          </p:cNvSpPr>
          <p:nvPr/>
        </p:nvSpPr>
        <p:spPr bwMode="auto">
          <a:xfrm>
            <a:off x="2209800" y="3352800"/>
            <a:ext cx="2286000" cy="28956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charset="0"/>
            </a:endParaRPr>
          </a:p>
        </p:txBody>
      </p:sp>
      <p:sp>
        <p:nvSpPr>
          <p:cNvPr id="21509" name="TextBox 4"/>
          <p:cNvSpPr txBox="1">
            <a:spLocks noChangeArrowheads="1"/>
          </p:cNvSpPr>
          <p:nvPr/>
        </p:nvSpPr>
        <p:spPr bwMode="auto">
          <a:xfrm>
            <a:off x="2209800" y="3505200"/>
            <a:ext cx="2286000" cy="461963"/>
          </a:xfrm>
          <a:prstGeom prst="rect">
            <a:avLst/>
          </a:prstGeom>
          <a:noFill/>
          <a:ln w="9525">
            <a:noFill/>
            <a:miter lim="800000"/>
            <a:headEnd/>
            <a:tailEnd/>
          </a:ln>
        </p:spPr>
        <p:txBody>
          <a:bodyPr>
            <a:spAutoFit/>
          </a:bodyPr>
          <a:lstStyle/>
          <a:p>
            <a:pPr algn="ctr"/>
            <a:r>
              <a:rPr lang="en-US" sz="2400"/>
              <a:t>Audit Protocol</a:t>
            </a:r>
          </a:p>
        </p:txBody>
      </p:sp>
      <p:sp>
        <p:nvSpPr>
          <p:cNvPr id="21510" name="TextBox 5"/>
          <p:cNvSpPr txBox="1">
            <a:spLocks noChangeArrowheads="1"/>
          </p:cNvSpPr>
          <p:nvPr/>
        </p:nvSpPr>
        <p:spPr bwMode="auto">
          <a:xfrm>
            <a:off x="6858000" y="3581400"/>
            <a:ext cx="1828800" cy="830263"/>
          </a:xfrm>
          <a:prstGeom prst="rect">
            <a:avLst/>
          </a:prstGeom>
          <a:noFill/>
          <a:ln w="9525">
            <a:noFill/>
            <a:miter lim="800000"/>
            <a:headEnd/>
            <a:tailEnd/>
          </a:ln>
        </p:spPr>
        <p:txBody>
          <a:bodyPr>
            <a:spAutoFit/>
          </a:bodyPr>
          <a:lstStyle/>
          <a:p>
            <a:pPr algn="ctr"/>
            <a:r>
              <a:rPr lang="en-US" sz="2400" b="1">
                <a:hlinkClick r:id="rId3" action="ppaction://hlinkfile"/>
              </a:rPr>
              <a:t>Audit Checklist</a:t>
            </a:r>
            <a:endParaRPr lang="en-US" sz="24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3124200" y="609600"/>
            <a:ext cx="5410200" cy="646113"/>
          </a:xfrm>
          <a:prstGeom prst="rect">
            <a:avLst/>
          </a:prstGeom>
          <a:noFill/>
          <a:ln w="9525">
            <a:noFill/>
            <a:miter lim="800000"/>
            <a:headEnd/>
            <a:tailEnd/>
          </a:ln>
        </p:spPr>
        <p:txBody>
          <a:bodyPr>
            <a:spAutoFit/>
          </a:bodyPr>
          <a:lstStyle/>
          <a:p>
            <a:r>
              <a:rPr lang="en-US" sz="3600"/>
              <a:t>Prepare for the audit</a:t>
            </a:r>
          </a:p>
        </p:txBody>
      </p:sp>
      <p:pic>
        <p:nvPicPr>
          <p:cNvPr id="22531" name="Picture 3" descr="C:\Program Files (x86)\Microsoft Office\MEDIA\CAGCAT10\j0233018.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16513" y="2362200"/>
            <a:ext cx="3722687" cy="3781425"/>
          </a:xfrm>
          <a:prstGeom prst="rect">
            <a:avLst/>
          </a:prstGeom>
          <a:noFill/>
          <a:ln w="9525">
            <a:noFill/>
            <a:miter lim="800000"/>
            <a:headEnd/>
            <a:tailEnd/>
          </a:ln>
        </p:spPr>
      </p:pic>
      <p:sp>
        <p:nvSpPr>
          <p:cNvPr id="22532" name="TextBox 3"/>
          <p:cNvSpPr txBox="1">
            <a:spLocks noChangeArrowheads="1"/>
          </p:cNvSpPr>
          <p:nvPr/>
        </p:nvSpPr>
        <p:spPr bwMode="auto">
          <a:xfrm>
            <a:off x="381000" y="1981200"/>
            <a:ext cx="3962400" cy="2554545"/>
          </a:xfrm>
          <a:prstGeom prst="rect">
            <a:avLst/>
          </a:prstGeom>
          <a:noFill/>
          <a:ln w="9525">
            <a:noFill/>
            <a:miter lim="800000"/>
            <a:headEnd/>
            <a:tailEnd/>
          </a:ln>
        </p:spPr>
        <p:txBody>
          <a:bodyPr>
            <a:spAutoFit/>
          </a:bodyPr>
          <a:lstStyle/>
          <a:p>
            <a:r>
              <a:rPr lang="en-US" sz="4000" dirty="0"/>
              <a:t>Audit team</a:t>
            </a:r>
          </a:p>
          <a:p>
            <a:r>
              <a:rPr lang="en-US" sz="4000" dirty="0"/>
              <a:t>Scope </a:t>
            </a:r>
          </a:p>
          <a:p>
            <a:r>
              <a:rPr lang="en-US" sz="4000" dirty="0"/>
              <a:t>Timing</a:t>
            </a:r>
          </a:p>
          <a:p>
            <a:r>
              <a:rPr lang="en-US" sz="4000" dirty="0"/>
              <a:t>Audit protocol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2590800" y="457200"/>
            <a:ext cx="6553200" cy="1200150"/>
          </a:xfrm>
          <a:prstGeom prst="rect">
            <a:avLst/>
          </a:prstGeom>
          <a:noFill/>
          <a:ln w="9525">
            <a:noFill/>
            <a:miter lim="800000"/>
            <a:headEnd/>
            <a:tailEnd/>
          </a:ln>
        </p:spPr>
        <p:txBody>
          <a:bodyPr>
            <a:spAutoFit/>
          </a:bodyPr>
          <a:lstStyle/>
          <a:p>
            <a:pPr algn="ctr"/>
            <a:r>
              <a:rPr lang="en-US" sz="3600"/>
              <a:t>4. Pre-audit information required </a:t>
            </a:r>
          </a:p>
        </p:txBody>
      </p:sp>
      <p:sp>
        <p:nvSpPr>
          <p:cNvPr id="23555" name="TextBox 2"/>
          <p:cNvSpPr txBox="1">
            <a:spLocks noChangeArrowheads="1"/>
          </p:cNvSpPr>
          <p:nvPr/>
        </p:nvSpPr>
        <p:spPr bwMode="auto">
          <a:xfrm>
            <a:off x="533400" y="1905000"/>
            <a:ext cx="8077200" cy="3313664"/>
          </a:xfrm>
          <a:prstGeom prst="rect">
            <a:avLst/>
          </a:prstGeom>
          <a:noFill/>
          <a:ln w="9525">
            <a:noFill/>
            <a:miter lim="800000"/>
            <a:headEnd/>
            <a:tailEnd/>
          </a:ln>
        </p:spPr>
        <p:txBody>
          <a:bodyPr>
            <a:spAutoFit/>
          </a:bodyPr>
          <a:lstStyle/>
          <a:p>
            <a:pPr>
              <a:lnSpc>
                <a:spcPct val="150000"/>
              </a:lnSpc>
            </a:pPr>
            <a:r>
              <a:rPr lang="en-US" sz="3600" dirty="0"/>
              <a:t>1. Description of processes (PFDs)</a:t>
            </a:r>
          </a:p>
          <a:p>
            <a:pPr>
              <a:lnSpc>
                <a:spcPct val="150000"/>
              </a:lnSpc>
            </a:pPr>
            <a:r>
              <a:rPr lang="en-US" sz="3600" dirty="0"/>
              <a:t>2. Process Controls (P&amp;IDs)</a:t>
            </a:r>
          </a:p>
          <a:p>
            <a:pPr>
              <a:lnSpc>
                <a:spcPct val="150000"/>
              </a:lnSpc>
            </a:pPr>
            <a:r>
              <a:rPr lang="en-US" sz="3600" dirty="0"/>
              <a:t>3. Organizational structure</a:t>
            </a:r>
          </a:p>
          <a:p>
            <a:pPr>
              <a:lnSpc>
                <a:spcPct val="150000"/>
              </a:lnSpc>
            </a:pPr>
            <a:r>
              <a:rPr lang="en-US" sz="3600" dirty="0"/>
              <a:t>4. PSM program description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590800" y="457200"/>
            <a:ext cx="6553200" cy="1200150"/>
          </a:xfrm>
          <a:prstGeom prst="rect">
            <a:avLst/>
          </a:prstGeom>
          <a:noFill/>
          <a:ln w="9525">
            <a:noFill/>
            <a:miter lim="800000"/>
            <a:headEnd/>
            <a:tailEnd/>
          </a:ln>
        </p:spPr>
        <p:txBody>
          <a:bodyPr>
            <a:spAutoFit/>
          </a:bodyPr>
          <a:lstStyle/>
          <a:p>
            <a:pPr algn="ctr"/>
            <a:r>
              <a:rPr lang="en-US" sz="3600"/>
              <a:t>4. Pre-audit information required </a:t>
            </a:r>
          </a:p>
        </p:txBody>
      </p:sp>
      <p:sp>
        <p:nvSpPr>
          <p:cNvPr id="24579" name="TextBox 2"/>
          <p:cNvSpPr txBox="1">
            <a:spLocks noChangeArrowheads="1"/>
          </p:cNvSpPr>
          <p:nvPr/>
        </p:nvSpPr>
        <p:spPr bwMode="auto">
          <a:xfrm>
            <a:off x="533400" y="2057400"/>
            <a:ext cx="8077200" cy="2554288"/>
          </a:xfrm>
          <a:prstGeom prst="rect">
            <a:avLst/>
          </a:prstGeom>
          <a:noFill/>
          <a:ln w="9525">
            <a:noFill/>
            <a:miter lim="800000"/>
            <a:headEnd/>
            <a:tailEnd/>
          </a:ln>
        </p:spPr>
        <p:txBody>
          <a:bodyPr>
            <a:spAutoFit/>
          </a:bodyPr>
          <a:lstStyle/>
          <a:p>
            <a:r>
              <a:rPr lang="en-US" sz="4000"/>
              <a:t>5. Past audit reports &amp; resolution of recommendations</a:t>
            </a:r>
          </a:p>
          <a:p>
            <a:endParaRPr lang="en-US" sz="4000"/>
          </a:p>
          <a:p>
            <a:r>
              <a:rPr lang="en-US" sz="4000"/>
              <a:t>6. Summary of local regulations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ctrTitle"/>
          </p:nvPr>
        </p:nvSpPr>
        <p:spPr>
          <a:xfrm>
            <a:off x="685800" y="2057400"/>
            <a:ext cx="7772400" cy="1470025"/>
          </a:xfrm>
        </p:spPr>
        <p:txBody>
          <a:bodyPr/>
          <a:lstStyle/>
          <a:p>
            <a:pPr eaLnBrk="1" hangingPunct="1"/>
            <a:r>
              <a:rPr lang="en-US" sz="4000" dirty="0" smtClean="0">
                <a:solidFill>
                  <a:srgbClr val="FF0000"/>
                </a:solidFill>
              </a:rPr>
              <a:t> 8. Auditing Process Safety Management Systems</a:t>
            </a:r>
          </a:p>
        </p:txBody>
      </p:sp>
      <p:sp>
        <p:nvSpPr>
          <p:cNvPr id="7171" name="Rectangle 3"/>
          <p:cNvSpPr>
            <a:spLocks noGrp="1"/>
          </p:cNvSpPr>
          <p:nvPr>
            <p:ph type="subTitle" idx="1"/>
          </p:nvPr>
        </p:nvSpPr>
        <p:spPr>
          <a:xfrm>
            <a:off x="3657600" y="152400"/>
            <a:ext cx="5181600" cy="1524000"/>
          </a:xfrm>
        </p:spPr>
        <p:txBody>
          <a:bodyPr/>
          <a:lstStyle/>
          <a:p>
            <a:pPr eaLnBrk="1" hangingPunct="1"/>
            <a:r>
              <a:rPr lang="en-US" sz="3600" b="1" smtClean="0"/>
              <a:t>Process Safety Management for Biofuels</a:t>
            </a:r>
          </a:p>
        </p:txBody>
      </p:sp>
      <p:sp>
        <p:nvSpPr>
          <p:cNvPr id="7172" name="Footer Placeholder 7"/>
          <p:cNvSpPr>
            <a:spLocks noGrp="1"/>
          </p:cNvSpPr>
          <p:nvPr>
            <p:ph type="ftr" sz="quarter" idx="10"/>
          </p:nvPr>
        </p:nvSpPr>
        <p:spPr>
          <a:xfrm>
            <a:off x="0" y="4114800"/>
            <a:ext cx="9144000" cy="1066800"/>
          </a:xfrm>
          <a:noFill/>
        </p:spPr>
        <p:txBody>
          <a:bodyPr/>
          <a:lstStyle/>
          <a:p>
            <a:r>
              <a:rPr lang="en-US" sz="1400" dirty="0" smtClean="0">
                <a:latin typeface="Arial" pitchFamily="34" charset="0"/>
                <a:ea typeface="Calibri" pitchFamily="34" charset="0"/>
                <a:cs typeface="Times New Roman" pitchFamily="18" charset="0"/>
              </a:rPr>
              <a:t>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7173" name="TextBox 4"/>
          <p:cNvSpPr txBox="1">
            <a:spLocks noChangeArrowheads="1"/>
          </p:cNvSpPr>
          <p:nvPr/>
        </p:nvSpPr>
        <p:spPr bwMode="auto">
          <a:xfrm>
            <a:off x="3200400" y="3505200"/>
            <a:ext cx="3276600" cy="400050"/>
          </a:xfrm>
          <a:prstGeom prst="rect">
            <a:avLst/>
          </a:prstGeom>
          <a:noFill/>
          <a:ln w="9525">
            <a:noFill/>
            <a:miter lim="800000"/>
            <a:headEnd/>
            <a:tailEnd/>
          </a:ln>
        </p:spPr>
        <p:txBody>
          <a:bodyPr>
            <a:spAutoFit/>
          </a:bodyPr>
          <a:lstStyle/>
          <a:p>
            <a:r>
              <a:rPr lang="en-US" sz="2000" dirty="0"/>
              <a:t>29 CFR 1910.119 (o)</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2895600" y="838200"/>
            <a:ext cx="5410200" cy="646113"/>
          </a:xfrm>
          <a:prstGeom prst="rect">
            <a:avLst/>
          </a:prstGeom>
          <a:noFill/>
          <a:ln w="9525">
            <a:noFill/>
            <a:miter lim="800000"/>
            <a:headEnd/>
            <a:tailEnd/>
          </a:ln>
        </p:spPr>
        <p:txBody>
          <a:bodyPr>
            <a:spAutoFit/>
          </a:bodyPr>
          <a:lstStyle/>
          <a:p>
            <a:r>
              <a:rPr lang="en-US" sz="3600"/>
              <a:t> 5. Plan onsite activities</a:t>
            </a:r>
          </a:p>
        </p:txBody>
      </p:sp>
      <p:pic>
        <p:nvPicPr>
          <p:cNvPr id="5" name="ELPHRG01.wav">
            <a:hlinkClick r:id="" action="ppaction://media"/>
          </p:cNvPr>
          <p:cNvPicPr>
            <a:picLocks noRot="1" noChangeAspect="1"/>
          </p:cNvPicPr>
          <p:nvPr>
            <a:wavAudioFile r:embed="rId1" name="ELPHRG01.wav"/>
          </p:nvPr>
        </p:nvPicPr>
        <p:blipFill>
          <a:blip r:embed="rId4" cstate="print"/>
          <a:srcRect/>
          <a:stretch>
            <a:fillRect/>
          </a:stretch>
        </p:blipFill>
        <p:spPr bwMode="auto">
          <a:xfrm>
            <a:off x="4648200" y="3505200"/>
            <a:ext cx="304800" cy="304800"/>
          </a:xfrm>
          <a:prstGeom prst="rect">
            <a:avLst/>
          </a:prstGeom>
          <a:noFill/>
          <a:ln w="9525">
            <a:noFill/>
            <a:miter lim="800000"/>
            <a:headEnd/>
            <a:tailEnd/>
          </a:ln>
        </p:spPr>
      </p:pic>
      <p:sp>
        <p:nvSpPr>
          <p:cNvPr id="25604" name="phone3"/>
          <p:cNvSpPr>
            <a:spLocks noEditPoints="1" noChangeArrowheads="1"/>
          </p:cNvSpPr>
          <p:nvPr/>
        </p:nvSpPr>
        <p:spPr bwMode="auto">
          <a:xfrm>
            <a:off x="2819400" y="2286000"/>
            <a:ext cx="3810000" cy="41910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2590800" y="609600"/>
            <a:ext cx="6324600" cy="769938"/>
          </a:xfrm>
          <a:prstGeom prst="rect">
            <a:avLst/>
          </a:prstGeom>
          <a:noFill/>
          <a:ln w="9525">
            <a:noFill/>
            <a:miter lim="800000"/>
            <a:headEnd/>
            <a:tailEnd/>
          </a:ln>
        </p:spPr>
        <p:txBody>
          <a:bodyPr>
            <a:spAutoFit/>
          </a:bodyPr>
          <a:lstStyle/>
          <a:p>
            <a:r>
              <a:rPr lang="en-US" sz="4400"/>
              <a:t> 6. Kick-off Meeting</a:t>
            </a:r>
          </a:p>
        </p:txBody>
      </p:sp>
      <p:sp>
        <p:nvSpPr>
          <p:cNvPr id="26627" name="TextBox 2"/>
          <p:cNvSpPr txBox="1">
            <a:spLocks noChangeArrowheads="1"/>
          </p:cNvSpPr>
          <p:nvPr/>
        </p:nvSpPr>
        <p:spPr bwMode="auto">
          <a:xfrm>
            <a:off x="0" y="2209800"/>
            <a:ext cx="9144000" cy="708025"/>
          </a:xfrm>
          <a:prstGeom prst="rect">
            <a:avLst/>
          </a:prstGeom>
          <a:noFill/>
          <a:ln w="9525">
            <a:noFill/>
            <a:miter lim="800000"/>
            <a:headEnd/>
            <a:tailEnd/>
          </a:ln>
        </p:spPr>
        <p:txBody>
          <a:bodyPr>
            <a:spAutoFit/>
          </a:bodyPr>
          <a:lstStyle/>
          <a:p>
            <a:pPr algn="ctr"/>
            <a:r>
              <a:rPr lang="en-US" sz="4000"/>
              <a:t>Closeout Meeting</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590675"/>
            <a:ext cx="7896225" cy="52673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2590800" y="609600"/>
            <a:ext cx="6324600" cy="769938"/>
          </a:xfrm>
          <a:prstGeom prst="rect">
            <a:avLst/>
          </a:prstGeom>
          <a:noFill/>
          <a:ln w="9525">
            <a:noFill/>
            <a:miter lim="800000"/>
            <a:headEnd/>
            <a:tailEnd/>
          </a:ln>
        </p:spPr>
        <p:txBody>
          <a:bodyPr>
            <a:spAutoFit/>
          </a:bodyPr>
          <a:lstStyle/>
          <a:p>
            <a:r>
              <a:rPr lang="en-US" sz="4400"/>
              <a:t> 6. Conducting the Audit</a:t>
            </a:r>
          </a:p>
        </p:txBody>
      </p:sp>
      <p:sp>
        <p:nvSpPr>
          <p:cNvPr id="27651" name="TextBox 3"/>
          <p:cNvSpPr txBox="1">
            <a:spLocks noChangeArrowheads="1"/>
          </p:cNvSpPr>
          <p:nvPr/>
        </p:nvSpPr>
        <p:spPr bwMode="auto">
          <a:xfrm>
            <a:off x="1600200" y="2133600"/>
            <a:ext cx="7162800" cy="2862263"/>
          </a:xfrm>
          <a:prstGeom prst="rect">
            <a:avLst/>
          </a:prstGeom>
          <a:noFill/>
          <a:ln w="9525">
            <a:noFill/>
            <a:miter lim="800000"/>
            <a:headEnd/>
            <a:tailEnd/>
          </a:ln>
        </p:spPr>
        <p:txBody>
          <a:bodyPr>
            <a:spAutoFit/>
          </a:bodyPr>
          <a:lstStyle/>
          <a:p>
            <a:pPr marL="342900" indent="-342900">
              <a:buFont typeface="Arial" pitchFamily="34" charset="0"/>
              <a:buAutoNum type="arabicPeriod"/>
            </a:pPr>
            <a:r>
              <a:rPr lang="en-US" sz="3600" dirty="0"/>
              <a:t> Record reviews</a:t>
            </a:r>
          </a:p>
          <a:p>
            <a:pPr marL="342900" indent="-342900">
              <a:buFont typeface="Arial" pitchFamily="34" charset="0"/>
              <a:buAutoNum type="arabicPeriod"/>
            </a:pPr>
            <a:endParaRPr lang="en-US" sz="3600" dirty="0"/>
          </a:p>
          <a:p>
            <a:pPr marL="342900" indent="-342900">
              <a:buFont typeface="Arial" pitchFamily="34" charset="0"/>
              <a:buAutoNum type="arabicPeriod"/>
            </a:pPr>
            <a:r>
              <a:rPr lang="en-US" sz="3600" dirty="0"/>
              <a:t> Direct observations</a:t>
            </a:r>
          </a:p>
          <a:p>
            <a:pPr marL="342900" indent="-342900">
              <a:buFont typeface="Arial" pitchFamily="34" charset="0"/>
              <a:buAutoNum type="arabicPeriod"/>
            </a:pPr>
            <a:endParaRPr lang="en-US" sz="3600" dirty="0"/>
          </a:p>
          <a:p>
            <a:pPr marL="342900" indent="-342900">
              <a:buFont typeface="Arial" pitchFamily="34" charset="0"/>
              <a:buAutoNum type="arabicPeriod"/>
            </a:pPr>
            <a:r>
              <a:rPr lang="en-US" sz="3600" dirty="0"/>
              <a:t> Interviews</a:t>
            </a:r>
          </a:p>
        </p:txBody>
      </p:sp>
      <p:pic>
        <p:nvPicPr>
          <p:cNvPr id="27652" name="Picture 5" descr="C:\Program Files (x86)\Microsoft Office\MEDIA\OFFICE12\Bullets\BD2130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09800"/>
            <a:ext cx="442913" cy="442913"/>
          </a:xfrm>
          <a:prstGeom prst="rect">
            <a:avLst/>
          </a:prstGeom>
          <a:noFill/>
          <a:ln w="9525">
            <a:noFill/>
            <a:miter lim="800000"/>
            <a:headEnd/>
            <a:tailEnd/>
          </a:ln>
        </p:spPr>
      </p:pic>
      <p:pic>
        <p:nvPicPr>
          <p:cNvPr id="27653" name="Picture 6" descr="C:\Program Files (x86)\Microsoft Office\MEDIA\OFFICE12\Lines\BD14595_.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52600"/>
            <a:ext cx="9144000" cy="152400"/>
          </a:xfrm>
          <a:prstGeom prst="rect">
            <a:avLst/>
          </a:prstGeom>
          <a:noFill/>
          <a:ln w="9525">
            <a:noFill/>
            <a:miter lim="800000"/>
            <a:headEnd/>
            <a:tailEnd/>
          </a:ln>
        </p:spPr>
      </p:pic>
      <p:pic>
        <p:nvPicPr>
          <p:cNvPr id="27654" name="Picture 5" descr="C:\Program Files (x86)\Microsoft Office\MEDIA\OFFICE12\Bullets\BD2130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276600"/>
            <a:ext cx="442913" cy="442913"/>
          </a:xfrm>
          <a:prstGeom prst="rect">
            <a:avLst/>
          </a:prstGeom>
          <a:noFill/>
          <a:ln w="9525">
            <a:noFill/>
            <a:miter lim="800000"/>
            <a:headEnd/>
            <a:tailEnd/>
          </a:ln>
        </p:spPr>
      </p:pic>
      <p:pic>
        <p:nvPicPr>
          <p:cNvPr id="27655" name="Picture 5" descr="C:\Program Files (x86)\Microsoft Office\MEDIA\OFFICE12\Bullets\BD2130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419600"/>
            <a:ext cx="442913" cy="44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2590800" y="609600"/>
            <a:ext cx="6324600" cy="769938"/>
          </a:xfrm>
          <a:prstGeom prst="rect">
            <a:avLst/>
          </a:prstGeom>
          <a:noFill/>
          <a:ln w="9525">
            <a:noFill/>
            <a:miter lim="800000"/>
            <a:headEnd/>
            <a:tailEnd/>
          </a:ln>
        </p:spPr>
        <p:txBody>
          <a:bodyPr>
            <a:spAutoFit/>
          </a:bodyPr>
          <a:lstStyle/>
          <a:p>
            <a:r>
              <a:rPr lang="en-US" sz="4400"/>
              <a:t> 6. Conducting the audit</a:t>
            </a:r>
          </a:p>
        </p:txBody>
      </p:sp>
      <p:sp>
        <p:nvSpPr>
          <p:cNvPr id="28675" name="TextBox 2"/>
          <p:cNvSpPr txBox="1">
            <a:spLocks noChangeArrowheads="1"/>
          </p:cNvSpPr>
          <p:nvPr/>
        </p:nvSpPr>
        <p:spPr bwMode="auto">
          <a:xfrm>
            <a:off x="228600" y="2133600"/>
            <a:ext cx="2819400" cy="1323975"/>
          </a:xfrm>
          <a:prstGeom prst="rect">
            <a:avLst/>
          </a:prstGeom>
          <a:noFill/>
          <a:ln w="9525">
            <a:noFill/>
            <a:miter lim="800000"/>
            <a:headEnd/>
            <a:tailEnd/>
          </a:ln>
        </p:spPr>
        <p:txBody>
          <a:bodyPr>
            <a:spAutoFit/>
          </a:bodyPr>
          <a:lstStyle/>
          <a:p>
            <a:pPr algn="ctr"/>
            <a:r>
              <a:rPr lang="en-US" sz="4000"/>
              <a:t>Record reviews</a:t>
            </a:r>
          </a:p>
        </p:txBody>
      </p:sp>
      <p:pic>
        <p:nvPicPr>
          <p:cNvPr id="28676" name="Picture 2" descr="C:\Program Files (x86)\Microsoft Office\MEDIA\CAGCAT10\j0291984.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3886200"/>
            <a:ext cx="1808163" cy="1914525"/>
          </a:xfrm>
          <a:prstGeom prst="rect">
            <a:avLst/>
          </a:prstGeom>
          <a:noFill/>
          <a:ln w="9525">
            <a:noFill/>
            <a:miter lim="800000"/>
            <a:headEnd/>
            <a:tailEnd/>
          </a:ln>
        </p:spPr>
      </p:pic>
      <p:sp>
        <p:nvSpPr>
          <p:cNvPr id="5" name="TextBox 4"/>
          <p:cNvSpPr txBox="1"/>
          <p:nvPr/>
        </p:nvSpPr>
        <p:spPr>
          <a:xfrm>
            <a:off x="3581400" y="2209800"/>
            <a:ext cx="4800600" cy="3046413"/>
          </a:xfrm>
          <a:prstGeom prst="rect">
            <a:avLst/>
          </a:prstGeom>
          <a:noFill/>
        </p:spPr>
        <p:txBody>
          <a:bodyPr>
            <a:spAutoFit/>
          </a:bodyPr>
          <a:lstStyle/>
          <a:p>
            <a:pPr marL="342900" indent="-342900">
              <a:lnSpc>
                <a:spcPct val="200000"/>
              </a:lnSpc>
              <a:defRPr/>
            </a:pPr>
            <a:r>
              <a:rPr lang="en-US" sz="3200" dirty="0"/>
              <a:t>1. Employee participation</a:t>
            </a:r>
          </a:p>
          <a:p>
            <a:pPr>
              <a:lnSpc>
                <a:spcPct val="200000"/>
              </a:lnSpc>
              <a:defRPr/>
            </a:pPr>
            <a:r>
              <a:rPr lang="en-US" sz="3200" dirty="0"/>
              <a:t>2. Process Safety Info</a:t>
            </a:r>
          </a:p>
          <a:p>
            <a:pPr marL="342900" indent="-342900">
              <a:lnSpc>
                <a:spcPct val="200000"/>
              </a:lnSpc>
              <a:defRPr/>
            </a:pPr>
            <a:r>
              <a:rPr lang="en-US" sz="3200" dirty="0"/>
              <a:t>3. PHAs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2590800" y="609600"/>
            <a:ext cx="6324600" cy="769938"/>
          </a:xfrm>
          <a:prstGeom prst="rect">
            <a:avLst/>
          </a:prstGeom>
          <a:noFill/>
          <a:ln w="9525">
            <a:noFill/>
            <a:miter lim="800000"/>
            <a:headEnd/>
            <a:tailEnd/>
          </a:ln>
        </p:spPr>
        <p:txBody>
          <a:bodyPr>
            <a:spAutoFit/>
          </a:bodyPr>
          <a:lstStyle/>
          <a:p>
            <a:r>
              <a:rPr lang="en-US" sz="4400"/>
              <a:t> 6. Conducting the audit</a:t>
            </a:r>
          </a:p>
        </p:txBody>
      </p:sp>
      <p:sp>
        <p:nvSpPr>
          <p:cNvPr id="29699" name="TextBox 2"/>
          <p:cNvSpPr txBox="1">
            <a:spLocks noChangeArrowheads="1"/>
          </p:cNvSpPr>
          <p:nvPr/>
        </p:nvSpPr>
        <p:spPr bwMode="auto">
          <a:xfrm>
            <a:off x="228600" y="2133600"/>
            <a:ext cx="2819400" cy="1323975"/>
          </a:xfrm>
          <a:prstGeom prst="rect">
            <a:avLst/>
          </a:prstGeom>
          <a:noFill/>
          <a:ln w="9525">
            <a:noFill/>
            <a:miter lim="800000"/>
            <a:headEnd/>
            <a:tailEnd/>
          </a:ln>
        </p:spPr>
        <p:txBody>
          <a:bodyPr>
            <a:spAutoFit/>
          </a:bodyPr>
          <a:lstStyle/>
          <a:p>
            <a:pPr algn="ctr"/>
            <a:r>
              <a:rPr lang="en-US" sz="4000"/>
              <a:t>Record reviews</a:t>
            </a:r>
          </a:p>
        </p:txBody>
      </p:sp>
      <p:pic>
        <p:nvPicPr>
          <p:cNvPr id="29700" name="Picture 2" descr="C:\Program Files (x86)\Microsoft Office\MEDIA\CAGCAT10\j0291984.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3886200"/>
            <a:ext cx="1808163" cy="1914525"/>
          </a:xfrm>
          <a:prstGeom prst="rect">
            <a:avLst/>
          </a:prstGeom>
          <a:noFill/>
          <a:ln w="9525">
            <a:noFill/>
            <a:miter lim="800000"/>
            <a:headEnd/>
            <a:tailEnd/>
          </a:ln>
        </p:spPr>
      </p:pic>
      <p:sp>
        <p:nvSpPr>
          <p:cNvPr id="28677" name="TextBox 4"/>
          <p:cNvSpPr txBox="1">
            <a:spLocks noChangeArrowheads="1"/>
          </p:cNvSpPr>
          <p:nvPr/>
        </p:nvSpPr>
        <p:spPr bwMode="auto">
          <a:xfrm>
            <a:off x="3581400" y="1981200"/>
            <a:ext cx="4876800" cy="2955746"/>
          </a:xfrm>
          <a:prstGeom prst="rect">
            <a:avLst/>
          </a:prstGeom>
          <a:noFill/>
          <a:ln w="9525">
            <a:noFill/>
            <a:miter lim="800000"/>
            <a:headEnd/>
            <a:tailEnd/>
          </a:ln>
        </p:spPr>
        <p:txBody>
          <a:bodyPr>
            <a:spAutoFit/>
          </a:bodyPr>
          <a:lstStyle/>
          <a:p>
            <a:pPr marL="342900" indent="-342900">
              <a:lnSpc>
                <a:spcPct val="150000"/>
              </a:lnSpc>
              <a:defRPr/>
            </a:pPr>
            <a:r>
              <a:rPr lang="en-US" sz="3200" dirty="0"/>
              <a:t>4.  Operating Procedures</a:t>
            </a:r>
          </a:p>
          <a:p>
            <a:pPr marL="342900" indent="-342900">
              <a:lnSpc>
                <a:spcPct val="150000"/>
              </a:lnSpc>
              <a:defRPr/>
            </a:pPr>
            <a:r>
              <a:rPr lang="en-US" sz="3200" dirty="0"/>
              <a:t>5.  Training</a:t>
            </a:r>
          </a:p>
          <a:p>
            <a:pPr marL="514350" indent="-514350">
              <a:lnSpc>
                <a:spcPct val="150000"/>
              </a:lnSpc>
              <a:buFontTx/>
              <a:buAutoNum type="arabicPeriod" startAt="8"/>
              <a:defRPr/>
            </a:pPr>
            <a:r>
              <a:rPr lang="en-US" sz="3200" dirty="0"/>
              <a:t> Mechanical Integrity</a:t>
            </a:r>
          </a:p>
          <a:p>
            <a:pPr marL="514350" indent="-514350">
              <a:lnSpc>
                <a:spcPct val="150000"/>
              </a:lnSpc>
              <a:defRPr/>
            </a:pPr>
            <a:r>
              <a:rPr lang="en-US" sz="3200" dirty="0"/>
              <a:t>13. Compliance auditing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2590800" y="304800"/>
            <a:ext cx="6553200" cy="1446213"/>
          </a:xfrm>
          <a:prstGeom prst="rect">
            <a:avLst/>
          </a:prstGeom>
          <a:noFill/>
          <a:ln w="9525">
            <a:noFill/>
            <a:miter lim="800000"/>
            <a:headEnd/>
            <a:tailEnd/>
          </a:ln>
        </p:spPr>
        <p:txBody>
          <a:bodyPr>
            <a:spAutoFit/>
          </a:bodyPr>
          <a:lstStyle/>
          <a:p>
            <a:pPr algn="ctr"/>
            <a:r>
              <a:rPr lang="en-US" sz="4400"/>
              <a:t> 13. Compliance Auditing Requirements</a:t>
            </a:r>
          </a:p>
        </p:txBody>
      </p:sp>
      <p:pic>
        <p:nvPicPr>
          <p:cNvPr id="30723" name="Picture 5" descr="meeting MC900233020.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16100"/>
            <a:ext cx="4953000" cy="5041900"/>
          </a:xfrm>
          <a:prstGeom prst="rect">
            <a:avLst/>
          </a:prstGeom>
          <a:noFill/>
          <a:ln w="9525">
            <a:noFill/>
            <a:miter lim="800000"/>
            <a:headEnd/>
            <a:tailEnd/>
          </a:ln>
        </p:spPr>
      </p:pic>
      <p:sp>
        <p:nvSpPr>
          <p:cNvPr id="30724" name="TextBox 6"/>
          <p:cNvSpPr txBox="1">
            <a:spLocks noChangeArrowheads="1"/>
          </p:cNvSpPr>
          <p:nvPr/>
        </p:nvSpPr>
        <p:spPr bwMode="auto">
          <a:xfrm>
            <a:off x="5410200" y="2819400"/>
            <a:ext cx="3505200" cy="2246313"/>
          </a:xfrm>
          <a:prstGeom prst="rect">
            <a:avLst/>
          </a:prstGeom>
          <a:noFill/>
          <a:ln w="9525">
            <a:noFill/>
            <a:miter lim="800000"/>
            <a:headEnd/>
            <a:tailEnd/>
          </a:ln>
        </p:spPr>
        <p:txBody>
          <a:bodyPr>
            <a:spAutoFit/>
          </a:bodyPr>
          <a:lstStyle/>
          <a:p>
            <a:r>
              <a:rPr lang="en-US" sz="2800"/>
              <a:t>Every 3 years</a:t>
            </a:r>
          </a:p>
          <a:p>
            <a:endParaRPr lang="en-US" sz="2800"/>
          </a:p>
          <a:p>
            <a:r>
              <a:rPr lang="en-US" sz="2800"/>
              <a:t>Keep past 2 audits</a:t>
            </a:r>
          </a:p>
          <a:p>
            <a:endParaRPr lang="en-US" sz="2800"/>
          </a:p>
          <a:p>
            <a:r>
              <a:rPr lang="en-US" sz="2800"/>
              <a:t>Informal audits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2"/>
          <p:cNvSpPr txBox="1">
            <a:spLocks noChangeArrowheads="1"/>
          </p:cNvSpPr>
          <p:nvPr/>
        </p:nvSpPr>
        <p:spPr bwMode="auto">
          <a:xfrm>
            <a:off x="2590800" y="609600"/>
            <a:ext cx="6324600" cy="769938"/>
          </a:xfrm>
          <a:prstGeom prst="rect">
            <a:avLst/>
          </a:prstGeom>
          <a:noFill/>
          <a:ln w="9525">
            <a:noFill/>
            <a:miter lim="800000"/>
            <a:headEnd/>
            <a:tailEnd/>
          </a:ln>
        </p:spPr>
        <p:txBody>
          <a:bodyPr>
            <a:spAutoFit/>
          </a:bodyPr>
          <a:lstStyle/>
          <a:p>
            <a:r>
              <a:rPr lang="en-US" sz="4400"/>
              <a:t> 6. Conducting the audit</a:t>
            </a:r>
          </a:p>
        </p:txBody>
      </p:sp>
      <p:sp>
        <p:nvSpPr>
          <p:cNvPr id="31747" name="TextBox 2"/>
          <p:cNvSpPr txBox="1">
            <a:spLocks noChangeArrowheads="1"/>
          </p:cNvSpPr>
          <p:nvPr/>
        </p:nvSpPr>
        <p:spPr bwMode="auto">
          <a:xfrm>
            <a:off x="0" y="1905000"/>
            <a:ext cx="4648200" cy="708025"/>
          </a:xfrm>
          <a:prstGeom prst="rect">
            <a:avLst/>
          </a:prstGeom>
          <a:noFill/>
          <a:ln w="9525">
            <a:noFill/>
            <a:miter lim="800000"/>
            <a:headEnd/>
            <a:tailEnd/>
          </a:ln>
        </p:spPr>
        <p:txBody>
          <a:bodyPr>
            <a:spAutoFit/>
          </a:bodyPr>
          <a:lstStyle/>
          <a:p>
            <a:pPr algn="ctr"/>
            <a:r>
              <a:rPr lang="en-US" sz="4000"/>
              <a:t>Direct Observations</a:t>
            </a:r>
          </a:p>
        </p:txBody>
      </p:sp>
      <p:pic>
        <p:nvPicPr>
          <p:cNvPr id="31748" name="Picture 3" descr="C:\Program Files (x86)\Microsoft Office\MEDIA\CAGCAT10\j0240695.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819400"/>
            <a:ext cx="4267200" cy="3797300"/>
          </a:xfrm>
          <a:prstGeom prst="rect">
            <a:avLst/>
          </a:prstGeom>
          <a:noFill/>
          <a:ln w="9525">
            <a:noFill/>
            <a:miter lim="800000"/>
            <a:headEnd/>
            <a:tailEnd/>
          </a:ln>
        </p:spPr>
      </p:pic>
      <p:sp>
        <p:nvSpPr>
          <p:cNvPr id="31749" name="TextBox 4"/>
          <p:cNvSpPr txBox="1">
            <a:spLocks noChangeArrowheads="1"/>
          </p:cNvSpPr>
          <p:nvPr/>
        </p:nvSpPr>
        <p:spPr bwMode="auto">
          <a:xfrm>
            <a:off x="4724400" y="2590800"/>
            <a:ext cx="4114800" cy="2246313"/>
          </a:xfrm>
          <a:prstGeom prst="rect">
            <a:avLst/>
          </a:prstGeom>
          <a:noFill/>
          <a:ln w="9525">
            <a:noFill/>
            <a:miter lim="800000"/>
            <a:headEnd/>
            <a:tailEnd/>
          </a:ln>
        </p:spPr>
        <p:txBody>
          <a:bodyPr>
            <a:spAutoFit/>
          </a:bodyPr>
          <a:lstStyle/>
          <a:p>
            <a:r>
              <a:rPr lang="en-US" sz="2800" dirty="0"/>
              <a:t>6. Contractors</a:t>
            </a:r>
          </a:p>
          <a:p>
            <a:endParaRPr lang="en-US" sz="2800" dirty="0"/>
          </a:p>
          <a:p>
            <a:r>
              <a:rPr lang="en-US" sz="2800" dirty="0"/>
              <a:t>7. Safe work procedures</a:t>
            </a:r>
          </a:p>
          <a:p>
            <a:endParaRPr lang="en-US" sz="2800" dirty="0"/>
          </a:p>
          <a:p>
            <a:r>
              <a:rPr lang="en-US" sz="2800" dirty="0"/>
              <a:t>9. Hot work permit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2590800" y="609600"/>
            <a:ext cx="6324600" cy="769938"/>
          </a:xfrm>
          <a:prstGeom prst="rect">
            <a:avLst/>
          </a:prstGeom>
          <a:noFill/>
          <a:ln w="9525">
            <a:noFill/>
            <a:miter lim="800000"/>
            <a:headEnd/>
            <a:tailEnd/>
          </a:ln>
        </p:spPr>
        <p:txBody>
          <a:bodyPr>
            <a:spAutoFit/>
          </a:bodyPr>
          <a:lstStyle/>
          <a:p>
            <a:r>
              <a:rPr lang="en-US" sz="4400"/>
              <a:t> 6. Conducting the audit</a:t>
            </a:r>
          </a:p>
        </p:txBody>
      </p:sp>
      <p:sp>
        <p:nvSpPr>
          <p:cNvPr id="32771" name="TextBox 2"/>
          <p:cNvSpPr txBox="1">
            <a:spLocks noChangeArrowheads="1"/>
          </p:cNvSpPr>
          <p:nvPr/>
        </p:nvSpPr>
        <p:spPr bwMode="auto">
          <a:xfrm>
            <a:off x="228600" y="2209800"/>
            <a:ext cx="3200400" cy="708025"/>
          </a:xfrm>
          <a:prstGeom prst="rect">
            <a:avLst/>
          </a:prstGeom>
          <a:noFill/>
          <a:ln w="9525">
            <a:noFill/>
            <a:miter lim="800000"/>
            <a:headEnd/>
            <a:tailEnd/>
          </a:ln>
        </p:spPr>
        <p:txBody>
          <a:bodyPr>
            <a:spAutoFit/>
          </a:bodyPr>
          <a:lstStyle/>
          <a:p>
            <a:pPr algn="ctr"/>
            <a:r>
              <a:rPr lang="en-US" sz="4000"/>
              <a:t>Interviews</a:t>
            </a:r>
          </a:p>
        </p:txBody>
      </p:sp>
      <p:sp>
        <p:nvSpPr>
          <p:cNvPr id="32772" name="TextBox 3"/>
          <p:cNvSpPr txBox="1">
            <a:spLocks noChangeArrowheads="1"/>
          </p:cNvSpPr>
          <p:nvPr/>
        </p:nvSpPr>
        <p:spPr bwMode="auto">
          <a:xfrm>
            <a:off x="3733800" y="1905000"/>
            <a:ext cx="5410200" cy="3046988"/>
          </a:xfrm>
          <a:prstGeom prst="rect">
            <a:avLst/>
          </a:prstGeom>
          <a:noFill/>
          <a:ln w="9525">
            <a:noFill/>
            <a:miter lim="800000"/>
            <a:headEnd/>
            <a:tailEnd/>
          </a:ln>
        </p:spPr>
        <p:txBody>
          <a:bodyPr wrap="square">
            <a:spAutoFit/>
          </a:bodyPr>
          <a:lstStyle/>
          <a:p>
            <a:r>
              <a:rPr lang="en-US" sz="3200" dirty="0"/>
              <a:t>10. Management of Change</a:t>
            </a:r>
          </a:p>
          <a:p>
            <a:endParaRPr lang="en-US" sz="3200" dirty="0"/>
          </a:p>
          <a:p>
            <a:r>
              <a:rPr lang="en-US" sz="3200" dirty="0"/>
              <a:t>11. Incident investigations</a:t>
            </a:r>
          </a:p>
          <a:p>
            <a:endParaRPr lang="en-US" sz="3200" dirty="0"/>
          </a:p>
          <a:p>
            <a:r>
              <a:rPr lang="en-US" sz="3200" dirty="0"/>
              <a:t>12. Emergency response plan</a:t>
            </a:r>
          </a:p>
        </p:txBody>
      </p:sp>
      <p:pic>
        <p:nvPicPr>
          <p:cNvPr id="32773" name="Picture 3" descr="C:\Documents and Settings\paulb\Local Settings\Temporary Internet Files\Content.IE5\9O89OCK4\MCj04246160000[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3200400"/>
            <a:ext cx="3078163" cy="294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2514600" y="304800"/>
            <a:ext cx="6629400" cy="1446213"/>
          </a:xfrm>
          <a:prstGeom prst="rect">
            <a:avLst/>
          </a:prstGeom>
          <a:noFill/>
          <a:ln w="9525">
            <a:noFill/>
            <a:miter lim="800000"/>
            <a:headEnd/>
            <a:tailEnd/>
          </a:ln>
        </p:spPr>
        <p:txBody>
          <a:bodyPr>
            <a:spAutoFit/>
          </a:bodyPr>
          <a:lstStyle/>
          <a:p>
            <a:r>
              <a:rPr lang="en-US" sz="4400"/>
              <a:t> Element 12 - Emergency Response Plan</a:t>
            </a:r>
          </a:p>
        </p:txBody>
      </p:sp>
      <p:pic>
        <p:nvPicPr>
          <p:cNvPr id="33795" name="Picture 7" descr="C:\Users\Paul\AppData\Local\Microsoft\Windows\Temporary Internet Files\Content.IE5\MDML7S59\MC900320938[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8800" y="1752600"/>
            <a:ext cx="541972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
          <p:cNvSpPr txBox="1">
            <a:spLocks noChangeArrowheads="1"/>
          </p:cNvSpPr>
          <p:nvPr/>
        </p:nvSpPr>
        <p:spPr bwMode="auto">
          <a:xfrm>
            <a:off x="2590800" y="304800"/>
            <a:ext cx="6324600" cy="1446213"/>
          </a:xfrm>
          <a:prstGeom prst="rect">
            <a:avLst/>
          </a:prstGeom>
          <a:noFill/>
          <a:ln w="9525">
            <a:noFill/>
            <a:miter lim="800000"/>
            <a:headEnd/>
            <a:tailEnd/>
          </a:ln>
        </p:spPr>
        <p:txBody>
          <a:bodyPr>
            <a:spAutoFit/>
          </a:bodyPr>
          <a:lstStyle/>
          <a:p>
            <a:pPr algn="ctr"/>
            <a:r>
              <a:rPr lang="en-US" sz="4400"/>
              <a:t> Element 14</a:t>
            </a:r>
          </a:p>
          <a:p>
            <a:pPr algn="ctr"/>
            <a:r>
              <a:rPr lang="en-US" sz="4400"/>
              <a:t> Trade Secrets</a:t>
            </a:r>
          </a:p>
        </p:txBody>
      </p:sp>
      <p:sp>
        <p:nvSpPr>
          <p:cNvPr id="34819" name="TextBox 3"/>
          <p:cNvSpPr txBox="1">
            <a:spLocks noChangeArrowheads="1"/>
          </p:cNvSpPr>
          <p:nvPr/>
        </p:nvSpPr>
        <p:spPr bwMode="auto">
          <a:xfrm>
            <a:off x="3962400" y="2057400"/>
            <a:ext cx="5181600" cy="646113"/>
          </a:xfrm>
          <a:prstGeom prst="rect">
            <a:avLst/>
          </a:prstGeom>
          <a:noFill/>
          <a:ln w="9525">
            <a:noFill/>
            <a:miter lim="800000"/>
            <a:headEnd/>
            <a:tailEnd/>
          </a:ln>
        </p:spPr>
        <p:txBody>
          <a:bodyPr>
            <a:spAutoFit/>
          </a:bodyPr>
          <a:lstStyle/>
          <a:p>
            <a:r>
              <a:rPr lang="en-US" sz="3600"/>
              <a:t>14. Trade secrets</a:t>
            </a:r>
          </a:p>
        </p:txBody>
      </p:sp>
      <p:pic>
        <p:nvPicPr>
          <p:cNvPr id="34820" name="Picture 5" descr="C:\Program Files (x86)\Microsoft Office\MEDIA\CAGCAT10\j0305257.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90600" y="2209800"/>
            <a:ext cx="2436813" cy="3914775"/>
          </a:xfrm>
          <a:prstGeom prst="rect">
            <a:avLst/>
          </a:prstGeom>
          <a:noFill/>
          <a:ln w="9525">
            <a:noFill/>
            <a:miter lim="800000"/>
            <a:headEnd/>
            <a:tailEnd/>
          </a:ln>
        </p:spPr>
      </p:pic>
      <p:sp>
        <p:nvSpPr>
          <p:cNvPr id="34821" name="TextBox 4"/>
          <p:cNvSpPr txBox="1">
            <a:spLocks noChangeArrowheads="1"/>
          </p:cNvSpPr>
          <p:nvPr/>
        </p:nvSpPr>
        <p:spPr bwMode="auto">
          <a:xfrm>
            <a:off x="4343400" y="2895600"/>
            <a:ext cx="4038600" cy="2692400"/>
          </a:xfrm>
          <a:prstGeom prst="rect">
            <a:avLst/>
          </a:prstGeom>
          <a:noFill/>
          <a:ln w="9525">
            <a:noFill/>
            <a:miter lim="800000"/>
            <a:headEnd/>
            <a:tailEnd/>
          </a:ln>
        </p:spPr>
        <p:txBody>
          <a:bodyPr>
            <a:spAutoFit/>
          </a:bodyPr>
          <a:lstStyle/>
          <a:p>
            <a:pPr>
              <a:spcAft>
                <a:spcPts val="600"/>
              </a:spcAft>
            </a:pPr>
            <a:r>
              <a:rPr lang="en-US" sz="2400" dirty="0"/>
              <a:t>Process Safety Information</a:t>
            </a:r>
          </a:p>
          <a:p>
            <a:pPr>
              <a:spcAft>
                <a:spcPts val="600"/>
              </a:spcAft>
            </a:pPr>
            <a:r>
              <a:rPr lang="en-US" sz="2400" dirty="0"/>
              <a:t>Process Hazard Analysis</a:t>
            </a:r>
          </a:p>
          <a:p>
            <a:pPr>
              <a:spcAft>
                <a:spcPts val="600"/>
              </a:spcAft>
            </a:pPr>
            <a:r>
              <a:rPr lang="en-US" sz="2400" dirty="0"/>
              <a:t>Operating Procedures</a:t>
            </a:r>
          </a:p>
          <a:p>
            <a:pPr>
              <a:spcAft>
                <a:spcPts val="600"/>
              </a:spcAft>
            </a:pPr>
            <a:r>
              <a:rPr lang="en-US" sz="2400" dirty="0"/>
              <a:t>Incident Investigations</a:t>
            </a:r>
          </a:p>
          <a:p>
            <a:pPr>
              <a:spcAft>
                <a:spcPts val="600"/>
              </a:spcAft>
            </a:pPr>
            <a:r>
              <a:rPr lang="en-US" sz="2400" dirty="0"/>
              <a:t>Emergency Response</a:t>
            </a:r>
          </a:p>
          <a:p>
            <a:pPr>
              <a:spcAft>
                <a:spcPts val="600"/>
              </a:spcAft>
            </a:pPr>
            <a:r>
              <a:rPr lang="en-US" sz="2400" dirty="0"/>
              <a:t>Compliance Audits</a:t>
            </a:r>
            <a:endParaRPr lang="en-US" dirty="0"/>
          </a:p>
        </p:txBody>
      </p:sp>
      <p:sp>
        <p:nvSpPr>
          <p:cNvPr id="6" name="Multiply 5"/>
          <p:cNvSpPr/>
          <p:nvPr/>
        </p:nvSpPr>
        <p:spPr>
          <a:xfrm>
            <a:off x="5486400" y="19812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0" y="0"/>
            <a:ext cx="9144000" cy="1143000"/>
          </a:xfrm>
        </p:spPr>
        <p:txBody>
          <a:bodyPr/>
          <a:lstStyle/>
          <a:p>
            <a:r>
              <a:rPr lang="en-US" sz="3200" smtClean="0"/>
              <a:t>Explosion at Esso Longford Plant</a:t>
            </a:r>
            <a:br>
              <a:rPr lang="en-US" sz="3200" smtClean="0"/>
            </a:br>
            <a:r>
              <a:rPr lang="en-US" sz="3200" smtClean="0"/>
              <a:t>September 25, 1998</a:t>
            </a:r>
          </a:p>
        </p:txBody>
      </p:sp>
      <p:pic>
        <p:nvPicPr>
          <p:cNvPr id="8195"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76400"/>
            <a:ext cx="4438650" cy="3276600"/>
          </a:xfrm>
          <a:prstGeom prst="rect">
            <a:avLst/>
          </a:prstGeom>
          <a:noFill/>
          <a:ln w="9525">
            <a:noFill/>
            <a:miter lim="800000"/>
            <a:headEnd/>
            <a:tailEnd/>
          </a:ln>
        </p:spPr>
      </p:pic>
      <p:pic>
        <p:nvPicPr>
          <p:cNvPr id="8196" name="Picture 14" descr="disaster">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263" y="1676400"/>
            <a:ext cx="40132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2590800" y="609600"/>
            <a:ext cx="6324600" cy="769938"/>
          </a:xfrm>
          <a:prstGeom prst="rect">
            <a:avLst/>
          </a:prstGeom>
          <a:noFill/>
          <a:ln w="9525">
            <a:noFill/>
            <a:miter lim="800000"/>
            <a:headEnd/>
            <a:tailEnd/>
          </a:ln>
        </p:spPr>
        <p:txBody>
          <a:bodyPr>
            <a:spAutoFit/>
          </a:bodyPr>
          <a:lstStyle/>
          <a:p>
            <a:r>
              <a:rPr lang="en-US" sz="4400"/>
              <a:t> 6. Conducting the audit</a:t>
            </a:r>
          </a:p>
        </p:txBody>
      </p:sp>
      <p:sp>
        <p:nvSpPr>
          <p:cNvPr id="35843" name="TextBox 2"/>
          <p:cNvSpPr txBox="1">
            <a:spLocks noChangeArrowheads="1"/>
          </p:cNvSpPr>
          <p:nvPr/>
        </p:nvSpPr>
        <p:spPr bwMode="auto">
          <a:xfrm>
            <a:off x="5105400" y="1981200"/>
            <a:ext cx="3733800" cy="3170238"/>
          </a:xfrm>
          <a:prstGeom prst="rect">
            <a:avLst/>
          </a:prstGeom>
          <a:noFill/>
          <a:ln w="9525">
            <a:noFill/>
            <a:miter lim="800000"/>
            <a:headEnd/>
            <a:tailEnd/>
          </a:ln>
        </p:spPr>
        <p:txBody>
          <a:bodyPr>
            <a:spAutoFit/>
          </a:bodyPr>
          <a:lstStyle/>
          <a:p>
            <a:pPr algn="ctr"/>
            <a:r>
              <a:rPr lang="en-US" sz="4000" dirty="0"/>
              <a:t>Immediately inform facility management of imminent hazards</a:t>
            </a:r>
          </a:p>
        </p:txBody>
      </p:sp>
      <p:pic>
        <p:nvPicPr>
          <p:cNvPr id="35844" name="Picture 8" descr="C:\Program Files (x86)\Microsoft Office\MEDIA\CAGCAT10\j0301252.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84225" y="2743200"/>
            <a:ext cx="4186238"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2"/>
          <p:cNvSpPr txBox="1">
            <a:spLocks noChangeArrowheads="1"/>
          </p:cNvSpPr>
          <p:nvPr/>
        </p:nvSpPr>
        <p:spPr bwMode="auto">
          <a:xfrm>
            <a:off x="2590800" y="609600"/>
            <a:ext cx="6324600" cy="769938"/>
          </a:xfrm>
          <a:prstGeom prst="rect">
            <a:avLst/>
          </a:prstGeom>
          <a:noFill/>
          <a:ln w="9525">
            <a:noFill/>
            <a:miter lim="800000"/>
            <a:headEnd/>
            <a:tailEnd/>
          </a:ln>
        </p:spPr>
        <p:txBody>
          <a:bodyPr>
            <a:spAutoFit/>
          </a:bodyPr>
          <a:lstStyle/>
          <a:p>
            <a:r>
              <a:rPr lang="en-US" sz="4400"/>
              <a:t> 6. Conducting the audit</a:t>
            </a:r>
          </a:p>
        </p:txBody>
      </p:sp>
      <p:sp>
        <p:nvSpPr>
          <p:cNvPr id="36867" name="TextBox 2"/>
          <p:cNvSpPr txBox="1">
            <a:spLocks noChangeArrowheads="1"/>
          </p:cNvSpPr>
          <p:nvPr/>
        </p:nvSpPr>
        <p:spPr bwMode="auto">
          <a:xfrm>
            <a:off x="4343400" y="2209800"/>
            <a:ext cx="4419600" cy="2554288"/>
          </a:xfrm>
          <a:prstGeom prst="rect">
            <a:avLst/>
          </a:prstGeom>
          <a:noFill/>
          <a:ln w="9525">
            <a:noFill/>
            <a:miter lim="800000"/>
            <a:headEnd/>
            <a:tailEnd/>
          </a:ln>
        </p:spPr>
        <p:txBody>
          <a:bodyPr>
            <a:spAutoFit/>
          </a:bodyPr>
          <a:lstStyle/>
          <a:p>
            <a:pPr algn="ctr"/>
            <a:r>
              <a:rPr lang="en-US" sz="4000" dirty="0"/>
              <a:t>Daily share preliminary findings and observations</a:t>
            </a:r>
          </a:p>
        </p:txBody>
      </p:sp>
      <p:sp>
        <p:nvSpPr>
          <p:cNvPr id="36868" name="TextBox 3"/>
          <p:cNvSpPr txBox="1">
            <a:spLocks noChangeArrowheads="1"/>
          </p:cNvSpPr>
          <p:nvPr/>
        </p:nvSpPr>
        <p:spPr bwMode="auto">
          <a:xfrm>
            <a:off x="1524000" y="4191000"/>
            <a:ext cx="6400800" cy="369888"/>
          </a:xfrm>
          <a:prstGeom prst="rect">
            <a:avLst/>
          </a:prstGeom>
          <a:noFill/>
          <a:ln w="9525">
            <a:noFill/>
            <a:miter lim="800000"/>
            <a:headEnd/>
            <a:tailEnd/>
          </a:ln>
        </p:spPr>
        <p:txBody>
          <a:bodyPr>
            <a:spAutoFit/>
          </a:bodyPr>
          <a:lstStyle/>
          <a:p>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057400"/>
            <a:ext cx="2828925" cy="42576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2895600" y="838200"/>
            <a:ext cx="5410200" cy="646113"/>
          </a:xfrm>
          <a:prstGeom prst="rect">
            <a:avLst/>
          </a:prstGeom>
          <a:noFill/>
          <a:ln w="9525">
            <a:noFill/>
            <a:miter lim="800000"/>
            <a:headEnd/>
            <a:tailEnd/>
          </a:ln>
        </p:spPr>
        <p:txBody>
          <a:bodyPr>
            <a:spAutoFit/>
          </a:bodyPr>
          <a:lstStyle/>
          <a:p>
            <a:r>
              <a:rPr lang="en-US" sz="3600"/>
              <a:t>6. Conducting the Audit</a:t>
            </a:r>
          </a:p>
        </p:txBody>
      </p:sp>
      <p:sp>
        <p:nvSpPr>
          <p:cNvPr id="80898" name="Documents"/>
          <p:cNvSpPr>
            <a:spLocks noEditPoints="1" noChangeArrowheads="1"/>
          </p:cNvSpPr>
          <p:nvPr/>
        </p:nvSpPr>
        <p:spPr bwMode="auto">
          <a:xfrm>
            <a:off x="1219200" y="2667000"/>
            <a:ext cx="2473325" cy="298132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charset="0"/>
            </a:endParaRPr>
          </a:p>
        </p:txBody>
      </p:sp>
      <p:sp>
        <p:nvSpPr>
          <p:cNvPr id="80899" name="Document"/>
          <p:cNvSpPr>
            <a:spLocks noEditPoints="1" noChangeArrowheads="1"/>
          </p:cNvSpPr>
          <p:nvPr/>
        </p:nvSpPr>
        <p:spPr bwMode="auto">
          <a:xfrm>
            <a:off x="838200" y="3352800"/>
            <a:ext cx="2286000" cy="28956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latin typeface="Arial" charset="0"/>
            </a:endParaRPr>
          </a:p>
        </p:txBody>
      </p:sp>
      <p:sp>
        <p:nvSpPr>
          <p:cNvPr id="37893" name="TextBox 4"/>
          <p:cNvSpPr txBox="1">
            <a:spLocks noChangeArrowheads="1"/>
          </p:cNvSpPr>
          <p:nvPr/>
        </p:nvSpPr>
        <p:spPr bwMode="auto">
          <a:xfrm>
            <a:off x="838200" y="3505200"/>
            <a:ext cx="2286000" cy="461963"/>
          </a:xfrm>
          <a:prstGeom prst="rect">
            <a:avLst/>
          </a:prstGeom>
          <a:noFill/>
          <a:ln w="9525">
            <a:noFill/>
            <a:miter lim="800000"/>
            <a:headEnd/>
            <a:tailEnd/>
          </a:ln>
        </p:spPr>
        <p:txBody>
          <a:bodyPr>
            <a:spAutoFit/>
          </a:bodyPr>
          <a:lstStyle/>
          <a:p>
            <a:pPr algn="ctr"/>
            <a:r>
              <a:rPr lang="en-US" sz="2400"/>
              <a:t>Audit Protocol</a:t>
            </a:r>
          </a:p>
        </p:txBody>
      </p:sp>
      <p:sp>
        <p:nvSpPr>
          <p:cNvPr id="37894" name="TextBox 5"/>
          <p:cNvSpPr txBox="1">
            <a:spLocks noChangeArrowheads="1"/>
          </p:cNvSpPr>
          <p:nvPr/>
        </p:nvSpPr>
        <p:spPr bwMode="auto">
          <a:xfrm>
            <a:off x="5334000" y="2743200"/>
            <a:ext cx="3352800" cy="1200150"/>
          </a:xfrm>
          <a:prstGeom prst="rect">
            <a:avLst/>
          </a:prstGeom>
          <a:noFill/>
          <a:ln w="9525">
            <a:noFill/>
            <a:miter lim="800000"/>
            <a:headEnd/>
            <a:tailEnd/>
          </a:ln>
        </p:spPr>
        <p:txBody>
          <a:bodyPr>
            <a:spAutoFit/>
          </a:bodyPr>
          <a:lstStyle/>
          <a:p>
            <a:r>
              <a:rPr lang="en-US" sz="3600"/>
              <a:t>Focus on the written protocol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2"/>
          <p:cNvSpPr txBox="1">
            <a:spLocks noChangeArrowheads="1"/>
          </p:cNvSpPr>
          <p:nvPr/>
        </p:nvSpPr>
        <p:spPr bwMode="auto">
          <a:xfrm>
            <a:off x="2590800" y="609600"/>
            <a:ext cx="6324600" cy="769938"/>
          </a:xfrm>
          <a:prstGeom prst="rect">
            <a:avLst/>
          </a:prstGeom>
          <a:noFill/>
          <a:ln w="9525">
            <a:noFill/>
            <a:miter lim="800000"/>
            <a:headEnd/>
            <a:tailEnd/>
          </a:ln>
        </p:spPr>
        <p:txBody>
          <a:bodyPr>
            <a:spAutoFit/>
          </a:bodyPr>
          <a:lstStyle/>
          <a:p>
            <a:r>
              <a:rPr lang="en-US" sz="4400"/>
              <a:t> Close-out Meeting</a:t>
            </a:r>
          </a:p>
        </p:txBody>
      </p:sp>
      <p:sp>
        <p:nvSpPr>
          <p:cNvPr id="38915" name="TextBox 2"/>
          <p:cNvSpPr txBox="1">
            <a:spLocks noChangeArrowheads="1"/>
          </p:cNvSpPr>
          <p:nvPr/>
        </p:nvSpPr>
        <p:spPr bwMode="auto">
          <a:xfrm>
            <a:off x="0" y="2209800"/>
            <a:ext cx="9144000" cy="708025"/>
          </a:xfrm>
          <a:prstGeom prst="rect">
            <a:avLst/>
          </a:prstGeom>
          <a:noFill/>
          <a:ln w="9525">
            <a:noFill/>
            <a:miter lim="800000"/>
            <a:headEnd/>
            <a:tailEnd/>
          </a:ln>
        </p:spPr>
        <p:txBody>
          <a:bodyPr>
            <a:spAutoFit/>
          </a:bodyPr>
          <a:lstStyle/>
          <a:p>
            <a:pPr algn="ctr"/>
            <a:r>
              <a:rPr lang="en-US" sz="4000"/>
              <a:t>Closeout Meeting</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295400"/>
            <a:ext cx="7858125" cy="52482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2895600" y="838200"/>
            <a:ext cx="5410200" cy="646113"/>
          </a:xfrm>
          <a:prstGeom prst="rect">
            <a:avLst/>
          </a:prstGeom>
          <a:noFill/>
          <a:ln w="9525">
            <a:noFill/>
            <a:miter lim="800000"/>
            <a:headEnd/>
            <a:tailEnd/>
          </a:ln>
        </p:spPr>
        <p:txBody>
          <a:bodyPr>
            <a:spAutoFit/>
          </a:bodyPr>
          <a:lstStyle/>
          <a:p>
            <a:r>
              <a:rPr lang="en-US" sz="3600"/>
              <a:t> 7. Document the audit</a:t>
            </a:r>
          </a:p>
        </p:txBody>
      </p:sp>
      <p:sp>
        <p:nvSpPr>
          <p:cNvPr id="39939" name="TextBox 2"/>
          <p:cNvSpPr txBox="1">
            <a:spLocks noChangeArrowheads="1"/>
          </p:cNvSpPr>
          <p:nvPr/>
        </p:nvSpPr>
        <p:spPr bwMode="auto">
          <a:xfrm>
            <a:off x="457200" y="2057400"/>
            <a:ext cx="7086600" cy="2862322"/>
          </a:xfrm>
          <a:prstGeom prst="rect">
            <a:avLst/>
          </a:prstGeom>
          <a:noFill/>
          <a:ln w="9525">
            <a:noFill/>
            <a:miter lim="800000"/>
            <a:headEnd/>
            <a:tailEnd/>
          </a:ln>
        </p:spPr>
        <p:txBody>
          <a:bodyPr wrap="square">
            <a:spAutoFit/>
          </a:bodyPr>
          <a:lstStyle/>
          <a:p>
            <a:r>
              <a:rPr lang="en-US" sz="3600" dirty="0"/>
              <a:t>Draft report</a:t>
            </a:r>
          </a:p>
          <a:p>
            <a:endParaRPr lang="en-US" sz="3600" dirty="0"/>
          </a:p>
          <a:p>
            <a:r>
              <a:rPr lang="en-US" sz="3600" dirty="0"/>
              <a:t>Feedback</a:t>
            </a:r>
          </a:p>
          <a:p>
            <a:endParaRPr lang="en-US" sz="3600" dirty="0"/>
          </a:p>
          <a:p>
            <a:r>
              <a:rPr lang="en-US" sz="3600" dirty="0"/>
              <a:t>Final report</a:t>
            </a:r>
          </a:p>
        </p:txBody>
      </p:sp>
      <p:pic>
        <p:nvPicPr>
          <p:cNvPr id="39940" name="Picture 3" descr="C:\Program Files (x86)\Microsoft Office\MEDIA\CAGCAT10\j0196400.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16413" y="2743200"/>
            <a:ext cx="2408237" cy="257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2"/>
          <p:cNvSpPr txBox="1">
            <a:spLocks noChangeArrowheads="1"/>
          </p:cNvSpPr>
          <p:nvPr/>
        </p:nvSpPr>
        <p:spPr bwMode="auto">
          <a:xfrm>
            <a:off x="2819400" y="381000"/>
            <a:ext cx="5943600" cy="1200150"/>
          </a:xfrm>
          <a:prstGeom prst="rect">
            <a:avLst/>
          </a:prstGeom>
          <a:noFill/>
          <a:ln w="9525">
            <a:noFill/>
            <a:miter lim="800000"/>
            <a:headEnd/>
            <a:tailEnd/>
          </a:ln>
        </p:spPr>
        <p:txBody>
          <a:bodyPr>
            <a:spAutoFit/>
          </a:bodyPr>
          <a:lstStyle/>
          <a:p>
            <a:pPr algn="ctr"/>
            <a:r>
              <a:rPr lang="en-US" sz="3600"/>
              <a:t>  8. Address audit findings and recommendations</a:t>
            </a:r>
          </a:p>
        </p:txBody>
      </p:sp>
      <p:pic>
        <p:nvPicPr>
          <p:cNvPr id="40963" name="Picture 3" descr="C:\Program Files (x86)\Microsoft Office\MEDIA\CAGCAT10\j0285360.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05200" y="2111375"/>
            <a:ext cx="3165475" cy="390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2819400" y="381000"/>
            <a:ext cx="5943600" cy="1200150"/>
          </a:xfrm>
          <a:prstGeom prst="rect">
            <a:avLst/>
          </a:prstGeom>
          <a:noFill/>
          <a:ln w="9525">
            <a:noFill/>
            <a:miter lim="800000"/>
            <a:headEnd/>
            <a:tailEnd/>
          </a:ln>
        </p:spPr>
        <p:txBody>
          <a:bodyPr>
            <a:spAutoFit/>
          </a:bodyPr>
          <a:lstStyle/>
          <a:p>
            <a:pPr algn="ctr"/>
            <a:r>
              <a:rPr lang="en-US" sz="3600"/>
              <a:t>9. Monitor completion of audit recommendations</a:t>
            </a:r>
          </a:p>
        </p:txBody>
      </p:sp>
      <p:sp>
        <p:nvSpPr>
          <p:cNvPr id="40963" name="Documents"/>
          <p:cNvSpPr>
            <a:spLocks noEditPoints="1" noChangeArrowheads="1"/>
          </p:cNvSpPr>
          <p:nvPr/>
        </p:nvSpPr>
        <p:spPr bwMode="auto">
          <a:xfrm>
            <a:off x="2895600" y="2362200"/>
            <a:ext cx="2743200" cy="34290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41988" name="TextBox 3"/>
          <p:cNvSpPr txBox="1">
            <a:spLocks noChangeArrowheads="1"/>
          </p:cNvSpPr>
          <p:nvPr/>
        </p:nvSpPr>
        <p:spPr bwMode="auto">
          <a:xfrm>
            <a:off x="2895600" y="2819400"/>
            <a:ext cx="2286000" cy="830263"/>
          </a:xfrm>
          <a:prstGeom prst="rect">
            <a:avLst/>
          </a:prstGeom>
          <a:noFill/>
          <a:ln w="9525">
            <a:noFill/>
            <a:miter lim="800000"/>
            <a:headEnd/>
            <a:tailEnd/>
          </a:ln>
        </p:spPr>
        <p:txBody>
          <a:bodyPr>
            <a:spAutoFit/>
          </a:bodyPr>
          <a:lstStyle/>
          <a:p>
            <a:pPr algn="ctr"/>
            <a:r>
              <a:rPr lang="en-US" sz="2400"/>
              <a:t>Final Audit Report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2895600" y="381000"/>
            <a:ext cx="5943600" cy="1200150"/>
          </a:xfrm>
          <a:prstGeom prst="rect">
            <a:avLst/>
          </a:prstGeom>
          <a:noFill/>
          <a:ln w="9525">
            <a:noFill/>
            <a:miter lim="800000"/>
            <a:headEnd/>
            <a:tailEnd/>
          </a:ln>
        </p:spPr>
        <p:txBody>
          <a:bodyPr>
            <a:spAutoFit/>
          </a:bodyPr>
          <a:lstStyle/>
          <a:p>
            <a:pPr algn="ctr"/>
            <a:r>
              <a:rPr lang="en-US" sz="3600"/>
              <a:t>Monitor PSM maturation  over time for each facility</a:t>
            </a:r>
          </a:p>
        </p:txBody>
      </p:sp>
      <p:pic>
        <p:nvPicPr>
          <p:cNvPr id="43011" name="Picture 2" descr="100_0310.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2200" y="1676400"/>
            <a:ext cx="691515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p:cNvSpPr txBox="1">
            <a:spLocks noChangeArrowheads="1"/>
          </p:cNvSpPr>
          <p:nvPr/>
        </p:nvSpPr>
        <p:spPr bwMode="auto">
          <a:xfrm>
            <a:off x="2971800" y="609600"/>
            <a:ext cx="5410200" cy="646113"/>
          </a:xfrm>
          <a:prstGeom prst="rect">
            <a:avLst/>
          </a:prstGeom>
          <a:noFill/>
          <a:ln w="9525">
            <a:noFill/>
            <a:miter lim="800000"/>
            <a:headEnd/>
            <a:tailEnd/>
          </a:ln>
        </p:spPr>
        <p:txBody>
          <a:bodyPr>
            <a:spAutoFit/>
          </a:bodyPr>
          <a:lstStyle/>
          <a:p>
            <a:r>
              <a:rPr lang="en-US" sz="3600"/>
              <a:t>Share best practices</a:t>
            </a:r>
          </a:p>
        </p:txBody>
      </p:sp>
      <p:pic>
        <p:nvPicPr>
          <p:cNvPr id="44035" name="Picture 2" descr="00401872.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19400" y="1752600"/>
            <a:ext cx="3429000" cy="514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Remaining Course Material</a:t>
            </a:r>
          </a:p>
        </p:txBody>
      </p:sp>
      <p:sp>
        <p:nvSpPr>
          <p:cNvPr id="45059" name="Content Placeholder 2"/>
          <p:cNvSpPr>
            <a:spLocks noGrp="1"/>
          </p:cNvSpPr>
          <p:nvPr>
            <p:ph idx="1"/>
          </p:nvPr>
        </p:nvSpPr>
        <p:spPr>
          <a:xfrm>
            <a:off x="228600" y="1981200"/>
            <a:ext cx="8763000" cy="4648200"/>
          </a:xfrm>
        </p:spPr>
        <p:txBody>
          <a:bodyPr/>
          <a:lstStyle/>
          <a:p>
            <a:pPr marL="514350" indent="-514350">
              <a:lnSpc>
                <a:spcPts val="2600"/>
              </a:lnSpc>
              <a:buFontTx/>
              <a:buAutoNum type="arabicPeriod"/>
            </a:pPr>
            <a:r>
              <a:rPr lang="en-US" sz="2400" dirty="0" smtClean="0"/>
              <a:t>Overview of Process Safety</a:t>
            </a:r>
          </a:p>
          <a:p>
            <a:pPr marL="514350" indent="-514350">
              <a:lnSpc>
                <a:spcPts val="2600"/>
              </a:lnSpc>
              <a:buFontTx/>
              <a:buAutoNum type="arabicPeriod"/>
            </a:pPr>
            <a:r>
              <a:rPr lang="en-US" sz="2400" dirty="0" smtClean="0"/>
              <a:t>Compliance with standards</a:t>
            </a:r>
          </a:p>
          <a:p>
            <a:pPr marL="514350" indent="-514350">
              <a:lnSpc>
                <a:spcPts val="2600"/>
              </a:lnSpc>
              <a:buFontTx/>
              <a:buAutoNum type="arabicPeriod"/>
            </a:pPr>
            <a:r>
              <a:rPr lang="en-US" sz="2400" dirty="0" smtClean="0"/>
              <a:t>Process Hazard Analysis</a:t>
            </a:r>
          </a:p>
          <a:p>
            <a:pPr marL="514350" indent="-514350">
              <a:lnSpc>
                <a:spcPts val="2600"/>
              </a:lnSpc>
              <a:buFontTx/>
              <a:buAutoNum type="arabicPeriod"/>
            </a:pPr>
            <a:r>
              <a:rPr lang="en-US" sz="2400" dirty="0" smtClean="0"/>
              <a:t>Standard Operating Procedures</a:t>
            </a:r>
          </a:p>
          <a:p>
            <a:pPr marL="514350" indent="-514350">
              <a:lnSpc>
                <a:spcPts val="2600"/>
              </a:lnSpc>
              <a:buFontTx/>
              <a:buAutoNum type="arabicPeriod"/>
            </a:pPr>
            <a:r>
              <a:rPr lang="en-US" sz="2400" dirty="0" smtClean="0"/>
              <a:t>Safe Work Procedures</a:t>
            </a:r>
          </a:p>
          <a:p>
            <a:pPr marL="514350" indent="-514350">
              <a:lnSpc>
                <a:spcPts val="2600"/>
              </a:lnSpc>
              <a:buFontTx/>
              <a:buAutoNum type="arabicPeriod"/>
            </a:pPr>
            <a:r>
              <a:rPr lang="en-US" sz="2400" dirty="0" smtClean="0"/>
              <a:t>Mechanical Integrity</a:t>
            </a:r>
          </a:p>
          <a:p>
            <a:pPr marL="514350" indent="-514350">
              <a:lnSpc>
                <a:spcPts val="2600"/>
              </a:lnSpc>
              <a:buFontTx/>
              <a:buAutoNum type="arabicPeriod"/>
            </a:pPr>
            <a:r>
              <a:rPr lang="en-US" sz="2400" dirty="0" smtClean="0"/>
              <a:t>Management of Change</a:t>
            </a:r>
          </a:p>
          <a:p>
            <a:pPr marL="514350" indent="-514350">
              <a:lnSpc>
                <a:spcPts val="2600"/>
              </a:lnSpc>
              <a:buFontTx/>
              <a:buAutoNum type="arabicPeriod"/>
            </a:pPr>
            <a:r>
              <a:rPr lang="en-US" sz="2400" b="1" dirty="0" smtClean="0">
                <a:solidFill>
                  <a:srgbClr val="FF0000"/>
                </a:solidFill>
              </a:rPr>
              <a:t>Auditing Process Safety systems</a:t>
            </a:r>
          </a:p>
          <a:p>
            <a:pPr marL="514350" indent="-514350">
              <a:lnSpc>
                <a:spcPts val="2600"/>
              </a:lnSpc>
              <a:buFontTx/>
              <a:buAutoNum type="arabicPeriod"/>
            </a:pPr>
            <a:r>
              <a:rPr lang="en-US" sz="2400" dirty="0" smtClean="0"/>
              <a:t>Emergency response procedures</a:t>
            </a:r>
          </a:p>
          <a:p>
            <a:pPr marL="514350" indent="-514350">
              <a:buFontTx/>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28600"/>
            <a:ext cx="9144000" cy="1143000"/>
          </a:xfrm>
        </p:spPr>
        <p:txBody>
          <a:bodyPr/>
          <a:lstStyle/>
          <a:p>
            <a:r>
              <a:rPr lang="en-US" smtClean="0"/>
              <a:t>Longford, Australia Explosion</a:t>
            </a:r>
          </a:p>
        </p:txBody>
      </p:sp>
      <p:sp>
        <p:nvSpPr>
          <p:cNvPr id="9219" name="TextBox 3"/>
          <p:cNvSpPr txBox="1">
            <a:spLocks noChangeArrowheads="1"/>
          </p:cNvSpPr>
          <p:nvPr/>
        </p:nvSpPr>
        <p:spPr bwMode="auto">
          <a:xfrm>
            <a:off x="304800" y="1219200"/>
            <a:ext cx="8534400" cy="646113"/>
          </a:xfrm>
          <a:prstGeom prst="rect">
            <a:avLst/>
          </a:prstGeom>
          <a:noFill/>
          <a:ln w="9525">
            <a:noFill/>
            <a:miter lim="800000"/>
            <a:headEnd/>
            <a:tailEnd/>
          </a:ln>
        </p:spPr>
        <p:txBody>
          <a:bodyPr>
            <a:spAutoFit/>
          </a:bodyPr>
          <a:lstStyle/>
          <a:p>
            <a:pPr algn="ctr"/>
            <a:r>
              <a:rPr lang="en-US" sz="3600"/>
              <a:t>Cost of Industry Disruptions</a:t>
            </a:r>
          </a:p>
        </p:txBody>
      </p:sp>
      <p:sp>
        <p:nvSpPr>
          <p:cNvPr id="9220" name="TextBox 5"/>
          <p:cNvSpPr txBox="1">
            <a:spLocks noChangeArrowheads="1"/>
          </p:cNvSpPr>
          <p:nvPr/>
        </p:nvSpPr>
        <p:spPr bwMode="auto">
          <a:xfrm>
            <a:off x="609600" y="2590800"/>
            <a:ext cx="8153400" cy="1200150"/>
          </a:xfrm>
          <a:prstGeom prst="rect">
            <a:avLst/>
          </a:prstGeom>
          <a:noFill/>
          <a:ln w="9525">
            <a:noFill/>
            <a:miter lim="800000"/>
            <a:headEnd/>
            <a:tailEnd/>
          </a:ln>
        </p:spPr>
        <p:txBody>
          <a:bodyPr>
            <a:spAutoFit/>
          </a:bodyPr>
          <a:lstStyle/>
          <a:p>
            <a:r>
              <a:rPr lang="en-US" sz="7200" dirty="0"/>
              <a:t>A$ 1,300,000,000</a:t>
            </a:r>
          </a:p>
        </p:txBody>
      </p:sp>
      <p:sp>
        <p:nvSpPr>
          <p:cNvPr id="9221" name="TextBox 6"/>
          <p:cNvSpPr txBox="1">
            <a:spLocks noChangeArrowheads="1"/>
          </p:cNvSpPr>
          <p:nvPr/>
        </p:nvSpPr>
        <p:spPr bwMode="auto">
          <a:xfrm>
            <a:off x="0" y="4343400"/>
            <a:ext cx="8001000" cy="646113"/>
          </a:xfrm>
          <a:prstGeom prst="rect">
            <a:avLst/>
          </a:prstGeom>
          <a:noFill/>
          <a:ln w="9525">
            <a:noFill/>
            <a:miter lim="800000"/>
            <a:headEnd/>
            <a:tailEnd/>
          </a:ln>
        </p:spPr>
        <p:txBody>
          <a:bodyPr>
            <a:spAutoFit/>
          </a:bodyPr>
          <a:lstStyle/>
          <a:p>
            <a:pPr eaLnBrk="0" hangingPunct="0">
              <a:spcBef>
                <a:spcPct val="30000"/>
              </a:spcBef>
            </a:pPr>
            <a:r>
              <a:rPr lang="en-US" dirty="0"/>
              <a:t>Ref.: (Royal Commission 1999, International Petroleum Encyclopedia 1999)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28600"/>
            <a:ext cx="9144000" cy="1143000"/>
          </a:xfrm>
        </p:spPr>
        <p:txBody>
          <a:bodyPr/>
          <a:lstStyle/>
          <a:p>
            <a:r>
              <a:rPr lang="en-US" smtClean="0"/>
              <a:t>Longford, Australia Explosion</a:t>
            </a:r>
          </a:p>
        </p:txBody>
      </p:sp>
      <p:sp>
        <p:nvSpPr>
          <p:cNvPr id="10243" name="TextBox 3"/>
          <p:cNvSpPr txBox="1">
            <a:spLocks noChangeArrowheads="1"/>
          </p:cNvSpPr>
          <p:nvPr/>
        </p:nvSpPr>
        <p:spPr bwMode="auto">
          <a:xfrm>
            <a:off x="304800" y="1219200"/>
            <a:ext cx="8534400" cy="646113"/>
          </a:xfrm>
          <a:prstGeom prst="rect">
            <a:avLst/>
          </a:prstGeom>
          <a:noFill/>
          <a:ln w="9525">
            <a:noFill/>
            <a:miter lim="800000"/>
            <a:headEnd/>
            <a:tailEnd/>
          </a:ln>
        </p:spPr>
        <p:txBody>
          <a:bodyPr>
            <a:spAutoFit/>
          </a:bodyPr>
          <a:lstStyle/>
          <a:p>
            <a:pPr algn="ctr"/>
            <a:r>
              <a:rPr lang="en-US" sz="3600"/>
              <a:t>Corporate PSM Audit</a:t>
            </a:r>
          </a:p>
        </p:txBody>
      </p:sp>
      <p:pic>
        <p:nvPicPr>
          <p:cNvPr id="10244" name="Picture 2" descr="C:\Users\Paul\AppData\Local\Microsoft\Windows\Temporary Internet Files\Content.IE5\8OHDLDMR\MC90043982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3622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28600"/>
            <a:ext cx="9144000" cy="1143000"/>
          </a:xfrm>
        </p:spPr>
        <p:txBody>
          <a:bodyPr/>
          <a:lstStyle/>
          <a:p>
            <a:r>
              <a:rPr lang="en-US" smtClean="0"/>
              <a:t>Longford, Australia Explosion</a:t>
            </a:r>
          </a:p>
        </p:txBody>
      </p:sp>
      <p:sp>
        <p:nvSpPr>
          <p:cNvPr id="11267" name="TextBox 3"/>
          <p:cNvSpPr txBox="1">
            <a:spLocks noChangeArrowheads="1"/>
          </p:cNvSpPr>
          <p:nvPr/>
        </p:nvSpPr>
        <p:spPr bwMode="auto">
          <a:xfrm>
            <a:off x="304800" y="1219200"/>
            <a:ext cx="8534400" cy="646113"/>
          </a:xfrm>
          <a:prstGeom prst="rect">
            <a:avLst/>
          </a:prstGeom>
          <a:noFill/>
          <a:ln w="9525">
            <a:noFill/>
            <a:miter lim="800000"/>
            <a:headEnd/>
            <a:tailEnd/>
          </a:ln>
        </p:spPr>
        <p:txBody>
          <a:bodyPr>
            <a:spAutoFit/>
          </a:bodyPr>
          <a:lstStyle/>
          <a:p>
            <a:pPr algn="ctr"/>
            <a:r>
              <a:rPr lang="en-US" sz="3600"/>
              <a:t>PSM Deficiencies</a:t>
            </a:r>
          </a:p>
        </p:txBody>
      </p:sp>
      <p:sp>
        <p:nvSpPr>
          <p:cNvPr id="11268" name="TextBox 4"/>
          <p:cNvSpPr txBox="1">
            <a:spLocks noChangeArrowheads="1"/>
          </p:cNvSpPr>
          <p:nvPr/>
        </p:nvSpPr>
        <p:spPr bwMode="auto">
          <a:xfrm>
            <a:off x="990600" y="2057400"/>
            <a:ext cx="7239000" cy="3139321"/>
          </a:xfrm>
          <a:prstGeom prst="rect">
            <a:avLst/>
          </a:prstGeom>
          <a:noFill/>
          <a:ln w="9525">
            <a:noFill/>
            <a:miter lim="800000"/>
            <a:headEnd/>
            <a:tailEnd/>
          </a:ln>
        </p:spPr>
        <p:txBody>
          <a:bodyPr>
            <a:spAutoFit/>
          </a:bodyPr>
          <a:lstStyle/>
          <a:p>
            <a:pPr marL="342900" indent="-342900">
              <a:buFontTx/>
              <a:buAutoNum type="arabicPeriod"/>
            </a:pPr>
            <a:r>
              <a:rPr lang="en-US" sz="3600" b="1" dirty="0">
                <a:solidFill>
                  <a:srgbClr val="FF0000"/>
                </a:solidFill>
              </a:rPr>
              <a:t> Risk identification</a:t>
            </a:r>
          </a:p>
          <a:p>
            <a:pPr marL="342900" indent="-342900">
              <a:buFontTx/>
              <a:buAutoNum type="arabicPeriod"/>
            </a:pPr>
            <a:r>
              <a:rPr lang="en-US" sz="3600" b="1" dirty="0">
                <a:solidFill>
                  <a:srgbClr val="FF0000"/>
                </a:solidFill>
              </a:rPr>
              <a:t> Training</a:t>
            </a:r>
          </a:p>
          <a:p>
            <a:pPr marL="342900" indent="-342900">
              <a:buFontTx/>
              <a:buAutoNum type="arabicPeriod"/>
            </a:pPr>
            <a:r>
              <a:rPr lang="en-US" sz="3600" b="1" dirty="0">
                <a:solidFill>
                  <a:srgbClr val="FF0000"/>
                </a:solidFill>
              </a:rPr>
              <a:t> Operating Procedures</a:t>
            </a:r>
          </a:p>
          <a:p>
            <a:pPr marL="342900" indent="-342900">
              <a:buFontTx/>
              <a:buAutoNum type="arabicPeriod"/>
            </a:pPr>
            <a:r>
              <a:rPr lang="en-US" sz="3600" b="1" dirty="0">
                <a:solidFill>
                  <a:srgbClr val="FF0000"/>
                </a:solidFill>
              </a:rPr>
              <a:t> PSM documentation</a:t>
            </a:r>
          </a:p>
          <a:p>
            <a:pPr marL="342900" indent="-342900">
              <a:buFontTx/>
              <a:buAutoNum type="arabicPeriod"/>
            </a:pPr>
            <a:r>
              <a:rPr lang="en-US" sz="3600" b="1" dirty="0">
                <a:solidFill>
                  <a:srgbClr val="FF0000"/>
                </a:solidFill>
              </a:rPr>
              <a:t> Communications</a:t>
            </a:r>
            <a:endParaRPr lang="en-US" b="1" dirty="0">
              <a:solidFill>
                <a:srgbClr val="FF0000"/>
              </a:solidFill>
            </a:endParaRPr>
          </a:p>
          <a:p>
            <a:pPr marL="342900" indent="-342900">
              <a:buFontTx/>
              <a:buAutoNum type="arabicPeriod"/>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2895600" y="304800"/>
            <a:ext cx="5410200" cy="1108075"/>
          </a:xfrm>
          <a:prstGeom prst="rect">
            <a:avLst/>
          </a:prstGeom>
          <a:noFill/>
          <a:ln w="9525">
            <a:noFill/>
            <a:miter lim="800000"/>
            <a:headEnd/>
            <a:tailEnd/>
          </a:ln>
        </p:spPr>
        <p:txBody>
          <a:bodyPr>
            <a:spAutoFit/>
          </a:bodyPr>
          <a:lstStyle/>
          <a:p>
            <a:pPr algn="ctr"/>
            <a:r>
              <a:rPr lang="en-US" sz="6600"/>
              <a:t>Definition</a:t>
            </a:r>
          </a:p>
        </p:txBody>
      </p:sp>
      <p:sp>
        <p:nvSpPr>
          <p:cNvPr id="12291" name="TextBox 2"/>
          <p:cNvSpPr txBox="1">
            <a:spLocks noChangeArrowheads="1"/>
          </p:cNvSpPr>
          <p:nvPr/>
        </p:nvSpPr>
        <p:spPr bwMode="auto">
          <a:xfrm>
            <a:off x="457200" y="2133600"/>
            <a:ext cx="8686800" cy="2691250"/>
          </a:xfrm>
          <a:prstGeom prst="rect">
            <a:avLst/>
          </a:prstGeom>
          <a:noFill/>
          <a:ln w="9525">
            <a:noFill/>
            <a:miter lim="800000"/>
            <a:headEnd/>
            <a:tailEnd/>
          </a:ln>
        </p:spPr>
        <p:txBody>
          <a:bodyPr>
            <a:spAutoFit/>
          </a:bodyPr>
          <a:lstStyle/>
          <a:p>
            <a:pPr marL="342900" indent="-342900">
              <a:lnSpc>
                <a:spcPct val="150000"/>
              </a:lnSpc>
              <a:buFontTx/>
              <a:buAutoNum type="arabicPeriod"/>
            </a:pPr>
            <a:r>
              <a:rPr lang="en-US" sz="6000" dirty="0"/>
              <a:t>PSM Systems </a:t>
            </a:r>
            <a:r>
              <a:rPr lang="en-US" sz="6000" dirty="0" smtClean="0"/>
              <a:t>Audit</a:t>
            </a:r>
            <a:endParaRPr lang="en-US" sz="6000" dirty="0"/>
          </a:p>
          <a:p>
            <a:pPr marL="342900" indent="-342900">
              <a:lnSpc>
                <a:spcPct val="150000"/>
              </a:lnSpc>
              <a:buFontTx/>
              <a:buAutoNum type="arabicPeriod"/>
            </a:pPr>
            <a:r>
              <a:rPr lang="en-US" sz="6000" dirty="0"/>
              <a:t>PSM Process Audit</a:t>
            </a:r>
          </a:p>
        </p:txBody>
      </p:sp>
      <p:sp>
        <p:nvSpPr>
          <p:cNvPr id="12292" name="TextBox 3"/>
          <p:cNvSpPr txBox="1">
            <a:spLocks noChangeArrowheads="1"/>
          </p:cNvSpPr>
          <p:nvPr/>
        </p:nvSpPr>
        <p:spPr bwMode="auto">
          <a:xfrm>
            <a:off x="304800" y="4876800"/>
            <a:ext cx="8534400" cy="338138"/>
          </a:xfrm>
          <a:prstGeom prst="rect">
            <a:avLst/>
          </a:prstGeom>
          <a:noFill/>
          <a:ln w="9525">
            <a:noFill/>
            <a:miter lim="800000"/>
            <a:headEnd/>
            <a:tailEnd/>
          </a:ln>
        </p:spPr>
        <p:txBody>
          <a:bodyPr>
            <a:spAutoFit/>
          </a:bodyPr>
          <a:lstStyle/>
          <a:p>
            <a:r>
              <a:rPr lang="en-US" sz="1600" dirty="0"/>
              <a:t>Reference: </a:t>
            </a:r>
            <a:r>
              <a:rPr lang="en-US" sz="1600" i="1" u="sng" dirty="0"/>
              <a:t>Guidelines for Risk Based Process Safety </a:t>
            </a:r>
            <a:r>
              <a:rPr lang="en-US" sz="1600" dirty="0"/>
              <a:t>, 2007, CCPS/AIChE, p.600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590800" y="228600"/>
            <a:ext cx="5715000" cy="923925"/>
          </a:xfrm>
          <a:prstGeom prst="rect">
            <a:avLst/>
          </a:prstGeom>
          <a:noFill/>
          <a:ln w="9525">
            <a:noFill/>
            <a:miter lim="800000"/>
            <a:headEnd/>
            <a:tailEnd/>
          </a:ln>
        </p:spPr>
        <p:txBody>
          <a:bodyPr>
            <a:spAutoFit/>
          </a:bodyPr>
          <a:lstStyle/>
          <a:p>
            <a:pPr algn="ctr"/>
            <a:r>
              <a:rPr lang="en-US" sz="5400"/>
              <a:t>Audit Benefits</a:t>
            </a:r>
          </a:p>
        </p:txBody>
      </p:sp>
      <p:sp>
        <p:nvSpPr>
          <p:cNvPr id="13315" name="TextBox 2"/>
          <p:cNvSpPr txBox="1">
            <a:spLocks noChangeArrowheads="1"/>
          </p:cNvSpPr>
          <p:nvPr/>
        </p:nvSpPr>
        <p:spPr bwMode="auto">
          <a:xfrm>
            <a:off x="457200" y="2286000"/>
            <a:ext cx="8153400" cy="2605842"/>
          </a:xfrm>
          <a:prstGeom prst="rect">
            <a:avLst/>
          </a:prstGeom>
          <a:noFill/>
          <a:ln w="9525">
            <a:noFill/>
            <a:miter lim="800000"/>
            <a:headEnd/>
            <a:tailEnd/>
          </a:ln>
        </p:spPr>
        <p:txBody>
          <a:bodyPr>
            <a:spAutoFit/>
          </a:bodyPr>
          <a:lstStyle/>
          <a:p>
            <a:pPr marL="742950" indent="-742950">
              <a:lnSpc>
                <a:spcPts val="4000"/>
              </a:lnSpc>
              <a:spcAft>
                <a:spcPts val="1200"/>
              </a:spcAft>
              <a:buFontTx/>
              <a:buAutoNum type="arabicPeriod"/>
            </a:pPr>
            <a:r>
              <a:rPr lang="en-US" sz="4000" dirty="0"/>
              <a:t>Verify procedures</a:t>
            </a:r>
          </a:p>
          <a:p>
            <a:pPr marL="742950" indent="-742950">
              <a:lnSpc>
                <a:spcPts val="4000"/>
              </a:lnSpc>
              <a:spcAft>
                <a:spcPts val="1200"/>
              </a:spcAft>
              <a:buFontTx/>
              <a:buAutoNum type="arabicPeriod"/>
            </a:pPr>
            <a:r>
              <a:rPr lang="en-US" sz="4000" dirty="0"/>
              <a:t>Determine improvements</a:t>
            </a:r>
          </a:p>
          <a:p>
            <a:pPr marL="742950" indent="-742950">
              <a:lnSpc>
                <a:spcPts val="4000"/>
              </a:lnSpc>
              <a:spcAft>
                <a:spcPts val="1200"/>
              </a:spcAft>
              <a:buFontTx/>
              <a:buAutoNum type="arabicPeriod"/>
            </a:pPr>
            <a:r>
              <a:rPr lang="en-US" sz="4000" dirty="0"/>
              <a:t>Measure effectiveness</a:t>
            </a:r>
          </a:p>
          <a:p>
            <a:pPr marL="742950" indent="-742950">
              <a:lnSpc>
                <a:spcPts val="4000"/>
              </a:lnSpc>
              <a:spcAft>
                <a:spcPts val="1200"/>
              </a:spcAft>
              <a:buFontTx/>
              <a:buAutoNum type="arabicPeriod"/>
            </a:pPr>
            <a:r>
              <a:rPr lang="en-US" sz="4000" dirty="0"/>
              <a:t>Enhance safety awareness</a:t>
            </a:r>
          </a:p>
        </p:txBody>
      </p:sp>
      <p:sp>
        <p:nvSpPr>
          <p:cNvPr id="13316" name="TextBox 3"/>
          <p:cNvSpPr txBox="1">
            <a:spLocks noChangeArrowheads="1"/>
          </p:cNvSpPr>
          <p:nvPr/>
        </p:nvSpPr>
        <p:spPr bwMode="auto">
          <a:xfrm>
            <a:off x="304800" y="4876800"/>
            <a:ext cx="8534400" cy="338138"/>
          </a:xfrm>
          <a:prstGeom prst="rect">
            <a:avLst/>
          </a:prstGeom>
          <a:noFill/>
          <a:ln w="9525">
            <a:noFill/>
            <a:miter lim="800000"/>
            <a:headEnd/>
            <a:tailEnd/>
          </a:ln>
        </p:spPr>
        <p:txBody>
          <a:bodyPr>
            <a:spAutoFit/>
          </a:bodyPr>
          <a:lstStyle/>
          <a:p>
            <a:r>
              <a:rPr lang="en-US" sz="1600" dirty="0"/>
              <a:t>Reference: </a:t>
            </a:r>
            <a:r>
              <a:rPr lang="en-US" sz="1600" i="1" u="sng" dirty="0"/>
              <a:t>Guidelines for Process Safety Documentation</a:t>
            </a:r>
            <a:r>
              <a:rPr lang="en-US" sz="1600" dirty="0"/>
              <a:t>, 1995, CCPS/AIChE, p.245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2895600" y="838200"/>
            <a:ext cx="5791200" cy="646113"/>
          </a:xfrm>
          <a:prstGeom prst="rect">
            <a:avLst/>
          </a:prstGeom>
          <a:noFill/>
          <a:ln w="9525">
            <a:noFill/>
            <a:miter lim="800000"/>
            <a:headEnd/>
            <a:tailEnd/>
          </a:ln>
        </p:spPr>
        <p:txBody>
          <a:bodyPr>
            <a:spAutoFit/>
          </a:bodyPr>
          <a:lstStyle/>
          <a:p>
            <a:r>
              <a:rPr lang="en-US" sz="3600"/>
              <a:t>1. Assemble an audit team</a:t>
            </a:r>
          </a:p>
        </p:txBody>
      </p:sp>
      <p:sp>
        <p:nvSpPr>
          <p:cNvPr id="14339" name="TextBox 2"/>
          <p:cNvSpPr txBox="1">
            <a:spLocks noChangeArrowheads="1"/>
          </p:cNvSpPr>
          <p:nvPr/>
        </p:nvSpPr>
        <p:spPr bwMode="auto">
          <a:xfrm>
            <a:off x="228600" y="2438400"/>
            <a:ext cx="8915400" cy="2678113"/>
          </a:xfrm>
          <a:prstGeom prst="rect">
            <a:avLst/>
          </a:prstGeom>
          <a:noFill/>
          <a:ln w="9525">
            <a:noFill/>
            <a:miter lim="800000"/>
            <a:headEnd/>
            <a:tailEnd/>
          </a:ln>
        </p:spPr>
        <p:txBody>
          <a:bodyPr>
            <a:spAutoFit/>
          </a:bodyPr>
          <a:lstStyle/>
          <a:p>
            <a:pPr>
              <a:lnSpc>
                <a:spcPct val="150000"/>
              </a:lnSpc>
              <a:spcAft>
                <a:spcPts val="1200"/>
              </a:spcAft>
            </a:pPr>
            <a:r>
              <a:rPr lang="en-US" sz="3600"/>
              <a:t>Familiar with the process to be audited</a:t>
            </a:r>
          </a:p>
          <a:p>
            <a:pPr>
              <a:lnSpc>
                <a:spcPct val="150000"/>
              </a:lnSpc>
              <a:spcAft>
                <a:spcPts val="1200"/>
              </a:spcAft>
            </a:pPr>
            <a:r>
              <a:rPr lang="en-US" sz="3600"/>
              <a:t>Experienced in PSM</a:t>
            </a:r>
          </a:p>
          <a:p>
            <a:pPr>
              <a:spcAft>
                <a:spcPts val="1200"/>
              </a:spcAft>
            </a:pPr>
            <a:endParaRPr lang="en-US" sz="40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ffb364f1-4cfa-4534-bcf7-412fe8042574"/>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abdc8b0f-840e-4d2b-9d36-9e85221b5255"/>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48fd5fcf-450c-47e4-bceb-cf29dbd5052e"/>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0b7e53-dbb0-4908-b64c-a881150a3ed0"/>
</p:tagLst>
</file>

<file path=ppt/theme/theme1.xml><?xml version="1.0" encoding="utf-8"?>
<a:theme xmlns:a="http://schemas.openxmlformats.org/drawingml/2006/main" name="3_Expo">
  <a:themeElements>
    <a:clrScheme name="3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3_Expo">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CPS Them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CCPS webinar template</Template>
  <TotalTime>22151</TotalTime>
  <Words>3871</Words>
  <Application>Microsoft Office PowerPoint</Application>
  <PresentationFormat>On-screen Show (4:3)</PresentationFormat>
  <Paragraphs>351</Paragraphs>
  <Slides>39</Slides>
  <Notes>39</Notes>
  <HiddenSlides>0</HiddenSlides>
  <MMClips>1</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3_Expo</vt:lpstr>
      <vt:lpstr>CCPS Theme</vt:lpstr>
      <vt:lpstr>Course Material</vt:lpstr>
      <vt:lpstr> 8. Auditing Process Safety Management Systems</vt:lpstr>
      <vt:lpstr>Explosion at Esso Longford Plant September 25, 1998</vt:lpstr>
      <vt:lpstr>Longford, Australia Explosion</vt:lpstr>
      <vt:lpstr>Longford, Australia Explosion</vt:lpstr>
      <vt:lpstr>Longford, Australia Explosion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Remaining Course Material</vt:lpstr>
    </vt:vector>
  </TitlesOfParts>
  <Company>AIChE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Safety Management Systems—the Infrastructure Needed for Success</dc:title>
  <dc:creator>roxys</dc:creator>
  <cp:lastModifiedBy>Vosburgh, Linda - OSHA</cp:lastModifiedBy>
  <cp:revision>980</cp:revision>
  <dcterms:created xsi:type="dcterms:W3CDTF">2009-11-05T19:30:08Z</dcterms:created>
  <dcterms:modified xsi:type="dcterms:W3CDTF">2013-05-23T19:11:42Z</dcterms:modified>
</cp:coreProperties>
</file>