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3.xml" ContentType="application/vnd.openxmlformats-officedocument.themeOverride+xml"/>
  <Override PartName="/ppt/theme/themeOverride4.xml" ContentType="application/vnd.openxmlformats-officedocument.themeOverrid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 id="2147483873" r:id="rId2"/>
  </p:sldMasterIdLst>
  <p:notesMasterIdLst>
    <p:notesMasterId r:id="rId15"/>
  </p:notesMasterIdLst>
  <p:sldIdLst>
    <p:sldId id="256" r:id="rId3"/>
    <p:sldId id="272" r:id="rId4"/>
    <p:sldId id="257" r:id="rId5"/>
    <p:sldId id="258" r:id="rId6"/>
    <p:sldId id="267" r:id="rId7"/>
    <p:sldId id="259" r:id="rId8"/>
    <p:sldId id="270" r:id="rId9"/>
    <p:sldId id="260" r:id="rId10"/>
    <p:sldId id="268" r:id="rId11"/>
    <p:sldId id="262" r:id="rId12"/>
    <p:sldId id="263" r:id="rId13"/>
    <p:sldId id="265"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128"/>
        <a:cs typeface="+mn-cs"/>
      </a:defRPr>
    </a:lvl1pPr>
    <a:lvl2pPr marL="457200" algn="l" rtl="0" fontAlgn="base">
      <a:spcBef>
        <a:spcPct val="0"/>
      </a:spcBef>
      <a:spcAft>
        <a:spcPct val="0"/>
      </a:spcAft>
      <a:defRPr kern="1200">
        <a:solidFill>
          <a:schemeClr val="tx1"/>
        </a:solidFill>
        <a:latin typeface="Arial" charset="0"/>
        <a:ea typeface="ＭＳ Ｐゴシック" charset="-128"/>
        <a:cs typeface="+mn-cs"/>
      </a:defRPr>
    </a:lvl2pPr>
    <a:lvl3pPr marL="914400" algn="l" rtl="0" fontAlgn="base">
      <a:spcBef>
        <a:spcPct val="0"/>
      </a:spcBef>
      <a:spcAft>
        <a:spcPct val="0"/>
      </a:spcAft>
      <a:defRPr kern="1200">
        <a:solidFill>
          <a:schemeClr val="tx1"/>
        </a:solidFill>
        <a:latin typeface="Arial" charset="0"/>
        <a:ea typeface="ＭＳ Ｐゴシック" charset="-128"/>
        <a:cs typeface="+mn-cs"/>
      </a:defRPr>
    </a:lvl3pPr>
    <a:lvl4pPr marL="1371600" algn="l" rtl="0" fontAlgn="base">
      <a:spcBef>
        <a:spcPct val="0"/>
      </a:spcBef>
      <a:spcAft>
        <a:spcPct val="0"/>
      </a:spcAft>
      <a:defRPr kern="1200">
        <a:solidFill>
          <a:schemeClr val="tx1"/>
        </a:solidFill>
        <a:latin typeface="Arial" charset="0"/>
        <a:ea typeface="ＭＳ Ｐゴシック" charset="-128"/>
        <a:cs typeface="+mn-cs"/>
      </a:defRPr>
    </a:lvl4pPr>
    <a:lvl5pPr marL="1828800" algn="l"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578" y="-96"/>
      </p:cViewPr>
      <p:guideLst>
        <p:guide orient="horz" pos="2160"/>
        <p:guide pos="2880"/>
      </p:guideLst>
    </p:cSldViewPr>
  </p:slideViewPr>
  <p:notesTextViewPr>
    <p:cViewPr>
      <p:scale>
        <a:sx n="100" d="100"/>
        <a:sy n="100" d="100"/>
      </p:scale>
      <p:origin x="0" y="0"/>
    </p:cViewPr>
  </p:notesTextViewPr>
  <p:notesViewPr>
    <p:cSldViewPr>
      <p:cViewPr varScale="1">
        <p:scale>
          <a:sx n="88" d="100"/>
          <a:sy n="88" d="100"/>
        </p:scale>
        <p:origin x="-3822"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mn-ea"/>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4289222F-EE71-453F-869C-98F1E2B758CA}" type="datetime1">
              <a:rPr lang="en-US"/>
              <a:pPr/>
              <a:t>4/23/2012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mn-ea"/>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1C4D7D3-E8F6-42E1-94A3-6B7EFBCB875C}" type="slidenum">
              <a:rPr lang="en-US"/>
              <a:pPr/>
              <a:t>‹#›</a:t>
            </a:fld>
            <a:endParaRPr lang="en-US"/>
          </a:p>
        </p:txBody>
      </p:sp>
    </p:spTree>
    <p:extLst>
      <p:ext uri="{BB962C8B-B14F-4D97-AF65-F5344CB8AC3E}">
        <p14:creationId xmlns:p14="http://schemas.microsoft.com/office/powerpoint/2010/main" val="4246473278"/>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The objective of this session is to introduce you to the ANSI Z10 Standard</a:t>
            </a:r>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BD4C3B4D-CE1A-4B43-A280-B5798B8867F2}" type="slidenum">
              <a:rPr lang="en-US" sz="1200"/>
              <a:pPr eaLnBrk="1" hangingPunct="1"/>
              <a:t>1</a:t>
            </a:fld>
            <a:endParaRPr 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This is one of the major benefits of ANSI Z10 compared to 18001, the explanations </a:t>
            </a:r>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B596CE3A-5030-48B6-A228-BD7B9DFD6EEE}" type="slidenum">
              <a:rPr lang="en-US" sz="1200"/>
              <a:pPr eaLnBrk="1" hangingPunct="1"/>
              <a:t>11</a:t>
            </a:fld>
            <a:endParaRPr 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1B55875D-9DE8-4D3C-A3BA-5963FC57434B}" type="slidenum">
              <a:rPr lang="en-US" sz="1200"/>
              <a:pPr eaLnBrk="1" hangingPunct="1"/>
              <a:t>12</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They put out a call for participants.</a:t>
            </a:r>
          </a:p>
          <a:p>
            <a:pPr eaLnBrk="1" hangingPunct="1">
              <a:spcBef>
                <a:spcPct val="0"/>
              </a:spcBef>
            </a:pPr>
            <a:endParaRPr lang="en-US" smtClean="0"/>
          </a:p>
          <a:p>
            <a:pPr eaLnBrk="1" hangingPunct="1">
              <a:spcBef>
                <a:spcPct val="0"/>
              </a:spcBef>
            </a:pPr>
            <a:r>
              <a:rPr lang="en-US" smtClean="0"/>
              <a:t>They announced the scope of the standard to be a standard of management  principles and systems to allow and organization to design and implement approaches to continuously improvement their occupational health and safety performance</a:t>
            </a:r>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4DD08872-CA73-4C8B-9B16-074EA8F23688}" type="slidenum">
              <a:rPr lang="en-US" sz="1200"/>
              <a:pPr eaLnBrk="1" hangingPunct="1"/>
              <a:t>3</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Not meant to be a prescriptive standard—meant to be adapted to any organization</a:t>
            </a:r>
          </a:p>
          <a:p>
            <a:pPr eaLnBrk="1" hangingPunct="1">
              <a:spcBef>
                <a:spcPct val="0"/>
              </a:spcBef>
            </a:pPr>
            <a:endParaRPr lang="en-US" smtClean="0"/>
          </a:p>
          <a:p>
            <a:pPr eaLnBrk="1" hangingPunct="1">
              <a:spcBef>
                <a:spcPct val="0"/>
              </a:spcBef>
            </a:pPr>
            <a:r>
              <a:rPr lang="en-US" smtClean="0"/>
              <a:t>The standard defines what is to be accomplished—how it is accomplished is left up to the organization</a:t>
            </a:r>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F1CB65BE-E443-4C8E-811B-BF1D68B8B673}" type="slidenum">
              <a:rPr lang="en-US" sz="1200"/>
              <a:pPr eaLnBrk="1" hangingPunct="1"/>
              <a:t>4</a:t>
            </a:fld>
            <a:endParaRPr 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One of the overall benefits to this standard is the elimination of root causes of accidents and incidents</a:t>
            </a:r>
          </a:p>
          <a:p>
            <a:pPr eaLnBrk="1" hangingPunct="1">
              <a:spcBef>
                <a:spcPct val="0"/>
              </a:spcBef>
            </a:pPr>
            <a:endParaRPr lang="en-US" smtClean="0"/>
          </a:p>
          <a:p>
            <a:pPr eaLnBrk="1" hangingPunct="1">
              <a:spcBef>
                <a:spcPct val="0"/>
              </a:spcBef>
            </a:pPr>
            <a:r>
              <a:rPr lang="en-US" smtClean="0"/>
              <a:t>Organizational factors—requires specific assignment of roles/responsibilities</a:t>
            </a:r>
          </a:p>
          <a:p>
            <a:pPr eaLnBrk="1" hangingPunct="1">
              <a:spcBef>
                <a:spcPct val="0"/>
              </a:spcBef>
            </a:pPr>
            <a:endParaRPr lang="en-US" smtClean="0"/>
          </a:p>
          <a:p>
            <a:pPr eaLnBrk="1" hangingPunct="1">
              <a:spcBef>
                <a:spcPct val="0"/>
              </a:spcBef>
            </a:pPr>
            <a:r>
              <a:rPr lang="en-US" smtClean="0"/>
              <a:t>Operational factors—requires things such as concise, auditable plans/procedures</a:t>
            </a:r>
          </a:p>
          <a:p>
            <a:pPr eaLnBrk="1" hangingPunct="1">
              <a:spcBef>
                <a:spcPct val="0"/>
              </a:spcBef>
            </a:pPr>
            <a:endParaRPr lang="en-US" smtClean="0"/>
          </a:p>
          <a:p>
            <a:pPr eaLnBrk="1" hangingPunct="1">
              <a:spcBef>
                <a:spcPct val="0"/>
              </a:spcBef>
            </a:pPr>
            <a:r>
              <a:rPr lang="en-US" smtClean="0"/>
              <a:t>Cultural factors—implementation of this should, over time, lead to a continuous improvement mind-set throughout the organization</a:t>
            </a:r>
          </a:p>
          <a:p>
            <a:pPr eaLnBrk="1" hangingPunct="1">
              <a:spcBef>
                <a:spcPct val="0"/>
              </a:spcBef>
            </a:pPr>
            <a:endParaRPr lang="en-US" smtClean="0"/>
          </a:p>
          <a:p>
            <a:pPr eaLnBrk="1" hangingPunct="1">
              <a:spcBef>
                <a:spcPct val="0"/>
              </a:spcBef>
            </a:pPr>
            <a:r>
              <a:rPr lang="en-US" smtClean="0"/>
              <a:t>You can hang a poster at the entrance to your plant that says something like, “Safety if Everybody’s Business” but this standard attempts to assure that this is the case</a:t>
            </a:r>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04832013-C134-498C-8F7E-BC992D455C7D}" type="slidenum">
              <a:rPr lang="en-US" sz="1200"/>
              <a:pPr eaLnBrk="1" hangingPunct="1"/>
              <a:t>5</a:t>
            </a:fld>
            <a:endParaRPr 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We’ll be taking about these elements in detail</a:t>
            </a:r>
          </a:p>
          <a:p>
            <a:pPr eaLnBrk="1" hangingPunct="1">
              <a:spcBef>
                <a:spcPct val="0"/>
              </a:spcBef>
            </a:pPr>
            <a:endParaRPr lang="en-US" smtClean="0"/>
          </a:p>
          <a:p>
            <a:pPr eaLnBrk="1" hangingPunct="1">
              <a:spcBef>
                <a:spcPct val="0"/>
              </a:spcBef>
            </a:pPr>
            <a:r>
              <a:rPr lang="en-US" smtClean="0"/>
              <a:t>The appendices provides valuable guidance information</a:t>
            </a:r>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7078461B-9B07-4426-AB0C-425925D45531}" type="slidenum">
              <a:rPr lang="en-US" sz="1200"/>
              <a:pPr eaLnBrk="1" hangingPunct="1"/>
              <a:t>6</a:t>
            </a:fld>
            <a:endParaRPr 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Employee—includes contractors</a:t>
            </a:r>
          </a:p>
          <a:p>
            <a:pPr eaLnBrk="1" hangingPunct="1">
              <a:spcBef>
                <a:spcPct val="0"/>
              </a:spcBef>
            </a:pPr>
            <a:endParaRPr lang="en-US" smtClean="0"/>
          </a:p>
          <a:p>
            <a:pPr eaLnBrk="1" hangingPunct="1">
              <a:spcBef>
                <a:spcPct val="0"/>
              </a:spcBef>
            </a:pPr>
            <a:r>
              <a:rPr lang="en-US" smtClean="0"/>
              <a:t>Organization—can be broken out into units smaller than an entire company</a:t>
            </a:r>
          </a:p>
          <a:p>
            <a:pPr eaLnBrk="1" hangingPunct="1">
              <a:spcBef>
                <a:spcPct val="0"/>
              </a:spcBef>
            </a:pPr>
            <a:endParaRPr lang="en-US" smtClean="0"/>
          </a:p>
          <a:p>
            <a:pPr eaLnBrk="1" hangingPunct="1">
              <a:spcBef>
                <a:spcPct val="0"/>
              </a:spcBef>
            </a:pPr>
            <a:r>
              <a:rPr lang="en-US" smtClean="0"/>
              <a:t>You must understand the terms “hazard” and “risk” because of their frequency of use</a:t>
            </a:r>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9B058BFC-6AE3-4740-85A1-FF4F481E440C}" type="slidenum">
              <a:rPr lang="en-US" sz="1200"/>
              <a:pPr eaLnBrk="1" hangingPunct="1"/>
              <a:t>7</a:t>
            </a:fld>
            <a:endParaRPr 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Here is the ANSI Z10 version of the continuous improvement cycle</a:t>
            </a:r>
          </a:p>
          <a:p>
            <a:pPr eaLnBrk="1" hangingPunct="1">
              <a:spcBef>
                <a:spcPct val="0"/>
              </a:spcBef>
            </a:pPr>
            <a:endParaRPr lang="en-US" smtClean="0"/>
          </a:p>
          <a:p>
            <a:pPr eaLnBrk="1" hangingPunct="1">
              <a:spcBef>
                <a:spcPct val="0"/>
              </a:spcBef>
            </a:pPr>
            <a:r>
              <a:rPr lang="en-US" smtClean="0"/>
              <a:t>The good news is that most organizations have most of the elements in place…the trick is figuring out how to arrange them in the proper place in this system</a:t>
            </a:r>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5E23CC3F-5B0C-49FE-841F-897B0ED7FA0B}" type="slidenum">
              <a:rPr lang="en-US" sz="1200"/>
              <a:pPr eaLnBrk="1" hangingPunct="1"/>
              <a:t>8</a:t>
            </a:fld>
            <a:endParaRPr 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The standard is meant to be compatible with ISO-based systems</a:t>
            </a:r>
          </a:p>
          <a:p>
            <a:pPr eaLnBrk="1" hangingPunct="1">
              <a:spcBef>
                <a:spcPct val="0"/>
              </a:spcBef>
            </a:pPr>
            <a:endParaRPr lang="en-US" smtClean="0"/>
          </a:p>
          <a:p>
            <a:pPr eaLnBrk="1" hangingPunct="1">
              <a:spcBef>
                <a:spcPct val="0"/>
              </a:spcBef>
            </a:pPr>
            <a:r>
              <a:rPr lang="en-US" smtClean="0"/>
              <a:t>In general, there might be some good linkages already in place</a:t>
            </a:r>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A313E83C-AFB2-4761-A9BE-F08508DD642B}" type="slidenum">
              <a:rPr lang="en-US" sz="1200"/>
              <a:pPr eaLnBrk="1" hangingPunct="1"/>
              <a:t>9</a:t>
            </a:fld>
            <a:endParaRPr 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The overall framework is similar to ISO in terms of the document hierarchy</a:t>
            </a:r>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484594BF-EEFD-413F-B66A-CC7FAB70EF88}" type="slidenum">
              <a:rPr lang="en-US" sz="1200"/>
              <a:pPr eaLnBrk="1" hangingPunct="1"/>
              <a:t>10</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solidFill>
                  <a:srgbClr val="D1EAEE"/>
                </a:solidFill>
              </a:defRPr>
            </a:lvl1pPr>
          </a:lstStyle>
          <a:p>
            <a:fld id="{BA36FF6F-5435-4DF0-8010-CDD6357D50F7}" type="slidenum">
              <a:rPr lang="en-US"/>
              <a:pPr/>
              <a:t>‹#›</a:t>
            </a:fld>
            <a:endParaRPr lang="en-US"/>
          </a:p>
        </p:txBody>
      </p:sp>
    </p:spTree>
    <p:extLst>
      <p:ext uri="{BB962C8B-B14F-4D97-AF65-F5344CB8AC3E}">
        <p14:creationId xmlns:p14="http://schemas.microsoft.com/office/powerpoint/2010/main" val="26842933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525D1295-FE9D-4041-91C8-576FB1E2396C}" type="slidenum">
              <a:rPr lang="en-US"/>
              <a:pPr/>
              <a:t>‹#›</a:t>
            </a:fld>
            <a:endParaRPr lang="en-US"/>
          </a:p>
        </p:txBody>
      </p:sp>
    </p:spTree>
    <p:extLst>
      <p:ext uri="{BB962C8B-B14F-4D97-AF65-F5344CB8AC3E}">
        <p14:creationId xmlns:p14="http://schemas.microsoft.com/office/powerpoint/2010/main" val="2551295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33B33A58-03CE-4591-BBDE-0A29D26A0931}" type="slidenum">
              <a:rPr lang="en-US"/>
              <a:pPr/>
              <a:t>‹#›</a:t>
            </a:fld>
            <a:endParaRPr lang="en-US"/>
          </a:p>
        </p:txBody>
      </p:sp>
    </p:spTree>
    <p:extLst>
      <p:ext uri="{BB962C8B-B14F-4D97-AF65-F5344CB8AC3E}">
        <p14:creationId xmlns:p14="http://schemas.microsoft.com/office/powerpoint/2010/main" val="8327104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CEB097B5-022F-4F5F-82BB-A9853CB359DC}" type="datetime1">
              <a:rPr lang="en-US">
                <a:solidFill>
                  <a:srgbClr val="DBF5F9">
                    <a:shade val="90000"/>
                  </a:srgbClr>
                </a:solidFill>
              </a:rPr>
              <a:pPr>
                <a:defRPr/>
              </a:pPr>
              <a:t>4/23/2012</a:t>
            </a:fld>
            <a:endParaRPr lang="en-US">
              <a:solidFill>
                <a:srgbClr val="DBF5F9">
                  <a:shade val="90000"/>
                </a:srgbClr>
              </a:solidFill>
            </a:endParaRPr>
          </a:p>
        </p:txBody>
      </p:sp>
      <p:sp>
        <p:nvSpPr>
          <p:cNvPr id="5" name="Footer Placeholder 18"/>
          <p:cNvSpPr>
            <a:spLocks noGrp="1"/>
          </p:cNvSpPr>
          <p:nvPr>
            <p:ph type="ftr" sz="quarter" idx="11"/>
          </p:nvPr>
        </p:nvSpPr>
        <p:spPr/>
        <p:txBody>
          <a:bodyPr/>
          <a:lstStyle>
            <a:lvl1pPr>
              <a:defRPr/>
            </a:lvl1pPr>
          </a:lstStyle>
          <a:p>
            <a:pPr>
              <a:defRPr/>
            </a:pPr>
            <a:endParaRPr lang="en-US">
              <a:solidFill>
                <a:srgbClr val="DBF5F9">
                  <a:shade val="90000"/>
                </a:srgbClr>
              </a:solidFill>
            </a:endParaRPr>
          </a:p>
        </p:txBody>
      </p:sp>
      <p:sp>
        <p:nvSpPr>
          <p:cNvPr id="6" name="Slide Number Placeholder 26"/>
          <p:cNvSpPr>
            <a:spLocks noGrp="1"/>
          </p:cNvSpPr>
          <p:nvPr>
            <p:ph type="sldNum" sz="quarter" idx="12"/>
          </p:nvPr>
        </p:nvSpPr>
        <p:spPr/>
        <p:txBody>
          <a:bodyPr/>
          <a:lstStyle>
            <a:lvl1pPr>
              <a:defRPr/>
            </a:lvl1pPr>
          </a:lstStyle>
          <a:p>
            <a:pPr>
              <a:defRPr/>
            </a:pPr>
            <a:fld id="{619E8426-E41D-4FDB-B528-CE0667AF486A}" type="slidenum">
              <a:rPr lang="en-US">
                <a:solidFill>
                  <a:srgbClr val="DBF5F9">
                    <a:shade val="90000"/>
                  </a:srgbClr>
                </a:solidFill>
              </a:rPr>
              <a:pPr>
                <a:defRPr/>
              </a:pPr>
              <a:t>‹#›</a:t>
            </a:fld>
            <a:endParaRPr lang="en-US">
              <a:solidFill>
                <a:srgbClr val="DBF5F9">
                  <a:shade val="90000"/>
                </a:srgbClr>
              </a:solidFill>
            </a:endParaRPr>
          </a:p>
        </p:txBody>
      </p:sp>
    </p:spTree>
    <p:extLst>
      <p:ext uri="{BB962C8B-B14F-4D97-AF65-F5344CB8AC3E}">
        <p14:creationId xmlns:p14="http://schemas.microsoft.com/office/powerpoint/2010/main" val="617018006"/>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D840C2C1-7517-4C50-A99D-CE540BAA2ADA}" type="datetime1">
              <a:rPr lang="en-US">
                <a:solidFill>
                  <a:srgbClr val="04617B">
                    <a:shade val="90000"/>
                  </a:srgbClr>
                </a:solidFill>
              </a:rPr>
              <a:pPr>
                <a:defRPr/>
              </a:pPr>
              <a:t>4/23/2012</a:t>
            </a:fld>
            <a:endParaRPr lang="en-US">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2086E02E-2EEF-4372-A039-167AC4FED70D}"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val="26079989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F8FC02C-294B-4F33-868F-F4BBECDB99E6}" type="datetime1">
              <a:rPr lang="en-US">
                <a:solidFill>
                  <a:srgbClr val="DBF5F9">
                    <a:shade val="90000"/>
                  </a:srgbClr>
                </a:solidFill>
              </a:rPr>
              <a:pPr>
                <a:defRPr/>
              </a:pPr>
              <a:t>4/23/2012</a:t>
            </a:fld>
            <a:endParaRPr lang="en-US">
              <a:solidFill>
                <a:srgbClr val="DBF5F9">
                  <a:shade val="9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srgbClr val="DBF5F9">
                  <a:shade val="90000"/>
                </a:srgbClr>
              </a:solidFill>
            </a:endParaRPr>
          </a:p>
        </p:txBody>
      </p:sp>
      <p:sp>
        <p:nvSpPr>
          <p:cNvPr id="6" name="Slide Number Placeholder 5"/>
          <p:cNvSpPr>
            <a:spLocks noGrp="1"/>
          </p:cNvSpPr>
          <p:nvPr>
            <p:ph type="sldNum" sz="quarter" idx="12"/>
          </p:nvPr>
        </p:nvSpPr>
        <p:spPr/>
        <p:txBody>
          <a:bodyPr/>
          <a:lstStyle>
            <a:lvl1pPr>
              <a:defRPr/>
            </a:lvl1pPr>
          </a:lstStyle>
          <a:p>
            <a:pPr>
              <a:defRPr/>
            </a:pPr>
            <a:fld id="{789394A3-A60E-4186-AFDF-D01BBC143955}" type="slidenum">
              <a:rPr lang="en-US">
                <a:solidFill>
                  <a:srgbClr val="DBF5F9">
                    <a:shade val="90000"/>
                  </a:srgbClr>
                </a:solidFill>
              </a:rPr>
              <a:pPr>
                <a:defRPr/>
              </a:pPr>
              <a:t>‹#›</a:t>
            </a:fld>
            <a:endParaRPr lang="en-US">
              <a:solidFill>
                <a:srgbClr val="DBF5F9">
                  <a:shade val="90000"/>
                </a:srgbClr>
              </a:solidFill>
            </a:endParaRPr>
          </a:p>
        </p:txBody>
      </p:sp>
    </p:spTree>
    <p:extLst>
      <p:ext uri="{BB962C8B-B14F-4D97-AF65-F5344CB8AC3E}">
        <p14:creationId xmlns:p14="http://schemas.microsoft.com/office/powerpoint/2010/main" val="559989118"/>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029A546F-FE4E-4DFE-906F-B163ADB91D0C}" type="datetime1">
              <a:rPr lang="en-US">
                <a:solidFill>
                  <a:srgbClr val="04617B">
                    <a:shade val="90000"/>
                  </a:srgbClr>
                </a:solidFill>
              </a:rPr>
              <a:pPr>
                <a:defRPr/>
              </a:pPr>
              <a:t>4/23/2012</a:t>
            </a:fld>
            <a:endParaRPr lang="en-US">
              <a:solidFill>
                <a:srgbClr val="04617B">
                  <a:shade val="90000"/>
                </a:srgbClr>
              </a:solidFill>
            </a:endParaRPr>
          </a:p>
        </p:txBody>
      </p:sp>
      <p:sp>
        <p:nvSpPr>
          <p:cNvPr id="6"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7" name="Slide Number Placeholder 17"/>
          <p:cNvSpPr>
            <a:spLocks noGrp="1"/>
          </p:cNvSpPr>
          <p:nvPr>
            <p:ph type="sldNum" sz="quarter" idx="12"/>
          </p:nvPr>
        </p:nvSpPr>
        <p:spPr/>
        <p:txBody>
          <a:bodyPr/>
          <a:lstStyle>
            <a:lvl1pPr>
              <a:defRPr/>
            </a:lvl1pPr>
          </a:lstStyle>
          <a:p>
            <a:pPr>
              <a:defRPr/>
            </a:pPr>
            <a:fld id="{C5B20E3D-8308-4170-9E03-61F2A711D3B0}"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val="3060002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04A27937-1DAF-4277-B6BF-47EE36F33159}" type="datetime1">
              <a:rPr lang="en-US">
                <a:solidFill>
                  <a:srgbClr val="04617B">
                    <a:shade val="90000"/>
                  </a:srgbClr>
                </a:solidFill>
              </a:rPr>
              <a:pPr>
                <a:defRPr/>
              </a:pPr>
              <a:t>4/23/2012</a:t>
            </a:fld>
            <a:endParaRPr lang="en-US">
              <a:solidFill>
                <a:srgbClr val="04617B">
                  <a:shade val="90000"/>
                </a:srgbClr>
              </a:solidFill>
            </a:endParaRPr>
          </a:p>
        </p:txBody>
      </p:sp>
      <p:sp>
        <p:nvSpPr>
          <p:cNvPr id="8"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9" name="Slide Number Placeholder 17"/>
          <p:cNvSpPr>
            <a:spLocks noGrp="1"/>
          </p:cNvSpPr>
          <p:nvPr>
            <p:ph type="sldNum" sz="quarter" idx="12"/>
          </p:nvPr>
        </p:nvSpPr>
        <p:spPr/>
        <p:txBody>
          <a:bodyPr/>
          <a:lstStyle>
            <a:lvl1pPr>
              <a:defRPr/>
            </a:lvl1pPr>
          </a:lstStyle>
          <a:p>
            <a:pPr>
              <a:defRPr/>
            </a:pPr>
            <a:fld id="{3D4E3B77-4BC9-4913-9B0F-57A2D8DCC659}"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val="42333822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CBA5118A-6EA9-41C1-BE47-50035BC0DDE2}" type="datetime1">
              <a:rPr lang="en-US">
                <a:solidFill>
                  <a:srgbClr val="04617B">
                    <a:shade val="90000"/>
                  </a:srgbClr>
                </a:solidFill>
              </a:rPr>
              <a:pPr>
                <a:defRPr/>
              </a:pPr>
              <a:t>4/23/2012</a:t>
            </a:fld>
            <a:endParaRPr lang="en-US">
              <a:solidFill>
                <a:srgbClr val="04617B">
                  <a:shade val="90000"/>
                </a:srgbClr>
              </a:solidFill>
            </a:endParaRPr>
          </a:p>
        </p:txBody>
      </p:sp>
      <p:sp>
        <p:nvSpPr>
          <p:cNvPr id="4"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5" name="Slide Number Placeholder 17"/>
          <p:cNvSpPr>
            <a:spLocks noGrp="1"/>
          </p:cNvSpPr>
          <p:nvPr>
            <p:ph type="sldNum" sz="quarter" idx="12"/>
          </p:nvPr>
        </p:nvSpPr>
        <p:spPr/>
        <p:txBody>
          <a:bodyPr/>
          <a:lstStyle>
            <a:lvl1pPr>
              <a:defRPr/>
            </a:lvl1pPr>
          </a:lstStyle>
          <a:p>
            <a:pPr>
              <a:defRPr/>
            </a:pPr>
            <a:fld id="{FEE207D1-F4A7-4F29-955D-7E02B15C052A}"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val="34921379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C2753911-1634-4053-80BC-737F58AD6B6D}" type="datetime1">
              <a:rPr lang="en-US">
                <a:solidFill>
                  <a:srgbClr val="04617B">
                    <a:shade val="90000"/>
                  </a:srgbClr>
                </a:solidFill>
              </a:rPr>
              <a:pPr>
                <a:defRPr/>
              </a:pPr>
              <a:t>4/23/2012</a:t>
            </a:fld>
            <a:endParaRPr lang="en-US">
              <a:solidFill>
                <a:srgbClr val="04617B">
                  <a:shade val="90000"/>
                </a:srgbClr>
              </a:solidFill>
            </a:endParaRPr>
          </a:p>
        </p:txBody>
      </p:sp>
      <p:sp>
        <p:nvSpPr>
          <p:cNvPr id="3"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4" name="Slide Number Placeholder 17"/>
          <p:cNvSpPr>
            <a:spLocks noGrp="1"/>
          </p:cNvSpPr>
          <p:nvPr>
            <p:ph type="sldNum" sz="quarter" idx="12"/>
          </p:nvPr>
        </p:nvSpPr>
        <p:spPr/>
        <p:txBody>
          <a:bodyPr/>
          <a:lstStyle>
            <a:lvl1pPr>
              <a:defRPr/>
            </a:lvl1pPr>
          </a:lstStyle>
          <a:p>
            <a:pPr>
              <a:defRPr/>
            </a:pPr>
            <a:fld id="{6A358B1D-60FE-40FD-BB79-D4995A4163F6}"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val="31133247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20298F9C-029F-4E7A-984B-1C2B87D449A2}" type="datetime1">
              <a:rPr lang="en-US">
                <a:solidFill>
                  <a:srgbClr val="04617B">
                    <a:shade val="90000"/>
                  </a:srgbClr>
                </a:solidFill>
              </a:rPr>
              <a:pPr>
                <a:defRPr/>
              </a:pPr>
              <a:t>4/23/2012</a:t>
            </a:fld>
            <a:endParaRPr lang="en-US">
              <a:solidFill>
                <a:srgbClr val="04617B">
                  <a:shade val="90000"/>
                </a:srgbClr>
              </a:solidFill>
            </a:endParaRPr>
          </a:p>
        </p:txBody>
      </p:sp>
      <p:sp>
        <p:nvSpPr>
          <p:cNvPr id="6"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7" name="Slide Number Placeholder 17"/>
          <p:cNvSpPr>
            <a:spLocks noGrp="1"/>
          </p:cNvSpPr>
          <p:nvPr>
            <p:ph type="sldNum" sz="quarter" idx="12"/>
          </p:nvPr>
        </p:nvSpPr>
        <p:spPr/>
        <p:txBody>
          <a:bodyPr/>
          <a:lstStyle>
            <a:lvl1pPr>
              <a:defRPr/>
            </a:lvl1pPr>
          </a:lstStyle>
          <a:p>
            <a:pPr>
              <a:defRPr/>
            </a:pPr>
            <a:fld id="{E42BE611-9DB5-4D99-B686-CC4C9FA83882}"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val="2035404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35BDC1C2-8692-42CB-9425-9EBFCB2DCD64}" type="slidenum">
              <a:rPr lang="en-US"/>
              <a:pPr/>
              <a:t>‹#›</a:t>
            </a:fld>
            <a:endParaRPr lang="en-US"/>
          </a:p>
        </p:txBody>
      </p:sp>
    </p:spTree>
    <p:extLst>
      <p:ext uri="{BB962C8B-B14F-4D97-AF65-F5344CB8AC3E}">
        <p14:creationId xmlns:p14="http://schemas.microsoft.com/office/powerpoint/2010/main" val="1856994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sym typeface="Arial" charset="0"/>
            </a:endParaRPr>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sym typeface="Arial" charset="0"/>
            </a:endParaRPr>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latin typeface="Constantia"/>
              <a:sym typeface="Arial" charset="0"/>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latin typeface="Constantia"/>
              <a:sym typeface="Arial" charset="0"/>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F3349D05-FD26-40F4-B50F-7A698383B4EE}" type="datetime1">
              <a:rPr lang="en-US">
                <a:solidFill>
                  <a:srgbClr val="04617B">
                    <a:shade val="90000"/>
                  </a:srgbClr>
                </a:solidFill>
              </a:rPr>
              <a:pPr>
                <a:defRPr/>
              </a:pPr>
              <a:t>4/23/2012</a:t>
            </a:fld>
            <a:endParaRPr lang="en-US">
              <a:solidFill>
                <a:srgbClr val="04617B">
                  <a:shade val="90000"/>
                </a:srgbClr>
              </a:solidFill>
            </a:endParaRPr>
          </a:p>
        </p:txBody>
      </p:sp>
      <p:sp>
        <p:nvSpPr>
          <p:cNvPr id="10" name="Footer Placeholder 5"/>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B5444A68-2EB7-4934-96A6-0555E3B7D879}"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val="37675032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0B74CEBC-6466-4151-9C7D-79E0C51AB5E1}" type="datetime1">
              <a:rPr lang="en-US">
                <a:solidFill>
                  <a:srgbClr val="04617B">
                    <a:shade val="90000"/>
                  </a:srgbClr>
                </a:solidFill>
              </a:rPr>
              <a:pPr>
                <a:defRPr/>
              </a:pPr>
              <a:t>4/23/2012</a:t>
            </a:fld>
            <a:endParaRPr lang="en-US">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C742D289-CD10-4C93-B583-9476629FC13D}"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val="33016871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67B6515-63B0-4F0F-81AD-64017994DAF6}" type="datetime1">
              <a:rPr lang="en-US">
                <a:solidFill>
                  <a:srgbClr val="04617B">
                    <a:shade val="90000"/>
                  </a:srgbClr>
                </a:solidFill>
              </a:rPr>
              <a:pPr>
                <a:defRPr/>
              </a:pPr>
              <a:t>4/23/2012</a:t>
            </a:fld>
            <a:endParaRPr lang="en-US">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8DF14A7B-5905-47CF-B401-63EFB64BF863}"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val="172980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D1EAEE"/>
                </a:solidFill>
              </a:defRPr>
            </a:lvl1pPr>
          </a:lstStyle>
          <a:p>
            <a:fld id="{761C1B3A-AB4F-4C9F-BE20-E0B93404FC6B}" type="slidenum">
              <a:rPr lang="en-US"/>
              <a:pPr/>
              <a:t>‹#›</a:t>
            </a:fld>
            <a:endParaRPr lang="en-US"/>
          </a:p>
        </p:txBody>
      </p:sp>
    </p:spTree>
    <p:extLst>
      <p:ext uri="{BB962C8B-B14F-4D97-AF65-F5344CB8AC3E}">
        <p14:creationId xmlns:p14="http://schemas.microsoft.com/office/powerpoint/2010/main" val="29525107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fld id="{5743A35C-4764-446D-9391-8B545EE649B5}" type="slidenum">
              <a:rPr lang="en-US"/>
              <a:pPr/>
              <a:t>‹#›</a:t>
            </a:fld>
            <a:endParaRPr lang="en-US"/>
          </a:p>
        </p:txBody>
      </p:sp>
    </p:spTree>
    <p:extLst>
      <p:ext uri="{BB962C8B-B14F-4D97-AF65-F5344CB8AC3E}">
        <p14:creationId xmlns:p14="http://schemas.microsoft.com/office/powerpoint/2010/main" val="953436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fld id="{1FBF07D2-A971-40E7-8D29-060ED5553A4D}" type="slidenum">
              <a:rPr lang="en-US"/>
              <a:pPr/>
              <a:t>‹#›</a:t>
            </a:fld>
            <a:endParaRPr lang="en-US"/>
          </a:p>
        </p:txBody>
      </p:sp>
    </p:spTree>
    <p:extLst>
      <p:ext uri="{BB962C8B-B14F-4D97-AF65-F5344CB8AC3E}">
        <p14:creationId xmlns:p14="http://schemas.microsoft.com/office/powerpoint/2010/main" val="142308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fld id="{82DE8AC0-C673-41DB-8D25-D4D33802AC00}" type="slidenum">
              <a:rPr lang="en-US"/>
              <a:pPr/>
              <a:t>‹#›</a:t>
            </a:fld>
            <a:endParaRPr lang="en-US"/>
          </a:p>
        </p:txBody>
      </p:sp>
    </p:spTree>
    <p:extLst>
      <p:ext uri="{BB962C8B-B14F-4D97-AF65-F5344CB8AC3E}">
        <p14:creationId xmlns:p14="http://schemas.microsoft.com/office/powerpoint/2010/main" val="728835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FA0C9A04-0B2B-440C-82D6-67D6930825F7}" type="slidenum">
              <a:rPr lang="en-US"/>
              <a:pPr/>
              <a:t>‹#›</a:t>
            </a:fld>
            <a:endParaRPr lang="en-US"/>
          </a:p>
        </p:txBody>
      </p:sp>
    </p:spTree>
    <p:extLst>
      <p:ext uri="{BB962C8B-B14F-4D97-AF65-F5344CB8AC3E}">
        <p14:creationId xmlns:p14="http://schemas.microsoft.com/office/powerpoint/2010/main" val="33677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fld id="{84381F0E-F3AA-41CF-8892-54F68604C229}" type="slidenum">
              <a:rPr lang="en-US"/>
              <a:pPr/>
              <a:t>‹#›</a:t>
            </a:fld>
            <a:endParaRPr lang="en-US"/>
          </a:p>
        </p:txBody>
      </p:sp>
    </p:spTree>
    <p:extLst>
      <p:ext uri="{BB962C8B-B14F-4D97-AF65-F5344CB8AC3E}">
        <p14:creationId xmlns:p14="http://schemas.microsoft.com/office/powerpoint/2010/main" val="432031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5"/>
          <p:cNvSpPr>
            <a:spLocks noChangeArrowheads="1"/>
          </p:cNvSpPr>
          <p:nvPr/>
        </p:nvSpPr>
        <p:spPr bwMode="auto">
          <a:xfrm rot="420000" flipV="1">
            <a:off x="8004175" y="5359400"/>
            <a:ext cx="155575" cy="155575"/>
          </a:xfrm>
          <a:prstGeom prst="rtTriangle">
            <a:avLst/>
          </a:prstGeom>
          <a:solidFill>
            <a:srgbClr val="FFFFFF"/>
          </a:solidFill>
          <a:ln w="12700">
            <a:solidFill>
              <a:srgbClr val="FFFFFF"/>
            </a:solidFill>
            <a:bevel/>
            <a:headEnd/>
            <a:tailEnd/>
          </a:ln>
          <a:effectLst>
            <a:outerShdw blurRad="19685" dist="6350" dir="12899787" algn="tl" rotWithShape="0">
              <a:srgbClr val="808080">
                <a:alpha val="46999"/>
              </a:srgbClr>
            </a:outerShdw>
          </a:effectLst>
        </p:spPr>
        <p:txBody>
          <a:bodyPr anchor="ctr"/>
          <a:lstStyle/>
          <a:p>
            <a:pPr algn="ctr">
              <a:defRPr/>
            </a:pPr>
            <a:endParaRPr lang="en-US">
              <a:solidFill>
                <a:schemeClr val="lt1"/>
              </a:solidFill>
              <a:latin typeface="+mn-lt"/>
              <a:ea typeface="+mn-ea"/>
            </a:endParaRPr>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a typeface="+mn-ea"/>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a typeface="+mn-ea"/>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fld id="{E539E4B6-0169-4F79-9942-64D76CBC0297}" type="slidenum">
              <a:rPr lang="en-US"/>
              <a:pPr/>
              <a:t>‹#›</a:t>
            </a:fld>
            <a:endParaRPr lang="en-US"/>
          </a:p>
        </p:txBody>
      </p:sp>
    </p:spTree>
    <p:extLst>
      <p:ext uri="{BB962C8B-B14F-4D97-AF65-F5344CB8AC3E}">
        <p14:creationId xmlns:p14="http://schemas.microsoft.com/office/powerpoint/2010/main" val="3785416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a typeface="+mn-ea"/>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a typeface="+mn-ea"/>
            </a:endParaRPr>
          </a:p>
        </p:txBody>
      </p:sp>
      <p:sp>
        <p:nvSpPr>
          <p:cNvPr id="1028"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ea typeface="+mn-ea"/>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ea typeface="+mn-ea"/>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defRPr>
            </a:lvl1pPr>
          </a:lstStyle>
          <a:p>
            <a:fld id="{DDF05A44-8418-4BD4-9741-078B3306D8C2}" type="slidenum">
              <a:rPr lang="en-US"/>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ea typeface="+mn-ea"/>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ea typeface="+mn-ea"/>
              </a:endParaRPr>
            </a:p>
          </p:txBody>
        </p:sp>
      </p:grpSp>
    </p:spTree>
  </p:cSld>
  <p:clrMap bg1="lt1" tx1="dk1" bg2="lt2" tx2="dk2" accent1="accent1" accent2="accent2" accent3="accent3" accent4="accent4" accent5="accent5" accent6="accent6" hlink="hlink" folHlink="folHlink"/>
  <p:sldLayoutIdLst>
    <p:sldLayoutId id="2147483870" r:id="rId1"/>
    <p:sldLayoutId id="2147483862" r:id="rId2"/>
    <p:sldLayoutId id="2147483871" r:id="rId3"/>
    <p:sldLayoutId id="2147483863" r:id="rId4"/>
    <p:sldLayoutId id="2147483864" r:id="rId5"/>
    <p:sldLayoutId id="2147483865" r:id="rId6"/>
    <p:sldLayoutId id="2147483866" r:id="rId7"/>
    <p:sldLayoutId id="2147483867" r:id="rId8"/>
    <p:sldLayoutId id="2147483872" r:id="rId9"/>
    <p:sldLayoutId id="2147483868" r:id="rId10"/>
    <p:sldLayoutId id="2147483869" r:id="rId11"/>
  </p:sldLayoutIdLst>
  <p:txStyles>
    <p:titleStyle>
      <a:lvl1pPr algn="l" rtl="0" eaLnBrk="0" fontAlgn="base" hangingPunct="0">
        <a:spcBef>
          <a:spcPct val="0"/>
        </a:spcBef>
        <a:spcAft>
          <a:spcPct val="0"/>
        </a:spcAft>
        <a:defRPr sz="5000" kern="1200">
          <a:solidFill>
            <a:schemeClr val="tx2"/>
          </a:solidFill>
          <a:latin typeface="+mj-lt"/>
          <a:ea typeface="ＭＳ Ｐゴシック" charset="-128"/>
          <a:cs typeface="ＭＳ Ｐゴシック" charset="-128"/>
        </a:defRPr>
      </a:lvl1pPr>
      <a:lvl2pPr algn="l" rtl="0" eaLnBrk="0" fontAlgn="base" hangingPunct="0">
        <a:spcBef>
          <a:spcPct val="0"/>
        </a:spcBef>
        <a:spcAft>
          <a:spcPct val="0"/>
        </a:spcAft>
        <a:defRPr sz="5000">
          <a:solidFill>
            <a:schemeClr val="tx2"/>
          </a:solidFill>
          <a:latin typeface="Calibri" charset="0"/>
          <a:ea typeface="ＭＳ Ｐゴシック" charset="-128"/>
          <a:cs typeface="ＭＳ Ｐゴシック" charset="-128"/>
        </a:defRPr>
      </a:lvl2pPr>
      <a:lvl3pPr algn="l" rtl="0" eaLnBrk="0" fontAlgn="base" hangingPunct="0">
        <a:spcBef>
          <a:spcPct val="0"/>
        </a:spcBef>
        <a:spcAft>
          <a:spcPct val="0"/>
        </a:spcAft>
        <a:defRPr sz="5000">
          <a:solidFill>
            <a:schemeClr val="tx2"/>
          </a:solidFill>
          <a:latin typeface="Calibri" charset="0"/>
          <a:ea typeface="ＭＳ Ｐゴシック" charset="-128"/>
          <a:cs typeface="ＭＳ Ｐゴシック" charset="-128"/>
        </a:defRPr>
      </a:lvl3pPr>
      <a:lvl4pPr algn="l" rtl="0" eaLnBrk="0" fontAlgn="base" hangingPunct="0">
        <a:spcBef>
          <a:spcPct val="0"/>
        </a:spcBef>
        <a:spcAft>
          <a:spcPct val="0"/>
        </a:spcAft>
        <a:defRPr sz="5000">
          <a:solidFill>
            <a:schemeClr val="tx2"/>
          </a:solidFill>
          <a:latin typeface="Calibri" charset="0"/>
          <a:ea typeface="ＭＳ Ｐゴシック" charset="-128"/>
          <a:cs typeface="ＭＳ Ｐゴシック" charset="-128"/>
        </a:defRPr>
      </a:lvl4pPr>
      <a:lvl5pPr algn="l" rtl="0" eaLnBrk="0" fontAlgn="base" hangingPunct="0">
        <a:spcBef>
          <a:spcPct val="0"/>
        </a:spcBef>
        <a:spcAft>
          <a:spcPct val="0"/>
        </a:spcAft>
        <a:defRPr sz="5000">
          <a:solidFill>
            <a:schemeClr val="tx2"/>
          </a:solidFill>
          <a:latin typeface="Calibri" charset="0"/>
          <a:ea typeface="ＭＳ Ｐゴシック" charset="-128"/>
          <a:cs typeface="ＭＳ Ｐゴシック" charset="-128"/>
        </a:defRPr>
      </a:lvl5pPr>
      <a:lvl6pPr marL="457200" algn="l" rtl="0" fontAlgn="base">
        <a:spcBef>
          <a:spcPct val="0"/>
        </a:spcBef>
        <a:spcAft>
          <a:spcPct val="0"/>
        </a:spcAft>
        <a:defRPr sz="5000">
          <a:solidFill>
            <a:schemeClr val="tx2"/>
          </a:solidFill>
          <a:latin typeface="Calibri" charset="0"/>
          <a:ea typeface="ＭＳ Ｐゴシック" charset="-128"/>
          <a:cs typeface="ＭＳ Ｐゴシック" charset="-128"/>
        </a:defRPr>
      </a:lvl6pPr>
      <a:lvl7pPr marL="914400" algn="l" rtl="0" fontAlgn="base">
        <a:spcBef>
          <a:spcPct val="0"/>
        </a:spcBef>
        <a:spcAft>
          <a:spcPct val="0"/>
        </a:spcAft>
        <a:defRPr sz="5000">
          <a:solidFill>
            <a:schemeClr val="tx2"/>
          </a:solidFill>
          <a:latin typeface="Calibri" charset="0"/>
          <a:ea typeface="ＭＳ Ｐゴシック" charset="-128"/>
          <a:cs typeface="ＭＳ Ｐゴシック" charset="-128"/>
        </a:defRPr>
      </a:lvl7pPr>
      <a:lvl8pPr marL="1371600" algn="l" rtl="0" fontAlgn="base">
        <a:spcBef>
          <a:spcPct val="0"/>
        </a:spcBef>
        <a:spcAft>
          <a:spcPct val="0"/>
        </a:spcAft>
        <a:defRPr sz="5000">
          <a:solidFill>
            <a:schemeClr val="tx2"/>
          </a:solidFill>
          <a:latin typeface="Calibri" charset="0"/>
          <a:ea typeface="ＭＳ Ｐゴシック" charset="-128"/>
          <a:cs typeface="ＭＳ Ｐゴシック" charset="-128"/>
        </a:defRPr>
      </a:lvl8pPr>
      <a:lvl9pPr marL="1828800" algn="l" rtl="0" fontAlgn="base">
        <a:spcBef>
          <a:spcPct val="0"/>
        </a:spcBef>
        <a:spcAft>
          <a:spcPct val="0"/>
        </a:spcAft>
        <a:defRPr sz="5000">
          <a:solidFill>
            <a:schemeClr val="tx2"/>
          </a:solidFill>
          <a:latin typeface="Calibri" charset="0"/>
          <a:ea typeface="ＭＳ Ｐゴシック" charset="-128"/>
          <a:cs typeface="ＭＳ Ｐゴシック" charset="-128"/>
        </a:defRPr>
      </a:lvl9pPr>
    </p:titleStyle>
    <p:bodyStyle>
      <a:lvl1pPr marL="273050" indent="-273050" algn="l" rtl="0" eaLnBrk="0" fontAlgn="base" hangingPunct="0">
        <a:spcBef>
          <a:spcPct val="20000"/>
        </a:spcBef>
        <a:spcAft>
          <a:spcPct val="0"/>
        </a:spcAft>
        <a:buClr>
          <a:srgbClr val="0BD0D9"/>
        </a:buClr>
        <a:buSzPct val="95000"/>
        <a:buFont typeface="Wingdings 2" charset="2"/>
        <a:buChar char=""/>
        <a:defRPr sz="2600" kern="1200">
          <a:solidFill>
            <a:schemeClr val="tx1"/>
          </a:solidFill>
          <a:latin typeface="+mn-lt"/>
          <a:ea typeface="ＭＳ Ｐゴシック" charset="-128"/>
          <a:cs typeface="ＭＳ Ｐゴシック" charset="-128"/>
        </a:defRPr>
      </a:lvl1pPr>
      <a:lvl2pPr marL="639763" indent="-246063" algn="l" rtl="0" eaLnBrk="0" fontAlgn="base" hangingPunct="0">
        <a:spcBef>
          <a:spcPct val="20000"/>
        </a:spcBef>
        <a:spcAft>
          <a:spcPct val="0"/>
        </a:spcAft>
        <a:buClr>
          <a:schemeClr val="accent1"/>
        </a:buClr>
        <a:buSzPct val="85000"/>
        <a:buFont typeface="Wingdings 2" charset="2"/>
        <a:buChar char=""/>
        <a:defRPr sz="2400" kern="1200">
          <a:solidFill>
            <a:schemeClr val="tx1"/>
          </a:solidFill>
          <a:latin typeface="+mn-lt"/>
          <a:ea typeface="ＭＳ Ｐゴシック" charset="-128"/>
          <a:cs typeface="+mn-cs"/>
        </a:defRPr>
      </a:lvl2pPr>
      <a:lvl3pPr marL="914400" indent="-246063" algn="l" rtl="0" eaLnBrk="0" fontAlgn="base" hangingPunct="0">
        <a:spcBef>
          <a:spcPct val="20000"/>
        </a:spcBef>
        <a:spcAft>
          <a:spcPct val="0"/>
        </a:spcAft>
        <a:buClr>
          <a:schemeClr val="accent2"/>
        </a:buClr>
        <a:buSzPct val="70000"/>
        <a:buFont typeface="Wingdings 2" charset="2"/>
        <a:buChar char=""/>
        <a:defRPr sz="2100" kern="1200">
          <a:solidFill>
            <a:schemeClr val="tx1"/>
          </a:solidFill>
          <a:latin typeface="+mn-lt"/>
          <a:ea typeface="ＭＳ Ｐゴシック" charset="-128"/>
          <a:cs typeface="+mn-cs"/>
        </a:defRPr>
      </a:lvl3pPr>
      <a:lvl4pPr marL="1187450" indent="-209550" algn="l" rtl="0" eaLnBrk="0" fontAlgn="base" hangingPunct="0">
        <a:spcBef>
          <a:spcPct val="20000"/>
        </a:spcBef>
        <a:spcAft>
          <a:spcPct val="0"/>
        </a:spcAft>
        <a:buClr>
          <a:srgbClr val="0BD0D9"/>
        </a:buClr>
        <a:buSzPct val="65000"/>
        <a:buFont typeface="Wingdings 2" charset="2"/>
        <a:buChar char=""/>
        <a:defRPr sz="2000" kern="1200">
          <a:solidFill>
            <a:schemeClr val="tx1"/>
          </a:solidFill>
          <a:latin typeface="+mn-lt"/>
          <a:ea typeface="ＭＳ Ｐゴシック" charset="-128"/>
          <a:cs typeface="+mn-cs"/>
        </a:defRPr>
      </a:lvl4pPr>
      <a:lvl5pPr marL="1462088" indent="-209550" algn="l" rtl="0" eaLnBrk="0" fontAlgn="base" hangingPunct="0">
        <a:spcBef>
          <a:spcPct val="20000"/>
        </a:spcBef>
        <a:spcAft>
          <a:spcPct val="0"/>
        </a:spcAft>
        <a:buClr>
          <a:srgbClr val="10CF9B"/>
        </a:buClr>
        <a:buSzPct val="65000"/>
        <a:buFont typeface="Wingdings 2" charset="2"/>
        <a:buChar char=""/>
        <a:defRPr sz="2000" kern="1200">
          <a:solidFill>
            <a:schemeClr val="tx1"/>
          </a:solidFill>
          <a:latin typeface="+mn-lt"/>
          <a:ea typeface="ＭＳ Ｐゴシック" charset="-128"/>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latin typeface="Constantia"/>
              <a:sym typeface="Arial" charset="0"/>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latin typeface="Constantia"/>
              <a:sym typeface="Arial" charset="0"/>
            </a:endParaRPr>
          </a:p>
        </p:txBody>
      </p:sp>
      <p:sp>
        <p:nvSpPr>
          <p:cNvPr id="1028"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fld id="{B447A908-D080-4E6F-9175-EF21A050D8BA}" type="datetime1">
              <a:rPr lang="en-US">
                <a:solidFill>
                  <a:srgbClr val="04617B">
                    <a:shade val="90000"/>
                  </a:srgbClr>
                </a:solidFill>
                <a:sym typeface="Arial" charset="0"/>
              </a:rPr>
              <a:pPr>
                <a:defRPr/>
              </a:pPr>
              <a:t>4/23/2012</a:t>
            </a:fld>
            <a:endParaRPr lang="en-US">
              <a:solidFill>
                <a:srgbClr val="04617B">
                  <a:shade val="90000"/>
                </a:srgbClr>
              </a:solidFill>
              <a:sym typeface="Arial" charset="0"/>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solidFill>
                <a:srgbClr val="04617B">
                  <a:shade val="90000"/>
                </a:srgbClr>
              </a:solidFill>
              <a:sym typeface="Arial" charset="0"/>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197D1974-12AB-49CC-86B8-1B42ABE6CACC}" type="slidenum">
              <a:rPr lang="en-US">
                <a:solidFill>
                  <a:srgbClr val="04617B">
                    <a:shade val="90000"/>
                  </a:srgbClr>
                </a:solidFill>
                <a:sym typeface="Arial" charset="0"/>
              </a:rPr>
              <a:pPr>
                <a:defRPr/>
              </a:pPr>
              <a:t>‹#›</a:t>
            </a:fld>
            <a:endParaRPr lang="en-US">
              <a:solidFill>
                <a:srgbClr val="04617B">
                  <a:shade val="90000"/>
                </a:srgbClr>
              </a:solidFill>
              <a:sym typeface="Arial" charset="0"/>
            </a:endParaRPr>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solidFill>
                  <a:srgbClr val="000000"/>
                </a:solidFill>
                <a:sym typeface="Arial" charset="0"/>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solidFill>
                  <a:srgbClr val="000000"/>
                </a:solidFill>
                <a:sym typeface="Arial" charset="0"/>
              </a:endParaRPr>
            </a:p>
          </p:txBody>
        </p:sp>
      </p:grpSp>
    </p:spTree>
    <p:extLst>
      <p:ext uri="{BB962C8B-B14F-4D97-AF65-F5344CB8AC3E}">
        <p14:creationId xmlns:p14="http://schemas.microsoft.com/office/powerpoint/2010/main" val="3574002427"/>
      </p:ext>
    </p:extLst>
  </p:cSld>
  <p:clrMap bg1="lt1" tx1="dk1" bg2="lt2" tx2="dk2" accent1="accent1" accent2="accent2" accent3="accent3" accent4="accent4" accent5="accent5" accent6="accent6" hlink="hlink" folHlink="folHlink"/>
  <p:sldLayoutIdLst>
    <p:sldLayoutId id="2147483874" r:id="rId1"/>
    <p:sldLayoutId id="2147483875" r:id="rId2"/>
    <p:sldLayoutId id="2147483876" r:id="rId3"/>
    <p:sldLayoutId id="2147483877" r:id="rId4"/>
    <p:sldLayoutId id="2147483878" r:id="rId5"/>
    <p:sldLayoutId id="2147483879" r:id="rId6"/>
    <p:sldLayoutId id="2147483880" r:id="rId7"/>
    <p:sldLayoutId id="2147483881" r:id="rId8"/>
    <p:sldLayoutId id="2147483882" r:id="rId9"/>
    <p:sldLayoutId id="2147483883" r:id="rId10"/>
    <p:sldLayoutId id="2147483884"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charset="0"/>
        </a:defRPr>
      </a:lvl2pPr>
      <a:lvl3pPr algn="l" rtl="0" eaLnBrk="0" fontAlgn="base" hangingPunct="0">
        <a:spcBef>
          <a:spcPct val="0"/>
        </a:spcBef>
        <a:spcAft>
          <a:spcPct val="0"/>
        </a:spcAft>
        <a:defRPr sz="5000">
          <a:solidFill>
            <a:schemeClr val="tx2"/>
          </a:solidFill>
          <a:latin typeface="Calibri" charset="0"/>
        </a:defRPr>
      </a:lvl3pPr>
      <a:lvl4pPr algn="l" rtl="0" eaLnBrk="0" fontAlgn="base" hangingPunct="0">
        <a:spcBef>
          <a:spcPct val="0"/>
        </a:spcBef>
        <a:spcAft>
          <a:spcPct val="0"/>
        </a:spcAft>
        <a:defRPr sz="5000">
          <a:solidFill>
            <a:schemeClr val="tx2"/>
          </a:solidFill>
          <a:latin typeface="Calibri" charset="0"/>
        </a:defRPr>
      </a:lvl4pPr>
      <a:lvl5pPr algn="l" rtl="0" eaLnBrk="0" fontAlgn="base" hangingPunct="0">
        <a:spcBef>
          <a:spcPct val="0"/>
        </a:spcBef>
        <a:spcAft>
          <a:spcPct val="0"/>
        </a:spcAft>
        <a:defRPr sz="5000">
          <a:solidFill>
            <a:schemeClr val="tx2"/>
          </a:solidFill>
          <a:latin typeface="Calibri" charset="0"/>
        </a:defRPr>
      </a:lvl5pPr>
      <a:lvl6pPr marL="457200" algn="l" rtl="0" fontAlgn="base">
        <a:spcBef>
          <a:spcPct val="0"/>
        </a:spcBef>
        <a:spcAft>
          <a:spcPct val="0"/>
        </a:spcAft>
        <a:defRPr sz="5000">
          <a:solidFill>
            <a:schemeClr val="tx2"/>
          </a:solidFill>
          <a:latin typeface="Calibri" charset="0"/>
        </a:defRPr>
      </a:lvl6pPr>
      <a:lvl7pPr marL="914400" algn="l" rtl="0" fontAlgn="base">
        <a:spcBef>
          <a:spcPct val="0"/>
        </a:spcBef>
        <a:spcAft>
          <a:spcPct val="0"/>
        </a:spcAft>
        <a:defRPr sz="5000">
          <a:solidFill>
            <a:schemeClr val="tx2"/>
          </a:solidFill>
          <a:latin typeface="Calibri" charset="0"/>
        </a:defRPr>
      </a:lvl7pPr>
      <a:lvl8pPr marL="1371600" algn="l" rtl="0" fontAlgn="base">
        <a:spcBef>
          <a:spcPct val="0"/>
        </a:spcBef>
        <a:spcAft>
          <a:spcPct val="0"/>
        </a:spcAft>
        <a:defRPr sz="5000">
          <a:solidFill>
            <a:schemeClr val="tx2"/>
          </a:solidFill>
          <a:latin typeface="Calibri" charset="0"/>
        </a:defRPr>
      </a:lvl8pPr>
      <a:lvl9pPr marL="1828800" algn="l" rtl="0" fontAlgn="base">
        <a:spcBef>
          <a:spcPct val="0"/>
        </a:spcBef>
        <a:spcAft>
          <a:spcPct val="0"/>
        </a:spcAft>
        <a:defRPr sz="5000">
          <a:solidFill>
            <a:schemeClr val="tx2"/>
          </a:solidFill>
          <a:latin typeface="Calibri" charset="0"/>
        </a:defRPr>
      </a:lvl9pPr>
    </p:titleStyle>
    <p:bodyStyle>
      <a:lvl1pPr marL="273050" indent="-273050" algn="l" rtl="0" eaLnBrk="0" fontAlgn="base" hangingPunct="0">
        <a:spcBef>
          <a:spcPct val="20000"/>
        </a:spcBef>
        <a:spcAft>
          <a:spcPct val="0"/>
        </a:spcAft>
        <a:buClr>
          <a:srgbClr val="0BD0D9"/>
        </a:buClr>
        <a:buSzPct val="95000"/>
        <a:buFont typeface="Wingdings 2"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ln>
            <a:miter lim="800000"/>
            <a:headEnd/>
            <a:tailEnd/>
          </a:ln>
        </p:spPr>
        <p:txBody>
          <a:bodyPr>
            <a:normAutofit/>
          </a:bodyPr>
          <a:lstStyle/>
          <a:p>
            <a:pPr algn="ctr" eaLnBrk="1" fontAlgn="auto" hangingPunct="1">
              <a:spcAft>
                <a:spcPts val="0"/>
              </a:spcAft>
              <a:defRPr/>
            </a:pPr>
            <a:r>
              <a:rPr lang="en-US" dirty="0"/>
              <a:t>ANSI Z10 </a:t>
            </a:r>
            <a:r>
              <a:rPr lang="en-US" dirty="0" smtClean="0"/>
              <a:t>Session 2</a:t>
            </a:r>
            <a:br>
              <a:rPr lang="en-US" dirty="0" smtClean="0"/>
            </a:br>
            <a:r>
              <a:rPr lang="en-US" sz="4400" dirty="0" smtClean="0"/>
              <a:t>Introduction to the Standard</a:t>
            </a:r>
            <a:endParaRPr lang="en-US" sz="4400" dirty="0"/>
          </a:p>
        </p:txBody>
      </p:sp>
    </p:spTree>
  </p:cSld>
  <p:clrMapOvr>
    <a:masterClrMapping/>
  </p:clrMapOvr>
  <p:transition advClick="0" advTm="10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4"/>
          <p:cNvSpPr>
            <a:spLocks noChangeArrowheads="1"/>
          </p:cNvSpPr>
          <p:nvPr/>
        </p:nvSpPr>
        <p:spPr bwMode="auto">
          <a:xfrm>
            <a:off x="609600" y="457200"/>
            <a:ext cx="7696200" cy="1173163"/>
          </a:xfrm>
          <a:prstGeom prst="rect">
            <a:avLst/>
          </a:prstGeom>
          <a:noFill/>
          <a:ln w="9525">
            <a:noFill/>
            <a:miter lim="800000"/>
            <a:headEnd/>
            <a:tailEnd/>
          </a:ln>
          <a:effectLst/>
        </p:spPr>
        <p:txBody>
          <a:bodyPr anchor="ctr"/>
          <a:lstStyle/>
          <a:p>
            <a:pPr algn="ctr">
              <a:defRPr/>
            </a:pPr>
            <a:r>
              <a:rPr lang="en-US" sz="3400" dirty="0">
                <a:solidFill>
                  <a:schemeClr val="tx2"/>
                </a:solidFill>
                <a:effectLst>
                  <a:outerShdw blurRad="38100" dist="38100" dir="2700000" algn="tl">
                    <a:srgbClr val="DDDDDD"/>
                  </a:outerShdw>
                </a:effectLst>
                <a:ea typeface="+mn-ea"/>
              </a:rPr>
              <a:t>Z10 Framework Structure</a:t>
            </a:r>
          </a:p>
        </p:txBody>
      </p:sp>
      <p:sp>
        <p:nvSpPr>
          <p:cNvPr id="32771" name="AutoShape 5"/>
          <p:cNvSpPr>
            <a:spLocks noChangeArrowheads="1"/>
          </p:cNvSpPr>
          <p:nvPr/>
        </p:nvSpPr>
        <p:spPr bwMode="auto">
          <a:xfrm>
            <a:off x="1600200" y="1600200"/>
            <a:ext cx="5486400" cy="4038600"/>
          </a:xfrm>
          <a:prstGeom prst="triangle">
            <a:avLst>
              <a:gd name="adj" fmla="val 50000"/>
            </a:avLst>
          </a:prstGeom>
          <a:solidFill>
            <a:srgbClr val="FF9900"/>
          </a:solidFill>
          <a:ln w="31750">
            <a:solidFill>
              <a:schemeClr val="tx1"/>
            </a:solidFill>
            <a:miter lim="800000"/>
            <a:headEnd/>
            <a:tailEnd/>
          </a:ln>
        </p:spPr>
        <p:txBody>
          <a:bodyPr wrap="none" anchor="ctr"/>
          <a:lstStyle/>
          <a:p>
            <a:endParaRPr lang="en-US"/>
          </a:p>
        </p:txBody>
      </p:sp>
      <p:sp>
        <p:nvSpPr>
          <p:cNvPr id="32772" name="Line 6"/>
          <p:cNvSpPr>
            <a:spLocks noChangeShapeType="1"/>
          </p:cNvSpPr>
          <p:nvPr/>
        </p:nvSpPr>
        <p:spPr bwMode="auto">
          <a:xfrm>
            <a:off x="3429000" y="2895600"/>
            <a:ext cx="17526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773" name="Line 7"/>
          <p:cNvSpPr>
            <a:spLocks noChangeShapeType="1"/>
          </p:cNvSpPr>
          <p:nvPr/>
        </p:nvSpPr>
        <p:spPr bwMode="auto">
          <a:xfrm>
            <a:off x="2895600" y="3810000"/>
            <a:ext cx="29718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774" name="Line 8"/>
          <p:cNvSpPr>
            <a:spLocks noChangeShapeType="1"/>
          </p:cNvSpPr>
          <p:nvPr/>
        </p:nvSpPr>
        <p:spPr bwMode="auto">
          <a:xfrm>
            <a:off x="2286000" y="4648200"/>
            <a:ext cx="41148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775" name="Text Box 13"/>
          <p:cNvSpPr txBox="1">
            <a:spLocks noChangeArrowheads="1"/>
          </p:cNvSpPr>
          <p:nvPr/>
        </p:nvSpPr>
        <p:spPr bwMode="auto">
          <a:xfrm>
            <a:off x="2667000" y="1676400"/>
            <a:ext cx="1447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spcBef>
                <a:spcPct val="50000"/>
              </a:spcBef>
            </a:pPr>
            <a:r>
              <a:rPr lang="en-US" sz="2000">
                <a:latin typeface="Tahoma" charset="0"/>
              </a:rPr>
              <a:t>1st Tier</a:t>
            </a:r>
            <a:endParaRPr lang="en-US" sz="2000" b="1">
              <a:latin typeface="Tahoma" charset="0"/>
            </a:endParaRPr>
          </a:p>
        </p:txBody>
      </p:sp>
      <p:sp>
        <p:nvSpPr>
          <p:cNvPr id="32776" name="Text Box 14"/>
          <p:cNvSpPr txBox="1">
            <a:spLocks noChangeArrowheads="1"/>
          </p:cNvSpPr>
          <p:nvPr/>
        </p:nvSpPr>
        <p:spPr bwMode="auto">
          <a:xfrm>
            <a:off x="1905000" y="2895600"/>
            <a:ext cx="1447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spcBef>
                <a:spcPct val="50000"/>
              </a:spcBef>
            </a:pPr>
            <a:r>
              <a:rPr lang="en-US" sz="2000">
                <a:latin typeface="Tahoma" charset="0"/>
              </a:rPr>
              <a:t>2nd Tier</a:t>
            </a:r>
            <a:endParaRPr lang="en-US" sz="2000" b="1">
              <a:latin typeface="Tahoma" charset="0"/>
            </a:endParaRPr>
          </a:p>
        </p:txBody>
      </p:sp>
      <p:sp>
        <p:nvSpPr>
          <p:cNvPr id="32777" name="Text Box 15"/>
          <p:cNvSpPr txBox="1">
            <a:spLocks noChangeArrowheads="1"/>
          </p:cNvSpPr>
          <p:nvPr/>
        </p:nvSpPr>
        <p:spPr bwMode="auto">
          <a:xfrm>
            <a:off x="1219200" y="3886200"/>
            <a:ext cx="1447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spcBef>
                <a:spcPct val="50000"/>
              </a:spcBef>
            </a:pPr>
            <a:r>
              <a:rPr lang="en-US" sz="2000">
                <a:latin typeface="Tahoma" charset="0"/>
              </a:rPr>
              <a:t>3rd Tier</a:t>
            </a:r>
            <a:endParaRPr lang="en-US" sz="2000" b="1">
              <a:latin typeface="Tahoma" charset="0"/>
            </a:endParaRPr>
          </a:p>
        </p:txBody>
      </p:sp>
      <p:sp>
        <p:nvSpPr>
          <p:cNvPr id="32778" name="Text Box 16"/>
          <p:cNvSpPr txBox="1">
            <a:spLocks noChangeArrowheads="1"/>
          </p:cNvSpPr>
          <p:nvPr/>
        </p:nvSpPr>
        <p:spPr bwMode="auto">
          <a:xfrm>
            <a:off x="2209800" y="5257800"/>
            <a:ext cx="426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a:spcBef>
                <a:spcPct val="50000"/>
              </a:spcBef>
            </a:pPr>
            <a:r>
              <a:rPr lang="en-US" sz="1800" b="1">
                <a:latin typeface="Times New Roman" charset="0"/>
              </a:rPr>
              <a:t>Records, Forms, Tags, Logbooks, Etc.</a:t>
            </a:r>
          </a:p>
        </p:txBody>
      </p:sp>
      <p:sp>
        <p:nvSpPr>
          <p:cNvPr id="32779" name="Text Box 17"/>
          <p:cNvSpPr txBox="1">
            <a:spLocks noChangeArrowheads="1"/>
          </p:cNvSpPr>
          <p:nvPr/>
        </p:nvSpPr>
        <p:spPr bwMode="auto">
          <a:xfrm>
            <a:off x="685800" y="4876800"/>
            <a:ext cx="1447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spcBef>
                <a:spcPct val="50000"/>
              </a:spcBef>
            </a:pPr>
            <a:r>
              <a:rPr lang="en-US" sz="2000">
                <a:latin typeface="Tahoma" charset="0"/>
              </a:rPr>
              <a:t>4th Tier</a:t>
            </a:r>
            <a:endParaRPr lang="en-US" sz="2000" b="1">
              <a:latin typeface="Tahoma" charset="0"/>
            </a:endParaRPr>
          </a:p>
        </p:txBody>
      </p:sp>
      <p:sp>
        <p:nvSpPr>
          <p:cNvPr id="32780" name="WordArt 19"/>
          <p:cNvSpPr>
            <a:spLocks noChangeArrowheads="1" noChangeShapeType="1" noTextEdit="1"/>
          </p:cNvSpPr>
          <p:nvPr/>
        </p:nvSpPr>
        <p:spPr bwMode="auto">
          <a:xfrm>
            <a:off x="3810000" y="2286000"/>
            <a:ext cx="1181100" cy="495300"/>
          </a:xfrm>
          <a:prstGeom prst="rect">
            <a:avLst/>
          </a:prstGeom>
        </p:spPr>
        <p:txBody>
          <a:bodyPr wrap="none" fromWordArt="1">
            <a:prstTxWarp prst="textPlain">
              <a:avLst>
                <a:gd name="adj" fmla="val 50000"/>
              </a:avLst>
            </a:prstTxWarp>
          </a:bodyPr>
          <a:lstStyle/>
          <a:p>
            <a:pPr algn="ctr"/>
            <a:r>
              <a:rPr lang="en-US" sz="2800" kern="10">
                <a:ln w="9525">
                  <a:solidFill>
                    <a:srgbClr val="000000"/>
                  </a:solidFill>
                  <a:round/>
                  <a:headEnd/>
                  <a:tailEnd/>
                </a:ln>
                <a:solidFill>
                  <a:srgbClr val="FFFFFF"/>
                </a:solidFill>
                <a:latin typeface="Arial Black"/>
              </a:rPr>
              <a:t>Policy</a:t>
            </a:r>
          </a:p>
        </p:txBody>
      </p:sp>
      <p:sp>
        <p:nvSpPr>
          <p:cNvPr id="32781" name="WordArt 20"/>
          <p:cNvSpPr>
            <a:spLocks noChangeArrowheads="1" noChangeShapeType="1" noTextEdit="1"/>
          </p:cNvSpPr>
          <p:nvPr/>
        </p:nvSpPr>
        <p:spPr bwMode="auto">
          <a:xfrm>
            <a:off x="3429000" y="3124200"/>
            <a:ext cx="1876425" cy="428625"/>
          </a:xfrm>
          <a:prstGeom prst="rect">
            <a:avLst/>
          </a:prstGeom>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FFFFFF"/>
                </a:solidFill>
                <a:latin typeface="Arial Black"/>
              </a:rPr>
              <a:t>Procedures</a:t>
            </a:r>
          </a:p>
        </p:txBody>
      </p:sp>
      <p:sp>
        <p:nvSpPr>
          <p:cNvPr id="32782" name="WordArt 21"/>
          <p:cNvSpPr>
            <a:spLocks noChangeArrowheads="1" noChangeShapeType="1" noTextEdit="1"/>
          </p:cNvSpPr>
          <p:nvPr/>
        </p:nvSpPr>
        <p:spPr bwMode="auto">
          <a:xfrm>
            <a:off x="2971800" y="3962400"/>
            <a:ext cx="2705100" cy="428625"/>
          </a:xfrm>
          <a:prstGeom prst="rect">
            <a:avLst/>
          </a:prstGeom>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FFFFFF"/>
                </a:solidFill>
                <a:latin typeface="Arial Black"/>
              </a:rPr>
              <a:t>Job Instructions</a:t>
            </a:r>
          </a:p>
        </p:txBody>
      </p:sp>
      <p:sp>
        <p:nvSpPr>
          <p:cNvPr id="32783" name="WordArt 22"/>
          <p:cNvSpPr>
            <a:spLocks noChangeArrowheads="1" noChangeShapeType="1" noTextEdit="1"/>
          </p:cNvSpPr>
          <p:nvPr/>
        </p:nvSpPr>
        <p:spPr bwMode="auto">
          <a:xfrm>
            <a:off x="2667000" y="4800600"/>
            <a:ext cx="3448050" cy="428625"/>
          </a:xfrm>
          <a:prstGeom prst="rect">
            <a:avLst/>
          </a:prstGeom>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FFFFFF"/>
                </a:solidFill>
                <a:latin typeface="Arial Black"/>
              </a:rPr>
              <a:t>Supporting Materials</a:t>
            </a:r>
          </a:p>
        </p:txBody>
      </p:sp>
    </p:spTree>
  </p:cSld>
  <p:clrMapOvr>
    <a:masterClrMapping/>
  </p:clrMapOvr>
  <p:transition advClick="0" advTm="1180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4"/>
          <p:cNvSpPr>
            <a:spLocks noGrp="1" noChangeArrowheads="1"/>
          </p:cNvSpPr>
          <p:nvPr>
            <p:ph type="title"/>
          </p:nvPr>
        </p:nvSpPr>
        <p:spPr>
          <a:xfrm>
            <a:off x="457200" y="304800"/>
            <a:ext cx="8229600" cy="1143000"/>
          </a:xfrm>
        </p:spPr>
        <p:txBody>
          <a:bodyPr>
            <a:normAutofit/>
          </a:bodyPr>
          <a:lstStyle/>
          <a:p>
            <a:pPr eaLnBrk="1" fontAlgn="auto" hangingPunct="1">
              <a:spcAft>
                <a:spcPts val="0"/>
              </a:spcAft>
              <a:defRPr/>
            </a:pPr>
            <a:r>
              <a:rPr lang="en-US" sz="3600">
                <a:effectLst>
                  <a:outerShdw blurRad="38100" dist="38100" dir="2700000" algn="tl">
                    <a:srgbClr val="DDDDDD"/>
                  </a:outerShdw>
                </a:effectLst>
                <a:ea typeface="+mj-ea"/>
                <a:cs typeface="+mj-cs"/>
              </a:rPr>
              <a:t>Z10 Format</a:t>
            </a:r>
          </a:p>
        </p:txBody>
      </p:sp>
      <p:pic>
        <p:nvPicPr>
          <p:cNvPr id="34819" name="Picture 6"/>
          <p:cNvPicPr>
            <a:picLocks noChangeAspect="1" noChangeArrowheads="1"/>
          </p:cNvPicPr>
          <p:nvPr/>
        </p:nvPicPr>
        <p:blipFill>
          <a:blip r:embed="rId3" cstate="email">
            <a:extLst>
              <a:ext uri="{28A0092B-C50C-407E-A947-70E740481C1C}">
                <a14:useLocalDpi xmlns:a14="http://schemas.microsoft.com/office/drawing/2010/main" val="0"/>
              </a:ext>
            </a:extLst>
          </a:blip>
          <a:srcRect l="11252" t="21252" r="15002" b="7501"/>
          <a:stretch>
            <a:fillRect/>
          </a:stretch>
        </p:blipFill>
        <p:spPr bwMode="auto">
          <a:xfrm>
            <a:off x="1752600" y="2133600"/>
            <a:ext cx="5867400" cy="425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0" name="Text Box 7"/>
          <p:cNvSpPr txBox="1">
            <a:spLocks noChangeArrowheads="1"/>
          </p:cNvSpPr>
          <p:nvPr/>
        </p:nvSpPr>
        <p:spPr bwMode="auto">
          <a:xfrm>
            <a:off x="304800" y="1600200"/>
            <a:ext cx="3581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endParaRPr lang="en-US" sz="1800"/>
          </a:p>
        </p:txBody>
      </p:sp>
      <p:sp>
        <p:nvSpPr>
          <p:cNvPr id="34821" name="Text Box 8"/>
          <p:cNvSpPr txBox="1">
            <a:spLocks noChangeArrowheads="1"/>
          </p:cNvSpPr>
          <p:nvPr/>
        </p:nvSpPr>
        <p:spPr bwMode="auto">
          <a:xfrm>
            <a:off x="457200" y="1600200"/>
            <a:ext cx="3657600" cy="650875"/>
          </a:xfrm>
          <a:prstGeom prst="rect">
            <a:avLst/>
          </a:prstGeom>
          <a:solidFill>
            <a:srgbClr val="CCFFCC"/>
          </a:solidFill>
          <a:ln w="9525">
            <a:solidFill>
              <a:schemeClr val="tx1"/>
            </a:solidFill>
            <a:miter lim="800000"/>
            <a:headEnd/>
            <a:tailEnd/>
          </a:ln>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sz="1800" b="1" i="1"/>
              <a:t>Requirements in left column identified by the word “shall”</a:t>
            </a:r>
          </a:p>
        </p:txBody>
      </p:sp>
      <p:sp>
        <p:nvSpPr>
          <p:cNvPr id="34822" name="Text Box 9"/>
          <p:cNvSpPr txBox="1">
            <a:spLocks noChangeArrowheads="1"/>
          </p:cNvSpPr>
          <p:nvPr/>
        </p:nvSpPr>
        <p:spPr bwMode="auto">
          <a:xfrm>
            <a:off x="5029200" y="1600200"/>
            <a:ext cx="3657600" cy="650875"/>
          </a:xfrm>
          <a:prstGeom prst="rect">
            <a:avLst/>
          </a:prstGeom>
          <a:solidFill>
            <a:srgbClr val="CCFFCC"/>
          </a:solidFill>
          <a:ln w="9525">
            <a:solidFill>
              <a:schemeClr val="tx1"/>
            </a:solidFill>
            <a:miter lim="800000"/>
            <a:headEnd/>
            <a:tailEnd/>
          </a:ln>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sz="1800" b="1" i="1"/>
              <a:t>Recommended practices and explanations, use of “should”</a:t>
            </a:r>
          </a:p>
        </p:txBody>
      </p:sp>
      <p:sp>
        <p:nvSpPr>
          <p:cNvPr id="34823" name="AutoShape 11"/>
          <p:cNvSpPr>
            <a:spLocks noChangeArrowheads="1"/>
          </p:cNvSpPr>
          <p:nvPr/>
        </p:nvSpPr>
        <p:spPr bwMode="auto">
          <a:xfrm rot="5400000">
            <a:off x="-533400" y="3657600"/>
            <a:ext cx="2590800" cy="4572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0000"/>
          </a:solidFill>
          <a:ln w="9525">
            <a:solidFill>
              <a:schemeClr val="tx1"/>
            </a:solidFill>
            <a:miter lim="800000"/>
            <a:headEnd/>
            <a:tailEnd/>
          </a:ln>
        </p:spPr>
        <p:txBody>
          <a:bodyPr wrap="none" anchor="ctr"/>
          <a:lstStyle/>
          <a:p>
            <a:endParaRPr lang="en-US"/>
          </a:p>
        </p:txBody>
      </p:sp>
      <p:sp>
        <p:nvSpPr>
          <p:cNvPr id="34824" name="AutoShape 12"/>
          <p:cNvSpPr>
            <a:spLocks noChangeArrowheads="1"/>
          </p:cNvSpPr>
          <p:nvPr/>
        </p:nvSpPr>
        <p:spPr bwMode="auto">
          <a:xfrm rot="5400000">
            <a:off x="7162800" y="3733800"/>
            <a:ext cx="2590800" cy="4572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FF00"/>
          </a:solidFill>
          <a:ln w="9525">
            <a:solidFill>
              <a:schemeClr val="tx1"/>
            </a:solidFill>
            <a:miter lim="800000"/>
            <a:headEnd/>
            <a:tailEnd/>
          </a:ln>
        </p:spPr>
        <p:txBody>
          <a:bodyPr wrap="none" anchor="ctr"/>
          <a:lstStyle/>
          <a:p>
            <a:endParaRPr lang="en-US"/>
          </a:p>
        </p:txBody>
      </p:sp>
    </p:spTree>
  </p:cSld>
  <p:clrMapOvr>
    <a:masterClrMapping/>
  </p:clrMapOvr>
  <p:transition advClick="0" advTm="7600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sz="3600" smtClean="0"/>
              <a:t>Z10 Disclaimer</a:t>
            </a:r>
          </a:p>
        </p:txBody>
      </p:sp>
      <p:sp>
        <p:nvSpPr>
          <p:cNvPr id="36867" name="Rectangle 3"/>
          <p:cNvSpPr>
            <a:spLocks noGrp="1" noChangeArrowheads="1"/>
          </p:cNvSpPr>
          <p:nvPr>
            <p:ph idx="1"/>
          </p:nvPr>
        </p:nvSpPr>
        <p:spPr/>
        <p:txBody>
          <a:bodyPr/>
          <a:lstStyle/>
          <a:p>
            <a:pPr eaLnBrk="1" hangingPunct="1"/>
            <a:r>
              <a:rPr lang="en-US" sz="2400" i="1" smtClean="0"/>
              <a:t>In no instance shall the exercise of a legal right or privilege or the fulfillment of a legal obligation by an organization, its employees or authorized representative be considered a non-conformance with any requirement of this standard.</a:t>
            </a:r>
          </a:p>
          <a:p>
            <a:pPr eaLnBrk="1" hangingPunct="1"/>
            <a:r>
              <a:rPr lang="en-US" sz="2400" i="1" smtClean="0"/>
              <a:t>Those asserting those rights shall find alternative methods to conform to the standard consistent with the assertion of those rights.</a:t>
            </a:r>
          </a:p>
        </p:txBody>
      </p:sp>
    </p:spTree>
  </p:cSld>
  <p:clrMapOvr>
    <a:masterClrMapping/>
  </p:clrMapOvr>
  <p:transition advClick="0" advTm="60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
          <p:cNvSpPr>
            <a:spLocks noChangeArrowheads="1"/>
          </p:cNvSpPr>
          <p:nvPr/>
        </p:nvSpPr>
        <p:spPr bwMode="auto">
          <a:xfrm>
            <a:off x="609600" y="700445"/>
            <a:ext cx="81534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US" sz="2400" b="1" dirty="0" smtClean="0">
                <a:solidFill>
                  <a:prstClr val="black"/>
                </a:solidFill>
                <a:latin typeface="Arial" pitchFamily="34" charset="0"/>
                <a:ea typeface="Calibri" pitchFamily="34" charset="0"/>
                <a:cs typeface="Arial" pitchFamily="34" charset="0"/>
                <a:sym typeface="Arial" charset="0"/>
              </a:rPr>
              <a:t>Disclaimer</a:t>
            </a:r>
          </a:p>
          <a:p>
            <a:endParaRPr lang="en-US" sz="1600" dirty="0" smtClean="0">
              <a:solidFill>
                <a:prstClr val="black"/>
              </a:solidFill>
              <a:latin typeface="Arial" pitchFamily="34" charset="0"/>
              <a:cs typeface="Arial" pitchFamily="34" charset="0"/>
              <a:sym typeface="Arial" charset="0"/>
            </a:endParaRPr>
          </a:p>
          <a:p>
            <a:endParaRPr lang="en-US" sz="1600" dirty="0" smtClean="0">
              <a:solidFill>
                <a:prstClr val="black"/>
              </a:solidFill>
              <a:latin typeface="Arial" pitchFamily="34" charset="0"/>
              <a:cs typeface="Arial" pitchFamily="34" charset="0"/>
              <a:sym typeface="Arial" charset="0"/>
            </a:endParaRPr>
          </a:p>
          <a:p>
            <a:pPr eaLnBrk="0" hangingPunct="0"/>
            <a:r>
              <a:rPr lang="en-US" sz="1600" dirty="0" smtClean="0">
                <a:solidFill>
                  <a:prstClr val="black"/>
                </a:solidFill>
                <a:latin typeface="Arial" pitchFamily="34" charset="0"/>
                <a:ea typeface="Calibri" pitchFamily="34" charset="0"/>
                <a:cs typeface="Arial" pitchFamily="34" charset="0"/>
                <a:sym typeface="Arial" charset="0"/>
              </a:rPr>
              <a:t>DISCLAIMER: This material was produced under grant number </a:t>
            </a:r>
            <a:r>
              <a:rPr lang="en-US" sz="1600" dirty="0" smtClean="0">
                <a:solidFill>
                  <a:srgbClr val="000000"/>
                </a:solidFill>
                <a:sym typeface="Arial" charset="0"/>
              </a:rPr>
              <a:t>SH-19494-09-60-F-12</a:t>
            </a:r>
            <a:r>
              <a:rPr lang="en-US" sz="1600" dirty="0" smtClean="0">
                <a:solidFill>
                  <a:prstClr val="black"/>
                </a:solidFill>
                <a:latin typeface="Arial" pitchFamily="34" charset="0"/>
                <a:ea typeface="Calibri" pitchFamily="34" charset="0"/>
                <a:cs typeface="Arial" pitchFamily="34" charset="0"/>
                <a:sym typeface="Arial" charset="0"/>
              </a:rPr>
              <a:t> from the Occupational Safety and Health Administration, U.S. Department of Labor.  It does not necessarily reflect the views or policies of the U.S. Department of Labor, nor does mention of trade names, commercial products, or organizations imply endorsement by the U.S. Government. The U.S. Government does not warrant or assume any legal liability or responsibility for the accuracy, completeness, or usefulness of any information, apparatus, product, or process disclosed. </a:t>
            </a:r>
          </a:p>
          <a:p>
            <a:pPr eaLnBrk="0" hangingPunct="0"/>
            <a:endParaRPr lang="en-US" sz="1600" dirty="0" smtClean="0">
              <a:solidFill>
                <a:prstClr val="black"/>
              </a:solidFill>
              <a:latin typeface="Arial" pitchFamily="34" charset="0"/>
              <a:cs typeface="Arial" pitchFamily="34" charset="0"/>
              <a:sym typeface="Arial" charset="0"/>
            </a:endParaRPr>
          </a:p>
          <a:p>
            <a:pPr eaLnBrk="0" hangingPunct="0"/>
            <a:r>
              <a:rPr lang="en-US" sz="1600" dirty="0" smtClean="0">
                <a:solidFill>
                  <a:prstClr val="black"/>
                </a:solidFill>
                <a:latin typeface="Arial" pitchFamily="34" charset="0"/>
                <a:ea typeface="Calibri" pitchFamily="34" charset="0"/>
                <a:cs typeface="Arial" pitchFamily="34" charset="0"/>
                <a:sym typeface="Arial" charset="0"/>
              </a:rPr>
              <a:t>To this end, permission is granted to use such copyrighted material solely for non-commercial, instructional, personal, or scholarly purposes. The material may be used and incorporated into other workplace safety and health programs on the condition that no fee may be charged for the subsequent use of the material. Use of the material for any other purpose, particularly commercial use, without the prior, express written permission of the copyright owner/s is prohibited. Furthermore, any modification to the material is prohibited without the prior, express written permission of the copyright owners.</a:t>
            </a:r>
            <a:endParaRPr lang="en-US" sz="1600" dirty="0" smtClean="0">
              <a:solidFill>
                <a:prstClr val="black"/>
              </a:solidFill>
              <a:latin typeface="Arial" pitchFamily="34" charset="0"/>
              <a:cs typeface="Arial" pitchFamily="34" charset="0"/>
              <a:sym typeface="Arial" charset="0"/>
            </a:endParaRPr>
          </a:p>
        </p:txBody>
      </p:sp>
    </p:spTree>
    <p:extLst>
      <p:ext uri="{BB962C8B-B14F-4D97-AF65-F5344CB8AC3E}">
        <p14:creationId xmlns:p14="http://schemas.microsoft.com/office/powerpoint/2010/main" val="3448815880"/>
      </p:ext>
    </p:extLst>
  </p:cSld>
  <p:clrMapOvr>
    <a:masterClrMapping/>
  </p:clrMapOvr>
  <p:transition advTm="2012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33400" y="533400"/>
            <a:ext cx="8305800" cy="838200"/>
          </a:xfrm>
        </p:spPr>
        <p:txBody>
          <a:bodyPr/>
          <a:lstStyle/>
          <a:p>
            <a:pPr eaLnBrk="1" hangingPunct="1"/>
            <a:r>
              <a:rPr lang="en-US" sz="3600" smtClean="0"/>
              <a:t>Z10 Development Approach</a:t>
            </a:r>
          </a:p>
        </p:txBody>
      </p:sp>
      <p:sp>
        <p:nvSpPr>
          <p:cNvPr id="16387" name="Rectangle 3"/>
          <p:cNvSpPr>
            <a:spLocks noGrp="1" noChangeArrowheads="1"/>
          </p:cNvSpPr>
          <p:nvPr>
            <p:ph idx="1"/>
          </p:nvPr>
        </p:nvSpPr>
        <p:spPr>
          <a:xfrm>
            <a:off x="457200" y="1752600"/>
            <a:ext cx="8229600" cy="4389438"/>
          </a:xfrm>
        </p:spPr>
        <p:txBody>
          <a:bodyPr/>
          <a:lstStyle/>
          <a:p>
            <a:pPr eaLnBrk="1" hangingPunct="1"/>
            <a:r>
              <a:rPr lang="en-US" sz="2400" smtClean="0"/>
              <a:t>In 1999, ANSI Accredited Standards Committee Z10 was approved</a:t>
            </a:r>
          </a:p>
          <a:p>
            <a:pPr eaLnBrk="1" hangingPunct="1"/>
            <a:r>
              <a:rPr lang="en-US" sz="2400" smtClean="0"/>
              <a:t>American Industrial Hygiene Association (AIHA) served as its Secretariat</a:t>
            </a:r>
          </a:p>
          <a:p>
            <a:pPr eaLnBrk="1" hangingPunct="1"/>
            <a:r>
              <a:rPr lang="en-US" sz="2400" smtClean="0"/>
              <a:t>Z10 Committee approach:</a:t>
            </a:r>
          </a:p>
          <a:p>
            <a:pPr lvl="1" eaLnBrk="1" hangingPunct="1"/>
            <a:r>
              <a:rPr lang="en-US" sz="2000" smtClean="0"/>
              <a:t>Broad makeup with input from US industry, labor, OSHA, </a:t>
            </a:r>
            <a:r>
              <a:rPr lang="en-US" sz="2000" i="1" smtClean="0"/>
              <a:t>etc</a:t>
            </a:r>
            <a:r>
              <a:rPr lang="en-US" sz="2000" smtClean="0"/>
              <a:t>.</a:t>
            </a:r>
          </a:p>
          <a:p>
            <a:pPr lvl="1" eaLnBrk="1" hangingPunct="1"/>
            <a:r>
              <a:rPr lang="en-US" sz="2000" smtClean="0"/>
              <a:t>Examined national/international standards, guidelines, practices from occupational, quality and environmental systems arenas</a:t>
            </a:r>
          </a:p>
          <a:p>
            <a:pPr lvl="1" eaLnBrk="1" hangingPunct="1"/>
            <a:r>
              <a:rPr lang="en-US" sz="2000" smtClean="0"/>
              <a:t>Adapted principles from ISO quality/environmental systems as well as International Labor Organization (ILO) guidelines and systems in use in the US (</a:t>
            </a:r>
            <a:r>
              <a:rPr lang="en-US" sz="2000" i="1" smtClean="0"/>
              <a:t>e.g</a:t>
            </a:r>
            <a:r>
              <a:rPr lang="en-US" sz="2000" smtClean="0"/>
              <a:t>., VPP, Responsible Care</a:t>
            </a:r>
            <a:r>
              <a:rPr lang="en-US" sz="2000" smtClean="0">
                <a:cs typeface="Arial" charset="0"/>
              </a:rPr>
              <a:t>®</a:t>
            </a:r>
            <a:r>
              <a:rPr lang="en-US" sz="2000" smtClean="0"/>
              <a:t>) </a:t>
            </a:r>
          </a:p>
        </p:txBody>
      </p:sp>
    </p:spTree>
  </p:cSld>
  <p:clrMapOvr>
    <a:masterClrMapping/>
  </p:clrMapOvr>
  <p:transition advClick="0" advTm="72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838200" y="685800"/>
            <a:ext cx="7239000" cy="685800"/>
          </a:xfrm>
        </p:spPr>
        <p:txBody>
          <a:bodyPr/>
          <a:lstStyle/>
          <a:p>
            <a:pPr eaLnBrk="1" hangingPunct="1"/>
            <a:r>
              <a:rPr lang="en-US" sz="3600" smtClean="0"/>
              <a:t>Z10 Purpose, Scope, Application</a:t>
            </a:r>
          </a:p>
        </p:txBody>
      </p:sp>
      <p:sp>
        <p:nvSpPr>
          <p:cNvPr id="18435" name="Rectangle 3"/>
          <p:cNvSpPr>
            <a:spLocks noGrp="1" noChangeArrowheads="1"/>
          </p:cNvSpPr>
          <p:nvPr>
            <p:ph idx="1"/>
          </p:nvPr>
        </p:nvSpPr>
        <p:spPr>
          <a:xfrm>
            <a:off x="457200" y="1524000"/>
            <a:ext cx="4495800" cy="4800600"/>
          </a:xfrm>
        </p:spPr>
        <p:txBody>
          <a:bodyPr/>
          <a:lstStyle/>
          <a:p>
            <a:pPr eaLnBrk="1" hangingPunct="1">
              <a:lnSpc>
                <a:spcPct val="90000"/>
              </a:lnSpc>
            </a:pPr>
            <a:r>
              <a:rPr lang="en-US" sz="2800" smtClean="0"/>
              <a:t>Scope:</a:t>
            </a:r>
          </a:p>
          <a:p>
            <a:pPr lvl="1" eaLnBrk="1" hangingPunct="1">
              <a:lnSpc>
                <a:spcPct val="90000"/>
              </a:lnSpc>
            </a:pPr>
            <a:r>
              <a:rPr lang="en-US" smtClean="0"/>
              <a:t>Defines minimum requirements for OHSMS</a:t>
            </a:r>
          </a:p>
          <a:p>
            <a:pPr eaLnBrk="1" hangingPunct="1">
              <a:lnSpc>
                <a:spcPct val="90000"/>
              </a:lnSpc>
            </a:pPr>
            <a:r>
              <a:rPr lang="en-US" sz="2800" smtClean="0"/>
              <a:t>Purpose:</a:t>
            </a:r>
          </a:p>
          <a:p>
            <a:pPr lvl="1" eaLnBrk="1" hangingPunct="1">
              <a:lnSpc>
                <a:spcPct val="90000"/>
              </a:lnSpc>
            </a:pPr>
            <a:r>
              <a:rPr lang="en-US" smtClean="0"/>
              <a:t>Management tool to reduce risks of occupational injury, illnesses and fatalities</a:t>
            </a:r>
          </a:p>
          <a:p>
            <a:pPr eaLnBrk="1" hangingPunct="1">
              <a:lnSpc>
                <a:spcPct val="90000"/>
              </a:lnSpc>
            </a:pPr>
            <a:r>
              <a:rPr lang="en-US" sz="2800" smtClean="0"/>
              <a:t>Application:</a:t>
            </a:r>
          </a:p>
          <a:p>
            <a:pPr lvl="1" eaLnBrk="1" hangingPunct="1">
              <a:lnSpc>
                <a:spcPct val="90000"/>
              </a:lnSpc>
            </a:pPr>
            <a:r>
              <a:rPr lang="en-US" smtClean="0"/>
              <a:t>Organizations of all sizes and types</a:t>
            </a:r>
          </a:p>
          <a:p>
            <a:pPr lvl="1" eaLnBrk="1" hangingPunct="1">
              <a:lnSpc>
                <a:spcPct val="90000"/>
              </a:lnSpc>
            </a:pPr>
            <a:r>
              <a:rPr lang="en-US" smtClean="0"/>
              <a:t>Includes Contractors</a:t>
            </a:r>
          </a:p>
        </p:txBody>
      </p:sp>
      <p:pic>
        <p:nvPicPr>
          <p:cNvPr id="18436"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l="16878" t="16252" r="38443" b="8751"/>
          <a:stretch>
            <a:fillRect/>
          </a:stretch>
        </p:blipFill>
        <p:spPr bwMode="auto">
          <a:xfrm>
            <a:off x="5334000" y="1752600"/>
            <a:ext cx="3449638" cy="4343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advClick="0" advTm="28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3200" smtClean="0"/>
              <a:t>Elimination of Root Causes</a:t>
            </a:r>
          </a:p>
        </p:txBody>
      </p:sp>
      <p:pic>
        <p:nvPicPr>
          <p:cNvPr id="2048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1981200"/>
            <a:ext cx="2705100" cy="396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4" name="TextBox 3"/>
          <p:cNvSpPr txBox="1">
            <a:spLocks noChangeArrowheads="1"/>
          </p:cNvSpPr>
          <p:nvPr/>
        </p:nvSpPr>
        <p:spPr bwMode="auto">
          <a:xfrm>
            <a:off x="533400" y="2209800"/>
            <a:ext cx="33528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sz="1800"/>
              <a:t>Organizational factors</a:t>
            </a:r>
          </a:p>
          <a:p>
            <a:pPr eaLnBrk="1" hangingPunct="1"/>
            <a:endParaRPr lang="en-US" sz="1800"/>
          </a:p>
          <a:p>
            <a:pPr eaLnBrk="1" hangingPunct="1"/>
            <a:r>
              <a:rPr lang="en-US" sz="1800"/>
              <a:t>Operational factors</a:t>
            </a:r>
          </a:p>
          <a:p>
            <a:pPr eaLnBrk="1" hangingPunct="1"/>
            <a:endParaRPr lang="en-US" sz="1800"/>
          </a:p>
          <a:p>
            <a:pPr eaLnBrk="1" hangingPunct="1"/>
            <a:r>
              <a:rPr lang="en-US" sz="1800"/>
              <a:t>Cultural factors</a:t>
            </a:r>
          </a:p>
          <a:p>
            <a:pPr eaLnBrk="1" hangingPunct="1"/>
            <a:endParaRPr lang="en-US" sz="1800"/>
          </a:p>
        </p:txBody>
      </p:sp>
    </p:spTree>
  </p:cSld>
  <p:clrMapOvr>
    <a:masterClrMapping/>
  </p:clrMapOvr>
  <p:transition advClick="0" advTm="70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09600" y="685800"/>
            <a:ext cx="8229600" cy="704850"/>
          </a:xfrm>
        </p:spPr>
        <p:txBody>
          <a:bodyPr/>
          <a:lstStyle/>
          <a:p>
            <a:pPr eaLnBrk="1" hangingPunct="1"/>
            <a:r>
              <a:rPr lang="en-US" sz="3600" smtClean="0"/>
              <a:t>Z10 Elements</a:t>
            </a:r>
          </a:p>
        </p:txBody>
      </p:sp>
      <p:sp>
        <p:nvSpPr>
          <p:cNvPr id="22531" name="Rectangle 3"/>
          <p:cNvSpPr>
            <a:spLocks noGrp="1" noChangeArrowheads="1"/>
          </p:cNvSpPr>
          <p:nvPr>
            <p:ph idx="1"/>
          </p:nvPr>
        </p:nvSpPr>
        <p:spPr>
          <a:xfrm>
            <a:off x="457200" y="1600200"/>
            <a:ext cx="6324600" cy="4648200"/>
          </a:xfrm>
        </p:spPr>
        <p:txBody>
          <a:bodyPr/>
          <a:lstStyle/>
          <a:p>
            <a:pPr marL="609600" indent="-609600" eaLnBrk="1" hangingPunct="1">
              <a:buFontTx/>
              <a:buAutoNum type="arabicPeriod"/>
            </a:pPr>
            <a:r>
              <a:rPr lang="en-US" sz="2400" smtClean="0"/>
              <a:t>Scope, Purpose and Application</a:t>
            </a:r>
          </a:p>
          <a:p>
            <a:pPr marL="609600" indent="-609600" eaLnBrk="1" hangingPunct="1">
              <a:buFontTx/>
              <a:buAutoNum type="arabicPeriod"/>
            </a:pPr>
            <a:r>
              <a:rPr lang="en-US" sz="2400" smtClean="0"/>
              <a:t>Definitions</a:t>
            </a:r>
          </a:p>
          <a:p>
            <a:pPr marL="609600" indent="-609600" eaLnBrk="1" hangingPunct="1">
              <a:buFontTx/>
              <a:buAutoNum type="arabicPeriod"/>
            </a:pPr>
            <a:r>
              <a:rPr lang="en-US" sz="2400" smtClean="0"/>
              <a:t>Management Leadership and Employee Participation</a:t>
            </a:r>
          </a:p>
          <a:p>
            <a:pPr marL="609600" indent="-609600" eaLnBrk="1" hangingPunct="1">
              <a:buFontTx/>
              <a:buAutoNum type="arabicPeriod"/>
            </a:pPr>
            <a:r>
              <a:rPr lang="en-US" sz="2400" smtClean="0"/>
              <a:t>Planning</a:t>
            </a:r>
          </a:p>
          <a:p>
            <a:pPr marL="609600" indent="-609600" eaLnBrk="1" hangingPunct="1">
              <a:buFontTx/>
              <a:buAutoNum type="arabicPeriod"/>
            </a:pPr>
            <a:r>
              <a:rPr lang="en-US" sz="2400" smtClean="0"/>
              <a:t>Implementation and Operation</a:t>
            </a:r>
          </a:p>
          <a:p>
            <a:pPr marL="609600" indent="-609600" eaLnBrk="1" hangingPunct="1">
              <a:buFontTx/>
              <a:buAutoNum type="arabicPeriod"/>
            </a:pPr>
            <a:r>
              <a:rPr lang="en-US" sz="2400" smtClean="0"/>
              <a:t>Evaluation and Corrective Action</a:t>
            </a:r>
          </a:p>
          <a:p>
            <a:pPr marL="609600" indent="-609600" eaLnBrk="1" hangingPunct="1">
              <a:buFontTx/>
              <a:buAutoNum type="arabicPeriod"/>
            </a:pPr>
            <a:r>
              <a:rPr lang="en-US" sz="2400" smtClean="0"/>
              <a:t>Management Review</a:t>
            </a:r>
          </a:p>
          <a:p>
            <a:pPr marL="609600" indent="-609600" eaLnBrk="1" hangingPunct="1">
              <a:buFontTx/>
              <a:buAutoNum type="arabicPeriod"/>
            </a:pPr>
            <a:r>
              <a:rPr lang="en-US" sz="2400" smtClean="0"/>
              <a:t>Appendices</a:t>
            </a:r>
          </a:p>
        </p:txBody>
      </p:sp>
      <p:pic>
        <p:nvPicPr>
          <p:cNvPr id="22532"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l="16878" t="16252" r="38443" b="8751"/>
          <a:stretch>
            <a:fillRect/>
          </a:stretch>
        </p:blipFill>
        <p:spPr bwMode="auto">
          <a:xfrm>
            <a:off x="5715000" y="3200400"/>
            <a:ext cx="2178050" cy="2743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advClick="0" advTm="53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457200" y="274638"/>
            <a:ext cx="8229600" cy="1143000"/>
          </a:xfrm>
          <a:prstGeom prst="rect">
            <a:avLst/>
          </a:prstGeom>
          <a:noFill/>
          <a:ln w="9525">
            <a:noFill/>
            <a:miter lim="800000"/>
            <a:headEnd/>
            <a:tailEnd/>
          </a:ln>
        </p:spPr>
        <p:txBody>
          <a:bodyPr lIns="0" rIns="0" bIns="0" anchor="b"/>
          <a:lstStyle/>
          <a:p>
            <a:pPr>
              <a:defRPr/>
            </a:pPr>
            <a:r>
              <a:rPr lang="en-US" sz="3600">
                <a:solidFill>
                  <a:schemeClr val="tx2"/>
                </a:solidFill>
                <a:latin typeface="+mj-lt"/>
                <a:cs typeface="ＭＳ Ｐゴシック" charset="-128"/>
              </a:rPr>
              <a:t>Key Z10 Definitions</a:t>
            </a:r>
          </a:p>
        </p:txBody>
      </p:sp>
      <p:graphicFrame>
        <p:nvGraphicFramePr>
          <p:cNvPr id="5" name="Group 75"/>
          <p:cNvGraphicFramePr>
            <a:graphicFrameLocks/>
          </p:cNvGraphicFramePr>
          <p:nvPr/>
        </p:nvGraphicFramePr>
        <p:xfrm>
          <a:off x="457200" y="1752600"/>
          <a:ext cx="8229600" cy="4224338"/>
        </p:xfrm>
        <a:graphic>
          <a:graphicData uri="http://schemas.openxmlformats.org/drawingml/2006/table">
            <a:tbl>
              <a:tblPr/>
              <a:tblGrid>
                <a:gridCol w="1752600"/>
                <a:gridCol w="6477000"/>
              </a:tblGrid>
              <a:tr h="8699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a:ln>
                            <a:noFill/>
                          </a:ln>
                          <a:solidFill>
                            <a:schemeClr val="tx1"/>
                          </a:solidFill>
                          <a:effectLst/>
                          <a:latin typeface="Arial" charset="0"/>
                        </a:rPr>
                        <a:t>Employee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a:ln>
                            <a:noFill/>
                          </a:ln>
                          <a:solidFill>
                            <a:schemeClr val="tx1"/>
                          </a:solidFill>
                          <a:effectLst/>
                          <a:latin typeface="Arial" charset="0"/>
                        </a:rPr>
                        <a:t>A person who is employed by the organization, or by a contractor to the organization when that person is under the day-to-day control of the organization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r>
              <a:tr h="566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a:ln>
                            <a:noFill/>
                          </a:ln>
                          <a:solidFill>
                            <a:schemeClr val="tx1"/>
                          </a:solidFill>
                          <a:effectLst/>
                          <a:latin typeface="Arial" charset="0"/>
                        </a:rPr>
                        <a:t>Ensure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a:ln>
                            <a:noFill/>
                          </a:ln>
                          <a:solidFill>
                            <a:schemeClr val="tx1"/>
                          </a:solidFill>
                          <a:effectLst/>
                          <a:latin typeface="Arial" charset="0"/>
                        </a:rPr>
                        <a:t>To make every reasonable effort to fulfill the requirement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r>
              <a:tr h="565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a:ln>
                            <a:noFill/>
                          </a:ln>
                          <a:solidFill>
                            <a:schemeClr val="tx1"/>
                          </a:solidFill>
                          <a:effectLst/>
                          <a:latin typeface="Arial" charset="0"/>
                        </a:rPr>
                        <a:t>Organization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a:ln>
                            <a:noFill/>
                          </a:ln>
                          <a:solidFill>
                            <a:schemeClr val="tx1"/>
                          </a:solidFill>
                          <a:effectLst/>
                          <a:latin typeface="Arial" charset="0"/>
                        </a:rPr>
                        <a:t>A public or private company, corporation, firm, enterprise, authority, or institution, or part or combination thereof, that has its own management functions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r>
              <a:tr h="565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a:ln>
                            <a:noFill/>
                          </a:ln>
                          <a:solidFill>
                            <a:schemeClr val="tx1"/>
                          </a:solidFill>
                          <a:effectLst/>
                          <a:latin typeface="Arial" charset="0"/>
                        </a:rPr>
                        <a:t>Hazard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a:ln>
                            <a:noFill/>
                          </a:ln>
                          <a:solidFill>
                            <a:schemeClr val="tx1"/>
                          </a:solidFill>
                          <a:effectLst/>
                          <a:latin typeface="Arial" charset="0"/>
                        </a:rPr>
                        <a:t>A condition, set of circumstances, or inherent property that can cause injury, illness or death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r>
              <a:tr h="565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a:ln>
                            <a:noFill/>
                          </a:ln>
                          <a:solidFill>
                            <a:schemeClr val="tx1"/>
                          </a:solidFill>
                          <a:effectLst/>
                          <a:latin typeface="Arial" charset="0"/>
                        </a:rPr>
                        <a:t>Risk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a:ln>
                            <a:noFill/>
                          </a:ln>
                          <a:solidFill>
                            <a:schemeClr val="tx1"/>
                          </a:solidFill>
                          <a:effectLst/>
                          <a:latin typeface="Arial" charset="0"/>
                        </a:rPr>
                        <a:t>An estimate of the combination of the likelihood of an occurrence of a hazardous event or exposure, and the severity of injury or illness that may be caused by the event or exposure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r>
            </a:tbl>
          </a:graphicData>
        </a:graphic>
      </p:graphicFrame>
    </p:spTree>
  </p:cSld>
  <p:clrMapOvr>
    <a:masterClrMapping/>
  </p:clrMapOvr>
  <p:transition advClick="0" advTm="25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124200" y="5791200"/>
            <a:ext cx="3505200" cy="685800"/>
          </a:xfrm>
        </p:spPr>
        <p:txBody>
          <a:bodyPr/>
          <a:lstStyle/>
          <a:p>
            <a:pPr eaLnBrk="1" hangingPunct="1"/>
            <a:r>
              <a:rPr lang="en-US" sz="3600" smtClean="0"/>
              <a:t>Z10 OHSMS Cycle</a:t>
            </a:r>
          </a:p>
        </p:txBody>
      </p:sp>
      <p:pic>
        <p:nvPicPr>
          <p:cNvPr id="26627" name="Picture 4"/>
          <p:cNvPicPr>
            <a:picLocks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505200" y="3124200"/>
            <a:ext cx="21336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6628" name="Text Box 5"/>
          <p:cNvSpPr txBox="1">
            <a:spLocks noChangeArrowheads="1"/>
          </p:cNvSpPr>
          <p:nvPr/>
        </p:nvSpPr>
        <p:spPr bwMode="auto">
          <a:xfrm>
            <a:off x="3048000" y="2133600"/>
            <a:ext cx="31242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spcBef>
                <a:spcPct val="50000"/>
              </a:spcBef>
            </a:pPr>
            <a:r>
              <a:rPr lang="en-US" sz="1800" b="1"/>
              <a:t>3.0  Policy Management Leadership &amp; Employee Participation</a:t>
            </a:r>
          </a:p>
        </p:txBody>
      </p:sp>
      <p:sp>
        <p:nvSpPr>
          <p:cNvPr id="26629" name="Text Box 6"/>
          <p:cNvSpPr txBox="1">
            <a:spLocks noChangeArrowheads="1"/>
          </p:cNvSpPr>
          <p:nvPr/>
        </p:nvSpPr>
        <p:spPr bwMode="auto">
          <a:xfrm>
            <a:off x="5562600" y="3657600"/>
            <a:ext cx="1905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sz="1800" b="1"/>
              <a:t>4.0  Planning</a:t>
            </a:r>
          </a:p>
        </p:txBody>
      </p:sp>
      <p:sp>
        <p:nvSpPr>
          <p:cNvPr id="26630" name="Text Box 7"/>
          <p:cNvSpPr txBox="1">
            <a:spLocks noChangeArrowheads="1"/>
          </p:cNvSpPr>
          <p:nvPr/>
        </p:nvSpPr>
        <p:spPr bwMode="auto">
          <a:xfrm>
            <a:off x="5257800" y="4876800"/>
            <a:ext cx="2362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sz="1800" b="1"/>
              <a:t>5.0  Implementation and Operation</a:t>
            </a:r>
          </a:p>
        </p:txBody>
      </p:sp>
      <p:sp>
        <p:nvSpPr>
          <p:cNvPr id="26631" name="Text Box 8"/>
          <p:cNvSpPr txBox="1">
            <a:spLocks noChangeArrowheads="1"/>
          </p:cNvSpPr>
          <p:nvPr/>
        </p:nvSpPr>
        <p:spPr bwMode="auto">
          <a:xfrm>
            <a:off x="1752600" y="4876800"/>
            <a:ext cx="2362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spcBef>
                <a:spcPct val="50000"/>
              </a:spcBef>
            </a:pPr>
            <a:r>
              <a:rPr lang="en-US" sz="1800" b="1"/>
              <a:t>6.0  Checking and Corrective Action</a:t>
            </a:r>
          </a:p>
        </p:txBody>
      </p:sp>
      <p:sp>
        <p:nvSpPr>
          <p:cNvPr id="26632" name="Text Box 9"/>
          <p:cNvSpPr txBox="1">
            <a:spLocks noChangeArrowheads="1"/>
          </p:cNvSpPr>
          <p:nvPr/>
        </p:nvSpPr>
        <p:spPr bwMode="auto">
          <a:xfrm>
            <a:off x="1371600" y="3733800"/>
            <a:ext cx="2362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spcBef>
                <a:spcPct val="50000"/>
              </a:spcBef>
            </a:pPr>
            <a:r>
              <a:rPr lang="en-US" sz="1800" b="1"/>
              <a:t>7.0  Management Review</a:t>
            </a:r>
          </a:p>
        </p:txBody>
      </p:sp>
      <p:sp>
        <p:nvSpPr>
          <p:cNvPr id="26633" name="AutoShape 10"/>
          <p:cNvSpPr>
            <a:spLocks noChangeArrowheads="1"/>
          </p:cNvSpPr>
          <p:nvPr/>
        </p:nvSpPr>
        <p:spPr bwMode="auto">
          <a:xfrm rot="5400000">
            <a:off x="6248400" y="1447800"/>
            <a:ext cx="2514600" cy="2057400"/>
          </a:xfrm>
          <a:prstGeom prst="chevron">
            <a:avLst>
              <a:gd name="adj" fmla="val 30556"/>
            </a:avLst>
          </a:prstGeom>
          <a:solidFill>
            <a:srgbClr val="FFFF99"/>
          </a:solidFill>
          <a:ln w="9525">
            <a:solidFill>
              <a:schemeClr val="tx1"/>
            </a:solidFill>
            <a:miter lim="800000"/>
            <a:headEnd/>
            <a:tailEnd/>
          </a:ln>
        </p:spPr>
        <p:txBody>
          <a:bodyPr wrap="none" anchor="ctr"/>
          <a:lstStyle/>
          <a:p>
            <a:endParaRPr lang="en-US"/>
          </a:p>
        </p:txBody>
      </p:sp>
      <p:sp>
        <p:nvSpPr>
          <p:cNvPr id="26634" name="Text Box 11"/>
          <p:cNvSpPr txBox="1">
            <a:spLocks noChangeArrowheads="1"/>
          </p:cNvSpPr>
          <p:nvPr/>
        </p:nvSpPr>
        <p:spPr bwMode="auto">
          <a:xfrm>
            <a:off x="6629400" y="1828800"/>
            <a:ext cx="1905000" cy="195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spcBef>
                <a:spcPct val="50000"/>
              </a:spcBef>
            </a:pPr>
            <a:r>
              <a:rPr lang="en-US" sz="1800" b="1" i="1"/>
              <a:t>REDUCE:</a:t>
            </a:r>
            <a:r>
              <a:rPr lang="en-US" sz="1800" b="1"/>
              <a:t> </a:t>
            </a:r>
            <a:r>
              <a:rPr lang="en-US" sz="1600" b="1"/>
              <a:t>hazards          risks        incidents      comp costs     lost time</a:t>
            </a:r>
          </a:p>
          <a:p>
            <a:pPr eaLnBrk="1" hangingPunct="1">
              <a:spcBef>
                <a:spcPct val="50000"/>
              </a:spcBef>
            </a:pPr>
            <a:endParaRPr lang="en-US" sz="1600" b="1"/>
          </a:p>
        </p:txBody>
      </p:sp>
      <p:sp>
        <p:nvSpPr>
          <p:cNvPr id="26635" name="AutoShape 12"/>
          <p:cNvSpPr>
            <a:spLocks noChangeArrowheads="1"/>
          </p:cNvSpPr>
          <p:nvPr/>
        </p:nvSpPr>
        <p:spPr bwMode="auto">
          <a:xfrm rot="-5400000">
            <a:off x="152400" y="1447800"/>
            <a:ext cx="2514600" cy="2057400"/>
          </a:xfrm>
          <a:prstGeom prst="chevron">
            <a:avLst>
              <a:gd name="adj" fmla="val 30556"/>
            </a:avLst>
          </a:prstGeom>
          <a:solidFill>
            <a:srgbClr val="CCFFCC"/>
          </a:solidFill>
          <a:ln w="9525">
            <a:solidFill>
              <a:schemeClr val="tx1"/>
            </a:solidFill>
            <a:miter lim="800000"/>
            <a:headEnd/>
            <a:tailEnd/>
          </a:ln>
        </p:spPr>
        <p:txBody>
          <a:bodyPr wrap="none" anchor="ctr"/>
          <a:lstStyle/>
          <a:p>
            <a:endParaRPr lang="en-US"/>
          </a:p>
        </p:txBody>
      </p:sp>
      <p:sp>
        <p:nvSpPr>
          <p:cNvPr id="26636" name="Text Box 13"/>
          <p:cNvSpPr txBox="1">
            <a:spLocks noChangeArrowheads="1"/>
          </p:cNvSpPr>
          <p:nvPr/>
        </p:nvSpPr>
        <p:spPr bwMode="auto">
          <a:xfrm>
            <a:off x="533400" y="1676400"/>
            <a:ext cx="1905000" cy="171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spcBef>
                <a:spcPct val="50000"/>
              </a:spcBef>
            </a:pPr>
            <a:r>
              <a:rPr lang="en-US" sz="1800" b="1" i="1" dirty="0"/>
              <a:t>IMPROVE:</a:t>
            </a:r>
            <a:r>
              <a:rPr lang="en-US" sz="1800" b="1" dirty="0"/>
              <a:t> </a:t>
            </a:r>
            <a:r>
              <a:rPr lang="en-US" sz="1600" b="1" dirty="0"/>
              <a:t>employee H&amp;S  productivity   satisfaction   image</a:t>
            </a:r>
          </a:p>
          <a:p>
            <a:pPr eaLnBrk="1" hangingPunct="1">
              <a:spcBef>
                <a:spcPct val="50000"/>
              </a:spcBef>
            </a:pPr>
            <a:endParaRPr lang="en-US" sz="1600" b="1" dirty="0"/>
          </a:p>
        </p:txBody>
      </p:sp>
      <p:sp>
        <p:nvSpPr>
          <p:cNvPr id="26637" name="Text Box 14"/>
          <p:cNvSpPr txBox="1">
            <a:spLocks noChangeArrowheads="1"/>
          </p:cNvSpPr>
          <p:nvPr/>
        </p:nvSpPr>
        <p:spPr bwMode="auto">
          <a:xfrm>
            <a:off x="2667000" y="1371600"/>
            <a:ext cx="3429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en-US" sz="1800" b="1"/>
              <a:t>CONTINUAL IMPROVEMENT</a:t>
            </a:r>
          </a:p>
        </p:txBody>
      </p:sp>
      <p:sp>
        <p:nvSpPr>
          <p:cNvPr id="26638" name="Line 15"/>
          <p:cNvSpPr>
            <a:spLocks noChangeShapeType="1"/>
          </p:cNvSpPr>
          <p:nvPr/>
        </p:nvSpPr>
        <p:spPr bwMode="auto">
          <a:xfrm flipH="1">
            <a:off x="1981200" y="1524000"/>
            <a:ext cx="609600" cy="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639" name="Line 16"/>
          <p:cNvSpPr>
            <a:spLocks noChangeShapeType="1"/>
          </p:cNvSpPr>
          <p:nvPr/>
        </p:nvSpPr>
        <p:spPr bwMode="auto">
          <a:xfrm>
            <a:off x="6019800" y="1524000"/>
            <a:ext cx="457200" cy="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ransition advClick="0" advTm="90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sz="3200" smtClean="0"/>
              <a:t>Where are ISO 9001 and 14001 linkages with Z10 Elements?</a:t>
            </a:r>
          </a:p>
        </p:txBody>
      </p:sp>
      <p:sp>
        <p:nvSpPr>
          <p:cNvPr id="28675" name="Content Placeholder 2"/>
          <p:cNvSpPr>
            <a:spLocks noGrp="1"/>
          </p:cNvSpPr>
          <p:nvPr>
            <p:ph idx="1"/>
          </p:nvPr>
        </p:nvSpPr>
        <p:spPr>
          <a:xfrm>
            <a:off x="457200" y="1905000"/>
            <a:ext cx="8077200" cy="4419600"/>
          </a:xfrm>
        </p:spPr>
        <p:txBody>
          <a:bodyPr/>
          <a:lstStyle/>
          <a:p>
            <a:r>
              <a:rPr lang="en-US" dirty="0" smtClean="0"/>
              <a:t>Discussed in detail later in this course</a:t>
            </a:r>
          </a:p>
          <a:p>
            <a:r>
              <a:rPr lang="en-US" dirty="0" smtClean="0"/>
              <a:t>In general, linkages should occur where the </a:t>
            </a:r>
            <a:r>
              <a:rPr lang="en-US" u="sng" dirty="0" smtClean="0"/>
              <a:t>objectives</a:t>
            </a:r>
            <a:r>
              <a:rPr lang="en-US" dirty="0" smtClean="0"/>
              <a:t> of the various systems have common bonds:</a:t>
            </a:r>
          </a:p>
          <a:p>
            <a:pPr lvl="1"/>
            <a:r>
              <a:rPr lang="en-US" dirty="0" smtClean="0"/>
              <a:t>Example:  Industrial Company’s Environmental Objectives involves the elimination of certain toxic chemicals, which have also been identified as presenting a health and safety risk to employees (Safety Objective)</a:t>
            </a:r>
          </a:p>
          <a:p>
            <a:pPr marL="393700" lvl="1" indent="0">
              <a:buNone/>
            </a:pPr>
            <a:endParaRPr lang="en-US" dirty="0" smtClean="0"/>
          </a:p>
        </p:txBody>
      </p:sp>
    </p:spTree>
  </p:cSld>
  <p:clrMapOvr>
    <a:masterClrMapping/>
  </p:clrMapOvr>
  <p:transition advClick="0" advTm="55000"/>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Flow.thmx</Template>
  <TotalTime>283</TotalTime>
  <Words>1025</Words>
  <Application>Microsoft Office PowerPoint</Application>
  <PresentationFormat>On-screen Show (4:3)</PresentationFormat>
  <Paragraphs>120</Paragraphs>
  <Slides>12</Slides>
  <Notes>11</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Flow</vt:lpstr>
      <vt:lpstr>1_Flow</vt:lpstr>
      <vt:lpstr>ANSI Z10 Session 2 Introduction to the Standard</vt:lpstr>
      <vt:lpstr>PowerPoint Presentation</vt:lpstr>
      <vt:lpstr>Z10 Development Approach</vt:lpstr>
      <vt:lpstr>Z10 Purpose, Scope, Application</vt:lpstr>
      <vt:lpstr>Elimination of Root Causes</vt:lpstr>
      <vt:lpstr>Z10 Elements</vt:lpstr>
      <vt:lpstr>PowerPoint Presentation</vt:lpstr>
      <vt:lpstr>Z10 OHSMS Cycle</vt:lpstr>
      <vt:lpstr>Where are ISO 9001 and 14001 linkages with Z10 Elements?</vt:lpstr>
      <vt:lpstr>PowerPoint Presentation</vt:lpstr>
      <vt:lpstr>Z10 Format</vt:lpstr>
      <vt:lpstr>Z10 Disclaimer</vt:lpstr>
    </vt:vector>
  </TitlesOfParts>
  <Company>Matrix Compliance Services,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ANSI Z10 Overview</dc:title>
  <dc:creator>Douglas Dean</dc:creator>
  <cp:lastModifiedBy>Vosburgh, Linda - OSHA</cp:lastModifiedBy>
  <cp:revision>28</cp:revision>
  <dcterms:created xsi:type="dcterms:W3CDTF">2010-03-16T16:10:32Z</dcterms:created>
  <dcterms:modified xsi:type="dcterms:W3CDTF">2012-04-23T19:31:17Z</dcterms:modified>
</cp:coreProperties>
</file>