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6"/>
  </p:notesMasterIdLst>
  <p:sldIdLst>
    <p:sldId id="296" r:id="rId2"/>
    <p:sldId id="308" r:id="rId3"/>
    <p:sldId id="305" r:id="rId4"/>
    <p:sldId id="297" r:id="rId5"/>
    <p:sldId id="306" r:id="rId6"/>
    <p:sldId id="307" r:id="rId7"/>
    <p:sldId id="298" r:id="rId8"/>
    <p:sldId id="257" r:id="rId9"/>
    <p:sldId id="258" r:id="rId10"/>
    <p:sldId id="260" r:id="rId11"/>
    <p:sldId id="261" r:id="rId12"/>
    <p:sldId id="262" r:id="rId13"/>
    <p:sldId id="282" r:id="rId14"/>
    <p:sldId id="288" r:id="rId15"/>
    <p:sldId id="263" r:id="rId16"/>
    <p:sldId id="269" r:id="rId17"/>
    <p:sldId id="299" r:id="rId18"/>
    <p:sldId id="300" r:id="rId19"/>
    <p:sldId id="301" r:id="rId20"/>
    <p:sldId id="270" r:id="rId21"/>
    <p:sldId id="292" r:id="rId22"/>
    <p:sldId id="271" r:id="rId23"/>
    <p:sldId id="272" r:id="rId24"/>
    <p:sldId id="290" r:id="rId25"/>
    <p:sldId id="284" r:id="rId26"/>
    <p:sldId id="285" r:id="rId27"/>
    <p:sldId id="276" r:id="rId28"/>
    <p:sldId id="273" r:id="rId29"/>
    <p:sldId id="302" r:id="rId30"/>
    <p:sldId id="281" r:id="rId31"/>
    <p:sldId id="266" r:id="rId32"/>
    <p:sldId id="287" r:id="rId33"/>
    <p:sldId id="268" r:id="rId34"/>
    <p:sldId id="29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C0106-1D61-5B43-B072-B03E28FBF6AB}" type="datetimeFigureOut">
              <a:rPr lang="en-US" smtClean="0"/>
              <a:pPr/>
              <a:t>4/24/2012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494D7-6427-DF46-92F2-02EA3C2ACD8C}" type="slidenum">
              <a:rPr lang="en-US" smtClean="0"/>
              <a:pPr/>
              <a:t>‹#›</a:t>
            </a:fld>
            <a:endParaRPr lang="en-US" dirty="0"/>
          </a:p>
        </p:txBody>
      </p:sp>
    </p:spTree>
    <p:extLst>
      <p:ext uri="{BB962C8B-B14F-4D97-AF65-F5344CB8AC3E}">
        <p14:creationId xmlns:p14="http://schemas.microsoft.com/office/powerpoint/2010/main" val="198377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D494D7-6427-DF46-92F2-02EA3C2ACD8C}"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generalized example</a:t>
            </a:r>
            <a:r>
              <a:rPr lang="en-US" baseline="0" dirty="0" smtClean="0"/>
              <a:t> of a risk matrix.  It can be modified to better reflect the company’s values and level of concern with regard to risk.</a:t>
            </a:r>
            <a:endParaRPr lang="en-US" dirty="0"/>
          </a:p>
        </p:txBody>
      </p:sp>
      <p:sp>
        <p:nvSpPr>
          <p:cNvPr id="4" name="Slide Number Placeholder 3"/>
          <p:cNvSpPr>
            <a:spLocks noGrp="1"/>
          </p:cNvSpPr>
          <p:nvPr>
            <p:ph type="sldNum" sz="quarter" idx="10"/>
          </p:nvPr>
        </p:nvSpPr>
        <p:spPr/>
        <p:txBody>
          <a:bodyPr/>
          <a:lstStyle/>
          <a:p>
            <a:fld id="{CED494D7-6427-DF46-92F2-02EA3C2ACD8C}"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B1B49-7A66-E444-9683-16FBFA07CF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37CD65-C29C-F949-9455-26BDA2876981}" type="datetimeFigureOut">
              <a:rPr lang="en-US" smtClean="0"/>
              <a:pPr/>
              <a:t>4/24/2012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FAB1B49-7A66-E444-9683-16FBFA07CFE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37CD65-C29C-F949-9455-26BDA2876981}" type="datetimeFigureOut">
              <a:rPr lang="en-US" smtClean="0"/>
              <a:pPr/>
              <a:t>4/24/2012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AB1B49-7A66-E444-9683-16FBFA07CFE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d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1.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t>Session 4:</a:t>
            </a:r>
            <a:br>
              <a:rPr lang="en-US" sz="4400" dirty="0" smtClean="0"/>
            </a:br>
            <a:r>
              <a:rPr lang="en-US" sz="4400" dirty="0" smtClean="0"/>
              <a:t>Putting It All Together</a:t>
            </a:r>
            <a:endParaRPr lang="en-US" sz="4400" dirty="0"/>
          </a:p>
        </p:txBody>
      </p:sp>
    </p:spTree>
  </p:cSld>
  <p:clrMapOvr>
    <a:masterClrMapping/>
  </p:clrMapOvr>
  <p:transition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0000"/>
              <a:buFont typeface="Wingdings" charset="2"/>
              <a:buChar char="l"/>
              <a:tabLst/>
              <a:defRPr/>
            </a:pPr>
            <a:r>
              <a:rPr kumimoji="0" lang="en-US" sz="2200" b="0" i="0" u="none" strike="noStrike" kern="0" cap="none" spc="0" normalizeH="0" baseline="0" noProof="0" dirty="0" smtClean="0">
                <a:ln>
                  <a:noFill/>
                </a:ln>
                <a:effectLst/>
                <a:uLnTx/>
                <a:uFillTx/>
                <a:latin typeface="+mn-lt"/>
                <a:ea typeface="+mn-ea"/>
                <a:cs typeface="+mn-cs"/>
              </a:rPr>
              <a:t>Positive:</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Recognition</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Lunches/Other Freebies</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External Recognition</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endParaRPr kumimoji="0" lang="en-US" sz="2200" b="0" i="0" u="none" strike="noStrike" kern="0" cap="none" spc="0" normalizeH="0" baseline="0" noProof="0" dirty="0" smtClean="0">
              <a:ln>
                <a:noFill/>
              </a:ln>
              <a:effectLst/>
              <a:uLnTx/>
              <a:uFillTx/>
              <a:latin typeface="+mn-lt"/>
              <a:ea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bg2"/>
              </a:buClr>
              <a:buSzPct val="70000"/>
              <a:tabLst/>
              <a:defRPr/>
            </a:pPr>
            <a:r>
              <a:rPr kumimoji="0" lang="en-US" sz="2200" b="0" i="0" u="none" strike="noStrike" kern="0" cap="none" spc="0" normalizeH="0" baseline="0" noProof="0" dirty="0" smtClean="0">
                <a:ln>
                  <a:noFill/>
                </a:ln>
                <a:effectLst/>
                <a:uLnTx/>
                <a:uFillTx/>
                <a:latin typeface="+mn-lt"/>
                <a:ea typeface="+mn-ea"/>
                <a:cs typeface="+mn-cs"/>
              </a:rPr>
              <a:t>	Negative:</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Fear of Failing Audit</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Supervisors Get “Bad Report” Internally</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r>
              <a:rPr kumimoji="0" lang="en-US" sz="2200" b="0" i="0" u="none" strike="noStrike" kern="0" cap="none" spc="0" normalizeH="0" baseline="0" noProof="0" dirty="0" smtClean="0">
                <a:ln>
                  <a:noFill/>
                </a:ln>
                <a:effectLst/>
                <a:uLnTx/>
                <a:uFillTx/>
                <a:latin typeface="+mn-lt"/>
                <a:ea typeface="ＭＳ Ｐゴシック" charset="-128"/>
              </a:rPr>
              <a:t>Bad Performance Review</a:t>
            </a:r>
          </a:p>
          <a:p>
            <a:pPr marL="742950" marR="0" lvl="1" indent="-285750" algn="l" defTabSz="914400" rtl="0" eaLnBrk="1" fontAlgn="base" latinLnBrk="0" hangingPunct="1">
              <a:lnSpc>
                <a:spcPct val="100000"/>
              </a:lnSpc>
              <a:spcBef>
                <a:spcPct val="20000"/>
              </a:spcBef>
              <a:spcAft>
                <a:spcPct val="0"/>
              </a:spcAft>
              <a:buClr>
                <a:schemeClr val="accent1"/>
              </a:buClr>
              <a:buSzPct val="150000"/>
              <a:buFontTx/>
              <a:buChar char="•"/>
              <a:tabLst/>
              <a:defRPr/>
            </a:pPr>
            <a:endParaRPr kumimoji="0" lang="en-US" sz="2200" b="0" i="0" u="none" strike="noStrike" kern="0" cap="none" spc="0" normalizeH="0" baseline="0" noProof="0" dirty="0">
              <a:ln>
                <a:noFill/>
              </a:ln>
              <a:solidFill>
                <a:schemeClr val="tx1"/>
              </a:solidFill>
              <a:effectLst/>
              <a:uLnTx/>
              <a:uFillTx/>
              <a:latin typeface="+mn-lt"/>
              <a:ea typeface="ＭＳ Ｐゴシック" charset="-128"/>
            </a:endParaRPr>
          </a:p>
        </p:txBody>
      </p:sp>
      <p:pic>
        <p:nvPicPr>
          <p:cNvPr id="14" name="Picture 4"/>
          <p:cNvPicPr>
            <a:picLocks noChangeAspect="1" noChangeArrowheads="1"/>
          </p:cNvPicPr>
          <p:nvPr/>
        </p:nvPicPr>
        <p:blipFill>
          <a:blip r:embed="rId2"/>
          <a:srcRect/>
          <a:stretch>
            <a:fillRect/>
          </a:stretch>
        </p:blipFill>
        <p:spPr bwMode="auto">
          <a:xfrm>
            <a:off x="6858000" y="1905000"/>
            <a:ext cx="1323975" cy="1295400"/>
          </a:xfrm>
          <a:prstGeom prst="rect">
            <a:avLst/>
          </a:prstGeom>
          <a:noFill/>
          <a:ln w="9525">
            <a:noFill/>
            <a:miter lim="800000"/>
            <a:headEnd/>
            <a:tailEnd/>
          </a:ln>
          <a:effectLst/>
        </p:spPr>
      </p:pic>
      <p:pic>
        <p:nvPicPr>
          <p:cNvPr id="15" name="Picture 5" descr="j0232100[1]"/>
          <p:cNvPicPr>
            <a:picLocks noChangeAspect="1" noChangeArrowheads="1"/>
          </p:cNvPicPr>
          <p:nvPr/>
        </p:nvPicPr>
        <p:blipFill>
          <a:blip r:embed="rId3"/>
          <a:srcRect/>
          <a:stretch>
            <a:fillRect/>
          </a:stretch>
        </p:blipFill>
        <p:spPr bwMode="auto">
          <a:xfrm>
            <a:off x="7086600" y="3429000"/>
            <a:ext cx="912813" cy="2601913"/>
          </a:xfrm>
          <a:prstGeom prst="rect">
            <a:avLst/>
          </a:prstGeom>
          <a:noFill/>
        </p:spPr>
      </p:pic>
      <p:sp>
        <p:nvSpPr>
          <p:cNvPr id="6" name="Title 1"/>
          <p:cNvSpPr txBox="1">
            <a:spLocks/>
          </p:cNvSpPr>
          <p:nvPr/>
        </p:nvSpPr>
        <p:spPr>
          <a:xfrm>
            <a:off x="779463" y="381000"/>
            <a:ext cx="7583487" cy="1044388"/>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effectLst/>
                <a:uLnTx/>
                <a:uFillTx/>
                <a:latin typeface="+mj-lt"/>
                <a:ea typeface="+mj-ea"/>
                <a:cs typeface="+mj-cs"/>
              </a:rPr>
              <a:t>Driving Forces:  Micro Scale</a:t>
            </a:r>
            <a:endParaRPr kumimoji="0" lang="en-US" sz="38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advClick="0" advTm="6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effectLst/>
                <a:uLnTx/>
                <a:uFillTx/>
                <a:latin typeface="+mj-lt"/>
                <a:ea typeface="+mj-ea"/>
                <a:cs typeface="+mj-cs"/>
              </a:rPr>
              <a:t>OVERCOMING COMMON BARRIERS</a:t>
            </a:r>
            <a:endParaRPr kumimoji="0" lang="en-US" sz="2800" b="0" i="0" u="none" strike="noStrike" kern="0" cap="none" spc="0" normalizeH="0" baseline="0" noProof="0" dirty="0">
              <a:ln>
                <a:noFill/>
              </a:ln>
              <a:effectLst/>
              <a:uLnTx/>
              <a:uFillTx/>
              <a:latin typeface="+mj-lt"/>
              <a:ea typeface="+mj-ea"/>
              <a:cs typeface="+mj-cs"/>
            </a:endParaRPr>
          </a:p>
        </p:txBody>
      </p:sp>
      <p:sp>
        <p:nvSpPr>
          <p:cNvPr id="3" name="Rectangle 3"/>
          <p:cNvSpPr txBox="1">
            <a:spLocks noChangeArrowheads="1"/>
          </p:cNvSpPr>
          <p:nvPr/>
        </p:nvSpPr>
        <p:spPr bwMode="auto">
          <a:xfrm>
            <a:off x="762000" y="1904999"/>
            <a:ext cx="7696200" cy="32310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Competing</a:t>
            </a:r>
            <a:r>
              <a:rPr kumimoji="0" lang="en-US" sz="2400" b="0" i="0" u="none" strike="noStrike" kern="0" cap="none" spc="0" normalizeH="0" noProof="0" dirty="0" smtClean="0">
                <a:ln>
                  <a:noFill/>
                </a:ln>
                <a:effectLst/>
                <a:uLnTx/>
                <a:uFillTx/>
                <a:latin typeface="+mn-lt"/>
                <a:ea typeface="+mn-ea"/>
                <a:cs typeface="+mn-cs"/>
              </a:rPr>
              <a:t> high-priority assignments</a:t>
            </a:r>
          </a:p>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lang="en-US" sz="2400" kern="0" baseline="0" dirty="0" smtClean="0"/>
              <a:t>Need</a:t>
            </a:r>
            <a:r>
              <a:rPr lang="en-US" sz="2400" kern="0" dirty="0" smtClean="0"/>
              <a:t> more time</a:t>
            </a:r>
          </a:p>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Inadequate</a:t>
            </a:r>
            <a:r>
              <a:rPr kumimoji="0" lang="en-US" sz="2400" b="0" i="0" u="none" strike="noStrike" kern="0" cap="none" spc="0" normalizeH="0" noProof="0" dirty="0" smtClean="0">
                <a:ln>
                  <a:noFill/>
                </a:ln>
                <a:effectLst/>
                <a:uLnTx/>
                <a:uFillTx/>
                <a:latin typeface="+mn-lt"/>
                <a:ea typeface="+mn-ea"/>
                <a:cs typeface="+mn-cs"/>
              </a:rPr>
              <a:t> resources assigned</a:t>
            </a:r>
          </a:p>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lang="en-US" sz="2400" kern="0" baseline="0" dirty="0" smtClean="0"/>
              <a:t>Uncertainty</a:t>
            </a:r>
            <a:r>
              <a:rPr lang="en-US" sz="2400" kern="0" dirty="0" smtClean="0"/>
              <a:t> about organizational change</a:t>
            </a:r>
          </a:p>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Lack of understanding</a:t>
            </a:r>
            <a:r>
              <a:rPr kumimoji="0" lang="en-US" sz="2400" b="0" i="0" u="none" strike="noStrike" kern="0" cap="none" spc="0" normalizeH="0" noProof="0" dirty="0" smtClean="0">
                <a:ln>
                  <a:noFill/>
                </a:ln>
                <a:effectLst/>
                <a:uLnTx/>
                <a:uFillTx/>
                <a:latin typeface="+mn-lt"/>
                <a:ea typeface="+mn-ea"/>
                <a:cs typeface="+mn-cs"/>
              </a:rPr>
              <a:t> </a:t>
            </a:r>
          </a:p>
          <a:p>
            <a:pPr marL="342900" marR="0" lvl="0" indent="-342900" algn="l" defTabSz="914400" rtl="0" eaLnBrk="0" fontAlgn="base" latinLnBrk="0" hangingPunct="0">
              <a:lnSpc>
                <a:spcPct val="100000"/>
              </a:lnSpc>
              <a:spcBef>
                <a:spcPct val="50000"/>
              </a:spcBef>
              <a:spcAft>
                <a:spcPct val="0"/>
              </a:spcAft>
              <a:buClrTx/>
              <a:buSzTx/>
              <a:buFontTx/>
              <a:buChar char="•"/>
              <a:tabLst/>
              <a:defRPr/>
            </a:pPr>
            <a:r>
              <a:rPr lang="en-US" sz="2400" kern="0" baseline="0" dirty="0" smtClean="0"/>
              <a:t>Lack</a:t>
            </a:r>
            <a:r>
              <a:rPr lang="en-US" sz="2400" kern="0" dirty="0" smtClean="0"/>
              <a:t> of management/key staff support</a:t>
            </a:r>
            <a:endParaRPr kumimoji="0" lang="en-US" sz="2400" b="0" i="0" u="none" strike="noStrike" kern="0" cap="none" spc="0" normalizeH="0" baseline="0" noProof="0" dirty="0">
              <a:ln>
                <a:noFill/>
              </a:ln>
              <a:effectLst/>
              <a:uLnTx/>
              <a:uFillTx/>
            </a:endParaRPr>
          </a:p>
        </p:txBody>
      </p:sp>
      <p:pic>
        <p:nvPicPr>
          <p:cNvPr id="4" name="Picture 4"/>
          <p:cNvPicPr>
            <a:picLocks noChangeAspect="1" noChangeArrowheads="1"/>
          </p:cNvPicPr>
          <p:nvPr/>
        </p:nvPicPr>
        <p:blipFill>
          <a:blip r:embed="rId2"/>
          <a:srcRect/>
          <a:stretch>
            <a:fillRect/>
          </a:stretch>
        </p:blipFill>
        <p:spPr bwMode="auto">
          <a:xfrm>
            <a:off x="6769884" y="1676400"/>
            <a:ext cx="1688316" cy="1666671"/>
          </a:xfrm>
          <a:prstGeom prst="rect">
            <a:avLst/>
          </a:prstGeom>
          <a:noFill/>
          <a:ln w="9525">
            <a:noFill/>
            <a:miter lim="800000"/>
            <a:headEnd/>
            <a:tailEnd/>
          </a:ln>
          <a:effectLst/>
        </p:spPr>
      </p:pic>
    </p:spTree>
  </p:cSld>
  <p:clrMapOvr>
    <a:masterClrMapping/>
  </p:clrMapOvr>
  <p:transition advClick="0" advTm="5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effectLst/>
                <a:uLnTx/>
                <a:uFillTx/>
                <a:latin typeface="+mj-lt"/>
                <a:ea typeface="+mj-ea"/>
                <a:cs typeface="+mj-cs"/>
              </a:rPr>
              <a:t>MANAGING ORGANIZATIONAL</a:t>
            </a:r>
            <a:r>
              <a:rPr kumimoji="0" lang="en-US" sz="2800" b="0" i="0" u="none" strike="noStrike" kern="0" cap="none" spc="0" normalizeH="0" noProof="0" dirty="0" smtClean="0">
                <a:ln>
                  <a:noFill/>
                </a:ln>
                <a:effectLst/>
                <a:uLnTx/>
                <a:uFillTx/>
                <a:latin typeface="+mj-lt"/>
                <a:ea typeface="+mj-ea"/>
                <a:cs typeface="+mj-cs"/>
              </a:rPr>
              <a:t> CHANGE</a:t>
            </a:r>
            <a:endParaRPr kumimoji="0" lang="en-US" sz="2800" b="0" i="0" u="none" strike="noStrike" kern="0" cap="none" spc="0" normalizeH="0" baseline="0" noProof="0" dirty="0">
              <a:ln>
                <a:noFill/>
              </a:ln>
              <a:effectLst/>
              <a:uLnTx/>
              <a:uFillTx/>
              <a:latin typeface="+mj-lt"/>
              <a:ea typeface="+mj-ea"/>
              <a:cs typeface="+mj-cs"/>
            </a:endParaRPr>
          </a:p>
        </p:txBody>
      </p:sp>
      <p:sp>
        <p:nvSpPr>
          <p:cNvPr id="8" name="Text Placeholder 7"/>
          <p:cNvSpPr>
            <a:spLocks noGrp="1"/>
          </p:cNvSpPr>
          <p:nvPr>
            <p:ph type="body" idx="2"/>
          </p:nvPr>
        </p:nvSpPr>
        <p:spPr>
          <a:xfrm>
            <a:off x="762000" y="2063750"/>
            <a:ext cx="5367867" cy="2781300"/>
          </a:xfrm>
        </p:spPr>
        <p:txBody>
          <a:bodyPr>
            <a:normAutofit/>
          </a:bodyPr>
          <a:lstStyle/>
          <a:p>
            <a:r>
              <a:rPr lang="en-US" sz="2400" dirty="0" smtClean="0"/>
              <a:t>Remember—People are involved!</a:t>
            </a:r>
          </a:p>
          <a:p>
            <a:r>
              <a:rPr lang="en-US" sz="2400" dirty="0" smtClean="0"/>
              <a:t>Develop buy-in</a:t>
            </a:r>
          </a:p>
          <a:p>
            <a:r>
              <a:rPr lang="en-US" sz="2400" dirty="0" smtClean="0"/>
              <a:t>Communication, training, status reports</a:t>
            </a:r>
          </a:p>
          <a:p>
            <a:r>
              <a:rPr lang="en-US" sz="2400" dirty="0" smtClean="0"/>
              <a:t>Try to understand expectations at all functional levels</a:t>
            </a:r>
          </a:p>
          <a:p>
            <a:endParaRPr lang="en-US" sz="2400" dirty="0"/>
          </a:p>
        </p:txBody>
      </p:sp>
      <p:pic>
        <p:nvPicPr>
          <p:cNvPr id="6" name="Picture 4"/>
          <p:cNvPicPr>
            <a:picLocks noChangeAspect="1" noChangeArrowheads="1"/>
          </p:cNvPicPr>
          <p:nvPr/>
        </p:nvPicPr>
        <p:blipFill>
          <a:blip r:embed="rId2"/>
          <a:srcRect/>
          <a:stretch>
            <a:fillRect/>
          </a:stretch>
        </p:blipFill>
        <p:spPr bwMode="auto">
          <a:xfrm>
            <a:off x="7308850" y="1676400"/>
            <a:ext cx="1149350" cy="1460500"/>
          </a:xfrm>
          <a:prstGeom prst="rect">
            <a:avLst/>
          </a:prstGeom>
          <a:noFill/>
          <a:ln w="9525">
            <a:no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6445724" y="3250785"/>
            <a:ext cx="1362075" cy="1714500"/>
          </a:xfrm>
          <a:prstGeom prst="rect">
            <a:avLst/>
          </a:prstGeom>
          <a:noFill/>
          <a:ln w="9525">
            <a:noFill/>
            <a:miter lim="800000"/>
            <a:headEnd/>
            <a:tailEnd/>
          </a:ln>
          <a:effectLst/>
        </p:spPr>
      </p:pic>
      <p:pic>
        <p:nvPicPr>
          <p:cNvPr id="9" name="Picture 6"/>
          <p:cNvPicPr>
            <a:picLocks noChangeAspect="1" noChangeArrowheads="1"/>
          </p:cNvPicPr>
          <p:nvPr/>
        </p:nvPicPr>
        <p:blipFill>
          <a:blip r:embed="rId4"/>
          <a:srcRect/>
          <a:stretch>
            <a:fillRect/>
          </a:stretch>
        </p:blipFill>
        <p:spPr bwMode="auto">
          <a:xfrm>
            <a:off x="4673125" y="4230881"/>
            <a:ext cx="1333500" cy="1695450"/>
          </a:xfrm>
          <a:prstGeom prst="rect">
            <a:avLst/>
          </a:prstGeom>
          <a:noFill/>
          <a:ln w="9525">
            <a:noFill/>
            <a:miter lim="800000"/>
            <a:headEnd/>
            <a:tailEnd/>
          </a:ln>
          <a:effectLst/>
        </p:spPr>
      </p:pic>
    </p:spTree>
  </p:cSld>
  <p:clrMapOvr>
    <a:masterClrMapping/>
  </p:clrMapOvr>
  <p:transition advClick="0" advTm="4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Diving In, Ask…</a:t>
            </a:r>
            <a:endParaRPr lang="en-US" dirty="0"/>
          </a:p>
        </p:txBody>
      </p:sp>
      <p:sp>
        <p:nvSpPr>
          <p:cNvPr id="6" name="Content Placeholder 5"/>
          <p:cNvSpPr>
            <a:spLocks noGrp="1"/>
          </p:cNvSpPr>
          <p:nvPr>
            <p:ph idx="1"/>
          </p:nvPr>
        </p:nvSpPr>
        <p:spPr>
          <a:xfrm>
            <a:off x="779464" y="2093720"/>
            <a:ext cx="6891336" cy="3352800"/>
          </a:xfrm>
        </p:spPr>
        <p:txBody>
          <a:bodyPr>
            <a:normAutofit/>
          </a:bodyPr>
          <a:lstStyle/>
          <a:p>
            <a:r>
              <a:rPr lang="en-US" sz="2400" dirty="0" smtClean="0"/>
              <a:t>What are our OHS priorities and concerns?</a:t>
            </a:r>
          </a:p>
          <a:p>
            <a:r>
              <a:rPr lang="en-US" sz="2400" dirty="0" smtClean="0"/>
              <a:t>What application does OHSMS have to these?</a:t>
            </a:r>
          </a:p>
          <a:p>
            <a:r>
              <a:rPr lang="en-US" sz="2400" dirty="0" smtClean="0"/>
              <a:t>What is our best-guess as to resource needs?</a:t>
            </a:r>
          </a:p>
          <a:p>
            <a:r>
              <a:rPr lang="en-US" sz="2400" dirty="0" smtClean="0"/>
              <a:t>What can we accomplish with internal resources?</a:t>
            </a:r>
          </a:p>
          <a:p>
            <a:r>
              <a:rPr lang="en-US" sz="2400" dirty="0" smtClean="0"/>
              <a:t>Where can we find additional resources?</a:t>
            </a:r>
          </a:p>
          <a:p>
            <a:pPr>
              <a:buNone/>
            </a:pPr>
            <a:endParaRPr lang="en-US" sz="2400" dirty="0"/>
          </a:p>
        </p:txBody>
      </p:sp>
    </p:spTree>
  </p:cSld>
  <p:clrMapOvr>
    <a:masterClrMapping/>
  </p:clrMapOvr>
  <p:transition advClick="0" advTm="7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Assembling the OHSMS Team</a:t>
            </a:r>
            <a:endParaRPr lang="en-US" dirty="0"/>
          </a:p>
        </p:txBody>
      </p:sp>
      <p:sp>
        <p:nvSpPr>
          <p:cNvPr id="6" name="Content Placeholder 5"/>
          <p:cNvSpPr>
            <a:spLocks noGrp="1"/>
          </p:cNvSpPr>
          <p:nvPr>
            <p:ph idx="1"/>
          </p:nvPr>
        </p:nvSpPr>
        <p:spPr/>
        <p:txBody>
          <a:bodyPr/>
          <a:lstStyle/>
          <a:p>
            <a:r>
              <a:rPr lang="en-US" dirty="0" smtClean="0"/>
              <a:t>Not a one-person show</a:t>
            </a:r>
          </a:p>
          <a:p>
            <a:r>
              <a:rPr lang="en-US" dirty="0" smtClean="0"/>
              <a:t>Criteria for Team selection:</a:t>
            </a:r>
          </a:p>
          <a:p>
            <a:pPr lvl="1"/>
            <a:r>
              <a:rPr lang="en-US" dirty="0" smtClean="0"/>
              <a:t>Key facility operation areas</a:t>
            </a:r>
          </a:p>
          <a:p>
            <a:pPr lvl="1"/>
            <a:r>
              <a:rPr lang="en-US" dirty="0" smtClean="0"/>
              <a:t>People who will actively participate and support OHSMS</a:t>
            </a:r>
          </a:p>
          <a:p>
            <a:pPr lvl="1"/>
            <a:r>
              <a:rPr lang="en-US" dirty="0" smtClean="0"/>
              <a:t>Good attention to detail; ideally self motivators</a:t>
            </a:r>
          </a:p>
          <a:p>
            <a:r>
              <a:rPr lang="en-US" dirty="0" smtClean="0"/>
              <a:t>Management Sponsors</a:t>
            </a:r>
          </a:p>
          <a:p>
            <a:r>
              <a:rPr lang="en-US" dirty="0" smtClean="0"/>
              <a:t>Stakeholder Representatives (Union, ISO Auditors, etc.)</a:t>
            </a:r>
            <a:endParaRPr lang="en-US" dirty="0"/>
          </a:p>
        </p:txBody>
      </p:sp>
    </p:spTree>
  </p:cSld>
  <p:clrMapOvr>
    <a:masterClrMapping/>
  </p:clrMapOvr>
  <p:transition advClick="0" advTm="4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3842"/>
            <a:ext cx="3886200" cy="1052559"/>
          </a:xfrm>
        </p:spPr>
        <p:txBody>
          <a:bodyPr/>
          <a:lstStyle/>
          <a:p>
            <a:r>
              <a:rPr lang="en-US" sz="2800" dirty="0" smtClean="0"/>
              <a:t>Management/Employee Participation</a:t>
            </a:r>
            <a:endParaRPr lang="en-US" sz="2800" dirty="0"/>
          </a:p>
        </p:txBody>
      </p:sp>
      <p:sp>
        <p:nvSpPr>
          <p:cNvPr id="3" name="Content Placeholder 2"/>
          <p:cNvSpPr>
            <a:spLocks noGrp="1"/>
          </p:cNvSpPr>
          <p:nvPr>
            <p:ph sz="half" idx="1"/>
          </p:nvPr>
        </p:nvSpPr>
        <p:spPr>
          <a:xfrm>
            <a:off x="4693023" y="1054874"/>
            <a:ext cx="3805560" cy="5308787"/>
          </a:xfrm>
        </p:spPr>
        <p:txBody>
          <a:bodyPr>
            <a:normAutofit fontScale="77500" lnSpcReduction="20000"/>
          </a:bodyPr>
          <a:lstStyle/>
          <a:p>
            <a:r>
              <a:rPr lang="en-US" dirty="0" smtClean="0"/>
              <a:t>Organize OHS Development Teams based on functional level:</a:t>
            </a:r>
          </a:p>
          <a:p>
            <a:r>
              <a:rPr lang="en-US" dirty="0" smtClean="0"/>
              <a:t>Top Management—Policy, Resource Assessment, Delegate Authority, Process for Management Reviews</a:t>
            </a:r>
          </a:p>
          <a:p>
            <a:r>
              <a:rPr lang="en-US" dirty="0" smtClean="0"/>
              <a:t>OHS Core Team—Initial Reviews, Implementation Plan, Framework Procedures</a:t>
            </a:r>
          </a:p>
          <a:p>
            <a:r>
              <a:rPr lang="en-US" dirty="0" smtClean="0"/>
              <a:t>Implementation Teams—Input to Initial Reviews, Development of Job Instructions for specific areas</a:t>
            </a:r>
            <a:endParaRPr lang="en-US" dirty="0"/>
          </a:p>
        </p:txBody>
      </p:sp>
      <p:grpSp>
        <p:nvGrpSpPr>
          <p:cNvPr id="5" name="Group 7"/>
          <p:cNvGrpSpPr>
            <a:grpSpLocks/>
          </p:cNvGrpSpPr>
          <p:nvPr/>
        </p:nvGrpSpPr>
        <p:grpSpPr bwMode="auto">
          <a:xfrm>
            <a:off x="779464" y="2219124"/>
            <a:ext cx="3426526" cy="3182931"/>
            <a:chOff x="2296" y="1248"/>
            <a:chExt cx="1803" cy="1811"/>
          </a:xfrm>
        </p:grpSpPr>
        <p:sp>
          <p:nvSpPr>
            <p:cNvPr id="6" name="Freeform 9"/>
            <p:cNvSpPr>
              <a:spLocks/>
            </p:cNvSpPr>
            <p:nvPr/>
          </p:nvSpPr>
          <p:spPr bwMode="auto">
            <a:xfrm>
              <a:off x="2296" y="2501"/>
              <a:ext cx="1803" cy="558"/>
            </a:xfrm>
            <a:custGeom>
              <a:avLst/>
              <a:gdLst/>
              <a:ahLst/>
              <a:cxnLst>
                <a:cxn ang="0">
                  <a:pos x="0" y="400"/>
                </a:cxn>
                <a:cxn ang="0">
                  <a:pos x="1525" y="400"/>
                </a:cxn>
                <a:cxn ang="0">
                  <a:pos x="1294" y="0"/>
                </a:cxn>
                <a:cxn ang="0">
                  <a:pos x="227" y="0"/>
                </a:cxn>
                <a:cxn ang="0">
                  <a:pos x="0" y="400"/>
                </a:cxn>
              </a:cxnLst>
              <a:rect l="0" t="0" r="r" b="b"/>
              <a:pathLst>
                <a:path w="1525" h="400">
                  <a:moveTo>
                    <a:pt x="0" y="400"/>
                  </a:moveTo>
                  <a:lnTo>
                    <a:pt x="1525" y="400"/>
                  </a:lnTo>
                  <a:lnTo>
                    <a:pt x="1294" y="0"/>
                  </a:lnTo>
                  <a:lnTo>
                    <a:pt x="227" y="0"/>
                  </a:lnTo>
                  <a:lnTo>
                    <a:pt x="0" y="400"/>
                  </a:lnTo>
                  <a:close/>
                </a:path>
              </a:pathLst>
            </a:custGeom>
            <a:solidFill>
              <a:schemeClr val="folHlink"/>
            </a:solidFill>
            <a:ln w="38100" cmpd="sng">
              <a:noFill/>
              <a:prstDash val="solid"/>
              <a:round/>
              <a:headEnd/>
              <a:tailEnd/>
            </a:ln>
            <a:effectLst/>
            <a:scene3d>
              <a:camera prst="legacyObliqueTopRight"/>
              <a:lightRig rig="legacyFlat3" dir="b"/>
            </a:scene3d>
            <a:sp3d extrusionH="430200" prstMaterial="legacyMatte">
              <a:bevelT w="13500" h="13500" prst="angle"/>
              <a:bevelB w="13500" h="13500" prst="angle"/>
              <a:extrusionClr>
                <a:srgbClr val="91D0FF"/>
              </a:extrusionClr>
            </a:sp3d>
          </p:spPr>
          <p:txBody>
            <a:bodyPr>
              <a:prstTxWarp prst="textNoShape">
                <a:avLst/>
              </a:prstTxWarp>
              <a:flatTx/>
            </a:bodyPr>
            <a:lstStyle/>
            <a:p>
              <a:endParaRPr lang="en-US" dirty="0"/>
            </a:p>
          </p:txBody>
        </p:sp>
        <p:sp>
          <p:nvSpPr>
            <p:cNvPr id="7" name="Freeform 10"/>
            <p:cNvSpPr>
              <a:spLocks/>
            </p:cNvSpPr>
            <p:nvPr/>
          </p:nvSpPr>
          <p:spPr bwMode="auto">
            <a:xfrm>
              <a:off x="2611" y="1873"/>
              <a:ext cx="1173" cy="567"/>
            </a:xfrm>
            <a:custGeom>
              <a:avLst/>
              <a:gdLst/>
              <a:ahLst/>
              <a:cxnLst>
                <a:cxn ang="0">
                  <a:pos x="0" y="407"/>
                </a:cxn>
                <a:cxn ang="0">
                  <a:pos x="992" y="407"/>
                </a:cxn>
                <a:cxn ang="0">
                  <a:pos x="762" y="0"/>
                </a:cxn>
                <a:cxn ang="0">
                  <a:pos x="231" y="0"/>
                </a:cxn>
                <a:cxn ang="0">
                  <a:pos x="0" y="407"/>
                </a:cxn>
              </a:cxnLst>
              <a:rect l="0" t="0" r="r" b="b"/>
              <a:pathLst>
                <a:path w="992" h="407">
                  <a:moveTo>
                    <a:pt x="0" y="407"/>
                  </a:moveTo>
                  <a:lnTo>
                    <a:pt x="992" y="407"/>
                  </a:lnTo>
                  <a:lnTo>
                    <a:pt x="762" y="0"/>
                  </a:lnTo>
                  <a:lnTo>
                    <a:pt x="231" y="0"/>
                  </a:lnTo>
                  <a:lnTo>
                    <a:pt x="0" y="407"/>
                  </a:lnTo>
                  <a:close/>
                </a:path>
              </a:pathLst>
            </a:custGeom>
            <a:solidFill>
              <a:schemeClr val="bg2"/>
            </a:solidFill>
            <a:ln w="38100" cmpd="sng">
              <a:noFill/>
              <a:prstDash val="solid"/>
              <a:round/>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a:prstTxWarp prst="textNoShape">
                <a:avLst/>
              </a:prstTxWarp>
              <a:flatTx/>
            </a:bodyPr>
            <a:lstStyle/>
            <a:p>
              <a:endParaRPr lang="en-US" dirty="0"/>
            </a:p>
          </p:txBody>
        </p:sp>
        <p:sp>
          <p:nvSpPr>
            <p:cNvPr id="8" name="Freeform 11"/>
            <p:cNvSpPr>
              <a:spLocks/>
            </p:cNvSpPr>
            <p:nvPr/>
          </p:nvSpPr>
          <p:spPr bwMode="auto">
            <a:xfrm>
              <a:off x="2908" y="1248"/>
              <a:ext cx="580" cy="564"/>
            </a:xfrm>
            <a:custGeom>
              <a:avLst/>
              <a:gdLst/>
              <a:ahLst/>
              <a:cxnLst>
                <a:cxn ang="0">
                  <a:pos x="0" y="405"/>
                </a:cxn>
                <a:cxn ang="0">
                  <a:pos x="460" y="405"/>
                </a:cxn>
                <a:cxn ang="0">
                  <a:pos x="230" y="0"/>
                </a:cxn>
                <a:cxn ang="0">
                  <a:pos x="0" y="405"/>
                </a:cxn>
              </a:cxnLst>
              <a:rect l="0" t="0" r="r" b="b"/>
              <a:pathLst>
                <a:path w="460" h="405">
                  <a:moveTo>
                    <a:pt x="0" y="405"/>
                  </a:moveTo>
                  <a:lnTo>
                    <a:pt x="460" y="405"/>
                  </a:lnTo>
                  <a:lnTo>
                    <a:pt x="230" y="0"/>
                  </a:lnTo>
                  <a:lnTo>
                    <a:pt x="0" y="405"/>
                  </a:lnTo>
                  <a:close/>
                </a:path>
              </a:pathLst>
            </a:custGeom>
            <a:solidFill>
              <a:schemeClr val="accent1"/>
            </a:solidFill>
            <a:ln w="38100" cmpd="sng">
              <a:noFill/>
              <a:prstDash val="solid"/>
              <a:round/>
              <a:headEnd/>
              <a:tailEnd/>
            </a:ln>
            <a:effectLst/>
            <a:scene3d>
              <a:camera prst="legacyObliqueTopRight"/>
              <a:lightRig rig="legacyFlat3" dir="b"/>
            </a:scene3d>
            <a:sp3d extrusionH="430200" prstMaterial="legacyMatte">
              <a:bevelT w="13500" h="13500" prst="angle"/>
              <a:bevelB w="13500" h="13500" prst="angle"/>
              <a:extrusionClr>
                <a:srgbClr val="F6EEA2"/>
              </a:extrusionClr>
            </a:sp3d>
          </p:spPr>
          <p:txBody>
            <a:bodyPr>
              <a:prstTxWarp prst="textNoShape">
                <a:avLst/>
              </a:prstTxWarp>
              <a:flatTx/>
            </a:bodyPr>
            <a:lstStyle/>
            <a:p>
              <a:endParaRPr lang="en-US" dirty="0"/>
            </a:p>
          </p:txBody>
        </p:sp>
      </p:grpSp>
      <p:sp>
        <p:nvSpPr>
          <p:cNvPr id="9" name="TextBox 8"/>
          <p:cNvSpPr txBox="1"/>
          <p:nvPr/>
        </p:nvSpPr>
        <p:spPr>
          <a:xfrm>
            <a:off x="779464" y="2581999"/>
            <a:ext cx="3426526" cy="369332"/>
          </a:xfrm>
          <a:prstGeom prst="rect">
            <a:avLst/>
          </a:prstGeom>
          <a:noFill/>
        </p:spPr>
        <p:txBody>
          <a:bodyPr wrap="square" rtlCol="0">
            <a:spAutoFit/>
          </a:bodyPr>
          <a:lstStyle/>
          <a:p>
            <a:pPr algn="ctr"/>
            <a:r>
              <a:rPr lang="en-US" dirty="0" smtClean="0"/>
              <a:t>Top Management</a:t>
            </a:r>
            <a:endParaRPr lang="en-US" dirty="0"/>
          </a:p>
        </p:txBody>
      </p:sp>
      <p:sp>
        <p:nvSpPr>
          <p:cNvPr id="11" name="TextBox 10"/>
          <p:cNvSpPr txBox="1"/>
          <p:nvPr/>
        </p:nvSpPr>
        <p:spPr>
          <a:xfrm>
            <a:off x="779464" y="3524602"/>
            <a:ext cx="3426526" cy="369332"/>
          </a:xfrm>
          <a:prstGeom prst="rect">
            <a:avLst/>
          </a:prstGeom>
          <a:noFill/>
        </p:spPr>
        <p:txBody>
          <a:bodyPr wrap="square" rtlCol="0">
            <a:spAutoFit/>
          </a:bodyPr>
          <a:lstStyle/>
          <a:p>
            <a:pPr algn="ctr"/>
            <a:r>
              <a:rPr lang="en-US" dirty="0" smtClean="0"/>
              <a:t>Core Team</a:t>
            </a:r>
            <a:endParaRPr lang="en-US" dirty="0"/>
          </a:p>
        </p:txBody>
      </p:sp>
      <p:sp>
        <p:nvSpPr>
          <p:cNvPr id="12" name="TextBox 11"/>
          <p:cNvSpPr txBox="1"/>
          <p:nvPr/>
        </p:nvSpPr>
        <p:spPr>
          <a:xfrm>
            <a:off x="931864" y="4770629"/>
            <a:ext cx="3426526" cy="369332"/>
          </a:xfrm>
          <a:prstGeom prst="rect">
            <a:avLst/>
          </a:prstGeom>
          <a:noFill/>
        </p:spPr>
        <p:txBody>
          <a:bodyPr wrap="square" rtlCol="0">
            <a:spAutoFit/>
          </a:bodyPr>
          <a:lstStyle/>
          <a:p>
            <a:pPr algn="ctr"/>
            <a:r>
              <a:rPr lang="en-US" dirty="0" smtClean="0"/>
              <a:t>Implementation Teams</a:t>
            </a:r>
            <a:endParaRPr lang="en-US" dirty="0"/>
          </a:p>
        </p:txBody>
      </p:sp>
    </p:spTree>
  </p:cSld>
  <p:clrMapOvr>
    <a:masterClrMapping/>
  </p:clrMapOvr>
  <p:transition advClick="0" advTm="9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Review</a:t>
            </a:r>
            <a:endParaRPr lang="en-US" dirty="0"/>
          </a:p>
        </p:txBody>
      </p:sp>
      <p:sp>
        <p:nvSpPr>
          <p:cNvPr id="3" name="Content Placeholder 2"/>
          <p:cNvSpPr>
            <a:spLocks noGrp="1"/>
          </p:cNvSpPr>
          <p:nvPr>
            <p:ph sz="half" idx="1"/>
          </p:nvPr>
        </p:nvSpPr>
        <p:spPr>
          <a:xfrm>
            <a:off x="4127618" y="1676400"/>
            <a:ext cx="4559181" cy="4572000"/>
          </a:xfrm>
        </p:spPr>
        <p:txBody>
          <a:bodyPr/>
          <a:lstStyle/>
          <a:p>
            <a:pPr algn="ctr">
              <a:buNone/>
            </a:pPr>
            <a:r>
              <a:rPr lang="en-US" sz="2800" dirty="0" smtClean="0"/>
              <a:t>You’re Probably Doing Most of the OHSMS Now!</a:t>
            </a:r>
          </a:p>
          <a:p>
            <a:pPr algn="ctr">
              <a:buNone/>
            </a:pPr>
            <a:r>
              <a:rPr lang="en-US" sz="2800" dirty="0" smtClean="0"/>
              <a:t>OHSMS elements build on existing practices</a:t>
            </a:r>
          </a:p>
          <a:p>
            <a:pPr algn="ctr">
              <a:buNone/>
            </a:pPr>
            <a:r>
              <a:rPr lang="en-US" sz="2800" dirty="0" smtClean="0"/>
              <a:t>OHSMS takes what is working and formalizes it into a system</a:t>
            </a:r>
          </a:p>
          <a:p>
            <a:pPr>
              <a:buNone/>
            </a:pPr>
            <a:endParaRPr lang="en-US" dirty="0"/>
          </a:p>
        </p:txBody>
      </p:sp>
      <p:sp>
        <p:nvSpPr>
          <p:cNvPr id="5" name="Oval 6"/>
          <p:cNvSpPr>
            <a:spLocks noChangeArrowheads="1"/>
          </p:cNvSpPr>
          <p:nvPr/>
        </p:nvSpPr>
        <p:spPr bwMode="auto">
          <a:xfrm>
            <a:off x="779464" y="2695575"/>
            <a:ext cx="3505200" cy="3352800"/>
          </a:xfrm>
          <a:prstGeom prst="ellipse">
            <a:avLst/>
          </a:prstGeom>
          <a:solidFill>
            <a:srgbClr val="9999FF"/>
          </a:solidFill>
          <a:ln w="28575">
            <a:noFill/>
            <a:round/>
            <a:headEnd/>
            <a:tailEnd/>
          </a:ln>
          <a:effectLst>
            <a:outerShdw blurRad="63500" dist="38099" dir="2700000" algn="ctr" rotWithShape="0">
              <a:schemeClr val="tx1">
                <a:alpha val="74998"/>
              </a:schemeClr>
            </a:outerShdw>
          </a:effectLst>
        </p:spPr>
        <p:txBody>
          <a:bodyPr anchor="ctr">
            <a:prstTxWarp prst="textNoShape">
              <a:avLst/>
            </a:prstTxWarp>
          </a:bodyPr>
          <a:lstStyle/>
          <a:p>
            <a:pPr algn="ctr" eaLnBrk="0" hangingPunct="0"/>
            <a:endParaRPr lang="en-US" sz="3200" b="1" dirty="0"/>
          </a:p>
          <a:p>
            <a:pPr algn="ctr" eaLnBrk="0" hangingPunct="0"/>
            <a:endParaRPr lang="en-US" sz="3200" b="1" dirty="0" smtClean="0"/>
          </a:p>
          <a:p>
            <a:pPr algn="ctr" eaLnBrk="0" hangingPunct="0"/>
            <a:endParaRPr lang="en-US" sz="2400" b="1" dirty="0" smtClean="0"/>
          </a:p>
          <a:p>
            <a:pPr algn="ctr" eaLnBrk="0" hangingPunct="0"/>
            <a:endParaRPr lang="en-US" sz="2400" b="1" dirty="0" smtClean="0"/>
          </a:p>
          <a:p>
            <a:pPr algn="ctr" eaLnBrk="0" hangingPunct="0"/>
            <a:r>
              <a:rPr lang="en-US" sz="2400" b="1" dirty="0" smtClean="0"/>
              <a:t>Existing </a:t>
            </a:r>
            <a:r>
              <a:rPr lang="en-US" sz="2400" b="1" dirty="0"/>
              <a:t>Business Processes</a:t>
            </a:r>
          </a:p>
        </p:txBody>
      </p:sp>
      <p:sp>
        <p:nvSpPr>
          <p:cNvPr id="7" name="AutoShape 8"/>
          <p:cNvSpPr>
            <a:spLocks noChangeArrowheads="1"/>
          </p:cNvSpPr>
          <p:nvPr/>
        </p:nvSpPr>
        <p:spPr bwMode="auto">
          <a:xfrm rot="5426293">
            <a:off x="1943755" y="1367631"/>
            <a:ext cx="1143000" cy="2655888"/>
          </a:xfrm>
          <a:prstGeom prst="moon">
            <a:avLst>
              <a:gd name="adj" fmla="val 50000"/>
            </a:avLst>
          </a:prstGeom>
          <a:solidFill>
            <a:srgbClr val="BCFCD0"/>
          </a:solidFill>
          <a:ln w="28575">
            <a:noFill/>
            <a:miter lim="800000"/>
            <a:headEnd/>
            <a:tailEnd/>
          </a:ln>
          <a:effectLst/>
        </p:spPr>
        <p:txBody>
          <a:bodyPr rot="10800000" vert="eaVert" wrap="none" anchor="ctr">
            <a:prstTxWarp prst="textNoShape">
              <a:avLst/>
            </a:prstTxWarp>
          </a:bodyPr>
          <a:lstStyle/>
          <a:p>
            <a:pPr algn="ctr" eaLnBrk="0" hangingPunct="0"/>
            <a:r>
              <a:rPr lang="en-US" sz="2400" b="1" dirty="0" smtClean="0">
                <a:solidFill>
                  <a:srgbClr val="FF0000"/>
                </a:solidFill>
              </a:rPr>
              <a:t>OHSMS</a:t>
            </a:r>
            <a:endParaRPr lang="en-US" sz="2400" b="1" dirty="0">
              <a:solidFill>
                <a:srgbClr val="FF0000"/>
              </a:solidFill>
            </a:endParaRPr>
          </a:p>
        </p:txBody>
      </p:sp>
      <p:sp>
        <p:nvSpPr>
          <p:cNvPr id="8" name="Oval 7"/>
          <p:cNvSpPr>
            <a:spLocks noChangeArrowheads="1"/>
          </p:cNvSpPr>
          <p:nvPr/>
        </p:nvSpPr>
        <p:spPr bwMode="auto">
          <a:xfrm>
            <a:off x="1280545" y="2868679"/>
            <a:ext cx="2566987" cy="1720850"/>
          </a:xfrm>
          <a:prstGeom prst="ellipse">
            <a:avLst/>
          </a:prstGeom>
          <a:noFill/>
          <a:ln w="57150">
            <a:solidFill>
              <a:srgbClr val="BCFCD0"/>
            </a:solidFill>
            <a:prstDash val="dash"/>
            <a:round/>
            <a:headEnd/>
            <a:tailEnd/>
          </a:ln>
          <a:effectLst/>
        </p:spPr>
        <p:txBody>
          <a:bodyPr wrap="none" anchor="ctr">
            <a:prstTxWarp prst="textNoShape">
              <a:avLst/>
            </a:prstTxWarp>
          </a:bodyPr>
          <a:lstStyle/>
          <a:p>
            <a:endParaRPr lang="en-US" dirty="0"/>
          </a:p>
        </p:txBody>
      </p:sp>
    </p:spTree>
  </p:cSld>
  <p:clrMapOvr>
    <a:masterClrMapping/>
  </p:clrMapOvr>
  <p:transition advClick="0" advTm="4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79464" y="380999"/>
            <a:ext cx="4215870" cy="1447799"/>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effectLst/>
                <a:uLnTx/>
                <a:uFillTx/>
                <a:latin typeface="+mj-lt"/>
                <a:ea typeface="+mj-ea"/>
                <a:cs typeface="+mj-cs"/>
              </a:rPr>
              <a:t>What are we doing now?</a:t>
            </a:r>
            <a:endParaRPr kumimoji="0" lang="en-US" sz="3800" b="0" i="0" u="none" strike="noStrike" kern="1200" cap="none" spc="0" normalizeH="0" baseline="0" noProof="0" dirty="0">
              <a:ln>
                <a:noFill/>
              </a:ln>
              <a:effectLst/>
              <a:uLnTx/>
              <a:uFillTx/>
              <a:latin typeface="+mj-lt"/>
              <a:ea typeface="+mj-ea"/>
              <a:cs typeface="+mj-cs"/>
            </a:endParaRPr>
          </a:p>
        </p:txBody>
      </p:sp>
      <p:sp>
        <p:nvSpPr>
          <p:cNvPr id="6" name="Content Placeholder 8"/>
          <p:cNvSpPr txBox="1">
            <a:spLocks/>
          </p:cNvSpPr>
          <p:nvPr/>
        </p:nvSpPr>
        <p:spPr>
          <a:xfrm>
            <a:off x="779464" y="2099733"/>
            <a:ext cx="6044670" cy="4047068"/>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None/>
              <a:tabLst/>
              <a:defRPr/>
            </a:pPr>
            <a:r>
              <a:rPr kumimoji="0" lang="en-US" sz="2200" b="0" i="0" u="none" strike="noStrike" kern="1200" cap="none" spc="0" normalizeH="0" baseline="0" noProof="0" dirty="0" smtClean="0">
                <a:ln>
                  <a:noFill/>
                </a:ln>
                <a:effectLst/>
                <a:uLnTx/>
                <a:uFillTx/>
                <a:latin typeface="+mn-lt"/>
                <a:ea typeface="+mn-ea"/>
                <a:cs typeface="+mn-cs"/>
              </a:rPr>
              <a:t>For</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200" b="0" i="0" u="none" strike="noStrike" kern="1200" cap="none" spc="0" normalizeH="0" baseline="0" noProof="0" dirty="0" smtClean="0">
                <a:ln>
                  <a:noFill/>
                </a:ln>
                <a:effectLst/>
                <a:uLnTx/>
                <a:uFillTx/>
                <a:latin typeface="+mn-lt"/>
                <a:ea typeface="+mn-ea"/>
                <a:cs typeface="+mn-cs"/>
              </a:rPr>
              <a:t>the risks and objectives from Planning:</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What processes are in place for OSHA compliance?  </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What processes might be used under ISO 9001 and/or 14001 (i.e., piggy-backed)?</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What voluntary initiatives exist?</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How do these processes meet ANSI Z10?</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How do they fall short?  </a:t>
            </a:r>
            <a:r>
              <a:rPr kumimoji="0" lang="en-US" sz="2200" b="0" i="0" u="none" strike="noStrike" kern="1200" cap="none" spc="0" normalizeH="0" baseline="0" noProof="0" dirty="0" smtClean="0">
                <a:ln>
                  <a:noFill/>
                </a:ln>
                <a:effectLst/>
                <a:uLnTx/>
                <a:uFillTx/>
                <a:latin typeface="+mn-lt"/>
                <a:ea typeface="+mn-ea"/>
                <a:cs typeface="+mn-cs"/>
                <a:sym typeface="Wingdings"/>
              </a:rPr>
              <a:t>  Action Plan</a:t>
            </a:r>
          </a:p>
        </p:txBody>
      </p:sp>
      <p:sp>
        <p:nvSpPr>
          <p:cNvPr id="7" name="Pentagon 6"/>
          <p:cNvSpPr/>
          <p:nvPr/>
        </p:nvSpPr>
        <p:spPr>
          <a:xfrm rot="5400000">
            <a:off x="6232940" y="-289700"/>
            <a:ext cx="1729320" cy="3657602"/>
          </a:xfrm>
          <a:prstGeom prst="homePlate">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632233" y="905468"/>
            <a:ext cx="2794000" cy="923330"/>
          </a:xfrm>
          <a:prstGeom prst="rect">
            <a:avLst/>
          </a:prstGeom>
          <a:noFill/>
        </p:spPr>
        <p:txBody>
          <a:bodyPr wrap="square" rtlCol="0">
            <a:spAutoFit/>
          </a:bodyPr>
          <a:lstStyle/>
          <a:p>
            <a:r>
              <a:rPr lang="en-US" dirty="0" smtClean="0"/>
              <a:t>What are you doing now as per ANSI Z10 to address OHS?  Gaps?</a:t>
            </a:r>
            <a:endParaRPr lang="en-US" dirty="0"/>
          </a:p>
        </p:txBody>
      </p:sp>
    </p:spTree>
  </p:cSld>
  <p:clrMapOvr>
    <a:masterClrMapping/>
  </p:clrMapOvr>
  <p:transition advClick="0" advTm="4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779464" y="91302"/>
            <a:ext cx="4215869" cy="1447799"/>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What are we doing now?</a:t>
            </a:r>
            <a:endParaRPr kumimoji="0" lang="en-US" sz="3200" b="0" i="0" u="none" strike="noStrike" kern="1200" cap="none" spc="0" normalizeH="0" baseline="0" noProof="0" dirty="0">
              <a:ln>
                <a:noFill/>
              </a:ln>
              <a:effectLst/>
              <a:uLnTx/>
              <a:uFillTx/>
              <a:latin typeface="+mj-lt"/>
              <a:ea typeface="+mj-ea"/>
              <a:cs typeface="+mj-cs"/>
            </a:endParaRPr>
          </a:p>
        </p:txBody>
      </p:sp>
      <p:sp>
        <p:nvSpPr>
          <p:cNvPr id="3" name="Content Placeholder 8"/>
          <p:cNvSpPr txBox="1">
            <a:spLocks/>
          </p:cNvSpPr>
          <p:nvPr/>
        </p:nvSpPr>
        <p:spPr>
          <a:xfrm>
            <a:off x="779464" y="1828798"/>
            <a:ext cx="6044670" cy="4047068"/>
          </a:xfrm>
          <a:prstGeom prst="rect">
            <a:avLst/>
          </a:prstGeom>
        </p:spPr>
        <p:txBody>
          <a:bodyPr vert="horz" lIns="91440" tIns="45720" rIns="91440" bIns="45720" rtlCol="0">
            <a:normAutofit fontScale="77500" lnSpcReduction="20000"/>
          </a:bodyPr>
          <a:lstStyle/>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None/>
              <a:tabLst/>
              <a:defRPr/>
            </a:pPr>
            <a:r>
              <a:rPr kumimoji="0" lang="en-US" sz="2200" b="0" i="0" u="none" strike="noStrike" kern="1200" cap="none" spc="0" normalizeH="0" baseline="0" noProof="0" dirty="0" smtClean="0">
                <a:ln>
                  <a:noFill/>
                </a:ln>
                <a:effectLst/>
                <a:uLnTx/>
                <a:uFillTx/>
                <a:latin typeface="+mn-lt"/>
                <a:ea typeface="+mn-ea"/>
                <a:cs typeface="+mn-cs"/>
              </a:rPr>
              <a:t>Some</a:t>
            </a:r>
            <a:r>
              <a:rPr kumimoji="0" lang="en-US" sz="2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200" b="0" i="0" u="none" strike="noStrike" kern="1200" cap="none" spc="0" normalizeH="0" baseline="0" noProof="0" dirty="0" smtClean="0">
                <a:ln>
                  <a:noFill/>
                </a:ln>
                <a:effectLst/>
                <a:uLnTx/>
                <a:uFillTx/>
                <a:latin typeface="+mn-lt"/>
                <a:ea typeface="+mn-ea"/>
                <a:cs typeface="+mn-cs"/>
              </a:rPr>
              <a:t>Compliance Elements to consider:</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Process Hazard Analysis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Exposure Assessments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Communications procedures (e.g., </a:t>
            </a:r>
            <a:r>
              <a:rPr kumimoji="0" lang="en-US" sz="2200" b="0" i="0" u="none" strike="noStrike" kern="1200" cap="none" spc="0" normalizeH="0" baseline="0" noProof="0" dirty="0" smtClean="0">
                <a:ln>
                  <a:noFill/>
                </a:ln>
                <a:effectLst/>
                <a:uLnTx/>
                <a:uFillTx/>
                <a:latin typeface="+mn-lt"/>
                <a:ea typeface="+mn-ea"/>
                <a:cs typeface="+mn-cs"/>
              </a:rPr>
              <a:t>HazCom</a:t>
            </a:r>
            <a:r>
              <a:rPr kumimoji="0" lang="en-US" sz="2200" b="0" i="0" u="none" strike="noStrike" kern="1200" cap="none" spc="0" normalizeH="0" baseline="0" noProof="0" dirty="0" smtClean="0">
                <a:ln>
                  <a:noFill/>
                </a:ln>
                <a:effectLst/>
                <a:uLnTx/>
                <a:uFillTx/>
                <a:latin typeface="+mn-lt"/>
                <a:ea typeface="+mn-ea"/>
                <a:cs typeface="+mn-cs"/>
              </a:rPr>
              <a:t>)</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Emergency Preparedness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Training, Awareness and Competence</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Document and Records Management</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Periodic Reviews (e.g., LOTO)</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Safety Committee Meetings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sym typeface="Wingdings"/>
            </a:endParaRP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sym typeface="Wingdings"/>
            </a:endParaRPr>
          </a:p>
        </p:txBody>
      </p:sp>
      <p:sp>
        <p:nvSpPr>
          <p:cNvPr id="4" name="Pentagon 3"/>
          <p:cNvSpPr/>
          <p:nvPr/>
        </p:nvSpPr>
        <p:spPr>
          <a:xfrm rot="5400000">
            <a:off x="5959474" y="113295"/>
            <a:ext cx="1729320" cy="3657602"/>
          </a:xfrm>
          <a:prstGeom prst="homePlate">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27134" y="1222522"/>
            <a:ext cx="2794000" cy="923330"/>
          </a:xfrm>
          <a:prstGeom prst="rect">
            <a:avLst/>
          </a:prstGeom>
          <a:noFill/>
        </p:spPr>
        <p:txBody>
          <a:bodyPr wrap="square" rtlCol="0">
            <a:spAutoFit/>
          </a:bodyPr>
          <a:lstStyle/>
          <a:p>
            <a:r>
              <a:rPr lang="en-US" dirty="0" smtClean="0"/>
              <a:t>What are you doing now as per ANSI Z10 to address OHS?  Gaps?</a:t>
            </a:r>
            <a:endParaRPr lang="en-US" dirty="0"/>
          </a:p>
        </p:txBody>
      </p:sp>
    </p:spTree>
  </p:cSld>
  <p:clrMapOvr>
    <a:masterClrMapping/>
  </p:clrMapOvr>
  <p:transition advClick="0" advTm="17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779464" y="253672"/>
            <a:ext cx="4215869" cy="1447799"/>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What are we doing now?</a:t>
            </a:r>
            <a:endParaRPr kumimoji="0" lang="en-US" sz="3200" b="0" i="0" u="none" strike="noStrike" kern="1200" cap="none" spc="0" normalizeH="0" baseline="0" noProof="0" dirty="0">
              <a:ln>
                <a:noFill/>
              </a:ln>
              <a:effectLst/>
              <a:uLnTx/>
              <a:uFillTx/>
              <a:latin typeface="+mj-lt"/>
              <a:ea typeface="+mj-ea"/>
              <a:cs typeface="+mj-cs"/>
            </a:endParaRPr>
          </a:p>
        </p:txBody>
      </p:sp>
      <p:sp>
        <p:nvSpPr>
          <p:cNvPr id="3" name="Content Placeholder 8"/>
          <p:cNvSpPr txBox="1">
            <a:spLocks/>
          </p:cNvSpPr>
          <p:nvPr/>
        </p:nvSpPr>
        <p:spPr>
          <a:xfrm>
            <a:off x="779464" y="1828798"/>
            <a:ext cx="6044670" cy="4047068"/>
          </a:xfrm>
          <a:prstGeom prst="rect">
            <a:avLst/>
          </a:prstGeom>
        </p:spPr>
        <p:txBody>
          <a:bodyPr vert="horz" lIns="91440" tIns="45720" rIns="91440" bIns="45720" rtlCol="0">
            <a:normAutofit fontScale="77500" lnSpcReduction="20000"/>
          </a:bodyPr>
          <a:lstStyle/>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None/>
              <a:tabLst/>
              <a:defRPr/>
            </a:pPr>
            <a:r>
              <a:rPr kumimoji="0" lang="en-US" sz="2200" b="0" i="0" u="none" strike="noStrike" kern="1200" cap="none" spc="0" normalizeH="0" baseline="0" noProof="0" dirty="0" smtClean="0">
                <a:ln>
                  <a:noFill/>
                </a:ln>
                <a:effectLst/>
                <a:uLnTx/>
                <a:uFillTx/>
                <a:latin typeface="+mn-lt"/>
                <a:ea typeface="+mn-ea"/>
                <a:cs typeface="+mn-cs"/>
              </a:rPr>
              <a:t>Some ISO 9001/14001 Elements to consider:</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Policy</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Objectives-setting Processes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Communications procedures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rPr>
              <a:t>Emergency Preparedness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Training, Awareness and Competence</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Document and Records Management</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Auditing</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200" b="0" i="0" u="none" strike="noStrike" kern="1200" cap="none" spc="0" normalizeH="0" baseline="0" noProof="0" dirty="0" smtClean="0">
                <a:ln>
                  <a:noFill/>
                </a:ln>
                <a:effectLst/>
                <a:uLnTx/>
                <a:uFillTx/>
                <a:latin typeface="+mn-lt"/>
                <a:ea typeface="+mn-ea"/>
                <a:cs typeface="+mn-cs"/>
                <a:sym typeface="Wingdings"/>
              </a:rPr>
              <a:t>Management Review</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sym typeface="Wingdings"/>
            </a:endParaRP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sym typeface="Wingdings"/>
            </a:endParaRPr>
          </a:p>
        </p:txBody>
      </p:sp>
      <p:sp>
        <p:nvSpPr>
          <p:cNvPr id="4" name="Pentagon 3"/>
          <p:cNvSpPr/>
          <p:nvPr/>
        </p:nvSpPr>
        <p:spPr>
          <a:xfrm rot="5400000">
            <a:off x="5959474" y="-373590"/>
            <a:ext cx="1729320" cy="3657602"/>
          </a:xfrm>
          <a:prstGeom prst="homePlate">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27134" y="615771"/>
            <a:ext cx="2794000" cy="923330"/>
          </a:xfrm>
          <a:prstGeom prst="rect">
            <a:avLst/>
          </a:prstGeom>
          <a:noFill/>
        </p:spPr>
        <p:txBody>
          <a:bodyPr wrap="square" rtlCol="0">
            <a:spAutoFit/>
          </a:bodyPr>
          <a:lstStyle/>
          <a:p>
            <a:r>
              <a:rPr lang="en-US" dirty="0" smtClean="0"/>
              <a:t>What are you doing now as per ANSI Z10 to address OHS?  Gaps?</a:t>
            </a:r>
            <a:endParaRPr lang="en-US" dirty="0"/>
          </a:p>
        </p:txBody>
      </p:sp>
    </p:spTree>
  </p:cSld>
  <p:clrMapOvr>
    <a:masterClrMapping/>
  </p:clrMapOvr>
  <p:transition advClick="0" advTm="1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09600" y="700445"/>
            <a:ext cx="8153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solidFill>
                  <a:prstClr val="black"/>
                </a:solidFill>
                <a:latin typeface="Arial" pitchFamily="34" charset="0"/>
                <a:ea typeface="Calibri" pitchFamily="34" charset="0"/>
                <a:cs typeface="Arial" pitchFamily="34" charset="0"/>
                <a:sym typeface="Arial" charset="0"/>
              </a:rPr>
              <a:t>Disclaimer</a:t>
            </a:r>
          </a:p>
          <a:p>
            <a:endParaRPr lang="en-US" sz="1600" dirty="0" smtClean="0">
              <a:solidFill>
                <a:prstClr val="black"/>
              </a:solidFill>
              <a:latin typeface="Arial" pitchFamily="34" charset="0"/>
              <a:cs typeface="Arial" pitchFamily="34" charset="0"/>
              <a:sym typeface="Arial" charset="0"/>
            </a:endParaRPr>
          </a:p>
          <a:p>
            <a:endParaRPr lang="en-US" sz="1600" dirty="0" smtClean="0">
              <a:solidFill>
                <a:prstClr val="black"/>
              </a:solidFill>
              <a:latin typeface="Arial" pitchFamily="34" charset="0"/>
              <a:cs typeface="Arial" pitchFamily="34" charset="0"/>
              <a:sym typeface="Arial" charset="0"/>
            </a:endParaRPr>
          </a:p>
          <a:p>
            <a:pPr eaLnBrk="0" hangingPunct="0"/>
            <a:r>
              <a:rPr lang="en-US" sz="1600" dirty="0" smtClean="0">
                <a:solidFill>
                  <a:prstClr val="black"/>
                </a:solidFill>
                <a:latin typeface="Arial" pitchFamily="34" charset="0"/>
                <a:ea typeface="Calibri" pitchFamily="34" charset="0"/>
                <a:cs typeface="Arial" pitchFamily="34" charset="0"/>
                <a:sym typeface="Arial" charset="0"/>
              </a:rPr>
              <a:t>DISCLAIMER: This material was produced under grant number </a:t>
            </a:r>
            <a:r>
              <a:rPr lang="en-US" sz="1600" dirty="0" smtClean="0">
                <a:solidFill>
                  <a:srgbClr val="000000"/>
                </a:solidFill>
                <a:sym typeface="Arial" charset="0"/>
              </a:rPr>
              <a:t>SH-19494-09-60-F-12</a:t>
            </a:r>
            <a:r>
              <a:rPr lang="en-US" sz="1600" dirty="0" smtClean="0">
                <a:solidFill>
                  <a:prstClr val="black"/>
                </a:solidFill>
                <a:latin typeface="Arial" pitchFamily="34" charset="0"/>
                <a:ea typeface="Calibri" pitchFamily="34" charset="0"/>
                <a:cs typeface="Arial" pitchFamily="34" charset="0"/>
                <a:sym typeface="Arial"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 The U.S. Government does not warrant or assume any legal liability or responsibility for the accuracy, completeness, or usefulness of any information, apparatus, product, or process disclosed. </a:t>
            </a:r>
          </a:p>
          <a:p>
            <a:pPr eaLnBrk="0" hangingPunct="0"/>
            <a:endParaRPr lang="en-US" sz="1600" dirty="0" smtClean="0">
              <a:solidFill>
                <a:prstClr val="black"/>
              </a:solidFill>
              <a:latin typeface="Arial" pitchFamily="34" charset="0"/>
              <a:cs typeface="Arial" pitchFamily="34" charset="0"/>
              <a:sym typeface="Arial" charset="0"/>
            </a:endParaRPr>
          </a:p>
          <a:p>
            <a:pPr eaLnBrk="0" hangingPunct="0"/>
            <a:r>
              <a:rPr lang="en-US" sz="1600" dirty="0" smtClean="0">
                <a:solidFill>
                  <a:prstClr val="black"/>
                </a:solidFill>
                <a:latin typeface="Arial" pitchFamily="34" charset="0"/>
                <a:ea typeface="Calibri" pitchFamily="34" charset="0"/>
                <a:cs typeface="Arial" pitchFamily="34" charset="0"/>
                <a:sym typeface="Arial"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endParaRPr lang="en-US" sz="1600" dirty="0" smtClean="0">
              <a:solidFill>
                <a:prstClr val="black"/>
              </a:solidFill>
              <a:latin typeface="Arial" pitchFamily="34" charset="0"/>
              <a:cs typeface="Arial" pitchFamily="34" charset="0"/>
              <a:sym typeface="Arial" charset="0"/>
            </a:endParaRPr>
          </a:p>
        </p:txBody>
      </p:sp>
    </p:spTree>
    <p:extLst>
      <p:ext uri="{BB962C8B-B14F-4D97-AF65-F5344CB8AC3E}">
        <p14:creationId xmlns:p14="http://schemas.microsoft.com/office/powerpoint/2010/main" val="3748699771"/>
      </p:ext>
    </p:extLst>
  </p:cSld>
  <p:clrMapOvr>
    <a:masterClrMapping/>
  </p:clrMapOvr>
  <p:transition advTm="201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4" y="177798"/>
            <a:ext cx="7342334" cy="1162050"/>
          </a:xfrm>
        </p:spPr>
        <p:txBody>
          <a:bodyPr/>
          <a:lstStyle/>
          <a:p>
            <a:r>
              <a:rPr lang="en-US" dirty="0" smtClean="0"/>
              <a:t>Initial Review: Risk Evaluation</a:t>
            </a:r>
            <a:endParaRPr lang="en-US" dirty="0"/>
          </a:p>
        </p:txBody>
      </p:sp>
      <p:sp>
        <p:nvSpPr>
          <p:cNvPr id="10" name="Oval 9"/>
          <p:cNvSpPr/>
          <p:nvPr/>
        </p:nvSpPr>
        <p:spPr>
          <a:xfrm>
            <a:off x="2260707" y="1842292"/>
            <a:ext cx="4660963" cy="1967902"/>
          </a:xfrm>
          <a:prstGeom prst="ellipse">
            <a:avLst/>
          </a:prstGeom>
          <a:blipFill rotWithShape="1">
            <a:blip r:embed="rId2"/>
            <a:stretch>
              <a:fillRect/>
            </a:stretch>
          </a:blipFill>
          <a:effectLst>
            <a:outerShdw blurRad="552450" dist="546100" dir="660000" kx="2700000" rotWithShape="0">
              <a:schemeClr val="accent4">
                <a:lumMod val="40000"/>
                <a:lumOff val="60000"/>
                <a:alpha val="79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987470" y="1472960"/>
            <a:ext cx="3042186" cy="369332"/>
          </a:xfrm>
          <a:prstGeom prst="rect">
            <a:avLst/>
          </a:prstGeom>
          <a:noFill/>
        </p:spPr>
        <p:txBody>
          <a:bodyPr wrap="square" rtlCol="0">
            <a:spAutoFit/>
          </a:bodyPr>
          <a:lstStyle/>
          <a:p>
            <a:pPr algn="ctr"/>
            <a:r>
              <a:rPr lang="en-US" cap="small" dirty="0" smtClean="0"/>
              <a:t>Risk Understanding</a:t>
            </a:r>
            <a:endParaRPr lang="en-US" cap="small" dirty="0"/>
          </a:p>
        </p:txBody>
      </p:sp>
      <p:sp>
        <p:nvSpPr>
          <p:cNvPr id="12" name="Cube 11"/>
          <p:cNvSpPr/>
          <p:nvPr/>
        </p:nvSpPr>
        <p:spPr>
          <a:xfrm>
            <a:off x="1172218" y="4284723"/>
            <a:ext cx="2009517" cy="1437546"/>
          </a:xfrm>
          <a:prstGeom prst="cube">
            <a:avLst/>
          </a:prstGeom>
          <a:solidFill>
            <a:schemeClr val="accent6">
              <a:lumMod val="60000"/>
              <a:lumOff val="40000"/>
            </a:schemeClr>
          </a:solidFill>
          <a:effectLst>
            <a:innerShdw blurRad="50800" dist="25400" dir="10800000">
              <a:schemeClr val="accent6">
                <a:lumMod val="60000"/>
                <a:lumOff val="40000"/>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381543" y="4884864"/>
            <a:ext cx="1367588" cy="646331"/>
          </a:xfrm>
          <a:prstGeom prst="rect">
            <a:avLst/>
          </a:prstGeom>
          <a:noFill/>
        </p:spPr>
        <p:txBody>
          <a:bodyPr wrap="square" rtlCol="0">
            <a:spAutoFit/>
          </a:bodyPr>
          <a:lstStyle/>
          <a:p>
            <a:r>
              <a:rPr lang="en-US" dirty="0" smtClean="0"/>
              <a:t>How likely is it?</a:t>
            </a:r>
            <a:endParaRPr lang="en-US" dirty="0"/>
          </a:p>
        </p:txBody>
      </p:sp>
      <p:sp>
        <p:nvSpPr>
          <p:cNvPr id="15" name="Cube 14"/>
          <p:cNvSpPr/>
          <p:nvPr/>
        </p:nvSpPr>
        <p:spPr>
          <a:xfrm>
            <a:off x="6223921" y="4284723"/>
            <a:ext cx="2009517" cy="1437546"/>
          </a:xfrm>
          <a:prstGeom prst="cube">
            <a:avLst/>
          </a:prstGeom>
          <a:solidFill>
            <a:schemeClr val="accent6">
              <a:lumMod val="60000"/>
              <a:lumOff val="40000"/>
            </a:schemeClr>
          </a:solidFill>
          <a:effectLst>
            <a:innerShdw blurRad="50800" dist="25400" dir="10800000">
              <a:schemeClr val="accent6">
                <a:lumMod val="60000"/>
                <a:lumOff val="40000"/>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ube 15"/>
          <p:cNvSpPr/>
          <p:nvPr/>
        </p:nvSpPr>
        <p:spPr>
          <a:xfrm>
            <a:off x="3655100" y="4284723"/>
            <a:ext cx="2009517" cy="1437546"/>
          </a:xfrm>
          <a:prstGeom prst="cube">
            <a:avLst/>
          </a:prstGeom>
          <a:solidFill>
            <a:schemeClr val="accent6">
              <a:lumMod val="60000"/>
              <a:lumOff val="40000"/>
            </a:schemeClr>
          </a:solidFill>
          <a:effectLst>
            <a:innerShdw blurRad="50800" dist="25400" dir="10800000">
              <a:schemeClr val="accent6">
                <a:lumMod val="60000"/>
                <a:lumOff val="40000"/>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864424" y="4884864"/>
            <a:ext cx="1367588" cy="646331"/>
          </a:xfrm>
          <a:prstGeom prst="rect">
            <a:avLst/>
          </a:prstGeom>
          <a:noFill/>
        </p:spPr>
        <p:txBody>
          <a:bodyPr wrap="square" rtlCol="0">
            <a:spAutoFit/>
          </a:bodyPr>
          <a:lstStyle/>
          <a:p>
            <a:r>
              <a:rPr lang="en-US" dirty="0" smtClean="0"/>
              <a:t>What can go wrong?</a:t>
            </a:r>
            <a:endParaRPr lang="en-US" dirty="0"/>
          </a:p>
        </p:txBody>
      </p:sp>
      <p:sp>
        <p:nvSpPr>
          <p:cNvPr id="18" name="TextBox 17"/>
          <p:cNvSpPr txBox="1"/>
          <p:nvPr/>
        </p:nvSpPr>
        <p:spPr>
          <a:xfrm>
            <a:off x="6418186" y="4884864"/>
            <a:ext cx="1367588" cy="646331"/>
          </a:xfrm>
          <a:prstGeom prst="rect">
            <a:avLst/>
          </a:prstGeom>
          <a:noFill/>
        </p:spPr>
        <p:txBody>
          <a:bodyPr wrap="square" rtlCol="0">
            <a:spAutoFit/>
          </a:bodyPr>
          <a:lstStyle/>
          <a:p>
            <a:r>
              <a:rPr lang="en-US" dirty="0" smtClean="0"/>
              <a:t>What are  impacts?</a:t>
            </a:r>
            <a:endParaRPr lang="en-US" dirty="0"/>
          </a:p>
        </p:txBody>
      </p:sp>
      <p:sp>
        <p:nvSpPr>
          <p:cNvPr id="19" name="Left-Right Arrow 18"/>
          <p:cNvSpPr/>
          <p:nvPr/>
        </p:nvSpPr>
        <p:spPr>
          <a:xfrm>
            <a:off x="2749131" y="4780188"/>
            <a:ext cx="905969" cy="439638"/>
          </a:xfrm>
          <a:prstGeom prst="lef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Left-Right Arrow 19"/>
          <p:cNvSpPr/>
          <p:nvPr/>
        </p:nvSpPr>
        <p:spPr>
          <a:xfrm>
            <a:off x="5317952" y="4780188"/>
            <a:ext cx="905969" cy="439638"/>
          </a:xfrm>
          <a:prstGeom prst="lef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Left-Right Arrow 20"/>
          <p:cNvSpPr/>
          <p:nvPr/>
        </p:nvSpPr>
        <p:spPr>
          <a:xfrm rot="5400000">
            <a:off x="4185399" y="3959620"/>
            <a:ext cx="738489" cy="439638"/>
          </a:xfrm>
          <a:prstGeom prst="lef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63657" y="6004685"/>
            <a:ext cx="7342334" cy="369332"/>
          </a:xfrm>
          <a:prstGeom prst="rect">
            <a:avLst/>
          </a:prstGeom>
          <a:noFill/>
        </p:spPr>
        <p:txBody>
          <a:bodyPr wrap="square" rtlCol="0">
            <a:spAutoFit/>
          </a:bodyPr>
          <a:lstStyle/>
          <a:p>
            <a:pPr algn="ctr"/>
            <a:r>
              <a:rPr lang="en-US" dirty="0" smtClean="0"/>
              <a:t>Using historical knowledge, analytical methods and best judgment</a:t>
            </a:r>
            <a:endParaRPr lang="en-US" dirty="0"/>
          </a:p>
        </p:txBody>
      </p:sp>
    </p:spTree>
  </p:cSld>
  <p:clrMapOvr>
    <a:masterClrMapping/>
  </p:clrMapOvr>
  <p:transition advClick="0" advTm="3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5953849"/>
              </p:ext>
            </p:extLst>
          </p:nvPr>
        </p:nvGraphicFramePr>
        <p:xfrm>
          <a:off x="812800" y="897467"/>
          <a:ext cx="7670800" cy="5444065"/>
        </p:xfrm>
        <a:graphic>
          <a:graphicData uri="http://schemas.openxmlformats.org/drawingml/2006/table">
            <a:tbl>
              <a:tblPr firstRow="1" bandRow="1">
                <a:tableStyleId>{5940675A-B579-460E-94D1-54222C63F5DA}</a:tableStyleId>
              </a:tblPr>
              <a:tblGrid>
                <a:gridCol w="1534160"/>
                <a:gridCol w="1534160"/>
                <a:gridCol w="1534160"/>
                <a:gridCol w="1534160"/>
                <a:gridCol w="1534160"/>
              </a:tblGrid>
              <a:tr h="905933">
                <a:tc>
                  <a:txBody>
                    <a:bodyPr/>
                    <a:lstStyle/>
                    <a:p>
                      <a:r>
                        <a:rPr lang="en-US" dirty="0" smtClean="0"/>
                        <a:t>Likelihood</a:t>
                      </a:r>
                      <a:r>
                        <a:rPr lang="en-US" baseline="0" dirty="0" smtClean="0"/>
                        <a:t> of </a:t>
                      </a:r>
                      <a:r>
                        <a:rPr lang="en-US" baseline="0" dirty="0" smtClean="0">
                          <a:solidFill>
                            <a:schemeClr val="tx1"/>
                          </a:solidFill>
                        </a:rPr>
                        <a:t>Occurrence or Exposure</a:t>
                      </a:r>
                      <a:endParaRPr lang="en-US" dirty="0">
                        <a:solidFill>
                          <a:schemeClr val="tx1"/>
                        </a:solidFill>
                      </a:endParaRPr>
                    </a:p>
                  </a:txBody>
                  <a:tcPr>
                    <a:solidFill>
                      <a:schemeClr val="bg1"/>
                    </a:solidFill>
                  </a:tcPr>
                </a:tc>
                <a:tc>
                  <a:txBody>
                    <a:bodyPr/>
                    <a:lstStyle/>
                    <a:p>
                      <a:r>
                        <a:rPr lang="en-US" dirty="0" smtClean="0"/>
                        <a:t>Catastrophic</a:t>
                      </a:r>
                      <a:endParaRPr lang="en-US" dirty="0"/>
                    </a:p>
                  </a:txBody>
                  <a:tcPr>
                    <a:solidFill>
                      <a:srgbClr val="FFFF00"/>
                    </a:solidFill>
                  </a:tcPr>
                </a:tc>
                <a:tc>
                  <a:txBody>
                    <a:bodyPr/>
                    <a:lstStyle/>
                    <a:p>
                      <a:r>
                        <a:rPr lang="en-US" dirty="0" smtClean="0"/>
                        <a:t>Critical</a:t>
                      </a:r>
                      <a:endParaRPr lang="en-US" dirty="0"/>
                    </a:p>
                  </a:txBody>
                  <a:tcPr>
                    <a:solidFill>
                      <a:srgbClr val="FFFF00"/>
                    </a:solidFill>
                  </a:tcPr>
                </a:tc>
                <a:tc>
                  <a:txBody>
                    <a:bodyPr/>
                    <a:lstStyle/>
                    <a:p>
                      <a:r>
                        <a:rPr lang="en-US" dirty="0" smtClean="0"/>
                        <a:t>Marginal</a:t>
                      </a:r>
                      <a:endParaRPr lang="en-US" dirty="0"/>
                    </a:p>
                  </a:txBody>
                  <a:tcPr>
                    <a:solidFill>
                      <a:srgbClr val="FFFF00"/>
                    </a:solidFill>
                  </a:tcPr>
                </a:tc>
                <a:tc>
                  <a:txBody>
                    <a:bodyPr/>
                    <a:lstStyle/>
                    <a:p>
                      <a:r>
                        <a:rPr lang="en-US" dirty="0" smtClean="0"/>
                        <a:t>Negligible</a:t>
                      </a:r>
                      <a:endParaRPr lang="en-US" dirty="0"/>
                    </a:p>
                  </a:txBody>
                  <a:tcPr>
                    <a:solidFill>
                      <a:srgbClr val="FFFF00"/>
                    </a:solidFill>
                  </a:tcPr>
                </a:tc>
              </a:tr>
              <a:tr h="905933">
                <a:tc>
                  <a:txBody>
                    <a:bodyPr/>
                    <a:lstStyle/>
                    <a:p>
                      <a:r>
                        <a:rPr lang="en-US" dirty="0" smtClean="0">
                          <a:solidFill>
                            <a:schemeClr val="tx1"/>
                          </a:solidFill>
                        </a:rPr>
                        <a:t>Frequent</a:t>
                      </a:r>
                      <a:endParaRPr lang="en-US" dirty="0">
                        <a:solidFill>
                          <a:schemeClr val="tx1"/>
                        </a:solidFill>
                      </a:endParaRPr>
                    </a:p>
                  </a:txBody>
                  <a:tcPr>
                    <a:solidFill>
                      <a:schemeClr val="bg1"/>
                    </a:solidFill>
                  </a:tcPr>
                </a:tc>
                <a:tc>
                  <a:txBody>
                    <a:bodyPr/>
                    <a:lstStyle/>
                    <a:p>
                      <a:r>
                        <a:rPr lang="en-US" sz="2400" dirty="0" smtClean="0"/>
                        <a:t>High</a:t>
                      </a:r>
                      <a:endParaRPr lang="en-US" sz="24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a:txBody>
                  <a:tcPr>
                    <a:solidFill>
                      <a:srgbClr val="FF0000"/>
                    </a:solidFill>
                  </a:tcPr>
                </a:tc>
                <a:tc>
                  <a:txBody>
                    <a:bodyPr/>
                    <a:lstStyle/>
                    <a:p>
                      <a:r>
                        <a:rPr lang="en-US" sz="2400" dirty="0" smtClean="0"/>
                        <a:t>Serious</a:t>
                      </a:r>
                      <a:endParaRPr lang="en-US" sz="2400" dirty="0"/>
                    </a:p>
                  </a:txBody>
                  <a:tcPr>
                    <a:solidFill>
                      <a:srgbClr val="FF6600"/>
                    </a:solidFill>
                  </a:tcPr>
                </a:tc>
                <a:tc>
                  <a:txBody>
                    <a:bodyPr/>
                    <a:lstStyle/>
                    <a:p>
                      <a:r>
                        <a:rPr lang="en-US" sz="2400" dirty="0" smtClean="0"/>
                        <a:t>Medium</a:t>
                      </a:r>
                      <a:endParaRPr lang="en-US" sz="2400" dirty="0"/>
                    </a:p>
                  </a:txBody>
                  <a:tcPr>
                    <a:solidFill>
                      <a:schemeClr val="accent4">
                        <a:lumMod val="40000"/>
                        <a:lumOff val="60000"/>
                      </a:schemeClr>
                    </a:solidFill>
                  </a:tcPr>
                </a:tc>
              </a:tr>
              <a:tr h="905933">
                <a:tc>
                  <a:txBody>
                    <a:bodyPr/>
                    <a:lstStyle/>
                    <a:p>
                      <a:r>
                        <a:rPr lang="en-US" dirty="0" smtClean="0">
                          <a:solidFill>
                            <a:schemeClr val="tx1"/>
                          </a:solidFill>
                        </a:rPr>
                        <a:t>Probable</a:t>
                      </a:r>
                      <a:endParaRPr lang="en-US" dirty="0">
                        <a:solidFill>
                          <a:schemeClr val="tx1"/>
                        </a:solidFill>
                      </a:endParaRPr>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6600"/>
                    </a:solidFill>
                  </a:tcPr>
                </a:tc>
                <a:tc>
                  <a:txBody>
                    <a:bodyPr/>
                    <a:lstStyle/>
                    <a:p>
                      <a:endParaRPr lang="en-US" dirty="0"/>
                    </a:p>
                  </a:txBody>
                  <a:tcPr>
                    <a:solidFill>
                      <a:schemeClr val="accent4">
                        <a:lumMod val="40000"/>
                        <a:lumOff val="60000"/>
                      </a:schemeClr>
                    </a:solidFill>
                  </a:tcPr>
                </a:tc>
              </a:tr>
              <a:tr h="905933">
                <a:tc>
                  <a:txBody>
                    <a:bodyPr/>
                    <a:lstStyle/>
                    <a:p>
                      <a:r>
                        <a:rPr lang="en-US" dirty="0" smtClean="0">
                          <a:solidFill>
                            <a:schemeClr val="tx1"/>
                          </a:solidFill>
                        </a:rPr>
                        <a:t>Occasional</a:t>
                      </a:r>
                      <a:endParaRPr lang="en-US" dirty="0">
                        <a:solidFill>
                          <a:schemeClr val="tx1"/>
                        </a:solidFill>
                      </a:endParaRPr>
                    </a:p>
                  </a:txBody>
                  <a:tcPr>
                    <a:solidFill>
                      <a:schemeClr val="bg1"/>
                    </a:solidFill>
                  </a:tcPr>
                </a:tc>
                <a:tc>
                  <a:txBody>
                    <a:bodyPr/>
                    <a:lstStyle/>
                    <a:p>
                      <a:endParaRPr lang="en-US" dirty="0"/>
                    </a:p>
                  </a:txBody>
                  <a:tcPr>
                    <a:solidFill>
                      <a:srgbClr val="FF0000"/>
                    </a:solidFill>
                  </a:tcPr>
                </a:tc>
                <a:tc>
                  <a:txBody>
                    <a:bodyPr/>
                    <a:lstStyle/>
                    <a:p>
                      <a:endParaRPr lang="en-US" dirty="0"/>
                    </a:p>
                  </a:txBody>
                  <a:tcPr>
                    <a:solidFill>
                      <a:srgbClr val="FF6600"/>
                    </a:solidFill>
                  </a:tcPr>
                </a:tc>
                <a:tc>
                  <a:txBody>
                    <a:bodyPr/>
                    <a:lstStyle/>
                    <a:p>
                      <a:endParaRPr lang="en-US" dirty="0"/>
                    </a:p>
                  </a:txBody>
                  <a:tcPr>
                    <a:solidFill>
                      <a:schemeClr val="accent4">
                        <a:lumMod val="40000"/>
                        <a:lumOff val="60000"/>
                      </a:schemeClr>
                    </a:solidFill>
                  </a:tcPr>
                </a:tc>
                <a:tc>
                  <a:txBody>
                    <a:bodyPr/>
                    <a:lstStyle/>
                    <a:p>
                      <a:r>
                        <a:rPr lang="en-US" sz="2400" dirty="0" smtClean="0"/>
                        <a:t>Low</a:t>
                      </a:r>
                      <a:endParaRPr lang="en-US" sz="2400" dirty="0"/>
                    </a:p>
                  </a:txBody>
                  <a:tcPr>
                    <a:solidFill>
                      <a:schemeClr val="accent2">
                        <a:lumMod val="60000"/>
                        <a:lumOff val="40000"/>
                      </a:schemeClr>
                    </a:solidFill>
                  </a:tcPr>
                </a:tc>
              </a:tr>
              <a:tr h="905933">
                <a:tc>
                  <a:txBody>
                    <a:bodyPr/>
                    <a:lstStyle/>
                    <a:p>
                      <a:r>
                        <a:rPr lang="en-US" dirty="0" smtClean="0">
                          <a:solidFill>
                            <a:schemeClr val="tx1"/>
                          </a:solidFill>
                        </a:rPr>
                        <a:t>Remote</a:t>
                      </a:r>
                      <a:endParaRPr lang="en-US" dirty="0">
                        <a:solidFill>
                          <a:schemeClr val="tx1"/>
                        </a:solidFill>
                      </a:endParaRPr>
                    </a:p>
                  </a:txBody>
                  <a:tcPr>
                    <a:solidFill>
                      <a:schemeClr val="bg1"/>
                    </a:solidFill>
                  </a:tcPr>
                </a:tc>
                <a:tc>
                  <a:txBody>
                    <a:bodyPr/>
                    <a:lstStyle/>
                    <a:p>
                      <a:endParaRPr lang="en-US" dirty="0"/>
                    </a:p>
                  </a:txBody>
                  <a:tcPr>
                    <a:solidFill>
                      <a:srgbClr val="FF6600"/>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r>
              <a:tr h="905933">
                <a:tc>
                  <a:txBody>
                    <a:bodyPr/>
                    <a:lstStyle/>
                    <a:p>
                      <a:r>
                        <a:rPr lang="en-US" dirty="0" smtClean="0">
                          <a:solidFill>
                            <a:schemeClr val="tx1"/>
                          </a:solidFill>
                        </a:rPr>
                        <a:t>Improbable</a:t>
                      </a:r>
                      <a:endParaRPr lang="en-US" dirty="0">
                        <a:solidFill>
                          <a:schemeClr val="tx1"/>
                        </a:solidFill>
                      </a:endParaRPr>
                    </a:p>
                  </a:txBody>
                  <a:tcPr>
                    <a:solidFill>
                      <a:schemeClr val="bg1"/>
                    </a:solidFill>
                  </a:tcPr>
                </a:tc>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r>
            </a:tbl>
          </a:graphicData>
        </a:graphic>
      </p:graphicFrame>
      <p:sp>
        <p:nvSpPr>
          <p:cNvPr id="3" name="TextBox 2"/>
          <p:cNvSpPr txBox="1"/>
          <p:nvPr/>
        </p:nvSpPr>
        <p:spPr>
          <a:xfrm>
            <a:off x="2370667" y="491067"/>
            <a:ext cx="5909733" cy="369332"/>
          </a:xfrm>
          <a:prstGeom prst="rect">
            <a:avLst/>
          </a:prstGeom>
          <a:solidFill>
            <a:srgbClr val="FFFF00"/>
          </a:solidFill>
          <a:ln>
            <a:solidFill>
              <a:schemeClr val="tx1"/>
            </a:solidFill>
          </a:ln>
        </p:spPr>
        <p:txBody>
          <a:bodyPr wrap="square" rtlCol="0">
            <a:spAutoFit/>
          </a:bodyPr>
          <a:lstStyle/>
          <a:p>
            <a:pPr algn="ctr"/>
            <a:r>
              <a:rPr lang="en-US" dirty="0" smtClean="0"/>
              <a:t>Severity of Injury or Illness Consequence</a:t>
            </a:r>
            <a:endParaRPr lang="en-US" dirty="0"/>
          </a:p>
        </p:txBody>
      </p:sp>
    </p:spTree>
  </p:cSld>
  <p:clrMapOvr>
    <a:masterClrMapping/>
  </p:clrMapOvr>
  <p:transition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50"/>
            <a:ext cx="7398154" cy="1162050"/>
          </a:xfrm>
        </p:spPr>
        <p:txBody>
          <a:bodyPr/>
          <a:lstStyle/>
          <a:p>
            <a:r>
              <a:rPr lang="en-US" dirty="0" smtClean="0"/>
              <a:t>Planning Phase </a:t>
            </a:r>
            <a:r>
              <a:rPr lang="en-US" dirty="0" smtClean="0">
                <a:sym typeface="Wingdings"/>
              </a:rPr>
              <a:t> Objectives</a:t>
            </a:r>
            <a:br>
              <a:rPr lang="en-US" dirty="0" smtClean="0">
                <a:sym typeface="Wingdings"/>
              </a:rPr>
            </a:br>
            <a:r>
              <a:rPr lang="en-US" dirty="0" smtClean="0">
                <a:sym typeface="Wingdings"/>
              </a:rPr>
              <a:t>The Basis for the OHSMS</a:t>
            </a:r>
            <a:endParaRPr lang="en-US" dirty="0"/>
          </a:p>
        </p:txBody>
      </p:sp>
      <p:sp>
        <p:nvSpPr>
          <p:cNvPr id="6" name="Punched Tape 5"/>
          <p:cNvSpPr/>
          <p:nvPr/>
        </p:nvSpPr>
        <p:spPr>
          <a:xfrm>
            <a:off x="3447888" y="2893868"/>
            <a:ext cx="2358392" cy="1111720"/>
          </a:xfrm>
          <a:prstGeom prst="flowChartPunchedTape">
            <a:avLst/>
          </a:prstGeom>
          <a:solidFill>
            <a:schemeClr val="accent4">
              <a:lumMod val="40000"/>
              <a:lumOff val="60000"/>
              <a:alpha val="90000"/>
            </a:schemeClr>
          </a:solidFill>
          <a:effectLst>
            <a:innerShdw blurRad="193675" dist="495300" dir="10800000">
              <a:srgbClr val="808080">
                <a:alpha val="66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10686" y="3231511"/>
            <a:ext cx="2232796" cy="369332"/>
          </a:xfrm>
          <a:prstGeom prst="rect">
            <a:avLst/>
          </a:prstGeom>
          <a:noFill/>
        </p:spPr>
        <p:txBody>
          <a:bodyPr wrap="square" rtlCol="0">
            <a:spAutoFit/>
          </a:bodyPr>
          <a:lstStyle/>
          <a:p>
            <a:pPr algn="ctr"/>
            <a:r>
              <a:rPr lang="en-US" dirty="0" smtClean="0"/>
              <a:t>OBJECTIVES</a:t>
            </a:r>
            <a:endParaRPr lang="en-US" dirty="0"/>
          </a:p>
        </p:txBody>
      </p:sp>
      <p:sp>
        <p:nvSpPr>
          <p:cNvPr id="8" name="Rectangle 7"/>
          <p:cNvSpPr/>
          <p:nvPr/>
        </p:nvSpPr>
        <p:spPr>
          <a:xfrm>
            <a:off x="779464" y="3231511"/>
            <a:ext cx="1830117" cy="1360261"/>
          </a:xfrm>
          <a:prstGeom prst="rect">
            <a:avLst/>
          </a:prstGeom>
          <a:solidFill>
            <a:schemeClr val="bg1">
              <a:lumMod val="85000"/>
              <a:alpha val="88000"/>
            </a:schemeClr>
          </a:solidFill>
          <a:effectLst>
            <a:innerShdw blurRad="50800" dist="25400" dir="10800000">
              <a:schemeClr val="bg1">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79464" y="3600843"/>
            <a:ext cx="1830117" cy="646331"/>
          </a:xfrm>
          <a:prstGeom prst="rect">
            <a:avLst/>
          </a:prstGeom>
          <a:noFill/>
        </p:spPr>
        <p:txBody>
          <a:bodyPr wrap="square" rtlCol="0">
            <a:spAutoFit/>
          </a:bodyPr>
          <a:lstStyle/>
          <a:p>
            <a:pPr algn="ctr"/>
            <a:r>
              <a:rPr lang="en-US" dirty="0" smtClean="0"/>
              <a:t>Results of risk analysis</a:t>
            </a:r>
            <a:endParaRPr lang="en-US" dirty="0"/>
          </a:p>
        </p:txBody>
      </p:sp>
      <p:sp>
        <p:nvSpPr>
          <p:cNvPr id="10" name="Rectangle 9"/>
          <p:cNvSpPr/>
          <p:nvPr/>
        </p:nvSpPr>
        <p:spPr>
          <a:xfrm>
            <a:off x="2796967" y="4990062"/>
            <a:ext cx="1830117" cy="1360261"/>
          </a:xfrm>
          <a:prstGeom prst="rect">
            <a:avLst/>
          </a:prstGeom>
          <a:solidFill>
            <a:schemeClr val="bg1">
              <a:lumMod val="85000"/>
              <a:alpha val="88000"/>
            </a:schemeClr>
          </a:solidFill>
          <a:effectLst>
            <a:innerShdw blurRad="50800" dist="25400" dir="10800000">
              <a:schemeClr val="bg1">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796967" y="5313203"/>
            <a:ext cx="1830117" cy="646331"/>
          </a:xfrm>
          <a:prstGeom prst="rect">
            <a:avLst/>
          </a:prstGeom>
          <a:noFill/>
        </p:spPr>
        <p:txBody>
          <a:bodyPr wrap="square" rtlCol="0">
            <a:spAutoFit/>
          </a:bodyPr>
          <a:lstStyle/>
          <a:p>
            <a:pPr algn="ctr"/>
            <a:r>
              <a:rPr lang="en-US" dirty="0" smtClean="0"/>
              <a:t>OHSMS Policy Statements</a:t>
            </a:r>
            <a:endParaRPr lang="en-US" dirty="0"/>
          </a:p>
        </p:txBody>
      </p:sp>
      <p:sp>
        <p:nvSpPr>
          <p:cNvPr id="13" name="Rectangle 12"/>
          <p:cNvSpPr/>
          <p:nvPr/>
        </p:nvSpPr>
        <p:spPr>
          <a:xfrm>
            <a:off x="4891221" y="4990062"/>
            <a:ext cx="1830117" cy="1360261"/>
          </a:xfrm>
          <a:prstGeom prst="rect">
            <a:avLst/>
          </a:prstGeom>
          <a:solidFill>
            <a:schemeClr val="bg1">
              <a:lumMod val="85000"/>
              <a:alpha val="88000"/>
            </a:schemeClr>
          </a:solidFill>
          <a:effectLst>
            <a:innerShdw blurRad="50800" dist="25400" dir="10800000">
              <a:schemeClr val="bg1">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891221" y="5313227"/>
            <a:ext cx="1830117" cy="646331"/>
          </a:xfrm>
          <a:prstGeom prst="rect">
            <a:avLst/>
          </a:prstGeom>
          <a:noFill/>
        </p:spPr>
        <p:txBody>
          <a:bodyPr wrap="square" rtlCol="0">
            <a:spAutoFit/>
          </a:bodyPr>
          <a:lstStyle/>
          <a:p>
            <a:pPr algn="ctr"/>
            <a:r>
              <a:rPr lang="en-US" dirty="0" smtClean="0"/>
              <a:t>Strategic Business Plans</a:t>
            </a:r>
            <a:endParaRPr lang="en-US" dirty="0"/>
          </a:p>
        </p:txBody>
      </p:sp>
      <p:sp>
        <p:nvSpPr>
          <p:cNvPr id="16" name="Rectangle 15"/>
          <p:cNvSpPr/>
          <p:nvPr/>
        </p:nvSpPr>
        <p:spPr>
          <a:xfrm>
            <a:off x="6639450" y="3231511"/>
            <a:ext cx="1830117" cy="1360261"/>
          </a:xfrm>
          <a:prstGeom prst="rect">
            <a:avLst/>
          </a:prstGeom>
          <a:solidFill>
            <a:schemeClr val="bg1">
              <a:lumMod val="85000"/>
              <a:alpha val="88000"/>
            </a:schemeClr>
          </a:solidFill>
          <a:effectLst>
            <a:innerShdw blurRad="50800" dist="25400" dir="10800000">
              <a:schemeClr val="bg1">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639450" y="3600843"/>
            <a:ext cx="1830117" cy="646331"/>
          </a:xfrm>
          <a:prstGeom prst="rect">
            <a:avLst/>
          </a:prstGeom>
          <a:noFill/>
        </p:spPr>
        <p:txBody>
          <a:bodyPr wrap="square" rtlCol="0">
            <a:spAutoFit/>
          </a:bodyPr>
          <a:lstStyle/>
          <a:p>
            <a:pPr algn="ctr"/>
            <a:r>
              <a:rPr lang="en-US" dirty="0" smtClean="0"/>
              <a:t>System Improvement</a:t>
            </a:r>
            <a:endParaRPr lang="en-US" dirty="0"/>
          </a:p>
        </p:txBody>
      </p:sp>
      <p:sp>
        <p:nvSpPr>
          <p:cNvPr id="18" name="Notched Right Arrow 17"/>
          <p:cNvSpPr/>
          <p:nvPr/>
        </p:nvSpPr>
        <p:spPr>
          <a:xfrm>
            <a:off x="2796967" y="3600843"/>
            <a:ext cx="454543" cy="404745"/>
          </a:xfrm>
          <a:prstGeom prst="notch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Notched Right Arrow 18"/>
          <p:cNvSpPr/>
          <p:nvPr/>
        </p:nvSpPr>
        <p:spPr>
          <a:xfrm rot="16200000">
            <a:off x="3510686" y="4389399"/>
            <a:ext cx="454543" cy="404745"/>
          </a:xfrm>
          <a:prstGeom prst="notch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Notched Right Arrow 19"/>
          <p:cNvSpPr/>
          <p:nvPr/>
        </p:nvSpPr>
        <p:spPr>
          <a:xfrm rot="16200000">
            <a:off x="5376636" y="4414298"/>
            <a:ext cx="454543" cy="404745"/>
          </a:xfrm>
          <a:prstGeom prst="notch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Notched Right Arrow 20"/>
          <p:cNvSpPr/>
          <p:nvPr/>
        </p:nvSpPr>
        <p:spPr>
          <a:xfrm rot="10800000">
            <a:off x="5977598" y="3600843"/>
            <a:ext cx="454543" cy="404745"/>
          </a:xfrm>
          <a:prstGeom prst="notch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advClick="0" advTm="2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254001" y="2633663"/>
            <a:ext cx="8610600" cy="3081338"/>
            <a:chOff x="144" y="1083"/>
            <a:chExt cx="5438" cy="1941"/>
          </a:xfrm>
        </p:grpSpPr>
        <p:sp>
          <p:nvSpPr>
            <p:cNvPr id="6" name="Rectangle 7"/>
            <p:cNvSpPr>
              <a:spLocks noChangeArrowheads="1"/>
            </p:cNvSpPr>
            <p:nvPr/>
          </p:nvSpPr>
          <p:spPr bwMode="auto">
            <a:xfrm>
              <a:off x="816" y="1104"/>
              <a:ext cx="1216" cy="1920"/>
            </a:xfrm>
            <a:prstGeom prst="rect">
              <a:avLst/>
            </a:prstGeom>
            <a:gradFill rotWithShape="0">
              <a:gsLst>
                <a:gs pos="0">
                  <a:srgbClr val="B2DFAB"/>
                </a:gs>
                <a:gs pos="100000">
                  <a:srgbClr val="B2DFAB">
                    <a:gamma/>
                    <a:invGamma/>
                  </a:srgbClr>
                </a:gs>
              </a:gsLst>
              <a:lin ang="5400000" scaled="1"/>
            </a:gradFill>
            <a:ln w="9525">
              <a:miter lim="800000"/>
              <a:headEnd/>
              <a:tailEnd/>
            </a:ln>
            <a:effectLst/>
            <a:scene3d>
              <a:camera prst="legacyObliqueTopRight"/>
              <a:lightRig rig="legacyFlat4" dir="t"/>
            </a:scene3d>
            <a:sp3d extrusionH="163500" prstMaterial="legacyMatte">
              <a:bevelT w="13500" h="13500" prst="angle"/>
              <a:bevelB w="13500" h="13500" prst="angle"/>
              <a:extrusionClr>
                <a:srgbClr val="B2DFAB"/>
              </a:extrusionClr>
            </a:sp3d>
          </p:spPr>
          <p:txBody>
            <a:bodyPr anchor="ctr">
              <a:prstTxWarp prst="textNoShape">
                <a:avLst/>
              </a:prstTxWarp>
              <a:flatTx/>
            </a:bodyPr>
            <a:lstStyle/>
            <a:p>
              <a:pPr algn="ctr" eaLnBrk="0" hangingPunct="0"/>
              <a:r>
                <a:rPr lang="en-US" b="1" dirty="0" smtClean="0"/>
                <a:t>Objective</a:t>
              </a:r>
              <a:r>
                <a:rPr lang="en-US" sz="2400" b="1" dirty="0" smtClean="0"/>
                <a:t> </a:t>
              </a:r>
              <a:r>
                <a:rPr lang="en-US" sz="1600" b="1" dirty="0"/>
                <a:t>– medium to long-term improvement that will address any identified challenge or required improvement</a:t>
              </a:r>
            </a:p>
          </p:txBody>
        </p:sp>
        <p:sp>
          <p:nvSpPr>
            <p:cNvPr id="7" name="Rectangle 8"/>
            <p:cNvSpPr>
              <a:spLocks noChangeArrowheads="1"/>
            </p:cNvSpPr>
            <p:nvPr/>
          </p:nvSpPr>
          <p:spPr bwMode="auto">
            <a:xfrm>
              <a:off x="2160" y="1104"/>
              <a:ext cx="1728"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Target Project 1</a:t>
              </a:r>
              <a:endParaRPr lang="en-US" sz="1600" b="1" dirty="0"/>
            </a:p>
          </p:txBody>
        </p:sp>
        <p:sp>
          <p:nvSpPr>
            <p:cNvPr id="8" name="Rectangle 9"/>
            <p:cNvSpPr>
              <a:spLocks noChangeArrowheads="1"/>
            </p:cNvSpPr>
            <p:nvPr/>
          </p:nvSpPr>
          <p:spPr bwMode="auto">
            <a:xfrm>
              <a:off x="2160" y="1776"/>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Target Project 2</a:t>
              </a:r>
              <a:endParaRPr lang="en-US" sz="1600" b="1" dirty="0"/>
            </a:p>
          </p:txBody>
        </p:sp>
        <p:sp>
          <p:nvSpPr>
            <p:cNvPr id="9" name="Rectangle 10"/>
            <p:cNvSpPr>
              <a:spLocks noChangeArrowheads="1"/>
            </p:cNvSpPr>
            <p:nvPr/>
          </p:nvSpPr>
          <p:spPr bwMode="auto">
            <a:xfrm>
              <a:off x="144" y="1083"/>
              <a:ext cx="560" cy="1920"/>
            </a:xfrm>
            <a:prstGeom prst="rect">
              <a:avLst/>
            </a:prstGeom>
            <a:solidFill>
              <a:schemeClr val="bg1"/>
            </a:solidFill>
            <a:ln w="9525">
              <a:miter lim="800000"/>
              <a:headEnd/>
              <a:tailEnd/>
            </a:ln>
            <a:effectLst/>
            <a:scene3d>
              <a:camera prst="legacyObliqueTopRight"/>
              <a:lightRig rig="legacyFlat4" dir="t"/>
            </a:scene3d>
            <a:sp3d extrusionH="163500" prstMaterial="legacyMatte">
              <a:bevelT w="13500" h="13500" prst="angle"/>
              <a:bevelB w="13500" h="13500" prst="angle"/>
              <a:extrusionClr>
                <a:schemeClr val="bg1"/>
              </a:extrusionClr>
            </a:sp3d>
          </p:spPr>
          <p:txBody>
            <a:bodyPr vert="eaVert" lIns="0" rIns="0" bIns="0" anchor="ctr">
              <a:prstTxWarp prst="textNoShape">
                <a:avLst/>
              </a:prstTxWarp>
              <a:flatTx/>
            </a:bodyPr>
            <a:lstStyle/>
            <a:p>
              <a:pPr algn="ctr" eaLnBrk="0" hangingPunct="0">
                <a:spcAft>
                  <a:spcPct val="25000"/>
                </a:spcAft>
              </a:pPr>
              <a:r>
                <a:rPr lang="en-US" sz="2800" b="1" dirty="0" smtClean="0">
                  <a:solidFill>
                    <a:srgbClr val="FFFFFF"/>
                  </a:solidFill>
                </a:rPr>
                <a:t>ISSUE</a:t>
              </a:r>
              <a:endParaRPr lang="en-US" sz="2800" b="1" dirty="0">
                <a:solidFill>
                  <a:srgbClr val="FFFFFF"/>
                </a:solidFill>
              </a:endParaRPr>
            </a:p>
          </p:txBody>
        </p:sp>
        <p:sp>
          <p:nvSpPr>
            <p:cNvPr id="10" name="Rectangle 11"/>
            <p:cNvSpPr>
              <a:spLocks noChangeArrowheads="1"/>
            </p:cNvSpPr>
            <p:nvPr/>
          </p:nvSpPr>
          <p:spPr bwMode="auto">
            <a:xfrm>
              <a:off x="2160" y="2448"/>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 Target Project 3</a:t>
              </a:r>
              <a:endParaRPr lang="en-US" sz="1600" b="1" dirty="0"/>
            </a:p>
          </p:txBody>
        </p:sp>
        <p:sp>
          <p:nvSpPr>
            <p:cNvPr id="11" name="Rectangle 12"/>
            <p:cNvSpPr>
              <a:spLocks noChangeArrowheads="1"/>
            </p:cNvSpPr>
            <p:nvPr/>
          </p:nvSpPr>
          <p:spPr bwMode="auto">
            <a:xfrm>
              <a:off x="4032" y="1104"/>
              <a:ext cx="1550"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1</a:t>
              </a:r>
              <a:r>
                <a:rPr lang="en-US" sz="1600" b="1" dirty="0"/>
                <a:t> – Name, Date, Required Resources, Indicator</a:t>
              </a:r>
            </a:p>
          </p:txBody>
        </p:sp>
        <p:sp>
          <p:nvSpPr>
            <p:cNvPr id="12" name="Rectangle 13"/>
            <p:cNvSpPr>
              <a:spLocks noChangeArrowheads="1"/>
            </p:cNvSpPr>
            <p:nvPr/>
          </p:nvSpPr>
          <p:spPr bwMode="auto">
            <a:xfrm>
              <a:off x="4032" y="1776"/>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2</a:t>
              </a:r>
              <a:r>
                <a:rPr lang="en-US" sz="1600" b="1" dirty="0"/>
                <a:t> – Name, Date, Required Resources, Indicator</a:t>
              </a:r>
            </a:p>
          </p:txBody>
        </p:sp>
        <p:sp>
          <p:nvSpPr>
            <p:cNvPr id="13" name="Rectangle 14"/>
            <p:cNvSpPr>
              <a:spLocks noChangeArrowheads="1"/>
            </p:cNvSpPr>
            <p:nvPr/>
          </p:nvSpPr>
          <p:spPr bwMode="auto">
            <a:xfrm>
              <a:off x="4032" y="2448"/>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3</a:t>
              </a:r>
              <a:r>
                <a:rPr lang="en-US" sz="1600" b="1" dirty="0"/>
                <a:t> – Name, Date, Required Resources, Indicator</a:t>
              </a:r>
            </a:p>
          </p:txBody>
        </p:sp>
      </p:grpSp>
      <p:sp>
        <p:nvSpPr>
          <p:cNvPr id="14" name="Title 1"/>
          <p:cNvSpPr txBox="1">
            <a:spLocks/>
          </p:cNvSpPr>
          <p:nvPr/>
        </p:nvSpPr>
        <p:spPr>
          <a:xfrm>
            <a:off x="779464" y="590550"/>
            <a:ext cx="7398154" cy="116205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Objectives </a:t>
            </a:r>
            <a:r>
              <a:rPr kumimoji="0" lang="en-US" sz="3600" b="0" i="0" u="none" strike="noStrike" kern="1200" cap="none" spc="0" normalizeH="0" baseline="0" noProof="0" dirty="0" smtClean="0">
                <a:ln>
                  <a:noFill/>
                </a:ln>
                <a:effectLst/>
                <a:uLnTx/>
                <a:uFillTx/>
                <a:latin typeface="+mj-lt"/>
                <a:ea typeface="+mj-ea"/>
                <a:cs typeface="+mj-cs"/>
                <a:sym typeface="Wingdings"/>
              </a:rPr>
              <a:t> Action Plans</a:t>
            </a:r>
            <a:endParaRPr kumimoji="0" lang="en-US" sz="36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Plans—Remember This</a:t>
            </a:r>
            <a:endParaRPr lang="en-US" dirty="0"/>
          </a:p>
        </p:txBody>
      </p:sp>
      <p:sp>
        <p:nvSpPr>
          <p:cNvPr id="3" name="Content Placeholder 2"/>
          <p:cNvSpPr>
            <a:spLocks noGrp="1"/>
          </p:cNvSpPr>
          <p:nvPr>
            <p:ph idx="1"/>
          </p:nvPr>
        </p:nvSpPr>
        <p:spPr>
          <a:xfrm>
            <a:off x="779463" y="1828800"/>
            <a:ext cx="5468937" cy="4131733"/>
          </a:xfrm>
        </p:spPr>
        <p:txBody>
          <a:bodyPr>
            <a:normAutofit/>
          </a:bodyPr>
          <a:lstStyle/>
          <a:p>
            <a:r>
              <a:rPr lang="en-US" i="1" dirty="0" smtClean="0"/>
              <a:t>Say What You Will Do, and Do What You Say!</a:t>
            </a:r>
          </a:p>
          <a:p>
            <a:r>
              <a:rPr lang="en-US" dirty="0" smtClean="0"/>
              <a:t>What you Say is the Action Plan</a:t>
            </a:r>
          </a:p>
          <a:p>
            <a:r>
              <a:rPr lang="en-US" dirty="0" smtClean="0"/>
              <a:t>What you Do must be monitored or measured</a:t>
            </a:r>
          </a:p>
          <a:p>
            <a:r>
              <a:rPr lang="en-US" dirty="0" smtClean="0"/>
              <a:t>If the Action Plan seems unmanageable, revise it!</a:t>
            </a:r>
          </a:p>
          <a:p>
            <a:endParaRPr lang="en-US" dirty="0"/>
          </a:p>
        </p:txBody>
      </p:sp>
      <p:pic>
        <p:nvPicPr>
          <p:cNvPr id="4" name="Content Placeholder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t="-69447" b="-69447"/>
              <a:stretch>
                <a:fillRect/>
              </a:stretch>
            </p:blipFill>
          </mc:Choice>
          <mc:Fallback>
            <p:blipFill>
              <a:blip r:embed="rId5"/>
              <a:srcRect t="-69447" b="-69447"/>
              <a:stretch>
                <a:fillRect/>
              </a:stretch>
            </p:blipFill>
          </mc:Fallback>
        </mc:AlternateContent>
        <p:spPr>
          <a:xfrm>
            <a:off x="5501673" y="1828800"/>
            <a:ext cx="3153750" cy="4577479"/>
          </a:xfrm>
          <a:prstGeom prst="rect">
            <a:avLst/>
          </a:prstGeom>
        </p:spPr>
      </p:pic>
    </p:spTree>
  </p:cSld>
  <p:clrMapOvr>
    <a:masterClrMapping/>
  </p:clrMapOvr>
  <p:transition advClick="0" advTm="3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4001" y="2633663"/>
            <a:ext cx="8610600" cy="3081338"/>
            <a:chOff x="144" y="1083"/>
            <a:chExt cx="5438" cy="1941"/>
          </a:xfrm>
        </p:grpSpPr>
        <p:sp>
          <p:nvSpPr>
            <p:cNvPr id="3" name="Rectangle 7"/>
            <p:cNvSpPr>
              <a:spLocks noChangeArrowheads="1"/>
            </p:cNvSpPr>
            <p:nvPr/>
          </p:nvSpPr>
          <p:spPr bwMode="auto">
            <a:xfrm>
              <a:off x="816" y="1104"/>
              <a:ext cx="1216" cy="1920"/>
            </a:xfrm>
            <a:prstGeom prst="rect">
              <a:avLst/>
            </a:prstGeom>
            <a:gradFill rotWithShape="0">
              <a:gsLst>
                <a:gs pos="0">
                  <a:srgbClr val="B2DFAB"/>
                </a:gs>
                <a:gs pos="100000">
                  <a:srgbClr val="B2DFAB">
                    <a:gamma/>
                    <a:invGamma/>
                  </a:srgbClr>
                </a:gs>
              </a:gsLst>
              <a:lin ang="5400000" scaled="1"/>
            </a:gradFill>
            <a:ln w="9525">
              <a:miter lim="800000"/>
              <a:headEnd/>
              <a:tailEnd/>
            </a:ln>
            <a:effectLst/>
            <a:scene3d>
              <a:camera prst="legacyObliqueTopRight"/>
              <a:lightRig rig="legacyFlat4" dir="t"/>
            </a:scene3d>
            <a:sp3d extrusionH="163500" prstMaterial="legacyMatte">
              <a:bevelT w="13500" h="13500" prst="angle"/>
              <a:bevelB w="13500" h="13500" prst="angle"/>
              <a:extrusionClr>
                <a:srgbClr val="B2DFAB"/>
              </a:extrusionClr>
            </a:sp3d>
          </p:spPr>
          <p:txBody>
            <a:bodyPr anchor="ctr">
              <a:prstTxWarp prst="textNoShape">
                <a:avLst/>
              </a:prstTxWarp>
              <a:flatTx/>
            </a:bodyPr>
            <a:lstStyle/>
            <a:p>
              <a:pPr algn="ctr" eaLnBrk="0" hangingPunct="0"/>
              <a:r>
                <a:rPr lang="en-US" b="1" dirty="0" smtClean="0"/>
                <a:t>Objective</a:t>
              </a:r>
              <a:r>
                <a:rPr lang="en-US" sz="2400" b="1" dirty="0" smtClean="0"/>
                <a:t> </a:t>
              </a:r>
              <a:r>
                <a:rPr lang="en-US" sz="1600" b="1" dirty="0"/>
                <a:t>–</a:t>
              </a:r>
              <a:r>
                <a:rPr lang="en-US" sz="1600" b="1" dirty="0" smtClean="0"/>
                <a:t> reduce level of exposure to toxic chemicals in the manufacturing and maintenance areas</a:t>
              </a:r>
              <a:endParaRPr lang="en-US" sz="1600" b="1" dirty="0"/>
            </a:p>
          </p:txBody>
        </p:sp>
        <p:sp>
          <p:nvSpPr>
            <p:cNvPr id="4" name="Rectangle 8"/>
            <p:cNvSpPr>
              <a:spLocks noChangeArrowheads="1"/>
            </p:cNvSpPr>
            <p:nvPr/>
          </p:nvSpPr>
          <p:spPr bwMode="auto">
            <a:xfrm>
              <a:off x="2160" y="1104"/>
              <a:ext cx="1728"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Project 1:  Improve ventilation in welding</a:t>
              </a:r>
              <a:endParaRPr lang="en-US" sz="1600" b="1" dirty="0"/>
            </a:p>
          </p:txBody>
        </p:sp>
        <p:sp>
          <p:nvSpPr>
            <p:cNvPr id="5" name="Rectangle 9"/>
            <p:cNvSpPr>
              <a:spLocks noChangeArrowheads="1"/>
            </p:cNvSpPr>
            <p:nvPr/>
          </p:nvSpPr>
          <p:spPr bwMode="auto">
            <a:xfrm>
              <a:off x="2160" y="1776"/>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Project 2:  Eliminate chlorinated solvents</a:t>
              </a:r>
              <a:endParaRPr lang="en-US" sz="1600" b="1" dirty="0"/>
            </a:p>
          </p:txBody>
        </p:sp>
        <p:sp>
          <p:nvSpPr>
            <p:cNvPr id="6" name="Rectangle 10"/>
            <p:cNvSpPr>
              <a:spLocks noChangeArrowheads="1"/>
            </p:cNvSpPr>
            <p:nvPr/>
          </p:nvSpPr>
          <p:spPr bwMode="auto">
            <a:xfrm>
              <a:off x="144" y="1083"/>
              <a:ext cx="560" cy="1920"/>
            </a:xfrm>
            <a:prstGeom prst="rect">
              <a:avLst/>
            </a:prstGeom>
            <a:solidFill>
              <a:schemeClr val="bg1"/>
            </a:solidFill>
            <a:ln w="9525">
              <a:miter lim="800000"/>
              <a:headEnd/>
              <a:tailEnd/>
            </a:ln>
            <a:effectLst/>
            <a:scene3d>
              <a:camera prst="legacyObliqueTopRight"/>
              <a:lightRig rig="legacyFlat4" dir="t"/>
            </a:scene3d>
            <a:sp3d extrusionH="163500" prstMaterial="legacyMatte">
              <a:bevelT w="13500" h="13500" prst="angle"/>
              <a:bevelB w="13500" h="13500" prst="angle"/>
              <a:extrusionClr>
                <a:schemeClr val="bg1"/>
              </a:extrusionClr>
            </a:sp3d>
          </p:spPr>
          <p:txBody>
            <a:bodyPr vert="eaVert" lIns="0" rIns="0" bIns="0" anchor="ctr">
              <a:prstTxWarp prst="textNoShape">
                <a:avLst/>
              </a:prstTxWarp>
              <a:flatTx/>
            </a:bodyPr>
            <a:lstStyle/>
            <a:p>
              <a:pPr algn="ctr" eaLnBrk="0" hangingPunct="0">
                <a:spcAft>
                  <a:spcPct val="25000"/>
                </a:spcAft>
              </a:pPr>
              <a:r>
                <a:rPr lang="en-US" sz="2800" b="1" dirty="0" smtClean="0"/>
                <a:t> </a:t>
              </a:r>
              <a:r>
                <a:rPr lang="en-US" sz="2800" b="1" dirty="0" smtClean="0">
                  <a:solidFill>
                    <a:srgbClr val="FFFFFF"/>
                  </a:solidFill>
                </a:rPr>
                <a:t>CHEMICAL USE</a:t>
              </a:r>
              <a:endParaRPr lang="en-US" sz="2800" b="1" dirty="0">
                <a:solidFill>
                  <a:srgbClr val="FFFFFF"/>
                </a:solidFill>
              </a:endParaRPr>
            </a:p>
          </p:txBody>
        </p:sp>
        <p:sp>
          <p:nvSpPr>
            <p:cNvPr id="7" name="Rectangle 11"/>
            <p:cNvSpPr>
              <a:spLocks noChangeArrowheads="1"/>
            </p:cNvSpPr>
            <p:nvPr/>
          </p:nvSpPr>
          <p:spPr bwMode="auto">
            <a:xfrm>
              <a:off x="2160" y="2448"/>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 Project 3:  Reduce level of nuisance dust in gypsum storage area</a:t>
              </a:r>
              <a:endParaRPr lang="en-US" sz="1600" b="1" dirty="0"/>
            </a:p>
          </p:txBody>
        </p:sp>
        <p:sp>
          <p:nvSpPr>
            <p:cNvPr id="8" name="Rectangle 12"/>
            <p:cNvSpPr>
              <a:spLocks noChangeArrowheads="1"/>
            </p:cNvSpPr>
            <p:nvPr/>
          </p:nvSpPr>
          <p:spPr bwMode="auto">
            <a:xfrm>
              <a:off x="4032" y="1104"/>
              <a:ext cx="1550"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1</a:t>
              </a:r>
              <a:r>
                <a:rPr lang="en-US" sz="1600" b="1" dirty="0"/>
                <a:t> – Name, Date, Required Resources, Indicator</a:t>
              </a:r>
            </a:p>
          </p:txBody>
        </p:sp>
        <p:sp>
          <p:nvSpPr>
            <p:cNvPr id="9" name="Rectangle 13"/>
            <p:cNvSpPr>
              <a:spLocks noChangeArrowheads="1"/>
            </p:cNvSpPr>
            <p:nvPr/>
          </p:nvSpPr>
          <p:spPr bwMode="auto">
            <a:xfrm>
              <a:off x="4032" y="1776"/>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2</a:t>
              </a:r>
              <a:r>
                <a:rPr lang="en-US" sz="1600" b="1" dirty="0"/>
                <a:t> – Name, Date, Required Resources, Indicator</a:t>
              </a:r>
            </a:p>
          </p:txBody>
        </p:sp>
        <p:sp>
          <p:nvSpPr>
            <p:cNvPr id="10" name="Rectangle 14"/>
            <p:cNvSpPr>
              <a:spLocks noChangeArrowheads="1"/>
            </p:cNvSpPr>
            <p:nvPr/>
          </p:nvSpPr>
          <p:spPr bwMode="auto">
            <a:xfrm>
              <a:off x="4032" y="2448"/>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3</a:t>
              </a:r>
              <a:r>
                <a:rPr lang="en-US" sz="1600" b="1" dirty="0"/>
                <a:t> – Name, Date, Required Resources, Indicator</a:t>
              </a:r>
            </a:p>
          </p:txBody>
        </p:sp>
      </p:grpSp>
      <p:sp>
        <p:nvSpPr>
          <p:cNvPr id="11" name="Title 1"/>
          <p:cNvSpPr txBox="1">
            <a:spLocks/>
          </p:cNvSpPr>
          <p:nvPr/>
        </p:nvSpPr>
        <p:spPr>
          <a:xfrm>
            <a:off x="779464" y="590550"/>
            <a:ext cx="7398154" cy="116205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Objectives </a:t>
            </a:r>
            <a:r>
              <a:rPr kumimoji="0" lang="en-US" sz="3600" b="0" i="0" u="none" strike="noStrike" kern="1200" cap="none" spc="0" normalizeH="0" baseline="0" noProof="0" dirty="0" smtClean="0">
                <a:ln>
                  <a:noFill/>
                </a:ln>
                <a:effectLst/>
                <a:uLnTx/>
                <a:uFillTx/>
                <a:latin typeface="+mj-lt"/>
                <a:ea typeface="+mj-ea"/>
                <a:cs typeface="+mj-cs"/>
                <a:sym typeface="Wingdings"/>
              </a:rPr>
              <a:t> Performance</a:t>
            </a:r>
            <a:endParaRPr kumimoji="0" lang="en-US" sz="36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advClick="0"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4001" y="2633663"/>
            <a:ext cx="8610600" cy="3081338"/>
            <a:chOff x="144" y="1083"/>
            <a:chExt cx="5438" cy="1941"/>
          </a:xfrm>
        </p:grpSpPr>
        <p:sp>
          <p:nvSpPr>
            <p:cNvPr id="3" name="Rectangle 7"/>
            <p:cNvSpPr>
              <a:spLocks noChangeArrowheads="1"/>
            </p:cNvSpPr>
            <p:nvPr/>
          </p:nvSpPr>
          <p:spPr bwMode="auto">
            <a:xfrm>
              <a:off x="816" y="1104"/>
              <a:ext cx="1216" cy="1920"/>
            </a:xfrm>
            <a:prstGeom prst="rect">
              <a:avLst/>
            </a:prstGeom>
            <a:gradFill rotWithShape="0">
              <a:gsLst>
                <a:gs pos="0">
                  <a:srgbClr val="B2DFAB"/>
                </a:gs>
                <a:gs pos="100000">
                  <a:srgbClr val="B2DFAB">
                    <a:gamma/>
                    <a:invGamma/>
                  </a:srgbClr>
                </a:gs>
              </a:gsLst>
              <a:lin ang="5400000" scaled="1"/>
            </a:gradFill>
            <a:ln w="9525">
              <a:miter lim="800000"/>
              <a:headEnd/>
              <a:tailEnd/>
            </a:ln>
            <a:effectLst/>
            <a:scene3d>
              <a:camera prst="legacyObliqueTopRight"/>
              <a:lightRig rig="legacyFlat4" dir="t"/>
            </a:scene3d>
            <a:sp3d extrusionH="163500" prstMaterial="legacyMatte">
              <a:bevelT w="13500" h="13500" prst="angle"/>
              <a:bevelB w="13500" h="13500" prst="angle"/>
              <a:extrusionClr>
                <a:srgbClr val="B2DFAB"/>
              </a:extrusionClr>
            </a:sp3d>
          </p:spPr>
          <p:txBody>
            <a:bodyPr anchor="ctr">
              <a:prstTxWarp prst="textNoShape">
                <a:avLst/>
              </a:prstTxWarp>
              <a:flatTx/>
            </a:bodyPr>
            <a:lstStyle/>
            <a:p>
              <a:pPr algn="ctr" eaLnBrk="0" hangingPunct="0"/>
              <a:r>
                <a:rPr lang="en-US" b="1" dirty="0" smtClean="0"/>
                <a:t>Objective</a:t>
              </a:r>
              <a:r>
                <a:rPr lang="en-US" sz="2400" b="1" dirty="0" smtClean="0"/>
                <a:t> </a:t>
              </a:r>
              <a:r>
                <a:rPr lang="en-US" sz="1600" b="1" dirty="0"/>
                <a:t>–</a:t>
              </a:r>
              <a:r>
                <a:rPr lang="en-US" sz="1600" b="1" dirty="0" smtClean="0"/>
                <a:t> develop and establish processes in conformance with Section 5.1 of ANSI Z10</a:t>
              </a:r>
              <a:endParaRPr lang="en-US" sz="1600" b="1" dirty="0"/>
            </a:p>
          </p:txBody>
        </p:sp>
        <p:sp>
          <p:nvSpPr>
            <p:cNvPr id="4" name="Rectangle 8"/>
            <p:cNvSpPr>
              <a:spLocks noChangeArrowheads="1"/>
            </p:cNvSpPr>
            <p:nvPr/>
          </p:nvSpPr>
          <p:spPr bwMode="auto">
            <a:xfrm>
              <a:off x="2160" y="1104"/>
              <a:ext cx="1728"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Project 1:  Process to ensure hierarchy of controls is considered</a:t>
              </a:r>
              <a:endParaRPr lang="en-US" sz="1600" b="1" dirty="0"/>
            </a:p>
          </p:txBody>
        </p:sp>
        <p:sp>
          <p:nvSpPr>
            <p:cNvPr id="5" name="Rectangle 9"/>
            <p:cNvSpPr>
              <a:spLocks noChangeArrowheads="1"/>
            </p:cNvSpPr>
            <p:nvPr/>
          </p:nvSpPr>
          <p:spPr bwMode="auto">
            <a:xfrm>
              <a:off x="2160" y="1776"/>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Project 2:  Improve existing management of change process</a:t>
              </a:r>
              <a:endParaRPr lang="en-US" sz="1600" b="1" dirty="0"/>
            </a:p>
          </p:txBody>
        </p:sp>
        <p:sp>
          <p:nvSpPr>
            <p:cNvPr id="6" name="Rectangle 10"/>
            <p:cNvSpPr>
              <a:spLocks noChangeArrowheads="1"/>
            </p:cNvSpPr>
            <p:nvPr/>
          </p:nvSpPr>
          <p:spPr bwMode="auto">
            <a:xfrm>
              <a:off x="144" y="1083"/>
              <a:ext cx="560" cy="1920"/>
            </a:xfrm>
            <a:prstGeom prst="rect">
              <a:avLst/>
            </a:prstGeom>
            <a:solidFill>
              <a:schemeClr val="bg1"/>
            </a:solidFill>
            <a:ln w="9525">
              <a:miter lim="800000"/>
              <a:headEnd/>
              <a:tailEnd/>
            </a:ln>
            <a:effectLst/>
            <a:scene3d>
              <a:camera prst="legacyObliqueTopRight"/>
              <a:lightRig rig="legacyFlat4" dir="t"/>
            </a:scene3d>
            <a:sp3d extrusionH="163500" prstMaterial="legacyMatte">
              <a:bevelT w="13500" h="13500" prst="angle"/>
              <a:bevelB w="13500" h="13500" prst="angle"/>
              <a:extrusionClr>
                <a:schemeClr val="bg1"/>
              </a:extrusionClr>
            </a:sp3d>
          </p:spPr>
          <p:txBody>
            <a:bodyPr vert="eaVert" lIns="0" rIns="0" bIns="0" anchor="ctr">
              <a:prstTxWarp prst="textNoShape">
                <a:avLst/>
              </a:prstTxWarp>
              <a:flatTx/>
            </a:bodyPr>
            <a:lstStyle/>
            <a:p>
              <a:pPr algn="ctr" eaLnBrk="0" hangingPunct="0">
                <a:spcAft>
                  <a:spcPct val="25000"/>
                </a:spcAft>
              </a:pPr>
              <a:r>
                <a:rPr lang="en-US" sz="2800" b="1" dirty="0" smtClean="0">
                  <a:solidFill>
                    <a:srgbClr val="FFFFFF"/>
                  </a:solidFill>
                </a:rPr>
                <a:t> OHSMS 5.1</a:t>
              </a:r>
              <a:endParaRPr lang="en-US" sz="2800" b="1" dirty="0">
                <a:solidFill>
                  <a:srgbClr val="FFFFFF"/>
                </a:solidFill>
              </a:endParaRPr>
            </a:p>
          </p:txBody>
        </p:sp>
        <p:sp>
          <p:nvSpPr>
            <p:cNvPr id="7" name="Rectangle 11"/>
            <p:cNvSpPr>
              <a:spLocks noChangeArrowheads="1"/>
            </p:cNvSpPr>
            <p:nvPr/>
          </p:nvSpPr>
          <p:spPr bwMode="auto">
            <a:xfrm>
              <a:off x="2160" y="2448"/>
              <a:ext cx="1712" cy="576"/>
            </a:xfrm>
            <a:prstGeom prst="rect">
              <a:avLst/>
            </a:prstGeom>
            <a:gradFill rotWithShape="0">
              <a:gsLst>
                <a:gs pos="0">
                  <a:srgbClr val="FAD8A0"/>
                </a:gs>
                <a:gs pos="100000">
                  <a:srgbClr val="FAD8A0">
                    <a:gamma/>
                    <a:tint val="8784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FAD8A0"/>
              </a:extrusionClr>
            </a:sp3d>
          </p:spPr>
          <p:txBody>
            <a:bodyPr lIns="182880" rIns="0" anchor="ctr">
              <a:prstTxWarp prst="textNoShape">
                <a:avLst/>
              </a:prstTxWarp>
              <a:flatTx/>
            </a:bodyPr>
            <a:lstStyle/>
            <a:p>
              <a:pPr eaLnBrk="0" hangingPunct="0"/>
              <a:r>
                <a:rPr lang="en-US" b="1" dirty="0" smtClean="0"/>
                <a:t> Project 3:  Process to review the health risks of purchased products</a:t>
              </a:r>
              <a:endParaRPr lang="en-US" sz="1600" b="1" dirty="0"/>
            </a:p>
          </p:txBody>
        </p:sp>
        <p:sp>
          <p:nvSpPr>
            <p:cNvPr id="8" name="Rectangle 12"/>
            <p:cNvSpPr>
              <a:spLocks noChangeArrowheads="1"/>
            </p:cNvSpPr>
            <p:nvPr/>
          </p:nvSpPr>
          <p:spPr bwMode="auto">
            <a:xfrm>
              <a:off x="4032" y="1104"/>
              <a:ext cx="1550"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1</a:t>
              </a:r>
              <a:r>
                <a:rPr lang="en-US" sz="1600" b="1" dirty="0"/>
                <a:t> – Name, Date, Required Resources, Indicator</a:t>
              </a:r>
            </a:p>
          </p:txBody>
        </p:sp>
        <p:sp>
          <p:nvSpPr>
            <p:cNvPr id="9" name="Rectangle 13"/>
            <p:cNvSpPr>
              <a:spLocks noChangeArrowheads="1"/>
            </p:cNvSpPr>
            <p:nvPr/>
          </p:nvSpPr>
          <p:spPr bwMode="auto">
            <a:xfrm>
              <a:off x="4032" y="1776"/>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2</a:t>
              </a:r>
              <a:r>
                <a:rPr lang="en-US" sz="1600" b="1" dirty="0"/>
                <a:t> – Name, Date, Required Resources, Indicator</a:t>
              </a:r>
            </a:p>
          </p:txBody>
        </p:sp>
        <p:sp>
          <p:nvSpPr>
            <p:cNvPr id="10" name="Rectangle 14"/>
            <p:cNvSpPr>
              <a:spLocks noChangeArrowheads="1"/>
            </p:cNvSpPr>
            <p:nvPr/>
          </p:nvSpPr>
          <p:spPr bwMode="auto">
            <a:xfrm>
              <a:off x="4032" y="2448"/>
              <a:ext cx="1536" cy="576"/>
            </a:xfrm>
            <a:prstGeom prst="rect">
              <a:avLst/>
            </a:prstGeom>
            <a:gradFill rotWithShape="0">
              <a:gsLst>
                <a:gs pos="0">
                  <a:srgbClr val="D7EEFF"/>
                </a:gs>
                <a:gs pos="100000">
                  <a:srgbClr val="D7EEFF">
                    <a:gamma/>
                    <a:tint val="96863"/>
                    <a:invGamma/>
                  </a:srgbClr>
                </a:gs>
              </a:gsLst>
              <a:lin ang="5400000" scaled="1"/>
            </a:gradFill>
            <a:ln w="9525">
              <a:miter lim="800000"/>
              <a:headEnd/>
              <a:tailEnd/>
            </a:ln>
            <a:effectLst/>
            <a:scene3d>
              <a:camera prst="legacyObliqueTopRight"/>
              <a:lightRig rig="legacyFlat3" dir="b"/>
            </a:scene3d>
            <a:sp3d extrusionH="163500" prstMaterial="legacyMatte">
              <a:bevelT w="13500" h="13500" prst="angle"/>
              <a:bevelB w="13500" h="13500" prst="angle"/>
              <a:extrusionClr>
                <a:srgbClr val="D7EEFF"/>
              </a:extrusionClr>
            </a:sp3d>
          </p:spPr>
          <p:txBody>
            <a:bodyPr rIns="0" anchor="ctr">
              <a:prstTxWarp prst="textNoShape">
                <a:avLst/>
              </a:prstTxWarp>
              <a:flatTx/>
            </a:bodyPr>
            <a:lstStyle/>
            <a:p>
              <a:pPr eaLnBrk="0" hangingPunct="0"/>
              <a:r>
                <a:rPr lang="en-US" b="1" dirty="0"/>
                <a:t>Action 3</a:t>
              </a:r>
              <a:r>
                <a:rPr lang="en-US" sz="1600" b="1" dirty="0"/>
                <a:t> – Name, Date, Required Resources, Indicator</a:t>
              </a:r>
            </a:p>
          </p:txBody>
        </p:sp>
      </p:grpSp>
      <p:sp>
        <p:nvSpPr>
          <p:cNvPr id="11" name="Title 1"/>
          <p:cNvSpPr txBox="1">
            <a:spLocks/>
          </p:cNvSpPr>
          <p:nvPr/>
        </p:nvSpPr>
        <p:spPr>
          <a:xfrm>
            <a:off x="779464" y="590550"/>
            <a:ext cx="7398154" cy="116205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Objectives </a:t>
            </a:r>
            <a:r>
              <a:rPr kumimoji="0" lang="en-US" sz="3600" b="0" i="0" u="none" strike="noStrike" kern="1200" cap="none" spc="0" normalizeH="0" baseline="0" noProof="0" dirty="0" smtClean="0">
                <a:ln>
                  <a:noFill/>
                </a:ln>
                <a:effectLst/>
                <a:uLnTx/>
                <a:uFillTx/>
                <a:latin typeface="+mj-lt"/>
                <a:ea typeface="+mj-ea"/>
                <a:cs typeface="+mj-cs"/>
                <a:sym typeface="Wingdings"/>
              </a:rPr>
              <a:t> OHSMS Development</a:t>
            </a:r>
            <a:endParaRPr kumimoji="0" lang="en-US" sz="36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advClick="0"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Indicators of Progress</a:t>
            </a:r>
            <a:endParaRPr lang="en-US" dirty="0"/>
          </a:p>
        </p:txBody>
      </p:sp>
      <p:sp>
        <p:nvSpPr>
          <p:cNvPr id="9" name="Content Placeholder 8"/>
          <p:cNvSpPr>
            <a:spLocks noGrp="1"/>
          </p:cNvSpPr>
          <p:nvPr>
            <p:ph idx="1"/>
          </p:nvPr>
        </p:nvSpPr>
        <p:spPr>
          <a:xfrm>
            <a:off x="457731" y="1828800"/>
            <a:ext cx="6146270" cy="4521200"/>
          </a:xfrm>
        </p:spPr>
        <p:txBody>
          <a:bodyPr>
            <a:normAutofit fontScale="92500" lnSpcReduction="10000"/>
          </a:bodyPr>
          <a:lstStyle/>
          <a:p>
            <a:r>
              <a:rPr lang="en-US" dirty="0" smtClean="0"/>
              <a:t>What measure of progress might you choose to show progress of completion of the following:</a:t>
            </a:r>
          </a:p>
          <a:p>
            <a:pPr lvl="1"/>
            <a:r>
              <a:rPr lang="en-US" dirty="0" smtClean="0"/>
              <a:t>Installation of controls to reduce hexavalent chromium in a welding area</a:t>
            </a:r>
          </a:p>
          <a:p>
            <a:pPr lvl="1"/>
            <a:r>
              <a:rPr lang="en-US" dirty="0" smtClean="0"/>
              <a:t>Compliance with OSHA for newly chosen emergency response team</a:t>
            </a:r>
          </a:p>
          <a:p>
            <a:pPr lvl="1"/>
            <a:r>
              <a:rPr lang="en-US" dirty="0" smtClean="0"/>
              <a:t>Effectiveness of safety training program in achieving OHSMS Policy awareness</a:t>
            </a:r>
          </a:p>
          <a:p>
            <a:pPr lvl="1"/>
            <a:r>
              <a:rPr lang="en-US" dirty="0" smtClean="0"/>
              <a:t>Development of a Z10-conforming process for Procurement for acquiring chemicals</a:t>
            </a:r>
          </a:p>
          <a:p>
            <a:pPr lvl="1"/>
            <a:r>
              <a:rPr lang="en-US" dirty="0" smtClean="0"/>
              <a:t>Delivery of ANSI Z10 awareness training</a:t>
            </a:r>
            <a:endParaRPr lang="en-US" dirty="0"/>
          </a:p>
        </p:txBody>
      </p:sp>
      <p:pic>
        <p:nvPicPr>
          <p:cNvPr id="10" name="Picture 9" descr="j0199128.pict"/>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604001" y="803088"/>
            <a:ext cx="1993900" cy="1244600"/>
          </a:xfrm>
          <a:prstGeom prst="rect">
            <a:avLst/>
          </a:prstGeom>
        </p:spPr>
      </p:pic>
    </p:spTree>
  </p:cSld>
  <p:clrMapOvr>
    <a:masterClrMapping/>
  </p:clrMapOvr>
  <p:transition advClick="0" advTm="4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490982"/>
              </p:ext>
            </p:extLst>
          </p:nvPr>
        </p:nvGraphicFramePr>
        <p:xfrm>
          <a:off x="795867" y="2167467"/>
          <a:ext cx="7620000" cy="3860804"/>
        </p:xfrm>
        <a:graphic>
          <a:graphicData uri="http://schemas.openxmlformats.org/drawingml/2006/table">
            <a:tbl>
              <a:tblPr firstRow="1" bandRow="1">
                <a:tableStyleId>{C4B1156A-380E-4F78-BDF5-A606A8083BF9}</a:tableStyleId>
              </a:tblPr>
              <a:tblGrid>
                <a:gridCol w="1092754"/>
                <a:gridCol w="1667379"/>
                <a:gridCol w="1354667"/>
                <a:gridCol w="972236"/>
                <a:gridCol w="1266482"/>
                <a:gridCol w="1266482"/>
              </a:tblGrid>
              <a:tr h="965201">
                <a:tc>
                  <a:txBody>
                    <a:bodyPr/>
                    <a:lstStyle/>
                    <a:p>
                      <a:r>
                        <a:rPr lang="en-US" dirty="0" smtClean="0"/>
                        <a:t>Task</a:t>
                      </a:r>
                      <a:endParaRPr lang="en-US" dirty="0">
                        <a:solidFill>
                          <a:schemeClr val="tx1"/>
                        </a:solidFill>
                      </a:endParaRPr>
                    </a:p>
                  </a:txBody>
                  <a:tcPr/>
                </a:tc>
                <a:tc>
                  <a:txBody>
                    <a:bodyPr/>
                    <a:lstStyle/>
                    <a:p>
                      <a:r>
                        <a:rPr lang="en-US" dirty="0" smtClean="0"/>
                        <a:t>Responsible Party</a:t>
                      </a:r>
                      <a:endParaRPr lang="en-US" dirty="0">
                        <a:solidFill>
                          <a:schemeClr val="tx1"/>
                        </a:solidFill>
                      </a:endParaRPr>
                    </a:p>
                  </a:txBody>
                  <a:tcPr/>
                </a:tc>
                <a:tc>
                  <a:txBody>
                    <a:bodyPr/>
                    <a:lstStyle/>
                    <a:p>
                      <a:r>
                        <a:rPr lang="en-US" dirty="0" smtClean="0"/>
                        <a:t>Resources</a:t>
                      </a:r>
                      <a:endParaRPr lang="en-US" dirty="0">
                        <a:solidFill>
                          <a:schemeClr val="tx1"/>
                        </a:solidFill>
                      </a:endParaRPr>
                    </a:p>
                  </a:txBody>
                  <a:tcPr/>
                </a:tc>
                <a:tc>
                  <a:txBody>
                    <a:bodyPr/>
                    <a:lstStyle/>
                    <a:p>
                      <a:r>
                        <a:rPr lang="en-US" dirty="0" smtClean="0"/>
                        <a:t>Metric</a:t>
                      </a:r>
                      <a:endParaRPr lang="en-US" dirty="0">
                        <a:solidFill>
                          <a:schemeClr val="tx1"/>
                        </a:solidFill>
                      </a:endParaRPr>
                    </a:p>
                  </a:txBody>
                  <a:tcPr/>
                </a:tc>
                <a:tc>
                  <a:txBody>
                    <a:bodyPr/>
                    <a:lstStyle/>
                    <a:p>
                      <a:r>
                        <a:rPr lang="en-US" dirty="0" smtClean="0"/>
                        <a:t>Target</a:t>
                      </a:r>
                      <a:r>
                        <a:rPr lang="en-US" baseline="0" dirty="0" smtClean="0"/>
                        <a:t> Finish Date</a:t>
                      </a:r>
                      <a:endParaRPr lang="en-US" dirty="0">
                        <a:solidFill>
                          <a:schemeClr val="tx1"/>
                        </a:solidFill>
                      </a:endParaRPr>
                    </a:p>
                  </a:txBody>
                  <a:tcPr/>
                </a:tc>
                <a:tc>
                  <a:txBody>
                    <a:bodyPr/>
                    <a:lstStyle/>
                    <a:p>
                      <a:r>
                        <a:rPr lang="en-US" dirty="0" smtClean="0"/>
                        <a:t>Actual Finish Date</a:t>
                      </a:r>
                      <a:endParaRPr lang="en-US" dirty="0">
                        <a:solidFill>
                          <a:schemeClr val="tx1"/>
                        </a:solidFill>
                      </a:endParaRPr>
                    </a:p>
                  </a:txBody>
                  <a:tcPr/>
                </a:tc>
              </a:tr>
              <a:tr h="96520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520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6520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itle 1"/>
          <p:cNvSpPr txBox="1">
            <a:spLocks/>
          </p:cNvSpPr>
          <p:nvPr/>
        </p:nvSpPr>
        <p:spPr>
          <a:xfrm>
            <a:off x="4758267" y="590550"/>
            <a:ext cx="3657600" cy="116205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Implementation Plan</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nvGraphicFramePr>
        <p:xfrm>
          <a:off x="795867" y="590550"/>
          <a:ext cx="3962400" cy="1526117"/>
        </p:xfrm>
        <a:graphic>
          <a:graphicData uri="http://schemas.openxmlformats.org/drawingml/2006/table">
            <a:tbl>
              <a:tblPr firstRow="1" bandRow="1">
                <a:tableStyleId>{69CF1AB2-1976-4502-BF36-3FF5EA218861}</a:tableStyleId>
              </a:tblPr>
              <a:tblGrid>
                <a:gridCol w="3962400"/>
              </a:tblGrid>
              <a:tr h="459317">
                <a:tc>
                  <a:txBody>
                    <a:bodyPr/>
                    <a:lstStyle/>
                    <a:p>
                      <a:r>
                        <a:rPr lang="en-US" dirty="0" smtClean="0"/>
                        <a:t>Department:</a:t>
                      </a:r>
                      <a:endParaRPr lang="en-US" dirty="0"/>
                    </a:p>
                  </a:txBody>
                  <a:tcPr/>
                </a:tc>
              </a:tr>
              <a:tr h="213268">
                <a:tc>
                  <a:txBody>
                    <a:bodyPr/>
                    <a:lstStyle/>
                    <a:p>
                      <a:r>
                        <a:rPr lang="en-US" dirty="0" smtClean="0"/>
                        <a:t>Objective:</a:t>
                      </a:r>
                      <a:endParaRPr lang="en-US" dirty="0"/>
                    </a:p>
                  </a:txBody>
                  <a:tcPr/>
                </a:tc>
              </a:tr>
              <a:tr h="701040">
                <a:tc>
                  <a:txBody>
                    <a:bodyPr/>
                    <a:lstStyle/>
                    <a:p>
                      <a:r>
                        <a:rPr lang="en-US" dirty="0" smtClean="0"/>
                        <a:t>Hazard Reduction/Other Benefit:</a:t>
                      </a:r>
                      <a:endParaRPr lang="en-US" dirty="0"/>
                    </a:p>
                  </a:txBody>
                  <a:tcPr/>
                </a:tc>
              </a:tr>
            </a:tbl>
          </a:graphicData>
        </a:graphic>
      </p:graphicFrame>
    </p:spTree>
  </p:cSld>
  <p:clrMapOvr>
    <a:masterClrMapping/>
  </p:clrMapOvr>
  <p:transition advClick="0" advTm="2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79463" y="381000"/>
            <a:ext cx="7583487" cy="1044388"/>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effectLst/>
                <a:uLnTx/>
                <a:uFillTx/>
                <a:latin typeface="+mj-lt"/>
                <a:ea typeface="+mj-ea"/>
                <a:cs typeface="+mj-cs"/>
              </a:rPr>
              <a:t>Typical Implementation Process</a:t>
            </a:r>
            <a:endParaRPr kumimoji="0" lang="en-US" sz="3800" b="0" i="0" u="none" strike="noStrike" kern="1200" cap="none" spc="0" normalizeH="0" baseline="0" noProof="0" dirty="0">
              <a:ln>
                <a:noFill/>
              </a:ln>
              <a:effectLst/>
              <a:uLnTx/>
              <a:uFillTx/>
              <a:latin typeface="+mj-lt"/>
              <a:ea typeface="+mj-ea"/>
              <a:cs typeface="+mj-cs"/>
            </a:endParaRPr>
          </a:p>
        </p:txBody>
      </p:sp>
      <p:sp>
        <p:nvSpPr>
          <p:cNvPr id="4" name="TextBox 3"/>
          <p:cNvSpPr txBox="1"/>
          <p:nvPr/>
        </p:nvSpPr>
        <p:spPr>
          <a:xfrm>
            <a:off x="779463" y="1879600"/>
            <a:ext cx="2776537"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A new OHSMS Procedure is developed</a:t>
            </a:r>
            <a:endParaRPr lang="en-US" dirty="0"/>
          </a:p>
        </p:txBody>
      </p:sp>
      <p:sp>
        <p:nvSpPr>
          <p:cNvPr id="5" name="TextBox 4"/>
          <p:cNvSpPr txBox="1"/>
          <p:nvPr/>
        </p:nvSpPr>
        <p:spPr>
          <a:xfrm>
            <a:off x="4724929" y="1879600"/>
            <a:ext cx="2776537"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The new procedure is “rolled out”</a:t>
            </a:r>
            <a:endParaRPr lang="en-US" dirty="0"/>
          </a:p>
        </p:txBody>
      </p:sp>
      <p:sp>
        <p:nvSpPr>
          <p:cNvPr id="6" name="TextBox 5"/>
          <p:cNvSpPr txBox="1"/>
          <p:nvPr/>
        </p:nvSpPr>
        <p:spPr>
          <a:xfrm>
            <a:off x="4724929" y="2892736"/>
            <a:ext cx="2776537"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Affected personnel get training in procedure</a:t>
            </a:r>
            <a:endParaRPr lang="en-US" dirty="0"/>
          </a:p>
        </p:txBody>
      </p:sp>
      <p:sp>
        <p:nvSpPr>
          <p:cNvPr id="7" name="TextBox 6"/>
          <p:cNvSpPr txBox="1"/>
          <p:nvPr/>
        </p:nvSpPr>
        <p:spPr>
          <a:xfrm>
            <a:off x="4724929" y="3911600"/>
            <a:ext cx="2776537" cy="92333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Records, other evidence of new procedure start to be generated</a:t>
            </a:r>
            <a:endParaRPr lang="en-US" dirty="0"/>
          </a:p>
        </p:txBody>
      </p:sp>
      <p:sp>
        <p:nvSpPr>
          <p:cNvPr id="8" name="TextBox 7"/>
          <p:cNvSpPr txBox="1"/>
          <p:nvPr/>
        </p:nvSpPr>
        <p:spPr>
          <a:xfrm>
            <a:off x="4724929" y="5195669"/>
            <a:ext cx="2776537" cy="92333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After some time (e.g., six months) an auditor reviews evidence</a:t>
            </a:r>
            <a:endParaRPr lang="en-US" dirty="0"/>
          </a:p>
        </p:txBody>
      </p:sp>
      <p:sp>
        <p:nvSpPr>
          <p:cNvPr id="9" name="TextBox 8"/>
          <p:cNvSpPr txBox="1"/>
          <p:nvPr/>
        </p:nvSpPr>
        <p:spPr>
          <a:xfrm>
            <a:off x="779463" y="5195669"/>
            <a:ext cx="2776537" cy="92333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Auditor finds several non-conformances, needs for improvement</a:t>
            </a:r>
            <a:endParaRPr lang="en-US" dirty="0"/>
          </a:p>
        </p:txBody>
      </p:sp>
      <p:sp>
        <p:nvSpPr>
          <p:cNvPr id="10" name="TextBox 9"/>
          <p:cNvSpPr txBox="1"/>
          <p:nvPr/>
        </p:nvSpPr>
        <p:spPr>
          <a:xfrm>
            <a:off x="779463" y="3911600"/>
            <a:ext cx="2776537"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Affected personnel get training reinforcement</a:t>
            </a:r>
            <a:endParaRPr lang="en-US" dirty="0"/>
          </a:p>
        </p:txBody>
      </p:sp>
      <p:cxnSp>
        <p:nvCxnSpPr>
          <p:cNvPr id="11" name="Straight Arrow Connector 10"/>
          <p:cNvCxnSpPr>
            <a:stCxn id="4" idx="3"/>
            <a:endCxn id="5" idx="1"/>
          </p:cNvCxnSpPr>
          <p:nvPr/>
        </p:nvCxnSpPr>
        <p:spPr>
          <a:xfrm>
            <a:off x="3556000" y="2202766"/>
            <a:ext cx="116892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6" idx="0"/>
          </p:cNvCxnSpPr>
          <p:nvPr/>
        </p:nvCxnSpPr>
        <p:spPr>
          <a:xfrm rot="5400000">
            <a:off x="5929796" y="2709333"/>
            <a:ext cx="36680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a:endCxn id="7" idx="0"/>
          </p:cNvCxnSpPr>
          <p:nvPr/>
        </p:nvCxnSpPr>
        <p:spPr>
          <a:xfrm rot="5400000">
            <a:off x="5926932" y="3725333"/>
            <a:ext cx="3725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2"/>
          </p:cNvCxnSpPr>
          <p:nvPr/>
        </p:nvCxnSpPr>
        <p:spPr>
          <a:xfrm rot="16200000" flipH="1">
            <a:off x="5933226" y="5014901"/>
            <a:ext cx="360739" cy="7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1"/>
            <a:endCxn id="9" idx="3"/>
          </p:cNvCxnSpPr>
          <p:nvPr/>
        </p:nvCxnSpPr>
        <p:spPr>
          <a:xfrm rot="10800000">
            <a:off x="3556001" y="5657334"/>
            <a:ext cx="1168929"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79463" y="2892736"/>
            <a:ext cx="2776537"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smtClean="0"/>
              <a:t>Tweaks to improve procedure, if needed</a:t>
            </a:r>
            <a:endParaRPr lang="en-US" dirty="0"/>
          </a:p>
        </p:txBody>
      </p:sp>
      <p:cxnSp>
        <p:nvCxnSpPr>
          <p:cNvPr id="17" name="Straight Arrow Connector 16"/>
          <p:cNvCxnSpPr>
            <a:stCxn id="10" idx="0"/>
            <a:endCxn id="16" idx="2"/>
          </p:cNvCxnSpPr>
          <p:nvPr/>
        </p:nvCxnSpPr>
        <p:spPr>
          <a:xfrm rot="5400000" flipH="1" flipV="1">
            <a:off x="1981466" y="3725334"/>
            <a:ext cx="3725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0"/>
            <a:endCxn id="10" idx="2"/>
          </p:cNvCxnSpPr>
          <p:nvPr/>
        </p:nvCxnSpPr>
        <p:spPr>
          <a:xfrm rot="5400000" flipH="1" flipV="1">
            <a:off x="1848863" y="4876800"/>
            <a:ext cx="63773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0"/>
            <a:endCxn id="4" idx="2"/>
          </p:cNvCxnSpPr>
          <p:nvPr/>
        </p:nvCxnSpPr>
        <p:spPr>
          <a:xfrm rot="5400000" flipH="1" flipV="1">
            <a:off x="1984330" y="2709334"/>
            <a:ext cx="36680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0" idx="3"/>
          </p:cNvCxnSpPr>
          <p:nvPr/>
        </p:nvCxnSpPr>
        <p:spPr>
          <a:xfrm flipV="1">
            <a:off x="3556000" y="3200400"/>
            <a:ext cx="1168929" cy="1034366"/>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4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Analyzing Case Studies</a:t>
            </a:r>
            <a:endParaRPr kumimoji="0" lang="en-US" sz="4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5" name="Subtitle 2"/>
          <p:cNvSpPr txBox="1">
            <a:spLocks/>
          </p:cNvSpPr>
          <p:nvPr/>
        </p:nvSpPr>
        <p:spPr>
          <a:xfrm>
            <a:off x="685800" y="3611607"/>
            <a:ext cx="7772400" cy="1199704"/>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Learning to Recognize</a:t>
            </a: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Management System Elements</a:t>
            </a:r>
            <a:endParaRPr kumimoji="0" lang="en-US" sz="27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739525081"/>
      </p:ext>
    </p:extLst>
  </p:cSld>
  <p:clrMapOvr>
    <a:masterClrMapping/>
  </p:clrMapOvr>
  <p:transition advClick="0" advTm="3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4" y="380999"/>
            <a:ext cx="4215870" cy="1447799"/>
          </a:xfrm>
        </p:spPr>
        <p:txBody>
          <a:bodyPr>
            <a:normAutofit/>
          </a:bodyPr>
          <a:lstStyle/>
          <a:p>
            <a:pPr algn="l"/>
            <a:r>
              <a:rPr lang="en-US" sz="3200" dirty="0" smtClean="0"/>
              <a:t>Implement Plans:     Likely Needs</a:t>
            </a:r>
            <a:endParaRPr lang="en-US" sz="3200" dirty="0"/>
          </a:p>
        </p:txBody>
      </p:sp>
      <p:sp>
        <p:nvSpPr>
          <p:cNvPr id="9" name="Content Placeholder 8"/>
          <p:cNvSpPr>
            <a:spLocks noGrp="1"/>
          </p:cNvSpPr>
          <p:nvPr>
            <p:ph idx="1"/>
          </p:nvPr>
        </p:nvSpPr>
        <p:spPr>
          <a:xfrm>
            <a:off x="779464" y="2099733"/>
            <a:ext cx="6383336" cy="4047068"/>
          </a:xfrm>
        </p:spPr>
        <p:txBody>
          <a:bodyPr>
            <a:normAutofit lnSpcReduction="10000"/>
          </a:bodyPr>
          <a:lstStyle/>
          <a:p>
            <a:r>
              <a:rPr lang="en-US" dirty="0" smtClean="0"/>
              <a:t>Personnel training</a:t>
            </a:r>
          </a:p>
          <a:p>
            <a:r>
              <a:rPr lang="en-US" dirty="0" smtClean="0"/>
              <a:t>Good communications</a:t>
            </a:r>
          </a:p>
          <a:p>
            <a:r>
              <a:rPr lang="en-US" dirty="0" smtClean="0"/>
              <a:t>Document and record controls</a:t>
            </a:r>
          </a:p>
          <a:p>
            <a:r>
              <a:rPr lang="en-US" dirty="0" smtClean="0"/>
              <a:t>Monitoring and measuring progress</a:t>
            </a:r>
          </a:p>
          <a:p>
            <a:r>
              <a:rPr lang="en-US" dirty="0" smtClean="0"/>
              <a:t>Written operation/maintenance procedures</a:t>
            </a:r>
          </a:p>
          <a:p>
            <a:r>
              <a:rPr lang="en-US" dirty="0" smtClean="0"/>
              <a:t>Management of change</a:t>
            </a:r>
          </a:p>
          <a:p>
            <a:r>
              <a:rPr lang="en-US" dirty="0" smtClean="0"/>
              <a:t>Continued management review and support</a:t>
            </a:r>
          </a:p>
          <a:p>
            <a:endParaRPr lang="en-US" dirty="0" smtClean="0"/>
          </a:p>
          <a:p>
            <a:pPr lvl="1">
              <a:buNone/>
            </a:pPr>
            <a:endParaRPr lang="en-US" dirty="0" smtClean="0"/>
          </a:p>
          <a:p>
            <a:endParaRPr lang="en-US" dirty="0" smtClean="0"/>
          </a:p>
        </p:txBody>
      </p:sp>
      <p:sp>
        <p:nvSpPr>
          <p:cNvPr id="10" name="Pentagon 9"/>
          <p:cNvSpPr/>
          <p:nvPr/>
        </p:nvSpPr>
        <p:spPr>
          <a:xfrm rot="5400000">
            <a:off x="6156027" y="270932"/>
            <a:ext cx="1729320" cy="3657602"/>
          </a:xfrm>
          <a:prstGeom prst="homePlate">
            <a:avLst/>
          </a:prstGeom>
          <a:solidFill>
            <a:schemeClr val="bg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692053" y="1367133"/>
            <a:ext cx="2794000" cy="923330"/>
          </a:xfrm>
          <a:prstGeom prst="rect">
            <a:avLst/>
          </a:prstGeom>
          <a:noFill/>
        </p:spPr>
        <p:txBody>
          <a:bodyPr wrap="square" rtlCol="0">
            <a:spAutoFit/>
          </a:bodyPr>
          <a:lstStyle/>
          <a:p>
            <a:r>
              <a:rPr lang="en-US" dirty="0" smtClean="0"/>
              <a:t>Implement action plans to fill gaps, objective: ANSI Z10 conformance</a:t>
            </a:r>
            <a:endParaRPr lang="en-US" dirty="0"/>
          </a:p>
        </p:txBody>
      </p:sp>
    </p:spTree>
  </p:cSld>
  <p:clrMapOvr>
    <a:masterClrMapping/>
  </p:clrMapOvr>
  <p:transition advClick="0" advTm="3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0550"/>
            <a:ext cx="7213069" cy="781050"/>
          </a:xfrm>
        </p:spPr>
        <p:txBody>
          <a:bodyPr/>
          <a:lstStyle/>
          <a:p>
            <a:pPr algn="l"/>
            <a:r>
              <a:rPr lang="en-US" dirty="0" smtClean="0">
                <a:solidFill>
                  <a:srgbClr val="000090"/>
                </a:solidFill>
              </a:rPr>
              <a:t>Did you notice?</a:t>
            </a:r>
            <a:endParaRPr lang="en-US" dirty="0">
              <a:solidFill>
                <a:srgbClr val="000090"/>
              </a:solidFill>
            </a:endParaRPr>
          </a:p>
        </p:txBody>
      </p:sp>
      <p:sp>
        <p:nvSpPr>
          <p:cNvPr id="4" name="Text Placeholder 3"/>
          <p:cNvSpPr>
            <a:spLocks noGrp="1"/>
          </p:cNvSpPr>
          <p:nvPr>
            <p:ph type="body" idx="2"/>
          </p:nvPr>
        </p:nvSpPr>
        <p:spPr>
          <a:xfrm>
            <a:off x="779463" y="1371601"/>
            <a:ext cx="5807605" cy="5063066"/>
          </a:xfrm>
        </p:spPr>
        <p:txBody>
          <a:bodyPr>
            <a:normAutofit/>
          </a:bodyPr>
          <a:lstStyle/>
          <a:p>
            <a:pPr algn="l"/>
            <a:r>
              <a:rPr lang="en-US" sz="2000" dirty="0" smtClean="0">
                <a:solidFill>
                  <a:srgbClr val="000090"/>
                </a:solidFill>
              </a:rPr>
              <a:t>The process of developing and implementing </a:t>
            </a:r>
            <a:r>
              <a:rPr lang="en-US" sz="2000" u="sng" dirty="0" smtClean="0">
                <a:solidFill>
                  <a:srgbClr val="000090"/>
                </a:solidFill>
              </a:rPr>
              <a:t>Plans </a:t>
            </a:r>
            <a:r>
              <a:rPr lang="en-US" sz="2000" dirty="0" smtClean="0">
                <a:solidFill>
                  <a:srgbClr val="000090"/>
                </a:solidFill>
              </a:rPr>
              <a:t>to put together a OHSMS Framework requires the same types of teamwork/elements as implementing the Framework itself (communications, procedures, review, documents, training, etc.)</a:t>
            </a:r>
          </a:p>
          <a:p>
            <a:pPr algn="l"/>
            <a:endParaRPr lang="en-US" sz="2000" dirty="0" smtClean="0">
              <a:solidFill>
                <a:srgbClr val="000090"/>
              </a:solidFill>
            </a:endParaRPr>
          </a:p>
          <a:p>
            <a:pPr algn="l"/>
            <a:r>
              <a:rPr lang="en-US" sz="2000" dirty="0" smtClean="0">
                <a:solidFill>
                  <a:srgbClr val="000090"/>
                </a:solidFill>
              </a:rPr>
              <a:t>The process of developing an OHSMS can be thought of as the “first pass” through the “</a:t>
            </a:r>
            <a:r>
              <a:rPr lang="en-US" sz="2000" dirty="0" smtClean="0">
                <a:solidFill>
                  <a:srgbClr val="000090"/>
                </a:solidFill>
              </a:rPr>
              <a:t>Plan</a:t>
            </a:r>
            <a:r>
              <a:rPr lang="en-US" sz="2000" dirty="0" smtClean="0">
                <a:solidFill>
                  <a:srgbClr val="000090"/>
                </a:solidFill>
                <a:sym typeface="Wingdings"/>
              </a:rPr>
              <a:t>DoCheckAct</a:t>
            </a:r>
            <a:r>
              <a:rPr lang="en-US" sz="2000" dirty="0" smtClean="0">
                <a:solidFill>
                  <a:srgbClr val="000090"/>
                </a:solidFill>
                <a:sym typeface="Wingdings"/>
              </a:rPr>
              <a:t>” cycle</a:t>
            </a:r>
          </a:p>
          <a:p>
            <a:pPr algn="l"/>
            <a:endParaRPr lang="en-US" sz="2000" dirty="0" smtClean="0">
              <a:solidFill>
                <a:srgbClr val="000090"/>
              </a:solidFill>
              <a:sym typeface="Wingdings"/>
            </a:endParaRPr>
          </a:p>
          <a:p>
            <a:pPr algn="l"/>
            <a:r>
              <a:rPr lang="en-US" sz="2000" dirty="0" smtClean="0">
                <a:solidFill>
                  <a:srgbClr val="000090"/>
                </a:solidFill>
                <a:sym typeface="Wingdings"/>
              </a:rPr>
              <a:t>If you can </a:t>
            </a:r>
            <a:r>
              <a:rPr lang="en-US" sz="2000" u="sng" dirty="0" smtClean="0">
                <a:solidFill>
                  <a:srgbClr val="000090"/>
                </a:solidFill>
                <a:sym typeface="Wingdings"/>
              </a:rPr>
              <a:t>put it all together </a:t>
            </a:r>
            <a:r>
              <a:rPr lang="en-US" sz="2000" dirty="0" smtClean="0">
                <a:solidFill>
                  <a:srgbClr val="000090"/>
                </a:solidFill>
                <a:sym typeface="Wingdings"/>
              </a:rPr>
              <a:t>(develop framework), you should be able to </a:t>
            </a:r>
            <a:r>
              <a:rPr lang="en-US" sz="2000" u="sng" dirty="0" smtClean="0">
                <a:solidFill>
                  <a:srgbClr val="000090"/>
                </a:solidFill>
                <a:sym typeface="Wingdings"/>
              </a:rPr>
              <a:t>keep it all together</a:t>
            </a:r>
            <a:r>
              <a:rPr lang="en-US" sz="2000" dirty="0" smtClean="0">
                <a:solidFill>
                  <a:srgbClr val="000090"/>
                </a:solidFill>
                <a:sym typeface="Wingdings"/>
              </a:rPr>
              <a:t> (establish and maintain)</a:t>
            </a:r>
          </a:p>
          <a:p>
            <a:pPr algn="l"/>
            <a:endParaRPr lang="en-US" sz="2400" dirty="0" smtClean="0"/>
          </a:p>
          <a:p>
            <a:pPr algn="l"/>
            <a:endParaRPr lang="en-US" sz="2400" dirty="0"/>
          </a:p>
        </p:txBody>
      </p:sp>
    </p:spTree>
  </p:cSld>
  <p:clrMapOvr>
    <a:masterClrMapping/>
  </p:clrMapOvr>
  <p:transition advClick="0" advTm="3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591457" y="851017"/>
            <a:ext cx="4215870" cy="1447799"/>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effectLst/>
                <a:uLnTx/>
                <a:uFillTx/>
                <a:latin typeface="+mj-lt"/>
                <a:ea typeface="+mj-ea"/>
                <a:cs typeface="+mj-cs"/>
              </a:rPr>
              <a:t>Implementation:  Remember</a:t>
            </a:r>
            <a:r>
              <a:rPr kumimoji="0" lang="en-US" sz="3800" b="0" i="0" u="none" strike="noStrike" kern="1200" cap="none" spc="0" normalizeH="0" noProof="0" dirty="0" smtClean="0">
                <a:ln>
                  <a:noFill/>
                </a:ln>
                <a:effectLst/>
                <a:uLnTx/>
                <a:uFillTx/>
                <a:latin typeface="+mj-lt"/>
                <a:ea typeface="+mj-ea"/>
                <a:cs typeface="+mj-cs"/>
              </a:rPr>
              <a:t> this</a:t>
            </a:r>
            <a:endParaRPr kumimoji="0" lang="en-US" sz="3800" b="0" i="0" u="none" strike="noStrike" kern="1200" cap="none" spc="0" normalizeH="0" baseline="0" noProof="0" dirty="0">
              <a:ln>
                <a:noFill/>
              </a:ln>
              <a:effectLst/>
              <a:uLnTx/>
              <a:uFillTx/>
              <a:latin typeface="+mj-lt"/>
              <a:ea typeface="+mj-ea"/>
              <a:cs typeface="+mj-cs"/>
            </a:endParaRPr>
          </a:p>
        </p:txBody>
      </p:sp>
      <p:sp>
        <p:nvSpPr>
          <p:cNvPr id="6" name="Content Placeholder 8"/>
          <p:cNvSpPr txBox="1">
            <a:spLocks/>
          </p:cNvSpPr>
          <p:nvPr/>
        </p:nvSpPr>
        <p:spPr>
          <a:xfrm>
            <a:off x="779464" y="2099733"/>
            <a:ext cx="6383336" cy="4047068"/>
          </a:xfrm>
          <a:prstGeom prst="rect">
            <a:avLst/>
          </a:prstGeom>
        </p:spPr>
        <p:txBody>
          <a:bodyPr vert="horz" lIns="91440" tIns="45720" rIns="91440" bIns="45720" rtlCol="0">
            <a:normAutofit fontScale="92500" lnSpcReduction="20000"/>
          </a:bodyPr>
          <a:lstStyle/>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lang="en-US" sz="2200" dirty="0" smtClean="0">
                <a:solidFill>
                  <a:schemeClr val="bg1"/>
                </a:solidFill>
              </a:rPr>
              <a:t>Keep it simple; go at the right pace</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lang="en-US" sz="2200" dirty="0" smtClean="0"/>
              <a:t>Stay within available resources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lang="en-US" sz="2200" dirty="0" smtClean="0"/>
              <a:t>Understand competence comes over time</a:t>
            </a:r>
          </a:p>
          <a:p>
            <a:pPr marL="739775" lvl="1" indent="-282575" defTabSz="914400">
              <a:spcBef>
                <a:spcPts val="2000"/>
              </a:spcBef>
              <a:buFont typeface="Wingdings 2" pitchFamily="18" charset="2"/>
              <a:buChar char=""/>
            </a:pPr>
            <a:r>
              <a:rPr lang="en-US" sz="2200" dirty="0" smtClean="0"/>
              <a:t>Ignorant bliss</a:t>
            </a:r>
          </a:p>
          <a:p>
            <a:pPr marL="739775" lvl="1" indent="-282575" defTabSz="914400">
              <a:spcBef>
                <a:spcPts val="2000"/>
              </a:spcBef>
              <a:buFont typeface="Wingdings 2" pitchFamily="18" charset="2"/>
              <a:buChar char=""/>
            </a:pPr>
            <a:r>
              <a:rPr lang="en-US" sz="2200" dirty="0" smtClean="0"/>
              <a:t>Conscious incompetence</a:t>
            </a:r>
          </a:p>
          <a:p>
            <a:pPr marL="739775" lvl="1" indent="-282575" defTabSz="914400">
              <a:spcBef>
                <a:spcPts val="2000"/>
              </a:spcBef>
              <a:buFont typeface="Wingdings 2" pitchFamily="18" charset="2"/>
              <a:buChar char=""/>
            </a:pPr>
            <a:r>
              <a:rPr lang="en-US" sz="2200" dirty="0" smtClean="0"/>
              <a:t>Unconscious competence</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lang="en-US" sz="2200" dirty="0" smtClean="0"/>
              <a:t>Expect non-conformances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lang="en-US" sz="2200" dirty="0" smtClean="0"/>
              <a:t>As implementation improves, so will results</a:t>
            </a:r>
          </a:p>
          <a:p>
            <a:pPr marL="282575" marR="0" lvl="0" indent="-282575" algn="l" defTabSz="914400" rtl="0" eaLnBrk="1" fontAlgn="auto" latinLnBrk="0" hangingPunct="1">
              <a:lnSpc>
                <a:spcPct val="100000"/>
              </a:lnSpc>
              <a:spcBef>
                <a:spcPts val="2000"/>
              </a:spcBef>
              <a:spcAft>
                <a:spcPts val="0"/>
              </a:spcAft>
              <a:buClrTx/>
              <a:buSzTx/>
              <a:tabLst/>
              <a:defRPr/>
            </a:pPr>
            <a:endParaRPr lang="en-US" sz="2200" dirty="0" smtClean="0">
              <a:solidFill>
                <a:schemeClr val="bg1"/>
              </a:solidFill>
            </a:endParaRPr>
          </a:p>
          <a:p>
            <a:pPr marL="739775" lvl="1" indent="-282575" defTabSz="914400">
              <a:spcBef>
                <a:spcPts val="2000"/>
              </a:spcBef>
              <a:buFont typeface="Wingdings 2" pitchFamily="18" charset="2"/>
              <a:buChar cha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endParaRPr>
          </a:p>
          <a:p>
            <a:pPr marL="577850" marR="0" lvl="1" indent="-295275" algn="l" defTabSz="914400" rtl="0" eaLnBrk="1" fontAlgn="auto" latinLnBrk="0" hangingPunct="1">
              <a:lnSpc>
                <a:spcPct val="100000"/>
              </a:lnSpc>
              <a:spcBef>
                <a:spcPts val="600"/>
              </a:spcBef>
              <a:spcAft>
                <a:spcPts val="0"/>
              </a:spcAft>
              <a:buClrTx/>
              <a:buSzTx/>
              <a:buFont typeface="Wingdings 2" pitchFamily="18" charset="2"/>
              <a:buNone/>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Pentagon 6"/>
          <p:cNvSpPr/>
          <p:nvPr/>
        </p:nvSpPr>
        <p:spPr>
          <a:xfrm rot="5400000">
            <a:off x="5959475" y="140757"/>
            <a:ext cx="1729320" cy="3657602"/>
          </a:xfrm>
          <a:prstGeom prst="homePlate">
            <a:avLst/>
          </a:prstGeom>
          <a:solidFill>
            <a:schemeClr val="bg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427135" y="1177678"/>
            <a:ext cx="2794000" cy="923330"/>
          </a:xfrm>
          <a:prstGeom prst="rect">
            <a:avLst/>
          </a:prstGeom>
          <a:noFill/>
        </p:spPr>
        <p:txBody>
          <a:bodyPr wrap="square" rtlCol="0">
            <a:spAutoFit/>
          </a:bodyPr>
          <a:lstStyle/>
          <a:p>
            <a:r>
              <a:rPr lang="en-US" dirty="0" smtClean="0"/>
              <a:t>Implement action plans to fill gaps, objective: ANSI Z10 conformance</a:t>
            </a:r>
            <a:endParaRPr lang="en-US" dirty="0"/>
          </a:p>
        </p:txBody>
      </p:sp>
    </p:spTree>
  </p:cSld>
  <p:clrMapOvr>
    <a:masterClrMapping/>
  </p:clrMapOvr>
  <p:transition advClick="0" advTm="6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and Improve!</a:t>
            </a:r>
            <a:endParaRPr lang="en-US" dirty="0"/>
          </a:p>
        </p:txBody>
      </p:sp>
      <p:sp>
        <p:nvSpPr>
          <p:cNvPr id="3" name="Content Placeholder 2"/>
          <p:cNvSpPr>
            <a:spLocks noGrp="1"/>
          </p:cNvSpPr>
          <p:nvPr>
            <p:ph sz="half" idx="1"/>
          </p:nvPr>
        </p:nvSpPr>
        <p:spPr>
          <a:xfrm>
            <a:off x="3948156" y="1341690"/>
            <a:ext cx="4738643" cy="4906710"/>
          </a:xfrm>
        </p:spPr>
        <p:txBody>
          <a:bodyPr>
            <a:normAutofit/>
          </a:bodyPr>
          <a:lstStyle/>
          <a:p>
            <a:r>
              <a:rPr lang="en-US" sz="2400" dirty="0" smtClean="0"/>
              <a:t>Management Review at least annually</a:t>
            </a:r>
          </a:p>
          <a:p>
            <a:r>
              <a:rPr lang="en-US" sz="2400" dirty="0" smtClean="0"/>
              <a:t>Recommendations for Improvement</a:t>
            </a:r>
          </a:p>
          <a:p>
            <a:r>
              <a:rPr lang="en-US" sz="2400" dirty="0" smtClean="0"/>
              <a:t>Specific inputs listed in Section 7.1</a:t>
            </a:r>
          </a:p>
          <a:p>
            <a:r>
              <a:rPr lang="en-US" sz="2400" dirty="0" smtClean="0"/>
              <a:t>Management shall determine for OHSMS:</a:t>
            </a:r>
          </a:p>
          <a:p>
            <a:pPr lvl="1"/>
            <a:r>
              <a:rPr lang="en-US" sz="2200" dirty="0" smtClean="0"/>
              <a:t>Future direction </a:t>
            </a:r>
          </a:p>
          <a:p>
            <a:pPr lvl="1"/>
            <a:r>
              <a:rPr lang="en-US" sz="2200" dirty="0" smtClean="0"/>
              <a:t>Need for changes</a:t>
            </a:r>
          </a:p>
        </p:txBody>
      </p:sp>
      <p:graphicFrame>
        <p:nvGraphicFramePr>
          <p:cNvPr id="53250" name="Object 2"/>
          <p:cNvGraphicFramePr>
            <a:graphicFrameLocks noChangeAspect="1"/>
          </p:cNvGraphicFramePr>
          <p:nvPr>
            <p:extLst>
              <p:ext uri="{D42A27DB-BD31-4B8C-83A1-F6EECF244321}">
                <p14:modId xmlns:p14="http://schemas.microsoft.com/office/powerpoint/2010/main" val="270011390"/>
              </p:ext>
            </p:extLst>
          </p:nvPr>
        </p:nvGraphicFramePr>
        <p:xfrm>
          <a:off x="515361" y="2717563"/>
          <a:ext cx="3190203" cy="3176884"/>
        </p:xfrm>
        <a:graphic>
          <a:graphicData uri="http://schemas.openxmlformats.org/presentationml/2006/ole">
            <mc:AlternateContent xmlns:mc="http://schemas.openxmlformats.org/markup-compatibility/2006">
              <mc:Choice xmlns:v="urn:schemas-microsoft-com:vml" Requires="v">
                <p:oleObj spid="_x0000_s53255" name="Clip" r:id="rId3" imgW="1720901" imgH="1712671" progId="">
                  <p:embed/>
                </p:oleObj>
              </mc:Choice>
              <mc:Fallback>
                <p:oleObj name="Clip" r:id="rId3" imgW="1720901" imgH="1712671"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61" y="2717563"/>
                        <a:ext cx="3190203" cy="3176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advTm="4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543" y="464805"/>
            <a:ext cx="8229600" cy="1143000"/>
          </a:xfrm>
        </p:spPr>
        <p:txBody>
          <a:bodyPr/>
          <a:lstStyle/>
          <a:p>
            <a:r>
              <a:rPr lang="en-US" dirty="0" smtClean="0"/>
              <a:t>Thanks for your attention!</a:t>
            </a:r>
            <a:endParaRPr lang="en-US" dirty="0"/>
          </a:p>
        </p:txBody>
      </p:sp>
      <p:pic>
        <p:nvPicPr>
          <p:cNvPr id="8" name="Picture 7" descr="367542727_71dcae69ce_o.jpg"/>
          <p:cNvPicPr>
            <a:picLocks noChangeAspect="1"/>
          </p:cNvPicPr>
          <p:nvPr/>
        </p:nvPicPr>
        <p:blipFill>
          <a:blip r:embed="rId2"/>
          <a:stretch>
            <a:fillRect/>
          </a:stretch>
        </p:blipFill>
        <p:spPr>
          <a:xfrm>
            <a:off x="2749550" y="1720849"/>
            <a:ext cx="4035586" cy="3782483"/>
          </a:xfrm>
          <a:prstGeom prst="rect">
            <a:avLst/>
          </a:prstGeom>
        </p:spPr>
      </p:pic>
    </p:spTree>
  </p:cSld>
  <p:clrMapOvr>
    <a:masterClrMapping/>
  </p:clrMapOvr>
  <p:transition advClick="0" advTm="2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804477"/>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VPP Case Study 1: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Wheelabrator</a:t>
            </a: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Technologies, Inc.</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760576" y="1973114"/>
            <a:ext cx="7836493" cy="3785652"/>
          </a:xfrm>
          <a:prstGeom prst="rect">
            <a:avLst/>
          </a:prstGeom>
          <a:noFill/>
        </p:spPr>
        <p:txBody>
          <a:bodyPr wrap="square" rtlCol="0">
            <a:spAutoFit/>
          </a:bodyPr>
          <a:lstStyle/>
          <a:p>
            <a:r>
              <a:rPr lang="en-US" sz="1600" dirty="0" smtClean="0"/>
              <a:t>On Thursday, May 15, 2008, a Contractor from International Valve and Instrument Corp suffered a heart attack within the waste-to-energy facility.  While working on a boiler on the 9</a:t>
            </a:r>
            <a:r>
              <a:rPr lang="en-US" sz="1600" baseline="30000" dirty="0" smtClean="0"/>
              <a:t>th</a:t>
            </a:r>
            <a:r>
              <a:rPr lang="en-US" sz="1600" dirty="0" smtClean="0"/>
              <a:t> Floor, the Contractor started to feel ill and called for help on the plant telephone.</a:t>
            </a:r>
          </a:p>
          <a:p>
            <a:r>
              <a:rPr lang="en-US" sz="1600" i="1" dirty="0" smtClean="0"/>
              <a:t>His call was heard throughout the plant </a:t>
            </a:r>
            <a:r>
              <a:rPr lang="en-US" sz="1600" dirty="0" smtClean="0"/>
              <a:t>and soon it became clear he was experiencing a heart attack.  </a:t>
            </a:r>
            <a:r>
              <a:rPr lang="en-US" sz="1600" i="1" dirty="0" smtClean="0"/>
              <a:t>Immediately</a:t>
            </a:r>
            <a:r>
              <a:rPr lang="en-US" sz="1600" dirty="0" smtClean="0"/>
              <a:t>, </a:t>
            </a:r>
            <a:r>
              <a:rPr lang="en-US" sz="1600" dirty="0" err="1" smtClean="0"/>
              <a:t>Wheelabrator</a:t>
            </a:r>
            <a:r>
              <a:rPr lang="en-US" sz="1600" dirty="0" smtClean="0"/>
              <a:t> employees reacted to the emergency.</a:t>
            </a:r>
          </a:p>
          <a:p>
            <a:endParaRPr lang="en-US" sz="1600" dirty="0"/>
          </a:p>
          <a:p>
            <a:r>
              <a:rPr lang="en-US" sz="1600" dirty="0" smtClean="0"/>
              <a:t>By using an automated external defibrillator (AED) </a:t>
            </a:r>
            <a:r>
              <a:rPr lang="en-US" sz="1600" i="1" dirty="0" smtClean="0"/>
              <a:t>employees</a:t>
            </a:r>
            <a:r>
              <a:rPr lang="en-US" sz="1600" dirty="0" smtClean="0"/>
              <a:t> were able to stabilize him and monitor and administer treatment as needed, while waiting for the paramedics.  Once help arrived, </a:t>
            </a:r>
            <a:r>
              <a:rPr lang="en-US" sz="1600" i="1" dirty="0" smtClean="0"/>
              <a:t>several employees assisted the paramedics </a:t>
            </a:r>
            <a:r>
              <a:rPr lang="en-US" sz="1600" dirty="0" smtClean="0"/>
              <a:t>in moving the gentleman from the 9</a:t>
            </a:r>
            <a:r>
              <a:rPr lang="en-US" sz="1600" baseline="30000" dirty="0" smtClean="0"/>
              <a:t>th</a:t>
            </a:r>
            <a:r>
              <a:rPr lang="en-US" sz="1600" dirty="0" smtClean="0"/>
              <a:t> Floor to the 5</a:t>
            </a:r>
            <a:r>
              <a:rPr lang="en-US" sz="1600" baseline="30000" dirty="0" smtClean="0"/>
              <a:t>th</a:t>
            </a:r>
            <a:r>
              <a:rPr lang="en-US" sz="1600" dirty="0" smtClean="0"/>
              <a:t> Floor where the elevator is located; CPR and shock treatment were administered several times throughout the process.  The Contractor was transported by paramedics to a local hospital for further treatment.</a:t>
            </a:r>
          </a:p>
          <a:p>
            <a:endParaRPr lang="en-US" sz="1600" dirty="0"/>
          </a:p>
          <a:p>
            <a:r>
              <a:rPr lang="en-US" sz="1600" dirty="0" smtClean="0"/>
              <a:t>“I am extremely proud of the way all of our employees reacted.  </a:t>
            </a:r>
            <a:r>
              <a:rPr lang="en-US" sz="1600" i="1" dirty="0" smtClean="0"/>
              <a:t>Everybody pitched in, did what we’ve all practiced and trained for</a:t>
            </a:r>
            <a:r>
              <a:rPr lang="en-US" sz="1600" dirty="0" smtClean="0"/>
              <a:t>,” Plant Manager  Peter </a:t>
            </a:r>
            <a:r>
              <a:rPr lang="en-US" sz="1600" dirty="0" err="1" smtClean="0"/>
              <a:t>Kendrigan</a:t>
            </a:r>
            <a:r>
              <a:rPr lang="en-US" sz="1600" dirty="0" smtClean="0"/>
              <a:t> said.</a:t>
            </a:r>
            <a:endParaRPr lang="en-US" sz="1600" dirty="0"/>
          </a:p>
        </p:txBody>
      </p:sp>
    </p:spTree>
  </p:cSld>
  <p:clrMapOvr>
    <a:masterClrMapping/>
  </p:clrMapOvr>
  <p:transition advClick="0" advTm="6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2501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VPP Case Study 2: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Milliken</a:t>
            </a:r>
            <a:r>
              <a:rPr kumimoji="0" lang="en-US" sz="32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&amp; Company’s Alma Plant, Nicholls, GA</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760576" y="1768016"/>
            <a:ext cx="7836493" cy="4278094"/>
          </a:xfrm>
          <a:prstGeom prst="rect">
            <a:avLst/>
          </a:prstGeom>
          <a:noFill/>
        </p:spPr>
        <p:txBody>
          <a:bodyPr wrap="square" rtlCol="0">
            <a:spAutoFit/>
          </a:bodyPr>
          <a:lstStyle/>
          <a:p>
            <a:r>
              <a:rPr lang="en-US" sz="1600" dirty="0" smtClean="0"/>
              <a:t>During 2003, new spinning frames were modified to allow access for maintenance technicians to perform routine and preventive maintenance to the overhead doffer mechanism.  </a:t>
            </a:r>
            <a:r>
              <a:rPr lang="en-US" sz="1600" i="1" dirty="0" smtClean="0"/>
              <a:t>Since the original equipment design </a:t>
            </a:r>
            <a:r>
              <a:rPr lang="en-US" sz="1600" dirty="0" smtClean="0"/>
              <a:t>by the manufacturer provided no method of accessing process points for preventive maintenance on opening equipment at elevations of over ten feet, </a:t>
            </a:r>
            <a:r>
              <a:rPr lang="en-US" sz="1600" i="1" dirty="0" smtClean="0"/>
              <a:t>multiple platforms and ladders were installed</a:t>
            </a:r>
            <a:r>
              <a:rPr lang="en-US" sz="1600" dirty="0" smtClean="0"/>
              <a:t> in the opening process for the long and short staple nylon lines.</a:t>
            </a:r>
          </a:p>
          <a:p>
            <a:endParaRPr lang="en-US" sz="1600" dirty="0"/>
          </a:p>
          <a:p>
            <a:r>
              <a:rPr lang="en-US" sz="1600" i="1" dirty="0" smtClean="0"/>
              <a:t>Once these problems were identified</a:t>
            </a:r>
            <a:r>
              <a:rPr lang="en-US" sz="1600" dirty="0" smtClean="0"/>
              <a:t>, Alma employees on the </a:t>
            </a:r>
            <a:r>
              <a:rPr lang="en-US" sz="1600" i="1" dirty="0" smtClean="0"/>
              <a:t>Process Hazards Safety Committee completed the hazard and risk assessments </a:t>
            </a:r>
            <a:r>
              <a:rPr lang="en-US" sz="1600" dirty="0" smtClean="0"/>
              <a:t>and ultimately approved the upgraded equipment for production.  This process involved identification of pinch points, hot/cold points, sharp edges, noise, dust and chemical hazards, and ergonomic handling opportunities.</a:t>
            </a:r>
          </a:p>
          <a:p>
            <a:endParaRPr lang="en-US" sz="1600" dirty="0"/>
          </a:p>
          <a:p>
            <a:r>
              <a:rPr lang="en-US" sz="1600" dirty="0" smtClean="0"/>
              <a:t>The Technicians now use a catwalk with guardrails to perform maintenance duties on equipment that is higher than eight feet off the floor.  These platforms and ladders minimize the risk of falls from a life-threatening height.  </a:t>
            </a:r>
            <a:r>
              <a:rPr lang="en-US" sz="1600" i="1" dirty="0" smtClean="0"/>
              <a:t>All new equipment has pre-startup checklists.</a:t>
            </a:r>
            <a:endParaRPr lang="en-US" sz="1600" i="1" dirty="0"/>
          </a:p>
        </p:txBody>
      </p:sp>
    </p:spTree>
    <p:extLst>
      <p:ext uri="{BB962C8B-B14F-4D97-AF65-F5344CB8AC3E}">
        <p14:creationId xmlns:p14="http://schemas.microsoft.com/office/powerpoint/2010/main" val="972551848"/>
      </p:ext>
    </p:extLst>
  </p:cSld>
  <p:clrMapOvr>
    <a:masterClrMapping/>
  </p:clrMapOvr>
  <p:transition advClick="0" advTm="6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2501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VPP Case Study 3: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DynMcDermott</a:t>
            </a: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Petroleum Operations</a:t>
            </a:r>
            <a:r>
              <a:rPr kumimoji="0" lang="en-US" sz="32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(DM)</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extBox 3"/>
          <p:cNvSpPr txBox="1"/>
          <p:nvPr/>
        </p:nvSpPr>
        <p:spPr>
          <a:xfrm>
            <a:off x="653753" y="1768016"/>
            <a:ext cx="7836493" cy="3293209"/>
          </a:xfrm>
          <a:prstGeom prst="rect">
            <a:avLst/>
          </a:prstGeom>
          <a:noFill/>
        </p:spPr>
        <p:txBody>
          <a:bodyPr wrap="square" rtlCol="0">
            <a:spAutoFit/>
          </a:bodyPr>
          <a:lstStyle/>
          <a:p>
            <a:r>
              <a:rPr lang="en-US" sz="1600" dirty="0" smtClean="0"/>
              <a:t>Since 2001, </a:t>
            </a:r>
            <a:r>
              <a:rPr lang="en-US" sz="1600" i="1" dirty="0" smtClean="0"/>
              <a:t>DM’s injury and illness rate </a:t>
            </a:r>
            <a:r>
              <a:rPr lang="en-US" sz="1600" dirty="0" smtClean="0"/>
              <a:t>have consistently been below the Bureau of Labor Statistic’s (BLS) national average for the industry.  The Company’s Total Case Incident Rate between 2004 and 2006 was 1.13 (lower than their previous good performance of 1.49) which was 83 percent lower than the 2005 BLS national average.</a:t>
            </a:r>
          </a:p>
          <a:p>
            <a:endParaRPr lang="en-US" sz="1600" dirty="0"/>
          </a:p>
          <a:p>
            <a:r>
              <a:rPr lang="en-US" sz="1600" dirty="0" smtClean="0"/>
              <a:t>DM believes that not only is having an effective safety management system the right thing to do in terms of protecting its employees, but it is also the company’s best financial policy.  Since 1999, when the company began its process towards achieving VPP approval and recognition, </a:t>
            </a:r>
            <a:r>
              <a:rPr lang="en-US" sz="1600" i="1" dirty="0" smtClean="0"/>
              <a:t>its worker’s compensation costs have decreased 96 percent</a:t>
            </a:r>
            <a:r>
              <a:rPr lang="en-US" sz="1600" dirty="0" smtClean="0"/>
              <a:t>.  These savings results in overall profitability, and these profits are shared with employees who remain vigilant in pursuing safety in the form of </a:t>
            </a:r>
            <a:r>
              <a:rPr lang="en-US" sz="1600" i="1" dirty="0" smtClean="0"/>
              <a:t>performance bonuses</a:t>
            </a:r>
            <a:r>
              <a:rPr lang="en-US" sz="1600" dirty="0" smtClean="0"/>
              <a:t>.</a:t>
            </a:r>
          </a:p>
          <a:p>
            <a:endParaRPr lang="en-US" sz="1600" i="1" dirty="0"/>
          </a:p>
          <a:p>
            <a:endParaRPr lang="en-US" sz="1600" i="1" dirty="0"/>
          </a:p>
        </p:txBody>
      </p:sp>
    </p:spTree>
    <p:extLst>
      <p:ext uri="{BB962C8B-B14F-4D97-AF65-F5344CB8AC3E}">
        <p14:creationId xmlns:p14="http://schemas.microsoft.com/office/powerpoint/2010/main" val="2494667690"/>
      </p:ext>
    </p:extLst>
  </p:cSld>
  <p:clrMapOvr>
    <a:masterClrMapping/>
  </p:clrMapOvr>
  <p:transition advClick="0" advTm="6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948267"/>
            <a:ext cx="7851648" cy="1828800"/>
          </a:xfrm>
          <a:prstGeom prst="rect">
            <a:avLst/>
          </a:prstGeom>
        </p:spPr>
        <p:txBody>
          <a:bodyPr vert="horz" lIns="91440" tIns="45720" rIns="91440" bIns="4572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Strategies for Integrating  ANSI Z10</a:t>
            </a:r>
            <a:r>
              <a:rPr kumimoji="0" lang="en-US" sz="3200" b="0" i="0" u="none" strike="noStrike" kern="1200" cap="none" spc="0" normalizeH="0" baseline="0" noProof="0" dirty="0" smtClean="0">
                <a:ln>
                  <a:noFill/>
                </a:ln>
                <a:solidFill>
                  <a:schemeClr val="bg1"/>
                </a:solidFill>
                <a:effectLst/>
                <a:uLnTx/>
                <a:uFillTx/>
                <a:latin typeface="+mj-lt"/>
                <a:ea typeface="+mj-ea"/>
                <a:cs typeface="+mj-cs"/>
              </a:rPr>
              <a:t> </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Placeholder 7" descr="j0289379.jpg"/>
          <p:cNvPicPr>
            <a:picLocks noChangeAspect="1"/>
          </p:cNvPicPr>
          <p:nvPr/>
        </p:nvPicPr>
        <p:blipFill>
          <a:blip r:embed="rId2"/>
          <a:srcRect l="-137773" r="-137773"/>
          <a:stretch>
            <a:fillRect/>
          </a:stretch>
        </p:blipFill>
        <p:spPr>
          <a:xfrm flipH="1">
            <a:off x="533400" y="3038537"/>
            <a:ext cx="7427726" cy="2989730"/>
          </a:xfrm>
          <a:prstGeom prst="roundRect">
            <a:avLst>
              <a:gd name="adj" fmla="val 50000"/>
            </a:avLst>
          </a:prstGeom>
          <a:blipFill dpi="0" rotWithShape="0">
            <a:blip r:embed="rId3"/>
            <a:srcRect/>
            <a:stretch>
              <a:fillRect/>
            </a:stretch>
          </a:blipFill>
          <a:ln w="28575">
            <a:solidFill>
              <a:schemeClr val="bg1"/>
            </a:solidFill>
          </a:ln>
        </p:spPr>
      </p:pic>
    </p:spTree>
  </p:cSld>
  <p:clrMapOvr>
    <a:masterClrMapping/>
  </p:clrMapOvr>
  <p:transition advClick="0"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30" y="498989"/>
            <a:ext cx="8229600" cy="1143000"/>
          </a:xfrm>
        </p:spPr>
        <p:txBody>
          <a:bodyPr/>
          <a:lstStyle/>
          <a:p>
            <a:r>
              <a:rPr lang="en-US" dirty="0" smtClean="0"/>
              <a:t>The “Real Big” Picture</a:t>
            </a:r>
            <a:endParaRPr lang="en-US" dirty="0"/>
          </a:p>
        </p:txBody>
      </p:sp>
      <p:sp>
        <p:nvSpPr>
          <p:cNvPr id="4" name="TextBox 3"/>
          <p:cNvSpPr txBox="1"/>
          <p:nvPr/>
        </p:nvSpPr>
        <p:spPr>
          <a:xfrm>
            <a:off x="559330" y="1862667"/>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Driving Forces</a:t>
            </a:r>
            <a:endParaRPr lang="en-US" sz="2000" dirty="0"/>
          </a:p>
        </p:txBody>
      </p:sp>
      <p:sp>
        <p:nvSpPr>
          <p:cNvPr id="6" name="TextBox 5"/>
          <p:cNvSpPr txBox="1"/>
          <p:nvPr/>
        </p:nvSpPr>
        <p:spPr>
          <a:xfrm>
            <a:off x="4572530" y="2563223"/>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Initial Review/Priorities</a:t>
            </a:r>
            <a:endParaRPr lang="en-US" sz="2000" dirty="0"/>
          </a:p>
        </p:txBody>
      </p:sp>
      <p:sp>
        <p:nvSpPr>
          <p:cNvPr id="7" name="TextBox 6"/>
          <p:cNvSpPr txBox="1"/>
          <p:nvPr/>
        </p:nvSpPr>
        <p:spPr>
          <a:xfrm>
            <a:off x="4572530" y="3280713"/>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Work Plan for Objectives</a:t>
            </a:r>
            <a:endParaRPr lang="en-US" sz="2000" dirty="0"/>
          </a:p>
        </p:txBody>
      </p:sp>
      <p:sp>
        <p:nvSpPr>
          <p:cNvPr id="9" name="TextBox 8"/>
          <p:cNvSpPr txBox="1"/>
          <p:nvPr/>
        </p:nvSpPr>
        <p:spPr>
          <a:xfrm>
            <a:off x="4572530" y="4093513"/>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Develop OHS Framework</a:t>
            </a:r>
            <a:endParaRPr lang="en-US" sz="2000" dirty="0"/>
          </a:p>
        </p:txBody>
      </p:sp>
      <p:sp>
        <p:nvSpPr>
          <p:cNvPr id="10" name="TextBox 9"/>
          <p:cNvSpPr txBox="1"/>
          <p:nvPr/>
        </p:nvSpPr>
        <p:spPr>
          <a:xfrm>
            <a:off x="559330" y="4293568"/>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Check How You’re Doing</a:t>
            </a:r>
            <a:endParaRPr lang="en-US" sz="2000" dirty="0"/>
          </a:p>
        </p:txBody>
      </p:sp>
      <p:sp>
        <p:nvSpPr>
          <p:cNvPr id="11" name="TextBox 10"/>
          <p:cNvSpPr txBox="1"/>
          <p:nvPr/>
        </p:nvSpPr>
        <p:spPr>
          <a:xfrm>
            <a:off x="4572530" y="4872447"/>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Implement Framework</a:t>
            </a:r>
            <a:endParaRPr lang="en-US" sz="2000" dirty="0"/>
          </a:p>
        </p:txBody>
      </p:sp>
      <p:sp>
        <p:nvSpPr>
          <p:cNvPr id="12" name="TextBox 11"/>
          <p:cNvSpPr txBox="1"/>
          <p:nvPr/>
        </p:nvSpPr>
        <p:spPr>
          <a:xfrm>
            <a:off x="559330" y="3493348"/>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Report How You’re Doing</a:t>
            </a:r>
            <a:endParaRPr lang="en-US" sz="2000" dirty="0"/>
          </a:p>
        </p:txBody>
      </p:sp>
      <p:sp>
        <p:nvSpPr>
          <p:cNvPr id="13" name="TextBox 12"/>
          <p:cNvSpPr txBox="1"/>
          <p:nvPr/>
        </p:nvSpPr>
        <p:spPr>
          <a:xfrm>
            <a:off x="559330" y="2763278"/>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Meet Expectations?</a:t>
            </a:r>
            <a:endParaRPr lang="en-US" sz="2000" dirty="0"/>
          </a:p>
        </p:txBody>
      </p:sp>
      <p:sp>
        <p:nvSpPr>
          <p:cNvPr id="14" name="TextBox 13"/>
          <p:cNvSpPr txBox="1"/>
          <p:nvPr/>
        </p:nvSpPr>
        <p:spPr>
          <a:xfrm>
            <a:off x="4572530" y="1862667"/>
            <a:ext cx="3149070" cy="40011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2000" dirty="0" smtClean="0"/>
              <a:t>Overcoming Barriers</a:t>
            </a:r>
            <a:endParaRPr lang="en-US" sz="2000" dirty="0"/>
          </a:p>
        </p:txBody>
      </p:sp>
      <p:cxnSp>
        <p:nvCxnSpPr>
          <p:cNvPr id="18" name="Straight Arrow Connector 17"/>
          <p:cNvCxnSpPr/>
          <p:nvPr/>
        </p:nvCxnSpPr>
        <p:spPr>
          <a:xfrm>
            <a:off x="3708402" y="2050055"/>
            <a:ext cx="86413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4" idx="2"/>
            <a:endCxn id="6" idx="0"/>
          </p:cNvCxnSpPr>
          <p:nvPr/>
        </p:nvCxnSpPr>
        <p:spPr>
          <a:xfrm rot="5400000">
            <a:off x="5996842" y="2413000"/>
            <a:ext cx="300446"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5998430" y="3129696"/>
            <a:ext cx="300446"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p:cNvCxnSpPr>
          <p:nvPr/>
        </p:nvCxnSpPr>
        <p:spPr>
          <a:xfrm rot="16200000" flipH="1">
            <a:off x="5941911" y="3885977"/>
            <a:ext cx="412690" cy="23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2"/>
          </p:cNvCxnSpPr>
          <p:nvPr/>
        </p:nvCxnSpPr>
        <p:spPr>
          <a:xfrm rot="5400000">
            <a:off x="5957653" y="4683035"/>
            <a:ext cx="37882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0" idx="0"/>
            <a:endCxn id="12" idx="2"/>
          </p:cNvCxnSpPr>
          <p:nvPr/>
        </p:nvCxnSpPr>
        <p:spPr>
          <a:xfrm rot="5400000" flipH="1" flipV="1">
            <a:off x="1933810" y="4093513"/>
            <a:ext cx="40011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2" idx="0"/>
            <a:endCxn id="13" idx="2"/>
          </p:cNvCxnSpPr>
          <p:nvPr/>
        </p:nvCxnSpPr>
        <p:spPr>
          <a:xfrm rot="5400000" flipH="1" flipV="1">
            <a:off x="1968885" y="3328368"/>
            <a:ext cx="32996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3" idx="0"/>
          </p:cNvCxnSpPr>
          <p:nvPr/>
        </p:nvCxnSpPr>
        <p:spPr>
          <a:xfrm rot="16200000" flipV="1">
            <a:off x="1883615" y="2513028"/>
            <a:ext cx="499707" cy="7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1"/>
          </p:cNvCxnSpPr>
          <p:nvPr/>
        </p:nvCxnSpPr>
        <p:spPr>
          <a:xfrm rot="10800000">
            <a:off x="2134660" y="5052346"/>
            <a:ext cx="2437871" cy="2015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0" idx="2"/>
          </p:cNvCxnSpPr>
          <p:nvPr/>
        </p:nvCxnSpPr>
        <p:spPr>
          <a:xfrm rot="16200000" flipH="1">
            <a:off x="1954928" y="4872615"/>
            <a:ext cx="358668" cy="7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1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Forces:  Macro Scale</a:t>
            </a:r>
            <a:endParaRPr lang="en-US" dirty="0"/>
          </a:p>
        </p:txBody>
      </p:sp>
      <p:sp>
        <p:nvSpPr>
          <p:cNvPr id="3" name="Content Placeholder 2"/>
          <p:cNvSpPr>
            <a:spLocks noGrp="1"/>
          </p:cNvSpPr>
          <p:nvPr>
            <p:ph idx="1"/>
          </p:nvPr>
        </p:nvSpPr>
        <p:spPr/>
        <p:txBody>
          <a:bodyPr/>
          <a:lstStyle/>
          <a:p>
            <a:r>
              <a:rPr lang="en-US" dirty="0" smtClean="0"/>
              <a:t>Number 1: A safe and healthy work environment</a:t>
            </a:r>
          </a:p>
          <a:p>
            <a:r>
              <a:rPr lang="en-US" dirty="0" smtClean="0"/>
              <a:t>Program efficiency and consistency</a:t>
            </a:r>
          </a:p>
          <a:p>
            <a:r>
              <a:rPr lang="en-US" dirty="0" smtClean="0"/>
              <a:t>Decreased liability</a:t>
            </a:r>
          </a:p>
          <a:p>
            <a:r>
              <a:rPr lang="en-US" dirty="0" smtClean="0"/>
              <a:t>Lower costs</a:t>
            </a:r>
          </a:p>
          <a:p>
            <a:r>
              <a:rPr lang="en-US" dirty="0" smtClean="0"/>
              <a:t>Greater employee empowerment</a:t>
            </a:r>
          </a:p>
          <a:p>
            <a:r>
              <a:rPr lang="en-US" dirty="0" smtClean="0"/>
              <a:t>Assurance to investors, insurance companies</a:t>
            </a:r>
          </a:p>
          <a:p>
            <a:r>
              <a:rPr lang="en-US" dirty="0" smtClean="0"/>
              <a:t>Continued focus on continual improvement</a:t>
            </a:r>
          </a:p>
          <a:p>
            <a:endParaRPr lang="en-US" dirty="0" smtClean="0"/>
          </a:p>
          <a:p>
            <a:endParaRPr lang="en-US" dirty="0"/>
          </a:p>
        </p:txBody>
      </p:sp>
    </p:spTree>
  </p:cSld>
  <p:clrMapOvr>
    <a:masterClrMapping/>
  </p:clrMapOvr>
  <p:transition advClick="0" advTm="72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1991</Words>
  <Application>Microsoft Office PowerPoint</Application>
  <PresentationFormat>On-screen Show (4:3)</PresentationFormat>
  <Paragraphs>257</Paragraphs>
  <Slides>34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Flow</vt:lpstr>
      <vt:lpstr>Clip</vt:lpstr>
      <vt:lpstr>Session 4: Putting It All Together</vt:lpstr>
      <vt:lpstr>PowerPoint Presentation</vt:lpstr>
      <vt:lpstr>PowerPoint Presentation</vt:lpstr>
      <vt:lpstr>PowerPoint Presentation</vt:lpstr>
      <vt:lpstr>PowerPoint Presentation</vt:lpstr>
      <vt:lpstr>PowerPoint Presentation</vt:lpstr>
      <vt:lpstr>PowerPoint Presentation</vt:lpstr>
      <vt:lpstr>The “Real Big” Picture</vt:lpstr>
      <vt:lpstr>Driving Forces:  Macro Scale</vt:lpstr>
      <vt:lpstr>PowerPoint Presentation</vt:lpstr>
      <vt:lpstr>PowerPoint Presentation</vt:lpstr>
      <vt:lpstr>PowerPoint Presentation</vt:lpstr>
      <vt:lpstr>Before Diving In, Ask…</vt:lpstr>
      <vt:lpstr>Assembling the OHSMS Team</vt:lpstr>
      <vt:lpstr>Management/Employee Participation</vt:lpstr>
      <vt:lpstr>Initial Review</vt:lpstr>
      <vt:lpstr>PowerPoint Presentation</vt:lpstr>
      <vt:lpstr>PowerPoint Presentation</vt:lpstr>
      <vt:lpstr>PowerPoint Presentation</vt:lpstr>
      <vt:lpstr>Initial Review: Risk Evaluation</vt:lpstr>
      <vt:lpstr>PowerPoint Presentation</vt:lpstr>
      <vt:lpstr>Planning Phase  Objectives The Basis for the OHSMS</vt:lpstr>
      <vt:lpstr>PowerPoint Presentation</vt:lpstr>
      <vt:lpstr>Action Plans—Remember This</vt:lpstr>
      <vt:lpstr>PowerPoint Presentation</vt:lpstr>
      <vt:lpstr>PowerPoint Presentation</vt:lpstr>
      <vt:lpstr>Indicators of Progress</vt:lpstr>
      <vt:lpstr>PowerPoint Presentation</vt:lpstr>
      <vt:lpstr>PowerPoint Presentation</vt:lpstr>
      <vt:lpstr>Implement Plans:     Likely Needs</vt:lpstr>
      <vt:lpstr>Did you notice?</vt:lpstr>
      <vt:lpstr>PowerPoint Presentation</vt:lpstr>
      <vt:lpstr>Report and Improve!</vt:lpstr>
      <vt:lpstr>Thanks for your attention!</vt:lpstr>
    </vt:vector>
  </TitlesOfParts>
  <Company>Matrix Compliance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Integrating  ANSI Z10</dc:title>
  <dc:creator>Douglas Dean</dc:creator>
  <cp:lastModifiedBy>Vosburgh, Linda - OSHA</cp:lastModifiedBy>
  <cp:revision>46</cp:revision>
  <dcterms:created xsi:type="dcterms:W3CDTF">2010-08-02T15:03:19Z</dcterms:created>
  <dcterms:modified xsi:type="dcterms:W3CDTF">2012-04-24T13:21:07Z</dcterms:modified>
</cp:coreProperties>
</file>