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2"/>
  </p:notesMasterIdLst>
  <p:handoutMasterIdLst>
    <p:handoutMasterId r:id="rId303"/>
  </p:handout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303" r:id="rId33"/>
    <p:sldId id="304"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419" r:id="rId74"/>
    <p:sldId id="330" r:id="rId75"/>
    <p:sldId id="331" r:id="rId76"/>
    <p:sldId id="332" r:id="rId77"/>
    <p:sldId id="337" r:id="rId78"/>
    <p:sldId id="339" r:id="rId79"/>
    <p:sldId id="340" r:id="rId80"/>
    <p:sldId id="341"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8" r:id="rId94"/>
    <p:sldId id="357"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5" r:id="rId112"/>
    <p:sldId id="376" r:id="rId113"/>
    <p:sldId id="377" r:id="rId114"/>
    <p:sldId id="378" r:id="rId115"/>
    <p:sldId id="379" r:id="rId116"/>
    <p:sldId id="380" r:id="rId117"/>
    <p:sldId id="381" r:id="rId118"/>
    <p:sldId id="382" r:id="rId119"/>
    <p:sldId id="383"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2" r:id="rId138"/>
    <p:sldId id="404" r:id="rId139"/>
    <p:sldId id="405" r:id="rId140"/>
    <p:sldId id="406" r:id="rId141"/>
    <p:sldId id="407" r:id="rId142"/>
    <p:sldId id="408" r:id="rId143"/>
    <p:sldId id="409" r:id="rId144"/>
    <p:sldId id="410" r:id="rId145"/>
    <p:sldId id="411" r:id="rId146"/>
    <p:sldId id="566" r:id="rId147"/>
    <p:sldId id="412" r:id="rId148"/>
    <p:sldId id="413" r:id="rId149"/>
    <p:sldId id="414" r:id="rId150"/>
    <p:sldId id="415" r:id="rId151"/>
    <p:sldId id="416" r:id="rId152"/>
    <p:sldId id="417" r:id="rId153"/>
    <p:sldId id="418" r:id="rId154"/>
    <p:sldId id="420" r:id="rId155"/>
    <p:sldId id="421" r:id="rId156"/>
    <p:sldId id="422" r:id="rId157"/>
    <p:sldId id="573" r:id="rId158"/>
    <p:sldId id="423" r:id="rId159"/>
    <p:sldId id="424" r:id="rId160"/>
    <p:sldId id="425" r:id="rId161"/>
    <p:sldId id="426" r:id="rId162"/>
    <p:sldId id="427" r:id="rId163"/>
    <p:sldId id="428" r:id="rId164"/>
    <p:sldId id="429" r:id="rId165"/>
    <p:sldId id="430" r:id="rId166"/>
    <p:sldId id="431" r:id="rId167"/>
    <p:sldId id="432" r:id="rId168"/>
    <p:sldId id="433" r:id="rId169"/>
    <p:sldId id="434" r:id="rId170"/>
    <p:sldId id="435" r:id="rId171"/>
    <p:sldId id="436" r:id="rId172"/>
    <p:sldId id="437" r:id="rId173"/>
    <p:sldId id="438" r:id="rId174"/>
    <p:sldId id="439" r:id="rId175"/>
    <p:sldId id="440" r:id="rId176"/>
    <p:sldId id="442" r:id="rId177"/>
    <p:sldId id="441" r:id="rId178"/>
    <p:sldId id="443" r:id="rId179"/>
    <p:sldId id="444" r:id="rId180"/>
    <p:sldId id="445" r:id="rId181"/>
    <p:sldId id="446" r:id="rId182"/>
    <p:sldId id="447" r:id="rId183"/>
    <p:sldId id="448" r:id="rId184"/>
    <p:sldId id="449" r:id="rId185"/>
    <p:sldId id="451" r:id="rId186"/>
    <p:sldId id="450" r:id="rId187"/>
    <p:sldId id="452" r:id="rId188"/>
    <p:sldId id="453" r:id="rId189"/>
    <p:sldId id="454" r:id="rId190"/>
    <p:sldId id="455" r:id="rId191"/>
    <p:sldId id="456" r:id="rId192"/>
    <p:sldId id="457" r:id="rId193"/>
    <p:sldId id="458" r:id="rId194"/>
    <p:sldId id="459" r:id="rId195"/>
    <p:sldId id="460" r:id="rId196"/>
    <p:sldId id="461" r:id="rId197"/>
    <p:sldId id="462" r:id="rId198"/>
    <p:sldId id="463" r:id="rId199"/>
    <p:sldId id="464" r:id="rId200"/>
    <p:sldId id="465" r:id="rId201"/>
    <p:sldId id="466" r:id="rId202"/>
    <p:sldId id="467" r:id="rId203"/>
    <p:sldId id="468" r:id="rId204"/>
    <p:sldId id="469" r:id="rId205"/>
    <p:sldId id="470" r:id="rId206"/>
    <p:sldId id="471" r:id="rId207"/>
    <p:sldId id="472" r:id="rId208"/>
    <p:sldId id="473" r:id="rId209"/>
    <p:sldId id="474" r:id="rId210"/>
    <p:sldId id="475" r:id="rId211"/>
    <p:sldId id="476" r:id="rId212"/>
    <p:sldId id="477" r:id="rId213"/>
    <p:sldId id="478" r:id="rId214"/>
    <p:sldId id="479" r:id="rId215"/>
    <p:sldId id="480" r:id="rId216"/>
    <p:sldId id="481" r:id="rId217"/>
    <p:sldId id="482" r:id="rId218"/>
    <p:sldId id="483" r:id="rId219"/>
    <p:sldId id="484" r:id="rId220"/>
    <p:sldId id="485" r:id="rId221"/>
    <p:sldId id="486" r:id="rId222"/>
    <p:sldId id="487" r:id="rId223"/>
    <p:sldId id="488" r:id="rId224"/>
    <p:sldId id="489" r:id="rId225"/>
    <p:sldId id="490" r:id="rId226"/>
    <p:sldId id="491" r:id="rId227"/>
    <p:sldId id="492" r:id="rId228"/>
    <p:sldId id="493" r:id="rId229"/>
    <p:sldId id="494" r:id="rId230"/>
    <p:sldId id="495" r:id="rId231"/>
    <p:sldId id="496" r:id="rId232"/>
    <p:sldId id="497" r:id="rId233"/>
    <p:sldId id="498" r:id="rId234"/>
    <p:sldId id="499" r:id="rId235"/>
    <p:sldId id="500" r:id="rId236"/>
    <p:sldId id="501" r:id="rId237"/>
    <p:sldId id="502" r:id="rId238"/>
    <p:sldId id="503" r:id="rId239"/>
    <p:sldId id="504" r:id="rId240"/>
    <p:sldId id="505" r:id="rId241"/>
    <p:sldId id="506" r:id="rId242"/>
    <p:sldId id="507" r:id="rId243"/>
    <p:sldId id="508" r:id="rId244"/>
    <p:sldId id="509" r:id="rId245"/>
    <p:sldId id="510" r:id="rId246"/>
    <p:sldId id="511" r:id="rId247"/>
    <p:sldId id="512" r:id="rId248"/>
    <p:sldId id="513" r:id="rId249"/>
    <p:sldId id="514" r:id="rId250"/>
    <p:sldId id="515" r:id="rId251"/>
    <p:sldId id="516" r:id="rId252"/>
    <p:sldId id="517" r:id="rId253"/>
    <p:sldId id="518" r:id="rId254"/>
    <p:sldId id="519" r:id="rId255"/>
    <p:sldId id="520" r:id="rId256"/>
    <p:sldId id="521" r:id="rId257"/>
    <p:sldId id="522" r:id="rId258"/>
    <p:sldId id="523" r:id="rId259"/>
    <p:sldId id="524" r:id="rId260"/>
    <p:sldId id="525" r:id="rId261"/>
    <p:sldId id="526" r:id="rId262"/>
    <p:sldId id="527" r:id="rId263"/>
    <p:sldId id="528" r:id="rId264"/>
    <p:sldId id="529" r:id="rId265"/>
    <p:sldId id="530" r:id="rId266"/>
    <p:sldId id="531" r:id="rId267"/>
    <p:sldId id="532" r:id="rId268"/>
    <p:sldId id="533" r:id="rId269"/>
    <p:sldId id="534" r:id="rId270"/>
    <p:sldId id="535" r:id="rId271"/>
    <p:sldId id="536" r:id="rId272"/>
    <p:sldId id="537" r:id="rId273"/>
    <p:sldId id="538" r:id="rId274"/>
    <p:sldId id="539" r:id="rId275"/>
    <p:sldId id="540" r:id="rId276"/>
    <p:sldId id="541" r:id="rId277"/>
    <p:sldId id="542" r:id="rId278"/>
    <p:sldId id="543" r:id="rId279"/>
    <p:sldId id="544" r:id="rId280"/>
    <p:sldId id="545" r:id="rId281"/>
    <p:sldId id="546" r:id="rId282"/>
    <p:sldId id="547" r:id="rId283"/>
    <p:sldId id="548" r:id="rId284"/>
    <p:sldId id="549" r:id="rId285"/>
    <p:sldId id="550" r:id="rId286"/>
    <p:sldId id="551" r:id="rId287"/>
    <p:sldId id="552" r:id="rId288"/>
    <p:sldId id="553" r:id="rId289"/>
    <p:sldId id="554" r:id="rId290"/>
    <p:sldId id="555" r:id="rId291"/>
    <p:sldId id="556" r:id="rId292"/>
    <p:sldId id="557" r:id="rId293"/>
    <p:sldId id="558" r:id="rId294"/>
    <p:sldId id="559" r:id="rId295"/>
    <p:sldId id="560" r:id="rId296"/>
    <p:sldId id="561" r:id="rId297"/>
    <p:sldId id="562" r:id="rId298"/>
    <p:sldId id="563" r:id="rId299"/>
    <p:sldId id="564" r:id="rId300"/>
    <p:sldId id="565" r:id="rId301"/>
  </p:sldIdLst>
  <p:sldSz cx="9144000" cy="6858000" type="screen4x3"/>
  <p:notesSz cx="6858000" cy="9144000"/>
  <p:embeddedFontLst>
    <p:embeddedFont>
      <p:font typeface="Arial Narrow" pitchFamily="34" charset="0"/>
      <p:regular r:id="rId304"/>
      <p:bold r:id="rId305"/>
      <p:italic r:id="rId306"/>
      <p:boldItalic r:id="rId307"/>
    </p:embeddedFont>
    <p:embeddedFont>
      <p:font typeface="Tahoma" pitchFamily="34" charset="0"/>
      <p:regular r:id="rId308"/>
      <p:bold r:id="rId309"/>
    </p:embeddedFont>
  </p:embeddedFontLst>
  <p:custDataLst>
    <p:tags r:id="rId31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2" autoAdjust="0"/>
    <p:restoredTop sz="83408" autoAdjust="0"/>
  </p:normalViewPr>
  <p:slideViewPr>
    <p:cSldViewPr snapToGrid="0">
      <p:cViewPr varScale="1">
        <p:scale>
          <a:sx n="111" d="100"/>
          <a:sy n="111" d="100"/>
        </p:scale>
        <p:origin x="-1590" y="-84"/>
      </p:cViewPr>
      <p:guideLst>
        <p:guide orient="horz" pos="2160"/>
        <p:guide pos="2880"/>
      </p:guideLst>
    </p:cSldViewPr>
  </p:slideViewPr>
  <p:notesTextViewPr>
    <p:cViewPr>
      <p:scale>
        <a:sx n="100" d="100"/>
        <a:sy n="100" d="100"/>
      </p:scale>
      <p:origin x="0" y="0"/>
    </p:cViewPr>
  </p:notesTextViewPr>
  <p:sorterViewPr>
    <p:cViewPr>
      <p:scale>
        <a:sx n="69" d="100"/>
        <a:sy n="69" d="100"/>
      </p:scale>
      <p:origin x="0" y="0"/>
    </p:cViewPr>
  </p:sorterViewPr>
  <p:notesViewPr>
    <p:cSldViewPr snapToGrid="0">
      <p:cViewPr>
        <p:scale>
          <a:sx n="100" d="100"/>
          <a:sy n="100" d="100"/>
        </p:scale>
        <p:origin x="-1620" y="30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tableStyles" Target="tableStyle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font" Target="fonts/font1.fntdata"/><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font" Target="fonts/font2.fntdata"/><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font" Target="fonts/font3.fntdata"/><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notesMaster" Target="notesMasters/notesMaster1.xml"/><Relationship Id="rId30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font" Target="fonts/font5.fntdata"/><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font" Target="fonts/font6.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tags" Target="tags/tag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presProps" Target="pres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495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495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r>
              <a:rPr lang="en-US"/>
              <a:t>Construction Safety Council (800) 552-7744</a:t>
            </a:r>
          </a:p>
        </p:txBody>
      </p:sp>
      <p:sp>
        <p:nvSpPr>
          <p:cNvPr id="1495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84C49C3-3BB2-4838-98BF-0E175AD3C615}" type="slidenum">
              <a:rPr lang="en-US"/>
              <a:pPr>
                <a:defRPr/>
              </a:pPr>
              <a:t>‹#›</a:t>
            </a:fld>
            <a:endParaRPr lang="en-US"/>
          </a:p>
        </p:txBody>
      </p:sp>
    </p:spTree>
    <p:extLst>
      <p:ext uri="{BB962C8B-B14F-4D97-AF65-F5344CB8AC3E}">
        <p14:creationId xmlns:p14="http://schemas.microsoft.com/office/powerpoint/2010/main" val="8752474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22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lvl1pPr>
          </a:lstStyle>
          <a:p>
            <a:pPr>
              <a:defRPr/>
            </a:pPr>
            <a:r>
              <a:rPr lang="en-US"/>
              <a:t>Construction Safety Council (800) 552-7744</a:t>
            </a:r>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B789863-1CDA-4A9F-B4DF-C65FB16438DE}" type="slidenum">
              <a:rPr lang="en-US"/>
              <a:pPr>
                <a:defRPr/>
              </a:pPr>
              <a:t>‹#›</a:t>
            </a:fld>
            <a:endParaRPr lang="en-US"/>
          </a:p>
        </p:txBody>
      </p:sp>
    </p:spTree>
    <p:extLst>
      <p:ext uri="{BB962C8B-B14F-4D97-AF65-F5344CB8AC3E}">
        <p14:creationId xmlns:p14="http://schemas.microsoft.com/office/powerpoint/2010/main" val="439735207"/>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osha.gov/pls/oshaweb/owasrch.search_form?p_doc_type=OSHACT&amp;p_toc_level=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osha.gov/index.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235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5BF369-8186-4F9D-B174-EF3264AC010D}" type="slidenum">
              <a:rPr lang="en-US" smtClean="0"/>
              <a:pPr eaLnBrk="1" hangingPunct="1"/>
              <a:t>1</a:t>
            </a:fld>
            <a:endParaRPr lang="en-US" smtClean="0"/>
          </a:p>
        </p:txBody>
      </p:sp>
      <p:sp>
        <p:nvSpPr>
          <p:cNvPr id="323588" name="Rectangle 2"/>
          <p:cNvSpPr>
            <a:spLocks noGrp="1" noRot="1" noChangeAspect="1" noChangeArrowheads="1" noTextEdit="1"/>
          </p:cNvSpPr>
          <p:nvPr>
            <p:ph type="sldImg"/>
          </p:nvPr>
        </p:nvSpPr>
        <p:spPr>
          <a:ln/>
        </p:spPr>
      </p:sp>
      <p:sp>
        <p:nvSpPr>
          <p:cNvPr id="323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mtClean="0"/>
              <a:t>Prepare to Learn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38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539FB4-066A-4869-90F1-A44C3257FC4F}" type="slidenum">
              <a:rPr lang="en-US" smtClean="0"/>
              <a:pPr eaLnBrk="1" hangingPunct="1"/>
              <a:t>10</a:t>
            </a:fld>
            <a:endParaRPr lang="en-US" smtClean="0"/>
          </a:p>
        </p:txBody>
      </p:sp>
      <p:sp>
        <p:nvSpPr>
          <p:cNvPr id="333828" name="Rectangle 2"/>
          <p:cNvSpPr>
            <a:spLocks noGrp="1" noRot="1" noChangeAspect="1" noChangeArrowheads="1" noTextEdit="1"/>
          </p:cNvSpPr>
          <p:nvPr>
            <p:ph type="sldImg"/>
          </p:nvPr>
        </p:nvSpPr>
        <p:spPr>
          <a:ln/>
        </p:spPr>
      </p:sp>
      <p:sp>
        <p:nvSpPr>
          <p:cNvPr id="333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Health hazards in construction overview. </a:t>
            </a:r>
          </a:p>
          <a:p>
            <a:pPr eaLnBrk="1" hangingPunct="1"/>
            <a:endParaRPr lang="en-US" smtClean="0"/>
          </a:p>
          <a:p>
            <a:pPr eaLnBrk="1" hangingPunct="1"/>
            <a:r>
              <a:rPr lang="en-US" smtClean="0"/>
              <a:t>Question?</a:t>
            </a:r>
          </a:p>
          <a:p>
            <a:pPr eaLnBrk="1" hangingPunct="1"/>
            <a:endParaRPr lang="en-US" smtClean="0"/>
          </a:p>
          <a:p>
            <a:pPr eaLnBrk="1" hangingPunct="1"/>
            <a:r>
              <a:rPr lang="en-US" smtClean="0"/>
              <a:t>What are some other health hazards that course participants may have experienced?</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6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732561-AE91-47E5-A87F-B8F2AA0801AF}" type="slidenum">
              <a:rPr lang="en-US" smtClean="0"/>
              <a:pPr eaLnBrk="1" hangingPunct="1"/>
              <a:t>100</a:t>
            </a:fld>
            <a:endParaRPr lang="en-US" smtClean="0"/>
          </a:p>
        </p:txBody>
      </p:sp>
      <p:sp>
        <p:nvSpPr>
          <p:cNvPr id="436228" name="Rectangle 2"/>
          <p:cNvSpPr>
            <a:spLocks noGrp="1" noRot="1" noChangeAspect="1" noChangeArrowheads="1" noTextEdit="1"/>
          </p:cNvSpPr>
          <p:nvPr>
            <p:ph type="sldImg"/>
          </p:nvPr>
        </p:nvSpPr>
        <p:spPr>
          <a:ln/>
        </p:spPr>
      </p:sp>
      <p:sp>
        <p:nvSpPr>
          <p:cNvPr id="436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achieve compliance with [OSHA health standards] administrative or engineering controls must first be implemented whenever feasible. When such controls are not feasible to achieve full compliance, protective equipment or other protective measures must be used to keep the exposure of employees to air contaminants within the limits prescribed [by OSHA]. Any equipment and technical measures used for this purpose must first be approved for each particular use by a </a:t>
            </a:r>
            <a:r>
              <a:rPr lang="en-US" b="1" i="1" smtClean="0"/>
              <a:t>competent industrial hygienist</a:t>
            </a:r>
            <a:r>
              <a:rPr lang="en-US" smtClean="0"/>
              <a:t> or other technically </a:t>
            </a:r>
            <a:r>
              <a:rPr lang="en-US" b="1" i="1" smtClean="0"/>
              <a:t>qualified person</a:t>
            </a:r>
            <a:r>
              <a:rPr lang="en-US" smtClean="0"/>
              <a:t>. </a:t>
            </a:r>
          </a:p>
          <a:p>
            <a:pPr eaLnBrk="1" hangingPunct="1"/>
            <a:endParaRPr lang="en-US" smtClean="0"/>
          </a:p>
          <a:p>
            <a:pPr eaLnBrk="1" hangingPunct="1"/>
            <a:r>
              <a:rPr lang="en-US" b="1" i="1" smtClean="0"/>
              <a:t>Qualified Person</a:t>
            </a:r>
            <a:r>
              <a:rPr lang="en-US" smtClean="0"/>
              <a:t> means one who, by possession of a recognized degree, certificate, or professional standing, or who by extensive knowledge, training, and experience, has successfully demonstrated his ability to solve or resolve problems relating to the subject matter, the work, or the project.</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7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C73A42-BD4F-470C-AE6A-6B87A6027974}" type="slidenum">
              <a:rPr lang="en-US" smtClean="0"/>
              <a:pPr eaLnBrk="1" hangingPunct="1"/>
              <a:t>101</a:t>
            </a:fld>
            <a:endParaRPr lang="en-US" smtClean="0"/>
          </a:p>
        </p:txBody>
      </p:sp>
      <p:sp>
        <p:nvSpPr>
          <p:cNvPr id="437252" name="Rectangle 2"/>
          <p:cNvSpPr>
            <a:spLocks noGrp="1" noRot="1" noChangeAspect="1" noChangeArrowheads="1" noTextEdit="1"/>
          </p:cNvSpPr>
          <p:nvPr>
            <p:ph type="sldImg"/>
          </p:nvPr>
        </p:nvSpPr>
        <p:spPr>
          <a:ln/>
        </p:spPr>
      </p:sp>
      <p:sp>
        <p:nvSpPr>
          <p:cNvPr id="437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achieve compliance with [OSHA health standards] administrative or engineering controls must first be implemented whenever feasible. When such controls are not feasible to achieve full compliance, protective equipment or other protective measures must be used to keep the exposure of employees to air contaminants within the limits prescribed [by OSHA]. Any equipment and technical measures used for this purpose must first be approved for each particular use by a </a:t>
            </a:r>
            <a:r>
              <a:rPr lang="en-US" b="1" i="1" smtClean="0"/>
              <a:t>competent industrial hygienist</a:t>
            </a:r>
            <a:r>
              <a:rPr lang="en-US" smtClean="0"/>
              <a:t> or other technically </a:t>
            </a:r>
            <a:r>
              <a:rPr lang="en-US" b="1" i="1" smtClean="0"/>
              <a:t>qualified person</a:t>
            </a:r>
            <a:r>
              <a:rPr lang="en-US" smtClean="0"/>
              <a:t>.</a:t>
            </a:r>
          </a:p>
          <a:p>
            <a:pPr eaLnBrk="1" hangingPunct="1"/>
            <a:endParaRPr lang="en-US" smtClean="0"/>
          </a:p>
          <a:p>
            <a:pPr eaLnBrk="1" hangingPunct="1"/>
            <a:r>
              <a:rPr lang="en-US" b="1" i="1" smtClean="0"/>
              <a:t>Industrial Hygienist - </a:t>
            </a:r>
            <a:r>
              <a:rPr lang="en-US" smtClean="0"/>
              <a:t>A professional devoted to the anticipation, recognition, evaluation, prevention, and control of those environmental factors or stresses arising in or from the workplace which may cause sickness, impaired health and well being, or significant discomfort among workers.</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8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40CFA9-8DAB-48D6-BF49-0CBDE98292D6}" type="slidenum">
              <a:rPr lang="en-US" smtClean="0"/>
              <a:pPr eaLnBrk="1" hangingPunct="1"/>
              <a:t>102</a:t>
            </a:fld>
            <a:endParaRPr lang="en-US" smtClean="0"/>
          </a:p>
        </p:txBody>
      </p:sp>
      <p:sp>
        <p:nvSpPr>
          <p:cNvPr id="438276" name="Rectangle 2"/>
          <p:cNvSpPr>
            <a:spLocks noGrp="1" noRot="1" noChangeAspect="1" noChangeArrowheads="1" noTextEdit="1"/>
          </p:cNvSpPr>
          <p:nvPr>
            <p:ph type="sldImg"/>
          </p:nvPr>
        </p:nvSpPr>
        <p:spPr>
          <a:ln/>
        </p:spPr>
      </p:sp>
      <p:sp>
        <p:nvSpPr>
          <p:cNvPr id="438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respiratory protection program, when used, must be administered by a suitably trained </a:t>
            </a:r>
            <a:r>
              <a:rPr lang="en-US" b="1" i="1" smtClean="0"/>
              <a:t>program administrator (competent person)</a:t>
            </a:r>
            <a:r>
              <a:rPr lang="en-US" smtClean="0"/>
              <a:t>. </a:t>
            </a:r>
          </a:p>
          <a:p>
            <a:pPr eaLnBrk="1" hangingPunct="1"/>
            <a:endParaRPr lang="en-US" smtClean="0"/>
          </a:p>
          <a:p>
            <a:pPr eaLnBrk="1" hangingPunct="1"/>
            <a:r>
              <a:rPr lang="en-US" b="1" i="1" smtClean="0"/>
              <a:t>NOTE:</a:t>
            </a:r>
            <a:r>
              <a:rPr lang="en-US" i="1" smtClean="0"/>
              <a:t> In OSHA’s Respiratory Protection Standard, the term </a:t>
            </a:r>
            <a:r>
              <a:rPr lang="en-US" b="1" i="1" smtClean="0"/>
              <a:t>“Program Administrator”</a:t>
            </a:r>
            <a:r>
              <a:rPr lang="en-US" i="1" smtClean="0"/>
              <a:t> is used to describe the person who has authority for ensuring compliance with the rule and administering the program.</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9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C56200-2B59-425A-A0CF-2D58A7AF15DD}" type="slidenum">
              <a:rPr lang="en-US" smtClean="0"/>
              <a:pPr eaLnBrk="1" hangingPunct="1"/>
              <a:t>103</a:t>
            </a:fld>
            <a:endParaRPr lang="en-US" smtClean="0"/>
          </a:p>
        </p:txBody>
      </p:sp>
      <p:sp>
        <p:nvSpPr>
          <p:cNvPr id="439300" name="Rectangle 2"/>
          <p:cNvSpPr>
            <a:spLocks noGrp="1" noRot="1" noChangeAspect="1" noChangeArrowheads="1" noTextEdit="1"/>
          </p:cNvSpPr>
          <p:nvPr>
            <p:ph type="sldImg"/>
          </p:nvPr>
        </p:nvSpPr>
        <p:spPr>
          <a:ln/>
        </p:spPr>
      </p:sp>
      <p:sp>
        <p:nvSpPr>
          <p:cNvPr id="439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i="1" smtClean="0"/>
              <a:t>Safety &amp; Health Programs</a:t>
            </a:r>
            <a:endParaRPr lang="en-US" sz="1000" smtClean="0"/>
          </a:p>
          <a:p>
            <a:pPr eaLnBrk="1" hangingPunct="1"/>
            <a:r>
              <a:rPr lang="en-US" sz="1000" smtClean="0"/>
              <a:t>[Safety &amp; Health] programs must provide for frequent and regular inspections of the job sites, materials, and equipment to be made by </a:t>
            </a:r>
            <a:r>
              <a:rPr lang="en-US" sz="1000" b="1" i="1" smtClean="0"/>
              <a:t>competent persons</a:t>
            </a:r>
            <a:r>
              <a:rPr lang="en-US" sz="1000" smtClean="0"/>
              <a:t> designated by the employers.</a:t>
            </a:r>
          </a:p>
          <a:p>
            <a:pPr eaLnBrk="1" hangingPunct="1"/>
            <a:endParaRPr lang="en-US" sz="1000" smtClean="0"/>
          </a:p>
          <a:p>
            <a:pPr eaLnBrk="1" hangingPunct="1"/>
            <a:r>
              <a:rPr lang="en-US" sz="1000" b="1" i="1" smtClean="0"/>
              <a:t>Elements of an Effective Safety &amp; Health Program…</a:t>
            </a:r>
          </a:p>
          <a:p>
            <a:pPr eaLnBrk="1" hangingPunct="1"/>
            <a:r>
              <a:rPr lang="en-US" sz="1000" b="1" i="1" smtClean="0"/>
              <a:t>Management Commitment and Employee Involvement </a:t>
            </a:r>
            <a:r>
              <a:rPr lang="en-US" sz="1000" smtClean="0"/>
              <a:t>– Establish clear policies for safe work and assign competent persons to the job-site to ensure that these safe work policies are being implemented and enforced. Communicate safety goals and provide visible top management commitment to show that the company is serious about safety.</a:t>
            </a:r>
            <a:endParaRPr lang="en-US" sz="1000" b="1" i="1" smtClean="0"/>
          </a:p>
          <a:p>
            <a:pPr eaLnBrk="1" hangingPunct="1"/>
            <a:r>
              <a:rPr lang="en-US" sz="1000" b="1" i="1" smtClean="0"/>
              <a:t>Worksite Analysis</a:t>
            </a:r>
            <a:r>
              <a:rPr lang="en-US" sz="1000" smtClean="0"/>
              <a:t> – Conduct comprehensive baseline worksite surveys for safety and health hazards, perform regular inspections of the job-site and complete routine job hazard analyses.</a:t>
            </a:r>
            <a:endParaRPr lang="en-US" sz="1000" b="1" i="1" smtClean="0"/>
          </a:p>
          <a:p>
            <a:pPr eaLnBrk="1" hangingPunct="1"/>
            <a:r>
              <a:rPr lang="en-US" sz="1000" b="1" i="1" smtClean="0"/>
              <a:t>Hazard Prevention and Control</a:t>
            </a:r>
            <a:r>
              <a:rPr lang="en-US" sz="1000" smtClean="0"/>
              <a:t> – Implement effective engineering, work practice (administrative) controls and provide personal protective equipment.</a:t>
            </a:r>
            <a:endParaRPr lang="en-US" sz="1000" b="1" i="1" smtClean="0"/>
          </a:p>
          <a:p>
            <a:pPr eaLnBrk="1" hangingPunct="1"/>
            <a:r>
              <a:rPr lang="en-US" sz="1000" b="1" i="1" smtClean="0"/>
              <a:t>Medical Management</a:t>
            </a:r>
            <a:r>
              <a:rPr lang="en-US" sz="1000" smtClean="0"/>
              <a:t> – Ensure the availability of medical personnel for advice and consultation on matters of occupational health.</a:t>
            </a:r>
            <a:endParaRPr lang="en-US" sz="1000" b="1" i="1" smtClean="0"/>
          </a:p>
          <a:p>
            <a:pPr eaLnBrk="1" hangingPunct="1"/>
            <a:r>
              <a:rPr lang="en-US" sz="1000" b="1" i="1" smtClean="0"/>
              <a:t>Safety and Health Training</a:t>
            </a:r>
            <a:r>
              <a:rPr lang="en-US" sz="1000" smtClean="0"/>
              <a:t> – Ensure that all employees understand the hazards to which they may be exposed and how to prevent harm to themselves and others from exposure to these hazards.</a:t>
            </a:r>
            <a:endParaRPr lang="en-US" sz="1000" b="1" i="1" smtClean="0"/>
          </a:p>
          <a:p>
            <a:pPr eaLnBrk="1" hangingPunct="1"/>
            <a:r>
              <a:rPr lang="en-US" sz="1000" b="1" i="1" smtClean="0"/>
              <a:t>Program Evaluation</a:t>
            </a:r>
            <a:r>
              <a:rPr lang="en-US" sz="1000" smtClean="0"/>
              <a:t> – Review program to ensure that the existing policies, procedures and hazard prevention &amp; control strategies are working and affective.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0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26DF38-949E-40AF-BB9A-D2DAA03B3EE9}" type="slidenum">
              <a:rPr lang="en-US" smtClean="0"/>
              <a:pPr eaLnBrk="1" hangingPunct="1"/>
              <a:t>104</a:t>
            </a:fld>
            <a:endParaRPr lang="en-US" smtClean="0"/>
          </a:p>
        </p:txBody>
      </p:sp>
      <p:sp>
        <p:nvSpPr>
          <p:cNvPr id="440324" name="Rectangle 2"/>
          <p:cNvSpPr>
            <a:spLocks noGrp="1" noRot="1" noChangeAspect="1" noChangeArrowheads="1" noTextEdit="1"/>
          </p:cNvSpPr>
          <p:nvPr>
            <p:ph type="sldImg"/>
          </p:nvPr>
        </p:nvSpPr>
        <p:spPr>
          <a:ln/>
        </p:spPr>
      </p:sp>
      <p:sp>
        <p:nvSpPr>
          <p:cNvPr id="440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rabicPeriod"/>
            </a:pPr>
            <a:r>
              <a:rPr lang="en-US" sz="1000" smtClean="0"/>
              <a:t>The employer should avail himself of the safety and health training programs the Secretary (OSHA) provides.</a:t>
            </a:r>
          </a:p>
          <a:p>
            <a:pPr marL="228600" indent="-228600" eaLnBrk="1" hangingPunct="1">
              <a:buFontTx/>
              <a:buAutoNum type="arabicPeriod"/>
            </a:pPr>
            <a:r>
              <a:rPr lang="en-US" sz="1000" smtClean="0"/>
              <a:t>The employer must instruct each employee in the recognition and avoidance of unsafe conditions and the regulations applicable to his work environment to control or eliminate any hazards or other exposure to illness or injury.</a:t>
            </a:r>
            <a:endParaRPr lang="en-US" sz="1000" b="1" i="1" smtClean="0"/>
          </a:p>
          <a:p>
            <a:pPr marL="228600" indent="-228600" eaLnBrk="1" hangingPunct="1">
              <a:buFontTx/>
              <a:buAutoNum type="arabicPeriod"/>
            </a:pPr>
            <a:r>
              <a:rPr lang="en-US" sz="1000" smtClean="0"/>
              <a:t>Employees required to handle or use poisons, caustics, and other harmful substances must be instructed regarding the safe handling and use, and be made aware of the potential hazards, personal hygiene, and personal protective measures required.</a:t>
            </a:r>
            <a:endParaRPr lang="en-US" sz="1000" b="1" i="1" smtClean="0"/>
          </a:p>
          <a:p>
            <a:pPr marL="228600" indent="-228600" eaLnBrk="1" hangingPunct="1">
              <a:buFontTx/>
              <a:buAutoNum type="arabicPeriod"/>
            </a:pPr>
            <a:r>
              <a:rPr lang="en-US" sz="1000" smtClean="0"/>
              <a:t>In job site areas where harmful plants or animals are present, employees who may be exposed must be instructed regarding the potential hazards, and how to avoid injury, and the first aid procedures to be used in the event of injury.</a:t>
            </a:r>
          </a:p>
          <a:p>
            <a:pPr marL="228600" indent="-228600" eaLnBrk="1" hangingPunct="1">
              <a:buFontTx/>
              <a:buAutoNum type="arabicPeriod"/>
            </a:pPr>
            <a:r>
              <a:rPr lang="en-US" sz="1000" smtClean="0"/>
              <a:t>Employees required to handle or use flammable liquids, gases, or toxic materials must be instructed in the safe handling and use of these materials and made aware of the specific requirements contained in OSHA’s 29 CFR 1926 Subparts D, F, and other applicable subparts. </a:t>
            </a:r>
          </a:p>
          <a:p>
            <a:pPr marL="228600" indent="-228600" eaLnBrk="1" hangingPunct="1">
              <a:buFontTx/>
              <a:buAutoNum type="arabicPeriod"/>
            </a:pPr>
            <a:r>
              <a:rPr lang="en-US" sz="1000" smtClean="0"/>
              <a:t>All employees required to enter into confined or enclosed spaces must be instructed as to the nature of the hazards involved, the necessary precautions to be taken, and in the use of protective and emergency equipment required. The employer must comply with any specific regulations that apply to work in dangerous or potentially dangerous areas.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13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BD0B32-AA7B-4AE8-95FB-64B05DB273B2}" type="slidenum">
              <a:rPr lang="en-US" smtClean="0"/>
              <a:pPr eaLnBrk="1" hangingPunct="1"/>
              <a:t>105</a:t>
            </a:fld>
            <a:endParaRPr lang="en-US" smtClean="0"/>
          </a:p>
        </p:txBody>
      </p:sp>
      <p:sp>
        <p:nvSpPr>
          <p:cNvPr id="441348" name="Rectangle 2"/>
          <p:cNvSpPr>
            <a:spLocks noGrp="1" noRot="1" noChangeAspect="1" noChangeArrowheads="1" noTextEdit="1"/>
          </p:cNvSpPr>
          <p:nvPr>
            <p:ph type="sldImg"/>
          </p:nvPr>
        </p:nvSpPr>
        <p:spPr>
          <a:ln/>
        </p:spPr>
      </p:sp>
      <p:sp>
        <p:nvSpPr>
          <p:cNvPr id="441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Worker in confined space wearing full-facepiece (elastomeric) – air purifying respirator.</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23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CEC3B8-78A6-4EE0-A0C6-F251A7FFA3D5}" type="slidenum">
              <a:rPr lang="en-US" smtClean="0"/>
              <a:pPr eaLnBrk="1" hangingPunct="1"/>
              <a:t>106</a:t>
            </a:fld>
            <a:endParaRPr lang="en-US" smtClean="0"/>
          </a:p>
        </p:txBody>
      </p:sp>
      <p:sp>
        <p:nvSpPr>
          <p:cNvPr id="442372" name="Rectangle 2"/>
          <p:cNvSpPr>
            <a:spLocks noGrp="1" noRot="1" noChangeAspect="1" noChangeArrowheads="1" noTextEdit="1"/>
          </p:cNvSpPr>
          <p:nvPr>
            <p:ph type="sldImg"/>
          </p:nvPr>
        </p:nvSpPr>
        <p:spPr>
          <a:ln/>
        </p:spPr>
      </p:sp>
      <p:sp>
        <p:nvSpPr>
          <p:cNvPr id="442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a:p>
            <a:pPr eaLnBrk="1" hangingPunct="1"/>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3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962EA2-57F0-4B7F-8049-BC25A7055F91}" type="slidenum">
              <a:rPr lang="en-US" smtClean="0"/>
              <a:pPr eaLnBrk="1" hangingPunct="1"/>
              <a:t>107</a:t>
            </a:fld>
            <a:endParaRPr lang="en-US" smtClean="0"/>
          </a:p>
        </p:txBody>
      </p:sp>
      <p:sp>
        <p:nvSpPr>
          <p:cNvPr id="443396" name="Rectangle 2"/>
          <p:cNvSpPr>
            <a:spLocks noGrp="1" noRot="1" noChangeAspect="1" noChangeArrowheads="1" noTextEdit="1"/>
          </p:cNvSpPr>
          <p:nvPr>
            <p:ph type="sldImg"/>
          </p:nvPr>
        </p:nvSpPr>
        <p:spPr>
          <a:ln/>
        </p:spPr>
      </p:sp>
      <p:sp>
        <p:nvSpPr>
          <p:cNvPr id="443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44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69DC7B-A8BB-4A21-8C46-F7B38FFF07A3}" type="slidenum">
              <a:rPr lang="en-US" smtClean="0"/>
              <a:pPr eaLnBrk="1" hangingPunct="1"/>
              <a:t>108</a:t>
            </a:fld>
            <a:endParaRPr lang="en-US" smtClean="0"/>
          </a:p>
        </p:txBody>
      </p:sp>
      <p:sp>
        <p:nvSpPr>
          <p:cNvPr id="444420" name="Rectangle 2"/>
          <p:cNvSpPr>
            <a:spLocks noGrp="1" noRot="1" noChangeAspect="1" noChangeArrowheads="1" noTextEdit="1"/>
          </p:cNvSpPr>
          <p:nvPr>
            <p:ph type="sldImg"/>
          </p:nvPr>
        </p:nvSpPr>
        <p:spPr>
          <a:ln/>
        </p:spPr>
      </p:sp>
      <p:sp>
        <p:nvSpPr>
          <p:cNvPr id="444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There are many definitions of health, but simply stated… </a:t>
            </a:r>
            <a:endParaRPr lang="en-US" b="1" i="1" smtClean="0"/>
          </a:p>
          <a:p>
            <a:pPr eaLnBrk="1" hangingPunct="1"/>
            <a:r>
              <a:rPr lang="en-US" b="1" i="1" smtClean="0"/>
              <a:t>Health is the general condition of a person in all aspects, including, but not limited to: physical, mental and social well-being and not merely the absence of disease or infirmity.</a:t>
            </a:r>
            <a:endParaRPr lang="en-US" smtClean="0"/>
          </a:p>
          <a:p>
            <a:pPr eaLnBrk="1" hangingPunct="1"/>
            <a:r>
              <a:rPr lang="en-US" smtClean="0"/>
              <a:t>A health hazard is any condition or activity that threatens a person’s well-being.</a:t>
            </a:r>
          </a:p>
          <a:p>
            <a:pPr eaLnBrk="1" hangingPunct="1"/>
            <a:endParaRPr lang="en-US" smtClean="0"/>
          </a:p>
          <a:p>
            <a:pPr eaLnBrk="1" hangingPunct="1"/>
            <a:r>
              <a:rPr lang="en-US" b="1" i="1" smtClean="0"/>
              <a:t>Learn all the health hazards on your job…</a:t>
            </a:r>
          </a:p>
          <a:p>
            <a:pPr eaLnBrk="1" hangingPunct="1"/>
            <a:r>
              <a:rPr lang="en-US" b="1" i="1" smtClean="0"/>
              <a:t>Anticipate, Recognize, Evaluate and Control these hazards.</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54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0317DF-E41C-4FA4-B2BD-58E7071E4613}" type="slidenum">
              <a:rPr lang="en-US" smtClean="0"/>
              <a:pPr eaLnBrk="1" hangingPunct="1"/>
              <a:t>109</a:t>
            </a:fld>
            <a:endParaRPr lang="en-US" smtClean="0"/>
          </a:p>
        </p:txBody>
      </p:sp>
      <p:sp>
        <p:nvSpPr>
          <p:cNvPr id="445444" name="Rectangle 2"/>
          <p:cNvSpPr>
            <a:spLocks noGrp="1" noRot="1" noChangeAspect="1" noChangeArrowheads="1" noTextEdit="1"/>
          </p:cNvSpPr>
          <p:nvPr>
            <p:ph type="sldImg"/>
          </p:nvPr>
        </p:nvSpPr>
        <p:spPr>
          <a:ln/>
        </p:spPr>
      </p:sp>
      <p:sp>
        <p:nvSpPr>
          <p:cNvPr id="445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Some health hazards are obvious, like working with chemicals…</a:t>
            </a:r>
          </a:p>
          <a:p>
            <a:pPr eaLnBrk="1" hangingPunct="1"/>
            <a:endParaRPr lang="en-US" b="1" i="1" smtClean="0"/>
          </a:p>
          <a:p>
            <a:pPr eaLnBrk="1" hangingPunct="1"/>
            <a:r>
              <a:rPr lang="en-US" b="1" i="1" smtClean="0"/>
              <a:t>Some health hazards are not so obvious, like awkward postures and noise exposure…</a:t>
            </a:r>
            <a:r>
              <a:rPr lang="en-US"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48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548072-787F-4452-8187-528BC20C105F}" type="slidenum">
              <a:rPr lang="en-US" smtClean="0"/>
              <a:pPr eaLnBrk="1" hangingPunct="1"/>
              <a:t>11</a:t>
            </a:fld>
            <a:endParaRPr lang="en-US" smtClean="0"/>
          </a:p>
        </p:txBody>
      </p:sp>
      <p:sp>
        <p:nvSpPr>
          <p:cNvPr id="334852" name="Rectangle 2"/>
          <p:cNvSpPr>
            <a:spLocks noGrp="1" noRot="1" noChangeAspect="1" noChangeArrowheads="1" noTextEdit="1"/>
          </p:cNvSpPr>
          <p:nvPr>
            <p:ph type="sldImg"/>
          </p:nvPr>
        </p:nvSpPr>
        <p:spPr>
          <a:ln/>
        </p:spPr>
      </p:sp>
      <p:sp>
        <p:nvSpPr>
          <p:cNvPr id="334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Toxicology is the science that studies the poisonous or toxic properties of a substance. The basic assumption of toxicology is that there is a relationship among the dose (amount), the concentration at the affected site, and the resulting effects. As part of your job as a construction worker, study and learn the hazardous effects of the substances that you work with; study the dangers associated with the above </a:t>
            </a:r>
            <a:r>
              <a:rPr lang="en-US" i="1" smtClean="0"/>
              <a:t>health hazards in construction</a:t>
            </a:r>
            <a:r>
              <a:rPr lang="en-US" smtClean="0"/>
              <a: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64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485E2A-7531-47F6-9526-8D002E95B604}" type="slidenum">
              <a:rPr lang="en-US" smtClean="0"/>
              <a:pPr eaLnBrk="1" hangingPunct="1"/>
              <a:t>110</a:t>
            </a:fld>
            <a:endParaRPr lang="en-US" smtClean="0"/>
          </a:p>
        </p:txBody>
      </p:sp>
      <p:sp>
        <p:nvSpPr>
          <p:cNvPr id="446468" name="Rectangle 2"/>
          <p:cNvSpPr>
            <a:spLocks noGrp="1" noRot="1" noChangeAspect="1" noChangeArrowheads="1" noTextEdit="1"/>
          </p:cNvSpPr>
          <p:nvPr>
            <p:ph type="sldImg"/>
          </p:nvPr>
        </p:nvSpPr>
        <p:spPr>
          <a:ln/>
        </p:spPr>
      </p:sp>
      <p:sp>
        <p:nvSpPr>
          <p:cNvPr id="446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Acute health effects</a:t>
            </a:r>
            <a:r>
              <a:rPr lang="en-US" smtClean="0"/>
              <a:t> are quickly seen, usually after exposures to fairly high levels or concentrations of hazardous substances. For example, fiberglass can immediately cause itchiness and skin irritation; an extremely loud noise can result in temporary or even permanent hearing loss.</a:t>
            </a:r>
          </a:p>
          <a:p>
            <a:pPr eaLnBrk="1" hangingPunct="1"/>
            <a:r>
              <a:rPr lang="en-US" smtClean="0"/>
              <a:t>A lethal concentration of carbon monoxide, CO (1200 ppm) is considered to be </a:t>
            </a:r>
            <a:r>
              <a:rPr lang="en-US" b="1" i="1" smtClean="0"/>
              <a:t>Immediately Dangerous to Life and Health (IDLH)</a:t>
            </a:r>
            <a:r>
              <a:rPr lang="en-US" smtClean="0"/>
              <a:t>; a worker exposed to this acute amount of CO can lose consciousness and die.</a:t>
            </a:r>
          </a:p>
          <a:p>
            <a:pPr eaLnBrk="1" hangingPunct="1"/>
            <a:endParaRPr lang="en-US" smtClean="0"/>
          </a:p>
          <a:p>
            <a:pPr eaLnBrk="1" hangingPunct="1"/>
            <a:r>
              <a:rPr lang="en-US" b="1" i="1" smtClean="0"/>
              <a:t>Lethal Concentration (LC)</a:t>
            </a:r>
            <a:r>
              <a:rPr lang="en-US" b="1" smtClean="0"/>
              <a:t> -</a:t>
            </a:r>
            <a:r>
              <a:rPr lang="en-US" smtClean="0"/>
              <a:t> An indication of the lethality of a given substance or type of radiation.</a:t>
            </a:r>
            <a:endParaRPr lang="en-US" b="1" i="1" smtClean="0"/>
          </a:p>
          <a:p>
            <a:pPr eaLnBrk="1" hangingPunct="1"/>
            <a:r>
              <a:rPr lang="en-US" b="1" i="1" smtClean="0"/>
              <a:t>LC50</a:t>
            </a:r>
            <a:r>
              <a:rPr lang="en-US" b="1" smtClean="0"/>
              <a:t> -</a:t>
            </a:r>
            <a:r>
              <a:rPr lang="en-US" smtClean="0"/>
              <a:t> Is the concentration of a material, which causes the death of 50% (one half) of a group of test animals. The LC50 is one way to measure the short-term poisoning potential (acute toxicity) of a material.</a:t>
            </a:r>
          </a:p>
          <a:p>
            <a:pPr eaLnBrk="1" hangingPunct="1"/>
            <a:endParaRPr lang="en-US" smtClean="0"/>
          </a:p>
          <a:p>
            <a:pPr algn="ctr" eaLnBrk="1" hangingPunct="1">
              <a:spcBef>
                <a:spcPct val="0"/>
              </a:spcBef>
            </a:pPr>
            <a:r>
              <a:rPr lang="en-US" b="1" i="1" smtClean="0"/>
              <a:t>Skull &amp; cross-bone symbol is used to warn of an acute toxicity hazard; Globally Harmonized System.</a:t>
            </a:r>
          </a:p>
          <a:p>
            <a:pPr eaLnBrk="1" hangingPunct="1"/>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74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BE8C27-7DD2-4A06-BFC2-94F64A1BD0AF}" type="slidenum">
              <a:rPr lang="en-US" smtClean="0"/>
              <a:pPr eaLnBrk="1" hangingPunct="1"/>
              <a:t>111</a:t>
            </a:fld>
            <a:endParaRPr lang="en-US" smtClean="0"/>
          </a:p>
        </p:txBody>
      </p:sp>
      <p:sp>
        <p:nvSpPr>
          <p:cNvPr id="447492" name="Rectangle 2"/>
          <p:cNvSpPr>
            <a:spLocks noGrp="1" noRot="1" noChangeAspect="1" noChangeArrowheads="1" noTextEdit="1"/>
          </p:cNvSpPr>
          <p:nvPr>
            <p:ph type="sldImg"/>
          </p:nvPr>
        </p:nvSpPr>
        <p:spPr>
          <a:ln/>
        </p:spPr>
      </p:sp>
      <p:sp>
        <p:nvSpPr>
          <p:cNvPr id="447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Chronic effects</a:t>
            </a:r>
            <a:r>
              <a:rPr lang="en-US" smtClean="0"/>
              <a:t> usually develop slowly. For example, if you breathe small amounts of asbestos fibers, you won’t even notice them. There are no acute effects. But if you inhale asbestos month after month, year after year, you greatly increase your chances of getting asbestos disease, such as lung cancer. This is a chronic effect.</a:t>
            </a:r>
          </a:p>
          <a:p>
            <a:pPr eaLnBrk="1" hangingPunct="1"/>
            <a:r>
              <a:rPr lang="en-US" smtClean="0"/>
              <a:t>Other examples of chronic health effects include hearing loss and cumulative trauma disorders; these are examples of physical health hazards.</a:t>
            </a:r>
          </a:p>
          <a:p>
            <a:pPr eaLnBrk="1" hangingPunct="1"/>
            <a:endParaRPr lang="en-US" smtClean="0"/>
          </a:p>
          <a:p>
            <a:pPr eaLnBrk="1" hangingPunct="1"/>
            <a:r>
              <a:rPr lang="en-US" b="1" i="1" smtClean="0"/>
              <a:t>Chronic health hazard symbol; Globally Harmonized System.</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85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2BFC5-368A-494A-90E1-ACEC8115AB27}" type="slidenum">
              <a:rPr lang="en-US" smtClean="0"/>
              <a:pPr eaLnBrk="1" hangingPunct="1"/>
              <a:t>112</a:t>
            </a:fld>
            <a:endParaRPr lang="en-US" smtClean="0"/>
          </a:p>
        </p:txBody>
      </p:sp>
      <p:sp>
        <p:nvSpPr>
          <p:cNvPr id="448516" name="Rectangle 2"/>
          <p:cNvSpPr>
            <a:spLocks noGrp="1" noRot="1" noChangeAspect="1" noChangeArrowheads="1" noTextEdit="1"/>
          </p:cNvSpPr>
          <p:nvPr>
            <p:ph type="sldImg"/>
          </p:nvPr>
        </p:nvSpPr>
        <p:spPr>
          <a:ln/>
        </p:spPr>
      </p:sp>
      <p:sp>
        <p:nvSpPr>
          <p:cNvPr id="448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Most health effects experienced in construction are typically chronic; this makes it difficult to associate where the exposure occurred. For example, a worker in their later years presents with a chronic health effect. The exposures that may have caused the damage could have occurred very early in his working life.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495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885C09-E353-48B5-A75A-1C5547294737}" type="slidenum">
              <a:rPr lang="en-US" smtClean="0"/>
              <a:pPr eaLnBrk="1" hangingPunct="1"/>
              <a:t>113</a:t>
            </a:fld>
            <a:endParaRPr lang="en-US" smtClean="0"/>
          </a:p>
        </p:txBody>
      </p:sp>
      <p:sp>
        <p:nvSpPr>
          <p:cNvPr id="449540" name="Rectangle 2"/>
          <p:cNvSpPr>
            <a:spLocks noGrp="1" noRot="1" noChangeAspect="1" noChangeArrowheads="1" noTextEdit="1"/>
          </p:cNvSpPr>
          <p:nvPr>
            <p:ph type="sldImg"/>
          </p:nvPr>
        </p:nvSpPr>
        <p:spPr>
          <a:ln/>
        </p:spPr>
      </p:sp>
      <p:sp>
        <p:nvSpPr>
          <p:cNvPr id="449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a:t>
            </a:r>
            <a:r>
              <a:rPr lang="en-US" b="1" i="1" smtClean="0"/>
              <a:t>local health effect</a:t>
            </a:r>
            <a:r>
              <a:rPr lang="en-US" smtClean="0"/>
              <a:t> refers to an adverse health effect that takes place at the point or area of contact. The site may be skin, mucous membranes, the respiratory tract, gastrointestinal system, eyes, etc. Absorption does not necessarily occur. </a:t>
            </a:r>
          </a:p>
          <a:p>
            <a:pPr eaLnBrk="1" hangingPunct="1"/>
            <a:r>
              <a:rPr lang="en-US" smtClean="0"/>
              <a:t>An example of a local health effect is an exposure to strong acids or alkalis resulting in skin damage.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0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365ED9-6FDC-4709-812B-D2B6D6BE2F5F}" type="slidenum">
              <a:rPr lang="en-US" smtClean="0"/>
              <a:pPr eaLnBrk="1" hangingPunct="1"/>
              <a:t>114</a:t>
            </a:fld>
            <a:endParaRPr lang="en-US" smtClean="0"/>
          </a:p>
        </p:txBody>
      </p:sp>
      <p:sp>
        <p:nvSpPr>
          <p:cNvPr id="450564" name="Rectangle 2"/>
          <p:cNvSpPr>
            <a:spLocks noGrp="1" noRot="1" noChangeAspect="1" noChangeArrowheads="1" noTextEdit="1"/>
          </p:cNvSpPr>
          <p:nvPr>
            <p:ph type="sldImg"/>
          </p:nvPr>
        </p:nvSpPr>
        <p:spPr>
          <a:ln/>
        </p:spPr>
      </p:sp>
      <p:sp>
        <p:nvSpPr>
          <p:cNvPr id="450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Local Health Effect</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15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E45364-7DFB-4664-A283-7B80F35D6ACC}" type="slidenum">
              <a:rPr lang="en-US" smtClean="0"/>
              <a:pPr eaLnBrk="1" hangingPunct="1"/>
              <a:t>115</a:t>
            </a:fld>
            <a:endParaRPr lang="en-US" smtClean="0"/>
          </a:p>
        </p:txBody>
      </p:sp>
      <p:sp>
        <p:nvSpPr>
          <p:cNvPr id="451588" name="Rectangle 2"/>
          <p:cNvSpPr>
            <a:spLocks noGrp="1" noRot="1" noChangeAspect="1" noChangeArrowheads="1" noTextEdit="1"/>
          </p:cNvSpPr>
          <p:nvPr>
            <p:ph type="sldImg"/>
          </p:nvPr>
        </p:nvSpPr>
        <p:spPr>
          <a:ln/>
        </p:spPr>
      </p:sp>
      <p:sp>
        <p:nvSpPr>
          <p:cNvPr id="451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a:t>
            </a:r>
            <a:r>
              <a:rPr lang="en-US" b="1" i="1" smtClean="0"/>
              <a:t>systemic health effect</a:t>
            </a:r>
            <a:r>
              <a:rPr lang="en-US" smtClean="0"/>
              <a:t> refers to an adverse health effect that takes place at a location distant from the body's initial point of contact, for example, a chemical is inhaled into the lungs or absorbed through the skin, yet it affects the person’s kidney, liver or other part of the body. </a:t>
            </a:r>
          </a:p>
          <a:p>
            <a:pPr eaLnBrk="1" hangingPunct="1"/>
            <a:r>
              <a:rPr lang="en-US" smtClean="0"/>
              <a:t>Substances with systemic effects often have </a:t>
            </a:r>
            <a:r>
              <a:rPr lang="en-US" i="1" smtClean="0"/>
              <a:t>"Target Organs"</a:t>
            </a:r>
            <a:r>
              <a:rPr lang="en-US" smtClean="0"/>
              <a:t> in which they accumulate and exert their toxic effect. Often these effects are not seen until a critical body burden is reached.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2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E8F6FC-5148-4C69-A5B8-2B562927CDFD}" type="slidenum">
              <a:rPr lang="en-US" smtClean="0"/>
              <a:pPr eaLnBrk="1" hangingPunct="1"/>
              <a:t>116</a:t>
            </a:fld>
            <a:endParaRPr lang="en-US" smtClean="0"/>
          </a:p>
        </p:txBody>
      </p:sp>
      <p:sp>
        <p:nvSpPr>
          <p:cNvPr id="452612" name="Rectangle 2"/>
          <p:cNvSpPr>
            <a:spLocks noGrp="1" noRot="1" noChangeAspect="1" noChangeArrowheads="1" noTextEdit="1"/>
          </p:cNvSpPr>
          <p:nvPr>
            <p:ph type="sldImg"/>
          </p:nvPr>
        </p:nvSpPr>
        <p:spPr>
          <a:ln/>
        </p:spPr>
      </p:sp>
      <p:sp>
        <p:nvSpPr>
          <p:cNvPr id="452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Substance enters the body </a:t>
            </a:r>
            <a:r>
              <a:rPr lang="en-US" i="1" smtClean="0"/>
              <a:t>(see Routes of Entry)</a:t>
            </a:r>
            <a:r>
              <a:rPr lang="en-US" smtClean="0"/>
              <a:t> and is deposited throughout the system. </a:t>
            </a:r>
          </a:p>
          <a:p>
            <a:pPr eaLnBrk="1" hangingPunct="1"/>
            <a:endParaRPr lang="en-US" smtClean="0"/>
          </a:p>
          <a:p>
            <a:pPr eaLnBrk="1" hangingPunct="1"/>
            <a:r>
              <a:rPr lang="en-US" smtClean="0"/>
              <a:t>Damage to body occurs at locations remote from initial point of contact.</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36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E6E71-A058-4273-8BA7-7E0CEF3ACC6A}" type="slidenum">
              <a:rPr lang="en-US" smtClean="0"/>
              <a:pPr eaLnBrk="1" hangingPunct="1"/>
              <a:t>117</a:t>
            </a:fld>
            <a:endParaRPr lang="en-US" smtClean="0"/>
          </a:p>
        </p:txBody>
      </p:sp>
      <p:sp>
        <p:nvSpPr>
          <p:cNvPr id="453636" name="Rectangle 2"/>
          <p:cNvSpPr>
            <a:spLocks noGrp="1" noRot="1" noChangeAspect="1" noChangeArrowheads="1" noTextEdit="1"/>
          </p:cNvSpPr>
          <p:nvPr>
            <p:ph type="sldImg"/>
          </p:nvPr>
        </p:nvSpPr>
        <p:spPr>
          <a:ln/>
        </p:spPr>
      </p:sp>
      <p:sp>
        <p:nvSpPr>
          <p:cNvPr id="453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An IDLH condition is one that poses an immediate or delayed threat to life or that would cause irreversible adverse health effects or that would interfere with an individual's ability to escape unaided from a space.</a:t>
            </a:r>
          </a:p>
          <a:p>
            <a:pPr eaLnBrk="1" hangingPunct="1"/>
            <a:endParaRPr lang="en-US" b="1" i="1" smtClean="0"/>
          </a:p>
          <a:p>
            <a:pPr eaLnBrk="1" hangingPunct="1"/>
            <a:r>
              <a:rPr lang="en-US" b="1" i="1" smtClean="0"/>
              <a:t>NOTE:</a:t>
            </a:r>
            <a:r>
              <a:rPr lang="en-US" i="1" smtClean="0"/>
              <a:t> Some materials may produce immediate transient effects that, even if severe, may pass without medical attention, but are followed by sudden, possibly fatal collapse 12-72 hours after exposure. The victim "feels normal" from recovery from transient effects until collapse. Such materials in hazardous quantities are considered to be "immediately" dangerous to life or health.</a:t>
            </a:r>
            <a:r>
              <a:rPr lang="en-US" smtClean="0"/>
              <a:t>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46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54C611-F41E-4E70-9B1F-49A639BCE644}" type="slidenum">
              <a:rPr lang="en-US" smtClean="0"/>
              <a:pPr eaLnBrk="1" hangingPunct="1"/>
              <a:t>118</a:t>
            </a:fld>
            <a:endParaRPr lang="en-US" smtClean="0"/>
          </a:p>
        </p:txBody>
      </p:sp>
      <p:sp>
        <p:nvSpPr>
          <p:cNvPr id="454660" name="Rectangle 2"/>
          <p:cNvSpPr>
            <a:spLocks noGrp="1" noRot="1" noChangeAspect="1" noChangeArrowheads="1" noTextEdit="1"/>
          </p:cNvSpPr>
          <p:nvPr>
            <p:ph type="sldImg"/>
          </p:nvPr>
        </p:nvSpPr>
        <p:spPr>
          <a:ln/>
        </p:spPr>
      </p:sp>
      <p:sp>
        <p:nvSpPr>
          <p:cNvPr id="454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Hazardous atmospheres may exist in trenches. When a trench reaches a depth of 4 feet, they must be evaluated for IDLH conditions by a competent person.</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56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32F062-DFA0-453A-8811-B0D75416586C}" type="slidenum">
              <a:rPr lang="en-US" smtClean="0"/>
              <a:pPr eaLnBrk="1" hangingPunct="1"/>
              <a:t>119</a:t>
            </a:fld>
            <a:endParaRPr lang="en-US" smtClean="0"/>
          </a:p>
        </p:txBody>
      </p:sp>
      <p:sp>
        <p:nvSpPr>
          <p:cNvPr id="455684" name="Rectangle 2"/>
          <p:cNvSpPr>
            <a:spLocks noGrp="1" noRot="1" noChangeAspect="1" noChangeArrowheads="1" noTextEdit="1"/>
          </p:cNvSpPr>
          <p:nvPr>
            <p:ph type="sldImg"/>
          </p:nvPr>
        </p:nvSpPr>
        <p:spPr>
          <a:ln/>
        </p:spPr>
      </p:sp>
      <p:sp>
        <p:nvSpPr>
          <p:cNvPr id="455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"Confined or enclosed space"</a:t>
            </a:r>
            <a:r>
              <a:rPr lang="en-US" smtClean="0"/>
              <a:t> means any space having a limited means of egress, which is subject to the accumulation of toxic or flammable contaminants or has an oxygen deficient atmosphere. Confined or enclosed spaces include, but are not limited to, storage tanks, process vessels, bins, boilers, ventilation or exhaust ducts, sewers, underground utility vaults, tunnels, pipelines, and open top spaces more than 4 feet in depth such as pits, tubs, vaults, and vessels.</a:t>
            </a:r>
          </a:p>
          <a:p>
            <a:pPr eaLnBrk="1" hangingPunct="1"/>
            <a:endParaRPr lang="en-US" b="1" i="1" smtClean="0"/>
          </a:p>
          <a:p>
            <a:pPr eaLnBrk="1" hangingPunct="1"/>
            <a:r>
              <a:rPr lang="en-US" b="1" i="1" smtClean="0"/>
              <a:t>All confined or enclosed spaces must be evaluated for IDLH conditions!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58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BAC5C5-1474-4727-8510-D49AFFC80529}" type="slidenum">
              <a:rPr lang="en-US" smtClean="0"/>
              <a:pPr eaLnBrk="1" hangingPunct="1"/>
              <a:t>12</a:t>
            </a:fld>
            <a:endParaRPr lang="en-US" smtClean="0"/>
          </a:p>
        </p:txBody>
      </p:sp>
      <p:sp>
        <p:nvSpPr>
          <p:cNvPr id="335876" name="Rectangle 2"/>
          <p:cNvSpPr>
            <a:spLocks noGrp="1" noRot="1" noChangeAspect="1" noChangeArrowheads="1" noTextEdit="1"/>
          </p:cNvSpPr>
          <p:nvPr>
            <p:ph type="sldImg"/>
          </p:nvPr>
        </p:nvSpPr>
        <p:spPr>
          <a:ln/>
        </p:spPr>
      </p:sp>
      <p:sp>
        <p:nvSpPr>
          <p:cNvPr id="335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Health hazards can be anticipated by knowing the history of the work involved as well as through worker experience and education; learn all the hazards associated with your job and be better prepared to make good decisions regarding your health and safety.</a:t>
            </a:r>
          </a:p>
          <a:p>
            <a:pPr eaLnBrk="1" hangingPunct="1"/>
            <a:r>
              <a:rPr lang="en-US" smtClean="0"/>
              <a:t>Generally, hazards associated with a particular job are either inherent (present before the worker shows up); or hazards can be created by the work (e.g., welding &amp; cutting, use of fuel powered equipment, etc.). </a:t>
            </a:r>
          </a:p>
          <a:p>
            <a:pPr eaLnBrk="1" hangingPunct="1"/>
            <a:endParaRPr lang="en-US" b="1" i="1" smtClean="0"/>
          </a:p>
          <a:p>
            <a:pPr eaLnBrk="1" hangingPunct="1"/>
            <a:r>
              <a:rPr lang="en-US" b="1" i="1" smtClean="0"/>
              <a:t>To anticipate hazards:</a:t>
            </a:r>
          </a:p>
          <a:p>
            <a:pPr eaLnBrk="1" hangingPunct="1"/>
            <a:r>
              <a:rPr lang="en-US" smtClean="0"/>
              <a:t>Survey job-site conditions</a:t>
            </a:r>
          </a:p>
          <a:p>
            <a:pPr eaLnBrk="1" hangingPunct="1"/>
            <a:r>
              <a:rPr lang="en-US" smtClean="0"/>
              <a:t>Be aware of the actions and behaviors of workers.</a:t>
            </a:r>
          </a:p>
          <a:p>
            <a:pPr eaLnBrk="1" hangingPunct="1"/>
            <a:endParaRPr lang="en-US" smtClean="0"/>
          </a:p>
          <a:p>
            <a:pPr eaLnBrk="1" hangingPunct="1"/>
            <a:r>
              <a:rPr lang="en-US" b="1" i="1" smtClean="0"/>
              <a:t>What hazards can you anticipate in this picture?</a:t>
            </a:r>
          </a:p>
          <a:p>
            <a:pPr eaLnBrk="1" hangingPunct="1"/>
            <a:r>
              <a:rPr lang="en-US" b="1" i="1" smtClean="0"/>
              <a:t>Old fuel storage tank be excavated – site being prepared for rebuild (fueling station).</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67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1318A7-BC72-40E4-B688-63FC8A3FDF65}" type="slidenum">
              <a:rPr lang="en-US" smtClean="0"/>
              <a:pPr eaLnBrk="1" hangingPunct="1"/>
              <a:t>120</a:t>
            </a:fld>
            <a:endParaRPr lang="en-US" smtClean="0"/>
          </a:p>
        </p:txBody>
      </p:sp>
      <p:sp>
        <p:nvSpPr>
          <p:cNvPr id="456708" name="Rectangle 2"/>
          <p:cNvSpPr>
            <a:spLocks noGrp="1" noRot="1" noChangeAspect="1" noChangeArrowheads="1" noTextEdit="1"/>
          </p:cNvSpPr>
          <p:nvPr>
            <p:ph type="sldImg"/>
          </p:nvPr>
        </p:nvSpPr>
        <p:spPr>
          <a:ln/>
        </p:spPr>
      </p:sp>
      <p:sp>
        <p:nvSpPr>
          <p:cNvPr id="456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Contractors must coordinate work in confined or enclosed spaces…</a:t>
            </a:r>
          </a:p>
          <a:p>
            <a:pPr eaLnBrk="1" hangingPunct="1"/>
            <a:r>
              <a:rPr lang="en-US" b="1" i="1" smtClean="0"/>
              <a:t>Identify the hazards;</a:t>
            </a:r>
            <a:r>
              <a:rPr lang="en-US" smtClean="0"/>
              <a:t> oxygen deficiency, flammable and/or toxic.</a:t>
            </a:r>
            <a:endParaRPr lang="en-US" b="1" i="1" smtClean="0"/>
          </a:p>
          <a:p>
            <a:pPr eaLnBrk="1" hangingPunct="1"/>
            <a:r>
              <a:rPr lang="en-US" b="1" i="1" smtClean="0"/>
              <a:t>Classify the space;</a:t>
            </a:r>
            <a:r>
              <a:rPr lang="en-US" smtClean="0"/>
              <a:t> enclosed space, confined space (hazards isolated), or permit required confined space.</a:t>
            </a:r>
            <a:endParaRPr lang="en-US" b="1" i="1" smtClean="0"/>
          </a:p>
          <a:p>
            <a:pPr eaLnBrk="1" hangingPunct="1"/>
            <a:r>
              <a:rPr lang="en-US" b="1" i="1" smtClean="0"/>
              <a:t>Eliminate and/or control the hazards;</a:t>
            </a:r>
            <a:r>
              <a:rPr lang="en-US" smtClean="0"/>
              <a:t> engineering controls (ventilation) and/or personal protective equipment (PPE).</a:t>
            </a:r>
            <a:endParaRPr lang="en-US" b="1" i="1" smtClean="0"/>
          </a:p>
          <a:p>
            <a:pPr eaLnBrk="1" hangingPunct="1"/>
            <a:r>
              <a:rPr lang="en-US" b="1" i="1" smtClean="0"/>
              <a:t>Coordinate entry operations;</a:t>
            </a:r>
            <a:r>
              <a:rPr lang="en-US" smtClean="0"/>
              <a:t> entrant &amp; attendant responsibilities, ensure proper communication.</a:t>
            </a:r>
            <a:endParaRPr lang="en-US" b="1" i="1" smtClean="0"/>
          </a:p>
          <a:p>
            <a:pPr eaLnBrk="1" hangingPunct="1"/>
            <a:r>
              <a:rPr lang="en-US" b="1" i="1" smtClean="0"/>
              <a:t>Ensure prompt rescue;</a:t>
            </a:r>
            <a:r>
              <a:rPr lang="en-US" smtClean="0"/>
              <a:t> team readily available, properly equipped &amp; trained!</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7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988272-4D5A-43B0-80E9-4C813422581B}" type="slidenum">
              <a:rPr lang="en-US" smtClean="0"/>
              <a:pPr eaLnBrk="1" hangingPunct="1"/>
              <a:t>121</a:t>
            </a:fld>
            <a:endParaRPr lang="en-US" smtClean="0"/>
          </a:p>
        </p:txBody>
      </p:sp>
      <p:sp>
        <p:nvSpPr>
          <p:cNvPr id="457732" name="Rectangle 2"/>
          <p:cNvSpPr>
            <a:spLocks noGrp="1" noRot="1" noChangeAspect="1" noChangeArrowheads="1" noTextEdit="1"/>
          </p:cNvSpPr>
          <p:nvPr>
            <p:ph type="sldImg"/>
          </p:nvPr>
        </p:nvSpPr>
        <p:spPr>
          <a:ln/>
        </p:spPr>
      </p:sp>
      <p:sp>
        <p:nvSpPr>
          <p:cNvPr id="457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Enclosed space example…</a:t>
            </a:r>
          </a:p>
          <a:p>
            <a:pPr eaLnBrk="1" hangingPunct="1"/>
            <a:endParaRPr lang="en-US" smtClean="0"/>
          </a:p>
          <a:p>
            <a:pPr eaLnBrk="1" hangingPunct="1"/>
            <a:r>
              <a:rPr lang="en-US" smtClean="0"/>
              <a:t>Confined and enclosed spaces can exist where you least expect them; always survey the job-site for potential hazardous atmospheres.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8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19824C-805C-446C-9355-646DC1770DE3}" type="slidenum">
              <a:rPr lang="en-US" smtClean="0"/>
              <a:pPr eaLnBrk="1" hangingPunct="1"/>
              <a:t>122</a:t>
            </a:fld>
            <a:endParaRPr lang="en-US" smtClean="0"/>
          </a:p>
        </p:txBody>
      </p:sp>
      <p:sp>
        <p:nvSpPr>
          <p:cNvPr id="458756" name="Rectangle 2"/>
          <p:cNvSpPr>
            <a:spLocks noGrp="1" noRot="1" noChangeAspect="1" noChangeArrowheads="1" noTextEdit="1"/>
          </p:cNvSpPr>
          <p:nvPr>
            <p:ph type="sldImg"/>
          </p:nvPr>
        </p:nvSpPr>
        <p:spPr>
          <a:ln/>
        </p:spPr>
      </p:sp>
      <p:sp>
        <p:nvSpPr>
          <p:cNvPr id="458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Entry into a confined space;</a:t>
            </a:r>
            <a:r>
              <a:rPr lang="en-US" b="1" smtClean="0"/>
              <a:t> </a:t>
            </a:r>
            <a:r>
              <a:rPr lang="en-US" smtClean="0"/>
              <a:t>means the action by which a person passes through an opening into a space and is considered to have occurred as soon as any part of the body breaks the plane of the space. </a:t>
            </a:r>
          </a:p>
          <a:p>
            <a:pPr eaLnBrk="1" hangingPunct="1"/>
            <a:endParaRPr lang="en-US" smtClean="0"/>
          </a:p>
          <a:p>
            <a:pPr eaLnBrk="1" hangingPunct="1"/>
            <a:r>
              <a:rPr lang="en-US" b="1" i="1" smtClean="0"/>
              <a:t>Confined space entry is serious and dangerous work; always follow approved confined space entry procedures!</a:t>
            </a:r>
          </a:p>
          <a:p>
            <a:pPr eaLnBrk="1" hangingPunct="1"/>
            <a:endParaRPr lang="en-US" b="1" i="1" smtClean="0"/>
          </a:p>
          <a:p>
            <a:pPr eaLnBrk="1" hangingPunct="1"/>
            <a:r>
              <a:rPr lang="en-US" b="1" i="1" smtClean="0"/>
              <a:t>This is </a:t>
            </a:r>
            <a:r>
              <a:rPr lang="en-US" b="1" i="1" u="sng" smtClean="0"/>
              <a:t>not</a:t>
            </a:r>
            <a:r>
              <a:rPr lang="en-US" b="1" i="1" smtClean="0"/>
              <a:t> an approved entry…</a:t>
            </a:r>
            <a:endParaRPr lang="en-US" smtClean="0"/>
          </a:p>
          <a:p>
            <a:pPr eaLnBrk="1" hangingPunct="1"/>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597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0C9985-58BC-4CEF-8DAA-D02E4724808A}" type="slidenum">
              <a:rPr lang="en-US" smtClean="0"/>
              <a:pPr eaLnBrk="1" hangingPunct="1"/>
              <a:t>123</a:t>
            </a:fld>
            <a:endParaRPr lang="en-US" smtClean="0"/>
          </a:p>
        </p:txBody>
      </p:sp>
      <p:sp>
        <p:nvSpPr>
          <p:cNvPr id="459780" name="Rectangle 2"/>
          <p:cNvSpPr>
            <a:spLocks noGrp="1" noRot="1" noChangeAspect="1" noChangeArrowheads="1" noTextEdit="1"/>
          </p:cNvSpPr>
          <p:nvPr>
            <p:ph type="sldImg"/>
          </p:nvPr>
        </p:nvSpPr>
        <p:spPr>
          <a:ln/>
        </p:spPr>
      </p:sp>
      <p:sp>
        <p:nvSpPr>
          <p:cNvPr id="459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Each employee who enters or is involved in the entry must: </a:t>
            </a:r>
            <a:endParaRPr lang="en-US" smtClean="0"/>
          </a:p>
          <a:p>
            <a:pPr eaLnBrk="1" hangingPunct="1"/>
            <a:r>
              <a:rPr lang="en-US" smtClean="0"/>
              <a:t>Understand the procedures for confined space entry; </a:t>
            </a:r>
          </a:p>
          <a:p>
            <a:pPr eaLnBrk="1" hangingPunct="1"/>
            <a:r>
              <a:rPr lang="en-US" smtClean="0"/>
              <a:t>Know the hazards of the specific space; </a:t>
            </a:r>
          </a:p>
          <a:p>
            <a:pPr eaLnBrk="1" hangingPunct="1"/>
            <a:r>
              <a:rPr lang="en-US" smtClean="0"/>
              <a:t>Review the specific procedures for each entry, and; </a:t>
            </a:r>
            <a:endParaRPr lang="en-US" b="1" i="1" smtClean="0"/>
          </a:p>
          <a:p>
            <a:pPr eaLnBrk="1" hangingPunct="1"/>
            <a:r>
              <a:rPr lang="en-US" b="1" i="1" smtClean="0"/>
              <a:t>Confined Space Training Facility (Construction Safety Council)</a:t>
            </a:r>
            <a:endParaRPr lang="en-US" smtClean="0"/>
          </a:p>
          <a:p>
            <a:pPr eaLnBrk="1" hangingPunct="1"/>
            <a:r>
              <a:rPr lang="en-US" smtClean="0"/>
              <a:t>Understand how to use entry and rescue equipment.</a:t>
            </a:r>
          </a:p>
          <a:p>
            <a:pPr eaLnBrk="1" hangingPunct="1"/>
            <a:r>
              <a:rPr lang="en-US" smtClean="0"/>
              <a:t>Be highly trained and skilled.</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0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2AEC17-88BE-4B2E-BAE4-D4D1395D514B}" type="slidenum">
              <a:rPr lang="en-US" smtClean="0"/>
              <a:pPr eaLnBrk="1" hangingPunct="1"/>
              <a:t>124</a:t>
            </a:fld>
            <a:endParaRPr lang="en-US" smtClean="0"/>
          </a:p>
        </p:txBody>
      </p:sp>
      <p:sp>
        <p:nvSpPr>
          <p:cNvPr id="460804" name="Rectangle 2"/>
          <p:cNvSpPr>
            <a:spLocks noGrp="1" noRot="1" noChangeAspect="1" noChangeArrowheads="1" noTextEdit="1"/>
          </p:cNvSpPr>
          <p:nvPr>
            <p:ph type="sldImg"/>
          </p:nvPr>
        </p:nvSpPr>
        <p:spPr>
          <a:ln/>
        </p:spPr>
      </p:sp>
      <p:sp>
        <p:nvSpPr>
          <p:cNvPr id="460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Confined Space Training Facility (Construction Safety Council)</a:t>
            </a:r>
          </a:p>
          <a:p>
            <a:pPr eaLnBrk="1" hangingPunct="1"/>
            <a:endParaRPr lang="en-US" smtClean="0"/>
          </a:p>
          <a:p>
            <a:pPr eaLnBrk="1" hangingPunct="1"/>
            <a:r>
              <a:rPr lang="en-US" smtClean="0"/>
              <a:t>Confined space rescue retrieval system.</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18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9A4D51-511B-44D0-A4EE-F53E26A2C3CF}" type="slidenum">
              <a:rPr lang="en-US" smtClean="0"/>
              <a:pPr eaLnBrk="1" hangingPunct="1"/>
              <a:t>125</a:t>
            </a:fld>
            <a:endParaRPr lang="en-US" smtClean="0"/>
          </a:p>
        </p:txBody>
      </p:sp>
      <p:sp>
        <p:nvSpPr>
          <p:cNvPr id="461828" name="Rectangle 2"/>
          <p:cNvSpPr>
            <a:spLocks noGrp="1" noRot="1" noChangeAspect="1" noChangeArrowheads="1" noTextEdit="1"/>
          </p:cNvSpPr>
          <p:nvPr>
            <p:ph type="sldImg"/>
          </p:nvPr>
        </p:nvSpPr>
        <p:spPr>
          <a:ln/>
        </p:spPr>
      </p:sp>
      <p:sp>
        <p:nvSpPr>
          <p:cNvPr id="461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Test all confined spaces before you enter!</a:t>
            </a:r>
          </a:p>
          <a:p>
            <a:pPr eaLnBrk="1" hangingPunct="1"/>
            <a:endParaRPr lang="en-US" smtClean="0"/>
          </a:p>
          <a:p>
            <a:pPr eaLnBrk="1" hangingPunct="1"/>
            <a:r>
              <a:rPr lang="en-US" smtClean="0"/>
              <a:t>Oxygen Content</a:t>
            </a:r>
          </a:p>
          <a:p>
            <a:pPr eaLnBrk="1" hangingPunct="1"/>
            <a:r>
              <a:rPr lang="en-US" smtClean="0"/>
              <a:t>Flammable Environments</a:t>
            </a:r>
          </a:p>
          <a:p>
            <a:pPr eaLnBrk="1" hangingPunct="1"/>
            <a:r>
              <a:rPr lang="en-US" smtClean="0"/>
              <a:t>Toxic Substances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28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8F5C85-41A5-4895-866C-D36ECED643B9}" type="slidenum">
              <a:rPr lang="en-US" smtClean="0"/>
              <a:pPr eaLnBrk="1" hangingPunct="1"/>
              <a:t>126</a:t>
            </a:fld>
            <a:endParaRPr lang="en-US" smtClean="0"/>
          </a:p>
        </p:txBody>
      </p:sp>
      <p:sp>
        <p:nvSpPr>
          <p:cNvPr id="462852" name="Rectangle 2"/>
          <p:cNvSpPr>
            <a:spLocks noGrp="1" noRot="1" noChangeAspect="1" noChangeArrowheads="1" noTextEdit="1"/>
          </p:cNvSpPr>
          <p:nvPr>
            <p:ph type="sldImg"/>
          </p:nvPr>
        </p:nvSpPr>
        <p:spPr>
          <a:ln/>
        </p:spPr>
      </p:sp>
      <p:sp>
        <p:nvSpPr>
          <p:cNvPr id="462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38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35DBF0-3A17-42A8-AC80-ED793197441F}" type="slidenum">
              <a:rPr lang="en-US" smtClean="0"/>
              <a:pPr eaLnBrk="1" hangingPunct="1"/>
              <a:t>127</a:t>
            </a:fld>
            <a:endParaRPr lang="en-US" smtClean="0"/>
          </a:p>
        </p:txBody>
      </p:sp>
      <p:sp>
        <p:nvSpPr>
          <p:cNvPr id="463876" name="Rectangle 2"/>
          <p:cNvSpPr>
            <a:spLocks noGrp="1" noRot="1" noChangeAspect="1" noChangeArrowheads="1" noTextEdit="1"/>
          </p:cNvSpPr>
          <p:nvPr>
            <p:ph type="sldImg"/>
          </p:nvPr>
        </p:nvSpPr>
        <p:spPr>
          <a:ln/>
        </p:spPr>
      </p:sp>
      <p:sp>
        <p:nvSpPr>
          <p:cNvPr id="463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What do you think?</a:t>
            </a:r>
          </a:p>
          <a:p>
            <a:pPr eaLnBrk="1" hangingPunct="1"/>
            <a:endParaRPr lang="en-US" smtClean="0"/>
          </a:p>
          <a:p>
            <a:pPr eaLnBrk="1" hangingPunct="1"/>
            <a:r>
              <a:rPr lang="en-US" smtClean="0"/>
              <a:t>What are some of the health hazards in this picture?</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48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278602-38F1-4888-A367-FD20CE76295D}" type="slidenum">
              <a:rPr lang="en-US" smtClean="0"/>
              <a:pPr eaLnBrk="1" hangingPunct="1"/>
              <a:t>128</a:t>
            </a:fld>
            <a:endParaRPr lang="en-US" smtClean="0"/>
          </a:p>
        </p:txBody>
      </p:sp>
      <p:sp>
        <p:nvSpPr>
          <p:cNvPr id="464900" name="Rectangle 2"/>
          <p:cNvSpPr>
            <a:spLocks noGrp="1" noRot="1" noChangeAspect="1" noChangeArrowheads="1" noTextEdit="1"/>
          </p:cNvSpPr>
          <p:nvPr>
            <p:ph type="sldImg"/>
          </p:nvPr>
        </p:nvSpPr>
        <p:spPr>
          <a:ln/>
        </p:spPr>
      </p:sp>
      <p:sp>
        <p:nvSpPr>
          <p:cNvPr id="464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Flammable limits are defined as the concentration range in which a flammable substance can produce a fire or explosion when an ignition source (such as a spark or open flame) is present. The concentration is generally expressed as percent fuel by volume. </a:t>
            </a:r>
          </a:p>
          <a:p>
            <a:pPr eaLnBrk="1" hangingPunct="1"/>
            <a:r>
              <a:rPr lang="en-US" smtClean="0"/>
              <a:t> </a:t>
            </a:r>
          </a:p>
          <a:p>
            <a:pPr eaLnBrk="1" hangingPunct="1"/>
            <a:r>
              <a:rPr lang="en-US" smtClean="0"/>
              <a:t>For example, Methane (CH4) has a Lower Flammable Limit (LFL) = 5.3%, and an Upper Flammable Limit (UFL) = 15.0%; if the air contains between 5.3% and 15% volume of air of methane, then a flammable environment exists.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59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3899D8-3795-42F7-B674-AB67FDA459FF}" type="slidenum">
              <a:rPr lang="en-US" smtClean="0"/>
              <a:pPr eaLnBrk="1" hangingPunct="1"/>
              <a:t>129</a:t>
            </a:fld>
            <a:endParaRPr lang="en-US" smtClean="0"/>
          </a:p>
        </p:txBody>
      </p:sp>
      <p:sp>
        <p:nvSpPr>
          <p:cNvPr id="465924" name="Rectangle 2"/>
          <p:cNvSpPr>
            <a:spLocks noGrp="1" noRot="1" noChangeAspect="1" noChangeArrowheads="1" noTextEdit="1"/>
          </p:cNvSpPr>
          <p:nvPr>
            <p:ph type="sldImg"/>
          </p:nvPr>
        </p:nvSpPr>
        <p:spPr>
          <a:ln/>
        </p:spPr>
      </p:sp>
      <p:sp>
        <p:nvSpPr>
          <p:cNvPr id="465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Fire Tetrahedron</a:t>
            </a:r>
          </a:p>
          <a:p>
            <a:pPr eaLnBrk="1" hangingPunct="1"/>
            <a:r>
              <a:rPr lang="en-US" b="1" i="1" smtClean="0"/>
              <a:t>For a fire or explosion to occur, fuel, heat, oxygen, and a chemical chain reaction must be present. Removal of any one of these essential elements will result in the fire being extinguished or have never started.</a:t>
            </a:r>
          </a:p>
          <a:p>
            <a:pPr eaLnBrk="1" hangingPunct="1"/>
            <a:endParaRPr lang="en-US" b="1" i="1" smtClean="0"/>
          </a:p>
          <a:p>
            <a:pPr eaLnBrk="1" hangingPunct="1"/>
            <a:r>
              <a:rPr lang="en-US" b="1" i="1" smtClean="0"/>
              <a:t>Keep fuel, heat &amp; oxygen separated!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68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4BB7EF-30F2-486D-8CF3-A8C67B0AF219}" type="slidenum">
              <a:rPr lang="en-US" smtClean="0"/>
              <a:pPr eaLnBrk="1" hangingPunct="1"/>
              <a:t>13</a:t>
            </a:fld>
            <a:endParaRPr lang="en-US" smtClean="0"/>
          </a:p>
        </p:txBody>
      </p:sp>
      <p:sp>
        <p:nvSpPr>
          <p:cNvPr id="336900" name="Rectangle 2"/>
          <p:cNvSpPr>
            <a:spLocks noGrp="1" noRot="1" noChangeAspect="1" noChangeArrowheads="1" noTextEdit="1"/>
          </p:cNvSpPr>
          <p:nvPr>
            <p:ph type="sldImg"/>
          </p:nvPr>
        </p:nvSpPr>
        <p:spPr>
          <a:ln/>
        </p:spPr>
      </p:sp>
      <p:sp>
        <p:nvSpPr>
          <p:cNvPr id="336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Hazardous conditions on construction job-sites, include, but are not limited to the follow…</a:t>
            </a:r>
          </a:p>
          <a:p>
            <a:pPr eaLnBrk="1" hangingPunct="1"/>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69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A5953C-00C2-498F-AA3F-27E437B329E4}" type="slidenum">
              <a:rPr lang="en-US" smtClean="0"/>
              <a:pPr eaLnBrk="1" hangingPunct="1"/>
              <a:t>130</a:t>
            </a:fld>
            <a:endParaRPr lang="en-US" smtClean="0"/>
          </a:p>
        </p:txBody>
      </p:sp>
      <p:sp>
        <p:nvSpPr>
          <p:cNvPr id="466948" name="Rectangle 2"/>
          <p:cNvSpPr>
            <a:spLocks noGrp="1" noRot="1" noChangeAspect="1" noChangeArrowheads="1" noTextEdit="1"/>
          </p:cNvSpPr>
          <p:nvPr>
            <p:ph type="sldImg"/>
          </p:nvPr>
        </p:nvSpPr>
        <p:spPr>
          <a:ln/>
        </p:spPr>
      </p:sp>
      <p:graphicFrame>
        <p:nvGraphicFramePr>
          <p:cNvPr id="321729" name="Group 193"/>
          <p:cNvGraphicFramePr>
            <a:graphicFrameLocks noGrp="1"/>
          </p:cNvGraphicFramePr>
          <p:nvPr/>
        </p:nvGraphicFramePr>
        <p:xfrm>
          <a:off x="533400" y="4191000"/>
          <a:ext cx="5791200" cy="3870325"/>
        </p:xfrm>
        <a:graphic>
          <a:graphicData uri="http://schemas.openxmlformats.org/drawingml/2006/table">
            <a:tbl>
              <a:tblPr/>
              <a:tblGrid>
                <a:gridCol w="1930400"/>
                <a:gridCol w="1041400"/>
                <a:gridCol w="2819400"/>
              </a:tblGrid>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Accident Type: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Explosion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1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BRIEF DESCRIPTION OF ACCIDENT</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 laborer was killed when a gasoline storage tank he was cutting with a portable power saw exploded. The worker's company was involved in installing, removing and junking gasoline pumps and underground tanks. </a:t>
                      </a:r>
                      <a:br>
                        <a:rPr kumimoji="0" lang="en-US" sz="800" b="0" i="0" u="none" strike="noStrike" cap="none" normalizeH="0" baseline="0" smtClean="0">
                          <a:ln>
                            <a:noFill/>
                          </a:ln>
                          <a:solidFill>
                            <a:schemeClr val="tx1"/>
                          </a:solidFill>
                          <a:effectLst/>
                          <a:latin typeface="Arial" charset="0"/>
                        </a:rPr>
                      </a:br>
                      <a:r>
                        <a:rPr kumimoji="0" lang="en-US" sz="800" b="0" i="0" u="none" strike="noStrike" cap="none" normalizeH="0" baseline="0" smtClean="0">
                          <a:ln>
                            <a:noFill/>
                          </a:ln>
                          <a:solidFill>
                            <a:schemeClr val="tx1"/>
                          </a:solidFill>
                          <a:effectLst/>
                          <a:latin typeface="Arial" charset="0"/>
                        </a:rPr>
                        <a:t/>
                      </a:r>
                      <a:br>
                        <a:rPr kumimoji="0" lang="en-US" sz="800" b="0" i="0" u="none" strike="noStrike" cap="none" normalizeH="0" baseline="0" smtClean="0">
                          <a:ln>
                            <a:noFill/>
                          </a:ln>
                          <a:solidFill>
                            <a:schemeClr val="tx1"/>
                          </a:solidFill>
                          <a:effectLst/>
                          <a:latin typeface="Arial" charset="0"/>
                        </a:rPr>
                      </a:br>
                      <a:r>
                        <a:rPr kumimoji="0" lang="en-US" sz="800" b="0" i="0" u="none" strike="noStrike" cap="none" normalizeH="0" baseline="0" smtClean="0">
                          <a:ln>
                            <a:noFill/>
                          </a:ln>
                          <a:solidFill>
                            <a:schemeClr val="tx1"/>
                          </a:solidFill>
                          <a:effectLst/>
                          <a:latin typeface="Arial" charset="0"/>
                        </a:rPr>
                        <a:t>Although he had experienced working with the saw and scrap materials, the worker did not adequately purge the tank and test for vapors before beginning to cut. The 18 x 6 foot, 3000 gallon tank had been used recently for underground storage at a service station. At the time of the explosion, the mechanic was cutting on the tank with a gasoline powered portable saw equipped with an abrasive epoxy disk for cutting metal. The explosion propelled the worker 10 to 15 feet from the tank into another tank.</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ACCIDENT PREVENTION RECOMMENDATIONS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Train employees to recognize and avoid unsafe conditions when working with tanks that have previously contained flammable liquids (29 CFR 1926.21(b)(2)).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Follow recommended procedures set forth in American Petroleum Institute (API) Bulletin 1604, "Recommended Practice for Abandonment or Removal of Used Underground Service Station Tanks".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Test atmosphere in tank prior to work or cutting.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Establish guidelines for gas-freeing. </a:t>
                      </a: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Weather Conditions: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Clear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7009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Type of Company:</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Removal/Installation/Junking of Gasoline Pumps and Underground Tanks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Size of Work Crew:</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Union or 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1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Worksite Inspection Conducted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1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Designated Competent Person on Site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Employer Safety Health Program:</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1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Training and Education for Employees Designated (1926.21(b)):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Craft of Deceased Employee(s):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Laborer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Age &amp; Sex</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27; Male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Time on the Job: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 years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9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Time on Task:</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1 hour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7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AA0F00-2DA0-4FF3-8384-F3F56735691A}" type="slidenum">
              <a:rPr lang="en-US" smtClean="0"/>
              <a:pPr eaLnBrk="1" hangingPunct="1"/>
              <a:t>131</a:t>
            </a:fld>
            <a:endParaRPr lang="en-US" smtClean="0"/>
          </a:p>
        </p:txBody>
      </p:sp>
      <p:sp>
        <p:nvSpPr>
          <p:cNvPr id="467972" name="Rectangle 2"/>
          <p:cNvSpPr>
            <a:spLocks noGrp="1" noRot="1" noChangeAspect="1" noChangeArrowheads="1" noTextEdit="1"/>
          </p:cNvSpPr>
          <p:nvPr>
            <p:ph type="sldImg"/>
          </p:nvPr>
        </p:nvSpPr>
        <p:spPr>
          <a:ln/>
        </p:spPr>
      </p:sp>
      <p:sp>
        <p:nvSpPr>
          <p:cNvPr id="467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Flammable Liquid (Storage &amp; Use):</a:t>
            </a:r>
          </a:p>
          <a:p>
            <a:pPr eaLnBrk="1" hangingPunct="1"/>
            <a:endParaRPr lang="en-US" smtClean="0"/>
          </a:p>
          <a:p>
            <a:pPr eaLnBrk="1" hangingPunct="1"/>
            <a:r>
              <a:rPr lang="en-US" smtClean="0"/>
              <a:t>No more than 25 gallons of flammable or combustible liquids may be stored in a room outside of an approved storage cabinet. </a:t>
            </a:r>
            <a:endParaRPr lang="en-US" i="1" smtClean="0"/>
          </a:p>
          <a:p>
            <a:pPr eaLnBrk="1" hangingPunct="1"/>
            <a:endParaRPr lang="en-US" i="1" smtClean="0"/>
          </a:p>
          <a:p>
            <a:pPr eaLnBrk="1" hangingPunct="1"/>
            <a:r>
              <a:rPr lang="en-US" smtClean="0"/>
              <a:t>Not more than 60 gallons of flammable or 120 gallons of combustible liquids may be stored in any one storage cabinet. Not more than three such cabinets may be located in a single storage area. </a:t>
            </a:r>
            <a:endParaRPr lang="en-US" i="1" smtClean="0"/>
          </a:p>
          <a:p>
            <a:pPr eaLnBrk="1" hangingPunct="1"/>
            <a:endParaRPr lang="en-US" i="1" smtClean="0"/>
          </a:p>
          <a:p>
            <a:pPr eaLnBrk="1" hangingPunct="1"/>
            <a:r>
              <a:rPr lang="en-US" smtClean="0"/>
              <a:t>Storage of liquid petroleum gas (LPG) within buildings is prohibited. </a:t>
            </a:r>
            <a:endParaRPr lang="en-US" i="1" smtClean="0"/>
          </a:p>
          <a:p>
            <a:pPr eaLnBrk="1" hangingPunct="1"/>
            <a:endParaRPr lang="en-US" i="1" smtClean="0"/>
          </a:p>
          <a:p>
            <a:pPr eaLnBrk="1" hangingPunct="1"/>
            <a:r>
              <a:rPr lang="en-US" smtClean="0"/>
              <a:t>Only approved containers and portable tanks shall be used for storage and handling of flammable and combustible liquids. </a:t>
            </a:r>
            <a:endParaRPr lang="en-US" i="1" smtClean="0"/>
          </a:p>
          <a:p>
            <a:pPr eaLnBrk="1" hangingPunct="1"/>
            <a:endParaRPr lang="en-US" i="1"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689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23A92D-2886-4CD3-AEF0-E09D1D2891D6}" type="slidenum">
              <a:rPr lang="en-US" smtClean="0"/>
              <a:pPr eaLnBrk="1" hangingPunct="1"/>
              <a:t>132</a:t>
            </a:fld>
            <a:endParaRPr lang="en-US" smtClean="0"/>
          </a:p>
        </p:txBody>
      </p:sp>
      <p:sp>
        <p:nvSpPr>
          <p:cNvPr id="468996" name="Rectangle 2"/>
          <p:cNvSpPr>
            <a:spLocks noGrp="1" noRot="1" noChangeAspect="1" noChangeArrowheads="1" noTextEdit="1"/>
          </p:cNvSpPr>
          <p:nvPr>
            <p:ph type="sldImg"/>
          </p:nvPr>
        </p:nvSpPr>
        <p:spPr>
          <a:ln/>
        </p:spPr>
      </p:sp>
      <p:sp>
        <p:nvSpPr>
          <p:cNvPr id="468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Hazard Recognition</a:t>
            </a:r>
          </a:p>
          <a:p>
            <a:pPr eaLnBrk="1" hangingPunct="1"/>
            <a:endParaRPr lang="en-US" b="1" i="1" smtClean="0"/>
          </a:p>
          <a:p>
            <a:pPr eaLnBrk="1" hangingPunct="1"/>
            <a:r>
              <a:rPr lang="en-US" b="1" i="1" smtClean="0"/>
              <a:t>Improper storage of flammable &amp; combustible liquids and gases; creates a potential fire hazard as well as a toxic atmosphere. Notice the enclosed space hazard.</a:t>
            </a:r>
            <a:endParaRPr lang="en-US" smtClean="0"/>
          </a:p>
          <a:p>
            <a:pPr eaLnBrk="1" hangingPunct="1"/>
            <a:endParaRPr lang="en-US" smtClean="0"/>
          </a:p>
          <a:p>
            <a:pPr eaLnBrk="1" hangingPunct="1"/>
            <a:r>
              <a:rPr lang="en-US" smtClean="0"/>
              <a:t>No more than 25 gallons of a flammable or combustible liquid may be stored in a room outside of an approved storage cabinet.</a:t>
            </a:r>
          </a:p>
          <a:p>
            <a:pPr eaLnBrk="1" hangingPunct="1"/>
            <a:endParaRPr lang="en-US" b="1" i="1" smtClean="0"/>
          </a:p>
          <a:p>
            <a:pPr eaLnBrk="1" hangingPunct="1"/>
            <a:r>
              <a:rPr lang="en-US" b="1" i="1" smtClean="0"/>
              <a:t>Violation →</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00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39CF3A-3BB1-408A-A701-E017826A4505}" type="slidenum">
              <a:rPr lang="en-US" smtClean="0"/>
              <a:pPr eaLnBrk="1" hangingPunct="1"/>
              <a:t>133</a:t>
            </a:fld>
            <a:endParaRPr lang="en-US" smtClean="0"/>
          </a:p>
        </p:txBody>
      </p:sp>
      <p:sp>
        <p:nvSpPr>
          <p:cNvPr id="470020" name="Rectangle 2"/>
          <p:cNvSpPr>
            <a:spLocks noGrp="1" noRot="1" noChangeAspect="1" noChangeArrowheads="1" noTextEdit="1"/>
          </p:cNvSpPr>
          <p:nvPr>
            <p:ph type="sldImg"/>
          </p:nvPr>
        </p:nvSpPr>
        <p:spPr>
          <a:ln/>
        </p:spPr>
      </p:sp>
      <p:sp>
        <p:nvSpPr>
          <p:cNvPr id="470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t>Picture shows more than 25 gallons of a flammable and combustible liquid stored in a room outside of an approved storage cabinet.</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1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1DABE5-904D-45D3-8165-9A9A1D5ED6FB}" type="slidenum">
              <a:rPr lang="en-US" smtClean="0"/>
              <a:pPr eaLnBrk="1" hangingPunct="1"/>
              <a:t>134</a:t>
            </a:fld>
            <a:endParaRPr lang="en-US" smtClean="0"/>
          </a:p>
        </p:txBody>
      </p:sp>
      <p:sp>
        <p:nvSpPr>
          <p:cNvPr id="471044" name="Rectangle 2"/>
          <p:cNvSpPr>
            <a:spLocks noGrp="1" noRot="1" noChangeAspect="1" noChangeArrowheads="1" noTextEdit="1"/>
          </p:cNvSpPr>
          <p:nvPr>
            <p:ph type="sldImg"/>
          </p:nvPr>
        </p:nvSpPr>
        <p:spPr>
          <a:ln/>
        </p:spPr>
      </p:sp>
      <p:sp>
        <p:nvSpPr>
          <p:cNvPr id="471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An approved </a:t>
            </a:r>
            <a:r>
              <a:rPr lang="en-US" i="1" smtClean="0"/>
              <a:t>“Safety Can”</a:t>
            </a:r>
            <a:r>
              <a:rPr lang="en-US" smtClean="0"/>
              <a:t> for storage and handling of flammable or combustible liquids:</a:t>
            </a:r>
          </a:p>
          <a:p>
            <a:pPr eaLnBrk="1" hangingPunct="1"/>
            <a:r>
              <a:rPr lang="en-US" smtClean="0"/>
              <a:t>A closed container of not more than 5 gallons capacity.</a:t>
            </a:r>
          </a:p>
          <a:p>
            <a:pPr eaLnBrk="1" hangingPunct="1"/>
            <a:r>
              <a:rPr lang="en-US" smtClean="0"/>
              <a:t>Has a flash-arresting screen.</a:t>
            </a:r>
          </a:p>
          <a:p>
            <a:pPr eaLnBrk="1" hangingPunct="1"/>
            <a:r>
              <a:rPr lang="en-US" smtClean="0"/>
              <a:t>Spring-closing lid and spout cover.</a:t>
            </a:r>
          </a:p>
          <a:p>
            <a:pPr eaLnBrk="1" hangingPunct="1"/>
            <a:r>
              <a:rPr lang="en-US" smtClean="0"/>
              <a:t>Safety cans are designed so that when subjected to heat, it will safely relieve internal pressure.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20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6F2336-F941-4C49-A20B-BEC463C2125E}" type="slidenum">
              <a:rPr lang="en-US" smtClean="0"/>
              <a:pPr eaLnBrk="1" hangingPunct="1"/>
              <a:t>135</a:t>
            </a:fld>
            <a:endParaRPr lang="en-US" smtClean="0"/>
          </a:p>
        </p:txBody>
      </p:sp>
      <p:sp>
        <p:nvSpPr>
          <p:cNvPr id="472068" name="Rectangle 2"/>
          <p:cNvSpPr>
            <a:spLocks noGrp="1" noRot="1" noChangeAspect="1" noChangeArrowheads="1" noTextEdit="1"/>
          </p:cNvSpPr>
          <p:nvPr>
            <p:ph type="sldImg"/>
          </p:nvPr>
        </p:nvSpPr>
        <p:spPr>
          <a:ln/>
        </p:spPr>
      </p:sp>
      <p:sp>
        <p:nvSpPr>
          <p:cNvPr id="472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i="1" smtClean="0"/>
              <a:t>National Fire Protection Association (NFPA 704)</a:t>
            </a:r>
          </a:p>
          <a:p>
            <a:pPr eaLnBrk="1" hangingPunct="1"/>
            <a:endParaRPr lang="en-US" sz="1000" smtClean="0"/>
          </a:p>
          <a:p>
            <a:pPr eaLnBrk="1" hangingPunct="1"/>
            <a:r>
              <a:rPr lang="en-US" sz="1000" smtClean="0"/>
              <a:t>The NFPA 704 Diamond is a means of disseminating hazard information for a material. The diamond is divided into four sections. Each of the first three colored sections (blue, red &amp; yellow) has a number in it associated with a particular hazard. The higher the number is, the more hazardous a material is for that characteristic. The fourth section (white) includes special hazard information.</a:t>
            </a:r>
          </a:p>
          <a:p>
            <a:pPr eaLnBrk="1" hangingPunct="1"/>
            <a:endParaRPr lang="en-US" sz="1000" smtClean="0"/>
          </a:p>
          <a:p>
            <a:pPr eaLnBrk="1" hangingPunct="1"/>
            <a:r>
              <a:rPr lang="en-US" sz="1000" smtClean="0"/>
              <a:t>The NFPA 704 standard provides a readily recognized, easily understood system for identifying specific hazards. It addresses the health, flammability, instability, and related hazards that may be presented as short-term, acute exposures that are most likely to occur as a result of fire, spill, or similar emergency.</a:t>
            </a:r>
          </a:p>
          <a:p>
            <a:pPr eaLnBrk="1" hangingPunct="1"/>
            <a:endParaRPr lang="en-US" sz="1000" b="1" i="1" smtClean="0"/>
          </a:p>
          <a:p>
            <a:pPr eaLnBrk="1" hangingPunct="1"/>
            <a:r>
              <a:rPr lang="en-US" sz="1000" b="1" i="1" smtClean="0"/>
              <a:t>The objectives of NFPA 704 are: </a:t>
            </a:r>
          </a:p>
          <a:p>
            <a:pPr eaLnBrk="1" hangingPunct="1"/>
            <a:endParaRPr lang="en-US" sz="1000" smtClean="0"/>
          </a:p>
          <a:p>
            <a:pPr eaLnBrk="1" hangingPunct="1"/>
            <a:r>
              <a:rPr lang="en-US" sz="1000" smtClean="0"/>
              <a:t>To provide an appropriate signal or alert for the protection of both public and private emergency response personnel. </a:t>
            </a:r>
          </a:p>
          <a:p>
            <a:pPr eaLnBrk="1" hangingPunct="1"/>
            <a:r>
              <a:rPr lang="en-US" sz="1000" smtClean="0"/>
              <a:t>To assist in planning for effective fire and emergency control operations, including clean-up. </a:t>
            </a:r>
          </a:p>
          <a:p>
            <a:pPr eaLnBrk="1" hangingPunct="1"/>
            <a:r>
              <a:rPr lang="en-US" sz="1000" smtClean="0"/>
              <a:t>To assist all designated personnel, engineers, job-site, and safety personnel in evaluating hazards. </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3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60FF25-BE26-46B5-996E-C0C23F710DA4}" type="slidenum">
              <a:rPr lang="en-US" smtClean="0"/>
              <a:pPr eaLnBrk="1" hangingPunct="1"/>
              <a:t>136</a:t>
            </a:fld>
            <a:endParaRPr lang="en-US" smtClean="0"/>
          </a:p>
        </p:txBody>
      </p:sp>
      <p:sp>
        <p:nvSpPr>
          <p:cNvPr id="473092" name="Rectangle 2"/>
          <p:cNvSpPr>
            <a:spLocks noGrp="1" noRot="1" noChangeAspect="1" noChangeArrowheads="1" noTextEdit="1"/>
          </p:cNvSpPr>
          <p:nvPr>
            <p:ph type="sldImg"/>
          </p:nvPr>
        </p:nvSpPr>
        <p:spPr>
          <a:ln/>
        </p:spPr>
      </p:sp>
      <p:sp>
        <p:nvSpPr>
          <p:cNvPr id="473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smtClean="0"/>
              <a:t>Gas</a:t>
            </a:r>
            <a:r>
              <a:rPr lang="en-US" sz="1000" smtClean="0"/>
              <a:t>This is the symbol that will appear on chemicals that are; gases under pressure, compressed gases, liquefied gases, refrigerated liquefied gases, dissolved gases.</a:t>
            </a:r>
          </a:p>
          <a:p>
            <a:pPr eaLnBrk="1" hangingPunct="1"/>
            <a:r>
              <a:rPr lang="en-US" sz="1000" b="1" smtClean="0"/>
              <a:t>Aquatic Hazard</a:t>
            </a:r>
            <a:r>
              <a:rPr lang="en-US" sz="1000" smtClean="0"/>
              <a:t>This is the symbol that will appear on chemicals which are acutely hazardous to fish, crustacea, or aquatic plants.</a:t>
            </a:r>
          </a:p>
          <a:p>
            <a:pPr eaLnBrk="1" hangingPunct="1"/>
            <a:r>
              <a:rPr lang="en-US" sz="1000" b="1" smtClean="0"/>
              <a:t>Explosive</a:t>
            </a:r>
            <a:r>
              <a:rPr lang="en-US" sz="1000" smtClean="0"/>
              <a:t>This is the symbol that will appear on chemicals which are; unstable explosives, self reactive substances and mixtures, and organic peroxides.</a:t>
            </a:r>
          </a:p>
          <a:p>
            <a:pPr eaLnBrk="1" hangingPunct="1"/>
            <a:r>
              <a:rPr lang="en-US" sz="1000" b="1" smtClean="0"/>
              <a:t>Flammable</a:t>
            </a:r>
            <a:r>
              <a:rPr lang="en-US" sz="1000" smtClean="0"/>
              <a:t>This is the symbol that will appear on chemicals that are flammable. Depending on the properties of the chemical(s); flammable gas, flammable aerosol, flammable liquid and vapor, flammable solid.</a:t>
            </a:r>
          </a:p>
          <a:p>
            <a:pPr eaLnBrk="1" hangingPunct="1"/>
            <a:r>
              <a:rPr lang="en-US" sz="1000" b="1" smtClean="0"/>
              <a:t>Corrosive</a:t>
            </a:r>
            <a:r>
              <a:rPr lang="en-US" sz="1000" smtClean="0"/>
              <a:t>This is the symbol that will appear on chemicals that have corrosive properties. Depending on the properties of the chemical(s); may be corrosive to metal, causes severe skin burns and eye damage, will cause serious eye damage.</a:t>
            </a:r>
          </a:p>
          <a:p>
            <a:pPr eaLnBrk="1" hangingPunct="1"/>
            <a:r>
              <a:rPr lang="en-US" sz="1000" b="1" smtClean="0"/>
              <a:t>Oxidizer</a:t>
            </a:r>
            <a:r>
              <a:rPr lang="en-US" sz="1000" smtClean="0"/>
              <a:t>This is the symbol that will appear on chemical that will release oxygen or behave like oxygen in a chemical reaction; causing a greater fire and explosion.</a:t>
            </a:r>
          </a:p>
          <a:p>
            <a:pPr eaLnBrk="1" hangingPunct="1"/>
            <a:r>
              <a:rPr lang="en-US" sz="1000" b="1" smtClean="0"/>
              <a:t>Irritant &amp; Sensitizer</a:t>
            </a:r>
            <a:r>
              <a:rPr lang="en-US" sz="1000" smtClean="0"/>
              <a:t>This is the symbol that will appear on chemicals with less severe toxicity; harmful if swallowed, harmful in contact with skin, harmful if inhaled, causes skin and eye irritation, may cause allergic skin reaction.</a:t>
            </a:r>
          </a:p>
          <a:p>
            <a:pPr eaLnBrk="1" hangingPunct="1"/>
            <a:r>
              <a:rPr lang="en-US" sz="1000" b="1" smtClean="0"/>
              <a:t>Acute Toxicity</a:t>
            </a:r>
            <a:r>
              <a:rPr lang="en-US" sz="1000" smtClean="0"/>
              <a:t>This is the symbol that will appear on the most severely toxic chemicals. Depending on the toxicity of the chemical, the skull and crossbones indicate that the chemical may be toxic or fatal; inhaled, swallowed, and/or contact with skin.</a:t>
            </a:r>
          </a:p>
          <a:p>
            <a:pPr eaLnBrk="1" hangingPunct="1"/>
            <a:r>
              <a:rPr lang="en-US" sz="1000" b="1" smtClean="0"/>
              <a:t>Chronic Health Hazard</a:t>
            </a:r>
            <a:r>
              <a:rPr lang="en-US" sz="1000" smtClean="0"/>
              <a:t>This is the symbol that will appear on chemicals that poses chronic health hazards; respiratory sensitization, germ cell mutagenicity, carcinogenicity, reproductive toxicity, specific target organ toxicity, and/or aspiration hazard.</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41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9FD325-6F6C-4C9D-98EF-4AB40EFCAC12}" type="slidenum">
              <a:rPr lang="en-US" smtClean="0"/>
              <a:pPr eaLnBrk="1" hangingPunct="1"/>
              <a:t>137</a:t>
            </a:fld>
            <a:endParaRPr lang="en-US" smtClean="0"/>
          </a:p>
        </p:txBody>
      </p:sp>
      <p:sp>
        <p:nvSpPr>
          <p:cNvPr id="474116" name="Rectangle 2"/>
          <p:cNvSpPr>
            <a:spLocks noGrp="1" noRot="1" noChangeAspect="1" noChangeArrowheads="1" noTextEdit="1"/>
          </p:cNvSpPr>
          <p:nvPr>
            <p:ph type="sldImg"/>
          </p:nvPr>
        </p:nvSpPr>
        <p:spPr>
          <a:ln/>
        </p:spPr>
      </p:sp>
      <p:graphicFrame>
        <p:nvGraphicFramePr>
          <p:cNvPr id="344121" name="Group 57"/>
          <p:cNvGraphicFramePr>
            <a:graphicFrameLocks noGrp="1"/>
          </p:cNvGraphicFramePr>
          <p:nvPr/>
        </p:nvGraphicFramePr>
        <p:xfrm>
          <a:off x="533400" y="4191000"/>
          <a:ext cx="5791200" cy="3292475"/>
        </p:xfrm>
        <a:graphic>
          <a:graphicData uri="http://schemas.openxmlformats.org/drawingml/2006/table">
            <a:tbl>
              <a:tblPr/>
              <a:tblGrid>
                <a:gridCol w="1895475"/>
                <a:gridCol w="1076325"/>
                <a:gridCol w="2819400"/>
              </a:tblGrid>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Accident Type: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Explosion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1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BRIEF DESCRIPTION OF ACCIDENT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Propane gas was being used to fuel a portable heater (blow torch). The torch flamed out, allowing gas to gather in the bilge area of a construction barge. The accumulated gas exploded with great force, killing the worker.</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INSPECTION RESULTS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As a result of its investigation, OSHA issued citations for two serious violations of OSHA standards.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ACCIDENT PREVENTION RECOMMENDATIONS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The employer must:</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Take precautions to provide sufficient ventilation to ensure proper combustion when operating portable heaters/blow torches in confined spaces, in accordance with Title 29 Code of Federal Regulations, Part 1926.154(a)(2).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Ensure that portable heaters/blow torches are equipped with automatic shut-off devices to stop the flow of gas in the event of flame failure, in accordance with 29 CFR 1926.153(h)(8). </a:t>
                      </a: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Weather Conditions: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Clear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Type of Company:</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Construction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Size of Work Crew:</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Union or 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Did Not Report</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3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Worksite Inspection Conducted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Yes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3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Designated Competent Person on Site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Yes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Employer Safety Health Program:</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Yes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3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Training and Education for Employees Designated (1926.21(b)):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Yes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Craft of Deceased Employee(s):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Iron Worker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Age &amp; Sex</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45; Male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Job Experience: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 years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Time on Job: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 hour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51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A840E3-618C-4A09-9030-403422B98F6E}" type="slidenum">
              <a:rPr lang="en-US" smtClean="0"/>
              <a:pPr eaLnBrk="1" hangingPunct="1"/>
              <a:t>138</a:t>
            </a:fld>
            <a:endParaRPr lang="en-US" smtClean="0"/>
          </a:p>
        </p:txBody>
      </p:sp>
      <p:sp>
        <p:nvSpPr>
          <p:cNvPr id="475140" name="Rectangle 2"/>
          <p:cNvSpPr>
            <a:spLocks noGrp="1" noRot="1" noChangeAspect="1" noChangeArrowheads="1" noTextEdit="1"/>
          </p:cNvSpPr>
          <p:nvPr>
            <p:ph type="sldImg"/>
          </p:nvPr>
        </p:nvSpPr>
        <p:spPr>
          <a:ln/>
        </p:spPr>
      </p:sp>
      <p:graphicFrame>
        <p:nvGraphicFramePr>
          <p:cNvPr id="351291" name="Group 59"/>
          <p:cNvGraphicFramePr>
            <a:graphicFrameLocks noGrp="1"/>
          </p:cNvGraphicFramePr>
          <p:nvPr/>
        </p:nvGraphicFramePr>
        <p:xfrm>
          <a:off x="533400" y="4191000"/>
          <a:ext cx="5791200" cy="4724400"/>
        </p:xfrm>
        <a:graphic>
          <a:graphicData uri="http://schemas.openxmlformats.org/drawingml/2006/table">
            <a:tbl>
              <a:tblPr/>
              <a:tblGrid>
                <a:gridCol w="1930400"/>
                <a:gridCol w="1041400"/>
                <a:gridCol w="2819400"/>
              </a:tblGrid>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Accident Type: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Explosion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1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BRIEF DESCRIPTION OF ACCIDENT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Two employees were welding brackets onto an oil storage tank (55,000 gallons). The tank, half full, contained explosive atmospheres of vapor from waste chemical and oil materials from automobile and truck service stations. One worker was killed and another injured when the tank exploded and the top was blown off.</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ACCIDENT PREVENTION RECOMMENDATIONS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The employer must instruct each employee in the recognition and avoidance of unsafe conditions and the regulations applicable to his work environment "to control or eliminate any hazards [29 CFR 1926.21(b)(2)].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The employer is responsible for requiring the wearing of appropriate personal protective equipment in all operations where there is an exposure to hazardous conditions [29 CFR 1926.28(a)]. In this case, safety belts and lanyards or other means of fall protection would have prevented employees from falling off the tank to the ground. Also, fire or heat resistant safety clothing should have been provided and used.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Welding, cutting, or heating must not be done where the application of flammable paints, or the presence of other flammable compounds, or heavy dust concentrations creates a hazard [29 CFR 1926.352(c)].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Drums, containers, or hollow structures which have contained toxic or flammable substances must be filled with water or cleaned of such substances and ventilated and tested before welding, cutting, or heating is undertaken on them [29 CFR 1926.352(i)]. </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Weather Conditions: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Clear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Type of Company:</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Structural Steel Erection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Size of Work Crew:</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Union or 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Worksite Inspection Conducted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Designated Competent Person on Site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Employer Safety Health Program:</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Inadequate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Training and Education for Employees Designated (1926.21(b)):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Craft of Deceased Employee(s):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Welder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Age &amp; Sex</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26; Male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Job Experience: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Undetermined</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Time on Job: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15 Minutes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61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780EAA-1DC5-4661-B481-9690B264395A}" type="slidenum">
              <a:rPr lang="en-US" smtClean="0"/>
              <a:pPr eaLnBrk="1" hangingPunct="1"/>
              <a:t>139</a:t>
            </a:fld>
            <a:endParaRPr lang="en-US" smtClean="0"/>
          </a:p>
        </p:txBody>
      </p:sp>
      <p:sp>
        <p:nvSpPr>
          <p:cNvPr id="476164" name="Rectangle 2"/>
          <p:cNvSpPr>
            <a:spLocks noGrp="1" noRot="1" noChangeAspect="1" noChangeArrowheads="1" noTextEdit="1"/>
          </p:cNvSpPr>
          <p:nvPr>
            <p:ph type="sldImg"/>
          </p:nvPr>
        </p:nvSpPr>
        <p:spPr>
          <a:ln/>
        </p:spPr>
      </p:sp>
      <p:sp>
        <p:nvSpPr>
          <p:cNvPr id="476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Compressed Gas Cylinders – “In Storage”</a:t>
            </a:r>
          </a:p>
          <a:p>
            <a:pPr eaLnBrk="1" hangingPunct="1"/>
            <a:endParaRPr lang="en-US" b="1" i="1" smtClean="0"/>
          </a:p>
          <a:p>
            <a:pPr eaLnBrk="1" hangingPunct="1"/>
            <a:r>
              <a:rPr lang="en-US" smtClean="0"/>
              <a:t>Oxygen cylinders in storage must be separated from fuel-gas cylinders or combustible materials (especially oil or grease), a minimum distance of 20 feet or by a noncombustible barrier at least 5 feet high having a fire-resistance rating of at least one-half hour.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79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3A195B-BB61-4B62-BD78-31B486782A79}" type="slidenum">
              <a:rPr lang="en-US" smtClean="0"/>
              <a:pPr eaLnBrk="1" hangingPunct="1"/>
              <a:t>14</a:t>
            </a:fld>
            <a:endParaRPr lang="en-US" smtClean="0"/>
          </a:p>
        </p:txBody>
      </p:sp>
      <p:sp>
        <p:nvSpPr>
          <p:cNvPr id="337924" name="Rectangle 2"/>
          <p:cNvSpPr>
            <a:spLocks noGrp="1" noRot="1" noChangeAspect="1" noChangeArrowheads="1" noTextEdit="1"/>
          </p:cNvSpPr>
          <p:nvPr>
            <p:ph type="sldImg"/>
          </p:nvPr>
        </p:nvSpPr>
        <p:spPr>
          <a:ln/>
        </p:spPr>
      </p:sp>
      <p:sp>
        <p:nvSpPr>
          <p:cNvPr id="337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Hazardous conditions on construction job-sites, include, but are not limited to the follow…</a:t>
            </a:r>
          </a:p>
          <a:p>
            <a:pPr eaLnBrk="1" hangingPunct="1"/>
            <a:endParaRPr lang="en-US" smtClean="0"/>
          </a:p>
          <a:p>
            <a:pPr eaLnBrk="1" hangingPunct="1"/>
            <a:r>
              <a:rPr lang="en-US" i="1" smtClean="0"/>
              <a:t>Group Discussion…</a:t>
            </a:r>
            <a:br>
              <a:rPr lang="en-US" i="1" smtClean="0"/>
            </a:br>
            <a:r>
              <a:rPr lang="en-US" i="1" smtClean="0"/>
              <a:t>What health hazards can you anticipate on your job?</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7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7F0348-C15D-422E-96C7-7BC504425165}" type="slidenum">
              <a:rPr lang="en-US" smtClean="0"/>
              <a:pPr eaLnBrk="1" hangingPunct="1"/>
              <a:t>140</a:t>
            </a:fld>
            <a:endParaRPr lang="en-US" smtClean="0"/>
          </a:p>
        </p:txBody>
      </p:sp>
      <p:sp>
        <p:nvSpPr>
          <p:cNvPr id="477188" name="Rectangle 2"/>
          <p:cNvSpPr>
            <a:spLocks noGrp="1" noRot="1" noChangeAspect="1" noChangeArrowheads="1" noTextEdit="1"/>
          </p:cNvSpPr>
          <p:nvPr>
            <p:ph type="sldImg"/>
          </p:nvPr>
        </p:nvSpPr>
        <p:spPr>
          <a:ln/>
        </p:spPr>
      </p:sp>
      <p:sp>
        <p:nvSpPr>
          <p:cNvPr id="477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Compressed gas cylinders must be used with caution around confined and enclosed spaces!</a:t>
            </a:r>
          </a:p>
          <a:p>
            <a:pPr eaLnBrk="1" hangingPunct="1"/>
            <a:endParaRPr lang="en-US" smtClean="0"/>
          </a:p>
          <a:p>
            <a:pPr eaLnBrk="1" hangingPunct="1"/>
            <a:r>
              <a:rPr lang="en-US" smtClean="0"/>
              <a:t>Compressed gas cylinders must never be brought into confined spaces, this includes trenches. </a:t>
            </a:r>
            <a:endParaRPr lang="en-US" i="1" smtClean="0"/>
          </a:p>
          <a:p>
            <a:pPr eaLnBrk="1" hangingPunct="1"/>
            <a:r>
              <a:rPr lang="en-US" smtClean="0"/>
              <a:t>Remove all hoses and leads from the enclosed/confined space when unoccupied and perform atmospheric testing to ensure air quality before returning to work. </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8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C04275-72A6-49FC-BBA6-D358C0EDB0D6}" type="slidenum">
              <a:rPr lang="en-US" smtClean="0"/>
              <a:pPr eaLnBrk="1" hangingPunct="1"/>
              <a:t>141</a:t>
            </a:fld>
            <a:endParaRPr lang="en-US" smtClean="0"/>
          </a:p>
        </p:txBody>
      </p:sp>
      <p:sp>
        <p:nvSpPr>
          <p:cNvPr id="478212" name="Rectangle 2"/>
          <p:cNvSpPr>
            <a:spLocks noGrp="1" noRot="1" noChangeAspect="1" noChangeArrowheads="1" noTextEdit="1"/>
          </p:cNvSpPr>
          <p:nvPr>
            <p:ph type="sldImg"/>
          </p:nvPr>
        </p:nvSpPr>
        <p:spPr>
          <a:ln/>
        </p:spPr>
      </p:sp>
      <p:sp>
        <p:nvSpPr>
          <p:cNvPr id="478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Concentrations of flammable substances that may ignite or explode are substantially </a:t>
            </a:r>
            <a:r>
              <a:rPr lang="en-US" i="1" smtClean="0"/>
              <a:t>greater</a:t>
            </a:r>
            <a:r>
              <a:rPr lang="en-US" smtClean="0"/>
              <a:t> than concentrations harmful to health, or toxic. Meaning, if an exposure to a substance that is both toxic and flammable is present, death may happen due to its toxicity before an explosion may occur.</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792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01E7F6-2462-4A82-983B-D0B55E626022}" type="slidenum">
              <a:rPr lang="en-US" smtClean="0"/>
              <a:pPr eaLnBrk="1" hangingPunct="1"/>
              <a:t>142</a:t>
            </a:fld>
            <a:endParaRPr lang="en-US" smtClean="0"/>
          </a:p>
        </p:txBody>
      </p:sp>
      <p:sp>
        <p:nvSpPr>
          <p:cNvPr id="479236" name="Rectangle 2"/>
          <p:cNvSpPr>
            <a:spLocks noGrp="1" noRot="1" noChangeAspect="1" noChangeArrowheads="1" noTextEdit="1"/>
          </p:cNvSpPr>
          <p:nvPr>
            <p:ph type="sldImg"/>
          </p:nvPr>
        </p:nvSpPr>
        <p:spPr>
          <a:ln/>
        </p:spPr>
      </p:sp>
      <p:sp>
        <p:nvSpPr>
          <p:cNvPr id="479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Normal breathing air contains around 20.9% oxygen…</a:t>
            </a:r>
          </a:p>
          <a:p>
            <a:pPr eaLnBrk="1" hangingPunct="1"/>
            <a:endParaRPr lang="en-US" b="1" i="1" smtClean="0"/>
          </a:p>
          <a:p>
            <a:pPr eaLnBrk="1" hangingPunct="1"/>
            <a:r>
              <a:rPr lang="en-US" b="1" i="1" smtClean="0"/>
              <a:t>Oxygen deficient atmosphere is when the percent of oxygen in air drops below 19.5%</a:t>
            </a:r>
          </a:p>
          <a:p>
            <a:pPr eaLnBrk="1" hangingPunct="1"/>
            <a:endParaRPr lang="en-US" b="1" i="1" smtClean="0"/>
          </a:p>
          <a:p>
            <a:pPr eaLnBrk="1" hangingPunct="1"/>
            <a:r>
              <a:rPr lang="en-US" b="1" i="1" smtClean="0"/>
              <a:t>Oxygen Deficiency Hazards are caused by:</a:t>
            </a:r>
          </a:p>
          <a:p>
            <a:pPr eaLnBrk="1" hangingPunct="1"/>
            <a:endParaRPr lang="en-US" b="1" i="1" smtClean="0"/>
          </a:p>
          <a:p>
            <a:pPr eaLnBrk="1" hangingPunct="1"/>
            <a:r>
              <a:rPr lang="en-US" b="1" i="1" smtClean="0"/>
              <a:t>Displacement</a:t>
            </a:r>
            <a:r>
              <a:rPr lang="en-US" smtClean="0"/>
              <a:t> – The presence of any gas, such as carbon dioxide, nitrogen and/or argon gas; these gases are common industrial gases used to purposely remove (displace) oxygen.</a:t>
            </a:r>
            <a:endParaRPr lang="en-US" b="1" i="1" smtClean="0"/>
          </a:p>
          <a:p>
            <a:pPr eaLnBrk="1" hangingPunct="1"/>
            <a:r>
              <a:rPr lang="en-US" b="1" i="1" smtClean="0"/>
              <a:t>Consumption</a:t>
            </a:r>
            <a:r>
              <a:rPr lang="en-US" smtClean="0"/>
              <a:t> – The biological or chemical use of oxygen available in the environment. For example, workers consumption of oxygen through breathing, hot-work consuming oxygen around open flame and through oxidation of metal surfaces (e.g., iron oxide or rust).</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0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CF448A-0BC9-4238-A6AD-1FACD571F0FB}" type="slidenum">
              <a:rPr lang="en-US" smtClean="0"/>
              <a:pPr eaLnBrk="1" hangingPunct="1"/>
              <a:t>143</a:t>
            </a:fld>
            <a:endParaRPr lang="en-US" smtClean="0"/>
          </a:p>
        </p:txBody>
      </p:sp>
      <p:sp>
        <p:nvSpPr>
          <p:cNvPr id="480260" name="Rectangle 2"/>
          <p:cNvSpPr>
            <a:spLocks noGrp="1" noRot="1" noChangeAspect="1" noChangeArrowheads="1" noTextEdit="1"/>
          </p:cNvSpPr>
          <p:nvPr>
            <p:ph type="sldImg"/>
          </p:nvPr>
        </p:nvSpPr>
        <p:spPr>
          <a:ln/>
        </p:spPr>
      </p:sp>
      <p:sp>
        <p:nvSpPr>
          <p:cNvPr id="480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NOTE:</a:t>
            </a:r>
            <a:r>
              <a:rPr lang="en-US" i="1" smtClean="0"/>
              <a:t> Exposure to atmospheres containing 12% or less oxygen will bring about unconsciousness without warning. Unconsciousness can occur so quickly that individuals cannot help or protect themselves.</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1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2405A0-CB0D-4FF7-A42A-B46130AE32B5}" type="slidenum">
              <a:rPr lang="en-US" smtClean="0"/>
              <a:pPr eaLnBrk="1" hangingPunct="1"/>
              <a:t>144</a:t>
            </a:fld>
            <a:endParaRPr lang="en-US" smtClean="0"/>
          </a:p>
        </p:txBody>
      </p:sp>
      <p:sp>
        <p:nvSpPr>
          <p:cNvPr id="481284" name="Rectangle 2"/>
          <p:cNvSpPr>
            <a:spLocks noGrp="1" noRot="1" noChangeAspect="1" noChangeArrowheads="1" noTextEdit="1"/>
          </p:cNvSpPr>
          <p:nvPr>
            <p:ph type="sldImg"/>
          </p:nvPr>
        </p:nvSpPr>
        <p:spPr>
          <a:ln/>
        </p:spPr>
      </p:sp>
      <p:sp>
        <p:nvSpPr>
          <p:cNvPr id="481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a:p>
            <a:pPr eaLnBrk="1" hangingPunct="1"/>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2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0078D1-B45E-47EC-8F30-BF110184F640}" type="slidenum">
              <a:rPr lang="en-US" smtClean="0"/>
              <a:pPr eaLnBrk="1" hangingPunct="1"/>
              <a:t>145</a:t>
            </a:fld>
            <a:endParaRPr lang="en-US" smtClean="0"/>
          </a:p>
        </p:txBody>
      </p:sp>
      <p:sp>
        <p:nvSpPr>
          <p:cNvPr id="482308" name="Rectangle 2"/>
          <p:cNvSpPr>
            <a:spLocks noGrp="1" noRot="1" noChangeAspect="1" noChangeArrowheads="1" noTextEdit="1"/>
          </p:cNvSpPr>
          <p:nvPr>
            <p:ph type="sldImg"/>
          </p:nvPr>
        </p:nvSpPr>
        <p:spPr>
          <a:ln/>
        </p:spPr>
      </p:sp>
      <p:sp>
        <p:nvSpPr>
          <p:cNvPr id="482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3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5EE4AF-7A15-4CC8-893A-EDF1BC494D6F}" type="slidenum">
              <a:rPr lang="en-US" smtClean="0"/>
              <a:pPr eaLnBrk="1" hangingPunct="1"/>
              <a:t>146</a:t>
            </a:fld>
            <a:endParaRPr lang="en-US" smtClean="0"/>
          </a:p>
        </p:txBody>
      </p:sp>
      <p:sp>
        <p:nvSpPr>
          <p:cNvPr id="483332" name="Rectangle 2"/>
          <p:cNvSpPr>
            <a:spLocks noGrp="1" noRot="1" noChangeAspect="1" noChangeArrowheads="1" noTextEdit="1"/>
          </p:cNvSpPr>
          <p:nvPr>
            <p:ph type="sldImg"/>
          </p:nvPr>
        </p:nvSpPr>
        <p:spPr>
          <a:ln/>
        </p:spPr>
      </p:sp>
      <p:sp>
        <p:nvSpPr>
          <p:cNvPr id="483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43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609073-26A5-4B6D-A20C-47E745ACB73F}" type="slidenum">
              <a:rPr lang="en-US" smtClean="0"/>
              <a:pPr eaLnBrk="1" hangingPunct="1"/>
              <a:t>147</a:t>
            </a:fld>
            <a:endParaRPr lang="en-US" smtClean="0"/>
          </a:p>
        </p:txBody>
      </p:sp>
      <p:sp>
        <p:nvSpPr>
          <p:cNvPr id="484356" name="Rectangle 2"/>
          <p:cNvSpPr>
            <a:spLocks noGrp="1" noRot="1" noChangeAspect="1" noChangeArrowheads="1" noTextEdit="1"/>
          </p:cNvSpPr>
          <p:nvPr>
            <p:ph type="sldImg"/>
          </p:nvPr>
        </p:nvSpPr>
        <p:spPr>
          <a:ln/>
        </p:spPr>
      </p:sp>
      <p:sp>
        <p:nvSpPr>
          <p:cNvPr id="484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Chemical Health Hazard</a:t>
            </a:r>
          </a:p>
          <a:p>
            <a:pPr eaLnBrk="1" hangingPunct="1"/>
            <a:endParaRPr lang="en-US" smtClean="0"/>
          </a:p>
          <a:p>
            <a:pPr eaLnBrk="1" hangingPunct="1"/>
            <a:r>
              <a:rPr lang="en-US" smtClean="0"/>
              <a:t>A chemical health hazard means a chemical for which there is statistically significant evidence based on at least one study conducted in accordance with established scientific principles that acute or chronic health effects may occur in exposed employees. Chemical hazards may take the form of a gas, vapor, fume, dust/fiber and/or mist.</a:t>
            </a:r>
          </a:p>
          <a:p>
            <a:pPr eaLnBrk="1" hangingPunct="1"/>
            <a:endParaRPr lang="en-US" b="1" i="1" smtClean="0"/>
          </a:p>
          <a:p>
            <a:pPr eaLnBrk="1" hangingPunct="1"/>
            <a:r>
              <a:rPr lang="en-US" b="1" i="1" smtClean="0"/>
              <a:t>Chemical hazards can damage the lungs, skin, eyes, mucous membranes, and target specific organs in the body!</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5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F92F3A-B2CE-449A-B1B1-5DDF7FAE6DC6}" type="slidenum">
              <a:rPr lang="en-US" smtClean="0"/>
              <a:pPr eaLnBrk="1" hangingPunct="1"/>
              <a:t>148</a:t>
            </a:fld>
            <a:endParaRPr lang="en-US" smtClean="0"/>
          </a:p>
        </p:txBody>
      </p:sp>
      <p:sp>
        <p:nvSpPr>
          <p:cNvPr id="485380" name="Rectangle 2"/>
          <p:cNvSpPr>
            <a:spLocks noGrp="1" noRot="1" noChangeAspect="1" noChangeArrowheads="1" noTextEdit="1"/>
          </p:cNvSpPr>
          <p:nvPr>
            <p:ph type="sldImg"/>
          </p:nvPr>
        </p:nvSpPr>
        <p:spPr>
          <a:ln/>
        </p:spPr>
      </p:sp>
      <p:sp>
        <p:nvSpPr>
          <p:cNvPr id="485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i="1" smtClean="0"/>
              <a:t>Inhalation</a:t>
            </a:r>
            <a:r>
              <a:rPr lang="en-US" sz="1000" b="1" smtClean="0"/>
              <a:t> </a:t>
            </a:r>
            <a:r>
              <a:rPr lang="en-US" sz="1000" smtClean="0"/>
              <a:t>is the primary route of entry for hazardous chemicals in the work environment. Nearly all materials that are airborne can be inhaled.</a:t>
            </a:r>
            <a:endParaRPr lang="en-US" sz="1000" b="1" i="1" smtClean="0"/>
          </a:p>
          <a:p>
            <a:pPr eaLnBrk="1" hangingPunct="1"/>
            <a:r>
              <a:rPr lang="en-US" sz="1000" b="1" i="1" smtClean="0"/>
              <a:t>Absorption</a:t>
            </a:r>
            <a:r>
              <a:rPr lang="en-US" sz="1000" b="1" smtClean="0"/>
              <a:t> </a:t>
            </a:r>
            <a:r>
              <a:rPr lang="en-US" sz="1000" smtClean="0"/>
              <a:t>through the skin is another route of entry. The skin is the largest organ of your body and a common exposure site for liquid and airborne chemicals. Absorption through the skin can occur quite rapidly if the skin is cut or abraded. Intact skin is an effective barrier to many hazardous materials.</a:t>
            </a:r>
            <a:r>
              <a:rPr lang="en-US" sz="1000" b="1" smtClean="0"/>
              <a:t> </a:t>
            </a:r>
            <a:endParaRPr lang="en-US" sz="1000" b="1" i="1" smtClean="0"/>
          </a:p>
          <a:p>
            <a:pPr eaLnBrk="1" hangingPunct="1"/>
            <a:r>
              <a:rPr lang="en-US" sz="1000" b="1" i="1" smtClean="0"/>
              <a:t>Ingestion</a:t>
            </a:r>
            <a:r>
              <a:rPr lang="en-US" sz="1000" b="1" smtClean="0"/>
              <a:t> - </a:t>
            </a:r>
            <a:r>
              <a:rPr lang="en-US" sz="1000" smtClean="0"/>
              <a:t>toxic materials can be swallowed and enter the body through the gastrointestinal tract. In the workplace, people can unknowingly ingest harmful chemicals when you eat, drink, or smoke in a contaminated work areas.</a:t>
            </a:r>
            <a:r>
              <a:rPr lang="en-US" sz="1000" b="1" smtClean="0"/>
              <a:t> </a:t>
            </a:r>
            <a:endParaRPr lang="en-US" sz="1000" b="1" i="1" smtClean="0"/>
          </a:p>
          <a:p>
            <a:pPr eaLnBrk="1" hangingPunct="1"/>
            <a:r>
              <a:rPr lang="en-US" sz="1000" b="1" i="1" smtClean="0"/>
              <a:t>Injection </a:t>
            </a:r>
            <a:r>
              <a:rPr lang="en-US" sz="1000" smtClean="0"/>
              <a:t>occurs when a sharp object punctures the skin, allowing a chemical or infectious agent to enter your body. For example, injection can occur when a contaminated object such as a rusty nail punctures the skin. </a:t>
            </a:r>
          </a:p>
          <a:p>
            <a:pPr eaLnBrk="1" hangingPunct="1"/>
            <a:endParaRPr lang="en-US" sz="1000" smtClean="0"/>
          </a:p>
          <a:p>
            <a:pPr eaLnBrk="1" hangingPunct="1"/>
            <a:r>
              <a:rPr lang="en-US" sz="1000" b="1" i="1" smtClean="0"/>
              <a:t>Respiratory System (Inhalation)</a:t>
            </a:r>
            <a:endParaRPr lang="en-US" sz="1000" smtClean="0"/>
          </a:p>
          <a:p>
            <a:pPr eaLnBrk="1" hangingPunct="1"/>
            <a:r>
              <a:rPr lang="en-US" sz="1000" smtClean="0"/>
              <a:t>The respiratory system is the major route of exposure for airborne chemicals. Once air contaminants are inhaled into your respiratory system, they may harm the tissues of the respiratory tract or lungs; cause serious scarring (local effect); and/or be dissolved in the blood and transported throughout the body (systemic effect).</a:t>
            </a:r>
          </a:p>
          <a:p>
            <a:pPr eaLnBrk="1" hangingPunct="1"/>
            <a:endParaRPr lang="en-US" sz="1000" smtClean="0"/>
          </a:p>
          <a:p>
            <a:pPr eaLnBrk="1" hangingPunct="1"/>
            <a:r>
              <a:rPr lang="en-US" sz="1000" smtClean="0"/>
              <a:t>The most serious damage is caused by contaminants that penetrate deep into the lower regions of the lung (alveoli).</a:t>
            </a:r>
          </a:p>
          <a:p>
            <a:pPr eaLnBrk="1" hangingPunct="1"/>
            <a:endParaRPr lang="en-US" sz="1000"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64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0E2CA-FD9C-4CE3-8488-2BDAD4A9BF55}" type="slidenum">
              <a:rPr lang="en-US" smtClean="0"/>
              <a:pPr eaLnBrk="1" hangingPunct="1"/>
              <a:t>149</a:t>
            </a:fld>
            <a:endParaRPr lang="en-US" smtClean="0"/>
          </a:p>
        </p:txBody>
      </p:sp>
      <p:sp>
        <p:nvSpPr>
          <p:cNvPr id="486404" name="Rectangle 2"/>
          <p:cNvSpPr>
            <a:spLocks noGrp="1" noRot="1" noChangeAspect="1" noChangeArrowheads="1" noTextEdit="1"/>
          </p:cNvSpPr>
          <p:nvPr>
            <p:ph type="sldImg"/>
          </p:nvPr>
        </p:nvSpPr>
        <p:spPr>
          <a:ln/>
        </p:spPr>
      </p:sp>
      <p:sp>
        <p:nvSpPr>
          <p:cNvPr id="486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(ppm)</a:t>
            </a:r>
            <a:r>
              <a:rPr lang="en-US" smtClean="0"/>
              <a:t> Parts per Million</a:t>
            </a:r>
          </a:p>
          <a:p>
            <a:pPr eaLnBrk="1" hangingPunct="1"/>
            <a:r>
              <a:rPr lang="en-US" smtClean="0"/>
              <a:t>Used to express the amount of a gas or vapor; one part of a gas or vapor per million parts of air. </a:t>
            </a:r>
          </a:p>
          <a:p>
            <a:pPr eaLnBrk="1" hangingPunct="1"/>
            <a:endParaRPr lang="en-US" smtClean="0"/>
          </a:p>
          <a:p>
            <a:pPr eaLnBrk="1" hangingPunct="1"/>
            <a:r>
              <a:rPr lang="en-US" b="1" smtClean="0"/>
              <a:t>(mg/m³)</a:t>
            </a:r>
            <a:r>
              <a:rPr lang="en-US" smtClean="0"/>
              <a:t> Milligrams per Cubic Meter of Air</a:t>
            </a:r>
          </a:p>
          <a:p>
            <a:pPr eaLnBrk="1" hangingPunct="1"/>
            <a:r>
              <a:rPr lang="en-US" smtClean="0"/>
              <a:t>Used to express the amount of a toxic fume or dust; the amount of a substance (mg) in a given amount of space (m³). </a:t>
            </a:r>
          </a:p>
          <a:p>
            <a:pPr eaLnBrk="1" hangingPunct="1"/>
            <a:endParaRPr lang="en-US" smtClean="0"/>
          </a:p>
          <a:p>
            <a:pPr eaLnBrk="1" hangingPunct="1"/>
            <a:r>
              <a:rPr lang="en-US" b="1" smtClean="0"/>
              <a:t>(µg/m³)</a:t>
            </a:r>
            <a:r>
              <a:rPr lang="en-US" smtClean="0"/>
              <a:t> Micrograms per Cubic Meter of Air</a:t>
            </a:r>
          </a:p>
          <a:p>
            <a:pPr eaLnBrk="1" hangingPunct="1"/>
            <a:r>
              <a:rPr lang="en-US" smtClean="0"/>
              <a:t>Used to express the amount of a highly toxic fume or dust; the amount of a substance (µg) in a given amount of space (m³). </a:t>
            </a:r>
          </a:p>
          <a:p>
            <a:pPr eaLnBrk="1" hangingPunct="1"/>
            <a:endParaRPr lang="en-US" smtClean="0"/>
          </a:p>
          <a:p>
            <a:pPr eaLnBrk="1" hangingPunct="1"/>
            <a:r>
              <a:rPr lang="en-US" b="1" smtClean="0"/>
              <a:t>(f/cc)</a:t>
            </a:r>
            <a:r>
              <a:rPr lang="en-US" smtClean="0"/>
              <a:t> Fibers per Cubic Centimeter of Air</a:t>
            </a:r>
          </a:p>
          <a:p>
            <a:pPr eaLnBrk="1" hangingPunct="1"/>
            <a:r>
              <a:rPr lang="en-US" smtClean="0"/>
              <a:t>Fibers are any particle longer than 5 microns (µm), one millionth of a meter, and have an aspect ratio (length : width) greater than 3:1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89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A25486-8BC0-4EF6-91B5-AD2F173D5548}" type="slidenum">
              <a:rPr lang="en-US" smtClean="0"/>
              <a:pPr eaLnBrk="1" hangingPunct="1"/>
              <a:t>15</a:t>
            </a:fld>
            <a:endParaRPr lang="en-US" smtClean="0"/>
          </a:p>
        </p:txBody>
      </p:sp>
      <p:sp>
        <p:nvSpPr>
          <p:cNvPr id="338948" name="Rectangle 2"/>
          <p:cNvSpPr>
            <a:spLocks noGrp="1" noRot="1" noChangeAspect="1" noChangeArrowheads="1" noTextEdit="1"/>
          </p:cNvSpPr>
          <p:nvPr>
            <p:ph type="sldImg"/>
          </p:nvPr>
        </p:nvSpPr>
        <p:spPr>
          <a:ln/>
        </p:spPr>
      </p:sp>
      <p:sp>
        <p:nvSpPr>
          <p:cNvPr id="338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Concrete cutting with saw creates obvious dust exposure.</a:t>
            </a:r>
          </a:p>
          <a:p>
            <a:pPr eaLnBrk="1" hangingPunct="1"/>
            <a:endParaRPr lang="en-US" b="1" smtClean="0"/>
          </a:p>
          <a:p>
            <a:pPr eaLnBrk="1" hangingPunct="1"/>
            <a:r>
              <a:rPr lang="en-US" b="1" smtClean="0"/>
              <a:t>Visible material in the air</a:t>
            </a:r>
            <a:r>
              <a:rPr lang="en-US" smtClean="0"/>
              <a:t> </a:t>
            </a:r>
            <a:r>
              <a:rPr lang="en-US" b="1" smtClean="0"/>
              <a:t>– </a:t>
            </a:r>
            <a:r>
              <a:rPr lang="en-US" smtClean="0"/>
              <a:t>If you see visible clouds of vapor or particles, there may be a serious exposure problem. Remember, however, that most gases and vapors are invisible, and that often the most dangerous particles are too small to see.</a:t>
            </a:r>
            <a:endParaRPr lang="en-US" b="1" smtClean="0"/>
          </a:p>
          <a:p>
            <a:pPr eaLnBrk="1" hangingPunct="1"/>
            <a:r>
              <a:rPr lang="en-US" b="1" smtClean="0"/>
              <a:t>Settled dust –</a:t>
            </a:r>
            <a:r>
              <a:rPr lang="en-US" smtClean="0"/>
              <a:t> if there is chemical dust on the ground or other surfaces, it probably got there by settling out of the air. If disturbed, settled dust can become airborne again.</a:t>
            </a:r>
            <a:endParaRPr lang="en-US" b="1" smtClean="0"/>
          </a:p>
          <a:p>
            <a:pPr eaLnBrk="1" hangingPunct="1"/>
            <a:r>
              <a:rPr lang="en-US" b="1" smtClean="0"/>
              <a:t>Warning signs, labels &amp; decals –</a:t>
            </a:r>
            <a:r>
              <a:rPr lang="en-US" smtClean="0"/>
              <a:t> as required by OSHA’s Hazard Communication Standard (29 CFR 1910.1200) and other applicable standards.</a:t>
            </a:r>
          </a:p>
          <a:p>
            <a:pPr eaLnBrk="1" hangingPunct="1"/>
            <a:endParaRPr lang="en-US" smtClean="0"/>
          </a:p>
          <a:p>
            <a:pPr eaLnBrk="1" hangingPunct="1"/>
            <a:r>
              <a:rPr lang="en-US" b="1" i="1" smtClean="0"/>
              <a:t>Group Discussion…</a:t>
            </a:r>
          </a:p>
          <a:p>
            <a:pPr eaLnBrk="1" hangingPunct="1"/>
            <a:r>
              <a:rPr lang="en-US" b="1" i="1" smtClean="0"/>
              <a:t>What health hazards do you see on your job?</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7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27712F-F22C-44DC-914C-8A9AA702C528}" type="slidenum">
              <a:rPr lang="en-US" smtClean="0"/>
              <a:pPr eaLnBrk="1" hangingPunct="1"/>
              <a:t>150</a:t>
            </a:fld>
            <a:endParaRPr lang="en-US" smtClean="0"/>
          </a:p>
        </p:txBody>
      </p:sp>
      <p:sp>
        <p:nvSpPr>
          <p:cNvPr id="487428" name="Rectangle 2"/>
          <p:cNvSpPr>
            <a:spLocks noGrp="1" noRot="1" noChangeAspect="1" noChangeArrowheads="1" noTextEdit="1"/>
          </p:cNvSpPr>
          <p:nvPr>
            <p:ph type="sldImg"/>
          </p:nvPr>
        </p:nvSpPr>
        <p:spPr>
          <a:ln/>
        </p:spPr>
      </p:sp>
      <p:sp>
        <p:nvSpPr>
          <p:cNvPr id="487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(Ratio: 1/1,000,000)</a:t>
            </a:r>
            <a:endParaRPr lang="en-US" smtClean="0"/>
          </a:p>
          <a:p>
            <a:pPr eaLnBrk="1" hangingPunct="1"/>
            <a:endParaRPr lang="en-US" smtClean="0"/>
          </a:p>
          <a:p>
            <a:pPr eaLnBrk="1" hangingPunct="1"/>
            <a:r>
              <a:rPr lang="en-US" smtClean="0"/>
              <a:t>One part per million is equivalent to four (4) eye drops of liquid in a 55 gallon barrel.</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84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9DF9E4-A92C-4CB9-9A62-24A593B4D1A4}" type="slidenum">
              <a:rPr lang="en-US" smtClean="0"/>
              <a:pPr eaLnBrk="1" hangingPunct="1"/>
              <a:t>151</a:t>
            </a:fld>
            <a:endParaRPr lang="en-US" smtClean="0"/>
          </a:p>
        </p:txBody>
      </p:sp>
      <p:sp>
        <p:nvSpPr>
          <p:cNvPr id="488452" name="Rectangle 2"/>
          <p:cNvSpPr>
            <a:spLocks noGrp="1" noRot="1" noChangeAspect="1" noChangeArrowheads="1" noTextEdit="1"/>
          </p:cNvSpPr>
          <p:nvPr>
            <p:ph type="sldImg"/>
          </p:nvPr>
        </p:nvSpPr>
        <p:spPr>
          <a:ln/>
        </p:spPr>
      </p:sp>
      <p:sp>
        <p:nvSpPr>
          <p:cNvPr id="488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Milligrams per Cubic Meter of Air (mg/m³)</a:t>
            </a:r>
          </a:p>
          <a:p>
            <a:pPr eaLnBrk="1" hangingPunct="1"/>
            <a:endParaRPr lang="en-US" b="1" smtClean="0"/>
          </a:p>
          <a:p>
            <a:pPr eaLnBrk="1" hangingPunct="1"/>
            <a:r>
              <a:rPr lang="en-US" smtClean="0"/>
              <a:t>One thousand (1,000) packets of artificial sweeter in the volume of the Empire State Building is equivalent to 1 milligram per cubic meter of air (1 mg/m³).</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894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350005-350D-493D-8D51-4758A0B3ECA5}" type="slidenum">
              <a:rPr lang="en-US" smtClean="0"/>
              <a:pPr eaLnBrk="1" hangingPunct="1"/>
              <a:t>152</a:t>
            </a:fld>
            <a:endParaRPr lang="en-US" smtClean="0"/>
          </a:p>
        </p:txBody>
      </p:sp>
      <p:sp>
        <p:nvSpPr>
          <p:cNvPr id="489476" name="Rectangle 2"/>
          <p:cNvSpPr>
            <a:spLocks noGrp="1" noRot="1" noChangeAspect="1" noChangeArrowheads="1" noTextEdit="1"/>
          </p:cNvSpPr>
          <p:nvPr>
            <p:ph type="sldImg"/>
          </p:nvPr>
        </p:nvSpPr>
        <p:spPr>
          <a:ln/>
        </p:spPr>
      </p:sp>
      <p:sp>
        <p:nvSpPr>
          <p:cNvPr id="4894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Micrograms per Cubic Meter of Air (µg/m³)</a:t>
            </a:r>
          </a:p>
          <a:p>
            <a:pPr eaLnBrk="1" hangingPunct="1"/>
            <a:endParaRPr lang="en-US" b="1" smtClean="0"/>
          </a:p>
          <a:p>
            <a:pPr eaLnBrk="1" hangingPunct="1"/>
            <a:r>
              <a:rPr lang="en-US" smtClean="0"/>
              <a:t>One (1) packet of artificial sweeter in the volume of the Empire State Building is equivalent to 1 microgram per cubic meter of air (1 µg/m³).</a:t>
            </a:r>
          </a:p>
          <a:p>
            <a:pPr eaLnBrk="1" hangingPunct="1"/>
            <a:endParaRPr lang="en-US" smtClean="0"/>
          </a:p>
          <a:p>
            <a:pPr eaLnBrk="1" hangingPunct="1"/>
            <a:r>
              <a:rPr lang="en-US" smtClean="0"/>
              <a:t>50 artificial sweetener packets in the volume of the Empire State Building is equivalent to 50 µg/m³ (OSHA PEL for Lead).</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04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502C07-25BD-428B-92B8-4D843512F0DF}" type="slidenum">
              <a:rPr lang="en-US" smtClean="0"/>
              <a:pPr eaLnBrk="1" hangingPunct="1"/>
              <a:t>153</a:t>
            </a:fld>
            <a:endParaRPr lang="en-US" smtClean="0"/>
          </a:p>
        </p:txBody>
      </p:sp>
      <p:sp>
        <p:nvSpPr>
          <p:cNvPr id="490500" name="Rectangle 2"/>
          <p:cNvSpPr>
            <a:spLocks noGrp="1" noRot="1" noChangeAspect="1" noChangeArrowheads="1" noTextEdit="1"/>
          </p:cNvSpPr>
          <p:nvPr>
            <p:ph type="sldImg"/>
          </p:nvPr>
        </p:nvSpPr>
        <p:spPr>
          <a:ln/>
        </p:spPr>
      </p:sp>
      <p:sp>
        <p:nvSpPr>
          <p:cNvPr id="490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Fiber –</a:t>
            </a:r>
            <a:r>
              <a:rPr lang="en-US" smtClean="0"/>
              <a:t> Means a particulate form of asbestos, 5 micrometer (µm) or longer, with a length-to-width ratio of at least 3 to 1. </a:t>
            </a:r>
          </a:p>
          <a:p>
            <a:pPr eaLnBrk="1" hangingPunct="1"/>
            <a:endParaRPr lang="en-US" smtClean="0"/>
          </a:p>
          <a:p>
            <a:pPr eaLnBrk="1" hangingPunct="1"/>
            <a:r>
              <a:rPr lang="en-US" b="1" i="1" smtClean="0"/>
              <a:t>Why f/cc for Asbestos?</a:t>
            </a:r>
          </a:p>
          <a:p>
            <a:pPr eaLnBrk="1" hangingPunct="1"/>
            <a:endParaRPr lang="en-US" smtClean="0"/>
          </a:p>
          <a:p>
            <a:pPr eaLnBrk="1" hangingPunct="1"/>
            <a:r>
              <a:rPr lang="en-US" smtClean="0"/>
              <a:t>The unit f/cc (Fibers per Cubic Centimeter) is used to describe limits for asbestos because it’s the number of fibers, not the overall weight of the material that is of concern. Asbestos fibers that are in size and shape (5µm long and length to width ratio of 3:1) are needle sharp particles that damage the inner portions of the lungs. In contrast, asbestos fiber that is shorter or of a length-to-width ratio less than 3:1 does not cause significant damage.</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15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29DB7C-01BC-4424-9384-5A5F9639C34F}" type="slidenum">
              <a:rPr lang="en-US" smtClean="0"/>
              <a:pPr eaLnBrk="1" hangingPunct="1"/>
              <a:t>154</a:t>
            </a:fld>
            <a:endParaRPr lang="en-US" smtClean="0"/>
          </a:p>
        </p:txBody>
      </p:sp>
      <p:sp>
        <p:nvSpPr>
          <p:cNvPr id="491524" name="Rectangle 2"/>
          <p:cNvSpPr>
            <a:spLocks noGrp="1" noRot="1" noChangeAspect="1" noChangeArrowheads="1" noTextEdit="1"/>
          </p:cNvSpPr>
          <p:nvPr>
            <p:ph type="sldImg"/>
          </p:nvPr>
        </p:nvSpPr>
        <p:spPr>
          <a:ln/>
        </p:spPr>
      </p:sp>
      <p:sp>
        <p:nvSpPr>
          <p:cNvPr id="491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Occupational Safety &amp; Health Administration (OSHA) has established a Permissible Exposure Limit (PEL) for asbestos; 0.1 f/cc over a time weighted average (TWA) of 8 hours.</a:t>
            </a:r>
          </a:p>
          <a:p>
            <a:pPr eaLnBrk="1" hangingPunct="1"/>
            <a:endParaRPr lang="en-US" smtClean="0"/>
          </a:p>
          <a:p>
            <a:pPr eaLnBrk="1" hangingPunct="1"/>
            <a:r>
              <a:rPr lang="en-US" i="1" smtClean="0"/>
              <a:t>Average amount of air a worker breathes during an 8-hour shift (ten refrigerators)</a:t>
            </a:r>
          </a:p>
          <a:p>
            <a:pPr eaLnBrk="1" hangingPunct="1"/>
            <a:endParaRPr lang="en-US" i="1" smtClean="0"/>
          </a:p>
          <a:p>
            <a:pPr eaLnBrk="1" hangingPunct="1"/>
            <a:r>
              <a:rPr lang="en-US" i="1" smtClean="0"/>
              <a:t>0.1 f/cc is equivalent to the number of fibers on the tip of a pencil mixed in with the volume of ten refrigerators.</a:t>
            </a:r>
          </a:p>
          <a:p>
            <a:pPr eaLnBrk="1" hangingPunct="1"/>
            <a:endParaRPr lang="en-US" smtClean="0"/>
          </a:p>
          <a:p>
            <a:pPr eaLnBrk="1" hangingPunct="1"/>
            <a:r>
              <a:rPr lang="en-US" smtClean="0"/>
              <a:t>On average, a worker will breathe 10,000,000 cubic centimeters (cc) of air in a typical work shift (8 hours); this is about the volume of 10 refrigerators. The number of asbestos fibers allowed by OSHA during this time period (0.1) can fit onto the tip of a pencil (about 1 million fibers).</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25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80BEF1-1A48-4FB2-BFBD-2396D93F01F3}" type="slidenum">
              <a:rPr lang="en-US" smtClean="0"/>
              <a:pPr eaLnBrk="1" hangingPunct="1"/>
              <a:t>155</a:t>
            </a:fld>
            <a:endParaRPr lang="en-US" smtClean="0"/>
          </a:p>
        </p:txBody>
      </p:sp>
      <p:sp>
        <p:nvSpPr>
          <p:cNvPr id="492548" name="Rectangle 2"/>
          <p:cNvSpPr>
            <a:spLocks noGrp="1" noRot="1" noChangeAspect="1" noChangeArrowheads="1" noTextEdit="1"/>
          </p:cNvSpPr>
          <p:nvPr>
            <p:ph type="sldImg"/>
          </p:nvPr>
        </p:nvSpPr>
        <p:spPr>
          <a:ln/>
        </p:spPr>
      </p:sp>
      <p:sp>
        <p:nvSpPr>
          <p:cNvPr id="492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Dust, fibers, fumes and other particles that can go past the nose and mouth and enter deep into the respiratory system are considered to be respirable; these particles are less than 10 microns (µm) in diameter.</a:t>
            </a:r>
          </a:p>
          <a:p>
            <a:pPr eaLnBrk="1" hangingPunct="1"/>
            <a:endParaRPr lang="en-US" smtClean="0"/>
          </a:p>
          <a:p>
            <a:pPr eaLnBrk="1" hangingPunct="1"/>
            <a:r>
              <a:rPr lang="en-US" smtClean="0"/>
              <a:t>A micron is 1 millionth of a meter (1/96,000 of an inch).</a:t>
            </a:r>
          </a:p>
          <a:p>
            <a:pPr eaLnBrk="1" hangingPunct="1"/>
            <a:r>
              <a:rPr lang="en-US" smtClean="0"/>
              <a:t>Human hair is between 80 – 120 microns (µm) in diameter.</a:t>
            </a:r>
          </a:p>
          <a:p>
            <a:pPr eaLnBrk="1" hangingPunct="1"/>
            <a:r>
              <a:rPr lang="en-US" smtClean="0"/>
              <a:t>Some exposures in construction, such as toxic fumes, dusts and mists occur from particles that are less than 10 microns (µm) in diameter; these exposures are invisible.</a:t>
            </a:r>
          </a:p>
          <a:p>
            <a:pPr eaLnBrk="1" hangingPunct="1"/>
            <a:endParaRPr lang="en-US" smtClean="0"/>
          </a:p>
          <a:p>
            <a:pPr eaLnBrk="1" hangingPunct="1"/>
            <a:r>
              <a:rPr lang="en-US" b="1" i="1" smtClean="0"/>
              <a:t>Examples of respirable (invisible) fume or dust:</a:t>
            </a:r>
          </a:p>
          <a:p>
            <a:pPr eaLnBrk="1" hangingPunct="1"/>
            <a:endParaRPr lang="en-US" i="1" smtClean="0"/>
          </a:p>
          <a:p>
            <a:pPr eaLnBrk="1" hangingPunct="1"/>
            <a:r>
              <a:rPr lang="en-US" smtClean="0"/>
              <a:t>Silica</a:t>
            </a:r>
          </a:p>
          <a:p>
            <a:pPr eaLnBrk="1" hangingPunct="1"/>
            <a:r>
              <a:rPr lang="en-US" smtClean="0"/>
              <a:t>Lead</a:t>
            </a:r>
          </a:p>
          <a:p>
            <a:pPr eaLnBrk="1" hangingPunct="1"/>
            <a:r>
              <a:rPr lang="en-US" smtClean="0"/>
              <a:t>Asbestos</a:t>
            </a:r>
          </a:p>
          <a:p>
            <a:pPr eaLnBrk="1" hangingPunct="1"/>
            <a:r>
              <a:rPr lang="en-US" smtClean="0"/>
              <a:t>Hexavalent Chromium</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35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9BF0EF-7984-4F56-9A7E-A9D5CC8AC7D0}" type="slidenum">
              <a:rPr lang="en-US" smtClean="0"/>
              <a:pPr eaLnBrk="1" hangingPunct="1"/>
              <a:t>156</a:t>
            </a:fld>
            <a:endParaRPr lang="en-US" smtClean="0"/>
          </a:p>
        </p:txBody>
      </p:sp>
      <p:sp>
        <p:nvSpPr>
          <p:cNvPr id="493572" name="Rectangle 2"/>
          <p:cNvSpPr>
            <a:spLocks noGrp="1" noRot="1" noChangeAspect="1" noChangeArrowheads="1" noTextEdit="1"/>
          </p:cNvSpPr>
          <p:nvPr>
            <p:ph type="sldImg"/>
          </p:nvPr>
        </p:nvSpPr>
        <p:spPr>
          <a:ln/>
        </p:spPr>
      </p:sp>
      <p:sp>
        <p:nvSpPr>
          <p:cNvPr id="493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Respirable particles comparison line.</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49459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45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83C45C-2826-4E66-8D4F-58C996BB6EA6}" type="slidenum">
              <a:rPr lang="en-US" smtClean="0"/>
              <a:pPr eaLnBrk="1" hangingPunct="1"/>
              <a:t>157</a:t>
            </a:fld>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56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56295B-6A57-40BB-8580-0328667816D3}" type="slidenum">
              <a:rPr lang="en-US" smtClean="0"/>
              <a:pPr eaLnBrk="1" hangingPunct="1"/>
              <a:t>158</a:t>
            </a:fld>
            <a:endParaRPr lang="en-US" smtClean="0"/>
          </a:p>
        </p:txBody>
      </p:sp>
      <p:sp>
        <p:nvSpPr>
          <p:cNvPr id="495620" name="Rectangle 2"/>
          <p:cNvSpPr>
            <a:spLocks noGrp="1" noRot="1" noChangeAspect="1" noChangeArrowheads="1" noTextEdit="1"/>
          </p:cNvSpPr>
          <p:nvPr>
            <p:ph type="sldImg"/>
          </p:nvPr>
        </p:nvSpPr>
        <p:spPr>
          <a:ln/>
        </p:spPr>
      </p:sp>
      <p:sp>
        <p:nvSpPr>
          <p:cNvPr id="495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Fumes, dusts and some mist particles are so small that they are invisible; these particles can enter deep into the lungs and cause serious health effects.</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66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BDF09C-4AF4-4943-B2D5-B2781DC6E769}" type="slidenum">
              <a:rPr lang="en-US" smtClean="0"/>
              <a:pPr eaLnBrk="1" hangingPunct="1"/>
              <a:t>159</a:t>
            </a:fld>
            <a:endParaRPr lang="en-US" smtClean="0"/>
          </a:p>
        </p:txBody>
      </p:sp>
      <p:sp>
        <p:nvSpPr>
          <p:cNvPr id="496644" name="Rectangle 2"/>
          <p:cNvSpPr>
            <a:spLocks noGrp="1" noRot="1" noChangeAspect="1" noChangeArrowheads="1" noTextEdit="1"/>
          </p:cNvSpPr>
          <p:nvPr>
            <p:ph type="sldImg"/>
          </p:nvPr>
        </p:nvSpPr>
        <p:spPr>
          <a:ln/>
        </p:spPr>
      </p:sp>
      <p:sp>
        <p:nvSpPr>
          <p:cNvPr id="496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High-efficiency particulate air filtration, or HEPA, is capable of filtering 0.3 micrometer particles with 99.97% efficiency, for use in contaminated environments. </a:t>
            </a:r>
          </a:p>
          <a:p>
            <a:pPr eaLnBrk="1" hangingPunct="1"/>
            <a:endParaRPr lang="en-US" smtClean="0"/>
          </a:p>
          <a:p>
            <a:pPr eaLnBrk="1" hangingPunct="1"/>
            <a:r>
              <a:rPr lang="en-US" smtClean="0"/>
              <a:t>Where airborne particles are less than 10 microns (µm) in diameter, a HEPA (100) rated respirator is highly recommended.</a:t>
            </a:r>
          </a:p>
          <a:p>
            <a:pPr eaLnBrk="1" hangingPunct="1"/>
            <a:endParaRPr lang="en-US" i="1" smtClean="0"/>
          </a:p>
          <a:p>
            <a:pPr eaLnBrk="1" hangingPunct="1"/>
            <a:r>
              <a:rPr lang="en-US" i="1" smtClean="0"/>
              <a:t>(See Respiratory Protection Program, page 201)</a:t>
            </a:r>
          </a:p>
          <a:p>
            <a:pPr eaLnBrk="1" hangingPunct="1"/>
            <a:endParaRPr lang="en-US" i="1" smtClean="0"/>
          </a:p>
          <a:p>
            <a:pPr eaLnBrk="1" hangingPunct="1"/>
            <a:r>
              <a:rPr lang="en-US" b="1" i="1" smtClean="0"/>
              <a:t>Examples of respirators with high-efficiency particulate air (HEPA) filtration; these are recommended to be used where airborne particles are less than 10 µm in diameter.</a:t>
            </a:r>
          </a:p>
          <a:p>
            <a:pPr eaLnBrk="1" hangingPunct="1"/>
            <a:endParaRPr lang="en-US" b="1" i="1" smtClean="0"/>
          </a:p>
          <a:p>
            <a:pPr eaLnBrk="1" hangingPunct="1"/>
            <a:r>
              <a:rPr lang="en-US" smtClean="0"/>
              <a:t>Respirators designated as HEPA will rated with a 100 efficiency.</a:t>
            </a:r>
          </a:p>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9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10B3D4-8F54-44CC-A4AA-EBF1743A9742}" type="slidenum">
              <a:rPr lang="en-US" smtClean="0"/>
              <a:pPr eaLnBrk="1" hangingPunct="1"/>
              <a:t>16</a:t>
            </a:fld>
            <a:endParaRPr lang="en-US" smtClean="0"/>
          </a:p>
        </p:txBody>
      </p:sp>
      <p:sp>
        <p:nvSpPr>
          <p:cNvPr id="339972" name="Rectangle 2"/>
          <p:cNvSpPr>
            <a:spLocks noGrp="1" noRot="1" noChangeAspect="1" noChangeArrowheads="1" noTextEdit="1"/>
          </p:cNvSpPr>
          <p:nvPr>
            <p:ph type="sldImg"/>
          </p:nvPr>
        </p:nvSpPr>
        <p:spPr>
          <a:ln/>
        </p:spPr>
      </p:sp>
      <p:sp>
        <p:nvSpPr>
          <p:cNvPr id="339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Smell or taste could cause you to recognize a health hazard.</a:t>
            </a:r>
          </a:p>
          <a:p>
            <a:pPr eaLnBrk="1" hangingPunct="1"/>
            <a:endParaRPr lang="en-US" b="1" smtClean="0"/>
          </a:p>
          <a:p>
            <a:pPr eaLnBrk="1" hangingPunct="1"/>
            <a:r>
              <a:rPr lang="en-US" b="1" smtClean="0"/>
              <a:t>Odor –</a:t>
            </a:r>
            <a:r>
              <a:rPr lang="en-US" smtClean="0"/>
              <a:t> if</a:t>
            </a:r>
            <a:r>
              <a:rPr lang="en-US" b="1" smtClean="0"/>
              <a:t> </a:t>
            </a:r>
            <a:r>
              <a:rPr lang="en-US" smtClean="0"/>
              <a:t>you smell a chemical, you are inhaling it. However, some chemicals can be smelled at levels well below those that are harmful. The </a:t>
            </a:r>
            <a:r>
              <a:rPr lang="en-US" i="1" smtClean="0"/>
              <a:t>odor threshold </a:t>
            </a:r>
            <a:r>
              <a:rPr lang="en-US" smtClean="0"/>
              <a:t>is the lowest level of a chemical that can be smelled by most people. If a chemical’s odor threshold is lower than the amount that is hazardous, the chemical is said to have good warning properties. It is important to remember that for most chemicals, the odor thresholds vary widely from person to person. In addition, some chemicals, like hydrogen sulfide, cause you to rapidly lose your ability to smell them; this is called olfactory fatigue. With these cautions in mind, knowing a chemical’s odor threshold may serve as a rough guide to your exposure level.</a:t>
            </a:r>
            <a:endParaRPr lang="en-US" b="1" smtClean="0"/>
          </a:p>
          <a:p>
            <a:pPr eaLnBrk="1" hangingPunct="1"/>
            <a:r>
              <a:rPr lang="en-US" b="1" smtClean="0"/>
              <a:t>Taste –</a:t>
            </a:r>
            <a:r>
              <a:rPr lang="en-US" smtClean="0"/>
              <a:t> Never taste something that might be a hazardous chemical. However, if you inhale a chemical or accidentally get some in your mouth, it may have a particular taste that warns you you’re being exposed (e.g., metal fumes)</a:t>
            </a:r>
          </a:p>
          <a:p>
            <a:pPr eaLnBrk="1" hangingPunct="1"/>
            <a:endParaRPr lang="en-US" smtClean="0"/>
          </a:p>
          <a:p>
            <a:pPr eaLnBrk="1" hangingPunct="1"/>
            <a:r>
              <a:rPr lang="en-US" b="1" i="1" smtClean="0"/>
              <a:t>Group Discussion…</a:t>
            </a:r>
          </a:p>
          <a:p>
            <a:pPr eaLnBrk="1" hangingPunct="1"/>
            <a:r>
              <a:rPr lang="en-US" b="1" i="1" smtClean="0"/>
              <a:t>What health hazards do you smell on your job?</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76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015E57-1867-4D16-8C45-495E5760D481}" type="slidenum">
              <a:rPr lang="en-US" smtClean="0"/>
              <a:pPr eaLnBrk="1" hangingPunct="1"/>
              <a:t>160</a:t>
            </a:fld>
            <a:endParaRPr lang="en-US" smtClean="0"/>
          </a:p>
        </p:txBody>
      </p:sp>
      <p:sp>
        <p:nvSpPr>
          <p:cNvPr id="497668" name="Rectangle 2"/>
          <p:cNvSpPr>
            <a:spLocks noGrp="1" noRot="1" noChangeAspect="1" noChangeArrowheads="1" noTextEdit="1"/>
          </p:cNvSpPr>
          <p:nvPr>
            <p:ph type="sldImg"/>
          </p:nvPr>
        </p:nvSpPr>
        <p:spPr>
          <a:ln/>
        </p:spPr>
      </p:sp>
      <p:sp>
        <p:nvSpPr>
          <p:cNvPr id="4976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Gases are materials that exist as individual molecules in the air at room temperature; gases are measured as a percent volume of air, or parts per million (ppm).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86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DDA3CE-D0EA-48BB-BAFE-0CBD60541F3B}" type="slidenum">
              <a:rPr lang="en-US" smtClean="0"/>
              <a:pPr eaLnBrk="1" hangingPunct="1"/>
              <a:t>161</a:t>
            </a:fld>
            <a:endParaRPr lang="en-US" smtClean="0"/>
          </a:p>
        </p:txBody>
      </p:sp>
      <p:sp>
        <p:nvSpPr>
          <p:cNvPr id="498692" name="Rectangle 2"/>
          <p:cNvSpPr>
            <a:spLocks noGrp="1" noRot="1" noChangeAspect="1" noChangeArrowheads="1" noTextEdit="1"/>
          </p:cNvSpPr>
          <p:nvPr>
            <p:ph type="sldImg"/>
          </p:nvPr>
        </p:nvSpPr>
        <p:spPr>
          <a:ln/>
        </p:spPr>
      </p:sp>
      <p:sp>
        <p:nvSpPr>
          <p:cNvPr id="498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Gases are materials that exist as individual molecules in the air at room temperature; gases are measured as a percent volume of air, or parts per million (ppm). </a:t>
            </a:r>
          </a:p>
          <a:p>
            <a:pPr eaLnBrk="1" hangingPunct="1"/>
            <a:endParaRPr lang="en-US"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997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ED5AF6-20D1-46E3-82B8-76A93ED486F7}" type="slidenum">
              <a:rPr lang="en-US" smtClean="0"/>
              <a:pPr eaLnBrk="1" hangingPunct="1"/>
              <a:t>162</a:t>
            </a:fld>
            <a:endParaRPr lang="en-US" smtClean="0"/>
          </a:p>
        </p:txBody>
      </p:sp>
      <p:sp>
        <p:nvSpPr>
          <p:cNvPr id="499716" name="Rectangle 2"/>
          <p:cNvSpPr>
            <a:spLocks noGrp="1" noRot="1" noChangeAspect="1" noChangeArrowheads="1" noTextEdit="1"/>
          </p:cNvSpPr>
          <p:nvPr>
            <p:ph type="sldImg"/>
          </p:nvPr>
        </p:nvSpPr>
        <p:spPr>
          <a:ln/>
        </p:spPr>
      </p:sp>
      <p:sp>
        <p:nvSpPr>
          <p:cNvPr id="4997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Toxic gases can directly irritate the skin, throat, eyes or lungs </a:t>
            </a:r>
            <a:r>
              <a:rPr lang="en-US" i="1" smtClean="0"/>
              <a:t>(local health effect); </a:t>
            </a:r>
            <a:r>
              <a:rPr lang="en-US" smtClean="0"/>
              <a:t>or they may pass from the lungs into the blood stream to damage other parts of the body </a:t>
            </a:r>
            <a:r>
              <a:rPr lang="en-US" i="1" smtClean="0"/>
              <a:t>(systemic health effect).</a:t>
            </a:r>
            <a:r>
              <a:rPr lang="en-US" smtClean="0"/>
              <a:t> Some gases such as carbon dioxide can cause you to suffocate by displacing oxygen in the air.</a:t>
            </a:r>
          </a:p>
          <a:p>
            <a:pPr eaLnBrk="1" hangingPunct="1"/>
            <a:endParaRPr lang="en-US" smtClean="0"/>
          </a:p>
          <a:p>
            <a:pPr eaLnBrk="1" hangingPunct="1"/>
            <a:r>
              <a:rPr lang="en-US" smtClean="0"/>
              <a:t>Heavy equipment operators, welders and persons who enter into confined or enclosed spaces (plumbers &amp; pipefitters, electricians and heating &amp; air-conditioning workers) are the most at risk from chemicals in a gas form; laborers who enter into trenches are also at risk.</a:t>
            </a:r>
          </a:p>
          <a:p>
            <a:pPr eaLnBrk="1" hangingPunct="1"/>
            <a:endParaRPr lang="en-US" smtClean="0"/>
          </a:p>
          <a:p>
            <a:pPr eaLnBrk="1" hangingPunct="1"/>
            <a:r>
              <a:rPr lang="en-US" b="1" i="1" smtClean="0"/>
              <a:t>Group Discussion…</a:t>
            </a:r>
          </a:p>
          <a:p>
            <a:pPr eaLnBrk="1" hangingPunct="1"/>
            <a:r>
              <a:rPr lang="en-US" b="1" i="1" smtClean="0"/>
              <a:t>What hazardous gases are present on your job?</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07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F8EFC6-B5B1-4611-A359-0525AB120819}" type="slidenum">
              <a:rPr lang="en-US" smtClean="0"/>
              <a:pPr eaLnBrk="1" hangingPunct="1"/>
              <a:t>163</a:t>
            </a:fld>
            <a:endParaRPr lang="en-US" smtClean="0"/>
          </a:p>
        </p:txBody>
      </p:sp>
      <p:sp>
        <p:nvSpPr>
          <p:cNvPr id="500740" name="Rectangle 2"/>
          <p:cNvSpPr>
            <a:spLocks noGrp="1" noRot="1" noChangeAspect="1" noChangeArrowheads="1" noTextEdit="1"/>
          </p:cNvSpPr>
          <p:nvPr>
            <p:ph type="sldImg"/>
          </p:nvPr>
        </p:nvSpPr>
        <p:spPr>
          <a:ln/>
        </p:spPr>
      </p:sp>
      <p:sp>
        <p:nvSpPr>
          <p:cNvPr id="500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Gases used in construction are usually kept in compressed gas cylinders. The most common are oxygen and acetylene; these gases are used for hot work (e.g., cutting &amp; welding of metals). However, some hazardous gases are found naturally in the earth and/or can be generated in sewer systems (e.g., carbon dioxide, methane &amp; hydrogen sulfide).</a:t>
            </a:r>
          </a:p>
          <a:p>
            <a:pPr eaLnBrk="1" hangingPunct="1"/>
            <a:endParaRPr lang="en-US" smtClean="0"/>
          </a:p>
          <a:p>
            <a:pPr eaLnBrk="1" hangingPunct="1"/>
            <a:r>
              <a:rPr lang="en-US" smtClean="0"/>
              <a:t>Knowing the </a:t>
            </a:r>
            <a:r>
              <a:rPr lang="en-US" b="1" i="1" smtClean="0"/>
              <a:t>gas density</a:t>
            </a:r>
            <a:r>
              <a:rPr lang="en-US" smtClean="0"/>
              <a:t>, the </a:t>
            </a:r>
            <a:r>
              <a:rPr lang="en-US" b="1" i="1" smtClean="0"/>
              <a:t>flammable range</a:t>
            </a:r>
            <a:r>
              <a:rPr lang="en-US" smtClean="0"/>
              <a:t> and </a:t>
            </a:r>
            <a:r>
              <a:rPr lang="en-US" b="1" i="1" smtClean="0"/>
              <a:t>toxicity</a:t>
            </a:r>
            <a:r>
              <a:rPr lang="en-US" smtClean="0"/>
              <a:t> of the gas will help in understanding the hazards associated with the gas. Gases can also be classified as being either a </a:t>
            </a:r>
            <a:r>
              <a:rPr lang="en-US" b="1" i="1" smtClean="0"/>
              <a:t>simple asphyxiant</a:t>
            </a:r>
            <a:r>
              <a:rPr lang="en-US" smtClean="0"/>
              <a:t> or a </a:t>
            </a:r>
            <a:r>
              <a:rPr lang="en-US" b="1" i="1" smtClean="0"/>
              <a:t>chemical asphyxiant</a:t>
            </a:r>
            <a:r>
              <a:rPr lang="en-US" smtClean="0"/>
              <a:t>.</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17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F13757-B2D9-4206-A079-68F7407B525A}" type="slidenum">
              <a:rPr lang="en-US" smtClean="0"/>
              <a:pPr eaLnBrk="1" hangingPunct="1"/>
              <a:t>164</a:t>
            </a:fld>
            <a:endParaRPr lang="en-US" smtClean="0"/>
          </a:p>
        </p:txBody>
      </p:sp>
      <p:sp>
        <p:nvSpPr>
          <p:cNvPr id="501764" name="Rectangle 2"/>
          <p:cNvSpPr>
            <a:spLocks noGrp="1" noRot="1" noChangeAspect="1" noChangeArrowheads="1" noTextEdit="1"/>
          </p:cNvSpPr>
          <p:nvPr>
            <p:ph type="sldImg"/>
          </p:nvPr>
        </p:nvSpPr>
        <p:spPr>
          <a:ln/>
        </p:spPr>
      </p:sp>
      <p:sp>
        <p:nvSpPr>
          <p:cNvPr id="5017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Gas density is defined as the relative weight of a gas compared to air, which has an arbitrary value of one (1). If a gas density is less than one it will generally raise in air. If the gas density is greater than one it will generally sink in air. </a:t>
            </a:r>
          </a:p>
          <a:p>
            <a:pPr eaLnBrk="1" hangingPunct="1"/>
            <a:endParaRPr lang="en-US" smtClean="0"/>
          </a:p>
          <a:p>
            <a:pPr eaLnBrk="1" hangingPunct="1"/>
            <a:r>
              <a:rPr lang="en-US" b="1" i="1" smtClean="0"/>
              <a:t>WARNING!	</a:t>
            </a:r>
            <a:r>
              <a:rPr lang="en-US" i="1" smtClean="0"/>
              <a:t>Gases with densities greater than one (1) will sink in air and displace oxygen within confined or enclosed spaces.</a:t>
            </a:r>
            <a:r>
              <a:rPr lang="en-US" smtClean="0"/>
              <a:t> </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27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C031CD-74CC-497B-90EC-26A8A1138650}" type="slidenum">
              <a:rPr lang="en-US" smtClean="0"/>
              <a:pPr eaLnBrk="1" hangingPunct="1"/>
              <a:t>165</a:t>
            </a:fld>
            <a:endParaRPr lang="en-US" smtClean="0"/>
          </a:p>
        </p:txBody>
      </p:sp>
      <p:sp>
        <p:nvSpPr>
          <p:cNvPr id="502788" name="Rectangle 2"/>
          <p:cNvSpPr>
            <a:spLocks noGrp="1" noRot="1" noChangeAspect="1" noChangeArrowheads="1" noTextEdit="1"/>
          </p:cNvSpPr>
          <p:nvPr>
            <p:ph type="sldImg"/>
          </p:nvPr>
        </p:nvSpPr>
        <p:spPr>
          <a:ln/>
        </p:spPr>
      </p:sp>
      <p:sp>
        <p:nvSpPr>
          <p:cNvPr id="5027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air around us is a mixture of gases, mainly nitrogen and oxygen. But air also contains a small amount of water vapor, argon, and carbon dioxide. Understanding the air we breathe will better prepare us to recognize potential hazardous atmospheres.</a:t>
            </a:r>
          </a:p>
          <a:p>
            <a:pPr eaLnBrk="1" hangingPunct="1"/>
            <a:endParaRPr lang="en-US" b="1" i="1" smtClean="0"/>
          </a:p>
          <a:p>
            <a:pPr eaLnBrk="1" hangingPunct="1"/>
            <a:r>
              <a:rPr lang="en-US" b="1" i="1" smtClean="0"/>
              <a:t>Remember…</a:t>
            </a:r>
          </a:p>
          <a:p>
            <a:pPr eaLnBrk="1" hangingPunct="1"/>
            <a:r>
              <a:rPr lang="en-US" b="1" i="1" smtClean="0"/>
              <a:t>Oxygen Deficiency Hazard is when air contains less than 19.5% oxygen by volume.</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38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85E61E-9222-496A-8CCB-46D71297D3DB}" type="slidenum">
              <a:rPr lang="en-US" smtClean="0"/>
              <a:pPr eaLnBrk="1" hangingPunct="1"/>
              <a:t>166</a:t>
            </a:fld>
            <a:endParaRPr lang="en-US" smtClean="0"/>
          </a:p>
        </p:txBody>
      </p:sp>
      <p:sp>
        <p:nvSpPr>
          <p:cNvPr id="503812" name="Rectangle 2"/>
          <p:cNvSpPr>
            <a:spLocks noGrp="1" noRot="1" noChangeAspect="1" noChangeArrowheads="1" noTextEdit="1"/>
          </p:cNvSpPr>
          <p:nvPr>
            <p:ph type="sldImg"/>
          </p:nvPr>
        </p:nvSpPr>
        <p:spPr>
          <a:ln/>
        </p:spPr>
      </p:sp>
      <p:graphicFrame>
        <p:nvGraphicFramePr>
          <p:cNvPr id="427063" name="Group 55"/>
          <p:cNvGraphicFramePr>
            <a:graphicFrameLocks noGrp="1"/>
          </p:cNvGraphicFramePr>
          <p:nvPr/>
        </p:nvGraphicFramePr>
        <p:xfrm>
          <a:off x="533400" y="4191000"/>
          <a:ext cx="5791200" cy="3870325"/>
        </p:xfrm>
        <a:graphic>
          <a:graphicData uri="http://schemas.openxmlformats.org/drawingml/2006/table">
            <a:tbl>
              <a:tblPr/>
              <a:tblGrid>
                <a:gridCol w="1895475"/>
                <a:gridCol w="1076325"/>
                <a:gridCol w="2819400"/>
              </a:tblGrid>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Accident Type: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Fire/Explosion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1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BRIEF DESCRIPTION OF ACCIDENT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 welder entered a steel pipe (24 inch diameter) to grind a bad weld at a valve about 30 feet from the entry point. Before he entered, other crew members decided to add oxygen to the pipe near the bad weld. He had been grinding intermittently for about five minutes when a fire broke out enveloping his clothing. Another crew member pulled him 30 feet to the pipe entrance and extinguished the fire. However, the welder died the next day from his burns.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INSPECTION RESULTS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Following its inspection, OSHA issued three citations one willful, one serious and one repeat. Had the cited standards been followed, this fatality might have been prevented.</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ACCIDENT PREVENTION RECOMMENDATIONS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Do not use oxygen for ventilation, cooling or cleaning in welding operations (29 CFR 1926.353(a)(b).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Comply with OSHA's required confined or enclosed space entry program (29 CFR 1926.21(b)(6)(i)).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Train employees to recognize and avoid unsafe conditions associated with their work and make sure they understand the confined space entry program and follow its procedures (29 CFR 1926.21(b)(2) and 1926.20(b)(1)). </a:t>
                      </a: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Weather Conditions: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Fair &amp; Cold</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Type of Company:</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Construction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Size of Work Crew:</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3</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Union or 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1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Worksite Inspection Conducted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Yes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1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Designated Competent Person on Site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Yes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Employer Safety Health Program:</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1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Training and Education for Employees Designated (1926.21(b)):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Craft of Deceased Employee(s):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Welder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Age &amp; Sex</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28; Male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4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Job Experience: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 years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8083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Time on Job: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 months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699" marB="4569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48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DC6185-F967-41FF-9543-4E6833E82B18}" type="slidenum">
              <a:rPr lang="en-US" smtClean="0"/>
              <a:pPr eaLnBrk="1" hangingPunct="1"/>
              <a:t>167</a:t>
            </a:fld>
            <a:endParaRPr lang="en-US" smtClean="0"/>
          </a:p>
        </p:txBody>
      </p:sp>
      <p:sp>
        <p:nvSpPr>
          <p:cNvPr id="504836" name="Rectangle 2"/>
          <p:cNvSpPr>
            <a:spLocks noGrp="1" noRot="1" noChangeAspect="1" noChangeArrowheads="1" noTextEdit="1"/>
          </p:cNvSpPr>
          <p:nvPr>
            <p:ph type="sldImg"/>
          </p:nvPr>
        </p:nvSpPr>
        <p:spPr>
          <a:ln/>
        </p:spPr>
      </p:sp>
      <p:sp>
        <p:nvSpPr>
          <p:cNvPr id="504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Gases can displace oxygen; these gases are called… </a:t>
            </a:r>
            <a:endParaRPr lang="en-US" b="1" i="1" smtClean="0"/>
          </a:p>
          <a:p>
            <a:pPr eaLnBrk="1" hangingPunct="1"/>
            <a:r>
              <a:rPr lang="en-US" b="1" i="1" smtClean="0"/>
              <a:t>Simple Asphyxiants</a:t>
            </a:r>
            <a:r>
              <a:rPr lang="en-US" smtClean="0"/>
              <a:t>. </a:t>
            </a:r>
          </a:p>
          <a:p>
            <a:pPr eaLnBrk="1" hangingPunct="1"/>
            <a:endParaRPr lang="en-US" smtClean="0"/>
          </a:p>
          <a:p>
            <a:pPr eaLnBrk="1" hangingPunct="1"/>
            <a:r>
              <a:rPr lang="en-US" smtClean="0"/>
              <a:t>A simple asphyxiant is a gas that displaces oxygen, thus lowers the overall amount of oxygen in the air. A simple asphyxiant by itself is not toxic but can be hazardous because of the oxygen deficient atmosphere that it may create. Simple asphyxiants are especially dangerous in confined and enclosed spaces because the gas gets trapped and has no where to go.</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5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FB338F-EC0C-430A-8CBB-D422724995B9}" type="slidenum">
              <a:rPr lang="en-US" smtClean="0"/>
              <a:pPr eaLnBrk="1" hangingPunct="1"/>
              <a:t>168</a:t>
            </a:fld>
            <a:endParaRPr lang="en-US" smtClean="0"/>
          </a:p>
        </p:txBody>
      </p:sp>
      <p:sp>
        <p:nvSpPr>
          <p:cNvPr id="505860" name="Rectangle 2"/>
          <p:cNvSpPr>
            <a:spLocks noGrp="1" noRot="1" noChangeAspect="1" noChangeArrowheads="1" noTextEdit="1"/>
          </p:cNvSpPr>
          <p:nvPr>
            <p:ph type="sldImg"/>
          </p:nvPr>
        </p:nvSpPr>
        <p:spPr>
          <a:ln/>
        </p:spPr>
      </p:sp>
      <p:graphicFrame>
        <p:nvGraphicFramePr>
          <p:cNvPr id="433203" name="Group 51"/>
          <p:cNvGraphicFramePr>
            <a:graphicFrameLocks noGrp="1"/>
          </p:cNvGraphicFramePr>
          <p:nvPr/>
        </p:nvGraphicFramePr>
        <p:xfrm>
          <a:off x="533400" y="4191000"/>
          <a:ext cx="5791200" cy="3292475"/>
        </p:xfrm>
        <a:graphic>
          <a:graphicData uri="http://schemas.openxmlformats.org/drawingml/2006/table">
            <a:tbl>
              <a:tblPr/>
              <a:tblGrid>
                <a:gridCol w="1895475"/>
                <a:gridCol w="1076325"/>
                <a:gridCol w="2819400"/>
              </a:tblGrid>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Accident Type: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Asphyxiation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1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BRIEF DESCRIPTION OF ACCIDENT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An employee sitting in a looped chain was lowered approximately 17 feet into a 21-foot deep manhole. Twenty seconds later he started gasping for air and fell from the chain seat face down into the accumulated water at the bottom of the manhole. An autopsy determined oxygen deficiency as the cause of death.</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ACCIDENT PREVENTION RECOMMENDATIONS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Instruct employees to recognize and avoid unsafe conditions associated with their work environment (29 CFR 1926.21(b)(2)).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Instruction employees on hazards involved in entering confined or enclosed spaces (29 CFR 1926.21(b)(6)(i) and (b)(6)(ii)).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Provide and require employees to use appropriate respiratory protection (29 CFR 1926.103(a)(1) and 1910.134. </a:t>
                      </a: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Weather Conditions: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rPr>
                        <a:t>Warm</a:t>
                      </a: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Type of Company:</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Boring, Jacking</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Size of Work Crew:</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6</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Union or 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3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Worksite Inspection Conducted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3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Designated Competent Person on Site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Employer Safety Health Program:</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3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Training and Education for Employees Designated (1926.21(b)):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Craft of Deceased Employee(s):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Laborer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Age &amp; Sex</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23; Male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Job Experience: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1 day</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6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Time on Job: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1 hour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29" marB="45729"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68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BF75EF-2275-44E3-837B-D09CA55E19A0}" type="slidenum">
              <a:rPr lang="en-US" smtClean="0"/>
              <a:pPr eaLnBrk="1" hangingPunct="1"/>
              <a:t>169</a:t>
            </a:fld>
            <a:endParaRPr lang="en-US" smtClean="0"/>
          </a:p>
        </p:txBody>
      </p:sp>
      <p:sp>
        <p:nvSpPr>
          <p:cNvPr id="506884" name="Rectangle 2"/>
          <p:cNvSpPr>
            <a:spLocks noGrp="1" noRot="1" noChangeAspect="1" noChangeArrowheads="1" noTextEdit="1"/>
          </p:cNvSpPr>
          <p:nvPr>
            <p:ph type="sldImg"/>
          </p:nvPr>
        </p:nvSpPr>
        <p:spPr>
          <a:ln/>
        </p:spPr>
      </p:sp>
      <p:sp>
        <p:nvSpPr>
          <p:cNvPr id="5068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Before Entry into Confined Spaces:</a:t>
            </a:r>
          </a:p>
          <a:p>
            <a:pPr eaLnBrk="1" hangingPunct="1"/>
            <a:r>
              <a:rPr lang="en-US" smtClean="0"/>
              <a:t/>
            </a:r>
            <a:br>
              <a:rPr lang="en-US" smtClean="0"/>
            </a:br>
            <a:r>
              <a:rPr lang="en-US" smtClean="0"/>
              <a:t>Instruct employees to recognize and avoid unsafe conditions associated with their work environment.</a:t>
            </a:r>
          </a:p>
          <a:p>
            <a:pPr eaLnBrk="1" hangingPunct="1"/>
            <a:r>
              <a:rPr lang="en-US" smtClean="0"/>
              <a:t>Instruction employees on hazards involved in entering confined or enclosed spaces.</a:t>
            </a:r>
          </a:p>
          <a:p>
            <a:pPr eaLnBrk="1" hangingPunct="1"/>
            <a:r>
              <a:rPr lang="en-US" smtClean="0"/>
              <a:t>Evaluate the space for hazards and eliminate or protect against these hazards before entry.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09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B1ABE9-80FA-42E9-A4EC-14243E64E30A}" type="slidenum">
              <a:rPr lang="en-US" smtClean="0"/>
              <a:pPr eaLnBrk="1" hangingPunct="1"/>
              <a:t>17</a:t>
            </a:fld>
            <a:endParaRPr lang="en-US" smtClean="0"/>
          </a:p>
        </p:txBody>
      </p:sp>
      <p:sp>
        <p:nvSpPr>
          <p:cNvPr id="340996" name="Rectangle 2"/>
          <p:cNvSpPr>
            <a:spLocks noGrp="1" noRot="1" noChangeAspect="1" noChangeArrowheads="1" noTextEdit="1"/>
          </p:cNvSpPr>
          <p:nvPr>
            <p:ph type="sldImg"/>
          </p:nvPr>
        </p:nvSpPr>
        <p:spPr>
          <a:ln/>
        </p:spPr>
      </p:sp>
      <p:sp>
        <p:nvSpPr>
          <p:cNvPr id="340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Loud noise can severely damage your hearing!</a:t>
            </a:r>
            <a:endParaRPr lang="en-US" b="1" i="1" smtClean="0"/>
          </a:p>
          <a:p>
            <a:pPr eaLnBrk="1" hangingPunct="1"/>
            <a:r>
              <a:rPr lang="en-US" b="1" i="1" smtClean="0"/>
              <a:t>Sources of loud noise in construction:</a:t>
            </a:r>
            <a:endParaRPr lang="en-US" smtClean="0"/>
          </a:p>
          <a:p>
            <a:pPr eaLnBrk="1" hangingPunct="1"/>
            <a:r>
              <a:rPr lang="en-US" smtClean="0"/>
              <a:t>Hand tools (e.g., metal hammers)</a:t>
            </a:r>
          </a:p>
          <a:p>
            <a:pPr eaLnBrk="1" hangingPunct="1"/>
            <a:r>
              <a:rPr lang="en-US" smtClean="0"/>
              <a:t>Power tools (e.g., jackhammers, grinders, saws, powder actuated tools)</a:t>
            </a:r>
          </a:p>
          <a:p>
            <a:pPr eaLnBrk="1" hangingPunct="1"/>
            <a:r>
              <a:rPr lang="en-US" smtClean="0"/>
              <a:t>Equipment (e.g., generators, excavators, cranes, trucks)</a:t>
            </a:r>
          </a:p>
          <a:p>
            <a:pPr eaLnBrk="1" hangingPunct="1"/>
            <a:r>
              <a:rPr lang="en-US" smtClean="0"/>
              <a:t>Blasting</a:t>
            </a:r>
          </a:p>
          <a:p>
            <a:pPr eaLnBrk="1" hangingPunct="1"/>
            <a:endParaRPr lang="en-US" smtClean="0"/>
          </a:p>
          <a:p>
            <a:pPr eaLnBrk="1" hangingPunct="1"/>
            <a:r>
              <a:rPr lang="en-US" b="1" i="1" smtClean="0"/>
              <a:t>Group Discussion…</a:t>
            </a:r>
          </a:p>
          <a:p>
            <a:pPr eaLnBrk="1" hangingPunct="1"/>
            <a:r>
              <a:rPr lang="en-US" b="1" i="1" smtClean="0"/>
              <a:t>What sources of loud noises are on your job?</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79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DC7F7F-6392-4F3F-9EC6-3B2C792437A0}" type="slidenum">
              <a:rPr lang="en-US" smtClean="0"/>
              <a:pPr eaLnBrk="1" hangingPunct="1"/>
              <a:t>170</a:t>
            </a:fld>
            <a:endParaRPr lang="en-US" smtClean="0"/>
          </a:p>
        </p:txBody>
      </p:sp>
      <p:sp>
        <p:nvSpPr>
          <p:cNvPr id="507908" name="Rectangle 2"/>
          <p:cNvSpPr>
            <a:spLocks noGrp="1" noRot="1" noChangeAspect="1" noChangeArrowheads="1" noTextEdit="1"/>
          </p:cNvSpPr>
          <p:nvPr>
            <p:ph type="sldImg"/>
          </p:nvPr>
        </p:nvSpPr>
        <p:spPr>
          <a:ln/>
        </p:spPr>
      </p:sp>
      <p:graphicFrame>
        <p:nvGraphicFramePr>
          <p:cNvPr id="440381" name="Group 61"/>
          <p:cNvGraphicFramePr>
            <a:graphicFrameLocks noGrp="1"/>
          </p:cNvGraphicFramePr>
          <p:nvPr/>
        </p:nvGraphicFramePr>
        <p:xfrm>
          <a:off x="533400" y="4191000"/>
          <a:ext cx="5791200" cy="5211763"/>
        </p:xfrm>
        <a:graphic>
          <a:graphicData uri="http://schemas.openxmlformats.org/drawingml/2006/table">
            <a:tbl>
              <a:tblPr/>
              <a:tblGrid>
                <a:gridCol w="1895475"/>
                <a:gridCol w="1076325"/>
                <a:gridCol w="2819400"/>
              </a:tblGrid>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Accident Type: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Asphyxiation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rowSpan="1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BRIEF DESCRIPTION OF ACCIDENT</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Three employees were sandblasting portions of a heat exchanger in a manufacturing plant, preparing the surface for paint. The job was almost finished except for some touch-up work. The air compressor used to supply breathing air to the sand-blasters' hoods was sent to another job. The workers hooked their supply hoses into the plant's air system without clearing it with the plant's management.</a:t>
                      </a:r>
                      <a:br>
                        <a:rPr kumimoji="0" lang="en-US" sz="800" b="0" i="0" u="none" strike="noStrike" cap="none" normalizeH="0" baseline="0" smtClean="0">
                          <a:ln>
                            <a:noFill/>
                          </a:ln>
                          <a:solidFill>
                            <a:schemeClr val="tx1"/>
                          </a:solidFill>
                          <a:effectLst/>
                          <a:latin typeface="Arial" charset="0"/>
                        </a:rPr>
                      </a:br>
                      <a:r>
                        <a:rPr kumimoji="0" lang="en-US" sz="800" b="0" i="0" u="none" strike="noStrike" cap="none" normalizeH="0" baseline="0" smtClean="0">
                          <a:ln>
                            <a:noFill/>
                          </a:ln>
                          <a:solidFill>
                            <a:schemeClr val="tx1"/>
                          </a:solidFill>
                          <a:effectLst/>
                          <a:latin typeface="Arial" charset="0"/>
                        </a:rPr>
                        <a:t/>
                      </a:r>
                      <a:br>
                        <a:rPr kumimoji="0" lang="en-US" sz="800" b="0" i="0" u="none" strike="noStrike" cap="none" normalizeH="0" baseline="0" smtClean="0">
                          <a:ln>
                            <a:noFill/>
                          </a:ln>
                          <a:solidFill>
                            <a:schemeClr val="tx1"/>
                          </a:solidFill>
                          <a:effectLst/>
                          <a:latin typeface="Arial" charset="0"/>
                        </a:rPr>
                      </a:br>
                      <a:r>
                        <a:rPr kumimoji="0" lang="en-US" sz="800" b="0" i="0" u="none" strike="noStrike" cap="none" normalizeH="0" baseline="0" smtClean="0">
                          <a:ln>
                            <a:noFill/>
                          </a:ln>
                          <a:solidFill>
                            <a:schemeClr val="tx1"/>
                          </a:solidFill>
                          <a:effectLst/>
                          <a:latin typeface="Arial" charset="0"/>
                        </a:rPr>
                        <a:t>The plant operators, not knowing the plant air was being used for breathing air, shut down the compressor for scheduled maintenance. This caused the nitrogen back-up system to come on line to maintain air pressure.</a:t>
                      </a:r>
                      <a:br>
                        <a:rPr kumimoji="0" lang="en-US" sz="800" b="0" i="0" u="none" strike="noStrike" cap="none" normalizeH="0" baseline="0" smtClean="0">
                          <a:ln>
                            <a:noFill/>
                          </a:ln>
                          <a:solidFill>
                            <a:schemeClr val="tx1"/>
                          </a:solidFill>
                          <a:effectLst/>
                          <a:latin typeface="Arial" charset="0"/>
                        </a:rPr>
                      </a:br>
                      <a:r>
                        <a:rPr kumimoji="0" lang="en-US" sz="800" b="0" i="0" u="none" strike="noStrike" cap="none" normalizeH="0" baseline="0" smtClean="0">
                          <a:ln>
                            <a:noFill/>
                          </a:ln>
                          <a:solidFill>
                            <a:schemeClr val="tx1"/>
                          </a:solidFill>
                          <a:effectLst/>
                          <a:latin typeface="Arial" charset="0"/>
                        </a:rPr>
                        <a:t/>
                      </a:r>
                      <a:br>
                        <a:rPr kumimoji="0" lang="en-US" sz="800" b="0" i="0" u="none" strike="noStrike" cap="none" normalizeH="0" baseline="0" smtClean="0">
                          <a:ln>
                            <a:noFill/>
                          </a:ln>
                          <a:solidFill>
                            <a:schemeClr val="tx1"/>
                          </a:solidFill>
                          <a:effectLst/>
                          <a:latin typeface="Arial" charset="0"/>
                        </a:rPr>
                      </a:br>
                      <a:r>
                        <a:rPr kumimoji="0" lang="en-US" sz="800" b="0" i="0" u="none" strike="noStrike" cap="none" normalizeH="0" baseline="0" smtClean="0">
                          <a:ln>
                            <a:noFill/>
                          </a:ln>
                          <a:solidFill>
                            <a:schemeClr val="tx1"/>
                          </a:solidFill>
                          <a:effectLst/>
                          <a:latin typeface="Arial" charset="0"/>
                        </a:rPr>
                        <a:t>One sandblaster was asphyxiated from the nitrogen being fed into his hood.</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ACCIDENT PREVENTION RECOMMENDATIONS</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smtClean="0">
                        <a:ln>
                          <a:noFill/>
                        </a:ln>
                        <a:solidFill>
                          <a:schemeClr val="tx1"/>
                        </a:solidFill>
                        <a:effectLst/>
                        <a:latin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Ensure that employees are thoroughly trained when required to use respirators in atmospheres immediately dangerous to life, in accordance with 29 Code of Federal Regulations (CFR) 1926.103(c)(1).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Ensure that the compressor used to supply breathing air has a high-temperature or carbon monoxide alarm or both, in accordance with 29 CFR 1926.103(f).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WARNING: Nitrogen back-up systems are often used as the back-up system for compressed air systems. Always determine the type of back-up system before using any air system for breathing purposes.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Ensure that frequent and regular inspections of the job site are being done, in accordance with 29 CFR 1926.20(b)(2).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rPr>
                        <a:t>Ensure that employees are trained in hazard recognition and avoidance, in accordance with 29 CFR 1926.21(b)(2). </a:t>
                      </a: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Weather Conditions: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rPr>
                        <a:t>Clear/Cool</a:t>
                      </a: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Type of Company:</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Painting/Sand Blasting</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Size of Work Crew:</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3</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Union or Non-union:</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Did Not Report</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Worksite Inspection Conducted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Designated Competent Person on Site (1926.20(b)(2)):</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Employer Safety Health Program:</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Yes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33524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Training and Education for Employees Designated (1926.21(b)):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No</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Craft of Deceased Employee(s):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Sandblaster</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Age &amp; Sex</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31; Male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28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Job Experience:</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5 months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r h="20423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Time on Job:</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rgbClr val="000000"/>
                          </a:solidFill>
                          <a:effectLst/>
                          <a:latin typeface="Tahoma" pitchFamily="34" charset="0"/>
                          <a:ea typeface="Times New Roman" pitchFamily="18" charset="0"/>
                          <a:cs typeface="Tahoma" pitchFamily="34" charset="0"/>
                        </a:rPr>
                        <a:t>10 days</a:t>
                      </a:r>
                      <a:endParaRPr kumimoji="0" lang="en-US" sz="800" b="0" i="0" u="none" strike="noStrike" cap="none" normalizeH="0" baseline="0" smtClean="0">
                        <a:ln>
                          <a:noFill/>
                        </a:ln>
                        <a:solidFill>
                          <a:schemeClr val="tx1"/>
                        </a:solidFill>
                        <a:effectLst/>
                        <a:latin typeface="Arial" charset="0"/>
                        <a:ea typeface="Times New Roman" pitchFamily="18" charset="0"/>
                        <a:cs typeface="Tahoma" pitchFamily="34" charset="0"/>
                      </a:endParaRPr>
                    </a:p>
                  </a:txBody>
                  <a:tcPr marT="45711" marB="45711"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89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96F47D-2554-4E8B-B6C6-970C3D85E28C}" type="slidenum">
              <a:rPr lang="en-US" smtClean="0"/>
              <a:pPr eaLnBrk="1" hangingPunct="1"/>
              <a:t>171</a:t>
            </a:fld>
            <a:endParaRPr lang="en-US" smtClean="0"/>
          </a:p>
        </p:txBody>
      </p:sp>
      <p:sp>
        <p:nvSpPr>
          <p:cNvPr id="508932" name="Rectangle 2"/>
          <p:cNvSpPr>
            <a:spLocks noGrp="1" noRot="1" noChangeAspect="1" noChangeArrowheads="1" noTextEdit="1"/>
          </p:cNvSpPr>
          <p:nvPr>
            <p:ph type="sldImg"/>
          </p:nvPr>
        </p:nvSpPr>
        <p:spPr>
          <a:ln/>
        </p:spPr>
      </p:sp>
      <p:sp>
        <p:nvSpPr>
          <p:cNvPr id="5089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Lessons Learned – Simple Asphyxiants</a:t>
            </a:r>
          </a:p>
          <a:p>
            <a:pPr eaLnBrk="1" hangingPunct="1"/>
            <a:endParaRPr lang="en-US" b="1" i="1" smtClean="0"/>
          </a:p>
          <a:p>
            <a:pPr eaLnBrk="1" hangingPunct="1"/>
            <a:r>
              <a:rPr lang="en-US" smtClean="0"/>
              <a:t>Air is a mixture of different gases; oxygen is the most important element needed for human life. Because gases have different densities (air = 1), oxygen can be displaced. When this happens, oxygen levels drop and workers can become asphyxiated; oxygen deficiency is less than 19.5% by volume of air.</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099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D25E249-E9AD-4499-B84E-42C8EADC9C41}" type="slidenum">
              <a:rPr lang="en-US" smtClean="0"/>
              <a:pPr eaLnBrk="1" hangingPunct="1"/>
              <a:t>172</a:t>
            </a:fld>
            <a:endParaRPr lang="en-US" smtClean="0"/>
          </a:p>
        </p:txBody>
      </p:sp>
      <p:sp>
        <p:nvSpPr>
          <p:cNvPr id="509956" name="Rectangle 2"/>
          <p:cNvSpPr>
            <a:spLocks noGrp="1" noRot="1" noChangeAspect="1" noChangeArrowheads="1" noTextEdit="1"/>
          </p:cNvSpPr>
          <p:nvPr>
            <p:ph type="sldImg"/>
          </p:nvPr>
        </p:nvSpPr>
        <p:spPr>
          <a:ln/>
        </p:spPr>
      </p:sp>
      <p:sp>
        <p:nvSpPr>
          <p:cNvPr id="5099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avoid asphyxiation while using temporary heating devices, follow these OSHA rules:</a:t>
            </a:r>
            <a:endParaRPr lang="en-US" b="1" i="1" smtClean="0"/>
          </a:p>
          <a:p>
            <a:pPr eaLnBrk="1" hangingPunct="1"/>
            <a:endParaRPr lang="en-US" b="1" i="1" smtClean="0"/>
          </a:p>
          <a:p>
            <a:pPr eaLnBrk="1" hangingPunct="1"/>
            <a:r>
              <a:rPr lang="en-US" smtClean="0"/>
              <a:t>Fresh air must be supplied in sufficient quantities to maintain the health and safety of workers. Where natural means of fresh air supply is inadequate, mechanical ventilation must be provided.</a:t>
            </a:r>
          </a:p>
          <a:p>
            <a:pPr eaLnBrk="1" hangingPunct="1"/>
            <a:r>
              <a:rPr lang="en-US" smtClean="0"/>
              <a:t>When heaters are used in confined spaces, special care must be tanked to provide sufficient ventilation in order to ensure proper combustion, maintain the health and safety of workers and limit temperature rise in the area.</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09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310673-53FB-4279-A827-C9EA259B8932}" type="slidenum">
              <a:rPr lang="en-US" smtClean="0"/>
              <a:pPr eaLnBrk="1" hangingPunct="1"/>
              <a:t>173</a:t>
            </a:fld>
            <a:endParaRPr lang="en-US" smtClean="0"/>
          </a:p>
        </p:txBody>
      </p:sp>
      <p:sp>
        <p:nvSpPr>
          <p:cNvPr id="510980" name="Rectangle 2"/>
          <p:cNvSpPr>
            <a:spLocks noGrp="1" noRot="1" noChangeAspect="1" noChangeArrowheads="1" noTextEdit="1"/>
          </p:cNvSpPr>
          <p:nvPr>
            <p:ph type="sldImg"/>
          </p:nvPr>
        </p:nvSpPr>
        <p:spPr>
          <a:ln/>
        </p:spPr>
      </p:sp>
      <p:sp>
        <p:nvSpPr>
          <p:cNvPr id="5109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t>When using portable heaters, special care must be taken to provide sufficient ventilation in order to ensure a safe and healthful environment.</a:t>
            </a:r>
          </a:p>
          <a:p>
            <a:pPr eaLnBrk="1" hangingPunct="1"/>
            <a:endParaRPr lang="en-US"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20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89FD28-F3CE-4ED2-8BC9-49027717F412}" type="slidenum">
              <a:rPr lang="en-US" smtClean="0"/>
              <a:pPr eaLnBrk="1" hangingPunct="1"/>
              <a:t>174</a:t>
            </a:fld>
            <a:endParaRPr lang="en-US" smtClean="0"/>
          </a:p>
        </p:txBody>
      </p:sp>
      <p:sp>
        <p:nvSpPr>
          <p:cNvPr id="512004" name="Rectangle 2"/>
          <p:cNvSpPr>
            <a:spLocks noGrp="1" noRot="1" noChangeAspect="1" noChangeArrowheads="1" noTextEdit="1"/>
          </p:cNvSpPr>
          <p:nvPr>
            <p:ph type="sldImg"/>
          </p:nvPr>
        </p:nvSpPr>
        <p:spPr>
          <a:ln/>
        </p:spPr>
      </p:sp>
      <p:sp>
        <p:nvSpPr>
          <p:cNvPr id="5120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Gases, if inhaled, can be toxic; these are called… </a:t>
            </a:r>
            <a:endParaRPr lang="en-US" b="1" i="1" smtClean="0"/>
          </a:p>
          <a:p>
            <a:pPr eaLnBrk="1" hangingPunct="1"/>
            <a:r>
              <a:rPr lang="en-US" b="1" i="1" smtClean="0"/>
              <a:t>Chemical Asphyxiants</a:t>
            </a:r>
            <a:r>
              <a:rPr lang="en-US" smtClean="0"/>
              <a:t>.</a:t>
            </a:r>
          </a:p>
          <a:p>
            <a:pPr eaLnBrk="1" hangingPunct="1"/>
            <a:endParaRPr lang="en-US" smtClean="0"/>
          </a:p>
          <a:p>
            <a:pPr eaLnBrk="1" hangingPunct="1"/>
            <a:r>
              <a:rPr lang="en-US" smtClean="0"/>
              <a:t>Chemical asphyxiants reduce the body’s ability to absorb, transport, or utilize inhaled oxygen. They are often toxic at very low concentrations (a few ppm). </a:t>
            </a:r>
          </a:p>
          <a:p>
            <a:pPr eaLnBrk="1" hangingPunct="1"/>
            <a:endParaRPr lang="en-US" smtClean="0"/>
          </a:p>
          <a:p>
            <a:pPr eaLnBrk="1" hangingPunct="1"/>
            <a:r>
              <a:rPr lang="en-US" b="1" i="1" smtClean="0"/>
              <a:t>Carbon monoxide prevents oxygen transport by combining with hemoglobin</a:t>
            </a:r>
            <a:r>
              <a:rPr lang="en-US" smtClean="0"/>
              <a:t> </a:t>
            </a:r>
          </a:p>
          <a:p>
            <a:pPr eaLnBrk="1" hangingPunct="1"/>
            <a:endParaRPr lang="en-US" smtClean="0"/>
          </a:p>
          <a:p>
            <a:pPr eaLnBrk="1" hangingPunct="1"/>
            <a:r>
              <a:rPr lang="en-US" b="1" i="1" smtClean="0"/>
              <a:t>Hydrogen sulfide will cause a swelling of the air passage causing suffocation.</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3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C2E11C-DA70-44B9-8BC5-E53A2FDDCEEF}" type="slidenum">
              <a:rPr lang="en-US" smtClean="0"/>
              <a:pPr eaLnBrk="1" hangingPunct="1"/>
              <a:t>175</a:t>
            </a:fld>
            <a:endParaRPr lang="en-US" smtClean="0"/>
          </a:p>
        </p:txBody>
      </p:sp>
      <p:sp>
        <p:nvSpPr>
          <p:cNvPr id="513028" name="Rectangle 2"/>
          <p:cNvSpPr>
            <a:spLocks noGrp="1" noRot="1" noChangeAspect="1" noChangeArrowheads="1" noTextEdit="1"/>
          </p:cNvSpPr>
          <p:nvPr>
            <p:ph type="sldImg"/>
          </p:nvPr>
        </p:nvSpPr>
        <p:spPr>
          <a:ln/>
        </p:spPr>
      </p:sp>
      <p:sp>
        <p:nvSpPr>
          <p:cNvPr id="513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Carbon monoxide is an odorless, colorless and toxic gas. Because it is impossible to see, taste or smell the toxic fumes, CO can kill you before you are aware of your exposure. At lower levels of exposure, CO causes mild effects that are often mistaken for the flu. These symptoms include headaches, dizziness, disorientation, nausea and fatigue. The effects of CO exposure can vary greatly from person to person depending on age, overall health and the concentration and length of exposure.</a:t>
            </a:r>
          </a:p>
          <a:p>
            <a:pPr eaLnBrk="1" hangingPunct="1"/>
            <a:r>
              <a:rPr lang="en-US" smtClean="0"/>
              <a:t>CO is found in combustion exhaust, such as those produced by cars, trucks and small gasoline engines (generators).</a:t>
            </a:r>
          </a:p>
          <a:p>
            <a:pPr eaLnBrk="1" hangingPunct="1">
              <a:spcBef>
                <a:spcPct val="0"/>
              </a:spcBef>
            </a:pPr>
            <a:endParaRPr lang="en-US" smtClean="0"/>
          </a:p>
          <a:p>
            <a:pPr eaLnBrk="1" hangingPunct="1">
              <a:spcBef>
                <a:spcPct val="0"/>
              </a:spcBef>
            </a:pPr>
            <a:r>
              <a:rPr lang="en-US" smtClean="0"/>
              <a:t>Gasoline engine (water pump) being operated inside a trench box (enclosed space); this is a potential hazardous exposure to carbon monoxide!</a:t>
            </a:r>
          </a:p>
          <a:p>
            <a:pPr eaLnBrk="1" hangingPunct="1"/>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40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923BB-D721-4300-9FA8-2B86E34935D1}" type="slidenum">
              <a:rPr lang="en-US" smtClean="0"/>
              <a:pPr eaLnBrk="1" hangingPunct="1"/>
              <a:t>176</a:t>
            </a:fld>
            <a:endParaRPr lang="en-US" smtClean="0"/>
          </a:p>
        </p:txBody>
      </p:sp>
      <p:sp>
        <p:nvSpPr>
          <p:cNvPr id="514052" name="Rectangle 2"/>
          <p:cNvSpPr>
            <a:spLocks noGrp="1" noRot="1" noChangeAspect="1" noChangeArrowheads="1" noTextEdit="1"/>
          </p:cNvSpPr>
          <p:nvPr>
            <p:ph type="sldImg"/>
          </p:nvPr>
        </p:nvSpPr>
        <p:spPr>
          <a:ln/>
        </p:spPr>
      </p:sp>
      <p:sp>
        <p:nvSpPr>
          <p:cNvPr id="514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Good example of generator exhausts being vented to the outside.</a:t>
            </a:r>
            <a:r>
              <a:rPr lang="en-US" smtClean="0"/>
              <a:t> </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50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80FD0A-016F-4742-9E58-90C5F51A97DE}" type="slidenum">
              <a:rPr lang="en-US" smtClean="0"/>
              <a:pPr eaLnBrk="1" hangingPunct="1"/>
              <a:t>177</a:t>
            </a:fld>
            <a:endParaRPr lang="en-US" smtClean="0"/>
          </a:p>
        </p:txBody>
      </p:sp>
      <p:sp>
        <p:nvSpPr>
          <p:cNvPr id="515076" name="Rectangle 2"/>
          <p:cNvSpPr>
            <a:spLocks noGrp="1" noRot="1" noChangeAspect="1" noChangeArrowheads="1" noTextEdit="1"/>
          </p:cNvSpPr>
          <p:nvPr>
            <p:ph type="sldImg"/>
          </p:nvPr>
        </p:nvSpPr>
        <p:spPr>
          <a:ln/>
        </p:spPr>
      </p:sp>
      <p:sp>
        <p:nvSpPr>
          <p:cNvPr id="5150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Concentration of Carbon Monoxide (CO) &amp; Health Effects</a:t>
            </a:r>
            <a:r>
              <a:rPr lang="en-US" smtClean="0"/>
              <a:t> </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60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233BA3-69AF-45FD-BBDD-E4346A944C02}" type="slidenum">
              <a:rPr lang="en-US" smtClean="0"/>
              <a:pPr eaLnBrk="1" hangingPunct="1"/>
              <a:t>178</a:t>
            </a:fld>
            <a:endParaRPr lang="en-US" smtClean="0"/>
          </a:p>
        </p:txBody>
      </p:sp>
      <p:sp>
        <p:nvSpPr>
          <p:cNvPr id="516100" name="Rectangle 2"/>
          <p:cNvSpPr>
            <a:spLocks noGrp="1" noRot="1" noChangeAspect="1" noChangeArrowheads="1" noTextEdit="1"/>
          </p:cNvSpPr>
          <p:nvPr>
            <p:ph type="sldImg"/>
          </p:nvPr>
        </p:nvSpPr>
        <p:spPr>
          <a:ln/>
        </p:spPr>
      </p:sp>
      <p:sp>
        <p:nvSpPr>
          <p:cNvPr id="516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Hydrogen sulfide is a colorless, very poisonous, flammable gas with the characteristic foul odor of rotten eggs. It often results from the bacterial breakdown of organic matter in the absence of oxygen, such as in swamps and sewers (manholes).</a:t>
            </a:r>
          </a:p>
          <a:p>
            <a:pPr eaLnBrk="1" hangingPunct="1"/>
            <a:endParaRPr lang="en-US" smtClean="0"/>
          </a:p>
          <a:p>
            <a:pPr eaLnBrk="1" hangingPunct="1"/>
            <a:r>
              <a:rPr lang="en-US" smtClean="0"/>
              <a:t>Just a few breaths of air containing high levels of hydrogen sulfide gas can cause death. Lower, longer-term exposure can cause eye irritation, headache, and fatigue.</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7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7AEE3C6-990E-4E79-9472-143E737F0F7F}" type="slidenum">
              <a:rPr lang="en-US" smtClean="0"/>
              <a:pPr eaLnBrk="1" hangingPunct="1"/>
              <a:t>179</a:t>
            </a:fld>
            <a:endParaRPr lang="en-US" smtClean="0"/>
          </a:p>
        </p:txBody>
      </p:sp>
      <p:sp>
        <p:nvSpPr>
          <p:cNvPr id="517124" name="Rectangle 2"/>
          <p:cNvSpPr>
            <a:spLocks noGrp="1" noRot="1" noChangeAspect="1" noChangeArrowheads="1" noTextEdit="1"/>
          </p:cNvSpPr>
          <p:nvPr>
            <p:ph type="sldImg"/>
          </p:nvPr>
        </p:nvSpPr>
        <p:spPr>
          <a:ln/>
        </p:spPr>
      </p:sp>
      <p:sp>
        <p:nvSpPr>
          <p:cNvPr id="5171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Concentration of Hydrogen Sulfide &amp; Health Effects</a:t>
            </a:r>
            <a:r>
              <a:rPr lang="en-US" smtClean="0"/>
              <a:t> </a:t>
            </a:r>
          </a:p>
          <a:p>
            <a:pPr eaLnBrk="1" hangingPunct="1"/>
            <a:endParaRPr lang="en-US" smtClean="0"/>
          </a:p>
          <a:p>
            <a:pPr eaLnBrk="1" hangingPunct="1"/>
            <a:r>
              <a:rPr lang="en-US" b="1" i="1" smtClean="0"/>
              <a:t>WARNING:</a:t>
            </a:r>
            <a:r>
              <a:rPr lang="en-US" i="1" smtClean="0"/>
              <a:t> when hydrogen sulfide is breathed in, it reacts with the moisture in the airways and forms an acid. This is highly irritating to skin tissue resulting in acute irritant health effects.</a:t>
            </a:r>
            <a:r>
              <a:rPr lang="en-US" smtClean="0"/>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20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266C29-D14D-4099-8550-73B0FF2DD817}" type="slidenum">
              <a:rPr lang="en-US" smtClean="0"/>
              <a:pPr eaLnBrk="1" hangingPunct="1"/>
              <a:t>18</a:t>
            </a:fld>
            <a:endParaRPr lang="en-US" smtClean="0"/>
          </a:p>
        </p:txBody>
      </p:sp>
      <p:sp>
        <p:nvSpPr>
          <p:cNvPr id="342020" name="Rectangle 2"/>
          <p:cNvSpPr>
            <a:spLocks noGrp="1" noRot="1" noChangeAspect="1" noChangeArrowheads="1" noTextEdit="1"/>
          </p:cNvSpPr>
          <p:nvPr>
            <p:ph type="sldImg"/>
          </p:nvPr>
        </p:nvSpPr>
        <p:spPr>
          <a:ln/>
        </p:spPr>
      </p:sp>
      <p:sp>
        <p:nvSpPr>
          <p:cNvPr id="342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Feeling sick, dizzy or nauseous could mean you are being exposed to a health hazard.</a:t>
            </a:r>
            <a:endParaRPr lang="en-US" b="1" smtClean="0"/>
          </a:p>
          <a:p>
            <a:pPr eaLnBrk="1" hangingPunct="1"/>
            <a:endParaRPr lang="en-US" b="1" smtClean="0"/>
          </a:p>
          <a:p>
            <a:pPr eaLnBrk="1" hangingPunct="1"/>
            <a:r>
              <a:rPr lang="en-US" b="1" smtClean="0"/>
              <a:t>Particles in you respiratory system</a:t>
            </a:r>
            <a:r>
              <a:rPr lang="en-US" smtClean="0"/>
              <a:t> – your nose and airways have mucous which traps particles and removes them when you cough or blow your nose. </a:t>
            </a:r>
            <a:endParaRPr lang="en-US" b="1" i="1" smtClean="0"/>
          </a:p>
          <a:p>
            <a:pPr eaLnBrk="1" hangingPunct="1"/>
            <a:r>
              <a:rPr lang="en-US" b="1" smtClean="0"/>
              <a:t>Narcotic effect – </a:t>
            </a:r>
            <a:r>
              <a:rPr lang="en-US" smtClean="0"/>
              <a:t>When solvents are breathed in, they enter the blood stream and travel to other parts of the body, particularly the nervous system causing dizziness, headache, feelings of “drunkenness”, and tiredness. One result of these symptoms may be poor coordination which can contribute to falls and other accidents.</a:t>
            </a:r>
          </a:p>
          <a:p>
            <a:pPr eaLnBrk="1" hangingPunct="1"/>
            <a:endParaRPr lang="en-US" smtClean="0"/>
          </a:p>
          <a:p>
            <a:pPr eaLnBrk="1" hangingPunct="1"/>
            <a:r>
              <a:rPr lang="en-US" b="1" i="1" smtClean="0"/>
              <a:t>Group Discussion…</a:t>
            </a:r>
          </a:p>
          <a:p>
            <a:pPr eaLnBrk="1" hangingPunct="1"/>
            <a:r>
              <a:rPr lang="en-US" b="1" i="1" smtClean="0"/>
              <a:t>Have you ever felt sick or nauseous on the job (resulting from an on the job exposure)?</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81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B739AA-6D72-48C3-81D9-6F93076F8B6E}" type="slidenum">
              <a:rPr lang="en-US" smtClean="0"/>
              <a:pPr eaLnBrk="1" hangingPunct="1"/>
              <a:t>180</a:t>
            </a:fld>
            <a:endParaRPr lang="en-US" smtClean="0"/>
          </a:p>
        </p:txBody>
      </p:sp>
      <p:sp>
        <p:nvSpPr>
          <p:cNvPr id="518148" name="Rectangle 2"/>
          <p:cNvSpPr>
            <a:spLocks noGrp="1" noRot="1" noChangeAspect="1" noChangeArrowheads="1" noTextEdit="1"/>
          </p:cNvSpPr>
          <p:nvPr>
            <p:ph type="sldImg"/>
          </p:nvPr>
        </p:nvSpPr>
        <p:spPr>
          <a:ln/>
        </p:spPr>
      </p:sp>
      <p:sp>
        <p:nvSpPr>
          <p:cNvPr id="518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mtClean="0"/>
              <a:t>Decomposition, or break down of materials during welding, cutting and brazing could result in an exposure to hazardous gas. </a:t>
            </a:r>
          </a:p>
          <a:p>
            <a:pPr eaLnBrk="1" hangingPunct="1">
              <a:lnSpc>
                <a:spcPct val="90000"/>
              </a:lnSpc>
            </a:pPr>
            <a:endParaRPr lang="en-US" smtClean="0"/>
          </a:p>
          <a:p>
            <a:pPr eaLnBrk="1" hangingPunct="1">
              <a:lnSpc>
                <a:spcPct val="90000"/>
              </a:lnSpc>
            </a:pPr>
            <a:r>
              <a:rPr lang="en-US" smtClean="0"/>
              <a:t>A number of gases are produced as a normal part of the welding process. These gases may come from the welding arc (</a:t>
            </a:r>
            <a:r>
              <a:rPr lang="en-US" i="1" smtClean="0"/>
              <a:t>ozone</a:t>
            </a:r>
            <a:r>
              <a:rPr lang="en-US" smtClean="0"/>
              <a:t> &amp; </a:t>
            </a:r>
            <a:r>
              <a:rPr lang="en-US" i="1" smtClean="0"/>
              <a:t>nitrogen oxides</a:t>
            </a:r>
            <a:r>
              <a:rPr lang="en-US" smtClean="0"/>
              <a:t>), or the burning process (</a:t>
            </a:r>
            <a:r>
              <a:rPr lang="en-US" i="1" smtClean="0"/>
              <a:t>carbon dioxide</a:t>
            </a:r>
            <a:r>
              <a:rPr lang="en-US" smtClean="0"/>
              <a:t>, </a:t>
            </a:r>
            <a:r>
              <a:rPr lang="en-US" i="1" smtClean="0"/>
              <a:t>carbon monoxide</a:t>
            </a:r>
            <a:r>
              <a:rPr lang="en-US" smtClean="0"/>
              <a:t>, </a:t>
            </a:r>
            <a:r>
              <a:rPr lang="en-US" i="1" smtClean="0"/>
              <a:t>hydrogen fluoride and phosgene</a:t>
            </a:r>
            <a:r>
              <a:rPr lang="en-US" smtClean="0"/>
              <a:t>).</a:t>
            </a:r>
          </a:p>
          <a:p>
            <a:pPr eaLnBrk="1" hangingPunct="1">
              <a:lnSpc>
                <a:spcPct val="90000"/>
              </a:lnSpc>
            </a:pPr>
            <a:endParaRPr lang="en-US" smtClean="0"/>
          </a:p>
          <a:p>
            <a:pPr eaLnBrk="1" hangingPunct="1">
              <a:lnSpc>
                <a:spcPct val="90000"/>
              </a:lnSpc>
            </a:pPr>
            <a:r>
              <a:rPr lang="en-US" b="1" i="1" smtClean="0"/>
              <a:t>Gases generated during welding, cutting and brazing; these may be produced by the welding operation: </a:t>
            </a:r>
            <a:endParaRPr lang="en-US" smtClean="0"/>
          </a:p>
          <a:p>
            <a:pPr eaLnBrk="1" hangingPunct="1">
              <a:lnSpc>
                <a:spcPct val="90000"/>
              </a:lnSpc>
            </a:pPr>
            <a:r>
              <a:rPr lang="en-US" smtClean="0"/>
              <a:t>Carbon Dioxide</a:t>
            </a:r>
          </a:p>
          <a:p>
            <a:pPr eaLnBrk="1" hangingPunct="1">
              <a:lnSpc>
                <a:spcPct val="90000"/>
              </a:lnSpc>
            </a:pPr>
            <a:r>
              <a:rPr lang="en-US" smtClean="0"/>
              <a:t>Carbon Monoxide</a:t>
            </a:r>
          </a:p>
          <a:p>
            <a:pPr eaLnBrk="1" hangingPunct="1">
              <a:lnSpc>
                <a:spcPct val="90000"/>
              </a:lnSpc>
            </a:pPr>
            <a:r>
              <a:rPr lang="en-US" smtClean="0"/>
              <a:t>Nitrogen Dioxide </a:t>
            </a:r>
          </a:p>
          <a:p>
            <a:pPr eaLnBrk="1" hangingPunct="1">
              <a:lnSpc>
                <a:spcPct val="90000"/>
              </a:lnSpc>
            </a:pPr>
            <a:r>
              <a:rPr lang="en-US" smtClean="0"/>
              <a:t>Nitric Oxide</a:t>
            </a:r>
          </a:p>
          <a:p>
            <a:pPr eaLnBrk="1" hangingPunct="1">
              <a:lnSpc>
                <a:spcPct val="90000"/>
              </a:lnSpc>
            </a:pPr>
            <a:r>
              <a:rPr lang="en-US" smtClean="0"/>
              <a:t>Hydrogen Fluoride</a:t>
            </a:r>
          </a:p>
          <a:p>
            <a:pPr eaLnBrk="1" hangingPunct="1">
              <a:lnSpc>
                <a:spcPct val="90000"/>
              </a:lnSpc>
            </a:pPr>
            <a:r>
              <a:rPr lang="en-US" smtClean="0"/>
              <a:t>Ozone </a:t>
            </a:r>
          </a:p>
          <a:p>
            <a:pPr eaLnBrk="1" hangingPunct="1">
              <a:lnSpc>
                <a:spcPct val="90000"/>
              </a:lnSpc>
            </a:pPr>
            <a:r>
              <a:rPr lang="en-US" smtClean="0"/>
              <a:t>Phosgene</a:t>
            </a:r>
          </a:p>
          <a:p>
            <a:pPr eaLnBrk="1" hangingPunct="1">
              <a:lnSpc>
                <a:spcPct val="90000"/>
              </a:lnSpc>
            </a:pPr>
            <a:endParaRPr lang="en-US" smtClean="0"/>
          </a:p>
          <a:p>
            <a:pPr eaLnBrk="1" hangingPunct="1">
              <a:lnSpc>
                <a:spcPct val="90000"/>
              </a:lnSpc>
              <a:spcBef>
                <a:spcPct val="0"/>
              </a:spcBef>
            </a:pPr>
            <a:r>
              <a:rPr lang="en-US" b="1" i="1" smtClean="0"/>
              <a:t>Welders have potential exposure to hazardous gas.</a:t>
            </a:r>
            <a:endParaRPr lang="en-US" smtClean="0"/>
          </a:p>
          <a:p>
            <a:pPr eaLnBrk="1" hangingPunct="1">
              <a:lnSpc>
                <a:spcPct val="90000"/>
              </a:lnSpc>
            </a:pPr>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19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7485F8-79DA-499C-88ED-391614914157}" type="slidenum">
              <a:rPr lang="en-US" smtClean="0"/>
              <a:pPr eaLnBrk="1" hangingPunct="1"/>
              <a:t>181</a:t>
            </a:fld>
            <a:endParaRPr lang="en-US" smtClean="0"/>
          </a:p>
        </p:txBody>
      </p:sp>
      <p:sp>
        <p:nvSpPr>
          <p:cNvPr id="519172" name="Rectangle 2"/>
          <p:cNvSpPr>
            <a:spLocks noGrp="1" noRot="1" noChangeAspect="1" noChangeArrowheads="1" noTextEdit="1"/>
          </p:cNvSpPr>
          <p:nvPr>
            <p:ph type="sldImg"/>
          </p:nvPr>
        </p:nvSpPr>
        <p:spPr>
          <a:ln/>
        </p:spPr>
      </p:sp>
      <p:sp>
        <p:nvSpPr>
          <p:cNvPr id="519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Diesel exhaust is a pervasive airborne contaminant in workplaces where diesel-powered equipment is used. Due to expanding use of diesel equipment, more and more workers are exposed to diesel exhaust. More than one million workers are exposed to diesel exhaust and face the risk of adverse health effects, ranging from headaches and nausea to cancer and respiratory disease.</a:t>
            </a:r>
          </a:p>
          <a:p>
            <a:pPr eaLnBrk="1" hangingPunct="1"/>
            <a:endParaRPr lang="en-US" smtClean="0"/>
          </a:p>
          <a:p>
            <a:pPr eaLnBrk="1" hangingPunct="1"/>
            <a:r>
              <a:rPr lang="en-US" smtClean="0"/>
              <a:t>Manufacturers and importers of diesel fuel are responsible for performing a hazard determination and transmitting the hazard information of diesel fuel to their downstream customers through Material Safety Data Sheets (MSDSs). As part of the evaluation, the manufacturer must anticipate the intended uses of the product, and consider the potential physical and health hazards to which employees may be exposed as a result of those uses. Any health or physical hazards associated with the exhaust must therefore be included on the MSDS. </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0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4403F3-B1B4-4DD7-91D2-9306CF8223CF}" type="slidenum">
              <a:rPr lang="en-US" smtClean="0"/>
              <a:pPr eaLnBrk="1" hangingPunct="1"/>
              <a:t>182</a:t>
            </a:fld>
            <a:endParaRPr lang="en-US" smtClean="0"/>
          </a:p>
        </p:txBody>
      </p:sp>
      <p:sp>
        <p:nvSpPr>
          <p:cNvPr id="520196" name="Rectangle 2"/>
          <p:cNvSpPr>
            <a:spLocks noGrp="1" noRot="1" noChangeAspect="1" noChangeArrowheads="1" noTextEdit="1"/>
          </p:cNvSpPr>
          <p:nvPr>
            <p:ph type="sldImg"/>
          </p:nvPr>
        </p:nvSpPr>
        <p:spPr>
          <a:ln/>
        </p:spPr>
      </p:sp>
      <p:sp>
        <p:nvSpPr>
          <p:cNvPr id="520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NOTE: </a:t>
            </a:r>
            <a:r>
              <a:rPr lang="en-US" i="1" smtClean="0"/>
              <a:t>Before using any respirator and filter combination, always check with the manufacturer to ensure that it is approved and appropriate for the hazard.</a:t>
            </a:r>
            <a:r>
              <a:rPr lang="en-US" smtClean="0"/>
              <a:t> </a:t>
            </a:r>
          </a:p>
          <a:p>
            <a:pPr eaLnBrk="1" hangingPunct="1"/>
            <a:endParaRPr lang="en-US" smtClean="0"/>
          </a:p>
          <a:p>
            <a:pPr eaLnBrk="1" hangingPunct="1"/>
            <a:r>
              <a:rPr lang="en-US" b="1" i="1" smtClean="0"/>
              <a:t>Respiratory protection used to protect against gases include:</a:t>
            </a:r>
            <a:endParaRPr lang="en-US" smtClean="0"/>
          </a:p>
          <a:p>
            <a:pPr eaLnBrk="1" hangingPunct="1"/>
            <a:r>
              <a:rPr lang="en-US" smtClean="0"/>
              <a:t>Acid gas cartridges [White]</a:t>
            </a:r>
          </a:p>
          <a:p>
            <a:pPr eaLnBrk="1" hangingPunct="1"/>
            <a:r>
              <a:rPr lang="en-US" smtClean="0"/>
              <a:t>Organic vapor (OV) acid gas cartridges [Yellow] </a:t>
            </a:r>
          </a:p>
          <a:p>
            <a:pPr eaLnBrk="1" hangingPunct="1"/>
            <a:r>
              <a:rPr lang="en-US" smtClean="0"/>
              <a:t>Multi vapor gas cartridges [Olive Green]</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12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F0F246-DA82-4C44-8AA9-DD9B47D00321}" type="slidenum">
              <a:rPr lang="en-US" smtClean="0"/>
              <a:pPr eaLnBrk="1" hangingPunct="1"/>
              <a:t>183</a:t>
            </a:fld>
            <a:endParaRPr lang="en-US" smtClean="0"/>
          </a:p>
        </p:txBody>
      </p:sp>
      <p:sp>
        <p:nvSpPr>
          <p:cNvPr id="521220" name="Rectangle 2"/>
          <p:cNvSpPr>
            <a:spLocks noGrp="1" noRot="1" noChangeAspect="1" noChangeArrowheads="1" noTextEdit="1"/>
          </p:cNvSpPr>
          <p:nvPr>
            <p:ph type="sldImg"/>
          </p:nvPr>
        </p:nvSpPr>
        <p:spPr>
          <a:ln/>
        </p:spPr>
      </p:sp>
      <p:sp>
        <p:nvSpPr>
          <p:cNvPr id="521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ESLI’s help to eliminate the guesswork in determining when a respirator’s cartridges should be replaced. ESLI’s are indicators on the side of each filter cartridge that change color as the charcoal or other absorbent inside absorbs the chemicals. The color change progresses from one end of the indicator window to the other. The service life of the filter is expired when the indication color fills the indicator window.</a:t>
            </a:r>
            <a:endParaRPr lang="en-US" b="1" i="1" smtClean="0"/>
          </a:p>
          <a:p>
            <a:pPr eaLnBrk="1" hangingPunct="1"/>
            <a:endParaRPr lang="en-US" b="1" i="1" smtClean="0"/>
          </a:p>
          <a:p>
            <a:pPr eaLnBrk="1" hangingPunct="1"/>
            <a:r>
              <a:rPr lang="en-US" smtClean="0"/>
              <a:t>Many gas cartridges require an </a:t>
            </a:r>
            <a:r>
              <a:rPr lang="en-US" b="1" i="1" smtClean="0"/>
              <a:t>end of service life indicator (ESLI)</a:t>
            </a:r>
            <a:r>
              <a:rPr lang="en-US" smtClean="0"/>
              <a:t> due to their poor warning properties (e.g., hydrogen sulfide). If the cartridge does not have an ESLI, then a regular respirator cartridge change out schedule must be instituted by the employer.</a:t>
            </a:r>
          </a:p>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22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7A5DBC0-E319-4A75-9AFF-3FD56A6CB9CD}" type="slidenum">
              <a:rPr lang="en-US" smtClean="0"/>
              <a:pPr eaLnBrk="1" hangingPunct="1"/>
              <a:t>184</a:t>
            </a:fld>
            <a:endParaRPr lang="en-US" smtClean="0"/>
          </a:p>
        </p:txBody>
      </p:sp>
      <p:sp>
        <p:nvSpPr>
          <p:cNvPr id="522244" name="Rectangle 2"/>
          <p:cNvSpPr>
            <a:spLocks noGrp="1" noRot="1" noChangeAspect="1" noChangeArrowheads="1" noTextEdit="1"/>
          </p:cNvSpPr>
          <p:nvPr>
            <p:ph type="sldImg"/>
          </p:nvPr>
        </p:nvSpPr>
        <p:spPr>
          <a:ln/>
        </p:spPr>
      </p:sp>
      <p:sp>
        <p:nvSpPr>
          <p:cNvPr id="522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Vapors are gaseous form of substances that are normally in a liquid state at room temperature and pressure. They are formed by evaporation; vapors are measured as a percent volume of air, or parts per million (ppm). </a:t>
            </a:r>
          </a:p>
          <a:p>
            <a:pPr eaLnBrk="1" hangingPunct="1"/>
            <a:endParaRPr lang="en-US" smtClean="0"/>
          </a:p>
          <a:p>
            <a:pPr eaLnBrk="1" hangingPunct="1"/>
            <a:r>
              <a:rPr lang="en-US" b="1" i="1" smtClean="0"/>
              <a:t>Nail polish remover, an organic solvent (usually acetone) has a distinctive vapor odor.</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32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D0CBAF-56CB-4DFE-92F2-61BFD55A360A}" type="slidenum">
              <a:rPr lang="en-US" smtClean="0"/>
              <a:pPr eaLnBrk="1" hangingPunct="1"/>
              <a:t>185</a:t>
            </a:fld>
            <a:endParaRPr lang="en-US" smtClean="0"/>
          </a:p>
        </p:txBody>
      </p:sp>
      <p:sp>
        <p:nvSpPr>
          <p:cNvPr id="523268" name="Rectangle 2"/>
          <p:cNvSpPr>
            <a:spLocks noGrp="1" noRot="1" noChangeAspect="1" noChangeArrowheads="1" noTextEdit="1"/>
          </p:cNvSpPr>
          <p:nvPr>
            <p:ph type="sldImg"/>
          </p:nvPr>
        </p:nvSpPr>
        <p:spPr>
          <a:ln/>
        </p:spPr>
      </p:sp>
      <p:sp>
        <p:nvSpPr>
          <p:cNvPr id="523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Some solvents give off vapor at or below room temperature (72ºF).</a:t>
            </a:r>
          </a:p>
          <a:p>
            <a:pPr eaLnBrk="1" hangingPunct="1"/>
            <a:endParaRPr lang="en-US" b="1" i="1" smtClean="0"/>
          </a:p>
          <a:p>
            <a:pPr eaLnBrk="1" hangingPunct="1"/>
            <a:r>
              <a:rPr lang="en-US" b="1" i="1" smtClean="0"/>
              <a:t>Water needs to be heated (212ºF) for vapors to be formed.</a:t>
            </a:r>
          </a:p>
          <a:p>
            <a:pPr eaLnBrk="1" hangingPunct="1"/>
            <a:endParaRPr lang="en-US" smtClean="0"/>
          </a:p>
          <a:p>
            <a:pPr eaLnBrk="1" hangingPunct="1"/>
            <a:r>
              <a:rPr lang="en-US" smtClean="0"/>
              <a:t>Vapors may be formed when liquids are heated, for example, boiling water creates steam (a form of vapor); some solvents form vapors without being heated (these vapors are formed at or below room temperature). The temperature at which a liquid gives off vapor is called </a:t>
            </a:r>
            <a:r>
              <a:rPr lang="en-US" b="1" i="1" smtClean="0"/>
              <a:t>flash point</a:t>
            </a:r>
            <a:r>
              <a:rPr lang="en-US" smtClean="0"/>
              <a:t>. How much vapor is released into the air and how quickly the vapor will fill a space is based on a liquids </a:t>
            </a:r>
            <a:r>
              <a:rPr lang="en-US" b="1" i="1" smtClean="0"/>
              <a:t>vapor pressure</a:t>
            </a:r>
            <a:r>
              <a:rPr lang="en-US" smtClean="0"/>
              <a:t>.</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42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8A2BFC-D137-47AB-AF19-4236E0D6CC19}" type="slidenum">
              <a:rPr lang="en-US" smtClean="0"/>
              <a:pPr eaLnBrk="1" hangingPunct="1"/>
              <a:t>187</a:t>
            </a:fld>
            <a:endParaRPr lang="en-US" smtClean="0"/>
          </a:p>
        </p:txBody>
      </p:sp>
      <p:sp>
        <p:nvSpPr>
          <p:cNvPr id="524292" name="Rectangle 2"/>
          <p:cNvSpPr>
            <a:spLocks noGrp="1" noRot="1" noChangeAspect="1" noChangeArrowheads="1" noTextEdit="1"/>
          </p:cNvSpPr>
          <p:nvPr>
            <p:ph type="sldImg"/>
          </p:nvPr>
        </p:nvSpPr>
        <p:spPr>
          <a:ln/>
        </p:spPr>
      </p:sp>
      <p:sp>
        <p:nvSpPr>
          <p:cNvPr id="524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Vapor density is defined as the relative weight of a vapor compared to air, which has an arbitrary value of one (1). If a vapor density is less than one it will generally raise in air. If the vapor density is greater than one it will generally sink in air. All vapor produced by solvents have densities greater than 1. </a:t>
            </a: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5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680A73-2286-41BA-B362-4FD19C43C2B5}" type="slidenum">
              <a:rPr lang="en-US" smtClean="0"/>
              <a:pPr eaLnBrk="1" hangingPunct="1"/>
              <a:t>188</a:t>
            </a:fld>
            <a:endParaRPr lang="en-US" smtClean="0"/>
          </a:p>
        </p:txBody>
      </p:sp>
      <p:sp>
        <p:nvSpPr>
          <p:cNvPr id="525316" name="Rectangle 2"/>
          <p:cNvSpPr>
            <a:spLocks noGrp="1" noRot="1" noChangeAspect="1" noChangeArrowheads="1" noTextEdit="1"/>
          </p:cNvSpPr>
          <p:nvPr>
            <p:ph type="sldImg"/>
          </p:nvPr>
        </p:nvSpPr>
        <p:spPr>
          <a:ln/>
        </p:spPr>
      </p:sp>
      <p:sp>
        <p:nvSpPr>
          <p:cNvPr id="5253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The NFPA 704M Diamond uses a chemical’s flash point to rate its flammability.</a:t>
            </a:r>
            <a:r>
              <a:rPr lang="en-US" smtClean="0"/>
              <a:t> </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63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0C8322-1B6A-4F2E-8168-3A9A5EAC38CD}" type="slidenum">
              <a:rPr lang="en-US" smtClean="0"/>
              <a:pPr eaLnBrk="1" hangingPunct="1"/>
              <a:t>189</a:t>
            </a:fld>
            <a:endParaRPr lang="en-US" smtClean="0"/>
          </a:p>
        </p:txBody>
      </p:sp>
      <p:sp>
        <p:nvSpPr>
          <p:cNvPr id="526340" name="Rectangle 2"/>
          <p:cNvSpPr>
            <a:spLocks noGrp="1" noRot="1" noChangeAspect="1" noChangeArrowheads="1" noTextEdit="1"/>
          </p:cNvSpPr>
          <p:nvPr>
            <p:ph type="sldImg"/>
          </p:nvPr>
        </p:nvSpPr>
        <p:spPr>
          <a:ln/>
        </p:spPr>
      </p:sp>
      <p:sp>
        <p:nvSpPr>
          <p:cNvPr id="526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Solvents are valuable because they can dissolve other substances. But they can also dissolve skin fats and oils. Most of the solvents used in construction cause some form of dermatitis – skin dryness, cracking, redness, and blisters </a:t>
            </a:r>
            <a:r>
              <a:rPr lang="en-US" i="1" smtClean="0"/>
              <a:t>(local health effect)</a:t>
            </a:r>
            <a:r>
              <a:rPr lang="en-US" smtClean="0"/>
              <a:t>.</a:t>
            </a:r>
          </a:p>
          <a:p>
            <a:pPr eaLnBrk="1" hangingPunct="1"/>
            <a:r>
              <a:rPr lang="en-US" smtClean="0"/>
              <a:t>Some solvents have high vapor pressure, meaning that the solvent evaporates at low temperatures and very quickly; this will result in more vapor being produced causing more of a hazard (more vapor being inhaled). </a:t>
            </a:r>
          </a:p>
          <a:p>
            <a:pPr eaLnBrk="1" hangingPunct="1"/>
            <a:r>
              <a:rPr lang="en-US" smtClean="0"/>
              <a:t>When breathed in, solvent vapors can enter the blood stream and travel to other parts of the body, particularly the nervous system, resulting in a toxic exposure </a:t>
            </a:r>
            <a:r>
              <a:rPr lang="en-US" i="1" smtClean="0"/>
              <a:t>(systemic health effect)</a:t>
            </a:r>
            <a:r>
              <a:rPr lang="en-US" smtClean="0"/>
              <a:t>.</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73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4BE043-C4B2-44E5-A316-B4E0990485C8}" type="slidenum">
              <a:rPr lang="en-US" smtClean="0"/>
              <a:pPr eaLnBrk="1" hangingPunct="1"/>
              <a:t>190</a:t>
            </a:fld>
            <a:endParaRPr lang="en-US" smtClean="0"/>
          </a:p>
        </p:txBody>
      </p:sp>
      <p:sp>
        <p:nvSpPr>
          <p:cNvPr id="527364" name="Rectangle 2"/>
          <p:cNvSpPr>
            <a:spLocks noGrp="1" noRot="1" noChangeAspect="1" noChangeArrowheads="1" noTextEdit="1"/>
          </p:cNvSpPr>
          <p:nvPr>
            <p:ph type="sldImg"/>
          </p:nvPr>
        </p:nvSpPr>
        <p:spPr>
          <a:ln/>
        </p:spPr>
      </p:sp>
      <p:sp>
        <p:nvSpPr>
          <p:cNvPr id="5273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Vapor pressure is the likelihood that a liquid will evaporate at room temperature. Chemicals with a high vapor pressure will evaporate more than chemicals with a low vapor pressure. If two chemicals are equally toxic to the body, the one with the higher vapor pressure is more hazardous because more of it will evaporate and be in the air to be inhaled.</a:t>
            </a:r>
          </a:p>
          <a:p>
            <a:pPr eaLnBrk="1" hangingPunct="1"/>
            <a:r>
              <a:rPr lang="en-US" smtClean="0"/>
              <a:t>One unit of measurement to describe a substances relative vapor pressure is </a:t>
            </a:r>
            <a:r>
              <a:rPr lang="en-US" i="1" smtClean="0"/>
              <a:t>“mmHg”</a:t>
            </a:r>
            <a:r>
              <a:rPr lang="en-US" smtClean="0"/>
              <a:t> (millimeter of mercury); the unit of pressure equal to the pressure exerted by liquid mercury one-millimeter-high column at a standard temperature.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3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A8068C-305F-4A0C-8755-44A11B500E70}" type="slidenum">
              <a:rPr lang="en-US" smtClean="0"/>
              <a:pPr eaLnBrk="1" hangingPunct="1"/>
              <a:t>19</a:t>
            </a:fld>
            <a:endParaRPr lang="en-US" smtClean="0"/>
          </a:p>
        </p:txBody>
      </p:sp>
      <p:sp>
        <p:nvSpPr>
          <p:cNvPr id="343044" name="Rectangle 2"/>
          <p:cNvSpPr>
            <a:spLocks noGrp="1" noRot="1" noChangeAspect="1" noChangeArrowheads="1" noTextEdit="1"/>
          </p:cNvSpPr>
          <p:nvPr>
            <p:ph type="sldImg"/>
          </p:nvPr>
        </p:nvSpPr>
        <p:spPr>
          <a:ln/>
        </p:spPr>
      </p:sp>
      <p:sp>
        <p:nvSpPr>
          <p:cNvPr id="343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Learn to recognize unsafe conditions and unsafe behaviors…</a:t>
            </a:r>
          </a:p>
          <a:p>
            <a:pPr eaLnBrk="1" hangingPunct="1"/>
            <a:endParaRPr lang="en-US" u="sng" smtClean="0"/>
          </a:p>
          <a:p>
            <a:pPr eaLnBrk="1" hangingPunct="1"/>
            <a:r>
              <a:rPr lang="en-US" u="sng" smtClean="0"/>
              <a:t>Not</a:t>
            </a:r>
            <a:r>
              <a:rPr lang="en-US" smtClean="0"/>
              <a:t> implementing engineering and/or administrative controls (e.g., wet methods, ventilation, and dust collection systems).</a:t>
            </a:r>
            <a:endParaRPr lang="en-US" u="sng" smtClean="0"/>
          </a:p>
          <a:p>
            <a:pPr eaLnBrk="1" hangingPunct="1"/>
            <a:r>
              <a:rPr lang="en-US" u="sng" smtClean="0"/>
              <a:t>Not</a:t>
            </a:r>
            <a:r>
              <a:rPr lang="en-US" smtClean="0"/>
              <a:t> wearing appropriate Personal Protective Equipment (e.g., gloves, respirators, chemical suites, hearing protectors, etc.)</a:t>
            </a:r>
            <a:endParaRPr lang="en-US" u="sng" smtClean="0"/>
          </a:p>
          <a:p>
            <a:pPr eaLnBrk="1" hangingPunct="1"/>
            <a:r>
              <a:rPr lang="en-US" u="sng" smtClean="0"/>
              <a:t>Not</a:t>
            </a:r>
            <a:r>
              <a:rPr lang="en-US" smtClean="0"/>
              <a:t> practicing good housekeeping.</a:t>
            </a:r>
            <a:endParaRPr lang="en-US" u="sng" smtClean="0"/>
          </a:p>
          <a:p>
            <a:pPr eaLnBrk="1" hangingPunct="1"/>
            <a:r>
              <a:rPr lang="en-US" u="sng" smtClean="0"/>
              <a:t>Not</a:t>
            </a:r>
            <a:r>
              <a:rPr lang="en-US" smtClean="0"/>
              <a:t> following good hygiene practices.</a:t>
            </a:r>
            <a:endParaRPr lang="en-US" u="sng" smtClean="0"/>
          </a:p>
          <a:p>
            <a:pPr eaLnBrk="1" hangingPunct="1"/>
            <a:r>
              <a:rPr lang="en-US" u="sng" smtClean="0"/>
              <a:t>Not</a:t>
            </a:r>
            <a:r>
              <a:rPr lang="en-US" smtClean="0"/>
              <a:t> performing a hazard analysis (e.g., air monitoring, dust sampling, noise metering, and biological monitoring &amp; medical surveillance).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8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2C5F5C-FF28-4E13-BE89-F52D846187D6}" type="slidenum">
              <a:rPr lang="en-US" smtClean="0"/>
              <a:pPr eaLnBrk="1" hangingPunct="1"/>
              <a:t>191</a:t>
            </a:fld>
            <a:endParaRPr lang="en-US" smtClean="0"/>
          </a:p>
        </p:txBody>
      </p:sp>
      <p:sp>
        <p:nvSpPr>
          <p:cNvPr id="528388" name="Rectangle 2"/>
          <p:cNvSpPr>
            <a:spLocks noGrp="1" noRot="1" noChangeAspect="1" noChangeArrowheads="1" noTextEdit="1"/>
          </p:cNvSpPr>
          <p:nvPr>
            <p:ph type="sldImg"/>
          </p:nvPr>
        </p:nvSpPr>
        <p:spPr>
          <a:ln/>
        </p:spPr>
      </p:sp>
      <p:sp>
        <p:nvSpPr>
          <p:cNvPr id="528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Toxic substances become more hazardous when a greater potential for entry into the body exists, inhalation is the greatest potential for chemicals to enter the body; </a:t>
            </a:r>
            <a:r>
              <a:rPr lang="en-US" i="1" smtClean="0"/>
              <a:t>more airborne vapor, more hazardous the situation</a:t>
            </a:r>
            <a:r>
              <a:rPr lang="en-US" smtClean="0"/>
              <a:t>. </a:t>
            </a:r>
          </a:p>
          <a:p>
            <a:pPr eaLnBrk="1" hangingPunct="1"/>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294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40E512-3FD8-4B23-9EB3-A0BB5A3F71CA}" type="slidenum">
              <a:rPr lang="en-US" smtClean="0"/>
              <a:pPr eaLnBrk="1" hangingPunct="1"/>
              <a:t>192</a:t>
            </a:fld>
            <a:endParaRPr lang="en-US" smtClean="0"/>
          </a:p>
        </p:txBody>
      </p:sp>
      <p:sp>
        <p:nvSpPr>
          <p:cNvPr id="529412" name="Rectangle 2"/>
          <p:cNvSpPr>
            <a:spLocks noGrp="1" noRot="1" noChangeAspect="1" noChangeArrowheads="1" noTextEdit="1"/>
          </p:cNvSpPr>
          <p:nvPr>
            <p:ph type="sldImg"/>
          </p:nvPr>
        </p:nvSpPr>
        <p:spPr>
          <a:ln/>
        </p:spPr>
      </p:sp>
      <p:sp>
        <p:nvSpPr>
          <p:cNvPr id="5294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Group Discussion…</a:t>
            </a:r>
          </a:p>
          <a:p>
            <a:pPr eaLnBrk="1" hangingPunct="1"/>
            <a:r>
              <a:rPr lang="en-US" b="1" i="1" smtClean="0"/>
              <a:t>What hazardous vapors are present on your job?</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04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93F118-A120-452F-AD9A-3CA759C0E307}" type="slidenum">
              <a:rPr lang="en-US" smtClean="0"/>
              <a:pPr eaLnBrk="1" hangingPunct="1"/>
              <a:t>193</a:t>
            </a:fld>
            <a:endParaRPr lang="en-US" smtClean="0"/>
          </a:p>
        </p:txBody>
      </p:sp>
      <p:sp>
        <p:nvSpPr>
          <p:cNvPr id="530436" name="Rectangle 2"/>
          <p:cNvSpPr>
            <a:spLocks noGrp="1" noRot="1" noChangeAspect="1" noChangeArrowheads="1" noTextEdit="1"/>
          </p:cNvSpPr>
          <p:nvPr>
            <p:ph type="sldImg"/>
          </p:nvPr>
        </p:nvSpPr>
        <p:spPr>
          <a:ln/>
        </p:spPr>
      </p:sp>
      <p:sp>
        <p:nvSpPr>
          <p:cNvPr id="530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NOTE: </a:t>
            </a:r>
            <a:r>
              <a:rPr lang="en-US" i="1" smtClean="0"/>
              <a:t>Before using any respirator and filter combination, always check with the manufacturer to ensure that it is approved and appropriate for the hazard.</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14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EC6F7E-5D8B-468D-ABD4-27D12C8EBCE3}" type="slidenum">
              <a:rPr lang="en-US" smtClean="0"/>
              <a:pPr eaLnBrk="1" hangingPunct="1"/>
              <a:t>194</a:t>
            </a:fld>
            <a:endParaRPr lang="en-US" smtClean="0"/>
          </a:p>
        </p:txBody>
      </p:sp>
      <p:sp>
        <p:nvSpPr>
          <p:cNvPr id="531460" name="Rectangle 2"/>
          <p:cNvSpPr>
            <a:spLocks noGrp="1" noRot="1" noChangeAspect="1" noChangeArrowheads="1" noTextEdit="1"/>
          </p:cNvSpPr>
          <p:nvPr>
            <p:ph type="sldImg"/>
          </p:nvPr>
        </p:nvSpPr>
        <p:spPr>
          <a:ln/>
        </p:spPr>
      </p:sp>
      <p:sp>
        <p:nvSpPr>
          <p:cNvPr id="531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Fumes are solid particles that are formed when a metal or other solid vaporizes and the molecules condense (or solidify) in cool air. This usually occurs during welding/cutting of metals, e.g., </a:t>
            </a:r>
            <a:r>
              <a:rPr lang="en-US" b="1" i="1" smtClean="0"/>
              <a:t>welding fumes</a:t>
            </a:r>
            <a:r>
              <a:rPr lang="en-US" smtClean="0"/>
              <a:t>. Fumes are also produced by hot </a:t>
            </a:r>
            <a:r>
              <a:rPr lang="en-US" b="1" i="1" smtClean="0"/>
              <a:t>asphalt</a:t>
            </a:r>
            <a:r>
              <a:rPr lang="en-US" smtClean="0"/>
              <a:t> during hot tar roofing and paving. </a:t>
            </a:r>
            <a:r>
              <a:rPr lang="en-US" b="1" i="1" smtClean="0"/>
              <a:t>Coal tar (naphtha)</a:t>
            </a:r>
            <a:r>
              <a:rPr lang="en-US" smtClean="0"/>
              <a:t> and plastics also produces fumes when heated.</a:t>
            </a:r>
          </a:p>
          <a:p>
            <a:pPr eaLnBrk="1" hangingPunct="1"/>
            <a:r>
              <a:rPr lang="en-US" smtClean="0"/>
              <a:t>Fumes are measured as a concentration of airborne particles in a given space (weight/volume); and are measured in either milligrams or micrograms per cubic meter of air (mg/m³) or (µg/m³). </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24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D89AD3-44C4-4D71-8DD1-B936C105D2E7}" type="slidenum">
              <a:rPr lang="en-US" smtClean="0"/>
              <a:pPr eaLnBrk="1" hangingPunct="1"/>
              <a:t>195</a:t>
            </a:fld>
            <a:endParaRPr lang="en-US" smtClean="0"/>
          </a:p>
        </p:txBody>
      </p:sp>
      <p:sp>
        <p:nvSpPr>
          <p:cNvPr id="532484" name="Rectangle 2"/>
          <p:cNvSpPr>
            <a:spLocks noGrp="1" noRot="1" noChangeAspect="1" noChangeArrowheads="1" noTextEdit="1"/>
          </p:cNvSpPr>
          <p:nvPr>
            <p:ph type="sldImg"/>
          </p:nvPr>
        </p:nvSpPr>
        <p:spPr>
          <a:ln/>
        </p:spPr>
      </p:sp>
      <p:sp>
        <p:nvSpPr>
          <p:cNvPr id="532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Group Discussion…</a:t>
            </a:r>
          </a:p>
          <a:p>
            <a:pPr eaLnBrk="1" hangingPunct="1"/>
            <a:endParaRPr lang="en-US" b="1" i="1" smtClean="0"/>
          </a:p>
          <a:p>
            <a:pPr eaLnBrk="1" hangingPunct="1"/>
            <a:r>
              <a:rPr lang="en-US" b="1" i="1" smtClean="0"/>
              <a:t>What hazardous fumes are present on your job?</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35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B284FA-6BD0-4940-918B-7AC0A8A63B5E}" type="slidenum">
              <a:rPr lang="en-US" smtClean="0"/>
              <a:pPr eaLnBrk="1" hangingPunct="1"/>
              <a:t>196</a:t>
            </a:fld>
            <a:endParaRPr lang="en-US" smtClean="0"/>
          </a:p>
        </p:txBody>
      </p:sp>
      <p:sp>
        <p:nvSpPr>
          <p:cNvPr id="533508" name="Rectangle 2"/>
          <p:cNvSpPr>
            <a:spLocks noGrp="1" noRot="1" noChangeAspect="1" noChangeArrowheads="1" noTextEdit="1"/>
          </p:cNvSpPr>
          <p:nvPr>
            <p:ph type="sldImg"/>
          </p:nvPr>
        </p:nvSpPr>
        <p:spPr>
          <a:ln/>
        </p:spPr>
      </p:sp>
      <p:sp>
        <p:nvSpPr>
          <p:cNvPr id="5335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Fumes are generated by heat; either by burning, welding, cutting and heating. At a certain temperature, a solid is vaporized – then as it cools, it forms a small particle; these particles are respirable.</a:t>
            </a:r>
          </a:p>
          <a:p>
            <a:pPr eaLnBrk="1" hangingPunct="1"/>
            <a:endParaRPr lang="en-US" smtClean="0"/>
          </a:p>
          <a:p>
            <a:pPr eaLnBrk="1" hangingPunct="1"/>
            <a:r>
              <a:rPr lang="en-US" smtClean="0"/>
              <a:t>Fumes can irritate the skin, eyes and nose; causing an immediate</a:t>
            </a:r>
            <a:r>
              <a:rPr lang="en-US" i="1" smtClean="0"/>
              <a:t> (acute) health effect.</a:t>
            </a:r>
            <a:r>
              <a:rPr lang="en-US" smtClean="0"/>
              <a:t> These affects are local to the point of contact, such as mucous membranes, eyes and lungs. </a:t>
            </a:r>
          </a:p>
          <a:p>
            <a:pPr eaLnBrk="1" hangingPunct="1"/>
            <a:r>
              <a:rPr lang="en-US" smtClean="0"/>
              <a:t>For example, cadmium (welding fume), can cause the lungs to fill with fluid, causing pulmonary edema (fluid in the lungs).</a:t>
            </a:r>
          </a:p>
          <a:p>
            <a:pPr eaLnBrk="1" hangingPunct="1"/>
            <a:r>
              <a:rPr lang="en-US" smtClean="0"/>
              <a:t>Fumes are respirable in size [less than 10 microns (µm)] and primarily affect the body when they are breathed in. Because of their small size, fumes can easily pass from the lungs into the blood stream; resulting in a</a:t>
            </a:r>
            <a:r>
              <a:rPr lang="en-US" i="1" smtClean="0"/>
              <a:t> systemic health effect.</a:t>
            </a:r>
          </a:p>
          <a:p>
            <a:pPr eaLnBrk="1" hangingPunct="1"/>
            <a:endParaRPr lang="en-US" i="1" smtClean="0"/>
          </a:p>
          <a:p>
            <a:pPr eaLnBrk="1" hangingPunct="1"/>
            <a:r>
              <a:rPr lang="en-US" b="1" i="1" smtClean="0"/>
              <a:t>Fumes are respirable size particles that are inhaled and can enter the blood stream.</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45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2E46D3-C241-4E2F-AF96-1549FEC5C760}" type="slidenum">
              <a:rPr lang="en-US" smtClean="0"/>
              <a:pPr eaLnBrk="1" hangingPunct="1"/>
              <a:t>197</a:t>
            </a:fld>
            <a:endParaRPr lang="en-US" smtClean="0"/>
          </a:p>
        </p:txBody>
      </p:sp>
      <p:sp>
        <p:nvSpPr>
          <p:cNvPr id="534532" name="Rectangle 2"/>
          <p:cNvSpPr>
            <a:spLocks noGrp="1" noRot="1" noChangeAspect="1" noChangeArrowheads="1" noTextEdit="1"/>
          </p:cNvSpPr>
          <p:nvPr>
            <p:ph type="sldImg"/>
          </p:nvPr>
        </p:nvSpPr>
        <p:spPr>
          <a:ln/>
        </p:spPr>
      </p:sp>
      <p:sp>
        <p:nvSpPr>
          <p:cNvPr id="5345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Diseases that are caused by welding fumes.</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65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62F9BF-5111-487C-80FC-8AC9832A45F2}" type="slidenum">
              <a:rPr lang="en-US" smtClean="0"/>
              <a:pPr eaLnBrk="1" hangingPunct="1"/>
              <a:t>198</a:t>
            </a:fld>
            <a:endParaRPr lang="en-US" smtClean="0"/>
          </a:p>
        </p:txBody>
      </p:sp>
      <p:sp>
        <p:nvSpPr>
          <p:cNvPr id="536580" name="Rectangle 2"/>
          <p:cNvSpPr>
            <a:spLocks noGrp="1" noRot="1" noChangeAspect="1" noChangeArrowheads="1" noTextEdit="1"/>
          </p:cNvSpPr>
          <p:nvPr>
            <p:ph type="sldImg"/>
          </p:nvPr>
        </p:nvSpPr>
        <p:spPr>
          <a:ln/>
        </p:spPr>
      </p:sp>
      <p:sp>
        <p:nvSpPr>
          <p:cNvPr id="536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t>Remember… Using proper engineering controls will help prevent diseases associated with welding and cutting, always use them!</a:t>
            </a:r>
          </a:p>
          <a:p>
            <a:pPr eaLnBrk="1" hangingPunct="1"/>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76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F37238-7676-4F18-BDB2-4BD35B7685B3}" type="slidenum">
              <a:rPr lang="en-US" smtClean="0"/>
              <a:pPr eaLnBrk="1" hangingPunct="1"/>
              <a:t>199</a:t>
            </a:fld>
            <a:endParaRPr lang="en-US" smtClean="0"/>
          </a:p>
        </p:txBody>
      </p:sp>
      <p:sp>
        <p:nvSpPr>
          <p:cNvPr id="537604" name="Rectangle 2"/>
          <p:cNvSpPr>
            <a:spLocks noGrp="1" noRot="1" noChangeAspect="1" noChangeArrowheads="1" noTextEdit="1"/>
          </p:cNvSpPr>
          <p:nvPr>
            <p:ph type="sldImg"/>
          </p:nvPr>
        </p:nvSpPr>
        <p:spPr>
          <a:ln/>
        </p:spPr>
      </p:sp>
      <p:sp>
        <p:nvSpPr>
          <p:cNvPr id="537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Workers who are exposed to fumes from asphalt, a petroleum product used extensively in road paving, can experience health effects such as headache, skin rash, sensitization, fatigue, reduced appetite, throat and eye irritation, cough, and skin cancer.</a:t>
            </a:r>
          </a:p>
          <a:p>
            <a:pPr eaLnBrk="1" hangingPunct="1"/>
            <a:r>
              <a:rPr lang="en-US" smtClean="0"/>
              <a:t>There are currently no specific OSHA standards for asphalt fumes. However, exposures to various chemical components of asphalt fumes are addressed in specific standards for the general and construction industries, such as personal protective equipment (PPE). </a:t>
            </a:r>
          </a:p>
          <a:p>
            <a:pPr eaLnBrk="1" hangingPunct="1"/>
            <a:r>
              <a:rPr lang="en-US" smtClean="0"/>
              <a:t>If asphalt contacts the skin, workers should immediately wash the affected areas with large amounts of soap and water, seek medical attention if acute skin irritation occurs. </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8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A2D913-B514-41CC-A968-0661EBFBCA9A}" type="slidenum">
              <a:rPr lang="en-US" smtClean="0"/>
              <a:pPr eaLnBrk="1" hangingPunct="1"/>
              <a:t>200</a:t>
            </a:fld>
            <a:endParaRPr lang="en-US" smtClean="0"/>
          </a:p>
        </p:txBody>
      </p:sp>
      <p:sp>
        <p:nvSpPr>
          <p:cNvPr id="538628" name="Rectangle 2"/>
          <p:cNvSpPr>
            <a:spLocks noGrp="1" noRot="1" noChangeAspect="1" noChangeArrowheads="1" noTextEdit="1"/>
          </p:cNvSpPr>
          <p:nvPr>
            <p:ph type="sldImg"/>
          </p:nvPr>
        </p:nvSpPr>
        <p:spPr>
          <a:ln/>
        </p:spPr>
      </p:sp>
      <p:sp>
        <p:nvSpPr>
          <p:cNvPr id="538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Coal tar</a:t>
            </a:r>
            <a:r>
              <a:rPr lang="en-US" smtClean="0"/>
              <a:t> is a brown or black liquid of high viscosity, which smells of naphthalene and aromatic hydrocarbons. Coal tar is among the by-products when coal is carbonized to make coke or gasified to make coal gas. Coal tars are complex and variable mixtures of phenols, polycyclic aromatic hydrocarbons (PAHs), and heterocyclic compounds, about 200 substances in all. </a:t>
            </a:r>
          </a:p>
          <a:p>
            <a:pPr eaLnBrk="1" hangingPunct="1"/>
            <a:r>
              <a:rPr lang="en-US" smtClean="0"/>
              <a:t>Coal tar pitch is a skin irritant which can cause acne and allergic skin reactions in exposed workers; it is know to cause skin cancer.</a:t>
            </a:r>
          </a:p>
          <a:p>
            <a:pPr eaLnBrk="1" hangingPunct="1"/>
            <a:r>
              <a:rPr lang="en-US" smtClean="0"/>
              <a:t>Exposure to the sun when working around coal tar pitch emissions (for long periods of time) could result in a </a:t>
            </a:r>
            <a:r>
              <a:rPr lang="en-US" i="1" smtClean="0"/>
              <a:t>photosensitivity</a:t>
            </a:r>
            <a:r>
              <a:rPr lang="en-US" smtClean="0"/>
              <a:t> reaction in some sensitized workers.</a:t>
            </a:r>
          </a:p>
          <a:p>
            <a:pPr eaLnBrk="1" hangingPunct="1"/>
            <a:r>
              <a:rPr lang="en-US" smtClean="0"/>
              <a:t>If coal tar naphtha contacts the skin, workers should immediately wash the affected areas with large amounts of soap and water, seek medical attention if acute skin irritation occurs.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24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175ABB-D538-4BA2-88B3-BD56C8AA239B}" type="slidenum">
              <a:rPr lang="en-US" smtClean="0"/>
              <a:pPr eaLnBrk="1" hangingPunct="1"/>
              <a:t>2</a:t>
            </a:fld>
            <a:endParaRPr lang="en-US" smtClean="0"/>
          </a:p>
        </p:txBody>
      </p:sp>
      <p:sp>
        <p:nvSpPr>
          <p:cNvPr id="324612" name="Rectangle 2"/>
          <p:cNvSpPr>
            <a:spLocks noGrp="1" noRot="1" noChangeAspect="1" noChangeArrowheads="1" noTextEdit="1"/>
          </p:cNvSpPr>
          <p:nvPr>
            <p:ph type="sldImg"/>
          </p:nvPr>
        </p:nvSpPr>
        <p:spPr>
          <a:ln/>
        </p:spPr>
      </p:sp>
      <p:sp>
        <p:nvSpPr>
          <p:cNvPr id="324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t>Learn how to protect your family!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40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2C56F2-1545-4038-9B77-8CCC56161CB8}" type="slidenum">
              <a:rPr lang="en-US" smtClean="0"/>
              <a:pPr eaLnBrk="1" hangingPunct="1"/>
              <a:t>20</a:t>
            </a:fld>
            <a:endParaRPr lang="en-US" smtClean="0"/>
          </a:p>
        </p:txBody>
      </p:sp>
      <p:sp>
        <p:nvSpPr>
          <p:cNvPr id="344068" name="Rectangle 2"/>
          <p:cNvSpPr>
            <a:spLocks noGrp="1" noRot="1" noChangeAspect="1" noChangeArrowheads="1" noTextEdit="1"/>
          </p:cNvSpPr>
          <p:nvPr>
            <p:ph type="sldImg"/>
          </p:nvPr>
        </p:nvSpPr>
        <p:spPr>
          <a:ln/>
        </p:spPr>
      </p:sp>
      <p:sp>
        <p:nvSpPr>
          <p:cNvPr id="344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Never eat, drink, smoke or apply cosmetics in the areas where hazardous work is performed; employers must train their employees on how to recognize and avoid unsafe conditions and unsafe behaviors!</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396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7EF917-2F84-4F9D-9D76-9C1226F73276}" type="slidenum">
              <a:rPr lang="en-US" smtClean="0"/>
              <a:pPr eaLnBrk="1" hangingPunct="1"/>
              <a:t>201</a:t>
            </a:fld>
            <a:endParaRPr lang="en-US" smtClean="0"/>
          </a:p>
        </p:txBody>
      </p:sp>
      <p:sp>
        <p:nvSpPr>
          <p:cNvPr id="539652" name="Rectangle 2"/>
          <p:cNvSpPr>
            <a:spLocks noGrp="1" noRot="1" noChangeAspect="1" noChangeArrowheads="1" noTextEdit="1"/>
          </p:cNvSpPr>
          <p:nvPr>
            <p:ph type="sldImg"/>
          </p:nvPr>
        </p:nvSpPr>
        <p:spPr>
          <a:ln/>
        </p:spPr>
      </p:sp>
      <p:sp>
        <p:nvSpPr>
          <p:cNvPr id="5396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Lead adversely affects numerous body systems and causes forms of health impairment and disease that arise after periods of exposure as short as days (acute exposure) or as long as several years (chronic exposure). The frequency and severity of medical symptoms increases with the concentration of lead in the blood. Common symptoms of acute lead poisoning are loss of appetite, nausea, vomiting, stomach cramps, constipation, difficulty in sleeping, fatigue, moodiness, headache, joint or muscle aches, anemia, and decreased sexual drive. Acute health poisoning from uncontrolled occupational exposures has resulted in fatalities. Long term (chronic) overexposure to lead may result in severe damage to the central nervous system and reproductive systems.</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06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5B3533-3F08-4932-A3B9-4D1A67E93786}" type="slidenum">
              <a:rPr lang="en-US" smtClean="0"/>
              <a:pPr eaLnBrk="1" hangingPunct="1"/>
              <a:t>202</a:t>
            </a:fld>
            <a:endParaRPr lang="en-US" smtClean="0"/>
          </a:p>
        </p:txBody>
      </p:sp>
      <p:sp>
        <p:nvSpPr>
          <p:cNvPr id="540676" name="Rectangle 2"/>
          <p:cNvSpPr>
            <a:spLocks noGrp="1" noRot="1" noChangeAspect="1" noChangeArrowheads="1" noTextEdit="1"/>
          </p:cNvSpPr>
          <p:nvPr>
            <p:ph type="sldImg"/>
          </p:nvPr>
        </p:nvSpPr>
        <p:spPr>
          <a:ln/>
        </p:spPr>
      </p:sp>
      <p:sp>
        <p:nvSpPr>
          <p:cNvPr id="5406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Plumbers sometimes will melt lead in special melting pots to make cast iron joints and fittings. This type of furnace may consist of a fire pot and valve assembly that mounts directly on a portable propane gas tank.</a:t>
            </a:r>
          </a:p>
          <a:p>
            <a:pPr eaLnBrk="1" hangingPunct="1"/>
            <a:r>
              <a:rPr lang="en-US" smtClean="0"/>
              <a:t>When melting lead, made sure the temperature never exceeds 900°F; heating lead above this temperature could cause the release of hazardous fumes. To ensure that the melted lead does not release hazardous fumes, use an electric melting pot with a temperature gage.</a:t>
            </a:r>
          </a:p>
          <a:p>
            <a:pPr eaLnBrk="1" hangingPunct="1"/>
            <a:r>
              <a:rPr lang="en-US" smtClean="0"/>
              <a:t/>
            </a:r>
            <a:br>
              <a:rPr lang="en-US" smtClean="0"/>
            </a:br>
            <a:endParaRPr lang="en-US" smtClean="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16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65AF89-4B91-4427-9747-2F98884E752C}" type="slidenum">
              <a:rPr lang="en-US" smtClean="0"/>
              <a:pPr eaLnBrk="1" hangingPunct="1"/>
              <a:t>203</a:t>
            </a:fld>
            <a:endParaRPr lang="en-US" smtClean="0"/>
          </a:p>
        </p:txBody>
      </p:sp>
      <p:sp>
        <p:nvSpPr>
          <p:cNvPr id="541700" name="Rectangle 2"/>
          <p:cNvSpPr>
            <a:spLocks noGrp="1" noRot="1" noChangeAspect="1" noChangeArrowheads="1" noTextEdit="1"/>
          </p:cNvSpPr>
          <p:nvPr>
            <p:ph type="sldImg"/>
          </p:nvPr>
        </p:nvSpPr>
        <p:spPr>
          <a:ln/>
        </p:spPr>
      </p:sp>
      <p:sp>
        <p:nvSpPr>
          <p:cNvPr id="5417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Chromium hexavalent (CrVI) compounds, often called hexavalent chromium, exist in several forms. Industrial uses of hexavalent chromium compounds include chromate pigments in dyes, paints, inks, and plastics; chromates added as anticorrosive agents to paints, primers, and other surface coatings; and chromic acid electroplated onto metal parts to provide a decorative or protective coating. Hexavalent chromium can also be formed when performing "hot work" such as welding on stainless steel or melting chromium metal. In these situations the chromium is not originally hexavalent, but the high temperatures involved in the process result in oxidation that converts the chromium to a hexavalent state.</a:t>
            </a:r>
          </a:p>
          <a:p>
            <a:pPr eaLnBrk="1" hangingPunct="1"/>
            <a:r>
              <a:rPr lang="en-US" smtClean="0"/>
              <a:t/>
            </a:r>
            <a:br>
              <a:rPr lang="en-US" smtClean="0"/>
            </a:br>
            <a:r>
              <a:rPr lang="en-US" smtClean="0"/>
              <a:t>Exposures to hexavalent chromium [Cr(VI)] are addressed in specific standards for the construction industry.</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27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DD177F-DF68-4057-A5DC-AFD3A8A4BD6D}" type="slidenum">
              <a:rPr lang="en-US" smtClean="0"/>
              <a:pPr eaLnBrk="1" hangingPunct="1"/>
              <a:t>204</a:t>
            </a:fld>
            <a:endParaRPr lang="en-US" smtClean="0"/>
          </a:p>
        </p:txBody>
      </p:sp>
      <p:sp>
        <p:nvSpPr>
          <p:cNvPr id="542724" name="Rectangle 2"/>
          <p:cNvSpPr>
            <a:spLocks noGrp="1" noRot="1" noChangeAspect="1" noChangeArrowheads="1" noTextEdit="1"/>
          </p:cNvSpPr>
          <p:nvPr>
            <p:ph type="sldImg"/>
          </p:nvPr>
        </p:nvSpPr>
        <p:spPr>
          <a:ln/>
        </p:spPr>
      </p:sp>
      <p:sp>
        <p:nvSpPr>
          <p:cNvPr id="5427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Fumes are generated by the vaporization of melted substances, which condense into solids. Therefore, most applications where fumes are present require respiratory protection that deals with particulate hazards. Particulate respirators fall into three filter designations -- N, R, and P, each with three levels of filter efficiency: 95%, 99%, and 100 (99.97%) – HEPA, resulting in a matrix of nine different filter classifications.</a:t>
            </a:r>
          </a:p>
          <a:p>
            <a:pPr eaLnBrk="1" hangingPunct="1"/>
            <a:r>
              <a:rPr lang="en-US" smtClean="0"/>
              <a:t>The selection of N, R, and P series filters depends on the presence or absence of oil particulates. If no oil particles are present in the work environment, use a filter of any series -- N, R, or P. If oil particles are present, use an R or P series filter (R series use is limited to eight hours of continuous or intermittent use). If oil particles are present, and a filter will be used for more than one work shift, use only a P series filter. Check for additional time restrictions required by the manufacturer.</a:t>
            </a:r>
          </a:p>
          <a:p>
            <a:pPr eaLnBrk="1" hangingPunct="1"/>
            <a:r>
              <a:rPr lang="en-US" smtClean="0"/>
              <a:t>A fume is not a gas. A fume is a small particle that is formed when metal is heated and volatizes in air as metal oxide. For example, molten lead gives off toxic lead oxides, while torched galvanized steel produces iron and zinc oxide which can produce welding fume fever. </a:t>
            </a:r>
          </a:p>
          <a:p>
            <a:pPr eaLnBrk="1" hangingPunct="1"/>
            <a:r>
              <a:rPr lang="en-US" smtClean="0"/>
              <a:t>Since most welding applications deal with fumes (very small respirable particles) – 100 (HEPA) rated filters are preferred.</a:t>
            </a:r>
          </a:p>
          <a:p>
            <a:pPr eaLnBrk="1" hangingPunct="1"/>
            <a:r>
              <a:rPr lang="en-US" smtClean="0"/>
              <a:t>If oil is present in the air, then an “R” or a “P” rated filter must be used.</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3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E0DFA9-780B-4FD9-B58E-43A6EB6FD700}" type="slidenum">
              <a:rPr lang="en-US" smtClean="0"/>
              <a:pPr eaLnBrk="1" hangingPunct="1"/>
              <a:t>205</a:t>
            </a:fld>
            <a:endParaRPr lang="en-US" smtClean="0"/>
          </a:p>
        </p:txBody>
      </p:sp>
      <p:sp>
        <p:nvSpPr>
          <p:cNvPr id="543748" name="Rectangle 2"/>
          <p:cNvSpPr>
            <a:spLocks noGrp="1" noRot="1" noChangeAspect="1" noChangeArrowheads="1" noTextEdit="1"/>
          </p:cNvSpPr>
          <p:nvPr>
            <p:ph type="sldImg"/>
          </p:nvPr>
        </p:nvSpPr>
        <p:spPr>
          <a:ln/>
        </p:spPr>
      </p:sp>
      <p:sp>
        <p:nvSpPr>
          <p:cNvPr id="543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Dusts are solid particles that are formed by handling, crushing, grinding, drilling, or blasting of materials. Fibers are solid particles whose length is at least 3 times greater than its width – hazardous asbestos is an example of a fiber.</a:t>
            </a:r>
          </a:p>
          <a:p>
            <a:pPr eaLnBrk="1" hangingPunct="1"/>
            <a:r>
              <a:rPr lang="en-US" smtClean="0"/>
              <a:t>Dusts are measured as a concentration of airborne particles in a given space (weight/volume); and are measured in either milligrams or micrograms per cubic meter of air (mg/m³) or (µg/m³). </a:t>
            </a:r>
          </a:p>
          <a:p>
            <a:pPr eaLnBrk="1" hangingPunct="1"/>
            <a:r>
              <a:rPr lang="en-US" smtClean="0"/>
              <a:t>Fibers are measured in f/cc (fibers per cubic centimeter).</a:t>
            </a:r>
          </a:p>
          <a:p>
            <a:pPr eaLnBrk="1" hangingPunct="1"/>
            <a:endParaRPr lang="en-US" smtClean="0"/>
          </a:p>
          <a:p>
            <a:pPr algn="ctr" eaLnBrk="1" hangingPunct="1">
              <a:spcBef>
                <a:spcPct val="0"/>
              </a:spcBef>
            </a:pPr>
            <a:r>
              <a:rPr lang="en-US" b="1" i="1" smtClean="0">
                <a:solidFill>
                  <a:srgbClr val="1A1A1A"/>
                </a:solidFill>
              </a:rPr>
              <a:t>Stone cutting by cut-off saw with diamond wheel; example of potential exposure to crystalline silica.</a:t>
            </a:r>
            <a:endParaRPr lang="en-US" smtClean="0"/>
          </a:p>
          <a:p>
            <a:pPr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47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B896B5-C891-4598-8A59-8D9686F2CDAA}" type="slidenum">
              <a:rPr lang="en-US" smtClean="0"/>
              <a:pPr eaLnBrk="1" hangingPunct="1"/>
              <a:t>206</a:t>
            </a:fld>
            <a:endParaRPr lang="en-US" smtClean="0"/>
          </a:p>
        </p:txBody>
      </p:sp>
      <p:sp>
        <p:nvSpPr>
          <p:cNvPr id="544772" name="Rectangle 2"/>
          <p:cNvSpPr>
            <a:spLocks noGrp="1" noRot="1" noChangeAspect="1" noChangeArrowheads="1" noTextEdit="1"/>
          </p:cNvSpPr>
          <p:nvPr>
            <p:ph type="sldImg"/>
          </p:nvPr>
        </p:nvSpPr>
        <p:spPr>
          <a:ln/>
        </p:spPr>
      </p:sp>
      <p:sp>
        <p:nvSpPr>
          <p:cNvPr id="544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Important questions concerning dusts &amp; fibers:</a:t>
            </a:r>
            <a:endParaRPr lang="en-US" smtClean="0"/>
          </a:p>
          <a:p>
            <a:pPr lvl="1" eaLnBrk="1" hangingPunct="1"/>
            <a:r>
              <a:rPr lang="en-US" smtClean="0"/>
              <a:t>What is the particle size of the dust and/or fiber?</a:t>
            </a:r>
          </a:p>
          <a:p>
            <a:pPr eaLnBrk="1" hangingPunct="1"/>
            <a:r>
              <a:rPr lang="en-US" smtClean="0"/>
              <a:t>How toxic is the dust and/or fiber (PEL, TLV, REL &amp; IDLH)?</a:t>
            </a:r>
          </a:p>
          <a:p>
            <a:pPr eaLnBrk="1" hangingPunct="1"/>
            <a:r>
              <a:rPr lang="en-US" smtClean="0"/>
              <a:t>How does the dust or fiber affect the body?</a:t>
            </a:r>
          </a:p>
          <a:p>
            <a:pPr eaLnBrk="1" hangingPunct="1"/>
            <a:r>
              <a:rPr lang="en-US" smtClean="0"/>
              <a:t>Is the dust or fiber regulated by OSHA?</a:t>
            </a: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5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62A96D-D5DB-4D8C-99E5-DDE1D87632C9}" type="slidenum">
              <a:rPr lang="en-US" smtClean="0"/>
              <a:pPr eaLnBrk="1" hangingPunct="1"/>
              <a:t>207</a:t>
            </a:fld>
            <a:endParaRPr lang="en-US" smtClean="0"/>
          </a:p>
        </p:txBody>
      </p:sp>
      <p:sp>
        <p:nvSpPr>
          <p:cNvPr id="545796" name="Rectangle 2"/>
          <p:cNvSpPr>
            <a:spLocks noGrp="1" noRot="1" noChangeAspect="1" noChangeArrowheads="1" noTextEdit="1"/>
          </p:cNvSpPr>
          <p:nvPr>
            <p:ph type="sldImg"/>
          </p:nvPr>
        </p:nvSpPr>
        <p:spPr>
          <a:ln/>
        </p:spPr>
      </p:sp>
      <p:sp>
        <p:nvSpPr>
          <p:cNvPr id="545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Dust &amp; fibers can irritate the eyes and nose; </a:t>
            </a:r>
            <a:r>
              <a:rPr lang="en-US" i="1" smtClean="0"/>
              <a:t>causing an immediate (acute) health effect.</a:t>
            </a:r>
            <a:r>
              <a:rPr lang="en-US" smtClean="0"/>
              <a:t> These affects are local to the point of contact, such as mucous membranes, eyes and lungs (e.g., shortness of breath, coughing and wheezing). Prolonged exposure to toxic dust can result in chronic health effects.</a:t>
            </a:r>
            <a:endParaRPr lang="en-US" b="1" i="1" smtClean="0"/>
          </a:p>
          <a:p>
            <a:pPr eaLnBrk="1" hangingPunct="1"/>
            <a:r>
              <a:rPr lang="en-US" b="1" i="1" smtClean="0"/>
              <a:t>Remember… </a:t>
            </a:r>
          </a:p>
          <a:p>
            <a:pPr eaLnBrk="1" hangingPunct="1"/>
            <a:r>
              <a:rPr lang="en-US" b="1" i="1" smtClean="0"/>
              <a:t>Respirable dust, particles that are less than 10 microns (µm) in diameter, can enter deep into the lungs where damage can occur.</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6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1EAC9F-10C0-4143-84FC-F566C542D7C6}" type="slidenum">
              <a:rPr lang="en-US" smtClean="0"/>
              <a:pPr eaLnBrk="1" hangingPunct="1"/>
              <a:t>208</a:t>
            </a:fld>
            <a:endParaRPr lang="en-US" smtClean="0"/>
          </a:p>
        </p:txBody>
      </p:sp>
      <p:sp>
        <p:nvSpPr>
          <p:cNvPr id="546820" name="Rectangle 2"/>
          <p:cNvSpPr>
            <a:spLocks noGrp="1" noRot="1" noChangeAspect="1" noChangeArrowheads="1" noTextEdit="1"/>
          </p:cNvSpPr>
          <p:nvPr>
            <p:ph type="sldImg"/>
          </p:nvPr>
        </p:nvSpPr>
        <p:spPr>
          <a:ln/>
        </p:spPr>
      </p:sp>
      <p:sp>
        <p:nvSpPr>
          <p:cNvPr id="546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body’s defenses against large-sized dusts (mucous, the hair-like cells called cilia and special “dust-eating” white blood cells) can break down dust particles. However, these particles can dry out the mucous. Cigarette smoke paralyzes the cilia; this enables more dust particles to reach the lungs </a:t>
            </a:r>
            <a:r>
              <a:rPr lang="en-US" i="1" smtClean="0"/>
              <a:t>(see Synergistic Effect, page 140)</a:t>
            </a:r>
            <a:r>
              <a:rPr lang="en-US" smtClean="0"/>
              <a:t>.</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78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5381EE-2AA6-49BB-8C83-2FCFFBC32CB3}" type="slidenum">
              <a:rPr lang="en-US" smtClean="0"/>
              <a:pPr eaLnBrk="1" hangingPunct="1"/>
              <a:t>209</a:t>
            </a:fld>
            <a:endParaRPr lang="en-US" smtClean="0"/>
          </a:p>
        </p:txBody>
      </p:sp>
      <p:sp>
        <p:nvSpPr>
          <p:cNvPr id="547844" name="Rectangle 2"/>
          <p:cNvSpPr>
            <a:spLocks noGrp="1" noRot="1" noChangeAspect="1" noChangeArrowheads="1" noTextEdit="1"/>
          </p:cNvSpPr>
          <p:nvPr>
            <p:ph type="sldImg"/>
          </p:nvPr>
        </p:nvSpPr>
        <p:spPr>
          <a:ln/>
        </p:spPr>
      </p:sp>
      <p:sp>
        <p:nvSpPr>
          <p:cNvPr id="547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Dusts are solid particles suspended in air. They may be produced by crushing, grinding, sanding, sawing or the impact of materials against each other; anyone performing these tasks is at risk. </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88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932758-CE85-4F3A-9963-5CB071721BBC}" type="slidenum">
              <a:rPr lang="en-US" smtClean="0"/>
              <a:pPr eaLnBrk="1" hangingPunct="1"/>
              <a:t>210</a:t>
            </a:fld>
            <a:endParaRPr lang="en-US" smtClean="0"/>
          </a:p>
        </p:txBody>
      </p:sp>
      <p:sp>
        <p:nvSpPr>
          <p:cNvPr id="548868" name="Rectangle 2"/>
          <p:cNvSpPr>
            <a:spLocks noGrp="1" noRot="1" noChangeAspect="1" noChangeArrowheads="1" noTextEdit="1"/>
          </p:cNvSpPr>
          <p:nvPr>
            <p:ph type="sldImg"/>
          </p:nvPr>
        </p:nvSpPr>
        <p:spPr>
          <a:ln/>
        </p:spPr>
      </p:sp>
      <p:sp>
        <p:nvSpPr>
          <p:cNvPr id="548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Quartz is the second most abundant mineral in the Earth’s crust. It’s made up of silicone and oxygen.</a:t>
            </a:r>
            <a:endParaRPr lang="en-US" smtClean="0"/>
          </a:p>
          <a:p>
            <a:pPr eaLnBrk="1" hangingPunct="1"/>
            <a:r>
              <a:rPr lang="en-US" smtClean="0"/>
              <a:t>Silica is one of the most common minerals in the earth’s crust. The most common form of crystalline silica is quartz, which is found in sand, gravel, clay, granite, and many other forms of rock.</a:t>
            </a:r>
          </a:p>
          <a:p>
            <a:pPr eaLnBrk="1" hangingPunct="1"/>
            <a:r>
              <a:rPr lang="en-US" smtClean="0"/>
              <a:t>Construction workers could be exposed to silica when cutting, grinding, drilling, sanding, mixing, or demolishing materials containing silica.</a:t>
            </a:r>
          </a:p>
          <a:p>
            <a:pPr eaLnBrk="1" hangingPunct="1"/>
            <a:r>
              <a:rPr lang="en-US" smtClean="0"/>
              <a:t>The size of the airborne silica particles determines the amount of risk. Smaller particles can be inhaled deep into the lungs where they can cause damage. Larger particles, such as beach sand, are not as great a concern because they are too large to inhale.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5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65254EE-D20C-4E69-9442-B0D16A8A3379}" type="slidenum">
              <a:rPr lang="en-US" smtClean="0"/>
              <a:pPr eaLnBrk="1" hangingPunct="1"/>
              <a:t>21</a:t>
            </a:fld>
            <a:endParaRPr lang="en-US" smtClean="0"/>
          </a:p>
        </p:txBody>
      </p:sp>
      <p:sp>
        <p:nvSpPr>
          <p:cNvPr id="345092" name="Rectangle 2"/>
          <p:cNvSpPr>
            <a:spLocks noGrp="1" noRot="1" noChangeAspect="1" noChangeArrowheads="1" noTextEdit="1"/>
          </p:cNvSpPr>
          <p:nvPr>
            <p:ph type="sldImg"/>
          </p:nvPr>
        </p:nvSpPr>
        <p:spPr>
          <a:ln/>
        </p:spPr>
      </p:sp>
      <p:sp>
        <p:nvSpPr>
          <p:cNvPr id="345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Trained health professional wearing personal protective equipment; evaluating job-site conditions.</a:t>
            </a:r>
            <a:r>
              <a:rPr lang="en-US" smtClean="0"/>
              <a:t> </a:t>
            </a:r>
          </a:p>
          <a:p>
            <a:pPr eaLnBrk="1" hangingPunct="1"/>
            <a:endParaRPr lang="en-US" smtClean="0"/>
          </a:p>
          <a:p>
            <a:pPr eaLnBrk="1" hangingPunct="1"/>
            <a:r>
              <a:rPr lang="en-US" smtClean="0"/>
              <a:t>Environmental and personal air monitoring is one way to determine exposure to most chemicals. There are instruments to measure contaminates in the air – chemical hazards, such as hazardous gases, vapors, fumes, dust/fibers &amp; mists; also physical hazards, such as noise, heat stress and radiation.</a:t>
            </a:r>
            <a:endParaRPr lang="en-US" b="1" i="1" smtClean="0"/>
          </a:p>
          <a:p>
            <a:pPr eaLnBrk="1" hangingPunct="1"/>
            <a:r>
              <a:rPr lang="en-US" b="1" i="1" smtClean="0"/>
              <a:t>Environmental &amp; Personal Air Monitoring:</a:t>
            </a:r>
            <a:endParaRPr lang="en-US" smtClean="0"/>
          </a:p>
          <a:p>
            <a:pPr eaLnBrk="1" hangingPunct="1"/>
            <a:r>
              <a:rPr lang="en-US" smtClean="0"/>
              <a:t>	</a:t>
            </a:r>
          </a:p>
          <a:p>
            <a:pPr eaLnBrk="1" hangingPunct="1"/>
            <a:r>
              <a:rPr lang="en-US" smtClean="0"/>
              <a:t>Air monitoring does not measure you or what you are doing, but rather what you are exposed to on the job.</a:t>
            </a:r>
          </a:p>
          <a:p>
            <a:pPr eaLnBrk="1" hangingPunct="1"/>
            <a:r>
              <a:rPr lang="en-US" smtClean="0"/>
              <a:t>Air monitoring must be done by a trained health professional (industrial hygienist or technician).</a:t>
            </a:r>
          </a:p>
          <a:p>
            <a:pPr eaLnBrk="1" hangingPunct="1"/>
            <a:r>
              <a:rPr lang="en-US" smtClean="0"/>
              <a:t>Monitoring can be done by measuring the air in a fixed location in the work area </a:t>
            </a:r>
            <a:r>
              <a:rPr lang="en-US" b="1" i="1" smtClean="0"/>
              <a:t>(area monitoring)</a:t>
            </a:r>
            <a:r>
              <a:rPr lang="en-US" smtClean="0"/>
              <a:t> or by placing the monitoring equipment on individual workers and measuring the amount they are exposed to </a:t>
            </a:r>
            <a:r>
              <a:rPr lang="en-US" b="1" i="1" smtClean="0"/>
              <a:t>(personal monitoring)</a:t>
            </a:r>
            <a:r>
              <a:rPr lang="en-US" smtClean="0"/>
              <a:t>. </a:t>
            </a: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498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2D287B-875D-43E3-A247-7FC26FBB0EC9}" type="slidenum">
              <a:rPr lang="en-US" smtClean="0"/>
              <a:pPr eaLnBrk="1" hangingPunct="1"/>
              <a:t>211</a:t>
            </a:fld>
            <a:endParaRPr lang="en-US" smtClean="0"/>
          </a:p>
        </p:txBody>
      </p:sp>
      <p:sp>
        <p:nvSpPr>
          <p:cNvPr id="549892" name="Rectangle 2"/>
          <p:cNvSpPr>
            <a:spLocks noGrp="1" noRot="1" noChangeAspect="1" noChangeArrowheads="1" noTextEdit="1"/>
          </p:cNvSpPr>
          <p:nvPr>
            <p:ph type="sldImg"/>
          </p:nvPr>
        </p:nvSpPr>
        <p:spPr>
          <a:ln/>
        </p:spPr>
      </p:sp>
      <p:sp>
        <p:nvSpPr>
          <p:cNvPr id="549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Silicosis is a disease of the lungs due to the breathing of dust containing crystalline silica particles. This dust can cause fibrosis or scar tissue formations in the lungs that reduce the lung's ability to work to extract oxygen from the air. There is no cure for this disease, thus, prevention is the only answer. </a:t>
            </a:r>
          </a:p>
          <a:p>
            <a:pPr eaLnBrk="1" hangingPunct="1"/>
            <a:r>
              <a:rPr lang="en-US" b="1" i="1" smtClean="0"/>
              <a:t>Chronic silicosis</a:t>
            </a:r>
            <a:r>
              <a:rPr lang="en-US" smtClean="0"/>
              <a:t>, the most common form of the disease, may go undetected for years in the early stages; in fact, a chest X-ray may not reveal an abnormality until after 15 or 20 years of exposure. The body's ability to fight infections may be overwhelmed by silica dust in the lungs, making workers more susceptible to certain illnesses, such as tuberculosis. As a result, workers may exhibit one or more of the following symptoms: </a:t>
            </a:r>
          </a:p>
          <a:p>
            <a:pPr eaLnBrk="1" hangingPunct="1">
              <a:buFontTx/>
              <a:buChar char="•"/>
            </a:pPr>
            <a:r>
              <a:rPr lang="en-US" smtClean="0"/>
              <a:t>Shortness of breath following physical exertion </a:t>
            </a:r>
          </a:p>
          <a:p>
            <a:pPr eaLnBrk="1" hangingPunct="1">
              <a:buFontTx/>
              <a:buChar char="•"/>
            </a:pPr>
            <a:r>
              <a:rPr lang="en-US" smtClean="0"/>
              <a:t>Severe cough </a:t>
            </a:r>
          </a:p>
          <a:p>
            <a:pPr eaLnBrk="1" hangingPunct="1">
              <a:buFontTx/>
              <a:buChar char="•"/>
            </a:pPr>
            <a:r>
              <a:rPr lang="en-US" smtClean="0"/>
              <a:t>Fatigue </a:t>
            </a:r>
          </a:p>
          <a:p>
            <a:pPr eaLnBrk="1" hangingPunct="1">
              <a:buFontTx/>
              <a:buChar char="•"/>
            </a:pPr>
            <a:r>
              <a:rPr lang="en-US" smtClean="0"/>
              <a:t>Loss of appetite </a:t>
            </a:r>
            <a:endParaRPr lang="en-US" b="1" i="1" smtClean="0"/>
          </a:p>
          <a:p>
            <a:pPr eaLnBrk="1" hangingPunct="1">
              <a:buFontTx/>
              <a:buChar char="•"/>
            </a:pPr>
            <a:r>
              <a:rPr lang="en-US" smtClean="0"/>
              <a:t>Chest pains </a:t>
            </a:r>
          </a:p>
          <a:p>
            <a:pPr eaLnBrk="1" hangingPunct="1">
              <a:buFontTx/>
              <a:buChar char="•"/>
            </a:pPr>
            <a:r>
              <a:rPr lang="en-US" smtClean="0"/>
              <a:t>Fever </a:t>
            </a: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09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0A8F3D-6B9E-4A81-9897-F19E6E0E6CE4}" type="slidenum">
              <a:rPr lang="en-US" smtClean="0"/>
              <a:pPr eaLnBrk="1" hangingPunct="1"/>
              <a:t>212</a:t>
            </a:fld>
            <a:endParaRPr lang="en-US" smtClean="0"/>
          </a:p>
        </p:txBody>
      </p:sp>
      <p:sp>
        <p:nvSpPr>
          <p:cNvPr id="550916" name="Rectangle 2"/>
          <p:cNvSpPr>
            <a:spLocks noGrp="1" noRot="1" noChangeAspect="1" noChangeArrowheads="1" noTextEdit="1"/>
          </p:cNvSpPr>
          <p:nvPr>
            <p:ph type="sldImg"/>
          </p:nvPr>
        </p:nvSpPr>
        <p:spPr>
          <a:ln/>
        </p:spPr>
      </p:sp>
      <p:sp>
        <p:nvSpPr>
          <p:cNvPr id="550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There are three types of silicosis, depending upon the airborne concentration of crystalline silica to which a worker has been exposed: </a:t>
            </a:r>
            <a:endParaRPr lang="en-US" b="1" i="1" smtClean="0"/>
          </a:p>
          <a:p>
            <a:pPr eaLnBrk="1" hangingPunct="1"/>
            <a:r>
              <a:rPr lang="en-US" b="1" i="1" smtClean="0"/>
              <a:t>Chronic silicosis</a:t>
            </a:r>
            <a:r>
              <a:rPr lang="en-US" smtClean="0"/>
              <a:t> usually occurs after 10 or more years of overexposure. </a:t>
            </a:r>
            <a:endParaRPr lang="en-US" b="1" i="1" smtClean="0"/>
          </a:p>
          <a:p>
            <a:pPr eaLnBrk="1" hangingPunct="1"/>
            <a:r>
              <a:rPr lang="en-US" b="1" i="1" smtClean="0"/>
              <a:t>Accelerated silicosis</a:t>
            </a:r>
            <a:r>
              <a:rPr lang="en-US" smtClean="0"/>
              <a:t> results from higher exposures and develops over 5-10 years. </a:t>
            </a:r>
            <a:endParaRPr lang="en-US" b="1" i="1" smtClean="0"/>
          </a:p>
          <a:p>
            <a:pPr eaLnBrk="1" hangingPunct="1"/>
            <a:r>
              <a:rPr lang="en-US" b="1" i="1" smtClean="0"/>
              <a:t>Acute silicosis</a:t>
            </a:r>
            <a:r>
              <a:rPr lang="en-US" smtClean="0"/>
              <a:t> occurs where exposures are the highest and can cause symptoms to develop within a few weeks or up to 5 years. </a:t>
            </a: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19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CA6A46-B7DA-4F8E-86FD-9417770816C4}" type="slidenum">
              <a:rPr lang="en-US" smtClean="0"/>
              <a:pPr eaLnBrk="1" hangingPunct="1"/>
              <a:t>213</a:t>
            </a:fld>
            <a:endParaRPr lang="en-US" smtClean="0"/>
          </a:p>
        </p:txBody>
      </p:sp>
      <p:sp>
        <p:nvSpPr>
          <p:cNvPr id="551940" name="Rectangle 2"/>
          <p:cNvSpPr>
            <a:spLocks noGrp="1" noRot="1" noChangeAspect="1" noChangeArrowheads="1" noTextEdit="1"/>
          </p:cNvSpPr>
          <p:nvPr>
            <p:ph type="sldImg"/>
          </p:nvPr>
        </p:nvSpPr>
        <p:spPr>
          <a:ln/>
        </p:spPr>
      </p:sp>
      <p:sp>
        <p:nvSpPr>
          <p:cNvPr id="551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Silicosis is a type of fibrotic lung disease that develops when silica dust particles become trapped in the lungs and form scar tissue. </a:t>
            </a:r>
          </a:p>
          <a:p>
            <a:pPr eaLnBrk="1" hangingPunct="1"/>
            <a:r>
              <a:rPr lang="en-US" b="1" i="1" smtClean="0"/>
              <a:t>This can be seen in x-rays by the light areas on the lungs.</a:t>
            </a:r>
          </a:p>
          <a:p>
            <a:pPr eaLnBrk="1" hangingPunct="1"/>
            <a:endParaRPr lang="en-US" b="1" i="1" smtClean="0"/>
          </a:p>
          <a:p>
            <a:pPr eaLnBrk="1" hangingPunct="1"/>
            <a:r>
              <a:rPr lang="en-US" b="1" i="1" smtClean="0"/>
              <a:t>Special doctors referred to as “B” Readers are trained to identify diseases of the lungs caused by dust exposure.</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2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CB0901-45B2-4332-876B-A49AB4CB201C}" type="slidenum">
              <a:rPr lang="en-US" smtClean="0"/>
              <a:pPr eaLnBrk="1" hangingPunct="1"/>
              <a:t>215</a:t>
            </a:fld>
            <a:endParaRPr lang="en-US" smtClean="0"/>
          </a:p>
        </p:txBody>
      </p:sp>
      <p:sp>
        <p:nvSpPr>
          <p:cNvPr id="552964" name="Rectangle 2"/>
          <p:cNvSpPr>
            <a:spLocks noGrp="1" noRot="1" noChangeAspect="1" noChangeArrowheads="1" noTextEdit="1"/>
          </p:cNvSpPr>
          <p:nvPr>
            <p:ph type="sldImg"/>
          </p:nvPr>
        </p:nvSpPr>
        <p:spPr>
          <a:ln/>
        </p:spPr>
      </p:sp>
      <p:sp>
        <p:nvSpPr>
          <p:cNvPr id="552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dirty="0" smtClean="0"/>
              <a:t>Road work (street cutting): worker wearing respirator to protect against potential silica exposure.</a:t>
            </a:r>
          </a:p>
          <a:p>
            <a:pPr eaLnBrk="1" hangingPunct="1"/>
            <a:r>
              <a:rPr lang="en-US" b="1" i="1" dirty="0" smtClean="0"/>
              <a:t>NOTE: Respiratory protection must be used in conjunction with engineering controls and other safe work practices (e.g., wetting the work to minimize airborne dust).</a:t>
            </a:r>
            <a:r>
              <a:rPr lang="en-US" dirty="0" smtClean="0"/>
              <a:t> </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39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1ABB2E-3042-4A4A-B46E-62A809D80167}" type="slidenum">
              <a:rPr lang="en-US" smtClean="0"/>
              <a:pPr eaLnBrk="1" hangingPunct="1"/>
              <a:t>216</a:t>
            </a:fld>
            <a:endParaRPr lang="en-US" smtClean="0"/>
          </a:p>
        </p:txBody>
      </p:sp>
      <p:sp>
        <p:nvSpPr>
          <p:cNvPr id="553988" name="Rectangle 2"/>
          <p:cNvSpPr>
            <a:spLocks noGrp="1" noRot="1" noChangeAspect="1" noChangeArrowheads="1" noTextEdit="1"/>
          </p:cNvSpPr>
          <p:nvPr>
            <p:ph type="sldImg"/>
          </p:nvPr>
        </p:nvSpPr>
        <p:spPr>
          <a:ln/>
        </p:spPr>
      </p:sp>
      <p:sp>
        <p:nvSpPr>
          <p:cNvPr id="553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Asbestos is well recognized as a health hazard and is highly regulated. And although asbestos is no longer used as an insulation material; building trades workers may still be exposed to asbestos during demolition or remodeling jobs. Asbestos may also still be found in some taping compounds, asbestos cement, pipes and floor tiles. Vinyl asbestos floor tiles may be as much as 15% to 20% asbestos, which is released when old flooring is removed.</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50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BAFAEF-3A14-492E-9115-920C392D33FA}" type="slidenum">
              <a:rPr lang="en-US" smtClean="0"/>
              <a:pPr eaLnBrk="1" hangingPunct="1"/>
              <a:t>217</a:t>
            </a:fld>
            <a:endParaRPr lang="en-US" smtClean="0"/>
          </a:p>
        </p:txBody>
      </p:sp>
      <p:sp>
        <p:nvSpPr>
          <p:cNvPr id="555012" name="Rectangle 2"/>
          <p:cNvSpPr>
            <a:spLocks noGrp="1" noRot="1" noChangeAspect="1" noChangeArrowheads="1" noTextEdit="1"/>
          </p:cNvSpPr>
          <p:nvPr>
            <p:ph type="sldImg"/>
          </p:nvPr>
        </p:nvSpPr>
        <p:spPr>
          <a:ln/>
        </p:spPr>
      </p:sp>
      <p:sp>
        <p:nvSpPr>
          <p:cNvPr id="555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inhalation of asbestos fibers by workers can cause serious diseases of the lungs and other organs that may not appear until years after the exposure has occurred. For instance, asbestosis can cause a buildup of scar-like tissue in the lungs and result in loss of lung function that often progresses to disability and death. </a:t>
            </a:r>
            <a:endParaRPr lang="en-US" b="1" i="1" smtClean="0"/>
          </a:p>
          <a:p>
            <a:pPr eaLnBrk="1" hangingPunct="1"/>
            <a:r>
              <a:rPr lang="en-US" b="1" i="1" smtClean="0"/>
              <a:t>There is no cure for asbestosis; a doctor can only help you manage your symptoms.</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60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0ADEEF-1172-4077-B7A2-C7AACAC6D299}" type="slidenum">
              <a:rPr lang="en-US" smtClean="0"/>
              <a:pPr eaLnBrk="1" hangingPunct="1"/>
              <a:t>218</a:t>
            </a:fld>
            <a:endParaRPr lang="en-US" smtClean="0"/>
          </a:p>
        </p:txBody>
      </p:sp>
      <p:sp>
        <p:nvSpPr>
          <p:cNvPr id="556036" name="Rectangle 2"/>
          <p:cNvSpPr>
            <a:spLocks noGrp="1" noRot="1" noChangeAspect="1" noChangeArrowheads="1" noTextEdit="1"/>
          </p:cNvSpPr>
          <p:nvPr>
            <p:ph type="sldImg"/>
          </p:nvPr>
        </p:nvSpPr>
        <p:spPr>
          <a:ln/>
        </p:spPr>
      </p:sp>
      <p:sp>
        <p:nvSpPr>
          <p:cNvPr id="556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Lead has been used since ancient times as a paint pigment. Two major chemical forms of lead are used as colors -- they are called "white lead" (a lead carbonate) and "red lead" (a lead oxide). Both types of lead provide a thick, heavy, tough coating; one that does not crack through wear or temperature variations because it can expand and contract in unison with the base metal to which it is attached. In addition, the chemical nature of lead causes it to provide corrosion resistance as well. For many years, lead paint has been used on bridges, water tanks, ships and other steel and iron structures.</a:t>
            </a:r>
            <a:endParaRPr lang="en-US" b="1" i="1" smtClean="0"/>
          </a:p>
          <a:p>
            <a:pPr eaLnBrk="1" hangingPunct="1"/>
            <a:r>
              <a:rPr lang="en-US" b="1" smtClean="0"/>
              <a:t>“Lead-based paint”</a:t>
            </a:r>
            <a:r>
              <a:rPr lang="en-US" smtClean="0"/>
              <a:t> is defined in the Residential Lead-Based Paint Hazard Reduction Act (also known as Title X) as “paint, varnish, shellac, or other coating on surfaces that contain 1.0 mg/cm² or more of lead or 0.5 percent or more lead by weight.”</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70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F1FABE-8177-43DC-ACD7-BED863DB74FC}" type="slidenum">
              <a:rPr lang="en-US" smtClean="0"/>
              <a:pPr eaLnBrk="1" hangingPunct="1"/>
              <a:t>219</a:t>
            </a:fld>
            <a:endParaRPr lang="en-US" smtClean="0"/>
          </a:p>
        </p:txBody>
      </p:sp>
      <p:sp>
        <p:nvSpPr>
          <p:cNvPr id="557060" name="Rectangle 2"/>
          <p:cNvSpPr>
            <a:spLocks noGrp="1" noRot="1" noChangeAspect="1" noChangeArrowheads="1" noTextEdit="1"/>
          </p:cNvSpPr>
          <p:nvPr>
            <p:ph type="sldImg"/>
          </p:nvPr>
        </p:nvSpPr>
        <p:spPr>
          <a:ln/>
        </p:spPr>
      </p:sp>
      <p:sp>
        <p:nvSpPr>
          <p:cNvPr id="557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Environmental Protection Agency (EPA) has established training requirements for anyone who disturbs lead-based paint.</a:t>
            </a:r>
            <a:endParaRPr lang="en-US" b="1" i="1" smtClean="0"/>
          </a:p>
          <a:p>
            <a:pPr eaLnBrk="1" hangingPunct="1"/>
            <a:r>
              <a:rPr lang="en-US" b="1" i="1" smtClean="0"/>
              <a:t>Contractor requirements under EPA lead renovation laws:</a:t>
            </a:r>
            <a:endParaRPr lang="en-US" smtClean="0"/>
          </a:p>
          <a:p>
            <a:pPr eaLnBrk="1" hangingPunct="1"/>
            <a:r>
              <a:rPr lang="en-US" smtClean="0"/>
              <a:t>All work must be performed under the supervision of certified lead renovators.</a:t>
            </a:r>
          </a:p>
          <a:p>
            <a:pPr eaLnBrk="1" hangingPunct="1"/>
            <a:r>
              <a:rPr lang="en-US" smtClean="0"/>
              <a:t>Post signs clearly defining the work area and warn occupants of buildings to remain outside of the work area.</a:t>
            </a:r>
          </a:p>
          <a:p>
            <a:pPr eaLnBrk="1" hangingPunct="1"/>
            <a:r>
              <a:rPr lang="en-US" smtClean="0"/>
              <a:t>Barricade off work area and contain lead dust that is created during work.</a:t>
            </a:r>
          </a:p>
          <a:p>
            <a:pPr eaLnBrk="1" hangingPunct="1"/>
            <a:r>
              <a:rPr lang="en-US" smtClean="0"/>
              <a:t>Clean all objects and surfaces in and around the work area. </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80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6D7794-8EF0-42E0-AC6C-09462BC133D7}" type="slidenum">
              <a:rPr lang="en-US" smtClean="0"/>
              <a:pPr eaLnBrk="1" hangingPunct="1"/>
              <a:t>220</a:t>
            </a:fld>
            <a:endParaRPr lang="en-US" smtClean="0"/>
          </a:p>
        </p:txBody>
      </p:sp>
      <p:sp>
        <p:nvSpPr>
          <p:cNvPr id="558084" name="Rectangle 2"/>
          <p:cNvSpPr>
            <a:spLocks noGrp="1" noRot="1" noChangeAspect="1" noChangeArrowheads="1" noTextEdit="1"/>
          </p:cNvSpPr>
          <p:nvPr>
            <p:ph type="sldImg"/>
          </p:nvPr>
        </p:nvSpPr>
        <p:spPr>
          <a:ln/>
        </p:spPr>
      </p:sp>
      <p:sp>
        <p:nvSpPr>
          <p:cNvPr id="558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Everyone has heard about the association between lung cancer and asbestos. Since some forms of asbestos are similar in appearance to fiberglass fibers, many people wonder if handling fiber-glass could also result in the development of cancer or other serious health hazards. Scientists have made over 400 studies of fiberglass in an attempt to answer this question. The conclusion is that it will not, because its properties are very different from asbestos. OSHA confirmed these findings in 1991 when it decided to regulate fiberglass as a nuisance dust, and not as a cancer causing agent. Still, precautions should still be taken while working with fiberglass.</a:t>
            </a:r>
          </a:p>
          <a:p>
            <a:pPr eaLnBrk="1" hangingPunct="1">
              <a:spcBef>
                <a:spcPct val="0"/>
              </a:spcBef>
            </a:pPr>
            <a:r>
              <a:rPr lang="en-US" b="1" i="1" smtClean="0"/>
              <a:t>Fiberglass insulation worker – personal protective equipment includes: hart hat, safety goggles, filtering facepiece (respirator), disposable suit &amp; gloves.</a:t>
            </a:r>
            <a:endParaRPr lang="en-US" smtClean="0"/>
          </a:p>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591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2C0BAC7-FDB4-4939-88CF-8F5236540175}" type="slidenum">
              <a:rPr lang="en-US" smtClean="0"/>
              <a:pPr eaLnBrk="1" hangingPunct="1"/>
              <a:t>221</a:t>
            </a:fld>
            <a:endParaRPr lang="en-US" smtClean="0"/>
          </a:p>
        </p:txBody>
      </p:sp>
      <p:sp>
        <p:nvSpPr>
          <p:cNvPr id="559108" name="Rectangle 2"/>
          <p:cNvSpPr>
            <a:spLocks noGrp="1" noRot="1" noChangeAspect="1" noChangeArrowheads="1" noTextEdit="1"/>
          </p:cNvSpPr>
          <p:nvPr>
            <p:ph type="sldImg"/>
          </p:nvPr>
        </p:nvSpPr>
        <p:spPr>
          <a:ln/>
        </p:spPr>
      </p:sp>
      <p:sp>
        <p:nvSpPr>
          <p:cNvPr id="559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Respiratory protection for exposure to dusts &amp; fibers will depend on the size of the particle and its level of toxicity. OSHA requires that specific respirators are used while working with the regulated substances asbestos and lead.</a:t>
            </a:r>
            <a:endParaRPr lang="en-US" b="1" i="1" smtClean="0"/>
          </a:p>
          <a:p>
            <a:pPr eaLnBrk="1" hangingPunct="1"/>
            <a:r>
              <a:rPr lang="en-US" b="1" i="1" smtClean="0"/>
              <a:t>Remember…</a:t>
            </a:r>
          </a:p>
          <a:p>
            <a:pPr eaLnBrk="1" hangingPunct="1"/>
            <a:r>
              <a:rPr lang="en-US" b="1" i="1" smtClean="0"/>
              <a:t>To achieve compliance with OSHA Permissible Exposure Limits (PELs), administrative or engineering controls must first be implemented whenever feasible.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61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C38744-BA06-44C4-B04F-764BC7A8DCE7}" type="slidenum">
              <a:rPr lang="en-US" smtClean="0"/>
              <a:pPr eaLnBrk="1" hangingPunct="1"/>
              <a:t>22</a:t>
            </a:fld>
            <a:endParaRPr lang="en-US" smtClean="0"/>
          </a:p>
        </p:txBody>
      </p:sp>
      <p:sp>
        <p:nvSpPr>
          <p:cNvPr id="346116" name="Rectangle 2"/>
          <p:cNvSpPr>
            <a:spLocks noGrp="1" noRot="1" noChangeAspect="1" noChangeArrowheads="1" noTextEdit="1"/>
          </p:cNvSpPr>
          <p:nvPr>
            <p:ph type="sldImg"/>
          </p:nvPr>
        </p:nvSpPr>
        <p:spPr>
          <a:ln/>
        </p:spPr>
      </p:sp>
      <p:sp>
        <p:nvSpPr>
          <p:cNvPr id="3461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Personal monitoring is done to determine individual worker exposure and area monitoring may be done to estimate possible exposure of a group of workers in a particular area. It is usually done during a specific time period, often as an 8-hour shift or 15 minute period to ensure compliance with OSHA standards.</a:t>
            </a:r>
          </a:p>
          <a:p>
            <a:pPr eaLnBrk="1" hangingPunct="1"/>
            <a:r>
              <a:rPr lang="en-US" smtClean="0"/>
              <a:t>Air monitoring may be done in a number of ways. Some toxins are measured by placing a small pump on your belt and a filter cassette or tube clipped on your collar with a flexible tube running between them. The filter or tube should be located as close as possible to your breathing zone (the air in front of your nose and mouth which you breathe).</a:t>
            </a:r>
          </a:p>
          <a:p>
            <a:pPr eaLnBrk="1" hangingPunct="1"/>
            <a:r>
              <a:rPr lang="en-US" smtClean="0"/>
              <a:t>The pump pulls air through the filter or tube, which traps the dust or toxin. After the sample has been taken, the filter or tube is sent to a laboratory. The laboratory uses scientific methods to measure the amount of contaminant on the filter or tube. It may take several days or longer before the results are ready from the laboratory. </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01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B6D344-41E4-47C2-A994-181E2F2972FC}" type="slidenum">
              <a:rPr lang="en-US" smtClean="0"/>
              <a:pPr eaLnBrk="1" hangingPunct="1"/>
              <a:t>222</a:t>
            </a:fld>
            <a:endParaRPr lang="en-US" smtClean="0"/>
          </a:p>
        </p:txBody>
      </p:sp>
      <p:sp>
        <p:nvSpPr>
          <p:cNvPr id="560132" name="Rectangle 2"/>
          <p:cNvSpPr>
            <a:spLocks noGrp="1" noRot="1" noChangeAspect="1" noChangeArrowheads="1" noTextEdit="1"/>
          </p:cNvSpPr>
          <p:nvPr>
            <p:ph type="sldImg"/>
          </p:nvPr>
        </p:nvSpPr>
        <p:spPr>
          <a:ln/>
        </p:spPr>
      </p:sp>
      <p:sp>
        <p:nvSpPr>
          <p:cNvPr id="560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Examples of mists found in construction:</a:t>
            </a:r>
            <a:endParaRPr lang="en-US" smtClean="0"/>
          </a:p>
          <a:p>
            <a:pPr eaLnBrk="1" hangingPunct="1"/>
            <a:r>
              <a:rPr lang="en-US" smtClean="0"/>
              <a:t>Oil mist produced from lubricants used in metal cutting operations.</a:t>
            </a:r>
          </a:p>
          <a:p>
            <a:pPr eaLnBrk="1" hangingPunct="1"/>
            <a:r>
              <a:rPr lang="en-US" smtClean="0"/>
              <a:t>Paint mist from spraying operations.</a:t>
            </a:r>
          </a:p>
          <a:p>
            <a:pPr eaLnBrk="1" hangingPunct="1"/>
            <a:r>
              <a:rPr lang="en-US" smtClean="0"/>
              <a:t>Pesticides sprayed to control or eliminate foliage.</a:t>
            </a:r>
          </a:p>
          <a:p>
            <a:pPr eaLnBrk="1" hangingPunct="1"/>
            <a:r>
              <a:rPr lang="en-US" smtClean="0"/>
              <a:t>Aerosols from cans and bottles.</a:t>
            </a:r>
          </a:p>
          <a:p>
            <a:pPr eaLnBrk="1" hangingPunct="1"/>
            <a:r>
              <a:rPr lang="en-US" smtClean="0"/>
              <a:t>Mists are tiny droplets of liquid suspended in the air.</a:t>
            </a:r>
          </a:p>
          <a:p>
            <a:pPr eaLnBrk="1" hangingPunct="1"/>
            <a:r>
              <a:rPr lang="en-US" smtClean="0"/>
              <a:t>Mists are measured as a concentration of airborne particles in a given space (weight/volume); and are measured in either milligrams or micrograms per cubic meter of air (mg/m³) or (µg/m³).</a:t>
            </a:r>
          </a:p>
          <a:p>
            <a:pPr eaLnBrk="1" hangingPunct="1"/>
            <a:r>
              <a:rPr lang="en-US" smtClean="0"/>
              <a:t>Mists are generated on construction job-sites by spraying liquids, such as, paints/coatings, form oil, pesticides, etc…</a:t>
            </a:r>
          </a:p>
          <a:p>
            <a:pPr eaLnBrk="1" hangingPunct="1"/>
            <a:r>
              <a:rPr lang="en-US" smtClean="0"/>
              <a:t>Where employees are engaged in the application of paints, coatings, herbicides, or insecticides or in other operations where contaminants may be harmful to the employees; washing facilities must be in near proximity to the worksite and must be equipped as to enable employee to remove such substances.</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11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295C4B-05FB-4730-A3EB-8D0EA5514F59}" type="slidenum">
              <a:rPr lang="en-US" smtClean="0"/>
              <a:pPr eaLnBrk="1" hangingPunct="1"/>
              <a:t>223</a:t>
            </a:fld>
            <a:endParaRPr lang="en-US" smtClean="0"/>
          </a:p>
        </p:txBody>
      </p:sp>
      <p:sp>
        <p:nvSpPr>
          <p:cNvPr id="561156" name="Rectangle 2"/>
          <p:cNvSpPr>
            <a:spLocks noGrp="1" noRot="1" noChangeAspect="1" noChangeArrowheads="1" noTextEdit="1"/>
          </p:cNvSpPr>
          <p:nvPr>
            <p:ph type="sldImg"/>
          </p:nvPr>
        </p:nvSpPr>
        <p:spPr>
          <a:ln/>
        </p:spPr>
      </p:sp>
      <p:sp>
        <p:nvSpPr>
          <p:cNvPr id="561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Mists affect the body by being inhaled and absorbed through the lungs. Exposed skin can also absorb any mist causing a adverse health effect – this is health effect is labeled as a </a:t>
            </a:r>
            <a:r>
              <a:rPr lang="en-US" b="1" i="1" smtClean="0"/>
              <a:t>skin designation</a:t>
            </a:r>
            <a:r>
              <a:rPr lang="en-US" smtClean="0"/>
              <a:t>.</a:t>
            </a:r>
          </a:p>
          <a:p>
            <a:pPr eaLnBrk="1" hangingPunct="1"/>
            <a:endParaRPr lang="en-US" b="1" i="1" smtClean="0"/>
          </a:p>
          <a:p>
            <a:pPr eaLnBrk="1" hangingPunct="1"/>
            <a:r>
              <a:rPr lang="en-US" b="1" i="1" smtClean="0"/>
              <a:t>Mists can be…</a:t>
            </a:r>
          </a:p>
          <a:p>
            <a:pPr eaLnBrk="1" hangingPunct="1"/>
            <a:r>
              <a:rPr lang="en-US" b="1" i="1" smtClean="0"/>
              <a:t>Inhaled</a:t>
            </a:r>
            <a:r>
              <a:rPr lang="en-US" smtClean="0"/>
              <a:t> (through the lungs)</a:t>
            </a:r>
            <a:endParaRPr lang="en-US" b="1" i="1" smtClean="0"/>
          </a:p>
          <a:p>
            <a:pPr eaLnBrk="1" hangingPunct="1"/>
            <a:r>
              <a:rPr lang="en-US" b="1" i="1" smtClean="0"/>
              <a:t>Ingested </a:t>
            </a:r>
            <a:r>
              <a:rPr lang="en-US" smtClean="0"/>
              <a:t>(by direct or indirect contact with the lips and </a:t>
            </a:r>
            <a:r>
              <a:rPr lang="en-US" b="1" i="1" smtClean="0"/>
              <a:t>mouth)</a:t>
            </a:r>
          </a:p>
          <a:p>
            <a:pPr eaLnBrk="1" hangingPunct="1"/>
            <a:r>
              <a:rPr lang="en-US" b="1" i="1" smtClean="0"/>
              <a:t>Absorbed</a:t>
            </a:r>
            <a:r>
              <a:rPr lang="en-US" smtClean="0"/>
              <a:t> (through exposed skin)</a:t>
            </a:r>
            <a:endParaRPr lang="en-US" b="1" i="1" smtClean="0"/>
          </a:p>
          <a:p>
            <a:pPr eaLnBrk="1" hangingPunct="1"/>
            <a:r>
              <a:rPr lang="en-US" b="1" i="1" smtClean="0"/>
              <a:t>Injected</a:t>
            </a:r>
            <a:r>
              <a:rPr lang="en-US" smtClean="0"/>
              <a:t> (through high pressure &amp; aerosol cans)</a:t>
            </a:r>
          </a:p>
          <a:p>
            <a:pPr eaLnBrk="1" hangingPunct="1"/>
            <a:endParaRPr lang="en-US" smtClean="0"/>
          </a:p>
          <a:p>
            <a:pPr eaLnBrk="1" hangingPunct="1"/>
            <a:r>
              <a:rPr lang="en-US" smtClean="0"/>
              <a:t>A "skin" designation serves as a warning that dermal absorption is a possible route of entry for a particular substance; this warning appears with some of the chemical hazards which are found in OSHA Standard, 29 CFR 1926.55 – Appendix A. The use of skin designation does not indicate that the substance may irritate the skin. Similarly, lack of a skin designation does not mean that the substance will not irritate or burn the skin. If a skin designation exists for a substance, be sure to wear chemical resistant clothing and gloves.</a:t>
            </a: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21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3C0C49-B4E4-4E48-B3E1-C0487641500D}" type="slidenum">
              <a:rPr lang="en-US" smtClean="0"/>
              <a:pPr eaLnBrk="1" hangingPunct="1"/>
              <a:t>224</a:t>
            </a:fld>
            <a:endParaRPr lang="en-US" smtClean="0"/>
          </a:p>
        </p:txBody>
      </p:sp>
      <p:sp>
        <p:nvSpPr>
          <p:cNvPr id="562180" name="Rectangle 2"/>
          <p:cNvSpPr>
            <a:spLocks noGrp="1" noRot="1" noChangeAspect="1" noChangeArrowheads="1" noTextEdit="1"/>
          </p:cNvSpPr>
          <p:nvPr>
            <p:ph type="sldImg"/>
          </p:nvPr>
        </p:nvSpPr>
        <p:spPr>
          <a:ln/>
        </p:spPr>
      </p:sp>
      <p:sp>
        <p:nvSpPr>
          <p:cNvPr id="562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When exposed to mists, employees must wear a respirator that has filters designated as a “P” or “R” if the mist contains oil, if no oil is present then a “N” designated respirator filter is acceptable. These filters have efficiencies of 95, 99 or 100 (HEPA).</a:t>
            </a:r>
          </a:p>
          <a:p>
            <a:pPr eaLnBrk="1" hangingPunct="1"/>
            <a:r>
              <a:rPr lang="en-US" b="1" i="1" smtClean="0"/>
              <a:t>AOSafety 95110 Paint Spray Respirator</a:t>
            </a:r>
            <a:endParaRPr lang="en-US" smtClean="0"/>
          </a:p>
          <a:p>
            <a:pPr eaLnBrk="1" hangingPunct="1"/>
            <a:r>
              <a:rPr lang="en-US" b="1" i="1" smtClean="0"/>
              <a:t>Protects against organic vapors and sprays of paints, lacquers, and enamels. Also provides protection against dusts and mists. Prefilter is detachable for easy replacement when it becomes clogged with paint sprays.</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32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877F905-37AD-4C19-BD59-205503B61822}" type="slidenum">
              <a:rPr lang="en-US" smtClean="0"/>
              <a:pPr eaLnBrk="1" hangingPunct="1"/>
              <a:t>225</a:t>
            </a:fld>
            <a:endParaRPr lang="en-US" smtClean="0"/>
          </a:p>
        </p:txBody>
      </p:sp>
      <p:sp>
        <p:nvSpPr>
          <p:cNvPr id="563204" name="Rectangle 2"/>
          <p:cNvSpPr>
            <a:spLocks noGrp="1" noRot="1" noChangeAspect="1" noChangeArrowheads="1" noTextEdit="1"/>
          </p:cNvSpPr>
          <p:nvPr>
            <p:ph type="sldImg"/>
          </p:nvPr>
        </p:nvSpPr>
        <p:spPr>
          <a:ln/>
        </p:spPr>
      </p:sp>
      <p:sp>
        <p:nvSpPr>
          <p:cNvPr id="563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Hazardous chemicals are classified as being a </a:t>
            </a:r>
            <a:r>
              <a:rPr lang="en-US" b="1" i="1" smtClean="0"/>
              <a:t>carcinogen</a:t>
            </a:r>
            <a:r>
              <a:rPr lang="en-US" smtClean="0"/>
              <a:t>, </a:t>
            </a:r>
            <a:r>
              <a:rPr lang="en-US" b="1" i="1" smtClean="0"/>
              <a:t>corrosive</a:t>
            </a:r>
            <a:r>
              <a:rPr lang="en-US" smtClean="0"/>
              <a:t>, </a:t>
            </a:r>
            <a:r>
              <a:rPr lang="en-US" b="1" i="1" smtClean="0"/>
              <a:t>toxic</a:t>
            </a:r>
            <a:r>
              <a:rPr lang="en-US" smtClean="0"/>
              <a:t>, </a:t>
            </a:r>
            <a:r>
              <a:rPr lang="en-US" b="1" i="1" smtClean="0"/>
              <a:t>irritant</a:t>
            </a:r>
            <a:r>
              <a:rPr lang="en-US" smtClean="0"/>
              <a:t>, </a:t>
            </a:r>
            <a:r>
              <a:rPr lang="en-US" b="1" i="1" smtClean="0"/>
              <a:t>sensitizer</a:t>
            </a:r>
            <a:r>
              <a:rPr lang="en-US" smtClean="0"/>
              <a:t>, or any chemical that affects a</a:t>
            </a:r>
            <a:r>
              <a:rPr lang="en-US" b="1" i="1" smtClean="0"/>
              <a:t> target organ</a:t>
            </a:r>
            <a:r>
              <a:rPr lang="en-US" smtClean="0"/>
              <a:t> (e.g., liver, kidney, nervous system, blood, lung, reproductive organs, skin &amp; eyes).</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42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59C7DD-98DA-43FB-B202-058B8D38285E}" type="slidenum">
              <a:rPr lang="en-US" smtClean="0"/>
              <a:pPr eaLnBrk="1" hangingPunct="1"/>
              <a:t>226</a:t>
            </a:fld>
            <a:endParaRPr lang="en-US" smtClean="0"/>
          </a:p>
        </p:txBody>
      </p:sp>
      <p:sp>
        <p:nvSpPr>
          <p:cNvPr id="564228" name="Rectangle 2"/>
          <p:cNvSpPr>
            <a:spLocks noGrp="1" noRot="1" noChangeAspect="1" noChangeArrowheads="1" noTextEdit="1"/>
          </p:cNvSpPr>
          <p:nvPr>
            <p:ph type="sldImg"/>
          </p:nvPr>
        </p:nvSpPr>
        <p:spPr>
          <a:ln/>
        </p:spPr>
      </p:sp>
      <p:sp>
        <p:nvSpPr>
          <p:cNvPr id="5642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Reproductive toxins are chemicals that can damage the reproductive systems of both men and women. Exposure to these agents before conception can produce a wide range of adverse effects including reduced fertility, an abnormal fetus, reduced libido, or menstrual dysfunction. Maternal exposure after conception may cause prenatal death, low birth weight, birth defects, developmental and/or behavioral disabilities, and cancer.</a:t>
            </a:r>
          </a:p>
          <a:p>
            <a:pPr eaLnBrk="1" hangingPunct="1"/>
            <a:r>
              <a:rPr lang="en-US" smtClean="0"/>
              <a:t>A </a:t>
            </a:r>
            <a:r>
              <a:rPr lang="en-US" b="1" i="1" smtClean="0"/>
              <a:t>mutation</a:t>
            </a:r>
            <a:r>
              <a:rPr lang="en-US" smtClean="0"/>
              <a:t> is defined as a permanent change in the amount or structure of the genetic material in a cell. The terms mutagenic or mutagen are used to refer to those chemicals that cause an increased occurrence of mutations in populations of cells and/or organisms.</a:t>
            </a:r>
          </a:p>
          <a:p>
            <a:pPr eaLnBrk="1" hangingPunct="1"/>
            <a:r>
              <a:rPr lang="en-US" smtClean="0"/>
              <a:t>A </a:t>
            </a:r>
            <a:r>
              <a:rPr lang="en-US" b="1" i="1" smtClean="0"/>
              <a:t>teratogen</a:t>
            </a:r>
            <a:r>
              <a:rPr lang="en-US" smtClean="0"/>
              <a:t> is an agent that can cause malformations of an embryo or fetus. This can be a chemical substance, a virus or ionizing radiation.</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52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5E51C8-F359-4EC9-A45E-4593E9FB5F7C}" type="slidenum">
              <a:rPr lang="en-US" smtClean="0"/>
              <a:pPr eaLnBrk="1" hangingPunct="1"/>
              <a:t>227</a:t>
            </a:fld>
            <a:endParaRPr lang="en-US" smtClean="0"/>
          </a:p>
        </p:txBody>
      </p:sp>
      <p:sp>
        <p:nvSpPr>
          <p:cNvPr id="565252" name="Rectangle 2"/>
          <p:cNvSpPr>
            <a:spLocks noGrp="1" noRot="1" noChangeAspect="1" noChangeArrowheads="1" noTextEdit="1"/>
          </p:cNvSpPr>
          <p:nvPr>
            <p:ph type="sldImg"/>
          </p:nvPr>
        </p:nvSpPr>
        <p:spPr>
          <a:ln/>
        </p:spPr>
      </p:sp>
      <p:sp>
        <p:nvSpPr>
          <p:cNvPr id="5652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Smoking increases the chances of illness if you work around hazardous substances.</a:t>
            </a:r>
          </a:p>
          <a:p>
            <a:pPr eaLnBrk="1" hangingPunct="1"/>
            <a:endParaRPr lang="en-US" smtClean="0"/>
          </a:p>
          <a:p>
            <a:pPr eaLnBrk="1" hangingPunct="1"/>
            <a:r>
              <a:rPr lang="en-US" smtClean="0"/>
              <a:t>When two or more hazardous materials are present at the same time, the resulting effect can be greater than the effect anticipated based on the cumulative effect of the individual substances. </a:t>
            </a:r>
          </a:p>
          <a:p>
            <a:pPr eaLnBrk="1" hangingPunct="1"/>
            <a:r>
              <a:rPr lang="en-US" smtClean="0"/>
              <a:t>An example of synergism is the increased risk of developing lung cancer caused by exposures to both cigarette smoking and asbestos. By either smoking one pack of cigarettes per day or being heavily exposed to asbestos, you may increase your risk of lung cancer to five to ten times higher than someone who does neither. But if you smoke a pack a day and are heavily exposed to asbestos, your risk may be 50 times higher than someone who does neither.</a:t>
            </a:r>
          </a:p>
          <a:p>
            <a:pPr eaLnBrk="1" hangingPunct="1"/>
            <a:r>
              <a:rPr lang="en-US" smtClean="0"/>
              <a:t>Smoking paralyses the body’s natural defense, specifically the cilia; smoking causes the cilia to relax and not perform its function as a dust capturing mechanism. This means that more dust and/or fiber can get inhaled into the lungs where damage can occur.</a:t>
            </a: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62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246D16-9A79-46FA-9875-B2AE313CD85E}" type="slidenum">
              <a:rPr lang="en-US" smtClean="0"/>
              <a:pPr eaLnBrk="1" hangingPunct="1"/>
              <a:t>228</a:t>
            </a:fld>
            <a:endParaRPr lang="en-US" smtClean="0"/>
          </a:p>
        </p:txBody>
      </p:sp>
      <p:sp>
        <p:nvSpPr>
          <p:cNvPr id="566276" name="Rectangle 2"/>
          <p:cNvSpPr>
            <a:spLocks noGrp="1" noRot="1" noChangeAspect="1" noChangeArrowheads="1" noTextEdit="1"/>
          </p:cNvSpPr>
          <p:nvPr>
            <p:ph type="sldImg"/>
          </p:nvPr>
        </p:nvSpPr>
        <p:spPr>
          <a:ln/>
        </p:spPr>
      </p:sp>
      <p:sp>
        <p:nvSpPr>
          <p:cNvPr id="5662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In the early 80's, OSHA enacting the Hazard Communication Standard (HCS). A fundamental premise of the HCS is that employees who may be exposed to hazardous chemicals in the workplace have a right to know about the hazards and how to protect themselves. The HCS is therefore sometimes referred to as the "Worker Right-to-Know Legislation", or more often just as the "Right-to-Know" law. </a:t>
            </a:r>
          </a:p>
          <a:p>
            <a:pPr eaLnBrk="1" hangingPunct="1"/>
            <a:r>
              <a:rPr lang="en-US" smtClean="0"/>
              <a:t>OSHA's Hazard Communication Standard (HCS) requires the Chemical manufacturers and importers to evaluate the hazards of the chemicals they produce; also required are warning labels and material safety data sheets (MSDSs) to convey the hazard information to the users of the chemicals. Employers must ensure that all chemicals are properly labeled and that MSDSs are available on the job-site; training on how to take full advantage of this “Right-to-Know” must be conducted. </a:t>
            </a: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72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8D11048-FCB2-4CE0-9CF4-F4101F3A480F}" type="slidenum">
              <a:rPr lang="en-US" smtClean="0"/>
              <a:pPr eaLnBrk="1" hangingPunct="1"/>
              <a:t>229</a:t>
            </a:fld>
            <a:endParaRPr lang="en-US" smtClean="0"/>
          </a:p>
        </p:txBody>
      </p:sp>
      <p:sp>
        <p:nvSpPr>
          <p:cNvPr id="567300" name="Rectangle 2"/>
          <p:cNvSpPr>
            <a:spLocks noGrp="1" noRot="1" noChangeAspect="1" noChangeArrowheads="1" noTextEdit="1"/>
          </p:cNvSpPr>
          <p:nvPr>
            <p:ph type="sldImg"/>
          </p:nvPr>
        </p:nvSpPr>
        <p:spPr>
          <a:ln/>
        </p:spPr>
      </p:sp>
      <p:sp>
        <p:nvSpPr>
          <p:cNvPr id="5673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Remember…</a:t>
            </a:r>
          </a:p>
          <a:p>
            <a:pPr eaLnBrk="1" hangingPunct="1"/>
            <a:r>
              <a:rPr lang="en-US" b="1" i="1" smtClean="0"/>
              <a:t>The best protection is prevention. With hazardous materials, the only way to prevent harm is to know all the hazards and precautions associated; take full advantage of your Right-to-Know!</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83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A6C9C9-7C39-41F9-A258-A8756D0D76AE}" type="slidenum">
              <a:rPr lang="en-US" smtClean="0"/>
              <a:pPr eaLnBrk="1" hangingPunct="1"/>
              <a:t>230</a:t>
            </a:fld>
            <a:endParaRPr lang="en-US" smtClean="0"/>
          </a:p>
        </p:txBody>
      </p:sp>
      <p:sp>
        <p:nvSpPr>
          <p:cNvPr id="568324" name="Rectangle 2"/>
          <p:cNvSpPr>
            <a:spLocks noGrp="1" noRot="1" noChangeAspect="1" noChangeArrowheads="1" noTextEdit="1"/>
          </p:cNvSpPr>
          <p:nvPr>
            <p:ph type="sldImg"/>
          </p:nvPr>
        </p:nvSpPr>
        <p:spPr>
          <a:ln/>
        </p:spPr>
      </p:sp>
      <p:sp>
        <p:nvSpPr>
          <p:cNvPr id="5683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SDS Example – Group Discussion</a:t>
            </a: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693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3F8752-43E3-4C01-8047-C5ABC4A9A87E}" type="slidenum">
              <a:rPr lang="en-US" smtClean="0"/>
              <a:pPr eaLnBrk="1" hangingPunct="1"/>
              <a:t>231</a:t>
            </a:fld>
            <a:endParaRPr lang="en-US" smtClean="0"/>
          </a:p>
        </p:txBody>
      </p:sp>
      <p:sp>
        <p:nvSpPr>
          <p:cNvPr id="569348" name="Rectangle 2"/>
          <p:cNvSpPr>
            <a:spLocks noGrp="1" noRot="1" noChangeAspect="1" noChangeArrowheads="1" noTextEdit="1"/>
          </p:cNvSpPr>
          <p:nvPr>
            <p:ph type="sldImg"/>
          </p:nvPr>
        </p:nvSpPr>
        <p:spPr>
          <a:ln/>
        </p:spPr>
      </p:sp>
      <p:sp>
        <p:nvSpPr>
          <p:cNvPr id="5693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71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B7138E-5134-4F88-A98B-0932F199DACB}" type="slidenum">
              <a:rPr lang="en-US" smtClean="0"/>
              <a:pPr eaLnBrk="1" hangingPunct="1"/>
              <a:t>23</a:t>
            </a:fld>
            <a:endParaRPr lang="en-US" smtClean="0"/>
          </a:p>
        </p:txBody>
      </p:sp>
      <p:sp>
        <p:nvSpPr>
          <p:cNvPr id="347140" name="Rectangle 2"/>
          <p:cNvSpPr>
            <a:spLocks noGrp="1" noRot="1" noChangeAspect="1" noChangeArrowheads="1" noTextEdit="1"/>
          </p:cNvSpPr>
          <p:nvPr>
            <p:ph type="sldImg"/>
          </p:nvPr>
        </p:nvSpPr>
        <p:spPr>
          <a:ln/>
        </p:spPr>
      </p:sp>
      <p:sp>
        <p:nvSpPr>
          <p:cNvPr id="347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For chemicals that are absorbed by routes other than inhalation, such as through the skin and by ingestion, air monitoring may underestimate the amount of chemical absorbed into the body; to ensure accurate employee exposure, medical surveillance is sometimes necessary. The levels of the chemical (or its breakdown products) in the body can also be measured in the blood, urine, or exhaled air. Such testing is called biological monitoring. For several substances, biological monitoring is required by law when air monitoring results are above a certain level; employers must maintain the results of these tests as employee records.</a:t>
            </a:r>
            <a:endParaRPr lang="en-US" b="1" i="1" smtClean="0"/>
          </a:p>
          <a:p>
            <a:pPr eaLnBrk="1" hangingPunct="1"/>
            <a:r>
              <a:rPr lang="en-US" b="1" i="1" smtClean="0"/>
              <a:t>Medical surveillance records include:</a:t>
            </a:r>
            <a:endParaRPr lang="en-US" smtClean="0"/>
          </a:p>
          <a:p>
            <a:pPr eaLnBrk="1" hangingPunct="1"/>
            <a:r>
              <a:rPr lang="en-US" smtClean="0"/>
              <a:t>Employee exposure records (results from personal air monitoring).</a:t>
            </a:r>
          </a:p>
          <a:p>
            <a:pPr eaLnBrk="1" hangingPunct="1"/>
            <a:r>
              <a:rPr lang="en-US" smtClean="0"/>
              <a:t>Employee medical records (results from biological monitoring).</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03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133CA6-41C1-45AA-BCF1-0D096B835200}" type="slidenum">
              <a:rPr lang="en-US" smtClean="0"/>
              <a:pPr eaLnBrk="1" hangingPunct="1"/>
              <a:t>232</a:t>
            </a:fld>
            <a:endParaRPr lang="en-US" smtClean="0"/>
          </a:p>
        </p:txBody>
      </p:sp>
      <p:sp>
        <p:nvSpPr>
          <p:cNvPr id="570372" name="Rectangle 2"/>
          <p:cNvSpPr>
            <a:spLocks noGrp="1" noRot="1" noChangeAspect="1" noChangeArrowheads="1" noTextEdit="1"/>
          </p:cNvSpPr>
          <p:nvPr>
            <p:ph type="sldImg"/>
          </p:nvPr>
        </p:nvSpPr>
        <p:spPr>
          <a:ln/>
        </p:spPr>
      </p:sp>
      <p:sp>
        <p:nvSpPr>
          <p:cNvPr id="5703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13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0EDF76-26D6-493E-97ED-D632E1E39B66}" type="slidenum">
              <a:rPr lang="en-US" smtClean="0"/>
              <a:pPr eaLnBrk="1" hangingPunct="1"/>
              <a:t>233</a:t>
            </a:fld>
            <a:endParaRPr lang="en-US" smtClean="0"/>
          </a:p>
        </p:txBody>
      </p:sp>
      <p:sp>
        <p:nvSpPr>
          <p:cNvPr id="571396" name="Rectangle 2"/>
          <p:cNvSpPr>
            <a:spLocks noGrp="1" noRot="1" noChangeAspect="1" noChangeArrowheads="1" noTextEdit="1"/>
          </p:cNvSpPr>
          <p:nvPr>
            <p:ph type="sldImg"/>
          </p:nvPr>
        </p:nvSpPr>
        <p:spPr>
          <a:ln/>
        </p:spPr>
      </p:sp>
      <p:sp>
        <p:nvSpPr>
          <p:cNvPr id="5713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Temperature Extremes; </a:t>
            </a:r>
            <a:r>
              <a:rPr lang="en-US" smtClean="0"/>
              <a:t>such as environments that are too hot or too cold.</a:t>
            </a:r>
          </a:p>
          <a:p>
            <a:pPr eaLnBrk="1" hangingPunct="1"/>
            <a:r>
              <a:rPr lang="en-US" b="1" i="1" smtClean="0"/>
              <a:t>Noise;</a:t>
            </a:r>
            <a:r>
              <a:rPr lang="en-US" smtClean="0"/>
              <a:t> loud noise can damage your ear and cause irreversible hearing loss.</a:t>
            </a:r>
          </a:p>
          <a:p>
            <a:pPr eaLnBrk="1" hangingPunct="1"/>
            <a:r>
              <a:rPr lang="en-US" b="1" i="1" smtClean="0"/>
              <a:t>Repetitive Motion, Awkward Postures &amp; Vibration;</a:t>
            </a:r>
            <a:r>
              <a:rPr lang="en-US" smtClean="0"/>
              <a:t> can cause carpal tunnel syndrome, tendonitis, back pain &amp; muscle soreness and nerve damage.</a:t>
            </a:r>
            <a:endParaRPr lang="en-US" b="1" i="1" smtClean="0"/>
          </a:p>
          <a:p>
            <a:pPr eaLnBrk="1" hangingPunct="1"/>
            <a:r>
              <a:rPr lang="en-US" b="1" i="1" smtClean="0"/>
              <a:t>Ionizing &amp; Non-Ionizing Radiation;</a:t>
            </a:r>
            <a:r>
              <a:rPr lang="en-US" smtClean="0"/>
              <a:t> causes increased risk of cancer (ionizing), tissue heating, discomfort and eye damage (non-ionizing). </a:t>
            </a: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24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F1904C-8F69-4566-BE26-24B86EF12AA0}" type="slidenum">
              <a:rPr lang="en-US" smtClean="0"/>
              <a:pPr eaLnBrk="1" hangingPunct="1"/>
              <a:t>234</a:t>
            </a:fld>
            <a:endParaRPr lang="en-US" smtClean="0"/>
          </a:p>
        </p:txBody>
      </p:sp>
      <p:sp>
        <p:nvSpPr>
          <p:cNvPr id="572420" name="Rectangle 2"/>
          <p:cNvSpPr>
            <a:spLocks noGrp="1" noRot="1" noChangeAspect="1" noChangeArrowheads="1" noTextEdit="1"/>
          </p:cNvSpPr>
          <p:nvPr>
            <p:ph type="sldImg"/>
          </p:nvPr>
        </p:nvSpPr>
        <p:spPr>
          <a:ln/>
        </p:spPr>
      </p:sp>
      <p:sp>
        <p:nvSpPr>
          <p:cNvPr id="5724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Construction workers generally work outside and are exposed to heat, cold and the sun. Too much heat or cold, especially if combined with high humidity or high winds, can harm your health and interfere with work. Hot, humid conditions can cause heat exhaustion, cramps, and even fainting, while working in very cold conditions can result in chapped skin, frost-bite and hypothermia; cold temperatures can also increase the effects of vibration.</a:t>
            </a:r>
          </a:p>
          <a:p>
            <a:pPr eaLnBrk="1" hangingPunct="1"/>
            <a:r>
              <a:rPr lang="en-US" smtClean="0"/>
              <a:t>At times, workers may be required to work in hot environments for long periods. When the human body’s unable to maintain a normal temperature, heat-related illnesses can occur and may result in death. </a:t>
            </a: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34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B532F8-3353-48BD-AE19-20D6ACC60CDE}" type="slidenum">
              <a:rPr lang="en-US" smtClean="0"/>
              <a:pPr eaLnBrk="1" hangingPunct="1"/>
              <a:t>235</a:t>
            </a:fld>
            <a:endParaRPr lang="en-US" smtClean="0"/>
          </a:p>
        </p:txBody>
      </p:sp>
      <p:sp>
        <p:nvSpPr>
          <p:cNvPr id="573444" name="Rectangle 2"/>
          <p:cNvSpPr>
            <a:spLocks noGrp="1" noRot="1" noChangeAspect="1" noChangeArrowheads="1" noTextEdit="1"/>
          </p:cNvSpPr>
          <p:nvPr>
            <p:ph type="sldImg"/>
          </p:nvPr>
        </p:nvSpPr>
        <p:spPr>
          <a:ln/>
        </p:spPr>
      </p:sp>
      <p:sp>
        <p:nvSpPr>
          <p:cNvPr id="573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smtClean="0"/>
              <a:t>OSHA does not have a specific regulation regarding heat stress. However, feasible and acceptable methods can be used to reduce heat stress hazards in workplaces. These include, but are not limited to: </a:t>
            </a:r>
          </a:p>
          <a:p>
            <a:pPr marL="228600" indent="-228600" eaLnBrk="1" hangingPunct="1"/>
            <a:r>
              <a:rPr lang="en-US" smtClean="0"/>
              <a:t>Monitor weather conditions (NOAA’s Heat Index) and adhere to precautions and warnings.</a:t>
            </a:r>
          </a:p>
          <a:p>
            <a:pPr marL="228600" indent="-228600" eaLnBrk="1" hangingPunct="1"/>
            <a:r>
              <a:rPr lang="en-US" smtClean="0"/>
              <a:t>Permitting workers to drink water at liberty.</a:t>
            </a:r>
          </a:p>
          <a:p>
            <a:pPr marL="228600" indent="-228600" eaLnBrk="1" hangingPunct="1"/>
            <a:r>
              <a:rPr lang="en-US" smtClean="0"/>
              <a:t>Establishing provisions for a work/rest regimen so that exposure time to high temperatures and/or the work rate is decreased.</a:t>
            </a:r>
          </a:p>
          <a:p>
            <a:pPr marL="228600" indent="-228600" eaLnBrk="1" hangingPunct="1"/>
            <a:r>
              <a:rPr lang="en-US" smtClean="0"/>
              <a:t>Developing a program that provides for training on the effects of heat stress, and how to recognize heat-related illness symptoms and prevent heat-induced illnesses.</a:t>
            </a: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44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29438A-456C-4538-9280-FECE4418FA99}" type="slidenum">
              <a:rPr lang="en-US" smtClean="0"/>
              <a:pPr eaLnBrk="1" hangingPunct="1"/>
              <a:t>237</a:t>
            </a:fld>
            <a:endParaRPr lang="en-US" smtClean="0"/>
          </a:p>
        </p:txBody>
      </p:sp>
      <p:sp>
        <p:nvSpPr>
          <p:cNvPr id="574468" name="Rectangle 2"/>
          <p:cNvSpPr>
            <a:spLocks noGrp="1" noRot="1" noChangeAspect="1" noChangeArrowheads="1" noTextEdit="1"/>
          </p:cNvSpPr>
          <p:nvPr>
            <p:ph type="sldImg"/>
          </p:nvPr>
        </p:nvSpPr>
        <p:spPr>
          <a:ln/>
        </p:spPr>
      </p:sp>
      <p:sp>
        <p:nvSpPr>
          <p:cNvPr id="574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combination of heat and humidity can be a serious health threat during the summer months. If you work outside you may be at increased risk for heat related illness. So, take precautions. Here’s how:</a:t>
            </a:r>
          </a:p>
          <a:p>
            <a:pPr eaLnBrk="1" hangingPunct="1"/>
            <a:r>
              <a:rPr lang="en-US" smtClean="0"/>
              <a:t>Drink small amounts of water frequently.</a:t>
            </a:r>
          </a:p>
          <a:p>
            <a:pPr eaLnBrk="1" hangingPunct="1"/>
            <a:r>
              <a:rPr lang="en-US" smtClean="0"/>
              <a:t>Wear light-colored, loose-fitting, breathable clothing—cotton is good.</a:t>
            </a:r>
          </a:p>
          <a:p>
            <a:pPr eaLnBrk="1" hangingPunct="1"/>
            <a:r>
              <a:rPr lang="en-US" smtClean="0"/>
              <a:t>Take frequent short breaks in cool shade.</a:t>
            </a:r>
          </a:p>
          <a:p>
            <a:pPr eaLnBrk="1" hangingPunct="1"/>
            <a:r>
              <a:rPr lang="en-US" smtClean="0"/>
              <a:t>Eat smaller meals before work activity.</a:t>
            </a:r>
          </a:p>
          <a:p>
            <a:pPr eaLnBrk="1" hangingPunct="1"/>
            <a:r>
              <a:rPr lang="en-US" smtClean="0"/>
              <a:t>Avoid caffeine and alcohol or large amounts of sugar.</a:t>
            </a:r>
          </a:p>
          <a:p>
            <a:pPr eaLnBrk="1" hangingPunct="1"/>
            <a:r>
              <a:rPr lang="en-US" smtClean="0"/>
              <a:t>Work in the shade.</a:t>
            </a:r>
          </a:p>
          <a:p>
            <a:pPr eaLnBrk="1" hangingPunct="1"/>
            <a:r>
              <a:rPr lang="en-US" smtClean="0"/>
              <a:t>Find out from your health care provider if your medications and heat don’t mix.</a:t>
            </a:r>
          </a:p>
          <a:p>
            <a:pPr eaLnBrk="1" hangingPunct="1"/>
            <a:r>
              <a:rPr lang="en-US" smtClean="0"/>
              <a:t>Know that equipment such as respirators or work suits can increase heat stress.</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54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DBC419-785A-4249-B143-9E49F1B41E53}" type="slidenum">
              <a:rPr lang="en-US" smtClean="0"/>
              <a:pPr eaLnBrk="1" hangingPunct="1"/>
              <a:t>238</a:t>
            </a:fld>
            <a:endParaRPr lang="en-US" smtClean="0"/>
          </a:p>
        </p:txBody>
      </p:sp>
      <p:sp>
        <p:nvSpPr>
          <p:cNvPr id="575492" name="Rectangle 2"/>
          <p:cNvSpPr>
            <a:spLocks noGrp="1" noRot="1" noChangeAspect="1" noChangeArrowheads="1" noTextEdit="1"/>
          </p:cNvSpPr>
          <p:nvPr>
            <p:ph type="sldImg"/>
          </p:nvPr>
        </p:nvSpPr>
        <p:spPr>
          <a:ln/>
        </p:spPr>
      </p:sp>
      <p:sp>
        <p:nvSpPr>
          <p:cNvPr id="575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Prolonged exposure to cold, wet and windy conditions, even when the temperatures are above freezing, can be dangerous. Extreme cold conditions exist when the equivalent (wind) chill temperature is at or below -25° F (-32 °C). Wind chill temperature is a function of the actual temperature and the estimated wind speed. Under windless conditions, air provides an invisible blanket around the skin. As wind speed increases, this layer of heated air is carried away from the body at an accelerated rate resulting in apparent temperatures well below the air temperature.</a:t>
            </a: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65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27F702-A638-46F4-BF92-7B918289B9F0}" type="slidenum">
              <a:rPr lang="en-US" smtClean="0"/>
              <a:pPr eaLnBrk="1" hangingPunct="1"/>
              <a:t>239</a:t>
            </a:fld>
            <a:endParaRPr lang="en-US" smtClean="0"/>
          </a:p>
        </p:txBody>
      </p:sp>
      <p:sp>
        <p:nvSpPr>
          <p:cNvPr id="576516" name="Rectangle 2"/>
          <p:cNvSpPr>
            <a:spLocks noGrp="1" noRot="1" noChangeAspect="1" noChangeArrowheads="1" noTextEdit="1"/>
          </p:cNvSpPr>
          <p:nvPr>
            <p:ph type="sldImg"/>
          </p:nvPr>
        </p:nvSpPr>
        <p:spPr>
          <a:ln/>
        </p:spPr>
      </p:sp>
      <p:sp>
        <p:nvSpPr>
          <p:cNvPr id="5765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Workers who take certain medications, are in poor physical condition or suffer from illnesses such as diabetes, high blood pressure, or cardiovascular disease are at increased risk and should therefore check with a doctor for additional advice.</a:t>
            </a: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75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0E8052-DD5F-477A-AE56-0165B4A87C90}" type="slidenum">
              <a:rPr lang="en-US" smtClean="0"/>
              <a:pPr eaLnBrk="1" hangingPunct="1"/>
              <a:t>241</a:t>
            </a:fld>
            <a:endParaRPr lang="en-US" smtClean="0"/>
          </a:p>
        </p:txBody>
      </p:sp>
      <p:sp>
        <p:nvSpPr>
          <p:cNvPr id="577540" name="Rectangle 2"/>
          <p:cNvSpPr>
            <a:spLocks noGrp="1" noRot="1" noChangeAspect="1" noChangeArrowheads="1" noTextEdit="1"/>
          </p:cNvSpPr>
          <p:nvPr>
            <p:ph type="sldImg"/>
          </p:nvPr>
        </p:nvSpPr>
        <p:spPr>
          <a:ln/>
        </p:spPr>
      </p:sp>
      <p:sp>
        <p:nvSpPr>
          <p:cNvPr id="577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Every year, approximately 30 million workers are exposed to hazardous noise that is often ignored because the harmful effects of overexposure are typically not visible and develop over an extended period of time (chronic health hazard). Damage to the ear could also occur from a single impact noise (explosion), this is an example of an acute hearing loss. Workers exposed to high noise levels can develop elevated blood pressure, ringing in the ears </a:t>
            </a:r>
            <a:r>
              <a:rPr lang="en-US" b="1" i="1" smtClean="0"/>
              <a:t>(tinnitus)</a:t>
            </a:r>
            <a:r>
              <a:rPr lang="en-US" smtClean="0"/>
              <a:t>, and temporary and/or permanent hearing loss.</a:t>
            </a: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8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BAACA2-4AA7-4E9E-B7FD-FE51036100B7}" type="slidenum">
              <a:rPr lang="en-US" smtClean="0"/>
              <a:pPr eaLnBrk="1" hangingPunct="1"/>
              <a:t>242</a:t>
            </a:fld>
            <a:endParaRPr lang="en-US" smtClean="0"/>
          </a:p>
        </p:txBody>
      </p:sp>
      <p:sp>
        <p:nvSpPr>
          <p:cNvPr id="578564" name="Rectangle 2"/>
          <p:cNvSpPr>
            <a:spLocks noGrp="1" noRot="1" noChangeAspect="1" noChangeArrowheads="1" noTextEdit="1"/>
          </p:cNvSpPr>
          <p:nvPr>
            <p:ph type="sldImg"/>
          </p:nvPr>
        </p:nvSpPr>
        <p:spPr>
          <a:ln/>
        </p:spPr>
      </p:sp>
      <p:sp>
        <p:nvSpPr>
          <p:cNvPr id="578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Hearing loss is often a chronic, long-term health effect that is caused by prolonged exposure to loud noise.</a:t>
            </a:r>
            <a:r>
              <a:rPr lang="en-US" smtClean="0"/>
              <a:t> </a:t>
            </a: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795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10FA6-6339-4FAE-938A-51918DA64761}" type="slidenum">
              <a:rPr lang="en-US" smtClean="0"/>
              <a:pPr eaLnBrk="1" hangingPunct="1"/>
              <a:t>243</a:t>
            </a:fld>
            <a:endParaRPr lang="en-US" smtClean="0"/>
          </a:p>
        </p:txBody>
      </p:sp>
      <p:sp>
        <p:nvSpPr>
          <p:cNvPr id="579588" name="Rectangle 2"/>
          <p:cNvSpPr>
            <a:spLocks noGrp="1" noRot="1" noChangeAspect="1" noChangeArrowheads="1" noTextEdit="1"/>
          </p:cNvSpPr>
          <p:nvPr>
            <p:ph type="sldImg"/>
          </p:nvPr>
        </p:nvSpPr>
        <p:spPr>
          <a:ln/>
        </p:spPr>
      </p:sp>
      <p:sp>
        <p:nvSpPr>
          <p:cNvPr id="579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sensitivity of the human ear to sound depends on the frequency or pitch of the sound. People hear some frequencies better than others; high frequency noise is much better heard than low frequency noise. Noise measurement readings can be adjusted to correspond to this fact; putting more emphasis, or weight, onto the frequencies that people can hear. An </a:t>
            </a:r>
            <a:r>
              <a:rPr lang="en-US" i="1" smtClean="0"/>
              <a:t>A-weighting</a:t>
            </a:r>
            <a:r>
              <a:rPr lang="en-US" smtClean="0"/>
              <a:t> filter which is built into the instrument de-emphasizes low frequencies or pitches. </a:t>
            </a:r>
          </a:p>
          <a:p>
            <a:pPr eaLnBrk="1" hangingPunct="1"/>
            <a:r>
              <a:rPr lang="en-US" smtClean="0"/>
              <a:t>Because the A-weighted response most resembles the sensitivity of the human ear, OSHA’s permissible exposure limit (PEL) for noise is determined using this scale.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81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7C1C56-D04D-4CA8-8511-0299FB87DEF8}" type="slidenum">
              <a:rPr lang="en-US" smtClean="0"/>
              <a:pPr eaLnBrk="1" hangingPunct="1"/>
              <a:t>24</a:t>
            </a:fld>
            <a:endParaRPr lang="en-US" smtClean="0"/>
          </a:p>
        </p:txBody>
      </p:sp>
      <p:sp>
        <p:nvSpPr>
          <p:cNvPr id="348164" name="Rectangle 2"/>
          <p:cNvSpPr>
            <a:spLocks noGrp="1" noRot="1" noChangeAspect="1" noChangeArrowheads="1" noTextEdit="1"/>
          </p:cNvSpPr>
          <p:nvPr>
            <p:ph type="sldImg"/>
          </p:nvPr>
        </p:nvSpPr>
        <p:spPr>
          <a:ln/>
        </p:spPr>
      </p:sp>
      <p:sp>
        <p:nvSpPr>
          <p:cNvPr id="348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Workers with possible exposure to or uses toxic substances or harmful physical agents on job-sites have rights to access exposure records. These rights and responsibilities can be found in OSHA’s standard 29 CFR 1926.33 (see 29 CFR 1910.1020 – Access to Employee Exposure and Medical Records).</a:t>
            </a:r>
            <a:r>
              <a:rPr lang="en-US" b="1" i="1" smtClean="0"/>
              <a:t> </a:t>
            </a:r>
          </a:p>
          <a:p>
            <a:pPr eaLnBrk="1" hangingPunct="1"/>
            <a:r>
              <a:rPr lang="en-US" b="1" i="1" smtClean="0"/>
              <a:t>Retention of Medical Records…</a:t>
            </a:r>
            <a:endParaRPr lang="en-US" smtClean="0"/>
          </a:p>
          <a:p>
            <a:pPr eaLnBrk="1" hangingPunct="1"/>
            <a:r>
              <a:rPr lang="en-US" smtClean="0"/>
              <a:t>Employee medical records must be retained for at least the duration of the employee’s employment plus 30 years.</a:t>
            </a:r>
          </a:p>
          <a:p>
            <a:pPr eaLnBrk="1" hangingPunct="1"/>
            <a:r>
              <a:rPr lang="en-US" smtClean="0"/>
              <a:t>Employee exposure records for at least 30 years (personal air monitoring results).</a:t>
            </a:r>
          </a:p>
          <a:p>
            <a:pPr eaLnBrk="1" hangingPunct="1"/>
            <a:r>
              <a:rPr lang="en-US" smtClean="0"/>
              <a:t>Background data related to environmental, or workplace, monitoring or measuring—such as laboratory reports and worksheets—must only be retained for 1 year, so long as you preserve certain interpretive documents relevant to the interpretation of the data for 30 years.</a:t>
            </a: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06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86870C-799E-4C7A-8429-301942EE1AD6}" type="slidenum">
              <a:rPr lang="en-US" smtClean="0"/>
              <a:pPr eaLnBrk="1" hangingPunct="1"/>
              <a:t>244</a:t>
            </a:fld>
            <a:endParaRPr lang="en-US" smtClean="0"/>
          </a:p>
        </p:txBody>
      </p:sp>
      <p:sp>
        <p:nvSpPr>
          <p:cNvPr id="580612" name="Rectangle 2"/>
          <p:cNvSpPr>
            <a:spLocks noGrp="1" noRot="1" noChangeAspect="1" noChangeArrowheads="1" noTextEdit="1"/>
          </p:cNvSpPr>
          <p:nvPr>
            <p:ph type="sldImg"/>
          </p:nvPr>
        </p:nvSpPr>
        <p:spPr>
          <a:ln/>
        </p:spPr>
      </p:sp>
      <p:sp>
        <p:nvSpPr>
          <p:cNvPr id="5806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National Institute of Health describes tinnitus as a </a:t>
            </a:r>
            <a:r>
              <a:rPr lang="en-US" b="1" i="1" smtClean="0"/>
              <a:t>“ringing in the ears”</a:t>
            </a:r>
            <a:r>
              <a:rPr lang="en-US" smtClean="0"/>
              <a:t>. Although not technically a disease, tinnitus is a symptom of something wrong.</a:t>
            </a:r>
          </a:p>
          <a:p>
            <a:pPr eaLnBrk="1" hangingPunct="1"/>
            <a:r>
              <a:rPr lang="en-US" smtClean="0"/>
              <a:t>People who work in noisy environments—such as construction workers and road crews, can develop tinnitus over time when ongoing exposure to noise damages tiny sensory hair cells in the inner ear that help transmit sound to the brain. </a:t>
            </a:r>
          </a:p>
          <a:p>
            <a:pPr eaLnBrk="1" hangingPunct="1"/>
            <a:r>
              <a:rPr lang="en-US" smtClean="0"/>
              <a:t>Anything you can do to limit your exposure to loud noise—by moving away from the sound or wearing earplugs or earmuffs—will help prevent tinnitus and/or hearing loss.</a:t>
            </a: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16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729E50-4C39-456D-815F-5A4F26E02138}" type="slidenum">
              <a:rPr lang="en-US" smtClean="0"/>
              <a:pPr eaLnBrk="1" hangingPunct="1"/>
              <a:t>245</a:t>
            </a:fld>
            <a:endParaRPr lang="en-US" smtClean="0"/>
          </a:p>
        </p:txBody>
      </p:sp>
      <p:sp>
        <p:nvSpPr>
          <p:cNvPr id="581636" name="Rectangle 2"/>
          <p:cNvSpPr>
            <a:spLocks noGrp="1" noRot="1" noChangeAspect="1" noChangeArrowheads="1" noTextEdit="1"/>
          </p:cNvSpPr>
          <p:nvPr>
            <p:ph type="sldImg"/>
          </p:nvPr>
        </p:nvSpPr>
        <p:spPr>
          <a:ln/>
        </p:spPr>
      </p:sp>
      <p:sp>
        <p:nvSpPr>
          <p:cNvPr id="581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inner ear is a complex system of bones, muscles and nerves. Inside the cochlea (part of the inner ear) are tiny hair-like structures that vibrate nerves which the brain interprets as sound. Loud noises can temporarily paralysis these hairs causing temporary hearing loss; prolonged exposure to loud noise can permanently destroy them!</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26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E6E0E4-A709-41BA-96D6-10C77ACE5699}" type="slidenum">
              <a:rPr lang="en-US" smtClean="0"/>
              <a:pPr eaLnBrk="1" hangingPunct="1"/>
              <a:t>246</a:t>
            </a:fld>
            <a:endParaRPr lang="en-US" smtClean="0"/>
          </a:p>
        </p:txBody>
      </p:sp>
      <p:sp>
        <p:nvSpPr>
          <p:cNvPr id="582660" name="Rectangle 2"/>
          <p:cNvSpPr>
            <a:spLocks noGrp="1" noRot="1" noChangeAspect="1" noChangeArrowheads="1" noTextEdit="1"/>
          </p:cNvSpPr>
          <p:nvPr>
            <p:ph type="sldImg"/>
          </p:nvPr>
        </p:nvSpPr>
        <p:spPr>
          <a:ln/>
        </p:spPr>
      </p:sp>
      <p:sp>
        <p:nvSpPr>
          <p:cNvPr id="582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Micro photo of the spiral curve of the human cochlea revealing a total loss of the outer hair cells and their accompanying nerve fibers following occupational noise exposure; this is what could happen to people who expose themselves to prolonged levels of loud noise.</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36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16EFCA-FEE3-4EF5-A494-EAB78AEF6799}" type="slidenum">
              <a:rPr lang="en-US" smtClean="0"/>
              <a:pPr eaLnBrk="1" hangingPunct="1"/>
              <a:t>247</a:t>
            </a:fld>
            <a:endParaRPr lang="en-US" smtClean="0"/>
          </a:p>
        </p:txBody>
      </p:sp>
      <p:sp>
        <p:nvSpPr>
          <p:cNvPr id="583684" name="Rectangle 2"/>
          <p:cNvSpPr>
            <a:spLocks noGrp="1" noRot="1" noChangeAspect="1" noChangeArrowheads="1" noTextEdit="1"/>
          </p:cNvSpPr>
          <p:nvPr>
            <p:ph type="sldImg"/>
          </p:nvPr>
        </p:nvSpPr>
        <p:spPr>
          <a:ln/>
        </p:spPr>
      </p:sp>
      <p:sp>
        <p:nvSpPr>
          <p:cNvPr id="583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Every time you are exposed to loud noise, you damage the hair-like structures in the ear – much like walking on grass. Overtime a path is worn, and like the blades of grass, the tiny hair-like structures in the ear (cochlea) are permanently destroyed!</a:t>
            </a:r>
          </a:p>
          <a:p>
            <a:pPr eaLnBrk="1" hangingPunct="1"/>
            <a:endParaRPr lang="en-US" smtClean="0"/>
          </a:p>
          <a:p>
            <a:pPr eaLnBrk="1" hangingPunct="1"/>
            <a:r>
              <a:rPr lang="en-US" smtClean="0"/>
              <a:t>Think of the hair-like structures in the ear (cochlea) as grass; as grass is walked on, it gets smashed down and flattens, but over time the blades of grass spring back up – this is like temporary hearing loss. But, if the grass gets walked on repeatedly, over a long period of time, a path gets worn into the grass and the blades of grass get destroyed, never to come back – this is permanent hearing loss.</a:t>
            </a: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47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BA42B4-EF8B-447C-BF50-098C29F1915E}" type="slidenum">
              <a:rPr lang="en-US" smtClean="0"/>
              <a:pPr eaLnBrk="1" hangingPunct="1"/>
              <a:t>248</a:t>
            </a:fld>
            <a:endParaRPr lang="en-US" smtClean="0"/>
          </a:p>
        </p:txBody>
      </p:sp>
      <p:sp>
        <p:nvSpPr>
          <p:cNvPr id="584708" name="Rectangle 2"/>
          <p:cNvSpPr>
            <a:spLocks noGrp="1" noRot="1" noChangeAspect="1" noChangeArrowheads="1" noTextEdit="1"/>
          </p:cNvSpPr>
          <p:nvPr>
            <p:ph type="sldImg"/>
          </p:nvPr>
        </p:nvSpPr>
        <p:spPr>
          <a:ln/>
        </p:spPr>
      </p:sp>
      <p:sp>
        <p:nvSpPr>
          <p:cNvPr id="584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National Institute for Occupational Safety &amp; Health (NIOSH) has conducted studies that show that people in the construction industry are at a higher risk of some kind of hearing loss due to their occupation; one such study was performed on carpenters. </a:t>
            </a:r>
            <a:r>
              <a:rPr lang="en-US" i="1" smtClean="0"/>
              <a:t>For more information on NIOSH and its studies on noise induced hearing loss, visit their website at www.cdc.gov/niosh</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5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93F939-BA62-4813-B269-1E2276CF236C}" type="slidenum">
              <a:rPr lang="en-US" smtClean="0"/>
              <a:pPr eaLnBrk="1" hangingPunct="1"/>
              <a:t>250</a:t>
            </a:fld>
            <a:endParaRPr lang="en-US" smtClean="0"/>
          </a:p>
        </p:txBody>
      </p:sp>
      <p:sp>
        <p:nvSpPr>
          <p:cNvPr id="585732" name="Rectangle 2"/>
          <p:cNvSpPr>
            <a:spLocks noGrp="1" noRot="1" noChangeAspect="1" noChangeArrowheads="1" noTextEdit="1"/>
          </p:cNvSpPr>
          <p:nvPr>
            <p:ph type="sldImg"/>
          </p:nvPr>
        </p:nvSpPr>
        <p:spPr>
          <a:ln/>
        </p:spPr>
      </p:sp>
      <p:sp>
        <p:nvSpPr>
          <p:cNvPr id="585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Contractors can analysis jobs, tasks and equipment; once loud operations are identified, employers can then seek out alternative tools and equipment that are less noisy (eliminate the hazard). </a:t>
            </a:r>
          </a:p>
          <a:p>
            <a:pPr eaLnBrk="1" hangingPunct="1"/>
            <a:endParaRPr lang="en-US" smtClean="0"/>
          </a:p>
          <a:p>
            <a:pPr eaLnBrk="1" hangingPunct="1"/>
            <a:r>
              <a:rPr lang="en-US" smtClean="0"/>
              <a:t>Enclose equipment operators inside cabs.</a:t>
            </a:r>
          </a:p>
          <a:p>
            <a:pPr eaLnBrk="1" hangingPunct="1"/>
            <a:r>
              <a:rPr lang="en-US" smtClean="0"/>
              <a:t>Routine maintenance on tools and equipment can help to reduce sound; replace worn, loose, or unbalanced machine parts that cause vibration.</a:t>
            </a:r>
          </a:p>
          <a:p>
            <a:pPr eaLnBrk="1" hangingPunct="1"/>
            <a:r>
              <a:rPr lang="en-US" smtClean="0"/>
              <a:t>Keep machine parts well lubricated to reduce friction. </a:t>
            </a:r>
            <a:endParaRPr lang="en-US" b="1" i="1" smtClean="0"/>
          </a:p>
          <a:p>
            <a:pPr eaLnBrk="1" hangingPunct="1"/>
            <a:r>
              <a:rPr lang="en-US" smtClean="0"/>
              <a:t>Place acoustical enclosures and barriers around generators.</a:t>
            </a:r>
          </a:p>
          <a:p>
            <a:pPr eaLnBrk="1" hangingPunct="1"/>
            <a:r>
              <a:rPr lang="en-US" smtClean="0"/>
              <a:t>Use sound absorbing material and vibration isolation systems on hand tools.</a:t>
            </a:r>
          </a:p>
          <a:p>
            <a:pPr eaLnBrk="1" hangingPunct="1"/>
            <a:r>
              <a:rPr lang="en-US" smtClean="0"/>
              <a:t>Use rubber mallets to erect and dismantle scaffolding and formwork.</a:t>
            </a:r>
          </a:p>
          <a:p>
            <a:pPr eaLnBrk="1" hangingPunct="1"/>
            <a:r>
              <a:rPr lang="en-US" smtClean="0"/>
              <a:t>Rotate workers performing loud tasks, and post signs warning of areas where hearing protection is required.</a:t>
            </a:r>
            <a:endParaRPr lang="en-US" b="1" i="1" smtClean="0"/>
          </a:p>
          <a:p>
            <a:pPr eaLnBrk="1" hangingPunct="1"/>
            <a:r>
              <a:rPr lang="en-US" smtClean="0"/>
              <a:t>Train all employees on how to properly wear hearing protective devices.</a:t>
            </a:r>
          </a:p>
          <a:p>
            <a:pPr eaLnBrk="1" hangingPunct="1"/>
            <a:endParaRPr lang="en-US"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6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E59CA0-7757-4CFD-B46D-C010C6BCA88F}" type="slidenum">
              <a:rPr lang="en-US" smtClean="0"/>
              <a:pPr eaLnBrk="1" hangingPunct="1"/>
              <a:t>251</a:t>
            </a:fld>
            <a:endParaRPr lang="en-US" smtClean="0"/>
          </a:p>
        </p:txBody>
      </p:sp>
      <p:sp>
        <p:nvSpPr>
          <p:cNvPr id="586756" name="Rectangle 2"/>
          <p:cNvSpPr>
            <a:spLocks noGrp="1" noRot="1" noChangeAspect="1" noChangeArrowheads="1" noTextEdit="1"/>
          </p:cNvSpPr>
          <p:nvPr>
            <p:ph type="sldImg"/>
          </p:nvPr>
        </p:nvSpPr>
        <p:spPr>
          <a:ln/>
        </p:spPr>
      </p:sp>
      <p:sp>
        <p:nvSpPr>
          <p:cNvPr id="586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Equipment Operator Cab Enclosure</a:t>
            </a:r>
            <a:r>
              <a:rPr lang="en-US" smtClean="0"/>
              <a:t> </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77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43CE3A-A3EC-4E13-BCCD-1E7604BBC589}" type="slidenum">
              <a:rPr lang="en-US" smtClean="0"/>
              <a:pPr eaLnBrk="1" hangingPunct="1"/>
              <a:t>252</a:t>
            </a:fld>
            <a:endParaRPr lang="en-US" smtClean="0"/>
          </a:p>
        </p:txBody>
      </p:sp>
      <p:sp>
        <p:nvSpPr>
          <p:cNvPr id="587780" name="Rectangle 2"/>
          <p:cNvSpPr>
            <a:spLocks noGrp="1" noRot="1" noChangeAspect="1" noChangeArrowheads="1" noTextEdit="1"/>
          </p:cNvSpPr>
          <p:nvPr>
            <p:ph type="sldImg"/>
          </p:nvPr>
        </p:nvSpPr>
        <p:spPr>
          <a:ln/>
        </p:spPr>
      </p:sp>
      <p:sp>
        <p:nvSpPr>
          <p:cNvPr id="587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Important administrative controls such as posting warning signs and the proper training of employees must be conducted along with the wearing of hearing protection.</a:t>
            </a: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88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6DB772-8EDB-49FB-8C23-A89939D72703}" type="slidenum">
              <a:rPr lang="en-US" smtClean="0"/>
              <a:pPr eaLnBrk="1" hangingPunct="1"/>
              <a:t>253</a:t>
            </a:fld>
            <a:endParaRPr lang="en-US" smtClean="0"/>
          </a:p>
        </p:txBody>
      </p:sp>
      <p:sp>
        <p:nvSpPr>
          <p:cNvPr id="588804" name="Rectangle 2"/>
          <p:cNvSpPr>
            <a:spLocks noGrp="1" noRot="1" noChangeAspect="1" noChangeArrowheads="1" noTextEdit="1"/>
          </p:cNvSpPr>
          <p:nvPr>
            <p:ph type="sldImg"/>
          </p:nvPr>
        </p:nvSpPr>
        <p:spPr>
          <a:ln/>
        </p:spPr>
      </p:sp>
      <p:sp>
        <p:nvSpPr>
          <p:cNvPr id="5888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Plain cotton is not an acceptable protective device against noise.</a:t>
            </a: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898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D8A6ED-D74E-4970-9833-90725555716D}" type="slidenum">
              <a:rPr lang="en-US" smtClean="0"/>
              <a:pPr eaLnBrk="1" hangingPunct="1"/>
              <a:t>254</a:t>
            </a:fld>
            <a:endParaRPr lang="en-US" smtClean="0"/>
          </a:p>
        </p:txBody>
      </p:sp>
      <p:sp>
        <p:nvSpPr>
          <p:cNvPr id="589828" name="Rectangle 2"/>
          <p:cNvSpPr>
            <a:spLocks noGrp="1" noRot="1" noChangeAspect="1" noChangeArrowheads="1" noTextEdit="1"/>
          </p:cNvSpPr>
          <p:nvPr>
            <p:ph type="sldImg"/>
          </p:nvPr>
        </p:nvSpPr>
        <p:spPr>
          <a:ln/>
        </p:spPr>
      </p:sp>
      <p:sp>
        <p:nvSpPr>
          <p:cNvPr id="589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sz="1000" smtClean="0"/>
              <a:t>The Occupational Safety and Health Administration (OSHA) has determined that an effective hearing conservation program consists of the following elements: </a:t>
            </a:r>
          </a:p>
          <a:p>
            <a:pPr marL="228600" indent="-228600" eaLnBrk="1" hangingPunct="1"/>
            <a:r>
              <a:rPr lang="en-US" sz="1000" smtClean="0"/>
              <a:t>Monitoring of employee noise exposures; (e.g., frequent and regular inspecton of the job-site is required by competent person).</a:t>
            </a:r>
          </a:p>
          <a:p>
            <a:pPr marL="228600" indent="-228600" eaLnBrk="1" hangingPunct="1"/>
            <a:r>
              <a:rPr lang="en-US" sz="1000" smtClean="0"/>
              <a:t>The institution of engineering, work practice, and administrative controls for excessive noise; (e.g., maintain equipment to run smooth and quiet, rotate workers, put up signs and barriers to warn workers of high noise levels).</a:t>
            </a:r>
          </a:p>
          <a:p>
            <a:pPr marL="228600" indent="-228600" eaLnBrk="1" hangingPunct="1"/>
            <a:r>
              <a:rPr lang="en-US" sz="1000" smtClean="0"/>
              <a:t>The provision of each overexposed employee with an individually fitted hearing protector with an adequate </a:t>
            </a:r>
            <a:r>
              <a:rPr lang="en-US" sz="1000" i="1" smtClean="0"/>
              <a:t>noise reduction rating</a:t>
            </a:r>
            <a:r>
              <a:rPr lang="en-US" sz="1000" smtClean="0"/>
              <a:t>; [e.g., attenuation to below 85 decibels (dBA)].</a:t>
            </a:r>
          </a:p>
          <a:p>
            <a:pPr marL="228600" indent="-228600" eaLnBrk="1" hangingPunct="1"/>
            <a:r>
              <a:rPr lang="en-US" sz="1000" smtClean="0"/>
              <a:t>Employee training and education regarding noise hazards and protection measures; (e.g., inform workers of the hazards of noise and when and where to wear hearing protectors).</a:t>
            </a:r>
          </a:p>
          <a:p>
            <a:pPr marL="228600" indent="-228600" eaLnBrk="1" hangingPunct="1"/>
            <a:r>
              <a:rPr lang="en-US" sz="1000" smtClean="0"/>
              <a:t>Baseline and annual audiometry; before beginning work, have an audiometry test conducted to establish pre-work conditions and periodically re-test to determine any hearing loss.</a:t>
            </a:r>
          </a:p>
          <a:p>
            <a:pPr marL="228600" indent="-228600" eaLnBrk="1" hangingPunct="1"/>
            <a:r>
              <a:rPr lang="en-US" sz="1000" smtClean="0"/>
              <a:t>Procedures for preventing further occupational hearing loss by an employee whenever such an event has been identified (e.g., requiring employee use of hearing protective device at 85 decibels (dbA), and;</a:t>
            </a:r>
          </a:p>
          <a:p>
            <a:pPr marL="228600" indent="-228600" eaLnBrk="1" hangingPunct="1"/>
            <a:r>
              <a:rPr lang="en-US" sz="1000" smtClean="0"/>
              <a:t>Recording Keeping (e.g., audiometry tests, inspection logs &amp; noise monitoring data).</a:t>
            </a:r>
          </a:p>
          <a:p>
            <a:pPr marL="228600" indent="-228600" eaLnBrk="1" hangingPunct="1"/>
            <a:r>
              <a:rPr lang="en-US" sz="1000" smtClean="0"/>
              <a:t>Every construction industry employer's hearing conservation program must incorporate as many of the above elements as are feasible*.</a:t>
            </a:r>
            <a:endParaRPr lang="en-US" sz="1000" b="1" i="1" smtClean="0"/>
          </a:p>
          <a:p>
            <a:pPr marL="228600" indent="-228600" eaLnBrk="1" hangingPunct="1"/>
            <a:r>
              <a:rPr lang="en-US" sz="1000" b="1" i="1" smtClean="0"/>
              <a:t>* Feasible means – capable of being done.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49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86693E-8A55-4E83-B8FA-C4A3BD0D6D5F}" type="slidenum">
              <a:rPr lang="en-US" smtClean="0"/>
              <a:pPr eaLnBrk="1" hangingPunct="1"/>
              <a:t>25</a:t>
            </a:fld>
            <a:endParaRPr lang="en-US" smtClean="0"/>
          </a:p>
        </p:txBody>
      </p:sp>
      <p:sp>
        <p:nvSpPr>
          <p:cNvPr id="349188" name="Rectangle 2"/>
          <p:cNvSpPr>
            <a:spLocks noGrp="1" noRot="1" noChangeAspect="1" noChangeArrowheads="1" noTextEdit="1"/>
          </p:cNvSpPr>
          <p:nvPr>
            <p:ph type="sldImg"/>
          </p:nvPr>
        </p:nvSpPr>
        <p:spPr>
          <a:ln/>
        </p:spPr>
      </p:sp>
      <p:sp>
        <p:nvSpPr>
          <p:cNvPr id="349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Detector Tubes</a:t>
            </a:r>
          </a:p>
          <a:p>
            <a:pPr eaLnBrk="1" hangingPunct="1"/>
            <a:r>
              <a:rPr lang="en-US" sz="800" smtClean="0"/>
              <a:t>Detects different gases and vapors; often used as a survey tool to determine if a substance is present or not – does not determine exact quantity or employee exposure.</a:t>
            </a:r>
          </a:p>
          <a:p>
            <a:pPr eaLnBrk="1" hangingPunct="1"/>
            <a:r>
              <a:rPr lang="en-US" sz="800" smtClean="0"/>
              <a:t>Easy to use and gives instant color change results; uses either a hand or a battery operated pump.</a:t>
            </a:r>
          </a:p>
          <a:p>
            <a:pPr eaLnBrk="1" hangingPunct="1"/>
            <a:r>
              <a:rPr lang="en-US" sz="800" smtClean="0"/>
              <a:t>Often non-specific and has a high standard of error (± 25%).</a:t>
            </a:r>
          </a:p>
          <a:p>
            <a:pPr eaLnBrk="1" hangingPunct="1"/>
            <a:r>
              <a:rPr lang="en-US" sz="800" smtClean="0"/>
              <a:t>Low cost. </a:t>
            </a:r>
          </a:p>
          <a:p>
            <a:pPr eaLnBrk="1" hangingPunct="1"/>
            <a:endParaRPr lang="en-US" sz="800" smtClean="0"/>
          </a:p>
          <a:p>
            <a:pPr eaLnBrk="1" hangingPunct="1"/>
            <a:r>
              <a:rPr lang="en-US" smtClean="0"/>
              <a:t>Sampling Tubes</a:t>
            </a:r>
          </a:p>
          <a:p>
            <a:pPr eaLnBrk="1" hangingPunct="1"/>
            <a:r>
              <a:rPr lang="en-US" sz="800" smtClean="0"/>
              <a:t>Easy to use and can sample for more than one chemical on a single tube.</a:t>
            </a:r>
          </a:p>
          <a:p>
            <a:pPr eaLnBrk="1" hangingPunct="1"/>
            <a:r>
              <a:rPr lang="en-US" sz="800" smtClean="0"/>
              <a:t>Tubes must be specific for type of gas or vapor.</a:t>
            </a:r>
          </a:p>
          <a:p>
            <a:pPr eaLnBrk="1" hangingPunct="1"/>
            <a:r>
              <a:rPr lang="en-US" sz="800" smtClean="0"/>
              <a:t>Not real time measurement – delay in results.</a:t>
            </a:r>
          </a:p>
          <a:p>
            <a:pPr eaLnBrk="1" hangingPunct="1"/>
            <a:r>
              <a:rPr lang="en-US" sz="800" smtClean="0"/>
              <a:t>Highly accurate in determining exposure.</a:t>
            </a:r>
          </a:p>
          <a:p>
            <a:pPr eaLnBrk="1" hangingPunct="1"/>
            <a:r>
              <a:rPr lang="en-US" sz="800" smtClean="0"/>
              <a:t>Low cost. </a:t>
            </a:r>
          </a:p>
          <a:p>
            <a:pPr eaLnBrk="1" hangingPunct="1"/>
            <a:endParaRPr lang="en-US" sz="800" smtClean="0"/>
          </a:p>
          <a:p>
            <a:pPr eaLnBrk="1" hangingPunct="1"/>
            <a:r>
              <a:rPr lang="en-US" smtClean="0"/>
              <a:t>Multi or single gas/vapor detector</a:t>
            </a:r>
          </a:p>
          <a:p>
            <a:pPr eaLnBrk="1" hangingPunct="1"/>
            <a:r>
              <a:rPr lang="en-US" sz="800" smtClean="0"/>
              <a:t>Real time measurement device that provides instant results; can be used as personal alarm monitors.</a:t>
            </a:r>
          </a:p>
          <a:p>
            <a:pPr eaLnBrk="1" hangingPunct="1"/>
            <a:r>
              <a:rPr lang="en-US" sz="800" smtClean="0"/>
              <a:t>Detects a variety of toxic gases and explosive environments.</a:t>
            </a:r>
          </a:p>
          <a:p>
            <a:pPr eaLnBrk="1" hangingPunct="1"/>
            <a:r>
              <a:rPr lang="en-US" sz="800" smtClean="0"/>
              <a:t>Easy to use, but requires calibration to be accurate; requires on-going maintenance.</a:t>
            </a:r>
          </a:p>
          <a:p>
            <a:pPr eaLnBrk="1" hangingPunct="1"/>
            <a:r>
              <a:rPr lang="en-US" sz="800" smtClean="0"/>
              <a:t>Sensors wear out (need replacement).</a:t>
            </a:r>
          </a:p>
          <a:p>
            <a:pPr eaLnBrk="1" hangingPunct="1"/>
            <a:r>
              <a:rPr lang="en-US" sz="800" smtClean="0"/>
              <a:t>Moderate to high cost. </a:t>
            </a:r>
          </a:p>
          <a:p>
            <a:pPr eaLnBrk="1" hangingPunct="1"/>
            <a:endParaRPr lang="en-US" sz="800" smtClean="0"/>
          </a:p>
          <a:p>
            <a:pPr eaLnBrk="1" hangingPunct="1"/>
            <a:r>
              <a:rPr lang="en-US" b="1" smtClean="0"/>
              <a:t>Passive badge gas/vapor sampler</a:t>
            </a:r>
          </a:p>
          <a:p>
            <a:pPr eaLnBrk="1" hangingPunct="1"/>
            <a:r>
              <a:rPr lang="en-US" sz="800" smtClean="0"/>
              <a:t>Device worn to passively measure exposure.</a:t>
            </a:r>
          </a:p>
          <a:p>
            <a:pPr eaLnBrk="1" hangingPunct="1"/>
            <a:r>
              <a:rPr lang="en-US" sz="800" smtClean="0"/>
              <a:t>Simple to use; just put it on and go to work.</a:t>
            </a:r>
          </a:p>
          <a:p>
            <a:pPr eaLnBrk="1" hangingPunct="1"/>
            <a:r>
              <a:rPr lang="en-US" sz="800" smtClean="0"/>
              <a:t>Accurate device, but limited to the number of chemicals measured.</a:t>
            </a:r>
          </a:p>
          <a:p>
            <a:pPr eaLnBrk="1" hangingPunct="1"/>
            <a:r>
              <a:rPr lang="en-US" sz="800" smtClean="0"/>
              <a:t>Not real time measurement – delay in results.</a:t>
            </a:r>
          </a:p>
          <a:p>
            <a:pPr eaLnBrk="1" hangingPunct="1"/>
            <a:r>
              <a:rPr lang="en-US" sz="800" smtClean="0"/>
              <a:t>Low cost. </a:t>
            </a: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08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7F46DC-4EAA-4DCB-B94E-2A450FD0888C}" type="slidenum">
              <a:rPr lang="en-US" smtClean="0"/>
              <a:pPr eaLnBrk="1" hangingPunct="1"/>
              <a:t>255</a:t>
            </a:fld>
            <a:endParaRPr lang="en-US" smtClean="0"/>
          </a:p>
        </p:txBody>
      </p:sp>
      <p:sp>
        <p:nvSpPr>
          <p:cNvPr id="590852" name="Rectangle 2"/>
          <p:cNvSpPr>
            <a:spLocks noGrp="1" noRot="1" noChangeAspect="1" noChangeArrowheads="1" noTextEdit="1"/>
          </p:cNvSpPr>
          <p:nvPr>
            <p:ph type="sldImg"/>
          </p:nvPr>
        </p:nvSpPr>
        <p:spPr>
          <a:ln/>
        </p:spPr>
      </p:sp>
      <p:sp>
        <p:nvSpPr>
          <p:cNvPr id="5908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smtClean="0"/>
              <a:t>Baseline and annual audiometry; before beginning work, have an audiometry test conducted to establish pre-work conditions and periodically re-test to determine any hearing loss.</a:t>
            </a: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18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752E451-5ECD-4B72-A3A3-80D8B6D1B3F2}" type="slidenum">
              <a:rPr lang="en-US" smtClean="0"/>
              <a:pPr eaLnBrk="1" hangingPunct="1"/>
              <a:t>256</a:t>
            </a:fld>
            <a:endParaRPr lang="en-US" smtClean="0"/>
          </a:p>
        </p:txBody>
      </p:sp>
      <p:sp>
        <p:nvSpPr>
          <p:cNvPr id="591876" name="Rectangle 2"/>
          <p:cNvSpPr>
            <a:spLocks noGrp="1" noRot="1" noChangeAspect="1" noChangeArrowheads="1" noTextEdit="1"/>
          </p:cNvSpPr>
          <p:nvPr>
            <p:ph type="sldImg"/>
          </p:nvPr>
        </p:nvSpPr>
        <p:spPr>
          <a:ln/>
        </p:spPr>
      </p:sp>
      <p:sp>
        <p:nvSpPr>
          <p:cNvPr id="5918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Know your hazard. Whenever possible, measure the noise levels in your environment on a frequent basis to determine exactly what the hazards are. Determine, if any, off-the-job exposures to noise.</a:t>
            </a:r>
          </a:p>
          <a:p>
            <a:pPr eaLnBrk="1" hangingPunct="1"/>
            <a:r>
              <a:rPr lang="en-US" smtClean="0"/>
              <a:t>Trust the annual audiogram. Rely on this information to gauge any hearing loss from year to year.</a:t>
            </a:r>
          </a:p>
          <a:p>
            <a:pPr eaLnBrk="1" hangingPunct="1"/>
            <a:r>
              <a:rPr lang="en-US" smtClean="0"/>
              <a:t>Select hearing protection that is right for you, that is comfortable for you, and that you will wear. </a:t>
            </a:r>
          </a:p>
          <a:p>
            <a:pPr eaLnBrk="1" hangingPunct="1"/>
            <a:r>
              <a:rPr lang="en-US" smtClean="0"/>
              <a:t>Wear your hearing protection right. Each type of hearing protector is slightly different. The important thing to remember is that you need to insert ear plugs correctly, or ear muffs completely over the ears. Then, you must always test the fit. </a:t>
            </a:r>
          </a:p>
          <a:p>
            <a:pPr eaLnBrk="1" hangingPunct="1"/>
            <a:r>
              <a:rPr lang="en-US" smtClean="0"/>
              <a:t>To test the fit, cup your hands over your ears, then release. If you can hear a difference, you may not be wearing your hearing protector correctly. Remove, and then fit again. </a:t>
            </a: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28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14EF4D-BD9E-4C32-93AF-D2A24A53F803}" type="slidenum">
              <a:rPr lang="en-US" smtClean="0"/>
              <a:pPr eaLnBrk="1" hangingPunct="1"/>
              <a:t>257</a:t>
            </a:fld>
            <a:endParaRPr lang="en-US" smtClean="0"/>
          </a:p>
        </p:txBody>
      </p:sp>
      <p:sp>
        <p:nvSpPr>
          <p:cNvPr id="592900" name="Rectangle 2"/>
          <p:cNvSpPr>
            <a:spLocks noGrp="1" noRot="1" noChangeAspect="1" noChangeArrowheads="1" noTextEdit="1"/>
          </p:cNvSpPr>
          <p:nvPr>
            <p:ph type="sldImg"/>
          </p:nvPr>
        </p:nvSpPr>
        <p:spPr>
          <a:ln/>
        </p:spPr>
      </p:sp>
      <p:sp>
        <p:nvSpPr>
          <p:cNvPr id="592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t>
            </a:r>
            <a:r>
              <a:rPr lang="en-US" b="1" i="1" smtClean="0"/>
              <a:t>noise reduction rating (NRR)</a:t>
            </a:r>
            <a:r>
              <a:rPr lang="en-US" smtClean="0"/>
              <a:t> is the measurement, in decibels (dB), of how well a hearing protector reduces noise. The higher the NRR number the greater the noise reduction. This noise reduction rating is based on the C-weighted sound level scale. Because noise exposures are measured on the A-weighted sound level scale, an adjustment must be made to determine the actual noise reduction (</a:t>
            </a:r>
            <a:r>
              <a:rPr lang="en-US" i="1" smtClean="0"/>
              <a:t>see NRR Adjustment Calculation).</a:t>
            </a: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39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1CB7365-DE41-4424-A80C-CD1C75C5EF4E}" type="slidenum">
              <a:rPr lang="en-US" smtClean="0"/>
              <a:pPr eaLnBrk="1" hangingPunct="1"/>
              <a:t>258</a:t>
            </a:fld>
            <a:endParaRPr lang="en-US" smtClean="0"/>
          </a:p>
        </p:txBody>
      </p:sp>
      <p:sp>
        <p:nvSpPr>
          <p:cNvPr id="593924" name="Rectangle 2"/>
          <p:cNvSpPr>
            <a:spLocks noGrp="1" noRot="1" noChangeAspect="1" noChangeArrowheads="1" noTextEdit="1"/>
          </p:cNvSpPr>
          <p:nvPr>
            <p:ph type="sldImg"/>
          </p:nvPr>
        </p:nvSpPr>
        <p:spPr>
          <a:ln/>
        </p:spPr>
      </p:sp>
      <p:sp>
        <p:nvSpPr>
          <p:cNvPr id="5939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Under a new proposed regulation, a new rating system will be used. While it will be known as the NRR, it will now represent a range of expected protection, as opposed to a single-number estimate. While the proposed method still uses ANSI-standard lab testing to generate the attenuation ratings, the new </a:t>
            </a:r>
            <a:r>
              <a:rPr lang="en-US" b="1" i="1" smtClean="0"/>
              <a:t>range noise reduction rating (NRR)</a:t>
            </a:r>
            <a:r>
              <a:rPr lang="en-US" smtClean="0"/>
              <a:t> will provide an indication of how much attenuation minimally trained users (the lower number) versus highly motivated, trained users (the higher number) can be expected to achieve. For some hearing protectors, the spread of this range may be quite significant. Also, to more accurately depict attenuation of sound to the human ear, range noise reduction ratings are based on the A-weighted sound level scale (no adjustment calculation required).</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49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289904-064C-4216-9EC3-725C8B421248}" type="slidenum">
              <a:rPr lang="en-US" smtClean="0"/>
              <a:pPr eaLnBrk="1" hangingPunct="1"/>
              <a:t>259</a:t>
            </a:fld>
            <a:endParaRPr lang="en-US" smtClean="0"/>
          </a:p>
        </p:txBody>
      </p:sp>
      <p:sp>
        <p:nvSpPr>
          <p:cNvPr id="594948" name="Rectangle 2"/>
          <p:cNvSpPr>
            <a:spLocks noGrp="1" noRot="1" noChangeAspect="1" noChangeArrowheads="1" noTextEdit="1"/>
          </p:cNvSpPr>
          <p:nvPr>
            <p:ph type="sldImg"/>
          </p:nvPr>
        </p:nvSpPr>
        <p:spPr>
          <a:ln/>
        </p:spPr>
      </p:sp>
      <p:sp>
        <p:nvSpPr>
          <p:cNvPr id="5949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adjust for inconsistencies in the human ear canal and the fact that manufacturers do not use the A-weighted sound level scale to determine noise reduction ratings, OSHA requires that the users of hearing protectors reduce downward the manufacturers’ </a:t>
            </a:r>
            <a:r>
              <a:rPr lang="en-US" i="1" smtClean="0"/>
              <a:t>noise reduction rating (NRR)</a:t>
            </a:r>
            <a:r>
              <a:rPr lang="en-US" smtClean="0"/>
              <a:t>; this is done by subtracting seven (7) from the listed NRR.</a:t>
            </a: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59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585997-1540-4CDA-854A-F988F1FFEF1F}" type="slidenum">
              <a:rPr lang="en-US" smtClean="0"/>
              <a:pPr eaLnBrk="1" hangingPunct="1"/>
              <a:t>260</a:t>
            </a:fld>
            <a:endParaRPr lang="en-US" smtClean="0"/>
          </a:p>
        </p:txBody>
      </p:sp>
      <p:sp>
        <p:nvSpPr>
          <p:cNvPr id="595972" name="Rectangle 2"/>
          <p:cNvSpPr>
            <a:spLocks noGrp="1" noRot="1" noChangeAspect="1" noChangeArrowheads="1" noTextEdit="1"/>
          </p:cNvSpPr>
          <p:nvPr>
            <p:ph type="sldImg"/>
          </p:nvPr>
        </p:nvSpPr>
        <p:spPr>
          <a:ln/>
        </p:spPr>
      </p:sp>
      <p:sp>
        <p:nvSpPr>
          <p:cNvPr id="5959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NIOSH has established these percentages to reduce an adjusted noise reduction rating (NRR – 7, then reduce to percentages shown).</a:t>
            </a:r>
          </a:p>
          <a:p>
            <a:pPr eaLnBrk="1" hangingPunct="1"/>
            <a:endParaRPr lang="en-US" smtClean="0"/>
          </a:p>
          <a:p>
            <a:pPr eaLnBrk="1" hangingPunct="1"/>
            <a:r>
              <a:rPr lang="en-US" smtClean="0"/>
              <a:t>This additional reduction takes into consideration of inconsistency of use.</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69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486478-9110-4429-BD4E-EA9E0F0EB0A2}" type="slidenum">
              <a:rPr lang="en-US" smtClean="0"/>
              <a:pPr eaLnBrk="1" hangingPunct="1"/>
              <a:t>261</a:t>
            </a:fld>
            <a:endParaRPr lang="en-US" smtClean="0"/>
          </a:p>
        </p:txBody>
      </p:sp>
      <p:sp>
        <p:nvSpPr>
          <p:cNvPr id="596996" name="Rectangle 2"/>
          <p:cNvSpPr>
            <a:spLocks noGrp="1" noRot="1" noChangeAspect="1" noChangeArrowheads="1" noTextEdit="1"/>
          </p:cNvSpPr>
          <p:nvPr>
            <p:ph type="sldImg"/>
          </p:nvPr>
        </p:nvSpPr>
        <p:spPr>
          <a:ln/>
        </p:spPr>
      </p:sp>
      <p:sp>
        <p:nvSpPr>
          <p:cNvPr id="5969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Workers whose 8-hour time weighted average exposures exceed 100 decibels should wear double hearing protection (wearing earplugs and earmuffs simultaneously). </a:t>
            </a:r>
            <a:endParaRPr lang="en-US" b="1" smtClean="0"/>
          </a:p>
          <a:p>
            <a:pPr eaLnBrk="1" hangingPunct="1"/>
            <a:r>
              <a:rPr lang="en-US" b="1" smtClean="0"/>
              <a:t>NOTE:</a:t>
            </a:r>
            <a:r>
              <a:rPr lang="en-US" smtClean="0"/>
              <a:t> The term "double hearing protection" is misleading. The attenuation provided from any combination earplug and earmuff is not equal to the sum of their individual attenuation values.</a:t>
            </a:r>
          </a:p>
          <a:p>
            <a:pPr eaLnBrk="1" hangingPunct="1"/>
            <a:endParaRPr lang="en-US" smtClean="0"/>
          </a:p>
          <a:p>
            <a:pPr eaLnBrk="1" hangingPunct="1"/>
            <a:r>
              <a:rPr lang="en-US" smtClean="0"/>
              <a:t>To calculate the dual hearing protection using the noise reduction rating, take the higher NRR and add five (5) to the field adjusted NRR (listed NRR – 7 + 5); the extra five (5) is all that is added for the second device.</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80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399BF0-B759-40DB-A212-2C32A6BBBFD0}" type="slidenum">
              <a:rPr lang="en-US" smtClean="0"/>
              <a:pPr eaLnBrk="1" hangingPunct="1"/>
              <a:t>262</a:t>
            </a:fld>
            <a:endParaRPr lang="en-US" smtClean="0"/>
          </a:p>
        </p:txBody>
      </p:sp>
      <p:sp>
        <p:nvSpPr>
          <p:cNvPr id="598020" name="Rectangle 2"/>
          <p:cNvSpPr>
            <a:spLocks noGrp="1" noRot="1" noChangeAspect="1" noChangeArrowheads="1" noTextEdit="1"/>
          </p:cNvSpPr>
          <p:nvPr>
            <p:ph type="sldImg"/>
          </p:nvPr>
        </p:nvSpPr>
        <p:spPr>
          <a:ln/>
        </p:spPr>
      </p:sp>
      <p:sp>
        <p:nvSpPr>
          <p:cNvPr id="5980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WARNING!	</a:t>
            </a:r>
            <a:r>
              <a:rPr lang="en-US" i="1" smtClean="0"/>
              <a:t>Make sure that any plugs used with double protection </a:t>
            </a:r>
            <a:r>
              <a:rPr lang="en-US" i="1" u="sng" smtClean="0"/>
              <a:t>do not</a:t>
            </a:r>
            <a:r>
              <a:rPr lang="en-US" i="1" smtClean="0"/>
              <a:t> have a cord; it will interfere with the fit of the earmuffs and not provide added protection.</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5990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E858B2-DCA4-43A0-B192-A4C9E304C4D7}" type="slidenum">
              <a:rPr lang="en-US" smtClean="0"/>
              <a:pPr eaLnBrk="1" hangingPunct="1"/>
              <a:t>263</a:t>
            </a:fld>
            <a:endParaRPr lang="en-US" smtClean="0"/>
          </a:p>
        </p:txBody>
      </p:sp>
      <p:sp>
        <p:nvSpPr>
          <p:cNvPr id="599044" name="Rectangle 2"/>
          <p:cNvSpPr>
            <a:spLocks noGrp="1" noRot="1" noChangeAspect="1" noChangeArrowheads="1" noTextEdit="1"/>
          </p:cNvSpPr>
          <p:nvPr>
            <p:ph type="sldImg"/>
          </p:nvPr>
        </p:nvSpPr>
        <p:spPr>
          <a:ln/>
        </p:spPr>
      </p:sp>
      <p:sp>
        <p:nvSpPr>
          <p:cNvPr id="5990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Cumulative trauma disorders (CTDs) also known as repetitive strain injuries, repetitive motion disorders, overuse syndrome, and work-related musculoskeletal disorders are the largest cause of occupational disease in the United States and the most frequently reported type of occupational disease in Connecticut. CTDs are injuries of the musculoskeletal system (joints, muscles, tendons, ligaments, nerves, and blood vessels) which are caused by over use as a result of stressful work over a period of time. </a:t>
            </a: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00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A8903B-DA1C-4DA9-8834-BCAEC6157A12}" type="slidenum">
              <a:rPr lang="en-US" smtClean="0"/>
              <a:pPr eaLnBrk="1" hangingPunct="1"/>
              <a:t>264</a:t>
            </a:fld>
            <a:endParaRPr lang="en-US" smtClean="0"/>
          </a:p>
        </p:txBody>
      </p:sp>
      <p:sp>
        <p:nvSpPr>
          <p:cNvPr id="600068" name="Rectangle 2"/>
          <p:cNvSpPr>
            <a:spLocks noGrp="1" noRot="1" noChangeAspect="1" noChangeArrowheads="1" noTextEdit="1"/>
          </p:cNvSpPr>
          <p:nvPr>
            <p:ph type="sldImg"/>
          </p:nvPr>
        </p:nvSpPr>
        <p:spPr>
          <a:ln/>
        </p:spPr>
      </p:sp>
      <p:sp>
        <p:nvSpPr>
          <p:cNvPr id="600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Concrete finishers using hand trowels can be very stressful on the back, hands and arms. If physically able to do so, stretching before work and taking mini breaks (a few seconds) can help relieve stress and fatigue. Try not to over reach, as this can be place additional stress on your back and wrists. Try to maintain a comfortable position while working. </a:t>
            </a:r>
          </a:p>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0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0B40B4-8987-4848-80A9-5C112512BF9B}" type="slidenum">
              <a:rPr lang="en-US" smtClean="0"/>
              <a:pPr eaLnBrk="1" hangingPunct="1"/>
              <a:t>26</a:t>
            </a:fld>
            <a:endParaRPr lang="en-US" smtClean="0"/>
          </a:p>
        </p:txBody>
      </p:sp>
      <p:sp>
        <p:nvSpPr>
          <p:cNvPr id="350212" name="Rectangle 2"/>
          <p:cNvSpPr>
            <a:spLocks noGrp="1" noRot="1" noChangeAspect="1" noChangeArrowheads="1" noTextEdit="1"/>
          </p:cNvSpPr>
          <p:nvPr>
            <p:ph type="sldImg"/>
          </p:nvPr>
        </p:nvSpPr>
        <p:spPr>
          <a:ln/>
        </p:spPr>
      </p:sp>
      <p:sp>
        <p:nvSpPr>
          <p:cNvPr id="350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mtClean="0"/>
              <a:t>Instant Swab Wipes </a:t>
            </a:r>
          </a:p>
          <a:p>
            <a:pPr eaLnBrk="1" hangingPunct="1">
              <a:lnSpc>
                <a:spcPct val="90000"/>
              </a:lnSpc>
            </a:pPr>
            <a:r>
              <a:rPr lang="en-US" sz="700" smtClean="0"/>
              <a:t>Detects the presence of lead in paint or metals.</a:t>
            </a:r>
          </a:p>
          <a:p>
            <a:pPr eaLnBrk="1" hangingPunct="1">
              <a:lnSpc>
                <a:spcPct val="90000"/>
              </a:lnSpc>
            </a:pPr>
            <a:r>
              <a:rPr lang="en-US" sz="700" smtClean="0"/>
              <a:t>Does not give detail as to amount, only if substance is present.</a:t>
            </a:r>
          </a:p>
          <a:p>
            <a:pPr eaLnBrk="1" hangingPunct="1">
              <a:lnSpc>
                <a:spcPct val="90000"/>
              </a:lnSpc>
            </a:pPr>
            <a:r>
              <a:rPr lang="en-US" sz="700" smtClean="0"/>
              <a:t>May show false positive results; perform second wipe to confirm.</a:t>
            </a:r>
          </a:p>
          <a:p>
            <a:pPr eaLnBrk="1" hangingPunct="1">
              <a:lnSpc>
                <a:spcPct val="90000"/>
              </a:lnSpc>
            </a:pPr>
            <a:r>
              <a:rPr lang="en-US" sz="700" smtClean="0"/>
              <a:t>Low cost. </a:t>
            </a:r>
          </a:p>
          <a:p>
            <a:pPr eaLnBrk="1" hangingPunct="1">
              <a:lnSpc>
                <a:spcPct val="90000"/>
              </a:lnSpc>
            </a:pPr>
            <a:endParaRPr lang="en-US" sz="700" smtClean="0"/>
          </a:p>
          <a:p>
            <a:pPr eaLnBrk="1" hangingPunct="1">
              <a:lnSpc>
                <a:spcPct val="90000"/>
              </a:lnSpc>
            </a:pPr>
            <a:r>
              <a:rPr lang="en-US" smtClean="0"/>
              <a:t>Filter Cassette</a:t>
            </a:r>
          </a:p>
          <a:p>
            <a:pPr eaLnBrk="1" hangingPunct="1">
              <a:lnSpc>
                <a:spcPct val="90000"/>
              </a:lnSpc>
            </a:pPr>
            <a:r>
              <a:rPr lang="en-US" sz="700" smtClean="0"/>
              <a:t>Used to determine an average exposure over a period of time </a:t>
            </a:r>
            <a:r>
              <a:rPr lang="en-US" sz="700" i="1" smtClean="0"/>
              <a:t>(time weighted average).</a:t>
            </a:r>
            <a:endParaRPr lang="en-US" sz="700" smtClean="0"/>
          </a:p>
          <a:p>
            <a:pPr eaLnBrk="1" hangingPunct="1">
              <a:lnSpc>
                <a:spcPct val="90000"/>
              </a:lnSpc>
            </a:pPr>
            <a:r>
              <a:rPr lang="en-US" sz="700" smtClean="0"/>
              <a:t>Samples taken in the “breathing zone” of the employee.</a:t>
            </a:r>
          </a:p>
          <a:p>
            <a:pPr eaLnBrk="1" hangingPunct="1">
              <a:lnSpc>
                <a:spcPct val="90000"/>
              </a:lnSpc>
            </a:pPr>
            <a:r>
              <a:rPr lang="en-US" sz="700" smtClean="0"/>
              <a:t>Not real time measurement – delay in results.</a:t>
            </a:r>
          </a:p>
          <a:p>
            <a:pPr eaLnBrk="1" hangingPunct="1">
              <a:lnSpc>
                <a:spcPct val="90000"/>
              </a:lnSpc>
            </a:pPr>
            <a:r>
              <a:rPr lang="en-US" sz="700" smtClean="0"/>
              <a:t>Specific filters required for different substances.</a:t>
            </a:r>
          </a:p>
          <a:p>
            <a:pPr eaLnBrk="1" hangingPunct="1">
              <a:lnSpc>
                <a:spcPct val="90000"/>
              </a:lnSpc>
            </a:pPr>
            <a:r>
              <a:rPr lang="en-US" sz="700" smtClean="0"/>
              <a:t>Moderate cost. </a:t>
            </a:r>
          </a:p>
          <a:p>
            <a:pPr eaLnBrk="1" hangingPunct="1">
              <a:lnSpc>
                <a:spcPct val="90000"/>
              </a:lnSpc>
            </a:pPr>
            <a:endParaRPr lang="en-US" sz="700" smtClean="0"/>
          </a:p>
          <a:p>
            <a:pPr eaLnBrk="1" hangingPunct="1">
              <a:lnSpc>
                <a:spcPct val="90000"/>
              </a:lnSpc>
            </a:pPr>
            <a:r>
              <a:rPr lang="en-US" smtClean="0"/>
              <a:t>Sound Level Meter</a:t>
            </a:r>
          </a:p>
          <a:p>
            <a:pPr eaLnBrk="1" hangingPunct="1">
              <a:lnSpc>
                <a:spcPct val="90000"/>
              </a:lnSpc>
            </a:pPr>
            <a:r>
              <a:rPr lang="en-US" sz="700" smtClean="0"/>
              <a:t>Measures ambient noise levels and is used as a surveying instrument; provides real time instant reading.</a:t>
            </a:r>
          </a:p>
          <a:p>
            <a:pPr eaLnBrk="1" hangingPunct="1">
              <a:lnSpc>
                <a:spcPct val="90000"/>
              </a:lnSpc>
            </a:pPr>
            <a:r>
              <a:rPr lang="en-US" sz="700" smtClean="0"/>
              <a:t>Easy to use.</a:t>
            </a:r>
          </a:p>
          <a:p>
            <a:pPr eaLnBrk="1" hangingPunct="1">
              <a:lnSpc>
                <a:spcPct val="90000"/>
              </a:lnSpc>
            </a:pPr>
            <a:r>
              <a:rPr lang="en-US" sz="700" smtClean="0"/>
              <a:t>Accurate device.</a:t>
            </a:r>
          </a:p>
          <a:p>
            <a:pPr eaLnBrk="1" hangingPunct="1">
              <a:lnSpc>
                <a:spcPct val="90000"/>
              </a:lnSpc>
            </a:pPr>
            <a:r>
              <a:rPr lang="en-US" sz="700" smtClean="0"/>
              <a:t>Calibration required.</a:t>
            </a:r>
          </a:p>
          <a:p>
            <a:pPr eaLnBrk="1" hangingPunct="1">
              <a:lnSpc>
                <a:spcPct val="90000"/>
              </a:lnSpc>
            </a:pPr>
            <a:r>
              <a:rPr lang="en-US" sz="700" smtClean="0"/>
              <a:t>Varies in cost. </a:t>
            </a:r>
          </a:p>
          <a:p>
            <a:pPr eaLnBrk="1" hangingPunct="1">
              <a:lnSpc>
                <a:spcPct val="90000"/>
              </a:lnSpc>
            </a:pPr>
            <a:endParaRPr lang="en-US" sz="700" smtClean="0"/>
          </a:p>
          <a:p>
            <a:pPr eaLnBrk="1" hangingPunct="1">
              <a:lnSpc>
                <a:spcPct val="90000"/>
              </a:lnSpc>
            </a:pPr>
            <a:r>
              <a:rPr lang="en-US" smtClean="0"/>
              <a:t>Personal Dosimeter</a:t>
            </a:r>
          </a:p>
          <a:p>
            <a:pPr eaLnBrk="1" hangingPunct="1">
              <a:lnSpc>
                <a:spcPct val="90000"/>
              </a:lnSpc>
            </a:pPr>
            <a:r>
              <a:rPr lang="en-US" sz="900" smtClean="0"/>
              <a:t>Measures personal exposures to noise and determines exposure over a period of time </a:t>
            </a:r>
            <a:r>
              <a:rPr lang="en-US" sz="900" i="1" smtClean="0"/>
              <a:t>(time weighted average)</a:t>
            </a:r>
            <a:r>
              <a:rPr lang="en-US" sz="900" smtClean="0"/>
              <a:t>.</a:t>
            </a:r>
          </a:p>
          <a:p>
            <a:pPr eaLnBrk="1" hangingPunct="1">
              <a:lnSpc>
                <a:spcPct val="90000"/>
              </a:lnSpc>
            </a:pPr>
            <a:r>
              <a:rPr lang="en-US" sz="900" smtClean="0"/>
              <a:t>Requires training to use.</a:t>
            </a:r>
          </a:p>
          <a:p>
            <a:pPr eaLnBrk="1" hangingPunct="1">
              <a:lnSpc>
                <a:spcPct val="90000"/>
              </a:lnSpc>
            </a:pPr>
            <a:r>
              <a:rPr lang="en-US" sz="900" smtClean="0"/>
              <a:t>Accurate device.</a:t>
            </a:r>
          </a:p>
          <a:p>
            <a:pPr eaLnBrk="1" hangingPunct="1">
              <a:lnSpc>
                <a:spcPct val="90000"/>
              </a:lnSpc>
            </a:pPr>
            <a:r>
              <a:rPr lang="en-US" sz="900" smtClean="0"/>
              <a:t>Calibration required.</a:t>
            </a:r>
          </a:p>
          <a:p>
            <a:pPr eaLnBrk="1" hangingPunct="1">
              <a:lnSpc>
                <a:spcPct val="90000"/>
              </a:lnSpc>
            </a:pPr>
            <a:r>
              <a:rPr lang="en-US" sz="900" smtClean="0"/>
              <a:t>High cost. </a:t>
            </a: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1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B85C4C-9BA8-4DAB-9083-784A40066E0A}" type="slidenum">
              <a:rPr lang="en-US" smtClean="0"/>
              <a:pPr eaLnBrk="1" hangingPunct="1"/>
              <a:t>265</a:t>
            </a:fld>
            <a:endParaRPr lang="en-US" smtClean="0"/>
          </a:p>
        </p:txBody>
      </p:sp>
      <p:sp>
        <p:nvSpPr>
          <p:cNvPr id="601092" name="Rectangle 2"/>
          <p:cNvSpPr>
            <a:spLocks noGrp="1" noRot="1" noChangeAspect="1" noChangeArrowheads="1" noTextEdit="1"/>
          </p:cNvSpPr>
          <p:nvPr>
            <p:ph type="sldImg"/>
          </p:nvPr>
        </p:nvSpPr>
        <p:spPr>
          <a:ln/>
        </p:spPr>
      </p:sp>
      <p:sp>
        <p:nvSpPr>
          <p:cNvPr id="601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Construction work frequently demands performing tasks above the head and the use of vibrating hand and power tools, which are often poorly designed and uncomfortable. There are many different types of CTDs. The most well known CTDs related to construction work are </a:t>
            </a:r>
            <a:r>
              <a:rPr lang="en-US" b="1" i="1" smtClean="0"/>
              <a:t>tendonitis</a:t>
            </a:r>
            <a:r>
              <a:rPr lang="en-US" smtClean="0"/>
              <a:t>, </a:t>
            </a:r>
            <a:r>
              <a:rPr lang="en-US" b="1" i="1" smtClean="0"/>
              <a:t>carpal tunnel syndrome (CTS)</a:t>
            </a:r>
            <a:r>
              <a:rPr lang="en-US" smtClean="0"/>
              <a:t>, </a:t>
            </a:r>
            <a:r>
              <a:rPr lang="en-US" b="1" i="1" smtClean="0"/>
              <a:t>rotator cuff tendonitis</a:t>
            </a:r>
            <a:r>
              <a:rPr lang="en-US" smtClean="0"/>
              <a:t>, </a:t>
            </a:r>
            <a:r>
              <a:rPr lang="en-US" b="1" i="1" smtClean="0"/>
              <a:t>tennis elbow</a:t>
            </a:r>
            <a:r>
              <a:rPr lang="en-US" smtClean="0"/>
              <a:t>, </a:t>
            </a:r>
            <a:r>
              <a:rPr lang="en-US" b="1" i="1" smtClean="0"/>
              <a:t>golfer’s elbow</a:t>
            </a:r>
            <a:r>
              <a:rPr lang="en-US" smtClean="0"/>
              <a:t>, </a:t>
            </a:r>
            <a:r>
              <a:rPr lang="en-US" b="1" i="1" smtClean="0"/>
              <a:t>thoracic outlet syndrome</a:t>
            </a:r>
            <a:r>
              <a:rPr lang="en-US" smtClean="0"/>
              <a:t>, </a:t>
            </a:r>
            <a:r>
              <a:rPr lang="en-US" b="1" i="1" smtClean="0"/>
              <a:t>Raynaud’s syndrome</a:t>
            </a:r>
            <a:r>
              <a:rPr lang="en-US" smtClean="0"/>
              <a:t>, and </a:t>
            </a:r>
            <a:r>
              <a:rPr lang="en-US" b="1" i="1" smtClean="0"/>
              <a:t>trigger finger</a:t>
            </a:r>
            <a:r>
              <a:rPr lang="en-US" smtClean="0"/>
              <a:t>.</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21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407BB9-3A81-44E6-BB36-5A96C27E285A}" type="slidenum">
              <a:rPr lang="en-US" smtClean="0"/>
              <a:pPr eaLnBrk="1" hangingPunct="1"/>
              <a:t>266</a:t>
            </a:fld>
            <a:endParaRPr lang="en-US" smtClean="0"/>
          </a:p>
        </p:txBody>
      </p:sp>
      <p:sp>
        <p:nvSpPr>
          <p:cNvPr id="602116" name="Rectangle 2"/>
          <p:cNvSpPr>
            <a:spLocks noGrp="1" noRot="1" noChangeAspect="1" noChangeArrowheads="1" noTextEdit="1"/>
          </p:cNvSpPr>
          <p:nvPr>
            <p:ph type="sldImg"/>
          </p:nvPr>
        </p:nvSpPr>
        <p:spPr>
          <a:ln/>
        </p:spPr>
      </p:sp>
      <p:sp>
        <p:nvSpPr>
          <p:cNvPr id="6021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Construction work frequently demands performing tasks above the head and the use of vibrating hand and power tools, which are often poorly designed and uncomfortable. There are many different types of CTDs. The most well known CTDs related to construction work are </a:t>
            </a:r>
            <a:r>
              <a:rPr lang="en-US" b="1" i="1" smtClean="0"/>
              <a:t>tendonitis</a:t>
            </a:r>
            <a:r>
              <a:rPr lang="en-US" smtClean="0"/>
              <a:t>, </a:t>
            </a:r>
            <a:r>
              <a:rPr lang="en-US" b="1" i="1" smtClean="0"/>
              <a:t>carpal tunnel syndrome (CTS)</a:t>
            </a:r>
            <a:r>
              <a:rPr lang="en-US" smtClean="0"/>
              <a:t>, </a:t>
            </a:r>
            <a:r>
              <a:rPr lang="en-US" b="1" i="1" smtClean="0"/>
              <a:t>rotator cuff tendonitis</a:t>
            </a:r>
            <a:r>
              <a:rPr lang="en-US" smtClean="0"/>
              <a:t>, </a:t>
            </a:r>
            <a:r>
              <a:rPr lang="en-US" b="1" i="1" smtClean="0"/>
              <a:t>tennis elbow</a:t>
            </a:r>
            <a:r>
              <a:rPr lang="en-US" smtClean="0"/>
              <a:t>, </a:t>
            </a:r>
            <a:r>
              <a:rPr lang="en-US" b="1" i="1" smtClean="0"/>
              <a:t>golfer’s elbow</a:t>
            </a:r>
            <a:r>
              <a:rPr lang="en-US" smtClean="0"/>
              <a:t>, </a:t>
            </a:r>
            <a:r>
              <a:rPr lang="en-US" b="1" i="1" smtClean="0"/>
              <a:t>thoracic outlet syndrome</a:t>
            </a:r>
            <a:r>
              <a:rPr lang="en-US" smtClean="0"/>
              <a:t>, </a:t>
            </a:r>
            <a:r>
              <a:rPr lang="en-US" b="1" i="1" smtClean="0"/>
              <a:t>Raynaud’s syndrome</a:t>
            </a:r>
            <a:r>
              <a:rPr lang="en-US" smtClean="0"/>
              <a:t>, and </a:t>
            </a:r>
            <a:r>
              <a:rPr lang="en-US" b="1" i="1" smtClean="0"/>
              <a:t>trigger finger</a:t>
            </a:r>
            <a:r>
              <a:rPr lang="en-US" smtClean="0"/>
              <a:t>.</a:t>
            </a: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31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BE1DA1-C98A-41B1-A886-43680735220D}" type="slidenum">
              <a:rPr lang="en-US" smtClean="0"/>
              <a:pPr eaLnBrk="1" hangingPunct="1"/>
              <a:t>267</a:t>
            </a:fld>
            <a:endParaRPr lang="en-US" smtClean="0"/>
          </a:p>
        </p:txBody>
      </p:sp>
      <p:sp>
        <p:nvSpPr>
          <p:cNvPr id="603140" name="Rectangle 2"/>
          <p:cNvSpPr>
            <a:spLocks noGrp="1" noRot="1" noChangeAspect="1" noChangeArrowheads="1" noTextEdit="1"/>
          </p:cNvSpPr>
          <p:nvPr>
            <p:ph type="sldImg"/>
          </p:nvPr>
        </p:nvSpPr>
        <p:spPr>
          <a:ln/>
        </p:spPr>
      </p:sp>
      <p:sp>
        <p:nvSpPr>
          <p:cNvPr id="6031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Construction work frequently demands performing tasks above the head and the use of vibrating hand and power tools, which are often poorly designed and uncomfortable. There are many different types of CTDs. The most well known CTDs related to construction work are </a:t>
            </a:r>
            <a:r>
              <a:rPr lang="en-US" b="1" i="1" smtClean="0"/>
              <a:t>tendonitis</a:t>
            </a:r>
            <a:r>
              <a:rPr lang="en-US" smtClean="0"/>
              <a:t>, </a:t>
            </a:r>
            <a:r>
              <a:rPr lang="en-US" b="1" i="1" smtClean="0"/>
              <a:t>carpal tunnel syndrome (CTS)</a:t>
            </a:r>
            <a:r>
              <a:rPr lang="en-US" smtClean="0"/>
              <a:t>, </a:t>
            </a:r>
            <a:r>
              <a:rPr lang="en-US" b="1" i="1" smtClean="0"/>
              <a:t>rotator cuff tendonitis</a:t>
            </a:r>
            <a:r>
              <a:rPr lang="en-US" smtClean="0"/>
              <a:t>, </a:t>
            </a:r>
            <a:r>
              <a:rPr lang="en-US" b="1" i="1" smtClean="0"/>
              <a:t>tennis elbow</a:t>
            </a:r>
            <a:r>
              <a:rPr lang="en-US" smtClean="0"/>
              <a:t>, </a:t>
            </a:r>
            <a:r>
              <a:rPr lang="en-US" b="1" i="1" smtClean="0"/>
              <a:t>golfer’s elbow</a:t>
            </a:r>
            <a:r>
              <a:rPr lang="en-US" smtClean="0"/>
              <a:t>, </a:t>
            </a:r>
            <a:r>
              <a:rPr lang="en-US" b="1" i="1" smtClean="0"/>
              <a:t>thoracic outlet syndrome</a:t>
            </a:r>
            <a:r>
              <a:rPr lang="en-US" smtClean="0"/>
              <a:t>, </a:t>
            </a:r>
            <a:r>
              <a:rPr lang="en-US" b="1" i="1" smtClean="0"/>
              <a:t>Raynaud’s syndrome</a:t>
            </a:r>
            <a:r>
              <a:rPr lang="en-US" smtClean="0"/>
              <a:t>, and </a:t>
            </a:r>
            <a:r>
              <a:rPr lang="en-US" b="1" i="1" smtClean="0"/>
              <a:t>trigger finger</a:t>
            </a:r>
            <a:r>
              <a:rPr lang="en-US" smtClean="0"/>
              <a:t>.</a:t>
            </a:r>
          </a:p>
          <a:p>
            <a:pPr eaLnBrk="1" hangingPunct="1"/>
            <a:endParaRPr lang="en-US" smtClean="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41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D3D487-519D-40BC-BDD9-7C6E07AB716C}" type="slidenum">
              <a:rPr lang="en-US" smtClean="0"/>
              <a:pPr eaLnBrk="1" hangingPunct="1"/>
              <a:t>268</a:t>
            </a:fld>
            <a:endParaRPr lang="en-US" smtClean="0"/>
          </a:p>
        </p:txBody>
      </p:sp>
      <p:sp>
        <p:nvSpPr>
          <p:cNvPr id="604164" name="Rectangle 2"/>
          <p:cNvSpPr>
            <a:spLocks noGrp="1" noRot="1" noChangeAspect="1" noChangeArrowheads="1" noTextEdit="1"/>
          </p:cNvSpPr>
          <p:nvPr>
            <p:ph type="sldImg"/>
          </p:nvPr>
        </p:nvSpPr>
        <p:spPr>
          <a:ln/>
        </p:spPr>
      </p:sp>
      <p:sp>
        <p:nvSpPr>
          <p:cNvPr id="604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Construction work frequently demands performing tasks above the head and the use of vibrating hand and power tools, which are often poorly designed and uncomfortable. There are many different types of CTDs. The most well known CTDs related to construction work are </a:t>
            </a:r>
            <a:r>
              <a:rPr lang="en-US" b="1" i="1" smtClean="0"/>
              <a:t>tendonitis</a:t>
            </a:r>
            <a:r>
              <a:rPr lang="en-US" smtClean="0"/>
              <a:t>, </a:t>
            </a:r>
            <a:r>
              <a:rPr lang="en-US" b="1" i="1" smtClean="0"/>
              <a:t>carpal tunnel syndrome (CTS)</a:t>
            </a:r>
            <a:r>
              <a:rPr lang="en-US" smtClean="0"/>
              <a:t>, </a:t>
            </a:r>
            <a:r>
              <a:rPr lang="en-US" b="1" i="1" smtClean="0"/>
              <a:t>rotator cuff tendonitis</a:t>
            </a:r>
            <a:r>
              <a:rPr lang="en-US" smtClean="0"/>
              <a:t>, </a:t>
            </a:r>
            <a:r>
              <a:rPr lang="en-US" b="1" i="1" smtClean="0"/>
              <a:t>tennis elbow</a:t>
            </a:r>
            <a:r>
              <a:rPr lang="en-US" smtClean="0"/>
              <a:t>, </a:t>
            </a:r>
            <a:r>
              <a:rPr lang="en-US" b="1" i="1" smtClean="0"/>
              <a:t>golfer’s elbow</a:t>
            </a:r>
            <a:r>
              <a:rPr lang="en-US" smtClean="0"/>
              <a:t>, </a:t>
            </a:r>
            <a:r>
              <a:rPr lang="en-US" b="1" i="1" smtClean="0"/>
              <a:t>thoracic outlet syndrome</a:t>
            </a:r>
            <a:r>
              <a:rPr lang="en-US" smtClean="0"/>
              <a:t>, </a:t>
            </a:r>
            <a:r>
              <a:rPr lang="en-US" b="1" i="1" smtClean="0"/>
              <a:t>Raynaud’s syndrome</a:t>
            </a:r>
            <a:r>
              <a:rPr lang="en-US" smtClean="0"/>
              <a:t>, and </a:t>
            </a:r>
            <a:r>
              <a:rPr lang="en-US" b="1" i="1" smtClean="0"/>
              <a:t>trigger finger</a:t>
            </a:r>
            <a:r>
              <a:rPr lang="en-US" smtClean="0"/>
              <a:t>.</a:t>
            </a:r>
          </a:p>
          <a:p>
            <a:pPr eaLnBrk="1" hangingPunct="1"/>
            <a:endParaRPr lang="en-US" smtClean="0"/>
          </a:p>
          <a:p>
            <a:pPr eaLnBrk="1" hangingPunct="1"/>
            <a:endParaRPr lang="en-US" smtClean="0"/>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5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D621CC-BAEF-42BF-985D-0B1250420A13}" type="slidenum">
              <a:rPr lang="en-US" smtClean="0"/>
              <a:pPr eaLnBrk="1" hangingPunct="1"/>
              <a:t>269</a:t>
            </a:fld>
            <a:endParaRPr lang="en-US" smtClean="0"/>
          </a:p>
        </p:txBody>
      </p:sp>
      <p:sp>
        <p:nvSpPr>
          <p:cNvPr id="605188" name="Rectangle 2"/>
          <p:cNvSpPr>
            <a:spLocks noGrp="1" noRot="1" noChangeAspect="1" noChangeArrowheads="1" noTextEdit="1"/>
          </p:cNvSpPr>
          <p:nvPr>
            <p:ph type="sldImg"/>
          </p:nvPr>
        </p:nvSpPr>
        <p:spPr>
          <a:ln/>
        </p:spPr>
      </p:sp>
      <p:sp>
        <p:nvSpPr>
          <p:cNvPr id="6051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Hand tools with smooth, rounded edges and long handles are better than tools with hard edges and short handles.</a:t>
            </a:r>
          </a:p>
          <a:p>
            <a:pPr eaLnBrk="1" hangingPunct="1"/>
            <a:r>
              <a:rPr lang="en-US" smtClean="0"/>
              <a:t>Work area layout is very important. Your tools, parts, and equipment should be easy to reach without excessive stretching or bending.</a:t>
            </a:r>
          </a:p>
          <a:p>
            <a:pPr eaLnBrk="1" hangingPunct="1"/>
            <a:r>
              <a:rPr lang="en-US" smtClean="0"/>
              <a:t>Job rotation or reassignment as well as and having a variety of job duties is helpful in preventing CTDs from occurring. Using different muscles and body parts helps to prevent CTDs caused by repetition, force, and awkward posture.</a:t>
            </a:r>
          </a:p>
          <a:p>
            <a:pPr eaLnBrk="1" hangingPunct="1"/>
            <a:r>
              <a:rPr lang="en-US" smtClean="0"/>
              <a:t>Regular breaks give your muscles and tendons time to heal naturally from repetitive motions and force.</a:t>
            </a:r>
          </a:p>
          <a:p>
            <a:pPr eaLnBrk="1" hangingPunct="1"/>
            <a:r>
              <a:rPr lang="en-US" smtClean="0"/>
              <a:t>Adjusting physical factors in the work environment such as temperature, lighting, and humidity can also help prevent CTDs.</a:t>
            </a:r>
          </a:p>
          <a:p>
            <a:pPr eaLnBrk="1" hangingPunct="1"/>
            <a:r>
              <a:rPr lang="en-US" smtClean="0"/>
              <a:t>The ability to stretch and move around whenever you feel any pain or tingling in your neck, shoulders, arms, or hands is essential to the prevention of CTDs.</a:t>
            </a: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62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A7BD2F-2148-420F-A855-0616C377AE0C}" type="slidenum">
              <a:rPr lang="en-US" smtClean="0"/>
              <a:pPr eaLnBrk="1" hangingPunct="1"/>
              <a:t>270</a:t>
            </a:fld>
            <a:endParaRPr lang="en-US" smtClean="0"/>
          </a:p>
        </p:txBody>
      </p:sp>
      <p:sp>
        <p:nvSpPr>
          <p:cNvPr id="606212" name="Rectangle 2"/>
          <p:cNvSpPr>
            <a:spLocks noGrp="1" noRot="1" noChangeAspect="1" noChangeArrowheads="1" noTextEdit="1"/>
          </p:cNvSpPr>
          <p:nvPr>
            <p:ph type="sldImg"/>
          </p:nvPr>
        </p:nvSpPr>
        <p:spPr>
          <a:ln/>
        </p:spPr>
      </p:sp>
      <p:sp>
        <p:nvSpPr>
          <p:cNvPr id="6062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Ergonomics</a:t>
            </a:r>
            <a:r>
              <a:rPr lang="en-US" b="1" smtClean="0"/>
              <a:t> </a:t>
            </a:r>
            <a:r>
              <a:rPr lang="en-US" smtClean="0"/>
              <a:t>is the study of fitting the job to the person rather than forcing the person to fit the job. An ergonomist</a:t>
            </a:r>
            <a:r>
              <a:rPr lang="en-US" b="1" smtClean="0"/>
              <a:t> </a:t>
            </a:r>
            <a:r>
              <a:rPr lang="en-US" smtClean="0"/>
              <a:t>is a trained professional who is qualified to evaluate and make recommendations regarding work areas, work organizations, work practices, tools, and equipment. Once a CTD has developed, however, early diagnosis and treatment are very important in order to prevent further or permanent damage.</a:t>
            </a:r>
          </a:p>
          <a:p>
            <a:pPr eaLnBrk="1" hangingPunct="1"/>
            <a:endParaRPr lang="en-US" smtClean="0"/>
          </a:p>
          <a:p>
            <a:pPr eaLnBrk="1" hangingPunct="1"/>
            <a:r>
              <a:rPr lang="en-US" b="1" i="1" smtClean="0"/>
              <a:t>Tool Tip</a:t>
            </a:r>
            <a:endParaRPr lang="en-US" smtClean="0"/>
          </a:p>
          <a:p>
            <a:pPr eaLnBrk="1" hangingPunct="1"/>
            <a:r>
              <a:rPr lang="en-US" smtClean="0"/>
              <a:t>A tool can be considered “ergonomic” when it fits the task you do, fits your hand, allows a good grip, takes less effort, does not require you to work in an awkward position, does not dig into your fingers or hand, and is comfortable and effective. Remember that a tool designed for one task may put more stress on the hand or wrist when used for a different task.</a:t>
            </a: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72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5460BB-5739-404E-9C7E-EEC295F25F47}" type="slidenum">
              <a:rPr lang="en-US" smtClean="0"/>
              <a:pPr eaLnBrk="1" hangingPunct="1"/>
              <a:t>271</a:t>
            </a:fld>
            <a:endParaRPr lang="en-US" smtClean="0"/>
          </a:p>
        </p:txBody>
      </p:sp>
      <p:sp>
        <p:nvSpPr>
          <p:cNvPr id="607236" name="Rectangle 2"/>
          <p:cNvSpPr>
            <a:spLocks noGrp="1" noRot="1" noChangeAspect="1" noChangeArrowheads="1" noTextEdit="1"/>
          </p:cNvSpPr>
          <p:nvPr>
            <p:ph type="sldImg"/>
          </p:nvPr>
        </p:nvSpPr>
        <p:spPr>
          <a:ln/>
        </p:spPr>
      </p:sp>
      <p:sp>
        <p:nvSpPr>
          <p:cNvPr id="607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Side Bend</a:t>
            </a:r>
            <a:endParaRPr lang="en-US" smtClean="0"/>
          </a:p>
          <a:p>
            <a:pPr eaLnBrk="1" hangingPunct="1"/>
            <a:r>
              <a:rPr lang="en-US" smtClean="0"/>
              <a:t>Feet shoulder width apart, arms at side.</a:t>
            </a:r>
          </a:p>
          <a:p>
            <a:pPr eaLnBrk="1" hangingPunct="1"/>
            <a:r>
              <a:rPr lang="en-US" smtClean="0"/>
              <a:t>With one hand, reach up overhead and slowly lean towards opposite side. Keep both feet flat on ground.</a:t>
            </a:r>
          </a:p>
          <a:p>
            <a:pPr eaLnBrk="1" hangingPunct="1"/>
            <a:r>
              <a:rPr lang="en-US" smtClean="0"/>
              <a:t>Hold for 3 – 5 seconds.</a:t>
            </a:r>
          </a:p>
          <a:p>
            <a:pPr eaLnBrk="1" hangingPunct="1"/>
            <a:r>
              <a:rPr lang="en-US" smtClean="0"/>
              <a:t>Return to starting position and repeat as desired.</a:t>
            </a:r>
          </a:p>
          <a:p>
            <a:pPr eaLnBrk="1" hangingPunct="1"/>
            <a:endParaRPr lang="en-US" smtClean="0"/>
          </a:p>
          <a:p>
            <a:pPr eaLnBrk="1" hangingPunct="1"/>
            <a:r>
              <a:rPr lang="en-US" b="1" i="1" smtClean="0"/>
              <a:t>Back Bend</a:t>
            </a:r>
            <a:endParaRPr lang="en-US" smtClean="0"/>
          </a:p>
          <a:p>
            <a:pPr eaLnBrk="1" hangingPunct="1"/>
            <a:r>
              <a:rPr lang="en-US" smtClean="0"/>
              <a:t>Feet shoulder width apart, hands on hips.</a:t>
            </a:r>
          </a:p>
          <a:p>
            <a:pPr eaLnBrk="1" hangingPunct="1"/>
            <a:r>
              <a:rPr lang="en-US" smtClean="0"/>
              <a:t>Looking straight ahead slowly and gently bend backwards.</a:t>
            </a:r>
          </a:p>
          <a:p>
            <a:pPr eaLnBrk="1" hangingPunct="1"/>
            <a:r>
              <a:rPr lang="en-US" smtClean="0"/>
              <a:t>Caution – you should feel tension, not pain in the low back.</a:t>
            </a:r>
          </a:p>
          <a:p>
            <a:pPr eaLnBrk="1" hangingPunct="1"/>
            <a:r>
              <a:rPr lang="en-US" smtClean="0"/>
              <a:t>Hold for 3 – 5 seconds (do not hold your breath).</a:t>
            </a:r>
          </a:p>
          <a:p>
            <a:pPr eaLnBrk="1" hangingPunct="1"/>
            <a:r>
              <a:rPr lang="en-US" smtClean="0"/>
              <a:t>Return to starting position and repeat as desired.</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8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492062-E802-48AD-A65B-BB8C00A8C386}" type="slidenum">
              <a:rPr lang="en-US" smtClean="0"/>
              <a:pPr eaLnBrk="1" hangingPunct="1"/>
              <a:t>272</a:t>
            </a:fld>
            <a:endParaRPr lang="en-US" smtClean="0"/>
          </a:p>
        </p:txBody>
      </p:sp>
      <p:sp>
        <p:nvSpPr>
          <p:cNvPr id="608260" name="Rectangle 2"/>
          <p:cNvSpPr>
            <a:spLocks noGrp="1" noRot="1" noChangeAspect="1" noChangeArrowheads="1" noTextEdit="1"/>
          </p:cNvSpPr>
          <p:nvPr>
            <p:ph type="sldImg"/>
          </p:nvPr>
        </p:nvSpPr>
        <p:spPr>
          <a:ln/>
        </p:spPr>
      </p:sp>
      <p:sp>
        <p:nvSpPr>
          <p:cNvPr id="608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Hamstring Stretch</a:t>
            </a:r>
            <a:endParaRPr lang="en-US" smtClean="0"/>
          </a:p>
          <a:p>
            <a:pPr eaLnBrk="1" hangingPunct="1"/>
            <a:r>
              <a:rPr lang="en-US" smtClean="0"/>
              <a:t>Raise your foot on an elevated surface, at least 10” to 12” high (a truck’s running board or overturned bucket).</a:t>
            </a:r>
          </a:p>
          <a:p>
            <a:pPr eaLnBrk="1" hangingPunct="1"/>
            <a:r>
              <a:rPr lang="en-US" smtClean="0"/>
              <a:t>Looking forward, slowly bend at the hip keeping raised leg straight.</a:t>
            </a:r>
          </a:p>
          <a:p>
            <a:pPr eaLnBrk="1" hangingPunct="1"/>
            <a:r>
              <a:rPr lang="en-US" smtClean="0"/>
              <a:t>Stop when you feel tension and hold 3 – 5 seconds.</a:t>
            </a:r>
          </a:p>
          <a:p>
            <a:pPr eaLnBrk="1" hangingPunct="1"/>
            <a:r>
              <a:rPr lang="en-US" smtClean="0"/>
              <a:t>To increase tension, pull toes towards body.</a:t>
            </a:r>
          </a:p>
          <a:p>
            <a:pPr eaLnBrk="1" hangingPunct="1"/>
            <a:r>
              <a:rPr lang="en-US" smtClean="0"/>
              <a:t>Switch legs and repeat stretch.</a:t>
            </a:r>
          </a:p>
          <a:p>
            <a:pPr eaLnBrk="1" hangingPunct="1"/>
            <a:endParaRPr lang="en-US" smtClean="0"/>
          </a:p>
          <a:p>
            <a:pPr eaLnBrk="1" hangingPunct="1"/>
            <a:r>
              <a:rPr lang="en-US" b="1" i="1" smtClean="0"/>
              <a:t>Quadriceps Stretch</a:t>
            </a:r>
            <a:endParaRPr lang="en-US" smtClean="0"/>
          </a:p>
          <a:p>
            <a:pPr eaLnBrk="1" hangingPunct="1"/>
            <a:r>
              <a:rPr lang="en-US" smtClean="0"/>
              <a:t>Holding on for balance with your left hand, grab your right foot or ankle with your right hand.</a:t>
            </a:r>
          </a:p>
          <a:p>
            <a:pPr eaLnBrk="1" hangingPunct="1"/>
            <a:r>
              <a:rPr lang="en-US" smtClean="0"/>
              <a:t>Hold for 3 – 5 seconds and feel the pull in the front of your thigh.</a:t>
            </a:r>
          </a:p>
          <a:p>
            <a:pPr eaLnBrk="1" hangingPunct="1"/>
            <a:r>
              <a:rPr lang="en-US" smtClean="0"/>
              <a:t>Repeat on opposite side.</a:t>
            </a: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09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67443B-E3A2-49A7-91ED-30427800B26F}" type="slidenum">
              <a:rPr lang="en-US" smtClean="0"/>
              <a:pPr eaLnBrk="1" hangingPunct="1"/>
              <a:t>273</a:t>
            </a:fld>
            <a:endParaRPr lang="en-US" smtClean="0"/>
          </a:p>
        </p:txBody>
      </p:sp>
      <p:sp>
        <p:nvSpPr>
          <p:cNvPr id="609284" name="Rectangle 2"/>
          <p:cNvSpPr>
            <a:spLocks noGrp="1" noRot="1" noChangeAspect="1" noChangeArrowheads="1" noTextEdit="1"/>
          </p:cNvSpPr>
          <p:nvPr>
            <p:ph type="sldImg"/>
          </p:nvPr>
        </p:nvSpPr>
        <p:spPr>
          <a:ln/>
        </p:spPr>
      </p:sp>
      <p:sp>
        <p:nvSpPr>
          <p:cNvPr id="609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Chest &amp; Shoulder Stretch</a:t>
            </a:r>
            <a:endParaRPr lang="en-US" smtClean="0"/>
          </a:p>
          <a:p>
            <a:pPr eaLnBrk="1" hangingPunct="1"/>
            <a:r>
              <a:rPr lang="en-US" smtClean="0"/>
              <a:t>Standing up straight, raise your arms with your elbows bent so that your upper arms are parallel to the floor, fingers pointing up.</a:t>
            </a:r>
          </a:p>
          <a:p>
            <a:pPr eaLnBrk="1" hangingPunct="1"/>
            <a:r>
              <a:rPr lang="en-US" smtClean="0"/>
              <a:t>Slowly squeeze your shoulder blades together and hold for 3 – 5 seconds.</a:t>
            </a:r>
          </a:p>
          <a:p>
            <a:pPr eaLnBrk="1" hangingPunct="1"/>
            <a:r>
              <a:rPr lang="en-US" smtClean="0"/>
              <a:t>Return to the starting position and repeat.</a:t>
            </a: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0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4857D2-1B8D-4F3F-8A6F-96D4AD093689}" type="slidenum">
              <a:rPr lang="en-US" smtClean="0"/>
              <a:pPr eaLnBrk="1" hangingPunct="1"/>
              <a:t>274</a:t>
            </a:fld>
            <a:endParaRPr lang="en-US" smtClean="0"/>
          </a:p>
        </p:txBody>
      </p:sp>
      <p:sp>
        <p:nvSpPr>
          <p:cNvPr id="610308" name="Rectangle 2"/>
          <p:cNvSpPr>
            <a:spLocks noGrp="1" noRot="1" noChangeAspect="1" noChangeArrowheads="1" noTextEdit="1"/>
          </p:cNvSpPr>
          <p:nvPr>
            <p:ph type="sldImg"/>
          </p:nvPr>
        </p:nvSpPr>
        <p:spPr>
          <a:ln/>
        </p:spPr>
      </p:sp>
      <p:sp>
        <p:nvSpPr>
          <p:cNvPr id="610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dirty="0" smtClean="0"/>
              <a:t>Forearm Stretch</a:t>
            </a:r>
            <a:endParaRPr lang="en-US" dirty="0" smtClean="0"/>
          </a:p>
          <a:p>
            <a:pPr eaLnBrk="1" hangingPunct="1"/>
            <a:r>
              <a:rPr lang="en-US" dirty="0" smtClean="0"/>
              <a:t>Hold your arms out straight in front of you with your palms facing down.</a:t>
            </a:r>
          </a:p>
          <a:p>
            <a:pPr eaLnBrk="1" hangingPunct="1"/>
            <a:r>
              <a:rPr lang="en-US" dirty="0" smtClean="0"/>
              <a:t>Make a loose fist with your hands.</a:t>
            </a:r>
          </a:p>
          <a:p>
            <a:pPr eaLnBrk="1" hangingPunct="1"/>
            <a:r>
              <a:rPr lang="en-US" dirty="0" smtClean="0"/>
              <a:t>Slowly and gently bend your fists down towards the floor. Your knuckles should be pointing towards the floor.</a:t>
            </a:r>
          </a:p>
          <a:p>
            <a:pPr eaLnBrk="1" hangingPunct="1"/>
            <a:r>
              <a:rPr lang="en-US" dirty="0" smtClean="0"/>
              <a:t>Now, slowly and gently rotate your fists.</a:t>
            </a:r>
          </a:p>
          <a:p>
            <a:pPr eaLnBrk="1" hangingPunct="1"/>
            <a:r>
              <a:rPr lang="en-US" dirty="0" smtClean="0"/>
              <a:t>Hold for 3 – 5 seconds. You should feel a stretch from the topside of the wrists out to the elbow.</a:t>
            </a:r>
          </a:p>
          <a:p>
            <a:pPr eaLnBrk="1" hangingPunct="1"/>
            <a:r>
              <a:rPr lang="en-US" dirty="0" smtClean="0"/>
              <a:t>Relax and shale out your hands and arms.</a:t>
            </a:r>
          </a:p>
          <a:p>
            <a:pPr eaLnBrk="1" hangingPunct="1"/>
            <a:r>
              <a:rPr lang="en-US" dirty="0" smtClean="0"/>
              <a:t>Repeat as desired.</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12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8FB37E-27FC-4CAF-9EAF-92B8B9F8556D}" type="slidenum">
              <a:rPr lang="en-US" smtClean="0"/>
              <a:pPr eaLnBrk="1" hangingPunct="1"/>
              <a:t>27</a:t>
            </a:fld>
            <a:endParaRPr lang="en-US" smtClean="0"/>
          </a:p>
        </p:txBody>
      </p:sp>
      <p:sp>
        <p:nvSpPr>
          <p:cNvPr id="351236" name="Rectangle 2"/>
          <p:cNvSpPr>
            <a:spLocks noGrp="1" noRot="1" noChangeAspect="1" noChangeArrowheads="1" noTextEdit="1"/>
          </p:cNvSpPr>
          <p:nvPr>
            <p:ph type="sldImg"/>
          </p:nvPr>
        </p:nvSpPr>
        <p:spPr>
          <a:ln/>
        </p:spPr>
      </p:sp>
      <p:sp>
        <p:nvSpPr>
          <p:cNvPr id="351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mtClean="0"/>
              <a:t>Noise badge</a:t>
            </a:r>
          </a:p>
          <a:p>
            <a:pPr eaLnBrk="1" hangingPunct="1">
              <a:lnSpc>
                <a:spcPct val="90000"/>
              </a:lnSpc>
            </a:pPr>
            <a:r>
              <a:rPr lang="en-US" sz="800" smtClean="0"/>
              <a:t>Indicates that user is being exposed to high levels of noise.</a:t>
            </a:r>
          </a:p>
          <a:p>
            <a:pPr eaLnBrk="1" hangingPunct="1">
              <a:lnSpc>
                <a:spcPct val="90000"/>
              </a:lnSpc>
            </a:pPr>
            <a:r>
              <a:rPr lang="en-US" sz="800" smtClean="0"/>
              <a:t>Simple to use.</a:t>
            </a:r>
          </a:p>
          <a:p>
            <a:pPr eaLnBrk="1" hangingPunct="1">
              <a:lnSpc>
                <a:spcPct val="90000"/>
              </a:lnSpc>
            </a:pPr>
            <a:r>
              <a:rPr lang="en-US" sz="800" smtClean="0"/>
              <a:t>No calibration required.</a:t>
            </a:r>
          </a:p>
          <a:p>
            <a:pPr eaLnBrk="1" hangingPunct="1">
              <a:lnSpc>
                <a:spcPct val="90000"/>
              </a:lnSpc>
            </a:pPr>
            <a:r>
              <a:rPr lang="en-US" sz="800" smtClean="0"/>
              <a:t>Real time instant reading; personal alarm.</a:t>
            </a:r>
          </a:p>
          <a:p>
            <a:pPr eaLnBrk="1" hangingPunct="1">
              <a:lnSpc>
                <a:spcPct val="90000"/>
              </a:lnSpc>
            </a:pPr>
            <a:r>
              <a:rPr lang="en-US" sz="800" smtClean="0"/>
              <a:t>Low cost. </a:t>
            </a:r>
          </a:p>
          <a:p>
            <a:pPr eaLnBrk="1" hangingPunct="1">
              <a:lnSpc>
                <a:spcPct val="90000"/>
              </a:lnSpc>
            </a:pPr>
            <a:endParaRPr lang="en-US" sz="800" smtClean="0"/>
          </a:p>
          <a:p>
            <a:pPr eaLnBrk="1" hangingPunct="1">
              <a:lnSpc>
                <a:spcPct val="90000"/>
              </a:lnSpc>
            </a:pPr>
            <a:r>
              <a:rPr lang="en-US" smtClean="0"/>
              <a:t>Film Badge Dosimeters</a:t>
            </a:r>
          </a:p>
          <a:p>
            <a:pPr eaLnBrk="1" hangingPunct="1">
              <a:lnSpc>
                <a:spcPct val="90000"/>
              </a:lnSpc>
            </a:pPr>
            <a:r>
              <a:rPr lang="en-US" sz="800" smtClean="0"/>
              <a:t>Measures personal exposure to ionizing radiation.</a:t>
            </a:r>
          </a:p>
          <a:p>
            <a:pPr eaLnBrk="1" hangingPunct="1">
              <a:lnSpc>
                <a:spcPct val="90000"/>
              </a:lnSpc>
            </a:pPr>
            <a:r>
              <a:rPr lang="en-US" sz="800" smtClean="0"/>
              <a:t>Simple to use.</a:t>
            </a:r>
          </a:p>
          <a:p>
            <a:pPr eaLnBrk="1" hangingPunct="1">
              <a:lnSpc>
                <a:spcPct val="90000"/>
              </a:lnSpc>
            </a:pPr>
            <a:r>
              <a:rPr lang="en-US" sz="800" smtClean="0"/>
              <a:t>Passive reading.</a:t>
            </a:r>
          </a:p>
          <a:p>
            <a:pPr eaLnBrk="1" hangingPunct="1">
              <a:lnSpc>
                <a:spcPct val="90000"/>
              </a:lnSpc>
            </a:pPr>
            <a:r>
              <a:rPr lang="en-US" sz="800" smtClean="0"/>
              <a:t>Not real time measurement – delay in results.</a:t>
            </a:r>
          </a:p>
          <a:p>
            <a:pPr eaLnBrk="1" hangingPunct="1">
              <a:lnSpc>
                <a:spcPct val="90000"/>
              </a:lnSpc>
            </a:pPr>
            <a:r>
              <a:rPr lang="en-US" sz="800" smtClean="0"/>
              <a:t>Low cost. </a:t>
            </a:r>
          </a:p>
          <a:p>
            <a:pPr eaLnBrk="1" hangingPunct="1">
              <a:lnSpc>
                <a:spcPct val="90000"/>
              </a:lnSpc>
            </a:pPr>
            <a:endParaRPr lang="en-US" sz="800" smtClean="0"/>
          </a:p>
          <a:p>
            <a:pPr eaLnBrk="1" hangingPunct="1">
              <a:lnSpc>
                <a:spcPct val="90000"/>
              </a:lnSpc>
            </a:pPr>
            <a:r>
              <a:rPr lang="en-US" smtClean="0"/>
              <a:t>Survey Instruments </a:t>
            </a:r>
          </a:p>
          <a:p>
            <a:pPr eaLnBrk="1" hangingPunct="1">
              <a:lnSpc>
                <a:spcPct val="90000"/>
              </a:lnSpc>
            </a:pPr>
            <a:r>
              <a:rPr lang="en-US" sz="800" smtClean="0"/>
              <a:t>Survey instrument to determine levels of ionizing radiation.</a:t>
            </a:r>
          </a:p>
          <a:p>
            <a:pPr eaLnBrk="1" hangingPunct="1">
              <a:lnSpc>
                <a:spcPct val="90000"/>
              </a:lnSpc>
            </a:pPr>
            <a:r>
              <a:rPr lang="en-US" sz="800" smtClean="0"/>
              <a:t>Easy to use.</a:t>
            </a:r>
          </a:p>
          <a:p>
            <a:pPr eaLnBrk="1" hangingPunct="1">
              <a:lnSpc>
                <a:spcPct val="90000"/>
              </a:lnSpc>
            </a:pPr>
            <a:r>
              <a:rPr lang="en-US" sz="800" smtClean="0"/>
              <a:t>Real time measurement.</a:t>
            </a:r>
          </a:p>
          <a:p>
            <a:pPr eaLnBrk="1" hangingPunct="1">
              <a:lnSpc>
                <a:spcPct val="90000"/>
              </a:lnSpc>
            </a:pPr>
            <a:r>
              <a:rPr lang="en-US" sz="800" smtClean="0"/>
              <a:t>High cost. </a:t>
            </a:r>
          </a:p>
          <a:p>
            <a:pPr eaLnBrk="1" hangingPunct="1">
              <a:lnSpc>
                <a:spcPct val="90000"/>
              </a:lnSpc>
            </a:pPr>
            <a:endParaRPr lang="en-US" sz="800" smtClean="0"/>
          </a:p>
          <a:p>
            <a:pPr eaLnBrk="1" hangingPunct="1">
              <a:lnSpc>
                <a:spcPct val="90000"/>
              </a:lnSpc>
            </a:pPr>
            <a:r>
              <a:rPr lang="en-US" smtClean="0"/>
              <a:t>Personal Alarm Monitors (RF)</a:t>
            </a:r>
          </a:p>
          <a:p>
            <a:pPr eaLnBrk="1" hangingPunct="1">
              <a:lnSpc>
                <a:spcPct val="90000"/>
              </a:lnSpc>
            </a:pPr>
            <a:r>
              <a:rPr lang="en-US" sz="800" smtClean="0"/>
              <a:t>Measures personal exposures and provides instant results; used as a personal alarm.</a:t>
            </a:r>
          </a:p>
          <a:p>
            <a:pPr eaLnBrk="1" hangingPunct="1">
              <a:lnSpc>
                <a:spcPct val="90000"/>
              </a:lnSpc>
            </a:pPr>
            <a:r>
              <a:rPr lang="en-US" sz="800" smtClean="0"/>
              <a:t>Specific to type of radiation.</a:t>
            </a:r>
          </a:p>
          <a:p>
            <a:pPr eaLnBrk="1" hangingPunct="1">
              <a:lnSpc>
                <a:spcPct val="90000"/>
              </a:lnSpc>
            </a:pPr>
            <a:r>
              <a:rPr lang="en-US" sz="800" smtClean="0"/>
              <a:t>Easy to use.</a:t>
            </a:r>
          </a:p>
          <a:p>
            <a:pPr eaLnBrk="1" hangingPunct="1">
              <a:lnSpc>
                <a:spcPct val="90000"/>
              </a:lnSpc>
            </a:pPr>
            <a:r>
              <a:rPr lang="en-US" sz="800" smtClean="0"/>
              <a:t>Moderate to high cost. </a:t>
            </a: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1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01E7C5-FB6C-4112-90CA-3ED3AC974957}" type="slidenum">
              <a:rPr lang="en-US" smtClean="0"/>
              <a:pPr eaLnBrk="1" hangingPunct="1"/>
              <a:t>275</a:t>
            </a:fld>
            <a:endParaRPr lang="en-US" smtClean="0"/>
          </a:p>
        </p:txBody>
      </p:sp>
      <p:sp>
        <p:nvSpPr>
          <p:cNvPr id="611332" name="Rectangle 2"/>
          <p:cNvSpPr>
            <a:spLocks noGrp="1" noRot="1" noChangeAspect="1" noChangeArrowheads="1" noTextEdit="1"/>
          </p:cNvSpPr>
          <p:nvPr>
            <p:ph type="sldImg"/>
          </p:nvPr>
        </p:nvSpPr>
        <p:spPr>
          <a:ln/>
        </p:spPr>
      </p:sp>
      <p:sp>
        <p:nvSpPr>
          <p:cNvPr id="611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Open Hand Stretch</a:t>
            </a:r>
            <a:endParaRPr lang="en-US" smtClean="0"/>
          </a:p>
          <a:p>
            <a:pPr eaLnBrk="1" hangingPunct="1"/>
            <a:r>
              <a:rPr lang="en-US" smtClean="0"/>
              <a:t>Start with your hands in a loose fist position.</a:t>
            </a:r>
          </a:p>
          <a:p>
            <a:pPr eaLnBrk="1" hangingPunct="1"/>
            <a:r>
              <a:rPr lang="en-US" smtClean="0"/>
              <a:t>Slowly open your hands and extend your fingers.</a:t>
            </a:r>
          </a:p>
          <a:p>
            <a:pPr eaLnBrk="1" hangingPunct="1"/>
            <a:r>
              <a:rPr lang="en-US" smtClean="0"/>
              <a:t>Return to a loose fist position and repeat as desired.</a:t>
            </a: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23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28F320-2D49-49AB-AF51-8D0CAC842A11}" type="slidenum">
              <a:rPr lang="en-US" smtClean="0"/>
              <a:pPr eaLnBrk="1" hangingPunct="1"/>
              <a:t>276</a:t>
            </a:fld>
            <a:endParaRPr lang="en-US" smtClean="0"/>
          </a:p>
        </p:txBody>
      </p:sp>
      <p:sp>
        <p:nvSpPr>
          <p:cNvPr id="612356" name="Rectangle 2"/>
          <p:cNvSpPr>
            <a:spLocks noGrp="1" noRot="1" noChangeAspect="1" noChangeArrowheads="1" noTextEdit="1"/>
          </p:cNvSpPr>
          <p:nvPr>
            <p:ph type="sldImg"/>
          </p:nvPr>
        </p:nvSpPr>
        <p:spPr>
          <a:ln/>
        </p:spPr>
      </p:sp>
      <p:sp>
        <p:nvSpPr>
          <p:cNvPr id="612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Symbol for Radiation</a:t>
            </a:r>
          </a:p>
          <a:p>
            <a:pPr eaLnBrk="1" hangingPunct="1"/>
            <a:endParaRPr lang="en-US" smtClean="0"/>
          </a:p>
          <a:p>
            <a:pPr eaLnBrk="1" hangingPunct="1"/>
            <a:r>
              <a:rPr lang="en-US" smtClean="0"/>
              <a:t>Ionizing radiation is energy in the form of waves or particles that has enough force to remove electrons from atoms. One source of radiation is the nuclei of unstable atoms. As these radioactive atoms seek to become more stable, their nuclei eject or emit particles and high-energy waves. This process is known as radioactive decay. Some radioactive materials, such as radium, uranium, and thorium, have existed since the formation of the earth. The radioactive gas radon is one type of radioactive material produced as these naturally-occurring radioisotopes decay. Human activities, such as the splitting of atoms in a nuclear reactor, can also create radioactive materials. </a:t>
            </a:r>
          </a:p>
          <a:p>
            <a:pPr eaLnBrk="1" hangingPunct="1"/>
            <a:r>
              <a:rPr lang="en-US" smtClean="0"/>
              <a:t>The major types of radiation emitted during radioactive decay are </a:t>
            </a:r>
            <a:r>
              <a:rPr lang="en-US" b="1" i="1" smtClean="0"/>
              <a:t>alpha particles</a:t>
            </a:r>
            <a:r>
              <a:rPr lang="en-US" smtClean="0"/>
              <a:t>, </a:t>
            </a:r>
            <a:r>
              <a:rPr lang="en-US" b="1" i="1" smtClean="0"/>
              <a:t>beta particles</a:t>
            </a:r>
            <a:r>
              <a:rPr lang="en-US" smtClean="0"/>
              <a:t>, and </a:t>
            </a:r>
            <a:r>
              <a:rPr lang="en-US" b="1" i="1" smtClean="0"/>
              <a:t>gamma rays</a:t>
            </a:r>
            <a:r>
              <a:rPr lang="en-US" smtClean="0"/>
              <a:t>. </a:t>
            </a: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3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8E7CE4-6146-4869-9757-60FF634C764A}" type="slidenum">
              <a:rPr lang="en-US" smtClean="0"/>
              <a:pPr eaLnBrk="1" hangingPunct="1"/>
              <a:t>277</a:t>
            </a:fld>
            <a:endParaRPr lang="en-US" smtClean="0"/>
          </a:p>
        </p:txBody>
      </p:sp>
      <p:sp>
        <p:nvSpPr>
          <p:cNvPr id="613380" name="Rectangle 2"/>
          <p:cNvSpPr>
            <a:spLocks noGrp="1" noRot="1" noChangeAspect="1" noChangeArrowheads="1" noTextEdit="1"/>
          </p:cNvSpPr>
          <p:nvPr>
            <p:ph type="sldImg"/>
          </p:nvPr>
        </p:nvSpPr>
        <p:spPr>
          <a:ln/>
        </p:spPr>
      </p:sp>
      <p:sp>
        <p:nvSpPr>
          <p:cNvPr id="613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i="1" smtClean="0"/>
              <a:t>Alpha Particles</a:t>
            </a:r>
            <a:endParaRPr lang="en-US" sz="1000" smtClean="0"/>
          </a:p>
          <a:p>
            <a:pPr eaLnBrk="1" hangingPunct="1"/>
            <a:r>
              <a:rPr lang="en-US" sz="1000" smtClean="0"/>
              <a:t>Alpha particles are energetic, positively charge particles consisting of two protons and two neutrons. Alpha particles are commonly emitted in the radioactive decay of the heaviest radioactive elements. Even though they are highly energetic, the high mass of alpha particles means they move slowly through the air. </a:t>
            </a:r>
          </a:p>
          <a:p>
            <a:pPr eaLnBrk="1" hangingPunct="1"/>
            <a:endParaRPr lang="en-US" sz="1000" smtClean="0"/>
          </a:p>
          <a:p>
            <a:pPr eaLnBrk="1" hangingPunct="1"/>
            <a:r>
              <a:rPr lang="en-US" sz="1000" b="1" i="1" smtClean="0"/>
              <a:t>Beta Particles</a:t>
            </a:r>
            <a:endParaRPr lang="en-US" sz="1000" smtClean="0"/>
          </a:p>
          <a:p>
            <a:pPr eaLnBrk="1" hangingPunct="1"/>
            <a:r>
              <a:rPr lang="en-US" sz="1000" smtClean="0"/>
              <a:t>Beta particles are fast moving electrons emitted from the nucleus during radioactive decay. Humans are exposed to beta particles from man-made and natural radiation sources. </a:t>
            </a:r>
          </a:p>
          <a:p>
            <a:pPr eaLnBrk="1" hangingPunct="1"/>
            <a:endParaRPr lang="en-US" sz="1000" smtClean="0"/>
          </a:p>
          <a:p>
            <a:pPr eaLnBrk="1" hangingPunct="1"/>
            <a:r>
              <a:rPr lang="en-US" sz="1000" b="1" i="1" smtClean="0"/>
              <a:t>Gamma Rays</a:t>
            </a:r>
            <a:endParaRPr lang="en-US" sz="1000" smtClean="0"/>
          </a:p>
          <a:p>
            <a:pPr eaLnBrk="1" hangingPunct="1"/>
            <a:r>
              <a:rPr lang="en-US" sz="1000" smtClean="0"/>
              <a:t>Like visible light and x-rays, gamma rays are weightless packets of energy called photons. Gamma rays often accompany the emission of alpha or beta particles from a nucleus. They have neither a charge nor a mass and are very penetrating. Several feet of concrete or a few inches of lead may be required to stop gamma rays. </a:t>
            </a:r>
          </a:p>
          <a:p>
            <a:pPr eaLnBrk="1" hangingPunct="1"/>
            <a:endParaRPr lang="en-US" sz="1000" smtClean="0"/>
          </a:p>
          <a:p>
            <a:pPr eaLnBrk="1" hangingPunct="1"/>
            <a:r>
              <a:rPr lang="en-US" sz="1000" b="1" i="1" smtClean="0"/>
              <a:t>X-Rays</a:t>
            </a:r>
            <a:endParaRPr lang="en-US" sz="1000" smtClean="0"/>
          </a:p>
          <a:p>
            <a:pPr eaLnBrk="1" hangingPunct="1"/>
            <a:r>
              <a:rPr lang="en-US" sz="1000" smtClean="0"/>
              <a:t>X-rays are high-energy photons produced by the interaction of charged particles with matter. X-rays and gamma rays have essentially the same properties but differ in origin. X-rays are either produced from a change in the electron structure of the atom or are machine produced. They are emitted from processes outside the nucleus, while gamma rays originate inside the nucleus. They also are generally lower in energy and therefore less penetrating than gamma rays. A few millimeters of lead can stop x-rays.</a:t>
            </a: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44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10CD57-AAC7-403E-B081-99B1A6940AD1}" type="slidenum">
              <a:rPr lang="en-US" smtClean="0"/>
              <a:pPr eaLnBrk="1" hangingPunct="1"/>
              <a:t>278</a:t>
            </a:fld>
            <a:endParaRPr lang="en-US" smtClean="0"/>
          </a:p>
        </p:txBody>
      </p:sp>
      <p:sp>
        <p:nvSpPr>
          <p:cNvPr id="614404" name="Rectangle 2"/>
          <p:cNvSpPr>
            <a:spLocks noGrp="1" noRot="1" noChangeAspect="1" noChangeArrowheads="1" noTextEdit="1"/>
          </p:cNvSpPr>
          <p:nvPr>
            <p:ph type="sldImg"/>
          </p:nvPr>
        </p:nvSpPr>
        <p:spPr>
          <a:ln/>
        </p:spPr>
      </p:sp>
      <p:sp>
        <p:nvSpPr>
          <p:cNvPr id="614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Non-ionizing radiation refers to any type of electromagnetic radiation that does not carry enough energy to ionize atoms or molecules – that is, to completely remove an electron from an atom or molecule.</a:t>
            </a:r>
          </a:p>
          <a:p>
            <a:pPr eaLnBrk="1" hangingPunct="1"/>
            <a:r>
              <a:rPr lang="en-US" smtClean="0"/>
              <a:t>Non-ionizing radiation includes the spectrum of </a:t>
            </a:r>
            <a:r>
              <a:rPr lang="en-US" b="1" i="1" smtClean="0"/>
              <a:t>infrared (IR)</a:t>
            </a:r>
            <a:r>
              <a:rPr lang="en-US" smtClean="0"/>
              <a:t>, </a:t>
            </a:r>
            <a:r>
              <a:rPr lang="en-US" b="1" i="1" smtClean="0"/>
              <a:t>microwave (MW)</a:t>
            </a:r>
            <a:r>
              <a:rPr lang="en-US" smtClean="0"/>
              <a:t>, </a:t>
            </a:r>
            <a:r>
              <a:rPr lang="en-US" b="1" i="1" smtClean="0"/>
              <a:t>radio frequency (RF)</a:t>
            </a:r>
            <a:r>
              <a:rPr lang="en-US" smtClean="0"/>
              <a:t>, and </a:t>
            </a:r>
            <a:r>
              <a:rPr lang="en-US" b="1" i="1" smtClean="0"/>
              <a:t>extremely low frequency (ELF)</a:t>
            </a:r>
            <a:r>
              <a:rPr lang="en-US" smtClean="0"/>
              <a:t> and </a:t>
            </a:r>
            <a:r>
              <a:rPr lang="en-US" b="1" i="1" smtClean="0"/>
              <a:t>ultraviolet (UV)</a:t>
            </a:r>
            <a:r>
              <a:rPr lang="en-US" smtClean="0"/>
              <a:t>. Lasers commonly operate in the UV, visible, and IR frequencies. Non-ionizing radiation is found in a wide range of occupational settings and can pose a considerable health risk to potentially exposed workers if not properly controlled.</a:t>
            </a: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5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1ABCD7-28D0-449F-88A3-BFCD414BA3C7}" type="slidenum">
              <a:rPr lang="en-US" smtClean="0"/>
              <a:pPr eaLnBrk="1" hangingPunct="1"/>
              <a:t>279</a:t>
            </a:fld>
            <a:endParaRPr lang="en-US" smtClean="0"/>
          </a:p>
        </p:txBody>
      </p:sp>
      <p:sp>
        <p:nvSpPr>
          <p:cNvPr id="615428" name="Rectangle 2"/>
          <p:cNvSpPr>
            <a:spLocks noGrp="1" noRot="1" noChangeAspect="1" noChangeArrowheads="1" noTextEdit="1"/>
          </p:cNvSpPr>
          <p:nvPr>
            <p:ph type="sldImg"/>
          </p:nvPr>
        </p:nvSpPr>
        <p:spPr>
          <a:ln/>
        </p:spPr>
      </p:sp>
      <p:sp>
        <p:nvSpPr>
          <p:cNvPr id="615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Ultraviolet radiation (UV) has a high photon energy range and is particularly hazardous because there are usually no immediate symptoms of excessive exposure. Sources of UV radiation include the sun, black lights, welding arcs, and UV lasers.</a:t>
            </a: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64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A6D6A96-3C83-41A3-AD93-B8C08DD9BF03}" type="slidenum">
              <a:rPr lang="en-US" smtClean="0"/>
              <a:pPr eaLnBrk="1" hangingPunct="1"/>
              <a:t>280</a:t>
            </a:fld>
            <a:endParaRPr lang="en-US" smtClean="0"/>
          </a:p>
        </p:txBody>
      </p:sp>
      <p:sp>
        <p:nvSpPr>
          <p:cNvPr id="616452" name="Rectangle 2"/>
          <p:cNvSpPr>
            <a:spLocks noGrp="1" noRot="1" noChangeAspect="1" noChangeArrowheads="1" noTextEdit="1"/>
          </p:cNvSpPr>
          <p:nvPr>
            <p:ph type="sldImg"/>
          </p:nvPr>
        </p:nvSpPr>
        <p:spPr>
          <a:ln/>
        </p:spPr>
      </p:sp>
      <p:sp>
        <p:nvSpPr>
          <p:cNvPr id="616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Hazard Control Example…</a:t>
            </a:r>
          </a:p>
          <a:p>
            <a:pPr eaLnBrk="1" hangingPunct="1"/>
            <a:r>
              <a:rPr lang="en-US" b="1" i="1" smtClean="0"/>
              <a:t>Worker wearing sun protection for back of neck.</a:t>
            </a: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74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F0A00A-DC2B-446D-8A88-0450113F359D}" type="slidenum">
              <a:rPr lang="en-US" smtClean="0"/>
              <a:pPr eaLnBrk="1" hangingPunct="1"/>
              <a:t>281</a:t>
            </a:fld>
            <a:endParaRPr lang="en-US" smtClean="0"/>
          </a:p>
        </p:txBody>
      </p:sp>
      <p:sp>
        <p:nvSpPr>
          <p:cNvPr id="617476" name="Rectangle 2"/>
          <p:cNvSpPr>
            <a:spLocks noGrp="1" noRot="1" noChangeAspect="1" noChangeArrowheads="1" noTextEdit="1"/>
          </p:cNvSpPr>
          <p:nvPr>
            <p:ph type="sldImg"/>
          </p:nvPr>
        </p:nvSpPr>
        <p:spPr>
          <a:ln/>
        </p:spPr>
      </p:sp>
      <p:sp>
        <p:nvSpPr>
          <p:cNvPr id="6174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i="1" smtClean="0"/>
              <a:t>Bad Work Practice – not wearing a shirt will result in sunburn and skin damage.</a:t>
            </a:r>
            <a:endParaRPr lang="en-US" smtClean="0"/>
          </a:p>
          <a:p>
            <a:pPr eaLnBrk="1" hangingPunct="1"/>
            <a:endParaRPr lang="en-US" smtClean="0"/>
          </a:p>
          <a:p>
            <a:pPr eaLnBrk="1" hangingPunct="1">
              <a:spcBef>
                <a:spcPct val="0"/>
              </a:spcBef>
            </a:pPr>
            <a:r>
              <a:rPr lang="en-US" b="1" i="1" smtClean="0"/>
              <a:t>Bad Work Practice – welder unprotected from ultraviolet radiation.</a:t>
            </a:r>
            <a:endParaRPr lang="en-US" smtClean="0"/>
          </a:p>
          <a:p>
            <a:pPr eaLnBrk="1" hangingPunct="1"/>
            <a:endParaRPr lang="en-US" smtClean="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84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B7C561-CFEB-4545-98AC-864380888AED}" type="slidenum">
              <a:rPr lang="en-US" smtClean="0"/>
              <a:pPr eaLnBrk="1" hangingPunct="1"/>
              <a:t>282</a:t>
            </a:fld>
            <a:endParaRPr lang="en-US" smtClean="0"/>
          </a:p>
        </p:txBody>
      </p:sp>
      <p:sp>
        <p:nvSpPr>
          <p:cNvPr id="618500" name="Rectangle 2"/>
          <p:cNvSpPr>
            <a:spLocks noGrp="1" noRot="1" noChangeAspect="1" noChangeArrowheads="1" noTextEdit="1"/>
          </p:cNvSpPr>
          <p:nvPr>
            <p:ph type="sldImg"/>
          </p:nvPr>
        </p:nvSpPr>
        <p:spPr>
          <a:ln/>
        </p:spPr>
      </p:sp>
      <p:sp>
        <p:nvSpPr>
          <p:cNvPr id="618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Melanoma is the most dangerous type of skin cancer and is the leading cause of death from skin disease. The single most contributing factor that causes melanoma is excessive exposure to sun light. Complications of melanoma include damage to internal organs and damage to deep tissue. Side effects of treatment include nausea, hair loss, fatigue and pain.</a:t>
            </a: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195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1F9BFF-DC6F-4D34-AB61-453E9033506E}" type="slidenum">
              <a:rPr lang="en-US" smtClean="0"/>
              <a:pPr eaLnBrk="1" hangingPunct="1"/>
              <a:t>283</a:t>
            </a:fld>
            <a:endParaRPr lang="en-US" smtClean="0"/>
          </a:p>
        </p:txBody>
      </p:sp>
      <p:sp>
        <p:nvSpPr>
          <p:cNvPr id="619524" name="Rectangle 2"/>
          <p:cNvSpPr>
            <a:spLocks noGrp="1" noRot="1" noChangeAspect="1" noChangeArrowheads="1" noTextEdit="1"/>
          </p:cNvSpPr>
          <p:nvPr>
            <p:ph type="sldImg"/>
          </p:nvPr>
        </p:nvSpPr>
        <p:spPr>
          <a:ln/>
        </p:spPr>
      </p:sp>
      <p:sp>
        <p:nvSpPr>
          <p:cNvPr id="619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Avoiding working in the sun, wear protective clothing (hats) and apply sunscreens. </a:t>
            </a:r>
          </a:p>
          <a:p>
            <a:pPr eaLnBrk="1" hangingPunct="1"/>
            <a:r>
              <a:rPr lang="en-US" smtClean="0"/>
              <a:t>Protective clothing can include long pants, hats, and long-sleeved shirts. Sun-resistant fabrics are more efficient in blocking UV radiation. </a:t>
            </a:r>
          </a:p>
          <a:p>
            <a:pPr eaLnBrk="1" hangingPunct="1"/>
            <a:r>
              <a:rPr lang="en-US" smtClean="0"/>
              <a:t>Physical sunscreens (e.g., zinc oxide) are opaque (and often greasy) products that reflect or block both UVA and UVB. Chemical sunscreens are non-opaque (i.e., you can see through them on your skin). They absorb UVA, UVB, or both. Wide spectrum sunscreens are intended to block both types of UV radiation. </a:t>
            </a:r>
          </a:p>
          <a:p>
            <a:pPr eaLnBrk="1" hangingPunct="1"/>
            <a:r>
              <a:rPr lang="en-US" smtClean="0"/>
              <a:t>Sunscreens are rated according to Sun Protection Factor (SPF), an index of protection against skin erythema (reddening of the skin). SPF ranges from 1-50 or more. The higher the SPF is, the more protection it offers from UVB radiation.</a:t>
            </a:r>
          </a:p>
          <a:p>
            <a:pPr eaLnBrk="1" hangingPunct="1"/>
            <a:r>
              <a:rPr lang="en-US" smtClean="0"/>
              <a:t>* SPF 15 sunscreen may absorb more than 92 percent of UVB radiation. </a:t>
            </a:r>
          </a:p>
          <a:p>
            <a:pPr eaLnBrk="1" hangingPunct="1"/>
            <a:r>
              <a:rPr lang="en-US" smtClean="0"/>
              <a:t>* SPF 30 sunscreen may absorb 96.7 percent.</a:t>
            </a:r>
          </a:p>
          <a:p>
            <a:pPr eaLnBrk="1" hangingPunct="1"/>
            <a:r>
              <a:rPr lang="en-US" smtClean="0"/>
              <a:t>* SPF 40 sunscreen may absorb 97.5 percent of UVB radiation.</a:t>
            </a: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05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E2E058-B68B-48B2-8BF4-6CEA7BE0F5FC}" type="slidenum">
              <a:rPr lang="en-US" smtClean="0"/>
              <a:pPr eaLnBrk="1" hangingPunct="1"/>
              <a:t>284</a:t>
            </a:fld>
            <a:endParaRPr lang="en-US" smtClean="0"/>
          </a:p>
        </p:txBody>
      </p:sp>
      <p:sp>
        <p:nvSpPr>
          <p:cNvPr id="620548" name="Rectangle 2"/>
          <p:cNvSpPr>
            <a:spLocks noGrp="1" noRot="1" noChangeAspect="1" noChangeArrowheads="1" noTextEdit="1"/>
          </p:cNvSpPr>
          <p:nvPr>
            <p:ph type="sldImg"/>
          </p:nvPr>
        </p:nvSpPr>
        <p:spPr>
          <a:ln/>
        </p:spPr>
      </p:sp>
      <p:sp>
        <p:nvSpPr>
          <p:cNvPr id="620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22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27D49A-499C-410E-A329-3A3F34208197}" type="slidenum">
              <a:rPr lang="en-US" smtClean="0"/>
              <a:pPr eaLnBrk="1" hangingPunct="1"/>
              <a:t>28</a:t>
            </a:fld>
            <a:endParaRPr lang="en-US" smtClean="0"/>
          </a:p>
        </p:txBody>
      </p:sp>
      <p:sp>
        <p:nvSpPr>
          <p:cNvPr id="352260" name="Rectangle 2"/>
          <p:cNvSpPr>
            <a:spLocks noGrp="1" noRot="1" noChangeAspect="1" noChangeArrowheads="1" noTextEdit="1"/>
          </p:cNvSpPr>
          <p:nvPr>
            <p:ph type="sldImg"/>
          </p:nvPr>
        </p:nvSpPr>
        <p:spPr>
          <a:ln/>
        </p:spPr>
      </p:sp>
      <p:sp>
        <p:nvSpPr>
          <p:cNvPr id="3522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Thermometer</a:t>
            </a:r>
          </a:p>
          <a:p>
            <a:pPr eaLnBrk="1" hangingPunct="1"/>
            <a:r>
              <a:rPr lang="en-US" sz="800" smtClean="0"/>
              <a:t>Measures air temperature.</a:t>
            </a:r>
          </a:p>
          <a:p>
            <a:pPr eaLnBrk="1" hangingPunct="1"/>
            <a:r>
              <a:rPr lang="en-US" sz="800" smtClean="0"/>
              <a:t>Simple to use.</a:t>
            </a:r>
          </a:p>
          <a:p>
            <a:pPr eaLnBrk="1" hangingPunct="1"/>
            <a:r>
              <a:rPr lang="en-US" sz="800" smtClean="0"/>
              <a:t>Accurate device.</a:t>
            </a:r>
          </a:p>
          <a:p>
            <a:pPr eaLnBrk="1" hangingPunct="1"/>
            <a:r>
              <a:rPr lang="en-US" sz="800" smtClean="0"/>
              <a:t>Survey instrument.</a:t>
            </a:r>
          </a:p>
          <a:p>
            <a:pPr eaLnBrk="1" hangingPunct="1"/>
            <a:r>
              <a:rPr lang="en-US" sz="800" smtClean="0"/>
              <a:t>Real time measurement.</a:t>
            </a:r>
          </a:p>
          <a:p>
            <a:pPr eaLnBrk="1" hangingPunct="1"/>
            <a:r>
              <a:rPr lang="en-US" sz="800" smtClean="0"/>
              <a:t>Varies in cost. </a:t>
            </a:r>
          </a:p>
          <a:p>
            <a:pPr eaLnBrk="1" hangingPunct="1"/>
            <a:endParaRPr lang="en-US" sz="800" smtClean="0"/>
          </a:p>
          <a:p>
            <a:pPr eaLnBrk="1" hangingPunct="1"/>
            <a:r>
              <a:rPr lang="en-US" smtClean="0"/>
              <a:t>Wet Bulb Globe Temperature (WBGT)</a:t>
            </a:r>
          </a:p>
          <a:p>
            <a:pPr eaLnBrk="1" hangingPunct="1"/>
            <a:r>
              <a:rPr lang="en-US" sz="800" smtClean="0"/>
              <a:t>Estimates the effect of temperature, humidity, and solar radiation.</a:t>
            </a:r>
          </a:p>
          <a:p>
            <a:pPr eaLnBrk="1" hangingPunct="1"/>
            <a:r>
              <a:rPr lang="en-US" sz="800" smtClean="0"/>
              <a:t>Requires training to use.</a:t>
            </a:r>
          </a:p>
          <a:p>
            <a:pPr eaLnBrk="1" hangingPunct="1"/>
            <a:r>
              <a:rPr lang="en-US" sz="800" smtClean="0"/>
              <a:t>Accurate device.</a:t>
            </a:r>
          </a:p>
          <a:p>
            <a:pPr eaLnBrk="1" hangingPunct="1"/>
            <a:r>
              <a:rPr lang="en-US" sz="800" smtClean="0"/>
              <a:t>Calibration required.</a:t>
            </a:r>
          </a:p>
          <a:p>
            <a:pPr eaLnBrk="1" hangingPunct="1"/>
            <a:r>
              <a:rPr lang="en-US" sz="800" smtClean="0"/>
              <a:t>Measures personal exposures.</a:t>
            </a:r>
          </a:p>
          <a:p>
            <a:pPr eaLnBrk="1" hangingPunct="1"/>
            <a:r>
              <a:rPr lang="en-US" sz="800" smtClean="0"/>
              <a:t>High cost. </a:t>
            </a:r>
          </a:p>
          <a:p>
            <a:pPr eaLnBrk="1" hangingPunct="1"/>
            <a:endParaRPr lang="en-US" sz="800" smtClean="0"/>
          </a:p>
          <a:p>
            <a:pPr eaLnBrk="1" hangingPunct="1"/>
            <a:r>
              <a:rPr lang="en-US" smtClean="0"/>
              <a:t>Thermo-Anemometer</a:t>
            </a:r>
          </a:p>
          <a:p>
            <a:pPr eaLnBrk="1" hangingPunct="1"/>
            <a:r>
              <a:rPr lang="en-US" sz="800" smtClean="0"/>
              <a:t>Measures wind speed and calculate wind chill temperature.</a:t>
            </a:r>
          </a:p>
          <a:p>
            <a:pPr eaLnBrk="1" hangingPunct="1"/>
            <a:r>
              <a:rPr lang="en-US" sz="800" smtClean="0"/>
              <a:t>Simple to use.</a:t>
            </a:r>
          </a:p>
          <a:p>
            <a:pPr eaLnBrk="1" hangingPunct="1"/>
            <a:r>
              <a:rPr lang="en-US" sz="800" smtClean="0"/>
              <a:t>No calibration required.</a:t>
            </a:r>
          </a:p>
          <a:p>
            <a:pPr eaLnBrk="1" hangingPunct="1"/>
            <a:r>
              <a:rPr lang="en-US" sz="800" smtClean="0"/>
              <a:t>Real time instant reading.</a:t>
            </a:r>
          </a:p>
          <a:p>
            <a:pPr eaLnBrk="1" hangingPunct="1"/>
            <a:r>
              <a:rPr lang="en-US" sz="800" smtClean="0"/>
              <a:t>Moderate to high cost. </a:t>
            </a:r>
          </a:p>
          <a:p>
            <a:pPr eaLnBrk="1" hangingPunct="1"/>
            <a:endParaRPr lang="en-US" sz="800" smtClean="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15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DA39AD-535B-4128-B25F-4864F4A97B0F}" type="slidenum">
              <a:rPr lang="en-US" smtClean="0"/>
              <a:pPr eaLnBrk="1" hangingPunct="1"/>
              <a:t>285</a:t>
            </a:fld>
            <a:endParaRPr lang="en-US" smtClean="0"/>
          </a:p>
        </p:txBody>
      </p:sp>
      <p:sp>
        <p:nvSpPr>
          <p:cNvPr id="621572" name="Rectangle 2"/>
          <p:cNvSpPr>
            <a:spLocks noGrp="1" noRot="1" noChangeAspect="1" noChangeArrowheads="1" noTextEdit="1"/>
          </p:cNvSpPr>
          <p:nvPr>
            <p:ph type="sldImg"/>
          </p:nvPr>
        </p:nvSpPr>
        <p:spPr>
          <a:ln/>
        </p:spPr>
      </p:sp>
      <p:sp>
        <p:nvSpPr>
          <p:cNvPr id="621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25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016392F-D702-4FD8-998C-E65436E74931}" type="slidenum">
              <a:rPr lang="en-US" smtClean="0"/>
              <a:pPr eaLnBrk="1" hangingPunct="1"/>
              <a:t>286</a:t>
            </a:fld>
            <a:endParaRPr lang="en-US" smtClean="0"/>
          </a:p>
        </p:txBody>
      </p:sp>
      <p:sp>
        <p:nvSpPr>
          <p:cNvPr id="622596" name="Rectangle 2"/>
          <p:cNvSpPr>
            <a:spLocks noGrp="1" noRot="1" noChangeAspect="1" noChangeArrowheads="1" noTextEdit="1"/>
          </p:cNvSpPr>
          <p:nvPr>
            <p:ph type="sldImg"/>
          </p:nvPr>
        </p:nvSpPr>
        <p:spPr>
          <a:ln/>
        </p:spPr>
      </p:sp>
      <p:sp>
        <p:nvSpPr>
          <p:cNvPr id="622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Biological agents include bacteria, viruses, fungi (mold), other microorganisms and their associated toxins. They have the ability to adversely affect human health in a variety of ways, ranging from relatively mild, allergic reactions to serious medical conditions, even death. These organisms are widespread in the natural environment; they are found in air, water, soil, plants, and animals. Because many microbes reproduce rapidly and require minimal resources for survival, they are a potential danger in a wide variety of occupational settings. </a:t>
            </a: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36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0F1873-31FA-4731-99CE-79BC03C2AEC6}" type="slidenum">
              <a:rPr lang="en-US" smtClean="0"/>
              <a:pPr eaLnBrk="1" hangingPunct="1"/>
              <a:t>287</a:t>
            </a:fld>
            <a:endParaRPr lang="en-US" smtClean="0"/>
          </a:p>
        </p:txBody>
      </p:sp>
      <p:sp>
        <p:nvSpPr>
          <p:cNvPr id="623620" name="Rectangle 2"/>
          <p:cNvSpPr>
            <a:spLocks noGrp="1" noRot="1" noChangeAspect="1" noChangeArrowheads="1" noTextEdit="1"/>
          </p:cNvSpPr>
          <p:nvPr>
            <p:ph type="sldImg"/>
          </p:nvPr>
        </p:nvSpPr>
        <p:spPr>
          <a:ln/>
        </p:spPr>
      </p:sp>
      <p:sp>
        <p:nvSpPr>
          <p:cNvPr id="623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Biological Hazards Example…</a:t>
            </a:r>
          </a:p>
          <a:p>
            <a:pPr eaLnBrk="1" hangingPunct="1"/>
            <a:r>
              <a:rPr lang="en-US" b="1" i="1" smtClean="0"/>
              <a:t>Flood damaged structure – preparing for demolition; mold invested building and potential harborage of rodents, insects and other vermin.</a:t>
            </a:r>
            <a:endParaRPr lang="en-US" smtClean="0"/>
          </a:p>
          <a:p>
            <a:pPr eaLnBrk="1" hangingPunct="1"/>
            <a:endParaRPr lang="en-US" smtClean="0"/>
          </a:p>
          <a:p>
            <a:pPr eaLnBrk="1" hangingPunct="1"/>
            <a:r>
              <a:rPr lang="en-US" smtClean="0"/>
              <a:t>Fungi (mold) are found everywhere – both indoors and outdoors all year round. The terms fungi and mold are often used interchangeably, but mold is actually a type of fungi. There are many thousands of species of mold and most if not all of the mold found indoors comes from outdoor sources. Mold seems likely to grow and become a problem only when there is water damage, high humidity, or dampness.</a:t>
            </a:r>
          </a:p>
          <a:p>
            <a:pPr eaLnBrk="1" hangingPunct="1"/>
            <a:r>
              <a:rPr lang="en-US" smtClean="0"/>
              <a:t>Molds are organized into three groups according to human responses: </a:t>
            </a:r>
            <a:r>
              <a:rPr lang="en-US" b="1" i="1" smtClean="0"/>
              <a:t>Allergenic</a:t>
            </a:r>
            <a:r>
              <a:rPr lang="en-US" b="1" smtClean="0"/>
              <a:t>, </a:t>
            </a:r>
            <a:r>
              <a:rPr lang="en-US" b="1" i="1" smtClean="0"/>
              <a:t>Pathogenic</a:t>
            </a:r>
            <a:r>
              <a:rPr lang="en-US" smtClean="0"/>
              <a:t> and </a:t>
            </a:r>
            <a:r>
              <a:rPr lang="en-US" b="1" i="1" smtClean="0"/>
              <a:t>Toxigenic</a:t>
            </a:r>
            <a:r>
              <a:rPr lang="en-US" smtClean="0"/>
              <a:t>.</a:t>
            </a: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46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E99D796-9C3B-4033-8834-29AFAC45170D}" type="slidenum">
              <a:rPr lang="en-US" smtClean="0"/>
              <a:pPr eaLnBrk="1" hangingPunct="1"/>
              <a:t>288</a:t>
            </a:fld>
            <a:endParaRPr lang="en-US" smtClean="0"/>
          </a:p>
        </p:txBody>
      </p:sp>
      <p:sp>
        <p:nvSpPr>
          <p:cNvPr id="624644" name="Rectangle 2"/>
          <p:cNvSpPr>
            <a:spLocks noGrp="1" noRot="1" noChangeAspect="1" noChangeArrowheads="1" noTextEdit="1"/>
          </p:cNvSpPr>
          <p:nvPr>
            <p:ph type="sldImg"/>
          </p:nvPr>
        </p:nvSpPr>
        <p:spPr>
          <a:ln/>
        </p:spPr>
      </p:sp>
      <p:sp>
        <p:nvSpPr>
          <p:cNvPr id="624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Molds produce and release millions of spores small enough to be airborne. They can also produce toxic agents known as mycotoxins. Spores and mycotoxins can have negative effects on human health. </a:t>
            </a:r>
          </a:p>
          <a:p>
            <a:pPr eaLnBrk="1" hangingPunct="1"/>
            <a:r>
              <a:rPr lang="en-US" smtClean="0"/>
              <a:t>The most common route of entry into the body is through inhalation; mold has a characteristic smell – if you smell mold, you could be inhaling mold.</a:t>
            </a:r>
          </a:p>
          <a:p>
            <a:pPr eaLnBrk="1" hangingPunct="1"/>
            <a:r>
              <a:rPr lang="en-US" smtClean="0"/>
              <a:t>Mold is generally visible; however, some of the most toxic mold spores are small enough to be considered respirable [less than 10 micrometers (10 µm) in diameter].</a:t>
            </a: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56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8ABAE0-D441-4354-BF35-0865919421D0}" type="slidenum">
              <a:rPr lang="en-US" smtClean="0"/>
              <a:pPr eaLnBrk="1" hangingPunct="1"/>
              <a:t>289</a:t>
            </a:fld>
            <a:endParaRPr lang="en-US" smtClean="0"/>
          </a:p>
        </p:txBody>
      </p:sp>
      <p:sp>
        <p:nvSpPr>
          <p:cNvPr id="625668" name="Rectangle 2"/>
          <p:cNvSpPr>
            <a:spLocks noGrp="1" noRot="1" noChangeAspect="1" noChangeArrowheads="1" noTextEdit="1"/>
          </p:cNvSpPr>
          <p:nvPr>
            <p:ph type="sldImg"/>
          </p:nvPr>
        </p:nvSpPr>
        <p:spPr>
          <a:ln/>
        </p:spPr>
      </p:sp>
      <p:sp>
        <p:nvSpPr>
          <p:cNvPr id="6256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Remember… molds can be found almost anywhere; they can grow on virtually any substance, providing moisture is present.</a:t>
            </a:r>
          </a:p>
          <a:p>
            <a:pPr eaLnBrk="1" hangingPunct="1"/>
            <a:endParaRPr lang="en-US" b="1" i="1" smtClean="0"/>
          </a:p>
          <a:p>
            <a:pPr eaLnBrk="1" hangingPunct="1"/>
            <a:r>
              <a:rPr lang="en-US" b="1" i="1" smtClean="0"/>
              <a:t>Basic Mold Cleanup</a:t>
            </a:r>
          </a:p>
          <a:p>
            <a:pPr eaLnBrk="1" hangingPunct="1"/>
            <a:r>
              <a:rPr lang="en-US" smtClean="0"/>
              <a:t>Make sure the working area is well ventilated.</a:t>
            </a:r>
          </a:p>
          <a:p>
            <a:pPr eaLnBrk="1" hangingPunct="1"/>
            <a:r>
              <a:rPr lang="en-US" smtClean="0"/>
              <a:t>Place mold damaged materials in a plastic bag and discard.</a:t>
            </a:r>
          </a:p>
          <a:p>
            <a:pPr eaLnBrk="1" hangingPunct="1"/>
            <a:r>
              <a:rPr lang="en-US" smtClean="0"/>
              <a:t>Clean mold off hard surfaces and other nonporous materials with detergent and water, and dry completely.</a:t>
            </a:r>
          </a:p>
          <a:p>
            <a:pPr eaLnBrk="1" hangingPunct="1"/>
            <a:r>
              <a:rPr lang="en-US" smtClean="0"/>
              <a:t>Disinfect these cleaned surfaces with one of the following household bleach solutions: 1/4 cup household bleach per 1 gallon of clean water for light contamination. 1 ½ cups household bleach per 1 gallon of clean water for heavy contamination.</a:t>
            </a: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66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04A0F-DA1A-42AC-9A48-AD7BEA53B5E4}" type="slidenum">
              <a:rPr lang="en-US" smtClean="0"/>
              <a:pPr eaLnBrk="1" hangingPunct="1"/>
              <a:t>290</a:t>
            </a:fld>
            <a:endParaRPr lang="en-US" smtClean="0"/>
          </a:p>
        </p:txBody>
      </p:sp>
      <p:sp>
        <p:nvSpPr>
          <p:cNvPr id="626692" name="Rectangle 2"/>
          <p:cNvSpPr>
            <a:spLocks noGrp="1" noRot="1" noChangeAspect="1" noChangeArrowheads="1" noTextEdit="1"/>
          </p:cNvSpPr>
          <p:nvPr>
            <p:ph type="sldImg"/>
          </p:nvPr>
        </p:nvSpPr>
        <p:spPr>
          <a:ln/>
        </p:spPr>
      </p:sp>
      <p:sp>
        <p:nvSpPr>
          <p:cNvPr id="626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t>Histoplasmosis is an infectious disease caused by inhaling the spores of a fungus called </a:t>
            </a:r>
            <a:r>
              <a:rPr lang="en-US" sz="1000" i="1" smtClean="0"/>
              <a:t>Histoplasma capsulatum (H. capsulatum)</a:t>
            </a:r>
            <a:r>
              <a:rPr lang="en-US" sz="1000" smtClean="0"/>
              <a:t>. Histoplasmosis is not contagious; it cannot be transmitted from an infected person or animal to someone else.</a:t>
            </a:r>
            <a:endParaRPr lang="en-US" sz="1000" i="1" smtClean="0"/>
          </a:p>
          <a:p>
            <a:pPr eaLnBrk="1" hangingPunct="1"/>
            <a:r>
              <a:rPr lang="en-US" sz="1000" i="1" smtClean="0"/>
              <a:t>H. capsulatum </a:t>
            </a:r>
            <a:r>
              <a:rPr lang="en-US" sz="1000" smtClean="0"/>
              <a:t>is a dimorphic fungus, which means it has two forms. It is a mold in soil at ambient temperatures, and after being inhaled by humans or animals, it produces a yeast phase when spores undergo genetic, biochemical, and physical alterations. Spores of </a:t>
            </a:r>
            <a:r>
              <a:rPr lang="en-US" sz="1000" i="1" smtClean="0"/>
              <a:t>H. capsulatum </a:t>
            </a:r>
            <a:r>
              <a:rPr lang="en-US" sz="1000" smtClean="0"/>
              <a:t>are oval and have two sizes. Macroconidia (large spores) have diameters ranging from 8 to 15 micrometers (μm), and microconidia (small spores) range from 2 to 5 μm in diameter. Yeast cells of </a:t>
            </a:r>
            <a:r>
              <a:rPr lang="en-US" sz="1000" i="1" smtClean="0"/>
              <a:t>H. capsulatum </a:t>
            </a:r>
            <a:r>
              <a:rPr lang="en-US" sz="1000" smtClean="0"/>
              <a:t>have oval to round shapes and diameters ranging from 1 to 5 μm.</a:t>
            </a:r>
          </a:p>
          <a:p>
            <a:pPr eaLnBrk="1" hangingPunct="1"/>
            <a:r>
              <a:rPr lang="en-US" sz="1000" smtClean="0"/>
              <a:t>Histoplasmosis primarily affects a person’s lungs, and its symptoms vary greatly. The vast majority of infected people are asymptomatic (have no apparent ill effects), or they experience symptoms so mild they do not seek medical attention and may not even realize that their illness was Histoplasmosis. If symptoms do occur, they will usually start within 3 to 17 days after exposure, with an average of 10 days. Histoplasmosis can appear as a mild, flu-like respiratory illness and has a combination of symptoms, including malaise (a general ill feeling), fever, chest pain, dry or nonproductive cough, headache, loss of appetite, shortness of breath, joint and muscle pains, chills, and hoarseness.</a:t>
            </a:r>
          </a:p>
          <a:p>
            <a:pPr eaLnBrk="1" hangingPunct="1"/>
            <a:r>
              <a:rPr lang="en-US" sz="1000" i="1" smtClean="0"/>
              <a:t>H. capsulatum </a:t>
            </a:r>
            <a:r>
              <a:rPr lang="en-US" sz="1000" smtClean="0"/>
              <a:t>grows in soils throughout the world. In the United States, the fungus is endemic and the proportion of people infected by </a:t>
            </a:r>
            <a:r>
              <a:rPr lang="en-US" sz="1000" i="1" smtClean="0"/>
              <a:t>H. capsulatum </a:t>
            </a:r>
            <a:r>
              <a:rPr lang="en-US" sz="1000" smtClean="0"/>
              <a:t>is higher in central and eastern states, especially along the Ohio and Mississippi River valleys. The fungus seems to grow best in soils having high nitrogen content, especially those enriched with bird manure or bat droppings.</a:t>
            </a:r>
          </a:p>
          <a:p>
            <a:pPr eaLnBrk="1" hangingPunct="1"/>
            <a:r>
              <a:rPr lang="en-US" sz="1000" smtClean="0"/>
              <a:t>Construction workers who work in areas where there is the accumulation of bird and/or bat droppings must be protected against the harmful effects of </a:t>
            </a:r>
            <a:r>
              <a:rPr lang="en-US" sz="1000" i="1" smtClean="0"/>
              <a:t>H. capsulatum.</a:t>
            </a: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77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784813A-1E52-4C8B-8497-843CBB055325}" type="slidenum">
              <a:rPr lang="en-US" smtClean="0"/>
              <a:pPr eaLnBrk="1" hangingPunct="1"/>
              <a:t>291</a:t>
            </a:fld>
            <a:endParaRPr lang="en-US" smtClean="0"/>
          </a:p>
        </p:txBody>
      </p:sp>
      <p:sp>
        <p:nvSpPr>
          <p:cNvPr id="627716" name="Rectangle 2"/>
          <p:cNvSpPr>
            <a:spLocks noGrp="1" noRot="1" noChangeAspect="1" noChangeArrowheads="1" noTextEdit="1"/>
          </p:cNvSpPr>
          <p:nvPr>
            <p:ph type="sldImg"/>
          </p:nvPr>
        </p:nvSpPr>
        <p:spPr>
          <a:ln/>
        </p:spPr>
      </p:sp>
      <p:sp>
        <p:nvSpPr>
          <p:cNvPr id="6277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Hantavirus is a disease spread by rodents that is similar to the flu. The virus is in their urine and feces, but it does not make the carrier animal sick. Humans are thought to become infected when they are exposed to contaminated dust from mice nests or droppings.</a:t>
            </a:r>
          </a:p>
          <a:p>
            <a:pPr eaLnBrk="1" hangingPunct="1"/>
            <a:r>
              <a:rPr lang="en-US" smtClean="0"/>
              <a:t>The disease is not passed between humans. People may encounter contaminated dust when cleaning long-empty homes, sheds, or other enclosed areas.</a:t>
            </a: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87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FEEBCC-E473-4141-9516-8F01EAF6B992}" type="slidenum">
              <a:rPr lang="en-US" smtClean="0"/>
              <a:pPr eaLnBrk="1" hangingPunct="1"/>
              <a:t>292</a:t>
            </a:fld>
            <a:endParaRPr lang="en-US" smtClean="0"/>
          </a:p>
        </p:txBody>
      </p:sp>
      <p:sp>
        <p:nvSpPr>
          <p:cNvPr id="628740" name="Rectangle 2"/>
          <p:cNvSpPr>
            <a:spLocks noGrp="1" noRot="1" noChangeAspect="1" noChangeArrowheads="1" noTextEdit="1"/>
          </p:cNvSpPr>
          <p:nvPr>
            <p:ph type="sldImg"/>
          </p:nvPr>
        </p:nvSpPr>
        <p:spPr>
          <a:ln/>
        </p:spPr>
      </p:sp>
      <p:sp>
        <p:nvSpPr>
          <p:cNvPr id="628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Respiratory protection for exposure to fungi (mold) will depend on the size of the particle and its level of toxicity. When ever you smell or see the presence of mold, it is important to take precautions to LIMIT YOUR EXPOSURE to mold and mold spores. </a:t>
            </a:r>
            <a:endParaRPr lang="en-US" b="1" i="1" smtClean="0"/>
          </a:p>
          <a:p>
            <a:pPr eaLnBrk="1" hangingPunct="1"/>
            <a:r>
              <a:rPr lang="en-US" b="1" i="1" smtClean="0"/>
              <a:t>Avoid breathing in mold or mold spores!</a:t>
            </a:r>
            <a:endParaRPr lang="en-US" smtClean="0"/>
          </a:p>
          <a:p>
            <a:pPr eaLnBrk="1" hangingPunct="1"/>
            <a:r>
              <a:rPr lang="en-US" smtClean="0"/>
              <a:t>In order to limit your exposure to airborne mold, wear at a minimum an N-95 respirator; for higher level of protection use a 99 or 100 (HEPA) rated filter. If oil is present in the air then make sure to use either an R or a P designated filter.</a:t>
            </a: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297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C0AD49-EE93-4B08-85A2-91582B2B8EB6}" type="slidenum">
              <a:rPr lang="en-US" smtClean="0"/>
              <a:pPr eaLnBrk="1" hangingPunct="1"/>
              <a:t>293</a:t>
            </a:fld>
            <a:endParaRPr lang="en-US" smtClean="0"/>
          </a:p>
        </p:txBody>
      </p:sp>
      <p:sp>
        <p:nvSpPr>
          <p:cNvPr id="629764" name="Rectangle 2"/>
          <p:cNvSpPr>
            <a:spLocks noGrp="1" noRot="1" noChangeAspect="1" noChangeArrowheads="1" noTextEdit="1"/>
          </p:cNvSpPr>
          <p:nvPr>
            <p:ph type="sldImg"/>
          </p:nvPr>
        </p:nvSpPr>
        <p:spPr>
          <a:ln/>
        </p:spPr>
      </p:sp>
      <p:sp>
        <p:nvSpPr>
          <p:cNvPr id="6297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Bloodborne pathogens means pathogenic microorganisms that are present in human blood and can cause disease in humans. These pathogens include, but are not limited to, </a:t>
            </a:r>
            <a:r>
              <a:rPr lang="en-US" b="1" i="1" smtClean="0"/>
              <a:t>hepatitis B virus (HBV)</a:t>
            </a:r>
            <a:r>
              <a:rPr lang="en-US" smtClean="0"/>
              <a:t>, </a:t>
            </a:r>
            <a:r>
              <a:rPr lang="en-US" b="1" i="1" smtClean="0"/>
              <a:t>hepatitis C virus (HCV)</a:t>
            </a:r>
            <a:r>
              <a:rPr lang="en-US" smtClean="0"/>
              <a:t> and </a:t>
            </a:r>
            <a:r>
              <a:rPr lang="en-US" b="1" i="1" smtClean="0"/>
              <a:t>human immunodeficiency virus (HIV)</a:t>
            </a:r>
            <a:r>
              <a:rPr lang="en-US" smtClean="0"/>
              <a:t>.</a:t>
            </a:r>
            <a:endParaRPr lang="en-US" b="1" i="1" smtClean="0"/>
          </a:p>
          <a:p>
            <a:pPr eaLnBrk="1" hangingPunct="1"/>
            <a:r>
              <a:rPr lang="en-US" b="1" i="1" smtClean="0"/>
              <a:t>Bloodborne pathogens include:</a:t>
            </a:r>
            <a:endParaRPr lang="en-US" smtClean="0"/>
          </a:p>
          <a:p>
            <a:pPr eaLnBrk="1" hangingPunct="1"/>
            <a:r>
              <a:rPr lang="en-US" smtClean="0"/>
              <a:t>Hepatitis B Virus (HBV)</a:t>
            </a:r>
          </a:p>
          <a:p>
            <a:pPr eaLnBrk="1" hangingPunct="1"/>
            <a:r>
              <a:rPr lang="en-US" smtClean="0"/>
              <a:t>Hepatitis C Virus (HCV)</a:t>
            </a:r>
          </a:p>
          <a:p>
            <a:pPr eaLnBrk="1" hangingPunct="1"/>
            <a:r>
              <a:rPr lang="en-US" smtClean="0"/>
              <a:t>Human Immunodeficiency Virus (HIV)</a:t>
            </a: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307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11D9BC-E56D-4EA2-A8AB-6C5C0396DFD6}" type="slidenum">
              <a:rPr lang="en-US" smtClean="0"/>
              <a:pPr eaLnBrk="1" hangingPunct="1"/>
              <a:t>294</a:t>
            </a:fld>
            <a:endParaRPr lang="en-US" smtClean="0"/>
          </a:p>
        </p:txBody>
      </p:sp>
      <p:sp>
        <p:nvSpPr>
          <p:cNvPr id="630788" name="Rectangle 2"/>
          <p:cNvSpPr>
            <a:spLocks noGrp="1" noRot="1" noChangeAspect="1" noChangeArrowheads="1" noTextEdit="1"/>
          </p:cNvSpPr>
          <p:nvPr>
            <p:ph type="sldImg"/>
          </p:nvPr>
        </p:nvSpPr>
        <p:spPr>
          <a:ln/>
        </p:spPr>
      </p:sp>
      <p:sp>
        <p:nvSpPr>
          <p:cNvPr id="6307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smtClean="0"/>
              <a:t>For any disease to be spread, including bloodborne diseases, all four of the following conditions must be met:</a:t>
            </a:r>
          </a:p>
          <a:p>
            <a:pPr marL="228600" indent="-228600" eaLnBrk="1" hangingPunct="1"/>
            <a:r>
              <a:rPr lang="en-US" smtClean="0"/>
              <a:t>A pathogen must be present;</a:t>
            </a:r>
          </a:p>
          <a:p>
            <a:pPr marL="228600" indent="-228600" eaLnBrk="1" hangingPunct="1"/>
            <a:r>
              <a:rPr lang="en-US" smtClean="0"/>
              <a:t>There has to be enough of the pathogen to cause disease;</a:t>
            </a:r>
          </a:p>
          <a:p>
            <a:pPr marL="228600" indent="-228600" eaLnBrk="1" hangingPunct="1"/>
            <a:r>
              <a:rPr lang="en-US" smtClean="0"/>
              <a:t>The pathogen enters the body through a route of entry; and</a:t>
            </a:r>
          </a:p>
          <a:p>
            <a:pPr marL="228600" indent="-228600" eaLnBrk="1" hangingPunct="1"/>
            <a:r>
              <a:rPr lang="en-US" smtClean="0"/>
              <a:t>The person is susceptible to the pathogen.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32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309141-B53B-48A4-9619-F7E8BAD17EEF}" type="slidenum">
              <a:rPr lang="en-US" smtClean="0"/>
              <a:pPr eaLnBrk="1" hangingPunct="1"/>
              <a:t>29</a:t>
            </a:fld>
            <a:endParaRPr lang="en-US" smtClean="0"/>
          </a:p>
        </p:txBody>
      </p:sp>
      <p:sp>
        <p:nvSpPr>
          <p:cNvPr id="353284" name="Rectangle 2"/>
          <p:cNvSpPr>
            <a:spLocks noGrp="1" noRot="1" noChangeAspect="1" noChangeArrowheads="1" noTextEdit="1"/>
          </p:cNvSpPr>
          <p:nvPr>
            <p:ph type="sldImg"/>
          </p:nvPr>
        </p:nvSpPr>
        <p:spPr>
          <a:ln/>
        </p:spPr>
      </p:sp>
      <p:sp>
        <p:nvSpPr>
          <p:cNvPr id="3532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abate a hazard means to eliminate its affects; this would cause a worker who might otherwise be exposed to a hazard not be exposed by means of one or more control strategy. These control strategies are chosen by preference according to the </a:t>
            </a:r>
            <a:r>
              <a:rPr lang="en-US" b="1" i="1" smtClean="0"/>
              <a:t>hierarchy of controls</a:t>
            </a:r>
            <a:r>
              <a:rPr lang="en-US" smtClean="0"/>
              <a:t>.</a:t>
            </a:r>
          </a:p>
          <a:p>
            <a:pPr eaLnBrk="1" hangingPunct="1"/>
            <a:endParaRPr lang="en-US" b="1" i="1" smtClean="0"/>
          </a:p>
          <a:p>
            <a:pPr eaLnBrk="1" hangingPunct="1"/>
            <a:r>
              <a:rPr lang="en-US" b="1" i="1" smtClean="0"/>
              <a:t>Implementing control strategies, such as engineering controls, safe work practices and wearing personal protective equipment will stop health hazards on your job!</a:t>
            </a: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318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E7DA48-B05A-4248-AB0F-87BAD4BF0FAF}" type="slidenum">
              <a:rPr lang="en-US" smtClean="0"/>
              <a:pPr eaLnBrk="1" hangingPunct="1"/>
              <a:t>295</a:t>
            </a:fld>
            <a:endParaRPr lang="en-US" smtClean="0"/>
          </a:p>
        </p:txBody>
      </p:sp>
      <p:sp>
        <p:nvSpPr>
          <p:cNvPr id="631812" name="Rectangle 2"/>
          <p:cNvSpPr>
            <a:spLocks noGrp="1" noRot="1" noChangeAspect="1" noChangeArrowheads="1" noTextEdit="1"/>
          </p:cNvSpPr>
          <p:nvPr>
            <p:ph type="sldImg"/>
          </p:nvPr>
        </p:nvSpPr>
        <p:spPr>
          <a:ln/>
        </p:spPr>
      </p:sp>
      <p:sp>
        <p:nvSpPr>
          <p:cNvPr id="6318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Universal precautions are OSHA's required methods of control to protect employees from exposure to all human blood and other bodily fluids. The term "universal precautions" refers to a concept of bloodborne disease control which requires that </a:t>
            </a:r>
            <a:r>
              <a:rPr lang="en-US" u="sng" smtClean="0"/>
              <a:t>all</a:t>
            </a:r>
            <a:r>
              <a:rPr lang="en-US" smtClean="0"/>
              <a:t> human blood and fluids be treated as if known to be infectious for HIV, HBV, HCV or other bloodborne pathogens.</a:t>
            </a: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328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2B4931-DD72-4750-B82D-FBA26CACE41F}" type="slidenum">
              <a:rPr lang="en-US" smtClean="0"/>
              <a:pPr eaLnBrk="1" hangingPunct="1"/>
              <a:t>296</a:t>
            </a:fld>
            <a:endParaRPr lang="en-US" smtClean="0"/>
          </a:p>
        </p:txBody>
      </p:sp>
      <p:sp>
        <p:nvSpPr>
          <p:cNvPr id="632836" name="Rectangle 2"/>
          <p:cNvSpPr>
            <a:spLocks noGrp="1" noRot="1" noChangeAspect="1" noChangeArrowheads="1" noTextEdit="1"/>
          </p:cNvSpPr>
          <p:nvPr>
            <p:ph type="sldImg"/>
          </p:nvPr>
        </p:nvSpPr>
        <p:spPr>
          <a:ln/>
        </p:spPr>
      </p:sp>
      <p:sp>
        <p:nvSpPr>
          <p:cNvPr id="632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Get vaccinated for hepatitis B and follow the universal precautions towards bloodborne pathogens. Also, practice good hygiene; hands must be washed after using toilet facilities and before preparing food.</a:t>
            </a:r>
            <a:endParaRPr lang="en-US" b="1" i="1" smtClean="0"/>
          </a:p>
          <a:p>
            <a:pPr eaLnBrk="1" hangingPunct="1"/>
            <a:r>
              <a:rPr lang="en-US" b="1" i="1" smtClean="0"/>
              <a:t>NOTE:</a:t>
            </a:r>
            <a:r>
              <a:rPr lang="en-US" smtClean="0"/>
              <a:t> </a:t>
            </a:r>
            <a:r>
              <a:rPr lang="en-US" i="1" smtClean="0"/>
              <a:t>The viruses that cause hepatitis can live outside the body and be infectious for certain periods of time. A good rule of thumb is that wet material is infectious and dried material is much less infectious.</a:t>
            </a:r>
            <a:r>
              <a:rPr lang="en-US" smtClean="0"/>
              <a:t> </a:t>
            </a: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33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A4502EA-F4C4-4D21-863C-C77AAC3EED7C}" type="slidenum">
              <a:rPr lang="en-US" smtClean="0"/>
              <a:pPr eaLnBrk="1" hangingPunct="1"/>
              <a:t>297</a:t>
            </a:fld>
            <a:endParaRPr lang="en-US" smtClean="0"/>
          </a:p>
        </p:txBody>
      </p:sp>
      <p:sp>
        <p:nvSpPr>
          <p:cNvPr id="633860" name="Rectangle 2"/>
          <p:cNvSpPr>
            <a:spLocks noGrp="1" noRot="1" noChangeAspect="1" noChangeArrowheads="1" noTextEdit="1"/>
          </p:cNvSpPr>
          <p:nvPr>
            <p:ph type="sldImg"/>
          </p:nvPr>
        </p:nvSpPr>
        <p:spPr>
          <a:ln/>
        </p:spPr>
      </p:sp>
      <p:sp>
        <p:nvSpPr>
          <p:cNvPr id="633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old saying "</a:t>
            </a:r>
            <a:r>
              <a:rPr lang="en-US" i="1" smtClean="0"/>
              <a:t>Leaves of three, Let it be!</a:t>
            </a:r>
            <a:r>
              <a:rPr lang="en-US" smtClean="0"/>
              <a:t>" is a helpful reminder for identifying poison ivy and oak, but not poison sumac which usually has clusters of 7-13 leaves. Even poison ivy and poison oak may have more than three leaves and their form may vary greatly depending upon the exact species encountered, the local environment, and the season. Being able to identify local varieties of these poisonous plants throughout the seasons and differentiating them from common nonpoisonous look-a-likes are the major keys to avoiding exposure.</a:t>
            </a: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348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382894-0A44-4BDE-9826-0A51273709D4}" type="slidenum">
              <a:rPr lang="en-US" smtClean="0"/>
              <a:pPr eaLnBrk="1" hangingPunct="1"/>
              <a:t>298</a:t>
            </a:fld>
            <a:endParaRPr lang="en-US" smtClean="0"/>
          </a:p>
        </p:txBody>
      </p:sp>
      <p:sp>
        <p:nvSpPr>
          <p:cNvPr id="634884" name="Rectangle 2"/>
          <p:cNvSpPr>
            <a:spLocks noGrp="1" noRot="1" noChangeAspect="1" noChangeArrowheads="1" noTextEdit="1"/>
          </p:cNvSpPr>
          <p:nvPr>
            <p:ph type="sldImg"/>
          </p:nvPr>
        </p:nvSpPr>
        <p:spPr>
          <a:ln/>
        </p:spPr>
      </p:sp>
      <p:sp>
        <p:nvSpPr>
          <p:cNvPr id="6348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number of different poisonous &amp; infectious animals are found throughout the United States; workers should be made aware of these health hazards before starting work in a specific location.</a:t>
            </a:r>
            <a:endParaRPr lang="en-US" b="1" i="1" smtClean="0"/>
          </a:p>
          <a:p>
            <a:pPr eaLnBrk="1" hangingPunct="1"/>
            <a:r>
              <a:rPr lang="en-US" b="1" i="1" smtClean="0"/>
              <a:t>Group Discussion…</a:t>
            </a:r>
          </a:p>
          <a:p>
            <a:pPr eaLnBrk="1" hangingPunct="1"/>
            <a:r>
              <a:rPr lang="en-US" b="1" i="1" smtClean="0"/>
              <a:t>What are, if any, the poisonous &amp; infectious animals on your job-site?</a:t>
            </a: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359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97CCD3-D618-435C-8E04-E461B79E2C13}" type="slidenum">
              <a:rPr lang="en-US" smtClean="0"/>
              <a:pPr eaLnBrk="1" hangingPunct="1"/>
              <a:t>299</a:t>
            </a:fld>
            <a:endParaRPr lang="en-US" smtClean="0"/>
          </a:p>
        </p:txBody>
      </p:sp>
      <p:sp>
        <p:nvSpPr>
          <p:cNvPr id="635908" name="Rectangle 2"/>
          <p:cNvSpPr>
            <a:spLocks noGrp="1" noRot="1" noChangeAspect="1" noChangeArrowheads="1" noTextEdit="1"/>
          </p:cNvSpPr>
          <p:nvPr>
            <p:ph type="sldImg"/>
          </p:nvPr>
        </p:nvSpPr>
        <p:spPr>
          <a:ln/>
        </p:spPr>
      </p:sp>
      <p:sp>
        <p:nvSpPr>
          <p:cNvPr id="6359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help protect the health of a construction worker, it is important to understand how construction work operates and that special situations need to be considered. These special considerations can make protecting a construction worker’s health a challenge…</a:t>
            </a:r>
          </a:p>
          <a:p>
            <a:pPr eaLnBrk="1" hangingPunct="1"/>
            <a:r>
              <a:rPr lang="en-US" smtClean="0"/>
              <a:t>Construction sites are temporary and change constantly as the work moves ahead.</a:t>
            </a:r>
          </a:p>
          <a:p>
            <a:pPr eaLnBrk="1" hangingPunct="1"/>
            <a:r>
              <a:rPr lang="en-US" smtClean="0"/>
              <a:t>New trades arrive on the site constantly; this creates problems for enforcing protective regulations.</a:t>
            </a:r>
          </a:p>
          <a:p>
            <a:pPr eaLnBrk="1" hangingPunct="1"/>
            <a:r>
              <a:rPr lang="en-US" smtClean="0"/>
              <a:t>Multi-employer work sites; several trades may share the same work area, exposing each other to unsuspected hazards.</a:t>
            </a:r>
          </a:p>
          <a:p>
            <a:pPr eaLnBrk="1" hangingPunct="1"/>
            <a:r>
              <a:rPr lang="en-US" smtClean="0"/>
              <a:t>Construction workers change employers often and will work for a number of different contractors during the course of their career; making it difficult to track and monitor an individual’s exposure.</a:t>
            </a:r>
          </a:p>
          <a:p>
            <a:pPr eaLnBrk="1" hangingPunct="1"/>
            <a:r>
              <a:rPr lang="en-US" smtClean="0"/>
              <a:t>Small and specialty trade contractors do not often have the resources or expertise to effectively anticipate, identify and control occupational health hazards.</a:t>
            </a: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6369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3D0EE6-0140-44E3-B237-417A7FFF28A6}" type="slidenum">
              <a:rPr lang="en-US" smtClean="0"/>
              <a:pPr eaLnBrk="1" hangingPunct="1"/>
              <a:t>300</a:t>
            </a:fld>
            <a:endParaRPr lang="en-US" smtClean="0"/>
          </a:p>
        </p:txBody>
      </p:sp>
      <p:sp>
        <p:nvSpPr>
          <p:cNvPr id="636932" name="Rectangle 2"/>
          <p:cNvSpPr>
            <a:spLocks noGrp="1" noRot="1" noChangeAspect="1" noChangeArrowheads="1" noTextEdit="1"/>
          </p:cNvSpPr>
          <p:nvPr>
            <p:ph type="sldImg"/>
          </p:nvPr>
        </p:nvSpPr>
        <p:spPr>
          <a:ln/>
        </p:spPr>
      </p:sp>
      <p:sp>
        <p:nvSpPr>
          <p:cNvPr id="6369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Ask the class if anyone has questions – Thank you.</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256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E8B3D3-2DF5-4494-8EDB-6AF01BF98E54}" type="slidenum">
              <a:rPr lang="en-US" smtClean="0"/>
              <a:pPr eaLnBrk="1" hangingPunct="1"/>
              <a:t>3</a:t>
            </a:fld>
            <a:endParaRPr lang="en-US" smtClean="0"/>
          </a:p>
        </p:txBody>
      </p:sp>
      <p:sp>
        <p:nvSpPr>
          <p:cNvPr id="325636" name="Rectangle 2"/>
          <p:cNvSpPr>
            <a:spLocks noGrp="1" noRot="1" noChangeAspect="1" noChangeArrowheads="1" noTextEdit="1"/>
          </p:cNvSpPr>
          <p:nvPr>
            <p:ph type="sldImg"/>
          </p:nvPr>
        </p:nvSpPr>
        <p:spPr>
          <a:ln/>
        </p:spPr>
      </p:sp>
      <p:sp>
        <p:nvSpPr>
          <p:cNvPr id="325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program is dedicated to all the workers who have sustained a life threatening or disabling illness as a result of an occupational exposure.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4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41B0B0-16B2-4845-B278-285FC0D75328}" type="slidenum">
              <a:rPr lang="en-US" smtClean="0"/>
              <a:pPr eaLnBrk="1" hangingPunct="1"/>
              <a:t>30</a:t>
            </a:fld>
            <a:endParaRPr lang="en-US" smtClean="0"/>
          </a:p>
        </p:txBody>
      </p:sp>
      <p:sp>
        <p:nvSpPr>
          <p:cNvPr id="354308" name="Rectangle 2"/>
          <p:cNvSpPr>
            <a:spLocks noGrp="1" noRot="1" noChangeAspect="1" noChangeArrowheads="1" noTextEdit="1"/>
          </p:cNvSpPr>
          <p:nvPr>
            <p:ph type="sldImg"/>
          </p:nvPr>
        </p:nvSpPr>
        <p:spPr>
          <a:ln/>
        </p:spPr>
      </p:sp>
      <p:sp>
        <p:nvSpPr>
          <p:cNvPr id="354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Controlling exposures to occupational hazards is the fundamental method of protecting workers. Traditionally, a hierarchy of controls has been used as a means of determining how to implement feasible and effective controls. </a:t>
            </a:r>
          </a:p>
          <a:p>
            <a:pPr eaLnBrk="1" hangingPunct="1"/>
            <a:endParaRPr lang="en-US" b="1" i="1" smtClean="0"/>
          </a:p>
          <a:p>
            <a:pPr eaLnBrk="1" hangingPunct="1"/>
            <a:r>
              <a:rPr lang="en-US" b="1" i="1" smtClean="0"/>
              <a:t>OSHA requires that employers use the hierarchy of controls in order of preference for protecting the worker.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53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7E55024-050D-40F0-AB86-2B4E464283E7}" type="slidenum">
              <a:rPr lang="en-US" smtClean="0"/>
              <a:pPr eaLnBrk="1" hangingPunct="1"/>
              <a:t>31</a:t>
            </a:fld>
            <a:endParaRPr lang="en-US" smtClean="0"/>
          </a:p>
        </p:txBody>
      </p:sp>
      <p:sp>
        <p:nvSpPr>
          <p:cNvPr id="355332" name="Rectangle 2"/>
          <p:cNvSpPr>
            <a:spLocks noGrp="1" noRot="1" noChangeAspect="1" noChangeArrowheads="1" noTextEdit="1"/>
          </p:cNvSpPr>
          <p:nvPr>
            <p:ph type="sldImg"/>
          </p:nvPr>
        </p:nvSpPr>
        <p:spPr>
          <a:ln/>
        </p:spPr>
      </p:sp>
      <p:sp>
        <p:nvSpPr>
          <p:cNvPr id="3553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job hazard analysis (JHA) is a technique that focuses on the relationship between the worker, the task, the tools, and the work environment; it’s an essential first step that helps an industrial hygienist determine the sources of potential problems. </a:t>
            </a:r>
          </a:p>
          <a:p>
            <a:pPr eaLnBrk="1" hangingPunct="1"/>
            <a:r>
              <a:rPr lang="en-US" smtClean="0"/>
              <a:t>During a </a:t>
            </a:r>
            <a:r>
              <a:rPr lang="en-US" b="1" i="1" smtClean="0"/>
              <a:t>job hazard analysis</a:t>
            </a:r>
            <a:r>
              <a:rPr lang="en-US" smtClean="0"/>
              <a:t>, a competent industrial hygienist will examine all </a:t>
            </a:r>
            <a:r>
              <a:rPr lang="en-US" b="1" i="1" smtClean="0"/>
              <a:t>materials &amp; equipment</a:t>
            </a:r>
            <a:r>
              <a:rPr lang="en-US" smtClean="0"/>
              <a:t> being used; look at the </a:t>
            </a:r>
            <a:r>
              <a:rPr lang="en-US" b="1" i="1" smtClean="0"/>
              <a:t>process</a:t>
            </a:r>
            <a:r>
              <a:rPr lang="en-US" smtClean="0"/>
              <a:t> in which work is being performed and assess the </a:t>
            </a:r>
            <a:r>
              <a:rPr lang="en-US" b="1" i="1" smtClean="0"/>
              <a:t>people</a:t>
            </a:r>
            <a:r>
              <a:rPr lang="en-US" smtClean="0"/>
              <a:t> performing the work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63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D419EC-C16F-4345-885C-976A1B0E267F}" type="slidenum">
              <a:rPr lang="en-US" smtClean="0"/>
              <a:pPr eaLnBrk="1" hangingPunct="1"/>
              <a:t>32</a:t>
            </a:fld>
            <a:endParaRPr lang="en-US" smtClean="0"/>
          </a:p>
        </p:txBody>
      </p:sp>
      <p:sp>
        <p:nvSpPr>
          <p:cNvPr id="356356" name="Rectangle 2"/>
          <p:cNvSpPr>
            <a:spLocks noGrp="1" noRot="1" noChangeAspect="1" noChangeArrowheads="1" noTextEdit="1"/>
          </p:cNvSpPr>
          <p:nvPr>
            <p:ph type="sldImg"/>
          </p:nvPr>
        </p:nvSpPr>
        <p:spPr>
          <a:ln/>
        </p:spPr>
      </p:sp>
      <p:sp>
        <p:nvSpPr>
          <p:cNvPr id="3563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job hazard analysis (JHA) is a technique that focuses on the relationship between the worker, the task, the tools, and the work environment; it’s an essential first step that helps an industrial hygienist determine the sources of potential problems. </a:t>
            </a:r>
          </a:p>
          <a:p>
            <a:pPr eaLnBrk="1" hangingPunct="1"/>
            <a:r>
              <a:rPr lang="en-US" smtClean="0"/>
              <a:t>During a </a:t>
            </a:r>
            <a:r>
              <a:rPr lang="en-US" b="1" i="1" smtClean="0"/>
              <a:t>job hazard analysis</a:t>
            </a:r>
            <a:r>
              <a:rPr lang="en-US" smtClean="0"/>
              <a:t>, a competent industrial hygienist will examine all </a:t>
            </a:r>
            <a:r>
              <a:rPr lang="en-US" b="1" i="1" smtClean="0"/>
              <a:t>materials &amp; equipment</a:t>
            </a:r>
            <a:r>
              <a:rPr lang="en-US" smtClean="0"/>
              <a:t> being used; look at the </a:t>
            </a:r>
            <a:r>
              <a:rPr lang="en-US" b="1" i="1" smtClean="0"/>
              <a:t>process</a:t>
            </a:r>
            <a:r>
              <a:rPr lang="en-US" smtClean="0"/>
              <a:t> in which work is being performed and assess the </a:t>
            </a:r>
            <a:r>
              <a:rPr lang="en-US" b="1" i="1" smtClean="0"/>
              <a:t>people</a:t>
            </a:r>
            <a:r>
              <a:rPr lang="en-US" smtClean="0"/>
              <a:t> performing the work </a:t>
            </a:r>
          </a:p>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73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16BB10-4610-4894-B776-53EC67F4469B}" type="slidenum">
              <a:rPr lang="en-US" smtClean="0"/>
              <a:pPr eaLnBrk="1" hangingPunct="1"/>
              <a:t>33</a:t>
            </a:fld>
            <a:endParaRPr lang="en-US" smtClean="0"/>
          </a:p>
        </p:txBody>
      </p:sp>
      <p:sp>
        <p:nvSpPr>
          <p:cNvPr id="357380" name="Rectangle 2"/>
          <p:cNvSpPr>
            <a:spLocks noGrp="1" noRot="1" noChangeAspect="1" noChangeArrowheads="1" noTextEdit="1"/>
          </p:cNvSpPr>
          <p:nvPr>
            <p:ph type="sldImg"/>
          </p:nvPr>
        </p:nvSpPr>
        <p:spPr>
          <a:ln/>
        </p:spPr>
      </p:sp>
      <p:sp>
        <p:nvSpPr>
          <p:cNvPr id="3573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job hazard analysis (JHA) is a technique that focuses on the relationship between the worker, the task, the tools, and the work environment; it’s an essential first step that helps an industrial hygienist determine the sources of potential problems. </a:t>
            </a:r>
          </a:p>
          <a:p>
            <a:pPr eaLnBrk="1" hangingPunct="1"/>
            <a:r>
              <a:rPr lang="en-US" smtClean="0"/>
              <a:t>During a </a:t>
            </a:r>
            <a:r>
              <a:rPr lang="en-US" b="1" i="1" smtClean="0"/>
              <a:t>job hazard analysis</a:t>
            </a:r>
            <a:r>
              <a:rPr lang="en-US" smtClean="0"/>
              <a:t>, a competent industrial hygienist will examine all </a:t>
            </a:r>
            <a:r>
              <a:rPr lang="en-US" b="1" i="1" smtClean="0"/>
              <a:t>materials &amp; equipment</a:t>
            </a:r>
            <a:r>
              <a:rPr lang="en-US" smtClean="0"/>
              <a:t> being used; look at the </a:t>
            </a:r>
            <a:r>
              <a:rPr lang="en-US" b="1" i="1" smtClean="0"/>
              <a:t>process</a:t>
            </a:r>
            <a:r>
              <a:rPr lang="en-US" smtClean="0"/>
              <a:t> in which work is being performed and assess the </a:t>
            </a:r>
            <a:r>
              <a:rPr lang="en-US" b="1" i="1" smtClean="0"/>
              <a:t>people</a:t>
            </a:r>
            <a:r>
              <a:rPr lang="en-US" smtClean="0"/>
              <a:t> performing the work </a:t>
            </a:r>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84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73063B-344D-4E13-9607-D96742BD6C0C}" type="slidenum">
              <a:rPr lang="en-US" smtClean="0"/>
              <a:pPr eaLnBrk="1" hangingPunct="1"/>
              <a:t>34</a:t>
            </a:fld>
            <a:endParaRPr lang="en-US" smtClean="0"/>
          </a:p>
        </p:txBody>
      </p:sp>
      <p:sp>
        <p:nvSpPr>
          <p:cNvPr id="358404" name="Rectangle 2"/>
          <p:cNvSpPr>
            <a:spLocks noGrp="1" noRot="1" noChangeAspect="1" noChangeArrowheads="1" noTextEdit="1"/>
          </p:cNvSpPr>
          <p:nvPr>
            <p:ph type="sldImg"/>
          </p:nvPr>
        </p:nvSpPr>
        <p:spPr>
          <a:ln/>
        </p:spPr>
      </p:sp>
      <p:sp>
        <p:nvSpPr>
          <p:cNvPr id="358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b="1" i="1" smtClean="0"/>
              <a:t>Look at the pictures and complete the analysis…</a:t>
            </a:r>
          </a:p>
          <a:p>
            <a:pPr eaLnBrk="1" hangingPunct="1">
              <a:lnSpc>
                <a:spcPct val="90000"/>
              </a:lnSpc>
            </a:pPr>
            <a:endParaRPr lang="en-US" sz="1000" smtClean="0"/>
          </a:p>
          <a:p>
            <a:pPr eaLnBrk="1" hangingPunct="1">
              <a:lnSpc>
                <a:spcPct val="90000"/>
              </a:lnSpc>
            </a:pPr>
            <a:r>
              <a:rPr lang="en-US" sz="1000" smtClean="0"/>
              <a:t>Job/Task: </a:t>
            </a:r>
            <a:endParaRPr lang="en-US" sz="1000" u="sng" smtClean="0"/>
          </a:p>
          <a:p>
            <a:pPr eaLnBrk="1" hangingPunct="1">
              <a:lnSpc>
                <a:spcPct val="90000"/>
              </a:lnSpc>
            </a:pPr>
            <a:r>
              <a:rPr lang="en-US" sz="1000" smtClean="0"/>
              <a:t>What are the hazards? </a:t>
            </a:r>
            <a:endParaRPr lang="en-US" sz="1000" u="sng" smtClean="0"/>
          </a:p>
          <a:p>
            <a:pPr eaLnBrk="1" hangingPunct="1">
              <a:lnSpc>
                <a:spcPct val="90000"/>
              </a:lnSpc>
            </a:pPr>
            <a:r>
              <a:rPr lang="en-US" sz="1000" smtClean="0"/>
              <a:t>How &amp; who are exposed? </a:t>
            </a:r>
            <a:endParaRPr lang="en-US" sz="1000" u="sng" smtClean="0"/>
          </a:p>
          <a:p>
            <a:pPr eaLnBrk="1" hangingPunct="1">
              <a:lnSpc>
                <a:spcPct val="90000"/>
              </a:lnSpc>
            </a:pPr>
            <a:r>
              <a:rPr lang="en-US" sz="1000" smtClean="0"/>
              <a:t>What controls are being implemented?</a:t>
            </a:r>
          </a:p>
          <a:p>
            <a:pPr eaLnBrk="1" hangingPunct="1">
              <a:lnSpc>
                <a:spcPct val="90000"/>
              </a:lnSpc>
            </a:pPr>
            <a:r>
              <a:rPr lang="en-US" sz="1000" smtClean="0"/>
              <a:t>What (if any) further controls need to be implemented?</a:t>
            </a:r>
          </a:p>
          <a:p>
            <a:pPr eaLnBrk="1" hangingPunct="1">
              <a:lnSpc>
                <a:spcPct val="90000"/>
              </a:lnSpc>
            </a:pPr>
            <a:endParaRPr lang="en-US" sz="1000" smtClean="0"/>
          </a:p>
          <a:p>
            <a:pPr eaLnBrk="1" hangingPunct="1">
              <a:lnSpc>
                <a:spcPct val="90000"/>
              </a:lnSpc>
            </a:pPr>
            <a:r>
              <a:rPr lang="en-US" sz="1000" b="1" i="1" smtClean="0"/>
              <a:t>The Value of a Job Hazard Analysis</a:t>
            </a:r>
          </a:p>
          <a:p>
            <a:pPr eaLnBrk="1" hangingPunct="1">
              <a:lnSpc>
                <a:spcPct val="90000"/>
              </a:lnSpc>
            </a:pPr>
            <a:endParaRPr lang="en-US" sz="1000" smtClean="0"/>
          </a:p>
          <a:p>
            <a:pPr eaLnBrk="1" hangingPunct="1">
              <a:lnSpc>
                <a:spcPct val="90000"/>
              </a:lnSpc>
            </a:pPr>
            <a:r>
              <a:rPr lang="en-US" sz="1000" smtClean="0"/>
              <a:t>Supervisors can use the findings of a job hazard analysis to eliminate and prevent hazards in their workplaces. This is likely to result in fewer worker injuries and illnesses; safer, more effective work methods; reduced workers’ compensation costs; and increased worker productivity. </a:t>
            </a:r>
          </a:p>
          <a:p>
            <a:pPr eaLnBrk="1" hangingPunct="1">
              <a:lnSpc>
                <a:spcPct val="90000"/>
              </a:lnSpc>
            </a:pPr>
            <a:r>
              <a:rPr lang="en-US" sz="1000" smtClean="0"/>
              <a:t>The analysis also can be a valuable tool for training new employees in the steps required to perform their jobs safely.</a:t>
            </a:r>
          </a:p>
          <a:p>
            <a:pPr eaLnBrk="1" hangingPunct="1">
              <a:lnSpc>
                <a:spcPct val="90000"/>
              </a:lnSpc>
            </a:pPr>
            <a:r>
              <a:rPr lang="en-US" sz="1000" smtClean="0"/>
              <a:t>Determining whether a health hazard exists at your worksite is based on a combination of factors including observation, interviews, and measurements of the level of air contaminants arising from the work processes as well as an evaluation of the effectiveness of control measures in the workplace. These environmental measurements are then compared to exposure standards such as OSHA standards or other guidelines.</a:t>
            </a:r>
          </a:p>
          <a:p>
            <a:pPr eaLnBrk="1" hangingPunct="1">
              <a:lnSpc>
                <a:spcPct val="90000"/>
              </a:lnSpc>
            </a:pPr>
            <a:r>
              <a:rPr lang="en-US" sz="1000" smtClean="0"/>
              <a:t/>
            </a:r>
            <a:br>
              <a:rPr lang="en-US" sz="1000" smtClean="0"/>
            </a:br>
            <a:endParaRPr lang="en-US" sz="100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594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0578F-C727-4C7A-B40D-2633FA42F3DD}" type="slidenum">
              <a:rPr lang="en-US" smtClean="0"/>
              <a:pPr eaLnBrk="1" hangingPunct="1"/>
              <a:t>35</a:t>
            </a:fld>
            <a:endParaRPr lang="en-US" smtClean="0"/>
          </a:p>
        </p:txBody>
      </p:sp>
      <p:sp>
        <p:nvSpPr>
          <p:cNvPr id="359428" name="Rectangle 2"/>
          <p:cNvSpPr>
            <a:spLocks noGrp="1" noRot="1" noChangeAspect="1" noChangeArrowheads="1" noTextEdit="1"/>
          </p:cNvSpPr>
          <p:nvPr>
            <p:ph type="sldImg"/>
          </p:nvPr>
        </p:nvSpPr>
        <p:spPr>
          <a:ln/>
        </p:spPr>
      </p:sp>
      <p:sp>
        <p:nvSpPr>
          <p:cNvPr id="3594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smtClean="0"/>
              <a:t>If the work involves many different or complex processes, a professional may be needed to help conduct job-site evaluation and personal exposure monitoring. Sources of help include insurance companies, contractor associations, trade unions, and private consultants with safety and health expertise. </a:t>
            </a:r>
          </a:p>
          <a:p>
            <a:pPr eaLnBrk="1" hangingPunct="1">
              <a:lnSpc>
                <a:spcPct val="90000"/>
              </a:lnSpc>
            </a:pPr>
            <a:r>
              <a:rPr lang="en-US" sz="1000" smtClean="0"/>
              <a:t>OSHA offers assistance through its regional and area offices and consultation services. Contact your local OSHA office for more information.</a:t>
            </a:r>
          </a:p>
          <a:p>
            <a:pPr eaLnBrk="1" hangingPunct="1">
              <a:lnSpc>
                <a:spcPct val="90000"/>
              </a:lnSpc>
            </a:pPr>
            <a:r>
              <a:rPr lang="en-US" sz="1000" smtClean="0"/>
              <a:t>Even when outside help is received, it is important that all employees remain involved in the process of identifying and correcting hazards because job-site conditions change every day. New circumstances and a recombination of existing circumstances may cause old hazards to reappear and new hazards to appear. In addition, employees must be ready and able to implement whatever hazard elimination or control measures a professional consultant recommends. </a:t>
            </a:r>
          </a:p>
          <a:p>
            <a:pPr eaLnBrk="1" hangingPunct="1">
              <a:lnSpc>
                <a:spcPct val="90000"/>
              </a:lnSpc>
            </a:pPr>
            <a:endParaRPr lang="en-US" sz="1000" smtClean="0"/>
          </a:p>
          <a:p>
            <a:pPr eaLnBrk="1" hangingPunct="1">
              <a:lnSpc>
                <a:spcPct val="90000"/>
              </a:lnSpc>
            </a:pPr>
            <a:r>
              <a:rPr lang="en-US" sz="1000" b="1" i="1" smtClean="0"/>
              <a:t>Occupational Health Teams</a:t>
            </a:r>
          </a:p>
          <a:p>
            <a:pPr eaLnBrk="1" hangingPunct="1">
              <a:lnSpc>
                <a:spcPct val="90000"/>
              </a:lnSpc>
            </a:pPr>
            <a:endParaRPr lang="en-US" sz="1000" smtClean="0"/>
          </a:p>
          <a:p>
            <a:pPr eaLnBrk="1" hangingPunct="1">
              <a:lnSpc>
                <a:spcPct val="90000"/>
              </a:lnSpc>
            </a:pPr>
            <a:r>
              <a:rPr lang="en-US" sz="1000" smtClean="0"/>
              <a:t>The goal of a multidisciplinary occupational health and safety team is to design, implement, and evaluate a comprehensive health and safety program that will maintain and enhance health, improve safety, and increase productivity. Such programs often provide similar results for the families of workers, with resultant financial and other benefits for the corporation. Occupational health and safety professionals include occupational and environmental health nurses, occupational medicine physicians, industrial hygienists, safety professionals, and occupational health psychologists. Other related members of the multidisciplinary team are ergonomists, toxicologists, epidemiologists, human resource specialists, and industrial/organizational psychologists.</a:t>
            </a:r>
          </a:p>
          <a:p>
            <a:pPr eaLnBrk="1" hangingPunct="1">
              <a:lnSpc>
                <a:spcPct val="90000"/>
              </a:lnSpc>
            </a:pPr>
            <a:endParaRPr lang="en-US" sz="1000" b="1" i="1" smtClean="0"/>
          </a:p>
          <a:p>
            <a:pPr eaLnBrk="1" hangingPunct="1">
              <a:lnSpc>
                <a:spcPct val="90000"/>
              </a:lnSpc>
            </a:pPr>
            <a:r>
              <a:rPr lang="en-US" sz="1000" b="1" i="1" smtClean="0"/>
              <a:t>The most important member of the health team is you!</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04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0EEF1C-4CEB-4F36-BEF5-3CE43768AB3B}" type="slidenum">
              <a:rPr lang="en-US" smtClean="0"/>
              <a:pPr eaLnBrk="1" hangingPunct="1"/>
              <a:t>36</a:t>
            </a:fld>
            <a:endParaRPr lang="en-US" smtClean="0"/>
          </a:p>
        </p:txBody>
      </p:sp>
      <p:sp>
        <p:nvSpPr>
          <p:cNvPr id="360452" name="Rectangle 2"/>
          <p:cNvSpPr>
            <a:spLocks noGrp="1" noRot="1" noChangeAspect="1" noChangeArrowheads="1" noTextEdit="1"/>
          </p:cNvSpPr>
          <p:nvPr>
            <p:ph type="sldImg"/>
          </p:nvPr>
        </p:nvSpPr>
        <p:spPr>
          <a:ln/>
        </p:spPr>
      </p:sp>
      <p:sp>
        <p:nvSpPr>
          <p:cNvPr id="360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14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30C5D5-2162-4132-9380-CAFE2DEBA5D0}" type="slidenum">
              <a:rPr lang="en-US" smtClean="0"/>
              <a:pPr eaLnBrk="1" hangingPunct="1"/>
              <a:t>37</a:t>
            </a:fld>
            <a:endParaRPr lang="en-US" smtClean="0"/>
          </a:p>
        </p:txBody>
      </p:sp>
      <p:sp>
        <p:nvSpPr>
          <p:cNvPr id="361476" name="Rectangle 2"/>
          <p:cNvSpPr>
            <a:spLocks noGrp="1" noRot="1" noChangeAspect="1" noChangeArrowheads="1" noTextEdit="1"/>
          </p:cNvSpPr>
          <p:nvPr>
            <p:ph type="sldImg"/>
          </p:nvPr>
        </p:nvSpPr>
        <p:spPr>
          <a:ln/>
        </p:spPr>
      </p:sp>
      <p:sp>
        <p:nvSpPr>
          <p:cNvPr id="3614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24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DA763C-F731-4726-B57B-69C35E9E315B}" type="slidenum">
              <a:rPr lang="en-US" smtClean="0"/>
              <a:pPr eaLnBrk="1" hangingPunct="1"/>
              <a:t>38</a:t>
            </a:fld>
            <a:endParaRPr lang="en-US" smtClean="0"/>
          </a:p>
        </p:txBody>
      </p:sp>
      <p:sp>
        <p:nvSpPr>
          <p:cNvPr id="362500" name="Rectangle 2"/>
          <p:cNvSpPr>
            <a:spLocks noGrp="1" noRot="1" noChangeAspect="1" noChangeArrowheads="1" noTextEdit="1"/>
          </p:cNvSpPr>
          <p:nvPr>
            <p:ph type="sldImg"/>
          </p:nvPr>
        </p:nvSpPr>
        <p:spPr>
          <a:ln/>
        </p:spPr>
      </p:sp>
      <p:sp>
        <p:nvSpPr>
          <p:cNvPr id="362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t>
            </a:r>
            <a:r>
              <a:rPr lang="en-US" smtClean="0">
                <a:hlinkClick r:id="rId3" tooltip="Occupational Safety and Health Act of 1970"/>
              </a:rPr>
              <a:t>Occupational Safety and Health Act of 1970</a:t>
            </a:r>
            <a:r>
              <a:rPr lang="en-US" smtClean="0"/>
              <a:t> (OSHAct) was passed by the United States Congress to prevent workers from being killed or seriously harmed at work. The law requires that employers provide their employees with working conditions that are free of known dangers. The Act created the Occupational Safety and Health Administration (OSHA), which sets and enforces protective workplace safety and health standards.</a:t>
            </a:r>
          </a:p>
          <a:p>
            <a:pPr eaLnBrk="1" hangingPunct="1"/>
            <a:endParaRPr lang="en-US" smtClean="0"/>
          </a:p>
          <a:p>
            <a:pPr eaLnBrk="1" hangingPunct="1"/>
            <a:r>
              <a:rPr lang="en-US" b="1" i="1" smtClean="0"/>
              <a:t>OSHA Duties…</a:t>
            </a:r>
            <a:endParaRPr lang="en-US" smtClean="0"/>
          </a:p>
          <a:p>
            <a:pPr eaLnBrk="1" hangingPunct="1"/>
            <a:r>
              <a:rPr lang="en-US" smtClean="0"/>
              <a:t>To assure safe and healthful working conditions for working men and women; by authorizing enforcement of the standards developed under the OSHAct; by assisting and encouraging the States in their efforts to assure safe and healthful working conditions; and by providing research, information, education, and conducting training in the field of occupational safety and health.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35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32969B-4720-49B1-9A70-057830C03C03}" type="slidenum">
              <a:rPr lang="en-US" smtClean="0"/>
              <a:pPr eaLnBrk="1" hangingPunct="1"/>
              <a:t>39</a:t>
            </a:fld>
            <a:endParaRPr lang="en-US" smtClean="0"/>
          </a:p>
        </p:txBody>
      </p:sp>
      <p:sp>
        <p:nvSpPr>
          <p:cNvPr id="363524" name="Rectangle 2"/>
          <p:cNvSpPr>
            <a:spLocks noGrp="1" noRot="1" noChangeAspect="1" noChangeArrowheads="1" noTextEdit="1"/>
          </p:cNvSpPr>
          <p:nvPr>
            <p:ph type="sldImg"/>
          </p:nvPr>
        </p:nvSpPr>
        <p:spPr>
          <a:ln/>
        </p:spPr>
      </p:sp>
      <p:sp>
        <p:nvSpPr>
          <p:cNvPr id="3635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What is OSHA’s General Duty Clause?</a:t>
            </a:r>
            <a:endParaRPr lang="en-US" smtClean="0"/>
          </a:p>
          <a:p>
            <a:pPr eaLnBrk="1" hangingPunct="1"/>
            <a:r>
              <a:rPr lang="en-US" smtClean="0"/>
              <a:t>Section 5(a)(1) of the Occupational Safety and Health Act of 1970 has become known as the </a:t>
            </a:r>
            <a:r>
              <a:rPr lang="en-US" b="1" smtClean="0"/>
              <a:t>“General Duty Clause”</a:t>
            </a:r>
            <a:r>
              <a:rPr lang="en-US" smtClean="0"/>
              <a:t>. It is a catch all for citations if OSHA identifies unsafe conditions to which a regulation does not exist.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266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06BCE9-7282-4F6D-ACB4-DA74706D64FF}" type="slidenum">
              <a:rPr lang="en-US" smtClean="0"/>
              <a:pPr eaLnBrk="1" hangingPunct="1"/>
              <a:t>4</a:t>
            </a:fld>
            <a:endParaRPr lang="en-US" smtClean="0"/>
          </a:p>
        </p:txBody>
      </p:sp>
      <p:sp>
        <p:nvSpPr>
          <p:cNvPr id="326660" name="Rectangle 2"/>
          <p:cNvSpPr>
            <a:spLocks noGrp="1" noRot="1" noChangeAspect="1" noChangeArrowheads="1" noTextEdit="1"/>
          </p:cNvSpPr>
          <p:nvPr>
            <p:ph type="sldImg"/>
          </p:nvPr>
        </p:nvSpPr>
        <p:spPr>
          <a:ln/>
        </p:spPr>
      </p:sp>
      <p:sp>
        <p:nvSpPr>
          <p:cNvPr id="3266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Thank you…</a:t>
            </a:r>
          </a:p>
          <a:p>
            <a:pPr eaLnBrk="1" hangingPunct="1"/>
            <a:endParaRPr lang="en-US" smtClean="0"/>
          </a:p>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45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E4C09A-2A72-4D88-8ACB-33DE9AA71EBF}" type="slidenum">
              <a:rPr lang="en-US" smtClean="0"/>
              <a:pPr eaLnBrk="1" hangingPunct="1"/>
              <a:t>40</a:t>
            </a:fld>
            <a:endParaRPr lang="en-US" smtClean="0"/>
          </a:p>
        </p:txBody>
      </p:sp>
      <p:sp>
        <p:nvSpPr>
          <p:cNvPr id="364548" name="Rectangle 2"/>
          <p:cNvSpPr>
            <a:spLocks noGrp="1" noRot="1" noChangeAspect="1" noChangeArrowheads="1" noTextEdit="1"/>
          </p:cNvSpPr>
          <p:nvPr>
            <p:ph type="sldImg"/>
          </p:nvPr>
        </p:nvSpPr>
        <p:spPr>
          <a:ln/>
        </p:spPr>
      </p:sp>
      <p:sp>
        <p:nvSpPr>
          <p:cNvPr id="364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OSHA believes there is always a feasible and useful method to correct any and all health hazards!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55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E50EEC-5437-4F7C-9930-8740440AB711}" type="slidenum">
              <a:rPr lang="en-US" smtClean="0"/>
              <a:pPr eaLnBrk="1" hangingPunct="1"/>
              <a:t>41</a:t>
            </a:fld>
            <a:endParaRPr lang="en-US" smtClean="0"/>
          </a:p>
        </p:txBody>
      </p:sp>
      <p:sp>
        <p:nvSpPr>
          <p:cNvPr id="365572" name="Rectangle 2"/>
          <p:cNvSpPr>
            <a:spLocks noGrp="1" noRot="1" noChangeAspect="1" noChangeArrowheads="1" noTextEdit="1"/>
          </p:cNvSpPr>
          <p:nvPr>
            <p:ph type="sldImg"/>
          </p:nvPr>
        </p:nvSpPr>
        <p:spPr>
          <a:ln/>
        </p:spPr>
      </p:sp>
      <p:sp>
        <p:nvSpPr>
          <p:cNvPr id="3655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number of health related hazards in construction have been well documented over the years. We all heard of asbestos and the deadly lung disease asbestosis; because of the risks associated with working with and around asbestos, an OSHA standard was established. </a:t>
            </a:r>
          </a:p>
          <a:p>
            <a:pPr eaLnBrk="1" hangingPunct="1"/>
            <a:r>
              <a:rPr lang="en-US" smtClean="0"/>
              <a:t>Other health hazards are regulated as well, e.g., lead fumes and dusts, noise and standards relating to specific chemicals have been put into effect to protect the worker. It is not possible to address all potential health related issues in regulations; however, OSHA does have policies on how to hold employers accountable to exposing their employees to harmful substances that are not otherwise addressed in its standards to protect health </a:t>
            </a:r>
            <a:r>
              <a:rPr lang="en-US" b="1" i="1" smtClean="0"/>
              <a:t>(see OSHA Enforcement Policy)</a:t>
            </a:r>
            <a:r>
              <a:rPr lang="en-US" smtClean="0"/>
              <a:t>. </a:t>
            </a:r>
          </a:p>
          <a:p>
            <a:pPr eaLnBrk="1" hangingPunct="1"/>
            <a:r>
              <a:rPr lang="en-US" smtClean="0"/>
              <a:t>With a general understanding of how to anticipate, recognize and control exposures to occupational health hazards, and by knowing where to obtain information about a particular substance (chemical); a contractor will be better prepared to make good decisions that will have a positive affect on their workers’ health.</a:t>
            </a:r>
            <a:endParaRPr lang="en-US" i="1" smtClean="0"/>
          </a:p>
          <a:p>
            <a:pPr eaLnBrk="1" hangingPunct="1"/>
            <a:r>
              <a:rPr lang="en-US" i="1" smtClean="0"/>
              <a:t>To learn more about OSHA standards and the health hazards associated with your job, go to www.osha.gov</a:t>
            </a:r>
            <a:endParaRPr lang="en-US" b="1" i="1" smtClean="0"/>
          </a:p>
          <a:p>
            <a:pPr eaLnBrk="1" hangingPunct="1"/>
            <a:r>
              <a:rPr lang="en-US" b="1" i="1" smtClean="0"/>
              <a:t>Learn all there is to know about the health hazards on your job!</a:t>
            </a:r>
          </a:p>
          <a:p>
            <a:pPr eaLnBrk="1" hangingPunct="1"/>
            <a:r>
              <a:rPr lang="en-US" b="1" i="1" smtClean="0"/>
              <a:t>Stop health hazards before they stop you!</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65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224762-487F-4066-8196-B5C345444A7C}" type="slidenum">
              <a:rPr lang="en-US" smtClean="0"/>
              <a:pPr eaLnBrk="1" hangingPunct="1"/>
              <a:t>42</a:t>
            </a:fld>
            <a:endParaRPr lang="en-US" smtClean="0"/>
          </a:p>
        </p:txBody>
      </p:sp>
      <p:sp>
        <p:nvSpPr>
          <p:cNvPr id="366596" name="Rectangle 2"/>
          <p:cNvSpPr>
            <a:spLocks noGrp="1" noRot="1" noChangeAspect="1" noChangeArrowheads="1" noTextEdit="1"/>
          </p:cNvSpPr>
          <p:nvPr>
            <p:ph type="sldImg"/>
          </p:nvPr>
        </p:nvSpPr>
        <p:spPr>
          <a:ln/>
        </p:spPr>
      </p:sp>
      <p:sp>
        <p:nvSpPr>
          <p:cNvPr id="366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Employer are required to post this notice in all places of employment.</a:t>
            </a:r>
          </a:p>
          <a:p>
            <a:pPr eaLnBrk="1" hangingPunct="1"/>
            <a:endParaRPr lang="en-US" b="1" smtClean="0"/>
          </a:p>
          <a:p>
            <a:pPr eaLnBrk="1" hangingPunct="1"/>
            <a:r>
              <a:rPr lang="en-US" b="1" smtClean="0"/>
              <a:t>This free poster available from OSHA - </a:t>
            </a:r>
            <a:r>
              <a:rPr lang="en-US" b="1" i="1" smtClean="0"/>
              <a:t>the Best Resource for Safety and Health</a:t>
            </a:r>
            <a:endParaRPr lang="en-US" smtClean="0"/>
          </a:p>
          <a:p>
            <a:pPr eaLnBrk="1" hangingPunct="1"/>
            <a:r>
              <a:rPr lang="en-US" smtClean="0"/>
              <a:t/>
            </a:r>
            <a:br>
              <a:rPr lang="en-US" smtClean="0"/>
            </a:br>
            <a:r>
              <a:rPr lang="en-US" smtClean="0"/>
              <a:t>Free assistance in identifying and correcting hazards or complying with standards is available to employers, without citation or penalty, through OSHA-supported consultation programs in each state.</a:t>
            </a:r>
            <a:br>
              <a:rPr lang="en-US" smtClean="0"/>
            </a:br>
            <a:r>
              <a:rPr lang="en-US" smtClean="0"/>
              <a:t/>
            </a:r>
            <a:br>
              <a:rPr lang="en-US" smtClean="0"/>
            </a:br>
            <a:r>
              <a:rPr lang="en-US" smtClean="0"/>
              <a:t>1-800-321-OSHA </a:t>
            </a:r>
            <a:br>
              <a:rPr lang="en-US" smtClean="0"/>
            </a:br>
            <a:r>
              <a:rPr lang="en-US" smtClean="0">
                <a:hlinkClick r:id="rId3" tooltip="OSHA.gov"/>
              </a:rPr>
              <a:t>www.osha.gov</a:t>
            </a:r>
            <a:r>
              <a:rPr lang="en-US" smtClean="0"/>
              <a:t/>
            </a:r>
            <a:br>
              <a:rPr lang="en-US" smtClean="0"/>
            </a:br>
            <a:r>
              <a:rPr lang="en-US" smtClean="0"/>
              <a:t/>
            </a:r>
            <a:br>
              <a:rPr lang="en-US" smtClean="0"/>
            </a:br>
            <a:r>
              <a:rPr lang="en-US" smtClean="0"/>
              <a:t>OSHA 3165-12-06R</a:t>
            </a:r>
          </a:p>
          <a:p>
            <a:pPr eaLnBrk="1" hangingPunct="1"/>
            <a:r>
              <a:rPr lang="en-US" smtClean="0"/>
              <a:t/>
            </a:r>
            <a:br>
              <a:rPr lang="en-US" smtClean="0"/>
            </a:b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76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2AEF72-3D73-4DA3-B8B5-800560552007}" type="slidenum">
              <a:rPr lang="en-US" smtClean="0"/>
              <a:pPr eaLnBrk="1" hangingPunct="1"/>
              <a:t>43</a:t>
            </a:fld>
            <a:endParaRPr lang="en-US" smtClean="0"/>
          </a:p>
        </p:txBody>
      </p:sp>
      <p:sp>
        <p:nvSpPr>
          <p:cNvPr id="367620" name="Rectangle 2"/>
          <p:cNvSpPr>
            <a:spLocks noGrp="1" noRot="1" noChangeAspect="1" noChangeArrowheads="1" noTextEdit="1"/>
          </p:cNvSpPr>
          <p:nvPr>
            <p:ph type="sldImg"/>
          </p:nvPr>
        </p:nvSpPr>
        <p:spPr>
          <a:ln/>
        </p:spPr>
      </p:sp>
      <p:sp>
        <p:nvSpPr>
          <p:cNvPr id="3676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Workers have the right to refuse to do a job if they believe in good faith that they are exposed to an </a:t>
            </a:r>
            <a:r>
              <a:rPr lang="en-US" i="1" smtClean="0"/>
              <a:t>imminent danger</a:t>
            </a:r>
            <a:r>
              <a:rPr lang="en-US" smtClean="0"/>
              <a:t>. “Good faith” means that even if an imminent danger is not found to exist, the worker had reasonable grounds to believe that it did exist.</a:t>
            </a:r>
          </a:p>
          <a:p>
            <a:pPr eaLnBrk="1" hangingPunct="1"/>
            <a:endParaRPr lang="en-US" smtClean="0"/>
          </a:p>
          <a:p>
            <a:pPr eaLnBrk="1" hangingPunct="1"/>
            <a:r>
              <a:rPr lang="en-US" b="1" i="1" smtClean="0"/>
              <a:t>Your right to refuse to do a task is protected if all of the above following conditions are met.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86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1B39C3-F6D0-4CBB-92CE-AC9C6AAE2F56}" type="slidenum">
              <a:rPr lang="en-US" smtClean="0"/>
              <a:pPr eaLnBrk="1" hangingPunct="1"/>
              <a:t>44</a:t>
            </a:fld>
            <a:endParaRPr lang="en-US" smtClean="0"/>
          </a:p>
        </p:txBody>
      </p:sp>
      <p:sp>
        <p:nvSpPr>
          <p:cNvPr id="368644" name="Rectangle 2"/>
          <p:cNvSpPr>
            <a:spLocks noGrp="1" noRot="1" noChangeAspect="1" noChangeArrowheads="1" noTextEdit="1"/>
          </p:cNvSpPr>
          <p:nvPr>
            <p:ph type="sldImg"/>
          </p:nvPr>
        </p:nvSpPr>
        <p:spPr>
          <a:ln/>
        </p:spPr>
      </p:sp>
      <p:sp>
        <p:nvSpPr>
          <p:cNvPr id="368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IF…</a:t>
            </a:r>
          </a:p>
          <a:p>
            <a:pPr eaLnBrk="1" hangingPunct="1"/>
            <a:r>
              <a:rPr lang="en-US" smtClean="0"/>
              <a:t>You believe working conditions are unsafe or unhealthful.</a:t>
            </a:r>
          </a:p>
          <a:p>
            <a:pPr eaLnBrk="1" hangingPunct="1"/>
            <a:r>
              <a:rPr lang="en-US" smtClean="0"/>
              <a:t>Your employer does not correct the hazard or disagrees with you about the extent of the hazard.</a:t>
            </a:r>
          </a:p>
          <a:p>
            <a:pPr eaLnBrk="1" hangingPunct="1"/>
            <a:r>
              <a:rPr lang="en-US" smtClean="0"/>
              <a:t>Your employer discriminates against you for refusing to perform the dangerous work.</a:t>
            </a:r>
          </a:p>
          <a:p>
            <a:pPr eaLnBrk="1" hangingPunct="1"/>
            <a:endParaRPr lang="en-US" smtClean="0"/>
          </a:p>
          <a:p>
            <a:pPr eaLnBrk="1" hangingPunct="1"/>
            <a:r>
              <a:rPr lang="en-US" smtClean="0"/>
              <a:t>THEN…</a:t>
            </a:r>
          </a:p>
          <a:p>
            <a:pPr eaLnBrk="1" hangingPunct="1"/>
            <a:r>
              <a:rPr lang="en-US" smtClean="0"/>
              <a:t>Call your employer’s attention to the problem.</a:t>
            </a:r>
          </a:p>
          <a:p>
            <a:pPr eaLnBrk="1" hangingPunct="1"/>
            <a:r>
              <a:rPr lang="en-US" smtClean="0"/>
              <a:t>File a complaint with OSHA. </a:t>
            </a:r>
          </a:p>
          <a:p>
            <a:pPr eaLnBrk="1" hangingPunct="1"/>
            <a:r>
              <a:rPr lang="en-US" smtClean="0"/>
              <a:t>Contact OSHA immediately. (800) 321-OSHA</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696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72BA5D-1F3A-4930-946F-EE2F2032A03D}" type="slidenum">
              <a:rPr lang="en-US" smtClean="0"/>
              <a:pPr eaLnBrk="1" hangingPunct="1"/>
              <a:t>45</a:t>
            </a:fld>
            <a:endParaRPr lang="en-US" smtClean="0"/>
          </a:p>
        </p:txBody>
      </p:sp>
      <p:sp>
        <p:nvSpPr>
          <p:cNvPr id="369668" name="Rectangle 2"/>
          <p:cNvSpPr>
            <a:spLocks noGrp="1" noRot="1" noChangeAspect="1" noChangeArrowheads="1" noTextEdit="1"/>
          </p:cNvSpPr>
          <p:nvPr>
            <p:ph type="sldImg"/>
          </p:nvPr>
        </p:nvSpPr>
        <p:spPr>
          <a:ln/>
        </p:spPr>
      </p:sp>
      <p:sp>
        <p:nvSpPr>
          <p:cNvPr id="3696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06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50478-A648-43DD-AD9B-5E9770E2FBF1}" type="slidenum">
              <a:rPr lang="en-US" smtClean="0"/>
              <a:pPr eaLnBrk="1" hangingPunct="1"/>
              <a:t>46</a:t>
            </a:fld>
            <a:endParaRPr lang="en-US" smtClean="0"/>
          </a:p>
        </p:txBody>
      </p:sp>
      <p:sp>
        <p:nvSpPr>
          <p:cNvPr id="370692" name="Rectangle 2"/>
          <p:cNvSpPr>
            <a:spLocks noGrp="1" noRot="1" noChangeAspect="1" noChangeArrowheads="1" noTextEdit="1"/>
          </p:cNvSpPr>
          <p:nvPr>
            <p:ph type="sldImg"/>
          </p:nvPr>
        </p:nvSpPr>
        <p:spPr>
          <a:ln/>
        </p:spPr>
      </p:sp>
      <p:sp>
        <p:nvSpPr>
          <p:cNvPr id="370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17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7EF945-04A7-4145-9DB4-8FCCF38DDF61}" type="slidenum">
              <a:rPr lang="en-US" smtClean="0"/>
              <a:pPr eaLnBrk="1" hangingPunct="1"/>
              <a:t>47</a:t>
            </a:fld>
            <a:endParaRPr lang="en-US" smtClean="0"/>
          </a:p>
        </p:txBody>
      </p:sp>
      <p:sp>
        <p:nvSpPr>
          <p:cNvPr id="371716" name="Rectangle 2"/>
          <p:cNvSpPr>
            <a:spLocks noGrp="1" noRot="1" noChangeAspect="1" noChangeArrowheads="1" noTextEdit="1"/>
          </p:cNvSpPr>
          <p:nvPr>
            <p:ph type="sldImg"/>
          </p:nvPr>
        </p:nvSpPr>
        <p:spPr>
          <a:ln/>
        </p:spPr>
      </p:sp>
      <p:sp>
        <p:nvSpPr>
          <p:cNvPr id="3717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27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5F67D4-E134-407E-9BC9-B271F5228876}" type="slidenum">
              <a:rPr lang="en-US" smtClean="0"/>
              <a:pPr eaLnBrk="1" hangingPunct="1"/>
              <a:t>48</a:t>
            </a:fld>
            <a:endParaRPr lang="en-US" smtClean="0"/>
          </a:p>
        </p:txBody>
      </p:sp>
      <p:sp>
        <p:nvSpPr>
          <p:cNvPr id="372740" name="Rectangle 2"/>
          <p:cNvSpPr>
            <a:spLocks noGrp="1" noRot="1" noChangeAspect="1" noChangeArrowheads="1" noTextEdit="1"/>
          </p:cNvSpPr>
          <p:nvPr>
            <p:ph type="sldImg"/>
          </p:nvPr>
        </p:nvSpPr>
        <p:spPr>
          <a:ln/>
        </p:spPr>
      </p:sp>
      <p:sp>
        <p:nvSpPr>
          <p:cNvPr id="372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OSHA’s health standards in construction addresses issues such as; the </a:t>
            </a:r>
            <a:r>
              <a:rPr lang="en-US" b="1" i="1" smtClean="0"/>
              <a:t>availability of medical services and first aid</a:t>
            </a:r>
            <a:r>
              <a:rPr lang="en-US" smtClean="0"/>
              <a:t>, </a:t>
            </a:r>
            <a:r>
              <a:rPr lang="en-US" b="1" i="1" smtClean="0"/>
              <a:t>sanitation of the job-site </a:t>
            </a:r>
            <a:r>
              <a:rPr lang="en-US" smtClean="0"/>
              <a:t>(toilet facilities), the </a:t>
            </a:r>
            <a:r>
              <a:rPr lang="en-US" b="1" i="1" smtClean="0"/>
              <a:t>availability of water</a:t>
            </a:r>
            <a:r>
              <a:rPr lang="en-US" smtClean="0"/>
              <a:t> (potable and non-potable), </a:t>
            </a:r>
            <a:r>
              <a:rPr lang="en-US" b="1" i="1" smtClean="0"/>
              <a:t>eating and drinking areas</a:t>
            </a:r>
            <a:r>
              <a:rPr lang="en-US" smtClean="0"/>
              <a:t> and </a:t>
            </a:r>
            <a:r>
              <a:rPr lang="en-US" b="1" i="1" smtClean="0"/>
              <a:t>vermin control</a:t>
            </a:r>
            <a:r>
              <a:rPr lang="en-US" smtClean="0"/>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37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FB8C2E-B015-4B5D-AEFD-A1924ED45BC7}" type="slidenum">
              <a:rPr lang="en-US" smtClean="0"/>
              <a:pPr eaLnBrk="1" hangingPunct="1"/>
              <a:t>49</a:t>
            </a:fld>
            <a:endParaRPr lang="en-US" smtClean="0"/>
          </a:p>
        </p:txBody>
      </p:sp>
      <p:sp>
        <p:nvSpPr>
          <p:cNvPr id="373764" name="Rectangle 2"/>
          <p:cNvSpPr>
            <a:spLocks noGrp="1" noRot="1" noChangeAspect="1" noChangeArrowheads="1" noTextEdit="1"/>
          </p:cNvSpPr>
          <p:nvPr>
            <p:ph type="sldImg"/>
          </p:nvPr>
        </p:nvSpPr>
        <p:spPr>
          <a:ln/>
        </p:spPr>
      </p:sp>
      <p:sp>
        <p:nvSpPr>
          <p:cNvPr id="3737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t>Health standards also cover exposures to air contaminants and other materials that can lead to illness and disability. These standards regulate </a:t>
            </a:r>
            <a:r>
              <a:rPr lang="en-US" b="1" i="1" smtClean="0"/>
              <a:t>chemicals</a:t>
            </a:r>
            <a:r>
              <a:rPr lang="en-US" smtClean="0"/>
              <a:t> in the forms of </a:t>
            </a:r>
            <a:r>
              <a:rPr lang="en-US" b="1" i="1" smtClean="0"/>
              <a:t>gases, vapors, fumes, dusts, fibers and mists; noise and radiation</a:t>
            </a:r>
            <a:r>
              <a:rPr lang="en-US" smtClean="0"/>
              <a:t>. </a:t>
            </a:r>
          </a:p>
          <a:p>
            <a:pPr eaLnBrk="1" hangingPunct="1">
              <a:spcBef>
                <a:spcPct val="0"/>
              </a:spcBef>
            </a:pPr>
            <a:endParaRPr lang="en-US" b="1" i="1" smtClean="0"/>
          </a:p>
          <a:p>
            <a:pPr eaLnBrk="1" hangingPunct="1">
              <a:spcBef>
                <a:spcPct val="0"/>
              </a:spcBef>
            </a:pPr>
            <a:r>
              <a:rPr lang="en-US" b="1" i="1" smtClean="0"/>
              <a:t>OSHA currently regulates exposure to approximately 400 substances!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276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7187AD7-1493-4B5E-A46D-37A0CE2D616A}" type="slidenum">
              <a:rPr lang="en-US" smtClean="0"/>
              <a:pPr eaLnBrk="1" hangingPunct="1"/>
              <a:t>5</a:t>
            </a:fld>
            <a:endParaRPr lang="en-US" smtClean="0"/>
          </a:p>
        </p:txBody>
      </p:sp>
      <p:sp>
        <p:nvSpPr>
          <p:cNvPr id="327684" name="Rectangle 2"/>
          <p:cNvSpPr>
            <a:spLocks noGrp="1" noRot="1" noChangeAspect="1" noChangeArrowheads="1" noTextEdit="1"/>
          </p:cNvSpPr>
          <p:nvPr>
            <p:ph type="sldImg"/>
          </p:nvPr>
        </p:nvSpPr>
        <p:spPr>
          <a:ln/>
        </p:spPr>
      </p:sp>
      <p:sp>
        <p:nvSpPr>
          <p:cNvPr id="327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t>General Disclaimer</a:t>
            </a:r>
          </a:p>
          <a:p>
            <a:pPr eaLnBrk="1" hangingPunct="1"/>
            <a:endParaRPr lang="en-US" sz="1000" smtClean="0"/>
          </a:p>
          <a:p>
            <a:pPr eaLnBrk="1" hangingPunct="1"/>
            <a:r>
              <a:rPr lang="en-US" sz="1000" smtClean="0"/>
              <a:t>This material is intended for training purposes only</a:t>
            </a:r>
            <a:r>
              <a:rPr lang="en-US" sz="1000" b="1" smtClean="0"/>
              <a:t>. </a:t>
            </a:r>
            <a:r>
              <a:rPr lang="en-US" sz="1000" smtClean="0"/>
              <a:t>Its purpose is to inform employers and employees of best practices in construction safety &amp; health. This material is not a substitute for any provision of the Occupational Safety and Health Administration (OSHA) or any standards issued by OSHA. If at any time it is discovered that the materials presented vary from Federal or State OSHA regulations, American National Standards Institute (ANSI), EPA regulations, state laws or local ordinances, it is understood that those regulations, laws and ordinances will take precedence over the materials presented herein.  In some cases, the information given may imply a higher level of protection then required in some Federal or State OSHA regulations. The mention of any products or materials by brand name in no way constitutes endorsement. Any products or materials not mentioned within this manual that may be considered acceptable as protective devices, equipment, or practices is not intentional and should not rule out their acceptability as employee or environmental protection.</a:t>
            </a:r>
          </a:p>
          <a:p>
            <a:pPr eaLnBrk="1" hangingPunct="1"/>
            <a:endParaRPr lang="en-US" sz="1000" smtClean="0"/>
          </a:p>
          <a:p>
            <a:pPr eaLnBrk="1" hangingPunct="1"/>
            <a:r>
              <a:rPr lang="en-US" sz="1000" smtClean="0"/>
              <a:t>OSHA Disclaimer</a:t>
            </a:r>
          </a:p>
          <a:p>
            <a:pPr eaLnBrk="1" hangingPunct="1"/>
            <a:endParaRPr lang="en-US" sz="1000" smtClean="0"/>
          </a:p>
          <a:p>
            <a:pPr eaLnBrk="1" hangingPunct="1"/>
            <a:r>
              <a:rPr lang="en-US" sz="1000" smtClean="0"/>
              <a:t>This material was produced under grant number SH-19495-09-60-F-17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47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461E60-0DF9-4C0C-B6C2-99A2A4216056}" type="slidenum">
              <a:rPr lang="en-US" smtClean="0"/>
              <a:pPr eaLnBrk="1" hangingPunct="1"/>
              <a:t>50</a:t>
            </a:fld>
            <a:endParaRPr lang="en-US" smtClean="0"/>
          </a:p>
        </p:txBody>
      </p:sp>
      <p:sp>
        <p:nvSpPr>
          <p:cNvPr id="374788" name="Rectangle 2"/>
          <p:cNvSpPr>
            <a:spLocks noGrp="1" noRot="1" noChangeAspect="1" noChangeArrowheads="1" noTextEdit="1"/>
          </p:cNvSpPr>
          <p:nvPr>
            <p:ph type="sldImg"/>
          </p:nvPr>
        </p:nvSpPr>
        <p:spPr>
          <a:ln/>
        </p:spPr>
      </p:sp>
      <p:sp>
        <p:nvSpPr>
          <p:cNvPr id="3747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i="1" smtClean="0"/>
              <a:t>Medical Services &amp; First Aid (29 CFR 1926.50)</a:t>
            </a:r>
          </a:p>
          <a:p>
            <a:pPr eaLnBrk="1" hangingPunct="1"/>
            <a:endParaRPr lang="en-US" sz="1000" smtClean="0"/>
          </a:p>
          <a:p>
            <a:pPr eaLnBrk="1" hangingPunct="1"/>
            <a:r>
              <a:rPr lang="en-US" sz="1000" smtClean="0"/>
              <a:t>The employer must insure the availability of medical personnel for advice and consultation on matters of occupational health.</a:t>
            </a:r>
          </a:p>
          <a:p>
            <a:pPr eaLnBrk="1" hangingPunct="1"/>
            <a:r>
              <a:rPr lang="en-US" sz="1000" smtClean="0"/>
              <a:t>Provisions must be made prior to commencement of the project for prompt medical attention in case of serious injury.</a:t>
            </a:r>
          </a:p>
          <a:p>
            <a:pPr eaLnBrk="1" hangingPunct="1"/>
            <a:r>
              <a:rPr lang="en-US" sz="1000" smtClean="0"/>
              <a:t>In the absence of an infirmary, clinic, hospital, or physician, that is reasonably accessible in terms of time and distance to the worksite, which is available for the treatment of injured employees, a person who has a valid certificate in first-aid training must be available at the worksite to render first aid.</a:t>
            </a:r>
          </a:p>
          <a:p>
            <a:pPr eaLnBrk="1" hangingPunct="1"/>
            <a:r>
              <a:rPr lang="en-US" sz="1000" smtClean="0"/>
              <a:t>First aid supplies must be easily accessible when required.</a:t>
            </a:r>
          </a:p>
          <a:p>
            <a:pPr eaLnBrk="1" hangingPunct="1"/>
            <a:r>
              <a:rPr lang="en-US" sz="1000" smtClean="0"/>
              <a:t>The contents of the first aid kit must be placed in a weatherproof container with individual sealed packages for each type of item, and shall be checked by the employer before being sent out on each job and at least weekly on each job to ensure that the expended items are replaced.</a:t>
            </a:r>
          </a:p>
          <a:p>
            <a:pPr eaLnBrk="1" hangingPunct="1"/>
            <a:r>
              <a:rPr lang="en-US" sz="1000" smtClean="0"/>
              <a:t>Proper equipment for prompt transportation of the injured person to a physician or hospital, or a communication system for contacting necessary ambulance service, must be provided.</a:t>
            </a:r>
          </a:p>
          <a:p>
            <a:pPr eaLnBrk="1" hangingPunct="1"/>
            <a:r>
              <a:rPr lang="en-US" sz="1000" smtClean="0"/>
              <a:t>In areas where 911 is not available, the telephone numbers of the physicians, hospitals, or ambulances must be conspicuously posted.</a:t>
            </a:r>
          </a:p>
          <a:p>
            <a:pPr eaLnBrk="1" hangingPunct="1"/>
            <a:r>
              <a:rPr lang="en-US" sz="1000" smtClean="0"/>
              <a:t>Where the eyes or body of any person may be exposed to injurious corrosive materials, suitable facilities for quick drenching or flushing of the eyes and body must be provided within the work area for immediate emergency use.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58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B4C494-0936-42AF-A388-32B7ED17D0BC}" type="slidenum">
              <a:rPr lang="en-US" smtClean="0"/>
              <a:pPr eaLnBrk="1" hangingPunct="1"/>
              <a:t>51</a:t>
            </a:fld>
            <a:endParaRPr lang="en-US" smtClean="0"/>
          </a:p>
        </p:txBody>
      </p:sp>
      <p:sp>
        <p:nvSpPr>
          <p:cNvPr id="375812" name="Rectangle 2"/>
          <p:cNvSpPr>
            <a:spLocks noGrp="1" noRot="1" noChangeAspect="1" noChangeArrowheads="1" noTextEdit="1"/>
          </p:cNvSpPr>
          <p:nvPr>
            <p:ph type="sldImg"/>
          </p:nvPr>
        </p:nvSpPr>
        <p:spPr>
          <a:ln/>
        </p:spPr>
      </p:sp>
      <p:sp>
        <p:nvSpPr>
          <p:cNvPr id="3758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smtClean="0"/>
              <a:t>First Aid Kits…</a:t>
            </a:r>
          </a:p>
          <a:p>
            <a:pPr eaLnBrk="1" hangingPunct="1">
              <a:spcBef>
                <a:spcPct val="0"/>
              </a:spcBef>
            </a:pPr>
            <a:endParaRPr lang="en-US" smtClean="0"/>
          </a:p>
          <a:p>
            <a:pPr eaLnBrk="1" hangingPunct="1">
              <a:spcBef>
                <a:spcPct val="0"/>
              </a:spcBef>
            </a:pPr>
            <a:r>
              <a:rPr lang="en-US" smtClean="0"/>
              <a:t>First aid kits must be available on all job-sites where a hospital, clinic or physician is not available in terms of time and distance. </a:t>
            </a:r>
          </a:p>
          <a:p>
            <a:pPr eaLnBrk="1" hangingPunct="1">
              <a:spcBef>
                <a:spcPct val="0"/>
              </a:spcBef>
            </a:pPr>
            <a:r>
              <a:rPr lang="en-US" smtClean="0"/>
              <a:t>Persons must be trained to use these supplies and be willing to give care.</a:t>
            </a:r>
          </a:p>
          <a:p>
            <a:pPr eaLnBrk="1" hangingPunct="1">
              <a:spcBef>
                <a:spcPct val="0"/>
              </a:spcBef>
            </a:pPr>
            <a:r>
              <a:rPr lang="en-US" smtClean="0"/>
              <a:t>An automated electronic defibrillator (AED) is highly recommended.</a:t>
            </a:r>
          </a:p>
          <a:p>
            <a:pPr eaLnBrk="1" hangingPunct="1">
              <a:spcBef>
                <a:spcPct val="0"/>
              </a:spcBef>
            </a:pPr>
            <a:endParaRPr lang="en-US" smtClean="0"/>
          </a:p>
          <a:p>
            <a:pPr eaLnBrk="1" hangingPunct="1">
              <a:spcBef>
                <a:spcPct val="0"/>
              </a:spcBef>
            </a:pPr>
            <a:r>
              <a:rPr lang="en-US" smtClean="0"/>
              <a:t>See…</a:t>
            </a:r>
          </a:p>
          <a:p>
            <a:pPr eaLnBrk="1" hangingPunct="1">
              <a:spcBef>
                <a:spcPct val="0"/>
              </a:spcBef>
            </a:pPr>
            <a:endParaRPr lang="en-US" smtClean="0"/>
          </a:p>
          <a:p>
            <a:pPr eaLnBrk="1" hangingPunct="1">
              <a:spcBef>
                <a:spcPct val="0"/>
              </a:spcBef>
            </a:pPr>
            <a:r>
              <a:rPr lang="en-US" smtClean="0"/>
              <a:t>Minimal contents of a generic first aid kit as described in American National Standard (ANSI) Z308.1 "Minimum Requirements for Industrial Unit-Type First-aid Kits".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68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EFBB16-43DC-494E-9246-FC565DB43E5C}" type="slidenum">
              <a:rPr lang="en-US" smtClean="0"/>
              <a:pPr eaLnBrk="1" hangingPunct="1"/>
              <a:t>52</a:t>
            </a:fld>
            <a:endParaRPr lang="en-US" smtClean="0"/>
          </a:p>
        </p:txBody>
      </p:sp>
      <p:sp>
        <p:nvSpPr>
          <p:cNvPr id="376836" name="Rectangle 2"/>
          <p:cNvSpPr>
            <a:spLocks noGrp="1" noRot="1" noChangeAspect="1" noChangeArrowheads="1" noTextEdit="1"/>
          </p:cNvSpPr>
          <p:nvPr>
            <p:ph type="sldImg"/>
          </p:nvPr>
        </p:nvSpPr>
        <p:spPr>
          <a:ln/>
        </p:spPr>
      </p:sp>
      <p:sp>
        <p:nvSpPr>
          <p:cNvPr id="376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i="1" smtClean="0"/>
              <a:t>Potable water (drinking water) must be made available on all job-sites. </a:t>
            </a:r>
          </a:p>
          <a:p>
            <a:pPr eaLnBrk="1" hangingPunct="1">
              <a:spcBef>
                <a:spcPct val="0"/>
              </a:spcBef>
            </a:pPr>
            <a:endParaRPr lang="en-US" b="1" i="1" smtClean="0"/>
          </a:p>
          <a:p>
            <a:pPr eaLnBrk="1" hangingPunct="1">
              <a:spcBef>
                <a:spcPct val="0"/>
              </a:spcBef>
            </a:pPr>
            <a:r>
              <a:rPr lang="en-US" smtClean="0"/>
              <a:t>An adequate supply of potable water (drinking water) must be provided in all places of employment.</a:t>
            </a:r>
          </a:p>
          <a:p>
            <a:pPr eaLnBrk="1" hangingPunct="1">
              <a:spcBef>
                <a:spcPct val="0"/>
              </a:spcBef>
            </a:pPr>
            <a:endParaRPr lang="en-US" smtClean="0"/>
          </a:p>
          <a:p>
            <a:pPr eaLnBrk="1" hangingPunct="1">
              <a:spcBef>
                <a:spcPct val="0"/>
              </a:spcBef>
            </a:pPr>
            <a:r>
              <a:rPr lang="en-US" smtClean="0"/>
              <a:t>Portable containers used to dispense drinking water must be capable of being tightly closed, and equipped with a tap. Water must not be dipped from containers.</a:t>
            </a:r>
          </a:p>
          <a:p>
            <a:pPr eaLnBrk="1" hangingPunct="1">
              <a:spcBef>
                <a:spcPct val="0"/>
              </a:spcBef>
            </a:pPr>
            <a:endParaRPr lang="en-US" smtClean="0"/>
          </a:p>
          <a:p>
            <a:pPr eaLnBrk="1" hangingPunct="1">
              <a:spcBef>
                <a:spcPct val="0"/>
              </a:spcBef>
            </a:pPr>
            <a:r>
              <a:rPr lang="en-US" smtClean="0"/>
              <a:t>Any container used to distribute drinking water must be clearly marked as to the nature of its contents and not used for any other purpose.</a:t>
            </a:r>
          </a:p>
          <a:p>
            <a:pPr eaLnBrk="1" hangingPunct="1">
              <a:spcBef>
                <a:spcPct val="0"/>
              </a:spcBef>
            </a:pPr>
            <a:r>
              <a:rPr lang="en-US" smtClean="0"/>
              <a:t>The common drinking cup is prohibited.</a:t>
            </a:r>
          </a:p>
          <a:p>
            <a:pPr eaLnBrk="1" hangingPunct="1">
              <a:spcBef>
                <a:spcPct val="0"/>
              </a:spcBef>
            </a:pPr>
            <a:endParaRPr lang="en-US" smtClean="0"/>
          </a:p>
          <a:p>
            <a:pPr eaLnBrk="1" hangingPunct="1">
              <a:spcBef>
                <a:spcPct val="0"/>
              </a:spcBef>
            </a:pPr>
            <a:r>
              <a:rPr lang="en-US" b="1" i="1" smtClean="0"/>
              <a:t>To ensure freshness, seal the container with tape – record date and time.</a:t>
            </a:r>
          </a:p>
          <a:p>
            <a:pPr eaLnBrk="1" hangingPunct="1">
              <a:spcBef>
                <a:spcPct val="0"/>
              </a:spcBef>
            </a:pPr>
            <a:r>
              <a:rPr lang="en-US" b="1" i="1" smtClean="0"/>
              <a:t>Sanitation of Job-Sites (29 CFR 1926.51)</a:t>
            </a: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78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4FEFB5-1678-4B0D-8136-67EB3A2679E7}" type="slidenum">
              <a:rPr lang="en-US" smtClean="0"/>
              <a:pPr eaLnBrk="1" hangingPunct="1"/>
              <a:t>53</a:t>
            </a:fld>
            <a:endParaRPr lang="en-US" smtClean="0"/>
          </a:p>
        </p:txBody>
      </p:sp>
      <p:sp>
        <p:nvSpPr>
          <p:cNvPr id="377860" name="Rectangle 2"/>
          <p:cNvSpPr>
            <a:spLocks noGrp="1" noRot="1" noChangeAspect="1" noChangeArrowheads="1" noTextEdit="1"/>
          </p:cNvSpPr>
          <p:nvPr>
            <p:ph type="sldImg"/>
          </p:nvPr>
        </p:nvSpPr>
        <p:spPr>
          <a:ln/>
        </p:spPr>
      </p:sp>
      <p:sp>
        <p:nvSpPr>
          <p:cNvPr id="377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Washing Facilities [29 CFR 1926.51(f)]</a:t>
            </a:r>
          </a:p>
          <a:p>
            <a:pPr eaLnBrk="1" hangingPunct="1"/>
            <a:endParaRPr lang="en-US" b="1" i="1" smtClean="0"/>
          </a:p>
          <a:p>
            <a:pPr eaLnBrk="1" hangingPunct="1"/>
            <a:r>
              <a:rPr lang="en-US" b="1" i="1" smtClean="0"/>
              <a:t>Good health starts with good hygiene!</a:t>
            </a:r>
          </a:p>
          <a:p>
            <a:pPr eaLnBrk="1" hangingPunct="1"/>
            <a:endParaRPr lang="en-US" b="1" i="1" smtClean="0"/>
          </a:p>
          <a:p>
            <a:pPr eaLnBrk="1" hangingPunct="1"/>
            <a:r>
              <a:rPr lang="en-US" b="1" i="1" smtClean="0"/>
              <a:t>Portable washing facilities on construction job-sites will help to ensure proper hygiene and worker health.</a:t>
            </a:r>
          </a:p>
          <a:p>
            <a:pPr eaLnBrk="1" hangingPunct="1"/>
            <a:endParaRPr lang="en-US" smtClean="0"/>
          </a:p>
          <a:p>
            <a:pPr eaLnBrk="1" hangingPunct="1"/>
            <a:r>
              <a:rPr lang="en-US" smtClean="0"/>
              <a:t>The employer must provide adequate washing facilities for employees engaged in the application of paints, coating, herbicides, or insecticides, or in other operations where contaminants may be harmful to the employees. Such facilities must be in near proximity to the worksite and must be so equipped as to enable employees to remove such substances.</a:t>
            </a:r>
          </a:p>
          <a:p>
            <a:pPr eaLnBrk="1" hangingPunct="1"/>
            <a:endParaRPr lang="en-US" smtClean="0"/>
          </a:p>
          <a:p>
            <a:pPr eaLnBrk="1" hangingPunct="1"/>
            <a:r>
              <a:rPr lang="en-US" smtClean="0"/>
              <a:t>Washing facilities must be maintained in a sanitary condition.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888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0A4C8DF-8AD3-46C4-94AA-394BDB336EB4}" type="slidenum">
              <a:rPr lang="en-US" smtClean="0"/>
              <a:pPr eaLnBrk="1" hangingPunct="1"/>
              <a:t>54</a:t>
            </a:fld>
            <a:endParaRPr lang="en-US" smtClean="0"/>
          </a:p>
        </p:txBody>
      </p:sp>
      <p:sp>
        <p:nvSpPr>
          <p:cNvPr id="378884" name="Rectangle 2"/>
          <p:cNvSpPr>
            <a:spLocks noGrp="1" noRot="1" noChangeAspect="1" noChangeArrowheads="1" noTextEdit="1"/>
          </p:cNvSpPr>
          <p:nvPr>
            <p:ph type="sldImg"/>
          </p:nvPr>
        </p:nvSpPr>
        <p:spPr>
          <a:ln/>
        </p:spPr>
      </p:sp>
      <p:sp>
        <p:nvSpPr>
          <p:cNvPr id="3788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Eating and Drinking Areas [29 CFR 1926.51(g)]</a:t>
            </a:r>
          </a:p>
          <a:p>
            <a:pPr eaLnBrk="1" hangingPunct="1"/>
            <a:endParaRPr lang="en-US" smtClean="0"/>
          </a:p>
          <a:p>
            <a:pPr eaLnBrk="1" hangingPunct="1"/>
            <a:r>
              <a:rPr lang="en-US" smtClean="0"/>
              <a:t>No employee shall be allowed to consume food or beverages neither in a toilet room nor in any area exposed to a toxic material.</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799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58E7C7-ECB1-4A25-B109-CA75C6F6212E}" type="slidenum">
              <a:rPr lang="en-US" smtClean="0"/>
              <a:pPr eaLnBrk="1" hangingPunct="1"/>
              <a:t>55</a:t>
            </a:fld>
            <a:endParaRPr lang="en-US" smtClean="0"/>
          </a:p>
        </p:txBody>
      </p:sp>
      <p:sp>
        <p:nvSpPr>
          <p:cNvPr id="379908" name="Rectangle 2"/>
          <p:cNvSpPr>
            <a:spLocks noGrp="1" noRot="1" noChangeAspect="1" noChangeArrowheads="1" noTextEdit="1"/>
          </p:cNvSpPr>
          <p:nvPr>
            <p:ph type="sldImg"/>
          </p:nvPr>
        </p:nvSpPr>
        <p:spPr>
          <a:ln/>
        </p:spPr>
      </p:sp>
      <p:sp>
        <p:nvSpPr>
          <p:cNvPr id="3799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Vermin Control [29 CFR 1926.51(h)]</a:t>
            </a:r>
          </a:p>
          <a:p>
            <a:pPr eaLnBrk="1" hangingPunct="1"/>
            <a:endParaRPr lang="en-US" smtClean="0"/>
          </a:p>
          <a:p>
            <a:pPr eaLnBrk="1" hangingPunct="1"/>
            <a:r>
              <a:rPr lang="en-US" smtClean="0"/>
              <a:t>Every enclosed workplace must be so constructed, equipped, and maintained, so far as reasonably practicable, as to prevent the entrance or harborage of rodents, insects, and other vermin. A continuing and effective extermination program must be instituted where their presence is detected.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09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5E9621-FB28-408D-B8F3-CE81BB9A0F05}" type="slidenum">
              <a:rPr lang="en-US" smtClean="0"/>
              <a:pPr eaLnBrk="1" hangingPunct="1"/>
              <a:t>56</a:t>
            </a:fld>
            <a:endParaRPr lang="en-US" smtClean="0"/>
          </a:p>
        </p:txBody>
      </p:sp>
      <p:sp>
        <p:nvSpPr>
          <p:cNvPr id="380932" name="Rectangle 2"/>
          <p:cNvSpPr>
            <a:spLocks noGrp="1" noRot="1" noChangeAspect="1" noChangeArrowheads="1" noTextEdit="1"/>
          </p:cNvSpPr>
          <p:nvPr>
            <p:ph type="sldImg"/>
          </p:nvPr>
        </p:nvSpPr>
        <p:spPr>
          <a:ln/>
        </p:spPr>
      </p:sp>
      <p:sp>
        <p:nvSpPr>
          <p:cNvPr id="3809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What is a Permissible Exposure Limit?</a:t>
            </a:r>
          </a:p>
          <a:p>
            <a:pPr eaLnBrk="1" hangingPunct="1"/>
            <a:endParaRPr lang="en-US" smtClean="0"/>
          </a:p>
          <a:p>
            <a:pPr eaLnBrk="1" hangingPunct="1"/>
            <a:r>
              <a:rPr lang="en-US" smtClean="0"/>
              <a:t>Health standards relating to exposure to gases, vapors, fumes, dusts, fibers and mists; noise and radiation, require some extra explanation. These standards limit the amount or concentration of a material (chemical, noise or radiation) that can be present in the workplace. To describe the limits, or amounts of these exposures, the term </a:t>
            </a:r>
            <a:r>
              <a:rPr lang="en-US" b="1" i="1" smtClean="0"/>
              <a:t>Permissible Exposure Limit (PEL)</a:t>
            </a:r>
            <a:r>
              <a:rPr lang="en-US" smtClean="0"/>
              <a:t> is used.</a:t>
            </a:r>
          </a:p>
          <a:p>
            <a:pPr eaLnBrk="1" hangingPunct="1"/>
            <a:endParaRPr lang="en-US" b="1" i="1" smtClean="0"/>
          </a:p>
          <a:p>
            <a:pPr eaLnBrk="1" hangingPunct="1"/>
            <a:r>
              <a:rPr lang="en-US" b="1" i="1" smtClean="0"/>
              <a:t>Permissible Exposure Limit (PEL);</a:t>
            </a:r>
            <a:r>
              <a:rPr lang="en-US" smtClean="0"/>
              <a:t> A legal standard set by OSHA for the maximum concentration of a chemical or substance in the air.</a:t>
            </a:r>
          </a:p>
          <a:p>
            <a:pPr eaLnBrk="1" hangingPunct="1"/>
            <a:endParaRPr lang="en-US" b="1" i="1" smtClean="0"/>
          </a:p>
          <a:p>
            <a:pPr eaLnBrk="1" hangingPunct="1"/>
            <a:r>
              <a:rPr lang="en-US" b="1" i="1" smtClean="0"/>
              <a:t>IMPORTANT! </a:t>
            </a:r>
            <a:r>
              <a:rPr lang="en-US" i="1" smtClean="0"/>
              <a:t>To comply with OSHA’s health standards related to environmental exposures to harmful gases, vapors, fumes, dust (fibers) &amp; mists; noise and radiation, employers must first attempt to eliminate or reduce exposure through </a:t>
            </a:r>
            <a:r>
              <a:rPr lang="en-US" b="1" i="1" smtClean="0"/>
              <a:t>administrative</a:t>
            </a:r>
            <a:r>
              <a:rPr lang="en-US" i="1" smtClean="0"/>
              <a:t> or </a:t>
            </a:r>
            <a:r>
              <a:rPr lang="en-US" b="1" i="1" smtClean="0"/>
              <a:t>engineering controls.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19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0DECD2-8DE2-4E43-834A-0CC89A0743A6}" type="slidenum">
              <a:rPr lang="en-US" smtClean="0"/>
              <a:pPr eaLnBrk="1" hangingPunct="1"/>
              <a:t>57</a:t>
            </a:fld>
            <a:endParaRPr lang="en-US" smtClean="0"/>
          </a:p>
        </p:txBody>
      </p:sp>
      <p:sp>
        <p:nvSpPr>
          <p:cNvPr id="381956" name="Rectangle 2"/>
          <p:cNvSpPr>
            <a:spLocks noGrp="1" noRot="1" noChangeAspect="1" noChangeArrowheads="1" noTextEdit="1"/>
          </p:cNvSpPr>
          <p:nvPr>
            <p:ph type="sldImg"/>
          </p:nvPr>
        </p:nvSpPr>
        <p:spPr>
          <a:ln/>
        </p:spPr>
      </p:sp>
      <p:sp>
        <p:nvSpPr>
          <p:cNvPr id="3819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To achieve compliance with OSHA’s health standards:</a:t>
            </a:r>
          </a:p>
          <a:p>
            <a:pPr eaLnBrk="1" hangingPunct="1"/>
            <a:endParaRPr lang="en-US" b="1" i="1" smtClean="0"/>
          </a:p>
          <a:p>
            <a:pPr eaLnBrk="1" hangingPunct="1"/>
            <a:r>
              <a:rPr lang="en-US" b="1" i="1" smtClean="0"/>
              <a:t>Administrative</a:t>
            </a:r>
            <a:r>
              <a:rPr lang="en-US" smtClean="0"/>
              <a:t> or </a:t>
            </a:r>
            <a:r>
              <a:rPr lang="en-US" b="1" i="1" smtClean="0"/>
              <a:t>engineering controls</a:t>
            </a:r>
            <a:r>
              <a:rPr lang="en-US" smtClean="0"/>
              <a:t> </a:t>
            </a:r>
            <a:r>
              <a:rPr lang="en-US" u="sng" smtClean="0"/>
              <a:t>must first be implemented whenever feasible</a:t>
            </a:r>
            <a:r>
              <a:rPr lang="en-US" smtClean="0"/>
              <a:t>. </a:t>
            </a:r>
          </a:p>
          <a:p>
            <a:pPr eaLnBrk="1" hangingPunct="1"/>
            <a:r>
              <a:rPr lang="en-US" smtClean="0"/>
              <a:t>When administrative or engineering controls are not feasible to achieve full compliance, protective equipment or other protective measures must be used to keep the exposure of employees to air contaminants within the limits prescribed.</a:t>
            </a:r>
          </a:p>
          <a:p>
            <a:pPr eaLnBrk="1" hangingPunct="1"/>
            <a:r>
              <a:rPr lang="en-US" smtClean="0"/>
              <a:t>Any equipment and technical measures used for this purpose must first be approved for each particular use by a competent industrial hygienist or other technically qualified person.</a:t>
            </a:r>
          </a:p>
          <a:p>
            <a:pPr eaLnBrk="1" hangingPunct="1"/>
            <a:r>
              <a:rPr lang="en-US" smtClean="0"/>
              <a:t>Whenever respirators are used, their use must comply with OSHA’s respiratory protection standard.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29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E0B33C-FC20-4DA9-B351-C7B46CB4E816}" type="slidenum">
              <a:rPr lang="en-US" smtClean="0"/>
              <a:pPr eaLnBrk="1" hangingPunct="1"/>
              <a:t>58</a:t>
            </a:fld>
            <a:endParaRPr lang="en-US" smtClean="0"/>
          </a:p>
        </p:txBody>
      </p:sp>
      <p:sp>
        <p:nvSpPr>
          <p:cNvPr id="382980" name="Rectangle 2"/>
          <p:cNvSpPr>
            <a:spLocks noGrp="1" noRot="1" noChangeAspect="1" noChangeArrowheads="1" noTextEdit="1"/>
          </p:cNvSpPr>
          <p:nvPr>
            <p:ph type="sldImg"/>
          </p:nvPr>
        </p:nvSpPr>
        <p:spPr>
          <a:ln/>
        </p:spPr>
      </p:sp>
      <p:sp>
        <p:nvSpPr>
          <p:cNvPr id="3829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smtClean="0"/>
              <a:t>The American Conference of Governmental Industrial Hygienists (ACGIH)</a:t>
            </a:r>
          </a:p>
          <a:p>
            <a:pPr eaLnBrk="1" hangingPunct="1"/>
            <a:endParaRPr lang="en-US" smtClean="0"/>
          </a:p>
          <a:p>
            <a:pPr eaLnBrk="1" hangingPunct="1"/>
            <a:r>
              <a:rPr lang="en-US" smtClean="0"/>
              <a:t>Since the early 1900’s, the ACGIH has been investigating, recommending, and annually reviewing exposure limits for chemical substances. The best known efforts by the ACGIH is the creation of the </a:t>
            </a:r>
            <a:r>
              <a:rPr lang="en-US" i="1" smtClean="0"/>
              <a:t>Threshold Limit Values of Airborne Contaminants</a:t>
            </a:r>
            <a:r>
              <a:rPr lang="en-US" smtClean="0"/>
              <a:t>; this publication contains a list of contaminants and their respected Threshold Limit Values (TLV’s)®. Today's list of TLV’s® includes 642 chemical substances and physical agents, as well as 47 Biological Exposure Indices (BEI’s)® for selected chemicals.</a:t>
            </a:r>
          </a:p>
          <a:p>
            <a:pPr eaLnBrk="1" hangingPunct="1"/>
            <a:endParaRPr lang="en-US" smtClean="0"/>
          </a:p>
          <a:p>
            <a:pPr eaLnBrk="1" hangingPunct="1"/>
            <a:r>
              <a:rPr lang="en-US" smtClean="0"/>
              <a:t>For more information on the ACGIH, visit their website at www.acgih.org</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40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29D3DD-3395-4D0B-9654-C914D681CF92}" type="slidenum">
              <a:rPr lang="en-US" smtClean="0"/>
              <a:pPr eaLnBrk="1" hangingPunct="1"/>
              <a:t>59</a:t>
            </a:fld>
            <a:endParaRPr lang="en-US" smtClean="0"/>
          </a:p>
        </p:txBody>
      </p:sp>
      <p:sp>
        <p:nvSpPr>
          <p:cNvPr id="384004" name="Rectangle 2"/>
          <p:cNvSpPr>
            <a:spLocks noGrp="1" noRot="1" noChangeAspect="1" noChangeArrowheads="1" noTextEdit="1"/>
          </p:cNvSpPr>
          <p:nvPr>
            <p:ph type="sldImg"/>
          </p:nvPr>
        </p:nvSpPr>
        <p:spPr>
          <a:ln/>
        </p:spPr>
      </p:sp>
      <p:sp>
        <p:nvSpPr>
          <p:cNvPr id="3840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Recommended Exposure Limit (REL) is an occupational exposure limit that has been recommended by NIOSH to the Occupational Safety and Health Administration (OSHA). </a:t>
            </a:r>
            <a:endParaRPr lang="en-US" b="1" i="1" smtClean="0"/>
          </a:p>
          <a:p>
            <a:pPr eaLnBrk="1" hangingPunct="1"/>
            <a:r>
              <a:rPr lang="en-US" b="1" i="1" smtClean="0"/>
              <a:t>Recommended Exposure Limit (REL);</a:t>
            </a:r>
            <a:r>
              <a:rPr lang="en-US" smtClean="0"/>
              <a:t> Levels that NIOSH believes would be protective of worker safety and health over a working lifetime if used in combination with engineering and work practice controls, worker training and personal protective equipment.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287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4AD0D4-8F1F-43F5-B6FA-16A3A73F7682}" type="slidenum">
              <a:rPr lang="en-US" smtClean="0"/>
              <a:pPr eaLnBrk="1" hangingPunct="1"/>
              <a:t>6</a:t>
            </a:fld>
            <a:endParaRPr lang="en-US" smtClean="0"/>
          </a:p>
        </p:txBody>
      </p:sp>
      <p:sp>
        <p:nvSpPr>
          <p:cNvPr id="328708" name="Rectangle 2"/>
          <p:cNvSpPr>
            <a:spLocks noGrp="1" noRot="1" noChangeAspect="1" noChangeArrowheads="1" noTextEdit="1"/>
          </p:cNvSpPr>
          <p:nvPr>
            <p:ph type="sldImg"/>
          </p:nvPr>
        </p:nvSpPr>
        <p:spPr>
          <a:ln/>
        </p:spPr>
      </p:sp>
      <p:sp>
        <p:nvSpPr>
          <p:cNvPr id="328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dirty="0" smtClean="0"/>
              <a:t>Employers have the responsibility to protect the safety and </a:t>
            </a:r>
            <a:r>
              <a:rPr lang="en-US" b="1" u="sng" dirty="0" smtClean="0"/>
              <a:t>health</a:t>
            </a:r>
            <a:r>
              <a:rPr lang="en-US" b="1" dirty="0" smtClean="0"/>
              <a:t> of the worker. This course will help prepare an employer or its designated representative (job-site competent person) to understand and react to occupational health hazards in construction.</a:t>
            </a:r>
            <a:endParaRPr lang="en-US" dirty="0" smtClean="0"/>
          </a:p>
          <a:p>
            <a:pPr eaLnBrk="1" hangingPunct="1">
              <a:lnSpc>
                <a:spcPct val="90000"/>
              </a:lnSpc>
            </a:pPr>
            <a:r>
              <a:rPr lang="en-US" dirty="0" smtClean="0"/>
              <a:t>Course participants will learn how to </a:t>
            </a:r>
            <a:r>
              <a:rPr lang="en-US" i="1" dirty="0" smtClean="0"/>
              <a:t>anticipate</a:t>
            </a:r>
            <a:r>
              <a:rPr lang="en-US" dirty="0" smtClean="0"/>
              <a:t>, </a:t>
            </a:r>
            <a:r>
              <a:rPr lang="en-US" i="1" dirty="0" smtClean="0"/>
              <a:t>recognize</a:t>
            </a:r>
            <a:r>
              <a:rPr lang="en-US" dirty="0" smtClean="0"/>
              <a:t>, </a:t>
            </a:r>
            <a:r>
              <a:rPr lang="en-US" i="1" dirty="0" smtClean="0"/>
              <a:t>evaluate</a:t>
            </a:r>
            <a:r>
              <a:rPr lang="en-US" dirty="0" smtClean="0"/>
              <a:t> and </a:t>
            </a:r>
            <a:r>
              <a:rPr lang="en-US" i="1" dirty="0" smtClean="0"/>
              <a:t>control</a:t>
            </a:r>
            <a:r>
              <a:rPr lang="en-US" dirty="0" smtClean="0"/>
              <a:t> occupational health hazards; these hazards include, but are not limited to: </a:t>
            </a:r>
            <a:r>
              <a:rPr lang="en-US" b="1" dirty="0" smtClean="0"/>
              <a:t>chemical</a:t>
            </a:r>
            <a:r>
              <a:rPr lang="en-US" dirty="0" smtClean="0"/>
              <a:t>, </a:t>
            </a:r>
            <a:r>
              <a:rPr lang="en-US" b="1" dirty="0" smtClean="0"/>
              <a:t>physical</a:t>
            </a:r>
            <a:r>
              <a:rPr lang="en-US" dirty="0" smtClean="0"/>
              <a:t>, </a:t>
            </a:r>
            <a:r>
              <a:rPr lang="en-US" b="1" dirty="0" smtClean="0"/>
              <a:t>biological</a:t>
            </a:r>
            <a:r>
              <a:rPr lang="en-US" dirty="0" smtClean="0"/>
              <a:t> hazards. Special consideration will be given to occupational </a:t>
            </a:r>
            <a:r>
              <a:rPr lang="en-US" b="1" dirty="0" smtClean="0"/>
              <a:t>noise</a:t>
            </a:r>
            <a:r>
              <a:rPr lang="en-US" dirty="0" smtClean="0"/>
              <a:t> exposure in construction.</a:t>
            </a:r>
          </a:p>
          <a:p>
            <a:pPr eaLnBrk="1" hangingPunct="1">
              <a:lnSpc>
                <a:spcPct val="90000"/>
              </a:lnSpc>
            </a:pPr>
            <a:r>
              <a:rPr lang="en-US" dirty="0" smtClean="0"/>
              <a:t>In addition, the participant will learn how and when to make managerial decisions, such as how to implement a </a:t>
            </a:r>
            <a:r>
              <a:rPr lang="en-US" b="1" dirty="0" smtClean="0"/>
              <a:t>job-site hazard communication program</a:t>
            </a:r>
            <a:r>
              <a:rPr lang="en-US" dirty="0" smtClean="0"/>
              <a:t>, how to select appropriate </a:t>
            </a:r>
            <a:r>
              <a:rPr lang="en-US" b="1" dirty="0" smtClean="0"/>
              <a:t>engineering &amp; administrative controls</a:t>
            </a:r>
            <a:r>
              <a:rPr lang="en-US" dirty="0" smtClean="0"/>
              <a:t> and how to properly implement a </a:t>
            </a:r>
            <a:r>
              <a:rPr lang="en-US" b="1" dirty="0" smtClean="0"/>
              <a:t>personal protective equipment (PPE) program</a:t>
            </a:r>
            <a:r>
              <a:rPr lang="en-US" dirty="0" smtClean="0"/>
              <a:t>. Also, participants will gain insight as to when to consult the expertise of an Industrial Hygienist and/or other qualified person.</a:t>
            </a:r>
          </a:p>
          <a:p>
            <a:pPr eaLnBrk="1" hangingPunct="1">
              <a:lnSpc>
                <a:spcPct val="90000"/>
              </a:lnSpc>
            </a:pPr>
            <a:r>
              <a:rPr lang="en-US" dirty="0" smtClean="0"/>
              <a:t>The goal of this course (</a:t>
            </a:r>
            <a:r>
              <a:rPr lang="en-US" i="1" dirty="0" smtClean="0"/>
              <a:t>Health Hazards in Construction</a:t>
            </a:r>
            <a:r>
              <a:rPr lang="en-US" dirty="0" smtClean="0"/>
              <a:t>) is to enhance communication of health hazards between employers &amp; employees, to prepare an individual to make competent decisions on matters of occupational health exposures in construction, to equip this person with the knowledge and skills necessary to perform frequent and regular inspections of the job-site. At the conclusion, each course participant will posses the confidence to recognize and avoid unsafe conditions and will be able to identify regulations applicable to health hazards in construction.</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50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51935F-A093-4A90-921A-4157BA03E91E}" type="slidenum">
              <a:rPr lang="en-US" smtClean="0"/>
              <a:pPr eaLnBrk="1" hangingPunct="1"/>
              <a:t>60</a:t>
            </a:fld>
            <a:endParaRPr lang="en-US" smtClean="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NIOSH Pocket Guide to Chemical Hazards is a publication of NIOSH and is intended as a source of general industrial hygiene information on several hundred chemicals/classes for workers, employers, and occupational health professionals. The information found in the NIOSH Pocket Guide should help users recognize and control occupational chemical hazards.</a:t>
            </a:r>
          </a:p>
          <a:p>
            <a:pPr eaLnBrk="1" hangingPunct="1"/>
            <a:endParaRPr lang="en-US" smtClean="0"/>
          </a:p>
          <a:p>
            <a:pPr eaLnBrk="1" hangingPunct="1"/>
            <a:r>
              <a:rPr lang="en-US" b="1" i="1" smtClean="0"/>
              <a:t>For more information on NIOSH and to access the Pocket Guide to Chemical Hazards, go to www.cdc.gov/niosh</a:t>
            </a: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60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13B499-7E77-4F6B-A141-E3CD66B09EF4}" type="slidenum">
              <a:rPr lang="en-US" smtClean="0"/>
              <a:pPr eaLnBrk="1" hangingPunct="1"/>
              <a:t>61</a:t>
            </a:fld>
            <a:endParaRPr lang="en-US" smtClean="0"/>
          </a:p>
        </p:txBody>
      </p:sp>
      <p:sp>
        <p:nvSpPr>
          <p:cNvPr id="386052" name="Rectangle 2"/>
          <p:cNvSpPr>
            <a:spLocks noGrp="1" noRot="1" noChangeAspect="1" noChangeArrowheads="1" noTextEdit="1"/>
          </p:cNvSpPr>
          <p:nvPr>
            <p:ph type="sldImg"/>
          </p:nvPr>
        </p:nvSpPr>
        <p:spPr>
          <a:ln/>
        </p:spPr>
      </p:sp>
      <p:sp>
        <p:nvSpPr>
          <p:cNvPr id="3860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The 8-Hour Time Weighted Average (TWA)</a:t>
            </a:r>
            <a:r>
              <a:rPr lang="en-US" smtClean="0"/>
              <a:t> is the average employee exposure over an 8-hour period, based on chemical measurements close to the worker. The measured level may sometimes go above the TWA value, as long as the 8-hour average stays below it. Most chemicals with PELs have a TWA value. Some chemicals have </a:t>
            </a:r>
            <a:r>
              <a:rPr lang="en-US" b="1" i="1" smtClean="0"/>
              <a:t>Ceiling</a:t>
            </a:r>
            <a:r>
              <a:rPr lang="en-US" smtClean="0"/>
              <a:t> or </a:t>
            </a:r>
            <a:r>
              <a:rPr lang="en-US" b="1" i="1" smtClean="0"/>
              <a:t>Short Term Exposure Limits</a:t>
            </a:r>
            <a:r>
              <a:rPr lang="en-US" smtClean="0"/>
              <a:t> in addition to – or instead of – TWA values.</a:t>
            </a:r>
          </a:p>
          <a:p>
            <a:pPr eaLnBrk="1" hangingPunct="1"/>
            <a:endParaRPr lang="en-US" b="1" i="1" smtClean="0"/>
          </a:p>
          <a:p>
            <a:pPr eaLnBrk="1" hangingPunct="1"/>
            <a:r>
              <a:rPr lang="en-US" smtClean="0"/>
              <a:t>The exposure level (concentration in air) at which some OSHA regulations set to protect employees takes effect; for example, workplace air analysis, employee training, medical monitoring, and recordkeeping. Exposure at or above action level is termed occupational exposure. Exposure below this level can also be harmful. This </a:t>
            </a:r>
            <a:r>
              <a:rPr lang="en-US" b="1" i="1" smtClean="0"/>
              <a:t>Action Level (AL)</a:t>
            </a:r>
            <a:r>
              <a:rPr lang="en-US" smtClean="0"/>
              <a:t> is generally half the PEL.</a:t>
            </a:r>
          </a:p>
          <a:p>
            <a:pPr eaLnBrk="1" hangingPunct="1"/>
            <a:endParaRPr lang="en-US" b="1" i="1" smtClean="0"/>
          </a:p>
          <a:p>
            <a:pPr eaLnBrk="1" hangingPunct="1"/>
            <a:r>
              <a:rPr lang="en-US" smtClean="0"/>
              <a:t>The </a:t>
            </a:r>
            <a:r>
              <a:rPr lang="en-US" b="1" i="1" smtClean="0"/>
              <a:t>Ceiling Limit (C)</a:t>
            </a:r>
            <a:r>
              <a:rPr lang="en-US" smtClean="0"/>
              <a:t> is the maximum allowable level. It must never be exceeded, even for an instant.</a:t>
            </a:r>
          </a:p>
          <a:p>
            <a:pPr eaLnBrk="1" hangingPunct="1"/>
            <a:endParaRPr lang="en-US" b="1" i="1" smtClean="0"/>
          </a:p>
          <a:p>
            <a:pPr eaLnBrk="1" hangingPunct="1"/>
            <a:r>
              <a:rPr lang="en-US" smtClean="0"/>
              <a:t>The </a:t>
            </a:r>
            <a:r>
              <a:rPr lang="en-US" b="1" i="1" smtClean="0"/>
              <a:t>Short Term Exposure Limit (STEL)</a:t>
            </a:r>
            <a:r>
              <a:rPr lang="en-US" smtClean="0"/>
              <a:t> is a level that must not be exceeded when averaged over a specified short period of time (usually 15 minutes). When there is an STEL for a substance, exposure still must never exceed the Ceiling Limit, and the 8-hour average still must remain at or below the TWA.</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70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E56747-A82A-4170-8617-206BCF720803}" type="slidenum">
              <a:rPr lang="en-US" smtClean="0"/>
              <a:pPr eaLnBrk="1" hangingPunct="1"/>
              <a:t>62</a:t>
            </a:fld>
            <a:endParaRPr lang="en-US" smtClean="0"/>
          </a:p>
        </p:txBody>
      </p:sp>
      <p:sp>
        <p:nvSpPr>
          <p:cNvPr id="387076" name="Rectangle 2"/>
          <p:cNvSpPr>
            <a:spLocks noGrp="1" noRot="1" noChangeAspect="1" noChangeArrowheads="1" noTextEdit="1"/>
          </p:cNvSpPr>
          <p:nvPr>
            <p:ph type="sldImg"/>
          </p:nvPr>
        </p:nvSpPr>
        <p:spPr>
          <a:ln/>
        </p:spPr>
      </p:sp>
      <p:sp>
        <p:nvSpPr>
          <p:cNvPr id="3870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C –</a:t>
            </a:r>
            <a:r>
              <a:rPr lang="en-US" smtClean="0"/>
              <a:t> </a:t>
            </a:r>
            <a:r>
              <a:rPr lang="en-US" b="1" smtClean="0"/>
              <a:t>(Ceiling) Never to be exceeded.</a:t>
            </a:r>
          </a:p>
          <a:p>
            <a:pPr eaLnBrk="1" hangingPunct="1"/>
            <a:endParaRPr lang="en-US" b="1" smtClean="0"/>
          </a:p>
          <a:p>
            <a:pPr eaLnBrk="1" hangingPunct="1"/>
            <a:r>
              <a:rPr lang="en-US" b="1" smtClean="0"/>
              <a:t>PEL – Enforceable by OSHA</a:t>
            </a:r>
          </a:p>
          <a:p>
            <a:pPr eaLnBrk="1" hangingPunct="1"/>
            <a:endParaRPr lang="en-US" b="1" smtClean="0"/>
          </a:p>
          <a:p>
            <a:pPr eaLnBrk="1" hangingPunct="1"/>
            <a:r>
              <a:rPr lang="en-US" b="1" smtClean="0"/>
              <a:t>TLV – Not enforceable by OSHA</a:t>
            </a:r>
          </a:p>
          <a:p>
            <a:pPr eaLnBrk="1" hangingPunct="1"/>
            <a:endParaRPr lang="en-US" b="1" smtClean="0"/>
          </a:p>
          <a:p>
            <a:pPr eaLnBrk="1" hangingPunct="1"/>
            <a:r>
              <a:rPr lang="en-US" b="1" smtClean="0"/>
              <a:t>REL – Not enforceable by OSHA</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809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324470-E78A-459B-A334-597DF0B0FB13}" type="slidenum">
              <a:rPr lang="en-US" smtClean="0"/>
              <a:pPr eaLnBrk="1" hangingPunct="1"/>
              <a:t>63</a:t>
            </a:fld>
            <a:endParaRPr lang="en-US" smtClean="0"/>
          </a:p>
        </p:txBody>
      </p:sp>
      <p:sp>
        <p:nvSpPr>
          <p:cNvPr id="388100" name="Rectangle 2"/>
          <p:cNvSpPr>
            <a:spLocks noGrp="1" noRot="1" noChangeAspect="1" noChangeArrowheads="1" noTextEdit="1"/>
          </p:cNvSpPr>
          <p:nvPr>
            <p:ph type="sldImg"/>
          </p:nvPr>
        </p:nvSpPr>
        <p:spPr>
          <a:ln/>
        </p:spPr>
      </p:sp>
      <p:sp>
        <p:nvSpPr>
          <p:cNvPr id="3881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Controlling exposures to occupational hazards is the fundamental method of protecting workers. Traditionally, a hierarchy of controls has been used as a means of determining how to implement feasible and effective controls. </a:t>
            </a:r>
          </a:p>
          <a:p>
            <a:pPr eaLnBrk="1" hangingPunct="1"/>
            <a:endParaRPr lang="en-US" b="1" i="1" smtClean="0"/>
          </a:p>
          <a:p>
            <a:pPr eaLnBrk="1" hangingPunct="1"/>
            <a:r>
              <a:rPr lang="en-US" b="1" i="1" smtClean="0"/>
              <a:t>OSHA requires that employers use the hierarchy of controls in order of preference for protecting the worker.</a:t>
            </a:r>
          </a:p>
          <a:p>
            <a:pPr eaLnBrk="1" hangingPunct="1"/>
            <a:endParaRPr lang="en-US" smtClean="0"/>
          </a:p>
          <a:p>
            <a:pPr eaLnBrk="1" hangingPunct="1"/>
            <a:r>
              <a:rPr lang="en-US" smtClean="0"/>
              <a:t>The idea behind this hierarchy is that the control methods at the top of the list are potentially more effective and protective than those at the bottom. Following the hierarchy normally leads to the implementation of inherently safer job-sites, ones where the risk of illness or injury has been substantially reduced.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891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DB7219-5BAD-4BF0-B1A6-CCBF76A42CAA}" type="slidenum">
              <a:rPr lang="en-US" smtClean="0"/>
              <a:pPr eaLnBrk="1" hangingPunct="1"/>
              <a:t>64</a:t>
            </a:fld>
            <a:endParaRPr lang="en-US" smtClean="0"/>
          </a:p>
        </p:txBody>
      </p:sp>
      <p:sp>
        <p:nvSpPr>
          <p:cNvPr id="389124" name="Rectangle 2"/>
          <p:cNvSpPr>
            <a:spLocks noGrp="1" noRot="1" noChangeAspect="1" noChangeArrowheads="1" noTextEdit="1"/>
          </p:cNvSpPr>
          <p:nvPr>
            <p:ph type="sldImg"/>
          </p:nvPr>
        </p:nvSpPr>
        <p:spPr>
          <a:ln/>
        </p:spPr>
      </p:sp>
      <p:sp>
        <p:nvSpPr>
          <p:cNvPr id="38912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Elimination</a:t>
            </a:r>
            <a:r>
              <a:rPr lang="en-US" smtClean="0"/>
              <a:t> and </a:t>
            </a:r>
            <a:r>
              <a:rPr lang="en-US" b="1" i="1" smtClean="0"/>
              <a:t>substitution</a:t>
            </a:r>
            <a:r>
              <a:rPr lang="en-US" smtClean="0"/>
              <a:t>, while most effective at reducing hazards, also tend to be the most difficult to implement in an existing process or job-site. If the project is still at the design or development stage, elimination and substitution of hazards may be inexpensive and simple to implement. For an existing process, major changes in equipment and procedures may be required to eliminate or substitute for a hazard.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01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1D2094-AA42-43DA-AD60-EF4CCD9F1278}" type="slidenum">
              <a:rPr lang="en-US" smtClean="0"/>
              <a:pPr eaLnBrk="1" hangingPunct="1"/>
              <a:t>65</a:t>
            </a:fld>
            <a:endParaRPr lang="en-US" smtClean="0"/>
          </a:p>
        </p:txBody>
      </p:sp>
      <p:sp>
        <p:nvSpPr>
          <p:cNvPr id="390148" name="Rectangle 2"/>
          <p:cNvSpPr>
            <a:spLocks noGrp="1" noRot="1" noChangeAspect="1" noChangeArrowheads="1" noTextEdit="1"/>
          </p:cNvSpPr>
          <p:nvPr>
            <p:ph type="sldImg"/>
          </p:nvPr>
        </p:nvSpPr>
        <p:spPr>
          <a:ln/>
        </p:spPr>
      </p:sp>
      <p:sp>
        <p:nvSpPr>
          <p:cNvPr id="3901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Elimination &amp; Substitution Example…</a:t>
            </a:r>
          </a:p>
          <a:p>
            <a:pPr eaLnBrk="1" hangingPunct="1"/>
            <a:endParaRPr lang="en-US" b="1" i="1" smtClean="0"/>
          </a:p>
          <a:p>
            <a:pPr eaLnBrk="1" hangingPunct="1"/>
            <a:r>
              <a:rPr lang="en-US" smtClean="0"/>
              <a:t>Demolition of structure using mechanical sheers; combined with the safe work practice of spraying water will significantly reduce worker exposure to harmful dust.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1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096CB2-B949-4C86-A924-2AFE2242F1F0}" type="slidenum">
              <a:rPr lang="en-US" smtClean="0"/>
              <a:pPr eaLnBrk="1" hangingPunct="1"/>
              <a:t>66</a:t>
            </a:fld>
            <a:endParaRPr lang="en-US" smtClean="0"/>
          </a:p>
        </p:txBody>
      </p:sp>
      <p:sp>
        <p:nvSpPr>
          <p:cNvPr id="391172" name="Rectangle 2"/>
          <p:cNvSpPr>
            <a:spLocks noGrp="1" noRot="1" noChangeAspect="1" noChangeArrowheads="1" noTextEdit="1"/>
          </p:cNvSpPr>
          <p:nvPr>
            <p:ph type="sldImg"/>
          </p:nvPr>
        </p:nvSpPr>
        <p:spPr>
          <a:ln/>
        </p:spPr>
      </p:sp>
      <p:sp>
        <p:nvSpPr>
          <p:cNvPr id="391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Engineering controls</a:t>
            </a:r>
            <a:r>
              <a:rPr lang="en-US" smtClean="0"/>
              <a:t> are used to remove a hazard or place a barrier between the worker and the hazard. This barrier can be placed at the source of the hazard, between the source and the worker, or at the worker. Well-designed engineering controls can be highly effective in protecting workers and will typically be independent of worker interactions to provide this high level of protection. The initial cost of engineering controls can be higher than the cost of administrative controls or personal protective equipment, but over the longer term, operating costs are frequently lower, and in some instances, can provide a cost savings in other areas of the process. Examples of engineering controls include, wet methods, ventilation and dust collection systems.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21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289192-1BCB-4FB1-921E-8AD4C7D13DF9}" type="slidenum">
              <a:rPr lang="en-US" smtClean="0"/>
              <a:pPr eaLnBrk="1" hangingPunct="1"/>
              <a:t>67</a:t>
            </a:fld>
            <a:endParaRPr lang="en-US" smtClean="0"/>
          </a:p>
        </p:txBody>
      </p:sp>
      <p:sp>
        <p:nvSpPr>
          <p:cNvPr id="392196" name="Rectangle 2"/>
          <p:cNvSpPr>
            <a:spLocks noGrp="1" noRot="1" noChangeAspect="1" noChangeArrowheads="1" noTextEdit="1"/>
          </p:cNvSpPr>
          <p:nvPr>
            <p:ph type="sldImg"/>
          </p:nvPr>
        </p:nvSpPr>
        <p:spPr>
          <a:ln/>
        </p:spPr>
      </p:sp>
      <p:sp>
        <p:nvSpPr>
          <p:cNvPr id="3921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Engineering Control Example…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32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80F0E4-1EF3-46BC-A439-F4109ABAF963}" type="slidenum">
              <a:rPr lang="en-US" smtClean="0"/>
              <a:pPr eaLnBrk="1" hangingPunct="1"/>
              <a:t>68</a:t>
            </a:fld>
            <a:endParaRPr lang="en-US" smtClean="0"/>
          </a:p>
        </p:txBody>
      </p:sp>
      <p:sp>
        <p:nvSpPr>
          <p:cNvPr id="393220" name="Rectangle 2"/>
          <p:cNvSpPr>
            <a:spLocks noGrp="1" noRot="1" noChangeAspect="1" noChangeArrowheads="1" noTextEdit="1"/>
          </p:cNvSpPr>
          <p:nvPr>
            <p:ph type="sldImg"/>
          </p:nvPr>
        </p:nvSpPr>
        <p:spPr>
          <a:ln/>
        </p:spPr>
      </p:sp>
      <p:sp>
        <p:nvSpPr>
          <p:cNvPr id="3932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Some studies have shown that wet cutting methods can reduce average respirable dust levels by up to 94 percent. However, if an employer determines that the use of a wet saw in a particular circumstance is not feasible, and the brick, concrete block or masonry must be cut dry, then the employer would be required to explore other engineering control options. Dust collection systems can be used, but they are typically not sufficient to reduce exposures below permissible limits and employees will usually need to be protected with appropriate respirators as well; monitoring the air will confirm exposure.</a:t>
            </a:r>
          </a:p>
          <a:p>
            <a:pPr eaLnBrk="1" hangingPunct="1"/>
            <a:endParaRPr lang="en-US" b="1" i="1" smtClean="0"/>
          </a:p>
          <a:p>
            <a:pPr eaLnBrk="1" hangingPunct="1"/>
            <a:r>
              <a:rPr lang="en-US" b="1" i="1" smtClean="0"/>
              <a:t>Engineering Control Example…</a:t>
            </a:r>
          </a:p>
          <a:p>
            <a:pPr eaLnBrk="1" hangingPunct="1"/>
            <a:r>
              <a:rPr lang="en-US" b="1" i="1" smtClean="0"/>
              <a:t>Dust collection system in use while worker is wearing respirator.</a:t>
            </a:r>
            <a:r>
              <a:rPr lang="en-US" smtClean="0"/>
              <a:t>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42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ED69FC-7AE3-4C84-9FB9-090D32E98544}" type="slidenum">
              <a:rPr lang="en-US" smtClean="0"/>
              <a:pPr eaLnBrk="1" hangingPunct="1"/>
              <a:t>69</a:t>
            </a:fld>
            <a:endParaRPr lang="en-US" smtClean="0"/>
          </a:p>
        </p:txBody>
      </p:sp>
      <p:sp>
        <p:nvSpPr>
          <p:cNvPr id="394244" name="Rectangle 2"/>
          <p:cNvSpPr>
            <a:spLocks noGrp="1" noRot="1" noChangeAspect="1" noChangeArrowheads="1" noTextEdit="1"/>
          </p:cNvSpPr>
          <p:nvPr>
            <p:ph type="sldImg"/>
          </p:nvPr>
        </p:nvSpPr>
        <p:spPr>
          <a:ln/>
        </p:spPr>
      </p:sp>
      <p:sp>
        <p:nvSpPr>
          <p:cNvPr id="394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Mechanical ventilation consists of either general (dilution) ventilation systems or local (exhaust) systems.</a:t>
            </a:r>
          </a:p>
          <a:p>
            <a:pPr eaLnBrk="1" hangingPunct="1"/>
            <a:endParaRPr lang="en-US" smtClean="0"/>
          </a:p>
          <a:p>
            <a:pPr eaLnBrk="1" hangingPunct="1"/>
            <a:r>
              <a:rPr lang="en-US" smtClean="0"/>
              <a:t>General (Dilution) Ventilation…</a:t>
            </a:r>
          </a:p>
          <a:p>
            <a:pPr eaLnBrk="1" hangingPunct="1"/>
            <a:endParaRPr lang="en-US" smtClean="0"/>
          </a:p>
          <a:p>
            <a:pPr eaLnBrk="1" hangingPunct="1"/>
            <a:r>
              <a:rPr lang="en-US" smtClean="0"/>
              <a:t>Forces fresh air into an area and dilutes contaminants; this allows air to move through a space which ensures a fresh continual supply.</a:t>
            </a:r>
          </a:p>
          <a:p>
            <a:pPr eaLnBrk="1" hangingPunct="1"/>
            <a:r>
              <a:rPr lang="en-US" smtClean="0"/>
              <a:t>WARNING! Pure oxygen must </a:t>
            </a:r>
            <a:r>
              <a:rPr lang="en-US" u="sng" smtClean="0"/>
              <a:t>not</a:t>
            </a:r>
            <a:r>
              <a:rPr lang="en-US" smtClean="0"/>
              <a:t> be used for ventilation purposes. </a:t>
            </a:r>
          </a:p>
          <a:p>
            <a:pPr eaLnBrk="1" hangingPunct="1"/>
            <a:endParaRPr lang="en-US" smtClean="0"/>
          </a:p>
          <a:p>
            <a:pPr eaLnBrk="1" hangingPunct="1"/>
            <a:r>
              <a:rPr lang="en-US" smtClean="0"/>
              <a:t>Local (Exhaust) Ventilation…</a:t>
            </a:r>
          </a:p>
          <a:p>
            <a:pPr eaLnBrk="1" hangingPunct="1"/>
            <a:endParaRPr lang="en-US" smtClean="0"/>
          </a:p>
          <a:p>
            <a:pPr eaLnBrk="1" hangingPunct="1"/>
            <a:r>
              <a:rPr lang="en-US" smtClean="0"/>
              <a:t>Removes contaminated air at its source; this prevents harmful dust, fumes &amp; mists from contaminating the breathing air of the worker.</a:t>
            </a:r>
          </a:p>
          <a:p>
            <a:pPr eaLnBrk="1" hangingPunct="1"/>
            <a:r>
              <a:rPr lang="en-US" smtClean="0"/>
              <a:t>WARNING! Contaminated air exhausted from a working space must be discharged into the open air or otherwise clear of the source of intake air.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297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7871C6-55C7-4AAB-B8E4-63288F4F8C6D}" type="slidenum">
              <a:rPr lang="en-US" smtClean="0"/>
              <a:pPr eaLnBrk="1" hangingPunct="1"/>
              <a:t>7</a:t>
            </a:fld>
            <a:endParaRPr lang="en-US" smtClean="0"/>
          </a:p>
        </p:txBody>
      </p:sp>
      <p:sp>
        <p:nvSpPr>
          <p:cNvPr id="329732" name="Rectangle 2"/>
          <p:cNvSpPr>
            <a:spLocks noGrp="1" noRot="1" noChangeAspect="1" noChangeArrowheads="1" noTextEdit="1"/>
          </p:cNvSpPr>
          <p:nvPr>
            <p:ph type="sldImg"/>
          </p:nvPr>
        </p:nvSpPr>
        <p:spPr>
          <a:ln/>
        </p:spPr>
      </p:sp>
      <p:sp>
        <p:nvSpPr>
          <p:cNvPr id="329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 worker’s exposure to hazardous materials on the job can be unknowingly brought back to a person’s home; heavy metals such as lead dust, concrete crusted clothing and variety of oils, greases and solvents can all be unintentionally poisoning your family!</a:t>
            </a:r>
          </a:p>
          <a:p>
            <a:pPr eaLnBrk="1" hangingPunct="1"/>
            <a:r>
              <a:rPr lang="en-US" smtClean="0"/>
              <a:t>As a worker who might be exposed to these hazards, you have a responsibility to wear personal protective equipment (PPE), practice good hygiene and take advantage of training programs like this. Learn of the hazards associated with your job and protect your family.</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52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276FC2-2E32-4BB4-A6AD-A41B2A2442AA}" type="slidenum">
              <a:rPr lang="en-US" smtClean="0"/>
              <a:pPr eaLnBrk="1" hangingPunct="1"/>
              <a:t>70</a:t>
            </a:fld>
            <a:endParaRPr lang="en-US" smtClean="0"/>
          </a:p>
        </p:txBody>
      </p:sp>
      <p:sp>
        <p:nvSpPr>
          <p:cNvPr id="395268" name="Rectangle 2"/>
          <p:cNvSpPr>
            <a:spLocks noGrp="1" noRot="1" noChangeAspect="1" noChangeArrowheads="1" noTextEdit="1"/>
          </p:cNvSpPr>
          <p:nvPr>
            <p:ph type="sldImg"/>
          </p:nvPr>
        </p:nvSpPr>
        <p:spPr>
          <a:ln/>
        </p:spPr>
      </p:sp>
      <p:sp>
        <p:nvSpPr>
          <p:cNvPr id="3952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General (dilution) ventilation must be of sufficient capacity and so arranged as to produce the number of air changes necessary to maintain breathing air to safe limits, as defined by OSHA permissible exposure limits (PELs).</a:t>
            </a:r>
          </a:p>
          <a:p>
            <a:pPr eaLnBrk="1" hangingPunct="1"/>
            <a:endParaRPr lang="en-US" smtClean="0"/>
          </a:p>
          <a:p>
            <a:pPr eaLnBrk="1" hangingPunct="1"/>
            <a:r>
              <a:rPr lang="en-US" smtClean="0"/>
              <a:t>General (dilution) ventilation works best when:</a:t>
            </a:r>
          </a:p>
          <a:p>
            <a:pPr eaLnBrk="1" hangingPunct="1"/>
            <a:r>
              <a:rPr lang="en-US" smtClean="0"/>
              <a:t>Air contaminants are widely disbursed throughout the area.</a:t>
            </a:r>
          </a:p>
          <a:p>
            <a:pPr eaLnBrk="1" hangingPunct="1"/>
            <a:r>
              <a:rPr lang="en-US" smtClean="0"/>
              <a:t>Toxicity levels and concentrations are low.</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62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BA56442-EA3A-4958-9F84-857AAAA9B8F8}" type="slidenum">
              <a:rPr lang="en-US" smtClean="0"/>
              <a:pPr eaLnBrk="1" hangingPunct="1"/>
              <a:t>71</a:t>
            </a:fld>
            <a:endParaRPr lang="en-US" smtClean="0"/>
          </a:p>
        </p:txBody>
      </p:sp>
      <p:sp>
        <p:nvSpPr>
          <p:cNvPr id="396292" name="Rectangle 2"/>
          <p:cNvSpPr>
            <a:spLocks noGrp="1" noRot="1" noChangeAspect="1" noChangeArrowheads="1" noTextEdit="1"/>
          </p:cNvSpPr>
          <p:nvPr>
            <p:ph type="sldImg"/>
          </p:nvPr>
        </p:nvSpPr>
        <p:spPr>
          <a:ln/>
        </p:spPr>
      </p:sp>
      <p:sp>
        <p:nvSpPr>
          <p:cNvPr id="3962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Ventilation Systems Examples…</a:t>
            </a:r>
          </a:p>
          <a:p>
            <a:pPr eaLnBrk="1" hangingPunct="1"/>
            <a:endParaRPr lang="en-US" b="1" i="1" smtClean="0"/>
          </a:p>
          <a:p>
            <a:pPr eaLnBrk="1" hangingPunct="1"/>
            <a:r>
              <a:rPr lang="en-US" b="1" i="1" smtClean="0"/>
              <a:t>Air moving equipment can be set up to either blow (dilute) or suck (exhaust).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73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DEE413-E63A-44B6-A95D-C685A99AC0EB}" type="slidenum">
              <a:rPr lang="en-US" smtClean="0"/>
              <a:pPr eaLnBrk="1" hangingPunct="1"/>
              <a:t>72</a:t>
            </a:fld>
            <a:endParaRPr lang="en-US" smtClean="0"/>
          </a:p>
        </p:txBody>
      </p:sp>
      <p:sp>
        <p:nvSpPr>
          <p:cNvPr id="397316" name="Rectangle 2"/>
          <p:cNvSpPr>
            <a:spLocks noGrp="1" noRot="1" noChangeAspect="1" noChangeArrowheads="1" noTextEdit="1"/>
          </p:cNvSpPr>
          <p:nvPr>
            <p:ph type="sldImg"/>
          </p:nvPr>
        </p:nvSpPr>
        <p:spPr>
          <a:ln/>
        </p:spPr>
      </p:sp>
      <p:sp>
        <p:nvSpPr>
          <p:cNvPr id="3973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General (dilution) ventilation can be applied to most jobs by simply opening a window or door and blowing fresh air into a space using a fan. </a:t>
            </a:r>
            <a:r>
              <a:rPr lang="en-US" i="1" smtClean="0"/>
              <a:t>Turn the fan around to blow air out and it becomes an exhaust ventilation system.</a:t>
            </a:r>
            <a:r>
              <a:rPr lang="en-US" smtClean="0"/>
              <a:t>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83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68F445-0C28-4B67-B5E2-3CC17C512D09}" type="slidenum">
              <a:rPr lang="en-US" smtClean="0"/>
              <a:pPr eaLnBrk="1" hangingPunct="1"/>
              <a:t>73</a:t>
            </a:fld>
            <a:endParaRPr lang="en-US" smtClean="0"/>
          </a:p>
        </p:txBody>
      </p:sp>
      <p:sp>
        <p:nvSpPr>
          <p:cNvPr id="398340" name="Rectangle 2"/>
          <p:cNvSpPr>
            <a:spLocks noGrp="1" noRot="1" noChangeAspect="1" noChangeArrowheads="1" noTextEdit="1"/>
          </p:cNvSpPr>
          <p:nvPr>
            <p:ph type="sldImg"/>
          </p:nvPr>
        </p:nvSpPr>
        <p:spPr>
          <a:ln/>
        </p:spPr>
      </p:sp>
      <p:sp>
        <p:nvSpPr>
          <p:cNvPr id="398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Unsafe work practice…</a:t>
            </a:r>
          </a:p>
          <a:p>
            <a:pPr eaLnBrk="1" hangingPunct="1"/>
            <a:endParaRPr lang="en-US" smtClean="0"/>
          </a:p>
          <a:p>
            <a:pPr eaLnBrk="1" hangingPunct="1"/>
            <a:r>
              <a:rPr lang="en-US" smtClean="0"/>
              <a:t>Never use pure oxygen to blow or as ventilation. This could create an oxygen enriched environment causing an increased flammable or explosive condition.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993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047410-55E5-41F4-93C1-EC7111C563D2}" type="slidenum">
              <a:rPr lang="en-US" smtClean="0"/>
              <a:pPr eaLnBrk="1" hangingPunct="1"/>
              <a:t>74</a:t>
            </a:fld>
            <a:endParaRPr lang="en-US" smtClean="0"/>
          </a:p>
        </p:txBody>
      </p:sp>
      <p:sp>
        <p:nvSpPr>
          <p:cNvPr id="399364" name="Rectangle 2"/>
          <p:cNvSpPr>
            <a:spLocks noGrp="1" noRot="1" noChangeAspect="1" noChangeArrowheads="1" noTextEdit="1"/>
          </p:cNvSpPr>
          <p:nvPr>
            <p:ph type="sldImg"/>
          </p:nvPr>
        </p:nvSpPr>
        <p:spPr>
          <a:ln/>
        </p:spPr>
      </p:sp>
      <p:sp>
        <p:nvSpPr>
          <p:cNvPr id="3993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Local (exhaust) ventilation consists of freely movable hoods intended to be placed by the welder or burner as close as practicable to the work. This system must be of sufficient capacity and so arranged as to remove fumes and smoke at the source and keep the concentration of them in the breathing zone within safe limits as defined by OSHA permissible exposure limits (PELs). </a:t>
            </a:r>
          </a:p>
          <a:p>
            <a:pPr eaLnBrk="1" hangingPunct="1"/>
            <a:endParaRPr lang="en-US" smtClean="0"/>
          </a:p>
          <a:p>
            <a:pPr eaLnBrk="1" hangingPunct="1"/>
            <a:r>
              <a:rPr lang="en-US" smtClean="0"/>
              <a:t>Local (exhaust) ventilation works best when:</a:t>
            </a:r>
          </a:p>
          <a:p>
            <a:pPr eaLnBrk="1" hangingPunct="1"/>
            <a:r>
              <a:rPr lang="en-US" smtClean="0"/>
              <a:t>Air contaminants are generated at a single source.</a:t>
            </a:r>
          </a:p>
          <a:p>
            <a:pPr eaLnBrk="1" hangingPunct="1"/>
            <a:r>
              <a:rPr lang="en-US" smtClean="0"/>
              <a:t>There’s a need to remove high levels and concentrations of a toxic material.</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003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0FA102-BEBC-49B8-9E81-F84F4B470130}" type="slidenum">
              <a:rPr lang="en-US" smtClean="0"/>
              <a:pPr eaLnBrk="1" hangingPunct="1"/>
              <a:t>75</a:t>
            </a:fld>
            <a:endParaRPr lang="en-US" smtClean="0"/>
          </a:p>
        </p:txBody>
      </p:sp>
      <p:sp>
        <p:nvSpPr>
          <p:cNvPr id="400388" name="Rectangle 2"/>
          <p:cNvSpPr>
            <a:spLocks noGrp="1" noRot="1" noChangeAspect="1" noChangeArrowheads="1" noTextEdit="1"/>
          </p:cNvSpPr>
          <p:nvPr>
            <p:ph type="sldImg"/>
          </p:nvPr>
        </p:nvSpPr>
        <p:spPr>
          <a:ln/>
        </p:spPr>
      </p:sp>
      <p:sp>
        <p:nvSpPr>
          <p:cNvPr id="4003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Local Exhaust System Example…</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024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1C712D-98AB-4720-A565-91A5BD9D1DB7}" type="slidenum">
              <a:rPr lang="en-US" smtClean="0"/>
              <a:pPr eaLnBrk="1" hangingPunct="1"/>
              <a:t>76</a:t>
            </a:fld>
            <a:endParaRPr lang="en-US" smtClean="0"/>
          </a:p>
        </p:txBody>
      </p:sp>
      <p:sp>
        <p:nvSpPr>
          <p:cNvPr id="402436" name="Rectangle 2"/>
          <p:cNvSpPr>
            <a:spLocks noGrp="1" noRot="1" noChangeAspect="1" noChangeArrowheads="1" noTextEdit="1"/>
          </p:cNvSpPr>
          <p:nvPr>
            <p:ph type="sldImg"/>
          </p:nvPr>
        </p:nvSpPr>
        <p:spPr>
          <a:ln/>
        </p:spPr>
      </p:sp>
      <p:sp>
        <p:nvSpPr>
          <p:cNvPr id="402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Administrative controls</a:t>
            </a:r>
            <a:r>
              <a:rPr lang="en-US" smtClean="0"/>
              <a:t> are changes in work procedures such as written safety policies, rules, supervision, schedules, and training with the goal of reducing the duration, frequency, and severity of exposure to hazardous chemicals or situations.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085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6902DB8-75AB-4FFC-8ADC-0170D290B1FE}" type="slidenum">
              <a:rPr lang="en-US" smtClean="0"/>
              <a:pPr eaLnBrk="1" hangingPunct="1"/>
              <a:t>77</a:t>
            </a:fld>
            <a:endParaRPr lang="en-US" smtClean="0"/>
          </a:p>
        </p:txBody>
      </p:sp>
      <p:sp>
        <p:nvSpPr>
          <p:cNvPr id="408580" name="Rectangle 2"/>
          <p:cNvSpPr>
            <a:spLocks noGrp="1" noRot="1" noChangeAspect="1" noChangeArrowheads="1" noTextEdit="1"/>
          </p:cNvSpPr>
          <p:nvPr>
            <p:ph type="sldImg"/>
          </p:nvPr>
        </p:nvSpPr>
        <p:spPr>
          <a:ln/>
        </p:spPr>
      </p:sp>
      <p:sp>
        <p:nvSpPr>
          <p:cNvPr id="4085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Sweeping hazard!</a:t>
            </a:r>
          </a:p>
          <a:p>
            <a:pPr eaLnBrk="1" hangingPunct="1"/>
            <a:endParaRPr lang="en-US" smtClean="0"/>
          </a:p>
          <a:p>
            <a:pPr eaLnBrk="1" hangingPunct="1"/>
            <a:r>
              <a:rPr lang="en-US" smtClean="0"/>
              <a:t>Sweeping and the blowing of dust creates an inhalation hazard; consider the use of a vacuum to clean up job-sites.</a:t>
            </a:r>
          </a:p>
          <a:p>
            <a:pPr eaLnBrk="1" hangingPunct="1"/>
            <a:endParaRPr lang="en-US" smtClean="0"/>
          </a:p>
          <a:p>
            <a:pPr eaLnBrk="1" hangingPunct="1"/>
            <a:r>
              <a:rPr lang="en-US" smtClean="0"/>
              <a:t>Take precautions while sweeping!</a:t>
            </a:r>
          </a:p>
          <a:p>
            <a:pPr eaLnBrk="1" hangingPunct="1"/>
            <a:endParaRPr lang="en-US" smtClean="0"/>
          </a:p>
          <a:p>
            <a:pPr eaLnBrk="1" hangingPunct="1"/>
            <a:r>
              <a:rPr lang="en-US" smtClean="0"/>
              <a:t>Safe work practices while sweeping:</a:t>
            </a:r>
          </a:p>
          <a:p>
            <a:pPr eaLnBrk="1" hangingPunct="1"/>
            <a:r>
              <a:rPr lang="en-US" smtClean="0"/>
              <a:t>Use a sweeping compound to reduce airborne dust.</a:t>
            </a:r>
          </a:p>
          <a:p>
            <a:pPr eaLnBrk="1" hangingPunct="1"/>
            <a:r>
              <a:rPr lang="en-US" smtClean="0"/>
              <a:t>Wear personal protective equipment (respirator).</a:t>
            </a:r>
          </a:p>
          <a:p>
            <a:pPr eaLnBrk="1" hangingPunct="1"/>
            <a:r>
              <a:rPr lang="en-US" smtClean="0"/>
              <a:t>Schedule clean-up operations appropriately.</a:t>
            </a:r>
          </a:p>
          <a:p>
            <a:pPr eaLnBrk="1" hangingPunct="1"/>
            <a:r>
              <a:rPr lang="en-US" smtClean="0"/>
              <a:t>Warn others and clear the area of those who are affected by the dust and are not protected.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06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652928-2054-400C-B664-0A0131AE0F26}" type="slidenum">
              <a:rPr lang="en-US" smtClean="0"/>
              <a:pPr eaLnBrk="1" hangingPunct="1"/>
              <a:t>78</a:t>
            </a:fld>
            <a:endParaRPr lang="en-US" smtClean="0"/>
          </a:p>
        </p:txBody>
      </p:sp>
      <p:sp>
        <p:nvSpPr>
          <p:cNvPr id="410628" name="Rectangle 2"/>
          <p:cNvSpPr>
            <a:spLocks noGrp="1" noRot="1" noChangeAspect="1" noChangeArrowheads="1" noTextEdit="1"/>
          </p:cNvSpPr>
          <p:nvPr>
            <p:ph type="sldImg"/>
          </p:nvPr>
        </p:nvSpPr>
        <p:spPr>
          <a:ln/>
        </p:spPr>
      </p:sp>
      <p:sp>
        <p:nvSpPr>
          <p:cNvPr id="4106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Controlling a hazard at its source is the best way to protect workers. However, when engineering, work practices and administrative controls are not feasible or do not provide sufficient protection, employers must provide personal protective equipment (PPE) to the employee and ensure its proper use.</a:t>
            </a:r>
          </a:p>
          <a:p>
            <a:pPr eaLnBrk="1" hangingPunct="1"/>
            <a:endParaRPr lang="en-US" smtClean="0"/>
          </a:p>
          <a:p>
            <a:pPr eaLnBrk="1" hangingPunct="1"/>
            <a:r>
              <a:rPr lang="en-US" smtClean="0"/>
              <a:t>Personal protective equipment (PPE) can only be used as a last resort!</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16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0DA02A-B831-4F83-8DCC-FD3825CA7704}" type="slidenum">
              <a:rPr lang="en-US" smtClean="0"/>
              <a:pPr eaLnBrk="1" hangingPunct="1"/>
              <a:t>79</a:t>
            </a:fld>
            <a:endParaRPr lang="en-US" smtClean="0"/>
          </a:p>
        </p:txBody>
      </p:sp>
      <p:sp>
        <p:nvSpPr>
          <p:cNvPr id="411652" name="Rectangle 2"/>
          <p:cNvSpPr>
            <a:spLocks noGrp="1" noRot="1" noChangeAspect="1" noChangeArrowheads="1" noTextEdit="1"/>
          </p:cNvSpPr>
          <p:nvPr>
            <p:ph type="sldImg"/>
          </p:nvPr>
        </p:nvSpPr>
        <p:spPr>
          <a:ln/>
        </p:spPr>
      </p:sp>
      <p:sp>
        <p:nvSpPr>
          <p:cNvPr id="4116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Personal Protective Equipment Example…</a:t>
            </a:r>
          </a:p>
          <a:p>
            <a:pPr eaLnBrk="1" hangingPunct="1"/>
            <a:endParaRPr lang="en-US" b="1" i="1" smtClean="0"/>
          </a:p>
          <a:p>
            <a:pPr eaLnBrk="1" hangingPunct="1"/>
            <a:r>
              <a:rPr lang="en-US" b="1" i="1" smtClean="0"/>
              <a:t>Chemical resistant suit, gloves, safety glasses and face shield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07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394917-F253-4FDD-B824-4BCFD291C97A}" type="slidenum">
              <a:rPr lang="en-US" smtClean="0"/>
              <a:pPr eaLnBrk="1" hangingPunct="1"/>
              <a:t>8</a:t>
            </a:fld>
            <a:endParaRPr lang="en-US" smtClean="0"/>
          </a:p>
        </p:txBody>
      </p:sp>
      <p:sp>
        <p:nvSpPr>
          <p:cNvPr id="330756" name="Rectangle 2"/>
          <p:cNvSpPr>
            <a:spLocks noGrp="1" noRot="1" noChangeAspect="1" noChangeArrowheads="1" noTextEdit="1"/>
          </p:cNvSpPr>
          <p:nvPr>
            <p:ph type="sldImg"/>
          </p:nvPr>
        </p:nvSpPr>
        <p:spPr>
          <a:ln/>
        </p:spPr>
      </p:sp>
      <p:sp>
        <p:nvSpPr>
          <p:cNvPr id="3307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267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1E1B6F-A99A-4F58-B18E-B42D8DFFAE19}" type="slidenum">
              <a:rPr lang="en-US" smtClean="0"/>
              <a:pPr eaLnBrk="1" hangingPunct="1"/>
              <a:t>80</a:t>
            </a:fld>
            <a:endParaRPr lang="en-US" smtClean="0"/>
          </a:p>
        </p:txBody>
      </p:sp>
      <p:sp>
        <p:nvSpPr>
          <p:cNvPr id="412676" name="Rectangle 2"/>
          <p:cNvSpPr>
            <a:spLocks noGrp="1" noRot="1" noChangeAspect="1" noChangeArrowheads="1" noTextEdit="1"/>
          </p:cNvSpPr>
          <p:nvPr>
            <p:ph type="sldImg"/>
          </p:nvPr>
        </p:nvSpPr>
        <p:spPr>
          <a:ln/>
        </p:spPr>
      </p:sp>
      <p:sp>
        <p:nvSpPr>
          <p:cNvPr id="41267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Feasible (Definition)</a:t>
            </a:r>
          </a:p>
          <a:p>
            <a:pPr eaLnBrk="1" hangingPunct="1"/>
            <a:r>
              <a:rPr lang="en-US" smtClean="0"/>
              <a:t>There are two key factors that would determine whether a control is feasible or not: technological feasibility and economical feasibility.</a:t>
            </a:r>
          </a:p>
          <a:p>
            <a:pPr eaLnBrk="1" hangingPunct="1"/>
            <a:r>
              <a:rPr lang="en-US" smtClean="0"/>
              <a:t>Technologically feasible; this is fairly straight forward, as long as all engineering and administrative controls are being implemented and yet levels still remain above permissible exposure limits (PELs), then in respect to the work being done; it is technologically not feasible to reduce exposures any lower. PPE may be worn in addition to engineering controls and administrative controls.</a:t>
            </a:r>
          </a:p>
          <a:p>
            <a:pPr eaLnBrk="1" hangingPunct="1"/>
            <a:r>
              <a:rPr lang="en-US" smtClean="0"/>
              <a:t>Economically feasible; OSHA would consider administrative or engineering controls economically feasible when the cost of implementing such controls will not threaten the employer’s ability to remain in business, or if such a threat to viability results from the employer’s failure to meet industry safety and health standards.</a:t>
            </a:r>
          </a:p>
          <a:p>
            <a:pPr eaLnBrk="1" hangingPunct="1"/>
            <a:endParaRPr lang="en-US" smtClean="0"/>
          </a:p>
          <a:p>
            <a:pPr eaLnBrk="1" hangingPunct="1"/>
            <a:r>
              <a:rPr lang="en-US" smtClean="0"/>
              <a:t>OSHA interprets the term “feasible” to conform to its ordinary meaning… “capable of being done”; if a recognized and accepted engineering or administrative control exists, it must be implemented before allowing the use of personal protective equipment, such as respirators and hearing protectors.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574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5C0990-CF0D-40BF-9A97-B7503D84FE08}" type="slidenum">
              <a:rPr lang="en-US" smtClean="0"/>
              <a:pPr eaLnBrk="1" hangingPunct="1"/>
              <a:t>81</a:t>
            </a:fld>
            <a:endParaRPr lang="en-US" smtClean="0"/>
          </a:p>
        </p:txBody>
      </p:sp>
      <p:sp>
        <p:nvSpPr>
          <p:cNvPr id="415748" name="Rectangle 2"/>
          <p:cNvSpPr>
            <a:spLocks noGrp="1" noRot="1" noChangeAspect="1" noChangeArrowheads="1" noTextEdit="1"/>
          </p:cNvSpPr>
          <p:nvPr>
            <p:ph type="sldImg"/>
          </p:nvPr>
        </p:nvSpPr>
        <p:spPr>
          <a:ln/>
        </p:spPr>
      </p:sp>
      <p:sp>
        <p:nvSpPr>
          <p:cNvPr id="4157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Questions regarding personal protective equipment (PPE):</a:t>
            </a:r>
            <a:endParaRPr lang="en-US" smtClean="0"/>
          </a:p>
          <a:p>
            <a:pPr eaLnBrk="1" hangingPunct="1"/>
            <a:r>
              <a:rPr lang="en-US" smtClean="0"/>
              <a:t>Is the device approved?</a:t>
            </a:r>
          </a:p>
          <a:p>
            <a:pPr eaLnBrk="1" hangingPunct="1"/>
            <a:r>
              <a:rPr lang="en-US" smtClean="0"/>
              <a:t>Is the device appropriate for the type of hazard?</a:t>
            </a:r>
          </a:p>
          <a:p>
            <a:pPr eaLnBrk="1" hangingPunct="1"/>
            <a:r>
              <a:rPr lang="en-US" smtClean="0"/>
              <a:t>Is the worker wearing the device properly trained to understand the use, limitations and care instructions of the device?</a:t>
            </a:r>
          </a:p>
          <a:p>
            <a:pPr eaLnBrk="1" hangingPunct="1"/>
            <a:r>
              <a:rPr lang="en-US" smtClean="0"/>
              <a:t>Does the material have sufficient strength to withstand the physical stress of the tasks at hand?  </a:t>
            </a:r>
          </a:p>
          <a:p>
            <a:pPr eaLnBrk="1" hangingPunct="1"/>
            <a:r>
              <a:rPr lang="en-US" smtClean="0"/>
              <a:t>Will the material withstand repeated use after contamination and decontamination? </a:t>
            </a:r>
          </a:p>
          <a:p>
            <a:pPr eaLnBrk="1" hangingPunct="1"/>
            <a:r>
              <a:rPr lang="en-US" smtClean="0"/>
              <a:t>Is the material flexible or pliable enough to allow end users to perform needed tasks? </a:t>
            </a:r>
          </a:p>
          <a:p>
            <a:pPr eaLnBrk="1" hangingPunct="1"/>
            <a:r>
              <a:rPr lang="en-US" smtClean="0"/>
              <a:t>Will the material maintain its protective integrity and flexibility under hot and cold extremes?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67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ADDC58-C9C4-441D-A794-4D9ABC9168FC}" type="slidenum">
              <a:rPr lang="en-US" smtClean="0"/>
              <a:pPr eaLnBrk="1" hangingPunct="1"/>
              <a:t>82</a:t>
            </a:fld>
            <a:endParaRPr lang="en-US" smtClean="0"/>
          </a:p>
        </p:txBody>
      </p:sp>
      <p:sp>
        <p:nvSpPr>
          <p:cNvPr id="416772" name="Rectangle 2"/>
          <p:cNvSpPr>
            <a:spLocks noGrp="1" noRot="1" noChangeAspect="1" noChangeArrowheads="1" noTextEdit="1"/>
          </p:cNvSpPr>
          <p:nvPr>
            <p:ph type="sldImg"/>
          </p:nvPr>
        </p:nvSpPr>
        <p:spPr>
          <a:ln/>
        </p:spPr>
      </p:sp>
      <p:sp>
        <p:nvSpPr>
          <p:cNvPr id="4167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HMIS</a:t>
            </a:r>
            <a:r>
              <a:rPr lang="en-US" smtClean="0"/>
              <a:t> </a:t>
            </a:r>
            <a:r>
              <a:rPr lang="en-US" b="1" smtClean="0"/>
              <a:t>(Hazardous Materials Identification System), </a:t>
            </a:r>
            <a:r>
              <a:rPr lang="en-US" smtClean="0"/>
              <a:t>developed by the National Paint and Coatings Association (NPCA), is a numerical hazard rating that incorporates the use of labels with color-coded bars. A special code identifying appropriate personal protective equipment (PPE) is also listed.</a:t>
            </a:r>
          </a:p>
          <a:p>
            <a:pPr eaLnBrk="1" hangingPunct="1"/>
            <a:endParaRPr lang="en-US" b="1" i="1" smtClean="0"/>
          </a:p>
          <a:p>
            <a:pPr eaLnBrk="1" hangingPunct="1"/>
            <a:r>
              <a:rPr lang="en-US" b="1" i="1" smtClean="0"/>
              <a:t>NOTE:</a:t>
            </a:r>
            <a:r>
              <a:rPr lang="en-US" i="1" smtClean="0"/>
              <a:t> Safety glasses must conform to the American National Standards Institute (ANSI Z 87.1 – Practice for Occupational &amp; Educational Eye and Face Protection.</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779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0449C2-AE59-4145-A396-346ADAC2199E}" type="slidenum">
              <a:rPr lang="en-US" smtClean="0"/>
              <a:pPr eaLnBrk="1" hangingPunct="1"/>
              <a:t>83</a:t>
            </a:fld>
            <a:endParaRPr lang="en-US" smtClean="0"/>
          </a:p>
        </p:txBody>
      </p:sp>
      <p:sp>
        <p:nvSpPr>
          <p:cNvPr id="417796" name="Rectangle 2"/>
          <p:cNvSpPr>
            <a:spLocks noGrp="1" noRot="1" noChangeAspect="1" noChangeArrowheads="1" noTextEdit="1"/>
          </p:cNvSpPr>
          <p:nvPr>
            <p:ph type="sldImg"/>
          </p:nvPr>
        </p:nvSpPr>
        <p:spPr>
          <a:ln/>
        </p:spPr>
      </p:sp>
      <p:sp>
        <p:nvSpPr>
          <p:cNvPr id="4177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sz="1000" smtClean="0"/>
              <a:t>PPE is equipment worn to minimize exposure to a variety of hazards. Examples include items such as gloves, foot and eye protection, hearing protection, hard hats and respirators. </a:t>
            </a:r>
          </a:p>
          <a:p>
            <a:pPr eaLnBrk="1" hangingPunct="1">
              <a:lnSpc>
                <a:spcPct val="90000"/>
              </a:lnSpc>
            </a:pPr>
            <a:endParaRPr lang="en-US" sz="1000" smtClean="0"/>
          </a:p>
          <a:p>
            <a:pPr eaLnBrk="1" hangingPunct="1">
              <a:lnSpc>
                <a:spcPct val="90000"/>
              </a:lnSpc>
            </a:pPr>
            <a:r>
              <a:rPr lang="en-US" sz="1000" smtClean="0"/>
              <a:t>Employer Obligations:</a:t>
            </a:r>
          </a:p>
          <a:p>
            <a:pPr eaLnBrk="1" hangingPunct="1">
              <a:lnSpc>
                <a:spcPct val="90000"/>
              </a:lnSpc>
            </a:pPr>
            <a:endParaRPr lang="en-US" sz="1000" smtClean="0"/>
          </a:p>
          <a:p>
            <a:pPr eaLnBrk="1" hangingPunct="1">
              <a:lnSpc>
                <a:spcPct val="90000"/>
              </a:lnSpc>
            </a:pPr>
            <a:r>
              <a:rPr lang="en-US" sz="1000" smtClean="0"/>
              <a:t>Perform a “hazard assessment” of the workplace to identify and control physical and health hazards.</a:t>
            </a:r>
          </a:p>
          <a:p>
            <a:pPr eaLnBrk="1" hangingPunct="1">
              <a:lnSpc>
                <a:spcPct val="90000"/>
              </a:lnSpc>
            </a:pPr>
            <a:r>
              <a:rPr lang="en-US" sz="1000" smtClean="0"/>
              <a:t>Identify and provide appropriate PPE for employees.</a:t>
            </a:r>
          </a:p>
          <a:p>
            <a:pPr eaLnBrk="1" hangingPunct="1">
              <a:lnSpc>
                <a:spcPct val="90000"/>
              </a:lnSpc>
            </a:pPr>
            <a:r>
              <a:rPr lang="en-US" sz="1000" smtClean="0"/>
              <a:t>Train employees in the use and care of the PPE.</a:t>
            </a:r>
          </a:p>
          <a:p>
            <a:pPr eaLnBrk="1" hangingPunct="1">
              <a:lnSpc>
                <a:spcPct val="90000"/>
              </a:lnSpc>
            </a:pPr>
            <a:r>
              <a:rPr lang="en-US" sz="1000" smtClean="0"/>
              <a:t>Maintain PPE, including replacing worn or damaged PPE.</a:t>
            </a:r>
          </a:p>
          <a:p>
            <a:pPr eaLnBrk="1" hangingPunct="1">
              <a:lnSpc>
                <a:spcPct val="90000"/>
              </a:lnSpc>
            </a:pPr>
            <a:r>
              <a:rPr lang="en-US" sz="1000" smtClean="0"/>
              <a:t>Periodically review, update and evaluate the effectiveness of the PPE program.</a:t>
            </a:r>
          </a:p>
          <a:p>
            <a:pPr eaLnBrk="1" hangingPunct="1">
              <a:lnSpc>
                <a:spcPct val="90000"/>
              </a:lnSpc>
            </a:pPr>
            <a:endParaRPr lang="en-US" sz="1000" smtClean="0"/>
          </a:p>
          <a:p>
            <a:pPr eaLnBrk="1" hangingPunct="1">
              <a:lnSpc>
                <a:spcPct val="90000"/>
              </a:lnSpc>
            </a:pPr>
            <a:r>
              <a:rPr lang="en-US" sz="1000" smtClean="0"/>
              <a:t>Employers Must Pay for Personal Protective Equipment (PPE)</a:t>
            </a:r>
          </a:p>
          <a:p>
            <a:pPr eaLnBrk="1" hangingPunct="1">
              <a:lnSpc>
                <a:spcPct val="90000"/>
              </a:lnSpc>
            </a:pPr>
            <a:r>
              <a:rPr lang="en-US" sz="1000" smtClean="0"/>
              <a:t>With few exceptions, OSHA requires employers to pay for personal protective equipment used to comply with OSHA standards; employers cannot require workers to provide their own PPE. Even when a worker provides his or her own PPE, the employer must ensure that the equipment is adequate to protect the worker from hazards at the workplace.</a:t>
            </a:r>
          </a:p>
          <a:p>
            <a:pPr eaLnBrk="1" hangingPunct="1">
              <a:lnSpc>
                <a:spcPct val="90000"/>
              </a:lnSpc>
            </a:pPr>
            <a:endParaRPr lang="en-US" sz="1000" smtClean="0"/>
          </a:p>
          <a:p>
            <a:pPr eaLnBrk="1" hangingPunct="1">
              <a:lnSpc>
                <a:spcPct val="90000"/>
              </a:lnSpc>
            </a:pPr>
            <a:r>
              <a:rPr lang="en-US" sz="1000" smtClean="0"/>
              <a:t>Employers are not required to pay for:</a:t>
            </a:r>
          </a:p>
          <a:p>
            <a:pPr eaLnBrk="1" hangingPunct="1">
              <a:lnSpc>
                <a:spcPct val="90000"/>
              </a:lnSpc>
            </a:pPr>
            <a:r>
              <a:rPr lang="en-US" sz="1000" smtClean="0"/>
              <a:t>Everyday clothing; such as long-sleeve shirts, long pants and normal work boots (including protective toe).</a:t>
            </a:r>
          </a:p>
          <a:p>
            <a:pPr eaLnBrk="1" hangingPunct="1">
              <a:lnSpc>
                <a:spcPct val="90000"/>
              </a:lnSpc>
            </a:pPr>
            <a:r>
              <a:rPr lang="en-US" sz="1000" smtClean="0"/>
              <a:t>Ordinary clothing; such as winter coats, jackets and gloves.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881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64E9C6-C069-4F16-995D-D465578C53D5}" type="slidenum">
              <a:rPr lang="en-US" smtClean="0"/>
              <a:pPr eaLnBrk="1" hangingPunct="1"/>
              <a:t>84</a:t>
            </a:fld>
            <a:endParaRPr lang="en-US" smtClean="0"/>
          </a:p>
        </p:txBody>
      </p:sp>
      <p:sp>
        <p:nvSpPr>
          <p:cNvPr id="418820" name="Rectangle 2"/>
          <p:cNvSpPr>
            <a:spLocks noGrp="1" noRot="1" noChangeAspect="1" noChangeArrowheads="1" noTextEdit="1"/>
          </p:cNvSpPr>
          <p:nvPr>
            <p:ph type="sldImg"/>
          </p:nvPr>
        </p:nvSpPr>
        <p:spPr>
          <a:ln/>
        </p:spPr>
      </p:sp>
      <p:sp>
        <p:nvSpPr>
          <p:cNvPr id="41882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smtClean="0"/>
              <a:t>Worker Responsibility:</a:t>
            </a:r>
          </a:p>
          <a:p>
            <a:pPr eaLnBrk="1" hangingPunct="1"/>
            <a:endParaRPr lang="en-US" b="1" smtClean="0"/>
          </a:p>
          <a:p>
            <a:pPr eaLnBrk="1" hangingPunct="1"/>
            <a:r>
              <a:rPr lang="en-US" smtClean="0"/>
              <a:t>Properly wear PPE.</a:t>
            </a:r>
          </a:p>
          <a:p>
            <a:pPr eaLnBrk="1" hangingPunct="1"/>
            <a:r>
              <a:rPr lang="en-US" smtClean="0"/>
              <a:t>Attend training sessions on PPE.</a:t>
            </a:r>
          </a:p>
          <a:p>
            <a:pPr eaLnBrk="1" hangingPunct="1"/>
            <a:r>
              <a:rPr lang="en-US" smtClean="0"/>
              <a:t>Care for, clean and maintain PPE.</a:t>
            </a:r>
          </a:p>
          <a:p>
            <a:pPr eaLnBrk="1" hangingPunct="1"/>
            <a:r>
              <a:rPr lang="en-US" smtClean="0"/>
              <a:t>Inform a supervisor of the need to repair or replace PPE.</a:t>
            </a:r>
          </a:p>
          <a:p>
            <a:pPr eaLnBrk="1" hangingPunct="1"/>
            <a:endParaRPr lang="en-US" smtClean="0"/>
          </a:p>
          <a:p>
            <a:pPr eaLnBrk="1" hangingPunct="1"/>
            <a:r>
              <a:rPr lang="en-US" i="1" smtClean="0"/>
              <a:t>* The employer must pay for replacement PPE, except when the employee has lost or intentionally damaged the PPE.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1984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989AD6-53BC-4138-8F08-7172068ADABE}" type="slidenum">
              <a:rPr lang="en-US" smtClean="0"/>
              <a:pPr eaLnBrk="1" hangingPunct="1"/>
              <a:t>85</a:t>
            </a:fld>
            <a:endParaRPr lang="en-US" smtClean="0"/>
          </a:p>
        </p:txBody>
      </p:sp>
      <p:sp>
        <p:nvSpPr>
          <p:cNvPr id="419844" name="Rectangle 2"/>
          <p:cNvSpPr>
            <a:spLocks noGrp="1" noRot="1" noChangeAspect="1" noChangeArrowheads="1" noTextEdit="1"/>
          </p:cNvSpPr>
          <p:nvPr>
            <p:ph type="sldImg"/>
          </p:nvPr>
        </p:nvSpPr>
        <p:spPr>
          <a:ln/>
        </p:spPr>
      </p:sp>
      <p:sp>
        <p:nvSpPr>
          <p:cNvPr id="4198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Engineering and work practice controls are generally regarded as the most effective methods to control exposures to airborne hazardous substances. OSHA considers the use of respirators to be the </a:t>
            </a:r>
            <a:r>
              <a:rPr lang="en-US" i="1" smtClean="0"/>
              <a:t>least</a:t>
            </a:r>
            <a:r>
              <a:rPr lang="en-US" smtClean="0"/>
              <a:t> satisfactory approach to exposure control because… </a:t>
            </a:r>
          </a:p>
          <a:p>
            <a:pPr eaLnBrk="1" hangingPunct="1"/>
            <a:endParaRPr lang="en-US" smtClean="0"/>
          </a:p>
          <a:p>
            <a:pPr eaLnBrk="1" hangingPunct="1"/>
            <a:r>
              <a:rPr lang="en-US" smtClean="0"/>
              <a:t>All respirators leak!</a:t>
            </a:r>
          </a:p>
          <a:p>
            <a:pPr eaLnBrk="1" hangingPunct="1"/>
            <a:r>
              <a:rPr lang="en-US" smtClean="0"/>
              <a:t>Respirators provide adequate protection only if employers ensure, on a constant basis, that they are properly fitted and worn.</a:t>
            </a:r>
          </a:p>
          <a:p>
            <a:pPr eaLnBrk="1" hangingPunct="1"/>
            <a:r>
              <a:rPr lang="en-US" smtClean="0"/>
              <a:t>Respirators protect only the employees who are wearing them from a hazard, rather than reducing or eliminating the hazard from the workplace as a whole (which is what engineering and work practice controls do).</a:t>
            </a:r>
          </a:p>
          <a:p>
            <a:pPr eaLnBrk="1" hangingPunct="1"/>
            <a:r>
              <a:rPr lang="en-US" smtClean="0"/>
              <a:t>Respirators are uncomfortable to wear, cumbersome to use, and interfere with communication in the workplace, which can often be critical to maintaining safety and health.</a:t>
            </a:r>
            <a:endParaRPr lang="en-US" b="1" i="1" smtClean="0"/>
          </a:p>
          <a:p>
            <a:pPr eaLnBrk="1" hangingPunct="1"/>
            <a:r>
              <a:rPr lang="en-US" b="1" i="1" smtClean="0"/>
              <a:t>The costs of operating a functional respiratory protection program are substantial — including regular medical examinations, fit testing, training, and the purchasing and maintenance of equipment.</a:t>
            </a:r>
            <a:endParaRPr lang="en-US" smtClean="0"/>
          </a:p>
          <a:p>
            <a:pPr eaLnBrk="1" hangingPunct="1"/>
            <a:r>
              <a:rPr lang="en-US" smtClean="0"/>
              <a:t/>
            </a:r>
            <a:br>
              <a:rPr lang="en-US" smtClean="0"/>
            </a:br>
            <a:r>
              <a:rPr lang="en-US" b="1" i="1" smtClean="0"/>
              <a:t>Use Only NIOSH Approved Respirators!</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086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5E00A2-5D44-41C9-91E6-16576521A6FA}" type="slidenum">
              <a:rPr lang="en-US" smtClean="0"/>
              <a:pPr eaLnBrk="1" hangingPunct="1"/>
              <a:t>86</a:t>
            </a:fld>
            <a:endParaRPr lang="en-US" smtClean="0"/>
          </a:p>
        </p:txBody>
      </p:sp>
      <p:sp>
        <p:nvSpPr>
          <p:cNvPr id="420868" name="Rectangle 2"/>
          <p:cNvSpPr>
            <a:spLocks noGrp="1" noRot="1" noChangeAspect="1" noChangeArrowheads="1" noTextEdit="1"/>
          </p:cNvSpPr>
          <p:nvPr>
            <p:ph type="sldImg"/>
          </p:nvPr>
        </p:nvSpPr>
        <p:spPr>
          <a:ln/>
        </p:spPr>
      </p:sp>
      <p:sp>
        <p:nvSpPr>
          <p:cNvPr id="4208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appropriate respirator will depend on the contaminant(s) to which you are exposed and the protection factor (PF) required. Required respirators must be NIOSH-approved and medical evaluation, fit testing and training must be provided before use.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18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3B9030-5C16-4F8B-B3F5-3EDB8511E1D7}" type="slidenum">
              <a:rPr lang="en-US" smtClean="0"/>
              <a:pPr eaLnBrk="1" hangingPunct="1"/>
              <a:t>87</a:t>
            </a:fld>
            <a:endParaRPr lang="en-US" smtClean="0"/>
          </a:p>
        </p:txBody>
      </p:sp>
      <p:sp>
        <p:nvSpPr>
          <p:cNvPr id="421892" name="Rectangle 2"/>
          <p:cNvSpPr>
            <a:spLocks noGrp="1" noRot="1" noChangeAspect="1" noChangeArrowheads="1" noTextEdit="1"/>
          </p:cNvSpPr>
          <p:nvPr>
            <p:ph type="sldImg"/>
          </p:nvPr>
        </p:nvSpPr>
        <p:spPr>
          <a:ln/>
        </p:spPr>
      </p:sp>
      <p:sp>
        <p:nvSpPr>
          <p:cNvPr id="421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appropriate respirator will depend on the contaminant(s) to which you are exposed and the protection factor (PF) required. Required respirators must be NIOSH-approved and medical evaluation, fit testing and training must be provided before use.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29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B18AB2-A1F1-4495-B914-88C214B9C1B8}" type="slidenum">
              <a:rPr lang="en-US" smtClean="0"/>
              <a:pPr eaLnBrk="1" hangingPunct="1"/>
              <a:t>88</a:t>
            </a:fld>
            <a:endParaRPr lang="en-US" smtClean="0"/>
          </a:p>
        </p:txBody>
      </p:sp>
      <p:sp>
        <p:nvSpPr>
          <p:cNvPr id="422916" name="Rectangle 2"/>
          <p:cNvSpPr>
            <a:spLocks noGrp="1" noRot="1" noChangeAspect="1" noChangeArrowheads="1" noTextEdit="1"/>
          </p:cNvSpPr>
          <p:nvPr>
            <p:ph type="sldImg"/>
          </p:nvPr>
        </p:nvSpPr>
        <p:spPr>
          <a:ln/>
        </p:spPr>
      </p:sp>
      <p:sp>
        <p:nvSpPr>
          <p:cNvPr id="4229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appropriate respirator will depend on the contaminant(s) to which you are exposed and the protection factor (PF) required. Required respirators must be NIOSH-approved and medical evaluation, fit testing and training must be provided before use.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393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655599-5E95-4A7D-AE94-A40FC27CB55B}" type="slidenum">
              <a:rPr lang="en-US" smtClean="0"/>
              <a:pPr eaLnBrk="1" hangingPunct="1"/>
              <a:t>89</a:t>
            </a:fld>
            <a:endParaRPr lang="en-US" smtClean="0"/>
          </a:p>
        </p:txBody>
      </p:sp>
      <p:sp>
        <p:nvSpPr>
          <p:cNvPr id="423940" name="Rectangle 2"/>
          <p:cNvSpPr>
            <a:spLocks noGrp="1" noRot="1" noChangeAspect="1" noChangeArrowheads="1" noTextEdit="1"/>
          </p:cNvSpPr>
          <p:nvPr>
            <p:ph type="sldImg"/>
          </p:nvPr>
        </p:nvSpPr>
        <p:spPr>
          <a:ln/>
        </p:spPr>
      </p:sp>
      <p:sp>
        <p:nvSpPr>
          <p:cNvPr id="4239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appropriate respirator will depend on the contaminant(s) to which you are exposed and the protection factor (PF) required. Required respirators must be NIOSH-approved and medical evaluation, fit testing and training must be provided before use.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3317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5886B8B-8D09-462E-BAE7-FAA1533FA95B}" type="slidenum">
              <a:rPr lang="en-US" smtClean="0"/>
              <a:pPr eaLnBrk="1" hangingPunct="1"/>
              <a:t>9</a:t>
            </a:fld>
            <a:endParaRPr lang="en-US" smtClean="0"/>
          </a:p>
        </p:txBody>
      </p:sp>
      <p:sp>
        <p:nvSpPr>
          <p:cNvPr id="331780" name="Rectangle 2"/>
          <p:cNvSpPr>
            <a:spLocks noGrp="1" noRot="1" noChangeAspect="1" noChangeArrowheads="1" noTextEdit="1"/>
          </p:cNvSpPr>
          <p:nvPr>
            <p:ph type="sldImg"/>
          </p:nvPr>
        </p:nvSpPr>
        <p:spPr>
          <a:ln/>
        </p:spPr>
      </p:sp>
      <p:sp>
        <p:nvSpPr>
          <p:cNvPr id="3317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4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B64C38D-07E7-49C9-8C3F-BAA8C8F45955}" type="slidenum">
              <a:rPr lang="en-US" smtClean="0"/>
              <a:pPr eaLnBrk="1" hangingPunct="1"/>
              <a:t>90</a:t>
            </a:fld>
            <a:endParaRPr lang="en-US" smtClean="0"/>
          </a:p>
        </p:txBody>
      </p:sp>
      <p:sp>
        <p:nvSpPr>
          <p:cNvPr id="424964" name="Rectangle 2"/>
          <p:cNvSpPr>
            <a:spLocks noGrp="1" noRot="1" noChangeAspect="1" noChangeArrowheads="1" noTextEdit="1"/>
          </p:cNvSpPr>
          <p:nvPr>
            <p:ph type="sldImg"/>
          </p:nvPr>
        </p:nvSpPr>
        <p:spPr>
          <a:ln/>
        </p:spPr>
      </p:sp>
      <p:sp>
        <p:nvSpPr>
          <p:cNvPr id="424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appropriate respirator will depend on the contaminant(s) to which you are exposed and the protection factor (PF) required. Required respirators must be NIOSH-approved and medical evaluation, fit testing and training must be provided before use.</a:t>
            </a:r>
          </a:p>
          <a:p>
            <a:pPr eaLnBrk="1" hangingPunct="1"/>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59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5FB01D-8711-435B-8A0D-2FD4C99571D4}" type="slidenum">
              <a:rPr lang="en-US" smtClean="0"/>
              <a:pPr eaLnBrk="1" hangingPunct="1"/>
              <a:t>91</a:t>
            </a:fld>
            <a:endParaRPr lang="en-US" smtClean="0"/>
          </a:p>
        </p:txBody>
      </p:sp>
      <p:sp>
        <p:nvSpPr>
          <p:cNvPr id="425988" name="Rectangle 2"/>
          <p:cNvSpPr>
            <a:spLocks noGrp="1" noRot="1" noChangeAspect="1" noChangeArrowheads="1" noTextEdit="1"/>
          </p:cNvSpPr>
          <p:nvPr>
            <p:ph type="sldImg"/>
          </p:nvPr>
        </p:nvSpPr>
        <p:spPr>
          <a:ln/>
        </p:spPr>
      </p:sp>
      <p:sp>
        <p:nvSpPr>
          <p:cNvPr id="425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smtClean="0"/>
              <a:t>Notes:</a:t>
            </a:r>
          </a:p>
          <a:p>
            <a:pPr eaLnBrk="1" hangingPunct="1"/>
            <a:r>
              <a:rPr lang="en-US" sz="1000" smtClean="0"/>
              <a:t>1 Employers may select respirators assigned for use in higher workplace concentrations of a hazardous substance for use at lower concentrations of that substance, or when required respirator use is independent of concentration.</a:t>
            </a:r>
          </a:p>
          <a:p>
            <a:pPr eaLnBrk="1" hangingPunct="1"/>
            <a:r>
              <a:rPr lang="en-US" sz="1000" smtClean="0"/>
              <a:t>2 The assigned protection factors in Table 1 are only effective when the employer implements a continuing, effective respirator program as required by this section (29 CFR 1910.134), including training, fit testing, maintenance, and use requirements.</a:t>
            </a:r>
          </a:p>
          <a:p>
            <a:pPr eaLnBrk="1" hangingPunct="1"/>
            <a:r>
              <a:rPr lang="en-US" sz="1000" smtClean="0"/>
              <a:t>3  This APF category includes filtering facepieces, and half masks with elastomeric facepieces.</a:t>
            </a:r>
          </a:p>
          <a:p>
            <a:pPr eaLnBrk="1" hangingPunct="1"/>
            <a:r>
              <a:rPr lang="en-US" sz="1000" smtClean="0"/>
              <a:t>4 The employer must have evidence provided by the respirator manufacturer that testing of these respirators demonstrates performance at a level of protection of 1,000 or greater to receive an APF of 1,000. This level of performance can best be demonstrated by performing a WPF or SWPF study or equivalent testing. Absent such testing, all other PAPRs and SARs with helmets/hoods are to be treated as loose-fitting facepiece respirators, and receive an APF of 25.</a:t>
            </a:r>
          </a:p>
          <a:p>
            <a:pPr eaLnBrk="1" hangingPunct="1"/>
            <a:r>
              <a:rPr lang="en-US" sz="1000" smtClean="0"/>
              <a:t>5 These APFs do not apply to respirators used solely for escape. For escape respirators used in association with specific substances covered by 29 CFR 1910 subpart Z, employers must refer to the appropriate substance-specific standards in that subpart. Escape respirators for other IDLH atmospheres are specified by 29 CFR 1910.134 (d)(2)(ii).</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701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1CECC34-949D-402D-A525-4AFF93218578}" type="slidenum">
              <a:rPr lang="en-US" smtClean="0"/>
              <a:pPr eaLnBrk="1" hangingPunct="1"/>
              <a:t>92</a:t>
            </a:fld>
            <a:endParaRPr lang="en-US" smtClean="0"/>
          </a:p>
        </p:txBody>
      </p:sp>
      <p:sp>
        <p:nvSpPr>
          <p:cNvPr id="427012" name="Rectangle 2"/>
          <p:cNvSpPr>
            <a:spLocks noGrp="1" noRot="1" noChangeAspect="1" noChangeArrowheads="1" noTextEdit="1"/>
          </p:cNvSpPr>
          <p:nvPr>
            <p:ph type="sldImg"/>
          </p:nvPr>
        </p:nvSpPr>
        <p:spPr>
          <a:ln/>
        </p:spPr>
      </p:sp>
      <p:sp>
        <p:nvSpPr>
          <p:cNvPr id="42701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Facial hair is not allowed while wearing a tight fitting facepiece respirator; it interferes with the fit and will allow more hazardous substances to leak into the facepiece. However, some mustaches, sideburns, and small goatees that are trimmed so that no hair underlies the seal of the respirator present no hazard and may be worn – only a properly performed fit test will ensure this.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803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17CCBB4-D1B8-4CD7-A3BC-5C1E85A75B64}" type="slidenum">
              <a:rPr lang="en-US" smtClean="0"/>
              <a:pPr eaLnBrk="1" hangingPunct="1"/>
              <a:t>93</a:t>
            </a:fld>
            <a:endParaRPr lang="en-US" smtClean="0"/>
          </a:p>
        </p:txBody>
      </p:sp>
      <p:sp>
        <p:nvSpPr>
          <p:cNvPr id="428036" name="Rectangle 2"/>
          <p:cNvSpPr>
            <a:spLocks noGrp="1" noRot="1" noChangeAspect="1" noChangeArrowheads="1" noTextEdit="1"/>
          </p:cNvSpPr>
          <p:nvPr>
            <p:ph type="sldImg"/>
          </p:nvPr>
        </p:nvSpPr>
        <p:spPr>
          <a:ln/>
        </p:spPr>
      </p:sp>
      <p:sp>
        <p:nvSpPr>
          <p:cNvPr id="4280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worker is not wearing a NIOSH approved respirator.</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2905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2753A1-6B3A-45EF-BDA5-B484B9F0053A}" type="slidenum">
              <a:rPr lang="en-US" smtClean="0"/>
              <a:pPr eaLnBrk="1" hangingPunct="1"/>
              <a:t>94</a:t>
            </a:fld>
            <a:endParaRPr lang="en-US" smtClean="0"/>
          </a:p>
        </p:txBody>
      </p:sp>
      <p:sp>
        <p:nvSpPr>
          <p:cNvPr id="429060" name="Rectangle 2"/>
          <p:cNvSpPr>
            <a:spLocks noGrp="1" noRot="1" noChangeAspect="1" noChangeArrowheads="1" noTextEdit="1"/>
          </p:cNvSpPr>
          <p:nvPr>
            <p:ph type="sldImg"/>
          </p:nvPr>
        </p:nvSpPr>
        <p:spPr>
          <a:ln/>
        </p:spPr>
      </p:sp>
      <p:sp>
        <p:nvSpPr>
          <p:cNvPr id="4290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smtClean="0"/>
              <a:t>The allowable use of a respirator depends on certain circumstances; two scenarios in which an employee may wear a respirator are:</a:t>
            </a:r>
          </a:p>
          <a:p>
            <a:pPr marL="228600" indent="-228600" eaLnBrk="1" hangingPunct="1"/>
            <a:r>
              <a:rPr lang="en-US" smtClean="0"/>
              <a:t>	</a:t>
            </a:r>
            <a:endParaRPr lang="en-US" b="1" i="1" smtClean="0"/>
          </a:p>
          <a:p>
            <a:pPr marL="228600" indent="-228600" eaLnBrk="1" hangingPunct="1">
              <a:buFontTx/>
              <a:buAutoNum type="arabicPeriod"/>
            </a:pPr>
            <a:r>
              <a:rPr lang="en-US" b="1" i="1" smtClean="0"/>
              <a:t>Employee must wear a respirator due to job-site conditions;</a:t>
            </a:r>
            <a:r>
              <a:rPr lang="en-US" smtClean="0"/>
              <a:t> if concentrations of airborne contaminants can not be effectively minimized to below permissible exposure limits through engineering or administrative controls then respiratory protection must be worn.</a:t>
            </a:r>
            <a:endParaRPr lang="en-US" b="1" i="1" smtClean="0"/>
          </a:p>
          <a:p>
            <a:pPr marL="228600" indent="-228600" eaLnBrk="1" hangingPunct="1">
              <a:buFontTx/>
              <a:buAutoNum type="arabicPeriod"/>
            </a:pPr>
            <a:r>
              <a:rPr lang="en-US" b="1" i="1" smtClean="0"/>
              <a:t>Voluntary use by employee;</a:t>
            </a:r>
            <a:r>
              <a:rPr lang="en-US" smtClean="0"/>
              <a:t> an employee may choose to wear a respirator under voluntary conditions when concentrations of airborne contaminants are below legal permissible exposure limits.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11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2EBA91B-2456-42A6-9AFE-D758D1537284}" type="slidenum">
              <a:rPr lang="en-US" smtClean="0"/>
              <a:pPr eaLnBrk="1" hangingPunct="1"/>
              <a:t>95</a:t>
            </a:fld>
            <a:endParaRPr lang="en-US" smtClean="0"/>
          </a:p>
        </p:txBody>
      </p:sp>
      <p:sp>
        <p:nvSpPr>
          <p:cNvPr id="431108" name="Rectangle 2"/>
          <p:cNvSpPr>
            <a:spLocks noGrp="1" noRot="1" noChangeAspect="1" noChangeArrowheads="1" noTextEdit="1"/>
          </p:cNvSpPr>
          <p:nvPr>
            <p:ph type="sldImg"/>
          </p:nvPr>
        </p:nvSpPr>
        <p:spPr>
          <a:ln/>
        </p:spPr>
      </p:sp>
      <p:sp>
        <p:nvSpPr>
          <p:cNvPr id="4311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OSHA considers health hazards to be a priority; a team of health experts (industrial hygienists) conduct workplace inspections focusing on health related issues. Health standards and </a:t>
            </a:r>
            <a:r>
              <a:rPr lang="en-US" b="1" i="1" smtClean="0"/>
              <a:t>Special Emphasis Programs</a:t>
            </a:r>
            <a:r>
              <a:rPr lang="en-US" smtClean="0"/>
              <a:t> are written to protect the worker and to give OSHA the authority to stop unsafe work.</a:t>
            </a:r>
          </a:p>
          <a:p>
            <a:pPr eaLnBrk="1" hangingPunct="1"/>
            <a:endParaRPr lang="en-US" smtClean="0"/>
          </a:p>
          <a:p>
            <a:pPr eaLnBrk="1" hangingPunct="1"/>
            <a:r>
              <a:rPr lang="en-US" b="1" i="1" smtClean="0"/>
              <a:t>For a complete listing of health standards and OSHA Special Emphasis Programs, go to www.osha.gov</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213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CA3C937-B672-48F5-91FD-DEE171D2397C}" type="slidenum">
              <a:rPr lang="en-US" smtClean="0"/>
              <a:pPr eaLnBrk="1" hangingPunct="1"/>
              <a:t>96</a:t>
            </a:fld>
            <a:endParaRPr lang="en-US" smtClean="0"/>
          </a:p>
        </p:txBody>
      </p:sp>
      <p:sp>
        <p:nvSpPr>
          <p:cNvPr id="432132" name="Rectangle 2"/>
          <p:cNvSpPr>
            <a:spLocks noGrp="1" noRot="1" noChangeAspect="1" noChangeArrowheads="1" noTextEdit="1"/>
          </p:cNvSpPr>
          <p:nvPr>
            <p:ph type="sldImg"/>
          </p:nvPr>
        </p:nvSpPr>
        <p:spPr>
          <a:ln/>
        </p:spPr>
      </p:sp>
      <p:sp>
        <p:nvSpPr>
          <p:cNvPr id="4321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i="1" smtClean="0"/>
              <a:t>WARNING!</a:t>
            </a:r>
            <a:r>
              <a:rPr lang="en-US" i="1" smtClean="0"/>
              <a:t> A cloud of dust surrounding a worker’s face is a serious health hazard. This condition will not go unnoticed and is considered to be immediately dangerous to life and health!</a:t>
            </a:r>
            <a:r>
              <a:rPr lang="en-US" smtClean="0"/>
              <a:t>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315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457456-2BDC-4143-A7DE-80B4F181B9F9}" type="slidenum">
              <a:rPr lang="en-US" smtClean="0"/>
              <a:pPr eaLnBrk="1" hangingPunct="1"/>
              <a:t>97</a:t>
            </a:fld>
            <a:endParaRPr lang="en-US" smtClean="0"/>
          </a:p>
        </p:txBody>
      </p:sp>
      <p:sp>
        <p:nvSpPr>
          <p:cNvPr id="433156" name="Rectangle 2"/>
          <p:cNvSpPr>
            <a:spLocks noGrp="1" noRot="1" noChangeAspect="1" noChangeArrowheads="1" noTextEdit="1"/>
          </p:cNvSpPr>
          <p:nvPr>
            <p:ph type="sldImg"/>
          </p:nvPr>
        </p:nvSpPr>
        <p:spPr>
          <a:ln/>
        </p:spPr>
      </p:sp>
      <p:sp>
        <p:nvSpPr>
          <p:cNvPr id="4331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Learning goals for this lesson.</a:t>
            </a:r>
          </a:p>
          <a:p>
            <a:pPr eaLnBrk="1" hangingPunct="1"/>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417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7B9443-B6A5-40A2-9ACD-75942D148C26}" type="slidenum">
              <a:rPr lang="en-US" smtClean="0"/>
              <a:pPr eaLnBrk="1" hangingPunct="1"/>
              <a:t>98</a:t>
            </a:fld>
            <a:endParaRPr lang="en-US" smtClean="0"/>
          </a:p>
        </p:txBody>
      </p:sp>
      <p:sp>
        <p:nvSpPr>
          <p:cNvPr id="434180" name="Rectangle 2"/>
          <p:cNvSpPr>
            <a:spLocks noGrp="1" noRot="1" noChangeAspect="1" noChangeArrowheads="1" noTextEdit="1"/>
          </p:cNvSpPr>
          <p:nvPr>
            <p:ph type="sldImg"/>
          </p:nvPr>
        </p:nvSpPr>
        <p:spPr>
          <a:ln/>
        </p:spPr>
      </p:sp>
      <p:sp>
        <p:nvSpPr>
          <p:cNvPr id="43418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Important terms that will be discussed during this lesson.</a:t>
            </a:r>
          </a:p>
          <a:p>
            <a:pPr eaLnBrk="1" hangingPunct="1"/>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mtClean="0"/>
              <a:t>Construction Safety Council (800) 552-7744</a:t>
            </a:r>
          </a:p>
        </p:txBody>
      </p:sp>
      <p:sp>
        <p:nvSpPr>
          <p:cNvPr id="43520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71D359-913A-4C02-8EF0-739FD4EF9A7F}" type="slidenum">
              <a:rPr lang="en-US" smtClean="0"/>
              <a:pPr eaLnBrk="1" hangingPunct="1"/>
              <a:t>99</a:t>
            </a:fld>
            <a:endParaRPr lang="en-US" smtClean="0"/>
          </a:p>
        </p:txBody>
      </p:sp>
      <p:sp>
        <p:nvSpPr>
          <p:cNvPr id="435204" name="Rectangle 2"/>
          <p:cNvSpPr>
            <a:spLocks noGrp="1" noRot="1" noChangeAspect="1" noChangeArrowheads="1" noTextEdit="1"/>
          </p:cNvSpPr>
          <p:nvPr>
            <p:ph type="sldImg"/>
          </p:nvPr>
        </p:nvSpPr>
        <p:spPr>
          <a:ln/>
        </p:spPr>
      </p:sp>
      <p:sp>
        <p:nvSpPr>
          <p:cNvPr id="4352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To ensure a safe and healthful workplace, employers must designate a </a:t>
            </a:r>
            <a:r>
              <a:rPr lang="en-US" b="1" i="1" smtClean="0"/>
              <a:t>competent person</a:t>
            </a:r>
            <a:r>
              <a:rPr lang="en-US" smtClean="0"/>
              <a:t> to each job-site. This person has the responsibility to conduct frequent and regular inspections of the job-site, materials and equipment; this includes health related exposures. In addition to the inspection duties, a competent person will also perform regular and on-going safety training; this includes new hire worker orientation.</a:t>
            </a:r>
          </a:p>
          <a:p>
            <a:pPr eaLnBrk="1" hangingPunct="1"/>
            <a:endParaRPr lang="en-US" smtClean="0"/>
          </a:p>
          <a:p>
            <a:pPr eaLnBrk="1" hangingPunct="1"/>
            <a:r>
              <a:rPr lang="en-US" b="1" i="1" smtClean="0"/>
              <a:t>Competent Person</a:t>
            </a:r>
            <a:r>
              <a:rPr lang="en-US" smtClean="0"/>
              <a:t> means one who is capable of identifying existing and predictable hazards in the surroundings, or working conditions which are unsanitary, hazardous, or dangerous to employees, and who has authorization to take prompt corrective measures to eliminate them.</a:t>
            </a:r>
          </a:p>
          <a:p>
            <a:pPr eaLnBrk="1" hangingPunct="1"/>
            <a:endParaRPr lang="en-US" smtClean="0"/>
          </a:p>
          <a:p>
            <a:pPr eaLnBrk="1" hangingPunct="1"/>
            <a:r>
              <a:rPr lang="en-US" b="1" i="1" smtClean="0"/>
              <a:t>Health hazard communication is an important part of a competent person’s job!</a:t>
            </a:r>
          </a:p>
          <a:p>
            <a:pPr eaLnBrk="1" hangingPunct="1"/>
            <a:endParaRPr lang="en-US" b="1" i="1" smtClean="0"/>
          </a:p>
          <a:p>
            <a:pPr eaLnBrk="1" hangingPunct="1"/>
            <a:r>
              <a:rPr lang="en-US" smtClean="0"/>
              <a:t>To instructor – Identify in the OSHA standards where the term “competent person” appears (see Health Hazards in Construction Workbook).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90AD5-BBE2-437D-9291-EC8FEAD568C8}" type="slidenum">
              <a:rPr lang="en-US"/>
              <a:pPr>
                <a:defRPr/>
              </a:pPr>
              <a:t>‹#›</a:t>
            </a:fld>
            <a:endParaRPr lang="en-US"/>
          </a:p>
        </p:txBody>
      </p:sp>
    </p:spTree>
    <p:extLst>
      <p:ext uri="{BB962C8B-B14F-4D97-AF65-F5344CB8AC3E}">
        <p14:creationId xmlns:p14="http://schemas.microsoft.com/office/powerpoint/2010/main" val="634488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C53E17-97B6-43DA-8689-9391FBEB736D}" type="slidenum">
              <a:rPr lang="en-US"/>
              <a:pPr>
                <a:defRPr/>
              </a:pPr>
              <a:t>‹#›</a:t>
            </a:fld>
            <a:endParaRPr lang="en-US"/>
          </a:p>
        </p:txBody>
      </p:sp>
    </p:spTree>
    <p:extLst>
      <p:ext uri="{BB962C8B-B14F-4D97-AF65-F5344CB8AC3E}">
        <p14:creationId xmlns:p14="http://schemas.microsoft.com/office/powerpoint/2010/main" val="1533034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D4C39-DE8F-4391-92D8-A628AEB61675}" type="slidenum">
              <a:rPr lang="en-US"/>
              <a:pPr>
                <a:defRPr/>
              </a:pPr>
              <a:t>‹#›</a:t>
            </a:fld>
            <a:endParaRPr lang="en-US"/>
          </a:p>
        </p:txBody>
      </p:sp>
    </p:spTree>
    <p:extLst>
      <p:ext uri="{BB962C8B-B14F-4D97-AF65-F5344CB8AC3E}">
        <p14:creationId xmlns:p14="http://schemas.microsoft.com/office/powerpoint/2010/main" val="229729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6E7039-EA65-4B7A-87C8-AA1C05C95364}" type="slidenum">
              <a:rPr lang="en-US"/>
              <a:pPr>
                <a:defRPr/>
              </a:pPr>
              <a:t>‹#›</a:t>
            </a:fld>
            <a:endParaRPr lang="en-US"/>
          </a:p>
        </p:txBody>
      </p:sp>
    </p:spTree>
    <p:extLst>
      <p:ext uri="{BB962C8B-B14F-4D97-AF65-F5344CB8AC3E}">
        <p14:creationId xmlns:p14="http://schemas.microsoft.com/office/powerpoint/2010/main" val="321448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71E9C6-0865-4CBD-BE0A-471C37067D42}" type="slidenum">
              <a:rPr lang="en-US"/>
              <a:pPr>
                <a:defRPr/>
              </a:pPr>
              <a:t>‹#›</a:t>
            </a:fld>
            <a:endParaRPr lang="en-US"/>
          </a:p>
        </p:txBody>
      </p:sp>
    </p:spTree>
    <p:extLst>
      <p:ext uri="{BB962C8B-B14F-4D97-AF65-F5344CB8AC3E}">
        <p14:creationId xmlns:p14="http://schemas.microsoft.com/office/powerpoint/2010/main" val="3002520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D848FE-6631-4CF1-A9DE-D46EA9C2AAD2}" type="slidenum">
              <a:rPr lang="en-US"/>
              <a:pPr>
                <a:defRPr/>
              </a:pPr>
              <a:t>‹#›</a:t>
            </a:fld>
            <a:endParaRPr lang="en-US"/>
          </a:p>
        </p:txBody>
      </p:sp>
    </p:spTree>
    <p:extLst>
      <p:ext uri="{BB962C8B-B14F-4D97-AF65-F5344CB8AC3E}">
        <p14:creationId xmlns:p14="http://schemas.microsoft.com/office/powerpoint/2010/main" val="1398338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F0A2CC-2437-430A-98D0-0AD727D5458B}" type="slidenum">
              <a:rPr lang="en-US"/>
              <a:pPr>
                <a:defRPr/>
              </a:pPr>
              <a:t>‹#›</a:t>
            </a:fld>
            <a:endParaRPr lang="en-US"/>
          </a:p>
        </p:txBody>
      </p:sp>
    </p:spTree>
    <p:extLst>
      <p:ext uri="{BB962C8B-B14F-4D97-AF65-F5344CB8AC3E}">
        <p14:creationId xmlns:p14="http://schemas.microsoft.com/office/powerpoint/2010/main" val="371814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6E0BF1-295B-4F66-B6B6-CA362863F688}" type="slidenum">
              <a:rPr lang="en-US"/>
              <a:pPr>
                <a:defRPr/>
              </a:pPr>
              <a:t>‹#›</a:t>
            </a:fld>
            <a:endParaRPr lang="en-US"/>
          </a:p>
        </p:txBody>
      </p:sp>
    </p:spTree>
    <p:extLst>
      <p:ext uri="{BB962C8B-B14F-4D97-AF65-F5344CB8AC3E}">
        <p14:creationId xmlns:p14="http://schemas.microsoft.com/office/powerpoint/2010/main" val="348637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1DF6A0-FF8B-4E65-BE35-94E7194CD9F4}" type="slidenum">
              <a:rPr lang="en-US"/>
              <a:pPr>
                <a:defRPr/>
              </a:pPr>
              <a:t>‹#›</a:t>
            </a:fld>
            <a:endParaRPr lang="en-US"/>
          </a:p>
        </p:txBody>
      </p:sp>
    </p:spTree>
    <p:extLst>
      <p:ext uri="{BB962C8B-B14F-4D97-AF65-F5344CB8AC3E}">
        <p14:creationId xmlns:p14="http://schemas.microsoft.com/office/powerpoint/2010/main" val="206133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CF8A2E-12B0-43CE-AEC4-CE79525B84F6}" type="slidenum">
              <a:rPr lang="en-US"/>
              <a:pPr>
                <a:defRPr/>
              </a:pPr>
              <a:t>‹#›</a:t>
            </a:fld>
            <a:endParaRPr lang="en-US"/>
          </a:p>
        </p:txBody>
      </p:sp>
    </p:spTree>
    <p:extLst>
      <p:ext uri="{BB962C8B-B14F-4D97-AF65-F5344CB8AC3E}">
        <p14:creationId xmlns:p14="http://schemas.microsoft.com/office/powerpoint/2010/main" val="209658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AE71-3A05-4635-A4E4-129D42C00733}" type="slidenum">
              <a:rPr lang="en-US"/>
              <a:pPr>
                <a:defRPr/>
              </a:pPr>
              <a:t>‹#›</a:t>
            </a:fld>
            <a:endParaRPr lang="en-US"/>
          </a:p>
        </p:txBody>
      </p:sp>
    </p:spTree>
    <p:extLst>
      <p:ext uri="{BB962C8B-B14F-4D97-AF65-F5344CB8AC3E}">
        <p14:creationId xmlns:p14="http://schemas.microsoft.com/office/powerpoint/2010/main" val="2180396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EA1FE3-E1C2-4F03-A3D5-97A1ECA1BA5D}" type="slidenum">
              <a:rPr lang="en-US"/>
              <a:pPr>
                <a:defRPr/>
              </a:pPr>
              <a:t>‹#›</a:t>
            </a:fld>
            <a:endParaRPr lang="en-US"/>
          </a:p>
        </p:txBody>
      </p:sp>
    </p:spTree>
    <p:extLst>
      <p:ext uri="{BB962C8B-B14F-4D97-AF65-F5344CB8AC3E}">
        <p14:creationId xmlns:p14="http://schemas.microsoft.com/office/powerpoint/2010/main" val="1862326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18177C-FC9D-4435-BCF1-E609637519E0}" type="slidenum">
              <a:rPr lang="en-US"/>
              <a:pPr>
                <a:defRPr/>
              </a:pPr>
              <a:t>‹#›</a:t>
            </a:fld>
            <a:endParaRPr lang="en-US"/>
          </a:p>
        </p:txBody>
      </p:sp>
    </p:spTree>
    <p:extLst>
      <p:ext uri="{BB962C8B-B14F-4D97-AF65-F5344CB8AC3E}">
        <p14:creationId xmlns:p14="http://schemas.microsoft.com/office/powerpoint/2010/main" val="2325700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4E86AAA-2E31-4168-898E-7B5CE45243F2}" type="slidenum">
              <a:rPr lang="en-US"/>
              <a:pPr>
                <a:defRPr/>
              </a:pPr>
              <a:t>‹#›</a:t>
            </a:fld>
            <a:endParaRPr lang="en-US"/>
          </a:p>
        </p:txBody>
      </p:sp>
      <p:sp>
        <p:nvSpPr>
          <p:cNvPr id="1031" name="Rectangle 8"/>
          <p:cNvSpPr>
            <a:spLocks noChangeArrowheads="1"/>
          </p:cNvSpPr>
          <p:nvPr userDrawn="1"/>
        </p:nvSpPr>
        <p:spPr bwMode="auto">
          <a:xfrm>
            <a:off x="0" y="0"/>
            <a:ext cx="9144000" cy="6858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b="1">
          <a:solidFill>
            <a:srgbClr val="FF0000"/>
          </a:solidFill>
          <a:latin typeface="+mj-lt"/>
          <a:ea typeface="+mj-ea"/>
          <a:cs typeface="+mj-cs"/>
        </a:defRPr>
      </a:lvl1pPr>
      <a:lvl2pPr algn="ctr" rtl="0" eaLnBrk="0" fontAlgn="base" hangingPunct="0">
        <a:spcBef>
          <a:spcPct val="0"/>
        </a:spcBef>
        <a:spcAft>
          <a:spcPct val="0"/>
        </a:spcAft>
        <a:defRPr sz="4400" b="1">
          <a:solidFill>
            <a:srgbClr val="FF0000"/>
          </a:solidFill>
          <a:latin typeface="Arial" charset="0"/>
        </a:defRPr>
      </a:lvl2pPr>
      <a:lvl3pPr algn="ctr" rtl="0" eaLnBrk="0" fontAlgn="base" hangingPunct="0">
        <a:spcBef>
          <a:spcPct val="0"/>
        </a:spcBef>
        <a:spcAft>
          <a:spcPct val="0"/>
        </a:spcAft>
        <a:defRPr sz="4400" b="1">
          <a:solidFill>
            <a:srgbClr val="FF0000"/>
          </a:solidFill>
          <a:latin typeface="Arial" charset="0"/>
        </a:defRPr>
      </a:lvl3pPr>
      <a:lvl4pPr algn="ctr" rtl="0" eaLnBrk="0" fontAlgn="base" hangingPunct="0">
        <a:spcBef>
          <a:spcPct val="0"/>
        </a:spcBef>
        <a:spcAft>
          <a:spcPct val="0"/>
        </a:spcAft>
        <a:defRPr sz="4400" b="1">
          <a:solidFill>
            <a:srgbClr val="FF0000"/>
          </a:solidFill>
          <a:latin typeface="Arial" charset="0"/>
        </a:defRPr>
      </a:lvl4pPr>
      <a:lvl5pPr algn="ctr" rtl="0" eaLnBrk="0" fontAlgn="base" hangingPunct="0">
        <a:spcBef>
          <a:spcPct val="0"/>
        </a:spcBef>
        <a:spcAft>
          <a:spcPct val="0"/>
        </a:spcAft>
        <a:defRPr sz="4400" b="1">
          <a:solidFill>
            <a:srgbClr val="FF0000"/>
          </a:solidFill>
          <a:latin typeface="Arial" charset="0"/>
        </a:defRPr>
      </a:lvl5pPr>
      <a:lvl6pPr marL="457200" algn="ctr" rtl="0" fontAlgn="base">
        <a:spcBef>
          <a:spcPct val="0"/>
        </a:spcBef>
        <a:spcAft>
          <a:spcPct val="0"/>
        </a:spcAft>
        <a:defRPr sz="4400" b="1">
          <a:solidFill>
            <a:srgbClr val="FF0000"/>
          </a:solidFill>
          <a:latin typeface="Arial" charset="0"/>
        </a:defRPr>
      </a:lvl6pPr>
      <a:lvl7pPr marL="914400" algn="ctr" rtl="0" fontAlgn="base">
        <a:spcBef>
          <a:spcPct val="0"/>
        </a:spcBef>
        <a:spcAft>
          <a:spcPct val="0"/>
        </a:spcAft>
        <a:defRPr sz="4400" b="1">
          <a:solidFill>
            <a:srgbClr val="FF0000"/>
          </a:solidFill>
          <a:latin typeface="Arial" charset="0"/>
        </a:defRPr>
      </a:lvl7pPr>
      <a:lvl8pPr marL="1371600" algn="ctr" rtl="0" fontAlgn="base">
        <a:spcBef>
          <a:spcPct val="0"/>
        </a:spcBef>
        <a:spcAft>
          <a:spcPct val="0"/>
        </a:spcAft>
        <a:defRPr sz="4400" b="1">
          <a:solidFill>
            <a:srgbClr val="FF0000"/>
          </a:solidFill>
          <a:latin typeface="Arial" charset="0"/>
        </a:defRPr>
      </a:lvl8pPr>
      <a:lvl9pPr marL="1828800" algn="ctr" rtl="0" fontAlgn="base">
        <a:spcBef>
          <a:spcPct val="0"/>
        </a:spcBef>
        <a:spcAft>
          <a:spcPct val="0"/>
        </a:spcAft>
        <a:defRPr sz="4400" b="1">
          <a:solidFill>
            <a:srgbClr val="FF0000"/>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https://www.goldbamboo.com/images/content/5174-200px-international-biohazard-warning-symbol-svg-germ-warfare.png" TargetMode="External"/><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4.xml"/><Relationship Id="rId1" Type="http://schemas.openxmlformats.org/officeDocument/2006/relationships/slideLayout" Target="../slideLayouts/slideLayout6.xml"/><Relationship Id="rId5" Type="http://schemas.openxmlformats.org/officeDocument/2006/relationships/image" Target="http://www.islandhandtherapy.com/media/hand_logo.gif" TargetMode="External"/><Relationship Id="rId4" Type="http://schemas.openxmlformats.org/officeDocument/2006/relationships/image" Target="../media/image87.png"/></Relationships>
</file>

<file path=ppt/slides/_rels/slide1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image" Target="../media/image92.jpeg"/><Relationship Id="rId4" Type="http://schemas.openxmlformats.org/officeDocument/2006/relationships/image" Target="http://www.islandhandtherapy.com/media/hand_logo.gif"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8.xml"/><Relationship Id="rId1" Type="http://schemas.openxmlformats.org/officeDocument/2006/relationships/slideLayout" Target="../slideLayouts/slideLayout6.xml"/><Relationship Id="rId4" Type="http://schemas.openxmlformats.org/officeDocument/2006/relationships/image" Target="../media/image100.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0.xml"/><Relationship Id="rId1" Type="http://schemas.openxmlformats.org/officeDocument/2006/relationships/slideLayout" Target="../slideLayouts/slideLayout4.xml"/><Relationship Id="rId5" Type="http://schemas.openxmlformats.org/officeDocument/2006/relationships/image" Target="http://www.osha.gov/gif/FatalFacts/fact3graphic1.jpg" TargetMode="External"/><Relationship Id="rId4" Type="http://schemas.openxmlformats.org/officeDocument/2006/relationships/image" Target="../media/image102.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5.xml"/><Relationship Id="rId1" Type="http://schemas.openxmlformats.org/officeDocument/2006/relationships/slideLayout" Target="../slideLayouts/slideLayout6.xml"/><Relationship Id="rId4" Type="http://schemas.openxmlformats.org/officeDocument/2006/relationships/image" Target="http://safety.ag.utk.edu/safetyplan/10chemweb/Nfpa.gif"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136.xml"/><Relationship Id="rId1" Type="http://schemas.openxmlformats.org/officeDocument/2006/relationships/slideLayout" Target="../slideLayouts/slideLayout6.xml"/><Relationship Id="rId6" Type="http://schemas.openxmlformats.org/officeDocument/2006/relationships/image" Target="../media/image110.jpeg"/><Relationship Id="rId11" Type="http://schemas.openxmlformats.org/officeDocument/2006/relationships/image" Target="../media/image115.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7.xml"/><Relationship Id="rId1" Type="http://schemas.openxmlformats.org/officeDocument/2006/relationships/slideLayout" Target="../slideLayouts/slideLayout6.xml"/><Relationship Id="rId5" Type="http://schemas.openxmlformats.org/officeDocument/2006/relationships/image" Target="http://www.osha.gov/gif/FatalFacts/fact72graphic1.jpg" TargetMode="External"/><Relationship Id="rId4" Type="http://schemas.openxmlformats.org/officeDocument/2006/relationships/image" Target="../media/image116.jpeg"/></Relationships>
</file>

<file path=ppt/slides/_rels/slide13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8.xml"/><Relationship Id="rId1" Type="http://schemas.openxmlformats.org/officeDocument/2006/relationships/slideLayout" Target="../slideLayouts/slideLayout6.xml"/><Relationship Id="rId5" Type="http://schemas.openxmlformats.org/officeDocument/2006/relationships/image" Target="http://www.osha.gov/gif/FatalFacts/fact53graphic1.jpg" TargetMode="External"/><Relationship Id="rId4" Type="http://schemas.openxmlformats.org/officeDocument/2006/relationships/image" Target="../media/image11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8.xml"/><Relationship Id="rId1" Type="http://schemas.openxmlformats.org/officeDocument/2006/relationships/slideLayout" Target="../slideLayouts/slideLayout6.xml"/><Relationship Id="rId6" Type="http://schemas.openxmlformats.org/officeDocument/2006/relationships/image" Target="http://www.islandhandtherapy.com/media/hand_logo.gif" TargetMode="External"/><Relationship Id="rId5" Type="http://schemas.openxmlformats.org/officeDocument/2006/relationships/image" Target="../media/image121.png"/><Relationship Id="rId4" Type="http://schemas.openxmlformats.org/officeDocument/2006/relationships/image" Target="../media/image120.jpe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0.xml"/><Relationship Id="rId1" Type="http://schemas.openxmlformats.org/officeDocument/2006/relationships/slideLayout" Target="../slideLayouts/slideLayout6.xml"/><Relationship Id="rId5" Type="http://schemas.openxmlformats.org/officeDocument/2006/relationships/image" Target="../media/image124.jpeg"/><Relationship Id="rId4" Type="http://schemas.openxmlformats.org/officeDocument/2006/relationships/image" Target="../media/image123.jpeg"/></Relationships>
</file>

<file path=ppt/slides/_rels/slide15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1.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2.xml"/><Relationship Id="rId1" Type="http://schemas.openxmlformats.org/officeDocument/2006/relationships/slideLayout" Target="../slideLayouts/slideLayout6.xml"/><Relationship Id="rId4" Type="http://schemas.openxmlformats.org/officeDocument/2006/relationships/image" Target="../media/image126.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53.xml"/><Relationship Id="rId1" Type="http://schemas.openxmlformats.org/officeDocument/2006/relationships/slideLayout" Target="../slideLayouts/slideLayout6.xml"/><Relationship Id="rId4" Type="http://schemas.openxmlformats.org/officeDocument/2006/relationships/image" Target="http://www.asbestosnsw.com.au/images/Anthophyllite_asbestos_SEM.jpg"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1.png"/><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image" Target="http://www.dallas-handyman-services.com/images/refrigerator.jpg" TargetMode="External"/><Relationship Id="rId5" Type="http://schemas.openxmlformats.org/officeDocument/2006/relationships/image" Target="../media/image130.jpeg"/><Relationship Id="rId4" Type="http://schemas.openxmlformats.org/officeDocument/2006/relationships/image" Target="../media/image129.jpeg"/></Relationships>
</file>

<file path=ppt/slides/_rels/slide15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61.xml"/><Relationship Id="rId1" Type="http://schemas.openxmlformats.org/officeDocument/2006/relationships/slideLayout" Target="../slideLayouts/slideLayout2.xml"/><Relationship Id="rId4" Type="http://schemas.openxmlformats.org/officeDocument/2006/relationships/image" Target="http://www.sitehawk.com/images/ghs_pictograms/bottle_lg.gif" TargetMode="Externa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0.jpeg"/><Relationship Id="rId2" Type="http://schemas.openxmlformats.org/officeDocument/2006/relationships/notesSlide" Target="../notesSlides/notesSlide164.xml"/><Relationship Id="rId1" Type="http://schemas.openxmlformats.org/officeDocument/2006/relationships/slideLayout" Target="../slideLayouts/slideLayout7.xml"/><Relationship Id="rId6" Type="http://schemas.openxmlformats.org/officeDocument/2006/relationships/image" Target="http://www.google.com/url?source=imgres&amp;ct=img&amp;q=http://www.thriftypropane.org/img/thrifty-propane.jpg&amp;sa=X&amp;ei=ROylTNHZHceRnwe3n-WRAQ&amp;ved=0CAQQ8wc&amp;usg=AFQjCNFOZ6Spaocg7pxiTEoct5JPEAXQYA" TargetMode="External"/><Relationship Id="rId5" Type="http://schemas.openxmlformats.org/officeDocument/2006/relationships/image" Target="../media/image139.jpeg"/><Relationship Id="rId4" Type="http://schemas.openxmlformats.org/officeDocument/2006/relationships/image" Target="http://www.cats-grin.co.uk/Red%20Balloon.jpg"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6.xml"/><Relationship Id="rId1" Type="http://schemas.openxmlformats.org/officeDocument/2006/relationships/slideLayout" Target="../slideLayouts/slideLayout6.xml"/><Relationship Id="rId5" Type="http://schemas.openxmlformats.org/officeDocument/2006/relationships/image" Target="http://www.osha.gov/gif/FatalFacts/fact25graphic1.jpg" TargetMode="External"/><Relationship Id="rId4" Type="http://schemas.openxmlformats.org/officeDocument/2006/relationships/image" Target="../media/image142.jpeg"/></Relationships>
</file>

<file path=ppt/slides/_rels/slide1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1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http://www.osha.gov/gif/FatalFacts/fact39graphic1.jpg" TargetMode="External"/><Relationship Id="rId4" Type="http://schemas.openxmlformats.org/officeDocument/2006/relationships/image" Target="../media/image145.jpeg"/></Relationships>
</file>

<file path=ppt/slides/_rels/slide16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70.xml"/><Relationship Id="rId1" Type="http://schemas.openxmlformats.org/officeDocument/2006/relationships/slideLayout" Target="../slideLayouts/slideLayout6.xml"/><Relationship Id="rId5" Type="http://schemas.openxmlformats.org/officeDocument/2006/relationships/image" Target="http://www.osha.gov/gif/FatalFacts/fact67graphic1.jpg" TargetMode="External"/><Relationship Id="rId4" Type="http://schemas.openxmlformats.org/officeDocument/2006/relationships/image" Target="../media/image14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4.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7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5.xml"/><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0.xml"/><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http://multimedia.3m.com/mws/mediawebserver?mwsId=66666UuZjcFSLXTtNXTXmVs6EV76EbHSHVs6EVs6E666666--"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3.xml"/><Relationship Id="rId1" Type="http://schemas.openxmlformats.org/officeDocument/2006/relationships/slideLayout" Target="../slideLayouts/slideLayout6.xml"/><Relationship Id="rId4" Type="http://schemas.openxmlformats.org/officeDocument/2006/relationships/image" Target="../media/image159.jpeg"/></Relationships>
</file>

<file path=ppt/slides/_rels/slide18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5.xml"/><Relationship Id="rId1" Type="http://schemas.openxmlformats.org/officeDocument/2006/relationships/slideLayout" Target="../slideLayouts/slideLayout4.xml"/><Relationship Id="rId4" Type="http://schemas.openxmlformats.org/officeDocument/2006/relationships/image" Target="../media/image162.jpe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6.xml"/><Relationship Id="rId1" Type="http://schemas.openxmlformats.org/officeDocument/2006/relationships/slideLayout" Target="../slideLayouts/slideLayout6.xml"/><Relationship Id="rId4" Type="http://schemas.openxmlformats.org/officeDocument/2006/relationships/image" Target="../media/image164.jpeg"/></Relationships>
</file>

<file path=ppt/slides/_rels/slide18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8.xml"/><Relationship Id="rId1" Type="http://schemas.openxmlformats.org/officeDocument/2006/relationships/slideLayout" Target="../slideLayouts/slideLayout4.xml"/><Relationship Id="rId6" Type="http://schemas.openxmlformats.org/officeDocument/2006/relationships/image" Target="http://www.islandhandtherapy.com/media/hand_logo.gif" TargetMode="External"/><Relationship Id="rId5" Type="http://schemas.openxmlformats.org/officeDocument/2006/relationships/image" Target="../media/image168.png"/><Relationship Id="rId4" Type="http://schemas.openxmlformats.org/officeDocument/2006/relationships/image" Target="../media/image16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jpeg"/><Relationship Id="rId7" Type="http://schemas.openxmlformats.org/officeDocument/2006/relationships/image" Target="../media/image172.jpeg"/><Relationship Id="rId2" Type="http://schemas.openxmlformats.org/officeDocument/2006/relationships/notesSlide" Target="../notesSlides/notesSlide189.xml"/><Relationship Id="rId1" Type="http://schemas.openxmlformats.org/officeDocument/2006/relationships/slideLayout" Target="../slideLayouts/slideLayout6.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http://www.greif.com/images/secondary-products/water-bottles/H2O_Bottle_fivegal_nohandle.jpg" TargetMode="Externa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http://www.coopersafety.com/North-7700-Series-Half-Face-Respirator.jpeg?id=452&amp;W=600&amp;H=600" TargetMode="Externa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1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96.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9.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0.xml"/><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1.xml"/><Relationship Id="rId1" Type="http://schemas.openxmlformats.org/officeDocument/2006/relationships/slideLayout" Target="../slideLayouts/slideLayout4.xml"/><Relationship Id="rId5" Type="http://schemas.openxmlformats.org/officeDocument/2006/relationships/image" Target="http://www.wenesco.com/Images08/mpm21.jpg" TargetMode="External"/><Relationship Id="rId4" Type="http://schemas.openxmlformats.org/officeDocument/2006/relationships/image" Target="../media/image183.jpeg"/></Relationships>
</file>

<file path=ppt/slides/_rels/slide20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02.xml"/><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04.xml"/><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6.xml"/><Relationship Id="rId1" Type="http://schemas.openxmlformats.org/officeDocument/2006/relationships/slideLayout" Target="../slideLayouts/slideLayout6.xml"/><Relationship Id="rId4" Type="http://schemas.openxmlformats.org/officeDocument/2006/relationships/image" Target="../media/image176.jpe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7.png"/><Relationship Id="rId4" Type="http://schemas.openxmlformats.org/officeDocument/2006/relationships/oleObject" Target="../embeddings/oleObject1.bin"/></Relationships>
</file>

<file path=ppt/slides/_rels/slide20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09.xml"/><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12.xml"/><Relationship Id="rId1" Type="http://schemas.openxmlformats.org/officeDocument/2006/relationships/slideLayout" Target="../slideLayouts/slideLayout6.xml"/><Relationship Id="rId5" Type="http://schemas.openxmlformats.org/officeDocument/2006/relationships/image" Target="../media/image193.jpeg"/><Relationship Id="rId4" Type="http://schemas.openxmlformats.org/officeDocument/2006/relationships/image" Target="http://www.ilo.org/safework_bookshelf/english?image.gif&amp;nd=857170106&amp;src=857400199_files/image004.gif" TargetMode="Externa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3.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4.xml"/><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6.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2.xml"/></Relationships>
</file>

<file path=ppt/slides/_rels/slide22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20.xml"/><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21.xml"/><Relationship Id="rId1" Type="http://schemas.openxmlformats.org/officeDocument/2006/relationships/slideLayout" Target="../slideLayouts/slideLayout6.xml"/><Relationship Id="rId6" Type="http://schemas.openxmlformats.org/officeDocument/2006/relationships/image" Target="http://www.islandhandtherapy.com/media/hand_logo.gif" TargetMode="External"/><Relationship Id="rId5" Type="http://schemas.openxmlformats.org/officeDocument/2006/relationships/image" Target="../media/image202.png"/><Relationship Id="rId4" Type="http://schemas.openxmlformats.org/officeDocument/2006/relationships/image" Target="../media/image201.jpeg"/></Relationships>
</file>

<file path=ppt/slides/_rels/slide22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22.xml"/><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204.jpeg"/><Relationship Id="rId7" Type="http://schemas.openxmlformats.org/officeDocument/2006/relationships/image" Target="../media/image208.jpeg"/><Relationship Id="rId2" Type="http://schemas.openxmlformats.org/officeDocument/2006/relationships/notesSlide" Target="../notesSlides/notesSlide223.xml"/><Relationship Id="rId1" Type="http://schemas.openxmlformats.org/officeDocument/2006/relationships/slideLayout" Target="../slideLayouts/slideLayout4.xml"/><Relationship Id="rId6" Type="http://schemas.openxmlformats.org/officeDocument/2006/relationships/image" Target="../media/image207.jpeg"/><Relationship Id="rId5" Type="http://schemas.openxmlformats.org/officeDocument/2006/relationships/image" Target="../media/image206.jpeg"/><Relationship Id="rId10" Type="http://schemas.openxmlformats.org/officeDocument/2006/relationships/image" Target="../media/image211.jpeg"/><Relationship Id="rId4" Type="http://schemas.openxmlformats.org/officeDocument/2006/relationships/image" Target="../media/image205.jpeg"/><Relationship Id="rId9" Type="http://schemas.openxmlformats.org/officeDocument/2006/relationships/image" Target="../media/image210.jpeg"/></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87.png"/><Relationship Id="rId5" Type="http://schemas.openxmlformats.org/officeDocument/2006/relationships/oleObject" Target="../embeddings/oleObject2.bin"/><Relationship Id="rId4" Type="http://schemas.openxmlformats.org/officeDocument/2006/relationships/image" Target="../media/image212.jpeg"/></Relationships>
</file>

<file path=ppt/slides/_rels/slide228.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26.xml"/><Relationship Id="rId1" Type="http://schemas.openxmlformats.org/officeDocument/2006/relationships/slideLayout" Target="../slideLayouts/slideLayout4.xml"/><Relationship Id="rId4" Type="http://schemas.openxmlformats.org/officeDocument/2006/relationships/image" Target="http://www.utahsafetycouncil.org/assets/shutterstock_644836%20(small).jpg" TargetMode="Externa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33.xml"/><Relationship Id="rId1" Type="http://schemas.openxmlformats.org/officeDocument/2006/relationships/slideLayout" Target="../slideLayouts/slideLayout7.xml"/><Relationship Id="rId4" Type="http://schemas.openxmlformats.org/officeDocument/2006/relationships/image" Target="http://3.bp.blogspot.com/_xU-YA8sYFmM/TGAofyiJ8GI/AAAAAAAAAHo/qe-8os2nHro/s1600/heat_index-sm.png"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http://www.cksinfo.com/clipart/nature/weather/sun/bright-yellow-sun.png" TargetMode="External"/><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35.xml"/><Relationship Id="rId1" Type="http://schemas.openxmlformats.org/officeDocument/2006/relationships/slideLayout" Target="../slideLayouts/slideLayout4.xml"/><Relationship Id="rId4" Type="http://schemas.openxmlformats.org/officeDocument/2006/relationships/image" Target="http://www.math.rutgers.edu/~lebowitz/SEMINAR/snow_flake_2.jpg" TargetMode="External"/></Relationships>
</file>

<file path=ppt/slides/_rels/slide239.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37.xml"/><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38.xml"/><Relationship Id="rId1" Type="http://schemas.openxmlformats.org/officeDocument/2006/relationships/slideLayout" Target="../slideLayouts/slideLayout7.xml"/><Relationship Id="rId4" Type="http://schemas.openxmlformats.org/officeDocument/2006/relationships/image" Target="../media/image223.jpeg"/></Relationships>
</file>

<file path=ppt/slides/_rels/slide24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40.xml"/><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44.xml"/><Relationship Id="rId1" Type="http://schemas.openxmlformats.org/officeDocument/2006/relationships/slideLayout" Target="../slideLayouts/slideLayout7.xml"/><Relationship Id="rId4" Type="http://schemas.openxmlformats.org/officeDocument/2006/relationships/image" Target="http://www.cdc.gov/niosh/topics/noise/pubs/images/50yearold.jpg" TargetMode="Externa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52.xml"/><Relationship Id="rId1" Type="http://schemas.openxmlformats.org/officeDocument/2006/relationships/slideLayout" Target="../slideLayouts/slideLayout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xml"/></Relationships>
</file>

<file path=ppt/slides/_rels/slide25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54.xml"/><Relationship Id="rId1" Type="http://schemas.openxmlformats.org/officeDocument/2006/relationships/slideLayout" Target="../slideLayouts/slideLayout6.xml"/><Relationship Id="rId4" Type="http://schemas.openxmlformats.org/officeDocument/2006/relationships/image" Target="../media/image2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6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55.xml"/><Relationship Id="rId1" Type="http://schemas.openxmlformats.org/officeDocument/2006/relationships/slideLayout" Target="../slideLayouts/slideLayout12.xml"/><Relationship Id="rId5" Type="http://schemas.openxmlformats.org/officeDocument/2006/relationships/image" Target="../media/image238.jpeg"/><Relationship Id="rId4" Type="http://schemas.openxmlformats.org/officeDocument/2006/relationships/image" Target="../media/image237.jpeg"/></Relationships>
</file>

<file path=ppt/slides/_rels/slide261.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56.xml"/><Relationship Id="rId1" Type="http://schemas.openxmlformats.org/officeDocument/2006/relationships/slideLayout" Target="../slideLayouts/slideLayout6.xml"/><Relationship Id="rId6" Type="http://schemas.openxmlformats.org/officeDocument/2006/relationships/image" Target="../media/image242.jpeg"/><Relationship Id="rId5" Type="http://schemas.openxmlformats.org/officeDocument/2006/relationships/image" Target="../media/image241.jpeg"/><Relationship Id="rId4" Type="http://schemas.openxmlformats.org/officeDocument/2006/relationships/image" Target="../media/image240.jpeg"/></Relationships>
</file>

<file path=ppt/slides/_rels/slide26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3" Type="http://schemas.openxmlformats.org/officeDocument/2006/relationships/image" Target="../media/image246.jp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61.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62.xml"/><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notesSlide" Target="../notesSlides/notesSlide263.xml"/><Relationship Id="rId1" Type="http://schemas.openxmlformats.org/officeDocument/2006/relationships/slideLayout" Target="../slideLayouts/slideLayout4.xml"/><Relationship Id="rId5" Type="http://schemas.openxmlformats.org/officeDocument/2006/relationships/image" Target="../media/image251.emf"/><Relationship Id="rId4" Type="http://schemas.openxmlformats.org/officeDocument/2006/relationships/image" Target="../media/image250.emf"/></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7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65.xml"/><Relationship Id="rId1" Type="http://schemas.openxmlformats.org/officeDocument/2006/relationships/slideLayout" Target="../slideLayouts/slideLayout4.xml"/><Relationship Id="rId4" Type="http://schemas.openxmlformats.org/officeDocument/2006/relationships/image" Target="http://www.lashen.com/vendors/Paladin/images/8000.jpg" TargetMode="External"/></Relationships>
</file>

<file path=ppt/slides/_rels/slide271.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66.xml"/><Relationship Id="rId1" Type="http://schemas.openxmlformats.org/officeDocument/2006/relationships/slideLayout" Target="../slideLayouts/slideLayout6.xml"/><Relationship Id="rId6" Type="http://schemas.openxmlformats.org/officeDocument/2006/relationships/image" Target="../media/image256.jpeg"/><Relationship Id="rId5" Type="http://schemas.openxmlformats.org/officeDocument/2006/relationships/image" Target="../media/image255.jpeg"/><Relationship Id="rId4" Type="http://schemas.openxmlformats.org/officeDocument/2006/relationships/image" Target="../media/image254.jpeg"/></Relationships>
</file>

<file path=ppt/slides/_rels/slide272.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67.xml"/><Relationship Id="rId1" Type="http://schemas.openxmlformats.org/officeDocument/2006/relationships/slideLayout" Target="../slideLayouts/slideLayout6.xml"/><Relationship Id="rId5" Type="http://schemas.openxmlformats.org/officeDocument/2006/relationships/image" Target="../media/image259.jpeg"/><Relationship Id="rId4" Type="http://schemas.openxmlformats.org/officeDocument/2006/relationships/image" Target="../media/image258.jpeg"/></Relationships>
</file>

<file path=ppt/slides/_rels/slide27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68.xml"/><Relationship Id="rId1" Type="http://schemas.openxmlformats.org/officeDocument/2006/relationships/slideLayout" Target="../slideLayouts/slideLayout6.xml"/><Relationship Id="rId4" Type="http://schemas.openxmlformats.org/officeDocument/2006/relationships/image" Target="../media/image261.jpeg"/></Relationships>
</file>

<file path=ppt/slides/_rels/slide274.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69.xml"/><Relationship Id="rId1" Type="http://schemas.openxmlformats.org/officeDocument/2006/relationships/slideLayout" Target="../slideLayouts/slideLayout6.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s>
</file>

<file path=ppt/slides/_rels/slide27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70.xml"/><Relationship Id="rId1" Type="http://schemas.openxmlformats.org/officeDocument/2006/relationships/slideLayout" Target="../slideLayouts/slideLayout6.xml"/><Relationship Id="rId4" Type="http://schemas.openxmlformats.org/officeDocument/2006/relationships/image" Target="../media/image267.jpeg"/></Relationships>
</file>

<file path=ppt/slides/_rels/slide27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71.xml"/><Relationship Id="rId1" Type="http://schemas.openxmlformats.org/officeDocument/2006/relationships/slideLayout" Target="../slideLayouts/slideLayout4.xml"/><Relationship Id="rId4" Type="http://schemas.openxmlformats.org/officeDocument/2006/relationships/image" Target="http://www.teachnet.ie/dkeenahan/images/radiation%20symbol%202.gif" TargetMode="External"/></Relationships>
</file>

<file path=ppt/slides/_rels/slide277.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72.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8" Type="http://schemas.openxmlformats.org/officeDocument/2006/relationships/image" Target="http://upload.wikimedia.org/wikipedia/commons/thumb/4/43/DIN_4844-2_Warnung_vor_magnetischem_Feld_D-W013.svg/616px-DIN_4844-2_Warnung_vor_magnetischem_Feld_D-W013.svg.png" TargetMode="External"/><Relationship Id="rId3" Type="http://schemas.openxmlformats.org/officeDocument/2006/relationships/image" Target="../media/image270.png"/><Relationship Id="rId7" Type="http://schemas.openxmlformats.org/officeDocument/2006/relationships/image" Target="../media/image272.png"/><Relationship Id="rId2" Type="http://schemas.openxmlformats.org/officeDocument/2006/relationships/notesSlide" Target="../notesSlides/notesSlide273.xml"/><Relationship Id="rId1" Type="http://schemas.openxmlformats.org/officeDocument/2006/relationships/slideLayout" Target="../slideLayouts/slideLayout4.xml"/><Relationship Id="rId6" Type="http://schemas.openxmlformats.org/officeDocument/2006/relationships/image" Target="http://upload.wikimedia.org/wikipedia/commons/thumb/8/8a/Radio_waves_hazard_symbol.svg/600px-Radio_waves_hazard_symbol.svg.png" TargetMode="External"/><Relationship Id="rId5" Type="http://schemas.openxmlformats.org/officeDocument/2006/relationships/image" Target="../media/image271.png"/><Relationship Id="rId4" Type="http://schemas.openxmlformats.org/officeDocument/2006/relationships/image" Target="http://upload.wikimedia.org/wikipedia/commons/thumb/1/16/DIN_4844-2_Warnung_vor_Laserstrahl_D-W010.svg/616px-DIN_4844-2_Warnung_vor_Laserstrahl_D-W010.svg.png" TargetMode="External"/></Relationships>
</file>

<file path=ppt/slides/_rels/slide27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7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8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76.xml"/><Relationship Id="rId1" Type="http://schemas.openxmlformats.org/officeDocument/2006/relationships/slideLayout" Target="../slideLayouts/slideLayout6.xml"/><Relationship Id="rId4" Type="http://schemas.openxmlformats.org/officeDocument/2006/relationships/image" Target="../media/image276.jpeg"/></Relationships>
</file>

<file path=ppt/slides/_rels/slide282.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77.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82.xml"/><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83.xml"/><Relationship Id="rId1" Type="http://schemas.openxmlformats.org/officeDocument/2006/relationships/slideLayout" Target="../slideLayouts/slideLayout4.xml"/><Relationship Id="rId6" Type="http://schemas.openxmlformats.org/officeDocument/2006/relationships/image" Target="http://www.islandhandtherapy.com/media/hand_logo.gif" TargetMode="External"/><Relationship Id="rId5" Type="http://schemas.openxmlformats.org/officeDocument/2006/relationships/image" Target="../media/image280.png"/><Relationship Id="rId4" Type="http://schemas.openxmlformats.org/officeDocument/2006/relationships/image" Target="../media/image279.jpeg"/></Relationships>
</file>

<file path=ppt/slides/_rels/slide289.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8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85.xml"/><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86.xml"/><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87.xml"/><Relationship Id="rId1" Type="http://schemas.openxmlformats.org/officeDocument/2006/relationships/slideLayout" Target="../slideLayouts/slideLayout4.xml"/><Relationship Id="rId5" Type="http://schemas.openxmlformats.org/officeDocument/2006/relationships/image" Target="../media/image285.jpeg"/><Relationship Id="rId4" Type="http://schemas.openxmlformats.org/officeDocument/2006/relationships/image" Target="http://shop.fullsource.com/core/media/media.nl?id=39168&amp;c=ACCT77762&amp;h=f2124c10c681c57a40dd" TargetMode="External"/></Relationships>
</file>

<file path=ppt/slides/_rels/slide293.xml.rels><?xml version="1.0" encoding="UTF-8" standalone="yes"?>
<Relationships xmlns="http://schemas.openxmlformats.org/package/2006/relationships"><Relationship Id="rId3" Type="http://schemas.openxmlformats.org/officeDocument/2006/relationships/hyperlink" Target="http://upload.wikimedia.org/wikipedia/commons/f/f7/Biohazard.svg" TargetMode="External"/><Relationship Id="rId2" Type="http://schemas.openxmlformats.org/officeDocument/2006/relationships/notesSlide" Target="../notesSlides/notesSlide288.xml"/><Relationship Id="rId1" Type="http://schemas.openxmlformats.org/officeDocument/2006/relationships/slideLayout" Target="../slideLayouts/slideLayout4.xml"/><Relationship Id="rId5" Type="http://schemas.openxmlformats.org/officeDocument/2006/relationships/image" Target="http://upload.wikimedia.org/wikipedia/commons/thumb/f/f7/Biohazard.svg/600px-Biohazard.svg.png" TargetMode="External"/><Relationship Id="rId4" Type="http://schemas.openxmlformats.org/officeDocument/2006/relationships/image" Target="../media/image286.png"/></Relationships>
</file>

<file path=ppt/slides/_rels/slide29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89.xml"/><Relationship Id="rId1" Type="http://schemas.openxmlformats.org/officeDocument/2006/relationships/slideLayout" Target="../slideLayouts/slideLayout6.xml"/><Relationship Id="rId4" Type="http://schemas.openxmlformats.org/officeDocument/2006/relationships/image" Target="http://faculty.weber.edu/pstewart/images/puzzle.png" TargetMode="External"/></Relationships>
</file>

<file path=ppt/slides/_rels/slide295.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90.xml"/><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91.xml"/><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92.xml"/><Relationship Id="rId1" Type="http://schemas.openxmlformats.org/officeDocument/2006/relationships/slideLayout" Target="../slideLayouts/slideLayout4.xml"/><Relationship Id="rId5" Type="http://schemas.openxmlformats.org/officeDocument/2006/relationships/image" Target="../media/image292.jpeg"/><Relationship Id="rId4" Type="http://schemas.openxmlformats.org/officeDocument/2006/relationships/image" Target="../media/image291.jpeg"/></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http://multimedia.3m.com/mws/mediawebserver?mwsId=66666UuZjcFSLXTtlXMylXfcEV76EbHSHVs6EVs6E666666--"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3A2FB4-CD00-4E7D-8472-C63A0A36E248}" type="slidenum">
              <a:rPr lang="en-US" smtClean="0"/>
              <a:pPr eaLnBrk="1" hangingPunct="1"/>
              <a:t>1</a:t>
            </a:fld>
            <a:endParaRPr lang="en-US" smtClean="0"/>
          </a:p>
        </p:txBody>
      </p:sp>
      <p:sp>
        <p:nvSpPr>
          <p:cNvPr id="2051" name="Rectangle 2"/>
          <p:cNvSpPr>
            <a:spLocks noGrp="1" noChangeArrowheads="1"/>
          </p:cNvSpPr>
          <p:nvPr>
            <p:ph type="ctrTitle"/>
          </p:nvPr>
        </p:nvSpPr>
        <p:spPr>
          <a:xfrm>
            <a:off x="685800" y="1447800"/>
            <a:ext cx="7772400" cy="1470025"/>
          </a:xfrm>
        </p:spPr>
        <p:txBody>
          <a:bodyPr/>
          <a:lstStyle/>
          <a:p>
            <a:pPr eaLnBrk="1" hangingPunct="1"/>
            <a:r>
              <a:rPr lang="en-US" sz="4800" smtClean="0"/>
              <a:t>Health Hazards</a:t>
            </a:r>
            <a:br>
              <a:rPr lang="en-US" sz="4800" smtClean="0"/>
            </a:br>
            <a:r>
              <a:rPr lang="en-US" sz="4800" smtClean="0"/>
              <a:t>in</a:t>
            </a:r>
            <a:br>
              <a:rPr lang="en-US" sz="4800" smtClean="0"/>
            </a:br>
            <a:r>
              <a:rPr lang="en-US" sz="4800" smtClean="0"/>
              <a:t>Construction</a:t>
            </a:r>
          </a:p>
        </p:txBody>
      </p:sp>
      <p:sp>
        <p:nvSpPr>
          <p:cNvPr id="2052" name="Rectangle 3"/>
          <p:cNvSpPr>
            <a:spLocks noGrp="1" noChangeArrowheads="1"/>
          </p:cNvSpPr>
          <p:nvPr>
            <p:ph type="subTitle" idx="1"/>
          </p:nvPr>
        </p:nvSpPr>
        <p:spPr/>
        <p:txBody>
          <a:bodyPr/>
          <a:lstStyle/>
          <a:p>
            <a:pPr eaLnBrk="1" hangingPunct="1">
              <a:lnSpc>
                <a:spcPct val="80000"/>
              </a:lnSpc>
            </a:pPr>
            <a:r>
              <a:rPr lang="en-US" sz="1800" smtClean="0"/>
              <a:t>Developed by:</a:t>
            </a:r>
          </a:p>
          <a:p>
            <a:pPr eaLnBrk="1" hangingPunct="1">
              <a:lnSpc>
                <a:spcPct val="80000"/>
              </a:lnSpc>
            </a:pPr>
            <a:r>
              <a:rPr lang="en-US" sz="1800" smtClean="0"/>
              <a:t>Construction Safety Council</a:t>
            </a:r>
          </a:p>
          <a:p>
            <a:pPr eaLnBrk="1" hangingPunct="1">
              <a:lnSpc>
                <a:spcPct val="80000"/>
              </a:lnSpc>
            </a:pPr>
            <a:r>
              <a:rPr lang="en-US" sz="1800" smtClean="0"/>
              <a:t>4100 Madison Street</a:t>
            </a:r>
          </a:p>
          <a:p>
            <a:pPr eaLnBrk="1" hangingPunct="1">
              <a:lnSpc>
                <a:spcPct val="80000"/>
              </a:lnSpc>
            </a:pPr>
            <a:r>
              <a:rPr lang="en-US" sz="1800" smtClean="0"/>
              <a:t>Hillside, IL  60162</a:t>
            </a:r>
          </a:p>
          <a:p>
            <a:pPr eaLnBrk="1" hangingPunct="1">
              <a:lnSpc>
                <a:spcPct val="80000"/>
              </a:lnSpc>
            </a:pPr>
            <a:r>
              <a:rPr lang="en-US" sz="1800" smtClean="0"/>
              <a:t>(800) 552-7744</a:t>
            </a:r>
          </a:p>
          <a:p>
            <a:pPr eaLnBrk="1" hangingPunct="1">
              <a:lnSpc>
                <a:spcPct val="80000"/>
              </a:lnSpc>
            </a:pPr>
            <a:r>
              <a:rPr lang="en-US" sz="1800" smtClean="0"/>
              <a:t>www.buildsafe.org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C0804F-C9BB-4FA5-9163-89CE910C75B4}" type="slidenum">
              <a:rPr lang="en-US" smtClean="0"/>
              <a:pPr eaLnBrk="1" hangingPunct="1"/>
              <a:t>10</a:t>
            </a:fld>
            <a:endParaRPr lang="en-US" smtClean="0"/>
          </a:p>
        </p:txBody>
      </p:sp>
      <p:grpSp>
        <p:nvGrpSpPr>
          <p:cNvPr id="2" name="Group 14"/>
          <p:cNvGrpSpPr>
            <a:grpSpLocks/>
          </p:cNvGrpSpPr>
          <p:nvPr/>
        </p:nvGrpSpPr>
        <p:grpSpPr bwMode="auto">
          <a:xfrm>
            <a:off x="457200" y="457200"/>
            <a:ext cx="1611313" cy="4386263"/>
            <a:chOff x="288" y="288"/>
            <a:chExt cx="1015" cy="2763"/>
          </a:xfrm>
        </p:grpSpPr>
        <p:sp>
          <p:nvSpPr>
            <p:cNvPr id="12300" name="Text Box 5"/>
            <p:cNvSpPr txBox="1">
              <a:spLocks noChangeArrowheads="1"/>
            </p:cNvSpPr>
            <p:nvPr/>
          </p:nvSpPr>
          <p:spPr bwMode="auto">
            <a:xfrm>
              <a:off x="288" y="1319"/>
              <a:ext cx="1015" cy="17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Chemical</a:t>
              </a:r>
            </a:p>
            <a:p>
              <a:pPr algn="just" eaLnBrk="1" hangingPunct="1"/>
              <a:endParaRPr lang="en-US" sz="2400"/>
            </a:p>
            <a:p>
              <a:pPr algn="just" eaLnBrk="1" hangingPunct="1">
                <a:buFont typeface="Wingdings" pitchFamily="2" charset="2"/>
                <a:buNone/>
              </a:pPr>
              <a:r>
                <a:rPr lang="en-US" sz="2000"/>
                <a:t>Gases</a:t>
              </a:r>
            </a:p>
            <a:p>
              <a:pPr eaLnBrk="1" hangingPunct="1">
                <a:buFont typeface="Wingdings" pitchFamily="2" charset="2"/>
                <a:buNone/>
              </a:pPr>
              <a:r>
                <a:rPr lang="en-US" sz="2000"/>
                <a:t>Vapors</a:t>
              </a:r>
            </a:p>
            <a:p>
              <a:pPr eaLnBrk="1" hangingPunct="1">
                <a:buFont typeface="Wingdings" pitchFamily="2" charset="2"/>
                <a:buNone/>
              </a:pPr>
              <a:r>
                <a:rPr lang="en-US" sz="2000"/>
                <a:t>Fumes</a:t>
              </a:r>
            </a:p>
            <a:p>
              <a:pPr eaLnBrk="1" hangingPunct="1">
                <a:buFont typeface="Wingdings" pitchFamily="2" charset="2"/>
                <a:buNone/>
              </a:pPr>
              <a:r>
                <a:rPr lang="en-US" sz="2000"/>
                <a:t>Dusts</a:t>
              </a:r>
            </a:p>
            <a:p>
              <a:pPr eaLnBrk="1" hangingPunct="1">
                <a:buFont typeface="Wingdings" pitchFamily="2" charset="2"/>
                <a:buNone/>
              </a:pPr>
              <a:r>
                <a:rPr lang="en-US" sz="2000"/>
                <a:t>Fibers</a:t>
              </a:r>
            </a:p>
            <a:p>
              <a:pPr eaLnBrk="1" hangingPunct="1">
                <a:buFont typeface="Wingdings" pitchFamily="2" charset="2"/>
                <a:buNone/>
              </a:pPr>
              <a:r>
                <a:rPr lang="en-US" sz="2000"/>
                <a:t>Mists</a:t>
              </a:r>
            </a:p>
          </p:txBody>
        </p:sp>
        <p:pic>
          <p:nvPicPr>
            <p:cNvPr id="1230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2" y="482"/>
              <a:ext cx="816"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Line 10"/>
            <p:cNvSpPr>
              <a:spLocks noChangeShapeType="1"/>
            </p:cNvSpPr>
            <p:nvPr/>
          </p:nvSpPr>
          <p:spPr bwMode="auto">
            <a:xfrm>
              <a:off x="798" y="288"/>
              <a:ext cx="0" cy="16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a:grpSpLocks/>
          </p:cNvGrpSpPr>
          <p:nvPr/>
        </p:nvGrpSpPr>
        <p:grpSpPr bwMode="auto">
          <a:xfrm>
            <a:off x="6019800" y="457200"/>
            <a:ext cx="2971800" cy="6094413"/>
            <a:chOff x="3792" y="288"/>
            <a:chExt cx="1872" cy="3839"/>
          </a:xfrm>
        </p:grpSpPr>
        <p:sp>
          <p:nvSpPr>
            <p:cNvPr id="12297" name="Text Box 7"/>
            <p:cNvSpPr txBox="1">
              <a:spLocks noChangeArrowheads="1"/>
            </p:cNvSpPr>
            <p:nvPr/>
          </p:nvSpPr>
          <p:spPr bwMode="auto">
            <a:xfrm>
              <a:off x="3792" y="2616"/>
              <a:ext cx="1872" cy="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Biological</a:t>
              </a:r>
            </a:p>
            <a:p>
              <a:pPr eaLnBrk="1" hangingPunct="1"/>
              <a:endParaRPr lang="en-US" sz="1200"/>
            </a:p>
            <a:p>
              <a:pPr eaLnBrk="1" hangingPunct="1">
                <a:buFont typeface="Wingdings" pitchFamily="2" charset="2"/>
                <a:buNone/>
              </a:pPr>
              <a:r>
                <a:rPr lang="en-US" sz="2000"/>
                <a:t>Fungi (Mold)</a:t>
              </a:r>
            </a:p>
            <a:p>
              <a:pPr eaLnBrk="1" hangingPunct="1">
                <a:buFont typeface="Wingdings" pitchFamily="2" charset="2"/>
                <a:buNone/>
              </a:pPr>
              <a:r>
                <a:rPr lang="en-US" sz="2000"/>
                <a:t>Bloodborne Pathogens</a:t>
              </a:r>
            </a:p>
            <a:p>
              <a:pPr eaLnBrk="1" hangingPunct="1">
                <a:buFont typeface="Wingdings" pitchFamily="2" charset="2"/>
                <a:buNone/>
              </a:pPr>
              <a:r>
                <a:rPr lang="en-US" sz="2000"/>
                <a:t>Bacteria</a:t>
              </a:r>
            </a:p>
            <a:p>
              <a:pPr eaLnBrk="1" hangingPunct="1">
                <a:buFont typeface="Wingdings" pitchFamily="2" charset="2"/>
                <a:buNone/>
              </a:pPr>
              <a:r>
                <a:rPr lang="en-US" sz="2000"/>
                <a:t>Poisonous Plants</a:t>
              </a:r>
            </a:p>
            <a:p>
              <a:pPr eaLnBrk="1" hangingPunct="1">
                <a:buFont typeface="Wingdings" pitchFamily="2" charset="2"/>
                <a:buNone/>
              </a:pPr>
              <a:r>
                <a:rPr lang="en-US" sz="2000"/>
                <a:t>Poisonous &amp; Infectious Animals</a:t>
              </a:r>
            </a:p>
          </p:txBody>
        </p:sp>
        <p:pic>
          <p:nvPicPr>
            <p:cNvPr id="12298" name="il_fi" descr="https://www.goldbamboo.com/images/content/5174-200px-international-biohazard-warning-symbol-svg-germ-warfare.png"/>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4345" y="1912"/>
              <a:ext cx="695" cy="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Line 12"/>
            <p:cNvSpPr>
              <a:spLocks noChangeShapeType="1"/>
            </p:cNvSpPr>
            <p:nvPr/>
          </p:nvSpPr>
          <p:spPr bwMode="auto">
            <a:xfrm>
              <a:off x="4691" y="288"/>
              <a:ext cx="0" cy="155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15"/>
          <p:cNvGrpSpPr>
            <a:grpSpLocks/>
          </p:cNvGrpSpPr>
          <p:nvPr/>
        </p:nvGrpSpPr>
        <p:grpSpPr bwMode="auto">
          <a:xfrm>
            <a:off x="2819400" y="465138"/>
            <a:ext cx="2695575" cy="5484812"/>
            <a:chOff x="1776" y="293"/>
            <a:chExt cx="1698" cy="3455"/>
          </a:xfrm>
        </p:grpSpPr>
        <p:sp>
          <p:nvSpPr>
            <p:cNvPr id="12294" name="Text Box 6"/>
            <p:cNvSpPr txBox="1">
              <a:spLocks noChangeArrowheads="1"/>
            </p:cNvSpPr>
            <p:nvPr/>
          </p:nvSpPr>
          <p:spPr bwMode="auto">
            <a:xfrm>
              <a:off x="1776" y="2019"/>
              <a:ext cx="1698" cy="17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Physical</a:t>
              </a:r>
            </a:p>
            <a:p>
              <a:pPr eaLnBrk="1" hangingPunct="1"/>
              <a:endParaRPr lang="en-US" sz="2400" b="1"/>
            </a:p>
            <a:p>
              <a:pPr eaLnBrk="1" hangingPunct="1">
                <a:buFont typeface="Wingdings" pitchFamily="2" charset="2"/>
                <a:buNone/>
              </a:pPr>
              <a:r>
                <a:rPr lang="en-US" sz="2000"/>
                <a:t>Temperature</a:t>
              </a:r>
            </a:p>
            <a:p>
              <a:pPr eaLnBrk="1" hangingPunct="1">
                <a:buFont typeface="Wingdings" pitchFamily="2" charset="2"/>
                <a:buNone/>
              </a:pPr>
              <a:r>
                <a:rPr lang="en-US" sz="2000"/>
                <a:t>Noise</a:t>
              </a:r>
            </a:p>
            <a:p>
              <a:pPr eaLnBrk="1" hangingPunct="1">
                <a:buFont typeface="Wingdings" pitchFamily="2" charset="2"/>
                <a:buNone/>
              </a:pPr>
              <a:r>
                <a:rPr lang="en-US" sz="2000"/>
                <a:t>Repetitive Motion &amp; Awkward Postures </a:t>
              </a:r>
            </a:p>
            <a:p>
              <a:pPr eaLnBrk="1" hangingPunct="1">
                <a:buFont typeface="Wingdings" pitchFamily="2" charset="2"/>
                <a:buNone/>
              </a:pPr>
              <a:r>
                <a:rPr lang="en-US" sz="2000"/>
                <a:t>Ionizing &amp; Non-Ionizing Radiation</a:t>
              </a:r>
            </a:p>
            <a:p>
              <a:pPr eaLnBrk="1" hangingPunct="1"/>
              <a:endParaRPr lang="en-US" sz="2000"/>
            </a:p>
          </p:txBody>
        </p:sp>
        <p:sp>
          <p:nvSpPr>
            <p:cNvPr id="12295" name="Line 11"/>
            <p:cNvSpPr>
              <a:spLocks noChangeShapeType="1"/>
            </p:cNvSpPr>
            <p:nvPr/>
          </p:nvSpPr>
          <p:spPr bwMode="auto">
            <a:xfrm>
              <a:off x="2624" y="293"/>
              <a:ext cx="0" cy="83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296" name="Picture 13" descr="health ima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20" y="1187"/>
              <a:ext cx="804"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34BCE9-3A01-42B4-A09D-C15C1E5957F4}" type="slidenum">
              <a:rPr lang="en-US" smtClean="0"/>
              <a:pPr eaLnBrk="1" hangingPunct="1"/>
              <a:t>100</a:t>
            </a:fld>
            <a:endParaRPr lang="en-US" smtClean="0"/>
          </a:p>
        </p:txBody>
      </p:sp>
      <p:sp>
        <p:nvSpPr>
          <p:cNvPr id="114691" name="Rectangle 2"/>
          <p:cNvSpPr>
            <a:spLocks noGrp="1" noChangeArrowheads="1"/>
          </p:cNvSpPr>
          <p:nvPr>
            <p:ph type="title"/>
          </p:nvPr>
        </p:nvSpPr>
        <p:spPr/>
        <p:txBody>
          <a:bodyPr/>
          <a:lstStyle/>
          <a:p>
            <a:pPr eaLnBrk="1" hangingPunct="1"/>
            <a:r>
              <a:rPr lang="en-US" smtClean="0"/>
              <a:t>Qualified Person </a:t>
            </a:r>
          </a:p>
        </p:txBody>
      </p:sp>
      <p:sp>
        <p:nvSpPr>
          <p:cNvPr id="243715" name="Rectangle 3"/>
          <p:cNvSpPr>
            <a:spLocks noGrp="1" noChangeArrowheads="1"/>
          </p:cNvSpPr>
          <p:nvPr>
            <p:ph type="body" idx="1"/>
          </p:nvPr>
        </p:nvSpPr>
        <p:spPr>
          <a:xfrm>
            <a:off x="457200" y="1600200"/>
            <a:ext cx="4553216" cy="4525963"/>
          </a:xfrm>
        </p:spPr>
        <p:txBody>
          <a:bodyPr/>
          <a:lstStyle/>
          <a:p>
            <a:pPr eaLnBrk="1" hangingPunct="1"/>
            <a:r>
              <a:rPr lang="en-US" sz="2800" dirty="0" smtClean="0"/>
              <a:t>Possesses a recognized degree, certificate, or professional standing.</a:t>
            </a:r>
          </a:p>
          <a:p>
            <a:pPr eaLnBrk="1" hangingPunct="1"/>
            <a:r>
              <a:rPr lang="en-US" sz="2800" dirty="0" smtClean="0"/>
              <a:t>Extensive knowledge, training, and experience.</a:t>
            </a:r>
          </a:p>
          <a:p>
            <a:pPr eaLnBrk="1" hangingPunct="1"/>
            <a:r>
              <a:rPr lang="en-US" sz="2800" dirty="0" smtClean="0"/>
              <a:t>Successfully demonstrates ability to solve or resolve problems.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0416" y="2225040"/>
            <a:ext cx="3902019" cy="2581738"/>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568012-67F6-463E-A7C6-3BDB12298896}" type="slidenum">
              <a:rPr lang="en-US" smtClean="0"/>
              <a:pPr eaLnBrk="1" hangingPunct="1"/>
              <a:t>101</a:t>
            </a:fld>
            <a:endParaRPr lang="en-US" smtClean="0"/>
          </a:p>
        </p:txBody>
      </p:sp>
      <p:sp>
        <p:nvSpPr>
          <p:cNvPr id="115715" name="Rectangle 2"/>
          <p:cNvSpPr>
            <a:spLocks noGrp="1" noChangeArrowheads="1"/>
          </p:cNvSpPr>
          <p:nvPr>
            <p:ph type="title"/>
          </p:nvPr>
        </p:nvSpPr>
        <p:spPr/>
        <p:txBody>
          <a:bodyPr/>
          <a:lstStyle/>
          <a:p>
            <a:pPr eaLnBrk="1" hangingPunct="1"/>
            <a:r>
              <a:rPr lang="en-US" smtClean="0"/>
              <a:t>Industrial Hygienist </a:t>
            </a:r>
          </a:p>
        </p:txBody>
      </p:sp>
      <p:sp>
        <p:nvSpPr>
          <p:cNvPr id="115716" name="Rectangle 3"/>
          <p:cNvSpPr>
            <a:spLocks noGrp="1" noChangeArrowheads="1"/>
          </p:cNvSpPr>
          <p:nvPr>
            <p:ph type="body" idx="1"/>
          </p:nvPr>
        </p:nvSpPr>
        <p:spPr>
          <a:xfrm>
            <a:off x="457199" y="1964724"/>
            <a:ext cx="4670855" cy="4161439"/>
          </a:xfrm>
        </p:spPr>
        <p:txBody>
          <a:bodyPr/>
          <a:lstStyle/>
          <a:p>
            <a:pPr eaLnBrk="1" hangingPunct="1"/>
            <a:r>
              <a:rPr lang="en-US" dirty="0" smtClean="0"/>
              <a:t>A professional devoted to the anticipation, recognition, evaluation, prevention, and control of health hazards.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6611" y="2419041"/>
            <a:ext cx="3505200" cy="2316480"/>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5E37BC-EA2D-4450-A1E7-C731A87C2E33}" type="slidenum">
              <a:rPr lang="en-US" smtClean="0"/>
              <a:pPr eaLnBrk="1" hangingPunct="1"/>
              <a:t>102</a:t>
            </a:fld>
            <a:endParaRPr lang="en-US" smtClean="0"/>
          </a:p>
        </p:txBody>
      </p:sp>
      <p:sp>
        <p:nvSpPr>
          <p:cNvPr id="116739" name="Rectangle 2"/>
          <p:cNvSpPr>
            <a:spLocks noGrp="1" noChangeArrowheads="1"/>
          </p:cNvSpPr>
          <p:nvPr>
            <p:ph type="title"/>
          </p:nvPr>
        </p:nvSpPr>
        <p:spPr/>
        <p:txBody>
          <a:bodyPr/>
          <a:lstStyle/>
          <a:p>
            <a:pPr eaLnBrk="1" hangingPunct="1"/>
            <a:r>
              <a:rPr lang="en-US" smtClean="0"/>
              <a:t>Program Administrator</a:t>
            </a:r>
          </a:p>
        </p:txBody>
      </p:sp>
      <p:sp>
        <p:nvSpPr>
          <p:cNvPr id="116740" name="Rectangle 3"/>
          <p:cNvSpPr>
            <a:spLocks noGrp="1" noChangeArrowheads="1"/>
          </p:cNvSpPr>
          <p:nvPr>
            <p:ph type="body" idx="1"/>
          </p:nvPr>
        </p:nvSpPr>
        <p:spPr/>
        <p:txBody>
          <a:bodyPr/>
          <a:lstStyle/>
          <a:p>
            <a:pPr eaLnBrk="1" hangingPunct="1"/>
            <a:r>
              <a:rPr lang="en-US" smtClean="0"/>
              <a:t>A respiratory protection program, when used, must be administered by a suitably trained </a:t>
            </a:r>
            <a:r>
              <a:rPr lang="en-US" b="1" smtClean="0"/>
              <a:t>program administrator.</a:t>
            </a:r>
            <a:endParaRPr lang="en-US"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B955E9-CF45-4197-8BED-25D1AB3BE7D8}" type="slidenum">
              <a:rPr lang="en-US" smtClean="0"/>
              <a:pPr eaLnBrk="1" hangingPunct="1"/>
              <a:t>103</a:t>
            </a:fld>
            <a:endParaRPr lang="en-US" smtClean="0"/>
          </a:p>
        </p:txBody>
      </p:sp>
      <p:sp>
        <p:nvSpPr>
          <p:cNvPr id="117763" name="Rectangle 2"/>
          <p:cNvSpPr>
            <a:spLocks noGrp="1" noChangeArrowheads="1"/>
          </p:cNvSpPr>
          <p:nvPr>
            <p:ph type="title"/>
          </p:nvPr>
        </p:nvSpPr>
        <p:spPr/>
        <p:txBody>
          <a:bodyPr/>
          <a:lstStyle/>
          <a:p>
            <a:pPr eaLnBrk="1" hangingPunct="1"/>
            <a:r>
              <a:rPr lang="en-US" sz="4000" smtClean="0"/>
              <a:t>Accident Prevention Responsibilities</a:t>
            </a:r>
          </a:p>
        </p:txBody>
      </p:sp>
      <p:sp>
        <p:nvSpPr>
          <p:cNvPr id="117764" name="Rectangle 3"/>
          <p:cNvSpPr>
            <a:spLocks noGrp="1" noChangeArrowheads="1"/>
          </p:cNvSpPr>
          <p:nvPr>
            <p:ph type="body" idx="1"/>
          </p:nvPr>
        </p:nvSpPr>
        <p:spPr>
          <a:xfrm>
            <a:off x="457200" y="1600200"/>
            <a:ext cx="4953000" cy="4525963"/>
          </a:xfrm>
        </p:spPr>
        <p:txBody>
          <a:bodyPr/>
          <a:lstStyle/>
          <a:p>
            <a:pPr eaLnBrk="1" hangingPunct="1"/>
            <a:r>
              <a:rPr lang="en-US" smtClean="0"/>
              <a:t>Employer must have a safety &amp; health program that provides for: </a:t>
            </a:r>
          </a:p>
          <a:p>
            <a:pPr lvl="1" eaLnBrk="1" hangingPunct="1"/>
            <a:r>
              <a:rPr lang="en-US" smtClean="0"/>
              <a:t>Frequent and regular inspections of the job sites, materials, and equipment to be made by </a:t>
            </a:r>
            <a:r>
              <a:rPr lang="en-US" b="1" smtClean="0"/>
              <a:t>competent persons.</a:t>
            </a:r>
            <a:endParaRPr lang="en-US" smtClean="0"/>
          </a:p>
        </p:txBody>
      </p:sp>
      <p:pic>
        <p:nvPicPr>
          <p:cNvPr id="117765" name="Picture 4" descr="corrosiv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828800"/>
            <a:ext cx="3400425" cy="29860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102D70-F615-4EE5-97C8-6999D38F55BA}" type="slidenum">
              <a:rPr lang="en-US" smtClean="0"/>
              <a:pPr eaLnBrk="1" hangingPunct="1"/>
              <a:t>104</a:t>
            </a:fld>
            <a:endParaRPr lang="en-US" smtClean="0"/>
          </a:p>
        </p:txBody>
      </p:sp>
      <p:sp>
        <p:nvSpPr>
          <p:cNvPr id="118787" name="Rectangle 2"/>
          <p:cNvSpPr>
            <a:spLocks noGrp="1" noChangeArrowheads="1"/>
          </p:cNvSpPr>
          <p:nvPr>
            <p:ph type="title"/>
          </p:nvPr>
        </p:nvSpPr>
        <p:spPr/>
        <p:txBody>
          <a:bodyPr/>
          <a:lstStyle/>
          <a:p>
            <a:pPr eaLnBrk="1" hangingPunct="1"/>
            <a:r>
              <a:rPr lang="en-US" sz="4000" smtClean="0"/>
              <a:t>Employee Training Requirements</a:t>
            </a:r>
          </a:p>
        </p:txBody>
      </p:sp>
      <p:sp>
        <p:nvSpPr>
          <p:cNvPr id="251907" name="Rectangle 3"/>
          <p:cNvSpPr>
            <a:spLocks noGrp="1" noChangeArrowheads="1"/>
          </p:cNvSpPr>
          <p:nvPr>
            <p:ph type="body" idx="1"/>
          </p:nvPr>
        </p:nvSpPr>
        <p:spPr>
          <a:xfrm>
            <a:off x="457200" y="1600200"/>
            <a:ext cx="4419600" cy="4525963"/>
          </a:xfrm>
        </p:spPr>
        <p:txBody>
          <a:bodyPr/>
          <a:lstStyle/>
          <a:p>
            <a:pPr eaLnBrk="1" hangingPunct="1">
              <a:lnSpc>
                <a:spcPct val="80000"/>
              </a:lnSpc>
            </a:pPr>
            <a:r>
              <a:rPr lang="en-US" sz="2800" smtClean="0"/>
              <a:t>Recognition and avoidance of unsafe conditions.</a:t>
            </a:r>
          </a:p>
          <a:p>
            <a:pPr eaLnBrk="1" hangingPunct="1">
              <a:lnSpc>
                <a:spcPct val="80000"/>
              </a:lnSpc>
            </a:pPr>
            <a:r>
              <a:rPr lang="en-US" sz="2800" smtClean="0"/>
              <a:t>Regulations applicable to work.</a:t>
            </a:r>
          </a:p>
          <a:p>
            <a:pPr eaLnBrk="1" hangingPunct="1">
              <a:lnSpc>
                <a:spcPct val="80000"/>
              </a:lnSpc>
            </a:pPr>
            <a:r>
              <a:rPr lang="en-US" sz="2800" smtClean="0"/>
              <a:t>Safe handling and use of hazardous substances.</a:t>
            </a:r>
          </a:p>
          <a:p>
            <a:pPr eaLnBrk="1" hangingPunct="1">
              <a:lnSpc>
                <a:spcPct val="80000"/>
              </a:lnSpc>
            </a:pPr>
            <a:r>
              <a:rPr lang="en-US" sz="2800" smtClean="0"/>
              <a:t>Personal hygiene.</a:t>
            </a:r>
          </a:p>
          <a:p>
            <a:pPr eaLnBrk="1" hangingPunct="1">
              <a:lnSpc>
                <a:spcPct val="80000"/>
              </a:lnSpc>
            </a:pPr>
            <a:r>
              <a:rPr lang="en-US" sz="2800" smtClean="0"/>
              <a:t>Confined &amp; enclosed spaces.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2064" y="1972797"/>
            <a:ext cx="4175760" cy="3480816"/>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A4CA04-D7A5-45E2-95D6-FF38F860F75D}" type="slidenum">
              <a:rPr lang="en-US" smtClean="0"/>
              <a:pPr eaLnBrk="1" hangingPunct="1"/>
              <a:t>105</a:t>
            </a:fld>
            <a:endParaRPr lang="en-US" smtClean="0"/>
          </a:p>
        </p:txBody>
      </p:sp>
      <p:pic>
        <p:nvPicPr>
          <p:cNvPr id="119811" name="Picture 4" descr="DSC0098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685800" y="228600"/>
            <a:ext cx="7772400" cy="58404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3C1F85-24EE-43DE-B0AF-C7BBE416764A}" type="slidenum">
              <a:rPr lang="en-US" smtClean="0"/>
              <a:pPr eaLnBrk="1" hangingPunct="1"/>
              <a:t>106</a:t>
            </a:fld>
            <a:endParaRPr lang="en-US" smtClean="0"/>
          </a:p>
        </p:txBody>
      </p:sp>
      <p:sp>
        <p:nvSpPr>
          <p:cNvPr id="120835" name="Rectangle 2"/>
          <p:cNvSpPr>
            <a:spLocks noGrp="1" noChangeArrowheads="1"/>
          </p:cNvSpPr>
          <p:nvPr>
            <p:ph type="title"/>
          </p:nvPr>
        </p:nvSpPr>
        <p:spPr/>
        <p:txBody>
          <a:bodyPr/>
          <a:lstStyle/>
          <a:p>
            <a:pPr eaLnBrk="1" hangingPunct="1"/>
            <a:r>
              <a:rPr lang="en-US" sz="4000" smtClean="0"/>
              <a:t>Health Hazards in Construction</a:t>
            </a:r>
          </a:p>
        </p:txBody>
      </p:sp>
      <p:sp>
        <p:nvSpPr>
          <p:cNvPr id="256003" name="Rectangle 3"/>
          <p:cNvSpPr>
            <a:spLocks noGrp="1" noChangeArrowheads="1"/>
          </p:cNvSpPr>
          <p:nvPr>
            <p:ph type="body" idx="1"/>
          </p:nvPr>
        </p:nvSpPr>
        <p:spPr/>
        <p:txBody>
          <a:bodyPr/>
          <a:lstStyle/>
          <a:p>
            <a:pPr eaLnBrk="1" hangingPunct="1">
              <a:lnSpc>
                <a:spcPct val="90000"/>
              </a:lnSpc>
              <a:buFontTx/>
              <a:buNone/>
            </a:pPr>
            <a:r>
              <a:rPr lang="en-US" sz="2800" b="1" i="1" smtClean="0"/>
              <a:t>Learning Goals:</a:t>
            </a:r>
            <a:endParaRPr lang="en-US" sz="2800" smtClean="0"/>
          </a:p>
          <a:p>
            <a:pPr eaLnBrk="1" hangingPunct="1">
              <a:lnSpc>
                <a:spcPct val="90000"/>
              </a:lnSpc>
            </a:pPr>
            <a:r>
              <a:rPr lang="en-US" sz="2800" smtClean="0"/>
              <a:t>Be able to explain what a hazard is and how workers might be exposed to occupational health hazards in construction.</a:t>
            </a:r>
          </a:p>
          <a:p>
            <a:pPr eaLnBrk="1" hangingPunct="1">
              <a:lnSpc>
                <a:spcPct val="90000"/>
              </a:lnSpc>
            </a:pPr>
            <a:r>
              <a:rPr lang="en-US" sz="2800" smtClean="0"/>
              <a:t>List the three categories of health hazards found in construction.</a:t>
            </a:r>
          </a:p>
          <a:p>
            <a:pPr eaLnBrk="1" hangingPunct="1">
              <a:lnSpc>
                <a:spcPct val="90000"/>
              </a:lnSpc>
            </a:pPr>
            <a:r>
              <a:rPr lang="en-US" sz="2800" smtClean="0"/>
              <a:t>Overview the health effects of these hazards on the human body.</a:t>
            </a:r>
          </a:p>
          <a:p>
            <a:pPr eaLnBrk="1" hangingPunct="1">
              <a:lnSpc>
                <a:spcPct val="90000"/>
              </a:lnSpc>
            </a:pPr>
            <a:r>
              <a:rPr lang="en-US" sz="2800" smtClean="0"/>
              <a:t>Define important terms used to describe dangerous &amp; hazardous environments.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4F41C1-245F-4F96-B6F5-9A8C87E32945}" type="slidenum">
              <a:rPr lang="en-US" smtClean="0"/>
              <a:pPr eaLnBrk="1" hangingPunct="1"/>
              <a:t>107</a:t>
            </a:fld>
            <a:endParaRPr lang="en-US" smtClean="0"/>
          </a:p>
        </p:txBody>
      </p:sp>
      <p:sp>
        <p:nvSpPr>
          <p:cNvPr id="121859" name="Rectangle 2"/>
          <p:cNvSpPr>
            <a:spLocks noGrp="1" noChangeArrowheads="1"/>
          </p:cNvSpPr>
          <p:nvPr>
            <p:ph type="title"/>
          </p:nvPr>
        </p:nvSpPr>
        <p:spPr/>
        <p:txBody>
          <a:bodyPr/>
          <a:lstStyle/>
          <a:p>
            <a:pPr eaLnBrk="1" hangingPunct="1"/>
            <a:r>
              <a:rPr lang="en-US" smtClean="0"/>
              <a:t>Important Terms</a:t>
            </a:r>
          </a:p>
        </p:txBody>
      </p:sp>
      <p:sp>
        <p:nvSpPr>
          <p:cNvPr id="258051" name="Rectangle 3"/>
          <p:cNvSpPr>
            <a:spLocks noGrp="1" noChangeArrowheads="1"/>
          </p:cNvSpPr>
          <p:nvPr>
            <p:ph type="body" idx="1"/>
          </p:nvPr>
        </p:nvSpPr>
        <p:spPr/>
        <p:txBody>
          <a:bodyPr/>
          <a:lstStyle/>
          <a:p>
            <a:pPr eaLnBrk="1" hangingPunct="1">
              <a:lnSpc>
                <a:spcPct val="90000"/>
              </a:lnSpc>
            </a:pPr>
            <a:r>
              <a:rPr lang="en-US" sz="2800" smtClean="0"/>
              <a:t>Health Hazard</a:t>
            </a:r>
          </a:p>
          <a:p>
            <a:pPr eaLnBrk="1" hangingPunct="1">
              <a:lnSpc>
                <a:spcPct val="90000"/>
              </a:lnSpc>
            </a:pPr>
            <a:r>
              <a:rPr lang="en-US" sz="2800" smtClean="0"/>
              <a:t>Acute Effects</a:t>
            </a:r>
          </a:p>
          <a:p>
            <a:pPr eaLnBrk="1" hangingPunct="1">
              <a:lnSpc>
                <a:spcPct val="90000"/>
              </a:lnSpc>
            </a:pPr>
            <a:r>
              <a:rPr lang="en-US" sz="2800" smtClean="0"/>
              <a:t>Chronic Effects</a:t>
            </a:r>
          </a:p>
          <a:p>
            <a:pPr eaLnBrk="1" hangingPunct="1">
              <a:lnSpc>
                <a:spcPct val="90000"/>
              </a:lnSpc>
            </a:pPr>
            <a:r>
              <a:rPr lang="en-US" sz="2800" smtClean="0"/>
              <a:t>Local Effects</a:t>
            </a:r>
          </a:p>
          <a:p>
            <a:pPr eaLnBrk="1" hangingPunct="1">
              <a:lnSpc>
                <a:spcPct val="90000"/>
              </a:lnSpc>
            </a:pPr>
            <a:r>
              <a:rPr lang="en-US" sz="2800" smtClean="0"/>
              <a:t>Systemic Effects</a:t>
            </a:r>
          </a:p>
          <a:p>
            <a:pPr eaLnBrk="1" hangingPunct="1">
              <a:lnSpc>
                <a:spcPct val="90000"/>
              </a:lnSpc>
            </a:pPr>
            <a:r>
              <a:rPr lang="en-US" sz="2800" smtClean="0"/>
              <a:t>Immediately Dangerous to Life &amp; Health (IDLH)</a:t>
            </a:r>
          </a:p>
          <a:p>
            <a:pPr eaLnBrk="1" hangingPunct="1">
              <a:lnSpc>
                <a:spcPct val="90000"/>
              </a:lnSpc>
            </a:pPr>
            <a:r>
              <a:rPr lang="en-US" sz="2800" smtClean="0"/>
              <a:t>Hazardous Atmosphere</a:t>
            </a:r>
          </a:p>
          <a:p>
            <a:pPr eaLnBrk="1" hangingPunct="1">
              <a:lnSpc>
                <a:spcPct val="90000"/>
              </a:lnSpc>
            </a:pPr>
            <a:r>
              <a:rPr lang="en-US" sz="2800" smtClean="0"/>
              <a:t>Flammable &amp; Explosive Environments</a:t>
            </a:r>
          </a:p>
          <a:p>
            <a:pPr eaLnBrk="1" hangingPunct="1">
              <a:lnSpc>
                <a:spcPct val="90000"/>
              </a:lnSpc>
            </a:pPr>
            <a:r>
              <a:rPr lang="en-US" sz="2800" smtClean="0"/>
              <a:t>Oxygen Deficiency Hazard</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3AB9C4-06B4-43AE-9FCB-3C0081490EC6}" type="slidenum">
              <a:rPr lang="en-US" smtClean="0"/>
              <a:pPr eaLnBrk="1" hangingPunct="1"/>
              <a:t>108</a:t>
            </a:fld>
            <a:endParaRPr lang="en-US" smtClean="0"/>
          </a:p>
        </p:txBody>
      </p:sp>
      <p:sp>
        <p:nvSpPr>
          <p:cNvPr id="122883" name="Rectangle 2"/>
          <p:cNvSpPr>
            <a:spLocks noGrp="1" noChangeArrowheads="1"/>
          </p:cNvSpPr>
          <p:nvPr>
            <p:ph type="title"/>
          </p:nvPr>
        </p:nvSpPr>
        <p:spPr>
          <a:xfrm>
            <a:off x="381000" y="274638"/>
            <a:ext cx="8229600" cy="1143000"/>
          </a:xfrm>
        </p:spPr>
        <p:txBody>
          <a:bodyPr/>
          <a:lstStyle/>
          <a:p>
            <a:pPr eaLnBrk="1" hangingPunct="1"/>
            <a:r>
              <a:rPr lang="en-US" smtClean="0"/>
              <a:t>What is a Health Hazard?</a:t>
            </a:r>
          </a:p>
        </p:txBody>
      </p:sp>
      <p:sp>
        <p:nvSpPr>
          <p:cNvPr id="260099" name="Rectangle 3"/>
          <p:cNvSpPr>
            <a:spLocks noGrp="1" noChangeArrowheads="1"/>
          </p:cNvSpPr>
          <p:nvPr>
            <p:ph type="body" idx="1"/>
          </p:nvPr>
        </p:nvSpPr>
        <p:spPr/>
        <p:txBody>
          <a:bodyPr/>
          <a:lstStyle/>
          <a:p>
            <a:pPr marL="609600" indent="-609600" eaLnBrk="1" hangingPunct="1">
              <a:lnSpc>
                <a:spcPct val="90000"/>
              </a:lnSpc>
              <a:buFontTx/>
              <a:buAutoNum type="arabicPeriod"/>
            </a:pPr>
            <a:r>
              <a:rPr lang="en-US" sz="2800" b="1" smtClean="0"/>
              <a:t>Chemical Hazards;</a:t>
            </a:r>
            <a:r>
              <a:rPr lang="en-US" sz="2800" b="1" i="1" smtClean="0"/>
              <a:t> </a:t>
            </a:r>
            <a:r>
              <a:rPr lang="en-US" sz="2800" smtClean="0"/>
              <a:t>such as gases, vapors, fumes, dusts/fibers, mists and substances found in </a:t>
            </a:r>
            <a:r>
              <a:rPr lang="en-US" sz="2800" b="1" smtClean="0"/>
              <a:t>OSHA PELs, NIOSH RELs</a:t>
            </a:r>
            <a:r>
              <a:rPr lang="en-US" sz="2800" smtClean="0"/>
              <a:t>, and </a:t>
            </a:r>
            <a:r>
              <a:rPr lang="en-US" sz="2800" b="1" smtClean="0"/>
              <a:t>ACGIH TLVs®</a:t>
            </a:r>
            <a:endParaRPr lang="en-US" sz="2800" b="1" i="1" smtClean="0"/>
          </a:p>
          <a:p>
            <a:pPr marL="609600" indent="-609600" eaLnBrk="1" hangingPunct="1">
              <a:lnSpc>
                <a:spcPct val="90000"/>
              </a:lnSpc>
              <a:buFontTx/>
              <a:buAutoNum type="arabicPeriod"/>
            </a:pPr>
            <a:r>
              <a:rPr lang="en-US" sz="2800" b="1" smtClean="0"/>
              <a:t>Physical Hazards;</a:t>
            </a:r>
            <a:r>
              <a:rPr lang="en-US" sz="2800" smtClean="0"/>
              <a:t> such as temperature, noise, repetitive motion &amp; awkward postures, ionizing and non-ionizing radiation.</a:t>
            </a:r>
            <a:endParaRPr lang="en-US" sz="2800" b="1" i="1" smtClean="0"/>
          </a:p>
          <a:p>
            <a:pPr marL="609600" indent="-609600" eaLnBrk="1" hangingPunct="1">
              <a:lnSpc>
                <a:spcPct val="90000"/>
              </a:lnSpc>
              <a:buFontTx/>
              <a:buAutoNum type="arabicPeriod"/>
            </a:pPr>
            <a:r>
              <a:rPr lang="en-US" sz="2800" b="1" smtClean="0"/>
              <a:t>Biological Hazards;</a:t>
            </a:r>
            <a:r>
              <a:rPr lang="en-US" sz="2800" smtClean="0"/>
              <a:t> such as mold, bloodborne pathogens, bacteria, poisonous plants and animals, animal, bird and rodent feces.</a:t>
            </a:r>
          </a:p>
        </p:txBody>
      </p:sp>
      <p:grpSp>
        <p:nvGrpSpPr>
          <p:cNvPr id="122885" name="Group 4"/>
          <p:cNvGrpSpPr>
            <a:grpSpLocks/>
          </p:cNvGrpSpPr>
          <p:nvPr/>
        </p:nvGrpSpPr>
        <p:grpSpPr bwMode="auto">
          <a:xfrm>
            <a:off x="7848600" y="228600"/>
            <a:ext cx="1247775" cy="1379538"/>
            <a:chOff x="7480" y="9061"/>
            <a:chExt cx="3726" cy="3726"/>
          </a:xfrm>
        </p:grpSpPr>
        <p:pic>
          <p:nvPicPr>
            <p:cNvPr id="122886" name="Picture 5" descr="gas mask po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80" y="9061"/>
              <a:ext cx="3726" cy="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6" descr="skul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738363">
              <a:off x="8639" y="10723"/>
              <a:ext cx="642"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5B51E6-ACD3-4F46-B107-56BC851886CF}" type="slidenum">
              <a:rPr lang="en-US" smtClean="0"/>
              <a:pPr eaLnBrk="1" hangingPunct="1"/>
              <a:t>109</a:t>
            </a:fld>
            <a:endParaRPr lang="en-US" smtClean="0"/>
          </a:p>
        </p:txBody>
      </p:sp>
      <p:pic>
        <p:nvPicPr>
          <p:cNvPr id="123907" name="Picture 4" descr="OVERHDSM"/>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4800600" y="3005138"/>
            <a:ext cx="4125913" cy="30908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3908"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228600"/>
            <a:ext cx="4267200" cy="28019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3909" name="Text Box 6"/>
          <p:cNvSpPr txBox="1">
            <a:spLocks noChangeArrowheads="1"/>
          </p:cNvSpPr>
          <p:nvPr/>
        </p:nvSpPr>
        <p:spPr bwMode="auto">
          <a:xfrm>
            <a:off x="4800600" y="533400"/>
            <a:ext cx="40386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i="1"/>
              <a:t>Some health hazards are obvious, like working with chemicals…</a:t>
            </a:r>
          </a:p>
        </p:txBody>
      </p:sp>
      <p:sp>
        <p:nvSpPr>
          <p:cNvPr id="123910" name="Text Box 7"/>
          <p:cNvSpPr txBox="1">
            <a:spLocks noChangeArrowheads="1"/>
          </p:cNvSpPr>
          <p:nvPr/>
        </p:nvSpPr>
        <p:spPr bwMode="auto">
          <a:xfrm>
            <a:off x="288925" y="3922713"/>
            <a:ext cx="42830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i="1"/>
              <a:t>Some health hazards are not so obvious, like awkward postures and noise exposure…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B797CE-DE46-48E3-9918-E6EC82CA3C62}" type="slidenum">
              <a:rPr lang="en-US" smtClean="0"/>
              <a:pPr eaLnBrk="1" hangingPunct="1"/>
              <a:t>11</a:t>
            </a:fld>
            <a:endParaRPr lang="en-US" smtClean="0"/>
          </a:p>
        </p:txBody>
      </p:sp>
      <p:sp>
        <p:nvSpPr>
          <p:cNvPr id="13315" name="Rectangle 2"/>
          <p:cNvSpPr>
            <a:spLocks noGrp="1" noChangeArrowheads="1"/>
          </p:cNvSpPr>
          <p:nvPr>
            <p:ph type="title"/>
          </p:nvPr>
        </p:nvSpPr>
        <p:spPr/>
        <p:txBody>
          <a:bodyPr/>
          <a:lstStyle/>
          <a:p>
            <a:pPr eaLnBrk="1" hangingPunct="1"/>
            <a:r>
              <a:rPr lang="en-US" smtClean="0"/>
              <a:t>Toxicology</a:t>
            </a:r>
          </a:p>
        </p:txBody>
      </p:sp>
      <p:sp>
        <p:nvSpPr>
          <p:cNvPr id="13316" name="Rectangle 3"/>
          <p:cNvSpPr>
            <a:spLocks noGrp="1" noChangeArrowheads="1"/>
          </p:cNvSpPr>
          <p:nvPr>
            <p:ph type="body" idx="1"/>
          </p:nvPr>
        </p:nvSpPr>
        <p:spPr/>
        <p:txBody>
          <a:bodyPr/>
          <a:lstStyle/>
          <a:p>
            <a:pPr eaLnBrk="1" hangingPunct="1"/>
            <a:r>
              <a:rPr lang="en-US" smtClean="0"/>
              <a:t>Toxicology is the science that studies the poisonous or toxic properties of a substance.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9ADFFDA-FE28-479F-BE3F-BA08F261A86F}" type="slidenum">
              <a:rPr lang="en-US" smtClean="0"/>
              <a:pPr eaLnBrk="1" hangingPunct="1"/>
              <a:t>110</a:t>
            </a:fld>
            <a:endParaRPr lang="en-US" smtClean="0"/>
          </a:p>
        </p:txBody>
      </p:sp>
      <p:sp>
        <p:nvSpPr>
          <p:cNvPr id="124931" name="Rectangle 2"/>
          <p:cNvSpPr>
            <a:spLocks noGrp="1" noChangeArrowheads="1"/>
          </p:cNvSpPr>
          <p:nvPr>
            <p:ph type="title"/>
          </p:nvPr>
        </p:nvSpPr>
        <p:spPr/>
        <p:txBody>
          <a:bodyPr/>
          <a:lstStyle/>
          <a:p>
            <a:pPr eaLnBrk="1" hangingPunct="1"/>
            <a:r>
              <a:rPr lang="en-US" smtClean="0"/>
              <a:t>Acute Health Effects</a:t>
            </a:r>
          </a:p>
        </p:txBody>
      </p:sp>
      <p:sp>
        <p:nvSpPr>
          <p:cNvPr id="264195" name="Rectangle 3"/>
          <p:cNvSpPr>
            <a:spLocks noGrp="1" noChangeArrowheads="1"/>
          </p:cNvSpPr>
          <p:nvPr>
            <p:ph type="body" idx="1"/>
          </p:nvPr>
        </p:nvSpPr>
        <p:spPr>
          <a:xfrm>
            <a:off x="457200" y="1600200"/>
            <a:ext cx="4800600" cy="4525963"/>
          </a:xfrm>
        </p:spPr>
        <p:txBody>
          <a:bodyPr/>
          <a:lstStyle/>
          <a:p>
            <a:pPr eaLnBrk="1" hangingPunct="1"/>
            <a:r>
              <a:rPr lang="en-US" sz="2800" smtClean="0"/>
              <a:t>Irritation; rashes &amp; dry skin</a:t>
            </a:r>
          </a:p>
          <a:p>
            <a:pPr eaLnBrk="1" hangingPunct="1"/>
            <a:r>
              <a:rPr lang="en-US" sz="2800" smtClean="0"/>
              <a:t>Dermatitis (acute)</a:t>
            </a:r>
          </a:p>
          <a:p>
            <a:pPr eaLnBrk="1" hangingPunct="1"/>
            <a:r>
              <a:rPr lang="en-US" sz="2800" smtClean="0"/>
              <a:t>Corrosivity; burns or dissolves skin tissue</a:t>
            </a:r>
          </a:p>
          <a:p>
            <a:pPr eaLnBrk="1" hangingPunct="1"/>
            <a:r>
              <a:rPr lang="en-US" sz="2800" smtClean="0"/>
              <a:t>Sensitization; allergic reactions (anaphylactic shock)</a:t>
            </a:r>
          </a:p>
          <a:p>
            <a:pPr eaLnBrk="1" hangingPunct="1"/>
            <a:r>
              <a:rPr lang="en-US" sz="2800" smtClean="0"/>
              <a:t>Metal fume fever</a:t>
            </a:r>
          </a:p>
          <a:p>
            <a:pPr eaLnBrk="1" hangingPunct="1"/>
            <a:r>
              <a:rPr lang="en-US" sz="2800" smtClean="0"/>
              <a:t>Lethal Concentration (LC)</a:t>
            </a:r>
          </a:p>
        </p:txBody>
      </p:sp>
      <p:pic>
        <p:nvPicPr>
          <p:cNvPr id="124933" name="Picture 5" descr="toxic gh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38850" y="1905000"/>
            <a:ext cx="21907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Text Box 6"/>
          <p:cNvSpPr txBox="1">
            <a:spLocks noChangeArrowheads="1"/>
          </p:cNvSpPr>
          <p:nvPr/>
        </p:nvSpPr>
        <p:spPr bwMode="auto">
          <a:xfrm>
            <a:off x="5791200" y="4267200"/>
            <a:ext cx="2800350" cy="152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t>Skull &amp; cross-bone symbol is used to warn of an acute toxicity hazard.</a:t>
            </a:r>
          </a:p>
          <a:p>
            <a:pPr eaLnBrk="1" hangingPunct="1"/>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A48CAF-4BF8-4997-9CE1-8A28E9EDD138}" type="slidenum">
              <a:rPr lang="en-US" smtClean="0"/>
              <a:pPr eaLnBrk="1" hangingPunct="1"/>
              <a:t>111</a:t>
            </a:fld>
            <a:endParaRPr lang="en-US" smtClean="0"/>
          </a:p>
        </p:txBody>
      </p:sp>
      <p:sp>
        <p:nvSpPr>
          <p:cNvPr id="125955" name="Rectangle 2"/>
          <p:cNvSpPr>
            <a:spLocks noGrp="1" noChangeArrowheads="1"/>
          </p:cNvSpPr>
          <p:nvPr>
            <p:ph type="title"/>
          </p:nvPr>
        </p:nvSpPr>
        <p:spPr/>
        <p:txBody>
          <a:bodyPr/>
          <a:lstStyle/>
          <a:p>
            <a:pPr eaLnBrk="1" hangingPunct="1"/>
            <a:r>
              <a:rPr lang="en-US" smtClean="0"/>
              <a:t>Chronic Health Effects</a:t>
            </a:r>
          </a:p>
        </p:txBody>
      </p:sp>
      <p:sp>
        <p:nvSpPr>
          <p:cNvPr id="266243" name="Rectangle 3"/>
          <p:cNvSpPr>
            <a:spLocks noGrp="1" noChangeArrowheads="1"/>
          </p:cNvSpPr>
          <p:nvPr>
            <p:ph type="body" idx="1"/>
          </p:nvPr>
        </p:nvSpPr>
        <p:spPr>
          <a:xfrm>
            <a:off x="457200" y="1600200"/>
            <a:ext cx="4724400" cy="4525963"/>
          </a:xfrm>
        </p:spPr>
        <p:txBody>
          <a:bodyPr/>
          <a:lstStyle/>
          <a:p>
            <a:pPr eaLnBrk="1" hangingPunct="1"/>
            <a:r>
              <a:rPr lang="en-US" smtClean="0"/>
              <a:t>Cancer</a:t>
            </a:r>
          </a:p>
          <a:p>
            <a:pPr eaLnBrk="1" hangingPunct="1"/>
            <a:r>
              <a:rPr lang="en-US" smtClean="0"/>
              <a:t>Asbestosis</a:t>
            </a:r>
          </a:p>
          <a:p>
            <a:pPr eaLnBrk="1" hangingPunct="1"/>
            <a:r>
              <a:rPr lang="en-US" smtClean="0"/>
              <a:t>Mesothelioma</a:t>
            </a:r>
          </a:p>
          <a:p>
            <a:pPr eaLnBrk="1" hangingPunct="1"/>
            <a:r>
              <a:rPr lang="en-US" smtClean="0"/>
              <a:t>Silicosis</a:t>
            </a:r>
          </a:p>
          <a:p>
            <a:pPr eaLnBrk="1" hangingPunct="1"/>
            <a:r>
              <a:rPr lang="en-US" smtClean="0"/>
              <a:t>Occupational Hearing Loss</a:t>
            </a:r>
          </a:p>
          <a:p>
            <a:pPr eaLnBrk="1" hangingPunct="1"/>
            <a:r>
              <a:rPr lang="en-US" smtClean="0"/>
              <a:t>Cumulative Trauma Disorder</a:t>
            </a:r>
          </a:p>
        </p:txBody>
      </p:sp>
      <p:pic>
        <p:nvPicPr>
          <p:cNvPr id="125957" name="Picture 5" descr="health hazard gh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1909763"/>
            <a:ext cx="22098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Text Box 6"/>
          <p:cNvSpPr txBox="1">
            <a:spLocks noChangeArrowheads="1"/>
          </p:cNvSpPr>
          <p:nvPr/>
        </p:nvSpPr>
        <p:spPr bwMode="auto">
          <a:xfrm>
            <a:off x="5403850" y="4267200"/>
            <a:ext cx="351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i="1"/>
              <a:t>Chronic health hazard symbol</a:t>
            </a:r>
            <a:r>
              <a:rPr lang="en-US"/>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358F90-5812-4433-81C5-7B5BD0B3BDAB}" type="slidenum">
              <a:rPr lang="en-US" smtClean="0"/>
              <a:pPr eaLnBrk="1" hangingPunct="1"/>
              <a:t>112</a:t>
            </a:fld>
            <a:endParaRPr lang="en-US" smtClean="0"/>
          </a:p>
        </p:txBody>
      </p:sp>
      <p:pic>
        <p:nvPicPr>
          <p:cNvPr id="126979" name="Picture 6" descr="person on oxyg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0400" y="228600"/>
            <a:ext cx="4162425" cy="6248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7"/>
          <p:cNvSpPr txBox="1">
            <a:spLocks noChangeArrowheads="1"/>
          </p:cNvSpPr>
          <p:nvPr/>
        </p:nvSpPr>
        <p:spPr bwMode="auto">
          <a:xfrm>
            <a:off x="533400" y="990600"/>
            <a:ext cx="2514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Worker with chronic health problems; he needs oxygen.</a:t>
            </a:r>
            <a:endParaRPr lang="en-US" sz="240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6C90CE-AB7E-4BAF-98E5-5ECA075494FD}" type="slidenum">
              <a:rPr lang="en-US" smtClean="0"/>
              <a:pPr eaLnBrk="1" hangingPunct="1"/>
              <a:t>113</a:t>
            </a:fld>
            <a:endParaRPr lang="en-US" smtClean="0"/>
          </a:p>
        </p:txBody>
      </p:sp>
      <p:sp>
        <p:nvSpPr>
          <p:cNvPr id="128003" name="Rectangle 2"/>
          <p:cNvSpPr>
            <a:spLocks noGrp="1" noChangeArrowheads="1"/>
          </p:cNvSpPr>
          <p:nvPr>
            <p:ph type="title"/>
          </p:nvPr>
        </p:nvSpPr>
        <p:spPr/>
        <p:txBody>
          <a:bodyPr/>
          <a:lstStyle/>
          <a:p>
            <a:pPr eaLnBrk="1" hangingPunct="1"/>
            <a:r>
              <a:rPr lang="en-US" smtClean="0"/>
              <a:t>Local Health Effects</a:t>
            </a:r>
          </a:p>
        </p:txBody>
      </p:sp>
      <p:sp>
        <p:nvSpPr>
          <p:cNvPr id="271363" name="Rectangle 3"/>
          <p:cNvSpPr>
            <a:spLocks noGrp="1" noChangeArrowheads="1"/>
          </p:cNvSpPr>
          <p:nvPr>
            <p:ph type="body" idx="1"/>
          </p:nvPr>
        </p:nvSpPr>
        <p:spPr/>
        <p:txBody>
          <a:bodyPr/>
          <a:lstStyle/>
          <a:p>
            <a:pPr eaLnBrk="1" hangingPunct="1"/>
            <a:r>
              <a:rPr lang="en-US" smtClean="0"/>
              <a:t>Concrete burns</a:t>
            </a:r>
          </a:p>
          <a:p>
            <a:pPr eaLnBrk="1" hangingPunct="1"/>
            <a:r>
              <a:rPr lang="en-US" smtClean="0"/>
              <a:t>Skin &amp; eye irritation</a:t>
            </a:r>
          </a:p>
          <a:p>
            <a:pPr eaLnBrk="1" hangingPunct="1"/>
            <a:r>
              <a:rPr lang="en-US" smtClean="0"/>
              <a:t>Dermatitis</a:t>
            </a:r>
          </a:p>
          <a:p>
            <a:pPr eaLnBrk="1" hangingPunct="1"/>
            <a:r>
              <a:rPr lang="en-US" smtClean="0"/>
              <a:t>Poison Ivy</a:t>
            </a:r>
          </a:p>
          <a:p>
            <a:pPr eaLnBrk="1" hangingPunct="1"/>
            <a:r>
              <a:rPr lang="en-US" smtClean="0"/>
              <a:t>Tissue damage</a:t>
            </a:r>
          </a:p>
          <a:p>
            <a:pPr eaLnBrk="1" hangingPunct="1"/>
            <a:r>
              <a:rPr lang="en-US" smtClean="0"/>
              <a:t>Acid burn</a:t>
            </a:r>
          </a:p>
          <a:p>
            <a:pPr eaLnBrk="1" hangingPunct="1"/>
            <a:r>
              <a:rPr lang="en-US" smtClean="0"/>
              <a:t>Sunburn</a:t>
            </a:r>
          </a:p>
        </p:txBody>
      </p:sp>
      <p:pic>
        <p:nvPicPr>
          <p:cNvPr id="128005" name="Picture 4" descr="corrosive gh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4191000"/>
            <a:ext cx="173037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5" descr="warning gh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76975" y="1600200"/>
            <a:ext cx="17494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Text Box 6"/>
          <p:cNvSpPr txBox="1">
            <a:spLocks noChangeArrowheads="1"/>
          </p:cNvSpPr>
          <p:nvPr/>
        </p:nvSpPr>
        <p:spPr bwMode="auto">
          <a:xfrm>
            <a:off x="5181600" y="3367088"/>
            <a:ext cx="3829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i="1"/>
              <a:t>Pictogram for Irritant &amp; Sensitizer</a:t>
            </a:r>
          </a:p>
        </p:txBody>
      </p:sp>
      <p:sp>
        <p:nvSpPr>
          <p:cNvPr id="128008" name="Text Box 7"/>
          <p:cNvSpPr txBox="1">
            <a:spLocks noChangeArrowheads="1"/>
          </p:cNvSpPr>
          <p:nvPr/>
        </p:nvSpPr>
        <p:spPr bwMode="auto">
          <a:xfrm>
            <a:off x="5715000" y="5980113"/>
            <a:ext cx="280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i="1"/>
              <a:t>Pictogram for Corrosive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805289-8B3F-4835-B036-7F6611AC98AD}" type="slidenum">
              <a:rPr lang="en-US" smtClean="0"/>
              <a:pPr eaLnBrk="1" hangingPunct="1"/>
              <a:t>114</a:t>
            </a:fld>
            <a:endParaRPr lang="en-US" smtClean="0"/>
          </a:p>
        </p:txBody>
      </p:sp>
      <p:sp>
        <p:nvSpPr>
          <p:cNvPr id="129027" name="Rectangle 4"/>
          <p:cNvSpPr>
            <a:spLocks noGrp="1" noChangeArrowheads="1"/>
          </p:cNvSpPr>
          <p:nvPr>
            <p:ph type="title"/>
          </p:nvPr>
        </p:nvSpPr>
        <p:spPr/>
        <p:txBody>
          <a:bodyPr/>
          <a:lstStyle/>
          <a:p>
            <a:pPr eaLnBrk="1" hangingPunct="1"/>
            <a:r>
              <a:rPr lang="en-US" smtClean="0"/>
              <a:t>Local Health Effects</a:t>
            </a:r>
          </a:p>
        </p:txBody>
      </p:sp>
      <p:pic>
        <p:nvPicPr>
          <p:cNvPr id="129028" name="Picture 6" descr="bod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2788" y="2149475"/>
            <a:ext cx="1928812"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il_fi" descr="http://www.islandhandtherapy.com/media/hand_logo.gif"/>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3881438" y="4905375"/>
            <a:ext cx="8159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Line 8"/>
          <p:cNvSpPr>
            <a:spLocks noChangeShapeType="1"/>
          </p:cNvSpPr>
          <p:nvPr/>
        </p:nvSpPr>
        <p:spPr bwMode="auto">
          <a:xfrm>
            <a:off x="3082925" y="4306888"/>
            <a:ext cx="1095375" cy="596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1" name="Line 9"/>
          <p:cNvSpPr>
            <a:spLocks noChangeShapeType="1"/>
          </p:cNvSpPr>
          <p:nvPr/>
        </p:nvSpPr>
        <p:spPr bwMode="auto">
          <a:xfrm flipV="1">
            <a:off x="3516313" y="2592388"/>
            <a:ext cx="1444625" cy="3762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2" name="AutoShape 10"/>
          <p:cNvSpPr>
            <a:spLocks noChangeArrowheads="1"/>
          </p:cNvSpPr>
          <p:nvPr/>
        </p:nvSpPr>
        <p:spPr bwMode="auto">
          <a:xfrm>
            <a:off x="3941763" y="4659313"/>
            <a:ext cx="568325" cy="636587"/>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29033" name="AutoShape 11"/>
          <p:cNvSpPr>
            <a:spLocks noChangeArrowheads="1"/>
          </p:cNvSpPr>
          <p:nvPr/>
        </p:nvSpPr>
        <p:spPr bwMode="auto">
          <a:xfrm>
            <a:off x="5029200" y="2359025"/>
            <a:ext cx="568325" cy="633413"/>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29034" name="Line 12"/>
          <p:cNvSpPr>
            <a:spLocks noChangeShapeType="1"/>
          </p:cNvSpPr>
          <p:nvPr/>
        </p:nvSpPr>
        <p:spPr bwMode="auto">
          <a:xfrm flipV="1">
            <a:off x="3505200" y="2871788"/>
            <a:ext cx="1470025" cy="889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9035" name="Text Box 13"/>
          <p:cNvSpPr txBox="1">
            <a:spLocks noChangeArrowheads="1"/>
          </p:cNvSpPr>
          <p:nvPr/>
        </p:nvSpPr>
        <p:spPr bwMode="auto">
          <a:xfrm>
            <a:off x="2863850" y="1828800"/>
            <a:ext cx="23177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Eye Irritation</a:t>
            </a:r>
            <a:endParaRPr lang="en-US" sz="2400"/>
          </a:p>
        </p:txBody>
      </p:sp>
      <p:sp>
        <p:nvSpPr>
          <p:cNvPr id="129036" name="Text Box 14"/>
          <p:cNvSpPr txBox="1">
            <a:spLocks noChangeArrowheads="1"/>
          </p:cNvSpPr>
          <p:nvPr/>
        </p:nvSpPr>
        <p:spPr bwMode="auto">
          <a:xfrm>
            <a:off x="5589588" y="2362200"/>
            <a:ext cx="3402012"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Irritation to the</a:t>
            </a:r>
          </a:p>
          <a:p>
            <a:pPr algn="ctr" eaLnBrk="1" hangingPunct="1"/>
            <a:r>
              <a:rPr lang="en-US" sz="2400" b="1"/>
              <a:t>Throat, Nose, Mouth &amp; Lungs</a:t>
            </a:r>
            <a:endParaRPr lang="en-US" sz="2400"/>
          </a:p>
        </p:txBody>
      </p:sp>
      <p:sp>
        <p:nvSpPr>
          <p:cNvPr id="129037" name="Text Box 15"/>
          <p:cNvSpPr txBox="1">
            <a:spLocks noChangeArrowheads="1"/>
          </p:cNvSpPr>
          <p:nvPr/>
        </p:nvSpPr>
        <p:spPr bwMode="auto">
          <a:xfrm>
            <a:off x="1573213" y="5410200"/>
            <a:ext cx="32273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Skin irritation &amp; Tissue Damage</a:t>
            </a:r>
            <a:endParaRPr lang="en-US" sz="2400"/>
          </a:p>
        </p:txBody>
      </p:sp>
      <p:sp>
        <p:nvSpPr>
          <p:cNvPr id="129038" name="AutoShape 16"/>
          <p:cNvSpPr>
            <a:spLocks noChangeArrowheads="1"/>
          </p:cNvSpPr>
          <p:nvPr/>
        </p:nvSpPr>
        <p:spPr bwMode="auto">
          <a:xfrm>
            <a:off x="5121275" y="3522663"/>
            <a:ext cx="568325" cy="636587"/>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29039" name="Text Box 17"/>
          <p:cNvSpPr txBox="1">
            <a:spLocks noChangeArrowheads="1"/>
          </p:cNvSpPr>
          <p:nvPr/>
        </p:nvSpPr>
        <p:spPr bwMode="auto">
          <a:xfrm>
            <a:off x="457200" y="25146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Substance makes contact with body…</a:t>
            </a:r>
          </a:p>
          <a:p>
            <a:pPr eaLnBrk="1" hangingPunct="1"/>
            <a:endParaRPr lang="en-US" sz="2400"/>
          </a:p>
          <a:p>
            <a:pPr eaLnBrk="1" hangingPunct="1"/>
            <a:r>
              <a:rPr lang="en-US" sz="2400"/>
              <a:t>Damage to body occurs at point of contact.</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A38201-0F2A-45EB-871B-078B7C5F6EDF}" type="slidenum">
              <a:rPr lang="en-US" smtClean="0"/>
              <a:pPr eaLnBrk="1" hangingPunct="1"/>
              <a:t>115</a:t>
            </a:fld>
            <a:endParaRPr lang="en-US" smtClean="0"/>
          </a:p>
        </p:txBody>
      </p:sp>
      <p:sp>
        <p:nvSpPr>
          <p:cNvPr id="130051" name="Rectangle 2"/>
          <p:cNvSpPr>
            <a:spLocks noGrp="1" noChangeArrowheads="1"/>
          </p:cNvSpPr>
          <p:nvPr>
            <p:ph type="title"/>
          </p:nvPr>
        </p:nvSpPr>
        <p:spPr/>
        <p:txBody>
          <a:bodyPr/>
          <a:lstStyle/>
          <a:p>
            <a:pPr eaLnBrk="1" hangingPunct="1"/>
            <a:r>
              <a:rPr lang="en-US" smtClean="0"/>
              <a:t>Systemic Health Effects</a:t>
            </a:r>
          </a:p>
        </p:txBody>
      </p:sp>
      <p:sp>
        <p:nvSpPr>
          <p:cNvPr id="276483" name="Rectangle 3"/>
          <p:cNvSpPr>
            <a:spLocks noGrp="1" noChangeArrowheads="1"/>
          </p:cNvSpPr>
          <p:nvPr>
            <p:ph type="body" idx="1"/>
          </p:nvPr>
        </p:nvSpPr>
        <p:spPr>
          <a:xfrm>
            <a:off x="457200" y="1600200"/>
            <a:ext cx="5257800" cy="4525963"/>
          </a:xfrm>
        </p:spPr>
        <p:txBody>
          <a:bodyPr/>
          <a:lstStyle/>
          <a:p>
            <a:pPr eaLnBrk="1" hangingPunct="1">
              <a:lnSpc>
                <a:spcPct val="90000"/>
              </a:lnSpc>
            </a:pPr>
            <a:r>
              <a:rPr lang="en-US" sz="2800" smtClean="0"/>
              <a:t>Asbestosis &amp; Mesothelioma</a:t>
            </a:r>
          </a:p>
          <a:p>
            <a:pPr eaLnBrk="1" hangingPunct="1">
              <a:lnSpc>
                <a:spcPct val="90000"/>
              </a:lnSpc>
            </a:pPr>
            <a:r>
              <a:rPr lang="en-US" sz="2800" smtClean="0"/>
              <a:t>Silicosis</a:t>
            </a:r>
          </a:p>
          <a:p>
            <a:pPr eaLnBrk="1" hangingPunct="1">
              <a:lnSpc>
                <a:spcPct val="90000"/>
              </a:lnSpc>
            </a:pPr>
            <a:r>
              <a:rPr lang="en-US" sz="2800" smtClean="0"/>
              <a:t>Metal fume fever</a:t>
            </a:r>
          </a:p>
          <a:p>
            <a:pPr eaLnBrk="1" hangingPunct="1">
              <a:lnSpc>
                <a:spcPct val="90000"/>
              </a:lnSpc>
            </a:pPr>
            <a:r>
              <a:rPr lang="en-US" sz="2800" smtClean="0"/>
              <a:t>Kidney damage</a:t>
            </a:r>
          </a:p>
          <a:p>
            <a:pPr eaLnBrk="1" hangingPunct="1">
              <a:lnSpc>
                <a:spcPct val="90000"/>
              </a:lnSpc>
            </a:pPr>
            <a:r>
              <a:rPr lang="en-US" sz="2800" smtClean="0"/>
              <a:t>Allergic reactions</a:t>
            </a:r>
          </a:p>
          <a:p>
            <a:pPr eaLnBrk="1" hangingPunct="1">
              <a:lnSpc>
                <a:spcPct val="90000"/>
              </a:lnSpc>
            </a:pPr>
            <a:r>
              <a:rPr lang="en-US" sz="2800" smtClean="0"/>
              <a:t>Infections</a:t>
            </a:r>
          </a:p>
          <a:p>
            <a:pPr eaLnBrk="1" hangingPunct="1">
              <a:lnSpc>
                <a:spcPct val="90000"/>
              </a:lnSpc>
            </a:pPr>
            <a:r>
              <a:rPr lang="en-US" sz="2800" smtClean="0"/>
              <a:t>Radiation sickness</a:t>
            </a:r>
          </a:p>
          <a:p>
            <a:pPr eaLnBrk="1" hangingPunct="1">
              <a:lnSpc>
                <a:spcPct val="90000"/>
              </a:lnSpc>
            </a:pPr>
            <a:r>
              <a:rPr lang="en-US" sz="2800" smtClean="0"/>
              <a:t>Nervous system failure</a:t>
            </a:r>
          </a:p>
          <a:p>
            <a:pPr eaLnBrk="1" hangingPunct="1">
              <a:lnSpc>
                <a:spcPct val="90000"/>
              </a:lnSpc>
            </a:pPr>
            <a:r>
              <a:rPr lang="en-US" sz="2800" smtClean="0"/>
              <a:t>Reproductive system damage</a:t>
            </a:r>
          </a:p>
        </p:txBody>
      </p:sp>
      <p:pic>
        <p:nvPicPr>
          <p:cNvPr id="130053" name="Picture 4" descr="health hazard gh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1676400"/>
            <a:ext cx="13255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5" descr="toxic gh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1613" y="3124200"/>
            <a:ext cx="1331912"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6" descr="warning gh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54788" y="4546600"/>
            <a:ext cx="1320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5FA5F3-71C2-47E0-AA2E-7E915F559C4F}" type="slidenum">
              <a:rPr lang="en-US" smtClean="0"/>
              <a:pPr eaLnBrk="1" hangingPunct="1"/>
              <a:t>116</a:t>
            </a:fld>
            <a:endParaRPr lang="en-US" smtClean="0"/>
          </a:p>
        </p:txBody>
      </p:sp>
      <p:sp>
        <p:nvSpPr>
          <p:cNvPr id="131075" name="Rectangle 2"/>
          <p:cNvSpPr>
            <a:spLocks noGrp="1" noChangeArrowheads="1"/>
          </p:cNvSpPr>
          <p:nvPr>
            <p:ph type="title"/>
          </p:nvPr>
        </p:nvSpPr>
        <p:spPr/>
        <p:txBody>
          <a:bodyPr/>
          <a:lstStyle/>
          <a:p>
            <a:pPr eaLnBrk="1" hangingPunct="1"/>
            <a:r>
              <a:rPr lang="en-US" smtClean="0"/>
              <a:t>Systemic Health Effects</a:t>
            </a:r>
          </a:p>
        </p:txBody>
      </p:sp>
      <p:grpSp>
        <p:nvGrpSpPr>
          <p:cNvPr id="131076" name="Group 29"/>
          <p:cNvGrpSpPr>
            <a:grpSpLocks/>
          </p:cNvGrpSpPr>
          <p:nvPr/>
        </p:nvGrpSpPr>
        <p:grpSpPr bwMode="auto">
          <a:xfrm>
            <a:off x="2757488" y="1752600"/>
            <a:ext cx="3414712" cy="4343400"/>
            <a:chOff x="1872" y="1200"/>
            <a:chExt cx="1383" cy="1739"/>
          </a:xfrm>
        </p:grpSpPr>
        <p:pic>
          <p:nvPicPr>
            <p:cNvPr id="131081" name="il_fi" descr="http://www.islandhandtherapy.com/media/hand_logo.gif"/>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2085" y="2355"/>
              <a:ext cx="351"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Picture 6" descr="routes of entr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55" y="1200"/>
              <a:ext cx="800"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3" name="AutoShape 7"/>
            <p:cNvSpPr>
              <a:spLocks noChangeArrowheads="1"/>
            </p:cNvSpPr>
            <p:nvPr/>
          </p:nvSpPr>
          <p:spPr bwMode="auto">
            <a:xfrm>
              <a:off x="2110" y="2246"/>
              <a:ext cx="234" cy="26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84" name="AutoShape 8"/>
            <p:cNvSpPr>
              <a:spLocks noChangeArrowheads="1"/>
            </p:cNvSpPr>
            <p:nvPr/>
          </p:nvSpPr>
          <p:spPr bwMode="auto">
            <a:xfrm>
              <a:off x="2707" y="1288"/>
              <a:ext cx="235" cy="261"/>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85" name="AutoShape 9"/>
            <p:cNvSpPr>
              <a:spLocks noChangeArrowheads="1"/>
            </p:cNvSpPr>
            <p:nvPr/>
          </p:nvSpPr>
          <p:spPr bwMode="auto">
            <a:xfrm>
              <a:off x="2920" y="2546"/>
              <a:ext cx="134"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86" name="AutoShape 10"/>
            <p:cNvSpPr>
              <a:spLocks noChangeArrowheads="1"/>
            </p:cNvSpPr>
            <p:nvPr/>
          </p:nvSpPr>
          <p:spPr bwMode="auto">
            <a:xfrm>
              <a:off x="2834" y="1618"/>
              <a:ext cx="134" cy="101"/>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87" name="AutoShape 11"/>
            <p:cNvSpPr>
              <a:spLocks noChangeArrowheads="1"/>
            </p:cNvSpPr>
            <p:nvPr/>
          </p:nvSpPr>
          <p:spPr bwMode="auto">
            <a:xfrm>
              <a:off x="2653" y="1751"/>
              <a:ext cx="134"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88" name="AutoShape 12"/>
            <p:cNvSpPr>
              <a:spLocks noChangeArrowheads="1"/>
            </p:cNvSpPr>
            <p:nvPr/>
          </p:nvSpPr>
          <p:spPr bwMode="auto">
            <a:xfrm>
              <a:off x="2931" y="1826"/>
              <a:ext cx="134"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89" name="AutoShape 13"/>
            <p:cNvSpPr>
              <a:spLocks noChangeArrowheads="1"/>
            </p:cNvSpPr>
            <p:nvPr/>
          </p:nvSpPr>
          <p:spPr bwMode="auto">
            <a:xfrm>
              <a:off x="2813" y="1991"/>
              <a:ext cx="134"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0" name="AutoShape 14"/>
            <p:cNvSpPr>
              <a:spLocks noChangeArrowheads="1"/>
            </p:cNvSpPr>
            <p:nvPr/>
          </p:nvSpPr>
          <p:spPr bwMode="auto">
            <a:xfrm>
              <a:off x="2621" y="2130"/>
              <a:ext cx="134"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1" name="AutoShape 15"/>
            <p:cNvSpPr>
              <a:spLocks noChangeArrowheads="1"/>
            </p:cNvSpPr>
            <p:nvPr/>
          </p:nvSpPr>
          <p:spPr bwMode="auto">
            <a:xfrm>
              <a:off x="2595" y="2434"/>
              <a:ext cx="133"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2" name="AutoShape 16"/>
            <p:cNvSpPr>
              <a:spLocks noChangeArrowheads="1"/>
            </p:cNvSpPr>
            <p:nvPr/>
          </p:nvSpPr>
          <p:spPr bwMode="auto">
            <a:xfrm>
              <a:off x="2930" y="2429"/>
              <a:ext cx="134" cy="101"/>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3" name="AutoShape 17"/>
            <p:cNvSpPr>
              <a:spLocks noChangeArrowheads="1"/>
            </p:cNvSpPr>
            <p:nvPr/>
          </p:nvSpPr>
          <p:spPr bwMode="auto">
            <a:xfrm>
              <a:off x="2702" y="2578"/>
              <a:ext cx="133" cy="101"/>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4" name="AutoShape 18"/>
            <p:cNvSpPr>
              <a:spLocks noChangeArrowheads="1"/>
            </p:cNvSpPr>
            <p:nvPr/>
          </p:nvSpPr>
          <p:spPr bwMode="auto">
            <a:xfrm>
              <a:off x="2584" y="1959"/>
              <a:ext cx="134"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5" name="AutoShape 19"/>
            <p:cNvSpPr>
              <a:spLocks noChangeArrowheads="1"/>
            </p:cNvSpPr>
            <p:nvPr/>
          </p:nvSpPr>
          <p:spPr bwMode="auto">
            <a:xfrm>
              <a:off x="2984" y="2039"/>
              <a:ext cx="134" cy="102"/>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6" name="AutoShape 20"/>
            <p:cNvSpPr>
              <a:spLocks noChangeArrowheads="1"/>
            </p:cNvSpPr>
            <p:nvPr/>
          </p:nvSpPr>
          <p:spPr bwMode="auto">
            <a:xfrm>
              <a:off x="2840" y="2146"/>
              <a:ext cx="134" cy="101"/>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097" name="Line 21"/>
            <p:cNvSpPr>
              <a:spLocks noChangeShapeType="1"/>
            </p:cNvSpPr>
            <p:nvPr/>
          </p:nvSpPr>
          <p:spPr bwMode="auto">
            <a:xfrm>
              <a:off x="1872" y="2166"/>
              <a:ext cx="288" cy="1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1098" name="Line 22"/>
            <p:cNvSpPr>
              <a:spLocks noChangeShapeType="1"/>
            </p:cNvSpPr>
            <p:nvPr/>
          </p:nvSpPr>
          <p:spPr bwMode="auto">
            <a:xfrm flipV="1">
              <a:off x="1989" y="1403"/>
              <a:ext cx="598" cy="15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1099" name="Line 23"/>
            <p:cNvSpPr>
              <a:spLocks noChangeShapeType="1"/>
            </p:cNvSpPr>
            <p:nvPr/>
          </p:nvSpPr>
          <p:spPr bwMode="auto">
            <a:xfrm flipV="1">
              <a:off x="1984" y="1522"/>
              <a:ext cx="608" cy="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1100" name="AutoShape 24"/>
            <p:cNvSpPr>
              <a:spLocks noChangeArrowheads="1"/>
            </p:cNvSpPr>
            <p:nvPr/>
          </p:nvSpPr>
          <p:spPr bwMode="auto">
            <a:xfrm>
              <a:off x="2664" y="2247"/>
              <a:ext cx="134" cy="101"/>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sp>
          <p:nvSpPr>
            <p:cNvPr id="131101" name="AutoShape 25"/>
            <p:cNvSpPr>
              <a:spLocks noChangeArrowheads="1"/>
            </p:cNvSpPr>
            <p:nvPr/>
          </p:nvSpPr>
          <p:spPr bwMode="auto">
            <a:xfrm>
              <a:off x="2909" y="2253"/>
              <a:ext cx="134" cy="101"/>
            </a:xfrm>
            <a:prstGeom prst="star4">
              <a:avLst>
                <a:gd name="adj" fmla="val 12500"/>
              </a:avLst>
            </a:prstGeom>
            <a:solidFill>
              <a:srgbClr val="C0C0C0"/>
            </a:solidFill>
            <a:ln w="9525">
              <a:solidFill>
                <a:srgbClr val="000000"/>
              </a:solidFill>
              <a:miter lim="800000"/>
              <a:headEnd/>
              <a:tailEnd/>
            </a:ln>
          </p:spPr>
          <p:txBody>
            <a:bodyPr/>
            <a:lstStyle/>
            <a:p>
              <a:endParaRPr lang="en-US"/>
            </a:p>
          </p:txBody>
        </p:sp>
      </p:grpSp>
      <p:sp>
        <p:nvSpPr>
          <p:cNvPr id="131077" name="Text Box 26"/>
          <p:cNvSpPr txBox="1">
            <a:spLocks noChangeArrowheads="1"/>
          </p:cNvSpPr>
          <p:nvPr/>
        </p:nvSpPr>
        <p:spPr bwMode="auto">
          <a:xfrm>
            <a:off x="5816600" y="1828800"/>
            <a:ext cx="30226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Nervous System Damage</a:t>
            </a:r>
            <a:endParaRPr lang="en-US" sz="2400"/>
          </a:p>
        </p:txBody>
      </p:sp>
      <p:sp>
        <p:nvSpPr>
          <p:cNvPr id="131078" name="Text Box 27"/>
          <p:cNvSpPr txBox="1">
            <a:spLocks noChangeArrowheads="1"/>
          </p:cNvSpPr>
          <p:nvPr/>
        </p:nvSpPr>
        <p:spPr bwMode="auto">
          <a:xfrm>
            <a:off x="5886450" y="5013325"/>
            <a:ext cx="27495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Reproductive System Damage</a:t>
            </a:r>
            <a:endParaRPr lang="en-US" sz="2400"/>
          </a:p>
        </p:txBody>
      </p:sp>
      <p:sp>
        <p:nvSpPr>
          <p:cNvPr id="131079" name="Text Box 28"/>
          <p:cNvSpPr txBox="1">
            <a:spLocks noChangeArrowheads="1"/>
          </p:cNvSpPr>
          <p:nvPr/>
        </p:nvSpPr>
        <p:spPr bwMode="auto">
          <a:xfrm>
            <a:off x="6197600" y="3124200"/>
            <a:ext cx="252412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Lung Cancer</a:t>
            </a:r>
          </a:p>
          <a:p>
            <a:pPr algn="ctr" eaLnBrk="1" hangingPunct="1"/>
            <a:r>
              <a:rPr lang="en-US" sz="2400" b="1"/>
              <a:t>&amp;</a:t>
            </a:r>
          </a:p>
          <a:p>
            <a:pPr algn="ctr" eaLnBrk="1" hangingPunct="1"/>
            <a:r>
              <a:rPr lang="en-US" sz="2400" b="1"/>
              <a:t>Kidney Failure</a:t>
            </a:r>
            <a:endParaRPr lang="en-US" sz="2400"/>
          </a:p>
        </p:txBody>
      </p:sp>
      <p:sp>
        <p:nvSpPr>
          <p:cNvPr id="131080" name="Text Box 30"/>
          <p:cNvSpPr txBox="1">
            <a:spLocks noChangeArrowheads="1"/>
          </p:cNvSpPr>
          <p:nvPr/>
        </p:nvSpPr>
        <p:spPr bwMode="auto">
          <a:xfrm>
            <a:off x="304800" y="1676400"/>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t>Substance enters the body and is deposited throughout the system. </a:t>
            </a:r>
          </a:p>
          <a:p>
            <a:pPr eaLnBrk="1" hangingPunct="1"/>
            <a:endParaRPr lang="en-US" sz="2400"/>
          </a:p>
          <a:p>
            <a:pPr eaLnBrk="1" hangingPunct="1"/>
            <a:r>
              <a:rPr lang="en-US" sz="2400"/>
              <a:t>Damage to body occurs at locations remote from initial point of contact.</a:t>
            </a:r>
          </a:p>
          <a:p>
            <a:pPr eaLnBrk="1" hangingPunct="1"/>
            <a:endParaRPr lang="en-US" sz="240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44CBBD0-34EC-4A1F-AD71-107463AD8707}" type="slidenum">
              <a:rPr lang="en-US" smtClean="0"/>
              <a:pPr eaLnBrk="1" hangingPunct="1"/>
              <a:t>117</a:t>
            </a:fld>
            <a:endParaRPr lang="en-US" smtClean="0"/>
          </a:p>
        </p:txBody>
      </p:sp>
      <p:sp>
        <p:nvSpPr>
          <p:cNvPr id="132099" name="Rectangle 2"/>
          <p:cNvSpPr>
            <a:spLocks noGrp="1" noChangeArrowheads="1"/>
          </p:cNvSpPr>
          <p:nvPr>
            <p:ph type="title"/>
          </p:nvPr>
        </p:nvSpPr>
        <p:spPr/>
        <p:txBody>
          <a:bodyPr/>
          <a:lstStyle/>
          <a:p>
            <a:pPr eaLnBrk="1" hangingPunct="1"/>
            <a:r>
              <a:rPr lang="en-US" sz="4000" smtClean="0"/>
              <a:t>Immediately Dangerous to Life &amp; Health (IDLH)</a:t>
            </a:r>
          </a:p>
        </p:txBody>
      </p:sp>
      <p:sp>
        <p:nvSpPr>
          <p:cNvPr id="281603" name="Rectangle 3"/>
          <p:cNvSpPr>
            <a:spLocks noGrp="1" noChangeArrowheads="1"/>
          </p:cNvSpPr>
          <p:nvPr>
            <p:ph type="body" sz="half" idx="1"/>
          </p:nvPr>
        </p:nvSpPr>
        <p:spPr/>
        <p:txBody>
          <a:bodyPr/>
          <a:lstStyle/>
          <a:p>
            <a:pPr eaLnBrk="1" hangingPunct="1">
              <a:lnSpc>
                <a:spcPct val="80000"/>
              </a:lnSpc>
            </a:pPr>
            <a:r>
              <a:rPr lang="en-US" smtClean="0"/>
              <a:t>Poses an immediate or delayed threat to life.</a:t>
            </a:r>
          </a:p>
          <a:p>
            <a:pPr eaLnBrk="1" hangingPunct="1">
              <a:lnSpc>
                <a:spcPct val="80000"/>
              </a:lnSpc>
            </a:pPr>
            <a:r>
              <a:rPr lang="en-US" smtClean="0"/>
              <a:t>Would cause irreversible adverse health effects.</a:t>
            </a:r>
          </a:p>
          <a:p>
            <a:pPr eaLnBrk="1" hangingPunct="1">
              <a:lnSpc>
                <a:spcPct val="80000"/>
              </a:lnSpc>
            </a:pPr>
            <a:r>
              <a:rPr lang="en-US" smtClean="0"/>
              <a:t>Would interfere with an individual's ability to escape unaided from a space.</a:t>
            </a:r>
          </a:p>
        </p:txBody>
      </p:sp>
      <p:sp>
        <p:nvSpPr>
          <p:cNvPr id="132101" name="Rectangle 4"/>
          <p:cNvSpPr>
            <a:spLocks noGrp="1" noChangeArrowheads="1"/>
          </p:cNvSpPr>
          <p:nvPr>
            <p:ph type="body" sz="half" idx="2"/>
          </p:nvPr>
        </p:nvSpPr>
        <p:spPr/>
        <p:txBody>
          <a:bodyPr/>
          <a:lstStyle/>
          <a:p>
            <a:pPr eaLnBrk="1" hangingPunct="1">
              <a:lnSpc>
                <a:spcPct val="80000"/>
              </a:lnSpc>
            </a:pPr>
            <a:r>
              <a:rPr lang="en-US" sz="1600" smtClean="0"/>
              <a:t>Storage Tanks</a:t>
            </a:r>
          </a:p>
          <a:p>
            <a:pPr eaLnBrk="1" hangingPunct="1">
              <a:lnSpc>
                <a:spcPct val="80000"/>
              </a:lnSpc>
            </a:pPr>
            <a:r>
              <a:rPr lang="en-US" sz="1600" smtClean="0"/>
              <a:t>Process Vessels</a:t>
            </a:r>
          </a:p>
          <a:p>
            <a:pPr eaLnBrk="1" hangingPunct="1">
              <a:lnSpc>
                <a:spcPct val="80000"/>
              </a:lnSpc>
            </a:pPr>
            <a:r>
              <a:rPr lang="en-US" sz="1600" smtClean="0"/>
              <a:t>Bins</a:t>
            </a:r>
          </a:p>
          <a:p>
            <a:pPr eaLnBrk="1" hangingPunct="1">
              <a:lnSpc>
                <a:spcPct val="80000"/>
              </a:lnSpc>
            </a:pPr>
            <a:r>
              <a:rPr lang="en-US" sz="1600" smtClean="0"/>
              <a:t>Boilers</a:t>
            </a:r>
          </a:p>
          <a:p>
            <a:pPr eaLnBrk="1" hangingPunct="1">
              <a:lnSpc>
                <a:spcPct val="80000"/>
              </a:lnSpc>
            </a:pPr>
            <a:r>
              <a:rPr lang="en-US" sz="1600" smtClean="0"/>
              <a:t>Ventilation or Exhaust Ducts</a:t>
            </a:r>
          </a:p>
          <a:p>
            <a:pPr eaLnBrk="1" hangingPunct="1">
              <a:lnSpc>
                <a:spcPct val="80000"/>
              </a:lnSpc>
            </a:pPr>
            <a:r>
              <a:rPr lang="en-US" sz="1600" smtClean="0"/>
              <a:t>Sewers &amp; Manholes</a:t>
            </a:r>
          </a:p>
          <a:p>
            <a:pPr eaLnBrk="1" hangingPunct="1">
              <a:lnSpc>
                <a:spcPct val="80000"/>
              </a:lnSpc>
            </a:pPr>
            <a:r>
              <a:rPr lang="en-US" sz="1600" smtClean="0"/>
              <a:t>Underground Utility Vaults</a:t>
            </a:r>
          </a:p>
          <a:p>
            <a:pPr eaLnBrk="1" hangingPunct="1">
              <a:lnSpc>
                <a:spcPct val="80000"/>
              </a:lnSpc>
            </a:pPr>
            <a:r>
              <a:rPr lang="en-US" sz="1600" smtClean="0"/>
              <a:t>Tunnels</a:t>
            </a:r>
          </a:p>
          <a:p>
            <a:pPr eaLnBrk="1" hangingPunct="1">
              <a:lnSpc>
                <a:spcPct val="80000"/>
              </a:lnSpc>
            </a:pPr>
            <a:r>
              <a:rPr lang="en-US" sz="1600" smtClean="0"/>
              <a:t>Pipelines</a:t>
            </a:r>
          </a:p>
          <a:p>
            <a:pPr eaLnBrk="1" hangingPunct="1">
              <a:lnSpc>
                <a:spcPct val="80000"/>
              </a:lnSpc>
            </a:pPr>
            <a:r>
              <a:rPr lang="en-US" sz="1600" smtClean="0"/>
              <a:t>Open top spaces more than 4 feet in depth</a:t>
            </a:r>
          </a:p>
          <a:p>
            <a:pPr eaLnBrk="1" hangingPunct="1">
              <a:lnSpc>
                <a:spcPct val="80000"/>
              </a:lnSpc>
            </a:pPr>
            <a:r>
              <a:rPr lang="en-US" sz="1600" smtClean="0"/>
              <a:t>Temporary Enclosures (heating enclosures for break)</a:t>
            </a:r>
          </a:p>
          <a:p>
            <a:pPr eaLnBrk="1" hangingPunct="1">
              <a:lnSpc>
                <a:spcPct val="80000"/>
              </a:lnSpc>
            </a:pPr>
            <a:r>
              <a:rPr lang="en-US" sz="1600" smtClean="0"/>
              <a:t>Dumpsters</a:t>
            </a:r>
          </a:p>
          <a:p>
            <a:pPr eaLnBrk="1" hangingPunct="1">
              <a:lnSpc>
                <a:spcPct val="80000"/>
              </a:lnSpc>
            </a:pPr>
            <a:r>
              <a:rPr lang="en-US" sz="1600" smtClean="0"/>
              <a:t>Stair-wells</a:t>
            </a:r>
          </a:p>
          <a:p>
            <a:pPr eaLnBrk="1" hangingPunct="1">
              <a:lnSpc>
                <a:spcPct val="80000"/>
              </a:lnSpc>
            </a:pPr>
            <a:r>
              <a:rPr lang="en-US" sz="1600" smtClean="0"/>
              <a:t>Elevator Shafts</a:t>
            </a:r>
          </a:p>
          <a:p>
            <a:pPr eaLnBrk="1" hangingPunct="1">
              <a:lnSpc>
                <a:spcPct val="80000"/>
              </a:lnSpc>
            </a:pPr>
            <a:r>
              <a:rPr lang="en-US" sz="1600" smtClean="0"/>
              <a:t>Basements</a:t>
            </a:r>
          </a:p>
          <a:p>
            <a:pPr eaLnBrk="1" hangingPunct="1">
              <a:lnSpc>
                <a:spcPct val="80000"/>
              </a:lnSpc>
            </a:pPr>
            <a:r>
              <a:rPr lang="en-US" sz="1600" smtClean="0"/>
              <a:t>Attics</a:t>
            </a:r>
          </a:p>
          <a:p>
            <a:pPr eaLnBrk="1" hangingPunct="1">
              <a:lnSpc>
                <a:spcPct val="80000"/>
              </a:lnSpc>
            </a:pPr>
            <a:r>
              <a:rPr lang="en-US" sz="1600" smtClean="0"/>
              <a:t>Trenches &amp; Excavations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5B416A-27E7-4B8F-BEEC-7452FFB68B87}" type="slidenum">
              <a:rPr lang="en-US" smtClean="0"/>
              <a:pPr eaLnBrk="1" hangingPunct="1"/>
              <a:t>118</a:t>
            </a:fld>
            <a:endParaRPr lang="en-US" smtClean="0"/>
          </a:p>
        </p:txBody>
      </p:sp>
      <p:pic>
        <p:nvPicPr>
          <p:cNvPr id="133123" name="Picture 1" descr="Ayri's 8 13 01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82863" y="228600"/>
            <a:ext cx="4567237" cy="5486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24" name="Text Box 6"/>
          <p:cNvSpPr txBox="1">
            <a:spLocks noChangeArrowheads="1"/>
          </p:cNvSpPr>
          <p:nvPr/>
        </p:nvSpPr>
        <p:spPr bwMode="auto">
          <a:xfrm>
            <a:off x="914400" y="5791200"/>
            <a:ext cx="7543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Hazardous atmospheres may exist in trenches.</a:t>
            </a:r>
            <a:endParaRPr lang="en-US" sz="240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FB1599-7DD1-4515-8249-2AF789008C40}" type="slidenum">
              <a:rPr lang="en-US" smtClean="0"/>
              <a:pPr eaLnBrk="1" hangingPunct="1"/>
              <a:t>119</a:t>
            </a:fld>
            <a:endParaRPr lang="en-US" smtClean="0"/>
          </a:p>
        </p:txBody>
      </p:sp>
      <p:sp>
        <p:nvSpPr>
          <p:cNvPr id="134147" name="Rectangle 5"/>
          <p:cNvSpPr>
            <a:spLocks noGrp="1" noChangeArrowheads="1"/>
          </p:cNvSpPr>
          <p:nvPr>
            <p:ph type="title"/>
          </p:nvPr>
        </p:nvSpPr>
        <p:spPr/>
        <p:txBody>
          <a:bodyPr/>
          <a:lstStyle/>
          <a:p>
            <a:pPr eaLnBrk="1" hangingPunct="1"/>
            <a:r>
              <a:rPr lang="en-US" smtClean="0"/>
              <a:t>Confined &amp; Enclosed Spaces</a:t>
            </a:r>
          </a:p>
        </p:txBody>
      </p:sp>
      <p:sp>
        <p:nvSpPr>
          <p:cNvPr id="286726" name="Rectangle 6"/>
          <p:cNvSpPr>
            <a:spLocks noGrp="1" noChangeArrowheads="1"/>
          </p:cNvSpPr>
          <p:nvPr>
            <p:ph type="body" idx="1"/>
          </p:nvPr>
        </p:nvSpPr>
        <p:spPr/>
        <p:txBody>
          <a:bodyPr/>
          <a:lstStyle/>
          <a:p>
            <a:pPr eaLnBrk="1" hangingPunct="1"/>
            <a:r>
              <a:rPr lang="en-US" smtClean="0"/>
              <a:t>Any space having a limited means of egress.</a:t>
            </a:r>
          </a:p>
          <a:p>
            <a:pPr eaLnBrk="1" hangingPunct="1"/>
            <a:r>
              <a:rPr lang="en-US" smtClean="0"/>
              <a:t>Subject to the accumulation of toxic or flammable contaminants.</a:t>
            </a:r>
          </a:p>
          <a:p>
            <a:pPr eaLnBrk="1" hangingPunct="1"/>
            <a:r>
              <a:rPr lang="en-US" smtClean="0"/>
              <a:t>Potential oxygen deficient atmosphere.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EF5427-30F3-4EDA-A713-887BD9A3FBD6}" type="slidenum">
              <a:rPr lang="en-US" smtClean="0"/>
              <a:pPr eaLnBrk="1" hangingPunct="1"/>
              <a:t>12</a:t>
            </a:fld>
            <a:endParaRPr lang="en-US" smtClean="0"/>
          </a:p>
        </p:txBody>
      </p:sp>
      <p:sp>
        <p:nvSpPr>
          <p:cNvPr id="14339" name="Rectangle 2"/>
          <p:cNvSpPr>
            <a:spLocks noGrp="1" noChangeArrowheads="1"/>
          </p:cNvSpPr>
          <p:nvPr>
            <p:ph type="title"/>
          </p:nvPr>
        </p:nvSpPr>
        <p:spPr/>
        <p:txBody>
          <a:bodyPr/>
          <a:lstStyle/>
          <a:p>
            <a:pPr eaLnBrk="1" hangingPunct="1"/>
            <a:r>
              <a:rPr lang="en-US" sz="4000" smtClean="0"/>
              <a:t>Anticipation of Health Hazards</a:t>
            </a:r>
          </a:p>
        </p:txBody>
      </p:sp>
      <p:sp>
        <p:nvSpPr>
          <p:cNvPr id="14340" name="Rectangle 3"/>
          <p:cNvSpPr>
            <a:spLocks noGrp="1" noChangeArrowheads="1"/>
          </p:cNvSpPr>
          <p:nvPr>
            <p:ph type="body" idx="1"/>
          </p:nvPr>
        </p:nvSpPr>
        <p:spPr>
          <a:xfrm>
            <a:off x="457200" y="1600200"/>
            <a:ext cx="8229600" cy="1447800"/>
          </a:xfrm>
        </p:spPr>
        <p:txBody>
          <a:bodyPr/>
          <a:lstStyle/>
          <a:p>
            <a:pPr eaLnBrk="1" hangingPunct="1"/>
            <a:r>
              <a:rPr lang="en-US" smtClean="0"/>
              <a:t>knowing the history of the work involved.</a:t>
            </a:r>
          </a:p>
          <a:p>
            <a:pPr eaLnBrk="1" hangingPunct="1"/>
            <a:r>
              <a:rPr lang="en-US" smtClean="0"/>
              <a:t>Worker experience and education.</a:t>
            </a:r>
          </a:p>
        </p:txBody>
      </p:sp>
      <p:sp>
        <p:nvSpPr>
          <p:cNvPr id="27652" name="Rectangle 4"/>
          <p:cNvSpPr>
            <a:spLocks noChangeArrowheads="1"/>
          </p:cNvSpPr>
          <p:nvPr/>
        </p:nvSpPr>
        <p:spPr bwMode="auto">
          <a:xfrm>
            <a:off x="457200" y="3352800"/>
            <a:ext cx="41910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800" b="1" i="1"/>
              <a:t>To anticipate hazards:</a:t>
            </a:r>
            <a:endParaRPr lang="en-US" sz="2800"/>
          </a:p>
          <a:p>
            <a:pPr marL="342900" indent="-342900">
              <a:spcBef>
                <a:spcPct val="20000"/>
              </a:spcBef>
              <a:buFontTx/>
              <a:buChar char="•"/>
            </a:pPr>
            <a:r>
              <a:rPr lang="en-US" sz="2800"/>
              <a:t>Survey job-site conditions</a:t>
            </a:r>
          </a:p>
          <a:p>
            <a:pPr marL="342900" indent="-342900">
              <a:spcBef>
                <a:spcPct val="20000"/>
              </a:spcBef>
              <a:buFontTx/>
              <a:buChar char="•"/>
            </a:pPr>
            <a:r>
              <a:rPr lang="en-US" sz="2800"/>
              <a:t>Be aware of the actions and behaviors of workers.</a:t>
            </a:r>
          </a:p>
        </p:txBody>
      </p:sp>
      <p:pic>
        <p:nvPicPr>
          <p:cNvPr id="14342" name="Picture 7" descr="DSC0000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048000"/>
            <a:ext cx="4267200" cy="32019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9AE9136-C920-4496-A629-BB4DE45F6C33}" type="slidenum">
              <a:rPr lang="en-US" smtClean="0"/>
              <a:pPr eaLnBrk="1" hangingPunct="1"/>
              <a:t>120</a:t>
            </a:fld>
            <a:endParaRPr lang="en-US" smtClean="0"/>
          </a:p>
        </p:txBody>
      </p:sp>
      <p:sp>
        <p:nvSpPr>
          <p:cNvPr id="135171" name="Rectangle 2"/>
          <p:cNvSpPr>
            <a:spLocks noGrp="1" noChangeArrowheads="1"/>
          </p:cNvSpPr>
          <p:nvPr>
            <p:ph type="title"/>
          </p:nvPr>
        </p:nvSpPr>
        <p:spPr/>
        <p:txBody>
          <a:bodyPr/>
          <a:lstStyle/>
          <a:p>
            <a:pPr eaLnBrk="1" hangingPunct="1"/>
            <a:r>
              <a:rPr lang="en-US" smtClean="0"/>
              <a:t>Confined &amp; Enclosed Spaces</a:t>
            </a:r>
          </a:p>
        </p:txBody>
      </p:sp>
      <p:sp>
        <p:nvSpPr>
          <p:cNvPr id="290819" name="Rectangle 3"/>
          <p:cNvSpPr>
            <a:spLocks noGrp="1" noChangeArrowheads="1"/>
          </p:cNvSpPr>
          <p:nvPr>
            <p:ph type="body" idx="1"/>
          </p:nvPr>
        </p:nvSpPr>
        <p:spPr/>
        <p:txBody>
          <a:bodyPr/>
          <a:lstStyle/>
          <a:p>
            <a:pPr eaLnBrk="1" hangingPunct="1">
              <a:lnSpc>
                <a:spcPct val="90000"/>
              </a:lnSpc>
            </a:pPr>
            <a:r>
              <a:rPr lang="en-US" sz="2400" b="1" smtClean="0"/>
              <a:t>Identify the hazards;</a:t>
            </a:r>
            <a:r>
              <a:rPr lang="en-US" sz="2400" smtClean="0"/>
              <a:t> oxygen deficiency, flammable and/or toxic.</a:t>
            </a:r>
            <a:endParaRPr lang="en-US" sz="2400" b="1" i="1" smtClean="0"/>
          </a:p>
          <a:p>
            <a:pPr eaLnBrk="1" hangingPunct="1">
              <a:lnSpc>
                <a:spcPct val="90000"/>
              </a:lnSpc>
            </a:pPr>
            <a:r>
              <a:rPr lang="en-US" sz="2400" b="1" smtClean="0"/>
              <a:t>Classify the space;</a:t>
            </a:r>
            <a:r>
              <a:rPr lang="en-US" sz="2400" smtClean="0"/>
              <a:t> enclosed space, confined space (hazards isolated), or permit required confined space.</a:t>
            </a:r>
            <a:endParaRPr lang="en-US" sz="2400" b="1" i="1" smtClean="0"/>
          </a:p>
          <a:p>
            <a:pPr eaLnBrk="1" hangingPunct="1">
              <a:lnSpc>
                <a:spcPct val="90000"/>
              </a:lnSpc>
            </a:pPr>
            <a:r>
              <a:rPr lang="en-US" sz="2400" b="1" smtClean="0"/>
              <a:t>Eliminate and/or control the hazards;</a:t>
            </a:r>
            <a:r>
              <a:rPr lang="en-US" sz="2400" smtClean="0"/>
              <a:t> engineering controls (ventilation) and/or personal protective equipment (PPE).</a:t>
            </a:r>
            <a:endParaRPr lang="en-US" sz="2400" b="1" i="1" smtClean="0"/>
          </a:p>
          <a:p>
            <a:pPr eaLnBrk="1" hangingPunct="1">
              <a:lnSpc>
                <a:spcPct val="90000"/>
              </a:lnSpc>
            </a:pPr>
            <a:r>
              <a:rPr lang="en-US" sz="2400" b="1" smtClean="0"/>
              <a:t>Coordinate entry operations;</a:t>
            </a:r>
            <a:r>
              <a:rPr lang="en-US" sz="2400" smtClean="0"/>
              <a:t> entrant &amp; attendant responsibilities, ensure proper communication.</a:t>
            </a:r>
            <a:endParaRPr lang="en-US" sz="2400" b="1" i="1" smtClean="0"/>
          </a:p>
          <a:p>
            <a:pPr eaLnBrk="1" hangingPunct="1">
              <a:lnSpc>
                <a:spcPct val="90000"/>
              </a:lnSpc>
            </a:pPr>
            <a:r>
              <a:rPr lang="en-US" sz="2400" b="1" smtClean="0"/>
              <a:t>Ensure prompt rescue;</a:t>
            </a:r>
            <a:r>
              <a:rPr lang="en-US" sz="2400" smtClean="0"/>
              <a:t> team readily available, properly equipped &amp; trained!</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E3C5A9-C7EB-4CD4-AD23-11A350525858}" type="slidenum">
              <a:rPr lang="en-US" smtClean="0"/>
              <a:pPr eaLnBrk="1" hangingPunct="1"/>
              <a:t>121</a:t>
            </a:fld>
            <a:endParaRPr lang="en-US" smtClean="0"/>
          </a:p>
        </p:txBody>
      </p:sp>
      <p:sp>
        <p:nvSpPr>
          <p:cNvPr id="136195" name="Rectangle 4"/>
          <p:cNvSpPr>
            <a:spLocks noGrp="1" noChangeArrowheads="1"/>
          </p:cNvSpPr>
          <p:nvPr>
            <p:ph type="title"/>
          </p:nvPr>
        </p:nvSpPr>
        <p:spPr/>
        <p:txBody>
          <a:bodyPr/>
          <a:lstStyle/>
          <a:p>
            <a:pPr eaLnBrk="1" hangingPunct="1"/>
            <a:r>
              <a:rPr lang="en-US" smtClean="0"/>
              <a:t>Confined &amp; Enclosed Spaces</a:t>
            </a:r>
          </a:p>
        </p:txBody>
      </p:sp>
      <p:pic>
        <p:nvPicPr>
          <p:cNvPr id="136196" name="Picture 6" descr="Confined Space Image lif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46713" y="1981200"/>
            <a:ext cx="33369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7"/>
          <p:cNvSpPr txBox="1">
            <a:spLocks noChangeArrowheads="1"/>
          </p:cNvSpPr>
          <p:nvPr/>
        </p:nvSpPr>
        <p:spPr bwMode="auto">
          <a:xfrm>
            <a:off x="152400" y="2514600"/>
            <a:ext cx="4876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400" b="1" i="1"/>
              <a:t>Working in elevated lifts (locations) could cause you to be exposed to unexpected hazardous atmospheres. </a:t>
            </a:r>
            <a:endParaRPr lang="en-US" sz="240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41A92B-C56D-484F-8BA4-221748EDB513}" type="slidenum">
              <a:rPr lang="en-US" smtClean="0"/>
              <a:pPr eaLnBrk="1" hangingPunct="1"/>
              <a:t>122</a:t>
            </a:fld>
            <a:endParaRPr lang="en-US" smtClean="0"/>
          </a:p>
        </p:txBody>
      </p:sp>
      <p:sp>
        <p:nvSpPr>
          <p:cNvPr id="137219" name="Rectangle 2"/>
          <p:cNvSpPr>
            <a:spLocks noGrp="1" noChangeArrowheads="1"/>
          </p:cNvSpPr>
          <p:nvPr>
            <p:ph type="title"/>
          </p:nvPr>
        </p:nvSpPr>
        <p:spPr/>
        <p:txBody>
          <a:bodyPr/>
          <a:lstStyle/>
          <a:p>
            <a:pPr eaLnBrk="1" hangingPunct="1"/>
            <a:r>
              <a:rPr lang="en-US" smtClean="0"/>
              <a:t>Confined &amp; Enclosed Spaces</a:t>
            </a:r>
          </a:p>
        </p:txBody>
      </p:sp>
      <p:sp>
        <p:nvSpPr>
          <p:cNvPr id="137220" name="Text Box 4"/>
          <p:cNvSpPr txBox="1">
            <a:spLocks noChangeArrowheads="1"/>
          </p:cNvSpPr>
          <p:nvPr/>
        </p:nvSpPr>
        <p:spPr bwMode="auto">
          <a:xfrm>
            <a:off x="228600" y="1371600"/>
            <a:ext cx="861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400"/>
          </a:p>
        </p:txBody>
      </p:sp>
      <p:pic>
        <p:nvPicPr>
          <p:cNvPr id="137221" name="Picture 5" descr="hold 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371600"/>
            <a:ext cx="6789738" cy="49704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E659CD-5222-4504-9127-33A6A8900F2D}" type="slidenum">
              <a:rPr lang="en-US" smtClean="0"/>
              <a:pPr eaLnBrk="1" hangingPunct="1"/>
              <a:t>123</a:t>
            </a:fld>
            <a:endParaRPr lang="en-US" smtClean="0"/>
          </a:p>
        </p:txBody>
      </p:sp>
      <p:sp>
        <p:nvSpPr>
          <p:cNvPr id="138243" name="Rectangle 2"/>
          <p:cNvSpPr>
            <a:spLocks noGrp="1" noChangeArrowheads="1"/>
          </p:cNvSpPr>
          <p:nvPr>
            <p:ph type="title"/>
          </p:nvPr>
        </p:nvSpPr>
        <p:spPr/>
        <p:txBody>
          <a:bodyPr/>
          <a:lstStyle/>
          <a:p>
            <a:pPr eaLnBrk="1" hangingPunct="1"/>
            <a:r>
              <a:rPr lang="en-US" sz="4000" smtClean="0"/>
              <a:t>Confined Space Entry Procedures </a:t>
            </a:r>
          </a:p>
        </p:txBody>
      </p:sp>
      <p:sp>
        <p:nvSpPr>
          <p:cNvPr id="299011" name="Rectangle 3"/>
          <p:cNvSpPr>
            <a:spLocks noGrp="1" noChangeArrowheads="1"/>
          </p:cNvSpPr>
          <p:nvPr>
            <p:ph type="body" idx="1"/>
          </p:nvPr>
        </p:nvSpPr>
        <p:spPr/>
        <p:txBody>
          <a:bodyPr/>
          <a:lstStyle/>
          <a:p>
            <a:pPr eaLnBrk="1" hangingPunct="1"/>
            <a:r>
              <a:rPr lang="en-US" dirty="0" smtClean="0"/>
              <a:t>Understand the procedures for confined space entry. </a:t>
            </a:r>
          </a:p>
          <a:p>
            <a:pPr eaLnBrk="1" hangingPunct="1"/>
            <a:r>
              <a:rPr lang="en-US" dirty="0" smtClean="0"/>
              <a:t>Know the hazards of the specific space.</a:t>
            </a:r>
          </a:p>
          <a:p>
            <a:pPr eaLnBrk="1" hangingPunct="1"/>
            <a:r>
              <a:rPr lang="en-US" dirty="0" smtClean="0"/>
              <a:t>Review the specific procedures for each entry.</a:t>
            </a:r>
            <a:endParaRPr lang="en-US" b="1" i="1" dirty="0" smtClean="0"/>
          </a:p>
          <a:p>
            <a:pPr eaLnBrk="1" hangingPunct="1"/>
            <a:r>
              <a:rPr lang="en-US" dirty="0" smtClean="0"/>
              <a:t>Understand how to use entry and rescue equipment.</a:t>
            </a:r>
          </a:p>
          <a:p>
            <a:pPr eaLnBrk="1" hangingPunct="1"/>
            <a:r>
              <a:rPr lang="en-US" dirty="0" smtClean="0"/>
              <a:t>Highly trained and skilled workers! </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0978F2-1A83-4C2D-832D-BF0488FDAAD6}" type="slidenum">
              <a:rPr lang="en-US" smtClean="0"/>
              <a:pPr eaLnBrk="1" hangingPunct="1"/>
              <a:t>124</a:t>
            </a:fld>
            <a:endParaRPr lang="en-US" smtClean="0"/>
          </a:p>
        </p:txBody>
      </p:sp>
      <p:pic>
        <p:nvPicPr>
          <p:cNvPr id="139267" name="Picture 4" descr="cs rescue equipmen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6300" y="304800"/>
            <a:ext cx="4722813" cy="6324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C02C63-3980-42CF-9225-EE092DD9E4F7}" type="slidenum">
              <a:rPr lang="en-US" smtClean="0"/>
              <a:pPr eaLnBrk="1" hangingPunct="1"/>
              <a:t>125</a:t>
            </a:fld>
            <a:endParaRPr lang="en-US" smtClean="0"/>
          </a:p>
        </p:txBody>
      </p:sp>
      <p:sp>
        <p:nvSpPr>
          <p:cNvPr id="140291" name="Rectangle 4"/>
          <p:cNvSpPr>
            <a:spLocks noGrp="1" noChangeArrowheads="1"/>
          </p:cNvSpPr>
          <p:nvPr>
            <p:ph type="title"/>
          </p:nvPr>
        </p:nvSpPr>
        <p:spPr/>
        <p:txBody>
          <a:bodyPr/>
          <a:lstStyle/>
          <a:p>
            <a:pPr eaLnBrk="1" hangingPunct="1"/>
            <a:r>
              <a:rPr lang="en-US" sz="4000" smtClean="0"/>
              <a:t>Confined Space Entry Procedures</a:t>
            </a:r>
          </a:p>
        </p:txBody>
      </p:sp>
      <p:pic>
        <p:nvPicPr>
          <p:cNvPr id="140292" name="Picture 6" descr="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2286000"/>
            <a:ext cx="3348038"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 Box 7"/>
          <p:cNvSpPr txBox="1">
            <a:spLocks noChangeArrowheads="1"/>
          </p:cNvSpPr>
          <p:nvPr/>
        </p:nvSpPr>
        <p:spPr bwMode="auto">
          <a:xfrm>
            <a:off x="3811588" y="2794000"/>
            <a:ext cx="4722812"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i="1"/>
              <a:t>Test all confined spaces before you enter!</a:t>
            </a:r>
          </a:p>
          <a:p>
            <a:pPr eaLnBrk="1" hangingPunct="1"/>
            <a:endParaRPr lang="en-US" sz="2400"/>
          </a:p>
          <a:p>
            <a:pPr eaLnBrk="1" hangingPunct="1"/>
            <a:endParaRPr lang="en-US" sz="2400"/>
          </a:p>
          <a:p>
            <a:pPr eaLnBrk="1" hangingPunct="1"/>
            <a:r>
              <a:rPr lang="en-US" sz="2400"/>
              <a:t>Oxygen Content</a:t>
            </a:r>
          </a:p>
          <a:p>
            <a:pPr eaLnBrk="1" hangingPunct="1"/>
            <a:endParaRPr lang="en-US" sz="2400"/>
          </a:p>
          <a:p>
            <a:pPr eaLnBrk="1" hangingPunct="1"/>
            <a:r>
              <a:rPr lang="en-US" sz="2400"/>
              <a:t>Flammable Environments</a:t>
            </a:r>
          </a:p>
          <a:p>
            <a:pPr eaLnBrk="1" hangingPunct="1"/>
            <a:endParaRPr lang="en-US" sz="2400"/>
          </a:p>
          <a:p>
            <a:pPr eaLnBrk="1" hangingPunct="1"/>
            <a:r>
              <a:rPr lang="en-US" sz="2400"/>
              <a:t>Toxic Substances</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3A5549-7867-4EDE-A412-8CEF044A544F}" type="slidenum">
              <a:rPr lang="en-US" smtClean="0"/>
              <a:pPr eaLnBrk="1" hangingPunct="1"/>
              <a:t>126</a:t>
            </a:fld>
            <a:endParaRPr lang="en-US" smtClean="0"/>
          </a:p>
        </p:txBody>
      </p:sp>
      <p:sp>
        <p:nvSpPr>
          <p:cNvPr id="141315" name="Rectangle 7"/>
          <p:cNvSpPr>
            <a:spLocks noGrp="1" noChangeArrowheads="1"/>
          </p:cNvSpPr>
          <p:nvPr>
            <p:ph type="title"/>
          </p:nvPr>
        </p:nvSpPr>
        <p:spPr/>
        <p:txBody>
          <a:bodyPr/>
          <a:lstStyle/>
          <a:p>
            <a:pPr eaLnBrk="1" hangingPunct="1"/>
            <a:r>
              <a:rPr lang="en-US" smtClean="0"/>
              <a:t>Hazardous Atmospheres</a:t>
            </a:r>
          </a:p>
        </p:txBody>
      </p:sp>
      <p:sp>
        <p:nvSpPr>
          <p:cNvPr id="306184" name="Rectangle 8"/>
          <p:cNvSpPr>
            <a:spLocks noGrp="1" noChangeArrowheads="1"/>
          </p:cNvSpPr>
          <p:nvPr>
            <p:ph type="body" idx="1"/>
          </p:nvPr>
        </p:nvSpPr>
        <p:spPr/>
        <p:txBody>
          <a:bodyPr/>
          <a:lstStyle/>
          <a:p>
            <a:pPr eaLnBrk="1" hangingPunct="1"/>
            <a:r>
              <a:rPr lang="en-US" dirty="0" smtClean="0"/>
              <a:t>Oxygen concentration below 19.5% or above 23.5%</a:t>
            </a:r>
          </a:p>
          <a:p>
            <a:pPr eaLnBrk="1" hangingPunct="1"/>
            <a:r>
              <a:rPr lang="en-US" dirty="0" smtClean="0"/>
              <a:t>Flammable gas, vapor, mist in excess of 10% of its lower flammable limit (LFL).</a:t>
            </a:r>
          </a:p>
          <a:p>
            <a:pPr eaLnBrk="1" hangingPunct="1"/>
            <a:r>
              <a:rPr lang="en-US" dirty="0" smtClean="0"/>
              <a:t>Airborne combustible dust at high concentrations.</a:t>
            </a:r>
          </a:p>
          <a:p>
            <a:pPr eaLnBrk="1" hangingPunct="1"/>
            <a:r>
              <a:rPr lang="en-US" dirty="0" smtClean="0"/>
              <a:t>Exposure to any substance above OSHA’s Permissible Exposure Limit (PEL).</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BEDC893-7E28-48B7-8604-752B34797900}" type="slidenum">
              <a:rPr lang="en-US" smtClean="0"/>
              <a:pPr eaLnBrk="1" hangingPunct="1"/>
              <a:t>127</a:t>
            </a:fld>
            <a:endParaRPr lang="en-US" smtClean="0"/>
          </a:p>
        </p:txBody>
      </p:sp>
      <p:pic>
        <p:nvPicPr>
          <p:cNvPr id="142339" name="Picture 5" descr="dust haz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9863" y="1600200"/>
            <a:ext cx="6484937" cy="48228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2340" name="Rectangle 7"/>
          <p:cNvSpPr>
            <a:spLocks noGrp="1" noChangeArrowheads="1"/>
          </p:cNvSpPr>
          <p:nvPr>
            <p:ph type="title"/>
          </p:nvPr>
        </p:nvSpPr>
        <p:spPr/>
        <p:txBody>
          <a:bodyPr/>
          <a:lstStyle/>
          <a:p>
            <a:pPr eaLnBrk="1" hangingPunct="1"/>
            <a:r>
              <a:rPr lang="en-US" smtClean="0"/>
              <a:t>What do you think?</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C7671B-699E-4E13-80DB-4C81A17A48E2}" type="slidenum">
              <a:rPr lang="en-US" smtClean="0"/>
              <a:pPr eaLnBrk="1" hangingPunct="1"/>
              <a:t>128</a:t>
            </a:fld>
            <a:endParaRPr lang="en-US" smtClean="0"/>
          </a:p>
        </p:txBody>
      </p:sp>
      <p:sp>
        <p:nvSpPr>
          <p:cNvPr id="143363" name="Rectangle 4"/>
          <p:cNvSpPr>
            <a:spLocks noGrp="1" noChangeArrowheads="1"/>
          </p:cNvSpPr>
          <p:nvPr>
            <p:ph type="title"/>
          </p:nvPr>
        </p:nvSpPr>
        <p:spPr/>
        <p:txBody>
          <a:bodyPr/>
          <a:lstStyle/>
          <a:p>
            <a:pPr eaLnBrk="1" hangingPunct="1"/>
            <a:r>
              <a:rPr lang="en-US" sz="4000" smtClean="0"/>
              <a:t>Flammable &amp; Explosive Hazards</a:t>
            </a:r>
          </a:p>
        </p:txBody>
      </p:sp>
      <p:sp>
        <p:nvSpPr>
          <p:cNvPr id="143364" name="Text Box 6"/>
          <p:cNvSpPr txBox="1">
            <a:spLocks noChangeArrowheads="1"/>
          </p:cNvSpPr>
          <p:nvPr/>
        </p:nvSpPr>
        <p:spPr bwMode="auto">
          <a:xfrm>
            <a:off x="930275" y="4281488"/>
            <a:ext cx="2498725"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TOO</a:t>
            </a:r>
          </a:p>
          <a:p>
            <a:pPr algn="ctr" eaLnBrk="1" hangingPunct="1"/>
            <a:r>
              <a:rPr lang="en-US" sz="2000" b="1"/>
              <a:t>LITTLE GAS</a:t>
            </a:r>
            <a:endParaRPr lang="en-US" sz="2000"/>
          </a:p>
        </p:txBody>
      </p:sp>
      <p:sp>
        <p:nvSpPr>
          <p:cNvPr id="143365" name="Text Box 7"/>
          <p:cNvSpPr txBox="1">
            <a:spLocks noChangeArrowheads="1"/>
          </p:cNvSpPr>
          <p:nvPr/>
        </p:nvSpPr>
        <p:spPr bwMode="auto">
          <a:xfrm>
            <a:off x="6248400" y="4283075"/>
            <a:ext cx="1881188"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TOO</a:t>
            </a:r>
          </a:p>
          <a:p>
            <a:pPr algn="ctr" eaLnBrk="1" hangingPunct="1"/>
            <a:r>
              <a:rPr lang="en-US" sz="2000" b="1"/>
              <a:t>MUCH GAS</a:t>
            </a:r>
            <a:endParaRPr lang="en-US" sz="2000"/>
          </a:p>
        </p:txBody>
      </p:sp>
      <p:sp>
        <p:nvSpPr>
          <p:cNvPr id="143366" name="Rectangle 8"/>
          <p:cNvSpPr>
            <a:spLocks noChangeArrowheads="1"/>
          </p:cNvSpPr>
          <p:nvPr/>
        </p:nvSpPr>
        <p:spPr bwMode="auto">
          <a:xfrm>
            <a:off x="914400" y="2765425"/>
            <a:ext cx="7467600" cy="1301750"/>
          </a:xfrm>
          <a:prstGeom prst="rect">
            <a:avLst/>
          </a:prstGeom>
          <a:solidFill>
            <a:srgbClr val="EAEAEA"/>
          </a:solidFill>
          <a:ln w="28575">
            <a:solidFill>
              <a:srgbClr val="000000"/>
            </a:solidFill>
            <a:miter lim="800000"/>
            <a:headEnd/>
            <a:tailEnd/>
          </a:ln>
        </p:spPr>
        <p:txBody>
          <a:bodyPr/>
          <a:lstStyle/>
          <a:p>
            <a:endParaRPr lang="en-US"/>
          </a:p>
        </p:txBody>
      </p:sp>
      <p:sp>
        <p:nvSpPr>
          <p:cNvPr id="143367" name="AutoShape 9"/>
          <p:cNvSpPr>
            <a:spLocks noChangeArrowheads="1"/>
          </p:cNvSpPr>
          <p:nvPr/>
        </p:nvSpPr>
        <p:spPr bwMode="auto">
          <a:xfrm flipH="1">
            <a:off x="1044575" y="2776538"/>
            <a:ext cx="7335838" cy="1289050"/>
          </a:xfrm>
          <a:prstGeom prst="rtTriangle">
            <a:avLst/>
          </a:prstGeom>
          <a:solidFill>
            <a:srgbClr val="969696"/>
          </a:solidFill>
          <a:ln w="28575">
            <a:solidFill>
              <a:srgbClr val="000000"/>
            </a:solidFill>
            <a:miter lim="800000"/>
            <a:headEnd/>
            <a:tailEnd/>
          </a:ln>
        </p:spPr>
        <p:txBody>
          <a:bodyPr/>
          <a:lstStyle/>
          <a:p>
            <a:endParaRPr lang="en-US"/>
          </a:p>
        </p:txBody>
      </p:sp>
      <p:sp>
        <p:nvSpPr>
          <p:cNvPr id="143368" name="Rectangle 10"/>
          <p:cNvSpPr>
            <a:spLocks noChangeArrowheads="1"/>
          </p:cNvSpPr>
          <p:nvPr/>
        </p:nvSpPr>
        <p:spPr bwMode="auto">
          <a:xfrm>
            <a:off x="3589338" y="2776538"/>
            <a:ext cx="2174875" cy="1274762"/>
          </a:xfrm>
          <a:prstGeom prst="rect">
            <a:avLst/>
          </a:prstGeom>
          <a:solidFill>
            <a:srgbClr val="FFFFFF"/>
          </a:solidFill>
          <a:ln w="6350">
            <a:solidFill>
              <a:srgbClr val="000000"/>
            </a:solidFill>
            <a:miter lim="800000"/>
            <a:headEnd/>
            <a:tailEnd/>
          </a:ln>
        </p:spPr>
        <p:txBody>
          <a:bodyPr/>
          <a:lstStyle/>
          <a:p>
            <a:endParaRPr lang="en-US"/>
          </a:p>
        </p:txBody>
      </p:sp>
      <p:sp>
        <p:nvSpPr>
          <p:cNvPr id="143369" name="Text Box 11"/>
          <p:cNvSpPr txBox="1">
            <a:spLocks noChangeArrowheads="1"/>
          </p:cNvSpPr>
          <p:nvPr/>
        </p:nvSpPr>
        <p:spPr bwMode="auto">
          <a:xfrm>
            <a:off x="995363" y="1676400"/>
            <a:ext cx="23574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LEAN</a:t>
            </a:r>
          </a:p>
          <a:p>
            <a:pPr algn="ctr" eaLnBrk="1" hangingPunct="1"/>
            <a:endParaRPr lang="en-US" sz="2000"/>
          </a:p>
          <a:p>
            <a:pPr algn="ctr" eaLnBrk="1" hangingPunct="1"/>
            <a:r>
              <a:rPr lang="en-US" sz="2000" b="1"/>
              <a:t>TOO MUCH AIR</a:t>
            </a:r>
            <a:endParaRPr lang="en-US" sz="2000"/>
          </a:p>
        </p:txBody>
      </p:sp>
      <p:sp>
        <p:nvSpPr>
          <p:cNvPr id="143370" name="Text Box 12"/>
          <p:cNvSpPr txBox="1">
            <a:spLocks noChangeArrowheads="1"/>
          </p:cNvSpPr>
          <p:nvPr/>
        </p:nvSpPr>
        <p:spPr bwMode="auto">
          <a:xfrm>
            <a:off x="3119438" y="4305300"/>
            <a:ext cx="30988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FLAMMABLE</a:t>
            </a:r>
          </a:p>
          <a:p>
            <a:pPr algn="ctr" eaLnBrk="1" hangingPunct="1"/>
            <a:r>
              <a:rPr lang="en-US" sz="2000" b="1"/>
              <a:t>MIXTURE</a:t>
            </a:r>
            <a:endParaRPr lang="en-US" sz="2000"/>
          </a:p>
        </p:txBody>
      </p:sp>
      <p:sp>
        <p:nvSpPr>
          <p:cNvPr id="143371" name="Text Box 13"/>
          <p:cNvSpPr txBox="1">
            <a:spLocks noChangeArrowheads="1"/>
          </p:cNvSpPr>
          <p:nvPr/>
        </p:nvSpPr>
        <p:spPr bwMode="auto">
          <a:xfrm>
            <a:off x="3236913" y="2071688"/>
            <a:ext cx="28352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EXPLOSIVE</a:t>
            </a:r>
            <a:endParaRPr lang="en-US" sz="2000"/>
          </a:p>
        </p:txBody>
      </p:sp>
      <p:sp>
        <p:nvSpPr>
          <p:cNvPr id="143372" name="Text Box 14"/>
          <p:cNvSpPr txBox="1">
            <a:spLocks noChangeArrowheads="1"/>
          </p:cNvSpPr>
          <p:nvPr/>
        </p:nvSpPr>
        <p:spPr bwMode="auto">
          <a:xfrm>
            <a:off x="5791200" y="1692275"/>
            <a:ext cx="28559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RICH</a:t>
            </a:r>
          </a:p>
          <a:p>
            <a:pPr algn="ctr" eaLnBrk="1" hangingPunct="1"/>
            <a:endParaRPr lang="en-US" sz="2000"/>
          </a:p>
          <a:p>
            <a:pPr algn="ctr" eaLnBrk="1" hangingPunct="1"/>
            <a:r>
              <a:rPr lang="en-US" sz="2000" b="1"/>
              <a:t>TOO LITTLE AIR</a:t>
            </a:r>
            <a:endParaRPr lang="en-US" sz="2000"/>
          </a:p>
        </p:txBody>
      </p:sp>
      <p:pic>
        <p:nvPicPr>
          <p:cNvPr id="143373" name="Picture 15" descr="fire gh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10025" y="2790825"/>
            <a:ext cx="13001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4" name="Picture 16" descr="fire gh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5213350"/>
            <a:ext cx="1073150"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5" name="Text Box 17"/>
          <p:cNvSpPr txBox="1">
            <a:spLocks noChangeArrowheads="1"/>
          </p:cNvSpPr>
          <p:nvPr/>
        </p:nvSpPr>
        <p:spPr bwMode="auto">
          <a:xfrm>
            <a:off x="1447800" y="5943600"/>
            <a:ext cx="53340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Pictogram for Flammable</a:t>
            </a:r>
          </a:p>
          <a:p>
            <a:pPr eaLnBrk="1" hangingPunct="1"/>
            <a:r>
              <a:rPr lang="en-US" sz="2000" b="1" i="1"/>
              <a:t>Globally Harmonized System</a:t>
            </a:r>
          </a:p>
          <a:p>
            <a:pPr eaLnBrk="1" hangingPunct="1"/>
            <a:endParaRPr lang="en-US" sz="200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35F6B1-020D-4550-882D-1B4772ACAA74}" type="slidenum">
              <a:rPr lang="en-US" smtClean="0"/>
              <a:pPr eaLnBrk="1" hangingPunct="1"/>
              <a:t>129</a:t>
            </a:fld>
            <a:endParaRPr lang="en-US" smtClean="0"/>
          </a:p>
        </p:txBody>
      </p:sp>
      <p:sp>
        <p:nvSpPr>
          <p:cNvPr id="144387" name="Rectangle 2"/>
          <p:cNvSpPr>
            <a:spLocks noGrp="1" noChangeArrowheads="1"/>
          </p:cNvSpPr>
          <p:nvPr>
            <p:ph type="title"/>
          </p:nvPr>
        </p:nvSpPr>
        <p:spPr/>
        <p:txBody>
          <a:bodyPr/>
          <a:lstStyle/>
          <a:p>
            <a:pPr eaLnBrk="1" hangingPunct="1"/>
            <a:r>
              <a:rPr lang="en-US" sz="4000" smtClean="0"/>
              <a:t>Flammable &amp; Explosive Hazards</a:t>
            </a:r>
          </a:p>
        </p:txBody>
      </p:sp>
      <p:grpSp>
        <p:nvGrpSpPr>
          <p:cNvPr id="144388" name="Group 4"/>
          <p:cNvGrpSpPr>
            <a:grpSpLocks/>
          </p:cNvGrpSpPr>
          <p:nvPr/>
        </p:nvGrpSpPr>
        <p:grpSpPr bwMode="auto">
          <a:xfrm>
            <a:off x="758825" y="990600"/>
            <a:ext cx="7445375" cy="5116513"/>
            <a:chOff x="5859" y="3882"/>
            <a:chExt cx="4992" cy="4864"/>
          </a:xfrm>
        </p:grpSpPr>
        <p:sp>
          <p:nvSpPr>
            <p:cNvPr id="144390" name="AutoShape 5"/>
            <p:cNvSpPr>
              <a:spLocks noChangeArrowheads="1"/>
            </p:cNvSpPr>
            <p:nvPr/>
          </p:nvSpPr>
          <p:spPr bwMode="auto">
            <a:xfrm flipV="1">
              <a:off x="6600" y="6961"/>
              <a:ext cx="3570" cy="1785"/>
            </a:xfrm>
            <a:prstGeom prst="triangle">
              <a:avLst>
                <a:gd name="adj" fmla="val 50000"/>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p>
              <a:pPr algn="ctr"/>
              <a:r>
                <a:rPr lang="en-US" sz="2400" b="1"/>
                <a:t>CHAIN</a:t>
              </a:r>
            </a:p>
            <a:p>
              <a:pPr algn="ctr"/>
              <a:r>
                <a:rPr lang="en-US" sz="2400" b="1"/>
                <a:t>REATION</a:t>
              </a:r>
              <a:endParaRPr lang="en-US" sz="2400"/>
            </a:p>
          </p:txBody>
        </p:sp>
        <p:sp>
          <p:nvSpPr>
            <p:cNvPr id="144391" name="AutoShape 6"/>
            <p:cNvSpPr>
              <a:spLocks noChangeArrowheads="1"/>
            </p:cNvSpPr>
            <p:nvPr/>
          </p:nvSpPr>
          <p:spPr bwMode="auto">
            <a:xfrm>
              <a:off x="7580" y="3882"/>
              <a:ext cx="1600" cy="2203"/>
            </a:xfrm>
            <a:prstGeom prst="triangle">
              <a:avLst>
                <a:gd name="adj" fmla="val 50000"/>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p>
              <a:pPr algn="ctr"/>
              <a:r>
                <a:rPr lang="en-US" sz="2400" b="1"/>
                <a:t>HEAT</a:t>
              </a:r>
              <a:endParaRPr lang="en-US" sz="2400"/>
            </a:p>
          </p:txBody>
        </p:sp>
        <p:sp>
          <p:nvSpPr>
            <p:cNvPr id="144392" name="AutoShape 7"/>
            <p:cNvSpPr>
              <a:spLocks noChangeArrowheads="1"/>
            </p:cNvSpPr>
            <p:nvPr/>
          </p:nvSpPr>
          <p:spPr bwMode="auto">
            <a:xfrm rot="911367">
              <a:off x="5859" y="5043"/>
              <a:ext cx="2102" cy="1888"/>
            </a:xfrm>
            <a:prstGeom prst="triangle">
              <a:avLst>
                <a:gd name="adj" fmla="val 80000"/>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p>
              <a:pPr algn="ctr"/>
              <a:r>
                <a:rPr lang="en-US" sz="2400" b="1"/>
                <a:t>OXYGEN</a:t>
              </a:r>
              <a:endParaRPr lang="en-US" sz="2400"/>
            </a:p>
          </p:txBody>
        </p:sp>
        <p:sp>
          <p:nvSpPr>
            <p:cNvPr id="144393" name="AutoShape 8"/>
            <p:cNvSpPr>
              <a:spLocks noChangeArrowheads="1"/>
            </p:cNvSpPr>
            <p:nvPr/>
          </p:nvSpPr>
          <p:spPr bwMode="auto">
            <a:xfrm rot="20688633" flipH="1">
              <a:off x="8749" y="5052"/>
              <a:ext cx="2102" cy="1891"/>
            </a:xfrm>
            <a:prstGeom prst="triangle">
              <a:avLst>
                <a:gd name="adj" fmla="val 80000"/>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p>
              <a:pPr algn="ctr"/>
              <a:r>
                <a:rPr lang="en-US" sz="2400" b="1"/>
                <a:t>FUEL</a:t>
              </a:r>
              <a:endParaRPr lang="en-US" sz="2400"/>
            </a:p>
          </p:txBody>
        </p:sp>
      </p:grpSp>
      <p:sp>
        <p:nvSpPr>
          <p:cNvPr id="144389" name="Text Box 9"/>
          <p:cNvSpPr txBox="1">
            <a:spLocks noChangeArrowheads="1"/>
          </p:cNvSpPr>
          <p:nvPr/>
        </p:nvSpPr>
        <p:spPr bwMode="auto">
          <a:xfrm>
            <a:off x="2193925" y="5983288"/>
            <a:ext cx="543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i="1"/>
              <a:t>Keep fuel, heat &amp; oxygen separated!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2243D3-08B8-4393-A71F-98EF054A66FC}" type="slidenum">
              <a:rPr lang="en-US" smtClean="0"/>
              <a:pPr eaLnBrk="1" hangingPunct="1"/>
              <a:t>13</a:t>
            </a:fld>
            <a:endParaRPr lang="en-US" smtClean="0"/>
          </a:p>
        </p:txBody>
      </p:sp>
      <p:sp>
        <p:nvSpPr>
          <p:cNvPr id="15363" name="Rectangle 2"/>
          <p:cNvSpPr>
            <a:spLocks noGrp="1" noChangeArrowheads="1"/>
          </p:cNvSpPr>
          <p:nvPr>
            <p:ph type="title"/>
          </p:nvPr>
        </p:nvSpPr>
        <p:spPr/>
        <p:txBody>
          <a:bodyPr/>
          <a:lstStyle/>
          <a:p>
            <a:pPr eaLnBrk="1" hangingPunct="1"/>
            <a:r>
              <a:rPr lang="en-US" smtClean="0"/>
              <a:t>Hazardous Conditions</a:t>
            </a:r>
          </a:p>
        </p:txBody>
      </p:sp>
      <p:sp>
        <p:nvSpPr>
          <p:cNvPr id="29699" name="Rectangle 3"/>
          <p:cNvSpPr>
            <a:spLocks noGrp="1" noChangeArrowheads="1"/>
          </p:cNvSpPr>
          <p:nvPr>
            <p:ph type="body" idx="1"/>
          </p:nvPr>
        </p:nvSpPr>
        <p:spPr/>
        <p:txBody>
          <a:bodyPr/>
          <a:lstStyle/>
          <a:p>
            <a:pPr eaLnBrk="1" hangingPunct="1">
              <a:lnSpc>
                <a:spcPct val="90000"/>
              </a:lnSpc>
            </a:pPr>
            <a:r>
              <a:rPr lang="en-US" sz="2400" smtClean="0"/>
              <a:t>Confined or enclosed spaces (hazardous atmospheres).</a:t>
            </a:r>
          </a:p>
          <a:p>
            <a:pPr eaLnBrk="1" hangingPunct="1">
              <a:lnSpc>
                <a:spcPct val="90000"/>
              </a:lnSpc>
            </a:pPr>
            <a:r>
              <a:rPr lang="en-US" sz="2400" smtClean="0"/>
              <a:t>Contaminated soil conditions (hazardous atmospheres).</a:t>
            </a:r>
          </a:p>
          <a:p>
            <a:pPr eaLnBrk="1" hangingPunct="1">
              <a:lnSpc>
                <a:spcPct val="90000"/>
              </a:lnSpc>
            </a:pPr>
            <a:r>
              <a:rPr lang="en-US" sz="2400" smtClean="0"/>
              <a:t>Unsanitary conditions (poor housekeeping, poorly kept toilet facilities, etc.).</a:t>
            </a:r>
          </a:p>
          <a:p>
            <a:pPr eaLnBrk="1" hangingPunct="1">
              <a:lnSpc>
                <a:spcPct val="90000"/>
              </a:lnSpc>
            </a:pPr>
            <a:r>
              <a:rPr lang="en-US" sz="2400" smtClean="0"/>
              <a:t>Presence of hazardous materials (dangerous coatings on structures &amp; metal containing alloys, concrete &amp; silica).</a:t>
            </a:r>
          </a:p>
          <a:p>
            <a:pPr eaLnBrk="1" hangingPunct="1">
              <a:lnSpc>
                <a:spcPct val="90000"/>
              </a:lnSpc>
            </a:pPr>
            <a:r>
              <a:rPr lang="en-US" sz="2400" smtClean="0"/>
              <a:t>The use of hazardous chemicals (gases, solvents &amp; glues).</a:t>
            </a:r>
          </a:p>
          <a:p>
            <a:pPr eaLnBrk="1" hangingPunct="1">
              <a:lnSpc>
                <a:spcPct val="90000"/>
              </a:lnSpc>
            </a:pPr>
            <a:r>
              <a:rPr lang="en-US" sz="2400" smtClean="0"/>
              <a:t>The presence of residues left by degreasing agents, usually chlorinated hydrocarbons (chloroform and carbon tetrachloride).</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CD8E83-C3D1-4B2B-842A-72B4147CD91D}" type="slidenum">
              <a:rPr lang="en-US" smtClean="0"/>
              <a:pPr eaLnBrk="1" hangingPunct="1"/>
              <a:t>130</a:t>
            </a:fld>
            <a:endParaRPr lang="en-US" smtClean="0"/>
          </a:p>
        </p:txBody>
      </p:sp>
      <p:pic>
        <p:nvPicPr>
          <p:cNvPr id="145411" name="Picture 4" descr="Accident Report - Fatal Facts"/>
          <p:cNvPicPr>
            <a:picLocks noGrp="1" noChangeAspect="1" noChangeArrowheads="1"/>
          </p:cNvPicPr>
          <p:nvPr>
            <p:ph type="title"/>
          </p:nvPr>
        </p:nvPicPr>
        <p:blipFill>
          <a:blip r:embed="rId3">
            <a:extLst>
              <a:ext uri="{28A0092B-C50C-407E-A947-70E740481C1C}">
                <a14:useLocalDpi xmlns:a14="http://schemas.microsoft.com/office/drawing/2010/main"/>
              </a:ext>
            </a:extLst>
          </a:blip>
          <a:srcRect/>
          <a:stretch>
            <a:fillRect/>
          </a:stretch>
        </p:blipFill>
        <p:spPr>
          <a:xfrm>
            <a:off x="2925763" y="511175"/>
            <a:ext cx="3292475" cy="669925"/>
          </a:xfrm>
          <a:noFill/>
        </p:spPr>
      </p:pic>
      <p:pic>
        <p:nvPicPr>
          <p:cNvPr id="145412" name="Picture 7" descr="Image - Fatal Facts No. 3"/>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2586038" y="1447800"/>
            <a:ext cx="4043362" cy="51054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8B28B0-945D-495A-9FAF-FE3A41F9A52C}" type="slidenum">
              <a:rPr lang="en-US" smtClean="0"/>
              <a:pPr eaLnBrk="1" hangingPunct="1"/>
              <a:t>131</a:t>
            </a:fld>
            <a:endParaRPr lang="en-US" smtClean="0"/>
          </a:p>
        </p:txBody>
      </p:sp>
      <p:sp>
        <p:nvSpPr>
          <p:cNvPr id="146435" name="Rectangle 2"/>
          <p:cNvSpPr>
            <a:spLocks noGrp="1" noChangeArrowheads="1"/>
          </p:cNvSpPr>
          <p:nvPr>
            <p:ph type="title"/>
          </p:nvPr>
        </p:nvSpPr>
        <p:spPr/>
        <p:txBody>
          <a:bodyPr/>
          <a:lstStyle/>
          <a:p>
            <a:pPr eaLnBrk="1" hangingPunct="1"/>
            <a:r>
              <a:rPr lang="en-US" sz="4000" smtClean="0"/>
              <a:t>Flammable Materials </a:t>
            </a:r>
            <a:br>
              <a:rPr lang="en-US" sz="4000" smtClean="0"/>
            </a:br>
            <a:r>
              <a:rPr lang="en-US" sz="4000" smtClean="0"/>
              <a:t>(Storage &amp; Use) </a:t>
            </a:r>
          </a:p>
        </p:txBody>
      </p:sp>
      <p:sp>
        <p:nvSpPr>
          <p:cNvPr id="322563" name="Rectangle 3"/>
          <p:cNvSpPr>
            <a:spLocks noGrp="1" noChangeArrowheads="1"/>
          </p:cNvSpPr>
          <p:nvPr>
            <p:ph type="body" idx="1"/>
          </p:nvPr>
        </p:nvSpPr>
        <p:spPr/>
        <p:txBody>
          <a:bodyPr/>
          <a:lstStyle/>
          <a:p>
            <a:pPr eaLnBrk="1" hangingPunct="1">
              <a:lnSpc>
                <a:spcPct val="90000"/>
              </a:lnSpc>
            </a:pPr>
            <a:r>
              <a:rPr lang="en-US" sz="2400" dirty="0" smtClean="0"/>
              <a:t>No more than 25 gallons of flammable or combustible liquids may be stored in a room outside of an approved storage cabinet. </a:t>
            </a:r>
            <a:endParaRPr lang="en-US" sz="2400" i="1" dirty="0" smtClean="0"/>
          </a:p>
          <a:p>
            <a:pPr eaLnBrk="1" hangingPunct="1">
              <a:lnSpc>
                <a:spcPct val="90000"/>
              </a:lnSpc>
            </a:pPr>
            <a:r>
              <a:rPr lang="en-US" sz="2400" dirty="0" smtClean="0"/>
              <a:t>Not more than 60 gallons of flammable or 120 gallons of combustible liquids may be stored in any one storage cabinet. Not more than three such cabinets may be located in a single storage area. </a:t>
            </a:r>
            <a:endParaRPr lang="en-US" sz="2400" i="1" dirty="0" smtClean="0"/>
          </a:p>
          <a:p>
            <a:pPr eaLnBrk="1" hangingPunct="1">
              <a:lnSpc>
                <a:spcPct val="90000"/>
              </a:lnSpc>
            </a:pPr>
            <a:r>
              <a:rPr lang="en-US" sz="2400" dirty="0" smtClean="0"/>
              <a:t>Storage of liquid petroleum gas (LPG) within buildings is prohibited. </a:t>
            </a:r>
            <a:endParaRPr lang="en-US" sz="2400" i="1" dirty="0" smtClean="0"/>
          </a:p>
          <a:p>
            <a:pPr eaLnBrk="1" hangingPunct="1">
              <a:lnSpc>
                <a:spcPct val="90000"/>
              </a:lnSpc>
            </a:pPr>
            <a:r>
              <a:rPr lang="en-US" sz="2400" dirty="0" smtClean="0"/>
              <a:t>Only approved containers and portable tanks shall be used for storage and handling of flammable and combustible liquids. </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86C74D-3B5F-4A4E-9AD5-B8BA121523E2}" type="slidenum">
              <a:rPr lang="en-US" smtClean="0"/>
              <a:pPr eaLnBrk="1" hangingPunct="1"/>
              <a:t>132</a:t>
            </a:fld>
            <a:endParaRPr lang="en-US" smtClean="0"/>
          </a:p>
        </p:txBody>
      </p:sp>
      <p:sp>
        <p:nvSpPr>
          <p:cNvPr id="147459" name="Rectangle 4"/>
          <p:cNvSpPr>
            <a:spLocks noGrp="1" noChangeArrowheads="1"/>
          </p:cNvSpPr>
          <p:nvPr>
            <p:ph type="title"/>
          </p:nvPr>
        </p:nvSpPr>
        <p:spPr/>
        <p:txBody>
          <a:bodyPr/>
          <a:lstStyle/>
          <a:p>
            <a:pPr eaLnBrk="1" hangingPunct="1"/>
            <a:r>
              <a:rPr lang="en-US" smtClean="0"/>
              <a:t>Hazard Recognition</a:t>
            </a:r>
          </a:p>
        </p:txBody>
      </p:sp>
      <p:pic>
        <p:nvPicPr>
          <p:cNvPr id="147460" name="Picture 6" descr="enclosed spac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0488" y="1676400"/>
            <a:ext cx="3813175" cy="4953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7461" name="Text Box 7"/>
          <p:cNvSpPr txBox="1">
            <a:spLocks noChangeArrowheads="1"/>
          </p:cNvSpPr>
          <p:nvPr/>
        </p:nvSpPr>
        <p:spPr bwMode="auto">
          <a:xfrm>
            <a:off x="381000" y="2209800"/>
            <a:ext cx="3200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Improper storage of flammable &amp; combustible liquids and gases; creates a potential fire hazard as well as a toxic atmosphere. </a:t>
            </a:r>
          </a:p>
          <a:p>
            <a:pPr algn="ctr" eaLnBrk="1" hangingPunct="1"/>
            <a:endParaRPr lang="en-US" sz="2400" b="1" i="1"/>
          </a:p>
          <a:p>
            <a:pPr algn="ctr" eaLnBrk="1" hangingPunct="1"/>
            <a:r>
              <a:rPr lang="en-US" sz="2400" b="1" i="1"/>
              <a:t>Notice the enclosed space hazard.</a:t>
            </a:r>
            <a:endParaRPr lang="en-US" sz="240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3FAF3F-0EBE-4684-B157-F988868FFA9F}" type="slidenum">
              <a:rPr lang="en-US" smtClean="0"/>
              <a:pPr eaLnBrk="1" hangingPunct="1"/>
              <a:t>133</a:t>
            </a:fld>
            <a:endParaRPr lang="en-US" smtClean="0"/>
          </a:p>
        </p:txBody>
      </p:sp>
      <p:grpSp>
        <p:nvGrpSpPr>
          <p:cNvPr id="148483" name="Group 5"/>
          <p:cNvGrpSpPr>
            <a:grpSpLocks/>
          </p:cNvGrpSpPr>
          <p:nvPr/>
        </p:nvGrpSpPr>
        <p:grpSpPr bwMode="auto">
          <a:xfrm>
            <a:off x="457200" y="228600"/>
            <a:ext cx="7924800" cy="6324600"/>
            <a:chOff x="1501" y="5544"/>
            <a:chExt cx="4444" cy="3679"/>
          </a:xfrm>
        </p:grpSpPr>
        <p:pic>
          <p:nvPicPr>
            <p:cNvPr id="148484" name="Picture 6" descr="894500_USE 3_WO_Bkg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8" y="5544"/>
              <a:ext cx="2311" cy="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5" name="Text Box 7"/>
            <p:cNvSpPr txBox="1">
              <a:spLocks noChangeArrowheads="1"/>
            </p:cNvSpPr>
            <p:nvPr/>
          </p:nvSpPr>
          <p:spPr bwMode="auto">
            <a:xfrm>
              <a:off x="3624" y="7743"/>
              <a:ext cx="2321" cy="854"/>
            </a:xfrm>
            <a:prstGeom prst="rect">
              <a:avLst/>
            </a:prstGeom>
            <a:solidFill>
              <a:srgbClr val="FFFFFF"/>
            </a:solidFill>
            <a:ln w="9525">
              <a:solidFill>
                <a:srgbClr val="000000"/>
              </a:solidFill>
              <a:miter lim="800000"/>
              <a:headEnd/>
              <a:tailEnd/>
            </a:ln>
            <a:effectLst>
              <a:outerShdw dist="107763" dir="18900000" algn="ctr" rotWithShape="0">
                <a:srgbClr val="808080">
                  <a:alpha val="50000"/>
                </a:srgbClr>
              </a:outerShdw>
            </a:effec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Flammable &amp; Combustible Storage Cabinet</a:t>
              </a:r>
              <a:endParaRPr lang="en-US" sz="2400"/>
            </a:p>
          </p:txBody>
        </p:sp>
        <p:sp>
          <p:nvSpPr>
            <p:cNvPr id="148486" name="Text Box 8"/>
            <p:cNvSpPr txBox="1">
              <a:spLocks noChangeArrowheads="1"/>
            </p:cNvSpPr>
            <p:nvPr/>
          </p:nvSpPr>
          <p:spPr bwMode="auto">
            <a:xfrm>
              <a:off x="1501" y="8702"/>
              <a:ext cx="3107"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800" i="1"/>
                <a:t>Photo courtesy of Justrite Mfg. Co.</a:t>
              </a:r>
              <a:endParaRPr lang="en-US"/>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1DAC20-CB82-48F0-A2DD-6598A4272EDD}" type="slidenum">
              <a:rPr lang="en-US" smtClean="0"/>
              <a:pPr eaLnBrk="1" hangingPunct="1"/>
              <a:t>134</a:t>
            </a:fld>
            <a:endParaRPr lang="en-US" smtClean="0"/>
          </a:p>
        </p:txBody>
      </p:sp>
      <p:sp>
        <p:nvSpPr>
          <p:cNvPr id="149507" name="Rectangle 2"/>
          <p:cNvSpPr>
            <a:spLocks noGrp="1" noChangeArrowheads="1"/>
          </p:cNvSpPr>
          <p:nvPr>
            <p:ph type="title"/>
          </p:nvPr>
        </p:nvSpPr>
        <p:spPr/>
        <p:txBody>
          <a:bodyPr/>
          <a:lstStyle/>
          <a:p>
            <a:pPr eaLnBrk="1" hangingPunct="1"/>
            <a:r>
              <a:rPr lang="en-US" smtClean="0"/>
              <a:t>Hazard Control</a:t>
            </a:r>
          </a:p>
        </p:txBody>
      </p:sp>
      <p:sp>
        <p:nvSpPr>
          <p:cNvPr id="149508" name="Rectangle 3"/>
          <p:cNvSpPr>
            <a:spLocks noGrp="1" noChangeArrowheads="1"/>
          </p:cNvSpPr>
          <p:nvPr>
            <p:ph type="body" idx="1"/>
          </p:nvPr>
        </p:nvSpPr>
        <p:spPr>
          <a:xfrm>
            <a:off x="457200" y="1600200"/>
            <a:ext cx="5410200" cy="4525963"/>
          </a:xfrm>
        </p:spPr>
        <p:txBody>
          <a:bodyPr/>
          <a:lstStyle/>
          <a:p>
            <a:pPr eaLnBrk="1" hangingPunct="1">
              <a:lnSpc>
                <a:spcPct val="90000"/>
              </a:lnSpc>
              <a:buFontTx/>
              <a:buNone/>
            </a:pPr>
            <a:r>
              <a:rPr lang="en-US" smtClean="0"/>
              <a:t>An approved </a:t>
            </a:r>
            <a:r>
              <a:rPr lang="en-US" i="1" smtClean="0"/>
              <a:t>“Safety Can”</a:t>
            </a:r>
            <a:r>
              <a:rPr lang="en-US" smtClean="0"/>
              <a:t>…</a:t>
            </a:r>
          </a:p>
          <a:p>
            <a:pPr eaLnBrk="1" hangingPunct="1">
              <a:lnSpc>
                <a:spcPct val="90000"/>
              </a:lnSpc>
              <a:buFontTx/>
              <a:buNone/>
            </a:pPr>
            <a:endParaRPr lang="en-US" smtClean="0"/>
          </a:p>
          <a:p>
            <a:pPr eaLnBrk="1" hangingPunct="1">
              <a:lnSpc>
                <a:spcPct val="90000"/>
              </a:lnSpc>
            </a:pPr>
            <a:r>
              <a:rPr lang="en-US" smtClean="0"/>
              <a:t>A closed container of not more than 5 gallons capacity.</a:t>
            </a:r>
          </a:p>
          <a:p>
            <a:pPr eaLnBrk="1" hangingPunct="1">
              <a:lnSpc>
                <a:spcPct val="90000"/>
              </a:lnSpc>
            </a:pPr>
            <a:r>
              <a:rPr lang="en-US" smtClean="0"/>
              <a:t>Has a flash-arresting screen.</a:t>
            </a:r>
          </a:p>
          <a:p>
            <a:pPr eaLnBrk="1" hangingPunct="1">
              <a:lnSpc>
                <a:spcPct val="90000"/>
              </a:lnSpc>
            </a:pPr>
            <a:r>
              <a:rPr lang="en-US" smtClean="0"/>
              <a:t>Spring-closing lid and spout cover.</a:t>
            </a:r>
          </a:p>
        </p:txBody>
      </p:sp>
      <p:grpSp>
        <p:nvGrpSpPr>
          <p:cNvPr id="149509" name="Group 4"/>
          <p:cNvGrpSpPr>
            <a:grpSpLocks/>
          </p:cNvGrpSpPr>
          <p:nvPr/>
        </p:nvGrpSpPr>
        <p:grpSpPr bwMode="auto">
          <a:xfrm>
            <a:off x="5791200" y="1828800"/>
            <a:ext cx="3352800" cy="3657600"/>
            <a:chOff x="7005" y="9897"/>
            <a:chExt cx="3452" cy="4140"/>
          </a:xfrm>
        </p:grpSpPr>
        <p:pic>
          <p:nvPicPr>
            <p:cNvPr id="149510" name="Picture 5" descr="7150100_Cutaway_2 Bottom Vie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42" y="9897"/>
              <a:ext cx="2906" cy="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Text Box 6"/>
            <p:cNvSpPr txBox="1">
              <a:spLocks noChangeArrowheads="1"/>
            </p:cNvSpPr>
            <p:nvPr/>
          </p:nvSpPr>
          <p:spPr bwMode="auto">
            <a:xfrm>
              <a:off x="7005" y="13331"/>
              <a:ext cx="3452" cy="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i="1"/>
                <a:t>“Safety Can”</a:t>
              </a:r>
            </a:p>
            <a:p>
              <a:pPr algn="ctr" eaLnBrk="1" hangingPunct="1"/>
              <a:r>
                <a:rPr lang="en-US" sz="800" i="1"/>
                <a:t>Photo courtesy of Justrite Mfg. Co.</a:t>
              </a:r>
            </a:p>
            <a:p>
              <a:pPr eaLnBrk="1" hangingPunct="1"/>
              <a:endParaRPr lang="en-US" sz="1200">
                <a:latin typeface="Times New Roman" pitchFamily="18" charset="0"/>
              </a:endParaRPr>
            </a:p>
            <a:p>
              <a:pPr eaLnBrk="1" hangingPunct="1"/>
              <a:endParaRPr lang="en-US"/>
            </a:p>
          </p:txBody>
        </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86A027-5473-4751-90E3-B484C824A872}" type="slidenum">
              <a:rPr lang="en-US" smtClean="0"/>
              <a:pPr eaLnBrk="1" hangingPunct="1"/>
              <a:t>135</a:t>
            </a:fld>
            <a:endParaRPr lang="en-US" smtClean="0"/>
          </a:p>
        </p:txBody>
      </p:sp>
      <p:sp>
        <p:nvSpPr>
          <p:cNvPr id="150531" name="Rectangle 2"/>
          <p:cNvSpPr>
            <a:spLocks noGrp="1" noChangeArrowheads="1"/>
          </p:cNvSpPr>
          <p:nvPr>
            <p:ph type="title"/>
          </p:nvPr>
        </p:nvSpPr>
        <p:spPr/>
        <p:txBody>
          <a:bodyPr/>
          <a:lstStyle/>
          <a:p>
            <a:pPr eaLnBrk="1" hangingPunct="1"/>
            <a:r>
              <a:rPr lang="en-US" sz="4000" smtClean="0"/>
              <a:t>National Fire Protection Association (NFPA 704)</a:t>
            </a:r>
          </a:p>
        </p:txBody>
      </p:sp>
      <p:grpSp>
        <p:nvGrpSpPr>
          <p:cNvPr id="150532" name="Group 14"/>
          <p:cNvGrpSpPr>
            <a:grpSpLocks/>
          </p:cNvGrpSpPr>
          <p:nvPr/>
        </p:nvGrpSpPr>
        <p:grpSpPr bwMode="auto">
          <a:xfrm>
            <a:off x="381000" y="1600200"/>
            <a:ext cx="7924800" cy="5105400"/>
            <a:chOff x="2199" y="4156"/>
            <a:chExt cx="8149" cy="5371"/>
          </a:xfrm>
        </p:grpSpPr>
        <p:pic>
          <p:nvPicPr>
            <p:cNvPr id="150533" name="il_fi" descr="http://safety.ag.utk.edu/safetyplan/10chemweb/Nfpa.gif"/>
            <p:cNvPicPr>
              <a:picLocks noChangeAspect="1" noChangeArrowheads="1"/>
            </p:cNvPicPr>
            <p:nvPr/>
          </p:nvPicPr>
          <p:blipFill>
            <a:blip r:embed="rId3" r:link="rId4">
              <a:lum bright="30000" contrast="42000"/>
              <a:extLst>
                <a:ext uri="{28A0092B-C50C-407E-A947-70E740481C1C}">
                  <a14:useLocalDpi xmlns:a14="http://schemas.microsoft.com/office/drawing/2010/main"/>
                </a:ext>
              </a:extLst>
            </a:blip>
            <a:srcRect/>
            <a:stretch>
              <a:fillRect/>
            </a:stretch>
          </p:blipFill>
          <p:spPr bwMode="auto">
            <a:xfrm>
              <a:off x="2199" y="4449"/>
              <a:ext cx="8149" cy="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4" name="Text Box 16"/>
            <p:cNvSpPr txBox="1">
              <a:spLocks noChangeArrowheads="1"/>
            </p:cNvSpPr>
            <p:nvPr/>
          </p:nvSpPr>
          <p:spPr bwMode="auto">
            <a:xfrm>
              <a:off x="3329" y="4165"/>
              <a:ext cx="142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Blue</a:t>
              </a:r>
              <a:endParaRPr lang="en-US" sz="2000"/>
            </a:p>
          </p:txBody>
        </p:sp>
        <p:sp>
          <p:nvSpPr>
            <p:cNvPr id="150535" name="Text Box 17"/>
            <p:cNvSpPr txBox="1">
              <a:spLocks noChangeArrowheads="1"/>
            </p:cNvSpPr>
            <p:nvPr/>
          </p:nvSpPr>
          <p:spPr bwMode="auto">
            <a:xfrm>
              <a:off x="7246" y="4156"/>
              <a:ext cx="142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Red</a:t>
              </a:r>
              <a:endParaRPr lang="en-US" sz="2000"/>
            </a:p>
          </p:txBody>
        </p:sp>
        <p:sp>
          <p:nvSpPr>
            <p:cNvPr id="150536" name="Text Box 18"/>
            <p:cNvSpPr txBox="1">
              <a:spLocks noChangeArrowheads="1"/>
            </p:cNvSpPr>
            <p:nvPr/>
          </p:nvSpPr>
          <p:spPr bwMode="auto">
            <a:xfrm>
              <a:off x="3339" y="8424"/>
              <a:ext cx="142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White</a:t>
              </a:r>
              <a:endParaRPr lang="en-US" sz="2000"/>
            </a:p>
          </p:txBody>
        </p:sp>
        <p:sp>
          <p:nvSpPr>
            <p:cNvPr id="150537" name="Text Box 19"/>
            <p:cNvSpPr txBox="1">
              <a:spLocks noChangeArrowheads="1"/>
            </p:cNvSpPr>
            <p:nvPr/>
          </p:nvSpPr>
          <p:spPr bwMode="auto">
            <a:xfrm>
              <a:off x="7230" y="8425"/>
              <a:ext cx="142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Yellow</a:t>
              </a:r>
              <a:endParaRPr lang="en-US" sz="2000"/>
            </a:p>
          </p:txBody>
        </p:sp>
        <p:sp>
          <p:nvSpPr>
            <p:cNvPr id="150538" name="AutoShape 20"/>
            <p:cNvSpPr>
              <a:spLocks noChangeArrowheads="1"/>
            </p:cNvSpPr>
            <p:nvPr/>
          </p:nvSpPr>
          <p:spPr bwMode="auto">
            <a:xfrm>
              <a:off x="5999" y="5543"/>
              <a:ext cx="1849" cy="1877"/>
            </a:xfrm>
            <a:prstGeom prst="diamond">
              <a:avLst/>
            </a:prstGeom>
            <a:solidFill>
              <a:srgbClr val="FFFFCC"/>
            </a:solidFill>
            <a:ln w="19050">
              <a:solidFill>
                <a:srgbClr val="000000"/>
              </a:solidFill>
              <a:miter lim="800000"/>
              <a:headEnd/>
              <a:tailEnd/>
            </a:ln>
          </p:spPr>
          <p:txBody>
            <a:bodyPr/>
            <a:lstStyle/>
            <a:p>
              <a:pPr algn="ctr"/>
              <a:r>
                <a:rPr lang="en-US" sz="4400" b="1"/>
                <a:t>0</a:t>
              </a:r>
              <a:endParaRPr lang="en-US" sz="4400"/>
            </a:p>
          </p:txBody>
        </p:sp>
        <p:sp>
          <p:nvSpPr>
            <p:cNvPr id="150539" name="AutoShape 21"/>
            <p:cNvSpPr>
              <a:spLocks noChangeArrowheads="1"/>
            </p:cNvSpPr>
            <p:nvPr/>
          </p:nvSpPr>
          <p:spPr bwMode="auto">
            <a:xfrm>
              <a:off x="5051" y="4639"/>
              <a:ext cx="1849" cy="1810"/>
            </a:xfrm>
            <a:prstGeom prst="diamond">
              <a:avLst/>
            </a:prstGeom>
            <a:solidFill>
              <a:srgbClr val="FF6600"/>
            </a:solidFill>
            <a:ln w="19050">
              <a:solidFill>
                <a:srgbClr val="000000"/>
              </a:solidFill>
              <a:miter lim="800000"/>
              <a:headEnd/>
              <a:tailEnd/>
            </a:ln>
          </p:spPr>
          <p:txBody>
            <a:bodyPr/>
            <a:lstStyle/>
            <a:p>
              <a:pPr algn="ctr"/>
              <a:r>
                <a:rPr lang="en-US" sz="4400" b="1"/>
                <a:t>4</a:t>
              </a:r>
              <a:endParaRPr lang="en-US" sz="4400"/>
            </a:p>
          </p:txBody>
        </p:sp>
        <p:sp>
          <p:nvSpPr>
            <p:cNvPr id="150540" name="AutoShape 22"/>
            <p:cNvSpPr>
              <a:spLocks noChangeArrowheads="1"/>
            </p:cNvSpPr>
            <p:nvPr/>
          </p:nvSpPr>
          <p:spPr bwMode="auto">
            <a:xfrm>
              <a:off x="4117" y="5576"/>
              <a:ext cx="1849" cy="1824"/>
            </a:xfrm>
            <a:prstGeom prst="diamond">
              <a:avLst/>
            </a:prstGeom>
            <a:solidFill>
              <a:srgbClr val="99CCFF"/>
            </a:solidFill>
            <a:ln w="19050">
              <a:solidFill>
                <a:srgbClr val="000000"/>
              </a:solidFill>
              <a:miter lim="800000"/>
              <a:headEnd/>
              <a:tailEnd/>
            </a:ln>
          </p:spPr>
          <p:txBody>
            <a:bodyPr/>
            <a:lstStyle/>
            <a:p>
              <a:pPr algn="ctr"/>
              <a:r>
                <a:rPr lang="en-US" sz="4400" b="1"/>
                <a:t>1</a:t>
              </a:r>
              <a:endParaRPr lang="en-US" sz="4400"/>
            </a:p>
          </p:txBody>
        </p:sp>
        <p:sp>
          <p:nvSpPr>
            <p:cNvPr id="150541" name="AutoShape 23"/>
            <p:cNvSpPr>
              <a:spLocks noChangeArrowheads="1"/>
            </p:cNvSpPr>
            <p:nvPr/>
          </p:nvSpPr>
          <p:spPr bwMode="auto">
            <a:xfrm>
              <a:off x="5075" y="6517"/>
              <a:ext cx="1849" cy="1823"/>
            </a:xfrm>
            <a:prstGeom prst="diamond">
              <a:avLst/>
            </a:prstGeom>
            <a:solidFill>
              <a:srgbClr val="FFFFFF"/>
            </a:solidFill>
            <a:ln w="19050">
              <a:solidFill>
                <a:srgbClr val="000000"/>
              </a:solidFill>
              <a:miter lim="800000"/>
              <a:headEnd/>
              <a:tailEnd/>
            </a:ln>
          </p:spPr>
          <p:txBody>
            <a:bodyPr/>
            <a:lstStyle/>
            <a:p>
              <a:endParaRPr lang="en-US"/>
            </a:p>
          </p:txBody>
        </p:sp>
      </p:gr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862A57-7998-464D-A22F-6C2FD6A6780E}" type="slidenum">
              <a:rPr lang="en-US" smtClean="0"/>
              <a:pPr eaLnBrk="1" hangingPunct="1"/>
              <a:t>136</a:t>
            </a:fld>
            <a:endParaRPr lang="en-US" smtClean="0"/>
          </a:p>
        </p:txBody>
      </p:sp>
      <p:sp>
        <p:nvSpPr>
          <p:cNvPr id="151555" name="Rectangle 2"/>
          <p:cNvSpPr>
            <a:spLocks noGrp="1" noChangeArrowheads="1"/>
          </p:cNvSpPr>
          <p:nvPr>
            <p:ph type="title"/>
          </p:nvPr>
        </p:nvSpPr>
        <p:spPr/>
        <p:txBody>
          <a:bodyPr/>
          <a:lstStyle/>
          <a:p>
            <a:pPr eaLnBrk="1" hangingPunct="1"/>
            <a:r>
              <a:rPr lang="en-US" sz="3200" smtClean="0"/>
              <a:t>The Globally Harmonized System of Classification &amp; Labeling of Chemicals</a:t>
            </a:r>
          </a:p>
        </p:txBody>
      </p:sp>
      <p:pic>
        <p:nvPicPr>
          <p:cNvPr id="151556" name="Picture 4" descr="compressed gas gh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 y="2286000"/>
            <a:ext cx="1198562"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Environment gh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76463" y="2286000"/>
            <a:ext cx="1176337"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8" name="Picture 6" descr="exploding bomb gh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30638" y="2286000"/>
            <a:ext cx="11985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7" descr="fire gh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07038" y="2286000"/>
            <a:ext cx="11985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8" descr="corrosive gh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83438" y="2286000"/>
            <a:ext cx="1198562"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9" descr="Oxidizer gh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8200" y="4619625"/>
            <a:ext cx="1219200"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10" descr="warning gh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814638" y="4535488"/>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3" name="Picture 11" descr="toxic gh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872038" y="4572000"/>
            <a:ext cx="1198562"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4" name="Picture 12" descr="health hazard gh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077075" y="45720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5" name="Text Box 13"/>
          <p:cNvSpPr txBox="1">
            <a:spLocks noChangeArrowheads="1"/>
          </p:cNvSpPr>
          <p:nvPr/>
        </p:nvSpPr>
        <p:spPr bwMode="auto">
          <a:xfrm>
            <a:off x="841375" y="3465513"/>
            <a:ext cx="60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Gas</a:t>
            </a:r>
          </a:p>
        </p:txBody>
      </p:sp>
      <p:sp>
        <p:nvSpPr>
          <p:cNvPr id="151566" name="Text Box 14"/>
          <p:cNvSpPr txBox="1">
            <a:spLocks noChangeArrowheads="1"/>
          </p:cNvSpPr>
          <p:nvPr/>
        </p:nvSpPr>
        <p:spPr bwMode="auto">
          <a:xfrm>
            <a:off x="1870075" y="3465513"/>
            <a:ext cx="1746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Aquatic Hazard</a:t>
            </a:r>
          </a:p>
        </p:txBody>
      </p:sp>
      <p:sp>
        <p:nvSpPr>
          <p:cNvPr id="151567" name="Text Box 15"/>
          <p:cNvSpPr txBox="1">
            <a:spLocks noChangeArrowheads="1"/>
          </p:cNvSpPr>
          <p:nvPr/>
        </p:nvSpPr>
        <p:spPr bwMode="auto">
          <a:xfrm>
            <a:off x="3838575" y="3465513"/>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Explosive</a:t>
            </a:r>
          </a:p>
        </p:txBody>
      </p:sp>
      <p:sp>
        <p:nvSpPr>
          <p:cNvPr id="151568" name="Text Box 16"/>
          <p:cNvSpPr txBox="1">
            <a:spLocks noChangeArrowheads="1"/>
          </p:cNvSpPr>
          <p:nvPr/>
        </p:nvSpPr>
        <p:spPr bwMode="auto">
          <a:xfrm>
            <a:off x="5438775" y="3465513"/>
            <a:ext cx="1314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Flammable</a:t>
            </a:r>
          </a:p>
        </p:txBody>
      </p:sp>
      <p:sp>
        <p:nvSpPr>
          <p:cNvPr id="151569" name="Text Box 17"/>
          <p:cNvSpPr txBox="1">
            <a:spLocks noChangeArrowheads="1"/>
          </p:cNvSpPr>
          <p:nvPr/>
        </p:nvSpPr>
        <p:spPr bwMode="auto">
          <a:xfrm>
            <a:off x="7191375" y="3465513"/>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Corrosive</a:t>
            </a:r>
          </a:p>
        </p:txBody>
      </p:sp>
      <p:sp>
        <p:nvSpPr>
          <p:cNvPr id="151570" name="Text Box 18"/>
          <p:cNvSpPr txBox="1">
            <a:spLocks noChangeArrowheads="1"/>
          </p:cNvSpPr>
          <p:nvPr/>
        </p:nvSpPr>
        <p:spPr bwMode="auto">
          <a:xfrm>
            <a:off x="936625" y="5799138"/>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Oxidizer</a:t>
            </a:r>
          </a:p>
        </p:txBody>
      </p:sp>
      <p:sp>
        <p:nvSpPr>
          <p:cNvPr id="151571" name="Text Box 20"/>
          <p:cNvSpPr txBox="1">
            <a:spLocks noChangeArrowheads="1"/>
          </p:cNvSpPr>
          <p:nvPr/>
        </p:nvSpPr>
        <p:spPr bwMode="auto">
          <a:xfrm>
            <a:off x="2366963" y="5824538"/>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Irritant &amp; Sensitizer</a:t>
            </a:r>
          </a:p>
        </p:txBody>
      </p:sp>
      <p:sp>
        <p:nvSpPr>
          <p:cNvPr id="151572" name="Text Box 21"/>
          <p:cNvSpPr txBox="1">
            <a:spLocks noChangeArrowheads="1"/>
          </p:cNvSpPr>
          <p:nvPr/>
        </p:nvSpPr>
        <p:spPr bwMode="auto">
          <a:xfrm>
            <a:off x="4678363" y="5827713"/>
            <a:ext cx="160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Acute Toxicity</a:t>
            </a:r>
          </a:p>
        </p:txBody>
      </p:sp>
      <p:sp>
        <p:nvSpPr>
          <p:cNvPr id="151573" name="Text Box 22"/>
          <p:cNvSpPr txBox="1">
            <a:spLocks noChangeArrowheads="1"/>
          </p:cNvSpPr>
          <p:nvPr/>
        </p:nvSpPr>
        <p:spPr bwMode="auto">
          <a:xfrm>
            <a:off x="6453188" y="5853113"/>
            <a:ext cx="2495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Chronic Health Hazard</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838937-32D4-488B-9CE4-7F5B4949A868}" type="slidenum">
              <a:rPr lang="en-US" smtClean="0"/>
              <a:pPr eaLnBrk="1" hangingPunct="1"/>
              <a:t>137</a:t>
            </a:fld>
            <a:endParaRPr lang="en-US" smtClean="0"/>
          </a:p>
        </p:txBody>
      </p:sp>
      <p:pic>
        <p:nvPicPr>
          <p:cNvPr id="152579" name="Picture 4" descr="Accident Report - Fatal Facts"/>
          <p:cNvPicPr>
            <a:picLocks noGrp="1" noChangeAspect="1" noChangeArrowheads="1"/>
          </p:cNvPicPr>
          <p:nvPr>
            <p:ph type="title"/>
          </p:nvPr>
        </p:nvPicPr>
        <p:blipFill>
          <a:blip r:embed="rId3">
            <a:extLst>
              <a:ext uri="{28A0092B-C50C-407E-A947-70E740481C1C}">
                <a14:useLocalDpi xmlns:a14="http://schemas.microsoft.com/office/drawing/2010/main"/>
              </a:ext>
            </a:extLst>
          </a:blip>
          <a:srcRect/>
          <a:stretch>
            <a:fillRect/>
          </a:stretch>
        </p:blipFill>
        <p:spPr>
          <a:xfrm>
            <a:off x="2925763" y="511175"/>
            <a:ext cx="3292475" cy="669925"/>
          </a:xfrm>
          <a:noFill/>
        </p:spPr>
      </p:pic>
      <p:pic>
        <p:nvPicPr>
          <p:cNvPr id="152580" name="Picture 5" descr="Image - Fatal Facts No. 72"/>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722313" y="1530350"/>
            <a:ext cx="7723187" cy="45069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EE8217-6751-48C8-80F1-45500D2376B5}" type="slidenum">
              <a:rPr lang="en-US" smtClean="0"/>
              <a:pPr eaLnBrk="1" hangingPunct="1"/>
              <a:t>138</a:t>
            </a:fld>
            <a:endParaRPr lang="en-US" smtClean="0"/>
          </a:p>
        </p:txBody>
      </p:sp>
      <p:pic>
        <p:nvPicPr>
          <p:cNvPr id="153603" name="Picture 5" descr="Accident Report - Fatal Facts"/>
          <p:cNvPicPr>
            <a:picLocks noGrp="1" noChangeAspect="1" noChangeArrowheads="1"/>
          </p:cNvPicPr>
          <p:nvPr>
            <p:ph type="title"/>
          </p:nvPr>
        </p:nvPicPr>
        <p:blipFill>
          <a:blip r:embed="rId3">
            <a:extLst>
              <a:ext uri="{28A0092B-C50C-407E-A947-70E740481C1C}">
                <a14:useLocalDpi xmlns:a14="http://schemas.microsoft.com/office/drawing/2010/main"/>
              </a:ext>
            </a:extLst>
          </a:blip>
          <a:srcRect/>
          <a:stretch>
            <a:fillRect/>
          </a:stretch>
        </p:blipFill>
        <p:spPr>
          <a:xfrm>
            <a:off x="2925763" y="511175"/>
            <a:ext cx="3292475" cy="669925"/>
          </a:xfrm>
          <a:noFill/>
        </p:spPr>
      </p:pic>
      <p:pic>
        <p:nvPicPr>
          <p:cNvPr id="153604" name="Picture 6" descr="Image - Fatal Facts No. 53"/>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1206500" y="1409700"/>
            <a:ext cx="6811963" cy="49942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A6E185-B572-4E47-8B3A-D7DD3E1C779E}" type="slidenum">
              <a:rPr lang="en-US" smtClean="0"/>
              <a:pPr eaLnBrk="1" hangingPunct="1"/>
              <a:t>139</a:t>
            </a:fld>
            <a:endParaRPr lang="en-US" smtClean="0"/>
          </a:p>
        </p:txBody>
      </p:sp>
      <p:sp>
        <p:nvSpPr>
          <p:cNvPr id="154627" name="Rectangle 4"/>
          <p:cNvSpPr>
            <a:spLocks noGrp="1" noChangeArrowheads="1"/>
          </p:cNvSpPr>
          <p:nvPr>
            <p:ph type="title"/>
          </p:nvPr>
        </p:nvSpPr>
        <p:spPr/>
        <p:txBody>
          <a:bodyPr/>
          <a:lstStyle/>
          <a:p>
            <a:pPr eaLnBrk="1" hangingPunct="1"/>
            <a:r>
              <a:rPr lang="en-US" smtClean="0"/>
              <a:t>Compressed Gas Cylinders </a:t>
            </a:r>
          </a:p>
        </p:txBody>
      </p:sp>
      <p:pic>
        <p:nvPicPr>
          <p:cNvPr id="154628" name="Picture 6" descr="gas stor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0325" y="2562225"/>
            <a:ext cx="4291013"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Text Box 7"/>
          <p:cNvSpPr txBox="1">
            <a:spLocks noChangeArrowheads="1"/>
          </p:cNvSpPr>
          <p:nvPr/>
        </p:nvSpPr>
        <p:spPr bwMode="auto">
          <a:xfrm>
            <a:off x="703263" y="2952750"/>
            <a:ext cx="1809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400" b="1"/>
              <a:t>Fuel Gas</a:t>
            </a:r>
            <a:endParaRPr lang="en-US" sz="2400"/>
          </a:p>
        </p:txBody>
      </p:sp>
      <p:sp>
        <p:nvSpPr>
          <p:cNvPr id="154630" name="Text Box 8"/>
          <p:cNvSpPr txBox="1">
            <a:spLocks noChangeArrowheads="1"/>
          </p:cNvSpPr>
          <p:nvPr/>
        </p:nvSpPr>
        <p:spPr bwMode="auto">
          <a:xfrm>
            <a:off x="6975475" y="2940050"/>
            <a:ext cx="16652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Oxygen</a:t>
            </a:r>
            <a:endParaRPr lang="en-US" sz="2400"/>
          </a:p>
        </p:txBody>
      </p:sp>
      <p:sp>
        <p:nvSpPr>
          <p:cNvPr id="154631" name="Text Box 9"/>
          <p:cNvSpPr txBox="1">
            <a:spLocks noChangeArrowheads="1"/>
          </p:cNvSpPr>
          <p:nvPr/>
        </p:nvSpPr>
        <p:spPr bwMode="auto">
          <a:xfrm>
            <a:off x="4017963" y="5178425"/>
            <a:ext cx="16002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20 Feet</a:t>
            </a:r>
            <a:endParaRPr lang="en-US" sz="2400"/>
          </a:p>
        </p:txBody>
      </p:sp>
      <p:sp>
        <p:nvSpPr>
          <p:cNvPr id="154632" name="Text Box 10"/>
          <p:cNvSpPr txBox="1">
            <a:spLocks noChangeArrowheads="1"/>
          </p:cNvSpPr>
          <p:nvPr/>
        </p:nvSpPr>
        <p:spPr bwMode="auto">
          <a:xfrm>
            <a:off x="3730625" y="3128963"/>
            <a:ext cx="22256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pPr>
            <a:r>
              <a:rPr lang="en-US" sz="2400" b="1" i="1"/>
              <a:t>Well Protected</a:t>
            </a:r>
          </a:p>
          <a:p>
            <a:pPr algn="ctr" eaLnBrk="1" hangingPunct="1">
              <a:spcAft>
                <a:spcPts val="600"/>
              </a:spcAft>
            </a:pPr>
            <a:r>
              <a:rPr lang="en-US" sz="2400" b="1" i="1"/>
              <a:t>(Caps On &amp; Secured)</a:t>
            </a:r>
            <a:endParaRPr lang="en-US" sz="2400"/>
          </a:p>
        </p:txBody>
      </p:sp>
      <p:sp>
        <p:nvSpPr>
          <p:cNvPr id="154633" name="AutoShape 11"/>
          <p:cNvSpPr>
            <a:spLocks noChangeArrowheads="1"/>
          </p:cNvSpPr>
          <p:nvPr/>
        </p:nvSpPr>
        <p:spPr bwMode="auto">
          <a:xfrm>
            <a:off x="3101975" y="2020888"/>
            <a:ext cx="3375025" cy="984250"/>
          </a:xfrm>
          <a:prstGeom prst="curvedUpArrow">
            <a:avLst>
              <a:gd name="adj1" fmla="val 27305"/>
              <a:gd name="adj2" fmla="val 95886"/>
              <a:gd name="adj3" fmla="val 33333"/>
            </a:avLst>
          </a:prstGeom>
          <a:solidFill>
            <a:srgbClr val="FFFFFF"/>
          </a:solidFill>
          <a:ln w="9525">
            <a:solidFill>
              <a:srgbClr val="000000"/>
            </a:solidFill>
            <a:miter lim="800000"/>
            <a:headEnd/>
            <a:tailEnd/>
          </a:ln>
        </p:spPr>
        <p:txBody>
          <a:bodyPr/>
          <a:lstStyle/>
          <a:p>
            <a:endParaRPr lang="en-US"/>
          </a:p>
        </p:txBody>
      </p:sp>
      <p:sp>
        <p:nvSpPr>
          <p:cNvPr id="154634" name="Line 12"/>
          <p:cNvSpPr>
            <a:spLocks noChangeShapeType="1"/>
          </p:cNvSpPr>
          <p:nvPr/>
        </p:nvSpPr>
        <p:spPr bwMode="auto">
          <a:xfrm flipH="1">
            <a:off x="3427413" y="3463925"/>
            <a:ext cx="844550" cy="1889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4635" name="Line 13"/>
          <p:cNvSpPr>
            <a:spLocks noChangeShapeType="1"/>
          </p:cNvSpPr>
          <p:nvPr/>
        </p:nvSpPr>
        <p:spPr bwMode="auto">
          <a:xfrm>
            <a:off x="5502275" y="3937000"/>
            <a:ext cx="406400" cy="2698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4636" name="Text Box 14"/>
          <p:cNvSpPr txBox="1">
            <a:spLocks noChangeArrowheads="1"/>
          </p:cNvSpPr>
          <p:nvPr/>
        </p:nvSpPr>
        <p:spPr bwMode="auto">
          <a:xfrm>
            <a:off x="3422650" y="1836738"/>
            <a:ext cx="234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pPr>
            <a:r>
              <a:rPr lang="en-US" sz="2400" b="1" i="1"/>
              <a:t>Well Ventilated</a:t>
            </a:r>
            <a:endParaRPr lang="en-US" sz="24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BB5E02-AD74-4080-8684-551A1B73EB3E}" type="slidenum">
              <a:rPr lang="en-US" smtClean="0"/>
              <a:pPr eaLnBrk="1" hangingPunct="1"/>
              <a:t>14</a:t>
            </a:fld>
            <a:endParaRPr lang="en-US" smtClean="0"/>
          </a:p>
        </p:txBody>
      </p:sp>
      <p:sp>
        <p:nvSpPr>
          <p:cNvPr id="16387" name="Rectangle 2"/>
          <p:cNvSpPr>
            <a:spLocks noGrp="1" noChangeArrowheads="1"/>
          </p:cNvSpPr>
          <p:nvPr>
            <p:ph type="title"/>
          </p:nvPr>
        </p:nvSpPr>
        <p:spPr/>
        <p:txBody>
          <a:bodyPr/>
          <a:lstStyle/>
          <a:p>
            <a:pPr eaLnBrk="1" hangingPunct="1"/>
            <a:r>
              <a:rPr lang="en-US" smtClean="0"/>
              <a:t>Hazardous Conditions</a:t>
            </a:r>
          </a:p>
        </p:txBody>
      </p:sp>
      <p:sp>
        <p:nvSpPr>
          <p:cNvPr id="30723" name="Rectangle 3"/>
          <p:cNvSpPr>
            <a:spLocks noGrp="1" noChangeArrowheads="1"/>
          </p:cNvSpPr>
          <p:nvPr>
            <p:ph type="body" idx="1"/>
          </p:nvPr>
        </p:nvSpPr>
        <p:spPr/>
        <p:txBody>
          <a:bodyPr/>
          <a:lstStyle/>
          <a:p>
            <a:pPr eaLnBrk="1" hangingPunct="1">
              <a:lnSpc>
                <a:spcPct val="90000"/>
              </a:lnSpc>
            </a:pPr>
            <a:r>
              <a:rPr lang="en-US" sz="2800" smtClean="0"/>
              <a:t>Older buildings and structures; unoccupied dwellings (fungi/mold, asbestos &amp; lead).</a:t>
            </a:r>
          </a:p>
          <a:p>
            <a:pPr eaLnBrk="1" hangingPunct="1">
              <a:lnSpc>
                <a:spcPct val="90000"/>
              </a:lnSpc>
            </a:pPr>
            <a:r>
              <a:rPr lang="en-US" sz="2800" smtClean="0"/>
              <a:t>Extreme temperatures (hot &amp; cold environments; working outside or in attics, boiler rooms, etc.).</a:t>
            </a:r>
          </a:p>
          <a:p>
            <a:pPr eaLnBrk="1" hangingPunct="1">
              <a:lnSpc>
                <a:spcPct val="90000"/>
              </a:lnSpc>
            </a:pPr>
            <a:r>
              <a:rPr lang="en-US" sz="2800" smtClean="0"/>
              <a:t>Radiological exposures (nuclear power plants, antennas, hospitals, laboratories and the sun).</a:t>
            </a:r>
          </a:p>
          <a:p>
            <a:pPr eaLnBrk="1" hangingPunct="1">
              <a:lnSpc>
                <a:spcPct val="90000"/>
              </a:lnSpc>
            </a:pPr>
            <a:r>
              <a:rPr lang="en-US" sz="2800" smtClean="0"/>
              <a:t>Loud noise (use of tools and equipment).</a:t>
            </a:r>
          </a:p>
          <a:p>
            <a:pPr eaLnBrk="1" hangingPunct="1">
              <a:lnSpc>
                <a:spcPct val="90000"/>
              </a:lnSpc>
            </a:pPr>
            <a:r>
              <a:rPr lang="en-US" sz="2800" smtClean="0"/>
              <a:t>Hot work (welding and cutting).</a:t>
            </a:r>
          </a:p>
          <a:p>
            <a:pPr eaLnBrk="1" hangingPunct="1">
              <a:lnSpc>
                <a:spcPct val="90000"/>
              </a:lnSpc>
            </a:pPr>
            <a:r>
              <a:rPr lang="en-US" sz="2800" smtClean="0"/>
              <a:t>The presence of plant and/or animal wildlife (poisonous venom, feces, rabies…).</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005E07-ED9C-4ED9-9792-4F7F5FBAC1A5}" type="slidenum">
              <a:rPr lang="en-US" smtClean="0"/>
              <a:pPr eaLnBrk="1" hangingPunct="1"/>
              <a:t>140</a:t>
            </a:fld>
            <a:endParaRPr lang="en-US" smtClean="0"/>
          </a:p>
        </p:txBody>
      </p:sp>
      <p:sp>
        <p:nvSpPr>
          <p:cNvPr id="155651" name="Rectangle 4"/>
          <p:cNvSpPr>
            <a:spLocks noGrp="1" noChangeArrowheads="1"/>
          </p:cNvSpPr>
          <p:nvPr>
            <p:ph type="title"/>
          </p:nvPr>
        </p:nvSpPr>
        <p:spPr/>
        <p:txBody>
          <a:bodyPr/>
          <a:lstStyle/>
          <a:p>
            <a:pPr eaLnBrk="1" hangingPunct="1"/>
            <a:r>
              <a:rPr lang="en-US" sz="4000" smtClean="0"/>
              <a:t>Compressed Gas Cylinders &amp; Confined Spaces</a:t>
            </a:r>
          </a:p>
        </p:txBody>
      </p:sp>
      <p:sp>
        <p:nvSpPr>
          <p:cNvPr id="355333" name="Rectangle 5"/>
          <p:cNvSpPr>
            <a:spLocks noGrp="1" noChangeArrowheads="1"/>
          </p:cNvSpPr>
          <p:nvPr>
            <p:ph type="body" sz="half" idx="1"/>
          </p:nvPr>
        </p:nvSpPr>
        <p:spPr/>
        <p:txBody>
          <a:bodyPr/>
          <a:lstStyle/>
          <a:p>
            <a:pPr eaLnBrk="1" hangingPunct="1"/>
            <a:r>
              <a:rPr lang="en-US" sz="2400" smtClean="0"/>
              <a:t>Use with caution around confined and enclosed spaces.</a:t>
            </a:r>
          </a:p>
          <a:p>
            <a:pPr eaLnBrk="1" hangingPunct="1"/>
            <a:r>
              <a:rPr lang="en-US" sz="2400" smtClean="0"/>
              <a:t>Never bring a compressed gas cylinder into a confined or enclosed space – including trenches.</a:t>
            </a:r>
          </a:p>
          <a:p>
            <a:pPr eaLnBrk="1" hangingPunct="1"/>
            <a:r>
              <a:rPr lang="en-US" sz="2400" smtClean="0"/>
              <a:t>Remove all hoses and leads from confined space when not in use.</a:t>
            </a:r>
          </a:p>
        </p:txBody>
      </p:sp>
      <p:pic>
        <p:nvPicPr>
          <p:cNvPr id="155653" name="Picture 8" descr="tan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3288" y="1781175"/>
            <a:ext cx="3744912" cy="32639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031386-C004-486F-99BD-31DBA0441E98}" type="slidenum">
              <a:rPr lang="en-US" smtClean="0"/>
              <a:pPr eaLnBrk="1" hangingPunct="1"/>
              <a:t>141</a:t>
            </a:fld>
            <a:endParaRPr lang="en-US" smtClean="0"/>
          </a:p>
        </p:txBody>
      </p:sp>
      <p:sp>
        <p:nvSpPr>
          <p:cNvPr id="156675" name="Rectangle 2"/>
          <p:cNvSpPr>
            <a:spLocks noGrp="1" noChangeArrowheads="1"/>
          </p:cNvSpPr>
          <p:nvPr>
            <p:ph type="title"/>
          </p:nvPr>
        </p:nvSpPr>
        <p:spPr/>
        <p:txBody>
          <a:bodyPr/>
          <a:lstStyle/>
          <a:p>
            <a:pPr eaLnBrk="1" hangingPunct="1"/>
            <a:r>
              <a:rPr lang="en-US" sz="4000" smtClean="0"/>
              <a:t>Toxic vs. Flammable Environments</a:t>
            </a:r>
          </a:p>
        </p:txBody>
      </p:sp>
      <p:sp>
        <p:nvSpPr>
          <p:cNvPr id="156676" name="Line 6"/>
          <p:cNvSpPr>
            <a:spLocks noChangeShapeType="1"/>
          </p:cNvSpPr>
          <p:nvPr/>
        </p:nvSpPr>
        <p:spPr bwMode="auto">
          <a:xfrm>
            <a:off x="1595438" y="2867025"/>
            <a:ext cx="6924675"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7" name="Line 7"/>
          <p:cNvSpPr>
            <a:spLocks noChangeShapeType="1"/>
          </p:cNvSpPr>
          <p:nvPr/>
        </p:nvSpPr>
        <p:spPr bwMode="auto">
          <a:xfrm>
            <a:off x="2344738" y="2420938"/>
            <a:ext cx="0" cy="87947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8" name="Text Box 8"/>
          <p:cNvSpPr txBox="1">
            <a:spLocks noChangeArrowheads="1"/>
          </p:cNvSpPr>
          <p:nvPr/>
        </p:nvSpPr>
        <p:spPr bwMode="auto">
          <a:xfrm>
            <a:off x="446088" y="2651125"/>
            <a:ext cx="12985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a:t>ZERO </a:t>
            </a:r>
          </a:p>
          <a:p>
            <a:pPr algn="ctr" eaLnBrk="1" hangingPunct="1"/>
            <a:r>
              <a:rPr lang="en-US" sz="2400"/>
              <a:t>“0”</a:t>
            </a:r>
          </a:p>
        </p:txBody>
      </p:sp>
      <p:sp>
        <p:nvSpPr>
          <p:cNvPr id="156679" name="Line 9"/>
          <p:cNvSpPr>
            <a:spLocks noChangeShapeType="1"/>
          </p:cNvSpPr>
          <p:nvPr/>
        </p:nvSpPr>
        <p:spPr bwMode="auto">
          <a:xfrm>
            <a:off x="3709988" y="2425700"/>
            <a:ext cx="0" cy="87947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80" name="Line 10"/>
          <p:cNvSpPr>
            <a:spLocks noChangeShapeType="1"/>
          </p:cNvSpPr>
          <p:nvPr/>
        </p:nvSpPr>
        <p:spPr bwMode="auto">
          <a:xfrm>
            <a:off x="5322888" y="2425700"/>
            <a:ext cx="0" cy="87947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81" name="Line 11"/>
          <p:cNvSpPr>
            <a:spLocks noChangeShapeType="1"/>
          </p:cNvSpPr>
          <p:nvPr/>
        </p:nvSpPr>
        <p:spPr bwMode="auto">
          <a:xfrm>
            <a:off x="7908925" y="2419350"/>
            <a:ext cx="0" cy="87947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82" name="Text Box 12"/>
          <p:cNvSpPr txBox="1">
            <a:spLocks noChangeArrowheads="1"/>
          </p:cNvSpPr>
          <p:nvPr/>
        </p:nvSpPr>
        <p:spPr bwMode="auto">
          <a:xfrm>
            <a:off x="1455738" y="3489325"/>
            <a:ext cx="176053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TLV® &amp; REL</a:t>
            </a:r>
            <a:endParaRPr lang="en-US" sz="2400"/>
          </a:p>
        </p:txBody>
      </p:sp>
      <p:sp>
        <p:nvSpPr>
          <p:cNvPr id="156683" name="Text Box 13"/>
          <p:cNvSpPr txBox="1">
            <a:spLocks noChangeArrowheads="1"/>
          </p:cNvSpPr>
          <p:nvPr/>
        </p:nvSpPr>
        <p:spPr bwMode="auto">
          <a:xfrm>
            <a:off x="3279775" y="3495675"/>
            <a:ext cx="850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PEL</a:t>
            </a:r>
            <a:endParaRPr lang="en-US" sz="2400"/>
          </a:p>
        </p:txBody>
      </p:sp>
      <p:sp>
        <p:nvSpPr>
          <p:cNvPr id="156684" name="Text Box 14"/>
          <p:cNvSpPr txBox="1">
            <a:spLocks noChangeArrowheads="1"/>
          </p:cNvSpPr>
          <p:nvPr/>
        </p:nvSpPr>
        <p:spPr bwMode="auto">
          <a:xfrm>
            <a:off x="4811713" y="3502025"/>
            <a:ext cx="9953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IDLH</a:t>
            </a:r>
            <a:endParaRPr lang="en-US" sz="2400"/>
          </a:p>
        </p:txBody>
      </p:sp>
      <p:sp>
        <p:nvSpPr>
          <p:cNvPr id="156685" name="Text Box 15"/>
          <p:cNvSpPr txBox="1">
            <a:spLocks noChangeArrowheads="1"/>
          </p:cNvSpPr>
          <p:nvPr/>
        </p:nvSpPr>
        <p:spPr bwMode="auto">
          <a:xfrm>
            <a:off x="7483475" y="3494088"/>
            <a:ext cx="8509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LFL</a:t>
            </a:r>
            <a:endParaRPr lang="en-US" sz="2400"/>
          </a:p>
        </p:txBody>
      </p:sp>
      <p:sp>
        <p:nvSpPr>
          <p:cNvPr id="156686" name="Text Box 16"/>
          <p:cNvSpPr txBox="1">
            <a:spLocks noChangeArrowheads="1"/>
          </p:cNvSpPr>
          <p:nvPr/>
        </p:nvSpPr>
        <p:spPr bwMode="auto">
          <a:xfrm>
            <a:off x="525463" y="4610100"/>
            <a:ext cx="41735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Increasing Concentrations</a:t>
            </a:r>
            <a:endParaRPr lang="en-US" sz="2400"/>
          </a:p>
        </p:txBody>
      </p:sp>
      <p:sp>
        <p:nvSpPr>
          <p:cNvPr id="156687" name="AutoShape 18"/>
          <p:cNvSpPr>
            <a:spLocks noChangeArrowheads="1"/>
          </p:cNvSpPr>
          <p:nvPr/>
        </p:nvSpPr>
        <p:spPr bwMode="auto">
          <a:xfrm>
            <a:off x="4602163" y="4600575"/>
            <a:ext cx="3468687" cy="522288"/>
          </a:xfrm>
          <a:prstGeom prst="rightArrow">
            <a:avLst>
              <a:gd name="adj1" fmla="val 50148"/>
              <a:gd name="adj2" fmla="val 127046"/>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B8E73E-9114-4F47-98BD-BA3686A7DA19}" type="slidenum">
              <a:rPr lang="en-US" smtClean="0"/>
              <a:pPr eaLnBrk="1" hangingPunct="1"/>
              <a:t>142</a:t>
            </a:fld>
            <a:endParaRPr lang="en-US" smtClean="0"/>
          </a:p>
        </p:txBody>
      </p:sp>
      <p:sp>
        <p:nvSpPr>
          <p:cNvPr id="157699" name="Rectangle 2"/>
          <p:cNvSpPr>
            <a:spLocks noGrp="1" noChangeArrowheads="1"/>
          </p:cNvSpPr>
          <p:nvPr>
            <p:ph type="title"/>
          </p:nvPr>
        </p:nvSpPr>
        <p:spPr/>
        <p:txBody>
          <a:bodyPr/>
          <a:lstStyle/>
          <a:p>
            <a:pPr eaLnBrk="1" hangingPunct="1"/>
            <a:r>
              <a:rPr lang="en-US" smtClean="0"/>
              <a:t>Oxygen Deficiency Hazards</a:t>
            </a:r>
          </a:p>
        </p:txBody>
      </p:sp>
      <p:sp>
        <p:nvSpPr>
          <p:cNvPr id="362499" name="Rectangle 3"/>
          <p:cNvSpPr>
            <a:spLocks noGrp="1" noChangeArrowheads="1"/>
          </p:cNvSpPr>
          <p:nvPr>
            <p:ph type="body" idx="1"/>
          </p:nvPr>
        </p:nvSpPr>
        <p:spPr/>
        <p:txBody>
          <a:bodyPr/>
          <a:lstStyle/>
          <a:p>
            <a:pPr eaLnBrk="1" hangingPunct="1"/>
            <a:r>
              <a:rPr lang="en-US" dirty="0" smtClean="0"/>
              <a:t>Normal breathing air contains around 20.9% oxygen…</a:t>
            </a:r>
          </a:p>
          <a:p>
            <a:pPr eaLnBrk="1" hangingPunct="1"/>
            <a:r>
              <a:rPr lang="en-US" dirty="0" smtClean="0"/>
              <a:t>Oxygen deficient atmosphere – below 19.5%</a:t>
            </a:r>
          </a:p>
          <a:p>
            <a:pPr lvl="1" eaLnBrk="1" hangingPunct="1"/>
            <a:r>
              <a:rPr lang="en-US" dirty="0" smtClean="0"/>
              <a:t>Displacement</a:t>
            </a:r>
          </a:p>
          <a:p>
            <a:pPr lvl="1" eaLnBrk="1" hangingPunct="1"/>
            <a:r>
              <a:rPr lang="en-US" dirty="0" smtClean="0"/>
              <a:t>Consumption</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206239-0CB8-4426-836E-82F96D35F2E3}" type="slidenum">
              <a:rPr lang="en-US" smtClean="0"/>
              <a:pPr eaLnBrk="1" hangingPunct="1"/>
              <a:t>143</a:t>
            </a:fld>
            <a:endParaRPr lang="en-US" smtClean="0"/>
          </a:p>
        </p:txBody>
      </p:sp>
      <p:graphicFrame>
        <p:nvGraphicFramePr>
          <p:cNvPr id="364639" name="Group 95"/>
          <p:cNvGraphicFramePr>
            <a:graphicFrameLocks noGrp="1"/>
          </p:cNvGraphicFramePr>
          <p:nvPr/>
        </p:nvGraphicFramePr>
        <p:xfrm>
          <a:off x="600075" y="1525588"/>
          <a:ext cx="7464425" cy="5105400"/>
        </p:xfrm>
        <a:graphic>
          <a:graphicData uri="http://schemas.openxmlformats.org/drawingml/2006/table">
            <a:tbl>
              <a:tblPr/>
              <a:tblGrid>
                <a:gridCol w="1660525"/>
                <a:gridCol w="5803900"/>
              </a:tblGrid>
              <a:tr h="9906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i="1" u="none" strike="noStrike" cap="none" normalizeH="0" baseline="0" smtClean="0">
                          <a:ln>
                            <a:noFill/>
                          </a:ln>
                          <a:solidFill>
                            <a:schemeClr val="tx1"/>
                          </a:solidFill>
                          <a:effectLst/>
                          <a:latin typeface="Arial" charset="0"/>
                          <a:ea typeface="Times New Roman" pitchFamily="18" charset="0"/>
                          <a:cs typeface="Arial" charset="0"/>
                        </a:rPr>
                        <a:t>O2 Content</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635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1" i="1" u="none" strike="noStrike" cap="none" normalizeH="0" baseline="0" smtClean="0">
                          <a:ln>
                            <a:noFill/>
                          </a:ln>
                          <a:solidFill>
                            <a:schemeClr val="tx1"/>
                          </a:solidFill>
                          <a:effectLst/>
                          <a:latin typeface="Arial" charset="0"/>
                          <a:ea typeface="Times New Roman" pitchFamily="18" charset="0"/>
                          <a:cs typeface="Arial" charset="0"/>
                        </a:rPr>
                        <a:t>Effects and Symptoms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solidFill>
                      <a:srgbClr val="E6E6E6"/>
                    </a:solidFill>
                  </a:tcPr>
                </a:tc>
              </a:tr>
              <a:tr h="8683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15 – 19%</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Decreased ability to work strenuously.  May impair coordination and induce early symptoms in persons with coronary, pulmonary, or circulatory problems.</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12 – 14%</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Respiration increases in exertion, pulse up, impaired coordination, perception, and judgment.</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07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10 – 12%</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Respiration further increases in rate and depth, poor judgment, lips blue.</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191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8 – 10%</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Mental failure, fainting, unconsciousness, ashen face, blueness of lips, nausea, and vomiting.</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6207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6 – 8%</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8 min., 100% fatal; 6 min., 50% fatal; 4-5 min., recovery with treatment.</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794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4 – 6%</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Char char="•"/>
                        <a:tabLst>
                          <a:tab pos="457200" algn="r"/>
                          <a:tab pos="2743200" algn="ctr"/>
                          <a:tab pos="5486400" algn="r"/>
                        </a:tabLst>
                      </a:pPr>
                      <a:r>
                        <a:rPr kumimoji="0" lang="en-US" sz="1800" b="0" i="0" u="none" strike="noStrike" cap="none" normalizeH="0" baseline="0" smtClean="0">
                          <a:ln>
                            <a:noFill/>
                          </a:ln>
                          <a:solidFill>
                            <a:schemeClr val="tx1"/>
                          </a:solidFill>
                          <a:effectLst/>
                          <a:latin typeface="Arial" charset="0"/>
                          <a:ea typeface="Times New Roman" pitchFamily="18" charset="0"/>
                          <a:cs typeface="Arial" charset="0"/>
                        </a:rPr>
                        <a:t>Coma in 40 sec., convulsions, respiration ceases, death.</a:t>
                      </a:r>
                      <a:endParaRPr kumimoji="0" lang="en-US" sz="18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8752" name="Rectangle 90"/>
          <p:cNvSpPr>
            <a:spLocks noGrp="1" noChangeArrowheads="1"/>
          </p:cNvSpPr>
          <p:nvPr>
            <p:ph type="title"/>
          </p:nvPr>
        </p:nvSpPr>
        <p:spPr/>
        <p:txBody>
          <a:bodyPr/>
          <a:lstStyle/>
          <a:p>
            <a:pPr eaLnBrk="1" hangingPunct="1"/>
            <a:r>
              <a:rPr lang="en-US" smtClean="0"/>
              <a:t>Oxygen Deficiency Hazards</a:t>
            </a: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F8F7AA-0D58-49F7-931C-4A9C828C7D3B}" type="slidenum">
              <a:rPr lang="en-US" smtClean="0"/>
              <a:pPr eaLnBrk="1" hangingPunct="1"/>
              <a:t>144</a:t>
            </a:fld>
            <a:endParaRPr lang="en-US" smtClean="0"/>
          </a:p>
        </p:txBody>
      </p:sp>
      <p:sp>
        <p:nvSpPr>
          <p:cNvPr id="159747" name="Rectangle 2"/>
          <p:cNvSpPr>
            <a:spLocks noGrp="1" noChangeArrowheads="1"/>
          </p:cNvSpPr>
          <p:nvPr>
            <p:ph type="title"/>
          </p:nvPr>
        </p:nvSpPr>
        <p:spPr/>
        <p:txBody>
          <a:bodyPr/>
          <a:lstStyle/>
          <a:p>
            <a:pPr eaLnBrk="1" hangingPunct="1"/>
            <a:r>
              <a:rPr lang="en-US" smtClean="0"/>
              <a:t>Chemical Health Hazards</a:t>
            </a:r>
          </a:p>
        </p:txBody>
      </p:sp>
      <p:sp>
        <p:nvSpPr>
          <p:cNvPr id="367619" name="Rectangle 3"/>
          <p:cNvSpPr>
            <a:spLocks noGrp="1" noChangeArrowheads="1"/>
          </p:cNvSpPr>
          <p:nvPr>
            <p:ph type="body" idx="1"/>
          </p:nvPr>
        </p:nvSpPr>
        <p:spPr/>
        <p:txBody>
          <a:bodyPr/>
          <a:lstStyle/>
          <a:p>
            <a:pPr eaLnBrk="1" hangingPunct="1">
              <a:buFontTx/>
              <a:buNone/>
            </a:pPr>
            <a:r>
              <a:rPr lang="en-US" b="1" i="1" smtClean="0"/>
              <a:t>Learning Goals:</a:t>
            </a:r>
            <a:endParaRPr lang="en-US" smtClean="0"/>
          </a:p>
          <a:p>
            <a:pPr eaLnBrk="1" hangingPunct="1"/>
            <a:r>
              <a:rPr lang="en-US" smtClean="0"/>
              <a:t>Be able to explain what a chemical health hazard is and how construction workers might be exposed to these hazards.</a:t>
            </a:r>
          </a:p>
          <a:p>
            <a:pPr eaLnBrk="1" hangingPunct="1"/>
            <a:r>
              <a:rPr lang="en-US" smtClean="0"/>
              <a:t>Define important terms used to describe chemical hazards in the workplace.</a:t>
            </a:r>
          </a:p>
          <a:p>
            <a:pPr eaLnBrk="1" hangingPunct="1"/>
            <a:r>
              <a:rPr lang="en-US" smtClean="0"/>
              <a:t>Overview the health effects of these hazards on the human body.</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F376F3-B6E2-4DDA-AA8C-798C8E980006}" type="slidenum">
              <a:rPr lang="en-US" smtClean="0"/>
              <a:pPr eaLnBrk="1" hangingPunct="1"/>
              <a:t>145</a:t>
            </a:fld>
            <a:endParaRPr lang="en-US" smtClean="0"/>
          </a:p>
        </p:txBody>
      </p:sp>
      <p:sp>
        <p:nvSpPr>
          <p:cNvPr id="160771" name="Rectangle 2"/>
          <p:cNvSpPr>
            <a:spLocks noGrp="1" noChangeArrowheads="1"/>
          </p:cNvSpPr>
          <p:nvPr>
            <p:ph type="title"/>
          </p:nvPr>
        </p:nvSpPr>
        <p:spPr/>
        <p:txBody>
          <a:bodyPr/>
          <a:lstStyle/>
          <a:p>
            <a:pPr eaLnBrk="1" hangingPunct="1"/>
            <a:r>
              <a:rPr lang="en-US" smtClean="0"/>
              <a:t>Important Terms</a:t>
            </a:r>
          </a:p>
        </p:txBody>
      </p:sp>
      <p:sp>
        <p:nvSpPr>
          <p:cNvPr id="369668" name="Rectangle 4"/>
          <p:cNvSpPr>
            <a:spLocks noGrp="1" noChangeArrowheads="1"/>
          </p:cNvSpPr>
          <p:nvPr>
            <p:ph type="body" idx="1"/>
          </p:nvPr>
        </p:nvSpPr>
        <p:spPr/>
        <p:txBody>
          <a:bodyPr/>
          <a:lstStyle/>
          <a:p>
            <a:pPr eaLnBrk="1" hangingPunct="1">
              <a:lnSpc>
                <a:spcPct val="90000"/>
              </a:lnSpc>
            </a:pPr>
            <a:r>
              <a:rPr lang="en-US" sz="2400" smtClean="0"/>
              <a:t>Gases, vapors, fumes, dusts/fibers &amp; mists</a:t>
            </a:r>
          </a:p>
          <a:p>
            <a:pPr eaLnBrk="1" hangingPunct="1">
              <a:lnSpc>
                <a:spcPct val="90000"/>
              </a:lnSpc>
            </a:pPr>
            <a:r>
              <a:rPr lang="en-US" sz="2400" smtClean="0"/>
              <a:t>Routes of entry</a:t>
            </a:r>
          </a:p>
          <a:p>
            <a:pPr eaLnBrk="1" hangingPunct="1">
              <a:lnSpc>
                <a:spcPct val="90000"/>
              </a:lnSpc>
            </a:pPr>
            <a:r>
              <a:rPr lang="en-US" sz="2400" smtClean="0"/>
              <a:t>Units of concentration</a:t>
            </a:r>
          </a:p>
          <a:p>
            <a:pPr eaLnBrk="1" hangingPunct="1">
              <a:lnSpc>
                <a:spcPct val="90000"/>
              </a:lnSpc>
            </a:pPr>
            <a:r>
              <a:rPr lang="en-US" sz="2400" smtClean="0"/>
              <a:t>Respirable </a:t>
            </a:r>
          </a:p>
          <a:p>
            <a:pPr eaLnBrk="1" hangingPunct="1">
              <a:lnSpc>
                <a:spcPct val="90000"/>
              </a:lnSpc>
            </a:pPr>
            <a:r>
              <a:rPr lang="en-US" sz="2400" smtClean="0"/>
              <a:t>Breathable Air</a:t>
            </a:r>
          </a:p>
          <a:p>
            <a:pPr eaLnBrk="1" hangingPunct="1">
              <a:lnSpc>
                <a:spcPct val="90000"/>
              </a:lnSpc>
            </a:pPr>
            <a:r>
              <a:rPr lang="en-US" sz="2400" smtClean="0"/>
              <a:t>Simple asphyxiant</a:t>
            </a:r>
          </a:p>
          <a:p>
            <a:pPr eaLnBrk="1" hangingPunct="1">
              <a:lnSpc>
                <a:spcPct val="90000"/>
              </a:lnSpc>
            </a:pPr>
            <a:r>
              <a:rPr lang="en-US" sz="2400" smtClean="0"/>
              <a:t>Chemical asphyxiant</a:t>
            </a:r>
          </a:p>
          <a:p>
            <a:pPr eaLnBrk="1" hangingPunct="1">
              <a:lnSpc>
                <a:spcPct val="90000"/>
              </a:lnSpc>
            </a:pPr>
            <a:r>
              <a:rPr lang="en-US" sz="2400" smtClean="0"/>
              <a:t>Gas &amp; vapor density</a:t>
            </a:r>
          </a:p>
          <a:p>
            <a:pPr eaLnBrk="1" hangingPunct="1">
              <a:lnSpc>
                <a:spcPct val="90000"/>
              </a:lnSpc>
            </a:pPr>
            <a:r>
              <a:rPr lang="en-US" sz="2400" smtClean="0"/>
              <a:t>Carcinogens</a:t>
            </a:r>
          </a:p>
          <a:p>
            <a:pPr eaLnBrk="1" hangingPunct="1">
              <a:lnSpc>
                <a:spcPct val="90000"/>
              </a:lnSpc>
            </a:pPr>
            <a:r>
              <a:rPr lang="en-US" sz="2400" smtClean="0"/>
              <a:t>Toxic &amp; highly toxic</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6070D4-0035-4FE5-A4DA-4167302A2954}" type="slidenum">
              <a:rPr lang="en-US" smtClean="0"/>
              <a:pPr eaLnBrk="1" hangingPunct="1"/>
              <a:t>146</a:t>
            </a:fld>
            <a:endParaRPr lang="en-US" smtClean="0"/>
          </a:p>
        </p:txBody>
      </p:sp>
      <p:sp>
        <p:nvSpPr>
          <p:cNvPr id="161795" name="Rectangle 2"/>
          <p:cNvSpPr>
            <a:spLocks noGrp="1" noChangeArrowheads="1"/>
          </p:cNvSpPr>
          <p:nvPr>
            <p:ph type="title"/>
          </p:nvPr>
        </p:nvSpPr>
        <p:spPr/>
        <p:txBody>
          <a:bodyPr/>
          <a:lstStyle/>
          <a:p>
            <a:pPr eaLnBrk="1" hangingPunct="1"/>
            <a:r>
              <a:rPr lang="en-US" smtClean="0"/>
              <a:t>Important Terms</a:t>
            </a:r>
          </a:p>
        </p:txBody>
      </p:sp>
      <p:sp>
        <p:nvSpPr>
          <p:cNvPr id="801796" name="Rectangle 4"/>
          <p:cNvSpPr>
            <a:spLocks noGrp="1" noChangeArrowheads="1"/>
          </p:cNvSpPr>
          <p:nvPr>
            <p:ph type="body" idx="1"/>
          </p:nvPr>
        </p:nvSpPr>
        <p:spPr/>
        <p:txBody>
          <a:bodyPr/>
          <a:lstStyle/>
          <a:p>
            <a:pPr eaLnBrk="1" hangingPunct="1">
              <a:lnSpc>
                <a:spcPct val="90000"/>
              </a:lnSpc>
            </a:pPr>
            <a:r>
              <a:rPr lang="en-US" sz="2400" smtClean="0"/>
              <a:t>Reproductive toxins</a:t>
            </a:r>
          </a:p>
          <a:p>
            <a:pPr eaLnBrk="1" hangingPunct="1">
              <a:lnSpc>
                <a:spcPct val="90000"/>
              </a:lnSpc>
            </a:pPr>
            <a:r>
              <a:rPr lang="en-US" sz="2400" smtClean="0"/>
              <a:t>Irritants</a:t>
            </a:r>
          </a:p>
          <a:p>
            <a:pPr eaLnBrk="1" hangingPunct="1">
              <a:lnSpc>
                <a:spcPct val="90000"/>
              </a:lnSpc>
            </a:pPr>
            <a:r>
              <a:rPr lang="en-US" sz="2400" smtClean="0"/>
              <a:t>Corrosives</a:t>
            </a:r>
          </a:p>
          <a:p>
            <a:pPr eaLnBrk="1" hangingPunct="1">
              <a:lnSpc>
                <a:spcPct val="90000"/>
              </a:lnSpc>
            </a:pPr>
            <a:r>
              <a:rPr lang="en-US" sz="2400" smtClean="0"/>
              <a:t>Sensitizers</a:t>
            </a:r>
          </a:p>
          <a:p>
            <a:pPr eaLnBrk="1" hangingPunct="1">
              <a:lnSpc>
                <a:spcPct val="90000"/>
              </a:lnSpc>
            </a:pPr>
            <a:r>
              <a:rPr lang="en-US" sz="2400" smtClean="0"/>
              <a:t>Hepatotoxins (liver toxins)</a:t>
            </a:r>
          </a:p>
          <a:p>
            <a:pPr eaLnBrk="1" hangingPunct="1">
              <a:lnSpc>
                <a:spcPct val="90000"/>
              </a:lnSpc>
            </a:pPr>
            <a:r>
              <a:rPr lang="en-US" sz="2400" smtClean="0"/>
              <a:t>Nephrotoxins (kidney toxins)</a:t>
            </a:r>
          </a:p>
          <a:p>
            <a:pPr eaLnBrk="1" hangingPunct="1">
              <a:lnSpc>
                <a:spcPct val="90000"/>
              </a:lnSpc>
            </a:pPr>
            <a:r>
              <a:rPr lang="en-US" sz="2400" smtClean="0"/>
              <a:t>Neurotoxins (nerve toxins)</a:t>
            </a:r>
          </a:p>
          <a:p>
            <a:pPr eaLnBrk="1" hangingPunct="1">
              <a:lnSpc>
                <a:spcPct val="90000"/>
              </a:lnSpc>
            </a:pPr>
            <a:r>
              <a:rPr lang="en-US" sz="2400" smtClean="0"/>
              <a:t>Hematopoietic system (blood forming system)</a:t>
            </a:r>
          </a:p>
          <a:p>
            <a:pPr eaLnBrk="1" hangingPunct="1">
              <a:lnSpc>
                <a:spcPct val="90000"/>
              </a:lnSpc>
            </a:pPr>
            <a:r>
              <a:rPr lang="en-US" sz="2400" smtClean="0"/>
              <a:t>Synergistic Effect</a:t>
            </a:r>
          </a:p>
          <a:p>
            <a:pPr eaLnBrk="1" hangingPunct="1">
              <a:lnSpc>
                <a:spcPct val="90000"/>
              </a:lnSpc>
            </a:pPr>
            <a:r>
              <a:rPr lang="en-US" sz="2400" smtClean="0"/>
              <a:t>Your Right to Know</a:t>
            </a:r>
          </a:p>
          <a:p>
            <a:pPr eaLnBrk="1" hangingPunct="1">
              <a:lnSpc>
                <a:spcPct val="90000"/>
              </a:lnSpc>
            </a:pPr>
            <a:r>
              <a:rPr lang="en-US" sz="2400" smtClean="0"/>
              <a:t>Material Safety Data Sheet (MSDS)</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4BADCC9-8B73-4A63-817A-871C0191D634}" type="slidenum">
              <a:rPr lang="en-US" smtClean="0"/>
              <a:pPr eaLnBrk="1" hangingPunct="1"/>
              <a:t>147</a:t>
            </a:fld>
            <a:endParaRPr lang="en-US" smtClean="0"/>
          </a:p>
        </p:txBody>
      </p:sp>
      <p:sp>
        <p:nvSpPr>
          <p:cNvPr id="162819" name="Rectangle 2"/>
          <p:cNvSpPr>
            <a:spLocks noGrp="1" noChangeArrowheads="1"/>
          </p:cNvSpPr>
          <p:nvPr>
            <p:ph type="title"/>
          </p:nvPr>
        </p:nvSpPr>
        <p:spPr/>
        <p:txBody>
          <a:bodyPr/>
          <a:lstStyle/>
          <a:p>
            <a:pPr eaLnBrk="1" hangingPunct="1"/>
            <a:r>
              <a:rPr lang="en-US" smtClean="0"/>
              <a:t>Chemical Health Hazards</a:t>
            </a:r>
          </a:p>
        </p:txBody>
      </p:sp>
      <p:sp>
        <p:nvSpPr>
          <p:cNvPr id="162820" name="Rectangle 3"/>
          <p:cNvSpPr>
            <a:spLocks noGrp="1" noChangeArrowheads="1"/>
          </p:cNvSpPr>
          <p:nvPr>
            <p:ph type="body" idx="1"/>
          </p:nvPr>
        </p:nvSpPr>
        <p:spPr/>
        <p:txBody>
          <a:bodyPr/>
          <a:lstStyle/>
          <a:p>
            <a:pPr eaLnBrk="1" hangingPunct="1"/>
            <a:r>
              <a:rPr lang="en-US" smtClean="0"/>
              <a:t>Gas</a:t>
            </a:r>
          </a:p>
          <a:p>
            <a:pPr eaLnBrk="1" hangingPunct="1"/>
            <a:r>
              <a:rPr lang="en-US" smtClean="0"/>
              <a:t>Vapor</a:t>
            </a:r>
          </a:p>
          <a:p>
            <a:pPr eaLnBrk="1" hangingPunct="1"/>
            <a:r>
              <a:rPr lang="en-US" smtClean="0"/>
              <a:t>Fume</a:t>
            </a:r>
          </a:p>
          <a:p>
            <a:pPr eaLnBrk="1" hangingPunct="1"/>
            <a:r>
              <a:rPr lang="en-US" smtClean="0"/>
              <a:t>Dust/Fiber</a:t>
            </a:r>
          </a:p>
          <a:p>
            <a:pPr eaLnBrk="1" hangingPunct="1"/>
            <a:r>
              <a:rPr lang="en-US" smtClean="0"/>
              <a:t>Mist</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0A9216-4636-4A6D-BD2B-FC399903E00D}" type="slidenum">
              <a:rPr lang="en-US" smtClean="0"/>
              <a:pPr eaLnBrk="1" hangingPunct="1"/>
              <a:t>148</a:t>
            </a:fld>
            <a:endParaRPr lang="en-US" smtClean="0"/>
          </a:p>
        </p:txBody>
      </p:sp>
      <p:sp>
        <p:nvSpPr>
          <p:cNvPr id="163843" name="Rectangle 2"/>
          <p:cNvSpPr>
            <a:spLocks noGrp="1" noChangeArrowheads="1"/>
          </p:cNvSpPr>
          <p:nvPr>
            <p:ph type="title"/>
          </p:nvPr>
        </p:nvSpPr>
        <p:spPr/>
        <p:txBody>
          <a:bodyPr/>
          <a:lstStyle/>
          <a:p>
            <a:pPr eaLnBrk="1" hangingPunct="1"/>
            <a:r>
              <a:rPr lang="en-US" smtClean="0"/>
              <a:t>Routes of Entry</a:t>
            </a:r>
          </a:p>
        </p:txBody>
      </p:sp>
      <p:pic>
        <p:nvPicPr>
          <p:cNvPr id="163844" name="Picture 5" descr="routes of entr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95700" y="1682750"/>
            <a:ext cx="1957388"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5" name="Group 6"/>
          <p:cNvGrpSpPr>
            <a:grpSpLocks/>
          </p:cNvGrpSpPr>
          <p:nvPr/>
        </p:nvGrpSpPr>
        <p:grpSpPr bwMode="auto">
          <a:xfrm>
            <a:off x="1879600" y="4387850"/>
            <a:ext cx="1492250" cy="1414463"/>
            <a:chOff x="2220" y="3345"/>
            <a:chExt cx="2475" cy="2430"/>
          </a:xfrm>
        </p:grpSpPr>
        <p:pic>
          <p:nvPicPr>
            <p:cNvPr id="163858" name="Picture 7" descr="alveoli"/>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51" y="3533"/>
              <a:ext cx="1479" cy="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9" name="Oval 8"/>
            <p:cNvSpPr>
              <a:spLocks noChangeArrowheads="1"/>
            </p:cNvSpPr>
            <p:nvPr/>
          </p:nvSpPr>
          <p:spPr bwMode="auto">
            <a:xfrm>
              <a:off x="2220" y="3345"/>
              <a:ext cx="2475" cy="243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63846" name="il_fi" descr="http://www.islandhandtherapy.com/media/hand_logo.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5392738" y="4387850"/>
            <a:ext cx="1204912"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7" name="Line 10"/>
          <p:cNvSpPr>
            <a:spLocks noChangeShapeType="1"/>
          </p:cNvSpPr>
          <p:nvPr/>
        </p:nvSpPr>
        <p:spPr bwMode="auto">
          <a:xfrm flipV="1">
            <a:off x="2224088" y="3600450"/>
            <a:ext cx="2049462" cy="885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48" name="Line 11"/>
          <p:cNvSpPr>
            <a:spLocks noChangeShapeType="1"/>
          </p:cNvSpPr>
          <p:nvPr/>
        </p:nvSpPr>
        <p:spPr bwMode="auto">
          <a:xfrm flipH="1">
            <a:off x="3270250" y="3611563"/>
            <a:ext cx="1003300" cy="18557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49" name="Text Box 12"/>
          <p:cNvSpPr txBox="1">
            <a:spLocks noChangeArrowheads="1"/>
          </p:cNvSpPr>
          <p:nvPr/>
        </p:nvSpPr>
        <p:spPr bwMode="auto">
          <a:xfrm>
            <a:off x="2216150" y="1498600"/>
            <a:ext cx="17081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Inhalation</a:t>
            </a:r>
            <a:endParaRPr lang="en-US" sz="2400"/>
          </a:p>
        </p:txBody>
      </p:sp>
      <p:sp>
        <p:nvSpPr>
          <p:cNvPr id="163850" name="Text Box 13"/>
          <p:cNvSpPr txBox="1">
            <a:spLocks noChangeArrowheads="1"/>
          </p:cNvSpPr>
          <p:nvPr/>
        </p:nvSpPr>
        <p:spPr bwMode="auto">
          <a:xfrm>
            <a:off x="2146300" y="2489200"/>
            <a:ext cx="17367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Ingestion</a:t>
            </a:r>
            <a:endParaRPr lang="en-US" sz="2400"/>
          </a:p>
        </p:txBody>
      </p:sp>
      <p:sp>
        <p:nvSpPr>
          <p:cNvPr id="163851" name="Text Box 14"/>
          <p:cNvSpPr txBox="1">
            <a:spLocks noChangeArrowheads="1"/>
          </p:cNvSpPr>
          <p:nvPr/>
        </p:nvSpPr>
        <p:spPr bwMode="auto">
          <a:xfrm>
            <a:off x="5702300" y="3779838"/>
            <a:ext cx="21336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Absorption</a:t>
            </a:r>
            <a:endParaRPr lang="en-US" sz="2400"/>
          </a:p>
        </p:txBody>
      </p:sp>
      <p:sp>
        <p:nvSpPr>
          <p:cNvPr id="163852" name="Line 15"/>
          <p:cNvSpPr>
            <a:spLocks noChangeShapeType="1"/>
          </p:cNvSpPr>
          <p:nvPr/>
        </p:nvSpPr>
        <p:spPr bwMode="auto">
          <a:xfrm>
            <a:off x="3827463" y="1852613"/>
            <a:ext cx="255587" cy="3333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3" name="Line 16"/>
          <p:cNvSpPr>
            <a:spLocks noChangeShapeType="1"/>
          </p:cNvSpPr>
          <p:nvPr/>
        </p:nvSpPr>
        <p:spPr bwMode="auto">
          <a:xfrm flipV="1">
            <a:off x="3816350" y="2424113"/>
            <a:ext cx="288925" cy="2159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4" name="Line 17"/>
          <p:cNvSpPr>
            <a:spLocks noChangeShapeType="1"/>
          </p:cNvSpPr>
          <p:nvPr/>
        </p:nvSpPr>
        <p:spPr bwMode="auto">
          <a:xfrm flipH="1">
            <a:off x="5697538" y="4194175"/>
            <a:ext cx="146050" cy="292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5" name="Text Box 18"/>
          <p:cNvSpPr txBox="1">
            <a:spLocks noChangeArrowheads="1"/>
          </p:cNvSpPr>
          <p:nvPr/>
        </p:nvSpPr>
        <p:spPr bwMode="auto">
          <a:xfrm>
            <a:off x="4751388" y="5878513"/>
            <a:ext cx="19351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Injection</a:t>
            </a:r>
            <a:endParaRPr lang="en-US" sz="2400"/>
          </a:p>
        </p:txBody>
      </p:sp>
      <p:sp>
        <p:nvSpPr>
          <p:cNvPr id="163856" name="Line 19"/>
          <p:cNvSpPr>
            <a:spLocks noChangeShapeType="1"/>
          </p:cNvSpPr>
          <p:nvPr/>
        </p:nvSpPr>
        <p:spPr bwMode="auto">
          <a:xfrm flipH="1" flipV="1">
            <a:off x="4406900" y="5748338"/>
            <a:ext cx="400050" cy="2809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857" name="Text Box 20"/>
          <p:cNvSpPr txBox="1">
            <a:spLocks noChangeArrowheads="1"/>
          </p:cNvSpPr>
          <p:nvPr/>
        </p:nvSpPr>
        <p:spPr bwMode="auto">
          <a:xfrm>
            <a:off x="688975" y="5629275"/>
            <a:ext cx="14684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Alveoli</a:t>
            </a:r>
            <a:endParaRPr lang="en-US" sz="2400"/>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D7ACB9-55D4-45CB-ACF3-1DAF6E34FE29}" type="slidenum">
              <a:rPr lang="en-US" smtClean="0"/>
              <a:pPr eaLnBrk="1" hangingPunct="1"/>
              <a:t>149</a:t>
            </a:fld>
            <a:endParaRPr lang="en-US" smtClean="0"/>
          </a:p>
        </p:txBody>
      </p:sp>
      <p:sp>
        <p:nvSpPr>
          <p:cNvPr id="164867" name="Rectangle 2"/>
          <p:cNvSpPr>
            <a:spLocks noGrp="1" noChangeArrowheads="1"/>
          </p:cNvSpPr>
          <p:nvPr>
            <p:ph type="title"/>
          </p:nvPr>
        </p:nvSpPr>
        <p:spPr/>
        <p:txBody>
          <a:bodyPr/>
          <a:lstStyle/>
          <a:p>
            <a:pPr eaLnBrk="1" hangingPunct="1"/>
            <a:r>
              <a:rPr lang="en-US" smtClean="0"/>
              <a:t>Units of Concentration</a:t>
            </a:r>
          </a:p>
        </p:txBody>
      </p:sp>
      <p:sp>
        <p:nvSpPr>
          <p:cNvPr id="377859" name="Rectangle 3"/>
          <p:cNvSpPr>
            <a:spLocks noGrp="1" noChangeArrowheads="1"/>
          </p:cNvSpPr>
          <p:nvPr>
            <p:ph type="body" idx="1"/>
          </p:nvPr>
        </p:nvSpPr>
        <p:spPr/>
        <p:txBody>
          <a:bodyPr/>
          <a:lstStyle/>
          <a:p>
            <a:pPr eaLnBrk="1" hangingPunct="1"/>
            <a:r>
              <a:rPr lang="en-US" b="1" smtClean="0"/>
              <a:t>(ppm)</a:t>
            </a:r>
            <a:r>
              <a:rPr lang="en-US" smtClean="0"/>
              <a:t> Parts per Million</a:t>
            </a:r>
          </a:p>
          <a:p>
            <a:pPr eaLnBrk="1" hangingPunct="1"/>
            <a:r>
              <a:rPr lang="en-US" b="1" smtClean="0"/>
              <a:t>(mg/m³)</a:t>
            </a:r>
            <a:r>
              <a:rPr lang="en-US" smtClean="0"/>
              <a:t> Milligrams per Cubic Meter of Air </a:t>
            </a:r>
          </a:p>
          <a:p>
            <a:pPr eaLnBrk="1" hangingPunct="1"/>
            <a:r>
              <a:rPr lang="en-US" b="1" smtClean="0"/>
              <a:t>(µg/m³)</a:t>
            </a:r>
            <a:r>
              <a:rPr lang="en-US" smtClean="0"/>
              <a:t> Micrograms per Cubic Meter of Air </a:t>
            </a:r>
          </a:p>
          <a:p>
            <a:pPr eaLnBrk="1" hangingPunct="1"/>
            <a:r>
              <a:rPr lang="en-US" b="1" smtClean="0"/>
              <a:t>(f/cc)</a:t>
            </a:r>
            <a:r>
              <a:rPr lang="en-US" smtClean="0"/>
              <a:t> Fibers per Cubic Centimeter of Air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38A3B5-6976-444C-AD0E-DD42F922BC4D}" type="slidenum">
              <a:rPr lang="en-US" smtClean="0"/>
              <a:pPr eaLnBrk="1" hangingPunct="1"/>
              <a:t>15</a:t>
            </a:fld>
            <a:endParaRPr lang="en-US" smtClean="0"/>
          </a:p>
        </p:txBody>
      </p:sp>
      <p:sp>
        <p:nvSpPr>
          <p:cNvPr id="17411" name="Rectangle 2"/>
          <p:cNvSpPr>
            <a:spLocks noGrp="1" noChangeArrowheads="1"/>
          </p:cNvSpPr>
          <p:nvPr>
            <p:ph type="title"/>
          </p:nvPr>
        </p:nvSpPr>
        <p:spPr/>
        <p:txBody>
          <a:bodyPr/>
          <a:lstStyle/>
          <a:p>
            <a:pPr eaLnBrk="1" hangingPunct="1"/>
            <a:r>
              <a:rPr lang="en-US" sz="4000" smtClean="0"/>
              <a:t>Recognition of Health Hazards</a:t>
            </a:r>
          </a:p>
        </p:txBody>
      </p:sp>
      <p:sp>
        <p:nvSpPr>
          <p:cNvPr id="17412" name="Rectangle 3"/>
          <p:cNvSpPr>
            <a:spLocks noGrp="1" noChangeArrowheads="1"/>
          </p:cNvSpPr>
          <p:nvPr>
            <p:ph type="body" idx="1"/>
          </p:nvPr>
        </p:nvSpPr>
        <p:spPr>
          <a:xfrm>
            <a:off x="457200" y="1600200"/>
            <a:ext cx="4267200" cy="4525963"/>
          </a:xfrm>
        </p:spPr>
        <p:txBody>
          <a:bodyPr/>
          <a:lstStyle/>
          <a:p>
            <a:pPr eaLnBrk="1" hangingPunct="1"/>
            <a:r>
              <a:rPr lang="en-US" sz="2800" b="1" smtClean="0"/>
              <a:t>What do you see?</a:t>
            </a:r>
          </a:p>
          <a:p>
            <a:pPr lvl="1" eaLnBrk="1" hangingPunct="1"/>
            <a:r>
              <a:rPr lang="en-US" smtClean="0"/>
              <a:t>Visible material in the air </a:t>
            </a:r>
          </a:p>
          <a:p>
            <a:pPr lvl="1" eaLnBrk="1" hangingPunct="1"/>
            <a:r>
              <a:rPr lang="en-US" smtClean="0"/>
              <a:t>Settled dust </a:t>
            </a:r>
          </a:p>
          <a:p>
            <a:pPr lvl="1" eaLnBrk="1" hangingPunct="1"/>
            <a:r>
              <a:rPr lang="en-US" smtClean="0"/>
              <a:t>Warning signs, labels &amp; decals </a:t>
            </a:r>
          </a:p>
        </p:txBody>
      </p:sp>
      <p:pic>
        <p:nvPicPr>
          <p:cNvPr id="17414" name="Picture 7" descr="nfpa 43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49530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toxic gh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71800" y="4953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descr="corrosive gh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0600" y="4953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descr="fire gh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29400" y="49530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72000" y="1701757"/>
            <a:ext cx="3943350" cy="2886075"/>
          </a:xfrm>
          <a:prstGeom prst="rect">
            <a:avLst/>
          </a:prstGeo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1355C6-E4D2-48EF-AA5A-786A86BF1221}" type="slidenum">
              <a:rPr lang="en-US" smtClean="0"/>
              <a:pPr eaLnBrk="1" hangingPunct="1"/>
              <a:t>150</a:t>
            </a:fld>
            <a:endParaRPr lang="en-US" smtClean="0"/>
          </a:p>
        </p:txBody>
      </p:sp>
      <p:sp>
        <p:nvSpPr>
          <p:cNvPr id="165891" name="Rectangle 4"/>
          <p:cNvSpPr>
            <a:spLocks noGrp="1" noChangeArrowheads="1"/>
          </p:cNvSpPr>
          <p:nvPr>
            <p:ph type="title"/>
          </p:nvPr>
        </p:nvSpPr>
        <p:spPr/>
        <p:txBody>
          <a:bodyPr/>
          <a:lstStyle/>
          <a:p>
            <a:pPr eaLnBrk="1" hangingPunct="1"/>
            <a:r>
              <a:rPr lang="en-US" smtClean="0"/>
              <a:t>Part Per Million (ppm)</a:t>
            </a:r>
          </a:p>
        </p:txBody>
      </p:sp>
      <p:pic>
        <p:nvPicPr>
          <p:cNvPr id="165892" name="Picture 5" descr="eye drop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45000" y="1573213"/>
            <a:ext cx="2943225"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Line 6"/>
          <p:cNvSpPr>
            <a:spLocks noChangeShapeType="1"/>
          </p:cNvSpPr>
          <p:nvPr/>
        </p:nvSpPr>
        <p:spPr bwMode="auto">
          <a:xfrm flipV="1">
            <a:off x="3810000" y="2981325"/>
            <a:ext cx="1952625" cy="6159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65894" name="Picture 7" descr="drum"/>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1688" y="3843338"/>
            <a:ext cx="2719387"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5" name="Picture 8" descr="dro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72163" y="2747963"/>
            <a:ext cx="2174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6" name="Picture 9" descr="dro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3641725"/>
            <a:ext cx="2174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7" name="Text Box 14"/>
          <p:cNvSpPr txBox="1">
            <a:spLocks noChangeArrowheads="1"/>
          </p:cNvSpPr>
          <p:nvPr/>
        </p:nvSpPr>
        <p:spPr bwMode="auto">
          <a:xfrm>
            <a:off x="5313363" y="4802188"/>
            <a:ext cx="126365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55 gallons</a:t>
            </a:r>
            <a:endParaRPr lang="en-US" sz="2400"/>
          </a:p>
        </p:txBody>
      </p:sp>
      <p:sp>
        <p:nvSpPr>
          <p:cNvPr id="165898" name="Text Box 15"/>
          <p:cNvSpPr txBox="1">
            <a:spLocks noChangeArrowheads="1"/>
          </p:cNvSpPr>
          <p:nvPr/>
        </p:nvSpPr>
        <p:spPr bwMode="auto">
          <a:xfrm>
            <a:off x="444500" y="3290888"/>
            <a:ext cx="3340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Four (4) eye drops in a 55 gallon drum is equivalent to 1 part per million (1 ppm).</a:t>
            </a:r>
            <a:endParaRPr lang="en-US" sz="240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4C3D2A-02A3-4070-AB50-79E351244DF0}" type="slidenum">
              <a:rPr lang="en-US" smtClean="0"/>
              <a:pPr eaLnBrk="1" hangingPunct="1"/>
              <a:t>151</a:t>
            </a:fld>
            <a:endParaRPr lang="en-US" smtClean="0"/>
          </a:p>
        </p:txBody>
      </p:sp>
      <p:sp>
        <p:nvSpPr>
          <p:cNvPr id="166915" name="Rectangle 4"/>
          <p:cNvSpPr>
            <a:spLocks noGrp="1" noChangeArrowheads="1"/>
          </p:cNvSpPr>
          <p:nvPr>
            <p:ph type="title"/>
          </p:nvPr>
        </p:nvSpPr>
        <p:spPr/>
        <p:txBody>
          <a:bodyPr/>
          <a:lstStyle/>
          <a:p>
            <a:pPr eaLnBrk="1" hangingPunct="1"/>
            <a:r>
              <a:rPr lang="en-US" sz="2800" smtClean="0"/>
              <a:t>Milligrams per Cubic Meter of Air (mg/m³)</a:t>
            </a:r>
          </a:p>
        </p:txBody>
      </p:sp>
      <p:pic>
        <p:nvPicPr>
          <p:cNvPr id="166916" name="Picture 6" descr="State Build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8500" y="1752600"/>
            <a:ext cx="23558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7" name="Picture 8" descr="sweet n lo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7550" y="2009775"/>
            <a:ext cx="21685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8" name="Text Box 9"/>
          <p:cNvSpPr txBox="1">
            <a:spLocks noChangeArrowheads="1"/>
          </p:cNvSpPr>
          <p:nvPr/>
        </p:nvSpPr>
        <p:spPr bwMode="auto">
          <a:xfrm>
            <a:off x="7281863" y="1749425"/>
            <a:ext cx="1862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Empire State Building</a:t>
            </a:r>
          </a:p>
        </p:txBody>
      </p:sp>
      <p:sp>
        <p:nvSpPr>
          <p:cNvPr id="166919" name="Text Box 10"/>
          <p:cNvSpPr txBox="1">
            <a:spLocks noChangeArrowheads="1"/>
          </p:cNvSpPr>
          <p:nvPr/>
        </p:nvSpPr>
        <p:spPr bwMode="auto">
          <a:xfrm>
            <a:off x="2587625" y="3359150"/>
            <a:ext cx="34909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X 1000 = 1 mg/m</a:t>
            </a:r>
            <a:r>
              <a:rPr lang="en-US" sz="3200" b="1">
                <a:cs typeface="Arial" charset="0"/>
              </a:rPr>
              <a:t>³</a:t>
            </a:r>
          </a:p>
        </p:txBody>
      </p:sp>
      <p:sp>
        <p:nvSpPr>
          <p:cNvPr id="166920" name="Text Box 11"/>
          <p:cNvSpPr txBox="1">
            <a:spLocks noChangeArrowheads="1"/>
          </p:cNvSpPr>
          <p:nvPr/>
        </p:nvSpPr>
        <p:spPr bwMode="auto">
          <a:xfrm>
            <a:off x="1322388" y="6264275"/>
            <a:ext cx="4322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Approximate Volume = 1,000,000 m</a:t>
            </a:r>
            <a:r>
              <a:rPr lang="en-US" sz="2000">
                <a:cs typeface="Arial" charset="0"/>
              </a:rPr>
              <a:t>³</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64D654-9C40-4C29-A142-F4824E0E3916}" type="slidenum">
              <a:rPr lang="en-US" smtClean="0"/>
              <a:pPr eaLnBrk="1" hangingPunct="1"/>
              <a:t>152</a:t>
            </a:fld>
            <a:endParaRPr lang="en-US" smtClean="0"/>
          </a:p>
        </p:txBody>
      </p:sp>
      <p:sp>
        <p:nvSpPr>
          <p:cNvPr id="167939" name="Rectangle 2"/>
          <p:cNvSpPr>
            <a:spLocks noGrp="1" noChangeArrowheads="1"/>
          </p:cNvSpPr>
          <p:nvPr>
            <p:ph type="title"/>
          </p:nvPr>
        </p:nvSpPr>
        <p:spPr/>
        <p:txBody>
          <a:bodyPr/>
          <a:lstStyle/>
          <a:p>
            <a:pPr eaLnBrk="1" hangingPunct="1"/>
            <a:r>
              <a:rPr lang="en-US" sz="2800" smtClean="0"/>
              <a:t>Micrograms per Cubic Meter of Air (µg/m³)</a:t>
            </a:r>
          </a:p>
        </p:txBody>
      </p:sp>
      <p:sp>
        <p:nvSpPr>
          <p:cNvPr id="167940" name="Text Box 5"/>
          <p:cNvSpPr txBox="1">
            <a:spLocks noChangeArrowheads="1"/>
          </p:cNvSpPr>
          <p:nvPr/>
        </p:nvSpPr>
        <p:spPr bwMode="auto">
          <a:xfrm>
            <a:off x="315913" y="4414838"/>
            <a:ext cx="528796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i="1"/>
              <a:t>X 50 </a:t>
            </a:r>
            <a:r>
              <a:rPr lang="en-US" sz="2400" i="1"/>
              <a:t>(artificial sweetener packets) </a:t>
            </a:r>
          </a:p>
          <a:p>
            <a:pPr algn="ctr" eaLnBrk="1" hangingPunct="1"/>
            <a:r>
              <a:rPr lang="en-US" sz="2800" i="1"/>
              <a:t>= 50 </a:t>
            </a:r>
            <a:r>
              <a:rPr lang="en-US" sz="2800" i="1">
                <a:solidFill>
                  <a:srgbClr val="000000"/>
                </a:solidFill>
              </a:rPr>
              <a:t>µg/m³ </a:t>
            </a:r>
          </a:p>
          <a:p>
            <a:pPr algn="ctr" eaLnBrk="1" hangingPunct="1"/>
            <a:r>
              <a:rPr lang="en-US" sz="2800" i="1">
                <a:solidFill>
                  <a:srgbClr val="000000"/>
                </a:solidFill>
              </a:rPr>
              <a:t>(OSHA PEL for Lead).</a:t>
            </a:r>
            <a:endParaRPr lang="en-US" sz="2800"/>
          </a:p>
        </p:txBody>
      </p:sp>
      <p:pic>
        <p:nvPicPr>
          <p:cNvPr id="167941" name="Picture 7" descr="State Build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78500" y="1752600"/>
            <a:ext cx="23558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 Box 8"/>
          <p:cNvSpPr txBox="1">
            <a:spLocks noChangeArrowheads="1"/>
          </p:cNvSpPr>
          <p:nvPr/>
        </p:nvSpPr>
        <p:spPr bwMode="auto">
          <a:xfrm>
            <a:off x="7281863" y="1749425"/>
            <a:ext cx="18621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Empire State Building</a:t>
            </a:r>
          </a:p>
        </p:txBody>
      </p:sp>
      <p:pic>
        <p:nvPicPr>
          <p:cNvPr id="167943" name="Picture 9" descr="sweet n lo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7550" y="2009775"/>
            <a:ext cx="21685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4" name="Text Box 10"/>
          <p:cNvSpPr txBox="1">
            <a:spLocks noChangeArrowheads="1"/>
          </p:cNvSpPr>
          <p:nvPr/>
        </p:nvSpPr>
        <p:spPr bwMode="auto">
          <a:xfrm>
            <a:off x="2587625" y="3359150"/>
            <a:ext cx="29575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X 1 = (1 µg/m³)</a:t>
            </a:r>
          </a:p>
        </p:txBody>
      </p:sp>
      <p:sp>
        <p:nvSpPr>
          <p:cNvPr id="167945" name="Text Box 11"/>
          <p:cNvSpPr txBox="1">
            <a:spLocks noChangeArrowheads="1"/>
          </p:cNvSpPr>
          <p:nvPr/>
        </p:nvSpPr>
        <p:spPr bwMode="auto">
          <a:xfrm>
            <a:off x="1322388" y="6264275"/>
            <a:ext cx="4322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Approximate Volume = 1,000,000 m</a:t>
            </a:r>
            <a:r>
              <a:rPr lang="en-US" sz="2000">
                <a:cs typeface="Arial" charset="0"/>
              </a:rPr>
              <a:t>³</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07AC33-FFC4-4401-A961-4BA126AA8B7F}" type="slidenum">
              <a:rPr lang="en-US" smtClean="0"/>
              <a:pPr eaLnBrk="1" hangingPunct="1"/>
              <a:t>153</a:t>
            </a:fld>
            <a:endParaRPr lang="en-US" smtClean="0"/>
          </a:p>
        </p:txBody>
      </p:sp>
      <p:sp>
        <p:nvSpPr>
          <p:cNvPr id="168963" name="Rectangle 4"/>
          <p:cNvSpPr>
            <a:spLocks noGrp="1" noChangeArrowheads="1"/>
          </p:cNvSpPr>
          <p:nvPr>
            <p:ph type="title"/>
          </p:nvPr>
        </p:nvSpPr>
        <p:spPr/>
        <p:txBody>
          <a:bodyPr/>
          <a:lstStyle/>
          <a:p>
            <a:pPr eaLnBrk="1" hangingPunct="1"/>
            <a:r>
              <a:rPr lang="en-US" sz="4000" smtClean="0"/>
              <a:t>Fibers per Cubic Centimeter (f/cc) </a:t>
            </a:r>
          </a:p>
        </p:txBody>
      </p:sp>
      <p:sp>
        <p:nvSpPr>
          <p:cNvPr id="168964" name="Text Box 5"/>
          <p:cNvSpPr txBox="1">
            <a:spLocks noChangeArrowheads="1"/>
          </p:cNvSpPr>
          <p:nvPr/>
        </p:nvSpPr>
        <p:spPr bwMode="auto">
          <a:xfrm>
            <a:off x="319088" y="1981200"/>
            <a:ext cx="45593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i="1"/>
              <a:t>Fiber –</a:t>
            </a:r>
            <a:r>
              <a:rPr lang="en-US" sz="3200"/>
              <a:t> Means a particulate form of asbestos, 5 micrometer (µm) or longer, with a length-to-width ratio of at least 3 to 1.</a:t>
            </a:r>
          </a:p>
        </p:txBody>
      </p:sp>
      <p:pic>
        <p:nvPicPr>
          <p:cNvPr id="168965" name="il_fi" descr="http://www.asbestosnsw.com.au/images/Anthophyllite_asbestos_SEM.jpg"/>
          <p:cNvPicPr>
            <a:picLocks noChangeAspect="1" noChangeArrowheads="1"/>
          </p:cNvPicPr>
          <p:nvPr/>
        </p:nvPicPr>
        <p:blipFill>
          <a:blip r:embed="rId3" r:link="rId4" cstate="email">
            <a:lum bright="12000"/>
            <a:extLst>
              <a:ext uri="{28A0092B-C50C-407E-A947-70E740481C1C}">
                <a14:useLocalDpi xmlns:a14="http://schemas.microsoft.com/office/drawing/2010/main"/>
              </a:ext>
            </a:extLst>
          </a:blip>
          <a:srcRect/>
          <a:stretch>
            <a:fillRect/>
          </a:stretch>
        </p:blipFill>
        <p:spPr bwMode="auto">
          <a:xfrm>
            <a:off x="5022850" y="2066925"/>
            <a:ext cx="3867150" cy="38671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D790CB1-BF8A-4E13-8C34-19BED606913A}" type="slidenum">
              <a:rPr lang="en-US" smtClean="0"/>
              <a:pPr eaLnBrk="1" hangingPunct="1"/>
              <a:t>154</a:t>
            </a:fld>
            <a:endParaRPr lang="en-US" smtClean="0"/>
          </a:p>
        </p:txBody>
      </p:sp>
      <p:sp>
        <p:nvSpPr>
          <p:cNvPr id="169987" name="Rectangle 4"/>
          <p:cNvSpPr>
            <a:spLocks noGrp="1" noChangeArrowheads="1"/>
          </p:cNvSpPr>
          <p:nvPr>
            <p:ph type="title"/>
          </p:nvPr>
        </p:nvSpPr>
        <p:spPr/>
        <p:txBody>
          <a:bodyPr/>
          <a:lstStyle/>
          <a:p>
            <a:pPr eaLnBrk="1" hangingPunct="1"/>
            <a:r>
              <a:rPr lang="en-US" smtClean="0"/>
              <a:t>OSHA PEL for Asbestos </a:t>
            </a:r>
          </a:p>
        </p:txBody>
      </p:sp>
      <p:pic>
        <p:nvPicPr>
          <p:cNvPr id="169988" name="Picture 5" descr="14104_267_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5313" y="1419225"/>
            <a:ext cx="21082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9989" name="Group 6"/>
          <p:cNvGrpSpPr>
            <a:grpSpLocks/>
          </p:cNvGrpSpPr>
          <p:nvPr/>
        </p:nvGrpSpPr>
        <p:grpSpPr bwMode="auto">
          <a:xfrm>
            <a:off x="6107113" y="1730375"/>
            <a:ext cx="1017587" cy="3194050"/>
            <a:chOff x="8573" y="8728"/>
            <a:chExt cx="1167" cy="4598"/>
          </a:xfrm>
        </p:grpSpPr>
        <p:pic>
          <p:nvPicPr>
            <p:cNvPr id="169995" name="Picture 7" descr="valv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20" y="8728"/>
              <a:ext cx="608"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6"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574" y="9807"/>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7"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9074" y="9818"/>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8"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574" y="10487"/>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9"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9074" y="10498"/>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0"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574" y="11167"/>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1"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9074" y="11178"/>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2"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574" y="11863"/>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3"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9074" y="11874"/>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4"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8574" y="12559"/>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005" name="il_fi" descr="http://www.dallas-handyman-services.com/images/refrigerator.jp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9074" y="12570"/>
              <a:ext cx="666" cy="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06" name="AutoShape 18"/>
            <p:cNvSpPr>
              <a:spLocks noChangeArrowheads="1"/>
            </p:cNvSpPr>
            <p:nvPr/>
          </p:nvSpPr>
          <p:spPr bwMode="auto">
            <a:xfrm>
              <a:off x="8573" y="9733"/>
              <a:ext cx="1136" cy="3593"/>
            </a:xfrm>
            <a:prstGeom prst="roundRect">
              <a:avLst>
                <a:gd name="adj" fmla="val 16667"/>
              </a:avLst>
            </a:pr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69990" name="Text Box 19"/>
          <p:cNvSpPr txBox="1">
            <a:spLocks noChangeArrowheads="1"/>
          </p:cNvSpPr>
          <p:nvPr/>
        </p:nvSpPr>
        <p:spPr bwMode="auto">
          <a:xfrm>
            <a:off x="4421188" y="4953000"/>
            <a:ext cx="4379912"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Average amount of air a worker breathes during an 8-hour shift (ten refrigerators)</a:t>
            </a:r>
            <a:endParaRPr lang="en-US" sz="2000"/>
          </a:p>
        </p:txBody>
      </p:sp>
      <p:sp>
        <p:nvSpPr>
          <p:cNvPr id="169991" name="Text Box 21"/>
          <p:cNvSpPr txBox="1">
            <a:spLocks noChangeArrowheads="1"/>
          </p:cNvSpPr>
          <p:nvPr/>
        </p:nvSpPr>
        <p:spPr bwMode="auto">
          <a:xfrm>
            <a:off x="523875" y="3992563"/>
            <a:ext cx="3886200"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0.1 f/cc is equivalent to the number of fibers on the tip of a pencil mixed in with the volume of ten refrigerators.</a:t>
            </a:r>
            <a:endParaRPr lang="en-US" sz="2000"/>
          </a:p>
        </p:txBody>
      </p:sp>
      <p:pic>
        <p:nvPicPr>
          <p:cNvPr id="169992"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1988" y="5503863"/>
            <a:ext cx="270827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93" name="AutoShape 24"/>
          <p:cNvSpPr>
            <a:spLocks noChangeArrowheads="1"/>
          </p:cNvSpPr>
          <p:nvPr/>
        </p:nvSpPr>
        <p:spPr bwMode="auto">
          <a:xfrm>
            <a:off x="3275013" y="5845175"/>
            <a:ext cx="111125" cy="138113"/>
          </a:xfrm>
          <a:prstGeom prst="cube">
            <a:avLst>
              <a:gd name="adj" fmla="val 25000"/>
            </a:avLst>
          </a:prstGeom>
          <a:solidFill>
            <a:srgbClr val="FFFFFF"/>
          </a:solidFill>
          <a:ln w="9525">
            <a:solidFill>
              <a:srgbClr val="000000"/>
            </a:solidFill>
            <a:miter lim="800000"/>
            <a:headEnd/>
            <a:tailEnd/>
          </a:ln>
        </p:spPr>
        <p:txBody>
          <a:bodyPr/>
          <a:lstStyle/>
          <a:p>
            <a:endParaRPr lang="en-US"/>
          </a:p>
        </p:txBody>
      </p:sp>
      <p:sp>
        <p:nvSpPr>
          <p:cNvPr id="169994" name="Line 25"/>
          <p:cNvSpPr>
            <a:spLocks noChangeShapeType="1"/>
          </p:cNvSpPr>
          <p:nvPr/>
        </p:nvSpPr>
        <p:spPr bwMode="auto">
          <a:xfrm flipH="1">
            <a:off x="3448050" y="5478463"/>
            <a:ext cx="333375" cy="3190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956F9B-04A1-47CD-8E0D-ABE2C245FF19}" type="slidenum">
              <a:rPr lang="en-US" smtClean="0"/>
              <a:pPr eaLnBrk="1" hangingPunct="1"/>
              <a:t>155</a:t>
            </a:fld>
            <a:endParaRPr lang="en-US" smtClean="0"/>
          </a:p>
        </p:txBody>
      </p:sp>
      <p:sp>
        <p:nvSpPr>
          <p:cNvPr id="171011" name="Rectangle 2"/>
          <p:cNvSpPr>
            <a:spLocks noGrp="1" noChangeArrowheads="1"/>
          </p:cNvSpPr>
          <p:nvPr>
            <p:ph type="title"/>
          </p:nvPr>
        </p:nvSpPr>
        <p:spPr/>
        <p:txBody>
          <a:bodyPr/>
          <a:lstStyle/>
          <a:p>
            <a:pPr eaLnBrk="1" hangingPunct="1"/>
            <a:r>
              <a:rPr lang="en-US" smtClean="0"/>
              <a:t>Respirable Particles</a:t>
            </a:r>
          </a:p>
        </p:txBody>
      </p:sp>
      <p:pic>
        <p:nvPicPr>
          <p:cNvPr id="171012" name="Picture 4" descr="hair cu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7875" y="1528763"/>
            <a:ext cx="3228975" cy="41608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1013" name="Text Box 5"/>
          <p:cNvSpPr txBox="1">
            <a:spLocks noChangeArrowheads="1"/>
          </p:cNvSpPr>
          <p:nvPr/>
        </p:nvSpPr>
        <p:spPr bwMode="auto">
          <a:xfrm>
            <a:off x="4246563" y="5815013"/>
            <a:ext cx="389413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i="1"/>
              <a:t>Human hair is between 80 – 120 microns (</a:t>
            </a:r>
            <a:r>
              <a:rPr lang="en-US" sz="2000" i="1">
                <a:solidFill>
                  <a:srgbClr val="000000"/>
                </a:solidFill>
              </a:rPr>
              <a:t>µm)</a:t>
            </a:r>
            <a:r>
              <a:rPr lang="en-US" sz="2000">
                <a:solidFill>
                  <a:srgbClr val="000000"/>
                </a:solidFill>
              </a:rPr>
              <a:t> </a:t>
            </a:r>
            <a:r>
              <a:rPr lang="en-US" sz="2000" i="1"/>
              <a:t>in diameter.</a:t>
            </a:r>
            <a:endParaRPr lang="en-US" sz="2000"/>
          </a:p>
        </p:txBody>
      </p:sp>
      <p:sp>
        <p:nvSpPr>
          <p:cNvPr id="171014" name="Text Box 6"/>
          <p:cNvSpPr txBox="1">
            <a:spLocks noChangeArrowheads="1"/>
          </p:cNvSpPr>
          <p:nvPr/>
        </p:nvSpPr>
        <p:spPr bwMode="auto">
          <a:xfrm>
            <a:off x="677863" y="2633663"/>
            <a:ext cx="34893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Respirable dust is less than 10 microns (µm) in diameter!</a:t>
            </a:r>
            <a:r>
              <a:rPr lang="en-US" sz="2400"/>
              <a:t> </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446AE8A-AA05-49CA-8C7C-E910A65FB820}" type="slidenum">
              <a:rPr lang="en-US" smtClean="0"/>
              <a:pPr eaLnBrk="1" hangingPunct="1"/>
              <a:t>156</a:t>
            </a:fld>
            <a:endParaRPr lang="en-US" smtClean="0"/>
          </a:p>
        </p:txBody>
      </p:sp>
      <p:sp>
        <p:nvSpPr>
          <p:cNvPr id="172035" name="Rectangle 4"/>
          <p:cNvSpPr>
            <a:spLocks noGrp="1" noChangeArrowheads="1"/>
          </p:cNvSpPr>
          <p:nvPr>
            <p:ph type="title"/>
          </p:nvPr>
        </p:nvSpPr>
        <p:spPr/>
        <p:txBody>
          <a:bodyPr/>
          <a:lstStyle/>
          <a:p>
            <a:pPr eaLnBrk="1" hangingPunct="1"/>
            <a:r>
              <a:rPr lang="en-US" smtClean="0"/>
              <a:t>Respirable Particles</a:t>
            </a:r>
          </a:p>
        </p:txBody>
      </p:sp>
      <p:grpSp>
        <p:nvGrpSpPr>
          <p:cNvPr id="172036" name="Group 6"/>
          <p:cNvGrpSpPr>
            <a:grpSpLocks/>
          </p:cNvGrpSpPr>
          <p:nvPr/>
        </p:nvGrpSpPr>
        <p:grpSpPr bwMode="auto">
          <a:xfrm>
            <a:off x="358775" y="3730625"/>
            <a:ext cx="8202613" cy="1436688"/>
            <a:chOff x="1227" y="11469"/>
            <a:chExt cx="9238" cy="1749"/>
          </a:xfrm>
        </p:grpSpPr>
        <p:sp>
          <p:nvSpPr>
            <p:cNvPr id="172054" name="Line 7"/>
            <p:cNvSpPr>
              <a:spLocks noChangeShapeType="1"/>
            </p:cNvSpPr>
            <p:nvPr/>
          </p:nvSpPr>
          <p:spPr bwMode="auto">
            <a:xfrm>
              <a:off x="1719" y="11874"/>
              <a:ext cx="8746" cy="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055" name="Line 8"/>
            <p:cNvSpPr>
              <a:spLocks noChangeShapeType="1"/>
            </p:cNvSpPr>
            <p:nvPr/>
          </p:nvSpPr>
          <p:spPr bwMode="auto">
            <a:xfrm>
              <a:off x="8223" y="11469"/>
              <a:ext cx="0" cy="800"/>
            </a:xfrm>
            <a:prstGeom prst="line">
              <a:avLst/>
            </a:prstGeom>
            <a:noFill/>
            <a:ln w="762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056" name="Text Box 9"/>
            <p:cNvSpPr txBox="1">
              <a:spLocks noChangeArrowheads="1"/>
            </p:cNvSpPr>
            <p:nvPr/>
          </p:nvSpPr>
          <p:spPr bwMode="auto">
            <a:xfrm>
              <a:off x="7878" y="12301"/>
              <a:ext cx="69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0</a:t>
              </a:r>
            </a:p>
          </p:txBody>
        </p:sp>
        <p:sp>
          <p:nvSpPr>
            <p:cNvPr id="172057" name="Text Box 10"/>
            <p:cNvSpPr txBox="1">
              <a:spLocks noChangeArrowheads="1"/>
            </p:cNvSpPr>
            <p:nvPr/>
          </p:nvSpPr>
          <p:spPr bwMode="auto">
            <a:xfrm>
              <a:off x="8995" y="12313"/>
              <a:ext cx="774"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1</a:t>
              </a:r>
            </a:p>
          </p:txBody>
        </p:sp>
        <p:sp>
          <p:nvSpPr>
            <p:cNvPr id="172058" name="Text Box 11"/>
            <p:cNvSpPr txBox="1">
              <a:spLocks noChangeArrowheads="1"/>
            </p:cNvSpPr>
            <p:nvPr/>
          </p:nvSpPr>
          <p:spPr bwMode="auto">
            <a:xfrm>
              <a:off x="8647" y="12752"/>
              <a:ext cx="1482"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t>Meter (m)</a:t>
              </a:r>
              <a:endParaRPr lang="en-US" sz="1600"/>
            </a:p>
          </p:txBody>
        </p:sp>
        <p:sp>
          <p:nvSpPr>
            <p:cNvPr id="172059" name="Text Box 12"/>
            <p:cNvSpPr txBox="1">
              <a:spLocks noChangeArrowheads="1"/>
            </p:cNvSpPr>
            <p:nvPr/>
          </p:nvSpPr>
          <p:spPr bwMode="auto">
            <a:xfrm>
              <a:off x="6103" y="12294"/>
              <a:ext cx="882"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0.01</a:t>
              </a:r>
            </a:p>
            <a:p>
              <a:pPr eaLnBrk="1" hangingPunct="1"/>
              <a:endParaRPr lang="en-US"/>
            </a:p>
          </p:txBody>
        </p:sp>
        <p:sp>
          <p:nvSpPr>
            <p:cNvPr id="172060" name="Text Box 13"/>
            <p:cNvSpPr txBox="1">
              <a:spLocks noChangeArrowheads="1"/>
            </p:cNvSpPr>
            <p:nvPr/>
          </p:nvSpPr>
          <p:spPr bwMode="auto">
            <a:xfrm>
              <a:off x="3860" y="12306"/>
              <a:ext cx="1067"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.001</a:t>
              </a:r>
            </a:p>
          </p:txBody>
        </p:sp>
        <p:sp>
          <p:nvSpPr>
            <p:cNvPr id="172061" name="Text Box 14"/>
            <p:cNvSpPr txBox="1">
              <a:spLocks noChangeArrowheads="1"/>
            </p:cNvSpPr>
            <p:nvPr/>
          </p:nvSpPr>
          <p:spPr bwMode="auto">
            <a:xfrm>
              <a:off x="1464" y="12304"/>
              <a:ext cx="1347"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.000001</a:t>
              </a:r>
            </a:p>
          </p:txBody>
        </p:sp>
        <p:sp>
          <p:nvSpPr>
            <p:cNvPr id="172062" name="Text Box 15"/>
            <p:cNvSpPr txBox="1">
              <a:spLocks noChangeArrowheads="1"/>
            </p:cNvSpPr>
            <p:nvPr/>
          </p:nvSpPr>
          <p:spPr bwMode="auto">
            <a:xfrm>
              <a:off x="3493" y="12750"/>
              <a:ext cx="1960"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t>Millimeter (mm)</a:t>
              </a:r>
              <a:endParaRPr lang="en-US" sz="1600"/>
            </a:p>
          </p:txBody>
        </p:sp>
        <p:sp>
          <p:nvSpPr>
            <p:cNvPr id="172063" name="Text Box 16"/>
            <p:cNvSpPr txBox="1">
              <a:spLocks noChangeArrowheads="1"/>
            </p:cNvSpPr>
            <p:nvPr/>
          </p:nvSpPr>
          <p:spPr bwMode="auto">
            <a:xfrm>
              <a:off x="5566" y="12750"/>
              <a:ext cx="2201"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t>Centimeter (cm)</a:t>
              </a:r>
              <a:endParaRPr lang="en-US" sz="1600"/>
            </a:p>
          </p:txBody>
        </p:sp>
        <p:sp>
          <p:nvSpPr>
            <p:cNvPr id="172064" name="Text Box 17"/>
            <p:cNvSpPr txBox="1">
              <a:spLocks noChangeArrowheads="1"/>
            </p:cNvSpPr>
            <p:nvPr/>
          </p:nvSpPr>
          <p:spPr bwMode="auto">
            <a:xfrm>
              <a:off x="1227" y="12750"/>
              <a:ext cx="1827"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t>Micron (</a:t>
              </a:r>
              <a:r>
                <a:rPr lang="en-US" sz="1600" b="1">
                  <a:solidFill>
                    <a:srgbClr val="000000"/>
                  </a:solidFill>
                </a:rPr>
                <a:t>µm)</a:t>
              </a:r>
              <a:endParaRPr lang="en-US" sz="1600"/>
            </a:p>
          </p:txBody>
        </p:sp>
      </p:grpSp>
      <p:sp>
        <p:nvSpPr>
          <p:cNvPr id="172037" name="Text Box 18"/>
          <p:cNvSpPr txBox="1">
            <a:spLocks noChangeArrowheads="1"/>
          </p:cNvSpPr>
          <p:nvPr/>
        </p:nvSpPr>
        <p:spPr bwMode="auto">
          <a:xfrm>
            <a:off x="1554163" y="2671763"/>
            <a:ext cx="1514475"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Human Hair (80 – 120 </a:t>
            </a:r>
            <a:r>
              <a:rPr lang="en-US" sz="1600" b="1">
                <a:solidFill>
                  <a:srgbClr val="000000"/>
                </a:solidFill>
              </a:rPr>
              <a:t>µm)</a:t>
            </a:r>
            <a:endParaRPr lang="en-US" sz="1600"/>
          </a:p>
        </p:txBody>
      </p:sp>
      <p:sp>
        <p:nvSpPr>
          <p:cNvPr id="172038" name="Line 19"/>
          <p:cNvSpPr>
            <a:spLocks noChangeShapeType="1"/>
          </p:cNvSpPr>
          <p:nvPr/>
        </p:nvSpPr>
        <p:spPr bwMode="auto">
          <a:xfrm flipH="1">
            <a:off x="1589088" y="3257550"/>
            <a:ext cx="212725" cy="4381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2039" name="Text Box 20"/>
          <p:cNvSpPr txBox="1">
            <a:spLocks noChangeArrowheads="1"/>
          </p:cNvSpPr>
          <p:nvPr/>
        </p:nvSpPr>
        <p:spPr bwMode="auto">
          <a:xfrm>
            <a:off x="892175" y="1638300"/>
            <a:ext cx="215265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_tradnl" sz="1600" b="1"/>
              <a:t>Respirable Dust, e.g., Lead, Silica &amp; Asbestos (&lt;10 </a:t>
            </a:r>
            <a:r>
              <a:rPr lang="en-US" sz="1600" b="1">
                <a:solidFill>
                  <a:srgbClr val="000000"/>
                </a:solidFill>
              </a:rPr>
              <a:t>µm)</a:t>
            </a:r>
            <a:endParaRPr lang="en-US" sz="1600"/>
          </a:p>
        </p:txBody>
      </p:sp>
      <p:sp>
        <p:nvSpPr>
          <p:cNvPr id="172040" name="Line 21"/>
          <p:cNvSpPr>
            <a:spLocks noChangeShapeType="1"/>
          </p:cNvSpPr>
          <p:nvPr/>
        </p:nvSpPr>
        <p:spPr bwMode="auto">
          <a:xfrm flipH="1">
            <a:off x="903288" y="2665413"/>
            <a:ext cx="271462" cy="128111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2041" name="Text Box 22"/>
          <p:cNvSpPr txBox="1">
            <a:spLocks noChangeArrowheads="1"/>
          </p:cNvSpPr>
          <p:nvPr/>
        </p:nvSpPr>
        <p:spPr bwMode="auto">
          <a:xfrm>
            <a:off x="3221038" y="2084388"/>
            <a:ext cx="28162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A lower case 'o' when printed in Times New Roman size 10 (1mm).</a:t>
            </a:r>
            <a:endParaRPr lang="en-US" sz="1600"/>
          </a:p>
        </p:txBody>
      </p:sp>
      <p:sp>
        <p:nvSpPr>
          <p:cNvPr id="172042" name="Text Box 23"/>
          <p:cNvSpPr txBox="1">
            <a:spLocks noChangeArrowheads="1"/>
          </p:cNvSpPr>
          <p:nvPr/>
        </p:nvSpPr>
        <p:spPr bwMode="auto">
          <a:xfrm>
            <a:off x="3094038" y="3727450"/>
            <a:ext cx="366712"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latin typeface="Times New Roman" pitchFamily="18" charset="0"/>
              </a:rPr>
              <a:t>o</a:t>
            </a:r>
            <a:endParaRPr lang="en-US" sz="1600"/>
          </a:p>
        </p:txBody>
      </p:sp>
      <p:sp>
        <p:nvSpPr>
          <p:cNvPr id="172043" name="Line 24"/>
          <p:cNvSpPr>
            <a:spLocks noChangeShapeType="1"/>
          </p:cNvSpPr>
          <p:nvPr/>
        </p:nvSpPr>
        <p:spPr bwMode="auto">
          <a:xfrm flipH="1">
            <a:off x="3317875" y="2940050"/>
            <a:ext cx="639763" cy="8318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2044" name="Freeform 25"/>
          <p:cNvSpPr>
            <a:spLocks/>
          </p:cNvSpPr>
          <p:nvPr/>
        </p:nvSpPr>
        <p:spPr bwMode="auto">
          <a:xfrm>
            <a:off x="1187450" y="3743325"/>
            <a:ext cx="485775" cy="196850"/>
          </a:xfrm>
          <a:custGeom>
            <a:avLst/>
            <a:gdLst>
              <a:gd name="T0" fmla="*/ 0 w 547"/>
              <a:gd name="T1" fmla="*/ 2147483647 h 238"/>
              <a:gd name="T2" fmla="*/ 2147483647 w 547"/>
              <a:gd name="T3" fmla="*/ 2147483647 h 238"/>
              <a:gd name="T4" fmla="*/ 2147483647 w 547"/>
              <a:gd name="T5" fmla="*/ 2147483647 h 238"/>
              <a:gd name="T6" fmla="*/ 2147483647 w 547"/>
              <a:gd name="T7" fmla="*/ 2147483647 h 238"/>
              <a:gd name="T8" fmla="*/ 2147483647 w 547"/>
              <a:gd name="T9" fmla="*/ 2147483647 h 238"/>
              <a:gd name="T10" fmla="*/ 2147483647 w 547"/>
              <a:gd name="T11" fmla="*/ 2147483647 h 238"/>
              <a:gd name="T12" fmla="*/ 2147483647 w 547"/>
              <a:gd name="T13" fmla="*/ 2147483647 h 238"/>
              <a:gd name="T14" fmla="*/ 2147483647 w 547"/>
              <a:gd name="T15" fmla="*/ 2147483647 h 238"/>
              <a:gd name="T16" fmla="*/ 2147483647 w 547"/>
              <a:gd name="T17" fmla="*/ 2147483647 h 238"/>
              <a:gd name="T18" fmla="*/ 2147483647 w 547"/>
              <a:gd name="T19" fmla="*/ 2147483647 h 2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7"/>
              <a:gd name="T31" fmla="*/ 0 h 238"/>
              <a:gd name="T32" fmla="*/ 547 w 547"/>
              <a:gd name="T33" fmla="*/ 238 h 2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7" h="238">
                <a:moveTo>
                  <a:pt x="0" y="140"/>
                </a:moveTo>
                <a:cubicBezTo>
                  <a:pt x="68" y="122"/>
                  <a:pt x="136" y="105"/>
                  <a:pt x="160" y="114"/>
                </a:cubicBezTo>
                <a:cubicBezTo>
                  <a:pt x="184" y="123"/>
                  <a:pt x="136" y="174"/>
                  <a:pt x="147" y="194"/>
                </a:cubicBezTo>
                <a:cubicBezTo>
                  <a:pt x="158" y="214"/>
                  <a:pt x="189" y="238"/>
                  <a:pt x="227" y="234"/>
                </a:cubicBezTo>
                <a:cubicBezTo>
                  <a:pt x="265" y="230"/>
                  <a:pt x="353" y="194"/>
                  <a:pt x="373" y="167"/>
                </a:cubicBezTo>
                <a:cubicBezTo>
                  <a:pt x="393" y="140"/>
                  <a:pt x="338" y="100"/>
                  <a:pt x="347" y="74"/>
                </a:cubicBezTo>
                <a:cubicBezTo>
                  <a:pt x="356" y="48"/>
                  <a:pt x="407" y="0"/>
                  <a:pt x="427" y="7"/>
                </a:cubicBezTo>
                <a:cubicBezTo>
                  <a:pt x="447" y="14"/>
                  <a:pt x="460" y="79"/>
                  <a:pt x="467" y="114"/>
                </a:cubicBezTo>
                <a:cubicBezTo>
                  <a:pt x="474" y="149"/>
                  <a:pt x="454" y="202"/>
                  <a:pt x="467" y="220"/>
                </a:cubicBezTo>
                <a:cubicBezTo>
                  <a:pt x="480" y="238"/>
                  <a:pt x="513" y="229"/>
                  <a:pt x="547" y="220"/>
                </a:cubicBez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045" name="Line 26"/>
          <p:cNvSpPr>
            <a:spLocks noChangeShapeType="1"/>
          </p:cNvSpPr>
          <p:nvPr/>
        </p:nvSpPr>
        <p:spPr bwMode="auto">
          <a:xfrm>
            <a:off x="4767263" y="3868738"/>
            <a:ext cx="5175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046" name="Text Box 27"/>
          <p:cNvSpPr txBox="1">
            <a:spLocks noChangeArrowheads="1"/>
          </p:cNvSpPr>
          <p:nvPr/>
        </p:nvSpPr>
        <p:spPr bwMode="auto">
          <a:xfrm>
            <a:off x="4279900" y="3435350"/>
            <a:ext cx="15398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t>1 cm</a:t>
            </a:r>
            <a:endParaRPr lang="en-US" sz="1600"/>
          </a:p>
        </p:txBody>
      </p:sp>
      <p:pic>
        <p:nvPicPr>
          <p:cNvPr id="172047" name="Picture 28" descr="MP900314393[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72300" y="3001963"/>
            <a:ext cx="722313"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48" name="Line 29"/>
          <p:cNvSpPr>
            <a:spLocks noChangeShapeType="1"/>
          </p:cNvSpPr>
          <p:nvPr/>
        </p:nvSpPr>
        <p:spPr bwMode="auto">
          <a:xfrm>
            <a:off x="7858125" y="2989263"/>
            <a:ext cx="5111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049" name="Line 30"/>
          <p:cNvSpPr>
            <a:spLocks noChangeShapeType="1"/>
          </p:cNvSpPr>
          <p:nvPr/>
        </p:nvSpPr>
        <p:spPr bwMode="auto">
          <a:xfrm>
            <a:off x="7845425" y="3814763"/>
            <a:ext cx="5111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050" name="Line 31"/>
          <p:cNvSpPr>
            <a:spLocks noChangeShapeType="1"/>
          </p:cNvSpPr>
          <p:nvPr/>
        </p:nvSpPr>
        <p:spPr bwMode="auto">
          <a:xfrm flipV="1">
            <a:off x="8085138" y="3003550"/>
            <a:ext cx="0" cy="222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2051" name="Line 32"/>
          <p:cNvSpPr>
            <a:spLocks noChangeShapeType="1"/>
          </p:cNvSpPr>
          <p:nvPr/>
        </p:nvSpPr>
        <p:spPr bwMode="auto">
          <a:xfrm>
            <a:off x="8086725" y="3576638"/>
            <a:ext cx="0" cy="223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2052" name="Text Box 33"/>
          <p:cNvSpPr txBox="1">
            <a:spLocks noChangeArrowheads="1"/>
          </p:cNvSpPr>
          <p:nvPr/>
        </p:nvSpPr>
        <p:spPr bwMode="auto">
          <a:xfrm>
            <a:off x="7827963" y="3254375"/>
            <a:ext cx="690562"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1 m</a:t>
            </a:r>
            <a:endParaRPr lang="en-US" sz="1600"/>
          </a:p>
        </p:txBody>
      </p:sp>
      <p:sp>
        <p:nvSpPr>
          <p:cNvPr id="172053" name="Text Box 34"/>
          <p:cNvSpPr txBox="1">
            <a:spLocks noChangeArrowheads="1"/>
          </p:cNvSpPr>
          <p:nvPr/>
        </p:nvSpPr>
        <p:spPr bwMode="auto">
          <a:xfrm>
            <a:off x="6759575" y="2530475"/>
            <a:ext cx="1430338"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a:t>Large Dog</a:t>
            </a:r>
            <a:endParaRPr lang="en-US" sz="160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FFA204-EFBF-4C92-8499-81E740F32E05}" type="slidenum">
              <a:rPr lang="en-US" smtClean="0"/>
              <a:pPr eaLnBrk="1" hangingPunct="1"/>
              <a:t>157</a:t>
            </a:fld>
            <a:endParaRPr lang="en-US" smtClean="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614" y="641179"/>
            <a:ext cx="8045186" cy="5486400"/>
          </a:xfrm>
          <a:prstGeom prst="rect">
            <a:avLst/>
          </a:prstGeo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C9629F-6635-4866-B482-987693A14170}" type="slidenum">
              <a:rPr lang="en-US" smtClean="0"/>
              <a:pPr eaLnBrk="1" hangingPunct="1"/>
              <a:t>158</a:t>
            </a:fld>
            <a:endParaRPr lang="en-US" smtClean="0"/>
          </a:p>
        </p:txBody>
      </p:sp>
      <p:pic>
        <p:nvPicPr>
          <p:cNvPr id="174083" name="Picture 4" descr="particle size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825" y="528638"/>
            <a:ext cx="7866063"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CD07FF-F1C7-4FEF-AFCE-BD204EA74C95}" type="slidenum">
              <a:rPr lang="en-US" smtClean="0"/>
              <a:pPr eaLnBrk="1" hangingPunct="1"/>
              <a:t>159</a:t>
            </a:fld>
            <a:endParaRPr lang="en-US" smtClean="0"/>
          </a:p>
        </p:txBody>
      </p:sp>
      <p:sp>
        <p:nvSpPr>
          <p:cNvPr id="175107" name="Rectangle 2"/>
          <p:cNvSpPr>
            <a:spLocks noGrp="1" noChangeArrowheads="1"/>
          </p:cNvSpPr>
          <p:nvPr>
            <p:ph type="title"/>
          </p:nvPr>
        </p:nvSpPr>
        <p:spPr/>
        <p:txBody>
          <a:bodyPr/>
          <a:lstStyle/>
          <a:p>
            <a:pPr eaLnBrk="1" hangingPunct="1"/>
            <a:r>
              <a:rPr lang="en-US" sz="4000" smtClean="0"/>
              <a:t>High Efficiency Particulate Air (HEPA) </a:t>
            </a:r>
          </a:p>
        </p:txBody>
      </p:sp>
      <p:sp>
        <p:nvSpPr>
          <p:cNvPr id="175108" name="Rectangle 3"/>
          <p:cNvSpPr>
            <a:spLocks noGrp="1" noChangeArrowheads="1"/>
          </p:cNvSpPr>
          <p:nvPr>
            <p:ph type="body" idx="1"/>
          </p:nvPr>
        </p:nvSpPr>
        <p:spPr>
          <a:xfrm>
            <a:off x="457200" y="4924425"/>
            <a:ext cx="7258050" cy="1201738"/>
          </a:xfrm>
        </p:spPr>
        <p:txBody>
          <a:bodyPr/>
          <a:lstStyle/>
          <a:p>
            <a:pPr eaLnBrk="1" hangingPunct="1"/>
            <a:r>
              <a:rPr lang="en-US" smtClean="0"/>
              <a:t>Capable of filtering 0.3 micrometer particles with 99.97% efficiency.</a:t>
            </a:r>
          </a:p>
        </p:txBody>
      </p:sp>
      <p:pic>
        <p:nvPicPr>
          <p:cNvPr id="17510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06513" y="1804988"/>
            <a:ext cx="5243512" cy="27368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0"/>
          <p:cNvGrpSpPr>
            <a:grpSpLocks/>
          </p:cNvGrpSpPr>
          <p:nvPr/>
        </p:nvGrpSpPr>
        <p:grpSpPr bwMode="auto">
          <a:xfrm>
            <a:off x="4773613" y="1851025"/>
            <a:ext cx="3614737" cy="1704975"/>
            <a:chOff x="3007" y="1166"/>
            <a:chExt cx="2277" cy="1074"/>
          </a:xfrm>
        </p:grpSpPr>
        <p:sp>
          <p:nvSpPr>
            <p:cNvPr id="175111" name="Oval 7"/>
            <p:cNvSpPr>
              <a:spLocks noChangeArrowheads="1"/>
            </p:cNvSpPr>
            <p:nvPr/>
          </p:nvSpPr>
          <p:spPr bwMode="auto">
            <a:xfrm>
              <a:off x="3007" y="1929"/>
              <a:ext cx="339" cy="311"/>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5112" name="Line 8"/>
            <p:cNvSpPr>
              <a:spLocks noChangeShapeType="1"/>
            </p:cNvSpPr>
            <p:nvPr/>
          </p:nvSpPr>
          <p:spPr bwMode="auto">
            <a:xfrm flipH="1">
              <a:off x="3346" y="1399"/>
              <a:ext cx="1372" cy="63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5113" name="Text Box 9"/>
            <p:cNvSpPr txBox="1">
              <a:spLocks noChangeArrowheads="1"/>
            </p:cNvSpPr>
            <p:nvPr/>
          </p:nvSpPr>
          <p:spPr bwMode="auto">
            <a:xfrm>
              <a:off x="4742" y="1166"/>
              <a:ext cx="5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a:t>100</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0D71EDD-37D8-4383-8A16-4468386328F6}" type="slidenum">
              <a:rPr lang="en-US" smtClean="0"/>
              <a:pPr eaLnBrk="1" hangingPunct="1"/>
              <a:t>16</a:t>
            </a:fld>
            <a:endParaRPr lang="en-US" smtClean="0"/>
          </a:p>
        </p:txBody>
      </p:sp>
      <p:sp>
        <p:nvSpPr>
          <p:cNvPr id="18435" name="Rectangle 2"/>
          <p:cNvSpPr>
            <a:spLocks noGrp="1" noChangeArrowheads="1"/>
          </p:cNvSpPr>
          <p:nvPr>
            <p:ph type="title"/>
          </p:nvPr>
        </p:nvSpPr>
        <p:spPr/>
        <p:txBody>
          <a:bodyPr/>
          <a:lstStyle/>
          <a:p>
            <a:pPr eaLnBrk="1" hangingPunct="1"/>
            <a:r>
              <a:rPr lang="en-US" sz="4000" smtClean="0"/>
              <a:t>Recognition of Health Hazards</a:t>
            </a:r>
          </a:p>
        </p:txBody>
      </p:sp>
      <p:sp>
        <p:nvSpPr>
          <p:cNvPr id="18436" name="Rectangle 3"/>
          <p:cNvSpPr>
            <a:spLocks noGrp="1" noChangeArrowheads="1"/>
          </p:cNvSpPr>
          <p:nvPr>
            <p:ph type="body" idx="1"/>
          </p:nvPr>
        </p:nvSpPr>
        <p:spPr/>
        <p:txBody>
          <a:bodyPr/>
          <a:lstStyle/>
          <a:p>
            <a:pPr eaLnBrk="1" hangingPunct="1">
              <a:buFontTx/>
              <a:buNone/>
            </a:pPr>
            <a:r>
              <a:rPr lang="en-US" b="1" smtClean="0"/>
              <a:t>What do you smell or taste?</a:t>
            </a:r>
          </a:p>
          <a:p>
            <a:pPr lvl="1" eaLnBrk="1" hangingPunct="1"/>
            <a:r>
              <a:rPr lang="en-US" smtClean="0"/>
              <a:t>Odor</a:t>
            </a:r>
          </a:p>
          <a:p>
            <a:pPr lvl="2" eaLnBrk="1" hangingPunct="1"/>
            <a:r>
              <a:rPr lang="en-US" i="1" smtClean="0"/>
              <a:t>Odor threshold </a:t>
            </a:r>
            <a:r>
              <a:rPr lang="en-US" smtClean="0"/>
              <a:t>is the lowest level of a chemical that can be smelled by most people.</a:t>
            </a:r>
          </a:p>
          <a:p>
            <a:pPr lvl="2" eaLnBrk="1" hangingPunct="1"/>
            <a:r>
              <a:rPr lang="en-US" i="1" smtClean="0"/>
              <a:t>Olfactory fatigue</a:t>
            </a:r>
            <a:r>
              <a:rPr lang="en-US" smtClean="0"/>
              <a:t>  - loss of sense of smell.</a:t>
            </a:r>
          </a:p>
          <a:p>
            <a:pPr lvl="1" eaLnBrk="1" hangingPunct="1"/>
            <a:r>
              <a:rPr lang="en-US" smtClean="0"/>
              <a:t>Taste</a:t>
            </a:r>
          </a:p>
        </p:txBody>
      </p:sp>
      <p:pic>
        <p:nvPicPr>
          <p:cNvPr id="18437" name="Picture 5" descr="smell tas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4267200"/>
            <a:ext cx="2295525" cy="21732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77A43-87AB-4624-8136-F6019F50A53D}" type="slidenum">
              <a:rPr lang="en-US" smtClean="0"/>
              <a:pPr eaLnBrk="1" hangingPunct="1"/>
              <a:t>160</a:t>
            </a:fld>
            <a:endParaRPr lang="en-US" smtClean="0"/>
          </a:p>
        </p:txBody>
      </p:sp>
      <p:sp>
        <p:nvSpPr>
          <p:cNvPr id="176131" name="Rectangle 2"/>
          <p:cNvSpPr>
            <a:spLocks noGrp="1" noChangeArrowheads="1"/>
          </p:cNvSpPr>
          <p:nvPr>
            <p:ph type="title"/>
          </p:nvPr>
        </p:nvSpPr>
        <p:spPr/>
        <p:txBody>
          <a:bodyPr/>
          <a:lstStyle/>
          <a:p>
            <a:pPr eaLnBrk="1" hangingPunct="1"/>
            <a:r>
              <a:rPr lang="en-US" smtClean="0"/>
              <a:t>Gases</a:t>
            </a:r>
          </a:p>
        </p:txBody>
      </p:sp>
      <p:sp>
        <p:nvSpPr>
          <p:cNvPr id="409603" name="Rectangle 3"/>
          <p:cNvSpPr>
            <a:spLocks noGrp="1" noChangeArrowheads="1"/>
          </p:cNvSpPr>
          <p:nvPr>
            <p:ph type="body" idx="1"/>
          </p:nvPr>
        </p:nvSpPr>
        <p:spPr/>
        <p:txBody>
          <a:bodyPr/>
          <a:lstStyle/>
          <a:p>
            <a:pPr eaLnBrk="1" hangingPunct="1">
              <a:buFontTx/>
              <a:buNone/>
            </a:pPr>
            <a:r>
              <a:rPr lang="en-US" sz="2800" b="1" i="1" smtClean="0"/>
              <a:t>Examples of gases found in construction:</a:t>
            </a:r>
          </a:p>
          <a:p>
            <a:pPr eaLnBrk="1" hangingPunct="1">
              <a:buFontTx/>
              <a:buNone/>
            </a:pPr>
            <a:endParaRPr lang="en-US" sz="2800" b="1" i="1" smtClean="0"/>
          </a:p>
          <a:p>
            <a:pPr eaLnBrk="1" hangingPunct="1"/>
            <a:r>
              <a:rPr lang="en-US" sz="2800" b="1" smtClean="0"/>
              <a:t>Oxygen </a:t>
            </a:r>
            <a:r>
              <a:rPr lang="en-US" sz="2800" smtClean="0"/>
              <a:t>– used for welding and cutting.</a:t>
            </a:r>
          </a:p>
          <a:p>
            <a:pPr eaLnBrk="1" hangingPunct="1"/>
            <a:r>
              <a:rPr lang="en-US" sz="2800" b="1" smtClean="0"/>
              <a:t>Acetylene </a:t>
            </a:r>
            <a:r>
              <a:rPr lang="en-US" sz="2800" smtClean="0"/>
              <a:t>– used for welding and cutting. </a:t>
            </a:r>
          </a:p>
          <a:p>
            <a:pPr eaLnBrk="1" hangingPunct="1"/>
            <a:r>
              <a:rPr lang="en-US" sz="2800" b="1" smtClean="0"/>
              <a:t>Propane</a:t>
            </a:r>
            <a:r>
              <a:rPr lang="en-US" sz="2800" smtClean="0"/>
              <a:t> – used for heating &amp; fuel.</a:t>
            </a:r>
          </a:p>
          <a:p>
            <a:pPr eaLnBrk="1" hangingPunct="1"/>
            <a:r>
              <a:rPr lang="en-US" sz="2800" b="1" smtClean="0"/>
              <a:t>Carbon Dioxide</a:t>
            </a:r>
            <a:r>
              <a:rPr lang="en-US" sz="2800" smtClean="0"/>
              <a:t> – used as an inert gas and can be found naturally in sewers. </a:t>
            </a:r>
          </a:p>
          <a:p>
            <a:pPr eaLnBrk="1" hangingPunct="1"/>
            <a:r>
              <a:rPr lang="en-US" sz="2800" b="1" smtClean="0"/>
              <a:t>Methane </a:t>
            </a:r>
            <a:r>
              <a:rPr lang="en-US" sz="2800" smtClean="0"/>
              <a:t>– the principle component of natural gas and found in earth deposits.</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8CDF64-EBA9-4F51-A2B0-E3FB937D3C29}" type="slidenum">
              <a:rPr lang="en-US" smtClean="0"/>
              <a:pPr eaLnBrk="1" hangingPunct="1"/>
              <a:t>161</a:t>
            </a:fld>
            <a:endParaRPr lang="en-US" smtClean="0"/>
          </a:p>
        </p:txBody>
      </p:sp>
      <p:sp>
        <p:nvSpPr>
          <p:cNvPr id="177155" name="Rectangle 2"/>
          <p:cNvSpPr>
            <a:spLocks noGrp="1" noChangeArrowheads="1"/>
          </p:cNvSpPr>
          <p:nvPr>
            <p:ph type="title"/>
          </p:nvPr>
        </p:nvSpPr>
        <p:spPr/>
        <p:txBody>
          <a:bodyPr/>
          <a:lstStyle/>
          <a:p>
            <a:pPr eaLnBrk="1" hangingPunct="1"/>
            <a:r>
              <a:rPr lang="en-US" smtClean="0"/>
              <a:t>Gases</a:t>
            </a:r>
          </a:p>
        </p:txBody>
      </p:sp>
      <p:sp>
        <p:nvSpPr>
          <p:cNvPr id="410627" name="Rectangle 3"/>
          <p:cNvSpPr>
            <a:spLocks noGrp="1" noChangeArrowheads="1"/>
          </p:cNvSpPr>
          <p:nvPr>
            <p:ph type="body" idx="1"/>
          </p:nvPr>
        </p:nvSpPr>
        <p:spPr/>
        <p:txBody>
          <a:bodyPr/>
          <a:lstStyle/>
          <a:p>
            <a:pPr eaLnBrk="1" hangingPunct="1">
              <a:lnSpc>
                <a:spcPct val="90000"/>
              </a:lnSpc>
              <a:buFontTx/>
              <a:buNone/>
            </a:pPr>
            <a:r>
              <a:rPr lang="en-US" sz="2800" b="1" i="1" dirty="0" smtClean="0"/>
              <a:t>Examples of gases found in construction:</a:t>
            </a:r>
          </a:p>
          <a:p>
            <a:pPr eaLnBrk="1" hangingPunct="1">
              <a:lnSpc>
                <a:spcPct val="90000"/>
              </a:lnSpc>
              <a:buFontTx/>
              <a:buNone/>
            </a:pPr>
            <a:endParaRPr lang="en-US" sz="2800" dirty="0" smtClean="0"/>
          </a:p>
          <a:p>
            <a:pPr eaLnBrk="1" hangingPunct="1">
              <a:lnSpc>
                <a:spcPct val="90000"/>
              </a:lnSpc>
            </a:pPr>
            <a:r>
              <a:rPr lang="en-US" sz="2800" b="1" dirty="0" smtClean="0"/>
              <a:t>Hydrogen Sulfide</a:t>
            </a:r>
            <a:r>
              <a:rPr lang="en-US" sz="2800" dirty="0" smtClean="0"/>
              <a:t> –break down of organic matter and can be found naturally in sewers. </a:t>
            </a:r>
          </a:p>
          <a:p>
            <a:pPr eaLnBrk="1" hangingPunct="1">
              <a:lnSpc>
                <a:spcPct val="90000"/>
              </a:lnSpc>
            </a:pPr>
            <a:r>
              <a:rPr lang="en-US" sz="2800" b="1" dirty="0" smtClean="0"/>
              <a:t>Carbon Monoxide</a:t>
            </a:r>
            <a:r>
              <a:rPr lang="en-US" sz="2800" dirty="0" smtClean="0"/>
              <a:t> – highly toxic and produced by the incomplete combustion of fuels. </a:t>
            </a:r>
          </a:p>
          <a:p>
            <a:pPr eaLnBrk="1" hangingPunct="1">
              <a:lnSpc>
                <a:spcPct val="90000"/>
              </a:lnSpc>
            </a:pPr>
            <a:r>
              <a:rPr lang="en-US" sz="2800" b="1" dirty="0" smtClean="0"/>
              <a:t>Welding Gases</a:t>
            </a:r>
            <a:r>
              <a:rPr lang="en-US" sz="2800" dirty="0" smtClean="0"/>
              <a:t> – The welding arc can produce ozone, phosgene and carbon monoxide gases.</a:t>
            </a:r>
          </a:p>
          <a:p>
            <a:pPr eaLnBrk="1" hangingPunct="1">
              <a:lnSpc>
                <a:spcPct val="90000"/>
              </a:lnSpc>
            </a:pPr>
            <a:r>
              <a:rPr lang="en-US" sz="2800" b="1" dirty="0" smtClean="0"/>
              <a:t>Diesel Exhaust</a:t>
            </a:r>
            <a:r>
              <a:rPr lang="en-US" sz="2800" dirty="0" smtClean="0"/>
              <a:t> – Nitrogen Dioxide.</a:t>
            </a:r>
          </a:p>
        </p:txBody>
      </p:sp>
      <p:pic>
        <p:nvPicPr>
          <p:cNvPr id="177157" name="Picture 4" descr="http://www.sitehawk.com/images/ghs_pictograms/bottle_lg.gif"/>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6405563" y="371475"/>
            <a:ext cx="9191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06C00B-2FD7-4549-8BBF-A2D539D3BE1A}" type="slidenum">
              <a:rPr lang="en-US" smtClean="0"/>
              <a:pPr eaLnBrk="1" hangingPunct="1"/>
              <a:t>162</a:t>
            </a:fld>
            <a:endParaRPr lang="en-US" smtClean="0"/>
          </a:p>
        </p:txBody>
      </p:sp>
      <p:sp>
        <p:nvSpPr>
          <p:cNvPr id="413700" name="Rectangle 4"/>
          <p:cNvSpPr>
            <a:spLocks noChangeArrowheads="1"/>
          </p:cNvSpPr>
          <p:nvPr/>
        </p:nvSpPr>
        <p:spPr bwMode="auto">
          <a:xfrm>
            <a:off x="585788" y="1752600"/>
            <a:ext cx="8029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n-US" sz="4000" b="1" i="1"/>
              <a:t>How do Gases Affect the Body?</a:t>
            </a:r>
            <a:r>
              <a:rPr lang="en-US" sz="4000"/>
              <a:t> </a:t>
            </a:r>
          </a:p>
        </p:txBody>
      </p:sp>
      <p:sp>
        <p:nvSpPr>
          <p:cNvPr id="413701" name="Rectangle 5"/>
          <p:cNvSpPr>
            <a:spLocks noChangeArrowheads="1"/>
          </p:cNvSpPr>
          <p:nvPr/>
        </p:nvSpPr>
        <p:spPr bwMode="auto">
          <a:xfrm>
            <a:off x="2489200" y="3081338"/>
            <a:ext cx="38242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n-US" sz="4000" b="1" i="1"/>
              <a:t>Who’s at Risk?</a:t>
            </a:r>
          </a:p>
        </p:txBody>
      </p:sp>
      <p:sp>
        <p:nvSpPr>
          <p:cNvPr id="178181" name="Rectangle 6"/>
          <p:cNvSpPr>
            <a:spLocks noGrp="1" noChangeArrowheads="1"/>
          </p:cNvSpPr>
          <p:nvPr>
            <p:ph type="title"/>
          </p:nvPr>
        </p:nvSpPr>
        <p:spPr/>
        <p:txBody>
          <a:bodyPr/>
          <a:lstStyle/>
          <a:p>
            <a:pPr eaLnBrk="1" hangingPunct="1"/>
            <a:r>
              <a:rPr lang="en-US" i="1" smtClean="0"/>
              <a:t>Group Discussion…</a:t>
            </a:r>
          </a:p>
        </p:txBody>
      </p:sp>
      <p:sp>
        <p:nvSpPr>
          <p:cNvPr id="413703" name="Rectangle 7"/>
          <p:cNvSpPr>
            <a:spLocks noChangeArrowheads="1"/>
          </p:cNvSpPr>
          <p:nvPr/>
        </p:nvSpPr>
        <p:spPr bwMode="auto">
          <a:xfrm>
            <a:off x="1174750" y="4346575"/>
            <a:ext cx="645795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b="1" i="1"/>
              <a:t>What hazardous gases are present on your job?</a:t>
            </a: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C60090-3326-4D56-BDD4-E2BB58B17119}" type="slidenum">
              <a:rPr lang="en-US" smtClean="0"/>
              <a:pPr eaLnBrk="1" hangingPunct="1"/>
              <a:t>163</a:t>
            </a:fld>
            <a:endParaRPr lang="en-US" smtClean="0"/>
          </a:p>
        </p:txBody>
      </p:sp>
      <p:sp>
        <p:nvSpPr>
          <p:cNvPr id="179203" name="Rectangle 2"/>
          <p:cNvSpPr>
            <a:spLocks noGrp="1" noChangeArrowheads="1"/>
          </p:cNvSpPr>
          <p:nvPr>
            <p:ph type="title"/>
          </p:nvPr>
        </p:nvSpPr>
        <p:spPr/>
        <p:txBody>
          <a:bodyPr/>
          <a:lstStyle/>
          <a:p>
            <a:pPr eaLnBrk="1" hangingPunct="1"/>
            <a:r>
              <a:rPr lang="en-US" smtClean="0"/>
              <a:t>Gases</a:t>
            </a:r>
          </a:p>
        </p:txBody>
      </p:sp>
      <p:sp>
        <p:nvSpPr>
          <p:cNvPr id="416771" name="Rectangle 3"/>
          <p:cNvSpPr>
            <a:spLocks noGrp="1" noChangeArrowheads="1"/>
          </p:cNvSpPr>
          <p:nvPr>
            <p:ph type="body" idx="1"/>
          </p:nvPr>
        </p:nvSpPr>
        <p:spPr/>
        <p:txBody>
          <a:bodyPr/>
          <a:lstStyle/>
          <a:p>
            <a:pPr eaLnBrk="1" hangingPunct="1">
              <a:lnSpc>
                <a:spcPct val="90000"/>
              </a:lnSpc>
              <a:buFontTx/>
              <a:buNone/>
            </a:pPr>
            <a:r>
              <a:rPr lang="en-US" b="1" i="1" smtClean="0"/>
              <a:t>Important questions concerning gases:</a:t>
            </a:r>
          </a:p>
          <a:p>
            <a:pPr eaLnBrk="1" hangingPunct="1">
              <a:lnSpc>
                <a:spcPct val="90000"/>
              </a:lnSpc>
              <a:buFontTx/>
              <a:buNone/>
            </a:pPr>
            <a:endParaRPr lang="en-US" b="1" i="1" smtClean="0"/>
          </a:p>
          <a:p>
            <a:pPr eaLnBrk="1" hangingPunct="1">
              <a:lnSpc>
                <a:spcPct val="90000"/>
              </a:lnSpc>
            </a:pPr>
            <a:r>
              <a:rPr lang="en-US" smtClean="0"/>
              <a:t>What is the gas density?</a:t>
            </a:r>
          </a:p>
          <a:p>
            <a:pPr eaLnBrk="1" hangingPunct="1">
              <a:lnSpc>
                <a:spcPct val="90000"/>
              </a:lnSpc>
            </a:pPr>
            <a:r>
              <a:rPr lang="en-US" smtClean="0"/>
              <a:t>What is the flammable range (LFL) of the gas?</a:t>
            </a:r>
          </a:p>
          <a:p>
            <a:pPr eaLnBrk="1" hangingPunct="1">
              <a:lnSpc>
                <a:spcPct val="90000"/>
              </a:lnSpc>
            </a:pPr>
            <a:r>
              <a:rPr lang="en-US" smtClean="0"/>
              <a:t>How toxic is the gas (PEL, TLV, REL &amp; IDLH)?</a:t>
            </a:r>
          </a:p>
          <a:p>
            <a:pPr eaLnBrk="1" hangingPunct="1">
              <a:lnSpc>
                <a:spcPct val="90000"/>
              </a:lnSpc>
            </a:pPr>
            <a:r>
              <a:rPr lang="en-US" smtClean="0"/>
              <a:t>Is the gas a simple asphyxiant or a chemical asphyxiant?</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D47DCC-25B3-48B4-8BDC-911E85EC7D26}" type="slidenum">
              <a:rPr lang="en-US" smtClean="0"/>
              <a:pPr eaLnBrk="1" hangingPunct="1"/>
              <a:t>164</a:t>
            </a:fld>
            <a:endParaRPr lang="en-US" smtClean="0"/>
          </a:p>
        </p:txBody>
      </p:sp>
      <p:sp>
        <p:nvSpPr>
          <p:cNvPr id="180227" name="Rectangle 2"/>
          <p:cNvSpPr>
            <a:spLocks noGrp="1" noChangeArrowheads="1"/>
          </p:cNvSpPr>
          <p:nvPr>
            <p:ph type="title" idx="4294967295"/>
          </p:nvPr>
        </p:nvSpPr>
        <p:spPr>
          <a:xfrm>
            <a:off x="0" y="274638"/>
            <a:ext cx="8229600" cy="1143000"/>
          </a:xfrm>
        </p:spPr>
        <p:txBody>
          <a:bodyPr/>
          <a:lstStyle/>
          <a:p>
            <a:pPr eaLnBrk="1" hangingPunct="1"/>
            <a:r>
              <a:rPr lang="en-US" smtClean="0"/>
              <a:t>Gas Density</a:t>
            </a:r>
          </a:p>
        </p:txBody>
      </p:sp>
      <p:pic>
        <p:nvPicPr>
          <p:cNvPr id="180228" name="il_fi" descr="http://www.cats-grin.co.uk/Red%20Balloon.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140325" y="1358900"/>
            <a:ext cx="145891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Text Box 13"/>
          <p:cNvSpPr txBox="1">
            <a:spLocks noChangeArrowheads="1"/>
          </p:cNvSpPr>
          <p:nvPr/>
        </p:nvSpPr>
        <p:spPr bwMode="auto">
          <a:xfrm>
            <a:off x="5999163" y="1336675"/>
            <a:ext cx="259556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Helium .062</a:t>
            </a:r>
            <a:endParaRPr lang="en-US" sz="2400"/>
          </a:p>
        </p:txBody>
      </p:sp>
      <p:sp>
        <p:nvSpPr>
          <p:cNvPr id="180230" name="Text Box 14"/>
          <p:cNvSpPr txBox="1">
            <a:spLocks noChangeArrowheads="1"/>
          </p:cNvSpPr>
          <p:nvPr/>
        </p:nvSpPr>
        <p:spPr bwMode="auto">
          <a:xfrm>
            <a:off x="515938" y="1979613"/>
            <a:ext cx="2928937"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a:t>Gas Density</a:t>
            </a:r>
          </a:p>
          <a:p>
            <a:pPr algn="ctr" eaLnBrk="1" hangingPunct="1"/>
            <a:r>
              <a:rPr lang="en-US" sz="3200" b="1"/>
              <a:t>(Air = 1)</a:t>
            </a:r>
          </a:p>
        </p:txBody>
      </p:sp>
      <p:grpSp>
        <p:nvGrpSpPr>
          <p:cNvPr id="180231" name="Group 21"/>
          <p:cNvGrpSpPr>
            <a:grpSpLocks/>
          </p:cNvGrpSpPr>
          <p:nvPr/>
        </p:nvGrpSpPr>
        <p:grpSpPr bwMode="auto">
          <a:xfrm>
            <a:off x="2495550" y="1878013"/>
            <a:ext cx="4267200" cy="3773487"/>
            <a:chOff x="1572" y="1183"/>
            <a:chExt cx="2405" cy="2057"/>
          </a:xfrm>
        </p:grpSpPr>
        <p:sp>
          <p:nvSpPr>
            <p:cNvPr id="180236" name="Line 15"/>
            <p:cNvSpPr>
              <a:spLocks noChangeShapeType="1"/>
            </p:cNvSpPr>
            <p:nvPr/>
          </p:nvSpPr>
          <p:spPr bwMode="auto">
            <a:xfrm flipH="1">
              <a:off x="1572" y="3237"/>
              <a:ext cx="23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237" name="Line 16"/>
            <p:cNvSpPr>
              <a:spLocks noChangeShapeType="1"/>
            </p:cNvSpPr>
            <p:nvPr/>
          </p:nvSpPr>
          <p:spPr bwMode="auto">
            <a:xfrm flipV="1">
              <a:off x="3968" y="1183"/>
              <a:ext cx="9" cy="205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180232" name="il_fi" descr="http://www.google.com/url?source=imgres&amp;ct=img&amp;q=http://www.thriftypropane.org/img/thrifty-propane.jpg&amp;sa=X&amp;ei=ROylTNHZHceRnwe3n-WRAQ&amp;ved=0CAQQ8wc&amp;usg=AFQjCNFOZ6Spaocg7pxiTEoct5JPEAXQYA"/>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2746375" y="3857625"/>
            <a:ext cx="16637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Text Box 18"/>
          <p:cNvSpPr txBox="1">
            <a:spLocks noChangeArrowheads="1"/>
          </p:cNvSpPr>
          <p:nvPr/>
        </p:nvSpPr>
        <p:spPr bwMode="auto">
          <a:xfrm>
            <a:off x="1227138" y="4189413"/>
            <a:ext cx="15240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400" b="1"/>
              <a:t>Propane 1.55</a:t>
            </a:r>
            <a:endParaRPr lang="en-US" sz="2400"/>
          </a:p>
        </p:txBody>
      </p:sp>
      <p:pic>
        <p:nvPicPr>
          <p:cNvPr id="180234" name="Picture 19" descr="soda cop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41838" y="3990975"/>
            <a:ext cx="12287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5" name="Text Box 20"/>
          <p:cNvSpPr txBox="1">
            <a:spLocks noChangeArrowheads="1"/>
          </p:cNvSpPr>
          <p:nvPr/>
        </p:nvSpPr>
        <p:spPr bwMode="auto">
          <a:xfrm>
            <a:off x="5292725" y="5748338"/>
            <a:ext cx="2014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Carbon Dioxide 1.53</a:t>
            </a:r>
            <a:endParaRPr lang="en-US" sz="240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0A6FF9-4548-4072-AAD2-266D23DD2157}" type="slidenum">
              <a:rPr lang="en-US" smtClean="0"/>
              <a:pPr eaLnBrk="1" hangingPunct="1"/>
              <a:t>165</a:t>
            </a:fld>
            <a:endParaRPr lang="en-US" smtClean="0"/>
          </a:p>
        </p:txBody>
      </p:sp>
      <p:sp>
        <p:nvSpPr>
          <p:cNvPr id="181251" name="Rectangle 2"/>
          <p:cNvSpPr>
            <a:spLocks noGrp="1" noChangeArrowheads="1"/>
          </p:cNvSpPr>
          <p:nvPr>
            <p:ph type="title"/>
          </p:nvPr>
        </p:nvSpPr>
        <p:spPr/>
        <p:txBody>
          <a:bodyPr/>
          <a:lstStyle/>
          <a:p>
            <a:pPr eaLnBrk="1" hangingPunct="1"/>
            <a:r>
              <a:rPr lang="en-US" smtClean="0"/>
              <a:t>Breathable Air</a:t>
            </a:r>
          </a:p>
        </p:txBody>
      </p:sp>
      <p:graphicFrame>
        <p:nvGraphicFramePr>
          <p:cNvPr id="420940" name="Group 76"/>
          <p:cNvGraphicFramePr>
            <a:graphicFrameLocks noGrp="1"/>
          </p:cNvGraphicFramePr>
          <p:nvPr>
            <p:ph idx="1"/>
          </p:nvPr>
        </p:nvGraphicFramePr>
        <p:xfrm>
          <a:off x="457200" y="1600200"/>
          <a:ext cx="5094288" cy="4525964"/>
        </p:xfrm>
        <a:graphic>
          <a:graphicData uri="http://schemas.openxmlformats.org/drawingml/2006/table">
            <a:tbl>
              <a:tblPr/>
              <a:tblGrid>
                <a:gridCol w="1881188"/>
                <a:gridCol w="3213100"/>
              </a:tblGrid>
              <a:tr h="736600">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3200" b="1" i="0" u="none" strike="noStrike" cap="none" normalizeH="0" baseline="0" smtClean="0">
                          <a:ln>
                            <a:noFill/>
                          </a:ln>
                          <a:solidFill>
                            <a:schemeClr val="tx1"/>
                          </a:solidFill>
                          <a:effectLst/>
                          <a:latin typeface="Arial" charset="0"/>
                          <a:ea typeface="Times New Roman" pitchFamily="18" charset="0"/>
                          <a:cs typeface="Arial" charset="0"/>
                        </a:rPr>
                        <a:t>Composition of Air</a:t>
                      </a:r>
                      <a:endParaRPr kumimoji="0" lang="en-US" sz="3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1001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1" u="none" strike="noStrike" cap="none" normalizeH="0" baseline="0" smtClean="0">
                          <a:ln>
                            <a:noFill/>
                          </a:ln>
                          <a:solidFill>
                            <a:schemeClr val="tx1"/>
                          </a:solidFill>
                          <a:effectLst/>
                          <a:latin typeface="Arial" charset="0"/>
                          <a:ea typeface="Times New Roman" pitchFamily="18" charset="0"/>
                          <a:cs typeface="Arial" charset="0"/>
                        </a:rPr>
                        <a:t>Substance (Gas)</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1" u="none" strike="noStrike" cap="none" normalizeH="0" baseline="0" smtClean="0">
                          <a:ln>
                            <a:noFill/>
                          </a:ln>
                          <a:solidFill>
                            <a:schemeClr val="tx1"/>
                          </a:solidFill>
                          <a:effectLst/>
                          <a:latin typeface="Arial" charset="0"/>
                          <a:ea typeface="Times New Roman" pitchFamily="18" charset="0"/>
                          <a:cs typeface="Arial" charset="0"/>
                        </a:rPr>
                        <a:t>% by Volume (ppm)</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6350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Nitrogen</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78% (780,000)</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642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Oxygen</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20.9% (209,000)</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080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Argon</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0.9% (9,000)</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3821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Carbon Dioxide</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0.1% (1,000)</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81278" name="Picture 77" descr="eart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73713" y="1730375"/>
            <a:ext cx="3468687"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C5509D-BB18-4303-9D21-41F77DD9B152}" type="slidenum">
              <a:rPr lang="en-US" smtClean="0"/>
              <a:pPr eaLnBrk="1" hangingPunct="1"/>
              <a:t>166</a:t>
            </a:fld>
            <a:endParaRPr lang="en-US" smtClean="0"/>
          </a:p>
        </p:txBody>
      </p:sp>
      <p:pic>
        <p:nvPicPr>
          <p:cNvPr id="182275" name="Picture 5" descr="Accident Report - Fatal Facts"/>
          <p:cNvPicPr>
            <a:picLocks noGrp="1" noChangeAspect="1" noChangeArrowheads="1"/>
          </p:cNvPicPr>
          <p:nvPr>
            <p:ph type="title"/>
          </p:nvPr>
        </p:nvPicPr>
        <p:blipFill>
          <a:blip r:embed="rId3">
            <a:extLst>
              <a:ext uri="{28A0092B-C50C-407E-A947-70E740481C1C}">
                <a14:useLocalDpi xmlns:a14="http://schemas.microsoft.com/office/drawing/2010/main"/>
              </a:ext>
            </a:extLst>
          </a:blip>
          <a:srcRect/>
          <a:stretch>
            <a:fillRect/>
          </a:stretch>
        </p:blipFill>
        <p:spPr>
          <a:xfrm>
            <a:off x="2925763" y="511175"/>
            <a:ext cx="3292475" cy="669925"/>
          </a:xfrm>
          <a:noFill/>
        </p:spPr>
      </p:pic>
      <p:pic>
        <p:nvPicPr>
          <p:cNvPr id="182276" name="Picture 7" descr="Image - Fatal Facts No. 25"/>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1103313" y="1620838"/>
            <a:ext cx="6742112" cy="38925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2277" name="Text Box 8"/>
          <p:cNvSpPr txBox="1">
            <a:spLocks noChangeArrowheads="1"/>
          </p:cNvSpPr>
          <p:nvPr/>
        </p:nvSpPr>
        <p:spPr bwMode="auto">
          <a:xfrm>
            <a:off x="1355725" y="5792788"/>
            <a:ext cx="6229350"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solidFill>
                  <a:srgbClr val="000000"/>
                </a:solidFill>
              </a:rPr>
              <a:t>Never use pure oxygen for ventilation, cooling or cleaning!</a:t>
            </a:r>
            <a:endParaRPr lang="en-US" sz="240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468F2D3-DCF1-43B1-A600-BD782E539C52}" type="slidenum">
              <a:rPr lang="en-US" smtClean="0"/>
              <a:pPr eaLnBrk="1" hangingPunct="1"/>
              <a:t>167</a:t>
            </a:fld>
            <a:endParaRPr lang="en-US" smtClean="0"/>
          </a:p>
        </p:txBody>
      </p:sp>
      <p:sp>
        <p:nvSpPr>
          <p:cNvPr id="183299" name="Rectangle 22"/>
          <p:cNvSpPr>
            <a:spLocks noChangeArrowheads="1"/>
          </p:cNvSpPr>
          <p:nvPr/>
        </p:nvSpPr>
        <p:spPr bwMode="auto">
          <a:xfrm>
            <a:off x="1685925" y="1479550"/>
            <a:ext cx="685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3300" name="Rectangle 30"/>
          <p:cNvSpPr>
            <a:spLocks noChangeArrowheads="1"/>
          </p:cNvSpPr>
          <p:nvPr/>
        </p:nvSpPr>
        <p:spPr bwMode="auto">
          <a:xfrm>
            <a:off x="1685925" y="1479550"/>
            <a:ext cx="685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3301" name="Rectangle 38"/>
          <p:cNvSpPr>
            <a:spLocks noChangeArrowheads="1"/>
          </p:cNvSpPr>
          <p:nvPr/>
        </p:nvSpPr>
        <p:spPr bwMode="auto">
          <a:xfrm>
            <a:off x="1685925" y="1479550"/>
            <a:ext cx="685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83302" name="Rectangle 47"/>
          <p:cNvSpPr>
            <a:spLocks noChangeArrowheads="1"/>
          </p:cNvSpPr>
          <p:nvPr/>
        </p:nvSpPr>
        <p:spPr bwMode="auto">
          <a:xfrm>
            <a:off x="1685925" y="1479550"/>
            <a:ext cx="6858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aphicFrame>
        <p:nvGraphicFramePr>
          <p:cNvPr id="428304" name="Group 272"/>
          <p:cNvGraphicFramePr>
            <a:graphicFrameLocks noGrp="1"/>
          </p:cNvGraphicFramePr>
          <p:nvPr/>
        </p:nvGraphicFramePr>
        <p:xfrm>
          <a:off x="258763" y="241300"/>
          <a:ext cx="8647112" cy="5999163"/>
        </p:xfrm>
        <a:graphic>
          <a:graphicData uri="http://schemas.openxmlformats.org/drawingml/2006/table">
            <a:tbl>
              <a:tblPr/>
              <a:tblGrid>
                <a:gridCol w="1906587"/>
                <a:gridCol w="1085850"/>
                <a:gridCol w="1031875"/>
                <a:gridCol w="1112838"/>
                <a:gridCol w="1112837"/>
                <a:gridCol w="1370013"/>
                <a:gridCol w="1027112"/>
              </a:tblGrid>
              <a:tr h="638175">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3200" b="1" i="0" u="none" strike="noStrike" cap="none" normalizeH="0" baseline="0" smtClean="0">
                          <a:ln>
                            <a:noFill/>
                          </a:ln>
                          <a:solidFill>
                            <a:srgbClr val="FF0000"/>
                          </a:solidFill>
                          <a:effectLst/>
                          <a:latin typeface="Arial" charset="0"/>
                          <a:ea typeface="Times New Roman" pitchFamily="18" charset="0"/>
                          <a:cs typeface="Arial" charset="0"/>
                        </a:rPr>
                        <a:t>Simple Asphyxiants</a:t>
                      </a:r>
                      <a:endParaRPr kumimoji="0" lang="en-US" sz="3200" b="0" i="0" u="none" strike="noStrike" cap="none" normalizeH="0" baseline="0" smtClean="0">
                        <a:ln>
                          <a:noFill/>
                        </a:ln>
                        <a:solidFill>
                          <a:srgbClr val="FF0000"/>
                        </a:solidFill>
                        <a:effectLst/>
                        <a:latin typeface="Arial" charset="0"/>
                        <a:ea typeface="Times New Roman" pitchFamily="18" charset="0"/>
                        <a:cs typeface="Arial" charset="0"/>
                      </a:endParaRPr>
                    </a:p>
                  </a:txBody>
                  <a:tcPr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298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1" u="none" strike="noStrike" cap="none" normalizeH="0" baseline="0" smtClean="0">
                          <a:ln>
                            <a:noFill/>
                          </a:ln>
                          <a:solidFill>
                            <a:schemeClr val="tx1"/>
                          </a:solidFill>
                          <a:effectLst/>
                          <a:latin typeface="Arial" charset="0"/>
                          <a:ea typeface="Times New Roman" pitchFamily="18" charset="0"/>
                          <a:cs typeface="Arial" charset="0"/>
                        </a:rPr>
                        <a:t>Asphyxiant</a:t>
                      </a:r>
                    </a:p>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1" u="none" strike="noStrike" cap="none" normalizeH="0" baseline="0" smtClean="0">
                          <a:ln>
                            <a:noFill/>
                          </a:ln>
                          <a:solidFill>
                            <a:schemeClr val="tx1"/>
                          </a:solidFill>
                          <a:effectLst/>
                          <a:latin typeface="Arial" charset="0"/>
                          <a:ea typeface="Times New Roman" pitchFamily="18" charset="0"/>
                          <a:cs typeface="Arial" charset="0"/>
                        </a:rPr>
                        <a:t>(Gas)</a:t>
                      </a:r>
                      <a:endParaRPr kumimoji="0" lang="en-US" sz="18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0" u="none" strike="noStrike" cap="none" normalizeH="0" baseline="0" smtClean="0">
                          <a:ln>
                            <a:noFill/>
                          </a:ln>
                          <a:solidFill>
                            <a:schemeClr val="tx1"/>
                          </a:solidFill>
                          <a:effectLst/>
                          <a:latin typeface="Arial" charset="0"/>
                        </a:rPr>
                        <a:t>Gas </a:t>
                      </a:r>
                    </a:p>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0" u="none" strike="noStrike" cap="none" normalizeH="0" baseline="0" smtClean="0">
                          <a:ln>
                            <a:noFill/>
                          </a:ln>
                          <a:solidFill>
                            <a:schemeClr val="tx1"/>
                          </a:solidFill>
                          <a:effectLst/>
                          <a:latin typeface="Arial" charset="0"/>
                        </a:rPr>
                        <a:t>Density</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0" u="none" strike="noStrike" cap="none" normalizeH="0" baseline="0" smtClean="0">
                          <a:ln>
                            <a:noFill/>
                          </a:ln>
                          <a:solidFill>
                            <a:schemeClr val="tx1"/>
                          </a:solidFill>
                          <a:effectLst/>
                          <a:latin typeface="Arial" charset="0"/>
                        </a:rPr>
                        <a:t>LFL</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0" u="none" strike="noStrike" cap="none" normalizeH="0" baseline="0" smtClean="0">
                          <a:ln>
                            <a:noFill/>
                          </a:ln>
                          <a:solidFill>
                            <a:schemeClr val="tx1"/>
                          </a:solidFill>
                          <a:effectLst/>
                          <a:latin typeface="Arial" charset="0"/>
                        </a:rPr>
                        <a:t>PEL</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0" u="none" strike="noStrike" cap="none" normalizeH="0" baseline="0" smtClean="0">
                          <a:ln>
                            <a:noFill/>
                          </a:ln>
                          <a:solidFill>
                            <a:schemeClr val="tx1"/>
                          </a:solidFill>
                          <a:effectLst/>
                          <a:latin typeface="Arial" charset="0"/>
                        </a:rPr>
                        <a:t>IDLH</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800" b="1" i="0" u="none" strike="noStrike" cap="none" normalizeH="0" baseline="0" smtClean="0">
                          <a:ln>
                            <a:noFill/>
                          </a:ln>
                          <a:solidFill>
                            <a:schemeClr val="tx1"/>
                          </a:solidFill>
                          <a:effectLst/>
                          <a:latin typeface="Arial" charset="0"/>
                        </a:rPr>
                        <a:t>NFPA 704M</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hMerge="1">
                  <a:txBody>
                    <a:bodyPr/>
                    <a:lstStyle/>
                    <a:p>
                      <a:endParaRPr lang="en-US"/>
                    </a:p>
                  </a:txBody>
                  <a:tcPr/>
                </a:tc>
              </a:tr>
              <a:tr h="10429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800" b="0" i="0" u="none" strike="noStrike" cap="none" normalizeH="0" baseline="0" smtClean="0">
                          <a:ln>
                            <a:noFill/>
                          </a:ln>
                          <a:solidFill>
                            <a:schemeClr val="tx1"/>
                          </a:solidFill>
                          <a:effectLst/>
                          <a:latin typeface="Arial" charset="0"/>
                          <a:ea typeface="Times New Roman" pitchFamily="18" charset="0"/>
                          <a:cs typeface="Arial" charset="0"/>
                        </a:rPr>
                        <a:t>Carbon Dioxide</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1.53</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NA</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5000</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40,000</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Fire: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Health: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Reactivity: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Specific Hz: NA</a:t>
                      </a:r>
                      <a:endParaRPr kumimoji="0" lang="en-US"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800" b="0" i="0" u="none" strike="noStrike" cap="none" normalizeH="0" baseline="0" smtClean="0">
                          <a:ln>
                            <a:noFill/>
                          </a:ln>
                          <a:solidFill>
                            <a:schemeClr val="tx1"/>
                          </a:solidFill>
                          <a:effectLst/>
                          <a:latin typeface="Arial" charset="0"/>
                          <a:ea typeface="Times New Roman" pitchFamily="18" charset="0"/>
                          <a:cs typeface="Arial" charset="0"/>
                        </a:rPr>
                        <a:t>Nitrogen</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.97</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NA</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E³</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NA</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Fire: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Health: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Reactivity: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Specific Hz: NA</a:t>
                      </a:r>
                      <a:endParaRPr kumimoji="0" lang="en-US"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800" b="0" i="0" u="none" strike="noStrike" cap="none" normalizeH="0" baseline="0" smtClean="0">
                          <a:ln>
                            <a:noFill/>
                          </a:ln>
                          <a:solidFill>
                            <a:schemeClr val="tx1"/>
                          </a:solidFill>
                          <a:effectLst/>
                          <a:latin typeface="Arial" charset="0"/>
                          <a:ea typeface="Times New Roman" pitchFamily="18" charset="0"/>
                          <a:cs typeface="Arial" charset="0"/>
                        </a:rPr>
                        <a:t>Argon</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1.38</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NA</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E³</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NA</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Fire: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Health: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Reactivity: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Specific Hz: NA</a:t>
                      </a:r>
                      <a:endParaRPr kumimoji="0" lang="en-US"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rPr>
                        <a:t>Methane</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.55</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5.3%</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E³</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5300</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Fire: 4</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Health: 1</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Reactivity: 0</a:t>
                      </a:r>
                      <a:endParaRPr kumimoji="0" lang="en-US" sz="12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Specific Hz: NA</a:t>
                      </a:r>
                      <a:endParaRPr kumimoji="0" lang="en-US" sz="12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83356" name="Picture 273" descr="nfpa 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40675" y="2249488"/>
            <a:ext cx="8810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57" name="Picture 274" descr="nfpa 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9088" y="3265488"/>
            <a:ext cx="8810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58" name="Picture 275" descr="nfpa methan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5283200"/>
            <a:ext cx="88106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59" name="Picture 276" descr="nfpa 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4325" y="4275138"/>
            <a:ext cx="8810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21EDA8-3668-4FAE-8970-4FC3A875462A}" type="slidenum">
              <a:rPr lang="en-US" smtClean="0"/>
              <a:pPr eaLnBrk="1" hangingPunct="1"/>
              <a:t>168</a:t>
            </a:fld>
            <a:endParaRPr lang="en-US" smtClean="0"/>
          </a:p>
        </p:txBody>
      </p:sp>
      <p:pic>
        <p:nvPicPr>
          <p:cNvPr id="184323" name="Picture 5" descr="Accident Report - Fatal Facts"/>
          <p:cNvPicPr>
            <a:picLocks noGrp="1" noChangeAspect="1" noChangeArrowheads="1"/>
          </p:cNvPicPr>
          <p:nvPr>
            <p:ph type="title"/>
          </p:nvPr>
        </p:nvPicPr>
        <p:blipFill>
          <a:blip r:embed="rId3">
            <a:extLst>
              <a:ext uri="{28A0092B-C50C-407E-A947-70E740481C1C}">
                <a14:useLocalDpi xmlns:a14="http://schemas.microsoft.com/office/drawing/2010/main"/>
              </a:ext>
            </a:extLst>
          </a:blip>
          <a:srcRect/>
          <a:stretch>
            <a:fillRect/>
          </a:stretch>
        </p:blipFill>
        <p:spPr>
          <a:xfrm>
            <a:off x="882650" y="511175"/>
            <a:ext cx="3292475" cy="669925"/>
          </a:xfrm>
          <a:noFill/>
        </p:spPr>
      </p:pic>
      <p:sp>
        <p:nvSpPr>
          <p:cNvPr id="184324" name="Rectangle 7"/>
          <p:cNvSpPr>
            <a:spLocks noGrp="1" noChangeArrowheads="1"/>
          </p:cNvSpPr>
          <p:nvPr>
            <p:ph type="body" idx="1"/>
          </p:nvPr>
        </p:nvSpPr>
        <p:spPr>
          <a:xfrm>
            <a:off x="457200" y="1600200"/>
            <a:ext cx="4106863" cy="4525963"/>
          </a:xfrm>
        </p:spPr>
        <p:txBody>
          <a:bodyPr/>
          <a:lstStyle/>
          <a:p>
            <a:pPr eaLnBrk="1" hangingPunct="1">
              <a:buFontTx/>
              <a:buNone/>
            </a:pPr>
            <a:r>
              <a:rPr lang="en-US" b="1" i="1" smtClean="0"/>
              <a:t>Sewer Entry</a:t>
            </a:r>
          </a:p>
          <a:p>
            <a:pPr eaLnBrk="1" hangingPunct="1">
              <a:buFontTx/>
              <a:buNone/>
            </a:pPr>
            <a:endParaRPr lang="en-US" b="1" i="1" smtClean="0"/>
          </a:p>
          <a:p>
            <a:pPr eaLnBrk="1" hangingPunct="1"/>
            <a:r>
              <a:rPr lang="en-US" smtClean="0"/>
              <a:t>Engulfment</a:t>
            </a:r>
          </a:p>
          <a:p>
            <a:pPr eaLnBrk="1" hangingPunct="1"/>
            <a:r>
              <a:rPr lang="en-US" smtClean="0"/>
              <a:t>Toxic gases</a:t>
            </a:r>
          </a:p>
          <a:p>
            <a:pPr eaLnBrk="1" hangingPunct="1"/>
            <a:r>
              <a:rPr lang="en-US" smtClean="0"/>
              <a:t>Explosive -Flammable gases</a:t>
            </a:r>
          </a:p>
          <a:p>
            <a:pPr eaLnBrk="1" hangingPunct="1"/>
            <a:r>
              <a:rPr lang="en-US" smtClean="0"/>
              <a:t>Oxygen Deficiency</a:t>
            </a:r>
          </a:p>
        </p:txBody>
      </p:sp>
      <p:pic>
        <p:nvPicPr>
          <p:cNvPr id="184325" name="Picture 6" descr="Image - Fatal Facts No. 39"/>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4702175" y="488950"/>
            <a:ext cx="3194050" cy="61849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7AA3DF8-6F37-495D-B357-84013DE50179}" type="slidenum">
              <a:rPr lang="en-US" smtClean="0"/>
              <a:pPr eaLnBrk="1" hangingPunct="1"/>
              <a:t>169</a:t>
            </a:fld>
            <a:endParaRPr lang="en-US" smtClean="0"/>
          </a:p>
        </p:txBody>
      </p:sp>
      <p:sp>
        <p:nvSpPr>
          <p:cNvPr id="185347" name="Rectangle 4"/>
          <p:cNvSpPr>
            <a:spLocks noGrp="1" noChangeArrowheads="1"/>
          </p:cNvSpPr>
          <p:nvPr>
            <p:ph type="title"/>
          </p:nvPr>
        </p:nvSpPr>
        <p:spPr/>
        <p:txBody>
          <a:bodyPr/>
          <a:lstStyle/>
          <a:p>
            <a:pPr eaLnBrk="1" hangingPunct="1"/>
            <a:r>
              <a:rPr lang="en-US" smtClean="0"/>
              <a:t>Confined Space Hazards</a:t>
            </a:r>
          </a:p>
        </p:txBody>
      </p:sp>
      <p:pic>
        <p:nvPicPr>
          <p:cNvPr id="185348" name="Picture 6" descr="Untitled-2 cop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246188" y="1476375"/>
            <a:ext cx="6581775" cy="40100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5349" name="Text Box 7"/>
          <p:cNvSpPr txBox="1">
            <a:spLocks noChangeArrowheads="1"/>
          </p:cNvSpPr>
          <p:nvPr/>
        </p:nvSpPr>
        <p:spPr bwMode="auto">
          <a:xfrm>
            <a:off x="979488" y="5614988"/>
            <a:ext cx="7123112"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Confined Space Hazards…</a:t>
            </a:r>
          </a:p>
          <a:p>
            <a:pPr algn="ctr" eaLnBrk="1" hangingPunct="1"/>
            <a:r>
              <a:rPr lang="en-US" sz="2400" b="1" i="1"/>
              <a:t>Always check for hazardous atmospheres!</a:t>
            </a:r>
            <a:endParaRPr lang="en-US" sz="2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4457DA-DC1C-4CD2-8B4D-FDC7D9123DD1}" type="slidenum">
              <a:rPr lang="en-US" smtClean="0"/>
              <a:pPr eaLnBrk="1" hangingPunct="1"/>
              <a:t>17</a:t>
            </a:fld>
            <a:endParaRPr lang="en-US" smtClean="0"/>
          </a:p>
        </p:txBody>
      </p:sp>
      <p:sp>
        <p:nvSpPr>
          <p:cNvPr id="19459" name="Rectangle 2"/>
          <p:cNvSpPr>
            <a:spLocks noGrp="1" noChangeArrowheads="1"/>
          </p:cNvSpPr>
          <p:nvPr>
            <p:ph type="title"/>
          </p:nvPr>
        </p:nvSpPr>
        <p:spPr/>
        <p:txBody>
          <a:bodyPr/>
          <a:lstStyle/>
          <a:p>
            <a:pPr eaLnBrk="1" hangingPunct="1"/>
            <a:r>
              <a:rPr lang="en-US" sz="4000" smtClean="0"/>
              <a:t>Recognition of Health Hazards</a:t>
            </a:r>
          </a:p>
        </p:txBody>
      </p:sp>
      <p:sp>
        <p:nvSpPr>
          <p:cNvPr id="19460" name="Rectangle 3"/>
          <p:cNvSpPr>
            <a:spLocks noGrp="1" noChangeArrowheads="1"/>
          </p:cNvSpPr>
          <p:nvPr>
            <p:ph type="body" idx="1"/>
          </p:nvPr>
        </p:nvSpPr>
        <p:spPr>
          <a:xfrm>
            <a:off x="457200" y="1600200"/>
            <a:ext cx="4953000" cy="4525963"/>
          </a:xfrm>
        </p:spPr>
        <p:txBody>
          <a:bodyPr/>
          <a:lstStyle/>
          <a:p>
            <a:pPr eaLnBrk="1" hangingPunct="1">
              <a:lnSpc>
                <a:spcPct val="90000"/>
              </a:lnSpc>
              <a:buFontTx/>
              <a:buNone/>
            </a:pPr>
            <a:r>
              <a:rPr lang="en-US" sz="2400" b="1" smtClean="0"/>
              <a:t>Do you hear anything?</a:t>
            </a:r>
          </a:p>
          <a:p>
            <a:pPr eaLnBrk="1" hangingPunct="1">
              <a:lnSpc>
                <a:spcPct val="90000"/>
              </a:lnSpc>
              <a:buFontTx/>
              <a:buNone/>
            </a:pPr>
            <a:endParaRPr lang="en-US" sz="2400" smtClean="0"/>
          </a:p>
          <a:p>
            <a:pPr eaLnBrk="1" hangingPunct="1">
              <a:lnSpc>
                <a:spcPct val="90000"/>
              </a:lnSpc>
              <a:buFontTx/>
              <a:buNone/>
            </a:pPr>
            <a:r>
              <a:rPr lang="en-US" sz="2400" b="1" i="1" smtClean="0"/>
              <a:t>Sources of loud noise in construction:</a:t>
            </a:r>
            <a:endParaRPr lang="en-US" sz="2400" smtClean="0"/>
          </a:p>
          <a:p>
            <a:pPr eaLnBrk="1" hangingPunct="1">
              <a:lnSpc>
                <a:spcPct val="90000"/>
              </a:lnSpc>
            </a:pPr>
            <a:r>
              <a:rPr lang="en-US" sz="2400" smtClean="0"/>
              <a:t>Hand tools (e.g., metal hammers)</a:t>
            </a:r>
          </a:p>
          <a:p>
            <a:pPr eaLnBrk="1" hangingPunct="1">
              <a:lnSpc>
                <a:spcPct val="90000"/>
              </a:lnSpc>
            </a:pPr>
            <a:r>
              <a:rPr lang="en-US" sz="2400" smtClean="0"/>
              <a:t>Power tools (e.g., jackhammers, grinders, saws, powder actuated tools)</a:t>
            </a:r>
          </a:p>
          <a:p>
            <a:pPr eaLnBrk="1" hangingPunct="1">
              <a:lnSpc>
                <a:spcPct val="90000"/>
              </a:lnSpc>
            </a:pPr>
            <a:r>
              <a:rPr lang="en-US" sz="2400" smtClean="0"/>
              <a:t>Equipment (e.g., generators, excavators, cranes, trucks)</a:t>
            </a:r>
          </a:p>
          <a:p>
            <a:pPr eaLnBrk="1" hangingPunct="1">
              <a:lnSpc>
                <a:spcPct val="90000"/>
              </a:lnSpc>
            </a:pPr>
            <a:r>
              <a:rPr lang="en-US" sz="2400" smtClean="0"/>
              <a:t>Blasting</a:t>
            </a:r>
          </a:p>
        </p:txBody>
      </p:sp>
      <p:pic>
        <p:nvPicPr>
          <p:cNvPr id="19461" name="Picture 4" descr="breaking concre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3048000"/>
            <a:ext cx="3124200" cy="30067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0D9AF2-6AB5-45A8-B702-C8572B5A7590}" type="slidenum">
              <a:rPr lang="en-US" smtClean="0"/>
              <a:pPr eaLnBrk="1" hangingPunct="1"/>
              <a:t>170</a:t>
            </a:fld>
            <a:endParaRPr lang="en-US" smtClean="0"/>
          </a:p>
        </p:txBody>
      </p:sp>
      <p:pic>
        <p:nvPicPr>
          <p:cNvPr id="186371" name="Picture 5" descr="Accident Report - Fatal Facts"/>
          <p:cNvPicPr>
            <a:picLocks noGrp="1" noChangeAspect="1" noChangeArrowheads="1"/>
          </p:cNvPicPr>
          <p:nvPr>
            <p:ph type="title"/>
          </p:nvPr>
        </p:nvPicPr>
        <p:blipFill>
          <a:blip r:embed="rId3">
            <a:extLst>
              <a:ext uri="{28A0092B-C50C-407E-A947-70E740481C1C}">
                <a14:useLocalDpi xmlns:a14="http://schemas.microsoft.com/office/drawing/2010/main"/>
              </a:ext>
            </a:extLst>
          </a:blip>
          <a:srcRect/>
          <a:stretch>
            <a:fillRect/>
          </a:stretch>
        </p:blipFill>
        <p:spPr>
          <a:xfrm>
            <a:off x="2925763" y="511175"/>
            <a:ext cx="3292475" cy="669925"/>
          </a:xfrm>
          <a:noFill/>
        </p:spPr>
      </p:pic>
      <p:pic>
        <p:nvPicPr>
          <p:cNvPr id="186372" name="Picture 6" descr="Image - Fatal Facts No. 67"/>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2690813" y="1477963"/>
            <a:ext cx="3862387" cy="51498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6BD58-895B-4E48-ABC7-19A9165EAF3F}" type="slidenum">
              <a:rPr lang="en-US" smtClean="0"/>
              <a:pPr eaLnBrk="1" hangingPunct="1"/>
              <a:t>171</a:t>
            </a:fld>
            <a:endParaRPr lang="en-US" smtClean="0"/>
          </a:p>
        </p:txBody>
      </p:sp>
      <p:pic>
        <p:nvPicPr>
          <p:cNvPr id="187395" name="Picture 5" descr="gasp m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5088" y="1225550"/>
            <a:ext cx="3598862" cy="44624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7396" name="Text Box 6"/>
          <p:cNvSpPr txBox="1">
            <a:spLocks noChangeArrowheads="1"/>
          </p:cNvSpPr>
          <p:nvPr/>
        </p:nvSpPr>
        <p:spPr bwMode="auto">
          <a:xfrm>
            <a:off x="217488" y="2416175"/>
            <a:ext cx="4502150" cy="2681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3200" b="1" i="1"/>
              <a:t>Exposure to simple asphyxiants is like suffocating in a plastic bag.</a:t>
            </a:r>
            <a:r>
              <a:rPr lang="en-US" sz="1000" b="1" i="1"/>
              <a:t> </a:t>
            </a:r>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944CF12-BA66-4D92-B8FA-EA5B30C96544}" type="slidenum">
              <a:rPr lang="en-US" smtClean="0"/>
              <a:pPr eaLnBrk="1" hangingPunct="1"/>
              <a:t>172</a:t>
            </a:fld>
            <a:endParaRPr lang="en-US" smtClean="0"/>
          </a:p>
        </p:txBody>
      </p:sp>
      <p:sp>
        <p:nvSpPr>
          <p:cNvPr id="188419" name="Rectangle 2"/>
          <p:cNvSpPr>
            <a:spLocks noGrp="1" noChangeArrowheads="1"/>
          </p:cNvSpPr>
          <p:nvPr>
            <p:ph type="title"/>
          </p:nvPr>
        </p:nvSpPr>
        <p:spPr/>
        <p:txBody>
          <a:bodyPr/>
          <a:lstStyle/>
          <a:p>
            <a:pPr eaLnBrk="1" hangingPunct="1"/>
            <a:r>
              <a:rPr lang="en-US" sz="4000" i="1" smtClean="0"/>
              <a:t>Temporary Heating Devices &amp; Asphyxiation</a:t>
            </a:r>
          </a:p>
        </p:txBody>
      </p:sp>
      <p:sp>
        <p:nvSpPr>
          <p:cNvPr id="188420" name="Rectangle 3"/>
          <p:cNvSpPr>
            <a:spLocks noGrp="1" noChangeArrowheads="1"/>
          </p:cNvSpPr>
          <p:nvPr>
            <p:ph type="body" idx="1"/>
          </p:nvPr>
        </p:nvSpPr>
        <p:spPr>
          <a:xfrm>
            <a:off x="457200" y="1600200"/>
            <a:ext cx="5848350" cy="4525963"/>
          </a:xfrm>
        </p:spPr>
        <p:txBody>
          <a:bodyPr/>
          <a:lstStyle/>
          <a:p>
            <a:pPr eaLnBrk="1" hangingPunct="1"/>
            <a:r>
              <a:rPr lang="en-US" smtClean="0"/>
              <a:t>Fresh air must be supplied in sufficient quantities.</a:t>
            </a:r>
          </a:p>
        </p:txBody>
      </p:sp>
      <p:pic>
        <p:nvPicPr>
          <p:cNvPr id="188421" name="Picture 5" descr="co elco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60563" y="3122613"/>
            <a:ext cx="5829300" cy="35353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8422" name="Text Box 7"/>
          <p:cNvSpPr txBox="1">
            <a:spLocks noChangeArrowheads="1"/>
          </p:cNvSpPr>
          <p:nvPr/>
        </p:nvSpPr>
        <p:spPr bwMode="auto">
          <a:xfrm>
            <a:off x="3646488" y="2892425"/>
            <a:ext cx="423862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800" i="1"/>
              <a:t>OTI Southwest Education/elcoshimages.org</a:t>
            </a:r>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35C025-A99E-4658-A7B8-EC9C18A810A6}" type="slidenum">
              <a:rPr lang="en-US" smtClean="0"/>
              <a:pPr eaLnBrk="1" hangingPunct="1"/>
              <a:t>173</a:t>
            </a:fld>
            <a:endParaRPr lang="en-US" smtClean="0"/>
          </a:p>
        </p:txBody>
      </p:sp>
      <p:pic>
        <p:nvPicPr>
          <p:cNvPr id="189443" name="Picture 6" descr="Picture 0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4588" y="301625"/>
            <a:ext cx="7048500" cy="46942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9444" name="Text Box 7"/>
          <p:cNvSpPr txBox="1">
            <a:spLocks noChangeArrowheads="1"/>
          </p:cNvSpPr>
          <p:nvPr/>
        </p:nvSpPr>
        <p:spPr bwMode="auto">
          <a:xfrm>
            <a:off x="733425" y="5126038"/>
            <a:ext cx="78803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When using portable heaters, special care must be taken to provide sufficient ventilation in order to ensure a safe and healthful environment.</a:t>
            </a:r>
            <a:endParaRPr lang="en-US" sz="400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D9482D-084C-4DBA-B43E-544B46167D76}" type="slidenum">
              <a:rPr lang="en-US" smtClean="0"/>
              <a:pPr eaLnBrk="1" hangingPunct="1"/>
              <a:t>174</a:t>
            </a:fld>
            <a:endParaRPr lang="en-US" smtClean="0"/>
          </a:p>
        </p:txBody>
      </p:sp>
      <p:sp>
        <p:nvSpPr>
          <p:cNvPr id="190467" name="Rectangle 2"/>
          <p:cNvSpPr>
            <a:spLocks noGrp="1" noChangeArrowheads="1"/>
          </p:cNvSpPr>
          <p:nvPr>
            <p:ph type="title"/>
          </p:nvPr>
        </p:nvSpPr>
        <p:spPr/>
        <p:txBody>
          <a:bodyPr/>
          <a:lstStyle/>
          <a:p>
            <a:pPr eaLnBrk="1" hangingPunct="1"/>
            <a:r>
              <a:rPr lang="en-US" smtClean="0"/>
              <a:t>Chemical Asphyxiant</a:t>
            </a:r>
          </a:p>
        </p:txBody>
      </p:sp>
      <p:grpSp>
        <p:nvGrpSpPr>
          <p:cNvPr id="2" name="Group 12"/>
          <p:cNvGrpSpPr>
            <a:grpSpLocks/>
          </p:cNvGrpSpPr>
          <p:nvPr/>
        </p:nvGrpSpPr>
        <p:grpSpPr bwMode="auto">
          <a:xfrm>
            <a:off x="258763" y="1619250"/>
            <a:ext cx="5518150" cy="4043363"/>
            <a:chOff x="163" y="1020"/>
            <a:chExt cx="3476" cy="2547"/>
          </a:xfrm>
        </p:grpSpPr>
        <p:pic>
          <p:nvPicPr>
            <p:cNvPr id="190472" name="Picture 6" descr="blood cell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 y="1129"/>
              <a:ext cx="2195" cy="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3" name="Rectangle 7"/>
            <p:cNvSpPr>
              <a:spLocks noChangeArrowheads="1"/>
            </p:cNvSpPr>
            <p:nvPr/>
          </p:nvSpPr>
          <p:spPr bwMode="auto">
            <a:xfrm>
              <a:off x="163" y="1020"/>
              <a:ext cx="34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400" b="1" i="1"/>
                <a:t>Carbon Monoxide</a:t>
              </a:r>
              <a:r>
                <a:rPr lang="en-US" sz="2400"/>
                <a:t> – “The Silent Killer” </a:t>
              </a:r>
            </a:p>
          </p:txBody>
        </p:sp>
      </p:grpSp>
      <p:grpSp>
        <p:nvGrpSpPr>
          <p:cNvPr id="3" name="Group 13"/>
          <p:cNvGrpSpPr>
            <a:grpSpLocks/>
          </p:cNvGrpSpPr>
          <p:nvPr/>
        </p:nvGrpSpPr>
        <p:grpSpPr bwMode="auto">
          <a:xfrm>
            <a:off x="4138613" y="2417763"/>
            <a:ext cx="4805362" cy="4024312"/>
            <a:chOff x="2607" y="1523"/>
            <a:chExt cx="3027" cy="2535"/>
          </a:xfrm>
        </p:grpSpPr>
        <p:pic>
          <p:nvPicPr>
            <p:cNvPr id="190470" name="Picture 10" descr="6940363_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64" y="1824"/>
              <a:ext cx="1298" cy="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Rectangle 11"/>
            <p:cNvSpPr>
              <a:spLocks noChangeArrowheads="1"/>
            </p:cNvSpPr>
            <p:nvPr/>
          </p:nvSpPr>
          <p:spPr bwMode="auto">
            <a:xfrm>
              <a:off x="2607" y="1523"/>
              <a:ext cx="30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2400" b="1" i="1"/>
                <a:t>Hydrogen Sulfide</a:t>
              </a:r>
              <a:r>
                <a:rPr lang="en-US" sz="2400"/>
                <a:t> – Rotten Eggs </a:t>
              </a:r>
            </a:p>
          </p:txBody>
        </p:sp>
      </p:gr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3A47A6-8BA9-413D-8591-44189878159A}" type="slidenum">
              <a:rPr lang="en-US" smtClean="0"/>
              <a:pPr eaLnBrk="1" hangingPunct="1"/>
              <a:t>175</a:t>
            </a:fld>
            <a:endParaRPr lang="en-US" smtClean="0"/>
          </a:p>
        </p:txBody>
      </p:sp>
      <p:sp>
        <p:nvSpPr>
          <p:cNvPr id="191491" name="Rectangle 4"/>
          <p:cNvSpPr>
            <a:spLocks noGrp="1" noChangeArrowheads="1"/>
          </p:cNvSpPr>
          <p:nvPr>
            <p:ph type="title"/>
          </p:nvPr>
        </p:nvSpPr>
        <p:spPr/>
        <p:txBody>
          <a:bodyPr/>
          <a:lstStyle/>
          <a:p>
            <a:pPr eaLnBrk="1" hangingPunct="1"/>
            <a:r>
              <a:rPr lang="en-US" smtClean="0"/>
              <a:t>Carbon Monoxide (CO) </a:t>
            </a:r>
          </a:p>
        </p:txBody>
      </p:sp>
      <p:sp>
        <p:nvSpPr>
          <p:cNvPr id="191492" name="Rectangle 5"/>
          <p:cNvSpPr>
            <a:spLocks noGrp="1" noChangeArrowheads="1"/>
          </p:cNvSpPr>
          <p:nvPr>
            <p:ph type="body" sz="half" idx="1"/>
          </p:nvPr>
        </p:nvSpPr>
        <p:spPr>
          <a:xfrm>
            <a:off x="457200" y="1600200"/>
            <a:ext cx="3182938" cy="4525963"/>
          </a:xfrm>
        </p:spPr>
        <p:txBody>
          <a:bodyPr/>
          <a:lstStyle/>
          <a:p>
            <a:pPr eaLnBrk="1" hangingPunct="1"/>
            <a:r>
              <a:rPr lang="en-US" smtClean="0"/>
              <a:t>Odorless, colorless and toxic gas.</a:t>
            </a:r>
          </a:p>
          <a:p>
            <a:pPr eaLnBrk="1" hangingPunct="1"/>
            <a:r>
              <a:rPr lang="en-US" smtClean="0"/>
              <a:t>Found in combustion exhaust.</a:t>
            </a:r>
          </a:p>
        </p:txBody>
      </p:sp>
      <p:pic>
        <p:nvPicPr>
          <p:cNvPr id="191493" name="Picture 8" descr="mono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51200" y="1670050"/>
            <a:ext cx="5634038" cy="38592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1494" name="Text Box 9"/>
          <p:cNvSpPr txBox="1">
            <a:spLocks noChangeArrowheads="1"/>
          </p:cNvSpPr>
          <p:nvPr/>
        </p:nvSpPr>
        <p:spPr bwMode="auto">
          <a:xfrm>
            <a:off x="5942013" y="4035425"/>
            <a:ext cx="231298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66DE5E-E4DD-4B48-9BB4-75BAD874C8C3}" type="slidenum">
              <a:rPr lang="en-US" smtClean="0"/>
              <a:pPr eaLnBrk="1" hangingPunct="1"/>
              <a:t>176</a:t>
            </a:fld>
            <a:endParaRPr lang="en-US" smtClean="0"/>
          </a:p>
        </p:txBody>
      </p:sp>
      <p:sp>
        <p:nvSpPr>
          <p:cNvPr id="192515" name="Text Box 5"/>
          <p:cNvSpPr txBox="1">
            <a:spLocks noChangeArrowheads="1"/>
          </p:cNvSpPr>
          <p:nvPr/>
        </p:nvSpPr>
        <p:spPr bwMode="auto">
          <a:xfrm>
            <a:off x="519113" y="433388"/>
            <a:ext cx="79914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800" b="1" i="1"/>
              <a:t>Good example of generator exhausts being vented to the outside.</a:t>
            </a:r>
            <a:endParaRPr lang="en-US" sz="4400"/>
          </a:p>
        </p:txBody>
      </p:sp>
      <p:pic>
        <p:nvPicPr>
          <p:cNvPr id="192516" name="Picture 6" descr="generator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7425" y="1701800"/>
            <a:ext cx="7240588" cy="43322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ABCE67-4002-495E-88CD-D4CD524E9CCD}" type="slidenum">
              <a:rPr lang="en-US" smtClean="0"/>
              <a:pPr eaLnBrk="1" hangingPunct="1"/>
              <a:t>177</a:t>
            </a:fld>
            <a:endParaRPr lang="en-US" smtClean="0"/>
          </a:p>
        </p:txBody>
      </p:sp>
      <p:graphicFrame>
        <p:nvGraphicFramePr>
          <p:cNvPr id="454769" name="Group 113"/>
          <p:cNvGraphicFramePr>
            <a:graphicFrameLocks noGrp="1"/>
          </p:cNvGraphicFramePr>
          <p:nvPr/>
        </p:nvGraphicFramePr>
        <p:xfrm>
          <a:off x="280988" y="954088"/>
          <a:ext cx="8640762" cy="5616574"/>
        </p:xfrm>
        <a:graphic>
          <a:graphicData uri="http://schemas.openxmlformats.org/drawingml/2006/table">
            <a:tbl>
              <a:tblPr/>
              <a:tblGrid>
                <a:gridCol w="1158875"/>
                <a:gridCol w="1054100"/>
                <a:gridCol w="6427787"/>
              </a:tblGrid>
              <a:tr h="700167">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rgbClr val="FF0000"/>
                          </a:solidFill>
                          <a:effectLst/>
                          <a:latin typeface="Arial" charset="0"/>
                          <a:ea typeface="Times New Roman" pitchFamily="18" charset="0"/>
                          <a:cs typeface="Arial" charset="0"/>
                        </a:rPr>
                        <a:t>Concentration of Carbon Monoxide (CO) &amp; Health Effects</a:t>
                      </a:r>
                      <a:endParaRPr kumimoji="0" lang="en-US" sz="2400" b="0" i="0" u="none" strike="noStrike" cap="none" normalizeH="0" baseline="0" smtClean="0">
                        <a:ln>
                          <a:noFill/>
                        </a:ln>
                        <a:solidFill>
                          <a:srgbClr val="FF0000"/>
                        </a:solidFill>
                        <a:effectLst/>
                        <a:latin typeface="Arial" charset="0"/>
                        <a:ea typeface="Times New Roman" pitchFamily="18" charset="0"/>
                        <a:cs typeface="Arial" charset="0"/>
                      </a:endParaRPr>
                    </a:p>
                  </a:txBody>
                  <a:tcPr marT="45725" marB="45725"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0526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 Volume of Air</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5" marB="45725"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ppm</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Health Effects</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7303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200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Possibly headache, mild frontal in 2-3 hrs.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57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.04</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400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Headache, frontal, and nausea after 1-2 hrs.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88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.08</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800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Headache, dizziness and nausea in 3/4 hour, collapse and possible unconsciousness in 2 hrs.</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8885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.12</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1200</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Headache, dizziness and nausea in 20 min.; collapse, unconsciousness, possibly death in 2 hr.</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FD51C39-75AA-4546-BBAE-68FB43DB999C}" type="slidenum">
              <a:rPr lang="en-US" smtClean="0"/>
              <a:pPr eaLnBrk="1" hangingPunct="1"/>
              <a:t>178</a:t>
            </a:fld>
            <a:endParaRPr lang="en-US" smtClean="0"/>
          </a:p>
        </p:txBody>
      </p:sp>
      <p:sp>
        <p:nvSpPr>
          <p:cNvPr id="195587" name="Rectangle 4"/>
          <p:cNvSpPr>
            <a:spLocks noGrp="1" noChangeArrowheads="1"/>
          </p:cNvSpPr>
          <p:nvPr>
            <p:ph type="title"/>
          </p:nvPr>
        </p:nvSpPr>
        <p:spPr/>
        <p:txBody>
          <a:bodyPr/>
          <a:lstStyle/>
          <a:p>
            <a:pPr eaLnBrk="1" hangingPunct="1"/>
            <a:r>
              <a:rPr lang="en-US" smtClean="0"/>
              <a:t>Hydrogen Sulfide</a:t>
            </a:r>
          </a:p>
        </p:txBody>
      </p:sp>
      <p:sp>
        <p:nvSpPr>
          <p:cNvPr id="458757" name="Rectangle 5"/>
          <p:cNvSpPr>
            <a:spLocks noGrp="1" noChangeArrowheads="1"/>
          </p:cNvSpPr>
          <p:nvPr>
            <p:ph type="body" sz="half" idx="1"/>
          </p:nvPr>
        </p:nvSpPr>
        <p:spPr>
          <a:xfrm>
            <a:off x="457200" y="2038865"/>
            <a:ext cx="8328454" cy="4087298"/>
          </a:xfrm>
        </p:spPr>
        <p:txBody>
          <a:bodyPr/>
          <a:lstStyle/>
          <a:p>
            <a:pPr eaLnBrk="1" hangingPunct="1"/>
            <a:r>
              <a:rPr lang="en-US" dirty="0" smtClean="0"/>
              <a:t>Colorless, very poisonous, flammable gas.</a:t>
            </a:r>
          </a:p>
          <a:p>
            <a:pPr eaLnBrk="1" hangingPunct="1"/>
            <a:r>
              <a:rPr lang="en-US" dirty="0" smtClean="0"/>
              <a:t>Characteristic foul odor of rotten eggs.</a:t>
            </a:r>
          </a:p>
          <a:p>
            <a:pPr eaLnBrk="1" hangingPunct="1"/>
            <a:r>
              <a:rPr lang="en-US" dirty="0" smtClean="0"/>
              <a:t>Bacterial breakdown of organic matter in the absence of oxygen.</a:t>
            </a:r>
          </a:p>
          <a:p>
            <a:pPr eaLnBrk="1" hangingPunct="1"/>
            <a:r>
              <a:rPr lang="en-US" dirty="0" smtClean="0"/>
              <a:t>Found in swamps and sewers (manholes). </a:t>
            </a: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5323B72-E2A2-42D5-A471-313D5B28C2EE}" type="slidenum">
              <a:rPr lang="en-US" smtClean="0"/>
              <a:pPr eaLnBrk="1" hangingPunct="1"/>
              <a:t>179</a:t>
            </a:fld>
            <a:endParaRPr lang="en-US" smtClean="0"/>
          </a:p>
        </p:txBody>
      </p:sp>
      <p:graphicFrame>
        <p:nvGraphicFramePr>
          <p:cNvPr id="461935" name="Group 111"/>
          <p:cNvGraphicFramePr>
            <a:graphicFrameLocks noGrp="1"/>
          </p:cNvGraphicFramePr>
          <p:nvPr/>
        </p:nvGraphicFramePr>
        <p:xfrm>
          <a:off x="193675" y="227013"/>
          <a:ext cx="8772525" cy="5902341"/>
        </p:xfrm>
        <a:graphic>
          <a:graphicData uri="http://schemas.openxmlformats.org/drawingml/2006/table">
            <a:tbl>
              <a:tblPr/>
              <a:tblGrid>
                <a:gridCol w="1176338"/>
                <a:gridCol w="1069975"/>
                <a:gridCol w="6526212"/>
              </a:tblGrid>
              <a:tr h="776225">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rgbClr val="FF0000"/>
                          </a:solidFill>
                          <a:effectLst/>
                          <a:latin typeface="Arial" charset="0"/>
                          <a:ea typeface="Times New Roman" pitchFamily="18" charset="0"/>
                          <a:cs typeface="Arial" charset="0"/>
                        </a:rPr>
                        <a:t>Concentration of Hydrogen Sulfide &amp; Health Effects</a:t>
                      </a:r>
                      <a:endParaRPr kumimoji="0" lang="en-US" sz="2400" b="0" i="0" u="none" strike="noStrike" cap="none" normalizeH="0" baseline="0" smtClean="0">
                        <a:ln>
                          <a:noFill/>
                        </a:ln>
                        <a:solidFill>
                          <a:srgbClr val="FF0000"/>
                        </a:solidFill>
                        <a:effectLst/>
                        <a:latin typeface="Arial" charset="0"/>
                        <a:ea typeface="Times New Roman" pitchFamily="18" charset="0"/>
                        <a:cs typeface="Arial" charset="0"/>
                      </a:endParaRPr>
                    </a:p>
                  </a:txBody>
                  <a:tcPr marT="45717" marB="45717"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11635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ea typeface="Times New Roman" pitchFamily="18" charset="0"/>
                          <a:cs typeface="Arial" charset="0"/>
                        </a:rPr>
                        <a:t>% Volume of Air</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17" marB="45717"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ppm</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Health Effects</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17" marB="45717"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8095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.0002</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.02</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ea typeface="Times New Roman" pitchFamily="18" charset="0"/>
                          <a:cs typeface="Arial" charset="0"/>
                        </a:rPr>
                        <a:t>Odor detected by human nose.</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65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.001</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10</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ea typeface="Times New Roman" pitchFamily="18" charset="0"/>
                          <a:cs typeface="Arial" charset="0"/>
                        </a:rPr>
                        <a:t>Irritation of the eyes, nose and throat.</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48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.005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50</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ea typeface="Times New Roman" pitchFamily="18" charset="0"/>
                          <a:cs typeface="Arial" charset="0"/>
                        </a:rPr>
                        <a:t>Headache, dizziness and nausea; coughing and breathing difficulty.</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715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.01</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100</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tx1"/>
                          </a:solidFill>
                          <a:effectLst/>
                          <a:latin typeface="Arial" charset="0"/>
                          <a:ea typeface="Times New Roman" pitchFamily="18" charset="0"/>
                          <a:cs typeface="Arial" charset="0"/>
                        </a:rPr>
                        <a:t>Severe respiratory tract irritation, eye irritation, convulsions, coma &amp; death in severe cases.</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8308EE-F390-466A-A365-3A729FACB204}" type="slidenum">
              <a:rPr lang="en-US" smtClean="0"/>
              <a:pPr eaLnBrk="1" hangingPunct="1"/>
              <a:t>18</a:t>
            </a:fld>
            <a:endParaRPr lang="en-US" smtClean="0"/>
          </a:p>
        </p:txBody>
      </p:sp>
      <p:sp>
        <p:nvSpPr>
          <p:cNvPr id="20483" name="Rectangle 2"/>
          <p:cNvSpPr>
            <a:spLocks noGrp="1" noChangeArrowheads="1"/>
          </p:cNvSpPr>
          <p:nvPr>
            <p:ph type="title"/>
          </p:nvPr>
        </p:nvSpPr>
        <p:spPr/>
        <p:txBody>
          <a:bodyPr/>
          <a:lstStyle/>
          <a:p>
            <a:pPr eaLnBrk="1" hangingPunct="1"/>
            <a:r>
              <a:rPr lang="en-US" sz="4000" smtClean="0"/>
              <a:t>Recognition of Health Hazards</a:t>
            </a:r>
          </a:p>
        </p:txBody>
      </p:sp>
      <p:sp>
        <p:nvSpPr>
          <p:cNvPr id="20484" name="Rectangle 3"/>
          <p:cNvSpPr>
            <a:spLocks noGrp="1" noChangeArrowheads="1"/>
          </p:cNvSpPr>
          <p:nvPr>
            <p:ph type="body" idx="1"/>
          </p:nvPr>
        </p:nvSpPr>
        <p:spPr/>
        <p:txBody>
          <a:bodyPr/>
          <a:lstStyle/>
          <a:p>
            <a:pPr eaLnBrk="1" hangingPunct="1">
              <a:buFontTx/>
              <a:buNone/>
            </a:pPr>
            <a:r>
              <a:rPr lang="en-US" b="1" smtClean="0"/>
              <a:t>Do you feel immediate symptoms?</a:t>
            </a:r>
          </a:p>
          <a:p>
            <a:pPr lvl="1" eaLnBrk="1" hangingPunct="1"/>
            <a:r>
              <a:rPr lang="en-US" smtClean="0"/>
              <a:t>Particles in you respiratory system.</a:t>
            </a:r>
          </a:p>
          <a:p>
            <a:pPr lvl="1" eaLnBrk="1" hangingPunct="1"/>
            <a:r>
              <a:rPr lang="en-US" smtClean="0"/>
              <a:t>Narcotic effect </a:t>
            </a:r>
          </a:p>
        </p:txBody>
      </p:sp>
      <p:pic>
        <p:nvPicPr>
          <p:cNvPr id="20485" name="Picture 4" descr="sick man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3352800"/>
            <a:ext cx="2655888" cy="2895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B2A539-529B-4CA8-84F0-CDDE9FFA6F18}" type="slidenum">
              <a:rPr lang="en-US" smtClean="0"/>
              <a:pPr eaLnBrk="1" hangingPunct="1"/>
              <a:t>180</a:t>
            </a:fld>
            <a:endParaRPr lang="en-US" smtClean="0"/>
          </a:p>
        </p:txBody>
      </p:sp>
      <p:sp>
        <p:nvSpPr>
          <p:cNvPr id="197635" name="Rectangle 2"/>
          <p:cNvSpPr>
            <a:spLocks noGrp="1" noChangeArrowheads="1"/>
          </p:cNvSpPr>
          <p:nvPr>
            <p:ph type="title"/>
          </p:nvPr>
        </p:nvSpPr>
        <p:spPr/>
        <p:txBody>
          <a:bodyPr/>
          <a:lstStyle/>
          <a:p>
            <a:pPr eaLnBrk="1" hangingPunct="1"/>
            <a:r>
              <a:rPr lang="en-US" sz="4000" smtClean="0"/>
              <a:t>Welding, Cutting &amp; Brazing Gases</a:t>
            </a:r>
          </a:p>
        </p:txBody>
      </p:sp>
      <p:sp>
        <p:nvSpPr>
          <p:cNvPr id="463875" name="Rectangle 3"/>
          <p:cNvSpPr>
            <a:spLocks noGrp="1" noChangeArrowheads="1"/>
          </p:cNvSpPr>
          <p:nvPr>
            <p:ph type="body" sz="half" idx="1"/>
          </p:nvPr>
        </p:nvSpPr>
        <p:spPr/>
        <p:txBody>
          <a:bodyPr/>
          <a:lstStyle/>
          <a:p>
            <a:pPr eaLnBrk="1" hangingPunct="1"/>
            <a:r>
              <a:rPr lang="en-US" dirty="0" smtClean="0"/>
              <a:t>Carbon Dioxide</a:t>
            </a:r>
          </a:p>
          <a:p>
            <a:pPr eaLnBrk="1" hangingPunct="1"/>
            <a:r>
              <a:rPr lang="en-US" dirty="0" smtClean="0"/>
              <a:t>Carbon Monoxide</a:t>
            </a:r>
          </a:p>
          <a:p>
            <a:pPr eaLnBrk="1" hangingPunct="1"/>
            <a:r>
              <a:rPr lang="en-US" dirty="0" smtClean="0"/>
              <a:t>Nitrogen Dioxide </a:t>
            </a:r>
          </a:p>
          <a:p>
            <a:pPr eaLnBrk="1" hangingPunct="1"/>
            <a:r>
              <a:rPr lang="en-US" dirty="0" smtClean="0"/>
              <a:t>Nitric Oxide</a:t>
            </a:r>
          </a:p>
          <a:p>
            <a:pPr eaLnBrk="1" hangingPunct="1"/>
            <a:r>
              <a:rPr lang="en-US" dirty="0" smtClean="0"/>
              <a:t>Hydrogen Fluoride</a:t>
            </a:r>
          </a:p>
          <a:p>
            <a:pPr eaLnBrk="1" hangingPunct="1"/>
            <a:r>
              <a:rPr lang="en-US" dirty="0" smtClean="0"/>
              <a:t>Ozone </a:t>
            </a:r>
          </a:p>
          <a:p>
            <a:pPr eaLnBrk="1" hangingPunct="1"/>
            <a:r>
              <a:rPr lang="en-US" dirty="0" smtClean="0"/>
              <a:t>Phosgene</a:t>
            </a:r>
          </a:p>
        </p:txBody>
      </p:sp>
      <p:pic>
        <p:nvPicPr>
          <p:cNvPr id="197637" name="Picture 6" descr="welding ga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1713" y="1792288"/>
            <a:ext cx="3573462" cy="42132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2FBD3E-391A-46C5-B978-76EB91E403FE}" type="slidenum">
              <a:rPr lang="en-US" smtClean="0"/>
              <a:pPr eaLnBrk="1" hangingPunct="1"/>
              <a:t>181</a:t>
            </a:fld>
            <a:endParaRPr lang="en-US" smtClean="0"/>
          </a:p>
        </p:txBody>
      </p:sp>
      <p:pic>
        <p:nvPicPr>
          <p:cNvPr id="198659" name="Picture 4" descr="Truck exhau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25725" y="1512888"/>
            <a:ext cx="6302375"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Rectangle 2"/>
          <p:cNvSpPr>
            <a:spLocks noGrp="1" noChangeArrowheads="1"/>
          </p:cNvSpPr>
          <p:nvPr>
            <p:ph type="title"/>
          </p:nvPr>
        </p:nvSpPr>
        <p:spPr/>
        <p:txBody>
          <a:bodyPr/>
          <a:lstStyle/>
          <a:p>
            <a:pPr eaLnBrk="1" hangingPunct="1"/>
            <a:r>
              <a:rPr lang="en-US" smtClean="0"/>
              <a:t>Diesel Exhaust</a:t>
            </a:r>
          </a:p>
        </p:txBody>
      </p:sp>
      <p:sp>
        <p:nvSpPr>
          <p:cNvPr id="466947" name="Rectangle 3"/>
          <p:cNvSpPr>
            <a:spLocks noGrp="1" noChangeArrowheads="1"/>
          </p:cNvSpPr>
          <p:nvPr>
            <p:ph type="body" idx="1"/>
          </p:nvPr>
        </p:nvSpPr>
        <p:spPr>
          <a:xfrm>
            <a:off x="457200" y="1600200"/>
            <a:ext cx="5226050" cy="4525963"/>
          </a:xfrm>
        </p:spPr>
        <p:txBody>
          <a:bodyPr/>
          <a:lstStyle/>
          <a:p>
            <a:pPr eaLnBrk="1" hangingPunct="1"/>
            <a:r>
              <a:rPr lang="en-US" smtClean="0"/>
              <a:t>Ensure proper ventilation.</a:t>
            </a:r>
          </a:p>
          <a:p>
            <a:pPr eaLnBrk="1" hangingPunct="1"/>
            <a:r>
              <a:rPr lang="en-US" smtClean="0"/>
              <a:t>Do not idle engines excessively.</a:t>
            </a:r>
          </a:p>
          <a:p>
            <a:pPr eaLnBrk="1" hangingPunct="1"/>
            <a:r>
              <a:rPr lang="en-US" smtClean="0"/>
              <a:t>See manufacturers MSDS.</a:t>
            </a: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A2C367-9E02-4F78-BA7F-2EFC9E31AF55}" type="slidenum">
              <a:rPr lang="en-US" smtClean="0"/>
              <a:pPr eaLnBrk="1" hangingPunct="1"/>
              <a:t>182</a:t>
            </a:fld>
            <a:endParaRPr lang="en-US" smtClean="0"/>
          </a:p>
        </p:txBody>
      </p:sp>
      <p:sp>
        <p:nvSpPr>
          <p:cNvPr id="199683" name="Rectangle 2"/>
          <p:cNvSpPr>
            <a:spLocks noGrp="1" noChangeArrowheads="1"/>
          </p:cNvSpPr>
          <p:nvPr>
            <p:ph type="title"/>
          </p:nvPr>
        </p:nvSpPr>
        <p:spPr/>
        <p:txBody>
          <a:bodyPr/>
          <a:lstStyle/>
          <a:p>
            <a:pPr eaLnBrk="1" hangingPunct="1"/>
            <a:r>
              <a:rPr lang="en-US" sz="4000" smtClean="0"/>
              <a:t>Respiratory Protection for Exposure to Gases</a:t>
            </a:r>
          </a:p>
        </p:txBody>
      </p:sp>
      <p:sp>
        <p:nvSpPr>
          <p:cNvPr id="468995" name="Rectangle 3"/>
          <p:cNvSpPr>
            <a:spLocks noGrp="1" noChangeArrowheads="1"/>
          </p:cNvSpPr>
          <p:nvPr>
            <p:ph type="body" idx="1"/>
          </p:nvPr>
        </p:nvSpPr>
        <p:spPr>
          <a:xfrm>
            <a:off x="457200" y="1600200"/>
            <a:ext cx="4122738" cy="4525963"/>
          </a:xfrm>
        </p:spPr>
        <p:txBody>
          <a:bodyPr/>
          <a:lstStyle/>
          <a:p>
            <a:pPr eaLnBrk="1" hangingPunct="1"/>
            <a:r>
              <a:rPr lang="en-US" smtClean="0"/>
              <a:t>Acid gas cartridges [White]</a:t>
            </a:r>
          </a:p>
          <a:p>
            <a:pPr eaLnBrk="1" hangingPunct="1"/>
            <a:r>
              <a:rPr lang="en-US" smtClean="0"/>
              <a:t>Organic vapor (OV) acid gas cartridges [Yellow] </a:t>
            </a:r>
          </a:p>
          <a:p>
            <a:pPr eaLnBrk="1" hangingPunct="1"/>
            <a:r>
              <a:rPr lang="en-US" smtClean="0"/>
              <a:t>Multi vapor gas cartridges [Olive Green]</a:t>
            </a:r>
          </a:p>
        </p:txBody>
      </p:sp>
      <p:pic>
        <p:nvPicPr>
          <p:cNvPr id="199685" name="Picture 5" descr="http://multimedia.3m.com/mws/mediawebserver?mwsId=66666UuZjcFSLXTtNXTXmVs6EV76EbHSHVs6EVs6E666666--"/>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5241925" y="1889125"/>
            <a:ext cx="2995613" cy="29622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9686" name="Text Box 6"/>
          <p:cNvSpPr txBox="1">
            <a:spLocks noChangeArrowheads="1"/>
          </p:cNvSpPr>
          <p:nvPr/>
        </p:nvSpPr>
        <p:spPr bwMode="auto">
          <a:xfrm>
            <a:off x="4699000" y="4976813"/>
            <a:ext cx="4195763"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solidFill>
                  <a:srgbClr val="000000"/>
                </a:solidFill>
              </a:rPr>
              <a:t>3M™ Organic Vapor/Acid Gas Respirators 5000 Series</a:t>
            </a:r>
            <a:endParaRPr lang="en-US" sz="240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460C54F-0095-4868-A218-A33CED607F82}" type="slidenum">
              <a:rPr lang="en-US" smtClean="0"/>
              <a:pPr eaLnBrk="1" hangingPunct="1"/>
              <a:t>183</a:t>
            </a:fld>
            <a:endParaRPr lang="en-US" smtClean="0"/>
          </a:p>
        </p:txBody>
      </p:sp>
      <p:sp>
        <p:nvSpPr>
          <p:cNvPr id="200707" name="Rectangle 4"/>
          <p:cNvSpPr>
            <a:spLocks noGrp="1" noChangeArrowheads="1"/>
          </p:cNvSpPr>
          <p:nvPr>
            <p:ph type="title"/>
          </p:nvPr>
        </p:nvSpPr>
        <p:spPr/>
        <p:txBody>
          <a:bodyPr/>
          <a:lstStyle/>
          <a:p>
            <a:pPr eaLnBrk="1" hangingPunct="1"/>
            <a:r>
              <a:rPr lang="en-US" sz="4000" smtClean="0"/>
              <a:t>End of Service Life Indicator (ESLI)</a:t>
            </a:r>
          </a:p>
        </p:txBody>
      </p:sp>
      <p:grpSp>
        <p:nvGrpSpPr>
          <p:cNvPr id="200708" name="Group 5"/>
          <p:cNvGrpSpPr>
            <a:grpSpLocks/>
          </p:cNvGrpSpPr>
          <p:nvPr/>
        </p:nvGrpSpPr>
        <p:grpSpPr bwMode="auto">
          <a:xfrm>
            <a:off x="4579938" y="2274888"/>
            <a:ext cx="3937000" cy="2819400"/>
            <a:chOff x="6632" y="7839"/>
            <a:chExt cx="3937" cy="2975"/>
          </a:xfrm>
        </p:grpSpPr>
        <p:pic>
          <p:nvPicPr>
            <p:cNvPr id="200712" name="Picture 6" descr="ESLI 1"/>
            <p:cNvPicPr>
              <a:picLocks noChangeAspect="1" noChangeArrowheads="1"/>
            </p:cNvPicPr>
            <p:nvPr/>
          </p:nvPicPr>
          <p:blipFill>
            <a:blip r:embed="rId3" cstate="email">
              <a:lum bright="24000"/>
              <a:extLst>
                <a:ext uri="{28A0092B-C50C-407E-A947-70E740481C1C}">
                  <a14:useLocalDpi xmlns:a14="http://schemas.microsoft.com/office/drawing/2010/main"/>
                </a:ext>
              </a:extLst>
            </a:blip>
            <a:srcRect/>
            <a:stretch>
              <a:fillRect/>
            </a:stretch>
          </p:blipFill>
          <p:spPr bwMode="auto">
            <a:xfrm>
              <a:off x="6643" y="7839"/>
              <a:ext cx="3911" cy="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3" name="Text Box 7"/>
            <p:cNvSpPr txBox="1">
              <a:spLocks noChangeArrowheads="1"/>
            </p:cNvSpPr>
            <p:nvPr/>
          </p:nvSpPr>
          <p:spPr bwMode="auto">
            <a:xfrm>
              <a:off x="6632" y="9916"/>
              <a:ext cx="3937"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The indicator background changes to a different color as the service life shortens.</a:t>
              </a:r>
              <a:endParaRPr lang="en-US" sz="2400"/>
            </a:p>
          </p:txBody>
        </p:sp>
      </p:grpSp>
      <p:grpSp>
        <p:nvGrpSpPr>
          <p:cNvPr id="200709" name="Group 8"/>
          <p:cNvGrpSpPr>
            <a:grpSpLocks/>
          </p:cNvGrpSpPr>
          <p:nvPr/>
        </p:nvGrpSpPr>
        <p:grpSpPr bwMode="auto">
          <a:xfrm>
            <a:off x="398463" y="2276475"/>
            <a:ext cx="3937000" cy="2820988"/>
            <a:chOff x="6638" y="11341"/>
            <a:chExt cx="3937" cy="2977"/>
          </a:xfrm>
        </p:grpSpPr>
        <p:pic>
          <p:nvPicPr>
            <p:cNvPr id="200710" name="Picture 9" descr="ESLI 2"/>
            <p:cNvPicPr>
              <a:picLocks noChangeAspect="1" noChangeArrowheads="1"/>
            </p:cNvPicPr>
            <p:nvPr/>
          </p:nvPicPr>
          <p:blipFill>
            <a:blip r:embed="rId4" cstate="email">
              <a:lum bright="24000"/>
              <a:extLst>
                <a:ext uri="{28A0092B-C50C-407E-A947-70E740481C1C}">
                  <a14:useLocalDpi xmlns:a14="http://schemas.microsoft.com/office/drawing/2010/main"/>
                </a:ext>
              </a:extLst>
            </a:blip>
            <a:srcRect/>
            <a:stretch>
              <a:fillRect/>
            </a:stretch>
          </p:blipFill>
          <p:spPr bwMode="auto">
            <a:xfrm>
              <a:off x="6648" y="11341"/>
              <a:ext cx="3899" cy="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1" name="Text Box 10"/>
            <p:cNvSpPr txBox="1">
              <a:spLocks noChangeArrowheads="1"/>
            </p:cNvSpPr>
            <p:nvPr/>
          </p:nvSpPr>
          <p:spPr bwMode="auto">
            <a:xfrm>
              <a:off x="6638" y="13420"/>
              <a:ext cx="3937"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The indicator completely changes color when the service life of the cartridge is expired.</a:t>
              </a:r>
              <a:endParaRPr lang="en-US" sz="2400"/>
            </a:p>
          </p:txBody>
        </p:sp>
      </p:gr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31863C-28D5-4FEB-8DDC-B27EAFFD79E0}" type="slidenum">
              <a:rPr lang="en-US" smtClean="0"/>
              <a:pPr eaLnBrk="1" hangingPunct="1"/>
              <a:t>184</a:t>
            </a:fld>
            <a:endParaRPr lang="en-US" smtClean="0"/>
          </a:p>
        </p:txBody>
      </p:sp>
      <p:sp>
        <p:nvSpPr>
          <p:cNvPr id="201731" name="Rectangle 6"/>
          <p:cNvSpPr>
            <a:spLocks noGrp="1" noChangeArrowheads="1"/>
          </p:cNvSpPr>
          <p:nvPr>
            <p:ph type="title"/>
          </p:nvPr>
        </p:nvSpPr>
        <p:spPr/>
        <p:txBody>
          <a:bodyPr/>
          <a:lstStyle/>
          <a:p>
            <a:pPr eaLnBrk="1" hangingPunct="1"/>
            <a:r>
              <a:rPr lang="en-US" smtClean="0"/>
              <a:t>Vapors</a:t>
            </a:r>
          </a:p>
        </p:txBody>
      </p:sp>
      <p:sp>
        <p:nvSpPr>
          <p:cNvPr id="474115" name="Rectangle 3"/>
          <p:cNvSpPr>
            <a:spLocks noGrp="1" noChangeArrowheads="1"/>
          </p:cNvSpPr>
          <p:nvPr>
            <p:ph type="body" idx="1"/>
          </p:nvPr>
        </p:nvSpPr>
        <p:spPr>
          <a:xfrm>
            <a:off x="457200" y="1600200"/>
            <a:ext cx="5283200" cy="4525963"/>
          </a:xfrm>
        </p:spPr>
        <p:txBody>
          <a:bodyPr/>
          <a:lstStyle/>
          <a:p>
            <a:pPr eaLnBrk="1" hangingPunct="1">
              <a:buFontTx/>
              <a:buNone/>
            </a:pPr>
            <a:r>
              <a:rPr lang="en-US" b="1" i="1" smtClean="0"/>
              <a:t>Examples of vapors found in construction:</a:t>
            </a:r>
            <a:endParaRPr lang="en-US" b="1" smtClean="0"/>
          </a:p>
          <a:p>
            <a:pPr eaLnBrk="1" hangingPunct="1"/>
            <a:r>
              <a:rPr lang="en-US" smtClean="0"/>
              <a:t>Gasoline – used for fuel.</a:t>
            </a:r>
          </a:p>
          <a:p>
            <a:pPr eaLnBrk="1" hangingPunct="1"/>
            <a:r>
              <a:rPr lang="en-US" smtClean="0"/>
              <a:t>Organic Solvents – used as paint thinners (toluene &amp; turpentine) &amp; glue solvents (acetone &amp; methyl ethyl ketone)</a:t>
            </a:r>
          </a:p>
        </p:txBody>
      </p:sp>
      <p:pic>
        <p:nvPicPr>
          <p:cNvPr id="201733" name="Picture 7" descr="nail polish remov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5875" y="1643063"/>
            <a:ext cx="2171700"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8"/>
          <p:cNvSpPr>
            <a:spLocks noChangeArrowheads="1"/>
          </p:cNvSpPr>
          <p:nvPr/>
        </p:nvSpPr>
        <p:spPr bwMode="auto">
          <a:xfrm>
            <a:off x="6138863" y="4254500"/>
            <a:ext cx="27273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000" b="1" i="1"/>
              <a:t>Nail polish remover, an organic solvent (usually acetone) has a distinctive vapor odor.</a:t>
            </a:r>
            <a:r>
              <a:rPr lang="en-US" sz="2000"/>
              <a:t> </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DAA669-E1DF-4EA7-A174-A32A8486608E}" type="slidenum">
              <a:rPr lang="en-US" smtClean="0"/>
              <a:pPr eaLnBrk="1" hangingPunct="1"/>
              <a:t>185</a:t>
            </a:fld>
            <a:endParaRPr lang="en-US" smtClean="0"/>
          </a:p>
        </p:txBody>
      </p:sp>
      <p:sp>
        <p:nvSpPr>
          <p:cNvPr id="202755" name="Rectangle 4"/>
          <p:cNvSpPr>
            <a:spLocks noGrp="1" noChangeArrowheads="1"/>
          </p:cNvSpPr>
          <p:nvPr>
            <p:ph type="title"/>
          </p:nvPr>
        </p:nvSpPr>
        <p:spPr/>
        <p:txBody>
          <a:bodyPr/>
          <a:lstStyle/>
          <a:p>
            <a:pPr eaLnBrk="1" hangingPunct="1"/>
            <a:r>
              <a:rPr lang="en-US" smtClean="0"/>
              <a:t>How are Vapors Formed? </a:t>
            </a:r>
          </a:p>
        </p:txBody>
      </p:sp>
      <p:sp>
        <p:nvSpPr>
          <p:cNvPr id="479237" name="Rectangle 5"/>
          <p:cNvSpPr>
            <a:spLocks noGrp="1" noChangeArrowheads="1"/>
          </p:cNvSpPr>
          <p:nvPr>
            <p:ph type="body" sz="half" idx="1"/>
          </p:nvPr>
        </p:nvSpPr>
        <p:spPr/>
        <p:txBody>
          <a:bodyPr/>
          <a:lstStyle/>
          <a:p>
            <a:pPr eaLnBrk="1" hangingPunct="1"/>
            <a:r>
              <a:rPr lang="en-US" smtClean="0"/>
              <a:t>Liquid reaches a certain temperature – </a:t>
            </a:r>
            <a:r>
              <a:rPr lang="en-US" b="1" smtClean="0"/>
              <a:t>Flash Point.</a:t>
            </a:r>
          </a:p>
          <a:p>
            <a:pPr eaLnBrk="1" hangingPunct="1"/>
            <a:r>
              <a:rPr lang="en-US" smtClean="0"/>
              <a:t>At Flash Point – vapor is released into the air.</a:t>
            </a:r>
          </a:p>
          <a:p>
            <a:pPr lvl="1" eaLnBrk="1" hangingPunct="1"/>
            <a:r>
              <a:rPr lang="en-US" smtClean="0"/>
              <a:t>The amount of vapor is dependent on the </a:t>
            </a:r>
            <a:r>
              <a:rPr lang="en-US" b="1" smtClean="0"/>
              <a:t>Vapor Pressure.</a:t>
            </a:r>
          </a:p>
          <a:p>
            <a:pPr eaLnBrk="1" hangingPunct="1"/>
            <a:endParaRPr lang="en-US" b="1" smtClean="0"/>
          </a:p>
        </p:txBody>
      </p:sp>
      <p:pic>
        <p:nvPicPr>
          <p:cNvPr id="202757" name="Picture 7" descr="paint c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2363" y="2646363"/>
            <a:ext cx="1528762"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202758" name="Picture 8" descr="tea p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24475" y="1219200"/>
            <a:ext cx="1454150"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 Box 9"/>
          <p:cNvSpPr txBox="1">
            <a:spLocks noChangeArrowheads="1"/>
          </p:cNvSpPr>
          <p:nvPr/>
        </p:nvSpPr>
        <p:spPr bwMode="auto">
          <a:xfrm>
            <a:off x="4933950" y="3287713"/>
            <a:ext cx="23193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Water needs to be heated (212ºF) for vapors to be formed.</a:t>
            </a:r>
            <a:endParaRPr lang="en-US" sz="2000"/>
          </a:p>
        </p:txBody>
      </p:sp>
      <p:sp>
        <p:nvSpPr>
          <p:cNvPr id="202760" name="Text Box 10"/>
          <p:cNvSpPr txBox="1">
            <a:spLocks noChangeArrowheads="1"/>
          </p:cNvSpPr>
          <p:nvPr/>
        </p:nvSpPr>
        <p:spPr bwMode="auto">
          <a:xfrm>
            <a:off x="6000750" y="4930775"/>
            <a:ext cx="27479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Some solvents give off vapor at or below room temperature (72ºF).</a:t>
            </a:r>
            <a:endParaRPr lang="en-US" sz="200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21F522-F686-448F-8EDC-23B658178F5D}" type="slidenum">
              <a:rPr lang="en-US" smtClean="0"/>
              <a:pPr eaLnBrk="1" hangingPunct="1"/>
              <a:t>186</a:t>
            </a:fld>
            <a:endParaRPr lang="en-US" smtClean="0"/>
          </a:p>
        </p:txBody>
      </p:sp>
      <p:sp>
        <p:nvSpPr>
          <p:cNvPr id="203779" name="Rectangle 2"/>
          <p:cNvSpPr>
            <a:spLocks noGrp="1" noChangeArrowheads="1"/>
          </p:cNvSpPr>
          <p:nvPr>
            <p:ph type="title"/>
          </p:nvPr>
        </p:nvSpPr>
        <p:spPr/>
        <p:txBody>
          <a:bodyPr/>
          <a:lstStyle/>
          <a:p>
            <a:pPr eaLnBrk="1" hangingPunct="1"/>
            <a:r>
              <a:rPr lang="en-US" smtClean="0"/>
              <a:t>Vapors</a:t>
            </a:r>
          </a:p>
        </p:txBody>
      </p:sp>
      <p:sp>
        <p:nvSpPr>
          <p:cNvPr id="478211" name="Rectangle 3"/>
          <p:cNvSpPr>
            <a:spLocks noGrp="1" noChangeArrowheads="1"/>
          </p:cNvSpPr>
          <p:nvPr>
            <p:ph type="body" idx="1"/>
          </p:nvPr>
        </p:nvSpPr>
        <p:spPr/>
        <p:txBody>
          <a:bodyPr/>
          <a:lstStyle/>
          <a:p>
            <a:pPr eaLnBrk="1" hangingPunct="1"/>
            <a:r>
              <a:rPr lang="en-US" dirty="0" smtClean="0"/>
              <a:t>What is the </a:t>
            </a:r>
            <a:r>
              <a:rPr lang="en-US" b="1" i="1" dirty="0" smtClean="0"/>
              <a:t>vapor density</a:t>
            </a:r>
            <a:r>
              <a:rPr lang="en-US" dirty="0" smtClean="0"/>
              <a:t>?</a:t>
            </a:r>
          </a:p>
          <a:p>
            <a:pPr eaLnBrk="1" hangingPunct="1"/>
            <a:r>
              <a:rPr lang="en-US" dirty="0" smtClean="0"/>
              <a:t>What is the </a:t>
            </a:r>
            <a:r>
              <a:rPr lang="en-US" b="1" i="1" dirty="0" smtClean="0"/>
              <a:t>flash point</a:t>
            </a:r>
            <a:r>
              <a:rPr lang="en-US" dirty="0" smtClean="0"/>
              <a:t> of the liquid to which vapor is produced?</a:t>
            </a:r>
          </a:p>
          <a:p>
            <a:pPr eaLnBrk="1" hangingPunct="1"/>
            <a:r>
              <a:rPr lang="en-US" dirty="0" smtClean="0"/>
              <a:t>What is the </a:t>
            </a:r>
            <a:r>
              <a:rPr lang="en-US" b="1" i="1" dirty="0" smtClean="0"/>
              <a:t>vapor pressure</a:t>
            </a:r>
            <a:r>
              <a:rPr lang="en-US" dirty="0" smtClean="0"/>
              <a:t>?</a:t>
            </a:r>
            <a:endParaRPr lang="en-US" b="1" i="1" dirty="0" smtClean="0"/>
          </a:p>
          <a:p>
            <a:pPr eaLnBrk="1" hangingPunct="1"/>
            <a:r>
              <a:rPr lang="en-US" dirty="0" smtClean="0"/>
              <a:t>What is the flammable range (LFL) of the vapor?</a:t>
            </a:r>
          </a:p>
          <a:p>
            <a:pPr eaLnBrk="1" hangingPunct="1"/>
            <a:r>
              <a:rPr lang="en-US" dirty="0" smtClean="0"/>
              <a:t>How toxic is the vapor (PEL, TLV, REL &amp; IDLH)? </a:t>
            </a: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F32E39-90B5-401E-BA70-D0A4D3F286C2}" type="slidenum">
              <a:rPr lang="en-US" smtClean="0"/>
              <a:pPr eaLnBrk="1" hangingPunct="1"/>
              <a:t>187</a:t>
            </a:fld>
            <a:endParaRPr lang="en-US" smtClean="0"/>
          </a:p>
        </p:txBody>
      </p:sp>
      <p:sp>
        <p:nvSpPr>
          <p:cNvPr id="204803" name="Rectangle 4"/>
          <p:cNvSpPr>
            <a:spLocks noGrp="1" noChangeArrowheads="1"/>
          </p:cNvSpPr>
          <p:nvPr>
            <p:ph type="title"/>
          </p:nvPr>
        </p:nvSpPr>
        <p:spPr/>
        <p:txBody>
          <a:bodyPr/>
          <a:lstStyle/>
          <a:p>
            <a:pPr eaLnBrk="1" hangingPunct="1"/>
            <a:r>
              <a:rPr lang="en-US" smtClean="0"/>
              <a:t>Vapor Density</a:t>
            </a:r>
          </a:p>
        </p:txBody>
      </p:sp>
      <p:grpSp>
        <p:nvGrpSpPr>
          <p:cNvPr id="204804" name="Group 5"/>
          <p:cNvGrpSpPr>
            <a:grpSpLocks/>
          </p:cNvGrpSpPr>
          <p:nvPr/>
        </p:nvGrpSpPr>
        <p:grpSpPr bwMode="auto">
          <a:xfrm>
            <a:off x="2995613" y="1878013"/>
            <a:ext cx="4267200" cy="3773487"/>
            <a:chOff x="1572" y="1183"/>
            <a:chExt cx="2405" cy="2057"/>
          </a:xfrm>
        </p:grpSpPr>
        <p:sp>
          <p:nvSpPr>
            <p:cNvPr id="204810" name="Line 6"/>
            <p:cNvSpPr>
              <a:spLocks noChangeShapeType="1"/>
            </p:cNvSpPr>
            <p:nvPr/>
          </p:nvSpPr>
          <p:spPr bwMode="auto">
            <a:xfrm flipH="1">
              <a:off x="1572" y="3237"/>
              <a:ext cx="2396" cy="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11" name="Line 7"/>
            <p:cNvSpPr>
              <a:spLocks noChangeShapeType="1"/>
            </p:cNvSpPr>
            <p:nvPr/>
          </p:nvSpPr>
          <p:spPr bwMode="auto">
            <a:xfrm flipV="1">
              <a:off x="3968" y="1183"/>
              <a:ext cx="9" cy="2057"/>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04805" name="Text Box 11"/>
          <p:cNvSpPr txBox="1">
            <a:spLocks noChangeArrowheads="1"/>
          </p:cNvSpPr>
          <p:nvPr/>
        </p:nvSpPr>
        <p:spPr bwMode="auto">
          <a:xfrm>
            <a:off x="4846638" y="2071688"/>
            <a:ext cx="2043112"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Vapor Density</a:t>
            </a:r>
          </a:p>
          <a:p>
            <a:pPr algn="ctr" eaLnBrk="1" hangingPunct="1"/>
            <a:r>
              <a:rPr lang="en-US" sz="2400" b="1"/>
              <a:t>(Air = 1)</a:t>
            </a:r>
          </a:p>
        </p:txBody>
      </p:sp>
      <p:sp>
        <p:nvSpPr>
          <p:cNvPr id="204806" name="Text Box 12"/>
          <p:cNvSpPr txBox="1">
            <a:spLocks noChangeArrowheads="1"/>
          </p:cNvSpPr>
          <p:nvPr/>
        </p:nvSpPr>
        <p:spPr bwMode="auto">
          <a:xfrm>
            <a:off x="4838700" y="4406900"/>
            <a:ext cx="25908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Gasoline 3 – 4</a:t>
            </a:r>
          </a:p>
        </p:txBody>
      </p:sp>
      <p:pic>
        <p:nvPicPr>
          <p:cNvPr id="204807" name="Picture 13" descr="gas can ima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67125" y="3219450"/>
            <a:ext cx="10461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8" name="Picture 14" descr="paint ca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9175" y="3687763"/>
            <a:ext cx="1225550"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204809" name="Text Box 15"/>
          <p:cNvSpPr txBox="1">
            <a:spLocks noChangeArrowheads="1"/>
          </p:cNvSpPr>
          <p:nvPr/>
        </p:nvSpPr>
        <p:spPr bwMode="auto">
          <a:xfrm>
            <a:off x="3794125" y="5067300"/>
            <a:ext cx="2657475"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Turpentine 4.69</a:t>
            </a:r>
            <a:endParaRPr lang="en-US" sz="240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476BAD-81B1-4D31-BC1D-831387FA46E9}" type="slidenum">
              <a:rPr lang="en-US" smtClean="0"/>
              <a:pPr eaLnBrk="1" hangingPunct="1"/>
              <a:t>188</a:t>
            </a:fld>
            <a:endParaRPr lang="en-US" smtClean="0"/>
          </a:p>
        </p:txBody>
      </p:sp>
      <p:sp>
        <p:nvSpPr>
          <p:cNvPr id="205827" name="Rectangle 2"/>
          <p:cNvSpPr>
            <a:spLocks noGrp="1" noChangeArrowheads="1"/>
          </p:cNvSpPr>
          <p:nvPr>
            <p:ph type="title"/>
          </p:nvPr>
        </p:nvSpPr>
        <p:spPr/>
        <p:txBody>
          <a:bodyPr/>
          <a:lstStyle/>
          <a:p>
            <a:pPr eaLnBrk="1" hangingPunct="1"/>
            <a:r>
              <a:rPr lang="en-US" smtClean="0"/>
              <a:t>Flash Point</a:t>
            </a:r>
          </a:p>
        </p:txBody>
      </p:sp>
      <p:sp>
        <p:nvSpPr>
          <p:cNvPr id="205828" name="Rectangle 3"/>
          <p:cNvSpPr>
            <a:spLocks noGrp="1" noChangeArrowheads="1"/>
          </p:cNvSpPr>
          <p:nvPr>
            <p:ph type="body" idx="1"/>
          </p:nvPr>
        </p:nvSpPr>
        <p:spPr/>
        <p:txBody>
          <a:bodyPr/>
          <a:lstStyle/>
          <a:p>
            <a:pPr eaLnBrk="1" hangingPunct="1"/>
            <a:r>
              <a:rPr lang="en-US" b="1" i="1" smtClean="0"/>
              <a:t>Flash Point</a:t>
            </a:r>
            <a:r>
              <a:rPr lang="en-US" smtClean="0"/>
              <a:t> is the minimum temperature at which a liquid gives off a vapor in sufficient concentration to ignite. </a:t>
            </a:r>
          </a:p>
        </p:txBody>
      </p:sp>
      <p:pic>
        <p:nvPicPr>
          <p:cNvPr id="205829" name="Picture 4" descr="nfpa fir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2251075" y="3265488"/>
            <a:ext cx="4930775"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E2015B-5FB0-4832-8336-0B381078EBEA}" type="slidenum">
              <a:rPr lang="en-US" smtClean="0"/>
              <a:pPr eaLnBrk="1" hangingPunct="1"/>
              <a:t>189</a:t>
            </a:fld>
            <a:endParaRPr lang="en-US" smtClean="0"/>
          </a:p>
        </p:txBody>
      </p:sp>
      <p:sp>
        <p:nvSpPr>
          <p:cNvPr id="206851" name="Rectangle 4"/>
          <p:cNvSpPr>
            <a:spLocks noGrp="1" noChangeArrowheads="1"/>
          </p:cNvSpPr>
          <p:nvPr>
            <p:ph type="title"/>
          </p:nvPr>
        </p:nvSpPr>
        <p:spPr/>
        <p:txBody>
          <a:bodyPr/>
          <a:lstStyle/>
          <a:p>
            <a:pPr eaLnBrk="1" hangingPunct="1"/>
            <a:r>
              <a:rPr lang="en-US" sz="4000" smtClean="0"/>
              <a:t>How do Solvents Affect the Body? </a:t>
            </a:r>
          </a:p>
        </p:txBody>
      </p:sp>
      <p:sp>
        <p:nvSpPr>
          <p:cNvPr id="206852" name="Rectangle 5"/>
          <p:cNvSpPr>
            <a:spLocks noGrp="1" noChangeArrowheads="1"/>
          </p:cNvSpPr>
          <p:nvPr>
            <p:ph type="body" sz="half" idx="1"/>
          </p:nvPr>
        </p:nvSpPr>
        <p:spPr/>
        <p:txBody>
          <a:bodyPr/>
          <a:lstStyle/>
          <a:p>
            <a:pPr eaLnBrk="1" hangingPunct="1"/>
            <a:r>
              <a:rPr lang="en-US" sz="2400" smtClean="0"/>
              <a:t>Dissolve skin fats and oils. </a:t>
            </a:r>
          </a:p>
          <a:p>
            <a:pPr eaLnBrk="1" hangingPunct="1"/>
            <a:r>
              <a:rPr lang="en-US" sz="2400" smtClean="0"/>
              <a:t>Skin dryness, cracking, redness, and blisters </a:t>
            </a:r>
          </a:p>
          <a:p>
            <a:pPr eaLnBrk="1" hangingPunct="1"/>
            <a:r>
              <a:rPr lang="en-US" sz="2400" i="1" smtClean="0"/>
              <a:t>Local health effect</a:t>
            </a:r>
            <a:r>
              <a:rPr lang="en-US" sz="2400" smtClean="0"/>
              <a:t> </a:t>
            </a:r>
          </a:p>
        </p:txBody>
      </p:sp>
      <p:sp>
        <p:nvSpPr>
          <p:cNvPr id="206853" name="Rectangle 7"/>
          <p:cNvSpPr>
            <a:spLocks noGrp="1" noChangeArrowheads="1"/>
          </p:cNvSpPr>
          <p:nvPr>
            <p:ph type="body" sz="half" idx="2"/>
          </p:nvPr>
        </p:nvSpPr>
        <p:spPr/>
        <p:txBody>
          <a:bodyPr/>
          <a:lstStyle/>
          <a:p>
            <a:pPr eaLnBrk="1" hangingPunct="1"/>
            <a:r>
              <a:rPr lang="en-US" sz="2400" smtClean="0"/>
              <a:t>Vapors can be inhaled.</a:t>
            </a:r>
          </a:p>
          <a:p>
            <a:pPr eaLnBrk="1" hangingPunct="1"/>
            <a:r>
              <a:rPr lang="en-US" sz="2400" smtClean="0"/>
              <a:t>Central nervous system damage.</a:t>
            </a:r>
          </a:p>
          <a:p>
            <a:pPr eaLnBrk="1" hangingPunct="1"/>
            <a:r>
              <a:rPr lang="en-US" sz="2400" i="1" smtClean="0"/>
              <a:t>Systemic health effect</a:t>
            </a:r>
            <a:endParaRPr lang="en-US" sz="2400" smtClean="0"/>
          </a:p>
        </p:txBody>
      </p:sp>
      <p:grpSp>
        <p:nvGrpSpPr>
          <p:cNvPr id="206854" name="Group 14"/>
          <p:cNvGrpSpPr>
            <a:grpSpLocks/>
          </p:cNvGrpSpPr>
          <p:nvPr/>
        </p:nvGrpSpPr>
        <p:grpSpPr bwMode="auto">
          <a:xfrm>
            <a:off x="4802188" y="3354388"/>
            <a:ext cx="3005137" cy="3389312"/>
            <a:chOff x="2889" y="2485"/>
            <a:chExt cx="1253" cy="1302"/>
          </a:xfrm>
        </p:grpSpPr>
        <p:pic>
          <p:nvPicPr>
            <p:cNvPr id="206856" name="Picture 9" descr="paint can with bru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39" y="3351"/>
              <a:ext cx="625"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7" name="Picture 10" descr="lung ma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0" y="2485"/>
              <a:ext cx="742" cy="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8" name="AutoShape 12"/>
            <p:cNvSpPr>
              <a:spLocks noChangeArrowheads="1"/>
            </p:cNvSpPr>
            <p:nvPr/>
          </p:nvSpPr>
          <p:spPr bwMode="auto">
            <a:xfrm rot="9699003">
              <a:off x="2889" y="2809"/>
              <a:ext cx="570" cy="468"/>
            </a:xfrm>
            <a:prstGeom prst="cloudCallout">
              <a:avLst>
                <a:gd name="adj1" fmla="val -81569"/>
                <a:gd name="adj2" fmla="val 42537"/>
              </a:avLst>
            </a:prstGeom>
            <a:solidFill>
              <a:srgbClr val="FFFFFF"/>
            </a:solidFill>
            <a:ln w="9525">
              <a:solidFill>
                <a:srgbClr val="000000"/>
              </a:solidFill>
              <a:round/>
              <a:headEnd/>
              <a:tailEnd/>
            </a:ln>
          </p:spPr>
          <p:txBody>
            <a:bodyPr rot="10800000"/>
            <a:lstStyle/>
            <a:p>
              <a:endParaRPr lang="en-US"/>
            </a:p>
          </p:txBody>
        </p:sp>
        <p:sp>
          <p:nvSpPr>
            <p:cNvPr id="206859" name="Text Box 13"/>
            <p:cNvSpPr txBox="1">
              <a:spLocks noChangeArrowheads="1"/>
            </p:cNvSpPr>
            <p:nvPr/>
          </p:nvSpPr>
          <p:spPr bwMode="auto">
            <a:xfrm>
              <a:off x="3013" y="2969"/>
              <a:ext cx="38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p>
          </p:txBody>
        </p:sp>
      </p:grpSp>
      <p:pic>
        <p:nvPicPr>
          <p:cNvPr id="206855" name="il_fi" descr="http://www.islandhandtherapy.com/media/hand_logo.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1012825" y="4549775"/>
            <a:ext cx="1900238"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5C3B1B-0136-4FE6-AA58-FC080CBCA201}" type="slidenum">
              <a:rPr lang="en-US" smtClean="0"/>
              <a:pPr eaLnBrk="1" hangingPunct="1"/>
              <a:t>19</a:t>
            </a:fld>
            <a:endParaRPr lang="en-US" smtClean="0"/>
          </a:p>
        </p:txBody>
      </p:sp>
      <p:sp>
        <p:nvSpPr>
          <p:cNvPr id="21507" name="Rectangle 2"/>
          <p:cNvSpPr>
            <a:spLocks noGrp="1" noChangeArrowheads="1"/>
          </p:cNvSpPr>
          <p:nvPr>
            <p:ph type="title"/>
          </p:nvPr>
        </p:nvSpPr>
        <p:spPr/>
        <p:txBody>
          <a:bodyPr/>
          <a:lstStyle/>
          <a:p>
            <a:pPr eaLnBrk="1" hangingPunct="1"/>
            <a:r>
              <a:rPr lang="en-US" sz="4000" smtClean="0"/>
              <a:t>Recognition of Health Hazards</a:t>
            </a:r>
          </a:p>
        </p:txBody>
      </p:sp>
      <p:sp>
        <p:nvSpPr>
          <p:cNvPr id="45059" name="Rectangle 3"/>
          <p:cNvSpPr>
            <a:spLocks noGrp="1" noChangeArrowheads="1"/>
          </p:cNvSpPr>
          <p:nvPr>
            <p:ph type="body" idx="1"/>
          </p:nvPr>
        </p:nvSpPr>
        <p:spPr/>
        <p:txBody>
          <a:bodyPr/>
          <a:lstStyle/>
          <a:p>
            <a:pPr eaLnBrk="1" hangingPunct="1">
              <a:lnSpc>
                <a:spcPct val="80000"/>
              </a:lnSpc>
            </a:pPr>
            <a:r>
              <a:rPr lang="en-US" sz="2800" u="sng" smtClean="0"/>
              <a:t>Not</a:t>
            </a:r>
            <a:r>
              <a:rPr lang="en-US" sz="2800" smtClean="0"/>
              <a:t> implementing engineering and/or administrative controls (e.g., wet methods, ventilation, and dust collection systems).</a:t>
            </a:r>
            <a:endParaRPr lang="en-US" sz="2800" u="sng" smtClean="0"/>
          </a:p>
          <a:p>
            <a:pPr eaLnBrk="1" hangingPunct="1">
              <a:lnSpc>
                <a:spcPct val="80000"/>
              </a:lnSpc>
            </a:pPr>
            <a:r>
              <a:rPr lang="en-US" sz="2800" u="sng" smtClean="0"/>
              <a:t>Not</a:t>
            </a:r>
            <a:r>
              <a:rPr lang="en-US" sz="2800" smtClean="0"/>
              <a:t> wearing appropriate Personal Protective Equipment (e.g., gloves, respirators, chemical suites, hearing protectors, etc.)</a:t>
            </a:r>
            <a:endParaRPr lang="en-US" sz="2800" u="sng" smtClean="0"/>
          </a:p>
          <a:p>
            <a:pPr eaLnBrk="1" hangingPunct="1">
              <a:lnSpc>
                <a:spcPct val="80000"/>
              </a:lnSpc>
            </a:pPr>
            <a:r>
              <a:rPr lang="en-US" sz="2800" u="sng" smtClean="0"/>
              <a:t>Not</a:t>
            </a:r>
            <a:r>
              <a:rPr lang="en-US" sz="2800" smtClean="0"/>
              <a:t> practicing good housekeeping.</a:t>
            </a:r>
            <a:endParaRPr lang="en-US" sz="2800" u="sng" smtClean="0"/>
          </a:p>
          <a:p>
            <a:pPr eaLnBrk="1" hangingPunct="1">
              <a:lnSpc>
                <a:spcPct val="80000"/>
              </a:lnSpc>
            </a:pPr>
            <a:r>
              <a:rPr lang="en-US" sz="2800" u="sng" smtClean="0"/>
              <a:t>Not</a:t>
            </a:r>
            <a:r>
              <a:rPr lang="en-US" sz="2800" smtClean="0"/>
              <a:t> following good hygiene practices.</a:t>
            </a:r>
            <a:endParaRPr lang="en-US" sz="2800" u="sng" smtClean="0"/>
          </a:p>
          <a:p>
            <a:pPr eaLnBrk="1" hangingPunct="1">
              <a:lnSpc>
                <a:spcPct val="80000"/>
              </a:lnSpc>
            </a:pPr>
            <a:r>
              <a:rPr lang="en-US" sz="2800" u="sng" smtClean="0"/>
              <a:t>Not</a:t>
            </a:r>
            <a:r>
              <a:rPr lang="en-US" sz="2800" smtClean="0"/>
              <a:t> performing a hazard analysis (e.g., air monitoring, dust sampling, noise metering, and biological monitoring &amp; medical surveillance).</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DA6993-86DF-4231-A24C-923194C0BEE5}" type="slidenum">
              <a:rPr lang="en-US" smtClean="0"/>
              <a:pPr eaLnBrk="1" hangingPunct="1"/>
              <a:t>190</a:t>
            </a:fld>
            <a:endParaRPr lang="en-US" smtClean="0"/>
          </a:p>
        </p:txBody>
      </p:sp>
      <p:sp>
        <p:nvSpPr>
          <p:cNvPr id="207875" name="Rectangle 2"/>
          <p:cNvSpPr>
            <a:spLocks noGrp="1" noChangeArrowheads="1"/>
          </p:cNvSpPr>
          <p:nvPr>
            <p:ph type="title"/>
          </p:nvPr>
        </p:nvSpPr>
        <p:spPr/>
        <p:txBody>
          <a:bodyPr/>
          <a:lstStyle/>
          <a:p>
            <a:pPr eaLnBrk="1" hangingPunct="1"/>
            <a:r>
              <a:rPr lang="en-US" smtClean="0"/>
              <a:t>Vapor Pressure</a:t>
            </a:r>
          </a:p>
        </p:txBody>
      </p:sp>
      <p:sp>
        <p:nvSpPr>
          <p:cNvPr id="207876" name="Text Box 12"/>
          <p:cNvSpPr txBox="1">
            <a:spLocks noChangeArrowheads="1"/>
          </p:cNvSpPr>
          <p:nvPr/>
        </p:nvSpPr>
        <p:spPr bwMode="auto">
          <a:xfrm>
            <a:off x="803275" y="5154613"/>
            <a:ext cx="3613150"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Toxic solvent with a relative </a:t>
            </a:r>
            <a:r>
              <a:rPr lang="en-US" sz="2400" b="1" i="1" u="sng"/>
              <a:t>low</a:t>
            </a:r>
            <a:r>
              <a:rPr lang="en-US" sz="2400" b="1" i="1"/>
              <a:t> vapor pressure </a:t>
            </a:r>
            <a:endParaRPr lang="en-US" sz="2400"/>
          </a:p>
        </p:txBody>
      </p:sp>
      <p:sp>
        <p:nvSpPr>
          <p:cNvPr id="207877" name="Text Box 13"/>
          <p:cNvSpPr txBox="1">
            <a:spLocks noChangeArrowheads="1"/>
          </p:cNvSpPr>
          <p:nvPr/>
        </p:nvSpPr>
        <p:spPr bwMode="auto">
          <a:xfrm>
            <a:off x="5033963" y="5157788"/>
            <a:ext cx="35829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Toxic solvent with a relative </a:t>
            </a:r>
            <a:r>
              <a:rPr lang="en-US" sz="2400" b="1" i="1" u="sng"/>
              <a:t>high</a:t>
            </a:r>
            <a:r>
              <a:rPr lang="en-US" sz="2400" b="1" i="1"/>
              <a:t> vapor pressure</a:t>
            </a:r>
            <a:endParaRPr lang="en-US" sz="2400"/>
          </a:p>
        </p:txBody>
      </p:sp>
      <p:grpSp>
        <p:nvGrpSpPr>
          <p:cNvPr id="207878" name="Group 18"/>
          <p:cNvGrpSpPr>
            <a:grpSpLocks/>
          </p:cNvGrpSpPr>
          <p:nvPr/>
        </p:nvGrpSpPr>
        <p:grpSpPr bwMode="auto">
          <a:xfrm>
            <a:off x="2190750" y="2692400"/>
            <a:ext cx="923925" cy="2339975"/>
            <a:chOff x="1380" y="2117"/>
            <a:chExt cx="426" cy="1053"/>
          </a:xfrm>
        </p:grpSpPr>
        <p:grpSp>
          <p:nvGrpSpPr>
            <p:cNvPr id="207886" name="Group 6"/>
            <p:cNvGrpSpPr>
              <a:grpSpLocks/>
            </p:cNvGrpSpPr>
            <p:nvPr/>
          </p:nvGrpSpPr>
          <p:grpSpPr bwMode="auto">
            <a:xfrm>
              <a:off x="1380" y="2525"/>
              <a:ext cx="426" cy="645"/>
              <a:chOff x="6809" y="7250"/>
              <a:chExt cx="1067" cy="1612"/>
            </a:xfrm>
          </p:grpSpPr>
          <p:pic>
            <p:nvPicPr>
              <p:cNvPr id="207888" name="il_fi" descr="http://www.greif.com/images/secondary-products/water-bottles/H2O_Bottle_fivegal_nohandle.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6809" y="7250"/>
                <a:ext cx="1067"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9" name="Picture 8" descr="toxic gh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4" y="7942"/>
                <a:ext cx="491"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7887" name="AutoShape 14"/>
            <p:cNvSpPr>
              <a:spLocks noChangeArrowheads="1"/>
            </p:cNvSpPr>
            <p:nvPr/>
          </p:nvSpPr>
          <p:spPr bwMode="auto">
            <a:xfrm rot="-2371076">
              <a:off x="1458" y="2117"/>
              <a:ext cx="301" cy="241"/>
            </a:xfrm>
            <a:prstGeom prst="cloudCallout">
              <a:avLst>
                <a:gd name="adj1" fmla="val -68958"/>
                <a:gd name="adj2" fmla="val 92009"/>
              </a:avLst>
            </a:prstGeom>
            <a:solidFill>
              <a:srgbClr val="FFFFFF"/>
            </a:solidFill>
            <a:ln w="9525">
              <a:solidFill>
                <a:srgbClr val="000000"/>
              </a:solidFill>
              <a:round/>
              <a:headEnd/>
              <a:tailEnd/>
            </a:ln>
          </p:spPr>
          <p:txBody>
            <a:bodyPr/>
            <a:lstStyle/>
            <a:p>
              <a:endParaRPr lang="en-US"/>
            </a:p>
          </p:txBody>
        </p:sp>
      </p:grpSp>
      <p:grpSp>
        <p:nvGrpSpPr>
          <p:cNvPr id="207879" name="Group 19"/>
          <p:cNvGrpSpPr>
            <a:grpSpLocks/>
          </p:cNvGrpSpPr>
          <p:nvPr/>
        </p:nvGrpSpPr>
        <p:grpSpPr bwMode="auto">
          <a:xfrm>
            <a:off x="6030913" y="1570038"/>
            <a:ext cx="1527175" cy="3440112"/>
            <a:chOff x="3958" y="1674"/>
            <a:chExt cx="669" cy="1582"/>
          </a:xfrm>
        </p:grpSpPr>
        <p:grpSp>
          <p:nvGrpSpPr>
            <p:cNvPr id="207882" name="Group 9"/>
            <p:cNvGrpSpPr>
              <a:grpSpLocks/>
            </p:cNvGrpSpPr>
            <p:nvPr/>
          </p:nvGrpSpPr>
          <p:grpSpPr bwMode="auto">
            <a:xfrm>
              <a:off x="4097" y="2611"/>
              <a:ext cx="427" cy="645"/>
              <a:chOff x="9116" y="7243"/>
              <a:chExt cx="1067" cy="1612"/>
            </a:xfrm>
          </p:grpSpPr>
          <p:pic>
            <p:nvPicPr>
              <p:cNvPr id="207884" name="il_fi" descr="http://www.greif.com/images/secondary-products/water-bottles/H2O_Bottle_fivegal_nohandle.jpg"/>
              <p:cNvPicPr>
                <a:picLocks noChangeAspect="1" noChangeArrowheads="1"/>
              </p:cNvPicPr>
              <p:nvPr/>
            </p:nvPicPr>
            <p:blipFill>
              <a:blip r:embed="rId6" r:link="rId4" cstate="email">
                <a:extLst>
                  <a:ext uri="{28A0092B-C50C-407E-A947-70E740481C1C}">
                    <a14:useLocalDpi xmlns:a14="http://schemas.microsoft.com/office/drawing/2010/main"/>
                  </a:ext>
                </a:extLst>
              </a:blip>
              <a:srcRect/>
              <a:stretch>
                <a:fillRect/>
              </a:stretch>
            </p:blipFill>
            <p:spPr bwMode="auto">
              <a:xfrm>
                <a:off x="9116" y="7243"/>
                <a:ext cx="1067"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85" name="Picture 11" descr="toxic gh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11" y="7935"/>
                <a:ext cx="491"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7883" name="AutoShape 15"/>
            <p:cNvSpPr>
              <a:spLocks noChangeArrowheads="1"/>
            </p:cNvSpPr>
            <p:nvPr/>
          </p:nvSpPr>
          <p:spPr bwMode="auto">
            <a:xfrm rot="-1865162">
              <a:off x="3958" y="1674"/>
              <a:ext cx="669" cy="737"/>
            </a:xfrm>
            <a:prstGeom prst="cloudCallout">
              <a:avLst>
                <a:gd name="adj1" fmla="val -41167"/>
                <a:gd name="adj2" fmla="val 66486"/>
              </a:avLst>
            </a:prstGeom>
            <a:solidFill>
              <a:srgbClr val="FFFFFF"/>
            </a:solidFill>
            <a:ln w="9525">
              <a:solidFill>
                <a:srgbClr val="000000"/>
              </a:solidFill>
              <a:round/>
              <a:headEnd/>
              <a:tailEnd/>
            </a:ln>
          </p:spPr>
          <p:txBody>
            <a:bodyPr/>
            <a:lstStyle/>
            <a:p>
              <a:endParaRPr lang="en-US"/>
            </a:p>
          </p:txBody>
        </p:sp>
      </p:grpSp>
      <p:sp>
        <p:nvSpPr>
          <p:cNvPr id="207880" name="Text Box 16"/>
          <p:cNvSpPr txBox="1">
            <a:spLocks noChangeArrowheads="1"/>
          </p:cNvSpPr>
          <p:nvPr/>
        </p:nvSpPr>
        <p:spPr bwMode="auto">
          <a:xfrm>
            <a:off x="625475" y="1689100"/>
            <a:ext cx="2755900"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Fewer Vapors</a:t>
            </a:r>
          </a:p>
          <a:p>
            <a:pPr algn="ctr" eaLnBrk="1" hangingPunct="1"/>
            <a:r>
              <a:rPr lang="en-US" sz="2400" b="1" i="1"/>
              <a:t>(Less Hazardous)</a:t>
            </a:r>
            <a:endParaRPr lang="en-US" sz="2400"/>
          </a:p>
        </p:txBody>
      </p:sp>
      <p:sp>
        <p:nvSpPr>
          <p:cNvPr id="207881" name="Text Box 17"/>
          <p:cNvSpPr txBox="1">
            <a:spLocks noChangeArrowheads="1"/>
          </p:cNvSpPr>
          <p:nvPr/>
        </p:nvSpPr>
        <p:spPr bwMode="auto">
          <a:xfrm>
            <a:off x="5973763" y="1254125"/>
            <a:ext cx="307975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More Vapors</a:t>
            </a:r>
          </a:p>
          <a:p>
            <a:pPr algn="ctr" eaLnBrk="1" hangingPunct="1"/>
            <a:r>
              <a:rPr lang="en-US" sz="2400" b="1" i="1"/>
              <a:t>(More Hazardous)</a:t>
            </a:r>
            <a:endParaRPr lang="en-US" sz="240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A3F041-8252-4329-BC58-00CDB47CD1AC}" type="slidenum">
              <a:rPr lang="en-US" smtClean="0"/>
              <a:pPr eaLnBrk="1" hangingPunct="1"/>
              <a:t>191</a:t>
            </a:fld>
            <a:endParaRPr lang="en-US" smtClean="0"/>
          </a:p>
        </p:txBody>
      </p:sp>
      <p:sp>
        <p:nvSpPr>
          <p:cNvPr id="208899" name="Rectangle 4"/>
          <p:cNvSpPr>
            <a:spLocks noGrp="1" noChangeArrowheads="1"/>
          </p:cNvSpPr>
          <p:nvPr>
            <p:ph type="title"/>
          </p:nvPr>
        </p:nvSpPr>
        <p:spPr/>
        <p:txBody>
          <a:bodyPr/>
          <a:lstStyle/>
          <a:p>
            <a:pPr eaLnBrk="1" hangingPunct="1"/>
            <a:r>
              <a:rPr lang="en-US" sz="4000" smtClean="0"/>
              <a:t>Hazardous (Dangerous) Vapor Pressure</a:t>
            </a:r>
          </a:p>
        </p:txBody>
      </p:sp>
      <p:sp>
        <p:nvSpPr>
          <p:cNvPr id="494605" name="Rectangle 13"/>
          <p:cNvSpPr>
            <a:spLocks noGrp="1" noChangeArrowheads="1"/>
          </p:cNvSpPr>
          <p:nvPr>
            <p:ph type="body" idx="1"/>
          </p:nvPr>
        </p:nvSpPr>
        <p:spPr/>
        <p:txBody>
          <a:bodyPr/>
          <a:lstStyle/>
          <a:p>
            <a:pPr eaLnBrk="1" hangingPunct="1"/>
            <a:r>
              <a:rPr lang="en-US" dirty="0" smtClean="0"/>
              <a:t>Vapor pressure is </a:t>
            </a:r>
            <a:r>
              <a:rPr lang="en-US" b="1" dirty="0" smtClean="0"/>
              <a:t>less than 1mmHg</a:t>
            </a:r>
            <a:r>
              <a:rPr lang="en-US" dirty="0" smtClean="0"/>
              <a:t>; it is not likely to evaporate </a:t>
            </a:r>
            <a:r>
              <a:rPr lang="en-US" b="1" dirty="0" smtClean="0"/>
              <a:t>(not an inhalation hazard)</a:t>
            </a:r>
            <a:r>
              <a:rPr lang="en-US" dirty="0" smtClean="0"/>
              <a:t>.</a:t>
            </a:r>
            <a:endParaRPr lang="en-US" b="1" dirty="0" smtClean="0"/>
          </a:p>
          <a:p>
            <a:pPr eaLnBrk="1" hangingPunct="1"/>
            <a:r>
              <a:rPr lang="en-US" dirty="0" smtClean="0"/>
              <a:t>Vapor pressure </a:t>
            </a:r>
            <a:r>
              <a:rPr lang="en-US" b="1" dirty="0" smtClean="0"/>
              <a:t>greater than 50 mmHg</a:t>
            </a:r>
            <a:r>
              <a:rPr lang="en-US" dirty="0" smtClean="0"/>
              <a:t>; it is likely to evaporate </a:t>
            </a:r>
            <a:r>
              <a:rPr lang="en-US" b="1" dirty="0" smtClean="0"/>
              <a:t>(is an inhalation hazard)</a:t>
            </a:r>
            <a:r>
              <a:rPr lang="en-US" dirty="0" smtClean="0"/>
              <a:t>. </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DB4C73-7CCA-4EA5-958E-CE84736CB874}" type="slidenum">
              <a:rPr lang="en-US" smtClean="0"/>
              <a:pPr eaLnBrk="1" hangingPunct="1"/>
              <a:t>192</a:t>
            </a:fld>
            <a:endParaRPr lang="en-US" smtClean="0"/>
          </a:p>
        </p:txBody>
      </p:sp>
      <p:sp>
        <p:nvSpPr>
          <p:cNvPr id="209923" name="Rectangle 4"/>
          <p:cNvSpPr>
            <a:spLocks noGrp="1" noChangeArrowheads="1"/>
          </p:cNvSpPr>
          <p:nvPr>
            <p:ph type="title"/>
          </p:nvPr>
        </p:nvSpPr>
        <p:spPr/>
        <p:txBody>
          <a:bodyPr/>
          <a:lstStyle/>
          <a:p>
            <a:pPr eaLnBrk="1" hangingPunct="1"/>
            <a:r>
              <a:rPr lang="en-US" smtClean="0"/>
              <a:t>Group Discussion…</a:t>
            </a:r>
          </a:p>
        </p:txBody>
      </p:sp>
      <p:sp>
        <p:nvSpPr>
          <p:cNvPr id="209924" name="Rectangle 5"/>
          <p:cNvSpPr>
            <a:spLocks noChangeArrowheads="1"/>
          </p:cNvSpPr>
          <p:nvPr/>
        </p:nvSpPr>
        <p:spPr bwMode="auto">
          <a:xfrm>
            <a:off x="1208088" y="2706688"/>
            <a:ext cx="69056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600" b="1" i="1"/>
              <a:t>What hazardous vapors are present on your job?</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A0AEED-253C-48F6-9A89-362A6A05071A}" type="slidenum">
              <a:rPr lang="en-US" smtClean="0"/>
              <a:pPr eaLnBrk="1" hangingPunct="1"/>
              <a:t>193</a:t>
            </a:fld>
            <a:endParaRPr lang="en-US" smtClean="0"/>
          </a:p>
        </p:txBody>
      </p:sp>
      <p:sp>
        <p:nvSpPr>
          <p:cNvPr id="210947" name="Rectangle 2"/>
          <p:cNvSpPr>
            <a:spLocks noGrp="1" noChangeArrowheads="1"/>
          </p:cNvSpPr>
          <p:nvPr>
            <p:ph type="title"/>
          </p:nvPr>
        </p:nvSpPr>
        <p:spPr/>
        <p:txBody>
          <a:bodyPr/>
          <a:lstStyle/>
          <a:p>
            <a:pPr eaLnBrk="1" hangingPunct="1"/>
            <a:r>
              <a:rPr lang="en-US" sz="4000" dirty="0" smtClean="0"/>
              <a:t>Respiratory Protection for Exposure to Vapors</a:t>
            </a:r>
          </a:p>
        </p:txBody>
      </p:sp>
      <p:sp>
        <p:nvSpPr>
          <p:cNvPr id="501763" name="Rectangle 3"/>
          <p:cNvSpPr>
            <a:spLocks noGrp="1" noChangeArrowheads="1"/>
          </p:cNvSpPr>
          <p:nvPr>
            <p:ph type="body" idx="1"/>
          </p:nvPr>
        </p:nvSpPr>
        <p:spPr>
          <a:xfrm>
            <a:off x="457200" y="1600200"/>
            <a:ext cx="4137025" cy="4525963"/>
          </a:xfrm>
        </p:spPr>
        <p:txBody>
          <a:bodyPr/>
          <a:lstStyle/>
          <a:p>
            <a:pPr eaLnBrk="1" hangingPunct="1"/>
            <a:r>
              <a:rPr lang="en-US" smtClean="0"/>
              <a:t>Organic vapor (OV) cartridge [Black]</a:t>
            </a:r>
          </a:p>
          <a:p>
            <a:pPr eaLnBrk="1" hangingPunct="1"/>
            <a:r>
              <a:rPr lang="en-US" smtClean="0"/>
              <a:t>Organic vapor (OV) acid gas cartridges [Yellow] </a:t>
            </a:r>
          </a:p>
          <a:p>
            <a:pPr eaLnBrk="1" hangingPunct="1"/>
            <a:r>
              <a:rPr lang="en-US" smtClean="0"/>
              <a:t>Multi vapor gas cartridges [Olive Green]</a:t>
            </a:r>
          </a:p>
        </p:txBody>
      </p:sp>
      <p:grpSp>
        <p:nvGrpSpPr>
          <p:cNvPr id="210949" name="Group 4"/>
          <p:cNvGrpSpPr>
            <a:grpSpLocks/>
          </p:cNvGrpSpPr>
          <p:nvPr/>
        </p:nvGrpSpPr>
        <p:grpSpPr bwMode="auto">
          <a:xfrm>
            <a:off x="4829175" y="2219325"/>
            <a:ext cx="4081463" cy="3267075"/>
            <a:chOff x="6646" y="8859"/>
            <a:chExt cx="4346" cy="3546"/>
          </a:xfrm>
        </p:grpSpPr>
        <p:pic>
          <p:nvPicPr>
            <p:cNvPr id="210950" name="Picture 5" descr="http://www.coopersafety.com/North-7700-Series-Half-Face-Respirator.jpeg?id=452&amp;W=600&amp;H=600"/>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7219" y="8859"/>
              <a:ext cx="3495" cy="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Text Box 6"/>
            <p:cNvSpPr txBox="1">
              <a:spLocks noChangeArrowheads="1"/>
            </p:cNvSpPr>
            <p:nvPr/>
          </p:nvSpPr>
          <p:spPr bwMode="auto">
            <a:xfrm>
              <a:off x="6646" y="11414"/>
              <a:ext cx="4346"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North 7700 Series Half-Face Respirator equipped with organic vapor acid gas cartridge (yellow)</a:t>
              </a:r>
              <a:endParaRPr lang="en-US" sz="2000"/>
            </a:p>
          </p:txBody>
        </p:sp>
      </p:gr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94E30D3-8BA0-47CA-836A-BF0D281CC457}" type="slidenum">
              <a:rPr lang="en-US" smtClean="0"/>
              <a:pPr eaLnBrk="1" hangingPunct="1"/>
              <a:t>194</a:t>
            </a:fld>
            <a:endParaRPr lang="en-US" smtClean="0"/>
          </a:p>
        </p:txBody>
      </p:sp>
      <p:sp>
        <p:nvSpPr>
          <p:cNvPr id="211971" name="Rectangle 2"/>
          <p:cNvSpPr>
            <a:spLocks noGrp="1" noChangeArrowheads="1"/>
          </p:cNvSpPr>
          <p:nvPr>
            <p:ph type="title"/>
          </p:nvPr>
        </p:nvSpPr>
        <p:spPr/>
        <p:txBody>
          <a:bodyPr/>
          <a:lstStyle/>
          <a:p>
            <a:pPr eaLnBrk="1" hangingPunct="1"/>
            <a:r>
              <a:rPr lang="en-US" smtClean="0"/>
              <a:t>Fumes</a:t>
            </a:r>
          </a:p>
        </p:txBody>
      </p:sp>
      <p:sp>
        <p:nvSpPr>
          <p:cNvPr id="503811" name="Rectangle 3"/>
          <p:cNvSpPr>
            <a:spLocks noGrp="1" noChangeArrowheads="1"/>
          </p:cNvSpPr>
          <p:nvPr>
            <p:ph type="body" idx="1"/>
          </p:nvPr>
        </p:nvSpPr>
        <p:spPr/>
        <p:txBody>
          <a:bodyPr/>
          <a:lstStyle/>
          <a:p>
            <a:pPr eaLnBrk="1" hangingPunct="1">
              <a:buFontTx/>
              <a:buNone/>
            </a:pPr>
            <a:r>
              <a:rPr lang="en-US" sz="2800" b="1" i="1" smtClean="0"/>
              <a:t>Examples of fumes found in construction:</a:t>
            </a:r>
          </a:p>
          <a:p>
            <a:pPr eaLnBrk="1" hangingPunct="1">
              <a:buFontTx/>
              <a:buNone/>
            </a:pPr>
            <a:endParaRPr lang="en-US" sz="2800" b="1" smtClean="0"/>
          </a:p>
          <a:p>
            <a:pPr eaLnBrk="1" hangingPunct="1"/>
            <a:r>
              <a:rPr lang="en-US" sz="2800" smtClean="0"/>
              <a:t>Welding Fumes</a:t>
            </a:r>
          </a:p>
          <a:p>
            <a:pPr eaLnBrk="1" hangingPunct="1"/>
            <a:r>
              <a:rPr lang="en-US" sz="2800" smtClean="0"/>
              <a:t>Asphalt</a:t>
            </a:r>
          </a:p>
          <a:p>
            <a:pPr eaLnBrk="1" hangingPunct="1"/>
            <a:r>
              <a:rPr lang="en-US" sz="2800" smtClean="0"/>
              <a:t>Naphtha – “Coal Tar” a brown or black thick liquid that comes from coal; it’s a skin irritant known to cause cancer.</a:t>
            </a:r>
          </a:p>
          <a:p>
            <a:pPr eaLnBrk="1" hangingPunct="1"/>
            <a:r>
              <a:rPr lang="en-US" sz="2800" smtClean="0"/>
              <a:t>Lead Fumes</a:t>
            </a:r>
          </a:p>
          <a:p>
            <a:pPr eaLnBrk="1" hangingPunct="1"/>
            <a:r>
              <a:rPr lang="en-US" sz="2800" smtClean="0"/>
              <a:t>Hexavalent Chromium (CrVI)</a:t>
            </a: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339BF9-B7F9-443F-A904-43445F3EF2A3}" type="slidenum">
              <a:rPr lang="en-US" smtClean="0"/>
              <a:pPr eaLnBrk="1" hangingPunct="1"/>
              <a:t>195</a:t>
            </a:fld>
            <a:endParaRPr lang="en-US" smtClean="0"/>
          </a:p>
        </p:txBody>
      </p:sp>
      <p:sp>
        <p:nvSpPr>
          <p:cNvPr id="212995" name="Rectangle 7"/>
          <p:cNvSpPr>
            <a:spLocks noGrp="1" noChangeArrowheads="1"/>
          </p:cNvSpPr>
          <p:nvPr>
            <p:ph type="title"/>
          </p:nvPr>
        </p:nvSpPr>
        <p:spPr/>
        <p:txBody>
          <a:bodyPr/>
          <a:lstStyle/>
          <a:p>
            <a:pPr eaLnBrk="1" hangingPunct="1"/>
            <a:r>
              <a:rPr lang="en-US" smtClean="0"/>
              <a:t>Group Discussion… </a:t>
            </a:r>
          </a:p>
        </p:txBody>
      </p:sp>
      <p:pic>
        <p:nvPicPr>
          <p:cNvPr id="212996" name="Picture 9" descr="September 2006 0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7263" y="1455738"/>
            <a:ext cx="4997450" cy="3749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2997" name="Text Box 10"/>
          <p:cNvSpPr txBox="1">
            <a:spLocks noChangeArrowheads="1"/>
          </p:cNvSpPr>
          <p:nvPr/>
        </p:nvSpPr>
        <p:spPr bwMode="auto">
          <a:xfrm>
            <a:off x="1763713" y="5286375"/>
            <a:ext cx="57054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Welding fumes are some of the most hazardous exposures a construction worker may experience.</a:t>
            </a:r>
            <a:endParaRPr lang="en-US" sz="240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510EC3-5E4D-4708-991B-F217FD4B0335}" type="slidenum">
              <a:rPr lang="en-US" smtClean="0"/>
              <a:pPr eaLnBrk="1" hangingPunct="1"/>
              <a:t>196</a:t>
            </a:fld>
            <a:endParaRPr lang="en-US" smtClean="0"/>
          </a:p>
        </p:txBody>
      </p:sp>
      <p:sp>
        <p:nvSpPr>
          <p:cNvPr id="214019" name="Rectangle 2"/>
          <p:cNvSpPr>
            <a:spLocks noGrp="1" noChangeArrowheads="1"/>
          </p:cNvSpPr>
          <p:nvPr>
            <p:ph type="title"/>
          </p:nvPr>
        </p:nvSpPr>
        <p:spPr/>
        <p:txBody>
          <a:bodyPr/>
          <a:lstStyle/>
          <a:p>
            <a:pPr eaLnBrk="1" hangingPunct="1"/>
            <a:r>
              <a:rPr lang="en-US" sz="4000" smtClean="0"/>
              <a:t>How do fumes affect the body?</a:t>
            </a:r>
          </a:p>
        </p:txBody>
      </p:sp>
      <p:sp>
        <p:nvSpPr>
          <p:cNvPr id="510979" name="Rectangle 3"/>
          <p:cNvSpPr>
            <a:spLocks noGrp="1" noChangeArrowheads="1"/>
          </p:cNvSpPr>
          <p:nvPr>
            <p:ph type="body" idx="1"/>
          </p:nvPr>
        </p:nvSpPr>
        <p:spPr>
          <a:xfrm>
            <a:off x="457200" y="1600200"/>
            <a:ext cx="4151313" cy="4525963"/>
          </a:xfrm>
        </p:spPr>
        <p:txBody>
          <a:bodyPr/>
          <a:lstStyle/>
          <a:p>
            <a:pPr eaLnBrk="1" hangingPunct="1"/>
            <a:r>
              <a:rPr lang="en-US" sz="2800" smtClean="0"/>
              <a:t>Irritate the skin, eyes and nose; causing an immediate</a:t>
            </a:r>
            <a:r>
              <a:rPr lang="en-US" sz="2800" i="1" smtClean="0"/>
              <a:t> (acute) health effect.</a:t>
            </a:r>
          </a:p>
          <a:p>
            <a:pPr eaLnBrk="1" hangingPunct="1"/>
            <a:r>
              <a:rPr lang="en-US" sz="2800" smtClean="0"/>
              <a:t>Fumes can easily pass from the lungs into the blood stream; resulting in a</a:t>
            </a:r>
            <a:r>
              <a:rPr lang="en-US" sz="2800" i="1" smtClean="0"/>
              <a:t> systemic health effect.</a:t>
            </a:r>
            <a:r>
              <a:rPr lang="en-US" sz="2800" smtClean="0"/>
              <a:t> </a:t>
            </a:r>
          </a:p>
        </p:txBody>
      </p:sp>
      <p:grpSp>
        <p:nvGrpSpPr>
          <p:cNvPr id="214021" name="Group 5"/>
          <p:cNvGrpSpPr>
            <a:grpSpLocks/>
          </p:cNvGrpSpPr>
          <p:nvPr/>
        </p:nvGrpSpPr>
        <p:grpSpPr bwMode="auto">
          <a:xfrm>
            <a:off x="5181600" y="1346200"/>
            <a:ext cx="3432175" cy="4183063"/>
            <a:chOff x="6835" y="1971"/>
            <a:chExt cx="3693" cy="4728"/>
          </a:xfrm>
        </p:grpSpPr>
        <p:pic>
          <p:nvPicPr>
            <p:cNvPr id="214023" name="Picture 6" descr="fume siz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 y="3964"/>
              <a:ext cx="2233" cy="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4" name="Picture 7" descr="lung ma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45" y="1971"/>
              <a:ext cx="1783" cy="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5" name="AutoShape 8"/>
            <p:cNvSpPr>
              <a:spLocks noChangeArrowheads="1"/>
            </p:cNvSpPr>
            <p:nvPr/>
          </p:nvSpPr>
          <p:spPr bwMode="auto">
            <a:xfrm rot="-9740566">
              <a:off x="6975" y="3688"/>
              <a:ext cx="1886" cy="1912"/>
            </a:xfrm>
            <a:prstGeom prst="cloudCallout">
              <a:avLst>
                <a:gd name="adj1" fmla="val -28565"/>
                <a:gd name="adj2" fmla="val 117931"/>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grpSp>
      <p:sp>
        <p:nvSpPr>
          <p:cNvPr id="214022" name="Text Box 9"/>
          <p:cNvSpPr txBox="1">
            <a:spLocks noChangeArrowheads="1"/>
          </p:cNvSpPr>
          <p:nvPr/>
        </p:nvSpPr>
        <p:spPr bwMode="auto">
          <a:xfrm>
            <a:off x="4373563" y="5492750"/>
            <a:ext cx="4081462"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Fumes are respirable size particles that are inhaled and can enter the blood stream.</a:t>
            </a:r>
            <a:endParaRPr lang="en-US" sz="200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20D4A8E-BF33-479E-A087-0655CEB98751}" type="slidenum">
              <a:rPr lang="en-US" smtClean="0"/>
              <a:pPr eaLnBrk="1" hangingPunct="1"/>
              <a:t>197</a:t>
            </a:fld>
            <a:endParaRPr lang="en-US" smtClean="0"/>
          </a:p>
        </p:txBody>
      </p:sp>
      <p:sp>
        <p:nvSpPr>
          <p:cNvPr id="215043" name="Rectangle 4"/>
          <p:cNvSpPr>
            <a:spLocks noGrp="1" noChangeArrowheads="1"/>
          </p:cNvSpPr>
          <p:nvPr>
            <p:ph type="title"/>
          </p:nvPr>
        </p:nvSpPr>
        <p:spPr/>
        <p:txBody>
          <a:bodyPr/>
          <a:lstStyle/>
          <a:p>
            <a:pPr eaLnBrk="1" hangingPunct="1"/>
            <a:r>
              <a:rPr lang="en-US" smtClean="0"/>
              <a:t>Welding Fumes</a:t>
            </a:r>
          </a:p>
        </p:txBody>
      </p:sp>
      <p:sp>
        <p:nvSpPr>
          <p:cNvPr id="513029" name="Rectangle 5"/>
          <p:cNvSpPr>
            <a:spLocks noGrp="1" noChangeArrowheads="1"/>
          </p:cNvSpPr>
          <p:nvPr>
            <p:ph type="body" sz="half" idx="1"/>
          </p:nvPr>
        </p:nvSpPr>
        <p:spPr/>
        <p:txBody>
          <a:bodyPr/>
          <a:lstStyle/>
          <a:p>
            <a:pPr eaLnBrk="1" hangingPunct="1"/>
            <a:r>
              <a:rPr lang="en-US" b="1" dirty="0" smtClean="0"/>
              <a:t>Metal Fume Fever </a:t>
            </a:r>
            <a:r>
              <a:rPr lang="en-US" dirty="0" smtClean="0"/>
              <a:t>[Zinc (Galvanized Metal)]</a:t>
            </a:r>
          </a:p>
          <a:p>
            <a:pPr eaLnBrk="1" hangingPunct="1"/>
            <a:r>
              <a:rPr lang="es-ES" b="1" dirty="0" smtClean="0"/>
              <a:t>Siderosis </a:t>
            </a:r>
            <a:r>
              <a:rPr lang="es-ES" dirty="0" smtClean="0"/>
              <a:t>[</a:t>
            </a:r>
            <a:r>
              <a:rPr lang="es-ES" dirty="0" err="1" smtClean="0"/>
              <a:t>Iron</a:t>
            </a:r>
            <a:r>
              <a:rPr lang="es-ES" dirty="0" smtClean="0"/>
              <a:t>, </a:t>
            </a:r>
            <a:r>
              <a:rPr lang="es-ES" dirty="0" err="1" smtClean="0"/>
              <a:t>Iron</a:t>
            </a:r>
            <a:r>
              <a:rPr lang="es-ES" dirty="0" smtClean="0"/>
              <a:t> Oxide (</a:t>
            </a:r>
            <a:r>
              <a:rPr lang="es-ES" dirty="0" err="1" smtClean="0"/>
              <a:t>Rust</a:t>
            </a:r>
            <a:r>
              <a:rPr lang="es-ES" dirty="0" smtClean="0"/>
              <a:t>)]</a:t>
            </a:r>
          </a:p>
          <a:p>
            <a:pPr eaLnBrk="1" hangingPunct="1"/>
            <a:r>
              <a:rPr lang="en-US" b="1" dirty="0" err="1" smtClean="0"/>
              <a:t>Manganism</a:t>
            </a:r>
            <a:r>
              <a:rPr lang="en-US" b="1" dirty="0" smtClean="0"/>
              <a:t> </a:t>
            </a:r>
            <a:r>
              <a:rPr lang="en-US" dirty="0" smtClean="0"/>
              <a:t>(Manganese)</a:t>
            </a:r>
          </a:p>
        </p:txBody>
      </p:sp>
      <p:pic>
        <p:nvPicPr>
          <p:cNvPr id="215045" name="Picture 2" descr="C:\Users\jrahilly.CSC\Desktop\Sort\Pictures\Welding\welding 6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68888" y="1608138"/>
            <a:ext cx="2952750" cy="44973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48BA69-27E9-4827-8A20-59211C903666}" type="slidenum">
              <a:rPr lang="en-US" smtClean="0"/>
              <a:pPr eaLnBrk="1" hangingPunct="1"/>
              <a:t>198</a:t>
            </a:fld>
            <a:endParaRPr lang="en-US" smtClean="0"/>
          </a:p>
        </p:txBody>
      </p:sp>
      <p:pic>
        <p:nvPicPr>
          <p:cNvPr id="217091" name="Picture 5" descr="SS-300-WFE_2"/>
          <p:cNvPicPr>
            <a:picLocks noChangeAspect="1" noChangeArrowheads="1"/>
          </p:cNvPicPr>
          <p:nvPr/>
        </p:nvPicPr>
        <p:blipFill>
          <a:blip r:embed="rId3" cstate="email">
            <a:lum bright="18000"/>
            <a:extLst>
              <a:ext uri="{28A0092B-C50C-407E-A947-70E740481C1C}">
                <a14:useLocalDpi xmlns:a14="http://schemas.microsoft.com/office/drawing/2010/main"/>
              </a:ext>
            </a:extLst>
          </a:blip>
          <a:srcRect/>
          <a:stretch>
            <a:fillRect/>
          </a:stretch>
        </p:blipFill>
        <p:spPr bwMode="auto">
          <a:xfrm>
            <a:off x="1681163" y="1598613"/>
            <a:ext cx="5780087" cy="44513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7092" name="Text Box 6"/>
          <p:cNvSpPr txBox="1">
            <a:spLocks noChangeArrowheads="1"/>
          </p:cNvSpPr>
          <p:nvPr/>
        </p:nvSpPr>
        <p:spPr bwMode="auto">
          <a:xfrm>
            <a:off x="357188" y="255588"/>
            <a:ext cx="8442325"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Remember… Using proper engineering controls will help prevent diseases associated with welding and cutting, always use them!</a:t>
            </a:r>
            <a:endParaRPr lang="en-US" sz="2400"/>
          </a:p>
        </p:txBody>
      </p:sp>
      <p:sp>
        <p:nvSpPr>
          <p:cNvPr id="217093" name="Rectangle 7"/>
          <p:cNvSpPr>
            <a:spLocks noChangeArrowheads="1"/>
          </p:cNvSpPr>
          <p:nvPr/>
        </p:nvSpPr>
        <p:spPr bwMode="auto">
          <a:xfrm>
            <a:off x="3014663" y="6202363"/>
            <a:ext cx="31051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800" b="1" i="1"/>
              <a:t>Courtesy of Sentry Air Systems, Inc. Houston, TX USA</a:t>
            </a:r>
          </a:p>
          <a:p>
            <a:pPr algn="ctr"/>
            <a:r>
              <a:rPr lang="en-US" sz="800" b="1" i="1"/>
              <a:t>Model 300 Welding Fume Extractor</a:t>
            </a:r>
          </a:p>
          <a:p>
            <a:pPr algn="ctr"/>
            <a:r>
              <a:rPr lang="en-US" sz="800" b="1" i="1"/>
              <a:t>www.sentryair.com</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941BCC-9D85-45AA-96C1-29446EBA33FD}" type="slidenum">
              <a:rPr lang="en-US" smtClean="0"/>
              <a:pPr eaLnBrk="1" hangingPunct="1"/>
              <a:t>199</a:t>
            </a:fld>
            <a:endParaRPr lang="en-US" smtClean="0"/>
          </a:p>
        </p:txBody>
      </p:sp>
      <p:sp>
        <p:nvSpPr>
          <p:cNvPr id="218115" name="Rectangle 2"/>
          <p:cNvSpPr>
            <a:spLocks noGrp="1" noChangeArrowheads="1"/>
          </p:cNvSpPr>
          <p:nvPr>
            <p:ph type="title"/>
          </p:nvPr>
        </p:nvSpPr>
        <p:spPr/>
        <p:txBody>
          <a:bodyPr/>
          <a:lstStyle/>
          <a:p>
            <a:pPr eaLnBrk="1" hangingPunct="1"/>
            <a:r>
              <a:rPr lang="en-US" smtClean="0"/>
              <a:t>Asphalt Fumes</a:t>
            </a:r>
          </a:p>
        </p:txBody>
      </p:sp>
      <p:sp>
        <p:nvSpPr>
          <p:cNvPr id="518147" name="Rectangle 3"/>
          <p:cNvSpPr>
            <a:spLocks noGrp="1" noChangeArrowheads="1"/>
          </p:cNvSpPr>
          <p:nvPr>
            <p:ph type="body" idx="1"/>
          </p:nvPr>
        </p:nvSpPr>
        <p:spPr>
          <a:xfrm>
            <a:off x="457200" y="1600200"/>
            <a:ext cx="4267200" cy="4525963"/>
          </a:xfrm>
        </p:spPr>
        <p:txBody>
          <a:bodyPr/>
          <a:lstStyle/>
          <a:p>
            <a:pPr eaLnBrk="1" hangingPunct="1">
              <a:lnSpc>
                <a:spcPct val="80000"/>
              </a:lnSpc>
            </a:pPr>
            <a:r>
              <a:rPr lang="en-US" sz="2800" smtClean="0"/>
              <a:t>Made from petroleum.</a:t>
            </a:r>
          </a:p>
          <a:p>
            <a:pPr lvl="1" eaLnBrk="1" hangingPunct="1">
              <a:lnSpc>
                <a:spcPct val="80000"/>
              </a:lnSpc>
            </a:pPr>
            <a:r>
              <a:rPr lang="en-US" sz="2400" smtClean="0"/>
              <a:t>Headache</a:t>
            </a:r>
          </a:p>
          <a:p>
            <a:pPr lvl="1" eaLnBrk="1" hangingPunct="1">
              <a:lnSpc>
                <a:spcPct val="80000"/>
              </a:lnSpc>
            </a:pPr>
            <a:r>
              <a:rPr lang="en-US" sz="2400" smtClean="0"/>
              <a:t>Skin rash</a:t>
            </a:r>
          </a:p>
          <a:p>
            <a:pPr lvl="1" eaLnBrk="1" hangingPunct="1">
              <a:lnSpc>
                <a:spcPct val="80000"/>
              </a:lnSpc>
            </a:pPr>
            <a:r>
              <a:rPr lang="en-US" sz="2400" smtClean="0"/>
              <a:t>Sensitization</a:t>
            </a:r>
          </a:p>
          <a:p>
            <a:pPr lvl="1" eaLnBrk="1" hangingPunct="1">
              <a:lnSpc>
                <a:spcPct val="80000"/>
              </a:lnSpc>
            </a:pPr>
            <a:r>
              <a:rPr lang="en-US" sz="2400" smtClean="0"/>
              <a:t>Throat and eye irritation</a:t>
            </a:r>
          </a:p>
          <a:p>
            <a:pPr lvl="1" eaLnBrk="1" hangingPunct="1">
              <a:lnSpc>
                <a:spcPct val="80000"/>
              </a:lnSpc>
            </a:pPr>
            <a:r>
              <a:rPr lang="en-US" sz="2400" smtClean="0"/>
              <a:t>Cough</a:t>
            </a:r>
          </a:p>
          <a:p>
            <a:pPr lvl="1" eaLnBrk="1" hangingPunct="1">
              <a:lnSpc>
                <a:spcPct val="80000"/>
              </a:lnSpc>
            </a:pPr>
            <a:r>
              <a:rPr lang="en-US" sz="2400" smtClean="0"/>
              <a:t>Suspect carcinogen</a:t>
            </a:r>
          </a:p>
          <a:p>
            <a:pPr eaLnBrk="1" hangingPunct="1">
              <a:lnSpc>
                <a:spcPct val="80000"/>
              </a:lnSpc>
            </a:pPr>
            <a:r>
              <a:rPr lang="en-US" sz="2800" smtClean="0"/>
              <a:t>No specific OSHA standards.</a:t>
            </a:r>
          </a:p>
          <a:p>
            <a:pPr eaLnBrk="1" hangingPunct="1">
              <a:lnSpc>
                <a:spcPct val="80000"/>
              </a:lnSpc>
            </a:pPr>
            <a:r>
              <a:rPr lang="en-US" sz="2800" smtClean="0"/>
              <a:t>Must wear appropriate PPE.</a:t>
            </a:r>
          </a:p>
        </p:txBody>
      </p:sp>
      <p:pic>
        <p:nvPicPr>
          <p:cNvPr id="218117" name="Picture 5" descr="Asphalt"/>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4894263" y="1757363"/>
            <a:ext cx="3922712" cy="31067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342F24-9843-4D32-8868-96FBD4292754}" type="slidenum">
              <a:rPr lang="en-US" smtClean="0"/>
              <a:pPr eaLnBrk="1" hangingPunct="1"/>
              <a:t>2</a:t>
            </a:fld>
            <a:endParaRPr lang="en-US" smtClean="0"/>
          </a:p>
        </p:txBody>
      </p:sp>
      <p:sp>
        <p:nvSpPr>
          <p:cNvPr id="3075" name="Rectangle 2"/>
          <p:cNvSpPr>
            <a:spLocks noGrp="1" noChangeArrowheads="1"/>
          </p:cNvSpPr>
          <p:nvPr>
            <p:ph type="title"/>
          </p:nvPr>
        </p:nvSpPr>
        <p:spPr/>
        <p:txBody>
          <a:bodyPr/>
          <a:lstStyle/>
          <a:p>
            <a:pPr algn="l" eaLnBrk="1" hangingPunct="1"/>
            <a:r>
              <a:rPr lang="en-US" sz="4000" i="1" smtClean="0"/>
              <a:t>Welcome to…</a:t>
            </a:r>
            <a:br>
              <a:rPr lang="en-US" sz="4000" i="1" smtClean="0"/>
            </a:br>
            <a:r>
              <a:rPr lang="en-US" sz="4000" b="0" i="1" smtClean="0"/>
              <a:t>Health Hazards in Construction</a:t>
            </a:r>
          </a:p>
        </p:txBody>
      </p:sp>
      <p:sp>
        <p:nvSpPr>
          <p:cNvPr id="3076" name="Text Box 4"/>
          <p:cNvSpPr txBox="1">
            <a:spLocks noChangeArrowheads="1"/>
          </p:cNvSpPr>
          <p:nvPr/>
        </p:nvSpPr>
        <p:spPr bwMode="auto">
          <a:xfrm>
            <a:off x="365125" y="1941513"/>
            <a:ext cx="53498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i="1"/>
              <a:t>Construction workers are exposed to a variety of health hazards everyday. These men and women have the potential for becoming sick, ill and disabled for life. </a:t>
            </a:r>
          </a:p>
          <a:p>
            <a:pPr eaLnBrk="1" hangingPunct="1"/>
            <a:endParaRPr lang="en-US" sz="2400" i="1"/>
          </a:p>
          <a:p>
            <a:pPr eaLnBrk="1" hangingPunct="1"/>
            <a:r>
              <a:rPr lang="en-US" sz="2400" i="1"/>
              <a:t>Learn the health hazards on your job and know how to protect yourself…</a:t>
            </a:r>
          </a:p>
          <a:p>
            <a:pPr eaLnBrk="1" hangingPunct="1"/>
            <a:endParaRPr lang="en-US" sz="2400" i="1"/>
          </a:p>
          <a:p>
            <a:pPr eaLnBrk="1" hangingPunct="1"/>
            <a:r>
              <a:rPr lang="en-US" sz="2400" i="1"/>
              <a:t>Sadly, these health hazards (e.g., dangerous dust and other chemicals) can be unexpectedly brought home…</a:t>
            </a:r>
          </a:p>
        </p:txBody>
      </p:sp>
      <p:pic>
        <p:nvPicPr>
          <p:cNvPr id="3077" name="Picture 5" descr="steve king"/>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6149975" y="2514600"/>
            <a:ext cx="2641600"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C76F8BA-E28F-4052-90B2-0F649FA3F090}" type="slidenum">
              <a:rPr lang="en-US" smtClean="0"/>
              <a:pPr eaLnBrk="1" hangingPunct="1"/>
              <a:t>20</a:t>
            </a:fld>
            <a:endParaRPr lang="en-US" smtClean="0"/>
          </a:p>
        </p:txBody>
      </p:sp>
      <p:pic>
        <p:nvPicPr>
          <p:cNvPr id="22531" name="Picture 4" descr="Destry"/>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990600" y="171450"/>
            <a:ext cx="7162800" cy="53768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2" name="Text Box 5"/>
          <p:cNvSpPr txBox="1">
            <a:spLocks noChangeArrowheads="1"/>
          </p:cNvSpPr>
          <p:nvPr/>
        </p:nvSpPr>
        <p:spPr bwMode="auto">
          <a:xfrm>
            <a:off x="685800" y="58674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t>Know the safety procedures on your job and learn to recognize safety violations – report them and get them corrected!</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3E9FE0-025F-44F3-987A-20369C4E5743}" type="slidenum">
              <a:rPr lang="en-US" smtClean="0"/>
              <a:pPr eaLnBrk="1" hangingPunct="1"/>
              <a:t>200</a:t>
            </a:fld>
            <a:endParaRPr lang="en-US" smtClean="0"/>
          </a:p>
        </p:txBody>
      </p:sp>
      <p:sp>
        <p:nvSpPr>
          <p:cNvPr id="219139" name="Rectangle 2"/>
          <p:cNvSpPr>
            <a:spLocks noGrp="1" noChangeArrowheads="1"/>
          </p:cNvSpPr>
          <p:nvPr>
            <p:ph type="title"/>
          </p:nvPr>
        </p:nvSpPr>
        <p:spPr/>
        <p:txBody>
          <a:bodyPr/>
          <a:lstStyle/>
          <a:p>
            <a:pPr eaLnBrk="1" hangingPunct="1"/>
            <a:r>
              <a:rPr lang="en-US" smtClean="0"/>
              <a:t>Naphtha (Coal Tar)</a:t>
            </a:r>
          </a:p>
        </p:txBody>
      </p:sp>
      <p:sp>
        <p:nvSpPr>
          <p:cNvPr id="520196" name="Rectangle 4"/>
          <p:cNvSpPr>
            <a:spLocks noGrp="1" noChangeArrowheads="1"/>
          </p:cNvSpPr>
          <p:nvPr>
            <p:ph type="body" sz="half" idx="1"/>
          </p:nvPr>
        </p:nvSpPr>
        <p:spPr/>
        <p:txBody>
          <a:bodyPr/>
          <a:lstStyle/>
          <a:p>
            <a:pPr eaLnBrk="1" hangingPunct="1"/>
            <a:r>
              <a:rPr lang="en-US" smtClean="0"/>
              <a:t>By-product of coal.</a:t>
            </a:r>
          </a:p>
          <a:p>
            <a:pPr lvl="1" eaLnBrk="1" hangingPunct="1"/>
            <a:r>
              <a:rPr lang="en-US" smtClean="0"/>
              <a:t>Acne</a:t>
            </a:r>
          </a:p>
          <a:p>
            <a:pPr lvl="1" eaLnBrk="1" hangingPunct="1"/>
            <a:r>
              <a:rPr lang="en-US" smtClean="0"/>
              <a:t>Allergic skin reactions</a:t>
            </a:r>
          </a:p>
          <a:p>
            <a:pPr lvl="1" eaLnBrk="1" hangingPunct="1"/>
            <a:r>
              <a:rPr lang="en-US" smtClean="0"/>
              <a:t>Know to cause cancer</a:t>
            </a:r>
          </a:p>
          <a:p>
            <a:pPr eaLnBrk="1" hangingPunct="1"/>
            <a:r>
              <a:rPr lang="en-US" b="1" i="1" smtClean="0"/>
              <a:t>Photosensitivity – </a:t>
            </a:r>
            <a:r>
              <a:rPr lang="en-US" smtClean="0"/>
              <a:t>A condition in which a person becomes more sensitive to light.</a:t>
            </a:r>
          </a:p>
        </p:txBody>
      </p:sp>
      <p:pic>
        <p:nvPicPr>
          <p:cNvPr id="219141" name="Picture 8" descr="098DSC00048 (1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7263" y="1747838"/>
            <a:ext cx="4051300" cy="3032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C9BA1F-6D00-454E-955C-A88B3F7DDF7C}" type="slidenum">
              <a:rPr lang="en-US" smtClean="0"/>
              <a:pPr eaLnBrk="1" hangingPunct="1"/>
              <a:t>201</a:t>
            </a:fld>
            <a:endParaRPr lang="en-US" smtClean="0"/>
          </a:p>
        </p:txBody>
      </p:sp>
      <p:sp>
        <p:nvSpPr>
          <p:cNvPr id="220163" name="Rectangle 4"/>
          <p:cNvSpPr>
            <a:spLocks noGrp="1" noChangeArrowheads="1"/>
          </p:cNvSpPr>
          <p:nvPr>
            <p:ph type="title"/>
          </p:nvPr>
        </p:nvSpPr>
        <p:spPr/>
        <p:txBody>
          <a:bodyPr/>
          <a:lstStyle/>
          <a:p>
            <a:pPr eaLnBrk="1" hangingPunct="1"/>
            <a:r>
              <a:rPr lang="en-US" smtClean="0"/>
              <a:t>Lead Fumes</a:t>
            </a:r>
          </a:p>
        </p:txBody>
      </p:sp>
      <p:sp>
        <p:nvSpPr>
          <p:cNvPr id="523269" name="Rectangle 5"/>
          <p:cNvSpPr>
            <a:spLocks noGrp="1" noChangeArrowheads="1"/>
          </p:cNvSpPr>
          <p:nvPr>
            <p:ph type="body" sz="half" idx="1"/>
          </p:nvPr>
        </p:nvSpPr>
        <p:spPr/>
        <p:txBody>
          <a:bodyPr/>
          <a:lstStyle/>
          <a:p>
            <a:pPr eaLnBrk="1" hangingPunct="1"/>
            <a:r>
              <a:rPr lang="en-US" smtClean="0"/>
              <a:t>Lead poisoning</a:t>
            </a:r>
          </a:p>
          <a:p>
            <a:pPr lvl="1" eaLnBrk="1" hangingPunct="1"/>
            <a:r>
              <a:rPr lang="en-US" smtClean="0"/>
              <a:t>Loss of appetite</a:t>
            </a:r>
          </a:p>
          <a:p>
            <a:pPr lvl="1" eaLnBrk="1" hangingPunct="1"/>
            <a:r>
              <a:rPr lang="en-US" smtClean="0"/>
              <a:t>Nausea &amp;vomiting</a:t>
            </a:r>
          </a:p>
          <a:p>
            <a:pPr lvl="1" eaLnBrk="1" hangingPunct="1"/>
            <a:r>
              <a:rPr lang="en-US" smtClean="0"/>
              <a:t>Stomach cramps &amp; constipation</a:t>
            </a:r>
          </a:p>
          <a:p>
            <a:pPr lvl="1" eaLnBrk="1" hangingPunct="1"/>
            <a:r>
              <a:rPr lang="en-US" smtClean="0"/>
              <a:t>Fatigue</a:t>
            </a:r>
          </a:p>
          <a:p>
            <a:pPr lvl="1" eaLnBrk="1" hangingPunct="1"/>
            <a:r>
              <a:rPr lang="en-US" smtClean="0"/>
              <a:t>Joint or muscle aches, anemia</a:t>
            </a:r>
          </a:p>
          <a:p>
            <a:pPr lvl="1" eaLnBrk="1" hangingPunct="1"/>
            <a:r>
              <a:rPr lang="en-US" smtClean="0"/>
              <a:t>Decreased sexual drive. </a:t>
            </a:r>
          </a:p>
        </p:txBody>
      </p:sp>
      <p:pic>
        <p:nvPicPr>
          <p:cNvPr id="220165" name="Picture 7" descr="NWIP Welding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5113" y="1663700"/>
            <a:ext cx="3241675" cy="43211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26A484-1180-4CC7-8C04-72E1EBE2208C}" type="slidenum">
              <a:rPr lang="en-US" smtClean="0"/>
              <a:pPr eaLnBrk="1" hangingPunct="1"/>
              <a:t>202</a:t>
            </a:fld>
            <a:endParaRPr lang="en-US" smtClean="0"/>
          </a:p>
        </p:txBody>
      </p:sp>
      <p:sp>
        <p:nvSpPr>
          <p:cNvPr id="221187" name="Rectangle 2"/>
          <p:cNvSpPr>
            <a:spLocks noGrp="1" noChangeArrowheads="1"/>
          </p:cNvSpPr>
          <p:nvPr>
            <p:ph type="title"/>
          </p:nvPr>
        </p:nvSpPr>
        <p:spPr/>
        <p:txBody>
          <a:bodyPr/>
          <a:lstStyle/>
          <a:p>
            <a:pPr eaLnBrk="1" hangingPunct="1"/>
            <a:r>
              <a:rPr lang="en-US" smtClean="0"/>
              <a:t>Plumbers Melting Pot (Lead)</a:t>
            </a:r>
          </a:p>
        </p:txBody>
      </p:sp>
      <p:sp>
        <p:nvSpPr>
          <p:cNvPr id="526340" name="Rectangle 4"/>
          <p:cNvSpPr>
            <a:spLocks noGrp="1" noChangeArrowheads="1"/>
          </p:cNvSpPr>
          <p:nvPr>
            <p:ph type="body" sz="half" idx="1"/>
          </p:nvPr>
        </p:nvSpPr>
        <p:spPr/>
        <p:txBody>
          <a:bodyPr/>
          <a:lstStyle/>
          <a:p>
            <a:pPr eaLnBrk="1" hangingPunct="1"/>
            <a:r>
              <a:rPr lang="en-US" smtClean="0"/>
              <a:t>Plumbers melt lead in special melting pots.</a:t>
            </a:r>
          </a:p>
          <a:p>
            <a:pPr lvl="1" eaLnBrk="1" hangingPunct="1"/>
            <a:r>
              <a:rPr lang="en-US" smtClean="0"/>
              <a:t>Cast iron joints and fittings. </a:t>
            </a:r>
          </a:p>
          <a:p>
            <a:pPr eaLnBrk="1" hangingPunct="1"/>
            <a:r>
              <a:rPr lang="en-US" smtClean="0"/>
              <a:t>Temperature must never exceeds 900°F.</a:t>
            </a:r>
          </a:p>
          <a:p>
            <a:pPr eaLnBrk="1" hangingPunct="1"/>
            <a:r>
              <a:rPr lang="en-US" smtClean="0"/>
              <a:t>Use electric pot with temperature gage. </a:t>
            </a:r>
          </a:p>
        </p:txBody>
      </p:sp>
      <p:pic>
        <p:nvPicPr>
          <p:cNvPr id="221189" name="Picture 7" descr="plumbers po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89813" y="2230438"/>
            <a:ext cx="119538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0" name="Text Box 8"/>
          <p:cNvSpPr txBox="1">
            <a:spLocks noChangeArrowheads="1"/>
          </p:cNvSpPr>
          <p:nvPr/>
        </p:nvSpPr>
        <p:spPr bwMode="auto">
          <a:xfrm>
            <a:off x="7005638" y="4986338"/>
            <a:ext cx="198596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Fuel (propane)</a:t>
            </a:r>
          </a:p>
          <a:p>
            <a:pPr algn="ctr" eaLnBrk="1" hangingPunct="1"/>
            <a:r>
              <a:rPr lang="en-US" sz="2000" b="1" i="1"/>
              <a:t>Melting Pot</a:t>
            </a:r>
            <a:endParaRPr lang="en-US" sz="2000"/>
          </a:p>
        </p:txBody>
      </p:sp>
      <p:pic>
        <p:nvPicPr>
          <p:cNvPr id="221191" name="Picture 10" descr="http://www.wenesco.com/Images08/mpm21.jpg"/>
          <p:cNvPicPr>
            <a:picLocks noChangeAspect="1" noChangeArrowheads="1"/>
          </p:cNvPicPr>
          <p:nvPr/>
        </p:nvPicPr>
        <p:blipFill>
          <a:blip r:embed="rId4" r:link="rId5" cstate="email">
            <a:lum bright="12000"/>
            <a:extLst>
              <a:ext uri="{28A0092B-C50C-407E-A947-70E740481C1C}">
                <a14:useLocalDpi xmlns:a14="http://schemas.microsoft.com/office/drawing/2010/main"/>
              </a:ext>
            </a:extLst>
          </a:blip>
          <a:srcRect/>
          <a:stretch>
            <a:fillRect/>
          </a:stretch>
        </p:blipFill>
        <p:spPr bwMode="auto">
          <a:xfrm>
            <a:off x="4973638" y="1762125"/>
            <a:ext cx="2081212"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2" name="Text Box 11"/>
          <p:cNvSpPr txBox="1">
            <a:spLocks noChangeArrowheads="1"/>
          </p:cNvSpPr>
          <p:nvPr/>
        </p:nvSpPr>
        <p:spPr bwMode="auto">
          <a:xfrm>
            <a:off x="4559300" y="3571875"/>
            <a:ext cx="26130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Electric Melting Pot</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FFF926-B933-46C1-88FB-6E11517388FA}" type="slidenum">
              <a:rPr lang="en-US" smtClean="0"/>
              <a:pPr eaLnBrk="1" hangingPunct="1"/>
              <a:t>203</a:t>
            </a:fld>
            <a:endParaRPr lang="en-US" smtClean="0"/>
          </a:p>
        </p:txBody>
      </p:sp>
      <p:sp>
        <p:nvSpPr>
          <p:cNvPr id="222211" name="Rectangle 2"/>
          <p:cNvSpPr>
            <a:spLocks noGrp="1" noChangeArrowheads="1"/>
          </p:cNvSpPr>
          <p:nvPr>
            <p:ph type="title"/>
          </p:nvPr>
        </p:nvSpPr>
        <p:spPr/>
        <p:txBody>
          <a:bodyPr/>
          <a:lstStyle/>
          <a:p>
            <a:pPr eaLnBrk="1" hangingPunct="1"/>
            <a:r>
              <a:rPr lang="en-US" smtClean="0"/>
              <a:t>Hexavalent Chromium</a:t>
            </a:r>
          </a:p>
        </p:txBody>
      </p:sp>
      <p:sp>
        <p:nvSpPr>
          <p:cNvPr id="529412" name="Rectangle 4"/>
          <p:cNvSpPr>
            <a:spLocks noGrp="1" noChangeArrowheads="1"/>
          </p:cNvSpPr>
          <p:nvPr>
            <p:ph type="body" sz="half" idx="1"/>
          </p:nvPr>
        </p:nvSpPr>
        <p:spPr>
          <a:xfrm>
            <a:off x="457200" y="1600200"/>
            <a:ext cx="4605338" cy="4525963"/>
          </a:xfrm>
        </p:spPr>
        <p:txBody>
          <a:bodyPr/>
          <a:lstStyle/>
          <a:p>
            <a:pPr eaLnBrk="1" hangingPunct="1"/>
            <a:r>
              <a:rPr lang="en-US" smtClean="0"/>
              <a:t>(CrVI) compounds</a:t>
            </a:r>
          </a:p>
          <a:p>
            <a:pPr lvl="1" eaLnBrk="1" hangingPunct="1"/>
            <a:r>
              <a:rPr lang="en-US" smtClean="0"/>
              <a:t>Dyes, paints, inks, and plastics.</a:t>
            </a:r>
          </a:p>
          <a:p>
            <a:pPr lvl="1" eaLnBrk="1" hangingPunct="1"/>
            <a:r>
              <a:rPr lang="en-US" smtClean="0"/>
              <a:t>Stainless steel &amp; chromium metal.</a:t>
            </a:r>
          </a:p>
          <a:p>
            <a:pPr eaLnBrk="1" hangingPunct="1"/>
            <a:r>
              <a:rPr lang="en-US" smtClean="0"/>
              <a:t>Health effects:</a:t>
            </a:r>
          </a:p>
          <a:p>
            <a:pPr lvl="1" eaLnBrk="1" hangingPunct="1"/>
            <a:r>
              <a:rPr lang="en-US" smtClean="0"/>
              <a:t>Lung cancer</a:t>
            </a:r>
          </a:p>
          <a:p>
            <a:pPr lvl="1" eaLnBrk="1" hangingPunct="1"/>
            <a:r>
              <a:rPr lang="en-US" smtClean="0"/>
              <a:t>Irritation or damage to the nose, throat, and lungs.</a:t>
            </a:r>
          </a:p>
          <a:p>
            <a:pPr lvl="1" eaLnBrk="1" hangingPunct="1"/>
            <a:r>
              <a:rPr lang="en-US" smtClean="0"/>
              <a:t>Irritation or damage to the eyes and skin.</a:t>
            </a:r>
          </a:p>
        </p:txBody>
      </p:sp>
      <p:pic>
        <p:nvPicPr>
          <p:cNvPr id="222213" name="Picture 7" descr="stainless weld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5900" y="1720850"/>
            <a:ext cx="3598863" cy="23939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474CF6B-A793-48EA-BC7D-FD53D44B0A96}" type="slidenum">
              <a:rPr lang="en-US" smtClean="0"/>
              <a:pPr eaLnBrk="1" hangingPunct="1"/>
              <a:t>204</a:t>
            </a:fld>
            <a:endParaRPr lang="en-US" smtClean="0"/>
          </a:p>
        </p:txBody>
      </p:sp>
      <p:sp>
        <p:nvSpPr>
          <p:cNvPr id="223235" name="Rectangle 2"/>
          <p:cNvSpPr>
            <a:spLocks noGrp="1" noChangeArrowheads="1"/>
          </p:cNvSpPr>
          <p:nvPr>
            <p:ph type="title"/>
          </p:nvPr>
        </p:nvSpPr>
        <p:spPr/>
        <p:txBody>
          <a:bodyPr/>
          <a:lstStyle/>
          <a:p>
            <a:pPr eaLnBrk="1" hangingPunct="1"/>
            <a:r>
              <a:rPr lang="en-US" sz="4000" smtClean="0"/>
              <a:t>Respiratory Protection for Exposure to Fumes</a:t>
            </a:r>
          </a:p>
        </p:txBody>
      </p:sp>
      <p:graphicFrame>
        <p:nvGraphicFramePr>
          <p:cNvPr id="532629" name="Group 149"/>
          <p:cNvGraphicFramePr>
            <a:graphicFrameLocks noGrp="1"/>
          </p:cNvGraphicFramePr>
          <p:nvPr>
            <p:ph idx="1"/>
          </p:nvPr>
        </p:nvGraphicFramePr>
        <p:xfrm>
          <a:off x="457200" y="1600200"/>
          <a:ext cx="8229600" cy="4545013"/>
        </p:xfrm>
        <a:graphic>
          <a:graphicData uri="http://schemas.openxmlformats.org/drawingml/2006/table">
            <a:tbl>
              <a:tblPr/>
              <a:tblGrid>
                <a:gridCol w="1981200"/>
                <a:gridCol w="2300288"/>
                <a:gridCol w="1973262"/>
                <a:gridCol w="1974850"/>
              </a:tblGrid>
              <a:tr h="581106">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rgbClr val="FF0000"/>
                          </a:solidFill>
                          <a:effectLst/>
                          <a:latin typeface="Arial" charset="0"/>
                          <a:ea typeface="Times New Roman" pitchFamily="18" charset="0"/>
                          <a:cs typeface="Arial" charset="0"/>
                        </a:rPr>
                        <a:t>Particulate Air Filter Use Description</a:t>
                      </a:r>
                      <a:endParaRPr kumimoji="0" lang="en-US" sz="3600" b="0" i="0" u="none" strike="noStrike" cap="none" normalizeH="0" baseline="0" smtClean="0">
                        <a:ln>
                          <a:noFill/>
                        </a:ln>
                        <a:solidFill>
                          <a:srgbClr val="FF0000"/>
                        </a:solidFill>
                        <a:effectLst/>
                        <a:latin typeface="Arial" charset="0"/>
                        <a:ea typeface="Times New Roman" pitchFamily="18" charset="0"/>
                        <a:cs typeface="Arial" charset="0"/>
                      </a:endParaRPr>
                    </a:p>
                  </a:txBody>
                  <a:tcPr marT="45726" marB="45726"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936756">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Oil</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Designation</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chemeClr val="tx1"/>
                          </a:solidFill>
                          <a:effectLst/>
                          <a:latin typeface="Arial" charset="0"/>
                          <a:ea typeface="Times New Roman" pitchFamily="18" charset="0"/>
                          <a:cs typeface="Arial" charset="0"/>
                        </a:rPr>
                        <a:t>P</a:t>
                      </a:r>
                      <a:endParaRPr kumimoji="0" lang="en-US" sz="40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chemeClr val="tx1"/>
                          </a:solidFill>
                          <a:effectLst/>
                          <a:latin typeface="Arial" charset="0"/>
                          <a:ea typeface="Times New Roman" pitchFamily="18" charset="0"/>
                          <a:cs typeface="Arial" charset="0"/>
                        </a:rPr>
                        <a:t>R</a:t>
                      </a:r>
                      <a:endParaRPr kumimoji="0" lang="en-US" sz="40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row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smtClean="0">
                          <a:ln>
                            <a:noFill/>
                          </a:ln>
                          <a:solidFill>
                            <a:schemeClr val="tx1"/>
                          </a:solidFill>
                          <a:effectLst/>
                          <a:latin typeface="Arial" charset="0"/>
                          <a:ea typeface="Times New Roman" pitchFamily="18" charset="0"/>
                          <a:cs typeface="Arial" charset="0"/>
                        </a:rPr>
                        <a:t>N</a:t>
                      </a:r>
                      <a:endParaRPr kumimoji="0" lang="en-US" sz="40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45726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Efficiency</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r>
              <a:tr h="78115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Arial" charset="0"/>
                          <a:ea typeface="Times New Roman" pitchFamily="18" charset="0"/>
                          <a:cs typeface="Arial" charset="0"/>
                        </a:rPr>
                        <a:t>95</a:t>
                      </a:r>
                      <a:endParaRPr kumimoji="0" lang="en-US" sz="36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Oil Proof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Low 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Oil resistant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Low 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Not Oil Proof</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Low 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005981">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Arial" charset="0"/>
                          <a:ea typeface="Times New Roman" pitchFamily="18" charset="0"/>
                          <a:cs typeface="Arial" charset="0"/>
                        </a:rPr>
                        <a:t>99</a:t>
                      </a:r>
                      <a:endParaRPr kumimoji="0" lang="en-US" sz="36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Oil Proof</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Medium 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Oil resistant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Medium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Not Oil Proof</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Medium</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78274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smtClean="0">
                          <a:ln>
                            <a:noFill/>
                          </a:ln>
                          <a:solidFill>
                            <a:schemeClr val="tx1"/>
                          </a:solidFill>
                          <a:effectLst/>
                          <a:latin typeface="Arial" charset="0"/>
                          <a:ea typeface="Times New Roman" pitchFamily="18" charset="0"/>
                          <a:cs typeface="Arial" charset="0"/>
                        </a:rPr>
                        <a:t>100</a:t>
                      </a:r>
                      <a:endParaRPr kumimoji="0" lang="en-US" sz="36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Oil Proof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High 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Oil resistant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High 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Not Oil Proof</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High Efficiency</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4EEB1B-8BD7-43A3-89A7-A1A84E4EB63F}" type="slidenum">
              <a:rPr lang="en-US" smtClean="0"/>
              <a:pPr eaLnBrk="1" hangingPunct="1"/>
              <a:t>205</a:t>
            </a:fld>
            <a:endParaRPr lang="en-US" smtClean="0"/>
          </a:p>
        </p:txBody>
      </p:sp>
      <p:sp>
        <p:nvSpPr>
          <p:cNvPr id="224259" name="Rectangle 2"/>
          <p:cNvSpPr>
            <a:spLocks noGrp="1" noChangeArrowheads="1"/>
          </p:cNvSpPr>
          <p:nvPr>
            <p:ph type="title"/>
          </p:nvPr>
        </p:nvSpPr>
        <p:spPr/>
        <p:txBody>
          <a:bodyPr/>
          <a:lstStyle/>
          <a:p>
            <a:pPr eaLnBrk="1" hangingPunct="1"/>
            <a:r>
              <a:rPr lang="en-US" smtClean="0"/>
              <a:t>Dusts &amp; Fibers</a:t>
            </a:r>
          </a:p>
        </p:txBody>
      </p:sp>
      <p:sp>
        <p:nvSpPr>
          <p:cNvPr id="537603" name="Rectangle 3"/>
          <p:cNvSpPr>
            <a:spLocks noGrp="1" noChangeArrowheads="1"/>
          </p:cNvSpPr>
          <p:nvPr>
            <p:ph type="body" sz="half" idx="1"/>
          </p:nvPr>
        </p:nvSpPr>
        <p:spPr>
          <a:xfrm>
            <a:off x="457200" y="1600200"/>
            <a:ext cx="8189913" cy="4525963"/>
          </a:xfrm>
        </p:spPr>
        <p:txBody>
          <a:bodyPr/>
          <a:lstStyle/>
          <a:p>
            <a:pPr eaLnBrk="1" hangingPunct="1">
              <a:buFontTx/>
              <a:buNone/>
            </a:pPr>
            <a:r>
              <a:rPr lang="en-US" b="1" i="1" smtClean="0"/>
              <a:t>Examples of Dusts &amp; Fibers found in construction:</a:t>
            </a:r>
          </a:p>
          <a:p>
            <a:pPr eaLnBrk="1" hangingPunct="1">
              <a:buFontTx/>
              <a:buNone/>
            </a:pPr>
            <a:endParaRPr lang="en-US" b="1" i="1" smtClean="0"/>
          </a:p>
          <a:p>
            <a:pPr eaLnBrk="1" hangingPunct="1"/>
            <a:r>
              <a:rPr lang="en-US" smtClean="0"/>
              <a:t>Crystalline Silica </a:t>
            </a:r>
          </a:p>
          <a:p>
            <a:pPr eaLnBrk="1" hangingPunct="1"/>
            <a:r>
              <a:rPr lang="en-US" smtClean="0"/>
              <a:t>Asbestos </a:t>
            </a:r>
          </a:p>
          <a:p>
            <a:pPr eaLnBrk="1" hangingPunct="1"/>
            <a:r>
              <a:rPr lang="en-US" smtClean="0"/>
              <a:t>Metal Dusts </a:t>
            </a:r>
          </a:p>
          <a:p>
            <a:pPr eaLnBrk="1" hangingPunct="1"/>
            <a:r>
              <a:rPr lang="en-US" smtClean="0"/>
              <a:t>Lead-Based Paint </a:t>
            </a:r>
          </a:p>
          <a:p>
            <a:pPr eaLnBrk="1" hangingPunct="1"/>
            <a:r>
              <a:rPr lang="en-US" smtClean="0"/>
              <a:t>Fiberglass </a:t>
            </a:r>
          </a:p>
        </p:txBody>
      </p:sp>
      <p:pic>
        <p:nvPicPr>
          <p:cNvPr id="224261" name="Picture 6" descr="partner saw"/>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03700" y="2600325"/>
            <a:ext cx="4583113" cy="30495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F6196A0-1347-445A-96A5-A002A33E81E2}" type="slidenum">
              <a:rPr lang="en-US" smtClean="0"/>
              <a:pPr eaLnBrk="1" hangingPunct="1"/>
              <a:t>206</a:t>
            </a:fld>
            <a:endParaRPr lang="en-US" smtClean="0"/>
          </a:p>
        </p:txBody>
      </p:sp>
      <p:sp>
        <p:nvSpPr>
          <p:cNvPr id="225283" name="Rectangle 2"/>
          <p:cNvSpPr>
            <a:spLocks noGrp="1" noChangeArrowheads="1"/>
          </p:cNvSpPr>
          <p:nvPr>
            <p:ph type="title"/>
          </p:nvPr>
        </p:nvSpPr>
        <p:spPr/>
        <p:txBody>
          <a:bodyPr/>
          <a:lstStyle/>
          <a:p>
            <a:pPr eaLnBrk="1" hangingPunct="1"/>
            <a:r>
              <a:rPr lang="en-US" smtClean="0"/>
              <a:t>Dusts &amp; Fibers</a:t>
            </a:r>
          </a:p>
        </p:txBody>
      </p:sp>
      <p:sp>
        <p:nvSpPr>
          <p:cNvPr id="540675" name="Rectangle 3"/>
          <p:cNvSpPr>
            <a:spLocks noGrp="1" noChangeArrowheads="1"/>
          </p:cNvSpPr>
          <p:nvPr>
            <p:ph type="body" idx="1"/>
          </p:nvPr>
        </p:nvSpPr>
        <p:spPr/>
        <p:txBody>
          <a:bodyPr/>
          <a:lstStyle/>
          <a:p>
            <a:pPr eaLnBrk="1" hangingPunct="1">
              <a:lnSpc>
                <a:spcPct val="90000"/>
              </a:lnSpc>
              <a:buFontTx/>
              <a:buNone/>
            </a:pPr>
            <a:r>
              <a:rPr lang="en-US" b="1" i="1" smtClean="0"/>
              <a:t>Important questions concerning dusts &amp; fibers:</a:t>
            </a:r>
            <a:endParaRPr lang="en-US" smtClean="0"/>
          </a:p>
          <a:p>
            <a:pPr eaLnBrk="1" hangingPunct="1">
              <a:lnSpc>
                <a:spcPct val="90000"/>
              </a:lnSpc>
            </a:pPr>
            <a:r>
              <a:rPr lang="en-US" smtClean="0"/>
              <a:t>What is the particle size of the dust and/or fiber?</a:t>
            </a:r>
          </a:p>
          <a:p>
            <a:pPr eaLnBrk="1" hangingPunct="1">
              <a:lnSpc>
                <a:spcPct val="90000"/>
              </a:lnSpc>
            </a:pPr>
            <a:r>
              <a:rPr lang="en-US" smtClean="0"/>
              <a:t>How toxic is the dust and/or fiber (PEL, TLV, REL &amp; IDLH)?</a:t>
            </a:r>
          </a:p>
          <a:p>
            <a:pPr eaLnBrk="1" hangingPunct="1">
              <a:lnSpc>
                <a:spcPct val="90000"/>
              </a:lnSpc>
            </a:pPr>
            <a:r>
              <a:rPr lang="en-US" smtClean="0"/>
              <a:t>How does the dust or fiber affect the body?</a:t>
            </a:r>
          </a:p>
          <a:p>
            <a:pPr eaLnBrk="1" hangingPunct="1">
              <a:lnSpc>
                <a:spcPct val="90000"/>
              </a:lnSpc>
            </a:pPr>
            <a:r>
              <a:rPr lang="en-US" smtClean="0"/>
              <a:t>Is the dust or fiber regulated by OSHA?</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8E3CD83-FA19-41E0-A232-98ACC6ABE5AD}" type="slidenum">
              <a:rPr lang="en-US" smtClean="0"/>
              <a:pPr eaLnBrk="1" hangingPunct="1"/>
              <a:t>207</a:t>
            </a:fld>
            <a:endParaRPr lang="en-US" smtClean="0"/>
          </a:p>
        </p:txBody>
      </p:sp>
      <p:sp>
        <p:nvSpPr>
          <p:cNvPr id="226307" name="Rectangle 2"/>
          <p:cNvSpPr>
            <a:spLocks noGrp="1" noChangeArrowheads="1"/>
          </p:cNvSpPr>
          <p:nvPr>
            <p:ph type="title"/>
          </p:nvPr>
        </p:nvSpPr>
        <p:spPr/>
        <p:txBody>
          <a:bodyPr/>
          <a:lstStyle/>
          <a:p>
            <a:pPr eaLnBrk="1" hangingPunct="1"/>
            <a:r>
              <a:rPr lang="en-US" sz="4000" smtClean="0"/>
              <a:t>How do dust &amp; fibers affect the body?</a:t>
            </a:r>
          </a:p>
        </p:txBody>
      </p:sp>
      <p:pic>
        <p:nvPicPr>
          <p:cNvPr id="226308" name="Picture 7" descr="dusts siz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25613" y="3733800"/>
            <a:ext cx="569753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 Box 9"/>
          <p:cNvSpPr txBox="1">
            <a:spLocks noChangeArrowheads="1"/>
          </p:cNvSpPr>
          <p:nvPr/>
        </p:nvSpPr>
        <p:spPr bwMode="auto">
          <a:xfrm>
            <a:off x="3829050" y="6116638"/>
            <a:ext cx="251777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i="1"/>
              <a:t>Respirable dust</a:t>
            </a:r>
            <a:endParaRPr lang="en-US" sz="2000"/>
          </a:p>
        </p:txBody>
      </p:sp>
      <p:sp>
        <p:nvSpPr>
          <p:cNvPr id="226310" name="Line 10"/>
          <p:cNvSpPr>
            <a:spLocks noChangeShapeType="1"/>
          </p:cNvSpPr>
          <p:nvPr/>
        </p:nvSpPr>
        <p:spPr bwMode="auto">
          <a:xfrm flipH="1">
            <a:off x="4144963" y="6056313"/>
            <a:ext cx="1582737"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6311" name="Text Box 11"/>
          <p:cNvSpPr txBox="1">
            <a:spLocks noChangeArrowheads="1"/>
          </p:cNvSpPr>
          <p:nvPr/>
        </p:nvSpPr>
        <p:spPr bwMode="auto">
          <a:xfrm>
            <a:off x="3614738" y="4243388"/>
            <a:ext cx="1106487" cy="577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Dusts</a:t>
            </a:r>
          </a:p>
          <a:p>
            <a:pPr algn="ctr" eaLnBrk="1" hangingPunct="1"/>
            <a:r>
              <a:rPr lang="en-US" sz="2000" b="1"/>
              <a:t>&amp;</a:t>
            </a:r>
          </a:p>
          <a:p>
            <a:pPr algn="ctr" eaLnBrk="1" hangingPunct="1"/>
            <a:r>
              <a:rPr lang="en-US" sz="2000" b="1"/>
              <a:t>Fibers</a:t>
            </a:r>
            <a:endParaRPr lang="en-US" sz="2000"/>
          </a:p>
        </p:txBody>
      </p:sp>
      <p:pic>
        <p:nvPicPr>
          <p:cNvPr id="226312" name="Picture 6" descr="lung ma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1838" y="1444625"/>
            <a:ext cx="207645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3" name="AutoShape 8"/>
          <p:cNvSpPr>
            <a:spLocks noChangeArrowheads="1"/>
          </p:cNvSpPr>
          <p:nvPr/>
        </p:nvSpPr>
        <p:spPr bwMode="auto">
          <a:xfrm rot="9669997">
            <a:off x="2947988" y="3751263"/>
            <a:ext cx="2673350" cy="1576387"/>
          </a:xfrm>
          <a:prstGeom prst="cloudCallout">
            <a:avLst>
              <a:gd name="adj1" fmla="val -93356"/>
              <a:gd name="adj2" fmla="val 9876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E540A2-7F90-42B9-8466-C2478CE87EE5}" type="slidenum">
              <a:rPr lang="en-US" smtClean="0"/>
              <a:pPr eaLnBrk="1" hangingPunct="1"/>
              <a:t>208</a:t>
            </a:fld>
            <a:endParaRPr lang="en-US" smtClean="0"/>
          </a:p>
        </p:txBody>
      </p:sp>
      <p:sp>
        <p:nvSpPr>
          <p:cNvPr id="227331" name="Rectangle 6"/>
          <p:cNvSpPr>
            <a:spLocks noGrp="1" noChangeArrowheads="1"/>
          </p:cNvSpPr>
          <p:nvPr>
            <p:ph type="title"/>
          </p:nvPr>
        </p:nvSpPr>
        <p:spPr/>
        <p:txBody>
          <a:bodyPr/>
          <a:lstStyle/>
          <a:p>
            <a:pPr eaLnBrk="1" hangingPunct="1"/>
            <a:r>
              <a:rPr lang="en-US" smtClean="0"/>
              <a:t>Body’s Defense against Dust </a:t>
            </a:r>
          </a:p>
        </p:txBody>
      </p:sp>
      <p:graphicFrame>
        <p:nvGraphicFramePr>
          <p:cNvPr id="227332" name="Object 5"/>
          <p:cNvGraphicFramePr>
            <a:graphicFrameLocks noGrp="1" noChangeAspect="1"/>
          </p:cNvGraphicFramePr>
          <p:nvPr>
            <p:ph idx="1"/>
          </p:nvPr>
        </p:nvGraphicFramePr>
        <p:xfrm>
          <a:off x="1203325" y="2109788"/>
          <a:ext cx="6084888" cy="3925887"/>
        </p:xfrm>
        <a:graphic>
          <a:graphicData uri="http://schemas.openxmlformats.org/presentationml/2006/ole">
            <mc:AlternateContent xmlns:mc="http://schemas.openxmlformats.org/markup-compatibility/2006">
              <mc:Choice xmlns:v="urn:schemas-microsoft-com:vml" Requires="v">
                <p:oleObj spid="_x0000_s227346" name="PC Paintbrush Picture" r:id="rId4" imgW="3543795" imgH="2285714" progId="PC_Paintbrush">
                  <p:embed/>
                </p:oleObj>
              </mc:Choice>
              <mc:Fallback>
                <p:oleObj name="PC Paintbrush Picture" r:id="rId4" imgW="3543795" imgH="2285714" progId="PC_Paintbrush">
                  <p:embed/>
                  <p:pic>
                    <p:nvPicPr>
                      <p:cNvPr id="0" name="Object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3325" y="2109788"/>
                        <a:ext cx="6084888"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7333" name="Line 8"/>
          <p:cNvSpPr>
            <a:spLocks noChangeShapeType="1"/>
          </p:cNvSpPr>
          <p:nvPr/>
        </p:nvSpPr>
        <p:spPr bwMode="auto">
          <a:xfrm flipV="1">
            <a:off x="5888038" y="3748088"/>
            <a:ext cx="669925" cy="258762"/>
          </a:xfrm>
          <a:prstGeom prst="line">
            <a:avLst/>
          </a:prstGeom>
          <a:noFill/>
          <a:ln w="38100">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545801" name="Text Box 9"/>
          <p:cNvSpPr txBox="1">
            <a:spLocks noChangeArrowheads="1"/>
          </p:cNvSpPr>
          <p:nvPr/>
        </p:nvSpPr>
        <p:spPr bwMode="auto">
          <a:xfrm>
            <a:off x="6451600" y="3228975"/>
            <a:ext cx="1990725" cy="512763"/>
          </a:xfrm>
          <a:prstGeom prst="rect">
            <a:avLst/>
          </a:prstGeom>
          <a:noFill/>
          <a:ln w="38100">
            <a:noFill/>
            <a:miter lim="800000"/>
            <a:headEnd type="none" w="sm" len="sm"/>
            <a:tailEnd type="none" w="lg" len="lg"/>
          </a:ln>
          <a:effectLst/>
        </p:spPr>
        <p:txBody>
          <a:bodyPr lIns="101882" tIns="50941" rIns="101882" bIns="50941">
            <a:spAutoFit/>
          </a:bodyPr>
          <a:lstStyle/>
          <a:p>
            <a:pPr defTabSz="1019175" eaLnBrk="0" hangingPunct="0">
              <a:spcBef>
                <a:spcPct val="50000"/>
              </a:spcBef>
              <a:defRPr/>
            </a:pPr>
            <a:r>
              <a:rPr lang="en-US" sz="2700" b="1">
                <a:effectLst>
                  <a:outerShdw blurRad="38100" dist="38100" dir="2700000" algn="tl">
                    <a:srgbClr val="C0C0C0"/>
                  </a:outerShdw>
                </a:effectLst>
              </a:rPr>
              <a:t>Mucous</a:t>
            </a:r>
            <a:endParaRPr lang="en-US" sz="2700"/>
          </a:p>
        </p:txBody>
      </p:sp>
      <p:sp>
        <p:nvSpPr>
          <p:cNvPr id="227335" name="Line 10"/>
          <p:cNvSpPr>
            <a:spLocks noChangeShapeType="1"/>
          </p:cNvSpPr>
          <p:nvPr/>
        </p:nvSpPr>
        <p:spPr bwMode="auto">
          <a:xfrm flipV="1">
            <a:off x="4797425" y="3057525"/>
            <a:ext cx="1006475" cy="517525"/>
          </a:xfrm>
          <a:prstGeom prst="line">
            <a:avLst/>
          </a:prstGeom>
          <a:noFill/>
          <a:ln w="38100">
            <a:solidFill>
              <a:schemeClr val="tx1"/>
            </a:solidFill>
            <a:round/>
            <a:headEnd type="stealth" w="lg" len="lg"/>
            <a:tailEnd type="none" w="lg" len="lg"/>
          </a:ln>
          <a:extLst>
            <a:ext uri="{909E8E84-426E-40DD-AFC4-6F175D3DCCD1}">
              <a14:hiddenFill xmlns:a14="http://schemas.microsoft.com/office/drawing/2010/main">
                <a:noFill/>
              </a14:hiddenFill>
            </a:ext>
          </a:extLst>
        </p:spPr>
        <p:txBody>
          <a:bodyPr wrap="none" anchor="ctr"/>
          <a:lstStyle/>
          <a:p>
            <a:endParaRPr lang="en-US"/>
          </a:p>
        </p:txBody>
      </p:sp>
      <p:sp>
        <p:nvSpPr>
          <p:cNvPr id="545803" name="Text Box 11"/>
          <p:cNvSpPr txBox="1">
            <a:spLocks noChangeArrowheads="1"/>
          </p:cNvSpPr>
          <p:nvPr/>
        </p:nvSpPr>
        <p:spPr bwMode="auto">
          <a:xfrm>
            <a:off x="5888038" y="2625725"/>
            <a:ext cx="2068512" cy="512763"/>
          </a:xfrm>
          <a:prstGeom prst="rect">
            <a:avLst/>
          </a:prstGeom>
          <a:noFill/>
          <a:ln w="38100">
            <a:noFill/>
            <a:miter lim="800000"/>
            <a:headEnd type="none" w="sm" len="sm"/>
            <a:tailEnd type="none" w="lg" len="lg"/>
          </a:ln>
          <a:effectLst/>
        </p:spPr>
        <p:txBody>
          <a:bodyPr lIns="101882" tIns="50941" rIns="101882" bIns="50941">
            <a:spAutoFit/>
          </a:bodyPr>
          <a:lstStyle/>
          <a:p>
            <a:pPr defTabSz="1019175" eaLnBrk="0" hangingPunct="0">
              <a:spcBef>
                <a:spcPct val="50000"/>
              </a:spcBef>
              <a:defRPr/>
            </a:pPr>
            <a:r>
              <a:rPr lang="en-US" sz="2700" b="1">
                <a:effectLst>
                  <a:outerShdw blurRad="38100" dist="38100" dir="2700000" algn="tl">
                    <a:srgbClr val="C0C0C0"/>
                  </a:outerShdw>
                </a:effectLst>
              </a:rPr>
              <a:t>Cilia</a:t>
            </a:r>
            <a:endParaRPr lang="en-US" sz="270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8784B2-A63F-40E7-AB02-6EA7E0AB89D6}" type="slidenum">
              <a:rPr lang="en-US" smtClean="0"/>
              <a:pPr eaLnBrk="1" hangingPunct="1"/>
              <a:t>209</a:t>
            </a:fld>
            <a:endParaRPr lang="en-US" smtClean="0"/>
          </a:p>
        </p:txBody>
      </p:sp>
      <p:pic>
        <p:nvPicPr>
          <p:cNvPr id="228355" name="Picture 4" descr="worker expos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475" y="203200"/>
            <a:ext cx="8637588" cy="5689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F93E9E-31B7-4558-9E0E-D5C8C256B4F1}" type="slidenum">
              <a:rPr lang="en-US" smtClean="0"/>
              <a:pPr eaLnBrk="1" hangingPunct="1"/>
              <a:t>21</a:t>
            </a:fld>
            <a:endParaRPr lang="en-US" smtClean="0"/>
          </a:p>
        </p:txBody>
      </p:sp>
      <p:sp>
        <p:nvSpPr>
          <p:cNvPr id="23555" name="Rectangle 2"/>
          <p:cNvSpPr>
            <a:spLocks noGrp="1" noChangeArrowheads="1"/>
          </p:cNvSpPr>
          <p:nvPr>
            <p:ph type="title"/>
          </p:nvPr>
        </p:nvSpPr>
        <p:spPr/>
        <p:txBody>
          <a:bodyPr/>
          <a:lstStyle/>
          <a:p>
            <a:pPr eaLnBrk="1" hangingPunct="1"/>
            <a:r>
              <a:rPr lang="en-US" smtClean="0"/>
              <a:t>Evaluation of Health Hazards</a:t>
            </a:r>
          </a:p>
        </p:txBody>
      </p:sp>
      <p:sp>
        <p:nvSpPr>
          <p:cNvPr id="23556" name="Rectangle 3"/>
          <p:cNvSpPr>
            <a:spLocks noGrp="1" noChangeArrowheads="1"/>
          </p:cNvSpPr>
          <p:nvPr>
            <p:ph type="body" idx="1"/>
          </p:nvPr>
        </p:nvSpPr>
        <p:spPr>
          <a:xfrm>
            <a:off x="457200" y="1600200"/>
            <a:ext cx="4876800" cy="4525963"/>
          </a:xfrm>
        </p:spPr>
        <p:txBody>
          <a:bodyPr/>
          <a:lstStyle/>
          <a:p>
            <a:pPr eaLnBrk="1" hangingPunct="1">
              <a:lnSpc>
                <a:spcPct val="90000"/>
              </a:lnSpc>
              <a:buFontTx/>
              <a:buNone/>
            </a:pPr>
            <a:r>
              <a:rPr lang="en-US" sz="2400" b="1" i="1" smtClean="0"/>
              <a:t>Environmental &amp; Personal Air Monitoring:</a:t>
            </a:r>
            <a:endParaRPr lang="en-US" sz="2400" smtClean="0"/>
          </a:p>
          <a:p>
            <a:pPr eaLnBrk="1" hangingPunct="1">
              <a:lnSpc>
                <a:spcPct val="90000"/>
              </a:lnSpc>
              <a:buFontTx/>
              <a:buNone/>
            </a:pPr>
            <a:r>
              <a:rPr lang="en-US" sz="2400" smtClean="0"/>
              <a:t>	</a:t>
            </a:r>
          </a:p>
          <a:p>
            <a:pPr eaLnBrk="1" hangingPunct="1">
              <a:lnSpc>
                <a:spcPct val="90000"/>
              </a:lnSpc>
            </a:pPr>
            <a:r>
              <a:rPr lang="en-US" sz="2400" smtClean="0"/>
              <a:t>Does not measure you or what you are doing, but rather what you are exposed to on the job.</a:t>
            </a:r>
          </a:p>
          <a:p>
            <a:pPr eaLnBrk="1" hangingPunct="1">
              <a:lnSpc>
                <a:spcPct val="90000"/>
              </a:lnSpc>
            </a:pPr>
            <a:r>
              <a:rPr lang="en-US" sz="2400" smtClean="0"/>
              <a:t>Must be done by a trained health professional (industrial hygienist or technician).</a:t>
            </a:r>
          </a:p>
          <a:p>
            <a:pPr lvl="1" eaLnBrk="1" hangingPunct="1">
              <a:lnSpc>
                <a:spcPct val="90000"/>
              </a:lnSpc>
            </a:pPr>
            <a:r>
              <a:rPr lang="en-US" sz="2000" i="1" smtClean="0"/>
              <a:t>Area monitoring</a:t>
            </a:r>
            <a:r>
              <a:rPr lang="en-US" sz="2000" smtClean="0"/>
              <a:t> </a:t>
            </a:r>
          </a:p>
          <a:p>
            <a:pPr lvl="1" eaLnBrk="1" hangingPunct="1">
              <a:lnSpc>
                <a:spcPct val="90000"/>
              </a:lnSpc>
            </a:pPr>
            <a:r>
              <a:rPr lang="en-US" sz="2000" i="1" smtClean="0"/>
              <a:t>Personal monitoring</a:t>
            </a:r>
            <a:endParaRPr lang="en-US" sz="2000" smtClean="0"/>
          </a:p>
        </p:txBody>
      </p:sp>
      <p:sp>
        <p:nvSpPr>
          <p:cNvPr id="23558" name="Text Box 9"/>
          <p:cNvSpPr txBox="1">
            <a:spLocks noChangeArrowheads="1"/>
          </p:cNvSpPr>
          <p:nvPr/>
        </p:nvSpPr>
        <p:spPr bwMode="auto">
          <a:xfrm>
            <a:off x="5903913" y="5486400"/>
            <a:ext cx="2519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Area Monitoring</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9930" y="2005584"/>
            <a:ext cx="3767328" cy="2846832"/>
          </a:xfrm>
          <a:prstGeom prst="rect">
            <a:avLst/>
          </a:prstGeom>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47B908-63A9-40CC-A2E0-9ECA97C6215B}" type="slidenum">
              <a:rPr lang="en-US" smtClean="0"/>
              <a:pPr eaLnBrk="1" hangingPunct="1"/>
              <a:t>210</a:t>
            </a:fld>
            <a:endParaRPr lang="en-US" smtClean="0"/>
          </a:p>
        </p:txBody>
      </p:sp>
      <p:sp>
        <p:nvSpPr>
          <p:cNvPr id="229379" name="Rectangle 4"/>
          <p:cNvSpPr>
            <a:spLocks noGrp="1" noChangeArrowheads="1"/>
          </p:cNvSpPr>
          <p:nvPr>
            <p:ph type="title"/>
          </p:nvPr>
        </p:nvSpPr>
        <p:spPr/>
        <p:txBody>
          <a:bodyPr/>
          <a:lstStyle/>
          <a:p>
            <a:pPr eaLnBrk="1" hangingPunct="1"/>
            <a:r>
              <a:rPr lang="en-US" i="1" smtClean="0"/>
              <a:t>Crystalline Silica</a:t>
            </a:r>
          </a:p>
        </p:txBody>
      </p:sp>
      <p:sp>
        <p:nvSpPr>
          <p:cNvPr id="229380" name="Rectangle 5"/>
          <p:cNvSpPr>
            <a:spLocks noGrp="1" noChangeArrowheads="1"/>
          </p:cNvSpPr>
          <p:nvPr>
            <p:ph type="body" sz="half" idx="1"/>
          </p:nvPr>
        </p:nvSpPr>
        <p:spPr/>
        <p:txBody>
          <a:bodyPr/>
          <a:lstStyle/>
          <a:p>
            <a:pPr eaLnBrk="1" hangingPunct="1"/>
            <a:r>
              <a:rPr lang="en-US" smtClean="0"/>
              <a:t>Quartz</a:t>
            </a:r>
          </a:p>
          <a:p>
            <a:pPr lvl="1" eaLnBrk="1" hangingPunct="1"/>
            <a:r>
              <a:rPr lang="en-US" smtClean="0"/>
              <a:t>Sand</a:t>
            </a:r>
          </a:p>
          <a:p>
            <a:pPr lvl="1" eaLnBrk="1" hangingPunct="1"/>
            <a:r>
              <a:rPr lang="en-US" smtClean="0"/>
              <a:t>Gravel</a:t>
            </a:r>
          </a:p>
          <a:p>
            <a:pPr lvl="1" eaLnBrk="1" hangingPunct="1"/>
            <a:r>
              <a:rPr lang="en-US" smtClean="0"/>
              <a:t>Clay</a:t>
            </a:r>
          </a:p>
          <a:p>
            <a:pPr lvl="1" eaLnBrk="1" hangingPunct="1"/>
            <a:r>
              <a:rPr lang="en-US" smtClean="0"/>
              <a:t>Granite</a:t>
            </a:r>
          </a:p>
          <a:p>
            <a:pPr lvl="1" eaLnBrk="1" hangingPunct="1"/>
            <a:r>
              <a:rPr lang="en-US" smtClean="0"/>
              <a:t>Other forms of rock</a:t>
            </a:r>
          </a:p>
          <a:p>
            <a:pPr eaLnBrk="1" hangingPunct="1"/>
            <a:r>
              <a:rPr lang="en-US" smtClean="0"/>
              <a:t>Smaller particles can be inhaled deep into the lungs - cause damage. </a:t>
            </a:r>
          </a:p>
        </p:txBody>
      </p:sp>
      <p:pic>
        <p:nvPicPr>
          <p:cNvPr id="229381" name="Picture 9" descr="quartz"/>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3550" y="1946275"/>
            <a:ext cx="46751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5EB45A-5897-42C8-A83B-971A1C442463}" type="slidenum">
              <a:rPr lang="en-US" smtClean="0"/>
              <a:pPr eaLnBrk="1" hangingPunct="1"/>
              <a:t>211</a:t>
            </a:fld>
            <a:endParaRPr lang="en-US" smtClean="0"/>
          </a:p>
        </p:txBody>
      </p:sp>
      <p:sp>
        <p:nvSpPr>
          <p:cNvPr id="230403" name="Rectangle 4"/>
          <p:cNvSpPr>
            <a:spLocks noGrp="1" noChangeArrowheads="1"/>
          </p:cNvSpPr>
          <p:nvPr>
            <p:ph type="title"/>
          </p:nvPr>
        </p:nvSpPr>
        <p:spPr/>
        <p:txBody>
          <a:bodyPr/>
          <a:lstStyle/>
          <a:p>
            <a:pPr eaLnBrk="1" hangingPunct="1"/>
            <a:r>
              <a:rPr lang="en-US" smtClean="0"/>
              <a:t>Silicosis</a:t>
            </a:r>
          </a:p>
        </p:txBody>
      </p:sp>
      <p:sp>
        <p:nvSpPr>
          <p:cNvPr id="230404" name="Rectangle 5"/>
          <p:cNvSpPr>
            <a:spLocks noGrp="1" noChangeArrowheads="1"/>
          </p:cNvSpPr>
          <p:nvPr>
            <p:ph type="body" sz="half" idx="1"/>
          </p:nvPr>
        </p:nvSpPr>
        <p:spPr/>
        <p:txBody>
          <a:bodyPr/>
          <a:lstStyle/>
          <a:p>
            <a:pPr eaLnBrk="1" hangingPunct="1"/>
            <a:r>
              <a:rPr lang="en-US" smtClean="0"/>
              <a:t>Disease of the lungs due to the breathing of dust containing crystalline silica particles. </a:t>
            </a:r>
          </a:p>
          <a:p>
            <a:pPr eaLnBrk="1" hangingPunct="1"/>
            <a:r>
              <a:rPr lang="en-US" smtClean="0"/>
              <a:t>NO cure!</a:t>
            </a:r>
          </a:p>
        </p:txBody>
      </p:sp>
      <p:pic>
        <p:nvPicPr>
          <p:cNvPr id="230405" name="Picture 7" descr="NJD Logo"/>
          <p:cNvPicPr>
            <a:picLocks noChangeAspect="1" noChangeArrowheads="1"/>
          </p:cNvPicPr>
          <p:nvPr/>
        </p:nvPicPr>
        <p:blipFill>
          <a:blip r:embed="rId3">
            <a:clrChange>
              <a:clrFrom>
                <a:srgbClr val="F9F9EF"/>
              </a:clrFrom>
              <a:clrTo>
                <a:srgbClr val="F9F9EF">
                  <a:alpha val="0"/>
                </a:srgbClr>
              </a:clrTo>
            </a:clrChange>
            <a:extLst>
              <a:ext uri="{28A0092B-C50C-407E-A947-70E740481C1C}">
                <a14:useLocalDpi xmlns:a14="http://schemas.microsoft.com/office/drawing/2010/main"/>
              </a:ext>
            </a:extLst>
          </a:blip>
          <a:srcRect/>
          <a:stretch>
            <a:fillRect/>
          </a:stretch>
        </p:blipFill>
        <p:spPr bwMode="auto">
          <a:xfrm>
            <a:off x="4827588" y="1636713"/>
            <a:ext cx="4073525" cy="3895725"/>
          </a:xfrm>
          <a:prstGeom prst="rect">
            <a:avLst/>
          </a:prstGeom>
          <a:noFill/>
          <a:ln w="76200">
            <a:solidFill>
              <a:srgbClr val="00008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F78E459-3AD4-4476-B1C3-11AA12D9AE7A}" type="slidenum">
              <a:rPr lang="en-US" smtClean="0"/>
              <a:pPr eaLnBrk="1" hangingPunct="1"/>
              <a:t>212</a:t>
            </a:fld>
            <a:endParaRPr lang="en-US" smtClean="0"/>
          </a:p>
        </p:txBody>
      </p:sp>
      <p:pic>
        <p:nvPicPr>
          <p:cNvPr id="231427" name="Picture 4" descr="Concrete Cut cop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6138" y="349250"/>
            <a:ext cx="4549775" cy="62341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1428" name="Rectangle 5"/>
          <p:cNvSpPr>
            <a:spLocks noChangeArrowheads="1"/>
          </p:cNvSpPr>
          <p:nvPr/>
        </p:nvSpPr>
        <p:spPr bwMode="auto">
          <a:xfrm>
            <a:off x="290513" y="1020763"/>
            <a:ext cx="2857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800" b="1" i="1"/>
              <a:t>Concrete cutting with no engineering control or PPE!</a:t>
            </a:r>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24BD9B-7A9D-433A-9CEF-326C6243131B}" type="slidenum">
              <a:rPr lang="en-US" smtClean="0"/>
              <a:pPr eaLnBrk="1" hangingPunct="1"/>
              <a:t>213</a:t>
            </a:fld>
            <a:endParaRPr lang="en-US" smtClean="0"/>
          </a:p>
        </p:txBody>
      </p:sp>
      <p:sp>
        <p:nvSpPr>
          <p:cNvPr id="232451" name="Rectangle 4"/>
          <p:cNvSpPr>
            <a:spLocks noGrp="1" noChangeArrowheads="1"/>
          </p:cNvSpPr>
          <p:nvPr>
            <p:ph type="title"/>
          </p:nvPr>
        </p:nvSpPr>
        <p:spPr/>
        <p:txBody>
          <a:bodyPr/>
          <a:lstStyle/>
          <a:p>
            <a:pPr eaLnBrk="1" hangingPunct="1"/>
            <a:r>
              <a:rPr lang="en-US" smtClean="0"/>
              <a:t>Silicosis</a:t>
            </a:r>
          </a:p>
        </p:txBody>
      </p:sp>
      <p:pic>
        <p:nvPicPr>
          <p:cNvPr id="232452" name="il_fi" descr="http://www.ilo.org/safework_bookshelf/english?image.gif&amp;nd=857170106&amp;src=857400199_files%2Fimage004.gif"/>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785813" y="1687513"/>
            <a:ext cx="3382962" cy="38750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2453" name="Picture 6" descr="health lung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99050" y="1681163"/>
            <a:ext cx="3357563" cy="38735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2454" name="Text Box 7"/>
          <p:cNvSpPr txBox="1">
            <a:spLocks noChangeArrowheads="1"/>
          </p:cNvSpPr>
          <p:nvPr/>
        </p:nvSpPr>
        <p:spPr bwMode="auto">
          <a:xfrm>
            <a:off x="825500" y="5789613"/>
            <a:ext cx="3282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i="1"/>
              <a:t>Silicotic Lungs</a:t>
            </a:r>
            <a:endParaRPr lang="en-US" sz="2400"/>
          </a:p>
        </p:txBody>
      </p:sp>
      <p:sp>
        <p:nvSpPr>
          <p:cNvPr id="232455" name="Text Box 8"/>
          <p:cNvSpPr txBox="1">
            <a:spLocks noChangeArrowheads="1"/>
          </p:cNvSpPr>
          <p:nvPr/>
        </p:nvSpPr>
        <p:spPr bwMode="auto">
          <a:xfrm>
            <a:off x="5006975" y="5791200"/>
            <a:ext cx="34956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400" b="1" i="1"/>
              <a:t>Normal Healthy Lungs</a:t>
            </a:r>
            <a:endParaRPr lang="en-US" sz="240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387943-836B-4E53-ADC8-C7C918AF6196}" type="slidenum">
              <a:rPr lang="en-US" smtClean="0"/>
              <a:pPr eaLnBrk="1" hangingPunct="1"/>
              <a:t>214</a:t>
            </a:fld>
            <a:endParaRPr lang="en-US" smtClean="0"/>
          </a:p>
        </p:txBody>
      </p:sp>
      <p:sp>
        <p:nvSpPr>
          <p:cNvPr id="233475" name="Rectangle 2"/>
          <p:cNvSpPr>
            <a:spLocks noGrp="1" noChangeArrowheads="1"/>
          </p:cNvSpPr>
          <p:nvPr>
            <p:ph type="title"/>
          </p:nvPr>
        </p:nvSpPr>
        <p:spPr/>
        <p:txBody>
          <a:bodyPr/>
          <a:lstStyle/>
          <a:p>
            <a:pPr eaLnBrk="1" hangingPunct="1"/>
            <a:r>
              <a:rPr lang="en-US" smtClean="0"/>
              <a:t>Crystalline Silica</a:t>
            </a:r>
          </a:p>
        </p:txBody>
      </p:sp>
      <p:sp>
        <p:nvSpPr>
          <p:cNvPr id="563203" name="Rectangle 3"/>
          <p:cNvSpPr>
            <a:spLocks noGrp="1" noChangeArrowheads="1"/>
          </p:cNvSpPr>
          <p:nvPr>
            <p:ph type="body" idx="1"/>
          </p:nvPr>
        </p:nvSpPr>
        <p:spPr/>
        <p:txBody>
          <a:bodyPr/>
          <a:lstStyle/>
          <a:p>
            <a:pPr eaLnBrk="1" hangingPunct="1">
              <a:lnSpc>
                <a:spcPct val="80000"/>
              </a:lnSpc>
              <a:buFontTx/>
              <a:buNone/>
            </a:pPr>
            <a:r>
              <a:rPr lang="en-US" sz="2400" b="1" i="1" smtClean="0"/>
              <a:t>Exposures to crystalline silica dust include:</a:t>
            </a:r>
          </a:p>
          <a:p>
            <a:pPr eaLnBrk="1" hangingPunct="1">
              <a:lnSpc>
                <a:spcPct val="80000"/>
              </a:lnSpc>
              <a:buFontTx/>
              <a:buNone/>
            </a:pPr>
            <a:endParaRPr lang="en-US" sz="2400" b="1" i="1" smtClean="0"/>
          </a:p>
          <a:p>
            <a:pPr eaLnBrk="1" hangingPunct="1">
              <a:lnSpc>
                <a:spcPct val="80000"/>
              </a:lnSpc>
            </a:pPr>
            <a:r>
              <a:rPr lang="en-US" sz="2400" smtClean="0"/>
              <a:t>Concrete cutting.</a:t>
            </a:r>
          </a:p>
          <a:p>
            <a:pPr eaLnBrk="1" hangingPunct="1">
              <a:lnSpc>
                <a:spcPct val="80000"/>
              </a:lnSpc>
            </a:pPr>
            <a:r>
              <a:rPr lang="en-US" sz="2400" smtClean="0"/>
              <a:t>Sandblasting for surface preparation.</a:t>
            </a:r>
          </a:p>
          <a:p>
            <a:pPr eaLnBrk="1" hangingPunct="1">
              <a:lnSpc>
                <a:spcPct val="80000"/>
              </a:lnSpc>
            </a:pPr>
            <a:r>
              <a:rPr lang="en-US" sz="2400" smtClean="0"/>
              <a:t>Crushing and drilling rock and concrete.</a:t>
            </a:r>
          </a:p>
          <a:p>
            <a:pPr eaLnBrk="1" hangingPunct="1">
              <a:lnSpc>
                <a:spcPct val="80000"/>
              </a:lnSpc>
            </a:pPr>
            <a:r>
              <a:rPr lang="en-US" sz="2400" smtClean="0"/>
              <a:t>Masonry and concrete work (e.g., building and road construction and repair).</a:t>
            </a:r>
          </a:p>
          <a:p>
            <a:pPr eaLnBrk="1" hangingPunct="1">
              <a:lnSpc>
                <a:spcPct val="80000"/>
              </a:lnSpc>
            </a:pPr>
            <a:r>
              <a:rPr lang="en-US" sz="2400" smtClean="0"/>
              <a:t>Mining &amp; tunneling.</a:t>
            </a:r>
          </a:p>
          <a:p>
            <a:pPr eaLnBrk="1" hangingPunct="1">
              <a:lnSpc>
                <a:spcPct val="80000"/>
              </a:lnSpc>
            </a:pPr>
            <a:r>
              <a:rPr lang="en-US" sz="2400" smtClean="0"/>
              <a:t>Cement worker wearing a full-face piece negative pressure air purifying respirator.</a:t>
            </a:r>
          </a:p>
          <a:p>
            <a:pPr eaLnBrk="1" hangingPunct="1">
              <a:lnSpc>
                <a:spcPct val="80000"/>
              </a:lnSpc>
            </a:pPr>
            <a:r>
              <a:rPr lang="en-US" sz="2400" smtClean="0"/>
              <a:t>Demolition work.</a:t>
            </a:r>
          </a:p>
          <a:p>
            <a:pPr eaLnBrk="1" hangingPunct="1">
              <a:lnSpc>
                <a:spcPct val="80000"/>
              </a:lnSpc>
            </a:pPr>
            <a:r>
              <a:rPr lang="en-US" sz="2400" smtClean="0"/>
              <a:t>Cement and asphalt pavement manufacturing. </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81EF5D-FCCE-43D2-A915-DC6BCA16FBBE}" type="slidenum">
              <a:rPr lang="en-US" smtClean="0"/>
              <a:pPr eaLnBrk="1" hangingPunct="1"/>
              <a:t>215</a:t>
            </a:fld>
            <a:endParaRPr lang="en-US" smtClean="0"/>
          </a:p>
        </p:txBody>
      </p:sp>
      <p:pic>
        <p:nvPicPr>
          <p:cNvPr id="234499" name="Picture 5" descr="cutting"/>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339725" y="219075"/>
            <a:ext cx="8497888" cy="59356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BEE14B-8293-49E7-A752-3109CB9D1194}" type="slidenum">
              <a:rPr lang="en-US" smtClean="0"/>
              <a:pPr eaLnBrk="1" hangingPunct="1"/>
              <a:t>216</a:t>
            </a:fld>
            <a:endParaRPr lang="en-US" smtClean="0"/>
          </a:p>
        </p:txBody>
      </p:sp>
      <p:sp>
        <p:nvSpPr>
          <p:cNvPr id="235523" name="Rectangle 2"/>
          <p:cNvSpPr>
            <a:spLocks noGrp="1" noChangeArrowheads="1"/>
          </p:cNvSpPr>
          <p:nvPr>
            <p:ph type="title"/>
          </p:nvPr>
        </p:nvSpPr>
        <p:spPr/>
        <p:txBody>
          <a:bodyPr/>
          <a:lstStyle/>
          <a:p>
            <a:pPr eaLnBrk="1" hangingPunct="1"/>
            <a:r>
              <a:rPr lang="en-US" smtClean="0"/>
              <a:t>Asbestos</a:t>
            </a:r>
          </a:p>
        </p:txBody>
      </p:sp>
      <p:pic>
        <p:nvPicPr>
          <p:cNvPr id="235524" name="Picture 8" descr="asbestos rock"/>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0313" y="1577975"/>
            <a:ext cx="4089400" cy="3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0" name="Rectangle 4"/>
          <p:cNvSpPr>
            <a:spLocks noGrp="1" noChangeArrowheads="1"/>
          </p:cNvSpPr>
          <p:nvPr>
            <p:ph type="body" sz="half" idx="1"/>
          </p:nvPr>
        </p:nvSpPr>
        <p:spPr>
          <a:xfrm>
            <a:off x="457200" y="1600200"/>
            <a:ext cx="4894263" cy="4525963"/>
          </a:xfrm>
        </p:spPr>
        <p:txBody>
          <a:bodyPr/>
          <a:lstStyle/>
          <a:p>
            <a:pPr eaLnBrk="1" hangingPunct="1"/>
            <a:r>
              <a:rPr lang="en-US" smtClean="0"/>
              <a:t>Exposure during demolition or remodeling jobs.</a:t>
            </a:r>
          </a:p>
          <a:p>
            <a:pPr eaLnBrk="1" hangingPunct="1"/>
            <a:r>
              <a:rPr lang="en-US" smtClean="0"/>
              <a:t>Found in some taping compounds, asbestos cement, pipes and floor tiles. </a:t>
            </a:r>
          </a:p>
          <a:p>
            <a:pPr eaLnBrk="1" hangingPunct="1"/>
            <a:r>
              <a:rPr lang="en-US" smtClean="0"/>
              <a:t>Measured in fibers per cubic centimeter (ff/cc).</a:t>
            </a:r>
          </a:p>
          <a:p>
            <a:pPr eaLnBrk="1" hangingPunct="1"/>
            <a:r>
              <a:rPr lang="en-US" sz="2400" smtClean="0"/>
              <a:t>29 CFR 1926.1101 Asbestos</a:t>
            </a: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AFF8C7-800D-4D76-AC3D-121FD883B59A}" type="slidenum">
              <a:rPr lang="en-US" smtClean="0"/>
              <a:pPr eaLnBrk="1" hangingPunct="1"/>
              <a:t>217</a:t>
            </a:fld>
            <a:endParaRPr lang="en-US" smtClean="0"/>
          </a:p>
        </p:txBody>
      </p:sp>
      <p:sp>
        <p:nvSpPr>
          <p:cNvPr id="236547" name="Rectangle 2"/>
          <p:cNvSpPr>
            <a:spLocks noGrp="1" noChangeArrowheads="1"/>
          </p:cNvSpPr>
          <p:nvPr>
            <p:ph type="title"/>
          </p:nvPr>
        </p:nvSpPr>
        <p:spPr/>
        <p:txBody>
          <a:bodyPr/>
          <a:lstStyle/>
          <a:p>
            <a:pPr eaLnBrk="1" hangingPunct="1"/>
            <a:r>
              <a:rPr lang="en-US" smtClean="0"/>
              <a:t>Asbestosis </a:t>
            </a:r>
          </a:p>
        </p:txBody>
      </p:sp>
      <p:sp>
        <p:nvSpPr>
          <p:cNvPr id="236548" name="Rectangle 3"/>
          <p:cNvSpPr>
            <a:spLocks noGrp="1" noChangeArrowheads="1"/>
          </p:cNvSpPr>
          <p:nvPr>
            <p:ph type="body" sz="half" idx="1"/>
          </p:nvPr>
        </p:nvSpPr>
        <p:spPr/>
        <p:txBody>
          <a:bodyPr/>
          <a:lstStyle/>
          <a:p>
            <a:pPr eaLnBrk="1" hangingPunct="1"/>
            <a:r>
              <a:rPr lang="en-US" smtClean="0"/>
              <a:t>Asbestosis and mesothelioma</a:t>
            </a:r>
          </a:p>
          <a:p>
            <a:pPr lvl="1" eaLnBrk="1" hangingPunct="1"/>
            <a:r>
              <a:rPr lang="en-US" smtClean="0"/>
              <a:t>Rare form of cancer that develops from the protective lining that covers many of the body's internal organs. </a:t>
            </a:r>
          </a:p>
        </p:txBody>
      </p:sp>
      <p:grpSp>
        <p:nvGrpSpPr>
          <p:cNvPr id="236549" name="Group 5"/>
          <p:cNvGrpSpPr>
            <a:grpSpLocks/>
          </p:cNvGrpSpPr>
          <p:nvPr/>
        </p:nvGrpSpPr>
        <p:grpSpPr bwMode="auto">
          <a:xfrm>
            <a:off x="4856163" y="1511300"/>
            <a:ext cx="3448050" cy="4410075"/>
            <a:chOff x="7052" y="8620"/>
            <a:chExt cx="3533" cy="5621"/>
          </a:xfrm>
        </p:grpSpPr>
        <p:pic>
          <p:nvPicPr>
            <p:cNvPr id="236550" name="Picture 6" descr="person on oxyge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3" y="8620"/>
              <a:ext cx="3157" cy="474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6551" name="Text Box 7"/>
            <p:cNvSpPr txBox="1">
              <a:spLocks noChangeArrowheads="1"/>
            </p:cNvSpPr>
            <p:nvPr/>
          </p:nvSpPr>
          <p:spPr bwMode="auto">
            <a:xfrm>
              <a:off x="7052" y="13493"/>
              <a:ext cx="353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Worker with chronic health problems; he needs oxygen.</a:t>
              </a:r>
              <a:endParaRPr lang="en-US" sz="2400"/>
            </a:p>
          </p:txBody>
        </p:sp>
      </p:gr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F3FBD6B-9E69-49EA-9A52-115AEB96C930}" type="slidenum">
              <a:rPr lang="en-US" smtClean="0"/>
              <a:pPr eaLnBrk="1" hangingPunct="1"/>
              <a:t>218</a:t>
            </a:fld>
            <a:endParaRPr lang="en-US" smtClean="0"/>
          </a:p>
        </p:txBody>
      </p:sp>
      <p:sp>
        <p:nvSpPr>
          <p:cNvPr id="237571" name="Rectangle 2"/>
          <p:cNvSpPr>
            <a:spLocks noGrp="1" noChangeArrowheads="1"/>
          </p:cNvSpPr>
          <p:nvPr>
            <p:ph type="title"/>
          </p:nvPr>
        </p:nvSpPr>
        <p:spPr/>
        <p:txBody>
          <a:bodyPr/>
          <a:lstStyle/>
          <a:p>
            <a:pPr eaLnBrk="1" hangingPunct="1"/>
            <a:r>
              <a:rPr lang="en-US" smtClean="0"/>
              <a:t>Lead-Based Paint Dust</a:t>
            </a:r>
          </a:p>
        </p:txBody>
      </p:sp>
      <p:sp>
        <p:nvSpPr>
          <p:cNvPr id="237572" name="Rectangle 3"/>
          <p:cNvSpPr>
            <a:spLocks noGrp="1" noChangeArrowheads="1"/>
          </p:cNvSpPr>
          <p:nvPr>
            <p:ph type="body" sz="half" idx="1"/>
          </p:nvPr>
        </p:nvSpPr>
        <p:spPr>
          <a:xfrm>
            <a:off x="457200" y="1600200"/>
            <a:ext cx="7812088" cy="4525963"/>
          </a:xfrm>
        </p:spPr>
        <p:txBody>
          <a:bodyPr/>
          <a:lstStyle/>
          <a:p>
            <a:pPr eaLnBrk="1" hangingPunct="1"/>
            <a:r>
              <a:rPr lang="en-US" smtClean="0"/>
              <a:t>“White Lead" (a lead carbonate)</a:t>
            </a:r>
          </a:p>
          <a:p>
            <a:pPr eaLnBrk="1" hangingPunct="1"/>
            <a:r>
              <a:rPr lang="en-US" smtClean="0"/>
              <a:t>“Red Lead" (a lead oxide)</a:t>
            </a:r>
          </a:p>
        </p:txBody>
      </p:sp>
      <p:pic>
        <p:nvPicPr>
          <p:cNvPr id="237573" name="Picture 6" descr="BGbridgecloseu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19375" y="2914650"/>
            <a:ext cx="4546600" cy="35464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2A3368-5828-4E5D-877B-71F2CF8E5306}" type="slidenum">
              <a:rPr lang="en-US" smtClean="0"/>
              <a:pPr eaLnBrk="1" hangingPunct="1"/>
              <a:t>219</a:t>
            </a:fld>
            <a:endParaRPr lang="en-US" smtClean="0"/>
          </a:p>
        </p:txBody>
      </p:sp>
      <p:sp>
        <p:nvSpPr>
          <p:cNvPr id="238595" name="Rectangle 4"/>
          <p:cNvSpPr>
            <a:spLocks noGrp="1" noChangeArrowheads="1"/>
          </p:cNvSpPr>
          <p:nvPr>
            <p:ph type="title"/>
          </p:nvPr>
        </p:nvSpPr>
        <p:spPr/>
        <p:txBody>
          <a:bodyPr/>
          <a:lstStyle/>
          <a:p>
            <a:pPr eaLnBrk="1" hangingPunct="1"/>
            <a:r>
              <a:rPr lang="en-US" smtClean="0"/>
              <a:t>EPA Certified Lead Renovator</a:t>
            </a:r>
          </a:p>
        </p:txBody>
      </p:sp>
      <p:sp>
        <p:nvSpPr>
          <p:cNvPr id="576517" name="Rectangle 5"/>
          <p:cNvSpPr>
            <a:spLocks noGrp="1" noChangeArrowheads="1"/>
          </p:cNvSpPr>
          <p:nvPr>
            <p:ph type="body" sz="half" idx="1"/>
          </p:nvPr>
        </p:nvSpPr>
        <p:spPr>
          <a:xfrm>
            <a:off x="457200" y="1600200"/>
            <a:ext cx="4806950" cy="4525963"/>
          </a:xfrm>
        </p:spPr>
        <p:txBody>
          <a:bodyPr/>
          <a:lstStyle/>
          <a:p>
            <a:pPr eaLnBrk="1" hangingPunct="1"/>
            <a:r>
              <a:rPr lang="en-US" dirty="0" smtClean="0"/>
              <a:t>All work performed under the supervision of certified lead renovators.</a:t>
            </a:r>
          </a:p>
          <a:p>
            <a:pPr eaLnBrk="1" hangingPunct="1"/>
            <a:r>
              <a:rPr lang="en-US" dirty="0" smtClean="0"/>
              <a:t>Post signs and warn occupants of buildings.</a:t>
            </a:r>
          </a:p>
          <a:p>
            <a:pPr eaLnBrk="1" hangingPunct="1"/>
            <a:r>
              <a:rPr lang="en-US" dirty="0" smtClean="0"/>
              <a:t>Barricade off work area and contain lead dust.</a:t>
            </a:r>
          </a:p>
          <a:p>
            <a:pPr eaLnBrk="1" hangingPunct="1"/>
            <a:r>
              <a:rPr lang="en-US" dirty="0" smtClean="0"/>
              <a:t>Clean all objects and surfaces.</a:t>
            </a:r>
          </a:p>
        </p:txBody>
      </p:sp>
      <p:pic>
        <p:nvPicPr>
          <p:cNvPr id="238597" name="Picture 7" descr="dustm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4375" y="1819275"/>
            <a:ext cx="2133600"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FBB5A4-B3A6-458A-8489-E8159103381E}" type="slidenum">
              <a:rPr lang="en-US" smtClean="0"/>
              <a:pPr eaLnBrk="1" hangingPunct="1"/>
              <a:t>22</a:t>
            </a:fld>
            <a:endParaRPr lang="en-US" smtClean="0"/>
          </a:p>
        </p:txBody>
      </p:sp>
      <p:sp>
        <p:nvSpPr>
          <p:cNvPr id="24579" name="Rectangle 2"/>
          <p:cNvSpPr>
            <a:spLocks noGrp="1" noChangeArrowheads="1"/>
          </p:cNvSpPr>
          <p:nvPr>
            <p:ph type="title"/>
          </p:nvPr>
        </p:nvSpPr>
        <p:spPr/>
        <p:txBody>
          <a:bodyPr/>
          <a:lstStyle/>
          <a:p>
            <a:pPr eaLnBrk="1" hangingPunct="1"/>
            <a:r>
              <a:rPr lang="en-US" smtClean="0"/>
              <a:t>Personal Monitoring</a:t>
            </a:r>
          </a:p>
        </p:txBody>
      </p:sp>
      <p:sp>
        <p:nvSpPr>
          <p:cNvPr id="24580" name="Rectangle 3"/>
          <p:cNvSpPr>
            <a:spLocks noGrp="1" noChangeArrowheads="1"/>
          </p:cNvSpPr>
          <p:nvPr>
            <p:ph type="body" idx="1"/>
          </p:nvPr>
        </p:nvSpPr>
        <p:spPr>
          <a:xfrm>
            <a:off x="457200" y="1600200"/>
            <a:ext cx="5105400" cy="4525963"/>
          </a:xfrm>
        </p:spPr>
        <p:txBody>
          <a:bodyPr/>
          <a:lstStyle/>
          <a:p>
            <a:pPr eaLnBrk="1" hangingPunct="1"/>
            <a:r>
              <a:rPr lang="en-US" smtClean="0"/>
              <a:t>Determines individual worker exposure.</a:t>
            </a:r>
          </a:p>
          <a:p>
            <a:pPr eaLnBrk="1" hangingPunct="1"/>
            <a:r>
              <a:rPr lang="en-US" smtClean="0"/>
              <a:t>Done during a specific time period…</a:t>
            </a:r>
          </a:p>
          <a:p>
            <a:pPr lvl="1" eaLnBrk="1" hangingPunct="1"/>
            <a:r>
              <a:rPr lang="en-US" smtClean="0"/>
              <a:t>8-hour (TWA)</a:t>
            </a:r>
          </a:p>
          <a:p>
            <a:pPr lvl="1" eaLnBrk="1" hangingPunct="1"/>
            <a:r>
              <a:rPr lang="en-US" smtClean="0"/>
              <a:t>15 minute (STEL) </a:t>
            </a:r>
          </a:p>
        </p:txBody>
      </p:sp>
      <p:pic>
        <p:nvPicPr>
          <p:cNvPr id="24581" name="Picture 4" descr="personal air monitor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1863" y="1752600"/>
            <a:ext cx="24923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 Box 5"/>
          <p:cNvSpPr txBox="1">
            <a:spLocks noChangeArrowheads="1"/>
          </p:cNvSpPr>
          <p:nvPr/>
        </p:nvSpPr>
        <p:spPr bwMode="auto">
          <a:xfrm>
            <a:off x="1981200" y="5791200"/>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Pump pulls air through a filter or tube, which traps the dust or toxin. </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4A426D-C123-491A-AF1D-7B775BC7E788}" type="slidenum">
              <a:rPr lang="en-US" smtClean="0"/>
              <a:pPr eaLnBrk="1" hangingPunct="1"/>
              <a:t>220</a:t>
            </a:fld>
            <a:endParaRPr lang="en-US" smtClean="0"/>
          </a:p>
        </p:txBody>
      </p:sp>
      <p:sp>
        <p:nvSpPr>
          <p:cNvPr id="239619" name="Rectangle 2"/>
          <p:cNvSpPr>
            <a:spLocks noGrp="1" noChangeArrowheads="1"/>
          </p:cNvSpPr>
          <p:nvPr>
            <p:ph type="title"/>
          </p:nvPr>
        </p:nvSpPr>
        <p:spPr/>
        <p:txBody>
          <a:bodyPr/>
          <a:lstStyle/>
          <a:p>
            <a:pPr eaLnBrk="1" hangingPunct="1"/>
            <a:r>
              <a:rPr lang="en-US" smtClean="0"/>
              <a:t>Fiberglass Insulation</a:t>
            </a:r>
          </a:p>
        </p:txBody>
      </p:sp>
      <p:sp>
        <p:nvSpPr>
          <p:cNvPr id="579588" name="Rectangle 4"/>
          <p:cNvSpPr>
            <a:spLocks noGrp="1" noChangeArrowheads="1"/>
          </p:cNvSpPr>
          <p:nvPr>
            <p:ph type="body" sz="half" idx="1"/>
          </p:nvPr>
        </p:nvSpPr>
        <p:spPr>
          <a:xfrm>
            <a:off x="457200" y="1600200"/>
            <a:ext cx="4706938" cy="4525963"/>
          </a:xfrm>
        </p:spPr>
        <p:txBody>
          <a:bodyPr/>
          <a:lstStyle/>
          <a:p>
            <a:pPr eaLnBrk="1" hangingPunct="1"/>
            <a:r>
              <a:rPr lang="en-US" smtClean="0"/>
              <a:t>Provide general or local exhaust ventilation systems.</a:t>
            </a:r>
          </a:p>
          <a:p>
            <a:pPr eaLnBrk="1" hangingPunct="1"/>
            <a:r>
              <a:rPr lang="en-US" smtClean="0"/>
              <a:t>Wear PPE.</a:t>
            </a:r>
          </a:p>
          <a:p>
            <a:pPr eaLnBrk="1" hangingPunct="1"/>
            <a:r>
              <a:rPr lang="en-US" smtClean="0"/>
              <a:t>Maintain PEL for nuisance dusts (15 mg/m</a:t>
            </a:r>
            <a:r>
              <a:rPr lang="en-US" smtClean="0">
                <a:cs typeface="Arial" charset="0"/>
              </a:rPr>
              <a:t>³</a:t>
            </a:r>
            <a:r>
              <a:rPr lang="en-US" smtClean="0"/>
              <a:t>).</a:t>
            </a:r>
          </a:p>
        </p:txBody>
      </p:sp>
      <p:pic>
        <p:nvPicPr>
          <p:cNvPr id="239621" name="Picture 7" descr="fibergla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35613" y="1654175"/>
            <a:ext cx="3113087" cy="43354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7460DD-8953-4B9C-A93B-1BCF2CC7B190}" type="slidenum">
              <a:rPr lang="en-US" smtClean="0"/>
              <a:pPr eaLnBrk="1" hangingPunct="1"/>
              <a:t>221</a:t>
            </a:fld>
            <a:endParaRPr lang="en-US" smtClean="0"/>
          </a:p>
        </p:txBody>
      </p:sp>
      <p:graphicFrame>
        <p:nvGraphicFramePr>
          <p:cNvPr id="582811" name="Group 155"/>
          <p:cNvGraphicFramePr>
            <a:graphicFrameLocks noGrp="1"/>
          </p:cNvGraphicFramePr>
          <p:nvPr>
            <p:ph idx="1"/>
          </p:nvPr>
        </p:nvGraphicFramePr>
        <p:xfrm>
          <a:off x="180975" y="222250"/>
          <a:ext cx="8723313" cy="6481764"/>
        </p:xfrm>
        <a:graphic>
          <a:graphicData uri="http://schemas.openxmlformats.org/drawingml/2006/table">
            <a:tbl>
              <a:tblPr/>
              <a:tblGrid>
                <a:gridCol w="1416050"/>
                <a:gridCol w="1784350"/>
                <a:gridCol w="5522913"/>
              </a:tblGrid>
              <a:tr h="542978">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rgbClr val="FF0000"/>
                          </a:solidFill>
                          <a:effectLst/>
                          <a:latin typeface="Arial" charset="0"/>
                          <a:ea typeface="Times New Roman" pitchFamily="18" charset="0"/>
                          <a:cs typeface="Arial" charset="0"/>
                        </a:rPr>
                        <a:t>Dust &amp; Fiber Respirator Selection Guide</a:t>
                      </a:r>
                      <a:endParaRPr kumimoji="0" lang="en-US" sz="2400" b="0" i="0" u="none" strike="noStrike" cap="none" normalizeH="0" baseline="0" smtClean="0">
                        <a:ln>
                          <a:noFill/>
                        </a:ln>
                        <a:solidFill>
                          <a:srgbClr val="FF0000"/>
                        </a:solidFill>
                        <a:effectLst/>
                        <a:latin typeface="Arial" charset="0"/>
                        <a:ea typeface="Times New Roman" pitchFamily="18" charset="0"/>
                        <a:cs typeface="Arial" charset="0"/>
                      </a:endParaRPr>
                    </a:p>
                  </a:txBody>
                  <a:tcPr marT="45724" marB="45724"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55726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Arial" charset="0"/>
                          <a:ea typeface="Times New Roman" pitchFamily="18" charset="0"/>
                          <a:cs typeface="Arial" charset="0"/>
                        </a:rPr>
                        <a:t>Hazard</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Arial" charset="0"/>
                          <a:ea typeface="Times New Roman" pitchFamily="18" charset="0"/>
                          <a:cs typeface="Arial" charset="0"/>
                        </a:rPr>
                        <a:t>Efficiency</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400" b="1" i="1" u="none" strike="noStrike" cap="none" normalizeH="0" baseline="0" smtClean="0">
                          <a:ln>
                            <a:noFill/>
                          </a:ln>
                          <a:solidFill>
                            <a:schemeClr val="tx1"/>
                          </a:solidFill>
                          <a:effectLst/>
                          <a:latin typeface="Arial" charset="0"/>
                          <a:ea typeface="Times New Roman" pitchFamily="18" charset="0"/>
                          <a:cs typeface="Arial" charset="0"/>
                        </a:rPr>
                        <a:t>Comments</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r>
              <a:tr h="7011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Silica</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100 (HEPA)</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Atmosphere supplying respirators may be required.</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41618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Asbestos</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100 (HEPA)</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Requires specific respirators to be used based on task and exposure level. </a:t>
                      </a:r>
                      <a:r>
                        <a:rPr kumimoji="0" lang="en-US" sz="2000" b="0" i="0" u="sng" strike="noStrike" cap="none" normalizeH="0" baseline="0" smtClean="0">
                          <a:ln>
                            <a:noFill/>
                          </a:ln>
                          <a:solidFill>
                            <a:schemeClr val="tx1"/>
                          </a:solidFill>
                          <a:effectLst/>
                          <a:latin typeface="Arial" charset="0"/>
                          <a:ea typeface="Times New Roman" pitchFamily="18" charset="0"/>
                          <a:cs typeface="Arial" charset="0"/>
                        </a:rPr>
                        <a:t>No disposable filtering facepieces allowed</a:t>
                      </a: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 Atmosphere supplying respirators may be required.</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08754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Lead</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100 (HEPA)</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Requires specific respirators to be used based on task and exposure level. Atmosphere supplying respirators may be required.</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08913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Fiberglass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Insulation</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95, 99 or 100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(HEPA)</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No specific respirator required. Select approved respirator bases on exposure level, use and comfort.</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08754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Nuisance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Dust</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95, 99 or 100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(HEPA)</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ea typeface="Times New Roman" pitchFamily="18" charset="0"/>
                          <a:cs typeface="Arial" charset="0"/>
                        </a:rPr>
                        <a:t>No specific respirator required. Select approved respirator bases on exposure level, use and comfort.</a:t>
                      </a:r>
                    </a:p>
                  </a:txBody>
                  <a:tcPr marT="45724" marB="45724"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2CCF9A6-885C-4812-BB1A-B6E81D7E2307}" type="slidenum">
              <a:rPr lang="en-US" smtClean="0"/>
              <a:pPr eaLnBrk="1" hangingPunct="1"/>
              <a:t>222</a:t>
            </a:fld>
            <a:endParaRPr lang="en-US" smtClean="0"/>
          </a:p>
        </p:txBody>
      </p:sp>
      <p:sp>
        <p:nvSpPr>
          <p:cNvPr id="241667" name="Rectangle 4"/>
          <p:cNvSpPr>
            <a:spLocks noGrp="1" noChangeArrowheads="1"/>
          </p:cNvSpPr>
          <p:nvPr>
            <p:ph type="title"/>
          </p:nvPr>
        </p:nvSpPr>
        <p:spPr/>
        <p:txBody>
          <a:bodyPr/>
          <a:lstStyle/>
          <a:p>
            <a:pPr eaLnBrk="1" hangingPunct="1"/>
            <a:r>
              <a:rPr lang="en-US" smtClean="0"/>
              <a:t>Mists</a:t>
            </a:r>
          </a:p>
        </p:txBody>
      </p:sp>
      <p:sp>
        <p:nvSpPr>
          <p:cNvPr id="241669" name="Rectangle 5"/>
          <p:cNvSpPr>
            <a:spLocks noGrp="1" noChangeArrowheads="1"/>
          </p:cNvSpPr>
          <p:nvPr>
            <p:ph type="body" sz="half" idx="1"/>
          </p:nvPr>
        </p:nvSpPr>
        <p:spPr>
          <a:xfrm>
            <a:off x="457200" y="1600200"/>
            <a:ext cx="7870825" cy="4525963"/>
          </a:xfrm>
        </p:spPr>
        <p:txBody>
          <a:bodyPr/>
          <a:lstStyle/>
          <a:p>
            <a:pPr eaLnBrk="1" hangingPunct="1">
              <a:buFontTx/>
              <a:buNone/>
            </a:pPr>
            <a:r>
              <a:rPr lang="en-US" b="1" i="1" smtClean="0"/>
              <a:t>Examples of mists found in construction:</a:t>
            </a:r>
          </a:p>
          <a:p>
            <a:pPr eaLnBrk="1" hangingPunct="1">
              <a:buFontTx/>
              <a:buNone/>
            </a:pPr>
            <a:endParaRPr lang="en-US" smtClean="0"/>
          </a:p>
          <a:p>
            <a:pPr eaLnBrk="1" hangingPunct="1"/>
            <a:r>
              <a:rPr lang="en-US" smtClean="0"/>
              <a:t>Oil mist</a:t>
            </a:r>
          </a:p>
          <a:p>
            <a:pPr eaLnBrk="1" hangingPunct="1"/>
            <a:r>
              <a:rPr lang="en-US" smtClean="0"/>
              <a:t>Paint mist</a:t>
            </a:r>
          </a:p>
          <a:p>
            <a:pPr eaLnBrk="1" hangingPunct="1"/>
            <a:r>
              <a:rPr lang="en-US" smtClean="0"/>
              <a:t>Pesticides</a:t>
            </a:r>
          </a:p>
          <a:p>
            <a:pPr eaLnBrk="1" hangingPunct="1"/>
            <a:r>
              <a:rPr lang="en-US" smtClean="0"/>
              <a:t>Aerosols</a:t>
            </a:r>
          </a:p>
        </p:txBody>
      </p:sp>
      <p:pic>
        <p:nvPicPr>
          <p:cNvPr id="241670" name="Picture 8" descr="spray pain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4486" y="2144610"/>
            <a:ext cx="2926063" cy="438705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1BBF13-9260-4ED8-A2E8-A3EEF50F555C}" type="slidenum">
              <a:rPr lang="en-US" smtClean="0"/>
              <a:pPr eaLnBrk="1" hangingPunct="1"/>
              <a:t>223</a:t>
            </a:fld>
            <a:endParaRPr lang="en-US" smtClean="0"/>
          </a:p>
        </p:txBody>
      </p:sp>
      <p:sp>
        <p:nvSpPr>
          <p:cNvPr id="242691" name="Rectangle 2"/>
          <p:cNvSpPr>
            <a:spLocks noGrp="1" noChangeArrowheads="1"/>
          </p:cNvSpPr>
          <p:nvPr>
            <p:ph type="title"/>
          </p:nvPr>
        </p:nvSpPr>
        <p:spPr/>
        <p:txBody>
          <a:bodyPr/>
          <a:lstStyle/>
          <a:p>
            <a:pPr eaLnBrk="1" hangingPunct="1"/>
            <a:r>
              <a:rPr lang="en-US" sz="4000" smtClean="0"/>
              <a:t>How do mists affect the body?</a:t>
            </a:r>
          </a:p>
        </p:txBody>
      </p:sp>
      <p:grpSp>
        <p:nvGrpSpPr>
          <p:cNvPr id="242692" name="Group 4"/>
          <p:cNvGrpSpPr>
            <a:grpSpLocks/>
          </p:cNvGrpSpPr>
          <p:nvPr/>
        </p:nvGrpSpPr>
        <p:grpSpPr bwMode="auto">
          <a:xfrm>
            <a:off x="731838" y="1495425"/>
            <a:ext cx="7451725" cy="5032375"/>
            <a:chOff x="3754" y="2267"/>
            <a:chExt cx="7095" cy="4885"/>
          </a:xfrm>
        </p:grpSpPr>
        <p:grpSp>
          <p:nvGrpSpPr>
            <p:cNvPr id="242696" name="Group 5"/>
            <p:cNvGrpSpPr>
              <a:grpSpLocks/>
            </p:cNvGrpSpPr>
            <p:nvPr/>
          </p:nvGrpSpPr>
          <p:grpSpPr bwMode="auto">
            <a:xfrm>
              <a:off x="3754" y="2267"/>
              <a:ext cx="7095" cy="4885"/>
              <a:chOff x="3260" y="2215"/>
              <a:chExt cx="7095" cy="4885"/>
            </a:xfrm>
          </p:grpSpPr>
          <p:pic>
            <p:nvPicPr>
              <p:cNvPr id="242698" name="Picture 6" descr="lung m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2" y="2215"/>
                <a:ext cx="1783" cy="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9" name="Picture 7" descr="dusts siz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60" y="4978"/>
                <a:ext cx="5589"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00" name="AutoShape 8"/>
              <p:cNvSpPr>
                <a:spLocks noChangeArrowheads="1"/>
              </p:cNvSpPr>
              <p:nvPr/>
            </p:nvSpPr>
            <p:spPr bwMode="auto">
              <a:xfrm rot="9669997">
                <a:off x="6658" y="4576"/>
                <a:ext cx="1893" cy="1374"/>
              </a:xfrm>
              <a:prstGeom prst="cloudCallout">
                <a:avLst>
                  <a:gd name="adj1" fmla="val -100611"/>
                  <a:gd name="adj2" fmla="val 131241"/>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sp>
            <p:nvSpPr>
              <p:cNvPr id="242701" name="Text Box 9"/>
              <p:cNvSpPr txBox="1">
                <a:spLocks noChangeArrowheads="1"/>
              </p:cNvSpPr>
              <p:nvPr/>
            </p:nvSpPr>
            <p:spPr bwMode="auto">
              <a:xfrm>
                <a:off x="7005" y="5291"/>
                <a:ext cx="112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Mists</a:t>
                </a:r>
                <a:endParaRPr lang="en-US" sz="2000"/>
              </a:p>
            </p:txBody>
          </p:sp>
          <p:pic>
            <p:nvPicPr>
              <p:cNvPr id="242702" name="il_fi" descr="http://www.islandhandtherapy.com/media/hand_logo.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7798" y="4625"/>
                <a:ext cx="935"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42697" name="Rectangle 11"/>
            <p:cNvSpPr>
              <a:spLocks noChangeArrowheads="1"/>
            </p:cNvSpPr>
            <p:nvPr/>
          </p:nvSpPr>
          <p:spPr bwMode="auto">
            <a:xfrm>
              <a:off x="5641" y="5562"/>
              <a:ext cx="647" cy="4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242693" name="Group 12"/>
          <p:cNvGrpSpPr>
            <a:grpSpLocks/>
          </p:cNvGrpSpPr>
          <p:nvPr/>
        </p:nvGrpSpPr>
        <p:grpSpPr bwMode="auto">
          <a:xfrm>
            <a:off x="1452563" y="2082800"/>
            <a:ext cx="1414462" cy="2344738"/>
            <a:chOff x="8679" y="8495"/>
            <a:chExt cx="992" cy="1998"/>
          </a:xfrm>
        </p:grpSpPr>
        <p:sp>
          <p:nvSpPr>
            <p:cNvPr id="242694" name="Text Box 13"/>
            <p:cNvSpPr txBox="1">
              <a:spLocks noChangeArrowheads="1"/>
            </p:cNvSpPr>
            <p:nvPr/>
          </p:nvSpPr>
          <p:spPr bwMode="auto">
            <a:xfrm>
              <a:off x="8679" y="8495"/>
              <a:ext cx="992" cy="991"/>
            </a:xfrm>
            <a:prstGeom prst="rect">
              <a:avLst/>
            </a:prstGeom>
            <a:solidFill>
              <a:srgbClr val="FFFFFF"/>
            </a:solidFill>
            <a:ln w="38100" cmpd="dbl">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Skin Desig-</a:t>
              </a:r>
            </a:p>
            <a:p>
              <a:pPr algn="ctr" eaLnBrk="1" hangingPunct="1"/>
              <a:r>
                <a:rPr lang="en-US" sz="2400" b="1"/>
                <a:t>nation</a:t>
              </a:r>
              <a:endParaRPr lang="en-US" sz="4000"/>
            </a:p>
          </p:txBody>
        </p:sp>
        <p:sp>
          <p:nvSpPr>
            <p:cNvPr id="242695" name="Text Box 14"/>
            <p:cNvSpPr txBox="1">
              <a:spLocks noChangeArrowheads="1"/>
            </p:cNvSpPr>
            <p:nvPr/>
          </p:nvSpPr>
          <p:spPr bwMode="auto">
            <a:xfrm>
              <a:off x="8685" y="9502"/>
              <a:ext cx="979" cy="991"/>
            </a:xfrm>
            <a:prstGeom prst="rect">
              <a:avLst/>
            </a:prstGeom>
            <a:solidFill>
              <a:srgbClr val="FFFFFF"/>
            </a:solidFill>
            <a:ln w="38100" cmpd="dbl">
              <a:solidFill>
                <a:srgbClr val="000000"/>
              </a:solidFill>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6600">
                  <a:latin typeface="Times New Roman" pitchFamily="18" charset="0"/>
                </a:rPr>
                <a:t>X</a:t>
              </a:r>
              <a:endParaRPr lang="en-US" sz="4000"/>
            </a:p>
          </p:txBody>
        </p:sp>
      </p:gr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CD25CC9-3FC0-424F-A15D-988101E57CE5}" type="slidenum">
              <a:rPr lang="en-US" smtClean="0"/>
              <a:pPr eaLnBrk="1" hangingPunct="1"/>
              <a:t>224</a:t>
            </a:fld>
            <a:endParaRPr lang="en-US" smtClean="0"/>
          </a:p>
        </p:txBody>
      </p:sp>
      <p:sp>
        <p:nvSpPr>
          <p:cNvPr id="243715" name="Rectangle 4"/>
          <p:cNvSpPr>
            <a:spLocks noGrp="1" noChangeArrowheads="1"/>
          </p:cNvSpPr>
          <p:nvPr>
            <p:ph type="title"/>
          </p:nvPr>
        </p:nvSpPr>
        <p:spPr/>
        <p:txBody>
          <a:bodyPr/>
          <a:lstStyle/>
          <a:p>
            <a:pPr eaLnBrk="1" hangingPunct="1"/>
            <a:r>
              <a:rPr lang="en-US" sz="4000" smtClean="0"/>
              <a:t>Respiratory Protection for Exposures to Mists</a:t>
            </a:r>
          </a:p>
        </p:txBody>
      </p:sp>
      <p:sp>
        <p:nvSpPr>
          <p:cNvPr id="243716" name="Rectangle 5"/>
          <p:cNvSpPr>
            <a:spLocks noGrp="1" noChangeArrowheads="1"/>
          </p:cNvSpPr>
          <p:nvPr>
            <p:ph type="body" sz="half" idx="1"/>
          </p:nvPr>
        </p:nvSpPr>
        <p:spPr>
          <a:xfrm>
            <a:off x="457200" y="2413000"/>
            <a:ext cx="4038600" cy="3713163"/>
          </a:xfrm>
        </p:spPr>
        <p:txBody>
          <a:bodyPr/>
          <a:lstStyle/>
          <a:p>
            <a:pPr eaLnBrk="1" hangingPunct="1">
              <a:lnSpc>
                <a:spcPct val="90000"/>
              </a:lnSpc>
            </a:pPr>
            <a:r>
              <a:rPr lang="en-US" sz="3200" smtClean="0"/>
              <a:t>Filters designated as a “P” or “R” if the mist contains oil. </a:t>
            </a:r>
          </a:p>
        </p:txBody>
      </p:sp>
      <p:pic>
        <p:nvPicPr>
          <p:cNvPr id="243717" name="Picture 8" descr="unnam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05425" y="1508125"/>
            <a:ext cx="3208338"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8" name="Rectangle 10"/>
          <p:cNvSpPr>
            <a:spLocks noChangeArrowheads="1"/>
          </p:cNvSpPr>
          <p:nvPr/>
        </p:nvSpPr>
        <p:spPr bwMode="auto">
          <a:xfrm>
            <a:off x="5522913" y="1801813"/>
            <a:ext cx="33194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AOSafety 95110 Paint Spray Respirator</a:t>
            </a:r>
          </a:p>
        </p:txBody>
      </p:sp>
      <p:sp>
        <p:nvSpPr>
          <p:cNvPr id="243719" name="Rectangle 11"/>
          <p:cNvSpPr>
            <a:spLocks noGrp="1" noChangeArrowheads="1"/>
          </p:cNvSpPr>
          <p:nvPr>
            <p:ph type="body" sz="half" idx="2"/>
          </p:nvPr>
        </p:nvSpPr>
        <p:spPr>
          <a:xfrm>
            <a:off x="4879975" y="4445000"/>
            <a:ext cx="3268663" cy="1709738"/>
          </a:xfrm>
        </p:spPr>
        <p:txBody>
          <a:bodyPr/>
          <a:lstStyle/>
          <a:p>
            <a:pPr eaLnBrk="1" hangingPunct="1">
              <a:lnSpc>
                <a:spcPct val="90000"/>
              </a:lnSpc>
            </a:pPr>
            <a:r>
              <a:rPr lang="en-US" sz="2400" smtClean="0"/>
              <a:t>Organic Vapors</a:t>
            </a:r>
          </a:p>
          <a:p>
            <a:pPr eaLnBrk="1" hangingPunct="1">
              <a:lnSpc>
                <a:spcPct val="90000"/>
              </a:lnSpc>
            </a:pPr>
            <a:r>
              <a:rPr lang="en-US" sz="2400" smtClean="0"/>
              <a:t>Paints</a:t>
            </a:r>
          </a:p>
          <a:p>
            <a:pPr eaLnBrk="1" hangingPunct="1">
              <a:lnSpc>
                <a:spcPct val="90000"/>
              </a:lnSpc>
            </a:pPr>
            <a:r>
              <a:rPr lang="en-US" sz="2400" smtClean="0"/>
              <a:t>Lacquers</a:t>
            </a:r>
          </a:p>
          <a:p>
            <a:pPr eaLnBrk="1" hangingPunct="1">
              <a:lnSpc>
                <a:spcPct val="90000"/>
              </a:lnSpc>
            </a:pPr>
            <a:r>
              <a:rPr lang="en-US" sz="2400" smtClean="0"/>
              <a:t>Enamels</a:t>
            </a:r>
          </a:p>
          <a:p>
            <a:pPr eaLnBrk="1" hangingPunct="1">
              <a:lnSpc>
                <a:spcPct val="90000"/>
              </a:lnSpc>
            </a:pPr>
            <a:r>
              <a:rPr lang="en-US" sz="2400" smtClean="0"/>
              <a:t>Detachable Prefilter</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0018F4-3C1C-4094-99C0-53F0EA4A4E00}" type="slidenum">
              <a:rPr lang="en-US" smtClean="0"/>
              <a:pPr eaLnBrk="1" hangingPunct="1"/>
              <a:t>225</a:t>
            </a:fld>
            <a:endParaRPr lang="en-US" smtClean="0"/>
          </a:p>
        </p:txBody>
      </p:sp>
      <p:sp>
        <p:nvSpPr>
          <p:cNvPr id="244739" name="Rectangle 2"/>
          <p:cNvSpPr>
            <a:spLocks noGrp="1" noChangeArrowheads="1"/>
          </p:cNvSpPr>
          <p:nvPr>
            <p:ph type="title"/>
          </p:nvPr>
        </p:nvSpPr>
        <p:spPr/>
        <p:txBody>
          <a:bodyPr/>
          <a:lstStyle/>
          <a:p>
            <a:pPr eaLnBrk="1" hangingPunct="1"/>
            <a:r>
              <a:rPr lang="en-US" sz="4000" smtClean="0"/>
              <a:t>Chemical Health Hazard Categories</a:t>
            </a:r>
          </a:p>
        </p:txBody>
      </p:sp>
      <p:sp>
        <p:nvSpPr>
          <p:cNvPr id="244740" name="Rectangle 15"/>
          <p:cNvSpPr>
            <a:spLocks noChangeArrowheads="1"/>
          </p:cNvSpPr>
          <p:nvPr/>
        </p:nvSpPr>
        <p:spPr bwMode="auto">
          <a:xfrm>
            <a:off x="0" y="29527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grpSp>
        <p:nvGrpSpPr>
          <p:cNvPr id="2" name="Group 25"/>
          <p:cNvGrpSpPr>
            <a:grpSpLocks/>
          </p:cNvGrpSpPr>
          <p:nvPr/>
        </p:nvGrpSpPr>
        <p:grpSpPr bwMode="auto">
          <a:xfrm>
            <a:off x="788988" y="1525588"/>
            <a:ext cx="7566025" cy="3376612"/>
            <a:chOff x="497" y="961"/>
            <a:chExt cx="4766" cy="2127"/>
          </a:xfrm>
        </p:grpSpPr>
        <p:pic>
          <p:nvPicPr>
            <p:cNvPr id="244760" name="Picture 6" descr="health hazard gh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8" y="1253"/>
              <a:ext cx="1835" cy="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61" name="Rectangle 16"/>
            <p:cNvSpPr>
              <a:spLocks noChangeArrowheads="1"/>
            </p:cNvSpPr>
            <p:nvPr/>
          </p:nvSpPr>
          <p:spPr bwMode="auto">
            <a:xfrm>
              <a:off x="497" y="961"/>
              <a:ext cx="135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t>Carcinogen</a:t>
              </a:r>
            </a:p>
          </p:txBody>
        </p:sp>
      </p:grpSp>
      <p:grpSp>
        <p:nvGrpSpPr>
          <p:cNvPr id="3" name="Group 26"/>
          <p:cNvGrpSpPr>
            <a:grpSpLocks/>
          </p:cNvGrpSpPr>
          <p:nvPr/>
        </p:nvGrpSpPr>
        <p:grpSpPr bwMode="auto">
          <a:xfrm>
            <a:off x="788988" y="1984375"/>
            <a:ext cx="7569200" cy="2905125"/>
            <a:chOff x="497" y="1250"/>
            <a:chExt cx="4768" cy="1830"/>
          </a:xfrm>
        </p:grpSpPr>
        <p:sp>
          <p:nvSpPr>
            <p:cNvPr id="244758" name="Rectangle 17"/>
            <p:cNvSpPr>
              <a:spLocks noChangeArrowheads="1"/>
            </p:cNvSpPr>
            <p:nvPr/>
          </p:nvSpPr>
          <p:spPr bwMode="auto">
            <a:xfrm>
              <a:off x="497" y="1408"/>
              <a:ext cx="116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a:t>Corrosive</a:t>
              </a:r>
            </a:p>
          </p:txBody>
        </p:sp>
        <p:pic>
          <p:nvPicPr>
            <p:cNvPr id="244759" name="Picture 8" descr="corrosive gh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35" y="1250"/>
              <a:ext cx="1830" cy="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7"/>
          <p:cNvGrpSpPr>
            <a:grpSpLocks/>
          </p:cNvGrpSpPr>
          <p:nvPr/>
        </p:nvGrpSpPr>
        <p:grpSpPr bwMode="auto">
          <a:xfrm>
            <a:off x="787400" y="1933575"/>
            <a:ext cx="7591425" cy="3006725"/>
            <a:chOff x="496" y="1218"/>
            <a:chExt cx="4782" cy="1894"/>
          </a:xfrm>
        </p:grpSpPr>
        <p:sp>
          <p:nvSpPr>
            <p:cNvPr id="244756" name="Rectangle 18"/>
            <p:cNvSpPr>
              <a:spLocks noChangeArrowheads="1"/>
            </p:cNvSpPr>
            <p:nvPr/>
          </p:nvSpPr>
          <p:spPr bwMode="auto">
            <a:xfrm>
              <a:off x="496" y="1865"/>
              <a:ext cx="232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t>Toxic &amp; Highly Toxic</a:t>
              </a:r>
            </a:p>
          </p:txBody>
        </p:sp>
        <p:pic>
          <p:nvPicPr>
            <p:cNvPr id="244757" name="Picture 9" descr="toxic gh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4" y="1218"/>
              <a:ext cx="1894" cy="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9"/>
          <p:cNvGrpSpPr>
            <a:grpSpLocks/>
          </p:cNvGrpSpPr>
          <p:nvPr/>
        </p:nvGrpSpPr>
        <p:grpSpPr bwMode="auto">
          <a:xfrm>
            <a:off x="869950" y="1927225"/>
            <a:ext cx="7485063" cy="2994025"/>
            <a:chOff x="539" y="1214"/>
            <a:chExt cx="4715" cy="1886"/>
          </a:xfrm>
        </p:grpSpPr>
        <p:pic>
          <p:nvPicPr>
            <p:cNvPr id="244754" name="Picture 11" descr="warning gh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68" y="1214"/>
              <a:ext cx="1886"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55" name="Rectangle 19"/>
            <p:cNvSpPr>
              <a:spLocks noChangeArrowheads="1"/>
            </p:cNvSpPr>
            <p:nvPr/>
          </p:nvSpPr>
          <p:spPr bwMode="auto">
            <a:xfrm>
              <a:off x="539" y="2316"/>
              <a:ext cx="82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t>Irritant</a:t>
              </a:r>
            </a:p>
          </p:txBody>
        </p:sp>
      </p:grpSp>
      <p:grpSp>
        <p:nvGrpSpPr>
          <p:cNvPr id="6" name="Group 30"/>
          <p:cNvGrpSpPr>
            <a:grpSpLocks/>
          </p:cNvGrpSpPr>
          <p:nvPr/>
        </p:nvGrpSpPr>
        <p:grpSpPr bwMode="auto">
          <a:xfrm>
            <a:off x="779463" y="1944688"/>
            <a:ext cx="7607300" cy="3035300"/>
            <a:chOff x="491" y="1225"/>
            <a:chExt cx="4792" cy="1912"/>
          </a:xfrm>
        </p:grpSpPr>
        <p:sp>
          <p:nvSpPr>
            <p:cNvPr id="244752" name="Rectangle 20"/>
            <p:cNvSpPr>
              <a:spLocks noChangeArrowheads="1"/>
            </p:cNvSpPr>
            <p:nvPr/>
          </p:nvSpPr>
          <p:spPr bwMode="auto">
            <a:xfrm>
              <a:off x="491" y="2779"/>
              <a:ext cx="1175"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a:t>Sensitizer</a:t>
              </a:r>
            </a:p>
          </p:txBody>
        </p:sp>
        <p:pic>
          <p:nvPicPr>
            <p:cNvPr id="244753" name="Picture 10" descr="warning gh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71" y="1225"/>
              <a:ext cx="1912" cy="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31"/>
          <p:cNvGrpSpPr>
            <a:grpSpLocks/>
          </p:cNvGrpSpPr>
          <p:nvPr/>
        </p:nvGrpSpPr>
        <p:grpSpPr bwMode="auto">
          <a:xfrm>
            <a:off x="771525" y="2671763"/>
            <a:ext cx="8015288" cy="2959100"/>
            <a:chOff x="486" y="1683"/>
            <a:chExt cx="5049" cy="1864"/>
          </a:xfrm>
        </p:grpSpPr>
        <p:sp>
          <p:nvSpPr>
            <p:cNvPr id="244747" name="Rectangle 21"/>
            <p:cNvSpPr>
              <a:spLocks noChangeArrowheads="1"/>
            </p:cNvSpPr>
            <p:nvPr/>
          </p:nvSpPr>
          <p:spPr bwMode="auto">
            <a:xfrm>
              <a:off x="486" y="3220"/>
              <a:ext cx="245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a:t>Affects a</a:t>
              </a:r>
              <a:r>
                <a:rPr lang="en-US" sz="2800" b="1"/>
                <a:t> Target Organ</a:t>
              </a:r>
            </a:p>
          </p:txBody>
        </p:sp>
        <p:grpSp>
          <p:nvGrpSpPr>
            <p:cNvPr id="244748" name="Group 24"/>
            <p:cNvGrpSpPr>
              <a:grpSpLocks/>
            </p:cNvGrpSpPr>
            <p:nvPr/>
          </p:nvGrpSpPr>
          <p:grpSpPr bwMode="auto">
            <a:xfrm>
              <a:off x="3185" y="1683"/>
              <a:ext cx="2350" cy="1463"/>
              <a:chOff x="3202" y="2716"/>
              <a:chExt cx="2350" cy="1463"/>
            </a:xfrm>
          </p:grpSpPr>
          <p:pic>
            <p:nvPicPr>
              <p:cNvPr id="244749" name="Picture 13" descr="toxic gh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86" y="2716"/>
                <a:ext cx="926"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50" name="Picture 14" descr="health hazard gh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02" y="3332"/>
                <a:ext cx="8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51" name="Picture 12" descr="warning gh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705" y="3320"/>
                <a:ext cx="8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02FBB0-B779-402E-8403-9AFA66279A7D}" type="slidenum">
              <a:rPr lang="en-US" smtClean="0"/>
              <a:pPr eaLnBrk="1" hangingPunct="1"/>
              <a:t>226</a:t>
            </a:fld>
            <a:endParaRPr lang="en-US" smtClean="0"/>
          </a:p>
        </p:txBody>
      </p:sp>
      <p:sp>
        <p:nvSpPr>
          <p:cNvPr id="245763" name="Rectangle 4"/>
          <p:cNvSpPr>
            <a:spLocks noGrp="1" noChangeArrowheads="1"/>
          </p:cNvSpPr>
          <p:nvPr>
            <p:ph type="title"/>
          </p:nvPr>
        </p:nvSpPr>
        <p:spPr/>
        <p:txBody>
          <a:bodyPr/>
          <a:lstStyle/>
          <a:p>
            <a:pPr eaLnBrk="1" hangingPunct="1"/>
            <a:r>
              <a:rPr lang="en-US" smtClean="0"/>
              <a:t>Reproductive Toxins</a:t>
            </a:r>
          </a:p>
        </p:txBody>
      </p:sp>
      <p:sp>
        <p:nvSpPr>
          <p:cNvPr id="599045" name="Rectangle 5"/>
          <p:cNvSpPr>
            <a:spLocks noGrp="1" noChangeArrowheads="1"/>
          </p:cNvSpPr>
          <p:nvPr>
            <p:ph type="body" sz="half" idx="1"/>
          </p:nvPr>
        </p:nvSpPr>
        <p:spPr/>
        <p:txBody>
          <a:bodyPr/>
          <a:lstStyle/>
          <a:p>
            <a:pPr eaLnBrk="1" hangingPunct="1"/>
            <a:r>
              <a:rPr lang="en-US" sz="3200" b="1" i="1" smtClean="0"/>
              <a:t>Mutation</a:t>
            </a:r>
            <a:endParaRPr lang="en-US" sz="3200" smtClean="0"/>
          </a:p>
          <a:p>
            <a:pPr lvl="1" eaLnBrk="1" hangingPunct="1"/>
            <a:r>
              <a:rPr lang="en-US" sz="2800" smtClean="0"/>
              <a:t>Permanent change of the genetic material in a cell. </a:t>
            </a:r>
          </a:p>
          <a:p>
            <a:pPr eaLnBrk="1" hangingPunct="1"/>
            <a:r>
              <a:rPr lang="en-US" sz="3200" b="1" i="1" smtClean="0"/>
              <a:t>Teratogen</a:t>
            </a:r>
            <a:endParaRPr lang="en-US" sz="3200" smtClean="0"/>
          </a:p>
          <a:p>
            <a:pPr lvl="1" eaLnBrk="1" hangingPunct="1"/>
            <a:r>
              <a:rPr lang="en-US" sz="2800" smtClean="0"/>
              <a:t>Malformations of an embryo or fetus. </a:t>
            </a:r>
          </a:p>
        </p:txBody>
      </p:sp>
      <p:sp>
        <p:nvSpPr>
          <p:cNvPr id="599046" name="Rectangle 6"/>
          <p:cNvSpPr>
            <a:spLocks noGrp="1" noChangeArrowheads="1"/>
          </p:cNvSpPr>
          <p:nvPr>
            <p:ph type="body" sz="half" idx="2"/>
          </p:nvPr>
        </p:nvSpPr>
        <p:spPr/>
        <p:txBody>
          <a:bodyPr/>
          <a:lstStyle/>
          <a:p>
            <a:pPr eaLnBrk="1" hangingPunct="1"/>
            <a:r>
              <a:rPr lang="en-US" sz="2400" smtClean="0"/>
              <a:t>Benzene (mutagen)</a:t>
            </a:r>
          </a:p>
          <a:p>
            <a:pPr eaLnBrk="1" hangingPunct="1"/>
            <a:r>
              <a:rPr lang="en-US" sz="2400" smtClean="0"/>
              <a:t>Cadmium and compounds (fertility &amp; teratogen)</a:t>
            </a:r>
          </a:p>
          <a:p>
            <a:pPr eaLnBrk="1" hangingPunct="1"/>
            <a:r>
              <a:rPr lang="en-US" sz="2400" smtClean="0"/>
              <a:t>Chloroform (mutagen)</a:t>
            </a:r>
          </a:p>
          <a:p>
            <a:pPr eaLnBrk="1" hangingPunct="1"/>
            <a:r>
              <a:rPr lang="en-US" sz="2400" smtClean="0"/>
              <a:t>Lead and compounds (fertility, teratogen &amp; mutagen)</a:t>
            </a:r>
          </a:p>
          <a:p>
            <a:pPr eaLnBrk="1" hangingPunct="1"/>
            <a:r>
              <a:rPr lang="en-US" sz="2400" smtClean="0"/>
              <a:t>Mercury and compounds (fertility &amp; teratogen)</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417824-8437-46E7-9075-E09AA7CCF913}" type="slidenum">
              <a:rPr lang="en-US" smtClean="0"/>
              <a:pPr eaLnBrk="1" hangingPunct="1"/>
              <a:t>227</a:t>
            </a:fld>
            <a:endParaRPr lang="en-US" smtClean="0"/>
          </a:p>
        </p:txBody>
      </p:sp>
      <p:sp>
        <p:nvSpPr>
          <p:cNvPr id="246787" name="Rectangle 2"/>
          <p:cNvSpPr>
            <a:spLocks noGrp="1" noChangeArrowheads="1"/>
          </p:cNvSpPr>
          <p:nvPr>
            <p:ph type="title"/>
          </p:nvPr>
        </p:nvSpPr>
        <p:spPr/>
        <p:txBody>
          <a:bodyPr/>
          <a:lstStyle/>
          <a:p>
            <a:pPr eaLnBrk="1" hangingPunct="1"/>
            <a:r>
              <a:rPr lang="en-US" smtClean="0"/>
              <a:t>Synergistic Effect</a:t>
            </a:r>
          </a:p>
        </p:txBody>
      </p:sp>
      <p:sp>
        <p:nvSpPr>
          <p:cNvPr id="602116" name="Rectangle 4"/>
          <p:cNvSpPr>
            <a:spLocks noGrp="1" noChangeArrowheads="1"/>
          </p:cNvSpPr>
          <p:nvPr>
            <p:ph type="body" sz="half" idx="1"/>
          </p:nvPr>
        </p:nvSpPr>
        <p:spPr/>
        <p:txBody>
          <a:bodyPr/>
          <a:lstStyle/>
          <a:p>
            <a:pPr eaLnBrk="1" hangingPunct="1"/>
            <a:r>
              <a:rPr lang="en-US" sz="2800" smtClean="0"/>
              <a:t>Two or more hazardous materials are present at the same time.</a:t>
            </a:r>
          </a:p>
          <a:p>
            <a:pPr eaLnBrk="1" hangingPunct="1"/>
            <a:r>
              <a:rPr lang="en-US" sz="2800" smtClean="0"/>
              <a:t>Smoking paralyses the body’s natural defense – cilia.</a:t>
            </a:r>
          </a:p>
        </p:txBody>
      </p:sp>
      <p:pic>
        <p:nvPicPr>
          <p:cNvPr id="246789" name="Picture 7" descr="smok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06950" y="1609725"/>
            <a:ext cx="4027488" cy="269398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46790" name="Object 9"/>
          <p:cNvGraphicFramePr>
            <a:graphicFrameLocks noGrp="1" noChangeAspect="1"/>
          </p:cNvGraphicFramePr>
          <p:nvPr>
            <p:ph sz="half" idx="2"/>
          </p:nvPr>
        </p:nvGraphicFramePr>
        <p:xfrm>
          <a:off x="3154363" y="4295775"/>
          <a:ext cx="3971925" cy="2562225"/>
        </p:xfrm>
        <a:graphic>
          <a:graphicData uri="http://schemas.openxmlformats.org/presentationml/2006/ole">
            <mc:AlternateContent xmlns:mc="http://schemas.openxmlformats.org/markup-compatibility/2006">
              <mc:Choice xmlns:v="urn:schemas-microsoft-com:vml" Requires="v">
                <p:oleObj spid="_x0000_s246800" name="PC Paintbrush Picture" r:id="rId5" imgW="3543795" imgH="2285714" progId="PC_Paintbrush">
                  <p:embed/>
                </p:oleObj>
              </mc:Choice>
              <mc:Fallback>
                <p:oleObj name="PC Paintbrush Picture" r:id="rId5" imgW="3543795" imgH="2285714" progId="PC_Paintbrush">
                  <p:embed/>
                  <p:pic>
                    <p:nvPicPr>
                      <p:cNvPr id="0" name="Object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54363" y="4295775"/>
                        <a:ext cx="3971925"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type="none" w="sm" len="sm"/>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6734C9-795A-4DC8-9680-046257EE9427}" type="slidenum">
              <a:rPr lang="en-US" smtClean="0"/>
              <a:pPr eaLnBrk="1" hangingPunct="1"/>
              <a:t>228</a:t>
            </a:fld>
            <a:endParaRPr lang="en-US" smtClean="0"/>
          </a:p>
        </p:txBody>
      </p:sp>
      <p:sp>
        <p:nvSpPr>
          <p:cNvPr id="247811" name="Rectangle 2"/>
          <p:cNvSpPr>
            <a:spLocks noGrp="1" noChangeArrowheads="1"/>
          </p:cNvSpPr>
          <p:nvPr>
            <p:ph type="title"/>
          </p:nvPr>
        </p:nvSpPr>
        <p:spPr/>
        <p:txBody>
          <a:bodyPr/>
          <a:lstStyle/>
          <a:p>
            <a:pPr eaLnBrk="1" hangingPunct="1"/>
            <a:r>
              <a:rPr lang="en-US" smtClean="0"/>
              <a:t>Your Right to Know!</a:t>
            </a:r>
          </a:p>
        </p:txBody>
      </p:sp>
      <p:sp>
        <p:nvSpPr>
          <p:cNvPr id="247812" name="Rectangle 4"/>
          <p:cNvSpPr>
            <a:spLocks noGrp="1" noChangeArrowheads="1"/>
          </p:cNvSpPr>
          <p:nvPr>
            <p:ph type="body" sz="half" idx="1"/>
          </p:nvPr>
        </p:nvSpPr>
        <p:spPr/>
        <p:txBody>
          <a:bodyPr/>
          <a:lstStyle/>
          <a:p>
            <a:pPr eaLnBrk="1" hangingPunct="1"/>
            <a:r>
              <a:rPr lang="en-US" smtClean="0"/>
              <a:t>OSHA – Hazard Communication Standard (HCS)</a:t>
            </a:r>
          </a:p>
          <a:p>
            <a:pPr lvl="1" eaLnBrk="1" hangingPunct="1"/>
            <a:r>
              <a:rPr lang="en-US" smtClean="0"/>
              <a:t>Chemical manufacturer responsibilities</a:t>
            </a:r>
          </a:p>
          <a:p>
            <a:pPr lvl="1" eaLnBrk="1" hangingPunct="1"/>
            <a:r>
              <a:rPr lang="en-US" smtClean="0"/>
              <a:t>Labels</a:t>
            </a:r>
          </a:p>
          <a:p>
            <a:pPr lvl="1" eaLnBrk="1" hangingPunct="1"/>
            <a:r>
              <a:rPr lang="en-US" smtClean="0"/>
              <a:t>MSDS</a:t>
            </a:r>
          </a:p>
        </p:txBody>
      </p:sp>
      <p:pic>
        <p:nvPicPr>
          <p:cNvPr id="247813" name="il_fi" descr="http://www.utahsafetycouncil.org/assets/shutterstock_644836%20(small).jpg"/>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5141913" y="1598613"/>
            <a:ext cx="3340100" cy="46259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84E506-AE01-40D1-8A91-BD3F21C1529C}" type="slidenum">
              <a:rPr lang="en-US" smtClean="0"/>
              <a:pPr eaLnBrk="1" hangingPunct="1"/>
              <a:t>229</a:t>
            </a:fld>
            <a:endParaRPr lang="en-US" smtClean="0"/>
          </a:p>
        </p:txBody>
      </p:sp>
      <p:sp>
        <p:nvSpPr>
          <p:cNvPr id="248835" name="Rectangle 2"/>
          <p:cNvSpPr>
            <a:spLocks noGrp="1" noChangeArrowheads="1"/>
          </p:cNvSpPr>
          <p:nvPr>
            <p:ph type="title"/>
          </p:nvPr>
        </p:nvSpPr>
        <p:spPr/>
        <p:txBody>
          <a:bodyPr/>
          <a:lstStyle/>
          <a:p>
            <a:pPr eaLnBrk="1" hangingPunct="1"/>
            <a:r>
              <a:rPr lang="en-US" sz="4000" smtClean="0"/>
              <a:t>Contractors Guide to HCS Compliance</a:t>
            </a:r>
          </a:p>
        </p:txBody>
      </p:sp>
      <p:sp>
        <p:nvSpPr>
          <p:cNvPr id="609283" name="Rectangle 3"/>
          <p:cNvSpPr>
            <a:spLocks noGrp="1" noChangeArrowheads="1"/>
          </p:cNvSpPr>
          <p:nvPr>
            <p:ph type="body" idx="1"/>
          </p:nvPr>
        </p:nvSpPr>
        <p:spPr/>
        <p:txBody>
          <a:bodyPr/>
          <a:lstStyle/>
          <a:p>
            <a:pPr eaLnBrk="1" hangingPunct="1">
              <a:lnSpc>
                <a:spcPct val="90000"/>
              </a:lnSpc>
            </a:pPr>
            <a:r>
              <a:rPr lang="en-US" sz="2400" smtClean="0"/>
              <a:t>Become familiar with the OSHA’s Hazard Communication Standard (29 CFR 1910.1200)</a:t>
            </a:r>
          </a:p>
          <a:p>
            <a:pPr eaLnBrk="1" hangingPunct="1">
              <a:lnSpc>
                <a:spcPct val="90000"/>
              </a:lnSpc>
            </a:pPr>
            <a:r>
              <a:rPr lang="en-US" sz="2400" smtClean="0"/>
              <a:t>Prepare and implement a Hazard Communication Program.</a:t>
            </a:r>
          </a:p>
          <a:p>
            <a:pPr eaLnBrk="1" hangingPunct="1">
              <a:lnSpc>
                <a:spcPct val="90000"/>
              </a:lnSpc>
            </a:pPr>
            <a:r>
              <a:rPr lang="en-US" sz="2400" smtClean="0"/>
              <a:t>Assign a competent person to implement all aspects of the Program.</a:t>
            </a:r>
          </a:p>
          <a:p>
            <a:pPr eaLnBrk="1" hangingPunct="1">
              <a:lnSpc>
                <a:spcPct val="90000"/>
              </a:lnSpc>
            </a:pPr>
            <a:r>
              <a:rPr lang="en-US" sz="2400" smtClean="0"/>
              <a:t>Identify all hazardous chemicals in the workplace.</a:t>
            </a:r>
          </a:p>
          <a:p>
            <a:pPr eaLnBrk="1" hangingPunct="1">
              <a:lnSpc>
                <a:spcPct val="90000"/>
              </a:lnSpc>
            </a:pPr>
            <a:r>
              <a:rPr lang="en-US" sz="2400" smtClean="0"/>
              <a:t>Labels and other forms of warning must be in place.</a:t>
            </a:r>
          </a:p>
          <a:p>
            <a:pPr eaLnBrk="1" hangingPunct="1">
              <a:lnSpc>
                <a:spcPct val="90000"/>
              </a:lnSpc>
            </a:pPr>
            <a:r>
              <a:rPr lang="en-US" sz="2400" smtClean="0"/>
              <a:t>Safety Data Sheets (SDSs) available.</a:t>
            </a:r>
          </a:p>
          <a:p>
            <a:pPr eaLnBrk="1" hangingPunct="1">
              <a:lnSpc>
                <a:spcPct val="90000"/>
              </a:lnSpc>
            </a:pPr>
            <a:r>
              <a:rPr lang="en-US" sz="2400" smtClean="0"/>
              <a:t>Employee information and training conducted.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DF41507-B77A-4EC1-A5C0-FAEC8F39B9BB}" type="slidenum">
              <a:rPr lang="en-US" smtClean="0"/>
              <a:pPr eaLnBrk="1" hangingPunct="1"/>
              <a:t>23</a:t>
            </a:fld>
            <a:endParaRPr lang="en-US" smtClean="0"/>
          </a:p>
        </p:txBody>
      </p:sp>
      <p:sp>
        <p:nvSpPr>
          <p:cNvPr id="25603" name="Rectangle 2"/>
          <p:cNvSpPr>
            <a:spLocks noGrp="1" noChangeArrowheads="1"/>
          </p:cNvSpPr>
          <p:nvPr>
            <p:ph type="title"/>
          </p:nvPr>
        </p:nvSpPr>
        <p:spPr/>
        <p:txBody>
          <a:bodyPr/>
          <a:lstStyle/>
          <a:p>
            <a:pPr eaLnBrk="1" hangingPunct="1"/>
            <a:r>
              <a:rPr lang="en-US" smtClean="0"/>
              <a:t>Evaluation of Health Hazards</a:t>
            </a:r>
          </a:p>
        </p:txBody>
      </p:sp>
      <p:sp>
        <p:nvSpPr>
          <p:cNvPr id="25604" name="Rectangle 3"/>
          <p:cNvSpPr>
            <a:spLocks noGrp="1" noChangeArrowheads="1"/>
          </p:cNvSpPr>
          <p:nvPr>
            <p:ph type="body" idx="1"/>
          </p:nvPr>
        </p:nvSpPr>
        <p:spPr/>
        <p:txBody>
          <a:bodyPr/>
          <a:lstStyle/>
          <a:p>
            <a:pPr eaLnBrk="1" hangingPunct="1">
              <a:buFontTx/>
              <a:buNone/>
            </a:pPr>
            <a:r>
              <a:rPr lang="en-US" b="1" smtClean="0"/>
              <a:t>Biological Monitoring &amp; Medical Surveillance</a:t>
            </a:r>
          </a:p>
          <a:p>
            <a:pPr eaLnBrk="1" hangingPunct="1">
              <a:buFontTx/>
              <a:buNone/>
            </a:pPr>
            <a:r>
              <a:rPr lang="en-US" i="1" smtClean="0"/>
              <a:t>Medical surveillance records include:</a:t>
            </a:r>
          </a:p>
          <a:p>
            <a:pPr eaLnBrk="1" hangingPunct="1"/>
            <a:r>
              <a:rPr lang="en-US" smtClean="0"/>
              <a:t>Employee exposure records (results from personal air monitoring).</a:t>
            </a:r>
          </a:p>
          <a:p>
            <a:pPr eaLnBrk="1" hangingPunct="1"/>
            <a:r>
              <a:rPr lang="en-US" smtClean="0"/>
              <a:t>Employee medical records (results from biological monitoring).</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r>
              <a:rPr lang="en-US" sz="4000" smtClean="0"/>
              <a:t>Safety Data Sheet (SDS) </a:t>
            </a:r>
          </a:p>
        </p:txBody>
      </p:sp>
      <p:sp>
        <p:nvSpPr>
          <p:cNvPr id="249859" name="Content Placeholder 2"/>
          <p:cNvSpPr>
            <a:spLocks noGrp="1"/>
          </p:cNvSpPr>
          <p:nvPr>
            <p:ph sz="half" idx="1"/>
          </p:nvPr>
        </p:nvSpPr>
        <p:spPr/>
        <p:txBody>
          <a:bodyPr/>
          <a:lstStyle/>
          <a:p>
            <a:pPr marL="514350" indent="-514350">
              <a:buFontTx/>
              <a:buAutoNum type="arabicPeriod"/>
            </a:pPr>
            <a:r>
              <a:rPr lang="en-US" sz="2400" smtClean="0"/>
              <a:t>Identification</a:t>
            </a:r>
          </a:p>
          <a:p>
            <a:pPr marL="514350" indent="-514350">
              <a:buFontTx/>
              <a:buAutoNum type="arabicPeriod"/>
            </a:pPr>
            <a:r>
              <a:rPr lang="en-US" sz="2400" smtClean="0"/>
              <a:t>Hazard(s) Identification</a:t>
            </a:r>
          </a:p>
          <a:p>
            <a:pPr marL="514350" indent="-514350">
              <a:buFontTx/>
              <a:buAutoNum type="arabicPeriod"/>
            </a:pPr>
            <a:r>
              <a:rPr lang="en-US" sz="2400" smtClean="0"/>
              <a:t>Composition/Information on Ingredients</a:t>
            </a:r>
          </a:p>
          <a:p>
            <a:pPr marL="514350" indent="-514350">
              <a:buFontTx/>
              <a:buAutoNum type="arabicPeriod"/>
            </a:pPr>
            <a:r>
              <a:rPr lang="en-US" sz="2400" smtClean="0"/>
              <a:t>First-aid Measures</a:t>
            </a:r>
          </a:p>
          <a:p>
            <a:pPr marL="514350" indent="-514350">
              <a:buFontTx/>
              <a:buAutoNum type="arabicPeriod"/>
            </a:pPr>
            <a:r>
              <a:rPr lang="en-US" sz="2400" smtClean="0"/>
              <a:t>Fire-fighting Measures</a:t>
            </a:r>
          </a:p>
          <a:p>
            <a:pPr marL="514350" indent="-514350">
              <a:buFontTx/>
              <a:buAutoNum type="arabicPeriod"/>
            </a:pPr>
            <a:r>
              <a:rPr lang="en-US" sz="2400" smtClean="0"/>
              <a:t>Accidental Release Measures</a:t>
            </a:r>
          </a:p>
          <a:p>
            <a:pPr marL="514350" indent="-514350">
              <a:buFontTx/>
              <a:buAutoNum type="arabicPeriod"/>
            </a:pPr>
            <a:r>
              <a:rPr lang="en-US" sz="2400" smtClean="0"/>
              <a:t>Handling and Storage</a:t>
            </a:r>
          </a:p>
          <a:p>
            <a:pPr marL="514350" indent="-514350">
              <a:buFontTx/>
              <a:buAutoNum type="arabicPeriod"/>
            </a:pPr>
            <a:r>
              <a:rPr lang="en-US" sz="2400" smtClean="0"/>
              <a:t>Exposure Controls/Personal Protection</a:t>
            </a:r>
          </a:p>
        </p:txBody>
      </p:sp>
      <p:sp>
        <p:nvSpPr>
          <p:cNvPr id="249860" name="Content Placeholder 3"/>
          <p:cNvSpPr>
            <a:spLocks noGrp="1"/>
          </p:cNvSpPr>
          <p:nvPr>
            <p:ph sz="half" idx="2"/>
          </p:nvPr>
        </p:nvSpPr>
        <p:spPr/>
        <p:txBody>
          <a:bodyPr/>
          <a:lstStyle/>
          <a:p>
            <a:pPr marL="514350" indent="-514350">
              <a:buFontTx/>
              <a:buAutoNum type="arabicPeriod" startAt="9"/>
            </a:pPr>
            <a:r>
              <a:rPr lang="en-US" sz="2400" smtClean="0"/>
              <a:t>Physical &amp; Chemical Properties</a:t>
            </a:r>
          </a:p>
          <a:p>
            <a:pPr marL="514350" indent="-514350">
              <a:buFontTx/>
              <a:buAutoNum type="arabicPeriod" startAt="9"/>
            </a:pPr>
            <a:r>
              <a:rPr lang="en-US" sz="2400" smtClean="0"/>
              <a:t>Stability &amp; Reactivity</a:t>
            </a:r>
          </a:p>
          <a:p>
            <a:pPr marL="514350" indent="-514350">
              <a:buFontTx/>
              <a:buAutoNum type="arabicPeriod" startAt="9"/>
            </a:pPr>
            <a:r>
              <a:rPr lang="en-US" sz="2400" smtClean="0"/>
              <a:t>Toxicological Information</a:t>
            </a:r>
          </a:p>
          <a:p>
            <a:pPr marL="514350" indent="-514350">
              <a:buFontTx/>
              <a:buAutoNum type="arabicPeriod" startAt="9"/>
            </a:pPr>
            <a:r>
              <a:rPr lang="en-US" sz="2400" smtClean="0"/>
              <a:t>Ecological Information</a:t>
            </a:r>
          </a:p>
          <a:p>
            <a:pPr marL="514350" indent="-514350">
              <a:buFontTx/>
              <a:buAutoNum type="arabicPeriod" startAt="9"/>
            </a:pPr>
            <a:r>
              <a:rPr lang="en-US" sz="2400" smtClean="0"/>
              <a:t>Disposal Considerations</a:t>
            </a:r>
          </a:p>
          <a:p>
            <a:pPr marL="514350" indent="-514350">
              <a:buFontTx/>
              <a:buAutoNum type="arabicPeriod" startAt="9"/>
            </a:pPr>
            <a:r>
              <a:rPr lang="en-US" sz="2400" smtClean="0"/>
              <a:t>Transport Information</a:t>
            </a:r>
          </a:p>
          <a:p>
            <a:pPr marL="514350" indent="-514350">
              <a:buFontTx/>
              <a:buAutoNum type="arabicPeriod" startAt="9"/>
            </a:pPr>
            <a:r>
              <a:rPr lang="en-US" sz="2400" smtClean="0"/>
              <a:t>Regulatory Information</a:t>
            </a:r>
          </a:p>
          <a:p>
            <a:pPr marL="514350" indent="-514350">
              <a:buFontTx/>
              <a:buAutoNum type="arabicPeriod" startAt="9"/>
            </a:pPr>
            <a:r>
              <a:rPr lang="en-US" sz="2400" smtClean="0"/>
              <a:t>Other Information</a:t>
            </a:r>
          </a:p>
        </p:txBody>
      </p:sp>
      <p:sp>
        <p:nvSpPr>
          <p:cNvPr id="24986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6B71D23-AE37-4697-B659-F4A72DF144BB}" type="slidenum">
              <a:rPr lang="en-US" smtClean="0"/>
              <a:pPr eaLnBrk="1" hangingPunct="1"/>
              <a:t>230</a:t>
            </a:fld>
            <a:endParaRPr lang="en-US" smtClean="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F6B0DD-4C82-4C6E-94A5-F9F7519C4ECB}" type="slidenum">
              <a:rPr lang="en-US" smtClean="0"/>
              <a:pPr eaLnBrk="1" hangingPunct="1"/>
              <a:t>231</a:t>
            </a:fld>
            <a:endParaRPr lang="en-US" smtClean="0"/>
          </a:p>
        </p:txBody>
      </p:sp>
      <p:sp>
        <p:nvSpPr>
          <p:cNvPr id="250883" name="Rectangle 2"/>
          <p:cNvSpPr>
            <a:spLocks noGrp="1" noChangeArrowheads="1"/>
          </p:cNvSpPr>
          <p:nvPr>
            <p:ph type="title"/>
          </p:nvPr>
        </p:nvSpPr>
        <p:spPr/>
        <p:txBody>
          <a:bodyPr/>
          <a:lstStyle/>
          <a:p>
            <a:pPr eaLnBrk="1" hangingPunct="1"/>
            <a:r>
              <a:rPr lang="en-US" smtClean="0"/>
              <a:t>Physical Health Hazards</a:t>
            </a:r>
          </a:p>
        </p:txBody>
      </p:sp>
      <p:sp>
        <p:nvSpPr>
          <p:cNvPr id="613379" name="Rectangle 3"/>
          <p:cNvSpPr>
            <a:spLocks noGrp="1" noChangeArrowheads="1"/>
          </p:cNvSpPr>
          <p:nvPr>
            <p:ph type="body" idx="1"/>
          </p:nvPr>
        </p:nvSpPr>
        <p:spPr/>
        <p:txBody>
          <a:bodyPr/>
          <a:lstStyle/>
          <a:p>
            <a:pPr eaLnBrk="1" hangingPunct="1">
              <a:buFontTx/>
              <a:buNone/>
            </a:pPr>
            <a:r>
              <a:rPr lang="en-US" b="1" i="1" smtClean="0"/>
              <a:t>Learning Goals:</a:t>
            </a:r>
            <a:endParaRPr lang="en-US" smtClean="0"/>
          </a:p>
          <a:p>
            <a:pPr eaLnBrk="1" hangingPunct="1"/>
            <a:r>
              <a:rPr lang="en-US" smtClean="0"/>
              <a:t>Be able to explain what a physical health hazard is and how construction workers might be exposed to these hazards.</a:t>
            </a:r>
          </a:p>
          <a:p>
            <a:pPr eaLnBrk="1" hangingPunct="1"/>
            <a:r>
              <a:rPr lang="en-US" smtClean="0"/>
              <a:t>Define important terms used to describe physical hazards in the workplace.</a:t>
            </a:r>
          </a:p>
          <a:p>
            <a:pPr eaLnBrk="1" hangingPunct="1"/>
            <a:r>
              <a:rPr lang="en-US" smtClean="0"/>
              <a:t>Overview the health effects of these hazards on the human body.</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41FB65-07B4-4072-8D0F-183A164651FE}" type="slidenum">
              <a:rPr lang="en-US" smtClean="0"/>
              <a:pPr eaLnBrk="1" hangingPunct="1"/>
              <a:t>232</a:t>
            </a:fld>
            <a:endParaRPr lang="en-US" smtClean="0"/>
          </a:p>
        </p:txBody>
      </p:sp>
      <p:sp>
        <p:nvSpPr>
          <p:cNvPr id="251907" name="Rectangle 2"/>
          <p:cNvSpPr>
            <a:spLocks noGrp="1" noChangeArrowheads="1"/>
          </p:cNvSpPr>
          <p:nvPr>
            <p:ph type="title"/>
          </p:nvPr>
        </p:nvSpPr>
        <p:spPr/>
        <p:txBody>
          <a:bodyPr/>
          <a:lstStyle/>
          <a:p>
            <a:pPr eaLnBrk="1" hangingPunct="1"/>
            <a:r>
              <a:rPr lang="en-US" smtClean="0"/>
              <a:t>Important Terms</a:t>
            </a:r>
          </a:p>
        </p:txBody>
      </p:sp>
      <p:sp>
        <p:nvSpPr>
          <p:cNvPr id="615427" name="Rectangle 3"/>
          <p:cNvSpPr>
            <a:spLocks noGrp="1" noChangeArrowheads="1"/>
          </p:cNvSpPr>
          <p:nvPr>
            <p:ph type="body" idx="1"/>
          </p:nvPr>
        </p:nvSpPr>
        <p:spPr/>
        <p:txBody>
          <a:bodyPr/>
          <a:lstStyle/>
          <a:p>
            <a:pPr eaLnBrk="1" hangingPunct="1"/>
            <a:r>
              <a:rPr lang="en-US" sz="2800" smtClean="0"/>
              <a:t>Heat Cramps, Heat Exhaustion &amp; Heat Stroke</a:t>
            </a:r>
          </a:p>
          <a:p>
            <a:pPr eaLnBrk="1" hangingPunct="1"/>
            <a:r>
              <a:rPr lang="en-US" sz="2800" smtClean="0"/>
              <a:t>Frost Bite &amp; Hypothermia</a:t>
            </a:r>
          </a:p>
          <a:p>
            <a:pPr eaLnBrk="1" hangingPunct="1"/>
            <a:r>
              <a:rPr lang="en-US" sz="2800" smtClean="0"/>
              <a:t>Noise Induced Hearing Loss</a:t>
            </a:r>
          </a:p>
          <a:p>
            <a:pPr eaLnBrk="1" hangingPunct="1"/>
            <a:r>
              <a:rPr lang="en-US" sz="2800" smtClean="0"/>
              <a:t>Cumulative Trauma Disorder</a:t>
            </a:r>
          </a:p>
          <a:p>
            <a:pPr eaLnBrk="1" hangingPunct="1"/>
            <a:r>
              <a:rPr lang="en-US" sz="2800" smtClean="0"/>
              <a:t>Ergonomics</a:t>
            </a:r>
          </a:p>
          <a:p>
            <a:pPr eaLnBrk="1" hangingPunct="1"/>
            <a:r>
              <a:rPr lang="en-US" sz="2800" smtClean="0"/>
              <a:t>Ionizing Radiation</a:t>
            </a:r>
          </a:p>
          <a:p>
            <a:pPr eaLnBrk="1" hangingPunct="1"/>
            <a:r>
              <a:rPr lang="en-US" sz="2800" smtClean="0"/>
              <a:t>Non-Ionizing Radiation</a:t>
            </a:r>
          </a:p>
          <a:p>
            <a:pPr eaLnBrk="1" hangingPunct="1"/>
            <a:r>
              <a:rPr lang="en-US" sz="2800" smtClean="0"/>
              <a:t>Melanoma</a:t>
            </a:r>
          </a:p>
        </p:txBody>
      </p: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07F2F0-26FF-4331-B4CE-F07ABB47302E}" type="slidenum">
              <a:rPr lang="en-US" smtClean="0"/>
              <a:pPr eaLnBrk="1" hangingPunct="1"/>
              <a:t>233</a:t>
            </a:fld>
            <a:endParaRPr lang="en-US" smtClean="0"/>
          </a:p>
        </p:txBody>
      </p:sp>
      <p:sp>
        <p:nvSpPr>
          <p:cNvPr id="252931" name="Rectangle 2"/>
          <p:cNvSpPr>
            <a:spLocks noGrp="1" noChangeArrowheads="1"/>
          </p:cNvSpPr>
          <p:nvPr>
            <p:ph type="title"/>
          </p:nvPr>
        </p:nvSpPr>
        <p:spPr/>
        <p:txBody>
          <a:bodyPr/>
          <a:lstStyle/>
          <a:p>
            <a:pPr eaLnBrk="1" hangingPunct="1"/>
            <a:r>
              <a:rPr lang="en-US" smtClean="0"/>
              <a:t>Physical Health Hazards</a:t>
            </a:r>
          </a:p>
        </p:txBody>
      </p:sp>
      <p:sp>
        <p:nvSpPr>
          <p:cNvPr id="617475" name="Rectangle 3"/>
          <p:cNvSpPr>
            <a:spLocks noGrp="1" noChangeArrowheads="1"/>
          </p:cNvSpPr>
          <p:nvPr>
            <p:ph type="body" idx="1"/>
          </p:nvPr>
        </p:nvSpPr>
        <p:spPr>
          <a:xfrm>
            <a:off x="457200" y="1600200"/>
            <a:ext cx="7994822" cy="4525963"/>
          </a:xfrm>
        </p:spPr>
        <p:txBody>
          <a:bodyPr/>
          <a:lstStyle/>
          <a:p>
            <a:pPr eaLnBrk="1" hangingPunct="1">
              <a:lnSpc>
                <a:spcPct val="90000"/>
              </a:lnSpc>
            </a:pPr>
            <a:r>
              <a:rPr lang="en-US" sz="2800" b="1" i="1" dirty="0" smtClean="0"/>
              <a:t>Temperature Extremes</a:t>
            </a:r>
          </a:p>
          <a:p>
            <a:pPr lvl="1" eaLnBrk="1" hangingPunct="1">
              <a:lnSpc>
                <a:spcPct val="90000"/>
              </a:lnSpc>
            </a:pPr>
            <a:r>
              <a:rPr lang="en-US" sz="2400" dirty="0" smtClean="0"/>
              <a:t>Too hot or too cold.</a:t>
            </a:r>
          </a:p>
          <a:p>
            <a:pPr eaLnBrk="1" hangingPunct="1">
              <a:lnSpc>
                <a:spcPct val="90000"/>
              </a:lnSpc>
            </a:pPr>
            <a:r>
              <a:rPr lang="en-US" sz="2800" b="1" i="1" dirty="0" smtClean="0"/>
              <a:t>Noise</a:t>
            </a:r>
          </a:p>
          <a:p>
            <a:pPr lvl="1" eaLnBrk="1" hangingPunct="1">
              <a:lnSpc>
                <a:spcPct val="90000"/>
              </a:lnSpc>
            </a:pPr>
            <a:r>
              <a:rPr lang="en-US" sz="2400" dirty="0" smtClean="0"/>
              <a:t>Irreversible hearing loss.</a:t>
            </a:r>
          </a:p>
          <a:p>
            <a:pPr eaLnBrk="1" hangingPunct="1">
              <a:lnSpc>
                <a:spcPct val="90000"/>
              </a:lnSpc>
            </a:pPr>
            <a:r>
              <a:rPr lang="en-US" sz="2800" b="1" i="1" dirty="0" smtClean="0"/>
              <a:t>Repetitive Motion</a:t>
            </a:r>
          </a:p>
          <a:p>
            <a:pPr lvl="1" eaLnBrk="1" hangingPunct="1">
              <a:lnSpc>
                <a:spcPct val="90000"/>
              </a:lnSpc>
            </a:pPr>
            <a:r>
              <a:rPr lang="en-US" sz="2400" dirty="0" smtClean="0"/>
              <a:t>Cumulative Trauma Disorder</a:t>
            </a:r>
          </a:p>
          <a:p>
            <a:pPr eaLnBrk="1" hangingPunct="1">
              <a:lnSpc>
                <a:spcPct val="90000"/>
              </a:lnSpc>
            </a:pPr>
            <a:r>
              <a:rPr lang="en-US" sz="2800" b="1" i="1" dirty="0" smtClean="0"/>
              <a:t>Radiation</a:t>
            </a:r>
          </a:p>
          <a:p>
            <a:pPr lvl="1" eaLnBrk="1" hangingPunct="1">
              <a:lnSpc>
                <a:spcPct val="90000"/>
              </a:lnSpc>
            </a:pPr>
            <a:r>
              <a:rPr lang="en-US" sz="2400" dirty="0" smtClean="0"/>
              <a:t>Discomfort and eye damage (non-ionizing)</a:t>
            </a:r>
          </a:p>
          <a:p>
            <a:pPr lvl="1" eaLnBrk="1" hangingPunct="1">
              <a:lnSpc>
                <a:spcPct val="90000"/>
              </a:lnSpc>
            </a:pPr>
            <a:r>
              <a:rPr lang="en-US" sz="2400" dirty="0" smtClean="0"/>
              <a:t>Cancer (ionizing), </a:t>
            </a: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67F54E7-2344-4347-990D-C5B1ED661EE3}" type="slidenum">
              <a:rPr lang="en-US" smtClean="0"/>
              <a:pPr eaLnBrk="1" hangingPunct="1"/>
              <a:t>234</a:t>
            </a:fld>
            <a:endParaRPr lang="en-US" smtClean="0"/>
          </a:p>
        </p:txBody>
      </p:sp>
      <p:sp>
        <p:nvSpPr>
          <p:cNvPr id="253955" name="Rectangle 2"/>
          <p:cNvSpPr>
            <a:spLocks noGrp="1" noChangeArrowheads="1"/>
          </p:cNvSpPr>
          <p:nvPr>
            <p:ph type="title"/>
          </p:nvPr>
        </p:nvSpPr>
        <p:spPr/>
        <p:txBody>
          <a:bodyPr/>
          <a:lstStyle/>
          <a:p>
            <a:pPr eaLnBrk="1" hangingPunct="1"/>
            <a:r>
              <a:rPr lang="en-US" smtClean="0"/>
              <a:t>Heat</a:t>
            </a:r>
          </a:p>
        </p:txBody>
      </p:sp>
      <p:sp>
        <p:nvSpPr>
          <p:cNvPr id="619523" name="Rectangle 3"/>
          <p:cNvSpPr>
            <a:spLocks noGrp="1" noChangeArrowheads="1"/>
          </p:cNvSpPr>
          <p:nvPr>
            <p:ph type="body" idx="1"/>
          </p:nvPr>
        </p:nvSpPr>
        <p:spPr>
          <a:xfrm>
            <a:off x="457200" y="1600200"/>
            <a:ext cx="8229600" cy="4873625"/>
          </a:xfrm>
        </p:spPr>
        <p:txBody>
          <a:bodyPr/>
          <a:lstStyle/>
          <a:p>
            <a:pPr eaLnBrk="1" hangingPunct="1">
              <a:lnSpc>
                <a:spcPct val="80000"/>
              </a:lnSpc>
            </a:pPr>
            <a:r>
              <a:rPr lang="en-US" b="1" smtClean="0"/>
              <a:t>Heat Cramps </a:t>
            </a:r>
          </a:p>
          <a:p>
            <a:pPr lvl="1" eaLnBrk="1" hangingPunct="1">
              <a:lnSpc>
                <a:spcPct val="80000"/>
              </a:lnSpc>
            </a:pPr>
            <a:r>
              <a:rPr lang="en-US" smtClean="0"/>
              <a:t>Electrolyte imbalance caused by sweating. </a:t>
            </a:r>
          </a:p>
          <a:p>
            <a:pPr lvl="1" eaLnBrk="1" hangingPunct="1">
              <a:lnSpc>
                <a:spcPct val="80000"/>
              </a:lnSpc>
            </a:pPr>
            <a:r>
              <a:rPr lang="en-US" smtClean="0"/>
              <a:t>Too much and too little salt.</a:t>
            </a:r>
          </a:p>
          <a:p>
            <a:pPr lvl="1" eaLnBrk="1" hangingPunct="1">
              <a:lnSpc>
                <a:spcPct val="80000"/>
              </a:lnSpc>
            </a:pPr>
            <a:r>
              <a:rPr lang="en-US" smtClean="0"/>
              <a:t>Do not rely on thirst to replenish fluids.</a:t>
            </a:r>
          </a:p>
          <a:p>
            <a:pPr eaLnBrk="1" hangingPunct="1">
              <a:lnSpc>
                <a:spcPct val="80000"/>
              </a:lnSpc>
            </a:pPr>
            <a:r>
              <a:rPr lang="en-US" b="1" smtClean="0"/>
              <a:t>Heat Exhaustion</a:t>
            </a:r>
          </a:p>
          <a:p>
            <a:pPr lvl="1" eaLnBrk="1" hangingPunct="1">
              <a:lnSpc>
                <a:spcPct val="80000"/>
              </a:lnSpc>
            </a:pPr>
            <a:r>
              <a:rPr lang="en-US" smtClean="0"/>
              <a:t>Headache</a:t>
            </a:r>
          </a:p>
          <a:p>
            <a:pPr lvl="1" eaLnBrk="1" hangingPunct="1">
              <a:lnSpc>
                <a:spcPct val="80000"/>
              </a:lnSpc>
            </a:pPr>
            <a:r>
              <a:rPr lang="en-US" smtClean="0"/>
              <a:t>Nausea</a:t>
            </a:r>
          </a:p>
          <a:p>
            <a:pPr lvl="1" eaLnBrk="1" hangingPunct="1">
              <a:lnSpc>
                <a:spcPct val="80000"/>
              </a:lnSpc>
            </a:pPr>
            <a:r>
              <a:rPr lang="en-US" smtClean="0"/>
              <a:t>Fainting</a:t>
            </a:r>
          </a:p>
          <a:p>
            <a:pPr eaLnBrk="1" hangingPunct="1">
              <a:lnSpc>
                <a:spcPct val="80000"/>
              </a:lnSpc>
            </a:pPr>
            <a:r>
              <a:rPr lang="en-US" b="1" smtClean="0"/>
              <a:t>Heat Stroke</a:t>
            </a:r>
          </a:p>
          <a:p>
            <a:pPr lvl="1" eaLnBrk="1" hangingPunct="1">
              <a:lnSpc>
                <a:spcPct val="80000"/>
              </a:lnSpc>
            </a:pPr>
            <a:r>
              <a:rPr lang="en-US" smtClean="0"/>
              <a:t>Hot, dry skin</a:t>
            </a:r>
          </a:p>
          <a:p>
            <a:pPr lvl="1" eaLnBrk="1" hangingPunct="1">
              <a:lnSpc>
                <a:spcPct val="80000"/>
              </a:lnSpc>
            </a:pPr>
            <a:r>
              <a:rPr lang="en-US" smtClean="0"/>
              <a:t>High temperature </a:t>
            </a:r>
          </a:p>
        </p:txBody>
      </p:sp>
      <p:pic>
        <p:nvPicPr>
          <p:cNvPr id="253957" name="Picture 4" descr="thermome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83275" y="3792538"/>
            <a:ext cx="1471613"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427345-7549-4D6E-BF3E-3D0D8F2481D0}" type="slidenum">
              <a:rPr lang="en-US" smtClean="0"/>
              <a:pPr eaLnBrk="1" hangingPunct="1"/>
              <a:t>235</a:t>
            </a:fld>
            <a:endParaRPr lang="en-US" smtClean="0"/>
          </a:p>
        </p:txBody>
      </p:sp>
      <p:pic>
        <p:nvPicPr>
          <p:cNvPr id="254979" name="il_fi" descr="http://3.bp.blogspot.com/_xU-YA8sYFmM/TGAofyiJ8GI/AAAAAAAAAHo/qe-8os2nHro/s1600/heat_index-sm.png"/>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185738" y="355600"/>
            <a:ext cx="8758237"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558E9A-FC5F-4F4E-9351-D31A00EEBEFC}" type="slidenum">
              <a:rPr lang="en-US" smtClean="0"/>
              <a:pPr eaLnBrk="1" hangingPunct="1"/>
              <a:t>236</a:t>
            </a:fld>
            <a:endParaRPr lang="en-US" smtClean="0"/>
          </a:p>
        </p:txBody>
      </p:sp>
      <p:sp>
        <p:nvSpPr>
          <p:cNvPr id="256003" name="Rectangle 2"/>
          <p:cNvSpPr>
            <a:spLocks noGrp="1" noChangeArrowheads="1"/>
          </p:cNvSpPr>
          <p:nvPr>
            <p:ph type="title"/>
          </p:nvPr>
        </p:nvSpPr>
        <p:spPr/>
        <p:txBody>
          <a:bodyPr/>
          <a:lstStyle/>
          <a:p>
            <a:pPr eaLnBrk="1" hangingPunct="1"/>
            <a:r>
              <a:rPr lang="en-US" smtClean="0"/>
              <a:t>Sun</a:t>
            </a:r>
          </a:p>
        </p:txBody>
      </p:sp>
      <p:sp>
        <p:nvSpPr>
          <p:cNvPr id="623619" name="Rectangle 3"/>
          <p:cNvSpPr>
            <a:spLocks noGrp="1" noChangeArrowheads="1"/>
          </p:cNvSpPr>
          <p:nvPr>
            <p:ph type="body" idx="1"/>
          </p:nvPr>
        </p:nvSpPr>
        <p:spPr/>
        <p:txBody>
          <a:bodyPr/>
          <a:lstStyle/>
          <a:p>
            <a:pPr eaLnBrk="1" hangingPunct="1"/>
            <a:r>
              <a:rPr lang="en-US" smtClean="0"/>
              <a:t>Cover up</a:t>
            </a:r>
          </a:p>
          <a:p>
            <a:pPr eaLnBrk="1" hangingPunct="1"/>
            <a:r>
              <a:rPr lang="en-US" smtClean="0"/>
              <a:t>Use sunscreen with a sun protection factor (SPF) of at least 30.</a:t>
            </a:r>
          </a:p>
          <a:p>
            <a:pPr eaLnBrk="1" hangingPunct="1"/>
            <a:r>
              <a:rPr lang="en-US" smtClean="0"/>
              <a:t>Wear a wide brim hard hat.</a:t>
            </a:r>
          </a:p>
          <a:p>
            <a:pPr eaLnBrk="1" hangingPunct="1"/>
            <a:r>
              <a:rPr lang="en-US" smtClean="0"/>
              <a:t>Wear UV-absorbent sunglasses (eye protection).</a:t>
            </a:r>
          </a:p>
          <a:p>
            <a:pPr eaLnBrk="1" hangingPunct="1"/>
            <a:r>
              <a:rPr lang="en-US" smtClean="0"/>
              <a:t>Limit exposure</a:t>
            </a:r>
          </a:p>
        </p:txBody>
      </p:sp>
      <p:pic>
        <p:nvPicPr>
          <p:cNvPr id="256005" name="il_fi" descr="http://www.cksinfo.com/clipart/nature/weather/sun/bright-yellow-sun.png"/>
          <p:cNvPicPr>
            <a:picLocks noChangeAspect="1" noChangeArrowheads="1"/>
          </p:cNvPicPr>
          <p:nvPr/>
        </p:nvPicPr>
        <p:blipFill>
          <a:blip r:embed="rId2" r:link="rId3" cstate="email">
            <a:extLst>
              <a:ext uri="{28A0092B-C50C-407E-A947-70E740481C1C}">
                <a14:useLocalDpi xmlns:a14="http://schemas.microsoft.com/office/drawing/2010/main"/>
              </a:ext>
            </a:extLst>
          </a:blip>
          <a:srcRect/>
          <a:stretch>
            <a:fillRect/>
          </a:stretch>
        </p:blipFill>
        <p:spPr bwMode="auto">
          <a:xfrm>
            <a:off x="6175375" y="322263"/>
            <a:ext cx="170656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3991CC-50B4-4561-B0E2-FFBFD5D2E3E3}" type="slidenum">
              <a:rPr lang="en-US" smtClean="0"/>
              <a:pPr eaLnBrk="1" hangingPunct="1"/>
              <a:t>237</a:t>
            </a:fld>
            <a:endParaRPr lang="en-US" smtClean="0"/>
          </a:p>
        </p:txBody>
      </p:sp>
      <p:sp>
        <p:nvSpPr>
          <p:cNvPr id="257027" name="Rectangle 2"/>
          <p:cNvSpPr>
            <a:spLocks noGrp="1" noChangeArrowheads="1"/>
          </p:cNvSpPr>
          <p:nvPr>
            <p:ph type="title"/>
          </p:nvPr>
        </p:nvSpPr>
        <p:spPr/>
        <p:txBody>
          <a:bodyPr/>
          <a:lstStyle/>
          <a:p>
            <a:pPr eaLnBrk="1" hangingPunct="1"/>
            <a:r>
              <a:rPr lang="en-US" smtClean="0"/>
              <a:t>Safe Work Practices (Heat)</a:t>
            </a:r>
          </a:p>
        </p:txBody>
      </p:sp>
      <p:sp>
        <p:nvSpPr>
          <p:cNvPr id="624643" name="Rectangle 3"/>
          <p:cNvSpPr>
            <a:spLocks noGrp="1" noChangeArrowheads="1"/>
          </p:cNvSpPr>
          <p:nvPr>
            <p:ph type="body" idx="1"/>
          </p:nvPr>
        </p:nvSpPr>
        <p:spPr>
          <a:xfrm>
            <a:off x="457200" y="1600200"/>
            <a:ext cx="5821363" cy="4525963"/>
          </a:xfrm>
        </p:spPr>
        <p:txBody>
          <a:bodyPr/>
          <a:lstStyle/>
          <a:p>
            <a:pPr eaLnBrk="1" hangingPunct="1">
              <a:lnSpc>
                <a:spcPct val="90000"/>
              </a:lnSpc>
            </a:pPr>
            <a:r>
              <a:rPr lang="en-US" sz="2400" smtClean="0"/>
              <a:t>Drink water frequently.</a:t>
            </a:r>
          </a:p>
          <a:p>
            <a:pPr eaLnBrk="1" hangingPunct="1">
              <a:lnSpc>
                <a:spcPct val="90000"/>
              </a:lnSpc>
            </a:pPr>
            <a:r>
              <a:rPr lang="en-US" sz="2400" smtClean="0"/>
              <a:t>Wear light-colored, loose-fitting, breathable clothing.</a:t>
            </a:r>
          </a:p>
          <a:p>
            <a:pPr eaLnBrk="1" hangingPunct="1">
              <a:lnSpc>
                <a:spcPct val="90000"/>
              </a:lnSpc>
            </a:pPr>
            <a:r>
              <a:rPr lang="en-US" sz="2400" smtClean="0"/>
              <a:t>Take frequent short breaks in cool shade.</a:t>
            </a:r>
          </a:p>
          <a:p>
            <a:pPr eaLnBrk="1" hangingPunct="1">
              <a:lnSpc>
                <a:spcPct val="90000"/>
              </a:lnSpc>
            </a:pPr>
            <a:r>
              <a:rPr lang="en-US" sz="2400" smtClean="0"/>
              <a:t>Eat smaller meals before work activity.</a:t>
            </a:r>
          </a:p>
          <a:p>
            <a:pPr eaLnBrk="1" hangingPunct="1">
              <a:lnSpc>
                <a:spcPct val="90000"/>
              </a:lnSpc>
            </a:pPr>
            <a:r>
              <a:rPr lang="en-US" sz="2400" smtClean="0"/>
              <a:t>Avoid caffeine and alcohol or large amounts of sugar.</a:t>
            </a:r>
          </a:p>
          <a:p>
            <a:pPr eaLnBrk="1" hangingPunct="1">
              <a:lnSpc>
                <a:spcPct val="90000"/>
              </a:lnSpc>
            </a:pPr>
            <a:r>
              <a:rPr lang="en-US" sz="2400" smtClean="0"/>
              <a:t>Work in the shade.</a:t>
            </a:r>
          </a:p>
          <a:p>
            <a:pPr eaLnBrk="1" hangingPunct="1">
              <a:lnSpc>
                <a:spcPct val="90000"/>
              </a:lnSpc>
            </a:pPr>
            <a:r>
              <a:rPr lang="en-US" sz="2400" smtClean="0"/>
              <a:t>Consult doctor regard medications.</a:t>
            </a:r>
          </a:p>
          <a:p>
            <a:pPr eaLnBrk="1" hangingPunct="1">
              <a:lnSpc>
                <a:spcPct val="90000"/>
              </a:lnSpc>
            </a:pPr>
            <a:r>
              <a:rPr lang="en-US" sz="2400" smtClean="0"/>
              <a:t>Know limitations of PPE.</a:t>
            </a:r>
          </a:p>
        </p:txBody>
      </p:sp>
      <p:pic>
        <p:nvPicPr>
          <p:cNvPr id="257029" name="Picture 4" descr="sweat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6988" y="2109788"/>
            <a:ext cx="24685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66F0D3-8315-4BF2-8A67-270A52E6D971}" type="slidenum">
              <a:rPr lang="en-US" smtClean="0"/>
              <a:pPr eaLnBrk="1" hangingPunct="1"/>
              <a:t>238</a:t>
            </a:fld>
            <a:endParaRPr lang="en-US" smtClean="0"/>
          </a:p>
        </p:txBody>
      </p:sp>
      <p:sp>
        <p:nvSpPr>
          <p:cNvPr id="258051" name="Rectangle 2"/>
          <p:cNvSpPr>
            <a:spLocks noGrp="1" noChangeArrowheads="1"/>
          </p:cNvSpPr>
          <p:nvPr>
            <p:ph type="title"/>
          </p:nvPr>
        </p:nvSpPr>
        <p:spPr/>
        <p:txBody>
          <a:bodyPr/>
          <a:lstStyle/>
          <a:p>
            <a:pPr eaLnBrk="1" hangingPunct="1"/>
            <a:r>
              <a:rPr lang="en-US" smtClean="0"/>
              <a:t>Cold</a:t>
            </a:r>
          </a:p>
        </p:txBody>
      </p:sp>
      <p:sp>
        <p:nvSpPr>
          <p:cNvPr id="626693" name="Rectangle 5"/>
          <p:cNvSpPr>
            <a:spLocks noGrp="1" noChangeArrowheads="1"/>
          </p:cNvSpPr>
          <p:nvPr>
            <p:ph type="body" sz="half" idx="1"/>
          </p:nvPr>
        </p:nvSpPr>
        <p:spPr>
          <a:xfrm>
            <a:off x="457200" y="1600200"/>
            <a:ext cx="6897688" cy="4729163"/>
          </a:xfrm>
        </p:spPr>
        <p:txBody>
          <a:bodyPr/>
          <a:lstStyle/>
          <a:p>
            <a:pPr eaLnBrk="1" hangingPunct="1">
              <a:lnSpc>
                <a:spcPct val="90000"/>
              </a:lnSpc>
            </a:pPr>
            <a:r>
              <a:rPr lang="en-US" smtClean="0"/>
              <a:t>Frostbite</a:t>
            </a:r>
          </a:p>
          <a:p>
            <a:pPr eaLnBrk="1" hangingPunct="1">
              <a:lnSpc>
                <a:spcPct val="90000"/>
              </a:lnSpc>
            </a:pPr>
            <a:r>
              <a:rPr lang="en-US" smtClean="0"/>
              <a:t>Hypothermia</a:t>
            </a:r>
          </a:p>
          <a:p>
            <a:pPr lvl="1" eaLnBrk="1" hangingPunct="1">
              <a:lnSpc>
                <a:spcPct val="90000"/>
              </a:lnSpc>
            </a:pPr>
            <a:r>
              <a:rPr lang="en-US" smtClean="0"/>
              <a:t>Wear several layers of clothing.</a:t>
            </a:r>
          </a:p>
          <a:p>
            <a:pPr lvl="1" eaLnBrk="1" hangingPunct="1">
              <a:lnSpc>
                <a:spcPct val="90000"/>
              </a:lnSpc>
            </a:pPr>
            <a:r>
              <a:rPr lang="en-US" smtClean="0"/>
              <a:t>Wear gloves and a helmet liner.</a:t>
            </a:r>
          </a:p>
          <a:p>
            <a:pPr lvl="1" eaLnBrk="1" hangingPunct="1">
              <a:lnSpc>
                <a:spcPct val="90000"/>
              </a:lnSpc>
            </a:pPr>
            <a:r>
              <a:rPr lang="en-US" smtClean="0"/>
              <a:t>Wear warm footwear with one or two pairs of warm socks.</a:t>
            </a:r>
          </a:p>
          <a:p>
            <a:pPr lvl="1" eaLnBrk="1" hangingPunct="1">
              <a:lnSpc>
                <a:spcPct val="90000"/>
              </a:lnSpc>
            </a:pPr>
            <a:r>
              <a:rPr lang="en-US" smtClean="0"/>
              <a:t>Wear a scarf or face mask.</a:t>
            </a:r>
          </a:p>
          <a:p>
            <a:pPr lvl="1" eaLnBrk="1" hangingPunct="1">
              <a:lnSpc>
                <a:spcPct val="90000"/>
              </a:lnSpc>
            </a:pPr>
            <a:r>
              <a:rPr lang="en-US" smtClean="0"/>
              <a:t>Take frequent short breaks in a warm shelter.</a:t>
            </a:r>
          </a:p>
          <a:p>
            <a:pPr lvl="1" eaLnBrk="1" hangingPunct="1">
              <a:lnSpc>
                <a:spcPct val="90000"/>
              </a:lnSpc>
            </a:pPr>
            <a:r>
              <a:rPr lang="en-US" smtClean="0"/>
              <a:t>Drink warm, sweet beverages.</a:t>
            </a:r>
          </a:p>
          <a:p>
            <a:pPr lvl="1" eaLnBrk="1" hangingPunct="1">
              <a:lnSpc>
                <a:spcPct val="90000"/>
              </a:lnSpc>
            </a:pPr>
            <a:r>
              <a:rPr lang="en-US" smtClean="0"/>
              <a:t>Eat warm, high calorie food such as pasta dishes.</a:t>
            </a:r>
          </a:p>
        </p:txBody>
      </p:sp>
      <p:pic>
        <p:nvPicPr>
          <p:cNvPr id="258053" name="il_fi" descr="http://www.math.rutgers.edu/~lebowitz/SEMINAR/snow_flake_2.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6451600" y="747713"/>
            <a:ext cx="2217738"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5C6537-A852-439F-8B4E-F27A4F94FAAE}" type="slidenum">
              <a:rPr lang="en-US" smtClean="0"/>
              <a:pPr eaLnBrk="1" hangingPunct="1"/>
              <a:t>239</a:t>
            </a:fld>
            <a:endParaRPr lang="en-US" smtClean="0"/>
          </a:p>
        </p:txBody>
      </p:sp>
      <p:grpSp>
        <p:nvGrpSpPr>
          <p:cNvPr id="259075" name="Group 4"/>
          <p:cNvGrpSpPr>
            <a:grpSpLocks/>
          </p:cNvGrpSpPr>
          <p:nvPr/>
        </p:nvGrpSpPr>
        <p:grpSpPr bwMode="auto">
          <a:xfrm>
            <a:off x="295275" y="493713"/>
            <a:ext cx="8281988" cy="6154737"/>
            <a:chOff x="6314" y="6879"/>
            <a:chExt cx="4334" cy="3957"/>
          </a:xfrm>
        </p:grpSpPr>
        <p:pic>
          <p:nvPicPr>
            <p:cNvPr id="259076" name="Picture 5" descr="cold worker"/>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6674" y="6879"/>
              <a:ext cx="3625" cy="303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9077" name="Text Box 6"/>
            <p:cNvSpPr txBox="1">
              <a:spLocks noChangeArrowheads="1"/>
            </p:cNvSpPr>
            <p:nvPr/>
          </p:nvSpPr>
          <p:spPr bwMode="auto">
            <a:xfrm>
              <a:off x="6314" y="10051"/>
              <a:ext cx="4334" cy="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i="1"/>
                <a:t>Workers exposed to cold must dress appropriately for the weather.</a:t>
              </a:r>
              <a:endParaRPr lang="en-US" sz="2800"/>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10BE8B-E45D-45B0-8868-9783E849C9FF}" type="slidenum">
              <a:rPr lang="en-US" smtClean="0"/>
              <a:pPr eaLnBrk="1" hangingPunct="1"/>
              <a:t>24</a:t>
            </a:fld>
            <a:endParaRPr lang="en-US" smtClean="0"/>
          </a:p>
        </p:txBody>
      </p:sp>
      <p:sp>
        <p:nvSpPr>
          <p:cNvPr id="26627" name="Rectangle 2"/>
          <p:cNvSpPr>
            <a:spLocks noGrp="1" noChangeArrowheads="1"/>
          </p:cNvSpPr>
          <p:nvPr>
            <p:ph type="title"/>
          </p:nvPr>
        </p:nvSpPr>
        <p:spPr/>
        <p:txBody>
          <a:bodyPr/>
          <a:lstStyle/>
          <a:p>
            <a:pPr eaLnBrk="1" hangingPunct="1"/>
            <a:r>
              <a:rPr lang="en-US" sz="3200" i="1" smtClean="0"/>
              <a:t>Employee Exposure &amp; Medical Records</a:t>
            </a:r>
            <a:r>
              <a:rPr lang="en-US" sz="3200" smtClean="0"/>
              <a:t> </a:t>
            </a:r>
          </a:p>
        </p:txBody>
      </p:sp>
      <p:sp>
        <p:nvSpPr>
          <p:cNvPr id="26628" name="Rectangle 3"/>
          <p:cNvSpPr>
            <a:spLocks noGrp="1" noChangeArrowheads="1"/>
          </p:cNvSpPr>
          <p:nvPr>
            <p:ph type="body" idx="1"/>
          </p:nvPr>
        </p:nvSpPr>
        <p:spPr>
          <a:xfrm>
            <a:off x="457200" y="1600200"/>
            <a:ext cx="5029200" cy="4525963"/>
          </a:xfrm>
        </p:spPr>
        <p:txBody>
          <a:bodyPr/>
          <a:lstStyle/>
          <a:p>
            <a:pPr eaLnBrk="1" hangingPunct="1">
              <a:lnSpc>
                <a:spcPct val="90000"/>
              </a:lnSpc>
              <a:buFontTx/>
              <a:buNone/>
            </a:pPr>
            <a:r>
              <a:rPr lang="en-US" sz="2800" b="1" i="1" smtClean="0"/>
              <a:t>Retention of Medical Records…</a:t>
            </a:r>
            <a:endParaRPr lang="en-US" sz="2800" smtClean="0"/>
          </a:p>
          <a:p>
            <a:pPr eaLnBrk="1" hangingPunct="1">
              <a:lnSpc>
                <a:spcPct val="90000"/>
              </a:lnSpc>
            </a:pPr>
            <a:r>
              <a:rPr lang="en-US" sz="2800" smtClean="0"/>
              <a:t>Employee medical records – duration of the employee’s employment plus 30 years.</a:t>
            </a:r>
          </a:p>
          <a:p>
            <a:pPr eaLnBrk="1" hangingPunct="1">
              <a:lnSpc>
                <a:spcPct val="90000"/>
              </a:lnSpc>
            </a:pPr>
            <a:r>
              <a:rPr lang="en-US" sz="2800" smtClean="0"/>
              <a:t>Employee exposure records for at least 30 years (personal air monitoring results).</a:t>
            </a:r>
          </a:p>
          <a:p>
            <a:pPr eaLnBrk="1" hangingPunct="1">
              <a:lnSpc>
                <a:spcPct val="90000"/>
              </a:lnSpc>
            </a:pPr>
            <a:r>
              <a:rPr lang="en-US" sz="2800" smtClean="0"/>
              <a:t>Background data –  1 year</a:t>
            </a:r>
          </a:p>
        </p:txBody>
      </p:sp>
      <p:pic>
        <p:nvPicPr>
          <p:cNvPr id="26629" name="Picture 5" descr="fil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3048000"/>
            <a:ext cx="2876550" cy="2159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20BC38-D701-4EEA-9AC7-F34CC7EF3238}" type="slidenum">
              <a:rPr lang="en-US" smtClean="0"/>
              <a:pPr eaLnBrk="1" hangingPunct="1"/>
              <a:t>240</a:t>
            </a:fld>
            <a:endParaRPr lang="en-US" smtClean="0"/>
          </a:p>
        </p:txBody>
      </p:sp>
      <p:grpSp>
        <p:nvGrpSpPr>
          <p:cNvPr id="260099" name="Group 5"/>
          <p:cNvGrpSpPr>
            <a:grpSpLocks/>
          </p:cNvGrpSpPr>
          <p:nvPr/>
        </p:nvGrpSpPr>
        <p:grpSpPr bwMode="auto">
          <a:xfrm>
            <a:off x="1422400" y="204788"/>
            <a:ext cx="5816600" cy="6429375"/>
            <a:chOff x="1439" y="1440"/>
            <a:chExt cx="9162" cy="10124"/>
          </a:xfrm>
        </p:grpSpPr>
        <p:pic>
          <p:nvPicPr>
            <p:cNvPr id="260100" name="Picture 6" descr="cold stress equation blan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32" y="1440"/>
              <a:ext cx="8969" cy="1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Text Box 7"/>
            <p:cNvSpPr txBox="1">
              <a:spLocks noChangeArrowheads="1"/>
            </p:cNvSpPr>
            <p:nvPr/>
          </p:nvSpPr>
          <p:spPr bwMode="auto">
            <a:xfrm>
              <a:off x="3052" y="3513"/>
              <a:ext cx="2114" cy="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t>When the body is unable to warm itself, serious cold-related illnesses and injuries may occur, and permanent tissue damage and death may result. </a:t>
              </a:r>
            </a:p>
            <a:p>
              <a:pPr eaLnBrk="1" hangingPunct="1"/>
              <a:endParaRPr lang="en-US" sz="1000"/>
            </a:p>
            <a:p>
              <a:pPr eaLnBrk="1" hangingPunct="1"/>
              <a:r>
                <a:rPr lang="en-US" sz="1000" b="1"/>
                <a:t>Hypothermia </a:t>
              </a:r>
              <a:r>
                <a:rPr lang="en-US" sz="1000"/>
                <a:t>can occur when </a:t>
              </a:r>
              <a:r>
                <a:rPr lang="en-US" sz="1000" i="1"/>
                <a:t>land temperatures</a:t>
              </a:r>
              <a:r>
                <a:rPr lang="en-US" sz="1000"/>
                <a:t> are </a:t>
              </a:r>
              <a:r>
                <a:rPr lang="en-US" sz="1000" b="1"/>
                <a:t>above</a:t>
              </a:r>
              <a:r>
                <a:rPr lang="en-US" sz="1000"/>
                <a:t> freezing or </a:t>
              </a:r>
              <a:r>
                <a:rPr lang="en-US" sz="1000" i="1"/>
                <a:t>water temperatures</a:t>
              </a:r>
              <a:r>
                <a:rPr lang="en-US" sz="1000"/>
                <a:t> are below 98.6°F/37°C. Cold-related illnesses can slowly overcome a person who has been chilled by low temperatures, brisk winds, or wet clothing.</a:t>
              </a:r>
              <a:endParaRPr lang="en-US"/>
            </a:p>
          </p:txBody>
        </p:sp>
        <p:sp>
          <p:nvSpPr>
            <p:cNvPr id="260102" name="Text Box 8"/>
            <p:cNvSpPr txBox="1">
              <a:spLocks noChangeArrowheads="1"/>
            </p:cNvSpPr>
            <p:nvPr/>
          </p:nvSpPr>
          <p:spPr bwMode="auto">
            <a:xfrm>
              <a:off x="3514" y="2603"/>
              <a:ext cx="6183"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a:t>LOW TEMPERATURE + WIND SPEED + WETNESS = INJURIES &amp; ILLNESS</a:t>
              </a:r>
              <a:endParaRPr lang="en-US"/>
            </a:p>
          </p:txBody>
        </p:sp>
        <p:sp>
          <p:nvSpPr>
            <p:cNvPr id="260103" name="Text Box 9"/>
            <p:cNvSpPr txBox="1">
              <a:spLocks noChangeArrowheads="1"/>
            </p:cNvSpPr>
            <p:nvPr/>
          </p:nvSpPr>
          <p:spPr bwMode="auto">
            <a:xfrm>
              <a:off x="3593" y="1823"/>
              <a:ext cx="6091" cy="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a:solidFill>
                    <a:srgbClr val="FFFFFF"/>
                  </a:solidFill>
                </a:rPr>
                <a:t>THE COLD STRESS EQUATION</a:t>
              </a:r>
              <a:endParaRPr lang="en-US"/>
            </a:p>
          </p:txBody>
        </p:sp>
        <p:sp>
          <p:nvSpPr>
            <p:cNvPr id="260104" name="Text Box 10"/>
            <p:cNvSpPr txBox="1">
              <a:spLocks noChangeArrowheads="1"/>
            </p:cNvSpPr>
            <p:nvPr/>
          </p:nvSpPr>
          <p:spPr bwMode="auto">
            <a:xfrm>
              <a:off x="7808" y="4440"/>
              <a:ext cx="1903"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t>Little Danger</a:t>
              </a:r>
            </a:p>
            <a:p>
              <a:pPr algn="ctr" eaLnBrk="1" hangingPunct="1"/>
              <a:r>
                <a:rPr lang="en-US" sz="1000" b="1"/>
                <a:t>(Caution)</a:t>
              </a:r>
            </a:p>
            <a:p>
              <a:pPr algn="ctr" eaLnBrk="1" hangingPunct="1"/>
              <a:r>
                <a:rPr lang="en-US" sz="800"/>
                <a:t>Freezing to Exposed Flesh within 1 Hour</a:t>
              </a:r>
              <a:endParaRPr lang="en-US"/>
            </a:p>
          </p:txBody>
        </p:sp>
        <p:sp>
          <p:nvSpPr>
            <p:cNvPr id="260105" name="Text Box 11"/>
            <p:cNvSpPr txBox="1">
              <a:spLocks noChangeArrowheads="1"/>
            </p:cNvSpPr>
            <p:nvPr/>
          </p:nvSpPr>
          <p:spPr bwMode="auto">
            <a:xfrm>
              <a:off x="7814" y="5905"/>
              <a:ext cx="1903"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t>Danger</a:t>
              </a:r>
            </a:p>
            <a:p>
              <a:pPr algn="ctr" eaLnBrk="1" hangingPunct="1"/>
              <a:r>
                <a:rPr lang="en-US" sz="800"/>
                <a:t>Freezing to Exposed Flesh within 1 Minute</a:t>
              </a:r>
              <a:endParaRPr lang="en-US"/>
            </a:p>
          </p:txBody>
        </p:sp>
        <p:sp>
          <p:nvSpPr>
            <p:cNvPr id="260106" name="Text Box 12"/>
            <p:cNvSpPr txBox="1">
              <a:spLocks noChangeArrowheads="1"/>
            </p:cNvSpPr>
            <p:nvPr/>
          </p:nvSpPr>
          <p:spPr bwMode="auto">
            <a:xfrm>
              <a:off x="7632" y="7843"/>
              <a:ext cx="2247"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t>Extreme Danger</a:t>
              </a:r>
            </a:p>
            <a:p>
              <a:pPr algn="ctr" eaLnBrk="1" hangingPunct="1"/>
              <a:r>
                <a:rPr lang="en-US" sz="800"/>
                <a:t>Freezing to Exposed Flesh within 30 Seconds</a:t>
              </a:r>
              <a:endParaRPr lang="en-US"/>
            </a:p>
          </p:txBody>
        </p:sp>
        <p:sp>
          <p:nvSpPr>
            <p:cNvPr id="260107" name="Text Box 13"/>
            <p:cNvSpPr txBox="1">
              <a:spLocks noChangeArrowheads="1"/>
            </p:cNvSpPr>
            <p:nvPr/>
          </p:nvSpPr>
          <p:spPr bwMode="auto">
            <a:xfrm>
              <a:off x="7980" y="9790"/>
              <a:ext cx="1981"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
                <a:t>Adapted from: ACGIH® Threshold Limit Values, and Physical Agents Biohazard Indices, 1998 – 1999.</a:t>
              </a:r>
              <a:endParaRPr lang="en-US"/>
            </a:p>
          </p:txBody>
        </p:sp>
        <p:sp>
          <p:nvSpPr>
            <p:cNvPr id="260108" name="Text Box 14"/>
            <p:cNvSpPr txBox="1">
              <a:spLocks noChangeArrowheads="1"/>
            </p:cNvSpPr>
            <p:nvPr/>
          </p:nvSpPr>
          <p:spPr bwMode="auto">
            <a:xfrm>
              <a:off x="1439" y="7069"/>
              <a:ext cx="142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a:t>U.S. Department of Labor</a:t>
              </a:r>
            </a:p>
            <a:p>
              <a:pPr eaLnBrk="1" hangingPunct="1"/>
              <a:r>
                <a:rPr lang="en-US" sz="1000"/>
                <a:t>Occupational Safety and Health Administration</a:t>
              </a:r>
            </a:p>
            <a:p>
              <a:pPr eaLnBrk="1" hangingPunct="1"/>
              <a:endParaRPr lang="en-US" sz="1000"/>
            </a:p>
            <a:p>
              <a:pPr eaLnBrk="1" hangingPunct="1"/>
              <a:r>
                <a:rPr lang="en-US" sz="1000"/>
                <a:t>OSHA 3156</a:t>
              </a:r>
            </a:p>
            <a:p>
              <a:pPr eaLnBrk="1" hangingPunct="1"/>
              <a:r>
                <a:rPr lang="en-US" sz="1000"/>
                <a:t>1998</a:t>
              </a:r>
              <a:endParaRPr lang="en-US"/>
            </a:p>
          </p:txBody>
        </p:sp>
        <p:sp>
          <p:nvSpPr>
            <p:cNvPr id="260109" name="Text Box 15"/>
            <p:cNvSpPr txBox="1">
              <a:spLocks noChangeArrowheads="1"/>
            </p:cNvSpPr>
            <p:nvPr/>
          </p:nvSpPr>
          <p:spPr bwMode="auto">
            <a:xfrm>
              <a:off x="5139" y="4174"/>
              <a:ext cx="1916" cy="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1800"/>
                </a:spcAft>
              </a:pPr>
              <a:r>
                <a:rPr lang="en-US" sz="1000"/>
                <a:t>30°F / -1.1°C	– </a:t>
              </a:r>
            </a:p>
            <a:p>
              <a:pPr eaLnBrk="1" hangingPunct="1">
                <a:spcAft>
                  <a:spcPts val="1800"/>
                </a:spcAft>
              </a:pPr>
              <a:r>
                <a:rPr lang="en-US" sz="1000"/>
                <a:t>20°F / -6.7°C	–</a:t>
              </a:r>
            </a:p>
            <a:p>
              <a:pPr eaLnBrk="1" hangingPunct="1">
                <a:spcAft>
                  <a:spcPts val="1800"/>
                </a:spcAft>
              </a:pPr>
              <a:r>
                <a:rPr lang="en-US" sz="1000"/>
                <a:t>10°F / -12.2°C	–</a:t>
              </a:r>
            </a:p>
            <a:p>
              <a:pPr eaLnBrk="1" hangingPunct="1">
                <a:spcAft>
                  <a:spcPts val="1800"/>
                </a:spcAft>
              </a:pPr>
              <a:r>
                <a:rPr lang="en-US" sz="1000"/>
                <a:t>0°F / -17.8°C	–</a:t>
              </a:r>
            </a:p>
            <a:p>
              <a:pPr eaLnBrk="1" hangingPunct="1">
                <a:spcAft>
                  <a:spcPts val="1800"/>
                </a:spcAft>
              </a:pPr>
              <a:r>
                <a:rPr lang="en-US" sz="1000"/>
                <a:t>-10°F / -23.3°C	–</a:t>
              </a:r>
            </a:p>
            <a:p>
              <a:pPr eaLnBrk="1" hangingPunct="1">
                <a:spcAft>
                  <a:spcPts val="1800"/>
                </a:spcAft>
              </a:pPr>
              <a:r>
                <a:rPr lang="en-US" sz="1000"/>
                <a:t>-20°F / -28.9°C	–</a:t>
              </a:r>
            </a:p>
            <a:p>
              <a:pPr eaLnBrk="1" hangingPunct="1">
                <a:spcAft>
                  <a:spcPts val="1800"/>
                </a:spcAft>
              </a:pPr>
              <a:r>
                <a:rPr lang="en-US" sz="1000"/>
                <a:t>-30°F / -34.4°C	–</a:t>
              </a:r>
            </a:p>
            <a:p>
              <a:pPr eaLnBrk="1" hangingPunct="1">
                <a:spcAft>
                  <a:spcPts val="1800"/>
                </a:spcAft>
              </a:pPr>
              <a:r>
                <a:rPr lang="en-US" sz="1000"/>
                <a:t>-40°F / -40°C	–</a:t>
              </a:r>
            </a:p>
            <a:p>
              <a:pPr eaLnBrk="1" hangingPunct="1">
                <a:spcAft>
                  <a:spcPts val="1800"/>
                </a:spcAft>
              </a:pPr>
              <a:r>
                <a:rPr lang="en-US" sz="1000"/>
                <a:t>-50°F / -45.6°C	–</a:t>
              </a:r>
            </a:p>
            <a:p>
              <a:pPr eaLnBrk="1" hangingPunct="1">
                <a:spcAft>
                  <a:spcPts val="1800"/>
                </a:spcAft>
              </a:pPr>
              <a:endParaRPr lang="en-US" sz="1000"/>
            </a:p>
            <a:p>
              <a:pPr eaLnBrk="1" hangingPunct="1">
                <a:spcAft>
                  <a:spcPts val="1800"/>
                </a:spcAft>
              </a:pPr>
              <a:endParaRPr lang="en-US" sz="1000"/>
            </a:p>
            <a:p>
              <a:pPr eaLnBrk="1" hangingPunct="1">
                <a:spcAft>
                  <a:spcPts val="1800"/>
                </a:spcAft>
              </a:pPr>
              <a:endParaRPr lang="en-US" sz="1000"/>
            </a:p>
            <a:p>
              <a:pPr eaLnBrk="1" hangingPunct="1">
                <a:spcAft>
                  <a:spcPts val="1800"/>
                </a:spcAft>
              </a:pPr>
              <a:endParaRPr lang="en-US" sz="1000"/>
            </a:p>
            <a:p>
              <a:pPr eaLnBrk="1" hangingPunct="1"/>
              <a:endParaRPr lang="en-US"/>
            </a:p>
          </p:txBody>
        </p:sp>
        <p:sp>
          <p:nvSpPr>
            <p:cNvPr id="260110" name="Text Box 16"/>
            <p:cNvSpPr txBox="1">
              <a:spLocks noChangeArrowheads="1"/>
            </p:cNvSpPr>
            <p:nvPr/>
          </p:nvSpPr>
          <p:spPr bwMode="auto">
            <a:xfrm>
              <a:off x="6248" y="3501"/>
              <a:ext cx="2074"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t>Wind Speed (MPH)</a:t>
              </a:r>
            </a:p>
            <a:p>
              <a:pPr algn="ctr" eaLnBrk="1" hangingPunct="1"/>
              <a:r>
                <a:rPr lang="en-US" sz="800" b="1">
                  <a:latin typeface="Arial Narrow" pitchFamily="34" charset="0"/>
                </a:rPr>
                <a:t>0 10 20 30 40</a:t>
              </a:r>
              <a:endParaRPr lang="en-US"/>
            </a:p>
          </p:txBody>
        </p:sp>
      </p:gr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BE376C-AE8D-49BB-9673-D2AF2C99D7B9}" type="slidenum">
              <a:rPr lang="en-US" smtClean="0"/>
              <a:pPr eaLnBrk="1" hangingPunct="1"/>
              <a:t>241</a:t>
            </a:fld>
            <a:endParaRPr lang="en-US" smtClean="0"/>
          </a:p>
        </p:txBody>
      </p:sp>
      <p:sp>
        <p:nvSpPr>
          <p:cNvPr id="261123" name="Rectangle 2"/>
          <p:cNvSpPr>
            <a:spLocks noGrp="1" noChangeArrowheads="1"/>
          </p:cNvSpPr>
          <p:nvPr>
            <p:ph type="title"/>
          </p:nvPr>
        </p:nvSpPr>
        <p:spPr/>
        <p:txBody>
          <a:bodyPr/>
          <a:lstStyle/>
          <a:p>
            <a:pPr eaLnBrk="1" hangingPunct="1"/>
            <a:r>
              <a:rPr lang="en-US" smtClean="0"/>
              <a:t>Occupational Noise</a:t>
            </a:r>
          </a:p>
        </p:txBody>
      </p:sp>
      <p:sp>
        <p:nvSpPr>
          <p:cNvPr id="261124" name="Rectangle 4"/>
          <p:cNvSpPr>
            <a:spLocks noGrp="1" noChangeArrowheads="1"/>
          </p:cNvSpPr>
          <p:nvPr>
            <p:ph type="body" sz="half" idx="1"/>
          </p:nvPr>
        </p:nvSpPr>
        <p:spPr/>
        <p:txBody>
          <a:bodyPr/>
          <a:lstStyle/>
          <a:p>
            <a:pPr eaLnBrk="1" hangingPunct="1"/>
            <a:r>
              <a:rPr lang="en-US" smtClean="0"/>
              <a:t>Noise is measured using sound level meters</a:t>
            </a:r>
          </a:p>
          <a:p>
            <a:pPr eaLnBrk="1" hangingPunct="1"/>
            <a:r>
              <a:rPr lang="en-US" b="1" smtClean="0"/>
              <a:t>Decibel</a:t>
            </a:r>
            <a:r>
              <a:rPr lang="en-US" smtClean="0"/>
              <a:t> (abbreviated </a:t>
            </a:r>
            <a:r>
              <a:rPr lang="en-US" b="1" smtClean="0"/>
              <a:t>dB</a:t>
            </a:r>
            <a:r>
              <a:rPr lang="en-US" smtClean="0"/>
              <a:t>) unit used to measure the intensity of a sound. </a:t>
            </a:r>
          </a:p>
        </p:txBody>
      </p:sp>
      <p:grpSp>
        <p:nvGrpSpPr>
          <p:cNvPr id="261125" name="Group 6"/>
          <p:cNvGrpSpPr>
            <a:grpSpLocks/>
          </p:cNvGrpSpPr>
          <p:nvPr/>
        </p:nvGrpSpPr>
        <p:grpSpPr bwMode="auto">
          <a:xfrm>
            <a:off x="4794250" y="2032000"/>
            <a:ext cx="3930650" cy="3683000"/>
            <a:chOff x="7768" y="5093"/>
            <a:chExt cx="3198" cy="3076"/>
          </a:xfrm>
        </p:grpSpPr>
        <p:pic>
          <p:nvPicPr>
            <p:cNvPr id="261126" name="Picture 7" descr="sound me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88" y="5093"/>
              <a:ext cx="992" cy="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7" name="Text Box 8"/>
            <p:cNvSpPr txBox="1">
              <a:spLocks noChangeArrowheads="1"/>
            </p:cNvSpPr>
            <p:nvPr/>
          </p:nvSpPr>
          <p:spPr bwMode="auto">
            <a:xfrm>
              <a:off x="7768" y="7495"/>
              <a:ext cx="3198"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Standard Sound Level Meter</a:t>
              </a:r>
            </a:p>
            <a:p>
              <a:pPr algn="ctr" eaLnBrk="1" hangingPunct="1"/>
              <a:r>
                <a:rPr lang="en-US" sz="2000" b="1" i="1"/>
                <a:t>Quest Technologies</a:t>
              </a:r>
              <a:endParaRPr lang="en-US" sz="2000"/>
            </a:p>
          </p:txBody>
        </p:sp>
      </p:gr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3C6D785-FC2B-477B-B412-F1C1F59A330D}" type="slidenum">
              <a:rPr lang="en-US" smtClean="0"/>
              <a:pPr eaLnBrk="1" hangingPunct="1"/>
              <a:t>242</a:t>
            </a:fld>
            <a:endParaRPr lang="en-US" smtClean="0"/>
          </a:p>
        </p:txBody>
      </p:sp>
      <p:grpSp>
        <p:nvGrpSpPr>
          <p:cNvPr id="262147" name="Group 4"/>
          <p:cNvGrpSpPr>
            <a:grpSpLocks/>
          </p:cNvGrpSpPr>
          <p:nvPr/>
        </p:nvGrpSpPr>
        <p:grpSpPr bwMode="auto">
          <a:xfrm>
            <a:off x="33338" y="1898650"/>
            <a:ext cx="8742362" cy="2759075"/>
            <a:chOff x="2332" y="8133"/>
            <a:chExt cx="8102" cy="2288"/>
          </a:xfrm>
        </p:grpSpPr>
        <p:grpSp>
          <p:nvGrpSpPr>
            <p:cNvPr id="262148" name="Group 5"/>
            <p:cNvGrpSpPr>
              <a:grpSpLocks/>
            </p:cNvGrpSpPr>
            <p:nvPr/>
          </p:nvGrpSpPr>
          <p:grpSpPr bwMode="auto">
            <a:xfrm>
              <a:off x="6269" y="8162"/>
              <a:ext cx="4165" cy="2251"/>
              <a:chOff x="6269" y="8334"/>
              <a:chExt cx="4165" cy="2251"/>
            </a:xfrm>
          </p:grpSpPr>
          <p:pic>
            <p:nvPicPr>
              <p:cNvPr id="262152" name="Picture 6" descr="worker shout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9" y="8334"/>
                <a:ext cx="4165" cy="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3" name="Text Box 7"/>
              <p:cNvSpPr txBox="1">
                <a:spLocks noChangeArrowheads="1"/>
              </p:cNvSpPr>
              <p:nvPr/>
            </p:nvSpPr>
            <p:spPr bwMode="auto">
              <a:xfrm>
                <a:off x="6632" y="10163"/>
                <a:ext cx="3315"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Yelling </a:t>
                </a:r>
              </a:p>
              <a:p>
                <a:pPr algn="ctr" eaLnBrk="1" hangingPunct="1"/>
                <a:r>
                  <a:rPr lang="en-US" sz="2400" b="1" i="1"/>
                  <a:t>80 – 85 dB</a:t>
                </a:r>
                <a:endParaRPr lang="en-US" sz="2400"/>
              </a:p>
            </p:txBody>
          </p:sp>
        </p:grpSp>
        <p:grpSp>
          <p:nvGrpSpPr>
            <p:cNvPr id="262149" name="Group 8"/>
            <p:cNvGrpSpPr>
              <a:grpSpLocks/>
            </p:cNvGrpSpPr>
            <p:nvPr/>
          </p:nvGrpSpPr>
          <p:grpSpPr bwMode="auto">
            <a:xfrm>
              <a:off x="2332" y="8133"/>
              <a:ext cx="3551" cy="2288"/>
              <a:chOff x="1893" y="8300"/>
              <a:chExt cx="3551" cy="2288"/>
            </a:xfrm>
          </p:grpSpPr>
          <p:pic>
            <p:nvPicPr>
              <p:cNvPr id="262150" name="Picture 9" descr="Workers Talki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23" y="8300"/>
                <a:ext cx="2721" cy="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1" name="Text Box 10"/>
              <p:cNvSpPr txBox="1">
                <a:spLocks noChangeArrowheads="1"/>
              </p:cNvSpPr>
              <p:nvPr/>
            </p:nvSpPr>
            <p:spPr bwMode="auto">
              <a:xfrm>
                <a:off x="1893" y="10166"/>
                <a:ext cx="3551"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Normal Conversation </a:t>
                </a:r>
              </a:p>
              <a:p>
                <a:pPr algn="ctr" eaLnBrk="1" hangingPunct="1"/>
                <a:r>
                  <a:rPr lang="en-US" sz="2400" b="1" i="1"/>
                  <a:t>60 – 65 dB</a:t>
                </a:r>
                <a:endParaRPr lang="en-US" sz="2400"/>
              </a:p>
            </p:txBody>
          </p:sp>
        </p:grpSp>
      </p:grp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4B3C3F-BCCD-46DA-9146-3597B588FFDB}" type="slidenum">
              <a:rPr lang="en-US" smtClean="0"/>
              <a:pPr eaLnBrk="1" hangingPunct="1"/>
              <a:t>243</a:t>
            </a:fld>
            <a:endParaRPr lang="en-US" smtClean="0"/>
          </a:p>
        </p:txBody>
      </p:sp>
      <p:sp>
        <p:nvSpPr>
          <p:cNvPr id="263171" name="Rectangle 2"/>
          <p:cNvSpPr>
            <a:spLocks noGrp="1" noChangeArrowheads="1"/>
          </p:cNvSpPr>
          <p:nvPr>
            <p:ph type="title"/>
          </p:nvPr>
        </p:nvSpPr>
        <p:spPr/>
        <p:txBody>
          <a:bodyPr/>
          <a:lstStyle/>
          <a:p>
            <a:pPr eaLnBrk="1" hangingPunct="1"/>
            <a:r>
              <a:rPr lang="en-US" smtClean="0"/>
              <a:t>What is A–Weighted?</a:t>
            </a:r>
          </a:p>
        </p:txBody>
      </p:sp>
      <p:sp>
        <p:nvSpPr>
          <p:cNvPr id="263172" name="Rectangle 3"/>
          <p:cNvSpPr>
            <a:spLocks noGrp="1" noChangeArrowheads="1"/>
          </p:cNvSpPr>
          <p:nvPr>
            <p:ph type="body" idx="1"/>
          </p:nvPr>
        </p:nvSpPr>
        <p:spPr/>
        <p:txBody>
          <a:bodyPr/>
          <a:lstStyle/>
          <a:p>
            <a:pPr eaLnBrk="1" hangingPunct="1"/>
            <a:r>
              <a:rPr lang="en-US" smtClean="0"/>
              <a:t>A-weighted response most resembles the sensitivity of the human ear. </a:t>
            </a:r>
          </a:p>
        </p:txBody>
      </p:sp>
      <p:pic>
        <p:nvPicPr>
          <p:cNvPr id="263173" name="Picture 4" descr="Inner E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9038" y="3184525"/>
            <a:ext cx="432117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FE6A0E-DBFA-4D78-8B18-72902E4C573A}" type="slidenum">
              <a:rPr lang="en-US" smtClean="0"/>
              <a:pPr eaLnBrk="1" hangingPunct="1"/>
              <a:t>244</a:t>
            </a:fld>
            <a:endParaRPr lang="en-US" smtClean="0"/>
          </a:p>
        </p:txBody>
      </p:sp>
      <p:sp>
        <p:nvSpPr>
          <p:cNvPr id="264195" name="Rectangle 2"/>
          <p:cNvSpPr>
            <a:spLocks noGrp="1" noChangeArrowheads="1"/>
          </p:cNvSpPr>
          <p:nvPr>
            <p:ph type="title"/>
          </p:nvPr>
        </p:nvSpPr>
        <p:spPr/>
        <p:txBody>
          <a:bodyPr/>
          <a:lstStyle/>
          <a:p>
            <a:pPr eaLnBrk="1" hangingPunct="1"/>
            <a:r>
              <a:rPr lang="en-US" smtClean="0"/>
              <a:t>Tinnitus</a:t>
            </a:r>
          </a:p>
        </p:txBody>
      </p:sp>
      <p:sp>
        <p:nvSpPr>
          <p:cNvPr id="264196" name="Rectangle 4"/>
          <p:cNvSpPr>
            <a:spLocks noGrp="1" noChangeArrowheads="1"/>
          </p:cNvSpPr>
          <p:nvPr>
            <p:ph type="body" sz="half" idx="1"/>
          </p:nvPr>
        </p:nvSpPr>
        <p:spPr>
          <a:xfrm>
            <a:off x="457200" y="1600200"/>
            <a:ext cx="4749800" cy="4525963"/>
          </a:xfrm>
        </p:spPr>
        <p:txBody>
          <a:bodyPr/>
          <a:lstStyle/>
          <a:p>
            <a:pPr eaLnBrk="1" hangingPunct="1"/>
            <a:r>
              <a:rPr lang="en-US" b="1" i="1" smtClean="0"/>
              <a:t>“Ringing in the ears”</a:t>
            </a:r>
          </a:p>
          <a:p>
            <a:pPr eaLnBrk="1" hangingPunct="1"/>
            <a:r>
              <a:rPr lang="en-US" smtClean="0"/>
              <a:t>Damage to tiny sensory hair cells in the inner ear. </a:t>
            </a:r>
          </a:p>
        </p:txBody>
      </p:sp>
      <p:pic>
        <p:nvPicPr>
          <p:cNvPr id="264197" name="Picture 6" descr="bell ringi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24488" y="1747838"/>
            <a:ext cx="2892425"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55D87B-B7E7-47E7-94CC-C34F99865BDA}" type="slidenum">
              <a:rPr lang="en-US" smtClean="0"/>
              <a:pPr eaLnBrk="1" hangingPunct="1"/>
              <a:t>245</a:t>
            </a:fld>
            <a:endParaRPr lang="en-US" smtClean="0"/>
          </a:p>
        </p:txBody>
      </p:sp>
      <p:sp>
        <p:nvSpPr>
          <p:cNvPr id="265219" name="Rectangle 4"/>
          <p:cNvSpPr>
            <a:spLocks noGrp="1" noChangeArrowheads="1"/>
          </p:cNvSpPr>
          <p:nvPr>
            <p:ph type="title"/>
          </p:nvPr>
        </p:nvSpPr>
        <p:spPr/>
        <p:txBody>
          <a:bodyPr/>
          <a:lstStyle/>
          <a:p>
            <a:pPr eaLnBrk="1" hangingPunct="1"/>
            <a:r>
              <a:rPr lang="en-US" smtClean="0"/>
              <a:t>The Inner Ear</a:t>
            </a:r>
          </a:p>
        </p:txBody>
      </p:sp>
      <p:pic>
        <p:nvPicPr>
          <p:cNvPr id="265220" name="Picture 6" descr="Inner Ea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9163" y="2009775"/>
            <a:ext cx="5810250"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1" name="Text Box 7"/>
          <p:cNvSpPr txBox="1">
            <a:spLocks noChangeArrowheads="1"/>
          </p:cNvSpPr>
          <p:nvPr/>
        </p:nvSpPr>
        <p:spPr bwMode="auto">
          <a:xfrm>
            <a:off x="6858000" y="2012950"/>
            <a:ext cx="172085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i="1"/>
              <a:t>Cochlea</a:t>
            </a:r>
            <a:endParaRPr lang="en-US" sz="2400"/>
          </a:p>
        </p:txBody>
      </p:sp>
      <p:sp>
        <p:nvSpPr>
          <p:cNvPr id="265222" name="Line 8"/>
          <p:cNvSpPr>
            <a:spLocks noChangeShapeType="1"/>
          </p:cNvSpPr>
          <p:nvPr/>
        </p:nvSpPr>
        <p:spPr bwMode="auto">
          <a:xfrm flipH="1">
            <a:off x="5688013" y="2447925"/>
            <a:ext cx="1209675" cy="196532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5223" name="Text Box 10"/>
          <p:cNvSpPr txBox="1">
            <a:spLocks noChangeArrowheads="1"/>
          </p:cNvSpPr>
          <p:nvPr/>
        </p:nvSpPr>
        <p:spPr bwMode="auto">
          <a:xfrm>
            <a:off x="3605213" y="5878513"/>
            <a:ext cx="17557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Ear Drum</a:t>
            </a:r>
            <a:endParaRPr lang="en-US" sz="2400"/>
          </a:p>
        </p:txBody>
      </p:sp>
      <p:sp>
        <p:nvSpPr>
          <p:cNvPr id="265224" name="Line 11"/>
          <p:cNvSpPr>
            <a:spLocks noChangeShapeType="1"/>
          </p:cNvSpPr>
          <p:nvPr/>
        </p:nvSpPr>
        <p:spPr bwMode="auto">
          <a:xfrm flipH="1" flipV="1">
            <a:off x="3711575" y="4335463"/>
            <a:ext cx="623888" cy="1563687"/>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6A8867-CF14-45CF-B459-F81B04ED717B}" type="slidenum">
              <a:rPr lang="en-US" smtClean="0"/>
              <a:pPr eaLnBrk="1" hangingPunct="1"/>
              <a:t>246</a:t>
            </a:fld>
            <a:endParaRPr lang="en-US" smtClean="0"/>
          </a:p>
        </p:txBody>
      </p:sp>
      <p:sp>
        <p:nvSpPr>
          <p:cNvPr id="266243" name="Rectangle 4"/>
          <p:cNvSpPr>
            <a:spLocks noGrp="1" noChangeArrowheads="1"/>
          </p:cNvSpPr>
          <p:nvPr>
            <p:ph type="title"/>
          </p:nvPr>
        </p:nvSpPr>
        <p:spPr/>
        <p:txBody>
          <a:bodyPr/>
          <a:lstStyle/>
          <a:p>
            <a:pPr eaLnBrk="1" hangingPunct="1"/>
            <a:r>
              <a:rPr lang="en-US" smtClean="0"/>
              <a:t>Cochlea</a:t>
            </a:r>
          </a:p>
        </p:txBody>
      </p:sp>
      <p:pic>
        <p:nvPicPr>
          <p:cNvPr id="266244" name="Picture 5" descr="Cochle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2013" y="1601788"/>
            <a:ext cx="6989762" cy="49911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2B6D5C-E0DA-47DA-B79A-613ECAA258A2}" type="slidenum">
              <a:rPr lang="en-US" smtClean="0"/>
              <a:pPr eaLnBrk="1" hangingPunct="1"/>
              <a:t>247</a:t>
            </a:fld>
            <a:endParaRPr lang="en-US" smtClean="0"/>
          </a:p>
        </p:txBody>
      </p:sp>
      <p:sp>
        <p:nvSpPr>
          <p:cNvPr id="267267" name="Rectangle 4"/>
          <p:cNvSpPr>
            <a:spLocks noGrp="1" noChangeArrowheads="1"/>
          </p:cNvSpPr>
          <p:nvPr>
            <p:ph type="title"/>
          </p:nvPr>
        </p:nvSpPr>
        <p:spPr/>
        <p:txBody>
          <a:bodyPr/>
          <a:lstStyle/>
          <a:p>
            <a:pPr eaLnBrk="1" hangingPunct="1"/>
            <a:r>
              <a:rPr lang="en-US" smtClean="0"/>
              <a:t>How Noise Damages the Ear</a:t>
            </a:r>
          </a:p>
        </p:txBody>
      </p:sp>
      <p:pic>
        <p:nvPicPr>
          <p:cNvPr id="267268" name="Picture 6" descr="walking on gra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7563" y="1724025"/>
            <a:ext cx="4311650" cy="43116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7269" name="Text Box 7"/>
          <p:cNvSpPr txBox="1">
            <a:spLocks noChangeArrowheads="1"/>
          </p:cNvSpPr>
          <p:nvPr/>
        </p:nvSpPr>
        <p:spPr bwMode="auto">
          <a:xfrm>
            <a:off x="274638" y="2532063"/>
            <a:ext cx="401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i="1"/>
              <a:t>Like walking on grass.</a:t>
            </a:r>
            <a:endParaRPr lang="en-US" sz="280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C506EC-28C2-4872-A3F1-6D0FBC701F23}" type="slidenum">
              <a:rPr lang="en-US" smtClean="0"/>
              <a:pPr eaLnBrk="1" hangingPunct="1"/>
              <a:t>248</a:t>
            </a:fld>
            <a:endParaRPr lang="en-US" smtClean="0"/>
          </a:p>
        </p:txBody>
      </p:sp>
      <p:pic>
        <p:nvPicPr>
          <p:cNvPr id="268291" name="Picture 4" descr="The average 25 Year Old Carpenter has the ears of a 50 year old person who has not been exposed to noise"/>
          <p:cNvPicPr>
            <a:picLocks noChangeAspect="1" noChangeArrowheads="1"/>
          </p:cNvPicPr>
          <p:nvPr/>
        </p:nvPicPr>
        <p:blipFill>
          <a:blip r:embed="rId3" r:link="rId4">
            <a:extLst>
              <a:ext uri="{28A0092B-C50C-407E-A947-70E740481C1C}">
                <a14:useLocalDpi xmlns:a14="http://schemas.microsoft.com/office/drawing/2010/main"/>
              </a:ext>
            </a:extLst>
          </a:blip>
          <a:srcRect/>
          <a:stretch>
            <a:fillRect/>
          </a:stretch>
        </p:blipFill>
        <p:spPr bwMode="auto">
          <a:xfrm>
            <a:off x="209550" y="234950"/>
            <a:ext cx="8013700" cy="642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08E75F-31DC-47BC-9862-0E48AB008273}" type="slidenum">
              <a:rPr lang="en-US" smtClean="0"/>
              <a:pPr eaLnBrk="1" hangingPunct="1"/>
              <a:t>249</a:t>
            </a:fld>
            <a:endParaRPr lang="en-US" smtClean="0"/>
          </a:p>
        </p:txBody>
      </p:sp>
      <p:sp>
        <p:nvSpPr>
          <p:cNvPr id="269315" name="Rectangle 2"/>
          <p:cNvSpPr>
            <a:spLocks noGrp="1" noChangeArrowheads="1"/>
          </p:cNvSpPr>
          <p:nvPr>
            <p:ph type="title"/>
          </p:nvPr>
        </p:nvSpPr>
        <p:spPr/>
        <p:txBody>
          <a:bodyPr/>
          <a:lstStyle/>
          <a:p>
            <a:pPr eaLnBrk="1" hangingPunct="1"/>
            <a:r>
              <a:rPr lang="en-US" sz="4000" smtClean="0"/>
              <a:t>Occupational Noise Exposures (29 CFR 1926.52)</a:t>
            </a:r>
          </a:p>
        </p:txBody>
      </p:sp>
      <p:sp>
        <p:nvSpPr>
          <p:cNvPr id="269316" name="Rectangle 6"/>
          <p:cNvSpPr>
            <a:spLocks noChangeArrowheads="1"/>
          </p:cNvSpPr>
          <p:nvPr/>
        </p:nvSpPr>
        <p:spPr bwMode="auto">
          <a:xfrm>
            <a:off x="1725613" y="2003425"/>
            <a:ext cx="1657350" cy="0"/>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269317" name="Text Box 4"/>
          <p:cNvSpPr txBox="1">
            <a:spLocks noChangeArrowheads="1"/>
          </p:cNvSpPr>
          <p:nvPr/>
        </p:nvSpPr>
        <p:spPr bwMode="auto">
          <a:xfrm>
            <a:off x="5103813" y="1971675"/>
            <a:ext cx="3592512" cy="415448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000" b="1" i="1">
                <a:ea typeface="Times New Roman" pitchFamily="18" charset="0"/>
                <a:cs typeface="Times New Roman" pitchFamily="18" charset="0"/>
              </a:rPr>
              <a:t>OSHA Requirement…</a:t>
            </a:r>
          </a:p>
          <a:p>
            <a:pPr algn="just" eaLnBrk="1" hangingPunct="1"/>
            <a:endParaRPr lang="en-US" sz="2000">
              <a:latin typeface="Times New Roman" pitchFamily="18" charset="0"/>
              <a:ea typeface="Times New Roman" pitchFamily="18" charset="0"/>
              <a:cs typeface="Times New Roman" pitchFamily="18" charset="0"/>
            </a:endParaRPr>
          </a:p>
          <a:p>
            <a:pPr algn="just"/>
            <a:r>
              <a:rPr lang="en-US" sz="2000" i="1">
                <a:ea typeface="Times New Roman" pitchFamily="18" charset="0"/>
                <a:cs typeface="Times New Roman" pitchFamily="18" charset="0"/>
              </a:rPr>
              <a:t>When employees are subjected to sound levels exceeding those listed in Table D-2, feasible* administrative or engineering controls must first be utilized. If such controls fail to reduce sound levels within the levels of the table (D-2), ear protective devices must be provided and used.</a:t>
            </a:r>
            <a:endParaRPr lang="en-US" sz="2000">
              <a:latin typeface="Times New Roman" pitchFamily="18" charset="0"/>
              <a:ea typeface="Times New Roman" pitchFamily="18" charset="0"/>
              <a:cs typeface="Times New Roman" pitchFamily="18" charset="0"/>
            </a:endParaRPr>
          </a:p>
          <a:p>
            <a:endParaRPr lang="en-US" sz="2000">
              <a:ea typeface="Times New Roman" pitchFamily="18" charset="0"/>
              <a:cs typeface="Times New Roman" pitchFamily="18" charset="0"/>
            </a:endParaRPr>
          </a:p>
        </p:txBody>
      </p:sp>
      <p:graphicFrame>
        <p:nvGraphicFramePr>
          <p:cNvPr id="654466" name="Group 130"/>
          <p:cNvGraphicFramePr>
            <a:graphicFrameLocks noGrp="1"/>
          </p:cNvGraphicFramePr>
          <p:nvPr/>
        </p:nvGraphicFramePr>
        <p:xfrm>
          <a:off x="287338" y="1831975"/>
          <a:ext cx="4706937" cy="4816472"/>
        </p:xfrm>
        <a:graphic>
          <a:graphicData uri="http://schemas.openxmlformats.org/drawingml/2006/table">
            <a:tbl>
              <a:tblPr/>
              <a:tblGrid>
                <a:gridCol w="2320925"/>
                <a:gridCol w="2386012"/>
              </a:tblGrid>
              <a:tr h="7011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ea typeface="Times New Roman" pitchFamily="18" charset="0"/>
                          <a:cs typeface="Arial" charset="0"/>
                        </a:rPr>
                        <a:t>Duration per day, hours</a:t>
                      </a:r>
                      <a:endParaRPr kumimoji="0" lang="en-US" sz="20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6" marB="45726"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smtClean="0">
                          <a:ln>
                            <a:noFill/>
                          </a:ln>
                          <a:solidFill>
                            <a:schemeClr val="tx1"/>
                          </a:solidFill>
                          <a:effectLst/>
                          <a:latin typeface="Arial" charset="0"/>
                          <a:cs typeface="Arial" charset="0"/>
                        </a:rPr>
                        <a:t>Sound level dBA slow response</a:t>
                      </a:r>
                      <a:endParaRPr kumimoji="0" lang="en-US" sz="2000" b="0" i="0" u="none" strike="noStrike" cap="none" normalizeH="0" baseline="0" smtClean="0">
                        <a:ln>
                          <a:noFill/>
                        </a:ln>
                        <a:solidFill>
                          <a:schemeClr val="tx1"/>
                        </a:solidFill>
                        <a:effectLst/>
                        <a:latin typeface="Arial" charset="0"/>
                      </a:endParaRPr>
                    </a:p>
                  </a:txBody>
                  <a:tcPr marT="45726" marB="45726" anchor="ctr" horzOverflow="overflow">
                    <a:lnL w="63500" cap="flat" cmpd="sng" algn="ctr">
                      <a:solidFill>
                        <a:srgbClr val="000000"/>
                      </a:solidFill>
                      <a:prstDash val="solid"/>
                      <a:round/>
                      <a:headEnd type="none" w="med" len="med"/>
                      <a:tailEnd type="none" w="med" len="med"/>
                    </a:lnL>
                    <a:lnR w="635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63500" cap="flat" cmpd="sng" algn="ctr">
                      <a:solidFill>
                        <a:srgbClr val="000000"/>
                      </a:solidFill>
                      <a:prstDash val="solid"/>
                      <a:round/>
                      <a:headEnd type="none" w="med" len="med"/>
                      <a:tailEnd type="none" w="med" len="med"/>
                    </a:lnB>
                    <a:lnTlToBr>
                      <a:noFill/>
                    </a:lnTlToBr>
                    <a:lnBlToTr>
                      <a:noFill/>
                    </a:lnBlToTr>
                    <a:solidFill>
                      <a:srgbClr val="E6E6E6"/>
                    </a:solid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8</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90</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635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6</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92</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4</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95</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3</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97</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2</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100</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1 ½ </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102</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1</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105</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½ </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110</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45726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¼ or less</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115</a:t>
                      </a:r>
                    </a:p>
                  </a:txBody>
                  <a:tcPr marT="45726" marB="45726"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6C02D15-7526-45F0-851D-F2058E307106}" type="slidenum">
              <a:rPr lang="en-US" smtClean="0"/>
              <a:pPr eaLnBrk="1" hangingPunct="1"/>
              <a:t>25</a:t>
            </a:fld>
            <a:endParaRPr lang="en-US" smtClean="0"/>
          </a:p>
        </p:txBody>
      </p:sp>
      <p:sp>
        <p:nvSpPr>
          <p:cNvPr id="27651" name="Rectangle 4"/>
          <p:cNvSpPr>
            <a:spLocks noGrp="1" noChangeArrowheads="1"/>
          </p:cNvSpPr>
          <p:nvPr>
            <p:ph type="title"/>
          </p:nvPr>
        </p:nvSpPr>
        <p:spPr/>
        <p:txBody>
          <a:bodyPr/>
          <a:lstStyle/>
          <a:p>
            <a:pPr eaLnBrk="1" hangingPunct="1"/>
            <a:r>
              <a:rPr lang="en-US" smtClean="0"/>
              <a:t>Air Monitoring Devices</a:t>
            </a:r>
          </a:p>
        </p:txBody>
      </p:sp>
      <p:sp>
        <p:nvSpPr>
          <p:cNvPr id="27652" name="Rectangle 6"/>
          <p:cNvSpPr>
            <a:spLocks noGrp="1" noChangeArrowheads="1"/>
          </p:cNvSpPr>
          <p:nvPr>
            <p:ph type="body" idx="1"/>
          </p:nvPr>
        </p:nvSpPr>
        <p:spPr/>
        <p:txBody>
          <a:bodyPr/>
          <a:lstStyle/>
          <a:p>
            <a:pPr eaLnBrk="1" hangingPunct="1"/>
            <a:r>
              <a:rPr lang="en-US" sz="2400" b="1" smtClean="0"/>
              <a:t>Detector Tubes</a:t>
            </a:r>
          </a:p>
          <a:p>
            <a:pPr eaLnBrk="1" hangingPunct="1"/>
            <a:endParaRPr lang="en-US" sz="2400" b="1" smtClean="0"/>
          </a:p>
          <a:p>
            <a:pPr eaLnBrk="1" hangingPunct="1"/>
            <a:endParaRPr lang="en-US" sz="2400" b="1" smtClean="0"/>
          </a:p>
          <a:p>
            <a:pPr eaLnBrk="1" hangingPunct="1"/>
            <a:r>
              <a:rPr lang="en-US" sz="2400" b="1" smtClean="0"/>
              <a:t>Sampling Tubes</a:t>
            </a:r>
          </a:p>
          <a:p>
            <a:pPr eaLnBrk="1" hangingPunct="1"/>
            <a:endParaRPr lang="en-US" sz="2400" b="1" smtClean="0"/>
          </a:p>
          <a:p>
            <a:pPr eaLnBrk="1" hangingPunct="1"/>
            <a:endParaRPr lang="en-US" sz="2400" b="1" smtClean="0"/>
          </a:p>
          <a:p>
            <a:pPr eaLnBrk="1" hangingPunct="1"/>
            <a:r>
              <a:rPr lang="en-US" sz="2400" b="1" smtClean="0"/>
              <a:t>Multi or single gas/vapor detector</a:t>
            </a:r>
          </a:p>
          <a:p>
            <a:pPr eaLnBrk="1" hangingPunct="1"/>
            <a:endParaRPr lang="en-US" sz="2400" b="1" smtClean="0"/>
          </a:p>
          <a:p>
            <a:pPr eaLnBrk="1" hangingPunct="1"/>
            <a:endParaRPr lang="en-US" sz="2400" b="1" smtClean="0"/>
          </a:p>
          <a:p>
            <a:pPr eaLnBrk="1" hangingPunct="1"/>
            <a:r>
              <a:rPr lang="en-US" sz="2400" b="1" smtClean="0"/>
              <a:t>Passive badge gas/vapor sampler</a:t>
            </a:r>
          </a:p>
        </p:txBody>
      </p:sp>
      <p:pic>
        <p:nvPicPr>
          <p:cNvPr id="27653" name="Picture 8" descr="Detector Tub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1549400"/>
            <a:ext cx="19812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9" descr="sample tub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51513" y="1905000"/>
            <a:ext cx="17494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l_fi" descr="3673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9000" y="38100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1" descr="575-001-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48400" y="52578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F8B5EA-7C65-4913-943A-51A47332C53B}" type="slidenum">
              <a:rPr lang="en-US" smtClean="0"/>
              <a:pPr eaLnBrk="1" hangingPunct="1"/>
              <a:t>250</a:t>
            </a:fld>
            <a:endParaRPr lang="en-US" smtClean="0"/>
          </a:p>
        </p:txBody>
      </p:sp>
      <p:sp>
        <p:nvSpPr>
          <p:cNvPr id="270339" name="Rectangle 2"/>
          <p:cNvSpPr>
            <a:spLocks noGrp="1" noChangeArrowheads="1"/>
          </p:cNvSpPr>
          <p:nvPr>
            <p:ph type="title"/>
          </p:nvPr>
        </p:nvSpPr>
        <p:spPr/>
        <p:txBody>
          <a:bodyPr/>
          <a:lstStyle/>
          <a:p>
            <a:pPr eaLnBrk="1" hangingPunct="1"/>
            <a:r>
              <a:rPr lang="en-US" sz="4000" smtClean="0"/>
              <a:t>Engineering &amp; Administrative Controls for Noise</a:t>
            </a:r>
          </a:p>
        </p:txBody>
      </p:sp>
      <p:sp>
        <p:nvSpPr>
          <p:cNvPr id="656387" name="Rectangle 3"/>
          <p:cNvSpPr>
            <a:spLocks noGrp="1" noChangeArrowheads="1"/>
          </p:cNvSpPr>
          <p:nvPr>
            <p:ph type="body" idx="1"/>
          </p:nvPr>
        </p:nvSpPr>
        <p:spPr/>
        <p:txBody>
          <a:bodyPr/>
          <a:lstStyle/>
          <a:p>
            <a:pPr eaLnBrk="1" hangingPunct="1">
              <a:lnSpc>
                <a:spcPct val="80000"/>
              </a:lnSpc>
            </a:pPr>
            <a:r>
              <a:rPr lang="en-US" sz="2800" smtClean="0"/>
              <a:t>Enclosures (operator cabs)</a:t>
            </a:r>
          </a:p>
          <a:p>
            <a:pPr eaLnBrk="1" hangingPunct="1">
              <a:lnSpc>
                <a:spcPct val="80000"/>
              </a:lnSpc>
            </a:pPr>
            <a:r>
              <a:rPr lang="en-US" sz="2800" smtClean="0"/>
              <a:t>Routine maintenance on tools and equipment.</a:t>
            </a:r>
          </a:p>
          <a:p>
            <a:pPr eaLnBrk="1" hangingPunct="1">
              <a:lnSpc>
                <a:spcPct val="80000"/>
              </a:lnSpc>
            </a:pPr>
            <a:r>
              <a:rPr lang="en-US" sz="2800" smtClean="0"/>
              <a:t>Lubrication to reduce friction. </a:t>
            </a:r>
            <a:endParaRPr lang="en-US" sz="2800" b="1" i="1" smtClean="0"/>
          </a:p>
          <a:p>
            <a:pPr eaLnBrk="1" hangingPunct="1">
              <a:lnSpc>
                <a:spcPct val="80000"/>
              </a:lnSpc>
            </a:pPr>
            <a:r>
              <a:rPr lang="en-US" sz="2800" smtClean="0"/>
              <a:t>Acoustical enclosures &amp; sound absorbing materials.</a:t>
            </a:r>
          </a:p>
          <a:p>
            <a:pPr eaLnBrk="1" hangingPunct="1">
              <a:lnSpc>
                <a:spcPct val="80000"/>
              </a:lnSpc>
            </a:pPr>
            <a:r>
              <a:rPr lang="en-US" sz="2800" smtClean="0"/>
              <a:t>Use rubber mallets to erect and dismantle scaffolding and formwork.</a:t>
            </a:r>
          </a:p>
          <a:p>
            <a:pPr eaLnBrk="1" hangingPunct="1">
              <a:lnSpc>
                <a:spcPct val="80000"/>
              </a:lnSpc>
            </a:pPr>
            <a:r>
              <a:rPr lang="en-US" sz="2800" smtClean="0"/>
              <a:t>Rotate workers</a:t>
            </a:r>
          </a:p>
          <a:p>
            <a:pPr eaLnBrk="1" hangingPunct="1">
              <a:lnSpc>
                <a:spcPct val="80000"/>
              </a:lnSpc>
            </a:pPr>
            <a:r>
              <a:rPr lang="en-US" sz="2800" smtClean="0"/>
              <a:t>Post warning signs.</a:t>
            </a:r>
          </a:p>
          <a:p>
            <a:pPr eaLnBrk="1" hangingPunct="1">
              <a:lnSpc>
                <a:spcPct val="80000"/>
              </a:lnSpc>
            </a:pPr>
            <a:r>
              <a:rPr lang="en-US" sz="2800" smtClean="0"/>
              <a:t>Train all employees on how to properly wear hearing protective devices.</a:t>
            </a: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B38FD8-C1E4-4205-8051-5AB7C641AF1B}" type="slidenum">
              <a:rPr lang="en-US" smtClean="0"/>
              <a:pPr eaLnBrk="1" hangingPunct="1"/>
              <a:t>251</a:t>
            </a:fld>
            <a:endParaRPr lang="en-US"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8976" y="499872"/>
            <a:ext cx="8766048" cy="5858256"/>
          </a:xfrm>
          <a:prstGeom prst="rect">
            <a:avLst/>
          </a:prstGeom>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884589-0E9E-4662-A84E-6BC4F7F356B0}" type="slidenum">
              <a:rPr lang="en-US" smtClean="0"/>
              <a:pPr eaLnBrk="1" hangingPunct="1"/>
              <a:t>252</a:t>
            </a:fld>
            <a:endParaRPr lang="en-US" smtClean="0"/>
          </a:p>
        </p:txBody>
      </p:sp>
      <p:pic>
        <p:nvPicPr>
          <p:cNvPr id="272387" name="Picture 4" descr="hearing protection requir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4000" y="312738"/>
            <a:ext cx="8664575" cy="58816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27B2CC-C989-4183-BE36-E9005B4F4425}" type="slidenum">
              <a:rPr lang="en-US" smtClean="0"/>
              <a:pPr eaLnBrk="1" hangingPunct="1"/>
              <a:t>253</a:t>
            </a:fld>
            <a:endParaRPr lang="en-US" smtClean="0"/>
          </a:p>
        </p:txBody>
      </p:sp>
      <p:pic>
        <p:nvPicPr>
          <p:cNvPr id="273411" name="Picture 4" descr="cott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3163" y="398463"/>
            <a:ext cx="6797675" cy="58197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63557" name="AutoShape 5"/>
          <p:cNvSpPr>
            <a:spLocks noChangeArrowheads="1"/>
          </p:cNvSpPr>
          <p:nvPr/>
        </p:nvSpPr>
        <p:spPr bwMode="auto">
          <a:xfrm>
            <a:off x="1554163" y="2322513"/>
            <a:ext cx="2641600" cy="25114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102" y="17452"/>
                </a:moveTo>
                <a:cubicBezTo>
                  <a:pt x="19759" y="15633"/>
                  <a:pt x="20678" y="13260"/>
                  <a:pt x="20678" y="10800"/>
                </a:cubicBezTo>
                <a:cubicBezTo>
                  <a:pt x="20678" y="5344"/>
                  <a:pt x="16255" y="922"/>
                  <a:pt x="10800" y="922"/>
                </a:cubicBezTo>
                <a:cubicBezTo>
                  <a:pt x="8339" y="921"/>
                  <a:pt x="5966" y="1840"/>
                  <a:pt x="4147" y="3497"/>
                </a:cubicBezTo>
                <a:lnTo>
                  <a:pt x="18102" y="17452"/>
                </a:lnTo>
                <a:close/>
                <a:moveTo>
                  <a:pt x="3497" y="4147"/>
                </a:moveTo>
                <a:cubicBezTo>
                  <a:pt x="1840" y="5966"/>
                  <a:pt x="922" y="8339"/>
                  <a:pt x="922" y="10799"/>
                </a:cubicBezTo>
                <a:cubicBezTo>
                  <a:pt x="922" y="16255"/>
                  <a:pt x="5344" y="20678"/>
                  <a:pt x="10800" y="20678"/>
                </a:cubicBezTo>
                <a:cubicBezTo>
                  <a:pt x="13260" y="20678"/>
                  <a:pt x="15633" y="19759"/>
                  <a:pt x="17452" y="18102"/>
                </a:cubicBezTo>
                <a:lnTo>
                  <a:pt x="3497" y="4147"/>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496FA6-99BE-4AD6-85AA-FBB22A0C63A7}" type="slidenum">
              <a:rPr lang="en-US" smtClean="0"/>
              <a:pPr eaLnBrk="1" hangingPunct="1"/>
              <a:t>254</a:t>
            </a:fld>
            <a:endParaRPr lang="en-US" smtClean="0"/>
          </a:p>
        </p:txBody>
      </p:sp>
      <p:sp>
        <p:nvSpPr>
          <p:cNvPr id="274435" name="Rectangle 2"/>
          <p:cNvSpPr>
            <a:spLocks noGrp="1" noChangeArrowheads="1"/>
          </p:cNvSpPr>
          <p:nvPr>
            <p:ph type="title"/>
          </p:nvPr>
        </p:nvSpPr>
        <p:spPr/>
        <p:txBody>
          <a:bodyPr/>
          <a:lstStyle/>
          <a:p>
            <a:pPr eaLnBrk="1" hangingPunct="1"/>
            <a:r>
              <a:rPr lang="en-US" sz="4000" smtClean="0"/>
              <a:t>Hearing Conservation Program</a:t>
            </a:r>
          </a:p>
        </p:txBody>
      </p:sp>
      <p:sp>
        <p:nvSpPr>
          <p:cNvPr id="665603" name="Rectangle 3"/>
          <p:cNvSpPr>
            <a:spLocks noGrp="1" noChangeArrowheads="1"/>
          </p:cNvSpPr>
          <p:nvPr>
            <p:ph type="body" idx="1"/>
          </p:nvPr>
        </p:nvSpPr>
        <p:spPr/>
        <p:txBody>
          <a:bodyPr/>
          <a:lstStyle/>
          <a:p>
            <a:pPr marL="609600" indent="-609600" eaLnBrk="1" hangingPunct="1">
              <a:lnSpc>
                <a:spcPct val="80000"/>
              </a:lnSpc>
            </a:pPr>
            <a:r>
              <a:rPr lang="en-US" sz="2800" smtClean="0"/>
              <a:t>Monitoring of employee noise exposures.</a:t>
            </a:r>
          </a:p>
          <a:p>
            <a:pPr marL="609600" indent="-609600" eaLnBrk="1" hangingPunct="1">
              <a:lnSpc>
                <a:spcPct val="80000"/>
              </a:lnSpc>
            </a:pPr>
            <a:r>
              <a:rPr lang="en-US" sz="2800" smtClean="0"/>
              <a:t>Engineering, work practice, and administrative controls.</a:t>
            </a:r>
          </a:p>
          <a:p>
            <a:pPr marL="609600" indent="-609600" eaLnBrk="1" hangingPunct="1">
              <a:lnSpc>
                <a:spcPct val="80000"/>
              </a:lnSpc>
            </a:pPr>
            <a:r>
              <a:rPr lang="en-US" sz="2800" smtClean="0"/>
              <a:t>Signs and barriers to warn workers of high noise levels).</a:t>
            </a:r>
          </a:p>
          <a:p>
            <a:pPr marL="609600" indent="-609600" eaLnBrk="1" hangingPunct="1">
              <a:lnSpc>
                <a:spcPct val="80000"/>
              </a:lnSpc>
            </a:pPr>
            <a:r>
              <a:rPr lang="en-US" sz="2800" smtClean="0"/>
              <a:t>Individually fitted hearing protector.</a:t>
            </a:r>
          </a:p>
          <a:p>
            <a:pPr marL="609600" indent="-609600" eaLnBrk="1" hangingPunct="1">
              <a:lnSpc>
                <a:spcPct val="80000"/>
              </a:lnSpc>
            </a:pPr>
            <a:r>
              <a:rPr lang="en-US" sz="2800" smtClean="0"/>
              <a:t>Employee training and education.</a:t>
            </a:r>
          </a:p>
          <a:p>
            <a:pPr marL="609600" indent="-609600" eaLnBrk="1" hangingPunct="1">
              <a:lnSpc>
                <a:spcPct val="80000"/>
              </a:lnSpc>
            </a:pPr>
            <a:r>
              <a:rPr lang="en-US" sz="2800" smtClean="0"/>
              <a:t>Baseline and annual audiometry.</a:t>
            </a:r>
          </a:p>
          <a:p>
            <a:pPr marL="609600" indent="-609600" eaLnBrk="1" hangingPunct="1">
              <a:lnSpc>
                <a:spcPct val="80000"/>
              </a:lnSpc>
            </a:pPr>
            <a:r>
              <a:rPr lang="en-US" sz="2800" smtClean="0"/>
              <a:t>Procedures for preventing further occupational hearing loss.</a:t>
            </a:r>
          </a:p>
          <a:p>
            <a:pPr marL="609600" indent="-609600" eaLnBrk="1" hangingPunct="1">
              <a:lnSpc>
                <a:spcPct val="80000"/>
              </a:lnSpc>
            </a:pPr>
            <a:r>
              <a:rPr lang="en-US" sz="2800" smtClean="0"/>
              <a:t>Recording Keeping</a:t>
            </a: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FD89D83-E11E-4ECF-B614-D4D17F62F7DC}" type="slidenum">
              <a:rPr lang="en-US" smtClean="0"/>
              <a:pPr eaLnBrk="1" hangingPunct="1"/>
              <a:t>255</a:t>
            </a:fld>
            <a:endParaRPr lang="en-US" smtClean="0"/>
          </a:p>
        </p:txBody>
      </p:sp>
      <p:pic>
        <p:nvPicPr>
          <p:cNvPr id="275459" name="Picture 4" descr="WTP Hearing test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525" y="220663"/>
            <a:ext cx="7985125" cy="59880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08EF46-166D-44BB-8638-D4ACA46B0B4A}" type="slidenum">
              <a:rPr lang="en-US" smtClean="0"/>
              <a:pPr eaLnBrk="1" hangingPunct="1"/>
              <a:t>256</a:t>
            </a:fld>
            <a:endParaRPr lang="en-US" smtClean="0"/>
          </a:p>
        </p:txBody>
      </p:sp>
      <p:sp>
        <p:nvSpPr>
          <p:cNvPr id="276483" name="Rectangle 2"/>
          <p:cNvSpPr>
            <a:spLocks noGrp="1" noChangeArrowheads="1"/>
          </p:cNvSpPr>
          <p:nvPr>
            <p:ph type="title"/>
          </p:nvPr>
        </p:nvSpPr>
        <p:spPr/>
        <p:txBody>
          <a:bodyPr/>
          <a:lstStyle/>
          <a:p>
            <a:pPr eaLnBrk="1" hangingPunct="1"/>
            <a:r>
              <a:rPr lang="en-US" sz="4000" i="1" smtClean="0"/>
              <a:t>Recommendations for Protecting Hearing…</a:t>
            </a:r>
          </a:p>
        </p:txBody>
      </p:sp>
      <p:sp>
        <p:nvSpPr>
          <p:cNvPr id="669699" name="Rectangle 3"/>
          <p:cNvSpPr>
            <a:spLocks noGrp="1" noChangeArrowheads="1"/>
          </p:cNvSpPr>
          <p:nvPr>
            <p:ph type="body" idx="1"/>
          </p:nvPr>
        </p:nvSpPr>
        <p:spPr/>
        <p:txBody>
          <a:bodyPr/>
          <a:lstStyle/>
          <a:p>
            <a:pPr eaLnBrk="1" hangingPunct="1"/>
            <a:r>
              <a:rPr lang="en-US" smtClean="0"/>
              <a:t>Know your hazard.</a:t>
            </a:r>
          </a:p>
          <a:p>
            <a:pPr eaLnBrk="1" hangingPunct="1"/>
            <a:r>
              <a:rPr lang="en-US" smtClean="0"/>
              <a:t>Trust the annual audiogram.</a:t>
            </a:r>
          </a:p>
          <a:p>
            <a:pPr eaLnBrk="1" hangingPunct="1"/>
            <a:r>
              <a:rPr lang="en-US" smtClean="0"/>
              <a:t>Select hearing protection that is right for you.</a:t>
            </a:r>
          </a:p>
          <a:p>
            <a:pPr eaLnBrk="1" hangingPunct="1"/>
            <a:r>
              <a:rPr lang="en-US" smtClean="0"/>
              <a:t>Wear your hearing protection right.</a:t>
            </a:r>
          </a:p>
          <a:p>
            <a:pPr eaLnBrk="1" hangingPunct="1"/>
            <a:r>
              <a:rPr lang="en-US" smtClean="0"/>
              <a:t>To test the fit, cup your hands over your ears, then release.</a:t>
            </a: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31CE42-DED0-4C94-9594-170E6E288B73}" type="slidenum">
              <a:rPr lang="en-US" smtClean="0"/>
              <a:pPr eaLnBrk="1" hangingPunct="1"/>
              <a:t>257</a:t>
            </a:fld>
            <a:endParaRPr lang="en-US" smtClean="0"/>
          </a:p>
        </p:txBody>
      </p:sp>
      <p:sp>
        <p:nvSpPr>
          <p:cNvPr id="277507" name="Rectangle 2"/>
          <p:cNvSpPr>
            <a:spLocks noGrp="1" noChangeArrowheads="1"/>
          </p:cNvSpPr>
          <p:nvPr>
            <p:ph type="title"/>
          </p:nvPr>
        </p:nvSpPr>
        <p:spPr/>
        <p:txBody>
          <a:bodyPr/>
          <a:lstStyle/>
          <a:p>
            <a:pPr eaLnBrk="1" hangingPunct="1"/>
            <a:r>
              <a:rPr lang="en-US" smtClean="0"/>
              <a:t>Noise Reduction Rating (NRR)</a:t>
            </a:r>
          </a:p>
        </p:txBody>
      </p:sp>
      <p:sp>
        <p:nvSpPr>
          <p:cNvPr id="671747" name="Rectangle 3"/>
          <p:cNvSpPr>
            <a:spLocks noGrp="1" noChangeArrowheads="1"/>
          </p:cNvSpPr>
          <p:nvPr>
            <p:ph type="body" sz="half" idx="1"/>
          </p:nvPr>
        </p:nvSpPr>
        <p:spPr/>
        <p:txBody>
          <a:bodyPr/>
          <a:lstStyle/>
          <a:p>
            <a:pPr eaLnBrk="1" hangingPunct="1"/>
            <a:r>
              <a:rPr lang="en-US" smtClean="0"/>
              <a:t>A hearing protector's ability to reduce noise.</a:t>
            </a:r>
          </a:p>
          <a:p>
            <a:pPr eaLnBrk="1" hangingPunct="1"/>
            <a:r>
              <a:rPr lang="en-US" smtClean="0"/>
              <a:t>The greater the NRR, the better the noise reduction.</a:t>
            </a:r>
          </a:p>
          <a:p>
            <a:pPr eaLnBrk="1" hangingPunct="1"/>
            <a:r>
              <a:rPr lang="en-US" smtClean="0"/>
              <a:t>Listed on the hearing protector box. </a:t>
            </a:r>
          </a:p>
        </p:txBody>
      </p:sp>
      <p:grpSp>
        <p:nvGrpSpPr>
          <p:cNvPr id="277509" name="Group 6"/>
          <p:cNvGrpSpPr>
            <a:grpSpLocks/>
          </p:cNvGrpSpPr>
          <p:nvPr/>
        </p:nvGrpSpPr>
        <p:grpSpPr bwMode="auto">
          <a:xfrm>
            <a:off x="4878388" y="2271713"/>
            <a:ext cx="3557587" cy="2379662"/>
            <a:chOff x="5760" y="3345"/>
            <a:chExt cx="4347" cy="2970"/>
          </a:xfrm>
        </p:grpSpPr>
        <p:sp>
          <p:nvSpPr>
            <p:cNvPr id="277510" name="AutoShape 7"/>
            <p:cNvSpPr>
              <a:spLocks noChangeArrowheads="1"/>
            </p:cNvSpPr>
            <p:nvPr/>
          </p:nvSpPr>
          <p:spPr bwMode="auto">
            <a:xfrm>
              <a:off x="5760" y="3369"/>
              <a:ext cx="4347" cy="2946"/>
            </a:xfrm>
            <a:prstGeom prst="roundRect">
              <a:avLst>
                <a:gd name="adj" fmla="val 16667"/>
              </a:avLst>
            </a:prstGeom>
            <a:solidFill>
              <a:srgbClr val="FFFFFF"/>
            </a:solidFill>
            <a:ln w="19050">
              <a:solidFill>
                <a:srgbClr val="000000"/>
              </a:solidFill>
              <a:round/>
              <a:headEnd/>
              <a:tailEnd/>
            </a:ln>
          </p:spPr>
          <p:txBody>
            <a:bodyPr/>
            <a:lstStyle/>
            <a:p>
              <a:endParaRPr lang="en-US"/>
            </a:p>
          </p:txBody>
        </p:sp>
        <p:sp>
          <p:nvSpPr>
            <p:cNvPr id="277511" name="Text Box 8"/>
            <p:cNvSpPr txBox="1">
              <a:spLocks noChangeArrowheads="1"/>
            </p:cNvSpPr>
            <p:nvPr/>
          </p:nvSpPr>
          <p:spPr bwMode="auto">
            <a:xfrm>
              <a:off x="6024" y="3397"/>
              <a:ext cx="1373"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Noise</a:t>
              </a:r>
            </a:p>
            <a:p>
              <a:pPr eaLnBrk="1" hangingPunct="1"/>
              <a:r>
                <a:rPr lang="en-US" sz="1400" b="1"/>
                <a:t>Reduction</a:t>
              </a:r>
            </a:p>
            <a:p>
              <a:pPr eaLnBrk="1" hangingPunct="1"/>
              <a:r>
                <a:rPr lang="en-US" sz="1400" b="1"/>
                <a:t>Rating</a:t>
              </a:r>
              <a:endParaRPr lang="en-US" sz="1400"/>
            </a:p>
          </p:txBody>
        </p:sp>
        <p:sp>
          <p:nvSpPr>
            <p:cNvPr id="277512" name="Text Box 9"/>
            <p:cNvSpPr txBox="1">
              <a:spLocks noChangeArrowheads="1"/>
            </p:cNvSpPr>
            <p:nvPr/>
          </p:nvSpPr>
          <p:spPr bwMode="auto">
            <a:xfrm>
              <a:off x="7985" y="3345"/>
              <a:ext cx="1189"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t>29</a:t>
              </a:r>
            </a:p>
          </p:txBody>
        </p:sp>
        <p:sp>
          <p:nvSpPr>
            <p:cNvPr id="277513" name="Text Box 10"/>
            <p:cNvSpPr txBox="1">
              <a:spLocks noChangeArrowheads="1"/>
            </p:cNvSpPr>
            <p:nvPr/>
          </p:nvSpPr>
          <p:spPr bwMode="auto">
            <a:xfrm>
              <a:off x="8885" y="3873"/>
              <a:ext cx="112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t>DECIBELS</a:t>
              </a:r>
              <a:endParaRPr lang="en-US" sz="1000"/>
            </a:p>
          </p:txBody>
        </p:sp>
        <p:sp>
          <p:nvSpPr>
            <p:cNvPr id="277514" name="Text Box 11"/>
            <p:cNvSpPr txBox="1">
              <a:spLocks noChangeArrowheads="1"/>
            </p:cNvSpPr>
            <p:nvPr/>
          </p:nvSpPr>
          <p:spPr bwMode="auto">
            <a:xfrm>
              <a:off x="7928" y="4112"/>
              <a:ext cx="2167"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t>(When used as directed)</a:t>
              </a:r>
            </a:p>
          </p:txBody>
        </p:sp>
        <p:sp>
          <p:nvSpPr>
            <p:cNvPr id="277515" name="Line 12"/>
            <p:cNvSpPr>
              <a:spLocks noChangeShapeType="1"/>
            </p:cNvSpPr>
            <p:nvPr/>
          </p:nvSpPr>
          <p:spPr bwMode="auto">
            <a:xfrm>
              <a:off x="5839" y="4493"/>
              <a:ext cx="41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16" name="Text Box 13"/>
            <p:cNvSpPr txBox="1">
              <a:spLocks noChangeArrowheads="1"/>
            </p:cNvSpPr>
            <p:nvPr/>
          </p:nvSpPr>
          <p:spPr bwMode="auto">
            <a:xfrm>
              <a:off x="5800" y="4533"/>
              <a:ext cx="4241"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latin typeface="Arial Narrow" pitchFamily="34" charset="0"/>
                </a:rPr>
                <a:t>THE RANGE OF NOISE REDUCTION RATINGS FOR EXISTING HEARING PROTECTORS IS APPROXIMATELY 0 TO 30</a:t>
              </a:r>
            </a:p>
            <a:p>
              <a:pPr algn="ctr" eaLnBrk="1" hangingPunct="1"/>
              <a:r>
                <a:rPr lang="en-US" sz="1000">
                  <a:latin typeface="Arial Narrow" pitchFamily="34" charset="0"/>
                </a:rPr>
                <a:t>(HIGHER NUMBERS DENOTE GREATER EFFECTIVENESS)</a:t>
              </a:r>
              <a:endParaRPr lang="en-US" sz="1000"/>
            </a:p>
          </p:txBody>
        </p:sp>
        <p:pic>
          <p:nvPicPr>
            <p:cNvPr id="277517" name="Picture 14" descr="NRR EP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0" y="5729"/>
              <a:ext cx="37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18" name="Line 15"/>
            <p:cNvSpPr>
              <a:spLocks noChangeShapeType="1"/>
            </p:cNvSpPr>
            <p:nvPr/>
          </p:nvSpPr>
          <p:spPr bwMode="auto">
            <a:xfrm>
              <a:off x="5845" y="5279"/>
              <a:ext cx="41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19" name="Text Box 16"/>
            <p:cNvSpPr txBox="1">
              <a:spLocks noChangeArrowheads="1"/>
            </p:cNvSpPr>
            <p:nvPr/>
          </p:nvSpPr>
          <p:spPr bwMode="auto">
            <a:xfrm>
              <a:off x="5958" y="5301"/>
              <a:ext cx="3950"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latin typeface="Arial Narrow" pitchFamily="34" charset="0"/>
                </a:rPr>
                <a:t>NMC Company		Model Earplug</a:t>
              </a:r>
              <a:endParaRPr lang="en-US" sz="1000"/>
            </a:p>
          </p:txBody>
        </p:sp>
        <p:sp>
          <p:nvSpPr>
            <p:cNvPr id="277520" name="Line 17"/>
            <p:cNvSpPr>
              <a:spLocks noChangeShapeType="1"/>
            </p:cNvSpPr>
            <p:nvPr/>
          </p:nvSpPr>
          <p:spPr bwMode="auto">
            <a:xfrm>
              <a:off x="5838" y="5662"/>
              <a:ext cx="41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9F6BA0-4F1A-47E8-AC25-1CEDDEE2FEED}" type="slidenum">
              <a:rPr lang="en-US" smtClean="0"/>
              <a:pPr eaLnBrk="1" hangingPunct="1"/>
              <a:t>258</a:t>
            </a:fld>
            <a:endParaRPr lang="en-US" smtClean="0"/>
          </a:p>
        </p:txBody>
      </p:sp>
      <p:sp>
        <p:nvSpPr>
          <p:cNvPr id="278531" name="Rectangle 4"/>
          <p:cNvSpPr>
            <a:spLocks noGrp="1" noChangeArrowheads="1"/>
          </p:cNvSpPr>
          <p:nvPr>
            <p:ph type="title"/>
          </p:nvPr>
        </p:nvSpPr>
        <p:spPr/>
        <p:txBody>
          <a:bodyPr/>
          <a:lstStyle/>
          <a:p>
            <a:pPr eaLnBrk="1" hangingPunct="1"/>
            <a:r>
              <a:rPr lang="en-US" sz="3600" smtClean="0"/>
              <a:t>Proposed Noise Reduction Rating (NRR)</a:t>
            </a:r>
          </a:p>
        </p:txBody>
      </p:sp>
      <p:sp>
        <p:nvSpPr>
          <p:cNvPr id="674821" name="Rectangle 5"/>
          <p:cNvSpPr>
            <a:spLocks noGrp="1" noChangeArrowheads="1"/>
          </p:cNvSpPr>
          <p:nvPr>
            <p:ph type="body" sz="half" idx="1"/>
          </p:nvPr>
        </p:nvSpPr>
        <p:spPr>
          <a:xfrm>
            <a:off x="457200" y="1600200"/>
            <a:ext cx="7696200" cy="4525963"/>
          </a:xfrm>
        </p:spPr>
        <p:txBody>
          <a:bodyPr/>
          <a:lstStyle/>
          <a:p>
            <a:pPr eaLnBrk="1" hangingPunct="1"/>
            <a:r>
              <a:rPr lang="en-US" b="1" smtClean="0"/>
              <a:t>Minimally trained</a:t>
            </a:r>
            <a:r>
              <a:rPr lang="en-US" smtClean="0"/>
              <a:t> users (the lower number) vs. </a:t>
            </a:r>
            <a:r>
              <a:rPr lang="en-US" b="1" smtClean="0"/>
              <a:t>Highly motivated</a:t>
            </a:r>
            <a:r>
              <a:rPr lang="en-US" smtClean="0"/>
              <a:t>, trained users (the higher number).</a:t>
            </a:r>
          </a:p>
          <a:p>
            <a:pPr eaLnBrk="1" hangingPunct="1"/>
            <a:r>
              <a:rPr lang="en-US" smtClean="0"/>
              <a:t>Reflects A-weighted attenuation – no adjustment necessary.</a:t>
            </a:r>
          </a:p>
        </p:txBody>
      </p:sp>
      <p:grpSp>
        <p:nvGrpSpPr>
          <p:cNvPr id="278533" name="Group 34"/>
          <p:cNvGrpSpPr>
            <a:grpSpLocks/>
          </p:cNvGrpSpPr>
          <p:nvPr/>
        </p:nvGrpSpPr>
        <p:grpSpPr bwMode="auto">
          <a:xfrm>
            <a:off x="631825" y="4332288"/>
            <a:ext cx="7731125" cy="2035175"/>
            <a:chOff x="398" y="2810"/>
            <a:chExt cx="4870" cy="1282"/>
          </a:xfrm>
        </p:grpSpPr>
        <p:sp>
          <p:nvSpPr>
            <p:cNvPr id="278534" name="Rectangle 8"/>
            <p:cNvSpPr>
              <a:spLocks noChangeArrowheads="1"/>
            </p:cNvSpPr>
            <p:nvPr/>
          </p:nvSpPr>
          <p:spPr bwMode="auto">
            <a:xfrm>
              <a:off x="398" y="2810"/>
              <a:ext cx="4754" cy="1281"/>
            </a:xfrm>
            <a:prstGeom prst="rect">
              <a:avLst/>
            </a:prstGeom>
            <a:solidFill>
              <a:srgbClr val="FFFFFF"/>
            </a:solidFill>
            <a:ln w="19050">
              <a:solidFill>
                <a:srgbClr val="000000"/>
              </a:solidFill>
              <a:miter lim="800000"/>
              <a:headEnd/>
              <a:tailEnd/>
            </a:ln>
          </p:spPr>
          <p:txBody>
            <a:bodyPr/>
            <a:lstStyle/>
            <a:p>
              <a:endParaRPr lang="en-US"/>
            </a:p>
          </p:txBody>
        </p:sp>
        <p:sp>
          <p:nvSpPr>
            <p:cNvPr id="278535" name="Text Box 9"/>
            <p:cNvSpPr txBox="1">
              <a:spLocks noChangeArrowheads="1"/>
            </p:cNvSpPr>
            <p:nvPr/>
          </p:nvSpPr>
          <p:spPr bwMode="auto">
            <a:xfrm>
              <a:off x="429" y="2842"/>
              <a:ext cx="597"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NRR</a:t>
              </a:r>
              <a:endParaRPr lang="en-US" sz="2400"/>
            </a:p>
          </p:txBody>
        </p:sp>
        <p:sp>
          <p:nvSpPr>
            <p:cNvPr id="278536" name="Text Box 10"/>
            <p:cNvSpPr txBox="1">
              <a:spLocks noChangeArrowheads="1"/>
            </p:cNvSpPr>
            <p:nvPr/>
          </p:nvSpPr>
          <p:spPr bwMode="auto">
            <a:xfrm>
              <a:off x="543" y="3306"/>
              <a:ext cx="904" cy="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Noise</a:t>
              </a:r>
            </a:p>
            <a:p>
              <a:pPr eaLnBrk="1" hangingPunct="1"/>
              <a:r>
                <a:rPr lang="en-US" b="1"/>
                <a:t>Reduction</a:t>
              </a:r>
            </a:p>
            <a:p>
              <a:pPr eaLnBrk="1" hangingPunct="1"/>
              <a:r>
                <a:rPr lang="en-US" b="1"/>
                <a:t>Rating</a:t>
              </a:r>
              <a:endParaRPr lang="en-US"/>
            </a:p>
          </p:txBody>
        </p:sp>
        <p:grpSp>
          <p:nvGrpSpPr>
            <p:cNvPr id="278537" name="Group 11"/>
            <p:cNvGrpSpPr>
              <a:grpSpLocks/>
            </p:cNvGrpSpPr>
            <p:nvPr/>
          </p:nvGrpSpPr>
          <p:grpSpPr bwMode="auto">
            <a:xfrm>
              <a:off x="1586" y="3331"/>
              <a:ext cx="3325" cy="325"/>
              <a:chOff x="3422" y="11538"/>
              <a:chExt cx="5738" cy="563"/>
            </a:xfrm>
          </p:grpSpPr>
          <p:sp>
            <p:nvSpPr>
              <p:cNvPr id="278550" name="Rectangle 12"/>
              <p:cNvSpPr>
                <a:spLocks noChangeArrowheads="1"/>
              </p:cNvSpPr>
              <p:nvPr/>
            </p:nvSpPr>
            <p:spPr bwMode="auto">
              <a:xfrm>
                <a:off x="3422" y="11548"/>
                <a:ext cx="5738" cy="54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8551" name="Line 13"/>
              <p:cNvSpPr>
                <a:spLocks noChangeShapeType="1"/>
              </p:cNvSpPr>
              <p:nvPr/>
            </p:nvSpPr>
            <p:spPr bwMode="auto">
              <a:xfrm>
                <a:off x="3985" y="11559"/>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2" name="Line 14"/>
              <p:cNvSpPr>
                <a:spLocks noChangeShapeType="1"/>
              </p:cNvSpPr>
              <p:nvPr/>
            </p:nvSpPr>
            <p:spPr bwMode="auto">
              <a:xfrm>
                <a:off x="4560" y="11557"/>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3" name="Line 15"/>
              <p:cNvSpPr>
                <a:spLocks noChangeShapeType="1"/>
              </p:cNvSpPr>
              <p:nvPr/>
            </p:nvSpPr>
            <p:spPr bwMode="auto">
              <a:xfrm>
                <a:off x="5135" y="11557"/>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4" name="Line 16"/>
              <p:cNvSpPr>
                <a:spLocks noChangeShapeType="1"/>
              </p:cNvSpPr>
              <p:nvPr/>
            </p:nvSpPr>
            <p:spPr bwMode="auto">
              <a:xfrm>
                <a:off x="5710" y="11538"/>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5" name="Line 17"/>
              <p:cNvSpPr>
                <a:spLocks noChangeShapeType="1"/>
              </p:cNvSpPr>
              <p:nvPr/>
            </p:nvSpPr>
            <p:spPr bwMode="auto">
              <a:xfrm>
                <a:off x="6285" y="11538"/>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6" name="Line 18"/>
              <p:cNvSpPr>
                <a:spLocks noChangeShapeType="1"/>
              </p:cNvSpPr>
              <p:nvPr/>
            </p:nvSpPr>
            <p:spPr bwMode="auto">
              <a:xfrm>
                <a:off x="6860" y="11538"/>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7" name="Line 19"/>
              <p:cNvSpPr>
                <a:spLocks noChangeShapeType="1"/>
              </p:cNvSpPr>
              <p:nvPr/>
            </p:nvSpPr>
            <p:spPr bwMode="auto">
              <a:xfrm>
                <a:off x="7435" y="11538"/>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8" name="Line 20"/>
              <p:cNvSpPr>
                <a:spLocks noChangeShapeType="1"/>
              </p:cNvSpPr>
              <p:nvPr/>
            </p:nvSpPr>
            <p:spPr bwMode="auto">
              <a:xfrm>
                <a:off x="8010" y="11538"/>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8559" name="Line 21"/>
              <p:cNvSpPr>
                <a:spLocks noChangeShapeType="1"/>
              </p:cNvSpPr>
              <p:nvPr/>
            </p:nvSpPr>
            <p:spPr bwMode="auto">
              <a:xfrm>
                <a:off x="8585" y="11557"/>
                <a:ext cx="0" cy="542"/>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8538" name="Text Box 22"/>
            <p:cNvSpPr txBox="1">
              <a:spLocks noChangeArrowheads="1"/>
            </p:cNvSpPr>
            <p:nvPr/>
          </p:nvSpPr>
          <p:spPr bwMode="auto">
            <a:xfrm>
              <a:off x="1446" y="3655"/>
              <a:ext cx="266" cy="21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0</a:t>
              </a:r>
            </a:p>
          </p:txBody>
        </p:sp>
        <p:sp>
          <p:nvSpPr>
            <p:cNvPr id="278539" name="Text Box 23"/>
            <p:cNvSpPr txBox="1">
              <a:spLocks noChangeArrowheads="1"/>
            </p:cNvSpPr>
            <p:nvPr/>
          </p:nvSpPr>
          <p:spPr bwMode="auto">
            <a:xfrm>
              <a:off x="2074" y="3655"/>
              <a:ext cx="334" cy="21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10</a:t>
              </a:r>
            </a:p>
          </p:txBody>
        </p:sp>
        <p:sp>
          <p:nvSpPr>
            <p:cNvPr id="278540" name="Text Box 24"/>
            <p:cNvSpPr txBox="1">
              <a:spLocks noChangeArrowheads="1"/>
            </p:cNvSpPr>
            <p:nvPr/>
          </p:nvSpPr>
          <p:spPr bwMode="auto">
            <a:xfrm>
              <a:off x="2741" y="3655"/>
              <a:ext cx="333" cy="21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20</a:t>
              </a:r>
            </a:p>
          </p:txBody>
        </p:sp>
        <p:sp>
          <p:nvSpPr>
            <p:cNvPr id="278541" name="Text Box 25"/>
            <p:cNvSpPr txBox="1">
              <a:spLocks noChangeArrowheads="1"/>
            </p:cNvSpPr>
            <p:nvPr/>
          </p:nvSpPr>
          <p:spPr bwMode="auto">
            <a:xfrm>
              <a:off x="3377" y="3655"/>
              <a:ext cx="400" cy="21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30</a:t>
              </a:r>
            </a:p>
          </p:txBody>
        </p:sp>
        <p:sp>
          <p:nvSpPr>
            <p:cNvPr id="278542" name="Text Box 26"/>
            <p:cNvSpPr txBox="1">
              <a:spLocks noChangeArrowheads="1"/>
            </p:cNvSpPr>
            <p:nvPr/>
          </p:nvSpPr>
          <p:spPr bwMode="auto">
            <a:xfrm>
              <a:off x="4081" y="3655"/>
              <a:ext cx="333" cy="21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40</a:t>
              </a:r>
            </a:p>
          </p:txBody>
        </p:sp>
        <p:sp>
          <p:nvSpPr>
            <p:cNvPr id="278543" name="Text Box 27"/>
            <p:cNvSpPr txBox="1">
              <a:spLocks noChangeArrowheads="1"/>
            </p:cNvSpPr>
            <p:nvPr/>
          </p:nvSpPr>
          <p:spPr bwMode="auto">
            <a:xfrm>
              <a:off x="4740" y="3655"/>
              <a:ext cx="333" cy="21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50</a:t>
              </a:r>
            </a:p>
          </p:txBody>
        </p:sp>
        <p:sp>
          <p:nvSpPr>
            <p:cNvPr id="278544" name="Text Box 28"/>
            <p:cNvSpPr txBox="1">
              <a:spLocks noChangeArrowheads="1"/>
            </p:cNvSpPr>
            <p:nvPr/>
          </p:nvSpPr>
          <p:spPr bwMode="auto">
            <a:xfrm>
              <a:off x="1077" y="2819"/>
              <a:ext cx="50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b="1"/>
                <a:t>21</a:t>
              </a:r>
              <a:endParaRPr lang="en-US" sz="4000"/>
            </a:p>
          </p:txBody>
        </p:sp>
        <p:sp>
          <p:nvSpPr>
            <p:cNvPr id="278545" name="Text Box 29"/>
            <p:cNvSpPr txBox="1">
              <a:spLocks noChangeArrowheads="1"/>
            </p:cNvSpPr>
            <p:nvPr/>
          </p:nvSpPr>
          <p:spPr bwMode="auto">
            <a:xfrm>
              <a:off x="1507" y="2820"/>
              <a:ext cx="156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Possible for most</a:t>
              </a:r>
            </a:p>
            <a:p>
              <a:pPr eaLnBrk="1" hangingPunct="1"/>
              <a:r>
                <a:rPr lang="en-US" sz="1600"/>
                <a:t>individually trained users</a:t>
              </a:r>
            </a:p>
            <a:p>
              <a:pPr eaLnBrk="1" hangingPunct="1"/>
              <a:r>
                <a:rPr lang="en-US" sz="1600"/>
                <a:t>to achieve or exceed</a:t>
              </a:r>
            </a:p>
          </p:txBody>
        </p:sp>
        <p:sp>
          <p:nvSpPr>
            <p:cNvPr id="278546" name="Text Box 30"/>
            <p:cNvSpPr txBox="1">
              <a:spLocks noChangeArrowheads="1"/>
            </p:cNvSpPr>
            <p:nvPr/>
          </p:nvSpPr>
          <p:spPr bwMode="auto">
            <a:xfrm>
              <a:off x="2878" y="2823"/>
              <a:ext cx="673"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b="1"/>
                <a:t>34</a:t>
              </a:r>
            </a:p>
          </p:txBody>
        </p:sp>
        <p:sp>
          <p:nvSpPr>
            <p:cNvPr id="278547" name="Text Box 31"/>
            <p:cNvSpPr txBox="1">
              <a:spLocks noChangeArrowheads="1"/>
            </p:cNvSpPr>
            <p:nvPr/>
          </p:nvSpPr>
          <p:spPr bwMode="auto">
            <a:xfrm>
              <a:off x="3386" y="2816"/>
              <a:ext cx="1882"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Possible for a few motivated</a:t>
              </a:r>
            </a:p>
            <a:p>
              <a:pPr eaLnBrk="1" hangingPunct="1"/>
              <a:r>
                <a:rPr lang="en-US" sz="1600"/>
                <a:t>proficient users to achieve or </a:t>
              </a:r>
            </a:p>
            <a:p>
              <a:pPr eaLnBrk="1" hangingPunct="1"/>
              <a:r>
                <a:rPr lang="en-US" sz="1600"/>
                <a:t>exceed</a:t>
              </a:r>
            </a:p>
          </p:txBody>
        </p:sp>
        <p:sp>
          <p:nvSpPr>
            <p:cNvPr id="278548" name="Text Box 32"/>
            <p:cNvSpPr txBox="1">
              <a:spLocks noChangeArrowheads="1"/>
            </p:cNvSpPr>
            <p:nvPr/>
          </p:nvSpPr>
          <p:spPr bwMode="auto">
            <a:xfrm>
              <a:off x="1721" y="3887"/>
              <a:ext cx="3151" cy="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Noise Reduction (dB) When Worn As Directed</a:t>
              </a:r>
            </a:p>
          </p:txBody>
        </p:sp>
        <p:sp>
          <p:nvSpPr>
            <p:cNvPr id="278549" name="Rectangle 33"/>
            <p:cNvSpPr>
              <a:spLocks noChangeArrowheads="1"/>
            </p:cNvSpPr>
            <p:nvPr/>
          </p:nvSpPr>
          <p:spPr bwMode="auto">
            <a:xfrm>
              <a:off x="2970" y="3389"/>
              <a:ext cx="889" cy="206"/>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17E2A5C-2DA1-435B-A8C2-3ECF6E99D98D}" type="slidenum">
              <a:rPr lang="en-US" smtClean="0"/>
              <a:pPr eaLnBrk="1" hangingPunct="1"/>
              <a:t>259</a:t>
            </a:fld>
            <a:endParaRPr lang="en-US" smtClean="0"/>
          </a:p>
        </p:txBody>
      </p:sp>
      <p:sp>
        <p:nvSpPr>
          <p:cNvPr id="279555" name="Rectangle 2"/>
          <p:cNvSpPr>
            <a:spLocks noGrp="1" noChangeArrowheads="1"/>
          </p:cNvSpPr>
          <p:nvPr>
            <p:ph type="title"/>
          </p:nvPr>
        </p:nvSpPr>
        <p:spPr/>
        <p:txBody>
          <a:bodyPr/>
          <a:lstStyle/>
          <a:p>
            <a:pPr eaLnBrk="1" hangingPunct="1"/>
            <a:r>
              <a:rPr lang="en-US" sz="4000" smtClean="0"/>
              <a:t>OSHA NRR Adjustment Calculation</a:t>
            </a:r>
          </a:p>
        </p:txBody>
      </p:sp>
      <p:pic>
        <p:nvPicPr>
          <p:cNvPr id="279556" name="Picture 4" descr="ear plug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6925" y="3822700"/>
            <a:ext cx="31718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7" name="Rectangle 6"/>
          <p:cNvSpPr>
            <a:spLocks noChangeArrowheads="1"/>
          </p:cNvSpPr>
          <p:nvPr/>
        </p:nvSpPr>
        <p:spPr bwMode="auto">
          <a:xfrm>
            <a:off x="855663" y="3160713"/>
            <a:ext cx="3784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3200" b="1" i="1">
                <a:ea typeface="Times New Roman" pitchFamily="18" charset="0"/>
                <a:cs typeface="Times New Roman" pitchFamily="18" charset="0"/>
              </a:rPr>
              <a:t>For example…</a:t>
            </a:r>
          </a:p>
          <a:p>
            <a:endParaRPr lang="en-US" sz="3200" b="1" i="1">
              <a:ea typeface="Times New Roman" pitchFamily="18" charset="0"/>
              <a:cs typeface="Times New Roman" pitchFamily="18" charset="0"/>
            </a:endParaRPr>
          </a:p>
          <a:p>
            <a:r>
              <a:rPr lang="en-US" sz="3200" b="1" i="1">
                <a:ea typeface="Times New Roman" pitchFamily="18" charset="0"/>
                <a:cs typeface="Times New Roman" pitchFamily="18" charset="0"/>
              </a:rPr>
              <a:t>Ear plugs with a listed NRR of 29…</a:t>
            </a:r>
            <a:endParaRPr lang="en-US" sz="3200">
              <a:ea typeface="Times New Roman" pitchFamily="18" charset="0"/>
              <a:cs typeface="Times New Roman" pitchFamily="18" charset="0"/>
            </a:endParaRPr>
          </a:p>
          <a:p>
            <a:pPr eaLnBrk="0" hangingPunct="0"/>
            <a:endParaRPr lang="en-US" sz="3200" b="1" i="1">
              <a:ea typeface="Times New Roman" pitchFamily="18" charset="0"/>
              <a:cs typeface="Times New Roman" pitchFamily="18" charset="0"/>
            </a:endParaRPr>
          </a:p>
          <a:p>
            <a:pPr eaLnBrk="0" hangingPunct="0"/>
            <a:r>
              <a:rPr lang="en-US" sz="3200" b="1" i="1">
                <a:ea typeface="Times New Roman" pitchFamily="18" charset="0"/>
                <a:cs typeface="Times New Roman" pitchFamily="18" charset="0"/>
              </a:rPr>
              <a:t>29 – 7 = 22</a:t>
            </a:r>
            <a:endParaRPr lang="en-US" sz="3200">
              <a:ea typeface="Times New Roman" pitchFamily="18" charset="0"/>
              <a:cs typeface="Times New Roman" pitchFamily="18" charset="0"/>
            </a:endParaRPr>
          </a:p>
        </p:txBody>
      </p:sp>
      <p:grpSp>
        <p:nvGrpSpPr>
          <p:cNvPr id="279558" name="Group 7"/>
          <p:cNvGrpSpPr>
            <a:grpSpLocks/>
          </p:cNvGrpSpPr>
          <p:nvPr/>
        </p:nvGrpSpPr>
        <p:grpSpPr bwMode="auto">
          <a:xfrm>
            <a:off x="4892675" y="1895475"/>
            <a:ext cx="3557588" cy="2379663"/>
            <a:chOff x="5760" y="3345"/>
            <a:chExt cx="4347" cy="2970"/>
          </a:xfrm>
        </p:grpSpPr>
        <p:sp>
          <p:nvSpPr>
            <p:cNvPr id="279560" name="AutoShape 8"/>
            <p:cNvSpPr>
              <a:spLocks noChangeArrowheads="1"/>
            </p:cNvSpPr>
            <p:nvPr/>
          </p:nvSpPr>
          <p:spPr bwMode="auto">
            <a:xfrm>
              <a:off x="5760" y="3369"/>
              <a:ext cx="4347" cy="2946"/>
            </a:xfrm>
            <a:prstGeom prst="roundRect">
              <a:avLst>
                <a:gd name="adj" fmla="val 16667"/>
              </a:avLst>
            </a:prstGeom>
            <a:solidFill>
              <a:srgbClr val="FFFFFF"/>
            </a:solidFill>
            <a:ln w="19050">
              <a:solidFill>
                <a:srgbClr val="000000"/>
              </a:solidFill>
              <a:round/>
              <a:headEnd/>
              <a:tailEnd/>
            </a:ln>
          </p:spPr>
          <p:txBody>
            <a:bodyPr/>
            <a:lstStyle/>
            <a:p>
              <a:endParaRPr lang="en-US"/>
            </a:p>
          </p:txBody>
        </p:sp>
        <p:sp>
          <p:nvSpPr>
            <p:cNvPr id="279561" name="Text Box 9"/>
            <p:cNvSpPr txBox="1">
              <a:spLocks noChangeArrowheads="1"/>
            </p:cNvSpPr>
            <p:nvPr/>
          </p:nvSpPr>
          <p:spPr bwMode="auto">
            <a:xfrm>
              <a:off x="6024" y="3397"/>
              <a:ext cx="1373"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Noise</a:t>
              </a:r>
            </a:p>
            <a:p>
              <a:pPr eaLnBrk="1" hangingPunct="1"/>
              <a:r>
                <a:rPr lang="en-US" sz="1400" b="1"/>
                <a:t>Reduction</a:t>
              </a:r>
            </a:p>
            <a:p>
              <a:pPr eaLnBrk="1" hangingPunct="1"/>
              <a:r>
                <a:rPr lang="en-US" sz="1400" b="1"/>
                <a:t>Rating</a:t>
              </a:r>
              <a:endParaRPr lang="en-US" sz="1400"/>
            </a:p>
          </p:txBody>
        </p:sp>
        <p:sp>
          <p:nvSpPr>
            <p:cNvPr id="279562" name="Text Box 10"/>
            <p:cNvSpPr txBox="1">
              <a:spLocks noChangeArrowheads="1"/>
            </p:cNvSpPr>
            <p:nvPr/>
          </p:nvSpPr>
          <p:spPr bwMode="auto">
            <a:xfrm>
              <a:off x="7985" y="3345"/>
              <a:ext cx="1189"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000" b="1"/>
                <a:t>29</a:t>
              </a:r>
            </a:p>
          </p:txBody>
        </p:sp>
        <p:sp>
          <p:nvSpPr>
            <p:cNvPr id="279563" name="Text Box 11"/>
            <p:cNvSpPr txBox="1">
              <a:spLocks noChangeArrowheads="1"/>
            </p:cNvSpPr>
            <p:nvPr/>
          </p:nvSpPr>
          <p:spPr bwMode="auto">
            <a:xfrm>
              <a:off x="8885" y="3873"/>
              <a:ext cx="1123"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b="1"/>
                <a:t>DECIBELS</a:t>
              </a:r>
              <a:endParaRPr lang="en-US" sz="1000"/>
            </a:p>
          </p:txBody>
        </p:sp>
        <p:sp>
          <p:nvSpPr>
            <p:cNvPr id="279564" name="Text Box 12"/>
            <p:cNvSpPr txBox="1">
              <a:spLocks noChangeArrowheads="1"/>
            </p:cNvSpPr>
            <p:nvPr/>
          </p:nvSpPr>
          <p:spPr bwMode="auto">
            <a:xfrm>
              <a:off x="7928" y="4112"/>
              <a:ext cx="2167" cy="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t>(When used as directed)</a:t>
              </a:r>
            </a:p>
          </p:txBody>
        </p:sp>
        <p:sp>
          <p:nvSpPr>
            <p:cNvPr id="279565" name="Line 13"/>
            <p:cNvSpPr>
              <a:spLocks noChangeShapeType="1"/>
            </p:cNvSpPr>
            <p:nvPr/>
          </p:nvSpPr>
          <p:spPr bwMode="auto">
            <a:xfrm>
              <a:off x="5839" y="4493"/>
              <a:ext cx="41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6" name="Text Box 14"/>
            <p:cNvSpPr txBox="1">
              <a:spLocks noChangeArrowheads="1"/>
            </p:cNvSpPr>
            <p:nvPr/>
          </p:nvSpPr>
          <p:spPr bwMode="auto">
            <a:xfrm>
              <a:off x="5800" y="4533"/>
              <a:ext cx="4241"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latin typeface="Arial Narrow" pitchFamily="34" charset="0"/>
                </a:rPr>
                <a:t>THE RANGE OF NOISE REDUCTION RATINGS FOR EXISTING HEARING PROTECTORS IS APPROXIMATELY 0 TO 30</a:t>
              </a:r>
            </a:p>
            <a:p>
              <a:pPr algn="ctr" eaLnBrk="1" hangingPunct="1"/>
              <a:r>
                <a:rPr lang="en-US" sz="1000">
                  <a:latin typeface="Arial Narrow" pitchFamily="34" charset="0"/>
                </a:rPr>
                <a:t>(HIGHER NUMBERS DENOTE GREATER EFFECTIVENESS)</a:t>
              </a:r>
              <a:endParaRPr lang="en-US" sz="1000"/>
            </a:p>
          </p:txBody>
        </p:sp>
        <p:pic>
          <p:nvPicPr>
            <p:cNvPr id="279567" name="Picture 15" descr="NRR EP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70" y="5729"/>
              <a:ext cx="37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68" name="Line 16"/>
            <p:cNvSpPr>
              <a:spLocks noChangeShapeType="1"/>
            </p:cNvSpPr>
            <p:nvPr/>
          </p:nvSpPr>
          <p:spPr bwMode="auto">
            <a:xfrm>
              <a:off x="5845" y="5279"/>
              <a:ext cx="41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9569" name="Text Box 17"/>
            <p:cNvSpPr txBox="1">
              <a:spLocks noChangeArrowheads="1"/>
            </p:cNvSpPr>
            <p:nvPr/>
          </p:nvSpPr>
          <p:spPr bwMode="auto">
            <a:xfrm>
              <a:off x="5958" y="5301"/>
              <a:ext cx="3950"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000">
                  <a:latin typeface="Arial Narrow" pitchFamily="34" charset="0"/>
                </a:rPr>
                <a:t>NMC Company		Model Earplug</a:t>
              </a:r>
              <a:endParaRPr lang="en-US" sz="1000"/>
            </a:p>
          </p:txBody>
        </p:sp>
        <p:sp>
          <p:nvSpPr>
            <p:cNvPr id="279570" name="Line 18"/>
            <p:cNvSpPr>
              <a:spLocks noChangeShapeType="1"/>
            </p:cNvSpPr>
            <p:nvPr/>
          </p:nvSpPr>
          <p:spPr bwMode="auto">
            <a:xfrm>
              <a:off x="5838" y="5662"/>
              <a:ext cx="4188"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79559" name="Rectangle 19"/>
          <p:cNvSpPr>
            <a:spLocks noChangeArrowheads="1"/>
          </p:cNvSpPr>
          <p:nvPr/>
        </p:nvSpPr>
        <p:spPr bwMode="auto">
          <a:xfrm>
            <a:off x="827088" y="2092325"/>
            <a:ext cx="2384425" cy="819150"/>
          </a:xfrm>
          <a:prstGeom prst="rect">
            <a:avLst/>
          </a:prstGeom>
          <a:noFill/>
          <a:ln w="57150" cmpd="thickThin">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pPr algn="ctr"/>
            <a:r>
              <a:rPr lang="en-US" sz="4400" b="1" i="1"/>
              <a:t>NRR – 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1F357F0-580D-4AFA-9654-8E7ED526A162}" type="slidenum">
              <a:rPr lang="en-US" smtClean="0"/>
              <a:pPr eaLnBrk="1" hangingPunct="1"/>
              <a:t>26</a:t>
            </a:fld>
            <a:endParaRPr lang="en-US" smtClean="0"/>
          </a:p>
        </p:txBody>
      </p:sp>
      <p:sp>
        <p:nvSpPr>
          <p:cNvPr id="28675" name="Rectangle 2"/>
          <p:cNvSpPr>
            <a:spLocks noGrp="1" noChangeArrowheads="1"/>
          </p:cNvSpPr>
          <p:nvPr>
            <p:ph type="title"/>
          </p:nvPr>
        </p:nvSpPr>
        <p:spPr/>
        <p:txBody>
          <a:bodyPr/>
          <a:lstStyle/>
          <a:p>
            <a:pPr eaLnBrk="1" hangingPunct="1"/>
            <a:r>
              <a:rPr lang="en-US" smtClean="0"/>
              <a:t>Air Monitoring Devices</a:t>
            </a:r>
          </a:p>
        </p:txBody>
      </p:sp>
      <p:sp>
        <p:nvSpPr>
          <p:cNvPr id="28676" name="Rectangle 3"/>
          <p:cNvSpPr>
            <a:spLocks noGrp="1" noChangeArrowheads="1"/>
          </p:cNvSpPr>
          <p:nvPr>
            <p:ph type="body" idx="1"/>
          </p:nvPr>
        </p:nvSpPr>
        <p:spPr/>
        <p:txBody>
          <a:bodyPr/>
          <a:lstStyle/>
          <a:p>
            <a:pPr eaLnBrk="1" hangingPunct="1"/>
            <a:r>
              <a:rPr lang="en-US" sz="2400" b="1" smtClean="0"/>
              <a:t>Instant Swab Wipes </a:t>
            </a:r>
          </a:p>
          <a:p>
            <a:pPr eaLnBrk="1" hangingPunct="1"/>
            <a:endParaRPr lang="en-US" sz="2400" b="1" smtClean="0"/>
          </a:p>
          <a:p>
            <a:pPr eaLnBrk="1" hangingPunct="1"/>
            <a:endParaRPr lang="en-US" sz="2400" b="1" smtClean="0"/>
          </a:p>
          <a:p>
            <a:pPr eaLnBrk="1" hangingPunct="1"/>
            <a:r>
              <a:rPr lang="en-US" sz="2400" b="1" smtClean="0"/>
              <a:t>Filter Cassette</a:t>
            </a:r>
          </a:p>
          <a:p>
            <a:pPr eaLnBrk="1" hangingPunct="1"/>
            <a:endParaRPr lang="en-US" sz="2400" b="1" smtClean="0"/>
          </a:p>
          <a:p>
            <a:pPr eaLnBrk="1" hangingPunct="1"/>
            <a:endParaRPr lang="en-US" sz="2400" b="1" smtClean="0"/>
          </a:p>
          <a:p>
            <a:pPr eaLnBrk="1" hangingPunct="1"/>
            <a:r>
              <a:rPr lang="en-US" sz="2400" b="1" smtClean="0"/>
              <a:t>Sound Level Meter</a:t>
            </a:r>
          </a:p>
          <a:p>
            <a:pPr eaLnBrk="1" hangingPunct="1"/>
            <a:endParaRPr lang="en-US" sz="2400" b="1" smtClean="0"/>
          </a:p>
          <a:p>
            <a:pPr eaLnBrk="1" hangingPunct="1"/>
            <a:endParaRPr lang="en-US" sz="2400" b="1" smtClean="0"/>
          </a:p>
          <a:p>
            <a:pPr eaLnBrk="1" hangingPunct="1"/>
            <a:r>
              <a:rPr lang="en-US" sz="2400" b="1" smtClean="0"/>
              <a:t>Personal Dosimeter</a:t>
            </a:r>
          </a:p>
        </p:txBody>
      </p:sp>
      <p:pic>
        <p:nvPicPr>
          <p:cNvPr id="28677" name="il_fi" descr="Lead-Check-8-Pack-Swabs-Instant-Lead-Testing%2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1524000"/>
            <a:ext cx="14112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l_fi" descr="t-16400-25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0200" y="3733800"/>
            <a:ext cx="1905000"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il_fi" descr="48745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239000" y="4191000"/>
            <a:ext cx="15382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5" descr="filter cartridg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91000" y="2971800"/>
            <a:ext cx="108426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82B49B-8F02-4B77-980B-A84C74E9BB62}" type="slidenum">
              <a:rPr lang="en-US" smtClean="0"/>
              <a:pPr eaLnBrk="1" hangingPunct="1"/>
              <a:t>260</a:t>
            </a:fld>
            <a:endParaRPr lang="en-US" smtClean="0"/>
          </a:p>
        </p:txBody>
      </p:sp>
      <p:sp>
        <p:nvSpPr>
          <p:cNvPr id="280579" name="Rectangle 2"/>
          <p:cNvSpPr>
            <a:spLocks noGrp="1" noChangeArrowheads="1"/>
          </p:cNvSpPr>
          <p:nvPr>
            <p:ph type="title"/>
          </p:nvPr>
        </p:nvSpPr>
        <p:spPr/>
        <p:txBody>
          <a:bodyPr/>
          <a:lstStyle/>
          <a:p>
            <a:pPr eaLnBrk="1" hangingPunct="1"/>
            <a:r>
              <a:rPr lang="en-US" sz="4000" smtClean="0"/>
              <a:t>NIOSH NRR Adjustment Calculation</a:t>
            </a:r>
          </a:p>
        </p:txBody>
      </p:sp>
      <p:graphicFrame>
        <p:nvGraphicFramePr>
          <p:cNvPr id="681024" name="Group 64"/>
          <p:cNvGraphicFramePr>
            <a:graphicFrameLocks noGrp="1"/>
          </p:cNvGraphicFramePr>
          <p:nvPr>
            <p:ph idx="1"/>
          </p:nvPr>
        </p:nvGraphicFramePr>
        <p:xfrm>
          <a:off x="457200" y="1600200"/>
          <a:ext cx="8229600" cy="4162426"/>
        </p:xfrm>
        <a:graphic>
          <a:graphicData uri="http://schemas.openxmlformats.org/drawingml/2006/table">
            <a:tbl>
              <a:tblPr/>
              <a:tblGrid>
                <a:gridCol w="4056063"/>
                <a:gridCol w="4173537"/>
              </a:tblGrid>
              <a:tr h="14049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Earmuffs</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Subtract 25% from the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manufacturer’s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adjusted NRR</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3779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Formable 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Plugs</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Subtract 50% from the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manufacturer’s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adjusted NRR</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3795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All Other Ear</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Plugs </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tx1"/>
                          </a:solidFill>
                          <a:effectLst/>
                          <a:latin typeface="Arial" charset="0"/>
                          <a:ea typeface="Times New Roman" pitchFamily="18" charset="0"/>
                          <a:cs typeface="Arial" charset="0"/>
                        </a:rPr>
                        <a:t>(Canal Caps)</a:t>
                      </a:r>
                      <a:endParaRPr kumimoji="0" lang="en-US" sz="2400" b="0" i="0" u="none" strike="noStrike" cap="none" normalizeH="0" baseline="0" smtClean="0">
                        <a:ln>
                          <a:noFill/>
                        </a:ln>
                        <a:solidFill>
                          <a:schemeClr val="tx1"/>
                        </a:solidFill>
                        <a:effectLst/>
                        <a:latin typeface="Arial"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Subtract 70% from the</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manufacturer’s</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ea typeface="Times New Roman" pitchFamily="18" charset="0"/>
                          <a:cs typeface="Arial" charset="0"/>
                        </a:rPr>
                        <a:t>adjusted NRR </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80594" name="Picture 50" descr="ear plug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0813" y="3113088"/>
            <a:ext cx="134620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95" name="Picture 51" descr="ear muff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86038" y="1631950"/>
            <a:ext cx="8763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0596" name="Picture 52"/>
          <p:cNvPicPr>
            <a:picLocks noChangeAspect="1" noChangeArrowheads="1"/>
          </p:cNvPicPr>
          <p:nvPr/>
        </p:nvPicPr>
        <p:blipFill>
          <a:blip r:embed="rId5" cstate="email">
            <a:lum bright="18000" contrast="12000"/>
            <a:extLst>
              <a:ext uri="{28A0092B-C50C-407E-A947-70E740481C1C}">
                <a14:useLocalDpi xmlns:a14="http://schemas.microsoft.com/office/drawing/2010/main"/>
              </a:ext>
            </a:extLst>
          </a:blip>
          <a:srcRect/>
          <a:stretch>
            <a:fillRect/>
          </a:stretch>
        </p:blipFill>
        <p:spPr bwMode="auto">
          <a:xfrm>
            <a:off x="2814638" y="4410075"/>
            <a:ext cx="12573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F1ACF59-AD0F-437F-B448-592D7BA25795}" type="slidenum">
              <a:rPr lang="en-US" smtClean="0"/>
              <a:pPr eaLnBrk="1" hangingPunct="1"/>
              <a:t>261</a:t>
            </a:fld>
            <a:endParaRPr lang="en-US" smtClean="0"/>
          </a:p>
        </p:txBody>
      </p:sp>
      <p:sp>
        <p:nvSpPr>
          <p:cNvPr id="281603" name="Rectangle 2"/>
          <p:cNvSpPr>
            <a:spLocks noGrp="1" noChangeArrowheads="1"/>
          </p:cNvSpPr>
          <p:nvPr>
            <p:ph type="title"/>
          </p:nvPr>
        </p:nvSpPr>
        <p:spPr/>
        <p:txBody>
          <a:bodyPr/>
          <a:lstStyle/>
          <a:p>
            <a:pPr eaLnBrk="1" hangingPunct="1"/>
            <a:r>
              <a:rPr lang="en-US" smtClean="0"/>
              <a:t>Dual Hearing Protection </a:t>
            </a:r>
          </a:p>
        </p:txBody>
      </p:sp>
      <p:pic>
        <p:nvPicPr>
          <p:cNvPr id="281604" name="Picture 4" descr="ear plug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2288" y="3259138"/>
            <a:ext cx="21971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5" name="Picture 5" descr="ear muff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2941638"/>
            <a:ext cx="142557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6" name="Text Box 6"/>
          <p:cNvSpPr txBox="1">
            <a:spLocks noChangeArrowheads="1"/>
          </p:cNvSpPr>
          <p:nvPr/>
        </p:nvSpPr>
        <p:spPr bwMode="auto">
          <a:xfrm>
            <a:off x="244475" y="5102225"/>
            <a:ext cx="34226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Formable Ear Plugs</a:t>
            </a:r>
          </a:p>
          <a:p>
            <a:pPr algn="ctr" eaLnBrk="1" hangingPunct="1"/>
            <a:r>
              <a:rPr lang="en-US" sz="2000" b="1" i="1"/>
              <a:t>Listed NRR = 29</a:t>
            </a:r>
          </a:p>
          <a:p>
            <a:pPr algn="ctr" eaLnBrk="1" hangingPunct="1"/>
            <a:r>
              <a:rPr lang="en-US" sz="2000" b="1" i="1"/>
              <a:t>Adjusted NRR (29 – 7) = 22</a:t>
            </a:r>
            <a:endParaRPr lang="en-US" sz="2000"/>
          </a:p>
        </p:txBody>
      </p:sp>
      <p:sp>
        <p:nvSpPr>
          <p:cNvPr id="281607" name="Text Box 7"/>
          <p:cNvSpPr txBox="1">
            <a:spLocks noChangeArrowheads="1"/>
          </p:cNvSpPr>
          <p:nvPr/>
        </p:nvSpPr>
        <p:spPr bwMode="auto">
          <a:xfrm>
            <a:off x="3603625" y="5099050"/>
            <a:ext cx="4005263"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Earmuffs</a:t>
            </a:r>
          </a:p>
          <a:p>
            <a:pPr algn="ctr" eaLnBrk="1" hangingPunct="1"/>
            <a:r>
              <a:rPr lang="en-US" sz="2000" b="1" i="1"/>
              <a:t>Listed NRR = 16</a:t>
            </a:r>
          </a:p>
          <a:p>
            <a:pPr algn="ctr" eaLnBrk="1" hangingPunct="1"/>
            <a:r>
              <a:rPr lang="en-US" sz="2000" b="1" i="1"/>
              <a:t>Adjusted NRR for Dual Protection = 5</a:t>
            </a:r>
            <a:endParaRPr lang="en-US" sz="2000"/>
          </a:p>
        </p:txBody>
      </p:sp>
      <p:sp>
        <p:nvSpPr>
          <p:cNvPr id="281608" name="Text Box 8"/>
          <p:cNvSpPr txBox="1">
            <a:spLocks noChangeArrowheads="1"/>
          </p:cNvSpPr>
          <p:nvPr/>
        </p:nvSpPr>
        <p:spPr bwMode="auto">
          <a:xfrm>
            <a:off x="5632450" y="3509963"/>
            <a:ext cx="330835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a:t>+ 5 = 27</a:t>
            </a:r>
          </a:p>
          <a:p>
            <a:pPr algn="r" eaLnBrk="1" hangingPunct="1"/>
            <a:r>
              <a:rPr lang="en-US" sz="2000" b="1"/>
              <a:t>(Dual Protection NRR)</a:t>
            </a:r>
            <a:endParaRPr lang="en-US" sz="2000"/>
          </a:p>
        </p:txBody>
      </p:sp>
      <p:pic>
        <p:nvPicPr>
          <p:cNvPr id="281609" name="Picture 9" descr="single nr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925" y="1479550"/>
            <a:ext cx="2343150" cy="18573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81610" name="Picture 10" descr="nrr 1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40200" y="1468438"/>
            <a:ext cx="2349500" cy="18716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1611" name="Text Box 11"/>
          <p:cNvSpPr txBox="1">
            <a:spLocks noChangeArrowheads="1"/>
          </p:cNvSpPr>
          <p:nvPr/>
        </p:nvSpPr>
        <p:spPr bwMode="auto">
          <a:xfrm>
            <a:off x="2306638" y="3509963"/>
            <a:ext cx="2103437"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a:t>22</a:t>
            </a:r>
          </a:p>
          <a:p>
            <a:pPr algn="ctr" eaLnBrk="1" hangingPunct="1"/>
            <a:r>
              <a:rPr lang="en-US" sz="2000" b="1"/>
              <a:t>(Adjusted NRR)</a:t>
            </a:r>
            <a:endParaRPr lang="en-US" sz="200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650887-6D3A-4D8F-9178-6B42E487F273}" type="slidenum">
              <a:rPr lang="en-US" smtClean="0"/>
              <a:pPr eaLnBrk="1" hangingPunct="1"/>
              <a:t>262</a:t>
            </a:fld>
            <a:endParaRPr lang="en-US" smtClean="0"/>
          </a:p>
        </p:txBody>
      </p:sp>
      <p:sp>
        <p:nvSpPr>
          <p:cNvPr id="282627" name="Rectangle 4"/>
          <p:cNvSpPr>
            <a:spLocks noGrp="1" noChangeArrowheads="1"/>
          </p:cNvSpPr>
          <p:nvPr>
            <p:ph type="title"/>
          </p:nvPr>
        </p:nvSpPr>
        <p:spPr/>
        <p:txBody>
          <a:bodyPr/>
          <a:lstStyle/>
          <a:p>
            <a:pPr eaLnBrk="1" hangingPunct="1"/>
            <a:r>
              <a:rPr lang="en-US" smtClean="0"/>
              <a:t>Dual Hearing Protection</a:t>
            </a:r>
          </a:p>
        </p:txBody>
      </p:sp>
      <p:pic>
        <p:nvPicPr>
          <p:cNvPr id="282628" name="Picture 5" descr="plugs with co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7013" y="3567113"/>
            <a:ext cx="1933575"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9" name="AutoShape 6"/>
          <p:cNvSpPr>
            <a:spLocks noChangeArrowheads="1"/>
          </p:cNvSpPr>
          <p:nvPr/>
        </p:nvSpPr>
        <p:spPr bwMode="auto">
          <a:xfrm rot="5730900">
            <a:off x="4840288" y="3573463"/>
            <a:ext cx="2795587" cy="27638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08" y="17178"/>
                </a:moveTo>
                <a:cubicBezTo>
                  <a:pt x="19565" y="15418"/>
                  <a:pt x="20425" y="13149"/>
                  <a:pt x="20425" y="10800"/>
                </a:cubicBezTo>
                <a:cubicBezTo>
                  <a:pt x="20425" y="5484"/>
                  <a:pt x="16115" y="1175"/>
                  <a:pt x="10800" y="1175"/>
                </a:cubicBezTo>
                <a:cubicBezTo>
                  <a:pt x="8450" y="1174"/>
                  <a:pt x="6181" y="2034"/>
                  <a:pt x="4421" y="3591"/>
                </a:cubicBezTo>
                <a:lnTo>
                  <a:pt x="18008" y="17178"/>
                </a:lnTo>
                <a:close/>
                <a:moveTo>
                  <a:pt x="3591" y="4421"/>
                </a:moveTo>
                <a:cubicBezTo>
                  <a:pt x="2034" y="6181"/>
                  <a:pt x="1175" y="8450"/>
                  <a:pt x="1175" y="10799"/>
                </a:cubicBezTo>
                <a:cubicBezTo>
                  <a:pt x="1175" y="16115"/>
                  <a:pt x="5484" y="20425"/>
                  <a:pt x="10800" y="20425"/>
                </a:cubicBezTo>
                <a:cubicBezTo>
                  <a:pt x="13149" y="20425"/>
                  <a:pt x="15418" y="19565"/>
                  <a:pt x="17178" y="18008"/>
                </a:cubicBezTo>
                <a:lnTo>
                  <a:pt x="3591" y="4421"/>
                </a:lnTo>
                <a:close/>
              </a:path>
            </a:pathLst>
          </a:cu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2630" name="Rectangle 7"/>
          <p:cNvSpPr>
            <a:spLocks noChangeArrowheads="1"/>
          </p:cNvSpPr>
          <p:nvPr/>
        </p:nvSpPr>
        <p:spPr bwMode="auto">
          <a:xfrm>
            <a:off x="550863" y="1614488"/>
            <a:ext cx="684371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a:r>
              <a:rPr lang="en-US" sz="2400" b="1" i="1"/>
              <a:t>WARNING!	</a:t>
            </a:r>
          </a:p>
          <a:p>
            <a:pPr algn="just"/>
            <a:endParaRPr lang="en-US" sz="2400" b="1" i="1"/>
          </a:p>
          <a:p>
            <a:pPr algn="just"/>
            <a:r>
              <a:rPr lang="en-US" sz="2400" i="1"/>
              <a:t>Make sure that any plugs used with double protection </a:t>
            </a:r>
            <a:r>
              <a:rPr lang="en-US" sz="2400" i="1" u="sng"/>
              <a:t>do not</a:t>
            </a:r>
            <a:r>
              <a:rPr lang="en-US" sz="2400" i="1"/>
              <a:t> have a cord; it will interfere with the fit of the earmuffs and not provide added protection.</a:t>
            </a: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764FB1C-426C-4D93-ACEE-36684E0D4A68}" type="slidenum">
              <a:rPr lang="en-US" smtClean="0"/>
              <a:pPr eaLnBrk="1" hangingPunct="1"/>
              <a:t>263</a:t>
            </a:fld>
            <a:endParaRPr lang="en-US" smtClean="0"/>
          </a:p>
        </p:txBody>
      </p:sp>
      <p:sp>
        <p:nvSpPr>
          <p:cNvPr id="283651" name="Rectangle 2"/>
          <p:cNvSpPr>
            <a:spLocks noGrp="1" noChangeArrowheads="1"/>
          </p:cNvSpPr>
          <p:nvPr>
            <p:ph type="title"/>
          </p:nvPr>
        </p:nvSpPr>
        <p:spPr/>
        <p:txBody>
          <a:bodyPr/>
          <a:lstStyle/>
          <a:p>
            <a:pPr eaLnBrk="1" hangingPunct="1"/>
            <a:r>
              <a:rPr lang="en-US" sz="4000" smtClean="0"/>
              <a:t>Cumulative Trauma Disorders (CTDs)</a:t>
            </a:r>
          </a:p>
        </p:txBody>
      </p:sp>
      <p:sp>
        <p:nvSpPr>
          <p:cNvPr id="691203" name="Rectangle 3"/>
          <p:cNvSpPr>
            <a:spLocks noGrp="1" noChangeArrowheads="1"/>
          </p:cNvSpPr>
          <p:nvPr>
            <p:ph type="body" idx="1"/>
          </p:nvPr>
        </p:nvSpPr>
        <p:spPr>
          <a:xfrm>
            <a:off x="457200" y="1600200"/>
            <a:ext cx="5210175" cy="4525963"/>
          </a:xfrm>
        </p:spPr>
        <p:txBody>
          <a:bodyPr/>
          <a:lstStyle/>
          <a:p>
            <a:pPr eaLnBrk="1" hangingPunct="1">
              <a:lnSpc>
                <a:spcPct val="90000"/>
              </a:lnSpc>
            </a:pPr>
            <a:r>
              <a:rPr lang="en-US" sz="2800" smtClean="0"/>
              <a:t>Repetitive motions</a:t>
            </a:r>
          </a:p>
          <a:p>
            <a:pPr eaLnBrk="1" hangingPunct="1">
              <a:lnSpc>
                <a:spcPct val="90000"/>
              </a:lnSpc>
            </a:pPr>
            <a:r>
              <a:rPr lang="en-US" sz="2800" smtClean="0"/>
              <a:t>Forceful exertions </a:t>
            </a:r>
          </a:p>
          <a:p>
            <a:pPr eaLnBrk="1" hangingPunct="1">
              <a:lnSpc>
                <a:spcPct val="90000"/>
              </a:lnSpc>
            </a:pPr>
            <a:r>
              <a:rPr lang="en-US" sz="2800" smtClean="0"/>
              <a:t>Awkward postures </a:t>
            </a:r>
          </a:p>
          <a:p>
            <a:pPr eaLnBrk="1" hangingPunct="1">
              <a:lnSpc>
                <a:spcPct val="90000"/>
              </a:lnSpc>
            </a:pPr>
            <a:r>
              <a:rPr lang="en-US" sz="2800" smtClean="0"/>
              <a:t>Static postures</a:t>
            </a:r>
          </a:p>
          <a:p>
            <a:pPr eaLnBrk="1" hangingPunct="1">
              <a:lnSpc>
                <a:spcPct val="90000"/>
              </a:lnSpc>
            </a:pPr>
            <a:r>
              <a:rPr lang="en-US" sz="2800" smtClean="0"/>
              <a:t>Mechanical compression of soft tissues </a:t>
            </a:r>
          </a:p>
          <a:p>
            <a:pPr eaLnBrk="1" hangingPunct="1">
              <a:lnSpc>
                <a:spcPct val="90000"/>
              </a:lnSpc>
            </a:pPr>
            <a:r>
              <a:rPr lang="en-US" sz="2800" smtClean="0"/>
              <a:t>Fast movement </a:t>
            </a:r>
          </a:p>
          <a:p>
            <a:pPr eaLnBrk="1" hangingPunct="1">
              <a:lnSpc>
                <a:spcPct val="90000"/>
              </a:lnSpc>
            </a:pPr>
            <a:r>
              <a:rPr lang="en-US" sz="2800" smtClean="0"/>
              <a:t>Vibration</a:t>
            </a:r>
          </a:p>
          <a:p>
            <a:pPr eaLnBrk="1" hangingPunct="1">
              <a:lnSpc>
                <a:spcPct val="90000"/>
              </a:lnSpc>
            </a:pPr>
            <a:r>
              <a:rPr lang="en-US" sz="2800" smtClean="0"/>
              <a:t>Lack of sufficient recovery</a:t>
            </a:r>
          </a:p>
        </p:txBody>
      </p:sp>
      <p:pic>
        <p:nvPicPr>
          <p:cNvPr id="283653" name="Picture 4" descr="muscle ache"/>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599113" y="2078038"/>
            <a:ext cx="280035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90CA67-FAA1-4754-BB28-C21EA9157297}" type="slidenum">
              <a:rPr lang="en-US" smtClean="0"/>
              <a:pPr eaLnBrk="1" hangingPunct="1"/>
              <a:t>264</a:t>
            </a:fld>
            <a:endParaRPr lang="en-US" smtClean="0"/>
          </a:p>
        </p:txBody>
      </p:sp>
      <p:sp>
        <p:nvSpPr>
          <p:cNvPr id="284675" name="Rectangle 4"/>
          <p:cNvSpPr>
            <a:spLocks noGrp="1" noChangeArrowheads="1"/>
          </p:cNvSpPr>
          <p:nvPr>
            <p:ph type="title"/>
          </p:nvPr>
        </p:nvSpPr>
        <p:spPr/>
        <p:txBody>
          <a:bodyPr/>
          <a:lstStyle/>
          <a:p>
            <a:pPr eaLnBrk="1" hangingPunct="1"/>
            <a:r>
              <a:rPr lang="en-US" sz="4000" smtClean="0"/>
              <a:t>Cumulative Trauma Disorders (CTDs)</a:t>
            </a:r>
          </a:p>
        </p:txBody>
      </p:sp>
      <p:pic>
        <p:nvPicPr>
          <p:cNvPr id="284676" name="Picture 6" descr="concrete worker elcosh imag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3975" y="1503363"/>
            <a:ext cx="6537325" cy="49641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4677" name="Text Box 7"/>
          <p:cNvSpPr txBox="1">
            <a:spLocks noChangeArrowheads="1"/>
          </p:cNvSpPr>
          <p:nvPr/>
        </p:nvSpPr>
        <p:spPr bwMode="auto">
          <a:xfrm>
            <a:off x="5637213" y="6537325"/>
            <a:ext cx="2171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800" i="1">
                <a:solidFill>
                  <a:srgbClr val="123549"/>
                </a:solidFill>
              </a:rPr>
              <a:t>NIOSH/Steve Clark/elcoshimages.org </a:t>
            </a:r>
            <a:endParaRPr lang="en-US"/>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1D83EA-9B90-442B-9A33-D023C05BE0F5}" type="slidenum">
              <a:rPr lang="en-US" smtClean="0"/>
              <a:pPr eaLnBrk="1" hangingPunct="1"/>
              <a:t>265</a:t>
            </a:fld>
            <a:endParaRPr lang="en-US" smtClean="0"/>
          </a:p>
        </p:txBody>
      </p:sp>
      <p:sp>
        <p:nvSpPr>
          <p:cNvPr id="285699" name="Rectangle 4"/>
          <p:cNvSpPr>
            <a:spLocks noGrp="1" noChangeArrowheads="1"/>
          </p:cNvSpPr>
          <p:nvPr>
            <p:ph type="title"/>
          </p:nvPr>
        </p:nvSpPr>
        <p:spPr/>
        <p:txBody>
          <a:bodyPr/>
          <a:lstStyle/>
          <a:p>
            <a:pPr eaLnBrk="1" hangingPunct="1"/>
            <a:r>
              <a:rPr lang="en-US" sz="4000" smtClean="0"/>
              <a:t>Cumulative Trauma Disorders (CTDs)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721" y="1669956"/>
            <a:ext cx="6331974" cy="4778477"/>
          </a:xfrm>
          <a:prstGeom prst="rect">
            <a:avLst/>
          </a:prstGeom>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9CD90A-E1A0-42EB-BC14-6D88D246A789}" type="slidenum">
              <a:rPr lang="en-US" smtClean="0"/>
              <a:pPr eaLnBrk="1" hangingPunct="1"/>
              <a:t>266</a:t>
            </a:fld>
            <a:endParaRPr lang="en-US" smtClean="0"/>
          </a:p>
        </p:txBody>
      </p:sp>
      <p:sp>
        <p:nvSpPr>
          <p:cNvPr id="286723" name="Rectangle 4"/>
          <p:cNvSpPr>
            <a:spLocks noGrp="1" noChangeArrowheads="1"/>
          </p:cNvSpPr>
          <p:nvPr>
            <p:ph type="title"/>
          </p:nvPr>
        </p:nvSpPr>
        <p:spPr/>
        <p:txBody>
          <a:bodyPr/>
          <a:lstStyle/>
          <a:p>
            <a:pPr eaLnBrk="1" hangingPunct="1"/>
            <a:r>
              <a:rPr lang="en-US" sz="4000" smtClean="0"/>
              <a:t>Cumulative Trauma Disorders (CTDs)</a:t>
            </a:r>
          </a:p>
        </p:txBody>
      </p:sp>
      <p:pic>
        <p:nvPicPr>
          <p:cNvPr id="286724" name="Picture 5" descr="DSCN0094"/>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1360488" y="1704975"/>
            <a:ext cx="6507162" cy="48704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D0B8B4A-7628-467F-B977-D6595139251F}" type="slidenum">
              <a:rPr lang="en-US" smtClean="0"/>
              <a:pPr eaLnBrk="1" hangingPunct="1"/>
              <a:t>267</a:t>
            </a:fld>
            <a:endParaRPr lang="en-US" smtClean="0"/>
          </a:p>
        </p:txBody>
      </p:sp>
      <p:sp>
        <p:nvSpPr>
          <p:cNvPr id="287747" name="Rectangle 4"/>
          <p:cNvSpPr>
            <a:spLocks noGrp="1" noChangeArrowheads="1"/>
          </p:cNvSpPr>
          <p:nvPr>
            <p:ph type="title"/>
          </p:nvPr>
        </p:nvSpPr>
        <p:spPr/>
        <p:txBody>
          <a:bodyPr/>
          <a:lstStyle/>
          <a:p>
            <a:pPr eaLnBrk="1" hangingPunct="1"/>
            <a:r>
              <a:rPr lang="en-US" sz="4000" smtClean="0"/>
              <a:t>Cumulative Trauma Disorders (CTDs)</a:t>
            </a:r>
          </a:p>
        </p:txBody>
      </p:sp>
      <p:pic>
        <p:nvPicPr>
          <p:cNvPr id="287748" name="Picture 5" descr="breaking concre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3725" y="1697038"/>
            <a:ext cx="5102225" cy="49085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766BBBA-90BF-40A0-8971-8D63FD37D81E}" type="slidenum">
              <a:rPr lang="en-US" smtClean="0"/>
              <a:pPr eaLnBrk="1" hangingPunct="1"/>
              <a:t>268</a:t>
            </a:fld>
            <a:endParaRPr lang="en-US" smtClean="0"/>
          </a:p>
        </p:txBody>
      </p:sp>
      <p:sp>
        <p:nvSpPr>
          <p:cNvPr id="288771" name="Rectangle 2"/>
          <p:cNvSpPr>
            <a:spLocks noGrp="1" noChangeArrowheads="1"/>
          </p:cNvSpPr>
          <p:nvPr>
            <p:ph type="title"/>
          </p:nvPr>
        </p:nvSpPr>
        <p:spPr/>
        <p:txBody>
          <a:bodyPr/>
          <a:lstStyle/>
          <a:p>
            <a:pPr eaLnBrk="1" hangingPunct="1"/>
            <a:r>
              <a:rPr lang="en-US" sz="4000" smtClean="0"/>
              <a:t>Cumulative Trauma Disorders (CTDs)</a:t>
            </a:r>
          </a:p>
        </p:txBody>
      </p:sp>
      <p:sp>
        <p:nvSpPr>
          <p:cNvPr id="705543" name="Rectangle 7"/>
          <p:cNvSpPr>
            <a:spLocks noGrp="1" noChangeArrowheads="1"/>
          </p:cNvSpPr>
          <p:nvPr>
            <p:ph type="body" sz="half" idx="1"/>
          </p:nvPr>
        </p:nvSpPr>
        <p:spPr/>
        <p:txBody>
          <a:bodyPr/>
          <a:lstStyle/>
          <a:p>
            <a:pPr eaLnBrk="1" hangingPunct="1"/>
            <a:r>
              <a:rPr lang="en-US" sz="2400" b="1" smtClean="0"/>
              <a:t>Tendonitis</a:t>
            </a:r>
            <a:endParaRPr lang="en-US" sz="2400" smtClean="0"/>
          </a:p>
          <a:p>
            <a:pPr eaLnBrk="1" hangingPunct="1"/>
            <a:r>
              <a:rPr lang="en-US" sz="2400" b="1" smtClean="0"/>
              <a:t>Carpal tunnel syndrome (CTS)</a:t>
            </a:r>
          </a:p>
          <a:p>
            <a:pPr eaLnBrk="1" hangingPunct="1"/>
            <a:r>
              <a:rPr lang="en-US" sz="2400" b="1" smtClean="0"/>
              <a:t>Rotator cuff tendonitis</a:t>
            </a:r>
          </a:p>
          <a:p>
            <a:pPr eaLnBrk="1" hangingPunct="1"/>
            <a:r>
              <a:rPr lang="en-US" sz="2400" b="1" smtClean="0"/>
              <a:t>Tennis elbow</a:t>
            </a:r>
          </a:p>
          <a:p>
            <a:pPr eaLnBrk="1" hangingPunct="1"/>
            <a:r>
              <a:rPr lang="en-US" sz="2400" b="1" smtClean="0"/>
              <a:t>Golfer’s elbow</a:t>
            </a:r>
          </a:p>
          <a:p>
            <a:pPr eaLnBrk="1" hangingPunct="1"/>
            <a:r>
              <a:rPr lang="en-US" sz="2400" b="1" smtClean="0"/>
              <a:t>Thoracic outlet syndrome</a:t>
            </a:r>
          </a:p>
          <a:p>
            <a:pPr eaLnBrk="1" hangingPunct="1"/>
            <a:r>
              <a:rPr lang="en-US" sz="2400" b="1" smtClean="0"/>
              <a:t>Raynaud’s syndrome</a:t>
            </a:r>
          </a:p>
          <a:p>
            <a:pPr eaLnBrk="1" hangingPunct="1"/>
            <a:r>
              <a:rPr lang="en-US" sz="2400" b="1" smtClean="0"/>
              <a:t>Trigger finger</a:t>
            </a:r>
            <a:endParaRPr lang="en-US" sz="2400" smtClean="0"/>
          </a:p>
        </p:txBody>
      </p:sp>
      <p:pic>
        <p:nvPicPr>
          <p:cNvPr id="28877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5963" y="1428750"/>
            <a:ext cx="175101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4"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1400" y="1546225"/>
            <a:ext cx="1617663"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5"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40438" y="4005263"/>
            <a:ext cx="1654175" cy="253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0ED758-900A-46CC-AABA-CB0A0D15B133}" type="slidenum">
              <a:rPr lang="en-US" smtClean="0"/>
              <a:pPr eaLnBrk="1" hangingPunct="1"/>
              <a:t>269</a:t>
            </a:fld>
            <a:endParaRPr lang="en-US" smtClean="0"/>
          </a:p>
        </p:txBody>
      </p:sp>
      <p:sp>
        <p:nvSpPr>
          <p:cNvPr id="289795" name="Rectangle 2"/>
          <p:cNvSpPr>
            <a:spLocks noGrp="1" noChangeArrowheads="1"/>
          </p:cNvSpPr>
          <p:nvPr>
            <p:ph type="title"/>
          </p:nvPr>
        </p:nvSpPr>
        <p:spPr/>
        <p:txBody>
          <a:bodyPr/>
          <a:lstStyle/>
          <a:p>
            <a:pPr eaLnBrk="1" hangingPunct="1"/>
            <a:r>
              <a:rPr lang="en-US" smtClean="0"/>
              <a:t>Preventing CTDs</a:t>
            </a:r>
          </a:p>
        </p:txBody>
      </p:sp>
      <p:sp>
        <p:nvSpPr>
          <p:cNvPr id="709635" name="Rectangle 3"/>
          <p:cNvSpPr>
            <a:spLocks noGrp="1" noChangeArrowheads="1"/>
          </p:cNvSpPr>
          <p:nvPr>
            <p:ph type="body" idx="1"/>
          </p:nvPr>
        </p:nvSpPr>
        <p:spPr/>
        <p:txBody>
          <a:bodyPr/>
          <a:lstStyle/>
          <a:p>
            <a:pPr eaLnBrk="1" hangingPunct="1">
              <a:lnSpc>
                <a:spcPct val="90000"/>
              </a:lnSpc>
            </a:pPr>
            <a:r>
              <a:rPr lang="en-US" smtClean="0"/>
              <a:t>Hand tools with smooth, rounded edges and long handles.</a:t>
            </a:r>
          </a:p>
          <a:p>
            <a:pPr eaLnBrk="1" hangingPunct="1">
              <a:lnSpc>
                <a:spcPct val="90000"/>
              </a:lnSpc>
            </a:pPr>
            <a:r>
              <a:rPr lang="en-US" smtClean="0"/>
              <a:t>Job layout - Tools, parts, and equipment should be easy to reach.</a:t>
            </a:r>
          </a:p>
          <a:p>
            <a:pPr eaLnBrk="1" hangingPunct="1">
              <a:lnSpc>
                <a:spcPct val="90000"/>
              </a:lnSpc>
            </a:pPr>
            <a:r>
              <a:rPr lang="en-US" smtClean="0"/>
              <a:t>Job rotation or reassignment.</a:t>
            </a:r>
          </a:p>
          <a:p>
            <a:pPr eaLnBrk="1" hangingPunct="1">
              <a:lnSpc>
                <a:spcPct val="90000"/>
              </a:lnSpc>
            </a:pPr>
            <a:r>
              <a:rPr lang="en-US" smtClean="0"/>
              <a:t>Regular breaks</a:t>
            </a:r>
          </a:p>
          <a:p>
            <a:pPr eaLnBrk="1" hangingPunct="1">
              <a:lnSpc>
                <a:spcPct val="90000"/>
              </a:lnSpc>
            </a:pPr>
            <a:r>
              <a:rPr lang="en-US" smtClean="0"/>
              <a:t>Adjusting physical factors in the work environment.</a:t>
            </a:r>
          </a:p>
          <a:p>
            <a:pPr eaLnBrk="1" hangingPunct="1">
              <a:lnSpc>
                <a:spcPct val="90000"/>
              </a:lnSpc>
            </a:pPr>
            <a:r>
              <a:rPr lang="en-US" smtClean="0"/>
              <a:t>The ability to stretch and move around.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1FE0D2-6420-4391-A62B-74C85F49B0AB}" type="slidenum">
              <a:rPr lang="en-US" smtClean="0"/>
              <a:pPr eaLnBrk="1" hangingPunct="1"/>
              <a:t>27</a:t>
            </a:fld>
            <a:endParaRPr lang="en-US" smtClean="0"/>
          </a:p>
        </p:txBody>
      </p:sp>
      <p:sp>
        <p:nvSpPr>
          <p:cNvPr id="29699" name="Rectangle 2"/>
          <p:cNvSpPr>
            <a:spLocks noGrp="1" noChangeArrowheads="1"/>
          </p:cNvSpPr>
          <p:nvPr>
            <p:ph type="title"/>
          </p:nvPr>
        </p:nvSpPr>
        <p:spPr/>
        <p:txBody>
          <a:bodyPr/>
          <a:lstStyle/>
          <a:p>
            <a:pPr eaLnBrk="1" hangingPunct="1"/>
            <a:r>
              <a:rPr lang="en-US" smtClean="0"/>
              <a:t>Air Monitoring Devices</a:t>
            </a:r>
          </a:p>
        </p:txBody>
      </p:sp>
      <p:sp>
        <p:nvSpPr>
          <p:cNvPr id="29700" name="Rectangle 3"/>
          <p:cNvSpPr>
            <a:spLocks noGrp="1" noChangeArrowheads="1"/>
          </p:cNvSpPr>
          <p:nvPr>
            <p:ph type="body" idx="1"/>
          </p:nvPr>
        </p:nvSpPr>
        <p:spPr/>
        <p:txBody>
          <a:bodyPr/>
          <a:lstStyle/>
          <a:p>
            <a:pPr eaLnBrk="1" hangingPunct="1"/>
            <a:r>
              <a:rPr lang="en-US" sz="2400" b="1" smtClean="0"/>
              <a:t>Noise badge</a:t>
            </a:r>
          </a:p>
          <a:p>
            <a:pPr eaLnBrk="1" hangingPunct="1"/>
            <a:endParaRPr lang="en-US" sz="2400" b="1" smtClean="0"/>
          </a:p>
          <a:p>
            <a:pPr eaLnBrk="1" hangingPunct="1"/>
            <a:endParaRPr lang="en-US" sz="2400" b="1" smtClean="0"/>
          </a:p>
          <a:p>
            <a:pPr eaLnBrk="1" hangingPunct="1"/>
            <a:r>
              <a:rPr lang="en-US" sz="2400" b="1" smtClean="0"/>
              <a:t>Film Badge Dosimeters</a:t>
            </a:r>
          </a:p>
          <a:p>
            <a:pPr eaLnBrk="1" hangingPunct="1"/>
            <a:endParaRPr lang="en-US" sz="2400" b="1" smtClean="0"/>
          </a:p>
          <a:p>
            <a:pPr eaLnBrk="1" hangingPunct="1"/>
            <a:endParaRPr lang="en-US" sz="2400" b="1" smtClean="0"/>
          </a:p>
          <a:p>
            <a:pPr eaLnBrk="1" hangingPunct="1"/>
            <a:r>
              <a:rPr lang="en-US" sz="2400" b="1" smtClean="0"/>
              <a:t>Survey Instruments </a:t>
            </a:r>
          </a:p>
          <a:p>
            <a:pPr eaLnBrk="1" hangingPunct="1"/>
            <a:endParaRPr lang="en-US" sz="2400" b="1" smtClean="0"/>
          </a:p>
          <a:p>
            <a:pPr eaLnBrk="1" hangingPunct="1"/>
            <a:endParaRPr lang="en-US" sz="2400" b="1" smtClean="0"/>
          </a:p>
          <a:p>
            <a:pPr eaLnBrk="1" hangingPunct="1"/>
            <a:r>
              <a:rPr lang="en-US" sz="2400" b="1" smtClean="0"/>
              <a:t>Personal Alarm Monitors (RF)</a:t>
            </a:r>
          </a:p>
        </p:txBody>
      </p:sp>
      <p:pic>
        <p:nvPicPr>
          <p:cNvPr id="29701" name="Picture 5" descr="noise badg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1219200"/>
            <a:ext cx="9620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il_fi" descr="film_badge"/>
          <p:cNvPicPr>
            <a:picLocks noChangeAspect="1" noChangeArrowheads="1"/>
          </p:cNvPicPr>
          <p:nvPr/>
        </p:nvPicPr>
        <p:blipFill>
          <a:blip r:embed="rId4" cstate="email">
            <a:lum bright="18000"/>
            <a:extLst>
              <a:ext uri="{28A0092B-C50C-407E-A947-70E740481C1C}">
                <a14:useLocalDpi xmlns:a14="http://schemas.microsoft.com/office/drawing/2010/main"/>
              </a:ext>
            </a:extLst>
          </a:blip>
          <a:srcRect/>
          <a:stretch>
            <a:fillRect/>
          </a:stretch>
        </p:blipFill>
        <p:spPr bwMode="auto">
          <a:xfrm>
            <a:off x="5791200" y="2667000"/>
            <a:ext cx="12954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il_fi" descr="cdv-700_geiger_counter_circa_196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4114800"/>
            <a:ext cx="16002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descr="SafeOne® RF Exposure Monitor - New pocket alarm protects your RF workers at big saving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5200" y="5105400"/>
            <a:ext cx="10160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9D0272-3C64-4449-A335-42C7824651B7}" type="slidenum">
              <a:rPr lang="en-US" smtClean="0"/>
              <a:pPr eaLnBrk="1" hangingPunct="1"/>
              <a:t>270</a:t>
            </a:fld>
            <a:endParaRPr lang="en-US" smtClean="0"/>
          </a:p>
        </p:txBody>
      </p:sp>
      <p:sp>
        <p:nvSpPr>
          <p:cNvPr id="290819" name="Rectangle 2"/>
          <p:cNvSpPr>
            <a:spLocks noGrp="1" noChangeArrowheads="1"/>
          </p:cNvSpPr>
          <p:nvPr>
            <p:ph type="title"/>
          </p:nvPr>
        </p:nvSpPr>
        <p:spPr/>
        <p:txBody>
          <a:bodyPr/>
          <a:lstStyle/>
          <a:p>
            <a:pPr eaLnBrk="1" hangingPunct="1"/>
            <a:r>
              <a:rPr lang="en-US" smtClean="0"/>
              <a:t>Ergonomics</a:t>
            </a:r>
          </a:p>
        </p:txBody>
      </p:sp>
      <p:sp>
        <p:nvSpPr>
          <p:cNvPr id="711684" name="Rectangle 4"/>
          <p:cNvSpPr>
            <a:spLocks noGrp="1" noChangeArrowheads="1"/>
          </p:cNvSpPr>
          <p:nvPr>
            <p:ph type="body" sz="half" idx="1"/>
          </p:nvPr>
        </p:nvSpPr>
        <p:spPr>
          <a:xfrm>
            <a:off x="457200" y="1600200"/>
            <a:ext cx="4910138" cy="4525963"/>
          </a:xfrm>
        </p:spPr>
        <p:txBody>
          <a:bodyPr/>
          <a:lstStyle/>
          <a:p>
            <a:pPr eaLnBrk="1" hangingPunct="1"/>
            <a:r>
              <a:rPr lang="en-US" smtClean="0"/>
              <a:t>Study of fitting the job to the person…</a:t>
            </a:r>
          </a:p>
          <a:p>
            <a:pPr lvl="1" eaLnBrk="1" hangingPunct="1"/>
            <a:r>
              <a:rPr lang="en-US" smtClean="0"/>
              <a:t>Fits your hand.</a:t>
            </a:r>
          </a:p>
          <a:p>
            <a:pPr lvl="1" eaLnBrk="1" hangingPunct="1"/>
            <a:r>
              <a:rPr lang="en-US" smtClean="0"/>
              <a:t>Allows a good grip.</a:t>
            </a:r>
          </a:p>
          <a:p>
            <a:pPr lvl="1" eaLnBrk="1" hangingPunct="1"/>
            <a:r>
              <a:rPr lang="en-US" smtClean="0"/>
              <a:t>Takes less effort.</a:t>
            </a:r>
          </a:p>
          <a:p>
            <a:pPr lvl="1" eaLnBrk="1" hangingPunct="1"/>
            <a:r>
              <a:rPr lang="en-US" smtClean="0"/>
              <a:t>Does not require you to work in an awkward position.</a:t>
            </a:r>
          </a:p>
          <a:p>
            <a:pPr lvl="1" eaLnBrk="1" hangingPunct="1"/>
            <a:r>
              <a:rPr lang="en-US" smtClean="0"/>
              <a:t>Does not dig into your fingers or hand.</a:t>
            </a:r>
          </a:p>
          <a:p>
            <a:pPr lvl="1" eaLnBrk="1" hangingPunct="1"/>
            <a:r>
              <a:rPr lang="en-US" smtClean="0"/>
              <a:t>Comfortable and effective. </a:t>
            </a:r>
          </a:p>
        </p:txBody>
      </p:sp>
      <p:grpSp>
        <p:nvGrpSpPr>
          <p:cNvPr id="290821" name="Group 6"/>
          <p:cNvGrpSpPr>
            <a:grpSpLocks/>
          </p:cNvGrpSpPr>
          <p:nvPr/>
        </p:nvGrpSpPr>
        <p:grpSpPr bwMode="auto">
          <a:xfrm>
            <a:off x="5235575" y="1570038"/>
            <a:ext cx="3756025" cy="3975100"/>
            <a:chOff x="6902" y="10079"/>
            <a:chExt cx="3699" cy="3607"/>
          </a:xfrm>
        </p:grpSpPr>
        <p:pic>
          <p:nvPicPr>
            <p:cNvPr id="290822" name="il_fi" descr="http://www.lashen.com/vendors/Paladin/images/8000.jp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7331" y="10079"/>
              <a:ext cx="2589" cy="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3" name="Text Box 8"/>
            <p:cNvSpPr txBox="1">
              <a:spLocks noChangeArrowheads="1"/>
            </p:cNvSpPr>
            <p:nvPr/>
          </p:nvSpPr>
          <p:spPr bwMode="auto">
            <a:xfrm>
              <a:off x="6902" y="12550"/>
              <a:ext cx="3699"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Paladin Tools 1300 Series</a:t>
              </a:r>
            </a:p>
            <a:p>
              <a:pPr algn="ctr" eaLnBrk="1" hangingPunct="1"/>
              <a:endParaRPr lang="en-US" sz="2000" b="1" i="1"/>
            </a:p>
            <a:p>
              <a:pPr algn="ctr" eaLnBrk="1" hangingPunct="1"/>
              <a:r>
                <a:rPr lang="en-US" sz="2000" b="1" i="1">
                  <a:solidFill>
                    <a:srgbClr val="000000"/>
                  </a:solidFill>
                </a:rPr>
                <a:t>Ergonomically-designed handles for effortless operation.</a:t>
              </a:r>
              <a:endParaRPr lang="en-US" sz="2000"/>
            </a:p>
          </p:txBody>
        </p:sp>
      </p:gr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7F8286-47C4-4AF8-9242-E0F5C33FA505}" type="slidenum">
              <a:rPr lang="en-US" smtClean="0"/>
              <a:pPr eaLnBrk="1" hangingPunct="1"/>
              <a:t>271</a:t>
            </a:fld>
            <a:endParaRPr lang="en-US" smtClean="0"/>
          </a:p>
        </p:txBody>
      </p:sp>
      <p:sp>
        <p:nvSpPr>
          <p:cNvPr id="291843" name="Rectangle 4"/>
          <p:cNvSpPr>
            <a:spLocks noGrp="1" noChangeArrowheads="1"/>
          </p:cNvSpPr>
          <p:nvPr>
            <p:ph type="title"/>
          </p:nvPr>
        </p:nvSpPr>
        <p:spPr/>
        <p:txBody>
          <a:bodyPr/>
          <a:lstStyle/>
          <a:p>
            <a:pPr eaLnBrk="1" hangingPunct="1"/>
            <a:r>
              <a:rPr lang="en-US" sz="4000" smtClean="0"/>
              <a:t>Pre-Work Stretch &amp; Flex</a:t>
            </a:r>
            <a:br>
              <a:rPr lang="en-US" sz="4000" smtClean="0"/>
            </a:br>
            <a:r>
              <a:rPr lang="en-US" sz="4000" smtClean="0">
                <a:solidFill>
                  <a:schemeClr val="tx1"/>
                </a:solidFill>
              </a:rPr>
              <a:t>Trunk &amp; Low Back</a:t>
            </a:r>
          </a:p>
        </p:txBody>
      </p:sp>
      <p:pic>
        <p:nvPicPr>
          <p:cNvPr id="291844" name="Picture 5" descr="sidebend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519238"/>
            <a:ext cx="13843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5" name="Picture 6" descr="sidebend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9838" y="1519238"/>
            <a:ext cx="15954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6" name="Picture 7" descr="back bend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9925" y="2379663"/>
            <a:ext cx="1203325"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7" name="Picture 8" descr="back bend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1150" y="2347913"/>
            <a:ext cx="1087438"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B7D938-C9CF-4CC3-9D4B-9953D7733827}" type="slidenum">
              <a:rPr lang="en-US" smtClean="0"/>
              <a:pPr eaLnBrk="1" hangingPunct="1"/>
              <a:t>272</a:t>
            </a:fld>
            <a:endParaRPr lang="en-US" smtClean="0"/>
          </a:p>
        </p:txBody>
      </p:sp>
      <p:sp>
        <p:nvSpPr>
          <p:cNvPr id="292867" name="Rectangle 4"/>
          <p:cNvSpPr>
            <a:spLocks noGrp="1" noChangeArrowheads="1"/>
          </p:cNvSpPr>
          <p:nvPr>
            <p:ph type="title"/>
          </p:nvPr>
        </p:nvSpPr>
        <p:spPr/>
        <p:txBody>
          <a:bodyPr/>
          <a:lstStyle/>
          <a:p>
            <a:pPr eaLnBrk="1" hangingPunct="1"/>
            <a:r>
              <a:rPr lang="en-US" sz="4000" smtClean="0"/>
              <a:t>Pre-Work Stretch &amp; Flex</a:t>
            </a:r>
            <a:br>
              <a:rPr lang="en-US" sz="4000" smtClean="0"/>
            </a:br>
            <a:r>
              <a:rPr lang="en-US" sz="4000" smtClean="0">
                <a:solidFill>
                  <a:schemeClr val="tx1"/>
                </a:solidFill>
              </a:rPr>
              <a:t>Legs</a:t>
            </a:r>
          </a:p>
        </p:txBody>
      </p:sp>
      <p:pic>
        <p:nvPicPr>
          <p:cNvPr id="292868" name="Picture 5" descr="hamstring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9100" y="2428875"/>
            <a:ext cx="2330450"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69" name="Picture 6" descr="hamstring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76538" y="2646363"/>
            <a:ext cx="24225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0" name="Picture 7" descr="quad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38850" y="2151063"/>
            <a:ext cx="2051050"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85C72B2-359E-4ACD-BAD1-AD58797C3C68}" type="slidenum">
              <a:rPr lang="en-US" smtClean="0"/>
              <a:pPr eaLnBrk="1" hangingPunct="1"/>
              <a:t>273</a:t>
            </a:fld>
            <a:endParaRPr lang="en-US" smtClean="0"/>
          </a:p>
        </p:txBody>
      </p:sp>
      <p:sp>
        <p:nvSpPr>
          <p:cNvPr id="293891" name="Rectangle 4"/>
          <p:cNvSpPr>
            <a:spLocks noGrp="1" noChangeArrowheads="1"/>
          </p:cNvSpPr>
          <p:nvPr>
            <p:ph type="title"/>
          </p:nvPr>
        </p:nvSpPr>
        <p:spPr/>
        <p:txBody>
          <a:bodyPr/>
          <a:lstStyle/>
          <a:p>
            <a:pPr eaLnBrk="1" hangingPunct="1"/>
            <a:r>
              <a:rPr lang="en-US" sz="4000" smtClean="0"/>
              <a:t>Pre-Work Stretch &amp; Flex</a:t>
            </a:r>
            <a:br>
              <a:rPr lang="en-US" sz="4000" smtClean="0"/>
            </a:br>
            <a:r>
              <a:rPr lang="en-US" sz="4000" smtClean="0">
                <a:solidFill>
                  <a:schemeClr val="tx1"/>
                </a:solidFill>
              </a:rPr>
              <a:t>Upper Body</a:t>
            </a:r>
          </a:p>
        </p:txBody>
      </p:sp>
      <p:pic>
        <p:nvPicPr>
          <p:cNvPr id="293892" name="Picture 5" descr="chest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6663" y="2112963"/>
            <a:ext cx="31464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893" name="Picture 6" descr="chest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5363" y="2125663"/>
            <a:ext cx="3238500"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3833F6-E2C2-4AF4-A06F-1D928CFFAC08}" type="slidenum">
              <a:rPr lang="en-US" smtClean="0"/>
              <a:pPr eaLnBrk="1" hangingPunct="1"/>
              <a:t>274</a:t>
            </a:fld>
            <a:endParaRPr lang="en-US" smtClean="0"/>
          </a:p>
        </p:txBody>
      </p:sp>
      <p:sp>
        <p:nvSpPr>
          <p:cNvPr id="294915" name="Rectangle 4"/>
          <p:cNvSpPr>
            <a:spLocks noGrp="1" noChangeArrowheads="1"/>
          </p:cNvSpPr>
          <p:nvPr>
            <p:ph type="title"/>
          </p:nvPr>
        </p:nvSpPr>
        <p:spPr/>
        <p:txBody>
          <a:bodyPr/>
          <a:lstStyle/>
          <a:p>
            <a:pPr eaLnBrk="1" hangingPunct="1"/>
            <a:r>
              <a:rPr lang="en-US" sz="4000" smtClean="0"/>
              <a:t>Pre-Work Stretch &amp; Flex</a:t>
            </a:r>
            <a:br>
              <a:rPr lang="en-US" sz="4000" smtClean="0"/>
            </a:br>
            <a:r>
              <a:rPr lang="en-US" sz="4000" smtClean="0">
                <a:solidFill>
                  <a:schemeClr val="tx1"/>
                </a:solidFill>
              </a:rPr>
              <a:t>Forearm Stretch</a:t>
            </a:r>
          </a:p>
        </p:txBody>
      </p:sp>
      <p:pic>
        <p:nvPicPr>
          <p:cNvPr id="294916" name="Picture 5" descr="forearm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0250" y="2135188"/>
            <a:ext cx="36814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7" name="Picture 6" descr="forearm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3725" y="4552950"/>
            <a:ext cx="3683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8" name="Picture 7" descr="forearm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94288" y="2143125"/>
            <a:ext cx="35226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9" name="Picture 8" descr="forearm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45075" y="4297363"/>
            <a:ext cx="3517900"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A6D151-6819-4D28-8D24-8FF3FCB4C9C6}" type="slidenum">
              <a:rPr lang="en-US" smtClean="0"/>
              <a:pPr eaLnBrk="1" hangingPunct="1"/>
              <a:t>275</a:t>
            </a:fld>
            <a:endParaRPr lang="en-US" smtClean="0"/>
          </a:p>
        </p:txBody>
      </p:sp>
      <p:sp>
        <p:nvSpPr>
          <p:cNvPr id="295939" name="Rectangle 2"/>
          <p:cNvSpPr>
            <a:spLocks noGrp="1" noChangeArrowheads="1"/>
          </p:cNvSpPr>
          <p:nvPr>
            <p:ph type="title"/>
          </p:nvPr>
        </p:nvSpPr>
        <p:spPr/>
        <p:txBody>
          <a:bodyPr/>
          <a:lstStyle/>
          <a:p>
            <a:pPr eaLnBrk="1" hangingPunct="1"/>
            <a:r>
              <a:rPr lang="en-US" sz="4000" smtClean="0"/>
              <a:t>Pre-Work Stretch &amp; Flex Open </a:t>
            </a:r>
            <a:r>
              <a:rPr lang="en-US" sz="4000" smtClean="0">
                <a:solidFill>
                  <a:schemeClr val="tx1"/>
                </a:solidFill>
              </a:rPr>
              <a:t>Hand Stretch</a:t>
            </a:r>
          </a:p>
        </p:txBody>
      </p:sp>
      <p:pic>
        <p:nvPicPr>
          <p:cNvPr id="295940" name="Picture 4" descr="forearm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825" y="1893888"/>
            <a:ext cx="4613275"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1" name="Picture 5" descr="forearm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9150" y="4175125"/>
            <a:ext cx="471170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E073969-D78A-4433-8CD0-B9FB96FEDF91}" type="slidenum">
              <a:rPr lang="en-US" smtClean="0"/>
              <a:pPr eaLnBrk="1" hangingPunct="1"/>
              <a:t>276</a:t>
            </a:fld>
            <a:endParaRPr lang="en-US" smtClean="0"/>
          </a:p>
        </p:txBody>
      </p:sp>
      <p:sp>
        <p:nvSpPr>
          <p:cNvPr id="296963" name="Rectangle 2"/>
          <p:cNvSpPr>
            <a:spLocks noGrp="1" noChangeArrowheads="1"/>
          </p:cNvSpPr>
          <p:nvPr>
            <p:ph type="title"/>
          </p:nvPr>
        </p:nvSpPr>
        <p:spPr/>
        <p:txBody>
          <a:bodyPr/>
          <a:lstStyle/>
          <a:p>
            <a:pPr eaLnBrk="1" hangingPunct="1"/>
            <a:r>
              <a:rPr lang="en-US" smtClean="0"/>
              <a:t>Ionizing Radiation</a:t>
            </a:r>
          </a:p>
        </p:txBody>
      </p:sp>
      <p:sp>
        <p:nvSpPr>
          <p:cNvPr id="730116" name="Rectangle 4"/>
          <p:cNvSpPr>
            <a:spLocks noGrp="1" noChangeArrowheads="1"/>
          </p:cNvSpPr>
          <p:nvPr>
            <p:ph type="body" sz="half" idx="1"/>
          </p:nvPr>
        </p:nvSpPr>
        <p:spPr/>
        <p:txBody>
          <a:bodyPr/>
          <a:lstStyle/>
          <a:p>
            <a:pPr eaLnBrk="1" hangingPunct="1"/>
            <a:r>
              <a:rPr lang="en-US" smtClean="0"/>
              <a:t>Alpha particles</a:t>
            </a:r>
          </a:p>
          <a:p>
            <a:pPr eaLnBrk="1" hangingPunct="1"/>
            <a:r>
              <a:rPr lang="en-US" smtClean="0"/>
              <a:t>Beta particles</a:t>
            </a:r>
          </a:p>
          <a:p>
            <a:pPr eaLnBrk="1" hangingPunct="1"/>
            <a:r>
              <a:rPr lang="en-US" smtClean="0"/>
              <a:t>Gamma rays</a:t>
            </a:r>
          </a:p>
          <a:p>
            <a:pPr eaLnBrk="1" hangingPunct="1"/>
            <a:r>
              <a:rPr lang="en-US" smtClean="0"/>
              <a:t>X-Rays</a:t>
            </a:r>
          </a:p>
        </p:txBody>
      </p:sp>
      <p:grpSp>
        <p:nvGrpSpPr>
          <p:cNvPr id="296965" name="Group 6"/>
          <p:cNvGrpSpPr>
            <a:grpSpLocks/>
          </p:cNvGrpSpPr>
          <p:nvPr/>
        </p:nvGrpSpPr>
        <p:grpSpPr bwMode="auto">
          <a:xfrm>
            <a:off x="4699000" y="1649413"/>
            <a:ext cx="3262313" cy="4011612"/>
            <a:chOff x="7768" y="2303"/>
            <a:chExt cx="2827" cy="3369"/>
          </a:xfrm>
        </p:grpSpPr>
        <p:pic>
          <p:nvPicPr>
            <p:cNvPr id="296966" name="il_fi" descr="http://www.teachnet.ie/dkeenahan/images/radiation%20symbol%202.gif"/>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7768" y="2303"/>
              <a:ext cx="2827" cy="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7" name="Text Box 8"/>
            <p:cNvSpPr txBox="1">
              <a:spLocks noChangeArrowheads="1"/>
            </p:cNvSpPr>
            <p:nvPr/>
          </p:nvSpPr>
          <p:spPr bwMode="auto">
            <a:xfrm>
              <a:off x="7873" y="4853"/>
              <a:ext cx="2629" cy="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Symbol for</a:t>
              </a:r>
            </a:p>
            <a:p>
              <a:pPr algn="ctr" eaLnBrk="1" hangingPunct="1"/>
              <a:r>
                <a:rPr lang="en-US" sz="2400" b="1" i="1"/>
                <a:t>Radiation</a:t>
              </a:r>
              <a:endParaRPr lang="en-US" sz="2400"/>
            </a:p>
          </p:txBody>
        </p:sp>
      </p:gr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ACF7D2-9548-4725-997F-E7CB1534A289}" type="slidenum">
              <a:rPr lang="en-US" smtClean="0"/>
              <a:pPr eaLnBrk="1" hangingPunct="1"/>
              <a:t>277</a:t>
            </a:fld>
            <a:endParaRPr lang="en-US" smtClean="0"/>
          </a:p>
        </p:txBody>
      </p:sp>
      <p:pic>
        <p:nvPicPr>
          <p:cNvPr id="297987" name="Picture 5" descr="radiation penetr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 y="28575"/>
            <a:ext cx="8836025"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6"/>
          <p:cNvSpPr txBox="1">
            <a:spLocks noChangeArrowheads="1"/>
          </p:cNvSpPr>
          <p:nvPr/>
        </p:nvSpPr>
        <p:spPr bwMode="auto">
          <a:xfrm>
            <a:off x="3729038" y="1393825"/>
            <a:ext cx="18510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Stopped by a sheet of paper</a:t>
            </a:r>
          </a:p>
        </p:txBody>
      </p:sp>
      <p:sp>
        <p:nvSpPr>
          <p:cNvPr id="297989" name="Text Box 7"/>
          <p:cNvSpPr txBox="1">
            <a:spLocks noChangeArrowheads="1"/>
          </p:cNvSpPr>
          <p:nvPr/>
        </p:nvSpPr>
        <p:spPr bwMode="auto">
          <a:xfrm>
            <a:off x="3735388" y="2708275"/>
            <a:ext cx="2106612"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Stopped by a layer of clothing or by a few millimeters of a substance such as aluminum </a:t>
            </a:r>
          </a:p>
        </p:txBody>
      </p:sp>
      <p:sp>
        <p:nvSpPr>
          <p:cNvPr id="297990" name="Text Box 8"/>
          <p:cNvSpPr txBox="1">
            <a:spLocks noChangeArrowheads="1"/>
          </p:cNvSpPr>
          <p:nvPr/>
        </p:nvSpPr>
        <p:spPr bwMode="auto">
          <a:xfrm>
            <a:off x="3735388" y="4859338"/>
            <a:ext cx="1851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a:t>Stopped by several feet of concrete or a few inches of lead</a:t>
            </a:r>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2F5580-3CCD-4802-99BE-1695A17AB700}" type="slidenum">
              <a:rPr lang="en-US" smtClean="0"/>
              <a:pPr eaLnBrk="1" hangingPunct="1"/>
              <a:t>278</a:t>
            </a:fld>
            <a:endParaRPr lang="en-US" smtClean="0"/>
          </a:p>
        </p:txBody>
      </p:sp>
      <p:sp>
        <p:nvSpPr>
          <p:cNvPr id="299011" name="Rectangle 2"/>
          <p:cNvSpPr>
            <a:spLocks noGrp="1" noChangeArrowheads="1"/>
          </p:cNvSpPr>
          <p:nvPr>
            <p:ph type="title"/>
          </p:nvPr>
        </p:nvSpPr>
        <p:spPr/>
        <p:txBody>
          <a:bodyPr/>
          <a:lstStyle/>
          <a:p>
            <a:pPr eaLnBrk="1" hangingPunct="1"/>
            <a:r>
              <a:rPr lang="en-US" smtClean="0"/>
              <a:t>Non-Ionizing Radiation</a:t>
            </a:r>
          </a:p>
        </p:txBody>
      </p:sp>
      <p:sp>
        <p:nvSpPr>
          <p:cNvPr id="735235" name="Rectangle 3"/>
          <p:cNvSpPr>
            <a:spLocks noGrp="1" noChangeArrowheads="1"/>
          </p:cNvSpPr>
          <p:nvPr>
            <p:ph type="body" sz="half" idx="1"/>
          </p:nvPr>
        </p:nvSpPr>
        <p:spPr>
          <a:xfrm>
            <a:off x="457200" y="1600200"/>
            <a:ext cx="7653338" cy="2174875"/>
          </a:xfrm>
        </p:spPr>
        <p:txBody>
          <a:bodyPr/>
          <a:lstStyle/>
          <a:p>
            <a:pPr eaLnBrk="1" hangingPunct="1"/>
            <a:r>
              <a:rPr lang="en-US" smtClean="0"/>
              <a:t>Infrared Radiation (IR)</a:t>
            </a:r>
          </a:p>
          <a:p>
            <a:pPr eaLnBrk="1" hangingPunct="1"/>
            <a:r>
              <a:rPr lang="en-US" smtClean="0"/>
              <a:t>Microwave (MW) &amp; Radiofrequency (RF)</a:t>
            </a:r>
          </a:p>
          <a:p>
            <a:pPr eaLnBrk="1" hangingPunct="1"/>
            <a:r>
              <a:rPr lang="en-US" smtClean="0"/>
              <a:t>Extremely Low Frequency (ELF)</a:t>
            </a:r>
          </a:p>
          <a:p>
            <a:pPr eaLnBrk="1" hangingPunct="1"/>
            <a:endParaRPr lang="en-US" smtClean="0"/>
          </a:p>
        </p:txBody>
      </p:sp>
      <p:grpSp>
        <p:nvGrpSpPr>
          <p:cNvPr id="299013" name="Group 5"/>
          <p:cNvGrpSpPr>
            <a:grpSpLocks/>
          </p:cNvGrpSpPr>
          <p:nvPr/>
        </p:nvGrpSpPr>
        <p:grpSpPr bwMode="auto">
          <a:xfrm>
            <a:off x="777875" y="3976688"/>
            <a:ext cx="1947863" cy="1938337"/>
            <a:chOff x="7831" y="4891"/>
            <a:chExt cx="2564" cy="2708"/>
          </a:xfrm>
        </p:grpSpPr>
        <p:pic>
          <p:nvPicPr>
            <p:cNvPr id="299020" name="Picture 6" descr="File:DIN 4844-2 Warnung vor Laserstrahl D-W010.sv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7959" y="4891"/>
              <a:ext cx="2322" cy="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21" name="Text Box 7"/>
            <p:cNvSpPr txBox="1">
              <a:spLocks noChangeArrowheads="1"/>
            </p:cNvSpPr>
            <p:nvPr/>
          </p:nvSpPr>
          <p:spPr bwMode="auto">
            <a:xfrm>
              <a:off x="7831" y="6924"/>
              <a:ext cx="2564" cy="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t>Symbol for</a:t>
              </a:r>
            </a:p>
            <a:p>
              <a:pPr algn="ctr" eaLnBrk="1" hangingPunct="1"/>
              <a:r>
                <a:rPr lang="en-US" b="1" i="1"/>
                <a:t>Infrared Radiation (IR)</a:t>
              </a:r>
              <a:endParaRPr lang="en-US"/>
            </a:p>
          </p:txBody>
        </p:sp>
      </p:grpSp>
      <p:grpSp>
        <p:nvGrpSpPr>
          <p:cNvPr id="299014" name="Group 8"/>
          <p:cNvGrpSpPr>
            <a:grpSpLocks/>
          </p:cNvGrpSpPr>
          <p:nvPr/>
        </p:nvGrpSpPr>
        <p:grpSpPr bwMode="auto">
          <a:xfrm>
            <a:off x="3048000" y="3892550"/>
            <a:ext cx="2528888" cy="2057400"/>
            <a:chOff x="7465" y="8365"/>
            <a:chExt cx="3329" cy="2812"/>
          </a:xfrm>
        </p:grpSpPr>
        <p:pic>
          <p:nvPicPr>
            <p:cNvPr id="299018" name="Picture 9" descr="File:Radio waves hazard symbol.svg"/>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7897" y="8365"/>
              <a:ext cx="2431" cy="2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9" name="Text Box 10"/>
            <p:cNvSpPr txBox="1">
              <a:spLocks noChangeArrowheads="1"/>
            </p:cNvSpPr>
            <p:nvPr/>
          </p:nvSpPr>
          <p:spPr bwMode="auto">
            <a:xfrm>
              <a:off x="7465" y="10503"/>
              <a:ext cx="3329" cy="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t>Symbol for</a:t>
              </a:r>
            </a:p>
            <a:p>
              <a:pPr algn="ctr" eaLnBrk="1" hangingPunct="1"/>
              <a:r>
                <a:rPr lang="en-US" b="1" i="1"/>
                <a:t>Microwave (MW) &amp; Radio (RF)</a:t>
              </a:r>
              <a:endParaRPr lang="en-US"/>
            </a:p>
          </p:txBody>
        </p:sp>
      </p:grpSp>
      <p:grpSp>
        <p:nvGrpSpPr>
          <p:cNvPr id="299015" name="Group 11"/>
          <p:cNvGrpSpPr>
            <a:grpSpLocks/>
          </p:cNvGrpSpPr>
          <p:nvPr/>
        </p:nvGrpSpPr>
        <p:grpSpPr bwMode="auto">
          <a:xfrm>
            <a:off x="5976938" y="3978275"/>
            <a:ext cx="1716087" cy="1935163"/>
            <a:chOff x="7983" y="11561"/>
            <a:chExt cx="2259" cy="2644"/>
          </a:xfrm>
        </p:grpSpPr>
        <p:pic>
          <p:nvPicPr>
            <p:cNvPr id="299016" name="Picture 12" descr="File:DIN 4844-2 Warnung vor magnetischem Feld D-W013.svg"/>
            <p:cNvPicPr>
              <a:picLocks noChangeAspect="1" noChangeArrowheads="1"/>
            </p:cNvPicPr>
            <p:nvPr/>
          </p:nvPicPr>
          <p:blipFill>
            <a:blip r:embed="rId7" r:link="rId8" cstate="email">
              <a:extLst>
                <a:ext uri="{28A0092B-C50C-407E-A947-70E740481C1C}">
                  <a14:useLocalDpi xmlns:a14="http://schemas.microsoft.com/office/drawing/2010/main"/>
                </a:ext>
              </a:extLst>
            </a:blip>
            <a:srcRect/>
            <a:stretch>
              <a:fillRect/>
            </a:stretch>
          </p:blipFill>
          <p:spPr bwMode="auto">
            <a:xfrm>
              <a:off x="7983" y="11561"/>
              <a:ext cx="2259" cy="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7" name="Text Box 13"/>
            <p:cNvSpPr txBox="1">
              <a:spLocks noChangeArrowheads="1"/>
            </p:cNvSpPr>
            <p:nvPr/>
          </p:nvSpPr>
          <p:spPr bwMode="auto">
            <a:xfrm>
              <a:off x="8005" y="13557"/>
              <a:ext cx="2180"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t>Symbol for</a:t>
              </a:r>
            </a:p>
            <a:p>
              <a:pPr algn="ctr" eaLnBrk="1" hangingPunct="1"/>
              <a:r>
                <a:rPr lang="en-US" b="1" i="1"/>
                <a:t>Magnetic Field</a:t>
              </a:r>
              <a:endParaRPr lang="en-US"/>
            </a:p>
          </p:txBody>
        </p:sp>
      </p:gr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94AAA3-CCFA-4901-90F3-6F0028070FD5}" type="slidenum">
              <a:rPr lang="en-US" smtClean="0"/>
              <a:pPr eaLnBrk="1" hangingPunct="1"/>
              <a:t>279</a:t>
            </a:fld>
            <a:endParaRPr lang="en-US" smtClean="0"/>
          </a:p>
        </p:txBody>
      </p:sp>
      <p:sp>
        <p:nvSpPr>
          <p:cNvPr id="300035" name="Rectangle 2"/>
          <p:cNvSpPr>
            <a:spLocks noGrp="1" noChangeArrowheads="1"/>
          </p:cNvSpPr>
          <p:nvPr>
            <p:ph type="title"/>
          </p:nvPr>
        </p:nvSpPr>
        <p:spPr/>
        <p:txBody>
          <a:bodyPr/>
          <a:lstStyle/>
          <a:p>
            <a:pPr eaLnBrk="1" hangingPunct="1"/>
            <a:r>
              <a:rPr lang="en-US" smtClean="0"/>
              <a:t>Ultraviolet Radiation (UV)</a:t>
            </a:r>
          </a:p>
        </p:txBody>
      </p:sp>
      <p:pic>
        <p:nvPicPr>
          <p:cNvPr id="300036" name="Picture 5" descr="welder ligh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56150" y="2270125"/>
            <a:ext cx="4052888" cy="32353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0037" name="Text Box 6"/>
          <p:cNvSpPr txBox="1">
            <a:spLocks noChangeArrowheads="1"/>
          </p:cNvSpPr>
          <p:nvPr/>
        </p:nvSpPr>
        <p:spPr bwMode="auto">
          <a:xfrm>
            <a:off x="276225" y="2162175"/>
            <a:ext cx="42513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000" b="1" i="1"/>
              <a:t>Welding &amp; cutting creates radiant energy that must be protected against (see requirements for filter lens shade number).</a:t>
            </a:r>
            <a:endParaRPr lang="en-US" sz="200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988572-AE27-4810-B9CB-7EDE12CDC3B6}" type="slidenum">
              <a:rPr lang="en-US" smtClean="0"/>
              <a:pPr eaLnBrk="1" hangingPunct="1"/>
              <a:t>28</a:t>
            </a:fld>
            <a:endParaRPr lang="en-US" smtClean="0"/>
          </a:p>
        </p:txBody>
      </p:sp>
      <p:sp>
        <p:nvSpPr>
          <p:cNvPr id="30723" name="Rectangle 2"/>
          <p:cNvSpPr>
            <a:spLocks noGrp="1" noChangeArrowheads="1"/>
          </p:cNvSpPr>
          <p:nvPr>
            <p:ph type="title"/>
          </p:nvPr>
        </p:nvSpPr>
        <p:spPr/>
        <p:txBody>
          <a:bodyPr/>
          <a:lstStyle/>
          <a:p>
            <a:pPr eaLnBrk="1" hangingPunct="1"/>
            <a:r>
              <a:rPr lang="en-US" smtClean="0"/>
              <a:t>Air Monitoring Devices</a:t>
            </a:r>
          </a:p>
        </p:txBody>
      </p:sp>
      <p:sp>
        <p:nvSpPr>
          <p:cNvPr id="30724" name="Rectangle 3"/>
          <p:cNvSpPr>
            <a:spLocks noGrp="1" noChangeArrowheads="1"/>
          </p:cNvSpPr>
          <p:nvPr>
            <p:ph type="body" idx="1"/>
          </p:nvPr>
        </p:nvSpPr>
        <p:spPr/>
        <p:txBody>
          <a:bodyPr/>
          <a:lstStyle/>
          <a:p>
            <a:pPr eaLnBrk="1" hangingPunct="1"/>
            <a:r>
              <a:rPr lang="en-US" sz="2400" b="1" smtClean="0"/>
              <a:t>Thermometer</a:t>
            </a:r>
          </a:p>
          <a:p>
            <a:pPr eaLnBrk="1" hangingPunct="1"/>
            <a:endParaRPr lang="en-US" sz="2400" b="1" smtClean="0"/>
          </a:p>
          <a:p>
            <a:pPr eaLnBrk="1" hangingPunct="1"/>
            <a:endParaRPr lang="en-US" sz="2400" b="1" smtClean="0"/>
          </a:p>
          <a:p>
            <a:pPr eaLnBrk="1" hangingPunct="1"/>
            <a:endParaRPr lang="en-US" sz="2400" b="1" smtClean="0"/>
          </a:p>
          <a:p>
            <a:pPr eaLnBrk="1" hangingPunct="1"/>
            <a:r>
              <a:rPr lang="en-US" sz="2400" b="1" smtClean="0"/>
              <a:t>Wet Bulb Globe Temperature (WBGT)</a:t>
            </a:r>
          </a:p>
          <a:p>
            <a:pPr eaLnBrk="1" hangingPunct="1"/>
            <a:endParaRPr lang="en-US" sz="2400" b="1" smtClean="0"/>
          </a:p>
          <a:p>
            <a:pPr eaLnBrk="1" hangingPunct="1"/>
            <a:endParaRPr lang="en-US" sz="2400" b="1" smtClean="0"/>
          </a:p>
          <a:p>
            <a:pPr eaLnBrk="1" hangingPunct="1"/>
            <a:endParaRPr lang="en-US" sz="2400" b="1" smtClean="0"/>
          </a:p>
          <a:p>
            <a:pPr eaLnBrk="1" hangingPunct="1"/>
            <a:r>
              <a:rPr lang="en-US" sz="2400" b="1" smtClean="0"/>
              <a:t>Thermo-Anemometer</a:t>
            </a:r>
          </a:p>
        </p:txBody>
      </p:sp>
      <p:pic>
        <p:nvPicPr>
          <p:cNvPr id="30725" name="Picture 4" descr="thermome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1371600"/>
            <a:ext cx="9445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il_fi" descr="Portable-WBGT-Heat-Stress-LSS-_i_lbm95279z"/>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05600" y="3429000"/>
            <a:ext cx="16621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03499976000?hei=600&amp;wid=600&amp;op_sharpen=1&amp;qlt=90,0&amp;resMode=sharp&amp;op_usm=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3400" y="4876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CD9651-E9BA-4D7D-9267-4DC685C93C03}" type="slidenum">
              <a:rPr lang="en-US" smtClean="0"/>
              <a:pPr eaLnBrk="1" hangingPunct="1"/>
              <a:t>280</a:t>
            </a:fld>
            <a:endParaRPr lang="en-US" smtClean="0"/>
          </a:p>
        </p:txBody>
      </p:sp>
      <p:sp>
        <p:nvSpPr>
          <p:cNvPr id="301059" name="Rectangle 2"/>
          <p:cNvSpPr>
            <a:spLocks noGrp="1" noChangeArrowheads="1"/>
          </p:cNvSpPr>
          <p:nvPr>
            <p:ph type="title"/>
          </p:nvPr>
        </p:nvSpPr>
        <p:spPr/>
        <p:txBody>
          <a:bodyPr/>
          <a:lstStyle/>
          <a:p>
            <a:pPr eaLnBrk="1" hangingPunct="1"/>
            <a:r>
              <a:rPr lang="en-US" smtClean="0"/>
              <a:t>Ultraviolet Radiation (UV)</a:t>
            </a:r>
          </a:p>
        </p:txBody>
      </p:sp>
      <p:pic>
        <p:nvPicPr>
          <p:cNvPr id="301060" name="Picture 4" descr="sun protect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2788" y="1343025"/>
            <a:ext cx="4976812" cy="52308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68FF67-B2A6-4C48-BA7D-C1EE5DB00485}" type="slidenum">
              <a:rPr lang="en-US" smtClean="0"/>
              <a:pPr eaLnBrk="1" hangingPunct="1"/>
              <a:t>281</a:t>
            </a:fld>
            <a:endParaRPr lang="en-US" smtClean="0"/>
          </a:p>
        </p:txBody>
      </p:sp>
      <p:sp>
        <p:nvSpPr>
          <p:cNvPr id="302083" name="Rectangle 2"/>
          <p:cNvSpPr>
            <a:spLocks noGrp="1" noChangeArrowheads="1"/>
          </p:cNvSpPr>
          <p:nvPr>
            <p:ph type="title"/>
          </p:nvPr>
        </p:nvSpPr>
        <p:spPr/>
        <p:txBody>
          <a:bodyPr/>
          <a:lstStyle/>
          <a:p>
            <a:pPr eaLnBrk="1" hangingPunct="1"/>
            <a:r>
              <a:rPr lang="en-US" smtClean="0"/>
              <a:t>Ultraviolet Radiation (UV)</a:t>
            </a:r>
          </a:p>
        </p:txBody>
      </p:sp>
      <p:grpSp>
        <p:nvGrpSpPr>
          <p:cNvPr id="302084" name="Group 4"/>
          <p:cNvGrpSpPr>
            <a:grpSpLocks/>
          </p:cNvGrpSpPr>
          <p:nvPr/>
        </p:nvGrpSpPr>
        <p:grpSpPr bwMode="auto">
          <a:xfrm>
            <a:off x="369888" y="1795463"/>
            <a:ext cx="8416925" cy="4090987"/>
            <a:chOff x="1863" y="6348"/>
            <a:chExt cx="8982" cy="4043"/>
          </a:xfrm>
        </p:grpSpPr>
        <p:grpSp>
          <p:nvGrpSpPr>
            <p:cNvPr id="302085" name="Group 5"/>
            <p:cNvGrpSpPr>
              <a:grpSpLocks/>
            </p:cNvGrpSpPr>
            <p:nvPr/>
          </p:nvGrpSpPr>
          <p:grpSpPr bwMode="auto">
            <a:xfrm>
              <a:off x="1863" y="6348"/>
              <a:ext cx="4280" cy="3935"/>
              <a:chOff x="1863" y="10533"/>
              <a:chExt cx="4280" cy="3935"/>
            </a:xfrm>
          </p:grpSpPr>
          <p:grpSp>
            <p:nvGrpSpPr>
              <p:cNvPr id="302089" name="Group 6"/>
              <p:cNvGrpSpPr>
                <a:grpSpLocks/>
              </p:cNvGrpSpPr>
              <p:nvPr/>
            </p:nvGrpSpPr>
            <p:grpSpPr bwMode="auto">
              <a:xfrm>
                <a:off x="1894" y="10533"/>
                <a:ext cx="4208" cy="3181"/>
                <a:chOff x="6294" y="5298"/>
                <a:chExt cx="4208" cy="3181"/>
              </a:xfrm>
            </p:grpSpPr>
            <p:pic>
              <p:nvPicPr>
                <p:cNvPr id="302091" name="Picture 7" descr="sun elco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94" y="5674"/>
                  <a:ext cx="4191" cy="280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2092" name="Text Box 8"/>
                <p:cNvSpPr txBox="1">
                  <a:spLocks noChangeArrowheads="1"/>
                </p:cNvSpPr>
                <p:nvPr/>
              </p:nvSpPr>
              <p:spPr bwMode="auto">
                <a:xfrm>
                  <a:off x="6947" y="5298"/>
                  <a:ext cx="3555"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800" i="1"/>
                    <a:t>NIOSH/John Rekus/elcoshimages.org</a:t>
                  </a:r>
                  <a:endParaRPr lang="en-US"/>
                </a:p>
              </p:txBody>
            </p:sp>
          </p:grpSp>
          <p:sp>
            <p:nvSpPr>
              <p:cNvPr id="302090" name="Text Box 9"/>
              <p:cNvSpPr txBox="1">
                <a:spLocks noChangeArrowheads="1"/>
              </p:cNvSpPr>
              <p:nvPr/>
            </p:nvSpPr>
            <p:spPr bwMode="auto">
              <a:xfrm>
                <a:off x="1863" y="13834"/>
                <a:ext cx="428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Bad Work Practice – not wearing a shirt will result in sunburn and skin damage.</a:t>
                </a:r>
                <a:endParaRPr lang="en-US" sz="2000"/>
              </a:p>
            </p:txBody>
          </p:sp>
        </p:grpSp>
        <p:grpSp>
          <p:nvGrpSpPr>
            <p:cNvPr id="302086" name="Group 10"/>
            <p:cNvGrpSpPr>
              <a:grpSpLocks/>
            </p:cNvGrpSpPr>
            <p:nvPr/>
          </p:nvGrpSpPr>
          <p:grpSpPr bwMode="auto">
            <a:xfrm>
              <a:off x="6869" y="6348"/>
              <a:ext cx="3976" cy="4043"/>
              <a:chOff x="6869" y="10533"/>
              <a:chExt cx="3976" cy="4043"/>
            </a:xfrm>
          </p:grpSpPr>
          <p:pic>
            <p:nvPicPr>
              <p:cNvPr id="302087" name="Picture 11" descr="not protected ultraviole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88" y="10533"/>
                <a:ext cx="2520" cy="318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2088" name="Text Box 12"/>
              <p:cNvSpPr txBox="1">
                <a:spLocks noChangeArrowheads="1"/>
              </p:cNvSpPr>
              <p:nvPr/>
            </p:nvSpPr>
            <p:spPr bwMode="auto">
              <a:xfrm>
                <a:off x="6869" y="13836"/>
                <a:ext cx="3976" cy="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Bad Work Practice – welder unprotected from ultraviolet radiation.</a:t>
                </a:r>
                <a:endParaRPr lang="en-US" sz="2000"/>
              </a:p>
            </p:txBody>
          </p:sp>
        </p:grpSp>
      </p:gr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7A18E3E-45CB-4132-86F0-C19225B644E1}" type="slidenum">
              <a:rPr lang="en-US" smtClean="0"/>
              <a:pPr eaLnBrk="1" hangingPunct="1"/>
              <a:t>282</a:t>
            </a:fld>
            <a:endParaRPr lang="en-US" smtClean="0"/>
          </a:p>
        </p:txBody>
      </p:sp>
      <p:sp>
        <p:nvSpPr>
          <p:cNvPr id="303107" name="Rectangle 2"/>
          <p:cNvSpPr>
            <a:spLocks noGrp="1" noChangeArrowheads="1"/>
          </p:cNvSpPr>
          <p:nvPr>
            <p:ph type="title"/>
          </p:nvPr>
        </p:nvSpPr>
        <p:spPr/>
        <p:txBody>
          <a:bodyPr/>
          <a:lstStyle/>
          <a:p>
            <a:pPr eaLnBrk="1" hangingPunct="1"/>
            <a:r>
              <a:rPr lang="en-US" smtClean="0"/>
              <a:t>Melanoma</a:t>
            </a:r>
          </a:p>
        </p:txBody>
      </p:sp>
      <p:sp>
        <p:nvSpPr>
          <p:cNvPr id="303108" name="Rectangle 4"/>
          <p:cNvSpPr>
            <a:spLocks noGrp="1" noChangeArrowheads="1"/>
          </p:cNvSpPr>
          <p:nvPr>
            <p:ph type="body" sz="half" idx="1"/>
          </p:nvPr>
        </p:nvSpPr>
        <p:spPr/>
        <p:txBody>
          <a:bodyPr/>
          <a:lstStyle/>
          <a:p>
            <a:pPr eaLnBrk="1" hangingPunct="1"/>
            <a:r>
              <a:rPr lang="en-US" smtClean="0"/>
              <a:t>Type of skin cancer. </a:t>
            </a:r>
          </a:p>
          <a:p>
            <a:pPr eaLnBrk="1" hangingPunct="1"/>
            <a:r>
              <a:rPr lang="en-US" smtClean="0"/>
              <a:t>Leading cause of death from skin disease. </a:t>
            </a:r>
          </a:p>
          <a:p>
            <a:pPr eaLnBrk="1" hangingPunct="1"/>
            <a:r>
              <a:rPr lang="en-US" smtClean="0"/>
              <a:t>Excessive exposure to sun light. </a:t>
            </a:r>
          </a:p>
        </p:txBody>
      </p:sp>
      <p:pic>
        <p:nvPicPr>
          <p:cNvPr id="303109" name="Picture 6" descr="sunbur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60938" y="1766888"/>
            <a:ext cx="3016250" cy="45100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325ACC-AD58-4920-A211-74CEFA9FC3A3}" type="slidenum">
              <a:rPr lang="en-US" smtClean="0"/>
              <a:pPr eaLnBrk="1" hangingPunct="1"/>
              <a:t>283</a:t>
            </a:fld>
            <a:endParaRPr lang="en-US" smtClean="0"/>
          </a:p>
        </p:txBody>
      </p:sp>
      <p:sp>
        <p:nvSpPr>
          <p:cNvPr id="304131" name="Rectangle 2"/>
          <p:cNvSpPr>
            <a:spLocks noGrp="1" noChangeArrowheads="1"/>
          </p:cNvSpPr>
          <p:nvPr>
            <p:ph type="title"/>
          </p:nvPr>
        </p:nvSpPr>
        <p:spPr/>
        <p:txBody>
          <a:bodyPr/>
          <a:lstStyle/>
          <a:p>
            <a:pPr eaLnBrk="1" hangingPunct="1"/>
            <a:r>
              <a:rPr lang="en-US" smtClean="0"/>
              <a:t>Protect Against UV Radiation </a:t>
            </a:r>
          </a:p>
        </p:txBody>
      </p:sp>
      <p:sp>
        <p:nvSpPr>
          <p:cNvPr id="750595" name="Rectangle 3"/>
          <p:cNvSpPr>
            <a:spLocks noGrp="1" noChangeArrowheads="1"/>
          </p:cNvSpPr>
          <p:nvPr>
            <p:ph type="body" sz="half" idx="1"/>
          </p:nvPr>
        </p:nvSpPr>
        <p:spPr>
          <a:xfrm>
            <a:off x="457200" y="2036618"/>
            <a:ext cx="7980218" cy="4089545"/>
          </a:xfrm>
        </p:spPr>
        <p:txBody>
          <a:bodyPr/>
          <a:lstStyle/>
          <a:p>
            <a:pPr eaLnBrk="1" hangingPunct="1"/>
            <a:r>
              <a:rPr lang="en-US" sz="3200" dirty="0" smtClean="0"/>
              <a:t>Avoiding working in the sun.</a:t>
            </a:r>
          </a:p>
          <a:p>
            <a:pPr eaLnBrk="1" hangingPunct="1"/>
            <a:r>
              <a:rPr lang="en-US" sz="3200" dirty="0" smtClean="0"/>
              <a:t>Wear protective clothing and (hats).</a:t>
            </a:r>
          </a:p>
          <a:p>
            <a:pPr eaLnBrk="1" hangingPunct="1"/>
            <a:r>
              <a:rPr lang="en-US" sz="3200" dirty="0" smtClean="0"/>
              <a:t>Apply sunscreens</a:t>
            </a: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F35D5E-77CC-43A4-8643-0D8D1E17D1A3}" type="slidenum">
              <a:rPr lang="en-US" smtClean="0"/>
              <a:pPr eaLnBrk="1" hangingPunct="1"/>
              <a:t>284</a:t>
            </a:fld>
            <a:endParaRPr lang="en-US" smtClean="0"/>
          </a:p>
        </p:txBody>
      </p:sp>
      <p:sp>
        <p:nvSpPr>
          <p:cNvPr id="305155" name="Rectangle 2"/>
          <p:cNvSpPr>
            <a:spLocks noGrp="1" noChangeArrowheads="1"/>
          </p:cNvSpPr>
          <p:nvPr>
            <p:ph type="title"/>
          </p:nvPr>
        </p:nvSpPr>
        <p:spPr/>
        <p:txBody>
          <a:bodyPr/>
          <a:lstStyle/>
          <a:p>
            <a:pPr eaLnBrk="1" hangingPunct="1"/>
            <a:r>
              <a:rPr lang="en-US" smtClean="0"/>
              <a:t>Biological Health Hazards</a:t>
            </a:r>
          </a:p>
        </p:txBody>
      </p:sp>
      <p:sp>
        <p:nvSpPr>
          <p:cNvPr id="753667" name="Rectangle 3"/>
          <p:cNvSpPr>
            <a:spLocks noGrp="1" noChangeArrowheads="1"/>
          </p:cNvSpPr>
          <p:nvPr>
            <p:ph type="body" idx="1"/>
          </p:nvPr>
        </p:nvSpPr>
        <p:spPr/>
        <p:txBody>
          <a:bodyPr/>
          <a:lstStyle/>
          <a:p>
            <a:pPr eaLnBrk="1" hangingPunct="1">
              <a:lnSpc>
                <a:spcPct val="90000"/>
              </a:lnSpc>
              <a:buFontTx/>
              <a:buNone/>
            </a:pPr>
            <a:r>
              <a:rPr lang="en-US" b="1" i="1" smtClean="0"/>
              <a:t>Learning Goals:</a:t>
            </a:r>
          </a:p>
          <a:p>
            <a:pPr eaLnBrk="1" hangingPunct="1">
              <a:lnSpc>
                <a:spcPct val="90000"/>
              </a:lnSpc>
              <a:buFontTx/>
              <a:buNone/>
            </a:pPr>
            <a:endParaRPr lang="en-US" smtClean="0"/>
          </a:p>
          <a:p>
            <a:pPr eaLnBrk="1" hangingPunct="1">
              <a:lnSpc>
                <a:spcPct val="90000"/>
              </a:lnSpc>
            </a:pPr>
            <a:r>
              <a:rPr lang="en-US" smtClean="0"/>
              <a:t>Be able to explain what a biological health hazard is and how construction workers might be exposed to these hazards.</a:t>
            </a:r>
          </a:p>
          <a:p>
            <a:pPr eaLnBrk="1" hangingPunct="1">
              <a:lnSpc>
                <a:spcPct val="90000"/>
              </a:lnSpc>
            </a:pPr>
            <a:r>
              <a:rPr lang="en-US" smtClean="0"/>
              <a:t>Define important terms used to describe biological hazards in the workplace.</a:t>
            </a:r>
          </a:p>
          <a:p>
            <a:pPr eaLnBrk="1" hangingPunct="1">
              <a:lnSpc>
                <a:spcPct val="90000"/>
              </a:lnSpc>
            </a:pPr>
            <a:r>
              <a:rPr lang="en-US" smtClean="0"/>
              <a:t>Overview the health effects of these hazards on the human body.</a:t>
            </a: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41FA31-157F-4247-B430-6CB6BC3F0E37}" type="slidenum">
              <a:rPr lang="en-US" smtClean="0"/>
              <a:pPr eaLnBrk="1" hangingPunct="1"/>
              <a:t>285</a:t>
            </a:fld>
            <a:endParaRPr lang="en-US" smtClean="0"/>
          </a:p>
        </p:txBody>
      </p:sp>
      <p:sp>
        <p:nvSpPr>
          <p:cNvPr id="306179" name="Rectangle 2"/>
          <p:cNvSpPr>
            <a:spLocks noGrp="1" noChangeArrowheads="1"/>
          </p:cNvSpPr>
          <p:nvPr>
            <p:ph type="title"/>
          </p:nvPr>
        </p:nvSpPr>
        <p:spPr/>
        <p:txBody>
          <a:bodyPr/>
          <a:lstStyle/>
          <a:p>
            <a:pPr eaLnBrk="1" hangingPunct="1"/>
            <a:r>
              <a:rPr lang="en-US" smtClean="0"/>
              <a:t>Important Terms</a:t>
            </a:r>
          </a:p>
        </p:txBody>
      </p:sp>
      <p:sp>
        <p:nvSpPr>
          <p:cNvPr id="755715" name="Rectangle 3"/>
          <p:cNvSpPr>
            <a:spLocks noGrp="1" noChangeArrowheads="1"/>
          </p:cNvSpPr>
          <p:nvPr>
            <p:ph type="body" idx="1"/>
          </p:nvPr>
        </p:nvSpPr>
        <p:spPr/>
        <p:txBody>
          <a:bodyPr/>
          <a:lstStyle/>
          <a:p>
            <a:pPr eaLnBrk="1" hangingPunct="1">
              <a:lnSpc>
                <a:spcPct val="90000"/>
              </a:lnSpc>
            </a:pPr>
            <a:r>
              <a:rPr lang="en-US" smtClean="0"/>
              <a:t>Fungi (mold)</a:t>
            </a:r>
          </a:p>
          <a:p>
            <a:pPr eaLnBrk="1" hangingPunct="1">
              <a:lnSpc>
                <a:spcPct val="90000"/>
              </a:lnSpc>
            </a:pPr>
            <a:r>
              <a:rPr lang="en-US" smtClean="0"/>
              <a:t>Histoplasmosis</a:t>
            </a:r>
          </a:p>
          <a:p>
            <a:pPr eaLnBrk="1" hangingPunct="1">
              <a:lnSpc>
                <a:spcPct val="90000"/>
              </a:lnSpc>
            </a:pPr>
            <a:r>
              <a:rPr lang="en-US" smtClean="0"/>
              <a:t>Hantavirus</a:t>
            </a:r>
          </a:p>
          <a:p>
            <a:pPr eaLnBrk="1" hangingPunct="1">
              <a:lnSpc>
                <a:spcPct val="90000"/>
              </a:lnSpc>
            </a:pPr>
            <a:r>
              <a:rPr lang="en-US" smtClean="0"/>
              <a:t>Blood Borne Pathogens</a:t>
            </a:r>
          </a:p>
          <a:p>
            <a:pPr eaLnBrk="1" hangingPunct="1">
              <a:lnSpc>
                <a:spcPct val="90000"/>
              </a:lnSpc>
            </a:pPr>
            <a:r>
              <a:rPr lang="en-US" smtClean="0"/>
              <a:t>Universal Precautions</a:t>
            </a:r>
          </a:p>
          <a:p>
            <a:pPr eaLnBrk="1" hangingPunct="1">
              <a:lnSpc>
                <a:spcPct val="90000"/>
              </a:lnSpc>
            </a:pPr>
            <a:r>
              <a:rPr lang="en-US" smtClean="0"/>
              <a:t>HIV</a:t>
            </a:r>
          </a:p>
          <a:p>
            <a:pPr eaLnBrk="1" hangingPunct="1">
              <a:lnSpc>
                <a:spcPct val="90000"/>
              </a:lnSpc>
            </a:pPr>
            <a:r>
              <a:rPr lang="en-US" smtClean="0"/>
              <a:t>Hepatitis – HBV &amp; HCV</a:t>
            </a:r>
          </a:p>
          <a:p>
            <a:pPr eaLnBrk="1" hangingPunct="1">
              <a:lnSpc>
                <a:spcPct val="90000"/>
              </a:lnSpc>
            </a:pPr>
            <a:r>
              <a:rPr lang="en-US" smtClean="0"/>
              <a:t>Rabies</a:t>
            </a: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27C919-2B0D-4AA8-A139-9F448832F74F}" type="slidenum">
              <a:rPr lang="en-US" smtClean="0"/>
              <a:pPr eaLnBrk="1" hangingPunct="1"/>
              <a:t>286</a:t>
            </a:fld>
            <a:endParaRPr lang="en-US" smtClean="0"/>
          </a:p>
        </p:txBody>
      </p:sp>
      <p:sp>
        <p:nvSpPr>
          <p:cNvPr id="307203" name="Rectangle 2"/>
          <p:cNvSpPr>
            <a:spLocks noGrp="1" noChangeArrowheads="1"/>
          </p:cNvSpPr>
          <p:nvPr>
            <p:ph type="title"/>
          </p:nvPr>
        </p:nvSpPr>
        <p:spPr/>
        <p:txBody>
          <a:bodyPr/>
          <a:lstStyle/>
          <a:p>
            <a:pPr eaLnBrk="1" hangingPunct="1"/>
            <a:r>
              <a:rPr lang="en-US" smtClean="0"/>
              <a:t>Biological Health Hazards</a:t>
            </a:r>
          </a:p>
        </p:txBody>
      </p:sp>
      <p:sp>
        <p:nvSpPr>
          <p:cNvPr id="757763" name="Rectangle 3"/>
          <p:cNvSpPr>
            <a:spLocks noGrp="1" noChangeArrowheads="1"/>
          </p:cNvSpPr>
          <p:nvPr>
            <p:ph type="body" idx="1"/>
          </p:nvPr>
        </p:nvSpPr>
        <p:spPr/>
        <p:txBody>
          <a:bodyPr/>
          <a:lstStyle/>
          <a:p>
            <a:pPr eaLnBrk="1" hangingPunct="1"/>
            <a:r>
              <a:rPr lang="en-US" smtClean="0"/>
              <a:t>When working in health care facilities.</a:t>
            </a:r>
          </a:p>
          <a:p>
            <a:pPr eaLnBrk="1" hangingPunct="1"/>
            <a:r>
              <a:rPr lang="en-US" smtClean="0"/>
              <a:t>Accumulation of animal waste and the presence of rodents, insects and birds.</a:t>
            </a:r>
          </a:p>
          <a:p>
            <a:pPr eaLnBrk="1" hangingPunct="1"/>
            <a:r>
              <a:rPr lang="en-US" smtClean="0"/>
              <a:t>During demolition and remolding of old structures.</a:t>
            </a:r>
          </a:p>
          <a:p>
            <a:pPr eaLnBrk="1" hangingPunct="1"/>
            <a:r>
              <a:rPr lang="en-US" smtClean="0"/>
              <a:t>During clearing operations and the removal of plants, trees and other foliage.</a:t>
            </a:r>
          </a:p>
          <a:p>
            <a:pPr eaLnBrk="1" hangingPunct="1"/>
            <a:r>
              <a:rPr lang="en-US" smtClean="0"/>
              <a:t>Landscaping</a:t>
            </a: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B9CF36-E0E4-41A0-8A7E-976F24FE5387}" type="slidenum">
              <a:rPr lang="en-US" smtClean="0"/>
              <a:pPr eaLnBrk="1" hangingPunct="1"/>
              <a:t>287</a:t>
            </a:fld>
            <a:endParaRPr lang="en-US" smtClean="0"/>
          </a:p>
        </p:txBody>
      </p:sp>
      <p:sp>
        <p:nvSpPr>
          <p:cNvPr id="308227" name="Rectangle 2"/>
          <p:cNvSpPr>
            <a:spLocks noGrp="1" noChangeArrowheads="1"/>
          </p:cNvSpPr>
          <p:nvPr>
            <p:ph type="title"/>
          </p:nvPr>
        </p:nvSpPr>
        <p:spPr/>
        <p:txBody>
          <a:bodyPr/>
          <a:lstStyle/>
          <a:p>
            <a:pPr eaLnBrk="1" hangingPunct="1"/>
            <a:r>
              <a:rPr lang="en-US" smtClean="0"/>
              <a:t>Fungi (Mold)</a:t>
            </a:r>
          </a:p>
        </p:txBody>
      </p:sp>
      <p:sp>
        <p:nvSpPr>
          <p:cNvPr id="759812" name="Rectangle 4"/>
          <p:cNvSpPr>
            <a:spLocks noGrp="1" noChangeArrowheads="1"/>
          </p:cNvSpPr>
          <p:nvPr>
            <p:ph type="body" sz="half" idx="1"/>
          </p:nvPr>
        </p:nvSpPr>
        <p:spPr/>
        <p:txBody>
          <a:bodyPr/>
          <a:lstStyle/>
          <a:p>
            <a:pPr marL="533400" indent="-533400" eaLnBrk="1" hangingPunct="1">
              <a:buFontTx/>
              <a:buNone/>
            </a:pPr>
            <a:r>
              <a:rPr lang="en-US" smtClean="0"/>
              <a:t>Molds are organized into three groups:</a:t>
            </a:r>
          </a:p>
          <a:p>
            <a:pPr marL="533400" indent="-533400" eaLnBrk="1" hangingPunct="1">
              <a:buFontTx/>
              <a:buAutoNum type="arabicPeriod"/>
            </a:pPr>
            <a:r>
              <a:rPr lang="en-US" b="1" i="1" smtClean="0"/>
              <a:t>Allergenic</a:t>
            </a:r>
            <a:endParaRPr lang="en-US" b="1" smtClean="0"/>
          </a:p>
          <a:p>
            <a:pPr marL="533400" indent="-533400" eaLnBrk="1" hangingPunct="1">
              <a:buFontTx/>
              <a:buAutoNum type="arabicPeriod"/>
            </a:pPr>
            <a:r>
              <a:rPr lang="en-US" b="1" i="1" smtClean="0"/>
              <a:t>Pathogenic</a:t>
            </a:r>
            <a:endParaRPr lang="en-US" smtClean="0"/>
          </a:p>
          <a:p>
            <a:pPr marL="533400" indent="-533400" eaLnBrk="1" hangingPunct="1">
              <a:buFontTx/>
              <a:buAutoNum type="arabicPeriod"/>
            </a:pPr>
            <a:r>
              <a:rPr lang="en-US" b="1" i="1" smtClean="0"/>
              <a:t>Toxigenic</a:t>
            </a:r>
            <a:endParaRPr lang="en-US" smtClean="0"/>
          </a:p>
        </p:txBody>
      </p:sp>
      <p:pic>
        <p:nvPicPr>
          <p:cNvPr id="308229" name="Picture 3" descr="P1000003"/>
          <p:cNvPicPr>
            <a:picLocks noChangeAspect="1" noChangeArrowheads="1"/>
          </p:cNvPicPr>
          <p:nvPr/>
        </p:nvPicPr>
        <p:blipFill>
          <a:blip r:embed="rId3" cstate="email">
            <a:lum bright="12000"/>
            <a:extLst>
              <a:ext uri="{28A0092B-C50C-407E-A947-70E740481C1C}">
                <a14:useLocalDpi xmlns:a14="http://schemas.microsoft.com/office/drawing/2010/main"/>
              </a:ext>
            </a:extLst>
          </a:blip>
          <a:srcRect/>
          <a:stretch>
            <a:fillRect/>
          </a:stretch>
        </p:blipFill>
        <p:spPr bwMode="auto">
          <a:xfrm>
            <a:off x="4716463" y="1628775"/>
            <a:ext cx="4127500" cy="2751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C26644-AA30-4BE4-9D5A-F8732951DFF2}" type="slidenum">
              <a:rPr lang="en-US" smtClean="0"/>
              <a:pPr eaLnBrk="1" hangingPunct="1"/>
              <a:t>288</a:t>
            </a:fld>
            <a:endParaRPr lang="en-US" smtClean="0"/>
          </a:p>
        </p:txBody>
      </p:sp>
      <p:sp>
        <p:nvSpPr>
          <p:cNvPr id="309251" name="Rectangle 2"/>
          <p:cNvSpPr>
            <a:spLocks noGrp="1" noChangeArrowheads="1"/>
          </p:cNvSpPr>
          <p:nvPr>
            <p:ph type="title"/>
          </p:nvPr>
        </p:nvSpPr>
        <p:spPr/>
        <p:txBody>
          <a:bodyPr/>
          <a:lstStyle/>
          <a:p>
            <a:pPr eaLnBrk="1" hangingPunct="1"/>
            <a:r>
              <a:rPr lang="en-US" sz="4000" smtClean="0"/>
              <a:t>How do Molds Affect the Body?</a:t>
            </a:r>
          </a:p>
        </p:txBody>
      </p:sp>
      <p:sp>
        <p:nvSpPr>
          <p:cNvPr id="762884" name="Rectangle 4"/>
          <p:cNvSpPr>
            <a:spLocks noGrp="1" noChangeArrowheads="1"/>
          </p:cNvSpPr>
          <p:nvPr>
            <p:ph type="body" sz="half" idx="1"/>
          </p:nvPr>
        </p:nvSpPr>
        <p:spPr>
          <a:xfrm>
            <a:off x="457200" y="1600200"/>
            <a:ext cx="4298950" cy="4525963"/>
          </a:xfrm>
        </p:spPr>
        <p:txBody>
          <a:bodyPr/>
          <a:lstStyle/>
          <a:p>
            <a:pPr eaLnBrk="1" hangingPunct="1"/>
            <a:r>
              <a:rPr lang="en-US" smtClean="0"/>
              <a:t>Spores small enough to be airborne.</a:t>
            </a:r>
          </a:p>
          <a:p>
            <a:pPr eaLnBrk="1" hangingPunct="1"/>
            <a:r>
              <a:rPr lang="en-US" smtClean="0"/>
              <a:t>Considered respirable. </a:t>
            </a:r>
          </a:p>
          <a:p>
            <a:pPr eaLnBrk="1" hangingPunct="1"/>
            <a:r>
              <a:rPr lang="en-US" smtClean="0"/>
              <a:t>Produce toxic agents known as mycotoxins. </a:t>
            </a:r>
          </a:p>
        </p:txBody>
      </p:sp>
      <p:grpSp>
        <p:nvGrpSpPr>
          <p:cNvPr id="309253" name="Group 6"/>
          <p:cNvGrpSpPr>
            <a:grpSpLocks/>
          </p:cNvGrpSpPr>
          <p:nvPr/>
        </p:nvGrpSpPr>
        <p:grpSpPr bwMode="auto">
          <a:xfrm>
            <a:off x="1531938" y="1666875"/>
            <a:ext cx="6997700" cy="4619625"/>
            <a:chOff x="3184" y="8479"/>
            <a:chExt cx="7275" cy="4957"/>
          </a:xfrm>
        </p:grpSpPr>
        <p:grpSp>
          <p:nvGrpSpPr>
            <p:cNvPr id="309254" name="Group 7"/>
            <p:cNvGrpSpPr>
              <a:grpSpLocks/>
            </p:cNvGrpSpPr>
            <p:nvPr/>
          </p:nvGrpSpPr>
          <p:grpSpPr bwMode="auto">
            <a:xfrm>
              <a:off x="3364" y="8479"/>
              <a:ext cx="7095" cy="4885"/>
              <a:chOff x="3754" y="2267"/>
              <a:chExt cx="7095" cy="4885"/>
            </a:xfrm>
          </p:grpSpPr>
          <p:grpSp>
            <p:nvGrpSpPr>
              <p:cNvPr id="309256" name="Group 8"/>
              <p:cNvGrpSpPr>
                <a:grpSpLocks/>
              </p:cNvGrpSpPr>
              <p:nvPr/>
            </p:nvGrpSpPr>
            <p:grpSpPr bwMode="auto">
              <a:xfrm>
                <a:off x="3754" y="2267"/>
                <a:ext cx="7095" cy="4885"/>
                <a:chOff x="3260" y="2215"/>
                <a:chExt cx="7095" cy="4885"/>
              </a:xfrm>
            </p:grpSpPr>
            <p:pic>
              <p:nvPicPr>
                <p:cNvPr id="309258" name="Picture 9" descr="lung m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2" y="2215"/>
                  <a:ext cx="1783" cy="2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9" name="Picture 10" descr="dusts siz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60" y="4978"/>
                  <a:ext cx="5589" cy="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60" name="AutoShape 11"/>
                <p:cNvSpPr>
                  <a:spLocks noChangeArrowheads="1"/>
                </p:cNvSpPr>
                <p:nvPr/>
              </p:nvSpPr>
              <p:spPr bwMode="auto">
                <a:xfrm rot="9669997">
                  <a:off x="6658" y="4576"/>
                  <a:ext cx="1893" cy="1374"/>
                </a:xfrm>
                <a:prstGeom prst="cloudCallout">
                  <a:avLst>
                    <a:gd name="adj1" fmla="val -100611"/>
                    <a:gd name="adj2" fmla="val 131241"/>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en-US"/>
                </a:p>
              </p:txBody>
            </p:sp>
            <p:sp>
              <p:nvSpPr>
                <p:cNvPr id="309261" name="Text Box 12"/>
                <p:cNvSpPr txBox="1">
                  <a:spLocks noChangeArrowheads="1"/>
                </p:cNvSpPr>
                <p:nvPr/>
              </p:nvSpPr>
              <p:spPr bwMode="auto">
                <a:xfrm>
                  <a:off x="7005" y="5291"/>
                  <a:ext cx="1123"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t>Mold</a:t>
                  </a:r>
                  <a:endParaRPr lang="en-US" sz="2000"/>
                </a:p>
              </p:txBody>
            </p:sp>
            <p:pic>
              <p:nvPicPr>
                <p:cNvPr id="309262" name="il_fi" descr="http://www.islandhandtherapy.com/media/hand_logo.gif"/>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a:off x="7798" y="4625"/>
                  <a:ext cx="935"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9257" name="Rectangle 14"/>
              <p:cNvSpPr>
                <a:spLocks noChangeArrowheads="1"/>
              </p:cNvSpPr>
              <p:nvPr/>
            </p:nvSpPr>
            <p:spPr bwMode="auto">
              <a:xfrm>
                <a:off x="5641" y="5562"/>
                <a:ext cx="647" cy="4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09255" name="Rectangle 15"/>
            <p:cNvSpPr>
              <a:spLocks noChangeArrowheads="1"/>
            </p:cNvSpPr>
            <p:nvPr/>
          </p:nvSpPr>
          <p:spPr bwMode="auto">
            <a:xfrm>
              <a:off x="3184" y="12405"/>
              <a:ext cx="3580" cy="10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Tree>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E017928-537B-43B7-BB19-C91B78A4D40E}" type="slidenum">
              <a:rPr lang="en-US" smtClean="0"/>
              <a:pPr eaLnBrk="1" hangingPunct="1"/>
              <a:t>289</a:t>
            </a:fld>
            <a:endParaRPr lang="en-US" smtClean="0"/>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9224" y="225552"/>
            <a:ext cx="7845552" cy="6406896"/>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186360-2FEB-420C-922D-635CC1BBDDBE}" type="slidenum">
              <a:rPr lang="en-US" smtClean="0"/>
              <a:pPr eaLnBrk="1" hangingPunct="1"/>
              <a:t>29</a:t>
            </a:fld>
            <a:endParaRPr lang="en-US" smtClean="0"/>
          </a:p>
        </p:txBody>
      </p:sp>
      <p:sp>
        <p:nvSpPr>
          <p:cNvPr id="31747" name="Rectangle 2"/>
          <p:cNvSpPr>
            <a:spLocks noGrp="1" noChangeArrowheads="1"/>
          </p:cNvSpPr>
          <p:nvPr>
            <p:ph type="title"/>
          </p:nvPr>
        </p:nvSpPr>
        <p:spPr/>
        <p:txBody>
          <a:bodyPr/>
          <a:lstStyle/>
          <a:p>
            <a:pPr eaLnBrk="1" hangingPunct="1"/>
            <a:r>
              <a:rPr lang="en-US" smtClean="0"/>
              <a:t>Control of Health Hazards</a:t>
            </a:r>
          </a:p>
        </p:txBody>
      </p:sp>
      <p:sp>
        <p:nvSpPr>
          <p:cNvPr id="31748" name="Rectangle 3"/>
          <p:cNvSpPr>
            <a:spLocks noGrp="1" noChangeArrowheads="1"/>
          </p:cNvSpPr>
          <p:nvPr>
            <p:ph type="body" idx="1"/>
          </p:nvPr>
        </p:nvSpPr>
        <p:spPr>
          <a:xfrm>
            <a:off x="457200" y="1600200"/>
            <a:ext cx="4267200" cy="4525963"/>
          </a:xfrm>
        </p:spPr>
        <p:txBody>
          <a:bodyPr/>
          <a:lstStyle/>
          <a:p>
            <a:pPr eaLnBrk="1" hangingPunct="1">
              <a:buFontTx/>
              <a:buNone/>
            </a:pPr>
            <a:r>
              <a:rPr lang="en-US" b="1" i="1" smtClean="0"/>
              <a:t>Hazard Abatement</a:t>
            </a:r>
          </a:p>
          <a:p>
            <a:pPr eaLnBrk="1" hangingPunct="1">
              <a:buFontTx/>
              <a:buNone/>
            </a:pPr>
            <a:endParaRPr lang="en-US" b="1" i="1" smtClean="0"/>
          </a:p>
          <a:p>
            <a:pPr eaLnBrk="1" hangingPunct="1">
              <a:buFontTx/>
              <a:buNone/>
            </a:pPr>
            <a:r>
              <a:rPr lang="en-US" sz="2800" i="1" smtClean="0"/>
              <a:t>To abate a hazard means to eliminate its affects.</a:t>
            </a:r>
            <a:r>
              <a:rPr lang="en-US" sz="2800" smtClean="0"/>
              <a:t> </a:t>
            </a:r>
          </a:p>
        </p:txBody>
      </p:sp>
      <p:sp>
        <p:nvSpPr>
          <p:cNvPr id="31750" name="Text Box 5"/>
          <p:cNvSpPr txBox="1">
            <a:spLocks noChangeArrowheads="1"/>
          </p:cNvSpPr>
          <p:nvPr/>
        </p:nvSpPr>
        <p:spPr bwMode="auto">
          <a:xfrm>
            <a:off x="6934200" y="3352800"/>
            <a:ext cx="1981200" cy="8223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600" b="1" i="1"/>
              <a:t>Local exhaust system (vacuum) – Engineering Control</a:t>
            </a:r>
            <a:endParaRPr lang="en-US" sz="1600"/>
          </a:p>
        </p:txBody>
      </p:sp>
      <p:sp>
        <p:nvSpPr>
          <p:cNvPr id="31751" name="Text Box 6"/>
          <p:cNvSpPr txBox="1">
            <a:spLocks noChangeArrowheads="1"/>
          </p:cNvSpPr>
          <p:nvPr/>
        </p:nvSpPr>
        <p:spPr bwMode="auto">
          <a:xfrm>
            <a:off x="5184775" y="1727200"/>
            <a:ext cx="3044825" cy="4873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i="1"/>
              <a:t>Respirator – Personal Protective Equipment (PPE)</a:t>
            </a:r>
            <a:endParaRPr lang="en-US" sz="160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5864" y="2425013"/>
            <a:ext cx="2771775" cy="3886200"/>
          </a:xfrm>
          <a:prstGeom prst="rect">
            <a:avLst/>
          </a:prstGeom>
        </p:spPr>
      </p:pic>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46E403B-5C5D-430A-96D3-5AEDE1993611}" type="slidenum">
              <a:rPr lang="en-US" smtClean="0"/>
              <a:pPr eaLnBrk="1" hangingPunct="1"/>
              <a:t>290</a:t>
            </a:fld>
            <a:endParaRPr lang="en-US" smtClean="0"/>
          </a:p>
        </p:txBody>
      </p:sp>
      <p:sp>
        <p:nvSpPr>
          <p:cNvPr id="311299" name="Rectangle 2"/>
          <p:cNvSpPr>
            <a:spLocks noGrp="1" noChangeArrowheads="1"/>
          </p:cNvSpPr>
          <p:nvPr>
            <p:ph type="title"/>
          </p:nvPr>
        </p:nvSpPr>
        <p:spPr/>
        <p:txBody>
          <a:bodyPr/>
          <a:lstStyle/>
          <a:p>
            <a:pPr eaLnBrk="1" hangingPunct="1"/>
            <a:r>
              <a:rPr lang="en-US" smtClean="0"/>
              <a:t>Histoplasmosis</a:t>
            </a:r>
          </a:p>
        </p:txBody>
      </p:sp>
      <p:sp>
        <p:nvSpPr>
          <p:cNvPr id="770052" name="Rectangle 4"/>
          <p:cNvSpPr>
            <a:spLocks noGrp="1" noChangeArrowheads="1"/>
          </p:cNvSpPr>
          <p:nvPr>
            <p:ph type="body" sz="half" idx="1"/>
          </p:nvPr>
        </p:nvSpPr>
        <p:spPr>
          <a:xfrm>
            <a:off x="457200" y="1600200"/>
            <a:ext cx="4559300" cy="4525963"/>
          </a:xfrm>
        </p:spPr>
        <p:txBody>
          <a:bodyPr/>
          <a:lstStyle/>
          <a:p>
            <a:pPr eaLnBrk="1" hangingPunct="1">
              <a:lnSpc>
                <a:spcPct val="90000"/>
              </a:lnSpc>
            </a:pPr>
            <a:r>
              <a:rPr lang="en-US" smtClean="0"/>
              <a:t>Disease caused by inhaling the spores of a fungus called </a:t>
            </a:r>
            <a:r>
              <a:rPr lang="en-US" i="1" smtClean="0"/>
              <a:t>Histoplasma capsulatum (H. capsulatum)</a:t>
            </a:r>
            <a:r>
              <a:rPr lang="en-US" smtClean="0"/>
              <a:t>.</a:t>
            </a:r>
          </a:p>
          <a:p>
            <a:pPr eaLnBrk="1" hangingPunct="1">
              <a:lnSpc>
                <a:spcPct val="90000"/>
              </a:lnSpc>
            </a:pPr>
            <a:r>
              <a:rPr lang="en-US" smtClean="0"/>
              <a:t>Fungus seems to grow best in soils having high nitrogen content, especially those enriched with bird manure or bat droppings. </a:t>
            </a:r>
          </a:p>
        </p:txBody>
      </p:sp>
      <p:grpSp>
        <p:nvGrpSpPr>
          <p:cNvPr id="311301" name="Group 6"/>
          <p:cNvGrpSpPr>
            <a:grpSpLocks/>
          </p:cNvGrpSpPr>
          <p:nvPr/>
        </p:nvGrpSpPr>
        <p:grpSpPr bwMode="auto">
          <a:xfrm>
            <a:off x="5145088" y="1649413"/>
            <a:ext cx="3724275" cy="4156075"/>
            <a:chOff x="7229" y="7967"/>
            <a:chExt cx="2965" cy="3049"/>
          </a:xfrm>
        </p:grpSpPr>
        <p:pic>
          <p:nvPicPr>
            <p:cNvPr id="311302" name="Picture 7" descr="pige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29" y="7967"/>
              <a:ext cx="2965" cy="3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3" name="WordArt 8"/>
            <p:cNvSpPr>
              <a:spLocks noChangeArrowheads="1" noChangeShapeType="1" noTextEdit="1"/>
            </p:cNvSpPr>
            <p:nvPr/>
          </p:nvSpPr>
          <p:spPr bwMode="auto">
            <a:xfrm rot="-1415893">
              <a:off x="7415" y="8393"/>
              <a:ext cx="1579" cy="439"/>
            </a:xfrm>
            <a:prstGeom prst="rect">
              <a:avLst/>
            </a:prstGeom>
          </p:spPr>
          <p:txBody>
            <a:bodyPr wrap="none" fromWordArt="1">
              <a:prstTxWarp prst="textPlain">
                <a:avLst>
                  <a:gd name="adj" fmla="val 50000"/>
                </a:avLst>
              </a:prstTxWarp>
            </a:bodyPr>
            <a:lstStyle/>
            <a:p>
              <a:pPr algn="ctr"/>
              <a:r>
                <a:rPr lang="en-US" sz="1200" kern="10">
                  <a:ln w="9525">
                    <a:solidFill>
                      <a:srgbClr val="000000"/>
                    </a:solidFill>
                    <a:round/>
                    <a:headEnd/>
                    <a:tailEnd/>
                  </a:ln>
                  <a:solidFill>
                    <a:srgbClr val="FFFFFF"/>
                  </a:solidFill>
                  <a:latin typeface="Arial"/>
                  <a:cs typeface="Arial"/>
                </a:rPr>
                <a:t>My droppings can</a:t>
              </a:r>
            </a:p>
            <a:p>
              <a:pPr algn="ctr"/>
              <a:r>
                <a:rPr lang="en-US" sz="1200" kern="10">
                  <a:ln w="9525">
                    <a:solidFill>
                      <a:srgbClr val="000000"/>
                    </a:solidFill>
                    <a:round/>
                    <a:headEnd/>
                    <a:tailEnd/>
                  </a:ln>
                  <a:solidFill>
                    <a:srgbClr val="FFFFFF"/>
                  </a:solidFill>
                  <a:latin typeface="Arial"/>
                  <a:cs typeface="Arial"/>
                </a:rPr>
                <a:t>make you sick!</a:t>
              </a:r>
            </a:p>
          </p:txBody>
        </p:sp>
      </p:gr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9233B29-5489-4C43-949A-9D545A14CE4E}" type="slidenum">
              <a:rPr lang="en-US" smtClean="0"/>
              <a:pPr eaLnBrk="1" hangingPunct="1"/>
              <a:t>291</a:t>
            </a:fld>
            <a:endParaRPr lang="en-US" smtClean="0"/>
          </a:p>
        </p:txBody>
      </p:sp>
      <p:sp>
        <p:nvSpPr>
          <p:cNvPr id="312323" name="Rectangle 2"/>
          <p:cNvSpPr>
            <a:spLocks noGrp="1" noChangeArrowheads="1"/>
          </p:cNvSpPr>
          <p:nvPr>
            <p:ph type="title"/>
          </p:nvPr>
        </p:nvSpPr>
        <p:spPr/>
        <p:txBody>
          <a:bodyPr/>
          <a:lstStyle/>
          <a:p>
            <a:pPr eaLnBrk="1" hangingPunct="1"/>
            <a:r>
              <a:rPr lang="en-US" sz="4000" smtClean="0"/>
              <a:t>Hantavirus Pulmonary Syndrome</a:t>
            </a:r>
          </a:p>
        </p:txBody>
      </p:sp>
      <p:sp>
        <p:nvSpPr>
          <p:cNvPr id="773124" name="Rectangle 4"/>
          <p:cNvSpPr>
            <a:spLocks noGrp="1" noChangeArrowheads="1"/>
          </p:cNvSpPr>
          <p:nvPr>
            <p:ph type="body" sz="half" idx="1"/>
          </p:nvPr>
        </p:nvSpPr>
        <p:spPr>
          <a:xfrm>
            <a:off x="457200" y="1600200"/>
            <a:ext cx="6245225" cy="4525963"/>
          </a:xfrm>
        </p:spPr>
        <p:txBody>
          <a:bodyPr/>
          <a:lstStyle/>
          <a:p>
            <a:pPr eaLnBrk="1" hangingPunct="1"/>
            <a:r>
              <a:rPr lang="en-US" smtClean="0"/>
              <a:t>Disease spread by rodents that is similar to the flu.</a:t>
            </a:r>
          </a:p>
          <a:p>
            <a:pPr eaLnBrk="1" hangingPunct="1"/>
            <a:r>
              <a:rPr lang="en-US" smtClean="0"/>
              <a:t>Virus is in urine and feces. </a:t>
            </a:r>
          </a:p>
        </p:txBody>
      </p:sp>
      <p:pic>
        <p:nvPicPr>
          <p:cNvPr id="312325" name="Picture 6" descr="r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0975" y="3478213"/>
            <a:ext cx="399415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527DD0-2B09-4AD1-9517-07A3931B60C8}" type="slidenum">
              <a:rPr lang="en-US" smtClean="0"/>
              <a:pPr eaLnBrk="1" hangingPunct="1"/>
              <a:t>292</a:t>
            </a:fld>
            <a:endParaRPr lang="en-US" smtClean="0"/>
          </a:p>
        </p:txBody>
      </p:sp>
      <p:sp>
        <p:nvSpPr>
          <p:cNvPr id="313347" name="Rectangle 2"/>
          <p:cNvSpPr>
            <a:spLocks noGrp="1" noChangeArrowheads="1"/>
          </p:cNvSpPr>
          <p:nvPr>
            <p:ph type="title"/>
          </p:nvPr>
        </p:nvSpPr>
        <p:spPr/>
        <p:txBody>
          <a:bodyPr/>
          <a:lstStyle/>
          <a:p>
            <a:pPr eaLnBrk="1" hangingPunct="1"/>
            <a:r>
              <a:rPr lang="en-US" sz="4000" smtClean="0"/>
              <a:t>Respiratory Protection for Exposures to Fungi (Mold)</a:t>
            </a:r>
          </a:p>
        </p:txBody>
      </p:sp>
      <p:sp>
        <p:nvSpPr>
          <p:cNvPr id="313348" name="Rectangle 3"/>
          <p:cNvSpPr>
            <a:spLocks noGrp="1" noChangeArrowheads="1"/>
          </p:cNvSpPr>
          <p:nvPr>
            <p:ph type="body" sz="half" idx="1"/>
          </p:nvPr>
        </p:nvSpPr>
        <p:spPr>
          <a:xfrm>
            <a:off x="457200" y="1890713"/>
            <a:ext cx="7959725" cy="896937"/>
          </a:xfrm>
        </p:spPr>
        <p:txBody>
          <a:bodyPr/>
          <a:lstStyle/>
          <a:p>
            <a:pPr eaLnBrk="1" hangingPunct="1"/>
            <a:r>
              <a:rPr lang="en-US" b="1" i="1" smtClean="0"/>
              <a:t>Avoid breathing in mold or mold spores!</a:t>
            </a:r>
          </a:p>
        </p:txBody>
      </p:sp>
      <p:grpSp>
        <p:nvGrpSpPr>
          <p:cNvPr id="313349" name="Group 5"/>
          <p:cNvGrpSpPr>
            <a:grpSpLocks/>
          </p:cNvGrpSpPr>
          <p:nvPr/>
        </p:nvGrpSpPr>
        <p:grpSpPr bwMode="auto">
          <a:xfrm>
            <a:off x="460375" y="3036888"/>
            <a:ext cx="4310063" cy="3270250"/>
            <a:chOff x="1707" y="6385"/>
            <a:chExt cx="4387" cy="3280"/>
          </a:xfrm>
        </p:grpSpPr>
        <p:pic>
          <p:nvPicPr>
            <p:cNvPr id="313353" name="Picture 6" descr="MCRN952"/>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2876" y="6385"/>
              <a:ext cx="1969" cy="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4" name="Text Box 7"/>
            <p:cNvSpPr txBox="1">
              <a:spLocks noChangeArrowheads="1"/>
            </p:cNvSpPr>
            <p:nvPr/>
          </p:nvSpPr>
          <p:spPr bwMode="auto">
            <a:xfrm>
              <a:off x="1707" y="8350"/>
              <a:ext cx="4387" cy="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Approved Filtering Facepiece Respirator (Disposable) – any combination of N, R &amp; P with efficiency 95, 99 or 100.</a:t>
              </a:r>
              <a:endParaRPr lang="en-US" sz="2000"/>
            </a:p>
          </p:txBody>
        </p:sp>
      </p:grpSp>
      <p:grpSp>
        <p:nvGrpSpPr>
          <p:cNvPr id="313350" name="Group 8"/>
          <p:cNvGrpSpPr>
            <a:grpSpLocks/>
          </p:cNvGrpSpPr>
          <p:nvPr/>
        </p:nvGrpSpPr>
        <p:grpSpPr bwMode="auto">
          <a:xfrm>
            <a:off x="4627563" y="2940050"/>
            <a:ext cx="4235450" cy="3367088"/>
            <a:chOff x="6484" y="6252"/>
            <a:chExt cx="4387" cy="3424"/>
          </a:xfrm>
        </p:grpSpPr>
        <p:pic>
          <p:nvPicPr>
            <p:cNvPr id="313351" name="Picture 9" descr="respirator mol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02" y="6252"/>
              <a:ext cx="1810" cy="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52" name="Text Box 10"/>
            <p:cNvSpPr txBox="1">
              <a:spLocks noChangeArrowheads="1"/>
            </p:cNvSpPr>
            <p:nvPr/>
          </p:nvSpPr>
          <p:spPr bwMode="auto">
            <a:xfrm>
              <a:off x="6484" y="8343"/>
              <a:ext cx="4387" cy="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Half Mask, Elastomeric, Air Purifying Respirator – any combination of N, R &amp; P with efficiency 95, 99 or 100.</a:t>
              </a:r>
              <a:endParaRPr lang="en-US" sz="2000"/>
            </a:p>
          </p:txBody>
        </p:sp>
      </p:grpSp>
    </p:spTree>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0931E87-DB83-494C-A9B2-E01BBC80C574}" type="slidenum">
              <a:rPr lang="en-US" smtClean="0"/>
              <a:pPr eaLnBrk="1" hangingPunct="1"/>
              <a:t>293</a:t>
            </a:fld>
            <a:endParaRPr lang="en-US" smtClean="0"/>
          </a:p>
        </p:txBody>
      </p:sp>
      <p:sp>
        <p:nvSpPr>
          <p:cNvPr id="314371" name="Rectangle 2"/>
          <p:cNvSpPr>
            <a:spLocks noGrp="1" noChangeArrowheads="1"/>
          </p:cNvSpPr>
          <p:nvPr>
            <p:ph type="title"/>
          </p:nvPr>
        </p:nvSpPr>
        <p:spPr/>
        <p:txBody>
          <a:bodyPr/>
          <a:lstStyle/>
          <a:p>
            <a:pPr eaLnBrk="1" hangingPunct="1"/>
            <a:r>
              <a:rPr lang="en-US" smtClean="0"/>
              <a:t>Bloodborne Pathogens</a:t>
            </a:r>
          </a:p>
        </p:txBody>
      </p:sp>
      <p:sp>
        <p:nvSpPr>
          <p:cNvPr id="779267" name="Rectangle 3"/>
          <p:cNvSpPr>
            <a:spLocks noGrp="1" noChangeArrowheads="1"/>
          </p:cNvSpPr>
          <p:nvPr>
            <p:ph type="body" sz="half" idx="1"/>
          </p:nvPr>
        </p:nvSpPr>
        <p:spPr>
          <a:xfrm>
            <a:off x="457200" y="1600200"/>
            <a:ext cx="4837113" cy="4525963"/>
          </a:xfrm>
        </p:spPr>
        <p:txBody>
          <a:bodyPr/>
          <a:lstStyle/>
          <a:p>
            <a:pPr eaLnBrk="1" hangingPunct="1"/>
            <a:r>
              <a:rPr lang="en-US" smtClean="0"/>
              <a:t>Hepatitis B Virus (HBV)</a:t>
            </a:r>
          </a:p>
          <a:p>
            <a:pPr eaLnBrk="1" hangingPunct="1"/>
            <a:r>
              <a:rPr lang="en-US" smtClean="0"/>
              <a:t>Hepatitis C Virus (HCV)</a:t>
            </a:r>
          </a:p>
          <a:p>
            <a:pPr eaLnBrk="1" hangingPunct="1"/>
            <a:r>
              <a:rPr lang="en-US" smtClean="0"/>
              <a:t>Human Immunodeficiency Virus (HIV)</a:t>
            </a:r>
          </a:p>
        </p:txBody>
      </p:sp>
      <p:grpSp>
        <p:nvGrpSpPr>
          <p:cNvPr id="314373" name="Group 5"/>
          <p:cNvGrpSpPr>
            <a:grpSpLocks/>
          </p:cNvGrpSpPr>
          <p:nvPr/>
        </p:nvGrpSpPr>
        <p:grpSpPr bwMode="auto">
          <a:xfrm>
            <a:off x="4714875" y="2913063"/>
            <a:ext cx="3114675" cy="3221037"/>
            <a:chOff x="7754" y="2376"/>
            <a:chExt cx="2510" cy="2696"/>
          </a:xfrm>
        </p:grpSpPr>
        <p:pic>
          <p:nvPicPr>
            <p:cNvPr id="314374" name="Picture 6" descr="File:Biohazard.svg">
              <a:hlinkClick r:id="rId3"/>
            </p:cNvPr>
            <p:cNvPicPr>
              <a:picLocks noChangeAspect="1" noChangeArrowheads="1"/>
            </p:cNvPicPr>
            <p:nvPr/>
          </p:nvPicPr>
          <p:blipFill>
            <a:blip r:embed="rId4" r:link="rId5" cstate="email">
              <a:extLst>
                <a:ext uri="{28A0092B-C50C-407E-A947-70E740481C1C}">
                  <a14:useLocalDpi xmlns:a14="http://schemas.microsoft.com/office/drawing/2010/main"/>
                </a:ext>
              </a:extLst>
            </a:blip>
            <a:srcRect/>
            <a:stretch>
              <a:fillRect/>
            </a:stretch>
          </p:blipFill>
          <p:spPr bwMode="auto">
            <a:xfrm>
              <a:off x="7880" y="2376"/>
              <a:ext cx="2267" cy="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4375" name="Text Box 7"/>
            <p:cNvSpPr txBox="1">
              <a:spLocks noChangeArrowheads="1"/>
            </p:cNvSpPr>
            <p:nvPr/>
          </p:nvSpPr>
          <p:spPr bwMode="auto">
            <a:xfrm>
              <a:off x="7754" y="4438"/>
              <a:ext cx="251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Symbol for</a:t>
              </a:r>
            </a:p>
            <a:p>
              <a:pPr algn="ctr" eaLnBrk="1" hangingPunct="1"/>
              <a:r>
                <a:rPr lang="en-US" sz="2000" b="1" i="1"/>
                <a:t>Bloodborne Pathogen</a:t>
              </a:r>
              <a:endParaRPr lang="en-US" sz="2000"/>
            </a:p>
          </p:txBody>
        </p:sp>
      </p:grpSp>
    </p:spTree>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BC858B-1A4A-44DD-BE82-6598756EDF0A}" type="slidenum">
              <a:rPr lang="en-US" smtClean="0"/>
              <a:pPr eaLnBrk="1" hangingPunct="1"/>
              <a:t>294</a:t>
            </a:fld>
            <a:endParaRPr lang="en-US" smtClean="0"/>
          </a:p>
        </p:txBody>
      </p:sp>
      <p:sp>
        <p:nvSpPr>
          <p:cNvPr id="315395" name="Rectangle 2"/>
          <p:cNvSpPr>
            <a:spLocks noGrp="1" noChangeArrowheads="1"/>
          </p:cNvSpPr>
          <p:nvPr>
            <p:ph type="title"/>
          </p:nvPr>
        </p:nvSpPr>
        <p:spPr/>
        <p:txBody>
          <a:bodyPr/>
          <a:lstStyle/>
          <a:p>
            <a:pPr eaLnBrk="1" hangingPunct="1"/>
            <a:r>
              <a:rPr lang="en-US" sz="4000" smtClean="0"/>
              <a:t>How Bloodborne Pathogens are Spread</a:t>
            </a:r>
          </a:p>
        </p:txBody>
      </p:sp>
      <p:sp>
        <p:nvSpPr>
          <p:cNvPr id="315396" name="Text Box 5"/>
          <p:cNvSpPr txBox="1">
            <a:spLocks noChangeArrowheads="1"/>
          </p:cNvSpPr>
          <p:nvPr/>
        </p:nvSpPr>
        <p:spPr bwMode="auto">
          <a:xfrm>
            <a:off x="1676400" y="5480050"/>
            <a:ext cx="57499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For an infection to occur, all four conditions must be present.</a:t>
            </a:r>
            <a:endParaRPr lang="en-US" sz="2400"/>
          </a:p>
        </p:txBody>
      </p:sp>
      <p:pic>
        <p:nvPicPr>
          <p:cNvPr id="315397" name="il_fi" descr="http://faculty.weber.edu/pstewart/images/puzzle.png"/>
          <p:cNvPicPr>
            <a:picLocks noChangeAspect="1" noChangeArrowheads="1"/>
          </p:cNvPicPr>
          <p:nvPr/>
        </p:nvPicPr>
        <p:blipFill>
          <a:blip r:embed="rId3" r:link="rId4" cstate="email">
            <a:extLst>
              <a:ext uri="{28A0092B-C50C-407E-A947-70E740481C1C}">
                <a14:useLocalDpi xmlns:a14="http://schemas.microsoft.com/office/drawing/2010/main"/>
              </a:ext>
            </a:extLst>
          </a:blip>
          <a:srcRect/>
          <a:stretch>
            <a:fillRect/>
          </a:stretch>
        </p:blipFill>
        <p:spPr bwMode="auto">
          <a:xfrm>
            <a:off x="2722563" y="1741488"/>
            <a:ext cx="3925887"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8" name="Text Box 8"/>
          <p:cNvSpPr txBox="1">
            <a:spLocks noChangeArrowheads="1"/>
          </p:cNvSpPr>
          <p:nvPr/>
        </p:nvSpPr>
        <p:spPr bwMode="auto">
          <a:xfrm>
            <a:off x="1343025" y="1824038"/>
            <a:ext cx="21764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i="1"/>
              <a:t>Present</a:t>
            </a:r>
            <a:endParaRPr lang="en-US" sz="2400"/>
          </a:p>
        </p:txBody>
      </p:sp>
      <p:sp>
        <p:nvSpPr>
          <p:cNvPr id="315399" name="Text Box 9"/>
          <p:cNvSpPr txBox="1">
            <a:spLocks noChangeArrowheads="1"/>
          </p:cNvSpPr>
          <p:nvPr/>
        </p:nvSpPr>
        <p:spPr bwMode="auto">
          <a:xfrm>
            <a:off x="6134100" y="1893888"/>
            <a:ext cx="21764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2400" i="1"/>
              <a:t>Route of Entry</a:t>
            </a:r>
            <a:endParaRPr lang="en-US" sz="2400"/>
          </a:p>
        </p:txBody>
      </p:sp>
      <p:sp>
        <p:nvSpPr>
          <p:cNvPr id="315400" name="Text Box 10"/>
          <p:cNvSpPr txBox="1">
            <a:spLocks noChangeArrowheads="1"/>
          </p:cNvSpPr>
          <p:nvPr/>
        </p:nvSpPr>
        <p:spPr bwMode="auto">
          <a:xfrm>
            <a:off x="6034088" y="4613275"/>
            <a:ext cx="2365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i="1"/>
              <a:t>Susceptible</a:t>
            </a:r>
            <a:endParaRPr lang="en-US" sz="2400"/>
          </a:p>
        </p:txBody>
      </p:sp>
      <p:sp>
        <p:nvSpPr>
          <p:cNvPr id="315401" name="Text Box 11"/>
          <p:cNvSpPr txBox="1">
            <a:spLocks noChangeArrowheads="1"/>
          </p:cNvSpPr>
          <p:nvPr/>
        </p:nvSpPr>
        <p:spPr bwMode="auto">
          <a:xfrm>
            <a:off x="1065213" y="4351338"/>
            <a:ext cx="22606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i="1"/>
              <a:t>Quantity</a:t>
            </a:r>
            <a:endParaRPr lang="en-US" sz="2400"/>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C832CE-6021-4351-A98C-E12DAD7459F3}" type="slidenum">
              <a:rPr lang="en-US" smtClean="0"/>
              <a:pPr eaLnBrk="1" hangingPunct="1"/>
              <a:t>295</a:t>
            </a:fld>
            <a:endParaRPr lang="en-US" smtClean="0"/>
          </a:p>
        </p:txBody>
      </p:sp>
      <p:sp>
        <p:nvSpPr>
          <p:cNvPr id="316419" name="Rectangle 2"/>
          <p:cNvSpPr>
            <a:spLocks noGrp="1" noChangeArrowheads="1"/>
          </p:cNvSpPr>
          <p:nvPr>
            <p:ph type="title"/>
          </p:nvPr>
        </p:nvSpPr>
        <p:spPr/>
        <p:txBody>
          <a:bodyPr/>
          <a:lstStyle/>
          <a:p>
            <a:pPr eaLnBrk="1" hangingPunct="1"/>
            <a:r>
              <a:rPr lang="en-US" smtClean="0"/>
              <a:t>Universal Precautions</a:t>
            </a:r>
          </a:p>
        </p:txBody>
      </p:sp>
      <p:sp>
        <p:nvSpPr>
          <p:cNvPr id="316420" name="Rectangle 4"/>
          <p:cNvSpPr>
            <a:spLocks noGrp="1" noChangeArrowheads="1"/>
          </p:cNvSpPr>
          <p:nvPr>
            <p:ph type="body" sz="half" idx="1"/>
          </p:nvPr>
        </p:nvSpPr>
        <p:spPr>
          <a:xfrm>
            <a:off x="457200" y="1600200"/>
            <a:ext cx="4213225" cy="4525963"/>
          </a:xfrm>
        </p:spPr>
        <p:txBody>
          <a:bodyPr/>
          <a:lstStyle/>
          <a:p>
            <a:pPr eaLnBrk="1" hangingPunct="1"/>
            <a:r>
              <a:rPr lang="en-US" smtClean="0"/>
              <a:t>Concept of bloodborne disease control which requires that </a:t>
            </a:r>
            <a:r>
              <a:rPr lang="en-US" u="sng" smtClean="0"/>
              <a:t>all</a:t>
            </a:r>
            <a:r>
              <a:rPr lang="en-US" smtClean="0"/>
              <a:t> human blood and fluids be treated as if known to be infectious. </a:t>
            </a:r>
          </a:p>
        </p:txBody>
      </p:sp>
      <p:pic>
        <p:nvPicPr>
          <p:cNvPr id="316421" name="Picture 7" descr="glov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14950" y="1835150"/>
            <a:ext cx="2728913" cy="30845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6422" name="Text Box 8"/>
          <p:cNvSpPr txBox="1">
            <a:spLocks noChangeArrowheads="1"/>
          </p:cNvSpPr>
          <p:nvPr/>
        </p:nvSpPr>
        <p:spPr bwMode="auto">
          <a:xfrm>
            <a:off x="4416425" y="5010150"/>
            <a:ext cx="4395788"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Protect yourself against bloodborne pathogens – always wear gloves.</a:t>
            </a:r>
            <a:endParaRPr lang="en-US" sz="200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A9C48-19A6-4B8F-B869-C2E7D763B140}" type="slidenum">
              <a:rPr lang="en-US" smtClean="0"/>
              <a:pPr eaLnBrk="1" hangingPunct="1"/>
              <a:t>296</a:t>
            </a:fld>
            <a:endParaRPr lang="en-US" smtClean="0"/>
          </a:p>
        </p:txBody>
      </p:sp>
      <p:sp>
        <p:nvSpPr>
          <p:cNvPr id="317443" name="Rectangle 2"/>
          <p:cNvSpPr>
            <a:spLocks noGrp="1" noChangeArrowheads="1"/>
          </p:cNvSpPr>
          <p:nvPr>
            <p:ph type="title"/>
          </p:nvPr>
        </p:nvSpPr>
        <p:spPr/>
        <p:txBody>
          <a:bodyPr/>
          <a:lstStyle/>
          <a:p>
            <a:pPr eaLnBrk="1" hangingPunct="1"/>
            <a:r>
              <a:rPr lang="en-US" smtClean="0"/>
              <a:t>Preventing Disease</a:t>
            </a:r>
          </a:p>
        </p:txBody>
      </p:sp>
      <p:grpSp>
        <p:nvGrpSpPr>
          <p:cNvPr id="317444" name="Group 4"/>
          <p:cNvGrpSpPr>
            <a:grpSpLocks/>
          </p:cNvGrpSpPr>
          <p:nvPr/>
        </p:nvGrpSpPr>
        <p:grpSpPr bwMode="auto">
          <a:xfrm>
            <a:off x="1582738" y="1430338"/>
            <a:ext cx="5962650" cy="5146675"/>
            <a:chOff x="7179" y="11758"/>
            <a:chExt cx="3448" cy="2936"/>
          </a:xfrm>
        </p:grpSpPr>
        <p:pic>
          <p:nvPicPr>
            <p:cNvPr id="317445" name="Picture 5" descr="washing han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36" y="11758"/>
              <a:ext cx="2947" cy="196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446" name="Text Box 6"/>
            <p:cNvSpPr txBox="1">
              <a:spLocks noChangeArrowheads="1"/>
            </p:cNvSpPr>
            <p:nvPr/>
          </p:nvSpPr>
          <p:spPr bwMode="auto">
            <a:xfrm>
              <a:off x="7179" y="13848"/>
              <a:ext cx="3448" cy="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Frequent hand washing will help to prevent sickness and disease.</a:t>
              </a:r>
              <a:endParaRPr lang="en-US" sz="2400"/>
            </a:p>
          </p:txBody>
        </p:sp>
      </p:grpSp>
    </p:spTree>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76976C-38CE-49C6-AA11-1F081A2B1D53}" type="slidenum">
              <a:rPr lang="en-US" smtClean="0"/>
              <a:pPr eaLnBrk="1" hangingPunct="1"/>
              <a:t>297</a:t>
            </a:fld>
            <a:endParaRPr lang="en-US" smtClean="0"/>
          </a:p>
        </p:txBody>
      </p:sp>
      <p:sp>
        <p:nvSpPr>
          <p:cNvPr id="318467" name="Rectangle 2"/>
          <p:cNvSpPr>
            <a:spLocks noGrp="1" noChangeArrowheads="1"/>
          </p:cNvSpPr>
          <p:nvPr>
            <p:ph type="title"/>
          </p:nvPr>
        </p:nvSpPr>
        <p:spPr/>
        <p:txBody>
          <a:bodyPr/>
          <a:lstStyle/>
          <a:p>
            <a:pPr eaLnBrk="1" hangingPunct="1"/>
            <a:r>
              <a:rPr lang="en-US" smtClean="0"/>
              <a:t>Poisonous Plants</a:t>
            </a:r>
          </a:p>
        </p:txBody>
      </p:sp>
      <p:sp>
        <p:nvSpPr>
          <p:cNvPr id="318468" name="Rectangle 3"/>
          <p:cNvSpPr>
            <a:spLocks noGrp="1" noChangeArrowheads="1"/>
          </p:cNvSpPr>
          <p:nvPr>
            <p:ph type="body" sz="half" idx="1"/>
          </p:nvPr>
        </p:nvSpPr>
        <p:spPr/>
        <p:txBody>
          <a:bodyPr/>
          <a:lstStyle/>
          <a:p>
            <a:pPr eaLnBrk="1" hangingPunct="1"/>
            <a:r>
              <a:rPr lang="en-US" smtClean="0"/>
              <a:t>Poison Ivy</a:t>
            </a:r>
          </a:p>
          <a:p>
            <a:pPr eaLnBrk="1" hangingPunct="1"/>
            <a:r>
              <a:rPr lang="en-US" smtClean="0"/>
              <a:t>Poison Oak</a:t>
            </a:r>
          </a:p>
          <a:p>
            <a:pPr eaLnBrk="1" hangingPunct="1"/>
            <a:r>
              <a:rPr lang="en-US" smtClean="0"/>
              <a:t>Poison Sumac</a:t>
            </a:r>
          </a:p>
          <a:p>
            <a:pPr eaLnBrk="1" hangingPunct="1"/>
            <a:r>
              <a:rPr lang="en-US" smtClean="0"/>
              <a:t>Others?</a:t>
            </a:r>
          </a:p>
        </p:txBody>
      </p:sp>
      <p:pic>
        <p:nvPicPr>
          <p:cNvPr id="318469" name="Picture 5" descr="poison suma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2075" y="4056063"/>
            <a:ext cx="18415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0" name="Picture 6" descr="poison ivy"/>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4550" y="4264025"/>
            <a:ext cx="22828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1" name="Picture 7" descr="poison oak"/>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59188" y="4292600"/>
            <a:ext cx="2236787"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4AEF62-9EE8-4B3F-B0B4-61F51787AE93}" type="slidenum">
              <a:rPr lang="en-US" smtClean="0"/>
              <a:pPr eaLnBrk="1" hangingPunct="1"/>
              <a:t>298</a:t>
            </a:fld>
            <a:endParaRPr lang="en-US" smtClean="0"/>
          </a:p>
        </p:txBody>
      </p:sp>
      <p:sp>
        <p:nvSpPr>
          <p:cNvPr id="319491" name="Rectangle 2"/>
          <p:cNvSpPr>
            <a:spLocks noGrp="1" noChangeArrowheads="1"/>
          </p:cNvSpPr>
          <p:nvPr>
            <p:ph type="title"/>
          </p:nvPr>
        </p:nvSpPr>
        <p:spPr/>
        <p:txBody>
          <a:bodyPr/>
          <a:lstStyle/>
          <a:p>
            <a:pPr eaLnBrk="1" hangingPunct="1"/>
            <a:r>
              <a:rPr lang="en-US" sz="4000" smtClean="0"/>
              <a:t>Poisonous &amp; Infectious Animals</a:t>
            </a:r>
          </a:p>
        </p:txBody>
      </p:sp>
      <p:sp>
        <p:nvSpPr>
          <p:cNvPr id="794627" name="Rectangle 3"/>
          <p:cNvSpPr>
            <a:spLocks noGrp="1" noChangeArrowheads="1"/>
          </p:cNvSpPr>
          <p:nvPr>
            <p:ph type="body" idx="1"/>
          </p:nvPr>
        </p:nvSpPr>
        <p:spPr/>
        <p:txBody>
          <a:bodyPr/>
          <a:lstStyle/>
          <a:p>
            <a:pPr eaLnBrk="1" hangingPunct="1"/>
            <a:r>
              <a:rPr lang="en-US" smtClean="0"/>
              <a:t>Rabies</a:t>
            </a:r>
          </a:p>
          <a:p>
            <a:pPr eaLnBrk="1" hangingPunct="1"/>
            <a:r>
              <a:rPr lang="en-US" smtClean="0"/>
              <a:t>What are, if any, the poisonous &amp; infectious animals on your job-site?</a:t>
            </a:r>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BA227B-3E6E-47C1-A588-937710287A98}" type="slidenum">
              <a:rPr lang="en-US" smtClean="0"/>
              <a:pPr eaLnBrk="1" hangingPunct="1"/>
              <a:t>299</a:t>
            </a:fld>
            <a:endParaRPr lang="en-US" smtClean="0"/>
          </a:p>
        </p:txBody>
      </p:sp>
      <p:sp>
        <p:nvSpPr>
          <p:cNvPr id="320515" name="Rectangle 2"/>
          <p:cNvSpPr>
            <a:spLocks noGrp="1" noChangeArrowheads="1"/>
          </p:cNvSpPr>
          <p:nvPr>
            <p:ph type="title"/>
          </p:nvPr>
        </p:nvSpPr>
        <p:spPr/>
        <p:txBody>
          <a:bodyPr/>
          <a:lstStyle/>
          <a:p>
            <a:pPr eaLnBrk="1" hangingPunct="1"/>
            <a:r>
              <a:rPr lang="en-US" sz="4000" dirty="0" smtClean="0"/>
              <a:t>Special Considerations for Construction</a:t>
            </a:r>
          </a:p>
        </p:txBody>
      </p:sp>
      <p:sp>
        <p:nvSpPr>
          <p:cNvPr id="796675" name="Rectangle 3"/>
          <p:cNvSpPr>
            <a:spLocks noGrp="1" noChangeArrowheads="1"/>
          </p:cNvSpPr>
          <p:nvPr>
            <p:ph type="body" idx="1"/>
          </p:nvPr>
        </p:nvSpPr>
        <p:spPr/>
        <p:txBody>
          <a:bodyPr/>
          <a:lstStyle/>
          <a:p>
            <a:pPr eaLnBrk="1" hangingPunct="1"/>
            <a:r>
              <a:rPr lang="en-US" smtClean="0"/>
              <a:t>Host Employer</a:t>
            </a:r>
          </a:p>
          <a:p>
            <a:pPr eaLnBrk="1" hangingPunct="1"/>
            <a:r>
              <a:rPr lang="en-US" smtClean="0"/>
              <a:t>Controlling Contractor</a:t>
            </a:r>
          </a:p>
          <a:p>
            <a:pPr eaLnBrk="1" hangingPunct="1"/>
            <a:r>
              <a:rPr lang="en-US" smtClean="0"/>
              <a:t>Sub-Contractors</a:t>
            </a:r>
          </a:p>
        </p:txBody>
      </p:sp>
      <p:sp>
        <p:nvSpPr>
          <p:cNvPr id="796676" name="Rectangle 4"/>
          <p:cNvSpPr>
            <a:spLocks noChangeArrowheads="1"/>
          </p:cNvSpPr>
          <p:nvPr/>
        </p:nvSpPr>
        <p:spPr bwMode="auto">
          <a:xfrm>
            <a:off x="717550" y="5103813"/>
            <a:ext cx="7969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a:r>
              <a:rPr lang="en-US" sz="2400" b="1" i="1"/>
              <a:t>Remember… Cheap is good, until someone gets hurt!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1BF75AB-7D27-40D0-AC12-EFD14B97FC7F}" type="slidenum">
              <a:rPr lang="en-US" smtClean="0"/>
              <a:pPr eaLnBrk="1" hangingPunct="1"/>
              <a:t>3</a:t>
            </a:fld>
            <a:endParaRPr lang="en-US" smtClean="0"/>
          </a:p>
        </p:txBody>
      </p:sp>
      <p:sp>
        <p:nvSpPr>
          <p:cNvPr id="4099" name="Rectangle 2"/>
          <p:cNvSpPr>
            <a:spLocks noGrp="1" noChangeArrowheads="1"/>
          </p:cNvSpPr>
          <p:nvPr>
            <p:ph type="title"/>
          </p:nvPr>
        </p:nvSpPr>
        <p:spPr/>
        <p:txBody>
          <a:bodyPr/>
          <a:lstStyle/>
          <a:p>
            <a:pPr eaLnBrk="1" hangingPunct="1"/>
            <a:r>
              <a:rPr lang="en-US" smtClean="0"/>
              <a:t>Course Contents</a:t>
            </a:r>
          </a:p>
        </p:txBody>
      </p:sp>
      <p:sp>
        <p:nvSpPr>
          <p:cNvPr id="2" name="Rectangle 3"/>
          <p:cNvSpPr>
            <a:spLocks noGrp="1" noChangeArrowheads="1"/>
          </p:cNvSpPr>
          <p:nvPr>
            <p:ph type="body" idx="1"/>
          </p:nvPr>
        </p:nvSpPr>
        <p:spPr>
          <a:xfrm>
            <a:off x="457200" y="1600200"/>
            <a:ext cx="8229600" cy="4714875"/>
          </a:xfrm>
        </p:spPr>
        <p:txBody>
          <a:bodyPr/>
          <a:lstStyle/>
          <a:p>
            <a:pPr eaLnBrk="1" hangingPunct="1">
              <a:lnSpc>
                <a:spcPct val="80000"/>
              </a:lnSpc>
            </a:pPr>
            <a:r>
              <a:rPr lang="en-US" sz="2400" smtClean="0"/>
              <a:t>The purpose for the Occupational Safety and Health Administration (OSHA) and its enforcement duty under law.</a:t>
            </a:r>
          </a:p>
          <a:p>
            <a:pPr eaLnBrk="1" hangingPunct="1">
              <a:lnSpc>
                <a:spcPct val="80000"/>
              </a:lnSpc>
            </a:pPr>
            <a:r>
              <a:rPr lang="en-US" sz="2400" smtClean="0"/>
              <a:t>Common health hazards found in construction.</a:t>
            </a:r>
          </a:p>
          <a:p>
            <a:pPr eaLnBrk="1" hangingPunct="1">
              <a:lnSpc>
                <a:spcPct val="80000"/>
              </a:lnSpc>
            </a:pPr>
            <a:r>
              <a:rPr lang="en-US" sz="2400" smtClean="0"/>
              <a:t>An explanation Industrial Hygiene and toxicology.</a:t>
            </a:r>
          </a:p>
          <a:p>
            <a:pPr eaLnBrk="1" hangingPunct="1">
              <a:lnSpc>
                <a:spcPct val="80000"/>
              </a:lnSpc>
            </a:pPr>
            <a:r>
              <a:rPr lang="en-US" sz="2400" smtClean="0"/>
              <a:t>Important terms and definitions used in health standards and toxicology. </a:t>
            </a:r>
          </a:p>
          <a:p>
            <a:pPr eaLnBrk="1" hangingPunct="1">
              <a:lnSpc>
                <a:spcPct val="80000"/>
              </a:lnSpc>
            </a:pPr>
            <a:r>
              <a:rPr lang="en-US" sz="2400" smtClean="0"/>
              <a:t>Procedures for how to anticipate, recognize, evaluate and control health hazards in construction.</a:t>
            </a:r>
          </a:p>
          <a:p>
            <a:pPr eaLnBrk="1" hangingPunct="1">
              <a:lnSpc>
                <a:spcPct val="80000"/>
              </a:lnSpc>
            </a:pPr>
            <a:r>
              <a:rPr lang="en-US" sz="2400" smtClean="0"/>
              <a:t>Hazard communication program for contractors &amp; the Globally Harmonized System for Hazard Communication.</a:t>
            </a:r>
          </a:p>
          <a:p>
            <a:pPr eaLnBrk="1" hangingPunct="1">
              <a:lnSpc>
                <a:spcPct val="80000"/>
              </a:lnSpc>
            </a:pPr>
            <a:r>
              <a:rPr lang="en-US" sz="2400" smtClean="0"/>
              <a:t>Respiratory protection program for contractors.</a:t>
            </a:r>
          </a:p>
          <a:p>
            <a:pPr eaLnBrk="1" hangingPunct="1">
              <a:lnSpc>
                <a:spcPct val="80000"/>
              </a:lnSpc>
            </a:pPr>
            <a:r>
              <a:rPr lang="en-US" sz="2400" smtClean="0"/>
              <a:t>Hearing conservation program for contractors.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8DFF7E-CD89-4240-9100-E0F0A292EA86}" type="slidenum">
              <a:rPr lang="en-US" smtClean="0"/>
              <a:pPr eaLnBrk="1" hangingPunct="1"/>
              <a:t>30</a:t>
            </a:fld>
            <a:endParaRPr lang="en-US" smtClean="0"/>
          </a:p>
        </p:txBody>
      </p:sp>
      <p:sp>
        <p:nvSpPr>
          <p:cNvPr id="32771" name="Rectangle 2"/>
          <p:cNvSpPr>
            <a:spLocks noGrp="1" noChangeArrowheads="1"/>
          </p:cNvSpPr>
          <p:nvPr>
            <p:ph type="title"/>
          </p:nvPr>
        </p:nvSpPr>
        <p:spPr/>
        <p:txBody>
          <a:bodyPr/>
          <a:lstStyle/>
          <a:p>
            <a:pPr eaLnBrk="1" hangingPunct="1"/>
            <a:r>
              <a:rPr lang="en-US" smtClean="0"/>
              <a:t>Hierarchy of Controls</a:t>
            </a:r>
          </a:p>
        </p:txBody>
      </p:sp>
      <p:sp>
        <p:nvSpPr>
          <p:cNvPr id="71683" name="Rectangle 3"/>
          <p:cNvSpPr>
            <a:spLocks noGrp="1" noChangeArrowheads="1"/>
          </p:cNvSpPr>
          <p:nvPr>
            <p:ph type="body" idx="1"/>
          </p:nvPr>
        </p:nvSpPr>
        <p:spPr/>
        <p:txBody>
          <a:bodyPr/>
          <a:lstStyle/>
          <a:p>
            <a:pPr marL="609600" indent="-609600" eaLnBrk="1" hangingPunct="1">
              <a:buFontTx/>
              <a:buAutoNum type="arabicPeriod"/>
            </a:pPr>
            <a:r>
              <a:rPr lang="en-US" sz="2800" b="1" i="1" smtClean="0"/>
              <a:t>Elimination of hazard;</a:t>
            </a:r>
            <a:r>
              <a:rPr lang="en-US" sz="2800" smtClean="0"/>
              <a:t> Substitution with safe alternative.</a:t>
            </a:r>
            <a:endParaRPr lang="en-US" sz="2800" b="1" i="1" smtClean="0"/>
          </a:p>
          <a:p>
            <a:pPr marL="609600" indent="-609600" eaLnBrk="1" hangingPunct="1">
              <a:buFontTx/>
              <a:buAutoNum type="arabicPeriod"/>
            </a:pPr>
            <a:r>
              <a:rPr lang="en-US" sz="2800" b="1" i="1" smtClean="0"/>
              <a:t>Engineering;</a:t>
            </a:r>
            <a:r>
              <a:rPr lang="en-US" sz="2800" smtClean="0"/>
              <a:t> Ventilation &amp; wet methods.</a:t>
            </a:r>
            <a:endParaRPr lang="en-US" sz="2800" b="1" i="1" smtClean="0"/>
          </a:p>
          <a:p>
            <a:pPr marL="609600" indent="-609600" eaLnBrk="1" hangingPunct="1">
              <a:buFontTx/>
              <a:buAutoNum type="arabicPeriod"/>
            </a:pPr>
            <a:r>
              <a:rPr lang="en-US" sz="2800" b="1" i="1" smtClean="0"/>
              <a:t>Administrative;</a:t>
            </a:r>
            <a:r>
              <a:rPr lang="en-US" sz="2800" smtClean="0"/>
              <a:t> Work practices, scheduling workers to minimize exposure, extended breaks, etc.</a:t>
            </a:r>
            <a:endParaRPr lang="en-US" sz="2800" b="1" i="1" smtClean="0"/>
          </a:p>
          <a:p>
            <a:pPr marL="609600" indent="-609600" eaLnBrk="1" hangingPunct="1">
              <a:buFontTx/>
              <a:buAutoNum type="arabicPeriod"/>
            </a:pPr>
            <a:r>
              <a:rPr lang="en-US" sz="2800" b="1" i="1" smtClean="0"/>
              <a:t>Personal Protective Equipment (PPE);</a:t>
            </a:r>
            <a:r>
              <a:rPr lang="en-US" sz="2800" smtClean="0"/>
              <a:t> Respiratory and hearing protection, protection of face, hand, feet, eyes &amp; whole body. </a:t>
            </a: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E43EB9-9EE4-4346-BCF1-36DAAA9E0E37}" type="slidenum">
              <a:rPr lang="en-US" smtClean="0"/>
              <a:pPr eaLnBrk="1" hangingPunct="1"/>
              <a:t>300</a:t>
            </a:fld>
            <a:endParaRPr lang="en-US" smtClean="0"/>
          </a:p>
        </p:txBody>
      </p:sp>
      <p:sp>
        <p:nvSpPr>
          <p:cNvPr id="321539" name="Rectangle 2"/>
          <p:cNvSpPr>
            <a:spLocks noGrp="1" noChangeArrowheads="1"/>
          </p:cNvSpPr>
          <p:nvPr>
            <p:ph type="title"/>
          </p:nvPr>
        </p:nvSpPr>
        <p:spPr/>
        <p:txBody>
          <a:bodyPr/>
          <a:lstStyle/>
          <a:p>
            <a:pPr eaLnBrk="1" hangingPunct="1"/>
            <a:r>
              <a:rPr lang="en-US" smtClean="0"/>
              <a:t>Questions?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D6A15D-73E4-4F84-A816-60E133253590}" type="slidenum">
              <a:rPr lang="en-US" smtClean="0"/>
              <a:pPr eaLnBrk="1" hangingPunct="1"/>
              <a:t>31</a:t>
            </a:fld>
            <a:endParaRPr lang="en-US" smtClean="0"/>
          </a:p>
        </p:txBody>
      </p:sp>
      <p:sp>
        <p:nvSpPr>
          <p:cNvPr id="33795" name="Rectangle 2"/>
          <p:cNvSpPr>
            <a:spLocks noGrp="1" noChangeArrowheads="1"/>
          </p:cNvSpPr>
          <p:nvPr>
            <p:ph type="title"/>
          </p:nvPr>
        </p:nvSpPr>
        <p:spPr/>
        <p:txBody>
          <a:bodyPr/>
          <a:lstStyle/>
          <a:p>
            <a:pPr eaLnBrk="1" hangingPunct="1"/>
            <a:r>
              <a:rPr lang="en-US" smtClean="0"/>
              <a:t>Job Hazard Analysis</a:t>
            </a:r>
          </a:p>
        </p:txBody>
      </p:sp>
      <p:sp>
        <p:nvSpPr>
          <p:cNvPr id="33796" name="Rectangle 3"/>
          <p:cNvSpPr>
            <a:spLocks noGrp="1" noChangeArrowheads="1"/>
          </p:cNvSpPr>
          <p:nvPr>
            <p:ph type="body" idx="1"/>
          </p:nvPr>
        </p:nvSpPr>
        <p:spPr/>
        <p:txBody>
          <a:bodyPr/>
          <a:lstStyle/>
          <a:p>
            <a:pPr eaLnBrk="1" hangingPunct="1">
              <a:buFontTx/>
              <a:buNone/>
            </a:pPr>
            <a:r>
              <a:rPr lang="en-US" b="1" smtClean="0"/>
              <a:t>What is it?</a:t>
            </a:r>
          </a:p>
          <a:p>
            <a:pPr lvl="1" eaLnBrk="1" hangingPunct="1"/>
            <a:r>
              <a:rPr lang="en-US" sz="2400" smtClean="0"/>
              <a:t>Materials &amp; Equipment </a:t>
            </a:r>
          </a:p>
          <a:p>
            <a:pPr lvl="1" eaLnBrk="1" hangingPunct="1">
              <a:buFontTx/>
              <a:buNone/>
            </a:pPr>
            <a:endParaRPr lang="en-US" sz="2400" smtClean="0"/>
          </a:p>
          <a:p>
            <a:pPr lvl="1" eaLnBrk="1" hangingPunct="1">
              <a:buFontTx/>
              <a:buNone/>
            </a:pPr>
            <a:endParaRPr lang="en-US" sz="2400" smtClean="0"/>
          </a:p>
        </p:txBody>
      </p:sp>
      <p:pic>
        <p:nvPicPr>
          <p:cNvPr id="33797" name="Picture 4" descr="too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2895600"/>
            <a:ext cx="5410200" cy="36496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425051-928B-4383-B37A-DDFA8FBE1618}" type="slidenum">
              <a:rPr lang="en-US" smtClean="0"/>
              <a:pPr eaLnBrk="1" hangingPunct="1"/>
              <a:t>32</a:t>
            </a:fld>
            <a:endParaRPr lang="en-US" smtClean="0"/>
          </a:p>
        </p:txBody>
      </p:sp>
      <p:sp>
        <p:nvSpPr>
          <p:cNvPr id="34819" name="Rectangle 2"/>
          <p:cNvSpPr>
            <a:spLocks noGrp="1" noChangeArrowheads="1"/>
          </p:cNvSpPr>
          <p:nvPr>
            <p:ph type="title"/>
          </p:nvPr>
        </p:nvSpPr>
        <p:spPr/>
        <p:txBody>
          <a:bodyPr/>
          <a:lstStyle/>
          <a:p>
            <a:pPr eaLnBrk="1" hangingPunct="1"/>
            <a:r>
              <a:rPr lang="en-US" smtClean="0"/>
              <a:t>Job Hazard Analysis</a:t>
            </a:r>
          </a:p>
        </p:txBody>
      </p:sp>
      <p:sp>
        <p:nvSpPr>
          <p:cNvPr id="34820" name="Rectangle 3"/>
          <p:cNvSpPr>
            <a:spLocks noGrp="1" noChangeArrowheads="1"/>
          </p:cNvSpPr>
          <p:nvPr>
            <p:ph type="body" idx="1"/>
          </p:nvPr>
        </p:nvSpPr>
        <p:spPr/>
        <p:txBody>
          <a:bodyPr/>
          <a:lstStyle/>
          <a:p>
            <a:pPr eaLnBrk="1" hangingPunct="1">
              <a:buFontTx/>
              <a:buNone/>
            </a:pPr>
            <a:r>
              <a:rPr lang="en-US" sz="3600" b="1" smtClean="0"/>
              <a:t>How does it?</a:t>
            </a:r>
          </a:p>
          <a:p>
            <a:pPr lvl="1" eaLnBrk="1" hangingPunct="1"/>
            <a:r>
              <a:rPr lang="en-US" smtClean="0"/>
              <a:t>Process </a:t>
            </a:r>
          </a:p>
          <a:p>
            <a:pPr eaLnBrk="1" hangingPunct="1">
              <a:buFontTx/>
              <a:buNone/>
            </a:pPr>
            <a:endParaRPr lang="en-US" smtClean="0"/>
          </a:p>
        </p:txBody>
      </p:sp>
      <p:pic>
        <p:nvPicPr>
          <p:cNvPr id="34821" name="Picture 4" descr="proces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3067050"/>
            <a:ext cx="5791200" cy="33686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A9DA5E-15B0-4FC8-8E74-5FAEDCA0C966}" type="slidenum">
              <a:rPr lang="en-US" smtClean="0"/>
              <a:pPr eaLnBrk="1" hangingPunct="1"/>
              <a:t>33</a:t>
            </a:fld>
            <a:endParaRPr lang="en-US" smtClean="0"/>
          </a:p>
        </p:txBody>
      </p:sp>
      <p:sp>
        <p:nvSpPr>
          <p:cNvPr id="35843" name="Rectangle 2"/>
          <p:cNvSpPr>
            <a:spLocks noGrp="1" noChangeArrowheads="1"/>
          </p:cNvSpPr>
          <p:nvPr>
            <p:ph type="title"/>
          </p:nvPr>
        </p:nvSpPr>
        <p:spPr/>
        <p:txBody>
          <a:bodyPr/>
          <a:lstStyle/>
          <a:p>
            <a:pPr eaLnBrk="1" hangingPunct="1"/>
            <a:r>
              <a:rPr lang="en-US" smtClean="0"/>
              <a:t>Job Hazard Analysis</a:t>
            </a:r>
          </a:p>
        </p:txBody>
      </p:sp>
      <p:sp>
        <p:nvSpPr>
          <p:cNvPr id="35844" name="Rectangle 3"/>
          <p:cNvSpPr>
            <a:spLocks noGrp="1" noChangeArrowheads="1"/>
          </p:cNvSpPr>
          <p:nvPr>
            <p:ph type="body" idx="1"/>
          </p:nvPr>
        </p:nvSpPr>
        <p:spPr/>
        <p:txBody>
          <a:bodyPr/>
          <a:lstStyle/>
          <a:p>
            <a:pPr eaLnBrk="1" hangingPunct="1">
              <a:buFontTx/>
              <a:buNone/>
            </a:pPr>
            <a:r>
              <a:rPr lang="en-US" sz="3600" b="1" smtClean="0"/>
              <a:t>Who are exposed?</a:t>
            </a:r>
          </a:p>
          <a:p>
            <a:pPr lvl="1" eaLnBrk="1" hangingPunct="1"/>
            <a:r>
              <a:rPr lang="en-US" smtClean="0"/>
              <a:t>People </a:t>
            </a:r>
          </a:p>
          <a:p>
            <a:pPr eaLnBrk="1" hangingPunct="1">
              <a:buFontTx/>
              <a:buNone/>
            </a:pPr>
            <a:endParaRPr lang="en-US" smtClean="0"/>
          </a:p>
        </p:txBody>
      </p:sp>
      <p:pic>
        <p:nvPicPr>
          <p:cNvPr id="35845" name="Picture 4" descr="wh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9200" y="1905000"/>
            <a:ext cx="2800350" cy="45720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E79489-77C0-4809-92ED-AD53D4D00500}" type="slidenum">
              <a:rPr lang="en-US" smtClean="0"/>
              <a:pPr eaLnBrk="1" hangingPunct="1"/>
              <a:t>34</a:t>
            </a:fld>
            <a:endParaRPr lang="en-US" smtClean="0"/>
          </a:p>
        </p:txBody>
      </p:sp>
      <p:sp>
        <p:nvSpPr>
          <p:cNvPr id="36867" name="Rectangle 4"/>
          <p:cNvSpPr>
            <a:spLocks noGrp="1" noChangeArrowheads="1"/>
          </p:cNvSpPr>
          <p:nvPr>
            <p:ph type="title"/>
          </p:nvPr>
        </p:nvSpPr>
        <p:spPr/>
        <p:txBody>
          <a:bodyPr/>
          <a:lstStyle/>
          <a:p>
            <a:pPr eaLnBrk="1" hangingPunct="1"/>
            <a:r>
              <a:rPr lang="en-US" smtClean="0"/>
              <a:t>Job Hazard Analysis Example</a:t>
            </a:r>
          </a:p>
        </p:txBody>
      </p:sp>
      <p:pic>
        <p:nvPicPr>
          <p:cNvPr id="36868" name="Picture 5" descr="lcl2009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8213" y="1828800"/>
            <a:ext cx="3100387" cy="4648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6" descr="lcl2010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8250" y="1828800"/>
            <a:ext cx="3105150" cy="4648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176927-3639-44CF-B75A-6F4886F4F9FF}" type="slidenum">
              <a:rPr lang="en-US" smtClean="0"/>
              <a:pPr eaLnBrk="1" hangingPunct="1"/>
              <a:t>35</a:t>
            </a:fld>
            <a:endParaRPr lang="en-US" smtClean="0"/>
          </a:p>
        </p:txBody>
      </p:sp>
      <p:sp>
        <p:nvSpPr>
          <p:cNvPr id="37891" name="Rectangle 2"/>
          <p:cNvSpPr>
            <a:spLocks noGrp="1" noChangeArrowheads="1"/>
          </p:cNvSpPr>
          <p:nvPr>
            <p:ph type="title"/>
          </p:nvPr>
        </p:nvSpPr>
        <p:spPr/>
        <p:txBody>
          <a:bodyPr/>
          <a:lstStyle/>
          <a:p>
            <a:pPr eaLnBrk="1" hangingPunct="1"/>
            <a:r>
              <a:rPr lang="en-US" sz="4000" smtClean="0"/>
              <a:t>Use of Professionals &amp; Consultants</a:t>
            </a:r>
          </a:p>
        </p:txBody>
      </p:sp>
      <p:sp>
        <p:nvSpPr>
          <p:cNvPr id="37892" name="Rectangle 3"/>
          <p:cNvSpPr>
            <a:spLocks noGrp="1" noChangeArrowheads="1"/>
          </p:cNvSpPr>
          <p:nvPr>
            <p:ph type="body" idx="1"/>
          </p:nvPr>
        </p:nvSpPr>
        <p:spPr>
          <a:xfrm>
            <a:off x="457200" y="1600200"/>
            <a:ext cx="4724400" cy="4525963"/>
          </a:xfrm>
        </p:spPr>
        <p:txBody>
          <a:bodyPr/>
          <a:lstStyle/>
          <a:p>
            <a:pPr eaLnBrk="1" hangingPunct="1"/>
            <a:r>
              <a:rPr lang="en-US" sz="2800" smtClean="0"/>
              <a:t>The work involves many different or complex processes.</a:t>
            </a:r>
          </a:p>
          <a:p>
            <a:pPr eaLnBrk="1" hangingPunct="1"/>
            <a:r>
              <a:rPr lang="en-US" sz="2800" smtClean="0"/>
              <a:t>All employees must remain involved in the process of identifying and correcting hazards.</a:t>
            </a:r>
          </a:p>
          <a:p>
            <a:pPr lvl="1" eaLnBrk="1" hangingPunct="1"/>
            <a:r>
              <a:rPr lang="en-US" sz="2400" smtClean="0"/>
              <a:t>Occupational Health Teams</a:t>
            </a:r>
          </a:p>
          <a:p>
            <a:pPr lvl="1" eaLnBrk="1" hangingPunct="1"/>
            <a:r>
              <a:rPr lang="en-US" sz="2400" smtClean="0"/>
              <a:t>You</a:t>
            </a:r>
          </a:p>
        </p:txBody>
      </p:sp>
      <p:pic>
        <p:nvPicPr>
          <p:cNvPr id="37893" name="Picture 4" descr="health team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7400" y="1981200"/>
            <a:ext cx="24606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5" descr="yo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4343400"/>
            <a:ext cx="12985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804F89F-635F-4F4E-AB97-F8ED1C6170B9}" type="slidenum">
              <a:rPr lang="en-US" smtClean="0"/>
              <a:pPr eaLnBrk="1" hangingPunct="1"/>
              <a:t>36</a:t>
            </a:fld>
            <a:endParaRPr lang="en-US" smtClean="0"/>
          </a:p>
        </p:txBody>
      </p:sp>
      <p:sp>
        <p:nvSpPr>
          <p:cNvPr id="38915" name="Rectangle 2"/>
          <p:cNvSpPr>
            <a:spLocks noGrp="1" noChangeArrowheads="1"/>
          </p:cNvSpPr>
          <p:nvPr>
            <p:ph type="title"/>
          </p:nvPr>
        </p:nvSpPr>
        <p:spPr/>
        <p:txBody>
          <a:bodyPr/>
          <a:lstStyle/>
          <a:p>
            <a:pPr eaLnBrk="1" hangingPunct="1"/>
            <a:r>
              <a:rPr lang="en-US" sz="4000" b="0" smtClean="0"/>
              <a:t>Occupational Safety &amp; Health Administration (OSHA)</a:t>
            </a:r>
          </a:p>
        </p:txBody>
      </p:sp>
      <p:sp>
        <p:nvSpPr>
          <p:cNvPr id="80899" name="Rectangle 3"/>
          <p:cNvSpPr>
            <a:spLocks noGrp="1" noChangeArrowheads="1"/>
          </p:cNvSpPr>
          <p:nvPr>
            <p:ph type="body" idx="1"/>
          </p:nvPr>
        </p:nvSpPr>
        <p:spPr/>
        <p:txBody>
          <a:bodyPr/>
          <a:lstStyle/>
          <a:p>
            <a:pPr eaLnBrk="1" hangingPunct="1">
              <a:buFontTx/>
              <a:buNone/>
            </a:pPr>
            <a:r>
              <a:rPr lang="en-US" b="1" i="1" smtClean="0"/>
              <a:t>Learning Goals:</a:t>
            </a:r>
            <a:endParaRPr lang="en-US" smtClean="0"/>
          </a:p>
          <a:p>
            <a:pPr eaLnBrk="1" hangingPunct="1"/>
            <a:r>
              <a:rPr lang="en-US" smtClean="0"/>
              <a:t>Identify the Occupational Safety and Health Administration (OSHA) as being the authority for protecting worker’s health and safety on the job.</a:t>
            </a:r>
          </a:p>
          <a:p>
            <a:pPr eaLnBrk="1" hangingPunct="1"/>
            <a:r>
              <a:rPr lang="en-US" smtClean="0"/>
              <a:t>Recognize both employer and employee rights and responsibilities under OSHA law.</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85B90AE-CF84-4205-84EF-37622738288B}" type="slidenum">
              <a:rPr lang="en-US" smtClean="0"/>
              <a:pPr eaLnBrk="1" hangingPunct="1"/>
              <a:t>37</a:t>
            </a:fld>
            <a:endParaRPr lang="en-US" smtClean="0"/>
          </a:p>
        </p:txBody>
      </p:sp>
      <p:sp>
        <p:nvSpPr>
          <p:cNvPr id="39939" name="Rectangle 2"/>
          <p:cNvSpPr>
            <a:spLocks noGrp="1" noChangeArrowheads="1"/>
          </p:cNvSpPr>
          <p:nvPr>
            <p:ph type="title"/>
          </p:nvPr>
        </p:nvSpPr>
        <p:spPr/>
        <p:txBody>
          <a:bodyPr/>
          <a:lstStyle/>
          <a:p>
            <a:pPr eaLnBrk="1" hangingPunct="1"/>
            <a:r>
              <a:rPr lang="en-US" smtClean="0"/>
              <a:t>Important Terms</a:t>
            </a:r>
          </a:p>
        </p:txBody>
      </p:sp>
      <p:sp>
        <p:nvSpPr>
          <p:cNvPr id="82947" name="Rectangle 3"/>
          <p:cNvSpPr>
            <a:spLocks noGrp="1" noChangeArrowheads="1"/>
          </p:cNvSpPr>
          <p:nvPr>
            <p:ph type="body" idx="1"/>
          </p:nvPr>
        </p:nvSpPr>
        <p:spPr/>
        <p:txBody>
          <a:bodyPr/>
          <a:lstStyle/>
          <a:p>
            <a:pPr eaLnBrk="1" hangingPunct="1"/>
            <a:r>
              <a:rPr lang="en-US" smtClean="0"/>
              <a:t>OSHA</a:t>
            </a:r>
          </a:p>
          <a:p>
            <a:pPr eaLnBrk="1" hangingPunct="1"/>
            <a:r>
              <a:rPr lang="en-US" smtClean="0"/>
              <a:t>OSHA’s General Duty Clause</a:t>
            </a:r>
          </a:p>
          <a:p>
            <a:pPr eaLnBrk="1" hangingPunct="1"/>
            <a:r>
              <a:rPr lang="en-US" smtClean="0"/>
              <a:t>Worker rights under OSHA Law</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C909197-B834-49C0-8550-88E184DC51FE}" type="slidenum">
              <a:rPr lang="en-US" smtClean="0"/>
              <a:pPr eaLnBrk="1" hangingPunct="1"/>
              <a:t>38</a:t>
            </a:fld>
            <a:endParaRPr lang="en-US" smtClean="0"/>
          </a:p>
        </p:txBody>
      </p:sp>
      <p:sp>
        <p:nvSpPr>
          <p:cNvPr id="40963" name="Rectangle 2"/>
          <p:cNvSpPr>
            <a:spLocks noGrp="1" noChangeArrowheads="1"/>
          </p:cNvSpPr>
          <p:nvPr>
            <p:ph type="title"/>
          </p:nvPr>
        </p:nvSpPr>
        <p:spPr/>
        <p:txBody>
          <a:bodyPr/>
          <a:lstStyle/>
          <a:p>
            <a:pPr eaLnBrk="1" hangingPunct="1"/>
            <a:r>
              <a:rPr lang="en-US" smtClean="0"/>
              <a:t>You Have A Right!</a:t>
            </a:r>
          </a:p>
        </p:txBody>
      </p:sp>
      <p:sp>
        <p:nvSpPr>
          <p:cNvPr id="84995" name="Rectangle 3"/>
          <p:cNvSpPr>
            <a:spLocks noGrp="1" noChangeArrowheads="1"/>
          </p:cNvSpPr>
          <p:nvPr>
            <p:ph type="body" idx="1"/>
          </p:nvPr>
        </p:nvSpPr>
        <p:spPr/>
        <p:txBody>
          <a:bodyPr/>
          <a:lstStyle/>
          <a:p>
            <a:pPr eaLnBrk="1" hangingPunct="1"/>
            <a:r>
              <a:rPr lang="en-US" sz="2800" smtClean="0"/>
              <a:t>Occupational Safety &amp; Health Act of 1970</a:t>
            </a:r>
          </a:p>
          <a:p>
            <a:pPr lvl="1" eaLnBrk="1" hangingPunct="1"/>
            <a:r>
              <a:rPr lang="en-US" sz="2400" smtClean="0"/>
              <a:t>To assure safe and healthful working conditions for working men and women; </a:t>
            </a:r>
          </a:p>
          <a:p>
            <a:pPr lvl="1" eaLnBrk="1" hangingPunct="1"/>
            <a:r>
              <a:rPr lang="en-US" sz="2400" smtClean="0"/>
              <a:t>By authorizing enforcement of the standards developed under the OSHAct; </a:t>
            </a:r>
          </a:p>
          <a:p>
            <a:pPr lvl="1" eaLnBrk="1" hangingPunct="1"/>
            <a:r>
              <a:rPr lang="en-US" sz="2400" smtClean="0"/>
              <a:t>By assisting and encouraging the States in their efforts to assure safe and healthful working conditions; and </a:t>
            </a:r>
          </a:p>
          <a:p>
            <a:pPr lvl="1" eaLnBrk="1" hangingPunct="1"/>
            <a:r>
              <a:rPr lang="en-US" sz="2400" smtClean="0"/>
              <a:t>By providing research, information, education, and conducting training in the field of occupational safety and health.</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112AAA-6F2B-4403-8B70-A42898FDAAAD}" type="slidenum">
              <a:rPr lang="en-US" smtClean="0"/>
              <a:pPr eaLnBrk="1" hangingPunct="1"/>
              <a:t>39</a:t>
            </a:fld>
            <a:endParaRPr lang="en-US" smtClean="0"/>
          </a:p>
        </p:txBody>
      </p:sp>
      <p:sp>
        <p:nvSpPr>
          <p:cNvPr id="41987" name="Rectangle 2"/>
          <p:cNvSpPr>
            <a:spLocks noGrp="1" noChangeArrowheads="1"/>
          </p:cNvSpPr>
          <p:nvPr>
            <p:ph type="title"/>
          </p:nvPr>
        </p:nvSpPr>
        <p:spPr/>
        <p:txBody>
          <a:bodyPr/>
          <a:lstStyle/>
          <a:p>
            <a:pPr eaLnBrk="1" hangingPunct="1"/>
            <a:r>
              <a:rPr lang="en-US" smtClean="0"/>
              <a:t>General Duty Clause</a:t>
            </a:r>
          </a:p>
        </p:txBody>
      </p:sp>
      <p:sp>
        <p:nvSpPr>
          <p:cNvPr id="41988" name="Rectangle 3"/>
          <p:cNvSpPr>
            <a:spLocks noGrp="1" noChangeArrowheads="1"/>
          </p:cNvSpPr>
          <p:nvPr>
            <p:ph type="body" idx="1"/>
          </p:nvPr>
        </p:nvSpPr>
        <p:spPr/>
        <p:txBody>
          <a:bodyPr/>
          <a:lstStyle/>
          <a:p>
            <a:pPr marL="457200" indent="-457200" eaLnBrk="1" hangingPunct="1">
              <a:lnSpc>
                <a:spcPct val="90000"/>
              </a:lnSpc>
              <a:buFontTx/>
              <a:buNone/>
            </a:pPr>
            <a:r>
              <a:rPr lang="en-US" sz="2400" b="1" smtClean="0"/>
              <a:t>5. Duties</a:t>
            </a:r>
          </a:p>
          <a:p>
            <a:pPr marL="457200" indent="-457200" eaLnBrk="1" hangingPunct="1">
              <a:lnSpc>
                <a:spcPct val="90000"/>
              </a:lnSpc>
              <a:buFontTx/>
              <a:buAutoNum type="alphaLcParenR"/>
            </a:pPr>
            <a:r>
              <a:rPr lang="en-US" sz="2400" smtClean="0"/>
              <a:t>Each employer</a:t>
            </a:r>
          </a:p>
          <a:p>
            <a:pPr marL="838200" lvl="1" indent="-381000" eaLnBrk="1" hangingPunct="1">
              <a:lnSpc>
                <a:spcPct val="90000"/>
              </a:lnSpc>
            </a:pPr>
            <a:r>
              <a:rPr lang="en-US" sz="2000" smtClean="0"/>
              <a:t>Shall furnish to each of his employees employment and a place of employment which are free from recognized hazards that are causing or are likely to cause death or serious physical harm to his employee;</a:t>
            </a:r>
          </a:p>
          <a:p>
            <a:pPr marL="838200" lvl="1" indent="-381000" eaLnBrk="1" hangingPunct="1">
              <a:lnSpc>
                <a:spcPct val="90000"/>
              </a:lnSpc>
            </a:pPr>
            <a:r>
              <a:rPr lang="en-US" sz="2000" smtClean="0"/>
              <a:t>Shall comply with occupational safety and health standards promulgated under this Act.</a:t>
            </a:r>
            <a:endParaRPr lang="en-US" sz="2000" b="1" smtClean="0"/>
          </a:p>
          <a:p>
            <a:pPr marL="457200" indent="-457200" eaLnBrk="1" hangingPunct="1">
              <a:lnSpc>
                <a:spcPct val="90000"/>
              </a:lnSpc>
              <a:buFontTx/>
              <a:buAutoNum type="alphaLcParenR" startAt="2"/>
            </a:pPr>
            <a:r>
              <a:rPr lang="en-US" sz="2400" smtClean="0"/>
              <a:t>Each employee shall comply with occupational safety and health standards and all rules, regulations, and orders issued pursuant to this Act which are applicable to his own actions and conduct.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1AD827-EE21-4B22-A274-A6968E524990}" type="slidenum">
              <a:rPr lang="en-US" smtClean="0"/>
              <a:pPr eaLnBrk="1" hangingPunct="1"/>
              <a:t>4</a:t>
            </a:fld>
            <a:endParaRPr lang="en-US" smtClean="0"/>
          </a:p>
        </p:txBody>
      </p:sp>
      <p:sp>
        <p:nvSpPr>
          <p:cNvPr id="5123" name="Rectangle 2"/>
          <p:cNvSpPr>
            <a:spLocks noGrp="1" noChangeArrowheads="1"/>
          </p:cNvSpPr>
          <p:nvPr>
            <p:ph type="title"/>
          </p:nvPr>
        </p:nvSpPr>
        <p:spPr/>
        <p:txBody>
          <a:bodyPr/>
          <a:lstStyle/>
          <a:p>
            <a:pPr algn="l" eaLnBrk="1" hangingPunct="1"/>
            <a:r>
              <a:rPr lang="en-US" sz="2800" b="0" smtClean="0"/>
              <a:t>The Construction Safety Council will like to thank the following for their contributions and support:</a:t>
            </a:r>
          </a:p>
        </p:txBody>
      </p:sp>
      <p:sp>
        <p:nvSpPr>
          <p:cNvPr id="5124" name="Rectangle 3"/>
          <p:cNvSpPr>
            <a:spLocks noGrp="1" noChangeArrowheads="1"/>
          </p:cNvSpPr>
          <p:nvPr>
            <p:ph type="body" idx="1"/>
          </p:nvPr>
        </p:nvSpPr>
        <p:spPr/>
        <p:txBody>
          <a:bodyPr/>
          <a:lstStyle/>
          <a:p>
            <a:pPr eaLnBrk="1" hangingPunct="1">
              <a:lnSpc>
                <a:spcPct val="80000"/>
              </a:lnSpc>
            </a:pPr>
            <a:r>
              <a:rPr lang="en-US" sz="2000" smtClean="0"/>
              <a:t>The Occupational Safety and Health Administration (OSHA)</a:t>
            </a:r>
          </a:p>
          <a:p>
            <a:pPr eaLnBrk="1" hangingPunct="1">
              <a:lnSpc>
                <a:spcPct val="80000"/>
              </a:lnSpc>
            </a:pPr>
            <a:r>
              <a:rPr lang="en-US" sz="2000" smtClean="0"/>
              <a:t>The National Institute for Occupational Safety and Health (NIOSH)</a:t>
            </a:r>
          </a:p>
          <a:p>
            <a:pPr eaLnBrk="1" hangingPunct="1">
              <a:lnSpc>
                <a:spcPct val="80000"/>
              </a:lnSpc>
            </a:pPr>
            <a:r>
              <a:rPr lang="en-US" sz="2000" smtClean="0"/>
              <a:t>The United States Environmental Protection Agency (EPA)</a:t>
            </a:r>
          </a:p>
          <a:p>
            <a:pPr eaLnBrk="1" hangingPunct="1">
              <a:lnSpc>
                <a:spcPct val="80000"/>
              </a:lnSpc>
            </a:pPr>
            <a:r>
              <a:rPr lang="en-US" sz="2000" smtClean="0"/>
              <a:t>Chicago Area Laborers – Employer Cooperation and Education Trust (LECET)</a:t>
            </a:r>
          </a:p>
          <a:p>
            <a:pPr eaLnBrk="1" hangingPunct="1">
              <a:lnSpc>
                <a:spcPct val="80000"/>
              </a:lnSpc>
            </a:pPr>
            <a:r>
              <a:rPr lang="en-US" sz="2000" smtClean="0"/>
              <a:t>United Union of Roofers, Waterproofers and Allied Workers</a:t>
            </a:r>
          </a:p>
          <a:p>
            <a:pPr eaLnBrk="1" hangingPunct="1">
              <a:lnSpc>
                <a:spcPct val="80000"/>
              </a:lnSpc>
            </a:pPr>
            <a:r>
              <a:rPr lang="en-US" sz="2000" smtClean="0"/>
              <a:t>elcoshimages.org</a:t>
            </a:r>
          </a:p>
          <a:p>
            <a:pPr eaLnBrk="1" hangingPunct="1">
              <a:lnSpc>
                <a:spcPct val="80000"/>
              </a:lnSpc>
            </a:pPr>
            <a:r>
              <a:rPr lang="en-US" sz="2000" smtClean="0"/>
              <a:t>LeBlanc Building Co., Inc.</a:t>
            </a:r>
          </a:p>
          <a:p>
            <a:pPr eaLnBrk="1" hangingPunct="1">
              <a:lnSpc>
                <a:spcPct val="80000"/>
              </a:lnSpc>
            </a:pPr>
            <a:r>
              <a:rPr lang="en-US" sz="2000" smtClean="0"/>
              <a:t>Milton R. Chicas</a:t>
            </a:r>
          </a:p>
          <a:p>
            <a:pPr eaLnBrk="1" hangingPunct="1">
              <a:lnSpc>
                <a:spcPct val="80000"/>
              </a:lnSpc>
            </a:pPr>
            <a:r>
              <a:rPr lang="en-US" sz="2000" smtClean="0"/>
              <a:t>David Allie (4-Safety.com)</a:t>
            </a:r>
          </a:p>
          <a:p>
            <a:pPr eaLnBrk="1" hangingPunct="1">
              <a:lnSpc>
                <a:spcPct val="80000"/>
              </a:lnSpc>
            </a:pPr>
            <a:r>
              <a:rPr lang="en-US" sz="2000" smtClean="0"/>
              <a:t>John Dimos, MS, CIH</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96599B2-FD7B-488C-800E-F5F2FB165E8E}" type="slidenum">
              <a:rPr lang="en-US" smtClean="0"/>
              <a:pPr eaLnBrk="1" hangingPunct="1"/>
              <a:t>40</a:t>
            </a:fld>
            <a:endParaRPr lang="en-US" smtClean="0"/>
          </a:p>
        </p:txBody>
      </p:sp>
      <p:sp>
        <p:nvSpPr>
          <p:cNvPr id="43011" name="Rectangle 2"/>
          <p:cNvSpPr>
            <a:spLocks noGrp="1" noChangeArrowheads="1"/>
          </p:cNvSpPr>
          <p:nvPr>
            <p:ph type="title"/>
          </p:nvPr>
        </p:nvSpPr>
        <p:spPr/>
        <p:txBody>
          <a:bodyPr/>
          <a:lstStyle/>
          <a:p>
            <a:pPr eaLnBrk="1" hangingPunct="1"/>
            <a:r>
              <a:rPr lang="en-US" sz="4000" smtClean="0"/>
              <a:t>General Duty Clause</a:t>
            </a:r>
            <a:br>
              <a:rPr lang="en-US" sz="4000" smtClean="0"/>
            </a:br>
            <a:r>
              <a:rPr lang="en-US" sz="4000" smtClean="0"/>
              <a:t>Citation</a:t>
            </a:r>
          </a:p>
        </p:txBody>
      </p:sp>
      <p:sp>
        <p:nvSpPr>
          <p:cNvPr id="8806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US" sz="2800" smtClean="0"/>
              <a:t>An employer failed to keep the workplace free of a hazard to which employees of that employer were exposed.</a:t>
            </a:r>
          </a:p>
          <a:p>
            <a:pPr marL="609600" indent="-609600" eaLnBrk="1" hangingPunct="1">
              <a:lnSpc>
                <a:spcPct val="80000"/>
              </a:lnSpc>
              <a:buFontTx/>
              <a:buAutoNum type="arabicPeriod"/>
            </a:pPr>
            <a:r>
              <a:rPr lang="en-US" sz="2800" smtClean="0"/>
              <a:t>The hazard was recognized. (Examples might include: through job-site safety personnel, employees, trade unions and other associations/organizations.)</a:t>
            </a:r>
          </a:p>
          <a:p>
            <a:pPr marL="609600" indent="-609600" eaLnBrk="1" hangingPunct="1">
              <a:lnSpc>
                <a:spcPct val="80000"/>
              </a:lnSpc>
              <a:buFontTx/>
              <a:buAutoNum type="arabicPeriod"/>
            </a:pPr>
            <a:r>
              <a:rPr lang="en-US" sz="2800" smtClean="0"/>
              <a:t>The hazard was causing or was likely to cause death or serious physical harm.</a:t>
            </a:r>
          </a:p>
          <a:p>
            <a:pPr marL="609600" indent="-609600" eaLnBrk="1" hangingPunct="1">
              <a:lnSpc>
                <a:spcPct val="80000"/>
              </a:lnSpc>
              <a:buFontTx/>
              <a:buAutoNum type="arabicPeriod"/>
            </a:pPr>
            <a:r>
              <a:rPr lang="en-US" sz="2800" smtClean="0"/>
              <a:t>There was a feasible and useful method to correct the hazard.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D29609-0E6C-440B-B67E-DB13E7795D59}" type="slidenum">
              <a:rPr lang="en-US" smtClean="0"/>
              <a:pPr eaLnBrk="1" hangingPunct="1"/>
              <a:t>41</a:t>
            </a:fld>
            <a:endParaRPr lang="en-US" smtClean="0"/>
          </a:p>
        </p:txBody>
      </p:sp>
      <p:sp>
        <p:nvSpPr>
          <p:cNvPr id="44035" name="Rectangle 2"/>
          <p:cNvSpPr>
            <a:spLocks noGrp="1" noChangeArrowheads="1"/>
          </p:cNvSpPr>
          <p:nvPr>
            <p:ph type="title"/>
          </p:nvPr>
        </p:nvSpPr>
        <p:spPr/>
        <p:txBody>
          <a:bodyPr/>
          <a:lstStyle/>
          <a:p>
            <a:pPr eaLnBrk="1" hangingPunct="1"/>
            <a:r>
              <a:rPr lang="en-US" sz="4000" smtClean="0"/>
              <a:t>Health Hazards are Recognized by OSHA</a:t>
            </a:r>
          </a:p>
        </p:txBody>
      </p:sp>
      <p:sp>
        <p:nvSpPr>
          <p:cNvPr id="44036" name="Rectangle 3"/>
          <p:cNvSpPr>
            <a:spLocks noGrp="1" noChangeArrowheads="1"/>
          </p:cNvSpPr>
          <p:nvPr>
            <p:ph type="body" idx="1"/>
          </p:nvPr>
        </p:nvSpPr>
        <p:spPr>
          <a:xfrm>
            <a:off x="457200" y="1600200"/>
            <a:ext cx="8229600" cy="990600"/>
          </a:xfrm>
        </p:spPr>
        <p:txBody>
          <a:bodyPr/>
          <a:lstStyle/>
          <a:p>
            <a:pPr eaLnBrk="1" hangingPunct="1"/>
            <a:r>
              <a:rPr lang="en-US" smtClean="0"/>
              <a:t>See OSHA Enforcement Policy</a:t>
            </a:r>
          </a:p>
        </p:txBody>
      </p:sp>
      <p:pic>
        <p:nvPicPr>
          <p:cNvPr id="44037" name="Picture 5" descr="Stop Health hazard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3657600"/>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AutoShape 6"/>
          <p:cNvSpPr>
            <a:spLocks noChangeArrowheads="1"/>
          </p:cNvSpPr>
          <p:nvPr/>
        </p:nvSpPr>
        <p:spPr bwMode="auto">
          <a:xfrm>
            <a:off x="838200" y="3762375"/>
            <a:ext cx="3786188" cy="2790825"/>
          </a:xfrm>
          <a:prstGeom prst="homePlate">
            <a:avLst>
              <a:gd name="adj" fmla="val 33916"/>
            </a:avLst>
          </a:prstGeom>
          <a:solidFill>
            <a:srgbClr val="FFFFFF"/>
          </a:solidFill>
          <a:ln w="19050">
            <a:solidFill>
              <a:srgbClr val="000000"/>
            </a:solidFill>
            <a:miter lim="800000"/>
            <a:headEnd/>
            <a:tailEnd/>
          </a:ln>
        </p:spPr>
        <p:txBody>
          <a:bodyPr/>
          <a:lstStyle/>
          <a:p>
            <a:endParaRPr lang="en-US"/>
          </a:p>
        </p:txBody>
      </p:sp>
      <p:sp>
        <p:nvSpPr>
          <p:cNvPr id="44039" name="Text Box 10"/>
          <p:cNvSpPr txBox="1">
            <a:spLocks noChangeArrowheads="1"/>
          </p:cNvSpPr>
          <p:nvPr/>
        </p:nvSpPr>
        <p:spPr bwMode="auto">
          <a:xfrm>
            <a:off x="914400" y="4191000"/>
            <a:ext cx="355758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a:t>Lung Disease</a:t>
            </a:r>
          </a:p>
          <a:p>
            <a:pPr eaLnBrk="1" hangingPunct="1"/>
            <a:r>
              <a:rPr lang="en-US" sz="2000"/>
              <a:t>Skin Irritation &amp; Rashes</a:t>
            </a:r>
          </a:p>
          <a:p>
            <a:pPr eaLnBrk="1" hangingPunct="1"/>
            <a:r>
              <a:rPr lang="en-US" sz="2000"/>
              <a:t>Hearing Loss</a:t>
            </a:r>
          </a:p>
          <a:p>
            <a:pPr eaLnBrk="1" hangingPunct="1"/>
            <a:r>
              <a:rPr lang="en-US" sz="2000"/>
              <a:t>Cumulative Trauma Disorders</a:t>
            </a:r>
          </a:p>
          <a:p>
            <a:pPr eaLnBrk="1" hangingPunct="1"/>
            <a:r>
              <a:rPr lang="en-US" sz="2000"/>
              <a:t>Cancer</a:t>
            </a:r>
          </a:p>
          <a:p>
            <a:pPr eaLnBrk="1" hangingPunct="1"/>
            <a:r>
              <a:rPr lang="en-US" sz="2000"/>
              <a:t>Death!</a:t>
            </a:r>
          </a:p>
        </p:txBody>
      </p:sp>
      <p:sp>
        <p:nvSpPr>
          <p:cNvPr id="44040" name="Text Box 11"/>
          <p:cNvSpPr txBox="1">
            <a:spLocks noChangeArrowheads="1"/>
          </p:cNvSpPr>
          <p:nvPr/>
        </p:nvSpPr>
        <p:spPr bwMode="auto">
          <a:xfrm>
            <a:off x="838200" y="2757488"/>
            <a:ext cx="72882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i="1"/>
              <a:t>Stop health hazards before they stop you!</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44221C-EE53-4B66-97D3-71C7897167E3}" type="slidenum">
              <a:rPr lang="en-US" smtClean="0"/>
              <a:pPr eaLnBrk="1" hangingPunct="1"/>
              <a:t>42</a:t>
            </a:fld>
            <a:endParaRPr lang="en-US" smtClean="0"/>
          </a:p>
        </p:txBody>
      </p:sp>
      <p:pic>
        <p:nvPicPr>
          <p:cNvPr id="45059" name="Picture 4" descr="osha316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2688" y="0"/>
            <a:ext cx="4162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EC6A3EA-2388-472C-B8A0-5D192A9E960B}" type="slidenum">
              <a:rPr lang="en-US" smtClean="0"/>
              <a:pPr eaLnBrk="1" hangingPunct="1"/>
              <a:t>43</a:t>
            </a:fld>
            <a:endParaRPr lang="en-US" smtClean="0"/>
          </a:p>
        </p:txBody>
      </p:sp>
      <p:sp>
        <p:nvSpPr>
          <p:cNvPr id="46083" name="Rectangle 2"/>
          <p:cNvSpPr>
            <a:spLocks noGrp="1" noChangeArrowheads="1"/>
          </p:cNvSpPr>
          <p:nvPr>
            <p:ph type="title"/>
          </p:nvPr>
        </p:nvSpPr>
        <p:spPr/>
        <p:txBody>
          <a:bodyPr/>
          <a:lstStyle/>
          <a:p>
            <a:pPr eaLnBrk="1" hangingPunct="1"/>
            <a:r>
              <a:rPr lang="en-US" sz="4000" smtClean="0"/>
              <a:t>Refusing to Work because Conditions are Dangerous</a:t>
            </a:r>
          </a:p>
        </p:txBody>
      </p:sp>
      <p:sp>
        <p:nvSpPr>
          <p:cNvPr id="95235" name="Rectangle 3"/>
          <p:cNvSpPr>
            <a:spLocks noGrp="1" noChangeArrowheads="1"/>
          </p:cNvSpPr>
          <p:nvPr>
            <p:ph type="body" idx="1"/>
          </p:nvPr>
        </p:nvSpPr>
        <p:spPr/>
        <p:txBody>
          <a:bodyPr/>
          <a:lstStyle/>
          <a:p>
            <a:pPr eaLnBrk="1" hangingPunct="1">
              <a:lnSpc>
                <a:spcPct val="90000"/>
              </a:lnSpc>
              <a:buFontTx/>
              <a:buNone/>
            </a:pPr>
            <a:r>
              <a:rPr lang="en-US" sz="2800" b="1" i="1" smtClean="0"/>
              <a:t>Refusing work is protected if…</a:t>
            </a:r>
          </a:p>
          <a:p>
            <a:pPr eaLnBrk="1" hangingPunct="1">
              <a:lnSpc>
                <a:spcPct val="90000"/>
              </a:lnSpc>
            </a:pPr>
            <a:r>
              <a:rPr lang="en-US" sz="2800" smtClean="0"/>
              <a:t>You have asked the employer to eliminate the danger, and the employer failed to do so.</a:t>
            </a:r>
          </a:p>
          <a:p>
            <a:pPr eaLnBrk="1" hangingPunct="1">
              <a:lnSpc>
                <a:spcPct val="90000"/>
              </a:lnSpc>
            </a:pPr>
            <a:r>
              <a:rPr lang="en-US" sz="2800" smtClean="0"/>
              <a:t>You refused to work in “good faith”.</a:t>
            </a:r>
          </a:p>
          <a:p>
            <a:pPr eaLnBrk="1" hangingPunct="1">
              <a:lnSpc>
                <a:spcPct val="90000"/>
              </a:lnSpc>
            </a:pPr>
            <a:r>
              <a:rPr lang="en-US" sz="2800" smtClean="0"/>
              <a:t>A reasonable person would agree that there is a real danger of death or serious injury (illness).</a:t>
            </a:r>
          </a:p>
          <a:p>
            <a:pPr eaLnBrk="1" hangingPunct="1">
              <a:lnSpc>
                <a:spcPct val="90000"/>
              </a:lnSpc>
            </a:pPr>
            <a:r>
              <a:rPr lang="en-US" sz="2800" smtClean="0"/>
              <a:t>There isn’t enough time, due to the urgency of the hazard, to get it corrected through regular enforcement channels, such as requesting an OSHA inspection.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88BD2A-6981-4FEE-B6BE-26A6405ADC3F}" type="slidenum">
              <a:rPr lang="en-US" smtClean="0"/>
              <a:pPr eaLnBrk="1" hangingPunct="1"/>
              <a:t>44</a:t>
            </a:fld>
            <a:endParaRPr lang="en-US" smtClean="0"/>
          </a:p>
        </p:txBody>
      </p:sp>
      <p:sp>
        <p:nvSpPr>
          <p:cNvPr id="47107" name="Rectangle 2"/>
          <p:cNvSpPr>
            <a:spLocks noGrp="1" noChangeArrowheads="1"/>
          </p:cNvSpPr>
          <p:nvPr>
            <p:ph type="title"/>
          </p:nvPr>
        </p:nvSpPr>
        <p:spPr/>
        <p:txBody>
          <a:bodyPr/>
          <a:lstStyle/>
          <a:p>
            <a:pPr eaLnBrk="1" hangingPunct="1"/>
            <a:r>
              <a:rPr lang="en-US" sz="4000" smtClean="0"/>
              <a:t>Refusing to Work because Conditions are Dangerous</a:t>
            </a:r>
          </a:p>
        </p:txBody>
      </p:sp>
      <p:sp>
        <p:nvSpPr>
          <p:cNvPr id="97283" name="Rectangle 3"/>
          <p:cNvSpPr>
            <a:spLocks noGrp="1" noChangeArrowheads="1"/>
          </p:cNvSpPr>
          <p:nvPr>
            <p:ph type="body" idx="1"/>
          </p:nvPr>
        </p:nvSpPr>
        <p:spPr/>
        <p:txBody>
          <a:bodyPr/>
          <a:lstStyle/>
          <a:p>
            <a:pPr eaLnBrk="1" hangingPunct="1">
              <a:lnSpc>
                <a:spcPct val="90000"/>
              </a:lnSpc>
              <a:buFontTx/>
              <a:buNone/>
            </a:pPr>
            <a:r>
              <a:rPr lang="en-US" b="1" i="1" smtClean="0"/>
              <a:t>When all of these conditions are met, you take the following steps:</a:t>
            </a:r>
            <a:endParaRPr lang="en-US" smtClean="0"/>
          </a:p>
          <a:p>
            <a:pPr eaLnBrk="1" hangingPunct="1">
              <a:lnSpc>
                <a:spcPct val="90000"/>
              </a:lnSpc>
            </a:pPr>
            <a:r>
              <a:rPr lang="en-US" smtClean="0"/>
              <a:t>Ask your employer to correct the hazard;</a:t>
            </a:r>
          </a:p>
          <a:p>
            <a:pPr eaLnBrk="1" hangingPunct="1">
              <a:lnSpc>
                <a:spcPct val="90000"/>
              </a:lnSpc>
            </a:pPr>
            <a:r>
              <a:rPr lang="en-US" smtClean="0"/>
              <a:t>Ask your employer for other work;</a:t>
            </a:r>
          </a:p>
          <a:p>
            <a:pPr eaLnBrk="1" hangingPunct="1">
              <a:lnSpc>
                <a:spcPct val="90000"/>
              </a:lnSpc>
            </a:pPr>
            <a:r>
              <a:rPr lang="en-US" smtClean="0"/>
              <a:t>Tell your employer that you won’t perform the work unless and until the hazard is corrected; and</a:t>
            </a:r>
          </a:p>
          <a:p>
            <a:pPr eaLnBrk="1" hangingPunct="1">
              <a:lnSpc>
                <a:spcPct val="90000"/>
              </a:lnSpc>
            </a:pPr>
            <a:r>
              <a:rPr lang="en-US" smtClean="0"/>
              <a:t>Remain at the worksite until ordered to leave by your employer.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5C34E70-61FF-4023-9257-EBC008501D13}" type="slidenum">
              <a:rPr lang="en-US" smtClean="0"/>
              <a:pPr eaLnBrk="1" hangingPunct="1"/>
              <a:t>45</a:t>
            </a:fld>
            <a:endParaRPr lang="en-US" smtClean="0"/>
          </a:p>
        </p:txBody>
      </p:sp>
      <p:sp>
        <p:nvSpPr>
          <p:cNvPr id="48131" name="Rectangle 2"/>
          <p:cNvSpPr>
            <a:spLocks noGrp="1" noChangeArrowheads="1"/>
          </p:cNvSpPr>
          <p:nvPr>
            <p:ph type="title"/>
          </p:nvPr>
        </p:nvSpPr>
        <p:spPr/>
        <p:txBody>
          <a:bodyPr/>
          <a:lstStyle/>
          <a:p>
            <a:pPr eaLnBrk="1" hangingPunct="1"/>
            <a:r>
              <a:rPr lang="en-US" sz="4000" smtClean="0"/>
              <a:t>Health Standards in Construction</a:t>
            </a:r>
          </a:p>
        </p:txBody>
      </p:sp>
      <p:sp>
        <p:nvSpPr>
          <p:cNvPr id="99331" name="Rectangle 3"/>
          <p:cNvSpPr>
            <a:spLocks noGrp="1" noChangeArrowheads="1"/>
          </p:cNvSpPr>
          <p:nvPr>
            <p:ph type="body" idx="1"/>
          </p:nvPr>
        </p:nvSpPr>
        <p:spPr/>
        <p:txBody>
          <a:bodyPr/>
          <a:lstStyle/>
          <a:p>
            <a:pPr eaLnBrk="1" hangingPunct="1">
              <a:lnSpc>
                <a:spcPct val="90000"/>
              </a:lnSpc>
              <a:buFontTx/>
              <a:buNone/>
            </a:pPr>
            <a:r>
              <a:rPr lang="en-US" sz="2400" b="1" i="1" smtClean="0"/>
              <a:t>Learning Goals:</a:t>
            </a:r>
            <a:endParaRPr lang="en-US" sz="2400" smtClean="0"/>
          </a:p>
          <a:p>
            <a:pPr eaLnBrk="1" hangingPunct="1">
              <a:lnSpc>
                <a:spcPct val="90000"/>
              </a:lnSpc>
            </a:pPr>
            <a:r>
              <a:rPr lang="en-US" sz="2400" smtClean="0"/>
              <a:t>Overview OSHA’s health standards in construction.</a:t>
            </a:r>
          </a:p>
          <a:p>
            <a:pPr eaLnBrk="1" hangingPunct="1">
              <a:lnSpc>
                <a:spcPct val="90000"/>
              </a:lnSpc>
            </a:pPr>
            <a:r>
              <a:rPr lang="en-US" sz="2400" smtClean="0"/>
              <a:t>Be introduced to the American Conference of Governmental Industrial Hygienists (ACGIH)®</a:t>
            </a:r>
          </a:p>
          <a:p>
            <a:pPr eaLnBrk="1" hangingPunct="1">
              <a:lnSpc>
                <a:spcPct val="90000"/>
              </a:lnSpc>
            </a:pPr>
            <a:r>
              <a:rPr lang="en-US" sz="2400" smtClean="0"/>
              <a:t>Be introduced to the National Institute for Occupational Safety and Health (NIOSH)</a:t>
            </a:r>
          </a:p>
          <a:p>
            <a:pPr eaLnBrk="1" hangingPunct="1">
              <a:lnSpc>
                <a:spcPct val="90000"/>
              </a:lnSpc>
            </a:pPr>
            <a:r>
              <a:rPr lang="en-US" sz="2400" smtClean="0"/>
              <a:t>Become familiar with the terms and definitions used to describe occupational limits relating to health hazards.</a:t>
            </a:r>
          </a:p>
          <a:p>
            <a:pPr eaLnBrk="1" hangingPunct="1">
              <a:lnSpc>
                <a:spcPct val="90000"/>
              </a:lnSpc>
            </a:pPr>
            <a:r>
              <a:rPr lang="en-US" sz="2400" smtClean="0"/>
              <a:t>Indentify OSHA’s special emphasis programs and compliance directives for enforcing health standards in construction.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FB8932-4C18-44AE-A0FA-AFE09E95AB1D}" type="slidenum">
              <a:rPr lang="en-US" smtClean="0"/>
              <a:pPr eaLnBrk="1" hangingPunct="1"/>
              <a:t>46</a:t>
            </a:fld>
            <a:endParaRPr lang="en-US" smtClean="0"/>
          </a:p>
        </p:txBody>
      </p:sp>
      <p:sp>
        <p:nvSpPr>
          <p:cNvPr id="49155" name="Rectangle 2"/>
          <p:cNvSpPr>
            <a:spLocks noGrp="1" noChangeArrowheads="1"/>
          </p:cNvSpPr>
          <p:nvPr>
            <p:ph type="title"/>
          </p:nvPr>
        </p:nvSpPr>
        <p:spPr/>
        <p:txBody>
          <a:bodyPr/>
          <a:lstStyle/>
          <a:p>
            <a:pPr eaLnBrk="1" hangingPunct="1"/>
            <a:r>
              <a:rPr lang="en-US" smtClean="0"/>
              <a:t>Important Terms</a:t>
            </a:r>
          </a:p>
        </p:txBody>
      </p:sp>
      <p:sp>
        <p:nvSpPr>
          <p:cNvPr id="101379" name="Rectangle 3"/>
          <p:cNvSpPr>
            <a:spLocks noGrp="1" noChangeArrowheads="1"/>
          </p:cNvSpPr>
          <p:nvPr>
            <p:ph type="body" idx="1"/>
          </p:nvPr>
        </p:nvSpPr>
        <p:spPr/>
        <p:txBody>
          <a:bodyPr/>
          <a:lstStyle/>
          <a:p>
            <a:pPr eaLnBrk="1" hangingPunct="1"/>
            <a:r>
              <a:rPr lang="en-US" smtClean="0"/>
              <a:t>Hierarchy of Controls</a:t>
            </a:r>
          </a:p>
          <a:p>
            <a:pPr eaLnBrk="1" hangingPunct="1"/>
            <a:r>
              <a:rPr lang="en-US" smtClean="0"/>
              <a:t>Permissible Exposure Limit (PEL)</a:t>
            </a:r>
          </a:p>
          <a:p>
            <a:pPr eaLnBrk="1" hangingPunct="1"/>
            <a:r>
              <a:rPr lang="en-US" smtClean="0"/>
              <a:t>Action Level (AL)</a:t>
            </a:r>
          </a:p>
          <a:p>
            <a:pPr eaLnBrk="1" hangingPunct="1"/>
            <a:r>
              <a:rPr lang="en-US" smtClean="0"/>
              <a:t>Ceiling (C)</a:t>
            </a:r>
          </a:p>
          <a:p>
            <a:pPr eaLnBrk="1" hangingPunct="1"/>
            <a:r>
              <a:rPr lang="en-US" smtClean="0"/>
              <a:t>American Conference of Governmental Industrial Hygienists (ACGIH)</a:t>
            </a:r>
          </a:p>
          <a:p>
            <a:pPr eaLnBrk="1" hangingPunct="1"/>
            <a:r>
              <a:rPr lang="en-US" smtClean="0"/>
              <a:t>Threshold Limit Value (TLV)®</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9E5197-B0E5-47CC-A0F4-7F68669E8100}" type="slidenum">
              <a:rPr lang="en-US" smtClean="0"/>
              <a:pPr eaLnBrk="1" hangingPunct="1"/>
              <a:t>47</a:t>
            </a:fld>
            <a:endParaRPr lang="en-US" smtClean="0"/>
          </a:p>
        </p:txBody>
      </p:sp>
      <p:sp>
        <p:nvSpPr>
          <p:cNvPr id="50179" name="Rectangle 2"/>
          <p:cNvSpPr>
            <a:spLocks noGrp="1" noChangeArrowheads="1"/>
          </p:cNvSpPr>
          <p:nvPr>
            <p:ph type="title"/>
          </p:nvPr>
        </p:nvSpPr>
        <p:spPr/>
        <p:txBody>
          <a:bodyPr/>
          <a:lstStyle/>
          <a:p>
            <a:pPr eaLnBrk="1" hangingPunct="1"/>
            <a:r>
              <a:rPr lang="en-US" smtClean="0"/>
              <a:t>Important Terms</a:t>
            </a:r>
          </a:p>
        </p:txBody>
      </p:sp>
      <p:sp>
        <p:nvSpPr>
          <p:cNvPr id="103427" name="Rectangle 3"/>
          <p:cNvSpPr>
            <a:spLocks noGrp="1" noChangeArrowheads="1"/>
          </p:cNvSpPr>
          <p:nvPr>
            <p:ph type="body" idx="1"/>
          </p:nvPr>
        </p:nvSpPr>
        <p:spPr/>
        <p:txBody>
          <a:bodyPr/>
          <a:lstStyle/>
          <a:p>
            <a:pPr eaLnBrk="1" hangingPunct="1"/>
            <a:r>
              <a:rPr lang="en-US" smtClean="0"/>
              <a:t>National Institute for Occupational Safety &amp; Health (NIOSH)</a:t>
            </a:r>
          </a:p>
          <a:p>
            <a:pPr eaLnBrk="1" hangingPunct="1"/>
            <a:r>
              <a:rPr lang="en-US" smtClean="0"/>
              <a:t>Recommended Exposure Limit (REL)</a:t>
            </a:r>
          </a:p>
          <a:p>
            <a:pPr eaLnBrk="1" hangingPunct="1"/>
            <a:r>
              <a:rPr lang="en-US" smtClean="0"/>
              <a:t>Short Term Exposure Limit (STEL)</a:t>
            </a:r>
          </a:p>
          <a:p>
            <a:pPr eaLnBrk="1" hangingPunct="1"/>
            <a:r>
              <a:rPr lang="en-US" smtClean="0"/>
              <a:t>OSHA Special Emphasis Programs for Health</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B1DA2E-420A-4230-8F8D-D5F8D74F36B1}" type="slidenum">
              <a:rPr lang="en-US" smtClean="0"/>
              <a:pPr eaLnBrk="1" hangingPunct="1"/>
              <a:t>48</a:t>
            </a:fld>
            <a:endParaRPr lang="en-US" smtClean="0"/>
          </a:p>
        </p:txBody>
      </p:sp>
      <p:sp>
        <p:nvSpPr>
          <p:cNvPr id="51203" name="Rectangle 2"/>
          <p:cNvSpPr>
            <a:spLocks noGrp="1" noChangeArrowheads="1"/>
          </p:cNvSpPr>
          <p:nvPr>
            <p:ph type="title"/>
          </p:nvPr>
        </p:nvSpPr>
        <p:spPr/>
        <p:txBody>
          <a:bodyPr/>
          <a:lstStyle/>
          <a:p>
            <a:pPr eaLnBrk="1" hangingPunct="1"/>
            <a:r>
              <a:rPr lang="en-US" sz="4000" smtClean="0"/>
              <a:t>Health Standards in Construction Overview</a:t>
            </a:r>
          </a:p>
        </p:txBody>
      </p:sp>
      <p:sp>
        <p:nvSpPr>
          <p:cNvPr id="109571" name="Rectangle 3"/>
          <p:cNvSpPr>
            <a:spLocks noGrp="1" noChangeArrowheads="1"/>
          </p:cNvSpPr>
          <p:nvPr>
            <p:ph type="body" idx="1"/>
          </p:nvPr>
        </p:nvSpPr>
        <p:spPr/>
        <p:txBody>
          <a:bodyPr/>
          <a:lstStyle/>
          <a:p>
            <a:pPr eaLnBrk="1" hangingPunct="1"/>
            <a:r>
              <a:rPr lang="en-US" smtClean="0"/>
              <a:t>Availability of medical services and first aid</a:t>
            </a:r>
          </a:p>
          <a:p>
            <a:pPr eaLnBrk="1" hangingPunct="1"/>
            <a:r>
              <a:rPr lang="en-US" smtClean="0"/>
              <a:t>Sanitation of the job-site (toilet facilities)</a:t>
            </a:r>
          </a:p>
          <a:p>
            <a:pPr eaLnBrk="1" hangingPunct="1"/>
            <a:r>
              <a:rPr lang="en-US" smtClean="0"/>
              <a:t>Availability of water (potable and non-potable)</a:t>
            </a:r>
          </a:p>
          <a:p>
            <a:pPr eaLnBrk="1" hangingPunct="1"/>
            <a:r>
              <a:rPr lang="en-US" smtClean="0"/>
              <a:t>Eating and drinking areas</a:t>
            </a:r>
          </a:p>
          <a:p>
            <a:pPr eaLnBrk="1" hangingPunct="1"/>
            <a:r>
              <a:rPr lang="en-US" smtClean="0"/>
              <a:t>Vermin control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D26D29-E031-4B80-AAD3-5AE28EE87B07}" type="slidenum">
              <a:rPr lang="en-US" smtClean="0"/>
              <a:pPr eaLnBrk="1" hangingPunct="1"/>
              <a:t>49</a:t>
            </a:fld>
            <a:endParaRPr lang="en-US" smtClean="0"/>
          </a:p>
        </p:txBody>
      </p:sp>
      <p:sp>
        <p:nvSpPr>
          <p:cNvPr id="52227" name="Rectangle 2"/>
          <p:cNvSpPr>
            <a:spLocks noGrp="1" noChangeArrowheads="1"/>
          </p:cNvSpPr>
          <p:nvPr>
            <p:ph type="title"/>
          </p:nvPr>
        </p:nvSpPr>
        <p:spPr/>
        <p:txBody>
          <a:bodyPr/>
          <a:lstStyle/>
          <a:p>
            <a:pPr eaLnBrk="1" hangingPunct="1"/>
            <a:r>
              <a:rPr lang="en-US" sz="4000" smtClean="0"/>
              <a:t>Health Standards in Construction Overview</a:t>
            </a:r>
          </a:p>
        </p:txBody>
      </p:sp>
      <p:sp>
        <p:nvSpPr>
          <p:cNvPr id="52228" name="Rectangle 3"/>
          <p:cNvSpPr>
            <a:spLocks noGrp="1" noChangeArrowheads="1"/>
          </p:cNvSpPr>
          <p:nvPr>
            <p:ph type="body" idx="1"/>
          </p:nvPr>
        </p:nvSpPr>
        <p:spPr/>
        <p:txBody>
          <a:bodyPr/>
          <a:lstStyle/>
          <a:p>
            <a:pPr eaLnBrk="1" hangingPunct="1">
              <a:lnSpc>
                <a:spcPct val="90000"/>
              </a:lnSpc>
            </a:pPr>
            <a:r>
              <a:rPr lang="en-US" smtClean="0"/>
              <a:t>Chemicals</a:t>
            </a:r>
          </a:p>
          <a:p>
            <a:pPr lvl="1" eaLnBrk="1" hangingPunct="1">
              <a:lnSpc>
                <a:spcPct val="90000"/>
              </a:lnSpc>
            </a:pPr>
            <a:r>
              <a:rPr lang="en-US" smtClean="0"/>
              <a:t>Gases</a:t>
            </a:r>
          </a:p>
          <a:p>
            <a:pPr lvl="1" eaLnBrk="1" hangingPunct="1">
              <a:lnSpc>
                <a:spcPct val="90000"/>
              </a:lnSpc>
            </a:pPr>
            <a:r>
              <a:rPr lang="en-US" smtClean="0"/>
              <a:t>Vapors</a:t>
            </a:r>
          </a:p>
          <a:p>
            <a:pPr lvl="1" eaLnBrk="1" hangingPunct="1">
              <a:lnSpc>
                <a:spcPct val="90000"/>
              </a:lnSpc>
            </a:pPr>
            <a:r>
              <a:rPr lang="en-US" smtClean="0"/>
              <a:t>Fumes</a:t>
            </a:r>
          </a:p>
          <a:p>
            <a:pPr lvl="1" eaLnBrk="1" hangingPunct="1">
              <a:lnSpc>
                <a:spcPct val="90000"/>
              </a:lnSpc>
            </a:pPr>
            <a:r>
              <a:rPr lang="en-US" smtClean="0"/>
              <a:t>Dusts &amp; Fibers</a:t>
            </a:r>
          </a:p>
          <a:p>
            <a:pPr lvl="1" eaLnBrk="1" hangingPunct="1">
              <a:lnSpc>
                <a:spcPct val="90000"/>
              </a:lnSpc>
            </a:pPr>
            <a:r>
              <a:rPr lang="en-US" smtClean="0"/>
              <a:t>Mists</a:t>
            </a:r>
          </a:p>
          <a:p>
            <a:pPr eaLnBrk="1" hangingPunct="1">
              <a:lnSpc>
                <a:spcPct val="90000"/>
              </a:lnSpc>
            </a:pPr>
            <a:r>
              <a:rPr lang="en-US" smtClean="0"/>
              <a:t>Physical Health Hazards</a:t>
            </a:r>
          </a:p>
          <a:p>
            <a:pPr lvl="1" eaLnBrk="1" hangingPunct="1">
              <a:lnSpc>
                <a:spcPct val="90000"/>
              </a:lnSpc>
            </a:pPr>
            <a:r>
              <a:rPr lang="en-US" smtClean="0"/>
              <a:t>Noise</a:t>
            </a:r>
          </a:p>
          <a:p>
            <a:pPr lvl="1" eaLnBrk="1" hangingPunct="1">
              <a:lnSpc>
                <a:spcPct val="90000"/>
              </a:lnSpc>
            </a:pPr>
            <a:r>
              <a:rPr lang="en-US" smtClean="0"/>
              <a:t>Radiation</a:t>
            </a:r>
          </a:p>
        </p:txBody>
      </p:sp>
      <p:sp>
        <p:nvSpPr>
          <p:cNvPr id="52229" name="Text Box 4"/>
          <p:cNvSpPr txBox="1">
            <a:spLocks noChangeArrowheads="1"/>
          </p:cNvSpPr>
          <p:nvPr/>
        </p:nvSpPr>
        <p:spPr bwMode="auto">
          <a:xfrm>
            <a:off x="5562600" y="1905000"/>
            <a:ext cx="3124200" cy="225583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b="1" i="1"/>
              <a:t>OSHA currently regulates exposure to approximately 400 substances!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2D3EC3-B07D-475D-83E1-B01A79050A76}" type="slidenum">
              <a:rPr lang="en-US" smtClean="0"/>
              <a:pPr eaLnBrk="1" hangingPunct="1"/>
              <a:t>5</a:t>
            </a:fld>
            <a:endParaRPr lang="en-US" smtClean="0"/>
          </a:p>
        </p:txBody>
      </p:sp>
      <p:sp>
        <p:nvSpPr>
          <p:cNvPr id="6147" name="Rectangle 2"/>
          <p:cNvSpPr>
            <a:spLocks noGrp="1" noChangeArrowheads="1"/>
          </p:cNvSpPr>
          <p:nvPr>
            <p:ph type="title"/>
          </p:nvPr>
        </p:nvSpPr>
        <p:spPr/>
        <p:txBody>
          <a:bodyPr/>
          <a:lstStyle/>
          <a:p>
            <a:pPr eaLnBrk="1" hangingPunct="1"/>
            <a:r>
              <a:rPr lang="en-US" smtClean="0">
                <a:solidFill>
                  <a:schemeClr val="tx1"/>
                </a:solidFill>
              </a:rPr>
              <a:t>OSHA Disclaimer</a:t>
            </a:r>
          </a:p>
        </p:txBody>
      </p:sp>
      <p:sp>
        <p:nvSpPr>
          <p:cNvPr id="6148" name="Text Box 4"/>
          <p:cNvSpPr txBox="1">
            <a:spLocks noChangeArrowheads="1"/>
          </p:cNvSpPr>
          <p:nvPr/>
        </p:nvSpPr>
        <p:spPr bwMode="auto">
          <a:xfrm>
            <a:off x="609600" y="1905000"/>
            <a:ext cx="7559675"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t>This material was produced under grant number SH-19495-09-60-F-17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4FDD55-8060-45B4-BB0E-1F152D9455EF}" type="slidenum">
              <a:rPr lang="en-US" smtClean="0"/>
              <a:pPr eaLnBrk="1" hangingPunct="1"/>
              <a:t>50</a:t>
            </a:fld>
            <a:endParaRPr lang="en-US" smtClean="0"/>
          </a:p>
        </p:txBody>
      </p:sp>
      <p:sp>
        <p:nvSpPr>
          <p:cNvPr id="53251" name="Rectangle 2"/>
          <p:cNvSpPr>
            <a:spLocks noGrp="1" noChangeArrowheads="1"/>
          </p:cNvSpPr>
          <p:nvPr>
            <p:ph type="title"/>
          </p:nvPr>
        </p:nvSpPr>
        <p:spPr/>
        <p:txBody>
          <a:bodyPr/>
          <a:lstStyle/>
          <a:p>
            <a:pPr eaLnBrk="1" hangingPunct="1"/>
            <a:r>
              <a:rPr lang="en-US" smtClean="0"/>
              <a:t>Medical Services &amp; First Aid </a:t>
            </a:r>
          </a:p>
        </p:txBody>
      </p:sp>
      <p:sp>
        <p:nvSpPr>
          <p:cNvPr id="113667" name="Rectangle 3"/>
          <p:cNvSpPr>
            <a:spLocks noGrp="1" noChangeArrowheads="1"/>
          </p:cNvSpPr>
          <p:nvPr>
            <p:ph type="body" idx="1"/>
          </p:nvPr>
        </p:nvSpPr>
        <p:spPr/>
        <p:txBody>
          <a:bodyPr/>
          <a:lstStyle/>
          <a:p>
            <a:pPr eaLnBrk="1" hangingPunct="1">
              <a:lnSpc>
                <a:spcPct val="80000"/>
              </a:lnSpc>
            </a:pPr>
            <a:r>
              <a:rPr lang="en-US" sz="2800" smtClean="0"/>
              <a:t>Make available medical personnel for advice and consultation on matters of occupational health.</a:t>
            </a:r>
          </a:p>
          <a:p>
            <a:pPr eaLnBrk="1" hangingPunct="1">
              <a:lnSpc>
                <a:spcPct val="80000"/>
              </a:lnSpc>
            </a:pPr>
            <a:r>
              <a:rPr lang="en-US" sz="2800" smtClean="0"/>
              <a:t>Provisions for prompt medical attention in case of serious injury.</a:t>
            </a:r>
          </a:p>
          <a:p>
            <a:pPr eaLnBrk="1" hangingPunct="1">
              <a:lnSpc>
                <a:spcPct val="80000"/>
              </a:lnSpc>
            </a:pPr>
            <a:r>
              <a:rPr lang="en-US" sz="2800" smtClean="0"/>
              <a:t>In the absence of an infirmary, clinic, hospital, or physician… a person who has a valid certificate in first-aid training must be available at the worksite to render first aid.</a:t>
            </a:r>
          </a:p>
          <a:p>
            <a:pPr eaLnBrk="1" hangingPunct="1">
              <a:lnSpc>
                <a:spcPct val="80000"/>
              </a:lnSpc>
            </a:pPr>
            <a:r>
              <a:rPr lang="en-US" sz="2800" smtClean="0"/>
              <a:t>First aid supplies must be easily accessible when required.</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02E3AD5-FEB0-432A-9622-C601ADE9EB0D}" type="slidenum">
              <a:rPr lang="en-US" smtClean="0"/>
              <a:pPr eaLnBrk="1" hangingPunct="1"/>
              <a:t>51</a:t>
            </a:fld>
            <a:endParaRPr lang="en-US" smtClean="0"/>
          </a:p>
        </p:txBody>
      </p:sp>
      <p:sp>
        <p:nvSpPr>
          <p:cNvPr id="54275" name="Rectangle 4"/>
          <p:cNvSpPr>
            <a:spLocks noGrp="1" noChangeArrowheads="1"/>
          </p:cNvSpPr>
          <p:nvPr>
            <p:ph type="title"/>
          </p:nvPr>
        </p:nvSpPr>
        <p:spPr/>
        <p:txBody>
          <a:bodyPr/>
          <a:lstStyle/>
          <a:p>
            <a:pPr eaLnBrk="1" hangingPunct="1"/>
            <a:r>
              <a:rPr lang="en-US" smtClean="0"/>
              <a:t>First Aid Kits</a:t>
            </a:r>
          </a:p>
        </p:txBody>
      </p:sp>
      <p:sp>
        <p:nvSpPr>
          <p:cNvPr id="115720" name="Rectangle 8"/>
          <p:cNvSpPr>
            <a:spLocks noGrp="1" noChangeArrowheads="1"/>
          </p:cNvSpPr>
          <p:nvPr>
            <p:ph type="body" idx="1"/>
          </p:nvPr>
        </p:nvSpPr>
        <p:spPr>
          <a:xfrm>
            <a:off x="457200" y="1600200"/>
            <a:ext cx="5105400" cy="4525963"/>
          </a:xfrm>
        </p:spPr>
        <p:txBody>
          <a:bodyPr/>
          <a:lstStyle/>
          <a:p>
            <a:pPr eaLnBrk="1" hangingPunct="1">
              <a:lnSpc>
                <a:spcPct val="90000"/>
              </a:lnSpc>
            </a:pPr>
            <a:r>
              <a:rPr lang="en-US" sz="2400" smtClean="0"/>
              <a:t>Available on all job-sites where a hospital, clinic or physician is not available in terms of time and distance. </a:t>
            </a:r>
          </a:p>
          <a:p>
            <a:pPr eaLnBrk="1" hangingPunct="1">
              <a:lnSpc>
                <a:spcPct val="90000"/>
              </a:lnSpc>
            </a:pPr>
            <a:endParaRPr lang="en-US" sz="2400" smtClean="0"/>
          </a:p>
          <a:p>
            <a:pPr eaLnBrk="1" hangingPunct="1">
              <a:lnSpc>
                <a:spcPct val="90000"/>
              </a:lnSpc>
            </a:pPr>
            <a:r>
              <a:rPr lang="en-US" sz="2400" smtClean="0"/>
              <a:t>Persons must be trained to use these supplies and be willing to give care.</a:t>
            </a:r>
          </a:p>
          <a:p>
            <a:pPr eaLnBrk="1" hangingPunct="1">
              <a:lnSpc>
                <a:spcPct val="90000"/>
              </a:lnSpc>
            </a:pPr>
            <a:endParaRPr lang="en-US" sz="2400" smtClean="0"/>
          </a:p>
          <a:p>
            <a:pPr eaLnBrk="1" hangingPunct="1">
              <a:lnSpc>
                <a:spcPct val="90000"/>
              </a:lnSpc>
            </a:pPr>
            <a:r>
              <a:rPr lang="en-US" sz="2400" smtClean="0"/>
              <a:t>An automated electronic defibrillator (AED) is highly recommended.</a:t>
            </a:r>
          </a:p>
        </p:txBody>
      </p:sp>
      <p:pic>
        <p:nvPicPr>
          <p:cNvPr id="54277" name="Picture 6" descr="first aid kit AE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10200" y="3125788"/>
            <a:ext cx="3360738"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D03169-7340-4330-B666-43B16B861DF5}" type="slidenum">
              <a:rPr lang="en-US" smtClean="0"/>
              <a:pPr eaLnBrk="1" hangingPunct="1"/>
              <a:t>52</a:t>
            </a:fld>
            <a:endParaRPr lang="en-US" smtClean="0"/>
          </a:p>
        </p:txBody>
      </p:sp>
      <p:sp>
        <p:nvSpPr>
          <p:cNvPr id="55299" name="Rectangle 2"/>
          <p:cNvSpPr>
            <a:spLocks noGrp="1" noChangeArrowheads="1"/>
          </p:cNvSpPr>
          <p:nvPr>
            <p:ph type="title"/>
          </p:nvPr>
        </p:nvSpPr>
        <p:spPr/>
        <p:txBody>
          <a:bodyPr/>
          <a:lstStyle/>
          <a:p>
            <a:pPr eaLnBrk="1" hangingPunct="1"/>
            <a:r>
              <a:rPr lang="en-US" smtClean="0"/>
              <a:t>Sanitation of Job-Sites </a:t>
            </a:r>
          </a:p>
        </p:txBody>
      </p:sp>
      <p:sp>
        <p:nvSpPr>
          <p:cNvPr id="119811" name="Rectangle 3"/>
          <p:cNvSpPr>
            <a:spLocks noGrp="1" noChangeArrowheads="1"/>
          </p:cNvSpPr>
          <p:nvPr>
            <p:ph type="body" idx="1"/>
          </p:nvPr>
        </p:nvSpPr>
        <p:spPr>
          <a:xfrm>
            <a:off x="457200" y="1600200"/>
            <a:ext cx="5334000" cy="4525963"/>
          </a:xfrm>
        </p:spPr>
        <p:txBody>
          <a:bodyPr/>
          <a:lstStyle/>
          <a:p>
            <a:pPr eaLnBrk="1" hangingPunct="1">
              <a:lnSpc>
                <a:spcPct val="80000"/>
              </a:lnSpc>
            </a:pPr>
            <a:r>
              <a:rPr lang="en-US" sz="2800" smtClean="0"/>
              <a:t>Potable water (drinking water) must be provided.</a:t>
            </a:r>
          </a:p>
          <a:p>
            <a:pPr eaLnBrk="1" hangingPunct="1">
              <a:lnSpc>
                <a:spcPct val="80000"/>
              </a:lnSpc>
            </a:pPr>
            <a:r>
              <a:rPr lang="en-US" sz="2800" smtClean="0"/>
              <a:t>Capable of being tightly closed, and equipped with a tap. Water must not be dipped from containers.</a:t>
            </a:r>
          </a:p>
          <a:p>
            <a:pPr eaLnBrk="1" hangingPunct="1">
              <a:lnSpc>
                <a:spcPct val="80000"/>
              </a:lnSpc>
            </a:pPr>
            <a:r>
              <a:rPr lang="en-US" sz="2800" smtClean="0"/>
              <a:t>Clearly marked as to the nature of its contents and not used for any other purpose.</a:t>
            </a:r>
          </a:p>
          <a:p>
            <a:pPr eaLnBrk="1" hangingPunct="1">
              <a:lnSpc>
                <a:spcPct val="80000"/>
              </a:lnSpc>
            </a:pPr>
            <a:r>
              <a:rPr lang="en-US" sz="2800" smtClean="0"/>
              <a:t>The common drinking cup is prohibited.</a:t>
            </a:r>
          </a:p>
        </p:txBody>
      </p:sp>
      <p:pic>
        <p:nvPicPr>
          <p:cNvPr id="55301" name="Picture 5" descr="water ju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51575" y="1600200"/>
            <a:ext cx="24987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97225A-3FDE-4180-AFA3-87825A2E07ED}" type="slidenum">
              <a:rPr lang="en-US" smtClean="0"/>
              <a:pPr eaLnBrk="1" hangingPunct="1"/>
              <a:t>53</a:t>
            </a:fld>
            <a:endParaRPr lang="en-US" smtClean="0"/>
          </a:p>
        </p:txBody>
      </p:sp>
      <p:sp>
        <p:nvSpPr>
          <p:cNvPr id="56323" name="Rectangle 2"/>
          <p:cNvSpPr>
            <a:spLocks noGrp="1" noChangeArrowheads="1"/>
          </p:cNvSpPr>
          <p:nvPr>
            <p:ph type="title"/>
          </p:nvPr>
        </p:nvSpPr>
        <p:spPr/>
        <p:txBody>
          <a:bodyPr/>
          <a:lstStyle/>
          <a:p>
            <a:pPr eaLnBrk="1" hangingPunct="1"/>
            <a:r>
              <a:rPr lang="en-US" smtClean="0"/>
              <a:t>Washing Facilities </a:t>
            </a:r>
          </a:p>
        </p:txBody>
      </p:sp>
      <p:sp>
        <p:nvSpPr>
          <p:cNvPr id="121859" name="Rectangle 3"/>
          <p:cNvSpPr>
            <a:spLocks noGrp="1" noChangeArrowheads="1"/>
          </p:cNvSpPr>
          <p:nvPr>
            <p:ph type="body" idx="1"/>
          </p:nvPr>
        </p:nvSpPr>
        <p:spPr>
          <a:xfrm>
            <a:off x="457200" y="1600200"/>
            <a:ext cx="4724400" cy="4525963"/>
          </a:xfrm>
        </p:spPr>
        <p:txBody>
          <a:bodyPr/>
          <a:lstStyle/>
          <a:p>
            <a:pPr eaLnBrk="1" hangingPunct="1"/>
            <a:r>
              <a:rPr lang="en-US" smtClean="0"/>
              <a:t>Provide adequate washing facilities for employees.</a:t>
            </a:r>
          </a:p>
          <a:p>
            <a:pPr eaLnBrk="1" hangingPunct="1"/>
            <a:r>
              <a:rPr lang="en-US" smtClean="0"/>
              <a:t>Facilities must be in near proximity to the worksite.</a:t>
            </a:r>
          </a:p>
          <a:p>
            <a:pPr eaLnBrk="1" hangingPunct="1"/>
            <a:r>
              <a:rPr lang="en-US" smtClean="0"/>
              <a:t>Maintained in a sanitary condition. </a:t>
            </a:r>
          </a:p>
        </p:txBody>
      </p:sp>
      <p:pic>
        <p:nvPicPr>
          <p:cNvPr id="56325" name="Picture 5" descr="Lead Wash Station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2693988"/>
            <a:ext cx="3810000" cy="28686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6326" name="Text Box 7"/>
          <p:cNvSpPr txBox="1">
            <a:spLocks noChangeArrowheads="1"/>
          </p:cNvSpPr>
          <p:nvPr/>
        </p:nvSpPr>
        <p:spPr bwMode="auto">
          <a:xfrm>
            <a:off x="4335463" y="5715000"/>
            <a:ext cx="4808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Good health starts with good hygiene!</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5B7D5C1-B8DE-4817-B592-BBD11C8BB8C6}" type="slidenum">
              <a:rPr lang="en-US" smtClean="0"/>
              <a:pPr eaLnBrk="1" hangingPunct="1"/>
              <a:t>54</a:t>
            </a:fld>
            <a:endParaRPr lang="en-US" smtClean="0"/>
          </a:p>
        </p:txBody>
      </p:sp>
      <p:sp>
        <p:nvSpPr>
          <p:cNvPr id="57347" name="Rectangle 2"/>
          <p:cNvSpPr>
            <a:spLocks noGrp="1" noChangeArrowheads="1"/>
          </p:cNvSpPr>
          <p:nvPr>
            <p:ph type="title"/>
          </p:nvPr>
        </p:nvSpPr>
        <p:spPr/>
        <p:txBody>
          <a:bodyPr/>
          <a:lstStyle/>
          <a:p>
            <a:pPr eaLnBrk="1" hangingPunct="1"/>
            <a:r>
              <a:rPr lang="en-US" smtClean="0"/>
              <a:t>Eating and Drinking Areas </a:t>
            </a:r>
          </a:p>
        </p:txBody>
      </p:sp>
      <p:sp>
        <p:nvSpPr>
          <p:cNvPr id="57348" name="Rectangle 3"/>
          <p:cNvSpPr>
            <a:spLocks noGrp="1" noChangeArrowheads="1"/>
          </p:cNvSpPr>
          <p:nvPr>
            <p:ph type="body" idx="1"/>
          </p:nvPr>
        </p:nvSpPr>
        <p:spPr/>
        <p:txBody>
          <a:bodyPr/>
          <a:lstStyle/>
          <a:p>
            <a:pPr eaLnBrk="1" hangingPunct="1"/>
            <a:r>
              <a:rPr lang="en-US" smtClean="0"/>
              <a:t>No employee shall be allowed to consume food or beverages neither in a toilet room nor in any area exposed to a toxic material.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364394-C061-44DA-957A-5D971D81DFD5}" type="slidenum">
              <a:rPr lang="en-US" smtClean="0"/>
              <a:pPr eaLnBrk="1" hangingPunct="1"/>
              <a:t>55</a:t>
            </a:fld>
            <a:endParaRPr lang="en-US" smtClean="0"/>
          </a:p>
        </p:txBody>
      </p:sp>
      <p:sp>
        <p:nvSpPr>
          <p:cNvPr id="58371" name="Rectangle 2"/>
          <p:cNvSpPr>
            <a:spLocks noGrp="1" noChangeArrowheads="1"/>
          </p:cNvSpPr>
          <p:nvPr>
            <p:ph type="title"/>
          </p:nvPr>
        </p:nvSpPr>
        <p:spPr/>
        <p:txBody>
          <a:bodyPr/>
          <a:lstStyle/>
          <a:p>
            <a:pPr eaLnBrk="1" hangingPunct="1"/>
            <a:r>
              <a:rPr lang="en-US" smtClean="0"/>
              <a:t>Vermin Control </a:t>
            </a:r>
          </a:p>
        </p:txBody>
      </p:sp>
      <p:sp>
        <p:nvSpPr>
          <p:cNvPr id="58372" name="Rectangle 3"/>
          <p:cNvSpPr>
            <a:spLocks noGrp="1" noChangeArrowheads="1"/>
          </p:cNvSpPr>
          <p:nvPr>
            <p:ph type="body" idx="1"/>
          </p:nvPr>
        </p:nvSpPr>
        <p:spPr/>
        <p:txBody>
          <a:bodyPr/>
          <a:lstStyle/>
          <a:p>
            <a:pPr eaLnBrk="1" hangingPunct="1"/>
            <a:r>
              <a:rPr lang="en-US" smtClean="0"/>
              <a:t>Prevent the entrance or harborage of rodents, insects, and other vermin.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A13AA9-CA21-4AB9-8BC1-36C40F6168BA}" type="slidenum">
              <a:rPr lang="en-US" smtClean="0"/>
              <a:pPr eaLnBrk="1" hangingPunct="1"/>
              <a:t>56</a:t>
            </a:fld>
            <a:endParaRPr lang="en-US" smtClean="0"/>
          </a:p>
        </p:txBody>
      </p:sp>
      <p:sp>
        <p:nvSpPr>
          <p:cNvPr id="59395" name="Rectangle 2"/>
          <p:cNvSpPr>
            <a:spLocks noGrp="1" noChangeArrowheads="1"/>
          </p:cNvSpPr>
          <p:nvPr>
            <p:ph type="title"/>
          </p:nvPr>
        </p:nvSpPr>
        <p:spPr/>
        <p:txBody>
          <a:bodyPr/>
          <a:lstStyle/>
          <a:p>
            <a:pPr eaLnBrk="1" hangingPunct="1"/>
            <a:r>
              <a:rPr lang="en-US" sz="4000" smtClean="0"/>
              <a:t>Permissible Exposure Limit (PEL)</a:t>
            </a:r>
          </a:p>
        </p:txBody>
      </p:sp>
      <p:sp>
        <p:nvSpPr>
          <p:cNvPr id="59396" name="Rectangle 3"/>
          <p:cNvSpPr>
            <a:spLocks noGrp="1" noChangeArrowheads="1"/>
          </p:cNvSpPr>
          <p:nvPr>
            <p:ph type="body" idx="1"/>
          </p:nvPr>
        </p:nvSpPr>
        <p:spPr/>
        <p:txBody>
          <a:bodyPr/>
          <a:lstStyle/>
          <a:p>
            <a:pPr eaLnBrk="1" hangingPunct="1"/>
            <a:r>
              <a:rPr lang="en-US" smtClean="0"/>
              <a:t>Standards that limit the amount or concentration of a material.</a:t>
            </a:r>
          </a:p>
          <a:p>
            <a:pPr eaLnBrk="1" hangingPunct="1"/>
            <a:r>
              <a:rPr lang="en-US" smtClean="0"/>
              <a:t>Enforceable by OSHA.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12E8D5-E87A-4D84-8600-7B2EAA6A5989}" type="slidenum">
              <a:rPr lang="en-US" smtClean="0"/>
              <a:pPr eaLnBrk="1" hangingPunct="1"/>
              <a:t>57</a:t>
            </a:fld>
            <a:endParaRPr lang="en-US" smtClean="0"/>
          </a:p>
        </p:txBody>
      </p:sp>
      <p:sp>
        <p:nvSpPr>
          <p:cNvPr id="60419" name="Rectangle 2"/>
          <p:cNvSpPr>
            <a:spLocks noGrp="1" noChangeArrowheads="1"/>
          </p:cNvSpPr>
          <p:nvPr>
            <p:ph type="title"/>
          </p:nvPr>
        </p:nvSpPr>
        <p:spPr/>
        <p:txBody>
          <a:bodyPr/>
          <a:lstStyle/>
          <a:p>
            <a:pPr eaLnBrk="1" hangingPunct="1"/>
            <a:r>
              <a:rPr lang="en-US" sz="4000" smtClean="0"/>
              <a:t>Complying with OSHA Health Standards</a:t>
            </a:r>
          </a:p>
        </p:txBody>
      </p:sp>
      <p:sp>
        <p:nvSpPr>
          <p:cNvPr id="130051" name="Rectangle 3"/>
          <p:cNvSpPr>
            <a:spLocks noGrp="1" noChangeArrowheads="1"/>
          </p:cNvSpPr>
          <p:nvPr>
            <p:ph type="body" idx="1"/>
          </p:nvPr>
        </p:nvSpPr>
        <p:spPr/>
        <p:txBody>
          <a:bodyPr/>
          <a:lstStyle/>
          <a:p>
            <a:pPr eaLnBrk="1" hangingPunct="1"/>
            <a:r>
              <a:rPr lang="en-US" sz="2800" b="1" i="1" smtClean="0"/>
              <a:t>Administrative</a:t>
            </a:r>
            <a:r>
              <a:rPr lang="en-US" sz="2800" smtClean="0"/>
              <a:t> or </a:t>
            </a:r>
            <a:r>
              <a:rPr lang="en-US" sz="2800" b="1" i="1" smtClean="0"/>
              <a:t>engineering controls</a:t>
            </a:r>
            <a:r>
              <a:rPr lang="en-US" sz="2800" smtClean="0"/>
              <a:t> </a:t>
            </a:r>
            <a:r>
              <a:rPr lang="en-US" sz="2800" u="sng" smtClean="0"/>
              <a:t>must first be implemented whenever feasible</a:t>
            </a:r>
            <a:r>
              <a:rPr lang="en-US" sz="2800" smtClean="0"/>
              <a:t>. </a:t>
            </a:r>
          </a:p>
          <a:p>
            <a:pPr eaLnBrk="1" hangingPunct="1"/>
            <a:r>
              <a:rPr lang="en-US" sz="2800" smtClean="0"/>
              <a:t>Protective equipment or other protective measures must be used to keep the exposure of employees to air contaminants within the limits prescribed.</a:t>
            </a:r>
          </a:p>
          <a:p>
            <a:pPr eaLnBrk="1" hangingPunct="1"/>
            <a:r>
              <a:rPr lang="en-US" sz="2800" smtClean="0"/>
              <a:t>Competent industrial hygienist or other technically qualified person.</a:t>
            </a:r>
          </a:p>
          <a:p>
            <a:pPr eaLnBrk="1" hangingPunct="1"/>
            <a:r>
              <a:rPr lang="en-US" sz="2800" smtClean="0"/>
              <a:t>Follow OSHA’s respiratory protection standard.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69D0A94-7414-43B4-88CF-6254675CEBB6}" type="slidenum">
              <a:rPr lang="en-US" smtClean="0"/>
              <a:pPr eaLnBrk="1" hangingPunct="1"/>
              <a:t>58</a:t>
            </a:fld>
            <a:endParaRPr lang="en-US" smtClean="0"/>
          </a:p>
        </p:txBody>
      </p:sp>
      <p:sp>
        <p:nvSpPr>
          <p:cNvPr id="61443" name="Rectangle 2"/>
          <p:cNvSpPr>
            <a:spLocks noGrp="1" noChangeArrowheads="1"/>
          </p:cNvSpPr>
          <p:nvPr>
            <p:ph type="title"/>
          </p:nvPr>
        </p:nvSpPr>
        <p:spPr/>
        <p:txBody>
          <a:bodyPr/>
          <a:lstStyle/>
          <a:p>
            <a:pPr eaLnBrk="1" hangingPunct="1"/>
            <a:r>
              <a:rPr lang="en-US" sz="4000" smtClean="0"/>
              <a:t>ACGIH–Threshold Limit Value (TLV) ®</a:t>
            </a:r>
          </a:p>
        </p:txBody>
      </p:sp>
      <p:sp>
        <p:nvSpPr>
          <p:cNvPr id="132099" name="Rectangle 3"/>
          <p:cNvSpPr>
            <a:spLocks noGrp="1" noChangeArrowheads="1"/>
          </p:cNvSpPr>
          <p:nvPr>
            <p:ph type="body" idx="1"/>
          </p:nvPr>
        </p:nvSpPr>
        <p:spPr/>
        <p:txBody>
          <a:bodyPr/>
          <a:lstStyle/>
          <a:p>
            <a:pPr eaLnBrk="1" hangingPunct="1"/>
            <a:r>
              <a:rPr lang="en-US" smtClean="0"/>
              <a:t>American Conference of Governmental Industrial Hygienists</a:t>
            </a:r>
          </a:p>
          <a:p>
            <a:pPr eaLnBrk="1" hangingPunct="1"/>
            <a:r>
              <a:rPr lang="en-US" smtClean="0"/>
              <a:t>29 CFR 1926.55 Appendix A (1970 TLVs)</a:t>
            </a:r>
          </a:p>
          <a:p>
            <a:pPr lvl="1" eaLnBrk="1" hangingPunct="1"/>
            <a:r>
              <a:rPr lang="en-US" smtClean="0"/>
              <a:t>Exposure of employees to inhalation, ingestion, skin absorption, or contact with any material or substance at a concentration above those specified shall be avoided!</a:t>
            </a:r>
          </a:p>
          <a:p>
            <a:pPr eaLnBrk="1" hangingPunct="1"/>
            <a:r>
              <a:rPr lang="en-US" smtClean="0"/>
              <a:t>Current TLVs are </a:t>
            </a:r>
            <a:r>
              <a:rPr lang="en-US" u="sng" smtClean="0"/>
              <a:t>not</a:t>
            </a:r>
            <a:r>
              <a:rPr lang="en-US" smtClean="0"/>
              <a:t> enforceable.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387C6A-BF2A-4323-88E4-72A5EFB9782E}" type="slidenum">
              <a:rPr lang="en-US" smtClean="0"/>
              <a:pPr eaLnBrk="1" hangingPunct="1"/>
              <a:t>59</a:t>
            </a:fld>
            <a:endParaRPr lang="en-US" smtClean="0"/>
          </a:p>
        </p:txBody>
      </p:sp>
      <p:sp>
        <p:nvSpPr>
          <p:cNvPr id="62467" name="Rectangle 2"/>
          <p:cNvSpPr>
            <a:spLocks noGrp="1" noChangeArrowheads="1"/>
          </p:cNvSpPr>
          <p:nvPr>
            <p:ph type="title"/>
          </p:nvPr>
        </p:nvSpPr>
        <p:spPr/>
        <p:txBody>
          <a:bodyPr/>
          <a:lstStyle/>
          <a:p>
            <a:pPr eaLnBrk="1" hangingPunct="1"/>
            <a:r>
              <a:rPr lang="en-US" sz="4000" smtClean="0"/>
              <a:t>NIOSH – Recommended Exposure Limit (REL)</a:t>
            </a:r>
          </a:p>
        </p:txBody>
      </p:sp>
      <p:sp>
        <p:nvSpPr>
          <p:cNvPr id="134147" name="Rectangle 3"/>
          <p:cNvSpPr>
            <a:spLocks noGrp="1" noChangeArrowheads="1"/>
          </p:cNvSpPr>
          <p:nvPr>
            <p:ph type="body" idx="1"/>
          </p:nvPr>
        </p:nvSpPr>
        <p:spPr/>
        <p:txBody>
          <a:bodyPr/>
          <a:lstStyle/>
          <a:p>
            <a:pPr eaLnBrk="1" hangingPunct="1"/>
            <a:r>
              <a:rPr lang="en-US" smtClean="0"/>
              <a:t>National Institute for Occupational Safety &amp; Health</a:t>
            </a:r>
          </a:p>
          <a:p>
            <a:pPr eaLnBrk="1" hangingPunct="1"/>
            <a:r>
              <a:rPr lang="en-US" smtClean="0"/>
              <a:t>Levels that NIOSH believes would be protective of worker safety and health.</a:t>
            </a:r>
          </a:p>
          <a:p>
            <a:pPr eaLnBrk="1" hangingPunct="1"/>
            <a:r>
              <a:rPr lang="en-US" smtClean="0"/>
              <a:t>Highly protective.</a:t>
            </a:r>
          </a:p>
          <a:p>
            <a:pPr eaLnBrk="1" hangingPunct="1"/>
            <a:r>
              <a:rPr lang="en-US" u="sng" smtClean="0"/>
              <a:t>Not</a:t>
            </a:r>
            <a:r>
              <a:rPr lang="en-US" smtClean="0"/>
              <a:t> enforceable by OSHA.</a:t>
            </a:r>
          </a:p>
          <a:p>
            <a:pPr eaLnBrk="1" hangingPunct="1"/>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3996394-7397-4F26-9B69-B6F6A625BE1E}" type="slidenum">
              <a:rPr lang="en-US" smtClean="0"/>
              <a:pPr eaLnBrk="1" hangingPunct="1"/>
              <a:t>6</a:t>
            </a:fld>
            <a:endParaRPr lang="en-US" smtClean="0"/>
          </a:p>
        </p:txBody>
      </p:sp>
      <p:sp>
        <p:nvSpPr>
          <p:cNvPr id="7171" name="Rectangle 2"/>
          <p:cNvSpPr>
            <a:spLocks noGrp="1" noChangeArrowheads="1"/>
          </p:cNvSpPr>
          <p:nvPr>
            <p:ph type="title"/>
          </p:nvPr>
        </p:nvSpPr>
        <p:spPr/>
        <p:txBody>
          <a:bodyPr/>
          <a:lstStyle/>
          <a:p>
            <a:pPr eaLnBrk="1" hangingPunct="1"/>
            <a:r>
              <a:rPr lang="en-US" smtClean="0"/>
              <a:t>Course Overview</a:t>
            </a:r>
          </a:p>
        </p:txBody>
      </p:sp>
      <p:sp>
        <p:nvSpPr>
          <p:cNvPr id="2" name="Rectangle 3"/>
          <p:cNvSpPr>
            <a:spLocks noGrp="1" noChangeArrowheads="1"/>
          </p:cNvSpPr>
          <p:nvPr>
            <p:ph type="body" idx="1"/>
          </p:nvPr>
        </p:nvSpPr>
        <p:spPr/>
        <p:txBody>
          <a:bodyPr/>
          <a:lstStyle/>
          <a:p>
            <a:pPr eaLnBrk="1" hangingPunct="1"/>
            <a:r>
              <a:rPr lang="en-US" sz="2800" smtClean="0"/>
              <a:t>Prepare an employer or its designated representative (job-site competent person) to understand and react to occupational health hazards in construction. </a:t>
            </a:r>
          </a:p>
          <a:p>
            <a:pPr eaLnBrk="1" hangingPunct="1"/>
            <a:r>
              <a:rPr lang="en-US" sz="2800" smtClean="0"/>
              <a:t>Learn how to </a:t>
            </a:r>
            <a:r>
              <a:rPr lang="en-US" sz="2800" i="1" smtClean="0"/>
              <a:t>anticipate</a:t>
            </a:r>
            <a:r>
              <a:rPr lang="en-US" sz="2800" smtClean="0"/>
              <a:t>, </a:t>
            </a:r>
            <a:r>
              <a:rPr lang="en-US" sz="2800" i="1" smtClean="0"/>
              <a:t>recognize</a:t>
            </a:r>
            <a:r>
              <a:rPr lang="en-US" sz="2800" smtClean="0"/>
              <a:t>, </a:t>
            </a:r>
            <a:r>
              <a:rPr lang="en-US" sz="2800" i="1" smtClean="0"/>
              <a:t>evaluate</a:t>
            </a:r>
            <a:r>
              <a:rPr lang="en-US" sz="2800" smtClean="0"/>
              <a:t> and </a:t>
            </a:r>
            <a:r>
              <a:rPr lang="en-US" sz="2800" i="1" smtClean="0"/>
              <a:t>control</a:t>
            </a:r>
            <a:r>
              <a:rPr lang="en-US" sz="2800" smtClean="0"/>
              <a:t> occupational health hazards</a:t>
            </a:r>
          </a:p>
          <a:p>
            <a:pPr eaLnBrk="1" hangingPunct="1"/>
            <a:r>
              <a:rPr lang="en-US" sz="2800" smtClean="0"/>
              <a:t>Learn how and when to make managerial decisions regarding health issues in construction.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95C0721-ED0A-4E5C-9F3E-62E91C6F4793}" type="slidenum">
              <a:rPr lang="en-US" smtClean="0"/>
              <a:pPr eaLnBrk="1" hangingPunct="1"/>
              <a:t>60</a:t>
            </a:fld>
            <a:endParaRPr lang="en-US" smtClean="0"/>
          </a:p>
        </p:txBody>
      </p:sp>
      <p:sp>
        <p:nvSpPr>
          <p:cNvPr id="63491" name="Rectangle 2"/>
          <p:cNvSpPr>
            <a:spLocks noGrp="1" noChangeArrowheads="1"/>
          </p:cNvSpPr>
          <p:nvPr>
            <p:ph type="title"/>
          </p:nvPr>
        </p:nvSpPr>
        <p:spPr/>
        <p:txBody>
          <a:bodyPr/>
          <a:lstStyle/>
          <a:p>
            <a:pPr eaLnBrk="1" hangingPunct="1"/>
            <a:r>
              <a:rPr lang="en-US" sz="4000" smtClean="0"/>
              <a:t>NIOSH Pocket Guide to Chemical Hazards</a:t>
            </a:r>
          </a:p>
        </p:txBody>
      </p:sp>
      <p:sp>
        <p:nvSpPr>
          <p:cNvPr id="63493" name="Text Box 8"/>
          <p:cNvSpPr txBox="1">
            <a:spLocks noChangeArrowheads="1"/>
          </p:cNvSpPr>
          <p:nvPr/>
        </p:nvSpPr>
        <p:spPr bwMode="auto">
          <a:xfrm>
            <a:off x="914400" y="5410200"/>
            <a:ext cx="7086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i="1"/>
              <a:t>For more information on NIOSH and to access the Pocket Guide to Chemical Hazards, go to www.cdc.gov/niosh</a:t>
            </a:r>
            <a:endParaRPr lang="en-US" sz="400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3288" y="1664208"/>
            <a:ext cx="5297424" cy="3529584"/>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35CE67-6028-4667-8AA9-C61A333D81E7}" type="slidenum">
              <a:rPr lang="en-US" smtClean="0"/>
              <a:pPr eaLnBrk="1" hangingPunct="1"/>
              <a:t>61</a:t>
            </a:fld>
            <a:endParaRPr lang="en-US" smtClean="0"/>
          </a:p>
        </p:txBody>
      </p:sp>
      <p:sp>
        <p:nvSpPr>
          <p:cNvPr id="64515" name="Rectangle 2"/>
          <p:cNvSpPr>
            <a:spLocks noGrp="1" noChangeArrowheads="1"/>
          </p:cNvSpPr>
          <p:nvPr>
            <p:ph type="title"/>
          </p:nvPr>
        </p:nvSpPr>
        <p:spPr/>
        <p:txBody>
          <a:bodyPr/>
          <a:lstStyle/>
          <a:p>
            <a:pPr eaLnBrk="1" hangingPunct="1"/>
            <a:r>
              <a:rPr lang="en-US" smtClean="0"/>
              <a:t>Additional Exposure Limits</a:t>
            </a:r>
          </a:p>
        </p:txBody>
      </p:sp>
      <p:sp>
        <p:nvSpPr>
          <p:cNvPr id="138243" name="Rectangle 3"/>
          <p:cNvSpPr>
            <a:spLocks noGrp="1" noChangeArrowheads="1"/>
          </p:cNvSpPr>
          <p:nvPr>
            <p:ph type="body" idx="1"/>
          </p:nvPr>
        </p:nvSpPr>
        <p:spPr/>
        <p:txBody>
          <a:bodyPr/>
          <a:lstStyle/>
          <a:p>
            <a:pPr eaLnBrk="1" hangingPunct="1">
              <a:lnSpc>
                <a:spcPct val="90000"/>
              </a:lnSpc>
            </a:pPr>
            <a:r>
              <a:rPr lang="en-US" sz="2800" b="1" smtClean="0"/>
              <a:t>Time Weighted Average (TWA)</a:t>
            </a:r>
          </a:p>
          <a:p>
            <a:pPr lvl="1" eaLnBrk="1" hangingPunct="1">
              <a:lnSpc>
                <a:spcPct val="90000"/>
              </a:lnSpc>
            </a:pPr>
            <a:r>
              <a:rPr lang="en-US" sz="2400" smtClean="0"/>
              <a:t>The average employee exposure over an 8-hour period. </a:t>
            </a:r>
          </a:p>
          <a:p>
            <a:pPr eaLnBrk="1" hangingPunct="1">
              <a:lnSpc>
                <a:spcPct val="90000"/>
              </a:lnSpc>
            </a:pPr>
            <a:r>
              <a:rPr lang="en-US" sz="2800" b="1" smtClean="0"/>
              <a:t>Action Level (AL)</a:t>
            </a:r>
          </a:p>
          <a:p>
            <a:pPr lvl="1" eaLnBrk="1" hangingPunct="1">
              <a:lnSpc>
                <a:spcPct val="90000"/>
              </a:lnSpc>
            </a:pPr>
            <a:r>
              <a:rPr lang="en-US" sz="2400" smtClean="0"/>
              <a:t>Exposure level at which some OSHA regulations set to protect employees takes effect. </a:t>
            </a:r>
          </a:p>
          <a:p>
            <a:pPr eaLnBrk="1" hangingPunct="1">
              <a:lnSpc>
                <a:spcPct val="90000"/>
              </a:lnSpc>
            </a:pPr>
            <a:r>
              <a:rPr lang="en-US" sz="2800" b="1" smtClean="0"/>
              <a:t>Ceiling Limit (C)</a:t>
            </a:r>
          </a:p>
          <a:p>
            <a:pPr lvl="1" eaLnBrk="1" hangingPunct="1">
              <a:lnSpc>
                <a:spcPct val="90000"/>
              </a:lnSpc>
            </a:pPr>
            <a:r>
              <a:rPr lang="en-US" sz="2400" smtClean="0"/>
              <a:t>The maximum allowable level.</a:t>
            </a:r>
          </a:p>
          <a:p>
            <a:pPr eaLnBrk="1" hangingPunct="1">
              <a:lnSpc>
                <a:spcPct val="90000"/>
              </a:lnSpc>
            </a:pPr>
            <a:r>
              <a:rPr lang="en-US" sz="2800" b="1" smtClean="0"/>
              <a:t>Short Term Exposure Limit (STEL)</a:t>
            </a:r>
          </a:p>
          <a:p>
            <a:pPr lvl="1" eaLnBrk="1" hangingPunct="1">
              <a:lnSpc>
                <a:spcPct val="90000"/>
              </a:lnSpc>
            </a:pPr>
            <a:r>
              <a:rPr lang="en-US" sz="2400" smtClean="0"/>
              <a:t>Level that must not be exceeded when averaged over a specified short period of time (usually 15 minutes).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6E10C4-2BF0-464E-9556-E84303A7BE1A}" type="slidenum">
              <a:rPr lang="en-US" smtClean="0"/>
              <a:pPr eaLnBrk="1" hangingPunct="1"/>
              <a:t>62</a:t>
            </a:fld>
            <a:endParaRPr lang="en-US" smtClean="0"/>
          </a:p>
        </p:txBody>
      </p:sp>
      <p:sp>
        <p:nvSpPr>
          <p:cNvPr id="65539" name="Rectangle 2"/>
          <p:cNvSpPr>
            <a:spLocks noGrp="1" noChangeArrowheads="1"/>
          </p:cNvSpPr>
          <p:nvPr>
            <p:ph type="title" idx="4294967295"/>
          </p:nvPr>
        </p:nvSpPr>
        <p:spPr>
          <a:xfrm>
            <a:off x="0" y="274638"/>
            <a:ext cx="8229600" cy="1143000"/>
          </a:xfrm>
        </p:spPr>
        <p:txBody>
          <a:bodyPr/>
          <a:lstStyle/>
          <a:p>
            <a:pPr eaLnBrk="1" hangingPunct="1"/>
            <a:r>
              <a:rPr lang="en-US" sz="3600" smtClean="0"/>
              <a:t>Exposure Limit Comparison Chart </a:t>
            </a:r>
          </a:p>
        </p:txBody>
      </p:sp>
      <p:sp>
        <p:nvSpPr>
          <p:cNvPr id="65540" name="Text Box 8"/>
          <p:cNvSpPr txBox="1">
            <a:spLocks noChangeArrowheads="1"/>
          </p:cNvSpPr>
          <p:nvPr/>
        </p:nvSpPr>
        <p:spPr bwMode="auto">
          <a:xfrm>
            <a:off x="2971800" y="5791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Time</a:t>
            </a:r>
            <a:endParaRPr lang="en-US" sz="2400"/>
          </a:p>
        </p:txBody>
      </p:sp>
      <p:sp>
        <p:nvSpPr>
          <p:cNvPr id="65541" name="Text Box 12"/>
          <p:cNvSpPr txBox="1">
            <a:spLocks noChangeArrowheads="1"/>
          </p:cNvSpPr>
          <p:nvPr/>
        </p:nvSpPr>
        <p:spPr bwMode="auto">
          <a:xfrm>
            <a:off x="6248400" y="3567113"/>
            <a:ext cx="2109788"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2400" b="1"/>
              <a:t>PEL </a:t>
            </a:r>
            <a:endParaRPr lang="en-US" sz="2400"/>
          </a:p>
        </p:txBody>
      </p:sp>
      <p:sp>
        <p:nvSpPr>
          <p:cNvPr id="65542" name="Text Box 13"/>
          <p:cNvSpPr txBox="1">
            <a:spLocks noChangeArrowheads="1"/>
          </p:cNvSpPr>
          <p:nvPr/>
        </p:nvSpPr>
        <p:spPr bwMode="auto">
          <a:xfrm>
            <a:off x="6248400" y="4038600"/>
            <a:ext cx="223202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2400" b="1"/>
              <a:t>TLV</a:t>
            </a:r>
            <a:endParaRPr lang="en-US" sz="2400"/>
          </a:p>
        </p:txBody>
      </p:sp>
      <p:sp>
        <p:nvSpPr>
          <p:cNvPr id="65543" name="Text Box 14"/>
          <p:cNvSpPr txBox="1">
            <a:spLocks noChangeArrowheads="1"/>
          </p:cNvSpPr>
          <p:nvPr/>
        </p:nvSpPr>
        <p:spPr bwMode="auto">
          <a:xfrm>
            <a:off x="6229350" y="4557713"/>
            <a:ext cx="23812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2400" b="1"/>
              <a:t>REL</a:t>
            </a:r>
            <a:endParaRPr lang="en-US" sz="2400"/>
          </a:p>
        </p:txBody>
      </p:sp>
      <p:grpSp>
        <p:nvGrpSpPr>
          <p:cNvPr id="65544" name="Group 20"/>
          <p:cNvGrpSpPr>
            <a:grpSpLocks/>
          </p:cNvGrpSpPr>
          <p:nvPr/>
        </p:nvGrpSpPr>
        <p:grpSpPr bwMode="auto">
          <a:xfrm>
            <a:off x="990600" y="2057400"/>
            <a:ext cx="5562600" cy="3581400"/>
            <a:chOff x="870" y="2074"/>
            <a:chExt cx="1802" cy="1122"/>
          </a:xfrm>
        </p:grpSpPr>
        <p:sp>
          <p:nvSpPr>
            <p:cNvPr id="65549" name="Line 5"/>
            <p:cNvSpPr>
              <a:spLocks noChangeShapeType="1"/>
            </p:cNvSpPr>
            <p:nvPr/>
          </p:nvSpPr>
          <p:spPr bwMode="auto">
            <a:xfrm>
              <a:off x="879" y="2074"/>
              <a:ext cx="0" cy="112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0" name="Line 6"/>
            <p:cNvSpPr>
              <a:spLocks noChangeShapeType="1"/>
            </p:cNvSpPr>
            <p:nvPr/>
          </p:nvSpPr>
          <p:spPr bwMode="auto">
            <a:xfrm>
              <a:off x="870" y="3191"/>
              <a:ext cx="17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551" name="Line 7"/>
            <p:cNvSpPr>
              <a:spLocks noChangeShapeType="1"/>
            </p:cNvSpPr>
            <p:nvPr/>
          </p:nvSpPr>
          <p:spPr bwMode="auto">
            <a:xfrm>
              <a:off x="874" y="2634"/>
              <a:ext cx="1796" cy="0"/>
            </a:xfrm>
            <a:prstGeom prst="line">
              <a:avLst/>
            </a:prstGeom>
            <a:noFill/>
            <a:ln w="19050">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en-US"/>
            </a:p>
          </p:txBody>
        </p:sp>
        <p:sp>
          <p:nvSpPr>
            <p:cNvPr id="65552" name="Line 9"/>
            <p:cNvSpPr>
              <a:spLocks noChangeShapeType="1"/>
            </p:cNvSpPr>
            <p:nvPr/>
          </p:nvSpPr>
          <p:spPr bwMode="auto">
            <a:xfrm>
              <a:off x="876" y="2777"/>
              <a:ext cx="1796" cy="0"/>
            </a:xfrm>
            <a:prstGeom prst="line">
              <a:avLst/>
            </a:prstGeom>
            <a:noFill/>
            <a:ln w="19050">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en-US"/>
            </a:p>
          </p:txBody>
        </p:sp>
        <p:sp>
          <p:nvSpPr>
            <p:cNvPr id="65553" name="Line 10"/>
            <p:cNvSpPr>
              <a:spLocks noChangeShapeType="1"/>
            </p:cNvSpPr>
            <p:nvPr/>
          </p:nvSpPr>
          <p:spPr bwMode="auto">
            <a:xfrm>
              <a:off x="873" y="2910"/>
              <a:ext cx="1796" cy="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65554" name="Freeform 11"/>
            <p:cNvSpPr>
              <a:spLocks/>
            </p:cNvSpPr>
            <p:nvPr/>
          </p:nvSpPr>
          <p:spPr bwMode="auto">
            <a:xfrm>
              <a:off x="884" y="2291"/>
              <a:ext cx="1765" cy="705"/>
            </a:xfrm>
            <a:custGeom>
              <a:avLst/>
              <a:gdLst>
                <a:gd name="T0" fmla="*/ 0 w 4413"/>
                <a:gd name="T1" fmla="*/ 8 h 2092"/>
                <a:gd name="T2" fmla="*/ 2 w 4413"/>
                <a:gd name="T3" fmla="*/ 8 h 2092"/>
                <a:gd name="T4" fmla="*/ 5 w 4413"/>
                <a:gd name="T5" fmla="*/ 8 h 2092"/>
                <a:gd name="T6" fmla="*/ 6 w 4413"/>
                <a:gd name="T7" fmla="*/ 7 h 2092"/>
                <a:gd name="T8" fmla="*/ 7 w 4413"/>
                <a:gd name="T9" fmla="*/ 6 h 2092"/>
                <a:gd name="T10" fmla="*/ 7 w 4413"/>
                <a:gd name="T11" fmla="*/ 4 h 2092"/>
                <a:gd name="T12" fmla="*/ 9 w 4413"/>
                <a:gd name="T13" fmla="*/ 4 h 2092"/>
                <a:gd name="T14" fmla="*/ 10 w 4413"/>
                <a:gd name="T15" fmla="*/ 5 h 2092"/>
                <a:gd name="T16" fmla="*/ 10 w 4413"/>
                <a:gd name="T17" fmla="*/ 8 h 2092"/>
                <a:gd name="T18" fmla="*/ 11 w 4413"/>
                <a:gd name="T19" fmla="*/ 9 h 2092"/>
                <a:gd name="T20" fmla="*/ 13 w 4413"/>
                <a:gd name="T21" fmla="*/ 9 h 2092"/>
                <a:gd name="T22" fmla="*/ 14 w 4413"/>
                <a:gd name="T23" fmla="*/ 8 h 2092"/>
                <a:gd name="T24" fmla="*/ 14 w 4413"/>
                <a:gd name="T25" fmla="*/ 4 h 2092"/>
                <a:gd name="T26" fmla="*/ 15 w 4413"/>
                <a:gd name="T27" fmla="*/ 1 h 2092"/>
                <a:gd name="T28" fmla="*/ 17 w 4413"/>
                <a:gd name="T29" fmla="*/ 0 h 2092"/>
                <a:gd name="T30" fmla="*/ 19 w 4413"/>
                <a:gd name="T31" fmla="*/ 1 h 2092"/>
                <a:gd name="T32" fmla="*/ 19 w 4413"/>
                <a:gd name="T33" fmla="*/ 4 h 2092"/>
                <a:gd name="T34" fmla="*/ 20 w 4413"/>
                <a:gd name="T35" fmla="*/ 7 h 2092"/>
                <a:gd name="T36" fmla="*/ 20 w 4413"/>
                <a:gd name="T37" fmla="*/ 8 h 2092"/>
                <a:gd name="T38" fmla="*/ 22 w 4413"/>
                <a:gd name="T39" fmla="*/ 8 h 2092"/>
                <a:gd name="T40" fmla="*/ 23 w 4413"/>
                <a:gd name="T41" fmla="*/ 8 h 2092"/>
                <a:gd name="T42" fmla="*/ 24 w 4413"/>
                <a:gd name="T43" fmla="*/ 7 h 2092"/>
                <a:gd name="T44" fmla="*/ 26 w 4413"/>
                <a:gd name="T45" fmla="*/ 5 h 2092"/>
                <a:gd name="T46" fmla="*/ 28 w 4413"/>
                <a:gd name="T47" fmla="*/ 5 h 2092"/>
                <a:gd name="T48" fmla="*/ 31 w 4413"/>
                <a:gd name="T49" fmla="*/ 5 h 2092"/>
                <a:gd name="T50" fmla="*/ 33 w 4413"/>
                <a:gd name="T51" fmla="*/ 6 h 2092"/>
                <a:gd name="T52" fmla="*/ 34 w 4413"/>
                <a:gd name="T53" fmla="*/ 7 h 2092"/>
                <a:gd name="T54" fmla="*/ 36 w 4413"/>
                <a:gd name="T55" fmla="*/ 8 h 2092"/>
                <a:gd name="T56" fmla="*/ 38 w 4413"/>
                <a:gd name="T57" fmla="*/ 8 h 2092"/>
                <a:gd name="T58" fmla="*/ 40 w 4413"/>
                <a:gd name="T59" fmla="*/ 8 h 2092"/>
                <a:gd name="T60" fmla="*/ 42 w 4413"/>
                <a:gd name="T61" fmla="*/ 7 h 2092"/>
                <a:gd name="T62" fmla="*/ 43 w 4413"/>
                <a:gd name="T63" fmla="*/ 6 h 2092"/>
                <a:gd name="T64" fmla="*/ 45 w 4413"/>
                <a:gd name="T65" fmla="*/ 6 h 2092"/>
                <a:gd name="T66" fmla="*/ 45 w 4413"/>
                <a:gd name="T67" fmla="*/ 7 h 209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13"/>
                <a:gd name="T103" fmla="*/ 0 h 2092"/>
                <a:gd name="T104" fmla="*/ 4413 w 4413"/>
                <a:gd name="T105" fmla="*/ 2092 h 209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13" h="2092">
                  <a:moveTo>
                    <a:pt x="0" y="1975"/>
                  </a:moveTo>
                  <a:cubicBezTo>
                    <a:pt x="72" y="1981"/>
                    <a:pt x="144" y="1988"/>
                    <a:pt x="225" y="1975"/>
                  </a:cubicBezTo>
                  <a:cubicBezTo>
                    <a:pt x="306" y="1962"/>
                    <a:pt x="423" y="1947"/>
                    <a:pt x="489" y="1896"/>
                  </a:cubicBezTo>
                  <a:cubicBezTo>
                    <a:pt x="555" y="1845"/>
                    <a:pt x="592" y="1757"/>
                    <a:pt x="621" y="1671"/>
                  </a:cubicBezTo>
                  <a:cubicBezTo>
                    <a:pt x="650" y="1585"/>
                    <a:pt x="650" y="1493"/>
                    <a:pt x="661" y="1381"/>
                  </a:cubicBezTo>
                  <a:cubicBezTo>
                    <a:pt x="672" y="1269"/>
                    <a:pt x="654" y="1073"/>
                    <a:pt x="687" y="998"/>
                  </a:cubicBezTo>
                  <a:cubicBezTo>
                    <a:pt x="720" y="923"/>
                    <a:pt x="813" y="901"/>
                    <a:pt x="859" y="932"/>
                  </a:cubicBezTo>
                  <a:cubicBezTo>
                    <a:pt x="905" y="963"/>
                    <a:pt x="938" y="1040"/>
                    <a:pt x="964" y="1183"/>
                  </a:cubicBezTo>
                  <a:cubicBezTo>
                    <a:pt x="990" y="1326"/>
                    <a:pt x="995" y="1647"/>
                    <a:pt x="1017" y="1790"/>
                  </a:cubicBezTo>
                  <a:cubicBezTo>
                    <a:pt x="1039" y="1933"/>
                    <a:pt x="1053" y="1997"/>
                    <a:pt x="1097" y="2041"/>
                  </a:cubicBezTo>
                  <a:cubicBezTo>
                    <a:pt x="1141" y="2085"/>
                    <a:pt x="1239" y="2092"/>
                    <a:pt x="1281" y="2055"/>
                  </a:cubicBezTo>
                  <a:cubicBezTo>
                    <a:pt x="1323" y="2018"/>
                    <a:pt x="1328" y="2009"/>
                    <a:pt x="1348" y="1817"/>
                  </a:cubicBezTo>
                  <a:cubicBezTo>
                    <a:pt x="1368" y="1625"/>
                    <a:pt x="1385" y="1174"/>
                    <a:pt x="1400" y="905"/>
                  </a:cubicBezTo>
                  <a:cubicBezTo>
                    <a:pt x="1415" y="636"/>
                    <a:pt x="1398" y="355"/>
                    <a:pt x="1440" y="205"/>
                  </a:cubicBezTo>
                  <a:cubicBezTo>
                    <a:pt x="1482" y="55"/>
                    <a:pt x="1585" y="14"/>
                    <a:pt x="1651" y="7"/>
                  </a:cubicBezTo>
                  <a:cubicBezTo>
                    <a:pt x="1717" y="0"/>
                    <a:pt x="1796" y="11"/>
                    <a:pt x="1836" y="165"/>
                  </a:cubicBezTo>
                  <a:cubicBezTo>
                    <a:pt x="1876" y="319"/>
                    <a:pt x="1876" y="690"/>
                    <a:pt x="1889" y="932"/>
                  </a:cubicBezTo>
                  <a:cubicBezTo>
                    <a:pt x="1902" y="1174"/>
                    <a:pt x="1909" y="1447"/>
                    <a:pt x="1916" y="1619"/>
                  </a:cubicBezTo>
                  <a:cubicBezTo>
                    <a:pt x="1923" y="1791"/>
                    <a:pt x="1894" y="1903"/>
                    <a:pt x="1929" y="1962"/>
                  </a:cubicBezTo>
                  <a:cubicBezTo>
                    <a:pt x="1964" y="2021"/>
                    <a:pt x="2079" y="2006"/>
                    <a:pt x="2127" y="1975"/>
                  </a:cubicBezTo>
                  <a:cubicBezTo>
                    <a:pt x="2175" y="1944"/>
                    <a:pt x="2190" y="1850"/>
                    <a:pt x="2219" y="1777"/>
                  </a:cubicBezTo>
                  <a:cubicBezTo>
                    <a:pt x="2248" y="1704"/>
                    <a:pt x="2246" y="1634"/>
                    <a:pt x="2299" y="1539"/>
                  </a:cubicBezTo>
                  <a:cubicBezTo>
                    <a:pt x="2352" y="1444"/>
                    <a:pt x="2460" y="1286"/>
                    <a:pt x="2537" y="1209"/>
                  </a:cubicBezTo>
                  <a:cubicBezTo>
                    <a:pt x="2614" y="1132"/>
                    <a:pt x="2682" y="1090"/>
                    <a:pt x="2761" y="1077"/>
                  </a:cubicBezTo>
                  <a:cubicBezTo>
                    <a:pt x="2840" y="1064"/>
                    <a:pt x="2935" y="1084"/>
                    <a:pt x="3012" y="1130"/>
                  </a:cubicBezTo>
                  <a:cubicBezTo>
                    <a:pt x="3089" y="1176"/>
                    <a:pt x="3167" y="1257"/>
                    <a:pt x="3224" y="1354"/>
                  </a:cubicBezTo>
                  <a:cubicBezTo>
                    <a:pt x="3281" y="1451"/>
                    <a:pt x="3312" y="1614"/>
                    <a:pt x="3356" y="1711"/>
                  </a:cubicBezTo>
                  <a:cubicBezTo>
                    <a:pt x="3400" y="1808"/>
                    <a:pt x="3422" y="1899"/>
                    <a:pt x="3488" y="1936"/>
                  </a:cubicBezTo>
                  <a:cubicBezTo>
                    <a:pt x="3554" y="1973"/>
                    <a:pt x="3686" y="1960"/>
                    <a:pt x="3752" y="1936"/>
                  </a:cubicBezTo>
                  <a:cubicBezTo>
                    <a:pt x="3818" y="1912"/>
                    <a:pt x="3829" y="1858"/>
                    <a:pt x="3884" y="1790"/>
                  </a:cubicBezTo>
                  <a:cubicBezTo>
                    <a:pt x="3939" y="1722"/>
                    <a:pt x="4029" y="1603"/>
                    <a:pt x="4082" y="1526"/>
                  </a:cubicBezTo>
                  <a:cubicBezTo>
                    <a:pt x="4135" y="1449"/>
                    <a:pt x="4155" y="1361"/>
                    <a:pt x="4201" y="1328"/>
                  </a:cubicBezTo>
                  <a:cubicBezTo>
                    <a:pt x="4247" y="1295"/>
                    <a:pt x="4325" y="1293"/>
                    <a:pt x="4360" y="1328"/>
                  </a:cubicBezTo>
                  <a:cubicBezTo>
                    <a:pt x="4395" y="1363"/>
                    <a:pt x="4404" y="1451"/>
                    <a:pt x="4413" y="1539"/>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555" name="Line 15"/>
            <p:cNvSpPr>
              <a:spLocks noChangeShapeType="1"/>
            </p:cNvSpPr>
            <p:nvPr/>
          </p:nvSpPr>
          <p:spPr bwMode="auto">
            <a:xfrm>
              <a:off x="871" y="2293"/>
              <a:ext cx="1796"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5545" name="Text Box 16"/>
          <p:cNvSpPr txBox="1">
            <a:spLocks noChangeArrowheads="1"/>
          </p:cNvSpPr>
          <p:nvPr/>
        </p:nvSpPr>
        <p:spPr bwMode="auto">
          <a:xfrm>
            <a:off x="6096000" y="2514600"/>
            <a:ext cx="28432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en-US" sz="2400" b="1"/>
              <a:t>C –</a:t>
            </a:r>
            <a:r>
              <a:rPr lang="en-US" sz="2400"/>
              <a:t> </a:t>
            </a:r>
            <a:r>
              <a:rPr lang="en-US" sz="2400" b="1"/>
              <a:t>(Ceiling)</a:t>
            </a:r>
            <a:endParaRPr lang="en-US" sz="2400"/>
          </a:p>
        </p:txBody>
      </p:sp>
      <p:sp>
        <p:nvSpPr>
          <p:cNvPr id="65546" name="Line 17"/>
          <p:cNvSpPr>
            <a:spLocks noChangeShapeType="1"/>
          </p:cNvSpPr>
          <p:nvPr/>
        </p:nvSpPr>
        <p:spPr bwMode="auto">
          <a:xfrm>
            <a:off x="2743200" y="2590800"/>
            <a:ext cx="609600" cy="0"/>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547" name="Text Box 18"/>
          <p:cNvSpPr txBox="1">
            <a:spLocks noChangeArrowheads="1"/>
          </p:cNvSpPr>
          <p:nvPr/>
        </p:nvSpPr>
        <p:spPr bwMode="auto">
          <a:xfrm>
            <a:off x="2362200" y="20574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a:t>STEL</a:t>
            </a:r>
            <a:endParaRPr lang="en-US" sz="2400"/>
          </a:p>
        </p:txBody>
      </p:sp>
      <p:sp>
        <p:nvSpPr>
          <p:cNvPr id="65548" name="Text Box 19"/>
          <p:cNvSpPr txBox="1">
            <a:spLocks noChangeArrowheads="1"/>
          </p:cNvSpPr>
          <p:nvPr/>
        </p:nvSpPr>
        <p:spPr bwMode="auto">
          <a:xfrm rot="-5400000">
            <a:off x="-688181" y="3659981"/>
            <a:ext cx="26670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a:t>Concentration</a:t>
            </a:r>
            <a:endParaRPr lang="en-US" sz="360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2E09A6B-1115-490E-89E9-DDB9F9516CE5}" type="slidenum">
              <a:rPr lang="en-US" smtClean="0"/>
              <a:pPr eaLnBrk="1" hangingPunct="1"/>
              <a:t>63</a:t>
            </a:fld>
            <a:endParaRPr lang="en-US" smtClean="0"/>
          </a:p>
        </p:txBody>
      </p:sp>
      <p:sp>
        <p:nvSpPr>
          <p:cNvPr id="66563" name="Rectangle 2"/>
          <p:cNvSpPr>
            <a:spLocks noGrp="1" noChangeArrowheads="1"/>
          </p:cNvSpPr>
          <p:nvPr>
            <p:ph type="title"/>
          </p:nvPr>
        </p:nvSpPr>
        <p:spPr/>
        <p:txBody>
          <a:bodyPr/>
          <a:lstStyle/>
          <a:p>
            <a:pPr eaLnBrk="1" hangingPunct="1"/>
            <a:r>
              <a:rPr lang="en-US" smtClean="0"/>
              <a:t>Hierarchy of Controls</a:t>
            </a:r>
          </a:p>
        </p:txBody>
      </p:sp>
      <p:sp>
        <p:nvSpPr>
          <p:cNvPr id="142339" name="Rectangle 3"/>
          <p:cNvSpPr>
            <a:spLocks noGrp="1" noChangeArrowheads="1"/>
          </p:cNvSpPr>
          <p:nvPr>
            <p:ph type="body" idx="1"/>
          </p:nvPr>
        </p:nvSpPr>
        <p:spPr/>
        <p:txBody>
          <a:bodyPr/>
          <a:lstStyle/>
          <a:p>
            <a:pPr marL="609600" indent="-609600" eaLnBrk="1" hangingPunct="1">
              <a:lnSpc>
                <a:spcPct val="90000"/>
              </a:lnSpc>
              <a:buFontTx/>
              <a:buNone/>
            </a:pPr>
            <a:r>
              <a:rPr lang="en-US" sz="2800" b="1" i="1" smtClean="0"/>
              <a:t>Hierarchy of controls in order of preference:</a:t>
            </a:r>
          </a:p>
          <a:p>
            <a:pPr marL="609600" indent="-609600" eaLnBrk="1" hangingPunct="1">
              <a:lnSpc>
                <a:spcPct val="90000"/>
              </a:lnSpc>
              <a:buFontTx/>
              <a:buAutoNum type="arabicPeriod"/>
            </a:pPr>
            <a:r>
              <a:rPr lang="en-US" sz="2800" b="1" smtClean="0"/>
              <a:t>Elimination of hazard;</a:t>
            </a:r>
            <a:r>
              <a:rPr lang="en-US" sz="2800" smtClean="0"/>
              <a:t> Substitution with safe alternative.</a:t>
            </a:r>
            <a:endParaRPr lang="en-US" sz="2800" b="1" i="1" smtClean="0"/>
          </a:p>
          <a:p>
            <a:pPr marL="609600" indent="-609600" eaLnBrk="1" hangingPunct="1">
              <a:lnSpc>
                <a:spcPct val="90000"/>
              </a:lnSpc>
              <a:buFontTx/>
              <a:buAutoNum type="arabicPeriod"/>
            </a:pPr>
            <a:r>
              <a:rPr lang="en-US" sz="2800" b="1" smtClean="0"/>
              <a:t>Engineering;</a:t>
            </a:r>
            <a:r>
              <a:rPr lang="en-US" sz="2800" smtClean="0"/>
              <a:t> Ventilation &amp; wet methods.</a:t>
            </a:r>
            <a:endParaRPr lang="en-US" sz="2800" b="1" i="1" smtClean="0"/>
          </a:p>
          <a:p>
            <a:pPr marL="609600" indent="-609600" eaLnBrk="1" hangingPunct="1">
              <a:lnSpc>
                <a:spcPct val="90000"/>
              </a:lnSpc>
              <a:buFontTx/>
              <a:buAutoNum type="arabicPeriod"/>
            </a:pPr>
            <a:r>
              <a:rPr lang="en-US" sz="2800" b="1" smtClean="0"/>
              <a:t>Administrative;</a:t>
            </a:r>
            <a:r>
              <a:rPr lang="en-US" sz="2800" smtClean="0"/>
              <a:t> Work practices, scheduling workers to minimize exposure, extended breaks, etc.</a:t>
            </a:r>
            <a:endParaRPr lang="en-US" sz="2800" b="1" i="1" smtClean="0"/>
          </a:p>
          <a:p>
            <a:pPr marL="609600" indent="-609600" eaLnBrk="1" hangingPunct="1">
              <a:lnSpc>
                <a:spcPct val="90000"/>
              </a:lnSpc>
              <a:buFontTx/>
              <a:buAutoNum type="arabicPeriod"/>
            </a:pPr>
            <a:r>
              <a:rPr lang="en-US" sz="2800" b="1" smtClean="0"/>
              <a:t>Personal Protective Equipment (PPE);</a:t>
            </a:r>
            <a:r>
              <a:rPr lang="en-US" sz="2800" smtClean="0"/>
              <a:t> Respiratory and hearing protection, protection of face, hand, feet, eyes &amp; whole body.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66E2E03-D592-4512-B4E7-9B9AB395DF25}" type="slidenum">
              <a:rPr lang="en-US" smtClean="0"/>
              <a:pPr eaLnBrk="1" hangingPunct="1"/>
              <a:t>64</a:t>
            </a:fld>
            <a:endParaRPr lang="en-US" smtClean="0"/>
          </a:p>
        </p:txBody>
      </p:sp>
      <p:sp>
        <p:nvSpPr>
          <p:cNvPr id="67587" name="Rectangle 2"/>
          <p:cNvSpPr>
            <a:spLocks noGrp="1" noChangeArrowheads="1"/>
          </p:cNvSpPr>
          <p:nvPr>
            <p:ph type="title"/>
          </p:nvPr>
        </p:nvSpPr>
        <p:spPr/>
        <p:txBody>
          <a:bodyPr/>
          <a:lstStyle/>
          <a:p>
            <a:pPr eaLnBrk="1" hangingPunct="1"/>
            <a:r>
              <a:rPr lang="en-US" smtClean="0"/>
              <a:t>Elimination &amp; Substitution</a:t>
            </a:r>
          </a:p>
        </p:txBody>
      </p:sp>
      <p:sp>
        <p:nvSpPr>
          <p:cNvPr id="144387" name="Rectangle 3"/>
          <p:cNvSpPr>
            <a:spLocks noGrp="1" noChangeArrowheads="1"/>
          </p:cNvSpPr>
          <p:nvPr>
            <p:ph type="body" idx="1"/>
          </p:nvPr>
        </p:nvSpPr>
        <p:spPr>
          <a:xfrm>
            <a:off x="457200" y="1600200"/>
            <a:ext cx="4038600" cy="4525963"/>
          </a:xfrm>
        </p:spPr>
        <p:txBody>
          <a:bodyPr/>
          <a:lstStyle/>
          <a:p>
            <a:pPr eaLnBrk="1" hangingPunct="1"/>
            <a:r>
              <a:rPr lang="en-US" smtClean="0"/>
              <a:t>Automate the process; remove or isolate the worker.</a:t>
            </a:r>
          </a:p>
          <a:p>
            <a:pPr eaLnBrk="1" hangingPunct="1"/>
            <a:r>
              <a:rPr lang="en-US" smtClean="0"/>
              <a:t>Select and use a less toxic chemical.</a:t>
            </a:r>
          </a:p>
          <a:p>
            <a:pPr eaLnBrk="1" hangingPunct="1"/>
            <a:r>
              <a:rPr lang="en-US" smtClean="0"/>
              <a:t>Sub-contract out jobs to more qualified people.</a:t>
            </a:r>
          </a:p>
        </p:txBody>
      </p:sp>
      <p:sp>
        <p:nvSpPr>
          <p:cNvPr id="67590" name="Text Box 6"/>
          <p:cNvSpPr txBox="1">
            <a:spLocks noChangeArrowheads="1"/>
          </p:cNvSpPr>
          <p:nvPr/>
        </p:nvSpPr>
        <p:spPr bwMode="auto">
          <a:xfrm>
            <a:off x="4191000" y="5226050"/>
            <a:ext cx="4768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t>Elimination &amp; Substitution Example…</a:t>
            </a:r>
          </a:p>
          <a:p>
            <a:pPr algn="ctr" eaLnBrk="1" hangingPunct="1"/>
            <a:r>
              <a:rPr lang="en-US" b="1" i="1"/>
              <a:t>Skid steer loader with pneumatic hammer.</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8512" y="1953768"/>
            <a:ext cx="3998976" cy="2950464"/>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506072-1392-4EE0-84B6-B42C5B292D44}" type="slidenum">
              <a:rPr lang="en-US" smtClean="0"/>
              <a:pPr eaLnBrk="1" hangingPunct="1"/>
              <a:t>65</a:t>
            </a:fld>
            <a:endParaRPr lang="en-US" smtClean="0"/>
          </a:p>
        </p:txBody>
      </p:sp>
      <p:sp>
        <p:nvSpPr>
          <p:cNvPr id="68611" name="Rectangle 4"/>
          <p:cNvSpPr>
            <a:spLocks noGrp="1" noChangeArrowheads="1"/>
          </p:cNvSpPr>
          <p:nvPr>
            <p:ph type="title"/>
          </p:nvPr>
        </p:nvSpPr>
        <p:spPr/>
        <p:txBody>
          <a:bodyPr/>
          <a:lstStyle/>
          <a:p>
            <a:pPr eaLnBrk="1" hangingPunct="1"/>
            <a:r>
              <a:rPr lang="en-US" smtClean="0"/>
              <a:t>Elimination &amp; Substitution</a:t>
            </a:r>
          </a:p>
        </p:txBody>
      </p:sp>
      <p:pic>
        <p:nvPicPr>
          <p:cNvPr id="68612" name="Picture 5" descr="demo gener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19200" y="1676400"/>
            <a:ext cx="6781800" cy="4673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EB1747-4960-4363-A751-A6EABC3789E6}" type="slidenum">
              <a:rPr lang="en-US" smtClean="0"/>
              <a:pPr eaLnBrk="1" hangingPunct="1"/>
              <a:t>66</a:t>
            </a:fld>
            <a:endParaRPr lang="en-US" smtClean="0"/>
          </a:p>
        </p:txBody>
      </p:sp>
      <p:sp>
        <p:nvSpPr>
          <p:cNvPr id="69635" name="Rectangle 2"/>
          <p:cNvSpPr>
            <a:spLocks noGrp="1" noChangeArrowheads="1"/>
          </p:cNvSpPr>
          <p:nvPr>
            <p:ph type="title"/>
          </p:nvPr>
        </p:nvSpPr>
        <p:spPr/>
        <p:txBody>
          <a:bodyPr/>
          <a:lstStyle/>
          <a:p>
            <a:pPr eaLnBrk="1" hangingPunct="1"/>
            <a:r>
              <a:rPr lang="en-US" smtClean="0"/>
              <a:t>Engineering Controls</a:t>
            </a:r>
          </a:p>
        </p:txBody>
      </p:sp>
      <p:sp>
        <p:nvSpPr>
          <p:cNvPr id="69636" name="Rectangle 3"/>
          <p:cNvSpPr>
            <a:spLocks noGrp="1" noChangeArrowheads="1"/>
          </p:cNvSpPr>
          <p:nvPr>
            <p:ph type="body" idx="1"/>
          </p:nvPr>
        </p:nvSpPr>
        <p:spPr/>
        <p:txBody>
          <a:bodyPr/>
          <a:lstStyle/>
          <a:p>
            <a:pPr eaLnBrk="1" hangingPunct="1"/>
            <a:r>
              <a:rPr lang="en-US" smtClean="0"/>
              <a:t>Using dust suppression (</a:t>
            </a:r>
            <a:r>
              <a:rPr lang="en-US" i="1" smtClean="0"/>
              <a:t>wet methods</a:t>
            </a:r>
            <a:r>
              <a:rPr lang="en-US" smtClean="0"/>
              <a:t>) and/or dust collection systems.</a:t>
            </a:r>
          </a:p>
          <a:p>
            <a:pPr eaLnBrk="1" hangingPunct="1"/>
            <a:r>
              <a:rPr lang="en-US" smtClean="0"/>
              <a:t>Installing and using mechanical ventilation;</a:t>
            </a:r>
          </a:p>
          <a:p>
            <a:pPr lvl="1" eaLnBrk="1" hangingPunct="1"/>
            <a:r>
              <a:rPr lang="en-US" b="1" smtClean="0"/>
              <a:t>General (dilution)</a:t>
            </a:r>
          </a:p>
          <a:p>
            <a:pPr lvl="1" eaLnBrk="1" hangingPunct="1"/>
            <a:r>
              <a:rPr lang="en-US" b="1" smtClean="0"/>
              <a:t>Local (exhaust) ventilation systems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31E824-FB28-4D14-A94B-C3759F876D96}" type="slidenum">
              <a:rPr lang="en-US" smtClean="0"/>
              <a:pPr eaLnBrk="1" hangingPunct="1"/>
              <a:t>67</a:t>
            </a:fld>
            <a:endParaRPr lang="en-US" smtClean="0"/>
          </a:p>
        </p:txBody>
      </p:sp>
      <p:sp>
        <p:nvSpPr>
          <p:cNvPr id="70659" name="Rectangle 2"/>
          <p:cNvSpPr>
            <a:spLocks noGrp="1" noChangeArrowheads="1"/>
          </p:cNvSpPr>
          <p:nvPr>
            <p:ph type="title"/>
          </p:nvPr>
        </p:nvSpPr>
        <p:spPr/>
        <p:txBody>
          <a:bodyPr/>
          <a:lstStyle/>
          <a:p>
            <a:pPr eaLnBrk="1" hangingPunct="1"/>
            <a:r>
              <a:rPr lang="en-US" smtClean="0"/>
              <a:t>Wet Methods</a:t>
            </a:r>
          </a:p>
        </p:txBody>
      </p:sp>
      <p:pic>
        <p:nvPicPr>
          <p:cNvPr id="70660" name="Picture 5" descr="water saw"/>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457200" y="2133600"/>
            <a:ext cx="3657600" cy="274796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0661" name="Text Box 6"/>
          <p:cNvSpPr txBox="1">
            <a:spLocks noChangeArrowheads="1"/>
          </p:cNvSpPr>
          <p:nvPr/>
        </p:nvSpPr>
        <p:spPr bwMode="auto">
          <a:xfrm>
            <a:off x="1143000" y="5334000"/>
            <a:ext cx="71628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Engineering Control Example…</a:t>
            </a:r>
          </a:p>
          <a:p>
            <a:pPr algn="ctr" eaLnBrk="1" hangingPunct="1"/>
            <a:r>
              <a:rPr lang="en-US" sz="2400" b="1" i="1"/>
              <a:t>Water suppression system on concrete saw.</a:t>
            </a:r>
            <a:endParaRPr lang="en-US" sz="2400"/>
          </a:p>
        </p:txBody>
      </p:sp>
      <p:grpSp>
        <p:nvGrpSpPr>
          <p:cNvPr id="70662" name="Group 7"/>
          <p:cNvGrpSpPr>
            <a:grpSpLocks/>
          </p:cNvGrpSpPr>
          <p:nvPr/>
        </p:nvGrpSpPr>
        <p:grpSpPr bwMode="auto">
          <a:xfrm>
            <a:off x="4495800" y="1828800"/>
            <a:ext cx="4343400" cy="3048000"/>
            <a:chOff x="5715" y="9875"/>
            <a:chExt cx="4854" cy="3412"/>
          </a:xfrm>
        </p:grpSpPr>
        <p:pic>
          <p:nvPicPr>
            <p:cNvPr id="70663" name="Picture 8" descr="concrete water elcos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5" y="10203"/>
              <a:ext cx="4700" cy="308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0664" name="Text Box 9"/>
            <p:cNvSpPr txBox="1">
              <a:spLocks noChangeArrowheads="1"/>
            </p:cNvSpPr>
            <p:nvPr/>
          </p:nvSpPr>
          <p:spPr bwMode="auto">
            <a:xfrm>
              <a:off x="7376" y="9875"/>
              <a:ext cx="319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800" i="1"/>
                <a:t>NIOSH/John Rekus/elcoshimages.org</a:t>
              </a:r>
              <a:endParaRPr lang="en-US"/>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8DD134-E087-4A2F-B473-840885C4B3BB}" type="slidenum">
              <a:rPr lang="en-US" smtClean="0"/>
              <a:pPr eaLnBrk="1" hangingPunct="1"/>
              <a:t>68</a:t>
            </a:fld>
            <a:endParaRPr lang="en-US" smtClean="0"/>
          </a:p>
        </p:txBody>
      </p:sp>
      <p:sp>
        <p:nvSpPr>
          <p:cNvPr id="71683" name="Rectangle 2"/>
          <p:cNvSpPr>
            <a:spLocks noGrp="1" noChangeArrowheads="1"/>
          </p:cNvSpPr>
          <p:nvPr>
            <p:ph type="title"/>
          </p:nvPr>
        </p:nvSpPr>
        <p:spPr/>
        <p:txBody>
          <a:bodyPr/>
          <a:lstStyle/>
          <a:p>
            <a:pPr eaLnBrk="1" hangingPunct="1"/>
            <a:r>
              <a:rPr lang="en-US" smtClean="0"/>
              <a:t>Dust Collection Systems</a:t>
            </a:r>
          </a:p>
        </p:txBody>
      </p:sp>
      <p:pic>
        <p:nvPicPr>
          <p:cNvPr id="71684" name="Picture 4" descr="concrete finish"/>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5013" y="1558925"/>
            <a:ext cx="5005387" cy="49133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418616-C948-4A0D-AA21-EA281F04F868}" type="slidenum">
              <a:rPr lang="en-US" smtClean="0"/>
              <a:pPr eaLnBrk="1" hangingPunct="1"/>
              <a:t>69</a:t>
            </a:fld>
            <a:endParaRPr lang="en-US" smtClean="0"/>
          </a:p>
        </p:txBody>
      </p:sp>
      <p:sp>
        <p:nvSpPr>
          <p:cNvPr id="72707" name="Rectangle 2"/>
          <p:cNvSpPr>
            <a:spLocks noGrp="1" noChangeArrowheads="1"/>
          </p:cNvSpPr>
          <p:nvPr>
            <p:ph type="title"/>
          </p:nvPr>
        </p:nvSpPr>
        <p:spPr/>
        <p:txBody>
          <a:bodyPr/>
          <a:lstStyle/>
          <a:p>
            <a:pPr eaLnBrk="1" hangingPunct="1"/>
            <a:r>
              <a:rPr lang="en-US" smtClean="0"/>
              <a:t>Mechanical Ventilation</a:t>
            </a:r>
          </a:p>
        </p:txBody>
      </p:sp>
      <p:pic>
        <p:nvPicPr>
          <p:cNvPr id="72708" name="Picture 4"/>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5800" y="1676400"/>
            <a:ext cx="3429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5"/>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64125" y="1676400"/>
            <a:ext cx="3622675"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6"/>
          <p:cNvSpPr txBox="1">
            <a:spLocks noChangeArrowheads="1"/>
          </p:cNvSpPr>
          <p:nvPr/>
        </p:nvSpPr>
        <p:spPr bwMode="auto">
          <a:xfrm>
            <a:off x="152400" y="4448175"/>
            <a:ext cx="44958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i="1"/>
              <a:t>General (Dilution) Ventilation…</a:t>
            </a:r>
          </a:p>
          <a:p>
            <a:pPr algn="ctr" eaLnBrk="1" hangingPunct="1"/>
            <a:endParaRPr lang="en-US" sz="2000" i="1"/>
          </a:p>
          <a:p>
            <a:pPr algn="ctr" eaLnBrk="1" hangingPunct="1"/>
            <a:r>
              <a:rPr lang="en-US" sz="2000" i="1"/>
              <a:t>Forces fresh air into an area and dilutes contaminants.</a:t>
            </a:r>
          </a:p>
        </p:txBody>
      </p:sp>
      <p:sp>
        <p:nvSpPr>
          <p:cNvPr id="72711" name="Text Box 7"/>
          <p:cNvSpPr txBox="1">
            <a:spLocks noChangeArrowheads="1"/>
          </p:cNvSpPr>
          <p:nvPr/>
        </p:nvSpPr>
        <p:spPr bwMode="auto">
          <a:xfrm>
            <a:off x="4937125" y="4448175"/>
            <a:ext cx="40544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i="1"/>
              <a:t>Local (Exhaust) Ventilation…</a:t>
            </a:r>
          </a:p>
          <a:p>
            <a:pPr algn="ctr" eaLnBrk="1" hangingPunct="1"/>
            <a:endParaRPr lang="en-US" sz="2000" i="1"/>
          </a:p>
          <a:p>
            <a:pPr algn="ctr" eaLnBrk="1" hangingPunct="1"/>
            <a:r>
              <a:rPr lang="en-US" sz="2000" i="1"/>
              <a:t>Removes contaminated air at its source.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852625-FEF6-4B1B-94FB-B30238026060}" type="slidenum">
              <a:rPr lang="en-US" smtClean="0"/>
              <a:pPr eaLnBrk="1" hangingPunct="1"/>
              <a:t>7</a:t>
            </a:fld>
            <a:endParaRPr lang="en-US" smtClean="0"/>
          </a:p>
        </p:txBody>
      </p:sp>
      <p:sp>
        <p:nvSpPr>
          <p:cNvPr id="8195" name="Rectangle 2"/>
          <p:cNvSpPr>
            <a:spLocks noGrp="1" noChangeArrowheads="1"/>
          </p:cNvSpPr>
          <p:nvPr>
            <p:ph type="title"/>
          </p:nvPr>
        </p:nvSpPr>
        <p:spPr/>
        <p:txBody>
          <a:bodyPr/>
          <a:lstStyle/>
          <a:p>
            <a:pPr eaLnBrk="1" hangingPunct="1"/>
            <a:r>
              <a:rPr lang="en-US" sz="4000" smtClean="0"/>
              <a:t>Responsibility to Self &amp; Family</a:t>
            </a:r>
          </a:p>
        </p:txBody>
      </p:sp>
      <p:sp>
        <p:nvSpPr>
          <p:cNvPr id="8196" name="Text Box 4"/>
          <p:cNvSpPr txBox="1">
            <a:spLocks noChangeArrowheads="1"/>
          </p:cNvSpPr>
          <p:nvPr/>
        </p:nvSpPr>
        <p:spPr bwMode="auto">
          <a:xfrm>
            <a:off x="365125" y="5394325"/>
            <a:ext cx="84740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i="1"/>
              <a:t>Occupational health hazards can unexpectedly be brought home; wear personal protective equipment (PPE) on the job and do not bring home health hazards that can harm your family!</a:t>
            </a:r>
          </a:p>
        </p:txBody>
      </p:sp>
      <p:pic>
        <p:nvPicPr>
          <p:cNvPr id="8197" name="Picture 5" descr="family"/>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1600200"/>
            <a:ext cx="5478463" cy="36576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22F52A-4C5A-42F9-8F2C-B3D25A431328}" type="slidenum">
              <a:rPr lang="en-US" smtClean="0"/>
              <a:pPr eaLnBrk="1" hangingPunct="1"/>
              <a:t>70</a:t>
            </a:fld>
            <a:endParaRPr lang="en-US" smtClean="0"/>
          </a:p>
        </p:txBody>
      </p:sp>
      <p:sp>
        <p:nvSpPr>
          <p:cNvPr id="73731" name="Rectangle 2"/>
          <p:cNvSpPr>
            <a:spLocks noGrp="1" noChangeArrowheads="1"/>
          </p:cNvSpPr>
          <p:nvPr>
            <p:ph type="title"/>
          </p:nvPr>
        </p:nvSpPr>
        <p:spPr/>
        <p:txBody>
          <a:bodyPr/>
          <a:lstStyle/>
          <a:p>
            <a:pPr eaLnBrk="1" hangingPunct="1"/>
            <a:r>
              <a:rPr lang="en-US" smtClean="0"/>
              <a:t>General (Dilution) Ventilation</a:t>
            </a:r>
          </a:p>
        </p:txBody>
      </p:sp>
      <p:sp>
        <p:nvSpPr>
          <p:cNvPr id="73732" name="Rectangle 3"/>
          <p:cNvSpPr>
            <a:spLocks noGrp="1" noChangeArrowheads="1"/>
          </p:cNvSpPr>
          <p:nvPr>
            <p:ph type="body" idx="1"/>
          </p:nvPr>
        </p:nvSpPr>
        <p:spPr/>
        <p:txBody>
          <a:bodyPr/>
          <a:lstStyle/>
          <a:p>
            <a:pPr eaLnBrk="1" hangingPunct="1">
              <a:buFontTx/>
              <a:buNone/>
            </a:pPr>
            <a:r>
              <a:rPr lang="en-US" b="1" i="1" smtClean="0"/>
              <a:t>General (dilution) ventilation works best when:</a:t>
            </a:r>
          </a:p>
          <a:p>
            <a:pPr eaLnBrk="1" hangingPunct="1"/>
            <a:r>
              <a:rPr lang="en-US" smtClean="0"/>
              <a:t>Air contaminants are widely disbursed throughout the area.</a:t>
            </a:r>
          </a:p>
          <a:p>
            <a:pPr eaLnBrk="1" hangingPunct="1"/>
            <a:r>
              <a:rPr lang="en-US" smtClean="0"/>
              <a:t>Toxicity levels and concentrations are low.</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C95CA9-55F1-4AAD-8FF0-D1423E482038}" type="slidenum">
              <a:rPr lang="en-US" smtClean="0"/>
              <a:pPr eaLnBrk="1" hangingPunct="1"/>
              <a:t>71</a:t>
            </a:fld>
            <a:endParaRPr lang="en-US" smtClean="0"/>
          </a:p>
        </p:txBody>
      </p:sp>
      <p:pic>
        <p:nvPicPr>
          <p:cNvPr id="74755" name="Picture 5" descr="ventilation equipment"/>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228600" y="457200"/>
            <a:ext cx="8686800" cy="48752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4756" name="Text Box 6"/>
          <p:cNvSpPr txBox="1">
            <a:spLocks noChangeArrowheads="1"/>
          </p:cNvSpPr>
          <p:nvPr/>
        </p:nvSpPr>
        <p:spPr bwMode="auto">
          <a:xfrm>
            <a:off x="685800" y="5486400"/>
            <a:ext cx="7924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Ventilation Systems Examples…</a:t>
            </a:r>
          </a:p>
          <a:p>
            <a:pPr algn="ctr" eaLnBrk="1" hangingPunct="1"/>
            <a:r>
              <a:rPr lang="en-US" sz="2000" b="1" i="1"/>
              <a:t>Air moving equipment can be set up to either blow (dilute) or suck (exhaust).</a:t>
            </a:r>
            <a:r>
              <a:rPr lang="en-US" sz="2000" b="1"/>
              <a:t>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F8B3D92-E15B-4ADB-B08A-ED98834BBD23}" type="slidenum">
              <a:rPr lang="en-US" smtClean="0"/>
              <a:pPr eaLnBrk="1" hangingPunct="1"/>
              <a:t>72</a:t>
            </a:fld>
            <a:endParaRPr lang="en-US" smtClean="0"/>
          </a:p>
        </p:txBody>
      </p:sp>
      <p:pic>
        <p:nvPicPr>
          <p:cNvPr id="75779" name="Picture 4" descr="Fa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219075"/>
            <a:ext cx="7162800" cy="63023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6C5BD1-1BAB-45D7-B87A-BD7FFC668CE2}" type="slidenum">
              <a:rPr lang="en-US" smtClean="0"/>
              <a:pPr eaLnBrk="1" hangingPunct="1"/>
              <a:t>73</a:t>
            </a:fld>
            <a:endParaRPr lang="en-US" smtClean="0"/>
          </a:p>
        </p:txBody>
      </p:sp>
      <p:sp>
        <p:nvSpPr>
          <p:cNvPr id="76803" name="Rectangle 4"/>
          <p:cNvSpPr>
            <a:spLocks noGrp="1" noChangeArrowheads="1"/>
          </p:cNvSpPr>
          <p:nvPr>
            <p:ph type="title"/>
          </p:nvPr>
        </p:nvSpPr>
        <p:spPr/>
        <p:txBody>
          <a:bodyPr/>
          <a:lstStyle/>
          <a:p>
            <a:pPr eaLnBrk="1" hangingPunct="1"/>
            <a:r>
              <a:rPr lang="en-US" sz="4000" u="sng" smtClean="0"/>
              <a:t>Never</a:t>
            </a:r>
            <a:r>
              <a:rPr lang="en-US" sz="4000" smtClean="0"/>
              <a:t> Ventilate with Pure Oxygen!</a:t>
            </a:r>
          </a:p>
        </p:txBody>
      </p:sp>
      <p:pic>
        <p:nvPicPr>
          <p:cNvPr id="76804" name="Picture 5" descr="venti with o b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74888" y="1731963"/>
            <a:ext cx="4926012" cy="46863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1045F5F-4D69-49E6-95DE-EF7081879EE6}" type="slidenum">
              <a:rPr lang="en-US" smtClean="0"/>
              <a:pPr eaLnBrk="1" hangingPunct="1"/>
              <a:t>74</a:t>
            </a:fld>
            <a:endParaRPr lang="en-US" smtClean="0"/>
          </a:p>
        </p:txBody>
      </p:sp>
      <p:sp>
        <p:nvSpPr>
          <p:cNvPr id="77827" name="Rectangle 2"/>
          <p:cNvSpPr>
            <a:spLocks noGrp="1" noChangeArrowheads="1"/>
          </p:cNvSpPr>
          <p:nvPr>
            <p:ph type="title"/>
          </p:nvPr>
        </p:nvSpPr>
        <p:spPr/>
        <p:txBody>
          <a:bodyPr/>
          <a:lstStyle/>
          <a:p>
            <a:pPr eaLnBrk="1" hangingPunct="1"/>
            <a:r>
              <a:rPr lang="en-US" smtClean="0"/>
              <a:t>Local (Exhaust) Ventilation</a:t>
            </a:r>
          </a:p>
        </p:txBody>
      </p:sp>
      <p:sp>
        <p:nvSpPr>
          <p:cNvPr id="77828" name="Rectangle 3"/>
          <p:cNvSpPr>
            <a:spLocks noGrp="1" noChangeArrowheads="1"/>
          </p:cNvSpPr>
          <p:nvPr>
            <p:ph type="body" idx="1"/>
          </p:nvPr>
        </p:nvSpPr>
        <p:spPr/>
        <p:txBody>
          <a:bodyPr/>
          <a:lstStyle/>
          <a:p>
            <a:pPr eaLnBrk="1" hangingPunct="1">
              <a:buFontTx/>
              <a:buNone/>
            </a:pPr>
            <a:r>
              <a:rPr lang="en-US" b="1" i="1" smtClean="0"/>
              <a:t>Local (exhaust) ventilation works best when:</a:t>
            </a:r>
            <a:endParaRPr lang="en-US" smtClean="0"/>
          </a:p>
          <a:p>
            <a:pPr eaLnBrk="1" hangingPunct="1"/>
            <a:r>
              <a:rPr lang="en-US" smtClean="0"/>
              <a:t>Air contaminants are generated at a single source.</a:t>
            </a:r>
          </a:p>
          <a:p>
            <a:pPr eaLnBrk="1" hangingPunct="1"/>
            <a:r>
              <a:rPr lang="en-US" smtClean="0"/>
              <a:t>There’s a need to remove high levels and concentrations of a toxic material. </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092D89B-41D6-4D97-9E9C-CCEAA07247CC}" type="slidenum">
              <a:rPr lang="en-US" smtClean="0"/>
              <a:pPr eaLnBrk="1" hangingPunct="1"/>
              <a:t>75</a:t>
            </a:fld>
            <a:endParaRPr lang="en-US" smtClean="0"/>
          </a:p>
        </p:txBody>
      </p:sp>
      <p:pic>
        <p:nvPicPr>
          <p:cNvPr id="78851" name="Picture 5" descr="Sentry Air Systems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6800" y="347663"/>
            <a:ext cx="6934200" cy="56515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 Box 6"/>
          <p:cNvSpPr txBox="1">
            <a:spLocks noChangeArrowheads="1"/>
          </p:cNvSpPr>
          <p:nvPr/>
        </p:nvSpPr>
        <p:spPr bwMode="auto">
          <a:xfrm>
            <a:off x="1371600" y="6096000"/>
            <a:ext cx="640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200" b="1" i="1"/>
              <a:t>Courtesy of Sentry Air Systems, Inc. Houston, TX USA</a:t>
            </a:r>
          </a:p>
          <a:p>
            <a:pPr algn="ctr" eaLnBrk="1" hangingPunct="1"/>
            <a:r>
              <a:rPr lang="en-US" sz="1200" b="1" i="1"/>
              <a:t>Model 300 Welding Fume Extractor</a:t>
            </a:r>
          </a:p>
          <a:p>
            <a:pPr algn="ctr" eaLnBrk="1" hangingPunct="1"/>
            <a:r>
              <a:rPr lang="en-US" sz="1200" b="1" i="1"/>
              <a:t>www.sentryair.com</a:t>
            </a:r>
            <a:endParaRPr lang="en-US" sz="12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D292C49-AAC1-48FF-82CE-B26D780F8318}" type="slidenum">
              <a:rPr lang="en-US" smtClean="0"/>
              <a:pPr eaLnBrk="1" hangingPunct="1"/>
              <a:t>76</a:t>
            </a:fld>
            <a:endParaRPr lang="en-US" smtClean="0"/>
          </a:p>
        </p:txBody>
      </p:sp>
      <p:sp>
        <p:nvSpPr>
          <p:cNvPr id="80899" name="Rectangle 2"/>
          <p:cNvSpPr>
            <a:spLocks noGrp="1" noChangeArrowheads="1"/>
          </p:cNvSpPr>
          <p:nvPr>
            <p:ph type="title"/>
          </p:nvPr>
        </p:nvSpPr>
        <p:spPr/>
        <p:txBody>
          <a:bodyPr/>
          <a:lstStyle/>
          <a:p>
            <a:pPr eaLnBrk="1" hangingPunct="1"/>
            <a:r>
              <a:rPr lang="en-US" smtClean="0"/>
              <a:t>Administrative Controls</a:t>
            </a:r>
          </a:p>
        </p:txBody>
      </p:sp>
      <p:sp>
        <p:nvSpPr>
          <p:cNvPr id="173059" name="Rectangle 3"/>
          <p:cNvSpPr>
            <a:spLocks noGrp="1" noChangeArrowheads="1"/>
          </p:cNvSpPr>
          <p:nvPr>
            <p:ph type="body" idx="1"/>
          </p:nvPr>
        </p:nvSpPr>
        <p:spPr/>
        <p:txBody>
          <a:bodyPr/>
          <a:lstStyle/>
          <a:p>
            <a:pPr eaLnBrk="1" hangingPunct="1">
              <a:lnSpc>
                <a:spcPct val="80000"/>
              </a:lnSpc>
            </a:pPr>
            <a:r>
              <a:rPr lang="en-US" smtClean="0"/>
              <a:t>Gathering all specialty equipment, including, ventilators, warning signs, personal protective equipment, etc. before starting work.</a:t>
            </a:r>
          </a:p>
          <a:p>
            <a:pPr eaLnBrk="1" hangingPunct="1">
              <a:lnSpc>
                <a:spcPct val="80000"/>
              </a:lnSpc>
            </a:pPr>
            <a:r>
              <a:rPr lang="en-US" smtClean="0"/>
              <a:t>Performing operations that involve toxic substances at times when other workers are not present.</a:t>
            </a:r>
          </a:p>
          <a:p>
            <a:pPr eaLnBrk="1" hangingPunct="1">
              <a:lnSpc>
                <a:spcPct val="80000"/>
              </a:lnSpc>
            </a:pPr>
            <a:r>
              <a:rPr lang="en-US" smtClean="0"/>
              <a:t>Isolate the work to a few employees. </a:t>
            </a:r>
          </a:p>
          <a:p>
            <a:pPr eaLnBrk="1" hangingPunct="1">
              <a:lnSpc>
                <a:spcPct val="80000"/>
              </a:lnSpc>
            </a:pPr>
            <a:r>
              <a:rPr lang="en-US" smtClean="0"/>
              <a:t>Rotating workers through various job assignments.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90B7F4-04D7-4A25-8015-C7E5B960B69C}" type="slidenum">
              <a:rPr lang="en-US" smtClean="0"/>
              <a:pPr eaLnBrk="1" hangingPunct="1"/>
              <a:t>77</a:t>
            </a:fld>
            <a:endParaRPr lang="en-US" smtClean="0"/>
          </a:p>
        </p:txBody>
      </p:sp>
      <p:sp>
        <p:nvSpPr>
          <p:cNvPr id="87043" name="Rectangle 2"/>
          <p:cNvSpPr>
            <a:spLocks noGrp="1" noChangeArrowheads="1"/>
          </p:cNvSpPr>
          <p:nvPr>
            <p:ph type="title"/>
          </p:nvPr>
        </p:nvSpPr>
        <p:spPr/>
        <p:txBody>
          <a:bodyPr/>
          <a:lstStyle/>
          <a:p>
            <a:pPr eaLnBrk="1" hangingPunct="1"/>
            <a:r>
              <a:rPr lang="en-US" smtClean="0"/>
              <a:t>Dust Control </a:t>
            </a:r>
          </a:p>
        </p:txBody>
      </p:sp>
      <p:sp>
        <p:nvSpPr>
          <p:cNvPr id="184323" name="Rectangle 3"/>
          <p:cNvSpPr>
            <a:spLocks noGrp="1" noChangeArrowheads="1"/>
          </p:cNvSpPr>
          <p:nvPr>
            <p:ph type="body" idx="1"/>
          </p:nvPr>
        </p:nvSpPr>
        <p:spPr>
          <a:xfrm>
            <a:off x="457200" y="1600200"/>
            <a:ext cx="4114800" cy="4525963"/>
          </a:xfrm>
        </p:spPr>
        <p:txBody>
          <a:bodyPr/>
          <a:lstStyle/>
          <a:p>
            <a:pPr eaLnBrk="1" hangingPunct="1">
              <a:lnSpc>
                <a:spcPct val="90000"/>
              </a:lnSpc>
            </a:pPr>
            <a:r>
              <a:rPr lang="en-US" sz="2400" smtClean="0"/>
              <a:t>Use a sweeping compound to reduce airborne dust.</a:t>
            </a:r>
          </a:p>
          <a:p>
            <a:pPr eaLnBrk="1" hangingPunct="1">
              <a:lnSpc>
                <a:spcPct val="90000"/>
              </a:lnSpc>
            </a:pPr>
            <a:r>
              <a:rPr lang="en-US" sz="2400" smtClean="0"/>
              <a:t>Wear personal protective equipment (respirator).</a:t>
            </a:r>
          </a:p>
          <a:p>
            <a:pPr eaLnBrk="1" hangingPunct="1">
              <a:lnSpc>
                <a:spcPct val="90000"/>
              </a:lnSpc>
            </a:pPr>
            <a:r>
              <a:rPr lang="en-US" sz="2400" smtClean="0"/>
              <a:t>Schedule clean-up operations appropriately.</a:t>
            </a:r>
          </a:p>
          <a:p>
            <a:pPr eaLnBrk="1" hangingPunct="1">
              <a:lnSpc>
                <a:spcPct val="90000"/>
              </a:lnSpc>
            </a:pPr>
            <a:r>
              <a:rPr lang="en-US" sz="2400" smtClean="0"/>
              <a:t>Warn others and clear the area of those who are affected by the dust and are not protected. </a:t>
            </a:r>
          </a:p>
        </p:txBody>
      </p:sp>
      <p:grpSp>
        <p:nvGrpSpPr>
          <p:cNvPr id="87045" name="Group 4"/>
          <p:cNvGrpSpPr>
            <a:grpSpLocks/>
          </p:cNvGrpSpPr>
          <p:nvPr/>
        </p:nvGrpSpPr>
        <p:grpSpPr bwMode="auto">
          <a:xfrm>
            <a:off x="4724400" y="1676400"/>
            <a:ext cx="3657600" cy="4724400"/>
            <a:chOff x="7320" y="2459"/>
            <a:chExt cx="3181" cy="4778"/>
          </a:xfrm>
        </p:grpSpPr>
        <p:pic>
          <p:nvPicPr>
            <p:cNvPr id="87046" name="Picture 5" descr="Sweeping cement dust into air"/>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7320" y="2459"/>
              <a:ext cx="3181" cy="424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7047" name="Text Box 6"/>
            <p:cNvSpPr txBox="1">
              <a:spLocks noChangeArrowheads="1"/>
            </p:cNvSpPr>
            <p:nvPr/>
          </p:nvSpPr>
          <p:spPr bwMode="auto">
            <a:xfrm>
              <a:off x="7385" y="6801"/>
              <a:ext cx="3052"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b="1" i="1"/>
                <a:t>Sweeping hazard!</a:t>
              </a:r>
              <a:endParaRPr lang="en-US"/>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341972D-608C-4C50-B205-DD27494B3834}" type="slidenum">
              <a:rPr lang="en-US" smtClean="0"/>
              <a:pPr eaLnBrk="1" hangingPunct="1"/>
              <a:t>78</a:t>
            </a:fld>
            <a:endParaRPr lang="en-US" smtClean="0"/>
          </a:p>
        </p:txBody>
      </p:sp>
      <p:sp>
        <p:nvSpPr>
          <p:cNvPr id="89091" name="Rectangle 2"/>
          <p:cNvSpPr>
            <a:spLocks noGrp="1" noChangeArrowheads="1"/>
          </p:cNvSpPr>
          <p:nvPr>
            <p:ph type="title"/>
          </p:nvPr>
        </p:nvSpPr>
        <p:spPr/>
        <p:txBody>
          <a:bodyPr/>
          <a:lstStyle/>
          <a:p>
            <a:pPr eaLnBrk="1" hangingPunct="1"/>
            <a:r>
              <a:rPr lang="en-US" sz="4000" smtClean="0"/>
              <a:t>Personal Protective Equipment (PPE)</a:t>
            </a:r>
          </a:p>
        </p:txBody>
      </p:sp>
      <p:sp>
        <p:nvSpPr>
          <p:cNvPr id="189443" name="Rectangle 3"/>
          <p:cNvSpPr>
            <a:spLocks noGrp="1" noChangeArrowheads="1"/>
          </p:cNvSpPr>
          <p:nvPr>
            <p:ph type="body" idx="1"/>
          </p:nvPr>
        </p:nvSpPr>
        <p:spPr/>
        <p:txBody>
          <a:bodyPr/>
          <a:lstStyle/>
          <a:p>
            <a:pPr eaLnBrk="1" hangingPunct="1">
              <a:buFontTx/>
              <a:buNone/>
            </a:pPr>
            <a:r>
              <a:rPr lang="en-US" sz="2800" b="1" i="1" smtClean="0"/>
              <a:t>Consideration and use of PPE is only allowed when:</a:t>
            </a:r>
            <a:endParaRPr lang="en-US" sz="2800" smtClean="0"/>
          </a:p>
          <a:p>
            <a:pPr eaLnBrk="1" hangingPunct="1"/>
            <a:r>
              <a:rPr lang="en-US" sz="2800" smtClean="0"/>
              <a:t>Engineering controls and/or work practices are not </a:t>
            </a:r>
            <a:r>
              <a:rPr lang="en-US" sz="2800" b="1" i="1" smtClean="0"/>
              <a:t>feasible.</a:t>
            </a:r>
            <a:endParaRPr lang="en-US" sz="2800" smtClean="0"/>
          </a:p>
          <a:p>
            <a:pPr eaLnBrk="1" hangingPunct="1"/>
            <a:r>
              <a:rPr lang="en-US" sz="2800" smtClean="0"/>
              <a:t>Engineering controls or work practices are being implemented.</a:t>
            </a:r>
          </a:p>
          <a:p>
            <a:pPr eaLnBrk="1" hangingPunct="1"/>
            <a:r>
              <a:rPr lang="en-US" sz="2800" smtClean="0"/>
              <a:t>Engineering controls or work practices do not effectively reduce exposure to acceptable limits.</a:t>
            </a:r>
          </a:p>
          <a:p>
            <a:pPr eaLnBrk="1" hangingPunct="1"/>
            <a:r>
              <a:rPr lang="en-US" sz="2800" smtClean="0"/>
              <a:t>In cases of emergency.</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C36AAA-CFE3-4FC7-B3A1-DFEDB19EB321}" type="slidenum">
              <a:rPr lang="en-US" smtClean="0"/>
              <a:pPr eaLnBrk="1" hangingPunct="1"/>
              <a:t>79</a:t>
            </a:fld>
            <a:endParaRPr lang="en-US" smtClean="0"/>
          </a:p>
        </p:txBody>
      </p:sp>
      <p:grpSp>
        <p:nvGrpSpPr>
          <p:cNvPr id="90115" name="Group 4"/>
          <p:cNvGrpSpPr>
            <a:grpSpLocks/>
          </p:cNvGrpSpPr>
          <p:nvPr/>
        </p:nvGrpSpPr>
        <p:grpSpPr bwMode="auto">
          <a:xfrm>
            <a:off x="1143000" y="381000"/>
            <a:ext cx="7010400" cy="6172200"/>
            <a:chOff x="6457" y="4471"/>
            <a:chExt cx="4463" cy="4290"/>
          </a:xfrm>
        </p:grpSpPr>
        <p:pic>
          <p:nvPicPr>
            <p:cNvPr id="90116" name="Picture 5" descr="ppe phot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48" y="4471"/>
              <a:ext cx="3484" cy="3356"/>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117" name="Text Box 6"/>
            <p:cNvSpPr txBox="1">
              <a:spLocks noChangeArrowheads="1"/>
            </p:cNvSpPr>
            <p:nvPr/>
          </p:nvSpPr>
          <p:spPr bwMode="auto">
            <a:xfrm>
              <a:off x="6457" y="7876"/>
              <a:ext cx="4463"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Personal Protective Equipment Example…</a:t>
              </a:r>
            </a:p>
            <a:p>
              <a:pPr algn="ctr" eaLnBrk="1" hangingPunct="1"/>
              <a:r>
                <a:rPr lang="en-US" sz="2400" b="1" i="1"/>
                <a:t>Chemical resistant suit, gloves, safety glasses and face shield.</a:t>
              </a:r>
              <a:endParaRPr lang="en-US" sz="2400"/>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7F3B7B-270E-431E-A4BD-E122BFC551B6}" type="slidenum">
              <a:rPr lang="en-US" smtClean="0"/>
              <a:pPr eaLnBrk="1" hangingPunct="1"/>
              <a:t>8</a:t>
            </a:fld>
            <a:endParaRPr lang="en-US" smtClean="0"/>
          </a:p>
        </p:txBody>
      </p:sp>
      <p:sp>
        <p:nvSpPr>
          <p:cNvPr id="9219" name="Rectangle 2"/>
          <p:cNvSpPr>
            <a:spLocks noGrp="1" noChangeArrowheads="1"/>
          </p:cNvSpPr>
          <p:nvPr>
            <p:ph type="title"/>
          </p:nvPr>
        </p:nvSpPr>
        <p:spPr/>
        <p:txBody>
          <a:bodyPr/>
          <a:lstStyle/>
          <a:p>
            <a:pPr eaLnBrk="1" hangingPunct="1"/>
            <a:r>
              <a:rPr lang="en-US" smtClean="0"/>
              <a:t>Industrial Hygiene</a:t>
            </a:r>
          </a:p>
        </p:txBody>
      </p:sp>
      <p:sp>
        <p:nvSpPr>
          <p:cNvPr id="17411" name="Rectangle 3"/>
          <p:cNvSpPr>
            <a:spLocks noGrp="1" noChangeArrowheads="1"/>
          </p:cNvSpPr>
          <p:nvPr>
            <p:ph type="body" idx="1"/>
          </p:nvPr>
        </p:nvSpPr>
        <p:spPr/>
        <p:txBody>
          <a:bodyPr/>
          <a:lstStyle/>
          <a:p>
            <a:pPr eaLnBrk="1" hangingPunct="1">
              <a:buFontTx/>
              <a:buNone/>
            </a:pPr>
            <a:r>
              <a:rPr lang="en-US" b="1" i="1" smtClean="0"/>
              <a:t>Learning Goals…</a:t>
            </a:r>
          </a:p>
          <a:p>
            <a:pPr eaLnBrk="1" hangingPunct="1"/>
            <a:r>
              <a:rPr lang="en-US" smtClean="0"/>
              <a:t>Define industrial hygiene.</a:t>
            </a:r>
          </a:p>
          <a:p>
            <a:pPr eaLnBrk="1" hangingPunct="1"/>
            <a:r>
              <a:rPr lang="en-US" smtClean="0"/>
              <a:t>Recognize industrial hygiene’s relationship to OSHA.</a:t>
            </a:r>
          </a:p>
          <a:p>
            <a:pPr eaLnBrk="1" hangingPunct="1"/>
            <a:r>
              <a:rPr lang="en-US" smtClean="0"/>
              <a:t>Identify and define job hazard analysis</a:t>
            </a:r>
          </a:p>
          <a:p>
            <a:pPr eaLnBrk="1" hangingPunct="1"/>
            <a:r>
              <a:rPr lang="en-US" smtClean="0"/>
              <a:t>Be able to apply the classic industrial hygiene approach (</a:t>
            </a:r>
            <a:r>
              <a:rPr lang="en-US" i="1" smtClean="0"/>
              <a:t>anticipate, recognize, evaluate </a:t>
            </a:r>
            <a:r>
              <a:rPr lang="en-US" smtClean="0"/>
              <a:t>&amp;</a:t>
            </a:r>
            <a:r>
              <a:rPr lang="en-US" i="1" smtClean="0"/>
              <a:t> control</a:t>
            </a:r>
            <a:r>
              <a:rPr lang="en-US" smtClean="0"/>
              <a:t>) to hazard abatement.</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8965FB4-99BB-4ECF-9D1A-D0D0AC9339AF}" type="slidenum">
              <a:rPr lang="en-US" smtClean="0"/>
              <a:pPr eaLnBrk="1" hangingPunct="1"/>
              <a:t>80</a:t>
            </a:fld>
            <a:endParaRPr lang="en-US" smtClean="0"/>
          </a:p>
        </p:txBody>
      </p:sp>
      <p:sp>
        <p:nvSpPr>
          <p:cNvPr id="91139" name="Rectangle 2"/>
          <p:cNvSpPr>
            <a:spLocks noGrp="1" noChangeArrowheads="1"/>
          </p:cNvSpPr>
          <p:nvPr>
            <p:ph type="title"/>
          </p:nvPr>
        </p:nvSpPr>
        <p:spPr/>
        <p:txBody>
          <a:bodyPr/>
          <a:lstStyle/>
          <a:p>
            <a:pPr eaLnBrk="1" hangingPunct="1"/>
            <a:r>
              <a:rPr lang="en-US" smtClean="0"/>
              <a:t>Feasible (Definition)</a:t>
            </a:r>
          </a:p>
        </p:txBody>
      </p:sp>
      <p:sp>
        <p:nvSpPr>
          <p:cNvPr id="193539" name="Rectangle 3"/>
          <p:cNvSpPr>
            <a:spLocks noGrp="1" noChangeArrowheads="1"/>
          </p:cNvSpPr>
          <p:nvPr>
            <p:ph type="body" idx="1"/>
          </p:nvPr>
        </p:nvSpPr>
        <p:spPr/>
        <p:txBody>
          <a:bodyPr/>
          <a:lstStyle/>
          <a:p>
            <a:pPr eaLnBrk="1" hangingPunct="1"/>
            <a:r>
              <a:rPr lang="en-US" b="1" i="1" smtClean="0"/>
              <a:t>Technologically feasible</a:t>
            </a:r>
          </a:p>
          <a:p>
            <a:pPr lvl="1" eaLnBrk="1" hangingPunct="1"/>
            <a:r>
              <a:rPr lang="en-US" smtClean="0"/>
              <a:t>Engineering and administrative controls are being implemented and yet levels still remain above permissible exposure limits (PELs)</a:t>
            </a:r>
          </a:p>
          <a:p>
            <a:pPr eaLnBrk="1" hangingPunct="1"/>
            <a:r>
              <a:rPr lang="en-US" b="1" i="1" smtClean="0"/>
              <a:t>Economically feasible</a:t>
            </a:r>
          </a:p>
          <a:p>
            <a:pPr lvl="1" eaLnBrk="1" hangingPunct="1"/>
            <a:r>
              <a:rPr lang="en-US" smtClean="0"/>
              <a:t>Cost will not threaten the employer’s ability to remain in business.</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D711F8-F9CC-4D39-9BAB-13AA86380ED5}" type="slidenum">
              <a:rPr lang="en-US" smtClean="0"/>
              <a:pPr eaLnBrk="1" hangingPunct="1"/>
              <a:t>81</a:t>
            </a:fld>
            <a:endParaRPr lang="en-US" smtClean="0"/>
          </a:p>
        </p:txBody>
      </p:sp>
      <p:sp>
        <p:nvSpPr>
          <p:cNvPr id="94211" name="Rectangle 2"/>
          <p:cNvSpPr>
            <a:spLocks noGrp="1" noChangeArrowheads="1"/>
          </p:cNvSpPr>
          <p:nvPr>
            <p:ph type="title"/>
          </p:nvPr>
        </p:nvSpPr>
        <p:spPr/>
        <p:txBody>
          <a:bodyPr/>
          <a:lstStyle/>
          <a:p>
            <a:pPr eaLnBrk="1" hangingPunct="1"/>
            <a:r>
              <a:rPr lang="en-US" sz="4000" smtClean="0"/>
              <a:t>Personal Protective Equipment (PPE)</a:t>
            </a:r>
          </a:p>
        </p:txBody>
      </p:sp>
      <p:sp>
        <p:nvSpPr>
          <p:cNvPr id="199683" name="Rectangle 3"/>
          <p:cNvSpPr>
            <a:spLocks noGrp="1" noChangeArrowheads="1"/>
          </p:cNvSpPr>
          <p:nvPr>
            <p:ph type="body" idx="1"/>
          </p:nvPr>
        </p:nvSpPr>
        <p:spPr/>
        <p:txBody>
          <a:bodyPr/>
          <a:lstStyle/>
          <a:p>
            <a:pPr eaLnBrk="1" hangingPunct="1">
              <a:lnSpc>
                <a:spcPct val="90000"/>
              </a:lnSpc>
            </a:pPr>
            <a:r>
              <a:rPr lang="en-US" smtClean="0"/>
              <a:t>Is the device approved?</a:t>
            </a:r>
          </a:p>
          <a:p>
            <a:pPr eaLnBrk="1" hangingPunct="1">
              <a:lnSpc>
                <a:spcPct val="90000"/>
              </a:lnSpc>
            </a:pPr>
            <a:r>
              <a:rPr lang="en-US" smtClean="0"/>
              <a:t>Is the device appropriate?</a:t>
            </a:r>
          </a:p>
          <a:p>
            <a:pPr eaLnBrk="1" hangingPunct="1">
              <a:lnSpc>
                <a:spcPct val="90000"/>
              </a:lnSpc>
            </a:pPr>
            <a:r>
              <a:rPr lang="en-US" smtClean="0"/>
              <a:t>Is the worker properly trained?</a:t>
            </a:r>
          </a:p>
          <a:p>
            <a:pPr eaLnBrk="1" hangingPunct="1">
              <a:lnSpc>
                <a:spcPct val="90000"/>
              </a:lnSpc>
            </a:pPr>
            <a:r>
              <a:rPr lang="en-US" smtClean="0"/>
              <a:t>Does the material have sufficient strength?  </a:t>
            </a:r>
          </a:p>
          <a:p>
            <a:pPr eaLnBrk="1" hangingPunct="1">
              <a:lnSpc>
                <a:spcPct val="90000"/>
              </a:lnSpc>
            </a:pPr>
            <a:r>
              <a:rPr lang="en-US" smtClean="0"/>
              <a:t>Will the material withstand repeated use? </a:t>
            </a:r>
          </a:p>
          <a:p>
            <a:pPr eaLnBrk="1" hangingPunct="1">
              <a:lnSpc>
                <a:spcPct val="90000"/>
              </a:lnSpc>
            </a:pPr>
            <a:r>
              <a:rPr lang="en-US" smtClean="0"/>
              <a:t>Is the material flexible or pliable enough? </a:t>
            </a:r>
          </a:p>
          <a:p>
            <a:pPr eaLnBrk="1" hangingPunct="1">
              <a:lnSpc>
                <a:spcPct val="90000"/>
              </a:lnSpc>
            </a:pPr>
            <a:r>
              <a:rPr lang="en-US" smtClean="0"/>
              <a:t>Will the material maintain its protective integrity?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55F51F-B6B5-410D-9E4E-43E09B8CCBD8}" type="slidenum">
              <a:rPr lang="en-US" smtClean="0"/>
              <a:pPr eaLnBrk="1" hangingPunct="1"/>
              <a:t>82</a:t>
            </a:fld>
            <a:endParaRPr lang="en-US" smtClean="0"/>
          </a:p>
        </p:txBody>
      </p:sp>
      <p:sp>
        <p:nvSpPr>
          <p:cNvPr id="95235" name="Rectangle 2"/>
          <p:cNvSpPr>
            <a:spLocks noGrp="1" noChangeArrowheads="1"/>
          </p:cNvSpPr>
          <p:nvPr>
            <p:ph type="title"/>
          </p:nvPr>
        </p:nvSpPr>
        <p:spPr/>
        <p:txBody>
          <a:bodyPr/>
          <a:lstStyle/>
          <a:p>
            <a:pPr eaLnBrk="1" hangingPunct="1"/>
            <a:r>
              <a:rPr lang="en-US" sz="4000" smtClean="0"/>
              <a:t>Hazardous Materials Identification System</a:t>
            </a:r>
          </a:p>
        </p:txBody>
      </p:sp>
      <p:sp>
        <p:nvSpPr>
          <p:cNvPr id="95236" name="Rectangle 3"/>
          <p:cNvSpPr>
            <a:spLocks noGrp="1" noChangeArrowheads="1"/>
          </p:cNvSpPr>
          <p:nvPr>
            <p:ph type="body" idx="1"/>
          </p:nvPr>
        </p:nvSpPr>
        <p:spPr>
          <a:xfrm>
            <a:off x="457200" y="1600200"/>
            <a:ext cx="4343400" cy="4525963"/>
          </a:xfrm>
        </p:spPr>
        <p:txBody>
          <a:bodyPr/>
          <a:lstStyle/>
          <a:p>
            <a:pPr eaLnBrk="1" hangingPunct="1">
              <a:lnSpc>
                <a:spcPct val="90000"/>
              </a:lnSpc>
            </a:pPr>
            <a:r>
              <a:rPr lang="en-US" sz="2400" smtClean="0"/>
              <a:t>Developed by the National Paint and Coatings Association (NPCA).</a:t>
            </a:r>
          </a:p>
          <a:p>
            <a:pPr eaLnBrk="1" hangingPunct="1">
              <a:lnSpc>
                <a:spcPct val="90000"/>
              </a:lnSpc>
            </a:pPr>
            <a:r>
              <a:rPr lang="en-US" sz="2400" smtClean="0"/>
              <a:t>A numerical hazard rating that incorporates the use of labels with color-coded bars. </a:t>
            </a:r>
          </a:p>
          <a:p>
            <a:pPr eaLnBrk="1" hangingPunct="1">
              <a:lnSpc>
                <a:spcPct val="90000"/>
              </a:lnSpc>
            </a:pPr>
            <a:r>
              <a:rPr lang="en-US" sz="2400" smtClean="0"/>
              <a:t>A special code identifying appropriate personal protective equipment (PPE) is also listed. </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41480" y="1928842"/>
            <a:ext cx="3754315" cy="3815862"/>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17C5E30-0E5F-4D7F-812F-B59F6E01F1CE}" type="slidenum">
              <a:rPr lang="en-US" smtClean="0"/>
              <a:pPr eaLnBrk="1" hangingPunct="1"/>
              <a:t>83</a:t>
            </a:fld>
            <a:endParaRPr lang="en-US" smtClean="0"/>
          </a:p>
        </p:txBody>
      </p:sp>
      <p:sp>
        <p:nvSpPr>
          <p:cNvPr id="96259" name="Rectangle 2"/>
          <p:cNvSpPr>
            <a:spLocks noGrp="1" noChangeArrowheads="1"/>
          </p:cNvSpPr>
          <p:nvPr>
            <p:ph type="title"/>
          </p:nvPr>
        </p:nvSpPr>
        <p:spPr/>
        <p:txBody>
          <a:bodyPr/>
          <a:lstStyle/>
          <a:p>
            <a:pPr eaLnBrk="1" hangingPunct="1"/>
            <a:r>
              <a:rPr lang="en-US" sz="4000" smtClean="0"/>
              <a:t>Personal Protective Equipment (PPE)</a:t>
            </a:r>
          </a:p>
        </p:txBody>
      </p:sp>
      <p:sp>
        <p:nvSpPr>
          <p:cNvPr id="203779" name="Rectangle 3"/>
          <p:cNvSpPr>
            <a:spLocks noGrp="1" noChangeArrowheads="1"/>
          </p:cNvSpPr>
          <p:nvPr>
            <p:ph type="body" idx="1"/>
          </p:nvPr>
        </p:nvSpPr>
        <p:spPr/>
        <p:txBody>
          <a:bodyPr/>
          <a:lstStyle/>
          <a:p>
            <a:pPr eaLnBrk="1" hangingPunct="1">
              <a:buFontTx/>
              <a:buNone/>
            </a:pPr>
            <a:r>
              <a:rPr lang="en-US" sz="2800" b="1" i="1" smtClean="0"/>
              <a:t>Employer Obligations:</a:t>
            </a:r>
          </a:p>
          <a:p>
            <a:pPr eaLnBrk="1" hangingPunct="1"/>
            <a:r>
              <a:rPr lang="en-US" sz="2800" smtClean="0"/>
              <a:t>Perform a “hazard assessment” of the workplace.</a:t>
            </a:r>
          </a:p>
          <a:p>
            <a:pPr eaLnBrk="1" hangingPunct="1"/>
            <a:r>
              <a:rPr lang="en-US" sz="2800" smtClean="0"/>
              <a:t>Identify and provide appropriate PPE.</a:t>
            </a:r>
          </a:p>
          <a:p>
            <a:pPr eaLnBrk="1" hangingPunct="1"/>
            <a:r>
              <a:rPr lang="en-US" sz="2800" smtClean="0"/>
              <a:t>Train employees in the use and care of the PPE.</a:t>
            </a:r>
          </a:p>
          <a:p>
            <a:pPr eaLnBrk="1" hangingPunct="1"/>
            <a:r>
              <a:rPr lang="en-US" sz="2800" smtClean="0"/>
              <a:t>Maintain PPE, including replacing worn or damaged PPE.</a:t>
            </a:r>
          </a:p>
          <a:p>
            <a:pPr eaLnBrk="1" hangingPunct="1"/>
            <a:r>
              <a:rPr lang="en-US" sz="2800" smtClean="0"/>
              <a:t>Periodically review, update and evaluate the effectiveness of the PPE program. </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C5DBAAE-142D-482D-883C-51A242A9B49C}" type="slidenum">
              <a:rPr lang="en-US" smtClean="0"/>
              <a:pPr eaLnBrk="1" hangingPunct="1"/>
              <a:t>84</a:t>
            </a:fld>
            <a:endParaRPr lang="en-US" smtClean="0"/>
          </a:p>
        </p:txBody>
      </p:sp>
      <p:sp>
        <p:nvSpPr>
          <p:cNvPr id="97283" name="Rectangle 2"/>
          <p:cNvSpPr>
            <a:spLocks noGrp="1" noChangeArrowheads="1"/>
          </p:cNvSpPr>
          <p:nvPr>
            <p:ph type="title"/>
          </p:nvPr>
        </p:nvSpPr>
        <p:spPr/>
        <p:txBody>
          <a:bodyPr/>
          <a:lstStyle/>
          <a:p>
            <a:pPr eaLnBrk="1" hangingPunct="1"/>
            <a:r>
              <a:rPr lang="en-US" sz="4000" smtClean="0"/>
              <a:t>Personal Protective Equipment (PPE)</a:t>
            </a:r>
          </a:p>
        </p:txBody>
      </p:sp>
      <p:sp>
        <p:nvSpPr>
          <p:cNvPr id="205827" name="Rectangle 3"/>
          <p:cNvSpPr>
            <a:spLocks noGrp="1" noChangeArrowheads="1"/>
          </p:cNvSpPr>
          <p:nvPr>
            <p:ph type="body" idx="1"/>
          </p:nvPr>
        </p:nvSpPr>
        <p:spPr/>
        <p:txBody>
          <a:bodyPr/>
          <a:lstStyle/>
          <a:p>
            <a:pPr eaLnBrk="1" hangingPunct="1">
              <a:buFontTx/>
              <a:buNone/>
            </a:pPr>
            <a:r>
              <a:rPr lang="en-US" sz="2800" b="1" i="1" smtClean="0"/>
              <a:t>Worker Responsibility:</a:t>
            </a:r>
          </a:p>
          <a:p>
            <a:pPr eaLnBrk="1" hangingPunct="1"/>
            <a:r>
              <a:rPr lang="en-US" sz="2800" smtClean="0"/>
              <a:t>Properly wear PPE.</a:t>
            </a:r>
          </a:p>
          <a:p>
            <a:pPr eaLnBrk="1" hangingPunct="1"/>
            <a:r>
              <a:rPr lang="en-US" sz="2800" smtClean="0"/>
              <a:t>Attend training sessions on PPE.</a:t>
            </a:r>
          </a:p>
          <a:p>
            <a:pPr eaLnBrk="1" hangingPunct="1"/>
            <a:r>
              <a:rPr lang="en-US" sz="2800" smtClean="0"/>
              <a:t>Care for, clean and maintain PPE.</a:t>
            </a:r>
          </a:p>
          <a:p>
            <a:pPr eaLnBrk="1" hangingPunct="1"/>
            <a:r>
              <a:rPr lang="en-US" sz="2800" smtClean="0"/>
              <a:t>Inform a supervisor of the need to repair or replace PPE.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A27793-D929-4C47-88C3-362C8222C622}" type="slidenum">
              <a:rPr lang="en-US" smtClean="0"/>
              <a:pPr eaLnBrk="1" hangingPunct="1"/>
              <a:t>85</a:t>
            </a:fld>
            <a:endParaRPr lang="en-US" smtClean="0"/>
          </a:p>
        </p:txBody>
      </p:sp>
      <p:sp>
        <p:nvSpPr>
          <p:cNvPr id="98307" name="Rectangle 2"/>
          <p:cNvSpPr>
            <a:spLocks noGrp="1" noChangeArrowheads="1"/>
          </p:cNvSpPr>
          <p:nvPr>
            <p:ph type="title"/>
          </p:nvPr>
        </p:nvSpPr>
        <p:spPr/>
        <p:txBody>
          <a:bodyPr/>
          <a:lstStyle/>
          <a:p>
            <a:pPr eaLnBrk="1" hangingPunct="1"/>
            <a:r>
              <a:rPr lang="en-US" sz="4000" smtClean="0"/>
              <a:t>Limitations &amp; Use of Respirators</a:t>
            </a:r>
          </a:p>
        </p:txBody>
      </p:sp>
      <p:sp>
        <p:nvSpPr>
          <p:cNvPr id="207875" name="Rectangle 3"/>
          <p:cNvSpPr>
            <a:spLocks noGrp="1" noChangeArrowheads="1"/>
          </p:cNvSpPr>
          <p:nvPr>
            <p:ph type="body" idx="1"/>
          </p:nvPr>
        </p:nvSpPr>
        <p:spPr>
          <a:xfrm>
            <a:off x="457200" y="1600200"/>
            <a:ext cx="4114800" cy="4525963"/>
          </a:xfrm>
        </p:spPr>
        <p:txBody>
          <a:bodyPr/>
          <a:lstStyle/>
          <a:p>
            <a:pPr eaLnBrk="1" hangingPunct="1">
              <a:lnSpc>
                <a:spcPct val="90000"/>
              </a:lnSpc>
            </a:pPr>
            <a:r>
              <a:rPr lang="en-US" sz="2800" smtClean="0"/>
              <a:t>All respirators leak!</a:t>
            </a:r>
          </a:p>
          <a:p>
            <a:pPr eaLnBrk="1" hangingPunct="1">
              <a:lnSpc>
                <a:spcPct val="90000"/>
              </a:lnSpc>
            </a:pPr>
            <a:r>
              <a:rPr lang="en-US" sz="2800" smtClean="0"/>
              <a:t>Must be properly fitted and worn.</a:t>
            </a:r>
          </a:p>
          <a:p>
            <a:pPr eaLnBrk="1" hangingPunct="1">
              <a:lnSpc>
                <a:spcPct val="90000"/>
              </a:lnSpc>
            </a:pPr>
            <a:r>
              <a:rPr lang="en-US" sz="2800" smtClean="0"/>
              <a:t>Respirators protect only the employees who are wearing them.</a:t>
            </a:r>
          </a:p>
          <a:p>
            <a:pPr eaLnBrk="1" hangingPunct="1">
              <a:lnSpc>
                <a:spcPct val="90000"/>
              </a:lnSpc>
            </a:pPr>
            <a:r>
              <a:rPr lang="en-US" sz="2800" smtClean="0"/>
              <a:t>Respirators are uncomfortable to wear.</a:t>
            </a:r>
          </a:p>
        </p:txBody>
      </p:sp>
      <p:pic>
        <p:nvPicPr>
          <p:cNvPr id="98309" name="Picture 4" descr="john respirator"/>
          <p:cNvPicPr>
            <a:picLocks noChangeAspect="1" noChangeArrowheads="1"/>
          </p:cNvPicPr>
          <p:nvPr/>
        </p:nvPicPr>
        <p:blipFill>
          <a:blip r:embed="rId3" cstate="email">
            <a:lum bright="18000"/>
            <a:extLst>
              <a:ext uri="{28A0092B-C50C-407E-A947-70E740481C1C}">
                <a14:useLocalDpi xmlns:a14="http://schemas.microsoft.com/office/drawing/2010/main"/>
              </a:ext>
            </a:extLst>
          </a:blip>
          <a:srcRect/>
          <a:stretch>
            <a:fillRect/>
          </a:stretch>
        </p:blipFill>
        <p:spPr bwMode="auto">
          <a:xfrm>
            <a:off x="4572000" y="1828800"/>
            <a:ext cx="3532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98310" name="Text Box 5"/>
          <p:cNvSpPr txBox="1">
            <a:spLocks noChangeArrowheads="1"/>
          </p:cNvSpPr>
          <p:nvPr/>
        </p:nvSpPr>
        <p:spPr bwMode="auto">
          <a:xfrm>
            <a:off x="3810000" y="5715000"/>
            <a:ext cx="518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i="1"/>
              <a:t>Use Only NIOSH Approved Respirators!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845F91-29F5-4D77-A5F5-96908090FFC1}" type="slidenum">
              <a:rPr lang="en-US" smtClean="0"/>
              <a:pPr eaLnBrk="1" hangingPunct="1"/>
              <a:t>86</a:t>
            </a:fld>
            <a:endParaRPr lang="en-US" smtClean="0"/>
          </a:p>
        </p:txBody>
      </p:sp>
      <p:sp>
        <p:nvSpPr>
          <p:cNvPr id="99331" name="Rectangle 2"/>
          <p:cNvSpPr>
            <a:spLocks noGrp="1" noChangeArrowheads="1"/>
          </p:cNvSpPr>
          <p:nvPr>
            <p:ph type="title"/>
          </p:nvPr>
        </p:nvSpPr>
        <p:spPr/>
        <p:txBody>
          <a:bodyPr/>
          <a:lstStyle/>
          <a:p>
            <a:pPr eaLnBrk="1" hangingPunct="1"/>
            <a:r>
              <a:rPr lang="en-US" sz="4000" smtClean="0"/>
              <a:t>Approved Filtering Facepieces</a:t>
            </a:r>
            <a:br>
              <a:rPr lang="en-US" sz="4000" smtClean="0"/>
            </a:br>
            <a:r>
              <a:rPr lang="en-US" sz="4000" smtClean="0"/>
              <a:t>(Disposable) </a:t>
            </a:r>
          </a:p>
        </p:txBody>
      </p:sp>
      <p:sp>
        <p:nvSpPr>
          <p:cNvPr id="209923" name="Rectangle 3"/>
          <p:cNvSpPr>
            <a:spLocks noGrp="1" noChangeArrowheads="1"/>
          </p:cNvSpPr>
          <p:nvPr>
            <p:ph type="body" idx="1"/>
          </p:nvPr>
        </p:nvSpPr>
        <p:spPr>
          <a:xfrm>
            <a:off x="457200" y="1600200"/>
            <a:ext cx="5029200" cy="4525963"/>
          </a:xfrm>
        </p:spPr>
        <p:txBody>
          <a:bodyPr/>
          <a:lstStyle/>
          <a:p>
            <a:pPr eaLnBrk="1" hangingPunct="1">
              <a:lnSpc>
                <a:spcPct val="90000"/>
              </a:lnSpc>
            </a:pPr>
            <a:r>
              <a:rPr lang="en-US" sz="2400" smtClean="0"/>
              <a:t>Used for dust, mists, welding fumes, mold, etc. </a:t>
            </a:r>
          </a:p>
          <a:p>
            <a:pPr eaLnBrk="1" hangingPunct="1">
              <a:lnSpc>
                <a:spcPct val="90000"/>
              </a:lnSpc>
            </a:pPr>
            <a:r>
              <a:rPr lang="en-US" sz="2400" smtClean="0"/>
              <a:t>Does not provide protection from gases or vapors.</a:t>
            </a:r>
          </a:p>
          <a:p>
            <a:pPr eaLnBrk="1" hangingPunct="1">
              <a:lnSpc>
                <a:spcPct val="90000"/>
              </a:lnSpc>
            </a:pPr>
            <a:r>
              <a:rPr lang="en-US" sz="2400" smtClean="0"/>
              <a:t>Disposable &amp; easy to breathe through.</a:t>
            </a:r>
          </a:p>
          <a:p>
            <a:pPr eaLnBrk="1" hangingPunct="1">
              <a:lnSpc>
                <a:spcPct val="90000"/>
              </a:lnSpc>
            </a:pPr>
            <a:r>
              <a:rPr lang="en-US" sz="2400" smtClean="0"/>
              <a:t>Least protection (rated the same as elastomeric half-face).</a:t>
            </a:r>
          </a:p>
          <a:p>
            <a:pPr eaLnBrk="1" hangingPunct="1">
              <a:lnSpc>
                <a:spcPct val="90000"/>
              </a:lnSpc>
            </a:pPr>
            <a:r>
              <a:rPr lang="en-US" sz="2400" smtClean="0"/>
              <a:t>Not allowed for use in atmospheres with less than 19.5% oxygen.  </a:t>
            </a:r>
          </a:p>
          <a:p>
            <a:pPr eaLnBrk="1" hangingPunct="1">
              <a:lnSpc>
                <a:spcPct val="90000"/>
              </a:lnSpc>
            </a:pPr>
            <a:r>
              <a:rPr lang="en-US" sz="2400" smtClean="0"/>
              <a:t>DO NOT USE FOR ASBESTOS. </a:t>
            </a:r>
          </a:p>
        </p:txBody>
      </p:sp>
      <p:pic>
        <p:nvPicPr>
          <p:cNvPr id="99333" name="Picture 4" descr="MCRN95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22860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6C9C0C-6591-4A10-AA26-1B86EEA92AF4}" type="slidenum">
              <a:rPr lang="en-US" smtClean="0"/>
              <a:pPr eaLnBrk="1" hangingPunct="1"/>
              <a:t>87</a:t>
            </a:fld>
            <a:endParaRPr lang="en-US" smtClean="0"/>
          </a:p>
        </p:txBody>
      </p:sp>
      <p:sp>
        <p:nvSpPr>
          <p:cNvPr id="100355" name="Rectangle 2"/>
          <p:cNvSpPr>
            <a:spLocks noGrp="1" noChangeArrowheads="1"/>
          </p:cNvSpPr>
          <p:nvPr>
            <p:ph type="title"/>
          </p:nvPr>
        </p:nvSpPr>
        <p:spPr/>
        <p:txBody>
          <a:bodyPr/>
          <a:lstStyle/>
          <a:p>
            <a:pPr eaLnBrk="1" hangingPunct="1"/>
            <a:r>
              <a:rPr lang="en-US" sz="4000" smtClean="0"/>
              <a:t>Half-Face Respirators (Elastomeric) </a:t>
            </a:r>
          </a:p>
        </p:txBody>
      </p:sp>
      <p:sp>
        <p:nvSpPr>
          <p:cNvPr id="211971" name="Rectangle 3"/>
          <p:cNvSpPr>
            <a:spLocks noGrp="1" noChangeArrowheads="1"/>
          </p:cNvSpPr>
          <p:nvPr>
            <p:ph type="body" idx="1"/>
          </p:nvPr>
        </p:nvSpPr>
        <p:spPr>
          <a:xfrm>
            <a:off x="457200" y="1600200"/>
            <a:ext cx="5257800" cy="4525963"/>
          </a:xfrm>
        </p:spPr>
        <p:txBody>
          <a:bodyPr/>
          <a:lstStyle/>
          <a:p>
            <a:pPr eaLnBrk="1" hangingPunct="1">
              <a:lnSpc>
                <a:spcPct val="90000"/>
              </a:lnSpc>
            </a:pPr>
            <a:r>
              <a:rPr lang="en-US" sz="2800" smtClean="0"/>
              <a:t>Used for protection against most vapors, acid gases, dust or welding fumes, mold.</a:t>
            </a:r>
          </a:p>
          <a:p>
            <a:pPr eaLnBrk="1" hangingPunct="1">
              <a:lnSpc>
                <a:spcPct val="90000"/>
              </a:lnSpc>
            </a:pPr>
            <a:r>
              <a:rPr lang="en-US" sz="2800" smtClean="0"/>
              <a:t>Can be used with a variety of cartridges/filters.</a:t>
            </a:r>
          </a:p>
          <a:p>
            <a:pPr eaLnBrk="1" hangingPunct="1">
              <a:lnSpc>
                <a:spcPct val="90000"/>
              </a:lnSpc>
            </a:pPr>
            <a:r>
              <a:rPr lang="en-US" sz="2800" smtClean="0"/>
              <a:t>Requires regular cleaning &amp; maintenance.</a:t>
            </a:r>
          </a:p>
          <a:p>
            <a:pPr eaLnBrk="1" hangingPunct="1">
              <a:lnSpc>
                <a:spcPct val="90000"/>
              </a:lnSpc>
            </a:pPr>
            <a:r>
              <a:rPr lang="en-US" sz="2800" smtClean="0"/>
              <a:t>Not allowed for use in atmospheres with less than 19.5% oxygen. </a:t>
            </a:r>
          </a:p>
        </p:txBody>
      </p:sp>
      <p:pic>
        <p:nvPicPr>
          <p:cNvPr id="100357" name="Picture 5" descr="Half Face"/>
          <p:cNvPicPr>
            <a:picLocks noChangeAspect="1" noChangeArrowheads="1"/>
          </p:cNvPicPr>
          <p:nvPr/>
        </p:nvPicPr>
        <p:blipFill>
          <a:blip r:embed="rId3">
            <a:lum bright="18000" contrast="12000"/>
            <a:extLst>
              <a:ext uri="{28A0092B-C50C-407E-A947-70E740481C1C}">
                <a14:useLocalDpi xmlns:a14="http://schemas.microsoft.com/office/drawing/2010/main"/>
              </a:ext>
            </a:extLst>
          </a:blip>
          <a:srcRect/>
          <a:stretch>
            <a:fillRect/>
          </a:stretch>
        </p:blipFill>
        <p:spPr bwMode="auto">
          <a:xfrm>
            <a:off x="6019800" y="2514600"/>
            <a:ext cx="281940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EB1432-6579-40CB-83B7-2A0896AE4BB5}" type="slidenum">
              <a:rPr lang="en-US" smtClean="0"/>
              <a:pPr eaLnBrk="1" hangingPunct="1"/>
              <a:t>88</a:t>
            </a:fld>
            <a:endParaRPr lang="en-US" smtClean="0"/>
          </a:p>
        </p:txBody>
      </p:sp>
      <p:sp>
        <p:nvSpPr>
          <p:cNvPr id="101379" name="Rectangle 2"/>
          <p:cNvSpPr>
            <a:spLocks noGrp="1" noChangeArrowheads="1"/>
          </p:cNvSpPr>
          <p:nvPr>
            <p:ph type="title"/>
          </p:nvPr>
        </p:nvSpPr>
        <p:spPr/>
        <p:txBody>
          <a:bodyPr/>
          <a:lstStyle/>
          <a:p>
            <a:pPr eaLnBrk="1" hangingPunct="1"/>
            <a:r>
              <a:rPr lang="en-US" sz="4000" smtClean="0"/>
              <a:t>Full-Face Respirators (Elastomeric) </a:t>
            </a:r>
          </a:p>
        </p:txBody>
      </p:sp>
      <p:sp>
        <p:nvSpPr>
          <p:cNvPr id="214019" name="Rectangle 3"/>
          <p:cNvSpPr>
            <a:spLocks noGrp="1" noChangeArrowheads="1"/>
          </p:cNvSpPr>
          <p:nvPr>
            <p:ph type="body" idx="1"/>
          </p:nvPr>
        </p:nvSpPr>
        <p:spPr>
          <a:xfrm>
            <a:off x="457200" y="1600200"/>
            <a:ext cx="4876800" cy="4525963"/>
          </a:xfrm>
        </p:spPr>
        <p:txBody>
          <a:bodyPr/>
          <a:lstStyle/>
          <a:p>
            <a:pPr eaLnBrk="1" hangingPunct="1">
              <a:lnSpc>
                <a:spcPct val="90000"/>
              </a:lnSpc>
            </a:pPr>
            <a:r>
              <a:rPr lang="en-US" sz="2400" smtClean="0"/>
              <a:t>Used for protection against most vapors, acid gases, dust or welding fumes, mold.</a:t>
            </a:r>
          </a:p>
          <a:p>
            <a:pPr eaLnBrk="1" hangingPunct="1">
              <a:lnSpc>
                <a:spcPct val="90000"/>
              </a:lnSpc>
            </a:pPr>
            <a:r>
              <a:rPr lang="en-US" sz="2400" smtClean="0"/>
              <a:t>Can be used with a variety of cartridges/filters.</a:t>
            </a:r>
          </a:p>
          <a:p>
            <a:pPr eaLnBrk="1" hangingPunct="1">
              <a:lnSpc>
                <a:spcPct val="90000"/>
              </a:lnSpc>
            </a:pPr>
            <a:r>
              <a:rPr lang="en-US" sz="2400" smtClean="0"/>
              <a:t>Requires regular cleaning &amp; maintenance.</a:t>
            </a:r>
          </a:p>
          <a:p>
            <a:pPr eaLnBrk="1" hangingPunct="1">
              <a:lnSpc>
                <a:spcPct val="90000"/>
              </a:lnSpc>
            </a:pPr>
            <a:r>
              <a:rPr lang="en-US" sz="2400" smtClean="0"/>
              <a:t>Built in safety eye protection (ANSI Z87). </a:t>
            </a:r>
          </a:p>
          <a:p>
            <a:pPr eaLnBrk="1" hangingPunct="1">
              <a:lnSpc>
                <a:spcPct val="90000"/>
              </a:lnSpc>
            </a:pPr>
            <a:r>
              <a:rPr lang="en-US" sz="2400" smtClean="0"/>
              <a:t>Not allowed for use in atmospheres with less than 19.5% oxygen.</a:t>
            </a:r>
          </a:p>
        </p:txBody>
      </p:sp>
      <p:pic>
        <p:nvPicPr>
          <p:cNvPr id="101381" name="Picture 4" descr="North FFb"/>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5715000" y="2057400"/>
            <a:ext cx="2954338"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E0A108-79E6-48C1-8F4D-F8AC5E11C09F}" type="slidenum">
              <a:rPr lang="en-US" smtClean="0"/>
              <a:pPr eaLnBrk="1" hangingPunct="1"/>
              <a:t>89</a:t>
            </a:fld>
            <a:endParaRPr lang="en-US" smtClean="0"/>
          </a:p>
        </p:txBody>
      </p:sp>
      <p:sp>
        <p:nvSpPr>
          <p:cNvPr id="102403" name="Rectangle 2"/>
          <p:cNvSpPr>
            <a:spLocks noGrp="1" noChangeArrowheads="1"/>
          </p:cNvSpPr>
          <p:nvPr>
            <p:ph type="title"/>
          </p:nvPr>
        </p:nvSpPr>
        <p:spPr/>
        <p:txBody>
          <a:bodyPr/>
          <a:lstStyle/>
          <a:p>
            <a:pPr eaLnBrk="1" hangingPunct="1"/>
            <a:r>
              <a:rPr lang="en-US" sz="3600" smtClean="0"/>
              <a:t>Powered-Air-Purifying Respirators </a:t>
            </a:r>
            <a:br>
              <a:rPr lang="en-US" sz="3600" smtClean="0"/>
            </a:br>
            <a:r>
              <a:rPr lang="en-US" sz="3600" smtClean="0"/>
              <a:t>(PAPR) </a:t>
            </a:r>
          </a:p>
        </p:txBody>
      </p:sp>
      <p:sp>
        <p:nvSpPr>
          <p:cNvPr id="216067" name="Rectangle 3"/>
          <p:cNvSpPr>
            <a:spLocks noGrp="1" noChangeArrowheads="1"/>
          </p:cNvSpPr>
          <p:nvPr>
            <p:ph type="body" idx="1"/>
          </p:nvPr>
        </p:nvSpPr>
        <p:spPr>
          <a:xfrm>
            <a:off x="457200" y="1600200"/>
            <a:ext cx="4953000" cy="4525963"/>
          </a:xfrm>
        </p:spPr>
        <p:txBody>
          <a:bodyPr/>
          <a:lstStyle/>
          <a:p>
            <a:pPr eaLnBrk="1" hangingPunct="1">
              <a:lnSpc>
                <a:spcPct val="80000"/>
              </a:lnSpc>
            </a:pPr>
            <a:r>
              <a:rPr lang="en-US" sz="2400" smtClean="0"/>
              <a:t>Battery powered fan pulls air</a:t>
            </a:r>
            <a:r>
              <a:rPr lang="en-US" sz="2400" b="1" smtClean="0"/>
              <a:t> </a:t>
            </a:r>
            <a:r>
              <a:rPr lang="en-US" sz="2400" smtClean="0"/>
              <a:t>through filters</a:t>
            </a:r>
            <a:r>
              <a:rPr lang="en-US" sz="2400" b="1" smtClean="0"/>
              <a:t> </a:t>
            </a:r>
            <a:r>
              <a:rPr lang="en-US" sz="2400" smtClean="0"/>
              <a:t>and blows air into the facepiece or hood. </a:t>
            </a:r>
          </a:p>
          <a:p>
            <a:pPr eaLnBrk="1" hangingPunct="1">
              <a:lnSpc>
                <a:spcPct val="80000"/>
              </a:lnSpc>
            </a:pPr>
            <a:r>
              <a:rPr lang="en-US" sz="2400" smtClean="0"/>
              <a:t>Can be used with a variety of cartridges/filters.</a:t>
            </a:r>
          </a:p>
          <a:p>
            <a:pPr eaLnBrk="1" hangingPunct="1">
              <a:lnSpc>
                <a:spcPct val="80000"/>
              </a:lnSpc>
            </a:pPr>
            <a:r>
              <a:rPr lang="en-US" sz="2400" smtClean="0"/>
              <a:t>Requires regular cleaning &amp; maintenance.</a:t>
            </a:r>
          </a:p>
          <a:p>
            <a:pPr eaLnBrk="1" hangingPunct="1">
              <a:lnSpc>
                <a:spcPct val="80000"/>
              </a:lnSpc>
            </a:pPr>
            <a:r>
              <a:rPr lang="en-US" sz="2400" smtClean="0"/>
              <a:t>Built in safety eye protection (ANSI Z87).</a:t>
            </a:r>
          </a:p>
          <a:p>
            <a:pPr eaLnBrk="1" hangingPunct="1">
              <a:lnSpc>
                <a:spcPct val="80000"/>
              </a:lnSpc>
            </a:pPr>
            <a:r>
              <a:rPr lang="en-US" sz="2400" smtClean="0"/>
              <a:t>Easier to fit, easier on heart and lungs.</a:t>
            </a:r>
          </a:p>
          <a:p>
            <a:pPr eaLnBrk="1" hangingPunct="1">
              <a:lnSpc>
                <a:spcPct val="80000"/>
              </a:lnSpc>
            </a:pPr>
            <a:r>
              <a:rPr lang="en-US" sz="2400" smtClean="0"/>
              <a:t>Not allowed for use in atmospheres with less than 19.5% oxygen.</a:t>
            </a:r>
          </a:p>
        </p:txBody>
      </p:sp>
      <p:pic>
        <p:nvPicPr>
          <p:cNvPr id="102405" name="Picture 4" descr="http://multimedia.3m.com/mws/mediawebserver?mwsId=66666UuZjcFSLXTtlXMylXfcEV76EbHSHVs6EVs6E666666--"/>
          <p:cNvPicPr>
            <a:picLocks noChangeAspect="1" noChangeArrowheads="1"/>
          </p:cNvPicPr>
          <p:nvPr/>
        </p:nvPicPr>
        <p:blipFill>
          <a:blip r:embed="rId3" r:link="rId4" cstate="email">
            <a:lum bright="18000"/>
            <a:extLst>
              <a:ext uri="{28A0092B-C50C-407E-A947-70E740481C1C}">
                <a14:useLocalDpi xmlns:a14="http://schemas.microsoft.com/office/drawing/2010/main"/>
              </a:ext>
            </a:extLst>
          </a:blip>
          <a:srcRect/>
          <a:stretch>
            <a:fillRect/>
          </a:stretch>
        </p:blipFill>
        <p:spPr bwMode="auto">
          <a:xfrm>
            <a:off x="5605463" y="1905000"/>
            <a:ext cx="32385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B38AFF-7FDF-4385-B701-8AF7691D3996}" type="slidenum">
              <a:rPr lang="en-US" smtClean="0"/>
              <a:pPr eaLnBrk="1" hangingPunct="1"/>
              <a:t>9</a:t>
            </a:fld>
            <a:endParaRPr lang="en-US" smtClean="0"/>
          </a:p>
        </p:txBody>
      </p:sp>
      <p:sp>
        <p:nvSpPr>
          <p:cNvPr id="10243" name="Rectangle 2"/>
          <p:cNvSpPr>
            <a:spLocks noGrp="1" noChangeArrowheads="1"/>
          </p:cNvSpPr>
          <p:nvPr>
            <p:ph type="title"/>
          </p:nvPr>
        </p:nvSpPr>
        <p:spPr/>
        <p:txBody>
          <a:bodyPr/>
          <a:lstStyle/>
          <a:p>
            <a:pPr eaLnBrk="1" hangingPunct="1"/>
            <a:r>
              <a:rPr lang="en-US" smtClean="0"/>
              <a:t>Important Terms</a:t>
            </a:r>
          </a:p>
        </p:txBody>
      </p:sp>
      <p:sp>
        <p:nvSpPr>
          <p:cNvPr id="18435" name="Rectangle 3"/>
          <p:cNvSpPr>
            <a:spLocks noGrp="1" noChangeArrowheads="1"/>
          </p:cNvSpPr>
          <p:nvPr>
            <p:ph type="body" idx="1"/>
          </p:nvPr>
        </p:nvSpPr>
        <p:spPr/>
        <p:txBody>
          <a:bodyPr/>
          <a:lstStyle/>
          <a:p>
            <a:pPr eaLnBrk="1" hangingPunct="1"/>
            <a:r>
              <a:rPr lang="en-US" smtClean="0"/>
              <a:t>Industrial Hygiene</a:t>
            </a:r>
          </a:p>
          <a:p>
            <a:pPr lvl="1" eaLnBrk="1" hangingPunct="1"/>
            <a:r>
              <a:rPr lang="en-US" i="1" smtClean="0"/>
              <a:t>Anticipate (hazards)</a:t>
            </a:r>
            <a:endParaRPr lang="en-US" smtClean="0"/>
          </a:p>
          <a:p>
            <a:pPr lvl="1" eaLnBrk="1" hangingPunct="1"/>
            <a:r>
              <a:rPr lang="en-US" i="1" smtClean="0"/>
              <a:t>Recognize (hazards)</a:t>
            </a:r>
            <a:endParaRPr lang="en-US" smtClean="0"/>
          </a:p>
          <a:p>
            <a:pPr lvl="1" eaLnBrk="1" hangingPunct="1"/>
            <a:r>
              <a:rPr lang="en-US" i="1" smtClean="0"/>
              <a:t>Evaluate (hazards)</a:t>
            </a:r>
            <a:endParaRPr lang="en-US" smtClean="0"/>
          </a:p>
          <a:p>
            <a:pPr lvl="1" eaLnBrk="1" hangingPunct="1"/>
            <a:r>
              <a:rPr lang="en-US" i="1" smtClean="0"/>
              <a:t>Control (hazards)</a:t>
            </a:r>
            <a:endParaRPr lang="en-US" smtClean="0"/>
          </a:p>
          <a:p>
            <a:pPr eaLnBrk="1" hangingPunct="1"/>
            <a:r>
              <a:rPr lang="en-US" smtClean="0"/>
              <a:t>Toxicology</a:t>
            </a:r>
          </a:p>
          <a:p>
            <a:pPr eaLnBrk="1" hangingPunct="1"/>
            <a:r>
              <a:rPr lang="en-US" smtClean="0"/>
              <a:t>Job Hazard Analysis</a:t>
            </a:r>
          </a:p>
          <a:p>
            <a:pPr eaLnBrk="1" hangingPunct="1"/>
            <a:r>
              <a:rPr lang="en-US" smtClean="0"/>
              <a:t>Hazard Abatement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4A9BAA-55F7-4122-806F-015EF3EECD65}" type="slidenum">
              <a:rPr lang="en-US" smtClean="0"/>
              <a:pPr eaLnBrk="1" hangingPunct="1"/>
              <a:t>90</a:t>
            </a:fld>
            <a:endParaRPr lang="en-US" smtClean="0"/>
          </a:p>
        </p:txBody>
      </p:sp>
      <p:sp>
        <p:nvSpPr>
          <p:cNvPr id="103427" name="Rectangle 2"/>
          <p:cNvSpPr>
            <a:spLocks noGrp="1" noChangeArrowheads="1"/>
          </p:cNvSpPr>
          <p:nvPr>
            <p:ph type="title"/>
          </p:nvPr>
        </p:nvSpPr>
        <p:spPr/>
        <p:txBody>
          <a:bodyPr/>
          <a:lstStyle/>
          <a:p>
            <a:pPr eaLnBrk="1" hangingPunct="1"/>
            <a:r>
              <a:rPr lang="en-US" sz="3600" smtClean="0"/>
              <a:t>Self-Contained Breathing Apparatus </a:t>
            </a:r>
            <a:br>
              <a:rPr lang="en-US" sz="3600" smtClean="0"/>
            </a:br>
            <a:r>
              <a:rPr lang="en-US" sz="3600" smtClean="0"/>
              <a:t>(SCBA) </a:t>
            </a:r>
          </a:p>
        </p:txBody>
      </p:sp>
      <p:sp>
        <p:nvSpPr>
          <p:cNvPr id="218115" name="Rectangle 3"/>
          <p:cNvSpPr>
            <a:spLocks noGrp="1" noChangeArrowheads="1"/>
          </p:cNvSpPr>
          <p:nvPr>
            <p:ph type="body" idx="1"/>
          </p:nvPr>
        </p:nvSpPr>
        <p:spPr>
          <a:xfrm>
            <a:off x="457200" y="1600200"/>
            <a:ext cx="5943600" cy="4525963"/>
          </a:xfrm>
        </p:spPr>
        <p:txBody>
          <a:bodyPr/>
          <a:lstStyle/>
          <a:p>
            <a:pPr eaLnBrk="1" hangingPunct="1">
              <a:lnSpc>
                <a:spcPct val="90000"/>
              </a:lnSpc>
            </a:pPr>
            <a:r>
              <a:rPr lang="en-US" sz="2400" smtClean="0"/>
              <a:t>Used in immediately</a:t>
            </a:r>
            <a:r>
              <a:rPr lang="en-US" sz="2400" b="1" smtClean="0"/>
              <a:t> </a:t>
            </a:r>
            <a:r>
              <a:rPr lang="en-US" sz="2400" smtClean="0"/>
              <a:t>dangerous to life and health (IDLH) environments.</a:t>
            </a:r>
          </a:p>
          <a:p>
            <a:pPr eaLnBrk="1" hangingPunct="1">
              <a:lnSpc>
                <a:spcPct val="90000"/>
              </a:lnSpc>
            </a:pPr>
            <a:r>
              <a:rPr lang="en-US" sz="2400" smtClean="0"/>
              <a:t>Requires regular cleaning &amp; maintenance.</a:t>
            </a:r>
          </a:p>
          <a:p>
            <a:pPr eaLnBrk="1" hangingPunct="1">
              <a:lnSpc>
                <a:spcPct val="90000"/>
              </a:lnSpc>
            </a:pPr>
            <a:r>
              <a:rPr lang="en-US" sz="2400" smtClean="0"/>
              <a:t>Built in safety eye protection (ANSI Z87).</a:t>
            </a:r>
          </a:p>
          <a:p>
            <a:pPr eaLnBrk="1" hangingPunct="1">
              <a:lnSpc>
                <a:spcPct val="90000"/>
              </a:lnSpc>
            </a:pPr>
            <a:r>
              <a:rPr lang="en-US" sz="2400" smtClean="0"/>
              <a:t>Easier to fit.</a:t>
            </a:r>
          </a:p>
          <a:p>
            <a:pPr eaLnBrk="1" hangingPunct="1">
              <a:lnSpc>
                <a:spcPct val="90000"/>
              </a:lnSpc>
            </a:pPr>
            <a:r>
              <a:rPr lang="en-US" sz="2400" smtClean="0"/>
              <a:t>Requires Compressed Gas Association (CGA) Grade D breathing air.</a:t>
            </a:r>
          </a:p>
          <a:p>
            <a:pPr eaLnBrk="1" hangingPunct="1">
              <a:lnSpc>
                <a:spcPct val="90000"/>
              </a:lnSpc>
            </a:pPr>
            <a:r>
              <a:rPr lang="en-US" sz="2400" smtClean="0"/>
              <a:t>Can be used in Oxygen deficient atmospheres (less than 19.5% oxygen). </a:t>
            </a:r>
          </a:p>
        </p:txBody>
      </p:sp>
      <p:pic>
        <p:nvPicPr>
          <p:cNvPr id="103429" name="Picture 5"/>
          <p:cNvPicPr>
            <a:picLocks noChangeArrowheads="1"/>
          </p:cNvPicPr>
          <p:nvPr/>
        </p:nvPicPr>
        <p:blipFill>
          <a:blip r:embed="rId3" cstate="email">
            <a:lum bright="18000"/>
            <a:extLst>
              <a:ext uri="{28A0092B-C50C-407E-A947-70E740481C1C}">
                <a14:useLocalDpi xmlns:a14="http://schemas.microsoft.com/office/drawing/2010/main"/>
              </a:ext>
            </a:extLst>
          </a:blip>
          <a:srcRect/>
          <a:stretch>
            <a:fillRect/>
          </a:stretch>
        </p:blipFill>
        <p:spPr bwMode="auto">
          <a:xfrm>
            <a:off x="6477000" y="2209800"/>
            <a:ext cx="2362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1B073C-5C7E-4939-8035-D3F0E52090E4}" type="slidenum">
              <a:rPr lang="en-US" smtClean="0"/>
              <a:pPr eaLnBrk="1" hangingPunct="1"/>
              <a:t>91</a:t>
            </a:fld>
            <a:endParaRPr lang="en-US" smtClean="0"/>
          </a:p>
        </p:txBody>
      </p:sp>
      <p:sp>
        <p:nvSpPr>
          <p:cNvPr id="104451" name="Rectangle 2"/>
          <p:cNvSpPr>
            <a:spLocks noGrp="1" noChangeArrowheads="1"/>
          </p:cNvSpPr>
          <p:nvPr>
            <p:ph type="title"/>
          </p:nvPr>
        </p:nvSpPr>
        <p:spPr/>
        <p:txBody>
          <a:bodyPr/>
          <a:lstStyle/>
          <a:p>
            <a:pPr eaLnBrk="1" hangingPunct="1"/>
            <a:r>
              <a:rPr lang="en-US" smtClean="0"/>
              <a:t>Assigned Protection Factors </a:t>
            </a:r>
          </a:p>
        </p:txBody>
      </p:sp>
      <p:graphicFrame>
        <p:nvGraphicFramePr>
          <p:cNvPr id="220375" name="Group 215"/>
          <p:cNvGraphicFramePr>
            <a:graphicFrameLocks noGrp="1"/>
          </p:cNvGraphicFramePr>
          <p:nvPr>
            <p:ph idx="1"/>
          </p:nvPr>
        </p:nvGraphicFramePr>
        <p:xfrm>
          <a:off x="457200" y="1447800"/>
          <a:ext cx="8229600" cy="4757738"/>
        </p:xfrm>
        <a:graphic>
          <a:graphicData uri="http://schemas.openxmlformats.org/drawingml/2006/table">
            <a:tbl>
              <a:tblPr/>
              <a:tblGrid>
                <a:gridCol w="3429000"/>
                <a:gridCol w="960438"/>
                <a:gridCol w="960437"/>
                <a:gridCol w="958850"/>
                <a:gridCol w="1006475"/>
                <a:gridCol w="914400"/>
              </a:tblGrid>
              <a:tr h="90493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Type of respirator</a:t>
                      </a:r>
                      <a:r>
                        <a:rPr kumimoji="0" lang="en-US" sz="1400" b="1" i="0" u="none" strike="noStrike" cap="none" normalizeH="0" baseline="30000" dirty="0" smtClean="0">
                          <a:ln>
                            <a:noFill/>
                          </a:ln>
                          <a:solidFill>
                            <a:schemeClr val="tx1"/>
                          </a:solidFill>
                          <a:effectLst/>
                          <a:latin typeface="Arial" charset="0"/>
                          <a:ea typeface="Times New Roman" pitchFamily="18" charset="0"/>
                          <a:cs typeface="Arial" charset="0"/>
                        </a:rPr>
                        <a:t>1</a:t>
                      </a: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en-US" sz="1400" b="1" i="0" u="none" strike="noStrike" cap="none" normalizeH="0" baseline="30000" dirty="0" smtClean="0">
                          <a:ln>
                            <a:noFill/>
                          </a:ln>
                          <a:solidFill>
                            <a:schemeClr val="tx1"/>
                          </a:solidFill>
                          <a:effectLst/>
                          <a:latin typeface="Arial" charset="0"/>
                          <a:ea typeface="Times New Roman" pitchFamily="18" charset="0"/>
                          <a:cs typeface="Arial" charset="0"/>
                        </a:rPr>
                        <a:t>2</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Quarter</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mask</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Half mask</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Full</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facepiece</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Helmet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hood</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Loose</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Fitting</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facepiece</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77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Air-Purifying Respirator</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5</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charset="0"/>
                          <a:ea typeface="Times New Roman" pitchFamily="18" charset="0"/>
                          <a:cs typeface="Arial" charset="0"/>
                        </a:rPr>
                        <a:t>3</a:t>
                      </a: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50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1819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Powered Air-Purifying Respirator (PAPR)</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50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1,000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charset="0"/>
                          <a:ea typeface="Times New Roman" pitchFamily="18" charset="0"/>
                          <a:cs typeface="Arial" charset="0"/>
                        </a:rPr>
                        <a:t>4</a:t>
                      </a: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25/1,000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25</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55458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Supplied-Air Respirator (SAR) or Airline Respirator</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Demand mode</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Continuous flow mode</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Pressure-demand or other positive-pressure mode</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10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50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Times New Roman" pitchFamily="18" charset="0"/>
                          <a:cs typeface="Arial" charset="0"/>
                        </a:rPr>
                        <a:t>50</a:t>
                      </a:r>
                      <a:endParaRPr kumimoji="0" lang="en-US" sz="14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50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1,000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1,000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30000" smtClean="0">
                          <a:ln>
                            <a:noFill/>
                          </a:ln>
                          <a:solidFill>
                            <a:schemeClr val="tx1"/>
                          </a:solidFill>
                          <a:effectLst/>
                          <a:latin typeface="Arial" charset="0"/>
                          <a:ea typeface="Times New Roman" pitchFamily="18" charset="0"/>
                          <a:cs typeface="Arial" charset="0"/>
                        </a:rPr>
                        <a:t>4</a:t>
                      </a: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25/1,000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25</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140217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Self-Contained Breathing Apparatus (SCBA)</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Demand mode</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Pressure-demand or other positive-pressure mode (e.g., open/closed circuit)</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
                      </a:r>
                      <a:b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b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
                      </a:r>
                      <a:b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b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50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10,000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50</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charset="0"/>
                          <a:ea typeface="Times New Roman" pitchFamily="18" charset="0"/>
                          <a:cs typeface="Arial" charset="0"/>
                        </a:rPr>
                        <a:t>10,000</a:t>
                      </a:r>
                      <a:endParaRPr kumimoji="0" lang="en-US" sz="1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a typeface="Times New Roman" pitchFamily="18" charset="0"/>
                        <a:cs typeface="Arial"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ea typeface="Times New Roman" pitchFamily="18" charset="0"/>
                          <a:cs typeface="Arial" charset="0"/>
                        </a:rPr>
                        <a:t>.................</a:t>
                      </a:r>
                      <a:endParaRPr kumimoji="0" lang="en-US" sz="2400" b="0" i="0" u="none" strike="noStrike" cap="none" normalizeH="0" baseline="0" smtClean="0">
                        <a:ln>
                          <a:noFill/>
                        </a:ln>
                        <a:solidFill>
                          <a:schemeClr val="tx1"/>
                        </a:solidFill>
                        <a:effectLst/>
                        <a:latin typeface="Arial" charset="0"/>
                        <a:ea typeface="Times New Roman" pitchFamily="18" charset="0"/>
                        <a:cs typeface="Arial" charset="0"/>
                      </a:endParaRPr>
                    </a:p>
                  </a:txBody>
                  <a:tcPr marT="45723" marB="45723"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1FC669-A80C-4107-9A12-939A0D80897B}" type="slidenum">
              <a:rPr lang="en-US" smtClean="0"/>
              <a:pPr eaLnBrk="1" hangingPunct="1"/>
              <a:t>92</a:t>
            </a:fld>
            <a:endParaRPr lang="en-US" smtClean="0"/>
          </a:p>
        </p:txBody>
      </p:sp>
      <p:sp>
        <p:nvSpPr>
          <p:cNvPr id="105475" name="Rectangle 2"/>
          <p:cNvSpPr>
            <a:spLocks noGrp="1" noChangeArrowheads="1"/>
          </p:cNvSpPr>
          <p:nvPr>
            <p:ph type="title"/>
          </p:nvPr>
        </p:nvSpPr>
        <p:spPr/>
        <p:txBody>
          <a:bodyPr/>
          <a:lstStyle/>
          <a:p>
            <a:pPr eaLnBrk="1" hangingPunct="1"/>
            <a:r>
              <a:rPr lang="en-US" smtClean="0"/>
              <a:t>Facial Hair</a:t>
            </a:r>
          </a:p>
        </p:txBody>
      </p:sp>
      <p:pic>
        <p:nvPicPr>
          <p:cNvPr id="105476" name="Picture 4" descr="bear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1349375"/>
            <a:ext cx="5715000" cy="42894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5477" name="Text Box 5"/>
          <p:cNvSpPr txBox="1">
            <a:spLocks noChangeArrowheads="1"/>
          </p:cNvSpPr>
          <p:nvPr/>
        </p:nvSpPr>
        <p:spPr bwMode="auto">
          <a:xfrm>
            <a:off x="457200" y="5791200"/>
            <a:ext cx="7924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400" b="1" i="1"/>
              <a:t>Facial hair is not allowed while wearing a tight fitting facepiece respirator!</a:t>
            </a:r>
            <a:r>
              <a:rPr lang="en-US" sz="2400"/>
              <a:t>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46F7C44-2AE6-41F4-994B-E8993B8626E5}" type="slidenum">
              <a:rPr lang="en-US" smtClean="0"/>
              <a:pPr eaLnBrk="1" hangingPunct="1"/>
              <a:t>93</a:t>
            </a:fld>
            <a:endParaRPr lang="en-US" smtClean="0"/>
          </a:p>
        </p:txBody>
      </p:sp>
      <p:pic>
        <p:nvPicPr>
          <p:cNvPr id="106499" name="Picture 4" descr="bad respira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1138" y="152400"/>
            <a:ext cx="52498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5"/>
          <p:cNvSpPr txBox="1">
            <a:spLocks noChangeArrowheads="1"/>
          </p:cNvSpPr>
          <p:nvPr/>
        </p:nvSpPr>
        <p:spPr bwMode="auto">
          <a:xfrm>
            <a:off x="377825" y="1169988"/>
            <a:ext cx="221297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u="sng">
                <a:solidFill>
                  <a:srgbClr val="FF0000"/>
                </a:solidFill>
              </a:rPr>
              <a:t>NOT</a:t>
            </a:r>
          </a:p>
          <a:p>
            <a:pPr algn="ctr" eaLnBrk="1" hangingPunct="1"/>
            <a:r>
              <a:rPr lang="en-US" sz="3200" b="1">
                <a:solidFill>
                  <a:srgbClr val="FF0000"/>
                </a:solidFill>
              </a:rPr>
              <a:t>NIOSH</a:t>
            </a:r>
          </a:p>
          <a:p>
            <a:pPr algn="ctr" eaLnBrk="1" hangingPunct="1"/>
            <a:r>
              <a:rPr lang="en-US" sz="3200" b="1">
                <a:solidFill>
                  <a:srgbClr val="FF0000"/>
                </a:solidFill>
              </a:rPr>
              <a:t>Approved!</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D8C37CA-E6A1-410F-AF13-B9D21C2F8989}" type="slidenum">
              <a:rPr lang="en-US" smtClean="0"/>
              <a:pPr eaLnBrk="1" hangingPunct="1"/>
              <a:t>94</a:t>
            </a:fld>
            <a:endParaRPr lang="en-US" smtClean="0"/>
          </a:p>
        </p:txBody>
      </p:sp>
      <p:sp>
        <p:nvSpPr>
          <p:cNvPr id="107523" name="Rectangle 2"/>
          <p:cNvSpPr>
            <a:spLocks noGrp="1" noChangeArrowheads="1"/>
          </p:cNvSpPr>
          <p:nvPr>
            <p:ph type="title"/>
          </p:nvPr>
        </p:nvSpPr>
        <p:spPr/>
        <p:txBody>
          <a:bodyPr/>
          <a:lstStyle/>
          <a:p>
            <a:pPr eaLnBrk="1" hangingPunct="1"/>
            <a:r>
              <a:rPr lang="en-US" smtClean="0"/>
              <a:t>Respirator Use</a:t>
            </a:r>
          </a:p>
        </p:txBody>
      </p:sp>
      <p:sp>
        <p:nvSpPr>
          <p:cNvPr id="229379" name="Rectangle 3"/>
          <p:cNvSpPr>
            <a:spLocks noGrp="1" noChangeArrowheads="1"/>
          </p:cNvSpPr>
          <p:nvPr>
            <p:ph type="body" idx="1"/>
          </p:nvPr>
        </p:nvSpPr>
        <p:spPr/>
        <p:txBody>
          <a:bodyPr/>
          <a:lstStyle/>
          <a:p>
            <a:pPr marL="609600" indent="-609600" eaLnBrk="1" hangingPunct="1">
              <a:buFontTx/>
              <a:buAutoNum type="arabicPeriod"/>
            </a:pPr>
            <a:r>
              <a:rPr lang="en-US" smtClean="0"/>
              <a:t>Employee must wear a respirator due to job-site conditions.</a:t>
            </a:r>
          </a:p>
          <a:p>
            <a:pPr marL="609600" indent="-609600" eaLnBrk="1" hangingPunct="1">
              <a:buFontTx/>
              <a:buAutoNum type="arabicPeriod"/>
            </a:pPr>
            <a:r>
              <a:rPr lang="en-US" smtClean="0"/>
              <a:t>Voluntary use by employee.</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DC3D80E-E3D5-493E-BCF4-6E8387416B7C}" type="slidenum">
              <a:rPr lang="en-US" smtClean="0"/>
              <a:pPr eaLnBrk="1" hangingPunct="1"/>
              <a:t>95</a:t>
            </a:fld>
            <a:endParaRPr lang="en-US" smtClean="0"/>
          </a:p>
        </p:txBody>
      </p:sp>
      <p:sp>
        <p:nvSpPr>
          <p:cNvPr id="109571" name="Rectangle 2"/>
          <p:cNvSpPr>
            <a:spLocks noGrp="1" noChangeArrowheads="1"/>
          </p:cNvSpPr>
          <p:nvPr>
            <p:ph type="title"/>
          </p:nvPr>
        </p:nvSpPr>
        <p:spPr/>
        <p:txBody>
          <a:bodyPr/>
          <a:lstStyle/>
          <a:p>
            <a:pPr eaLnBrk="1" hangingPunct="1"/>
            <a:r>
              <a:rPr lang="en-US" sz="4000" smtClean="0"/>
              <a:t>OSHA’s Special Emphasis Programs</a:t>
            </a:r>
          </a:p>
        </p:txBody>
      </p:sp>
      <p:sp>
        <p:nvSpPr>
          <p:cNvPr id="233475" name="Rectangle 3"/>
          <p:cNvSpPr>
            <a:spLocks noGrp="1" noChangeArrowheads="1"/>
          </p:cNvSpPr>
          <p:nvPr>
            <p:ph type="body" idx="1"/>
          </p:nvPr>
        </p:nvSpPr>
        <p:spPr/>
        <p:txBody>
          <a:bodyPr/>
          <a:lstStyle/>
          <a:p>
            <a:pPr eaLnBrk="1" hangingPunct="1">
              <a:lnSpc>
                <a:spcPct val="80000"/>
              </a:lnSpc>
            </a:pPr>
            <a:r>
              <a:rPr lang="en-US" sz="2400" smtClean="0"/>
              <a:t>National Emphasis Program – Crystalline Silica (CPL 03-00-007)</a:t>
            </a:r>
          </a:p>
          <a:p>
            <a:pPr eaLnBrk="1" hangingPunct="1">
              <a:lnSpc>
                <a:spcPct val="80000"/>
              </a:lnSpc>
            </a:pPr>
            <a:r>
              <a:rPr lang="en-US" sz="2400" smtClean="0"/>
              <a:t>National Emphasis Program on Lead (CPL 03-00-009)</a:t>
            </a:r>
          </a:p>
          <a:p>
            <a:pPr eaLnBrk="1" hangingPunct="1">
              <a:lnSpc>
                <a:spcPct val="80000"/>
              </a:lnSpc>
            </a:pPr>
            <a:r>
              <a:rPr lang="en-US" sz="2400" smtClean="0"/>
              <a:t>National Emphasis Program – Hexavalent Chromium (CPL 02-02-076)</a:t>
            </a:r>
          </a:p>
          <a:p>
            <a:pPr eaLnBrk="1" hangingPunct="1">
              <a:lnSpc>
                <a:spcPct val="80000"/>
              </a:lnSpc>
            </a:pPr>
            <a:r>
              <a:rPr lang="en-US" sz="2400" smtClean="0"/>
              <a:t>Inspection Procedures for the Hazard Communication Standard – OSHA Instruction CPL 02-02-038.</a:t>
            </a:r>
          </a:p>
          <a:p>
            <a:pPr eaLnBrk="1" hangingPunct="1">
              <a:lnSpc>
                <a:spcPct val="80000"/>
              </a:lnSpc>
            </a:pPr>
            <a:r>
              <a:rPr lang="en-US" sz="2400" smtClean="0"/>
              <a:t>Inspection Procedures for the Respiratory Protection Standard – OSHA Instruction CPL 02-00-120. </a:t>
            </a:r>
          </a:p>
          <a:p>
            <a:pPr eaLnBrk="1" hangingPunct="1">
              <a:lnSpc>
                <a:spcPct val="80000"/>
              </a:lnSpc>
            </a:pPr>
            <a:r>
              <a:rPr lang="en-US" sz="2400" smtClean="0"/>
              <a:t>Inspection Procedures for Hexavalent Chromium Standard – OSHA Instruction CPL 02-02-074</a:t>
            </a:r>
          </a:p>
          <a:p>
            <a:pPr eaLnBrk="1" hangingPunct="1">
              <a:lnSpc>
                <a:spcPct val="80000"/>
              </a:lnSpc>
            </a:pPr>
            <a:r>
              <a:rPr lang="en-US" sz="2400" smtClean="0"/>
              <a:t>Inspection Procedures for Occupational Exposure to Asbestos – OSHA Instruction CPL 02-02-063.</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56B3C9-8E3A-4C9F-B1E7-CC80752890A3}" type="slidenum">
              <a:rPr lang="en-US" smtClean="0"/>
              <a:pPr eaLnBrk="1" hangingPunct="1"/>
              <a:t>96</a:t>
            </a:fld>
            <a:endParaRPr lang="en-US" smtClean="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283" y="182880"/>
            <a:ext cx="7627434" cy="649224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597002-1AE3-4A3C-8CCA-9D9947747B51}" type="slidenum">
              <a:rPr lang="en-US" smtClean="0"/>
              <a:pPr eaLnBrk="1" hangingPunct="1"/>
              <a:t>97</a:t>
            </a:fld>
            <a:endParaRPr lang="en-US" smtClean="0"/>
          </a:p>
        </p:txBody>
      </p:sp>
      <p:sp>
        <p:nvSpPr>
          <p:cNvPr id="111619" name="Rectangle 2"/>
          <p:cNvSpPr>
            <a:spLocks noGrp="1" noChangeArrowheads="1"/>
          </p:cNvSpPr>
          <p:nvPr>
            <p:ph type="title"/>
          </p:nvPr>
        </p:nvSpPr>
        <p:spPr/>
        <p:txBody>
          <a:bodyPr/>
          <a:lstStyle/>
          <a:p>
            <a:pPr eaLnBrk="1" hangingPunct="1"/>
            <a:r>
              <a:rPr lang="en-US" smtClean="0"/>
              <a:t>Competent Person</a:t>
            </a:r>
          </a:p>
        </p:txBody>
      </p:sp>
      <p:sp>
        <p:nvSpPr>
          <p:cNvPr id="237571" name="Rectangle 3"/>
          <p:cNvSpPr>
            <a:spLocks noGrp="1" noChangeArrowheads="1"/>
          </p:cNvSpPr>
          <p:nvPr>
            <p:ph type="body" idx="1"/>
          </p:nvPr>
        </p:nvSpPr>
        <p:spPr/>
        <p:txBody>
          <a:bodyPr/>
          <a:lstStyle/>
          <a:p>
            <a:pPr eaLnBrk="1" hangingPunct="1">
              <a:buFontTx/>
              <a:buNone/>
            </a:pPr>
            <a:r>
              <a:rPr lang="en-US" sz="2800" b="1" i="1" smtClean="0"/>
              <a:t>Learning Goals:</a:t>
            </a:r>
            <a:endParaRPr lang="en-US" sz="2800" smtClean="0"/>
          </a:p>
          <a:p>
            <a:pPr eaLnBrk="1" hangingPunct="1"/>
            <a:r>
              <a:rPr lang="en-US" sz="2800" smtClean="0"/>
              <a:t>Be able to identify the definition of competent person and know how to apply its meaning to construction job-sites.</a:t>
            </a:r>
          </a:p>
          <a:p>
            <a:pPr eaLnBrk="1" hangingPunct="1"/>
            <a:r>
              <a:rPr lang="en-US" sz="2800" smtClean="0"/>
              <a:t>Identify the specific competent person requirements in OSHA’s health standards.</a:t>
            </a:r>
          </a:p>
          <a:p>
            <a:pPr eaLnBrk="1" hangingPunct="1"/>
            <a:r>
              <a:rPr lang="en-US" sz="2800" smtClean="0"/>
              <a:t>Learn an employer’s responsibilities towards injury and illness prevention and be able to explain OSHA’s employee training requirements. </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FC745D-678B-4118-BB2C-1EF8ABC7B640}" type="slidenum">
              <a:rPr lang="en-US" smtClean="0"/>
              <a:pPr eaLnBrk="1" hangingPunct="1"/>
              <a:t>98</a:t>
            </a:fld>
            <a:endParaRPr lang="en-US" smtClean="0"/>
          </a:p>
        </p:txBody>
      </p:sp>
      <p:sp>
        <p:nvSpPr>
          <p:cNvPr id="112643" name="Rectangle 2"/>
          <p:cNvSpPr>
            <a:spLocks noGrp="1" noChangeArrowheads="1"/>
          </p:cNvSpPr>
          <p:nvPr>
            <p:ph type="title"/>
          </p:nvPr>
        </p:nvSpPr>
        <p:spPr/>
        <p:txBody>
          <a:bodyPr/>
          <a:lstStyle/>
          <a:p>
            <a:pPr eaLnBrk="1" hangingPunct="1"/>
            <a:r>
              <a:rPr lang="en-US" smtClean="0"/>
              <a:t>Important Terms</a:t>
            </a:r>
          </a:p>
        </p:txBody>
      </p:sp>
      <p:sp>
        <p:nvSpPr>
          <p:cNvPr id="239619" name="Rectangle 3"/>
          <p:cNvSpPr>
            <a:spLocks noGrp="1" noChangeArrowheads="1"/>
          </p:cNvSpPr>
          <p:nvPr>
            <p:ph type="body" idx="1"/>
          </p:nvPr>
        </p:nvSpPr>
        <p:spPr/>
        <p:txBody>
          <a:bodyPr/>
          <a:lstStyle/>
          <a:p>
            <a:pPr eaLnBrk="1" hangingPunct="1"/>
            <a:r>
              <a:rPr lang="en-US" smtClean="0"/>
              <a:t>Competent person</a:t>
            </a:r>
          </a:p>
          <a:p>
            <a:pPr eaLnBrk="1" hangingPunct="1"/>
            <a:r>
              <a:rPr lang="en-US" smtClean="0"/>
              <a:t>Qualified person</a:t>
            </a:r>
          </a:p>
          <a:p>
            <a:pPr eaLnBrk="1" hangingPunct="1"/>
            <a:r>
              <a:rPr lang="en-US" smtClean="0"/>
              <a:t>Industrial Hygienist</a:t>
            </a:r>
          </a:p>
          <a:p>
            <a:pPr eaLnBrk="1" hangingPunct="1"/>
            <a:r>
              <a:rPr lang="en-US" smtClean="0"/>
              <a:t>Program administrator</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9B25796-B67B-47EE-8768-B7A5DA1A3A21}" type="slidenum">
              <a:rPr lang="en-US" smtClean="0"/>
              <a:pPr eaLnBrk="1" hangingPunct="1"/>
              <a:t>99</a:t>
            </a:fld>
            <a:endParaRPr lang="en-US" smtClean="0"/>
          </a:p>
        </p:txBody>
      </p:sp>
      <p:sp>
        <p:nvSpPr>
          <p:cNvPr id="113667" name="Rectangle 2"/>
          <p:cNvSpPr>
            <a:spLocks noGrp="1" noChangeArrowheads="1"/>
          </p:cNvSpPr>
          <p:nvPr>
            <p:ph type="title"/>
          </p:nvPr>
        </p:nvSpPr>
        <p:spPr/>
        <p:txBody>
          <a:bodyPr/>
          <a:lstStyle/>
          <a:p>
            <a:pPr eaLnBrk="1" hangingPunct="1"/>
            <a:r>
              <a:rPr lang="en-US" smtClean="0"/>
              <a:t>Competent Person</a:t>
            </a:r>
          </a:p>
        </p:txBody>
      </p:sp>
      <p:sp>
        <p:nvSpPr>
          <p:cNvPr id="241667" name="Rectangle 3"/>
          <p:cNvSpPr>
            <a:spLocks noGrp="1" noChangeArrowheads="1"/>
          </p:cNvSpPr>
          <p:nvPr>
            <p:ph type="body" idx="1"/>
          </p:nvPr>
        </p:nvSpPr>
        <p:spPr>
          <a:xfrm>
            <a:off x="457200" y="1600200"/>
            <a:ext cx="4343400" cy="4525963"/>
          </a:xfrm>
        </p:spPr>
        <p:txBody>
          <a:bodyPr/>
          <a:lstStyle/>
          <a:p>
            <a:pPr eaLnBrk="1" hangingPunct="1"/>
            <a:r>
              <a:rPr lang="en-US" smtClean="0"/>
              <a:t>Capable of identifying existing and predictable hazards.</a:t>
            </a:r>
          </a:p>
          <a:p>
            <a:pPr eaLnBrk="1" hangingPunct="1"/>
            <a:r>
              <a:rPr lang="en-US" smtClean="0"/>
              <a:t>Has authorization to take prompt corrective measures to eliminate them.</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7665" y="2359090"/>
            <a:ext cx="3800669" cy="2139820"/>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3495</TotalTime>
  <Words>38027</Words>
  <Application>Microsoft Office PowerPoint</Application>
  <PresentationFormat>On-screen Show (4:3)</PresentationFormat>
  <Paragraphs>4077</Paragraphs>
  <Slides>300</Slides>
  <Notes>295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300</vt:i4>
      </vt:variant>
    </vt:vector>
  </HeadingPairs>
  <TitlesOfParts>
    <vt:vector size="307" baseType="lpstr">
      <vt:lpstr>Arial</vt:lpstr>
      <vt:lpstr>Arial Narrow</vt:lpstr>
      <vt:lpstr>Wingdings</vt:lpstr>
      <vt:lpstr>Times New Roman</vt:lpstr>
      <vt:lpstr>Tahoma</vt:lpstr>
      <vt:lpstr>Default Design</vt:lpstr>
      <vt:lpstr>PC Paintbrush Picture</vt:lpstr>
      <vt:lpstr>Health Hazards in Construction</vt:lpstr>
      <vt:lpstr>Welcome to… Health Hazards in Construction</vt:lpstr>
      <vt:lpstr>Course Contents</vt:lpstr>
      <vt:lpstr>The Construction Safety Council will like to thank the following for their contributions and support:</vt:lpstr>
      <vt:lpstr>OSHA Disclaimer</vt:lpstr>
      <vt:lpstr>Course Overview</vt:lpstr>
      <vt:lpstr>Responsibility to Self &amp; Family</vt:lpstr>
      <vt:lpstr>Industrial Hygiene</vt:lpstr>
      <vt:lpstr>Important Terms</vt:lpstr>
      <vt:lpstr>PowerPoint Presentation</vt:lpstr>
      <vt:lpstr>Toxicology</vt:lpstr>
      <vt:lpstr>Anticipation of Health Hazards</vt:lpstr>
      <vt:lpstr>Hazardous Conditions</vt:lpstr>
      <vt:lpstr>Hazardous Conditions</vt:lpstr>
      <vt:lpstr>Recognition of Health Hazards</vt:lpstr>
      <vt:lpstr>Recognition of Health Hazards</vt:lpstr>
      <vt:lpstr>Recognition of Health Hazards</vt:lpstr>
      <vt:lpstr>Recognition of Health Hazards</vt:lpstr>
      <vt:lpstr>Recognition of Health Hazards</vt:lpstr>
      <vt:lpstr>PowerPoint Presentation</vt:lpstr>
      <vt:lpstr>Evaluation of Health Hazards</vt:lpstr>
      <vt:lpstr>Personal Monitoring</vt:lpstr>
      <vt:lpstr>Evaluation of Health Hazards</vt:lpstr>
      <vt:lpstr>Employee Exposure &amp; Medical Records </vt:lpstr>
      <vt:lpstr>Air Monitoring Devices</vt:lpstr>
      <vt:lpstr>Air Monitoring Devices</vt:lpstr>
      <vt:lpstr>Air Monitoring Devices</vt:lpstr>
      <vt:lpstr>Air Monitoring Devices</vt:lpstr>
      <vt:lpstr>Control of Health Hazards</vt:lpstr>
      <vt:lpstr>Hierarchy of Controls</vt:lpstr>
      <vt:lpstr>Job Hazard Analysis</vt:lpstr>
      <vt:lpstr>Job Hazard Analysis</vt:lpstr>
      <vt:lpstr>Job Hazard Analysis</vt:lpstr>
      <vt:lpstr>Job Hazard Analysis Example</vt:lpstr>
      <vt:lpstr>Use of Professionals &amp; Consultants</vt:lpstr>
      <vt:lpstr>Occupational Safety &amp; Health Administration (OSHA)</vt:lpstr>
      <vt:lpstr>Important Terms</vt:lpstr>
      <vt:lpstr>You Have A Right!</vt:lpstr>
      <vt:lpstr>General Duty Clause</vt:lpstr>
      <vt:lpstr>General Duty Clause Citation</vt:lpstr>
      <vt:lpstr>Health Hazards are Recognized by OSHA</vt:lpstr>
      <vt:lpstr>PowerPoint Presentation</vt:lpstr>
      <vt:lpstr>Refusing to Work because Conditions are Dangerous</vt:lpstr>
      <vt:lpstr>Refusing to Work because Conditions are Dangerous</vt:lpstr>
      <vt:lpstr>Health Standards in Construction</vt:lpstr>
      <vt:lpstr>Important Terms</vt:lpstr>
      <vt:lpstr>Important Terms</vt:lpstr>
      <vt:lpstr>Health Standards in Construction Overview</vt:lpstr>
      <vt:lpstr>Health Standards in Construction Overview</vt:lpstr>
      <vt:lpstr>Medical Services &amp; First Aid </vt:lpstr>
      <vt:lpstr>First Aid Kits</vt:lpstr>
      <vt:lpstr>Sanitation of Job-Sites </vt:lpstr>
      <vt:lpstr>Washing Facilities </vt:lpstr>
      <vt:lpstr>Eating and Drinking Areas </vt:lpstr>
      <vt:lpstr>Vermin Control </vt:lpstr>
      <vt:lpstr>Permissible Exposure Limit (PEL)</vt:lpstr>
      <vt:lpstr>Complying with OSHA Health Standards</vt:lpstr>
      <vt:lpstr>ACGIH–Threshold Limit Value (TLV) ®</vt:lpstr>
      <vt:lpstr>NIOSH – Recommended Exposure Limit (REL)</vt:lpstr>
      <vt:lpstr>NIOSH Pocket Guide to Chemical Hazards</vt:lpstr>
      <vt:lpstr>Additional Exposure Limits</vt:lpstr>
      <vt:lpstr>Exposure Limit Comparison Chart </vt:lpstr>
      <vt:lpstr>Hierarchy of Controls</vt:lpstr>
      <vt:lpstr>Elimination &amp; Substitution</vt:lpstr>
      <vt:lpstr>Elimination &amp; Substitution</vt:lpstr>
      <vt:lpstr>Engineering Controls</vt:lpstr>
      <vt:lpstr>Wet Methods</vt:lpstr>
      <vt:lpstr>Dust Collection Systems</vt:lpstr>
      <vt:lpstr>Mechanical Ventilation</vt:lpstr>
      <vt:lpstr>General (Dilution) Ventilation</vt:lpstr>
      <vt:lpstr>PowerPoint Presentation</vt:lpstr>
      <vt:lpstr>PowerPoint Presentation</vt:lpstr>
      <vt:lpstr>Never Ventilate with Pure Oxygen!</vt:lpstr>
      <vt:lpstr>Local (Exhaust) Ventilation</vt:lpstr>
      <vt:lpstr>PowerPoint Presentation</vt:lpstr>
      <vt:lpstr>Administrative Controls</vt:lpstr>
      <vt:lpstr>Dust Control </vt:lpstr>
      <vt:lpstr>Personal Protective Equipment (PPE)</vt:lpstr>
      <vt:lpstr>PowerPoint Presentation</vt:lpstr>
      <vt:lpstr>Feasible (Definition)</vt:lpstr>
      <vt:lpstr>Personal Protective Equipment (PPE)</vt:lpstr>
      <vt:lpstr>Hazardous Materials Identification System</vt:lpstr>
      <vt:lpstr>Personal Protective Equipment (PPE)</vt:lpstr>
      <vt:lpstr>Personal Protective Equipment (PPE)</vt:lpstr>
      <vt:lpstr>Limitations &amp; Use of Respirators</vt:lpstr>
      <vt:lpstr>Approved Filtering Facepieces (Disposable) </vt:lpstr>
      <vt:lpstr>Half-Face Respirators (Elastomeric) </vt:lpstr>
      <vt:lpstr>Full-Face Respirators (Elastomeric) </vt:lpstr>
      <vt:lpstr>Powered-Air-Purifying Respirators  (PAPR) </vt:lpstr>
      <vt:lpstr>Self-Contained Breathing Apparatus  (SCBA) </vt:lpstr>
      <vt:lpstr>Assigned Protection Factors </vt:lpstr>
      <vt:lpstr>Facial Hair</vt:lpstr>
      <vt:lpstr>PowerPoint Presentation</vt:lpstr>
      <vt:lpstr>Respirator Use</vt:lpstr>
      <vt:lpstr>OSHA’s Special Emphasis Programs</vt:lpstr>
      <vt:lpstr>PowerPoint Presentation</vt:lpstr>
      <vt:lpstr>Competent Person</vt:lpstr>
      <vt:lpstr>Important Terms</vt:lpstr>
      <vt:lpstr>Competent Person</vt:lpstr>
      <vt:lpstr>Qualified Person </vt:lpstr>
      <vt:lpstr>Industrial Hygienist </vt:lpstr>
      <vt:lpstr>Program Administrator</vt:lpstr>
      <vt:lpstr>Accident Prevention Responsibilities</vt:lpstr>
      <vt:lpstr>Employee Training Requirements</vt:lpstr>
      <vt:lpstr>PowerPoint Presentation</vt:lpstr>
      <vt:lpstr>Health Hazards in Construction</vt:lpstr>
      <vt:lpstr>Important Terms</vt:lpstr>
      <vt:lpstr>What is a Health Hazard?</vt:lpstr>
      <vt:lpstr>PowerPoint Presentation</vt:lpstr>
      <vt:lpstr>Acute Health Effects</vt:lpstr>
      <vt:lpstr>Chronic Health Effects</vt:lpstr>
      <vt:lpstr>PowerPoint Presentation</vt:lpstr>
      <vt:lpstr>Local Health Effects</vt:lpstr>
      <vt:lpstr>Local Health Effects</vt:lpstr>
      <vt:lpstr>Systemic Health Effects</vt:lpstr>
      <vt:lpstr>Systemic Health Effects</vt:lpstr>
      <vt:lpstr>Immediately Dangerous to Life &amp; Health (IDLH)</vt:lpstr>
      <vt:lpstr>PowerPoint Presentation</vt:lpstr>
      <vt:lpstr>Confined &amp; Enclosed Spaces</vt:lpstr>
      <vt:lpstr>Confined &amp; Enclosed Spaces</vt:lpstr>
      <vt:lpstr>Confined &amp; Enclosed Spaces</vt:lpstr>
      <vt:lpstr>Confined &amp; Enclosed Spaces</vt:lpstr>
      <vt:lpstr>Confined Space Entry Procedures </vt:lpstr>
      <vt:lpstr>PowerPoint Presentation</vt:lpstr>
      <vt:lpstr>Confined Space Entry Procedures</vt:lpstr>
      <vt:lpstr>Hazardous Atmospheres</vt:lpstr>
      <vt:lpstr>What do you think?</vt:lpstr>
      <vt:lpstr>Flammable &amp; Explosive Hazards</vt:lpstr>
      <vt:lpstr>Flammable &amp; Explosive Hazards</vt:lpstr>
      <vt:lpstr>PowerPoint Presentation</vt:lpstr>
      <vt:lpstr>Flammable Materials  (Storage &amp; Use) </vt:lpstr>
      <vt:lpstr>Hazard Recognition</vt:lpstr>
      <vt:lpstr>PowerPoint Presentation</vt:lpstr>
      <vt:lpstr>Hazard Control</vt:lpstr>
      <vt:lpstr>National Fire Protection Association (NFPA 704)</vt:lpstr>
      <vt:lpstr>The Globally Harmonized System of Classification &amp; Labeling of Chemicals</vt:lpstr>
      <vt:lpstr>PowerPoint Presentation</vt:lpstr>
      <vt:lpstr>PowerPoint Presentation</vt:lpstr>
      <vt:lpstr>Compressed Gas Cylinders </vt:lpstr>
      <vt:lpstr>Compressed Gas Cylinders &amp; Confined Spaces</vt:lpstr>
      <vt:lpstr>Toxic vs. Flammable Environments</vt:lpstr>
      <vt:lpstr>Oxygen Deficiency Hazards</vt:lpstr>
      <vt:lpstr>Oxygen Deficiency Hazards</vt:lpstr>
      <vt:lpstr>Chemical Health Hazards</vt:lpstr>
      <vt:lpstr>Important Terms</vt:lpstr>
      <vt:lpstr>Important Terms</vt:lpstr>
      <vt:lpstr>Chemical Health Hazards</vt:lpstr>
      <vt:lpstr>Routes of Entry</vt:lpstr>
      <vt:lpstr>Units of Concentration</vt:lpstr>
      <vt:lpstr>Part Per Million (ppm)</vt:lpstr>
      <vt:lpstr>Milligrams per Cubic Meter of Air (mg/m³)</vt:lpstr>
      <vt:lpstr>Micrograms per Cubic Meter of Air (µg/m³)</vt:lpstr>
      <vt:lpstr>Fibers per Cubic Centimeter (f/cc) </vt:lpstr>
      <vt:lpstr>OSHA PEL for Asbestos </vt:lpstr>
      <vt:lpstr>Respirable Particles</vt:lpstr>
      <vt:lpstr>Respirable Particles</vt:lpstr>
      <vt:lpstr>PowerPoint Presentation</vt:lpstr>
      <vt:lpstr>PowerPoint Presentation</vt:lpstr>
      <vt:lpstr>High Efficiency Particulate Air (HEPA) </vt:lpstr>
      <vt:lpstr>Gases</vt:lpstr>
      <vt:lpstr>Gases</vt:lpstr>
      <vt:lpstr>Group Discussion…</vt:lpstr>
      <vt:lpstr>Gases</vt:lpstr>
      <vt:lpstr>Gas Density</vt:lpstr>
      <vt:lpstr>Breathable Air</vt:lpstr>
      <vt:lpstr>PowerPoint Presentation</vt:lpstr>
      <vt:lpstr>PowerPoint Presentation</vt:lpstr>
      <vt:lpstr>PowerPoint Presentation</vt:lpstr>
      <vt:lpstr>Confined Space Hazards</vt:lpstr>
      <vt:lpstr>PowerPoint Presentation</vt:lpstr>
      <vt:lpstr>PowerPoint Presentation</vt:lpstr>
      <vt:lpstr>Temporary Heating Devices &amp; Asphyxiation</vt:lpstr>
      <vt:lpstr>PowerPoint Presentation</vt:lpstr>
      <vt:lpstr>Chemical Asphyxiant</vt:lpstr>
      <vt:lpstr>Carbon Monoxide (CO) </vt:lpstr>
      <vt:lpstr>PowerPoint Presentation</vt:lpstr>
      <vt:lpstr>PowerPoint Presentation</vt:lpstr>
      <vt:lpstr>Hydrogen Sulfide</vt:lpstr>
      <vt:lpstr>PowerPoint Presentation</vt:lpstr>
      <vt:lpstr>Welding, Cutting &amp; Brazing Gases</vt:lpstr>
      <vt:lpstr>Diesel Exhaust</vt:lpstr>
      <vt:lpstr>Respiratory Protection for Exposure to Gases</vt:lpstr>
      <vt:lpstr>End of Service Life Indicator (ESLI)</vt:lpstr>
      <vt:lpstr>Vapors</vt:lpstr>
      <vt:lpstr>How are Vapors Formed? </vt:lpstr>
      <vt:lpstr>Vapors</vt:lpstr>
      <vt:lpstr>Vapor Density</vt:lpstr>
      <vt:lpstr>Flash Point</vt:lpstr>
      <vt:lpstr>How do Solvents Affect the Body? </vt:lpstr>
      <vt:lpstr>Vapor Pressure</vt:lpstr>
      <vt:lpstr>Hazardous (Dangerous) Vapor Pressure</vt:lpstr>
      <vt:lpstr>Group Discussion…</vt:lpstr>
      <vt:lpstr>Respiratory Protection for Exposure to Vapors</vt:lpstr>
      <vt:lpstr>Fumes</vt:lpstr>
      <vt:lpstr>Group Discussion… </vt:lpstr>
      <vt:lpstr>How do fumes affect the body?</vt:lpstr>
      <vt:lpstr>Welding Fumes</vt:lpstr>
      <vt:lpstr>PowerPoint Presentation</vt:lpstr>
      <vt:lpstr>Asphalt Fumes</vt:lpstr>
      <vt:lpstr>Naphtha (Coal Tar)</vt:lpstr>
      <vt:lpstr>Lead Fumes</vt:lpstr>
      <vt:lpstr>Plumbers Melting Pot (Lead)</vt:lpstr>
      <vt:lpstr>Hexavalent Chromium</vt:lpstr>
      <vt:lpstr>Respiratory Protection for Exposure to Fumes</vt:lpstr>
      <vt:lpstr>Dusts &amp; Fibers</vt:lpstr>
      <vt:lpstr>Dusts &amp; Fibers</vt:lpstr>
      <vt:lpstr>How do dust &amp; fibers affect the body?</vt:lpstr>
      <vt:lpstr>Body’s Defense against Dust </vt:lpstr>
      <vt:lpstr>PowerPoint Presentation</vt:lpstr>
      <vt:lpstr>Crystalline Silica</vt:lpstr>
      <vt:lpstr>Silicosis</vt:lpstr>
      <vt:lpstr>PowerPoint Presentation</vt:lpstr>
      <vt:lpstr>Silicosis</vt:lpstr>
      <vt:lpstr>Crystalline Silica</vt:lpstr>
      <vt:lpstr>PowerPoint Presentation</vt:lpstr>
      <vt:lpstr>Asbestos</vt:lpstr>
      <vt:lpstr>Asbestosis </vt:lpstr>
      <vt:lpstr>Lead-Based Paint Dust</vt:lpstr>
      <vt:lpstr>EPA Certified Lead Renovator</vt:lpstr>
      <vt:lpstr>Fiberglass Insulation</vt:lpstr>
      <vt:lpstr>PowerPoint Presentation</vt:lpstr>
      <vt:lpstr>Mists</vt:lpstr>
      <vt:lpstr>How do mists affect the body?</vt:lpstr>
      <vt:lpstr>Respiratory Protection for Exposures to Mists</vt:lpstr>
      <vt:lpstr>Chemical Health Hazard Categories</vt:lpstr>
      <vt:lpstr>Reproductive Toxins</vt:lpstr>
      <vt:lpstr>Synergistic Effect</vt:lpstr>
      <vt:lpstr>Your Right to Know!</vt:lpstr>
      <vt:lpstr>Contractors Guide to HCS Compliance</vt:lpstr>
      <vt:lpstr>Safety Data Sheet (SDS) </vt:lpstr>
      <vt:lpstr>Physical Health Hazards</vt:lpstr>
      <vt:lpstr>Important Terms</vt:lpstr>
      <vt:lpstr>Physical Health Hazards</vt:lpstr>
      <vt:lpstr>Heat</vt:lpstr>
      <vt:lpstr>PowerPoint Presentation</vt:lpstr>
      <vt:lpstr>Sun</vt:lpstr>
      <vt:lpstr>Safe Work Practices (Heat)</vt:lpstr>
      <vt:lpstr>Cold</vt:lpstr>
      <vt:lpstr>PowerPoint Presentation</vt:lpstr>
      <vt:lpstr>PowerPoint Presentation</vt:lpstr>
      <vt:lpstr>Occupational Noise</vt:lpstr>
      <vt:lpstr>PowerPoint Presentation</vt:lpstr>
      <vt:lpstr>What is A–Weighted?</vt:lpstr>
      <vt:lpstr>Tinnitus</vt:lpstr>
      <vt:lpstr>The Inner Ear</vt:lpstr>
      <vt:lpstr>Cochlea</vt:lpstr>
      <vt:lpstr>How Noise Damages the Ear</vt:lpstr>
      <vt:lpstr>PowerPoint Presentation</vt:lpstr>
      <vt:lpstr>Occupational Noise Exposures (29 CFR 1926.52)</vt:lpstr>
      <vt:lpstr>Engineering &amp; Administrative Controls for Noise</vt:lpstr>
      <vt:lpstr>PowerPoint Presentation</vt:lpstr>
      <vt:lpstr>PowerPoint Presentation</vt:lpstr>
      <vt:lpstr>PowerPoint Presentation</vt:lpstr>
      <vt:lpstr>Hearing Conservation Program</vt:lpstr>
      <vt:lpstr>PowerPoint Presentation</vt:lpstr>
      <vt:lpstr>Recommendations for Protecting Hearing…</vt:lpstr>
      <vt:lpstr>Noise Reduction Rating (NRR)</vt:lpstr>
      <vt:lpstr>Proposed Noise Reduction Rating (NRR)</vt:lpstr>
      <vt:lpstr>OSHA NRR Adjustment Calculation</vt:lpstr>
      <vt:lpstr>NIOSH NRR Adjustment Calculation</vt:lpstr>
      <vt:lpstr>Dual Hearing Protection </vt:lpstr>
      <vt:lpstr>Dual Hearing Protection</vt:lpstr>
      <vt:lpstr>Cumulative Trauma Disorders (CTDs)</vt:lpstr>
      <vt:lpstr>Cumulative Trauma Disorders (CTDs)</vt:lpstr>
      <vt:lpstr>Cumulative Trauma Disorders (CTDs)</vt:lpstr>
      <vt:lpstr>Cumulative Trauma Disorders (CTDs)</vt:lpstr>
      <vt:lpstr>Cumulative Trauma Disorders (CTDs)</vt:lpstr>
      <vt:lpstr>Cumulative Trauma Disorders (CTDs)</vt:lpstr>
      <vt:lpstr>Preventing CTDs</vt:lpstr>
      <vt:lpstr>Ergonomics</vt:lpstr>
      <vt:lpstr>Pre-Work Stretch &amp; Flex Trunk &amp; Low Back</vt:lpstr>
      <vt:lpstr>Pre-Work Stretch &amp; Flex Legs</vt:lpstr>
      <vt:lpstr>Pre-Work Stretch &amp; Flex Upper Body</vt:lpstr>
      <vt:lpstr>Pre-Work Stretch &amp; Flex Forearm Stretch</vt:lpstr>
      <vt:lpstr>Pre-Work Stretch &amp; Flex Open Hand Stretch</vt:lpstr>
      <vt:lpstr>Ionizing Radiation</vt:lpstr>
      <vt:lpstr>PowerPoint Presentation</vt:lpstr>
      <vt:lpstr>Non-Ionizing Radiation</vt:lpstr>
      <vt:lpstr>Ultraviolet Radiation (UV)</vt:lpstr>
      <vt:lpstr>Ultraviolet Radiation (UV)</vt:lpstr>
      <vt:lpstr>Ultraviolet Radiation (UV)</vt:lpstr>
      <vt:lpstr>Melanoma</vt:lpstr>
      <vt:lpstr>Protect Against UV Radiation </vt:lpstr>
      <vt:lpstr>Biological Health Hazards</vt:lpstr>
      <vt:lpstr>Important Terms</vt:lpstr>
      <vt:lpstr>Biological Health Hazards</vt:lpstr>
      <vt:lpstr>Fungi (Mold)</vt:lpstr>
      <vt:lpstr>How do Molds Affect the Body?</vt:lpstr>
      <vt:lpstr>PowerPoint Presentation</vt:lpstr>
      <vt:lpstr>Histoplasmosis</vt:lpstr>
      <vt:lpstr>Hantavirus Pulmonary Syndrome</vt:lpstr>
      <vt:lpstr>Respiratory Protection for Exposures to Fungi (Mold)</vt:lpstr>
      <vt:lpstr>Bloodborne Pathogens</vt:lpstr>
      <vt:lpstr>How Bloodborne Pathogens are Spread</vt:lpstr>
      <vt:lpstr>Universal Precautions</vt:lpstr>
      <vt:lpstr>Preventing Disease</vt:lpstr>
      <vt:lpstr>Poisonous Plants</vt:lpstr>
      <vt:lpstr>Poisonous &amp; Infectious Animals</vt:lpstr>
      <vt:lpstr>Special Considerations for Construction</vt:lpstr>
      <vt:lpstr>Questions?</vt:lpstr>
    </vt:vector>
  </TitlesOfParts>
  <Company>CSC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Hazards in Construction</dc:title>
  <dc:creator>psatti</dc:creator>
  <cp:lastModifiedBy>Dearing, Kristi - OSHA CTR</cp:lastModifiedBy>
  <cp:revision>144</cp:revision>
  <dcterms:created xsi:type="dcterms:W3CDTF">2011-01-13T20:03:25Z</dcterms:created>
  <dcterms:modified xsi:type="dcterms:W3CDTF">2013-02-05T19:18:47Z</dcterms:modified>
</cp:coreProperties>
</file>