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57"/>
  </p:notesMasterIdLst>
  <p:handoutMasterIdLst>
    <p:handoutMasterId r:id="rId158"/>
  </p:handoutMasterIdLst>
  <p:sldIdLst>
    <p:sldId id="864" r:id="rId4"/>
    <p:sldId id="256" r:id="rId5"/>
    <p:sldId id="258" r:id="rId6"/>
    <p:sldId id="774" r:id="rId7"/>
    <p:sldId id="775" r:id="rId8"/>
    <p:sldId id="776" r:id="rId9"/>
    <p:sldId id="777" r:id="rId10"/>
    <p:sldId id="779" r:id="rId11"/>
    <p:sldId id="780" r:id="rId12"/>
    <p:sldId id="781" r:id="rId13"/>
    <p:sldId id="782" r:id="rId14"/>
    <p:sldId id="299" r:id="rId15"/>
    <p:sldId id="783" r:id="rId16"/>
    <p:sldId id="822" r:id="rId17"/>
    <p:sldId id="865" r:id="rId18"/>
    <p:sldId id="823" r:id="rId19"/>
    <p:sldId id="824" r:id="rId20"/>
    <p:sldId id="784" r:id="rId21"/>
    <p:sldId id="785" r:id="rId22"/>
    <p:sldId id="304" r:id="rId23"/>
    <p:sldId id="300" r:id="rId24"/>
    <p:sldId id="292" r:id="rId25"/>
    <p:sldId id="829" r:id="rId26"/>
    <p:sldId id="301" r:id="rId27"/>
    <p:sldId id="830" r:id="rId28"/>
    <p:sldId id="831" r:id="rId29"/>
    <p:sldId id="832" r:id="rId30"/>
    <p:sldId id="305" r:id="rId31"/>
    <p:sldId id="306" r:id="rId32"/>
    <p:sldId id="866" r:id="rId33"/>
    <p:sldId id="339" r:id="rId34"/>
    <p:sldId id="786" r:id="rId35"/>
    <p:sldId id="787" r:id="rId36"/>
    <p:sldId id="262" r:id="rId37"/>
    <p:sldId id="263" r:id="rId38"/>
    <p:sldId id="264" r:id="rId39"/>
    <p:sldId id="835" r:id="rId40"/>
    <p:sldId id="834" r:id="rId41"/>
    <p:sldId id="265" r:id="rId42"/>
    <p:sldId id="266" r:id="rId43"/>
    <p:sldId id="267" r:id="rId44"/>
    <p:sldId id="268" r:id="rId45"/>
    <p:sldId id="867" r:id="rId46"/>
    <p:sldId id="868" r:id="rId47"/>
    <p:sldId id="269" r:id="rId48"/>
    <p:sldId id="869" r:id="rId49"/>
    <p:sldId id="270" r:id="rId50"/>
    <p:sldId id="271" r:id="rId51"/>
    <p:sldId id="272" r:id="rId52"/>
    <p:sldId id="837" r:id="rId53"/>
    <p:sldId id="273" r:id="rId54"/>
    <p:sldId id="839" r:id="rId55"/>
    <p:sldId id="291" r:id="rId56"/>
    <p:sldId id="838" r:id="rId57"/>
    <p:sldId id="842" r:id="rId58"/>
    <p:sldId id="840" r:id="rId59"/>
    <p:sldId id="841" r:id="rId60"/>
    <p:sldId id="274" r:id="rId61"/>
    <p:sldId id="275" r:id="rId62"/>
    <p:sldId id="276" r:id="rId63"/>
    <p:sldId id="277" r:id="rId64"/>
    <p:sldId id="278" r:id="rId65"/>
    <p:sldId id="279" r:id="rId66"/>
    <p:sldId id="285" r:id="rId67"/>
    <p:sldId id="340" r:id="rId68"/>
    <p:sldId id="843" r:id="rId69"/>
    <p:sldId id="791" r:id="rId70"/>
    <p:sldId id="794" r:id="rId71"/>
    <p:sldId id="795" r:id="rId72"/>
    <p:sldId id="807" r:id="rId73"/>
    <p:sldId id="844" r:id="rId74"/>
    <p:sldId id="802" r:id="rId75"/>
    <p:sldId id="803" r:id="rId76"/>
    <p:sldId id="804" r:id="rId77"/>
    <p:sldId id="805" r:id="rId78"/>
    <p:sldId id="806" r:id="rId79"/>
    <p:sldId id="796" r:id="rId80"/>
    <p:sldId id="845" r:id="rId81"/>
    <p:sldId id="846" r:id="rId82"/>
    <p:sldId id="847" r:id="rId83"/>
    <p:sldId id="848" r:id="rId84"/>
    <p:sldId id="849" r:id="rId85"/>
    <p:sldId id="873" r:id="rId86"/>
    <p:sldId id="872" r:id="rId87"/>
    <p:sldId id="958" r:id="rId88"/>
    <p:sldId id="959" r:id="rId89"/>
    <p:sldId id="960" r:id="rId90"/>
    <p:sldId id="963" r:id="rId91"/>
    <p:sldId id="962" r:id="rId92"/>
    <p:sldId id="808" r:id="rId93"/>
    <p:sldId id="790" r:id="rId94"/>
    <p:sldId id="850" r:id="rId95"/>
    <p:sldId id="809" r:id="rId96"/>
    <p:sldId id="810" r:id="rId97"/>
    <p:sldId id="851" r:id="rId98"/>
    <p:sldId id="853" r:id="rId99"/>
    <p:sldId id="852" r:id="rId100"/>
    <p:sldId id="854" r:id="rId101"/>
    <p:sldId id="283" r:id="rId102"/>
    <p:sldId id="281" r:id="rId103"/>
    <p:sldId id="307" r:id="rId104"/>
    <p:sldId id="308" r:id="rId105"/>
    <p:sldId id="856" r:id="rId106"/>
    <p:sldId id="855" r:id="rId107"/>
    <p:sldId id="857" r:id="rId108"/>
    <p:sldId id="310" r:id="rId109"/>
    <p:sldId id="311" r:id="rId110"/>
    <p:sldId id="312" r:id="rId111"/>
    <p:sldId id="881" r:id="rId112"/>
    <p:sldId id="858" r:id="rId113"/>
    <p:sldId id="287" r:id="rId114"/>
    <p:sldId id="289" r:id="rId115"/>
    <p:sldId id="313" r:id="rId116"/>
    <p:sldId id="314" r:id="rId117"/>
    <p:sldId id="315" r:id="rId118"/>
    <p:sldId id="859" r:id="rId119"/>
    <p:sldId id="319" r:id="rId120"/>
    <p:sldId id="860" r:id="rId121"/>
    <p:sldId id="318" r:id="rId122"/>
    <p:sldId id="320" r:id="rId123"/>
    <p:sldId id="321" r:id="rId124"/>
    <p:sldId id="322" r:id="rId125"/>
    <p:sldId id="326" r:id="rId126"/>
    <p:sldId id="327" r:id="rId127"/>
    <p:sldId id="328" r:id="rId128"/>
    <p:sldId id="329" r:id="rId129"/>
    <p:sldId id="861" r:id="rId130"/>
    <p:sldId id="862" r:id="rId131"/>
    <p:sldId id="863" r:id="rId132"/>
    <p:sldId id="330" r:id="rId133"/>
    <p:sldId id="331" r:id="rId134"/>
    <p:sldId id="871" r:id="rId135"/>
    <p:sldId id="332" r:id="rId136"/>
    <p:sldId id="801" r:id="rId137"/>
    <p:sldId id="316" r:id="rId138"/>
    <p:sldId id="341" r:id="rId139"/>
    <p:sldId id="343" r:id="rId140"/>
    <p:sldId id="344" r:id="rId141"/>
    <p:sldId id="346" r:id="rId142"/>
    <p:sldId id="336" r:id="rId143"/>
    <p:sldId id="334" r:id="rId144"/>
    <p:sldId id="337" r:id="rId145"/>
    <p:sldId id="347" r:id="rId146"/>
    <p:sldId id="348" r:id="rId147"/>
    <p:sldId id="349" r:id="rId148"/>
    <p:sldId id="819" r:id="rId149"/>
    <p:sldId id="955" r:id="rId150"/>
    <p:sldId id="821" r:id="rId151"/>
    <p:sldId id="953" r:id="rId152"/>
    <p:sldId id="954" r:id="rId153"/>
    <p:sldId id="957" r:id="rId154"/>
    <p:sldId id="956" r:id="rId155"/>
    <p:sldId id="816" r:id="rId15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7989" autoAdjust="0"/>
    <p:restoredTop sz="81614" autoAdjust="0"/>
  </p:normalViewPr>
  <p:slideViewPr>
    <p:cSldViewPr>
      <p:cViewPr varScale="1">
        <p:scale>
          <a:sx n="68" d="100"/>
          <a:sy n="68" d="100"/>
        </p:scale>
        <p:origin x="-1806" y="-90"/>
      </p:cViewPr>
      <p:guideLst>
        <p:guide orient="horz" pos="2160"/>
        <p:guide pos="2880"/>
      </p:guideLst>
    </p:cSldViewPr>
  </p:slideViewPr>
  <p:outlineViewPr>
    <p:cViewPr>
      <p:scale>
        <a:sx n="33" d="100"/>
        <a:sy n="33" d="100"/>
      </p:scale>
      <p:origin x="0" y="4402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5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slide" Target="slides/slide151.xml"/><Relationship Id="rId159"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viewProps" Target="view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slide" Target="slides/slide142.xml"/><Relationship Id="rId153" Type="http://schemas.openxmlformats.org/officeDocument/2006/relationships/slide" Target="slides/slide150.xml"/><Relationship Id="rId16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slide" Target="slides/slide145.xml"/><Relationship Id="rId151" Type="http://schemas.openxmlformats.org/officeDocument/2006/relationships/slide" Target="slides/slide148.xml"/><Relationship Id="rId156" Type="http://schemas.openxmlformats.org/officeDocument/2006/relationships/slide" Target="slides/slide15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1.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E71E46CA-7FB3-44E2-9C58-228E351F5A51}" type="datetimeFigureOut">
              <a:rPr lang="en-US"/>
              <a:pPr>
                <a:defRPr/>
              </a:pPr>
              <a:t>5/16/2012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B1DA221E-B283-4BAF-878E-D17720126A42}" type="slidenum">
              <a:rPr lang="en-US"/>
              <a:pPr>
                <a:defRPr/>
              </a:pPr>
              <a:t>‹#›</a:t>
            </a:fld>
            <a:endParaRPr lang="en-US" dirty="0"/>
          </a:p>
        </p:txBody>
      </p:sp>
    </p:spTree>
    <p:extLst>
      <p:ext uri="{BB962C8B-B14F-4D97-AF65-F5344CB8AC3E}">
        <p14:creationId xmlns:p14="http://schemas.microsoft.com/office/powerpoint/2010/main" val="1039674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74C325F3-C4F3-4D1A-BF92-4652441D2857}" type="datetimeFigureOut">
              <a:rPr lang="en-US"/>
              <a:pPr>
                <a:defRPr/>
              </a:pPr>
              <a:t>5/16/2012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509CEF90-06C8-4ADF-A129-8D5D0C02C30B}" type="slidenum">
              <a:rPr lang="en-US"/>
              <a:pPr>
                <a:defRPr/>
              </a:pPr>
              <a:t>‹#›</a:t>
            </a:fld>
            <a:endParaRPr lang="en-US" dirty="0"/>
          </a:p>
        </p:txBody>
      </p:sp>
    </p:spTree>
    <p:extLst>
      <p:ext uri="{BB962C8B-B14F-4D97-AF65-F5344CB8AC3E}">
        <p14:creationId xmlns:p14="http://schemas.microsoft.com/office/powerpoint/2010/main" val="3200496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3" Type="http://schemas.openxmlformats.org/officeDocument/2006/relationships/hyperlink" Target="http://www.emergency-preparation-hq.com/72-hour-survival-kits.html" TargetMode="External"/><Relationship Id="rId2" Type="http://schemas.openxmlformats.org/officeDocument/2006/relationships/slide" Target="../slides/slide116.xml"/><Relationship Id="rId1" Type="http://schemas.openxmlformats.org/officeDocument/2006/relationships/notesMaster" Target="../notesMasters/notesMaster1.xml"/><Relationship Id="rId4" Type="http://schemas.openxmlformats.org/officeDocument/2006/relationships/hyperlink" Target="http://www.emergency-preparation-hq.com/emergency-preparedness-plans.html" TargetMode="External"/></Relationships>
</file>

<file path=ppt/notesSlides/_rels/notesSlide113.xml.rels><?xml version="1.0" encoding="UTF-8" standalone="yes"?>
<Relationships xmlns="http://schemas.openxmlformats.org/package/2006/relationships"><Relationship Id="rId3" Type="http://schemas.openxmlformats.org/officeDocument/2006/relationships/hyperlink" Target="http://www.emergency-preparation-hq.com/72-hour-survival-kits.html" TargetMode="External"/><Relationship Id="rId2" Type="http://schemas.openxmlformats.org/officeDocument/2006/relationships/slide" Target="../slides/slide117.xml"/><Relationship Id="rId1" Type="http://schemas.openxmlformats.org/officeDocument/2006/relationships/notesMaster" Target="../notesMasters/notesMaster1.xml"/><Relationship Id="rId4" Type="http://schemas.openxmlformats.org/officeDocument/2006/relationships/hyperlink" Target="http://www.emergency-preparation-hq.com/emergency-preparedness-plans.html" TargetMode="Externa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3" Type="http://schemas.openxmlformats.org/officeDocument/2006/relationships/hyperlink" Target="http://www.emergency-preparation-hq.com/food-storage-guidelines.html" TargetMode="External"/><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3" Type="http://schemas.openxmlformats.org/officeDocument/2006/relationships/hyperlink" Target="http://www.emergency-preparation-hq.com/airtight-food-storage.html" TargetMode="External"/><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8" Type="http://schemas.openxmlformats.org/officeDocument/2006/relationships/hyperlink" Target="http://mutcd.fhwa.dot.gov/HTM/2003r1/part6/part6e.htm" TargetMode="External"/><Relationship Id="rId3" Type="http://schemas.openxmlformats.org/officeDocument/2006/relationships/hyperlink" Target="http://mutcd.fhwa.dot.gov/HTM/2003r1/part6/part6-toc.htm" TargetMode="External"/><Relationship Id="rId7" Type="http://schemas.openxmlformats.org/officeDocument/2006/relationships/hyperlink" Target="http://mutcd.fhwa.dot.gov/HTM/2003r1/part6/part6d.htm" TargetMode="External"/><Relationship Id="rId2" Type="http://schemas.openxmlformats.org/officeDocument/2006/relationships/slide" Target="../slides/slide143.xml"/><Relationship Id="rId1" Type="http://schemas.openxmlformats.org/officeDocument/2006/relationships/notesMaster" Target="../notesMasters/notesMaster1.xml"/><Relationship Id="rId6" Type="http://schemas.openxmlformats.org/officeDocument/2006/relationships/hyperlink" Target="http://mutcd.fhwa.dot.gov/HTM/2003r1/part6/part6c.htm" TargetMode="External"/><Relationship Id="rId5" Type="http://schemas.openxmlformats.org/officeDocument/2006/relationships/hyperlink" Target="http://mutcd.fhwa.dot.gov/HTM/2003r1/part6/part6b.htm" TargetMode="External"/><Relationship Id="rId4" Type="http://schemas.openxmlformats.org/officeDocument/2006/relationships/hyperlink" Target="http://mutcd.fhwa.dot.gov/HTM/2003r1/part6/part6a.htm" TargetMode="Externa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mmucc.us/MMUCCTraining/lessons/crashcontext/Work%20Zones_files/Work%20Zones11.htm"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mmucc.us/MMUCCTraining/lessons/crashcontext/Work%20Zones_files/Work%20Zones10.ht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ready.gov/america/beinformed/biological_protect.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cmpco.com/about/system/blackout.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auto.howstuffworks.com/question105.htm"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auto.howstuffworks.com/engine.htm"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ready.gov/america/redirect.html?url=http://www.weather.com/ready/fire/facts.html"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http://www.usfa.dhs.gov/statistics/wildfire/index.shtm" TargetMode="Externa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www.ready.gov/america/beinformed/blackout.html"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www.thefreedictionary.com/worst-case+scenario"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10_0151&amp;src_anchor_name=1910.151(a)" TargetMode="External"/><Relationship Id="rId2" Type="http://schemas.openxmlformats.org/officeDocument/2006/relationships/slide" Target="../slides/slide73.xml"/><Relationship Id="rId1" Type="http://schemas.openxmlformats.org/officeDocument/2006/relationships/notesMaster" Target="../notesMasters/notesMaster1.xml"/><Relationship Id="rId5" Type="http://schemas.openxmlformats.org/officeDocument/2006/relationships/hyperlink" Target="http://www.osha.gov/pls/oshaweb/owalink.query_links?src_doc_type=STANDARDS&amp;src_unique_file=1910_0151&amp;src_anchor_name=1910.151(c)" TargetMode="External"/><Relationship Id="rId4" Type="http://schemas.openxmlformats.org/officeDocument/2006/relationships/hyperlink" Target="http://www.osha.gov/pls/oshaweb/owalink.query_links?src_doc_type=STANDARDS&amp;src_unique_file=1910_0151&amp;src_anchor_name=1910.151(b)" TargetMode="Externa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www.osha.gov/pls/oshaweb/owadisp.show_document?p_table=OSHACT&amp;p_id=3359"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http://www.osha.gov/Publications/osha3071.html"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3" Type="http://schemas.openxmlformats.org/officeDocument/2006/relationships/hyperlink" Target="http://encyclopedia2.thefreedictionary.com/Rollover" TargetMode="External"/><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8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D61E04-F84D-4FFD-A91A-02A6954CD18B}"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First, We need to identify what is a work zone?</a:t>
            </a:r>
          </a:p>
          <a:p>
            <a:pPr eaLnBrk="1" hangingPunct="1">
              <a:spcBef>
                <a:spcPct val="0"/>
              </a:spcBef>
            </a:pPr>
            <a:r>
              <a:rPr lang="en-US" smtClean="0"/>
              <a:t>Second, we need to recognize what are the hazards in a work zone?</a:t>
            </a:r>
          </a:p>
          <a:p>
            <a:pPr eaLnBrk="1" hangingPunct="1">
              <a:spcBef>
                <a:spcPct val="0"/>
              </a:spcBef>
            </a:pPr>
            <a:r>
              <a:rPr lang="en-US" smtClean="0"/>
              <a:t>Third , what training do I need to help?</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Having figured out some reasons to help in a work zone Ed went about researching the three main reasons the first was what is a work zone.  Ed Googled Work Zone and found the following definition.</a:t>
            </a:r>
          </a:p>
        </p:txBody>
      </p:sp>
      <p:sp>
        <p:nvSpPr>
          <p:cNvPr id="2478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3A6F0E-0DB3-48EA-A06A-ABC3778424AF}"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After the critical work zone functions have been identified and detailed, the business can identify its vulnerabilities based on the hazards it faces. </a:t>
            </a:r>
          </a:p>
          <a:p>
            <a:pPr eaLnBrk="1" hangingPunct="1">
              <a:spcBef>
                <a:spcPct val="0"/>
              </a:spcBef>
            </a:pPr>
            <a:endParaRPr lang="en-US" smtClean="0"/>
          </a:p>
          <a:p>
            <a:pPr eaLnBrk="1" hangingPunct="1">
              <a:spcBef>
                <a:spcPct val="0"/>
              </a:spcBef>
            </a:pPr>
            <a:r>
              <a:rPr lang="en-US" smtClean="0"/>
              <a:t>Leads to the next point on causalities</a:t>
            </a:r>
          </a:p>
          <a:p>
            <a:pPr eaLnBrk="1" hangingPunct="1">
              <a:spcBef>
                <a:spcPct val="0"/>
              </a:spcBef>
            </a:pPr>
            <a:endParaRPr lang="en-US" smtClean="0"/>
          </a:p>
        </p:txBody>
      </p:sp>
      <p:sp>
        <p:nvSpPr>
          <p:cNvPr id="337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8442C8-85D5-4FB9-A6BF-5D88814787F2}" type="slidenum">
              <a:rPr lang="en-US" smtClean="0"/>
              <a:pPr fontAlgn="base">
                <a:spcBef>
                  <a:spcPct val="0"/>
                </a:spcBef>
                <a:spcAft>
                  <a:spcPct val="0"/>
                </a:spcAft>
                <a:defRPr/>
              </a:pPr>
              <a:t>103</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work zones nationwide:</a:t>
            </a:r>
          </a:p>
          <a:p>
            <a:pPr eaLnBrk="1" hangingPunct="1">
              <a:spcBef>
                <a:spcPct val="0"/>
              </a:spcBef>
            </a:pPr>
            <a:r>
              <a:rPr lang="en-US" smtClean="0"/>
              <a:t>In 2005, there were 1,074.  </a:t>
            </a:r>
          </a:p>
          <a:p>
            <a:pPr eaLnBrk="1" hangingPunct="1">
              <a:spcBef>
                <a:spcPct val="0"/>
              </a:spcBef>
            </a:pPr>
            <a:r>
              <a:rPr lang="en-US" smtClean="0"/>
              <a:t>In 2006, there were 1,010. </a:t>
            </a:r>
          </a:p>
          <a:p>
            <a:pPr eaLnBrk="1" hangingPunct="1">
              <a:spcBef>
                <a:spcPct val="0"/>
              </a:spcBef>
            </a:pPr>
            <a:r>
              <a:rPr lang="en-US" smtClean="0"/>
              <a:t>In 2007, there were 835 work zone fatalities. </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Nationally, on average, </a:t>
            </a:r>
            <a:r>
              <a:rPr lang="en-US" b="1" smtClean="0"/>
              <a:t>three work zone fatalities occur every day or about one every eight hours</a:t>
            </a:r>
            <a:r>
              <a:rPr lang="en-US" smtClean="0"/>
              <a:t>.  In addition, </a:t>
            </a:r>
            <a:r>
              <a:rPr lang="en-US" b="1" smtClean="0"/>
              <a:t>an average of 160 work zone injuries occur every day or about one every nine minutes.</a:t>
            </a:r>
          </a:p>
          <a:p>
            <a:pPr eaLnBrk="1" hangingPunct="1">
              <a:spcBef>
                <a:spcPct val="0"/>
              </a:spcBef>
            </a:pPr>
            <a:endParaRPr lang="en-US" smtClean="0"/>
          </a:p>
          <a:p>
            <a:pPr eaLnBrk="1" hangingPunct="1">
              <a:spcBef>
                <a:spcPct val="0"/>
              </a:spcBef>
            </a:pPr>
            <a:r>
              <a:rPr lang="en-US" smtClean="0"/>
              <a:t>The situation is serious for both drivers and workers. </a:t>
            </a:r>
          </a:p>
          <a:p>
            <a:pPr eaLnBrk="1" hangingPunct="1">
              <a:spcBef>
                <a:spcPct val="0"/>
              </a:spcBef>
            </a:pPr>
            <a:endParaRPr lang="en-US" smtClean="0"/>
          </a:p>
          <a:p>
            <a:pPr eaLnBrk="1" hangingPunct="1">
              <a:spcBef>
                <a:spcPct val="0"/>
              </a:spcBef>
            </a:pPr>
            <a:r>
              <a:rPr lang="en-US" smtClean="0"/>
              <a:t>Highway construction is one of the most dangerous occupations in the United States. </a:t>
            </a:r>
            <a:r>
              <a:rPr lang="en-US" i="1" smtClean="0"/>
              <a:t>The risk of death is seven times higher for highway workers than for an average worker.</a:t>
            </a:r>
            <a:r>
              <a:rPr lang="en-US" b="1" i="1" smtClean="0"/>
              <a:t> </a:t>
            </a:r>
            <a:endParaRPr lang="en-US" smtClean="0"/>
          </a:p>
          <a:p>
            <a:pPr eaLnBrk="1" hangingPunct="1">
              <a:spcBef>
                <a:spcPct val="0"/>
              </a:spcBef>
            </a:pPr>
            <a:r>
              <a:rPr lang="en-US" smtClean="0"/>
              <a:t>Work zone crashes tend to be more severe than other types of crashes.</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After the critical functions have been identified and detailed, the business can identify its vulnerabilities based on the hazards it faces.  In this class the focus is on an extreme event, but the same method used in reviewing vulnerabilities in this type of event can be used for other hazard events as well.  For the purpose of bringing businesses up to speed quickly, this step addresses underlying assumptions that apply to a work zone event and the vulnerabilities and challenges that may emerge</a:t>
            </a:r>
          </a:p>
        </p:txBody>
      </p:sp>
      <p:sp>
        <p:nvSpPr>
          <p:cNvPr id="338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CB4F56-6520-4387-AE8F-236F3C3CB828}" type="slidenum">
              <a:rPr lang="en-US" smtClean="0"/>
              <a:pPr fontAlgn="base">
                <a:spcBef>
                  <a:spcPct val="0"/>
                </a:spcBef>
                <a:spcAft>
                  <a:spcPct val="0"/>
                </a:spcAft>
                <a:defRPr/>
              </a:pPr>
              <a:t>104</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Highway construction is one of the most dangerous occupations in the United States. </a:t>
            </a:r>
          </a:p>
          <a:p>
            <a:pPr eaLnBrk="1" hangingPunct="1">
              <a:spcBef>
                <a:spcPct val="0"/>
              </a:spcBef>
            </a:pPr>
            <a:endParaRPr lang="en-US" i="1" smtClean="0"/>
          </a:p>
          <a:p>
            <a:pPr eaLnBrk="1" hangingPunct="1">
              <a:spcBef>
                <a:spcPct val="0"/>
              </a:spcBef>
            </a:pPr>
            <a:r>
              <a:rPr lang="en-US" i="1" smtClean="0"/>
              <a:t>The risk of death is seven times higher for highway workers than for an average worker.</a:t>
            </a:r>
            <a:r>
              <a:rPr lang="en-US" b="1" i="1" smtClean="0"/>
              <a:t> </a:t>
            </a:r>
          </a:p>
          <a:p>
            <a:pPr eaLnBrk="1" hangingPunct="1">
              <a:spcBef>
                <a:spcPct val="0"/>
              </a:spcBef>
            </a:pPr>
            <a:endParaRPr lang="en-US" smtClean="0"/>
          </a:p>
          <a:p>
            <a:pPr eaLnBrk="1" hangingPunct="1">
              <a:spcBef>
                <a:spcPct val="0"/>
              </a:spcBef>
            </a:pPr>
            <a:r>
              <a:rPr lang="en-US" smtClean="0"/>
              <a:t>Work zone crashes tend to be more severe than other types of crashes.</a:t>
            </a:r>
          </a:p>
          <a:p>
            <a:pPr eaLnBrk="1" hangingPunct="1">
              <a:spcBef>
                <a:spcPct val="0"/>
              </a:spcBef>
            </a:pPr>
            <a:endParaRPr lang="en-US" smtClean="0"/>
          </a:p>
          <a:p>
            <a:pPr eaLnBrk="1" hangingPunct="1">
              <a:spcBef>
                <a:spcPct val="0"/>
              </a:spcBef>
            </a:pPr>
            <a:r>
              <a:rPr lang="en-US" b="1" smtClean="0"/>
              <a:t>After the critical functions have been identified and detailed, the business can identify its vulnerabilities based on the hazards it faces.  </a:t>
            </a:r>
          </a:p>
          <a:p>
            <a:pPr eaLnBrk="1" hangingPunct="1">
              <a:spcBef>
                <a:spcPct val="0"/>
              </a:spcBef>
            </a:pPr>
            <a:endParaRPr lang="en-US" b="1" smtClean="0"/>
          </a:p>
          <a:p>
            <a:pPr eaLnBrk="1" hangingPunct="1">
              <a:spcBef>
                <a:spcPct val="0"/>
              </a:spcBef>
            </a:pPr>
            <a:r>
              <a:rPr lang="en-US" smtClean="0"/>
              <a:t>In this class the focus is on an extreme event, but the same method used in reviewing vulnerabilities in this type of event can be used for other hazard events as well.  For the purpose of bringing businesses up to speed quickly, this step addresses underlying assumptions that apply to a work zone event and the vulnerabilities and challenges that may emerge</a:t>
            </a:r>
          </a:p>
        </p:txBody>
      </p:sp>
      <p:sp>
        <p:nvSpPr>
          <p:cNvPr id="339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7E95F3-DED0-4E96-BA6D-D1F3058F3DE9}" type="slidenum">
              <a:rPr lang="en-US" smtClean="0"/>
              <a:pPr fontAlgn="base">
                <a:spcBef>
                  <a:spcPct val="0"/>
                </a:spcBef>
                <a:spcAft>
                  <a:spcPct val="0"/>
                </a:spcAft>
                <a:defRPr/>
              </a:pPr>
              <a:t>105</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Don’t expose the list,  have students come up with the ideas then add them if they don’t.  Be sure to have these in place before the training.</a:t>
            </a:r>
          </a:p>
          <a:p>
            <a:pPr eaLnBrk="1" hangingPunct="1">
              <a:spcBef>
                <a:spcPct val="0"/>
              </a:spcBef>
            </a:pPr>
            <a:endParaRPr lang="en-US" smtClean="0"/>
          </a:p>
          <a:p>
            <a:pPr eaLnBrk="1" hangingPunct="1">
              <a:spcBef>
                <a:spcPct val="0"/>
              </a:spcBef>
            </a:pPr>
            <a:r>
              <a:rPr lang="en-US" u="sng" smtClean="0"/>
              <a:t>Vulnerabilities</a:t>
            </a:r>
          </a:p>
          <a:p>
            <a:pPr eaLnBrk="1" hangingPunct="1">
              <a:spcBef>
                <a:spcPct val="0"/>
              </a:spcBef>
            </a:pPr>
            <a:r>
              <a:rPr lang="en-US" smtClean="0"/>
              <a:t>Exposure to vehicles</a:t>
            </a:r>
          </a:p>
          <a:p>
            <a:pPr eaLnBrk="1" hangingPunct="1">
              <a:spcBef>
                <a:spcPct val="0"/>
              </a:spcBef>
            </a:pPr>
            <a:r>
              <a:rPr lang="en-US" smtClean="0"/>
              <a:t>Weather</a:t>
            </a:r>
          </a:p>
          <a:p>
            <a:pPr eaLnBrk="1" hangingPunct="1">
              <a:spcBef>
                <a:spcPct val="0"/>
              </a:spcBef>
            </a:pPr>
            <a:r>
              <a:rPr lang="en-US" smtClean="0"/>
              <a:t>Traffic stopping backed up</a:t>
            </a:r>
          </a:p>
          <a:p>
            <a:pPr eaLnBrk="1" hangingPunct="1">
              <a:spcBef>
                <a:spcPct val="0"/>
              </a:spcBef>
            </a:pPr>
            <a:r>
              <a:rPr lang="en-US" smtClean="0"/>
              <a:t>Emergency vehicles not arriving</a:t>
            </a:r>
          </a:p>
          <a:p>
            <a:pPr eaLnBrk="1" hangingPunct="1">
              <a:spcBef>
                <a:spcPct val="0"/>
              </a:spcBef>
            </a:pPr>
            <a:endParaRPr lang="en-US" smtClean="0"/>
          </a:p>
          <a:p>
            <a:pPr eaLnBrk="1" hangingPunct="1">
              <a:spcBef>
                <a:spcPct val="0"/>
              </a:spcBef>
            </a:pPr>
            <a:r>
              <a:rPr lang="en-US" u="sng" smtClean="0"/>
              <a:t>Challenges</a:t>
            </a:r>
          </a:p>
          <a:p>
            <a:pPr eaLnBrk="1" hangingPunct="1">
              <a:spcBef>
                <a:spcPct val="0"/>
              </a:spcBef>
            </a:pPr>
            <a:r>
              <a:rPr lang="en-US" smtClean="0"/>
              <a:t>Getting help arriving</a:t>
            </a:r>
          </a:p>
          <a:p>
            <a:pPr eaLnBrk="1" hangingPunct="1">
              <a:spcBef>
                <a:spcPct val="0"/>
              </a:spcBef>
            </a:pPr>
            <a:r>
              <a:rPr lang="en-US" smtClean="0"/>
              <a:t>Workers having communication issues</a:t>
            </a:r>
          </a:p>
          <a:p>
            <a:pPr eaLnBrk="1" hangingPunct="1">
              <a:spcBef>
                <a:spcPct val="0"/>
              </a:spcBef>
            </a:pPr>
            <a:endParaRPr lang="en-US" smtClean="0"/>
          </a:p>
        </p:txBody>
      </p:sp>
      <p:sp>
        <p:nvSpPr>
          <p:cNvPr id="340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EE48A3-8CFC-494D-BB57-6CBDFE713042}" type="slidenum">
              <a:rPr lang="en-US" smtClean="0"/>
              <a:pPr fontAlgn="base">
                <a:spcBef>
                  <a:spcPct val="0"/>
                </a:spcBef>
                <a:spcAft>
                  <a:spcPct val="0"/>
                </a:spcAft>
                <a:defRPr/>
              </a:pPr>
              <a:t>106</a:t>
            </a:fld>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To shortcut the time and energy involved in work zone emergency planning efforts for all employees and other personnel should be designated as belonging in one of  two classifications based on the nature of their work with the business – from essential to non-essential. </a:t>
            </a:r>
          </a:p>
          <a:p>
            <a:pPr eaLnBrk="1" hangingPunct="1">
              <a:spcBef>
                <a:spcPct val="0"/>
              </a:spcBef>
            </a:pPr>
            <a:endParaRPr lang="en-US" smtClean="0"/>
          </a:p>
          <a:p>
            <a:pPr eaLnBrk="1" hangingPunct="1">
              <a:spcBef>
                <a:spcPct val="0"/>
              </a:spcBef>
            </a:pPr>
            <a:r>
              <a:rPr lang="en-US" smtClean="0"/>
              <a:t> </a:t>
            </a:r>
          </a:p>
          <a:p>
            <a:pPr eaLnBrk="1" hangingPunct="1">
              <a:spcBef>
                <a:spcPct val="0"/>
              </a:spcBef>
            </a:pPr>
            <a:r>
              <a:rPr lang="en-US" smtClean="0"/>
              <a:t>These classifications allow your work zone to better plan for the potential on and off-site challenges.  </a:t>
            </a:r>
          </a:p>
          <a:p>
            <a:pPr eaLnBrk="1" hangingPunct="1">
              <a:spcBef>
                <a:spcPct val="0"/>
              </a:spcBef>
            </a:pPr>
            <a:r>
              <a:rPr lang="en-US" smtClean="0"/>
              <a:t>Employee classification also helps identify those employees that are good choices for cross-training.</a:t>
            </a:r>
          </a:p>
          <a:p>
            <a:pPr eaLnBrk="1" hangingPunct="1">
              <a:spcBef>
                <a:spcPct val="0"/>
              </a:spcBef>
            </a:pPr>
            <a:endParaRPr lang="en-US" smtClean="0"/>
          </a:p>
        </p:txBody>
      </p:sp>
      <p:sp>
        <p:nvSpPr>
          <p:cNvPr id="342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6FF909-F2FF-4F76-A97C-0952F8CC5F7F}" type="slidenum">
              <a:rPr lang="en-US" smtClean="0"/>
              <a:pPr fontAlgn="base">
                <a:spcBef>
                  <a:spcPct val="0"/>
                </a:spcBef>
                <a:spcAft>
                  <a:spcPct val="0"/>
                </a:spcAft>
                <a:defRPr/>
              </a:pPr>
              <a:t>107</a:t>
            </a:fld>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Make reference to OSHA reporting and the need for critical employees to be on site for first aid</a:t>
            </a:r>
          </a:p>
        </p:txBody>
      </p:sp>
      <p:sp>
        <p:nvSpPr>
          <p:cNvPr id="343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71B03B-A5A8-4C87-9435-09F54D2FCC73}" type="slidenum">
              <a:rPr lang="en-US" smtClean="0"/>
              <a:pPr fontAlgn="base">
                <a:spcBef>
                  <a:spcPct val="0"/>
                </a:spcBef>
                <a:spcAft>
                  <a:spcPct val="0"/>
                </a:spcAft>
                <a:defRPr/>
              </a:pPr>
              <a:t>108</a:t>
            </a:fld>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  The first part involves you having people list all the ways they will be able to communicate when working in a remote work zone.  This will show all the various ways that people utilize to communicate in the field.  This could also show the difference in thinking, in terms of alternative communication, from construction workers as opposed to a company executive.  </a:t>
            </a:r>
          </a:p>
          <a:p>
            <a:pPr eaLnBrk="1" hangingPunct="1">
              <a:spcBef>
                <a:spcPct val="0"/>
              </a:spcBef>
            </a:pPr>
            <a:endParaRPr lang="en-US" smtClean="0"/>
          </a:p>
          <a:p>
            <a:pPr eaLnBrk="1" hangingPunct="1">
              <a:spcBef>
                <a:spcPct val="0"/>
              </a:spcBef>
            </a:pPr>
            <a:r>
              <a:rPr lang="en-US" smtClean="0"/>
              <a:t>For the second part, you would have a random slide in another section that pops up and says an emergency has struck and your power has gone out.  You would then see if the crews can use the communication methods that were previously mentioned.  You might also have them try to come up with additional alternate ways they can communicate now that they know their power is out.  This could show how reliant people are on technology, and maybe stress the importance of finding alternate ways to communicate.</a:t>
            </a:r>
          </a:p>
        </p:txBody>
      </p:sp>
      <p:sp>
        <p:nvSpPr>
          <p:cNvPr id="344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6EC197-CB6F-413A-BC20-CEBF2EB46A34}" type="slidenum">
              <a:rPr lang="en-US" smtClean="0"/>
              <a:pPr fontAlgn="base">
                <a:spcBef>
                  <a:spcPct val="0"/>
                </a:spcBef>
                <a:spcAft>
                  <a:spcPct val="0"/>
                </a:spcAft>
                <a:defRPr/>
              </a:pPr>
              <a:t>109</a:t>
            </a:fld>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7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en-US" b="1" smtClean="0"/>
              <a:t>Two-way communication is central</a:t>
            </a:r>
            <a:r>
              <a:rPr lang="en-US" smtClean="0"/>
              <a:t> before, during and after a work zone emergency.’</a:t>
            </a:r>
          </a:p>
          <a:p>
            <a:pPr lvl="1" eaLnBrk="1" hangingPunct="1">
              <a:spcBef>
                <a:spcPct val="0"/>
              </a:spcBef>
            </a:pPr>
            <a:endParaRPr lang="en-US" smtClean="0"/>
          </a:p>
          <a:p>
            <a:pPr lvl="1" eaLnBrk="1" hangingPunct="1">
              <a:spcBef>
                <a:spcPct val="0"/>
              </a:spcBef>
            </a:pPr>
            <a:r>
              <a:rPr lang="en-US" smtClean="0"/>
              <a:t>Communication with employees, customers and vendors is an important part of maintaining work zone operations. </a:t>
            </a:r>
          </a:p>
          <a:p>
            <a:pPr lvl="1" eaLnBrk="1" hangingPunct="1">
              <a:spcBef>
                <a:spcPct val="0"/>
              </a:spcBef>
            </a:pPr>
            <a:endParaRPr lang="en-US" smtClean="0"/>
          </a:p>
          <a:p>
            <a:pPr lvl="1" eaLnBrk="1" hangingPunct="1">
              <a:spcBef>
                <a:spcPct val="0"/>
              </a:spcBef>
            </a:pPr>
            <a:r>
              <a:rPr lang="en-US" smtClean="0"/>
              <a:t>Include emergency preparedness information in.</a:t>
            </a:r>
          </a:p>
          <a:p>
            <a:pPr lvl="1" eaLnBrk="1" hangingPunct="1">
              <a:spcBef>
                <a:spcPct val="0"/>
              </a:spcBef>
            </a:pPr>
            <a:endParaRPr lang="en-US" smtClean="0"/>
          </a:p>
          <a:p>
            <a:pPr lvl="1" eaLnBrk="1" hangingPunct="1">
              <a:spcBef>
                <a:spcPct val="0"/>
              </a:spcBef>
            </a:pPr>
            <a:r>
              <a:rPr lang="en-US" smtClean="0"/>
              <a:t>Consider setting up a telephone calling tree, an email or text alert or a </a:t>
            </a:r>
            <a:r>
              <a:rPr lang="en-US" b="1" smtClean="0"/>
              <a:t>call-in voice recording</a:t>
            </a:r>
            <a:r>
              <a:rPr lang="en-US" smtClean="0"/>
              <a:t> to communicate with employees in an emergency.</a:t>
            </a:r>
          </a:p>
          <a:p>
            <a:pPr lvl="1" eaLnBrk="1" hangingPunct="1">
              <a:spcBef>
                <a:spcPct val="0"/>
              </a:spcBef>
            </a:pPr>
            <a:endParaRPr lang="en-US" smtClean="0"/>
          </a:p>
        </p:txBody>
      </p:sp>
      <p:sp>
        <p:nvSpPr>
          <p:cNvPr id="345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AC8666-6156-472B-B48F-B52038D8D67D}" type="slidenum">
              <a:rPr lang="en-US" smtClean="0"/>
              <a:pPr fontAlgn="base">
                <a:spcBef>
                  <a:spcPct val="0"/>
                </a:spcBef>
                <a:spcAft>
                  <a:spcPct val="0"/>
                </a:spcAft>
                <a:defRPr/>
              </a:pPr>
              <a:t>110</a:t>
            </a:fld>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smtClean="0"/>
          </a:p>
          <a:p>
            <a:pPr lvl="1" eaLnBrk="1" hangingPunct="1">
              <a:spcBef>
                <a:spcPct val="0"/>
              </a:spcBef>
            </a:pPr>
            <a:r>
              <a:rPr lang="en-US" smtClean="0"/>
              <a:t>Designate a phone number where employees can leave an "</a:t>
            </a:r>
            <a:r>
              <a:rPr lang="en-US" b="1" smtClean="0"/>
              <a:t>I'm Okay</a:t>
            </a:r>
            <a:r>
              <a:rPr lang="en-US" smtClean="0"/>
              <a:t>" message in a catastrophic disaster.</a:t>
            </a:r>
          </a:p>
          <a:p>
            <a:pPr lvl="1" eaLnBrk="1" hangingPunct="1">
              <a:spcBef>
                <a:spcPct val="0"/>
              </a:spcBef>
            </a:pPr>
            <a:endParaRPr lang="en-US" smtClean="0"/>
          </a:p>
          <a:p>
            <a:pPr lvl="1" eaLnBrk="1" hangingPunct="1">
              <a:spcBef>
                <a:spcPct val="0"/>
              </a:spcBef>
            </a:pPr>
            <a:r>
              <a:rPr lang="en-US" smtClean="0"/>
              <a:t>Provide all co-workers with </a:t>
            </a:r>
            <a:r>
              <a:rPr lang="en-US" b="1" smtClean="0"/>
              <a:t>wallet cards</a:t>
            </a:r>
            <a:r>
              <a:rPr lang="en-US" smtClean="0"/>
              <a:t> detailing instructions on how to get company information in an emergency situation. Include telephone numbers or Internet passwords for easy reference.</a:t>
            </a:r>
          </a:p>
          <a:p>
            <a:pPr lvl="1" eaLnBrk="1" hangingPunct="1">
              <a:spcBef>
                <a:spcPct val="0"/>
              </a:spcBef>
            </a:pPr>
            <a:endParaRPr lang="en-US" smtClean="0"/>
          </a:p>
          <a:p>
            <a:pPr lvl="1" eaLnBrk="1" hangingPunct="1">
              <a:spcBef>
                <a:spcPct val="0"/>
              </a:spcBef>
            </a:pPr>
            <a:r>
              <a:rPr lang="en-US" smtClean="0"/>
              <a:t>Ensure you have established </a:t>
            </a:r>
            <a:r>
              <a:rPr lang="en-US" b="1" smtClean="0"/>
              <a:t>staff members who are responsible for communicating</a:t>
            </a:r>
            <a:r>
              <a:rPr lang="en-US" smtClean="0"/>
              <a:t> regularly to employees.</a:t>
            </a:r>
          </a:p>
          <a:p>
            <a:pPr eaLnBrk="1" hangingPunct="1">
              <a:spcBef>
                <a:spcPct val="0"/>
              </a:spcBef>
            </a:pPr>
            <a:endParaRPr lang="en-US" smtClean="0"/>
          </a:p>
          <a:p>
            <a:pPr lvl="1" eaLnBrk="1" hangingPunct="1">
              <a:spcBef>
                <a:spcPct val="0"/>
              </a:spcBef>
            </a:pPr>
            <a:r>
              <a:rPr lang="en-US" b="1" smtClean="0"/>
              <a:t>Identify</a:t>
            </a:r>
            <a:r>
              <a:rPr lang="en-US" smtClean="0"/>
              <a:t> co-workers in your organization with </a:t>
            </a:r>
            <a:r>
              <a:rPr lang="en-US" b="1" smtClean="0"/>
              <a:t>special needs</a:t>
            </a:r>
            <a:r>
              <a:rPr lang="en-US" smtClean="0"/>
              <a:t>.</a:t>
            </a:r>
          </a:p>
          <a:p>
            <a:pPr lvl="1" eaLnBrk="1" hangingPunct="1">
              <a:spcBef>
                <a:spcPct val="0"/>
              </a:spcBef>
            </a:pPr>
            <a:endParaRPr lang="en-US" smtClean="0"/>
          </a:p>
          <a:p>
            <a:pPr lvl="1" eaLnBrk="1" hangingPunct="1">
              <a:spcBef>
                <a:spcPct val="0"/>
              </a:spcBef>
            </a:pPr>
            <a:r>
              <a:rPr lang="en-US" smtClean="0"/>
              <a:t>Engage </a:t>
            </a:r>
            <a:r>
              <a:rPr lang="en-US" b="1" smtClean="0"/>
              <a:t>people with disabilities in emergency planning</a:t>
            </a:r>
            <a:r>
              <a:rPr lang="en-US" smtClean="0"/>
              <a:t>.</a:t>
            </a:r>
          </a:p>
          <a:p>
            <a:pPr lvl="1" eaLnBrk="1" hangingPunct="1">
              <a:spcBef>
                <a:spcPct val="0"/>
              </a:spcBef>
            </a:pPr>
            <a:endParaRPr lang="en-US" smtClean="0"/>
          </a:p>
          <a:p>
            <a:pPr lvl="1" eaLnBrk="1" hangingPunct="1">
              <a:spcBef>
                <a:spcPct val="0"/>
              </a:spcBef>
            </a:pPr>
            <a:r>
              <a:rPr lang="en-US" smtClean="0"/>
              <a:t>Ask about communications difficulties, physical limitations, equipment instructions and medication procedures.</a:t>
            </a:r>
          </a:p>
          <a:p>
            <a:pPr lvl="1" eaLnBrk="1" hangingPunct="1">
              <a:spcBef>
                <a:spcPct val="0"/>
              </a:spcBef>
            </a:pPr>
            <a:endParaRPr lang="en-US" smtClean="0"/>
          </a:p>
          <a:p>
            <a:pPr lvl="1" eaLnBrk="1" hangingPunct="1">
              <a:spcBef>
                <a:spcPct val="0"/>
              </a:spcBef>
            </a:pPr>
            <a:r>
              <a:rPr lang="en-US" smtClean="0"/>
              <a:t>Identify people willing to help co-workers with disabilities and be sure they are able to handle the job. This is particularly important if someone needs to be lifted or carried.</a:t>
            </a:r>
          </a:p>
          <a:p>
            <a:pPr lvl="1" eaLnBrk="1" hangingPunct="1">
              <a:spcBef>
                <a:spcPct val="0"/>
              </a:spcBef>
            </a:pPr>
            <a:endParaRPr lang="en-US" smtClean="0"/>
          </a:p>
          <a:p>
            <a:pPr lvl="1" eaLnBrk="1" hangingPunct="1">
              <a:spcBef>
                <a:spcPct val="0"/>
              </a:spcBef>
            </a:pPr>
            <a:r>
              <a:rPr lang="en-US" smtClean="0"/>
              <a:t>Plan </a:t>
            </a:r>
            <a:r>
              <a:rPr lang="en-US" b="1" smtClean="0"/>
              <a:t>how you will alert people who cannot hear</a:t>
            </a:r>
            <a:r>
              <a:rPr lang="en-US" smtClean="0"/>
              <a:t> an alarm or instructions.</a:t>
            </a:r>
          </a:p>
          <a:p>
            <a:pPr eaLnBrk="1" hangingPunct="1">
              <a:spcBef>
                <a:spcPct val="0"/>
              </a:spcBef>
            </a:pPr>
            <a:endParaRPr lang="en-US" smtClean="0"/>
          </a:p>
          <a:p>
            <a:pPr eaLnBrk="1" hangingPunct="1">
              <a:spcBef>
                <a:spcPct val="0"/>
              </a:spcBef>
            </a:pPr>
            <a:endParaRPr lang="en-US" smtClean="0"/>
          </a:p>
        </p:txBody>
      </p:sp>
      <p:sp>
        <p:nvSpPr>
          <p:cNvPr id="346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E9ACCB-9206-4A89-9F04-2E0EE4C428E4}" type="slidenum">
              <a:rPr lang="en-US" smtClean="0"/>
              <a:pPr fontAlgn="base">
                <a:spcBef>
                  <a:spcPct val="0"/>
                </a:spcBef>
                <a:spcAft>
                  <a:spcPct val="0"/>
                </a:spcAft>
                <a:defRPr/>
              </a:pPr>
              <a:t>111</a:t>
            </a:fld>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eaLnBrk="1" fontAlgn="auto" hangingPunct="1">
              <a:spcBef>
                <a:spcPts val="0"/>
              </a:spcBef>
              <a:spcAft>
                <a:spcPts val="0"/>
              </a:spcAft>
              <a:defRPr/>
            </a:pPr>
            <a:r>
              <a:rPr lang="en-US" dirty="0" smtClean="0"/>
              <a:t>Train to double or triple depth is tied to the number of employees, their classification, the resources of the business available, and the technical expertise required</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ability to double or triple depth is tied to the number of employees, their classifications, the resources the business has available, and the technical or educational expertise required for the function.  Not all functions can be easily cross-trained (e.g., electrical lineman).</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When cross-training within work zone jobs there are typically obvious areas where cross-training can be easily accomplished.  Cross-training that is contained within a specific activity or location is less time and cost-intensive.  Employees that work together in the same work zone on a day-to-day basis are more likely to understand how the function fits into their overall operations, are easier to put in place for once a month on-the-job refresher training, and are more likely to retain the training.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In cross-training on this level it is important to note a couple of issues.  First, employees that work closely together in one work zone or location may be absent at the same time at a higher rate than across the remainder of the business.  Cross-training within the work zone is good, but this proviso underscores the rationale for cross-training outside the location.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Second, while swap training is a good approach (Bob trains for Bill’s job and vice versa), it is problematic if the function consumes an employee full-time and if both employees in the swap perform critical functions.  In swap training, try and pair employees that do not perform a critical function with those that do.  Also, be cognizant of creating swap training scenarios wherein the function only accounts for a percentage of the employee’s overall job description.  If the swap training pairs employees who each spend 50% of their time doing different critical functions the ability to perform two critical functions can now be built into one employee.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Cross-trained employees must regularly practice their cross-trained skill to retain it.  It is recommended that employees perform in their cross-trained capacity at least once a month.  It is important that not all cross-trained employees have their skills reinforced at the same time.  Cross-trained employees should have an opportunity to work with the primary employees and other cross-trained employees on these performance days.  The greater the exposure cross-trained employees have to the breadth of employees they may be working with in their cross-trained capacity, the better.</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While cross-training can seem complex given the discussion above, in practice it is the only way to guarantee that your business is able to maintain the employee depth that may be necessary.  Spending time on the dialogue on the front-end can alleviate many of the challenges in effectively using cross-trained employees.</a:t>
            </a:r>
          </a:p>
          <a:p>
            <a:pPr eaLnBrk="1" fontAlgn="auto" hangingPunct="1">
              <a:spcBef>
                <a:spcPts val="0"/>
              </a:spcBef>
              <a:spcAft>
                <a:spcPts val="0"/>
              </a:spcAft>
              <a:defRPr/>
            </a:pPr>
            <a:endParaRPr lang="en-US" dirty="0"/>
          </a:p>
        </p:txBody>
      </p:sp>
      <p:sp>
        <p:nvSpPr>
          <p:cNvPr id="347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2CDAA8-DA7F-47F1-A2B4-56DDA547BD1D}" type="slidenum">
              <a:rPr lang="en-US" smtClean="0"/>
              <a:pPr fontAlgn="base">
                <a:spcBef>
                  <a:spcPct val="0"/>
                </a:spcBef>
                <a:spcAft>
                  <a:spcPct val="0"/>
                </a:spcAft>
                <a:defRPr/>
              </a:pPr>
              <a:t>112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What do you think of when we say work zone?    Ed found this definition to help but had other thoughts as well</a:t>
            </a:r>
          </a:p>
          <a:p>
            <a:pPr eaLnBrk="1" hangingPunct="1">
              <a:spcBef>
                <a:spcPct val="0"/>
              </a:spcBef>
            </a:pPr>
            <a:endParaRPr lang="en-US" smtClean="0"/>
          </a:p>
          <a:p>
            <a:pPr eaLnBrk="1" hangingPunct="1">
              <a:spcBef>
                <a:spcPct val="0"/>
              </a:spcBef>
            </a:pPr>
            <a:r>
              <a:rPr lang="en-US" smtClean="0"/>
              <a:t>Is it office area? We work there </a:t>
            </a:r>
          </a:p>
          <a:p>
            <a:pPr eaLnBrk="1" hangingPunct="1">
              <a:spcBef>
                <a:spcPct val="0"/>
              </a:spcBef>
            </a:pPr>
            <a:r>
              <a:rPr lang="en-US" smtClean="0"/>
              <a:t>Is it at home in the garage? We work there</a:t>
            </a:r>
          </a:p>
          <a:p>
            <a:pPr eaLnBrk="1" hangingPunct="1">
              <a:spcBef>
                <a:spcPct val="0"/>
              </a:spcBef>
            </a:pPr>
            <a:r>
              <a:rPr lang="en-US" smtClean="0"/>
              <a:t>Most of you have a good idea of what we are thinking about and this is the definition I found from researching the topic</a:t>
            </a:r>
          </a:p>
          <a:p>
            <a:pPr eaLnBrk="1" hangingPunct="1">
              <a:spcBef>
                <a:spcPct val="0"/>
              </a:spcBef>
            </a:pPr>
            <a:endParaRPr lang="en-US" smtClean="0"/>
          </a:p>
          <a:p>
            <a:pPr eaLnBrk="1" hangingPunct="1">
              <a:spcBef>
                <a:spcPct val="0"/>
              </a:spcBef>
            </a:pPr>
            <a:r>
              <a:rPr lang="en-US" smtClean="0"/>
              <a:t>Work Zone - A work zone is an area of a traffic way where construction, maintenance, or utility work activities are identified by warning signs, including those on transport devices that mark the beginning and end of a construction, maintenance or utility work activity.</a:t>
            </a:r>
            <a:br>
              <a:rPr lang="en-US" smtClean="0"/>
            </a:br>
            <a:endParaRPr lang="en-US" smtClean="0"/>
          </a:p>
          <a:p>
            <a:pPr eaLnBrk="1" hangingPunct="1">
              <a:spcBef>
                <a:spcPct val="0"/>
              </a:spcBef>
            </a:pPr>
            <a:r>
              <a:rPr lang="en-US" smtClean="0"/>
              <a:t>(e.g., signs, flashing lights, channelizing devices, barriers, pavement markings, flagmen, warning signs and arrow boards mounted on the vehicles in a mobile maintenance activity) </a:t>
            </a:r>
          </a:p>
          <a:p>
            <a:pPr eaLnBrk="1" hangingPunct="1">
              <a:spcBef>
                <a:spcPct val="0"/>
              </a:spcBef>
            </a:pPr>
            <a:endParaRPr lang="en-US" smtClean="0"/>
          </a:p>
          <a:p>
            <a:pPr eaLnBrk="1" hangingPunct="1">
              <a:spcBef>
                <a:spcPct val="0"/>
              </a:spcBef>
            </a:pPr>
            <a:endParaRPr lang="en-US" smtClean="0"/>
          </a:p>
        </p:txBody>
      </p:sp>
      <p:sp>
        <p:nvSpPr>
          <p:cNvPr id="2488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9F9847-C98F-4003-997F-587758A58789}"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smtClean="0"/>
              <a:t>Employees should be informed that a disregard for these policies is a disregard for the business’s continued operation.  </a:t>
            </a:r>
          </a:p>
          <a:p>
            <a:pPr defTabSz="930275" eaLnBrk="1" hangingPunct="1">
              <a:spcBef>
                <a:spcPct val="0"/>
              </a:spcBef>
            </a:pPr>
            <a:endParaRPr lang="en-US" smtClean="0"/>
          </a:p>
          <a:p>
            <a:pPr defTabSz="930275" eaLnBrk="1" hangingPunct="1">
              <a:spcBef>
                <a:spcPct val="0"/>
              </a:spcBef>
            </a:pPr>
            <a:r>
              <a:rPr lang="en-US" smtClean="0"/>
              <a:t>While most employees care enough about themselves, fellow workers and the business’s viability to comply absent the threat of discipline, there seems to always be at least one employee who ignores the rules. </a:t>
            </a:r>
          </a:p>
          <a:p>
            <a:pPr defTabSz="930275" eaLnBrk="1" hangingPunct="1">
              <a:spcBef>
                <a:spcPct val="0"/>
              </a:spcBef>
            </a:pPr>
            <a:endParaRPr lang="en-US" smtClean="0"/>
          </a:p>
          <a:p>
            <a:pPr defTabSz="930275" eaLnBrk="1" hangingPunct="1">
              <a:spcBef>
                <a:spcPct val="0"/>
              </a:spcBef>
            </a:pPr>
            <a:r>
              <a:rPr lang="en-US" smtClean="0"/>
              <a:t>Employees that are found to be non-compliant should be written up and the focus of the discipline should be insubordination with existing policy.  The acknowledgment that the employee signed (see step 7 in this guide) will come in handy in supporting the insubordination disciplinary action should there ever be any question regarding the fairness or validity of the action.  Should the business create policy and not enforce it, the business is left open to litigation from employees who relied on the reasonable enforcement of the policies to help keep them safe and became ill because the policies were not reasonably enforced.   </a:t>
            </a:r>
          </a:p>
          <a:p>
            <a:pPr defTabSz="930275" eaLnBrk="1" hangingPunct="1">
              <a:spcBef>
                <a:spcPct val="0"/>
              </a:spcBef>
            </a:pPr>
            <a:endParaRPr lang="en-US" smtClean="0"/>
          </a:p>
        </p:txBody>
      </p:sp>
      <p:sp>
        <p:nvSpPr>
          <p:cNvPr id="348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26DB8E-AF43-4E7E-8CFC-DFE0C36398F5}" type="slidenum">
              <a:rPr lang="en-US" smtClean="0"/>
              <a:pPr fontAlgn="base">
                <a:spcBef>
                  <a:spcPct val="0"/>
                </a:spcBef>
                <a:spcAft>
                  <a:spcPct val="0"/>
                </a:spcAft>
                <a:defRPr/>
              </a:pPr>
              <a:t>113</a:t>
            </a:fld>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eaLnBrk="1" fontAlgn="auto" hangingPunct="1">
              <a:spcBef>
                <a:spcPts val="0"/>
              </a:spcBef>
              <a:spcAft>
                <a:spcPts val="0"/>
              </a:spcAft>
              <a:defRPr/>
            </a:pPr>
            <a:r>
              <a:rPr lang="en-US" dirty="0" smtClean="0"/>
              <a:t>The final step in preparing for an emergency in a work zone is educating employees about the business’s plan, policies, procedures and expectations.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Every employee should be mandated to attend an informational meeting that explains how the business will address key issues in a pandemic event.  As a part of this informational meeting employees should be given a folder that includes pertinent information on policies and procedures related to operational, human resource and healthy workplace initiatives.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Additionally, information on individual preparedness should be included.  The information in the folder should be briefly reviewed in the meeting.  Employees should be verbally informed at the meeting that any violation of the policies and procedures set forth in the folder will result in disciplinary action, up to and including, termination.</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Employees should be asked to more deeply review the information in the folder at home and to sign an acknowledgement that indicates that they have reviewed and understood the material (individual items in the folder should be listed with check boxes so that the employee has to actually check off each item) and that they are aware that violation of the polices and procedures in relation to such an event will result in disciplinary action, up to and including, termination. The form should provide a space for the employee to print and sign their name and it should also be dated.  The return of the form must be required of all employees and it should be returned within a week of the informational meeting.  The business should indicate to employees at the time the folder is distributed where employees should direct any questions they may have regarding the information provided. Signed acknowledgements should be placed in employees’ files.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The folder should be retained at the employees’ home and should contain at a minimum: the communication protocol for employees; healthy workplace policy and procedure information; a Frequently Asked Questions sheet on absence, health care and insurance, and compensation issues; and, a pamphlet on individual preparedness.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This informational meeting is an opportunity for the business to assure employees that steps are being taken to protect them and their jobs.  If possible, the top executives of the business should at least make a brief statement at the meeting to emphasize the importance of the message and the level of value placed on informing employees of the business’s preparedness actions.  Informed employees are more likely to act rationally and stick with the business in a pandemic event.  </a:t>
            </a:r>
          </a:p>
          <a:p>
            <a:pPr eaLnBrk="1" fontAlgn="auto" hangingPunct="1">
              <a:spcBef>
                <a:spcPts val="0"/>
              </a:spcBef>
              <a:spcAft>
                <a:spcPts val="0"/>
              </a:spcAft>
              <a:defRPr/>
            </a:pPr>
            <a:endParaRPr lang="en-US" dirty="0"/>
          </a:p>
        </p:txBody>
      </p:sp>
      <p:sp>
        <p:nvSpPr>
          <p:cNvPr id="349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59A1EC-8AFC-41A9-8AFD-6F5232FDD622}" type="slidenum">
              <a:rPr lang="en-US" smtClean="0"/>
              <a:pPr fontAlgn="base">
                <a:spcBef>
                  <a:spcPct val="0"/>
                </a:spcBef>
                <a:spcAft>
                  <a:spcPct val="0"/>
                </a:spcAft>
                <a:defRPr/>
              </a:pPr>
              <a:t>114</a:t>
            </a:fld>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Before you show the slide that has a list of emergency supplies, you could have the participants list all the supplies that they think could be useful to have in an emergency supply kit.  Basically, they would be creating their own supply list that would be applicable to themselves.  After they have created their own list, you could show them your list of all the supplies.  This could show them not only the basic supplies essential to survival but also additional materials that could help them in various situations.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Where should you begin? If you're just getting started in assembling your supplies, start by putting together a </a:t>
            </a:r>
            <a:r>
              <a:rPr lang="en-US" smtClean="0">
                <a:hlinkClick r:id="rId3"/>
              </a:rPr>
              <a:t>72 hour kit.</a:t>
            </a:r>
            <a:r>
              <a:rPr lang="en-US" smtClean="0"/>
              <a:t> If you are trying to prepare for a specific type of emergency, be sure to see our </a:t>
            </a:r>
            <a:r>
              <a:rPr lang="en-US" smtClean="0">
                <a:hlinkClick r:id="rId4"/>
              </a:rPr>
              <a:t>emergency prepreparedness plans.</a:t>
            </a:r>
            <a:r>
              <a:rPr lang="en-US" smtClean="0"/>
              <a:t> </a:t>
            </a:r>
          </a:p>
          <a:p>
            <a:pPr eaLnBrk="1" hangingPunct="1">
              <a:spcBef>
                <a:spcPct val="0"/>
              </a:spcBef>
            </a:pPr>
            <a:endParaRPr lang="en-US" smtClean="0"/>
          </a:p>
          <a:p>
            <a:pPr eaLnBrk="1" hangingPunct="1">
              <a:spcBef>
                <a:spcPct val="0"/>
              </a:spcBef>
            </a:pPr>
            <a:r>
              <a:rPr lang="en-US" smtClean="0"/>
              <a:t>72 hour kits </a:t>
            </a:r>
          </a:p>
          <a:p>
            <a:pPr eaLnBrk="1" hangingPunct="1">
              <a:spcBef>
                <a:spcPct val="0"/>
              </a:spcBef>
            </a:pPr>
            <a:r>
              <a:rPr lang="en-US" smtClean="0"/>
              <a:t>MREs (Meals Ready to Eat), backpacking foods, and emergency rations </a:t>
            </a:r>
          </a:p>
          <a:p>
            <a:pPr eaLnBrk="1" hangingPunct="1">
              <a:spcBef>
                <a:spcPct val="0"/>
              </a:spcBef>
            </a:pPr>
            <a:r>
              <a:rPr lang="en-US" smtClean="0"/>
              <a:t>Emergency heating </a:t>
            </a:r>
          </a:p>
          <a:p>
            <a:pPr eaLnBrk="1" hangingPunct="1">
              <a:spcBef>
                <a:spcPct val="0"/>
              </a:spcBef>
            </a:pPr>
            <a:r>
              <a:rPr lang="en-US" smtClean="0"/>
              <a:t>Cooking supplies </a:t>
            </a:r>
          </a:p>
          <a:p>
            <a:pPr eaLnBrk="1" hangingPunct="1">
              <a:spcBef>
                <a:spcPct val="0"/>
              </a:spcBef>
            </a:pPr>
            <a:r>
              <a:rPr lang="en-US" smtClean="0"/>
              <a:t>Emergency lighting </a:t>
            </a:r>
          </a:p>
          <a:p>
            <a:pPr eaLnBrk="1" hangingPunct="1">
              <a:spcBef>
                <a:spcPct val="0"/>
              </a:spcBef>
            </a:pPr>
            <a:r>
              <a:rPr lang="en-US" smtClean="0"/>
              <a:t>First aid kits </a:t>
            </a:r>
          </a:p>
          <a:p>
            <a:pPr eaLnBrk="1" hangingPunct="1">
              <a:spcBef>
                <a:spcPct val="0"/>
              </a:spcBef>
            </a:pPr>
            <a:r>
              <a:rPr lang="en-US" smtClean="0"/>
              <a:t>Water storage </a:t>
            </a:r>
          </a:p>
          <a:p>
            <a:pPr eaLnBrk="1" hangingPunct="1">
              <a:spcBef>
                <a:spcPct val="0"/>
              </a:spcBef>
            </a:pPr>
            <a:r>
              <a:rPr lang="en-US" smtClean="0"/>
              <a:t>Home wall safes </a:t>
            </a:r>
          </a:p>
          <a:p>
            <a:pPr eaLnBrk="1" hangingPunct="1">
              <a:spcBef>
                <a:spcPct val="0"/>
              </a:spcBef>
            </a:pPr>
            <a:r>
              <a:rPr lang="en-US" smtClean="0"/>
              <a:t>Protection from the elements </a:t>
            </a:r>
          </a:p>
          <a:p>
            <a:pPr eaLnBrk="1" hangingPunct="1">
              <a:spcBef>
                <a:spcPct val="0"/>
              </a:spcBef>
            </a:pPr>
            <a:endParaRPr lang="en-US" smtClean="0"/>
          </a:p>
        </p:txBody>
      </p:sp>
      <p:sp>
        <p:nvSpPr>
          <p:cNvPr id="351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395D21-06A2-4046-881A-CEB217201AE8}" type="slidenum">
              <a:rPr lang="en-US" smtClean="0"/>
              <a:pPr fontAlgn="base">
                <a:spcBef>
                  <a:spcPct val="0"/>
                </a:spcBef>
                <a:spcAft>
                  <a:spcPct val="0"/>
                </a:spcAft>
                <a:defRPr/>
              </a:pPr>
              <a:t>116</a:t>
            </a:fld>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4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Where should you begin? If you're just getting started in assembling your supplies, start by putting together a </a:t>
            </a:r>
            <a:r>
              <a:rPr lang="en-US" smtClean="0">
                <a:hlinkClick r:id="rId3"/>
              </a:rPr>
              <a:t>72 hour kit.</a:t>
            </a:r>
            <a:r>
              <a:rPr lang="en-US" smtClean="0"/>
              <a:t> If you are trying to prepare for a specific type of emergency, be sure to see our </a:t>
            </a:r>
            <a:r>
              <a:rPr lang="en-US" smtClean="0">
                <a:hlinkClick r:id="rId4"/>
              </a:rPr>
              <a:t>emergency prepreparedness plans.</a:t>
            </a:r>
            <a:r>
              <a:rPr lang="en-US" smtClean="0"/>
              <a:t> </a:t>
            </a:r>
          </a:p>
          <a:p>
            <a:pPr eaLnBrk="1" hangingPunct="1">
              <a:spcBef>
                <a:spcPct val="0"/>
              </a:spcBef>
            </a:pPr>
            <a:endParaRPr lang="en-US" smtClean="0"/>
          </a:p>
          <a:p>
            <a:pPr eaLnBrk="1" hangingPunct="1">
              <a:spcBef>
                <a:spcPct val="0"/>
              </a:spcBef>
            </a:pPr>
            <a:r>
              <a:rPr lang="en-US" smtClean="0"/>
              <a:t>72 hour kits </a:t>
            </a:r>
          </a:p>
          <a:p>
            <a:pPr eaLnBrk="1" hangingPunct="1">
              <a:spcBef>
                <a:spcPct val="0"/>
              </a:spcBef>
            </a:pPr>
            <a:r>
              <a:rPr lang="en-US" smtClean="0"/>
              <a:t>MREs (Meals Ready to Eat), backpacking foods, and emergency rations </a:t>
            </a:r>
          </a:p>
          <a:p>
            <a:pPr eaLnBrk="1" hangingPunct="1">
              <a:spcBef>
                <a:spcPct val="0"/>
              </a:spcBef>
            </a:pPr>
            <a:r>
              <a:rPr lang="en-US" smtClean="0"/>
              <a:t>Emergency heating </a:t>
            </a:r>
          </a:p>
          <a:p>
            <a:pPr eaLnBrk="1" hangingPunct="1">
              <a:spcBef>
                <a:spcPct val="0"/>
              </a:spcBef>
            </a:pPr>
            <a:r>
              <a:rPr lang="en-US" smtClean="0"/>
              <a:t>Cooking supplies </a:t>
            </a:r>
          </a:p>
          <a:p>
            <a:pPr eaLnBrk="1" hangingPunct="1">
              <a:spcBef>
                <a:spcPct val="0"/>
              </a:spcBef>
            </a:pPr>
            <a:r>
              <a:rPr lang="en-US" smtClean="0"/>
              <a:t>Emergency lighting </a:t>
            </a:r>
          </a:p>
          <a:p>
            <a:pPr eaLnBrk="1" hangingPunct="1">
              <a:spcBef>
                <a:spcPct val="0"/>
              </a:spcBef>
            </a:pPr>
            <a:r>
              <a:rPr lang="en-US" smtClean="0"/>
              <a:t>First aid kits </a:t>
            </a:r>
          </a:p>
          <a:p>
            <a:pPr eaLnBrk="1" hangingPunct="1">
              <a:spcBef>
                <a:spcPct val="0"/>
              </a:spcBef>
            </a:pPr>
            <a:r>
              <a:rPr lang="en-US" smtClean="0"/>
              <a:t>Water storage </a:t>
            </a:r>
          </a:p>
          <a:p>
            <a:pPr eaLnBrk="1" hangingPunct="1">
              <a:spcBef>
                <a:spcPct val="0"/>
              </a:spcBef>
            </a:pPr>
            <a:r>
              <a:rPr lang="en-US" smtClean="0"/>
              <a:t>Home wall safes </a:t>
            </a:r>
          </a:p>
          <a:p>
            <a:pPr eaLnBrk="1" hangingPunct="1">
              <a:spcBef>
                <a:spcPct val="0"/>
              </a:spcBef>
            </a:pPr>
            <a:r>
              <a:rPr lang="en-US" smtClean="0"/>
              <a:t>Protection from the elements </a:t>
            </a:r>
          </a:p>
          <a:p>
            <a:pPr eaLnBrk="1" hangingPunct="1">
              <a:spcBef>
                <a:spcPct val="0"/>
              </a:spcBef>
            </a:pPr>
            <a:endParaRPr lang="en-US" smtClean="0"/>
          </a:p>
        </p:txBody>
      </p:sp>
      <p:sp>
        <p:nvSpPr>
          <p:cNvPr id="352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5402D7-88D4-4B2A-BD9D-EFF0C0CB6925}" type="slidenum">
              <a:rPr lang="en-US" smtClean="0"/>
              <a:pPr fontAlgn="base">
                <a:spcBef>
                  <a:spcPct val="0"/>
                </a:spcBef>
                <a:spcAft>
                  <a:spcPct val="0"/>
                </a:spcAft>
                <a:defRPr/>
              </a:pPr>
              <a:t>117</a:t>
            </a:fld>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72 hour kits</a:t>
            </a:r>
          </a:p>
          <a:p>
            <a:pPr eaLnBrk="1" hangingPunct="1">
              <a:spcBef>
                <a:spcPct val="0"/>
              </a:spcBef>
            </a:pPr>
            <a:endParaRPr lang="en-US" smtClean="0"/>
          </a:p>
          <a:p>
            <a:pPr eaLnBrk="1" hangingPunct="1">
              <a:spcBef>
                <a:spcPct val="0"/>
              </a:spcBef>
            </a:pPr>
            <a:r>
              <a:rPr lang="en-US" smtClean="0"/>
              <a:t>MREs (Meals Ready to Eat), backpacking foods, and emergency rations (show example) </a:t>
            </a:r>
          </a:p>
          <a:p>
            <a:pPr eaLnBrk="1" hangingPunct="1">
              <a:spcBef>
                <a:spcPct val="0"/>
              </a:spcBef>
            </a:pPr>
            <a:r>
              <a:rPr lang="en-US" smtClean="0"/>
              <a:t>Emergency heating (show Example)</a:t>
            </a:r>
          </a:p>
          <a:p>
            <a:pPr eaLnBrk="1" hangingPunct="1">
              <a:spcBef>
                <a:spcPct val="0"/>
              </a:spcBef>
            </a:pPr>
            <a:r>
              <a:rPr lang="en-US" smtClean="0"/>
              <a:t>Cooking supplies </a:t>
            </a:r>
          </a:p>
          <a:p>
            <a:pPr eaLnBrk="1" hangingPunct="1">
              <a:spcBef>
                <a:spcPct val="0"/>
              </a:spcBef>
            </a:pPr>
            <a:r>
              <a:rPr lang="en-US" smtClean="0"/>
              <a:t>Emergency lighting </a:t>
            </a:r>
          </a:p>
          <a:p>
            <a:pPr eaLnBrk="1" hangingPunct="1">
              <a:spcBef>
                <a:spcPct val="0"/>
              </a:spcBef>
            </a:pPr>
            <a:r>
              <a:rPr lang="en-US" smtClean="0"/>
              <a:t>First aid kits </a:t>
            </a:r>
          </a:p>
          <a:p>
            <a:pPr eaLnBrk="1" hangingPunct="1">
              <a:spcBef>
                <a:spcPct val="0"/>
              </a:spcBef>
            </a:pPr>
            <a:r>
              <a:rPr lang="en-US" smtClean="0"/>
              <a:t>Water storage </a:t>
            </a:r>
          </a:p>
          <a:p>
            <a:pPr eaLnBrk="1" hangingPunct="1">
              <a:spcBef>
                <a:spcPct val="0"/>
              </a:spcBef>
            </a:pPr>
            <a:r>
              <a:rPr lang="en-US" smtClean="0"/>
              <a:t>Protection from the elements </a:t>
            </a:r>
          </a:p>
          <a:p>
            <a:pPr eaLnBrk="1" hangingPunct="1">
              <a:spcBef>
                <a:spcPct val="0"/>
              </a:spcBef>
            </a:pPr>
            <a:endParaRPr lang="en-US" smtClean="0"/>
          </a:p>
        </p:txBody>
      </p:sp>
      <p:sp>
        <p:nvSpPr>
          <p:cNvPr id="353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093B97-C1B5-4DB4-8B6E-D432EC85CEF1}" type="slidenum">
              <a:rPr lang="en-US" smtClean="0"/>
              <a:pPr fontAlgn="base">
                <a:spcBef>
                  <a:spcPct val="0"/>
                </a:spcBef>
                <a:spcAft>
                  <a:spcPct val="0"/>
                </a:spcAft>
                <a:defRPr/>
              </a:pPr>
              <a:t>118</a:t>
            </a:fld>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eaLnBrk="1" fontAlgn="auto" hangingPunct="1">
              <a:spcBef>
                <a:spcPts val="0"/>
              </a:spcBef>
              <a:spcAft>
                <a:spcPts val="0"/>
              </a:spcAft>
              <a:defRPr/>
            </a:pPr>
            <a:r>
              <a:rPr lang="en-US" b="1" dirty="0" smtClean="0"/>
              <a:t>Water</a:t>
            </a:r>
            <a:endParaRPr lang="en-US" dirty="0" smtClean="0"/>
          </a:p>
          <a:p>
            <a:pPr eaLnBrk="1" fontAlgn="auto" hangingPunct="1">
              <a:spcBef>
                <a:spcPts val="0"/>
              </a:spcBef>
              <a:spcAft>
                <a:spcPts val="0"/>
              </a:spcAft>
              <a:defRPr/>
            </a:pPr>
            <a:r>
              <a:rPr lang="en-US" dirty="0" smtClean="0"/>
              <a:t>1 Gallon (8 lbs.) per person for 3 days (8 drops chlorine bleach per gallon)</a:t>
            </a:r>
          </a:p>
          <a:p>
            <a:pPr eaLnBrk="1" fontAlgn="auto" hangingPunct="1">
              <a:spcBef>
                <a:spcPts val="0"/>
              </a:spcBef>
              <a:spcAft>
                <a:spcPts val="0"/>
              </a:spcAft>
              <a:defRPr/>
            </a:pPr>
            <a:r>
              <a:rPr lang="en-US" b="1" dirty="0" smtClean="0"/>
              <a:t>Food</a:t>
            </a:r>
            <a:endParaRPr lang="en-US" dirty="0" smtClean="0"/>
          </a:p>
          <a:p>
            <a:pPr eaLnBrk="1" fontAlgn="auto" hangingPunct="1">
              <a:spcBef>
                <a:spcPts val="0"/>
              </a:spcBef>
              <a:spcAft>
                <a:spcPts val="0"/>
              </a:spcAft>
              <a:defRPr/>
            </a:pPr>
            <a:r>
              <a:rPr lang="en-US" dirty="0" smtClean="0"/>
              <a:t>Minimal of </a:t>
            </a:r>
            <a:r>
              <a:rPr lang="en-US" dirty="0" err="1" smtClean="0"/>
              <a:t>Noncook</a:t>
            </a:r>
            <a:r>
              <a:rPr lang="en-US" dirty="0" smtClean="0"/>
              <a:t>, Lightweight, Palatable, Can Opener, Cooking and Eating Utensils</a:t>
            </a:r>
          </a:p>
          <a:p>
            <a:pPr eaLnBrk="1" fontAlgn="auto" hangingPunct="1">
              <a:spcBef>
                <a:spcPts val="0"/>
              </a:spcBef>
              <a:spcAft>
                <a:spcPts val="0"/>
              </a:spcAft>
              <a:defRPr/>
            </a:pPr>
            <a:r>
              <a:rPr lang="en-US" b="1" dirty="0" smtClean="0"/>
              <a:t>Clothing            </a:t>
            </a:r>
            <a:endParaRPr lang="en-US" dirty="0" smtClean="0"/>
          </a:p>
          <a:p>
            <a:pPr eaLnBrk="1" fontAlgn="auto" hangingPunct="1">
              <a:spcBef>
                <a:spcPts val="0"/>
              </a:spcBef>
              <a:spcAft>
                <a:spcPts val="0"/>
              </a:spcAft>
              <a:defRPr/>
            </a:pPr>
            <a:r>
              <a:rPr lang="en-US" dirty="0" smtClean="0"/>
              <a:t>1 Change, Extra Shoes, Raingear, Adequate Winter Wear</a:t>
            </a:r>
          </a:p>
          <a:p>
            <a:pPr eaLnBrk="1" fontAlgn="auto" hangingPunct="1">
              <a:spcBef>
                <a:spcPts val="0"/>
              </a:spcBef>
              <a:spcAft>
                <a:spcPts val="0"/>
              </a:spcAft>
              <a:defRPr/>
            </a:pPr>
            <a:r>
              <a:rPr lang="en-US" b="1" dirty="0" smtClean="0"/>
              <a:t>Bedding</a:t>
            </a:r>
            <a:endParaRPr lang="en-US" dirty="0" smtClean="0"/>
          </a:p>
          <a:p>
            <a:pPr eaLnBrk="1" fontAlgn="auto" hangingPunct="1">
              <a:spcBef>
                <a:spcPts val="0"/>
              </a:spcBef>
              <a:spcAft>
                <a:spcPts val="0"/>
              </a:spcAft>
              <a:defRPr/>
            </a:pPr>
            <a:r>
              <a:rPr lang="en-US" dirty="0" smtClean="0"/>
              <a:t>Blankets</a:t>
            </a:r>
            <a:endParaRPr lang="en-US" b="1" dirty="0" smtClean="0"/>
          </a:p>
          <a:p>
            <a:pPr eaLnBrk="1" fontAlgn="auto" hangingPunct="1">
              <a:spcBef>
                <a:spcPts val="0"/>
              </a:spcBef>
              <a:spcAft>
                <a:spcPts val="0"/>
              </a:spcAft>
              <a:defRPr/>
            </a:pPr>
            <a:r>
              <a:rPr lang="en-US" b="1" dirty="0" smtClean="0"/>
              <a:t>Sanitation</a:t>
            </a:r>
            <a:endParaRPr lang="en-US" dirty="0" smtClean="0"/>
          </a:p>
          <a:p>
            <a:pPr eaLnBrk="1" fontAlgn="auto" hangingPunct="1">
              <a:spcBef>
                <a:spcPts val="0"/>
              </a:spcBef>
              <a:spcAft>
                <a:spcPts val="0"/>
              </a:spcAft>
              <a:defRPr/>
            </a:pPr>
            <a:r>
              <a:rPr lang="en-US" dirty="0" smtClean="0"/>
              <a:t>Airtight Bucket or </a:t>
            </a:r>
            <a:r>
              <a:rPr lang="en-US" dirty="0" err="1" smtClean="0"/>
              <a:t>Porta</a:t>
            </a:r>
            <a:r>
              <a:rPr lang="en-US" dirty="0" smtClean="0"/>
              <a:t> </a:t>
            </a:r>
            <a:r>
              <a:rPr lang="en-US" dirty="0" err="1" smtClean="0"/>
              <a:t>Pottie</a:t>
            </a:r>
            <a:r>
              <a:rPr lang="en-US" dirty="0" smtClean="0"/>
              <a:t>, Toilet Paper, News Paper, Soap, Towel, Disinfectant, Trash Bags, Bleach</a:t>
            </a:r>
          </a:p>
          <a:p>
            <a:pPr eaLnBrk="1" fontAlgn="auto" hangingPunct="1">
              <a:spcBef>
                <a:spcPts val="0"/>
              </a:spcBef>
              <a:spcAft>
                <a:spcPts val="0"/>
              </a:spcAft>
              <a:defRPr/>
            </a:pPr>
            <a:r>
              <a:rPr lang="en-US" b="1" dirty="0" smtClean="0"/>
              <a:t>First Aid Kit</a:t>
            </a:r>
            <a:endParaRPr lang="en-US" dirty="0" smtClean="0"/>
          </a:p>
          <a:p>
            <a:pPr eaLnBrk="1" fontAlgn="auto" hangingPunct="1">
              <a:spcBef>
                <a:spcPts val="0"/>
              </a:spcBef>
              <a:spcAft>
                <a:spcPts val="0"/>
              </a:spcAft>
              <a:defRPr/>
            </a:pPr>
            <a:r>
              <a:rPr lang="en-US" dirty="0" smtClean="0"/>
              <a:t>Personal Medications</a:t>
            </a:r>
          </a:p>
          <a:p>
            <a:pPr eaLnBrk="1" fontAlgn="auto" hangingPunct="1">
              <a:spcBef>
                <a:spcPts val="0"/>
              </a:spcBef>
              <a:spcAft>
                <a:spcPts val="0"/>
              </a:spcAft>
              <a:defRPr/>
            </a:pPr>
            <a:r>
              <a:rPr lang="en-US" b="1" dirty="0" smtClean="0"/>
              <a:t>Shelter</a:t>
            </a:r>
            <a:endParaRPr lang="en-US" dirty="0" smtClean="0"/>
          </a:p>
          <a:p>
            <a:pPr eaLnBrk="1" fontAlgn="auto" hangingPunct="1">
              <a:spcBef>
                <a:spcPts val="0"/>
              </a:spcBef>
              <a:spcAft>
                <a:spcPts val="0"/>
              </a:spcAft>
              <a:defRPr/>
            </a:pPr>
            <a:r>
              <a:rPr lang="en-US" dirty="0" smtClean="0"/>
              <a:t>Tent or Tarp, Rope 1/4" x 36'</a:t>
            </a:r>
          </a:p>
          <a:p>
            <a:pPr eaLnBrk="1" fontAlgn="auto" hangingPunct="1">
              <a:spcBef>
                <a:spcPts val="0"/>
              </a:spcBef>
              <a:spcAft>
                <a:spcPts val="0"/>
              </a:spcAft>
              <a:defRPr/>
            </a:pPr>
            <a:r>
              <a:rPr lang="en-US" b="1" dirty="0" smtClean="0"/>
              <a:t>Tools</a:t>
            </a:r>
            <a:endParaRPr lang="en-US" dirty="0" smtClean="0"/>
          </a:p>
          <a:p>
            <a:pPr eaLnBrk="1" fontAlgn="auto" hangingPunct="1">
              <a:spcBef>
                <a:spcPts val="0"/>
              </a:spcBef>
              <a:spcAft>
                <a:spcPts val="0"/>
              </a:spcAft>
              <a:defRPr/>
            </a:pPr>
            <a:r>
              <a:rPr lang="en-US" dirty="0" smtClean="0"/>
              <a:t>Pocket Knife, Small Tools, Axe, Pointed Shovel</a:t>
            </a:r>
          </a:p>
          <a:p>
            <a:pPr eaLnBrk="1" fontAlgn="auto" hangingPunct="1">
              <a:spcBef>
                <a:spcPts val="0"/>
              </a:spcBef>
              <a:spcAft>
                <a:spcPts val="0"/>
              </a:spcAft>
              <a:defRPr/>
            </a:pPr>
            <a:r>
              <a:rPr lang="en-US" b="1" dirty="0" smtClean="0"/>
              <a:t>Light</a:t>
            </a:r>
            <a:endParaRPr lang="en-US" dirty="0" smtClean="0"/>
          </a:p>
          <a:p>
            <a:pPr eaLnBrk="1" fontAlgn="auto" hangingPunct="1">
              <a:spcBef>
                <a:spcPts val="0"/>
              </a:spcBef>
              <a:spcAft>
                <a:spcPts val="0"/>
              </a:spcAft>
              <a:defRPr/>
            </a:pPr>
            <a:r>
              <a:rPr lang="en-US" dirty="0" smtClean="0"/>
              <a:t>Flashlight, Batteries, Candles, Matches</a:t>
            </a:r>
          </a:p>
          <a:p>
            <a:pPr eaLnBrk="1" fontAlgn="auto" hangingPunct="1">
              <a:spcBef>
                <a:spcPts val="0"/>
              </a:spcBef>
              <a:spcAft>
                <a:spcPts val="0"/>
              </a:spcAft>
              <a:defRPr/>
            </a:pPr>
            <a:r>
              <a:rPr lang="en-US" b="1" dirty="0" smtClean="0"/>
              <a:t>Communication</a:t>
            </a:r>
            <a:endParaRPr lang="en-US" dirty="0" smtClean="0"/>
          </a:p>
          <a:p>
            <a:pPr eaLnBrk="1" fontAlgn="auto" hangingPunct="1">
              <a:spcBef>
                <a:spcPts val="0"/>
              </a:spcBef>
              <a:spcAft>
                <a:spcPts val="0"/>
              </a:spcAft>
              <a:defRPr/>
            </a:pPr>
            <a:r>
              <a:rPr lang="en-US" dirty="0" smtClean="0"/>
              <a:t>Radio, Batteries, 1 Whistle Per Person</a:t>
            </a:r>
          </a:p>
          <a:p>
            <a:pPr eaLnBrk="1" fontAlgn="auto" hangingPunct="1">
              <a:spcBef>
                <a:spcPts val="0"/>
              </a:spcBef>
              <a:spcAft>
                <a:spcPts val="0"/>
              </a:spcAft>
              <a:defRPr/>
            </a:pPr>
            <a:r>
              <a:rPr lang="en-US" b="1" dirty="0" smtClean="0"/>
              <a:t>Fuel</a:t>
            </a:r>
            <a:endParaRPr lang="en-US" dirty="0" smtClean="0"/>
          </a:p>
          <a:p>
            <a:pPr eaLnBrk="1" fontAlgn="auto" hangingPunct="1">
              <a:spcBef>
                <a:spcPts val="0"/>
              </a:spcBef>
              <a:spcAft>
                <a:spcPts val="0"/>
              </a:spcAft>
              <a:defRPr/>
            </a:pPr>
            <a:r>
              <a:rPr lang="en-US" dirty="0" smtClean="0"/>
              <a:t>For Cooking, Light, Heat</a:t>
            </a:r>
          </a:p>
          <a:p>
            <a:pPr eaLnBrk="1" fontAlgn="auto" hangingPunct="1">
              <a:spcBef>
                <a:spcPts val="0"/>
              </a:spcBef>
              <a:spcAft>
                <a:spcPts val="0"/>
              </a:spcAft>
              <a:defRPr/>
            </a:pPr>
            <a:r>
              <a:rPr lang="en-US" b="1" dirty="0" smtClean="0"/>
              <a:t>Money</a:t>
            </a:r>
            <a:endParaRPr lang="en-US" dirty="0" smtClean="0"/>
          </a:p>
          <a:p>
            <a:pPr eaLnBrk="1" fontAlgn="auto" hangingPunct="1">
              <a:spcBef>
                <a:spcPts val="0"/>
              </a:spcBef>
              <a:spcAft>
                <a:spcPts val="0"/>
              </a:spcAft>
              <a:defRPr/>
            </a:pPr>
            <a:r>
              <a:rPr lang="en-US" dirty="0" smtClean="0"/>
              <a:t>Cash and Change</a:t>
            </a:r>
          </a:p>
          <a:p>
            <a:pPr eaLnBrk="1" fontAlgn="auto" hangingPunct="1">
              <a:spcBef>
                <a:spcPts val="0"/>
              </a:spcBef>
              <a:spcAft>
                <a:spcPts val="0"/>
              </a:spcAft>
              <a:defRPr/>
            </a:pPr>
            <a:endParaRPr lang="en-US" dirty="0"/>
          </a:p>
        </p:txBody>
      </p:sp>
      <p:sp>
        <p:nvSpPr>
          <p:cNvPr id="354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E7F57D-623A-4B7C-B97E-68C0B137CA39}" type="slidenum">
              <a:rPr lang="en-US" smtClean="0"/>
              <a:pPr fontAlgn="base">
                <a:spcBef>
                  <a:spcPct val="0"/>
                </a:spcBef>
                <a:spcAft>
                  <a:spcPct val="0"/>
                </a:spcAft>
                <a:defRPr/>
              </a:pPr>
              <a:t>119</a:t>
            </a:fld>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water is probably the most necessary element for human life, with the exception of oxygen. </a:t>
            </a:r>
          </a:p>
          <a:p>
            <a:pPr eaLnBrk="1" hangingPunct="1">
              <a:spcBef>
                <a:spcPct val="0"/>
              </a:spcBef>
            </a:pPr>
            <a:r>
              <a:rPr lang="en-US" smtClean="0"/>
              <a:t>When planning your water resources for survival you need to deal with three areas: </a:t>
            </a:r>
          </a:p>
          <a:p>
            <a:pPr eaLnBrk="1" hangingPunct="1">
              <a:spcBef>
                <a:spcPct val="0"/>
              </a:spcBef>
            </a:pPr>
            <a:r>
              <a:rPr lang="en-US" b="1" smtClean="0"/>
              <a:t>Storing water </a:t>
            </a:r>
          </a:p>
          <a:p>
            <a:pPr eaLnBrk="1" hangingPunct="1">
              <a:spcBef>
                <a:spcPct val="0"/>
              </a:spcBef>
            </a:pPr>
            <a:r>
              <a:rPr lang="en-US" b="1" smtClean="0"/>
              <a:t>Finding or obtaining water </a:t>
            </a:r>
          </a:p>
          <a:p>
            <a:pPr eaLnBrk="1" hangingPunct="1">
              <a:spcBef>
                <a:spcPct val="0"/>
              </a:spcBef>
            </a:pPr>
            <a:r>
              <a:rPr lang="en-US" b="1" smtClean="0"/>
              <a:t>Purifying water </a:t>
            </a:r>
          </a:p>
          <a:p>
            <a:pPr eaLnBrk="1" hangingPunct="1">
              <a:spcBef>
                <a:spcPct val="0"/>
              </a:spcBef>
            </a:pPr>
            <a:endParaRPr lang="en-US" smtClean="0"/>
          </a:p>
        </p:txBody>
      </p:sp>
      <p:sp>
        <p:nvSpPr>
          <p:cNvPr id="355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8EA4B6-4121-40F5-976C-C607B876ACCD}" type="slidenum">
              <a:rPr lang="en-US" smtClean="0"/>
              <a:pPr fontAlgn="base">
                <a:spcBef>
                  <a:spcPct val="0"/>
                </a:spcBef>
                <a:spcAft>
                  <a:spcPct val="0"/>
                </a:spcAft>
                <a:defRPr/>
              </a:pPr>
              <a:t>120</a:t>
            </a:fld>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t>You should count on two to three gallons of water per-person per-day.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While this is more water than necessary to survive (except in hot climates or after strenuous exertion) it ensures water is available.     (Double check on giveaways to students?)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Commercial gallon bottles of filtered/purified spring water often carry expiration dates two years after the bottling date. A good rotation program is necessary to ensure your supply of water remains fresh and drinkable.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Purchase cases of six one-gallon jugs, which frequently go on sale for just under 50 cents per gallon. The heavy-duty cardboard boxes stack easily and protect the jugs from rupturing. </a:t>
            </a:r>
          </a:p>
          <a:p>
            <a:pPr eaLnBrk="1" fontAlgn="auto" hangingPunct="1">
              <a:spcBef>
                <a:spcPts val="0"/>
              </a:spcBef>
              <a:spcAft>
                <a:spcPts val="0"/>
              </a:spcAft>
              <a:defRPr/>
            </a:pPr>
            <a:endParaRPr lang="en-US" dirty="0" smtClean="0"/>
          </a:p>
        </p:txBody>
      </p:sp>
      <p:sp>
        <p:nvSpPr>
          <p:cNvPr id="356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349229-4AAE-4045-88D5-9D3F94B1EEE7}" type="slidenum">
              <a:rPr lang="en-US" smtClean="0"/>
              <a:pPr fontAlgn="base">
                <a:spcBef>
                  <a:spcPct val="0"/>
                </a:spcBef>
                <a:spcAft>
                  <a:spcPct val="0"/>
                </a:spcAft>
                <a:defRPr/>
              </a:pPr>
              <a:t>121</a:t>
            </a:fld>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Food-grade plastic storage containers are available commercially in sizes from five gallons to 250 or more.</a:t>
            </a:r>
          </a:p>
          <a:p>
            <a:pPr eaLnBrk="1" hangingPunct="1">
              <a:spcBef>
                <a:spcPct val="0"/>
              </a:spcBef>
            </a:pPr>
            <a:endParaRPr lang="en-US" smtClean="0"/>
          </a:p>
          <a:p>
            <a:pPr eaLnBrk="1" hangingPunct="1">
              <a:spcBef>
                <a:spcPct val="0"/>
              </a:spcBef>
            </a:pPr>
            <a:r>
              <a:rPr lang="en-US" smtClean="0"/>
              <a:t>Containers with handles and spouts are usually five to seven gallons, which will weigh between 40 and 56 pounds. Get too far beyond that and you'll have great difficulty moving a full tank. </a:t>
            </a:r>
          </a:p>
          <a:p>
            <a:pPr eaLnBrk="1" hangingPunct="1">
              <a:spcBef>
                <a:spcPct val="0"/>
              </a:spcBef>
            </a:pPr>
            <a:endParaRPr lang="en-US" smtClean="0"/>
          </a:p>
          <a:p>
            <a:pPr eaLnBrk="1" hangingPunct="1">
              <a:spcBef>
                <a:spcPct val="0"/>
              </a:spcBef>
            </a:pPr>
            <a:r>
              <a:rPr lang="en-US" smtClean="0"/>
              <a:t>55 gallon drums and larger tanks are also useful for long-term storage. But make sure you have a good pump on hand! </a:t>
            </a:r>
          </a:p>
          <a:p>
            <a:pPr eaLnBrk="1" hangingPunct="1">
              <a:spcBef>
                <a:spcPct val="0"/>
              </a:spcBef>
            </a:pPr>
            <a:r>
              <a:rPr lang="en-US" smtClean="0"/>
              <a:t>Solutions designed to be added to water to prepare it for long-term storage are commercially available. Bleach can also be used to treat tap water from municipal sources. Added at a rate of about 1 teaspoon per 10 gallons, bleach can ensure the water will remain drinkable. </a:t>
            </a:r>
          </a:p>
          <a:p>
            <a:pPr eaLnBrk="1" hangingPunct="1">
              <a:spcBef>
                <a:spcPct val="0"/>
              </a:spcBef>
            </a:pPr>
            <a:endParaRPr lang="en-US" smtClean="0"/>
          </a:p>
          <a:p>
            <a:pPr eaLnBrk="1" hangingPunct="1">
              <a:spcBef>
                <a:spcPct val="0"/>
              </a:spcBef>
            </a:pPr>
            <a:r>
              <a:rPr lang="en-US" smtClean="0"/>
              <a:t>Recommended rotating the water in storage tanks every year. </a:t>
            </a:r>
          </a:p>
          <a:p>
            <a:pPr eaLnBrk="1" hangingPunct="1">
              <a:spcBef>
                <a:spcPct val="0"/>
              </a:spcBef>
            </a:pPr>
            <a:endParaRPr lang="en-US" smtClean="0"/>
          </a:p>
        </p:txBody>
      </p:sp>
      <p:sp>
        <p:nvSpPr>
          <p:cNvPr id="357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6C3E5C-F09A-4B2A-876D-645C846D078C}" type="slidenum">
              <a:rPr lang="en-US" smtClean="0"/>
              <a:pPr fontAlgn="base">
                <a:spcBef>
                  <a:spcPct val="0"/>
                </a:spcBef>
                <a:spcAft>
                  <a:spcPct val="0"/>
                </a:spcAft>
                <a:defRPr/>
              </a:pPr>
              <a:t>122</a:t>
            </a:fld>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0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Do we need extra food in a work zone?</a:t>
            </a:r>
          </a:p>
          <a:p>
            <a:pPr eaLnBrk="1" hangingPunct="1">
              <a:spcBef>
                <a:spcPct val="0"/>
              </a:spcBef>
            </a:pPr>
            <a:endParaRPr lang="en-US" smtClean="0"/>
          </a:p>
          <a:p>
            <a:pPr eaLnBrk="1" hangingPunct="1">
              <a:spcBef>
                <a:spcPct val="0"/>
              </a:spcBef>
            </a:pPr>
            <a:r>
              <a:rPr lang="en-US" b="1" smtClean="0"/>
              <a:t>Hopefully, you will have plenty food when there is an emergency, but just in case its an extended emergency here are a few ideas </a:t>
            </a:r>
            <a:r>
              <a:rPr lang="en-US" smtClean="0"/>
              <a:t>to provide the extra push to get you moving forward on building your food storage inventory.  Even its just extra food bars.</a:t>
            </a:r>
          </a:p>
          <a:p>
            <a:pPr eaLnBrk="1" hangingPunct="1">
              <a:spcBef>
                <a:spcPct val="0"/>
              </a:spcBef>
            </a:pPr>
            <a:endParaRPr lang="en-US" smtClean="0"/>
          </a:p>
          <a:p>
            <a:pPr eaLnBrk="1" hangingPunct="1">
              <a:spcBef>
                <a:spcPct val="0"/>
              </a:spcBef>
            </a:pPr>
            <a:r>
              <a:rPr lang="en-US" smtClean="0"/>
              <a:t>Here are five steps to planning for a work zone emergency </a:t>
            </a:r>
          </a:p>
          <a:p>
            <a:pPr eaLnBrk="1" hangingPunct="1">
              <a:spcBef>
                <a:spcPct val="0"/>
              </a:spcBef>
            </a:pPr>
            <a:endParaRPr lang="en-US" smtClean="0"/>
          </a:p>
          <a:p>
            <a:pPr eaLnBrk="1" hangingPunct="1">
              <a:spcBef>
                <a:spcPct val="0"/>
              </a:spcBef>
            </a:pPr>
            <a:r>
              <a:rPr lang="en-US" smtClean="0"/>
              <a:t> </a:t>
            </a:r>
          </a:p>
        </p:txBody>
      </p:sp>
      <p:sp>
        <p:nvSpPr>
          <p:cNvPr id="358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C0087C-714F-4DA4-86EB-7449B9906D35}" type="slidenum">
              <a:rPr lang="en-US" smtClean="0"/>
              <a:pPr fontAlgn="base">
                <a:spcBef>
                  <a:spcPct val="0"/>
                </a:spcBef>
                <a:spcAft>
                  <a:spcPct val="0"/>
                </a:spcAft>
                <a:defRPr/>
              </a:pPr>
              <a:t>123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Ed asked himself what warning signs they meant?  </a:t>
            </a:r>
          </a:p>
          <a:p>
            <a:pPr eaLnBrk="1" hangingPunct="1">
              <a:spcBef>
                <a:spcPct val="0"/>
              </a:spcBef>
            </a:pPr>
            <a:endParaRPr lang="en-US" smtClean="0"/>
          </a:p>
          <a:p>
            <a:pPr eaLnBrk="1" hangingPunct="1">
              <a:spcBef>
                <a:spcPct val="0"/>
              </a:spcBef>
            </a:pPr>
            <a:r>
              <a:rPr lang="en-US" smtClean="0"/>
              <a:t>Work zones also include roadway sections where there is ongoing, moving (mobile) work activity such as lane line painting or roadside mowing only if the beginning of the ongoing, moving (mobile) work activity is designated by warning signs or signals.</a:t>
            </a:r>
          </a:p>
          <a:p>
            <a:pPr eaLnBrk="1" hangingPunct="1">
              <a:spcBef>
                <a:spcPct val="0"/>
              </a:spcBef>
            </a:pPr>
            <a:endParaRPr lang="en-US" smtClean="0"/>
          </a:p>
          <a:p>
            <a:pPr eaLnBrk="1" hangingPunct="1">
              <a:spcBef>
                <a:spcPct val="0"/>
              </a:spcBef>
            </a:pPr>
            <a:r>
              <a:rPr lang="en-US" smtClean="0"/>
              <a:t>Ed’s boss asked him if he knew how long he would be working in the work zone and if he knew the differences in length of the work.  He thought he just showed up!  But Ed found out there are three different types of time.</a:t>
            </a:r>
          </a:p>
        </p:txBody>
      </p:sp>
      <p:sp>
        <p:nvSpPr>
          <p:cNvPr id="2498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7A6D85-13A8-4935-8635-69E0FD8E7220}"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b="1" smtClean="0"/>
              <a:t>You want to plan out as far as possible. </a:t>
            </a:r>
            <a:r>
              <a:rPr lang="en-US" smtClean="0"/>
              <a:t>Just be prepared to incorporate the food in your emergency inventory into your normal daily use and replenish it. </a:t>
            </a:r>
          </a:p>
          <a:p>
            <a:pPr defTabSz="930275" eaLnBrk="1" hangingPunct="1">
              <a:spcBef>
                <a:spcPct val="0"/>
              </a:spcBef>
            </a:pPr>
            <a:endParaRPr lang="en-US" smtClean="0"/>
          </a:p>
          <a:p>
            <a:pPr defTabSz="930275" eaLnBrk="1" hangingPunct="1">
              <a:spcBef>
                <a:spcPct val="0"/>
              </a:spcBef>
            </a:pPr>
            <a:r>
              <a:rPr lang="en-US" b="1" smtClean="0"/>
              <a:t>Usually you plan for 16 to 24 hours individually</a:t>
            </a:r>
            <a:r>
              <a:rPr lang="en-US" smtClean="0"/>
              <a:t>.  Have something extra in case the worker doesn’t have more to bring.</a:t>
            </a:r>
          </a:p>
          <a:p>
            <a:pPr defTabSz="930275" eaLnBrk="1" hangingPunct="1">
              <a:spcBef>
                <a:spcPct val="0"/>
              </a:spcBef>
            </a:pPr>
            <a:endParaRPr lang="en-US" smtClean="0"/>
          </a:p>
        </p:txBody>
      </p:sp>
      <p:sp>
        <p:nvSpPr>
          <p:cNvPr id="359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82DC12-3AA3-4EB0-9DAB-73B5044C46D0}" type="slidenum">
              <a:rPr lang="en-US" smtClean="0"/>
              <a:pPr fontAlgn="base">
                <a:spcBef>
                  <a:spcPct val="0"/>
                </a:spcBef>
                <a:spcAft>
                  <a:spcPct val="0"/>
                </a:spcAft>
                <a:defRPr/>
              </a:pPr>
              <a:t>124</a:t>
            </a:fld>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2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These food storage tips will hopefully assist you in developing a food storage inventory plan that is realistic and useful. Be sure to consult our </a:t>
            </a:r>
            <a:r>
              <a:rPr lang="en-US" smtClean="0">
                <a:hlinkClick r:id="rId3"/>
              </a:rPr>
              <a:t>food storage guidelines</a:t>
            </a:r>
            <a:r>
              <a:rPr lang="en-US" smtClean="0"/>
              <a:t> as you begin implementing your strategy. </a:t>
            </a:r>
          </a:p>
          <a:p>
            <a:pPr eaLnBrk="1" hangingPunct="1">
              <a:spcBef>
                <a:spcPct val="0"/>
              </a:spcBef>
            </a:pPr>
            <a:r>
              <a:rPr lang="en-US" smtClean="0"/>
              <a:t>Keep in mind that the following are </a:t>
            </a:r>
            <a:r>
              <a:rPr lang="en-US" sz="1400" b="1" i="1" smtClean="0"/>
              <a:t>simply guidelines</a:t>
            </a:r>
            <a:r>
              <a:rPr lang="en-US" smtClean="0"/>
              <a:t>, not hard and fast rules written in stone. Every person has different tastes and needs, so be sure to adjust slightly to your own preferences.</a:t>
            </a:r>
          </a:p>
        </p:txBody>
      </p:sp>
      <p:sp>
        <p:nvSpPr>
          <p:cNvPr id="360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417EA3-6E1A-4F3E-8582-3540C54BAF6F}" type="slidenum">
              <a:rPr lang="en-US" smtClean="0"/>
              <a:pPr fontAlgn="base">
                <a:spcBef>
                  <a:spcPct val="0"/>
                </a:spcBef>
                <a:spcAft>
                  <a:spcPct val="0"/>
                </a:spcAft>
                <a:defRPr/>
              </a:pPr>
              <a:t>125</a:t>
            </a:fld>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3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 needed for a work zone but here is an example of what a family needs for storage to give you an idea</a:t>
            </a:r>
          </a:p>
          <a:p>
            <a:pPr eaLnBrk="1" hangingPunct="1">
              <a:spcBef>
                <a:spcPct val="0"/>
              </a:spcBef>
            </a:pPr>
            <a:endParaRPr lang="en-US" smtClean="0"/>
          </a:p>
          <a:p>
            <a:pPr eaLnBrk="1" hangingPunct="1">
              <a:spcBef>
                <a:spcPct val="0"/>
              </a:spcBef>
            </a:pPr>
            <a:r>
              <a:rPr lang="en-US" smtClean="0"/>
              <a:t>What do you think?   Where’s the beer</a:t>
            </a:r>
            <a:r>
              <a:rPr lang="en-US" smtClean="0">
                <a:sym typeface="Wingdings" pitchFamily="2" charset="2"/>
              </a:rPr>
              <a:t></a:t>
            </a:r>
            <a:endParaRPr lang="en-US" smtClean="0"/>
          </a:p>
        </p:txBody>
      </p:sp>
      <p:sp>
        <p:nvSpPr>
          <p:cNvPr id="361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AF931A-1AEB-4ACE-B323-B3E3DD64B191}" type="slidenum">
              <a:rPr lang="en-US" smtClean="0"/>
              <a:pPr fontAlgn="base">
                <a:spcBef>
                  <a:spcPct val="0"/>
                </a:spcBef>
                <a:spcAft>
                  <a:spcPct val="0"/>
                </a:spcAft>
                <a:defRPr/>
              </a:pPr>
              <a:t>126</a:t>
            </a:fld>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 needed for a work zone but here is an example of what a family needs for storage to give you an idea</a:t>
            </a:r>
          </a:p>
          <a:p>
            <a:pPr eaLnBrk="1" hangingPunct="1">
              <a:spcBef>
                <a:spcPct val="0"/>
              </a:spcBef>
            </a:pPr>
            <a:endParaRPr lang="en-US" smtClean="0"/>
          </a:p>
          <a:p>
            <a:pPr eaLnBrk="1" hangingPunct="1">
              <a:spcBef>
                <a:spcPct val="0"/>
              </a:spcBef>
            </a:pPr>
            <a:r>
              <a:rPr lang="en-US" smtClean="0"/>
              <a:t>What do you think?   Where’s the beer</a:t>
            </a:r>
            <a:r>
              <a:rPr lang="en-US" smtClean="0">
                <a:sym typeface="Wingdings" pitchFamily="2" charset="2"/>
              </a:rPr>
              <a:t></a:t>
            </a:r>
            <a:endParaRPr lang="en-US" smtClean="0"/>
          </a:p>
        </p:txBody>
      </p:sp>
      <p:sp>
        <p:nvSpPr>
          <p:cNvPr id="362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3DEC82-0B1A-4017-889E-7AC956A77A08}" type="slidenum">
              <a:rPr lang="en-US" smtClean="0"/>
              <a:pPr fontAlgn="base">
                <a:spcBef>
                  <a:spcPct val="0"/>
                </a:spcBef>
                <a:spcAft>
                  <a:spcPct val="0"/>
                </a:spcAft>
                <a:defRPr/>
              </a:pPr>
              <a:t>127</a:t>
            </a:fld>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5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 needed for a work zone but here is an example of what a family needs for storage to give you an idea</a:t>
            </a:r>
          </a:p>
          <a:p>
            <a:pPr eaLnBrk="1" hangingPunct="1">
              <a:spcBef>
                <a:spcPct val="0"/>
              </a:spcBef>
            </a:pPr>
            <a:endParaRPr lang="en-US" smtClean="0"/>
          </a:p>
          <a:p>
            <a:pPr eaLnBrk="1" hangingPunct="1">
              <a:spcBef>
                <a:spcPct val="0"/>
              </a:spcBef>
            </a:pPr>
            <a:r>
              <a:rPr lang="en-US" smtClean="0"/>
              <a:t>What do you think?   Where’s the beer</a:t>
            </a:r>
            <a:r>
              <a:rPr lang="en-US" smtClean="0">
                <a:sym typeface="Wingdings" pitchFamily="2" charset="2"/>
              </a:rPr>
              <a:t></a:t>
            </a:r>
            <a:endParaRPr lang="en-US" smtClean="0"/>
          </a:p>
        </p:txBody>
      </p:sp>
      <p:sp>
        <p:nvSpPr>
          <p:cNvPr id="363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1BB0C2-BF54-47A3-B169-C70CEABD7CA2}" type="slidenum">
              <a:rPr lang="en-US" smtClean="0"/>
              <a:pPr fontAlgn="base">
                <a:spcBef>
                  <a:spcPct val="0"/>
                </a:spcBef>
                <a:spcAft>
                  <a:spcPct val="0"/>
                </a:spcAft>
                <a:defRPr/>
              </a:pPr>
              <a:t>128</a:t>
            </a:fld>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6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 needed for a work zone but here is an example of what a family needs for storage to give you an idea</a:t>
            </a:r>
          </a:p>
          <a:p>
            <a:pPr eaLnBrk="1" hangingPunct="1">
              <a:spcBef>
                <a:spcPct val="0"/>
              </a:spcBef>
            </a:pPr>
            <a:endParaRPr lang="en-US" smtClean="0"/>
          </a:p>
          <a:p>
            <a:pPr eaLnBrk="1" hangingPunct="1">
              <a:spcBef>
                <a:spcPct val="0"/>
              </a:spcBef>
            </a:pPr>
            <a:r>
              <a:rPr lang="en-US" smtClean="0"/>
              <a:t>What do you think?   Where’s the beer</a:t>
            </a:r>
            <a:r>
              <a:rPr lang="en-US" smtClean="0">
                <a:sym typeface="Wingdings" pitchFamily="2" charset="2"/>
              </a:rPr>
              <a:t></a:t>
            </a:r>
            <a:endParaRPr lang="en-US" smtClean="0"/>
          </a:p>
        </p:txBody>
      </p:sp>
      <p:sp>
        <p:nvSpPr>
          <p:cNvPr id="364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A78B03-F192-421D-A5EB-432713508388}" type="slidenum">
              <a:rPr lang="en-US" smtClean="0"/>
              <a:pPr fontAlgn="base">
                <a:spcBef>
                  <a:spcPct val="0"/>
                </a:spcBef>
                <a:spcAft>
                  <a:spcPct val="0"/>
                </a:spcAft>
                <a:defRPr/>
              </a:pPr>
              <a:t>129</a:t>
            </a:fld>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dirty="0" smtClean="0"/>
              <a:t>Your food storage safety must be considered whenever you are assembling your long-term food supply.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Store your food in a cool, dry place away from a lot of sunlight.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Store your food in </a:t>
            </a:r>
            <a:r>
              <a:rPr lang="en-US" dirty="0" smtClean="0">
                <a:hlinkClick r:id="rId3"/>
              </a:rPr>
              <a:t>airtight containers</a:t>
            </a:r>
            <a:r>
              <a:rPr lang="en-US" dirty="0" smtClean="0"/>
              <a:t> where possible.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Avoid placing your food storage containers directly on the floor.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10# tin cans are commonly used for food storage. With the proper lid, they keep products fresh, dry and they do not change the taste of the food like other containers will.</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A neat trick </a:t>
            </a:r>
            <a:r>
              <a:rPr lang="en-US" dirty="0" smtClean="0"/>
              <a:t>in storing products in air tight food storage containers is to drop a small piece of dry ice into the container prior to filling it up. Set the lid on top of the container, but don't seal it. Let the dry ice expand into a gas for about 30 minutes, then seal the lid on. This effectively removes the air from the container prior to you sealing it up because the C02 is heavier than air and will stay in the container.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365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9129C2-CB35-413C-A8A4-6F41693CE139}" type="slidenum">
              <a:rPr lang="en-US" smtClean="0"/>
              <a:pPr fontAlgn="base">
                <a:spcBef>
                  <a:spcPct val="0"/>
                </a:spcBef>
                <a:spcAft>
                  <a:spcPct val="0"/>
                </a:spcAft>
                <a:defRPr/>
              </a:pPr>
              <a:t>130</a:t>
            </a:fld>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Ideal for keeping on hand in the event of emergencies, power failures, hurricanes, floods, and other unexpected events, this 72-hour Emergency Meal Kit provides hearty meals that are easy to prepare under challenging circumstances. (Show an Example)</a:t>
            </a:r>
          </a:p>
          <a:p>
            <a:pPr eaLnBrk="1" hangingPunct="1">
              <a:spcBef>
                <a:spcPct val="0"/>
              </a:spcBef>
            </a:pPr>
            <a:endParaRPr lang="en-US" smtClean="0"/>
          </a:p>
          <a:p>
            <a:pPr eaLnBrk="1" hangingPunct="1">
              <a:spcBef>
                <a:spcPct val="0"/>
              </a:spcBef>
            </a:pPr>
            <a:r>
              <a:rPr lang="en-US" b="1" smtClean="0"/>
              <a:t>The kit includes three breakfasts, three side vegetables, and six 10-ounce packets of lunch or dinner entrees.</a:t>
            </a:r>
            <a:r>
              <a:rPr lang="en-US" smtClean="0"/>
              <a:t> </a:t>
            </a:r>
          </a:p>
          <a:p>
            <a:pPr eaLnBrk="1" hangingPunct="1">
              <a:spcBef>
                <a:spcPct val="0"/>
              </a:spcBef>
            </a:pPr>
            <a:endParaRPr lang="en-US" smtClean="0"/>
          </a:p>
          <a:p>
            <a:pPr eaLnBrk="1" hangingPunct="1">
              <a:spcBef>
                <a:spcPct val="0"/>
              </a:spcBef>
            </a:pPr>
            <a:r>
              <a:rPr lang="en-US" b="1" i="1" smtClean="0"/>
              <a:t>Featuring a seven-year shelf life, all of the meals can be easily prepared by adding water</a:t>
            </a:r>
            <a:r>
              <a:rPr lang="en-US" smtClean="0"/>
              <a:t>. Kit Contents: </a:t>
            </a:r>
          </a:p>
          <a:p>
            <a:pPr eaLnBrk="1" hangingPunct="1">
              <a:spcBef>
                <a:spcPct val="0"/>
              </a:spcBef>
            </a:pPr>
            <a:r>
              <a:rPr lang="en-US" smtClean="0"/>
              <a:t>* Granola with blueberries and milk * Scrambled eggs with Bacon * Scrambled eggs with ham and peppers * Garden green peas * Whole kernel corn * Cut green beans * Beef stroganoff * Chicken teriyaki * Chili mac with beef * Rice and chicken * Pasta primavera * Sweet and sour pork with rice</a:t>
            </a:r>
          </a:p>
          <a:p>
            <a:pPr eaLnBrk="1" hangingPunct="1">
              <a:spcBef>
                <a:spcPct val="0"/>
              </a:spcBef>
            </a:pPr>
            <a:r>
              <a:rPr lang="en-US" smtClean="0"/>
              <a:t>Once you have that assembled, begin working towards your goal. A natural step up from 72 hours is two weeks. Then attempt one month and then on to a 3 month food supply. Simply purchase a little bit each visit to the grocery store and before you know it, you'll have built up an excellent emergency supply. </a:t>
            </a:r>
          </a:p>
          <a:p>
            <a:pPr eaLnBrk="1" hangingPunct="1">
              <a:spcBef>
                <a:spcPct val="0"/>
              </a:spcBef>
            </a:pPr>
            <a:endParaRPr lang="en-US" smtClean="0"/>
          </a:p>
        </p:txBody>
      </p:sp>
      <p:sp>
        <p:nvSpPr>
          <p:cNvPr id="366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F6B98F-6FF2-4E92-9E54-374D3CD94779}" type="slidenum">
              <a:rPr lang="en-US" smtClean="0"/>
              <a:pPr fontAlgn="base">
                <a:spcBef>
                  <a:spcPct val="0"/>
                </a:spcBef>
                <a:spcAft>
                  <a:spcPct val="0"/>
                </a:spcAft>
                <a:defRPr/>
              </a:pPr>
              <a:t>131</a:t>
            </a:fld>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9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As mentioned early in these food storage guidelines, be prepared to rotate through your food storage on a regular basis so that you don't waste the food by letting it go bad.</a:t>
            </a:r>
          </a:p>
          <a:p>
            <a:pPr eaLnBrk="1" hangingPunct="1">
              <a:spcBef>
                <a:spcPct val="0"/>
              </a:spcBef>
            </a:pPr>
            <a:endParaRPr lang="en-US" smtClean="0"/>
          </a:p>
          <a:p>
            <a:pPr eaLnBrk="1" hangingPunct="1">
              <a:spcBef>
                <a:spcPct val="0"/>
              </a:spcBef>
            </a:pPr>
            <a:r>
              <a:rPr lang="en-US" smtClean="0"/>
              <a:t> Pay close attention to the code dates and store your food in a manner that promotes food storage safety. </a:t>
            </a:r>
          </a:p>
          <a:p>
            <a:pPr eaLnBrk="1" hangingPunct="1">
              <a:spcBef>
                <a:spcPct val="0"/>
              </a:spcBef>
            </a:pPr>
            <a:endParaRPr lang="en-US" smtClean="0"/>
          </a:p>
        </p:txBody>
      </p:sp>
      <p:sp>
        <p:nvSpPr>
          <p:cNvPr id="367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502D32-25BC-448D-B580-CA09214EC0E8}" type="slidenum">
              <a:rPr lang="en-US" smtClean="0"/>
              <a:pPr fontAlgn="base">
                <a:spcBef>
                  <a:spcPct val="0"/>
                </a:spcBef>
                <a:spcAft>
                  <a:spcPct val="0"/>
                </a:spcAft>
                <a:defRPr/>
              </a:pPr>
              <a:t>133</a:t>
            </a:fld>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0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Through our planning we are a trained team that is an extension of the company because;</a:t>
            </a:r>
          </a:p>
          <a:p>
            <a:pPr eaLnBrk="1" hangingPunct="1">
              <a:spcBef>
                <a:spcPct val="0"/>
              </a:spcBef>
            </a:pPr>
            <a:r>
              <a:rPr lang="en-US" smtClean="0"/>
              <a:t>1.We know the steps for readiness</a:t>
            </a:r>
          </a:p>
          <a:p>
            <a:pPr eaLnBrk="1" hangingPunct="1">
              <a:spcBef>
                <a:spcPct val="0"/>
              </a:spcBef>
            </a:pPr>
            <a:r>
              <a:rPr lang="en-US" smtClean="0"/>
              <a:t>2.We have the supplies </a:t>
            </a:r>
          </a:p>
          <a:p>
            <a:pPr eaLnBrk="1" hangingPunct="1">
              <a:spcBef>
                <a:spcPct val="0"/>
              </a:spcBef>
            </a:pPr>
            <a:r>
              <a:rPr lang="en-US" smtClean="0"/>
              <a:t>3.We know what to do when it happens</a:t>
            </a:r>
          </a:p>
          <a:p>
            <a:pPr eaLnBrk="1" hangingPunct="1">
              <a:spcBef>
                <a:spcPct val="0"/>
              </a:spcBef>
            </a:pPr>
            <a:endParaRPr lang="en-US" smtClean="0"/>
          </a:p>
        </p:txBody>
      </p:sp>
      <p:sp>
        <p:nvSpPr>
          <p:cNvPr id="368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6678EC-C412-4518-B35B-85D8D5037993}" type="slidenum">
              <a:rPr lang="en-US" smtClean="0"/>
              <a:pPr fontAlgn="base">
                <a:spcBef>
                  <a:spcPct val="0"/>
                </a:spcBef>
                <a:spcAft>
                  <a:spcPct val="0"/>
                </a:spcAft>
                <a:defRPr/>
              </a:pPr>
              <a:t>134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Ed checked out a book he found at the CCC company road shack called MUTCD?</a:t>
            </a:r>
          </a:p>
          <a:p>
            <a:pPr eaLnBrk="1" hangingPunct="1">
              <a:spcBef>
                <a:spcPct val="0"/>
              </a:spcBef>
            </a:pPr>
            <a:endParaRPr lang="en-US" smtClean="0"/>
          </a:p>
          <a:p>
            <a:pPr eaLnBrk="1" hangingPunct="1">
              <a:spcBef>
                <a:spcPct val="0"/>
              </a:spcBef>
            </a:pPr>
            <a:r>
              <a:rPr lang="en-US" smtClean="0"/>
              <a:t>The Manual on Uniform Traffic Control Devices (MUTCD) provides some general guidelines for utility work zones. However, significant flexibility exists in these guidelines that is often interpreted in many different ways by utility companies/contractors/road agencies that create non-uniformity, which results in heightened risks for both motorists and workers.</a:t>
            </a:r>
          </a:p>
          <a:p>
            <a:pPr eaLnBrk="1" hangingPunct="1">
              <a:spcBef>
                <a:spcPct val="0"/>
              </a:spcBef>
            </a:pPr>
            <a:endParaRPr lang="en-US" smtClean="0"/>
          </a:p>
          <a:p>
            <a:pPr eaLnBrk="1" hangingPunct="1">
              <a:spcBef>
                <a:spcPct val="0"/>
              </a:spcBef>
            </a:pPr>
            <a:r>
              <a:rPr lang="en-US" smtClean="0"/>
              <a:t>What he found was a definition for </a:t>
            </a:r>
          </a:p>
        </p:txBody>
      </p:sp>
      <p:sp>
        <p:nvSpPr>
          <p:cNvPr id="2508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A07249-3BEB-423D-8BE2-BD5F1FAE4D75}"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1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An activity that could be useful for this topic is to develop a questionnaire that asks people if they should stay or go.  These situations can either be handed out on paper or simply presented as a slide in your presentation.  If there are individuals who are working out in rural work zones, it might be important for them to know when exactly they should stay or go.  This activity will help guide their decision in that process. </a:t>
            </a:r>
          </a:p>
        </p:txBody>
      </p:sp>
      <p:sp>
        <p:nvSpPr>
          <p:cNvPr id="369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E6D36A-7840-428B-B629-B047DD7E1B24}" type="slidenum">
              <a:rPr lang="en-US" smtClean="0"/>
              <a:pPr fontAlgn="base">
                <a:spcBef>
                  <a:spcPct val="0"/>
                </a:spcBef>
                <a:spcAft>
                  <a:spcPct val="0"/>
                </a:spcAft>
                <a:defRPr/>
              </a:pPr>
              <a:t>135</a:t>
            </a:fld>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2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Early Crisis situations were either caused by people or by natural disasters within the surrounding environment.</a:t>
            </a:r>
          </a:p>
          <a:p>
            <a:pPr eaLnBrk="1" hangingPunct="1">
              <a:spcBef>
                <a:spcPct val="0"/>
              </a:spcBef>
            </a:pPr>
            <a:endParaRPr lang="en-US" smtClean="0"/>
          </a:p>
          <a:p>
            <a:pPr eaLnBrk="1" hangingPunct="1">
              <a:spcBef>
                <a:spcPct val="0"/>
              </a:spcBef>
            </a:pPr>
            <a:r>
              <a:rPr lang="en-US" smtClean="0"/>
              <a:t>Solutions to these crises were very simple until the last two centuries.  People </a:t>
            </a:r>
            <a:r>
              <a:rPr lang="en-US" i="1" smtClean="0"/>
              <a:t>fought </a:t>
            </a:r>
            <a:r>
              <a:rPr lang="en-US" smtClean="0"/>
              <a:t>other people or </a:t>
            </a:r>
            <a:r>
              <a:rPr lang="en-US" i="1" smtClean="0"/>
              <a:t>ran away </a:t>
            </a:r>
            <a:r>
              <a:rPr lang="en-US" smtClean="0"/>
              <a:t>and either fought wild animals or ran away.  Natural hazards such as quicksand and falling rock were </a:t>
            </a:r>
            <a:r>
              <a:rPr lang="en-US" i="1" smtClean="0"/>
              <a:t>avoided.</a:t>
            </a:r>
            <a:r>
              <a:rPr lang="en-US" smtClean="0"/>
              <a:t> </a:t>
            </a:r>
          </a:p>
          <a:p>
            <a:pPr eaLnBrk="1" hangingPunct="1">
              <a:spcBef>
                <a:spcPct val="0"/>
              </a:spcBef>
            </a:pPr>
            <a:endParaRPr lang="en-US" smtClean="0"/>
          </a:p>
          <a:p>
            <a:pPr eaLnBrk="1" hangingPunct="1">
              <a:spcBef>
                <a:spcPct val="0"/>
              </a:spcBef>
            </a:pPr>
            <a:r>
              <a:rPr lang="en-US" smtClean="0"/>
              <a:t>Fighting or fleeing were two basic human responses to sudden events that we still display.  These responses to sudden events that we still display.  These responses are called the </a:t>
            </a:r>
            <a:r>
              <a:rPr lang="en-US" i="1" smtClean="0"/>
              <a:t>flight or fight </a:t>
            </a:r>
            <a:r>
              <a:rPr lang="en-US" smtClean="0"/>
              <a:t> response.  </a:t>
            </a:r>
            <a:r>
              <a:rPr lang="en-US" b="1" smtClean="0"/>
              <a:t>These responses can reduce the effectiveness of crisis management and business continuity management activities, and may incapacitate victim</a:t>
            </a:r>
            <a:r>
              <a:rPr lang="en-US" smtClean="0"/>
              <a:t>s, bystanders and respondents within a crisis situation should such actions lead to inappropriate behaviors.  </a:t>
            </a:r>
          </a:p>
          <a:p>
            <a:pPr eaLnBrk="1" hangingPunct="1">
              <a:spcBef>
                <a:spcPct val="0"/>
              </a:spcBef>
            </a:pPr>
            <a:endParaRPr lang="en-US" smtClean="0"/>
          </a:p>
          <a:p>
            <a:pPr eaLnBrk="1" hangingPunct="1">
              <a:spcBef>
                <a:spcPct val="0"/>
              </a:spcBef>
            </a:pPr>
            <a:r>
              <a:rPr lang="en-US" b="1" smtClean="0"/>
              <a:t>Natural weather and geological disruptions (volcanic eruptions and earthquakes) were seen as beyond human control and understanding, and thus were caused by some ‘godlike’ beings</a:t>
            </a:r>
            <a:r>
              <a:rPr lang="en-US" smtClean="0"/>
              <a:t>.  Such activity  were seen as caused by some specific god who became displeased with humans in her or his domain.  Crisis management actions were thus quite simple-  PLACATE THE specificate god with some form of ritual offering( worship, gift giving, and sacrifice of living animals or humans)</a:t>
            </a:r>
          </a:p>
          <a:p>
            <a:pPr eaLnBrk="1" hangingPunct="1">
              <a:spcBef>
                <a:spcPct val="0"/>
              </a:spcBef>
            </a:pPr>
            <a:endParaRPr lang="en-US" smtClean="0"/>
          </a:p>
          <a:p>
            <a:pPr eaLnBrk="1" hangingPunct="1">
              <a:spcBef>
                <a:spcPct val="0"/>
              </a:spcBef>
            </a:pPr>
            <a:r>
              <a:rPr lang="en-US" smtClean="0"/>
              <a:t>Many of still react superstitiously to crisis situations.  We feel guilty at having survived or express beliefs about our sins catching up with us because of some negative impact.  Most crisis situations feel threatening, and often leave us feeling powerless.  The feelings of pwerless can often lead us to try to identify guilty people so that we can blame them for exposing us to feelings of threat, guilt, and being endangered.</a:t>
            </a:r>
          </a:p>
          <a:p>
            <a:pPr eaLnBrk="1" hangingPunct="1">
              <a:spcBef>
                <a:spcPct val="0"/>
              </a:spcBef>
            </a:pPr>
            <a:endParaRPr lang="en-US" smtClean="0"/>
          </a:p>
          <a:p>
            <a:pPr eaLnBrk="1" hangingPunct="1">
              <a:spcBef>
                <a:spcPct val="0"/>
              </a:spcBef>
            </a:pPr>
            <a:r>
              <a:rPr lang="en-US" b="1" smtClean="0"/>
              <a:t>People are core to crisis management and business recovery</a:t>
            </a:r>
            <a:r>
              <a:rPr lang="en-US" smtClean="0"/>
              <a:t>.  Without people (and their valued resources) there would be no crisis situations.   With out STAFF, SUPPLIERS&lt; and CUSTOMERS there would be no exchange of labor and resources that generate business and wealth for organization.  We need to LOOK after people who are in our organizations-  These people are the Stakeholders as they each have a ‘STAKE’ in the organization- includes customers. Suppliers, product users, owners government and regulatory agencies.   Each of these groupings needs careful management during response and recovery periods if we want a positive outcome.</a:t>
            </a:r>
          </a:p>
          <a:p>
            <a:pPr eaLnBrk="1" hangingPunct="1">
              <a:spcBef>
                <a:spcPct val="0"/>
              </a:spcBef>
            </a:pPr>
            <a:endParaRPr lang="en-US" smtClean="0"/>
          </a:p>
        </p:txBody>
      </p:sp>
      <p:sp>
        <p:nvSpPr>
          <p:cNvPr id="3706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770A8F-5B1F-4F15-9F5E-146336D7C2CF}" type="slidenum">
              <a:rPr lang="en-US" smtClean="0"/>
              <a:pPr fontAlgn="base">
                <a:spcBef>
                  <a:spcPct val="0"/>
                </a:spcBef>
                <a:spcAft>
                  <a:spcPct val="0"/>
                </a:spcAft>
                <a:defRPr/>
              </a:pPr>
              <a:t>136</a:t>
            </a:fld>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3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71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A3E236-48C0-4524-8F27-3A72CD583598}" type="slidenum">
              <a:rPr lang="en-US" smtClean="0"/>
              <a:pPr fontAlgn="base">
                <a:spcBef>
                  <a:spcPct val="0"/>
                </a:spcBef>
                <a:spcAft>
                  <a:spcPct val="0"/>
                </a:spcAft>
                <a:defRPr/>
              </a:pPr>
              <a:t>137</a:t>
            </a:fld>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4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The needs and control of all road users (motorists, bicyclists, and pedestrians within the highway, including persons with disabilities in accordance with the Americans with Disabilities Act of 1990 (ADA), Title II, Paragraph 35.130) through a TTC zone shall be an essential part of highway construction, utility work, maintenance operations, and the management of traffic incidents</a:t>
            </a:r>
          </a:p>
          <a:p>
            <a:pPr eaLnBrk="1" hangingPunct="1">
              <a:spcBef>
                <a:spcPct val="0"/>
              </a:spcBef>
            </a:pPr>
            <a:endParaRPr lang="en-US" b="1" smtClean="0"/>
          </a:p>
          <a:p>
            <a:pPr eaLnBrk="1" hangingPunct="1">
              <a:spcBef>
                <a:spcPct val="0"/>
              </a:spcBef>
            </a:pPr>
            <a:r>
              <a:rPr lang="en-US" smtClean="0"/>
              <a:t>Support:</a:t>
            </a:r>
            <a:br>
              <a:rPr lang="en-US" smtClean="0"/>
            </a:br>
            <a:r>
              <a:rPr lang="en-US" smtClean="0"/>
              <a:t>A traffic incident is an emergency road user occurrence, a natural disaster, or other unplanned event that affects or impedes the normal flow of traffic.</a:t>
            </a:r>
          </a:p>
          <a:p>
            <a:pPr eaLnBrk="1" hangingPunct="1">
              <a:spcBef>
                <a:spcPct val="0"/>
              </a:spcBef>
            </a:pPr>
            <a:r>
              <a:rPr lang="en-US" smtClean="0"/>
              <a:t>A traffic incident management area is an area of a highway where temporary traffic controls are imposed by authorized officials in response to a road user incident, natural disaster, hazardous material spill, or other unplanned incident. It is a type of TTC zone and extends from the first warning device (such as a sign, light, or cone) to the last TTC device or to a point where vehicles return to the original lane alignment and are clear of the incident.</a:t>
            </a:r>
          </a:p>
          <a:p>
            <a:pPr eaLnBrk="1" hangingPunct="1">
              <a:spcBef>
                <a:spcPct val="0"/>
              </a:spcBef>
            </a:pPr>
            <a:endParaRPr lang="en-US" smtClean="0"/>
          </a:p>
        </p:txBody>
      </p:sp>
      <p:sp>
        <p:nvSpPr>
          <p:cNvPr id="372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F0E38C-0658-48B9-A8A0-FE8199BF5E30}" type="slidenum">
              <a:rPr lang="en-US" smtClean="0"/>
              <a:pPr fontAlgn="base">
                <a:spcBef>
                  <a:spcPct val="0"/>
                </a:spcBef>
                <a:spcAft>
                  <a:spcPct val="0"/>
                </a:spcAft>
                <a:defRPr/>
              </a:pPr>
              <a:t>138</a:t>
            </a:fld>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5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order to reduce response time for traffic incidents, highway agencies, appropriate public safety agencies (law enforcement, fire and rescue, emergency communications, emergency medical, and other emergency management), and private sector responders (towing and recovery and hazardous materials contractors) should mutually plan for occurrences of traffic incidents along the major and heavily traveled highway and street system.</a:t>
            </a:r>
          </a:p>
          <a:p>
            <a:pPr eaLnBrk="1" hangingPunct="1">
              <a:spcBef>
                <a:spcPct val="0"/>
              </a:spcBef>
            </a:pPr>
            <a:endParaRPr lang="en-US" smtClean="0"/>
          </a:p>
          <a:p>
            <a:pPr eaLnBrk="1" hangingPunct="1">
              <a:spcBef>
                <a:spcPct val="0"/>
              </a:spcBef>
            </a:pPr>
            <a:r>
              <a:rPr lang="en-US" smtClean="0"/>
              <a:t>Responders arriving at a traffic incident should, within 15 minutes of arrival on-scene, estimate the magnitude of the traffic incident, the expected time duration of the traffic incident, and the expected vehicle queue length, and then should set up the appropriate temporary traffic controls for these estimates.</a:t>
            </a:r>
          </a:p>
          <a:p>
            <a:pPr eaLnBrk="1" hangingPunct="1">
              <a:spcBef>
                <a:spcPct val="0"/>
              </a:spcBef>
            </a:pPr>
            <a:endParaRPr lang="en-US" smtClean="0"/>
          </a:p>
          <a:p>
            <a:pPr eaLnBrk="1" hangingPunct="1">
              <a:spcBef>
                <a:spcPct val="0"/>
              </a:spcBef>
            </a:pPr>
            <a:r>
              <a:rPr lang="en-US" smtClean="0"/>
              <a:t>http://www.workzonesafety.org/video</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b="1" smtClean="0"/>
              <a:t>Cutting the time that highways are shut down can save millions in lost time and productivity for motorists stuck in long backups. According to transportation officials, the value of the saving ranges from $15 an hour for the average commuter to $70 an hour for commercial vehicles.</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
            </a:r>
            <a:br>
              <a:rPr lang="en-US" smtClean="0"/>
            </a:br>
            <a:endParaRPr lang="en-US" smtClean="0"/>
          </a:p>
          <a:p>
            <a:pPr eaLnBrk="1" hangingPunct="1">
              <a:spcBef>
                <a:spcPct val="0"/>
              </a:spcBef>
            </a:pPr>
            <a:endParaRPr lang="en-US" smtClean="0"/>
          </a:p>
        </p:txBody>
      </p:sp>
      <p:sp>
        <p:nvSpPr>
          <p:cNvPr id="3737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038F72-6F32-470A-89C0-5136A4BB9D36}" type="slidenum">
              <a:rPr lang="en-US" smtClean="0"/>
              <a:pPr fontAlgn="base">
                <a:spcBef>
                  <a:spcPct val="0"/>
                </a:spcBef>
                <a:spcAft>
                  <a:spcPct val="0"/>
                </a:spcAft>
                <a:defRPr/>
              </a:pPr>
              <a:t>139</a:t>
            </a:fld>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FA536A-C015-420D-BB2B-D7097DF60087}" type="slidenum">
              <a:rPr lang="en-US" smtClean="0"/>
              <a:pPr fontAlgn="base">
                <a:spcBef>
                  <a:spcPct val="0"/>
                </a:spcBef>
                <a:spcAft>
                  <a:spcPct val="0"/>
                </a:spcAft>
                <a:defRPr/>
              </a:pPr>
              <a:t>140</a:t>
            </a:fld>
            <a:endParaRPr lang="en-US" smtClean="0"/>
          </a:p>
        </p:txBody>
      </p:sp>
      <p:sp>
        <p:nvSpPr>
          <p:cNvPr id="376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6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Unicode MS" pitchFamily="34" charset="-128"/>
                <a:ea typeface="Arial Unicode MS" pitchFamily="34" charset="-128"/>
                <a:cs typeface="Arial Unicode MS" pitchFamily="34" charset="-128"/>
              </a:rPr>
              <a:t>The first paragraph of the GUIDANCE statement in Section 6I.04 as proposed in the NPA has been removed and that paragraph has been added to Sections 6I.01, 6I.02, and 6I.03, as this recommendation for training of on-scene responders is generally applicable to all types of traffic incidents but especially major and intermediate ones.  That statement reads:</a:t>
            </a:r>
          </a:p>
          <a:p>
            <a:pPr eaLnBrk="1" hangingPunct="1">
              <a:spcBef>
                <a:spcPct val="0"/>
              </a:spcBef>
            </a:pPr>
            <a:endParaRPr lang="en-US" smtClean="0">
              <a:latin typeface="Arial Unicode MS" pitchFamily="34" charset="-128"/>
              <a:ea typeface="Arial Unicode MS" pitchFamily="34" charset="-128"/>
              <a:cs typeface="Arial Unicode MS" pitchFamily="34" charset="-128"/>
            </a:endParaRPr>
          </a:p>
          <a:p>
            <a:pPr eaLnBrk="1" hangingPunct="1">
              <a:spcBef>
                <a:spcPct val="0"/>
              </a:spcBef>
            </a:pPr>
            <a:r>
              <a:rPr lang="en-US" sz="1600" smtClean="0">
                <a:solidFill>
                  <a:srgbClr val="FFFFFF"/>
                </a:solidFill>
              </a:rPr>
              <a:t>Guidance</a:t>
            </a:r>
            <a:endParaRPr lang="en-US" sz="1600" smtClean="0"/>
          </a:p>
          <a:p>
            <a:pPr eaLnBrk="1" hangingPunct="1">
              <a:spcBef>
                <a:spcPct val="0"/>
              </a:spcBef>
            </a:pPr>
            <a:r>
              <a:rPr lang="en-US" smtClean="0"/>
              <a:t>On-scene responders should be trained in safe practices for accomplishing their tasks in and near traffic. Responders should always be aware of their visibility to oncoming traffic and take measures to move the traffic incident as far off the traveled roadway as possible or to provide for appropriate warning.</a:t>
            </a:r>
          </a:p>
          <a:p>
            <a:pPr eaLnBrk="1" hangingPunct="1">
              <a:spcBef>
                <a:spcPct val="0"/>
              </a:spcBef>
            </a:pPr>
            <a:endParaRPr lang="en-US" smtClean="0">
              <a:latin typeface="Arial Unicode MS" pitchFamily="34" charset="-128"/>
              <a:ea typeface="Arial Unicode MS" pitchFamily="34" charset="-128"/>
              <a:cs typeface="Arial Unicode MS" pitchFamily="34" charset="-128"/>
            </a:endParaRPr>
          </a:p>
          <a:p>
            <a:pPr eaLnBrk="1" hangingPunct="1">
              <a:spcBef>
                <a:spcPct val="0"/>
              </a:spcBef>
            </a:pPr>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7ED8EB-9414-403E-88DE-2EF0EFD64AA0}" type="slidenum">
              <a:rPr lang="en-US" smtClean="0"/>
              <a:pPr fontAlgn="base">
                <a:spcBef>
                  <a:spcPct val="0"/>
                </a:spcBef>
                <a:spcAft>
                  <a:spcPct val="0"/>
                </a:spcAft>
                <a:defRPr/>
              </a:pPr>
              <a:t>141</a:t>
            </a:fld>
            <a:endParaRPr lang="en-US" smtClean="0"/>
          </a:p>
        </p:txBody>
      </p:sp>
      <p:sp>
        <p:nvSpPr>
          <p:cNvPr id="377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7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Unicode MS" pitchFamily="34" charset="-128"/>
                <a:ea typeface="Arial Unicode MS" pitchFamily="34" charset="-128"/>
                <a:cs typeface="Arial Unicode MS" pitchFamily="34" charset="-128"/>
              </a:rPr>
              <a:t>A new chapter, numbered and titled “Chapter 6I  Control of Traffic Through Traffic Incident Management Areas.” has been added </a:t>
            </a:r>
          </a:p>
          <a:p>
            <a:pPr eaLnBrk="1" hangingPunct="1">
              <a:spcBef>
                <a:spcPct val="0"/>
              </a:spcBef>
            </a:pPr>
            <a:endParaRPr lang="en-US" smtClean="0">
              <a:latin typeface="Arial Unicode MS" pitchFamily="34" charset="-128"/>
              <a:ea typeface="Arial Unicode MS" pitchFamily="34" charset="-128"/>
              <a:cs typeface="Arial Unicode MS" pitchFamily="34" charset="-128"/>
            </a:endParaRPr>
          </a:p>
          <a:p>
            <a:pPr eaLnBrk="1" hangingPunct="1">
              <a:spcBef>
                <a:spcPct val="0"/>
              </a:spcBef>
            </a:pPr>
            <a:r>
              <a:rPr lang="en-US" smtClean="0">
                <a:latin typeface="Arial Unicode MS" pitchFamily="34" charset="-128"/>
                <a:ea typeface="Arial Unicode MS" pitchFamily="34" charset="-128"/>
                <a:cs typeface="Arial Unicode MS" pitchFamily="34" charset="-128"/>
              </a:rPr>
              <a:t>This new chapter contains text from Section 6G.19  Control of Traffic Through Incident Areas (as numbered in the 2000 MUTCD) in its entirety with several modifications and additional information on the use of temporary traffic control devices for traffic incident management zones.  </a:t>
            </a:r>
          </a:p>
          <a:p>
            <a:pPr eaLnBrk="1" hangingPunct="1">
              <a:spcBef>
                <a:spcPct val="0"/>
              </a:spcBef>
            </a:pPr>
            <a:endParaRPr lang="en-US" b="1" smtClean="0">
              <a:latin typeface="Arial Unicode MS" pitchFamily="34" charset="-128"/>
              <a:ea typeface="Arial Unicode MS" pitchFamily="34" charset="-128"/>
              <a:cs typeface="Arial Unicode MS" pitchFamily="34" charset="-128"/>
            </a:endParaRPr>
          </a:p>
          <a:p>
            <a:pPr eaLnBrk="1" hangingPunct="1">
              <a:spcBef>
                <a:spcPct val="0"/>
              </a:spcBef>
            </a:pPr>
            <a:r>
              <a:rPr lang="en-US" b="1" smtClean="0">
                <a:latin typeface="Arial Unicode MS" pitchFamily="34" charset="-128"/>
                <a:ea typeface="Arial Unicode MS" pitchFamily="34" charset="-128"/>
                <a:cs typeface="Arial Unicode MS" pitchFamily="34" charset="-128"/>
              </a:rPr>
              <a:t>The new chapter contains a general section as well as sections on major, intermediate, and minor traffic incidents, and on use of emergency-vehicle lighting (flashing or rotating beacons or strobes</a:t>
            </a:r>
            <a:r>
              <a:rPr lang="en-US" smtClean="0">
                <a:latin typeface="Arial Unicode MS" pitchFamily="34" charset="-128"/>
                <a:ea typeface="Arial Unicode MS" pitchFamily="34" charset="-128"/>
                <a:cs typeface="Arial Unicode MS" pitchFamily="34" charset="-128"/>
              </a:rPr>
              <a:t>).  This Chapter is included to recognize the importance of safely and efficiently controlling traffic through traffic incident areas and the unique characteristics of incidents and the traffic controls that should be used.</a:t>
            </a:r>
          </a:p>
          <a:p>
            <a:pPr eaLnBrk="1" hangingPunct="1">
              <a:spcBef>
                <a:spcPct val="0"/>
              </a:spcBef>
            </a:pPr>
            <a:r>
              <a:rPr lang="en-US" smtClean="0"/>
              <a:t>each of which has unique traffic control characteristics and needs. These classes are:</a:t>
            </a:r>
          </a:p>
          <a:p>
            <a:pPr eaLnBrk="1" hangingPunct="1">
              <a:spcBef>
                <a:spcPct val="0"/>
              </a:spcBef>
            </a:pPr>
            <a:endParaRPr lang="en-US" smtClean="0"/>
          </a:p>
          <a:p>
            <a:pPr eaLnBrk="1" hangingPunct="1">
              <a:spcBef>
                <a:spcPct val="0"/>
              </a:spcBef>
            </a:pPr>
            <a:r>
              <a:rPr lang="en-US" b="1" smtClean="0"/>
              <a:t>Major—expected duration of more than 2 hours; </a:t>
            </a:r>
          </a:p>
          <a:p>
            <a:pPr eaLnBrk="1" hangingPunct="1">
              <a:spcBef>
                <a:spcPct val="0"/>
              </a:spcBef>
            </a:pPr>
            <a:r>
              <a:rPr lang="en-US" b="1" smtClean="0"/>
              <a:t>Intermediate—expected duration of 30 minutes to 2 hours; and </a:t>
            </a:r>
          </a:p>
          <a:p>
            <a:pPr eaLnBrk="1" hangingPunct="1">
              <a:spcBef>
                <a:spcPct val="0"/>
              </a:spcBef>
            </a:pPr>
            <a:r>
              <a:rPr lang="en-US" b="1" smtClean="0"/>
              <a:t>Minor—expected duration under 30 minutes. </a:t>
            </a:r>
          </a:p>
          <a:p>
            <a:pPr eaLnBrk="1" hangingPunct="1">
              <a:spcBef>
                <a:spcPct val="0"/>
              </a:spcBef>
            </a:pPr>
            <a:endParaRPr lang="en-US" smtClean="0"/>
          </a:p>
          <a:p>
            <a:pPr eaLnBrk="1" hangingPunct="1">
              <a:spcBef>
                <a:spcPct val="0"/>
              </a:spcBef>
            </a:pPr>
            <a:r>
              <a:rPr lang="en-US" smtClean="0"/>
              <a:t>The primary functions of TTC at a traffic incident management area are to move road users reasonably safely and expeditiously past or around the traffic incident, to reduce the likelihood of secondary traffic crashes, and to preclude unnecessary use of the surrounding local road system. </a:t>
            </a:r>
          </a:p>
          <a:p>
            <a:pPr eaLnBrk="1" hangingPunct="1">
              <a:spcBef>
                <a:spcPct val="0"/>
              </a:spcBef>
            </a:pPr>
            <a:endParaRPr lang="en-US" smtClean="0"/>
          </a:p>
          <a:p>
            <a:pPr eaLnBrk="1" hangingPunct="1">
              <a:spcBef>
                <a:spcPct val="0"/>
              </a:spcBef>
            </a:pPr>
            <a:r>
              <a:rPr lang="en-US" smtClean="0"/>
              <a:t>Examples include a stalled vehicle blocking a lane, a traffic crash blocking the traveled way, a hazardous material spill along a highway, and natural disasters such as floods and severe storm damage.</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20C1C2-025E-471A-8B33-B67FA5C23EDF}" type="slidenum">
              <a:rPr lang="en-US" smtClean="0"/>
              <a:pPr fontAlgn="base">
                <a:spcBef>
                  <a:spcPct val="0"/>
                </a:spcBef>
                <a:spcAft>
                  <a:spcPct val="0"/>
                </a:spcAft>
                <a:defRPr/>
              </a:pPr>
              <a:t>142</a:t>
            </a:fld>
            <a:endParaRPr lang="en-US" smtClean="0"/>
          </a:p>
        </p:txBody>
      </p:sp>
      <p:sp>
        <p:nvSpPr>
          <p:cNvPr id="3788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8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Unicode MS" pitchFamily="34" charset="-128"/>
              <a:ea typeface="Arial Unicode MS" pitchFamily="34" charset="-128"/>
              <a:cs typeface="Arial Unicode MS" pitchFamily="34" charset="-128"/>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9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Support:</a:t>
            </a:r>
            <a:br>
              <a:rPr lang="en-US" smtClean="0"/>
            </a:br>
            <a:r>
              <a:rPr lang="en-US" smtClean="0"/>
              <a:t>Major traffic incidents are typically traffic incidents involving hazardous materials, fatal traffic crashes involving numerous vehicles, and other natural or man-made disasters. These traffic incidents typically involve closing all or part of a roadway facility for a period exceeding 2 hours.</a:t>
            </a:r>
          </a:p>
          <a:p>
            <a:pPr eaLnBrk="1" hangingPunct="1">
              <a:spcBef>
                <a:spcPct val="0"/>
              </a:spcBef>
            </a:pPr>
            <a:endParaRPr lang="en-US" smtClean="0"/>
          </a:p>
          <a:p>
            <a:pPr eaLnBrk="1" hangingPunct="1">
              <a:spcBef>
                <a:spcPct val="0"/>
              </a:spcBef>
            </a:pPr>
            <a:r>
              <a:rPr lang="en-US" smtClean="0"/>
              <a:t>Guidance:</a:t>
            </a:r>
            <a:br>
              <a:rPr lang="en-US" smtClean="0"/>
            </a:br>
            <a:r>
              <a:rPr lang="en-US" smtClean="0"/>
              <a:t>If the traffic incident is anticipated to last more than 24 hours, applicable procedures and devices set forth in other Chapters of </a:t>
            </a:r>
            <a:r>
              <a:rPr lang="en-US" u="sng" smtClean="0">
                <a:hlinkClick r:id="rId3" action="ppaction://hlinkfile"/>
              </a:rPr>
              <a:t>Part 6</a:t>
            </a:r>
            <a:r>
              <a:rPr lang="en-US" smtClean="0"/>
              <a:t> should be used\</a:t>
            </a:r>
          </a:p>
          <a:p>
            <a:pPr eaLnBrk="1" hangingPunct="1">
              <a:spcBef>
                <a:spcPct val="0"/>
              </a:spcBef>
            </a:pPr>
            <a:endParaRPr lang="en-US" smtClean="0"/>
          </a:p>
          <a:p>
            <a:pPr eaLnBrk="1" hangingPunct="1">
              <a:spcBef>
                <a:spcPct val="0"/>
              </a:spcBef>
            </a:pPr>
            <a:r>
              <a:rPr lang="en-US" smtClean="0"/>
              <a:t>PART 6 TABLE OF CONTENTS </a:t>
            </a:r>
            <a:r>
              <a:rPr lang="en-US" u="sng" smtClean="0">
                <a:hlinkClick r:id="rId4" action="ppaction://hlinkfile"/>
              </a:rPr>
              <a:t>CHAPTER 6A.</a:t>
            </a:r>
            <a:r>
              <a:rPr lang="en-US" smtClean="0"/>
              <a:t> GENERAL </a:t>
            </a:r>
            <a:r>
              <a:rPr lang="en-US" u="sng" smtClean="0">
                <a:hlinkClick r:id="rId4" action="ppaction://hlinkfile"/>
              </a:rPr>
              <a:t>Section 6A.01</a:t>
            </a:r>
            <a:r>
              <a:rPr lang="en-US" smtClean="0"/>
              <a:t> General   </a:t>
            </a:r>
            <a:r>
              <a:rPr lang="en-US" u="sng" smtClean="0">
                <a:hlinkClick r:id="rId5" action="ppaction://hlinkfile"/>
              </a:rPr>
              <a:t>CHAPTER 6B.</a:t>
            </a:r>
            <a:r>
              <a:rPr lang="en-US" smtClean="0"/>
              <a:t> FUNDAMENTAL PRINCIPLES </a:t>
            </a:r>
            <a:r>
              <a:rPr lang="en-US" u="sng" smtClean="0">
                <a:hlinkClick r:id="rId5" action="ppaction://hlinkfile"/>
              </a:rPr>
              <a:t>Section 6B.01</a:t>
            </a:r>
            <a:r>
              <a:rPr lang="en-US" smtClean="0"/>
              <a:t> Fundamental Principles of Temporary Traffic Control     </a:t>
            </a:r>
            <a:r>
              <a:rPr lang="en-US" u="sng" smtClean="0">
                <a:hlinkClick r:id="rId6" action="ppaction://hlinkfile"/>
              </a:rPr>
              <a:t>CHAPTER 6C.</a:t>
            </a:r>
            <a:r>
              <a:rPr lang="en-US" smtClean="0"/>
              <a:t> TEMPORARY TRAFFIC CONTROL ELEMENTS </a:t>
            </a:r>
            <a:r>
              <a:rPr lang="en-US" u="sng" smtClean="0">
                <a:hlinkClick r:id="rId6" action="ppaction://hlinkfile"/>
              </a:rPr>
              <a:t>Section 6C.01</a:t>
            </a:r>
            <a:r>
              <a:rPr lang="en-US" smtClean="0"/>
              <a:t> Temporary Traffic Control Plans </a:t>
            </a:r>
            <a:r>
              <a:rPr lang="en-US" u="sng" smtClean="0">
                <a:hlinkClick r:id="rId6" action="ppaction://hlinkfile"/>
              </a:rPr>
              <a:t>Section 6C.02</a:t>
            </a:r>
            <a:r>
              <a:rPr lang="en-US" smtClean="0"/>
              <a:t> Temporary Traffic Control Zones </a:t>
            </a:r>
            <a:r>
              <a:rPr lang="en-US" u="sng" smtClean="0">
                <a:hlinkClick r:id="rId6" action="ppaction://hlinkfile"/>
              </a:rPr>
              <a:t>Section 6C.03</a:t>
            </a:r>
            <a:r>
              <a:rPr lang="en-US" smtClean="0"/>
              <a:t> Components of Temporary Traffic Control Zones </a:t>
            </a:r>
            <a:r>
              <a:rPr lang="en-US" u="sng" smtClean="0">
                <a:hlinkClick r:id="rId6" action="ppaction://hlinkfile"/>
              </a:rPr>
              <a:t>Section 6C.04</a:t>
            </a:r>
            <a:r>
              <a:rPr lang="en-US" smtClean="0"/>
              <a:t> Advance Warning Area </a:t>
            </a:r>
            <a:r>
              <a:rPr lang="en-US" u="sng" smtClean="0">
                <a:hlinkClick r:id="rId6" action="ppaction://hlinkfile"/>
              </a:rPr>
              <a:t>Section 6C.05</a:t>
            </a:r>
            <a:r>
              <a:rPr lang="en-US" smtClean="0"/>
              <a:t> Transition Area </a:t>
            </a:r>
            <a:r>
              <a:rPr lang="en-US" u="sng" smtClean="0">
                <a:hlinkClick r:id="rId6" action="ppaction://hlinkfile"/>
              </a:rPr>
              <a:t>Section 6C.06</a:t>
            </a:r>
            <a:r>
              <a:rPr lang="en-US" smtClean="0"/>
              <a:t> Activity Area </a:t>
            </a:r>
            <a:r>
              <a:rPr lang="en-US" u="sng" smtClean="0">
                <a:hlinkClick r:id="rId6" action="ppaction://hlinkfile"/>
              </a:rPr>
              <a:t>Section 6C.07</a:t>
            </a:r>
            <a:r>
              <a:rPr lang="en-US" smtClean="0"/>
              <a:t> Termination Area </a:t>
            </a:r>
            <a:r>
              <a:rPr lang="en-US" u="sng" smtClean="0">
                <a:hlinkClick r:id="rId6" action="ppaction://hlinkfile"/>
              </a:rPr>
              <a:t>Section 6C.08</a:t>
            </a:r>
            <a:r>
              <a:rPr lang="en-US" smtClean="0"/>
              <a:t> Tapers </a:t>
            </a:r>
            <a:r>
              <a:rPr lang="en-US" u="sng" smtClean="0">
                <a:hlinkClick r:id="rId6" action="ppaction://hlinkfile"/>
              </a:rPr>
              <a:t>Section 6C.09</a:t>
            </a:r>
            <a:r>
              <a:rPr lang="en-US" smtClean="0"/>
              <a:t> Detours and Diversions </a:t>
            </a:r>
            <a:r>
              <a:rPr lang="en-US" u="sng" smtClean="0">
                <a:hlinkClick r:id="rId6" action="ppaction://hlinkfile"/>
              </a:rPr>
              <a:t>Section 6C.10</a:t>
            </a:r>
            <a:r>
              <a:rPr lang="en-US" smtClean="0"/>
              <a:t> One-Lane, Two-Way Traffic Control </a:t>
            </a:r>
            <a:r>
              <a:rPr lang="en-US" u="sng" smtClean="0">
                <a:hlinkClick r:id="rId6" action="ppaction://hlinkfile"/>
              </a:rPr>
              <a:t>Section 6C.11</a:t>
            </a:r>
            <a:r>
              <a:rPr lang="en-US" smtClean="0"/>
              <a:t> Flagger Method of One-Lane, Two-Way Traffic Control </a:t>
            </a:r>
            <a:r>
              <a:rPr lang="en-US" u="sng" smtClean="0">
                <a:hlinkClick r:id="rId6" action="ppaction://hlinkfile"/>
              </a:rPr>
              <a:t>Section 6C.12</a:t>
            </a:r>
            <a:r>
              <a:rPr lang="en-US" smtClean="0"/>
              <a:t> Flag Transfer Method of One-Lane, Two-Way Traffic Control </a:t>
            </a:r>
            <a:r>
              <a:rPr lang="en-US" u="sng" smtClean="0">
                <a:hlinkClick r:id="rId6" action="ppaction://hlinkfile"/>
              </a:rPr>
              <a:t>Section 6C.13</a:t>
            </a:r>
            <a:r>
              <a:rPr lang="en-US" smtClean="0"/>
              <a:t> Pilot Car Method of One-Lane, Two-Way Traffic Control </a:t>
            </a:r>
            <a:r>
              <a:rPr lang="en-US" u="sng" smtClean="0">
                <a:hlinkClick r:id="rId6" action="ppaction://hlinkfile"/>
              </a:rPr>
              <a:t>Section 6C.14</a:t>
            </a:r>
            <a:r>
              <a:rPr lang="en-US" smtClean="0"/>
              <a:t> Temporary Traffic Control Signal Method of One-Lane, Two-Way Traffic Control </a:t>
            </a:r>
            <a:r>
              <a:rPr lang="en-US" u="sng" smtClean="0">
                <a:hlinkClick r:id="rId6" action="ppaction://hlinkfile"/>
              </a:rPr>
              <a:t>Section 6C.15</a:t>
            </a:r>
            <a:r>
              <a:rPr lang="en-US" smtClean="0"/>
              <a:t> Stop or Yield Control Method of One-Lane, Two-Way Traffic Control   </a:t>
            </a:r>
            <a:r>
              <a:rPr lang="en-US" u="sng" smtClean="0">
                <a:hlinkClick r:id="rId7" action="ppaction://hlinkfile"/>
              </a:rPr>
              <a:t>CHAPTER 6D.</a:t>
            </a:r>
            <a:r>
              <a:rPr lang="en-US" smtClean="0"/>
              <a:t> PEDESTRIAN AND WORKER SAFETY </a:t>
            </a:r>
            <a:r>
              <a:rPr lang="en-US" u="sng" smtClean="0">
                <a:hlinkClick r:id="rId7" action="ppaction://hlinkfile"/>
              </a:rPr>
              <a:t>Section 6D.01</a:t>
            </a:r>
            <a:r>
              <a:rPr lang="en-US" smtClean="0"/>
              <a:t> Pedestrian Considerations </a:t>
            </a:r>
            <a:r>
              <a:rPr lang="en-US" u="sng" smtClean="0">
                <a:hlinkClick r:id="rId7" action="ppaction://hlinkfile"/>
              </a:rPr>
              <a:t>Section 6D.02</a:t>
            </a:r>
            <a:r>
              <a:rPr lang="en-US" smtClean="0"/>
              <a:t> Accessibility Considerations </a:t>
            </a:r>
            <a:r>
              <a:rPr lang="en-US" u="sng" smtClean="0">
                <a:hlinkClick r:id="rId7" action="ppaction://hlinkfile"/>
              </a:rPr>
              <a:t>Section 6D.03</a:t>
            </a:r>
            <a:r>
              <a:rPr lang="en-US" smtClean="0"/>
              <a:t> Worker Safety Considerations   </a:t>
            </a:r>
            <a:r>
              <a:rPr lang="en-US" u="sng" smtClean="0">
                <a:hlinkClick r:id="rId8" action="ppaction://hlinkfile"/>
              </a:rPr>
              <a:t>CHAPTER 6E.</a:t>
            </a:r>
            <a:r>
              <a:rPr lang="en-US" smtClean="0"/>
              <a:t> FLAGGER CONTROL </a:t>
            </a:r>
            <a:r>
              <a:rPr lang="en-US" u="sng" smtClean="0">
                <a:hlinkClick r:id="rId8" action="ppaction://hlinkfile"/>
              </a:rPr>
              <a:t>Section 6E.01</a:t>
            </a:r>
            <a:r>
              <a:rPr lang="en-US" smtClean="0"/>
              <a:t> Qualifications for Flaggers </a:t>
            </a:r>
            <a:r>
              <a:rPr lang="en-US" u="sng" smtClean="0">
                <a:hlinkClick r:id="rId8" action="ppaction://hlinkfile"/>
              </a:rPr>
              <a:t>Section 6E.02</a:t>
            </a:r>
            <a:r>
              <a:rPr lang="en-US" smtClean="0"/>
              <a:t> High-Visibility Safety Apparel </a:t>
            </a:r>
            <a:r>
              <a:rPr lang="en-US" u="sng" smtClean="0">
                <a:hlinkClick r:id="rId8" action="ppaction://hlinkfile"/>
              </a:rPr>
              <a:t>Section 6E.03</a:t>
            </a:r>
            <a:r>
              <a:rPr lang="en-US" smtClean="0"/>
              <a:t> Hand-Signaling Devices </a:t>
            </a:r>
            <a:r>
              <a:rPr lang="en-US" u="sng" smtClean="0">
                <a:hlinkClick r:id="rId8" action="ppaction://hlinkfile"/>
              </a:rPr>
              <a:t>Section 6E.04</a:t>
            </a:r>
            <a:r>
              <a:rPr lang="en-US" smtClean="0"/>
              <a:t> Flagger Procedures </a:t>
            </a:r>
            <a:r>
              <a:rPr lang="en-US" u="sng" smtClean="0">
                <a:hlinkClick r:id="rId8" action="ppaction://hlinkfile"/>
              </a:rPr>
              <a:t>Section 6E.05</a:t>
            </a:r>
            <a:r>
              <a:rPr lang="en-US" smtClean="0"/>
              <a:t> Flagger Stations</a:t>
            </a:r>
          </a:p>
        </p:txBody>
      </p:sp>
      <p:sp>
        <p:nvSpPr>
          <p:cNvPr id="3778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6CD2FB-E4A1-4B26-B617-59ED2C602FD2}" type="slidenum">
              <a:rPr lang="en-US" smtClean="0"/>
              <a:pPr fontAlgn="base">
                <a:spcBef>
                  <a:spcPct val="0"/>
                </a:spcBef>
                <a:spcAft>
                  <a:spcPct val="0"/>
                </a:spcAft>
                <a:defRPr/>
              </a:pPr>
              <a:t>143</a:t>
            </a:fld>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0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Support:</a:t>
            </a:r>
          </a:p>
          <a:p>
            <a:pPr eaLnBrk="1" hangingPunct="1">
              <a:spcBef>
                <a:spcPct val="0"/>
              </a:spcBef>
            </a:pPr>
            <a:r>
              <a:rPr lang="en-US" smtClean="0"/>
              <a:t>A road closure can be caused by a traffic incident such as a road user crash that blocks the traveled way. Road users are usually diverted through lane shifts or detoured around the traffic incident and back to the original roadway. </a:t>
            </a:r>
          </a:p>
          <a:p>
            <a:pPr eaLnBrk="1" hangingPunct="1">
              <a:spcBef>
                <a:spcPct val="0"/>
              </a:spcBef>
            </a:pPr>
            <a:endParaRPr lang="en-US" smtClean="0"/>
          </a:p>
          <a:p>
            <a:pPr eaLnBrk="1" hangingPunct="1">
              <a:spcBef>
                <a:spcPct val="0"/>
              </a:spcBef>
            </a:pPr>
            <a:r>
              <a:rPr lang="en-US" smtClean="0"/>
              <a:t>Guidance:</a:t>
            </a:r>
            <a:br>
              <a:rPr lang="en-US" smtClean="0"/>
            </a:br>
            <a:r>
              <a:rPr lang="en-US" smtClean="0"/>
              <a:t>On-scene responders should be trained in safe practices for accomplishing their tasks in and near traffic. Responders should always be aware of their visibility to oncoming traffic and take measures to move the traffic incident as far off the traveled roadway as possible or to provide for appropriate warning. </a:t>
            </a:r>
          </a:p>
          <a:p>
            <a:pPr eaLnBrk="1" hangingPunct="1">
              <a:spcBef>
                <a:spcPct val="0"/>
              </a:spcBef>
            </a:pPr>
            <a:endParaRPr lang="en-US" smtClean="0"/>
          </a:p>
          <a:p>
            <a:pPr eaLnBrk="1" hangingPunct="1">
              <a:spcBef>
                <a:spcPct val="0"/>
              </a:spcBef>
            </a:pPr>
            <a:r>
              <a:rPr lang="en-US" smtClean="0"/>
              <a:t>A combination of traffic engineering and enforcement preparations is needed to determine the detour route, and to install, maintain or operate, and then to remove the necessary traffic control devices when the detour is terminated. Large trucks are a significant concern in such a detour, especially when detouring them from a controlled-access roadway onto local or arterial streets.</a:t>
            </a:r>
          </a:p>
          <a:p>
            <a:pPr eaLnBrk="1" hangingPunct="1">
              <a:spcBef>
                <a:spcPct val="0"/>
              </a:spcBef>
            </a:pPr>
            <a:r>
              <a:rPr lang="en-US" smtClean="0"/>
              <a:t>During traffic incidents, large trucks might need to follow a route separate from that of automobiles because of bridge, weight, clearance, or geometric restrictions. Also, vehicles carrying hazardous material might need to follow a different route from other vehicles.</a:t>
            </a:r>
          </a:p>
          <a:p>
            <a:pPr eaLnBrk="1" hangingPunct="1">
              <a:spcBef>
                <a:spcPct val="0"/>
              </a:spcBef>
            </a:pPr>
            <a:r>
              <a:rPr lang="en-US" smtClean="0"/>
              <a:t>Some traffic incidents such as hazardous material spills might require closure of an entire highway. Through road users must have adequate guidance around the traffic incident. Maintaining good public relations is desirable. The cooperation of the news media in publicizing the existence of, and reasons for, traffic incident management areas and their TTC can be of great assistance in keeping road users and the general public well informed.</a:t>
            </a:r>
          </a:p>
          <a:p>
            <a:pPr eaLnBrk="1" hangingPunct="1">
              <a:spcBef>
                <a:spcPct val="0"/>
              </a:spcBef>
            </a:pPr>
            <a:r>
              <a:rPr lang="en-US" smtClean="0"/>
              <a:t>The establishment, maintenance, and prompt removal of lane diversions can be effectively managed by inter-agency planning that includes representatives of highway and public safety agencies.</a:t>
            </a:r>
          </a:p>
          <a:p>
            <a:pPr eaLnBrk="1" hangingPunct="1">
              <a:spcBef>
                <a:spcPct val="0"/>
              </a:spcBef>
            </a:pPr>
            <a:endParaRPr lang="en-US" smtClean="0"/>
          </a:p>
        </p:txBody>
      </p:sp>
      <p:sp>
        <p:nvSpPr>
          <p:cNvPr id="3788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3B6525-0A94-4BDB-93FD-9A2EE5EDB547}" type="slidenum">
              <a:rPr lang="en-US" smtClean="0"/>
              <a:pPr fontAlgn="base">
                <a:spcBef>
                  <a:spcPct val="0"/>
                </a:spcBef>
                <a:spcAft>
                  <a:spcPct val="0"/>
                </a:spcAft>
                <a:defRPr/>
              </a:pPr>
              <a:t>144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t>
            </a:r>
            <a:r>
              <a:rPr lang="en-US" b="1" smtClean="0"/>
              <a:t>Long-term stationary</a:t>
            </a:r>
            <a:r>
              <a:rPr lang="en-US" smtClean="0"/>
              <a:t> is work that occupies a location more than 3 days</a:t>
            </a:r>
          </a:p>
        </p:txBody>
      </p:sp>
      <p:sp>
        <p:nvSpPr>
          <p:cNvPr id="251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5F144C-F856-4FEE-82EA-FB0710CD5454}"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Support:</a:t>
            </a:r>
            <a:br>
              <a:rPr lang="en-US" smtClean="0"/>
            </a:br>
            <a:r>
              <a:rPr lang="en-US" smtClean="0"/>
              <a:t>Intermediate traffic incidents typically affect travel lanes for a time period of 30 minutes to 2 hours, and usually require traffic control on the scene to divert road users past the blockage. Full roadway closures might be needed for short periods during traffic incident clearance to allow traffic incident responders to accomplish their tasks. </a:t>
            </a:r>
          </a:p>
          <a:p>
            <a:pPr eaLnBrk="1" hangingPunct="1">
              <a:spcBef>
                <a:spcPct val="0"/>
              </a:spcBef>
            </a:pPr>
            <a:r>
              <a:rPr lang="en-US" smtClean="0"/>
              <a:t>Responders should always be aware of their visibility to oncoming traffic and take measures to move the traffic incident as far off the traveled roadway as possible or to provide for appropriate warning</a:t>
            </a:r>
          </a:p>
          <a:p>
            <a:pPr eaLnBrk="1" hangingPunct="1">
              <a:spcBef>
                <a:spcPct val="0"/>
              </a:spcBef>
            </a:pPr>
            <a:r>
              <a:rPr lang="en-US" smtClean="0"/>
              <a:t>Guidance:</a:t>
            </a:r>
            <a:br>
              <a:rPr lang="en-US" smtClean="0"/>
            </a:br>
            <a:r>
              <a:rPr lang="en-US" smtClean="0"/>
              <a:t>All traffic control devices needed to set up the TTC at a traffic incident should be available so that they can be readily deployed for intermediate traffic incidents. The TTC should include the proper traffic diversions, tapered lane closures, and upstream warning devices to alert approaching traffic of the end of a queue. </a:t>
            </a:r>
          </a:p>
          <a:p>
            <a:pPr eaLnBrk="1" hangingPunct="1">
              <a:spcBef>
                <a:spcPct val="0"/>
              </a:spcBef>
            </a:pPr>
            <a:r>
              <a:rPr lang="en-US" smtClean="0"/>
              <a:t>Attention should be paid to the end of the traffic queue such that warning is given to road users approaching the end of the queue.</a:t>
            </a:r>
          </a:p>
          <a:p>
            <a:pPr eaLnBrk="1" hangingPunct="1">
              <a:spcBef>
                <a:spcPct val="0"/>
              </a:spcBef>
            </a:pPr>
            <a:r>
              <a:rPr lang="en-US" smtClean="0"/>
              <a:t>If manual traffic control is needed, it should be provided by qualified flaggers or uniformed law enforcement officers.</a:t>
            </a:r>
          </a:p>
          <a:p>
            <a:pPr eaLnBrk="1" hangingPunct="1">
              <a:spcBef>
                <a:spcPct val="0"/>
              </a:spcBef>
            </a:pPr>
            <a:r>
              <a:rPr lang="en-US" smtClean="0"/>
              <a:t>Option:</a:t>
            </a:r>
            <a:br>
              <a:rPr lang="en-US" smtClean="0"/>
            </a:br>
            <a:r>
              <a:rPr lang="en-US" smtClean="0"/>
              <a:t>If flaggers are used to provide traffic control for an incident management situation, the flaggers may use appropriate traffic control devices that are readily available or that can be brought to the traffic incident scene on short notice. </a:t>
            </a:r>
          </a:p>
          <a:p>
            <a:pPr eaLnBrk="1" hangingPunct="1">
              <a:spcBef>
                <a:spcPct val="0"/>
              </a:spcBef>
            </a:pPr>
            <a:r>
              <a:rPr lang="en-US" smtClean="0"/>
              <a:t>Guidance:</a:t>
            </a:r>
            <a:br>
              <a:rPr lang="en-US" smtClean="0"/>
            </a:br>
            <a:r>
              <a:rPr lang="en-US" smtClean="0"/>
              <a:t>When flares are used to initiate TTC at traffic incidents, more permanent traffic devices should replace them as soon as practical. Both the flare and its supporting device should then be removed from the roadway.</a:t>
            </a:r>
          </a:p>
          <a:p>
            <a:pPr eaLnBrk="1" hangingPunct="1">
              <a:spcBef>
                <a:spcPct val="0"/>
              </a:spcBef>
            </a:pPr>
            <a:endParaRPr lang="en-US" smtClean="0"/>
          </a:p>
        </p:txBody>
      </p:sp>
      <p:sp>
        <p:nvSpPr>
          <p:cNvPr id="379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78CB53-E365-479F-9C0F-23BE020DBFA8}" type="slidenum">
              <a:rPr lang="en-US" smtClean="0"/>
              <a:pPr fontAlgn="base">
                <a:spcBef>
                  <a:spcPct val="0"/>
                </a:spcBef>
                <a:spcAft>
                  <a:spcPct val="0"/>
                </a:spcAft>
                <a:defRPr/>
              </a:pPr>
              <a:t>145</a:t>
            </a:fld>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25000" lnSpcReduction="20000"/>
          </a:bodyPr>
          <a:lstStyle/>
          <a:p>
            <a:pPr eaLnBrk="1" fontAlgn="auto" hangingPunct="1">
              <a:spcBef>
                <a:spcPts val="0"/>
              </a:spcBef>
              <a:spcAft>
                <a:spcPts val="0"/>
              </a:spcAft>
              <a:defRPr/>
            </a:pPr>
            <a:r>
              <a:rPr lang="en-US" dirty="0" smtClean="0"/>
              <a:t>The presented scenarios are intended to be frameworks or a source of ideas which can be shaped, expanded or altered to meet the specific risk management needs of the exercise planner. Scenarios differ in format, completeness, scope and message style depending upon available information.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Master List of Exercise Objectives</a:t>
            </a:r>
          </a:p>
          <a:p>
            <a:pPr eaLnBrk="1" fontAlgn="auto" hangingPunct="1">
              <a:spcBef>
                <a:spcPts val="0"/>
              </a:spcBef>
              <a:spcAft>
                <a:spcPts val="0"/>
              </a:spcAft>
              <a:defRPr/>
            </a:pPr>
            <a:r>
              <a:rPr lang="en-US" dirty="0" smtClean="0"/>
              <a:t>This list serves as a range of possible exercise objectives and should not be interpreted as</a:t>
            </a:r>
          </a:p>
          <a:p>
            <a:pPr eaLnBrk="1" fontAlgn="auto" hangingPunct="1">
              <a:spcBef>
                <a:spcPts val="0"/>
              </a:spcBef>
              <a:spcAft>
                <a:spcPts val="0"/>
              </a:spcAft>
              <a:defRPr/>
            </a:pPr>
            <a:r>
              <a:rPr lang="en-US" dirty="0" smtClean="0"/>
              <a:t>meaning that every listed objective must be included in every exercise. You should select</a:t>
            </a:r>
          </a:p>
          <a:p>
            <a:pPr eaLnBrk="1" fontAlgn="auto" hangingPunct="1">
              <a:spcBef>
                <a:spcPts val="0"/>
              </a:spcBef>
              <a:spcAft>
                <a:spcPts val="0"/>
              </a:spcAft>
              <a:defRPr/>
            </a:pPr>
            <a:r>
              <a:rPr lang="en-US" dirty="0" smtClean="0"/>
              <a:t>only those objectives that are related to the scope of your specific scenario.</a:t>
            </a:r>
          </a:p>
          <a:p>
            <a:pPr eaLnBrk="1" fontAlgn="auto" hangingPunct="1">
              <a:spcBef>
                <a:spcPts val="0"/>
              </a:spcBef>
              <a:spcAft>
                <a:spcPts val="0"/>
              </a:spcAft>
              <a:defRPr/>
            </a:pPr>
            <a:r>
              <a:rPr lang="en-US" dirty="0" smtClean="0"/>
              <a:t>1. ALERT NOTIFICATION</a:t>
            </a:r>
          </a:p>
          <a:p>
            <a:pPr eaLnBrk="1" fontAlgn="auto" hangingPunct="1">
              <a:spcBef>
                <a:spcPts val="0"/>
              </a:spcBef>
              <a:spcAft>
                <a:spcPts val="0"/>
              </a:spcAft>
              <a:defRPr/>
            </a:pPr>
            <a:r>
              <a:rPr lang="en-US" dirty="0" smtClean="0"/>
              <a:t>·  To demonstrate the ability to alert, mobilize, and activate the personnel, facilities,</a:t>
            </a:r>
          </a:p>
          <a:p>
            <a:pPr eaLnBrk="1" fontAlgn="auto" hangingPunct="1">
              <a:spcBef>
                <a:spcPts val="0"/>
              </a:spcBef>
              <a:spcAft>
                <a:spcPts val="0"/>
              </a:spcAft>
              <a:defRPr/>
            </a:pPr>
            <a:r>
              <a:rPr lang="en-US" dirty="0" smtClean="0"/>
              <a:t>and systems required for emergence response, and provide for subsequent shift</a:t>
            </a:r>
          </a:p>
          <a:p>
            <a:pPr eaLnBrk="1" fontAlgn="auto" hangingPunct="1">
              <a:spcBef>
                <a:spcPts val="0"/>
              </a:spcBef>
              <a:spcAft>
                <a:spcPts val="0"/>
              </a:spcAft>
              <a:defRPr/>
            </a:pPr>
            <a:r>
              <a:rPr lang="en-US" dirty="0" smtClean="0"/>
              <a:t>change staffing to maintain 24-hour operations.</a:t>
            </a:r>
          </a:p>
          <a:p>
            <a:pPr eaLnBrk="1" fontAlgn="auto" hangingPunct="1">
              <a:spcBef>
                <a:spcPts val="0"/>
              </a:spcBef>
              <a:spcAft>
                <a:spcPts val="0"/>
              </a:spcAft>
              <a:defRPr/>
            </a:pPr>
            <a:r>
              <a:rPr lang="en-US" dirty="0" smtClean="0"/>
              <a:t>2. COMMUNICATIONS</a:t>
            </a:r>
          </a:p>
          <a:p>
            <a:pPr eaLnBrk="1" fontAlgn="auto" hangingPunct="1">
              <a:spcBef>
                <a:spcPts val="0"/>
              </a:spcBef>
              <a:spcAft>
                <a:spcPts val="0"/>
              </a:spcAft>
              <a:defRPr/>
            </a:pPr>
            <a:r>
              <a:rPr lang="en-US" dirty="0" smtClean="0"/>
              <a:t>·  To determine the ability to establish and maintain communications essential to</a:t>
            </a:r>
          </a:p>
          <a:p>
            <a:pPr eaLnBrk="1" fontAlgn="auto" hangingPunct="1">
              <a:spcBef>
                <a:spcPts val="0"/>
              </a:spcBef>
              <a:spcAft>
                <a:spcPts val="0"/>
              </a:spcAft>
              <a:defRPr/>
            </a:pPr>
            <a:r>
              <a:rPr lang="en-US" dirty="0" smtClean="0"/>
              <a:t>support response to an incident/accident.</a:t>
            </a:r>
          </a:p>
          <a:p>
            <a:pPr eaLnBrk="1" fontAlgn="auto" hangingPunct="1">
              <a:spcBef>
                <a:spcPts val="0"/>
              </a:spcBef>
              <a:spcAft>
                <a:spcPts val="0"/>
              </a:spcAft>
              <a:defRPr/>
            </a:pPr>
            <a:r>
              <a:rPr lang="en-US" dirty="0" smtClean="0"/>
              <a:t>·  To demonstrate the ability to establish, use, maintain, and manage</a:t>
            </a:r>
          </a:p>
          <a:p>
            <a:pPr eaLnBrk="1" fontAlgn="auto" hangingPunct="1">
              <a:spcBef>
                <a:spcPts val="0"/>
              </a:spcBef>
              <a:spcAft>
                <a:spcPts val="0"/>
              </a:spcAft>
              <a:defRPr/>
            </a:pPr>
            <a:r>
              <a:rPr lang="en-US" dirty="0" smtClean="0"/>
              <a:t>communications essential to support emergency or disaster response and</a:t>
            </a:r>
          </a:p>
          <a:p>
            <a:pPr eaLnBrk="1" fontAlgn="auto" hangingPunct="1">
              <a:spcBef>
                <a:spcPts val="0"/>
              </a:spcBef>
              <a:spcAft>
                <a:spcPts val="0"/>
              </a:spcAft>
              <a:defRPr/>
            </a:pPr>
            <a:r>
              <a:rPr lang="en-US" dirty="0" smtClean="0"/>
              <a:t>recovery.</a:t>
            </a:r>
          </a:p>
          <a:p>
            <a:pPr eaLnBrk="1" fontAlgn="auto" hangingPunct="1">
              <a:spcBef>
                <a:spcPts val="0"/>
              </a:spcBef>
              <a:spcAft>
                <a:spcPts val="0"/>
              </a:spcAft>
              <a:defRPr/>
            </a:pPr>
            <a:r>
              <a:rPr lang="en-US" dirty="0" smtClean="0"/>
              <a:t>3. COORDINATION &amp; CONTROL</a:t>
            </a:r>
          </a:p>
          <a:p>
            <a:pPr eaLnBrk="1" fontAlgn="auto" hangingPunct="1">
              <a:spcBef>
                <a:spcPts val="0"/>
              </a:spcBef>
              <a:spcAft>
                <a:spcPts val="0"/>
              </a:spcAft>
              <a:defRPr/>
            </a:pPr>
            <a:r>
              <a:rPr lang="en-US" dirty="0" smtClean="0"/>
              <a:t>·  To determine the effectiveness of mutual aid plans and the coordination among</a:t>
            </a:r>
          </a:p>
          <a:p>
            <a:pPr eaLnBrk="1" fontAlgn="auto" hangingPunct="1">
              <a:spcBef>
                <a:spcPts val="0"/>
              </a:spcBef>
              <a:spcAft>
                <a:spcPts val="0"/>
              </a:spcAft>
              <a:defRPr/>
            </a:pPr>
            <a:r>
              <a:rPr lang="en-US" dirty="0" smtClean="0"/>
              <a:t>jurisdictions or organizations if responding to a major emergency.</a:t>
            </a:r>
          </a:p>
          <a:p>
            <a:pPr eaLnBrk="1" fontAlgn="auto" hangingPunct="1">
              <a:spcBef>
                <a:spcPts val="0"/>
              </a:spcBef>
              <a:spcAft>
                <a:spcPts val="0"/>
              </a:spcAft>
              <a:defRPr/>
            </a:pPr>
            <a:r>
              <a:rPr lang="en-US" dirty="0" smtClean="0"/>
              <a:t>·  To determine the effectiveness of procedures for requesting resources from a</a:t>
            </a:r>
          </a:p>
          <a:p>
            <a:pPr eaLnBrk="1" fontAlgn="auto" hangingPunct="1">
              <a:spcBef>
                <a:spcPts val="0"/>
              </a:spcBef>
              <a:spcAft>
                <a:spcPts val="0"/>
              </a:spcAft>
              <a:defRPr/>
            </a:pPr>
            <a:r>
              <a:rPr lang="en-US" dirty="0" smtClean="0"/>
              <a:t>higher level of government.</a:t>
            </a:r>
          </a:p>
          <a:p>
            <a:pPr eaLnBrk="1" fontAlgn="auto" hangingPunct="1">
              <a:spcBef>
                <a:spcPts val="0"/>
              </a:spcBef>
              <a:spcAft>
                <a:spcPts val="0"/>
              </a:spcAft>
              <a:defRPr/>
            </a:pPr>
            <a:r>
              <a:rPr lang="en-US" dirty="0" smtClean="0"/>
              <a:t>·  To determine the level of cooperation and coordination between agencies,</a:t>
            </a:r>
          </a:p>
          <a:p>
            <a:pPr eaLnBrk="1" fontAlgn="auto" hangingPunct="1">
              <a:spcBef>
                <a:spcPts val="0"/>
              </a:spcBef>
              <a:spcAft>
                <a:spcPts val="0"/>
              </a:spcAft>
              <a:defRPr/>
            </a:pPr>
            <a:r>
              <a:rPr lang="en-US" dirty="0" smtClean="0"/>
              <a:t>departments, and organizations of the jurisdiction in responding to problems</a:t>
            </a:r>
          </a:p>
          <a:p>
            <a:pPr eaLnBrk="1" fontAlgn="auto" hangingPunct="1">
              <a:spcBef>
                <a:spcPts val="0"/>
              </a:spcBef>
              <a:spcAft>
                <a:spcPts val="0"/>
              </a:spcAft>
              <a:defRPr/>
            </a:pPr>
            <a:r>
              <a:rPr lang="en-US" dirty="0" smtClean="0"/>
              <a:t>associated with a major emergency or disaster.</a:t>
            </a:r>
          </a:p>
          <a:p>
            <a:pPr eaLnBrk="1" fontAlgn="auto" hangingPunct="1">
              <a:spcBef>
                <a:spcPts val="0"/>
              </a:spcBef>
              <a:spcAft>
                <a:spcPts val="0"/>
              </a:spcAft>
              <a:defRPr/>
            </a:pPr>
            <a:r>
              <a:rPr lang="en-US" dirty="0" smtClean="0"/>
              <a:t>·  To determine the ability of </a:t>
            </a:r>
            <a:r>
              <a:rPr lang="en-US" dirty="0" err="1" smtClean="0"/>
              <a:t>EOC</a:t>
            </a:r>
            <a:r>
              <a:rPr lang="en-US" dirty="0" smtClean="0"/>
              <a:t> personnel to assess events, make </a:t>
            </a:r>
            <a:r>
              <a:rPr lang="en-US" dirty="0" err="1" smtClean="0"/>
              <a:t>decisio</a:t>
            </a:r>
            <a:r>
              <a:rPr lang="en-US" dirty="0" smtClean="0"/>
              <a:t> ns on</a:t>
            </a:r>
          </a:p>
          <a:p>
            <a:pPr eaLnBrk="1" fontAlgn="auto" hangingPunct="1">
              <a:spcBef>
                <a:spcPts val="0"/>
              </a:spcBef>
              <a:spcAft>
                <a:spcPts val="0"/>
              </a:spcAft>
              <a:defRPr/>
            </a:pPr>
            <a:r>
              <a:rPr lang="en-US" dirty="0" smtClean="0"/>
              <a:t>corrective action measures, and direct field personnel on procedures to remedy</a:t>
            </a:r>
          </a:p>
          <a:p>
            <a:pPr eaLnBrk="1" fontAlgn="auto" hangingPunct="1">
              <a:spcBef>
                <a:spcPts val="0"/>
              </a:spcBef>
              <a:spcAft>
                <a:spcPts val="0"/>
              </a:spcAft>
              <a:defRPr/>
            </a:pPr>
            <a:r>
              <a:rPr lang="en-US" dirty="0" smtClean="0"/>
              <a:t>problems.</a:t>
            </a:r>
          </a:p>
          <a:p>
            <a:pPr eaLnBrk="1" fontAlgn="auto" hangingPunct="1">
              <a:spcBef>
                <a:spcPts val="0"/>
              </a:spcBef>
              <a:spcAft>
                <a:spcPts val="0"/>
              </a:spcAft>
              <a:defRPr/>
            </a:pPr>
            <a:r>
              <a:rPr lang="en-US" dirty="0" smtClean="0"/>
              <a:t>·  To determine the level of knowledge that </a:t>
            </a:r>
            <a:r>
              <a:rPr lang="en-US" dirty="0" err="1" smtClean="0"/>
              <a:t>EOC</a:t>
            </a:r>
            <a:r>
              <a:rPr lang="en-US" dirty="0" smtClean="0"/>
              <a:t> personnel possess regarding plan</a:t>
            </a:r>
          </a:p>
          <a:p>
            <a:pPr eaLnBrk="1" fontAlgn="auto" hangingPunct="1">
              <a:spcBef>
                <a:spcPts val="0"/>
              </a:spcBef>
              <a:spcAft>
                <a:spcPts val="0"/>
              </a:spcAft>
              <a:defRPr/>
            </a:pPr>
            <a:r>
              <a:rPr lang="en-US" dirty="0" smtClean="0"/>
              <a:t>familiarity, emergency operations, and decision-making.</a:t>
            </a:r>
          </a:p>
          <a:p>
            <a:pPr eaLnBrk="1" fontAlgn="auto" hangingPunct="1">
              <a:spcBef>
                <a:spcPts val="0"/>
              </a:spcBef>
              <a:spcAft>
                <a:spcPts val="0"/>
              </a:spcAft>
              <a:defRPr/>
            </a:pPr>
            <a:r>
              <a:rPr lang="en-US" dirty="0" smtClean="0"/>
              <a:t>·  To determine the capabilities of the jurisdiction to effectively utilize support</a:t>
            </a:r>
          </a:p>
          <a:p>
            <a:pPr eaLnBrk="1" fontAlgn="auto" hangingPunct="1">
              <a:spcBef>
                <a:spcPts val="0"/>
              </a:spcBef>
              <a:spcAft>
                <a:spcPts val="0"/>
              </a:spcAft>
              <a:defRPr/>
            </a:pPr>
            <a:r>
              <a:rPr lang="en-US" dirty="0" smtClean="0"/>
              <a:t>agencies when local forces are fully committed or incapable of providing a</a:t>
            </a:r>
          </a:p>
          <a:p>
            <a:pPr eaLnBrk="1" fontAlgn="auto" hangingPunct="1">
              <a:spcBef>
                <a:spcPts val="0"/>
              </a:spcBef>
              <a:spcAft>
                <a:spcPts val="0"/>
              </a:spcAft>
              <a:defRPr/>
            </a:pPr>
            <a:r>
              <a:rPr lang="en-US" dirty="0" smtClean="0"/>
              <a:t>needed service.</a:t>
            </a:r>
          </a:p>
          <a:p>
            <a:pPr eaLnBrk="1" fontAlgn="auto" hangingPunct="1">
              <a:spcBef>
                <a:spcPts val="0"/>
              </a:spcBef>
              <a:spcAft>
                <a:spcPts val="0"/>
              </a:spcAft>
              <a:defRPr/>
            </a:pPr>
            <a:r>
              <a:rPr lang="en-US" dirty="0" smtClean="0"/>
              <a:t>·  To determine the adequacy of facilities, equipment, displays, and other materials</a:t>
            </a:r>
          </a:p>
          <a:p>
            <a:pPr eaLnBrk="1" fontAlgn="auto" hangingPunct="1">
              <a:spcBef>
                <a:spcPts val="0"/>
              </a:spcBef>
              <a:spcAft>
                <a:spcPts val="0"/>
              </a:spcAft>
              <a:defRPr/>
            </a:pPr>
            <a:r>
              <a:rPr lang="en-US" dirty="0" smtClean="0"/>
              <a:t>to support emergency operations.</a:t>
            </a:r>
          </a:p>
          <a:p>
            <a:pPr eaLnBrk="1" fontAlgn="auto" hangingPunct="1">
              <a:spcBef>
                <a:spcPts val="0"/>
              </a:spcBef>
              <a:spcAft>
                <a:spcPts val="0"/>
              </a:spcAft>
              <a:defRPr/>
            </a:pPr>
            <a:r>
              <a:rPr lang="en-US" dirty="0" smtClean="0"/>
              <a:t>·  To determine the ability to direct, coordinate, and control emergency response</a:t>
            </a:r>
          </a:p>
          <a:p>
            <a:pPr eaLnBrk="1" fontAlgn="auto" hangingPunct="1">
              <a:spcBef>
                <a:spcPts val="0"/>
              </a:spcBef>
              <a:spcAft>
                <a:spcPts val="0"/>
              </a:spcAft>
              <a:defRPr/>
            </a:pPr>
            <a:r>
              <a:rPr lang="en-US" dirty="0" smtClean="0"/>
              <a:t>activities through operations of an Incident Command System (ICS).</a:t>
            </a:r>
          </a:p>
          <a:p>
            <a:pPr eaLnBrk="1" fontAlgn="auto" hangingPunct="1">
              <a:spcBef>
                <a:spcPts val="0"/>
              </a:spcBef>
              <a:spcAft>
                <a:spcPts val="0"/>
              </a:spcAft>
              <a:defRPr/>
            </a:pPr>
            <a:r>
              <a:rPr lang="en-US" dirty="0" smtClean="0"/>
              <a:t>·  To demonstrate the capability to direct, coordinate, and control emergency</a:t>
            </a:r>
          </a:p>
          <a:p>
            <a:pPr eaLnBrk="1" fontAlgn="auto" hangingPunct="1">
              <a:spcBef>
                <a:spcPts val="0"/>
              </a:spcBef>
              <a:spcAft>
                <a:spcPts val="0"/>
              </a:spcAft>
              <a:defRPr/>
            </a:pPr>
            <a:r>
              <a:rPr lang="en-US" dirty="0" smtClean="0"/>
              <a:t>response and recovery operations.</a:t>
            </a:r>
          </a:p>
          <a:p>
            <a:pPr eaLnBrk="1" fontAlgn="auto" hangingPunct="1">
              <a:spcBef>
                <a:spcPts val="0"/>
              </a:spcBef>
              <a:spcAft>
                <a:spcPts val="0"/>
              </a:spcAft>
              <a:defRPr/>
            </a:pPr>
            <a:r>
              <a:rPr lang="en-US" dirty="0" smtClean="0"/>
              <a:t>·  To demonstrate the adequacy of facilities, equipment, displays, and associated</a:t>
            </a:r>
          </a:p>
          <a:p>
            <a:pPr eaLnBrk="1" fontAlgn="auto" hangingPunct="1">
              <a:spcBef>
                <a:spcPts val="0"/>
              </a:spcBef>
              <a:spcAft>
                <a:spcPts val="0"/>
              </a:spcAft>
              <a:defRPr/>
            </a:pPr>
            <a:r>
              <a:rPr lang="en-US" dirty="0" smtClean="0"/>
              <a:t>materials to support direction and control of emergency operations.</a:t>
            </a:r>
          </a:p>
          <a:p>
            <a:pPr eaLnBrk="1" fontAlgn="auto" hangingPunct="1">
              <a:spcBef>
                <a:spcPts val="0"/>
              </a:spcBef>
              <a:spcAft>
                <a:spcPts val="0"/>
              </a:spcAft>
              <a:defRPr/>
            </a:pPr>
            <a:r>
              <a:rPr lang="en-US" dirty="0" smtClean="0"/>
              <a:t>5</a:t>
            </a:r>
          </a:p>
          <a:p>
            <a:pPr eaLnBrk="1" fontAlgn="auto" hangingPunct="1">
              <a:spcBef>
                <a:spcPts val="0"/>
              </a:spcBef>
              <a:spcAft>
                <a:spcPts val="0"/>
              </a:spcAft>
              <a:defRPr/>
            </a:pPr>
            <a:r>
              <a:rPr lang="en-US" dirty="0" smtClean="0"/>
              <a:t>Master List of Objectives (continued)</a:t>
            </a:r>
          </a:p>
          <a:p>
            <a:pPr eaLnBrk="1" fontAlgn="auto" hangingPunct="1">
              <a:spcBef>
                <a:spcPts val="0"/>
              </a:spcBef>
              <a:spcAft>
                <a:spcPts val="0"/>
              </a:spcAft>
              <a:defRPr/>
            </a:pPr>
            <a:r>
              <a:rPr lang="en-US" dirty="0" smtClean="0"/>
              <a:t>4. EMERGENCY PUBLIC INFORMATION</a:t>
            </a:r>
          </a:p>
          <a:p>
            <a:pPr eaLnBrk="1" fontAlgn="auto" hangingPunct="1">
              <a:spcBef>
                <a:spcPts val="0"/>
              </a:spcBef>
              <a:spcAft>
                <a:spcPts val="0"/>
              </a:spcAft>
              <a:defRPr/>
            </a:pPr>
            <a:r>
              <a:rPr lang="en-US" dirty="0" smtClean="0"/>
              <a:t>·  To determine the capability of the emergency public information system to</a:t>
            </a:r>
          </a:p>
          <a:p>
            <a:pPr eaLnBrk="1" fontAlgn="auto" hangingPunct="1">
              <a:spcBef>
                <a:spcPts val="0"/>
              </a:spcBef>
              <a:spcAft>
                <a:spcPts val="0"/>
              </a:spcAft>
              <a:defRPr/>
            </a:pPr>
            <a:r>
              <a:rPr lang="en-US" dirty="0" smtClean="0"/>
              <a:t>provide official information and instruction to diverse populations in order to</a:t>
            </a:r>
          </a:p>
          <a:p>
            <a:pPr eaLnBrk="1" fontAlgn="auto" hangingPunct="1">
              <a:spcBef>
                <a:spcPts val="0"/>
              </a:spcBef>
              <a:spcAft>
                <a:spcPts val="0"/>
              </a:spcAft>
              <a:defRPr/>
            </a:pPr>
            <a:r>
              <a:rPr lang="en-US" dirty="0" smtClean="0"/>
              <a:t>facilitate timely and appropriate public response during a major emergency or</a:t>
            </a:r>
          </a:p>
          <a:p>
            <a:pPr eaLnBrk="1" fontAlgn="auto" hangingPunct="1">
              <a:spcBef>
                <a:spcPts val="0"/>
              </a:spcBef>
              <a:spcAft>
                <a:spcPts val="0"/>
              </a:spcAft>
              <a:defRPr/>
            </a:pPr>
            <a:r>
              <a:rPr lang="en-US" dirty="0" smtClean="0"/>
              <a:t>disaster.</a:t>
            </a:r>
          </a:p>
          <a:p>
            <a:pPr eaLnBrk="1" fontAlgn="auto" hangingPunct="1">
              <a:spcBef>
                <a:spcPts val="0"/>
              </a:spcBef>
              <a:spcAft>
                <a:spcPts val="0"/>
              </a:spcAft>
              <a:defRPr/>
            </a:pPr>
            <a:r>
              <a:rPr lang="en-US" dirty="0" smtClean="0"/>
              <a:t>·  To demonstrate the capability to coordinate the formulation and dissemination of</a:t>
            </a:r>
          </a:p>
          <a:p>
            <a:pPr eaLnBrk="1" fontAlgn="auto" hangingPunct="1">
              <a:spcBef>
                <a:spcPts val="0"/>
              </a:spcBef>
              <a:spcAft>
                <a:spcPts val="0"/>
              </a:spcAft>
              <a:defRPr/>
            </a:pPr>
            <a:r>
              <a:rPr lang="en-US" dirty="0" smtClean="0"/>
              <a:t>clear, accurate, and consistent information to the public and news media, and to</a:t>
            </a:r>
          </a:p>
          <a:p>
            <a:pPr eaLnBrk="1" fontAlgn="auto" hangingPunct="1">
              <a:spcBef>
                <a:spcPts val="0"/>
              </a:spcBef>
              <a:spcAft>
                <a:spcPts val="0"/>
              </a:spcAft>
              <a:defRPr/>
            </a:pPr>
            <a:r>
              <a:rPr lang="en-US" dirty="0" smtClean="0"/>
              <a:t>control the spread of rumors that could impact on the public safety.</a:t>
            </a:r>
          </a:p>
          <a:p>
            <a:pPr eaLnBrk="1" fontAlgn="auto" hangingPunct="1">
              <a:spcBef>
                <a:spcPts val="0"/>
              </a:spcBef>
              <a:spcAft>
                <a:spcPts val="0"/>
              </a:spcAft>
              <a:defRPr/>
            </a:pPr>
            <a:r>
              <a:rPr lang="en-US" dirty="0" smtClean="0"/>
              <a:t>5. DAMAGE ASSESSMENT</a:t>
            </a:r>
          </a:p>
          <a:p>
            <a:pPr eaLnBrk="1" fontAlgn="auto" hangingPunct="1">
              <a:spcBef>
                <a:spcPts val="0"/>
              </a:spcBef>
              <a:spcAft>
                <a:spcPts val="0"/>
              </a:spcAft>
              <a:defRPr/>
            </a:pPr>
            <a:r>
              <a:rPr lang="en-US" dirty="0" smtClean="0"/>
              <a:t>·  To demonstrate the ability to organize and conduct damage assessment after a</a:t>
            </a:r>
          </a:p>
          <a:p>
            <a:pPr eaLnBrk="1" fontAlgn="auto" hangingPunct="1">
              <a:spcBef>
                <a:spcPts val="0"/>
              </a:spcBef>
              <a:spcAft>
                <a:spcPts val="0"/>
              </a:spcAft>
              <a:defRPr/>
            </a:pPr>
            <a:r>
              <a:rPr lang="en-US" dirty="0" smtClean="0"/>
              <a:t>major emergency or disaster, and implement follow- up procedures to facilitate</a:t>
            </a:r>
          </a:p>
          <a:p>
            <a:pPr eaLnBrk="1" fontAlgn="auto" hangingPunct="1">
              <a:spcBef>
                <a:spcPts val="0"/>
              </a:spcBef>
              <a:spcAft>
                <a:spcPts val="0"/>
              </a:spcAft>
              <a:defRPr/>
            </a:pPr>
            <a:r>
              <a:rPr lang="en-US" dirty="0" smtClean="0"/>
              <a:t>response and recovery.</a:t>
            </a:r>
          </a:p>
          <a:p>
            <a:pPr eaLnBrk="1" fontAlgn="auto" hangingPunct="1">
              <a:spcBef>
                <a:spcPts val="0"/>
              </a:spcBef>
              <a:spcAft>
                <a:spcPts val="0"/>
              </a:spcAft>
              <a:defRPr/>
            </a:pPr>
            <a:r>
              <a:rPr lang="en-US" dirty="0" smtClean="0"/>
              <a:t>6. HEALTH &amp; MEDICAL</a:t>
            </a:r>
          </a:p>
          <a:p>
            <a:pPr eaLnBrk="1" fontAlgn="auto" hangingPunct="1">
              <a:spcBef>
                <a:spcPts val="0"/>
              </a:spcBef>
              <a:spcAft>
                <a:spcPts val="0"/>
              </a:spcAft>
              <a:defRPr/>
            </a:pPr>
            <a:r>
              <a:rPr lang="en-US" dirty="0" smtClean="0"/>
              <a:t>·  To determine the ability to protect emergency responder health and safety.</a:t>
            </a:r>
          </a:p>
          <a:p>
            <a:pPr eaLnBrk="1" fontAlgn="auto" hangingPunct="1">
              <a:spcBef>
                <a:spcPts val="0"/>
              </a:spcBef>
              <a:spcAft>
                <a:spcPts val="0"/>
              </a:spcAft>
              <a:defRPr/>
            </a:pPr>
            <a:r>
              <a:rPr lang="en-US" dirty="0" smtClean="0"/>
              <a:t>·  To determine the ability to </a:t>
            </a:r>
            <a:r>
              <a:rPr lang="en-US" dirty="0" err="1" smtClean="0"/>
              <a:t>imple</a:t>
            </a:r>
            <a:r>
              <a:rPr lang="en-US" dirty="0" smtClean="0"/>
              <a:t> </a:t>
            </a:r>
            <a:r>
              <a:rPr lang="en-US" dirty="0" err="1" smtClean="0"/>
              <a:t>ment</a:t>
            </a:r>
            <a:r>
              <a:rPr lang="en-US" dirty="0" smtClean="0"/>
              <a:t> appropriate measures for containment,</a:t>
            </a:r>
          </a:p>
          <a:p>
            <a:pPr eaLnBrk="1" fontAlgn="auto" hangingPunct="1">
              <a:spcBef>
                <a:spcPts val="0"/>
              </a:spcBef>
              <a:spcAft>
                <a:spcPts val="0"/>
              </a:spcAft>
              <a:defRPr/>
            </a:pPr>
            <a:r>
              <a:rPr lang="en-US" dirty="0" smtClean="0"/>
              <a:t>recovery, and clean up of a release of a hazardous material.</a:t>
            </a:r>
          </a:p>
          <a:p>
            <a:pPr eaLnBrk="1" fontAlgn="auto" hangingPunct="1">
              <a:spcBef>
                <a:spcPts val="0"/>
              </a:spcBef>
              <a:spcAft>
                <a:spcPts val="0"/>
              </a:spcAft>
              <a:defRPr/>
            </a:pPr>
            <a:r>
              <a:rPr lang="en-US" dirty="0" smtClean="0"/>
              <a:t>·  To determine the adequacy of personnel, procedures, equipment, and vehicles for</a:t>
            </a:r>
          </a:p>
          <a:p>
            <a:pPr eaLnBrk="1" fontAlgn="auto" hangingPunct="1">
              <a:spcBef>
                <a:spcPts val="0"/>
              </a:spcBef>
              <a:spcAft>
                <a:spcPts val="0"/>
              </a:spcAft>
              <a:defRPr/>
            </a:pPr>
            <a:r>
              <a:rPr lang="en-US" dirty="0" smtClean="0"/>
              <a:t>transporting injured individuals, and the adequacy of medical personnel and</a:t>
            </a:r>
          </a:p>
          <a:p>
            <a:pPr eaLnBrk="1" fontAlgn="auto" hangingPunct="1">
              <a:spcBef>
                <a:spcPts val="0"/>
              </a:spcBef>
              <a:spcAft>
                <a:spcPts val="0"/>
              </a:spcAft>
              <a:defRPr/>
            </a:pPr>
            <a:r>
              <a:rPr lang="en-US" dirty="0" smtClean="0"/>
              <a:t>facilities to support the operation.</a:t>
            </a:r>
          </a:p>
          <a:p>
            <a:pPr eaLnBrk="1" fontAlgn="auto" hangingPunct="1">
              <a:spcBef>
                <a:spcPts val="0"/>
              </a:spcBef>
              <a:spcAft>
                <a:spcPts val="0"/>
              </a:spcAft>
              <a:defRPr/>
            </a:pPr>
            <a:r>
              <a:rPr lang="en-US" dirty="0" smtClean="0"/>
              <a:t>·  To demonstrate the capability to mobilize and employ health and medical</a:t>
            </a:r>
          </a:p>
          <a:p>
            <a:pPr eaLnBrk="1" fontAlgn="auto" hangingPunct="1">
              <a:spcBef>
                <a:spcPts val="0"/>
              </a:spcBef>
              <a:spcAft>
                <a:spcPts val="0"/>
              </a:spcAft>
              <a:defRPr/>
            </a:pPr>
            <a:r>
              <a:rPr lang="en-US" dirty="0" smtClean="0"/>
              <a:t>resources and mitigate public health problems during a major emergency or mass</a:t>
            </a:r>
          </a:p>
          <a:p>
            <a:pPr eaLnBrk="1" fontAlgn="auto" hangingPunct="1">
              <a:spcBef>
                <a:spcPts val="0"/>
              </a:spcBef>
              <a:spcAft>
                <a:spcPts val="0"/>
              </a:spcAft>
              <a:defRPr/>
            </a:pPr>
            <a:r>
              <a:rPr lang="en-US" dirty="0" smtClean="0"/>
              <a:t>disaster situation.</a:t>
            </a:r>
          </a:p>
          <a:p>
            <a:pPr eaLnBrk="1" fontAlgn="auto" hangingPunct="1">
              <a:spcBef>
                <a:spcPts val="0"/>
              </a:spcBef>
              <a:spcAft>
                <a:spcPts val="0"/>
              </a:spcAft>
              <a:defRPr/>
            </a:pPr>
            <a:r>
              <a:rPr lang="en-US" dirty="0" smtClean="0"/>
              <a:t>·  To demonstrate the capability to take actions required for initial assessment and</a:t>
            </a:r>
          </a:p>
          <a:p>
            <a:pPr eaLnBrk="1" fontAlgn="auto" hangingPunct="1">
              <a:spcBef>
                <a:spcPts val="0"/>
              </a:spcBef>
              <a:spcAft>
                <a:spcPts val="0"/>
              </a:spcAft>
              <a:defRPr/>
            </a:pPr>
            <a:r>
              <a:rPr lang="en-US" dirty="0" smtClean="0"/>
              <a:t>response to an identified radiological emergency.</a:t>
            </a:r>
          </a:p>
          <a:p>
            <a:pPr eaLnBrk="1" fontAlgn="auto" hangingPunct="1">
              <a:spcBef>
                <a:spcPts val="0"/>
              </a:spcBef>
              <a:spcAft>
                <a:spcPts val="0"/>
              </a:spcAft>
              <a:defRPr/>
            </a:pPr>
            <a:r>
              <a:rPr lang="en-US" dirty="0" smtClean="0"/>
              <a:t>·  To demonstrate the capability to identify and mobilize resources and organize the</a:t>
            </a:r>
          </a:p>
          <a:p>
            <a:pPr eaLnBrk="1" fontAlgn="auto" hangingPunct="1">
              <a:spcBef>
                <a:spcPts val="0"/>
              </a:spcBef>
              <a:spcAft>
                <a:spcPts val="0"/>
              </a:spcAft>
              <a:defRPr/>
            </a:pPr>
            <a:r>
              <a:rPr lang="en-US" dirty="0" smtClean="0"/>
              <a:t>delivery of crisis assistance and other human services in response to a major</a:t>
            </a:r>
          </a:p>
          <a:p>
            <a:pPr eaLnBrk="1" fontAlgn="auto" hangingPunct="1">
              <a:spcBef>
                <a:spcPts val="0"/>
              </a:spcBef>
              <a:spcAft>
                <a:spcPts val="0"/>
              </a:spcAft>
              <a:defRPr/>
            </a:pPr>
            <a:r>
              <a:rPr lang="en-US" dirty="0" smtClean="0"/>
              <a:t>emergency or disaster.</a:t>
            </a:r>
          </a:p>
          <a:p>
            <a:pPr eaLnBrk="1" fontAlgn="auto" hangingPunct="1">
              <a:spcBef>
                <a:spcPts val="0"/>
              </a:spcBef>
              <a:spcAft>
                <a:spcPts val="0"/>
              </a:spcAft>
              <a:defRPr/>
            </a:pPr>
            <a:r>
              <a:rPr lang="en-US" dirty="0" smtClean="0"/>
              <a:t>7. INDIVIDUAL/FAMILY ASSISTANCE</a:t>
            </a:r>
          </a:p>
          <a:p>
            <a:pPr eaLnBrk="1" fontAlgn="auto" hangingPunct="1">
              <a:spcBef>
                <a:spcPts val="0"/>
              </a:spcBef>
              <a:spcAft>
                <a:spcPts val="0"/>
              </a:spcAft>
              <a:defRPr/>
            </a:pPr>
            <a:r>
              <a:rPr lang="en-US" dirty="0" smtClean="0"/>
              <a:t>·  To determine the adequacy of the evacuation plan for the jurisdiction and the</a:t>
            </a:r>
          </a:p>
          <a:p>
            <a:pPr eaLnBrk="1" fontAlgn="auto" hangingPunct="1">
              <a:spcBef>
                <a:spcPts val="0"/>
              </a:spcBef>
              <a:spcAft>
                <a:spcPts val="0"/>
              </a:spcAft>
              <a:defRPr/>
            </a:pPr>
            <a:r>
              <a:rPr lang="en-US" dirty="0" smtClean="0"/>
              <a:t>ability of officials to effectively coordinate an evacuation.</a:t>
            </a:r>
          </a:p>
          <a:p>
            <a:pPr eaLnBrk="1" fontAlgn="auto" hangingPunct="1">
              <a:spcBef>
                <a:spcPts val="0"/>
              </a:spcBef>
              <a:spcAft>
                <a:spcPts val="0"/>
              </a:spcAft>
              <a:defRPr/>
            </a:pPr>
            <a:r>
              <a:rPr lang="en-US" dirty="0" smtClean="0"/>
              <a:t>·  To determine the adequacy of procedures for establishing and operation</a:t>
            </a:r>
          </a:p>
          <a:p>
            <a:pPr eaLnBrk="1" fontAlgn="auto" hangingPunct="1">
              <a:spcBef>
                <a:spcPts val="0"/>
              </a:spcBef>
              <a:spcAft>
                <a:spcPts val="0"/>
              </a:spcAft>
              <a:defRPr/>
            </a:pPr>
            <a:r>
              <a:rPr lang="en-US" dirty="0" smtClean="0"/>
              <a:t>emergency shelters for evacuees.</a:t>
            </a:r>
          </a:p>
          <a:p>
            <a:pPr eaLnBrk="1" fontAlgn="auto" hangingPunct="1">
              <a:spcBef>
                <a:spcPts val="0"/>
              </a:spcBef>
              <a:spcAft>
                <a:spcPts val="0"/>
              </a:spcAft>
              <a:defRPr/>
            </a:pPr>
            <a:r>
              <a:rPr lang="en-US" dirty="0" smtClean="0"/>
              <a:t>·  To determine the adequacy of procedures for ensuring the safety and health of</a:t>
            </a:r>
          </a:p>
          <a:p>
            <a:pPr eaLnBrk="1" fontAlgn="auto" hangingPunct="1">
              <a:spcBef>
                <a:spcPts val="0"/>
              </a:spcBef>
              <a:spcAft>
                <a:spcPts val="0"/>
              </a:spcAft>
              <a:defRPr/>
            </a:pPr>
            <a:r>
              <a:rPr lang="en-US" dirty="0" smtClean="0"/>
              <a:t>persons at emergency shelters.</a:t>
            </a:r>
          </a:p>
          <a:p>
            <a:pPr eaLnBrk="1" fontAlgn="auto" hangingPunct="1">
              <a:spcBef>
                <a:spcPts val="0"/>
              </a:spcBef>
              <a:spcAft>
                <a:spcPts val="0"/>
              </a:spcAft>
              <a:defRPr/>
            </a:pPr>
            <a:r>
              <a:rPr lang="en-US" dirty="0" smtClean="0"/>
              <a:t>·  To demonstrate the capability to make decisions for population protection and the</a:t>
            </a:r>
          </a:p>
          <a:p>
            <a:pPr eaLnBrk="1" fontAlgn="auto" hangingPunct="1">
              <a:spcBef>
                <a:spcPts val="0"/>
              </a:spcBef>
              <a:spcAft>
                <a:spcPts val="0"/>
              </a:spcAft>
              <a:defRPr/>
            </a:pPr>
            <a:r>
              <a:rPr lang="en-US" dirty="0" smtClean="0"/>
              <a:t>adequacy of procedures and capabilities to implement those decisions under</a:t>
            </a:r>
          </a:p>
          <a:p>
            <a:pPr eaLnBrk="1" fontAlgn="auto" hangingPunct="1">
              <a:spcBef>
                <a:spcPts val="0"/>
              </a:spcBef>
              <a:spcAft>
                <a:spcPts val="0"/>
              </a:spcAft>
              <a:defRPr/>
            </a:pPr>
            <a:r>
              <a:rPr lang="en-US" dirty="0" smtClean="0"/>
              <a:t>emergency or disaster conditions.</a:t>
            </a:r>
          </a:p>
          <a:p>
            <a:pPr eaLnBrk="1" fontAlgn="auto" hangingPunct="1">
              <a:spcBef>
                <a:spcPts val="0"/>
              </a:spcBef>
              <a:spcAft>
                <a:spcPts val="0"/>
              </a:spcAft>
              <a:defRPr/>
            </a:pPr>
            <a:r>
              <a:rPr lang="en-US" dirty="0" smtClean="0"/>
              <a:t>·  To demonstrate the capability and procedures to provide facilities and operating</a:t>
            </a:r>
          </a:p>
          <a:p>
            <a:pPr eaLnBrk="1" fontAlgn="auto" hangingPunct="1">
              <a:spcBef>
                <a:spcPts val="0"/>
              </a:spcBef>
              <a:spcAft>
                <a:spcPts val="0"/>
              </a:spcAft>
              <a:defRPr/>
            </a:pPr>
            <a:r>
              <a:rPr lang="en-US" dirty="0" smtClean="0"/>
              <a:t>resources for the reception, registration, and congregate care of persons displaced</a:t>
            </a:r>
          </a:p>
          <a:p>
            <a:pPr eaLnBrk="1" fontAlgn="auto" hangingPunct="1">
              <a:spcBef>
                <a:spcPts val="0"/>
              </a:spcBef>
              <a:spcAft>
                <a:spcPts val="0"/>
              </a:spcAft>
              <a:defRPr/>
            </a:pPr>
            <a:r>
              <a:rPr lang="en-US" dirty="0" smtClean="0"/>
              <a:t>from their homes or lodgings by an emergency or disaster.</a:t>
            </a:r>
          </a:p>
          <a:p>
            <a:pPr eaLnBrk="1" fontAlgn="auto" hangingPunct="1">
              <a:spcBef>
                <a:spcPts val="0"/>
              </a:spcBef>
              <a:spcAft>
                <a:spcPts val="0"/>
              </a:spcAft>
              <a:defRPr/>
            </a:pPr>
            <a:r>
              <a:rPr lang="en-US" dirty="0" smtClean="0"/>
              <a:t>6</a:t>
            </a:r>
          </a:p>
          <a:p>
            <a:pPr eaLnBrk="1" fontAlgn="auto" hangingPunct="1">
              <a:spcBef>
                <a:spcPts val="0"/>
              </a:spcBef>
              <a:spcAft>
                <a:spcPts val="0"/>
              </a:spcAft>
              <a:defRPr/>
            </a:pPr>
            <a:r>
              <a:rPr lang="en-US" dirty="0" smtClean="0"/>
              <a:t>Master List of Objectives (continued)</a:t>
            </a:r>
          </a:p>
          <a:p>
            <a:pPr eaLnBrk="1" fontAlgn="auto" hangingPunct="1">
              <a:spcBef>
                <a:spcPts val="0"/>
              </a:spcBef>
              <a:spcAft>
                <a:spcPts val="0"/>
              </a:spcAft>
              <a:defRPr/>
            </a:pPr>
            <a:r>
              <a:rPr lang="en-US" dirty="0" smtClean="0"/>
              <a:t>8. PUBLIC SAFETY</a:t>
            </a:r>
          </a:p>
          <a:p>
            <a:pPr eaLnBrk="1" fontAlgn="auto" hangingPunct="1">
              <a:spcBef>
                <a:spcPts val="0"/>
              </a:spcBef>
              <a:spcAft>
                <a:spcPts val="0"/>
              </a:spcAft>
              <a:defRPr/>
            </a:pPr>
            <a:r>
              <a:rPr lang="en-US" dirty="0" smtClean="0"/>
              <a:t>·  To determine the effectiveness of search and rescue procedures during a major</a:t>
            </a:r>
          </a:p>
          <a:p>
            <a:pPr eaLnBrk="1" fontAlgn="auto" hangingPunct="1">
              <a:spcBef>
                <a:spcPts val="0"/>
              </a:spcBef>
              <a:spcAft>
                <a:spcPts val="0"/>
              </a:spcAft>
              <a:defRPr/>
            </a:pPr>
            <a:r>
              <a:rPr lang="en-US" dirty="0" smtClean="0"/>
              <a:t>emergency or disaster.</a:t>
            </a:r>
          </a:p>
          <a:p>
            <a:pPr eaLnBrk="1" fontAlgn="auto" hangingPunct="1">
              <a:spcBef>
                <a:spcPts val="0"/>
              </a:spcBef>
              <a:spcAft>
                <a:spcPts val="0"/>
              </a:spcAft>
              <a:defRPr/>
            </a:pPr>
            <a:r>
              <a:rPr lang="en-US" dirty="0" smtClean="0"/>
              <a:t>·  To determine the capabilities of the fire/rescue department to effectively perform</a:t>
            </a:r>
          </a:p>
          <a:p>
            <a:pPr eaLnBrk="1" fontAlgn="auto" hangingPunct="1">
              <a:spcBef>
                <a:spcPts val="0"/>
              </a:spcBef>
              <a:spcAft>
                <a:spcPts val="0"/>
              </a:spcAft>
              <a:defRPr/>
            </a:pPr>
            <a:r>
              <a:rPr lang="en-US" dirty="0" smtClean="0"/>
              <a:t>fire fighting, rescue, hazardous materials containment, and similar hazard</a:t>
            </a:r>
          </a:p>
          <a:p>
            <a:pPr eaLnBrk="1" fontAlgn="auto" hangingPunct="1">
              <a:spcBef>
                <a:spcPts val="0"/>
              </a:spcBef>
              <a:spcAft>
                <a:spcPts val="0"/>
              </a:spcAft>
              <a:defRPr/>
            </a:pPr>
            <a:r>
              <a:rPr lang="en-US" dirty="0" smtClean="0"/>
              <a:t>abatement duties during a major emergency or disaster.</a:t>
            </a:r>
          </a:p>
          <a:p>
            <a:pPr eaLnBrk="1" fontAlgn="auto" hangingPunct="1">
              <a:spcBef>
                <a:spcPts val="0"/>
              </a:spcBef>
              <a:spcAft>
                <a:spcPts val="0"/>
              </a:spcAft>
              <a:defRPr/>
            </a:pPr>
            <a:r>
              <a:rPr lang="en-US" dirty="0" smtClean="0"/>
              <a:t>·  To determine the adequacy of procedures for limiting access to</a:t>
            </a:r>
          </a:p>
          <a:p>
            <a:pPr eaLnBrk="1" fontAlgn="auto" hangingPunct="1">
              <a:spcBef>
                <a:spcPts val="0"/>
              </a:spcBef>
              <a:spcAft>
                <a:spcPts val="0"/>
              </a:spcAft>
              <a:defRPr/>
            </a:pPr>
            <a:r>
              <a:rPr lang="en-US" dirty="0" smtClean="0"/>
              <a:t>hazardous/evacuated areas and key governmental facilities and to provide security</a:t>
            </a:r>
          </a:p>
          <a:p>
            <a:pPr eaLnBrk="1" fontAlgn="auto" hangingPunct="1">
              <a:spcBef>
                <a:spcPts val="0"/>
              </a:spcBef>
              <a:spcAft>
                <a:spcPts val="0"/>
              </a:spcAft>
              <a:defRPr/>
            </a:pPr>
            <a:r>
              <a:rPr lang="en-US" dirty="0" smtClean="0"/>
              <a:t>for the same.</a:t>
            </a:r>
          </a:p>
          <a:p>
            <a:pPr eaLnBrk="1" fontAlgn="auto" hangingPunct="1">
              <a:spcBef>
                <a:spcPts val="0"/>
              </a:spcBef>
              <a:spcAft>
                <a:spcPts val="0"/>
              </a:spcAft>
              <a:defRPr/>
            </a:pPr>
            <a:r>
              <a:rPr lang="en-US" dirty="0" smtClean="0"/>
              <a:t>·  To determine the adequacy of the re-entry decision process following an</a:t>
            </a:r>
          </a:p>
          <a:p>
            <a:pPr eaLnBrk="1" fontAlgn="auto" hangingPunct="1">
              <a:spcBef>
                <a:spcPts val="0"/>
              </a:spcBef>
              <a:spcAft>
                <a:spcPts val="0"/>
              </a:spcAft>
              <a:defRPr/>
            </a:pPr>
            <a:r>
              <a:rPr lang="en-US" dirty="0" smtClean="0"/>
              <a:t>evacuation.</a:t>
            </a:r>
          </a:p>
          <a:p>
            <a:pPr eaLnBrk="1" fontAlgn="auto" hangingPunct="1">
              <a:spcBef>
                <a:spcPts val="0"/>
              </a:spcBef>
              <a:spcAft>
                <a:spcPts val="0"/>
              </a:spcAft>
              <a:defRPr/>
            </a:pPr>
            <a:r>
              <a:rPr lang="en-US" dirty="0" smtClean="0"/>
              <a:t>·  To determine the organizational ability and resources necessary to implement site</a:t>
            </a:r>
          </a:p>
          <a:p>
            <a:pPr eaLnBrk="1" fontAlgn="auto" hangingPunct="1">
              <a:spcBef>
                <a:spcPts val="0"/>
              </a:spcBef>
              <a:spcAft>
                <a:spcPts val="0"/>
              </a:spcAft>
              <a:defRPr/>
            </a:pPr>
            <a:r>
              <a:rPr lang="en-US" dirty="0" smtClean="0"/>
              <a:t>security and to control traffic flow.</a:t>
            </a:r>
          </a:p>
          <a:p>
            <a:pPr eaLnBrk="1" fontAlgn="auto" hangingPunct="1">
              <a:spcBef>
                <a:spcPts val="0"/>
              </a:spcBef>
              <a:spcAft>
                <a:spcPts val="0"/>
              </a:spcAft>
              <a:defRPr/>
            </a:pPr>
            <a:r>
              <a:rPr lang="en-US" dirty="0" smtClean="0"/>
              <a:t>·  To determine the ability to identify the hazardous material(s) involved in an</a:t>
            </a:r>
          </a:p>
          <a:p>
            <a:pPr eaLnBrk="1" fontAlgn="auto" hangingPunct="1">
              <a:spcBef>
                <a:spcPts val="0"/>
              </a:spcBef>
              <a:spcAft>
                <a:spcPts val="0"/>
              </a:spcAft>
              <a:defRPr/>
            </a:pPr>
            <a:r>
              <a:rPr lang="en-US" dirty="0" smtClean="0"/>
              <a:t>incident/accident and to access the hazards associated with the material involved</a:t>
            </a:r>
          </a:p>
          <a:p>
            <a:pPr eaLnBrk="1" fontAlgn="auto" hangingPunct="1">
              <a:spcBef>
                <a:spcPts val="0"/>
              </a:spcBef>
              <a:spcAft>
                <a:spcPts val="0"/>
              </a:spcAft>
              <a:defRPr/>
            </a:pPr>
            <a:r>
              <a:rPr lang="en-US" dirty="0" smtClean="0"/>
              <a:t>during both the emergency and post-emergency phases.</a:t>
            </a:r>
          </a:p>
          <a:p>
            <a:pPr eaLnBrk="1" fontAlgn="auto" hangingPunct="1">
              <a:spcBef>
                <a:spcPts val="0"/>
              </a:spcBef>
              <a:spcAft>
                <a:spcPts val="0"/>
              </a:spcAft>
              <a:defRPr/>
            </a:pPr>
            <a:r>
              <a:rPr lang="en-US" dirty="0" smtClean="0"/>
              <a:t>·  To demonstrate the capabilities of fire/rescue agencies to effectively respond to</a:t>
            </a:r>
          </a:p>
          <a:p>
            <a:pPr eaLnBrk="1" fontAlgn="auto" hangingPunct="1">
              <a:spcBef>
                <a:spcPts val="0"/>
              </a:spcBef>
              <a:spcAft>
                <a:spcPts val="0"/>
              </a:spcAft>
              <a:defRPr/>
            </a:pPr>
            <a:r>
              <a:rPr lang="en-US" dirty="0" smtClean="0"/>
              <a:t>firefighting, rescue, and hazardous materials threats which occur during a major</a:t>
            </a:r>
          </a:p>
          <a:p>
            <a:pPr eaLnBrk="1" fontAlgn="auto" hangingPunct="1">
              <a:spcBef>
                <a:spcPts val="0"/>
              </a:spcBef>
              <a:spcAft>
                <a:spcPts val="0"/>
              </a:spcAft>
              <a:defRPr/>
            </a:pPr>
            <a:r>
              <a:rPr lang="en-US" dirty="0" smtClean="0"/>
              <a:t>emergency or disaster.</a:t>
            </a:r>
          </a:p>
          <a:p>
            <a:pPr eaLnBrk="1" fontAlgn="auto" hangingPunct="1">
              <a:spcBef>
                <a:spcPts val="0"/>
              </a:spcBef>
              <a:spcAft>
                <a:spcPts val="0"/>
              </a:spcAft>
              <a:defRPr/>
            </a:pPr>
            <a:r>
              <a:rPr lang="en-US" dirty="0" smtClean="0"/>
              <a:t>·  To demonstrate the capability to organize and direct urban search and rescue</a:t>
            </a:r>
          </a:p>
          <a:p>
            <a:pPr eaLnBrk="1" fontAlgn="auto" hangingPunct="1">
              <a:spcBef>
                <a:spcPts val="0"/>
              </a:spcBef>
              <a:spcAft>
                <a:spcPts val="0"/>
              </a:spcAft>
              <a:defRPr/>
            </a:pPr>
            <a:r>
              <a:rPr lang="en-US" dirty="0" smtClean="0"/>
              <a:t>activities, develop priorities for urban search and rescue support, and manage the</a:t>
            </a:r>
          </a:p>
          <a:p>
            <a:pPr eaLnBrk="1" fontAlgn="auto" hangingPunct="1">
              <a:spcBef>
                <a:spcPts val="0"/>
              </a:spcBef>
              <a:spcAft>
                <a:spcPts val="0"/>
              </a:spcAft>
              <a:defRPr/>
            </a:pPr>
            <a:r>
              <a:rPr lang="en-US" dirty="0" smtClean="0"/>
              <a:t>mission assignment of Federal urban search and rescue forces in response to a</a:t>
            </a:r>
          </a:p>
          <a:p>
            <a:pPr eaLnBrk="1" fontAlgn="auto" hangingPunct="1">
              <a:spcBef>
                <a:spcPts val="0"/>
              </a:spcBef>
              <a:spcAft>
                <a:spcPts val="0"/>
              </a:spcAft>
              <a:defRPr/>
            </a:pPr>
            <a:r>
              <a:rPr lang="en-US" dirty="0" smtClean="0"/>
              <a:t>catastrophic disaster.</a:t>
            </a:r>
          </a:p>
          <a:p>
            <a:pPr eaLnBrk="1" fontAlgn="auto" hangingPunct="1">
              <a:spcBef>
                <a:spcPts val="0"/>
              </a:spcBef>
              <a:spcAft>
                <a:spcPts val="0"/>
              </a:spcAft>
              <a:defRPr/>
            </a:pPr>
            <a:r>
              <a:rPr lang="en-US" dirty="0" smtClean="0"/>
              <a:t>·  To demonstrate the capability to maintain law and order, provide evacuation</a:t>
            </a:r>
          </a:p>
          <a:p>
            <a:pPr eaLnBrk="1" fontAlgn="auto" hangingPunct="1">
              <a:spcBef>
                <a:spcPts val="0"/>
              </a:spcBef>
              <a:spcAft>
                <a:spcPts val="0"/>
              </a:spcAft>
              <a:defRPr/>
            </a:pPr>
            <a:r>
              <a:rPr lang="en-US" dirty="0" smtClean="0"/>
              <a:t>traffic direction and flow control, and provide security and access control at</a:t>
            </a:r>
          </a:p>
          <a:p>
            <a:pPr eaLnBrk="1" fontAlgn="auto" hangingPunct="1">
              <a:spcBef>
                <a:spcPts val="0"/>
              </a:spcBef>
              <a:spcAft>
                <a:spcPts val="0"/>
              </a:spcAft>
              <a:defRPr/>
            </a:pPr>
            <a:r>
              <a:rPr lang="en-US" dirty="0" smtClean="0"/>
              <a:t>shelters, vital facilities, and evacuated areas.</a:t>
            </a:r>
          </a:p>
          <a:p>
            <a:pPr eaLnBrk="1" fontAlgn="auto" hangingPunct="1">
              <a:spcBef>
                <a:spcPts val="0"/>
              </a:spcBef>
              <a:spcAft>
                <a:spcPts val="0"/>
              </a:spcAft>
              <a:defRPr/>
            </a:pPr>
            <a:r>
              <a:rPr lang="en-US" dirty="0" smtClean="0"/>
              <a:t>9. PUBLIC WORKS</a:t>
            </a:r>
          </a:p>
          <a:p>
            <a:pPr eaLnBrk="1" fontAlgn="auto" hangingPunct="1">
              <a:spcBef>
                <a:spcPts val="0"/>
              </a:spcBef>
              <a:spcAft>
                <a:spcPts val="0"/>
              </a:spcAft>
              <a:defRPr/>
            </a:pPr>
            <a:r>
              <a:rPr lang="en-US" dirty="0" smtClean="0"/>
              <a:t>·  To determine the adequacy of procedures for providing to field forces such</a:t>
            </a:r>
          </a:p>
          <a:p>
            <a:pPr eaLnBrk="1" fontAlgn="auto" hangingPunct="1">
              <a:spcBef>
                <a:spcPts val="0"/>
              </a:spcBef>
              <a:spcAft>
                <a:spcPts val="0"/>
              </a:spcAft>
              <a:defRPr/>
            </a:pPr>
            <a:r>
              <a:rPr lang="en-US" dirty="0" smtClean="0"/>
              <a:t>support services as food and refreshments, apparatus and equipment maintenance,</a:t>
            </a:r>
          </a:p>
          <a:p>
            <a:pPr eaLnBrk="1" fontAlgn="auto" hangingPunct="1">
              <a:spcBef>
                <a:spcPts val="0"/>
              </a:spcBef>
              <a:spcAft>
                <a:spcPts val="0"/>
              </a:spcAft>
              <a:defRPr/>
            </a:pPr>
            <a:r>
              <a:rPr lang="en-US" dirty="0" smtClean="0"/>
              <a:t>sanitary facilities, and medical care.</a:t>
            </a:r>
          </a:p>
          <a:p>
            <a:pPr eaLnBrk="1" fontAlgn="auto" hangingPunct="1">
              <a:spcBef>
                <a:spcPts val="0"/>
              </a:spcBef>
              <a:spcAft>
                <a:spcPts val="0"/>
              </a:spcAft>
              <a:defRPr/>
            </a:pPr>
            <a:r>
              <a:rPr lang="en-US" dirty="0" smtClean="0"/>
              <a:t>·  To determine the adequacy of procedures for restoring and repairing essential</a:t>
            </a:r>
          </a:p>
          <a:p>
            <a:pPr eaLnBrk="1" fontAlgn="auto" hangingPunct="1">
              <a:spcBef>
                <a:spcPts val="0"/>
              </a:spcBef>
              <a:spcAft>
                <a:spcPts val="0"/>
              </a:spcAft>
              <a:defRPr/>
            </a:pPr>
            <a:r>
              <a:rPr lang="en-US" dirty="0" smtClean="0"/>
              <a:t>services and vital facilities during a major emergency or disaster.</a:t>
            </a:r>
          </a:p>
          <a:p>
            <a:pPr eaLnBrk="1" fontAlgn="auto" hangingPunct="1">
              <a:spcBef>
                <a:spcPts val="0"/>
              </a:spcBef>
              <a:spcAft>
                <a:spcPts val="0"/>
              </a:spcAft>
              <a:defRPr/>
            </a:pPr>
            <a:r>
              <a:rPr lang="en-US" dirty="0" smtClean="0"/>
              <a:t>·  To demonstrate the capability to organize and provide emergency repair and</a:t>
            </a:r>
          </a:p>
          <a:p>
            <a:pPr eaLnBrk="1" fontAlgn="auto" hangingPunct="1">
              <a:spcBef>
                <a:spcPts val="0"/>
              </a:spcBef>
              <a:spcAft>
                <a:spcPts val="0"/>
              </a:spcAft>
              <a:defRPr/>
            </a:pPr>
            <a:r>
              <a:rPr lang="en-US" dirty="0" smtClean="0"/>
              <a:t>restoration of public works, public utilities, and other critical facilities; debris</a:t>
            </a:r>
          </a:p>
          <a:p>
            <a:pPr eaLnBrk="1" fontAlgn="auto" hangingPunct="1">
              <a:spcBef>
                <a:spcPts val="0"/>
              </a:spcBef>
              <a:spcAft>
                <a:spcPts val="0"/>
              </a:spcAft>
              <a:defRPr/>
            </a:pPr>
            <a:r>
              <a:rPr lang="en-US" dirty="0" smtClean="0"/>
              <a:t>clearance; and other emergency protective measures in response to a major</a:t>
            </a:r>
          </a:p>
          <a:p>
            <a:pPr eaLnBrk="1" fontAlgn="auto" hangingPunct="1">
              <a:spcBef>
                <a:spcPts val="0"/>
              </a:spcBef>
              <a:spcAft>
                <a:spcPts val="0"/>
              </a:spcAft>
              <a:defRPr/>
            </a:pPr>
            <a:r>
              <a:rPr lang="en-US" dirty="0" smtClean="0"/>
              <a:t>emergency or disaster.</a:t>
            </a:r>
          </a:p>
          <a:p>
            <a:pPr eaLnBrk="1" fontAlgn="auto" hangingPunct="1">
              <a:spcBef>
                <a:spcPts val="0"/>
              </a:spcBef>
              <a:spcAft>
                <a:spcPts val="0"/>
              </a:spcAft>
              <a:defRPr/>
            </a:pPr>
            <a:r>
              <a:rPr lang="en-US" dirty="0" smtClean="0"/>
              <a:t>7</a:t>
            </a:r>
          </a:p>
          <a:p>
            <a:pPr eaLnBrk="1" fontAlgn="auto" hangingPunct="1">
              <a:spcBef>
                <a:spcPts val="0"/>
              </a:spcBef>
              <a:spcAft>
                <a:spcPts val="0"/>
              </a:spcAft>
              <a:defRPr/>
            </a:pPr>
            <a:r>
              <a:rPr lang="en-US" dirty="0" smtClean="0"/>
              <a:t>Master List of Objectives (continued)</a:t>
            </a:r>
          </a:p>
          <a:p>
            <a:pPr eaLnBrk="1" fontAlgn="auto" hangingPunct="1">
              <a:spcBef>
                <a:spcPts val="0"/>
              </a:spcBef>
              <a:spcAft>
                <a:spcPts val="0"/>
              </a:spcAft>
              <a:defRPr/>
            </a:pPr>
            <a:r>
              <a:rPr lang="en-US" dirty="0" smtClean="0"/>
              <a:t>10. RESOURCE MANAGEMENT</a:t>
            </a:r>
          </a:p>
          <a:p>
            <a:pPr eaLnBrk="1" fontAlgn="auto" hangingPunct="1">
              <a:spcBef>
                <a:spcPts val="0"/>
              </a:spcBef>
              <a:spcAft>
                <a:spcPts val="0"/>
              </a:spcAft>
              <a:defRPr/>
            </a:pPr>
            <a:r>
              <a:rPr lang="en-US" dirty="0" smtClean="0"/>
              <a:t>·  To determine the thoroughness, usefulness, understandability, and accuracy of the</a:t>
            </a:r>
          </a:p>
          <a:p>
            <a:pPr eaLnBrk="1" fontAlgn="auto" hangingPunct="1">
              <a:spcBef>
                <a:spcPts val="0"/>
              </a:spcBef>
              <a:spcAft>
                <a:spcPts val="0"/>
              </a:spcAft>
              <a:defRPr/>
            </a:pPr>
            <a:r>
              <a:rPr lang="en-US" dirty="0" smtClean="0"/>
              <a:t>emergency operations plan and other key references.</a:t>
            </a:r>
          </a:p>
          <a:p>
            <a:pPr eaLnBrk="1" fontAlgn="auto" hangingPunct="1">
              <a:spcBef>
                <a:spcPts val="0"/>
              </a:spcBef>
              <a:spcAft>
                <a:spcPts val="0"/>
              </a:spcAft>
              <a:defRPr/>
            </a:pPr>
            <a:r>
              <a:rPr lang="en-US" dirty="0" smtClean="0"/>
              <a:t>·  To determine the effectiveness of procedures for deployment of emergency</a:t>
            </a:r>
          </a:p>
          <a:p>
            <a:pPr eaLnBrk="1" fontAlgn="auto" hangingPunct="1">
              <a:spcBef>
                <a:spcPts val="0"/>
              </a:spcBef>
              <a:spcAft>
                <a:spcPts val="0"/>
              </a:spcAft>
              <a:defRPr/>
            </a:pPr>
            <a:r>
              <a:rPr lang="en-US" dirty="0" smtClean="0"/>
              <a:t>personnel and equipment during a major emergency or disaster.</a:t>
            </a:r>
          </a:p>
          <a:p>
            <a:pPr eaLnBrk="1" fontAlgn="auto" hangingPunct="1">
              <a:spcBef>
                <a:spcPts val="0"/>
              </a:spcBef>
              <a:spcAft>
                <a:spcPts val="0"/>
              </a:spcAft>
              <a:defRPr/>
            </a:pPr>
            <a:r>
              <a:rPr lang="en-US" dirty="0" smtClean="0"/>
              <a:t>·  To determine adequacy of procedures for replacement of fatigued personnel</a:t>
            </a:r>
          </a:p>
          <a:p>
            <a:pPr eaLnBrk="1" fontAlgn="auto" hangingPunct="1">
              <a:spcBef>
                <a:spcPts val="0"/>
              </a:spcBef>
              <a:spcAft>
                <a:spcPts val="0"/>
              </a:spcAft>
              <a:defRPr/>
            </a:pPr>
            <a:r>
              <a:rPr lang="en-US" dirty="0" smtClean="0"/>
              <a:t>during an emergency or disaster.</a:t>
            </a:r>
          </a:p>
          <a:p>
            <a:pPr eaLnBrk="1" fontAlgn="auto" hangingPunct="1">
              <a:spcBef>
                <a:spcPts val="0"/>
              </a:spcBef>
              <a:spcAft>
                <a:spcPts val="0"/>
              </a:spcAft>
              <a:defRPr/>
            </a:pPr>
            <a:r>
              <a:rPr lang="en-US" dirty="0" smtClean="0"/>
              <a:t>·  To determine if a system has been developed for recruiting, training, and using</a:t>
            </a:r>
          </a:p>
          <a:p>
            <a:pPr eaLnBrk="1" fontAlgn="auto" hangingPunct="1">
              <a:spcBef>
                <a:spcPts val="0"/>
              </a:spcBef>
              <a:spcAft>
                <a:spcPts val="0"/>
              </a:spcAft>
              <a:defRPr/>
            </a:pPr>
            <a:r>
              <a:rPr lang="en-US" dirty="0" smtClean="0"/>
              <a:t>volunteers during a major emergency or disaster.</a:t>
            </a:r>
          </a:p>
          <a:p>
            <a:pPr eaLnBrk="1" fontAlgn="auto" hangingPunct="1">
              <a:spcBef>
                <a:spcPts val="0"/>
              </a:spcBef>
              <a:spcAft>
                <a:spcPts val="0"/>
              </a:spcAft>
              <a:defRPr/>
            </a:pPr>
            <a:r>
              <a:rPr lang="en-US" dirty="0" smtClean="0"/>
              <a:t>·  To determine the capabilities of agencies, departments, and organizations of the</a:t>
            </a:r>
          </a:p>
          <a:p>
            <a:pPr eaLnBrk="1" fontAlgn="auto" hangingPunct="1">
              <a:spcBef>
                <a:spcPts val="0"/>
              </a:spcBef>
              <a:spcAft>
                <a:spcPts val="0"/>
              </a:spcAft>
              <a:defRPr/>
            </a:pPr>
            <a:r>
              <a:rPr lang="en-US" dirty="0" smtClean="0"/>
              <a:t>jurisdiction to effectively handle emergencies involving any natural,</a:t>
            </a:r>
          </a:p>
          <a:p>
            <a:pPr eaLnBrk="1" fontAlgn="auto" hangingPunct="1">
              <a:spcBef>
                <a:spcPts val="0"/>
              </a:spcBef>
              <a:spcAft>
                <a:spcPts val="0"/>
              </a:spcAft>
              <a:defRPr/>
            </a:pPr>
            <a:r>
              <a:rPr lang="en-US" dirty="0" smtClean="0"/>
              <a:t>technological, or man-made hazard.</a:t>
            </a:r>
          </a:p>
          <a:p>
            <a:pPr eaLnBrk="1" fontAlgn="auto" hangingPunct="1">
              <a:spcBef>
                <a:spcPts val="0"/>
              </a:spcBef>
              <a:spcAft>
                <a:spcPts val="0"/>
              </a:spcAft>
              <a:defRPr/>
            </a:pPr>
            <a:r>
              <a:rPr lang="en-US" dirty="0" smtClean="0"/>
              <a:t>·  To determine the ability of public officials to conduct their duties in accordance</a:t>
            </a:r>
          </a:p>
          <a:p>
            <a:pPr eaLnBrk="1" fontAlgn="auto" hangingPunct="1">
              <a:spcBef>
                <a:spcPts val="0"/>
              </a:spcBef>
              <a:spcAft>
                <a:spcPts val="0"/>
              </a:spcAft>
              <a:defRPr/>
            </a:pPr>
            <a:r>
              <a:rPr lang="en-US" dirty="0" smtClean="0"/>
              <a:t>with standard operating procedures (</a:t>
            </a:r>
            <a:r>
              <a:rPr lang="en-US" dirty="0" err="1" smtClean="0"/>
              <a:t>SOP’s</a:t>
            </a:r>
            <a:r>
              <a:rPr lang="en-US" dirty="0" smtClean="0"/>
              <a:t>), the emergency operations plan</a:t>
            </a:r>
          </a:p>
          <a:p>
            <a:pPr eaLnBrk="1" fontAlgn="auto" hangingPunct="1">
              <a:spcBef>
                <a:spcPts val="0"/>
              </a:spcBef>
              <a:spcAft>
                <a:spcPts val="0"/>
              </a:spcAft>
              <a:defRPr/>
            </a:pPr>
            <a:r>
              <a:rPr lang="en-US" dirty="0" smtClean="0"/>
              <a:t>(</a:t>
            </a:r>
            <a:r>
              <a:rPr lang="en-US" dirty="0" err="1" smtClean="0"/>
              <a:t>EOP</a:t>
            </a:r>
            <a:r>
              <a:rPr lang="en-US" dirty="0" smtClean="0"/>
              <a:t>), and state statutes.</a:t>
            </a:r>
          </a:p>
          <a:p>
            <a:pPr eaLnBrk="1" fontAlgn="auto" hangingPunct="1">
              <a:spcBef>
                <a:spcPts val="0"/>
              </a:spcBef>
              <a:spcAft>
                <a:spcPts val="0"/>
              </a:spcAft>
              <a:defRPr/>
            </a:pPr>
            <a:r>
              <a:rPr lang="en-US" dirty="0" smtClean="0"/>
              <a:t>·  To demonstrate the ability to locate, mobilize, and manage (including allocation</a:t>
            </a:r>
          </a:p>
          <a:p>
            <a:pPr eaLnBrk="1" fontAlgn="auto" hangingPunct="1">
              <a:spcBef>
                <a:spcPts val="0"/>
              </a:spcBef>
              <a:spcAft>
                <a:spcPts val="0"/>
              </a:spcAft>
              <a:defRPr/>
            </a:pPr>
            <a:r>
              <a:rPr lang="en-US" dirty="0" smtClean="0"/>
              <a:t>and prioritization) personnel, equipment, supplies, facilities, and services under</a:t>
            </a:r>
          </a:p>
          <a:p>
            <a:pPr eaLnBrk="1" fontAlgn="auto" hangingPunct="1">
              <a:spcBef>
                <a:spcPts val="0"/>
              </a:spcBef>
              <a:spcAft>
                <a:spcPts val="0"/>
              </a:spcAft>
              <a:defRPr/>
            </a:pPr>
            <a:r>
              <a:rPr lang="en-US" dirty="0" smtClean="0"/>
              <a:t>emergency or disaster conditions.</a:t>
            </a:r>
          </a:p>
          <a:p>
            <a:pPr eaLnBrk="1" fontAlgn="auto" hangingPunct="1">
              <a:spcBef>
                <a:spcPts val="0"/>
              </a:spcBef>
              <a:spcAft>
                <a:spcPts val="0"/>
              </a:spcAft>
              <a:defRPr/>
            </a:pPr>
            <a:r>
              <a:rPr lang="en-US" dirty="0" smtClean="0"/>
              <a:t>11. WARNING</a:t>
            </a:r>
          </a:p>
          <a:p>
            <a:pPr eaLnBrk="1" fontAlgn="auto" hangingPunct="1">
              <a:spcBef>
                <a:spcPts val="0"/>
              </a:spcBef>
              <a:spcAft>
                <a:spcPts val="0"/>
              </a:spcAft>
              <a:defRPr/>
            </a:pPr>
            <a:r>
              <a:rPr lang="en-US" dirty="0" smtClean="0"/>
              <a:t>·  To demonstrate the capability to promptly alert and notify the public of imminent</a:t>
            </a:r>
          </a:p>
          <a:p>
            <a:pPr eaLnBrk="1" fontAlgn="auto" hangingPunct="1">
              <a:spcBef>
                <a:spcPts val="0"/>
              </a:spcBef>
              <a:spcAft>
                <a:spcPts val="0"/>
              </a:spcAft>
              <a:defRPr/>
            </a:pPr>
            <a:r>
              <a:rPr lang="en-US" dirty="0" smtClean="0"/>
              <a:t>disaster or hazardous conditions and to disseminate instructional messages to the</a:t>
            </a:r>
          </a:p>
          <a:p>
            <a:pPr eaLnBrk="1" fontAlgn="auto" hangingPunct="1">
              <a:spcBef>
                <a:spcPts val="0"/>
              </a:spcBef>
              <a:spcAft>
                <a:spcPts val="0"/>
              </a:spcAft>
              <a:defRPr/>
            </a:pPr>
            <a:r>
              <a:rPr lang="en-US" dirty="0" smtClean="0"/>
              <a:t>public on the basis of authority from, or decisions by, appropriate State and local</a:t>
            </a:r>
          </a:p>
          <a:p>
            <a:pPr eaLnBrk="1" fontAlgn="auto" hangingPunct="1">
              <a:spcBef>
                <a:spcPts val="0"/>
              </a:spcBef>
              <a:spcAft>
                <a:spcPts val="0"/>
              </a:spcAft>
              <a:defRPr/>
            </a:pPr>
            <a:r>
              <a:rPr lang="en-US" dirty="0" smtClean="0"/>
              <a:t>officials.</a:t>
            </a:r>
          </a:p>
          <a:p>
            <a:pPr eaLnBrk="1" fontAlgn="auto" hangingPunct="1">
              <a:spcBef>
                <a:spcPts val="0"/>
              </a:spcBef>
              <a:spcAft>
                <a:spcPts val="0"/>
              </a:spcAft>
              <a:defRPr/>
            </a:pPr>
            <a:r>
              <a:rPr lang="en-US" dirty="0" smtClean="0"/>
              <a:t>12. EFFECTIVENESS OF WARNING</a:t>
            </a:r>
          </a:p>
          <a:p>
            <a:pPr eaLnBrk="1" fontAlgn="auto" hangingPunct="1">
              <a:spcBef>
                <a:spcPts val="0"/>
              </a:spcBef>
              <a:spcAft>
                <a:spcPts val="0"/>
              </a:spcAft>
              <a:defRPr/>
            </a:pPr>
            <a:r>
              <a:rPr lang="en-US" dirty="0" smtClean="0"/>
              <a:t>·  To determine the adequacy of equipment and procedures for alerting and warning</a:t>
            </a:r>
          </a:p>
          <a:p>
            <a:pPr eaLnBrk="1" fontAlgn="auto" hangingPunct="1">
              <a:spcBef>
                <a:spcPts val="0"/>
              </a:spcBef>
              <a:spcAft>
                <a:spcPts val="0"/>
              </a:spcAft>
              <a:defRPr/>
            </a:pPr>
            <a:r>
              <a:rPr lang="en-US" dirty="0" smtClean="0"/>
              <a:t>the population in the event of a major emergency or disaster.</a:t>
            </a:r>
          </a:p>
          <a:p>
            <a:pPr eaLnBrk="1" fontAlgn="auto" hangingPunct="1">
              <a:spcBef>
                <a:spcPts val="0"/>
              </a:spcBef>
              <a:spcAft>
                <a:spcPts val="0"/>
              </a:spcAft>
              <a:defRPr/>
            </a:pPr>
            <a:r>
              <a:rPr lang="en-US" dirty="0" smtClean="0"/>
              <a:t>13. OTHER NON-</a:t>
            </a:r>
            <a:r>
              <a:rPr lang="en-US" dirty="0" err="1" smtClean="0"/>
              <a:t>EMERS</a:t>
            </a:r>
            <a:r>
              <a:rPr lang="en-US" dirty="0" smtClean="0"/>
              <a:t> OBJECTIVES</a:t>
            </a:r>
          </a:p>
          <a:p>
            <a:pPr eaLnBrk="1" fontAlgn="auto" hangingPunct="1">
              <a:spcBef>
                <a:spcPts val="0"/>
              </a:spcBef>
              <a:spcAft>
                <a:spcPts val="0"/>
              </a:spcAft>
              <a:defRPr/>
            </a:pPr>
            <a:r>
              <a:rPr lang="en-US" dirty="0" smtClean="0"/>
              <a:t>·  To determine if officials have coordinated utility disaster plans with the local</a:t>
            </a:r>
          </a:p>
          <a:p>
            <a:pPr eaLnBrk="1" fontAlgn="auto" hangingPunct="1">
              <a:spcBef>
                <a:spcPts val="0"/>
              </a:spcBef>
              <a:spcAft>
                <a:spcPts val="0"/>
              </a:spcAft>
              <a:defRPr/>
            </a:pPr>
            <a:r>
              <a:rPr lang="en-US" dirty="0" smtClean="0"/>
              <a:t>emergency operations plan.</a:t>
            </a:r>
          </a:p>
          <a:p>
            <a:pPr eaLnBrk="1" fontAlgn="auto" hangingPunct="1">
              <a:spcBef>
                <a:spcPts val="0"/>
              </a:spcBef>
              <a:spcAft>
                <a:spcPts val="0"/>
              </a:spcAft>
              <a:defRPr/>
            </a:pPr>
            <a:r>
              <a:rPr lang="en-US" dirty="0" smtClean="0"/>
              <a:t>·  To determine the capabilities of the jurisdiction to handle routine/normal incidents</a:t>
            </a:r>
          </a:p>
          <a:p>
            <a:pPr eaLnBrk="1" fontAlgn="auto" hangingPunct="1">
              <a:spcBef>
                <a:spcPts val="0"/>
              </a:spcBef>
              <a:spcAft>
                <a:spcPts val="0"/>
              </a:spcAft>
              <a:defRPr/>
            </a:pPr>
            <a:r>
              <a:rPr lang="en-US" dirty="0" smtClean="0"/>
              <a:t>in addition to responding to events associated with a major emergency or disaster.</a:t>
            </a:r>
          </a:p>
          <a:p>
            <a:pPr eaLnBrk="1" fontAlgn="auto" hangingPunct="1">
              <a:spcBef>
                <a:spcPts val="0"/>
              </a:spcBef>
              <a:spcAft>
                <a:spcPts val="0"/>
              </a:spcAft>
              <a:defRPr/>
            </a:pPr>
            <a:r>
              <a:rPr lang="en-US" dirty="0" smtClean="0"/>
              <a:t>·  To determine the ability to document response to an incident/accident.</a:t>
            </a:r>
          </a:p>
          <a:p>
            <a:pPr eaLnBrk="1" fontAlgn="auto" hangingPunct="1">
              <a:spcBef>
                <a:spcPts val="0"/>
              </a:spcBef>
              <a:spcAft>
                <a:spcPts val="0"/>
              </a:spcAft>
              <a:defRPr/>
            </a:pPr>
            <a:r>
              <a:rPr lang="en-US" b="1" dirty="0" smtClean="0"/>
              <a:t>NOTE: It is recommended that no more that 6 – 8 or so objectives are chosen for any one</a:t>
            </a:r>
          </a:p>
          <a:p>
            <a:pPr eaLnBrk="1" fontAlgn="auto" hangingPunct="1">
              <a:spcBef>
                <a:spcPts val="0"/>
              </a:spcBef>
              <a:spcAft>
                <a:spcPts val="0"/>
              </a:spcAft>
              <a:defRPr/>
            </a:pPr>
            <a:r>
              <a:rPr lang="en-US" dirty="0" smtClean="0"/>
              <a:t>exercise.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Hazardous Material Accident-Ammonia Leak from Fixed Facility</a:t>
            </a:r>
          </a:p>
          <a:p>
            <a:pPr eaLnBrk="1" fontAlgn="auto" hangingPunct="1">
              <a:spcBef>
                <a:spcPts val="0"/>
              </a:spcBef>
              <a:spcAft>
                <a:spcPts val="0"/>
              </a:spcAft>
              <a:defRPr/>
            </a:pPr>
            <a:r>
              <a:rPr lang="en-US" dirty="0" smtClean="0"/>
              <a:t>Wednesday, October 20-7:00 a.m.</a:t>
            </a:r>
          </a:p>
          <a:p>
            <a:pPr eaLnBrk="1" fontAlgn="auto" hangingPunct="1">
              <a:spcBef>
                <a:spcPts val="0"/>
              </a:spcBef>
              <a:spcAft>
                <a:spcPts val="0"/>
              </a:spcAft>
              <a:defRPr/>
            </a:pPr>
            <a:r>
              <a:rPr lang="en-US" dirty="0" smtClean="0"/>
              <a:t>A pleasant morning in ______ County. The temperature is in the mid forties under partly</a:t>
            </a:r>
          </a:p>
          <a:p>
            <a:pPr eaLnBrk="1" fontAlgn="auto" hangingPunct="1">
              <a:spcBef>
                <a:spcPts val="0"/>
              </a:spcBef>
              <a:spcAft>
                <a:spcPts val="0"/>
              </a:spcAft>
              <a:defRPr/>
            </a:pPr>
            <a:r>
              <a:rPr lang="en-US" dirty="0" smtClean="0"/>
              <a:t>cloudy skies; with a steady wind from the northeast at 15 mph. On County Trunk Road</a:t>
            </a:r>
          </a:p>
          <a:p>
            <a:pPr eaLnBrk="1" fontAlgn="auto" hangingPunct="1">
              <a:spcBef>
                <a:spcPts val="0"/>
              </a:spcBef>
              <a:spcAft>
                <a:spcPts val="0"/>
              </a:spcAft>
              <a:defRPr/>
            </a:pPr>
            <a:r>
              <a:rPr lang="en-US" dirty="0" smtClean="0"/>
              <a:t>___, a teacher is driving east to _____ High School when she suddenly swerves the car to</a:t>
            </a:r>
          </a:p>
          <a:p>
            <a:pPr eaLnBrk="1" fontAlgn="auto" hangingPunct="1">
              <a:spcBef>
                <a:spcPts val="0"/>
              </a:spcBef>
              <a:spcAft>
                <a:spcPts val="0"/>
              </a:spcAft>
              <a:defRPr/>
            </a:pPr>
            <a:r>
              <a:rPr lang="en-US" dirty="0" smtClean="0"/>
              <a:t>avoid hitting a dog. The car leaves the roadway and ruptures a filler pipe on an anhydrous</a:t>
            </a:r>
          </a:p>
          <a:p>
            <a:pPr eaLnBrk="1" fontAlgn="auto" hangingPunct="1">
              <a:spcBef>
                <a:spcPts val="0"/>
              </a:spcBef>
              <a:spcAft>
                <a:spcPts val="0"/>
              </a:spcAft>
              <a:defRPr/>
            </a:pPr>
            <a:r>
              <a:rPr lang="en-US" dirty="0" smtClean="0"/>
              <a:t>ammonia storage tank at the _____ Co-op. The car also knocks down a telephone pole,</a:t>
            </a:r>
          </a:p>
          <a:p>
            <a:pPr eaLnBrk="1" fontAlgn="auto" hangingPunct="1">
              <a:spcBef>
                <a:spcPts val="0"/>
              </a:spcBef>
              <a:spcAft>
                <a:spcPts val="0"/>
              </a:spcAft>
              <a:defRPr/>
            </a:pPr>
            <a:r>
              <a:rPr lang="en-US" dirty="0" smtClean="0"/>
              <a:t>causing a live wire to “dance” around the teacher’s disabled car.</a:t>
            </a:r>
          </a:p>
          <a:p>
            <a:pPr eaLnBrk="1" fontAlgn="auto" hangingPunct="1">
              <a:spcBef>
                <a:spcPts val="0"/>
              </a:spcBef>
              <a:spcAft>
                <a:spcPts val="0"/>
              </a:spcAft>
              <a:defRPr/>
            </a:pPr>
            <a:r>
              <a:rPr lang="en-US" dirty="0" smtClean="0"/>
              <a:t>Phase 1</a:t>
            </a:r>
          </a:p>
          <a:p>
            <a:pPr eaLnBrk="1" fontAlgn="auto" hangingPunct="1">
              <a:spcBef>
                <a:spcPts val="0"/>
              </a:spcBef>
              <a:spcAft>
                <a:spcPts val="0"/>
              </a:spcAft>
              <a:defRPr/>
            </a:pPr>
            <a:r>
              <a:rPr lang="en-US" dirty="0" smtClean="0"/>
              <a:t>The accident is witnessed by two people: the driver of a car following approximately 500</a:t>
            </a:r>
          </a:p>
          <a:p>
            <a:pPr eaLnBrk="1" fontAlgn="auto" hangingPunct="1">
              <a:spcBef>
                <a:spcPts val="0"/>
              </a:spcBef>
              <a:spcAft>
                <a:spcPts val="0"/>
              </a:spcAft>
              <a:defRPr/>
            </a:pPr>
            <a:r>
              <a:rPr lang="en-US" dirty="0" smtClean="0"/>
              <a:t>feet back and a Co-op employee in the office 150 feet north of the impact. Within</a:t>
            </a:r>
          </a:p>
          <a:p>
            <a:pPr eaLnBrk="1" fontAlgn="auto" hangingPunct="1">
              <a:spcBef>
                <a:spcPts val="0"/>
              </a:spcBef>
              <a:spcAft>
                <a:spcPts val="0"/>
              </a:spcAft>
              <a:defRPr/>
            </a:pPr>
            <a:r>
              <a:rPr lang="en-US" dirty="0" smtClean="0"/>
              <a:t>minutes the roadway is covered with a thick cloud causing a backup of traffic and a</a:t>
            </a:r>
          </a:p>
          <a:p>
            <a:pPr eaLnBrk="1" fontAlgn="auto" hangingPunct="1">
              <a:spcBef>
                <a:spcPts val="0"/>
              </a:spcBef>
              <a:spcAft>
                <a:spcPts val="0"/>
              </a:spcAft>
              <a:defRPr/>
            </a:pPr>
            <a:r>
              <a:rPr lang="en-US" dirty="0" smtClean="0"/>
              <a:t>minor collision involving a van and school bus with 25 children on board.</a:t>
            </a:r>
          </a:p>
          <a:p>
            <a:pPr eaLnBrk="1" fontAlgn="auto" hangingPunct="1">
              <a:spcBef>
                <a:spcPts val="0"/>
              </a:spcBef>
              <a:spcAft>
                <a:spcPts val="0"/>
              </a:spcAft>
              <a:defRPr/>
            </a:pPr>
            <a:r>
              <a:rPr lang="en-US" dirty="0" smtClean="0"/>
              <a:t>The driver of the car remains unconscious and is upwind and out of immediate danger.</a:t>
            </a:r>
          </a:p>
          <a:p>
            <a:pPr eaLnBrk="1" fontAlgn="auto" hangingPunct="1">
              <a:spcBef>
                <a:spcPts val="0"/>
              </a:spcBef>
              <a:spcAft>
                <a:spcPts val="0"/>
              </a:spcAft>
              <a:defRPr/>
            </a:pPr>
            <a:r>
              <a:rPr lang="en-US" dirty="0" smtClean="0"/>
              <a:t>Three co-op workers run towards the car to assist the driver, but panic when they see the</a:t>
            </a:r>
          </a:p>
          <a:p>
            <a:pPr eaLnBrk="1" fontAlgn="auto" hangingPunct="1">
              <a:spcBef>
                <a:spcPts val="0"/>
              </a:spcBef>
              <a:spcAft>
                <a:spcPts val="0"/>
              </a:spcAft>
              <a:defRPr/>
            </a:pPr>
            <a:r>
              <a:rPr lang="en-US" dirty="0" smtClean="0"/>
              <a:t>live wire and leave the scene to report the accident to 911.</a:t>
            </a:r>
          </a:p>
          <a:p>
            <a:pPr eaLnBrk="1" fontAlgn="auto" hangingPunct="1">
              <a:spcBef>
                <a:spcPts val="0"/>
              </a:spcBef>
              <a:spcAft>
                <a:spcPts val="0"/>
              </a:spcAft>
              <a:defRPr/>
            </a:pPr>
            <a:r>
              <a:rPr lang="en-US" dirty="0" smtClean="0"/>
              <a:t>Phase 2</a:t>
            </a:r>
          </a:p>
          <a:p>
            <a:pPr eaLnBrk="1" fontAlgn="auto" hangingPunct="1">
              <a:spcBef>
                <a:spcPts val="0"/>
              </a:spcBef>
              <a:spcAft>
                <a:spcPts val="0"/>
              </a:spcAft>
              <a:defRPr/>
            </a:pPr>
            <a:r>
              <a:rPr lang="en-US" dirty="0" smtClean="0"/>
              <a:t>A dispatched sheriff’s department patrol car approaches the scene from the north and</a:t>
            </a:r>
          </a:p>
          <a:p>
            <a:pPr eaLnBrk="1" fontAlgn="auto" hangingPunct="1">
              <a:spcBef>
                <a:spcPts val="0"/>
              </a:spcBef>
              <a:spcAft>
                <a:spcPts val="0"/>
              </a:spcAft>
              <a:defRPr/>
            </a:pPr>
            <a:r>
              <a:rPr lang="en-US" dirty="0" smtClean="0"/>
              <a:t>notes a strong smell of ammonia. A visual assessment of the scene reveals an</a:t>
            </a:r>
          </a:p>
          <a:p>
            <a:pPr eaLnBrk="1" fontAlgn="auto" hangingPunct="1">
              <a:spcBef>
                <a:spcPts val="0"/>
              </a:spcBef>
              <a:spcAft>
                <a:spcPts val="0"/>
              </a:spcAft>
              <a:defRPr/>
            </a:pPr>
            <a:r>
              <a:rPr lang="en-US" dirty="0" smtClean="0"/>
              <a:t>unconscious adult in a car near the coop; an unconscious adult in a van on the highway</a:t>
            </a:r>
          </a:p>
          <a:p>
            <a:pPr eaLnBrk="1" fontAlgn="auto" hangingPunct="1">
              <a:spcBef>
                <a:spcPts val="0"/>
              </a:spcBef>
              <a:spcAft>
                <a:spcPts val="0"/>
              </a:spcAft>
              <a:defRPr/>
            </a:pPr>
            <a:r>
              <a:rPr lang="en-US" dirty="0" smtClean="0"/>
              <a:t>and a disabled school bus loaded with young children.</a:t>
            </a:r>
          </a:p>
          <a:p>
            <a:pPr eaLnBrk="1" fontAlgn="auto" hangingPunct="1">
              <a:spcBef>
                <a:spcPts val="0"/>
              </a:spcBef>
              <a:spcAft>
                <a:spcPts val="0"/>
              </a:spcAft>
              <a:defRPr/>
            </a:pPr>
            <a:r>
              <a:rPr lang="en-US" dirty="0" smtClean="0"/>
              <a:t>Two individuals who have left their car to help the school bus are overcome by ammonia</a:t>
            </a:r>
          </a:p>
          <a:p>
            <a:pPr eaLnBrk="1" fontAlgn="auto" hangingPunct="1">
              <a:spcBef>
                <a:spcPts val="0"/>
              </a:spcBef>
              <a:spcAft>
                <a:spcPts val="0"/>
              </a:spcAft>
              <a:defRPr/>
            </a:pPr>
            <a:r>
              <a:rPr lang="en-US" dirty="0" smtClean="0"/>
              <a:t>fumes and are lying on the ground. The school bus driver has noticed a “cloud” heading</a:t>
            </a:r>
          </a:p>
          <a:p>
            <a:pPr eaLnBrk="1" fontAlgn="auto" hangingPunct="1">
              <a:spcBef>
                <a:spcPts val="0"/>
              </a:spcBef>
              <a:spcAft>
                <a:spcPts val="0"/>
              </a:spcAft>
              <a:defRPr/>
            </a:pPr>
            <a:r>
              <a:rPr lang="en-US" dirty="0" smtClean="0"/>
              <a:t>towards the bus and begins to panic, which in turn has caused the children to panic and</a:t>
            </a:r>
          </a:p>
          <a:p>
            <a:pPr eaLnBrk="1" fontAlgn="auto" hangingPunct="1">
              <a:spcBef>
                <a:spcPts val="0"/>
              </a:spcBef>
              <a:spcAft>
                <a:spcPts val="0"/>
              </a:spcAft>
              <a:defRPr/>
            </a:pPr>
            <a:r>
              <a:rPr lang="en-US" dirty="0" smtClean="0"/>
              <a:t>start to leave the bus by the exit door.</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380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D69D38-040D-48D4-AE20-01511107F083}" type="slidenum">
              <a:rPr lang="en-US" smtClean="0"/>
              <a:pPr fontAlgn="base">
                <a:spcBef>
                  <a:spcPct val="0"/>
                </a:spcBef>
                <a:spcAft>
                  <a:spcPct val="0"/>
                </a:spcAft>
                <a:defRPr/>
              </a:pPr>
              <a:t>146</a:t>
            </a:fld>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dirty="0" smtClean="0"/>
              <a:t>Following a ten-week period of drought, vegetation throughout _________ County is</a:t>
            </a:r>
          </a:p>
          <a:p>
            <a:pPr eaLnBrk="1" fontAlgn="auto" hangingPunct="1">
              <a:spcBef>
                <a:spcPts val="0"/>
              </a:spcBef>
              <a:spcAft>
                <a:spcPts val="0"/>
              </a:spcAft>
              <a:defRPr/>
            </a:pPr>
            <a:r>
              <a:rPr lang="en-US" dirty="0" smtClean="0"/>
              <a:t>extremely dry. At 8:30 a.m. on this hot, sunny day, a power line snaps due to strong</a:t>
            </a:r>
          </a:p>
          <a:p>
            <a:pPr eaLnBrk="1" fontAlgn="auto" hangingPunct="1">
              <a:spcBef>
                <a:spcPts val="0"/>
              </a:spcBef>
              <a:spcAft>
                <a:spcPts val="0"/>
              </a:spcAft>
              <a:defRPr/>
            </a:pPr>
            <a:r>
              <a:rPr lang="en-US" dirty="0" smtClean="0"/>
              <a:t>winds and falls to the ground, touching off a brush fire near County Highway ________.</a:t>
            </a:r>
          </a:p>
          <a:p>
            <a:pPr eaLnBrk="1" fontAlgn="auto" hangingPunct="1">
              <a:spcBef>
                <a:spcPts val="0"/>
              </a:spcBef>
              <a:spcAft>
                <a:spcPts val="0"/>
              </a:spcAft>
              <a:defRPr/>
            </a:pPr>
            <a:r>
              <a:rPr lang="en-US" dirty="0" smtClean="0"/>
              <a:t>The fire, pushed by 30 mph winds, spreads rapidly through the dry grass, brush, and</a:t>
            </a:r>
          </a:p>
          <a:p>
            <a:pPr eaLnBrk="1" fontAlgn="auto" hangingPunct="1">
              <a:spcBef>
                <a:spcPts val="0"/>
              </a:spcBef>
              <a:spcAft>
                <a:spcPts val="0"/>
              </a:spcAft>
              <a:defRPr/>
            </a:pPr>
            <a:r>
              <a:rPr lang="en-US" dirty="0" smtClean="0"/>
              <a:t>trees. By 10:00 a.m., acres are burning and local firefighting resources from the Towns of</a:t>
            </a:r>
          </a:p>
          <a:p>
            <a:pPr eaLnBrk="1" fontAlgn="auto" hangingPunct="1">
              <a:spcBef>
                <a:spcPts val="0"/>
              </a:spcBef>
              <a:spcAft>
                <a:spcPts val="0"/>
              </a:spcAft>
              <a:defRPr/>
            </a:pPr>
            <a:r>
              <a:rPr lang="en-US" dirty="0" smtClean="0"/>
              <a:t>______ and ______ are fully committed. The fire has now jumped County Highway</a:t>
            </a:r>
          </a:p>
          <a:p>
            <a:pPr eaLnBrk="1" fontAlgn="auto" hangingPunct="1">
              <a:spcBef>
                <a:spcPts val="0"/>
              </a:spcBef>
              <a:spcAft>
                <a:spcPts val="0"/>
              </a:spcAft>
              <a:defRPr/>
            </a:pPr>
            <a:r>
              <a:rPr lang="en-US" dirty="0" smtClean="0"/>
              <a:t>_____ and is within a mile of a new work zone and a new housing development outside of the Town of _______. It appears likely that firefighters will not be able to stop the flames from</a:t>
            </a:r>
          </a:p>
          <a:p>
            <a:pPr eaLnBrk="1" fontAlgn="auto" hangingPunct="1">
              <a:spcBef>
                <a:spcPts val="0"/>
              </a:spcBef>
              <a:spcAft>
                <a:spcPts val="0"/>
              </a:spcAft>
              <a:defRPr/>
            </a:pPr>
            <a:r>
              <a:rPr lang="en-US" dirty="0" smtClean="0"/>
              <a:t>reaching the work zone and the homes.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weather forecast for the remainder of the days calls for hot, sunny</a:t>
            </a:r>
          </a:p>
          <a:p>
            <a:pPr eaLnBrk="1" fontAlgn="auto" hangingPunct="1">
              <a:spcBef>
                <a:spcPts val="0"/>
              </a:spcBef>
              <a:spcAft>
                <a:spcPts val="0"/>
              </a:spcAft>
              <a:defRPr/>
            </a:pPr>
            <a:r>
              <a:rPr lang="en-US" dirty="0" smtClean="0"/>
              <a:t>conditions with winds of 25-35 mph.</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Questions</a:t>
            </a:r>
          </a:p>
          <a:p>
            <a:pPr eaLnBrk="1" fontAlgn="auto" hangingPunct="1">
              <a:spcBef>
                <a:spcPts val="0"/>
              </a:spcBef>
              <a:spcAft>
                <a:spcPts val="0"/>
              </a:spcAft>
              <a:defRPr/>
            </a:pPr>
            <a:r>
              <a:rPr lang="en-US" dirty="0" smtClean="0"/>
              <a:t>1. Should an evacuation be ordered?</a:t>
            </a:r>
          </a:p>
          <a:p>
            <a:pPr eaLnBrk="1" fontAlgn="auto" hangingPunct="1">
              <a:spcBef>
                <a:spcPts val="0"/>
              </a:spcBef>
              <a:spcAft>
                <a:spcPts val="0"/>
              </a:spcAft>
              <a:defRPr/>
            </a:pPr>
            <a:r>
              <a:rPr lang="en-US" dirty="0" smtClean="0"/>
              <a:t>2. If so, how will the order be disseminated and carried out?</a:t>
            </a:r>
          </a:p>
          <a:p>
            <a:pPr eaLnBrk="1" fontAlgn="auto" hangingPunct="1">
              <a:spcBef>
                <a:spcPts val="0"/>
              </a:spcBef>
              <a:spcAft>
                <a:spcPts val="0"/>
              </a:spcAft>
              <a:defRPr/>
            </a:pPr>
            <a:r>
              <a:rPr lang="en-US" dirty="0" smtClean="0"/>
              <a:t>3. Where will evacuees be sent?</a:t>
            </a:r>
          </a:p>
          <a:p>
            <a:pPr eaLnBrk="1" fontAlgn="auto" hangingPunct="1">
              <a:spcBef>
                <a:spcPts val="0"/>
              </a:spcBef>
              <a:spcAft>
                <a:spcPts val="0"/>
              </a:spcAft>
              <a:defRPr/>
            </a:pPr>
            <a:r>
              <a:rPr lang="en-US" dirty="0" smtClean="0"/>
              <a:t>4. How will the public be notified of the shelter locations?</a:t>
            </a:r>
          </a:p>
          <a:p>
            <a:pPr eaLnBrk="1" fontAlgn="auto" hangingPunct="1">
              <a:spcBef>
                <a:spcPts val="0"/>
              </a:spcBef>
              <a:spcAft>
                <a:spcPts val="0"/>
              </a:spcAft>
              <a:defRPr/>
            </a:pPr>
            <a:r>
              <a:rPr lang="en-US" dirty="0" smtClean="0"/>
              <a:t>5. What firefighting forces and other resources can be called upon to assist local</a:t>
            </a:r>
          </a:p>
          <a:p>
            <a:pPr eaLnBrk="1" fontAlgn="auto" hangingPunct="1">
              <a:spcBef>
                <a:spcPts val="0"/>
              </a:spcBef>
              <a:spcAft>
                <a:spcPts val="0"/>
              </a:spcAft>
              <a:defRPr/>
            </a:pPr>
            <a:r>
              <a:rPr lang="en-US" dirty="0" smtClean="0"/>
              <a:t>firefighters?</a:t>
            </a:r>
          </a:p>
          <a:p>
            <a:pPr eaLnBrk="1" fontAlgn="auto" hangingPunct="1">
              <a:spcBef>
                <a:spcPts val="0"/>
              </a:spcBef>
              <a:spcAft>
                <a:spcPts val="0"/>
              </a:spcAft>
              <a:defRPr/>
            </a:pPr>
            <a:r>
              <a:rPr lang="en-US" dirty="0" smtClean="0"/>
              <a:t>6 What agreements been worked out with nearby jurisdictions and the state for</a:t>
            </a:r>
          </a:p>
          <a:p>
            <a:pPr eaLnBrk="1" fontAlgn="auto" hangingPunct="1">
              <a:spcBef>
                <a:spcPts val="0"/>
              </a:spcBef>
              <a:spcAft>
                <a:spcPts val="0"/>
              </a:spcAft>
              <a:defRPr/>
            </a:pPr>
            <a:r>
              <a:rPr lang="en-US" dirty="0" smtClean="0"/>
              <a:t>additional firefighting resources?</a:t>
            </a:r>
          </a:p>
          <a:p>
            <a:pPr eaLnBrk="1" fontAlgn="auto" hangingPunct="1">
              <a:spcBef>
                <a:spcPts val="0"/>
              </a:spcBef>
              <a:spcAft>
                <a:spcPts val="0"/>
              </a:spcAft>
              <a:defRPr/>
            </a:pPr>
            <a:r>
              <a:rPr lang="en-US" dirty="0" smtClean="0"/>
              <a:t>7. Should the construction company and homeowners be advised to hose down their roofs and combustibles in their yards prior to evacuation?</a:t>
            </a:r>
          </a:p>
          <a:p>
            <a:pPr eaLnBrk="1" fontAlgn="auto" hangingPunct="1">
              <a:spcBef>
                <a:spcPts val="0"/>
              </a:spcBef>
              <a:spcAft>
                <a:spcPts val="0"/>
              </a:spcAft>
              <a:defRPr/>
            </a:pPr>
            <a:r>
              <a:rPr lang="en-US" dirty="0" smtClean="0"/>
              <a:t>8. What steps can be taken to prevent citizens from entering the fire area?</a:t>
            </a:r>
          </a:p>
          <a:p>
            <a:pPr eaLnBrk="1" fontAlgn="auto" hangingPunct="1">
              <a:spcBef>
                <a:spcPts val="0"/>
              </a:spcBef>
              <a:spcAft>
                <a:spcPts val="0"/>
              </a:spcAft>
              <a:defRPr/>
            </a:pPr>
            <a:r>
              <a:rPr lang="en-US" dirty="0" smtClean="0"/>
              <a:t>9. Should the services of the construction </a:t>
            </a:r>
            <a:r>
              <a:rPr lang="en-US" dirty="0" err="1" smtClean="0"/>
              <a:t>comapny</a:t>
            </a:r>
            <a:r>
              <a:rPr lang="en-US" dirty="0" smtClean="0"/>
              <a:t> be recruited for constructing fire breaks?</a:t>
            </a:r>
            <a:endParaRPr lang="en-US" dirty="0"/>
          </a:p>
        </p:txBody>
      </p:sp>
      <p:sp>
        <p:nvSpPr>
          <p:cNvPr id="3819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1A230D-1F14-40F6-AB09-4281DAB47DC1}" type="slidenum">
              <a:rPr lang="en-US" smtClean="0"/>
              <a:pPr fontAlgn="base">
                <a:spcBef>
                  <a:spcPct val="0"/>
                </a:spcBef>
                <a:spcAft>
                  <a:spcPct val="0"/>
                </a:spcAft>
                <a:defRPr/>
              </a:pPr>
              <a:t>147</a:t>
            </a:fld>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smtClean="0"/>
              <a:t>Blizzard Emergency</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It is the morning of October 26, a cloudy day with a temperature reading of 28 degrees</a:t>
            </a:r>
          </a:p>
          <a:p>
            <a:pPr eaLnBrk="1" fontAlgn="auto" hangingPunct="1">
              <a:spcBef>
                <a:spcPts val="0"/>
              </a:spcBef>
              <a:spcAft>
                <a:spcPts val="0"/>
              </a:spcAft>
              <a:defRPr/>
            </a:pPr>
            <a:r>
              <a:rPr lang="en-US" dirty="0" smtClean="0"/>
              <a:t>Fahrenheit. By 6 am, snow begins to fall and winds begin to increase. By 10:00 am., five</a:t>
            </a:r>
          </a:p>
          <a:p>
            <a:pPr eaLnBrk="1" fontAlgn="auto" hangingPunct="1">
              <a:spcBef>
                <a:spcPts val="0"/>
              </a:spcBef>
              <a:spcAft>
                <a:spcPts val="0"/>
              </a:spcAft>
              <a:defRPr/>
            </a:pPr>
            <a:r>
              <a:rPr lang="en-US" dirty="0" smtClean="0"/>
              <a:t>inches of snow have fallen and forecasters are calling for snow to continue throughout the</a:t>
            </a:r>
          </a:p>
          <a:p>
            <a:pPr eaLnBrk="1" fontAlgn="auto" hangingPunct="1">
              <a:spcBef>
                <a:spcPts val="0"/>
              </a:spcBef>
              <a:spcAft>
                <a:spcPts val="0"/>
              </a:spcAft>
              <a:defRPr/>
            </a:pPr>
            <a:r>
              <a:rPr lang="en-US" dirty="0" smtClean="0"/>
              <a:t>afternoon and evening.</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As offices close down early, traffic jams form throughout the city. By 1:00 p.m., snowfall</a:t>
            </a:r>
          </a:p>
          <a:p>
            <a:pPr eaLnBrk="1" fontAlgn="auto" hangingPunct="1">
              <a:spcBef>
                <a:spcPts val="0"/>
              </a:spcBef>
              <a:spcAft>
                <a:spcPts val="0"/>
              </a:spcAft>
              <a:defRPr/>
            </a:pPr>
            <a:r>
              <a:rPr lang="en-US" dirty="0" smtClean="0"/>
              <a:t>has reached 12 inches and many vehicles are getting stuck in drifting snow.</a:t>
            </a:r>
          </a:p>
          <a:p>
            <a:pPr eaLnBrk="1" fontAlgn="auto" hangingPunct="1">
              <a:spcBef>
                <a:spcPts val="0"/>
              </a:spcBef>
              <a:spcAft>
                <a:spcPts val="0"/>
              </a:spcAft>
              <a:defRPr/>
            </a:pPr>
            <a:r>
              <a:rPr lang="en-US" dirty="0" smtClean="0"/>
              <a:t>By 2:00 p.m., accumulations have reached 14 inches and temperatures have fallen to 21</a:t>
            </a:r>
          </a:p>
          <a:p>
            <a:pPr eaLnBrk="1" fontAlgn="auto" hangingPunct="1">
              <a:spcBef>
                <a:spcPts val="0"/>
              </a:spcBef>
              <a:spcAft>
                <a:spcPts val="0"/>
              </a:spcAft>
              <a:defRPr/>
            </a:pPr>
            <a:r>
              <a:rPr lang="en-US" dirty="0" smtClean="0"/>
              <a:t>degrees Fahrenheit. Hundreds of vehicles are abandoned next to the highway where the ______construction company is rushing to finish their fall work.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interstate highway that runs through town is also full of stranded motorists who are</a:t>
            </a:r>
          </a:p>
          <a:p>
            <a:pPr eaLnBrk="1" fontAlgn="auto" hangingPunct="1">
              <a:spcBef>
                <a:spcPts val="0"/>
              </a:spcBef>
              <a:spcAft>
                <a:spcPts val="0"/>
              </a:spcAft>
              <a:defRPr/>
            </a:pPr>
            <a:r>
              <a:rPr lang="en-US" dirty="0" smtClean="0"/>
              <a:t>unfamiliar with the area. People who leave their vehicles run the risk of becoming</a:t>
            </a:r>
          </a:p>
          <a:p>
            <a:pPr eaLnBrk="1" fontAlgn="auto" hangingPunct="1">
              <a:spcBef>
                <a:spcPts val="0"/>
              </a:spcBef>
              <a:spcAft>
                <a:spcPts val="0"/>
              </a:spcAft>
              <a:defRPr/>
            </a:pPr>
            <a:r>
              <a:rPr lang="en-US" dirty="0" smtClean="0"/>
              <a:t>disoriented and lost in the work zone, while those who remain in their vehicles run the risk of freezing or being poisoned by carbon monoxide from their vehicles’ exhausts.  </a:t>
            </a:r>
          </a:p>
          <a:p>
            <a:pPr eaLnBrk="1" fontAlgn="auto" hangingPunct="1">
              <a:spcBef>
                <a:spcPts val="0"/>
              </a:spcBef>
              <a:spcAft>
                <a:spcPts val="0"/>
              </a:spcAft>
              <a:defRPr/>
            </a:pPr>
            <a:r>
              <a:rPr lang="en-US" dirty="0" smtClean="0"/>
              <a:t>The forecast calls for temperatures to dip into the teens with continued blowing</a:t>
            </a:r>
          </a:p>
          <a:p>
            <a:pPr eaLnBrk="1" fontAlgn="auto" hangingPunct="1">
              <a:spcBef>
                <a:spcPts val="0"/>
              </a:spcBef>
              <a:spcAft>
                <a:spcPts val="0"/>
              </a:spcAft>
              <a:defRPr/>
            </a:pPr>
            <a:r>
              <a:rPr lang="en-US" dirty="0" smtClean="0"/>
              <a:t>snow.</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Questions</a:t>
            </a:r>
          </a:p>
          <a:p>
            <a:pPr eaLnBrk="1" fontAlgn="auto" hangingPunct="1">
              <a:spcBef>
                <a:spcPts val="0"/>
              </a:spcBef>
              <a:spcAft>
                <a:spcPts val="0"/>
              </a:spcAft>
              <a:defRPr/>
            </a:pPr>
            <a:r>
              <a:rPr lang="en-US" dirty="0" smtClean="0"/>
              <a:t>1. What actions should the city have taken early in the afternoon in order to reduce</a:t>
            </a:r>
          </a:p>
          <a:p>
            <a:pPr eaLnBrk="1" fontAlgn="auto" hangingPunct="1">
              <a:spcBef>
                <a:spcPts val="0"/>
              </a:spcBef>
              <a:spcAft>
                <a:spcPts val="0"/>
              </a:spcAft>
              <a:defRPr/>
            </a:pPr>
            <a:r>
              <a:rPr lang="en-US" dirty="0" smtClean="0"/>
              <a:t>the number of motorists becoming stuck?</a:t>
            </a:r>
          </a:p>
          <a:p>
            <a:pPr eaLnBrk="1" fontAlgn="auto" hangingPunct="1">
              <a:spcBef>
                <a:spcPts val="0"/>
              </a:spcBef>
              <a:spcAft>
                <a:spcPts val="0"/>
              </a:spcAft>
              <a:defRPr/>
            </a:pPr>
            <a:r>
              <a:rPr lang="en-US" dirty="0" smtClean="0"/>
              <a:t>2. What actions can be taken by the construction company to rescue stranded motorists?</a:t>
            </a:r>
          </a:p>
          <a:p>
            <a:pPr eaLnBrk="1" fontAlgn="auto" hangingPunct="1">
              <a:spcBef>
                <a:spcPts val="0"/>
              </a:spcBef>
              <a:spcAft>
                <a:spcPts val="0"/>
              </a:spcAft>
              <a:defRPr/>
            </a:pPr>
            <a:r>
              <a:rPr lang="en-US" dirty="0" smtClean="0"/>
              <a:t>3. What arrangements can be made to provide shelter for motorists who have</a:t>
            </a:r>
          </a:p>
          <a:p>
            <a:pPr eaLnBrk="1" fontAlgn="auto" hangingPunct="1">
              <a:spcBef>
                <a:spcPts val="0"/>
              </a:spcBef>
              <a:spcAft>
                <a:spcPts val="0"/>
              </a:spcAft>
              <a:defRPr/>
            </a:pPr>
            <a:r>
              <a:rPr lang="en-US" dirty="0" smtClean="0"/>
              <a:t>abandoned their vehicles?</a:t>
            </a:r>
          </a:p>
          <a:p>
            <a:pPr eaLnBrk="1" fontAlgn="auto" hangingPunct="1">
              <a:spcBef>
                <a:spcPts val="0"/>
              </a:spcBef>
              <a:spcAft>
                <a:spcPts val="0"/>
              </a:spcAft>
              <a:defRPr/>
            </a:pPr>
            <a:r>
              <a:rPr lang="en-US" dirty="0" smtClean="0"/>
              <a:t>4. How will emergency information concerning the storm and survival techniques be</a:t>
            </a:r>
          </a:p>
          <a:p>
            <a:pPr eaLnBrk="1" fontAlgn="auto" hangingPunct="1">
              <a:spcBef>
                <a:spcPts val="0"/>
              </a:spcBef>
              <a:spcAft>
                <a:spcPts val="0"/>
              </a:spcAft>
              <a:defRPr/>
            </a:pPr>
            <a:r>
              <a:rPr lang="en-US" dirty="0" smtClean="0"/>
              <a:t>disseminated?</a:t>
            </a:r>
          </a:p>
          <a:p>
            <a:pPr eaLnBrk="1" fontAlgn="auto" hangingPunct="1">
              <a:spcBef>
                <a:spcPts val="0"/>
              </a:spcBef>
              <a:spcAft>
                <a:spcPts val="0"/>
              </a:spcAft>
              <a:defRPr/>
            </a:pPr>
            <a:r>
              <a:rPr lang="en-US" dirty="0" smtClean="0"/>
              <a:t>5. What procedures will be implemented to facilitate the delivery of emergency</a:t>
            </a:r>
          </a:p>
          <a:p>
            <a:pPr eaLnBrk="1" fontAlgn="auto" hangingPunct="1">
              <a:spcBef>
                <a:spcPts val="0"/>
              </a:spcBef>
              <a:spcAft>
                <a:spcPts val="0"/>
              </a:spcAft>
              <a:defRPr/>
            </a:pPr>
            <a:r>
              <a:rPr lang="en-US" dirty="0" smtClean="0"/>
              <a:t>services such as medical treatment, firefighting, and law enforcement?</a:t>
            </a:r>
          </a:p>
          <a:p>
            <a:pPr eaLnBrk="1" fontAlgn="auto" hangingPunct="1">
              <a:spcBef>
                <a:spcPts val="0"/>
              </a:spcBef>
              <a:spcAft>
                <a:spcPts val="0"/>
              </a:spcAft>
              <a:defRPr/>
            </a:pPr>
            <a:endParaRPr lang="en-US" dirty="0"/>
          </a:p>
        </p:txBody>
      </p:sp>
      <p:sp>
        <p:nvSpPr>
          <p:cNvPr id="382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4F818C-FDB0-4AEC-B7B2-CA3DDBA1B695}" type="slidenum">
              <a:rPr lang="en-US" smtClean="0"/>
              <a:pPr fontAlgn="base">
                <a:spcBef>
                  <a:spcPct val="0"/>
                </a:spcBef>
                <a:spcAft>
                  <a:spcPct val="0"/>
                </a:spcAft>
                <a:defRPr/>
              </a:pPr>
              <a:t>148</a:t>
            </a:fld>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smtClean="0"/>
              <a:t>Airplane Crash</a:t>
            </a:r>
          </a:p>
          <a:p>
            <a:pPr eaLnBrk="1" fontAlgn="auto" hangingPunct="1">
              <a:spcBef>
                <a:spcPts val="0"/>
              </a:spcBef>
              <a:spcAft>
                <a:spcPts val="0"/>
              </a:spcAft>
              <a:defRPr/>
            </a:pPr>
            <a:r>
              <a:rPr lang="en-US" dirty="0" smtClean="0"/>
              <a:t>A 707 aircraft takes off from ______Airport during a thunderstorm. As it is climbing, it</a:t>
            </a:r>
          </a:p>
          <a:p>
            <a:pPr eaLnBrk="1" fontAlgn="auto" hangingPunct="1">
              <a:spcBef>
                <a:spcPts val="0"/>
              </a:spcBef>
              <a:spcAft>
                <a:spcPts val="0"/>
              </a:spcAft>
              <a:defRPr/>
            </a:pPr>
            <a:r>
              <a:rPr lang="en-US" dirty="0" smtClean="0"/>
              <a:t>encounters a wind shear condition at an altitude of 250 feet.</a:t>
            </a:r>
          </a:p>
          <a:p>
            <a:pPr eaLnBrk="1" fontAlgn="auto" hangingPunct="1">
              <a:spcBef>
                <a:spcPts val="0"/>
              </a:spcBef>
              <a:spcAft>
                <a:spcPts val="0"/>
              </a:spcAft>
              <a:defRPr/>
            </a:pPr>
            <a:r>
              <a:rPr lang="en-US" dirty="0" smtClean="0"/>
              <a:t>Within seconds, the plane slams into a work zone area three quarters of a</a:t>
            </a:r>
          </a:p>
          <a:p>
            <a:pPr eaLnBrk="1" fontAlgn="auto" hangingPunct="1">
              <a:spcBef>
                <a:spcPts val="0"/>
              </a:spcBef>
              <a:spcAft>
                <a:spcPts val="0"/>
              </a:spcAft>
              <a:defRPr/>
            </a:pPr>
            <a:r>
              <a:rPr lang="en-US" dirty="0" smtClean="0"/>
              <a:t>mile south of the airport in a commercial/residential area. Upon impact, the plane is torn apart and leaking jet fuel ignites.</a:t>
            </a:r>
          </a:p>
          <a:p>
            <a:pPr eaLnBrk="1" fontAlgn="auto" hangingPunct="1">
              <a:spcBef>
                <a:spcPts val="0"/>
              </a:spcBef>
              <a:spcAft>
                <a:spcPts val="0"/>
              </a:spcAft>
              <a:defRPr/>
            </a:pPr>
            <a:r>
              <a:rPr lang="en-US" dirty="0" smtClean="0"/>
              <a:t>Dozens of stores, warehouses, and single-family homes are destroyed over a three-block</a:t>
            </a:r>
          </a:p>
          <a:p>
            <a:pPr eaLnBrk="1" fontAlgn="auto" hangingPunct="1">
              <a:spcBef>
                <a:spcPts val="0"/>
              </a:spcBef>
              <a:spcAft>
                <a:spcPts val="0"/>
              </a:spcAft>
              <a:defRPr/>
            </a:pPr>
            <a:r>
              <a:rPr lang="en-US" dirty="0" smtClean="0"/>
              <a:t>area. There are numerous injuries and fatalities among passengers and people on the</a:t>
            </a:r>
          </a:p>
          <a:p>
            <a:pPr eaLnBrk="1" fontAlgn="auto" hangingPunct="1">
              <a:spcBef>
                <a:spcPts val="0"/>
              </a:spcBef>
              <a:spcAft>
                <a:spcPts val="0"/>
              </a:spcAft>
              <a:defRPr/>
            </a:pPr>
            <a:r>
              <a:rPr lang="en-US" dirty="0" smtClean="0"/>
              <a:t>ground.</a:t>
            </a:r>
          </a:p>
          <a:p>
            <a:pPr eaLnBrk="1" fontAlgn="auto" hangingPunct="1">
              <a:spcBef>
                <a:spcPts val="0"/>
              </a:spcBef>
              <a:spcAft>
                <a:spcPts val="0"/>
              </a:spcAft>
              <a:defRPr/>
            </a:pPr>
            <a:r>
              <a:rPr lang="en-US" dirty="0" smtClean="0"/>
              <a:t>Fire/rescue units from the city and _____ Airport respond to the scene. They encounter a</a:t>
            </a:r>
          </a:p>
          <a:p>
            <a:pPr eaLnBrk="1" fontAlgn="auto" hangingPunct="1">
              <a:spcBef>
                <a:spcPts val="0"/>
              </a:spcBef>
              <a:spcAft>
                <a:spcPts val="0"/>
              </a:spcAft>
              <a:defRPr/>
            </a:pPr>
            <a:r>
              <a:rPr lang="en-US" dirty="0" smtClean="0"/>
              <a:t>situation that will require their full resources and capabilities. Additional fire/rescue and</a:t>
            </a:r>
          </a:p>
          <a:p>
            <a:pPr eaLnBrk="1" fontAlgn="auto" hangingPunct="1">
              <a:spcBef>
                <a:spcPts val="0"/>
              </a:spcBef>
              <a:spcAft>
                <a:spcPts val="0"/>
              </a:spcAft>
              <a:defRPr/>
            </a:pPr>
            <a:r>
              <a:rPr lang="en-US" dirty="0" smtClean="0"/>
              <a:t>police units are requested, as well as the fire mobile command post. Construction workers, On- lookers and media personnel have arrived and are standing too close to the hazardous area as well as</a:t>
            </a:r>
          </a:p>
          <a:p>
            <a:pPr eaLnBrk="1" fontAlgn="auto" hangingPunct="1">
              <a:spcBef>
                <a:spcPts val="0"/>
              </a:spcBef>
              <a:spcAft>
                <a:spcPts val="0"/>
              </a:spcAft>
              <a:defRPr/>
            </a:pPr>
            <a:r>
              <a:rPr lang="en-US" dirty="0" smtClean="0"/>
              <a:t>interfering with incident response operations.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Questions</a:t>
            </a:r>
          </a:p>
          <a:p>
            <a:pPr eaLnBrk="1" fontAlgn="auto" hangingPunct="1">
              <a:spcBef>
                <a:spcPts val="0"/>
              </a:spcBef>
              <a:spcAft>
                <a:spcPts val="0"/>
              </a:spcAft>
              <a:defRPr/>
            </a:pPr>
            <a:r>
              <a:rPr lang="en-US" dirty="0" smtClean="0"/>
              <a:t>1. Where are additional response resources available?</a:t>
            </a:r>
          </a:p>
          <a:p>
            <a:pPr eaLnBrk="1" fontAlgn="auto" hangingPunct="1">
              <a:spcBef>
                <a:spcPts val="0"/>
              </a:spcBef>
              <a:spcAft>
                <a:spcPts val="0"/>
              </a:spcAft>
              <a:defRPr/>
            </a:pPr>
            <a:r>
              <a:rPr lang="en-US" dirty="0" smtClean="0"/>
              <a:t>2. How will you coordinate the services of many agencies and jurisdictions that will</a:t>
            </a:r>
          </a:p>
          <a:p>
            <a:pPr eaLnBrk="1" fontAlgn="auto" hangingPunct="1">
              <a:spcBef>
                <a:spcPts val="0"/>
              </a:spcBef>
              <a:spcAft>
                <a:spcPts val="0"/>
              </a:spcAft>
              <a:defRPr/>
            </a:pPr>
            <a:r>
              <a:rPr lang="en-US" dirty="0" smtClean="0"/>
              <a:t>Respond in the work zone?</a:t>
            </a:r>
          </a:p>
          <a:p>
            <a:pPr eaLnBrk="1" fontAlgn="auto" hangingPunct="1">
              <a:spcBef>
                <a:spcPts val="0"/>
              </a:spcBef>
              <a:spcAft>
                <a:spcPts val="0"/>
              </a:spcAft>
              <a:defRPr/>
            </a:pPr>
            <a:r>
              <a:rPr lang="en-US" dirty="0" smtClean="0"/>
              <a:t>3. How will you deal with the crowds and the media?</a:t>
            </a:r>
          </a:p>
          <a:p>
            <a:pPr eaLnBrk="1" fontAlgn="auto" hangingPunct="1">
              <a:spcBef>
                <a:spcPts val="0"/>
              </a:spcBef>
              <a:spcAft>
                <a:spcPts val="0"/>
              </a:spcAft>
              <a:defRPr/>
            </a:pPr>
            <a:r>
              <a:rPr lang="en-US" dirty="0" smtClean="0"/>
              <a:t>4. How will you warn the public to stay away from the crash site?</a:t>
            </a:r>
          </a:p>
          <a:p>
            <a:pPr eaLnBrk="1" fontAlgn="auto" hangingPunct="1">
              <a:spcBef>
                <a:spcPts val="0"/>
              </a:spcBef>
              <a:spcAft>
                <a:spcPts val="0"/>
              </a:spcAft>
              <a:defRPr/>
            </a:pPr>
            <a:r>
              <a:rPr lang="en-US" dirty="0" smtClean="0"/>
              <a:t>5. Will you obtain the heavy equipment to assist with the clearing of roadway</a:t>
            </a:r>
          </a:p>
          <a:p>
            <a:pPr eaLnBrk="1" fontAlgn="auto" hangingPunct="1">
              <a:spcBef>
                <a:spcPts val="0"/>
              </a:spcBef>
              <a:spcAft>
                <a:spcPts val="0"/>
              </a:spcAft>
              <a:defRPr/>
            </a:pPr>
            <a:r>
              <a:rPr lang="en-US" dirty="0" smtClean="0"/>
              <a:t>debris and rescue operations?</a:t>
            </a:r>
          </a:p>
          <a:p>
            <a:pPr eaLnBrk="1" fontAlgn="auto" hangingPunct="1">
              <a:spcBef>
                <a:spcPts val="0"/>
              </a:spcBef>
              <a:spcAft>
                <a:spcPts val="0"/>
              </a:spcAft>
              <a:defRPr/>
            </a:pPr>
            <a:r>
              <a:rPr lang="en-US" dirty="0" smtClean="0"/>
              <a:t>6. How will the victims be treated and transported to hospitals?</a:t>
            </a:r>
          </a:p>
          <a:p>
            <a:pPr eaLnBrk="1" fontAlgn="auto" hangingPunct="1">
              <a:spcBef>
                <a:spcPts val="0"/>
              </a:spcBef>
              <a:spcAft>
                <a:spcPts val="0"/>
              </a:spcAft>
              <a:defRPr/>
            </a:pPr>
            <a:r>
              <a:rPr lang="en-US" dirty="0" smtClean="0"/>
              <a:t>7. Where will the deceased be taken?</a:t>
            </a:r>
          </a:p>
          <a:p>
            <a:pPr eaLnBrk="1" fontAlgn="auto" hangingPunct="1">
              <a:spcBef>
                <a:spcPts val="0"/>
              </a:spcBef>
              <a:spcAft>
                <a:spcPts val="0"/>
              </a:spcAft>
              <a:defRPr/>
            </a:pPr>
            <a:r>
              <a:rPr lang="en-US" dirty="0" smtClean="0"/>
              <a:t>8. Who and what agencies will disseminate official information to the public?</a:t>
            </a:r>
          </a:p>
          <a:p>
            <a:pPr eaLnBrk="1" fontAlgn="auto" hangingPunct="1">
              <a:spcBef>
                <a:spcPts val="0"/>
              </a:spcBef>
              <a:spcAft>
                <a:spcPts val="0"/>
              </a:spcAft>
              <a:defRPr/>
            </a:pPr>
            <a:r>
              <a:rPr lang="en-US" dirty="0" smtClean="0"/>
              <a:t>9. What arrangements and agencies will be involved for dealing with relatives of the</a:t>
            </a:r>
          </a:p>
          <a:p>
            <a:pPr eaLnBrk="1" fontAlgn="auto" hangingPunct="1">
              <a:spcBef>
                <a:spcPts val="0"/>
              </a:spcBef>
              <a:spcAft>
                <a:spcPts val="0"/>
              </a:spcAft>
              <a:defRPr/>
            </a:pPr>
            <a:r>
              <a:rPr lang="en-US" dirty="0" smtClean="0"/>
              <a:t>victims?</a:t>
            </a:r>
            <a:endParaRPr lang="en-US" dirty="0"/>
          </a:p>
        </p:txBody>
      </p:sp>
      <p:sp>
        <p:nvSpPr>
          <p:cNvPr id="384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FCC192-AC16-4183-B9A4-59BDABD47C6A}" type="slidenum">
              <a:rPr lang="en-US" smtClean="0"/>
              <a:pPr fontAlgn="base">
                <a:spcBef>
                  <a:spcPct val="0"/>
                </a:spcBef>
                <a:spcAft>
                  <a:spcPct val="0"/>
                </a:spcAft>
                <a:defRPr/>
              </a:pPr>
              <a:t>149</a:t>
            </a:fld>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t>Heavy rains are falling as a fast moving thunderstorm system pushes through ______</a:t>
            </a:r>
          </a:p>
          <a:p>
            <a:pPr eaLnBrk="1" fontAlgn="auto" hangingPunct="1">
              <a:spcBef>
                <a:spcPts val="0"/>
              </a:spcBef>
              <a:spcAft>
                <a:spcPts val="0"/>
              </a:spcAft>
              <a:defRPr/>
            </a:pPr>
            <a:r>
              <a:rPr lang="en-US" dirty="0" smtClean="0"/>
              <a:t>County. A Tornado Watch is in effect for a five county region. At 2:15 p.m. a tornado</a:t>
            </a:r>
          </a:p>
          <a:p>
            <a:pPr eaLnBrk="1" fontAlgn="auto" hangingPunct="1">
              <a:spcBef>
                <a:spcPts val="0"/>
              </a:spcBef>
              <a:spcAft>
                <a:spcPts val="0"/>
              </a:spcAft>
              <a:defRPr/>
            </a:pPr>
            <a:r>
              <a:rPr lang="en-US" dirty="0" smtClean="0"/>
              <a:t>touches down at the Hamilton Grove Construction Park, destroying between 3 to 5 construction building housing workers assembling concrete road barriers and damaging many others. There are numerous fatalities and injuries, and many victims are trapped.</a:t>
            </a:r>
          </a:p>
          <a:p>
            <a:pPr eaLnBrk="1" fontAlgn="auto" hangingPunct="1">
              <a:spcBef>
                <a:spcPts val="0"/>
              </a:spcBef>
              <a:spcAft>
                <a:spcPts val="0"/>
              </a:spcAft>
              <a:defRPr/>
            </a:pPr>
            <a:r>
              <a:rPr lang="en-US" dirty="0" smtClean="0"/>
              <a:t>In addition, fires have broken out in a few locations, cars have been overturned, power</a:t>
            </a:r>
          </a:p>
          <a:p>
            <a:pPr eaLnBrk="1" fontAlgn="auto" hangingPunct="1">
              <a:spcBef>
                <a:spcPts val="0"/>
              </a:spcBef>
              <a:spcAft>
                <a:spcPts val="0"/>
              </a:spcAft>
              <a:defRPr/>
            </a:pPr>
            <a:r>
              <a:rPr lang="en-US" dirty="0" smtClean="0"/>
              <a:t>and telephone lines are down, lines connecting buildings to propane tanks have been</a:t>
            </a:r>
          </a:p>
          <a:p>
            <a:pPr eaLnBrk="1" fontAlgn="auto" hangingPunct="1">
              <a:spcBef>
                <a:spcPts val="0"/>
              </a:spcBef>
              <a:spcAft>
                <a:spcPts val="0"/>
              </a:spcAft>
              <a:defRPr/>
            </a:pPr>
            <a:r>
              <a:rPr lang="en-US" dirty="0" smtClean="0"/>
              <a:t>broken, and debris are scattered throughout the area. Many of the “walking wounded” are</a:t>
            </a:r>
          </a:p>
          <a:p>
            <a:pPr eaLnBrk="1" fontAlgn="auto" hangingPunct="1">
              <a:spcBef>
                <a:spcPts val="0"/>
              </a:spcBef>
              <a:spcAft>
                <a:spcPts val="0"/>
              </a:spcAft>
              <a:defRPr/>
            </a:pPr>
            <a:r>
              <a:rPr lang="en-US" dirty="0" smtClean="0"/>
              <a:t>milling around the  construction area, lost and confused. Heavy rain continues to fall and</a:t>
            </a:r>
          </a:p>
          <a:p>
            <a:pPr eaLnBrk="1" fontAlgn="auto" hangingPunct="1">
              <a:spcBef>
                <a:spcPts val="0"/>
              </a:spcBef>
              <a:spcAft>
                <a:spcPts val="0"/>
              </a:spcAft>
              <a:defRPr/>
            </a:pPr>
            <a:r>
              <a:rPr lang="en-US" dirty="0" smtClean="0"/>
              <a:t>additional thunderstorms are expected throughout the afternoon and evening.</a:t>
            </a:r>
          </a:p>
          <a:p>
            <a:pPr eaLnBrk="1" fontAlgn="auto" hangingPunct="1">
              <a:spcBef>
                <a:spcPts val="0"/>
              </a:spcBef>
              <a:spcAft>
                <a:spcPts val="0"/>
              </a:spcAft>
              <a:defRPr/>
            </a:pPr>
            <a:r>
              <a:rPr lang="en-US" dirty="0" smtClean="0"/>
              <a:t>Questions</a:t>
            </a:r>
          </a:p>
          <a:p>
            <a:pPr eaLnBrk="1" fontAlgn="auto" hangingPunct="1">
              <a:spcBef>
                <a:spcPts val="0"/>
              </a:spcBef>
              <a:spcAft>
                <a:spcPts val="0"/>
              </a:spcAft>
              <a:defRPr/>
            </a:pPr>
            <a:r>
              <a:rPr lang="en-US" dirty="0" smtClean="0"/>
              <a:t>1. How will you go about rescuing a significant number of people scatted throughout</a:t>
            </a:r>
          </a:p>
          <a:p>
            <a:pPr eaLnBrk="1" fontAlgn="auto" hangingPunct="1">
              <a:spcBef>
                <a:spcPts val="0"/>
              </a:spcBef>
              <a:spcAft>
                <a:spcPts val="0"/>
              </a:spcAft>
              <a:defRPr/>
            </a:pPr>
            <a:r>
              <a:rPr lang="en-US" dirty="0" smtClean="0"/>
              <a:t>the park?</a:t>
            </a:r>
          </a:p>
          <a:p>
            <a:pPr eaLnBrk="1" fontAlgn="auto" hangingPunct="1">
              <a:spcBef>
                <a:spcPts val="0"/>
              </a:spcBef>
              <a:spcAft>
                <a:spcPts val="0"/>
              </a:spcAft>
              <a:defRPr/>
            </a:pPr>
            <a:r>
              <a:rPr lang="en-US" dirty="0" smtClean="0"/>
              <a:t>2. How will you go about treating a large number of injured persons simultaneously?</a:t>
            </a:r>
          </a:p>
          <a:p>
            <a:pPr eaLnBrk="1" fontAlgn="auto" hangingPunct="1">
              <a:spcBef>
                <a:spcPts val="0"/>
              </a:spcBef>
              <a:spcAft>
                <a:spcPts val="0"/>
              </a:spcAft>
              <a:defRPr/>
            </a:pPr>
            <a:r>
              <a:rPr lang="en-US" dirty="0" smtClean="0"/>
              <a:t>3. What will you do about the hazards created by the leaking propane cylinders and</a:t>
            </a:r>
          </a:p>
          <a:p>
            <a:pPr eaLnBrk="1" fontAlgn="auto" hangingPunct="1">
              <a:spcBef>
                <a:spcPts val="0"/>
              </a:spcBef>
              <a:spcAft>
                <a:spcPts val="0"/>
              </a:spcAft>
              <a:defRPr/>
            </a:pPr>
            <a:r>
              <a:rPr lang="en-US" dirty="0" smtClean="0"/>
              <a:t>downed power lines?</a:t>
            </a:r>
          </a:p>
          <a:p>
            <a:pPr eaLnBrk="1" fontAlgn="auto" hangingPunct="1">
              <a:spcBef>
                <a:spcPts val="0"/>
              </a:spcBef>
              <a:spcAft>
                <a:spcPts val="0"/>
              </a:spcAft>
              <a:defRPr/>
            </a:pPr>
            <a:r>
              <a:rPr lang="en-US" dirty="0" smtClean="0"/>
              <a:t>4. What will be done to facilitate the movement of emergency vehicles through</a:t>
            </a:r>
          </a:p>
          <a:p>
            <a:pPr eaLnBrk="1" fontAlgn="auto" hangingPunct="1">
              <a:spcBef>
                <a:spcPts val="0"/>
              </a:spcBef>
              <a:spcAft>
                <a:spcPts val="0"/>
              </a:spcAft>
              <a:defRPr/>
            </a:pPr>
            <a:r>
              <a:rPr lang="en-US" dirty="0" smtClean="0"/>
              <a:t>debris-clogged streets?</a:t>
            </a:r>
          </a:p>
          <a:p>
            <a:pPr eaLnBrk="1" fontAlgn="auto" hangingPunct="1">
              <a:spcBef>
                <a:spcPts val="0"/>
              </a:spcBef>
              <a:spcAft>
                <a:spcPts val="0"/>
              </a:spcAft>
              <a:defRPr/>
            </a:pPr>
            <a:r>
              <a:rPr lang="en-US" dirty="0" smtClean="0"/>
              <a:t>5. Who will coordinate the services of volunteers?</a:t>
            </a:r>
          </a:p>
          <a:p>
            <a:pPr eaLnBrk="1" fontAlgn="auto" hangingPunct="1">
              <a:spcBef>
                <a:spcPts val="0"/>
              </a:spcBef>
              <a:spcAft>
                <a:spcPts val="0"/>
              </a:spcAft>
              <a:defRPr/>
            </a:pPr>
            <a:r>
              <a:rPr lang="en-US" dirty="0" smtClean="0"/>
              <a:t>6. Where will emergency shelters be established?</a:t>
            </a:r>
          </a:p>
          <a:p>
            <a:pPr eaLnBrk="1" fontAlgn="auto" hangingPunct="1">
              <a:spcBef>
                <a:spcPts val="0"/>
              </a:spcBef>
              <a:spcAft>
                <a:spcPts val="0"/>
              </a:spcAft>
              <a:defRPr/>
            </a:pPr>
            <a:r>
              <a:rPr lang="en-US" dirty="0" smtClean="0"/>
              <a:t>7. Where will emergency personnel and volunteers take cover if another tornado</a:t>
            </a:r>
          </a:p>
          <a:p>
            <a:pPr eaLnBrk="1" fontAlgn="auto" hangingPunct="1">
              <a:spcBef>
                <a:spcPts val="0"/>
              </a:spcBef>
              <a:spcAft>
                <a:spcPts val="0"/>
              </a:spcAft>
              <a:defRPr/>
            </a:pPr>
            <a:r>
              <a:rPr lang="en-US" dirty="0" smtClean="0"/>
              <a:t>should hit the same area?</a:t>
            </a:r>
          </a:p>
          <a:p>
            <a:pPr eaLnBrk="1" fontAlgn="auto" hangingPunct="1">
              <a:spcBef>
                <a:spcPts val="0"/>
              </a:spcBef>
              <a:spcAft>
                <a:spcPts val="0"/>
              </a:spcAft>
              <a:defRPr/>
            </a:pPr>
            <a:endParaRPr lang="en-US" dirty="0"/>
          </a:p>
        </p:txBody>
      </p:sp>
      <p:sp>
        <p:nvSpPr>
          <p:cNvPr id="385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B070EC-3D42-4F80-8995-CCA003F30212}" type="slidenum">
              <a:rPr lang="en-US" smtClean="0"/>
              <a:pPr fontAlgn="base">
                <a:spcBef>
                  <a:spcPct val="0"/>
                </a:spcBef>
                <a:spcAft>
                  <a:spcPct val="0"/>
                </a:spcAft>
                <a:defRPr/>
              </a:pPr>
              <a:t>150</a:t>
            </a:fld>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Wednesday, October 20-7:00 a.m.</a:t>
            </a:r>
          </a:p>
          <a:p>
            <a:pPr eaLnBrk="1" fontAlgn="auto" hangingPunct="1">
              <a:spcBef>
                <a:spcPts val="0"/>
              </a:spcBef>
              <a:spcAft>
                <a:spcPts val="0"/>
              </a:spcAft>
              <a:defRPr/>
            </a:pPr>
            <a:r>
              <a:rPr lang="en-US" dirty="0" smtClean="0"/>
              <a:t>A pleasant morning in ______ County. The temperature is in the mid forties under partly</a:t>
            </a:r>
          </a:p>
          <a:p>
            <a:pPr eaLnBrk="1" fontAlgn="auto" hangingPunct="1">
              <a:spcBef>
                <a:spcPts val="0"/>
              </a:spcBef>
              <a:spcAft>
                <a:spcPts val="0"/>
              </a:spcAft>
              <a:defRPr/>
            </a:pPr>
            <a:r>
              <a:rPr lang="en-US" dirty="0" smtClean="0"/>
              <a:t>cloudy skies; with a steady wind from the northeast at 15 mph. On County Trunk Road</a:t>
            </a:r>
          </a:p>
          <a:p>
            <a:pPr eaLnBrk="1" fontAlgn="auto" hangingPunct="1">
              <a:spcBef>
                <a:spcPts val="0"/>
              </a:spcBef>
              <a:spcAft>
                <a:spcPts val="0"/>
              </a:spcAft>
              <a:defRPr/>
            </a:pPr>
            <a:r>
              <a:rPr lang="en-US" dirty="0" smtClean="0"/>
              <a:t>___, a teacher is driving east to _____ High School when she suddenly swerves the car to</a:t>
            </a:r>
          </a:p>
          <a:p>
            <a:pPr eaLnBrk="1" fontAlgn="auto" hangingPunct="1">
              <a:spcBef>
                <a:spcPts val="0"/>
              </a:spcBef>
              <a:spcAft>
                <a:spcPts val="0"/>
              </a:spcAft>
              <a:defRPr/>
            </a:pPr>
            <a:r>
              <a:rPr lang="en-US" dirty="0" smtClean="0"/>
              <a:t>avoid hitting a dog. The car leaves the roadway and ruptures a filler pipe on an anhydrous</a:t>
            </a:r>
          </a:p>
          <a:p>
            <a:pPr eaLnBrk="1" fontAlgn="auto" hangingPunct="1">
              <a:spcBef>
                <a:spcPts val="0"/>
              </a:spcBef>
              <a:spcAft>
                <a:spcPts val="0"/>
              </a:spcAft>
              <a:defRPr/>
            </a:pPr>
            <a:r>
              <a:rPr lang="en-US" dirty="0" smtClean="0"/>
              <a:t>ammonia storage tank at the _____ Work Zone. The car also knocks down a telephone pole,</a:t>
            </a:r>
          </a:p>
          <a:p>
            <a:pPr eaLnBrk="1" fontAlgn="auto" hangingPunct="1">
              <a:spcBef>
                <a:spcPts val="0"/>
              </a:spcBef>
              <a:spcAft>
                <a:spcPts val="0"/>
              </a:spcAft>
              <a:defRPr/>
            </a:pPr>
            <a:r>
              <a:rPr lang="en-US" dirty="0" smtClean="0"/>
              <a:t>causing a live wire to “dance” around the teacher’s disabled car.</a:t>
            </a:r>
          </a:p>
          <a:p>
            <a:pPr eaLnBrk="1" fontAlgn="auto" hangingPunct="1">
              <a:spcBef>
                <a:spcPts val="0"/>
              </a:spcBef>
              <a:spcAft>
                <a:spcPts val="0"/>
              </a:spcAft>
              <a:defRPr/>
            </a:pPr>
            <a:r>
              <a:rPr lang="en-US" dirty="0" smtClean="0"/>
              <a:t>Phase 1</a:t>
            </a:r>
          </a:p>
          <a:p>
            <a:pPr eaLnBrk="1" fontAlgn="auto" hangingPunct="1">
              <a:spcBef>
                <a:spcPts val="0"/>
              </a:spcBef>
              <a:spcAft>
                <a:spcPts val="0"/>
              </a:spcAft>
              <a:defRPr/>
            </a:pPr>
            <a:r>
              <a:rPr lang="en-US" dirty="0" smtClean="0"/>
              <a:t>The accident is witnessed by two construction workers: the driver of a car following approximately 500 feet back and a construction employee in the office 150 feet north of the impact. Within</a:t>
            </a:r>
          </a:p>
          <a:p>
            <a:pPr eaLnBrk="1" fontAlgn="auto" hangingPunct="1">
              <a:spcBef>
                <a:spcPts val="0"/>
              </a:spcBef>
              <a:spcAft>
                <a:spcPts val="0"/>
              </a:spcAft>
              <a:defRPr/>
            </a:pPr>
            <a:r>
              <a:rPr lang="en-US" dirty="0" smtClean="0"/>
              <a:t>minutes the roadway is covered with a thick cloud causing a backup of traffic and a</a:t>
            </a:r>
          </a:p>
          <a:p>
            <a:pPr eaLnBrk="1" fontAlgn="auto" hangingPunct="1">
              <a:spcBef>
                <a:spcPts val="0"/>
              </a:spcBef>
              <a:spcAft>
                <a:spcPts val="0"/>
              </a:spcAft>
              <a:defRPr/>
            </a:pPr>
            <a:r>
              <a:rPr lang="en-US" dirty="0" smtClean="0"/>
              <a:t>minor collision involving a van and school bus with 25 children on board.</a:t>
            </a:r>
          </a:p>
          <a:p>
            <a:pPr eaLnBrk="1" fontAlgn="auto" hangingPunct="1">
              <a:spcBef>
                <a:spcPts val="0"/>
              </a:spcBef>
              <a:spcAft>
                <a:spcPts val="0"/>
              </a:spcAft>
              <a:defRPr/>
            </a:pPr>
            <a:r>
              <a:rPr lang="en-US" dirty="0" smtClean="0"/>
              <a:t>The driver of the car remains unconscious and is upwind and out of immediate danger.</a:t>
            </a:r>
          </a:p>
          <a:p>
            <a:pPr eaLnBrk="1" fontAlgn="auto" hangingPunct="1">
              <a:spcBef>
                <a:spcPts val="0"/>
              </a:spcBef>
              <a:spcAft>
                <a:spcPts val="0"/>
              </a:spcAft>
              <a:defRPr/>
            </a:pPr>
            <a:r>
              <a:rPr lang="en-US" dirty="0" smtClean="0"/>
              <a:t>Three workers run towards the car to assist the driver, but panic when they see the</a:t>
            </a:r>
          </a:p>
          <a:p>
            <a:pPr eaLnBrk="1" fontAlgn="auto" hangingPunct="1">
              <a:spcBef>
                <a:spcPts val="0"/>
              </a:spcBef>
              <a:spcAft>
                <a:spcPts val="0"/>
              </a:spcAft>
              <a:defRPr/>
            </a:pPr>
            <a:r>
              <a:rPr lang="en-US" dirty="0" smtClean="0"/>
              <a:t>live wire and leave the scene to report the accident to 911.</a:t>
            </a:r>
          </a:p>
          <a:p>
            <a:pPr eaLnBrk="1" fontAlgn="auto" hangingPunct="1">
              <a:spcBef>
                <a:spcPts val="0"/>
              </a:spcBef>
              <a:spcAft>
                <a:spcPts val="0"/>
              </a:spcAft>
              <a:defRPr/>
            </a:pPr>
            <a:r>
              <a:rPr lang="en-US" dirty="0" smtClean="0"/>
              <a:t>Phase 2</a:t>
            </a:r>
          </a:p>
          <a:p>
            <a:pPr eaLnBrk="1" fontAlgn="auto" hangingPunct="1">
              <a:spcBef>
                <a:spcPts val="0"/>
              </a:spcBef>
              <a:spcAft>
                <a:spcPts val="0"/>
              </a:spcAft>
              <a:defRPr/>
            </a:pPr>
            <a:r>
              <a:rPr lang="en-US" dirty="0" smtClean="0"/>
              <a:t>A dispatched sheriff’s department patrol car approaches the scene from the north and</a:t>
            </a:r>
          </a:p>
          <a:p>
            <a:pPr eaLnBrk="1" fontAlgn="auto" hangingPunct="1">
              <a:spcBef>
                <a:spcPts val="0"/>
              </a:spcBef>
              <a:spcAft>
                <a:spcPts val="0"/>
              </a:spcAft>
              <a:defRPr/>
            </a:pPr>
            <a:r>
              <a:rPr lang="en-US" dirty="0" smtClean="0"/>
              <a:t>notes a strong smell of ammonia. A visual assessment of the scene reveals an</a:t>
            </a:r>
          </a:p>
          <a:p>
            <a:pPr eaLnBrk="1" fontAlgn="auto" hangingPunct="1">
              <a:spcBef>
                <a:spcPts val="0"/>
              </a:spcBef>
              <a:spcAft>
                <a:spcPts val="0"/>
              </a:spcAft>
              <a:defRPr/>
            </a:pPr>
            <a:r>
              <a:rPr lang="en-US" dirty="0" smtClean="0"/>
              <a:t>unconscious adult in a car near the coop; an unconscious adult in a van on the highway</a:t>
            </a:r>
          </a:p>
          <a:p>
            <a:pPr eaLnBrk="1" fontAlgn="auto" hangingPunct="1">
              <a:spcBef>
                <a:spcPts val="0"/>
              </a:spcBef>
              <a:spcAft>
                <a:spcPts val="0"/>
              </a:spcAft>
              <a:defRPr/>
            </a:pPr>
            <a:r>
              <a:rPr lang="en-US" dirty="0" smtClean="0"/>
              <a:t>and a disabled school bus loaded with young children.</a:t>
            </a:r>
          </a:p>
          <a:p>
            <a:pPr eaLnBrk="1" fontAlgn="auto" hangingPunct="1">
              <a:spcBef>
                <a:spcPts val="0"/>
              </a:spcBef>
              <a:spcAft>
                <a:spcPts val="0"/>
              </a:spcAft>
              <a:defRPr/>
            </a:pPr>
            <a:r>
              <a:rPr lang="en-US" dirty="0" smtClean="0"/>
              <a:t>Two individuals who have left their car to help the school bus are overcome by ammonia</a:t>
            </a:r>
          </a:p>
          <a:p>
            <a:pPr eaLnBrk="1" fontAlgn="auto" hangingPunct="1">
              <a:spcBef>
                <a:spcPts val="0"/>
              </a:spcBef>
              <a:spcAft>
                <a:spcPts val="0"/>
              </a:spcAft>
              <a:defRPr/>
            </a:pPr>
            <a:r>
              <a:rPr lang="en-US" dirty="0" smtClean="0"/>
              <a:t>fumes and are lying on the ground. The school bus driver has noticed a “cloud” heading</a:t>
            </a:r>
          </a:p>
          <a:p>
            <a:pPr eaLnBrk="1" fontAlgn="auto" hangingPunct="1">
              <a:spcBef>
                <a:spcPts val="0"/>
              </a:spcBef>
              <a:spcAft>
                <a:spcPts val="0"/>
              </a:spcAft>
              <a:defRPr/>
            </a:pPr>
            <a:r>
              <a:rPr lang="en-US" dirty="0" smtClean="0"/>
              <a:t>towards the bus and begins to panic, which in turn has caused the children to panic and</a:t>
            </a:r>
          </a:p>
          <a:p>
            <a:pPr eaLnBrk="1" fontAlgn="auto" hangingPunct="1">
              <a:spcBef>
                <a:spcPts val="0"/>
              </a:spcBef>
              <a:spcAft>
                <a:spcPts val="0"/>
              </a:spcAft>
              <a:defRPr/>
            </a:pPr>
            <a:r>
              <a:rPr lang="en-US" dirty="0" smtClean="0"/>
              <a:t>start to leave the bus by the exit door.</a:t>
            </a:r>
          </a:p>
          <a:p>
            <a:pPr eaLnBrk="1" fontAlgn="auto" hangingPunct="1">
              <a:spcBef>
                <a:spcPts val="0"/>
              </a:spcBef>
              <a:spcAft>
                <a:spcPts val="0"/>
              </a:spcAft>
              <a:defRPr/>
            </a:pPr>
            <a:endParaRPr lang="en-US" dirty="0" smtClean="0"/>
          </a:p>
          <a:p>
            <a:pPr marL="228600" indent="-228600" eaLnBrk="1" fontAlgn="auto" hangingPunct="1">
              <a:spcBef>
                <a:spcPts val="0"/>
              </a:spcBef>
              <a:spcAft>
                <a:spcPts val="0"/>
              </a:spcAft>
              <a:buFontTx/>
              <a:buAutoNum type="arabicPeriod"/>
              <a:defRPr/>
            </a:pPr>
            <a:r>
              <a:rPr lang="en-US" dirty="0" smtClean="0"/>
              <a:t>What do the construction people need to do right away?</a:t>
            </a:r>
          </a:p>
          <a:p>
            <a:pPr marL="228600" indent="-228600" eaLnBrk="1" fontAlgn="auto" hangingPunct="1">
              <a:spcBef>
                <a:spcPts val="0"/>
              </a:spcBef>
              <a:spcAft>
                <a:spcPts val="0"/>
              </a:spcAft>
              <a:buFontTx/>
              <a:buAutoNum type="arabicPeriod"/>
              <a:defRPr/>
            </a:pPr>
            <a:r>
              <a:rPr lang="en-US" dirty="0" smtClean="0"/>
              <a:t>What can be done to protect the work zone or anything?</a:t>
            </a:r>
          </a:p>
          <a:p>
            <a:pPr marL="228600" indent="-228600" eaLnBrk="1" fontAlgn="auto" hangingPunct="1">
              <a:spcBef>
                <a:spcPts val="0"/>
              </a:spcBef>
              <a:spcAft>
                <a:spcPts val="0"/>
              </a:spcAft>
              <a:buFontTx/>
              <a:buAutoNum type="arabicPeriod"/>
              <a:defRPr/>
            </a:pPr>
            <a:r>
              <a:rPr lang="en-US" dirty="0" smtClean="0"/>
              <a:t>What should the workers use to help in this situation?</a:t>
            </a:r>
          </a:p>
          <a:p>
            <a:pPr marL="228600" indent="-228600" eaLnBrk="1" fontAlgn="auto" hangingPunct="1">
              <a:spcBef>
                <a:spcPts val="0"/>
              </a:spcBef>
              <a:spcAft>
                <a:spcPts val="0"/>
              </a:spcAft>
              <a:buFontTx/>
              <a:buAutoNum type="arabicPeriod"/>
              <a:defRPr/>
            </a:pPr>
            <a:r>
              <a:rPr lang="en-US" dirty="0" smtClean="0"/>
              <a:t>Communications should begin with?</a:t>
            </a:r>
          </a:p>
          <a:p>
            <a:pPr marL="228600" indent="-228600" eaLnBrk="1" fontAlgn="auto" hangingPunct="1">
              <a:spcBef>
                <a:spcPts val="0"/>
              </a:spcBef>
              <a:spcAft>
                <a:spcPts val="0"/>
              </a:spcAft>
              <a:buFontTx/>
              <a:buAutoNum type="arabicPeriod"/>
              <a:defRPr/>
            </a:pPr>
            <a:r>
              <a:rPr lang="en-US" dirty="0" smtClean="0"/>
              <a:t>What further planning would help in this situation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3860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2F13A2-FDCC-493F-9262-D5906ED6885D}" type="slidenum">
              <a:rPr lang="en-US" smtClean="0"/>
              <a:pPr fontAlgn="base">
                <a:spcBef>
                  <a:spcPct val="0"/>
                </a:spcBef>
                <a:spcAft>
                  <a:spcPct val="0"/>
                </a:spcAft>
                <a:defRPr/>
              </a:pPr>
              <a:t>151</a:t>
            </a:fld>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en-US" dirty="0" smtClean="0"/>
              <a:t>Monday, June 1-4:00 p.m.</a:t>
            </a:r>
          </a:p>
          <a:p>
            <a:pPr eaLnBrk="1" fontAlgn="auto" hangingPunct="1">
              <a:spcBef>
                <a:spcPts val="0"/>
              </a:spcBef>
              <a:spcAft>
                <a:spcPts val="0"/>
              </a:spcAft>
              <a:defRPr/>
            </a:pPr>
            <a:r>
              <a:rPr lang="en-US" dirty="0" smtClean="0"/>
              <a:t>The </a:t>
            </a:r>
            <a:r>
              <a:rPr lang="en-US" dirty="0" err="1" smtClean="0"/>
              <a:t>Soo</a:t>
            </a:r>
            <a:r>
              <a:rPr lang="en-US" dirty="0" smtClean="0"/>
              <a:t> Line/Canadian Pacific Railway is crossing _____ Street in downtown ________.</a:t>
            </a:r>
          </a:p>
          <a:p>
            <a:pPr eaLnBrk="1" fontAlgn="auto" hangingPunct="1">
              <a:spcBef>
                <a:spcPts val="0"/>
              </a:spcBef>
              <a:spcAft>
                <a:spcPts val="0"/>
              </a:spcAft>
              <a:defRPr/>
            </a:pPr>
            <a:r>
              <a:rPr lang="en-US" dirty="0" smtClean="0"/>
              <a:t>The freight training is traveling in a southwest direction and is slowing its rate of speed as</a:t>
            </a:r>
          </a:p>
          <a:p>
            <a:pPr eaLnBrk="1" fontAlgn="auto" hangingPunct="1">
              <a:spcBef>
                <a:spcPts val="0"/>
              </a:spcBef>
              <a:spcAft>
                <a:spcPts val="0"/>
              </a:spcAft>
              <a:defRPr/>
            </a:pPr>
            <a:r>
              <a:rPr lang="en-US" dirty="0" smtClean="0"/>
              <a:t>it nears the rail switch near the downtown area where ___________ company is working to fix the shoulder of the roadway.</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This city has a large usage of rail traffic with both freight and passenger trains entering the city daily.</a:t>
            </a:r>
          </a:p>
          <a:p>
            <a:pPr eaLnBrk="1" fontAlgn="auto" hangingPunct="1">
              <a:spcBef>
                <a:spcPts val="0"/>
              </a:spcBef>
              <a:spcAft>
                <a:spcPts val="0"/>
              </a:spcAft>
              <a:defRPr/>
            </a:pPr>
            <a:r>
              <a:rPr lang="en-US" dirty="0" smtClean="0"/>
              <a:t>The weather is beautiful today; temperatures are near 58 degrees with light winds (5mph)</a:t>
            </a:r>
          </a:p>
          <a:p>
            <a:pPr eaLnBrk="1" fontAlgn="auto" hangingPunct="1">
              <a:spcBef>
                <a:spcPts val="0"/>
              </a:spcBef>
              <a:spcAft>
                <a:spcPts val="0"/>
              </a:spcAft>
              <a:defRPr/>
            </a:pPr>
            <a:r>
              <a:rPr lang="en-US" dirty="0" smtClean="0"/>
              <a:t>from of the west. The train engineer had a warning displayed on the engine control panel</a:t>
            </a:r>
          </a:p>
          <a:p>
            <a:pPr eaLnBrk="1" fontAlgn="auto" hangingPunct="1">
              <a:spcBef>
                <a:spcPts val="0"/>
              </a:spcBef>
              <a:spcAft>
                <a:spcPts val="0"/>
              </a:spcAft>
              <a:defRPr/>
            </a:pPr>
            <a:r>
              <a:rPr lang="en-US" dirty="0" smtClean="0"/>
              <a:t>that the train has lost an air supply; this causes the train to proceed to an emergency stop.</a:t>
            </a:r>
          </a:p>
          <a:p>
            <a:pPr eaLnBrk="1" fontAlgn="auto" hangingPunct="1">
              <a:spcBef>
                <a:spcPts val="0"/>
              </a:spcBef>
              <a:spcAft>
                <a:spcPts val="0"/>
              </a:spcAft>
              <a:defRPr/>
            </a:pPr>
            <a:r>
              <a:rPr lang="en-US" dirty="0" smtClean="0"/>
              <a:t>The conductor retrieves the compressed load bill and proceeds to investigate the problem.</a:t>
            </a:r>
          </a:p>
          <a:p>
            <a:pPr eaLnBrk="1" fontAlgn="auto" hangingPunct="1">
              <a:spcBef>
                <a:spcPts val="0"/>
              </a:spcBef>
              <a:spcAft>
                <a:spcPts val="0"/>
              </a:spcAft>
              <a:defRPr/>
            </a:pPr>
            <a:r>
              <a:rPr lang="en-US" dirty="0" smtClean="0"/>
              <a:t>Phase 1</a:t>
            </a:r>
          </a:p>
          <a:p>
            <a:pPr eaLnBrk="1" fontAlgn="auto" hangingPunct="1">
              <a:spcBef>
                <a:spcPts val="0"/>
              </a:spcBef>
              <a:spcAft>
                <a:spcPts val="0"/>
              </a:spcAft>
              <a:defRPr/>
            </a:pPr>
            <a:r>
              <a:rPr lang="en-US" dirty="0" smtClean="0"/>
              <a:t>The conductor exits the train. He quickly identifies a derailment of numerous cars. He</a:t>
            </a:r>
          </a:p>
          <a:p>
            <a:pPr eaLnBrk="1" fontAlgn="auto" hangingPunct="1">
              <a:spcBef>
                <a:spcPts val="0"/>
              </a:spcBef>
              <a:spcAft>
                <a:spcPts val="0"/>
              </a:spcAft>
              <a:defRPr/>
            </a:pPr>
            <a:r>
              <a:rPr lang="en-US" dirty="0" smtClean="0"/>
              <a:t>identifies a strong odor that resembles ammonia. Without delay, he notifies the engineer</a:t>
            </a:r>
          </a:p>
          <a:p>
            <a:pPr eaLnBrk="1" fontAlgn="auto" hangingPunct="1">
              <a:spcBef>
                <a:spcPts val="0"/>
              </a:spcBef>
              <a:spcAft>
                <a:spcPts val="0"/>
              </a:spcAft>
              <a:defRPr/>
            </a:pPr>
            <a:r>
              <a:rPr lang="en-US" dirty="0" smtClean="0"/>
              <a:t>of a four-car derailment with hazardous chemical release and activates the railroad</a:t>
            </a:r>
          </a:p>
          <a:p>
            <a:pPr eaLnBrk="1" fontAlgn="auto" hangingPunct="1">
              <a:spcBef>
                <a:spcPts val="0"/>
              </a:spcBef>
              <a:spcAft>
                <a:spcPts val="0"/>
              </a:spcAft>
              <a:defRPr/>
            </a:pPr>
            <a:r>
              <a:rPr lang="en-US" dirty="0" smtClean="0"/>
              <a:t>emergency response plan. The engineer notifies the chief railroad dispatcher and the local</a:t>
            </a:r>
          </a:p>
          <a:p>
            <a:pPr eaLnBrk="1" fontAlgn="auto" hangingPunct="1">
              <a:spcBef>
                <a:spcPts val="0"/>
              </a:spcBef>
              <a:spcAft>
                <a:spcPts val="0"/>
              </a:spcAft>
              <a:defRPr/>
            </a:pPr>
            <a:r>
              <a:rPr lang="en-US" dirty="0" smtClean="0"/>
              <a:t>emergency response teams are notified.</a:t>
            </a:r>
          </a:p>
          <a:p>
            <a:pPr eaLnBrk="1" fontAlgn="auto" hangingPunct="1">
              <a:spcBef>
                <a:spcPts val="0"/>
              </a:spcBef>
              <a:spcAft>
                <a:spcPts val="0"/>
              </a:spcAft>
              <a:defRPr/>
            </a:pPr>
            <a:r>
              <a:rPr lang="en-US" dirty="0" smtClean="0"/>
              <a:t>Phase 2</a:t>
            </a:r>
          </a:p>
          <a:p>
            <a:pPr eaLnBrk="1" fontAlgn="auto" hangingPunct="1">
              <a:spcBef>
                <a:spcPts val="0"/>
              </a:spcBef>
              <a:spcAft>
                <a:spcPts val="0"/>
              </a:spcAft>
              <a:defRPr/>
            </a:pPr>
            <a:r>
              <a:rPr lang="en-US" dirty="0" smtClean="0"/>
              <a:t>The first responding unit reports a large white cloud over the area. The tank car releasing</a:t>
            </a:r>
          </a:p>
          <a:p>
            <a:pPr eaLnBrk="1" fontAlgn="auto" hangingPunct="1">
              <a:spcBef>
                <a:spcPts val="0"/>
              </a:spcBef>
              <a:spcAft>
                <a:spcPts val="0"/>
              </a:spcAft>
              <a:defRPr/>
            </a:pPr>
            <a:r>
              <a:rPr lang="en-US" dirty="0" smtClean="0"/>
              <a:t>the chemical has been identified as placard #1005. This car is near the work zone and the railroad depot. Another one of the derailed boxcars contained a load of sand, which has spilled across the</a:t>
            </a:r>
          </a:p>
          <a:p>
            <a:pPr eaLnBrk="1" fontAlgn="auto" hangingPunct="1">
              <a:spcBef>
                <a:spcPts val="0"/>
              </a:spcBef>
              <a:spcAft>
                <a:spcPts val="0"/>
              </a:spcAft>
              <a:defRPr/>
            </a:pPr>
            <a:r>
              <a:rPr lang="en-US" dirty="0" smtClean="0"/>
              <a:t>roadway at ______ and _____ blocking access to the area.</a:t>
            </a:r>
          </a:p>
          <a:p>
            <a:pPr eaLnBrk="1" fontAlgn="auto" hangingPunct="1">
              <a:spcBef>
                <a:spcPts val="0"/>
              </a:spcBef>
              <a:spcAft>
                <a:spcPts val="0"/>
              </a:spcAft>
              <a:defRPr/>
            </a:pPr>
            <a:r>
              <a:rPr lang="en-US" dirty="0" smtClean="0"/>
              <a:t>Phase 3</a:t>
            </a:r>
          </a:p>
          <a:p>
            <a:pPr eaLnBrk="1" fontAlgn="auto" hangingPunct="1">
              <a:spcBef>
                <a:spcPts val="0"/>
              </a:spcBef>
              <a:spcAft>
                <a:spcPts val="0"/>
              </a:spcAft>
              <a:defRPr/>
            </a:pPr>
            <a:r>
              <a:rPr lang="en-US" dirty="0" smtClean="0"/>
              <a:t>Many additional resources are required to handle a situation of this magnitude. The</a:t>
            </a:r>
          </a:p>
          <a:p>
            <a:pPr eaLnBrk="1" fontAlgn="auto" hangingPunct="1">
              <a:spcBef>
                <a:spcPts val="0"/>
              </a:spcBef>
              <a:spcAft>
                <a:spcPts val="0"/>
              </a:spcAft>
              <a:defRPr/>
            </a:pPr>
            <a:r>
              <a:rPr lang="en-US" dirty="0" smtClean="0"/>
              <a:t>daycare center on Superior Street has called the police department inquiring about the</a:t>
            </a:r>
          </a:p>
          <a:p>
            <a:pPr eaLnBrk="1" fontAlgn="auto" hangingPunct="1">
              <a:spcBef>
                <a:spcPts val="0"/>
              </a:spcBef>
              <a:spcAft>
                <a:spcPts val="0"/>
              </a:spcAft>
              <a:defRPr/>
            </a:pPr>
            <a:r>
              <a:rPr lang="en-US" dirty="0" smtClean="0"/>
              <a:t>emergency. They are reporting a strong odor at their location. Many of the children are</a:t>
            </a:r>
          </a:p>
          <a:p>
            <a:pPr eaLnBrk="1" fontAlgn="auto" hangingPunct="1">
              <a:spcBef>
                <a:spcPts val="0"/>
              </a:spcBef>
              <a:spcAft>
                <a:spcPts val="0"/>
              </a:spcAft>
              <a:defRPr/>
            </a:pPr>
            <a:r>
              <a:rPr lang="en-US" dirty="0" smtClean="0"/>
              <a:t>coughing and have complaints of eye irritation. Road blockage from the sand spill is</a:t>
            </a:r>
          </a:p>
          <a:p>
            <a:pPr eaLnBrk="1" fontAlgn="auto" hangingPunct="1">
              <a:spcBef>
                <a:spcPts val="0"/>
              </a:spcBef>
              <a:spcAft>
                <a:spcPts val="0"/>
              </a:spcAft>
              <a:defRPr/>
            </a:pPr>
            <a:r>
              <a:rPr lang="en-US" dirty="0" smtClean="0"/>
              <a:t>causing a large backup of traffic off state Hwy ________.</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1. Who is in charge of the incident at this point?</a:t>
            </a:r>
          </a:p>
          <a:p>
            <a:pPr eaLnBrk="1" fontAlgn="auto" hangingPunct="1">
              <a:spcBef>
                <a:spcPts val="0"/>
              </a:spcBef>
              <a:spcAft>
                <a:spcPts val="0"/>
              </a:spcAft>
              <a:defRPr/>
            </a:pPr>
            <a:r>
              <a:rPr lang="en-US" dirty="0" smtClean="0"/>
              <a:t>2. What are response priorities?</a:t>
            </a:r>
          </a:p>
          <a:p>
            <a:pPr eaLnBrk="1" fontAlgn="auto" hangingPunct="1">
              <a:spcBef>
                <a:spcPts val="0"/>
              </a:spcBef>
              <a:spcAft>
                <a:spcPts val="0"/>
              </a:spcAft>
              <a:defRPr/>
            </a:pPr>
            <a:r>
              <a:rPr lang="en-US" dirty="0" smtClean="0"/>
              <a:t>3. Are response resources adequate? If not, where will additional resources be</a:t>
            </a:r>
          </a:p>
          <a:p>
            <a:pPr eaLnBrk="1" fontAlgn="auto" hangingPunct="1">
              <a:spcBef>
                <a:spcPts val="0"/>
              </a:spcBef>
              <a:spcAft>
                <a:spcPts val="0"/>
              </a:spcAft>
              <a:defRPr/>
            </a:pPr>
            <a:r>
              <a:rPr lang="en-US" dirty="0" smtClean="0"/>
              <a:t>obtained?</a:t>
            </a:r>
          </a:p>
          <a:p>
            <a:pPr eaLnBrk="1" fontAlgn="auto" hangingPunct="1">
              <a:spcBef>
                <a:spcPts val="0"/>
              </a:spcBef>
              <a:spcAft>
                <a:spcPts val="0"/>
              </a:spcAft>
              <a:defRPr/>
            </a:pPr>
            <a:r>
              <a:rPr lang="en-US" dirty="0" smtClean="0"/>
              <a:t>4. What and who should be involved in the ICS?</a:t>
            </a:r>
          </a:p>
          <a:p>
            <a:pPr eaLnBrk="1" fontAlgn="auto" hangingPunct="1">
              <a:spcBef>
                <a:spcPts val="0"/>
              </a:spcBef>
              <a:spcAft>
                <a:spcPts val="0"/>
              </a:spcAft>
              <a:defRPr/>
            </a:pPr>
            <a:r>
              <a:rPr lang="en-US" dirty="0" smtClean="0"/>
              <a:t>5. What role will public information play in the response?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387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D005AC-3464-4CC1-813E-828ADE75B25D}" type="slidenum">
              <a:rPr lang="en-US" smtClean="0"/>
              <a:pPr fontAlgn="base">
                <a:spcBef>
                  <a:spcPct val="0"/>
                </a:spcBef>
                <a:spcAft>
                  <a:spcPct val="0"/>
                </a:spcAft>
                <a:defRPr/>
              </a:pPr>
              <a:t>152</a:t>
            </a:fld>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0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88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D4204C-3D2B-4B9F-A569-4466504C5FAB}" type="slidenum">
              <a:rPr lang="en-US" smtClean="0"/>
              <a:pPr fontAlgn="base">
                <a:spcBef>
                  <a:spcPct val="0"/>
                </a:spcBef>
                <a:spcAft>
                  <a:spcPct val="0"/>
                </a:spcAft>
                <a:defRPr/>
              </a:pPr>
              <a:t>153</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work that occupies a location more than one daylight period up to 3 days, or nighttime work lasting more than 1 hour</a:t>
            </a:r>
          </a:p>
          <a:p>
            <a:pPr eaLnBrk="1" hangingPunct="1">
              <a:spcBef>
                <a:spcPct val="0"/>
              </a:spcBef>
            </a:pPr>
            <a:endParaRPr lang="en-US" smtClean="0"/>
          </a:p>
        </p:txBody>
      </p:sp>
      <p:sp>
        <p:nvSpPr>
          <p:cNvPr id="252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CCE4FC-843D-4923-BE0E-A4BD261AD8B3}"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is daytime work that occupies a location for more than 1 hour within a single daylight period</a:t>
            </a:r>
          </a:p>
        </p:txBody>
      </p:sp>
      <p:sp>
        <p:nvSpPr>
          <p:cNvPr id="2539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1A48E-12E6-4C55-AE9E-BE481F2D3D73}"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Work that moves intermittently or continuously</a:t>
            </a:r>
          </a:p>
          <a:p>
            <a:pPr eaLnBrk="1" hangingPunct="1">
              <a:spcBef>
                <a:spcPct val="0"/>
              </a:spcBef>
            </a:pPr>
            <a:endParaRPr lang="en-US" smtClean="0"/>
          </a:p>
          <a:p>
            <a:pPr eaLnBrk="1" hangingPunct="1">
              <a:spcBef>
                <a:spcPct val="0"/>
              </a:spcBef>
            </a:pPr>
            <a:r>
              <a:rPr lang="en-US" smtClean="0"/>
              <a:t>Ed asked his boss if there were situations in which they was work but excluded them?   His boss said there were but didn’t know advised Ed to check in the book at the shack and found this is the case in theses situations.</a:t>
            </a:r>
          </a:p>
        </p:txBody>
      </p:sp>
      <p:sp>
        <p:nvSpPr>
          <p:cNvPr id="254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32DA56-5712-4B58-8F7A-BEAF6ED07A6F}"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Can you tell me if there are any Exclusions? </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Excludes - Private construction, maintenance or utility work outside the traffic way. For example, a building being constructed or the lines being painted for a business' parking lot stalls.</a:t>
            </a:r>
          </a:p>
          <a:p>
            <a:pPr eaLnBrk="1" hangingPunct="1">
              <a:spcBef>
                <a:spcPct val="0"/>
              </a:spcBef>
            </a:pPr>
            <a:endParaRPr lang="en-US" smtClean="0"/>
          </a:p>
          <a:p>
            <a:pPr eaLnBrk="1" hangingPunct="1">
              <a:spcBef>
                <a:spcPct val="0"/>
              </a:spcBef>
            </a:pPr>
            <a:r>
              <a:rPr lang="en-US" smtClean="0"/>
              <a:t>Ed knows there are four types of Work Zone but what is a work zone identified by?  He asked one of his coworkers who does a lot of the signs and said ‘Ed they are identified by using markers in zones- you should know that.</a:t>
            </a:r>
          </a:p>
        </p:txBody>
      </p:sp>
      <p:sp>
        <p:nvSpPr>
          <p:cNvPr id="256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52336B-F031-4E98-887B-26098FF5D006}"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3200" smtClean="0"/>
              <a:t>READ 1</a:t>
            </a:r>
            <a:r>
              <a:rPr lang="en-US" sz="3200" baseline="30000" smtClean="0"/>
              <a:t>st</a:t>
            </a:r>
            <a:r>
              <a:rPr lang="en-US" sz="3200" smtClean="0"/>
              <a:t> Can anyone tell me what they are and their definition?</a:t>
            </a:r>
          </a:p>
          <a:p>
            <a:pPr eaLnBrk="1" hangingPunct="1">
              <a:spcBef>
                <a:spcPct val="0"/>
              </a:spcBef>
            </a:pPr>
            <a:endParaRPr lang="en-US" sz="3200" smtClean="0"/>
          </a:p>
          <a:p>
            <a:pPr eaLnBrk="1" hangingPunct="1">
              <a:spcBef>
                <a:spcPct val="0"/>
              </a:spcBef>
            </a:pPr>
            <a:r>
              <a:rPr lang="en-US" sz="3200" smtClean="0"/>
              <a:t>Advance Warning</a:t>
            </a:r>
          </a:p>
          <a:p>
            <a:pPr eaLnBrk="1" hangingPunct="1">
              <a:spcBef>
                <a:spcPct val="0"/>
              </a:spcBef>
            </a:pPr>
            <a:r>
              <a:rPr lang="en-US" sz="3200" smtClean="0"/>
              <a:t>Transition</a:t>
            </a:r>
          </a:p>
          <a:p>
            <a:pPr eaLnBrk="1" hangingPunct="1">
              <a:spcBef>
                <a:spcPct val="0"/>
              </a:spcBef>
            </a:pPr>
            <a:r>
              <a:rPr lang="en-US" sz="3200" smtClean="0"/>
              <a:t>Activity</a:t>
            </a:r>
          </a:p>
          <a:p>
            <a:pPr eaLnBrk="1" hangingPunct="1">
              <a:spcBef>
                <a:spcPct val="0"/>
              </a:spcBef>
            </a:pPr>
            <a:r>
              <a:rPr lang="en-US" sz="3200" smtClean="0"/>
              <a:t>Termination</a:t>
            </a:r>
          </a:p>
          <a:p>
            <a:pPr eaLnBrk="1" hangingPunct="1">
              <a:spcBef>
                <a:spcPct val="0"/>
              </a:spcBef>
            </a:pPr>
            <a:r>
              <a:rPr lang="en-US" sz="3200" smtClean="0">
                <a:hlinkClick r:id="rId3" action="ppaction://hlinkfile"/>
              </a:rPr>
              <a:t>Termination Area</a:t>
            </a:r>
            <a:r>
              <a:rPr lang="en-US" sz="3200" smtClean="0"/>
              <a:t> - traffic resumes normal path</a:t>
            </a:r>
          </a:p>
          <a:p>
            <a:pPr eaLnBrk="1" hangingPunct="1">
              <a:spcBef>
                <a:spcPct val="0"/>
              </a:spcBef>
            </a:pPr>
            <a:r>
              <a:rPr lang="en-US" sz="3200" smtClean="0">
                <a:hlinkClick r:id="rId3" action="ppaction://hlinkfile"/>
              </a:rPr>
              <a:t>Activity Area</a:t>
            </a:r>
            <a:r>
              <a:rPr lang="en-US" sz="3200" smtClean="0"/>
              <a:t> - where work takes place</a:t>
            </a:r>
          </a:p>
          <a:p>
            <a:pPr eaLnBrk="1" hangingPunct="1">
              <a:spcBef>
                <a:spcPct val="0"/>
              </a:spcBef>
            </a:pPr>
            <a:r>
              <a:rPr lang="en-US" sz="3200" smtClean="0"/>
              <a:t>Work Space - space for workers, equipment, and material storage</a:t>
            </a:r>
          </a:p>
          <a:p>
            <a:pPr eaLnBrk="1" hangingPunct="1">
              <a:spcBef>
                <a:spcPct val="0"/>
              </a:spcBef>
            </a:pPr>
            <a:r>
              <a:rPr lang="en-US" sz="3200" smtClean="0"/>
              <a:t>Buffer Space - provides protection for traffic and workers</a:t>
            </a:r>
          </a:p>
          <a:p>
            <a:pPr eaLnBrk="1" hangingPunct="1">
              <a:spcBef>
                <a:spcPct val="0"/>
              </a:spcBef>
            </a:pPr>
            <a:r>
              <a:rPr lang="en-US" sz="3200" smtClean="0">
                <a:hlinkClick r:id="rId4" action="ppaction://hlinkfile"/>
              </a:rPr>
              <a:t>Transition Area</a:t>
            </a:r>
            <a:r>
              <a:rPr lang="en-US" sz="3200" smtClean="0"/>
              <a:t> - moves traffic from normal path</a:t>
            </a:r>
          </a:p>
          <a:p>
            <a:pPr eaLnBrk="1" hangingPunct="1">
              <a:spcBef>
                <a:spcPct val="0"/>
              </a:spcBef>
            </a:pPr>
            <a:r>
              <a:rPr lang="en-US" sz="3200" smtClean="0">
                <a:hlinkClick r:id="rId4" action="ppaction://hlinkfile"/>
              </a:rPr>
              <a:t>Advance Warning Area</a:t>
            </a:r>
            <a:r>
              <a:rPr lang="en-US" sz="3200" smtClean="0"/>
              <a:t> ? notifies traffic of what to expect ahead</a:t>
            </a:r>
          </a:p>
          <a:p>
            <a:pPr eaLnBrk="1" hangingPunct="1">
              <a:spcBef>
                <a:spcPct val="0"/>
              </a:spcBef>
            </a:pPr>
            <a:endParaRPr lang="en-US" sz="3200" smtClean="0"/>
          </a:p>
        </p:txBody>
      </p:sp>
      <p:sp>
        <p:nvSpPr>
          <p:cNvPr id="257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8E6D55-D262-4108-85FC-45D49544649E}"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9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276C1F-0A7E-46FD-8808-1FDBD007141C}"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smtClean="0"/>
          </a:p>
          <a:p>
            <a:pPr eaLnBrk="1" hangingPunct="1">
              <a:spcBef>
                <a:spcPct val="0"/>
              </a:spcBef>
            </a:pPr>
            <a:endParaRPr lang="en-US" b="1" smtClean="0"/>
          </a:p>
          <a:p>
            <a:pPr eaLnBrk="1" hangingPunct="1">
              <a:spcBef>
                <a:spcPct val="0"/>
              </a:spcBef>
            </a:pPr>
            <a:endParaRPr lang="en-US" smtClean="0"/>
          </a:p>
        </p:txBody>
      </p:sp>
      <p:sp>
        <p:nvSpPr>
          <p:cNvPr id="2580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7C99FD-ABD3-49A9-89B1-1427F3F3AC9E}"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Work Zone Crash - a traffic crash in which the first harmful event occurs within the boundaries of a work zone or on an approach to or exit from a work zone, </a:t>
            </a:r>
            <a:r>
              <a:rPr lang="en-US" b="1" smtClean="0"/>
              <a:t>resulting from an activity, behavior or control related to the movement of the traffic units through the work zone</a:t>
            </a:r>
            <a:r>
              <a:rPr lang="en-US" smtClean="0"/>
              <a:t>. </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Includes collision and non-collision crashes occurring within the signs or markings indicating a work zone or occurring on approach to, exiting from or adjacent to work zones that are related to the work zone</a:t>
            </a:r>
          </a:p>
          <a:p>
            <a:pPr eaLnBrk="1" hangingPunct="1">
              <a:spcBef>
                <a:spcPct val="0"/>
              </a:spcBef>
            </a:pPr>
            <a:endParaRPr lang="en-US" smtClean="0"/>
          </a:p>
          <a:p>
            <a:pPr eaLnBrk="1" hangingPunct="1">
              <a:spcBef>
                <a:spcPct val="0"/>
              </a:spcBef>
            </a:pPr>
            <a:endParaRPr lang="en-US" smtClean="0"/>
          </a:p>
        </p:txBody>
      </p:sp>
      <p:sp>
        <p:nvSpPr>
          <p:cNvPr id="259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A7D964-6FC0-43AB-8D70-D6372D1B052A}"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Was the Accident in or near a construction, maintenance or utility work zone?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If the answer to one of the 2 statements next then is yes, then it is we will have a couple of examples to see if we can identify them from the drawings.</a:t>
            </a:r>
          </a:p>
          <a:p>
            <a:pPr eaLnBrk="1" fontAlgn="auto" hangingPunct="1">
              <a:spcBef>
                <a:spcPts val="0"/>
              </a:spcBef>
              <a:spcAft>
                <a:spcPts val="0"/>
              </a:spcAft>
              <a:defRPr/>
            </a:pPr>
            <a:endParaRPr lang="en-US" dirty="0" smtClean="0"/>
          </a:p>
          <a:p>
            <a:pPr marL="228600" indent="-228600" eaLnBrk="1" fontAlgn="auto" hangingPunct="1">
              <a:spcBef>
                <a:spcPts val="0"/>
              </a:spcBef>
              <a:spcAft>
                <a:spcPts val="0"/>
              </a:spcAft>
              <a:buFontTx/>
              <a:buAutoNum type="arabicPeriod"/>
              <a:defRPr/>
            </a:pPr>
            <a:r>
              <a:rPr lang="en-US" dirty="0" smtClean="0"/>
              <a:t>Did the first harmful event occur within the boundaries of a work zone?</a:t>
            </a:r>
          </a:p>
          <a:p>
            <a:pPr marL="228600" indent="-228600"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2. Did the first harmful event occur on an approach to or exit from a work zone, resulting from an activity, behavior, or control related to the movement of the traffic units through the work zone?</a:t>
            </a:r>
          </a:p>
          <a:p>
            <a:pPr eaLnBrk="1" fontAlgn="auto" hangingPunct="1">
              <a:spcBef>
                <a:spcPts val="0"/>
              </a:spcBef>
              <a:spcAft>
                <a:spcPts val="0"/>
              </a:spcAft>
              <a:defRPr/>
            </a:pPr>
            <a:endParaRPr lang="en-US" dirty="0" smtClean="0"/>
          </a:p>
        </p:txBody>
      </p:sp>
      <p:sp>
        <p:nvSpPr>
          <p:cNvPr id="260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DF326E-1C1E-44AE-ADF9-9505F789E0BC}"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An accident that occurs in or related to a construction, maintenance, or utility work zone, whether or not workers were actually present at the time of the accident. ‘</a:t>
            </a:r>
          </a:p>
          <a:p>
            <a:pPr eaLnBrk="1" hangingPunct="1">
              <a:spcBef>
                <a:spcPct val="0"/>
              </a:spcBef>
            </a:pPr>
            <a:endParaRPr lang="en-US" smtClean="0"/>
          </a:p>
          <a:p>
            <a:pPr eaLnBrk="1" hangingPunct="1">
              <a:spcBef>
                <a:spcPct val="0"/>
              </a:spcBef>
            </a:pPr>
            <a:r>
              <a:rPr lang="en-US" smtClean="0"/>
              <a:t>Work zone related’ accidents may also include those involving motor</a:t>
            </a:r>
          </a:p>
          <a:p>
            <a:pPr eaLnBrk="1" hangingPunct="1">
              <a:spcBef>
                <a:spcPct val="0"/>
              </a:spcBef>
            </a:pPr>
            <a:r>
              <a:rPr lang="en-US" smtClean="0"/>
              <a:t>vehicles slowed or stopped because of the work zone, even if the first harmful event occurred before the first warning sign.</a:t>
            </a:r>
          </a:p>
          <a:p>
            <a:pPr eaLnBrk="1" hangingPunct="1">
              <a:spcBef>
                <a:spcPct val="0"/>
              </a:spcBef>
            </a:pPr>
            <a:endParaRPr lang="en-US" smtClean="0"/>
          </a:p>
        </p:txBody>
      </p:sp>
      <p:sp>
        <p:nvSpPr>
          <p:cNvPr id="261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508585-2145-493A-9504-C6D353FD6FAD}"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For example:</a:t>
            </a:r>
            <a:endParaRPr lang="en-US" smtClean="0"/>
          </a:p>
          <a:p>
            <a:pPr eaLnBrk="1" hangingPunct="1">
              <a:spcBef>
                <a:spcPct val="0"/>
              </a:spcBef>
            </a:pPr>
            <a:r>
              <a:rPr lang="en-US" smtClean="0"/>
              <a:t>An automobile on the roadway loses control within a work zone due to a shift or reduction in the travel lanes and crashes into another vehicle in the work zone.</a:t>
            </a:r>
          </a:p>
          <a:p>
            <a:pPr eaLnBrk="1" hangingPunct="1">
              <a:spcBef>
                <a:spcPct val="0"/>
              </a:spcBef>
            </a:pPr>
            <a:endParaRPr lang="en-US" smtClean="0"/>
          </a:p>
          <a:p>
            <a:pPr eaLnBrk="1" hangingPunct="1">
              <a:spcBef>
                <a:spcPct val="0"/>
              </a:spcBef>
            </a:pPr>
            <a:endParaRPr lang="en-US" smtClean="0"/>
          </a:p>
        </p:txBody>
      </p:sp>
      <p:sp>
        <p:nvSpPr>
          <p:cNvPr id="262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E8D075-9EC9-4ED2-9D59-2397FC8E36F9}"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A van in an open travel lane strikes a highway worker in the work zone. </a:t>
            </a:r>
          </a:p>
        </p:txBody>
      </p:sp>
      <p:sp>
        <p:nvSpPr>
          <p:cNvPr id="263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4A15A9-364F-4C9D-99B1-D783B0D854A5}"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4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052005-5798-4AAC-9185-F7BB8007B738}"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Excludes single-vehicle crashes involving working vehicles not located in traffic way.</a:t>
            </a:r>
          </a:p>
          <a:p>
            <a:pPr eaLnBrk="1" hangingPunct="1">
              <a:spcBef>
                <a:spcPct val="0"/>
              </a:spcBef>
            </a:pPr>
            <a:r>
              <a:rPr lang="en-US" smtClean="0"/>
              <a:t/>
            </a:r>
            <a:br>
              <a:rPr lang="en-US" smtClean="0"/>
            </a:br>
            <a:endParaRPr lang="en-US" smtClean="0"/>
          </a:p>
          <a:p>
            <a:pPr eaLnBrk="1" hangingPunct="1">
              <a:spcBef>
                <a:spcPct val="0"/>
              </a:spcBef>
            </a:pPr>
            <a:endParaRPr lang="en-US" smtClean="0"/>
          </a:p>
        </p:txBody>
      </p:sp>
      <p:sp>
        <p:nvSpPr>
          <p:cNvPr id="265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FFD64D-D5D7-45B4-AE01-61481D0417F5}"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un stabilized situation begins on a portion of the traffic way open to the public and the first harmful event occurs in construction area closed by barricades or cones. </a:t>
            </a:r>
          </a:p>
          <a:p>
            <a:pPr eaLnBrk="1" hangingPunct="1">
              <a:spcBef>
                <a:spcPct val="0"/>
              </a:spcBef>
            </a:pPr>
            <a:endParaRPr lang="en-US" smtClean="0"/>
          </a:p>
          <a:p>
            <a:pPr eaLnBrk="1" hangingPunct="1">
              <a:spcBef>
                <a:spcPct val="0"/>
              </a:spcBef>
            </a:pPr>
            <a:r>
              <a:rPr lang="en-US" smtClean="0"/>
              <a:t>Motor Vehicle Accident? YES</a:t>
            </a:r>
            <a:br>
              <a:rPr lang="en-US" smtClean="0"/>
            </a:br>
            <a:r>
              <a:rPr lang="en-US" smtClean="0"/>
              <a:t>Work Zone Accident? YES</a:t>
            </a:r>
          </a:p>
          <a:p>
            <a:pPr eaLnBrk="1" hangingPunct="1">
              <a:spcBef>
                <a:spcPct val="0"/>
              </a:spcBef>
            </a:pPr>
            <a:endParaRPr lang="en-US" smtClean="0"/>
          </a:p>
        </p:txBody>
      </p:sp>
      <p:sp>
        <p:nvSpPr>
          <p:cNvPr id="266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C53CAE-F1DF-411F-BDF4-B113ECCD1825}"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slide shows where in the work zone the crash occurred</a:t>
            </a:r>
          </a:p>
        </p:txBody>
      </p:sp>
      <p:sp>
        <p:nvSpPr>
          <p:cNvPr id="267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573057-0DD2-4B10-961E-B2D331C83AC0}"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0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816182-6E5B-4AD2-A5B0-FF1B6D43AC3A}"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t>See handout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Fatalities in Motor Vehicle Traffic Crashes by State and Construction/Maintenance Zone (2008) </a:t>
            </a:r>
          </a:p>
          <a:p>
            <a:pPr eaLnBrk="1" fontAlgn="auto" hangingPunct="1">
              <a:spcBef>
                <a:spcPts val="0"/>
              </a:spcBef>
              <a:spcAft>
                <a:spcPts val="0"/>
              </a:spcAft>
              <a:defRPr/>
            </a:pPr>
            <a:r>
              <a:rPr lang="en-US" dirty="0" smtClean="0"/>
              <a:t>State Not in </a:t>
            </a:r>
            <a:br>
              <a:rPr lang="en-US" dirty="0" smtClean="0"/>
            </a:br>
            <a:r>
              <a:rPr lang="en-US" dirty="0" smtClean="0"/>
              <a:t>Construction/Maintenance Zone In </a:t>
            </a:r>
            <a:br>
              <a:rPr lang="en-US" dirty="0" smtClean="0"/>
            </a:br>
            <a:r>
              <a:rPr lang="en-US" dirty="0" smtClean="0"/>
              <a:t>Construction/Maintenance Zone Total Number </a:t>
            </a:r>
            <a:r>
              <a:rPr lang="en-US" dirty="0" err="1" smtClean="0"/>
              <a:t>Number</a:t>
            </a:r>
            <a:r>
              <a:rPr lang="en-US" dirty="0" smtClean="0"/>
              <a:t> </a:t>
            </a:r>
            <a:r>
              <a:rPr lang="en-US" dirty="0" err="1" smtClean="0"/>
              <a:t>Number</a:t>
            </a:r>
            <a:r>
              <a:rPr lang="en-US" dirty="0" smtClean="0"/>
              <a:t> Alabama 954 12 966 Alaska 60 2 62 Arizona 920 17 937 Arkansas 581 19 600 California 3,364 70 3,434 Colorado 537 11 548 Connecticut 260 4 264 Delaware 118 3 121 District of Columbia 34 0 34 Florida 2,897 81 2,978 Georgia 1,457 36 1,493 Hawaii 106 1 107 Idaho 224 8 232 Illinois 1,012 31 1,043 Indiana 798 16 814 Iowa 402 10 412 Kansas 378 7 385 Kentucky 821 5 826 Louisiana 890 22 912 Maine 150 5 155 Maryland 580 11 591 Massachusetts 356 7 363 Michigan 969 11 980 Minnesota 447 9 456 Mississippi 782 1 783 Missouri 942 18 960 Montana 225 4 229 Nebraska 202 6 208 Nevada 318 6 324 New Hampshire 137 2 139 New Jersey 583 7 590 New Mexico 360 6 366 New York 1,225 6 1,231 North Carolina 1,412 21 1,433 North Dakota 103 1 104 Ohio 1,177 13 1,190 Oklahoma 732 17 749 Oregon 410 6 416 Pennsylvania 1,445 23 1,468 Rhode Island 65 0 65 South Carolina 916 4 920 South Dakota 116 3 119 Tennessee 1,024 11 1,035 Texas 3,248 134 3,382 Utah 274 1 275 Vermont 73 0 73 Virginia 808 16 824 Washington 518 3 521 West Virginia 376 4 380 Wisconsin 597 8 605 Wyoming 158 1 159 </a:t>
            </a:r>
            <a:r>
              <a:rPr lang="en-US" b="1" dirty="0" smtClean="0"/>
              <a:t>Total 36,541 720 37,261 </a:t>
            </a:r>
            <a:r>
              <a:rPr lang="en-US" dirty="0" smtClean="0"/>
              <a:t>Puerto Rico 399 0 399 Note: 'In Construction/Maintenance Zone' includes Construction, Maintenance, Utility, and Work Zone, Type Unknown</a:t>
            </a:r>
          </a:p>
          <a:p>
            <a:pPr eaLnBrk="1" fontAlgn="auto" hangingPunct="1">
              <a:spcBef>
                <a:spcPts val="0"/>
              </a:spcBef>
              <a:spcAft>
                <a:spcPts val="0"/>
              </a:spcAft>
              <a:defRPr/>
            </a:pPr>
            <a:r>
              <a:rPr lang="en-US" i="1" dirty="0" smtClean="0"/>
              <a:t>Source: 2008 Fatality Analysis Reporting System (FARS) - ARF, NHTSA</a:t>
            </a:r>
            <a:endParaRPr lang="en-US" dirty="0"/>
          </a:p>
        </p:txBody>
      </p:sp>
      <p:sp>
        <p:nvSpPr>
          <p:cNvPr id="268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29B3DD-2831-49B0-9A48-48FD994364EF}"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 work zone is an area of a traffic way where construction, maintenance, or utility work activities are identified by warning signs/signals/indicators.</a:t>
            </a:r>
          </a:p>
          <a:p>
            <a:pPr eaLnBrk="1" hangingPunct="1">
              <a:spcBef>
                <a:spcPct val="0"/>
              </a:spcBef>
            </a:pPr>
            <a:endParaRPr lang="en-US" smtClean="0"/>
          </a:p>
          <a:p>
            <a:pPr eaLnBrk="1" hangingPunct="1">
              <a:spcBef>
                <a:spcPct val="0"/>
              </a:spcBef>
            </a:pPr>
            <a:r>
              <a:rPr lang="en-US" smtClean="0"/>
              <a:t>Ed told his boss he understands the work zone and how it is identified but his coworkers are still wondering again why should we help in a work zone.  Ed wanted to know more about the hazards he might find in the work zone</a:t>
            </a:r>
          </a:p>
        </p:txBody>
      </p:sp>
      <p:sp>
        <p:nvSpPr>
          <p:cNvPr id="269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5ECAB2-279F-4BE1-9763-4DAB577AEF40}"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First, We need to identify what is a work zone?  I think we have accomplished what is a work zone and what its size is and what can occur</a:t>
            </a:r>
          </a:p>
          <a:p>
            <a:pPr eaLnBrk="1" hangingPunct="1">
              <a:spcBef>
                <a:spcPct val="0"/>
              </a:spcBef>
            </a:pPr>
            <a:endParaRPr lang="en-US" smtClean="0"/>
          </a:p>
          <a:p>
            <a:pPr eaLnBrk="1" hangingPunct="1">
              <a:spcBef>
                <a:spcPct val="0"/>
              </a:spcBef>
            </a:pPr>
            <a:r>
              <a:rPr lang="en-US" smtClean="0"/>
              <a:t>Second, we need to recognize what are the hazards in a work zone?</a:t>
            </a:r>
          </a:p>
          <a:p>
            <a:pPr eaLnBrk="1" hangingPunct="1">
              <a:spcBef>
                <a:spcPct val="0"/>
              </a:spcBef>
            </a:pPr>
            <a:endParaRPr lang="en-US" smtClean="0"/>
          </a:p>
          <a:p>
            <a:pPr eaLnBrk="1" hangingPunct="1">
              <a:spcBef>
                <a:spcPct val="0"/>
              </a:spcBef>
            </a:pPr>
            <a:r>
              <a:rPr lang="en-US" smtClean="0"/>
              <a:t>Third , what training do I need to help?</a:t>
            </a:r>
          </a:p>
          <a:p>
            <a:pPr eaLnBrk="1" hangingPunct="1">
              <a:spcBef>
                <a:spcPct val="0"/>
              </a:spcBef>
            </a:pPr>
            <a:endParaRPr lang="en-US" smtClean="0"/>
          </a:p>
        </p:txBody>
      </p:sp>
      <p:sp>
        <p:nvSpPr>
          <p:cNvPr id="270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4FE5D6-68C8-4221-B4B3-61A487650DCB}"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Work Zone Hazards are identified by how we recognize them;</a:t>
            </a:r>
          </a:p>
          <a:p>
            <a:pPr eaLnBrk="1" hangingPunct="1">
              <a:spcBef>
                <a:spcPct val="0"/>
              </a:spcBef>
            </a:pPr>
            <a:endParaRPr lang="en-US" smtClean="0"/>
          </a:p>
          <a:p>
            <a:pPr eaLnBrk="1" hangingPunct="1">
              <a:spcBef>
                <a:spcPct val="0"/>
              </a:spcBef>
            </a:pPr>
            <a:r>
              <a:rPr lang="en-US" b="1" smtClean="0"/>
              <a:t>(Introduce  the Guest Speaker from the National Weather Service “Warning Meteorologist” either before the next topic or after review of the hazards.   If no “warning meteorologist is available in your location then be prepared to discuss the NOAA radio and warnings provided by the weather service after conclusion of this topic.</a:t>
            </a:r>
          </a:p>
          <a:p>
            <a:pPr eaLnBrk="1" hangingPunct="1">
              <a:spcBef>
                <a:spcPct val="0"/>
              </a:spcBef>
            </a:pPr>
            <a:endParaRPr lang="en-US" smtClean="0"/>
          </a:p>
          <a:p>
            <a:pPr eaLnBrk="1" hangingPunct="1">
              <a:spcBef>
                <a:spcPct val="0"/>
              </a:spcBef>
            </a:pPr>
            <a:r>
              <a:rPr lang="en-US" smtClean="0"/>
              <a:t>Kinds of Emergencies</a:t>
            </a:r>
          </a:p>
          <a:p>
            <a:pPr eaLnBrk="1" hangingPunct="1">
              <a:spcBef>
                <a:spcPct val="0"/>
              </a:spcBef>
            </a:pPr>
            <a:endParaRPr lang="en-US" smtClean="0"/>
          </a:p>
          <a:p>
            <a:pPr eaLnBrk="1" hangingPunct="1">
              <a:spcBef>
                <a:spcPct val="0"/>
              </a:spcBef>
            </a:pPr>
            <a:r>
              <a:rPr lang="en-US" smtClean="0"/>
              <a:t>Natural and manmade – three of the most common</a:t>
            </a:r>
          </a:p>
          <a:p>
            <a:pPr eaLnBrk="1" hangingPunct="1">
              <a:spcBef>
                <a:spcPct val="0"/>
              </a:spcBef>
            </a:pPr>
            <a:endParaRPr lang="en-US" smtClean="0"/>
          </a:p>
          <a:p>
            <a:pPr eaLnBrk="1" hangingPunct="1">
              <a:spcBef>
                <a:spcPct val="0"/>
              </a:spcBef>
            </a:pPr>
            <a:r>
              <a:rPr lang="en-US" smtClean="0"/>
              <a:t>Emergency Drill Brainstorming</a:t>
            </a:r>
          </a:p>
          <a:p>
            <a:pPr eaLnBrk="1" hangingPunct="1">
              <a:spcBef>
                <a:spcPct val="0"/>
              </a:spcBef>
            </a:pPr>
            <a:endParaRPr lang="en-US" smtClean="0"/>
          </a:p>
        </p:txBody>
      </p:sp>
      <p:sp>
        <p:nvSpPr>
          <p:cNvPr id="271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B1B9ED-419E-46BA-A9D4-BB82AEAC47B2}"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Biological threats</a:t>
            </a:r>
          </a:p>
          <a:p>
            <a:pPr eaLnBrk="1" hangingPunct="1">
              <a:spcBef>
                <a:spcPct val="0"/>
              </a:spcBef>
            </a:pPr>
            <a:r>
              <a:rPr lang="en-US" smtClean="0"/>
              <a:t>Blackouts</a:t>
            </a:r>
          </a:p>
          <a:p>
            <a:pPr eaLnBrk="1" hangingPunct="1">
              <a:spcBef>
                <a:spcPct val="0"/>
              </a:spcBef>
            </a:pPr>
            <a:r>
              <a:rPr lang="en-US" smtClean="0"/>
              <a:t>Chemical threats</a:t>
            </a:r>
          </a:p>
          <a:p>
            <a:pPr eaLnBrk="1" hangingPunct="1">
              <a:spcBef>
                <a:spcPct val="0"/>
              </a:spcBef>
            </a:pPr>
            <a:r>
              <a:rPr lang="en-US" smtClean="0"/>
              <a:t>Earthquakes</a:t>
            </a:r>
          </a:p>
          <a:p>
            <a:pPr eaLnBrk="1" hangingPunct="1">
              <a:spcBef>
                <a:spcPct val="0"/>
              </a:spcBef>
            </a:pPr>
            <a:r>
              <a:rPr lang="en-US" smtClean="0"/>
              <a:t>Explosions</a:t>
            </a:r>
          </a:p>
          <a:p>
            <a:pPr eaLnBrk="1" hangingPunct="1">
              <a:spcBef>
                <a:spcPct val="0"/>
              </a:spcBef>
            </a:pPr>
            <a:r>
              <a:rPr lang="en-US" smtClean="0"/>
              <a:t>Extreme Heat</a:t>
            </a:r>
          </a:p>
          <a:p>
            <a:pPr eaLnBrk="1" hangingPunct="1">
              <a:spcBef>
                <a:spcPct val="0"/>
              </a:spcBef>
            </a:pPr>
            <a:r>
              <a:rPr lang="en-US" smtClean="0"/>
              <a:t>Fires</a:t>
            </a:r>
          </a:p>
          <a:p>
            <a:pPr eaLnBrk="1" hangingPunct="1">
              <a:spcBef>
                <a:spcPct val="0"/>
              </a:spcBef>
            </a:pPr>
            <a:r>
              <a:rPr lang="en-US" smtClean="0"/>
              <a:t>Floods</a:t>
            </a:r>
          </a:p>
          <a:p>
            <a:pPr eaLnBrk="1" hangingPunct="1">
              <a:spcBef>
                <a:spcPct val="0"/>
              </a:spcBef>
            </a:pPr>
            <a:r>
              <a:rPr lang="en-US" smtClean="0"/>
              <a:t>Hurricanes</a:t>
            </a:r>
          </a:p>
          <a:p>
            <a:pPr eaLnBrk="1" hangingPunct="1">
              <a:spcBef>
                <a:spcPct val="0"/>
              </a:spcBef>
            </a:pPr>
            <a:r>
              <a:rPr lang="en-US" smtClean="0"/>
              <a:t>Influenza Pandemic</a:t>
            </a:r>
          </a:p>
          <a:p>
            <a:pPr eaLnBrk="1" hangingPunct="1">
              <a:spcBef>
                <a:spcPct val="0"/>
              </a:spcBef>
            </a:pPr>
            <a:r>
              <a:rPr lang="en-US" smtClean="0"/>
              <a:t>Landslide and debris flow</a:t>
            </a:r>
          </a:p>
          <a:p>
            <a:pPr eaLnBrk="1" hangingPunct="1">
              <a:spcBef>
                <a:spcPct val="0"/>
              </a:spcBef>
            </a:pPr>
            <a:r>
              <a:rPr lang="en-US" smtClean="0"/>
              <a:t>Motor Vehicle</a:t>
            </a:r>
          </a:p>
          <a:p>
            <a:pPr eaLnBrk="1" hangingPunct="1">
              <a:spcBef>
                <a:spcPct val="0"/>
              </a:spcBef>
            </a:pPr>
            <a:r>
              <a:rPr lang="en-US" smtClean="0"/>
              <a:t>Nuclear Threat</a:t>
            </a:r>
          </a:p>
          <a:p>
            <a:pPr eaLnBrk="1" hangingPunct="1">
              <a:spcBef>
                <a:spcPct val="0"/>
              </a:spcBef>
            </a:pPr>
            <a:r>
              <a:rPr lang="en-US" smtClean="0"/>
              <a:t>Radiation Threat</a:t>
            </a:r>
          </a:p>
          <a:p>
            <a:pPr eaLnBrk="1" hangingPunct="1">
              <a:spcBef>
                <a:spcPct val="0"/>
              </a:spcBef>
            </a:pPr>
            <a:r>
              <a:rPr lang="en-US" smtClean="0"/>
              <a:t>Thunderstorms</a:t>
            </a:r>
          </a:p>
          <a:p>
            <a:pPr eaLnBrk="1" hangingPunct="1">
              <a:spcBef>
                <a:spcPct val="0"/>
              </a:spcBef>
            </a:pPr>
            <a:r>
              <a:rPr lang="en-US" smtClean="0"/>
              <a:t>Tornadoes</a:t>
            </a:r>
          </a:p>
          <a:p>
            <a:pPr eaLnBrk="1" hangingPunct="1">
              <a:spcBef>
                <a:spcPct val="0"/>
              </a:spcBef>
            </a:pPr>
            <a:r>
              <a:rPr lang="en-US" smtClean="0"/>
              <a:t>Wildfires</a:t>
            </a:r>
          </a:p>
          <a:p>
            <a:pPr eaLnBrk="1" hangingPunct="1">
              <a:spcBef>
                <a:spcPct val="0"/>
              </a:spcBef>
            </a:pPr>
            <a:r>
              <a:rPr lang="en-US" smtClean="0"/>
              <a:t>Winter Storms and Extreme Cold</a:t>
            </a:r>
          </a:p>
          <a:p>
            <a:pPr eaLnBrk="1" hangingPunct="1">
              <a:spcBef>
                <a:spcPct val="0"/>
              </a:spcBef>
            </a:pPr>
            <a:r>
              <a:rPr lang="en-US" smtClean="0"/>
              <a:t>Work Zone Hazards that will impact how you deal with them in a work zone is being able to understand the hazard and being prepared.</a:t>
            </a:r>
          </a:p>
          <a:p>
            <a:pPr eaLnBrk="1" hangingPunct="1">
              <a:spcBef>
                <a:spcPct val="0"/>
              </a:spcBef>
            </a:pPr>
            <a:endParaRPr lang="en-US" smtClean="0"/>
          </a:p>
          <a:p>
            <a:pPr eaLnBrk="1" hangingPunct="1">
              <a:spcBef>
                <a:spcPct val="0"/>
              </a:spcBef>
            </a:pPr>
            <a:r>
              <a:rPr lang="en-US" smtClean="0"/>
              <a:t> Knowing what to do during an emergency is an important part of being prepared and may make all the difference when seconds count. </a:t>
            </a:r>
          </a:p>
        </p:txBody>
      </p:sp>
      <p:sp>
        <p:nvSpPr>
          <p:cNvPr id="272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ECF538-890C-4084-8752-02F40713A526}"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Many agents must be inhaled, enter through a cut in the skin or be eaten to make you sick. Some biological agents, such as anthrax, do not cause contagious diseases. Others, like the smallpox virus, can result in diseases you can catch from other people. </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If There is a Biological Threat </a:t>
            </a:r>
          </a:p>
          <a:p>
            <a:pPr eaLnBrk="1" fontAlgn="auto" hangingPunct="1">
              <a:spcBef>
                <a:spcPts val="0"/>
              </a:spcBef>
              <a:spcAft>
                <a:spcPts val="0"/>
              </a:spcAft>
              <a:defRPr/>
            </a:pPr>
            <a:r>
              <a:rPr lang="en-US" dirty="0" smtClean="0"/>
              <a:t>Unlike an explosion, a biological attack may or may not be immediately obvious. While it is possible that you will see signs of a biological attack, as was sometimes the case with the anthrax mailings, it is perhaps more likely that local health care workers will report a pattern of unusual illness or there will be a wave of sick people seeking emergency medical attention. You will probably learn of the danger through an emergency radio or TV broadcast, or some other signal used in your community. You might get a telephone call or emergency response workers may come to your door.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If you become aware of a substance get away quickly and follow the emergency planning we will discuss </a:t>
            </a:r>
            <a:r>
              <a:rPr lang="en-US" dirty="0" err="1" smtClean="0"/>
              <a:t>later</a:t>
            </a:r>
            <a:r>
              <a:rPr lang="en-US" b="1" dirty="0" err="1" smtClean="0"/>
              <a:t>If</a:t>
            </a:r>
            <a:r>
              <a:rPr lang="en-US" b="1" dirty="0" smtClean="0"/>
              <a:t> you become aware of an unusual and suspicious substance nearby: </a:t>
            </a:r>
          </a:p>
          <a:p>
            <a:pPr eaLnBrk="1" fontAlgn="auto" hangingPunct="1">
              <a:spcBef>
                <a:spcPts val="0"/>
              </a:spcBef>
              <a:spcAft>
                <a:spcPts val="0"/>
              </a:spcAft>
              <a:defRPr/>
            </a:pPr>
            <a:r>
              <a:rPr lang="en-US" b="1" dirty="0" smtClean="0"/>
              <a:t>Quickly get away.</a:t>
            </a:r>
            <a:r>
              <a:rPr lang="en-US" dirty="0" smtClean="0"/>
              <a:t> </a:t>
            </a:r>
          </a:p>
          <a:p>
            <a:pPr eaLnBrk="1" fontAlgn="auto" hangingPunct="1">
              <a:spcBef>
                <a:spcPts val="0"/>
              </a:spcBef>
              <a:spcAft>
                <a:spcPts val="0"/>
              </a:spcAft>
              <a:defRPr/>
            </a:pPr>
            <a:r>
              <a:rPr lang="en-US" b="1" dirty="0" smtClean="0">
                <a:hlinkClick r:id="rId3" action="ppaction://hlinkfile"/>
              </a:rPr>
              <a:t>Protect yourself</a:t>
            </a:r>
            <a:r>
              <a:rPr lang="en-US" dirty="0" smtClean="0"/>
              <a:t>. </a:t>
            </a:r>
            <a:r>
              <a:rPr lang="en-US" b="1" dirty="0" smtClean="0"/>
              <a:t>Cover your mouth and nose</a:t>
            </a:r>
            <a:r>
              <a:rPr lang="en-US" dirty="0" smtClean="0"/>
              <a:t> with layers of fabric that can filter the air but still allow breathing. Examples include two to three layers of cotton such as a t-shirt, handkerchief or towel. Otherwise, several layers of tissue or paper towels may help. </a:t>
            </a:r>
          </a:p>
          <a:p>
            <a:pPr eaLnBrk="1" fontAlgn="auto" hangingPunct="1">
              <a:spcBef>
                <a:spcPts val="0"/>
              </a:spcBef>
              <a:spcAft>
                <a:spcPts val="0"/>
              </a:spcAft>
              <a:defRPr/>
            </a:pPr>
            <a:r>
              <a:rPr lang="en-US" b="1" dirty="0" smtClean="0"/>
              <a:t>Wash</a:t>
            </a:r>
            <a:r>
              <a:rPr lang="en-US" dirty="0" smtClean="0"/>
              <a:t> with soap and water. </a:t>
            </a:r>
          </a:p>
          <a:p>
            <a:pPr eaLnBrk="1" fontAlgn="auto" hangingPunct="1">
              <a:spcBef>
                <a:spcPts val="0"/>
              </a:spcBef>
              <a:spcAft>
                <a:spcPts val="0"/>
              </a:spcAft>
              <a:defRPr/>
            </a:pPr>
            <a:r>
              <a:rPr lang="en-US" b="1" dirty="0" smtClean="0"/>
              <a:t>Contact authorities.</a:t>
            </a:r>
            <a:r>
              <a:rPr lang="en-US" dirty="0" smtClean="0"/>
              <a:t> </a:t>
            </a:r>
          </a:p>
          <a:p>
            <a:pPr eaLnBrk="1" fontAlgn="auto" hangingPunct="1">
              <a:spcBef>
                <a:spcPts val="0"/>
              </a:spcBef>
              <a:spcAft>
                <a:spcPts val="0"/>
              </a:spcAft>
              <a:defRPr/>
            </a:pPr>
            <a:r>
              <a:rPr lang="en-US" dirty="0" smtClean="0"/>
              <a:t>Watch TV, listen to the radio, or check the Internet for </a:t>
            </a:r>
            <a:r>
              <a:rPr lang="en-US" b="1" dirty="0" smtClean="0"/>
              <a:t>official news and information</a:t>
            </a:r>
            <a:r>
              <a:rPr lang="en-US" dirty="0" smtClean="0"/>
              <a:t> including what the signs and symptoms of the disease are, if medications or vaccinations are being distributed and where you should seek medical attention if you become sick. </a:t>
            </a:r>
          </a:p>
          <a:p>
            <a:pPr eaLnBrk="1" fontAlgn="auto" hangingPunct="1">
              <a:spcBef>
                <a:spcPts val="0"/>
              </a:spcBef>
              <a:spcAft>
                <a:spcPts val="0"/>
              </a:spcAft>
              <a:defRPr/>
            </a:pPr>
            <a:r>
              <a:rPr lang="en-US" b="1" dirty="0" smtClean="0"/>
              <a:t>If you become sick seek emergency medical attention.</a:t>
            </a:r>
            <a:r>
              <a:rPr lang="en-US" dirty="0" smtClean="0"/>
              <a:t> </a:t>
            </a:r>
          </a:p>
          <a:p>
            <a:pPr eaLnBrk="1" fontAlgn="auto" hangingPunct="1">
              <a:spcBef>
                <a:spcPts val="0"/>
              </a:spcBef>
              <a:spcAft>
                <a:spcPts val="0"/>
              </a:spcAft>
              <a:defRPr/>
            </a:pPr>
            <a:endParaRPr lang="en-US" dirty="0"/>
          </a:p>
        </p:txBody>
      </p:sp>
      <p:sp>
        <p:nvSpPr>
          <p:cNvPr id="273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FA2875-DDFB-42F8-B483-A7093F03677D}"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biggest Blackout in U.S. history occurred on August 14, 2003, leaving roughly 50 million people without power. Blackouts can happen anywhere, and to anyone, so being prepared is important. </a:t>
            </a:r>
          </a:p>
        </p:txBody>
      </p:sp>
      <p:sp>
        <p:nvSpPr>
          <p:cNvPr id="274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7F9B3C-122E-449A-AC4E-24EA616E62A2}"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last big blackout in the United States took place almost exactly thirteen years ago, August 11, 1996, when some 4 million customers in nine Western states and parts of Mexico lost power for as long as 10 hours. </a:t>
            </a:r>
          </a:p>
        </p:txBody>
      </p:sp>
      <p:sp>
        <p:nvSpPr>
          <p:cNvPr id="275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AC1D74-C346-4A6B-B75D-B4E627A2C4C1}"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1977, a blackout left some 9 million people in New York City without power for up to 25 hours starting on July 13. </a:t>
            </a:r>
          </a:p>
          <a:p>
            <a:pPr eaLnBrk="1" hangingPunct="1">
              <a:spcBef>
                <a:spcPct val="0"/>
              </a:spcBef>
            </a:pPr>
            <a:endParaRPr lang="en-US" smtClean="0"/>
          </a:p>
          <a:p>
            <a:pPr eaLnBrk="1" hangingPunct="1">
              <a:spcBef>
                <a:spcPct val="0"/>
              </a:spcBef>
            </a:pPr>
            <a:r>
              <a:rPr lang="en-US" smtClean="0"/>
              <a:t>In the </a:t>
            </a:r>
            <a:r>
              <a:rPr lang="en-US" smtClean="0">
                <a:hlinkClick r:id="rId3"/>
              </a:rPr>
              <a:t>Great Northeast Blackout of 1965</a:t>
            </a:r>
            <a:r>
              <a:rPr lang="en-US" smtClean="0"/>
              <a:t>, the largest in U.S. history, at least 25 million people in New York, New England and portions of Pennsylvania and New Jersey lost electricity for a day starting late in the afternoon of November 9. </a:t>
            </a:r>
          </a:p>
          <a:p>
            <a:pPr eaLnBrk="1" hangingPunct="1">
              <a:spcBef>
                <a:spcPct val="0"/>
              </a:spcBef>
            </a:pPr>
            <a:r>
              <a:rPr lang="en-US" smtClean="0"/>
              <a:t>The outage occurred quickly and rippled across a large area. Cities affected included New York, Cleveland, Ohio, Detroit, Michigan, and Toronto and Ottawa, Canada. </a:t>
            </a:r>
          </a:p>
          <a:p>
            <a:pPr eaLnBrk="1" hangingPunct="1">
              <a:spcBef>
                <a:spcPct val="0"/>
              </a:spcBef>
            </a:pPr>
            <a:r>
              <a:rPr lang="en-US" b="1" smtClean="0"/>
              <a:t>In just three minutes, starting at 4:10 p.m., 21 power plants shut down, according to Genscape, a company that monitors the output of power plants. </a:t>
            </a:r>
          </a:p>
          <a:p>
            <a:pPr eaLnBrk="1" hangingPunct="1">
              <a:spcBef>
                <a:spcPct val="0"/>
              </a:spcBef>
            </a:pPr>
            <a:r>
              <a:rPr lang="en-US" smtClean="0"/>
              <a:t>It was unclear what caused the outage, although state and federal officials agreed that it was not terrorism. </a:t>
            </a:r>
          </a:p>
          <a:p>
            <a:pPr eaLnBrk="1" hangingPunct="1">
              <a:spcBef>
                <a:spcPct val="0"/>
              </a:spcBef>
            </a:pPr>
            <a:r>
              <a:rPr lang="en-US" smtClean="0"/>
              <a:t>One possibility was a lightning strike in the Niagara region on the U.S. side of the border, according to the Canadian Department of National Defense. A spokeswoman for the Niagara-Mohawk power grid said the cause was still unknown, but that it was not a lightning strike. </a:t>
            </a:r>
          </a:p>
          <a:p>
            <a:pPr eaLnBrk="1" hangingPunct="1">
              <a:spcBef>
                <a:spcPct val="0"/>
              </a:spcBef>
            </a:pPr>
            <a:r>
              <a:rPr lang="en-US" smtClean="0"/>
              <a:t>A spokesman for the Canadian prime minister's office said the cause was a fire at a Con Edison power plant in New York. </a:t>
            </a:r>
          </a:p>
          <a:p>
            <a:pPr eaLnBrk="1" hangingPunct="1">
              <a:spcBef>
                <a:spcPct val="0"/>
              </a:spcBef>
            </a:pPr>
            <a:r>
              <a:rPr lang="en-US" smtClean="0"/>
              <a:t>Canadian Defense Minister John McCallum blamed an outage at a nuclear power plant in Pennsylvania, but the state's Emergency Management Agency said there had been no problems at any of the state's five nuclear plants and that all were operating normally. </a:t>
            </a:r>
          </a:p>
          <a:p>
            <a:pPr eaLnBrk="1" hangingPunct="1">
              <a:spcBef>
                <a:spcPct val="0"/>
              </a:spcBef>
            </a:pPr>
            <a:endParaRPr lang="en-US" smtClean="0"/>
          </a:p>
        </p:txBody>
      </p:sp>
      <p:sp>
        <p:nvSpPr>
          <p:cNvPr id="276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598030-D0C5-4AC8-AAA7-447EAA204C56}"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Possible Signs of Chemical Threat</a:t>
            </a:r>
            <a:r>
              <a:rPr lang="en-US" smtClean="0"/>
              <a:t> </a:t>
            </a:r>
          </a:p>
          <a:p>
            <a:pPr eaLnBrk="1" hangingPunct="1">
              <a:spcBef>
                <a:spcPct val="0"/>
              </a:spcBef>
            </a:pPr>
            <a:r>
              <a:rPr lang="en-US" smtClean="0"/>
              <a:t>Many people suffering from watery eyes, twitching, choking, having trouble breathing or losing coordination. </a:t>
            </a:r>
          </a:p>
          <a:p>
            <a:pPr eaLnBrk="1" hangingPunct="1">
              <a:spcBef>
                <a:spcPct val="0"/>
              </a:spcBef>
            </a:pPr>
            <a:r>
              <a:rPr lang="en-US" smtClean="0"/>
              <a:t>Many sick or dead birds, fish or small animals are also cause for suspicion</a:t>
            </a:r>
          </a:p>
          <a:p>
            <a:pPr eaLnBrk="1" hangingPunct="1">
              <a:spcBef>
                <a:spcPct val="0"/>
              </a:spcBef>
            </a:pPr>
            <a:endParaRPr lang="en-US" smtClean="0"/>
          </a:p>
          <a:p>
            <a:pPr eaLnBrk="1" hangingPunct="1">
              <a:spcBef>
                <a:spcPct val="0"/>
              </a:spcBef>
            </a:pPr>
            <a:r>
              <a:rPr lang="en-US" smtClean="0"/>
              <a:t>Note difference with Biological</a:t>
            </a:r>
          </a:p>
          <a:p>
            <a:pPr eaLnBrk="1" hangingPunct="1">
              <a:spcBef>
                <a:spcPct val="0"/>
              </a:spcBef>
            </a:pPr>
            <a:endParaRPr lang="en-US" smtClean="0"/>
          </a:p>
        </p:txBody>
      </p:sp>
      <p:sp>
        <p:nvSpPr>
          <p:cNvPr id="277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70CFB6-9D67-4AE5-B0DC-9FA70AE92AA5}"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the story of Ed who works for the CCC Company in the middle of the state.  The Construction company owner has asked a newbie to get started on a new training program for the company.  The newbie is Ed who has just started working in highway construction following  graduation.</a:t>
            </a:r>
          </a:p>
          <a:p>
            <a:pPr eaLnBrk="1" hangingPunct="1">
              <a:spcBef>
                <a:spcPct val="0"/>
              </a:spcBef>
            </a:pPr>
            <a:endParaRPr lang="en-US" smtClean="0"/>
          </a:p>
          <a:p>
            <a:pPr eaLnBrk="1" hangingPunct="1">
              <a:spcBef>
                <a:spcPct val="0"/>
              </a:spcBef>
            </a:pPr>
            <a:r>
              <a:rPr lang="en-US" smtClean="0"/>
              <a:t>The boss asked Ed to develop a plan to help his buddies in case there is a problem on the highway in a work zone. </a:t>
            </a:r>
          </a:p>
          <a:p>
            <a:pPr eaLnBrk="1" hangingPunct="1">
              <a:spcBef>
                <a:spcPct val="0"/>
              </a:spcBef>
            </a:pPr>
            <a:endParaRPr lang="en-US" smtClean="0"/>
          </a:p>
          <a:p>
            <a:pPr eaLnBrk="1" hangingPunct="1">
              <a:spcBef>
                <a:spcPct val="0"/>
              </a:spcBef>
            </a:pPr>
            <a:r>
              <a:rPr lang="en-US" smtClean="0"/>
              <a:t>Ed was mystified by the project but was willing to help his co workers &amp; friends. </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Work in the middle of a work zone and will be most affected  when emergencies occur</a:t>
            </a:r>
          </a:p>
          <a:p>
            <a:pPr eaLnBrk="1" hangingPunct="1">
              <a:spcBef>
                <a:spcPct val="0"/>
              </a:spcBef>
            </a:pPr>
            <a:endParaRPr lang="en-US" smtClean="0"/>
          </a:p>
        </p:txBody>
      </p:sp>
      <p:sp>
        <p:nvSpPr>
          <p:cNvPr id="241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FF0798-6B34-4AC4-B317-9ECFFD660DE1}"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An earthquake is the sudden, rapid shaking of the earth, caused by the breaking and shifting of subterranean rock. While earthquakes are sometimes believed to be a West Coast phenomenon, there are actually 45 states and territories throughout the United States that are at moderate to high risk for earthquakes including the New Madrid fault line in Central U.S. Since it is impossible to predict when an earthquake will occur, it is important that you and your family are prepared ahead of time. </a:t>
            </a:r>
          </a:p>
          <a:p>
            <a:pPr eaLnBrk="1" hangingPunct="1">
              <a:spcBef>
                <a:spcPct val="0"/>
              </a:spcBef>
            </a:pPr>
            <a:endParaRPr lang="en-US" smtClean="0"/>
          </a:p>
        </p:txBody>
      </p:sp>
      <p:sp>
        <p:nvSpPr>
          <p:cNvPr id="278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0806F7-4A29-40A2-BB8E-53A6BA612856}"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"What is dynamite and how does it work?."  </a:t>
            </a:r>
          </a:p>
          <a:p>
            <a:pPr eaLnBrk="1" hangingPunct="1">
              <a:spcBef>
                <a:spcPct val="0"/>
              </a:spcBef>
            </a:pPr>
            <a:r>
              <a:rPr lang="en-US" smtClean="0"/>
              <a:t>Dynamite is one example of a chemical </a:t>
            </a:r>
            <a:r>
              <a:rPr lang="en-US" b="1" smtClean="0"/>
              <a:t>explosive</a:t>
            </a:r>
            <a:r>
              <a:rPr lang="en-US" smtClean="0"/>
              <a:t>. An explosive is anything that, once ignited, burns extremely rapidly and produces a large amount of hot gas in the process. The hot gas expands very rapidly and applies pressure. Other explosives that you commonly hear about are nitroglycerin and TNT, but anything from gasoline to ammonium nitrate fertilizer to special plastic explosives are in the same class.</a:t>
            </a:r>
            <a:br>
              <a:rPr lang="en-US" smtClean="0"/>
            </a:br>
            <a:r>
              <a:rPr lang="en-US" b="1" smtClean="0"/>
              <a:t>Dynamite is an absorbent material soaked in nitroglycerin.</a:t>
            </a:r>
            <a:br>
              <a:rPr lang="en-US" b="1" smtClean="0"/>
            </a:br>
            <a:r>
              <a:rPr lang="en-US" b="1" smtClean="0"/>
              <a:t/>
            </a:r>
            <a:br>
              <a:rPr lang="en-US" b="1" smtClean="0"/>
            </a:br>
            <a:endParaRPr lang="en-US" smtClean="0"/>
          </a:p>
          <a:p>
            <a:pPr eaLnBrk="1" hangingPunct="1">
              <a:spcBef>
                <a:spcPct val="0"/>
              </a:spcBef>
            </a:pPr>
            <a:r>
              <a:rPr lang="en-US" smtClean="0">
                <a:hlinkClick r:id="rId3"/>
              </a:rPr>
              <a:t>Gasoline</a:t>
            </a:r>
            <a:r>
              <a:rPr lang="en-US" smtClean="0"/>
              <a:t> is what we are probably most familiar with, so let's start with it. Gasoline is made up of hydrogen and carbon atoms in chains. If you ignite a quantity of gasoline, it burns extremely rapidly -- oxygen in the air combines with the hydrogen and carbon atoms to create CO2 gas and H20 vapor (along with a lot of heat) in large quantities. The hot, expanding gas creates an expanding pressure wave that can blow things apart (or, in </a:t>
            </a:r>
            <a:r>
              <a:rPr lang="en-US" smtClean="0">
                <a:hlinkClick r:id="rId4"/>
              </a:rPr>
              <a:t>an engine</a:t>
            </a:r>
            <a:r>
              <a:rPr lang="en-US" smtClean="0"/>
              <a:t>, provide useful work). </a:t>
            </a:r>
          </a:p>
          <a:p>
            <a:pPr eaLnBrk="1" hangingPunct="1">
              <a:spcBef>
                <a:spcPct val="0"/>
              </a:spcBef>
            </a:pPr>
            <a:r>
              <a:rPr lang="en-US" smtClean="0"/>
              <a:t>Most true explosives contain the oxygen they need for burning in the chemical. This allows burning to occur much more quickly. Nitroglycerin, for example, has the chemical formula C3H5(ONO2)3. The carbon and hydrogen combine with oxygen, and the nitrogen is liberated.</a:t>
            </a:r>
          </a:p>
          <a:p>
            <a:pPr eaLnBrk="1" hangingPunct="1">
              <a:spcBef>
                <a:spcPct val="0"/>
              </a:spcBef>
            </a:pPr>
            <a:r>
              <a:rPr lang="en-US" smtClean="0"/>
              <a:t>Dynamite is simply some sort of absorbent material (like sawdust) soaked in nitroglycerin. The absorbent material makes the nitroglycerin much more stable. You normally use a blasting cap to detonate dynamite -- a blasting cap creates a small explosion that triggers the larger explosion in the dynamite itself. </a:t>
            </a:r>
          </a:p>
          <a:p>
            <a:pPr eaLnBrk="1" hangingPunct="1">
              <a:spcBef>
                <a:spcPct val="0"/>
              </a:spcBef>
            </a:pPr>
            <a:endParaRPr lang="en-US" smtClean="0"/>
          </a:p>
          <a:p>
            <a:pPr eaLnBrk="1" hangingPunct="1">
              <a:spcBef>
                <a:spcPct val="0"/>
              </a:spcBef>
            </a:pPr>
            <a:endParaRPr lang="en-US" smtClean="0"/>
          </a:p>
        </p:txBody>
      </p:sp>
      <p:sp>
        <p:nvSpPr>
          <p:cNvPr id="279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DB05FC-FF78-4F82-B59C-3BBCE95AB261}"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 heat wave is an extended period of extreme heat, and is often accompanied by high humidity. </a:t>
            </a:r>
          </a:p>
          <a:p>
            <a:pPr eaLnBrk="1" hangingPunct="1">
              <a:spcBef>
                <a:spcPct val="0"/>
              </a:spcBef>
            </a:pPr>
            <a:endParaRPr lang="en-US" smtClean="0"/>
          </a:p>
          <a:p>
            <a:pPr eaLnBrk="1" hangingPunct="1">
              <a:spcBef>
                <a:spcPct val="0"/>
              </a:spcBef>
            </a:pPr>
            <a:r>
              <a:rPr lang="en-US" smtClean="0"/>
              <a:t>These conditions can be dangerous and even life-threatening for humans who don't take the proper precautions.   </a:t>
            </a:r>
          </a:p>
          <a:p>
            <a:pPr eaLnBrk="1" hangingPunct="1">
              <a:spcBef>
                <a:spcPct val="0"/>
              </a:spcBef>
            </a:pPr>
            <a:endParaRPr lang="en-US" smtClean="0"/>
          </a:p>
          <a:p>
            <a:pPr eaLnBrk="1" hangingPunct="1">
              <a:spcBef>
                <a:spcPct val="0"/>
              </a:spcBef>
            </a:pPr>
            <a:r>
              <a:rPr lang="en-US" smtClean="0"/>
              <a:t>Talk about the number of deaths and how they add up to more than the total from other disasters.</a:t>
            </a:r>
          </a:p>
          <a:p>
            <a:pPr eaLnBrk="1" hangingPunct="1">
              <a:spcBef>
                <a:spcPct val="0"/>
              </a:spcBef>
            </a:pPr>
            <a:r>
              <a:rPr lang="en-US" smtClean="0"/>
              <a:t>See next slide</a:t>
            </a:r>
          </a:p>
        </p:txBody>
      </p:sp>
      <p:sp>
        <p:nvSpPr>
          <p:cNvPr id="280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9230B0-E8FD-40AD-9B8C-9D89DD66B036}" type="slidenum">
              <a:rPr lang="en-US" smtClean="0"/>
              <a:pPr fontAlgn="base">
                <a:spcBef>
                  <a:spcPct val="0"/>
                </a:spcBef>
                <a:spcAft>
                  <a:spcPct val="0"/>
                </a:spcAft>
                <a:defRPr/>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8,015 people have died from excessive heat in the U.S. between 1979 and 1999</a:t>
            </a:r>
          </a:p>
          <a:p>
            <a:pPr eaLnBrk="1" hangingPunct="1">
              <a:spcBef>
                <a:spcPct val="0"/>
              </a:spcBef>
            </a:pPr>
            <a:endParaRPr lang="en-US" smtClean="0"/>
          </a:p>
          <a:p>
            <a:pPr eaLnBrk="1" hangingPunct="1">
              <a:spcBef>
                <a:spcPct val="0"/>
              </a:spcBef>
            </a:pPr>
            <a:r>
              <a:rPr lang="en-US" smtClean="0"/>
              <a:t>More than the number people who have died from hurricanes, lightning, tornadoes, floods, and earthquakes combined</a:t>
            </a:r>
          </a:p>
          <a:p>
            <a:pPr eaLnBrk="1" hangingPunct="1">
              <a:spcBef>
                <a:spcPct val="0"/>
              </a:spcBef>
            </a:pPr>
            <a:r>
              <a:rPr lang="en-US" smtClean="0"/>
              <a:t>Most of these deaths have occurred during the summer months</a:t>
            </a:r>
          </a:p>
          <a:p>
            <a:pPr eaLnBrk="1" hangingPunct="1">
              <a:spcBef>
                <a:spcPct val="0"/>
              </a:spcBef>
            </a:pPr>
            <a:endParaRPr lang="en-US" smtClean="0"/>
          </a:p>
        </p:txBody>
      </p:sp>
      <p:sp>
        <p:nvSpPr>
          <p:cNvPr id="281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9F461D-5E71-4837-9983-9744EC6B3985}" type="slidenum">
              <a:rPr lang="en-US" smtClean="0"/>
              <a:pPr fontAlgn="base">
                <a:spcBef>
                  <a:spcPct val="0"/>
                </a:spcBef>
                <a:spcAft>
                  <a:spcPct val="0"/>
                </a:spcAft>
                <a:defRPr/>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While flames are dangerous, heat and smoke can be more dangerous and can sear your lungs. </a:t>
            </a:r>
          </a:p>
          <a:p>
            <a:pPr eaLnBrk="1" hangingPunct="1">
              <a:spcBef>
                <a:spcPct val="0"/>
              </a:spcBef>
            </a:pPr>
            <a:endParaRPr lang="en-US" smtClean="0"/>
          </a:p>
          <a:p>
            <a:pPr eaLnBrk="1" hangingPunct="1">
              <a:spcBef>
                <a:spcPct val="0"/>
              </a:spcBef>
            </a:pPr>
            <a:r>
              <a:rPr lang="en-US" smtClean="0"/>
              <a:t>As the fire burns, poisonous gases are emitted that can cause you to become disoriented or drowsy, which could put you into a heavy sleep. The leading cause of fire-related deaths is asphyxiation, outnumbering burns by a three-to-one ratio</a:t>
            </a:r>
          </a:p>
        </p:txBody>
      </p:sp>
      <p:sp>
        <p:nvSpPr>
          <p:cNvPr id="282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2790FA-1758-409C-980E-3E83CBFC0E3F}"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3133A9-08BA-4E48-9C68-21D5E825C1A5}" type="slidenum">
              <a:rPr lang="en-US" smtClean="0"/>
              <a:pPr fontAlgn="base">
                <a:spcBef>
                  <a:spcPct val="0"/>
                </a:spcBef>
                <a:spcAft>
                  <a:spcPct val="0"/>
                </a:spcAft>
                <a:defRPr/>
              </a:pPr>
              <a:t>46</a:t>
            </a:fld>
            <a:endParaRPr lang="en-US" smtClean="0"/>
          </a:p>
        </p:txBody>
      </p:sp>
      <p:sp>
        <p:nvSpPr>
          <p:cNvPr id="283651"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Flooding is the nation's most common natural disaster. Flooding can happen in every U.S. state and territory. </a:t>
            </a:r>
          </a:p>
          <a:p>
            <a:pPr eaLnBrk="1" hangingPunct="1">
              <a:spcBef>
                <a:spcPct val="0"/>
              </a:spcBef>
            </a:pPr>
            <a:endParaRPr lang="en-US" smtClean="0"/>
          </a:p>
          <a:p>
            <a:pPr eaLnBrk="1" hangingPunct="1">
              <a:spcBef>
                <a:spcPct val="0"/>
              </a:spcBef>
            </a:pPr>
            <a:r>
              <a:rPr lang="en-US" smtClean="0"/>
              <a:t>However, all floods are not alike. Some can </a:t>
            </a:r>
            <a:r>
              <a:rPr lang="en-US" i="1" smtClean="0"/>
              <a:t>develop slowly during an extended period of rain, or in a warming trend following a heavy snow.    </a:t>
            </a:r>
            <a:r>
              <a:rPr lang="en-US" smtClean="0"/>
              <a:t>Others, such as </a:t>
            </a:r>
            <a:r>
              <a:rPr lang="en-US" b="1" smtClean="0"/>
              <a:t>flash floods</a:t>
            </a:r>
            <a:r>
              <a:rPr lang="en-US" smtClean="0"/>
              <a:t>, can occur quickly, even without any visible signs of rain. It’s important to be prepared for flooding no matter where you work, but particularly if you are in a low-lying area, near water or downstream from a dam. Even a very small stream or dry creek bed can overflow and create flooding. </a:t>
            </a:r>
          </a:p>
          <a:p>
            <a:pPr eaLnBrk="1" hangingPunct="1">
              <a:spcBef>
                <a:spcPct val="0"/>
              </a:spcBef>
            </a:pPr>
            <a:endParaRPr lang="en-US" smtClean="0"/>
          </a:p>
        </p:txBody>
      </p:sp>
      <p:sp>
        <p:nvSpPr>
          <p:cNvPr id="284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ADE1BC-9D63-4148-BEA7-F0A21382AF9E}" type="slidenum">
              <a:rPr lang="en-US" smtClean="0"/>
              <a:pPr fontAlgn="base">
                <a:spcBef>
                  <a:spcPct val="0"/>
                </a:spcBef>
                <a:spcAft>
                  <a:spcPct val="0"/>
                </a:spcAft>
                <a:defRPr/>
              </a:pPr>
              <a:t>47</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Hurricanes are severe tropical storms that form in the southern Atlantic Ocean, Caribbean Sea, Gulf of Mexico and in the eastern Pacific Ocean. Scientists can now predict hurricanes, but people who live in coastal communities should plan what they will do if they are told to evacuate.  Probably not a big work zone hazard.</a:t>
            </a:r>
          </a:p>
        </p:txBody>
      </p:sp>
      <p:sp>
        <p:nvSpPr>
          <p:cNvPr id="285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2ADE05-0D69-41F9-AB5F-8D1409BB72A3}" type="slidenum">
              <a:rPr lang="en-US" smtClean="0"/>
              <a:pPr fontAlgn="base">
                <a:spcBef>
                  <a:spcPct val="0"/>
                </a:spcBef>
                <a:spcAft>
                  <a:spcPct val="0"/>
                </a:spcAft>
                <a:defRPr/>
              </a:pPr>
              <a:t>48</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You can prepare for an influenza pandemic now. </a:t>
            </a:r>
          </a:p>
          <a:p>
            <a:pPr eaLnBrk="1" hangingPunct="1">
              <a:spcBef>
                <a:spcPct val="0"/>
              </a:spcBef>
            </a:pPr>
            <a:endParaRPr lang="en-US" b="1" smtClean="0"/>
          </a:p>
          <a:p>
            <a:pPr eaLnBrk="1" hangingPunct="1">
              <a:spcBef>
                <a:spcPct val="0"/>
              </a:spcBef>
            </a:pPr>
            <a:r>
              <a:rPr lang="en-US" b="1" smtClean="0"/>
              <a:t>You should know both the magnitude of what can happen during a pandemic outbreak and what actions you can take to help lessen the impact of an influenza pandemic on you and your family. </a:t>
            </a:r>
          </a:p>
          <a:p>
            <a:pPr eaLnBrk="1" hangingPunct="1">
              <a:spcBef>
                <a:spcPct val="0"/>
              </a:spcBef>
            </a:pPr>
            <a:endParaRPr lang="en-US" smtClean="0"/>
          </a:p>
          <a:p>
            <a:pPr eaLnBrk="1" hangingPunct="1">
              <a:spcBef>
                <a:spcPct val="0"/>
              </a:spcBef>
            </a:pPr>
            <a:endParaRPr lang="en-US" smtClean="0"/>
          </a:p>
        </p:txBody>
      </p:sp>
      <p:sp>
        <p:nvSpPr>
          <p:cNvPr id="286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D90E51-E90B-4D1B-B3C7-27A774277713}" type="slidenum">
              <a:rPr lang="en-US" smtClean="0"/>
              <a:pPr fontAlgn="base">
                <a:spcBef>
                  <a:spcPct val="0"/>
                </a:spcBef>
                <a:spcAft>
                  <a:spcPct val="0"/>
                </a:spcAft>
                <a:defRPr/>
              </a:pPr>
              <a:t>49</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7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0AB96D-F238-4340-A08C-D6BA30E74733}" type="slidenum">
              <a:rPr lang="en-US" smtClean="0"/>
              <a:pPr fontAlgn="base">
                <a:spcBef>
                  <a:spcPct val="0"/>
                </a:spcBef>
                <a:spcAft>
                  <a:spcPct val="0"/>
                </a:spcAft>
                <a:defRPr/>
              </a:pPr>
              <a:t>50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b="1" i="1" smtClean="0"/>
              <a:t>Ed didn’t know what to do  but he did know that his work was important  to the CCC company.   Ed decides  he needs to find out more before he can do any planning.    Ed knows that his coworkers are important and  he would want  them to help if something happened.  </a:t>
            </a:r>
          </a:p>
          <a:p>
            <a:pPr eaLnBrk="1" hangingPunct="1">
              <a:spcBef>
                <a:spcPct val="0"/>
              </a:spcBef>
            </a:pPr>
            <a:endParaRPr lang="en-US" sz="1400" b="1" i="1" smtClean="0"/>
          </a:p>
          <a:p>
            <a:pPr eaLnBrk="1" hangingPunct="1">
              <a:spcBef>
                <a:spcPct val="0"/>
              </a:spcBef>
            </a:pPr>
            <a:endParaRPr lang="en-US" sz="1400" b="1" i="1" smtClean="0"/>
          </a:p>
          <a:p>
            <a:pPr eaLnBrk="1" hangingPunct="1">
              <a:spcBef>
                <a:spcPct val="0"/>
              </a:spcBef>
            </a:pPr>
            <a:r>
              <a:rPr lang="en-US" sz="1400" b="1" i="1" smtClean="0"/>
              <a:t>As construction workers you are going to be facing the reality of the situation soon</a:t>
            </a:r>
          </a:p>
          <a:p>
            <a:pPr eaLnBrk="1" hangingPunct="1">
              <a:spcBef>
                <a:spcPct val="0"/>
              </a:spcBef>
            </a:pPr>
            <a:endParaRPr lang="en-US" sz="1400" smtClean="0"/>
          </a:p>
        </p:txBody>
      </p:sp>
      <p:sp>
        <p:nvSpPr>
          <p:cNvPr id="2426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605625-D381-45B7-8945-1B1CFE3C0292}"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Landslides, also known as mudslides or debris flow, occur in all U.S. states and territories, and can be caused by a variety of factors including earthquakes, storms and fires. </a:t>
            </a:r>
          </a:p>
          <a:p>
            <a:pPr eaLnBrk="1" hangingPunct="1">
              <a:spcBef>
                <a:spcPct val="0"/>
              </a:spcBef>
            </a:pPr>
            <a:endParaRPr lang="en-US" smtClean="0"/>
          </a:p>
          <a:p>
            <a:pPr eaLnBrk="1" hangingPunct="1">
              <a:spcBef>
                <a:spcPct val="0"/>
              </a:spcBef>
            </a:pPr>
            <a:r>
              <a:rPr lang="en-US" smtClean="0"/>
              <a:t>Landslides can occur quickly, often with little notice, and the best way to prepare is to stay informed about changes in and around your home that could signal that a landslide is likely to occur. </a:t>
            </a:r>
          </a:p>
          <a:p>
            <a:pPr eaLnBrk="1" hangingPunct="1">
              <a:spcBef>
                <a:spcPct val="0"/>
              </a:spcBef>
            </a:pPr>
            <a:endParaRPr lang="en-US" smtClean="0"/>
          </a:p>
        </p:txBody>
      </p:sp>
      <p:sp>
        <p:nvSpPr>
          <p:cNvPr id="288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4E220F-718D-4A26-8B1F-136D05D39082}" type="slidenum">
              <a:rPr lang="en-US" smtClean="0"/>
              <a:pPr fontAlgn="base">
                <a:spcBef>
                  <a:spcPct val="0"/>
                </a:spcBef>
                <a:spcAft>
                  <a:spcPct val="0"/>
                </a:spcAft>
                <a:defRPr/>
              </a:pPr>
              <a:t>51</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Non-collision</a:t>
            </a:r>
          </a:p>
          <a:p>
            <a:pPr eaLnBrk="1" hangingPunct="1">
              <a:spcBef>
                <a:spcPct val="0"/>
              </a:spcBef>
            </a:pPr>
            <a:r>
              <a:rPr lang="en-US" smtClean="0"/>
              <a:t>07 Overturn/rollover</a:t>
            </a:r>
          </a:p>
          <a:p>
            <a:pPr eaLnBrk="1" hangingPunct="1">
              <a:spcBef>
                <a:spcPct val="0"/>
              </a:spcBef>
            </a:pPr>
            <a:r>
              <a:rPr lang="en-US" smtClean="0"/>
              <a:t>08 Fire/explosion</a:t>
            </a:r>
          </a:p>
          <a:p>
            <a:pPr eaLnBrk="1" hangingPunct="1">
              <a:spcBef>
                <a:spcPct val="0"/>
              </a:spcBef>
            </a:pPr>
            <a:r>
              <a:rPr lang="en-US" smtClean="0"/>
              <a:t>09 Immersion</a:t>
            </a:r>
          </a:p>
          <a:p>
            <a:pPr eaLnBrk="1" hangingPunct="1">
              <a:spcBef>
                <a:spcPct val="0"/>
              </a:spcBef>
            </a:pPr>
            <a:r>
              <a:rPr lang="en-US" smtClean="0"/>
              <a:t>10 Jackknife</a:t>
            </a:r>
          </a:p>
          <a:p>
            <a:pPr eaLnBrk="1" hangingPunct="1">
              <a:spcBef>
                <a:spcPct val="0"/>
              </a:spcBef>
            </a:pPr>
            <a:r>
              <a:rPr lang="en-US" smtClean="0"/>
              <a:t>11 Cargo/equipment loss or shift</a:t>
            </a:r>
          </a:p>
          <a:p>
            <a:pPr eaLnBrk="1" hangingPunct="1">
              <a:spcBef>
                <a:spcPct val="0"/>
              </a:spcBef>
            </a:pPr>
            <a:r>
              <a:rPr lang="en-US" smtClean="0"/>
              <a:t>12 Fell/Jumped from motor vehicle</a:t>
            </a:r>
          </a:p>
          <a:p>
            <a:pPr eaLnBrk="1" hangingPunct="1">
              <a:spcBef>
                <a:spcPct val="0"/>
              </a:spcBef>
            </a:pPr>
            <a:r>
              <a:rPr lang="en-US" smtClean="0"/>
              <a:t>13 Other non-collision</a:t>
            </a:r>
          </a:p>
        </p:txBody>
      </p:sp>
      <p:sp>
        <p:nvSpPr>
          <p:cNvPr id="289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EA705C-4F23-421A-9F16-2B86C79E84CA}" type="slidenum">
              <a:rPr lang="en-US" smtClean="0"/>
              <a:pPr fontAlgn="base">
                <a:spcBef>
                  <a:spcPct val="0"/>
                </a:spcBef>
                <a:spcAft>
                  <a:spcPct val="0"/>
                </a:spcAft>
                <a:defRPr/>
              </a:pPr>
              <a:t>52</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Collision with person, vehicle, or object not fixed</a:t>
            </a:r>
          </a:p>
          <a:p>
            <a:pPr eaLnBrk="1" hangingPunct="1">
              <a:spcBef>
                <a:spcPct val="0"/>
              </a:spcBef>
            </a:pPr>
            <a:r>
              <a:rPr lang="en-US" smtClean="0"/>
              <a:t>20 Pedestrian</a:t>
            </a:r>
          </a:p>
          <a:p>
            <a:pPr eaLnBrk="1" hangingPunct="1">
              <a:spcBef>
                <a:spcPct val="0"/>
              </a:spcBef>
            </a:pPr>
            <a:r>
              <a:rPr lang="en-US" smtClean="0"/>
              <a:t>21 Pedal cycle</a:t>
            </a:r>
          </a:p>
          <a:p>
            <a:pPr eaLnBrk="1" hangingPunct="1">
              <a:spcBef>
                <a:spcPct val="0"/>
              </a:spcBef>
            </a:pPr>
            <a:r>
              <a:rPr lang="en-US" smtClean="0"/>
              <a:t>22 Railway vehicle</a:t>
            </a:r>
          </a:p>
          <a:p>
            <a:pPr eaLnBrk="1" hangingPunct="1">
              <a:spcBef>
                <a:spcPct val="0"/>
              </a:spcBef>
            </a:pPr>
            <a:r>
              <a:rPr lang="en-US" smtClean="0"/>
              <a:t>23 Animal - wild</a:t>
            </a:r>
          </a:p>
          <a:p>
            <a:pPr eaLnBrk="1" hangingPunct="1">
              <a:spcBef>
                <a:spcPct val="0"/>
              </a:spcBef>
            </a:pPr>
            <a:r>
              <a:rPr lang="en-US" smtClean="0"/>
              <a:t>24 Animal - domestic</a:t>
            </a:r>
          </a:p>
          <a:p>
            <a:pPr eaLnBrk="1" hangingPunct="1">
              <a:spcBef>
                <a:spcPct val="0"/>
              </a:spcBef>
            </a:pPr>
            <a:r>
              <a:rPr lang="en-US" smtClean="0"/>
              <a:t>25 Motor vehicle in transport</a:t>
            </a:r>
          </a:p>
          <a:p>
            <a:pPr eaLnBrk="1" hangingPunct="1">
              <a:spcBef>
                <a:spcPct val="0"/>
              </a:spcBef>
            </a:pPr>
            <a:r>
              <a:rPr lang="en-US" smtClean="0"/>
              <a:t>26 Parked motor vehicle</a:t>
            </a:r>
          </a:p>
          <a:p>
            <a:pPr eaLnBrk="1" hangingPunct="1">
              <a:spcBef>
                <a:spcPct val="0"/>
              </a:spcBef>
            </a:pPr>
            <a:r>
              <a:rPr lang="en-US" smtClean="0"/>
              <a:t>27 Motor vehicle used as equipment (snowplow plowing)</a:t>
            </a:r>
          </a:p>
          <a:p>
            <a:pPr eaLnBrk="1" hangingPunct="1">
              <a:spcBef>
                <a:spcPct val="0"/>
              </a:spcBef>
            </a:pPr>
            <a:r>
              <a:rPr lang="en-US" smtClean="0"/>
              <a:t>28 Work zone/maintenance equipment</a:t>
            </a:r>
          </a:p>
          <a:p>
            <a:pPr eaLnBrk="1" hangingPunct="1">
              <a:spcBef>
                <a:spcPct val="0"/>
              </a:spcBef>
            </a:pPr>
            <a:r>
              <a:rPr lang="en-US" smtClean="0"/>
              <a:t>29 Barricade</a:t>
            </a:r>
          </a:p>
          <a:p>
            <a:pPr eaLnBrk="1" hangingPunct="1">
              <a:spcBef>
                <a:spcPct val="0"/>
              </a:spcBef>
            </a:pPr>
            <a:endParaRPr lang="en-US" smtClean="0"/>
          </a:p>
        </p:txBody>
      </p:sp>
      <p:sp>
        <p:nvSpPr>
          <p:cNvPr id="290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E1098B-127E-4216-9C75-A3642DE3AA59}" type="slidenum">
              <a:rPr lang="en-US" smtClean="0"/>
              <a:pPr fontAlgn="base">
                <a:spcBef>
                  <a:spcPct val="0"/>
                </a:spcBef>
                <a:spcAft>
                  <a:spcPct val="0"/>
                </a:spcAft>
                <a:defRPr/>
              </a:pPr>
              <a:t>53</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b="1" smtClean="0"/>
              <a:t>Collision with fixed object</a:t>
            </a:r>
          </a:p>
          <a:p>
            <a:pPr eaLnBrk="1" hangingPunct="1">
              <a:spcBef>
                <a:spcPct val="0"/>
              </a:spcBef>
            </a:pPr>
            <a:r>
              <a:rPr lang="en-US" smtClean="0"/>
              <a:t>40 Impact attenuator/crash cushion</a:t>
            </a:r>
          </a:p>
          <a:p>
            <a:pPr eaLnBrk="1" hangingPunct="1">
              <a:spcBef>
                <a:spcPct val="0"/>
              </a:spcBef>
            </a:pPr>
            <a:r>
              <a:rPr lang="en-US" smtClean="0"/>
              <a:t>41 Bridge overhead structure</a:t>
            </a:r>
          </a:p>
          <a:p>
            <a:pPr eaLnBrk="1" hangingPunct="1">
              <a:spcBef>
                <a:spcPct val="0"/>
              </a:spcBef>
            </a:pPr>
            <a:r>
              <a:rPr lang="en-US" smtClean="0"/>
              <a:t>42 Bridge pier or support</a:t>
            </a:r>
          </a:p>
          <a:p>
            <a:pPr eaLnBrk="1" hangingPunct="1">
              <a:spcBef>
                <a:spcPct val="0"/>
              </a:spcBef>
            </a:pPr>
            <a:r>
              <a:rPr lang="en-US" smtClean="0"/>
              <a:t>43 Bridge rail</a:t>
            </a:r>
          </a:p>
          <a:p>
            <a:pPr eaLnBrk="1" hangingPunct="1">
              <a:spcBef>
                <a:spcPct val="0"/>
              </a:spcBef>
            </a:pPr>
            <a:r>
              <a:rPr lang="en-US" smtClean="0"/>
              <a:t>44 Guardrail face</a:t>
            </a:r>
          </a:p>
          <a:p>
            <a:pPr eaLnBrk="1" hangingPunct="1">
              <a:spcBef>
                <a:spcPct val="0"/>
              </a:spcBef>
            </a:pPr>
            <a:r>
              <a:rPr lang="en-US" smtClean="0"/>
              <a:t>45 Guardrail end</a:t>
            </a:r>
          </a:p>
          <a:p>
            <a:pPr eaLnBrk="1" hangingPunct="1">
              <a:spcBef>
                <a:spcPct val="0"/>
              </a:spcBef>
            </a:pPr>
            <a:r>
              <a:rPr lang="en-US" smtClean="0"/>
              <a:t>46 Concrete traffic barrier</a:t>
            </a:r>
          </a:p>
          <a:p>
            <a:pPr eaLnBrk="1" hangingPunct="1">
              <a:spcBef>
                <a:spcPct val="0"/>
              </a:spcBef>
            </a:pPr>
            <a:r>
              <a:rPr lang="en-US" smtClean="0"/>
              <a:t>47 Other traffic barrier</a:t>
            </a:r>
          </a:p>
          <a:p>
            <a:pPr eaLnBrk="1" hangingPunct="1">
              <a:spcBef>
                <a:spcPct val="0"/>
              </a:spcBef>
            </a:pPr>
            <a:r>
              <a:rPr lang="en-US" smtClean="0"/>
              <a:t>48 Highway traffic sign post/sign</a:t>
            </a:r>
          </a:p>
          <a:p>
            <a:pPr eaLnBrk="1" hangingPunct="1">
              <a:spcBef>
                <a:spcPct val="0"/>
              </a:spcBef>
            </a:pPr>
            <a:r>
              <a:rPr lang="en-US" smtClean="0"/>
              <a:t>49 Traffic signal support/signal</a:t>
            </a:r>
          </a:p>
          <a:p>
            <a:pPr eaLnBrk="1" hangingPunct="1">
              <a:spcBef>
                <a:spcPct val="0"/>
              </a:spcBef>
            </a:pPr>
            <a:r>
              <a:rPr lang="en-US" smtClean="0"/>
              <a:t>50 Overhead sign support/sign</a:t>
            </a:r>
          </a:p>
          <a:p>
            <a:pPr eaLnBrk="1" hangingPunct="1">
              <a:spcBef>
                <a:spcPct val="0"/>
              </a:spcBef>
            </a:pPr>
            <a:r>
              <a:rPr lang="en-US" smtClean="0"/>
              <a:t>51 Light/luminaire support</a:t>
            </a:r>
          </a:p>
          <a:p>
            <a:pPr eaLnBrk="1" hangingPunct="1">
              <a:spcBef>
                <a:spcPct val="0"/>
              </a:spcBef>
            </a:pPr>
            <a:r>
              <a:rPr lang="en-US" smtClean="0"/>
              <a:t>52 Utility pole</a:t>
            </a:r>
          </a:p>
          <a:p>
            <a:pPr eaLnBrk="1" hangingPunct="1">
              <a:spcBef>
                <a:spcPct val="0"/>
              </a:spcBef>
            </a:pPr>
            <a:r>
              <a:rPr lang="en-US" smtClean="0"/>
              <a:t>53 Other post, pole, or support</a:t>
            </a:r>
          </a:p>
          <a:p>
            <a:pPr eaLnBrk="1" hangingPunct="1">
              <a:spcBef>
                <a:spcPct val="0"/>
              </a:spcBef>
            </a:pPr>
            <a:r>
              <a:rPr lang="en-US" smtClean="0"/>
              <a:t>54 Culvert</a:t>
            </a:r>
          </a:p>
          <a:p>
            <a:pPr eaLnBrk="1" hangingPunct="1">
              <a:spcBef>
                <a:spcPct val="0"/>
              </a:spcBef>
            </a:pPr>
            <a:r>
              <a:rPr lang="en-US" smtClean="0"/>
              <a:t>55 Curb</a:t>
            </a:r>
          </a:p>
          <a:p>
            <a:pPr eaLnBrk="1" hangingPunct="1">
              <a:spcBef>
                <a:spcPct val="0"/>
              </a:spcBef>
            </a:pPr>
            <a:r>
              <a:rPr lang="en-US" smtClean="0"/>
              <a:t>56 Ditch</a:t>
            </a:r>
          </a:p>
          <a:p>
            <a:pPr eaLnBrk="1" hangingPunct="1">
              <a:spcBef>
                <a:spcPct val="0"/>
              </a:spcBef>
            </a:pPr>
            <a:r>
              <a:rPr lang="en-US" smtClean="0"/>
              <a:t>57 Embankment</a:t>
            </a:r>
          </a:p>
          <a:p>
            <a:pPr eaLnBrk="1" hangingPunct="1">
              <a:spcBef>
                <a:spcPct val="0"/>
              </a:spcBef>
            </a:pPr>
            <a:r>
              <a:rPr lang="en-US" smtClean="0"/>
              <a:t>58 Approach</a:t>
            </a:r>
          </a:p>
          <a:p>
            <a:pPr eaLnBrk="1" hangingPunct="1">
              <a:spcBef>
                <a:spcPct val="0"/>
              </a:spcBef>
            </a:pPr>
            <a:r>
              <a:rPr lang="en-US" smtClean="0"/>
              <a:t>59 Construction – pavement cutout/road materials</a:t>
            </a:r>
          </a:p>
          <a:p>
            <a:pPr eaLnBrk="1" hangingPunct="1">
              <a:spcBef>
                <a:spcPct val="0"/>
              </a:spcBef>
            </a:pPr>
            <a:r>
              <a:rPr lang="en-US" smtClean="0"/>
              <a:t>60 Fence</a:t>
            </a:r>
          </a:p>
          <a:p>
            <a:pPr eaLnBrk="1" hangingPunct="1">
              <a:spcBef>
                <a:spcPct val="0"/>
              </a:spcBef>
            </a:pPr>
            <a:r>
              <a:rPr lang="en-US" smtClean="0"/>
              <a:t>61 Mailbox</a:t>
            </a:r>
          </a:p>
          <a:p>
            <a:pPr eaLnBrk="1" hangingPunct="1">
              <a:spcBef>
                <a:spcPct val="0"/>
              </a:spcBef>
            </a:pPr>
            <a:r>
              <a:rPr lang="en-US" smtClean="0"/>
              <a:t>62 Tree/Shrubbery 63 Delineator post</a:t>
            </a:r>
          </a:p>
          <a:p>
            <a:pPr eaLnBrk="1" hangingPunct="1">
              <a:spcBef>
                <a:spcPct val="0"/>
              </a:spcBef>
            </a:pPr>
            <a:r>
              <a:rPr lang="en-US" smtClean="0"/>
              <a:t>64 Rock</a:t>
            </a:r>
          </a:p>
          <a:p>
            <a:pPr eaLnBrk="1" hangingPunct="1">
              <a:spcBef>
                <a:spcPct val="0"/>
              </a:spcBef>
            </a:pPr>
            <a:r>
              <a:rPr lang="en-US" smtClean="0"/>
              <a:t>65 Snow bank</a:t>
            </a:r>
          </a:p>
          <a:p>
            <a:pPr eaLnBrk="1" hangingPunct="1">
              <a:spcBef>
                <a:spcPct val="0"/>
              </a:spcBef>
            </a:pPr>
            <a:r>
              <a:rPr lang="en-US" smtClean="0"/>
              <a:t>66 Other fixed object (wall, building, tunnel, etc.)</a:t>
            </a:r>
          </a:p>
          <a:p>
            <a:pPr eaLnBrk="1" hangingPunct="1">
              <a:spcBef>
                <a:spcPct val="0"/>
              </a:spcBef>
            </a:pPr>
            <a:endParaRPr lang="en-US" smtClean="0"/>
          </a:p>
        </p:txBody>
      </p:sp>
      <p:sp>
        <p:nvSpPr>
          <p:cNvPr id="291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169794-C23B-4A4E-9E51-AB30B8CEB69A}" type="slidenum">
              <a:rPr lang="en-US" smtClean="0"/>
              <a:pPr fontAlgn="base">
                <a:spcBef>
                  <a:spcPct val="0"/>
                </a:spcBef>
                <a:spcAft>
                  <a:spcPct val="0"/>
                </a:spcAft>
                <a:defRPr/>
              </a:pPr>
              <a:t>54</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2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CF5A4E-0E6D-4E8C-9B4F-D4C70C57C61B}" type="slidenum">
              <a:rPr lang="en-US" smtClean="0"/>
              <a:pPr fontAlgn="base">
                <a:spcBef>
                  <a:spcPct val="0"/>
                </a:spcBef>
                <a:spcAft>
                  <a:spcPct val="0"/>
                </a:spcAft>
                <a:defRPr/>
              </a:pPr>
              <a:t>55</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06C4227-E7D6-4C53-95CE-EAA638324D8A}" type="slidenum">
              <a:rPr lang="en-US" smtClean="0"/>
              <a:pPr>
                <a:defRPr/>
              </a:pPr>
              <a:t>56</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B38E011-C1D5-47DF-8E97-CC2973CC0987}" type="slidenum">
              <a:rPr lang="en-US" smtClean="0"/>
              <a:pPr>
                <a:defRPr/>
              </a:pPr>
              <a:t>57</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 nuclear blast is an explosion with intense light and heat, a damaging pressure wave and widespread radioactive material that can contaminate the air, water and ground surfaces for miles around</a:t>
            </a:r>
          </a:p>
          <a:p>
            <a:pPr eaLnBrk="1" hangingPunct="1">
              <a:spcBef>
                <a:spcPct val="0"/>
              </a:spcBef>
            </a:pPr>
            <a:endParaRPr lang="en-US" smtClean="0"/>
          </a:p>
          <a:p>
            <a:pPr eaLnBrk="1" hangingPunct="1">
              <a:spcBef>
                <a:spcPct val="0"/>
              </a:spcBef>
            </a:pPr>
            <a:r>
              <a:rPr lang="en-US" smtClean="0"/>
              <a:t>While experts may predict at this time that a nuclear attack is less likely than other types, terrorism by its nature is unpredictable. </a:t>
            </a:r>
          </a:p>
        </p:txBody>
      </p:sp>
      <p:sp>
        <p:nvSpPr>
          <p:cNvPr id="293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0DD5D7-953C-4083-A434-D52D8454112B}" type="slidenum">
              <a:rPr lang="en-US" smtClean="0"/>
              <a:pPr fontAlgn="base">
                <a:spcBef>
                  <a:spcPct val="0"/>
                </a:spcBef>
                <a:spcAft>
                  <a:spcPct val="0"/>
                </a:spcAft>
                <a:defRPr/>
              </a:pPr>
              <a:t>58</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 radiation threat, commonly referred to as a "dirty bomb" or "radiological dispersion device (RDD)", is the use of common explosives to spread radioactive materials over a targeted area.</a:t>
            </a:r>
          </a:p>
          <a:p>
            <a:pPr eaLnBrk="1" hangingPunct="1">
              <a:spcBef>
                <a:spcPct val="0"/>
              </a:spcBef>
            </a:pPr>
            <a:r>
              <a:rPr lang="en-US" smtClean="0"/>
              <a:t> </a:t>
            </a:r>
          </a:p>
          <a:p>
            <a:pPr eaLnBrk="1" hangingPunct="1">
              <a:spcBef>
                <a:spcPct val="0"/>
              </a:spcBef>
            </a:pPr>
            <a:r>
              <a:rPr lang="en-US" smtClean="0"/>
              <a:t>It is not a nuclear blast. </a:t>
            </a:r>
          </a:p>
          <a:p>
            <a:pPr eaLnBrk="1" hangingPunct="1">
              <a:spcBef>
                <a:spcPct val="0"/>
              </a:spcBef>
            </a:pPr>
            <a:endParaRPr lang="en-US" smtClean="0"/>
          </a:p>
          <a:p>
            <a:pPr eaLnBrk="1" hangingPunct="1">
              <a:spcBef>
                <a:spcPct val="0"/>
              </a:spcBef>
            </a:pPr>
            <a:r>
              <a:rPr lang="en-US" smtClean="0"/>
              <a:t>The force of the explosion and radioactive contamination will be more localized.</a:t>
            </a:r>
          </a:p>
          <a:p>
            <a:pPr eaLnBrk="1" hangingPunct="1">
              <a:spcBef>
                <a:spcPct val="0"/>
              </a:spcBef>
            </a:pPr>
            <a:endParaRPr lang="en-US" smtClean="0"/>
          </a:p>
          <a:p>
            <a:pPr eaLnBrk="1" hangingPunct="1">
              <a:spcBef>
                <a:spcPct val="0"/>
              </a:spcBef>
            </a:pPr>
            <a:r>
              <a:rPr lang="en-US" smtClean="0"/>
              <a:t>While the blast will be immediately obvious, the </a:t>
            </a:r>
            <a:r>
              <a:rPr lang="en-US" i="1" smtClean="0"/>
              <a:t>presence of radiation will not be clearly defined until trained personnel </a:t>
            </a:r>
            <a:r>
              <a:rPr lang="en-US" smtClean="0"/>
              <a:t>with specialized equipment are on the scene. </a:t>
            </a:r>
          </a:p>
          <a:p>
            <a:pPr eaLnBrk="1" hangingPunct="1">
              <a:spcBef>
                <a:spcPct val="0"/>
              </a:spcBef>
            </a:pPr>
            <a:endParaRPr lang="en-US" smtClean="0"/>
          </a:p>
          <a:p>
            <a:pPr eaLnBrk="1" hangingPunct="1">
              <a:spcBef>
                <a:spcPct val="0"/>
              </a:spcBef>
            </a:pPr>
            <a:r>
              <a:rPr lang="en-US" smtClean="0"/>
              <a:t>As with any radiation, you want to try to </a:t>
            </a:r>
            <a:r>
              <a:rPr lang="en-US" b="1" smtClean="0"/>
              <a:t>limit exposure</a:t>
            </a:r>
            <a:r>
              <a:rPr lang="en-US" smtClean="0"/>
              <a:t>. It is important to avoid breathing radiological dust that may be released in the air. </a:t>
            </a:r>
          </a:p>
          <a:p>
            <a:pPr eaLnBrk="1" hangingPunct="1">
              <a:spcBef>
                <a:spcPct val="0"/>
              </a:spcBef>
            </a:pPr>
            <a:endParaRPr lang="en-US" smtClean="0"/>
          </a:p>
        </p:txBody>
      </p:sp>
      <p:sp>
        <p:nvSpPr>
          <p:cNvPr id="294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0B3282-3C75-4286-A354-C739016CA369}" type="slidenum">
              <a:rPr lang="en-US" smtClean="0"/>
              <a:pPr fontAlgn="base">
                <a:spcBef>
                  <a:spcPct val="0"/>
                </a:spcBef>
                <a:spcAft>
                  <a:spcPct val="0"/>
                </a:spcAft>
                <a:defRPr/>
              </a:pPr>
              <a:t>59</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All thunderstorms produce lightning and all have the potential for danger. </a:t>
            </a:r>
          </a:p>
          <a:p>
            <a:pPr eaLnBrk="1" hangingPunct="1">
              <a:spcBef>
                <a:spcPct val="0"/>
              </a:spcBef>
            </a:pPr>
            <a:r>
              <a:rPr lang="en-US" smtClean="0"/>
              <a:t>Those dangers can include tornadoes, strong winds, hail, wildfires and flash flooding, which is responsible for more fatalities than any other thunderstorm-related hazard. </a:t>
            </a:r>
          </a:p>
          <a:p>
            <a:pPr eaLnBrk="1" hangingPunct="1">
              <a:spcBef>
                <a:spcPct val="0"/>
              </a:spcBef>
            </a:pPr>
            <a:endParaRPr lang="en-US" smtClean="0"/>
          </a:p>
          <a:p>
            <a:pPr eaLnBrk="1" hangingPunct="1">
              <a:spcBef>
                <a:spcPct val="0"/>
              </a:spcBef>
            </a:pPr>
            <a:r>
              <a:rPr lang="en-US" b="1" smtClean="0"/>
              <a:t>Lightning's risk to individuals and property is increased because of its unpredictability, which emphasizes the importance of preparedness. </a:t>
            </a:r>
          </a:p>
          <a:p>
            <a:pPr eaLnBrk="1" hangingPunct="1">
              <a:spcBef>
                <a:spcPct val="0"/>
              </a:spcBef>
            </a:pPr>
            <a:r>
              <a:rPr lang="en-US" smtClean="0"/>
              <a:t>It often strikes outside of heavy rain and may occur as far as 10 miles away from any rainfall. Most lightning deaths and injuries occur when people are caught outdoors in the summer months during the afternoon and evening. </a:t>
            </a:r>
          </a:p>
        </p:txBody>
      </p:sp>
      <p:sp>
        <p:nvSpPr>
          <p:cNvPr id="295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5EA077-60AE-43B4-B52E-0868181F4473}" type="slidenum">
              <a:rPr lang="en-US" smtClean="0"/>
              <a:pPr fontAlgn="base">
                <a:spcBef>
                  <a:spcPct val="0"/>
                </a:spcBef>
                <a:spcAft>
                  <a:spcPct val="0"/>
                </a:spcAft>
                <a:defRPr/>
              </a:pPr>
              <a:t>60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Ed just started with the company and he had some knowledge from watching TV about disasters plus he had volunteered in a disaster serving food.   But that was just during a hail storm, what would happen if it was on the highway?  Plus there were other people there directing to help.  So many things to think about!</a:t>
            </a:r>
          </a:p>
          <a:p>
            <a:pPr eaLnBrk="1" hangingPunct="1">
              <a:spcBef>
                <a:spcPct val="0"/>
              </a:spcBef>
            </a:pPr>
            <a:endParaRPr lang="en-US" smtClean="0"/>
          </a:p>
          <a:p>
            <a:pPr eaLnBrk="1" hangingPunct="1">
              <a:spcBef>
                <a:spcPct val="0"/>
              </a:spcBef>
            </a:pPr>
            <a:r>
              <a:rPr lang="en-US" smtClean="0"/>
              <a:t>Ed started asking questions and did some research and he knew in the end he wanted to make sure he kept his job, kept his friends safe, and most important he wanted to make sure he kept his family safe.  </a:t>
            </a:r>
          </a:p>
          <a:p>
            <a:pPr eaLnBrk="1" hangingPunct="1">
              <a:spcBef>
                <a:spcPct val="0"/>
              </a:spcBef>
            </a:pPr>
            <a:endParaRPr lang="en-US" smtClean="0"/>
          </a:p>
          <a:p>
            <a:pPr eaLnBrk="1" hangingPunct="1">
              <a:spcBef>
                <a:spcPct val="0"/>
              </a:spcBef>
            </a:pPr>
            <a:r>
              <a:rPr lang="en-US" smtClean="0"/>
              <a:t>Do you know the things to do or have the skills to face the situation?</a:t>
            </a:r>
          </a:p>
          <a:p>
            <a:pPr eaLnBrk="1" hangingPunct="1">
              <a:spcBef>
                <a:spcPct val="0"/>
              </a:spcBef>
            </a:pPr>
            <a:r>
              <a:rPr lang="en-US" smtClean="0"/>
              <a:t>There are conflicting Ideas about emergencies  and do they leave you uncertain about the next steps?</a:t>
            </a:r>
          </a:p>
          <a:p>
            <a:pPr eaLnBrk="1" hangingPunct="1">
              <a:spcBef>
                <a:spcPct val="0"/>
              </a:spcBef>
            </a:pPr>
            <a:endParaRPr lang="en-US" smtClean="0"/>
          </a:p>
        </p:txBody>
      </p:sp>
      <p:sp>
        <p:nvSpPr>
          <p:cNvPr id="243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7AF7B6-2EB9-4C5E-8EF6-ADC701CA0819}"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Tornadoes are nature's most violent storms</a:t>
            </a:r>
          </a:p>
          <a:p>
            <a:pPr eaLnBrk="1" hangingPunct="1">
              <a:spcBef>
                <a:spcPct val="0"/>
              </a:spcBef>
            </a:pPr>
            <a:endParaRPr lang="en-US" smtClean="0"/>
          </a:p>
          <a:p>
            <a:pPr eaLnBrk="1" hangingPunct="1">
              <a:spcBef>
                <a:spcPct val="0"/>
              </a:spcBef>
            </a:pPr>
            <a:r>
              <a:rPr lang="en-US" smtClean="0"/>
              <a:t>They can appear suddenly without warning and can be invisible until dust and debris are picked up or a funnel cloud appears. Planning and practicing specifically </a:t>
            </a:r>
            <a:r>
              <a:rPr lang="en-US" b="1" smtClean="0"/>
              <a:t>how</a:t>
            </a:r>
            <a:r>
              <a:rPr lang="en-US" smtClean="0"/>
              <a:t> and </a:t>
            </a:r>
            <a:r>
              <a:rPr lang="en-US" b="1" smtClean="0"/>
              <a:t>where</a:t>
            </a:r>
            <a:r>
              <a:rPr lang="en-US" smtClean="0"/>
              <a:t> you take shelter is a matter of survival. </a:t>
            </a:r>
          </a:p>
          <a:p>
            <a:pPr eaLnBrk="1" hangingPunct="1">
              <a:spcBef>
                <a:spcPct val="0"/>
              </a:spcBef>
            </a:pPr>
            <a:endParaRPr lang="en-US" smtClean="0"/>
          </a:p>
          <a:p>
            <a:pPr eaLnBrk="1" hangingPunct="1">
              <a:spcBef>
                <a:spcPct val="0"/>
              </a:spcBef>
            </a:pPr>
            <a:r>
              <a:rPr lang="en-US" smtClean="0"/>
              <a:t>Be prepared to act quickly. Keep in mind that while tornadoes are more common in the Midwest, Southeast and Southwest, they can occur in any state and at any time of the year, making advance preparation vitally important. </a:t>
            </a:r>
          </a:p>
        </p:txBody>
      </p:sp>
      <p:sp>
        <p:nvSpPr>
          <p:cNvPr id="296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A3B789-F8F5-48DF-9962-CE7B00E7977E}" type="slidenum">
              <a:rPr lang="en-US" smtClean="0"/>
              <a:pPr fontAlgn="base">
                <a:spcBef>
                  <a:spcPct val="0"/>
                </a:spcBef>
                <a:spcAft>
                  <a:spcPct val="0"/>
                </a:spcAft>
                <a:defRPr/>
              </a:pPr>
              <a:t>61</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According to </a:t>
            </a:r>
            <a:r>
              <a:rPr lang="en-US" smtClean="0">
                <a:hlinkClick r:id="rId3" action="ppaction://hlinkfile"/>
              </a:rPr>
              <a:t>Weather.com</a:t>
            </a:r>
            <a:r>
              <a:rPr lang="en-US" smtClean="0"/>
              <a:t>, an average of 1.2 million acres of U.S. woodland burn every year and more than four out of every five wildfires are caused by people.</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The </a:t>
            </a:r>
            <a:r>
              <a:rPr lang="en-US" smtClean="0">
                <a:hlinkClick r:id="rId4"/>
              </a:rPr>
              <a:t>U.S. Fire Administration</a:t>
            </a:r>
            <a:r>
              <a:rPr lang="en-US" smtClean="0"/>
              <a:t> reported that in 2005 alone, 66,552 wildfires took place and 8,686,753 acres were burned. If you live where there is an abundance of plants and other vegetation that can easily catch fire, you may be vulnerable to wildfires and you should take the following three simple steps to prepare. </a:t>
            </a:r>
          </a:p>
        </p:txBody>
      </p:sp>
      <p:sp>
        <p:nvSpPr>
          <p:cNvPr id="297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933D98-45AE-46BA-A85C-52E105268701}" type="slidenum">
              <a:rPr lang="en-US" smtClean="0"/>
              <a:pPr fontAlgn="base">
                <a:spcBef>
                  <a:spcPct val="0"/>
                </a:spcBef>
                <a:spcAft>
                  <a:spcPct val="0"/>
                </a:spcAft>
                <a:defRPr/>
              </a:pPr>
              <a:t>62</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While the danger from winter weather varies across the country, nearly all Americans, regardless of where they live, are likely to face some type of severe winter weather at some point in their lives. </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That could mean snow or subfreezing temperatures, as well as strong winds or even ice or heavy rain storms. One of the primary concerns is the winter weather's ability to </a:t>
            </a:r>
            <a:r>
              <a:rPr lang="en-US" smtClean="0">
                <a:hlinkClick r:id="rId3" action="ppaction://hlinkfile" tooltip="Blackout Information page link"/>
              </a:rPr>
              <a:t>knock out heat, power and communications services</a:t>
            </a:r>
            <a:r>
              <a:rPr lang="en-US" smtClean="0"/>
              <a:t> to your home or office, sometimes for days at a time. The National Weather Service refers to winter storms as the “Deceptive Killers” because most deaths are indirectly related to the storm. Instead, people die in traffic accidents on icy roads and of hypothermia from prolonged exposure to cold. It is important to be prepared for winter weather before it strikes. </a:t>
            </a:r>
          </a:p>
          <a:p>
            <a:pPr eaLnBrk="1" hangingPunct="1">
              <a:spcBef>
                <a:spcPct val="0"/>
              </a:spcBef>
            </a:pPr>
            <a:endParaRPr lang="en-US" smtClean="0"/>
          </a:p>
          <a:p>
            <a:pPr eaLnBrk="1" hangingPunct="1">
              <a:spcBef>
                <a:spcPct val="0"/>
              </a:spcBef>
            </a:pPr>
            <a:r>
              <a:rPr lang="en-US" smtClean="0"/>
              <a:t>NEXT WE WILL LOOK AT PLANNING and DRILLS</a:t>
            </a:r>
          </a:p>
          <a:p>
            <a:pPr eaLnBrk="1" hangingPunct="1">
              <a:spcBef>
                <a:spcPct val="0"/>
              </a:spcBef>
            </a:pPr>
            <a:endParaRPr lang="en-US" smtClean="0"/>
          </a:p>
        </p:txBody>
      </p:sp>
      <p:sp>
        <p:nvSpPr>
          <p:cNvPr id="299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DC7EEA-C2CB-4B82-B0AA-D0E0655D6AB6}" type="slidenum">
              <a:rPr lang="en-US" smtClean="0"/>
              <a:pPr fontAlgn="base">
                <a:spcBef>
                  <a:spcPct val="0"/>
                </a:spcBef>
                <a:spcAft>
                  <a:spcPct val="0"/>
                </a:spcAft>
                <a:defRPr/>
              </a:pPr>
              <a:t>63</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en-US" dirty="0" smtClean="0"/>
              <a:t>What is the Worst Case Scenario at your work zone?    Write on news print responses and determine which one to work on with the group</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What is the second most common possibility?</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Who is responsible?  Make up a person if no one suggests a position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Review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Conducting an Emergency Response Drill </a:t>
            </a:r>
            <a:br>
              <a:rPr lang="en-US" dirty="0" smtClean="0"/>
            </a:br>
            <a:r>
              <a:rPr lang="en-US" dirty="0" smtClean="0"/>
              <a:t/>
            </a:r>
            <a:br>
              <a:rPr lang="en-US" dirty="0" smtClean="0"/>
            </a:br>
            <a:r>
              <a:rPr lang="en-US" dirty="0" smtClean="0"/>
              <a:t>To start planning, ask yourself, "What is our </a:t>
            </a:r>
            <a:r>
              <a:rPr lang="en-US" dirty="0" smtClean="0">
                <a:hlinkClick r:id="rId3"/>
              </a:rPr>
              <a:t>worst-case scenario</a:t>
            </a:r>
            <a:r>
              <a:rPr lang="en-US" dirty="0" smtClean="0"/>
              <a:t> </a:t>
            </a:r>
            <a:br>
              <a:rPr lang="en-US" dirty="0" smtClean="0"/>
            </a:br>
            <a:r>
              <a:rPr lang="en-US" dirty="0" smtClean="0"/>
              <a:t/>
            </a:r>
            <a:br>
              <a:rPr lang="en-US" dirty="0" smtClean="0"/>
            </a:br>
            <a:r>
              <a:rPr lang="en-US" dirty="0" smtClean="0"/>
              <a:t/>
            </a:r>
            <a:br>
              <a:rPr lang="en-US" dirty="0" smtClean="0"/>
            </a:br>
            <a:endParaRPr lang="en-US" dirty="0"/>
          </a:p>
        </p:txBody>
      </p:sp>
      <p:sp>
        <p:nvSpPr>
          <p:cNvPr id="300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EB808B-1448-45F1-B4E0-9180DEBFBA32}" type="slidenum">
              <a:rPr lang="en-US" smtClean="0"/>
              <a:pPr fontAlgn="base">
                <a:spcBef>
                  <a:spcPct val="0"/>
                </a:spcBef>
                <a:spcAft>
                  <a:spcPct val="0"/>
                </a:spcAft>
                <a:defRPr/>
              </a:pPr>
              <a:t>64</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25000" lnSpcReduction="20000"/>
          </a:bodyPr>
          <a:lstStyle/>
          <a:p>
            <a:pPr eaLnBrk="1" fontAlgn="auto" hangingPunct="1">
              <a:spcBef>
                <a:spcPts val="0"/>
              </a:spcBef>
              <a:spcAft>
                <a:spcPts val="0"/>
              </a:spcAft>
              <a:defRPr/>
            </a:pPr>
            <a:r>
              <a:rPr lang="en-US" dirty="0" smtClean="0"/>
              <a:t>A valuable tool to use in deciding how these will affect your area is to identify their probability of occurring in your work zone.  After figuring out the probability you will need to find out or determine what you can do to alleviate any problems that may occur in a work zone.  Why is it a problem?</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We can use this table to identify probability so you can handle the situation.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Type of Emergency</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Probability</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Human Impact-did we lose workers</a:t>
            </a:r>
          </a:p>
          <a:p>
            <a:pPr eaLnBrk="1" fontAlgn="auto" hangingPunct="1">
              <a:spcBef>
                <a:spcPts val="0"/>
              </a:spcBef>
              <a:spcAft>
                <a:spcPts val="0"/>
              </a:spcAft>
              <a:defRPr/>
            </a:pPr>
            <a:r>
              <a:rPr lang="en-US" dirty="0" smtClean="0"/>
              <a:t>Property Impact-what equipment is still working</a:t>
            </a:r>
          </a:p>
          <a:p>
            <a:pPr eaLnBrk="1" fontAlgn="auto" hangingPunct="1">
              <a:spcBef>
                <a:spcPts val="0"/>
              </a:spcBef>
              <a:spcAft>
                <a:spcPts val="0"/>
              </a:spcAft>
              <a:defRPr/>
            </a:pPr>
            <a:r>
              <a:rPr lang="en-US" dirty="0" smtClean="0"/>
              <a:t>Business Impact-can you still work</a:t>
            </a:r>
          </a:p>
          <a:p>
            <a:pPr eaLnBrk="1" fontAlgn="auto" hangingPunct="1">
              <a:spcBef>
                <a:spcPts val="0"/>
              </a:spcBef>
              <a:spcAft>
                <a:spcPts val="0"/>
              </a:spcAft>
              <a:defRPr/>
            </a:pPr>
            <a:r>
              <a:rPr lang="en-US" dirty="0" smtClean="0"/>
              <a:t>Internal Resources-who to call</a:t>
            </a:r>
          </a:p>
          <a:p>
            <a:pPr eaLnBrk="1" fontAlgn="auto" hangingPunct="1">
              <a:spcBef>
                <a:spcPts val="0"/>
              </a:spcBef>
              <a:spcAft>
                <a:spcPts val="0"/>
              </a:spcAft>
              <a:defRPr/>
            </a:pPr>
            <a:r>
              <a:rPr lang="en-US" dirty="0" smtClean="0"/>
              <a:t>External Resources-who will help</a:t>
            </a:r>
          </a:p>
          <a:p>
            <a:pPr eaLnBrk="1" fontAlgn="auto" hangingPunct="1">
              <a:spcBef>
                <a:spcPts val="0"/>
              </a:spcBef>
              <a:spcAft>
                <a:spcPts val="0"/>
              </a:spcAft>
              <a:defRPr/>
            </a:pPr>
            <a:r>
              <a:rPr lang="en-US" dirty="0" smtClean="0"/>
              <a:t>Total</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High      Low</a:t>
            </a:r>
          </a:p>
          <a:p>
            <a:pPr eaLnBrk="1" fontAlgn="auto" hangingPunct="1">
              <a:spcBef>
                <a:spcPts val="0"/>
              </a:spcBef>
              <a:spcAft>
                <a:spcPts val="0"/>
              </a:spcAft>
              <a:defRPr/>
            </a:pPr>
            <a:r>
              <a:rPr lang="en-US" dirty="0" smtClean="0"/>
              <a:t>5                 1</a:t>
            </a:r>
          </a:p>
          <a:p>
            <a:pPr eaLnBrk="1" fontAlgn="auto" hangingPunct="1">
              <a:spcBef>
                <a:spcPts val="0"/>
              </a:spcBef>
              <a:spcAft>
                <a:spcPts val="0"/>
              </a:spcAft>
              <a:defRPr/>
            </a:pPr>
            <a:r>
              <a:rPr lang="en-US" dirty="0" smtClean="0"/>
              <a:t>High            Impact</a:t>
            </a:r>
          </a:p>
          <a:p>
            <a:pPr eaLnBrk="1" fontAlgn="auto" hangingPunct="1">
              <a:spcBef>
                <a:spcPts val="0"/>
              </a:spcBef>
              <a:spcAft>
                <a:spcPts val="0"/>
              </a:spcAft>
              <a:defRPr/>
            </a:pPr>
            <a:r>
              <a:rPr lang="en-US" dirty="0" smtClean="0"/>
              <a:t>5 </a:t>
            </a:r>
          </a:p>
          <a:p>
            <a:pPr eaLnBrk="1" fontAlgn="auto" hangingPunct="1">
              <a:spcBef>
                <a:spcPts val="0"/>
              </a:spcBef>
              <a:spcAft>
                <a:spcPts val="0"/>
              </a:spcAft>
              <a:defRPr/>
            </a:pPr>
            <a:r>
              <a:rPr lang="en-US" dirty="0" smtClean="0"/>
              <a:t>  1 Low Impact</a:t>
            </a:r>
          </a:p>
          <a:p>
            <a:pPr eaLnBrk="1" fontAlgn="auto" hangingPunct="1">
              <a:spcBef>
                <a:spcPts val="0"/>
              </a:spcBef>
              <a:spcAft>
                <a:spcPts val="0"/>
              </a:spcAft>
              <a:defRPr/>
            </a:pPr>
            <a:r>
              <a:rPr lang="en-US" dirty="0" smtClean="0"/>
              <a:t>Weak  5 Resources</a:t>
            </a:r>
          </a:p>
          <a:p>
            <a:pPr eaLnBrk="1" fontAlgn="auto" hangingPunct="1">
              <a:spcBef>
                <a:spcPts val="0"/>
              </a:spcBef>
              <a:spcAft>
                <a:spcPts val="0"/>
              </a:spcAft>
              <a:defRPr/>
            </a:pPr>
            <a:r>
              <a:rPr lang="en-US" dirty="0" smtClean="0"/>
              <a:t>      1 strong Resources </a:t>
            </a:r>
          </a:p>
          <a:p>
            <a:pPr eaLnBrk="1" fontAlgn="auto" hangingPunct="1">
              <a:spcBef>
                <a:spcPts val="0"/>
              </a:spcBef>
              <a:spcAft>
                <a:spcPts val="0"/>
              </a:spcAft>
              <a:defRPr/>
            </a:pPr>
            <a:r>
              <a:rPr lang="en-US" dirty="0" smtClean="0"/>
              <a:t> </a:t>
            </a:r>
          </a:p>
        </p:txBody>
      </p:sp>
      <p:sp>
        <p:nvSpPr>
          <p:cNvPr id="301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F7A21F-E0D5-47CD-A9B6-C360BBB11288}" type="slidenum">
              <a:rPr lang="en-US" smtClean="0"/>
              <a:pPr fontAlgn="base">
                <a:spcBef>
                  <a:spcPct val="0"/>
                </a:spcBef>
                <a:spcAft>
                  <a:spcPct val="0"/>
                </a:spcAft>
                <a:defRPr/>
              </a:pPr>
              <a:t>65</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Ed and the guys at CCC company have figured out the probability of a hazard happening in the work Zone and understand that they need more than just the knowledge of what a work zone is and the hazards they will need training</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b="1" smtClean="0"/>
              <a:t>Please note this Is a handout and will appear differently</a:t>
            </a:r>
          </a:p>
          <a:p>
            <a:pPr eaLnBrk="1" hangingPunct="1">
              <a:spcBef>
                <a:spcPct val="0"/>
              </a:spcBef>
            </a:pPr>
            <a:endParaRPr lang="en-US" b="1" smtClean="0"/>
          </a:p>
          <a:p>
            <a:pPr eaLnBrk="1" hangingPunct="1">
              <a:spcBef>
                <a:spcPct val="0"/>
              </a:spcBef>
            </a:pPr>
            <a:endParaRPr lang="en-US" b="1" smtClean="0"/>
          </a:p>
          <a:p>
            <a:pPr eaLnBrk="1" hangingPunct="1">
              <a:spcBef>
                <a:spcPct val="0"/>
              </a:spcBef>
            </a:pPr>
            <a:endParaRPr lang="en-US" b="1" smtClean="0"/>
          </a:p>
        </p:txBody>
      </p:sp>
      <p:sp>
        <p:nvSpPr>
          <p:cNvPr id="302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1FDFA5-C345-439E-841B-8930A17364CF}" type="slidenum">
              <a:rPr lang="en-US" smtClean="0"/>
              <a:pPr fontAlgn="base">
                <a:spcBef>
                  <a:spcPct val="0"/>
                </a:spcBef>
                <a:spcAft>
                  <a:spcPct val="0"/>
                </a:spcAft>
                <a:defRPr/>
              </a:pPr>
              <a:t>66</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hand out Vulnerability analysis graph in determining what the class thinks is the worst thing that can happen based on the groups of 5 per group of four provided there are 20 in the class; adjust as necessary</a:t>
            </a:r>
          </a:p>
          <a:p>
            <a:pPr eaLnBrk="1" hangingPunct="1">
              <a:spcBef>
                <a:spcPct val="0"/>
              </a:spcBef>
            </a:pPr>
            <a:endParaRPr lang="en-US" smtClean="0"/>
          </a:p>
          <a:p>
            <a:pPr eaLnBrk="1" hangingPunct="1">
              <a:spcBef>
                <a:spcPct val="0"/>
              </a:spcBef>
            </a:pPr>
            <a:r>
              <a:rPr lang="en-US" smtClean="0"/>
              <a:t>The information in this exercise should take about 45 minutes.  Discern the emergency and work through the what ifs.  Groups of 4-5  each group will take </a:t>
            </a:r>
          </a:p>
          <a:p>
            <a:pPr eaLnBrk="1" hangingPunct="1">
              <a:spcBef>
                <a:spcPct val="0"/>
              </a:spcBef>
            </a:pPr>
            <a:endParaRPr lang="en-US" smtClean="0"/>
          </a:p>
          <a:p>
            <a:pPr eaLnBrk="1" hangingPunct="1">
              <a:spcBef>
                <a:spcPct val="0"/>
              </a:spcBef>
            </a:pPr>
            <a:r>
              <a:rPr lang="en-US" smtClean="0"/>
              <a:t>15 minutes set up</a:t>
            </a:r>
          </a:p>
          <a:p>
            <a:pPr eaLnBrk="1" hangingPunct="1">
              <a:spcBef>
                <a:spcPct val="0"/>
              </a:spcBef>
            </a:pPr>
            <a:r>
              <a:rPr lang="en-US" smtClean="0"/>
              <a:t>15 planning</a:t>
            </a:r>
          </a:p>
          <a:p>
            <a:pPr eaLnBrk="1" hangingPunct="1">
              <a:spcBef>
                <a:spcPct val="0"/>
              </a:spcBef>
            </a:pPr>
            <a:r>
              <a:rPr lang="en-US" smtClean="0"/>
              <a:t>15 discussion of results</a:t>
            </a:r>
          </a:p>
          <a:p>
            <a:pPr eaLnBrk="1" hangingPunct="1">
              <a:spcBef>
                <a:spcPct val="0"/>
              </a:spcBef>
            </a:pPr>
            <a:endParaRPr lang="en-US" smtClean="0"/>
          </a:p>
        </p:txBody>
      </p:sp>
      <p:sp>
        <p:nvSpPr>
          <p:cNvPr id="303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B0E59F-F7E1-4A2D-8EAD-058BD3F6615F}" type="slidenum">
              <a:rPr lang="en-US" smtClean="0"/>
              <a:pPr fontAlgn="base">
                <a:spcBef>
                  <a:spcPct val="0"/>
                </a:spcBef>
                <a:spcAft>
                  <a:spcPct val="0"/>
                </a:spcAft>
                <a:defRPr/>
              </a:pPr>
              <a:t>67</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First, We need to identify what is a work zone?  I think we have accomplished what is a work zone and what its size is and what can occur</a:t>
            </a:r>
          </a:p>
          <a:p>
            <a:pPr eaLnBrk="1" hangingPunct="1">
              <a:spcBef>
                <a:spcPct val="0"/>
              </a:spcBef>
            </a:pPr>
            <a:endParaRPr lang="en-US" smtClean="0"/>
          </a:p>
          <a:p>
            <a:pPr eaLnBrk="1" hangingPunct="1">
              <a:spcBef>
                <a:spcPct val="0"/>
              </a:spcBef>
            </a:pPr>
            <a:r>
              <a:rPr lang="en-US" smtClean="0"/>
              <a:t>Second, we need to recognize what are the hazards in a work zone?</a:t>
            </a:r>
          </a:p>
          <a:p>
            <a:pPr eaLnBrk="1" hangingPunct="1">
              <a:spcBef>
                <a:spcPct val="0"/>
              </a:spcBef>
            </a:pPr>
            <a:endParaRPr lang="en-US" smtClean="0"/>
          </a:p>
          <a:p>
            <a:pPr eaLnBrk="1" hangingPunct="1">
              <a:spcBef>
                <a:spcPct val="0"/>
              </a:spcBef>
            </a:pPr>
            <a:r>
              <a:rPr lang="en-US" smtClean="0"/>
              <a:t>Third , what training do I need to help?</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So we are guessing the worst case scenario may be something with a fire or an accident or a tornado  if the group decides something else we will have to evaluate the finding differently for each of the next scenarios for training</a:t>
            </a:r>
          </a:p>
          <a:p>
            <a:pPr eaLnBrk="1" hangingPunct="1">
              <a:spcBef>
                <a:spcPct val="0"/>
              </a:spcBef>
            </a:pPr>
            <a:endParaRPr lang="en-US" smtClean="0"/>
          </a:p>
        </p:txBody>
      </p:sp>
      <p:sp>
        <p:nvSpPr>
          <p:cNvPr id="304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82F477-A80E-4B33-BB02-739AB8AB19D7}" type="slidenum">
              <a:rPr lang="en-US" smtClean="0"/>
              <a:pPr fontAlgn="base">
                <a:spcBef>
                  <a:spcPct val="0"/>
                </a:spcBef>
                <a:spcAft>
                  <a:spcPct val="0"/>
                </a:spcAft>
                <a:defRPr/>
              </a:pPr>
              <a:t>68</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Medical?</a:t>
            </a:r>
            <a:endParaRPr lang="en-US" smtClean="0"/>
          </a:p>
          <a:p>
            <a:pPr eaLnBrk="1" hangingPunct="1">
              <a:spcBef>
                <a:spcPct val="0"/>
              </a:spcBef>
            </a:pPr>
            <a:r>
              <a:rPr lang="en-US" b="1" smtClean="0"/>
              <a:t>Emergency preparedness?</a:t>
            </a:r>
            <a:endParaRPr lang="en-US" smtClean="0"/>
          </a:p>
          <a:p>
            <a:pPr eaLnBrk="1" hangingPunct="1">
              <a:spcBef>
                <a:spcPct val="0"/>
              </a:spcBef>
            </a:pPr>
            <a:r>
              <a:rPr lang="en-US" b="1" smtClean="0"/>
              <a:t>Human Resources?</a:t>
            </a:r>
          </a:p>
          <a:p>
            <a:pPr eaLnBrk="1" hangingPunct="1">
              <a:spcBef>
                <a:spcPct val="0"/>
              </a:spcBef>
            </a:pPr>
            <a:endParaRPr lang="en-US" smtClean="0"/>
          </a:p>
        </p:txBody>
      </p:sp>
      <p:sp>
        <p:nvSpPr>
          <p:cNvPr id="305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515FB3-72CB-4DEE-9574-7C82DCFB3656}" type="slidenum">
              <a:rPr lang="en-US" smtClean="0"/>
              <a:pPr fontAlgn="base">
                <a:spcBef>
                  <a:spcPct val="0"/>
                </a:spcBef>
                <a:spcAft>
                  <a:spcPct val="0"/>
                </a:spcAft>
                <a:defRPr/>
              </a:pPr>
              <a:t>69</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According to numbers issued by Bureau of Labor Statistics for heavy construction in 2009 there were 16,090 cases:  5580 were sprains, strains, and tears-  2,180 fractures- 1440 cuts, lacerations and punctures- 1260 bruises &amp; contusions, 290 burns- 110 chemical burns, 130 amputations.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Injury and Illness: 5830 contacts with objects(struck by object, struck against, caught in)- 2970 falls including to a lower level or same level, 490 slips or trips- 2090 overexertion</a:t>
            </a:r>
          </a:p>
          <a:p>
            <a:pPr eaLnBrk="1" fontAlgn="auto" hangingPunct="1">
              <a:spcBef>
                <a:spcPts val="0"/>
              </a:spcBef>
              <a:spcAft>
                <a:spcPts val="0"/>
              </a:spcAft>
              <a:defRPr/>
            </a:pPr>
            <a:endParaRPr lang="en-US" dirty="0" smtClean="0"/>
          </a:p>
          <a:p>
            <a:pPr marL="457200" indent="-457200" eaLnBrk="1" fontAlgn="auto" hangingPunct="1">
              <a:spcBef>
                <a:spcPts val="0"/>
              </a:spcBef>
              <a:spcAft>
                <a:spcPts val="0"/>
              </a:spcAft>
              <a:buFont typeface="+mj-lt"/>
              <a:buAutoNum type="arabicPeriod"/>
              <a:defRPr/>
            </a:pPr>
            <a:r>
              <a:rPr lang="en-US" dirty="0" smtClean="0"/>
              <a:t>Over exertion back strain or strains</a:t>
            </a:r>
          </a:p>
          <a:p>
            <a:pPr marL="457200" indent="-457200" eaLnBrk="1" fontAlgn="auto" hangingPunct="1">
              <a:spcBef>
                <a:spcPts val="0"/>
              </a:spcBef>
              <a:spcAft>
                <a:spcPts val="0"/>
              </a:spcAft>
              <a:buFont typeface="+mj-lt"/>
              <a:buAutoNum type="arabicPeriod"/>
              <a:defRPr/>
            </a:pPr>
            <a:r>
              <a:rPr lang="en-US" dirty="0" smtClean="0"/>
              <a:t>Fractures broken bones</a:t>
            </a:r>
          </a:p>
          <a:p>
            <a:pPr marL="457200" indent="-457200" eaLnBrk="1" fontAlgn="auto" hangingPunct="1">
              <a:spcBef>
                <a:spcPts val="0"/>
              </a:spcBef>
              <a:spcAft>
                <a:spcPts val="0"/>
              </a:spcAft>
              <a:buFont typeface="+mj-lt"/>
              <a:buAutoNum type="arabicPeriod"/>
              <a:defRPr/>
            </a:pPr>
            <a:r>
              <a:rPr lang="en-US" dirty="0" smtClean="0"/>
              <a:t>Cuts lacerations</a:t>
            </a:r>
          </a:p>
          <a:p>
            <a:pPr marL="457200" indent="-457200" eaLnBrk="1" fontAlgn="auto" hangingPunct="1">
              <a:spcBef>
                <a:spcPts val="0"/>
              </a:spcBef>
              <a:spcAft>
                <a:spcPts val="0"/>
              </a:spcAft>
              <a:buFont typeface="+mj-lt"/>
              <a:buAutoNum type="arabicPeriod"/>
              <a:defRPr/>
            </a:pPr>
            <a:r>
              <a:rPr lang="en-US" dirty="0" smtClean="0"/>
              <a:t>Bruises &amp; contusions</a:t>
            </a:r>
          </a:p>
          <a:p>
            <a:pPr marL="457200" indent="-457200" eaLnBrk="1" fontAlgn="auto" hangingPunct="1">
              <a:spcBef>
                <a:spcPts val="0"/>
              </a:spcBef>
              <a:spcAft>
                <a:spcPts val="0"/>
              </a:spcAft>
              <a:buFont typeface="+mj-lt"/>
              <a:buAutoNum type="arabicPeriod"/>
              <a:defRPr/>
            </a:pPr>
            <a:r>
              <a:rPr lang="en-US" dirty="0" smtClean="0"/>
              <a:t>Burns</a:t>
            </a:r>
          </a:p>
          <a:p>
            <a:pPr marL="457200" indent="-457200" eaLnBrk="1" fontAlgn="auto" hangingPunct="1">
              <a:spcBef>
                <a:spcPts val="0"/>
              </a:spcBef>
              <a:spcAft>
                <a:spcPts val="0"/>
              </a:spcAft>
              <a:buFont typeface="+mj-lt"/>
              <a:buAutoNum type="arabicPeriod"/>
              <a:defRPr/>
            </a:pPr>
            <a:r>
              <a:rPr lang="en-US" dirty="0" smtClean="0"/>
              <a:t>Amputations</a:t>
            </a:r>
          </a:p>
          <a:p>
            <a:pPr marL="457200" indent="-457200" eaLnBrk="1" fontAlgn="auto" hangingPunct="1">
              <a:spcBef>
                <a:spcPts val="0"/>
              </a:spcBef>
              <a:spcAft>
                <a:spcPts val="0"/>
              </a:spcAft>
              <a:buFont typeface="+mj-lt"/>
              <a:buAutoNum type="arabicPeriod"/>
              <a:defRPr/>
            </a:pPr>
            <a:r>
              <a:rPr lang="en-US" dirty="0" smtClean="0"/>
              <a:t>Heart attack</a:t>
            </a:r>
          </a:p>
          <a:p>
            <a:pPr marL="457200" indent="-457200" eaLnBrk="1" fontAlgn="auto" hangingPunct="1">
              <a:spcBef>
                <a:spcPts val="0"/>
              </a:spcBef>
              <a:spcAft>
                <a:spcPts val="0"/>
              </a:spcAft>
              <a:buFont typeface="+mj-lt"/>
              <a:buAutoNum type="arabicPeriod"/>
              <a:defRPr/>
            </a:pPr>
            <a:r>
              <a:rPr lang="en-US" dirty="0" smtClean="0"/>
              <a:t>Bites &amp; stings</a:t>
            </a:r>
          </a:p>
          <a:p>
            <a:pPr marL="457200" indent="-457200" eaLnBrk="1" fontAlgn="auto" hangingPunct="1">
              <a:spcBef>
                <a:spcPts val="0"/>
              </a:spcBef>
              <a:spcAft>
                <a:spcPts val="0"/>
              </a:spcAft>
              <a:buFont typeface="+mj-lt"/>
              <a:buAutoNum type="arabicPeriod"/>
              <a:defRPr/>
            </a:pPr>
            <a:r>
              <a:rPr lang="en-US" dirty="0" smtClean="0"/>
              <a:t>Burns-chemical &amp; Electrical</a:t>
            </a:r>
          </a:p>
          <a:p>
            <a:pPr marL="457200" indent="-457200" eaLnBrk="1" fontAlgn="auto" hangingPunct="1">
              <a:spcBef>
                <a:spcPts val="0"/>
              </a:spcBef>
              <a:spcAft>
                <a:spcPts val="0"/>
              </a:spcAft>
              <a:buFont typeface="+mj-lt"/>
              <a:buAutoNum type="arabicPeriod"/>
              <a:defRPr/>
            </a:pPr>
            <a:r>
              <a:rPr lang="en-US" dirty="0" smtClean="0"/>
              <a:t>Noise</a:t>
            </a:r>
          </a:p>
          <a:p>
            <a:pPr eaLnBrk="1" fontAlgn="auto" hangingPunct="1">
              <a:spcBef>
                <a:spcPts val="0"/>
              </a:spcBef>
              <a:spcAft>
                <a:spcPts val="0"/>
              </a:spcAft>
              <a:defRPr/>
            </a:pPr>
            <a:endParaRPr lang="en-US" dirty="0"/>
          </a:p>
        </p:txBody>
      </p:sp>
      <p:sp>
        <p:nvSpPr>
          <p:cNvPr id="306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7811A9-6B0D-41BF-B0C5-2CDDF38C14C9}" type="slidenum">
              <a:rPr lang="en-US" smtClean="0"/>
              <a:pPr fontAlgn="base">
                <a:spcBef>
                  <a:spcPct val="0"/>
                </a:spcBef>
                <a:spcAft>
                  <a:spcPct val="0"/>
                </a:spcAft>
                <a:defRPr/>
              </a:pPr>
              <a:t>70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There are many different aspects or ideas about emergencies and Ed had no clue what to do.  Ed knew there had to be steps to help but what were they and could he put something together that his boss at CCC company would appreciate.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Ed further evaluated the pictures he had in his mind and had this Seeing the </a:t>
            </a:r>
            <a:r>
              <a:rPr lang="en-US" b="1" i="1" smtClean="0"/>
              <a:t>BIG</a:t>
            </a:r>
            <a:r>
              <a:rPr lang="en-US" smtClean="0"/>
              <a:t> picture will help you decide  “What to Do” “When to Do It” and “How to Do it” so you will be able to return home safely  after a work zone emergency</a:t>
            </a:r>
          </a:p>
          <a:p>
            <a:pPr eaLnBrk="1" hangingPunct="1">
              <a:spcBef>
                <a:spcPct val="0"/>
              </a:spcBef>
            </a:pPr>
            <a:endParaRPr lang="en-US" smtClean="0"/>
          </a:p>
        </p:txBody>
      </p:sp>
      <p:sp>
        <p:nvSpPr>
          <p:cNvPr id="244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0D34E5-14F1-4F35-9EEA-D7C990FEB144}"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According to numbers issued by Bureau of Labor Statistics for heavy construction in 2009 there were 16,090 cases:  5580 were sprains, strains, and tears-  2,180 fractures- 1440 cuts, lacerations and punctures- 1260 bruises &amp; contusions, 290 burns- 110 chemical burns, 130 amputations.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Injury and Illness: 5830 contacts with objects(struck by object, struck against, caught in)- 2970 falls including to a lower level or same level, 490 slips or trips- 2090 overexertion</a:t>
            </a:r>
          </a:p>
          <a:p>
            <a:pPr eaLnBrk="1" fontAlgn="auto" hangingPunct="1">
              <a:spcBef>
                <a:spcPts val="0"/>
              </a:spcBef>
              <a:spcAft>
                <a:spcPts val="0"/>
              </a:spcAft>
              <a:defRPr/>
            </a:pPr>
            <a:endParaRPr lang="en-US" dirty="0" smtClean="0"/>
          </a:p>
          <a:p>
            <a:pPr marL="457200" indent="-457200" eaLnBrk="1" fontAlgn="auto" hangingPunct="1">
              <a:spcBef>
                <a:spcPts val="0"/>
              </a:spcBef>
              <a:spcAft>
                <a:spcPts val="0"/>
              </a:spcAft>
              <a:buFont typeface="+mj-lt"/>
              <a:buAutoNum type="arabicPeriod"/>
              <a:defRPr/>
            </a:pPr>
            <a:r>
              <a:rPr lang="en-US" dirty="0" smtClean="0"/>
              <a:t>Over exertion back strain or strains</a:t>
            </a:r>
          </a:p>
          <a:p>
            <a:pPr marL="457200" indent="-457200" eaLnBrk="1" fontAlgn="auto" hangingPunct="1">
              <a:spcBef>
                <a:spcPts val="0"/>
              </a:spcBef>
              <a:spcAft>
                <a:spcPts val="0"/>
              </a:spcAft>
              <a:buFont typeface="+mj-lt"/>
              <a:buAutoNum type="arabicPeriod"/>
              <a:defRPr/>
            </a:pPr>
            <a:r>
              <a:rPr lang="en-US" dirty="0" smtClean="0"/>
              <a:t>Fractures broken bones</a:t>
            </a:r>
          </a:p>
          <a:p>
            <a:pPr marL="457200" indent="-457200" eaLnBrk="1" fontAlgn="auto" hangingPunct="1">
              <a:spcBef>
                <a:spcPts val="0"/>
              </a:spcBef>
              <a:spcAft>
                <a:spcPts val="0"/>
              </a:spcAft>
              <a:buFont typeface="+mj-lt"/>
              <a:buAutoNum type="arabicPeriod"/>
              <a:defRPr/>
            </a:pPr>
            <a:r>
              <a:rPr lang="en-US" dirty="0" smtClean="0"/>
              <a:t>Cuts lacerations</a:t>
            </a:r>
          </a:p>
          <a:p>
            <a:pPr marL="457200" indent="-457200" eaLnBrk="1" fontAlgn="auto" hangingPunct="1">
              <a:spcBef>
                <a:spcPts val="0"/>
              </a:spcBef>
              <a:spcAft>
                <a:spcPts val="0"/>
              </a:spcAft>
              <a:buFont typeface="+mj-lt"/>
              <a:buAutoNum type="arabicPeriod"/>
              <a:defRPr/>
            </a:pPr>
            <a:r>
              <a:rPr lang="en-US" dirty="0" smtClean="0"/>
              <a:t>Bruises &amp; contusions</a:t>
            </a:r>
          </a:p>
          <a:p>
            <a:pPr marL="457200" indent="-457200" eaLnBrk="1" fontAlgn="auto" hangingPunct="1">
              <a:spcBef>
                <a:spcPts val="0"/>
              </a:spcBef>
              <a:spcAft>
                <a:spcPts val="0"/>
              </a:spcAft>
              <a:buFont typeface="+mj-lt"/>
              <a:buAutoNum type="arabicPeriod"/>
              <a:defRPr/>
            </a:pPr>
            <a:r>
              <a:rPr lang="en-US" dirty="0" smtClean="0"/>
              <a:t>Burns</a:t>
            </a:r>
          </a:p>
          <a:p>
            <a:pPr marL="457200" indent="-457200" eaLnBrk="1" fontAlgn="auto" hangingPunct="1">
              <a:spcBef>
                <a:spcPts val="0"/>
              </a:spcBef>
              <a:spcAft>
                <a:spcPts val="0"/>
              </a:spcAft>
              <a:buFont typeface="+mj-lt"/>
              <a:buAutoNum type="arabicPeriod"/>
              <a:defRPr/>
            </a:pPr>
            <a:r>
              <a:rPr lang="en-US" dirty="0" smtClean="0"/>
              <a:t>Amputations</a:t>
            </a:r>
          </a:p>
          <a:p>
            <a:pPr marL="457200" indent="-457200" eaLnBrk="1" fontAlgn="auto" hangingPunct="1">
              <a:spcBef>
                <a:spcPts val="0"/>
              </a:spcBef>
              <a:spcAft>
                <a:spcPts val="0"/>
              </a:spcAft>
              <a:buFont typeface="+mj-lt"/>
              <a:buAutoNum type="arabicPeriod"/>
              <a:defRPr/>
            </a:pPr>
            <a:r>
              <a:rPr lang="en-US" dirty="0" smtClean="0"/>
              <a:t>Heart attack</a:t>
            </a:r>
          </a:p>
          <a:p>
            <a:pPr marL="457200" indent="-457200" eaLnBrk="1" fontAlgn="auto" hangingPunct="1">
              <a:spcBef>
                <a:spcPts val="0"/>
              </a:spcBef>
              <a:spcAft>
                <a:spcPts val="0"/>
              </a:spcAft>
              <a:buFont typeface="+mj-lt"/>
              <a:buAutoNum type="arabicPeriod"/>
              <a:defRPr/>
            </a:pPr>
            <a:r>
              <a:rPr lang="en-US" dirty="0" smtClean="0"/>
              <a:t>Bites &amp; stings</a:t>
            </a:r>
          </a:p>
          <a:p>
            <a:pPr marL="457200" indent="-457200" eaLnBrk="1" fontAlgn="auto" hangingPunct="1">
              <a:spcBef>
                <a:spcPts val="0"/>
              </a:spcBef>
              <a:spcAft>
                <a:spcPts val="0"/>
              </a:spcAft>
              <a:buFont typeface="+mj-lt"/>
              <a:buAutoNum type="arabicPeriod"/>
              <a:defRPr/>
            </a:pPr>
            <a:r>
              <a:rPr lang="en-US" dirty="0" smtClean="0"/>
              <a:t>Burns-chemical &amp; Electrical</a:t>
            </a:r>
          </a:p>
          <a:p>
            <a:pPr marL="457200" indent="-457200" eaLnBrk="1" fontAlgn="auto" hangingPunct="1">
              <a:spcBef>
                <a:spcPts val="0"/>
              </a:spcBef>
              <a:spcAft>
                <a:spcPts val="0"/>
              </a:spcAft>
              <a:buFont typeface="+mj-lt"/>
              <a:buAutoNum type="arabicPeriod"/>
              <a:defRPr/>
            </a:pPr>
            <a:r>
              <a:rPr lang="en-US" dirty="0" smtClean="0"/>
              <a:t>Noise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Injury and Illness</a:t>
            </a:r>
          </a:p>
          <a:p>
            <a:pPr eaLnBrk="1" fontAlgn="auto" hangingPunct="1">
              <a:spcBef>
                <a:spcPts val="0"/>
              </a:spcBef>
              <a:spcAft>
                <a:spcPts val="0"/>
              </a:spcAft>
              <a:defRPr/>
            </a:pPr>
            <a:r>
              <a:rPr lang="en-US" dirty="0" smtClean="0"/>
              <a:t>1.Contacts with Objects</a:t>
            </a:r>
          </a:p>
          <a:p>
            <a:pPr eaLnBrk="1" fontAlgn="auto" hangingPunct="1">
              <a:spcBef>
                <a:spcPts val="0"/>
              </a:spcBef>
              <a:spcAft>
                <a:spcPts val="0"/>
              </a:spcAft>
              <a:defRPr/>
            </a:pPr>
            <a:r>
              <a:rPr lang="en-US" dirty="0" smtClean="0"/>
              <a:t>2.Falls </a:t>
            </a:r>
          </a:p>
          <a:p>
            <a:pPr eaLnBrk="1" fontAlgn="auto" hangingPunct="1">
              <a:spcBef>
                <a:spcPts val="0"/>
              </a:spcBef>
              <a:spcAft>
                <a:spcPts val="0"/>
              </a:spcAft>
              <a:defRPr/>
            </a:pPr>
            <a:r>
              <a:rPr lang="en-US" dirty="0" smtClean="0"/>
              <a:t>3.Slips &amp; Trips</a:t>
            </a:r>
          </a:p>
          <a:p>
            <a:pPr eaLnBrk="1" fontAlgn="auto" hangingPunct="1">
              <a:spcBef>
                <a:spcPts val="0"/>
              </a:spcBef>
              <a:spcAft>
                <a:spcPts val="0"/>
              </a:spcAft>
              <a:defRPr/>
            </a:pPr>
            <a:r>
              <a:rPr lang="en-US" dirty="0" smtClean="0"/>
              <a:t>4.Overexertion</a:t>
            </a:r>
          </a:p>
          <a:p>
            <a:pPr eaLnBrk="1" fontAlgn="auto" hangingPunct="1">
              <a:spcBef>
                <a:spcPts val="0"/>
              </a:spcBef>
              <a:spcAft>
                <a:spcPts val="0"/>
              </a:spcAft>
              <a:defRPr/>
            </a:pPr>
            <a:endParaRPr lang="en-US" dirty="0" smtClean="0"/>
          </a:p>
          <a:p>
            <a:pPr marL="457200" indent="-457200" eaLnBrk="1" fontAlgn="auto" hangingPunct="1">
              <a:spcBef>
                <a:spcPts val="0"/>
              </a:spcBef>
              <a:spcAft>
                <a:spcPts val="0"/>
              </a:spcAft>
              <a:buFont typeface="+mj-lt"/>
              <a:buAutoNum type="arabicPeriod"/>
              <a:defRPr/>
            </a:pPr>
            <a:endParaRPr lang="en-US" dirty="0" smtClean="0"/>
          </a:p>
          <a:p>
            <a:pPr marL="457200" indent="-457200" eaLnBrk="1" fontAlgn="auto" hangingPunct="1">
              <a:spcBef>
                <a:spcPts val="0"/>
              </a:spcBef>
              <a:spcAft>
                <a:spcPts val="0"/>
              </a:spcAft>
              <a:buFont typeface="+mj-lt"/>
              <a:buAutoNum type="arabicPeriod"/>
              <a:defRPr/>
            </a:pPr>
            <a:endParaRPr lang="en-US" dirty="0" smtClean="0"/>
          </a:p>
          <a:p>
            <a:pPr eaLnBrk="1" fontAlgn="auto" hangingPunct="1">
              <a:spcBef>
                <a:spcPts val="0"/>
              </a:spcBef>
              <a:spcAft>
                <a:spcPts val="0"/>
              </a:spcAft>
              <a:defRPr/>
            </a:pPr>
            <a:endParaRPr lang="en-US" dirty="0"/>
          </a:p>
        </p:txBody>
      </p:sp>
      <p:sp>
        <p:nvSpPr>
          <p:cNvPr id="307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3B17F9-DE34-4CC0-9CEE-6A71A8D457C4}" type="slidenum">
              <a:rPr lang="en-US" smtClean="0"/>
              <a:pPr fontAlgn="base">
                <a:spcBef>
                  <a:spcPct val="0"/>
                </a:spcBef>
                <a:spcAft>
                  <a:spcPct val="0"/>
                </a:spcAft>
                <a:defRPr/>
              </a:pPr>
              <a:t>71</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Take steps to give you the upper hand in responding to emergencies</a:t>
            </a:r>
          </a:p>
        </p:txBody>
      </p:sp>
      <p:sp>
        <p:nvSpPr>
          <p:cNvPr id="308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9EE285-42B1-4F79-A209-23C25574174D}" type="slidenum">
              <a:rPr lang="en-US" smtClean="0"/>
              <a:pPr fontAlgn="base">
                <a:spcBef>
                  <a:spcPct val="0"/>
                </a:spcBef>
                <a:spcAft>
                  <a:spcPct val="0"/>
                </a:spcAft>
                <a:defRPr/>
              </a:pPr>
              <a:t>72</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b="1" smtClean="0">
                <a:hlinkClick r:id="rId3" action="ppaction://hlinkfile"/>
              </a:rPr>
              <a:t>1910.151(a)</a:t>
            </a:r>
            <a:r>
              <a:rPr lang="en-US" smtClean="0"/>
              <a:t> </a:t>
            </a:r>
          </a:p>
          <a:p>
            <a:pPr eaLnBrk="1" hangingPunct="1">
              <a:spcBef>
                <a:spcPct val="0"/>
              </a:spcBef>
            </a:pPr>
            <a:r>
              <a:rPr lang="en-US" smtClean="0"/>
              <a:t>The employer shall ensure the ready availability of medical personnel for advice and consultation on matters of plant health.</a:t>
            </a:r>
          </a:p>
          <a:p>
            <a:pPr eaLnBrk="1" hangingPunct="1">
              <a:spcBef>
                <a:spcPct val="0"/>
              </a:spcBef>
            </a:pPr>
            <a:r>
              <a:rPr lang="en-US" b="1" smtClean="0">
                <a:hlinkClick r:id="rId4" action="ppaction://hlinkfile"/>
              </a:rPr>
              <a:t>1910.151(b)</a:t>
            </a:r>
            <a:r>
              <a:rPr lang="en-US" smtClean="0"/>
              <a:t> </a:t>
            </a:r>
          </a:p>
          <a:p>
            <a:pPr eaLnBrk="1" hangingPunct="1">
              <a:spcBef>
                <a:spcPct val="0"/>
              </a:spcBef>
            </a:pPr>
            <a:r>
              <a:rPr lang="en-US" smtClean="0"/>
              <a:t>In the absence of an infirmary, clinic, or hospital in near proximity to the workplace which is used for the treatment of all injured employees, a person or persons shall be adequately trained to render first aid. Adequate first aid supplies shall be readily available.</a:t>
            </a:r>
          </a:p>
          <a:p>
            <a:pPr eaLnBrk="1" hangingPunct="1">
              <a:spcBef>
                <a:spcPct val="0"/>
              </a:spcBef>
            </a:pPr>
            <a:r>
              <a:rPr lang="en-US" b="1" smtClean="0">
                <a:hlinkClick r:id="rId5" action="ppaction://hlinkfile"/>
              </a:rPr>
              <a:t>1910.151(c)</a:t>
            </a:r>
            <a:r>
              <a:rPr lang="en-US" smtClean="0"/>
              <a:t> </a:t>
            </a:r>
          </a:p>
          <a:p>
            <a:pPr eaLnBrk="1" hangingPunct="1">
              <a:spcBef>
                <a:spcPct val="0"/>
              </a:spcBef>
            </a:pPr>
            <a:r>
              <a:rPr lang="en-US" smtClean="0"/>
              <a:t>Where the eyes or body of any person may be exposed to injurious corrosive materials, suitable facilities for quick drenching or flushing of the eyes and body shall be provided within the work area for immediate emergency use.</a:t>
            </a:r>
          </a:p>
          <a:p>
            <a:pPr eaLnBrk="1" hangingPunct="1">
              <a:spcBef>
                <a:spcPct val="0"/>
              </a:spcBef>
            </a:pPr>
            <a:endParaRPr lang="en-US" smtClean="0"/>
          </a:p>
        </p:txBody>
      </p:sp>
      <p:sp>
        <p:nvSpPr>
          <p:cNvPr id="309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E92176-2A65-4E22-8519-008BA9875972}" type="slidenum">
              <a:rPr lang="en-US" smtClean="0"/>
              <a:pPr fontAlgn="base">
                <a:spcBef>
                  <a:spcPct val="0"/>
                </a:spcBef>
                <a:spcAft>
                  <a:spcPct val="0"/>
                </a:spcAft>
                <a:defRPr/>
              </a:pPr>
              <a:t>73</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First aid supplies are required to be easily accessible under paragraph Sec. 1926.50(d)(1). An example of the minimal contents of a generic first aid kit is described in American National Standard (ANSI) Z308.1-1978</a:t>
            </a:r>
          </a:p>
          <a:p>
            <a:pPr eaLnBrk="1" hangingPunct="1">
              <a:spcBef>
                <a:spcPct val="0"/>
              </a:spcBef>
            </a:pPr>
            <a:endParaRPr lang="en-US" smtClean="0"/>
          </a:p>
          <a:p>
            <a:pPr eaLnBrk="1" hangingPunct="1">
              <a:spcBef>
                <a:spcPct val="0"/>
              </a:spcBef>
            </a:pPr>
            <a:r>
              <a:rPr lang="en-US" smtClean="0"/>
              <a:t> "</a:t>
            </a:r>
            <a:r>
              <a:rPr lang="en-US" b="1" smtClean="0"/>
              <a:t>Minimum Requirements for Industrial Unit-Type First-aid Kits". The contents of the kit listed in the ANSI standard should be adequate for small work sites</a:t>
            </a:r>
            <a:r>
              <a:rPr lang="en-US" smtClean="0"/>
              <a:t>. </a:t>
            </a:r>
          </a:p>
          <a:p>
            <a:pPr eaLnBrk="1" hangingPunct="1">
              <a:spcBef>
                <a:spcPct val="0"/>
              </a:spcBef>
            </a:pPr>
            <a:endParaRPr lang="en-US" smtClean="0"/>
          </a:p>
          <a:p>
            <a:pPr eaLnBrk="1" hangingPunct="1">
              <a:spcBef>
                <a:spcPct val="0"/>
              </a:spcBef>
            </a:pPr>
            <a:r>
              <a:rPr lang="en-US" smtClean="0"/>
              <a:t>When larger operations or multiple operations are being conducted at the same location, </a:t>
            </a:r>
            <a:r>
              <a:rPr lang="en-US" u="sng" smtClean="0"/>
              <a:t>employers should determine the need for additional first aid kits at the worksite</a:t>
            </a:r>
            <a:r>
              <a:rPr lang="en-US" smtClean="0"/>
              <a:t>, additional types of first aid equipment and supplies and additional quantities and types of supplies and equipment in the first aid kits.</a:t>
            </a:r>
          </a:p>
          <a:p>
            <a:pPr eaLnBrk="1" hangingPunct="1">
              <a:spcBef>
                <a:spcPct val="0"/>
              </a:spcBef>
            </a:pPr>
            <a:endParaRPr lang="en-US" smtClean="0"/>
          </a:p>
          <a:p>
            <a:pPr eaLnBrk="1" hangingPunct="1">
              <a:spcBef>
                <a:spcPct val="0"/>
              </a:spcBef>
            </a:pPr>
            <a:r>
              <a:rPr lang="en-US" smtClean="0"/>
              <a:t>In a similar fashion, employers who have unique or changing first-aid needs in their workplace, may need to enhance their first-aid kits. The employer can use the OSHA 200 log, OSHA 101's or other reports to identify these unique problems. Consultation from the local Fire/Rescue Department, appropriate medical professional, or local emergency room may be helpful to employers in these circumstances. By assessing the specific needs of their workplace, employers can ensure that reasonably anticipated supplies are available. </a:t>
            </a:r>
          </a:p>
          <a:p>
            <a:pPr eaLnBrk="1" hangingPunct="1">
              <a:spcBef>
                <a:spcPct val="0"/>
              </a:spcBef>
            </a:pPr>
            <a:endParaRPr lang="en-US" smtClean="0"/>
          </a:p>
          <a:p>
            <a:pPr eaLnBrk="1" hangingPunct="1">
              <a:spcBef>
                <a:spcPct val="0"/>
              </a:spcBef>
            </a:pPr>
            <a:r>
              <a:rPr lang="en-US" smtClean="0"/>
              <a:t>Employers should assess the specific needs of their worksite periodically and augment the first aid kit appropriately.</a:t>
            </a:r>
          </a:p>
          <a:p>
            <a:pPr eaLnBrk="1" hangingPunct="1">
              <a:spcBef>
                <a:spcPct val="0"/>
              </a:spcBef>
            </a:pPr>
            <a:r>
              <a:rPr lang="en-US" smtClean="0"/>
              <a:t>If it is reasonably anticipated employees will be exposed to blood or other potentially infectious materials while using first-aid supplies, employers should provide personal protective equipment (PPE). Appropriate PPE includes gloves, gowns, face shields, masks and eye protection (see "Occupational Exposure to Blood borne Pathogens", 29 CFR 1910.1030(d)(3)) (56 FR 64175</a:t>
            </a:r>
          </a:p>
          <a:p>
            <a:pPr eaLnBrk="1" hangingPunct="1">
              <a:spcBef>
                <a:spcPct val="0"/>
              </a:spcBef>
            </a:pPr>
            <a:endParaRPr lang="en-US" smtClean="0"/>
          </a:p>
        </p:txBody>
      </p:sp>
      <p:sp>
        <p:nvSpPr>
          <p:cNvPr id="310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F672C9-0B7E-49C6-9CD5-3F8B23F4C915}" type="slidenum">
              <a:rPr lang="en-US" smtClean="0"/>
              <a:pPr fontAlgn="base">
                <a:spcBef>
                  <a:spcPct val="0"/>
                </a:spcBef>
                <a:spcAft>
                  <a:spcPct val="0"/>
                </a:spcAft>
                <a:defRPr/>
              </a:pPr>
              <a:t>74</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First aid can include cleaning minor cuts, scrapes, or scratches; treating a minor burn; applying bandages and dressings; the use of non-prescription medicine; draining blisters; removing debris from the eyes; massage; and drinking fluids to relieve heat stress. OSHA's revised recordkeeping rule, which went into effect January 1, 2002, does not require first aid cases to be documented.</a:t>
            </a:r>
          </a:p>
          <a:p>
            <a:pPr eaLnBrk="1" hangingPunct="1">
              <a:spcBef>
                <a:spcPct val="0"/>
              </a:spcBef>
            </a:pPr>
            <a:endParaRPr lang="en-US" smtClean="0"/>
          </a:p>
          <a:p>
            <a:pPr eaLnBrk="1" hangingPunct="1">
              <a:spcBef>
                <a:spcPct val="0"/>
              </a:spcBef>
            </a:pPr>
            <a:r>
              <a:rPr lang="en-US" smtClean="0"/>
              <a:t> For example: A worker goes to the first-aid room and has a dressing applied to a minor cut by a registered nurse. Although the registered nurse is a health care professional, the employer does not have to report the accident because the worker simply received first aid. The selected references below provide more information on first aid.</a:t>
            </a:r>
            <a:br>
              <a:rPr lang="en-US" smtClean="0"/>
            </a:br>
            <a:endParaRPr lang="en-US" smtClean="0"/>
          </a:p>
        </p:txBody>
      </p:sp>
      <p:sp>
        <p:nvSpPr>
          <p:cNvPr id="311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04F818-EF12-46B1-AA19-C0FD91DE992C}" type="slidenum">
              <a:rPr lang="en-US" smtClean="0"/>
              <a:pPr fontAlgn="base">
                <a:spcBef>
                  <a:spcPct val="0"/>
                </a:spcBef>
                <a:spcAft>
                  <a:spcPct val="0"/>
                </a:spcAft>
                <a:defRPr/>
              </a:pPr>
              <a:t>75</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hlinkClick r:id="rId3" action="ppaction://hlinkfile" tooltip="Section 5(a)(1)"/>
              </a:rPr>
              <a:t>Section 5(a)(1)</a:t>
            </a:r>
            <a:r>
              <a:rPr lang="en-US" smtClean="0"/>
              <a:t> of the OSHA Act, often referred to as the General Duty Clause, requires employers to "furnish to each of his employees employment and a place of employment which are free from recognized hazards that are causing or are likely to cause death or serious physical harm to his employees". </a:t>
            </a:r>
          </a:p>
          <a:p>
            <a:pPr eaLnBrk="1" hangingPunct="1">
              <a:spcBef>
                <a:spcPct val="0"/>
              </a:spcBef>
            </a:pPr>
            <a:r>
              <a:rPr lang="en-US" smtClean="0">
                <a:hlinkClick r:id="rId3" action="ppaction://hlinkfile" tooltip="Section 5(a)(2)"/>
              </a:rPr>
              <a:t>Section 5(a)(2)</a:t>
            </a:r>
            <a:r>
              <a:rPr lang="en-US" smtClean="0"/>
              <a:t> requires employers to "comply with occupational safety and health standards promulgated under this Act".</a:t>
            </a:r>
          </a:p>
          <a:p>
            <a:pPr eaLnBrk="1" hangingPunct="1">
              <a:spcBef>
                <a:spcPct val="0"/>
              </a:spcBef>
            </a:pPr>
            <a:endParaRPr lang="en-US" smtClean="0"/>
          </a:p>
        </p:txBody>
      </p:sp>
      <p:sp>
        <p:nvSpPr>
          <p:cNvPr id="312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894A2E-A876-435B-80D8-988567A515C0}" type="slidenum">
              <a:rPr lang="en-US" smtClean="0"/>
              <a:pPr fontAlgn="base">
                <a:spcBef>
                  <a:spcPct val="0"/>
                </a:spcBef>
                <a:spcAft>
                  <a:spcPct val="0"/>
                </a:spcAft>
                <a:defRPr/>
              </a:pPr>
              <a:t>76</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CPR  Why would this help beyond the basic?</a:t>
            </a:r>
          </a:p>
          <a:p>
            <a:pPr eaLnBrk="1" hangingPunct="1">
              <a:spcBef>
                <a:spcPct val="0"/>
              </a:spcBef>
            </a:pPr>
            <a:endParaRPr lang="en-US" smtClean="0"/>
          </a:p>
          <a:p>
            <a:pPr eaLnBrk="1" hangingPunct="1">
              <a:spcBef>
                <a:spcPct val="0"/>
              </a:spcBef>
            </a:pPr>
            <a:r>
              <a:rPr lang="en-US" smtClean="0"/>
              <a:t>First Aid  Specifically maybe burns, head injuries, medical emergencies?</a:t>
            </a:r>
          </a:p>
          <a:p>
            <a:pPr eaLnBrk="1" hangingPunct="1">
              <a:spcBef>
                <a:spcPct val="0"/>
              </a:spcBef>
            </a:pPr>
            <a:endParaRPr lang="en-US" smtClean="0"/>
          </a:p>
          <a:p>
            <a:pPr eaLnBrk="1" hangingPunct="1">
              <a:spcBef>
                <a:spcPct val="0"/>
              </a:spcBef>
            </a:pPr>
            <a:r>
              <a:rPr lang="en-US" smtClean="0"/>
              <a:t>Blood borne pathogens  are we worried?</a:t>
            </a:r>
          </a:p>
          <a:p>
            <a:pPr eaLnBrk="1" hangingPunct="1">
              <a:spcBef>
                <a:spcPct val="0"/>
              </a:spcBef>
            </a:pPr>
            <a:endParaRPr lang="en-US" smtClean="0"/>
          </a:p>
        </p:txBody>
      </p:sp>
      <p:sp>
        <p:nvSpPr>
          <p:cNvPr id="313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5D157A-8EFA-4597-9F0D-62E3A3706E44}" type="slidenum">
              <a:rPr lang="en-US" smtClean="0"/>
              <a:pPr fontAlgn="base">
                <a:spcBef>
                  <a:spcPct val="0"/>
                </a:spcBef>
                <a:spcAft>
                  <a:spcPct val="0"/>
                </a:spcAft>
                <a:defRPr/>
              </a:pPr>
              <a:t>77</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b="1" dirty="0" smtClean="0"/>
              <a:t>1. By the time someone needs CPR they are dead.</a:t>
            </a:r>
            <a:r>
              <a:rPr lang="en-US" dirty="0" smtClean="0"/>
              <a:t> Their heart has stopped and they are no longer breathing. CPR at this point can only help a person until professionals arrive at the scene.</a:t>
            </a:r>
          </a:p>
          <a:p>
            <a:pPr eaLnBrk="1" fontAlgn="auto" hangingPunct="1">
              <a:spcBef>
                <a:spcPts val="0"/>
              </a:spcBef>
              <a:spcAft>
                <a:spcPts val="0"/>
              </a:spcAft>
              <a:defRPr/>
            </a:pPr>
            <a:r>
              <a:rPr lang="en-US" b="1" dirty="0" smtClean="0"/>
              <a:t>2. Being helpless in a crisis situation is a horrible feeling. When the victim is a friend or family member you will want to know how you can help.</a:t>
            </a:r>
            <a:r>
              <a:rPr lang="en-US" dirty="0" smtClean="0"/>
              <a:t> CPR is a life saving skill that can be crucial in a life or death situation. CPR training will also teach you what not to do in an emotional situation. For example, sometimes it's best not to move an injured person. If you are a parent your first instinct might be to pick up your child. This might not be the right thing to do and with proper training, you will learn what is helpful and what is potentially harmful.</a:t>
            </a:r>
          </a:p>
          <a:p>
            <a:pPr eaLnBrk="1" fontAlgn="auto" hangingPunct="1">
              <a:spcBef>
                <a:spcPts val="0"/>
              </a:spcBef>
              <a:spcAft>
                <a:spcPts val="0"/>
              </a:spcAft>
              <a:defRPr/>
            </a:pPr>
            <a:r>
              <a:rPr lang="en-US" b="1" dirty="0" smtClean="0"/>
              <a:t>3. CPR training teaches you how to handle a situation where you need to take control and give commands.</a:t>
            </a:r>
            <a:r>
              <a:rPr lang="en-US" dirty="0" smtClean="0"/>
              <a:t> "Hey you, in the yellow shirt call 911." "Hey you, with the glasses, wait over there to flag down the ambulance."</a:t>
            </a:r>
          </a:p>
        </p:txBody>
      </p:sp>
      <p:sp>
        <p:nvSpPr>
          <p:cNvPr id="314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566E6F-AAC6-4844-B915-628F7A48AE21}" type="slidenum">
              <a:rPr lang="en-US" smtClean="0"/>
              <a:pPr fontAlgn="base">
                <a:spcBef>
                  <a:spcPct val="0"/>
                </a:spcBef>
                <a:spcAft>
                  <a:spcPct val="0"/>
                </a:spcAft>
                <a:defRPr/>
              </a:pPr>
              <a:t>78</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b="1" dirty="0" smtClean="0"/>
              <a:t>4. CPR training teaches you how to use a defibrillator.</a:t>
            </a:r>
            <a:r>
              <a:rPr lang="en-US" dirty="0" smtClean="0"/>
              <a:t> Defibrillators are located in many public spaces such as community </a:t>
            </a:r>
            <a:r>
              <a:rPr lang="en-US" dirty="0" err="1" smtClean="0"/>
              <a:t>centres</a:t>
            </a:r>
            <a:r>
              <a:rPr lang="en-US" dirty="0" smtClean="0"/>
              <a:t>, swimming pools and senior </a:t>
            </a:r>
            <a:r>
              <a:rPr lang="en-US" dirty="0" err="1" smtClean="0"/>
              <a:t>centres</a:t>
            </a:r>
            <a:r>
              <a:rPr lang="en-US" dirty="0" smtClean="0"/>
              <a:t>. They are good to have in public spaces but they are even better, if there are people around who are trained to use them.</a:t>
            </a:r>
          </a:p>
          <a:p>
            <a:pPr eaLnBrk="1" fontAlgn="auto" hangingPunct="1">
              <a:spcBef>
                <a:spcPts val="0"/>
              </a:spcBef>
              <a:spcAft>
                <a:spcPts val="0"/>
              </a:spcAft>
              <a:defRPr/>
            </a:pPr>
            <a:r>
              <a:rPr lang="en-US" b="1" dirty="0" smtClean="0"/>
              <a:t>5. CPR training will teach you how to keep yourself safe in an emergency situation. </a:t>
            </a:r>
            <a:r>
              <a:rPr lang="en-US" dirty="0" smtClean="0"/>
              <a:t>If something horrible has happened you need to know how to quickly analyze the scene for your own safety. Broken glass, possible explosions and bodily fluids are things you might not think about if you are running toward someone to help them out.</a:t>
            </a:r>
          </a:p>
          <a:p>
            <a:pPr eaLnBrk="1" fontAlgn="auto" hangingPunct="1">
              <a:spcBef>
                <a:spcPts val="0"/>
              </a:spcBef>
              <a:spcAft>
                <a:spcPts val="0"/>
              </a:spcAft>
              <a:defRPr/>
            </a:pPr>
            <a:endParaRPr lang="en-US" dirty="0"/>
          </a:p>
        </p:txBody>
      </p:sp>
      <p:sp>
        <p:nvSpPr>
          <p:cNvPr id="315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4610E-A709-41B2-9F89-7CAD243A7C71}" type="slidenum">
              <a:rPr lang="en-US" smtClean="0"/>
              <a:pPr fontAlgn="base">
                <a:spcBef>
                  <a:spcPct val="0"/>
                </a:spcBef>
                <a:spcAft>
                  <a:spcPct val="0"/>
                </a:spcAft>
                <a:defRPr/>
              </a:pPr>
              <a:t>79</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smtClean="0"/>
              <a:t>Being trained in CPR is crucial for anyone. More trained citizens means a safer and faster acting community.</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Many organizations offer CPR training. Red Cross are a couple of examples. The courses are not very long or expensive. It's definitely worth it!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Get Trained!</a:t>
            </a:r>
          </a:p>
          <a:p>
            <a:pPr eaLnBrk="1" fontAlgn="auto" hangingPunct="1">
              <a:spcBef>
                <a:spcPts val="0"/>
              </a:spcBef>
              <a:spcAft>
                <a:spcPts val="0"/>
              </a:spcAft>
              <a:defRPr/>
            </a:pPr>
            <a:endParaRPr lang="en-US" dirty="0"/>
          </a:p>
        </p:txBody>
      </p:sp>
      <p:sp>
        <p:nvSpPr>
          <p:cNvPr id="316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B5C63B-D44C-40A2-AAE8-D78A5D8F1F14}" type="slidenum">
              <a:rPr lang="en-US" smtClean="0"/>
              <a:pPr fontAlgn="base">
                <a:spcBef>
                  <a:spcPct val="0"/>
                </a:spcBef>
                <a:spcAft>
                  <a:spcPct val="0"/>
                </a:spcAft>
                <a:defRPr/>
              </a:pPr>
              <a:t>80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Ed asked some of buddies what they thought about being prepared in the work zone.  Some said they would help right away, some said no way buddy I am going to help myself, others asked “Why Should I help?” </a:t>
            </a:r>
          </a:p>
          <a:p>
            <a:pPr eaLnBrk="1" hangingPunct="1">
              <a:spcBef>
                <a:spcPct val="0"/>
              </a:spcBef>
            </a:pPr>
            <a:endParaRPr lang="en-US" smtClean="0"/>
          </a:p>
          <a:p>
            <a:pPr eaLnBrk="1" hangingPunct="1">
              <a:spcBef>
                <a:spcPct val="0"/>
              </a:spcBef>
            </a:pPr>
            <a:r>
              <a:rPr lang="en-US" smtClean="0"/>
              <a:t>Ed further explored the possibilities of an emergency and decided if you guys help me in an emergency then what?  One person suggested calling for help and leaving another said to just leave and someone asked “what will I need if I have to help?”</a:t>
            </a:r>
          </a:p>
          <a:p>
            <a:pPr eaLnBrk="1" hangingPunct="1">
              <a:spcBef>
                <a:spcPct val="0"/>
              </a:spcBef>
            </a:pPr>
            <a:endParaRPr lang="en-US" smtClean="0"/>
          </a:p>
          <a:p>
            <a:pPr eaLnBrk="1" hangingPunct="1">
              <a:spcBef>
                <a:spcPct val="0"/>
              </a:spcBef>
            </a:pPr>
            <a:r>
              <a:rPr lang="en-US" smtClean="0"/>
              <a:t>Ed’s boss asked if he knew what to do or if he had everything he needed?  Ed asked around and his foreman mentioned something about maybe planning?  Ed compiled his thoughts and came up with the Big Picture.  The key to the puzzle was answering these three questions</a:t>
            </a:r>
          </a:p>
          <a:p>
            <a:pPr eaLnBrk="1" hangingPunct="1">
              <a:spcBef>
                <a:spcPct val="0"/>
              </a:spcBef>
            </a:pPr>
            <a:endParaRPr lang="en-US" smtClean="0"/>
          </a:p>
          <a:p>
            <a:pPr eaLnBrk="1" hangingPunct="1">
              <a:spcBef>
                <a:spcPct val="0"/>
              </a:spcBef>
            </a:pPr>
            <a:r>
              <a:rPr lang="en-US" smtClean="0"/>
              <a:t>Three key pieces to the puzzle will help us see the picture.  </a:t>
            </a:r>
          </a:p>
          <a:p>
            <a:pPr eaLnBrk="1" hangingPunct="1">
              <a:spcBef>
                <a:spcPct val="0"/>
              </a:spcBef>
            </a:pPr>
            <a:r>
              <a:rPr lang="en-US" smtClean="0"/>
              <a:t>Why should I help?</a:t>
            </a:r>
          </a:p>
          <a:p>
            <a:pPr eaLnBrk="1" hangingPunct="1">
              <a:spcBef>
                <a:spcPct val="0"/>
              </a:spcBef>
            </a:pPr>
            <a:r>
              <a:rPr lang="en-US" smtClean="0"/>
              <a:t>What will I need if I have to help?</a:t>
            </a:r>
          </a:p>
          <a:p>
            <a:pPr eaLnBrk="1" hangingPunct="1">
              <a:spcBef>
                <a:spcPct val="0"/>
              </a:spcBef>
            </a:pPr>
            <a:r>
              <a:rPr lang="en-US" smtClean="0"/>
              <a:t>Will there be any planning?</a:t>
            </a:r>
          </a:p>
          <a:p>
            <a:pPr eaLnBrk="1" hangingPunct="1">
              <a:spcBef>
                <a:spcPct val="0"/>
              </a:spcBef>
            </a:pPr>
            <a:endParaRPr lang="en-US" smtClean="0"/>
          </a:p>
          <a:p>
            <a:pPr eaLnBrk="1" hangingPunct="1">
              <a:spcBef>
                <a:spcPct val="0"/>
              </a:spcBef>
            </a:pPr>
            <a:r>
              <a:rPr lang="en-US" smtClean="0"/>
              <a:t>Ed focused on answering the first question.  “Why should I help?”</a:t>
            </a:r>
          </a:p>
          <a:p>
            <a:pPr eaLnBrk="1" hangingPunct="1">
              <a:spcBef>
                <a:spcPct val="0"/>
              </a:spcBef>
            </a:pPr>
            <a:endParaRPr lang="en-US" smtClean="0"/>
          </a:p>
        </p:txBody>
      </p:sp>
      <p:sp>
        <p:nvSpPr>
          <p:cNvPr id="2457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C0A6F7-25BD-4F07-9FB4-28BEAE14F1AC}"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dirty="0" smtClean="0"/>
              <a:t>The key aims of first aid can be summarized in three key points:</a:t>
            </a:r>
          </a:p>
          <a:p>
            <a:pPr eaLnBrk="1" fontAlgn="auto" hangingPunct="1">
              <a:spcBef>
                <a:spcPts val="0"/>
              </a:spcBef>
              <a:spcAft>
                <a:spcPts val="0"/>
              </a:spcAft>
              <a:defRPr/>
            </a:pPr>
            <a:r>
              <a:rPr lang="en-US" b="1" dirty="0" smtClean="0"/>
              <a:t>Preserve life</a:t>
            </a:r>
            <a:r>
              <a:rPr lang="en-US" dirty="0" smtClean="0"/>
              <a:t> - the overriding aim of all medical care, including first aid, is to save lives</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Prevent further harm</a:t>
            </a:r>
            <a:r>
              <a:rPr lang="en-US" dirty="0" smtClean="0"/>
              <a:t> - also sometimes called </a:t>
            </a:r>
            <a:r>
              <a:rPr lang="en-US" b="1" dirty="0" smtClean="0"/>
              <a:t>prevent the condition from worsening</a:t>
            </a:r>
            <a:r>
              <a:rPr lang="en-US" dirty="0" smtClean="0"/>
              <a:t>, this covers both external factors, such as moving a patient away from any cause of harm, and applying first aid techniques to prevent worsening of the condition, such as applying pressure to stop a bleed becoming dangerous.</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Promote recovery</a:t>
            </a:r>
            <a:r>
              <a:rPr lang="en-US" dirty="0" smtClean="0"/>
              <a:t> - first aid also involves trying to start the recovery process from the illness or injury, and in some cases might involve completing a treatment, such as in the case of applying a plaster to a small wound.</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First aid training also involves the prevention of initial injury and responder safety, and the treatment phases.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first few minutes after an injury or medical emergency are the most crucial to determine the rate and duration of recovery. Knowing what to do in the event of an injury or emergency will help you stay calm and take the proper actions and precautions to help the victim have the best chances of a full recovery.</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If you work with other people, have children or spend time participating in sports or other hobbies that could result in injuries, you should know first aid. You never know when someone might get injured and knowing what to do to at least help them feel comfortable until professional help arrives will be so beneficial to the patient. Of course, you often cannot do it alone. It’s important to have supplies on hand just in case of an emergency (and a box of adhesive bandages doesn’t count as a first aid kit!) Having a well stocked first aid kit in your home and vehicle and a smaller kit in your purse or briefcase will ensure that you’re prepared where ever you are.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Taking a course on first aid and CPR can help you help the people you encounter on a daily basis. Furthermore, knowing these skills will help you remain calm in the event of an emergency because you’ll know exactly what you need to do</a:t>
            </a:r>
            <a:endParaRPr lang="en-US" dirty="0"/>
          </a:p>
        </p:txBody>
      </p:sp>
      <p:sp>
        <p:nvSpPr>
          <p:cNvPr id="317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1D2A81-E170-4D84-899B-194BA1862066}" type="slidenum">
              <a:rPr lang="en-US" smtClean="0"/>
              <a:pPr fontAlgn="base">
                <a:spcBef>
                  <a:spcPct val="0"/>
                </a:spcBef>
                <a:spcAft>
                  <a:spcPct val="0"/>
                </a:spcAft>
                <a:defRPr/>
              </a:pPr>
              <a:t>81</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section applies to all occupational exposure to blood or other potentially infectious materials.</a:t>
            </a:r>
          </a:p>
          <a:p>
            <a:pPr eaLnBrk="1" hangingPunct="1">
              <a:spcBef>
                <a:spcPct val="0"/>
              </a:spcBef>
            </a:pPr>
            <a:endParaRPr lang="en-US" smtClean="0"/>
          </a:p>
          <a:p>
            <a:pPr eaLnBrk="1" hangingPunct="1">
              <a:spcBef>
                <a:spcPct val="0"/>
              </a:spcBef>
            </a:pPr>
            <a:r>
              <a:rPr lang="en-US" smtClean="0"/>
              <a:t>If your job responsibilities involve occupational exposure to bloodborne pathogens you will need additional training that is specific to your work environment and work practices. You will also need to be given the opportunity to ask questions of the person conducting the training session. </a:t>
            </a:r>
          </a:p>
          <a:p>
            <a:pPr eaLnBrk="1" hangingPunct="1">
              <a:spcBef>
                <a:spcPct val="0"/>
              </a:spcBef>
            </a:pPr>
            <a:endParaRPr lang="en-US" smtClean="0"/>
          </a:p>
          <a:p>
            <a:pPr eaLnBrk="1" hangingPunct="1">
              <a:spcBef>
                <a:spcPct val="0"/>
              </a:spcBef>
            </a:pPr>
            <a:r>
              <a:rPr lang="en-US" smtClean="0"/>
              <a:t>In an emergency situation involving blood or potentially infectious materials, you should always</a:t>
            </a:r>
            <a:r>
              <a:rPr lang="en-US" b="1" smtClean="0"/>
              <a:t> use Universal Precautions</a:t>
            </a:r>
            <a:r>
              <a:rPr lang="en-US" smtClean="0"/>
              <a:t> and try to minimize your exposure by wearing gloves, splash goggles, pocket mouth-to-mouth resuscitation masks, and other barrier devices. </a:t>
            </a:r>
          </a:p>
          <a:p>
            <a:pPr eaLnBrk="1" hangingPunct="1">
              <a:spcBef>
                <a:spcPct val="0"/>
              </a:spcBef>
            </a:pPr>
            <a:endParaRPr lang="en-US" smtClean="0"/>
          </a:p>
          <a:p>
            <a:pPr eaLnBrk="1" hangingPunct="1">
              <a:spcBef>
                <a:spcPct val="0"/>
              </a:spcBef>
            </a:pPr>
            <a:r>
              <a:rPr lang="en-US" smtClean="0"/>
              <a:t>If you are exposed, however, you should: </a:t>
            </a:r>
          </a:p>
          <a:p>
            <a:pPr eaLnBrk="1" hangingPunct="1">
              <a:spcBef>
                <a:spcPct val="0"/>
              </a:spcBef>
            </a:pPr>
            <a:r>
              <a:rPr lang="en-US" smtClean="0"/>
              <a:t>Wash the exposed area thoroughly with soap and running water. Use non-abrasive, antibacterial soap if possible. </a:t>
            </a:r>
          </a:p>
          <a:p>
            <a:pPr eaLnBrk="1" hangingPunct="1">
              <a:spcBef>
                <a:spcPct val="0"/>
              </a:spcBef>
            </a:pPr>
            <a:r>
              <a:rPr lang="en-US" b="1" smtClean="0"/>
              <a:t>If blood is splashed in the eye or mucous membrane, flush the affected area with running water for at least 15 minutes.</a:t>
            </a:r>
            <a:endParaRPr lang="en-US" smtClean="0"/>
          </a:p>
          <a:p>
            <a:pPr eaLnBrk="1" hangingPunct="1">
              <a:spcBef>
                <a:spcPct val="0"/>
              </a:spcBef>
            </a:pPr>
            <a:r>
              <a:rPr lang="en-US" smtClean="0"/>
              <a:t>Report the exposure to your supervisor as soon as possible.</a:t>
            </a:r>
          </a:p>
          <a:p>
            <a:pPr eaLnBrk="1" hangingPunct="1">
              <a:spcBef>
                <a:spcPct val="0"/>
              </a:spcBef>
            </a:pPr>
            <a:r>
              <a:rPr lang="en-US" smtClean="0"/>
              <a:t>Fill out an exposure report form, if you desire. This form will be kept in your personnel file for 40 years so that you can document workplace exposure to hazardous substances</a:t>
            </a:r>
          </a:p>
          <a:p>
            <a:pPr eaLnBrk="1" hangingPunct="1">
              <a:spcBef>
                <a:spcPct val="0"/>
              </a:spcBef>
            </a:pPr>
            <a:endParaRPr lang="en-US" smtClean="0"/>
          </a:p>
        </p:txBody>
      </p:sp>
      <p:sp>
        <p:nvSpPr>
          <p:cNvPr id="318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DF907A-B942-4494-8891-9019334A9152}" type="slidenum">
              <a:rPr lang="en-US" smtClean="0"/>
              <a:pPr fontAlgn="base">
                <a:spcBef>
                  <a:spcPct val="0"/>
                </a:spcBef>
                <a:spcAft>
                  <a:spcPct val="0"/>
                </a:spcAft>
                <a:defRPr/>
              </a:pPr>
              <a:t>82</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F71934-1325-462D-B8A6-BAF9C52E0D9B}" type="slidenum">
              <a:rPr lang="en-US" smtClean="0"/>
              <a:pPr fontAlgn="base">
                <a:spcBef>
                  <a:spcPct val="0"/>
                </a:spcBef>
                <a:spcAft>
                  <a:spcPct val="0"/>
                </a:spcAft>
                <a:defRPr/>
              </a:pPr>
              <a:t>83</a:t>
            </a:fld>
            <a:endParaRPr lang="en-US" smtClean="0"/>
          </a:p>
        </p:txBody>
      </p:sp>
      <p:sp>
        <p:nvSpPr>
          <p:cNvPr id="321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smtClean="0"/>
              <a:t>The employer shall ensure the ready availability of medical personnel for advice and consultation on matters of plant health.</a:t>
            </a:r>
            <a:r>
              <a:rPr lang="en-US" sz="1050" b="1" dirty="0" smtClean="0"/>
              <a:t/>
            </a:r>
            <a:br>
              <a:rPr lang="en-US" sz="1050" b="1" dirty="0" smtClean="0"/>
            </a:br>
            <a:r>
              <a:rPr lang="en-US" sz="1100" b="1" dirty="0" smtClean="0"/>
              <a:t> Relates to what standard?</a:t>
            </a:r>
          </a:p>
          <a:p>
            <a:pPr eaLnBrk="1" fontAlgn="auto" hangingPunct="1">
              <a:spcBef>
                <a:spcPts val="0"/>
              </a:spcBef>
              <a:spcAft>
                <a:spcPts val="0"/>
              </a:spcAft>
              <a:defRPr/>
            </a:pPr>
            <a:endParaRPr lang="en-US" sz="1100" b="1" dirty="0" smtClean="0"/>
          </a:p>
          <a:p>
            <a:pPr eaLnBrk="1" fontAlgn="auto" hangingPunct="1">
              <a:spcBef>
                <a:spcPts val="0"/>
              </a:spcBef>
              <a:spcAft>
                <a:spcPts val="0"/>
              </a:spcAft>
              <a:defRPr/>
            </a:pPr>
            <a:r>
              <a:rPr lang="en-US" dirty="0" smtClean="0"/>
              <a:t>Regulations (Standards - 29 CFR) </a:t>
            </a:r>
            <a:br>
              <a:rPr lang="en-US" dirty="0" smtClean="0"/>
            </a:br>
            <a:r>
              <a:rPr lang="en-US" dirty="0" smtClean="0"/>
              <a:t>Medical services and first aid. - 1910.151 </a:t>
            </a:r>
            <a:endParaRPr lang="en-US" dirty="0"/>
          </a:p>
        </p:txBody>
      </p:sp>
      <p:sp>
        <p:nvSpPr>
          <p:cNvPr id="320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D4E55C-283A-4469-8544-C415B8C20FD3}" type="slidenum">
              <a:rPr lang="en-US" smtClean="0"/>
              <a:pPr fontAlgn="base">
                <a:spcBef>
                  <a:spcPct val="0"/>
                </a:spcBef>
                <a:spcAft>
                  <a:spcPct val="0"/>
                </a:spcAft>
                <a:defRPr/>
              </a:pPr>
              <a:t>85</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Overexertion</a:t>
            </a:r>
          </a:p>
        </p:txBody>
      </p:sp>
      <p:sp>
        <p:nvSpPr>
          <p:cNvPr id="321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FE01D8-7AE4-44D6-BEC0-9D2BAF407754}" type="slidenum">
              <a:rPr lang="en-US" smtClean="0"/>
              <a:pPr fontAlgn="base">
                <a:spcBef>
                  <a:spcPct val="0"/>
                </a:spcBef>
                <a:spcAft>
                  <a:spcPct val="0"/>
                </a:spcAft>
                <a:defRPr/>
              </a:pPr>
              <a:t>86</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contents of the kit listed in the ANSI standard should be adequate for small work sites. </a:t>
            </a:r>
          </a:p>
        </p:txBody>
      </p:sp>
      <p:sp>
        <p:nvSpPr>
          <p:cNvPr id="322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0983C0-9111-452A-8D54-6841F638EE79}" type="slidenum">
              <a:rPr lang="en-US" smtClean="0"/>
              <a:pPr fontAlgn="base">
                <a:spcBef>
                  <a:spcPct val="0"/>
                </a:spcBef>
                <a:spcAft>
                  <a:spcPct val="0"/>
                </a:spcAft>
                <a:defRPr/>
              </a:pPr>
              <a:t>87</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Bloodborne Pathogens Standard</a:t>
            </a:r>
          </a:p>
        </p:txBody>
      </p:sp>
      <p:sp>
        <p:nvSpPr>
          <p:cNvPr id="323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4E6371-2C8D-4272-AC9B-F78DD214E460}" type="slidenum">
              <a:rPr lang="en-US" smtClean="0"/>
              <a:pPr fontAlgn="base">
                <a:spcBef>
                  <a:spcPct val="0"/>
                </a:spcBef>
                <a:spcAft>
                  <a:spcPct val="0"/>
                </a:spcAft>
                <a:defRPr/>
              </a:pPr>
              <a:t>89</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Ed and the guys are now thinking they have some basic medical training  needs and ideas and the importance of having it when there is an emergency due to one of the hazards in a work zone.  But the boss at CCC company wants them to have preparedness training.  </a:t>
            </a:r>
          </a:p>
          <a:p>
            <a:pPr eaLnBrk="1" hangingPunct="1">
              <a:spcBef>
                <a:spcPct val="0"/>
              </a:spcBef>
            </a:pPr>
            <a:endParaRPr lang="en-US" smtClean="0"/>
          </a:p>
          <a:p>
            <a:pPr eaLnBrk="1" hangingPunct="1">
              <a:spcBef>
                <a:spcPct val="0"/>
              </a:spcBef>
            </a:pPr>
            <a:r>
              <a:rPr lang="en-US" smtClean="0"/>
              <a:t>The next question is what is Emergency Preparedness Training?</a:t>
            </a:r>
          </a:p>
        </p:txBody>
      </p:sp>
      <p:sp>
        <p:nvSpPr>
          <p:cNvPr id="324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68D8B8-C06D-4166-998C-9EAE5229DC55}" type="slidenum">
              <a:rPr lang="en-US" smtClean="0"/>
              <a:pPr fontAlgn="base">
                <a:spcBef>
                  <a:spcPct val="0"/>
                </a:spcBef>
                <a:spcAft>
                  <a:spcPct val="0"/>
                </a:spcAft>
                <a:defRPr/>
              </a:pPr>
              <a:t>90</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Ed needs to know what is emergency preparedness and how do you determine the steps?  Ed knows we need to know all about the hazards which we looked at earlier</a:t>
            </a:r>
          </a:p>
          <a:p>
            <a:pPr eaLnBrk="1" hangingPunct="1">
              <a:spcBef>
                <a:spcPct val="0"/>
              </a:spcBef>
            </a:pPr>
            <a:endParaRPr lang="en-US" smtClean="0"/>
          </a:p>
          <a:p>
            <a:pPr eaLnBrk="1" hangingPunct="1">
              <a:spcBef>
                <a:spcPct val="0"/>
              </a:spcBef>
            </a:pPr>
            <a:r>
              <a:rPr lang="en-US" smtClean="0"/>
              <a:t>Remote work zone emergency preparedness training must account for all hazards.</a:t>
            </a:r>
          </a:p>
          <a:p>
            <a:pPr eaLnBrk="1" hangingPunct="1">
              <a:spcBef>
                <a:spcPct val="0"/>
              </a:spcBef>
            </a:pPr>
            <a:endParaRPr lang="en-US" smtClean="0"/>
          </a:p>
          <a:p>
            <a:pPr eaLnBrk="1" hangingPunct="1">
              <a:spcBef>
                <a:spcPct val="0"/>
              </a:spcBef>
            </a:pPr>
            <a:r>
              <a:rPr lang="en-US" smtClean="0"/>
              <a:t>Both man made and natural disasters.</a:t>
            </a:r>
          </a:p>
          <a:p>
            <a:pPr eaLnBrk="1" hangingPunct="1">
              <a:spcBef>
                <a:spcPct val="0"/>
              </a:spcBef>
            </a:pPr>
            <a:endParaRPr lang="en-US" smtClean="0"/>
          </a:p>
          <a:p>
            <a:pPr eaLnBrk="1" hangingPunct="1">
              <a:spcBef>
                <a:spcPct val="0"/>
              </a:spcBef>
            </a:pPr>
            <a:r>
              <a:rPr lang="en-US" smtClean="0"/>
              <a:t>You should plan in advance to manage any emergency situation.</a:t>
            </a:r>
          </a:p>
          <a:p>
            <a:pPr eaLnBrk="1" hangingPunct="1">
              <a:spcBef>
                <a:spcPct val="0"/>
              </a:spcBef>
            </a:pPr>
            <a:endParaRPr lang="en-US" smtClean="0"/>
          </a:p>
          <a:p>
            <a:pPr eaLnBrk="1" hangingPunct="1">
              <a:spcBef>
                <a:spcPct val="0"/>
              </a:spcBef>
            </a:pPr>
            <a:r>
              <a:rPr lang="en-US" smtClean="0"/>
              <a:t>Assess the situation   Most importantly ……..     </a:t>
            </a:r>
            <a:r>
              <a:rPr lang="en-US" b="1" smtClean="0"/>
              <a:t>Use common sense </a:t>
            </a:r>
            <a:r>
              <a:rPr lang="en-US" smtClean="0"/>
              <a:t>and available resources to take care of yourself, your coworkers, and your business ‘s recovery.</a:t>
            </a:r>
          </a:p>
          <a:p>
            <a:pPr eaLnBrk="1" hangingPunct="1">
              <a:spcBef>
                <a:spcPct val="0"/>
              </a:spcBef>
            </a:pPr>
            <a:endParaRPr lang="en-US" smtClean="0"/>
          </a:p>
          <a:p>
            <a:pPr eaLnBrk="1" hangingPunct="1">
              <a:spcBef>
                <a:spcPct val="0"/>
              </a:spcBef>
            </a:pPr>
            <a:endParaRPr lang="en-US" smtClean="0"/>
          </a:p>
        </p:txBody>
      </p:sp>
      <p:sp>
        <p:nvSpPr>
          <p:cNvPr id="325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3E6797-1154-440B-8FFC-EF33E93FD8A0}" type="slidenum">
              <a:rPr lang="en-US" smtClean="0"/>
              <a:pPr fontAlgn="base">
                <a:spcBef>
                  <a:spcPct val="0"/>
                </a:spcBef>
                <a:spcAft>
                  <a:spcPct val="0"/>
                </a:spcAft>
                <a:defRPr/>
              </a:pPr>
              <a:t>91</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b="1" smtClean="0"/>
              <a:t>Use common sense </a:t>
            </a:r>
            <a:r>
              <a:rPr lang="en-US" smtClean="0"/>
              <a:t>and available resources to take care of yourself, your coworkers, and your business ‘s recovery.</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b="1" smtClean="0"/>
              <a:t>Risk assessment </a:t>
            </a:r>
            <a:r>
              <a:rPr lang="en-US" smtClean="0"/>
              <a:t>is a sophisticated area of expertise that can range from self-assessment to an extensive engineering study. The specific industry, size and scope of your individual company will determine your organization's risk assessment needs.</a:t>
            </a:r>
          </a:p>
          <a:p>
            <a:pPr eaLnBrk="1" hangingPunct="1">
              <a:spcBef>
                <a:spcPct val="0"/>
              </a:spcBef>
            </a:pPr>
            <a:endParaRPr lang="en-US" smtClean="0"/>
          </a:p>
          <a:p>
            <a:pPr eaLnBrk="1" hangingPunct="1">
              <a:spcBef>
                <a:spcPct val="0"/>
              </a:spcBef>
            </a:pPr>
            <a:r>
              <a:rPr lang="en-US" smtClean="0"/>
              <a:t>Know what kinds of emergencies might affect your company both internally and externally. </a:t>
            </a:r>
          </a:p>
          <a:p>
            <a:pPr eaLnBrk="1" hangingPunct="1">
              <a:spcBef>
                <a:spcPct val="0"/>
              </a:spcBef>
            </a:pPr>
            <a:endParaRPr lang="en-US" smtClean="0"/>
          </a:p>
          <a:p>
            <a:pPr eaLnBrk="1" hangingPunct="1">
              <a:spcBef>
                <a:spcPct val="0"/>
              </a:spcBef>
            </a:pPr>
            <a:r>
              <a:rPr lang="en-US" smtClean="0"/>
              <a:t>Find out which </a:t>
            </a:r>
            <a:r>
              <a:rPr lang="en-US" b="1" smtClean="0"/>
              <a:t>natural disasters</a:t>
            </a:r>
            <a:r>
              <a:rPr lang="en-US" smtClean="0"/>
              <a:t> are most common in the areas where you operate. You may be aware of some of your community's risks; others may surprise you.</a:t>
            </a:r>
          </a:p>
          <a:p>
            <a:pPr eaLnBrk="1" hangingPunct="1">
              <a:spcBef>
                <a:spcPct val="0"/>
              </a:spcBef>
            </a:pPr>
            <a:endParaRPr lang="en-US" smtClean="0"/>
          </a:p>
          <a:p>
            <a:pPr eaLnBrk="1" hangingPunct="1">
              <a:spcBef>
                <a:spcPct val="0"/>
              </a:spcBef>
            </a:pPr>
            <a:r>
              <a:rPr lang="en-US" smtClean="0"/>
              <a:t>Ed and his buddies already determined its going be_______________________  from the exercise we did earlier</a:t>
            </a:r>
          </a:p>
        </p:txBody>
      </p:sp>
      <p:sp>
        <p:nvSpPr>
          <p:cNvPr id="326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81889B-09D2-4C6B-8CA7-A9F402559C71}" type="slidenum">
              <a:rPr lang="en-US" smtClean="0"/>
              <a:pPr fontAlgn="base">
                <a:spcBef>
                  <a:spcPct val="0"/>
                </a:spcBef>
                <a:spcAft>
                  <a:spcPct val="0"/>
                </a:spcAft>
                <a:defRPr/>
              </a:pPr>
              <a:t>92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Lets find out by solving the puzzle? </a:t>
            </a:r>
          </a:p>
          <a:p>
            <a:pPr eaLnBrk="1" hangingPunct="1">
              <a:spcBef>
                <a:spcPct val="0"/>
              </a:spcBef>
            </a:pPr>
            <a:endParaRPr lang="en-US" smtClean="0"/>
          </a:p>
          <a:p>
            <a:pPr eaLnBrk="1" hangingPunct="1">
              <a:spcBef>
                <a:spcPct val="0"/>
              </a:spcBef>
            </a:pPr>
            <a:r>
              <a:rPr lang="en-US" smtClean="0"/>
              <a:t>Ed asked his boss about the work zone he was going to be working in and his boss said “you better prepared to handle them all”  “GREAT” said Ed and he started looking at the highway construction site just up the road form the office since it was so close to  the his home.  The boss said to make sure no rock was not turned over in his findings.</a:t>
            </a:r>
          </a:p>
          <a:p>
            <a:pPr eaLnBrk="1" hangingPunct="1">
              <a:spcBef>
                <a:spcPct val="0"/>
              </a:spcBef>
            </a:pPr>
            <a:endParaRPr lang="en-US" smtClean="0"/>
          </a:p>
          <a:p>
            <a:pPr eaLnBrk="1" hangingPunct="1">
              <a:spcBef>
                <a:spcPct val="0"/>
              </a:spcBef>
            </a:pPr>
            <a:r>
              <a:rPr lang="en-US" smtClean="0"/>
              <a:t>Well Ed started thinking about the work zone and it seemed pretty simple but figured there had to be reasons why he should help </a:t>
            </a:r>
          </a:p>
          <a:p>
            <a:pPr eaLnBrk="1" hangingPunct="1">
              <a:spcBef>
                <a:spcPct val="0"/>
              </a:spcBef>
            </a:pPr>
            <a:endParaRPr lang="en-US" smtClean="0"/>
          </a:p>
          <a:p>
            <a:pPr eaLnBrk="1" hangingPunct="1">
              <a:spcBef>
                <a:spcPct val="0"/>
              </a:spcBef>
            </a:pPr>
            <a:r>
              <a:rPr lang="en-US" smtClean="0"/>
              <a:t>The first thing that came to mind was;</a:t>
            </a:r>
          </a:p>
          <a:p>
            <a:pPr eaLnBrk="1" hangingPunct="1">
              <a:spcBef>
                <a:spcPct val="0"/>
              </a:spcBef>
            </a:pPr>
            <a:r>
              <a:rPr lang="en-US" smtClean="0"/>
              <a:t>1 What is a work zone other than where I show up to?</a:t>
            </a:r>
          </a:p>
          <a:p>
            <a:pPr eaLnBrk="1" hangingPunct="1">
              <a:spcBef>
                <a:spcPct val="0"/>
              </a:spcBef>
            </a:pPr>
            <a:r>
              <a:rPr lang="en-US" smtClean="0"/>
              <a:t>2 What is it that I need to worry about?</a:t>
            </a:r>
          </a:p>
          <a:p>
            <a:pPr eaLnBrk="1" hangingPunct="1">
              <a:spcBef>
                <a:spcPct val="0"/>
              </a:spcBef>
            </a:pPr>
            <a:r>
              <a:rPr lang="en-US" smtClean="0"/>
              <a:t>3 Do I need to practice before I do anything?</a:t>
            </a:r>
          </a:p>
          <a:p>
            <a:pPr eaLnBrk="1" hangingPunct="1">
              <a:spcBef>
                <a:spcPct val="0"/>
              </a:spcBef>
            </a:pPr>
            <a:endParaRPr lang="en-US" smtClean="0"/>
          </a:p>
        </p:txBody>
      </p:sp>
      <p:sp>
        <p:nvSpPr>
          <p:cNvPr id="2467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913CB6-ED04-4EBD-A13D-721A18A046F0}"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CB7365-9C3F-484E-A665-CE1A3942ABFB}" type="slidenum">
              <a:rPr lang="en-US" smtClean="0"/>
              <a:pPr fontAlgn="base">
                <a:spcBef>
                  <a:spcPct val="0"/>
                </a:spcBef>
                <a:spcAft>
                  <a:spcPct val="0"/>
                </a:spcAft>
                <a:defRPr/>
              </a:pPr>
              <a:t>93</a:t>
            </a:fld>
            <a:endParaRPr lang="en-US" smtClean="0"/>
          </a:p>
        </p:txBody>
      </p:sp>
      <p:sp>
        <p:nvSpPr>
          <p:cNvPr id="329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mtClean="0">
                <a:solidFill>
                  <a:schemeClr val="accent2"/>
                </a:solidFill>
              </a:rPr>
              <a:t>What to do</a:t>
            </a:r>
            <a:br>
              <a:rPr lang="en-US" smtClean="0">
                <a:solidFill>
                  <a:schemeClr val="accent2"/>
                </a:solidFill>
              </a:rPr>
            </a:br>
            <a:endParaRPr lang="en-US" smtClean="0">
              <a:solidFill>
                <a:schemeClr val="accent2"/>
              </a:solidFill>
            </a:endParaRPr>
          </a:p>
          <a:p>
            <a:pPr eaLnBrk="1" hangingPunct="1">
              <a:lnSpc>
                <a:spcPct val="90000"/>
              </a:lnSpc>
              <a:spcBef>
                <a:spcPct val="0"/>
              </a:spcBef>
            </a:pPr>
            <a:r>
              <a:rPr lang="en-US" smtClean="0">
                <a:solidFill>
                  <a:schemeClr val="accent2"/>
                </a:solidFill>
              </a:rPr>
              <a:t>Where first aid kits are kept </a:t>
            </a:r>
          </a:p>
          <a:p>
            <a:pPr eaLnBrk="1" hangingPunct="1">
              <a:lnSpc>
                <a:spcPct val="90000"/>
              </a:lnSpc>
              <a:spcBef>
                <a:spcPct val="0"/>
              </a:spcBef>
            </a:pPr>
            <a:endParaRPr lang="en-US" smtClean="0">
              <a:solidFill>
                <a:schemeClr val="accent2"/>
              </a:solidFill>
            </a:endParaRPr>
          </a:p>
          <a:p>
            <a:pPr eaLnBrk="1" hangingPunct="1">
              <a:lnSpc>
                <a:spcPct val="90000"/>
              </a:lnSpc>
              <a:spcBef>
                <a:spcPct val="0"/>
              </a:spcBef>
            </a:pPr>
            <a:r>
              <a:rPr lang="en-US" smtClean="0">
                <a:solidFill>
                  <a:schemeClr val="accent2"/>
                </a:solidFill>
              </a:rPr>
              <a:t>Emergency phone numbers</a:t>
            </a:r>
          </a:p>
          <a:p>
            <a:pPr eaLnBrk="1" hangingPunct="1">
              <a:lnSpc>
                <a:spcPct val="90000"/>
              </a:lnSpc>
              <a:spcBef>
                <a:spcPct val="0"/>
              </a:spcBef>
            </a:pPr>
            <a:endParaRPr lang="en-US" smtClean="0">
              <a:solidFill>
                <a:schemeClr val="accent2"/>
              </a:solidFill>
            </a:endParaRPr>
          </a:p>
          <a:p>
            <a:pPr eaLnBrk="1" hangingPunct="1">
              <a:lnSpc>
                <a:spcPct val="90000"/>
              </a:lnSpc>
              <a:spcBef>
                <a:spcPct val="0"/>
              </a:spcBef>
            </a:pPr>
            <a:r>
              <a:rPr lang="en-US" smtClean="0">
                <a:solidFill>
                  <a:schemeClr val="accent2"/>
                </a:solidFill>
              </a:rPr>
              <a:t>    </a:t>
            </a:r>
            <a:r>
              <a:rPr lang="en-US" i="1" smtClean="0">
                <a:solidFill>
                  <a:schemeClr val="accent2"/>
                </a:solidFill>
              </a:rPr>
              <a:t>Do you use 911 or a different emergency telephone number?</a:t>
            </a:r>
            <a:endParaRPr lang="en-US" sz="1400" i="1" smtClean="0">
              <a:solidFill>
                <a:schemeClr val="accent2"/>
              </a:solidFill>
            </a:endParaRPr>
          </a:p>
          <a:p>
            <a:pPr eaLnBrk="1" hangingPunct="1">
              <a:spcBef>
                <a:spcPct val="0"/>
              </a:spcBef>
            </a:pPr>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1ADA62-D93A-4C42-A93B-203B482BA249}" type="slidenum">
              <a:rPr lang="en-US" smtClean="0"/>
              <a:pPr fontAlgn="base">
                <a:spcBef>
                  <a:spcPct val="0"/>
                </a:spcBef>
                <a:spcAft>
                  <a:spcPct val="0"/>
                </a:spcAft>
                <a:defRPr/>
              </a:pPr>
              <a:t>94</a:t>
            </a:fld>
            <a:endParaRPr lang="en-US" smtClean="0"/>
          </a:p>
        </p:txBody>
      </p:sp>
      <p:sp>
        <p:nvSpPr>
          <p:cNvPr id="330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mtClean="0"/>
              <a:t>Most injuries can be prevented </a:t>
            </a:r>
          </a:p>
          <a:p>
            <a:pPr lvl="1" eaLnBrk="1" hangingPunct="1">
              <a:lnSpc>
                <a:spcPct val="90000"/>
              </a:lnSpc>
              <a:spcBef>
                <a:spcPct val="0"/>
              </a:spcBef>
            </a:pPr>
            <a:r>
              <a:rPr lang="en-US" smtClean="0"/>
              <a:t>Take steps!</a:t>
            </a:r>
            <a:br>
              <a:rPr lang="en-US" smtClean="0"/>
            </a:br>
            <a:endParaRPr lang="en-US" smtClean="0"/>
          </a:p>
          <a:p>
            <a:pPr eaLnBrk="1" hangingPunct="1">
              <a:lnSpc>
                <a:spcPct val="90000"/>
              </a:lnSpc>
              <a:spcBef>
                <a:spcPct val="0"/>
              </a:spcBef>
            </a:pPr>
            <a:r>
              <a:rPr lang="en-US" smtClean="0"/>
              <a:t>Always follow safety procedures required by OSHA </a:t>
            </a:r>
            <a:br>
              <a:rPr lang="en-US" smtClean="0"/>
            </a:br>
            <a:endParaRPr lang="en-US" smtClean="0"/>
          </a:p>
          <a:p>
            <a:pPr eaLnBrk="1" hangingPunct="1">
              <a:spcBef>
                <a:spcPct val="0"/>
              </a:spcBef>
            </a:pPr>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CCC company has experienced disasters before and did learn from them that are certiain aspect to returning back to work help:  these are some of the basics that need to be involved in training and learning what to do in a work zone</a:t>
            </a:r>
          </a:p>
          <a:p>
            <a:pPr eaLnBrk="1" hangingPunct="1">
              <a:spcBef>
                <a:spcPct val="0"/>
              </a:spcBef>
            </a:pPr>
            <a:endParaRPr lang="en-US" smtClean="0"/>
          </a:p>
          <a:p>
            <a:pPr eaLnBrk="1" hangingPunct="1">
              <a:spcBef>
                <a:spcPct val="0"/>
              </a:spcBef>
            </a:pPr>
            <a:r>
              <a:rPr lang="en-US" smtClean="0"/>
              <a:t>Worksite Evaluation</a:t>
            </a:r>
            <a:br>
              <a:rPr lang="en-US" smtClean="0"/>
            </a:br>
            <a:endParaRPr lang="en-US" smtClean="0"/>
          </a:p>
          <a:p>
            <a:pPr eaLnBrk="1" hangingPunct="1">
              <a:spcBef>
                <a:spcPct val="0"/>
              </a:spcBef>
            </a:pPr>
            <a:r>
              <a:rPr lang="en-US" smtClean="0"/>
              <a:t>Exposure Monitoring</a:t>
            </a:r>
          </a:p>
          <a:p>
            <a:pPr eaLnBrk="1" hangingPunct="1">
              <a:spcBef>
                <a:spcPct val="0"/>
              </a:spcBef>
            </a:pPr>
            <a:endParaRPr lang="en-US" smtClean="0"/>
          </a:p>
          <a:p>
            <a:pPr eaLnBrk="1" hangingPunct="1">
              <a:spcBef>
                <a:spcPct val="0"/>
              </a:spcBef>
            </a:pPr>
            <a:r>
              <a:rPr lang="en-US" smtClean="0"/>
              <a:t>Hazard Control</a:t>
            </a:r>
          </a:p>
          <a:p>
            <a:pPr eaLnBrk="1" hangingPunct="1">
              <a:spcBef>
                <a:spcPct val="0"/>
              </a:spcBef>
            </a:pPr>
            <a:endParaRPr lang="en-US" smtClean="0"/>
          </a:p>
          <a:p>
            <a:pPr eaLnBrk="1" hangingPunct="1">
              <a:spcBef>
                <a:spcPct val="0"/>
              </a:spcBef>
            </a:pPr>
            <a:r>
              <a:rPr lang="en-US" smtClean="0"/>
              <a:t>Work Practices</a:t>
            </a:r>
          </a:p>
          <a:p>
            <a:pPr eaLnBrk="1" hangingPunct="1">
              <a:spcBef>
                <a:spcPct val="0"/>
              </a:spcBef>
            </a:pPr>
            <a:endParaRPr lang="en-US" smtClean="0"/>
          </a:p>
          <a:p>
            <a:pPr eaLnBrk="1" hangingPunct="1">
              <a:spcBef>
                <a:spcPct val="0"/>
              </a:spcBef>
            </a:pPr>
            <a:r>
              <a:rPr lang="en-US" smtClean="0"/>
              <a:t>Personal Protective Equipment</a:t>
            </a:r>
          </a:p>
          <a:p>
            <a:pPr eaLnBrk="1" hangingPunct="1">
              <a:spcBef>
                <a:spcPct val="0"/>
              </a:spcBef>
            </a:pPr>
            <a:endParaRPr lang="en-US" smtClean="0"/>
          </a:p>
          <a:p>
            <a:pPr eaLnBrk="1" hangingPunct="1">
              <a:spcBef>
                <a:spcPct val="0"/>
              </a:spcBef>
            </a:pPr>
            <a:r>
              <a:rPr lang="en-US" smtClean="0"/>
              <a:t>Training Component</a:t>
            </a:r>
            <a:br>
              <a:rPr lang="en-US" smtClean="0"/>
            </a:br>
            <a:r>
              <a:rPr lang="en-US" smtClean="0"/>
              <a:t/>
            </a:r>
            <a:br>
              <a:rPr lang="en-US" smtClean="0"/>
            </a:br>
            <a:endParaRPr lang="en-US" smtClean="0"/>
          </a:p>
        </p:txBody>
      </p:sp>
      <p:sp>
        <p:nvSpPr>
          <p:cNvPr id="329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B547EA-6B6F-4062-9A12-36C5031913EE}" type="slidenum">
              <a:rPr lang="en-US" smtClean="0"/>
              <a:pPr fontAlgn="base">
                <a:spcBef>
                  <a:spcPct val="0"/>
                </a:spcBef>
                <a:spcAft>
                  <a:spcPct val="0"/>
                </a:spcAft>
                <a:defRPr/>
              </a:pPr>
              <a:t>95</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Worksite Evaluation</a:t>
            </a:r>
            <a:br>
              <a:rPr lang="en-US" smtClean="0"/>
            </a:br>
            <a:r>
              <a:rPr lang="en-US" smtClean="0"/>
              <a:t/>
            </a:r>
            <a:br>
              <a:rPr lang="en-US" smtClean="0"/>
            </a:br>
            <a:r>
              <a:rPr lang="en-US" smtClean="0"/>
              <a:t>Evaluate the work site to identify if safety or health hazards such as the following are present: fall, electrocution, noise, cut/laceration hazards; high ambient temperatures; hazardous substances; or infectious materials</a:t>
            </a:r>
          </a:p>
          <a:p>
            <a:pPr eaLnBrk="1" hangingPunct="1">
              <a:spcBef>
                <a:spcPct val="0"/>
              </a:spcBef>
            </a:pPr>
            <a:endParaRPr lang="en-US" smtClean="0"/>
          </a:p>
          <a:p>
            <a:pPr eaLnBrk="1" hangingPunct="1">
              <a:spcBef>
                <a:spcPct val="0"/>
              </a:spcBef>
            </a:pPr>
            <a:r>
              <a:rPr lang="en-US" smtClean="0"/>
              <a:t>Exposure Monitoring</a:t>
            </a:r>
            <a:br>
              <a:rPr lang="en-US" smtClean="0"/>
            </a:br>
            <a:r>
              <a:rPr lang="en-US" smtClean="0"/>
              <a:t/>
            </a:r>
            <a:br>
              <a:rPr lang="en-US" smtClean="0"/>
            </a:br>
            <a:r>
              <a:rPr lang="en-US" smtClean="0"/>
              <a:t>As appropriate, conduct task-specific exposure monitoring during response and recovery activities as follows: When required by a specific standard (</a:t>
            </a:r>
            <a:r>
              <a:rPr lang="en-US" i="1" smtClean="0"/>
              <a:t>e.g</a:t>
            </a:r>
            <a:r>
              <a:rPr lang="en-US" smtClean="0"/>
              <a:t>., as specified in OSHA standards for lead, asbestos, benzene, and noise). </a:t>
            </a:r>
          </a:p>
          <a:p>
            <a:pPr eaLnBrk="1" hangingPunct="1">
              <a:spcBef>
                <a:spcPct val="0"/>
              </a:spcBef>
            </a:pPr>
            <a:r>
              <a:rPr lang="en-US" smtClean="0"/>
              <a:t>When exposure is reasonably anticipated to be greater than the "action level," as required by an individual OSHA substance-specific standard. This is recommended for assessing exposure to other chemicals that response and recovery workers may be exposed to. Screening data, previous sampling results, and anecdotal information may be evaluated to assess an employee's anticipated exposure. </a:t>
            </a:r>
          </a:p>
          <a:p>
            <a:pPr eaLnBrk="1" hangingPunct="1">
              <a:spcBef>
                <a:spcPct val="0"/>
              </a:spcBef>
            </a:pPr>
            <a:endParaRPr lang="en-US" smtClean="0"/>
          </a:p>
        </p:txBody>
      </p:sp>
      <p:sp>
        <p:nvSpPr>
          <p:cNvPr id="330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78A873-5569-4260-BCFD-04C36D9D4A77}" type="slidenum">
              <a:rPr lang="en-US" smtClean="0"/>
              <a:pPr fontAlgn="base">
                <a:spcBef>
                  <a:spcPct val="0"/>
                </a:spcBef>
                <a:spcAft>
                  <a:spcPct val="0"/>
                </a:spcAft>
                <a:defRPr/>
              </a:pPr>
              <a:t>96</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Hazard Control </a:t>
            </a:r>
            <a:br>
              <a:rPr lang="en-US" smtClean="0"/>
            </a:br>
            <a:r>
              <a:rPr lang="en-US" smtClean="0"/>
              <a:t/>
            </a:r>
            <a:br>
              <a:rPr lang="en-US" smtClean="0"/>
            </a:br>
            <a:r>
              <a:rPr lang="en-US" smtClean="0"/>
              <a:t>Mitigate hazards according to the hierarchy of controls listed below: Elimination or substitution: </a:t>
            </a:r>
            <a:r>
              <a:rPr lang="en-US" b="1" smtClean="0"/>
              <a:t>Whenever possible, eliminate the hazard from the work area </a:t>
            </a:r>
            <a:r>
              <a:rPr lang="en-US" smtClean="0"/>
              <a:t>(e.g., repair or remove fallen electrical power lines before allowing other work to proceed in the area). Although desirable, elimination and substitution may not be options for most airborne/chemical hazards created by a natural disaster. </a:t>
            </a:r>
          </a:p>
          <a:p>
            <a:pPr eaLnBrk="1" hangingPunct="1">
              <a:spcBef>
                <a:spcPct val="0"/>
              </a:spcBef>
            </a:pPr>
            <a:r>
              <a:rPr lang="en-US" b="1" smtClean="0"/>
              <a:t>Engineering controls</a:t>
            </a:r>
            <a:r>
              <a:rPr lang="en-US" smtClean="0"/>
              <a:t>: Take steps to reduce or eliminate exposure to a hazard, such as by guarding the pinch points associated with a machine's moving parts, providing ventilation to a permit-required confined space, using heavy equipment with temperature-controlled cabs, and placing barriers around the swing radius of rotating heavy equipment. </a:t>
            </a:r>
          </a:p>
          <a:p>
            <a:pPr eaLnBrk="1" hangingPunct="1">
              <a:spcBef>
                <a:spcPct val="0"/>
              </a:spcBef>
            </a:pPr>
            <a:r>
              <a:rPr lang="en-US" b="1" smtClean="0"/>
              <a:t>Work practice or administrative controls</a:t>
            </a:r>
            <a:r>
              <a:rPr lang="en-US" smtClean="0"/>
              <a:t>: Implement work procedures that reduce the probability of exposure. For example, use well-rested crews and daylight hours to perform higher hazard or unfamiliar tasks, take frequent breaks during hot weather, remove non-essential personnel from the area during certain task/operations, and decontaminate equipment and personnel after contact with contaminated floodwater or chemicals. When possible, use water to suppress dust and work up-wind in dusty conditions. Where extensive hot work is performed in the form of cutting and burning, use extended length torch handles to increase the distance from the individual's breathing zone to the generation of toxic fumes. </a:t>
            </a:r>
          </a:p>
          <a:p>
            <a:pPr eaLnBrk="1" hangingPunct="1">
              <a:spcBef>
                <a:spcPct val="0"/>
              </a:spcBef>
            </a:pPr>
            <a:r>
              <a:rPr lang="en-US" b="1" smtClean="0"/>
              <a:t>Performing specific Job Hazard Analyses </a:t>
            </a:r>
            <a:r>
              <a:rPr lang="en-US" smtClean="0"/>
              <a:t>(JHAs) often will identify important work practice controls. OSHA provides additional assistance on developing JHAs. See </a:t>
            </a:r>
            <a:r>
              <a:rPr lang="en-US" smtClean="0">
                <a:hlinkClick r:id="rId3" action="ppaction://hlinkfile" tooltip="Job Hazards Analysis"/>
              </a:rPr>
              <a:t>Job Hazards Analysis</a:t>
            </a:r>
            <a:r>
              <a:rPr lang="en-US" smtClean="0"/>
              <a:t> (OSHA Publication 3071, 2002). Personal protective equipment (PPE): If other controls are not available, infeasible, or do not provide sufficient protection, select and use PPE appropriate for the hazard and level of exposure. OSHA provides additional assistance on selecting and using PPE. </a:t>
            </a:r>
          </a:p>
          <a:p>
            <a:pPr eaLnBrk="1" hangingPunct="1">
              <a:spcBef>
                <a:spcPct val="0"/>
              </a:spcBef>
            </a:pPr>
            <a:endParaRPr lang="en-US" smtClean="0"/>
          </a:p>
          <a:p>
            <a:pPr eaLnBrk="1" hangingPunct="1">
              <a:spcBef>
                <a:spcPct val="0"/>
              </a:spcBef>
            </a:pPr>
            <a:r>
              <a:rPr lang="en-US" b="1" smtClean="0"/>
              <a:t>Work Practices</a:t>
            </a:r>
            <a:r>
              <a:rPr lang="en-US" smtClean="0"/>
              <a:t/>
            </a:r>
            <a:br>
              <a:rPr lang="en-US" smtClean="0"/>
            </a:br>
            <a:r>
              <a:rPr lang="en-US" smtClean="0"/>
              <a:t/>
            </a:r>
            <a:br>
              <a:rPr lang="en-US" smtClean="0"/>
            </a:br>
            <a:r>
              <a:rPr lang="en-US" smtClean="0"/>
              <a:t>The following </a:t>
            </a:r>
            <a:r>
              <a:rPr lang="en-US" b="1" smtClean="0"/>
              <a:t>work practices provide for basic safety, sanitation, and good housekeeping</a:t>
            </a:r>
            <a:r>
              <a:rPr lang="en-US" smtClean="0"/>
              <a:t>. These practices minimize exposure to health hazards and contaminants during most activities. Establish and maintain evacuation routes and an alerting system to notify individuals in case an evacuation becomes necessary. </a:t>
            </a:r>
          </a:p>
          <a:p>
            <a:pPr eaLnBrk="1" hangingPunct="1">
              <a:spcBef>
                <a:spcPct val="0"/>
              </a:spcBef>
            </a:pPr>
            <a:r>
              <a:rPr lang="en-US" smtClean="0"/>
              <a:t>Provide, maintain, and inspect fire protection and suppression equipment for the fire hazards in the work area. </a:t>
            </a:r>
          </a:p>
          <a:p>
            <a:pPr eaLnBrk="1" hangingPunct="1">
              <a:spcBef>
                <a:spcPct val="0"/>
              </a:spcBef>
            </a:pPr>
            <a:r>
              <a:rPr lang="en-US" smtClean="0"/>
              <a:t>Ensure that first aid supplies and services, and medical care are readily available. </a:t>
            </a:r>
          </a:p>
          <a:p>
            <a:pPr eaLnBrk="1" hangingPunct="1">
              <a:spcBef>
                <a:spcPct val="0"/>
              </a:spcBef>
            </a:pPr>
            <a:r>
              <a:rPr lang="en-US" smtClean="0"/>
              <a:t>Drink water from sources proven to be safe for drinking. </a:t>
            </a:r>
          </a:p>
          <a:p>
            <a:pPr eaLnBrk="1" hangingPunct="1">
              <a:spcBef>
                <a:spcPct val="0"/>
              </a:spcBef>
            </a:pPr>
            <a:r>
              <a:rPr lang="en-US" smtClean="0"/>
              <a:t>Do not consume food or beverages that were exposed to floodwaters or perishables that may have spoiled. Additionally, do not eat, drink, or smoke in areas containing debris, floodwaters, or sludge. </a:t>
            </a:r>
          </a:p>
          <a:p>
            <a:pPr eaLnBrk="1" hangingPunct="1">
              <a:spcBef>
                <a:spcPct val="0"/>
              </a:spcBef>
            </a:pPr>
            <a:r>
              <a:rPr lang="en-US" smtClean="0"/>
              <a:t>Wash hands before eating, drinking, smoking, or using the restroom. If potable water is not available, use hand sanitizer or commercial sanitizing wipes. </a:t>
            </a:r>
          </a:p>
          <a:p>
            <a:pPr eaLnBrk="1" hangingPunct="1">
              <a:spcBef>
                <a:spcPct val="0"/>
              </a:spcBef>
            </a:pPr>
            <a:r>
              <a:rPr lang="en-US" smtClean="0"/>
              <a:t>Minimize accumulation of trash and keep garbage in closed containers. </a:t>
            </a:r>
          </a:p>
          <a:p>
            <a:pPr eaLnBrk="1" hangingPunct="1">
              <a:spcBef>
                <a:spcPct val="0"/>
              </a:spcBef>
            </a:pPr>
            <a:r>
              <a:rPr lang="en-US" smtClean="0"/>
              <a:t>Use insect repellent containing DEET or Picaridin to prevent insect bites. </a:t>
            </a:r>
          </a:p>
          <a:p>
            <a:pPr eaLnBrk="1" hangingPunct="1">
              <a:spcBef>
                <a:spcPct val="0"/>
              </a:spcBef>
            </a:pPr>
            <a:r>
              <a:rPr lang="en-US" smtClean="0"/>
              <a:t>Minimize the creation or disturbance of dust and work upwind of dusty activities when possible. </a:t>
            </a:r>
          </a:p>
          <a:p>
            <a:pPr eaLnBrk="1" hangingPunct="1">
              <a:spcBef>
                <a:spcPct val="0"/>
              </a:spcBef>
            </a:pPr>
            <a:r>
              <a:rPr lang="en-US" smtClean="0"/>
              <a:t>Provide prompt first aid for cuts and scrapes. Antibiotic resistant bacteria can result in severe injury and illness. Wash and sanitize cuts and scrapes without delay and report the injury to your supervisor. Bandage/cover cuts and scrapes and keep them from coming in contact with polluted or contaminated floodwater. Seek medical help at the first sign of infection.</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331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2791F5-C8DC-4568-9FA3-52BDDD23CC7E}" type="slidenum">
              <a:rPr lang="en-US" smtClean="0"/>
              <a:pPr fontAlgn="base">
                <a:spcBef>
                  <a:spcPct val="0"/>
                </a:spcBef>
                <a:spcAft>
                  <a:spcPct val="0"/>
                </a:spcAft>
                <a:defRPr/>
              </a:pPr>
              <a:t>97</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Personal Protective Equipment (PPE)</a:t>
            </a:r>
          </a:p>
          <a:p>
            <a:pPr eaLnBrk="1" hangingPunct="1">
              <a:spcBef>
                <a:spcPct val="0"/>
              </a:spcBef>
            </a:pPr>
            <a:r>
              <a:rPr lang="en-US" smtClean="0"/>
              <a:t/>
            </a:r>
            <a:br>
              <a:rPr lang="en-US" smtClean="0"/>
            </a:br>
            <a:r>
              <a:rPr lang="en-US" smtClean="0"/>
              <a:t>Assess the workplace hazards, select PPE that will protect employees from these hazards, and ensure that employees use the PPE selected. Equipment must be properly fitted to the employee. Train employees in the use, operation, and limitations of equipment, as well as how to put on and remove the equipment properly (i.e., donning and doffing techniques). Inspect equipment before each use and repair or replace as needed (e.g., when ripped, torn). Maintain and store PPE in a clean and sanitary manner. Maintain adequate supplies for timely replacement of lost, worn, or broken PPE. </a:t>
            </a:r>
          </a:p>
          <a:p>
            <a:pPr eaLnBrk="1" hangingPunct="1">
              <a:spcBef>
                <a:spcPct val="0"/>
              </a:spcBef>
            </a:pPr>
            <a:endParaRPr lang="en-US" smtClean="0"/>
          </a:p>
          <a:p>
            <a:pPr eaLnBrk="1" hangingPunct="1">
              <a:spcBef>
                <a:spcPct val="0"/>
              </a:spcBef>
            </a:pPr>
            <a:endParaRPr lang="en-US" b="1" smtClean="0"/>
          </a:p>
          <a:p>
            <a:pPr eaLnBrk="1" hangingPunct="1">
              <a:spcBef>
                <a:spcPct val="0"/>
              </a:spcBef>
            </a:pPr>
            <a:r>
              <a:rPr lang="en-US" b="1" smtClean="0"/>
              <a:t>Training</a:t>
            </a:r>
            <a:r>
              <a:rPr lang="en-US" smtClean="0"/>
              <a:t/>
            </a:r>
            <a:br>
              <a:rPr lang="en-US" smtClean="0"/>
            </a:br>
            <a:r>
              <a:rPr lang="en-US" smtClean="0"/>
              <a:t/>
            </a:r>
            <a:br>
              <a:rPr lang="en-US" smtClean="0"/>
            </a:br>
            <a:r>
              <a:rPr lang="en-US" smtClean="0"/>
              <a:t>Train employees engaged in response and recovery operations to recognize and avoid the hazards to which they may be exposed while performing their jobs. This training may be composed of the following elements: Job-specific training necessary for employees to develop the skills needed to perform their assigned task/operation. </a:t>
            </a:r>
          </a:p>
          <a:p>
            <a:pPr eaLnBrk="1" hangingPunct="1">
              <a:spcBef>
                <a:spcPct val="0"/>
              </a:spcBef>
            </a:pPr>
            <a:r>
              <a:rPr lang="en-US" smtClean="0"/>
              <a:t>Task- or operation-specific training on how to perform the job safely, including any training mandated by specific standards. This may include training/information related to hazard communication, hazardous waste cleanup and emergency response, selection and use of PPE, work with lead and asbestos, use of tools, and working safely at elevations. </a:t>
            </a:r>
          </a:p>
          <a:p>
            <a:pPr eaLnBrk="1" hangingPunct="1">
              <a:spcBef>
                <a:spcPct val="0"/>
              </a:spcBef>
            </a:pPr>
            <a:r>
              <a:rPr lang="en-US" smtClean="0"/>
              <a:t>Training about the general hazards, conditions, and work expected to be performed. Training should be conducted before employees are deployed. Discuss common stressors for response and recovery workers, such as extended work shifts, acclimatization issues, less than ideal sleeping and eating conditions, and critical incident stress concerns. </a:t>
            </a:r>
          </a:p>
          <a:p>
            <a:pPr eaLnBrk="1" hangingPunct="1">
              <a:spcBef>
                <a:spcPct val="0"/>
              </a:spcBef>
            </a:pPr>
            <a:endParaRPr lang="en-US" smtClean="0"/>
          </a:p>
          <a:p>
            <a:pPr eaLnBrk="1" hangingPunct="1">
              <a:spcBef>
                <a:spcPct val="0"/>
              </a:spcBef>
            </a:pPr>
            <a:r>
              <a:rPr lang="en-US" smtClean="0"/>
              <a:t>Site-specific training that covers the hazardous conditions and exposures that employees may encounter at a particular location. Identify specific controls such as specialized equipment, work practices, and additional PPE necessary for the particular job site. These controls may be identified in a Job Hazard Analysis (JHA) developed for the task or operation. </a:t>
            </a:r>
          </a:p>
          <a:p>
            <a:pPr eaLnBrk="1" hangingPunct="1">
              <a:spcBef>
                <a:spcPct val="0"/>
              </a:spcBef>
            </a:pPr>
            <a:endParaRPr lang="en-US" smtClean="0"/>
          </a:p>
          <a:p>
            <a:pPr eaLnBrk="1" hangingPunct="1">
              <a:spcBef>
                <a:spcPct val="0"/>
              </a:spcBef>
            </a:pPr>
            <a:r>
              <a:rPr lang="en-US" smtClean="0"/>
              <a:t>Daily job briefings covering the day's work plan, anticipated hazards, and required exposure controls. </a:t>
            </a:r>
          </a:p>
          <a:p>
            <a:pPr eaLnBrk="1" hangingPunct="1">
              <a:spcBef>
                <a:spcPct val="0"/>
              </a:spcBef>
            </a:pPr>
            <a:r>
              <a:rPr lang="en-US" smtClean="0"/>
              <a:t>Maintain records of employee training and make these available for inspection by agencies having jurisdiction. Training records include training certificates, attendance rosters, and course curricula.</a:t>
            </a:r>
            <a:br>
              <a:rPr lang="en-US" smtClean="0"/>
            </a:br>
            <a:r>
              <a:rPr lang="en-US" smtClean="0"/>
              <a:t/>
            </a:r>
            <a:br>
              <a:rPr lang="en-US" smtClean="0"/>
            </a:br>
            <a:r>
              <a:rPr lang="en-US" smtClean="0"/>
              <a:t>NOTE: Contracts with private employers to assist in the response and recovery should specify the particular safety and health training for which the contractor is responsible.</a:t>
            </a:r>
            <a:br>
              <a:rPr lang="en-US" smtClean="0"/>
            </a:br>
            <a:r>
              <a:rPr lang="en-US" smtClean="0"/>
              <a:t/>
            </a:r>
            <a:br>
              <a:rPr lang="en-US" smtClean="0"/>
            </a:br>
            <a:endParaRPr lang="en-US" smtClean="0"/>
          </a:p>
        </p:txBody>
      </p:sp>
      <p:sp>
        <p:nvSpPr>
          <p:cNvPr id="332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4D5FDA-A133-4C6A-8A5E-1939B10B370A}" type="slidenum">
              <a:rPr lang="en-US" smtClean="0"/>
              <a:pPr fontAlgn="base">
                <a:spcBef>
                  <a:spcPct val="0"/>
                </a:spcBef>
                <a:spcAft>
                  <a:spcPct val="0"/>
                </a:spcAft>
                <a:defRPr/>
              </a:pPr>
              <a:t>98</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Ed and the company have established best practices from past experiences  now they need to more about the planning portion</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Tabletop Exercise utilizing the need for training.  What do we plan for using training</a:t>
            </a:r>
            <a:br>
              <a:rPr lang="en-US" smtClean="0"/>
            </a:br>
            <a:r>
              <a:rPr lang="en-US" smtClean="0"/>
              <a:t/>
            </a:r>
            <a:br>
              <a:rPr lang="en-US" smtClean="0"/>
            </a:br>
            <a:r>
              <a:rPr lang="en-US" smtClean="0"/>
              <a:t>During a tabletop exercise, crisis team members respond to incoming information about a hypothetical crisis as if it were real. A moderator and role players feed crisis team members details as the scenario unfolds. For example, a scripted role player calls the program office, "This is a drill. This is Sgt. Friday, reporting a camp van </a:t>
            </a:r>
            <a:r>
              <a:rPr lang="en-US" smtClean="0">
                <a:hlinkClick r:id="rId3"/>
              </a:rPr>
              <a:t>rollover</a:t>
            </a:r>
            <a:r>
              <a:rPr lang="en-US" smtClean="0"/>
              <a:t> A graphic element in an application or on a Web page that changes its color or shape when the pointer is moved (rolled) over it. See JavaScript rollover. See also n-key rollover.  on highway 15 with multiple injuries." During the drill, the crisis team leader assigns tasks and facilitates resolution of the crisis. </a:t>
            </a:r>
            <a:br>
              <a:rPr lang="en-US" smtClean="0"/>
            </a:br>
            <a:endParaRPr lang="en-US" smtClean="0"/>
          </a:p>
        </p:txBody>
      </p:sp>
      <p:sp>
        <p:nvSpPr>
          <p:cNvPr id="333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C96339-354B-4A9A-8A0B-911B7A5AAE95}" type="slidenum">
              <a:rPr lang="en-US" smtClean="0"/>
              <a:pPr fontAlgn="base">
                <a:spcBef>
                  <a:spcPct val="0"/>
                </a:spcBef>
                <a:spcAft>
                  <a:spcPct val="0"/>
                </a:spcAft>
                <a:defRPr/>
              </a:pPr>
              <a:t>99</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Through our planning we are a trained team that is an extension of the company because;</a:t>
            </a:r>
          </a:p>
          <a:p>
            <a:pPr eaLnBrk="1" hangingPunct="1">
              <a:spcBef>
                <a:spcPct val="0"/>
              </a:spcBef>
            </a:pPr>
            <a:r>
              <a:rPr lang="en-US" smtClean="0"/>
              <a:t>1.We know the steps for readiness</a:t>
            </a:r>
          </a:p>
          <a:p>
            <a:pPr eaLnBrk="1" hangingPunct="1">
              <a:spcBef>
                <a:spcPct val="0"/>
              </a:spcBef>
            </a:pPr>
            <a:r>
              <a:rPr lang="en-US" smtClean="0"/>
              <a:t>2.We have the supplies </a:t>
            </a:r>
          </a:p>
          <a:p>
            <a:pPr eaLnBrk="1" hangingPunct="1">
              <a:spcBef>
                <a:spcPct val="0"/>
              </a:spcBef>
            </a:pPr>
            <a:r>
              <a:rPr lang="en-US" smtClean="0"/>
              <a:t>3.We know what to do when it happens</a:t>
            </a:r>
          </a:p>
          <a:p>
            <a:pPr eaLnBrk="1" hangingPunct="1">
              <a:spcBef>
                <a:spcPct val="0"/>
              </a:spcBef>
            </a:pPr>
            <a:endParaRPr lang="en-US" smtClean="0"/>
          </a:p>
        </p:txBody>
      </p:sp>
      <p:sp>
        <p:nvSpPr>
          <p:cNvPr id="334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6B05B1-9917-48CC-A2E8-FA3AF6462B00}" type="slidenum">
              <a:rPr lang="en-US" smtClean="0"/>
              <a:pPr fontAlgn="base">
                <a:spcBef>
                  <a:spcPct val="0"/>
                </a:spcBef>
                <a:spcAft>
                  <a:spcPct val="0"/>
                </a:spcAft>
                <a:defRPr/>
              </a:pPr>
              <a:t>100</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25000" lnSpcReduction="20000"/>
          </a:bodyPr>
          <a:lstStyle/>
          <a:p>
            <a:pPr eaLnBrk="1" fontAlgn="auto" hangingPunct="1">
              <a:spcBef>
                <a:spcPts val="0"/>
              </a:spcBef>
              <a:spcAft>
                <a:spcPts val="0"/>
              </a:spcAft>
              <a:defRPr/>
            </a:pPr>
            <a:r>
              <a:rPr lang="en-US" dirty="0" smtClean="0"/>
              <a:t>Identify &amp; detail critical functions</a:t>
            </a:r>
          </a:p>
          <a:p>
            <a:pPr eaLnBrk="1" fontAlgn="auto" hangingPunct="1">
              <a:spcBef>
                <a:spcPts val="0"/>
              </a:spcBef>
              <a:spcAft>
                <a:spcPts val="0"/>
              </a:spcAft>
              <a:defRPr/>
            </a:pPr>
            <a:r>
              <a:rPr lang="en-US" dirty="0" smtClean="0"/>
              <a:t>Identify Vulnerabilities &amp; Challenges</a:t>
            </a:r>
          </a:p>
          <a:p>
            <a:pPr eaLnBrk="1" fontAlgn="auto" hangingPunct="1">
              <a:spcBef>
                <a:spcPts val="0"/>
              </a:spcBef>
              <a:spcAft>
                <a:spcPts val="0"/>
              </a:spcAft>
              <a:defRPr/>
            </a:pPr>
            <a:r>
              <a:rPr lang="en-US" dirty="0" smtClean="0"/>
              <a:t>Classify employees</a:t>
            </a:r>
          </a:p>
          <a:p>
            <a:pPr eaLnBrk="1" fontAlgn="auto" hangingPunct="1">
              <a:spcBef>
                <a:spcPts val="0"/>
              </a:spcBef>
              <a:spcAft>
                <a:spcPts val="0"/>
              </a:spcAft>
              <a:defRPr/>
            </a:pPr>
            <a:r>
              <a:rPr lang="en-US" dirty="0" smtClean="0"/>
              <a:t>Create a communication protocol</a:t>
            </a:r>
          </a:p>
          <a:p>
            <a:pPr eaLnBrk="1" fontAlgn="auto" hangingPunct="1">
              <a:spcBef>
                <a:spcPts val="0"/>
              </a:spcBef>
              <a:spcAft>
                <a:spcPts val="0"/>
              </a:spcAft>
              <a:defRPr/>
            </a:pPr>
            <a:r>
              <a:rPr lang="en-US" dirty="0" smtClean="0"/>
              <a:t>Cross-train employees</a:t>
            </a:r>
          </a:p>
          <a:p>
            <a:pPr eaLnBrk="1" fontAlgn="auto" hangingPunct="1">
              <a:spcBef>
                <a:spcPts val="0"/>
              </a:spcBef>
              <a:spcAft>
                <a:spcPts val="0"/>
              </a:spcAft>
              <a:defRPr/>
            </a:pPr>
            <a:r>
              <a:rPr lang="en-US" dirty="0" smtClean="0"/>
              <a:t>Implement workplace policies</a:t>
            </a:r>
          </a:p>
          <a:p>
            <a:pPr eaLnBrk="1" fontAlgn="auto" hangingPunct="1">
              <a:spcBef>
                <a:spcPts val="0"/>
              </a:spcBef>
              <a:spcAft>
                <a:spcPts val="0"/>
              </a:spcAft>
              <a:defRPr/>
            </a:pPr>
            <a:r>
              <a:rPr lang="en-US" dirty="0" smtClean="0"/>
              <a:t>Educate your employees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Business continuity is the process by which your business can plan ahead to reduce interruptions and increase the ability to resume operations in the event of an interruption.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It is not the intent of this course to tell your company what planning efforts it needs to do, but it is important in the development of the work zone planning piece to understand where it fits in the bigger picture.</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Business continuity planning (BCP) typically follows these general planning steps: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u="sng" dirty="0" smtClean="0"/>
              <a:t>Create a Work Zone continuity team</a:t>
            </a:r>
            <a:endParaRPr lang="en-US" dirty="0" smtClean="0"/>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The team should be comprised of those members of the work zone whose expertise is necessary to plan comprehensively.  Typically this means including people from different areas in your business that are key to maintaining operations in the work zone.  Your team may include representatives from human resources, maintenance, administration, operations, IT, safety and security.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u="sng" dirty="0" smtClean="0"/>
              <a:t>Scope &amp; assumptions</a:t>
            </a:r>
            <a:endParaRPr lang="en-US" dirty="0" smtClean="0"/>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Prior to beginning the planning effort the scope and assumptions must be determined.  The scope addresses the extent of the planning (e.g., will all sites be included, will all operational levels be included, will all-hazards be included, etc.) and the assumptions address the premises the plan will be built upon (e.g., electricity will be available, communications available, employees will be able to work, etc.).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u="sng" dirty="0" smtClean="0"/>
              <a:t>Assess current plans, policies &amp; protocols</a:t>
            </a:r>
            <a:endParaRPr lang="en-US" dirty="0" smtClean="0"/>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Most businesses have some basic plans, policies and protocols in place to deal with work zone emergencies or events that may occur and disrupt work.  Additionally, businesses also have a series of government safety standards that may also apply to their operations. These items need to be reviewed and evaluated by the planning team to determine the extent to which they are congruent (or conversely incongruent) with the other items under review; outdated; and, useful to the current planning effort.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Some of the items businesses may include in this review include: employee training manuals; OSHA or other health/safety standards that your business must comply with; employment handbooks; policies relating to computer use and security; data backup procedures; evacuation procedures (e.g., written procedures and marking of evacuation routes); basic safety documents; specialized training materials and procedural instructions for large or dangerous equipment; and, local, state and federal ordinances pertinent to day-to-day operations and risk management planning items.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u="sng" dirty="0" smtClean="0"/>
              <a:t>Review insurance</a:t>
            </a:r>
            <a:endParaRPr lang="en-US" dirty="0" smtClean="0"/>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Existing insurance polices should be reviewed to ensure that current coverage is adequate and not duplicative. Insurance companies should also be contacted to ascertain whether discounts are available for those businesses with continuity of operations plans.  All insurance policy information (e.g., policy limits, renewal dates, and agent contact name and number) should be compiled and included in the plan and in an easily accessible off-site location.</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u="sng" dirty="0" smtClean="0"/>
              <a:t>Collect basic information on employees, customers, creditors and vendors </a:t>
            </a:r>
            <a:endParaRPr lang="en-US" dirty="0" smtClean="0"/>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Basic information on employees, customers, creditors and vendors must be gathered and centrally located in the planning document and at an easily accessible off-site location.  The type of information collected about employees should contain at the least basic contact information (in-office and at home telephone and email) and an emergency contact person (with a telephone number and the relationship to the employee indicated).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Customer, creditor and vendor information may be sensitive and closely-held information within your business and should be collected and handled with that in mind.  In compiling this information relevant account numbers, sales representatives, and any other specific information that would be necessary to have during an event should be listed.  In addition, alternate vendors should also be listed on the vendor list in the event that the primary vendor is unable to meet the business’s needs during an event.</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u="sng" dirty="0" smtClean="0"/>
              <a:t>Identify and detail critical functions (resources, equipment)</a:t>
            </a:r>
            <a:endParaRPr lang="en-US" dirty="0" smtClean="0"/>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Critical functions are identified and detailed to allow the work zone to better prepare for an interruption of work in the zone.  Chronicling the detailed steps involved in performing each function as well as the resources and equipment necessary to the function’s performance, the work zone can take necessary steps to protect the zone, invest in training for additional personnel to perform the work, and make the necessary preparations to perform some of the work off-site if necessary.  An information collection sheet for critical functions is will be reviewed later</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u="sng" dirty="0" smtClean="0"/>
              <a:t>Risk assessment</a:t>
            </a:r>
            <a:endParaRPr lang="en-US" dirty="0" smtClean="0"/>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The goal of a risk assessment is to better understand the risks that face the work zone. Risks are assessed based on probability, frequency, general impact (physical, financial, emotional, operational, etc.) and ability to recover. Risk assessment tools can vary from work zone to work zone based on the nature of the work or services provided.  The risk assessment lays the base to later decisions regarding resource allocation, training and exercising. A poorly done risk assessment leads to a poorly prepared work zones.  All potential hazards/events should be assessed.  A sample risk assessment tool is included.</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u="sng" dirty="0" smtClean="0"/>
              <a:t>Function recovery strategy &amp; timeline</a:t>
            </a:r>
            <a:endParaRPr lang="en-US" dirty="0" smtClean="0"/>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Upon completion of the analysis the business or work zone management is able to discuss strategies and the timelines involved in getting back up.  This may involve other sites, backup personnel, alternate approaches to a work zone, etc.  Once the strategy is designed the necessary support for the recovery strategies can be put into place.  This may include activities such as creating memorandums of understanding with backup sites, cross-training of employees, identification of alternate vendors, and the creation of policies and procedures.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u="sng" dirty="0" smtClean="0"/>
              <a:t>Assess, prioritize &amp; implement</a:t>
            </a:r>
            <a:endParaRPr lang="en-US" dirty="0" smtClean="0"/>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In the process of discovering critical work zone functions’ vulnerabilities, there is an opportunity to identify possible activities that will either reduce the hazard or event impact or completely remove people, property and the work zones overall well-being from harm’s way.  Potential  activities should be assessed, prioritized and implemented.  Many can be completed at no cost or at a relatively low cost.  Examples of no cost and low cost activities include: moving equipment to higher ground; securing heavy objects; cross-training employees; elevating inventory; changing vendors or locating backup vendors.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The ability to remove the potential for a negative outcome is a powerful proactive step; however, these type of expenditures can be difficult to support in a “what if” framework.  This is where a strong risk assessment can be illustrative and supportive of the need.  It is also helpful to remember that by reviewing these steps are very effective in reducing the work zones or businesses' potential liability in an event.</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u="sng" dirty="0" smtClean="0"/>
              <a:t>Plan compilation</a:t>
            </a:r>
            <a:endParaRPr lang="en-US" dirty="0" smtClean="0"/>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All the documents, lists and other items can now be compiled into “the plan”.  The plan should be stored in both a hard copy and electronic format, should be available both on and off-site, should be easily accessible and user friendly.  It will be frequently modified (particularly over the first few years) and updated and as such should not be viewed as “completed”.  Ideally, planning is a process that is never “completed”; it is just more finely tuned as it progresses.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u="sng" dirty="0" smtClean="0"/>
              <a:t>Training &amp; exercise schedule</a:t>
            </a:r>
            <a:endParaRPr lang="en-US" dirty="0" smtClean="0"/>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After the work zone plan is compiled, a training and exercise schedule should be developed to map out the training necessary to implement the plan and the exercises required to test the effectiveness of the plan. Training and exercises should also include evaluative measures to ensure that they accomplish the goal they set out to and if not, to allow for changes in future trainings and exercises.  Also, after action reports should be completed as a part of each exercise and any errors or omissions in the plan or training needs that become apparent during the exercise should be noted as requiring further attention.</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u="sng" dirty="0" smtClean="0"/>
              <a:t>Communicate, train and exercise the plan</a:t>
            </a:r>
            <a:endParaRPr lang="en-US" dirty="0" smtClean="0"/>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A plan that is effective in implementation is a plan that has been thoroughly communicated, trained and exercised.  The best plans only start on paper with a goal of integrating the actions and expectations into the business’s knowledge base and culture. In a work zone emergency, employees will first revert to their training and existing knowledge base.  For this reason businesses that prepare employees find that their employees are less panicked, more assured, and more capable in a crisis.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u="sng" dirty="0" smtClean="0"/>
              <a:t>Plan maintenance/updating</a:t>
            </a:r>
            <a:endParaRPr lang="en-US" dirty="0" smtClean="0"/>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Plans must be maintained and regularly updated.  Planning is a process that continues to evolve and as such so must “the plan”.  A systematic review of the plan should occur every one or two years and updating (as it relates to changes in personnel, suppliers, etc.) should be ongoing (at least quarterly).  All plan documents should have an update date in the footer and each update should be inserted into every existing copy of the plan.  When multiple hard copies are circulated this updating may be more difficult.  A schedule and procedure for maintenance and updates should be established upon the first compilation of the plan to ensure that the plan will remain viable and useful. </a:t>
            </a:r>
          </a:p>
          <a:p>
            <a:pPr eaLnBrk="1" fontAlgn="auto" hangingPunct="1">
              <a:spcBef>
                <a:spcPts val="0"/>
              </a:spcBef>
              <a:spcAft>
                <a:spcPts val="0"/>
              </a:spcAft>
              <a:defRPr/>
            </a:pPr>
            <a:endParaRPr lang="en-US" dirty="0"/>
          </a:p>
        </p:txBody>
      </p:sp>
      <p:sp>
        <p:nvSpPr>
          <p:cNvPr id="335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E20AEE-9EBF-4B4B-94B5-2363E62AECA9}" type="slidenum">
              <a:rPr lang="en-US" smtClean="0"/>
              <a:pPr fontAlgn="base">
                <a:spcBef>
                  <a:spcPct val="0"/>
                </a:spcBef>
                <a:spcAft>
                  <a:spcPct val="0"/>
                </a:spcAft>
                <a:defRPr/>
              </a:pPr>
              <a:t>101</a:t>
            </a:fld>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eaLnBrk="1" fontAlgn="auto" hangingPunct="1">
              <a:spcBef>
                <a:spcPts val="0"/>
              </a:spcBef>
              <a:spcAft>
                <a:spcPts val="0"/>
              </a:spcAft>
              <a:defRPr/>
            </a:pPr>
            <a:r>
              <a:rPr lang="en-US" dirty="0" smtClean="0"/>
              <a:t>Not all the work or functions within a work zone are critical to its day-to-day operations.  Prior to beginning any planning efforts, businesses must identify the critical functions that are necessary to continue work during an emergency event.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This entails the following process</a:t>
            </a:r>
            <a:r>
              <a:rPr lang="en-US" dirty="0" smtClean="0"/>
              <a:t>:</a:t>
            </a:r>
            <a:r>
              <a:rPr lang="en-US" b="1" dirty="0" smtClean="0"/>
              <a:t> 1</a:t>
            </a:r>
            <a:r>
              <a:rPr lang="en-US" dirty="0" smtClean="0"/>
              <a:t>) identify the function</a:t>
            </a:r>
            <a:r>
              <a:rPr lang="en-US" b="1" dirty="0" smtClean="0"/>
              <a:t>; 2</a:t>
            </a:r>
            <a:r>
              <a:rPr lang="en-US" dirty="0" smtClean="0"/>
              <a:t>) detail what is involved in the function (i.e., step-by-step if possible so that the function can be duplicated by someone who does not do it everyday - it is helpful to think the way one would when training a new trainee); </a:t>
            </a:r>
            <a:r>
              <a:rPr lang="en-US" b="1" dirty="0" smtClean="0"/>
              <a:t>3</a:t>
            </a:r>
            <a:r>
              <a:rPr lang="en-US" dirty="0" smtClean="0"/>
              <a:t>) identify the resources necessary to perform that function (e.g. supplies, personnel, physical space, etc.); and </a:t>
            </a:r>
            <a:r>
              <a:rPr lang="en-US" b="1" dirty="0" smtClean="0"/>
              <a:t>4</a:t>
            </a:r>
            <a:r>
              <a:rPr lang="en-US" dirty="0" smtClean="0"/>
              <a:t>) list all the personnel presently trained to perform the work.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u="sng" dirty="0" smtClean="0"/>
              <a:t>In identifying and detailing critical work functions businesses are typically shocked to learn how contained the knowledge base can be for any given function.  </a:t>
            </a:r>
            <a:r>
              <a:rPr lang="en-US" dirty="0" smtClean="0"/>
              <a:t>Typically upon examining the depth of a critical function it is learned that only two or three individuals in the operation are versed in performing the function. If the function has been detailed at least someone else can step into the role and work through the steps.  If in addition to the detailing another employee (or two) is trained on how to perform the function, the business now has dramatically decreased its odds of losing the function based on absenteeism.</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Once the functions have been identified and detailed, each lead man can list the functions from most to least important and identify those functions that need greater employee depth.  At this time functions can also be reviewed and grouped based on whether their performance is workplace specific or can be performed off-site.  This grouping will be valuable in shaping solutions and preparing for events that interrupt critical functions and threaten the work zones continued operations.  </a:t>
            </a:r>
            <a:br>
              <a:rPr lang="en-US" dirty="0" smtClean="0"/>
            </a:br>
            <a:endParaRPr lang="en-US" dirty="0" smtClean="0"/>
          </a:p>
          <a:p>
            <a:pPr eaLnBrk="1" fontAlgn="auto" hangingPunct="1">
              <a:spcBef>
                <a:spcPts val="0"/>
              </a:spcBef>
              <a:spcAft>
                <a:spcPts val="0"/>
              </a:spcAft>
              <a:defRPr/>
            </a:pPr>
            <a:endParaRPr lang="en-US" dirty="0"/>
          </a:p>
        </p:txBody>
      </p:sp>
      <p:sp>
        <p:nvSpPr>
          <p:cNvPr id="336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088194-BF53-4B33-85B6-6BADD1B839A6}" type="slidenum">
              <a:rPr lang="en-US" smtClean="0"/>
              <a:pPr fontAlgn="base">
                <a:spcBef>
                  <a:spcPct val="0"/>
                </a:spcBef>
                <a:spcAft>
                  <a:spcPct val="0"/>
                </a:spcAft>
                <a:defRPr/>
              </a:pPr>
              <a:t>102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4DF7C437-7DD4-44FD-8691-99D73E2FF546}" type="datetimeFigureOut">
              <a:rPr lang="en-US"/>
              <a:pPr>
                <a:defRPr/>
              </a:pPr>
              <a:t>5/16/2012</a:t>
            </a:fld>
            <a:endParaRPr lang="en-US" dirty="0"/>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F7E85A6A-9037-466F-824A-2D7CE3DF68AF}" type="slidenum">
              <a:rPr lang="en-US"/>
              <a:pPr>
                <a:defRPr/>
              </a:pPr>
              <a:t>‹#›</a:t>
            </a:fld>
            <a:endParaRPr lang="en-US" dirty="0"/>
          </a:p>
        </p:txBody>
      </p:sp>
    </p:spTree>
    <p:extLst>
      <p:ext uri="{BB962C8B-B14F-4D97-AF65-F5344CB8AC3E}">
        <p14:creationId xmlns:p14="http://schemas.microsoft.com/office/powerpoint/2010/main" val="234056082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66B2B3E-5E8F-42FF-A341-824625C505A5}" type="datetimeFigureOut">
              <a:rPr lang="en-US"/>
              <a:pPr>
                <a:defRPr/>
              </a:pPr>
              <a:t>5/16/2012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F2FF861-9CF8-4695-B756-5E3A4D934777}" type="slidenum">
              <a:rPr lang="en-US"/>
              <a:pPr>
                <a:defRPr/>
              </a:pPr>
              <a:t>‹#›</a:t>
            </a:fld>
            <a:endParaRPr lang="en-US" dirty="0"/>
          </a:p>
        </p:txBody>
      </p:sp>
    </p:spTree>
    <p:extLst>
      <p:ext uri="{BB962C8B-B14F-4D97-AF65-F5344CB8AC3E}">
        <p14:creationId xmlns:p14="http://schemas.microsoft.com/office/powerpoint/2010/main" val="65246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986DD84-AAE5-4240-BAB1-73C5C96A0B57}" type="datetimeFigureOut">
              <a:rPr lang="en-US"/>
              <a:pPr>
                <a:defRPr/>
              </a:pPr>
              <a:t>5/16/2012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CCF6E16-E116-471C-A4AA-12AB09994292}" type="slidenum">
              <a:rPr lang="en-US"/>
              <a:pPr>
                <a:defRPr/>
              </a:pPr>
              <a:t>‹#›</a:t>
            </a:fld>
            <a:endParaRPr lang="en-US" dirty="0"/>
          </a:p>
        </p:txBody>
      </p:sp>
    </p:spTree>
    <p:extLst>
      <p:ext uri="{BB962C8B-B14F-4D97-AF65-F5344CB8AC3E}">
        <p14:creationId xmlns:p14="http://schemas.microsoft.com/office/powerpoint/2010/main" val="795297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ABB012C-D0E7-4ED5-9EDF-9607ADF06063}" type="datetimeFigureOut">
              <a:rPr lang="en-US"/>
              <a:pPr>
                <a:defRPr/>
              </a:pPr>
              <a:t>5/16/2012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EAE8F8C-633D-4473-9255-1C0FE82D5934}" type="slidenum">
              <a:rPr lang="en-US"/>
              <a:pPr>
                <a:defRPr/>
              </a:pPr>
              <a:t>‹#›</a:t>
            </a:fld>
            <a:endParaRPr lang="en-US" dirty="0"/>
          </a:p>
        </p:txBody>
      </p:sp>
    </p:spTree>
    <p:extLst>
      <p:ext uri="{BB962C8B-B14F-4D97-AF65-F5344CB8AC3E}">
        <p14:creationId xmlns:p14="http://schemas.microsoft.com/office/powerpoint/2010/main" val="44946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112D23B8-8043-43D5-B516-0BBAD26985B3}" type="datetimeFigureOut">
              <a:rPr lang="en-US"/>
              <a:pPr>
                <a:defRPr/>
              </a:pPr>
              <a:t>5/16/2012</a:t>
            </a:fld>
            <a:endParaRPr lang="en-US" dirty="0"/>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641B9A4F-3CFA-4674-AF72-C0917F5864FC}" type="slidenum">
              <a:rPr lang="en-US"/>
              <a:pPr>
                <a:defRPr/>
              </a:pPr>
              <a:t>‹#›</a:t>
            </a:fld>
            <a:endParaRPr lang="en-US" dirty="0"/>
          </a:p>
        </p:txBody>
      </p:sp>
    </p:spTree>
    <p:extLst>
      <p:ext uri="{BB962C8B-B14F-4D97-AF65-F5344CB8AC3E}">
        <p14:creationId xmlns:p14="http://schemas.microsoft.com/office/powerpoint/2010/main" val="93734320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02F47A5-36CE-4CF9-842F-2CEF4C752C42}" type="datetimeFigureOut">
              <a:rPr lang="en-US"/>
              <a:pPr>
                <a:defRPr/>
              </a:pPr>
              <a:t>5/16/2012</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14A2E05-A810-4D98-8CC8-F8549EC286A6}" type="slidenum">
              <a:rPr lang="en-US"/>
              <a:pPr>
                <a:defRPr/>
              </a:pPr>
              <a:t>‹#›</a:t>
            </a:fld>
            <a:endParaRPr lang="en-US" dirty="0"/>
          </a:p>
        </p:txBody>
      </p:sp>
    </p:spTree>
    <p:extLst>
      <p:ext uri="{BB962C8B-B14F-4D97-AF65-F5344CB8AC3E}">
        <p14:creationId xmlns:p14="http://schemas.microsoft.com/office/powerpoint/2010/main" val="2134977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344BDB0F-07A4-41B5-9DEB-A1E894E2869E}" type="datetimeFigureOut">
              <a:rPr lang="en-US"/>
              <a:pPr>
                <a:defRPr/>
              </a:pPr>
              <a:t>5/16/2012</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EA5E228F-964B-4B2A-AFCF-0864F20B2295}" type="slidenum">
              <a:rPr lang="en-US"/>
              <a:pPr>
                <a:defRPr/>
              </a:pPr>
              <a:t>‹#›</a:t>
            </a:fld>
            <a:endParaRPr lang="en-US" dirty="0"/>
          </a:p>
        </p:txBody>
      </p:sp>
    </p:spTree>
    <p:extLst>
      <p:ext uri="{BB962C8B-B14F-4D97-AF65-F5344CB8AC3E}">
        <p14:creationId xmlns:p14="http://schemas.microsoft.com/office/powerpoint/2010/main" val="4139755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982400F-EDAF-4ED6-840E-9DD34476109D}" type="datetimeFigureOut">
              <a:rPr lang="en-US"/>
              <a:pPr>
                <a:defRPr/>
              </a:pPr>
              <a:t>5/16/2012</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A00E2C1F-1415-4DCD-A8D5-9AADDC97D6DF}" type="slidenum">
              <a:rPr lang="en-US"/>
              <a:pPr>
                <a:defRPr/>
              </a:pPr>
              <a:t>‹#›</a:t>
            </a:fld>
            <a:endParaRPr lang="en-US" dirty="0"/>
          </a:p>
        </p:txBody>
      </p:sp>
    </p:spTree>
    <p:extLst>
      <p:ext uri="{BB962C8B-B14F-4D97-AF65-F5344CB8AC3E}">
        <p14:creationId xmlns:p14="http://schemas.microsoft.com/office/powerpoint/2010/main" val="959085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F16D0D8-CE69-4F0A-B7F6-3E4F42C35E35}" type="datetimeFigureOut">
              <a:rPr lang="en-US"/>
              <a:pPr>
                <a:defRPr/>
              </a:pPr>
              <a:t>5/16/2012</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84E2CB8-06E2-479C-A8ED-020F9A83C8E6}" type="slidenum">
              <a:rPr lang="en-US"/>
              <a:pPr>
                <a:defRPr/>
              </a:pPr>
              <a:t>‹#›</a:t>
            </a:fld>
            <a:endParaRPr lang="en-US" dirty="0"/>
          </a:p>
        </p:txBody>
      </p:sp>
    </p:spTree>
    <p:extLst>
      <p:ext uri="{BB962C8B-B14F-4D97-AF65-F5344CB8AC3E}">
        <p14:creationId xmlns:p14="http://schemas.microsoft.com/office/powerpoint/2010/main" val="412077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CDAC2EC4-F0D8-493D-98A7-153FD4008E74}" type="datetimeFigureOut">
              <a:rPr lang="en-US"/>
              <a:pPr>
                <a:defRPr/>
              </a:pPr>
              <a:t>5/16/2012</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B5B40E36-5C00-468B-86BB-049910EFB61D}" type="slidenum">
              <a:rPr lang="en-US"/>
              <a:pPr>
                <a:defRPr/>
              </a:pPr>
              <a:t>‹#›</a:t>
            </a:fld>
            <a:endParaRPr lang="en-US" dirty="0"/>
          </a:p>
        </p:txBody>
      </p:sp>
    </p:spTree>
    <p:extLst>
      <p:ext uri="{BB962C8B-B14F-4D97-AF65-F5344CB8AC3E}">
        <p14:creationId xmlns:p14="http://schemas.microsoft.com/office/powerpoint/2010/main" val="331627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838D738D-D984-4C09-AF57-5A5032FF7AA9}" type="datetimeFigureOut">
              <a:rPr lang="en-US"/>
              <a:pPr>
                <a:defRPr/>
              </a:pPr>
              <a:t>5/16/2012</a:t>
            </a:fld>
            <a:endParaRPr lang="en-US" dirty="0"/>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CACC8D95-6C20-4C0C-B48D-63494B208825}" type="slidenum">
              <a:rPr lang="en-US"/>
              <a:pPr>
                <a:defRPr/>
              </a:pPr>
              <a:t>‹#›</a:t>
            </a:fld>
            <a:endParaRPr lang="en-US" dirty="0"/>
          </a:p>
        </p:txBody>
      </p:sp>
    </p:spTree>
    <p:extLst>
      <p:ext uri="{BB962C8B-B14F-4D97-AF65-F5344CB8AC3E}">
        <p14:creationId xmlns:p14="http://schemas.microsoft.com/office/powerpoint/2010/main" val="478566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172"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7173"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F8820939-C982-482C-8B34-CE60BDB5BD13}" type="datetimeFigureOut">
              <a:rPr lang="en-US"/>
              <a:pPr>
                <a:defRPr/>
              </a:pPr>
              <a:t>5/16/2012</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CC3FE89F-D47D-4162-BFEE-4FE4D40E800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12" r:id="rId2"/>
    <p:sldLayoutId id="2147483720" r:id="rId3"/>
    <p:sldLayoutId id="2147483713" r:id="rId4"/>
    <p:sldLayoutId id="2147483714" r:id="rId5"/>
    <p:sldLayoutId id="2147483715" r:id="rId6"/>
    <p:sldLayoutId id="2147483716" r:id="rId7"/>
    <p:sldLayoutId id="2147483721" r:id="rId8"/>
    <p:sldLayoutId id="2147483722" r:id="rId9"/>
    <p:sldLayoutId id="2147483717" r:id="rId10"/>
    <p:sldLayoutId id="2147483718"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hyperlink" Target="http://www.emergency-preparation-hq.com/72-hour-survival-kits.html" TargetMode="External"/><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mmucc.us/MMUCCTraining/lessons/crashcontext/Work%20Zones_files/Work%20Zones11.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mmucc.us/MMUCCTraining/lessons/crashcontext/Work%20Zones_files/Work%20Zones10.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www.cmpco.com/about/system/blackout.html"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6.jpeg"/><Relationship Id="rId5" Type="http://schemas.openxmlformats.org/officeDocument/2006/relationships/image" Target="../media/image25.emf"/><Relationship Id="rId4" Type="http://schemas.openxmlformats.org/officeDocument/2006/relationships/oleObject" Target="../embeddings/oleObject1.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10_0151&amp;src_anchor_name=1910.151(a)"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 Id="rId5" Type="http://schemas.openxmlformats.org/officeDocument/2006/relationships/hyperlink" Target="http://www.osha.gov/pls/oshaweb/owalink.query_links?src_doc_type=STANDARDS&amp;src_unique_file=1910_0151&amp;src_anchor_name=1910.151(c)" TargetMode="External"/><Relationship Id="rId4" Type="http://schemas.openxmlformats.org/officeDocument/2006/relationships/hyperlink" Target="http://www.osha.gov/pls/oshaweb/owalink.query_links?src_doc_type=STANDARDS&amp;src_unique_file=1910_0151&amp;src_anchor_name=1910.151(b)"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hyperlink" Target="http://www.osha.gov/pls/oshaweb/owadisp.show_document?p_table=OSHACT&amp;p_id=3359" TargetMode="External"/><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8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W-080709-D-2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9800" y="1828800"/>
            <a:ext cx="5397500" cy="35983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SHG-strip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0"/>
            <a:ext cx="228600" cy="6858000"/>
          </a:xfrm>
          <a:prstGeom prst="rect">
            <a:avLst/>
          </a:prstGeom>
          <a:ln>
            <a:noFill/>
          </a:ln>
          <a:effectLst>
            <a:outerShdw blurRad="292100" dist="139700" dir="2700000" algn="tl" rotWithShape="0">
              <a:srgbClr val="333333">
                <a:alpha val="65000"/>
              </a:srgbClr>
            </a:outerShdw>
          </a:effectLst>
        </p:spPr>
      </p:pic>
      <p:pic>
        <p:nvPicPr>
          <p:cNvPr id="13316" name="Picture 6" descr="NDSC.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58000" y="5907088"/>
            <a:ext cx="1828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219200" y="127000"/>
            <a:ext cx="5257800" cy="1200150"/>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7200" dirty="0">
                <a:latin typeface="Franklin Gothic Demi" pitchFamily="34" charset="0"/>
                <a:cs typeface="+mn-cs"/>
              </a:rPr>
              <a:t>WORK ZONE</a:t>
            </a:r>
          </a:p>
        </p:txBody>
      </p:sp>
      <p:sp>
        <p:nvSpPr>
          <p:cNvPr id="10" name="TextBox 9"/>
          <p:cNvSpPr txBox="1"/>
          <p:nvPr/>
        </p:nvSpPr>
        <p:spPr>
          <a:xfrm>
            <a:off x="3810000" y="965200"/>
            <a:ext cx="4191000" cy="1016000"/>
          </a:xfrm>
          <a:prstGeom prst="rect">
            <a:avLst/>
          </a:prstGeom>
          <a:noFill/>
        </p:spPr>
        <p:txBody>
          <a:bodyPr>
            <a:spAutoFit/>
          </a:bodyPr>
          <a:lstStyle/>
          <a:p>
            <a:pPr fontAlgn="auto">
              <a:spcBef>
                <a:spcPts val="0"/>
              </a:spcBef>
              <a:spcAft>
                <a:spcPts val="0"/>
              </a:spcAft>
              <a:defRPr/>
            </a:pPr>
            <a:r>
              <a:rPr lang="en-US" sz="6000" dirty="0">
                <a:solidFill>
                  <a:schemeClr val="accent6">
                    <a:lumMod val="75000"/>
                  </a:schemeClr>
                </a:solidFill>
                <a:latin typeface="Pristina" pitchFamily="66" charset="0"/>
                <a:cs typeface="+mn-cs"/>
              </a:rPr>
              <a:t>Safety Training</a:t>
            </a:r>
          </a:p>
        </p:txBody>
      </p:sp>
      <p:sp>
        <p:nvSpPr>
          <p:cNvPr id="13319" name="Rectangle 11"/>
          <p:cNvSpPr>
            <a:spLocks noChangeArrowheads="1"/>
          </p:cNvSpPr>
          <p:nvPr/>
        </p:nvSpPr>
        <p:spPr bwMode="auto">
          <a:xfrm>
            <a:off x="838200" y="5867400"/>
            <a:ext cx="5943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900" i="1">
                <a:latin typeface="Calibri" pitchFamily="34" charset="0"/>
              </a:rPr>
              <a:t>This material was produced under grant SH-19504-SH9 from the Occupational Safety and Health Administration, U.S. Department of Labor. It does not necessarily reflect the views or policies of the U.S. Department of Labor, nor does mention of trade names, commercial products, or organizations imply endorsement by the U.S. Government. This free training was made possible through a Susan Harwood Grant from the US Department of Labor’s Occupational Safety &amp; Health Administration and the support of the Associated General Contractors of ND.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4400" smtClean="0"/>
              <a:t>Three reasons</a:t>
            </a:r>
          </a:p>
        </p:txBody>
      </p:sp>
      <p:sp>
        <p:nvSpPr>
          <p:cNvPr id="3" name="Text Placeholder 2"/>
          <p:cNvSpPr>
            <a:spLocks noGrp="1"/>
          </p:cNvSpPr>
          <p:nvPr>
            <p:ph type="body" idx="1"/>
          </p:nvPr>
        </p:nvSpPr>
        <p:spPr>
          <a:xfrm>
            <a:off x="722313" y="2547938"/>
            <a:ext cx="7772400" cy="4310062"/>
          </a:xfrm>
        </p:spPr>
        <p:txBody>
          <a:bodyPr>
            <a:noAutofit/>
          </a:bodyPr>
          <a:lstStyle/>
          <a:p>
            <a:pPr eaLnBrk="1" fontAlgn="auto" hangingPunct="1">
              <a:spcBef>
                <a:spcPts val="580"/>
              </a:spcBef>
              <a:spcAft>
                <a:spcPts val="0"/>
              </a:spcAft>
              <a:buFont typeface="Wingdings 2"/>
              <a:buNone/>
              <a:defRPr/>
            </a:pPr>
            <a:r>
              <a:rPr lang="en-US" sz="4000" b="1" dirty="0" smtClean="0">
                <a:solidFill>
                  <a:srgbClr val="FF0000"/>
                </a:solidFill>
              </a:rPr>
              <a:t>First, </a:t>
            </a:r>
            <a:r>
              <a:rPr lang="en-US" sz="4000" b="1" dirty="0" smtClean="0"/>
              <a:t>We need to identify what is a work zone?</a:t>
            </a:r>
          </a:p>
          <a:p>
            <a:pPr eaLnBrk="1" fontAlgn="auto" hangingPunct="1">
              <a:spcBef>
                <a:spcPts val="580"/>
              </a:spcBef>
              <a:spcAft>
                <a:spcPts val="0"/>
              </a:spcAft>
              <a:buFont typeface="Wingdings 2"/>
              <a:buNone/>
              <a:defRPr/>
            </a:pPr>
            <a:r>
              <a:rPr lang="en-US" sz="4000" b="1" dirty="0" smtClean="0">
                <a:solidFill>
                  <a:srgbClr val="FF0000"/>
                </a:solidFill>
              </a:rPr>
              <a:t>Second, </a:t>
            </a:r>
            <a:r>
              <a:rPr lang="en-US" sz="4000" b="1" dirty="0" smtClean="0"/>
              <a:t>we need to recognize what are the hazards in a work zone?</a:t>
            </a:r>
          </a:p>
          <a:p>
            <a:pPr eaLnBrk="1" fontAlgn="auto" hangingPunct="1">
              <a:spcBef>
                <a:spcPts val="580"/>
              </a:spcBef>
              <a:spcAft>
                <a:spcPts val="0"/>
              </a:spcAft>
              <a:buFont typeface="Wingdings 2"/>
              <a:buNone/>
              <a:defRPr/>
            </a:pPr>
            <a:r>
              <a:rPr lang="en-US" sz="4000" b="1" dirty="0" smtClean="0">
                <a:solidFill>
                  <a:srgbClr val="FF0000"/>
                </a:solidFill>
              </a:rPr>
              <a:t>Third</a:t>
            </a:r>
            <a:r>
              <a:rPr lang="en-US" sz="4000" b="1" dirty="0" smtClean="0"/>
              <a:t> , what training do I need to help?</a:t>
            </a:r>
            <a:endParaRPr lang="en-US" sz="4000" b="1"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295400" y="3200400"/>
            <a:ext cx="6400800" cy="3200400"/>
          </a:xfrm>
        </p:spPr>
        <p:txBody>
          <a:bodyPr/>
          <a:lstStyle/>
          <a:p>
            <a:pPr eaLnBrk="1" hangingPunct="1"/>
            <a:r>
              <a:rPr lang="en-US" b="1" smtClean="0"/>
              <a:t>Through our planning we are a trained team that is an extension of the company because;</a:t>
            </a:r>
          </a:p>
          <a:p>
            <a:pPr eaLnBrk="1" hangingPunct="1"/>
            <a:r>
              <a:rPr lang="en-US" smtClean="0"/>
              <a:t>1.We know the steps for readiness</a:t>
            </a:r>
          </a:p>
          <a:p>
            <a:pPr eaLnBrk="1" hangingPunct="1"/>
            <a:r>
              <a:rPr lang="en-US" smtClean="0"/>
              <a:t>2.We have the supplies </a:t>
            </a:r>
          </a:p>
          <a:p>
            <a:pPr eaLnBrk="1" hangingPunct="1"/>
            <a:r>
              <a:rPr lang="en-US" smtClean="0"/>
              <a:t>3.We know what to do when it happens</a:t>
            </a:r>
          </a:p>
        </p:txBody>
      </p:sp>
      <p:sp>
        <p:nvSpPr>
          <p:cNvPr id="112643" name="Title 1"/>
          <p:cNvSpPr>
            <a:spLocks noGrp="1"/>
          </p:cNvSpPr>
          <p:nvPr>
            <p:ph type="ctrTitle"/>
          </p:nvPr>
        </p:nvSpPr>
        <p:spPr>
          <a:xfrm>
            <a:off x="457200" y="1506538"/>
            <a:ext cx="8229600" cy="1470025"/>
          </a:xfrm>
        </p:spPr>
        <p:txBody>
          <a:bodyPr/>
          <a:lstStyle/>
          <a:p>
            <a:pPr eaLnBrk="1" hangingPunct="1"/>
            <a:r>
              <a:rPr smtClean="0"/>
              <a:t>Emergency Planning</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US" smtClean="0"/>
              <a:t>7 Steps to Readiness</a:t>
            </a:r>
          </a:p>
        </p:txBody>
      </p:sp>
      <p:sp>
        <p:nvSpPr>
          <p:cNvPr id="3" name="Text Placeholder 2"/>
          <p:cNvSpPr>
            <a:spLocks noGrp="1"/>
          </p:cNvSpPr>
          <p:nvPr>
            <p:ph type="body" idx="1"/>
          </p:nvPr>
        </p:nvSpPr>
        <p:spPr>
          <a:xfrm>
            <a:off x="722313" y="2547938"/>
            <a:ext cx="7772400" cy="4005262"/>
          </a:xfrm>
        </p:spPr>
        <p:txBody>
          <a:bodyPr>
            <a:normAutofit/>
          </a:bodyPr>
          <a:lstStyle/>
          <a:p>
            <a:pPr marL="457200" indent="-457200" eaLnBrk="1" fontAlgn="auto" hangingPunct="1">
              <a:spcBef>
                <a:spcPts val="580"/>
              </a:spcBef>
              <a:spcAft>
                <a:spcPts val="0"/>
              </a:spcAft>
              <a:buFont typeface="+mj-lt"/>
              <a:buAutoNum type="arabicPeriod"/>
              <a:defRPr/>
            </a:pPr>
            <a:r>
              <a:rPr lang="en-US" sz="3200" b="1" dirty="0" smtClean="0"/>
              <a:t>Identify &amp; detail critical functions</a:t>
            </a:r>
          </a:p>
          <a:p>
            <a:pPr marL="457200" indent="-457200" eaLnBrk="1" fontAlgn="auto" hangingPunct="1">
              <a:spcBef>
                <a:spcPts val="580"/>
              </a:spcBef>
              <a:spcAft>
                <a:spcPts val="0"/>
              </a:spcAft>
              <a:buFont typeface="+mj-lt"/>
              <a:buAutoNum type="arabicPeriod"/>
              <a:defRPr/>
            </a:pPr>
            <a:r>
              <a:rPr lang="en-US" sz="3200" b="1" dirty="0" smtClean="0"/>
              <a:t>Identify Vulnerabilities &amp; Challenges</a:t>
            </a:r>
          </a:p>
          <a:p>
            <a:pPr marL="457200" indent="-457200" eaLnBrk="1" fontAlgn="auto" hangingPunct="1">
              <a:spcBef>
                <a:spcPts val="580"/>
              </a:spcBef>
              <a:spcAft>
                <a:spcPts val="0"/>
              </a:spcAft>
              <a:buFont typeface="+mj-lt"/>
              <a:buAutoNum type="arabicPeriod"/>
              <a:defRPr/>
            </a:pPr>
            <a:r>
              <a:rPr lang="en-US" sz="3200" b="1" dirty="0" smtClean="0"/>
              <a:t>Classify employees</a:t>
            </a:r>
          </a:p>
          <a:p>
            <a:pPr marL="457200" indent="-457200" eaLnBrk="1" fontAlgn="auto" hangingPunct="1">
              <a:spcBef>
                <a:spcPts val="580"/>
              </a:spcBef>
              <a:spcAft>
                <a:spcPts val="0"/>
              </a:spcAft>
              <a:buFont typeface="+mj-lt"/>
              <a:buAutoNum type="arabicPeriod"/>
              <a:defRPr/>
            </a:pPr>
            <a:r>
              <a:rPr lang="en-US" sz="3200" b="1" dirty="0" smtClean="0"/>
              <a:t>Create a communication protocol</a:t>
            </a:r>
          </a:p>
          <a:p>
            <a:pPr marL="457200" indent="-457200" eaLnBrk="1" fontAlgn="auto" hangingPunct="1">
              <a:spcBef>
                <a:spcPts val="580"/>
              </a:spcBef>
              <a:spcAft>
                <a:spcPts val="0"/>
              </a:spcAft>
              <a:buFont typeface="+mj-lt"/>
              <a:buAutoNum type="arabicPeriod"/>
              <a:defRPr/>
            </a:pPr>
            <a:r>
              <a:rPr lang="en-US" sz="3200" b="1" dirty="0" smtClean="0"/>
              <a:t>Cross-train employees</a:t>
            </a:r>
          </a:p>
          <a:p>
            <a:pPr marL="457200" indent="-457200" eaLnBrk="1" fontAlgn="auto" hangingPunct="1">
              <a:spcBef>
                <a:spcPts val="580"/>
              </a:spcBef>
              <a:spcAft>
                <a:spcPts val="0"/>
              </a:spcAft>
              <a:buFont typeface="+mj-lt"/>
              <a:buAutoNum type="arabicPeriod"/>
              <a:defRPr/>
            </a:pPr>
            <a:r>
              <a:rPr lang="en-US" sz="3200" b="1" dirty="0" smtClean="0"/>
              <a:t>Implement workplace policies</a:t>
            </a:r>
          </a:p>
          <a:p>
            <a:pPr marL="457200" indent="-457200" eaLnBrk="1" fontAlgn="auto" hangingPunct="1">
              <a:spcBef>
                <a:spcPts val="580"/>
              </a:spcBef>
              <a:spcAft>
                <a:spcPts val="0"/>
              </a:spcAft>
              <a:buFont typeface="+mj-lt"/>
              <a:buAutoNum type="arabicPeriod"/>
              <a:defRPr/>
            </a:pPr>
            <a:r>
              <a:rPr lang="en-US" sz="3200" b="1" dirty="0" smtClean="0"/>
              <a:t>Educate your employees</a:t>
            </a:r>
          </a:p>
          <a:p>
            <a:pPr marL="457200" indent="-457200" eaLnBrk="1" fontAlgn="auto" hangingPunct="1">
              <a:spcBef>
                <a:spcPts val="580"/>
              </a:spcBef>
              <a:spcAft>
                <a:spcPts val="0"/>
              </a:spcAft>
              <a:buFont typeface="+mj-lt"/>
              <a:buAutoNum type="arabicPeriod"/>
              <a:defRPr/>
            </a:pPr>
            <a:endParaRPr lang="en-US" dirty="0" smtClean="0"/>
          </a:p>
          <a:p>
            <a:pPr marL="457200" indent="-457200"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pPr eaLnBrk="1" hangingPunct="1"/>
            <a:r>
              <a:rPr lang="en-US" smtClean="0"/>
              <a:t>Identify &amp; detail critical work zone functions</a:t>
            </a:r>
          </a:p>
        </p:txBody>
      </p:sp>
      <p:sp>
        <p:nvSpPr>
          <p:cNvPr id="3" name="Text Placeholder 2"/>
          <p:cNvSpPr>
            <a:spLocks noGrp="1"/>
          </p:cNvSpPr>
          <p:nvPr>
            <p:ph type="body" idx="1"/>
          </p:nvPr>
        </p:nvSpPr>
        <p:spPr>
          <a:xfrm>
            <a:off x="722313" y="2547938"/>
            <a:ext cx="7772400" cy="4005262"/>
          </a:xfrm>
        </p:spPr>
        <p:txBody>
          <a:bodyPr>
            <a:normAutofit/>
          </a:bodyPr>
          <a:lstStyle/>
          <a:p>
            <a:pPr eaLnBrk="1" fontAlgn="auto" hangingPunct="1">
              <a:spcBef>
                <a:spcPts val="580"/>
              </a:spcBef>
              <a:spcAft>
                <a:spcPts val="0"/>
              </a:spcAft>
              <a:buFont typeface="Wingdings 2"/>
              <a:buNone/>
              <a:defRPr/>
            </a:pPr>
            <a:r>
              <a:rPr lang="en-US" dirty="0" smtClean="0"/>
              <a:t>This entails the following process: </a:t>
            </a:r>
          </a:p>
          <a:p>
            <a:pPr marL="457200" indent="-457200" eaLnBrk="1" fontAlgn="auto" hangingPunct="1">
              <a:spcBef>
                <a:spcPts val="580"/>
              </a:spcBef>
              <a:spcAft>
                <a:spcPts val="0"/>
              </a:spcAft>
              <a:buFont typeface="Wingdings 2"/>
              <a:buAutoNum type="arabicParenR"/>
              <a:defRPr/>
            </a:pPr>
            <a:r>
              <a:rPr lang="en-US" dirty="0" smtClean="0"/>
              <a:t>identify the function</a:t>
            </a:r>
          </a:p>
          <a:p>
            <a:pPr marL="457200" indent="-457200" eaLnBrk="1" fontAlgn="auto" hangingPunct="1">
              <a:spcBef>
                <a:spcPts val="580"/>
              </a:spcBef>
              <a:spcAft>
                <a:spcPts val="0"/>
              </a:spcAft>
              <a:buFont typeface="Wingdings 2"/>
              <a:buAutoNum type="arabicParenR"/>
              <a:defRPr/>
            </a:pPr>
            <a:r>
              <a:rPr lang="en-US" dirty="0" smtClean="0"/>
              <a:t>detail what is involved in the function (i.e., step-by-step if possible so that the function can be duplicated by someone who does not do it everyday - it is helpful to think the way one would when training a new trainee)</a:t>
            </a:r>
          </a:p>
          <a:p>
            <a:pPr marL="457200" indent="-457200" eaLnBrk="1" fontAlgn="auto" hangingPunct="1">
              <a:spcBef>
                <a:spcPts val="580"/>
              </a:spcBef>
              <a:spcAft>
                <a:spcPts val="0"/>
              </a:spcAft>
              <a:buFont typeface="Wingdings 2"/>
              <a:buAutoNum type="arabicParenR"/>
              <a:defRPr/>
            </a:pPr>
            <a:r>
              <a:rPr lang="en-US" dirty="0" smtClean="0"/>
              <a:t>identify the resources necessary to perform that function (e.g., hardware, supplies, personnel, physical space, etc.)</a:t>
            </a:r>
          </a:p>
          <a:p>
            <a:pPr marL="457200" indent="-457200" eaLnBrk="1" fontAlgn="auto" hangingPunct="1">
              <a:spcBef>
                <a:spcPts val="580"/>
              </a:spcBef>
              <a:spcAft>
                <a:spcPts val="0"/>
              </a:spcAft>
              <a:buFont typeface="Wingdings 2"/>
              <a:buAutoNum type="arabicParenR"/>
              <a:defRPr/>
            </a:pPr>
            <a:r>
              <a:rPr lang="en-US" dirty="0" smtClean="0"/>
              <a:t>list all the personnel presently trained to perform the function.  </a:t>
            </a:r>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762000" y="762000"/>
            <a:ext cx="7772400" cy="1362075"/>
          </a:xfrm>
        </p:spPr>
        <p:txBody>
          <a:bodyPr/>
          <a:lstStyle/>
          <a:p>
            <a:pPr eaLnBrk="1" hangingPunct="1"/>
            <a:r>
              <a:rPr lang="en-US" smtClean="0"/>
              <a:t>Identify Vulnerabilities &amp; Challenges</a:t>
            </a:r>
          </a:p>
        </p:txBody>
      </p:sp>
      <p:sp>
        <p:nvSpPr>
          <p:cNvPr id="3" name="Text Placeholder 2"/>
          <p:cNvSpPr>
            <a:spLocks noGrp="1"/>
          </p:cNvSpPr>
          <p:nvPr>
            <p:ph type="body" idx="1"/>
          </p:nvPr>
        </p:nvSpPr>
        <p:spPr>
          <a:xfrm>
            <a:off x="381000" y="2514600"/>
            <a:ext cx="8534400" cy="4343400"/>
          </a:xfrm>
        </p:spPr>
        <p:txBody>
          <a:bodyPr>
            <a:noAutofit/>
          </a:bodyPr>
          <a:lstStyle/>
          <a:p>
            <a:pPr eaLnBrk="1" fontAlgn="auto" hangingPunct="1">
              <a:spcBef>
                <a:spcPts val="580"/>
              </a:spcBef>
              <a:spcAft>
                <a:spcPts val="0"/>
              </a:spcAft>
              <a:buFont typeface="Wingdings 2"/>
              <a:buNone/>
              <a:defRPr/>
            </a:pPr>
            <a:r>
              <a:rPr lang="en-US" sz="3600" b="1" dirty="0" smtClean="0"/>
              <a:t>After the critical work zone functions have been identified and detailed, the business can identify its vulnerabilities based on the hazards it faces. </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762000" y="762000"/>
            <a:ext cx="7772400" cy="1362075"/>
          </a:xfrm>
        </p:spPr>
        <p:txBody>
          <a:bodyPr/>
          <a:lstStyle/>
          <a:p>
            <a:pPr algn="ctr" eaLnBrk="1" hangingPunct="1"/>
            <a:r>
              <a:rPr lang="en-US" smtClean="0"/>
              <a:t>Identify Vulnerabilities &amp; Challenges</a:t>
            </a:r>
          </a:p>
        </p:txBody>
      </p:sp>
      <p:sp>
        <p:nvSpPr>
          <p:cNvPr id="3" name="Text Placeholder 2"/>
          <p:cNvSpPr>
            <a:spLocks noGrp="1"/>
          </p:cNvSpPr>
          <p:nvPr>
            <p:ph type="body" idx="1"/>
          </p:nvPr>
        </p:nvSpPr>
        <p:spPr>
          <a:xfrm>
            <a:off x="381000" y="2514600"/>
            <a:ext cx="8534400" cy="4343400"/>
          </a:xfrm>
        </p:spPr>
        <p:txBody>
          <a:bodyPr>
            <a:noAutofit/>
          </a:bodyPr>
          <a:lstStyle/>
          <a:p>
            <a:pPr algn="ctr" eaLnBrk="1" fontAlgn="auto" hangingPunct="1">
              <a:spcBef>
                <a:spcPts val="580"/>
              </a:spcBef>
              <a:spcAft>
                <a:spcPts val="0"/>
              </a:spcAft>
              <a:buFont typeface="Wingdings 2"/>
              <a:buNone/>
              <a:defRPr/>
            </a:pPr>
            <a:r>
              <a:rPr lang="en-US" sz="2800" dirty="0" smtClean="0"/>
              <a:t>In work zones nationwide:</a:t>
            </a:r>
          </a:p>
          <a:p>
            <a:pPr algn="ctr" eaLnBrk="1" fontAlgn="auto" hangingPunct="1">
              <a:spcBef>
                <a:spcPts val="580"/>
              </a:spcBef>
              <a:spcAft>
                <a:spcPts val="0"/>
              </a:spcAft>
              <a:buFont typeface="Wingdings 2"/>
              <a:buNone/>
              <a:defRPr/>
            </a:pPr>
            <a:r>
              <a:rPr lang="en-US" sz="2800" dirty="0" smtClean="0"/>
              <a:t>In 2007, there were 835 work zone fatalities. </a:t>
            </a:r>
          </a:p>
          <a:p>
            <a:pPr algn="ctr" eaLnBrk="1" fontAlgn="auto" hangingPunct="1">
              <a:spcBef>
                <a:spcPts val="580"/>
              </a:spcBef>
              <a:spcAft>
                <a:spcPts val="0"/>
              </a:spcAft>
              <a:buFont typeface="Wingdings 2"/>
              <a:buNone/>
              <a:defRPr/>
            </a:pPr>
            <a:r>
              <a:rPr lang="en-US" sz="2800" dirty="0" smtClean="0"/>
              <a:t>In 2006, there were 1,010 work zone fatalities. </a:t>
            </a:r>
          </a:p>
          <a:p>
            <a:pPr algn="ctr" eaLnBrk="1" fontAlgn="auto" hangingPunct="1">
              <a:spcBef>
                <a:spcPts val="580"/>
              </a:spcBef>
              <a:spcAft>
                <a:spcPts val="0"/>
              </a:spcAft>
              <a:buFont typeface="Wingdings 2"/>
              <a:buNone/>
              <a:defRPr/>
            </a:pPr>
            <a:r>
              <a:rPr lang="en-US" sz="2800" dirty="0" smtClean="0"/>
              <a:t>In 2005, there were 1,074 work zone fatalities.  </a:t>
            </a:r>
          </a:p>
          <a:p>
            <a:pPr algn="ctr" eaLnBrk="1" fontAlgn="auto" hangingPunct="1">
              <a:spcBef>
                <a:spcPts val="580"/>
              </a:spcBef>
              <a:spcAft>
                <a:spcPts val="0"/>
              </a:spcAft>
              <a:buFont typeface="Wingdings 2"/>
              <a:buNone/>
              <a:defRPr/>
            </a:pPr>
            <a:r>
              <a:rPr lang="en-US" sz="2800" dirty="0" smtClean="0"/>
              <a:t>Nationally, on average, three work zone fatalities occur every day or about one every eight hours. </a:t>
            </a:r>
          </a:p>
          <a:p>
            <a:pPr algn="ctr" eaLnBrk="1" fontAlgn="auto" hangingPunct="1">
              <a:spcBef>
                <a:spcPts val="580"/>
              </a:spcBef>
              <a:spcAft>
                <a:spcPts val="0"/>
              </a:spcAft>
              <a:buFont typeface="Wingdings 2"/>
              <a:buNone/>
              <a:defRPr/>
            </a:pPr>
            <a:r>
              <a:rPr lang="en-US" sz="2800" dirty="0" smtClean="0"/>
              <a:t> In addition, an average of 160 work zone injuries occur every day or about one every nine minutes.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762000" y="762000"/>
            <a:ext cx="7772400" cy="1362075"/>
          </a:xfrm>
        </p:spPr>
        <p:txBody>
          <a:bodyPr/>
          <a:lstStyle/>
          <a:p>
            <a:pPr eaLnBrk="1" hangingPunct="1"/>
            <a:r>
              <a:rPr lang="en-US" smtClean="0"/>
              <a:t>Identify Vulnerabilities &amp; Challenges</a:t>
            </a:r>
          </a:p>
        </p:txBody>
      </p:sp>
      <p:sp>
        <p:nvSpPr>
          <p:cNvPr id="3" name="Text Placeholder 2"/>
          <p:cNvSpPr>
            <a:spLocks noGrp="1"/>
          </p:cNvSpPr>
          <p:nvPr>
            <p:ph type="body" idx="1"/>
          </p:nvPr>
        </p:nvSpPr>
        <p:spPr>
          <a:xfrm>
            <a:off x="381000" y="2514600"/>
            <a:ext cx="8534400" cy="4343400"/>
          </a:xfrm>
        </p:spPr>
        <p:txBody>
          <a:bodyPr>
            <a:noAutofit/>
          </a:bodyPr>
          <a:lstStyle/>
          <a:p>
            <a:pPr eaLnBrk="1" fontAlgn="auto" hangingPunct="1">
              <a:spcBef>
                <a:spcPts val="580"/>
              </a:spcBef>
              <a:spcAft>
                <a:spcPts val="0"/>
              </a:spcAft>
              <a:buFont typeface="Wingdings 2"/>
              <a:buNone/>
              <a:defRPr/>
            </a:pPr>
            <a:r>
              <a:rPr lang="en-US" sz="3600" dirty="0" smtClean="0"/>
              <a:t>Highway construction is one of the most dangerous occupations in the United States. </a:t>
            </a:r>
          </a:p>
          <a:p>
            <a:pPr eaLnBrk="1" fontAlgn="auto" hangingPunct="1">
              <a:spcBef>
                <a:spcPts val="580"/>
              </a:spcBef>
              <a:spcAft>
                <a:spcPts val="0"/>
              </a:spcAft>
              <a:buFont typeface="Wingdings 2"/>
              <a:buNone/>
              <a:defRPr/>
            </a:pPr>
            <a:endParaRPr lang="en-US" sz="3600" i="1" dirty="0" smtClean="0"/>
          </a:p>
          <a:p>
            <a:pPr eaLnBrk="1" fontAlgn="auto" hangingPunct="1">
              <a:spcBef>
                <a:spcPts val="580"/>
              </a:spcBef>
              <a:spcAft>
                <a:spcPts val="0"/>
              </a:spcAft>
              <a:buFont typeface="Wingdings 2"/>
              <a:buNone/>
              <a:defRPr/>
            </a:pPr>
            <a:r>
              <a:rPr lang="en-US" sz="3600" i="1" dirty="0" smtClean="0"/>
              <a:t>The risk of death is seven times higher for highway workers than for an average worker.</a:t>
            </a:r>
            <a:r>
              <a:rPr lang="en-US" sz="3600" b="1" i="1" dirty="0" smtClean="0"/>
              <a:t> </a:t>
            </a:r>
            <a:endParaRPr lang="en-US" sz="3600" dirty="0" smtClean="0"/>
          </a:p>
          <a:p>
            <a:pPr eaLnBrk="1" fontAlgn="auto" hangingPunct="1">
              <a:spcBef>
                <a:spcPts val="580"/>
              </a:spcBef>
              <a:spcAft>
                <a:spcPts val="0"/>
              </a:spcAft>
              <a:buFont typeface="Wingdings 2"/>
              <a:buNone/>
              <a:defRPr/>
            </a:pPr>
            <a:endParaRPr lang="en-US" sz="2800" dirty="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990600" y="304800"/>
            <a:ext cx="7772400" cy="1143000"/>
          </a:xfrm>
        </p:spPr>
        <p:txBody>
          <a:bodyPr/>
          <a:lstStyle/>
          <a:p>
            <a:pPr eaLnBrk="1" hangingPunct="1"/>
            <a:r>
              <a:rPr lang="en-US" dirty="0" smtClean="0"/>
              <a:t>Brainstorm ideas</a:t>
            </a:r>
          </a:p>
        </p:txBody>
      </p:sp>
      <p:sp>
        <p:nvSpPr>
          <p:cNvPr id="3" name="Text Placeholder 2"/>
          <p:cNvSpPr>
            <a:spLocks noGrp="1"/>
          </p:cNvSpPr>
          <p:nvPr>
            <p:ph type="body" idx="1"/>
          </p:nvPr>
        </p:nvSpPr>
        <p:spPr/>
        <p:txBody>
          <a:bodyPr/>
          <a:lstStyle/>
          <a:p>
            <a:pPr eaLnBrk="1" fontAlgn="auto" hangingPunct="1">
              <a:spcBef>
                <a:spcPts val="580"/>
              </a:spcBef>
              <a:spcAft>
                <a:spcPts val="0"/>
              </a:spcAft>
              <a:buFont typeface="Wingdings 2"/>
              <a:buNone/>
              <a:defRPr/>
            </a:pPr>
            <a:r>
              <a:rPr lang="en-US" dirty="0" smtClean="0"/>
              <a:t>Vulnerabilities	</a:t>
            </a:r>
            <a:endParaRPr lang="en-US" dirty="0"/>
          </a:p>
        </p:txBody>
      </p:sp>
      <p:sp>
        <p:nvSpPr>
          <p:cNvPr id="4" name="Text Placeholder 3"/>
          <p:cNvSpPr>
            <a:spLocks noGrp="1"/>
          </p:cNvSpPr>
          <p:nvPr>
            <p:ph type="body" sz="half" idx="3"/>
          </p:nvPr>
        </p:nvSpPr>
        <p:spPr/>
        <p:txBody>
          <a:bodyPr/>
          <a:lstStyle/>
          <a:p>
            <a:pPr eaLnBrk="1" fontAlgn="auto" hangingPunct="1">
              <a:spcBef>
                <a:spcPts val="580"/>
              </a:spcBef>
              <a:spcAft>
                <a:spcPts val="0"/>
              </a:spcAft>
              <a:buFont typeface="Wingdings 2"/>
              <a:buNone/>
              <a:defRPr/>
            </a:pPr>
            <a:r>
              <a:rPr lang="en-US" dirty="0" smtClean="0"/>
              <a:t>Challenges</a:t>
            </a:r>
            <a:endParaRPr lang="en-US" dirty="0"/>
          </a:p>
        </p:txBody>
      </p:sp>
      <p:sp>
        <p:nvSpPr>
          <p:cNvPr id="5" name="Content Placeholder 4"/>
          <p:cNvSpPr>
            <a:spLocks noGrp="1"/>
          </p:cNvSpPr>
          <p:nvPr>
            <p:ph sz="half" idx="2"/>
          </p:nvPr>
        </p:nvSpPr>
        <p:spPr/>
        <p:txBody>
          <a:bodyPr>
            <a:normAutofit lnSpcReduction="10000"/>
          </a:bodyPr>
          <a:lstStyle/>
          <a:p>
            <a:pPr marL="274320" indent="-274320" eaLnBrk="1" fontAlgn="auto" hangingPunct="1">
              <a:spcBef>
                <a:spcPts val="580"/>
              </a:spcBef>
              <a:spcAft>
                <a:spcPts val="0"/>
              </a:spcAft>
              <a:buFont typeface="Wingdings 2"/>
              <a:buChar char=""/>
              <a:defRPr/>
            </a:pPr>
            <a:r>
              <a:rPr lang="en-US" sz="3200" b="1" dirty="0" smtClean="0"/>
              <a:t>Exposure to vehicles</a:t>
            </a:r>
          </a:p>
          <a:p>
            <a:pPr marL="274320" indent="-274320" eaLnBrk="1" fontAlgn="auto" hangingPunct="1">
              <a:spcBef>
                <a:spcPts val="580"/>
              </a:spcBef>
              <a:spcAft>
                <a:spcPts val="0"/>
              </a:spcAft>
              <a:buFont typeface="Wingdings 2"/>
              <a:buChar char=""/>
              <a:defRPr/>
            </a:pPr>
            <a:r>
              <a:rPr lang="en-US" sz="3200" b="1" dirty="0" smtClean="0"/>
              <a:t>Weather</a:t>
            </a:r>
          </a:p>
          <a:p>
            <a:pPr marL="274320" indent="-274320" eaLnBrk="1" fontAlgn="auto" hangingPunct="1">
              <a:spcBef>
                <a:spcPts val="580"/>
              </a:spcBef>
              <a:spcAft>
                <a:spcPts val="0"/>
              </a:spcAft>
              <a:buFont typeface="Wingdings 2"/>
              <a:buChar char=""/>
              <a:defRPr/>
            </a:pPr>
            <a:r>
              <a:rPr lang="en-US" sz="3200" b="1" dirty="0" smtClean="0"/>
              <a:t>Traffic stopping backed up</a:t>
            </a:r>
          </a:p>
          <a:p>
            <a:pPr marL="274320" indent="-274320" eaLnBrk="1" fontAlgn="auto" hangingPunct="1">
              <a:spcBef>
                <a:spcPts val="580"/>
              </a:spcBef>
              <a:spcAft>
                <a:spcPts val="0"/>
              </a:spcAft>
              <a:buFont typeface="Wingdings 2"/>
              <a:buChar char=""/>
              <a:defRPr/>
            </a:pPr>
            <a:r>
              <a:rPr lang="en-US" sz="3200" b="1" dirty="0" smtClean="0"/>
              <a:t>Emergency vehicles not arriving</a:t>
            </a:r>
          </a:p>
          <a:p>
            <a:pPr marL="274320" indent="-274320" eaLnBrk="1" fontAlgn="auto" hangingPunct="1">
              <a:spcBef>
                <a:spcPts val="580"/>
              </a:spcBef>
              <a:spcAft>
                <a:spcPts val="0"/>
              </a:spcAft>
              <a:buFont typeface="Wingdings 2"/>
              <a:buChar char=""/>
              <a:defRPr/>
            </a:pPr>
            <a:endParaRPr lang="en-US" dirty="0" smtClean="0"/>
          </a:p>
          <a:p>
            <a:pPr marL="274320" indent="-274320" eaLnBrk="1" fontAlgn="auto" hangingPunct="1">
              <a:spcBef>
                <a:spcPts val="580"/>
              </a:spcBef>
              <a:spcAft>
                <a:spcPts val="0"/>
              </a:spcAft>
              <a:buFont typeface="Wingdings 2"/>
              <a:buChar char=""/>
              <a:defRPr/>
            </a:pPr>
            <a:endParaRPr lang="en-US" dirty="0"/>
          </a:p>
        </p:txBody>
      </p:sp>
      <p:sp>
        <p:nvSpPr>
          <p:cNvPr id="6" name="Content Placeholder 5"/>
          <p:cNvSpPr>
            <a:spLocks noGrp="1"/>
          </p:cNvSpPr>
          <p:nvPr>
            <p:ph sz="half" idx="4"/>
          </p:nvPr>
        </p:nvSpPr>
        <p:spPr/>
        <p:txBody>
          <a:bodyPr/>
          <a:lstStyle/>
          <a:p>
            <a:pPr eaLnBrk="1" hangingPunct="1"/>
            <a:r>
              <a:rPr lang="en-US" sz="3200" b="1" dirty="0" smtClean="0"/>
              <a:t>Getting help arriving</a:t>
            </a:r>
          </a:p>
          <a:p>
            <a:pPr eaLnBrk="1" hangingPunct="1"/>
            <a:r>
              <a:rPr lang="en-US" sz="3200" b="1" dirty="0" smtClean="0"/>
              <a:t>Workers having communication issues</a:t>
            </a:r>
          </a:p>
          <a:p>
            <a:pPr eaLnBrk="1" hangingPunct="1"/>
            <a:endParaRPr lang="en-US" dirty="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eaLnBrk="1" hangingPunct="1"/>
            <a:r>
              <a:rPr lang="en-US" smtClean="0"/>
              <a:t>Classify employees and others</a:t>
            </a:r>
          </a:p>
        </p:txBody>
      </p:sp>
      <p:sp>
        <p:nvSpPr>
          <p:cNvPr id="3" name="Text Placeholder 2"/>
          <p:cNvSpPr>
            <a:spLocks noGrp="1"/>
          </p:cNvSpPr>
          <p:nvPr>
            <p:ph type="body" idx="1"/>
          </p:nvPr>
        </p:nvSpPr>
        <p:spPr>
          <a:xfrm>
            <a:off x="685800" y="2971800"/>
            <a:ext cx="7772400" cy="3014662"/>
          </a:xfrm>
        </p:spPr>
        <p:txBody>
          <a:bodyPr>
            <a:normAutofit/>
          </a:bodyPr>
          <a:lstStyle/>
          <a:p>
            <a:pPr eaLnBrk="1" fontAlgn="auto" hangingPunct="1">
              <a:spcBef>
                <a:spcPts val="580"/>
              </a:spcBef>
              <a:spcAft>
                <a:spcPts val="0"/>
              </a:spcAft>
              <a:buFont typeface="Wingdings 2"/>
              <a:buNone/>
              <a:defRPr/>
            </a:pPr>
            <a:r>
              <a:rPr lang="en-US" sz="2800" dirty="0" smtClean="0"/>
              <a:t>Emergency planning efforts for all employees and other personnel should be designated as belonging in one of  two classifications based on the nature of their work with the business – from essential to non-essential.  </a:t>
            </a:r>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990600"/>
            <a:ext cx="7772400" cy="1323975"/>
          </a:xfrm>
        </p:spPr>
        <p:txBody>
          <a:bodyPr>
            <a:normAutofit fontScale="90000"/>
          </a:bodyPr>
          <a:lstStyle/>
          <a:p>
            <a:pPr eaLnBrk="1" fontAlgn="auto" hangingPunct="1">
              <a:spcAft>
                <a:spcPts val="0"/>
              </a:spcAft>
              <a:defRPr/>
            </a:pPr>
            <a:r>
              <a:rPr lang="en-US" b="1" dirty="0" smtClean="0"/>
              <a:t>Employee Classification Chart</a:t>
            </a:r>
            <a:r>
              <a:rPr lang="en-US" dirty="0" smtClean="0"/>
              <a:t/>
            </a:r>
            <a:br>
              <a:rPr lang="en-US" dirty="0" smtClean="0"/>
            </a:br>
            <a:endParaRPr lang="en-US" dirty="0"/>
          </a:p>
        </p:txBody>
      </p:sp>
      <p:sp>
        <p:nvSpPr>
          <p:cNvPr id="3" name="Text Placeholder 2"/>
          <p:cNvSpPr>
            <a:spLocks noGrp="1"/>
          </p:cNvSpPr>
          <p:nvPr>
            <p:ph type="body" idx="1"/>
          </p:nvPr>
        </p:nvSpPr>
        <p:spPr>
          <a:xfrm>
            <a:off x="722313" y="2547938"/>
            <a:ext cx="7772400" cy="3700462"/>
          </a:xfrm>
        </p:spPr>
        <p:txBody>
          <a:bodyPr>
            <a:normAutofit fontScale="92500"/>
          </a:bodyPr>
          <a:lstStyle/>
          <a:p>
            <a:pPr eaLnBrk="1" fontAlgn="auto" hangingPunct="1">
              <a:spcBef>
                <a:spcPts val="580"/>
              </a:spcBef>
              <a:spcAft>
                <a:spcPts val="0"/>
              </a:spcAft>
              <a:buFont typeface="Wingdings 2"/>
              <a:buNone/>
              <a:defRPr/>
            </a:pPr>
            <a:r>
              <a:rPr lang="en-US" sz="3200" b="1" dirty="0" smtClean="0"/>
              <a:t>Classification 1 </a:t>
            </a:r>
            <a:r>
              <a:rPr lang="en-US" sz="3200" dirty="0" smtClean="0"/>
              <a:t>Essential to operations &amp; must work</a:t>
            </a:r>
          </a:p>
          <a:p>
            <a:pPr eaLnBrk="1" fontAlgn="auto" hangingPunct="1">
              <a:spcBef>
                <a:spcPts val="580"/>
              </a:spcBef>
              <a:spcAft>
                <a:spcPts val="0"/>
              </a:spcAft>
              <a:buFont typeface="Wingdings 2"/>
              <a:buNone/>
              <a:defRPr/>
            </a:pPr>
            <a:r>
              <a:rPr lang="en-US" sz="3200" b="1" dirty="0" smtClean="0"/>
              <a:t>Classification 2 </a:t>
            </a:r>
            <a:r>
              <a:rPr lang="en-US" sz="3200" dirty="0" smtClean="0"/>
              <a:t>Not essential to operations, not necessary for them to work and must leave</a:t>
            </a:r>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r>
              <a:rPr lang="en-US" sz="3000" b="1" dirty="0" smtClean="0"/>
              <a:t>Brainstorm:  Who are these people?</a:t>
            </a:r>
          </a:p>
          <a:p>
            <a:pPr eaLnBrk="1" fontAlgn="auto" hangingPunct="1">
              <a:spcBef>
                <a:spcPts val="580"/>
              </a:spcBef>
              <a:spcAft>
                <a:spcPts val="0"/>
              </a:spcAft>
              <a:buFont typeface="Wingdings 2"/>
              <a:buNone/>
              <a:defRPr/>
            </a:pPr>
            <a:r>
              <a:rPr lang="en-US" dirty="0" smtClean="0"/>
              <a:t>Vendors</a:t>
            </a:r>
          </a:p>
          <a:p>
            <a:pPr eaLnBrk="1" fontAlgn="auto" hangingPunct="1">
              <a:spcBef>
                <a:spcPts val="580"/>
              </a:spcBef>
              <a:spcAft>
                <a:spcPts val="0"/>
              </a:spcAft>
              <a:buFont typeface="Wingdings 2"/>
              <a:buNone/>
              <a:defRPr/>
            </a:pPr>
            <a:r>
              <a:rPr lang="en-US" dirty="0" smtClean="0"/>
              <a:t>Public </a:t>
            </a:r>
          </a:p>
          <a:p>
            <a:pPr eaLnBrk="1" fontAlgn="auto" hangingPunct="1">
              <a:spcBef>
                <a:spcPts val="580"/>
              </a:spcBef>
              <a:spcAft>
                <a:spcPts val="0"/>
              </a:spcAft>
              <a:buFont typeface="Wingdings 2"/>
              <a:buNone/>
              <a:defRPr/>
            </a:pPr>
            <a:r>
              <a:rPr lang="en-US" dirty="0" smtClean="0"/>
              <a:t>Land owners?</a:t>
            </a:r>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914400" y="274638"/>
            <a:ext cx="7772400" cy="3763962"/>
          </a:xfrm>
        </p:spPr>
        <p:txBody>
          <a:bodyPr/>
          <a:lstStyle/>
          <a:p>
            <a:pPr eaLnBrk="1" hangingPunct="1"/>
            <a:r>
              <a:rPr lang="en-US" smtClean="0"/>
              <a:t>Name the different ways you communicate at work during an Emergency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Definition of a Work Zone	</a:t>
            </a:r>
          </a:p>
        </p:txBody>
      </p:sp>
      <p:sp>
        <p:nvSpPr>
          <p:cNvPr id="3" name="Text Placeholder 2"/>
          <p:cNvSpPr>
            <a:spLocks noGrp="1"/>
          </p:cNvSpPr>
          <p:nvPr>
            <p:ph type="body" idx="1"/>
          </p:nvPr>
        </p:nvSpPr>
        <p:spPr>
          <a:xfrm>
            <a:off x="722313" y="2547938"/>
            <a:ext cx="7772400" cy="4843462"/>
          </a:xfrm>
        </p:spPr>
        <p:txBody>
          <a:bodyPr>
            <a:normAutofit fontScale="77500" lnSpcReduction="20000"/>
          </a:bodyPr>
          <a:lstStyle/>
          <a:p>
            <a:pPr eaLnBrk="1" fontAlgn="auto" hangingPunct="1">
              <a:spcBef>
                <a:spcPts val="580"/>
              </a:spcBef>
              <a:spcAft>
                <a:spcPts val="0"/>
              </a:spcAft>
              <a:buFont typeface="Wingdings 2"/>
              <a:buNone/>
              <a:defRPr/>
            </a:pPr>
            <a:r>
              <a:rPr lang="en-US" sz="4300" dirty="0" smtClean="0"/>
              <a:t>What do you think of when we say work zone?</a:t>
            </a:r>
          </a:p>
          <a:p>
            <a:pPr eaLnBrk="1" fontAlgn="auto" hangingPunct="1">
              <a:spcBef>
                <a:spcPts val="580"/>
              </a:spcBef>
              <a:spcAft>
                <a:spcPts val="0"/>
              </a:spcAft>
              <a:buFont typeface="Wingdings 2"/>
              <a:buNone/>
              <a:defRPr/>
            </a:pPr>
            <a:r>
              <a:rPr lang="en-US" sz="4300" dirty="0" smtClean="0"/>
              <a:t>A work zone is an area of a traffic way where construction, maintenance, or utility work activities are identified by warning signs, including those on transport devices that mark the beginning and end of a construction, maintenance or utility work activity.</a:t>
            </a:r>
            <a:endParaRPr lang="en-US" dirty="0" smtClean="0"/>
          </a:p>
          <a:p>
            <a:pPr eaLnBrk="1" fontAlgn="auto" hangingPunct="1">
              <a:spcBef>
                <a:spcPts val="580"/>
              </a:spcBef>
              <a:spcAft>
                <a:spcPts val="0"/>
              </a:spcAft>
              <a:buFont typeface="Wingdings 2"/>
              <a:buNone/>
              <a:defRPr/>
            </a:pPr>
            <a:r>
              <a:rPr lang="en-US" dirty="0" smtClean="0"/>
              <a:t>e.g., signs, flashing lights, channelizing devices, barriers, pavement markings, flagmen, warning signs and arrow boards mounted on the vehicles in a mobile maintenance activity)</a:t>
            </a:r>
          </a:p>
          <a:p>
            <a:pPr eaLnBrk="1" fontAlgn="auto" hangingPunct="1">
              <a:spcBef>
                <a:spcPts val="580"/>
              </a:spcBef>
              <a:spcAft>
                <a:spcPts val="0"/>
              </a:spcAft>
              <a:buFont typeface="Wingdings 2"/>
              <a:buNone/>
              <a:defRPr/>
            </a:pPr>
            <a:endParaRPr lang="en-US" dirty="0"/>
          </a:p>
        </p:txBody>
      </p:sp>
      <p:pic>
        <p:nvPicPr>
          <p:cNvPr id="4" name="Picture 3" descr="workzones03a.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705600" y="304800"/>
            <a:ext cx="17907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pPr eaLnBrk="1" hangingPunct="1"/>
            <a:r>
              <a:rPr lang="en-US" smtClean="0"/>
              <a:t>Create communication protocol</a:t>
            </a:r>
          </a:p>
        </p:txBody>
      </p:sp>
      <p:sp>
        <p:nvSpPr>
          <p:cNvPr id="3" name="Text Placeholder 2"/>
          <p:cNvSpPr>
            <a:spLocks noGrp="1"/>
          </p:cNvSpPr>
          <p:nvPr>
            <p:ph type="body" idx="1"/>
          </p:nvPr>
        </p:nvSpPr>
        <p:spPr>
          <a:xfrm>
            <a:off x="722313" y="2547938"/>
            <a:ext cx="7772400" cy="3700462"/>
          </a:xfrm>
        </p:spPr>
        <p:txBody>
          <a:bodyPr>
            <a:normAutofit lnSpcReduction="10000"/>
          </a:bodyPr>
          <a:lstStyle/>
          <a:p>
            <a:pPr eaLnBrk="1" fontAlgn="auto" hangingPunct="1">
              <a:spcBef>
                <a:spcPts val="580"/>
              </a:spcBef>
              <a:spcAft>
                <a:spcPts val="0"/>
              </a:spcAft>
              <a:buFont typeface="Wingdings 2"/>
              <a:buNone/>
              <a:defRPr/>
            </a:pPr>
            <a:r>
              <a:rPr lang="en-US" sz="3600" b="1" dirty="0" smtClean="0"/>
              <a:t>Two-way communication is central</a:t>
            </a:r>
            <a:r>
              <a:rPr lang="en-US" sz="3600" dirty="0" smtClean="0"/>
              <a:t> before, during and after a work zone emergency.’</a:t>
            </a:r>
          </a:p>
          <a:p>
            <a:pPr eaLnBrk="1" fontAlgn="auto" hangingPunct="1">
              <a:spcBef>
                <a:spcPts val="580"/>
              </a:spcBef>
              <a:spcAft>
                <a:spcPts val="0"/>
              </a:spcAft>
              <a:buFont typeface="Wingdings 2"/>
              <a:buNone/>
              <a:defRPr/>
            </a:pPr>
            <a:r>
              <a:rPr lang="en-US" sz="3600" dirty="0" smtClean="0"/>
              <a:t>Consider setting up a telephone calling tree, an email or text alert or a </a:t>
            </a:r>
            <a:r>
              <a:rPr lang="en-US" sz="3600" b="1" dirty="0" smtClean="0"/>
              <a:t>call-in voice recording</a:t>
            </a:r>
            <a:r>
              <a:rPr lang="en-US" sz="3600" dirty="0" smtClean="0"/>
              <a:t> to communicate with employees in an emergency.</a:t>
            </a:r>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endParaRPr lang="en-US" dirty="0"/>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Create communication protocol</a:t>
            </a:r>
          </a:p>
        </p:txBody>
      </p:sp>
      <p:sp>
        <p:nvSpPr>
          <p:cNvPr id="3" name="Text Placeholder 2"/>
          <p:cNvSpPr>
            <a:spLocks noGrp="1"/>
          </p:cNvSpPr>
          <p:nvPr>
            <p:ph type="body" idx="1"/>
          </p:nvPr>
        </p:nvSpPr>
        <p:spPr>
          <a:xfrm>
            <a:off x="722313" y="2547938"/>
            <a:ext cx="7772400" cy="3700462"/>
          </a:xfrm>
        </p:spPr>
        <p:txBody>
          <a:bodyPr>
            <a:normAutofit/>
          </a:bodyPr>
          <a:lstStyle/>
          <a:p>
            <a:pPr eaLnBrk="1" fontAlgn="auto" hangingPunct="1">
              <a:spcBef>
                <a:spcPts val="580"/>
              </a:spcBef>
              <a:spcAft>
                <a:spcPts val="0"/>
              </a:spcAft>
              <a:buFont typeface="Wingdings 2"/>
              <a:buNone/>
              <a:defRPr/>
            </a:pPr>
            <a:r>
              <a:rPr lang="en-US" sz="2800" b="1" dirty="0" smtClean="0"/>
              <a:t>Designate a phone number where employees can leave an "I'm Okay" message in a catastrophic disaster.</a:t>
            </a:r>
          </a:p>
          <a:p>
            <a:pPr eaLnBrk="1" fontAlgn="auto" hangingPunct="1">
              <a:spcBef>
                <a:spcPts val="580"/>
              </a:spcBef>
              <a:spcAft>
                <a:spcPts val="0"/>
              </a:spcAft>
              <a:buFont typeface="Wingdings 2"/>
              <a:buNone/>
              <a:defRPr/>
            </a:pPr>
            <a:endParaRPr lang="en-US" sz="2800" b="1" dirty="0" smtClean="0"/>
          </a:p>
          <a:p>
            <a:pPr eaLnBrk="1" fontAlgn="auto" hangingPunct="1">
              <a:spcBef>
                <a:spcPts val="580"/>
              </a:spcBef>
              <a:spcAft>
                <a:spcPts val="0"/>
              </a:spcAft>
              <a:buFont typeface="Wingdings 2"/>
              <a:buNone/>
              <a:defRPr/>
            </a:pPr>
            <a:r>
              <a:rPr lang="en-US" sz="2800" b="1" dirty="0" smtClean="0"/>
              <a:t>Provide all co-workers with wallet cards detailing instructions on how to get company information in an emergency situation. Include telephone numbers or Internet passwords for easy reference.</a:t>
            </a:r>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endParaRPr lang="en-US" dirty="0"/>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eaLnBrk="1" hangingPunct="1"/>
            <a:r>
              <a:rPr lang="en-US" smtClean="0"/>
              <a:t>Cross-train employees	</a:t>
            </a:r>
          </a:p>
        </p:txBody>
      </p:sp>
      <p:sp>
        <p:nvSpPr>
          <p:cNvPr id="3" name="Text Placeholder 2"/>
          <p:cNvSpPr>
            <a:spLocks noGrp="1"/>
          </p:cNvSpPr>
          <p:nvPr>
            <p:ph type="body" idx="1"/>
          </p:nvPr>
        </p:nvSpPr>
        <p:spPr>
          <a:xfrm>
            <a:off x="722313" y="2547938"/>
            <a:ext cx="7772400" cy="3014662"/>
          </a:xfrm>
        </p:spPr>
        <p:txBody>
          <a:bodyPr>
            <a:noAutofit/>
          </a:bodyPr>
          <a:lstStyle/>
          <a:p>
            <a:pPr eaLnBrk="1" fontAlgn="auto" hangingPunct="1">
              <a:spcBef>
                <a:spcPts val="580"/>
              </a:spcBef>
              <a:spcAft>
                <a:spcPts val="0"/>
              </a:spcAft>
              <a:buFont typeface="Wingdings 2"/>
              <a:buNone/>
              <a:defRPr/>
            </a:pPr>
            <a:r>
              <a:rPr lang="en-US" sz="3600" b="1" dirty="0" smtClean="0"/>
              <a:t>Train to double or triple depth is tied to the number of employees, their classification, the resources of the business available, and the technical expertise required</a:t>
            </a:r>
            <a:endParaRPr lang="en-US" sz="3600" b="1"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pPr eaLnBrk="1" hangingPunct="1"/>
            <a:r>
              <a:rPr lang="en-US" smtClean="0"/>
              <a:t>Implement Workplace policies</a:t>
            </a:r>
          </a:p>
        </p:txBody>
      </p:sp>
      <p:sp>
        <p:nvSpPr>
          <p:cNvPr id="3" name="Text Placeholder 2"/>
          <p:cNvSpPr>
            <a:spLocks noGrp="1"/>
          </p:cNvSpPr>
          <p:nvPr>
            <p:ph type="body" idx="1"/>
          </p:nvPr>
        </p:nvSpPr>
        <p:spPr>
          <a:xfrm>
            <a:off x="762000" y="2590800"/>
            <a:ext cx="7772400" cy="1338263"/>
          </a:xfrm>
        </p:spPr>
        <p:txBody>
          <a:bodyPr>
            <a:normAutofit/>
          </a:bodyPr>
          <a:lstStyle/>
          <a:p>
            <a:pPr algn="ctr" eaLnBrk="1" fontAlgn="auto" hangingPunct="1">
              <a:spcBef>
                <a:spcPts val="580"/>
              </a:spcBef>
              <a:spcAft>
                <a:spcPts val="0"/>
              </a:spcAft>
              <a:buFont typeface="Wingdings 2"/>
              <a:buNone/>
              <a:defRPr/>
            </a:pPr>
            <a:r>
              <a:rPr lang="en-US" sz="3600" b="1" i="1" u="sng" dirty="0" smtClean="0"/>
              <a:t>If its not in writing its not going to be followed</a:t>
            </a:r>
            <a:endParaRPr lang="en-US" sz="3600" b="1" i="1" u="sng"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eaLnBrk="1" hangingPunct="1"/>
            <a:r>
              <a:rPr lang="en-US" smtClean="0"/>
              <a:t>Educate your employees</a:t>
            </a:r>
          </a:p>
        </p:txBody>
      </p:sp>
      <p:sp>
        <p:nvSpPr>
          <p:cNvPr id="3" name="Text Placeholder 2"/>
          <p:cNvSpPr>
            <a:spLocks noGrp="1"/>
          </p:cNvSpPr>
          <p:nvPr>
            <p:ph type="body" idx="1"/>
          </p:nvPr>
        </p:nvSpPr>
        <p:spPr/>
        <p:txBody>
          <a:bodyPr>
            <a:noAutofit/>
          </a:bodyPr>
          <a:lstStyle/>
          <a:p>
            <a:pPr eaLnBrk="1" fontAlgn="auto" hangingPunct="1">
              <a:spcBef>
                <a:spcPts val="580"/>
              </a:spcBef>
              <a:spcAft>
                <a:spcPts val="0"/>
              </a:spcAft>
              <a:buFont typeface="Wingdings 2"/>
              <a:buNone/>
              <a:defRPr/>
            </a:pPr>
            <a:r>
              <a:rPr lang="en-US" sz="3600" dirty="0" smtClean="0">
                <a:solidFill>
                  <a:schemeClr val="tx1"/>
                </a:solidFill>
              </a:rPr>
              <a:t>The final step in preparing for an emergency in a work zone is educating employees about the business’s plan, policies, procedures and expectations. </a:t>
            </a:r>
            <a:endParaRPr lang="en-US" sz="3600"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ubtitle 1"/>
          <p:cNvSpPr>
            <a:spLocks noGrp="1"/>
          </p:cNvSpPr>
          <p:nvPr>
            <p:ph type="subTitle" idx="1"/>
          </p:nvPr>
        </p:nvSpPr>
        <p:spPr/>
        <p:txBody>
          <a:bodyPr/>
          <a:lstStyle/>
          <a:p>
            <a:pPr eaLnBrk="1" hangingPunct="1"/>
            <a:endParaRPr lang="en-US" smtClean="0"/>
          </a:p>
        </p:txBody>
      </p:sp>
      <p:sp>
        <p:nvSpPr>
          <p:cNvPr id="125955" name="Title 2"/>
          <p:cNvSpPr>
            <a:spLocks noGrp="1"/>
          </p:cNvSpPr>
          <p:nvPr>
            <p:ph type="ctrTitle"/>
          </p:nvPr>
        </p:nvSpPr>
        <p:spPr>
          <a:xfrm>
            <a:off x="457200" y="1506538"/>
            <a:ext cx="8229600" cy="1470025"/>
          </a:xfrm>
        </p:spPr>
        <p:txBody>
          <a:bodyPr/>
          <a:lstStyle/>
          <a:p>
            <a:pPr eaLnBrk="1" hangingPunct="1"/>
            <a:r>
              <a:rPr smtClean="0"/>
              <a:t>Emergency Supplies</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pPr eaLnBrk="1" hangingPunct="1"/>
            <a:r>
              <a:rPr lang="en-US" smtClean="0"/>
              <a:t>Where should you begin?</a:t>
            </a:r>
          </a:p>
        </p:txBody>
      </p:sp>
      <p:sp>
        <p:nvSpPr>
          <p:cNvPr id="3" name="Text Placeholder 2"/>
          <p:cNvSpPr>
            <a:spLocks noGrp="1"/>
          </p:cNvSpPr>
          <p:nvPr>
            <p:ph type="body" idx="1"/>
          </p:nvPr>
        </p:nvSpPr>
        <p:spPr>
          <a:xfrm>
            <a:off x="722313" y="2547938"/>
            <a:ext cx="7772400" cy="3929062"/>
          </a:xfrm>
        </p:spPr>
        <p:txBody>
          <a:bodyPr>
            <a:normAutofit/>
          </a:bodyPr>
          <a:lstStyle/>
          <a:p>
            <a:pPr algn="ctr" eaLnBrk="1" fontAlgn="auto" hangingPunct="1">
              <a:spcBef>
                <a:spcPts val="580"/>
              </a:spcBef>
              <a:spcAft>
                <a:spcPts val="0"/>
              </a:spcAft>
              <a:buFont typeface="Wingdings 2"/>
              <a:buNone/>
              <a:defRPr/>
            </a:pPr>
            <a:r>
              <a:rPr lang="en-US" sz="3800" b="1" dirty="0" smtClean="0"/>
              <a:t>Brainstorming Activity:</a:t>
            </a:r>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pPr eaLnBrk="1" hangingPunct="1"/>
            <a:r>
              <a:rPr lang="en-US" smtClean="0"/>
              <a:t>Where should you begin?</a:t>
            </a:r>
          </a:p>
        </p:txBody>
      </p:sp>
      <p:sp>
        <p:nvSpPr>
          <p:cNvPr id="3" name="Text Placeholder 2"/>
          <p:cNvSpPr>
            <a:spLocks noGrp="1"/>
          </p:cNvSpPr>
          <p:nvPr>
            <p:ph type="body" idx="1"/>
          </p:nvPr>
        </p:nvSpPr>
        <p:spPr>
          <a:xfrm>
            <a:off x="685800" y="2590800"/>
            <a:ext cx="7772400" cy="3929063"/>
          </a:xfrm>
        </p:spPr>
        <p:txBody>
          <a:bodyPr>
            <a:normAutofit/>
          </a:bodyPr>
          <a:lstStyle/>
          <a:p>
            <a:pPr eaLnBrk="1" fontAlgn="auto" hangingPunct="1">
              <a:spcBef>
                <a:spcPts val="580"/>
              </a:spcBef>
              <a:spcAft>
                <a:spcPts val="0"/>
              </a:spcAft>
              <a:buFont typeface="Wingdings 2"/>
              <a:buNone/>
              <a:defRPr/>
            </a:pPr>
            <a:r>
              <a:rPr lang="en-US" sz="3200" b="1" dirty="0" smtClean="0"/>
              <a:t>The internet is full of emergency preparedness kit supplies </a:t>
            </a:r>
          </a:p>
          <a:p>
            <a:pPr eaLnBrk="1" fontAlgn="auto" hangingPunct="1">
              <a:spcBef>
                <a:spcPts val="580"/>
              </a:spcBef>
              <a:spcAft>
                <a:spcPts val="0"/>
              </a:spcAft>
              <a:buFont typeface="Wingdings 2"/>
              <a:buNone/>
              <a:defRPr/>
            </a:pPr>
            <a:r>
              <a:rPr lang="en-US" sz="3200" b="1" dirty="0" smtClean="0"/>
              <a:t>If you're just getting started in assembling your supplies, start by putting together a </a:t>
            </a:r>
            <a:r>
              <a:rPr lang="en-US" sz="3200" b="1" dirty="0" smtClean="0">
                <a:hlinkClick r:id="rId3"/>
              </a:rPr>
              <a:t>72 hour kit.</a:t>
            </a:r>
            <a:r>
              <a:rPr lang="en-US" sz="3200" b="1" dirty="0" smtClean="0"/>
              <a:t> </a:t>
            </a:r>
          </a:p>
          <a:p>
            <a:pPr eaLnBrk="1" fontAlgn="auto" hangingPunct="1">
              <a:spcBef>
                <a:spcPts val="580"/>
              </a:spcBef>
              <a:spcAft>
                <a:spcPts val="0"/>
              </a:spcAft>
              <a:buFont typeface="Wingdings 2"/>
              <a:buNone/>
              <a:defRPr/>
            </a:pPr>
            <a:endParaRPr lang="en-US" sz="3200" b="1"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pPr eaLnBrk="1" hangingPunct="1"/>
            <a:r>
              <a:rPr lang="en-US" smtClean="0"/>
              <a:t>Where should you begin?</a:t>
            </a:r>
          </a:p>
        </p:txBody>
      </p:sp>
      <p:sp>
        <p:nvSpPr>
          <p:cNvPr id="3" name="Text Placeholder 2"/>
          <p:cNvSpPr>
            <a:spLocks noGrp="1"/>
          </p:cNvSpPr>
          <p:nvPr>
            <p:ph type="body" idx="1"/>
          </p:nvPr>
        </p:nvSpPr>
        <p:spPr>
          <a:xfrm>
            <a:off x="722313" y="2547938"/>
            <a:ext cx="7772400" cy="3929062"/>
          </a:xfrm>
        </p:spPr>
        <p:txBody>
          <a:bodyPr>
            <a:normAutofit lnSpcReduction="10000"/>
          </a:bodyPr>
          <a:lstStyle/>
          <a:p>
            <a:pPr eaLnBrk="1" fontAlgn="auto" hangingPunct="1">
              <a:spcBef>
                <a:spcPts val="580"/>
              </a:spcBef>
              <a:spcAft>
                <a:spcPts val="0"/>
              </a:spcAft>
              <a:buFont typeface="Wingdings 2"/>
              <a:buNone/>
              <a:defRPr/>
            </a:pPr>
            <a:r>
              <a:rPr lang="en-US" sz="3200" b="1" dirty="0" smtClean="0"/>
              <a:t>72 hour kits </a:t>
            </a:r>
          </a:p>
          <a:p>
            <a:pPr eaLnBrk="1" fontAlgn="auto" hangingPunct="1">
              <a:spcBef>
                <a:spcPts val="580"/>
              </a:spcBef>
              <a:spcAft>
                <a:spcPts val="0"/>
              </a:spcAft>
              <a:buFont typeface="Wingdings 2"/>
              <a:buNone/>
              <a:defRPr/>
            </a:pPr>
            <a:r>
              <a:rPr lang="en-US" dirty="0" err="1" smtClean="0"/>
              <a:t>MREs</a:t>
            </a:r>
            <a:r>
              <a:rPr lang="en-US" dirty="0" smtClean="0"/>
              <a:t> (Meals Ready to Eat), backpacking foods, and emergency rations </a:t>
            </a:r>
          </a:p>
          <a:p>
            <a:pPr eaLnBrk="1" fontAlgn="auto" hangingPunct="1">
              <a:spcBef>
                <a:spcPts val="580"/>
              </a:spcBef>
              <a:spcAft>
                <a:spcPts val="0"/>
              </a:spcAft>
              <a:buFont typeface="Wingdings 2"/>
              <a:buNone/>
              <a:defRPr/>
            </a:pPr>
            <a:r>
              <a:rPr lang="en-US" dirty="0" smtClean="0"/>
              <a:t>Emergency heating </a:t>
            </a:r>
          </a:p>
          <a:p>
            <a:pPr eaLnBrk="1" fontAlgn="auto" hangingPunct="1">
              <a:spcBef>
                <a:spcPts val="580"/>
              </a:spcBef>
              <a:spcAft>
                <a:spcPts val="0"/>
              </a:spcAft>
              <a:buFont typeface="Wingdings 2"/>
              <a:buNone/>
              <a:defRPr/>
            </a:pPr>
            <a:r>
              <a:rPr lang="en-US" dirty="0" smtClean="0"/>
              <a:t>Cooking supplies </a:t>
            </a:r>
          </a:p>
          <a:p>
            <a:pPr eaLnBrk="1" fontAlgn="auto" hangingPunct="1">
              <a:spcBef>
                <a:spcPts val="580"/>
              </a:spcBef>
              <a:spcAft>
                <a:spcPts val="0"/>
              </a:spcAft>
              <a:buFont typeface="Wingdings 2"/>
              <a:buNone/>
              <a:defRPr/>
            </a:pPr>
            <a:r>
              <a:rPr lang="en-US" dirty="0" smtClean="0"/>
              <a:t>Emergency lighting </a:t>
            </a:r>
          </a:p>
          <a:p>
            <a:pPr eaLnBrk="1" fontAlgn="auto" hangingPunct="1">
              <a:spcBef>
                <a:spcPts val="580"/>
              </a:spcBef>
              <a:spcAft>
                <a:spcPts val="0"/>
              </a:spcAft>
              <a:buFont typeface="Wingdings 2"/>
              <a:buNone/>
              <a:defRPr/>
            </a:pPr>
            <a:r>
              <a:rPr lang="en-US" dirty="0" smtClean="0"/>
              <a:t>First aid kits </a:t>
            </a:r>
          </a:p>
          <a:p>
            <a:pPr eaLnBrk="1" fontAlgn="auto" hangingPunct="1">
              <a:spcBef>
                <a:spcPts val="580"/>
              </a:spcBef>
              <a:spcAft>
                <a:spcPts val="0"/>
              </a:spcAft>
              <a:buFont typeface="Wingdings 2"/>
              <a:buNone/>
              <a:defRPr/>
            </a:pPr>
            <a:r>
              <a:rPr lang="en-US" dirty="0" smtClean="0"/>
              <a:t>Water storage </a:t>
            </a:r>
          </a:p>
          <a:p>
            <a:pPr eaLnBrk="1" fontAlgn="auto" hangingPunct="1">
              <a:spcBef>
                <a:spcPts val="580"/>
              </a:spcBef>
              <a:spcAft>
                <a:spcPts val="0"/>
              </a:spcAft>
              <a:buFont typeface="Wingdings 2"/>
              <a:buNone/>
              <a:defRPr/>
            </a:pPr>
            <a:r>
              <a:rPr lang="en-US" dirty="0" smtClean="0"/>
              <a:t>Protection from the elements </a:t>
            </a:r>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fontScale="90000"/>
          </a:bodyPr>
          <a:lstStyle/>
          <a:p>
            <a:pPr eaLnBrk="1" fontAlgn="auto" hangingPunct="1">
              <a:spcAft>
                <a:spcPts val="0"/>
              </a:spcAft>
              <a:defRPr/>
            </a:pPr>
            <a:r>
              <a:rPr lang="en-US" b="1" dirty="0" smtClean="0"/>
              <a:t>Suggested minimum needs: </a:t>
            </a:r>
            <a:r>
              <a:rPr lang="en-US" dirty="0" smtClean="0"/>
              <a:t>2 hours</a:t>
            </a:r>
            <a:endParaRPr lang="en-US" dirty="0"/>
          </a:p>
        </p:txBody>
      </p:sp>
      <p:sp>
        <p:nvSpPr>
          <p:cNvPr id="3" name="Content Placeholder 2"/>
          <p:cNvSpPr>
            <a:spLocks noGrp="1"/>
          </p:cNvSpPr>
          <p:nvPr>
            <p:ph sz="quarter" idx="1"/>
          </p:nvPr>
        </p:nvSpPr>
        <p:spPr>
          <a:xfrm>
            <a:off x="152400" y="1447800"/>
            <a:ext cx="8839200" cy="5029200"/>
          </a:xfrm>
          <a:ln>
            <a:miter lim="800000"/>
            <a:headEnd/>
            <a:tailEnd/>
          </a:ln>
        </p:spPr>
        <p:txBody>
          <a:bodyPr numCol="2">
            <a:normAutofit fontScale="70000" lnSpcReduction="20000"/>
          </a:bodyPr>
          <a:lstStyle/>
          <a:p>
            <a:pPr marL="274320" indent="-274320" eaLnBrk="1" fontAlgn="auto" hangingPunct="1">
              <a:spcBef>
                <a:spcPts val="580"/>
              </a:spcBef>
              <a:spcAft>
                <a:spcPts val="0"/>
              </a:spcAft>
              <a:buFont typeface="Wingdings 2"/>
              <a:buNone/>
              <a:defRPr/>
            </a:pPr>
            <a:r>
              <a:rPr lang="en-US" sz="2800" b="1" dirty="0" smtClean="0"/>
              <a:t>Water</a:t>
            </a:r>
            <a:endParaRPr lang="en-US" sz="2800" dirty="0" smtClean="0"/>
          </a:p>
          <a:p>
            <a:pPr marL="274320" indent="-274320" eaLnBrk="1" fontAlgn="auto" hangingPunct="1">
              <a:spcBef>
                <a:spcPts val="580"/>
              </a:spcBef>
              <a:spcAft>
                <a:spcPts val="0"/>
              </a:spcAft>
              <a:buFont typeface="Wingdings 2"/>
              <a:buChar char=""/>
              <a:defRPr/>
            </a:pPr>
            <a:r>
              <a:rPr lang="en-US" sz="2800" dirty="0" smtClean="0"/>
              <a:t>1 Gallon (8 lbs.) per person for 3 days (8 drops chlorine bleach per gallon)</a:t>
            </a:r>
            <a:endParaRPr lang="en-US" dirty="0" smtClean="0"/>
          </a:p>
          <a:p>
            <a:pPr marL="274320" indent="-274320" eaLnBrk="1" fontAlgn="auto" hangingPunct="1">
              <a:spcBef>
                <a:spcPts val="580"/>
              </a:spcBef>
              <a:spcAft>
                <a:spcPts val="0"/>
              </a:spcAft>
              <a:buFont typeface="Wingdings 2"/>
              <a:buNone/>
              <a:defRPr/>
            </a:pPr>
            <a:r>
              <a:rPr lang="en-US" sz="2800" b="1" dirty="0" smtClean="0"/>
              <a:t>Food</a:t>
            </a:r>
            <a:endParaRPr lang="en-US" sz="2800" dirty="0" smtClean="0"/>
          </a:p>
          <a:p>
            <a:pPr marL="274320" indent="-274320" eaLnBrk="1" fontAlgn="auto" hangingPunct="1">
              <a:spcBef>
                <a:spcPts val="580"/>
              </a:spcBef>
              <a:spcAft>
                <a:spcPts val="0"/>
              </a:spcAft>
              <a:buFont typeface="Wingdings 2"/>
              <a:buChar char=""/>
              <a:defRPr/>
            </a:pPr>
            <a:r>
              <a:rPr lang="en-US" sz="2800" dirty="0" smtClean="0"/>
              <a:t>Minimal of </a:t>
            </a:r>
            <a:r>
              <a:rPr lang="en-US" sz="2800" dirty="0" err="1" smtClean="0"/>
              <a:t>Noncook</a:t>
            </a:r>
            <a:r>
              <a:rPr lang="en-US" sz="2800" dirty="0" smtClean="0"/>
              <a:t>, Lightweight, Palatable, Can Opener, Cooking and Eating Utensils</a:t>
            </a:r>
            <a:endParaRPr lang="en-US" dirty="0" smtClean="0"/>
          </a:p>
          <a:p>
            <a:pPr marL="274320" indent="-274320" eaLnBrk="1" fontAlgn="auto" hangingPunct="1">
              <a:spcBef>
                <a:spcPts val="580"/>
              </a:spcBef>
              <a:spcAft>
                <a:spcPts val="0"/>
              </a:spcAft>
              <a:buFont typeface="Wingdings 2"/>
              <a:buNone/>
              <a:defRPr/>
            </a:pPr>
            <a:r>
              <a:rPr lang="en-US" sz="2800" b="1" dirty="0" smtClean="0"/>
              <a:t>Clothing            </a:t>
            </a:r>
            <a:endParaRPr lang="en-US" sz="2800" dirty="0" smtClean="0"/>
          </a:p>
          <a:p>
            <a:pPr marL="274320" indent="-274320" eaLnBrk="1" fontAlgn="auto" hangingPunct="1">
              <a:spcBef>
                <a:spcPts val="580"/>
              </a:spcBef>
              <a:spcAft>
                <a:spcPts val="0"/>
              </a:spcAft>
              <a:buFont typeface="Wingdings 2"/>
              <a:buChar char=""/>
              <a:defRPr/>
            </a:pPr>
            <a:r>
              <a:rPr lang="en-US" sz="2800" dirty="0" smtClean="0"/>
              <a:t>1 Change, Extra Shoes, Raingear, Adequate Winter Wear</a:t>
            </a:r>
            <a:endParaRPr lang="en-US" dirty="0" smtClean="0"/>
          </a:p>
          <a:p>
            <a:pPr marL="274320" indent="-274320" eaLnBrk="1" fontAlgn="auto" hangingPunct="1">
              <a:spcBef>
                <a:spcPts val="580"/>
              </a:spcBef>
              <a:spcAft>
                <a:spcPts val="0"/>
              </a:spcAft>
              <a:buFont typeface="Wingdings 2"/>
              <a:buNone/>
              <a:defRPr/>
            </a:pPr>
            <a:r>
              <a:rPr lang="en-US" sz="2800" b="1" dirty="0" smtClean="0"/>
              <a:t>Bedding</a:t>
            </a:r>
            <a:endParaRPr lang="en-US" sz="2800" dirty="0" smtClean="0"/>
          </a:p>
          <a:p>
            <a:pPr marL="274320" indent="-274320" eaLnBrk="1" fontAlgn="auto" hangingPunct="1">
              <a:spcBef>
                <a:spcPts val="580"/>
              </a:spcBef>
              <a:spcAft>
                <a:spcPts val="0"/>
              </a:spcAft>
              <a:buFont typeface="Wingdings 2"/>
              <a:buChar char=""/>
              <a:defRPr/>
            </a:pPr>
            <a:r>
              <a:rPr lang="en-US" sz="2800" dirty="0" smtClean="0"/>
              <a:t>Blankets</a:t>
            </a:r>
            <a:endParaRPr lang="en-US" sz="2800" b="1" dirty="0" smtClean="0"/>
          </a:p>
          <a:p>
            <a:pPr marL="274320" indent="-274320" eaLnBrk="1" fontAlgn="auto" hangingPunct="1">
              <a:spcBef>
                <a:spcPts val="580"/>
              </a:spcBef>
              <a:spcAft>
                <a:spcPts val="0"/>
              </a:spcAft>
              <a:buFont typeface="Wingdings 2"/>
              <a:buNone/>
              <a:defRPr/>
            </a:pPr>
            <a:r>
              <a:rPr lang="en-US" sz="2800" b="1" dirty="0" smtClean="0"/>
              <a:t>Sanitation</a:t>
            </a:r>
            <a:endParaRPr lang="en-US" sz="2800" dirty="0" smtClean="0"/>
          </a:p>
          <a:p>
            <a:pPr marL="274320" indent="-274320" eaLnBrk="1" fontAlgn="auto" hangingPunct="1">
              <a:spcBef>
                <a:spcPts val="580"/>
              </a:spcBef>
              <a:spcAft>
                <a:spcPts val="0"/>
              </a:spcAft>
              <a:buFont typeface="Wingdings 2"/>
              <a:buChar char=""/>
              <a:defRPr/>
            </a:pPr>
            <a:r>
              <a:rPr lang="en-US" sz="2800" dirty="0" smtClean="0"/>
              <a:t>Airtight Bucket or </a:t>
            </a:r>
            <a:r>
              <a:rPr lang="en-US" sz="2800" dirty="0" err="1" smtClean="0"/>
              <a:t>Porta</a:t>
            </a:r>
            <a:r>
              <a:rPr lang="en-US" sz="2800" dirty="0" smtClean="0"/>
              <a:t> </a:t>
            </a:r>
            <a:r>
              <a:rPr lang="en-US" sz="2800" dirty="0" err="1" smtClean="0"/>
              <a:t>Pottie</a:t>
            </a:r>
            <a:r>
              <a:rPr lang="en-US" sz="2800" dirty="0" smtClean="0"/>
              <a:t>, Toilet Paper, News Paper, Soap, Towel, Disinfectant, Trash Bags, Bleach</a:t>
            </a:r>
            <a:endParaRPr lang="en-US" dirty="0" smtClean="0"/>
          </a:p>
          <a:p>
            <a:pPr marL="274320" indent="-274320" eaLnBrk="1" fontAlgn="auto" hangingPunct="1">
              <a:spcBef>
                <a:spcPts val="580"/>
              </a:spcBef>
              <a:spcAft>
                <a:spcPts val="0"/>
              </a:spcAft>
              <a:buFont typeface="Wingdings 2"/>
              <a:buNone/>
              <a:defRPr/>
            </a:pPr>
            <a:endParaRPr lang="en-US" sz="2800" b="1" dirty="0" smtClean="0"/>
          </a:p>
          <a:p>
            <a:pPr marL="274320" indent="-274320" eaLnBrk="1" fontAlgn="auto" hangingPunct="1">
              <a:spcBef>
                <a:spcPts val="580"/>
              </a:spcBef>
              <a:spcAft>
                <a:spcPts val="0"/>
              </a:spcAft>
              <a:buFont typeface="Wingdings 2"/>
              <a:buNone/>
              <a:defRPr/>
            </a:pPr>
            <a:r>
              <a:rPr lang="en-US" sz="2800" b="1" dirty="0" smtClean="0"/>
              <a:t>First Aid Kit</a:t>
            </a:r>
            <a:endParaRPr lang="en-US" sz="2800" dirty="0" smtClean="0"/>
          </a:p>
          <a:p>
            <a:pPr marL="274320" indent="-274320" eaLnBrk="1" fontAlgn="auto" hangingPunct="1">
              <a:spcBef>
                <a:spcPts val="580"/>
              </a:spcBef>
              <a:spcAft>
                <a:spcPts val="0"/>
              </a:spcAft>
              <a:buFont typeface="Wingdings 2"/>
              <a:buChar char=""/>
              <a:defRPr/>
            </a:pPr>
            <a:r>
              <a:rPr lang="en-US" sz="2800" dirty="0" smtClean="0"/>
              <a:t>Personal Medications</a:t>
            </a:r>
            <a:endParaRPr lang="en-US" dirty="0" smtClean="0"/>
          </a:p>
          <a:p>
            <a:pPr marL="274320" indent="-274320" eaLnBrk="1" fontAlgn="auto" hangingPunct="1">
              <a:spcBef>
                <a:spcPts val="580"/>
              </a:spcBef>
              <a:spcAft>
                <a:spcPts val="0"/>
              </a:spcAft>
              <a:buFont typeface="Wingdings 2"/>
              <a:buNone/>
              <a:defRPr/>
            </a:pPr>
            <a:r>
              <a:rPr lang="en-US" sz="2800" b="1" dirty="0" smtClean="0"/>
              <a:t>Shelter</a:t>
            </a:r>
            <a:endParaRPr lang="en-US" sz="2800" dirty="0" smtClean="0"/>
          </a:p>
          <a:p>
            <a:pPr marL="274320" indent="-274320" eaLnBrk="1" fontAlgn="auto" hangingPunct="1">
              <a:spcBef>
                <a:spcPts val="580"/>
              </a:spcBef>
              <a:spcAft>
                <a:spcPts val="0"/>
              </a:spcAft>
              <a:buFont typeface="Wingdings 2"/>
              <a:buChar char=""/>
              <a:defRPr/>
            </a:pPr>
            <a:r>
              <a:rPr lang="en-US" sz="2800" dirty="0" smtClean="0"/>
              <a:t>Tent or Tarp, Rope 1/4" x 36'</a:t>
            </a:r>
            <a:endParaRPr lang="en-US" dirty="0" smtClean="0"/>
          </a:p>
          <a:p>
            <a:pPr marL="274320" indent="-274320" eaLnBrk="1" fontAlgn="auto" hangingPunct="1">
              <a:spcBef>
                <a:spcPts val="580"/>
              </a:spcBef>
              <a:spcAft>
                <a:spcPts val="0"/>
              </a:spcAft>
              <a:buFont typeface="Wingdings 2"/>
              <a:buNone/>
              <a:defRPr/>
            </a:pPr>
            <a:r>
              <a:rPr lang="en-US" sz="2800" b="1" dirty="0" smtClean="0"/>
              <a:t>Tools</a:t>
            </a:r>
            <a:endParaRPr lang="en-US" sz="2800" dirty="0" smtClean="0"/>
          </a:p>
          <a:p>
            <a:pPr marL="274320" indent="-274320" eaLnBrk="1" fontAlgn="auto" hangingPunct="1">
              <a:spcBef>
                <a:spcPts val="580"/>
              </a:spcBef>
              <a:spcAft>
                <a:spcPts val="0"/>
              </a:spcAft>
              <a:buFont typeface="Wingdings 2"/>
              <a:buChar char=""/>
              <a:defRPr/>
            </a:pPr>
            <a:r>
              <a:rPr lang="en-US" sz="2800" dirty="0" smtClean="0"/>
              <a:t>Pocket Knife, Small Tools, Axe, Pointed Shovel</a:t>
            </a:r>
            <a:endParaRPr lang="en-US" dirty="0" smtClean="0"/>
          </a:p>
          <a:p>
            <a:pPr marL="274320" indent="-274320" eaLnBrk="1" fontAlgn="auto" hangingPunct="1">
              <a:spcBef>
                <a:spcPts val="580"/>
              </a:spcBef>
              <a:spcAft>
                <a:spcPts val="0"/>
              </a:spcAft>
              <a:buFont typeface="Wingdings 2"/>
              <a:buNone/>
              <a:defRPr/>
            </a:pPr>
            <a:r>
              <a:rPr lang="en-US" sz="2800" b="1" dirty="0" smtClean="0"/>
              <a:t>Light</a:t>
            </a:r>
            <a:endParaRPr lang="en-US" sz="2800" dirty="0" smtClean="0"/>
          </a:p>
          <a:p>
            <a:pPr marL="274320" indent="-274320" eaLnBrk="1" fontAlgn="auto" hangingPunct="1">
              <a:spcBef>
                <a:spcPts val="580"/>
              </a:spcBef>
              <a:spcAft>
                <a:spcPts val="0"/>
              </a:spcAft>
              <a:buFont typeface="Wingdings 2"/>
              <a:buChar char=""/>
              <a:defRPr/>
            </a:pPr>
            <a:r>
              <a:rPr lang="en-US" sz="2800" dirty="0" smtClean="0"/>
              <a:t>Flashlight, Batteries, Candles, Matches</a:t>
            </a:r>
            <a:endParaRPr lang="en-US" dirty="0" smtClean="0"/>
          </a:p>
          <a:p>
            <a:pPr marL="274320" indent="-274320" eaLnBrk="1" fontAlgn="auto" hangingPunct="1">
              <a:spcBef>
                <a:spcPts val="580"/>
              </a:spcBef>
              <a:spcAft>
                <a:spcPts val="0"/>
              </a:spcAft>
              <a:buFont typeface="Wingdings 2"/>
              <a:buNone/>
              <a:defRPr/>
            </a:pPr>
            <a:r>
              <a:rPr lang="en-US" sz="2800" b="1" dirty="0" smtClean="0"/>
              <a:t>Communication</a:t>
            </a:r>
            <a:endParaRPr lang="en-US" sz="2800" dirty="0" smtClean="0"/>
          </a:p>
          <a:p>
            <a:pPr marL="274320" indent="-274320" eaLnBrk="1" fontAlgn="auto" hangingPunct="1">
              <a:spcBef>
                <a:spcPts val="580"/>
              </a:spcBef>
              <a:spcAft>
                <a:spcPts val="0"/>
              </a:spcAft>
              <a:buFont typeface="Wingdings 2"/>
              <a:buChar char=""/>
              <a:defRPr/>
            </a:pPr>
            <a:r>
              <a:rPr lang="en-US" sz="2800" dirty="0" smtClean="0"/>
              <a:t>Radio, Batteries, 1 Whistle Per Person</a:t>
            </a:r>
            <a:endParaRPr lang="en-US" dirty="0" smtClean="0"/>
          </a:p>
          <a:p>
            <a:pPr marL="274320" indent="-274320" eaLnBrk="1" fontAlgn="auto" hangingPunct="1">
              <a:spcBef>
                <a:spcPts val="580"/>
              </a:spcBef>
              <a:spcAft>
                <a:spcPts val="0"/>
              </a:spcAft>
              <a:buFont typeface="Wingdings 2"/>
              <a:buNone/>
              <a:defRPr/>
            </a:pPr>
            <a:r>
              <a:rPr lang="en-US" sz="2800" b="1" dirty="0" smtClean="0"/>
              <a:t>Fuel</a:t>
            </a:r>
            <a:endParaRPr lang="en-US" sz="2800" dirty="0" smtClean="0"/>
          </a:p>
          <a:p>
            <a:pPr marL="274320" indent="-274320" eaLnBrk="1" fontAlgn="auto" hangingPunct="1">
              <a:spcBef>
                <a:spcPts val="580"/>
              </a:spcBef>
              <a:spcAft>
                <a:spcPts val="0"/>
              </a:spcAft>
              <a:buFont typeface="Wingdings 2"/>
              <a:buChar char=""/>
              <a:defRPr/>
            </a:pPr>
            <a:r>
              <a:rPr lang="en-US" sz="2800" dirty="0" smtClean="0"/>
              <a:t>For Cooking, Light, Heat</a:t>
            </a:r>
            <a:endParaRPr lang="en-US" dirty="0" smtClean="0"/>
          </a:p>
          <a:p>
            <a:pPr marL="274320" indent="-274320" eaLnBrk="1" fontAlgn="auto" hangingPunct="1">
              <a:spcBef>
                <a:spcPts val="580"/>
              </a:spcBef>
              <a:spcAft>
                <a:spcPts val="0"/>
              </a:spcAft>
              <a:buFont typeface="Wingdings 2"/>
              <a:buNone/>
              <a:defRPr/>
            </a:pPr>
            <a:r>
              <a:rPr lang="en-US" sz="2800" b="1" dirty="0" smtClean="0"/>
              <a:t>Money</a:t>
            </a:r>
            <a:endParaRPr lang="en-US" sz="2800" dirty="0" smtClean="0"/>
          </a:p>
          <a:p>
            <a:pPr marL="274320" indent="-274320" eaLnBrk="1" fontAlgn="auto" hangingPunct="1">
              <a:spcBef>
                <a:spcPts val="580"/>
              </a:spcBef>
              <a:spcAft>
                <a:spcPts val="0"/>
              </a:spcAft>
              <a:buFont typeface="Wingdings 2"/>
              <a:buChar char=""/>
              <a:defRPr/>
            </a:pPr>
            <a:r>
              <a:rPr lang="en-US" sz="2800" dirty="0" smtClean="0"/>
              <a:t>Cash and Change</a:t>
            </a:r>
            <a:endParaRPr lang="en-US" dirty="0" smtClean="0"/>
          </a:p>
          <a:p>
            <a:pPr marL="274320" indent="-274320" eaLnBrk="1" fontAlgn="auto" hangingPunct="1">
              <a:spcBef>
                <a:spcPts val="580"/>
              </a:spcBef>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What Warning Signs are there?</a:t>
            </a:r>
          </a:p>
        </p:txBody>
      </p:sp>
      <p:sp>
        <p:nvSpPr>
          <p:cNvPr id="3" name="Text Placeholder 2"/>
          <p:cNvSpPr>
            <a:spLocks noGrp="1"/>
          </p:cNvSpPr>
          <p:nvPr>
            <p:ph type="body" idx="1"/>
          </p:nvPr>
        </p:nvSpPr>
        <p:spPr>
          <a:xfrm>
            <a:off x="722313" y="2895600"/>
            <a:ext cx="5191151" cy="3590924"/>
          </a:xfrm>
        </p:spPr>
        <p:txBody>
          <a:bodyPr>
            <a:normAutofit/>
          </a:bodyPr>
          <a:lstStyle/>
          <a:p>
            <a:pPr eaLnBrk="1" fontAlgn="auto" hangingPunct="1">
              <a:spcBef>
                <a:spcPts val="580"/>
              </a:spcBef>
              <a:spcAft>
                <a:spcPts val="0"/>
              </a:spcAft>
              <a:buFont typeface="Wingdings 2"/>
              <a:buNone/>
              <a:defRPr/>
            </a:pPr>
            <a:r>
              <a:rPr lang="en-US" sz="3200" b="1" dirty="0" smtClean="0"/>
              <a:t>It extends from the </a:t>
            </a:r>
            <a:r>
              <a:rPr lang="en-US" sz="3200" b="1" dirty="0" smtClean="0">
                <a:solidFill>
                  <a:srgbClr val="FF0000"/>
                </a:solidFill>
              </a:rPr>
              <a:t>first </a:t>
            </a:r>
            <a:r>
              <a:rPr lang="en-US" sz="3200" b="1" dirty="0" smtClean="0"/>
              <a:t>warning sign, signal or flashing lights to the </a:t>
            </a:r>
            <a:r>
              <a:rPr lang="en-US" sz="3200" b="1" dirty="0" smtClean="0">
                <a:solidFill>
                  <a:srgbClr val="FF0000"/>
                </a:solidFill>
              </a:rPr>
              <a:t>END ROAD WORK </a:t>
            </a:r>
            <a:r>
              <a:rPr lang="en-US" sz="3200" b="1" dirty="0" smtClean="0"/>
              <a:t>sign or the last traffic control device pertinent for that work activity. </a:t>
            </a:r>
          </a:p>
          <a:p>
            <a:pPr eaLnBrk="1" fontAlgn="auto" hangingPunct="1">
              <a:spcBef>
                <a:spcPts val="580"/>
              </a:spcBef>
              <a:spcAft>
                <a:spcPts val="0"/>
              </a:spcAft>
              <a:buFont typeface="Wingdings 2"/>
              <a:buNone/>
              <a:defRPr/>
            </a:pPr>
            <a:endParaRPr lang="en-US" sz="3200" b="1" dirty="0"/>
          </a:p>
        </p:txBody>
      </p:sp>
      <p:pic>
        <p:nvPicPr>
          <p:cNvPr id="4" name="Picture 3" descr="workzones03b.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13464" y="3810000"/>
            <a:ext cx="2963836"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b="1" dirty="0" smtClean="0"/>
              <a:t>Water Storage and Purification</a:t>
            </a:r>
            <a:r>
              <a:rPr lang="en-US" dirty="0" smtClean="0"/>
              <a:t> </a:t>
            </a:r>
            <a:br>
              <a:rPr lang="en-US" dirty="0" smtClean="0"/>
            </a:br>
            <a:endParaRPr lang="en-US" dirty="0"/>
          </a:p>
        </p:txBody>
      </p:sp>
      <p:sp>
        <p:nvSpPr>
          <p:cNvPr id="3" name="Content Placeholder 2"/>
          <p:cNvSpPr>
            <a:spLocks noGrp="1"/>
          </p:cNvSpPr>
          <p:nvPr>
            <p:ph sz="quarter" idx="1"/>
          </p:nvPr>
        </p:nvSpPr>
        <p:spPr/>
        <p:txBody>
          <a:bodyPr/>
          <a:lstStyle/>
          <a:p>
            <a:pPr algn="ctr" eaLnBrk="1" hangingPunct="1">
              <a:buFont typeface="Wingdings 2" pitchFamily="18" charset="2"/>
              <a:buNone/>
            </a:pPr>
            <a:r>
              <a:rPr lang="en-US" sz="3600" b="1" smtClean="0"/>
              <a:t>Storing water </a:t>
            </a:r>
          </a:p>
          <a:p>
            <a:pPr algn="ctr" eaLnBrk="1" hangingPunct="1">
              <a:buFont typeface="Wingdings 2" pitchFamily="18" charset="2"/>
              <a:buNone/>
            </a:pPr>
            <a:r>
              <a:rPr lang="en-US" sz="3600" b="1" smtClean="0"/>
              <a:t>Finding or obtaining water </a:t>
            </a:r>
          </a:p>
          <a:p>
            <a:pPr algn="ctr" eaLnBrk="1" hangingPunct="1">
              <a:buFont typeface="Wingdings 2" pitchFamily="18" charset="2"/>
              <a:buNone/>
            </a:pPr>
            <a:r>
              <a:rPr lang="en-US" sz="3600" b="1" smtClean="0"/>
              <a:t>Purifying water </a:t>
            </a:r>
          </a:p>
          <a:p>
            <a:pPr eaLnBrk="1" hangingPunct="1"/>
            <a:endParaRPr lang="en-US"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pPr algn="ctr" eaLnBrk="1" hangingPunct="1"/>
            <a:r>
              <a:rPr lang="en-US" b="1" smtClean="0"/>
              <a:t>Storing Water </a:t>
            </a:r>
          </a:p>
        </p:txBody>
      </p:sp>
      <p:sp>
        <p:nvSpPr>
          <p:cNvPr id="3" name="Text Placeholder 2"/>
          <p:cNvSpPr>
            <a:spLocks noGrp="1"/>
          </p:cNvSpPr>
          <p:nvPr>
            <p:ph type="body" idx="1"/>
          </p:nvPr>
        </p:nvSpPr>
        <p:spPr>
          <a:xfrm>
            <a:off x="722313" y="2547938"/>
            <a:ext cx="7772400" cy="3852862"/>
          </a:xfrm>
        </p:spPr>
        <p:txBody>
          <a:bodyPr>
            <a:normAutofit/>
          </a:bodyPr>
          <a:lstStyle/>
          <a:p>
            <a:pPr eaLnBrk="1" fontAlgn="auto" hangingPunct="1">
              <a:spcBef>
                <a:spcPts val="580"/>
              </a:spcBef>
              <a:spcAft>
                <a:spcPts val="0"/>
              </a:spcAft>
              <a:buFont typeface="Wingdings 2"/>
              <a:buNone/>
              <a:defRPr/>
            </a:pPr>
            <a:r>
              <a:rPr lang="en-US" sz="4000" b="1" dirty="0" smtClean="0"/>
              <a:t>You should count on two to three gallons of water per-person per-day. </a:t>
            </a:r>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722313" y="381000"/>
            <a:ext cx="7772400" cy="1933575"/>
          </a:xfrm>
        </p:spPr>
        <p:txBody>
          <a:bodyPr/>
          <a:lstStyle/>
          <a:p>
            <a:pPr eaLnBrk="1" hangingPunct="1"/>
            <a:r>
              <a:rPr lang="en-US" smtClean="0"/>
              <a:t>Storing Large amounts of Water</a:t>
            </a:r>
          </a:p>
        </p:txBody>
      </p:sp>
      <p:sp>
        <p:nvSpPr>
          <p:cNvPr id="3" name="Text Placeholder 2"/>
          <p:cNvSpPr>
            <a:spLocks noGrp="1"/>
          </p:cNvSpPr>
          <p:nvPr>
            <p:ph type="body" idx="1"/>
          </p:nvPr>
        </p:nvSpPr>
        <p:spPr/>
        <p:txBody>
          <a:bodyPr>
            <a:noAutofit/>
          </a:bodyPr>
          <a:lstStyle/>
          <a:p>
            <a:pPr eaLnBrk="1" fontAlgn="auto" hangingPunct="1">
              <a:spcBef>
                <a:spcPts val="580"/>
              </a:spcBef>
              <a:spcAft>
                <a:spcPts val="0"/>
              </a:spcAft>
              <a:buFont typeface="Wingdings 2"/>
              <a:buNone/>
              <a:defRPr/>
            </a:pPr>
            <a:r>
              <a:rPr lang="en-US" sz="4000" b="1" dirty="0" smtClean="0"/>
              <a:t>For self-storage of large amounts of water, you're probably better off with containers of at least 5 gallons. </a:t>
            </a:r>
            <a:endParaRPr lang="en-US" sz="4000" b="1"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eaLnBrk="1" hangingPunct="1"/>
            <a:r>
              <a:rPr lang="en-US" b="1" smtClean="0"/>
              <a:t>Food Storage Guidelines</a:t>
            </a:r>
            <a:endParaRPr lang="en-US" smtClean="0"/>
          </a:p>
        </p:txBody>
      </p:sp>
      <p:sp>
        <p:nvSpPr>
          <p:cNvPr id="3" name="Text Placeholder 2"/>
          <p:cNvSpPr>
            <a:spLocks noGrp="1"/>
          </p:cNvSpPr>
          <p:nvPr>
            <p:ph type="body" idx="1"/>
          </p:nvPr>
        </p:nvSpPr>
        <p:spPr>
          <a:xfrm>
            <a:off x="722313" y="2547938"/>
            <a:ext cx="7772400" cy="3929062"/>
          </a:xfrm>
        </p:spPr>
        <p:txBody>
          <a:bodyPr>
            <a:normAutofit/>
          </a:bodyPr>
          <a:lstStyle/>
          <a:p>
            <a:pPr eaLnBrk="1" fontAlgn="auto" hangingPunct="1">
              <a:spcBef>
                <a:spcPts val="580"/>
              </a:spcBef>
              <a:spcAft>
                <a:spcPts val="0"/>
              </a:spcAft>
              <a:buFont typeface="Wingdings 2"/>
              <a:buNone/>
              <a:defRPr/>
            </a:pPr>
            <a:r>
              <a:rPr lang="en-US" sz="3200" b="1" dirty="0" smtClean="0"/>
              <a:t>Do we need extra food in a work zone?</a:t>
            </a:r>
          </a:p>
          <a:p>
            <a:pPr eaLnBrk="1" fontAlgn="auto" hangingPunct="1">
              <a:spcBef>
                <a:spcPts val="580"/>
              </a:spcBef>
              <a:spcAft>
                <a:spcPts val="0"/>
              </a:spcAft>
              <a:buFont typeface="Wingdings 2"/>
              <a:buNone/>
              <a:defRPr/>
            </a:pPr>
            <a:endParaRPr lang="en-US" b="1" dirty="0" smtClean="0"/>
          </a:p>
          <a:p>
            <a:pPr eaLnBrk="1" fontAlgn="auto" hangingPunct="1">
              <a:spcBef>
                <a:spcPts val="580"/>
              </a:spcBef>
              <a:spcAft>
                <a:spcPts val="0"/>
              </a:spcAft>
              <a:buFont typeface="Wingdings 2"/>
              <a:buNone/>
              <a:defRPr/>
            </a:pPr>
            <a:r>
              <a:rPr lang="en-US" sz="3200" b="1" dirty="0" smtClean="0"/>
              <a:t>Hopefully, you will have plenty food when there is an emergency.</a:t>
            </a:r>
            <a:endParaRPr lang="en-US" dirty="0" smtClean="0"/>
          </a:p>
          <a:p>
            <a:pPr eaLnBrk="1" fontAlgn="auto" hangingPunct="1">
              <a:spcBef>
                <a:spcPts val="580"/>
              </a:spcBef>
              <a:spcAft>
                <a:spcPts val="0"/>
              </a:spcAft>
              <a:buFont typeface="Wingdings 2"/>
              <a:buNone/>
              <a:defRPr/>
            </a:pPr>
            <a:r>
              <a:rPr lang="en-US" sz="3500" b="1" dirty="0" smtClean="0"/>
              <a:t>Here are five steps to planning for a work zone emergency </a:t>
            </a:r>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952500"/>
            <a:ext cx="7772400" cy="1362075"/>
          </a:xfrm>
        </p:spPr>
        <p:txBody>
          <a:bodyPr>
            <a:normAutofit fontScale="90000"/>
          </a:bodyPr>
          <a:lstStyle/>
          <a:p>
            <a:pPr eaLnBrk="1" fontAlgn="auto" hangingPunct="1">
              <a:spcAft>
                <a:spcPts val="0"/>
              </a:spcAft>
              <a:defRPr/>
            </a:pPr>
            <a:r>
              <a:rPr lang="en-US" b="1" dirty="0" smtClean="0"/>
              <a:t>Step One</a:t>
            </a:r>
            <a:r>
              <a:rPr lang="en-US" dirty="0" smtClean="0"/>
              <a:t/>
            </a:r>
            <a:br>
              <a:rPr lang="en-US" dirty="0" smtClean="0"/>
            </a:br>
            <a:r>
              <a:rPr lang="en-US" dirty="0" smtClean="0"/>
              <a:t>Determine how far out you want your food storage to last</a:t>
            </a:r>
            <a:endParaRPr lang="en-US" dirty="0"/>
          </a:p>
        </p:txBody>
      </p:sp>
      <p:pic>
        <p:nvPicPr>
          <p:cNvPr id="135172" name="Picture 3" descr="600205_picnic_cooler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90800" y="2819400"/>
            <a:ext cx="4191000" cy="3583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Step Two</a:t>
            </a:r>
            <a:r>
              <a:rPr lang="en-US" dirty="0" smtClean="0"/>
              <a:t/>
            </a:r>
            <a:br>
              <a:rPr lang="en-US" dirty="0" smtClean="0"/>
            </a:br>
            <a:r>
              <a:rPr lang="en-US" dirty="0" smtClean="0"/>
              <a:t>Determine what you want in your inventory</a:t>
            </a:r>
            <a:endParaRPr lang="en-US" dirty="0"/>
          </a:p>
        </p:txBody>
      </p:sp>
      <p:sp>
        <p:nvSpPr>
          <p:cNvPr id="3" name="Text Placeholder 2"/>
          <p:cNvSpPr>
            <a:spLocks noGrp="1"/>
          </p:cNvSpPr>
          <p:nvPr>
            <p:ph type="body" idx="1"/>
          </p:nvPr>
        </p:nvSpPr>
        <p:spPr>
          <a:xfrm>
            <a:off x="762000" y="2438400"/>
            <a:ext cx="7772400" cy="3700463"/>
          </a:xfrm>
        </p:spPr>
        <p:txBody>
          <a:bodyPr>
            <a:normAutofit/>
          </a:bodyPr>
          <a:lstStyle/>
          <a:p>
            <a:pPr eaLnBrk="1" fontAlgn="auto" hangingPunct="1">
              <a:spcBef>
                <a:spcPts val="580"/>
              </a:spcBef>
              <a:spcAft>
                <a:spcPts val="0"/>
              </a:spcAft>
              <a:buFont typeface="Wingdings 2"/>
              <a:buNone/>
              <a:defRPr/>
            </a:pPr>
            <a:r>
              <a:rPr lang="en-US" dirty="0" smtClean="0"/>
              <a:t> </a:t>
            </a:r>
          </a:p>
          <a:p>
            <a:pPr eaLnBrk="1" fontAlgn="auto" hangingPunct="1">
              <a:spcBef>
                <a:spcPts val="580"/>
              </a:spcBef>
              <a:spcAft>
                <a:spcPts val="0"/>
              </a:spcAft>
              <a:buFont typeface="Wingdings 2"/>
              <a:buNone/>
              <a:defRPr/>
            </a:pPr>
            <a:r>
              <a:rPr lang="en-US" dirty="0" smtClean="0"/>
              <a:t>Keep in mind that the following are </a:t>
            </a:r>
            <a:r>
              <a:rPr lang="en-US" sz="2800" b="1" i="1" dirty="0" smtClean="0"/>
              <a:t>simply guidelines</a:t>
            </a:r>
            <a:r>
              <a:rPr lang="en-US" dirty="0" smtClean="0"/>
              <a:t>, not hard and fast rules written in stone. </a:t>
            </a:r>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r>
              <a:rPr lang="en-US" dirty="0" smtClean="0"/>
              <a:t>Every person has different tastes and needs, so be sure to adjust slightly to your own preferences.</a:t>
            </a:r>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057400"/>
            <a:ext cx="7772400" cy="3962400"/>
          </a:xfrm>
        </p:spPr>
        <p:txBody>
          <a:bodyPr/>
          <a:lstStyle/>
          <a:p>
            <a:pPr eaLnBrk="1" hangingPunct="1"/>
            <a:r>
              <a:rPr lang="en-US" sz="3200" b="1" dirty="0" smtClean="0"/>
              <a:t>ITEM POUNDS </a:t>
            </a:r>
            <a:r>
              <a:rPr lang="en-US" sz="3200" dirty="0" smtClean="0"/>
              <a:t>Wheat 650 Enriched White Flour 60 Corn Meal 145 Rolled Oats 145 White Enriched Rice 290 Pearled Barley 15 Spaghetti &amp; Macaroni</a:t>
            </a:r>
          </a:p>
        </p:txBody>
      </p:sp>
      <p:sp>
        <p:nvSpPr>
          <p:cNvPr id="5" name="Title 1"/>
          <p:cNvSpPr>
            <a:spLocks noGrp="1"/>
          </p:cNvSpPr>
          <p:nvPr>
            <p:ph type="title"/>
          </p:nvPr>
        </p:nvSpPr>
        <p:spPr/>
        <p:txBody>
          <a:bodyPr>
            <a:normAutofit fontScale="90000"/>
          </a:bodyPr>
          <a:lstStyle/>
          <a:p>
            <a:pPr eaLnBrk="1" fontAlgn="auto" hangingPunct="1">
              <a:spcAft>
                <a:spcPts val="0"/>
              </a:spcAft>
              <a:defRPr/>
            </a:pPr>
            <a:r>
              <a:rPr lang="en-US" b="1" dirty="0" smtClean="0"/>
              <a:t>ONE YEAR FOOD STORAGE</a:t>
            </a:r>
            <a:br>
              <a:rPr lang="en-US" b="1" dirty="0" smtClean="0"/>
            </a:br>
            <a:r>
              <a:rPr lang="en-US" b="1" dirty="0" smtClean="0"/>
              <a:t>FAMILY OF FOUR (4)</a:t>
            </a:r>
            <a:r>
              <a:rPr lang="en-US" dirty="0" smtClean="0"/>
              <a:t> </a:t>
            </a:r>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sz="quarter" idx="1"/>
          </p:nvPr>
        </p:nvSpPr>
        <p:spPr>
          <a:xfrm>
            <a:off x="914400" y="1981200"/>
            <a:ext cx="7772400" cy="4038600"/>
          </a:xfrm>
        </p:spPr>
        <p:txBody>
          <a:bodyPr/>
          <a:lstStyle/>
          <a:p>
            <a:pPr eaLnBrk="1" hangingPunct="1"/>
            <a:r>
              <a:rPr lang="en-US" b="1" dirty="0" smtClean="0"/>
              <a:t>TOTAL GRAINS 1450 </a:t>
            </a:r>
            <a:r>
              <a:rPr lang="en-US" dirty="0" smtClean="0"/>
              <a:t>Beans (dry) 100 Beans, Lima (dry) 5 Beans, Soy (dry) 5 Peas, split (dry) 5 Lentils (dry) 5 Dry Soup Mix 20 </a:t>
            </a:r>
          </a:p>
          <a:p>
            <a:pPr eaLnBrk="1" hangingPunct="1"/>
            <a:r>
              <a:rPr lang="en-US" b="1" dirty="0" smtClean="0"/>
              <a:t>TOTAL LEGUMES 140 </a:t>
            </a:r>
            <a:r>
              <a:rPr lang="en-US" dirty="0" smtClean="0"/>
              <a:t>Vegetable Oil 8 gal Shortening 16 Mayonnaise 8 </a:t>
            </a:r>
            <a:r>
              <a:rPr lang="en-US" dirty="0" err="1" smtClean="0"/>
              <a:t>qts</a:t>
            </a:r>
            <a:r>
              <a:rPr lang="en-US" dirty="0" smtClean="0"/>
              <a:t> Salad Dressing 4 </a:t>
            </a:r>
            <a:r>
              <a:rPr lang="en-US" dirty="0" err="1" smtClean="0"/>
              <a:t>qts</a:t>
            </a:r>
            <a:r>
              <a:rPr lang="en-US" dirty="0" smtClean="0"/>
              <a:t> Peanut Butter 16</a:t>
            </a:r>
          </a:p>
        </p:txBody>
      </p:sp>
      <p:sp>
        <p:nvSpPr>
          <p:cNvPr id="5" name="Title 1"/>
          <p:cNvSpPr>
            <a:spLocks noGrp="1"/>
          </p:cNvSpPr>
          <p:nvPr>
            <p:ph type="title"/>
          </p:nvPr>
        </p:nvSpPr>
        <p:spPr/>
        <p:txBody>
          <a:bodyPr>
            <a:normAutofit fontScale="90000"/>
          </a:bodyPr>
          <a:lstStyle/>
          <a:p>
            <a:pPr eaLnBrk="1" fontAlgn="auto" hangingPunct="1">
              <a:spcAft>
                <a:spcPts val="0"/>
              </a:spcAft>
              <a:defRPr/>
            </a:pPr>
            <a:r>
              <a:rPr lang="en-US" b="1" dirty="0" smtClean="0"/>
              <a:t>ONE YEAR FOOD STORAGE</a:t>
            </a:r>
            <a:br>
              <a:rPr lang="en-US" b="1" dirty="0" smtClean="0"/>
            </a:br>
            <a:r>
              <a:rPr lang="en-US" b="1" dirty="0" smtClean="0"/>
              <a:t>FAMILY OF FOUR (4)</a:t>
            </a:r>
            <a:r>
              <a:rPr lang="en-US" dirty="0" smtClean="0"/>
              <a:t> </a:t>
            </a:r>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Content Placeholder 2"/>
          <p:cNvSpPr>
            <a:spLocks noGrp="1"/>
          </p:cNvSpPr>
          <p:nvPr>
            <p:ph sz="quarter" idx="1"/>
          </p:nvPr>
        </p:nvSpPr>
        <p:spPr>
          <a:xfrm>
            <a:off x="914400" y="1905000"/>
            <a:ext cx="7772400" cy="4114800"/>
          </a:xfrm>
        </p:spPr>
        <p:txBody>
          <a:bodyPr/>
          <a:lstStyle/>
          <a:p>
            <a:pPr eaLnBrk="1" hangingPunct="1"/>
            <a:r>
              <a:rPr lang="en-US" b="1" dirty="0" smtClean="0"/>
              <a:t>TOTAL FATS/OILS 104 </a:t>
            </a:r>
            <a:r>
              <a:rPr lang="en-US" dirty="0" smtClean="0"/>
              <a:t>Milk, Nonfat Dry 60 Milk, Evaporated (12oz) 48 cans </a:t>
            </a:r>
          </a:p>
          <a:p>
            <a:pPr eaLnBrk="1" hangingPunct="1"/>
            <a:r>
              <a:rPr lang="en-US" b="1" dirty="0" smtClean="0"/>
              <a:t>TOTAL MILK 64 </a:t>
            </a:r>
            <a:r>
              <a:rPr lang="en-US" dirty="0" smtClean="0"/>
              <a:t>Sugar, Granulated 160 Sugar, Brown 12 Molasses 4 Honey 12 Corn Syrup 12 Jams and Preserves 12 Fruit Drink, Powdered 24 Flavored Gelatin 4 </a:t>
            </a:r>
          </a:p>
          <a:p>
            <a:pPr eaLnBrk="1" hangingPunct="1"/>
            <a:r>
              <a:rPr lang="en-US" b="1" dirty="0" smtClean="0"/>
              <a:t>TOTAL SUGARS 240 </a:t>
            </a:r>
            <a:r>
              <a:rPr lang="en-US" dirty="0" smtClean="0"/>
              <a:t>Dry Yeast 2 Soda 4 Baking Powder 4 Vinegar 2 gal Chlorine Bleach 1 gal Salt 32 Water 56 gal (2 </a:t>
            </a:r>
            <a:r>
              <a:rPr lang="en-US" dirty="0" err="1" smtClean="0"/>
              <a:t>wks</a:t>
            </a:r>
            <a:r>
              <a:rPr lang="en-US" dirty="0" smtClean="0"/>
              <a:t>) </a:t>
            </a:r>
          </a:p>
        </p:txBody>
      </p:sp>
      <p:sp>
        <p:nvSpPr>
          <p:cNvPr id="5" name="Title 1"/>
          <p:cNvSpPr>
            <a:spLocks noGrp="1"/>
          </p:cNvSpPr>
          <p:nvPr>
            <p:ph type="title"/>
          </p:nvPr>
        </p:nvSpPr>
        <p:spPr/>
        <p:txBody>
          <a:bodyPr>
            <a:normAutofit fontScale="90000"/>
          </a:bodyPr>
          <a:lstStyle/>
          <a:p>
            <a:pPr eaLnBrk="1" fontAlgn="auto" hangingPunct="1">
              <a:spcAft>
                <a:spcPts val="0"/>
              </a:spcAft>
              <a:defRPr/>
            </a:pPr>
            <a:r>
              <a:rPr lang="en-US" b="1" dirty="0" smtClean="0"/>
              <a:t>ONE YEAR FOOD STORAGE</a:t>
            </a:r>
            <a:br>
              <a:rPr lang="en-US" b="1" dirty="0" smtClean="0"/>
            </a:br>
            <a:r>
              <a:rPr lang="en-US" b="1" dirty="0" smtClean="0"/>
              <a:t>FAMILY OF FOUR (4)</a:t>
            </a:r>
            <a:r>
              <a:rPr lang="en-US" dirty="0" smtClean="0"/>
              <a:t> </a:t>
            </a: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Content Placeholder 2"/>
          <p:cNvSpPr>
            <a:spLocks noGrp="1"/>
          </p:cNvSpPr>
          <p:nvPr>
            <p:ph sz="quarter" idx="1"/>
          </p:nvPr>
        </p:nvSpPr>
        <p:spPr>
          <a:xfrm>
            <a:off x="914400" y="1828800"/>
            <a:ext cx="7772400" cy="4724400"/>
          </a:xfrm>
        </p:spPr>
        <p:txBody>
          <a:bodyPr/>
          <a:lstStyle/>
          <a:p>
            <a:pPr eaLnBrk="1" hangingPunct="1"/>
            <a:r>
              <a:rPr lang="en-US" sz="2000" b="1" dirty="0" smtClean="0"/>
              <a:t>ITEM POUNDS </a:t>
            </a:r>
            <a:r>
              <a:rPr lang="en-US" sz="2000" dirty="0" smtClean="0"/>
              <a:t>Wheat 650 Enriched White Flour 60 Corn Meal 145 Rolled Oats 145 White Enriched Rice 290 Pearled Barley 15 Spaghetti &amp; Macaroni</a:t>
            </a:r>
          </a:p>
          <a:p>
            <a:pPr eaLnBrk="1" hangingPunct="1"/>
            <a:r>
              <a:rPr lang="en-US" sz="2000" b="1" dirty="0" smtClean="0"/>
              <a:t>TOTAL FATS/OILS 104 </a:t>
            </a:r>
            <a:r>
              <a:rPr lang="en-US" sz="2000" dirty="0" smtClean="0"/>
              <a:t>Milk, Nonfat Dry 60 Milk, Evaporated (12oz) 48 cans </a:t>
            </a:r>
          </a:p>
          <a:p>
            <a:pPr eaLnBrk="1" hangingPunct="1"/>
            <a:r>
              <a:rPr lang="en-US" sz="2000" b="1" dirty="0" smtClean="0"/>
              <a:t>TOTAL GRAINS 1450 </a:t>
            </a:r>
            <a:r>
              <a:rPr lang="en-US" sz="2000" dirty="0" smtClean="0"/>
              <a:t>Beans (dry) 100 Beans, Lima (dry) 5 Beans, Soy (dry) 5 Peas, split (dry) 5 Lentils (dry) 5 Dry Soup Mix 20 </a:t>
            </a:r>
          </a:p>
          <a:p>
            <a:pPr eaLnBrk="1" hangingPunct="1"/>
            <a:r>
              <a:rPr lang="en-US" sz="2000" b="1" dirty="0" smtClean="0"/>
              <a:t>TOTAL LEGUMES 140 </a:t>
            </a:r>
            <a:r>
              <a:rPr lang="en-US" sz="2000" dirty="0" smtClean="0"/>
              <a:t>Vegetable Oil 8 gal Shortening 16 Mayonnaise 8 </a:t>
            </a:r>
            <a:r>
              <a:rPr lang="en-US" sz="2000" dirty="0" err="1" smtClean="0"/>
              <a:t>qts</a:t>
            </a:r>
            <a:r>
              <a:rPr lang="en-US" sz="2000" dirty="0" smtClean="0"/>
              <a:t> Salad Dressing 4 </a:t>
            </a:r>
            <a:r>
              <a:rPr lang="en-US" sz="2000" dirty="0" err="1" smtClean="0"/>
              <a:t>qts</a:t>
            </a:r>
            <a:r>
              <a:rPr lang="en-US" sz="2000" dirty="0" smtClean="0"/>
              <a:t> Peanut Butter 16</a:t>
            </a:r>
          </a:p>
          <a:p>
            <a:pPr eaLnBrk="1" hangingPunct="1"/>
            <a:r>
              <a:rPr lang="en-US" sz="2000" b="1" dirty="0" smtClean="0"/>
              <a:t>TOTAL MILK 64 </a:t>
            </a:r>
            <a:r>
              <a:rPr lang="en-US" sz="2000" dirty="0" smtClean="0"/>
              <a:t>Sugar, Granulated 160 Sugar, Brown 12 Molasses 4 Honey 12 Corn Syrup 12 Jams and Preserves 12 Fruit Drink, Powdered 24 Flavored Gelatin 4 </a:t>
            </a:r>
          </a:p>
          <a:p>
            <a:pPr eaLnBrk="1" hangingPunct="1"/>
            <a:r>
              <a:rPr lang="en-US" sz="2000" b="1" dirty="0" smtClean="0"/>
              <a:t>TOTAL SUGARS 240 </a:t>
            </a:r>
            <a:r>
              <a:rPr lang="en-US" sz="2000" dirty="0" smtClean="0"/>
              <a:t>Dry Yeast 2 Soda 4 Baking Powder 4 Vinegar 2 gal Chlorine Bleach 1 gal Salt 32 Water 56 gal (2 </a:t>
            </a:r>
            <a:r>
              <a:rPr lang="en-US" sz="2000" dirty="0" err="1" smtClean="0"/>
              <a:t>wks</a:t>
            </a:r>
            <a:r>
              <a:rPr lang="en-US" sz="2000" dirty="0" smtClean="0"/>
              <a:t>) </a:t>
            </a:r>
          </a:p>
        </p:txBody>
      </p:sp>
      <p:sp>
        <p:nvSpPr>
          <p:cNvPr id="5" name="Title 1"/>
          <p:cNvSpPr>
            <a:spLocks noGrp="1"/>
          </p:cNvSpPr>
          <p:nvPr>
            <p:ph type="title"/>
          </p:nvPr>
        </p:nvSpPr>
        <p:spPr/>
        <p:txBody>
          <a:bodyPr>
            <a:normAutofit fontScale="90000"/>
          </a:bodyPr>
          <a:lstStyle/>
          <a:p>
            <a:pPr eaLnBrk="1" fontAlgn="auto" hangingPunct="1">
              <a:spcAft>
                <a:spcPts val="0"/>
              </a:spcAft>
              <a:defRPr/>
            </a:pPr>
            <a:r>
              <a:rPr lang="en-US" b="1" dirty="0" smtClean="0"/>
              <a:t>ONE YEAR FOOD STORAGE</a:t>
            </a:r>
            <a:br>
              <a:rPr lang="en-US" b="1" dirty="0" smtClean="0"/>
            </a:br>
            <a:r>
              <a:rPr lang="en-US" b="1" dirty="0" smtClean="0"/>
              <a:t>FAMILY OF FOUR (4)</a:t>
            </a:r>
            <a:r>
              <a:rPr lang="en-US" dirty="0" smtClean="0"/>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z="4400" smtClean="0"/>
              <a:t>Additional pieces to the puzzle encompass length of time</a:t>
            </a:r>
          </a:p>
        </p:txBody>
      </p:sp>
      <p:sp>
        <p:nvSpPr>
          <p:cNvPr id="3" name="Text Placeholder 2"/>
          <p:cNvSpPr>
            <a:spLocks noGrp="1"/>
          </p:cNvSpPr>
          <p:nvPr>
            <p:ph type="body" idx="1"/>
          </p:nvPr>
        </p:nvSpPr>
        <p:spPr>
          <a:xfrm>
            <a:off x="722313" y="2819400"/>
            <a:ext cx="7772400" cy="4648200"/>
          </a:xfrm>
        </p:spPr>
        <p:txBody>
          <a:bodyPr>
            <a:normAutofit/>
          </a:bodyPr>
          <a:lstStyle/>
          <a:p>
            <a:pPr marL="685800" indent="-685800" eaLnBrk="1" fontAlgn="auto" hangingPunct="1">
              <a:spcBef>
                <a:spcPts val="580"/>
              </a:spcBef>
              <a:spcAft>
                <a:spcPts val="0"/>
              </a:spcAft>
              <a:buFont typeface="Arial" pitchFamily="34" charset="0"/>
              <a:buChar char="•"/>
              <a:defRPr/>
            </a:pPr>
            <a:r>
              <a:rPr lang="en-US" sz="4000" b="1" dirty="0" smtClean="0"/>
              <a:t>Long Term</a:t>
            </a:r>
          </a:p>
          <a:p>
            <a:pPr marL="685800" indent="-685800" eaLnBrk="1" fontAlgn="auto" hangingPunct="1">
              <a:spcBef>
                <a:spcPts val="580"/>
              </a:spcBef>
              <a:spcAft>
                <a:spcPts val="0"/>
              </a:spcAft>
              <a:buFont typeface="Arial" pitchFamily="34" charset="0"/>
              <a:buChar char="•"/>
              <a:defRPr/>
            </a:pPr>
            <a:r>
              <a:rPr lang="en-US" sz="4000" b="1" dirty="0" smtClean="0"/>
              <a:t>Intermediate-Term Stationary</a:t>
            </a:r>
          </a:p>
          <a:p>
            <a:pPr marL="685800" indent="-685800" eaLnBrk="1" fontAlgn="auto" hangingPunct="1">
              <a:spcBef>
                <a:spcPts val="580"/>
              </a:spcBef>
              <a:spcAft>
                <a:spcPts val="0"/>
              </a:spcAft>
              <a:buFont typeface="Arial" pitchFamily="34" charset="0"/>
              <a:buChar char="•"/>
              <a:defRPr/>
            </a:pPr>
            <a:r>
              <a:rPr lang="en-US" sz="4000" b="1" dirty="0" smtClean="0"/>
              <a:t>Short  Term Stationary</a:t>
            </a:r>
          </a:p>
          <a:p>
            <a:pPr marL="685800" indent="-685800" eaLnBrk="1" fontAlgn="auto" hangingPunct="1">
              <a:spcBef>
                <a:spcPts val="580"/>
              </a:spcBef>
              <a:spcAft>
                <a:spcPts val="0"/>
              </a:spcAft>
              <a:buFont typeface="Arial" pitchFamily="34" charset="0"/>
              <a:buChar char="•"/>
              <a:defRPr/>
            </a:pPr>
            <a:r>
              <a:rPr lang="en-US" sz="4000" b="1" dirty="0" smtClean="0"/>
              <a:t>Mobile</a:t>
            </a:r>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fontAlgn="auto" hangingPunct="1">
              <a:spcAft>
                <a:spcPts val="0"/>
              </a:spcAft>
              <a:defRPr/>
            </a:pPr>
            <a:r>
              <a:rPr lang="en-US" b="1" dirty="0" smtClean="0"/>
              <a:t>Step Three</a:t>
            </a:r>
            <a:r>
              <a:rPr lang="en-US" dirty="0" smtClean="0"/>
              <a:t/>
            </a:r>
            <a:br>
              <a:rPr lang="en-US" dirty="0" smtClean="0"/>
            </a:br>
            <a:r>
              <a:rPr lang="en-US" dirty="0" smtClean="0"/>
              <a:t>Consider where you are going to store your food</a:t>
            </a:r>
            <a:endParaRPr lang="en-US" dirty="0"/>
          </a:p>
        </p:txBody>
      </p:sp>
      <p:sp>
        <p:nvSpPr>
          <p:cNvPr id="5" name="Text Placeholder 4"/>
          <p:cNvSpPr>
            <a:spLocks noGrp="1"/>
          </p:cNvSpPr>
          <p:nvPr>
            <p:ph type="body" idx="1"/>
          </p:nvPr>
        </p:nvSpPr>
        <p:spPr/>
        <p:txBody>
          <a:bodyPr>
            <a:normAutofit/>
          </a:bodyPr>
          <a:lstStyle/>
          <a:p>
            <a:pPr eaLnBrk="1" fontAlgn="auto" hangingPunct="1">
              <a:spcBef>
                <a:spcPts val="580"/>
              </a:spcBef>
              <a:spcAft>
                <a:spcPts val="0"/>
              </a:spcAft>
              <a:buFont typeface="Wingdings 2"/>
              <a:buNone/>
              <a:defRPr/>
            </a:pPr>
            <a:r>
              <a:rPr lang="en-US" sz="3200" b="1" dirty="0" smtClean="0"/>
              <a:t>Select a cool, dry area of your work zone  like a storage shed?</a:t>
            </a:r>
            <a:endParaRPr lang="en-US" sz="3200" b="1"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Step Four</a:t>
            </a:r>
            <a:r>
              <a:rPr lang="en-US" dirty="0" smtClean="0"/>
              <a:t/>
            </a:r>
            <a:br>
              <a:rPr lang="en-US" dirty="0" smtClean="0"/>
            </a:br>
            <a:r>
              <a:rPr lang="en-US" dirty="0" smtClean="0"/>
              <a:t>An easy way to start out is to assemble a 72 hour kit.</a:t>
            </a:r>
            <a:endParaRPr lang="en-US" dirty="0"/>
          </a:p>
        </p:txBody>
      </p:sp>
      <p:sp>
        <p:nvSpPr>
          <p:cNvPr id="3" name="Text Placeholder 2"/>
          <p:cNvSpPr>
            <a:spLocks noGrp="1"/>
          </p:cNvSpPr>
          <p:nvPr>
            <p:ph type="body" idx="1"/>
          </p:nvPr>
        </p:nvSpPr>
        <p:spPr>
          <a:xfrm>
            <a:off x="838200" y="2590800"/>
            <a:ext cx="7772400" cy="4005263"/>
          </a:xfrm>
        </p:spPr>
        <p:txBody>
          <a:bodyPr>
            <a:normAutofit/>
          </a:bodyPr>
          <a:lstStyle/>
          <a:p>
            <a:pPr eaLnBrk="1" fontAlgn="auto" hangingPunct="1">
              <a:spcBef>
                <a:spcPts val="580"/>
              </a:spcBef>
              <a:spcAft>
                <a:spcPts val="0"/>
              </a:spcAft>
              <a:buFont typeface="Wingdings 2"/>
              <a:buNone/>
              <a:defRPr/>
            </a:pPr>
            <a:r>
              <a:rPr lang="en-US" sz="3200" b="1" dirty="0" smtClean="0">
                <a:solidFill>
                  <a:schemeClr val="tx1"/>
                </a:solidFill>
              </a:rPr>
              <a:t>Ideal for keeping on hand in the event of emergencies, power failures, hurricanes, floods, and other unexpected events, this 72-hour Emergency Meal Kit provides hearty meals that are easy to prepare under challenging circumstances. </a:t>
            </a:r>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6" descr="H:\My Documents\My Pictures\Raiding the Fridge, Boxer Pup.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p:cNvSpPr>
            <a:spLocks noChangeArrowheads="1"/>
          </p:cNvSpPr>
          <p:nvPr/>
        </p:nvSpPr>
        <p:spPr bwMode="auto">
          <a:xfrm>
            <a:off x="457200" y="3170379"/>
            <a:ext cx="3048000" cy="345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872" tIns="44436" rIns="88872" bIns="88872" anchor="ctr">
            <a:spAutoFit/>
          </a:bodyPr>
          <a:lstStyle/>
          <a:p>
            <a:pPr algn="ctr"/>
            <a:r>
              <a:rPr lang="en-US" b="1" dirty="0">
                <a:latin typeface="Verdana" pitchFamily="34" charset="0"/>
              </a:rPr>
              <a:t>Ever consider what our dogs must think of us? I mean, here we come back from a grocery store with the most amazing haul -- </a:t>
            </a:r>
            <a:r>
              <a:rPr lang="en-US" b="1" dirty="0">
                <a:solidFill>
                  <a:schemeClr val="bg1"/>
                </a:solidFill>
                <a:latin typeface="Verdana" pitchFamily="34" charset="0"/>
              </a:rPr>
              <a:t>chicken,</a:t>
            </a:r>
            <a:r>
              <a:rPr lang="en-US" b="1" dirty="0">
                <a:latin typeface="Verdana" pitchFamily="34" charset="0"/>
              </a:rPr>
              <a:t> </a:t>
            </a:r>
            <a:r>
              <a:rPr lang="en-US" b="1" dirty="0">
                <a:solidFill>
                  <a:schemeClr val="bg1"/>
                </a:solidFill>
                <a:latin typeface="Verdana" pitchFamily="34" charset="0"/>
              </a:rPr>
              <a:t>pork, half a</a:t>
            </a:r>
            <a:r>
              <a:rPr lang="en-US" b="1" dirty="0">
                <a:latin typeface="Verdana" pitchFamily="34" charset="0"/>
              </a:rPr>
              <a:t> </a:t>
            </a:r>
            <a:r>
              <a:rPr lang="en-US" b="1" dirty="0">
                <a:solidFill>
                  <a:schemeClr val="bg1"/>
                </a:solidFill>
                <a:latin typeface="Verdana" pitchFamily="34" charset="0"/>
              </a:rPr>
              <a:t>cow.  They must</a:t>
            </a:r>
            <a:r>
              <a:rPr lang="en-US" b="1" dirty="0">
                <a:latin typeface="Verdana" pitchFamily="34" charset="0"/>
              </a:rPr>
              <a:t> think we're the greatest hunters on earth!</a:t>
            </a:r>
            <a:br>
              <a:rPr lang="en-US" b="1" dirty="0">
                <a:latin typeface="Verdana" pitchFamily="34" charset="0"/>
              </a:rPr>
            </a:br>
            <a:r>
              <a:rPr lang="en-US" b="1" dirty="0">
                <a:latin typeface="Verdana" pitchFamily="34" charset="0"/>
              </a:rPr>
              <a:t>- </a:t>
            </a:r>
            <a:r>
              <a:rPr lang="en-US" sz="1200" b="1" dirty="0">
                <a:latin typeface="Verdana" pitchFamily="34" charset="0"/>
              </a:rPr>
              <a:t>Anne Tyler</a:t>
            </a:r>
            <a:r>
              <a:rPr lang="en-US" b="1" dirty="0">
                <a:latin typeface="Verdana" pitchFamily="34" charset="0"/>
              </a:rPr>
              <a:t/>
            </a:r>
            <a:br>
              <a:rPr lang="en-US" b="1" dirty="0">
                <a:latin typeface="Verdana" pitchFamily="34" charset="0"/>
              </a:rPr>
            </a:br>
            <a:endParaRPr lang="en-US" b="1" dirty="0">
              <a:latin typeface="Verdana" pitchFamily="34" charset="0"/>
            </a:endParaRPr>
          </a:p>
        </p:txBody>
      </p:sp>
    </p:spTree>
  </p:cSld>
  <p:clrMapOvr>
    <a:masterClrMapping/>
  </p:clrMapOvr>
  <p:transition advTm="10000"/>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Step Five</a:t>
            </a:r>
            <a:r>
              <a:rPr lang="en-US" dirty="0" smtClean="0"/>
              <a:t/>
            </a:r>
            <a:br>
              <a:rPr lang="en-US" dirty="0" smtClean="0"/>
            </a:br>
            <a:r>
              <a:rPr lang="en-US" dirty="0" smtClean="0"/>
              <a:t>Be prepared to rotate through your food storage on a regular basis</a:t>
            </a:r>
            <a:endParaRPr lang="en-US" dirty="0"/>
          </a:p>
        </p:txBody>
      </p:sp>
      <p:sp>
        <p:nvSpPr>
          <p:cNvPr id="3" name="Text Placeholder 2"/>
          <p:cNvSpPr>
            <a:spLocks noGrp="1"/>
          </p:cNvSpPr>
          <p:nvPr>
            <p:ph type="body" idx="1"/>
          </p:nvPr>
        </p:nvSpPr>
        <p:spPr>
          <a:xfrm>
            <a:off x="722313" y="2743200"/>
            <a:ext cx="7772400" cy="2895600"/>
          </a:xfrm>
        </p:spPr>
        <p:txBody>
          <a:bodyPr>
            <a:normAutofit/>
          </a:bodyPr>
          <a:lstStyle/>
          <a:p>
            <a:pPr eaLnBrk="1" fontAlgn="auto" hangingPunct="1">
              <a:spcBef>
                <a:spcPts val="580"/>
              </a:spcBef>
              <a:spcAft>
                <a:spcPts val="0"/>
              </a:spcAft>
              <a:buFont typeface="Wingdings 2"/>
              <a:buNone/>
              <a:defRPr/>
            </a:pPr>
            <a:r>
              <a:rPr lang="en-US" sz="3200" dirty="0" smtClean="0"/>
              <a:t>Pay close attention to the code dates and store your food in a manner that promotes food storage safety. </a:t>
            </a:r>
            <a:endParaRPr lang="en-US" sz="3200"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295400" y="3200400"/>
            <a:ext cx="6400800" cy="3200400"/>
          </a:xfrm>
        </p:spPr>
        <p:txBody>
          <a:bodyPr/>
          <a:lstStyle/>
          <a:p>
            <a:pPr eaLnBrk="1" hangingPunct="1"/>
            <a:r>
              <a:rPr lang="en-US" b="1" smtClean="0"/>
              <a:t>Through our planning we are a trained team that is an extension of the company because;</a:t>
            </a:r>
          </a:p>
          <a:p>
            <a:pPr eaLnBrk="1" hangingPunct="1"/>
            <a:r>
              <a:rPr lang="en-US" smtClean="0"/>
              <a:t>1.We know the steps for readiness</a:t>
            </a:r>
          </a:p>
          <a:p>
            <a:pPr eaLnBrk="1" hangingPunct="1"/>
            <a:r>
              <a:rPr lang="en-US" smtClean="0"/>
              <a:t>2.We have the supplies </a:t>
            </a:r>
          </a:p>
          <a:p>
            <a:pPr eaLnBrk="1" hangingPunct="1"/>
            <a:r>
              <a:rPr lang="en-US" smtClean="0"/>
              <a:t>3.We know what to do when it happens</a:t>
            </a:r>
          </a:p>
        </p:txBody>
      </p:sp>
      <p:sp>
        <p:nvSpPr>
          <p:cNvPr id="145411" name="Title 1"/>
          <p:cNvSpPr>
            <a:spLocks noGrp="1"/>
          </p:cNvSpPr>
          <p:nvPr>
            <p:ph type="ctrTitle"/>
          </p:nvPr>
        </p:nvSpPr>
        <p:spPr>
          <a:xfrm>
            <a:off x="457200" y="1506538"/>
            <a:ext cx="8229600" cy="1470025"/>
          </a:xfrm>
        </p:spPr>
        <p:txBody>
          <a:bodyPr/>
          <a:lstStyle/>
          <a:p>
            <a:pPr eaLnBrk="1" hangingPunct="1"/>
            <a:r>
              <a:rPr smtClean="0"/>
              <a:t>Emergency Planning</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2"/>
          <p:cNvSpPr>
            <a:spLocks noGrp="1"/>
          </p:cNvSpPr>
          <p:nvPr>
            <p:ph type="title"/>
          </p:nvPr>
        </p:nvSpPr>
        <p:spPr/>
        <p:txBody>
          <a:bodyPr/>
          <a:lstStyle/>
          <a:p>
            <a:pPr eaLnBrk="1" hangingPunct="1"/>
            <a:r>
              <a:rPr lang="en-US" smtClean="0"/>
              <a:t>Deciding to Stay or Go</a:t>
            </a:r>
          </a:p>
        </p:txBody>
      </p:sp>
      <p:sp>
        <p:nvSpPr>
          <p:cNvPr id="6" name="Text Placeholder 5"/>
          <p:cNvSpPr>
            <a:spLocks noGrp="1"/>
          </p:cNvSpPr>
          <p:nvPr>
            <p:ph type="body" idx="1"/>
          </p:nvPr>
        </p:nvSpPr>
        <p:spPr/>
        <p:txBody>
          <a:bodyPr>
            <a:normAutofit/>
          </a:bodyPr>
          <a:lstStyle/>
          <a:p>
            <a:pPr eaLnBrk="1" fontAlgn="auto" hangingPunct="1">
              <a:spcBef>
                <a:spcPts val="580"/>
              </a:spcBef>
              <a:spcAft>
                <a:spcPts val="0"/>
              </a:spcAft>
              <a:buFont typeface="Wingdings 2"/>
              <a:buNone/>
              <a:defRPr/>
            </a:pPr>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pPr eaLnBrk="1" hangingPunct="1"/>
            <a:r>
              <a:rPr lang="en-US" smtClean="0"/>
              <a:t>Crisis Management and Humans</a:t>
            </a:r>
          </a:p>
        </p:txBody>
      </p:sp>
      <p:sp>
        <p:nvSpPr>
          <p:cNvPr id="3" name="Text Placeholder 2"/>
          <p:cNvSpPr>
            <a:spLocks noGrp="1"/>
          </p:cNvSpPr>
          <p:nvPr>
            <p:ph type="body" idx="1"/>
          </p:nvPr>
        </p:nvSpPr>
        <p:spPr>
          <a:xfrm>
            <a:off x="722313" y="2667000"/>
            <a:ext cx="7772400" cy="4191000"/>
          </a:xfrm>
        </p:spPr>
        <p:txBody>
          <a:bodyPr>
            <a:normAutofit/>
          </a:bodyPr>
          <a:lstStyle/>
          <a:p>
            <a:pPr eaLnBrk="1" fontAlgn="auto" hangingPunct="1">
              <a:spcBef>
                <a:spcPts val="580"/>
              </a:spcBef>
              <a:spcAft>
                <a:spcPts val="0"/>
              </a:spcAft>
              <a:buFont typeface="Wingdings 2"/>
              <a:buNone/>
              <a:defRPr/>
            </a:pPr>
            <a:r>
              <a:rPr lang="en-US" dirty="0" smtClean="0"/>
              <a:t>Early Crisis situations were either caused by people or by natural disasters within the surrounding environment.</a:t>
            </a:r>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r>
              <a:rPr lang="en-US" dirty="0" smtClean="0"/>
              <a:t>People </a:t>
            </a:r>
            <a:r>
              <a:rPr lang="en-US" i="1" dirty="0" smtClean="0"/>
              <a:t>fought </a:t>
            </a:r>
            <a:r>
              <a:rPr lang="en-US" dirty="0" smtClean="0"/>
              <a:t>other people or </a:t>
            </a:r>
            <a:r>
              <a:rPr lang="en-US" i="1" dirty="0" smtClean="0"/>
              <a:t>ran away </a:t>
            </a:r>
            <a:r>
              <a:rPr lang="en-US" dirty="0" smtClean="0"/>
              <a:t>and either fought wild animals or ran away. </a:t>
            </a:r>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r>
              <a:rPr lang="en-US" dirty="0" smtClean="0"/>
              <a:t>These responses are called the </a:t>
            </a:r>
            <a:r>
              <a:rPr lang="en-US" i="1" dirty="0" smtClean="0"/>
              <a:t>flight or fight </a:t>
            </a:r>
            <a:r>
              <a:rPr lang="en-US" dirty="0" smtClean="0"/>
              <a:t> response.</a:t>
            </a:r>
            <a:endParaRPr 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685800"/>
            <a:ext cx="7772400" cy="1628775"/>
          </a:xfrm>
        </p:spPr>
        <p:txBody>
          <a:bodyPr>
            <a:normAutofit fontScale="90000"/>
          </a:bodyPr>
          <a:lstStyle/>
          <a:p>
            <a:pPr eaLnBrk="1" fontAlgn="auto" hangingPunct="1">
              <a:spcAft>
                <a:spcPts val="0"/>
              </a:spcAft>
              <a:defRPr/>
            </a:pPr>
            <a:r>
              <a:rPr lang="en-US" b="1" dirty="0" smtClean="0"/>
              <a:t>We are staying and need to control  Traffic Through Traffic Incident Management Areas</a:t>
            </a:r>
            <a:endParaRPr lang="en-US" dirty="0"/>
          </a:p>
        </p:txBody>
      </p:sp>
      <p:sp>
        <p:nvSpPr>
          <p:cNvPr id="3" name="Text Placeholder 2"/>
          <p:cNvSpPr>
            <a:spLocks noGrp="1"/>
          </p:cNvSpPr>
          <p:nvPr>
            <p:ph type="body" idx="1"/>
          </p:nvPr>
        </p:nvSpPr>
        <p:spPr/>
        <p:txBody>
          <a:bodyPr>
            <a:normAutofit/>
          </a:bodyPr>
          <a:lstStyle/>
          <a:p>
            <a:pPr eaLnBrk="1" fontAlgn="auto" hangingPunct="1">
              <a:spcBef>
                <a:spcPts val="580"/>
              </a:spcBef>
              <a:spcAft>
                <a:spcPts val="0"/>
              </a:spcAft>
              <a:buFont typeface="Wingdings 2"/>
              <a:buNone/>
              <a:defRPr/>
            </a:pPr>
            <a:r>
              <a:rPr lang="en-US" sz="3200" b="1" dirty="0" smtClean="0"/>
              <a:t>US Department of Transportation-Federal Highway Administration</a:t>
            </a:r>
            <a:endParaRPr lang="en-US" sz="3200" b="1"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pPr eaLnBrk="1" hangingPunct="1"/>
            <a:r>
              <a:rPr lang="en-US" smtClean="0"/>
              <a:t>The Standard:</a:t>
            </a:r>
          </a:p>
        </p:txBody>
      </p:sp>
      <p:sp>
        <p:nvSpPr>
          <p:cNvPr id="3" name="Text Placeholder 2"/>
          <p:cNvSpPr>
            <a:spLocks noGrp="1"/>
          </p:cNvSpPr>
          <p:nvPr>
            <p:ph type="body" idx="1"/>
          </p:nvPr>
        </p:nvSpPr>
        <p:spPr>
          <a:xfrm>
            <a:off x="533400" y="2514600"/>
            <a:ext cx="7772400" cy="3733800"/>
          </a:xfrm>
        </p:spPr>
        <p:txBody>
          <a:bodyPr>
            <a:normAutofit/>
          </a:bodyPr>
          <a:lstStyle/>
          <a:p>
            <a:pPr eaLnBrk="1" fontAlgn="auto" hangingPunct="1">
              <a:spcBef>
                <a:spcPts val="580"/>
              </a:spcBef>
              <a:spcAft>
                <a:spcPts val="0"/>
              </a:spcAft>
              <a:buFont typeface="Wingdings 2"/>
              <a:buNone/>
              <a:defRPr/>
            </a:pPr>
            <a:r>
              <a:rPr lang="en-US" sz="2800" b="1" dirty="0" smtClean="0"/>
              <a:t>The needs and control of all road users through a work zone shall be an essential part of highway construction, utility work, maintenance operations, and the management of traffic incidents</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pPr eaLnBrk="1" hangingPunct="1"/>
            <a:r>
              <a:rPr lang="en-US" smtClean="0"/>
              <a:t>The Guidance</a:t>
            </a:r>
          </a:p>
        </p:txBody>
      </p:sp>
      <p:sp>
        <p:nvSpPr>
          <p:cNvPr id="3" name="Text Placeholder 2"/>
          <p:cNvSpPr>
            <a:spLocks noGrp="1"/>
          </p:cNvSpPr>
          <p:nvPr>
            <p:ph type="body" idx="1"/>
          </p:nvPr>
        </p:nvSpPr>
        <p:spPr>
          <a:xfrm>
            <a:off x="685800" y="2438400"/>
            <a:ext cx="7772400" cy="4081463"/>
          </a:xfrm>
        </p:spPr>
        <p:txBody>
          <a:bodyPr>
            <a:normAutofit/>
          </a:bodyPr>
          <a:lstStyle/>
          <a:p>
            <a:pPr eaLnBrk="1" fontAlgn="auto" hangingPunct="1">
              <a:spcBef>
                <a:spcPts val="580"/>
              </a:spcBef>
              <a:spcAft>
                <a:spcPts val="0"/>
              </a:spcAft>
              <a:buFont typeface="Wingdings 2"/>
              <a:buNone/>
              <a:defRPr/>
            </a:pPr>
            <a:r>
              <a:rPr lang="en-US" sz="3200" b="1" dirty="0" smtClean="0"/>
              <a:t>In order to reduce response time for traffic incidents, highway agencies, appropriate public safety agencies should mutually plan for occurrences of traffic incidents along the major and heavily traveled highway and street system.</a:t>
            </a:r>
            <a:endParaRPr lang="en-US" sz="3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Long Term</a:t>
            </a:r>
          </a:p>
        </p:txBody>
      </p:sp>
      <p:sp>
        <p:nvSpPr>
          <p:cNvPr id="3" name="Text Placeholder 2"/>
          <p:cNvSpPr>
            <a:spLocks noGrp="1"/>
          </p:cNvSpPr>
          <p:nvPr>
            <p:ph type="body" idx="1"/>
          </p:nvPr>
        </p:nvSpPr>
        <p:spPr>
          <a:xfrm>
            <a:off x="722313" y="2547938"/>
            <a:ext cx="7772400" cy="3395662"/>
          </a:xfrm>
        </p:spPr>
        <p:txBody>
          <a:bodyPr>
            <a:normAutofit/>
          </a:bodyPr>
          <a:lstStyle/>
          <a:p>
            <a:pPr eaLnBrk="1" fontAlgn="auto" hangingPunct="1">
              <a:spcBef>
                <a:spcPts val="580"/>
              </a:spcBef>
              <a:spcAft>
                <a:spcPts val="0"/>
              </a:spcAft>
              <a:buFont typeface="Wingdings 2"/>
              <a:buNone/>
              <a:defRPr/>
            </a:pPr>
            <a:r>
              <a:rPr lang="en-US" dirty="0" smtClean="0"/>
              <a:t>“</a:t>
            </a:r>
            <a:r>
              <a:rPr lang="en-US" b="1" dirty="0" smtClean="0"/>
              <a:t>Long-term stationary</a:t>
            </a:r>
            <a:r>
              <a:rPr lang="en-US" dirty="0" smtClean="0"/>
              <a:t> is work that occupies a location more than 3 days</a:t>
            </a:r>
            <a:endParaRPr lang="en-US" dirty="0"/>
          </a:p>
        </p:txBody>
      </p:sp>
      <p:pic>
        <p:nvPicPr>
          <p:cNvPr id="26628" name="Picture 3" descr="workzones05a.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00356" y="3200400"/>
            <a:ext cx="5756966"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9170" name="Rectangle 2"/>
          <p:cNvSpPr>
            <a:spLocks noGrp="1" noChangeArrowheads="1"/>
          </p:cNvSpPr>
          <p:nvPr>
            <p:ph type="title"/>
          </p:nvPr>
        </p:nvSpPr>
        <p:spPr>
          <a:xfrm>
            <a:off x="1371600" y="762000"/>
            <a:ext cx="7772400" cy="1143000"/>
          </a:xfrm>
        </p:spPr>
        <p:txBody>
          <a:bodyPr>
            <a:normAutofit fontScale="90000"/>
          </a:bodyPr>
          <a:lstStyle/>
          <a:p>
            <a:pPr eaLnBrk="1" fontAlgn="auto" hangingPunct="1">
              <a:spcAft>
                <a:spcPts val="0"/>
              </a:spcAft>
              <a:defRPr/>
            </a:pPr>
            <a:r>
              <a:rPr lang="en-US" dirty="0">
                <a:solidFill>
                  <a:schemeClr val="tx1"/>
                </a:solidFill>
              </a:rPr>
              <a:t>Sections 6I.01. 6I.02, 6I.03</a:t>
            </a:r>
            <a:br>
              <a:rPr lang="en-US" dirty="0">
                <a:solidFill>
                  <a:schemeClr val="tx1"/>
                </a:solidFill>
              </a:rPr>
            </a:br>
            <a:r>
              <a:rPr lang="en-US" dirty="0">
                <a:solidFill>
                  <a:schemeClr val="tx1"/>
                </a:solidFill>
                <a:ea typeface="Arial Unicode MS" pitchFamily="34" charset="-128"/>
                <a:cs typeface="Arial Unicode MS" pitchFamily="34" charset="-128"/>
              </a:rPr>
              <a:t>Training of On-Scene Responders</a:t>
            </a:r>
            <a:r>
              <a:rPr lang="en-US" u="sng" dirty="0">
                <a:solidFill>
                  <a:schemeClr val="tx1"/>
                </a:solidFill>
              </a:rPr>
              <a:t> </a:t>
            </a:r>
            <a:br>
              <a:rPr lang="en-US" u="sng" dirty="0">
                <a:solidFill>
                  <a:schemeClr val="tx1"/>
                </a:solidFill>
              </a:rPr>
            </a:br>
            <a:endParaRPr lang="en-US" dirty="0"/>
          </a:p>
        </p:txBody>
      </p:sp>
      <p:sp>
        <p:nvSpPr>
          <p:cNvPr id="1799171" name="Rectangle 3"/>
          <p:cNvSpPr>
            <a:spLocks noGrp="1" noChangeArrowheads="1"/>
          </p:cNvSpPr>
          <p:nvPr>
            <p:ph type="body" idx="1"/>
          </p:nvPr>
        </p:nvSpPr>
        <p:spPr/>
        <p:txBody>
          <a:bodyPr/>
          <a:lstStyle/>
          <a:p>
            <a:pPr eaLnBrk="1" hangingPunct="1">
              <a:buFontTx/>
              <a:buNone/>
            </a:pPr>
            <a:r>
              <a:rPr lang="en-US" sz="4000" smtClean="0">
                <a:solidFill>
                  <a:srgbClr val="FFFFFF"/>
                </a:solidFill>
              </a:rPr>
              <a:t>Guidance:</a:t>
            </a:r>
            <a:endParaRPr lang="en-US" sz="4000" smtClean="0"/>
          </a:p>
          <a:p>
            <a:pPr eaLnBrk="1" hangingPunct="1">
              <a:buFontTx/>
              <a:buNone/>
            </a:pPr>
            <a:r>
              <a:rPr lang="en-US" smtClean="0"/>
              <a:t>Responders:</a:t>
            </a:r>
          </a:p>
          <a:p>
            <a:pPr eaLnBrk="1" hangingPunct="1">
              <a:buFontTx/>
              <a:buChar char="-"/>
            </a:pPr>
            <a:r>
              <a:rPr lang="en-US" smtClean="0"/>
              <a:t>Trained in safe practices</a:t>
            </a:r>
          </a:p>
          <a:p>
            <a:pPr eaLnBrk="1" hangingPunct="1">
              <a:buFontTx/>
              <a:buChar char="-"/>
            </a:pPr>
            <a:r>
              <a:rPr lang="en-US" smtClean="0"/>
              <a:t>Aware of their visibility (or lack thereof) to oncoming traffic</a:t>
            </a:r>
          </a:p>
          <a:p>
            <a:pPr eaLnBrk="1" hangingPunct="1">
              <a:buFontTx/>
              <a:buChar char="-"/>
            </a:pPr>
            <a:r>
              <a:rPr lang="en-US" smtClean="0"/>
              <a:t>Move incident away from traveled roadway or provide warning</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7126" name="Rectangle 6"/>
          <p:cNvSpPr>
            <a:spLocks noGrp="1" noChangeArrowheads="1"/>
          </p:cNvSpPr>
          <p:nvPr>
            <p:ph type="title"/>
          </p:nvPr>
        </p:nvSpPr>
        <p:spPr>
          <a:xfrm>
            <a:off x="838200" y="304800"/>
            <a:ext cx="8305800" cy="2362200"/>
          </a:xfrm>
        </p:spPr>
        <p:txBody>
          <a:bodyPr>
            <a:normAutofit fontScale="90000"/>
          </a:bodyPr>
          <a:lstStyle/>
          <a:p>
            <a:pPr eaLnBrk="1" fontAlgn="auto" hangingPunct="1">
              <a:spcAft>
                <a:spcPts val="0"/>
              </a:spcAft>
              <a:defRPr/>
            </a:pPr>
            <a:r>
              <a:rPr lang="en-US" u="sng" dirty="0">
                <a:solidFill>
                  <a:schemeClr val="tx1"/>
                </a:solidFill>
              </a:rPr>
              <a:t/>
            </a:r>
            <a:br>
              <a:rPr lang="en-US" u="sng" dirty="0">
                <a:solidFill>
                  <a:schemeClr val="tx1"/>
                </a:solidFill>
              </a:rPr>
            </a:br>
            <a:r>
              <a:rPr lang="en-US" dirty="0">
                <a:solidFill>
                  <a:schemeClr val="tx1"/>
                </a:solidFill>
              </a:rPr>
              <a:t> </a:t>
            </a:r>
            <a:r>
              <a:rPr lang="en-US" dirty="0">
                <a:solidFill>
                  <a:schemeClr val="tx1"/>
                </a:solidFill>
                <a:ea typeface="Arial Unicode MS" pitchFamily="34" charset="-128"/>
                <a:cs typeface="Arial Unicode MS" pitchFamily="34" charset="-128"/>
              </a:rPr>
              <a:t>Control of Traffic Through </a:t>
            </a:r>
            <a:r>
              <a:rPr lang="en-US" dirty="0" smtClean="0">
                <a:solidFill>
                  <a:schemeClr val="tx1"/>
                </a:solidFill>
                <a:ea typeface="Arial Unicode MS" pitchFamily="34" charset="-128"/>
                <a:cs typeface="Arial Unicode MS" pitchFamily="34" charset="-128"/>
              </a:rPr>
              <a:t>Traffic </a:t>
            </a:r>
            <a:r>
              <a:rPr lang="en-US" dirty="0">
                <a:solidFill>
                  <a:schemeClr val="tx1"/>
                </a:solidFill>
                <a:ea typeface="Arial Unicode MS" pitchFamily="34" charset="-128"/>
                <a:cs typeface="Arial Unicode MS" pitchFamily="34" charset="-128"/>
              </a:rPr>
              <a:t>Incident Management Areas</a:t>
            </a:r>
            <a:r>
              <a:rPr lang="en-US" u="sng" dirty="0">
                <a:solidFill>
                  <a:schemeClr val="tx1"/>
                </a:solidFill>
              </a:rPr>
              <a:t> </a:t>
            </a:r>
            <a:br>
              <a:rPr lang="en-US" u="sng" dirty="0">
                <a:solidFill>
                  <a:schemeClr val="tx1"/>
                </a:solidFill>
              </a:rPr>
            </a:br>
            <a:endParaRPr lang="en-US" dirty="0"/>
          </a:p>
        </p:txBody>
      </p:sp>
      <p:sp>
        <p:nvSpPr>
          <p:cNvPr id="1797127" name="Rectangle 7"/>
          <p:cNvSpPr>
            <a:spLocks noGrp="1" noChangeArrowheads="1"/>
          </p:cNvSpPr>
          <p:nvPr>
            <p:ph type="body" idx="1"/>
          </p:nvPr>
        </p:nvSpPr>
        <p:spPr>
          <a:xfrm>
            <a:off x="152400" y="2362200"/>
            <a:ext cx="5105400" cy="3962400"/>
          </a:xfrm>
        </p:spPr>
        <p:txBody>
          <a:bodyPr/>
          <a:lstStyle/>
          <a:p>
            <a:pPr eaLnBrk="1" hangingPunct="1">
              <a:buFont typeface="Wingdings 2" pitchFamily="18" charset="2"/>
              <a:buNone/>
            </a:pPr>
            <a:r>
              <a:rPr lang="en-US" sz="2800" b="1" dirty="0" smtClean="0">
                <a:solidFill>
                  <a:srgbClr val="FFFFFF"/>
                </a:solidFill>
                <a:latin typeface="Arial Unicode MS" pitchFamily="34" charset="-128"/>
                <a:ea typeface="Arial Unicode MS" pitchFamily="34" charset="-128"/>
                <a:cs typeface="Arial Unicode MS" pitchFamily="34" charset="-128"/>
              </a:rPr>
              <a:t>:</a:t>
            </a:r>
          </a:p>
          <a:p>
            <a:pPr lvl="1" eaLnBrk="1" hangingPunct="1"/>
            <a:r>
              <a:rPr lang="en-US" b="1" dirty="0" smtClean="0">
                <a:latin typeface="Arial Unicode MS" pitchFamily="34" charset="-128"/>
              </a:rPr>
              <a:t>Major &gt; 2 hour</a:t>
            </a:r>
          </a:p>
          <a:p>
            <a:pPr lvl="1" eaLnBrk="1" hangingPunct="1"/>
            <a:r>
              <a:rPr lang="en-US" b="1" dirty="0" smtClean="0">
                <a:latin typeface="Arial Unicode MS" pitchFamily="34" charset="-128"/>
              </a:rPr>
              <a:t>Intermediate 30 min to 2 hours</a:t>
            </a:r>
          </a:p>
          <a:p>
            <a:pPr lvl="1" eaLnBrk="1" hangingPunct="1"/>
            <a:r>
              <a:rPr lang="en-US" b="1" dirty="0" smtClean="0">
                <a:latin typeface="Arial Unicode MS" pitchFamily="34" charset="-128"/>
              </a:rPr>
              <a:t>Minor &lt; 30 min</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819656"/>
            <a:ext cx="3663696" cy="2980944"/>
          </a:xfrm>
          <a:prstGeom prst="rect">
            <a:avLst/>
          </a:prstGeom>
        </p:spPr>
      </p:pic>
      <p:sp>
        <p:nvSpPr>
          <p:cNvPr id="152582" name="TextBox 8"/>
          <p:cNvSpPr txBox="1">
            <a:spLocks noChangeArrowheads="1"/>
          </p:cNvSpPr>
          <p:nvPr/>
        </p:nvSpPr>
        <p:spPr bwMode="auto">
          <a:xfrm>
            <a:off x="5717753" y="3886200"/>
            <a:ext cx="25852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dirty="0" smtClean="0"/>
              <a:t>Unsafe Condition</a:t>
            </a:r>
            <a:endParaRPr lang="en-US" b="1" dirty="0"/>
          </a:p>
        </p:txBody>
      </p:sp>
      <p:pic>
        <p:nvPicPr>
          <p:cNvPr id="152581" name="Picture 8" descr="Photo of crash"/>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89142" y="4238455"/>
            <a:ext cx="3657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3" name="TextBox 9"/>
          <p:cNvSpPr txBox="1">
            <a:spLocks noChangeArrowheads="1"/>
          </p:cNvSpPr>
          <p:nvPr/>
        </p:nvSpPr>
        <p:spPr bwMode="auto">
          <a:xfrm>
            <a:off x="4648200" y="5943600"/>
            <a:ext cx="209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dirty="0"/>
              <a:t>Unsafe Condition</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533400" y="228600"/>
            <a:ext cx="8001000" cy="1828800"/>
          </a:xfrm>
        </p:spPr>
        <p:txBody>
          <a:bodyPr/>
          <a:lstStyle/>
          <a:p>
            <a:pPr eaLnBrk="1" hangingPunct="1"/>
            <a:r>
              <a:rPr lang="en-US" dirty="0" smtClean="0">
                <a:solidFill>
                  <a:schemeClr val="tx1"/>
                </a:solidFill>
              </a:rPr>
              <a:t>  </a:t>
            </a:r>
            <a:br>
              <a:rPr lang="en-US" dirty="0" smtClean="0">
                <a:solidFill>
                  <a:schemeClr val="tx1"/>
                </a:solidFill>
              </a:rPr>
            </a:br>
            <a:r>
              <a:rPr lang="en-US" dirty="0" smtClean="0">
                <a:solidFill>
                  <a:schemeClr val="tx1"/>
                </a:solidFill>
              </a:rPr>
              <a:t> Control of Traffic Through Traffic Incident Management Areas </a:t>
            </a:r>
            <a:br>
              <a:rPr lang="en-US" dirty="0" smtClean="0">
                <a:solidFill>
                  <a:schemeClr val="tx1"/>
                </a:solidFill>
              </a:rPr>
            </a:br>
            <a:endParaRPr lang="en-US" dirty="0" smtClean="0"/>
          </a:p>
        </p:txBody>
      </p:sp>
      <p:sp>
        <p:nvSpPr>
          <p:cNvPr id="1801219" name="Text Box 3"/>
          <p:cNvSpPr txBox="1">
            <a:spLocks noChangeArrowheads="1"/>
          </p:cNvSpPr>
          <p:nvPr/>
        </p:nvSpPr>
        <p:spPr bwMode="auto">
          <a:xfrm>
            <a:off x="609599" y="1828800"/>
            <a:ext cx="404018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dirty="0" smtClean="0">
                <a:latin typeface="Perpetua" pitchFamily="18" charset="0"/>
              </a:rPr>
              <a:t>Fluorescent </a:t>
            </a:r>
            <a:r>
              <a:rPr lang="en-US" sz="2800" b="1" dirty="0">
                <a:latin typeface="Perpetua" pitchFamily="18" charset="0"/>
              </a:rPr>
              <a:t>Pink color for warning and guide signs used for incident management</a:t>
            </a:r>
          </a:p>
        </p:txBody>
      </p:sp>
      <p:pic>
        <p:nvPicPr>
          <p:cNvPr id="1801221" name="Picture 5" descr="C:\Documents and Settings\dchappell\Desktop\DSC0015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3866583"/>
            <a:ext cx="3660775" cy="2745581"/>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3" name="Content Placeholder 2"/>
          <p:cNvPicPr>
            <a:picLocks noGrp="1" noChangeAspect="1"/>
          </p:cNvPicPr>
          <p:nvPr>
            <p:ph sz="quarter" idx="1"/>
          </p:nvPr>
        </p:nvPicPr>
        <p:blipFill>
          <a:blip r:embed="rId4" cstate="email">
            <a:extLst>
              <a:ext uri="{28A0092B-C50C-407E-A947-70E740481C1C}">
                <a14:useLocalDpi xmlns:a14="http://schemas.microsoft.com/office/drawing/2010/main"/>
              </a:ext>
            </a:extLst>
          </a:blip>
          <a:stretch>
            <a:fillRect/>
          </a:stretch>
        </p:blipFill>
        <p:spPr>
          <a:xfrm>
            <a:off x="4981549" y="1524000"/>
            <a:ext cx="3834384" cy="2877312"/>
          </a:xfrm>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3"/>
          <p:cNvSpPr>
            <a:spLocks noGrp="1"/>
          </p:cNvSpPr>
          <p:nvPr>
            <p:ph type="title"/>
          </p:nvPr>
        </p:nvSpPr>
        <p:spPr/>
        <p:txBody>
          <a:bodyPr/>
          <a:lstStyle/>
          <a:p>
            <a:pPr eaLnBrk="1" hangingPunct="1"/>
            <a:r>
              <a:rPr lang="en-US" b="1" smtClean="0"/>
              <a:t>Major Traffic Incidents</a:t>
            </a:r>
            <a:endParaRPr lang="en-US" smtClean="0"/>
          </a:p>
        </p:txBody>
      </p:sp>
      <p:sp>
        <p:nvSpPr>
          <p:cNvPr id="5" name="Text Placeholder 4"/>
          <p:cNvSpPr>
            <a:spLocks noGrp="1"/>
          </p:cNvSpPr>
          <p:nvPr>
            <p:ph type="body" idx="1"/>
          </p:nvPr>
        </p:nvSpPr>
        <p:spPr>
          <a:xfrm>
            <a:off x="722313" y="2547938"/>
            <a:ext cx="7772400" cy="3471862"/>
          </a:xfrm>
        </p:spPr>
        <p:txBody>
          <a:bodyPr>
            <a:normAutofit/>
          </a:bodyPr>
          <a:lstStyle/>
          <a:p>
            <a:pPr eaLnBrk="1" fontAlgn="auto" hangingPunct="1">
              <a:spcBef>
                <a:spcPts val="580"/>
              </a:spcBef>
              <a:spcAft>
                <a:spcPts val="0"/>
              </a:spcAft>
              <a:buFont typeface="Wingdings 2"/>
              <a:buNone/>
              <a:defRPr/>
            </a:pPr>
            <a:r>
              <a:rPr lang="en-US" dirty="0" smtClean="0"/>
              <a:t/>
            </a:r>
            <a:br>
              <a:rPr lang="en-US" dirty="0" smtClean="0"/>
            </a:br>
            <a:r>
              <a:rPr lang="en-US" dirty="0" smtClean="0"/>
              <a:t>Major traffic incidents are typically traffic incidents involving hazardous materials, fatal traffic crashes involving numerous vehicles, and other natural or man-made disasters. </a:t>
            </a:r>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r>
              <a:rPr lang="en-US" dirty="0" smtClean="0"/>
              <a:t>These traffic incidents typically involve closing all or part of a roadway facility for a period exceeding 2 hours.</a:t>
            </a:r>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pPr eaLnBrk="1" hangingPunct="1"/>
            <a:r>
              <a:rPr lang="en-US" b="1" smtClean="0"/>
              <a:t>Major Traffic Incidents- Support</a:t>
            </a:r>
            <a:endParaRPr lang="en-US" smtClean="0"/>
          </a:p>
        </p:txBody>
      </p:sp>
      <p:sp>
        <p:nvSpPr>
          <p:cNvPr id="3" name="Text Placeholder 2"/>
          <p:cNvSpPr>
            <a:spLocks noGrp="1"/>
          </p:cNvSpPr>
          <p:nvPr>
            <p:ph type="body" idx="1"/>
          </p:nvPr>
        </p:nvSpPr>
        <p:spPr>
          <a:xfrm>
            <a:off x="722313" y="2547938"/>
            <a:ext cx="7772400" cy="3929062"/>
          </a:xfrm>
        </p:spPr>
        <p:txBody>
          <a:bodyPr>
            <a:normAutofit lnSpcReduction="10000"/>
          </a:bodyPr>
          <a:lstStyle/>
          <a:p>
            <a:pPr eaLnBrk="1" fontAlgn="auto" hangingPunct="1">
              <a:spcBef>
                <a:spcPts val="580"/>
              </a:spcBef>
              <a:spcAft>
                <a:spcPts val="0"/>
              </a:spcAft>
              <a:buFont typeface="Wingdings 2"/>
              <a:buNone/>
              <a:defRPr/>
            </a:pPr>
            <a:r>
              <a:rPr lang="en-US" dirty="0" smtClean="0"/>
              <a:t>Support:</a:t>
            </a:r>
            <a:br>
              <a:rPr lang="en-US" dirty="0" smtClean="0"/>
            </a:br>
            <a:r>
              <a:rPr lang="en-US" dirty="0" smtClean="0"/>
              <a:t>A road closure can be caused by a traffic incident such as a road user crash that blocks the traveled way. Road users are usually diverted through lane shifts or detoured around the traffic incident and back to the original roadway. </a:t>
            </a:r>
          </a:p>
          <a:p>
            <a:pPr eaLnBrk="1" fontAlgn="auto" hangingPunct="1">
              <a:spcBef>
                <a:spcPts val="580"/>
              </a:spcBef>
              <a:spcAft>
                <a:spcPts val="0"/>
              </a:spcAft>
              <a:buFont typeface="Wingdings 2"/>
              <a:buNone/>
              <a:defRPr/>
            </a:pPr>
            <a:r>
              <a:rPr lang="en-US" dirty="0" smtClean="0"/>
              <a:t>Guidance:</a:t>
            </a:r>
            <a:br>
              <a:rPr lang="en-US" dirty="0" smtClean="0"/>
            </a:br>
            <a:r>
              <a:rPr lang="en-US" dirty="0" smtClean="0"/>
              <a:t>On-scene responders should be trained in safe practices for accomplishing their tasks in and near traffic. Responders should always be aware of their visibility to oncoming traffic and take measures to move the traffic incident as far off the traveled roadway as possible or to provide for appropriate warning. </a:t>
            </a:r>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pPr eaLnBrk="1" hangingPunct="1"/>
            <a:r>
              <a:rPr lang="en-US" b="1" smtClean="0"/>
              <a:t>Intermediate Traffic Incidents</a:t>
            </a:r>
            <a:endParaRPr lang="en-US" smtClean="0"/>
          </a:p>
        </p:txBody>
      </p:sp>
      <p:sp>
        <p:nvSpPr>
          <p:cNvPr id="3" name="Text Placeholder 2"/>
          <p:cNvSpPr>
            <a:spLocks noGrp="1"/>
          </p:cNvSpPr>
          <p:nvPr>
            <p:ph type="body" idx="1"/>
          </p:nvPr>
        </p:nvSpPr>
        <p:spPr>
          <a:xfrm>
            <a:off x="722313" y="2547938"/>
            <a:ext cx="7772400" cy="4081462"/>
          </a:xfrm>
        </p:spPr>
        <p:txBody>
          <a:bodyPr>
            <a:normAutofit/>
          </a:bodyPr>
          <a:lstStyle/>
          <a:p>
            <a:pPr eaLnBrk="1" fontAlgn="auto" hangingPunct="1">
              <a:spcBef>
                <a:spcPts val="580"/>
              </a:spcBef>
              <a:spcAft>
                <a:spcPts val="0"/>
              </a:spcAft>
              <a:buFont typeface="Wingdings 2"/>
              <a:buNone/>
              <a:defRPr/>
            </a:pPr>
            <a:r>
              <a:rPr lang="en-US" dirty="0" smtClean="0"/>
              <a:t/>
            </a:r>
            <a:br>
              <a:rPr lang="en-US" dirty="0" smtClean="0"/>
            </a:br>
            <a:r>
              <a:rPr lang="en-US" dirty="0" smtClean="0"/>
              <a:t>Intermediate traffic incidents typically affect travel lanes for a time period of 30 minutes to 2 hours, and usually require traffic control on the scene to divert road users past the blockage. </a:t>
            </a:r>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r>
              <a:rPr lang="en-US" dirty="0" smtClean="0"/>
              <a:t>Responders should always be aware of their visibility to oncoming traffic and take measures to move the traffic incident as far off the traveled roadway as possible or to provide for appropriate warning. </a:t>
            </a:r>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3"/>
          <p:cNvSpPr>
            <a:spLocks noGrp="1"/>
          </p:cNvSpPr>
          <p:nvPr>
            <p:ph type="title"/>
          </p:nvPr>
        </p:nvSpPr>
        <p:spPr/>
        <p:txBody>
          <a:bodyPr/>
          <a:lstStyle/>
          <a:p>
            <a:pPr algn="ctr" eaLnBrk="1" hangingPunct="1"/>
            <a:r>
              <a:rPr lang="en-US" smtClean="0"/>
              <a:t>Tabletop exercises</a:t>
            </a:r>
          </a:p>
        </p:txBody>
      </p:sp>
      <p:sp>
        <p:nvSpPr>
          <p:cNvPr id="5" name="Text Placeholder 4"/>
          <p:cNvSpPr>
            <a:spLocks noGrp="1"/>
          </p:cNvSpPr>
          <p:nvPr>
            <p:ph type="body" idx="1"/>
          </p:nvPr>
        </p:nvSpPr>
        <p:spPr>
          <a:xfrm>
            <a:off x="609600" y="2514600"/>
            <a:ext cx="7848600" cy="4191000"/>
          </a:xfrm>
          <a:ln>
            <a:miter lim="800000"/>
            <a:headEnd/>
            <a:tailEnd/>
          </a:ln>
        </p:spPr>
        <p:txBody>
          <a:bodyPr numCol="2">
            <a:normAutofit fontScale="25000" lnSpcReduction="20000"/>
          </a:bodyPr>
          <a:lstStyle/>
          <a:p>
            <a:pPr eaLnBrk="1" fontAlgn="auto" hangingPunct="1">
              <a:spcBef>
                <a:spcPts val="580"/>
              </a:spcBef>
              <a:spcAft>
                <a:spcPts val="0"/>
              </a:spcAft>
              <a:buFont typeface="Wingdings 2"/>
              <a:buNone/>
              <a:defRPr/>
            </a:pPr>
            <a:r>
              <a:rPr lang="en-US" sz="9600" dirty="0" smtClean="0">
                <a:solidFill>
                  <a:schemeClr val="tx1"/>
                </a:solidFill>
              </a:rPr>
              <a:t>Master List of Exercise Objectives</a:t>
            </a:r>
          </a:p>
          <a:p>
            <a:pPr eaLnBrk="1" fontAlgn="auto" hangingPunct="1">
              <a:spcBef>
                <a:spcPts val="580"/>
              </a:spcBef>
              <a:spcAft>
                <a:spcPts val="0"/>
              </a:spcAft>
              <a:buFont typeface="Wingdings 2"/>
              <a:buNone/>
              <a:defRPr/>
            </a:pPr>
            <a:r>
              <a:rPr lang="en-US" sz="9600" dirty="0" smtClean="0">
                <a:solidFill>
                  <a:schemeClr val="tx1"/>
                </a:solidFill>
              </a:rPr>
              <a:t>1. ALERT NOTIFICATION</a:t>
            </a:r>
          </a:p>
          <a:p>
            <a:pPr eaLnBrk="1" fontAlgn="auto" hangingPunct="1">
              <a:spcBef>
                <a:spcPts val="580"/>
              </a:spcBef>
              <a:spcAft>
                <a:spcPts val="0"/>
              </a:spcAft>
              <a:buFont typeface="Wingdings 2"/>
              <a:buNone/>
              <a:defRPr/>
            </a:pPr>
            <a:r>
              <a:rPr lang="en-US" sz="9600" dirty="0" smtClean="0">
                <a:solidFill>
                  <a:schemeClr val="tx1"/>
                </a:solidFill>
              </a:rPr>
              <a:t>2. COMMUNICATIONS</a:t>
            </a:r>
          </a:p>
          <a:p>
            <a:pPr eaLnBrk="1" fontAlgn="auto" hangingPunct="1">
              <a:spcBef>
                <a:spcPts val="580"/>
              </a:spcBef>
              <a:spcAft>
                <a:spcPts val="0"/>
              </a:spcAft>
              <a:buFont typeface="Wingdings 2"/>
              <a:buNone/>
              <a:defRPr/>
            </a:pPr>
            <a:r>
              <a:rPr lang="en-US" sz="9600" dirty="0" smtClean="0">
                <a:solidFill>
                  <a:schemeClr val="tx1"/>
                </a:solidFill>
              </a:rPr>
              <a:t>3. COORDINATION &amp; CONTROL</a:t>
            </a:r>
          </a:p>
          <a:p>
            <a:pPr eaLnBrk="1" fontAlgn="auto" hangingPunct="1">
              <a:spcBef>
                <a:spcPts val="580"/>
              </a:spcBef>
              <a:spcAft>
                <a:spcPts val="0"/>
              </a:spcAft>
              <a:buFont typeface="Wingdings 2"/>
              <a:buNone/>
              <a:defRPr/>
            </a:pPr>
            <a:r>
              <a:rPr lang="en-US" sz="9600" dirty="0" smtClean="0">
                <a:solidFill>
                  <a:schemeClr val="tx1"/>
                </a:solidFill>
              </a:rPr>
              <a:t>4. EMERGENCY PUBLIC INFORMATION</a:t>
            </a:r>
          </a:p>
          <a:p>
            <a:pPr eaLnBrk="1" fontAlgn="auto" hangingPunct="1">
              <a:spcBef>
                <a:spcPts val="580"/>
              </a:spcBef>
              <a:spcAft>
                <a:spcPts val="0"/>
              </a:spcAft>
              <a:buFont typeface="Wingdings 2"/>
              <a:buNone/>
              <a:defRPr/>
            </a:pPr>
            <a:r>
              <a:rPr lang="en-US" sz="9600" dirty="0" smtClean="0">
                <a:solidFill>
                  <a:schemeClr val="tx1"/>
                </a:solidFill>
              </a:rPr>
              <a:t>5. DAMAGE ASSESSMENT</a:t>
            </a:r>
          </a:p>
          <a:p>
            <a:pPr eaLnBrk="1" fontAlgn="auto" hangingPunct="1">
              <a:spcBef>
                <a:spcPts val="580"/>
              </a:spcBef>
              <a:spcAft>
                <a:spcPts val="0"/>
              </a:spcAft>
              <a:buFont typeface="Wingdings 2"/>
              <a:buNone/>
              <a:defRPr/>
            </a:pPr>
            <a:r>
              <a:rPr lang="en-US" sz="9600" dirty="0" smtClean="0">
                <a:solidFill>
                  <a:schemeClr val="tx1"/>
                </a:solidFill>
              </a:rPr>
              <a:t>6. HEALTH &amp; MEDICAL</a:t>
            </a:r>
          </a:p>
          <a:p>
            <a:pPr eaLnBrk="1" fontAlgn="auto" hangingPunct="1">
              <a:spcBef>
                <a:spcPts val="580"/>
              </a:spcBef>
              <a:spcAft>
                <a:spcPts val="0"/>
              </a:spcAft>
              <a:buFont typeface="Wingdings 2"/>
              <a:buNone/>
              <a:defRPr/>
            </a:pPr>
            <a:r>
              <a:rPr lang="en-US" sz="9600" dirty="0" smtClean="0">
                <a:solidFill>
                  <a:schemeClr val="tx1"/>
                </a:solidFill>
              </a:rPr>
              <a:t>7. INDIVIDUAL/FAMILY ASSISTANCE</a:t>
            </a:r>
          </a:p>
          <a:p>
            <a:pPr eaLnBrk="1" fontAlgn="auto" hangingPunct="1">
              <a:spcBef>
                <a:spcPts val="580"/>
              </a:spcBef>
              <a:spcAft>
                <a:spcPts val="0"/>
              </a:spcAft>
              <a:buFont typeface="Wingdings 2"/>
              <a:buNone/>
              <a:defRPr/>
            </a:pPr>
            <a:r>
              <a:rPr lang="en-US" sz="9600" dirty="0" smtClean="0">
                <a:solidFill>
                  <a:schemeClr val="tx1"/>
                </a:solidFill>
              </a:rPr>
              <a:t>8. PUBLIC SAFETY</a:t>
            </a:r>
          </a:p>
          <a:p>
            <a:pPr eaLnBrk="1" fontAlgn="auto" hangingPunct="1">
              <a:spcBef>
                <a:spcPts val="580"/>
              </a:spcBef>
              <a:spcAft>
                <a:spcPts val="0"/>
              </a:spcAft>
              <a:buFont typeface="Wingdings 2"/>
              <a:buNone/>
              <a:defRPr/>
            </a:pPr>
            <a:endParaRPr lang="en-US" sz="9600" dirty="0" smtClean="0">
              <a:solidFill>
                <a:schemeClr val="tx1"/>
              </a:solidFill>
            </a:endParaRPr>
          </a:p>
          <a:p>
            <a:pPr eaLnBrk="1" fontAlgn="auto" hangingPunct="1">
              <a:spcBef>
                <a:spcPts val="580"/>
              </a:spcBef>
              <a:spcAft>
                <a:spcPts val="0"/>
              </a:spcAft>
              <a:buFont typeface="Wingdings 2"/>
              <a:buNone/>
              <a:defRPr/>
            </a:pPr>
            <a:endParaRPr lang="en-US" sz="9600" dirty="0">
              <a:solidFill>
                <a:schemeClr val="tx1"/>
              </a:solidFill>
            </a:endParaRPr>
          </a:p>
          <a:p>
            <a:pPr eaLnBrk="1" fontAlgn="auto" hangingPunct="1">
              <a:spcBef>
                <a:spcPts val="580"/>
              </a:spcBef>
              <a:spcAft>
                <a:spcPts val="0"/>
              </a:spcAft>
              <a:buFont typeface="Wingdings 2"/>
              <a:buNone/>
              <a:defRPr/>
            </a:pPr>
            <a:r>
              <a:rPr lang="en-US" sz="9600" dirty="0" smtClean="0">
                <a:solidFill>
                  <a:schemeClr val="tx1"/>
                </a:solidFill>
              </a:rPr>
              <a:t>9. PUBLIC WORKS</a:t>
            </a:r>
          </a:p>
          <a:p>
            <a:pPr eaLnBrk="1" fontAlgn="auto" hangingPunct="1">
              <a:spcBef>
                <a:spcPts val="580"/>
              </a:spcBef>
              <a:spcAft>
                <a:spcPts val="0"/>
              </a:spcAft>
              <a:buFont typeface="Wingdings 2"/>
              <a:buNone/>
              <a:defRPr/>
            </a:pPr>
            <a:r>
              <a:rPr lang="en-US" sz="9600" dirty="0" smtClean="0">
                <a:solidFill>
                  <a:schemeClr val="tx1"/>
                </a:solidFill>
              </a:rPr>
              <a:t>10. RESOURCE MANAGEMENT</a:t>
            </a:r>
          </a:p>
          <a:p>
            <a:pPr eaLnBrk="1" fontAlgn="auto" hangingPunct="1">
              <a:spcBef>
                <a:spcPts val="580"/>
              </a:spcBef>
              <a:spcAft>
                <a:spcPts val="0"/>
              </a:spcAft>
              <a:buFont typeface="Wingdings 2"/>
              <a:buNone/>
              <a:defRPr/>
            </a:pPr>
            <a:r>
              <a:rPr lang="en-US" sz="9600" dirty="0" smtClean="0">
                <a:solidFill>
                  <a:schemeClr val="tx1"/>
                </a:solidFill>
              </a:rPr>
              <a:t>11. WARNING</a:t>
            </a:r>
          </a:p>
          <a:p>
            <a:pPr eaLnBrk="1" fontAlgn="auto" hangingPunct="1">
              <a:spcBef>
                <a:spcPts val="580"/>
              </a:spcBef>
              <a:spcAft>
                <a:spcPts val="0"/>
              </a:spcAft>
              <a:buFont typeface="Wingdings 2"/>
              <a:buNone/>
              <a:defRPr/>
            </a:pPr>
            <a:r>
              <a:rPr lang="en-US" sz="9600" dirty="0" smtClean="0">
                <a:solidFill>
                  <a:schemeClr val="tx1"/>
                </a:solidFill>
              </a:rPr>
              <a:t>12. EFFECTIVENESS OF WARNING</a:t>
            </a:r>
          </a:p>
          <a:p>
            <a:pPr eaLnBrk="1" fontAlgn="auto" hangingPunct="1">
              <a:spcBef>
                <a:spcPts val="580"/>
              </a:spcBef>
              <a:spcAft>
                <a:spcPts val="0"/>
              </a:spcAft>
              <a:buFont typeface="Wingdings 2"/>
              <a:buNone/>
              <a:defRPr/>
            </a:pPr>
            <a:r>
              <a:rPr lang="en-US" sz="9600" dirty="0" smtClean="0">
                <a:solidFill>
                  <a:schemeClr val="tx1"/>
                </a:solidFill>
              </a:rPr>
              <a:t>13. OTHER NON-EMERS OBJECTIVES</a:t>
            </a:r>
          </a:p>
          <a:p>
            <a:pPr eaLnBrk="1" fontAlgn="auto" hangingPunct="1">
              <a:spcBef>
                <a:spcPts val="580"/>
              </a:spcBef>
              <a:spcAft>
                <a:spcPts val="0"/>
              </a:spcAft>
              <a:buFont typeface="Wingdings 2"/>
              <a:buNone/>
              <a:defRPr/>
            </a:pPr>
            <a:r>
              <a:rPr lang="en-US" sz="9600" b="1" dirty="0" smtClean="0">
                <a:solidFill>
                  <a:schemeClr val="tx1"/>
                </a:solidFill>
              </a:rPr>
              <a:t>NOTE: </a:t>
            </a:r>
            <a:r>
              <a:rPr lang="en-US" sz="9600" dirty="0" smtClean="0">
                <a:solidFill>
                  <a:schemeClr val="tx1"/>
                </a:solidFill>
              </a:rPr>
              <a:t>It is recommended that no more that 6 – 8 or so objectives are chosen for any one</a:t>
            </a:r>
          </a:p>
          <a:p>
            <a:pPr eaLnBrk="1" fontAlgn="auto" hangingPunct="1">
              <a:spcBef>
                <a:spcPts val="580"/>
              </a:spcBef>
              <a:spcAft>
                <a:spcPts val="0"/>
              </a:spcAft>
              <a:buFont typeface="Wingdings 2"/>
              <a:buNone/>
              <a:defRPr/>
            </a:pPr>
            <a:endParaRPr lang="en-US" sz="9600" dirty="0" smtClean="0">
              <a:solidFill>
                <a:schemeClr val="tx1"/>
              </a:solidFill>
            </a:endParaRPr>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pPr algn="ctr" eaLnBrk="1" hangingPunct="1"/>
            <a:r>
              <a:rPr lang="en-US" smtClean="0">
                <a:solidFill>
                  <a:schemeClr val="tx1"/>
                </a:solidFill>
              </a:rPr>
              <a:t>Wildfire-Rural</a:t>
            </a:r>
            <a:endParaRPr lang="en-US" smtClean="0"/>
          </a:p>
        </p:txBody>
      </p:sp>
      <p:sp>
        <p:nvSpPr>
          <p:cNvPr id="3" name="Text Placeholder 2"/>
          <p:cNvSpPr>
            <a:spLocks noGrp="1"/>
          </p:cNvSpPr>
          <p:nvPr>
            <p:ph type="body" idx="1"/>
          </p:nvPr>
        </p:nvSpPr>
        <p:spPr>
          <a:xfrm>
            <a:off x="722313" y="2547938"/>
            <a:ext cx="7772400" cy="4310062"/>
          </a:xfrm>
          <a:ln>
            <a:miter lim="800000"/>
            <a:headEnd/>
            <a:tailEnd/>
          </a:ln>
        </p:spPr>
        <p:txBody>
          <a:bodyPr numCol="2">
            <a:normAutofit fontScale="55000" lnSpcReduction="20000"/>
          </a:bodyPr>
          <a:lstStyle/>
          <a:p>
            <a:pPr eaLnBrk="1" fontAlgn="auto" hangingPunct="1">
              <a:spcBef>
                <a:spcPts val="580"/>
              </a:spcBef>
              <a:spcAft>
                <a:spcPts val="0"/>
              </a:spcAft>
              <a:buFont typeface="Wingdings 2"/>
              <a:buNone/>
              <a:defRPr/>
            </a:pPr>
            <a:r>
              <a:rPr lang="en-US" dirty="0" smtClean="0">
                <a:solidFill>
                  <a:schemeClr val="tx1"/>
                </a:solidFill>
              </a:rPr>
              <a:t>Following a ten-week period of drought, vegetation throughout _________ County is</a:t>
            </a:r>
          </a:p>
          <a:p>
            <a:pPr eaLnBrk="1" fontAlgn="auto" hangingPunct="1">
              <a:spcBef>
                <a:spcPts val="580"/>
              </a:spcBef>
              <a:spcAft>
                <a:spcPts val="0"/>
              </a:spcAft>
              <a:buFont typeface="Wingdings 2"/>
              <a:buNone/>
              <a:defRPr/>
            </a:pPr>
            <a:r>
              <a:rPr lang="en-US" dirty="0" smtClean="0">
                <a:solidFill>
                  <a:schemeClr val="tx1"/>
                </a:solidFill>
              </a:rPr>
              <a:t>extremely dry. At 8:30 a.m. on this hot, sunny day, a power line snaps due to strong</a:t>
            </a:r>
          </a:p>
          <a:p>
            <a:pPr eaLnBrk="1" fontAlgn="auto" hangingPunct="1">
              <a:spcBef>
                <a:spcPts val="580"/>
              </a:spcBef>
              <a:spcAft>
                <a:spcPts val="0"/>
              </a:spcAft>
              <a:buFont typeface="Wingdings 2"/>
              <a:buNone/>
              <a:defRPr/>
            </a:pPr>
            <a:r>
              <a:rPr lang="en-US" dirty="0" smtClean="0">
                <a:solidFill>
                  <a:schemeClr val="tx1"/>
                </a:solidFill>
              </a:rPr>
              <a:t>winds and falls to the ground, touching off a brush fire near County Highway ________.</a:t>
            </a:r>
          </a:p>
          <a:p>
            <a:pPr eaLnBrk="1" fontAlgn="auto" hangingPunct="1">
              <a:spcBef>
                <a:spcPts val="580"/>
              </a:spcBef>
              <a:spcAft>
                <a:spcPts val="0"/>
              </a:spcAft>
              <a:buFont typeface="Wingdings 2"/>
              <a:buNone/>
              <a:defRPr/>
            </a:pPr>
            <a:r>
              <a:rPr lang="en-US" dirty="0" smtClean="0">
                <a:solidFill>
                  <a:schemeClr val="tx1"/>
                </a:solidFill>
              </a:rPr>
              <a:t>The fire, pushed by 30 mph winds, spreads rapidly through the dry grass, brush, and</a:t>
            </a:r>
          </a:p>
          <a:p>
            <a:pPr eaLnBrk="1" fontAlgn="auto" hangingPunct="1">
              <a:spcBef>
                <a:spcPts val="580"/>
              </a:spcBef>
              <a:spcAft>
                <a:spcPts val="0"/>
              </a:spcAft>
              <a:buFont typeface="Wingdings 2"/>
              <a:buNone/>
              <a:defRPr/>
            </a:pPr>
            <a:r>
              <a:rPr lang="en-US" dirty="0" smtClean="0">
                <a:solidFill>
                  <a:schemeClr val="tx1"/>
                </a:solidFill>
              </a:rPr>
              <a:t>trees. By 10:00 a.m., acres are burning and local firefighting resources from the Towns of</a:t>
            </a:r>
          </a:p>
          <a:p>
            <a:pPr eaLnBrk="1" fontAlgn="auto" hangingPunct="1">
              <a:spcBef>
                <a:spcPts val="580"/>
              </a:spcBef>
              <a:spcAft>
                <a:spcPts val="0"/>
              </a:spcAft>
              <a:buFont typeface="Wingdings 2"/>
              <a:buNone/>
              <a:defRPr/>
            </a:pPr>
            <a:r>
              <a:rPr lang="en-US" dirty="0" smtClean="0">
                <a:solidFill>
                  <a:schemeClr val="tx1"/>
                </a:solidFill>
              </a:rPr>
              <a:t>______ and ______ are fully committed. The fire has now jumped County Highway</a:t>
            </a:r>
          </a:p>
          <a:p>
            <a:pPr eaLnBrk="1" fontAlgn="auto" hangingPunct="1">
              <a:spcBef>
                <a:spcPts val="580"/>
              </a:spcBef>
              <a:spcAft>
                <a:spcPts val="0"/>
              </a:spcAft>
              <a:buFont typeface="Wingdings 2"/>
              <a:buNone/>
              <a:defRPr/>
            </a:pPr>
            <a:r>
              <a:rPr lang="en-US" dirty="0" smtClean="0">
                <a:solidFill>
                  <a:schemeClr val="tx1"/>
                </a:solidFill>
              </a:rPr>
              <a:t>_____ and is within a mile of a new work zone and a new housing development outside of the Town of _______. It appears likely that firefighters will not be able to stop the flames from</a:t>
            </a:r>
          </a:p>
          <a:p>
            <a:pPr eaLnBrk="1" fontAlgn="auto" hangingPunct="1">
              <a:spcBef>
                <a:spcPts val="580"/>
              </a:spcBef>
              <a:spcAft>
                <a:spcPts val="0"/>
              </a:spcAft>
              <a:buFont typeface="Wingdings 2"/>
              <a:buNone/>
              <a:defRPr/>
            </a:pPr>
            <a:r>
              <a:rPr lang="en-US" dirty="0" smtClean="0">
                <a:solidFill>
                  <a:schemeClr val="tx1"/>
                </a:solidFill>
              </a:rPr>
              <a:t>reaching the work zone and the homes.</a:t>
            </a:r>
          </a:p>
          <a:p>
            <a:pPr eaLnBrk="1" fontAlgn="auto" hangingPunct="1">
              <a:spcBef>
                <a:spcPts val="580"/>
              </a:spcBef>
              <a:spcAft>
                <a:spcPts val="0"/>
              </a:spcAft>
              <a:buFont typeface="Wingdings 2"/>
              <a:buNone/>
              <a:defRPr/>
            </a:pPr>
            <a:endParaRPr lang="en-US" dirty="0" smtClean="0">
              <a:solidFill>
                <a:schemeClr val="tx1"/>
              </a:solidFill>
            </a:endParaRPr>
          </a:p>
          <a:p>
            <a:pPr eaLnBrk="1" fontAlgn="auto" hangingPunct="1">
              <a:spcBef>
                <a:spcPts val="580"/>
              </a:spcBef>
              <a:spcAft>
                <a:spcPts val="0"/>
              </a:spcAft>
              <a:buFont typeface="Wingdings 2"/>
              <a:buNone/>
              <a:defRPr/>
            </a:pPr>
            <a:r>
              <a:rPr lang="en-US" dirty="0" smtClean="0">
                <a:solidFill>
                  <a:schemeClr val="tx1"/>
                </a:solidFill>
              </a:rPr>
              <a:t>The weather forecast for the remainder of the days calls for hot, sunny</a:t>
            </a:r>
          </a:p>
          <a:p>
            <a:pPr eaLnBrk="1" fontAlgn="auto" hangingPunct="1">
              <a:spcBef>
                <a:spcPts val="580"/>
              </a:spcBef>
              <a:spcAft>
                <a:spcPts val="0"/>
              </a:spcAft>
              <a:buFont typeface="Wingdings 2"/>
              <a:buNone/>
              <a:defRPr/>
            </a:pPr>
            <a:r>
              <a:rPr lang="en-US" dirty="0" smtClean="0">
                <a:solidFill>
                  <a:schemeClr val="tx1"/>
                </a:solidFill>
              </a:rPr>
              <a:t>conditions with winds of 25-35 mph.</a:t>
            </a:r>
          </a:p>
          <a:p>
            <a:pPr eaLnBrk="1" fontAlgn="auto" hangingPunct="1">
              <a:spcBef>
                <a:spcPts val="580"/>
              </a:spcBef>
              <a:spcAft>
                <a:spcPts val="0"/>
              </a:spcAft>
              <a:buFont typeface="Wingdings 2"/>
              <a:buNone/>
              <a:defRPr/>
            </a:pPr>
            <a:endParaRPr lang="en-US" dirty="0" smtClean="0">
              <a:solidFill>
                <a:schemeClr val="tx1"/>
              </a:solidFill>
            </a:endParaRPr>
          </a:p>
          <a:p>
            <a:pPr eaLnBrk="1" fontAlgn="auto" hangingPunct="1">
              <a:spcBef>
                <a:spcPts val="580"/>
              </a:spcBef>
              <a:spcAft>
                <a:spcPts val="0"/>
              </a:spcAft>
              <a:buFont typeface="Wingdings 2"/>
              <a:buNone/>
              <a:defRPr/>
            </a:pPr>
            <a:r>
              <a:rPr lang="en-US" dirty="0" smtClean="0">
                <a:solidFill>
                  <a:schemeClr val="tx1"/>
                </a:solidFill>
              </a:rPr>
              <a:t>Questions</a:t>
            </a:r>
          </a:p>
          <a:p>
            <a:pPr eaLnBrk="1" fontAlgn="auto" hangingPunct="1">
              <a:spcBef>
                <a:spcPts val="580"/>
              </a:spcBef>
              <a:spcAft>
                <a:spcPts val="0"/>
              </a:spcAft>
              <a:buFont typeface="Wingdings 2"/>
              <a:buNone/>
              <a:defRPr/>
            </a:pPr>
            <a:r>
              <a:rPr lang="en-US" dirty="0" smtClean="0">
                <a:solidFill>
                  <a:schemeClr val="tx1"/>
                </a:solidFill>
              </a:rPr>
              <a:t>1. Should an evacuation be ordered?</a:t>
            </a:r>
          </a:p>
          <a:p>
            <a:pPr eaLnBrk="1" fontAlgn="auto" hangingPunct="1">
              <a:spcBef>
                <a:spcPts val="580"/>
              </a:spcBef>
              <a:spcAft>
                <a:spcPts val="0"/>
              </a:spcAft>
              <a:buFont typeface="Wingdings 2"/>
              <a:buNone/>
              <a:defRPr/>
            </a:pPr>
            <a:r>
              <a:rPr lang="en-US" dirty="0" smtClean="0">
                <a:solidFill>
                  <a:schemeClr val="tx1"/>
                </a:solidFill>
              </a:rPr>
              <a:t>2. If so, how will the order be disseminated and carried out?</a:t>
            </a:r>
          </a:p>
          <a:p>
            <a:pPr eaLnBrk="1" fontAlgn="auto" hangingPunct="1">
              <a:spcBef>
                <a:spcPts val="580"/>
              </a:spcBef>
              <a:spcAft>
                <a:spcPts val="0"/>
              </a:spcAft>
              <a:buFont typeface="Wingdings 2"/>
              <a:buNone/>
              <a:defRPr/>
            </a:pPr>
            <a:r>
              <a:rPr lang="en-US" dirty="0" smtClean="0">
                <a:solidFill>
                  <a:schemeClr val="tx1"/>
                </a:solidFill>
              </a:rPr>
              <a:t>3. Where will evacuees be sent?</a:t>
            </a:r>
          </a:p>
          <a:p>
            <a:pPr eaLnBrk="1" fontAlgn="auto" hangingPunct="1">
              <a:spcBef>
                <a:spcPts val="580"/>
              </a:spcBef>
              <a:spcAft>
                <a:spcPts val="0"/>
              </a:spcAft>
              <a:buFont typeface="Wingdings 2"/>
              <a:buNone/>
              <a:defRPr/>
            </a:pPr>
            <a:r>
              <a:rPr lang="en-US" dirty="0" smtClean="0">
                <a:solidFill>
                  <a:schemeClr val="tx1"/>
                </a:solidFill>
              </a:rPr>
              <a:t>4. How will the public be notified of the shelter locations?</a:t>
            </a:r>
          </a:p>
          <a:p>
            <a:pPr eaLnBrk="1" fontAlgn="auto" hangingPunct="1">
              <a:spcBef>
                <a:spcPts val="580"/>
              </a:spcBef>
              <a:spcAft>
                <a:spcPts val="0"/>
              </a:spcAft>
              <a:buFont typeface="Wingdings 2"/>
              <a:buNone/>
              <a:defRPr/>
            </a:pPr>
            <a:r>
              <a:rPr lang="en-US" dirty="0" smtClean="0">
                <a:solidFill>
                  <a:schemeClr val="tx1"/>
                </a:solidFill>
              </a:rPr>
              <a:t>5. What firefighting forces and other resources can be called upon to assist local</a:t>
            </a:r>
          </a:p>
          <a:p>
            <a:pPr eaLnBrk="1" fontAlgn="auto" hangingPunct="1">
              <a:spcBef>
                <a:spcPts val="580"/>
              </a:spcBef>
              <a:spcAft>
                <a:spcPts val="0"/>
              </a:spcAft>
              <a:buFont typeface="Wingdings 2"/>
              <a:buNone/>
              <a:defRPr/>
            </a:pPr>
            <a:r>
              <a:rPr lang="en-US" dirty="0" smtClean="0">
                <a:solidFill>
                  <a:schemeClr val="tx1"/>
                </a:solidFill>
              </a:rPr>
              <a:t>firefighters?</a:t>
            </a:r>
          </a:p>
          <a:p>
            <a:pPr eaLnBrk="1" fontAlgn="auto" hangingPunct="1">
              <a:spcBef>
                <a:spcPts val="580"/>
              </a:spcBef>
              <a:spcAft>
                <a:spcPts val="0"/>
              </a:spcAft>
              <a:buFont typeface="Wingdings 2"/>
              <a:buNone/>
              <a:defRPr/>
            </a:pPr>
            <a:r>
              <a:rPr lang="en-US" dirty="0" smtClean="0">
                <a:solidFill>
                  <a:schemeClr val="tx1"/>
                </a:solidFill>
              </a:rPr>
              <a:t>6 What agreements been worked out with nearby jurisdictions and the state for</a:t>
            </a:r>
          </a:p>
          <a:p>
            <a:pPr eaLnBrk="1" fontAlgn="auto" hangingPunct="1">
              <a:spcBef>
                <a:spcPts val="580"/>
              </a:spcBef>
              <a:spcAft>
                <a:spcPts val="0"/>
              </a:spcAft>
              <a:buFont typeface="Wingdings 2"/>
              <a:buNone/>
              <a:defRPr/>
            </a:pPr>
            <a:r>
              <a:rPr lang="en-US" dirty="0" smtClean="0">
                <a:solidFill>
                  <a:schemeClr val="tx1"/>
                </a:solidFill>
              </a:rPr>
              <a:t>additional firefighting resources?</a:t>
            </a:r>
          </a:p>
          <a:p>
            <a:pPr eaLnBrk="1" fontAlgn="auto" hangingPunct="1">
              <a:spcBef>
                <a:spcPts val="580"/>
              </a:spcBef>
              <a:spcAft>
                <a:spcPts val="0"/>
              </a:spcAft>
              <a:buFont typeface="Wingdings 2"/>
              <a:buNone/>
              <a:defRPr/>
            </a:pPr>
            <a:r>
              <a:rPr lang="en-US" dirty="0" smtClean="0">
                <a:solidFill>
                  <a:schemeClr val="tx1"/>
                </a:solidFill>
              </a:rPr>
              <a:t>7. Should the construction company and homeowners be advised to hose down their roofs and combustibles in their yards prior to evacuation?</a:t>
            </a:r>
          </a:p>
          <a:p>
            <a:pPr eaLnBrk="1" fontAlgn="auto" hangingPunct="1">
              <a:spcBef>
                <a:spcPts val="580"/>
              </a:spcBef>
              <a:spcAft>
                <a:spcPts val="0"/>
              </a:spcAft>
              <a:buFont typeface="Wingdings 2"/>
              <a:buNone/>
              <a:defRPr/>
            </a:pPr>
            <a:r>
              <a:rPr lang="en-US" dirty="0" smtClean="0">
                <a:solidFill>
                  <a:schemeClr val="tx1"/>
                </a:solidFill>
              </a:rPr>
              <a:t>8. What steps can be taken to prevent citizens from entering the fire area?</a:t>
            </a:r>
          </a:p>
          <a:p>
            <a:pPr eaLnBrk="1" fontAlgn="auto" hangingPunct="1">
              <a:spcBef>
                <a:spcPts val="580"/>
              </a:spcBef>
              <a:spcAft>
                <a:spcPts val="0"/>
              </a:spcAft>
              <a:buFont typeface="Wingdings 2"/>
              <a:buNone/>
              <a:defRPr/>
            </a:pPr>
            <a:r>
              <a:rPr lang="en-US" dirty="0" smtClean="0">
                <a:solidFill>
                  <a:schemeClr val="tx1"/>
                </a:solidFill>
              </a:rPr>
              <a:t>9. Should the services of the construction company be recruited for constructing fire breaks?</a:t>
            </a:r>
            <a:endParaRPr lang="en-US" dirty="0" smtClean="0"/>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7772400" cy="762000"/>
          </a:xfrm>
        </p:spPr>
        <p:txBody>
          <a:bodyPr>
            <a:normAutofit fontScale="90000"/>
          </a:bodyPr>
          <a:lstStyle/>
          <a:p>
            <a:pPr algn="ctr" eaLnBrk="1" fontAlgn="auto" hangingPunct="1">
              <a:spcAft>
                <a:spcPts val="0"/>
              </a:spcAft>
              <a:defRPr/>
            </a:pPr>
            <a:r>
              <a:rPr lang="en-US" dirty="0" smtClean="0"/>
              <a:t/>
            </a:r>
            <a:br>
              <a:rPr lang="en-US" dirty="0" smtClean="0"/>
            </a:br>
            <a:r>
              <a:rPr lang="en-US" dirty="0" smtClean="0"/>
              <a:t>Blizzard</a:t>
            </a:r>
            <a:endParaRPr lang="en-US" dirty="0"/>
          </a:p>
        </p:txBody>
      </p:sp>
      <p:sp>
        <p:nvSpPr>
          <p:cNvPr id="3" name="Text Placeholder 2"/>
          <p:cNvSpPr>
            <a:spLocks noGrp="1"/>
          </p:cNvSpPr>
          <p:nvPr>
            <p:ph type="body" idx="1"/>
          </p:nvPr>
        </p:nvSpPr>
        <p:spPr>
          <a:xfrm>
            <a:off x="722313" y="2547938"/>
            <a:ext cx="7772400" cy="4310062"/>
          </a:xfrm>
          <a:ln>
            <a:miter lim="800000"/>
            <a:headEnd/>
            <a:tailEnd/>
          </a:ln>
        </p:spPr>
        <p:txBody>
          <a:bodyPr numCol="2">
            <a:normAutofit fontScale="40000" lnSpcReduction="20000"/>
          </a:bodyPr>
          <a:lstStyle/>
          <a:p>
            <a:pPr eaLnBrk="1" fontAlgn="auto" hangingPunct="1">
              <a:spcBef>
                <a:spcPts val="580"/>
              </a:spcBef>
              <a:spcAft>
                <a:spcPts val="0"/>
              </a:spcAft>
              <a:buFont typeface="Wingdings 2"/>
              <a:buNone/>
              <a:defRPr/>
            </a:pPr>
            <a:r>
              <a:rPr lang="en-US" dirty="0" smtClean="0">
                <a:solidFill>
                  <a:schemeClr val="tx1"/>
                </a:solidFill>
              </a:rPr>
              <a:t>Blizzard Emergency</a:t>
            </a:r>
          </a:p>
          <a:p>
            <a:pPr eaLnBrk="1" fontAlgn="auto" hangingPunct="1">
              <a:spcBef>
                <a:spcPts val="580"/>
              </a:spcBef>
              <a:spcAft>
                <a:spcPts val="0"/>
              </a:spcAft>
              <a:buFont typeface="Wingdings 2"/>
              <a:buNone/>
              <a:defRPr/>
            </a:pPr>
            <a:endParaRPr lang="en-US" dirty="0" smtClean="0">
              <a:solidFill>
                <a:schemeClr val="tx1"/>
              </a:solidFill>
            </a:endParaRPr>
          </a:p>
          <a:p>
            <a:pPr eaLnBrk="1" fontAlgn="auto" hangingPunct="1">
              <a:spcBef>
                <a:spcPts val="580"/>
              </a:spcBef>
              <a:spcAft>
                <a:spcPts val="0"/>
              </a:spcAft>
              <a:buFont typeface="Wingdings 2"/>
              <a:buNone/>
              <a:defRPr/>
            </a:pPr>
            <a:r>
              <a:rPr lang="en-US" dirty="0" smtClean="0">
                <a:solidFill>
                  <a:schemeClr val="tx1"/>
                </a:solidFill>
              </a:rPr>
              <a:t>It is the morning of October 26, a cloudy day with a temperature reading of 28 degrees</a:t>
            </a:r>
          </a:p>
          <a:p>
            <a:pPr eaLnBrk="1" fontAlgn="auto" hangingPunct="1">
              <a:spcBef>
                <a:spcPts val="580"/>
              </a:spcBef>
              <a:spcAft>
                <a:spcPts val="0"/>
              </a:spcAft>
              <a:buFont typeface="Wingdings 2"/>
              <a:buNone/>
              <a:defRPr/>
            </a:pPr>
            <a:r>
              <a:rPr lang="en-US" dirty="0" smtClean="0">
                <a:solidFill>
                  <a:schemeClr val="tx1"/>
                </a:solidFill>
              </a:rPr>
              <a:t>Fahrenheit. By 6 am, snow begins to fall and winds begin to increase. By 10:00 am., five</a:t>
            </a:r>
          </a:p>
          <a:p>
            <a:pPr eaLnBrk="1" fontAlgn="auto" hangingPunct="1">
              <a:spcBef>
                <a:spcPts val="580"/>
              </a:spcBef>
              <a:spcAft>
                <a:spcPts val="0"/>
              </a:spcAft>
              <a:buFont typeface="Wingdings 2"/>
              <a:buNone/>
              <a:defRPr/>
            </a:pPr>
            <a:r>
              <a:rPr lang="en-US" dirty="0" smtClean="0">
                <a:solidFill>
                  <a:schemeClr val="tx1"/>
                </a:solidFill>
              </a:rPr>
              <a:t>inches of snow have fallen and forecasters are calling for snow to continue throughout the</a:t>
            </a:r>
          </a:p>
          <a:p>
            <a:pPr eaLnBrk="1" fontAlgn="auto" hangingPunct="1">
              <a:spcBef>
                <a:spcPts val="580"/>
              </a:spcBef>
              <a:spcAft>
                <a:spcPts val="0"/>
              </a:spcAft>
              <a:buFont typeface="Wingdings 2"/>
              <a:buNone/>
              <a:defRPr/>
            </a:pPr>
            <a:r>
              <a:rPr lang="en-US" dirty="0" smtClean="0">
                <a:solidFill>
                  <a:schemeClr val="tx1"/>
                </a:solidFill>
              </a:rPr>
              <a:t>afternoon and evening.</a:t>
            </a:r>
          </a:p>
          <a:p>
            <a:pPr eaLnBrk="1" fontAlgn="auto" hangingPunct="1">
              <a:spcBef>
                <a:spcPts val="580"/>
              </a:spcBef>
              <a:spcAft>
                <a:spcPts val="0"/>
              </a:spcAft>
              <a:buFont typeface="Wingdings 2"/>
              <a:buNone/>
              <a:defRPr/>
            </a:pPr>
            <a:endParaRPr lang="en-US" dirty="0" smtClean="0">
              <a:solidFill>
                <a:schemeClr val="tx1"/>
              </a:solidFill>
            </a:endParaRPr>
          </a:p>
          <a:p>
            <a:pPr eaLnBrk="1" fontAlgn="auto" hangingPunct="1">
              <a:spcBef>
                <a:spcPts val="580"/>
              </a:spcBef>
              <a:spcAft>
                <a:spcPts val="0"/>
              </a:spcAft>
              <a:buFont typeface="Wingdings 2"/>
              <a:buNone/>
              <a:defRPr/>
            </a:pPr>
            <a:r>
              <a:rPr lang="en-US" dirty="0" smtClean="0">
                <a:solidFill>
                  <a:schemeClr val="tx1"/>
                </a:solidFill>
              </a:rPr>
              <a:t>As offices close down early, traffic jams form throughout the city. By 1:00 p.m., snowfall</a:t>
            </a:r>
          </a:p>
          <a:p>
            <a:pPr eaLnBrk="1" fontAlgn="auto" hangingPunct="1">
              <a:spcBef>
                <a:spcPts val="580"/>
              </a:spcBef>
              <a:spcAft>
                <a:spcPts val="0"/>
              </a:spcAft>
              <a:buFont typeface="Wingdings 2"/>
              <a:buNone/>
              <a:defRPr/>
            </a:pPr>
            <a:r>
              <a:rPr lang="en-US" dirty="0" smtClean="0">
                <a:solidFill>
                  <a:schemeClr val="tx1"/>
                </a:solidFill>
              </a:rPr>
              <a:t>has reached 12 inches and many vehicles are getting stuck in drifting snow.</a:t>
            </a:r>
          </a:p>
          <a:p>
            <a:pPr eaLnBrk="1" fontAlgn="auto" hangingPunct="1">
              <a:spcBef>
                <a:spcPts val="580"/>
              </a:spcBef>
              <a:spcAft>
                <a:spcPts val="0"/>
              </a:spcAft>
              <a:buFont typeface="Wingdings 2"/>
              <a:buNone/>
              <a:defRPr/>
            </a:pPr>
            <a:r>
              <a:rPr lang="en-US" dirty="0" smtClean="0">
                <a:solidFill>
                  <a:schemeClr val="tx1"/>
                </a:solidFill>
              </a:rPr>
              <a:t>By 2:00 p.m., accumulations have reached 14 inches and temperatures have fallen to 21</a:t>
            </a:r>
          </a:p>
          <a:p>
            <a:pPr eaLnBrk="1" fontAlgn="auto" hangingPunct="1">
              <a:spcBef>
                <a:spcPts val="580"/>
              </a:spcBef>
              <a:spcAft>
                <a:spcPts val="0"/>
              </a:spcAft>
              <a:buFont typeface="Wingdings 2"/>
              <a:buNone/>
              <a:defRPr/>
            </a:pPr>
            <a:r>
              <a:rPr lang="en-US" dirty="0" smtClean="0">
                <a:solidFill>
                  <a:schemeClr val="tx1"/>
                </a:solidFill>
              </a:rPr>
              <a:t>degrees Fahrenheit. Hundreds of vehicles are abandoned next to the highway where the ______construction company is rushing to finish their fall work. </a:t>
            </a:r>
          </a:p>
          <a:p>
            <a:pPr eaLnBrk="1" fontAlgn="auto" hangingPunct="1">
              <a:spcBef>
                <a:spcPts val="580"/>
              </a:spcBef>
              <a:spcAft>
                <a:spcPts val="0"/>
              </a:spcAft>
              <a:buFont typeface="Wingdings 2"/>
              <a:buNone/>
              <a:defRPr/>
            </a:pPr>
            <a:endParaRPr lang="en-US" dirty="0" smtClean="0">
              <a:solidFill>
                <a:schemeClr val="tx1"/>
              </a:solidFill>
            </a:endParaRPr>
          </a:p>
          <a:p>
            <a:pPr eaLnBrk="1" fontAlgn="auto" hangingPunct="1">
              <a:spcBef>
                <a:spcPts val="580"/>
              </a:spcBef>
              <a:spcAft>
                <a:spcPts val="0"/>
              </a:spcAft>
              <a:buFont typeface="Wingdings 2"/>
              <a:buNone/>
              <a:defRPr/>
            </a:pPr>
            <a:r>
              <a:rPr lang="en-US" dirty="0" smtClean="0">
                <a:solidFill>
                  <a:schemeClr val="tx1"/>
                </a:solidFill>
              </a:rPr>
              <a:t>The interstate highway that runs through town is also full of stranded motorists who are</a:t>
            </a:r>
          </a:p>
          <a:p>
            <a:pPr eaLnBrk="1" fontAlgn="auto" hangingPunct="1">
              <a:spcBef>
                <a:spcPts val="580"/>
              </a:spcBef>
              <a:spcAft>
                <a:spcPts val="0"/>
              </a:spcAft>
              <a:buFont typeface="Wingdings 2"/>
              <a:buNone/>
              <a:defRPr/>
            </a:pPr>
            <a:r>
              <a:rPr lang="en-US" dirty="0" smtClean="0">
                <a:solidFill>
                  <a:schemeClr val="tx1"/>
                </a:solidFill>
              </a:rPr>
              <a:t>unfamiliar with the area. People who leave their vehicles run the risk of becoming</a:t>
            </a:r>
          </a:p>
          <a:p>
            <a:pPr eaLnBrk="1" fontAlgn="auto" hangingPunct="1">
              <a:spcBef>
                <a:spcPts val="580"/>
              </a:spcBef>
              <a:spcAft>
                <a:spcPts val="0"/>
              </a:spcAft>
              <a:buFont typeface="Wingdings 2"/>
              <a:buNone/>
              <a:defRPr/>
            </a:pPr>
            <a:r>
              <a:rPr lang="en-US" dirty="0" smtClean="0">
                <a:solidFill>
                  <a:schemeClr val="tx1"/>
                </a:solidFill>
              </a:rPr>
              <a:t>disoriented and lost in the work zone, while those who remain in their vehicles run the risk of freezing or being poisoned by carbon monoxide from their vehicles’ exhausts.  </a:t>
            </a:r>
          </a:p>
          <a:p>
            <a:pPr eaLnBrk="1" fontAlgn="auto" hangingPunct="1">
              <a:spcBef>
                <a:spcPts val="580"/>
              </a:spcBef>
              <a:spcAft>
                <a:spcPts val="0"/>
              </a:spcAft>
              <a:buFont typeface="Wingdings 2"/>
              <a:buNone/>
              <a:defRPr/>
            </a:pPr>
            <a:r>
              <a:rPr lang="en-US" dirty="0" smtClean="0">
                <a:solidFill>
                  <a:schemeClr val="tx1"/>
                </a:solidFill>
              </a:rPr>
              <a:t>The forecast calls for temperatures to dip into the teens with continued blowing</a:t>
            </a:r>
          </a:p>
          <a:p>
            <a:pPr eaLnBrk="1" fontAlgn="auto" hangingPunct="1">
              <a:spcBef>
                <a:spcPts val="580"/>
              </a:spcBef>
              <a:spcAft>
                <a:spcPts val="0"/>
              </a:spcAft>
              <a:buFont typeface="Wingdings 2"/>
              <a:buNone/>
              <a:defRPr/>
            </a:pPr>
            <a:r>
              <a:rPr lang="en-US" dirty="0" smtClean="0">
                <a:solidFill>
                  <a:schemeClr val="tx1"/>
                </a:solidFill>
              </a:rPr>
              <a:t>snow.</a:t>
            </a:r>
          </a:p>
          <a:p>
            <a:pPr eaLnBrk="1" fontAlgn="auto" hangingPunct="1">
              <a:spcBef>
                <a:spcPts val="580"/>
              </a:spcBef>
              <a:spcAft>
                <a:spcPts val="0"/>
              </a:spcAft>
              <a:buFont typeface="Wingdings 2"/>
              <a:buNone/>
              <a:defRPr/>
            </a:pPr>
            <a:endParaRPr lang="en-US" dirty="0" smtClean="0">
              <a:solidFill>
                <a:schemeClr val="tx1"/>
              </a:solidFill>
            </a:endParaRPr>
          </a:p>
          <a:p>
            <a:pPr eaLnBrk="1" fontAlgn="auto" hangingPunct="1">
              <a:spcBef>
                <a:spcPts val="580"/>
              </a:spcBef>
              <a:spcAft>
                <a:spcPts val="0"/>
              </a:spcAft>
              <a:buFont typeface="Wingdings 2"/>
              <a:buNone/>
              <a:defRPr/>
            </a:pPr>
            <a:r>
              <a:rPr lang="en-US" dirty="0" smtClean="0">
                <a:solidFill>
                  <a:schemeClr val="tx1"/>
                </a:solidFill>
              </a:rPr>
              <a:t>Questions</a:t>
            </a:r>
          </a:p>
          <a:p>
            <a:pPr eaLnBrk="1" fontAlgn="auto" hangingPunct="1">
              <a:spcBef>
                <a:spcPts val="580"/>
              </a:spcBef>
              <a:spcAft>
                <a:spcPts val="0"/>
              </a:spcAft>
              <a:buFont typeface="Wingdings 2"/>
              <a:buNone/>
              <a:defRPr/>
            </a:pPr>
            <a:r>
              <a:rPr lang="en-US" dirty="0" smtClean="0">
                <a:solidFill>
                  <a:schemeClr val="tx1"/>
                </a:solidFill>
              </a:rPr>
              <a:t>1. What actions should the city have taken early in the afternoon in order to reduce</a:t>
            </a:r>
          </a:p>
          <a:p>
            <a:pPr eaLnBrk="1" fontAlgn="auto" hangingPunct="1">
              <a:spcBef>
                <a:spcPts val="580"/>
              </a:spcBef>
              <a:spcAft>
                <a:spcPts val="0"/>
              </a:spcAft>
              <a:buFont typeface="Wingdings 2"/>
              <a:buNone/>
              <a:defRPr/>
            </a:pPr>
            <a:r>
              <a:rPr lang="en-US" dirty="0" smtClean="0">
                <a:solidFill>
                  <a:schemeClr val="tx1"/>
                </a:solidFill>
              </a:rPr>
              <a:t>the number of motorists becoming stuck?</a:t>
            </a:r>
          </a:p>
          <a:p>
            <a:pPr eaLnBrk="1" fontAlgn="auto" hangingPunct="1">
              <a:spcBef>
                <a:spcPts val="580"/>
              </a:spcBef>
              <a:spcAft>
                <a:spcPts val="0"/>
              </a:spcAft>
              <a:buFont typeface="Wingdings 2"/>
              <a:buNone/>
              <a:defRPr/>
            </a:pPr>
            <a:r>
              <a:rPr lang="en-US" dirty="0" smtClean="0">
                <a:solidFill>
                  <a:schemeClr val="tx1"/>
                </a:solidFill>
              </a:rPr>
              <a:t>2. What actions can be taken by the construction company to rescue stranded motorists?</a:t>
            </a:r>
          </a:p>
          <a:p>
            <a:pPr eaLnBrk="1" fontAlgn="auto" hangingPunct="1">
              <a:spcBef>
                <a:spcPts val="580"/>
              </a:spcBef>
              <a:spcAft>
                <a:spcPts val="0"/>
              </a:spcAft>
              <a:buFont typeface="Wingdings 2"/>
              <a:buNone/>
              <a:defRPr/>
            </a:pPr>
            <a:r>
              <a:rPr lang="en-US" dirty="0" smtClean="0">
                <a:solidFill>
                  <a:schemeClr val="tx1"/>
                </a:solidFill>
              </a:rPr>
              <a:t>3. What arrangements can be made to provide shelter for motorists who have</a:t>
            </a:r>
          </a:p>
          <a:p>
            <a:pPr eaLnBrk="1" fontAlgn="auto" hangingPunct="1">
              <a:spcBef>
                <a:spcPts val="580"/>
              </a:spcBef>
              <a:spcAft>
                <a:spcPts val="0"/>
              </a:spcAft>
              <a:buFont typeface="Wingdings 2"/>
              <a:buNone/>
              <a:defRPr/>
            </a:pPr>
            <a:r>
              <a:rPr lang="en-US" dirty="0" smtClean="0">
                <a:solidFill>
                  <a:schemeClr val="tx1"/>
                </a:solidFill>
              </a:rPr>
              <a:t>abandoned their vehicles?</a:t>
            </a:r>
          </a:p>
          <a:p>
            <a:pPr eaLnBrk="1" fontAlgn="auto" hangingPunct="1">
              <a:spcBef>
                <a:spcPts val="580"/>
              </a:spcBef>
              <a:spcAft>
                <a:spcPts val="0"/>
              </a:spcAft>
              <a:buFont typeface="Wingdings 2"/>
              <a:buNone/>
              <a:defRPr/>
            </a:pPr>
            <a:r>
              <a:rPr lang="en-US" dirty="0" smtClean="0">
                <a:solidFill>
                  <a:schemeClr val="tx1"/>
                </a:solidFill>
              </a:rPr>
              <a:t>4. How will emergency information concerning the storm and survival techniques be</a:t>
            </a:r>
          </a:p>
          <a:p>
            <a:pPr eaLnBrk="1" fontAlgn="auto" hangingPunct="1">
              <a:spcBef>
                <a:spcPts val="580"/>
              </a:spcBef>
              <a:spcAft>
                <a:spcPts val="0"/>
              </a:spcAft>
              <a:buFont typeface="Wingdings 2"/>
              <a:buNone/>
              <a:defRPr/>
            </a:pPr>
            <a:r>
              <a:rPr lang="en-US" dirty="0" smtClean="0">
                <a:solidFill>
                  <a:schemeClr val="tx1"/>
                </a:solidFill>
              </a:rPr>
              <a:t>disseminated?</a:t>
            </a:r>
          </a:p>
          <a:p>
            <a:pPr eaLnBrk="1" fontAlgn="auto" hangingPunct="1">
              <a:spcBef>
                <a:spcPts val="580"/>
              </a:spcBef>
              <a:spcAft>
                <a:spcPts val="0"/>
              </a:spcAft>
              <a:buFont typeface="Wingdings 2"/>
              <a:buNone/>
              <a:defRPr/>
            </a:pPr>
            <a:r>
              <a:rPr lang="en-US" dirty="0" smtClean="0">
                <a:solidFill>
                  <a:schemeClr val="tx1"/>
                </a:solidFill>
              </a:rPr>
              <a:t>5. What procedures will be implemented to facilitate the delivery of emergency</a:t>
            </a:r>
          </a:p>
          <a:p>
            <a:pPr eaLnBrk="1" fontAlgn="auto" hangingPunct="1">
              <a:spcBef>
                <a:spcPts val="580"/>
              </a:spcBef>
              <a:spcAft>
                <a:spcPts val="0"/>
              </a:spcAft>
              <a:buFont typeface="Wingdings 2"/>
              <a:buNone/>
              <a:defRPr/>
            </a:pPr>
            <a:r>
              <a:rPr lang="en-US" dirty="0" smtClean="0">
                <a:solidFill>
                  <a:schemeClr val="tx1"/>
                </a:solidFill>
              </a:rPr>
              <a:t>services such as medical treatment, firefighting, and law enforcement?</a:t>
            </a:r>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a:xfrm>
            <a:off x="722313" y="952500"/>
            <a:ext cx="7772400" cy="1333500"/>
          </a:xfrm>
        </p:spPr>
        <p:txBody>
          <a:bodyPr/>
          <a:lstStyle/>
          <a:p>
            <a:pPr algn="ctr" eaLnBrk="1" hangingPunct="1"/>
            <a:r>
              <a:rPr lang="en-US" smtClean="0"/>
              <a:t>Airplane Crash</a:t>
            </a:r>
          </a:p>
        </p:txBody>
      </p:sp>
      <p:sp>
        <p:nvSpPr>
          <p:cNvPr id="3" name="Content Placeholder 2"/>
          <p:cNvSpPr>
            <a:spLocks noGrp="1"/>
          </p:cNvSpPr>
          <p:nvPr>
            <p:ph type="body" idx="1"/>
          </p:nvPr>
        </p:nvSpPr>
        <p:spPr>
          <a:xfrm>
            <a:off x="533400" y="2547938"/>
            <a:ext cx="8077200" cy="4081462"/>
          </a:xfrm>
          <a:ln>
            <a:miter lim="800000"/>
            <a:headEnd/>
            <a:tailEnd/>
          </a:ln>
        </p:spPr>
        <p:txBody>
          <a:bodyPr numCol="2">
            <a:normAutofit fontScale="47500" lnSpcReduction="20000"/>
          </a:bodyPr>
          <a:lstStyle/>
          <a:p>
            <a:pPr eaLnBrk="1" fontAlgn="auto" hangingPunct="1">
              <a:spcBef>
                <a:spcPts val="580"/>
              </a:spcBef>
              <a:spcAft>
                <a:spcPts val="0"/>
              </a:spcAft>
              <a:buFont typeface="Wingdings 2"/>
              <a:buNone/>
              <a:defRPr/>
            </a:pPr>
            <a:r>
              <a:rPr lang="en-US" dirty="0" smtClean="0">
                <a:solidFill>
                  <a:schemeClr val="tx1"/>
                </a:solidFill>
              </a:rPr>
              <a:t>Airplane Crash</a:t>
            </a:r>
          </a:p>
          <a:p>
            <a:pPr eaLnBrk="1" fontAlgn="auto" hangingPunct="1">
              <a:spcBef>
                <a:spcPts val="580"/>
              </a:spcBef>
              <a:spcAft>
                <a:spcPts val="0"/>
              </a:spcAft>
              <a:buFont typeface="Wingdings 2"/>
              <a:buNone/>
              <a:defRPr/>
            </a:pPr>
            <a:r>
              <a:rPr lang="en-US" dirty="0" smtClean="0">
                <a:solidFill>
                  <a:schemeClr val="tx1"/>
                </a:solidFill>
              </a:rPr>
              <a:t>A 707 aircraft takes off from ______Airport during a thunderstorm. As it is climbing, it</a:t>
            </a:r>
          </a:p>
          <a:p>
            <a:pPr eaLnBrk="1" fontAlgn="auto" hangingPunct="1">
              <a:spcBef>
                <a:spcPts val="580"/>
              </a:spcBef>
              <a:spcAft>
                <a:spcPts val="0"/>
              </a:spcAft>
              <a:buFont typeface="Wingdings 2"/>
              <a:buNone/>
              <a:defRPr/>
            </a:pPr>
            <a:r>
              <a:rPr lang="en-US" dirty="0" smtClean="0">
                <a:solidFill>
                  <a:schemeClr val="tx1"/>
                </a:solidFill>
              </a:rPr>
              <a:t>encounters a wind shear condition at an altitude of 250 feet.</a:t>
            </a:r>
          </a:p>
          <a:p>
            <a:pPr eaLnBrk="1" fontAlgn="auto" hangingPunct="1">
              <a:spcBef>
                <a:spcPts val="580"/>
              </a:spcBef>
              <a:spcAft>
                <a:spcPts val="0"/>
              </a:spcAft>
              <a:buFont typeface="Wingdings 2"/>
              <a:buNone/>
              <a:defRPr/>
            </a:pPr>
            <a:r>
              <a:rPr lang="en-US" dirty="0" smtClean="0">
                <a:solidFill>
                  <a:schemeClr val="tx1"/>
                </a:solidFill>
              </a:rPr>
              <a:t>Within seconds, the plane slams into a work zone area three quarters of a</a:t>
            </a:r>
          </a:p>
          <a:p>
            <a:pPr eaLnBrk="1" fontAlgn="auto" hangingPunct="1">
              <a:spcBef>
                <a:spcPts val="580"/>
              </a:spcBef>
              <a:spcAft>
                <a:spcPts val="0"/>
              </a:spcAft>
              <a:buFont typeface="Wingdings 2"/>
              <a:buNone/>
              <a:defRPr/>
            </a:pPr>
            <a:r>
              <a:rPr lang="en-US" dirty="0" smtClean="0">
                <a:solidFill>
                  <a:schemeClr val="tx1"/>
                </a:solidFill>
              </a:rPr>
              <a:t>mile south of the airport in a commercial/residential area. Upon impact, the plane is torn apart and leaking jet fuel ignites.</a:t>
            </a:r>
          </a:p>
          <a:p>
            <a:pPr eaLnBrk="1" fontAlgn="auto" hangingPunct="1">
              <a:spcBef>
                <a:spcPts val="580"/>
              </a:spcBef>
              <a:spcAft>
                <a:spcPts val="0"/>
              </a:spcAft>
              <a:buFont typeface="Wingdings 2"/>
              <a:buNone/>
              <a:defRPr/>
            </a:pPr>
            <a:r>
              <a:rPr lang="en-US" dirty="0" smtClean="0">
                <a:solidFill>
                  <a:schemeClr val="tx1"/>
                </a:solidFill>
              </a:rPr>
              <a:t>Dozens of stores, warehouses, and single-family homes are destroyed over a three-block</a:t>
            </a:r>
          </a:p>
          <a:p>
            <a:pPr eaLnBrk="1" fontAlgn="auto" hangingPunct="1">
              <a:spcBef>
                <a:spcPts val="580"/>
              </a:spcBef>
              <a:spcAft>
                <a:spcPts val="0"/>
              </a:spcAft>
              <a:buFont typeface="Wingdings 2"/>
              <a:buNone/>
              <a:defRPr/>
            </a:pPr>
            <a:r>
              <a:rPr lang="en-US" dirty="0" smtClean="0">
                <a:solidFill>
                  <a:schemeClr val="tx1"/>
                </a:solidFill>
              </a:rPr>
              <a:t>area. There are numerous injuries and fatalities among passengers and people on the</a:t>
            </a:r>
          </a:p>
          <a:p>
            <a:pPr eaLnBrk="1" fontAlgn="auto" hangingPunct="1">
              <a:spcBef>
                <a:spcPts val="580"/>
              </a:spcBef>
              <a:spcAft>
                <a:spcPts val="0"/>
              </a:spcAft>
              <a:buFont typeface="Wingdings 2"/>
              <a:buNone/>
              <a:defRPr/>
            </a:pPr>
            <a:r>
              <a:rPr lang="en-US" dirty="0" smtClean="0">
                <a:solidFill>
                  <a:schemeClr val="tx1"/>
                </a:solidFill>
              </a:rPr>
              <a:t>ground.</a:t>
            </a:r>
          </a:p>
          <a:p>
            <a:pPr eaLnBrk="1" fontAlgn="auto" hangingPunct="1">
              <a:spcBef>
                <a:spcPts val="580"/>
              </a:spcBef>
              <a:spcAft>
                <a:spcPts val="0"/>
              </a:spcAft>
              <a:buFont typeface="Wingdings 2"/>
              <a:buNone/>
              <a:defRPr/>
            </a:pPr>
            <a:r>
              <a:rPr lang="en-US" dirty="0" smtClean="0">
                <a:solidFill>
                  <a:schemeClr val="tx1"/>
                </a:solidFill>
              </a:rPr>
              <a:t>Fire/rescue units from the city and _____ Airport respond to the scene. They encounter a</a:t>
            </a:r>
          </a:p>
          <a:p>
            <a:pPr eaLnBrk="1" fontAlgn="auto" hangingPunct="1">
              <a:spcBef>
                <a:spcPts val="580"/>
              </a:spcBef>
              <a:spcAft>
                <a:spcPts val="0"/>
              </a:spcAft>
              <a:buFont typeface="Wingdings 2"/>
              <a:buNone/>
              <a:defRPr/>
            </a:pPr>
            <a:r>
              <a:rPr lang="en-US" dirty="0" smtClean="0">
                <a:solidFill>
                  <a:schemeClr val="tx1"/>
                </a:solidFill>
              </a:rPr>
              <a:t>situation that will require their full resources and capabilities. Additional fire/rescue and</a:t>
            </a:r>
          </a:p>
          <a:p>
            <a:pPr eaLnBrk="1" fontAlgn="auto" hangingPunct="1">
              <a:spcBef>
                <a:spcPts val="580"/>
              </a:spcBef>
              <a:spcAft>
                <a:spcPts val="0"/>
              </a:spcAft>
              <a:buFont typeface="Wingdings 2"/>
              <a:buNone/>
              <a:defRPr/>
            </a:pPr>
            <a:r>
              <a:rPr lang="en-US" dirty="0" smtClean="0">
                <a:solidFill>
                  <a:schemeClr val="tx1"/>
                </a:solidFill>
              </a:rPr>
              <a:t>police units are requested, as well as the fire mobile command post. Construction workers, On- lookers and media personnel have arrived and are standing too close to the hazardous area as well as</a:t>
            </a:r>
          </a:p>
          <a:p>
            <a:pPr eaLnBrk="1" fontAlgn="auto" hangingPunct="1">
              <a:spcBef>
                <a:spcPts val="580"/>
              </a:spcBef>
              <a:spcAft>
                <a:spcPts val="0"/>
              </a:spcAft>
              <a:buFont typeface="Wingdings 2"/>
              <a:buNone/>
              <a:defRPr/>
            </a:pPr>
            <a:r>
              <a:rPr lang="en-US" dirty="0" smtClean="0">
                <a:solidFill>
                  <a:schemeClr val="tx1"/>
                </a:solidFill>
              </a:rPr>
              <a:t>interfering with incident response operations.</a:t>
            </a:r>
          </a:p>
          <a:p>
            <a:pPr eaLnBrk="1" fontAlgn="auto" hangingPunct="1">
              <a:spcBef>
                <a:spcPts val="580"/>
              </a:spcBef>
              <a:spcAft>
                <a:spcPts val="0"/>
              </a:spcAft>
              <a:buFont typeface="Wingdings 2"/>
              <a:buNone/>
              <a:defRPr/>
            </a:pPr>
            <a:endParaRPr lang="en-US" dirty="0" smtClean="0">
              <a:solidFill>
                <a:schemeClr val="tx1"/>
              </a:solidFill>
            </a:endParaRPr>
          </a:p>
          <a:p>
            <a:pPr eaLnBrk="1" fontAlgn="auto" hangingPunct="1">
              <a:spcBef>
                <a:spcPts val="580"/>
              </a:spcBef>
              <a:spcAft>
                <a:spcPts val="0"/>
              </a:spcAft>
              <a:buFont typeface="Wingdings 2"/>
              <a:buNone/>
              <a:defRPr/>
            </a:pPr>
            <a:endParaRPr lang="en-US" dirty="0" smtClean="0">
              <a:solidFill>
                <a:schemeClr val="tx1"/>
              </a:solidFill>
            </a:endParaRPr>
          </a:p>
          <a:p>
            <a:pPr eaLnBrk="1" fontAlgn="auto" hangingPunct="1">
              <a:spcBef>
                <a:spcPts val="580"/>
              </a:spcBef>
              <a:spcAft>
                <a:spcPts val="0"/>
              </a:spcAft>
              <a:buFont typeface="Wingdings 2"/>
              <a:buNone/>
              <a:defRPr/>
            </a:pPr>
            <a:r>
              <a:rPr lang="en-US" dirty="0" smtClean="0">
                <a:solidFill>
                  <a:schemeClr val="tx1"/>
                </a:solidFill>
              </a:rPr>
              <a:t>Questions</a:t>
            </a:r>
          </a:p>
          <a:p>
            <a:pPr eaLnBrk="1" fontAlgn="auto" hangingPunct="1">
              <a:spcBef>
                <a:spcPts val="580"/>
              </a:spcBef>
              <a:spcAft>
                <a:spcPts val="0"/>
              </a:spcAft>
              <a:buFont typeface="Wingdings 2"/>
              <a:buNone/>
              <a:defRPr/>
            </a:pPr>
            <a:r>
              <a:rPr lang="en-US" dirty="0" smtClean="0">
                <a:solidFill>
                  <a:schemeClr val="tx1"/>
                </a:solidFill>
              </a:rPr>
              <a:t>1. Where are additional response resources available?</a:t>
            </a:r>
          </a:p>
          <a:p>
            <a:pPr eaLnBrk="1" fontAlgn="auto" hangingPunct="1">
              <a:spcBef>
                <a:spcPts val="580"/>
              </a:spcBef>
              <a:spcAft>
                <a:spcPts val="0"/>
              </a:spcAft>
              <a:buFont typeface="Wingdings 2"/>
              <a:buNone/>
              <a:defRPr/>
            </a:pPr>
            <a:r>
              <a:rPr lang="en-US" dirty="0" smtClean="0">
                <a:solidFill>
                  <a:schemeClr val="tx1"/>
                </a:solidFill>
              </a:rPr>
              <a:t>2. How will you coordinate the services of many agencies and jurisdictions that will</a:t>
            </a:r>
          </a:p>
          <a:p>
            <a:pPr eaLnBrk="1" fontAlgn="auto" hangingPunct="1">
              <a:spcBef>
                <a:spcPts val="580"/>
              </a:spcBef>
              <a:spcAft>
                <a:spcPts val="0"/>
              </a:spcAft>
              <a:buFont typeface="Wingdings 2"/>
              <a:buNone/>
              <a:defRPr/>
            </a:pPr>
            <a:r>
              <a:rPr lang="en-US" dirty="0" smtClean="0">
                <a:solidFill>
                  <a:schemeClr val="tx1"/>
                </a:solidFill>
              </a:rPr>
              <a:t>Respond in the work zone?</a:t>
            </a:r>
          </a:p>
          <a:p>
            <a:pPr eaLnBrk="1" fontAlgn="auto" hangingPunct="1">
              <a:spcBef>
                <a:spcPts val="580"/>
              </a:spcBef>
              <a:spcAft>
                <a:spcPts val="0"/>
              </a:spcAft>
              <a:buFont typeface="Wingdings 2"/>
              <a:buNone/>
              <a:defRPr/>
            </a:pPr>
            <a:r>
              <a:rPr lang="en-US" dirty="0" smtClean="0">
                <a:solidFill>
                  <a:schemeClr val="tx1"/>
                </a:solidFill>
              </a:rPr>
              <a:t>3. How will you deal with the crowds and the media?</a:t>
            </a:r>
          </a:p>
          <a:p>
            <a:pPr eaLnBrk="1" fontAlgn="auto" hangingPunct="1">
              <a:spcBef>
                <a:spcPts val="580"/>
              </a:spcBef>
              <a:spcAft>
                <a:spcPts val="0"/>
              </a:spcAft>
              <a:buFont typeface="Wingdings 2"/>
              <a:buNone/>
              <a:defRPr/>
            </a:pPr>
            <a:r>
              <a:rPr lang="en-US" dirty="0" smtClean="0">
                <a:solidFill>
                  <a:schemeClr val="tx1"/>
                </a:solidFill>
              </a:rPr>
              <a:t>4. How will you warn the public to stay away from the crash site?</a:t>
            </a:r>
          </a:p>
          <a:p>
            <a:pPr eaLnBrk="1" fontAlgn="auto" hangingPunct="1">
              <a:spcBef>
                <a:spcPts val="580"/>
              </a:spcBef>
              <a:spcAft>
                <a:spcPts val="0"/>
              </a:spcAft>
              <a:buFont typeface="Wingdings 2"/>
              <a:buNone/>
              <a:defRPr/>
            </a:pPr>
            <a:r>
              <a:rPr lang="en-US" dirty="0" smtClean="0">
                <a:solidFill>
                  <a:schemeClr val="tx1"/>
                </a:solidFill>
              </a:rPr>
              <a:t>5. Will you obtain the heavy equipment to assist with the clearing of roadway</a:t>
            </a:r>
          </a:p>
          <a:p>
            <a:pPr eaLnBrk="1" fontAlgn="auto" hangingPunct="1">
              <a:spcBef>
                <a:spcPts val="580"/>
              </a:spcBef>
              <a:spcAft>
                <a:spcPts val="0"/>
              </a:spcAft>
              <a:buFont typeface="Wingdings 2"/>
              <a:buNone/>
              <a:defRPr/>
            </a:pPr>
            <a:r>
              <a:rPr lang="en-US" dirty="0" smtClean="0">
                <a:solidFill>
                  <a:schemeClr val="tx1"/>
                </a:solidFill>
              </a:rPr>
              <a:t>debris and rescue operations?</a:t>
            </a:r>
          </a:p>
          <a:p>
            <a:pPr eaLnBrk="1" fontAlgn="auto" hangingPunct="1">
              <a:spcBef>
                <a:spcPts val="580"/>
              </a:spcBef>
              <a:spcAft>
                <a:spcPts val="0"/>
              </a:spcAft>
              <a:buFont typeface="Wingdings 2"/>
              <a:buNone/>
              <a:defRPr/>
            </a:pPr>
            <a:r>
              <a:rPr lang="en-US" dirty="0" smtClean="0">
                <a:solidFill>
                  <a:schemeClr val="tx1"/>
                </a:solidFill>
              </a:rPr>
              <a:t>6. How will the victims be treated and transported to hospitals?</a:t>
            </a:r>
          </a:p>
          <a:p>
            <a:pPr eaLnBrk="1" fontAlgn="auto" hangingPunct="1">
              <a:spcBef>
                <a:spcPts val="580"/>
              </a:spcBef>
              <a:spcAft>
                <a:spcPts val="0"/>
              </a:spcAft>
              <a:buFont typeface="Wingdings 2"/>
              <a:buNone/>
              <a:defRPr/>
            </a:pPr>
            <a:r>
              <a:rPr lang="en-US" dirty="0" smtClean="0">
                <a:solidFill>
                  <a:schemeClr val="tx1"/>
                </a:solidFill>
              </a:rPr>
              <a:t>7. Where will the deceased be taken?</a:t>
            </a:r>
          </a:p>
          <a:p>
            <a:pPr eaLnBrk="1" fontAlgn="auto" hangingPunct="1">
              <a:spcBef>
                <a:spcPts val="580"/>
              </a:spcBef>
              <a:spcAft>
                <a:spcPts val="0"/>
              </a:spcAft>
              <a:buFont typeface="Wingdings 2"/>
              <a:buNone/>
              <a:defRPr/>
            </a:pPr>
            <a:r>
              <a:rPr lang="en-US" dirty="0" smtClean="0">
                <a:solidFill>
                  <a:schemeClr val="tx1"/>
                </a:solidFill>
              </a:rPr>
              <a:t>8. Who and what agencies will disseminate official information to the public?</a:t>
            </a:r>
          </a:p>
          <a:p>
            <a:pPr eaLnBrk="1" fontAlgn="auto" hangingPunct="1">
              <a:spcBef>
                <a:spcPts val="580"/>
              </a:spcBef>
              <a:spcAft>
                <a:spcPts val="0"/>
              </a:spcAft>
              <a:buFont typeface="Wingdings 2"/>
              <a:buNone/>
              <a:defRPr/>
            </a:pPr>
            <a:r>
              <a:rPr lang="en-US" dirty="0" smtClean="0">
                <a:solidFill>
                  <a:schemeClr val="tx1"/>
                </a:solidFill>
              </a:rPr>
              <a:t>9. What arrangements and agencies will be involved for dealing with relatives of the</a:t>
            </a:r>
          </a:p>
          <a:p>
            <a:pPr eaLnBrk="1" fontAlgn="auto" hangingPunct="1">
              <a:spcBef>
                <a:spcPts val="580"/>
              </a:spcBef>
              <a:spcAft>
                <a:spcPts val="0"/>
              </a:spcAft>
              <a:buFont typeface="Wingdings 2"/>
              <a:buNone/>
              <a:defRPr/>
            </a:pPr>
            <a:r>
              <a:rPr lang="en-US" dirty="0" smtClean="0">
                <a:solidFill>
                  <a:schemeClr val="tx1"/>
                </a:solidFill>
              </a:rPr>
              <a:t>victims?</a:t>
            </a:r>
            <a:endParaRPr lang="en-US" dirty="0" smtClean="0"/>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Intermediate-Term Stationary</a:t>
            </a:r>
          </a:p>
        </p:txBody>
      </p:sp>
      <p:sp>
        <p:nvSpPr>
          <p:cNvPr id="3" name="Text Placeholder 2"/>
          <p:cNvSpPr>
            <a:spLocks noGrp="1"/>
          </p:cNvSpPr>
          <p:nvPr>
            <p:ph type="body" idx="1"/>
          </p:nvPr>
        </p:nvSpPr>
        <p:spPr>
          <a:xfrm>
            <a:off x="722313" y="2547938"/>
            <a:ext cx="7772400" cy="2405062"/>
          </a:xfrm>
        </p:spPr>
        <p:txBody>
          <a:bodyPr>
            <a:noAutofit/>
          </a:bodyPr>
          <a:lstStyle/>
          <a:p>
            <a:pPr eaLnBrk="1" fontAlgn="auto" hangingPunct="1">
              <a:spcBef>
                <a:spcPts val="580"/>
              </a:spcBef>
              <a:spcAft>
                <a:spcPts val="0"/>
              </a:spcAft>
              <a:buFont typeface="Wingdings 2"/>
              <a:buNone/>
              <a:defRPr/>
            </a:pPr>
            <a:r>
              <a:rPr lang="en-US" sz="3200" b="1" dirty="0" smtClean="0"/>
              <a:t>work that occupies a location more than one daylight period up to 3 days, or nighttime work lasting more than 1 hour</a:t>
            </a:r>
            <a:endParaRPr lang="en-US" sz="3200" b="1"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5"/>
          <p:cNvSpPr>
            <a:spLocks noGrp="1"/>
          </p:cNvSpPr>
          <p:nvPr>
            <p:ph type="title"/>
          </p:nvPr>
        </p:nvSpPr>
        <p:spPr/>
        <p:txBody>
          <a:bodyPr/>
          <a:lstStyle/>
          <a:p>
            <a:pPr algn="ctr" eaLnBrk="1" hangingPunct="1"/>
            <a:r>
              <a:rPr lang="en-US" smtClean="0"/>
              <a:t>Construction Headquarters</a:t>
            </a:r>
          </a:p>
        </p:txBody>
      </p:sp>
      <p:sp>
        <p:nvSpPr>
          <p:cNvPr id="7" name="Text Placeholder 6"/>
          <p:cNvSpPr>
            <a:spLocks noGrp="1"/>
          </p:cNvSpPr>
          <p:nvPr>
            <p:ph type="body" idx="1"/>
          </p:nvPr>
        </p:nvSpPr>
        <p:spPr>
          <a:xfrm>
            <a:off x="722313" y="2547938"/>
            <a:ext cx="7772400" cy="3700462"/>
          </a:xfrm>
          <a:ln>
            <a:miter lim="800000"/>
            <a:headEnd/>
            <a:tailEnd/>
          </a:ln>
        </p:spPr>
        <p:txBody>
          <a:bodyPr numCol="2">
            <a:normAutofit fontScale="47500" lnSpcReduction="20000"/>
          </a:bodyPr>
          <a:lstStyle/>
          <a:p>
            <a:pPr eaLnBrk="1" fontAlgn="auto" hangingPunct="1">
              <a:spcBef>
                <a:spcPts val="580"/>
              </a:spcBef>
              <a:spcAft>
                <a:spcPts val="0"/>
              </a:spcAft>
              <a:buFont typeface="Wingdings 2"/>
              <a:buNone/>
              <a:defRPr/>
            </a:pPr>
            <a:endParaRPr lang="en-US" dirty="0" smtClean="0">
              <a:solidFill>
                <a:schemeClr val="tx1"/>
              </a:solidFill>
            </a:endParaRPr>
          </a:p>
          <a:p>
            <a:pPr eaLnBrk="1" fontAlgn="auto" hangingPunct="1">
              <a:spcBef>
                <a:spcPts val="580"/>
              </a:spcBef>
              <a:spcAft>
                <a:spcPts val="0"/>
              </a:spcAft>
              <a:buFont typeface="Wingdings 2"/>
              <a:buNone/>
              <a:defRPr/>
            </a:pPr>
            <a:r>
              <a:rPr lang="en-US" dirty="0" smtClean="0">
                <a:solidFill>
                  <a:schemeClr val="tx1"/>
                </a:solidFill>
              </a:rPr>
              <a:t>Heavy rains are falling as a fast moving thunderstorm system pushes through ______</a:t>
            </a:r>
          </a:p>
          <a:p>
            <a:pPr eaLnBrk="1" fontAlgn="auto" hangingPunct="1">
              <a:spcBef>
                <a:spcPts val="580"/>
              </a:spcBef>
              <a:spcAft>
                <a:spcPts val="0"/>
              </a:spcAft>
              <a:buFont typeface="Wingdings 2"/>
              <a:buNone/>
              <a:defRPr/>
            </a:pPr>
            <a:r>
              <a:rPr lang="en-US" dirty="0" smtClean="0">
                <a:solidFill>
                  <a:schemeClr val="tx1"/>
                </a:solidFill>
              </a:rPr>
              <a:t>County. A Tornado Watch is in effect for a five county region. At 2:15 p.m. a tornado</a:t>
            </a:r>
          </a:p>
          <a:p>
            <a:pPr eaLnBrk="1" fontAlgn="auto" hangingPunct="1">
              <a:spcBef>
                <a:spcPts val="580"/>
              </a:spcBef>
              <a:spcAft>
                <a:spcPts val="0"/>
              </a:spcAft>
              <a:buFont typeface="Wingdings 2"/>
              <a:buNone/>
              <a:defRPr/>
            </a:pPr>
            <a:r>
              <a:rPr lang="en-US" dirty="0" smtClean="0">
                <a:solidFill>
                  <a:schemeClr val="tx1"/>
                </a:solidFill>
              </a:rPr>
              <a:t>touches down at the Hamilton Grove Construction Park, destroying between 3 to 5 construction building housing workers assembling concrete road barriers and damaging many others. There are numerous fatalities and injuries, and many victims are trapped.</a:t>
            </a:r>
          </a:p>
          <a:p>
            <a:pPr eaLnBrk="1" fontAlgn="auto" hangingPunct="1">
              <a:spcBef>
                <a:spcPts val="580"/>
              </a:spcBef>
              <a:spcAft>
                <a:spcPts val="0"/>
              </a:spcAft>
              <a:buFont typeface="Wingdings 2"/>
              <a:buNone/>
              <a:defRPr/>
            </a:pPr>
            <a:r>
              <a:rPr lang="en-US" dirty="0" smtClean="0">
                <a:solidFill>
                  <a:schemeClr val="tx1"/>
                </a:solidFill>
              </a:rPr>
              <a:t>In addition, fires have broken out in a few locations, cars have been overturned, power</a:t>
            </a:r>
          </a:p>
          <a:p>
            <a:pPr eaLnBrk="1" fontAlgn="auto" hangingPunct="1">
              <a:spcBef>
                <a:spcPts val="580"/>
              </a:spcBef>
              <a:spcAft>
                <a:spcPts val="0"/>
              </a:spcAft>
              <a:buFont typeface="Wingdings 2"/>
              <a:buNone/>
              <a:defRPr/>
            </a:pPr>
            <a:r>
              <a:rPr lang="en-US" dirty="0" smtClean="0">
                <a:solidFill>
                  <a:schemeClr val="tx1"/>
                </a:solidFill>
              </a:rPr>
              <a:t>and telephone lines are down, lines connecting buildings to propane tanks have been</a:t>
            </a:r>
          </a:p>
          <a:p>
            <a:pPr eaLnBrk="1" fontAlgn="auto" hangingPunct="1">
              <a:spcBef>
                <a:spcPts val="580"/>
              </a:spcBef>
              <a:spcAft>
                <a:spcPts val="0"/>
              </a:spcAft>
              <a:buFont typeface="Wingdings 2"/>
              <a:buNone/>
              <a:defRPr/>
            </a:pPr>
            <a:r>
              <a:rPr lang="en-US" dirty="0" smtClean="0">
                <a:solidFill>
                  <a:schemeClr val="tx1"/>
                </a:solidFill>
              </a:rPr>
              <a:t>broken, and debris are scattered throughout the area. Many of the “walking wounded” are</a:t>
            </a:r>
          </a:p>
          <a:p>
            <a:pPr eaLnBrk="1" fontAlgn="auto" hangingPunct="1">
              <a:spcBef>
                <a:spcPts val="580"/>
              </a:spcBef>
              <a:spcAft>
                <a:spcPts val="0"/>
              </a:spcAft>
              <a:buFont typeface="Wingdings 2"/>
              <a:buNone/>
              <a:defRPr/>
            </a:pPr>
            <a:r>
              <a:rPr lang="en-US" dirty="0" smtClean="0">
                <a:solidFill>
                  <a:schemeClr val="tx1"/>
                </a:solidFill>
              </a:rPr>
              <a:t>milling around the  construction area, lost and confused. Heavy rain continues to fall and</a:t>
            </a:r>
          </a:p>
          <a:p>
            <a:pPr eaLnBrk="1" fontAlgn="auto" hangingPunct="1">
              <a:spcBef>
                <a:spcPts val="580"/>
              </a:spcBef>
              <a:spcAft>
                <a:spcPts val="0"/>
              </a:spcAft>
              <a:buFont typeface="Wingdings 2"/>
              <a:buNone/>
              <a:defRPr/>
            </a:pPr>
            <a:r>
              <a:rPr lang="en-US" dirty="0" smtClean="0">
                <a:solidFill>
                  <a:schemeClr val="tx1"/>
                </a:solidFill>
              </a:rPr>
              <a:t>additional thunderstorms are expected throughout the afternoon and evening.</a:t>
            </a:r>
          </a:p>
          <a:p>
            <a:pPr eaLnBrk="1" fontAlgn="auto" hangingPunct="1">
              <a:spcBef>
                <a:spcPts val="580"/>
              </a:spcBef>
              <a:spcAft>
                <a:spcPts val="0"/>
              </a:spcAft>
              <a:buFont typeface="Wingdings 2"/>
              <a:buNone/>
              <a:defRPr/>
            </a:pPr>
            <a:r>
              <a:rPr lang="en-US" dirty="0" smtClean="0">
                <a:solidFill>
                  <a:schemeClr val="tx1"/>
                </a:solidFill>
              </a:rPr>
              <a:t>Questions</a:t>
            </a:r>
          </a:p>
          <a:p>
            <a:pPr eaLnBrk="1" fontAlgn="auto" hangingPunct="1">
              <a:spcBef>
                <a:spcPts val="580"/>
              </a:spcBef>
              <a:spcAft>
                <a:spcPts val="0"/>
              </a:spcAft>
              <a:buFont typeface="Wingdings 2"/>
              <a:buNone/>
              <a:defRPr/>
            </a:pPr>
            <a:r>
              <a:rPr lang="en-US" dirty="0" smtClean="0">
                <a:solidFill>
                  <a:schemeClr val="tx1"/>
                </a:solidFill>
              </a:rPr>
              <a:t>1. How will you go about rescuing a significant number of people scatted throughout</a:t>
            </a:r>
          </a:p>
          <a:p>
            <a:pPr eaLnBrk="1" fontAlgn="auto" hangingPunct="1">
              <a:spcBef>
                <a:spcPts val="580"/>
              </a:spcBef>
              <a:spcAft>
                <a:spcPts val="0"/>
              </a:spcAft>
              <a:buFont typeface="Wingdings 2"/>
              <a:buNone/>
              <a:defRPr/>
            </a:pPr>
            <a:r>
              <a:rPr lang="en-US" dirty="0" smtClean="0">
                <a:solidFill>
                  <a:schemeClr val="tx1"/>
                </a:solidFill>
              </a:rPr>
              <a:t>the park?</a:t>
            </a:r>
          </a:p>
          <a:p>
            <a:pPr eaLnBrk="1" fontAlgn="auto" hangingPunct="1">
              <a:spcBef>
                <a:spcPts val="580"/>
              </a:spcBef>
              <a:spcAft>
                <a:spcPts val="0"/>
              </a:spcAft>
              <a:buFont typeface="Wingdings 2"/>
              <a:buNone/>
              <a:defRPr/>
            </a:pPr>
            <a:r>
              <a:rPr lang="en-US" dirty="0" smtClean="0">
                <a:solidFill>
                  <a:schemeClr val="tx1"/>
                </a:solidFill>
              </a:rPr>
              <a:t>2. How will you go about treating a large number of injured persons simultaneously?</a:t>
            </a:r>
          </a:p>
          <a:p>
            <a:pPr eaLnBrk="1" fontAlgn="auto" hangingPunct="1">
              <a:spcBef>
                <a:spcPts val="580"/>
              </a:spcBef>
              <a:spcAft>
                <a:spcPts val="0"/>
              </a:spcAft>
              <a:buFont typeface="Wingdings 2"/>
              <a:buNone/>
              <a:defRPr/>
            </a:pPr>
            <a:r>
              <a:rPr lang="en-US" dirty="0" smtClean="0">
                <a:solidFill>
                  <a:schemeClr val="tx1"/>
                </a:solidFill>
              </a:rPr>
              <a:t>3. What will you do about the hazards created by the leaking propane cylinders and</a:t>
            </a:r>
          </a:p>
          <a:p>
            <a:pPr eaLnBrk="1" fontAlgn="auto" hangingPunct="1">
              <a:spcBef>
                <a:spcPts val="580"/>
              </a:spcBef>
              <a:spcAft>
                <a:spcPts val="0"/>
              </a:spcAft>
              <a:buFont typeface="Wingdings 2"/>
              <a:buNone/>
              <a:defRPr/>
            </a:pPr>
            <a:r>
              <a:rPr lang="en-US" dirty="0" smtClean="0">
                <a:solidFill>
                  <a:schemeClr val="tx1"/>
                </a:solidFill>
              </a:rPr>
              <a:t>downed power lines?</a:t>
            </a:r>
          </a:p>
          <a:p>
            <a:pPr eaLnBrk="1" fontAlgn="auto" hangingPunct="1">
              <a:spcBef>
                <a:spcPts val="580"/>
              </a:spcBef>
              <a:spcAft>
                <a:spcPts val="0"/>
              </a:spcAft>
              <a:buFont typeface="Wingdings 2"/>
              <a:buNone/>
              <a:defRPr/>
            </a:pPr>
            <a:r>
              <a:rPr lang="en-US" dirty="0" smtClean="0">
                <a:solidFill>
                  <a:schemeClr val="tx1"/>
                </a:solidFill>
              </a:rPr>
              <a:t>4. What will be done to facilitate the movement of emergency vehicles through</a:t>
            </a:r>
          </a:p>
          <a:p>
            <a:pPr eaLnBrk="1" fontAlgn="auto" hangingPunct="1">
              <a:spcBef>
                <a:spcPts val="580"/>
              </a:spcBef>
              <a:spcAft>
                <a:spcPts val="0"/>
              </a:spcAft>
              <a:buFont typeface="Wingdings 2"/>
              <a:buNone/>
              <a:defRPr/>
            </a:pPr>
            <a:r>
              <a:rPr lang="en-US" dirty="0" smtClean="0">
                <a:solidFill>
                  <a:schemeClr val="tx1"/>
                </a:solidFill>
              </a:rPr>
              <a:t>debris-clogged streets?</a:t>
            </a:r>
          </a:p>
          <a:p>
            <a:pPr eaLnBrk="1" fontAlgn="auto" hangingPunct="1">
              <a:spcBef>
                <a:spcPts val="580"/>
              </a:spcBef>
              <a:spcAft>
                <a:spcPts val="0"/>
              </a:spcAft>
              <a:buFont typeface="Wingdings 2"/>
              <a:buNone/>
              <a:defRPr/>
            </a:pPr>
            <a:r>
              <a:rPr lang="en-US" dirty="0" smtClean="0">
                <a:solidFill>
                  <a:schemeClr val="tx1"/>
                </a:solidFill>
              </a:rPr>
              <a:t>5. Who will coordinate the services of volunteers?</a:t>
            </a:r>
          </a:p>
          <a:p>
            <a:pPr eaLnBrk="1" fontAlgn="auto" hangingPunct="1">
              <a:spcBef>
                <a:spcPts val="580"/>
              </a:spcBef>
              <a:spcAft>
                <a:spcPts val="0"/>
              </a:spcAft>
              <a:buFont typeface="Wingdings 2"/>
              <a:buNone/>
              <a:defRPr/>
            </a:pPr>
            <a:r>
              <a:rPr lang="en-US" dirty="0" smtClean="0">
                <a:solidFill>
                  <a:schemeClr val="tx1"/>
                </a:solidFill>
              </a:rPr>
              <a:t>6. Where will emergency shelters be established?</a:t>
            </a:r>
          </a:p>
          <a:p>
            <a:pPr eaLnBrk="1" fontAlgn="auto" hangingPunct="1">
              <a:spcBef>
                <a:spcPts val="580"/>
              </a:spcBef>
              <a:spcAft>
                <a:spcPts val="0"/>
              </a:spcAft>
              <a:buFont typeface="Wingdings 2"/>
              <a:buNone/>
              <a:defRPr/>
            </a:pPr>
            <a:r>
              <a:rPr lang="en-US" dirty="0" smtClean="0">
                <a:solidFill>
                  <a:schemeClr val="tx1"/>
                </a:solidFill>
              </a:rPr>
              <a:t>7. Where will emergency personnel and volunteers take cover if another tornado</a:t>
            </a:r>
          </a:p>
          <a:p>
            <a:pPr eaLnBrk="1" fontAlgn="auto" hangingPunct="1">
              <a:spcBef>
                <a:spcPts val="580"/>
              </a:spcBef>
              <a:spcAft>
                <a:spcPts val="0"/>
              </a:spcAft>
              <a:buFont typeface="Wingdings 2"/>
              <a:buNone/>
              <a:defRPr/>
            </a:pPr>
            <a:r>
              <a:rPr lang="en-US" dirty="0" smtClean="0">
                <a:solidFill>
                  <a:schemeClr val="tx1"/>
                </a:solidFill>
              </a:rPr>
              <a:t>should hit the same area?</a:t>
            </a:r>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pPr algn="ctr" eaLnBrk="1" hangingPunct="1"/>
            <a:r>
              <a:rPr lang="en-US" smtClean="0">
                <a:solidFill>
                  <a:schemeClr val="tx1"/>
                </a:solidFill>
              </a:rPr>
              <a:t>Hazardous Material Accident-Ammonia Leak from Fixed Facility</a:t>
            </a:r>
            <a:endParaRPr lang="en-US" smtClean="0"/>
          </a:p>
        </p:txBody>
      </p:sp>
      <p:sp>
        <p:nvSpPr>
          <p:cNvPr id="3" name="Text Placeholder 2"/>
          <p:cNvSpPr>
            <a:spLocks noGrp="1"/>
          </p:cNvSpPr>
          <p:nvPr>
            <p:ph type="body" idx="1"/>
          </p:nvPr>
        </p:nvSpPr>
        <p:spPr>
          <a:xfrm>
            <a:off x="722313" y="2547938"/>
            <a:ext cx="7772400" cy="3624262"/>
          </a:xfrm>
          <a:ln>
            <a:miter lim="800000"/>
            <a:headEnd/>
            <a:tailEnd/>
          </a:ln>
        </p:spPr>
        <p:txBody>
          <a:bodyPr numCol="2">
            <a:normAutofit fontScale="32500" lnSpcReduction="20000"/>
          </a:bodyPr>
          <a:lstStyle/>
          <a:p>
            <a:pPr eaLnBrk="1" fontAlgn="auto" hangingPunct="1">
              <a:spcBef>
                <a:spcPts val="580"/>
              </a:spcBef>
              <a:spcAft>
                <a:spcPts val="0"/>
              </a:spcAft>
              <a:buFont typeface="Wingdings 2"/>
              <a:buNone/>
              <a:defRPr/>
            </a:pPr>
            <a:r>
              <a:rPr lang="en-US" dirty="0" smtClean="0">
                <a:solidFill>
                  <a:schemeClr val="tx1"/>
                </a:solidFill>
              </a:rPr>
              <a:t>Wednesday, October 20-7:00 a.m.</a:t>
            </a:r>
          </a:p>
          <a:p>
            <a:pPr eaLnBrk="1" fontAlgn="auto" hangingPunct="1">
              <a:spcBef>
                <a:spcPts val="580"/>
              </a:spcBef>
              <a:spcAft>
                <a:spcPts val="0"/>
              </a:spcAft>
              <a:buFont typeface="Wingdings 2"/>
              <a:buNone/>
              <a:defRPr/>
            </a:pPr>
            <a:r>
              <a:rPr lang="en-US" dirty="0" smtClean="0">
                <a:solidFill>
                  <a:schemeClr val="tx1"/>
                </a:solidFill>
              </a:rPr>
              <a:t>A pleasant morning in ______ County. The temperature is in the mid forties under partly</a:t>
            </a:r>
          </a:p>
          <a:p>
            <a:pPr eaLnBrk="1" fontAlgn="auto" hangingPunct="1">
              <a:spcBef>
                <a:spcPts val="580"/>
              </a:spcBef>
              <a:spcAft>
                <a:spcPts val="0"/>
              </a:spcAft>
              <a:buFont typeface="Wingdings 2"/>
              <a:buNone/>
              <a:defRPr/>
            </a:pPr>
            <a:r>
              <a:rPr lang="en-US" dirty="0" smtClean="0">
                <a:solidFill>
                  <a:schemeClr val="tx1"/>
                </a:solidFill>
              </a:rPr>
              <a:t>cloudy skies; with a steady wind from the northeast at 15 mph. On County Trunk Road</a:t>
            </a:r>
          </a:p>
          <a:p>
            <a:pPr eaLnBrk="1" fontAlgn="auto" hangingPunct="1">
              <a:spcBef>
                <a:spcPts val="580"/>
              </a:spcBef>
              <a:spcAft>
                <a:spcPts val="0"/>
              </a:spcAft>
              <a:buFont typeface="Wingdings 2"/>
              <a:buNone/>
              <a:defRPr/>
            </a:pPr>
            <a:r>
              <a:rPr lang="en-US" dirty="0" smtClean="0">
                <a:solidFill>
                  <a:schemeClr val="tx1"/>
                </a:solidFill>
              </a:rPr>
              <a:t>___, a teacher is driving east to _____ High School when she suddenly swerves the car to</a:t>
            </a:r>
          </a:p>
          <a:p>
            <a:pPr eaLnBrk="1" fontAlgn="auto" hangingPunct="1">
              <a:spcBef>
                <a:spcPts val="580"/>
              </a:spcBef>
              <a:spcAft>
                <a:spcPts val="0"/>
              </a:spcAft>
              <a:buFont typeface="Wingdings 2"/>
              <a:buNone/>
              <a:defRPr/>
            </a:pPr>
            <a:r>
              <a:rPr lang="en-US" dirty="0" smtClean="0">
                <a:solidFill>
                  <a:schemeClr val="tx1"/>
                </a:solidFill>
              </a:rPr>
              <a:t>avoid hitting a dog. The car leaves the roadway and ruptures a filler pipe on an anhydrous</a:t>
            </a:r>
          </a:p>
          <a:p>
            <a:pPr eaLnBrk="1" fontAlgn="auto" hangingPunct="1">
              <a:spcBef>
                <a:spcPts val="580"/>
              </a:spcBef>
              <a:spcAft>
                <a:spcPts val="0"/>
              </a:spcAft>
              <a:buFont typeface="Wingdings 2"/>
              <a:buNone/>
              <a:defRPr/>
            </a:pPr>
            <a:r>
              <a:rPr lang="en-US" dirty="0" smtClean="0">
                <a:solidFill>
                  <a:schemeClr val="tx1"/>
                </a:solidFill>
              </a:rPr>
              <a:t>ammonia storage tank at the _____ Work Zone. The car also knocks down a telephone pole,</a:t>
            </a:r>
          </a:p>
          <a:p>
            <a:pPr eaLnBrk="1" fontAlgn="auto" hangingPunct="1">
              <a:spcBef>
                <a:spcPts val="580"/>
              </a:spcBef>
              <a:spcAft>
                <a:spcPts val="0"/>
              </a:spcAft>
              <a:buFont typeface="Wingdings 2"/>
              <a:buNone/>
              <a:defRPr/>
            </a:pPr>
            <a:r>
              <a:rPr lang="en-US" dirty="0" smtClean="0">
                <a:solidFill>
                  <a:schemeClr val="tx1"/>
                </a:solidFill>
              </a:rPr>
              <a:t>causing a live wire to “dance” around the teacher’s disabled car.</a:t>
            </a:r>
          </a:p>
          <a:p>
            <a:pPr eaLnBrk="1" fontAlgn="auto" hangingPunct="1">
              <a:spcBef>
                <a:spcPts val="580"/>
              </a:spcBef>
              <a:spcAft>
                <a:spcPts val="0"/>
              </a:spcAft>
              <a:buFont typeface="Wingdings 2"/>
              <a:buNone/>
              <a:defRPr/>
            </a:pPr>
            <a:r>
              <a:rPr lang="en-US" dirty="0" smtClean="0">
                <a:solidFill>
                  <a:schemeClr val="tx1"/>
                </a:solidFill>
              </a:rPr>
              <a:t>Phase 1</a:t>
            </a:r>
          </a:p>
          <a:p>
            <a:pPr eaLnBrk="1" fontAlgn="auto" hangingPunct="1">
              <a:spcBef>
                <a:spcPts val="580"/>
              </a:spcBef>
              <a:spcAft>
                <a:spcPts val="0"/>
              </a:spcAft>
              <a:buFont typeface="Wingdings 2"/>
              <a:buNone/>
              <a:defRPr/>
            </a:pPr>
            <a:r>
              <a:rPr lang="en-US" dirty="0" smtClean="0">
                <a:solidFill>
                  <a:schemeClr val="tx1"/>
                </a:solidFill>
              </a:rPr>
              <a:t>The accident is witnessed by two construction workers: the driver of a car following approximately 500 feet back and a construction employee in the office 150 feet north of the impact. Within</a:t>
            </a:r>
          </a:p>
          <a:p>
            <a:pPr eaLnBrk="1" fontAlgn="auto" hangingPunct="1">
              <a:spcBef>
                <a:spcPts val="580"/>
              </a:spcBef>
              <a:spcAft>
                <a:spcPts val="0"/>
              </a:spcAft>
              <a:buFont typeface="Wingdings 2"/>
              <a:buNone/>
              <a:defRPr/>
            </a:pPr>
            <a:r>
              <a:rPr lang="en-US" dirty="0" smtClean="0">
                <a:solidFill>
                  <a:schemeClr val="tx1"/>
                </a:solidFill>
              </a:rPr>
              <a:t>minutes the roadway is covered with a thick cloud causing a backup of traffic and a</a:t>
            </a:r>
          </a:p>
          <a:p>
            <a:pPr eaLnBrk="1" fontAlgn="auto" hangingPunct="1">
              <a:spcBef>
                <a:spcPts val="580"/>
              </a:spcBef>
              <a:spcAft>
                <a:spcPts val="0"/>
              </a:spcAft>
              <a:buFont typeface="Wingdings 2"/>
              <a:buNone/>
              <a:defRPr/>
            </a:pPr>
            <a:r>
              <a:rPr lang="en-US" dirty="0" smtClean="0">
                <a:solidFill>
                  <a:schemeClr val="tx1"/>
                </a:solidFill>
              </a:rPr>
              <a:t>minor collision involving a van and school bus with 25 children on board.</a:t>
            </a:r>
          </a:p>
          <a:p>
            <a:pPr eaLnBrk="1" fontAlgn="auto" hangingPunct="1">
              <a:spcBef>
                <a:spcPts val="580"/>
              </a:spcBef>
              <a:spcAft>
                <a:spcPts val="0"/>
              </a:spcAft>
              <a:buFont typeface="Wingdings 2"/>
              <a:buNone/>
              <a:defRPr/>
            </a:pPr>
            <a:r>
              <a:rPr lang="en-US" dirty="0" smtClean="0">
                <a:solidFill>
                  <a:schemeClr val="tx1"/>
                </a:solidFill>
              </a:rPr>
              <a:t>The driver of the car remains unconscious and is upwind and out of immediate danger.</a:t>
            </a:r>
          </a:p>
          <a:p>
            <a:pPr eaLnBrk="1" fontAlgn="auto" hangingPunct="1">
              <a:spcBef>
                <a:spcPts val="580"/>
              </a:spcBef>
              <a:spcAft>
                <a:spcPts val="0"/>
              </a:spcAft>
              <a:buFont typeface="Wingdings 2"/>
              <a:buNone/>
              <a:defRPr/>
            </a:pPr>
            <a:r>
              <a:rPr lang="en-US" dirty="0" smtClean="0">
                <a:solidFill>
                  <a:schemeClr val="tx1"/>
                </a:solidFill>
              </a:rPr>
              <a:t>Three workers run towards the car to assist the driver, but panic when they see the</a:t>
            </a:r>
          </a:p>
          <a:p>
            <a:pPr eaLnBrk="1" fontAlgn="auto" hangingPunct="1">
              <a:spcBef>
                <a:spcPts val="580"/>
              </a:spcBef>
              <a:spcAft>
                <a:spcPts val="0"/>
              </a:spcAft>
              <a:buFont typeface="Wingdings 2"/>
              <a:buNone/>
              <a:defRPr/>
            </a:pPr>
            <a:r>
              <a:rPr lang="en-US" dirty="0" smtClean="0">
                <a:solidFill>
                  <a:schemeClr val="tx1"/>
                </a:solidFill>
              </a:rPr>
              <a:t>live wire and leave the scene to report the accident to 911.</a:t>
            </a:r>
          </a:p>
          <a:p>
            <a:pPr eaLnBrk="1" fontAlgn="auto" hangingPunct="1">
              <a:spcBef>
                <a:spcPts val="580"/>
              </a:spcBef>
              <a:spcAft>
                <a:spcPts val="0"/>
              </a:spcAft>
              <a:buFont typeface="Wingdings 2"/>
              <a:buNone/>
              <a:defRPr/>
            </a:pPr>
            <a:r>
              <a:rPr lang="en-US" dirty="0" smtClean="0">
                <a:solidFill>
                  <a:schemeClr val="tx1"/>
                </a:solidFill>
              </a:rPr>
              <a:t>Phase 2</a:t>
            </a:r>
          </a:p>
          <a:p>
            <a:pPr eaLnBrk="1" fontAlgn="auto" hangingPunct="1">
              <a:spcBef>
                <a:spcPts val="580"/>
              </a:spcBef>
              <a:spcAft>
                <a:spcPts val="0"/>
              </a:spcAft>
              <a:buFont typeface="Wingdings 2"/>
              <a:buNone/>
              <a:defRPr/>
            </a:pPr>
            <a:r>
              <a:rPr lang="en-US" dirty="0" smtClean="0">
                <a:solidFill>
                  <a:schemeClr val="tx1"/>
                </a:solidFill>
              </a:rPr>
              <a:t>A dispatched sheriff’s department patrol car approaches the scene from the north and</a:t>
            </a:r>
          </a:p>
          <a:p>
            <a:pPr eaLnBrk="1" fontAlgn="auto" hangingPunct="1">
              <a:spcBef>
                <a:spcPts val="580"/>
              </a:spcBef>
              <a:spcAft>
                <a:spcPts val="0"/>
              </a:spcAft>
              <a:buFont typeface="Wingdings 2"/>
              <a:buNone/>
              <a:defRPr/>
            </a:pPr>
            <a:r>
              <a:rPr lang="en-US" dirty="0" smtClean="0">
                <a:solidFill>
                  <a:schemeClr val="tx1"/>
                </a:solidFill>
              </a:rPr>
              <a:t>notes a strong smell of ammonia. A visual assessment of the scene reveals an</a:t>
            </a:r>
          </a:p>
          <a:p>
            <a:pPr eaLnBrk="1" fontAlgn="auto" hangingPunct="1">
              <a:spcBef>
                <a:spcPts val="580"/>
              </a:spcBef>
              <a:spcAft>
                <a:spcPts val="0"/>
              </a:spcAft>
              <a:buFont typeface="Wingdings 2"/>
              <a:buNone/>
              <a:defRPr/>
            </a:pPr>
            <a:r>
              <a:rPr lang="en-US" dirty="0" smtClean="0">
                <a:solidFill>
                  <a:schemeClr val="tx1"/>
                </a:solidFill>
              </a:rPr>
              <a:t>unconscious adult in a car near the coop; an unconscious adult in a van on the highway</a:t>
            </a:r>
          </a:p>
          <a:p>
            <a:pPr eaLnBrk="1" fontAlgn="auto" hangingPunct="1">
              <a:spcBef>
                <a:spcPts val="580"/>
              </a:spcBef>
              <a:spcAft>
                <a:spcPts val="0"/>
              </a:spcAft>
              <a:buFont typeface="Wingdings 2"/>
              <a:buNone/>
              <a:defRPr/>
            </a:pPr>
            <a:r>
              <a:rPr lang="en-US" dirty="0" smtClean="0">
                <a:solidFill>
                  <a:schemeClr val="tx1"/>
                </a:solidFill>
              </a:rPr>
              <a:t>and a disabled school bus loaded with young children.</a:t>
            </a:r>
          </a:p>
          <a:p>
            <a:pPr eaLnBrk="1" fontAlgn="auto" hangingPunct="1">
              <a:spcBef>
                <a:spcPts val="580"/>
              </a:spcBef>
              <a:spcAft>
                <a:spcPts val="0"/>
              </a:spcAft>
              <a:buFont typeface="Wingdings 2"/>
              <a:buNone/>
              <a:defRPr/>
            </a:pPr>
            <a:r>
              <a:rPr lang="en-US" dirty="0" smtClean="0">
                <a:solidFill>
                  <a:schemeClr val="tx1"/>
                </a:solidFill>
              </a:rPr>
              <a:t>Two individuals who have left their car to help the school bus are overcome by ammonia</a:t>
            </a:r>
          </a:p>
          <a:p>
            <a:pPr eaLnBrk="1" fontAlgn="auto" hangingPunct="1">
              <a:spcBef>
                <a:spcPts val="580"/>
              </a:spcBef>
              <a:spcAft>
                <a:spcPts val="0"/>
              </a:spcAft>
              <a:buFont typeface="Wingdings 2"/>
              <a:buNone/>
              <a:defRPr/>
            </a:pPr>
            <a:r>
              <a:rPr lang="en-US" dirty="0" smtClean="0">
                <a:solidFill>
                  <a:schemeClr val="tx1"/>
                </a:solidFill>
              </a:rPr>
              <a:t>fumes and are lying on the ground. The school bus driver has noticed a “cloud” heading</a:t>
            </a:r>
          </a:p>
          <a:p>
            <a:pPr eaLnBrk="1" fontAlgn="auto" hangingPunct="1">
              <a:spcBef>
                <a:spcPts val="580"/>
              </a:spcBef>
              <a:spcAft>
                <a:spcPts val="0"/>
              </a:spcAft>
              <a:buFont typeface="Wingdings 2"/>
              <a:buNone/>
              <a:defRPr/>
            </a:pPr>
            <a:r>
              <a:rPr lang="en-US" dirty="0" smtClean="0">
                <a:solidFill>
                  <a:schemeClr val="tx1"/>
                </a:solidFill>
              </a:rPr>
              <a:t>towards the bus and begins to panic, which in turn has caused the children to panic and</a:t>
            </a:r>
          </a:p>
          <a:p>
            <a:pPr eaLnBrk="1" fontAlgn="auto" hangingPunct="1">
              <a:spcBef>
                <a:spcPts val="580"/>
              </a:spcBef>
              <a:spcAft>
                <a:spcPts val="0"/>
              </a:spcAft>
              <a:buFont typeface="Wingdings 2"/>
              <a:buNone/>
              <a:defRPr/>
            </a:pPr>
            <a:r>
              <a:rPr lang="en-US" dirty="0" smtClean="0">
                <a:solidFill>
                  <a:schemeClr val="tx1"/>
                </a:solidFill>
              </a:rPr>
              <a:t>start to leave the bus by the exit door.</a:t>
            </a:r>
          </a:p>
          <a:p>
            <a:pPr eaLnBrk="1" fontAlgn="auto" hangingPunct="1">
              <a:spcBef>
                <a:spcPts val="580"/>
              </a:spcBef>
              <a:spcAft>
                <a:spcPts val="0"/>
              </a:spcAft>
              <a:buFont typeface="Wingdings 2"/>
              <a:buNone/>
              <a:defRPr/>
            </a:pPr>
            <a:endParaRPr lang="en-US" dirty="0" smtClean="0">
              <a:solidFill>
                <a:schemeClr val="tx1"/>
              </a:solidFill>
            </a:endParaRPr>
          </a:p>
          <a:p>
            <a:pPr marL="228600" indent="-228600" eaLnBrk="1" fontAlgn="auto" hangingPunct="1">
              <a:spcBef>
                <a:spcPts val="580"/>
              </a:spcBef>
              <a:spcAft>
                <a:spcPts val="0"/>
              </a:spcAft>
              <a:buFont typeface="Wingdings 2"/>
              <a:buAutoNum type="arabicPeriod"/>
              <a:defRPr/>
            </a:pPr>
            <a:r>
              <a:rPr lang="en-US" dirty="0" smtClean="0">
                <a:solidFill>
                  <a:schemeClr val="tx1"/>
                </a:solidFill>
              </a:rPr>
              <a:t>What do the construction people need to do right away?</a:t>
            </a:r>
          </a:p>
          <a:p>
            <a:pPr marL="228600" indent="-228600" eaLnBrk="1" fontAlgn="auto" hangingPunct="1">
              <a:spcBef>
                <a:spcPts val="580"/>
              </a:spcBef>
              <a:spcAft>
                <a:spcPts val="0"/>
              </a:spcAft>
              <a:buFont typeface="Wingdings 2"/>
              <a:buAutoNum type="arabicPeriod"/>
              <a:defRPr/>
            </a:pPr>
            <a:r>
              <a:rPr lang="en-US" dirty="0" smtClean="0">
                <a:solidFill>
                  <a:schemeClr val="tx1"/>
                </a:solidFill>
              </a:rPr>
              <a:t>What can be done to protect the work zone or anything?</a:t>
            </a:r>
          </a:p>
          <a:p>
            <a:pPr marL="228600" indent="-228600" eaLnBrk="1" fontAlgn="auto" hangingPunct="1">
              <a:spcBef>
                <a:spcPts val="580"/>
              </a:spcBef>
              <a:spcAft>
                <a:spcPts val="0"/>
              </a:spcAft>
              <a:buFont typeface="Wingdings 2"/>
              <a:buAutoNum type="arabicPeriod"/>
              <a:defRPr/>
            </a:pPr>
            <a:r>
              <a:rPr lang="en-US" dirty="0" smtClean="0">
                <a:solidFill>
                  <a:schemeClr val="tx1"/>
                </a:solidFill>
              </a:rPr>
              <a:t>What should the workers use to help in this situation?</a:t>
            </a:r>
          </a:p>
          <a:p>
            <a:pPr marL="228600" indent="-228600" eaLnBrk="1" fontAlgn="auto" hangingPunct="1">
              <a:spcBef>
                <a:spcPts val="580"/>
              </a:spcBef>
              <a:spcAft>
                <a:spcPts val="0"/>
              </a:spcAft>
              <a:buFont typeface="Wingdings 2"/>
              <a:buAutoNum type="arabicPeriod"/>
              <a:defRPr/>
            </a:pPr>
            <a:r>
              <a:rPr lang="en-US" dirty="0" smtClean="0">
                <a:solidFill>
                  <a:schemeClr val="tx1"/>
                </a:solidFill>
              </a:rPr>
              <a:t>Communications should begin with?</a:t>
            </a:r>
          </a:p>
          <a:p>
            <a:pPr marL="228600" indent="-228600" eaLnBrk="1" fontAlgn="auto" hangingPunct="1">
              <a:spcBef>
                <a:spcPts val="580"/>
              </a:spcBef>
              <a:spcAft>
                <a:spcPts val="0"/>
              </a:spcAft>
              <a:buFont typeface="Wingdings 2"/>
              <a:buAutoNum type="arabicPeriod"/>
              <a:defRPr/>
            </a:pPr>
            <a:r>
              <a:rPr lang="en-US" dirty="0" smtClean="0">
                <a:solidFill>
                  <a:schemeClr val="tx1"/>
                </a:solidFill>
              </a:rPr>
              <a:t>What further planning would help in this situation</a:t>
            </a:r>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pPr algn="ctr" eaLnBrk="1" hangingPunct="1"/>
            <a:r>
              <a:rPr lang="en-US" smtClean="0">
                <a:solidFill>
                  <a:schemeClr val="tx1"/>
                </a:solidFill>
              </a:rPr>
              <a:t>Hazardous Material Accident-Ammonia Leak from Train Car</a:t>
            </a:r>
            <a:endParaRPr lang="en-US" smtClean="0"/>
          </a:p>
        </p:txBody>
      </p:sp>
      <p:sp>
        <p:nvSpPr>
          <p:cNvPr id="3" name="Text Placeholder 2"/>
          <p:cNvSpPr>
            <a:spLocks noGrp="1"/>
          </p:cNvSpPr>
          <p:nvPr>
            <p:ph type="body" idx="1"/>
          </p:nvPr>
        </p:nvSpPr>
        <p:spPr>
          <a:xfrm>
            <a:off x="722313" y="2547938"/>
            <a:ext cx="7772400" cy="4310062"/>
          </a:xfrm>
          <a:ln>
            <a:miter lim="800000"/>
            <a:headEnd/>
            <a:tailEnd/>
          </a:ln>
        </p:spPr>
        <p:txBody>
          <a:bodyPr numCol="2">
            <a:normAutofit fontScale="32500" lnSpcReduction="20000"/>
          </a:bodyPr>
          <a:lstStyle/>
          <a:p>
            <a:pPr eaLnBrk="1" fontAlgn="auto" hangingPunct="1">
              <a:spcBef>
                <a:spcPts val="580"/>
              </a:spcBef>
              <a:spcAft>
                <a:spcPts val="0"/>
              </a:spcAft>
              <a:buFont typeface="Wingdings 2"/>
              <a:buNone/>
              <a:defRPr/>
            </a:pPr>
            <a:r>
              <a:rPr lang="en-US" dirty="0" smtClean="0">
                <a:solidFill>
                  <a:schemeClr val="tx1"/>
                </a:solidFill>
              </a:rPr>
              <a:t>Monday, June 1-4:00 p.m.</a:t>
            </a:r>
          </a:p>
          <a:p>
            <a:pPr eaLnBrk="1" fontAlgn="auto" hangingPunct="1">
              <a:spcBef>
                <a:spcPts val="580"/>
              </a:spcBef>
              <a:spcAft>
                <a:spcPts val="0"/>
              </a:spcAft>
              <a:buFont typeface="Wingdings 2"/>
              <a:buNone/>
              <a:defRPr/>
            </a:pPr>
            <a:r>
              <a:rPr lang="en-US" dirty="0" smtClean="0">
                <a:solidFill>
                  <a:schemeClr val="tx1"/>
                </a:solidFill>
              </a:rPr>
              <a:t>The </a:t>
            </a:r>
            <a:r>
              <a:rPr lang="en-US" dirty="0" err="1" smtClean="0">
                <a:solidFill>
                  <a:schemeClr val="tx1"/>
                </a:solidFill>
              </a:rPr>
              <a:t>Soo</a:t>
            </a:r>
            <a:r>
              <a:rPr lang="en-US" dirty="0" smtClean="0">
                <a:solidFill>
                  <a:schemeClr val="tx1"/>
                </a:solidFill>
              </a:rPr>
              <a:t> Line/Canadian Pacific Railway is crossing _____ Street in downtown ________.</a:t>
            </a:r>
          </a:p>
          <a:p>
            <a:pPr eaLnBrk="1" fontAlgn="auto" hangingPunct="1">
              <a:spcBef>
                <a:spcPts val="580"/>
              </a:spcBef>
              <a:spcAft>
                <a:spcPts val="0"/>
              </a:spcAft>
              <a:buFont typeface="Wingdings 2"/>
              <a:buNone/>
              <a:defRPr/>
            </a:pPr>
            <a:r>
              <a:rPr lang="en-US" dirty="0" smtClean="0">
                <a:solidFill>
                  <a:schemeClr val="tx1"/>
                </a:solidFill>
              </a:rPr>
              <a:t>The freight training is traveling in a southwest direction and is slowing its rate of speed as</a:t>
            </a:r>
          </a:p>
          <a:p>
            <a:pPr eaLnBrk="1" fontAlgn="auto" hangingPunct="1">
              <a:spcBef>
                <a:spcPts val="580"/>
              </a:spcBef>
              <a:spcAft>
                <a:spcPts val="0"/>
              </a:spcAft>
              <a:buFont typeface="Wingdings 2"/>
              <a:buNone/>
              <a:defRPr/>
            </a:pPr>
            <a:r>
              <a:rPr lang="en-US" dirty="0" smtClean="0">
                <a:solidFill>
                  <a:schemeClr val="tx1"/>
                </a:solidFill>
              </a:rPr>
              <a:t>it nears the rail switch near the downtown area where ___________ company is working to fix the shoulder of the roadway.</a:t>
            </a:r>
          </a:p>
          <a:p>
            <a:pPr eaLnBrk="1" fontAlgn="auto" hangingPunct="1">
              <a:spcBef>
                <a:spcPts val="580"/>
              </a:spcBef>
              <a:spcAft>
                <a:spcPts val="0"/>
              </a:spcAft>
              <a:buFont typeface="Wingdings 2"/>
              <a:buNone/>
              <a:defRPr/>
            </a:pPr>
            <a:endParaRPr lang="en-US" dirty="0" smtClean="0">
              <a:solidFill>
                <a:schemeClr val="tx1"/>
              </a:solidFill>
            </a:endParaRPr>
          </a:p>
          <a:p>
            <a:pPr eaLnBrk="1" fontAlgn="auto" hangingPunct="1">
              <a:spcBef>
                <a:spcPts val="580"/>
              </a:spcBef>
              <a:spcAft>
                <a:spcPts val="0"/>
              </a:spcAft>
              <a:buFont typeface="Wingdings 2"/>
              <a:buNone/>
              <a:defRPr/>
            </a:pPr>
            <a:r>
              <a:rPr lang="en-US" dirty="0" smtClean="0">
                <a:solidFill>
                  <a:schemeClr val="tx1"/>
                </a:solidFill>
              </a:rPr>
              <a:t>This city has a large usage of rail traffic with both freight and passenger trains entering the city daily.</a:t>
            </a:r>
          </a:p>
          <a:p>
            <a:pPr eaLnBrk="1" fontAlgn="auto" hangingPunct="1">
              <a:spcBef>
                <a:spcPts val="580"/>
              </a:spcBef>
              <a:spcAft>
                <a:spcPts val="0"/>
              </a:spcAft>
              <a:buFont typeface="Wingdings 2"/>
              <a:buNone/>
              <a:defRPr/>
            </a:pPr>
            <a:r>
              <a:rPr lang="en-US" dirty="0" smtClean="0">
                <a:solidFill>
                  <a:schemeClr val="tx1"/>
                </a:solidFill>
              </a:rPr>
              <a:t>The weather is beautiful today; temperatures are near 58 degrees with light winds (5mph)</a:t>
            </a:r>
          </a:p>
          <a:p>
            <a:pPr eaLnBrk="1" fontAlgn="auto" hangingPunct="1">
              <a:spcBef>
                <a:spcPts val="580"/>
              </a:spcBef>
              <a:spcAft>
                <a:spcPts val="0"/>
              </a:spcAft>
              <a:buFont typeface="Wingdings 2"/>
              <a:buNone/>
              <a:defRPr/>
            </a:pPr>
            <a:r>
              <a:rPr lang="en-US" dirty="0" smtClean="0">
                <a:solidFill>
                  <a:schemeClr val="tx1"/>
                </a:solidFill>
              </a:rPr>
              <a:t>from of the west. The train engineer had a warning displayed on the engine control panel</a:t>
            </a:r>
          </a:p>
          <a:p>
            <a:pPr eaLnBrk="1" fontAlgn="auto" hangingPunct="1">
              <a:spcBef>
                <a:spcPts val="580"/>
              </a:spcBef>
              <a:spcAft>
                <a:spcPts val="0"/>
              </a:spcAft>
              <a:buFont typeface="Wingdings 2"/>
              <a:buNone/>
              <a:defRPr/>
            </a:pPr>
            <a:r>
              <a:rPr lang="en-US" dirty="0" smtClean="0">
                <a:solidFill>
                  <a:schemeClr val="tx1"/>
                </a:solidFill>
              </a:rPr>
              <a:t>that the train has lost an air supply; this causes the train to proceed to an emergency stop.</a:t>
            </a:r>
          </a:p>
          <a:p>
            <a:pPr eaLnBrk="1" fontAlgn="auto" hangingPunct="1">
              <a:spcBef>
                <a:spcPts val="580"/>
              </a:spcBef>
              <a:spcAft>
                <a:spcPts val="0"/>
              </a:spcAft>
              <a:buFont typeface="Wingdings 2"/>
              <a:buNone/>
              <a:defRPr/>
            </a:pPr>
            <a:r>
              <a:rPr lang="en-US" dirty="0" smtClean="0">
                <a:solidFill>
                  <a:schemeClr val="tx1"/>
                </a:solidFill>
              </a:rPr>
              <a:t>The conductor retrieves the compressed load bill and proceeds to investigate the problem.</a:t>
            </a:r>
          </a:p>
          <a:p>
            <a:pPr eaLnBrk="1" fontAlgn="auto" hangingPunct="1">
              <a:spcBef>
                <a:spcPts val="580"/>
              </a:spcBef>
              <a:spcAft>
                <a:spcPts val="0"/>
              </a:spcAft>
              <a:buFont typeface="Wingdings 2"/>
              <a:buNone/>
              <a:defRPr/>
            </a:pPr>
            <a:r>
              <a:rPr lang="en-US" dirty="0" smtClean="0">
                <a:solidFill>
                  <a:schemeClr val="tx1"/>
                </a:solidFill>
              </a:rPr>
              <a:t>Phase 1</a:t>
            </a:r>
          </a:p>
          <a:p>
            <a:pPr eaLnBrk="1" fontAlgn="auto" hangingPunct="1">
              <a:spcBef>
                <a:spcPts val="580"/>
              </a:spcBef>
              <a:spcAft>
                <a:spcPts val="0"/>
              </a:spcAft>
              <a:buFont typeface="Wingdings 2"/>
              <a:buNone/>
              <a:defRPr/>
            </a:pPr>
            <a:r>
              <a:rPr lang="en-US" dirty="0" smtClean="0">
                <a:solidFill>
                  <a:schemeClr val="tx1"/>
                </a:solidFill>
              </a:rPr>
              <a:t>The conductor exits the train. He quickly identifies a derailment of numerous cars. He</a:t>
            </a:r>
          </a:p>
          <a:p>
            <a:pPr eaLnBrk="1" fontAlgn="auto" hangingPunct="1">
              <a:spcBef>
                <a:spcPts val="580"/>
              </a:spcBef>
              <a:spcAft>
                <a:spcPts val="0"/>
              </a:spcAft>
              <a:buFont typeface="Wingdings 2"/>
              <a:buNone/>
              <a:defRPr/>
            </a:pPr>
            <a:r>
              <a:rPr lang="en-US" dirty="0" smtClean="0">
                <a:solidFill>
                  <a:schemeClr val="tx1"/>
                </a:solidFill>
              </a:rPr>
              <a:t>identifies a strong odor that resembles ammonia. Without delay, he notifies the engineer</a:t>
            </a:r>
          </a:p>
          <a:p>
            <a:pPr eaLnBrk="1" fontAlgn="auto" hangingPunct="1">
              <a:spcBef>
                <a:spcPts val="580"/>
              </a:spcBef>
              <a:spcAft>
                <a:spcPts val="0"/>
              </a:spcAft>
              <a:buFont typeface="Wingdings 2"/>
              <a:buNone/>
              <a:defRPr/>
            </a:pPr>
            <a:r>
              <a:rPr lang="en-US" dirty="0" smtClean="0">
                <a:solidFill>
                  <a:schemeClr val="tx1"/>
                </a:solidFill>
              </a:rPr>
              <a:t>of a four-car derailment with hazardous chemical release and activates the railroad</a:t>
            </a:r>
          </a:p>
          <a:p>
            <a:pPr eaLnBrk="1" fontAlgn="auto" hangingPunct="1">
              <a:spcBef>
                <a:spcPts val="580"/>
              </a:spcBef>
              <a:spcAft>
                <a:spcPts val="0"/>
              </a:spcAft>
              <a:buFont typeface="Wingdings 2"/>
              <a:buNone/>
              <a:defRPr/>
            </a:pPr>
            <a:r>
              <a:rPr lang="en-US" dirty="0" smtClean="0">
                <a:solidFill>
                  <a:schemeClr val="tx1"/>
                </a:solidFill>
              </a:rPr>
              <a:t>emergency response plan. The engineer notifies the chief railroad dispatcher and the local</a:t>
            </a:r>
          </a:p>
          <a:p>
            <a:pPr eaLnBrk="1" fontAlgn="auto" hangingPunct="1">
              <a:spcBef>
                <a:spcPts val="580"/>
              </a:spcBef>
              <a:spcAft>
                <a:spcPts val="0"/>
              </a:spcAft>
              <a:buFont typeface="Wingdings 2"/>
              <a:buNone/>
              <a:defRPr/>
            </a:pPr>
            <a:r>
              <a:rPr lang="en-US" dirty="0" smtClean="0">
                <a:solidFill>
                  <a:schemeClr val="tx1"/>
                </a:solidFill>
              </a:rPr>
              <a:t>emergency response teams are notified.</a:t>
            </a:r>
          </a:p>
          <a:p>
            <a:pPr eaLnBrk="1" fontAlgn="auto" hangingPunct="1">
              <a:spcBef>
                <a:spcPts val="580"/>
              </a:spcBef>
              <a:spcAft>
                <a:spcPts val="0"/>
              </a:spcAft>
              <a:buFont typeface="Wingdings 2"/>
              <a:buNone/>
              <a:defRPr/>
            </a:pPr>
            <a:r>
              <a:rPr lang="en-US" dirty="0" smtClean="0">
                <a:solidFill>
                  <a:schemeClr val="tx1"/>
                </a:solidFill>
              </a:rPr>
              <a:t>Phase 2</a:t>
            </a:r>
          </a:p>
          <a:p>
            <a:pPr eaLnBrk="1" fontAlgn="auto" hangingPunct="1">
              <a:spcBef>
                <a:spcPts val="580"/>
              </a:spcBef>
              <a:spcAft>
                <a:spcPts val="0"/>
              </a:spcAft>
              <a:buFont typeface="Wingdings 2"/>
              <a:buNone/>
              <a:defRPr/>
            </a:pPr>
            <a:r>
              <a:rPr lang="en-US" dirty="0" smtClean="0">
                <a:solidFill>
                  <a:schemeClr val="tx1"/>
                </a:solidFill>
              </a:rPr>
              <a:t>The first responding unit reports a large white cloud over the area. The tank car releasing</a:t>
            </a:r>
          </a:p>
          <a:p>
            <a:pPr eaLnBrk="1" fontAlgn="auto" hangingPunct="1">
              <a:spcBef>
                <a:spcPts val="580"/>
              </a:spcBef>
              <a:spcAft>
                <a:spcPts val="0"/>
              </a:spcAft>
              <a:buFont typeface="Wingdings 2"/>
              <a:buNone/>
              <a:defRPr/>
            </a:pPr>
            <a:r>
              <a:rPr lang="en-US" dirty="0" smtClean="0">
                <a:solidFill>
                  <a:schemeClr val="tx1"/>
                </a:solidFill>
              </a:rPr>
              <a:t>the chemical has been identified as placard #1005. This car is near the work zone and the railroad depot. Another one of the derailed boxcars contained a load of sand, which has spilled across the</a:t>
            </a:r>
          </a:p>
          <a:p>
            <a:pPr eaLnBrk="1" fontAlgn="auto" hangingPunct="1">
              <a:spcBef>
                <a:spcPts val="580"/>
              </a:spcBef>
              <a:spcAft>
                <a:spcPts val="0"/>
              </a:spcAft>
              <a:buFont typeface="Wingdings 2"/>
              <a:buNone/>
              <a:defRPr/>
            </a:pPr>
            <a:r>
              <a:rPr lang="en-US" dirty="0" smtClean="0">
                <a:solidFill>
                  <a:schemeClr val="tx1"/>
                </a:solidFill>
              </a:rPr>
              <a:t>roadway at ______ and _____ blocking access to the area.</a:t>
            </a:r>
          </a:p>
          <a:p>
            <a:pPr eaLnBrk="1" fontAlgn="auto" hangingPunct="1">
              <a:spcBef>
                <a:spcPts val="580"/>
              </a:spcBef>
              <a:spcAft>
                <a:spcPts val="0"/>
              </a:spcAft>
              <a:buFont typeface="Wingdings 2"/>
              <a:buNone/>
              <a:defRPr/>
            </a:pPr>
            <a:r>
              <a:rPr lang="en-US" dirty="0" smtClean="0">
                <a:solidFill>
                  <a:schemeClr val="tx1"/>
                </a:solidFill>
              </a:rPr>
              <a:t>Phase 3</a:t>
            </a:r>
          </a:p>
          <a:p>
            <a:pPr eaLnBrk="1" fontAlgn="auto" hangingPunct="1">
              <a:spcBef>
                <a:spcPts val="580"/>
              </a:spcBef>
              <a:spcAft>
                <a:spcPts val="0"/>
              </a:spcAft>
              <a:buFont typeface="Wingdings 2"/>
              <a:buNone/>
              <a:defRPr/>
            </a:pPr>
            <a:r>
              <a:rPr lang="en-US" dirty="0" smtClean="0">
                <a:solidFill>
                  <a:schemeClr val="tx1"/>
                </a:solidFill>
              </a:rPr>
              <a:t>Many additional resources are required to handle a situation of this magnitude. The</a:t>
            </a:r>
          </a:p>
          <a:p>
            <a:pPr eaLnBrk="1" fontAlgn="auto" hangingPunct="1">
              <a:spcBef>
                <a:spcPts val="580"/>
              </a:spcBef>
              <a:spcAft>
                <a:spcPts val="0"/>
              </a:spcAft>
              <a:buFont typeface="Wingdings 2"/>
              <a:buNone/>
              <a:defRPr/>
            </a:pPr>
            <a:r>
              <a:rPr lang="en-US" dirty="0" smtClean="0">
                <a:solidFill>
                  <a:schemeClr val="tx1"/>
                </a:solidFill>
              </a:rPr>
              <a:t>daycare center on Superior Street has called the police department inquiring about the</a:t>
            </a:r>
          </a:p>
          <a:p>
            <a:pPr eaLnBrk="1" fontAlgn="auto" hangingPunct="1">
              <a:spcBef>
                <a:spcPts val="580"/>
              </a:spcBef>
              <a:spcAft>
                <a:spcPts val="0"/>
              </a:spcAft>
              <a:buFont typeface="Wingdings 2"/>
              <a:buNone/>
              <a:defRPr/>
            </a:pPr>
            <a:r>
              <a:rPr lang="en-US" dirty="0" smtClean="0">
                <a:solidFill>
                  <a:schemeClr val="tx1"/>
                </a:solidFill>
              </a:rPr>
              <a:t>emergency. They are reporting a strong odor at their location. Many of the children are</a:t>
            </a:r>
          </a:p>
          <a:p>
            <a:pPr eaLnBrk="1" fontAlgn="auto" hangingPunct="1">
              <a:spcBef>
                <a:spcPts val="580"/>
              </a:spcBef>
              <a:spcAft>
                <a:spcPts val="0"/>
              </a:spcAft>
              <a:buFont typeface="Wingdings 2"/>
              <a:buNone/>
              <a:defRPr/>
            </a:pPr>
            <a:r>
              <a:rPr lang="en-US" dirty="0" smtClean="0">
                <a:solidFill>
                  <a:schemeClr val="tx1"/>
                </a:solidFill>
              </a:rPr>
              <a:t>coughing and have complaints of eye irritation. Road blockage from the sand spill is</a:t>
            </a:r>
          </a:p>
          <a:p>
            <a:pPr eaLnBrk="1" fontAlgn="auto" hangingPunct="1">
              <a:spcBef>
                <a:spcPts val="580"/>
              </a:spcBef>
              <a:spcAft>
                <a:spcPts val="0"/>
              </a:spcAft>
              <a:buFont typeface="Wingdings 2"/>
              <a:buNone/>
              <a:defRPr/>
            </a:pPr>
            <a:r>
              <a:rPr lang="en-US" dirty="0" smtClean="0">
                <a:solidFill>
                  <a:schemeClr val="tx1"/>
                </a:solidFill>
              </a:rPr>
              <a:t>causing a large backup of traffic off state Hwy ________.</a:t>
            </a:r>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r>
              <a:rPr lang="en-US" dirty="0" smtClean="0">
                <a:solidFill>
                  <a:schemeClr val="tx1"/>
                </a:solidFill>
              </a:rPr>
              <a:t>1. Who is in charge of the incident at this point?</a:t>
            </a:r>
          </a:p>
          <a:p>
            <a:pPr eaLnBrk="1" fontAlgn="auto" hangingPunct="1">
              <a:spcBef>
                <a:spcPts val="580"/>
              </a:spcBef>
              <a:spcAft>
                <a:spcPts val="0"/>
              </a:spcAft>
              <a:buFont typeface="Wingdings 2"/>
              <a:buNone/>
              <a:defRPr/>
            </a:pPr>
            <a:r>
              <a:rPr lang="en-US" dirty="0" smtClean="0">
                <a:solidFill>
                  <a:schemeClr val="tx1"/>
                </a:solidFill>
              </a:rPr>
              <a:t>2. What are response priorities?</a:t>
            </a:r>
          </a:p>
          <a:p>
            <a:pPr eaLnBrk="1" fontAlgn="auto" hangingPunct="1">
              <a:spcBef>
                <a:spcPts val="580"/>
              </a:spcBef>
              <a:spcAft>
                <a:spcPts val="0"/>
              </a:spcAft>
              <a:buFont typeface="Wingdings 2"/>
              <a:buNone/>
              <a:defRPr/>
            </a:pPr>
            <a:r>
              <a:rPr lang="en-US" dirty="0" smtClean="0">
                <a:solidFill>
                  <a:schemeClr val="tx1"/>
                </a:solidFill>
              </a:rPr>
              <a:t>3. Are response resources adequate? If not, where will additional resources be</a:t>
            </a:r>
          </a:p>
          <a:p>
            <a:pPr eaLnBrk="1" fontAlgn="auto" hangingPunct="1">
              <a:spcBef>
                <a:spcPts val="580"/>
              </a:spcBef>
              <a:spcAft>
                <a:spcPts val="0"/>
              </a:spcAft>
              <a:buFont typeface="Wingdings 2"/>
              <a:buNone/>
              <a:defRPr/>
            </a:pPr>
            <a:r>
              <a:rPr lang="en-US" dirty="0" smtClean="0">
                <a:solidFill>
                  <a:schemeClr val="tx1"/>
                </a:solidFill>
              </a:rPr>
              <a:t>obtained?</a:t>
            </a:r>
          </a:p>
          <a:p>
            <a:pPr eaLnBrk="1" fontAlgn="auto" hangingPunct="1">
              <a:spcBef>
                <a:spcPts val="580"/>
              </a:spcBef>
              <a:spcAft>
                <a:spcPts val="0"/>
              </a:spcAft>
              <a:buFont typeface="Wingdings 2"/>
              <a:buNone/>
              <a:defRPr/>
            </a:pPr>
            <a:r>
              <a:rPr lang="en-US" dirty="0" smtClean="0">
                <a:solidFill>
                  <a:schemeClr val="tx1"/>
                </a:solidFill>
              </a:rPr>
              <a:t>4. What and who should be involved in the ICS?</a:t>
            </a:r>
          </a:p>
          <a:p>
            <a:pPr eaLnBrk="1" fontAlgn="auto" hangingPunct="1">
              <a:spcBef>
                <a:spcPts val="580"/>
              </a:spcBef>
              <a:spcAft>
                <a:spcPts val="0"/>
              </a:spcAft>
              <a:buFont typeface="Wingdings 2"/>
              <a:buNone/>
              <a:defRPr/>
            </a:pPr>
            <a:r>
              <a:rPr lang="en-US" dirty="0" smtClean="0">
                <a:solidFill>
                  <a:schemeClr val="tx1"/>
                </a:solidFill>
              </a:rPr>
              <a:t>5. What role will public information play in the response?</a:t>
            </a:r>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pPr eaLnBrk="1" hangingPunct="1"/>
            <a:r>
              <a:rPr lang="en-US" smtClean="0"/>
              <a:t>Review	</a:t>
            </a:r>
          </a:p>
        </p:txBody>
      </p:sp>
      <p:sp>
        <p:nvSpPr>
          <p:cNvPr id="3" name="Text Placeholder 2"/>
          <p:cNvSpPr>
            <a:spLocks noGrp="1"/>
          </p:cNvSpPr>
          <p:nvPr>
            <p:ph type="body" idx="1"/>
          </p:nvPr>
        </p:nvSpPr>
        <p:spPr>
          <a:xfrm>
            <a:off x="722313" y="2547938"/>
            <a:ext cx="7772400" cy="3624262"/>
          </a:xfrm>
        </p:spPr>
        <p:txBody>
          <a:bodyPr>
            <a:normAutofit/>
          </a:bodyPr>
          <a:lstStyle/>
          <a:p>
            <a:pPr eaLnBrk="1" fontAlgn="auto" hangingPunct="1">
              <a:spcBef>
                <a:spcPts val="580"/>
              </a:spcBef>
              <a:spcAft>
                <a:spcPts val="0"/>
              </a:spcAft>
              <a:buFont typeface="Wingdings 2"/>
              <a:buNone/>
              <a:defRPr/>
            </a:pPr>
            <a:r>
              <a:rPr lang="en-US" dirty="0" smtClean="0"/>
              <a:t>We identified:</a:t>
            </a:r>
          </a:p>
          <a:p>
            <a:pPr eaLnBrk="1" fontAlgn="auto" hangingPunct="1">
              <a:spcBef>
                <a:spcPts val="580"/>
              </a:spcBef>
              <a:spcAft>
                <a:spcPts val="0"/>
              </a:spcAft>
              <a:buFont typeface="Wingdings 2"/>
              <a:buNone/>
              <a:defRPr/>
            </a:pPr>
            <a:r>
              <a:rPr lang="en-US" dirty="0" smtClean="0"/>
              <a:t>What is a work zone, the hazards, and what is a work zone crash</a:t>
            </a:r>
          </a:p>
          <a:p>
            <a:pPr eaLnBrk="1" fontAlgn="auto" hangingPunct="1">
              <a:spcBef>
                <a:spcPts val="580"/>
              </a:spcBef>
              <a:spcAft>
                <a:spcPts val="0"/>
              </a:spcAft>
              <a:buFont typeface="Wingdings 2"/>
              <a:buNone/>
              <a:defRPr/>
            </a:pPr>
            <a:r>
              <a:rPr lang="en-US" dirty="0" smtClean="0"/>
              <a:t>We identified the hazards in a work zone,</a:t>
            </a:r>
          </a:p>
          <a:p>
            <a:pPr eaLnBrk="1" fontAlgn="auto" hangingPunct="1">
              <a:spcBef>
                <a:spcPts val="580"/>
              </a:spcBef>
              <a:spcAft>
                <a:spcPts val="0"/>
              </a:spcAft>
              <a:buFont typeface="Wingdings 2"/>
              <a:buNone/>
              <a:defRPr/>
            </a:pPr>
            <a:r>
              <a:rPr lang="en-US" dirty="0" smtClean="0"/>
              <a:t>What training we need</a:t>
            </a:r>
          </a:p>
          <a:p>
            <a:pPr eaLnBrk="1" fontAlgn="auto" hangingPunct="1">
              <a:spcBef>
                <a:spcPts val="580"/>
              </a:spcBef>
              <a:spcAft>
                <a:spcPts val="0"/>
              </a:spcAft>
              <a:buFont typeface="Wingdings 2"/>
              <a:buNone/>
              <a:defRPr/>
            </a:pPr>
            <a:r>
              <a:rPr lang="en-US" dirty="0" smtClean="0"/>
              <a:t>We identified the 7 steps  to readiness</a:t>
            </a:r>
          </a:p>
          <a:p>
            <a:pPr eaLnBrk="1" fontAlgn="auto" hangingPunct="1">
              <a:spcBef>
                <a:spcPts val="580"/>
              </a:spcBef>
              <a:spcAft>
                <a:spcPts val="0"/>
              </a:spcAft>
              <a:buFont typeface="Wingdings 2"/>
              <a:buNone/>
              <a:defRPr/>
            </a:pPr>
            <a:r>
              <a:rPr lang="en-US" dirty="0" smtClean="0"/>
              <a:t>We saw the supplies needed </a:t>
            </a:r>
          </a:p>
          <a:p>
            <a:pPr eaLnBrk="1" fontAlgn="auto" hangingPunct="1">
              <a:spcBef>
                <a:spcPts val="580"/>
              </a:spcBef>
              <a:spcAft>
                <a:spcPts val="0"/>
              </a:spcAft>
              <a:buFont typeface="Wingdings 2"/>
              <a:buNone/>
              <a:defRPr/>
            </a:pPr>
            <a:r>
              <a:rPr lang="en-US" dirty="0" smtClean="0"/>
              <a:t>We practiced the planning</a:t>
            </a:r>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5400" smtClean="0"/>
              <a:t>Short Term</a:t>
            </a:r>
          </a:p>
        </p:txBody>
      </p:sp>
      <p:sp>
        <p:nvSpPr>
          <p:cNvPr id="3" name="Text Placeholder 2"/>
          <p:cNvSpPr>
            <a:spLocks noGrp="1"/>
          </p:cNvSpPr>
          <p:nvPr>
            <p:ph type="body" idx="1"/>
          </p:nvPr>
        </p:nvSpPr>
        <p:spPr>
          <a:xfrm>
            <a:off x="722313" y="2547938"/>
            <a:ext cx="7772400" cy="3548062"/>
          </a:xfrm>
        </p:spPr>
        <p:txBody>
          <a:bodyPr>
            <a:normAutofit/>
          </a:bodyPr>
          <a:lstStyle/>
          <a:p>
            <a:pPr eaLnBrk="1" fontAlgn="auto" hangingPunct="1">
              <a:spcBef>
                <a:spcPts val="580"/>
              </a:spcBef>
              <a:spcAft>
                <a:spcPts val="0"/>
              </a:spcAft>
              <a:buFont typeface="Wingdings 2"/>
              <a:buNone/>
              <a:defRPr/>
            </a:pPr>
            <a:r>
              <a:rPr lang="en-US" sz="3200" b="1" dirty="0" smtClean="0"/>
              <a:t>is daytime work that occupies a location for more than 1 hour within a single daylight period</a:t>
            </a:r>
            <a:endParaRPr lang="en-US" sz="3200" b="1" dirty="0"/>
          </a:p>
        </p:txBody>
      </p:sp>
      <p:pic>
        <p:nvPicPr>
          <p:cNvPr id="28676" name="Picture 4" descr="workzones06.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048000" y="3570316"/>
            <a:ext cx="4800600" cy="3087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4800" smtClean="0"/>
              <a:t>Mobile </a:t>
            </a:r>
          </a:p>
        </p:txBody>
      </p:sp>
      <p:sp>
        <p:nvSpPr>
          <p:cNvPr id="3" name="Text Placeholder 2"/>
          <p:cNvSpPr>
            <a:spLocks noGrp="1"/>
          </p:cNvSpPr>
          <p:nvPr>
            <p:ph type="body" idx="1"/>
          </p:nvPr>
        </p:nvSpPr>
        <p:spPr>
          <a:xfrm>
            <a:off x="722313" y="2547938"/>
            <a:ext cx="7772400" cy="3471862"/>
          </a:xfrm>
        </p:spPr>
        <p:txBody>
          <a:bodyPr>
            <a:normAutofit/>
          </a:bodyPr>
          <a:lstStyle/>
          <a:p>
            <a:pPr eaLnBrk="1" fontAlgn="auto" hangingPunct="1">
              <a:spcBef>
                <a:spcPts val="580"/>
              </a:spcBef>
              <a:spcAft>
                <a:spcPts val="0"/>
              </a:spcAft>
              <a:buFont typeface="Wingdings 2"/>
              <a:buNone/>
              <a:defRPr/>
            </a:pPr>
            <a:r>
              <a:rPr lang="en-US" sz="3200" b="1" dirty="0" smtClean="0"/>
              <a:t>work that moves intermittently or continuously</a:t>
            </a:r>
            <a:endParaRPr lang="en-US" sz="3200" b="1" dirty="0"/>
          </a:p>
        </p:txBody>
      </p:sp>
      <p:pic>
        <p:nvPicPr>
          <p:cNvPr id="29700" name="Picture 3" descr="workzones05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95843" y="3606018"/>
            <a:ext cx="569719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Work Zone – Exclusions</a:t>
            </a:r>
          </a:p>
        </p:txBody>
      </p:sp>
      <p:sp>
        <p:nvSpPr>
          <p:cNvPr id="3" name="Text Placeholder 2"/>
          <p:cNvSpPr>
            <a:spLocks noGrp="1"/>
          </p:cNvSpPr>
          <p:nvPr>
            <p:ph type="body" idx="1"/>
          </p:nvPr>
        </p:nvSpPr>
        <p:spPr>
          <a:xfrm>
            <a:off x="304800" y="2743200"/>
            <a:ext cx="8189913" cy="3657600"/>
          </a:xfrm>
        </p:spPr>
        <p:txBody>
          <a:bodyPr>
            <a:normAutofit lnSpcReduction="10000"/>
          </a:bodyPr>
          <a:lstStyle/>
          <a:p>
            <a:pPr eaLnBrk="1" fontAlgn="auto" hangingPunct="1">
              <a:spcBef>
                <a:spcPts val="580"/>
              </a:spcBef>
              <a:spcAft>
                <a:spcPts val="0"/>
              </a:spcAft>
              <a:buFont typeface="Wingdings 2"/>
              <a:buNone/>
              <a:defRPr/>
            </a:pPr>
            <a:r>
              <a:rPr lang="en-US" sz="3200" b="1" dirty="0" smtClean="0"/>
              <a:t>Can you tell me if there are any Exclusions? </a:t>
            </a:r>
          </a:p>
          <a:p>
            <a:pPr eaLnBrk="1" fontAlgn="auto" hangingPunct="1">
              <a:spcBef>
                <a:spcPts val="580"/>
              </a:spcBef>
              <a:spcAft>
                <a:spcPts val="0"/>
              </a:spcAft>
              <a:buFont typeface="Wingdings 2"/>
              <a:buNone/>
              <a:defRPr/>
            </a:pPr>
            <a:endParaRPr lang="en-US" sz="3200" b="1" dirty="0" smtClean="0"/>
          </a:p>
          <a:p>
            <a:pPr eaLnBrk="1" fontAlgn="auto" hangingPunct="1">
              <a:spcBef>
                <a:spcPts val="580"/>
              </a:spcBef>
              <a:spcAft>
                <a:spcPts val="0"/>
              </a:spcAft>
              <a:buFont typeface="Wingdings 2"/>
              <a:buNone/>
              <a:defRPr/>
            </a:pPr>
            <a:r>
              <a:rPr lang="en-US" sz="3200" b="1" dirty="0" smtClean="0"/>
              <a:t>Excludes - Private construction, maintenance or utility work outside the traffic way.   For example, a building being constructed or the lines being painted for a business' parking lot stalls</a:t>
            </a:r>
            <a:r>
              <a:rPr lang="en-US" b="1" dirty="0" smtClean="0"/>
              <a:t>.</a:t>
            </a:r>
            <a:r>
              <a:rPr lang="en-US" dirty="0" smtClean="0"/>
              <a:t/>
            </a:r>
            <a:br>
              <a:rPr lang="en-US" dirty="0" smtClean="0"/>
            </a:br>
            <a:endParaRPr lang="en-US" dirty="0" smtClean="0"/>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A work zone is identified by four zones</a:t>
            </a:r>
            <a:endParaRPr lang="en-US" dirty="0"/>
          </a:p>
        </p:txBody>
      </p:sp>
      <p:sp>
        <p:nvSpPr>
          <p:cNvPr id="3" name="Text Placeholder 2"/>
          <p:cNvSpPr>
            <a:spLocks noGrp="1"/>
          </p:cNvSpPr>
          <p:nvPr>
            <p:ph sz="quarter" idx="1"/>
          </p:nvPr>
        </p:nvSpPr>
        <p:spPr>
          <a:xfrm>
            <a:off x="914400" y="1447800"/>
            <a:ext cx="7772400" cy="5105400"/>
          </a:xfrm>
        </p:spPr>
        <p:txBody>
          <a:bodyPr>
            <a:normAutofit fontScale="25000" lnSpcReduction="20000"/>
          </a:bodyPr>
          <a:lstStyle/>
          <a:p>
            <a:pPr marL="274320" indent="-274320" eaLnBrk="1" fontAlgn="auto" hangingPunct="1">
              <a:spcBef>
                <a:spcPts val="580"/>
              </a:spcBef>
              <a:spcAft>
                <a:spcPts val="0"/>
              </a:spcAft>
              <a:buFont typeface="Wingdings 2"/>
              <a:buNone/>
              <a:defRPr/>
            </a:pPr>
            <a:r>
              <a:rPr lang="en-US" sz="10000" b="1" dirty="0" smtClean="0"/>
              <a:t>Can anyone tell me what they are and their definition?</a:t>
            </a:r>
          </a:p>
          <a:p>
            <a:pPr marL="274320" indent="-274320" eaLnBrk="1" fontAlgn="auto" hangingPunct="1">
              <a:spcBef>
                <a:spcPts val="580"/>
              </a:spcBef>
              <a:spcAft>
                <a:spcPts val="0"/>
              </a:spcAft>
              <a:buFont typeface="Wingdings 2"/>
              <a:buChar char=""/>
              <a:defRPr/>
            </a:pPr>
            <a:r>
              <a:rPr lang="en-US" sz="10000" b="1" dirty="0" smtClean="0"/>
              <a:t>Advance Warning</a:t>
            </a:r>
          </a:p>
          <a:p>
            <a:pPr marL="274320" indent="-274320" eaLnBrk="1" fontAlgn="auto" hangingPunct="1">
              <a:spcBef>
                <a:spcPts val="580"/>
              </a:spcBef>
              <a:spcAft>
                <a:spcPts val="0"/>
              </a:spcAft>
              <a:buFont typeface="Wingdings 2"/>
              <a:buChar char=""/>
              <a:defRPr/>
            </a:pPr>
            <a:r>
              <a:rPr lang="en-US" sz="10000" b="1" dirty="0" smtClean="0"/>
              <a:t>Transition</a:t>
            </a:r>
          </a:p>
          <a:p>
            <a:pPr marL="274320" indent="-274320" eaLnBrk="1" fontAlgn="auto" hangingPunct="1">
              <a:spcBef>
                <a:spcPts val="580"/>
              </a:spcBef>
              <a:spcAft>
                <a:spcPts val="0"/>
              </a:spcAft>
              <a:buFont typeface="Wingdings 2"/>
              <a:buChar char=""/>
              <a:defRPr/>
            </a:pPr>
            <a:r>
              <a:rPr lang="en-US" sz="10000" b="1" dirty="0" smtClean="0"/>
              <a:t>Activity</a:t>
            </a:r>
          </a:p>
          <a:p>
            <a:pPr marL="274320" indent="-274320" eaLnBrk="1" fontAlgn="auto" hangingPunct="1">
              <a:spcBef>
                <a:spcPts val="580"/>
              </a:spcBef>
              <a:spcAft>
                <a:spcPts val="0"/>
              </a:spcAft>
              <a:buFont typeface="Wingdings 2"/>
              <a:buChar char=""/>
              <a:defRPr/>
            </a:pPr>
            <a:r>
              <a:rPr lang="en-US" sz="10000" b="1" dirty="0" smtClean="0"/>
              <a:t>Termination</a:t>
            </a:r>
          </a:p>
          <a:p>
            <a:pPr marL="274320" indent="-274320" eaLnBrk="1" fontAlgn="auto" hangingPunct="1">
              <a:spcBef>
                <a:spcPts val="580"/>
              </a:spcBef>
              <a:spcAft>
                <a:spcPts val="0"/>
              </a:spcAft>
              <a:buFont typeface="Wingdings 2"/>
              <a:buNone/>
              <a:defRPr/>
            </a:pPr>
            <a:r>
              <a:rPr lang="en-US" sz="10000" b="1" dirty="0" smtClean="0">
                <a:hlinkClick r:id="rId3" action="ppaction://hlinkfile"/>
              </a:rPr>
              <a:t>Termination Area</a:t>
            </a:r>
            <a:r>
              <a:rPr lang="en-US" sz="10000" b="1" dirty="0" smtClean="0"/>
              <a:t> - traffic resumes normal path</a:t>
            </a:r>
          </a:p>
          <a:p>
            <a:pPr marL="274320" indent="-274320" eaLnBrk="1" fontAlgn="auto" hangingPunct="1">
              <a:spcBef>
                <a:spcPts val="580"/>
              </a:spcBef>
              <a:spcAft>
                <a:spcPts val="0"/>
              </a:spcAft>
              <a:buFont typeface="Wingdings 2"/>
              <a:buNone/>
              <a:defRPr/>
            </a:pPr>
            <a:r>
              <a:rPr lang="en-US" sz="10000" b="1" dirty="0" smtClean="0">
                <a:hlinkClick r:id="rId3" action="ppaction://hlinkfile"/>
              </a:rPr>
              <a:t>Activity Area</a:t>
            </a:r>
            <a:r>
              <a:rPr lang="en-US" sz="10000" b="1" dirty="0" smtClean="0"/>
              <a:t> - where work takes place</a:t>
            </a:r>
          </a:p>
          <a:p>
            <a:pPr marL="274320" indent="-274320" eaLnBrk="1" fontAlgn="auto" hangingPunct="1">
              <a:spcBef>
                <a:spcPts val="580"/>
              </a:spcBef>
              <a:spcAft>
                <a:spcPts val="0"/>
              </a:spcAft>
              <a:buFont typeface="Wingdings 2"/>
              <a:buNone/>
              <a:defRPr/>
            </a:pPr>
            <a:r>
              <a:rPr lang="en-US" sz="10000" b="1" dirty="0" smtClean="0"/>
              <a:t>    Work Space - space for workers, equipment, and material storage</a:t>
            </a:r>
          </a:p>
          <a:p>
            <a:pPr marL="274320" indent="-274320" eaLnBrk="1" fontAlgn="auto" hangingPunct="1">
              <a:spcBef>
                <a:spcPts val="580"/>
              </a:spcBef>
              <a:spcAft>
                <a:spcPts val="0"/>
              </a:spcAft>
              <a:buFont typeface="Wingdings 2"/>
              <a:buNone/>
              <a:defRPr/>
            </a:pPr>
            <a:r>
              <a:rPr lang="en-US" sz="10000" b="1" dirty="0" smtClean="0"/>
              <a:t>    Buffer Space - provides protection for traffic and workers</a:t>
            </a:r>
          </a:p>
          <a:p>
            <a:pPr marL="274320" indent="-274320" eaLnBrk="1" fontAlgn="auto" hangingPunct="1">
              <a:spcBef>
                <a:spcPts val="580"/>
              </a:spcBef>
              <a:spcAft>
                <a:spcPts val="0"/>
              </a:spcAft>
              <a:buFont typeface="Wingdings 2"/>
              <a:buNone/>
              <a:defRPr/>
            </a:pPr>
            <a:r>
              <a:rPr lang="en-US" sz="10000" b="1" dirty="0" smtClean="0">
                <a:hlinkClick r:id="rId4" action="ppaction://hlinkfile"/>
              </a:rPr>
              <a:t>Transition Area</a:t>
            </a:r>
            <a:r>
              <a:rPr lang="en-US" sz="10000" b="1" dirty="0" smtClean="0"/>
              <a:t> - moves traffic from normal path</a:t>
            </a:r>
          </a:p>
          <a:p>
            <a:pPr marL="274320" indent="-274320" eaLnBrk="1" fontAlgn="auto" hangingPunct="1">
              <a:spcBef>
                <a:spcPts val="580"/>
              </a:spcBef>
              <a:spcAft>
                <a:spcPts val="0"/>
              </a:spcAft>
              <a:buFont typeface="Wingdings 2"/>
              <a:buNone/>
              <a:defRPr/>
            </a:pPr>
            <a:r>
              <a:rPr lang="en-US" sz="10000" b="1" dirty="0" smtClean="0">
                <a:hlinkClick r:id="rId4" action="ppaction://hlinkfile"/>
              </a:rPr>
              <a:t>Advance Warning Area</a:t>
            </a:r>
            <a:r>
              <a:rPr lang="en-US" sz="10000" b="1" dirty="0" smtClean="0"/>
              <a:t> ? notifies traffic of what to expect ahead</a:t>
            </a:r>
          </a:p>
          <a:p>
            <a:pPr marL="274320" indent="-274320" eaLnBrk="1" fontAlgn="auto" hangingPunct="1">
              <a:spcBef>
                <a:spcPts val="580"/>
              </a:spcBef>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400"/>
            <a:ext cx="6400800" cy="2438400"/>
          </a:xfrm>
        </p:spPr>
        <p:txBody>
          <a:bodyPr/>
          <a:lstStyle/>
          <a:p>
            <a:pPr eaLnBrk="1" hangingPunct="1"/>
            <a:endParaRPr lang="en-US" sz="2800" b="1" dirty="0" smtClean="0"/>
          </a:p>
        </p:txBody>
      </p:sp>
      <p:sp>
        <p:nvSpPr>
          <p:cNvPr id="14339" name="Title 1"/>
          <p:cNvSpPr>
            <a:spLocks noGrp="1"/>
          </p:cNvSpPr>
          <p:nvPr>
            <p:ph type="ctrTitle"/>
          </p:nvPr>
        </p:nvSpPr>
        <p:spPr>
          <a:xfrm>
            <a:off x="457200" y="1506538"/>
            <a:ext cx="8229600" cy="1470025"/>
          </a:xfrm>
        </p:spPr>
        <p:txBody>
          <a:bodyPr/>
          <a:lstStyle/>
          <a:p>
            <a:pPr eaLnBrk="1" hangingPunct="1"/>
            <a:r>
              <a:rPr smtClean="0"/>
              <a:t> Emergency Preparedness in Remote Work Zones</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Diagram of a Work Zone Area Location of Crash - </a:t>
            </a:r>
          </a:p>
        </p:txBody>
      </p:sp>
      <p:sp>
        <p:nvSpPr>
          <p:cNvPr id="3" name="Text Placeholder 2"/>
          <p:cNvSpPr>
            <a:spLocks noGrp="1"/>
          </p:cNvSpPr>
          <p:nvPr>
            <p:ph type="body" idx="1"/>
          </p:nvPr>
        </p:nvSpPr>
        <p:spPr>
          <a:xfrm>
            <a:off x="722313" y="2547938"/>
            <a:ext cx="7772400" cy="4310062"/>
          </a:xfrm>
        </p:spPr>
        <p:txBody>
          <a:bodyPr>
            <a:normAutofit/>
          </a:bodyPr>
          <a:lstStyle/>
          <a:p>
            <a:pPr eaLnBrk="1" fontAlgn="auto" hangingPunct="1">
              <a:spcBef>
                <a:spcPts val="580"/>
              </a:spcBef>
              <a:spcAft>
                <a:spcPts val="0"/>
              </a:spcAft>
              <a:buFont typeface="Wingdings 2"/>
              <a:buNone/>
              <a:defRPr/>
            </a:pPr>
            <a:endParaRPr lang="en-US" dirty="0"/>
          </a:p>
        </p:txBody>
      </p:sp>
      <p:pic>
        <p:nvPicPr>
          <p:cNvPr id="32772" name="Picture 3" descr="workzones0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286000" y="2590800"/>
            <a:ext cx="35052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4"/>
          <p:cNvSpPr>
            <a:spLocks noChangeArrowheads="1"/>
          </p:cNvSpPr>
          <p:nvPr/>
        </p:nvSpPr>
        <p:spPr bwMode="auto">
          <a:xfrm>
            <a:off x="4267200" y="2743200"/>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Perpetu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Definition: Work Zone Crash</a:t>
            </a:r>
          </a:p>
        </p:txBody>
      </p:sp>
      <p:sp>
        <p:nvSpPr>
          <p:cNvPr id="3" name="Text Placeholder 2"/>
          <p:cNvSpPr>
            <a:spLocks noGrp="1"/>
          </p:cNvSpPr>
          <p:nvPr>
            <p:ph type="body" idx="1"/>
          </p:nvPr>
        </p:nvSpPr>
        <p:spPr>
          <a:xfrm>
            <a:off x="722313" y="2547938"/>
            <a:ext cx="7772400" cy="3319462"/>
          </a:xfrm>
        </p:spPr>
        <p:txBody>
          <a:bodyPr>
            <a:normAutofit fontScale="85000" lnSpcReduction="10000"/>
          </a:bodyPr>
          <a:lstStyle/>
          <a:p>
            <a:pPr eaLnBrk="1" fontAlgn="auto" hangingPunct="1">
              <a:spcBef>
                <a:spcPts val="580"/>
              </a:spcBef>
              <a:spcAft>
                <a:spcPts val="0"/>
              </a:spcAft>
              <a:buFont typeface="Wingdings 2"/>
              <a:buNone/>
              <a:defRPr/>
            </a:pPr>
            <a:r>
              <a:rPr lang="en-US" sz="3600" b="1" dirty="0" smtClean="0"/>
              <a:t>A traffic crash in which the first harmful event occurs within the boundaries of a work zone or on an approach to or exit from a work zone resulting from an activity, behavior or control related to the movement of the traffic units through the work zone</a:t>
            </a:r>
            <a:r>
              <a:rPr lang="en-US" sz="3600" dirty="0" smtClean="0"/>
              <a:t>. </a:t>
            </a:r>
          </a:p>
          <a:p>
            <a:pPr eaLnBrk="1" fontAlgn="auto" hangingPunct="1">
              <a:spcBef>
                <a:spcPts val="580"/>
              </a:spcBef>
              <a:spcAft>
                <a:spcPts val="0"/>
              </a:spcAft>
              <a:buFont typeface="Wingdings 2"/>
              <a:buNone/>
              <a:defRPr/>
            </a:pPr>
            <a:r>
              <a:rPr lang="en-US" sz="3600" b="1" dirty="0" smtClean="0"/>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eaLnBrk="1" hangingPunct="1"/>
            <a:r>
              <a:rPr lang="en-US" sz="4400" smtClean="0"/>
              <a:t>Work Zone Related?</a:t>
            </a:r>
          </a:p>
        </p:txBody>
      </p:sp>
      <p:sp>
        <p:nvSpPr>
          <p:cNvPr id="3" name="Text Placeholder 2"/>
          <p:cNvSpPr>
            <a:spLocks noGrp="1"/>
          </p:cNvSpPr>
          <p:nvPr>
            <p:ph type="body" idx="1"/>
          </p:nvPr>
        </p:nvSpPr>
        <p:spPr>
          <a:xfrm>
            <a:off x="722313" y="2547938"/>
            <a:ext cx="7772400" cy="2633662"/>
          </a:xfrm>
        </p:spPr>
        <p:txBody>
          <a:bodyPr>
            <a:normAutofit/>
          </a:bodyPr>
          <a:lstStyle/>
          <a:p>
            <a:pPr eaLnBrk="1" fontAlgn="auto" hangingPunct="1">
              <a:spcBef>
                <a:spcPts val="580"/>
              </a:spcBef>
              <a:spcAft>
                <a:spcPts val="0"/>
              </a:spcAft>
              <a:buFont typeface="Wingdings 2"/>
              <a:buNone/>
              <a:defRPr/>
            </a:pPr>
            <a:r>
              <a:rPr lang="en-US" sz="3200" b="1" dirty="0" smtClean="0"/>
              <a:t>Was the accident in or near a construction, maintenance or utility work zone?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Work Zone Related?</a:t>
            </a:r>
          </a:p>
        </p:txBody>
      </p:sp>
      <p:sp>
        <p:nvSpPr>
          <p:cNvPr id="3" name="Text Placeholder 2"/>
          <p:cNvSpPr>
            <a:spLocks noGrp="1"/>
          </p:cNvSpPr>
          <p:nvPr>
            <p:ph type="body" idx="1"/>
          </p:nvPr>
        </p:nvSpPr>
        <p:spPr>
          <a:xfrm>
            <a:off x="722313" y="2547938"/>
            <a:ext cx="7772400" cy="3852862"/>
          </a:xfrm>
        </p:spPr>
        <p:txBody>
          <a:bodyPr>
            <a:normAutofit/>
          </a:bodyPr>
          <a:lstStyle/>
          <a:p>
            <a:pPr eaLnBrk="1" fontAlgn="auto" hangingPunct="1">
              <a:spcBef>
                <a:spcPts val="580"/>
              </a:spcBef>
              <a:spcAft>
                <a:spcPts val="0"/>
              </a:spcAft>
              <a:buFont typeface="Wingdings 2"/>
              <a:buNone/>
              <a:defRPr/>
            </a:pPr>
            <a:r>
              <a:rPr lang="en-US" b="1" dirty="0" smtClean="0"/>
              <a:t>An accident that occurs in or related to a construction, maintenance, or utility work zone, whether or not workers were actually present at the time of the accident. ‘</a:t>
            </a:r>
          </a:p>
          <a:p>
            <a:pPr eaLnBrk="1" fontAlgn="auto" hangingPunct="1">
              <a:spcBef>
                <a:spcPts val="580"/>
              </a:spcBef>
              <a:spcAft>
                <a:spcPts val="0"/>
              </a:spcAft>
              <a:buFont typeface="Wingdings 2"/>
              <a:buNone/>
              <a:defRPr/>
            </a:pPr>
            <a:endParaRPr lang="en-US" b="1" dirty="0" smtClean="0"/>
          </a:p>
          <a:p>
            <a:pPr eaLnBrk="1" fontAlgn="auto" hangingPunct="1">
              <a:spcBef>
                <a:spcPts val="580"/>
              </a:spcBef>
              <a:spcAft>
                <a:spcPts val="0"/>
              </a:spcAft>
              <a:buFont typeface="Wingdings 2"/>
              <a:buNone/>
              <a:defRPr/>
            </a:pPr>
            <a:r>
              <a:rPr lang="en-US" b="1" dirty="0" smtClean="0"/>
              <a:t>Work zone related’ accidents may also include those involving motor vehicles slowed or stopped because of the work zone, even if the first harmful event occurred before the first warning sign.</a:t>
            </a:r>
          </a:p>
          <a:p>
            <a:pPr eaLnBrk="1" fontAlgn="auto" hangingPunct="1">
              <a:spcBef>
                <a:spcPts val="580"/>
              </a:spcBef>
              <a:spcAft>
                <a:spcPts val="0"/>
              </a:spcAft>
              <a:buFont typeface="Wingdings 2"/>
              <a:buNone/>
              <a:defRPr/>
            </a:pPr>
            <a:endParaRPr lang="en-US" sz="28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Work Zone Crash Example</a:t>
            </a:r>
          </a:p>
        </p:txBody>
      </p:sp>
      <p:sp>
        <p:nvSpPr>
          <p:cNvPr id="3" name="Text Placeholder 2"/>
          <p:cNvSpPr>
            <a:spLocks noGrp="1"/>
          </p:cNvSpPr>
          <p:nvPr>
            <p:ph type="body" idx="1"/>
          </p:nvPr>
        </p:nvSpPr>
        <p:spPr>
          <a:xfrm>
            <a:off x="685800" y="2514600"/>
            <a:ext cx="7772400" cy="3852863"/>
          </a:xfrm>
        </p:spPr>
        <p:txBody>
          <a:bodyPr>
            <a:normAutofit/>
          </a:bodyPr>
          <a:lstStyle/>
          <a:p>
            <a:pPr eaLnBrk="1" fontAlgn="auto" hangingPunct="1">
              <a:spcBef>
                <a:spcPts val="580"/>
              </a:spcBef>
              <a:spcAft>
                <a:spcPts val="0"/>
              </a:spcAft>
              <a:buFont typeface="Wingdings 2"/>
              <a:buNone/>
              <a:defRPr/>
            </a:pPr>
            <a:r>
              <a:rPr lang="en-US" sz="3600" b="1" dirty="0" smtClean="0"/>
              <a:t>An automobile on the roadway loses control within a work zone due to a shift or reduction in the travel lanes and crashes into another vehicle in the work zone.</a:t>
            </a:r>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Work Zone Crash 2</a:t>
            </a:r>
            <a:r>
              <a:rPr lang="en-US" baseline="30000" smtClean="0"/>
              <a:t>nd</a:t>
            </a:r>
            <a:r>
              <a:rPr lang="en-US" smtClean="0"/>
              <a:t> Example</a:t>
            </a:r>
          </a:p>
        </p:txBody>
      </p:sp>
      <p:sp>
        <p:nvSpPr>
          <p:cNvPr id="3" name="Text Placeholder 2"/>
          <p:cNvSpPr>
            <a:spLocks noGrp="1"/>
          </p:cNvSpPr>
          <p:nvPr>
            <p:ph type="body" idx="1"/>
          </p:nvPr>
        </p:nvSpPr>
        <p:spPr>
          <a:xfrm>
            <a:off x="722313" y="2547938"/>
            <a:ext cx="7772400" cy="2709862"/>
          </a:xfrm>
        </p:spPr>
        <p:txBody>
          <a:bodyPr>
            <a:normAutofit/>
          </a:bodyPr>
          <a:lstStyle/>
          <a:p>
            <a:pPr eaLnBrk="1" fontAlgn="auto" hangingPunct="1">
              <a:spcBef>
                <a:spcPts val="580"/>
              </a:spcBef>
              <a:spcAft>
                <a:spcPts val="0"/>
              </a:spcAft>
              <a:buFont typeface="Wingdings 2"/>
              <a:buNone/>
              <a:defRPr/>
            </a:pPr>
            <a:r>
              <a:rPr lang="en-US" sz="4000" b="1" dirty="0" smtClean="0"/>
              <a:t>A van in an open travel lane strikes a highway worker in the work zone. </a:t>
            </a:r>
          </a:p>
          <a:p>
            <a:pPr eaLnBrk="1" fontAlgn="auto" hangingPunct="1">
              <a:spcBef>
                <a:spcPts val="580"/>
              </a:spcBef>
              <a:spcAft>
                <a:spcPts val="0"/>
              </a:spcAft>
              <a:buFont typeface="Wingdings 2"/>
              <a:buNone/>
              <a:defRPr/>
            </a:pPr>
            <a:endParaRPr lang="en-US" sz="40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Work Zone Crash 3</a:t>
            </a:r>
            <a:r>
              <a:rPr lang="en-US" baseline="30000" smtClean="0"/>
              <a:t>rd</a:t>
            </a:r>
            <a:r>
              <a:rPr lang="en-US" smtClean="0"/>
              <a:t> Example</a:t>
            </a:r>
          </a:p>
        </p:txBody>
      </p:sp>
      <p:sp>
        <p:nvSpPr>
          <p:cNvPr id="3" name="Text Placeholder 2"/>
          <p:cNvSpPr>
            <a:spLocks noGrp="1"/>
          </p:cNvSpPr>
          <p:nvPr>
            <p:ph type="body" idx="1"/>
          </p:nvPr>
        </p:nvSpPr>
        <p:spPr>
          <a:xfrm>
            <a:off x="722313" y="2547938"/>
            <a:ext cx="7772400" cy="4310062"/>
          </a:xfrm>
        </p:spPr>
        <p:txBody>
          <a:bodyPr>
            <a:noAutofit/>
          </a:bodyPr>
          <a:lstStyle/>
          <a:p>
            <a:pPr eaLnBrk="1" fontAlgn="auto" hangingPunct="1">
              <a:spcBef>
                <a:spcPts val="580"/>
              </a:spcBef>
              <a:spcAft>
                <a:spcPts val="0"/>
              </a:spcAft>
              <a:buFont typeface="Wingdings 2"/>
              <a:buNone/>
              <a:defRPr/>
            </a:pPr>
            <a:r>
              <a:rPr lang="en-US" sz="3600" dirty="0" smtClean="0"/>
              <a:t>A highway construction vehicle working on the edge of the roadway is struck by a motor vehicle in transport in a construction zone.</a:t>
            </a:r>
          </a:p>
          <a:p>
            <a:pPr eaLnBrk="1" fontAlgn="auto" hangingPunct="1">
              <a:spcBef>
                <a:spcPts val="580"/>
              </a:spcBef>
              <a:spcAft>
                <a:spcPts val="0"/>
              </a:spcAft>
              <a:buFont typeface="Wingdings 2"/>
              <a:buNone/>
              <a:defRPr/>
            </a:pPr>
            <a:endParaRPr lang="en-US"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Work Zone Crash Example Exclusions</a:t>
            </a:r>
          </a:p>
        </p:txBody>
      </p:sp>
      <p:sp>
        <p:nvSpPr>
          <p:cNvPr id="3" name="Text Placeholder 2"/>
          <p:cNvSpPr>
            <a:spLocks noGrp="1"/>
          </p:cNvSpPr>
          <p:nvPr>
            <p:ph type="body" idx="1"/>
          </p:nvPr>
        </p:nvSpPr>
        <p:spPr>
          <a:xfrm>
            <a:off x="722313" y="2547938"/>
            <a:ext cx="7772400" cy="3852862"/>
          </a:xfrm>
        </p:spPr>
        <p:txBody>
          <a:bodyPr>
            <a:normAutofit/>
          </a:bodyPr>
          <a:lstStyle/>
          <a:p>
            <a:pPr eaLnBrk="1" fontAlgn="auto" hangingPunct="1">
              <a:spcBef>
                <a:spcPts val="580"/>
              </a:spcBef>
              <a:spcAft>
                <a:spcPts val="0"/>
              </a:spcAft>
              <a:buFont typeface="Wingdings 2"/>
              <a:buNone/>
              <a:defRPr/>
            </a:pPr>
            <a:r>
              <a:rPr lang="en-US" sz="3200" dirty="0" smtClean="0"/>
              <a:t>Excludes single-vehicle crashes involving working vehicles not located in traffic way.</a:t>
            </a:r>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Examples #1 </a:t>
            </a:r>
          </a:p>
        </p:txBody>
      </p:sp>
      <p:sp>
        <p:nvSpPr>
          <p:cNvPr id="3" name="Text Placeholder 2"/>
          <p:cNvSpPr>
            <a:spLocks noGrp="1"/>
          </p:cNvSpPr>
          <p:nvPr>
            <p:ph type="body" idx="1"/>
          </p:nvPr>
        </p:nvSpPr>
        <p:spPr>
          <a:xfrm>
            <a:off x="762000" y="2438400"/>
            <a:ext cx="7772400" cy="3776663"/>
          </a:xfrm>
        </p:spPr>
        <p:txBody>
          <a:bodyPr>
            <a:normAutofit lnSpcReduction="10000"/>
          </a:bodyPr>
          <a:lstStyle/>
          <a:p>
            <a:pPr eaLnBrk="1" fontAlgn="auto" hangingPunct="1">
              <a:spcBef>
                <a:spcPts val="580"/>
              </a:spcBef>
              <a:spcAft>
                <a:spcPts val="0"/>
              </a:spcAft>
              <a:buFont typeface="Wingdings 2"/>
              <a:buNone/>
              <a:defRPr/>
            </a:pPr>
            <a:r>
              <a:rPr lang="en-US" b="1" dirty="0" smtClean="0"/>
              <a:t>The un stabilized situation begins on a portion of the traffic way open to the public and the first harmful event occurs in construction area closed by barricades or cones. </a:t>
            </a:r>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r>
              <a:rPr lang="en-US" sz="3200" b="1" i="1" dirty="0" smtClean="0"/>
              <a:t>Motor Vehicle Accident?</a:t>
            </a:r>
          </a:p>
          <a:p>
            <a:pPr eaLnBrk="1" fontAlgn="auto" hangingPunct="1">
              <a:spcBef>
                <a:spcPts val="580"/>
              </a:spcBef>
              <a:spcAft>
                <a:spcPts val="0"/>
              </a:spcAft>
              <a:buFont typeface="Wingdings 2"/>
              <a:buNone/>
              <a:defRPr/>
            </a:pPr>
            <a:r>
              <a:rPr lang="en-US" sz="3200" b="1" i="1" dirty="0" smtClean="0"/>
              <a:t>YES </a:t>
            </a:r>
          </a:p>
          <a:p>
            <a:pPr eaLnBrk="1" fontAlgn="auto" hangingPunct="1">
              <a:spcBef>
                <a:spcPts val="580"/>
              </a:spcBef>
              <a:spcAft>
                <a:spcPts val="0"/>
              </a:spcAft>
              <a:buFont typeface="Wingdings 2"/>
              <a:buNone/>
              <a:defRPr/>
            </a:pPr>
            <a:r>
              <a:rPr lang="en-US" sz="3200" b="1" i="1" dirty="0" smtClean="0"/>
              <a:t>Work Zone Accident?</a:t>
            </a:r>
          </a:p>
          <a:p>
            <a:pPr eaLnBrk="1" fontAlgn="auto" hangingPunct="1">
              <a:spcBef>
                <a:spcPts val="580"/>
              </a:spcBef>
              <a:spcAft>
                <a:spcPts val="0"/>
              </a:spcAft>
              <a:buFont typeface="Wingdings 2"/>
              <a:buNone/>
              <a:defRPr/>
            </a:pPr>
            <a:r>
              <a:rPr lang="en-US" sz="3200" b="1" i="1" dirty="0" smtClean="0"/>
              <a:t>YES </a:t>
            </a:r>
            <a:endParaRPr lang="en-US" sz="3200" b="1" i="1"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29200" y="3657600"/>
            <a:ext cx="3105150" cy="260985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Example #1 b</a:t>
            </a:r>
          </a:p>
        </p:txBody>
      </p:sp>
      <p:sp>
        <p:nvSpPr>
          <p:cNvPr id="3" name="Text Placeholder 2"/>
          <p:cNvSpPr>
            <a:spLocks noGrp="1"/>
          </p:cNvSpPr>
          <p:nvPr>
            <p:ph type="body" idx="1"/>
          </p:nvPr>
        </p:nvSpPr>
        <p:spPr>
          <a:xfrm>
            <a:off x="722313" y="2547938"/>
            <a:ext cx="7772400" cy="4310062"/>
          </a:xfrm>
        </p:spPr>
        <p:txBody>
          <a:bodyPr>
            <a:normAutofit/>
          </a:bodyPr>
          <a:lstStyle/>
          <a:p>
            <a:pPr eaLnBrk="1" fontAlgn="auto" hangingPunct="1">
              <a:spcBef>
                <a:spcPts val="580"/>
              </a:spcBef>
              <a:spcAft>
                <a:spcPts val="0"/>
              </a:spcAft>
              <a:buFont typeface="Wingdings 2"/>
              <a:buNone/>
              <a:defRPr/>
            </a:pPr>
            <a:endParaRPr lang="en-US" dirty="0"/>
          </a:p>
        </p:txBody>
      </p:sp>
      <p:pic>
        <p:nvPicPr>
          <p:cNvPr id="41988" name="Picture 3" descr="workzones15a definitio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43000" y="2667000"/>
            <a:ext cx="241935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4" descr="workzones14.gi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800600" y="2743200"/>
            <a:ext cx="31051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National Safety Council Mission</a:t>
            </a:r>
          </a:p>
        </p:txBody>
      </p:sp>
      <p:sp>
        <p:nvSpPr>
          <p:cNvPr id="15363" name="Content Placeholder 4"/>
          <p:cNvSpPr>
            <a:spLocks noGrp="1"/>
          </p:cNvSpPr>
          <p:nvPr>
            <p:ph sz="quarter" idx="1"/>
          </p:nvPr>
        </p:nvSpPr>
        <p:spPr/>
        <p:txBody>
          <a:bodyPr/>
          <a:lstStyle/>
          <a:p>
            <a:pPr algn="ctr" eaLnBrk="1" hangingPunct="1">
              <a:lnSpc>
                <a:spcPct val="150000"/>
              </a:lnSpc>
            </a:pPr>
            <a:r>
              <a:rPr lang="en-US" sz="3600" b="1" smtClean="0">
                <a:latin typeface="Arial Narrow" pitchFamily="34" charset="0"/>
              </a:rPr>
              <a:t>The mission of the National Safety Council is to educate and influence people to prevent accidental injury and death.</a:t>
            </a:r>
            <a:endParaRPr lang="en-US" sz="36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28600"/>
            <a:ext cx="7772400" cy="2085975"/>
          </a:xfrm>
        </p:spPr>
        <p:txBody>
          <a:bodyPr>
            <a:normAutofit fontScale="90000"/>
          </a:bodyPr>
          <a:lstStyle/>
          <a:p>
            <a:pPr eaLnBrk="1" fontAlgn="auto" hangingPunct="1">
              <a:spcAft>
                <a:spcPts val="0"/>
              </a:spcAft>
              <a:defRPr/>
            </a:pPr>
            <a:r>
              <a:rPr lang="en-US" b="1" dirty="0" smtClean="0"/>
              <a:t>Fatalities in Motor Vehicle Traffic Crashes by State and Construction/Maintenance Zone (2008)</a:t>
            </a:r>
            <a:endParaRPr lang="en-US" dirty="0"/>
          </a:p>
        </p:txBody>
      </p:sp>
      <p:sp>
        <p:nvSpPr>
          <p:cNvPr id="3" name="Text Placeholder 2"/>
          <p:cNvSpPr>
            <a:spLocks noGrp="1"/>
          </p:cNvSpPr>
          <p:nvPr>
            <p:ph type="body" idx="1"/>
          </p:nvPr>
        </p:nvSpPr>
        <p:spPr>
          <a:xfrm>
            <a:off x="722313" y="2547938"/>
            <a:ext cx="7772400" cy="3243262"/>
          </a:xfrm>
        </p:spPr>
        <p:txBody>
          <a:bodyPr>
            <a:normAutofit/>
          </a:bodyPr>
          <a:lstStyle/>
          <a:p>
            <a:pPr eaLnBrk="1" fontAlgn="auto" hangingPunct="1">
              <a:spcBef>
                <a:spcPts val="580"/>
              </a:spcBef>
              <a:spcAft>
                <a:spcPts val="0"/>
              </a:spcAft>
              <a:buFont typeface="Wingdings 2"/>
              <a:buNone/>
              <a:defRPr/>
            </a:pPr>
            <a:r>
              <a:rPr lang="en-US" dirty="0" smtClean="0"/>
              <a:t>State </a:t>
            </a:r>
          </a:p>
          <a:p>
            <a:pPr eaLnBrk="1" fontAlgn="auto" hangingPunct="1">
              <a:spcBef>
                <a:spcPts val="580"/>
              </a:spcBef>
              <a:spcAft>
                <a:spcPts val="0"/>
              </a:spcAft>
              <a:buFont typeface="Wingdings 2"/>
              <a:buNone/>
              <a:defRPr/>
            </a:pPr>
            <a:r>
              <a:rPr lang="en-US" dirty="0" smtClean="0"/>
              <a:t>Not in Construction/Maintenance Zone   36, 541</a:t>
            </a:r>
          </a:p>
          <a:p>
            <a:pPr eaLnBrk="1" fontAlgn="auto" hangingPunct="1">
              <a:spcBef>
                <a:spcPts val="580"/>
              </a:spcBef>
              <a:spcAft>
                <a:spcPts val="0"/>
              </a:spcAft>
              <a:buFont typeface="Wingdings 2"/>
              <a:buNone/>
              <a:defRPr/>
            </a:pPr>
            <a:r>
              <a:rPr lang="en-US" dirty="0" smtClean="0"/>
              <a:t>In Construction/Maintenance Zone 720</a:t>
            </a:r>
          </a:p>
          <a:p>
            <a:pPr eaLnBrk="1" fontAlgn="auto" hangingPunct="1">
              <a:spcBef>
                <a:spcPts val="580"/>
              </a:spcBef>
              <a:spcAft>
                <a:spcPts val="0"/>
              </a:spcAft>
              <a:buFont typeface="Wingdings 2"/>
              <a:buNone/>
              <a:defRPr/>
            </a:pPr>
            <a:r>
              <a:rPr lang="en-US" dirty="0" smtClean="0"/>
              <a:t>Total Number  37,261</a:t>
            </a:r>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Summary of a Rural Work Zone</a:t>
            </a:r>
          </a:p>
        </p:txBody>
      </p:sp>
      <p:sp>
        <p:nvSpPr>
          <p:cNvPr id="3" name="Text Placeholder 2"/>
          <p:cNvSpPr>
            <a:spLocks noGrp="1"/>
          </p:cNvSpPr>
          <p:nvPr>
            <p:ph type="body" idx="1"/>
          </p:nvPr>
        </p:nvSpPr>
        <p:spPr>
          <a:xfrm>
            <a:off x="722313" y="2547938"/>
            <a:ext cx="8421687" cy="4310062"/>
          </a:xfrm>
        </p:spPr>
        <p:txBody>
          <a:bodyPr>
            <a:normAutofit/>
          </a:bodyPr>
          <a:lstStyle/>
          <a:p>
            <a:pPr eaLnBrk="1" fontAlgn="auto" hangingPunct="1">
              <a:spcBef>
                <a:spcPts val="580"/>
              </a:spcBef>
              <a:spcAft>
                <a:spcPts val="0"/>
              </a:spcAft>
              <a:buFont typeface="Wingdings 2"/>
              <a:buNone/>
              <a:defRPr/>
            </a:pPr>
            <a:r>
              <a:rPr lang="en-US" sz="3200" b="1" dirty="0" smtClean="0"/>
              <a:t>A work zone is an area of a traffic way where construction, maintenance, or utility work activities are identified by warning signs/signals/indicators.</a:t>
            </a:r>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Three reasons why we should help a person in a work zone</a:t>
            </a:r>
          </a:p>
        </p:txBody>
      </p:sp>
      <p:sp>
        <p:nvSpPr>
          <p:cNvPr id="3" name="Text Placeholder 2"/>
          <p:cNvSpPr>
            <a:spLocks noGrp="1"/>
          </p:cNvSpPr>
          <p:nvPr>
            <p:ph type="body" idx="1"/>
          </p:nvPr>
        </p:nvSpPr>
        <p:spPr>
          <a:xfrm>
            <a:off x="381000" y="2667000"/>
            <a:ext cx="7391400" cy="4038600"/>
          </a:xfrm>
        </p:spPr>
        <p:txBody>
          <a:bodyPr>
            <a:normAutofit lnSpcReduction="10000"/>
          </a:bodyPr>
          <a:lstStyle/>
          <a:p>
            <a:pPr eaLnBrk="1" fontAlgn="auto" hangingPunct="1">
              <a:spcBef>
                <a:spcPts val="580"/>
              </a:spcBef>
              <a:spcAft>
                <a:spcPts val="0"/>
              </a:spcAft>
              <a:buFont typeface="Wingdings 2"/>
              <a:buNone/>
              <a:defRPr/>
            </a:pPr>
            <a:r>
              <a:rPr lang="en-US" sz="3600" b="1" dirty="0" smtClean="0"/>
              <a:t>First, we need to identify what is a work zone? </a:t>
            </a:r>
          </a:p>
          <a:p>
            <a:pPr eaLnBrk="1" fontAlgn="auto" hangingPunct="1">
              <a:spcBef>
                <a:spcPts val="580"/>
              </a:spcBef>
              <a:spcAft>
                <a:spcPts val="0"/>
              </a:spcAft>
              <a:buFont typeface="Wingdings 2"/>
              <a:buNone/>
              <a:defRPr/>
            </a:pPr>
            <a:endParaRPr lang="en-US" sz="3600" b="1" dirty="0"/>
          </a:p>
          <a:p>
            <a:pPr eaLnBrk="1" fontAlgn="auto" hangingPunct="1">
              <a:spcBef>
                <a:spcPts val="580"/>
              </a:spcBef>
              <a:spcAft>
                <a:spcPts val="0"/>
              </a:spcAft>
              <a:buFont typeface="Wingdings 2"/>
              <a:buNone/>
              <a:defRPr/>
            </a:pPr>
            <a:r>
              <a:rPr lang="en-US" sz="3600" b="1" dirty="0" smtClean="0"/>
              <a:t>Second, we need to recognize what are the hazards in a work zone? </a:t>
            </a:r>
          </a:p>
          <a:p>
            <a:pPr eaLnBrk="1" fontAlgn="auto" hangingPunct="1">
              <a:spcBef>
                <a:spcPts val="580"/>
              </a:spcBef>
              <a:spcAft>
                <a:spcPts val="0"/>
              </a:spcAft>
              <a:buFont typeface="Wingdings 2"/>
              <a:buNone/>
              <a:defRPr/>
            </a:pPr>
            <a:r>
              <a:rPr lang="en-US" sz="3600" b="1" dirty="0" smtClean="0"/>
              <a:t>Third , what training do I need to help?</a:t>
            </a:r>
          </a:p>
          <a:p>
            <a:pPr eaLnBrk="1" fontAlgn="auto" hangingPunct="1">
              <a:spcBef>
                <a:spcPts val="580"/>
              </a:spcBef>
              <a:spcAft>
                <a:spcPts val="0"/>
              </a:spcAft>
              <a:buFont typeface="Wingdings 2"/>
              <a:buNone/>
              <a:defRPr/>
            </a:pPr>
            <a:endParaRPr lang="en-US" sz="4000" b="1" dirty="0" smtClean="0"/>
          </a:p>
          <a:p>
            <a:pPr eaLnBrk="1" fontAlgn="auto" hangingPunct="1">
              <a:spcBef>
                <a:spcPts val="580"/>
              </a:spcBef>
              <a:spcAft>
                <a:spcPts val="0"/>
              </a:spcAft>
              <a:buFont typeface="Wingdings 2"/>
              <a:buNone/>
              <a:defRPr/>
            </a:pPr>
            <a:endParaRPr lang="en-US" sz="4000" b="1" dirty="0" smtClean="0"/>
          </a:p>
          <a:p>
            <a:pPr eaLnBrk="1" fontAlgn="auto" hangingPunct="1">
              <a:spcBef>
                <a:spcPts val="580"/>
              </a:spcBef>
              <a:spcAft>
                <a:spcPts val="0"/>
              </a:spcAft>
              <a:buFont typeface="Wingdings 2"/>
              <a:buNone/>
              <a:defRPr/>
            </a:pPr>
            <a:endParaRPr lang="en-US" sz="4000" b="1" dirty="0" smtClean="0"/>
          </a:p>
          <a:p>
            <a:pPr eaLnBrk="1" fontAlgn="auto" hangingPunct="1">
              <a:spcBef>
                <a:spcPts val="580"/>
              </a:spcBef>
              <a:spcAft>
                <a:spcPts val="0"/>
              </a:spcAft>
              <a:buFont typeface="Wingdings 2"/>
              <a:buNone/>
              <a:defRPr/>
            </a:pPr>
            <a:endParaRPr lang="en-US" sz="4000" b="1" dirty="0" smtClean="0"/>
          </a:p>
          <a:p>
            <a:pPr eaLnBrk="1" fontAlgn="auto" hangingPunct="1">
              <a:spcBef>
                <a:spcPts val="580"/>
              </a:spcBef>
              <a:spcAft>
                <a:spcPts val="0"/>
              </a:spcAft>
              <a:buFont typeface="Wingdings 2"/>
              <a:buNone/>
              <a:defRPr/>
            </a:pPr>
            <a:endParaRPr 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Work Zone Hazards are ?</a:t>
            </a:r>
          </a:p>
        </p:txBody>
      </p:sp>
      <p:sp>
        <p:nvSpPr>
          <p:cNvPr id="3" name="Text Placeholder 2"/>
          <p:cNvSpPr>
            <a:spLocks noGrp="1"/>
          </p:cNvSpPr>
          <p:nvPr>
            <p:ph type="body" idx="1"/>
          </p:nvPr>
        </p:nvSpPr>
        <p:spPr>
          <a:xfrm>
            <a:off x="762000" y="2514600"/>
            <a:ext cx="7772400" cy="3090863"/>
          </a:xfrm>
        </p:spPr>
        <p:txBody>
          <a:bodyPr>
            <a:normAutofit/>
          </a:bodyPr>
          <a:lstStyle/>
          <a:p>
            <a:pPr eaLnBrk="1" fontAlgn="auto" hangingPunct="1">
              <a:spcBef>
                <a:spcPts val="580"/>
              </a:spcBef>
              <a:spcAft>
                <a:spcPts val="0"/>
              </a:spcAft>
              <a:buFont typeface="Wingdings 2"/>
              <a:buNone/>
              <a:defRPr/>
            </a:pPr>
            <a:r>
              <a:rPr lang="en-US" sz="4000" b="1" dirty="0" smtClean="0"/>
              <a:t>Kinds of Emergencies</a:t>
            </a:r>
          </a:p>
          <a:p>
            <a:pPr eaLnBrk="1" fontAlgn="auto" hangingPunct="1">
              <a:spcBef>
                <a:spcPts val="580"/>
              </a:spcBef>
              <a:spcAft>
                <a:spcPts val="0"/>
              </a:spcAft>
              <a:buFont typeface="Wingdings 2"/>
              <a:buNone/>
              <a:defRPr/>
            </a:pPr>
            <a:r>
              <a:rPr lang="en-US" sz="4000" b="1" dirty="0" smtClean="0"/>
              <a:t>Natural  and manmade </a:t>
            </a:r>
          </a:p>
          <a:p>
            <a:pPr eaLnBrk="1" fontAlgn="auto" hangingPunct="1">
              <a:spcBef>
                <a:spcPts val="580"/>
              </a:spcBef>
              <a:spcAft>
                <a:spcPts val="0"/>
              </a:spcAft>
              <a:buFont typeface="Wingdings 2"/>
              <a:buNone/>
              <a:defRPr/>
            </a:pPr>
            <a:r>
              <a:rPr lang="en-US" sz="4000" b="1" dirty="0" smtClean="0"/>
              <a:t>Three of the most common?</a:t>
            </a:r>
          </a:p>
          <a:p>
            <a:pPr eaLnBrk="1" fontAlgn="auto" hangingPunct="1">
              <a:spcBef>
                <a:spcPts val="580"/>
              </a:spcBef>
              <a:spcAft>
                <a:spcPts val="0"/>
              </a:spcAft>
              <a:buFont typeface="Wingdings 2"/>
              <a:buNone/>
              <a:defRPr/>
            </a:pPr>
            <a:endParaRPr lang="en-US" sz="40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sz="5300" b="1" dirty="0" smtClean="0"/>
              <a:t>Overview</a:t>
            </a:r>
            <a:r>
              <a:rPr lang="en-US" dirty="0" smtClean="0"/>
              <a:t/>
            </a:r>
            <a:br>
              <a:rPr lang="en-US" dirty="0" smtClean="0"/>
            </a:br>
            <a:endParaRPr lang="en-US" dirty="0"/>
          </a:p>
        </p:txBody>
      </p:sp>
      <p:sp>
        <p:nvSpPr>
          <p:cNvPr id="3" name="Content Placeholder 2"/>
          <p:cNvSpPr>
            <a:spLocks noGrp="1"/>
          </p:cNvSpPr>
          <p:nvPr>
            <p:ph sz="quarter" idx="1"/>
          </p:nvPr>
        </p:nvSpPr>
        <p:spPr>
          <a:ln>
            <a:miter lim="800000"/>
            <a:headEnd/>
            <a:tailEnd/>
          </a:ln>
        </p:spPr>
        <p:txBody>
          <a:bodyPr numCol="2">
            <a:normAutofit fontScale="92500" lnSpcReduction="10000"/>
          </a:bodyPr>
          <a:lstStyle/>
          <a:p>
            <a:pPr marL="274320" indent="-274320" eaLnBrk="1" fontAlgn="auto" hangingPunct="1">
              <a:spcBef>
                <a:spcPts val="580"/>
              </a:spcBef>
              <a:spcAft>
                <a:spcPts val="0"/>
              </a:spcAft>
              <a:buFont typeface="Wingdings 2"/>
              <a:buChar char=""/>
              <a:defRPr/>
            </a:pPr>
            <a:r>
              <a:rPr lang="en-US" dirty="0" smtClean="0"/>
              <a:t>Biological threats</a:t>
            </a:r>
          </a:p>
          <a:p>
            <a:pPr marL="274320" indent="-274320" eaLnBrk="1" fontAlgn="auto" hangingPunct="1">
              <a:spcBef>
                <a:spcPts val="580"/>
              </a:spcBef>
              <a:spcAft>
                <a:spcPts val="0"/>
              </a:spcAft>
              <a:buFont typeface="Wingdings 2"/>
              <a:buChar char=""/>
              <a:defRPr/>
            </a:pPr>
            <a:r>
              <a:rPr lang="en-US" dirty="0" smtClean="0"/>
              <a:t>Blackouts</a:t>
            </a:r>
          </a:p>
          <a:p>
            <a:pPr marL="274320" indent="-274320" eaLnBrk="1" fontAlgn="auto" hangingPunct="1">
              <a:spcBef>
                <a:spcPts val="580"/>
              </a:spcBef>
              <a:spcAft>
                <a:spcPts val="0"/>
              </a:spcAft>
              <a:buFont typeface="Wingdings 2"/>
              <a:buChar char=""/>
              <a:defRPr/>
            </a:pPr>
            <a:r>
              <a:rPr lang="en-US" dirty="0" smtClean="0"/>
              <a:t>Chemical threats</a:t>
            </a:r>
          </a:p>
          <a:p>
            <a:pPr marL="274320" indent="-274320" eaLnBrk="1" fontAlgn="auto" hangingPunct="1">
              <a:spcBef>
                <a:spcPts val="580"/>
              </a:spcBef>
              <a:spcAft>
                <a:spcPts val="0"/>
              </a:spcAft>
              <a:buFont typeface="Wingdings 2"/>
              <a:buChar char=""/>
              <a:defRPr/>
            </a:pPr>
            <a:r>
              <a:rPr lang="en-US" dirty="0" smtClean="0"/>
              <a:t>Earthquakes</a:t>
            </a:r>
          </a:p>
          <a:p>
            <a:pPr marL="274320" indent="-274320" eaLnBrk="1" fontAlgn="auto" hangingPunct="1">
              <a:spcBef>
                <a:spcPts val="580"/>
              </a:spcBef>
              <a:spcAft>
                <a:spcPts val="0"/>
              </a:spcAft>
              <a:buFont typeface="Wingdings 2"/>
              <a:buChar char=""/>
              <a:defRPr/>
            </a:pPr>
            <a:r>
              <a:rPr lang="en-US" dirty="0" smtClean="0"/>
              <a:t>Explosions</a:t>
            </a:r>
          </a:p>
          <a:p>
            <a:pPr marL="274320" indent="-274320" eaLnBrk="1" fontAlgn="auto" hangingPunct="1">
              <a:spcBef>
                <a:spcPts val="580"/>
              </a:spcBef>
              <a:spcAft>
                <a:spcPts val="0"/>
              </a:spcAft>
              <a:buFont typeface="Wingdings 2"/>
              <a:buChar char=""/>
              <a:defRPr/>
            </a:pPr>
            <a:r>
              <a:rPr lang="en-US" dirty="0" smtClean="0"/>
              <a:t>Extreme Heat</a:t>
            </a:r>
          </a:p>
          <a:p>
            <a:pPr marL="274320" indent="-274320" eaLnBrk="1" fontAlgn="auto" hangingPunct="1">
              <a:spcBef>
                <a:spcPts val="580"/>
              </a:spcBef>
              <a:spcAft>
                <a:spcPts val="0"/>
              </a:spcAft>
              <a:buFont typeface="Wingdings 2"/>
              <a:buChar char=""/>
              <a:defRPr/>
            </a:pPr>
            <a:r>
              <a:rPr lang="en-US" dirty="0" smtClean="0"/>
              <a:t>Fires</a:t>
            </a:r>
          </a:p>
          <a:p>
            <a:pPr marL="274320" indent="-274320" eaLnBrk="1" fontAlgn="auto" hangingPunct="1">
              <a:spcBef>
                <a:spcPts val="580"/>
              </a:spcBef>
              <a:spcAft>
                <a:spcPts val="0"/>
              </a:spcAft>
              <a:buFont typeface="Wingdings 2"/>
              <a:buChar char=""/>
              <a:defRPr/>
            </a:pPr>
            <a:r>
              <a:rPr lang="en-US" dirty="0" smtClean="0"/>
              <a:t>Floods</a:t>
            </a:r>
          </a:p>
          <a:p>
            <a:pPr marL="274320" indent="-274320" eaLnBrk="1" fontAlgn="auto" hangingPunct="1">
              <a:spcBef>
                <a:spcPts val="580"/>
              </a:spcBef>
              <a:spcAft>
                <a:spcPts val="0"/>
              </a:spcAft>
              <a:buFont typeface="Wingdings 2"/>
              <a:buChar char=""/>
              <a:defRPr/>
            </a:pPr>
            <a:r>
              <a:rPr lang="en-US" dirty="0" smtClean="0"/>
              <a:t>Hurricanes</a:t>
            </a:r>
          </a:p>
          <a:p>
            <a:pPr marL="274320" indent="-274320" eaLnBrk="1" fontAlgn="auto" hangingPunct="1">
              <a:spcBef>
                <a:spcPts val="580"/>
              </a:spcBef>
              <a:spcAft>
                <a:spcPts val="0"/>
              </a:spcAft>
              <a:buFont typeface="Wingdings 2"/>
              <a:buChar char=""/>
              <a:defRPr/>
            </a:pPr>
            <a:r>
              <a:rPr lang="en-US" dirty="0" smtClean="0"/>
              <a:t>Influenza Pandemic</a:t>
            </a:r>
          </a:p>
          <a:p>
            <a:pPr marL="274320" indent="-274320" eaLnBrk="1" fontAlgn="auto" hangingPunct="1">
              <a:spcBef>
                <a:spcPts val="580"/>
              </a:spcBef>
              <a:spcAft>
                <a:spcPts val="0"/>
              </a:spcAft>
              <a:buFont typeface="Wingdings 2"/>
              <a:buChar char=""/>
              <a:defRPr/>
            </a:pPr>
            <a:r>
              <a:rPr lang="en-US" dirty="0" smtClean="0"/>
              <a:t>Landslide and debris flow</a:t>
            </a:r>
          </a:p>
          <a:p>
            <a:pPr marL="274320" indent="-274320" eaLnBrk="1" fontAlgn="auto" hangingPunct="1">
              <a:spcBef>
                <a:spcPts val="580"/>
              </a:spcBef>
              <a:spcAft>
                <a:spcPts val="0"/>
              </a:spcAft>
              <a:buFont typeface="Wingdings 2"/>
              <a:buChar char=""/>
              <a:defRPr/>
            </a:pPr>
            <a:r>
              <a:rPr lang="en-US" dirty="0" smtClean="0"/>
              <a:t>Motor Vehicle</a:t>
            </a:r>
          </a:p>
          <a:p>
            <a:pPr marL="274320" indent="-274320" eaLnBrk="1" fontAlgn="auto" hangingPunct="1">
              <a:spcBef>
                <a:spcPts val="580"/>
              </a:spcBef>
              <a:spcAft>
                <a:spcPts val="0"/>
              </a:spcAft>
              <a:buFont typeface="Wingdings 2"/>
              <a:buChar char=""/>
              <a:defRPr/>
            </a:pPr>
            <a:r>
              <a:rPr lang="en-US" dirty="0" smtClean="0"/>
              <a:t>Nuclear Threat</a:t>
            </a:r>
          </a:p>
          <a:p>
            <a:pPr marL="274320" indent="-274320" eaLnBrk="1" fontAlgn="auto" hangingPunct="1">
              <a:spcBef>
                <a:spcPts val="580"/>
              </a:spcBef>
              <a:spcAft>
                <a:spcPts val="0"/>
              </a:spcAft>
              <a:buFont typeface="Wingdings 2"/>
              <a:buChar char=""/>
              <a:defRPr/>
            </a:pPr>
            <a:r>
              <a:rPr lang="en-US" dirty="0" smtClean="0"/>
              <a:t>Radiation Threat</a:t>
            </a:r>
          </a:p>
          <a:p>
            <a:pPr marL="274320" indent="-274320" eaLnBrk="1" fontAlgn="auto" hangingPunct="1">
              <a:spcBef>
                <a:spcPts val="580"/>
              </a:spcBef>
              <a:spcAft>
                <a:spcPts val="0"/>
              </a:spcAft>
              <a:buFont typeface="Wingdings 2"/>
              <a:buChar char=""/>
              <a:defRPr/>
            </a:pPr>
            <a:r>
              <a:rPr lang="en-US" dirty="0" smtClean="0"/>
              <a:t>Thunderstorms</a:t>
            </a:r>
          </a:p>
          <a:p>
            <a:pPr marL="274320" indent="-274320" eaLnBrk="1" fontAlgn="auto" hangingPunct="1">
              <a:spcBef>
                <a:spcPts val="580"/>
              </a:spcBef>
              <a:spcAft>
                <a:spcPts val="0"/>
              </a:spcAft>
              <a:buFont typeface="Wingdings 2"/>
              <a:buChar char=""/>
              <a:defRPr/>
            </a:pPr>
            <a:r>
              <a:rPr lang="en-US" dirty="0" smtClean="0"/>
              <a:t>Tornadoes</a:t>
            </a:r>
          </a:p>
          <a:p>
            <a:pPr marL="274320" indent="-274320" eaLnBrk="1" fontAlgn="auto" hangingPunct="1">
              <a:spcBef>
                <a:spcPts val="580"/>
              </a:spcBef>
              <a:spcAft>
                <a:spcPts val="0"/>
              </a:spcAft>
              <a:buFont typeface="Wingdings 2"/>
              <a:buChar char=""/>
              <a:defRPr/>
            </a:pPr>
            <a:r>
              <a:rPr lang="en-US" dirty="0" smtClean="0"/>
              <a:t>Wildfires</a:t>
            </a:r>
          </a:p>
          <a:p>
            <a:pPr marL="274320" indent="-274320" eaLnBrk="1" fontAlgn="auto" hangingPunct="1">
              <a:spcBef>
                <a:spcPts val="580"/>
              </a:spcBef>
              <a:spcAft>
                <a:spcPts val="0"/>
              </a:spcAft>
              <a:buFont typeface="Wingdings 2"/>
              <a:buChar char=""/>
              <a:defRPr/>
            </a:pPr>
            <a:r>
              <a:rPr lang="en-US" dirty="0" smtClean="0"/>
              <a:t>Winter Storms and Extreme Cold</a:t>
            </a:r>
          </a:p>
          <a:p>
            <a:pPr marL="274320" indent="-274320" eaLnBrk="1" fontAlgn="auto" hangingPunct="1">
              <a:spcBef>
                <a:spcPts val="580"/>
              </a:spcBef>
              <a:spcAft>
                <a:spcPts val="0"/>
              </a:spcAft>
              <a:buFont typeface="Wingdings 2"/>
              <a:buChar char=""/>
              <a:defRPr/>
            </a:pPr>
            <a:endParaRPr lang="en-US" dirty="0" smtClean="0"/>
          </a:p>
          <a:p>
            <a:pPr marL="274320" indent="-274320" eaLnBrk="1" fontAlgn="auto" hangingPunct="1">
              <a:spcBef>
                <a:spcPts val="580"/>
              </a:spcBef>
              <a:spcAft>
                <a:spcPts val="0"/>
              </a:spcAft>
              <a:buFont typeface="Wingdings 2"/>
              <a:buNone/>
              <a:defRPr/>
            </a:pPr>
            <a:endParaRPr lang="en-US" dirty="0" smtClean="0"/>
          </a:p>
          <a:p>
            <a:pPr marL="274320" indent="-274320"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Biological Threat</a:t>
            </a:r>
          </a:p>
        </p:txBody>
      </p:sp>
      <p:sp>
        <p:nvSpPr>
          <p:cNvPr id="3" name="Text Placeholder 2"/>
          <p:cNvSpPr>
            <a:spLocks noGrp="1"/>
          </p:cNvSpPr>
          <p:nvPr>
            <p:ph type="body" idx="1"/>
          </p:nvPr>
        </p:nvSpPr>
        <p:spPr>
          <a:xfrm>
            <a:off x="722313" y="2547938"/>
            <a:ext cx="7772400" cy="2938462"/>
          </a:xfrm>
        </p:spPr>
        <p:txBody>
          <a:bodyPr>
            <a:normAutofit/>
          </a:bodyPr>
          <a:lstStyle/>
          <a:p>
            <a:pPr eaLnBrk="1" fontAlgn="auto" hangingPunct="1">
              <a:spcBef>
                <a:spcPts val="580"/>
              </a:spcBef>
              <a:spcAft>
                <a:spcPts val="0"/>
              </a:spcAft>
              <a:buFont typeface="Wingdings 2"/>
              <a:buNone/>
              <a:defRPr/>
            </a:pPr>
            <a:r>
              <a:rPr lang="en-US" sz="4000" dirty="0" smtClean="0"/>
              <a:t>A biological attack is the deliberate release of germs or other biological substances that can make you sick</a:t>
            </a:r>
            <a:r>
              <a:rPr lang="en-US" b="1" dirty="0" smtClean="0"/>
              <a:t>. </a:t>
            </a:r>
            <a:endParaRPr lang="en-US"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Blackouts</a:t>
            </a:r>
          </a:p>
        </p:txBody>
      </p:sp>
      <p:sp>
        <p:nvSpPr>
          <p:cNvPr id="3" name="Text Placeholder 2"/>
          <p:cNvSpPr>
            <a:spLocks noGrp="1"/>
          </p:cNvSpPr>
          <p:nvPr>
            <p:ph type="body" idx="1"/>
          </p:nvPr>
        </p:nvSpPr>
        <p:spPr>
          <a:xfrm>
            <a:off x="838200" y="2514600"/>
            <a:ext cx="7772400" cy="3776663"/>
          </a:xfrm>
        </p:spPr>
        <p:txBody>
          <a:bodyPr>
            <a:normAutofit/>
          </a:bodyPr>
          <a:lstStyle/>
          <a:p>
            <a:pPr eaLnBrk="1" fontAlgn="auto" hangingPunct="1">
              <a:spcBef>
                <a:spcPts val="580"/>
              </a:spcBef>
              <a:spcAft>
                <a:spcPts val="0"/>
              </a:spcAft>
              <a:buFont typeface="Wingdings 2"/>
              <a:buNone/>
              <a:defRPr/>
            </a:pPr>
            <a:r>
              <a:rPr lang="en-US" sz="3600" b="1" dirty="0" smtClean="0"/>
              <a:t>The biggest Blackout in U.S. history occurred on August 14, 2003, leaving roughly 50 million people without power.  Blackouts can happen anywhere, and to anyone, so being prepared is important. </a:t>
            </a:r>
          </a:p>
          <a:p>
            <a:pPr eaLnBrk="1" fontAlgn="auto" hangingPunct="1">
              <a:spcBef>
                <a:spcPts val="580"/>
              </a:spcBef>
              <a:spcAft>
                <a:spcPts val="0"/>
              </a:spcAft>
              <a:buFont typeface="Wingdings 2"/>
              <a:buNone/>
              <a:defRPr/>
            </a:pPr>
            <a:endParaRPr lang="en-US" sz="36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Blackouts</a:t>
            </a:r>
          </a:p>
        </p:txBody>
      </p:sp>
      <p:sp>
        <p:nvSpPr>
          <p:cNvPr id="3" name="Text Placeholder 2"/>
          <p:cNvSpPr>
            <a:spLocks noGrp="1"/>
          </p:cNvSpPr>
          <p:nvPr>
            <p:ph type="body" idx="1"/>
          </p:nvPr>
        </p:nvSpPr>
        <p:spPr>
          <a:xfrm>
            <a:off x="838200" y="2514600"/>
            <a:ext cx="7772400" cy="3776663"/>
          </a:xfrm>
        </p:spPr>
        <p:txBody>
          <a:bodyPr>
            <a:normAutofit/>
          </a:bodyPr>
          <a:lstStyle/>
          <a:p>
            <a:pPr eaLnBrk="1" fontAlgn="auto" hangingPunct="1">
              <a:spcBef>
                <a:spcPts val="580"/>
              </a:spcBef>
              <a:spcAft>
                <a:spcPts val="0"/>
              </a:spcAft>
              <a:buFont typeface="Wingdings 2"/>
              <a:buNone/>
              <a:defRPr/>
            </a:pPr>
            <a:r>
              <a:rPr lang="en-US" sz="3600" b="1" dirty="0" smtClean="0"/>
              <a:t>The last big blackout in the United States took place almost exactly thirteen years ago, August 11, 1996, when some 4 million customers in nine Western states and parts of Mexico lost power for as long as 10 hours. </a:t>
            </a:r>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Blackouts</a:t>
            </a:r>
          </a:p>
        </p:txBody>
      </p:sp>
      <p:sp>
        <p:nvSpPr>
          <p:cNvPr id="3" name="Text Placeholder 2"/>
          <p:cNvSpPr>
            <a:spLocks noGrp="1"/>
          </p:cNvSpPr>
          <p:nvPr>
            <p:ph type="body" idx="1"/>
          </p:nvPr>
        </p:nvSpPr>
        <p:spPr>
          <a:xfrm>
            <a:off x="838200" y="2514600"/>
            <a:ext cx="7772400" cy="3776663"/>
          </a:xfrm>
        </p:spPr>
        <p:txBody>
          <a:bodyPr>
            <a:normAutofit fontScale="85000" lnSpcReduction="10000"/>
          </a:bodyPr>
          <a:lstStyle/>
          <a:p>
            <a:pPr eaLnBrk="1" fontAlgn="auto" hangingPunct="1">
              <a:spcBef>
                <a:spcPts val="580"/>
              </a:spcBef>
              <a:spcAft>
                <a:spcPts val="0"/>
              </a:spcAft>
              <a:buFont typeface="Wingdings 2"/>
              <a:buNone/>
              <a:defRPr/>
            </a:pPr>
            <a:r>
              <a:rPr lang="en-US" sz="3500" b="1" dirty="0" smtClean="0"/>
              <a:t>In 1977, a blackout left some 9 million people in New York City without power for up to 25 hours starting on July 13. </a:t>
            </a:r>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r>
              <a:rPr lang="en-US" sz="3200" b="1" dirty="0" smtClean="0"/>
              <a:t>In the </a:t>
            </a:r>
            <a:r>
              <a:rPr lang="en-US" sz="3200" b="1" dirty="0" smtClean="0">
                <a:hlinkClick r:id="rId3"/>
              </a:rPr>
              <a:t>Great Northeast Blackout of 1965</a:t>
            </a:r>
            <a:r>
              <a:rPr lang="en-US" sz="3200" b="1" dirty="0" smtClean="0"/>
              <a:t>, the largest in U.S. history, at least 25 million people in New York, New England and portions of Pennsylvania and New Jersey lost electricity for a day starting late in the afternoon of November 9. </a:t>
            </a:r>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t>Chemical Threat</a:t>
            </a:r>
          </a:p>
        </p:txBody>
      </p:sp>
      <p:sp>
        <p:nvSpPr>
          <p:cNvPr id="3" name="Text Placeholder 2"/>
          <p:cNvSpPr>
            <a:spLocks noGrp="1"/>
          </p:cNvSpPr>
          <p:nvPr>
            <p:ph type="body" idx="1"/>
          </p:nvPr>
        </p:nvSpPr>
        <p:spPr>
          <a:xfrm>
            <a:off x="722313" y="2547938"/>
            <a:ext cx="7772400" cy="2786062"/>
          </a:xfrm>
        </p:spPr>
        <p:txBody>
          <a:bodyPr>
            <a:noAutofit/>
          </a:bodyPr>
          <a:lstStyle/>
          <a:p>
            <a:pPr eaLnBrk="1" fontAlgn="auto" hangingPunct="1">
              <a:spcBef>
                <a:spcPts val="580"/>
              </a:spcBef>
              <a:spcAft>
                <a:spcPts val="0"/>
              </a:spcAft>
              <a:buFont typeface="Wingdings 2"/>
              <a:buNone/>
              <a:defRPr/>
            </a:pPr>
            <a:r>
              <a:rPr lang="en-US" sz="3600" b="1" dirty="0" smtClean="0"/>
              <a:t>A chemical attack is the deliberate release of a toxic gas, liquid or solid that can poison people and the environment. </a:t>
            </a:r>
            <a:endParaRPr lang="en-US" sz="3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Construction Workers</a:t>
            </a:r>
          </a:p>
        </p:txBody>
      </p:sp>
      <p:sp>
        <p:nvSpPr>
          <p:cNvPr id="3" name="Text Placeholder 2"/>
          <p:cNvSpPr>
            <a:spLocks noGrp="1"/>
          </p:cNvSpPr>
          <p:nvPr>
            <p:ph type="body" idx="1"/>
          </p:nvPr>
        </p:nvSpPr>
        <p:spPr>
          <a:xfrm>
            <a:off x="722313" y="2547938"/>
            <a:ext cx="7772400" cy="2862262"/>
          </a:xfrm>
        </p:spPr>
        <p:txBody>
          <a:bodyPr>
            <a:noAutofit/>
          </a:bodyPr>
          <a:lstStyle/>
          <a:p>
            <a:pPr eaLnBrk="1" fontAlgn="auto" hangingPunct="1">
              <a:spcBef>
                <a:spcPts val="580"/>
              </a:spcBef>
              <a:spcAft>
                <a:spcPts val="0"/>
              </a:spcAft>
              <a:buFont typeface="Wingdings 2"/>
              <a:buNone/>
              <a:defRPr/>
            </a:pPr>
            <a:r>
              <a:rPr lang="en-US" sz="4000" b="1" dirty="0" smtClean="0"/>
              <a:t>Work in the middle of a work zone and will be most affected  when emergencies occur</a:t>
            </a:r>
            <a:endParaRPr lang="en-US" sz="40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smtClean="0"/>
              <a:t>Earthquakes</a:t>
            </a:r>
          </a:p>
        </p:txBody>
      </p:sp>
      <p:sp>
        <p:nvSpPr>
          <p:cNvPr id="3" name="Text Placeholder 2"/>
          <p:cNvSpPr>
            <a:spLocks noGrp="1"/>
          </p:cNvSpPr>
          <p:nvPr>
            <p:ph type="body" idx="1"/>
          </p:nvPr>
        </p:nvSpPr>
        <p:spPr>
          <a:xfrm>
            <a:off x="722313" y="2547938"/>
            <a:ext cx="7772400" cy="4005262"/>
          </a:xfrm>
        </p:spPr>
        <p:txBody>
          <a:bodyPr>
            <a:normAutofit/>
          </a:bodyPr>
          <a:lstStyle/>
          <a:p>
            <a:pPr eaLnBrk="1" fontAlgn="auto" hangingPunct="1">
              <a:spcBef>
                <a:spcPts val="580"/>
              </a:spcBef>
              <a:spcAft>
                <a:spcPts val="0"/>
              </a:spcAft>
              <a:buFont typeface="Wingdings 2"/>
              <a:buNone/>
              <a:defRPr/>
            </a:pPr>
            <a:r>
              <a:rPr lang="en-US" sz="3600" b="1" dirty="0" smtClean="0"/>
              <a:t>An earthquake is the sudden, rapid shaking of the earth, caused by the breaking and shifting of subterranean rock.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Explosions</a:t>
            </a:r>
          </a:p>
        </p:txBody>
      </p:sp>
      <p:sp>
        <p:nvSpPr>
          <p:cNvPr id="3" name="Text Placeholder 2"/>
          <p:cNvSpPr>
            <a:spLocks noGrp="1"/>
          </p:cNvSpPr>
          <p:nvPr>
            <p:ph type="body" idx="1"/>
          </p:nvPr>
        </p:nvSpPr>
        <p:spPr>
          <a:xfrm>
            <a:off x="722313" y="2547938"/>
            <a:ext cx="7772400" cy="2024062"/>
          </a:xfrm>
        </p:spPr>
        <p:txBody>
          <a:bodyPr>
            <a:normAutofit fontScale="92500" lnSpcReduction="20000"/>
          </a:bodyPr>
          <a:lstStyle/>
          <a:p>
            <a:pPr eaLnBrk="1" fontAlgn="auto" hangingPunct="1">
              <a:spcBef>
                <a:spcPts val="580"/>
              </a:spcBef>
              <a:spcAft>
                <a:spcPts val="0"/>
              </a:spcAft>
              <a:buFont typeface="Wingdings 2"/>
              <a:buNone/>
              <a:defRPr/>
            </a:pPr>
            <a:r>
              <a:rPr lang="en-US" sz="3200" b="1" dirty="0" smtClean="0"/>
              <a:t>Dynamite is one example of a chemical explosive. An explosive is anything that, once ignited, burns extremely rapidly and produces a large amount of hot </a:t>
            </a:r>
            <a:endParaRPr lang="en-US" sz="3200" b="1" dirty="0" smtClean="0"/>
          </a:p>
          <a:p>
            <a:pPr eaLnBrk="1" fontAlgn="auto" hangingPunct="1">
              <a:spcBef>
                <a:spcPts val="580"/>
              </a:spcBef>
              <a:spcAft>
                <a:spcPts val="0"/>
              </a:spcAft>
              <a:buFont typeface="Wingdings 2"/>
              <a:buNone/>
              <a:defRPr/>
            </a:pPr>
            <a:r>
              <a:rPr lang="en-US" sz="3200" b="1" dirty="0" smtClean="0"/>
              <a:t>gas </a:t>
            </a:r>
            <a:r>
              <a:rPr lang="en-US" sz="3200" b="1" dirty="0" smtClean="0"/>
              <a:t>in the process.</a:t>
            </a:r>
            <a:endParaRPr lang="en-US" sz="3200" b="1" dirty="0"/>
          </a:p>
        </p:txBody>
      </p:sp>
      <p:pic>
        <p:nvPicPr>
          <p:cNvPr id="4" name="Picture 3" descr="bxp45916.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81600" y="3962400"/>
            <a:ext cx="33528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mtClean="0"/>
              <a:t>Extreme Heat</a:t>
            </a:r>
          </a:p>
        </p:txBody>
      </p:sp>
      <p:sp>
        <p:nvSpPr>
          <p:cNvPr id="3" name="Text Placeholder 2"/>
          <p:cNvSpPr>
            <a:spLocks noGrp="1"/>
          </p:cNvSpPr>
          <p:nvPr>
            <p:ph type="body" idx="1"/>
          </p:nvPr>
        </p:nvSpPr>
        <p:spPr>
          <a:xfrm>
            <a:off x="722313" y="2547938"/>
            <a:ext cx="7772400" cy="3776662"/>
          </a:xfrm>
        </p:spPr>
        <p:txBody>
          <a:bodyPr>
            <a:noAutofit/>
          </a:bodyPr>
          <a:lstStyle/>
          <a:p>
            <a:pPr eaLnBrk="1" fontAlgn="auto" hangingPunct="1">
              <a:spcBef>
                <a:spcPts val="580"/>
              </a:spcBef>
              <a:spcAft>
                <a:spcPts val="0"/>
              </a:spcAft>
              <a:buFont typeface="Wingdings 2"/>
              <a:buNone/>
              <a:defRPr/>
            </a:pPr>
            <a:r>
              <a:rPr lang="en-US" sz="3600" b="1" dirty="0" smtClean="0"/>
              <a:t>A heat wave is an extended period of extreme heat, and is often accompanied by high humidity. </a:t>
            </a:r>
            <a:endParaRPr lang="en-US" sz="36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Extreme Heat Statistics		</a:t>
            </a:r>
          </a:p>
        </p:txBody>
      </p:sp>
      <p:sp>
        <p:nvSpPr>
          <p:cNvPr id="56323" name="Rectangle 3"/>
          <p:cNvSpPr>
            <a:spLocks noGrp="1" noChangeArrowheads="1"/>
          </p:cNvSpPr>
          <p:nvPr>
            <p:ph type="body" idx="1"/>
          </p:nvPr>
        </p:nvSpPr>
        <p:spPr/>
        <p:txBody>
          <a:bodyPr/>
          <a:lstStyle/>
          <a:p>
            <a:pPr eaLnBrk="1" hangingPunct="1"/>
            <a:r>
              <a:rPr lang="en-US" smtClean="0"/>
              <a:t>8,015 people have died from excessive heat in the U.S. between 1979 and 1999</a:t>
            </a:r>
          </a:p>
          <a:p>
            <a:pPr eaLnBrk="1" hangingPunct="1"/>
            <a:r>
              <a:rPr lang="en-US" smtClean="0"/>
              <a:t>More than the number people who have died from hurricanes, lightning, tornadoes, floods, and earthquakes combined</a:t>
            </a:r>
          </a:p>
          <a:p>
            <a:pPr eaLnBrk="1" hangingPunct="1"/>
            <a:r>
              <a:rPr lang="en-US" smtClean="0"/>
              <a:t>Most of these deaths have occurred during the summer months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400" y="237978"/>
            <a:ext cx="8077200" cy="60579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t>Fires	</a:t>
            </a:r>
          </a:p>
        </p:txBody>
      </p:sp>
      <p:sp>
        <p:nvSpPr>
          <p:cNvPr id="3" name="Text Placeholder 2"/>
          <p:cNvSpPr>
            <a:spLocks noGrp="1"/>
          </p:cNvSpPr>
          <p:nvPr>
            <p:ph type="body" idx="1"/>
          </p:nvPr>
        </p:nvSpPr>
        <p:spPr>
          <a:xfrm>
            <a:off x="722313" y="2547938"/>
            <a:ext cx="7772400" cy="2709862"/>
          </a:xfrm>
        </p:spPr>
        <p:txBody>
          <a:bodyPr>
            <a:normAutofit/>
          </a:bodyPr>
          <a:lstStyle/>
          <a:p>
            <a:pPr eaLnBrk="1" fontAlgn="auto" hangingPunct="1">
              <a:spcBef>
                <a:spcPts val="580"/>
              </a:spcBef>
              <a:spcAft>
                <a:spcPts val="0"/>
              </a:spcAft>
              <a:buFont typeface="Wingdings 2"/>
              <a:buNone/>
              <a:defRPr/>
            </a:pPr>
            <a:r>
              <a:rPr lang="en-US" sz="4000" b="1" dirty="0" smtClean="0"/>
              <a:t>While flames are dangerous, heat and smoke can be more dangerous and can sear your lungs.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2003-11- 01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3347" name="Rectangle 3"/>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chemeClr val="bg1"/>
                </a:solidFill>
              </a:rPr>
              <a:t/>
            </a:r>
            <a:br>
              <a:rPr lang="en-US" dirty="0">
                <a:solidFill>
                  <a:schemeClr val="bg1"/>
                </a:solidFill>
              </a:rPr>
            </a:br>
            <a:r>
              <a:rPr lang="en-US" sz="4400" b="1" dirty="0">
                <a:solidFill>
                  <a:schemeClr val="bg1"/>
                </a:solidFill>
              </a:rPr>
              <a:t> Signs of Fire</a:t>
            </a:r>
            <a:r>
              <a:rPr lang="en-US" dirty="0">
                <a:solidFill>
                  <a:schemeClr val="bg1"/>
                </a:solidFill>
              </a:rPr>
              <a:t/>
            </a:r>
            <a:br>
              <a:rPr lang="en-US" dirty="0">
                <a:solidFill>
                  <a:schemeClr val="bg1"/>
                </a:solidFill>
              </a:rPr>
            </a:br>
            <a:endParaRPr lang="en-US" dirty="0">
              <a:solidFill>
                <a:schemeClr val="bg1"/>
              </a:solidFill>
            </a:endParaRPr>
          </a:p>
        </p:txBody>
      </p:sp>
      <p:sp>
        <p:nvSpPr>
          <p:cNvPr id="59396" name="Rectangle 4"/>
          <p:cNvSpPr>
            <a:spLocks noGrp="1" noChangeArrowheads="1"/>
          </p:cNvSpPr>
          <p:nvPr>
            <p:ph type="body" idx="1"/>
          </p:nvPr>
        </p:nvSpPr>
        <p:spPr>
          <a:xfrm>
            <a:off x="457200" y="1905000"/>
            <a:ext cx="3810000" cy="1981200"/>
          </a:xfrm>
        </p:spPr>
        <p:txBody>
          <a:bodyPr/>
          <a:lstStyle/>
          <a:p>
            <a:pPr eaLnBrk="1" hangingPunct="1"/>
            <a:r>
              <a:rPr lang="en-US" sz="3200" dirty="0" smtClean="0">
                <a:solidFill>
                  <a:schemeClr val="bg1"/>
                </a:solidFill>
              </a:rPr>
              <a:t>Flames or smoke</a:t>
            </a:r>
            <a:br>
              <a:rPr lang="en-US" sz="3200" dirty="0" smtClean="0">
                <a:solidFill>
                  <a:schemeClr val="bg1"/>
                </a:solidFill>
              </a:rPr>
            </a:br>
            <a:endParaRPr lang="en-US" sz="3200" dirty="0" smtClean="0">
              <a:solidFill>
                <a:schemeClr val="bg1"/>
              </a:solidFill>
              <a:latin typeface="Symbol" pitchFamily="18" charset="2"/>
              <a:cs typeface="Times New Roman" pitchFamily="18" charset="0"/>
            </a:endParaRPr>
          </a:p>
          <a:p>
            <a:pPr eaLnBrk="1" hangingPunct="1"/>
            <a:r>
              <a:rPr lang="en-US" sz="3200" dirty="0" smtClean="0">
                <a:solidFill>
                  <a:schemeClr val="bg1"/>
                </a:solidFill>
              </a:rPr>
              <a:t>A fire alarm sounding</a:t>
            </a:r>
            <a:r>
              <a:rPr lang="en-US" sz="2400" dirty="0" smtClean="0">
                <a:solidFill>
                  <a:schemeClr val="bg1"/>
                </a:solidFill>
              </a:rPr>
              <a:t/>
            </a:r>
            <a:br>
              <a:rPr lang="en-US" sz="2400" dirty="0" smtClean="0">
                <a:solidFill>
                  <a:schemeClr val="bg1"/>
                </a:solidFill>
              </a:rPr>
            </a:br>
            <a:endParaRPr lang="en-US" sz="2400" dirty="0" smtClean="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t>Floods</a:t>
            </a:r>
          </a:p>
        </p:txBody>
      </p:sp>
      <p:sp>
        <p:nvSpPr>
          <p:cNvPr id="3" name="Text Placeholder 2"/>
          <p:cNvSpPr>
            <a:spLocks noGrp="1"/>
          </p:cNvSpPr>
          <p:nvPr>
            <p:ph type="body" idx="1"/>
          </p:nvPr>
        </p:nvSpPr>
        <p:spPr>
          <a:xfrm>
            <a:off x="722313" y="2547938"/>
            <a:ext cx="7772400" cy="3395662"/>
          </a:xfrm>
        </p:spPr>
        <p:txBody>
          <a:bodyPr>
            <a:normAutofit/>
          </a:bodyPr>
          <a:lstStyle/>
          <a:p>
            <a:pPr eaLnBrk="1" fontAlgn="auto" hangingPunct="1">
              <a:spcBef>
                <a:spcPts val="580"/>
              </a:spcBef>
              <a:spcAft>
                <a:spcPts val="0"/>
              </a:spcAft>
              <a:buFont typeface="Wingdings 2"/>
              <a:buNone/>
              <a:defRPr/>
            </a:pPr>
            <a:r>
              <a:rPr lang="en-US" sz="3200" b="1" dirty="0" smtClean="0"/>
              <a:t>Flooding is the nation's most common natural disaster. </a:t>
            </a:r>
          </a:p>
          <a:p>
            <a:pPr eaLnBrk="1" fontAlgn="auto" hangingPunct="1">
              <a:spcBef>
                <a:spcPts val="580"/>
              </a:spcBef>
              <a:spcAft>
                <a:spcPts val="0"/>
              </a:spcAft>
              <a:buFont typeface="Wingdings 2"/>
              <a:buNone/>
              <a:defRPr/>
            </a:pPr>
            <a:r>
              <a:rPr lang="en-US" sz="3200" b="1" dirty="0" smtClean="0"/>
              <a:t>Flooding can happen in every U.S. state and territory</a:t>
            </a:r>
            <a:r>
              <a:rPr lang="en-US" dirty="0" smtClean="0"/>
              <a:t>. </a:t>
            </a:r>
            <a:endParaRPr lang="en-US" dirty="0"/>
          </a:p>
        </p:txBody>
      </p:sp>
      <p:pic>
        <p:nvPicPr>
          <p:cNvPr id="60420" name="Picture 4" descr="774278_drag_line_equipment_taking_a_swim.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81600" y="4191000"/>
            <a:ext cx="3400425" cy="217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Hurricanes</a:t>
            </a:r>
          </a:p>
        </p:txBody>
      </p:sp>
      <p:sp>
        <p:nvSpPr>
          <p:cNvPr id="3" name="Text Placeholder 2"/>
          <p:cNvSpPr>
            <a:spLocks noGrp="1"/>
          </p:cNvSpPr>
          <p:nvPr>
            <p:ph type="body" idx="1"/>
          </p:nvPr>
        </p:nvSpPr>
        <p:spPr>
          <a:xfrm>
            <a:off x="722313" y="2547938"/>
            <a:ext cx="7772400" cy="3471862"/>
          </a:xfrm>
        </p:spPr>
        <p:txBody>
          <a:bodyPr>
            <a:normAutofit/>
          </a:bodyPr>
          <a:lstStyle/>
          <a:p>
            <a:pPr eaLnBrk="1" fontAlgn="auto" hangingPunct="1">
              <a:spcBef>
                <a:spcPts val="580"/>
              </a:spcBef>
              <a:spcAft>
                <a:spcPts val="0"/>
              </a:spcAft>
              <a:buFont typeface="Wingdings 2"/>
              <a:buNone/>
              <a:defRPr/>
            </a:pPr>
            <a:r>
              <a:rPr lang="en-US" sz="3600" b="1" dirty="0" smtClean="0"/>
              <a:t>Hurricanes are severe tropical storms that form in the southern Atlantic Ocean, Caribbean Sea, Gulf of Mexico and in the eastern Pacific Ocean. </a:t>
            </a:r>
            <a:endParaRPr lang="en-US" sz="36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t>Influenza Pandemic</a:t>
            </a:r>
          </a:p>
        </p:txBody>
      </p:sp>
      <p:sp>
        <p:nvSpPr>
          <p:cNvPr id="3" name="Text Placeholder 2"/>
          <p:cNvSpPr>
            <a:spLocks noGrp="1"/>
          </p:cNvSpPr>
          <p:nvPr>
            <p:ph type="body" idx="1"/>
          </p:nvPr>
        </p:nvSpPr>
        <p:spPr>
          <a:xfrm>
            <a:off x="722313" y="2547938"/>
            <a:ext cx="7772400" cy="3852862"/>
          </a:xfrm>
        </p:spPr>
        <p:txBody>
          <a:bodyPr>
            <a:noAutofit/>
          </a:bodyPr>
          <a:lstStyle/>
          <a:p>
            <a:pPr eaLnBrk="1" fontAlgn="auto" hangingPunct="1">
              <a:spcBef>
                <a:spcPts val="580"/>
              </a:spcBef>
              <a:spcAft>
                <a:spcPts val="0"/>
              </a:spcAft>
              <a:buFont typeface="Wingdings 2"/>
              <a:buNone/>
              <a:defRPr/>
            </a:pPr>
            <a:r>
              <a:rPr lang="en-US" sz="3200" b="1" dirty="0" smtClean="0"/>
              <a:t>You can prepare for an influenza pandemic now. </a:t>
            </a:r>
          </a:p>
          <a:p>
            <a:pPr eaLnBrk="1" fontAlgn="auto" hangingPunct="1">
              <a:spcBef>
                <a:spcPts val="580"/>
              </a:spcBef>
              <a:spcAft>
                <a:spcPts val="0"/>
              </a:spcAft>
              <a:buFont typeface="Wingdings 2"/>
              <a:buNone/>
              <a:defRPr/>
            </a:pPr>
            <a:r>
              <a:rPr lang="en-US" sz="3200" b="1" dirty="0" smtClean="0"/>
              <a:t>You should know both the magnitude of what can happen during a pandemic outbreak and what actions you can take to help lessen the impact of an influenza pandemic on you and your family. </a:t>
            </a:r>
            <a:endParaRPr lang="en-US" sz="3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US" sz="4400" b="1" smtClean="0"/>
              <a:t>You are Important!</a:t>
            </a:r>
          </a:p>
        </p:txBody>
      </p:sp>
      <p:sp>
        <p:nvSpPr>
          <p:cNvPr id="3" name="Text Placeholder 2"/>
          <p:cNvSpPr>
            <a:spLocks noGrp="1"/>
          </p:cNvSpPr>
          <p:nvPr>
            <p:ph type="body" idx="1"/>
          </p:nvPr>
        </p:nvSpPr>
        <p:spPr>
          <a:xfrm>
            <a:off x="722313" y="2547938"/>
            <a:ext cx="7772400" cy="2176462"/>
          </a:xfrm>
        </p:spPr>
        <p:txBody>
          <a:bodyPr>
            <a:normAutofit/>
          </a:bodyPr>
          <a:lstStyle/>
          <a:p>
            <a:pPr eaLnBrk="1" fontAlgn="auto" hangingPunct="1">
              <a:spcBef>
                <a:spcPts val="580"/>
              </a:spcBef>
              <a:spcAft>
                <a:spcPts val="0"/>
              </a:spcAft>
              <a:buFont typeface="Wingdings 2"/>
              <a:buNone/>
              <a:defRPr/>
            </a:pPr>
            <a:r>
              <a:rPr lang="en-US" sz="4000" b="1" i="1" dirty="0" smtClean="0"/>
              <a:t>As construction workers you are going to be facing the reality of the situation soon</a:t>
            </a:r>
            <a:endParaRPr lang="en-US" sz="4000" b="1" i="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066800" y="609600"/>
            <a:ext cx="60086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a:solidFill>
                  <a:srgbClr val="FF0000"/>
                </a:solidFill>
                <a:latin typeface="Tahoma" pitchFamily="34" charset="0"/>
              </a:rPr>
              <a:t>Pandemics are Dangerous</a:t>
            </a:r>
          </a:p>
        </p:txBody>
      </p:sp>
      <p:sp>
        <p:nvSpPr>
          <p:cNvPr id="63491" name="Rectangle 3"/>
          <p:cNvSpPr>
            <a:spLocks noChangeArrowheads="1"/>
          </p:cNvSpPr>
          <p:nvPr/>
        </p:nvSpPr>
        <p:spPr bwMode="auto">
          <a:xfrm>
            <a:off x="0" y="26336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571500" algn="l"/>
              </a:tabLst>
            </a:pPr>
            <a:endParaRPr lang="en-US">
              <a:latin typeface="Times New Roman" pitchFamily="18" charset="0"/>
            </a:endParaRPr>
          </a:p>
        </p:txBody>
      </p:sp>
      <p:sp>
        <p:nvSpPr>
          <p:cNvPr id="63492" name="Rectangle 4"/>
          <p:cNvSpPr>
            <a:spLocks noChangeArrowheads="1"/>
          </p:cNvSpPr>
          <p:nvPr/>
        </p:nvSpPr>
        <p:spPr bwMode="auto">
          <a:xfrm>
            <a:off x="0" y="4222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571500" algn="l"/>
              </a:tabLst>
            </a:pPr>
            <a:endParaRPr lang="en-US">
              <a:latin typeface="Times New Roman" pitchFamily="18" charset="0"/>
            </a:endParaRPr>
          </a:p>
        </p:txBody>
      </p:sp>
      <p:sp>
        <p:nvSpPr>
          <p:cNvPr id="63493" name="Rectangle 5"/>
          <p:cNvSpPr>
            <a:spLocks noChangeArrowheads="1"/>
          </p:cNvSpPr>
          <p:nvPr/>
        </p:nvSpPr>
        <p:spPr bwMode="auto">
          <a:xfrm>
            <a:off x="0" y="26336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571500" algn="l"/>
              </a:tabLst>
            </a:pPr>
            <a:endParaRPr lang="en-US">
              <a:latin typeface="Times New Roman" pitchFamily="18" charset="0"/>
            </a:endParaRPr>
          </a:p>
        </p:txBody>
      </p:sp>
      <p:sp>
        <p:nvSpPr>
          <p:cNvPr id="63494" name="Rectangle 33"/>
          <p:cNvSpPr>
            <a:spLocks noChangeArrowheads="1"/>
          </p:cNvSpPr>
          <p:nvPr/>
        </p:nvSpPr>
        <p:spPr bwMode="auto">
          <a:xfrm>
            <a:off x="0" y="4222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571500" algn="l"/>
              </a:tabLst>
            </a:pPr>
            <a:endParaRPr lang="en-US">
              <a:latin typeface="Times New Roman" pitchFamily="18" charset="0"/>
            </a:endParaRPr>
          </a:p>
        </p:txBody>
      </p:sp>
      <p:sp>
        <p:nvSpPr>
          <p:cNvPr id="63495" name="Rectangle 34"/>
          <p:cNvSpPr>
            <a:spLocks noChangeArrowheads="1"/>
          </p:cNvSpPr>
          <p:nvPr/>
        </p:nvSpPr>
        <p:spPr bwMode="auto">
          <a:xfrm>
            <a:off x="0" y="2513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571500" algn="l"/>
              </a:tabLst>
            </a:pPr>
            <a:endParaRPr lang="en-US">
              <a:latin typeface="Times New Roman" pitchFamily="18" charset="0"/>
            </a:endParaRPr>
          </a:p>
        </p:txBody>
      </p:sp>
      <p:graphicFrame>
        <p:nvGraphicFramePr>
          <p:cNvPr id="101553" name="Group 177"/>
          <p:cNvGraphicFramePr>
            <a:graphicFrameLocks noGrp="1"/>
          </p:cNvGraphicFramePr>
          <p:nvPr/>
        </p:nvGraphicFramePr>
        <p:xfrm>
          <a:off x="1143000" y="1981200"/>
          <a:ext cx="7543800" cy="3978276"/>
        </p:xfrm>
        <a:graphic>
          <a:graphicData uri="http://schemas.openxmlformats.org/drawingml/2006/table">
            <a:tbl>
              <a:tblPr/>
              <a:tblGrid>
                <a:gridCol w="2590800"/>
                <a:gridCol w="1371600"/>
                <a:gridCol w="1371600"/>
                <a:gridCol w="2209800"/>
              </a:tblGrid>
              <a:tr h="1219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FFFF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FF66"/>
                          </a:solidFill>
                          <a:effectLst/>
                          <a:latin typeface="Arial Narrow" pitchFamily="34" charset="0"/>
                          <a:cs typeface="Times New Roman" pitchFamily="18" charset="0"/>
                        </a:rPr>
                        <a:t>Influenza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FF66"/>
                          </a:solidFill>
                          <a:effectLst/>
                          <a:latin typeface="Arial Narrow" pitchFamily="34" charset="0"/>
                          <a:cs typeface="Times New Roman" pitchFamily="18" charset="0"/>
                        </a:rPr>
                        <a:t>Pandemic</a:t>
                      </a:r>
                      <a:endParaRPr kumimoji="0" lang="en-US" sz="3200" b="1" i="0" u="none" strike="noStrike" cap="none" normalizeH="0" baseline="0" dirty="0" smtClean="0">
                        <a:ln>
                          <a:noFill/>
                        </a:ln>
                        <a:solidFill>
                          <a:srgbClr val="FFFF66"/>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FFFF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FFFF66"/>
                          </a:solidFill>
                          <a:effectLst/>
                          <a:latin typeface="Arial Narrow" pitchFamily="34" charset="0"/>
                          <a:cs typeface="Times New Roman" pitchFamily="18" charset="0"/>
                        </a:rPr>
                        <a:t>Date</a:t>
                      </a:r>
                      <a:endParaRPr kumimoji="0" lang="en-US" sz="3200" b="1" i="0" u="none" strike="noStrike" cap="none" normalizeH="0" baseline="0" smtClean="0">
                        <a:ln>
                          <a:noFill/>
                        </a:ln>
                        <a:solidFill>
                          <a:srgbClr val="FFFF66"/>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FFFF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FFFF66"/>
                          </a:solidFill>
                          <a:effectLst/>
                          <a:latin typeface="Arial Narrow" pitchFamily="34" charset="0"/>
                          <a:cs typeface="Times New Roman" pitchFamily="18" charset="0"/>
                        </a:rPr>
                        <a:t>U.S. Deaths</a:t>
                      </a:r>
                      <a:endParaRPr kumimoji="0" lang="en-US" sz="3200" b="1" i="0" u="none" strike="noStrike" cap="none" normalizeH="0" baseline="0" smtClean="0">
                        <a:ln>
                          <a:noFill/>
                        </a:ln>
                        <a:solidFill>
                          <a:srgbClr val="FFFF66"/>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FFFF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FFFF66"/>
                          </a:solidFill>
                          <a:effectLst/>
                          <a:latin typeface="Arial Narrow" pitchFamily="34" charset="0"/>
                          <a:cs typeface="Times New Roman" pitchFamily="18" charset="0"/>
                        </a:rPr>
                        <a:t>Worldwide Deaths</a:t>
                      </a:r>
                      <a:endParaRPr kumimoji="0" lang="en-US" sz="3200" b="1" i="0" u="none" strike="noStrike" cap="none" normalizeH="0" baseline="0" smtClean="0">
                        <a:ln>
                          <a:noFill/>
                        </a:ln>
                        <a:solidFill>
                          <a:srgbClr val="FFFF66"/>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755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Spanish Flu</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1918-19</a:t>
                      </a:r>
                      <a:endParaRPr kumimoji="0" lang="en-US" sz="2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675,000</a:t>
                      </a:r>
                      <a:endParaRPr kumimoji="0" lang="en-US" sz="2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50 million</a:t>
                      </a:r>
                      <a:endParaRPr kumimoji="0" lang="en-US" sz="2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35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Asian Flu</a:t>
                      </a:r>
                      <a:endParaRPr kumimoji="0" lang="en-US"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1957-58</a:t>
                      </a:r>
                      <a:endParaRPr kumimoji="0" lang="en-US" sz="2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70,000</a:t>
                      </a:r>
                      <a:endParaRPr kumimoji="0" lang="en-US" sz="2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1-2 million</a:t>
                      </a:r>
                      <a:endParaRPr kumimoji="0" lang="en-US" sz="2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68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Hong Kong Flu</a:t>
                      </a:r>
                      <a:endParaRPr kumimoji="0" lang="en-US"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1968-69</a:t>
                      </a:r>
                      <a:endParaRPr kumimoji="0" lang="en-US" sz="2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34,000</a:t>
                      </a:r>
                      <a:endParaRPr kumimoji="0" lang="en-US" sz="2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700,000</a:t>
                      </a:r>
                      <a:endParaRPr kumimoji="0" lang="en-US" sz="2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63523" name="Rectangle 138"/>
          <p:cNvSpPr>
            <a:spLocks noChangeArrowheads="1"/>
          </p:cNvSpPr>
          <p:nvPr/>
        </p:nvSpPr>
        <p:spPr bwMode="auto">
          <a:xfrm>
            <a:off x="0" y="4344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571500" algn="l"/>
              </a:tabLst>
            </a:pPr>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t>Landslides and Debris Flow</a:t>
            </a:r>
          </a:p>
        </p:txBody>
      </p:sp>
      <p:sp>
        <p:nvSpPr>
          <p:cNvPr id="3" name="Text Placeholder 2"/>
          <p:cNvSpPr>
            <a:spLocks noGrp="1"/>
          </p:cNvSpPr>
          <p:nvPr>
            <p:ph type="body" idx="1"/>
          </p:nvPr>
        </p:nvSpPr>
        <p:spPr>
          <a:xfrm>
            <a:off x="685800" y="2514600"/>
            <a:ext cx="7772400" cy="4114800"/>
          </a:xfrm>
        </p:spPr>
        <p:txBody>
          <a:bodyPr>
            <a:normAutofit/>
          </a:bodyPr>
          <a:lstStyle/>
          <a:p>
            <a:pPr eaLnBrk="1" fontAlgn="auto" hangingPunct="1">
              <a:spcBef>
                <a:spcPts val="580"/>
              </a:spcBef>
              <a:spcAft>
                <a:spcPts val="0"/>
              </a:spcAft>
              <a:buFont typeface="Wingdings 2"/>
              <a:buNone/>
              <a:defRPr/>
            </a:pPr>
            <a:r>
              <a:rPr lang="en-US" sz="3200" b="1" dirty="0" smtClean="0"/>
              <a:t>Landslides, also known as mudslides or debris flow, occur in all U.S. states and territories, and can be caused by a variety of factors including earthquakes, storms and fires. </a:t>
            </a:r>
          </a:p>
          <a:p>
            <a:pPr eaLnBrk="1" fontAlgn="auto" hangingPunct="1">
              <a:spcBef>
                <a:spcPts val="580"/>
              </a:spcBef>
              <a:spcAft>
                <a:spcPts val="0"/>
              </a:spcAft>
              <a:buFont typeface="Wingdings 2"/>
              <a:buNone/>
              <a:defRPr/>
            </a:pPr>
            <a:r>
              <a:rPr lang="en-US" dirty="0" smtClean="0"/>
              <a:t>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85800" y="762000"/>
            <a:ext cx="7772400" cy="1362075"/>
          </a:xfrm>
        </p:spPr>
        <p:txBody>
          <a:bodyPr/>
          <a:lstStyle/>
          <a:p>
            <a:pPr eaLnBrk="1" hangingPunct="1"/>
            <a:r>
              <a:rPr lang="en-US" smtClean="0"/>
              <a:t>Motor Vehicle</a:t>
            </a:r>
          </a:p>
        </p:txBody>
      </p:sp>
      <p:sp>
        <p:nvSpPr>
          <p:cNvPr id="3" name="Text Placeholder 2"/>
          <p:cNvSpPr>
            <a:spLocks noGrp="1"/>
          </p:cNvSpPr>
          <p:nvPr>
            <p:ph type="body" idx="1"/>
          </p:nvPr>
        </p:nvSpPr>
        <p:spPr>
          <a:xfrm>
            <a:off x="722313" y="2547938"/>
            <a:ext cx="8421687" cy="4310062"/>
          </a:xfrm>
        </p:spPr>
        <p:txBody>
          <a:bodyPr>
            <a:normAutofit/>
          </a:bodyPr>
          <a:lstStyle/>
          <a:p>
            <a:pPr eaLnBrk="1" fontAlgn="auto" hangingPunct="1">
              <a:spcBef>
                <a:spcPts val="580"/>
              </a:spcBef>
              <a:spcAft>
                <a:spcPts val="0"/>
              </a:spcAft>
              <a:buFont typeface="Wingdings 2"/>
              <a:buNone/>
              <a:defRPr/>
            </a:pPr>
            <a:r>
              <a:rPr lang="en-US" sz="3200" b="1" dirty="0" smtClean="0"/>
              <a:t>Non-collision</a:t>
            </a:r>
          </a:p>
          <a:p>
            <a:pPr eaLnBrk="1" fontAlgn="auto" hangingPunct="1">
              <a:spcBef>
                <a:spcPts val="580"/>
              </a:spcBef>
              <a:spcAft>
                <a:spcPts val="0"/>
              </a:spcAft>
              <a:buFont typeface="Wingdings 2"/>
              <a:buNone/>
              <a:defRPr/>
            </a:pPr>
            <a:r>
              <a:rPr lang="en-US" sz="2800" dirty="0" smtClean="0"/>
              <a:t>Overturn/rollover</a:t>
            </a:r>
          </a:p>
          <a:p>
            <a:pPr eaLnBrk="1" fontAlgn="auto" hangingPunct="1">
              <a:spcBef>
                <a:spcPts val="580"/>
              </a:spcBef>
              <a:spcAft>
                <a:spcPts val="0"/>
              </a:spcAft>
              <a:buFont typeface="Wingdings 2"/>
              <a:buNone/>
              <a:defRPr/>
            </a:pPr>
            <a:r>
              <a:rPr lang="en-US" sz="2800" dirty="0" smtClean="0"/>
              <a:t>Fire/explosion</a:t>
            </a:r>
          </a:p>
          <a:p>
            <a:pPr eaLnBrk="1" fontAlgn="auto" hangingPunct="1">
              <a:spcBef>
                <a:spcPts val="580"/>
              </a:spcBef>
              <a:spcAft>
                <a:spcPts val="0"/>
              </a:spcAft>
              <a:buFont typeface="Wingdings 2"/>
              <a:buNone/>
              <a:defRPr/>
            </a:pPr>
            <a:r>
              <a:rPr lang="en-US" sz="2800" dirty="0" smtClean="0"/>
              <a:t>Immersion</a:t>
            </a:r>
          </a:p>
          <a:p>
            <a:pPr eaLnBrk="1" fontAlgn="auto" hangingPunct="1">
              <a:spcBef>
                <a:spcPts val="580"/>
              </a:spcBef>
              <a:spcAft>
                <a:spcPts val="0"/>
              </a:spcAft>
              <a:buFont typeface="Wingdings 2"/>
              <a:buNone/>
              <a:defRPr/>
            </a:pPr>
            <a:r>
              <a:rPr lang="en-US" sz="2800" dirty="0" smtClean="0"/>
              <a:t>Jackknife</a:t>
            </a:r>
          </a:p>
          <a:p>
            <a:pPr eaLnBrk="1" fontAlgn="auto" hangingPunct="1">
              <a:spcBef>
                <a:spcPts val="580"/>
              </a:spcBef>
              <a:spcAft>
                <a:spcPts val="0"/>
              </a:spcAft>
              <a:buFont typeface="Wingdings 2"/>
              <a:buNone/>
              <a:defRPr/>
            </a:pPr>
            <a:r>
              <a:rPr lang="en-US" sz="2800" dirty="0" smtClean="0"/>
              <a:t>Cargo/equipment loss or shift</a:t>
            </a:r>
          </a:p>
          <a:p>
            <a:pPr eaLnBrk="1" fontAlgn="auto" hangingPunct="1">
              <a:spcBef>
                <a:spcPts val="580"/>
              </a:spcBef>
              <a:spcAft>
                <a:spcPts val="0"/>
              </a:spcAft>
              <a:buFont typeface="Wingdings 2"/>
              <a:buNone/>
              <a:defRPr/>
            </a:pPr>
            <a:r>
              <a:rPr lang="en-US" sz="2800" dirty="0" smtClean="0"/>
              <a:t>Fell/Jumped from motor vehicle</a:t>
            </a:r>
          </a:p>
          <a:p>
            <a:pPr eaLnBrk="1" fontAlgn="auto" hangingPunct="1">
              <a:spcBef>
                <a:spcPts val="580"/>
              </a:spcBef>
              <a:spcAft>
                <a:spcPts val="0"/>
              </a:spcAft>
              <a:buFont typeface="Wingdings 2"/>
              <a:buNone/>
              <a:defRPr/>
            </a:pPr>
            <a:r>
              <a:rPr lang="en-US" sz="2800" dirty="0" smtClean="0"/>
              <a:t>Other non-collision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762000"/>
            <a:ext cx="7772400" cy="1362075"/>
          </a:xfrm>
        </p:spPr>
        <p:txBody>
          <a:bodyPr/>
          <a:lstStyle/>
          <a:p>
            <a:pPr eaLnBrk="1" hangingPunct="1"/>
            <a:r>
              <a:rPr lang="en-US" smtClean="0"/>
              <a:t>Motor Vehicle</a:t>
            </a:r>
          </a:p>
        </p:txBody>
      </p:sp>
      <p:sp>
        <p:nvSpPr>
          <p:cNvPr id="3" name="Text Placeholder 2"/>
          <p:cNvSpPr>
            <a:spLocks noGrp="1"/>
          </p:cNvSpPr>
          <p:nvPr>
            <p:ph type="body" idx="1"/>
          </p:nvPr>
        </p:nvSpPr>
        <p:spPr>
          <a:xfrm>
            <a:off x="722313" y="2547938"/>
            <a:ext cx="8421687" cy="4310062"/>
          </a:xfrm>
          <a:ln>
            <a:miter lim="800000"/>
            <a:headEnd/>
            <a:tailEnd/>
          </a:ln>
        </p:spPr>
        <p:txBody>
          <a:bodyPr numCol="2">
            <a:noAutofit/>
          </a:bodyPr>
          <a:lstStyle/>
          <a:p>
            <a:pPr eaLnBrk="1" fontAlgn="auto" hangingPunct="1">
              <a:spcBef>
                <a:spcPts val="580"/>
              </a:spcBef>
              <a:spcAft>
                <a:spcPts val="0"/>
              </a:spcAft>
              <a:buFont typeface="Wingdings 2"/>
              <a:buNone/>
              <a:defRPr/>
            </a:pPr>
            <a:r>
              <a:rPr lang="en-US" b="1" dirty="0" smtClean="0">
                <a:solidFill>
                  <a:schemeClr val="tx1"/>
                </a:solidFill>
              </a:rPr>
              <a:t>Collision with person, vehicle,  or object not </a:t>
            </a:r>
            <a:r>
              <a:rPr lang="en-US" b="1" dirty="0" smtClean="0">
                <a:solidFill>
                  <a:schemeClr val="tx1"/>
                </a:solidFill>
              </a:rPr>
              <a:t>fixed:</a:t>
            </a:r>
            <a:endParaRPr lang="en-US" b="1" dirty="0" smtClean="0">
              <a:solidFill>
                <a:schemeClr val="tx1"/>
              </a:solidFill>
            </a:endParaRPr>
          </a:p>
          <a:p>
            <a:pPr eaLnBrk="1" fontAlgn="auto" hangingPunct="1">
              <a:spcBef>
                <a:spcPts val="580"/>
              </a:spcBef>
              <a:spcAft>
                <a:spcPts val="0"/>
              </a:spcAft>
              <a:buFont typeface="Wingdings 2"/>
              <a:buNone/>
              <a:defRPr/>
            </a:pPr>
            <a:r>
              <a:rPr lang="en-US" sz="2800" dirty="0" smtClean="0"/>
              <a:t>Pedestrian</a:t>
            </a:r>
          </a:p>
          <a:p>
            <a:pPr eaLnBrk="1" fontAlgn="auto" hangingPunct="1">
              <a:spcBef>
                <a:spcPts val="580"/>
              </a:spcBef>
              <a:spcAft>
                <a:spcPts val="0"/>
              </a:spcAft>
              <a:buFont typeface="Wingdings 2"/>
              <a:buNone/>
              <a:defRPr/>
            </a:pPr>
            <a:r>
              <a:rPr lang="en-US" sz="2800" dirty="0" smtClean="0"/>
              <a:t>Pedal cycle</a:t>
            </a:r>
          </a:p>
          <a:p>
            <a:pPr eaLnBrk="1" fontAlgn="auto" hangingPunct="1">
              <a:spcBef>
                <a:spcPts val="580"/>
              </a:spcBef>
              <a:spcAft>
                <a:spcPts val="0"/>
              </a:spcAft>
              <a:buFont typeface="Wingdings 2"/>
              <a:buNone/>
              <a:defRPr/>
            </a:pPr>
            <a:r>
              <a:rPr lang="en-US" sz="2800" dirty="0" smtClean="0"/>
              <a:t>Railway vehicle</a:t>
            </a:r>
          </a:p>
          <a:p>
            <a:pPr eaLnBrk="1" fontAlgn="auto" hangingPunct="1">
              <a:spcBef>
                <a:spcPts val="580"/>
              </a:spcBef>
              <a:spcAft>
                <a:spcPts val="0"/>
              </a:spcAft>
              <a:buFont typeface="Wingdings 2"/>
              <a:buNone/>
              <a:defRPr/>
            </a:pPr>
            <a:r>
              <a:rPr lang="en-US" sz="2800" dirty="0" smtClean="0"/>
              <a:t>Animal – wild</a:t>
            </a:r>
          </a:p>
          <a:p>
            <a:pPr eaLnBrk="1" fontAlgn="auto" hangingPunct="1">
              <a:spcBef>
                <a:spcPts val="580"/>
              </a:spcBef>
              <a:spcAft>
                <a:spcPts val="0"/>
              </a:spcAft>
              <a:buFont typeface="Wingdings 2"/>
              <a:buNone/>
              <a:defRPr/>
            </a:pPr>
            <a:r>
              <a:rPr lang="en-US" sz="2800" dirty="0" smtClean="0"/>
              <a:t>Animal – domestic </a:t>
            </a:r>
          </a:p>
          <a:p>
            <a:pPr eaLnBrk="1" fontAlgn="auto" hangingPunct="1">
              <a:spcBef>
                <a:spcPts val="580"/>
              </a:spcBef>
              <a:spcAft>
                <a:spcPts val="0"/>
              </a:spcAft>
              <a:buFont typeface="Wingdings 2"/>
              <a:buNone/>
              <a:defRPr/>
            </a:pPr>
            <a:r>
              <a:rPr lang="en-US" sz="2800" dirty="0" smtClean="0"/>
              <a:t>Motor vehicle in transport</a:t>
            </a:r>
          </a:p>
          <a:p>
            <a:pPr eaLnBrk="1" fontAlgn="auto" hangingPunct="1">
              <a:spcBef>
                <a:spcPts val="580"/>
              </a:spcBef>
              <a:spcAft>
                <a:spcPts val="0"/>
              </a:spcAft>
              <a:buFont typeface="Wingdings 2"/>
              <a:buNone/>
              <a:defRPr/>
            </a:pPr>
            <a:r>
              <a:rPr lang="en-US" sz="2800" dirty="0" smtClean="0"/>
              <a:t> </a:t>
            </a:r>
            <a:endParaRPr lang="en-US" sz="2800" dirty="0" smtClean="0"/>
          </a:p>
          <a:p>
            <a:pPr eaLnBrk="1" fontAlgn="auto" hangingPunct="1">
              <a:spcBef>
                <a:spcPts val="580"/>
              </a:spcBef>
              <a:spcAft>
                <a:spcPts val="0"/>
              </a:spcAft>
              <a:buFont typeface="Wingdings 2"/>
              <a:buNone/>
              <a:defRPr/>
            </a:pPr>
            <a:endParaRPr lang="en-US" sz="2800" dirty="0"/>
          </a:p>
          <a:p>
            <a:pPr eaLnBrk="1" fontAlgn="auto" hangingPunct="1">
              <a:spcBef>
                <a:spcPts val="580"/>
              </a:spcBef>
              <a:spcAft>
                <a:spcPts val="0"/>
              </a:spcAft>
              <a:buFont typeface="Wingdings 2"/>
              <a:buNone/>
              <a:defRPr/>
            </a:pPr>
            <a:endParaRPr lang="en-US" sz="2800" dirty="0" smtClean="0"/>
          </a:p>
          <a:p>
            <a:pPr eaLnBrk="1" fontAlgn="auto" hangingPunct="1">
              <a:spcBef>
                <a:spcPts val="580"/>
              </a:spcBef>
              <a:spcAft>
                <a:spcPts val="0"/>
              </a:spcAft>
              <a:buFont typeface="Wingdings 2"/>
              <a:buNone/>
              <a:defRPr/>
            </a:pPr>
            <a:r>
              <a:rPr lang="en-US" sz="2800" dirty="0" smtClean="0"/>
              <a:t>Parked </a:t>
            </a:r>
            <a:r>
              <a:rPr lang="en-US" sz="2800" dirty="0" smtClean="0"/>
              <a:t>motor vehicle</a:t>
            </a:r>
          </a:p>
          <a:p>
            <a:pPr eaLnBrk="1" fontAlgn="auto" hangingPunct="1">
              <a:spcBef>
                <a:spcPts val="580"/>
              </a:spcBef>
              <a:spcAft>
                <a:spcPts val="0"/>
              </a:spcAft>
              <a:buFont typeface="Wingdings 2"/>
              <a:buNone/>
              <a:defRPr/>
            </a:pPr>
            <a:r>
              <a:rPr lang="en-US" sz="2800" dirty="0" smtClean="0"/>
              <a:t> Motor vehicle used as equipment (snowplow plowing)</a:t>
            </a:r>
          </a:p>
          <a:p>
            <a:pPr eaLnBrk="1" fontAlgn="auto" hangingPunct="1">
              <a:spcBef>
                <a:spcPts val="580"/>
              </a:spcBef>
              <a:spcAft>
                <a:spcPts val="0"/>
              </a:spcAft>
              <a:buFont typeface="Wingdings 2"/>
              <a:buNone/>
              <a:defRPr/>
            </a:pPr>
            <a:r>
              <a:rPr lang="en-US" sz="2800" dirty="0" smtClean="0"/>
              <a:t> Work zone/maintenance equipment</a:t>
            </a:r>
          </a:p>
          <a:p>
            <a:pPr eaLnBrk="1" fontAlgn="auto" hangingPunct="1">
              <a:spcBef>
                <a:spcPts val="580"/>
              </a:spcBef>
              <a:spcAft>
                <a:spcPts val="0"/>
              </a:spcAft>
              <a:buFont typeface="Wingdings 2"/>
              <a:buNone/>
              <a:defRPr/>
            </a:pPr>
            <a:r>
              <a:rPr lang="en-US" sz="2800" dirty="0" smtClean="0"/>
              <a:t>Barricade</a:t>
            </a:r>
          </a:p>
          <a:p>
            <a:pPr eaLnBrk="1" fontAlgn="auto" hangingPunct="1">
              <a:spcBef>
                <a:spcPts val="580"/>
              </a:spcBef>
              <a:spcAft>
                <a:spcPts val="0"/>
              </a:spcAft>
              <a:buFont typeface="Wingdings 2"/>
              <a:buNone/>
              <a:defRPr/>
            </a:pPr>
            <a:endParaRPr lang="en-US" sz="28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685800" y="762000"/>
            <a:ext cx="7772400" cy="1362075"/>
          </a:xfrm>
        </p:spPr>
        <p:txBody>
          <a:bodyPr/>
          <a:lstStyle/>
          <a:p>
            <a:pPr eaLnBrk="1" hangingPunct="1"/>
            <a:r>
              <a:rPr lang="en-US" smtClean="0"/>
              <a:t>Motor Vehicle</a:t>
            </a:r>
          </a:p>
        </p:txBody>
      </p:sp>
      <p:sp>
        <p:nvSpPr>
          <p:cNvPr id="3" name="Text Placeholder 2"/>
          <p:cNvSpPr>
            <a:spLocks noGrp="1"/>
          </p:cNvSpPr>
          <p:nvPr>
            <p:ph type="body" idx="1"/>
          </p:nvPr>
        </p:nvSpPr>
        <p:spPr>
          <a:xfrm>
            <a:off x="152399" y="2547938"/>
            <a:ext cx="8991601" cy="4310062"/>
          </a:xfrm>
          <a:ln>
            <a:miter lim="800000"/>
            <a:headEnd/>
            <a:tailEnd/>
          </a:ln>
        </p:spPr>
        <p:txBody>
          <a:bodyPr numCol="3">
            <a:normAutofit fontScale="92500"/>
          </a:bodyPr>
          <a:lstStyle/>
          <a:p>
            <a:pPr eaLnBrk="1" fontAlgn="auto" hangingPunct="1">
              <a:spcBef>
                <a:spcPts val="580"/>
              </a:spcBef>
              <a:spcAft>
                <a:spcPts val="0"/>
              </a:spcAft>
              <a:buFont typeface="Wingdings 2"/>
              <a:buNone/>
              <a:defRPr/>
            </a:pPr>
            <a:r>
              <a:rPr lang="en-US" sz="3800" b="1" dirty="0" smtClean="0">
                <a:solidFill>
                  <a:schemeClr val="tx1"/>
                </a:solidFill>
              </a:rPr>
              <a:t>Collision with fixed </a:t>
            </a:r>
            <a:r>
              <a:rPr lang="en-US" sz="3800" b="1" dirty="0" smtClean="0">
                <a:solidFill>
                  <a:schemeClr val="tx1"/>
                </a:solidFill>
              </a:rPr>
              <a:t>object:</a:t>
            </a:r>
            <a:endParaRPr lang="en-US" sz="3800" b="1" dirty="0" smtClean="0">
              <a:solidFill>
                <a:schemeClr val="tx1"/>
              </a:solidFill>
            </a:endParaRPr>
          </a:p>
          <a:p>
            <a:pPr eaLnBrk="1" fontAlgn="auto" hangingPunct="1">
              <a:spcBef>
                <a:spcPts val="580"/>
              </a:spcBef>
              <a:spcAft>
                <a:spcPts val="0"/>
              </a:spcAft>
              <a:buFont typeface="Wingdings 2"/>
              <a:buNone/>
              <a:defRPr/>
            </a:pPr>
            <a:r>
              <a:rPr lang="en-US" dirty="0" smtClean="0"/>
              <a:t>Bridge overhead structure</a:t>
            </a:r>
          </a:p>
          <a:p>
            <a:pPr eaLnBrk="1" fontAlgn="auto" hangingPunct="1">
              <a:spcBef>
                <a:spcPts val="580"/>
              </a:spcBef>
              <a:spcAft>
                <a:spcPts val="0"/>
              </a:spcAft>
              <a:buFont typeface="Wingdings 2"/>
              <a:buNone/>
              <a:defRPr/>
            </a:pPr>
            <a:r>
              <a:rPr lang="en-US" dirty="0" smtClean="0"/>
              <a:t>Bridge pier or support</a:t>
            </a:r>
          </a:p>
          <a:p>
            <a:pPr eaLnBrk="1" fontAlgn="auto" hangingPunct="1">
              <a:spcBef>
                <a:spcPts val="580"/>
              </a:spcBef>
              <a:spcAft>
                <a:spcPts val="0"/>
              </a:spcAft>
              <a:buFont typeface="Wingdings 2"/>
              <a:buNone/>
              <a:defRPr/>
            </a:pPr>
            <a:r>
              <a:rPr lang="en-US" dirty="0" smtClean="0"/>
              <a:t> Guardrail</a:t>
            </a:r>
          </a:p>
          <a:p>
            <a:pPr eaLnBrk="1" fontAlgn="auto" hangingPunct="1">
              <a:spcBef>
                <a:spcPts val="580"/>
              </a:spcBef>
              <a:spcAft>
                <a:spcPts val="0"/>
              </a:spcAft>
              <a:buFont typeface="Wingdings 2"/>
              <a:buNone/>
              <a:defRPr/>
            </a:pPr>
            <a:r>
              <a:rPr lang="en-US" dirty="0" smtClean="0"/>
              <a:t>Concrete traffic barrier</a:t>
            </a:r>
          </a:p>
          <a:p>
            <a:pPr eaLnBrk="1" fontAlgn="auto" hangingPunct="1">
              <a:spcBef>
                <a:spcPts val="580"/>
              </a:spcBef>
              <a:spcAft>
                <a:spcPts val="0"/>
              </a:spcAft>
              <a:buFont typeface="Wingdings 2"/>
              <a:buNone/>
              <a:defRPr/>
            </a:pPr>
            <a:r>
              <a:rPr lang="en-US" dirty="0" smtClean="0"/>
              <a:t>Other traffic barrier</a:t>
            </a:r>
          </a:p>
          <a:p>
            <a:pPr eaLnBrk="1" fontAlgn="auto" hangingPunct="1">
              <a:spcBef>
                <a:spcPts val="580"/>
              </a:spcBef>
              <a:spcAft>
                <a:spcPts val="0"/>
              </a:spcAft>
              <a:buFont typeface="Wingdings 2"/>
              <a:buNone/>
              <a:defRPr/>
            </a:pPr>
            <a:r>
              <a:rPr lang="en-US" dirty="0" smtClean="0"/>
              <a:t>Highway traffic sign post/sign</a:t>
            </a:r>
          </a:p>
          <a:p>
            <a:pPr eaLnBrk="1" fontAlgn="auto" hangingPunct="1">
              <a:spcBef>
                <a:spcPts val="580"/>
              </a:spcBef>
              <a:spcAft>
                <a:spcPts val="0"/>
              </a:spcAft>
              <a:buFont typeface="Wingdings 2"/>
              <a:buNone/>
              <a:defRPr/>
            </a:pPr>
            <a:r>
              <a:rPr lang="en-US" dirty="0" smtClean="0"/>
              <a:t>Traffic signal support/signal</a:t>
            </a:r>
          </a:p>
          <a:p>
            <a:pPr eaLnBrk="1" fontAlgn="auto" hangingPunct="1">
              <a:spcBef>
                <a:spcPts val="580"/>
              </a:spcBef>
              <a:spcAft>
                <a:spcPts val="0"/>
              </a:spcAft>
              <a:buFont typeface="Wingdings 2"/>
              <a:buNone/>
              <a:defRPr/>
            </a:pPr>
            <a:r>
              <a:rPr lang="en-US" dirty="0" smtClean="0"/>
              <a:t>Overhead sign support/sign</a:t>
            </a:r>
          </a:p>
          <a:p>
            <a:pPr eaLnBrk="1" fontAlgn="auto" hangingPunct="1">
              <a:spcBef>
                <a:spcPts val="580"/>
              </a:spcBef>
              <a:spcAft>
                <a:spcPts val="0"/>
              </a:spcAft>
              <a:buFont typeface="Wingdings 2"/>
              <a:buNone/>
              <a:defRPr/>
            </a:pPr>
            <a:r>
              <a:rPr lang="en-US" dirty="0" smtClean="0"/>
              <a:t>Light/</a:t>
            </a:r>
            <a:r>
              <a:rPr lang="en-US" dirty="0" err="1" smtClean="0"/>
              <a:t>luminaire</a:t>
            </a:r>
            <a:r>
              <a:rPr lang="en-US" dirty="0" smtClean="0"/>
              <a:t> support</a:t>
            </a:r>
          </a:p>
          <a:p>
            <a:pPr eaLnBrk="1" fontAlgn="auto" hangingPunct="1">
              <a:spcBef>
                <a:spcPts val="580"/>
              </a:spcBef>
              <a:spcAft>
                <a:spcPts val="0"/>
              </a:spcAft>
              <a:buFont typeface="Wingdings 2"/>
              <a:buNone/>
              <a:defRPr/>
            </a:pPr>
            <a:r>
              <a:rPr lang="en-US" dirty="0" smtClean="0"/>
              <a:t>Utility pole</a:t>
            </a:r>
          </a:p>
          <a:p>
            <a:pPr eaLnBrk="1" fontAlgn="auto" hangingPunct="1">
              <a:spcBef>
                <a:spcPts val="580"/>
              </a:spcBef>
              <a:spcAft>
                <a:spcPts val="0"/>
              </a:spcAft>
              <a:buFont typeface="Wingdings 2"/>
              <a:buNone/>
              <a:defRPr/>
            </a:pPr>
            <a:r>
              <a:rPr lang="en-US" dirty="0" smtClean="0"/>
              <a:t>Other post, pole, </a:t>
            </a:r>
            <a:r>
              <a:rPr lang="en-US" dirty="0" smtClean="0"/>
              <a:t>or support</a:t>
            </a:r>
            <a:endParaRPr lang="en-US" dirty="0" smtClean="0"/>
          </a:p>
          <a:p>
            <a:pPr eaLnBrk="1" fontAlgn="auto" hangingPunct="1">
              <a:spcBef>
                <a:spcPts val="580"/>
              </a:spcBef>
              <a:spcAft>
                <a:spcPts val="0"/>
              </a:spcAft>
              <a:buFont typeface="Wingdings 2"/>
              <a:buNone/>
              <a:defRPr/>
            </a:pPr>
            <a:r>
              <a:rPr lang="en-US" dirty="0" smtClean="0"/>
              <a:t>Culvert</a:t>
            </a:r>
          </a:p>
          <a:p>
            <a:pPr eaLnBrk="1" fontAlgn="auto" hangingPunct="1">
              <a:spcBef>
                <a:spcPts val="580"/>
              </a:spcBef>
              <a:spcAft>
                <a:spcPts val="0"/>
              </a:spcAft>
              <a:buFont typeface="Wingdings 2"/>
              <a:buNone/>
              <a:defRPr/>
            </a:pPr>
            <a:r>
              <a:rPr lang="en-US" dirty="0" smtClean="0"/>
              <a:t>Curb</a:t>
            </a:r>
          </a:p>
          <a:p>
            <a:pPr eaLnBrk="1" fontAlgn="auto" hangingPunct="1">
              <a:spcBef>
                <a:spcPts val="580"/>
              </a:spcBef>
              <a:spcAft>
                <a:spcPts val="0"/>
              </a:spcAft>
              <a:buFont typeface="Wingdings 2"/>
              <a:buNone/>
              <a:defRPr/>
            </a:pPr>
            <a:r>
              <a:rPr lang="en-US" dirty="0" smtClean="0"/>
              <a:t>Ditch</a:t>
            </a:r>
          </a:p>
          <a:p>
            <a:pPr eaLnBrk="1" fontAlgn="auto" hangingPunct="1">
              <a:spcBef>
                <a:spcPts val="580"/>
              </a:spcBef>
              <a:spcAft>
                <a:spcPts val="0"/>
              </a:spcAft>
              <a:buFont typeface="Wingdings 2"/>
              <a:buNone/>
              <a:defRPr/>
            </a:pPr>
            <a:r>
              <a:rPr lang="en-US" dirty="0" smtClean="0"/>
              <a:t>Embankment</a:t>
            </a:r>
          </a:p>
          <a:p>
            <a:pPr eaLnBrk="1" fontAlgn="auto" hangingPunct="1">
              <a:spcBef>
                <a:spcPts val="580"/>
              </a:spcBef>
              <a:spcAft>
                <a:spcPts val="0"/>
              </a:spcAft>
              <a:buFont typeface="Wingdings 2"/>
              <a:buNone/>
              <a:defRPr/>
            </a:pPr>
            <a:r>
              <a:rPr lang="en-US" dirty="0" smtClean="0"/>
              <a:t>Approach        </a:t>
            </a:r>
          </a:p>
          <a:p>
            <a:pPr eaLnBrk="1" fontAlgn="auto" hangingPunct="1">
              <a:spcBef>
                <a:spcPts val="580"/>
              </a:spcBef>
              <a:spcAft>
                <a:spcPts val="0"/>
              </a:spcAft>
              <a:buFont typeface="Wingdings 2"/>
              <a:buNone/>
              <a:defRPr/>
            </a:pPr>
            <a:r>
              <a:rPr lang="en-US" dirty="0" smtClean="0"/>
              <a:t>Construction – pavement cutout/road materials</a:t>
            </a:r>
          </a:p>
          <a:p>
            <a:pPr eaLnBrk="1" fontAlgn="auto" hangingPunct="1">
              <a:spcBef>
                <a:spcPts val="580"/>
              </a:spcBef>
              <a:spcAft>
                <a:spcPts val="0"/>
              </a:spcAft>
              <a:buFont typeface="Wingdings 2"/>
              <a:buNone/>
              <a:defRPr/>
            </a:pPr>
            <a:r>
              <a:rPr lang="en-US" dirty="0" smtClean="0"/>
              <a:t>Fence</a:t>
            </a:r>
          </a:p>
          <a:p>
            <a:pPr eaLnBrk="1" fontAlgn="auto" hangingPunct="1">
              <a:spcBef>
                <a:spcPts val="580"/>
              </a:spcBef>
              <a:spcAft>
                <a:spcPts val="0"/>
              </a:spcAft>
              <a:buFont typeface="Wingdings 2"/>
              <a:buNone/>
              <a:defRPr/>
            </a:pPr>
            <a:r>
              <a:rPr lang="en-US" dirty="0" smtClean="0"/>
              <a:t>Mailbox</a:t>
            </a:r>
          </a:p>
          <a:p>
            <a:pPr eaLnBrk="1" fontAlgn="auto" hangingPunct="1">
              <a:spcBef>
                <a:spcPts val="580"/>
              </a:spcBef>
              <a:spcAft>
                <a:spcPts val="0"/>
              </a:spcAft>
              <a:buFont typeface="Wingdings 2"/>
              <a:buNone/>
              <a:defRPr/>
            </a:pPr>
            <a:r>
              <a:rPr lang="en-US" dirty="0" smtClean="0"/>
              <a:t>Tree/Shrubbery</a:t>
            </a:r>
          </a:p>
          <a:p>
            <a:pPr eaLnBrk="1" fontAlgn="auto" hangingPunct="1">
              <a:spcBef>
                <a:spcPts val="580"/>
              </a:spcBef>
              <a:spcAft>
                <a:spcPts val="0"/>
              </a:spcAft>
              <a:buFont typeface="Wingdings 2"/>
              <a:buNone/>
              <a:defRPr/>
            </a:pPr>
            <a:r>
              <a:rPr lang="en-US" dirty="0" smtClean="0"/>
              <a:t>Rock</a:t>
            </a:r>
          </a:p>
          <a:p>
            <a:pPr eaLnBrk="1" fontAlgn="auto" hangingPunct="1">
              <a:spcBef>
                <a:spcPts val="580"/>
              </a:spcBef>
              <a:spcAft>
                <a:spcPts val="0"/>
              </a:spcAft>
              <a:buFont typeface="Wingdings 2"/>
              <a:buNone/>
              <a:defRPr/>
            </a:pPr>
            <a:r>
              <a:rPr lang="en-US" dirty="0" smtClean="0"/>
              <a:t>Snow bank</a:t>
            </a:r>
          </a:p>
          <a:p>
            <a:pPr eaLnBrk="1" fontAlgn="auto" hangingPunct="1">
              <a:spcBef>
                <a:spcPts val="580"/>
              </a:spcBef>
              <a:spcAft>
                <a:spcPts val="0"/>
              </a:spcAft>
              <a:buFont typeface="Wingdings 2"/>
              <a:buNone/>
              <a:defRPr/>
            </a:pPr>
            <a:r>
              <a:rPr lang="en-US" dirty="0" smtClean="0"/>
              <a:t>Other fixed object (wall, building, tunnel, etc.)</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descr="E:\Photo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1143000"/>
            <a:ext cx="6858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Box 2"/>
          <p:cNvSpPr txBox="1">
            <a:spLocks noChangeArrowheads="1"/>
          </p:cNvSpPr>
          <p:nvPr/>
        </p:nvSpPr>
        <p:spPr bwMode="auto">
          <a:xfrm>
            <a:off x="5410200" y="5105400"/>
            <a:ext cx="196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chemeClr val="bg1"/>
                </a:solidFill>
              </a:rPr>
              <a:t>Unsafe  condition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F:\Trackhoe Through Bridge\Photo 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1143000"/>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3" descr="F:\Trackhoe Through Bridge\Photo 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3000" y="1143000"/>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4" descr="F:\Trackhoe Through Bridge\Photo 3.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43000" y="1143000"/>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Box 4"/>
          <p:cNvSpPr txBox="1">
            <a:spLocks noChangeArrowheads="1"/>
          </p:cNvSpPr>
          <p:nvPr/>
        </p:nvSpPr>
        <p:spPr bwMode="auto">
          <a:xfrm>
            <a:off x="5181600" y="5638800"/>
            <a:ext cx="195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Unsafe Condition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E:\Photo 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200" y="1219200"/>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Box 2"/>
          <p:cNvSpPr txBox="1">
            <a:spLocks noChangeArrowheads="1"/>
          </p:cNvSpPr>
          <p:nvPr/>
        </p:nvSpPr>
        <p:spPr bwMode="auto">
          <a:xfrm>
            <a:off x="3886200" y="5257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Unsafe Condition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smtClean="0"/>
              <a:t>Nuclear Threat</a:t>
            </a:r>
          </a:p>
        </p:txBody>
      </p:sp>
      <p:sp>
        <p:nvSpPr>
          <p:cNvPr id="3" name="Text Placeholder 2"/>
          <p:cNvSpPr>
            <a:spLocks noGrp="1"/>
          </p:cNvSpPr>
          <p:nvPr>
            <p:ph type="body" idx="1"/>
          </p:nvPr>
        </p:nvSpPr>
        <p:spPr>
          <a:xfrm>
            <a:off x="722313" y="2547938"/>
            <a:ext cx="7772400" cy="3700462"/>
          </a:xfrm>
        </p:spPr>
        <p:txBody>
          <a:bodyPr>
            <a:normAutofit/>
          </a:bodyPr>
          <a:lstStyle/>
          <a:p>
            <a:pPr eaLnBrk="1" fontAlgn="auto" hangingPunct="1">
              <a:spcBef>
                <a:spcPts val="580"/>
              </a:spcBef>
              <a:spcAft>
                <a:spcPts val="0"/>
              </a:spcAft>
              <a:buFont typeface="Wingdings 2"/>
              <a:buNone/>
              <a:defRPr/>
            </a:pPr>
            <a:r>
              <a:rPr lang="en-US" sz="3200" b="1" dirty="0" smtClean="0"/>
              <a:t>A nuclear blast is an explosion with intense light and heat, a damaging pressure wave and widespread radioactive material that can contaminate the air, water and ground surfaces for miles around</a:t>
            </a:r>
            <a:r>
              <a:rPr lang="en-US" dirty="0" smtClean="0"/>
              <a:t>. </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smtClean="0"/>
              <a:t>Radiation Threat</a:t>
            </a:r>
          </a:p>
        </p:txBody>
      </p:sp>
      <p:sp>
        <p:nvSpPr>
          <p:cNvPr id="3" name="Text Placeholder 2"/>
          <p:cNvSpPr>
            <a:spLocks noGrp="1"/>
          </p:cNvSpPr>
          <p:nvPr>
            <p:ph type="body" idx="1"/>
          </p:nvPr>
        </p:nvSpPr>
        <p:spPr>
          <a:xfrm>
            <a:off x="762000" y="2819400"/>
            <a:ext cx="7772400" cy="3276600"/>
          </a:xfrm>
        </p:spPr>
        <p:txBody>
          <a:bodyPr>
            <a:normAutofit fontScale="85000" lnSpcReduction="10000"/>
          </a:bodyPr>
          <a:lstStyle/>
          <a:p>
            <a:pPr eaLnBrk="1" fontAlgn="auto" hangingPunct="1">
              <a:spcBef>
                <a:spcPts val="580"/>
              </a:spcBef>
              <a:spcAft>
                <a:spcPts val="0"/>
              </a:spcAft>
              <a:buFont typeface="Wingdings 2"/>
              <a:buNone/>
              <a:defRPr/>
            </a:pPr>
            <a:r>
              <a:rPr lang="en-US" sz="3900" b="1" dirty="0" smtClean="0"/>
              <a:t>A radiation threat, commonly referred to as a "dirty bomb" or "radiological dispersion device (RDD)", is the use of common explosives to spread radioactive materials over a targeted area. </a:t>
            </a:r>
          </a:p>
          <a:p>
            <a:pPr eaLnBrk="1" fontAlgn="auto" hangingPunct="1">
              <a:spcBef>
                <a:spcPts val="580"/>
              </a:spcBef>
              <a:spcAft>
                <a:spcPts val="0"/>
              </a:spcAft>
              <a:buFont typeface="Wingdings 2"/>
              <a:buNone/>
              <a:defRPr/>
            </a:pPr>
            <a:r>
              <a:rPr lang="en-US" sz="5700" b="1" dirty="0" smtClean="0"/>
              <a:t>It is not a nuclear blast.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b="1" smtClean="0"/>
              <a:t>Now What?</a:t>
            </a:r>
          </a:p>
        </p:txBody>
      </p:sp>
      <p:sp>
        <p:nvSpPr>
          <p:cNvPr id="3" name="Text Placeholder 2"/>
          <p:cNvSpPr>
            <a:spLocks noGrp="1"/>
          </p:cNvSpPr>
          <p:nvPr>
            <p:ph type="body" idx="1"/>
          </p:nvPr>
        </p:nvSpPr>
        <p:spPr>
          <a:xfrm>
            <a:off x="722313" y="2547938"/>
            <a:ext cx="7772400" cy="3929062"/>
          </a:xfrm>
        </p:spPr>
        <p:txBody>
          <a:bodyPr>
            <a:noAutofit/>
          </a:bodyPr>
          <a:lstStyle/>
          <a:p>
            <a:pPr eaLnBrk="1" fontAlgn="auto" hangingPunct="1">
              <a:spcBef>
                <a:spcPts val="580"/>
              </a:spcBef>
              <a:spcAft>
                <a:spcPts val="0"/>
              </a:spcAft>
              <a:buFont typeface="Wingdings 2"/>
              <a:buNone/>
              <a:defRPr/>
            </a:pPr>
            <a:r>
              <a:rPr lang="en-US" sz="4000" b="1" dirty="0" smtClean="0"/>
              <a:t>Do you know the things to do or have the skills to face the situation?</a:t>
            </a:r>
          </a:p>
          <a:p>
            <a:pPr eaLnBrk="1" fontAlgn="auto" hangingPunct="1">
              <a:spcBef>
                <a:spcPts val="580"/>
              </a:spcBef>
              <a:spcAft>
                <a:spcPts val="0"/>
              </a:spcAft>
              <a:buFont typeface="Wingdings 2"/>
              <a:buNone/>
              <a:defRPr/>
            </a:pPr>
            <a:endParaRPr lang="en-US" sz="4000" b="1" dirty="0" smtClean="0"/>
          </a:p>
          <a:p>
            <a:pPr eaLnBrk="1" fontAlgn="auto" hangingPunct="1">
              <a:spcBef>
                <a:spcPts val="580"/>
              </a:spcBef>
              <a:spcAft>
                <a:spcPts val="0"/>
              </a:spcAft>
              <a:buFont typeface="Wingdings 2"/>
              <a:buNone/>
              <a:defRPr/>
            </a:pPr>
            <a:r>
              <a:rPr lang="en-US" sz="4000" b="1" dirty="0" smtClean="0"/>
              <a:t>There are conflicting ideas about emergencies  and do they leave you uncertain about the next steps?</a:t>
            </a:r>
            <a:endParaRPr lang="en-US" sz="4000"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smtClean="0"/>
              <a:t>Thunderstorms and Lightning</a:t>
            </a:r>
          </a:p>
        </p:txBody>
      </p:sp>
      <p:sp>
        <p:nvSpPr>
          <p:cNvPr id="3" name="Text Placeholder 2"/>
          <p:cNvSpPr>
            <a:spLocks noGrp="1"/>
          </p:cNvSpPr>
          <p:nvPr>
            <p:ph type="body" idx="1"/>
          </p:nvPr>
        </p:nvSpPr>
        <p:spPr>
          <a:xfrm>
            <a:off x="722313" y="2743200"/>
            <a:ext cx="7772400" cy="3733800"/>
          </a:xfrm>
        </p:spPr>
        <p:txBody>
          <a:bodyPr>
            <a:normAutofit/>
          </a:bodyPr>
          <a:lstStyle/>
          <a:p>
            <a:pPr eaLnBrk="1" fontAlgn="auto" hangingPunct="1">
              <a:spcBef>
                <a:spcPts val="580"/>
              </a:spcBef>
              <a:spcAft>
                <a:spcPts val="0"/>
              </a:spcAft>
              <a:buFont typeface="Wingdings 2"/>
              <a:buNone/>
              <a:defRPr/>
            </a:pPr>
            <a:r>
              <a:rPr lang="en-US" sz="3600" b="1" dirty="0" smtClean="0"/>
              <a:t>In the United States, lightning kills 300 people and injures 80 on average, each year. </a:t>
            </a:r>
            <a:endParaRPr lang="en-US" sz="3600" b="1" dirty="0"/>
          </a:p>
        </p:txBody>
      </p:sp>
      <p:pic>
        <p:nvPicPr>
          <p:cNvPr id="4" name="Picture 3" descr="1082626_lightning_storm_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286000" y="4114800"/>
            <a:ext cx="591910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smtClean="0"/>
              <a:t>Tornadoes</a:t>
            </a:r>
          </a:p>
        </p:txBody>
      </p:sp>
      <p:sp>
        <p:nvSpPr>
          <p:cNvPr id="3" name="Text Placeholder 2"/>
          <p:cNvSpPr>
            <a:spLocks noGrp="1"/>
          </p:cNvSpPr>
          <p:nvPr>
            <p:ph type="body" idx="1"/>
          </p:nvPr>
        </p:nvSpPr>
        <p:spPr>
          <a:xfrm>
            <a:off x="609600" y="2590800"/>
            <a:ext cx="7772400" cy="1338263"/>
          </a:xfrm>
        </p:spPr>
        <p:txBody>
          <a:bodyPr>
            <a:normAutofit/>
          </a:bodyPr>
          <a:lstStyle/>
          <a:p>
            <a:pPr eaLnBrk="1" fontAlgn="auto" hangingPunct="1">
              <a:spcBef>
                <a:spcPts val="580"/>
              </a:spcBef>
              <a:spcAft>
                <a:spcPts val="0"/>
              </a:spcAft>
              <a:buFont typeface="Wingdings 2"/>
              <a:buNone/>
              <a:defRPr/>
            </a:pPr>
            <a:r>
              <a:rPr lang="en-US" sz="3600" b="1" dirty="0" smtClean="0"/>
              <a:t>Tornadoes are nature's most violent storms</a:t>
            </a:r>
            <a:endParaRPr lang="en-US" sz="3600" b="1" dirty="0"/>
          </a:p>
        </p:txBody>
      </p:sp>
      <p:pic>
        <p:nvPicPr>
          <p:cNvPr id="4" name="Picture 3" descr="760339_tornado.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02502" y="3276600"/>
            <a:ext cx="45212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dirty="0" smtClean="0"/>
              <a:t>Wildfires</a:t>
            </a:r>
          </a:p>
        </p:txBody>
      </p:sp>
      <p:sp>
        <p:nvSpPr>
          <p:cNvPr id="3" name="Text Placeholder 2"/>
          <p:cNvSpPr>
            <a:spLocks noGrp="1"/>
          </p:cNvSpPr>
          <p:nvPr>
            <p:ph type="body" idx="1"/>
          </p:nvPr>
        </p:nvSpPr>
        <p:spPr>
          <a:xfrm>
            <a:off x="722313" y="2547938"/>
            <a:ext cx="7772400" cy="3090862"/>
          </a:xfrm>
        </p:spPr>
        <p:txBody>
          <a:bodyPr>
            <a:normAutofit/>
          </a:bodyPr>
          <a:lstStyle/>
          <a:p>
            <a:pPr eaLnBrk="1" fontAlgn="auto" hangingPunct="1">
              <a:spcBef>
                <a:spcPts val="580"/>
              </a:spcBef>
              <a:spcAft>
                <a:spcPts val="0"/>
              </a:spcAft>
              <a:buFont typeface="Wingdings 2"/>
              <a:buNone/>
              <a:defRPr/>
            </a:pPr>
            <a:r>
              <a:rPr lang="en-US" sz="2800" b="1" dirty="0" smtClean="0"/>
              <a:t>According to Weather.com, an average of 1.2 million acres of U.S. woodland burn every year and more than four out of every five wildfires are caused by people.</a:t>
            </a:r>
            <a:endParaRPr lang="en-US" sz="2800"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762000" y="954793"/>
            <a:ext cx="8382000" cy="1362075"/>
          </a:xfrm>
        </p:spPr>
        <p:txBody>
          <a:bodyPr/>
          <a:lstStyle/>
          <a:p>
            <a:pPr eaLnBrk="1" hangingPunct="1"/>
            <a:r>
              <a:rPr lang="en-US" dirty="0" smtClean="0"/>
              <a:t>Winter Storms and Extreme Cold</a:t>
            </a:r>
          </a:p>
        </p:txBody>
      </p:sp>
      <p:sp>
        <p:nvSpPr>
          <p:cNvPr id="3" name="Text Placeholder 2"/>
          <p:cNvSpPr>
            <a:spLocks noGrp="1"/>
          </p:cNvSpPr>
          <p:nvPr>
            <p:ph type="body" idx="1"/>
          </p:nvPr>
        </p:nvSpPr>
        <p:spPr>
          <a:xfrm>
            <a:off x="722313" y="2547938"/>
            <a:ext cx="4687887" cy="4005262"/>
          </a:xfrm>
        </p:spPr>
        <p:txBody>
          <a:bodyPr>
            <a:normAutofit/>
          </a:bodyPr>
          <a:lstStyle/>
          <a:p>
            <a:pPr eaLnBrk="1" fontAlgn="auto" hangingPunct="1">
              <a:spcBef>
                <a:spcPts val="580"/>
              </a:spcBef>
              <a:spcAft>
                <a:spcPts val="0"/>
              </a:spcAft>
              <a:buFont typeface="Wingdings 2"/>
              <a:buNone/>
              <a:defRPr/>
            </a:pPr>
            <a:r>
              <a:rPr lang="en-US" sz="3200" dirty="0" smtClean="0"/>
              <a:t>While the danger from winter weather varies across the country, nearly all Americans, regardless of where they live, are likely to face some type of severe winter weather at some point in their lives. </a:t>
            </a:r>
            <a:endParaRPr lang="en-US" sz="3200" dirty="0"/>
          </a:p>
        </p:txBody>
      </p:sp>
      <p:pic>
        <p:nvPicPr>
          <p:cNvPr id="4" name="Picture 3" descr="971014_sunshine_on_a_cloudy_day_1.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486400" y="3124200"/>
            <a:ext cx="3336497" cy="268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t>Emergency Drill Brainstorming</a:t>
            </a:r>
          </a:p>
        </p:txBody>
      </p:sp>
      <p:sp>
        <p:nvSpPr>
          <p:cNvPr id="3" name="Content Placeholder 2"/>
          <p:cNvSpPr>
            <a:spLocks noGrp="1"/>
          </p:cNvSpPr>
          <p:nvPr>
            <p:ph sz="quarter" idx="1"/>
          </p:nvPr>
        </p:nvSpPr>
        <p:spPr>
          <a:xfrm>
            <a:off x="914400" y="2057400"/>
            <a:ext cx="7772400" cy="3962400"/>
          </a:xfrm>
        </p:spPr>
        <p:txBody>
          <a:bodyPr/>
          <a:lstStyle/>
          <a:p>
            <a:pPr eaLnBrk="1" hangingPunct="1"/>
            <a:r>
              <a:rPr lang="en-US" sz="3200" dirty="0" smtClean="0"/>
              <a:t>What is the Worst Case Scenario at your work zone?</a:t>
            </a:r>
          </a:p>
          <a:p>
            <a:pPr eaLnBrk="1" hangingPunct="1"/>
            <a:r>
              <a:rPr lang="en-US" sz="3200" dirty="0" smtClean="0"/>
              <a:t>What is the second most common possibility?</a:t>
            </a:r>
          </a:p>
          <a:p>
            <a:pPr eaLnBrk="1" hangingPunct="1"/>
            <a:r>
              <a:rPr lang="en-US" sz="3200" dirty="0" smtClean="0"/>
              <a:t>Who is responsible?  </a:t>
            </a:r>
          </a:p>
          <a:p>
            <a:pPr eaLnBrk="1" hangingPunct="1"/>
            <a:r>
              <a:rPr lang="en-US" sz="3200" dirty="0" smtClean="0"/>
              <a:t>Review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33400"/>
            <a:ext cx="7772400" cy="1781175"/>
          </a:xfrm>
        </p:spPr>
        <p:txBody>
          <a:bodyPr>
            <a:normAutofit fontScale="90000"/>
          </a:bodyPr>
          <a:lstStyle/>
          <a:p>
            <a:pPr eaLnBrk="1" fontAlgn="auto" hangingPunct="1">
              <a:spcAft>
                <a:spcPts val="0"/>
              </a:spcAft>
              <a:defRPr/>
            </a:pPr>
            <a:r>
              <a:rPr lang="en-US" dirty="0" smtClean="0"/>
              <a:t>Understanding what its about that will help my co worker in a work zone?	</a:t>
            </a:r>
            <a:endParaRPr lang="en-US" dirty="0"/>
          </a:p>
        </p:txBody>
      </p:sp>
      <p:sp>
        <p:nvSpPr>
          <p:cNvPr id="3" name="Text Placeholder 2"/>
          <p:cNvSpPr>
            <a:spLocks noGrp="1"/>
          </p:cNvSpPr>
          <p:nvPr>
            <p:ph type="body" idx="1"/>
          </p:nvPr>
        </p:nvSpPr>
        <p:spPr>
          <a:xfrm>
            <a:off x="722313" y="2547938"/>
            <a:ext cx="7772400" cy="4157662"/>
          </a:xfrm>
        </p:spPr>
        <p:txBody>
          <a:bodyPr>
            <a:normAutofit fontScale="25000" lnSpcReduction="20000"/>
          </a:bodyPr>
          <a:lstStyle/>
          <a:p>
            <a:pPr eaLnBrk="1" fontAlgn="auto" hangingPunct="1">
              <a:spcBef>
                <a:spcPts val="580"/>
              </a:spcBef>
              <a:spcAft>
                <a:spcPts val="0"/>
              </a:spcAft>
              <a:buFont typeface="Wingdings 2"/>
              <a:buNone/>
              <a:defRPr/>
            </a:pPr>
            <a:r>
              <a:rPr lang="en-US" sz="9600" b="1" dirty="0" smtClean="0"/>
              <a:t>A valuable tool to use in deciding how these will affect your area is to identify their probability of occurring in your work zone.</a:t>
            </a:r>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r>
              <a:rPr lang="en-US" sz="9600" dirty="0" smtClean="0"/>
              <a:t>We can use this table to identify probability so </a:t>
            </a:r>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r>
              <a:rPr lang="en-US" sz="7600" dirty="0" smtClean="0">
                <a:solidFill>
                  <a:schemeClr val="tx1"/>
                </a:solidFill>
              </a:rPr>
              <a:t>Type of Emergency</a:t>
            </a:r>
          </a:p>
          <a:p>
            <a:pPr eaLnBrk="1" fontAlgn="auto" hangingPunct="1">
              <a:spcBef>
                <a:spcPts val="580"/>
              </a:spcBef>
              <a:spcAft>
                <a:spcPts val="0"/>
              </a:spcAft>
              <a:buFont typeface="Wingdings 2"/>
              <a:buNone/>
              <a:defRPr/>
            </a:pPr>
            <a:r>
              <a:rPr lang="en-US" sz="7600" dirty="0" smtClean="0">
                <a:solidFill>
                  <a:schemeClr val="tx1"/>
                </a:solidFill>
              </a:rPr>
              <a:t>Probability</a:t>
            </a:r>
          </a:p>
          <a:p>
            <a:pPr eaLnBrk="1" fontAlgn="auto" hangingPunct="1">
              <a:spcBef>
                <a:spcPts val="580"/>
              </a:spcBef>
              <a:spcAft>
                <a:spcPts val="0"/>
              </a:spcAft>
              <a:buFont typeface="Wingdings 2"/>
              <a:buNone/>
              <a:defRPr/>
            </a:pPr>
            <a:r>
              <a:rPr lang="en-US" sz="7600" dirty="0" smtClean="0">
                <a:solidFill>
                  <a:schemeClr val="tx1"/>
                </a:solidFill>
              </a:rPr>
              <a:t>Human Impact</a:t>
            </a:r>
          </a:p>
          <a:p>
            <a:pPr eaLnBrk="1" fontAlgn="auto" hangingPunct="1">
              <a:spcBef>
                <a:spcPts val="580"/>
              </a:spcBef>
              <a:spcAft>
                <a:spcPts val="0"/>
              </a:spcAft>
              <a:buFont typeface="Wingdings 2"/>
              <a:buNone/>
              <a:defRPr/>
            </a:pPr>
            <a:r>
              <a:rPr lang="en-US" sz="7600" dirty="0" smtClean="0">
                <a:solidFill>
                  <a:schemeClr val="tx1"/>
                </a:solidFill>
              </a:rPr>
              <a:t>Property Impact</a:t>
            </a:r>
          </a:p>
          <a:p>
            <a:pPr eaLnBrk="1" fontAlgn="auto" hangingPunct="1">
              <a:spcBef>
                <a:spcPts val="580"/>
              </a:spcBef>
              <a:spcAft>
                <a:spcPts val="0"/>
              </a:spcAft>
              <a:buFont typeface="Wingdings 2"/>
              <a:buNone/>
              <a:defRPr/>
            </a:pPr>
            <a:r>
              <a:rPr lang="en-US" sz="7600" dirty="0" smtClean="0">
                <a:solidFill>
                  <a:schemeClr val="tx1"/>
                </a:solidFill>
              </a:rPr>
              <a:t>Business Impact</a:t>
            </a:r>
          </a:p>
          <a:p>
            <a:pPr eaLnBrk="1" fontAlgn="auto" hangingPunct="1">
              <a:spcBef>
                <a:spcPts val="580"/>
              </a:spcBef>
              <a:spcAft>
                <a:spcPts val="0"/>
              </a:spcAft>
              <a:buFont typeface="Wingdings 2"/>
              <a:buNone/>
              <a:defRPr/>
            </a:pPr>
            <a:r>
              <a:rPr lang="en-US" sz="7600" dirty="0" smtClean="0">
                <a:solidFill>
                  <a:schemeClr val="tx1"/>
                </a:solidFill>
              </a:rPr>
              <a:t>Internal Resources</a:t>
            </a:r>
          </a:p>
          <a:p>
            <a:pPr eaLnBrk="1" fontAlgn="auto" hangingPunct="1">
              <a:spcBef>
                <a:spcPts val="580"/>
              </a:spcBef>
              <a:spcAft>
                <a:spcPts val="0"/>
              </a:spcAft>
              <a:buFont typeface="Wingdings 2"/>
              <a:buNone/>
              <a:defRPr/>
            </a:pPr>
            <a:r>
              <a:rPr lang="en-US" sz="7600" dirty="0" smtClean="0">
                <a:solidFill>
                  <a:schemeClr val="tx1"/>
                </a:solidFill>
              </a:rPr>
              <a:t>External Resources</a:t>
            </a:r>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819400" y="342900"/>
          <a:ext cx="4114800" cy="5118100"/>
        </p:xfrm>
        <a:graphic>
          <a:graphicData uri="http://schemas.openxmlformats.org/presentationml/2006/ole">
            <mc:AlternateContent xmlns:mc="http://schemas.openxmlformats.org/markup-compatibility/2006">
              <mc:Choice xmlns:v="urn:schemas-microsoft-com:vml" Requires="v">
                <p:oleObj spid="_x0000_s1034" name="Acrobat Document" r:id="rId4" imgW="5729040" imgH="7481160" progId="AcroExch.Document.7">
                  <p:embed/>
                </p:oleObj>
              </mc:Choice>
              <mc:Fallback>
                <p:oleObj name="Acrobat Document" r:id="rId4" imgW="5729040" imgH="7481160" progId="AcroExch.Document.7">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42900"/>
                        <a:ext cx="4114800" cy="511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7" name="Picture 2" descr="Vulnerability Analysis Chart.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57400" y="381000"/>
            <a:ext cx="48926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descr="Vulnerability Analysis Chart.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81200" y="381000"/>
            <a:ext cx="48926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algn="ctr" eaLnBrk="1" hangingPunct="1"/>
            <a:r>
              <a:rPr lang="en-US" smtClean="0"/>
              <a:t/>
            </a:r>
            <a:br>
              <a:rPr lang="en-US" smtClean="0"/>
            </a:br>
            <a:r>
              <a:rPr lang="en-US" smtClean="0"/>
              <a:t> Hazard Activity</a:t>
            </a:r>
          </a:p>
        </p:txBody>
      </p:sp>
      <p:sp>
        <p:nvSpPr>
          <p:cNvPr id="3" name="Text Placeholder 2"/>
          <p:cNvSpPr>
            <a:spLocks noGrp="1"/>
          </p:cNvSpPr>
          <p:nvPr>
            <p:ph type="body" idx="1"/>
          </p:nvPr>
        </p:nvSpPr>
        <p:spPr>
          <a:xfrm>
            <a:off x="722313" y="2547938"/>
            <a:ext cx="7772400" cy="3624262"/>
          </a:xfrm>
          <a:ln>
            <a:miter lim="800000"/>
            <a:headEnd/>
            <a:tailEnd/>
          </a:ln>
        </p:spPr>
        <p:txBody>
          <a:bodyPr numCol="3">
            <a:normAutofit/>
          </a:bodyPr>
          <a:lstStyle/>
          <a:p>
            <a:pPr eaLnBrk="1" fontAlgn="auto" hangingPunct="1">
              <a:spcBef>
                <a:spcPts val="580"/>
              </a:spcBef>
              <a:spcAft>
                <a:spcPts val="0"/>
              </a:spcAft>
              <a:buFont typeface="Wingdings 2"/>
              <a:buNone/>
              <a:defRPr/>
            </a:pPr>
            <a:r>
              <a:rPr lang="en-US" b="1" dirty="0" smtClean="0"/>
              <a:t>Biological threats</a:t>
            </a:r>
          </a:p>
          <a:p>
            <a:pPr eaLnBrk="1" fontAlgn="auto" hangingPunct="1">
              <a:spcBef>
                <a:spcPts val="580"/>
              </a:spcBef>
              <a:spcAft>
                <a:spcPts val="0"/>
              </a:spcAft>
              <a:buFont typeface="Wingdings 2"/>
              <a:buNone/>
              <a:defRPr/>
            </a:pPr>
            <a:r>
              <a:rPr lang="en-US" b="1" dirty="0" smtClean="0"/>
              <a:t>Blackouts</a:t>
            </a:r>
          </a:p>
          <a:p>
            <a:pPr eaLnBrk="1" fontAlgn="auto" hangingPunct="1">
              <a:spcBef>
                <a:spcPts val="580"/>
              </a:spcBef>
              <a:spcAft>
                <a:spcPts val="0"/>
              </a:spcAft>
              <a:buFont typeface="Wingdings 2"/>
              <a:buNone/>
              <a:defRPr/>
            </a:pPr>
            <a:r>
              <a:rPr lang="en-US" b="1" dirty="0" smtClean="0"/>
              <a:t>Chemical threats</a:t>
            </a:r>
          </a:p>
          <a:p>
            <a:pPr eaLnBrk="1" fontAlgn="auto" hangingPunct="1">
              <a:spcBef>
                <a:spcPts val="580"/>
              </a:spcBef>
              <a:spcAft>
                <a:spcPts val="0"/>
              </a:spcAft>
              <a:buFont typeface="Wingdings 2"/>
              <a:buNone/>
              <a:defRPr/>
            </a:pPr>
            <a:r>
              <a:rPr lang="en-US" b="1" dirty="0" smtClean="0"/>
              <a:t>Earthquakes</a:t>
            </a:r>
          </a:p>
          <a:p>
            <a:pPr eaLnBrk="1" fontAlgn="auto" hangingPunct="1">
              <a:spcBef>
                <a:spcPts val="580"/>
              </a:spcBef>
              <a:spcAft>
                <a:spcPts val="0"/>
              </a:spcAft>
              <a:buFont typeface="Wingdings 2"/>
              <a:buNone/>
              <a:defRPr/>
            </a:pPr>
            <a:r>
              <a:rPr lang="en-US" b="1" dirty="0" smtClean="0"/>
              <a:t>Explosions</a:t>
            </a:r>
          </a:p>
          <a:p>
            <a:pPr eaLnBrk="1" fontAlgn="auto" hangingPunct="1">
              <a:spcBef>
                <a:spcPts val="580"/>
              </a:spcBef>
              <a:spcAft>
                <a:spcPts val="0"/>
              </a:spcAft>
              <a:buFont typeface="Wingdings 2"/>
              <a:buNone/>
              <a:defRPr/>
            </a:pPr>
            <a:r>
              <a:rPr lang="en-US" b="1" dirty="0" smtClean="0"/>
              <a:t>Extreme Heat</a:t>
            </a:r>
          </a:p>
          <a:p>
            <a:pPr eaLnBrk="1" fontAlgn="auto" hangingPunct="1">
              <a:spcBef>
                <a:spcPts val="580"/>
              </a:spcBef>
              <a:spcAft>
                <a:spcPts val="0"/>
              </a:spcAft>
              <a:buFont typeface="Wingdings 2"/>
              <a:buNone/>
              <a:defRPr/>
            </a:pPr>
            <a:r>
              <a:rPr lang="en-US" b="1" dirty="0" smtClean="0"/>
              <a:t>Fires</a:t>
            </a:r>
          </a:p>
          <a:p>
            <a:pPr eaLnBrk="1" fontAlgn="auto" hangingPunct="1">
              <a:spcBef>
                <a:spcPts val="580"/>
              </a:spcBef>
              <a:spcAft>
                <a:spcPts val="0"/>
              </a:spcAft>
              <a:buFont typeface="Wingdings 2"/>
              <a:buNone/>
              <a:defRPr/>
            </a:pPr>
            <a:r>
              <a:rPr lang="en-US" b="1" dirty="0" smtClean="0"/>
              <a:t>Floods</a:t>
            </a:r>
          </a:p>
          <a:p>
            <a:pPr eaLnBrk="1" fontAlgn="auto" hangingPunct="1">
              <a:spcBef>
                <a:spcPts val="580"/>
              </a:spcBef>
              <a:spcAft>
                <a:spcPts val="0"/>
              </a:spcAft>
              <a:buFont typeface="Wingdings 2"/>
              <a:buNone/>
              <a:defRPr/>
            </a:pPr>
            <a:r>
              <a:rPr lang="en-US" b="1" dirty="0" smtClean="0"/>
              <a:t>Hurricanes</a:t>
            </a:r>
          </a:p>
          <a:p>
            <a:pPr eaLnBrk="1" fontAlgn="auto" hangingPunct="1">
              <a:spcBef>
                <a:spcPts val="580"/>
              </a:spcBef>
              <a:spcAft>
                <a:spcPts val="0"/>
              </a:spcAft>
              <a:buFont typeface="Wingdings 2"/>
              <a:buNone/>
              <a:defRPr/>
            </a:pPr>
            <a:r>
              <a:rPr lang="en-US" b="1" dirty="0" smtClean="0"/>
              <a:t>Influenza Pandemic</a:t>
            </a:r>
          </a:p>
          <a:p>
            <a:pPr eaLnBrk="1" fontAlgn="auto" hangingPunct="1">
              <a:spcBef>
                <a:spcPts val="580"/>
              </a:spcBef>
              <a:spcAft>
                <a:spcPts val="0"/>
              </a:spcAft>
              <a:buFont typeface="Wingdings 2"/>
              <a:buNone/>
              <a:defRPr/>
            </a:pPr>
            <a:r>
              <a:rPr lang="en-US" b="1" dirty="0" smtClean="0"/>
              <a:t>Landslide and debris flow</a:t>
            </a:r>
          </a:p>
          <a:p>
            <a:pPr eaLnBrk="1" fontAlgn="auto" hangingPunct="1">
              <a:spcBef>
                <a:spcPts val="580"/>
              </a:spcBef>
              <a:spcAft>
                <a:spcPts val="0"/>
              </a:spcAft>
              <a:buFont typeface="Wingdings 2"/>
              <a:buNone/>
              <a:defRPr/>
            </a:pPr>
            <a:r>
              <a:rPr lang="en-US" b="1" dirty="0" smtClean="0"/>
              <a:t>Motor Vehicle</a:t>
            </a:r>
          </a:p>
          <a:p>
            <a:pPr eaLnBrk="1" fontAlgn="auto" hangingPunct="1">
              <a:spcBef>
                <a:spcPts val="580"/>
              </a:spcBef>
              <a:spcAft>
                <a:spcPts val="0"/>
              </a:spcAft>
              <a:buFont typeface="Wingdings 2"/>
              <a:buNone/>
              <a:defRPr/>
            </a:pPr>
            <a:r>
              <a:rPr lang="en-US" b="1" dirty="0" smtClean="0"/>
              <a:t>Nuclear Threat</a:t>
            </a:r>
          </a:p>
          <a:p>
            <a:pPr eaLnBrk="1" fontAlgn="auto" hangingPunct="1">
              <a:spcBef>
                <a:spcPts val="580"/>
              </a:spcBef>
              <a:spcAft>
                <a:spcPts val="0"/>
              </a:spcAft>
              <a:buFont typeface="Wingdings 2"/>
              <a:buNone/>
              <a:defRPr/>
            </a:pPr>
            <a:r>
              <a:rPr lang="en-US" b="1" dirty="0" smtClean="0"/>
              <a:t>Radiation Threat</a:t>
            </a:r>
          </a:p>
          <a:p>
            <a:pPr eaLnBrk="1" fontAlgn="auto" hangingPunct="1">
              <a:spcBef>
                <a:spcPts val="580"/>
              </a:spcBef>
              <a:spcAft>
                <a:spcPts val="0"/>
              </a:spcAft>
              <a:buFont typeface="Wingdings 2"/>
              <a:buNone/>
              <a:defRPr/>
            </a:pPr>
            <a:r>
              <a:rPr lang="en-US" b="1" dirty="0" smtClean="0"/>
              <a:t>Thunderstorms</a:t>
            </a:r>
          </a:p>
          <a:p>
            <a:pPr eaLnBrk="1" fontAlgn="auto" hangingPunct="1">
              <a:spcBef>
                <a:spcPts val="580"/>
              </a:spcBef>
              <a:spcAft>
                <a:spcPts val="0"/>
              </a:spcAft>
              <a:buFont typeface="Wingdings 2"/>
              <a:buNone/>
              <a:defRPr/>
            </a:pPr>
            <a:r>
              <a:rPr lang="en-US" b="1" dirty="0" smtClean="0"/>
              <a:t>Tornadoes</a:t>
            </a:r>
          </a:p>
          <a:p>
            <a:pPr eaLnBrk="1" fontAlgn="auto" hangingPunct="1">
              <a:spcBef>
                <a:spcPts val="580"/>
              </a:spcBef>
              <a:spcAft>
                <a:spcPts val="0"/>
              </a:spcAft>
              <a:buFont typeface="Wingdings 2"/>
              <a:buNone/>
              <a:defRPr/>
            </a:pPr>
            <a:r>
              <a:rPr lang="en-US" b="1" dirty="0" smtClean="0"/>
              <a:t>Wildfires</a:t>
            </a:r>
          </a:p>
          <a:p>
            <a:pPr eaLnBrk="1" fontAlgn="auto" hangingPunct="1">
              <a:spcBef>
                <a:spcPts val="580"/>
              </a:spcBef>
              <a:spcAft>
                <a:spcPts val="0"/>
              </a:spcAft>
              <a:buFont typeface="Wingdings 2"/>
              <a:buNone/>
              <a:defRPr/>
            </a:pPr>
            <a:r>
              <a:rPr lang="en-US" b="1" dirty="0" smtClean="0"/>
              <a:t>Winter Storms and Extreme Cold</a:t>
            </a:r>
          </a:p>
          <a:p>
            <a:pPr eaLnBrk="1" fontAlgn="auto" hangingPunct="1">
              <a:spcBef>
                <a:spcPts val="580"/>
              </a:spcBef>
              <a:spcAft>
                <a:spcPts val="0"/>
              </a:spcAft>
              <a:buFont typeface="Wingdings 2"/>
              <a:buNone/>
              <a:defRPr/>
            </a:pPr>
            <a:endParaRPr lang="en-US" b="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smtClean="0"/>
              <a:t>Three reasons why we should help a person in a work zone</a:t>
            </a:r>
          </a:p>
        </p:txBody>
      </p:sp>
      <p:sp>
        <p:nvSpPr>
          <p:cNvPr id="3" name="Text Placeholder 2"/>
          <p:cNvSpPr>
            <a:spLocks noGrp="1"/>
          </p:cNvSpPr>
          <p:nvPr>
            <p:ph type="body" idx="1"/>
          </p:nvPr>
        </p:nvSpPr>
        <p:spPr>
          <a:xfrm>
            <a:off x="722313" y="2547938"/>
            <a:ext cx="7772400" cy="3852862"/>
          </a:xfrm>
        </p:spPr>
        <p:txBody>
          <a:bodyPr>
            <a:normAutofit/>
          </a:bodyPr>
          <a:lstStyle/>
          <a:p>
            <a:pPr eaLnBrk="1" fontAlgn="auto" hangingPunct="1">
              <a:spcBef>
                <a:spcPts val="580"/>
              </a:spcBef>
              <a:spcAft>
                <a:spcPts val="0"/>
              </a:spcAft>
              <a:buFont typeface="Wingdings 2"/>
              <a:buNone/>
              <a:defRPr/>
            </a:pPr>
            <a:r>
              <a:rPr lang="en-US" sz="3200" b="1" dirty="0" smtClean="0"/>
              <a:t>First, We need to identify what is a work zone? </a:t>
            </a:r>
          </a:p>
          <a:p>
            <a:pPr eaLnBrk="1" fontAlgn="auto" hangingPunct="1">
              <a:spcBef>
                <a:spcPts val="580"/>
              </a:spcBef>
              <a:spcAft>
                <a:spcPts val="0"/>
              </a:spcAft>
              <a:buFont typeface="Wingdings 2"/>
              <a:buNone/>
              <a:defRPr/>
            </a:pPr>
            <a:r>
              <a:rPr lang="en-US" sz="3200" b="1" dirty="0" smtClean="0"/>
              <a:t>Second, we need to recognize what are the hazards in a work zone?</a:t>
            </a:r>
          </a:p>
          <a:p>
            <a:pPr eaLnBrk="1" fontAlgn="auto" hangingPunct="1">
              <a:spcBef>
                <a:spcPts val="580"/>
              </a:spcBef>
              <a:spcAft>
                <a:spcPts val="0"/>
              </a:spcAft>
              <a:buFont typeface="Wingdings 2"/>
              <a:buNone/>
              <a:defRPr/>
            </a:pPr>
            <a:r>
              <a:rPr lang="en-US" sz="3200" b="1" dirty="0" smtClean="0"/>
              <a:t>Third , what training do I need to help?</a:t>
            </a:r>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33400"/>
            <a:ext cx="7772400" cy="1781175"/>
          </a:xfrm>
        </p:spPr>
        <p:txBody>
          <a:bodyPr>
            <a:normAutofit fontScale="90000"/>
          </a:bodyPr>
          <a:lstStyle/>
          <a:p>
            <a:pPr eaLnBrk="1" fontAlgn="auto" hangingPunct="1">
              <a:spcAft>
                <a:spcPts val="0"/>
              </a:spcAft>
              <a:defRPr/>
            </a:pPr>
            <a:r>
              <a:rPr lang="en-US" dirty="0" smtClean="0"/>
              <a:t>Based on the brainstorming example lets figure out the training puzzle probability</a:t>
            </a:r>
            <a:endParaRPr lang="en-US" dirty="0"/>
          </a:p>
        </p:txBody>
      </p:sp>
      <p:sp>
        <p:nvSpPr>
          <p:cNvPr id="3" name="Text Placeholder 2"/>
          <p:cNvSpPr>
            <a:spLocks noGrp="1"/>
          </p:cNvSpPr>
          <p:nvPr>
            <p:ph type="body" idx="1"/>
          </p:nvPr>
        </p:nvSpPr>
        <p:spPr>
          <a:xfrm>
            <a:off x="722313" y="2547938"/>
            <a:ext cx="7772400" cy="2938462"/>
          </a:xfrm>
        </p:spPr>
        <p:txBody>
          <a:bodyPr>
            <a:normAutofit/>
          </a:bodyPr>
          <a:lstStyle/>
          <a:p>
            <a:pPr eaLnBrk="1" fontAlgn="auto" hangingPunct="1">
              <a:spcBef>
                <a:spcPts val="580"/>
              </a:spcBef>
              <a:spcAft>
                <a:spcPts val="0"/>
              </a:spcAft>
              <a:buFont typeface="Wingdings 2"/>
              <a:buNone/>
              <a:defRPr/>
            </a:pPr>
            <a:r>
              <a:rPr lang="en-US" sz="4000" b="1" dirty="0" smtClean="0"/>
              <a:t>Medical?</a:t>
            </a:r>
          </a:p>
          <a:p>
            <a:pPr eaLnBrk="1" fontAlgn="auto" hangingPunct="1">
              <a:spcBef>
                <a:spcPts val="580"/>
              </a:spcBef>
              <a:spcAft>
                <a:spcPts val="0"/>
              </a:spcAft>
              <a:buFont typeface="Wingdings 2"/>
              <a:buNone/>
              <a:defRPr/>
            </a:pPr>
            <a:r>
              <a:rPr lang="en-US" sz="4000" b="1" dirty="0" smtClean="0"/>
              <a:t>Emergency preparedness?</a:t>
            </a:r>
          </a:p>
          <a:p>
            <a:pPr eaLnBrk="1" fontAlgn="auto" hangingPunct="1">
              <a:spcBef>
                <a:spcPts val="580"/>
              </a:spcBef>
              <a:spcAft>
                <a:spcPts val="0"/>
              </a:spcAft>
              <a:buFont typeface="Wingdings 2"/>
              <a:buNone/>
              <a:defRPr/>
            </a:pPr>
            <a:r>
              <a:rPr lang="en-US" sz="4000" b="1" dirty="0" smtClean="0"/>
              <a:t>Resources?</a:t>
            </a:r>
            <a:endParaRPr lang="en-US" sz="4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Family, Friends, a Great Job</a:t>
            </a:r>
          </a:p>
        </p:txBody>
      </p:sp>
      <p:sp>
        <p:nvSpPr>
          <p:cNvPr id="3" name="Text Placeholder 2"/>
          <p:cNvSpPr>
            <a:spLocks noGrp="1"/>
          </p:cNvSpPr>
          <p:nvPr>
            <p:ph type="body" idx="1"/>
          </p:nvPr>
        </p:nvSpPr>
        <p:spPr>
          <a:xfrm>
            <a:off x="762000" y="2514600"/>
            <a:ext cx="7772400" cy="3352800"/>
          </a:xfrm>
        </p:spPr>
        <p:txBody>
          <a:bodyPr>
            <a:noAutofit/>
          </a:bodyPr>
          <a:lstStyle/>
          <a:p>
            <a:pPr eaLnBrk="1" fontAlgn="auto" hangingPunct="1">
              <a:spcBef>
                <a:spcPts val="580"/>
              </a:spcBef>
              <a:spcAft>
                <a:spcPts val="0"/>
              </a:spcAft>
              <a:buFont typeface="Wingdings 2"/>
              <a:buNone/>
              <a:defRPr/>
            </a:pPr>
            <a:r>
              <a:rPr lang="en-US" sz="3600" b="1" dirty="0" smtClean="0"/>
              <a:t>Seeing the </a:t>
            </a:r>
            <a:r>
              <a:rPr lang="en-US" sz="3600" b="1" i="1" dirty="0" smtClean="0"/>
              <a:t>BIG</a:t>
            </a:r>
            <a:r>
              <a:rPr lang="en-US" sz="3600" b="1" dirty="0" smtClean="0"/>
              <a:t> picture will help you decide  “What to Do” “When to Do It” and “How to Do it” so you will be able to return home safely  after a work zone emergency</a:t>
            </a:r>
            <a:endParaRPr lang="en-US" sz="3600"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algn="ctr" eaLnBrk="1" hangingPunct="1"/>
            <a:r>
              <a:rPr lang="en-US" smtClean="0"/>
              <a:t>Typical emergencies in a work zone</a:t>
            </a:r>
            <a:br>
              <a:rPr lang="en-US" smtClean="0"/>
            </a:br>
            <a:r>
              <a:rPr lang="en-US" smtClean="0"/>
              <a:t>16,090 cases</a:t>
            </a:r>
          </a:p>
        </p:txBody>
      </p:sp>
      <p:sp>
        <p:nvSpPr>
          <p:cNvPr id="3" name="Text Placeholder 2"/>
          <p:cNvSpPr>
            <a:spLocks noGrp="1"/>
          </p:cNvSpPr>
          <p:nvPr>
            <p:ph type="body" idx="1"/>
          </p:nvPr>
        </p:nvSpPr>
        <p:spPr>
          <a:xfrm>
            <a:off x="722313" y="2547938"/>
            <a:ext cx="7772400" cy="3700462"/>
          </a:xfrm>
          <a:ln>
            <a:miter lim="800000"/>
            <a:headEnd/>
            <a:tailEnd/>
          </a:ln>
        </p:spPr>
        <p:txBody>
          <a:bodyPr numCol="2">
            <a:normAutofit/>
          </a:bodyPr>
          <a:lstStyle/>
          <a:p>
            <a:pPr marL="457200" indent="-457200" eaLnBrk="1" fontAlgn="auto" hangingPunct="1">
              <a:spcBef>
                <a:spcPts val="580"/>
              </a:spcBef>
              <a:spcAft>
                <a:spcPts val="0"/>
              </a:spcAft>
              <a:buFont typeface="+mj-lt"/>
              <a:buAutoNum type="arabicPeriod"/>
              <a:defRPr/>
            </a:pPr>
            <a:r>
              <a:rPr lang="en-US" dirty="0" smtClean="0"/>
              <a:t>Over exertion back strain or strains </a:t>
            </a:r>
          </a:p>
          <a:p>
            <a:pPr marL="457200" indent="-457200" eaLnBrk="1" fontAlgn="auto" hangingPunct="1">
              <a:spcBef>
                <a:spcPts val="580"/>
              </a:spcBef>
              <a:spcAft>
                <a:spcPts val="0"/>
              </a:spcAft>
              <a:buFont typeface="+mj-lt"/>
              <a:buAutoNum type="arabicPeriod"/>
              <a:defRPr/>
            </a:pPr>
            <a:r>
              <a:rPr lang="en-US" dirty="0" smtClean="0"/>
              <a:t>Fractures broken bones</a:t>
            </a:r>
          </a:p>
          <a:p>
            <a:pPr marL="457200" indent="-457200" eaLnBrk="1" fontAlgn="auto" hangingPunct="1">
              <a:spcBef>
                <a:spcPts val="580"/>
              </a:spcBef>
              <a:spcAft>
                <a:spcPts val="0"/>
              </a:spcAft>
              <a:buFont typeface="+mj-lt"/>
              <a:buAutoNum type="arabicPeriod"/>
              <a:defRPr/>
            </a:pPr>
            <a:r>
              <a:rPr lang="en-US" dirty="0" smtClean="0"/>
              <a:t>Cuts lacerations</a:t>
            </a:r>
          </a:p>
          <a:p>
            <a:pPr marL="457200" indent="-457200" eaLnBrk="1" fontAlgn="auto" hangingPunct="1">
              <a:spcBef>
                <a:spcPts val="580"/>
              </a:spcBef>
              <a:spcAft>
                <a:spcPts val="0"/>
              </a:spcAft>
              <a:buFont typeface="+mj-lt"/>
              <a:buAutoNum type="arabicPeriod"/>
              <a:defRPr/>
            </a:pPr>
            <a:r>
              <a:rPr lang="en-US" dirty="0" smtClean="0"/>
              <a:t>Bruises &amp; contusions</a:t>
            </a:r>
          </a:p>
          <a:p>
            <a:pPr marL="457200" indent="-457200" eaLnBrk="1" fontAlgn="auto" hangingPunct="1">
              <a:spcBef>
                <a:spcPts val="580"/>
              </a:spcBef>
              <a:spcAft>
                <a:spcPts val="0"/>
              </a:spcAft>
              <a:buFont typeface="+mj-lt"/>
              <a:buAutoNum type="arabicPeriod"/>
              <a:defRPr/>
            </a:pPr>
            <a:r>
              <a:rPr lang="en-US" dirty="0" smtClean="0"/>
              <a:t>Burns</a:t>
            </a:r>
          </a:p>
          <a:p>
            <a:pPr marL="457200" indent="-457200" eaLnBrk="1" fontAlgn="auto" hangingPunct="1">
              <a:spcBef>
                <a:spcPts val="580"/>
              </a:spcBef>
              <a:spcAft>
                <a:spcPts val="0"/>
              </a:spcAft>
              <a:buFont typeface="+mj-lt"/>
              <a:buAutoNum type="arabicPeriod"/>
              <a:defRPr/>
            </a:pPr>
            <a:r>
              <a:rPr lang="en-US" dirty="0" smtClean="0"/>
              <a:t>Amputations</a:t>
            </a:r>
          </a:p>
          <a:p>
            <a:pPr marL="457200" indent="-457200" eaLnBrk="1" fontAlgn="auto" hangingPunct="1">
              <a:spcBef>
                <a:spcPts val="580"/>
              </a:spcBef>
              <a:spcAft>
                <a:spcPts val="0"/>
              </a:spcAft>
              <a:buFont typeface="+mj-lt"/>
              <a:buAutoNum type="arabicPeriod"/>
              <a:defRPr/>
            </a:pPr>
            <a:r>
              <a:rPr lang="en-US" dirty="0" smtClean="0"/>
              <a:t>Heart attack</a:t>
            </a:r>
          </a:p>
          <a:p>
            <a:pPr marL="457200" indent="-457200" eaLnBrk="1" fontAlgn="auto" hangingPunct="1">
              <a:spcBef>
                <a:spcPts val="580"/>
              </a:spcBef>
              <a:spcAft>
                <a:spcPts val="0"/>
              </a:spcAft>
              <a:buFont typeface="+mj-lt"/>
              <a:buAutoNum type="arabicPeriod"/>
              <a:defRPr/>
            </a:pPr>
            <a:r>
              <a:rPr lang="en-US" dirty="0" smtClean="0"/>
              <a:t>Bites &amp; stings</a:t>
            </a:r>
          </a:p>
          <a:p>
            <a:pPr marL="457200" indent="-457200" eaLnBrk="1" fontAlgn="auto" hangingPunct="1">
              <a:spcBef>
                <a:spcPts val="580"/>
              </a:spcBef>
              <a:spcAft>
                <a:spcPts val="0"/>
              </a:spcAft>
              <a:buFont typeface="+mj-lt"/>
              <a:buAutoNum type="arabicPeriod"/>
              <a:defRPr/>
            </a:pPr>
            <a:r>
              <a:rPr lang="en-US" dirty="0" smtClean="0"/>
              <a:t>Noise</a:t>
            </a:r>
          </a:p>
          <a:p>
            <a:pPr marL="457200" indent="-457200" eaLnBrk="1" fontAlgn="auto" hangingPunct="1">
              <a:spcBef>
                <a:spcPts val="580"/>
              </a:spcBef>
              <a:spcAft>
                <a:spcPts val="0"/>
              </a:spcAft>
              <a:buFont typeface="+mj-lt"/>
              <a:buAutoNum type="arabicPeriod"/>
              <a:defRPr/>
            </a:pPr>
            <a:endParaRPr lang="en-US"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algn="ctr" eaLnBrk="1" hangingPunct="1"/>
            <a:r>
              <a:rPr lang="en-US" smtClean="0"/>
              <a:t>Typical emergencies in a work Zone</a:t>
            </a:r>
            <a:br>
              <a:rPr lang="en-US" smtClean="0"/>
            </a:br>
            <a:r>
              <a:rPr lang="en-US" smtClean="0"/>
              <a:t>16,090 cases</a:t>
            </a:r>
          </a:p>
        </p:txBody>
      </p:sp>
      <p:sp>
        <p:nvSpPr>
          <p:cNvPr id="3" name="Text Placeholder 2"/>
          <p:cNvSpPr>
            <a:spLocks noGrp="1"/>
          </p:cNvSpPr>
          <p:nvPr>
            <p:ph type="body" idx="1"/>
          </p:nvPr>
        </p:nvSpPr>
        <p:spPr>
          <a:xfrm>
            <a:off x="722313" y="2547938"/>
            <a:ext cx="7772400" cy="3700462"/>
          </a:xfrm>
          <a:ln>
            <a:miter lim="800000"/>
            <a:headEnd/>
            <a:tailEnd/>
          </a:ln>
        </p:spPr>
        <p:txBody>
          <a:bodyPr numCol="2">
            <a:normAutofit/>
          </a:bodyPr>
          <a:lstStyle/>
          <a:p>
            <a:pPr marL="457200" indent="-457200" eaLnBrk="1" fontAlgn="auto" hangingPunct="1">
              <a:spcBef>
                <a:spcPts val="580"/>
              </a:spcBef>
              <a:spcAft>
                <a:spcPts val="0"/>
              </a:spcAft>
              <a:buFont typeface="Wingdings 2"/>
              <a:buNone/>
              <a:defRPr/>
            </a:pPr>
            <a:r>
              <a:rPr lang="en-US" sz="2800" dirty="0" smtClean="0"/>
              <a:t>Injury and Illness</a:t>
            </a:r>
          </a:p>
          <a:p>
            <a:pPr marL="457200" indent="-457200" eaLnBrk="1" fontAlgn="auto" hangingPunct="1">
              <a:spcBef>
                <a:spcPts val="580"/>
              </a:spcBef>
              <a:spcAft>
                <a:spcPts val="0"/>
              </a:spcAft>
              <a:buFont typeface="Wingdings 2"/>
              <a:buAutoNum type="arabicPeriod"/>
              <a:defRPr/>
            </a:pPr>
            <a:r>
              <a:rPr lang="en-US" sz="2800" dirty="0" smtClean="0"/>
              <a:t>Contacts with Objects</a:t>
            </a:r>
          </a:p>
          <a:p>
            <a:pPr marL="457200" indent="-457200" eaLnBrk="1" fontAlgn="auto" hangingPunct="1">
              <a:spcBef>
                <a:spcPts val="580"/>
              </a:spcBef>
              <a:spcAft>
                <a:spcPts val="0"/>
              </a:spcAft>
              <a:buFont typeface="Wingdings 2"/>
              <a:buAutoNum type="arabicPeriod"/>
              <a:defRPr/>
            </a:pPr>
            <a:r>
              <a:rPr lang="en-US" sz="2800" dirty="0" smtClean="0"/>
              <a:t>Falls </a:t>
            </a:r>
          </a:p>
          <a:p>
            <a:pPr marL="457200" indent="-457200" eaLnBrk="1" fontAlgn="auto" hangingPunct="1">
              <a:spcBef>
                <a:spcPts val="580"/>
              </a:spcBef>
              <a:spcAft>
                <a:spcPts val="0"/>
              </a:spcAft>
              <a:buFont typeface="Wingdings 2"/>
              <a:buAutoNum type="arabicPeriod"/>
              <a:defRPr/>
            </a:pPr>
            <a:r>
              <a:rPr lang="en-US" sz="2800" dirty="0" smtClean="0"/>
              <a:t>Slips &amp; Trips</a:t>
            </a:r>
          </a:p>
          <a:p>
            <a:pPr marL="457200" indent="-457200" eaLnBrk="1" fontAlgn="auto" hangingPunct="1">
              <a:spcBef>
                <a:spcPts val="580"/>
              </a:spcBef>
              <a:spcAft>
                <a:spcPts val="0"/>
              </a:spcAft>
              <a:buFont typeface="Wingdings 2"/>
              <a:buAutoNum type="arabicPeriod"/>
              <a:defRPr/>
            </a:pPr>
            <a:r>
              <a:rPr lang="en-US" sz="2800" dirty="0" smtClean="0"/>
              <a:t>Overexertion</a:t>
            </a:r>
          </a:p>
          <a:p>
            <a:pPr marL="457200" indent="-457200" eaLnBrk="1" fontAlgn="auto" hangingPunct="1">
              <a:spcBef>
                <a:spcPts val="580"/>
              </a:spcBef>
              <a:spcAft>
                <a:spcPts val="0"/>
              </a:spcAft>
              <a:buFont typeface="+mj-lt"/>
              <a:buAutoNum type="arabicPeriod"/>
              <a:defRPr/>
            </a:pPr>
            <a:endParaRPr lang="en-US"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ubtitle 1"/>
          <p:cNvSpPr>
            <a:spLocks noGrp="1"/>
          </p:cNvSpPr>
          <p:nvPr>
            <p:ph type="subTitle" idx="1"/>
          </p:nvPr>
        </p:nvSpPr>
        <p:spPr/>
        <p:txBody>
          <a:bodyPr/>
          <a:lstStyle/>
          <a:p>
            <a:pPr eaLnBrk="1" hangingPunct="1"/>
            <a:endParaRPr lang="en-US" smtClean="0"/>
          </a:p>
        </p:txBody>
      </p:sp>
      <p:sp>
        <p:nvSpPr>
          <p:cNvPr id="84995" name="Title 2"/>
          <p:cNvSpPr>
            <a:spLocks noGrp="1"/>
          </p:cNvSpPr>
          <p:nvPr>
            <p:ph type="ctrTitle"/>
          </p:nvPr>
        </p:nvSpPr>
        <p:spPr>
          <a:xfrm>
            <a:off x="457200" y="1506538"/>
            <a:ext cx="8229600" cy="1470025"/>
          </a:xfrm>
        </p:spPr>
        <p:txBody>
          <a:bodyPr/>
          <a:lstStyle/>
          <a:p>
            <a:pPr eaLnBrk="1" hangingPunct="1"/>
            <a:r>
              <a:rPr smtClean="0"/>
              <a:t>Medical Emergencies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1000"/>
            <a:ext cx="7772400" cy="1933575"/>
          </a:xfrm>
        </p:spPr>
        <p:txBody>
          <a:bodyPr>
            <a:normAutofit fontScale="90000"/>
          </a:bodyPr>
          <a:lstStyle/>
          <a:p>
            <a:pPr eaLnBrk="1" fontAlgn="auto" hangingPunct="1">
              <a:spcAft>
                <a:spcPts val="0"/>
              </a:spcAft>
              <a:defRPr/>
            </a:pPr>
            <a:r>
              <a:rPr lang="en-US" dirty="0" smtClean="0"/>
              <a:t>Regulations (Standards - 29 CFR) </a:t>
            </a:r>
            <a:br>
              <a:rPr lang="en-US" dirty="0" smtClean="0"/>
            </a:br>
            <a:r>
              <a:rPr lang="en-US" dirty="0" smtClean="0"/>
              <a:t>Medical services and first aid. - 1910.151 </a:t>
            </a:r>
            <a:endParaRPr lang="en-US" dirty="0"/>
          </a:p>
        </p:txBody>
      </p:sp>
      <p:sp>
        <p:nvSpPr>
          <p:cNvPr id="3" name="Text Placeholder 2"/>
          <p:cNvSpPr>
            <a:spLocks noGrp="1"/>
          </p:cNvSpPr>
          <p:nvPr>
            <p:ph type="body" idx="1"/>
          </p:nvPr>
        </p:nvSpPr>
        <p:spPr>
          <a:xfrm>
            <a:off x="722313" y="2547938"/>
            <a:ext cx="7772400" cy="3776662"/>
          </a:xfrm>
        </p:spPr>
        <p:txBody>
          <a:bodyPr>
            <a:normAutofit fontScale="85000" lnSpcReduction="20000"/>
          </a:bodyPr>
          <a:lstStyle/>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r>
              <a:rPr lang="en-US" b="1" dirty="0" smtClean="0">
                <a:hlinkClick r:id="rId3" action="ppaction://hlinkfile"/>
              </a:rPr>
              <a:t>1910.151(a)</a:t>
            </a:r>
            <a:r>
              <a:rPr lang="en-US" dirty="0" smtClean="0"/>
              <a:t> </a:t>
            </a:r>
          </a:p>
          <a:p>
            <a:pPr eaLnBrk="1" fontAlgn="auto" hangingPunct="1">
              <a:spcBef>
                <a:spcPts val="580"/>
              </a:spcBef>
              <a:spcAft>
                <a:spcPts val="0"/>
              </a:spcAft>
              <a:buFont typeface="Wingdings 2"/>
              <a:buNone/>
              <a:defRPr/>
            </a:pPr>
            <a:r>
              <a:rPr lang="en-US" dirty="0" smtClean="0"/>
              <a:t>The employer shall ensure the ready availability of medical personnel for advice and consultation on matters of plant health.</a:t>
            </a:r>
          </a:p>
          <a:p>
            <a:pPr eaLnBrk="1" fontAlgn="auto" hangingPunct="1">
              <a:spcBef>
                <a:spcPts val="580"/>
              </a:spcBef>
              <a:spcAft>
                <a:spcPts val="0"/>
              </a:spcAft>
              <a:buFont typeface="Wingdings 2"/>
              <a:buNone/>
              <a:defRPr/>
            </a:pPr>
            <a:r>
              <a:rPr lang="en-US" b="1" dirty="0" smtClean="0">
                <a:hlinkClick r:id="rId4" action="ppaction://hlinkfile"/>
              </a:rPr>
              <a:t>1910.151(b)</a:t>
            </a:r>
            <a:r>
              <a:rPr lang="en-US" dirty="0" smtClean="0"/>
              <a:t> </a:t>
            </a:r>
          </a:p>
          <a:p>
            <a:pPr eaLnBrk="1" fontAlgn="auto" hangingPunct="1">
              <a:spcBef>
                <a:spcPts val="580"/>
              </a:spcBef>
              <a:spcAft>
                <a:spcPts val="0"/>
              </a:spcAft>
              <a:buFont typeface="Wingdings 2"/>
              <a:buNone/>
              <a:defRPr/>
            </a:pPr>
            <a:r>
              <a:rPr lang="en-US" dirty="0" smtClean="0"/>
              <a:t>In the absence of an infirmary, clinic, or hospital in near proximity to the workplace which is used for the treatment of all injured employees, a person or persons shall be adequately trained to render first aid. Adequate first aid supplies shall be readily available.</a:t>
            </a:r>
          </a:p>
          <a:p>
            <a:pPr eaLnBrk="1" fontAlgn="auto" hangingPunct="1">
              <a:spcBef>
                <a:spcPts val="580"/>
              </a:spcBef>
              <a:spcAft>
                <a:spcPts val="0"/>
              </a:spcAft>
              <a:buFont typeface="Wingdings 2"/>
              <a:buNone/>
              <a:defRPr/>
            </a:pPr>
            <a:r>
              <a:rPr lang="en-US" b="1" dirty="0" smtClean="0">
                <a:hlinkClick r:id="rId5" action="ppaction://hlinkfile"/>
              </a:rPr>
              <a:t>1910.151(c)</a:t>
            </a:r>
            <a:r>
              <a:rPr lang="en-US" dirty="0" smtClean="0"/>
              <a:t> </a:t>
            </a:r>
          </a:p>
          <a:p>
            <a:pPr eaLnBrk="1" fontAlgn="auto" hangingPunct="1">
              <a:spcBef>
                <a:spcPts val="580"/>
              </a:spcBef>
              <a:spcAft>
                <a:spcPts val="0"/>
              </a:spcAft>
              <a:buFont typeface="Wingdings 2"/>
              <a:buNone/>
              <a:defRPr/>
            </a:pPr>
            <a:r>
              <a:rPr lang="en-US" dirty="0" smtClean="0"/>
              <a:t>Where the eyes or body of any person may be exposed to injurious corrosive materials, suitable facilities for quick drenching or flushing of the eyes and body shall be provided within the work area for immediate emergency use.</a:t>
            </a:r>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Regulations (Standards - 29 CFR) </a:t>
            </a:r>
            <a:br>
              <a:rPr lang="en-US" dirty="0" smtClean="0"/>
            </a:br>
            <a:r>
              <a:rPr lang="en-US" dirty="0" smtClean="0"/>
              <a:t>Medical services and first aid. - 1926.50 App A</a:t>
            </a:r>
            <a:endParaRPr lang="en-US" dirty="0"/>
          </a:p>
        </p:txBody>
      </p:sp>
      <p:sp>
        <p:nvSpPr>
          <p:cNvPr id="3" name="Text Placeholder 2"/>
          <p:cNvSpPr>
            <a:spLocks noGrp="1"/>
          </p:cNvSpPr>
          <p:nvPr>
            <p:ph type="body" idx="1"/>
          </p:nvPr>
        </p:nvSpPr>
        <p:spPr>
          <a:xfrm>
            <a:off x="722313" y="2547938"/>
            <a:ext cx="7772400" cy="4310062"/>
          </a:xfrm>
        </p:spPr>
        <p:txBody>
          <a:bodyPr>
            <a:normAutofit/>
          </a:bodyPr>
          <a:lstStyle/>
          <a:p>
            <a:pPr eaLnBrk="1" fontAlgn="auto" hangingPunct="1">
              <a:spcBef>
                <a:spcPts val="580"/>
              </a:spcBef>
              <a:spcAft>
                <a:spcPts val="0"/>
              </a:spcAft>
              <a:buFont typeface="Wingdings 2"/>
              <a:buNone/>
              <a:defRPr/>
            </a:pPr>
            <a:r>
              <a:rPr lang="en-US" sz="3200" b="1" dirty="0" smtClean="0"/>
              <a:t> First aid Kits (Non-Mandatory)</a:t>
            </a:r>
          </a:p>
          <a:p>
            <a:pPr eaLnBrk="1" fontAlgn="auto" hangingPunct="1">
              <a:spcBef>
                <a:spcPts val="580"/>
              </a:spcBef>
              <a:spcAft>
                <a:spcPts val="0"/>
              </a:spcAft>
              <a:buFont typeface="Wingdings 2"/>
              <a:buNone/>
              <a:defRPr/>
            </a:pPr>
            <a:endParaRPr lang="en-US" b="1" dirty="0" smtClean="0"/>
          </a:p>
          <a:p>
            <a:pPr eaLnBrk="1" fontAlgn="auto" hangingPunct="1">
              <a:spcBef>
                <a:spcPts val="580"/>
              </a:spcBef>
              <a:spcAft>
                <a:spcPts val="0"/>
              </a:spcAft>
              <a:buFont typeface="Wingdings 2"/>
              <a:buNone/>
              <a:defRPr/>
            </a:pPr>
            <a:r>
              <a:rPr lang="en-US" sz="3200" b="1" dirty="0" smtClean="0"/>
              <a:t>Minimum Requirements for Industrial Unit-Type First-aid Kits". The contents of the kit listed in the ANSI standard should be adequate for small work sites</a:t>
            </a:r>
            <a:endParaRPr lang="en-US" sz="32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r>
              <a:rPr lang="en-US" smtClean="0"/>
              <a:t/>
            </a:r>
            <a:br>
              <a:rPr lang="en-US" smtClean="0"/>
            </a:br>
            <a:r>
              <a:rPr lang="en-US" smtClean="0"/>
              <a:t> What is First Aid ?</a:t>
            </a:r>
          </a:p>
        </p:txBody>
      </p:sp>
      <p:sp>
        <p:nvSpPr>
          <p:cNvPr id="3" name="Text Placeholder 2"/>
          <p:cNvSpPr>
            <a:spLocks noGrp="1"/>
          </p:cNvSpPr>
          <p:nvPr>
            <p:ph type="body" idx="1"/>
          </p:nvPr>
        </p:nvSpPr>
        <p:spPr>
          <a:xfrm>
            <a:off x="609600" y="2438400"/>
            <a:ext cx="7772400" cy="3886200"/>
          </a:xfrm>
        </p:spPr>
        <p:txBody>
          <a:bodyPr>
            <a:noAutofit/>
          </a:bodyPr>
          <a:lstStyle/>
          <a:p>
            <a:pPr eaLnBrk="1" fontAlgn="auto" hangingPunct="1">
              <a:spcBef>
                <a:spcPts val="580"/>
              </a:spcBef>
              <a:spcAft>
                <a:spcPts val="0"/>
              </a:spcAft>
              <a:buFont typeface="Wingdings 2"/>
              <a:buNone/>
              <a:defRPr/>
            </a:pPr>
            <a:r>
              <a:rPr lang="en-US" sz="3600" b="1" dirty="0" smtClean="0"/>
              <a:t>First aid refers to medical attention that is usually administered immediately after the injury occurs and at the location where it occurred. </a:t>
            </a:r>
          </a:p>
          <a:p>
            <a:pPr eaLnBrk="1" fontAlgn="auto" hangingPunct="1">
              <a:spcBef>
                <a:spcPts val="580"/>
              </a:spcBef>
              <a:spcAft>
                <a:spcPts val="0"/>
              </a:spcAft>
              <a:buFont typeface="Wingdings 2"/>
              <a:buNone/>
              <a:defRPr/>
            </a:pPr>
            <a:endParaRPr lang="en-US" sz="3600" b="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smtClean="0"/>
              <a:t>Medical and First Aid  </a:t>
            </a:r>
            <a:br>
              <a:rPr lang="en-US" smtClean="0"/>
            </a:br>
            <a:r>
              <a:rPr lang="en-US" smtClean="0"/>
              <a:t>OSHA Standards</a:t>
            </a:r>
          </a:p>
        </p:txBody>
      </p:sp>
      <p:sp>
        <p:nvSpPr>
          <p:cNvPr id="3" name="Text Placeholder 2"/>
          <p:cNvSpPr>
            <a:spLocks noGrp="1"/>
          </p:cNvSpPr>
          <p:nvPr>
            <p:ph type="body" idx="1"/>
          </p:nvPr>
        </p:nvSpPr>
        <p:spPr>
          <a:xfrm>
            <a:off x="722313" y="2547938"/>
            <a:ext cx="7772400" cy="3776662"/>
          </a:xfrm>
        </p:spPr>
        <p:txBody>
          <a:bodyPr>
            <a:normAutofit/>
          </a:bodyPr>
          <a:lstStyle/>
          <a:p>
            <a:pPr eaLnBrk="1" fontAlgn="auto" hangingPunct="1">
              <a:spcBef>
                <a:spcPts val="580"/>
              </a:spcBef>
              <a:spcAft>
                <a:spcPts val="0"/>
              </a:spcAft>
              <a:buFont typeface="Wingdings 2"/>
              <a:buNone/>
              <a:defRPr/>
            </a:pPr>
            <a:r>
              <a:rPr lang="en-US" sz="3200" dirty="0" smtClean="0">
                <a:hlinkClick r:id="rId3" action="ppaction://hlinkfile" tooltip="Section 5(a)(1)"/>
              </a:rPr>
              <a:t>Section 5(a)(1)</a:t>
            </a:r>
            <a:r>
              <a:rPr lang="en-US" sz="3200" dirty="0" smtClean="0"/>
              <a:t> of the OSHA Act, often referred to as the General Duty Clause, requires employers to "furnish to each of his employees employment and a place of employment which are free from recognized hazards that are causing or are likely to cause death or serious physical harm to his employees".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n-US" smtClean="0"/>
              <a:t>Medical Training</a:t>
            </a:r>
          </a:p>
        </p:txBody>
      </p:sp>
      <p:sp>
        <p:nvSpPr>
          <p:cNvPr id="3" name="Text Placeholder 2"/>
          <p:cNvSpPr>
            <a:spLocks noGrp="1"/>
          </p:cNvSpPr>
          <p:nvPr>
            <p:ph type="body" idx="1"/>
          </p:nvPr>
        </p:nvSpPr>
        <p:spPr>
          <a:xfrm>
            <a:off x="722313" y="2547938"/>
            <a:ext cx="7772400" cy="2786062"/>
          </a:xfrm>
        </p:spPr>
        <p:txBody>
          <a:bodyPr>
            <a:normAutofit/>
          </a:bodyPr>
          <a:lstStyle/>
          <a:p>
            <a:pPr eaLnBrk="1" fontAlgn="auto" hangingPunct="1">
              <a:spcBef>
                <a:spcPts val="580"/>
              </a:spcBef>
              <a:spcAft>
                <a:spcPts val="0"/>
              </a:spcAft>
              <a:buFont typeface="Wingdings 2"/>
              <a:buNone/>
              <a:defRPr/>
            </a:pPr>
            <a:r>
              <a:rPr lang="en-US" dirty="0" smtClean="0"/>
              <a:t>CPR</a:t>
            </a:r>
          </a:p>
          <a:p>
            <a:pPr eaLnBrk="1" fontAlgn="auto" hangingPunct="1">
              <a:spcBef>
                <a:spcPts val="580"/>
              </a:spcBef>
              <a:spcAft>
                <a:spcPts val="0"/>
              </a:spcAft>
              <a:buFont typeface="Wingdings 2"/>
              <a:buNone/>
              <a:defRPr/>
            </a:pPr>
            <a:r>
              <a:rPr lang="en-US" dirty="0" smtClean="0"/>
              <a:t>First Aid</a:t>
            </a:r>
          </a:p>
          <a:p>
            <a:pPr eaLnBrk="1" fontAlgn="auto" hangingPunct="1">
              <a:spcBef>
                <a:spcPts val="580"/>
              </a:spcBef>
              <a:spcAft>
                <a:spcPts val="0"/>
              </a:spcAft>
              <a:buFont typeface="Wingdings 2"/>
              <a:buNone/>
              <a:defRPr/>
            </a:pPr>
            <a:r>
              <a:rPr lang="en-US" dirty="0" smtClean="0"/>
              <a:t>Blood borne pathogens</a:t>
            </a:r>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762000" y="914400"/>
            <a:ext cx="7772400" cy="1362075"/>
          </a:xfrm>
        </p:spPr>
        <p:txBody>
          <a:bodyPr/>
          <a:lstStyle/>
          <a:p>
            <a:pPr eaLnBrk="1" hangingPunct="1"/>
            <a:r>
              <a:rPr lang="en-US" sz="4400" b="1" smtClean="0"/>
              <a:t>Five Reasons to get CPR Training </a:t>
            </a:r>
            <a:endParaRPr lang="en-US" sz="4400" smtClean="0"/>
          </a:p>
        </p:txBody>
      </p:sp>
      <p:sp>
        <p:nvSpPr>
          <p:cNvPr id="3" name="Text Placeholder 2"/>
          <p:cNvSpPr>
            <a:spLocks noGrp="1"/>
          </p:cNvSpPr>
          <p:nvPr>
            <p:ph type="body" idx="1"/>
          </p:nvPr>
        </p:nvSpPr>
        <p:spPr>
          <a:xfrm>
            <a:off x="304800" y="2743200"/>
            <a:ext cx="8839200" cy="3048000"/>
          </a:xfrm>
        </p:spPr>
        <p:txBody>
          <a:bodyPr>
            <a:normAutofit/>
          </a:bodyPr>
          <a:lstStyle/>
          <a:p>
            <a:pPr eaLnBrk="1" fontAlgn="auto" hangingPunct="1">
              <a:spcBef>
                <a:spcPts val="580"/>
              </a:spcBef>
              <a:spcAft>
                <a:spcPts val="0"/>
              </a:spcAft>
              <a:buFont typeface="Wingdings 2"/>
              <a:buNone/>
              <a:defRPr/>
            </a:pPr>
            <a:r>
              <a:rPr lang="en-US" sz="3000" b="1" dirty="0" smtClean="0"/>
              <a:t>1. By the time someone needs CPR they are dead. </a:t>
            </a:r>
          </a:p>
          <a:p>
            <a:pPr eaLnBrk="1" fontAlgn="auto" hangingPunct="1">
              <a:spcBef>
                <a:spcPts val="580"/>
              </a:spcBef>
              <a:spcAft>
                <a:spcPts val="0"/>
              </a:spcAft>
              <a:buFont typeface="Wingdings 2"/>
              <a:buNone/>
              <a:defRPr/>
            </a:pPr>
            <a:r>
              <a:rPr lang="en-US" sz="3000" b="1" dirty="0" smtClean="0"/>
              <a:t>2. Being helpless in a crisis situation is a horrible feeling. When the victim is a friend or coworker you will want to know how you can help. </a:t>
            </a:r>
          </a:p>
          <a:p>
            <a:pPr eaLnBrk="1" fontAlgn="auto" hangingPunct="1">
              <a:spcBef>
                <a:spcPts val="580"/>
              </a:spcBef>
              <a:spcAft>
                <a:spcPts val="0"/>
              </a:spcAft>
              <a:buFont typeface="Wingdings 2"/>
              <a:buNone/>
              <a:defRPr/>
            </a:pPr>
            <a:r>
              <a:rPr lang="en-US" sz="3000" b="1" dirty="0" smtClean="0"/>
              <a:t>3. CPR training teaches you how to handle a situation where you need to take control and give commands. </a:t>
            </a:r>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algn="ctr" eaLnBrk="1" hangingPunct="1"/>
            <a:r>
              <a:rPr lang="en-US" sz="4400" b="1" smtClean="0"/>
              <a:t>Five Reasons to get CPR training </a:t>
            </a:r>
            <a:endParaRPr lang="en-US" sz="4400" smtClean="0"/>
          </a:p>
        </p:txBody>
      </p:sp>
      <p:sp>
        <p:nvSpPr>
          <p:cNvPr id="3" name="Text Placeholder 2"/>
          <p:cNvSpPr>
            <a:spLocks noGrp="1"/>
          </p:cNvSpPr>
          <p:nvPr>
            <p:ph type="body" idx="1"/>
          </p:nvPr>
        </p:nvSpPr>
        <p:spPr>
          <a:xfrm>
            <a:off x="762000" y="2819400"/>
            <a:ext cx="7732713" cy="3624263"/>
          </a:xfrm>
        </p:spPr>
        <p:txBody>
          <a:bodyPr>
            <a:normAutofit/>
          </a:bodyPr>
          <a:lstStyle/>
          <a:p>
            <a:pPr eaLnBrk="1" fontAlgn="auto" hangingPunct="1">
              <a:spcBef>
                <a:spcPts val="580"/>
              </a:spcBef>
              <a:spcAft>
                <a:spcPts val="0"/>
              </a:spcAft>
              <a:buFont typeface="Wingdings 2"/>
              <a:buNone/>
              <a:defRPr/>
            </a:pPr>
            <a:r>
              <a:rPr lang="en-US" sz="3200" dirty="0" smtClean="0"/>
              <a:t>4. </a:t>
            </a:r>
            <a:r>
              <a:rPr lang="en-US" sz="3200" b="1" dirty="0" smtClean="0"/>
              <a:t>CPR training teaches you how to use a defibrillator.</a:t>
            </a:r>
          </a:p>
          <a:p>
            <a:pPr eaLnBrk="1" fontAlgn="auto" hangingPunct="1">
              <a:spcBef>
                <a:spcPts val="580"/>
              </a:spcBef>
              <a:spcAft>
                <a:spcPts val="0"/>
              </a:spcAft>
              <a:buFont typeface="Wingdings 2"/>
              <a:buNone/>
              <a:defRPr/>
            </a:pPr>
            <a:r>
              <a:rPr lang="en-US" sz="3200" b="1" dirty="0" smtClean="0"/>
              <a:t>5. CPR training will teach you how to keep yourself safe in an emergency situation. </a:t>
            </a:r>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The Big Picture is a Puzzle</a:t>
            </a:r>
          </a:p>
        </p:txBody>
      </p:sp>
      <p:sp>
        <p:nvSpPr>
          <p:cNvPr id="3" name="Text Placeholder 2"/>
          <p:cNvSpPr>
            <a:spLocks noGrp="1"/>
          </p:cNvSpPr>
          <p:nvPr>
            <p:ph type="body" idx="1"/>
          </p:nvPr>
        </p:nvSpPr>
        <p:spPr>
          <a:xfrm>
            <a:off x="762000" y="2590800"/>
            <a:ext cx="7772400" cy="2938463"/>
          </a:xfrm>
        </p:spPr>
        <p:txBody>
          <a:bodyPr>
            <a:noAutofit/>
          </a:bodyPr>
          <a:lstStyle/>
          <a:p>
            <a:pPr eaLnBrk="1" fontAlgn="auto" hangingPunct="1">
              <a:spcBef>
                <a:spcPts val="580"/>
              </a:spcBef>
              <a:spcAft>
                <a:spcPts val="0"/>
              </a:spcAft>
              <a:buFont typeface="Wingdings 2"/>
              <a:buNone/>
              <a:defRPr/>
            </a:pPr>
            <a:r>
              <a:rPr lang="en-US" sz="3600" b="1" dirty="0" smtClean="0"/>
              <a:t>Three key pieces to the puzzle will help us see the picture.  </a:t>
            </a:r>
          </a:p>
          <a:p>
            <a:pPr marL="457200" indent="-457200" eaLnBrk="1" fontAlgn="auto" hangingPunct="1">
              <a:spcBef>
                <a:spcPts val="580"/>
              </a:spcBef>
              <a:spcAft>
                <a:spcPts val="0"/>
              </a:spcAft>
              <a:buFont typeface="Wingdings 2"/>
              <a:buAutoNum type="arabicPeriod"/>
              <a:defRPr/>
            </a:pPr>
            <a:r>
              <a:rPr lang="en-US" sz="3600" b="1" dirty="0" smtClean="0"/>
              <a:t>Why should I help?</a:t>
            </a:r>
          </a:p>
          <a:p>
            <a:pPr marL="457200" indent="-457200" eaLnBrk="1" fontAlgn="auto" hangingPunct="1">
              <a:spcBef>
                <a:spcPts val="580"/>
              </a:spcBef>
              <a:spcAft>
                <a:spcPts val="0"/>
              </a:spcAft>
              <a:buFont typeface="Wingdings 2"/>
              <a:buAutoNum type="arabicPeriod"/>
              <a:defRPr/>
            </a:pPr>
            <a:r>
              <a:rPr lang="en-US" sz="3600" b="1" dirty="0" smtClean="0"/>
              <a:t>What will I need if I have to help?</a:t>
            </a:r>
          </a:p>
          <a:p>
            <a:pPr marL="457200" indent="-457200" eaLnBrk="1" fontAlgn="auto" hangingPunct="1">
              <a:spcBef>
                <a:spcPts val="580"/>
              </a:spcBef>
              <a:spcAft>
                <a:spcPts val="0"/>
              </a:spcAft>
              <a:buFont typeface="Wingdings 2"/>
              <a:buAutoNum type="arabicPeriod"/>
              <a:defRPr/>
            </a:pPr>
            <a:r>
              <a:rPr lang="en-US" sz="3600" b="1" dirty="0" smtClean="0"/>
              <a:t>Will there be any planning?</a:t>
            </a:r>
            <a:endParaRPr lang="en-US" sz="3600" b="1"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b="1" smtClean="0"/>
              <a:t>Five Reasons to get CPR training </a:t>
            </a:r>
            <a:endParaRPr lang="en-US" smtClean="0"/>
          </a:p>
        </p:txBody>
      </p:sp>
      <p:sp>
        <p:nvSpPr>
          <p:cNvPr id="3" name="Text Placeholder 2"/>
          <p:cNvSpPr>
            <a:spLocks noGrp="1"/>
          </p:cNvSpPr>
          <p:nvPr>
            <p:ph type="body" idx="1"/>
          </p:nvPr>
        </p:nvSpPr>
        <p:spPr>
          <a:xfrm>
            <a:off x="762000" y="2547938"/>
            <a:ext cx="7732713" cy="4005262"/>
          </a:xfrm>
        </p:spPr>
        <p:txBody>
          <a:bodyPr>
            <a:noAutofit/>
          </a:bodyPr>
          <a:lstStyle/>
          <a:p>
            <a:pPr eaLnBrk="1" fontAlgn="auto" hangingPunct="1">
              <a:spcBef>
                <a:spcPts val="580"/>
              </a:spcBef>
              <a:spcAft>
                <a:spcPts val="0"/>
              </a:spcAft>
              <a:buFont typeface="Wingdings 2"/>
              <a:buNone/>
              <a:defRPr/>
            </a:pPr>
            <a:r>
              <a:rPr lang="en-US" sz="3200" dirty="0" smtClean="0"/>
              <a:t>Being trained in CPR is crucial for anyone. More trained citizens means a safer and faster acting community.</a:t>
            </a:r>
          </a:p>
          <a:p>
            <a:pPr eaLnBrk="1" fontAlgn="auto" hangingPunct="1">
              <a:spcBef>
                <a:spcPts val="580"/>
              </a:spcBef>
              <a:spcAft>
                <a:spcPts val="0"/>
              </a:spcAft>
              <a:buFont typeface="Wingdings 2"/>
              <a:buNone/>
              <a:defRPr/>
            </a:pPr>
            <a:r>
              <a:rPr lang="en-US" sz="3200" dirty="0" smtClean="0"/>
              <a:t>Many organizations offer CPR training. National Safety Council and the Red cross are a couple of examples.</a:t>
            </a:r>
          </a:p>
          <a:p>
            <a:pPr eaLnBrk="1" fontAlgn="auto" hangingPunct="1">
              <a:spcBef>
                <a:spcPts val="580"/>
              </a:spcBef>
              <a:spcAft>
                <a:spcPts val="0"/>
              </a:spcAft>
              <a:buFont typeface="Wingdings 2"/>
              <a:buNone/>
              <a:defRPr/>
            </a:pPr>
            <a:r>
              <a:rPr lang="en-US" sz="3200" dirty="0" smtClean="0"/>
              <a:t>Get Trained!</a:t>
            </a:r>
            <a:endParaRPr lang="en-US" sz="32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algn="ctr" eaLnBrk="1" hangingPunct="1"/>
            <a:r>
              <a:rPr lang="en-US" smtClean="0"/>
              <a:t>First Aid Training Will Help Me? How?</a:t>
            </a:r>
          </a:p>
        </p:txBody>
      </p:sp>
      <p:sp>
        <p:nvSpPr>
          <p:cNvPr id="3" name="Text Placeholder 2"/>
          <p:cNvSpPr>
            <a:spLocks noGrp="1"/>
          </p:cNvSpPr>
          <p:nvPr>
            <p:ph type="body" idx="1"/>
          </p:nvPr>
        </p:nvSpPr>
        <p:spPr>
          <a:xfrm>
            <a:off x="722313" y="2547938"/>
            <a:ext cx="7772400" cy="3929062"/>
          </a:xfrm>
        </p:spPr>
        <p:txBody>
          <a:bodyPr>
            <a:normAutofit/>
          </a:bodyPr>
          <a:lstStyle/>
          <a:p>
            <a:pPr eaLnBrk="1" fontAlgn="auto" hangingPunct="1">
              <a:spcBef>
                <a:spcPts val="580"/>
              </a:spcBef>
              <a:spcAft>
                <a:spcPts val="0"/>
              </a:spcAft>
              <a:buFont typeface="Wingdings 2"/>
              <a:buNone/>
              <a:defRPr/>
            </a:pPr>
            <a:r>
              <a:rPr lang="en-US" sz="2800" b="1" dirty="0" smtClean="0"/>
              <a:t>The key aims of first aid can be summarized in three key points:</a:t>
            </a:r>
          </a:p>
          <a:p>
            <a:pPr marL="457200" indent="-457200" eaLnBrk="1" fontAlgn="auto" hangingPunct="1">
              <a:spcBef>
                <a:spcPts val="580"/>
              </a:spcBef>
              <a:spcAft>
                <a:spcPts val="0"/>
              </a:spcAft>
              <a:buFont typeface="Arial" pitchFamily="34" charset="0"/>
              <a:buChar char="•"/>
              <a:defRPr/>
            </a:pPr>
            <a:r>
              <a:rPr lang="en-US" sz="2800" b="1" dirty="0" smtClean="0"/>
              <a:t>Preserve life</a:t>
            </a:r>
          </a:p>
          <a:p>
            <a:pPr marL="457200" indent="-457200" eaLnBrk="1" fontAlgn="auto" hangingPunct="1">
              <a:spcBef>
                <a:spcPts val="580"/>
              </a:spcBef>
              <a:spcAft>
                <a:spcPts val="0"/>
              </a:spcAft>
              <a:buFont typeface="Arial" pitchFamily="34" charset="0"/>
              <a:buChar char="•"/>
              <a:defRPr/>
            </a:pPr>
            <a:r>
              <a:rPr lang="en-US" sz="2800" b="1" dirty="0" smtClean="0"/>
              <a:t>Prevent further harm </a:t>
            </a:r>
          </a:p>
          <a:p>
            <a:pPr marL="457200" indent="-457200" eaLnBrk="1" fontAlgn="auto" hangingPunct="1">
              <a:spcBef>
                <a:spcPts val="580"/>
              </a:spcBef>
              <a:spcAft>
                <a:spcPts val="0"/>
              </a:spcAft>
              <a:buFont typeface="Arial" pitchFamily="34" charset="0"/>
              <a:buChar char="•"/>
              <a:defRPr/>
            </a:pPr>
            <a:r>
              <a:rPr lang="en-US" sz="2800" b="1" dirty="0" smtClean="0"/>
              <a:t>Promote recovery</a:t>
            </a:r>
          </a:p>
          <a:p>
            <a:pPr eaLnBrk="1" fontAlgn="auto" hangingPunct="1">
              <a:spcBef>
                <a:spcPts val="580"/>
              </a:spcBef>
              <a:spcAft>
                <a:spcPts val="0"/>
              </a:spcAft>
              <a:buFont typeface="Wingdings 2"/>
              <a:buNone/>
              <a:defRPr/>
            </a:pPr>
            <a:r>
              <a:rPr lang="en-US" sz="2800" i="1" dirty="0" smtClean="0"/>
              <a:t>First aid training also involves the prevention of initial injury and responder safety, and the treatment phases.</a:t>
            </a:r>
            <a:endParaRPr lang="en-US" sz="2800" b="1" i="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eaLnBrk="1" hangingPunct="1"/>
            <a:r>
              <a:rPr lang="en-US" smtClean="0"/>
              <a:t>Bloodborne Pathogens </a:t>
            </a:r>
          </a:p>
        </p:txBody>
      </p:sp>
      <p:sp>
        <p:nvSpPr>
          <p:cNvPr id="3" name="Text Placeholder 2"/>
          <p:cNvSpPr>
            <a:spLocks noGrp="1"/>
          </p:cNvSpPr>
          <p:nvPr>
            <p:ph type="body" idx="1"/>
          </p:nvPr>
        </p:nvSpPr>
        <p:spPr>
          <a:xfrm>
            <a:off x="722313" y="2547938"/>
            <a:ext cx="7772400" cy="3624262"/>
          </a:xfrm>
        </p:spPr>
        <p:txBody>
          <a:bodyPr>
            <a:normAutofit/>
          </a:bodyPr>
          <a:lstStyle/>
          <a:p>
            <a:pPr eaLnBrk="1" fontAlgn="auto" hangingPunct="1">
              <a:spcBef>
                <a:spcPts val="580"/>
              </a:spcBef>
              <a:spcAft>
                <a:spcPts val="0"/>
              </a:spcAft>
              <a:buFont typeface="Wingdings 2"/>
              <a:buNone/>
              <a:defRPr/>
            </a:pPr>
            <a:r>
              <a:rPr lang="en-US" sz="3600" b="1" dirty="0" smtClean="0"/>
              <a:t>This section applies to all occupational exposure to blood or other potentially infectious materials.</a:t>
            </a:r>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9" descr="PortWeb"/>
          <p:cNvPicPr>
            <a:picLocks noChangeAspect="1" noChangeArrowheads="1"/>
          </p:cNvPicPr>
          <p:nvPr/>
        </p:nvPicPr>
        <p:blipFill>
          <a:blip r:embed="rId3" cstate="email">
            <a:lum bright="-36000" contrast="-1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2"/>
          <p:cNvSpPr>
            <a:spLocks noGrp="1" noChangeArrowheads="1"/>
          </p:cNvSpPr>
          <p:nvPr>
            <p:ph type="title"/>
          </p:nvPr>
        </p:nvSpPr>
        <p:spPr>
          <a:xfrm>
            <a:off x="457200" y="274638"/>
            <a:ext cx="5410200" cy="944562"/>
          </a:xfrm>
        </p:spPr>
        <p:txBody>
          <a:bodyPr/>
          <a:lstStyle/>
          <a:p>
            <a:pPr eaLnBrk="1" hangingPunct="1"/>
            <a:r>
              <a:rPr lang="en-US" smtClean="0"/>
              <a:t>OSHA</a:t>
            </a:r>
          </a:p>
        </p:txBody>
      </p:sp>
      <p:sp>
        <p:nvSpPr>
          <p:cNvPr id="96260" name="Rectangle 3"/>
          <p:cNvSpPr>
            <a:spLocks noGrp="1" noChangeArrowheads="1"/>
          </p:cNvSpPr>
          <p:nvPr>
            <p:ph type="body" idx="1"/>
          </p:nvPr>
        </p:nvSpPr>
        <p:spPr>
          <a:xfrm>
            <a:off x="457200" y="1905000"/>
            <a:ext cx="5334000" cy="4221163"/>
          </a:xfrm>
        </p:spPr>
        <p:txBody>
          <a:bodyPr/>
          <a:lstStyle/>
          <a:p>
            <a:pPr eaLnBrk="1" hangingPunct="1"/>
            <a:endParaRPr lang="en-US" sz="2800" smtClean="0"/>
          </a:p>
          <a:p>
            <a:pPr eaLnBrk="1" hangingPunct="1"/>
            <a:endParaRPr lang="en-US" sz="2800" smtClean="0">
              <a:solidFill>
                <a:schemeClr val="bg1"/>
              </a:solidFill>
            </a:endParaRPr>
          </a:p>
          <a:p>
            <a:pPr eaLnBrk="1" hangingPunct="1"/>
            <a:r>
              <a:rPr lang="en-US" sz="2800" smtClean="0">
                <a:solidFill>
                  <a:schemeClr val="bg1"/>
                </a:solidFill>
              </a:rPr>
              <a:t>Designed to eliminate or minimize employees’ exposure to human blood and other potentially infectious materials (OPIM) in the workplace</a:t>
            </a:r>
          </a:p>
          <a:p>
            <a:pPr eaLnBrk="1" hangingPunct="1"/>
            <a:r>
              <a:rPr lang="en-US" sz="2800" smtClean="0">
                <a:solidFill>
                  <a:schemeClr val="bg1"/>
                </a:solidFill>
              </a:rPr>
              <a:t>Went into effect in 1992</a:t>
            </a:r>
          </a:p>
          <a:p>
            <a:pPr eaLnBrk="1" hangingPunct="1"/>
            <a:endParaRPr lang="en-US" sz="2800" smtClean="0"/>
          </a:p>
        </p:txBody>
      </p:sp>
      <p:pic>
        <p:nvPicPr>
          <p:cNvPr id="96261" name="Picture 7" descr="PortWeb"/>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67400" y="381000"/>
            <a:ext cx="3124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Rectangle 8"/>
          <p:cNvSpPr>
            <a:spLocks noChangeArrowheads="1"/>
          </p:cNvSpPr>
          <p:nvPr/>
        </p:nvSpPr>
        <p:spPr bwMode="auto">
          <a:xfrm>
            <a:off x="685800" y="1752600"/>
            <a:ext cx="4953000" cy="762000"/>
          </a:xfrm>
          <a:prstGeom prst="rect">
            <a:avLst/>
          </a:prstGeom>
          <a:solidFill>
            <a:srgbClr val="3F0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latin typeface="Perpetua" pitchFamily="18" charset="0"/>
              </a:rPr>
              <a:t>Bloodborne Pathogen Standard</a:t>
            </a:r>
          </a:p>
        </p:txBody>
      </p:sp>
      <p:sp>
        <p:nvSpPr>
          <p:cNvPr id="96263" name="Text Box 15"/>
          <p:cNvSpPr txBox="1">
            <a:spLocks noChangeArrowheads="1"/>
          </p:cNvSpPr>
          <p:nvPr/>
        </p:nvSpPr>
        <p:spPr bwMode="auto">
          <a:xfrm>
            <a:off x="8658225" y="6477000"/>
            <a:ext cx="403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chemeClr val="bg2"/>
                </a:solidFill>
                <a:latin typeface="Perpetua" pitchFamily="18" charset="0"/>
              </a:rPr>
              <a:t>1-</a:t>
            </a:r>
            <a:fld id="{3993694A-103A-41E4-8C17-701753848CCF}" type="slidenum">
              <a:rPr lang="en-US" sz="1200">
                <a:solidFill>
                  <a:schemeClr val="bg2"/>
                </a:solidFill>
                <a:latin typeface="Perpetua" pitchFamily="18" charset="0"/>
              </a:rPr>
              <a:pPr eaLnBrk="1" hangingPunct="1"/>
              <a:t>83</a:t>
            </a:fld>
            <a:endParaRPr lang="en-US" sz="1200">
              <a:solidFill>
                <a:schemeClr val="bg2"/>
              </a:solidFill>
              <a:latin typeface="Perpetua"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p:spPr>
        <p:txBody>
          <a:bodyPr>
            <a:normAutofit/>
            <a:scene3d>
              <a:camera prst="orthographicFront"/>
              <a:lightRig rig="threePt" dir="t"/>
            </a:scene3d>
            <a:sp3d contourW="12700">
              <a:contourClr>
                <a:srgbClr val="FF0000"/>
              </a:contourClr>
            </a:sp3d>
          </a:bodyPr>
          <a:lstStyle/>
          <a:p>
            <a:pPr algn="ctr" eaLnBrk="1" fontAlgn="auto" hangingPunct="1">
              <a:spcAft>
                <a:spcPts val="0"/>
              </a:spcAft>
              <a:defRPr/>
            </a:pPr>
            <a:r>
              <a:rPr lang="en-US" sz="5400" dirty="0" smtClean="0"/>
              <a:t>Quiz Time</a:t>
            </a:r>
            <a:endParaRPr lang="en-US" sz="5400" dirty="0"/>
          </a:p>
        </p:txBody>
      </p:sp>
      <p:sp>
        <p:nvSpPr>
          <p:cNvPr id="3" name="Text Placeholder 2"/>
          <p:cNvSpPr>
            <a:spLocks noGrp="1"/>
          </p:cNvSpPr>
          <p:nvPr>
            <p:ph type="body" idx="1"/>
          </p:nvPr>
        </p:nvSpPr>
        <p:spPr/>
        <p:txBody>
          <a:bodyPr>
            <a:normAutofit/>
          </a:bodyPr>
          <a:lstStyle/>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
            <a:ext cx="7772400" cy="2009775"/>
          </a:xfrm>
        </p:spPr>
        <p:txBody>
          <a:bodyPr>
            <a:normAutofit fontScale="90000"/>
          </a:bodyPr>
          <a:lstStyle/>
          <a:p>
            <a:pPr algn="ctr" eaLnBrk="1" fontAlgn="auto" hangingPunct="1">
              <a:spcAft>
                <a:spcPts val="0"/>
              </a:spcAft>
              <a:defRPr/>
            </a:pPr>
            <a:r>
              <a:rPr lang="en-US" sz="3200" b="1" dirty="0" smtClean="0"/>
              <a:t>The employer shall ensure the ready availability of medical personnel for advice and consultation on matters of plant health.</a:t>
            </a:r>
            <a:r>
              <a:rPr lang="en-US" sz="2400" b="1" dirty="0" smtClean="0"/>
              <a:t/>
            </a:r>
            <a:br>
              <a:rPr lang="en-US" sz="2400" b="1" dirty="0" smtClean="0"/>
            </a:br>
            <a:r>
              <a:rPr lang="en-US" sz="2800" b="1" dirty="0" smtClean="0"/>
              <a:t> Relates to what standard?</a:t>
            </a:r>
            <a:endParaRPr lang="en-US" sz="2800" dirty="0"/>
          </a:p>
        </p:txBody>
      </p:sp>
      <p:sp>
        <p:nvSpPr>
          <p:cNvPr id="3" name="Text Placeholder 2"/>
          <p:cNvSpPr>
            <a:spLocks noGrp="1"/>
          </p:cNvSpPr>
          <p:nvPr>
            <p:ph type="body" idx="1"/>
          </p:nvPr>
        </p:nvSpPr>
        <p:spPr>
          <a:xfrm>
            <a:off x="609600" y="2743200"/>
            <a:ext cx="7772400" cy="3581400"/>
          </a:xfrm>
        </p:spPr>
        <p:txBody>
          <a:bodyPr>
            <a:normAutofit/>
          </a:bodyPr>
          <a:lstStyle/>
          <a:p>
            <a:pPr eaLnBrk="1" fontAlgn="auto" hangingPunct="1">
              <a:spcBef>
                <a:spcPts val="580"/>
              </a:spcBef>
              <a:spcAft>
                <a:spcPts val="0"/>
              </a:spcAft>
              <a:buFont typeface="Wingdings 2"/>
              <a:buNone/>
              <a:defRPr/>
            </a:pPr>
            <a:endParaRPr lang="en-US" sz="3200" b="1" dirty="0" smtClean="0"/>
          </a:p>
          <a:p>
            <a:pPr eaLnBrk="1" fontAlgn="auto" hangingPunct="1">
              <a:spcBef>
                <a:spcPts val="580"/>
              </a:spcBef>
              <a:spcAft>
                <a:spcPts val="0"/>
              </a:spcAft>
              <a:buFont typeface="Wingdings 2"/>
              <a:buNone/>
              <a:defRPr/>
            </a:pPr>
            <a:endParaRPr lang="en-US" sz="3200" b="1" dirty="0"/>
          </a:p>
        </p:txBody>
      </p:sp>
      <p:sp>
        <p:nvSpPr>
          <p:cNvPr id="4" name="Rectangle 3"/>
          <p:cNvSpPr>
            <a:spLocks noChangeArrowheads="1"/>
          </p:cNvSpPr>
          <p:nvPr/>
        </p:nvSpPr>
        <p:spPr bwMode="auto">
          <a:xfrm>
            <a:off x="990600" y="2743200"/>
            <a:ext cx="7620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a:latin typeface="Perpetua" pitchFamily="18" charset="0"/>
              </a:rPr>
              <a:t>Regulations (Standards - 29 CFR) </a:t>
            </a:r>
            <a:br>
              <a:rPr lang="en-US" sz="3600" b="1">
                <a:latin typeface="Perpetua" pitchFamily="18" charset="0"/>
              </a:rPr>
            </a:br>
            <a:r>
              <a:rPr lang="en-US" sz="3600" b="1">
                <a:latin typeface="Perpetua" pitchFamily="18" charset="0"/>
              </a:rPr>
              <a:t>Medical services and first aid. - 1910.151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b="1" dirty="0" smtClean="0"/>
              <a:t>Typical emergencies in a work zone</a:t>
            </a:r>
            <a:br>
              <a:rPr lang="en-US" b="1" dirty="0" smtClean="0"/>
            </a:br>
            <a:r>
              <a:rPr lang="en-US" b="1" dirty="0" smtClean="0"/>
              <a:t>16,090 cases </a:t>
            </a:r>
            <a:br>
              <a:rPr lang="en-US" b="1" dirty="0" smtClean="0"/>
            </a:br>
            <a:r>
              <a:rPr lang="en-US" dirty="0" smtClean="0"/>
              <a:t>What was the number 1?</a:t>
            </a:r>
            <a:endParaRPr lang="en-US" dirty="0"/>
          </a:p>
        </p:txBody>
      </p:sp>
      <p:sp>
        <p:nvSpPr>
          <p:cNvPr id="3" name="Text Placeholder 2"/>
          <p:cNvSpPr>
            <a:spLocks noGrp="1"/>
          </p:cNvSpPr>
          <p:nvPr>
            <p:ph type="body" idx="1"/>
          </p:nvPr>
        </p:nvSpPr>
        <p:spPr/>
        <p:txBody>
          <a:bodyPr>
            <a:normAutofit/>
          </a:bodyPr>
          <a:lstStyle/>
          <a:p>
            <a:pPr algn="ctr" eaLnBrk="1" fontAlgn="auto" hangingPunct="1">
              <a:spcBef>
                <a:spcPts val="580"/>
              </a:spcBef>
              <a:spcAft>
                <a:spcPts val="0"/>
              </a:spcAft>
              <a:buFont typeface="Wingdings 2"/>
              <a:buNone/>
              <a:defRPr/>
            </a:pPr>
            <a:r>
              <a:rPr lang="en-US" sz="4400" b="1" dirty="0" smtClean="0"/>
              <a:t>Overexertion</a:t>
            </a:r>
          </a:p>
          <a:p>
            <a:pPr algn="ctr" eaLnBrk="1" fontAlgn="auto" hangingPunct="1">
              <a:spcBef>
                <a:spcPts val="580"/>
              </a:spcBef>
              <a:spcAft>
                <a:spcPts val="0"/>
              </a:spcAft>
              <a:buFont typeface="Wingdings 2"/>
              <a:buNone/>
              <a:defRPr/>
            </a:pPr>
            <a:endParaRPr lang="en-US" sz="32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3200" dirty="0" smtClean="0"/>
              <a:t> "</a:t>
            </a:r>
            <a:r>
              <a:rPr lang="en-US" sz="3200" b="1" dirty="0" smtClean="0"/>
              <a:t>Minimum Requirements for Industrial Unit-Type First-aid Kits“</a:t>
            </a:r>
            <a:br>
              <a:rPr lang="en-US" sz="3200" b="1" dirty="0" smtClean="0"/>
            </a:br>
            <a:r>
              <a:rPr lang="en-US" sz="3200" dirty="0" smtClean="0"/>
              <a:t>How are the minimum contents determined?</a:t>
            </a:r>
            <a:endParaRPr lang="en-US" sz="3200" dirty="0"/>
          </a:p>
        </p:txBody>
      </p:sp>
      <p:sp>
        <p:nvSpPr>
          <p:cNvPr id="3" name="Text Placeholder 2"/>
          <p:cNvSpPr>
            <a:spLocks noGrp="1"/>
          </p:cNvSpPr>
          <p:nvPr>
            <p:ph type="body" idx="1"/>
          </p:nvPr>
        </p:nvSpPr>
        <p:spPr>
          <a:xfrm>
            <a:off x="685800" y="2514600"/>
            <a:ext cx="7808913" cy="1371600"/>
          </a:xfrm>
        </p:spPr>
        <p:txBody>
          <a:bodyPr>
            <a:normAutofit fontScale="85000" lnSpcReduction="20000"/>
          </a:bodyPr>
          <a:lstStyle/>
          <a:p>
            <a:pPr algn="ctr" eaLnBrk="1" fontAlgn="auto" hangingPunct="1">
              <a:spcBef>
                <a:spcPts val="580"/>
              </a:spcBef>
              <a:spcAft>
                <a:spcPts val="0"/>
              </a:spcAft>
              <a:buFont typeface="Wingdings 2"/>
              <a:buNone/>
              <a:defRPr/>
            </a:pPr>
            <a:r>
              <a:rPr lang="en-US" sz="3900" b="1" dirty="0" smtClean="0"/>
              <a:t>The contents of the kit listed in the ANSI standard should be adequate for small work sites. </a:t>
            </a:r>
          </a:p>
          <a:p>
            <a:pPr algn="ctr" eaLnBrk="1" fontAlgn="auto" hangingPunct="1">
              <a:spcBef>
                <a:spcPts val="580"/>
              </a:spcBef>
              <a:spcAft>
                <a:spcPts val="0"/>
              </a:spcAft>
              <a:buFont typeface="Wingdings 2"/>
              <a:buNone/>
              <a:defRPr/>
            </a:pPr>
            <a:endParaRPr lang="en-US" sz="32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b="1" smtClean="0"/>
              <a:t>CPR training will teach you?</a:t>
            </a:r>
            <a:endParaRPr lang="en-US" smtClean="0"/>
          </a:p>
        </p:txBody>
      </p:sp>
      <p:sp>
        <p:nvSpPr>
          <p:cNvPr id="3" name="Text Placeholder 2"/>
          <p:cNvSpPr>
            <a:spLocks noGrp="1"/>
          </p:cNvSpPr>
          <p:nvPr>
            <p:ph type="body" idx="1"/>
          </p:nvPr>
        </p:nvSpPr>
        <p:spPr>
          <a:xfrm>
            <a:off x="722313" y="2547938"/>
            <a:ext cx="7772400" cy="3776662"/>
          </a:xfrm>
        </p:spPr>
        <p:txBody>
          <a:bodyPr>
            <a:normAutofit/>
          </a:bodyPr>
          <a:lstStyle/>
          <a:p>
            <a:pPr eaLnBrk="1" fontAlgn="auto" hangingPunct="1">
              <a:spcBef>
                <a:spcPts val="580"/>
              </a:spcBef>
              <a:spcAft>
                <a:spcPts val="0"/>
              </a:spcAft>
              <a:buFont typeface="Wingdings 2"/>
              <a:buNone/>
              <a:defRPr/>
            </a:pPr>
            <a:r>
              <a:rPr lang="en-US" sz="3200" b="1" dirty="0" smtClean="0"/>
              <a:t>How to help before its too late</a:t>
            </a:r>
            <a:br>
              <a:rPr lang="en-US" sz="3200" b="1" dirty="0" smtClean="0"/>
            </a:br>
            <a:r>
              <a:rPr lang="en-US" sz="3200" b="1" dirty="0" smtClean="0"/>
              <a:t>How to use an AED</a:t>
            </a:r>
            <a:br>
              <a:rPr lang="en-US" sz="3200" b="1" dirty="0" smtClean="0"/>
            </a:br>
            <a:r>
              <a:rPr lang="en-US" sz="3200" b="1" dirty="0" smtClean="0"/>
              <a:t>How to be safe</a:t>
            </a:r>
            <a:br>
              <a:rPr lang="en-US" sz="3200" b="1" dirty="0" smtClean="0"/>
            </a:br>
            <a:r>
              <a:rPr lang="en-US" sz="3200" b="1" dirty="0" smtClean="0"/>
              <a:t>How to manage emergencies</a:t>
            </a:r>
            <a:endParaRPr lang="en-US" sz="3200" b="1"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0"/>
            <a:ext cx="7772400" cy="2314575"/>
          </a:xfrm>
        </p:spPr>
        <p:txBody>
          <a:bodyPr>
            <a:normAutofit fontScale="90000"/>
          </a:bodyPr>
          <a:lstStyle/>
          <a:p>
            <a:pPr algn="ctr" eaLnBrk="1" fontAlgn="auto" hangingPunct="1">
              <a:spcAft>
                <a:spcPts val="0"/>
              </a:spcAft>
              <a:defRPr/>
            </a:pPr>
            <a:r>
              <a:rPr lang="en-US" sz="3600" dirty="0" smtClean="0">
                <a:solidFill>
                  <a:schemeClr val="tx1"/>
                </a:solidFill>
              </a:rPr>
              <a:t>What was designed to eliminate or minimize employees’ exposure to human blood and other potentially infectious materials (OPIM) in the workplace?</a:t>
            </a:r>
            <a:endParaRPr lang="en-US" sz="3600" dirty="0"/>
          </a:p>
        </p:txBody>
      </p:sp>
      <p:sp>
        <p:nvSpPr>
          <p:cNvPr id="3" name="Text Placeholder 2"/>
          <p:cNvSpPr>
            <a:spLocks noGrp="1"/>
          </p:cNvSpPr>
          <p:nvPr>
            <p:ph type="body" idx="1"/>
          </p:nvPr>
        </p:nvSpPr>
        <p:spPr>
          <a:xfrm>
            <a:off x="685800" y="2819400"/>
            <a:ext cx="7772400" cy="1338263"/>
          </a:xfrm>
        </p:spPr>
        <p:txBody>
          <a:bodyPr>
            <a:normAutofit/>
          </a:bodyPr>
          <a:lstStyle/>
          <a:p>
            <a:pPr algn="ctr" eaLnBrk="1" fontAlgn="auto" hangingPunct="1">
              <a:spcBef>
                <a:spcPts val="580"/>
              </a:spcBef>
              <a:spcAft>
                <a:spcPts val="0"/>
              </a:spcAft>
              <a:buFont typeface="Wingdings 2"/>
              <a:buNone/>
              <a:defRPr/>
            </a:pPr>
            <a:r>
              <a:rPr lang="en-US" sz="3600" b="1" dirty="0" smtClean="0"/>
              <a:t>Bloodborne Pathogens Standard</a:t>
            </a:r>
          </a:p>
          <a:p>
            <a:pPr eaLnBrk="1" fontAlgn="auto" hangingPunct="1">
              <a:spcBef>
                <a:spcPts val="580"/>
              </a:spcBef>
              <a:spcAft>
                <a:spcPts val="0"/>
              </a:spcAft>
              <a:buFont typeface="Wingdings 2"/>
              <a:buNone/>
              <a:defRPr/>
            </a:pPr>
            <a:endParaRPr lang="en-US" sz="3200" dirty="0" smtClean="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3200400"/>
            <a:ext cx="6400800" cy="3200400"/>
          </a:xfrm>
        </p:spPr>
        <p:txBody>
          <a:bodyPr/>
          <a:lstStyle/>
          <a:p>
            <a:pPr eaLnBrk="1" hangingPunct="1"/>
            <a:r>
              <a:rPr lang="en-US" sz="4000" b="1" smtClean="0"/>
              <a:t>Lets find out by solving the puzzle? </a:t>
            </a:r>
          </a:p>
          <a:p>
            <a:pPr eaLnBrk="1" hangingPunct="1"/>
            <a:endParaRPr lang="en-US" sz="4000" b="1" smtClean="0"/>
          </a:p>
          <a:p>
            <a:pPr eaLnBrk="1" hangingPunct="1"/>
            <a:r>
              <a:rPr lang="en-US" sz="4000" b="1" smtClean="0"/>
              <a:t> </a:t>
            </a:r>
          </a:p>
        </p:txBody>
      </p:sp>
      <p:sp>
        <p:nvSpPr>
          <p:cNvPr id="21507" name="Title 2"/>
          <p:cNvSpPr>
            <a:spLocks noGrp="1"/>
          </p:cNvSpPr>
          <p:nvPr>
            <p:ph type="ctrTitle"/>
          </p:nvPr>
        </p:nvSpPr>
        <p:spPr>
          <a:xfrm>
            <a:off x="457200" y="1506538"/>
            <a:ext cx="8229600" cy="1470025"/>
          </a:xfrm>
        </p:spPr>
        <p:txBody>
          <a:bodyPr/>
          <a:lstStyle/>
          <a:p>
            <a:pPr eaLnBrk="1" hangingPunct="1"/>
            <a:r>
              <a:rPr smtClean="0"/>
              <a:t>Why should I help?</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ubtitle 1"/>
          <p:cNvSpPr>
            <a:spLocks noGrp="1"/>
          </p:cNvSpPr>
          <p:nvPr>
            <p:ph type="subTitle" idx="1"/>
          </p:nvPr>
        </p:nvSpPr>
        <p:spPr/>
        <p:txBody>
          <a:bodyPr/>
          <a:lstStyle/>
          <a:p>
            <a:pPr eaLnBrk="1" hangingPunct="1"/>
            <a:endParaRPr lang="en-US" smtClean="0"/>
          </a:p>
        </p:txBody>
      </p:sp>
      <p:sp>
        <p:nvSpPr>
          <p:cNvPr id="103427" name="Title 2"/>
          <p:cNvSpPr>
            <a:spLocks noGrp="1"/>
          </p:cNvSpPr>
          <p:nvPr>
            <p:ph type="ctrTitle"/>
          </p:nvPr>
        </p:nvSpPr>
        <p:spPr>
          <a:xfrm>
            <a:off x="457200" y="1506538"/>
            <a:ext cx="8229600" cy="1470025"/>
          </a:xfrm>
        </p:spPr>
        <p:txBody>
          <a:bodyPr/>
          <a:lstStyle/>
          <a:p>
            <a:pPr eaLnBrk="1" hangingPunct="1"/>
            <a:r>
              <a:rPr smtClean="0"/>
              <a:t>Emergency Preparedness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en-US" smtClean="0"/>
              <a:t>Work Zone Emergency Preparedness Training</a:t>
            </a:r>
          </a:p>
        </p:txBody>
      </p:sp>
      <p:sp>
        <p:nvSpPr>
          <p:cNvPr id="3" name="Content Placeholder 2"/>
          <p:cNvSpPr>
            <a:spLocks noGrp="1"/>
          </p:cNvSpPr>
          <p:nvPr>
            <p:ph type="body" idx="1"/>
          </p:nvPr>
        </p:nvSpPr>
        <p:spPr>
          <a:xfrm>
            <a:off x="722313" y="2547938"/>
            <a:ext cx="7772400" cy="3471862"/>
          </a:xfrm>
        </p:spPr>
        <p:txBody>
          <a:bodyPr>
            <a:noAutofit/>
          </a:bodyPr>
          <a:lstStyle/>
          <a:p>
            <a:pPr eaLnBrk="1" fontAlgn="auto" hangingPunct="1">
              <a:spcBef>
                <a:spcPts val="580"/>
              </a:spcBef>
              <a:spcAft>
                <a:spcPts val="0"/>
              </a:spcAft>
              <a:buFont typeface="Wingdings 2"/>
              <a:buNone/>
              <a:defRPr/>
            </a:pPr>
            <a:r>
              <a:rPr lang="en-US" sz="3600" b="1" dirty="0" smtClean="0"/>
              <a:t>Remote work zone emergency preparedness must account for all hazards.</a:t>
            </a:r>
          </a:p>
          <a:p>
            <a:pPr eaLnBrk="1" fontAlgn="auto" hangingPunct="1">
              <a:spcBef>
                <a:spcPts val="580"/>
              </a:spcBef>
              <a:spcAft>
                <a:spcPts val="0"/>
              </a:spcAft>
              <a:buFont typeface="Wingdings 2"/>
              <a:buNone/>
              <a:defRPr/>
            </a:pPr>
            <a:r>
              <a:rPr lang="en-US" sz="3600" b="1" dirty="0" smtClean="0"/>
              <a:t>Both man made and natural disasters.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eaLnBrk="1" hangingPunct="1"/>
            <a:r>
              <a:rPr lang="en-US" smtClean="0"/>
              <a:t>Work Zone Emergency Preparedness Training</a:t>
            </a:r>
          </a:p>
        </p:txBody>
      </p:sp>
      <p:sp>
        <p:nvSpPr>
          <p:cNvPr id="3" name="Content Placeholder 2"/>
          <p:cNvSpPr>
            <a:spLocks noGrp="1"/>
          </p:cNvSpPr>
          <p:nvPr>
            <p:ph type="body" idx="1"/>
          </p:nvPr>
        </p:nvSpPr>
        <p:spPr>
          <a:xfrm>
            <a:off x="722313" y="2547938"/>
            <a:ext cx="7772400" cy="3471862"/>
          </a:xfrm>
        </p:spPr>
        <p:txBody>
          <a:bodyPr>
            <a:noAutofit/>
          </a:bodyPr>
          <a:lstStyle/>
          <a:p>
            <a:pPr eaLnBrk="1" fontAlgn="auto" hangingPunct="1">
              <a:spcBef>
                <a:spcPts val="580"/>
              </a:spcBef>
              <a:spcAft>
                <a:spcPts val="0"/>
              </a:spcAft>
              <a:buFont typeface="Wingdings 2"/>
              <a:buNone/>
              <a:defRPr/>
            </a:pPr>
            <a:r>
              <a:rPr lang="en-US" sz="3200" b="1" dirty="0" smtClean="0">
                <a:solidFill>
                  <a:schemeClr val="tx1"/>
                </a:solidFill>
              </a:rPr>
              <a:t>Use common sense </a:t>
            </a:r>
            <a:r>
              <a:rPr lang="en-US" sz="3200" dirty="0" smtClean="0">
                <a:solidFill>
                  <a:schemeClr val="tx1"/>
                </a:solidFill>
              </a:rPr>
              <a:t>and available resources to take care of yourself, your coworkers, and your business ‘s recovery.</a:t>
            </a:r>
          </a:p>
          <a:p>
            <a:pPr eaLnBrk="1" fontAlgn="auto" hangingPunct="1">
              <a:spcBef>
                <a:spcPts val="580"/>
              </a:spcBef>
              <a:spcAft>
                <a:spcPts val="0"/>
              </a:spcAft>
              <a:buFont typeface="Wingdings 2"/>
              <a:buNone/>
              <a:defRPr/>
            </a:pPr>
            <a:r>
              <a:rPr lang="en-US" sz="3200" b="1" dirty="0" smtClean="0">
                <a:solidFill>
                  <a:schemeClr val="tx1"/>
                </a:solidFill>
              </a:rPr>
              <a:t>Risk Assessment </a:t>
            </a:r>
            <a:r>
              <a:rPr lang="en-US" sz="3200" dirty="0" smtClean="0">
                <a:solidFill>
                  <a:schemeClr val="tx1"/>
                </a:solidFill>
              </a:rPr>
              <a:t>area of expertise that can range from self-assessment to an extensive engineering study</a:t>
            </a:r>
            <a:endParaRPr lang="en-US" sz="3200" u="sng" dirty="0" smtClean="0">
              <a:solidFill>
                <a:schemeClr val="tx1"/>
              </a:solidFill>
            </a:endParaRPr>
          </a:p>
          <a:p>
            <a:pPr eaLnBrk="1" fontAlgn="auto" hangingPunct="1">
              <a:spcBef>
                <a:spcPts val="580"/>
              </a:spcBef>
              <a:spcAft>
                <a:spcPts val="0"/>
              </a:spcAft>
              <a:buFont typeface="Wingdings 2"/>
              <a:buNone/>
              <a:defRPr/>
            </a:pPr>
            <a:endParaRPr lang="en-US" sz="3600" b="1"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8" descr="PortWe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0" y="2362200"/>
            <a:ext cx="292608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title"/>
          </p:nvPr>
        </p:nvSpPr>
        <p:spPr/>
        <p:txBody>
          <a:bodyPr/>
          <a:lstStyle/>
          <a:p>
            <a:pPr eaLnBrk="1" hangingPunct="1"/>
            <a:r>
              <a:rPr lang="en-US" smtClean="0">
                <a:solidFill>
                  <a:schemeClr val="tx1"/>
                </a:solidFill>
              </a:rPr>
              <a:t>Preparations for Emergencies </a:t>
            </a:r>
          </a:p>
        </p:txBody>
      </p:sp>
      <p:sp>
        <p:nvSpPr>
          <p:cNvPr id="7171" name="Rectangle 3"/>
          <p:cNvSpPr>
            <a:spLocks noGrp="1" noChangeArrowheads="1"/>
          </p:cNvSpPr>
          <p:nvPr>
            <p:ph type="body" idx="1"/>
          </p:nvPr>
        </p:nvSpPr>
        <p:spPr>
          <a:xfrm>
            <a:off x="381000" y="2209800"/>
            <a:ext cx="4648200" cy="3657600"/>
          </a:xfrm>
        </p:spPr>
        <p:txBody>
          <a:bodyPr/>
          <a:lstStyle/>
          <a:p>
            <a:pPr eaLnBrk="1" hangingPunct="1">
              <a:lnSpc>
                <a:spcPct val="90000"/>
              </a:lnSpc>
            </a:pPr>
            <a:r>
              <a:rPr lang="en-US" sz="2400" smtClean="0">
                <a:solidFill>
                  <a:schemeClr val="accent2"/>
                </a:solidFill>
              </a:rPr>
              <a:t>What to do</a:t>
            </a:r>
            <a:br>
              <a:rPr lang="en-US" sz="2400" smtClean="0">
                <a:solidFill>
                  <a:schemeClr val="accent2"/>
                </a:solidFill>
              </a:rPr>
            </a:br>
            <a:endParaRPr lang="en-US" sz="2400" smtClean="0">
              <a:solidFill>
                <a:schemeClr val="accent2"/>
              </a:solidFill>
            </a:endParaRPr>
          </a:p>
          <a:p>
            <a:pPr eaLnBrk="1" hangingPunct="1">
              <a:lnSpc>
                <a:spcPct val="90000"/>
              </a:lnSpc>
            </a:pPr>
            <a:r>
              <a:rPr lang="en-US" sz="2400" smtClean="0">
                <a:solidFill>
                  <a:schemeClr val="accent2"/>
                </a:solidFill>
              </a:rPr>
              <a:t>Where first aid and emergency kits are kept </a:t>
            </a:r>
          </a:p>
          <a:p>
            <a:pPr eaLnBrk="1" hangingPunct="1">
              <a:lnSpc>
                <a:spcPct val="90000"/>
              </a:lnSpc>
            </a:pPr>
            <a:endParaRPr lang="en-US" sz="2400" smtClean="0">
              <a:solidFill>
                <a:schemeClr val="accent2"/>
              </a:solidFill>
            </a:endParaRPr>
          </a:p>
          <a:p>
            <a:pPr eaLnBrk="1" hangingPunct="1">
              <a:lnSpc>
                <a:spcPct val="90000"/>
              </a:lnSpc>
            </a:pPr>
            <a:r>
              <a:rPr lang="en-US" sz="2400" smtClean="0">
                <a:solidFill>
                  <a:schemeClr val="accent2"/>
                </a:solidFill>
              </a:rPr>
              <a:t>Emergency phone numbers</a:t>
            </a:r>
          </a:p>
          <a:p>
            <a:pPr eaLnBrk="1" hangingPunct="1">
              <a:lnSpc>
                <a:spcPct val="90000"/>
              </a:lnSpc>
            </a:pPr>
            <a:endParaRPr lang="en-US" sz="2400" smtClean="0">
              <a:solidFill>
                <a:schemeClr val="accent2"/>
              </a:solidFill>
            </a:endParaRPr>
          </a:p>
          <a:p>
            <a:pPr eaLnBrk="1" hangingPunct="1">
              <a:lnSpc>
                <a:spcPct val="90000"/>
              </a:lnSpc>
              <a:buFontTx/>
              <a:buNone/>
            </a:pPr>
            <a:r>
              <a:rPr lang="en-US" sz="2400" smtClean="0">
                <a:solidFill>
                  <a:schemeClr val="accent2"/>
                </a:solidFill>
              </a:rPr>
              <a:t>    </a:t>
            </a:r>
            <a:r>
              <a:rPr lang="en-US" sz="2400" i="1" smtClean="0">
                <a:solidFill>
                  <a:schemeClr val="accent2"/>
                </a:solidFill>
              </a:rPr>
              <a:t>Do you use 911 or a different emergency telephone number?</a:t>
            </a:r>
            <a:endParaRPr lang="en-US" sz="2800" i="1" smtClean="0">
              <a:solidFill>
                <a:schemeClr val="accent2"/>
              </a:solidFill>
            </a:endParaRPr>
          </a:p>
        </p:txBody>
      </p:sp>
      <p:sp>
        <p:nvSpPr>
          <p:cNvPr id="2054" name="Rectangle 4"/>
          <p:cNvSpPr>
            <a:spLocks noChangeArrowheads="1"/>
          </p:cNvSpPr>
          <p:nvPr/>
        </p:nvSpPr>
        <p:spPr bwMode="auto">
          <a:xfrm>
            <a:off x="304800" y="1295400"/>
            <a:ext cx="4800600" cy="838200"/>
          </a:xfrm>
          <a:prstGeom prst="rect">
            <a:avLst/>
          </a:prstGeom>
          <a:solidFill>
            <a:schemeClr val="bg1"/>
          </a:solidFill>
          <a:ln w="9525">
            <a:solidFill>
              <a:schemeClr val="bg1"/>
            </a:solidFill>
            <a:miter lim="800000"/>
            <a:headEnd/>
            <a:tailEnd/>
          </a:ln>
        </p:spPr>
        <p:txBody>
          <a:bodyPr wrap="none" anchor="ctr"/>
          <a:lstStyle/>
          <a:p>
            <a:pPr algn="ctr"/>
            <a:r>
              <a:rPr lang="en-US" sz="3600">
                <a:latin typeface="Perpetua" pitchFamily="18" charset="0"/>
              </a:rPr>
              <a:t>KNOW:</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solidFill>
                  <a:srgbClr val="FF9B07"/>
                </a:solidFill>
              </a:rPr>
              <a:t>Preparing for Emergencies</a:t>
            </a:r>
            <a:endParaRPr lang="en-US" smtClean="0"/>
          </a:p>
        </p:txBody>
      </p:sp>
      <p:sp>
        <p:nvSpPr>
          <p:cNvPr id="5" name="Text Placeholder 4"/>
          <p:cNvSpPr>
            <a:spLocks noGrp="1"/>
          </p:cNvSpPr>
          <p:nvPr>
            <p:ph type="body" idx="1"/>
          </p:nvPr>
        </p:nvSpPr>
        <p:spPr>
          <a:xfrm>
            <a:off x="533400" y="2590800"/>
            <a:ext cx="7772400" cy="3624263"/>
          </a:xfrm>
        </p:spPr>
        <p:txBody>
          <a:bodyPr>
            <a:normAutofit/>
          </a:bodyPr>
          <a:lstStyle/>
          <a:p>
            <a:pPr eaLnBrk="1" fontAlgn="auto" hangingPunct="1">
              <a:lnSpc>
                <a:spcPct val="90000"/>
              </a:lnSpc>
              <a:spcBef>
                <a:spcPts val="580"/>
              </a:spcBef>
              <a:spcAft>
                <a:spcPts val="0"/>
              </a:spcAft>
              <a:buFont typeface="Wingdings 2"/>
              <a:buNone/>
              <a:defRPr/>
            </a:pPr>
            <a:r>
              <a:rPr lang="en-US" sz="4000" b="1" dirty="0" smtClean="0"/>
              <a:t>Most injuries can be prevented </a:t>
            </a:r>
          </a:p>
          <a:p>
            <a:pPr marL="548640" lvl="1" eaLnBrk="1" fontAlgn="auto" hangingPunct="1">
              <a:lnSpc>
                <a:spcPct val="90000"/>
              </a:lnSpc>
              <a:spcBef>
                <a:spcPts val="370"/>
              </a:spcBef>
              <a:spcAft>
                <a:spcPts val="0"/>
              </a:spcAft>
              <a:buFont typeface="Wingdings 2"/>
              <a:buNone/>
              <a:defRPr/>
            </a:pPr>
            <a:r>
              <a:rPr lang="en-US" sz="4000" b="1" dirty="0" smtClean="0"/>
              <a:t>Take steps!</a:t>
            </a:r>
            <a:br>
              <a:rPr lang="en-US" sz="4000" b="1" dirty="0" smtClean="0"/>
            </a:br>
            <a:endParaRPr lang="en-US" sz="4000" b="1" dirty="0" smtClean="0"/>
          </a:p>
          <a:p>
            <a:pPr eaLnBrk="1" fontAlgn="auto" hangingPunct="1">
              <a:lnSpc>
                <a:spcPct val="90000"/>
              </a:lnSpc>
              <a:spcBef>
                <a:spcPts val="580"/>
              </a:spcBef>
              <a:spcAft>
                <a:spcPts val="0"/>
              </a:spcAft>
              <a:buFont typeface="Wingdings 2"/>
              <a:buNone/>
              <a:defRPr/>
            </a:pPr>
            <a:r>
              <a:rPr lang="en-US" sz="4000" b="1" dirty="0" smtClean="0"/>
              <a:t>Always follow safety procedures required by OSHA </a:t>
            </a:r>
            <a:br>
              <a:rPr lang="en-US" sz="4000" b="1" dirty="0" smtClean="0"/>
            </a:br>
            <a:endParaRPr lang="en-US" sz="4000" b="1" dirty="0" smtClean="0"/>
          </a:p>
          <a:p>
            <a:pPr eaLnBrk="1" fontAlgn="auto" hangingPunct="1">
              <a:spcBef>
                <a:spcPts val="580"/>
              </a:spcBef>
              <a:spcAft>
                <a:spcPts val="0"/>
              </a:spcAft>
              <a:buFont typeface="Wingdings 2"/>
              <a:buNone/>
              <a:defRPr/>
            </a:pPr>
            <a:endParaRPr lang="en-US" sz="4000" b="1" dirty="0" smtClean="0"/>
          </a:p>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US" smtClean="0"/>
              <a:t>Best Practices for Response &amp; Recovery Training</a:t>
            </a:r>
          </a:p>
        </p:txBody>
      </p:sp>
      <p:sp>
        <p:nvSpPr>
          <p:cNvPr id="3" name="Text Placeholder 2"/>
          <p:cNvSpPr>
            <a:spLocks noGrp="1"/>
          </p:cNvSpPr>
          <p:nvPr>
            <p:ph type="body" idx="1"/>
          </p:nvPr>
        </p:nvSpPr>
        <p:spPr>
          <a:xfrm>
            <a:off x="609600" y="2667001"/>
            <a:ext cx="7772400" cy="2971800"/>
          </a:xfrm>
        </p:spPr>
        <p:txBody>
          <a:bodyPr>
            <a:normAutofit fontScale="92500" lnSpcReduction="20000"/>
          </a:bodyPr>
          <a:lstStyle/>
          <a:p>
            <a:pPr eaLnBrk="1" fontAlgn="auto" hangingPunct="1">
              <a:spcBef>
                <a:spcPts val="580"/>
              </a:spcBef>
              <a:spcAft>
                <a:spcPts val="0"/>
              </a:spcAft>
              <a:buFont typeface="Wingdings 2"/>
              <a:buNone/>
              <a:defRPr/>
            </a:pPr>
            <a:r>
              <a:rPr lang="en-US" sz="3600" b="1" dirty="0" smtClean="0"/>
              <a:t>Worksite Evaluation</a:t>
            </a:r>
          </a:p>
          <a:p>
            <a:pPr eaLnBrk="1" fontAlgn="auto" hangingPunct="1">
              <a:spcBef>
                <a:spcPts val="580"/>
              </a:spcBef>
              <a:spcAft>
                <a:spcPts val="0"/>
              </a:spcAft>
              <a:buFont typeface="Wingdings 2"/>
              <a:buNone/>
              <a:defRPr/>
            </a:pPr>
            <a:r>
              <a:rPr lang="en-US" sz="3600" b="1" dirty="0" smtClean="0"/>
              <a:t>Exposure Monitoring</a:t>
            </a:r>
          </a:p>
          <a:p>
            <a:pPr eaLnBrk="1" fontAlgn="auto" hangingPunct="1">
              <a:spcBef>
                <a:spcPts val="580"/>
              </a:spcBef>
              <a:spcAft>
                <a:spcPts val="0"/>
              </a:spcAft>
              <a:buFont typeface="Wingdings 2"/>
              <a:buNone/>
              <a:defRPr/>
            </a:pPr>
            <a:r>
              <a:rPr lang="en-US" sz="3600" b="1" dirty="0" smtClean="0"/>
              <a:t>Hazard Control</a:t>
            </a:r>
          </a:p>
          <a:p>
            <a:pPr eaLnBrk="1" fontAlgn="auto" hangingPunct="1">
              <a:spcBef>
                <a:spcPts val="580"/>
              </a:spcBef>
              <a:spcAft>
                <a:spcPts val="0"/>
              </a:spcAft>
              <a:buFont typeface="Wingdings 2"/>
              <a:buNone/>
              <a:defRPr/>
            </a:pPr>
            <a:r>
              <a:rPr lang="en-US" sz="3600" b="1" dirty="0" smtClean="0"/>
              <a:t>Work Practices</a:t>
            </a:r>
          </a:p>
          <a:p>
            <a:pPr eaLnBrk="1" fontAlgn="auto" hangingPunct="1">
              <a:spcBef>
                <a:spcPts val="580"/>
              </a:spcBef>
              <a:spcAft>
                <a:spcPts val="0"/>
              </a:spcAft>
              <a:buFont typeface="Wingdings 2"/>
              <a:buNone/>
              <a:defRPr/>
            </a:pPr>
            <a:r>
              <a:rPr lang="en-US" sz="3600" b="1" dirty="0" smtClean="0"/>
              <a:t>Personal Protective Equipment (PPE)</a:t>
            </a:r>
          </a:p>
          <a:p>
            <a:pPr eaLnBrk="1" fontAlgn="auto" hangingPunct="1">
              <a:spcBef>
                <a:spcPts val="580"/>
              </a:spcBef>
              <a:spcAft>
                <a:spcPts val="0"/>
              </a:spcAft>
              <a:buFont typeface="Wingdings 2"/>
              <a:buNone/>
              <a:defRPr/>
            </a:pPr>
            <a:r>
              <a:rPr lang="en-US" sz="3600" b="1" dirty="0" smtClean="0"/>
              <a:t>Training</a:t>
            </a:r>
          </a:p>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endParaRPr lang="en-US"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en-US" smtClean="0"/>
              <a:t>Best Practices for Response &amp; Recovery</a:t>
            </a:r>
          </a:p>
        </p:txBody>
      </p:sp>
      <p:sp>
        <p:nvSpPr>
          <p:cNvPr id="3" name="Text Placeholder 2"/>
          <p:cNvSpPr>
            <a:spLocks noGrp="1"/>
          </p:cNvSpPr>
          <p:nvPr>
            <p:ph type="body" idx="1"/>
          </p:nvPr>
        </p:nvSpPr>
        <p:spPr>
          <a:xfrm>
            <a:off x="609600" y="2667000"/>
            <a:ext cx="7772400" cy="3776663"/>
          </a:xfrm>
        </p:spPr>
        <p:txBody>
          <a:bodyPr>
            <a:normAutofit fontScale="92500" lnSpcReduction="10000"/>
          </a:bodyPr>
          <a:lstStyle/>
          <a:p>
            <a:pPr eaLnBrk="1" fontAlgn="auto" hangingPunct="1">
              <a:spcBef>
                <a:spcPts val="580"/>
              </a:spcBef>
              <a:spcAft>
                <a:spcPts val="0"/>
              </a:spcAft>
              <a:buFont typeface="Wingdings 2"/>
              <a:buNone/>
              <a:defRPr/>
            </a:pPr>
            <a:r>
              <a:rPr lang="en-US" sz="3600" b="1" dirty="0" smtClean="0"/>
              <a:t>Worksite Evaluation</a:t>
            </a:r>
          </a:p>
          <a:p>
            <a:pPr eaLnBrk="1" fontAlgn="auto" hangingPunct="1">
              <a:spcBef>
                <a:spcPts val="580"/>
              </a:spcBef>
              <a:spcAft>
                <a:spcPts val="0"/>
              </a:spcAft>
              <a:buFont typeface="Wingdings 2"/>
              <a:buNone/>
              <a:defRPr/>
            </a:pPr>
            <a:r>
              <a:rPr lang="en-US" sz="3600" b="1" dirty="0" smtClean="0"/>
              <a:t>	</a:t>
            </a:r>
            <a:r>
              <a:rPr lang="en-US" sz="3600" dirty="0" smtClean="0"/>
              <a:t>Evaluate the work site to identify if safety or health hazards such as the following are present</a:t>
            </a:r>
            <a:endParaRPr lang="en-US" sz="3600" b="1" dirty="0" smtClean="0"/>
          </a:p>
          <a:p>
            <a:pPr eaLnBrk="1" fontAlgn="auto" hangingPunct="1">
              <a:spcBef>
                <a:spcPts val="580"/>
              </a:spcBef>
              <a:spcAft>
                <a:spcPts val="0"/>
              </a:spcAft>
              <a:buFont typeface="Wingdings 2"/>
              <a:buNone/>
              <a:defRPr/>
            </a:pPr>
            <a:r>
              <a:rPr lang="en-US" sz="3600" b="1" dirty="0" smtClean="0"/>
              <a:t>Exposure Monitoring</a:t>
            </a:r>
          </a:p>
          <a:p>
            <a:pPr eaLnBrk="1" fontAlgn="auto" hangingPunct="1">
              <a:spcBef>
                <a:spcPts val="580"/>
              </a:spcBef>
              <a:spcAft>
                <a:spcPts val="0"/>
              </a:spcAft>
              <a:buFont typeface="Wingdings 2"/>
              <a:buNone/>
              <a:defRPr/>
            </a:pPr>
            <a:r>
              <a:rPr lang="en-US" dirty="0" smtClean="0"/>
              <a:t>	</a:t>
            </a:r>
            <a:r>
              <a:rPr lang="en-US" sz="3600" dirty="0" smtClean="0"/>
              <a:t>As appropriate, conduct task-specific exposure monitoring during response and recovery activities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en-US" smtClean="0"/>
              <a:t>Best Practices for Response &amp; Recovery</a:t>
            </a:r>
          </a:p>
        </p:txBody>
      </p:sp>
      <p:sp>
        <p:nvSpPr>
          <p:cNvPr id="3" name="Text Placeholder 2"/>
          <p:cNvSpPr>
            <a:spLocks noGrp="1"/>
          </p:cNvSpPr>
          <p:nvPr>
            <p:ph type="body" idx="1"/>
          </p:nvPr>
        </p:nvSpPr>
        <p:spPr>
          <a:xfrm>
            <a:off x="609600" y="2667000"/>
            <a:ext cx="7772400" cy="3776663"/>
          </a:xfrm>
        </p:spPr>
        <p:txBody>
          <a:bodyPr>
            <a:normAutofit/>
          </a:bodyPr>
          <a:lstStyle/>
          <a:p>
            <a:pPr eaLnBrk="1" fontAlgn="auto" hangingPunct="1">
              <a:spcBef>
                <a:spcPts val="580"/>
              </a:spcBef>
              <a:spcAft>
                <a:spcPts val="0"/>
              </a:spcAft>
              <a:buFont typeface="Wingdings 2"/>
              <a:buNone/>
              <a:defRPr/>
            </a:pPr>
            <a:r>
              <a:rPr lang="en-US" sz="3600" b="1" dirty="0" smtClean="0"/>
              <a:t>Hazard Control</a:t>
            </a:r>
          </a:p>
          <a:p>
            <a:pPr eaLnBrk="1" fontAlgn="auto" hangingPunct="1">
              <a:spcBef>
                <a:spcPts val="580"/>
              </a:spcBef>
              <a:spcAft>
                <a:spcPts val="0"/>
              </a:spcAft>
              <a:buFont typeface="Wingdings 2"/>
              <a:buNone/>
              <a:defRPr/>
            </a:pPr>
            <a:r>
              <a:rPr lang="en-US" sz="3600" b="1" dirty="0" smtClean="0"/>
              <a:t>	</a:t>
            </a:r>
            <a:r>
              <a:rPr lang="en-US" sz="3600" dirty="0" smtClean="0"/>
              <a:t>Mitigate hazards according to the hierarchy of controls listed </a:t>
            </a:r>
            <a:endParaRPr lang="en-US" sz="3600" b="1" dirty="0" smtClean="0"/>
          </a:p>
          <a:p>
            <a:pPr eaLnBrk="1" fontAlgn="auto" hangingPunct="1">
              <a:spcBef>
                <a:spcPts val="580"/>
              </a:spcBef>
              <a:spcAft>
                <a:spcPts val="0"/>
              </a:spcAft>
              <a:buFont typeface="Wingdings 2"/>
              <a:buNone/>
              <a:defRPr/>
            </a:pPr>
            <a:r>
              <a:rPr lang="en-US" sz="3600" b="1" dirty="0" smtClean="0"/>
              <a:t>Work Practices</a:t>
            </a:r>
          </a:p>
          <a:p>
            <a:pPr eaLnBrk="1" fontAlgn="auto" hangingPunct="1">
              <a:spcBef>
                <a:spcPts val="580"/>
              </a:spcBef>
              <a:spcAft>
                <a:spcPts val="0"/>
              </a:spcAft>
              <a:buFont typeface="Wingdings 2"/>
              <a:buNone/>
              <a:defRPr/>
            </a:pPr>
            <a:r>
              <a:rPr lang="en-US" sz="3600" b="1" dirty="0" smtClean="0"/>
              <a:t>	</a:t>
            </a:r>
            <a:r>
              <a:rPr lang="en-US" sz="3600" dirty="0" smtClean="0"/>
              <a:t>work practices provide for basic safety, sanitation, and good housekeeping</a:t>
            </a:r>
            <a:endParaRPr lang="en-US" sz="3600" b="1" dirty="0"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smtClean="0"/>
              <a:t>Best Practices for Response &amp; Recovery</a:t>
            </a:r>
          </a:p>
        </p:txBody>
      </p:sp>
      <p:sp>
        <p:nvSpPr>
          <p:cNvPr id="3" name="Text Placeholder 2"/>
          <p:cNvSpPr>
            <a:spLocks noGrp="1"/>
          </p:cNvSpPr>
          <p:nvPr>
            <p:ph type="body" idx="1"/>
          </p:nvPr>
        </p:nvSpPr>
        <p:spPr>
          <a:xfrm>
            <a:off x="609600" y="2667000"/>
            <a:ext cx="7772400" cy="3776663"/>
          </a:xfrm>
        </p:spPr>
        <p:txBody>
          <a:bodyPr>
            <a:normAutofit fontScale="85000" lnSpcReduction="20000"/>
          </a:bodyPr>
          <a:lstStyle/>
          <a:p>
            <a:pPr eaLnBrk="1" fontAlgn="auto" hangingPunct="1">
              <a:spcBef>
                <a:spcPts val="580"/>
              </a:spcBef>
              <a:spcAft>
                <a:spcPts val="0"/>
              </a:spcAft>
              <a:buFont typeface="Wingdings 2"/>
              <a:buNone/>
              <a:defRPr/>
            </a:pPr>
            <a:r>
              <a:rPr lang="en-US" sz="3600" b="1" dirty="0" smtClean="0"/>
              <a:t>Personal Protective Equipment (PPE)</a:t>
            </a:r>
          </a:p>
          <a:p>
            <a:pPr eaLnBrk="1" fontAlgn="auto" hangingPunct="1">
              <a:spcBef>
                <a:spcPts val="580"/>
              </a:spcBef>
              <a:spcAft>
                <a:spcPts val="0"/>
              </a:spcAft>
              <a:buFont typeface="Wingdings 2"/>
              <a:buNone/>
              <a:defRPr/>
            </a:pPr>
            <a:r>
              <a:rPr lang="en-US" dirty="0" smtClean="0"/>
              <a:t>	</a:t>
            </a:r>
            <a:r>
              <a:rPr lang="en-US" sz="2800" b="1" dirty="0" smtClean="0"/>
              <a:t>select PPE that will protect employees from these hazards, and ensure that employees use the PPE selected</a:t>
            </a:r>
          </a:p>
          <a:p>
            <a:pPr eaLnBrk="1" fontAlgn="auto" hangingPunct="1">
              <a:spcBef>
                <a:spcPts val="580"/>
              </a:spcBef>
              <a:spcAft>
                <a:spcPts val="0"/>
              </a:spcAft>
              <a:buFont typeface="Wingdings 2"/>
              <a:buNone/>
              <a:defRPr/>
            </a:pPr>
            <a:endParaRPr lang="en-US" sz="3600" b="1" dirty="0" smtClean="0"/>
          </a:p>
          <a:p>
            <a:pPr eaLnBrk="1" fontAlgn="auto" hangingPunct="1">
              <a:spcBef>
                <a:spcPts val="580"/>
              </a:spcBef>
              <a:spcAft>
                <a:spcPts val="0"/>
              </a:spcAft>
              <a:buFont typeface="Wingdings 2"/>
              <a:buNone/>
              <a:defRPr/>
            </a:pPr>
            <a:r>
              <a:rPr lang="en-US" sz="3600" b="1" dirty="0" smtClean="0"/>
              <a:t>Training</a:t>
            </a:r>
            <a:endParaRPr lang="en-US" sz="3100" b="1" dirty="0" smtClean="0"/>
          </a:p>
          <a:p>
            <a:pPr eaLnBrk="1" fontAlgn="auto" hangingPunct="1">
              <a:spcBef>
                <a:spcPts val="580"/>
              </a:spcBef>
              <a:spcAft>
                <a:spcPts val="0"/>
              </a:spcAft>
              <a:buFont typeface="Wingdings 2"/>
              <a:buNone/>
              <a:defRPr/>
            </a:pPr>
            <a:r>
              <a:rPr lang="en-US" sz="3100" b="1" dirty="0" smtClean="0"/>
              <a:t>	Train employees engaged in response and recovery operations to recognize and avoid the hazards to which they may be exposed while performing their jobs</a:t>
            </a:r>
            <a:r>
              <a:rPr lang="en-US" b="1" dirty="0" smtClean="0"/>
              <a:t/>
            </a:r>
            <a:br>
              <a:rPr lang="en-US" b="1" dirty="0" smtClean="0"/>
            </a:br>
            <a:r>
              <a:rPr lang="en-US" b="1" dirty="0" smtClean="0"/>
              <a:t>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US" smtClean="0"/>
              <a:t>Table Top Exercises</a:t>
            </a:r>
          </a:p>
        </p:txBody>
      </p:sp>
      <p:sp>
        <p:nvSpPr>
          <p:cNvPr id="111619" name="Content Placeholder 2"/>
          <p:cNvSpPr>
            <a:spLocks noGrp="1"/>
          </p:cNvSpPr>
          <p:nvPr>
            <p:ph sz="quarter" idx="1"/>
          </p:nvPr>
        </p:nvSpPr>
        <p:spPr/>
        <p:txBody>
          <a:bodyPr/>
          <a:lstStyle/>
          <a:p>
            <a:pPr eaLnBrk="1" hangingPunct="1"/>
            <a:r>
              <a:rPr lang="en-US" b="1" smtClean="0"/>
              <a:t>Objectives</a:t>
            </a:r>
          </a:p>
          <a:p>
            <a:pPr eaLnBrk="1" hangingPunct="1"/>
            <a:r>
              <a:rPr lang="en-US" smtClean="0"/>
              <a:t>Enhance understanding of current Emergency Preparedness/Business Continuity plans</a:t>
            </a:r>
          </a:p>
          <a:p>
            <a:pPr eaLnBrk="1" hangingPunct="1"/>
            <a:r>
              <a:rPr lang="en-US" smtClean="0"/>
              <a:t>Identify gaps in Preparedness and Response plans</a:t>
            </a:r>
          </a:p>
          <a:p>
            <a:pPr eaLnBrk="1" hangingPunct="1"/>
            <a:r>
              <a:rPr lang="en-US" smtClean="0"/>
              <a:t>Foster collaboration and coordination opportunities among internal departments and outside agencies</a:t>
            </a:r>
          </a:p>
          <a:p>
            <a:pPr eaLnBrk="1" hangingPunct="1"/>
            <a:r>
              <a:rPr lang="en-US" smtClean="0"/>
              <a:t>Clarify roles and responsibilities supervisors, staff, and the public in a large scale work zone emergency </a:t>
            </a:r>
          </a:p>
          <a:p>
            <a:pPr eaLnBrk="1" hangingPunct="1"/>
            <a:endParaRPr 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4F8035FF0B974B8D948105457B7C6B" ma:contentTypeVersion="0" ma:contentTypeDescription="Create a new document." ma:contentTypeScope="" ma:versionID="8d589d3940c56b9ef64e416f5318ca4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22DAF04-07BF-4AE8-A81C-ED2D63C7588C}">
  <ds:schemaRefs>
    <ds:schemaRef ds:uri="http://schemas.microsoft.com/sharepoint/v3/contenttype/forms"/>
  </ds:schemaRefs>
</ds:datastoreItem>
</file>

<file path=customXml/itemProps2.xml><?xml version="1.0" encoding="utf-8"?>
<ds:datastoreItem xmlns:ds="http://schemas.openxmlformats.org/officeDocument/2006/customXml" ds:itemID="{7D96AD5C-C5CC-417A-8BE3-A858EB5DD9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Clarity</Template>
  <TotalTime>10018</TotalTime>
  <Words>21744</Words>
  <Application>Microsoft Office PowerPoint</Application>
  <PresentationFormat>On-screen Show (4:3)</PresentationFormat>
  <Paragraphs>2235</Paragraphs>
  <Slides>153</Slides>
  <Notes>148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153</vt:i4>
      </vt:variant>
    </vt:vector>
  </HeadingPairs>
  <TitlesOfParts>
    <vt:vector size="155" baseType="lpstr">
      <vt:lpstr>Equity</vt:lpstr>
      <vt:lpstr>Acrobat Document</vt:lpstr>
      <vt:lpstr>PowerPoint Presentation</vt:lpstr>
      <vt:lpstr> Emergency Preparedness in Remote Work Zones</vt:lpstr>
      <vt:lpstr>National Safety Council Mission</vt:lpstr>
      <vt:lpstr>Construction Workers</vt:lpstr>
      <vt:lpstr>You are Important!</vt:lpstr>
      <vt:lpstr>Now What?</vt:lpstr>
      <vt:lpstr>Family, Friends, a Great Job</vt:lpstr>
      <vt:lpstr>The Big Picture is a Puzzle</vt:lpstr>
      <vt:lpstr>Why should I help?</vt:lpstr>
      <vt:lpstr>Three reasons</vt:lpstr>
      <vt:lpstr>Definition of a Work Zone </vt:lpstr>
      <vt:lpstr>What Warning Signs are there?</vt:lpstr>
      <vt:lpstr>Additional pieces to the puzzle encompass length of time</vt:lpstr>
      <vt:lpstr>Long Term</vt:lpstr>
      <vt:lpstr>Intermediate-Term Stationary</vt:lpstr>
      <vt:lpstr>Short Term</vt:lpstr>
      <vt:lpstr>Mobile </vt:lpstr>
      <vt:lpstr>Work Zone – Exclusions</vt:lpstr>
      <vt:lpstr>A work zone is identified by four zones</vt:lpstr>
      <vt:lpstr>Diagram of a Work Zone Area Location of Crash - </vt:lpstr>
      <vt:lpstr>Definition: Work Zone Crash</vt:lpstr>
      <vt:lpstr>Work Zone Related?</vt:lpstr>
      <vt:lpstr>Work Zone Related?</vt:lpstr>
      <vt:lpstr>Work Zone Crash Example</vt:lpstr>
      <vt:lpstr>Work Zone Crash 2nd Example</vt:lpstr>
      <vt:lpstr>Work Zone Crash 3rd Example</vt:lpstr>
      <vt:lpstr>Work Zone Crash Example Exclusions</vt:lpstr>
      <vt:lpstr>Examples #1 </vt:lpstr>
      <vt:lpstr>Example #1 b</vt:lpstr>
      <vt:lpstr>Fatalities in Motor Vehicle Traffic Crashes by State and Construction/Maintenance Zone (2008)</vt:lpstr>
      <vt:lpstr>Summary of a Rural Work Zone</vt:lpstr>
      <vt:lpstr>Three reasons why we should help a person in a work zone</vt:lpstr>
      <vt:lpstr>Work Zone Hazards are ?</vt:lpstr>
      <vt:lpstr>Overview </vt:lpstr>
      <vt:lpstr>Biological Threat</vt:lpstr>
      <vt:lpstr>Blackouts</vt:lpstr>
      <vt:lpstr>Blackouts</vt:lpstr>
      <vt:lpstr>Blackouts</vt:lpstr>
      <vt:lpstr>Chemical Threat</vt:lpstr>
      <vt:lpstr>Earthquakes</vt:lpstr>
      <vt:lpstr>Explosions</vt:lpstr>
      <vt:lpstr>Extreme Heat</vt:lpstr>
      <vt:lpstr>Extreme Heat Statistics  </vt:lpstr>
      <vt:lpstr>PowerPoint Presentation</vt:lpstr>
      <vt:lpstr>Fires </vt:lpstr>
      <vt:lpstr>  Signs of Fire </vt:lpstr>
      <vt:lpstr>Floods</vt:lpstr>
      <vt:lpstr>Hurricanes</vt:lpstr>
      <vt:lpstr>Influenza Pandemic</vt:lpstr>
      <vt:lpstr>PowerPoint Presentation</vt:lpstr>
      <vt:lpstr>Landslides and Debris Flow</vt:lpstr>
      <vt:lpstr>Motor Vehicle</vt:lpstr>
      <vt:lpstr>Motor Vehicle</vt:lpstr>
      <vt:lpstr>Motor Vehicle</vt:lpstr>
      <vt:lpstr>PowerPoint Presentation</vt:lpstr>
      <vt:lpstr>PowerPoint Presentation</vt:lpstr>
      <vt:lpstr>PowerPoint Presentation</vt:lpstr>
      <vt:lpstr>Nuclear Threat</vt:lpstr>
      <vt:lpstr>Radiation Threat</vt:lpstr>
      <vt:lpstr>Thunderstorms and Lightning</vt:lpstr>
      <vt:lpstr>Tornadoes</vt:lpstr>
      <vt:lpstr>Wildfires</vt:lpstr>
      <vt:lpstr>Winter Storms and Extreme Cold</vt:lpstr>
      <vt:lpstr>Emergency Drill Brainstorming</vt:lpstr>
      <vt:lpstr>Understanding what its about that will help my co worker in a work zone? </vt:lpstr>
      <vt:lpstr>PowerPoint Presentation</vt:lpstr>
      <vt:lpstr>  Hazard Activity</vt:lpstr>
      <vt:lpstr>Three reasons why we should help a person in a work zone</vt:lpstr>
      <vt:lpstr>Based on the brainstorming example lets figure out the training puzzle probability</vt:lpstr>
      <vt:lpstr>Typical emergencies in a work zone 16,090 cases</vt:lpstr>
      <vt:lpstr>Typical emergencies in a work Zone 16,090 cases</vt:lpstr>
      <vt:lpstr>Medical Emergencies</vt:lpstr>
      <vt:lpstr>Regulations (Standards - 29 CFR)  Medical services and first aid. - 1910.151 </vt:lpstr>
      <vt:lpstr>Regulations (Standards - 29 CFR)  Medical services and first aid. - 1926.50 App A</vt:lpstr>
      <vt:lpstr>  What is First Aid ?</vt:lpstr>
      <vt:lpstr>Medical and First Aid   OSHA Standards</vt:lpstr>
      <vt:lpstr>Medical Training</vt:lpstr>
      <vt:lpstr>Five Reasons to get CPR Training </vt:lpstr>
      <vt:lpstr>Five Reasons to get CPR training </vt:lpstr>
      <vt:lpstr>Five Reasons to get CPR training </vt:lpstr>
      <vt:lpstr>First Aid Training Will Help Me? How?</vt:lpstr>
      <vt:lpstr>Bloodborne Pathogens </vt:lpstr>
      <vt:lpstr>OSHA</vt:lpstr>
      <vt:lpstr>Quiz Time</vt:lpstr>
      <vt:lpstr>The employer shall ensure the ready availability of medical personnel for advice and consultation on matters of plant health.  Relates to what standard?</vt:lpstr>
      <vt:lpstr>Typical emergencies in a work zone 16,090 cases  What was the number 1?</vt:lpstr>
      <vt:lpstr> "Minimum Requirements for Industrial Unit-Type First-aid Kits“ How are the minimum contents determined?</vt:lpstr>
      <vt:lpstr>CPR training will teach you?</vt:lpstr>
      <vt:lpstr>What was designed to eliminate or minimize employees’ exposure to human blood and other potentially infectious materials (OPIM) in the workplace?</vt:lpstr>
      <vt:lpstr>Emergency Preparedness</vt:lpstr>
      <vt:lpstr>Work Zone Emergency Preparedness Training</vt:lpstr>
      <vt:lpstr>Work Zone Emergency Preparedness Training</vt:lpstr>
      <vt:lpstr>Preparations for Emergencies </vt:lpstr>
      <vt:lpstr>Preparing for Emergencies</vt:lpstr>
      <vt:lpstr>Best Practices for Response &amp; Recovery Training</vt:lpstr>
      <vt:lpstr>Best Practices for Response &amp; Recovery</vt:lpstr>
      <vt:lpstr>Best Practices for Response &amp; Recovery</vt:lpstr>
      <vt:lpstr>Best Practices for Response &amp; Recovery</vt:lpstr>
      <vt:lpstr>Table Top Exercises</vt:lpstr>
      <vt:lpstr>Emergency Planning</vt:lpstr>
      <vt:lpstr>7 Steps to Readiness</vt:lpstr>
      <vt:lpstr>Identify &amp; detail critical work zone functions</vt:lpstr>
      <vt:lpstr>Identify Vulnerabilities &amp; Challenges</vt:lpstr>
      <vt:lpstr>Identify Vulnerabilities &amp; Challenges</vt:lpstr>
      <vt:lpstr>Identify Vulnerabilities &amp; Challenges</vt:lpstr>
      <vt:lpstr>Brainstorm ideas</vt:lpstr>
      <vt:lpstr>Classify employees and others</vt:lpstr>
      <vt:lpstr>Employee Classification Chart </vt:lpstr>
      <vt:lpstr>Name the different ways you communicate at work during an Emergency</vt:lpstr>
      <vt:lpstr>Create communication protocol</vt:lpstr>
      <vt:lpstr>Create communication protocol</vt:lpstr>
      <vt:lpstr>Cross-train employees </vt:lpstr>
      <vt:lpstr>Implement Workplace policies</vt:lpstr>
      <vt:lpstr>Educate your employees</vt:lpstr>
      <vt:lpstr>Emergency Supplies</vt:lpstr>
      <vt:lpstr>Where should you begin?</vt:lpstr>
      <vt:lpstr>Where should you begin?</vt:lpstr>
      <vt:lpstr>Where should you begin?</vt:lpstr>
      <vt:lpstr>Suggested minimum needs: 2 hours</vt:lpstr>
      <vt:lpstr>Water Storage and Purification  </vt:lpstr>
      <vt:lpstr>Storing Water </vt:lpstr>
      <vt:lpstr>Storing Large amounts of Water</vt:lpstr>
      <vt:lpstr>Food Storage Guidelines</vt:lpstr>
      <vt:lpstr>Step One Determine how far out you want your food storage to last</vt:lpstr>
      <vt:lpstr>Step Two Determine what you want in your inventory</vt:lpstr>
      <vt:lpstr>ONE YEAR FOOD STORAGE FAMILY OF FOUR (4) </vt:lpstr>
      <vt:lpstr>ONE YEAR FOOD STORAGE FAMILY OF FOUR (4) </vt:lpstr>
      <vt:lpstr>ONE YEAR FOOD STORAGE FAMILY OF FOUR (4) </vt:lpstr>
      <vt:lpstr>ONE YEAR FOOD STORAGE FAMILY OF FOUR (4) </vt:lpstr>
      <vt:lpstr>Step Three Consider where you are going to store your food</vt:lpstr>
      <vt:lpstr>Step Four An easy way to start out is to assemble a 72 hour kit.</vt:lpstr>
      <vt:lpstr>PowerPoint Presentation</vt:lpstr>
      <vt:lpstr>Step Five Be prepared to rotate through your food storage on a regular basis</vt:lpstr>
      <vt:lpstr>Emergency Planning</vt:lpstr>
      <vt:lpstr>Deciding to Stay or Go</vt:lpstr>
      <vt:lpstr>Crisis Management and Humans</vt:lpstr>
      <vt:lpstr>We are staying and need to control  Traffic Through Traffic Incident Management Areas</vt:lpstr>
      <vt:lpstr>The Standard:</vt:lpstr>
      <vt:lpstr>The Guidance</vt:lpstr>
      <vt:lpstr>Sections 6I.01. 6I.02, 6I.03 Training of On-Scene Responders  </vt:lpstr>
      <vt:lpstr>  Control of Traffic Through Traffic Incident Management Areas  </vt:lpstr>
      <vt:lpstr>    Control of Traffic Through Traffic Incident Management Areas  </vt:lpstr>
      <vt:lpstr>Major Traffic Incidents</vt:lpstr>
      <vt:lpstr>Major Traffic Incidents- Support</vt:lpstr>
      <vt:lpstr>Intermediate Traffic Incidents</vt:lpstr>
      <vt:lpstr>Tabletop exercises</vt:lpstr>
      <vt:lpstr>Wildfire-Rural</vt:lpstr>
      <vt:lpstr> Blizzard</vt:lpstr>
      <vt:lpstr>Airplane Crash</vt:lpstr>
      <vt:lpstr>Construction Headquarters</vt:lpstr>
      <vt:lpstr>Hazardous Material Accident-Ammonia Leak from Fixed Facility</vt:lpstr>
      <vt:lpstr>Hazardous Material Accident-Ammonia Leak from Train Car</vt:lpstr>
      <vt:lpstr>Review </vt:lpstr>
    </vt:vector>
  </TitlesOfParts>
  <Company>North Dakota Safety Counsil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Preparedness in Remote Work Zones</dc:title>
  <dc:creator>Kevin Stewart</dc:creator>
  <cp:lastModifiedBy>Vosburgh, Linda - OSHA</cp:lastModifiedBy>
  <cp:revision>174</cp:revision>
  <dcterms:created xsi:type="dcterms:W3CDTF">2009-10-14T17:57:16Z</dcterms:created>
  <dcterms:modified xsi:type="dcterms:W3CDTF">2012-05-16T15:56:41Z</dcterms:modified>
</cp:coreProperties>
</file>