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2357E2-4135-4040-9649-BCD485BC5828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3F9D18-1F8A-431C-A4E1-6C482E22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778897-FA7F-440D-908F-FAC247F6F6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BBD84-0E19-4070-9B90-CFE5CC6D10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70336-BACE-4EEA-A639-52FEBFFB7A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F9735-4EED-4598-8828-711B89DDD9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14218B-C948-4E43-AD80-31030194F4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603F8-44BC-499E-B5D2-1FE0AE90D8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8B170-F3C7-470A-8A2F-99B200621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BE33A2-FA40-48A6-8E17-874B5B628B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18A7D-CF0B-493C-B824-DDDEE3B7D4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08D932-4E78-4410-B351-F8F8054CCC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7853A-E429-4FA6-A363-4E9C672928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A092D5-F214-48C9-B930-E54A3B492C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23013-9284-4D2F-BA0A-9B7C5A71F6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Discuss MSDS. Its purpose and sections of MSDS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Expand on proper labeling of containers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352CD-2A99-4BB3-91F0-D8C13DAAE8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705CF1-2293-4C33-A369-48F72DA942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CD2E14-4734-46B7-97D8-4C872BB73B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53C6CB-8B1A-4481-BE52-FFB182B4C5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C322CF-4B16-4C90-B7C9-485541A923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9C4F0-70C9-4485-A969-E905291B04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7ED89-BE45-4DE6-9EFD-24C758F068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136988-72DD-4A81-A72E-AF6A19609C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36E4-960F-456C-ABC9-900C232FFBF9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5332-6455-449C-A718-86CD1CD3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98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49D7-A2CA-41AA-BDB4-93E8E4C9D342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13DE-C2AA-414B-8F2D-62432E18E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064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0A44-4E1A-4E36-8958-9ED8196C0BC1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2E1E-E186-4EDB-8B5D-B82A8A98A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1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1AF7-246B-404D-9A62-C64FC1EF67E2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5B11-7D8B-4C78-8A4A-39A50DD79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73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0738-8FFE-4716-9E65-51B17C6418FA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8F4A-5301-497E-8654-D8A57328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38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8488-125E-42F7-92BD-B52B3D84CA09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298D-F198-43A6-9BA1-E7166C893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88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A354-01E4-4464-882E-37126C06DE33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66A5-703C-40C0-B04B-4966FF26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00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9017-D630-44BE-A3C3-4BDCA2437635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BEA0-CE34-4A1E-9458-A4C678D8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53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006C-66DF-4820-BF30-68FB27BD1902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6B7-D637-4B6E-84D3-DFF2A53C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29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C900-1D4A-4210-924D-DE030DFC8F5F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36FA-601F-4DEF-A787-E1D8A6D2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42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89EA-CC29-4C04-A73F-48E108DF1134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504A-B387-4ECB-B5A6-80F7D2D9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40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B1924-E0F4-4ADF-B517-F258BE268878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51D24-455A-41B5-92D4-82BD81F4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ighway17Pav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4038600"/>
            <a:ext cx="5967413" cy="1057275"/>
          </a:xfrm>
        </p:spPr>
        <p:txBody>
          <a:bodyPr/>
          <a:lstStyle/>
          <a:p>
            <a:r>
              <a:rPr lang="en-US" sz="9600" b="1" smtClean="0">
                <a:solidFill>
                  <a:srgbClr val="FFFF00"/>
                </a:solidFill>
              </a:rPr>
              <a:t>Hazardous Materials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 descr="ReliefValve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181100"/>
            <a:ext cx="5794375" cy="52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03325" y="298450"/>
            <a:ext cx="649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latin typeface="Arial" charset="0"/>
              </a:rPr>
              <a:t>Propane Tank - Relief Valve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895600" cy="525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381000"/>
            <a:ext cx="369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latin typeface="Arial" charset="0"/>
              </a:rPr>
              <a:t>Suitable hand truck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secured cyli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838200"/>
          </a:xfrm>
          <a:solidFill>
            <a:srgbClr val="0000CC"/>
          </a:solidFill>
        </p:spPr>
        <p:txBody>
          <a:bodyPr/>
          <a:lstStyle/>
          <a:p>
            <a:r>
              <a:rPr lang="en-US" sz="3200" b="1" u="sng" smtClean="0">
                <a:solidFill>
                  <a:srgbClr val="FFFF00"/>
                </a:solidFill>
                <a:latin typeface="Arial" charset="0"/>
              </a:rPr>
              <a:t>Storing Cylinders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4038600"/>
            <a:ext cx="3886200" cy="28194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Local Regs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Posting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Separation (different types)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Separation (charged &amp; empty)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Storage rooms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Highly flammable substances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Avoid dampness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Protection of cylinders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Care of cylinders</a:t>
            </a:r>
            <a:endParaRPr lang="en-US" sz="2000" b="1" smtClean="0">
              <a:solidFill>
                <a:srgbClr val="00FFFF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447800" y="640080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Unsafe condition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209800" y="4572000"/>
            <a:ext cx="1981200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98" name="Picture 2" descr="Slid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86600" cy="469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28800" y="381000"/>
            <a:ext cx="534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Arial" charset="0"/>
              </a:rPr>
              <a:t>Separation of Flammable Gases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1910sub-h-FLAMMABLE STORAGE CABI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50" y="2093913"/>
            <a:ext cx="5716588" cy="462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70138" y="282575"/>
            <a:ext cx="4719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>
                <a:latin typeface="Arial" charset="0"/>
                <a:cs typeface="Arial" charset="0"/>
              </a:rPr>
              <a:t>Flammable storage </a:t>
            </a:r>
          </a:p>
          <a:p>
            <a:pPr algn="ctr"/>
            <a:r>
              <a:rPr lang="en-US" sz="4000">
                <a:latin typeface="Arial" charset="0"/>
                <a:cs typeface="Arial" charset="0"/>
              </a:rPr>
              <a:t>cabinet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55626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Unsafe condition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5181600"/>
            <a:ext cx="990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234" name="Picture 2" descr="non approved flammable storage cabin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9188" cy="557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>
                <a:latin typeface="Arial" charset="0"/>
                <a:cs typeface="Arial" charset="0"/>
              </a:rPr>
              <a:t>Storage cabinet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1026" descr="1910sub-h-gasoline conta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1968500"/>
            <a:ext cx="3163888" cy="461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2803525" y="330200"/>
            <a:ext cx="3595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>
                <a:latin typeface="Arial" charset="0"/>
                <a:cs typeface="Arial" charset="0"/>
              </a:rPr>
              <a:t>Spring operated 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gasoline can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1910sub-h-unapproved va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888" y="2089150"/>
            <a:ext cx="6242050" cy="417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92363" y="487363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>
                <a:latin typeface="Arial" charset="0"/>
                <a:cs typeface="Arial" charset="0"/>
              </a:rPr>
              <a:t>Not an approved valve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1026" descr="1910sub-h-unapproved va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888" y="2157413"/>
            <a:ext cx="5080000" cy="413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2308225" y="400050"/>
            <a:ext cx="485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>
                <a:latin typeface="Arial" charset="0"/>
                <a:cs typeface="Arial" charset="0"/>
              </a:rPr>
              <a:t>Not approved butterfly </a:t>
            </a:r>
          </a:p>
          <a:p>
            <a:pPr algn="ctr"/>
            <a:r>
              <a:rPr lang="en-US" sz="3600">
                <a:latin typeface="Arial" charset="0"/>
                <a:cs typeface="Arial" charset="0"/>
              </a:rPr>
              <a:t>valve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4" name="Picture 1026" descr="1910sub-h-transferring with pu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825" y="2195513"/>
            <a:ext cx="3657600" cy="448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40355" name="Text Box 1027"/>
          <p:cNvSpPr txBox="1">
            <a:spLocks noChangeArrowheads="1"/>
          </p:cNvSpPr>
          <p:nvPr/>
        </p:nvSpPr>
        <p:spPr bwMode="auto">
          <a:xfrm>
            <a:off x="1670050" y="611188"/>
            <a:ext cx="608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Filling container from the 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gases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smtClean="0"/>
              <a:t>Visually inspect gas cylinders to make sure they are in safe condition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7912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76800" y="1447800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FF00"/>
                </a:solidFill>
              </a:rPr>
              <a:t>Caps and plugs in place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14800" y="28956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FF00"/>
                </a:solidFill>
              </a:rPr>
              <a:t>Damage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29200" y="6096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FF00"/>
                </a:solidFill>
              </a:rPr>
              <a:t>labels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6" name="Picture 2" descr="subpart H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1997075"/>
            <a:ext cx="5478463" cy="463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21063" y="792163"/>
            <a:ext cx="2446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>
                <a:latin typeface="Arial" charset="0"/>
                <a:cs typeface="Arial" charset="0"/>
              </a:rPr>
              <a:t>Bonding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H-MSDA Notebo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2895600" y="0"/>
            <a:ext cx="3811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MSDS Notebook</a:t>
            </a:r>
          </a:p>
        </p:txBody>
      </p:sp>
      <p:sp>
        <p:nvSpPr>
          <p:cNvPr id="22532" name="Line 1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tksafety.com/images/nfpa_diamond_explai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19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www.usg.edu/ehs/training/chemical/images/diamond-lab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http://www.fau.edu/divdept/envhs/Hmis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0" name="Picture 1026" descr="Damaged-Cylinder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89903"/>
            <a:ext cx="8229600" cy="6173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2286000" y="1049338"/>
            <a:ext cx="1919288" cy="833437"/>
          </a:xfrm>
          <a:prstGeom prst="rect">
            <a:avLst/>
          </a:prstGeom>
          <a:solidFill>
            <a:srgbClr val="00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u="sng">
                <a:solidFill>
                  <a:srgbClr val="FFFF00"/>
                </a:solidFill>
                <a:latin typeface="Arial" charset="0"/>
              </a:rPr>
              <a:t>BURN</a:t>
            </a:r>
          </a:p>
        </p:txBody>
      </p:sp>
      <p:sp>
        <p:nvSpPr>
          <p:cNvPr id="4100" name="Line 1028"/>
          <p:cNvSpPr>
            <a:spLocks noChangeShapeType="1"/>
          </p:cNvSpPr>
          <p:nvPr/>
        </p:nvSpPr>
        <p:spPr bwMode="auto">
          <a:xfrm>
            <a:off x="3505200" y="1981200"/>
            <a:ext cx="0" cy="1143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1029"/>
          <p:cNvSpPr txBox="1">
            <a:spLocks noChangeArrowheads="1"/>
          </p:cNvSpPr>
          <p:nvPr/>
        </p:nvSpPr>
        <p:spPr bwMode="auto">
          <a:xfrm>
            <a:off x="2590800" y="5726113"/>
            <a:ext cx="2463800" cy="833437"/>
          </a:xfrm>
          <a:prstGeom prst="rect">
            <a:avLst/>
          </a:prstGeom>
          <a:solidFill>
            <a:srgbClr val="00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u="sng">
                <a:solidFill>
                  <a:srgbClr val="FFFF00"/>
                </a:solidFill>
                <a:latin typeface="Arial" charset="0"/>
              </a:rPr>
              <a:t>GOUGE</a:t>
            </a:r>
          </a:p>
        </p:txBody>
      </p:sp>
      <p:sp>
        <p:nvSpPr>
          <p:cNvPr id="4102" name="Line 1030"/>
          <p:cNvSpPr>
            <a:spLocks noChangeShapeType="1"/>
          </p:cNvSpPr>
          <p:nvPr/>
        </p:nvSpPr>
        <p:spPr bwMode="auto">
          <a:xfrm flipV="1">
            <a:off x="4038600" y="4648200"/>
            <a:ext cx="0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2" descr="Damaged-Cylinder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36575"/>
            <a:ext cx="6705600" cy="578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2463800" cy="833438"/>
          </a:xfrm>
          <a:prstGeom prst="rect">
            <a:avLst/>
          </a:prstGeom>
          <a:solidFill>
            <a:srgbClr val="00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u="sng">
                <a:solidFill>
                  <a:srgbClr val="FFFF00"/>
                </a:solidFill>
                <a:latin typeface="Arial" charset="0"/>
              </a:rPr>
              <a:t>GOUGE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38" name="Picture 1026" descr="Damaged-Cylinder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5000" cy="513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3733800" y="838200"/>
            <a:ext cx="1446213" cy="833438"/>
          </a:xfrm>
          <a:prstGeom prst="rect">
            <a:avLst/>
          </a:prstGeom>
          <a:solidFill>
            <a:srgbClr val="00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u="sng">
                <a:solidFill>
                  <a:srgbClr val="FFFF00"/>
                </a:solidFill>
                <a:latin typeface="Arial" charset="0"/>
              </a:rPr>
              <a:t>CUT</a:t>
            </a:r>
          </a:p>
        </p:txBody>
      </p:sp>
      <p:sp>
        <p:nvSpPr>
          <p:cNvPr id="6148" name="Line 1028"/>
          <p:cNvSpPr>
            <a:spLocks noChangeShapeType="1"/>
          </p:cNvSpPr>
          <p:nvPr/>
        </p:nvSpPr>
        <p:spPr bwMode="auto">
          <a:xfrm>
            <a:off x="4572000" y="1752600"/>
            <a:ext cx="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2" name="Picture 1026" descr="Compressed Gas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67400" cy="561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133600" y="244475"/>
            <a:ext cx="437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latin typeface="Arial" charset="0"/>
              </a:rPr>
              <a:t>Pitting due to corrosion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6" name="Picture 2" descr="Compressed Gas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54438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14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Cylinders are manufactured with reasonably symmetrical</a:t>
            </a:r>
          </a:p>
          <a:p>
            <a:pPr algn="ctr">
              <a:lnSpc>
                <a:spcPct val="90000"/>
              </a:lnSpc>
            </a:pPr>
            <a:r>
              <a:rPr lang="en-US" sz="2000">
                <a:latin typeface="Arial" charset="0"/>
              </a:rPr>
              <a:t>shape.  Cylinder which have definite bulges shall be removed from service</a:t>
            </a:r>
          </a:p>
        </p:txBody>
      </p:sp>
      <p:sp>
        <p:nvSpPr>
          <p:cNvPr id="707588" name="AutoShape 4"/>
          <p:cNvSpPr>
            <a:spLocks noChangeArrowheads="1"/>
          </p:cNvSpPr>
          <p:nvPr/>
        </p:nvSpPr>
        <p:spPr bwMode="auto">
          <a:xfrm>
            <a:off x="5181600" y="2286000"/>
            <a:ext cx="2209800" cy="1143000"/>
          </a:xfrm>
          <a:prstGeom prst="leftArrow">
            <a:avLst>
              <a:gd name="adj1" fmla="val 50000"/>
              <a:gd name="adj2" fmla="val 4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Bulge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2296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u="sng">
                <a:latin typeface="Arial" charset="0"/>
              </a:rPr>
              <a:t>101(b) "Compressed gases."</a:t>
            </a:r>
            <a:r>
              <a:rPr lang="en-US" sz="1600" b="1">
                <a:latin typeface="Arial" charset="0"/>
              </a:rPr>
              <a:t> </a:t>
            </a:r>
          </a:p>
          <a:p>
            <a:pPr algn="just"/>
            <a:r>
              <a:rPr lang="en-US">
                <a:latin typeface="Arial" charset="0"/>
              </a:rPr>
              <a:t>The in-plant handling, storage, and utilization of all compressed gases in cylinders, portable tanks, rail tankcars, or motor vehicle cargo tanks shall be in accordance with </a:t>
            </a:r>
            <a:r>
              <a:rPr lang="en-US" u="sng">
                <a:latin typeface="Arial" charset="0"/>
              </a:rPr>
              <a:t>Compressed Gas Association Pamphlet P-1-1965, which is incorporated by reference as specified  in Sec. 1910.6</a:t>
            </a:r>
            <a:endParaRPr lang="en-US" sz="1600" u="sng">
              <a:latin typeface="Arial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" y="5105400"/>
            <a:ext cx="144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Unsafe condition</a:t>
            </a:r>
          </a:p>
        </p:txBody>
      </p:sp>
      <p:cxnSp>
        <p:nvCxnSpPr>
          <p:cNvPr id="6" name="Straight Arrow Connector 5"/>
          <p:cNvCxnSpPr>
            <a:stCxn id="9220" idx="3"/>
          </p:cNvCxnSpPr>
          <p:nvPr/>
        </p:nvCxnSpPr>
        <p:spPr>
          <a:xfrm flipV="1">
            <a:off x="1676400" y="4267200"/>
            <a:ext cx="2895600" cy="9763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28600"/>
            <a:ext cx="4419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/>
              <a:t>01(c) "Safety relief devices for compressed gas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Compressed gas cylinders, portable tanks, and cargo tanks shall have pressure relief devices installed and maintained in accordance with  Compressed Gas Association Pamphlets S-1.1-1963 and 1965 addenda and S-1.2-1963, which is incorporated by reference as specified in Sec. 1910.6.</a:t>
            </a:r>
          </a:p>
        </p:txBody>
      </p:sp>
      <p:pic>
        <p:nvPicPr>
          <p:cNvPr id="710659" name="Picture 3" descr="ReliefValve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303213"/>
            <a:ext cx="3870325" cy="326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0660" name="Picture 4" descr="ReliefValve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71900"/>
            <a:ext cx="39116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266</Words>
  <Application>Microsoft Office PowerPoint</Application>
  <PresentationFormat>On-screen Show (4:3)</PresentationFormat>
  <Paragraphs>68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Impact</vt:lpstr>
      <vt:lpstr>Times New Roman</vt:lpstr>
      <vt:lpstr>Office Theme</vt:lpstr>
      <vt:lpstr>Hazardous Materials</vt:lpstr>
      <vt:lpstr>Compressed gases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Storing Cylinders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Dakota Safety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Hazardous Materials</dc:title>
  <dc:creator>toddt</dc:creator>
  <cp:lastModifiedBy>Vosburgh, Linda - OSHA</cp:lastModifiedBy>
  <cp:revision>10</cp:revision>
  <dcterms:created xsi:type="dcterms:W3CDTF">2009-11-16T18:45:29Z</dcterms:created>
  <dcterms:modified xsi:type="dcterms:W3CDTF">2012-05-10T19:30:28Z</dcterms:modified>
</cp:coreProperties>
</file>