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F7CBF9-2C92-4BA1-8078-FC52EA197215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BB1D19-0553-4284-B2B6-7A6947B03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85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50C2EF-0049-4290-BD69-1EF259BD14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7263" y="290513"/>
            <a:ext cx="5514975" cy="4137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125" y="4572000"/>
            <a:ext cx="5429250" cy="3700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u="sng" smtClean="0"/>
              <a:t>Trainers Notes: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Most of the workers on foot are killed by being run-over by equipment, especially backing equipment. Some are killed by equipment tip-over or failure.</a:t>
            </a:r>
          </a:p>
          <a:p>
            <a:pPr>
              <a:spcBef>
                <a:spcPct val="0"/>
              </a:spcBef>
            </a:pPr>
            <a:r>
              <a:rPr lang="en-US" smtClean="0"/>
              <a:t>The most common cause of operator fatality is equipment roll-over. Many passengers are killed because they were not in a proper seat and were riding on steps, fenders, tailgates, buckets, etc., and fell off.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E98E0C-E6E6-46C3-A13D-4BD9C9BA29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7263" y="290513"/>
            <a:ext cx="5514975" cy="4137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125" y="4572000"/>
            <a:ext cx="5429250" cy="3700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u="sng" smtClean="0"/>
              <a:t>Trainers Notes: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Reinforce that the number one cause of highway worker fatalities is being killed by construction equipment.</a:t>
            </a:r>
          </a:p>
          <a:p>
            <a:pPr>
              <a:spcBef>
                <a:spcPct val="0"/>
              </a:spcBef>
            </a:pPr>
            <a:r>
              <a:rPr lang="en-US" smtClean="0"/>
              <a:t>Deaths from vehicles entering work areas are usually the result of driver error or improperly erected work zones.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E81A51-A703-4EA5-A1CC-43837E7DF2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u="sng" smtClean="0"/>
              <a:t>Trainers Notes: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OSHA makes the following recommendations: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Give motorists plenty of warning of upcoming work zones; place the first warning signs at a distance calculated as 4 to 8 times (in feet) the speed limit (in mph)-use a higher multiplier for higher speed areas (e.g., a 15 mph road should have its first warning sign at least 60 feet from the work zone, while a work zone needed in a 65 MPH zone should have its first sign approximately 520 feet away).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 Work zone safety requires: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Traffic control plan is needed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Traffic control devices must be used inside the work zone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First warning should be 4-8 times (in feet) the speed limit (in mph)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Flaggers and others need high visibility, reflective clothing and training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D7D9-8D7E-4B38-83F9-35BA2CF580FA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30E6-D23A-4FA9-AFC7-3DD28F731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8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9D2A-D616-42EA-B51B-4EF0660D36AD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DFF7-0667-4572-83CE-47A2B917B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4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671D-4206-4B1D-8AC2-6FD1EB5778B9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098F-AC76-43E2-B5E1-1CC6E3130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90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53CF-249B-42AF-BC67-050AF0DFC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9B87-8D5E-433D-9D1F-CCA83366DA62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FAD9-E712-4BF8-97B2-D993F3672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3F52-DB1F-4652-810C-56D9A21CAD3E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3F36-3316-46B9-B7C3-06E636098E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5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CE380-D208-4B2C-9BFC-336873EDB92E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119D-9251-4F76-A286-D5EF318A2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AA4E-9E5C-4DF2-8A30-4F5F1ABBA6E2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6529-2B85-44DF-8194-5B82507AD2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6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8529-C12C-4BD3-9804-937005873723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665F-5E78-412D-BCB6-A6862946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4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FFEF2-3379-47C1-90E0-756D9AA7132F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1ED1C-4BD5-4DEF-A679-06F782867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5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E2CA-92AD-4CE5-A4A9-F6DC5781160E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A8B7-A439-4F8D-B6F5-7ED52CFE3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9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9F87-E829-4335-900F-006F8D1732CD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FB5E-3FA4-4B57-8ABB-1B693DAF0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6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DCB491-8AAB-4BE6-8E02-2E067AC5250A}" type="datetimeFigureOut">
              <a:rPr lang="en-US"/>
              <a:pPr>
                <a:defRPr/>
              </a:pPr>
              <a:t>5/14/2012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E02553-AB83-420E-AC44-24606B90B8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Content Placeholder 5" descr="Office Settin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70738"/>
          </a:xfrm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2819400" y="381000"/>
            <a:ext cx="6019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>
                <a:solidFill>
                  <a:srgbClr val="0070C0"/>
                </a:solidFill>
              </a:rPr>
              <a:t>How would you like it if people drove their cars thru your office?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Zone Safety</a:t>
            </a:r>
            <a:endParaRPr lang="en-US" sz="16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sz="2800" smtClean="0">
                <a:latin typeface="Palatino Linotype" pitchFamily="18" charset="0"/>
              </a:rPr>
              <a:t>Distracted Driving:</a:t>
            </a:r>
          </a:p>
          <a:p>
            <a:pPr lvl="1"/>
            <a:r>
              <a:rPr lang="en-US" sz="2400" smtClean="0">
                <a:latin typeface="Palatino Linotype" pitchFamily="18" charset="0"/>
              </a:rPr>
              <a:t>Reaching/looking for items in the car</a:t>
            </a:r>
          </a:p>
          <a:p>
            <a:pPr lvl="1"/>
            <a:r>
              <a:rPr lang="en-US" sz="2400" smtClean="0">
                <a:latin typeface="Palatino Linotype" pitchFamily="18" charset="0"/>
              </a:rPr>
              <a:t>Things, events outside of the car/rubbernecking</a:t>
            </a:r>
          </a:p>
          <a:p>
            <a:pPr lvl="1"/>
            <a:r>
              <a:rPr lang="en-US" sz="2400" smtClean="0">
                <a:latin typeface="Palatino Linotype" pitchFamily="18" charset="0"/>
              </a:rPr>
              <a:t>Cell phones</a:t>
            </a:r>
          </a:p>
          <a:p>
            <a:pPr lvl="1"/>
            <a:r>
              <a:rPr lang="en-US" sz="2400" smtClean="0">
                <a:latin typeface="Palatino Linotype" pitchFamily="18" charset="0"/>
              </a:rPr>
              <a:t>Adjusting the radio</a:t>
            </a:r>
          </a:p>
          <a:p>
            <a:pPr lvl="1"/>
            <a:r>
              <a:rPr lang="en-US" sz="2400" smtClean="0">
                <a:latin typeface="Palatino Linotype" pitchFamily="18" charset="0"/>
              </a:rPr>
              <a:t>Eating</a:t>
            </a:r>
          </a:p>
          <a:p>
            <a:pPr lvl="1"/>
            <a:r>
              <a:rPr lang="en-US" sz="2400" smtClean="0">
                <a:latin typeface="Palatino Linotype" pitchFamily="18" charset="0"/>
              </a:rPr>
              <a:t>Grooming</a:t>
            </a:r>
          </a:p>
          <a:p>
            <a:pPr lvl="1"/>
            <a:r>
              <a:rPr lang="en-US" sz="2400" smtClean="0">
                <a:latin typeface="Palatino Linotype" pitchFamily="18" charset="0"/>
              </a:rPr>
              <a:t>Children and pets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6" name="Content Placeholder 5" descr="distracted-driving-text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124200"/>
            <a:ext cx="3810000" cy="2875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5029200" y="61722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Unsafe Condition</a:t>
            </a:r>
          </a:p>
        </p:txBody>
      </p:sp>
      <p:cxnSp>
        <p:nvCxnSpPr>
          <p:cNvPr id="8" name="Straight Arrow Connector 7"/>
          <p:cNvCxnSpPr>
            <a:stCxn id="12293" idx="0"/>
          </p:cNvCxnSpPr>
          <p:nvPr/>
        </p:nvCxnSpPr>
        <p:spPr>
          <a:xfrm rot="16200000" flipV="1">
            <a:off x="5524500" y="5295900"/>
            <a:ext cx="1600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Content Placeholder 4" descr="work zones dangerous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416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does WZ Safety mean to the public?</a:t>
            </a:r>
            <a:endParaRPr lang="en-US" dirty="0"/>
          </a:p>
        </p:txBody>
      </p:sp>
      <p:pic>
        <p:nvPicPr>
          <p:cNvPr id="4" name="Content Placeholder 3" descr="funny-traffic-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696200" cy="4893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Zone Safety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As a result of the Public’s Perception…</a:t>
            </a:r>
          </a:p>
          <a:p>
            <a:pPr algn="ctr"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/>
              <a:t>…the desired effect of our traffic control sometimes gets compromised.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Content Placeholder 3" descr="road work next 1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1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Content Placeholder 3" descr="roadno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043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does WZ safety mean to the contractor?</a:t>
            </a:r>
            <a:endParaRPr lang="en-US" dirty="0"/>
          </a:p>
        </p:txBody>
      </p:sp>
      <p:pic>
        <p:nvPicPr>
          <p:cNvPr id="6" name="Picture 5" descr="Line_Painting_Acci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9-bottolfsoncra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3505200"/>
            <a:ext cx="5080000" cy="314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Content Placeholder 3" descr="cones run over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Content Placeholder 3" descr="cone embedded in truc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138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mtClean="0"/>
              <a:t>Remember, there is only 1 goal</a:t>
            </a:r>
          </a:p>
          <a:p>
            <a:pPr algn="ctr"/>
            <a:r>
              <a:rPr lang="en-US" smtClean="0"/>
              <a:t>You, the motorist, bicyclist and the pedestrian must go home at the end of each work day.</a:t>
            </a:r>
          </a:p>
          <a:p>
            <a:pPr algn="ctr"/>
            <a:r>
              <a:rPr lang="en-US" smtClean="0"/>
              <a:t>There are no other acceptable alternatives.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Zone Safety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More than 40,000 people are injured each year as a result of motor vehicle crashes in work zones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Content Placeholder 5" descr="Kids with Sig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Sight Distance – Blind Curves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Need extra signage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High Speed – High Traffic Volume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 gaps for merging vehicles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Stopping traffic is impractical and unsafe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Tailgating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Motorists following trucks into work space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Panic stops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motorist NEEDS MORE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Zone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Acceleration/Deceleration lanes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Short or non-existent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Signage indicating merge/exit points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Signs give vague information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Messages left up 24/7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Flagging operations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Works best with low traffic and moderate construction trucks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Low construction truck traffic means intermittent flagging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Proper rules are forgotten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Information must be accurate and REAL TIME!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Content Placeholder 3" descr="27862-hi-traffic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122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Zone Safety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Congestion</a:t>
            </a:r>
            <a:r>
              <a:rPr lang="en-US" smtClean="0"/>
              <a:t> on our roads is growing.  Vehicle miles of travel are growing at a rate greater than mile of roadway:</a:t>
            </a:r>
          </a:p>
          <a:p>
            <a:r>
              <a:rPr lang="en-US" b="1" smtClean="0"/>
              <a:t>Between 1982 and 2002, vehicle miles traveled increased by 79 percent, while highway lane miles only increased 3 percent during the same period.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(U.S. Department of transportation, Federal Highway Administration, Highway Statistics 2001, Publication No. FHWA-PL-02-020 Washington, DC , 2001.)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Internal Work Zone Traffic Control for worker protection</a:t>
            </a:r>
            <a:endParaRPr lang="en-US" dirty="0"/>
          </a:p>
        </p:txBody>
      </p:sp>
      <p:pic>
        <p:nvPicPr>
          <p:cNvPr id="4" name="Content Placeholder 3" descr="Traffic Co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3667125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Traffic Barr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600200"/>
            <a:ext cx="3810000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Jersey Barri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4267200"/>
            <a:ext cx="2743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990600" y="5943600"/>
            <a:ext cx="266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Traffic cones from Europe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7391400" y="58674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>
                <a:solidFill>
                  <a:srgbClr val="FF0000"/>
                </a:solidFill>
              </a:rPr>
              <a:t>Not proper use of Jersey Barrier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7010400" y="5638800"/>
            <a:ext cx="5334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1638300" y="5524500"/>
            <a:ext cx="7620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Additional Truck Mounted Attenuators</a:t>
            </a:r>
            <a:br>
              <a:rPr lang="en-US" dirty="0" smtClean="0"/>
            </a:br>
            <a:r>
              <a:rPr lang="en-US" dirty="0" smtClean="0"/>
              <a:t>(as needed for project)</a:t>
            </a:r>
            <a:endParaRPr lang="en-US" dirty="0"/>
          </a:p>
        </p:txBody>
      </p:sp>
      <p:pic>
        <p:nvPicPr>
          <p:cNvPr id="4" name="Content Placeholder 3" descr="360px-TruckMountedAttenua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248400" cy="468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Message Boards</a:t>
            </a:r>
          </a:p>
        </p:txBody>
      </p:sp>
      <p:pic>
        <p:nvPicPr>
          <p:cNvPr id="4" name="Content Placeholder 3" descr="Message 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371600"/>
            <a:ext cx="3505200" cy="4849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Content Placeholder 3" descr="navig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3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Backer Spotter</a:t>
            </a:r>
          </a:p>
        </p:txBody>
      </p:sp>
      <p:pic>
        <p:nvPicPr>
          <p:cNvPr id="4" name="Content Placeholder 3" descr="Paving-Crew-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7162800" cy="538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serious is the WZ Problem?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835 fatalities</a:t>
            </a:r>
          </a:p>
          <a:p>
            <a:r>
              <a:rPr lang="en-US" smtClean="0"/>
              <a:t>$4.4 billion Annual Cost</a:t>
            </a:r>
          </a:p>
          <a:p>
            <a:r>
              <a:rPr lang="en-US" smtClean="0"/>
              <a:t>75 workers killed by vehicles/equipment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2007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Trucks – access and egress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1986" name="Picture 2" descr="http://www.treehugger.com/road-construction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667500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Law Enforcement</a:t>
            </a:r>
          </a:p>
        </p:txBody>
      </p:sp>
      <p:pic>
        <p:nvPicPr>
          <p:cNvPr id="6" name="Content Placeholder 5" descr="police-car-stuck-in-c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Worker more Visible</a:t>
            </a:r>
          </a:p>
        </p:txBody>
      </p:sp>
      <p:pic>
        <p:nvPicPr>
          <p:cNvPr id="6" name="Content Placeholder 5" descr="standard v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604959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Warnings</a:t>
            </a:r>
          </a:p>
        </p:txBody>
      </p:sp>
      <p:pic>
        <p:nvPicPr>
          <p:cNvPr id="37891" name="Content Placeholder 3" descr="200px-616_18_Grooved_Pavement_Ahe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057400"/>
            <a:ext cx="1905000" cy="1943100"/>
          </a:xfrm>
        </p:spPr>
      </p:pic>
      <p:pic>
        <p:nvPicPr>
          <p:cNvPr id="5" name="Picture 4" descr="Grooved Pavement 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276600"/>
            <a:ext cx="383857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Warnings</a:t>
            </a:r>
          </a:p>
        </p:txBody>
      </p:sp>
      <p:pic>
        <p:nvPicPr>
          <p:cNvPr id="38915" name="Content Placeholder 3" descr="Hit-A-Worker-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057400"/>
            <a:ext cx="687705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39" name="Content Placeholder 5" descr="Short Term Sit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46900"/>
          </a:xfrm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838200" y="1219200"/>
            <a:ext cx="3810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800">
                <a:solidFill>
                  <a:srgbClr val="FF0000"/>
                </a:solidFill>
              </a:rPr>
              <a:t>CONES ARE ONLY APPROPRIATE AT SHORT TERM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 Control Devices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Effective</a:t>
            </a:r>
          </a:p>
          <a:p>
            <a:r>
              <a:rPr lang="en-US" smtClean="0"/>
              <a:t>Changeable message signs</a:t>
            </a:r>
          </a:p>
          <a:p>
            <a:r>
              <a:rPr lang="en-US" smtClean="0"/>
              <a:t>Arrow panels</a:t>
            </a:r>
          </a:p>
          <a:p>
            <a:r>
              <a:rPr lang="en-US" smtClean="0"/>
              <a:t>Warning flags and lights on signs</a:t>
            </a:r>
          </a:p>
          <a:p>
            <a:r>
              <a:rPr lang="en-US" smtClean="0"/>
              <a:t>Effective buffer space</a:t>
            </a:r>
          </a:p>
          <a:p>
            <a:r>
              <a:rPr lang="en-US" smtClean="0"/>
              <a:t>Trained flaggers and spotters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TCDs &amp; Safety Devices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Enhanced flagger setups</a:t>
            </a:r>
          </a:p>
          <a:p>
            <a:r>
              <a:rPr lang="en-US" smtClean="0"/>
              <a:t>Intrusion alarms</a:t>
            </a:r>
          </a:p>
          <a:p>
            <a:r>
              <a:rPr lang="en-US" smtClean="0"/>
              <a:t>Rumble strips</a:t>
            </a:r>
          </a:p>
          <a:p>
            <a:r>
              <a:rPr lang="en-US" smtClean="0"/>
              <a:t>Pace or pilot vehicle</a:t>
            </a:r>
          </a:p>
          <a:p>
            <a:r>
              <a:rPr lang="en-US" smtClean="0"/>
              <a:t>High quality work zone pavement markings and removal of misleading markings</a:t>
            </a:r>
          </a:p>
          <a:p>
            <a:r>
              <a:rPr lang="en-US" smtClean="0"/>
              <a:t>Reduced channelizing device spacing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Good TTC</a:t>
            </a:r>
            <a:br>
              <a:rPr lang="en-US" dirty="0" smtClean="0"/>
            </a:br>
            <a:r>
              <a:rPr lang="en-US" dirty="0" smtClean="0"/>
              <a:t>Achieves Multiple Goals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Movement of vehicles, bicycles, pedestrians</a:t>
            </a:r>
          </a:p>
          <a:p>
            <a:r>
              <a:rPr lang="en-US" smtClean="0"/>
              <a:t>Accommodates transit operations</a:t>
            </a:r>
          </a:p>
          <a:p>
            <a:r>
              <a:rPr lang="en-US" smtClean="0"/>
              <a:t>Provides access to property and utilities</a:t>
            </a:r>
          </a:p>
          <a:p>
            <a:r>
              <a:rPr lang="en-US" smtClean="0"/>
              <a:t>Protects workers and work operations</a:t>
            </a:r>
          </a:p>
          <a:p>
            <a:r>
              <a:rPr lang="en-US" smtClean="0"/>
              <a:t>Allows efficient completion of the work</a:t>
            </a:r>
          </a:p>
          <a:p>
            <a:pPr algn="ctr">
              <a:buFont typeface="Arial" charset="0"/>
              <a:buNone/>
            </a:pPr>
            <a:r>
              <a:rPr lang="en-US" smtClean="0"/>
              <a:t>Bottom line = reasonably safe &amp; efficient movement of road users while protecting workers &amp; completing work efficiently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an Internal Traffic Control Plan?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Developed by the contractor</a:t>
            </a:r>
          </a:p>
          <a:p>
            <a:r>
              <a:rPr lang="en-US" smtClean="0"/>
              <a:t>Coordinates vehicle and equipment movement inside the work zone</a:t>
            </a:r>
          </a:p>
          <a:p>
            <a:r>
              <a:rPr lang="en-US" smtClean="0"/>
              <a:t>Limits exposure of workers on foot to construction traffic</a:t>
            </a:r>
          </a:p>
          <a:p>
            <a:r>
              <a:rPr lang="en-US" smtClean="0"/>
              <a:t>Reduce hazards for equipment operators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is Motorist Crash Risk Affected?</a:t>
            </a:r>
            <a:endParaRPr lang="en-US" dirty="0"/>
          </a:p>
        </p:txBody>
      </p:sp>
      <p:graphicFrame>
        <p:nvGraphicFramePr>
          <p:cNvPr id="8195" name="Chart 4"/>
          <p:cNvGraphicFramePr>
            <a:graphicFrameLocks/>
          </p:cNvGraphicFramePr>
          <p:nvPr/>
        </p:nvGraphicFramePr>
        <p:xfrm>
          <a:off x="762000" y="1397000"/>
          <a:ext cx="76962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3" imgW="7699915" imgH="4066384" progId="Excel.Chart.8">
                  <p:embed/>
                </p:oleObj>
              </mc:Choice>
              <mc:Fallback>
                <p:oleObj r:id="rId3" imgW="7699915" imgH="4066384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97000"/>
                        <a:ext cx="76962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59" name="Content Placeholder 3" descr="highway detour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“Stage” the Roadway Work Zone</a:t>
            </a:r>
          </a:p>
        </p:txBody>
      </p:sp>
      <p:sp>
        <p:nvSpPr>
          <p:cNvPr id="460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Advance Warning</a:t>
            </a:r>
          </a:p>
          <a:p>
            <a:r>
              <a:rPr lang="en-US" smtClean="0"/>
              <a:t>Transition</a:t>
            </a:r>
          </a:p>
          <a:p>
            <a:r>
              <a:rPr lang="en-US" smtClean="0"/>
              <a:t>Activity – Work space, Buffer space, Traffic space</a:t>
            </a:r>
          </a:p>
          <a:p>
            <a:r>
              <a:rPr lang="en-US" smtClean="0"/>
              <a:t>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Work Zone Safety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114800"/>
          </a:xfrm>
        </p:spPr>
        <p:txBody>
          <a:bodyPr/>
          <a:lstStyle/>
          <a:p>
            <a:r>
              <a:rPr lang="en-US" smtClean="0"/>
              <a:t>Traffic control plan is needed</a:t>
            </a:r>
          </a:p>
          <a:p>
            <a:r>
              <a:rPr lang="en-US" smtClean="0"/>
              <a:t>Traffic control devices must be used inside the work zone</a:t>
            </a:r>
          </a:p>
          <a:p>
            <a:r>
              <a:rPr lang="en-US" smtClean="0"/>
              <a:t>First warning should be 4-8 times (in feet) the speed limit (in mph)</a:t>
            </a:r>
          </a:p>
          <a:p>
            <a:r>
              <a:rPr lang="en-US" smtClean="0"/>
              <a:t>Flaggers and others need high visibility, reflective clothing and training</a:t>
            </a:r>
          </a:p>
          <a:p>
            <a:endParaRPr lang="en-US" smtClean="0"/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4100" r="5000"/>
          <a:stretch>
            <a:fillRect/>
          </a:stretch>
        </p:blipFill>
        <p:spPr bwMode="auto">
          <a:xfrm>
            <a:off x="1447800" y="5005388"/>
            <a:ext cx="60198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Principles of Safe Traffic Control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Plan for Safety</a:t>
            </a:r>
          </a:p>
          <a:p>
            <a:r>
              <a:rPr lang="en-US" smtClean="0"/>
              <a:t>Keep if Moving</a:t>
            </a:r>
          </a:p>
          <a:p>
            <a:r>
              <a:rPr lang="en-US" smtClean="0"/>
              <a:t>Communicate</a:t>
            </a:r>
          </a:p>
          <a:p>
            <a:r>
              <a:rPr lang="en-US" smtClean="0"/>
              <a:t>Monitor</a:t>
            </a:r>
          </a:p>
          <a:p>
            <a:r>
              <a:rPr lang="en-US" smtClean="0"/>
              <a:t>Plan for the Worst</a:t>
            </a:r>
          </a:p>
          <a:p>
            <a:r>
              <a:rPr lang="en-US" smtClean="0"/>
              <a:t>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Future of Work Zones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smtClean="0"/>
              <a:t>It is possible</a:t>
            </a:r>
            <a:r>
              <a:rPr lang="en-US" smtClean="0"/>
              <a:t> to reduce work zone accidents</a:t>
            </a:r>
          </a:p>
          <a:p>
            <a:r>
              <a:rPr lang="en-US" smtClean="0"/>
              <a:t>Goals:</a:t>
            </a:r>
          </a:p>
          <a:p>
            <a:pPr lvl="1"/>
            <a:r>
              <a:rPr lang="en-US" smtClean="0"/>
              <a:t>Indentify and create best practices</a:t>
            </a:r>
          </a:p>
          <a:p>
            <a:pPr lvl="1"/>
            <a:r>
              <a:rPr lang="en-US" smtClean="0"/>
              <a:t>Implement Internal Traffic Control strategies for improved motorist information on destination and delay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Considerations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Pre-shift meeting with all involved</a:t>
            </a:r>
          </a:p>
          <a:p>
            <a:r>
              <a:rPr lang="en-US" smtClean="0"/>
              <a:t>Everyone must know what is happening for the day.</a:t>
            </a:r>
          </a:p>
        </p:txBody>
      </p:sp>
      <p:pic>
        <p:nvPicPr>
          <p:cNvPr id="25602" name="Picture 2" descr="http://www.dgmslaw.com/images/injuries/dgms-constr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71800"/>
            <a:ext cx="5181600" cy="3432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Zone Safety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However…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“The owner would not always allow us to place additional safety devices on the job!”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“We did not get paid for a lot of those extra safety devices!”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Drowsy Driving in Work Zones</a:t>
            </a:r>
          </a:p>
        </p:txBody>
      </p:sp>
      <p:graphicFrame>
        <p:nvGraphicFramePr>
          <p:cNvPr id="9219" name="Chart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3" imgW="6096528" imgH="4066384" progId="Excel.Chart.8">
                  <p:embed/>
                </p:oleObj>
              </mc:Choice>
              <mc:Fallback>
                <p:oleObj r:id="rId3" imgW="6096528" imgH="4066384" progId="Excel.Char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Drunk Driving in Work Zones</a:t>
            </a:r>
          </a:p>
        </p:txBody>
      </p:sp>
      <p:graphicFrame>
        <p:nvGraphicFramePr>
          <p:cNvPr id="10243" name="Char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6096528" imgH="4066384" progId="Excel.Chart.8">
                  <p:embed/>
                </p:oleObj>
              </mc:Choice>
              <mc:Fallback>
                <p:oleObj r:id="rId3" imgW="6096528" imgH="4066384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Highway Equipment Related Fatalities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143000" y="1981200"/>
          <a:ext cx="8001000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4" imgW="6095926" imgH="4057538" progId="MSGraph.Chart.8">
                  <p:embed followColorScheme="full"/>
                </p:oleObj>
              </mc:Choice>
              <mc:Fallback>
                <p:oleObj name="Chart" r:id="rId4" imgW="6095926" imgH="405753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8001000" cy="532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705600" y="2085975"/>
            <a:ext cx="2133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Workers on Foot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57%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1752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Operators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35%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981200" y="2009775"/>
            <a:ext cx="1924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/>
              <a:t>Passengers</a:t>
            </a:r>
          </a:p>
          <a:p>
            <a:pPr algn="ctr"/>
            <a:r>
              <a:rPr lang="en-US" sz="2400"/>
              <a:t>8%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600200" y="5410200"/>
            <a:ext cx="990600" cy="276225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352800" y="2590800"/>
            <a:ext cx="914400" cy="685800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7086600" y="2847975"/>
            <a:ext cx="381000" cy="533400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572000" y="6262688"/>
            <a:ext cx="419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Source:  Bureau of Labor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Highway Worker Fatalities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371600" y="1325563"/>
          <a:ext cx="777240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hart" r:id="rId4" imgW="6095926" imgH="4057538" progId="MSGraph.Chart.8">
                  <p:embed followColorScheme="full"/>
                </p:oleObj>
              </mc:Choice>
              <mc:Fallback>
                <p:oleObj name="Chart" r:id="rId4" imgW="6095926" imgH="405753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25563"/>
                        <a:ext cx="7772400" cy="517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52600" y="1828800"/>
            <a:ext cx="676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Other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18%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8600" y="5334000"/>
            <a:ext cx="2159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Vehicle Entering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Work Area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22%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943600" y="1524000"/>
            <a:ext cx="29416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Construction Equipment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41%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477000" y="5791200"/>
            <a:ext cx="1565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Traffic Crash</a:t>
            </a:r>
          </a:p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19%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6019800" y="2133600"/>
            <a:ext cx="1143000" cy="838200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2438400" y="2209800"/>
            <a:ext cx="1219200" cy="838200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1295400" y="4572000"/>
            <a:ext cx="990600" cy="685800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 flipV="1">
            <a:off x="5791200" y="5029200"/>
            <a:ext cx="762000" cy="685800"/>
          </a:xfrm>
          <a:prstGeom prst="line">
            <a:avLst/>
          </a:prstGeom>
          <a:noFill/>
          <a:ln w="57150">
            <a:solidFill>
              <a:srgbClr val="BD2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2667000" y="6324600"/>
            <a:ext cx="419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/>
              <a:t>Source:  Bureau of Labor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Zone Safety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Speed: the number one concern in work zone safety</a:t>
            </a:r>
          </a:p>
        </p:txBody>
      </p:sp>
      <p:pic>
        <p:nvPicPr>
          <p:cNvPr id="63490" name="Picture 2" descr="http://upload.wikimedia.org/wikipedia/commons/e/e1/Car_crash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57400"/>
            <a:ext cx="64008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1020</Words>
  <Application>Microsoft Office PowerPoint</Application>
  <PresentationFormat>On-screen Show (4:3)</PresentationFormat>
  <Paragraphs>169</Paragraphs>
  <Slides>46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Calibri</vt:lpstr>
      <vt:lpstr>Arial</vt:lpstr>
      <vt:lpstr>Palatino Linotype</vt:lpstr>
      <vt:lpstr>Wingdings</vt:lpstr>
      <vt:lpstr>Office Theme</vt:lpstr>
      <vt:lpstr>Microsoft Office Excel Chart</vt:lpstr>
      <vt:lpstr>Chart</vt:lpstr>
      <vt:lpstr>PowerPoint Presentation</vt:lpstr>
      <vt:lpstr>Work Zone Safety</vt:lpstr>
      <vt:lpstr>How serious is the WZ Problem?</vt:lpstr>
      <vt:lpstr>How is Motorist Crash Risk Affected?</vt:lpstr>
      <vt:lpstr>Drowsy Driving in Work Zones</vt:lpstr>
      <vt:lpstr>Drunk Driving in Work Zones</vt:lpstr>
      <vt:lpstr>Highway Equipment Related Fatalities</vt:lpstr>
      <vt:lpstr>Highway Worker Fatalities</vt:lpstr>
      <vt:lpstr>Work Zone Safety</vt:lpstr>
      <vt:lpstr>Work Zone Safety</vt:lpstr>
      <vt:lpstr>PowerPoint Presentation</vt:lpstr>
      <vt:lpstr>What does WZ Safety mean to the public?</vt:lpstr>
      <vt:lpstr>Work Zone Safety</vt:lpstr>
      <vt:lpstr>PowerPoint Presentation</vt:lpstr>
      <vt:lpstr>PowerPoint Presentation</vt:lpstr>
      <vt:lpstr>What does WZ safety mean to the contractor?</vt:lpstr>
      <vt:lpstr>PowerPoint Presentation</vt:lpstr>
      <vt:lpstr>PowerPoint Presentation</vt:lpstr>
      <vt:lpstr>Safety</vt:lpstr>
      <vt:lpstr>PowerPoint Presentation</vt:lpstr>
      <vt:lpstr>Traffic Issues</vt:lpstr>
      <vt:lpstr>Work Zone Issues</vt:lpstr>
      <vt:lpstr>PowerPoint Presentation</vt:lpstr>
      <vt:lpstr>Work Zone Safety</vt:lpstr>
      <vt:lpstr>Internal Work Zone Traffic Control for worker protection</vt:lpstr>
      <vt:lpstr>Additional Truck Mounted Attenuators (as needed for project)</vt:lpstr>
      <vt:lpstr>Additional Message Boards</vt:lpstr>
      <vt:lpstr>PowerPoint Presentation</vt:lpstr>
      <vt:lpstr>Backer Spotter</vt:lpstr>
      <vt:lpstr>Trucks – access and egress</vt:lpstr>
      <vt:lpstr>Additional Law Enforcement</vt:lpstr>
      <vt:lpstr>Making Worker more Visible</vt:lpstr>
      <vt:lpstr>Additional Warnings</vt:lpstr>
      <vt:lpstr>Additional Warnings</vt:lpstr>
      <vt:lpstr>PowerPoint Presentation</vt:lpstr>
      <vt:lpstr>Traffic Control Devices</vt:lpstr>
      <vt:lpstr>Other TCDs &amp; Safety Devices</vt:lpstr>
      <vt:lpstr>Good TTC Achieves Multiple Goals</vt:lpstr>
      <vt:lpstr>What is an Internal Traffic Control Plan?</vt:lpstr>
      <vt:lpstr>PowerPoint Presentation</vt:lpstr>
      <vt:lpstr>“Stage” the Roadway Work Zone</vt:lpstr>
      <vt:lpstr>Work Zone Safety</vt:lpstr>
      <vt:lpstr>Principles of Safe Traffic Control</vt:lpstr>
      <vt:lpstr>The Future of Work Zones</vt:lpstr>
      <vt:lpstr>Considerations</vt:lpstr>
      <vt:lpstr>Work Zone Safety</vt:lpstr>
    </vt:vector>
  </TitlesOfParts>
  <Company>North Dakota Safety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toddt</dc:creator>
  <cp:lastModifiedBy>Vosburgh, Linda - OSHA</cp:lastModifiedBy>
  <cp:revision>25</cp:revision>
  <dcterms:created xsi:type="dcterms:W3CDTF">2009-11-16T18:13:01Z</dcterms:created>
  <dcterms:modified xsi:type="dcterms:W3CDTF">2012-05-14T15:43:17Z</dcterms:modified>
</cp:coreProperties>
</file>