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76" r:id="rId2"/>
    <p:sldMasterId id="2147483688" r:id="rId3"/>
    <p:sldMasterId id="2147483700" r:id="rId4"/>
    <p:sldMasterId id="2147483712" r:id="rId5"/>
  </p:sldMasterIdLst>
  <p:notesMasterIdLst>
    <p:notesMasterId r:id="rId90"/>
  </p:notesMasterIdLst>
  <p:handoutMasterIdLst>
    <p:handoutMasterId r:id="rId91"/>
  </p:handoutMasterIdLst>
  <p:sldIdLst>
    <p:sldId id="256" r:id="rId6"/>
    <p:sldId id="321" r:id="rId7"/>
    <p:sldId id="259" r:id="rId8"/>
    <p:sldId id="260" r:id="rId9"/>
    <p:sldId id="261" r:id="rId10"/>
    <p:sldId id="302" r:id="rId11"/>
    <p:sldId id="303" r:id="rId12"/>
    <p:sldId id="308" r:id="rId13"/>
    <p:sldId id="309" r:id="rId14"/>
    <p:sldId id="316" r:id="rId15"/>
    <p:sldId id="319" r:id="rId16"/>
    <p:sldId id="282" r:id="rId17"/>
    <p:sldId id="283" r:id="rId18"/>
    <p:sldId id="284" r:id="rId19"/>
    <p:sldId id="318" r:id="rId20"/>
    <p:sldId id="268" r:id="rId21"/>
    <p:sldId id="285" r:id="rId22"/>
    <p:sldId id="287" r:id="rId23"/>
    <p:sldId id="289" r:id="rId24"/>
    <p:sldId id="286" r:id="rId25"/>
    <p:sldId id="288" r:id="rId26"/>
    <p:sldId id="275" r:id="rId27"/>
    <p:sldId id="291" r:id="rId28"/>
    <p:sldId id="276" r:id="rId29"/>
    <p:sldId id="272" r:id="rId30"/>
    <p:sldId id="313" r:id="rId31"/>
    <p:sldId id="277" r:id="rId32"/>
    <p:sldId id="298" r:id="rId33"/>
    <p:sldId id="293" r:id="rId34"/>
    <p:sldId id="294" r:id="rId35"/>
    <p:sldId id="292" r:id="rId36"/>
    <p:sldId id="271" r:id="rId37"/>
    <p:sldId id="299" r:id="rId38"/>
    <p:sldId id="300" r:id="rId39"/>
    <p:sldId id="322" r:id="rId40"/>
    <p:sldId id="324" r:id="rId41"/>
    <p:sldId id="325" r:id="rId42"/>
    <p:sldId id="326" r:id="rId43"/>
    <p:sldId id="327" r:id="rId44"/>
    <p:sldId id="328" r:id="rId45"/>
    <p:sldId id="329" r:id="rId46"/>
    <p:sldId id="330" r:id="rId47"/>
    <p:sldId id="331" r:id="rId48"/>
    <p:sldId id="332" r:id="rId49"/>
    <p:sldId id="333" r:id="rId50"/>
    <p:sldId id="334" r:id="rId51"/>
    <p:sldId id="335" r:id="rId52"/>
    <p:sldId id="336" r:id="rId53"/>
    <p:sldId id="337" r:id="rId54"/>
    <p:sldId id="338" r:id="rId55"/>
    <p:sldId id="339" r:id="rId56"/>
    <p:sldId id="340" r:id="rId57"/>
    <p:sldId id="341" r:id="rId58"/>
    <p:sldId id="342" r:id="rId59"/>
    <p:sldId id="343" r:id="rId60"/>
    <p:sldId id="344" r:id="rId61"/>
    <p:sldId id="345" r:id="rId62"/>
    <p:sldId id="346" r:id="rId63"/>
    <p:sldId id="347" r:id="rId64"/>
    <p:sldId id="348" r:id="rId65"/>
    <p:sldId id="349" r:id="rId66"/>
    <p:sldId id="350" r:id="rId67"/>
    <p:sldId id="351" r:id="rId68"/>
    <p:sldId id="352" r:id="rId69"/>
    <p:sldId id="353" r:id="rId70"/>
    <p:sldId id="354" r:id="rId71"/>
    <p:sldId id="355" r:id="rId72"/>
    <p:sldId id="356" r:id="rId73"/>
    <p:sldId id="357" r:id="rId74"/>
    <p:sldId id="358" r:id="rId75"/>
    <p:sldId id="359" r:id="rId76"/>
    <p:sldId id="360" r:id="rId77"/>
    <p:sldId id="361" r:id="rId78"/>
    <p:sldId id="362" r:id="rId79"/>
    <p:sldId id="363" r:id="rId80"/>
    <p:sldId id="364" r:id="rId81"/>
    <p:sldId id="365" r:id="rId82"/>
    <p:sldId id="366" r:id="rId83"/>
    <p:sldId id="367" r:id="rId84"/>
    <p:sldId id="368" r:id="rId85"/>
    <p:sldId id="369" r:id="rId86"/>
    <p:sldId id="370" r:id="rId87"/>
    <p:sldId id="371" r:id="rId88"/>
    <p:sldId id="372" r:id="rId89"/>
  </p:sldIdLst>
  <p:sldSz cx="9144000" cy="6858000" type="screen4x3"/>
  <p:notesSz cx="7010400" cy="9296400"/>
  <p:defaultTextStyle>
    <a:defPPr>
      <a:defRPr lang="en-US"/>
    </a:defPPr>
    <a:lvl1pPr algn="l" rtl="0" fontAlgn="base">
      <a:spcBef>
        <a:spcPct val="0"/>
      </a:spcBef>
      <a:spcAft>
        <a:spcPct val="0"/>
      </a:spcAft>
      <a:defRPr sz="2800" b="1" kern="1200">
        <a:solidFill>
          <a:srgbClr val="FFFF00"/>
        </a:solidFill>
        <a:latin typeface="Times New Roman" pitchFamily="18" charset="0"/>
        <a:ea typeface="+mn-ea"/>
        <a:cs typeface="+mn-cs"/>
      </a:defRPr>
    </a:lvl1pPr>
    <a:lvl2pPr marL="457200" algn="l" rtl="0" fontAlgn="base">
      <a:spcBef>
        <a:spcPct val="0"/>
      </a:spcBef>
      <a:spcAft>
        <a:spcPct val="0"/>
      </a:spcAft>
      <a:defRPr sz="2800" b="1" kern="1200">
        <a:solidFill>
          <a:srgbClr val="FFFF00"/>
        </a:solidFill>
        <a:latin typeface="Times New Roman" pitchFamily="18" charset="0"/>
        <a:ea typeface="+mn-ea"/>
        <a:cs typeface="+mn-cs"/>
      </a:defRPr>
    </a:lvl2pPr>
    <a:lvl3pPr marL="914400" algn="l" rtl="0" fontAlgn="base">
      <a:spcBef>
        <a:spcPct val="0"/>
      </a:spcBef>
      <a:spcAft>
        <a:spcPct val="0"/>
      </a:spcAft>
      <a:defRPr sz="2800" b="1" kern="1200">
        <a:solidFill>
          <a:srgbClr val="FFFF00"/>
        </a:solidFill>
        <a:latin typeface="Times New Roman" pitchFamily="18" charset="0"/>
        <a:ea typeface="+mn-ea"/>
        <a:cs typeface="+mn-cs"/>
      </a:defRPr>
    </a:lvl3pPr>
    <a:lvl4pPr marL="1371600" algn="l" rtl="0" fontAlgn="base">
      <a:spcBef>
        <a:spcPct val="0"/>
      </a:spcBef>
      <a:spcAft>
        <a:spcPct val="0"/>
      </a:spcAft>
      <a:defRPr sz="2800" b="1" kern="1200">
        <a:solidFill>
          <a:srgbClr val="FFFF00"/>
        </a:solidFill>
        <a:latin typeface="Times New Roman" pitchFamily="18" charset="0"/>
        <a:ea typeface="+mn-ea"/>
        <a:cs typeface="+mn-cs"/>
      </a:defRPr>
    </a:lvl4pPr>
    <a:lvl5pPr marL="1828800" algn="l" rtl="0" fontAlgn="base">
      <a:spcBef>
        <a:spcPct val="0"/>
      </a:spcBef>
      <a:spcAft>
        <a:spcPct val="0"/>
      </a:spcAft>
      <a:defRPr sz="2800" b="1" kern="1200">
        <a:solidFill>
          <a:srgbClr val="FFFF00"/>
        </a:solidFill>
        <a:latin typeface="Times New Roman" pitchFamily="18" charset="0"/>
        <a:ea typeface="+mn-ea"/>
        <a:cs typeface="+mn-cs"/>
      </a:defRPr>
    </a:lvl5pPr>
    <a:lvl6pPr marL="2286000" algn="l" defTabSz="914400" rtl="0" eaLnBrk="1" latinLnBrk="0" hangingPunct="1">
      <a:defRPr sz="2800" b="1" kern="1200">
        <a:solidFill>
          <a:srgbClr val="FFFF00"/>
        </a:solidFill>
        <a:latin typeface="Times New Roman" pitchFamily="18" charset="0"/>
        <a:ea typeface="+mn-ea"/>
        <a:cs typeface="+mn-cs"/>
      </a:defRPr>
    </a:lvl6pPr>
    <a:lvl7pPr marL="2743200" algn="l" defTabSz="914400" rtl="0" eaLnBrk="1" latinLnBrk="0" hangingPunct="1">
      <a:defRPr sz="2800" b="1" kern="1200">
        <a:solidFill>
          <a:srgbClr val="FFFF00"/>
        </a:solidFill>
        <a:latin typeface="Times New Roman" pitchFamily="18" charset="0"/>
        <a:ea typeface="+mn-ea"/>
        <a:cs typeface="+mn-cs"/>
      </a:defRPr>
    </a:lvl7pPr>
    <a:lvl8pPr marL="3200400" algn="l" defTabSz="914400" rtl="0" eaLnBrk="1" latinLnBrk="0" hangingPunct="1">
      <a:defRPr sz="2800" b="1" kern="1200">
        <a:solidFill>
          <a:srgbClr val="FFFF00"/>
        </a:solidFill>
        <a:latin typeface="Times New Roman" pitchFamily="18" charset="0"/>
        <a:ea typeface="+mn-ea"/>
        <a:cs typeface="+mn-cs"/>
      </a:defRPr>
    </a:lvl8pPr>
    <a:lvl9pPr marL="3657600" algn="l" defTabSz="914400" rtl="0" eaLnBrk="1" latinLnBrk="0" hangingPunct="1">
      <a:defRPr sz="2800" b="1" kern="1200">
        <a:solidFill>
          <a:srgbClr val="FFFF00"/>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00"/>
    <a:srgbClr val="FFFF00"/>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532" autoAdjust="0"/>
  </p:normalViewPr>
  <p:slideViewPr>
    <p:cSldViewPr>
      <p:cViewPr varScale="1">
        <p:scale>
          <a:sx n="63" d="100"/>
          <a:sy n="63" d="100"/>
        </p:scale>
        <p:origin x="-210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slide" Target="slides/slide84.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5" tIns="46588" rIns="93175" bIns="46588" rtlCol="0"/>
          <a:lstStyle>
            <a:lvl1pPr algn="l" eaLnBrk="0" hangingPunct="0">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5" tIns="46588" rIns="93175" bIns="46588" rtlCol="0"/>
          <a:lstStyle>
            <a:lvl1pPr algn="r" eaLnBrk="0" hangingPunct="0">
              <a:defRPr sz="1200" smtClean="0"/>
            </a:lvl1pPr>
          </a:lstStyle>
          <a:p>
            <a:pPr>
              <a:defRPr/>
            </a:pPr>
            <a:fld id="{DBDDDB53-9FD8-4B20-B719-102419FE0D47}" type="datetimeFigureOut">
              <a:rPr lang="en-US"/>
              <a:pPr>
                <a:defRPr/>
              </a:pPr>
              <a:t>5/16/2012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5" tIns="46588" rIns="93175" bIns="46588" rtlCol="0" anchor="b"/>
          <a:lstStyle>
            <a:lvl1pPr algn="l" eaLnBrk="0" hangingPunct="0">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5" tIns="46588" rIns="93175" bIns="46588" rtlCol="0" anchor="b"/>
          <a:lstStyle>
            <a:lvl1pPr algn="r" eaLnBrk="0" hangingPunct="0">
              <a:defRPr sz="1200" smtClean="0"/>
            </a:lvl1pPr>
          </a:lstStyle>
          <a:p>
            <a:pPr>
              <a:defRPr/>
            </a:pPr>
            <a:fld id="{08275F82-FA29-4F6B-A90A-FD32E7232996}" type="slidenum">
              <a:rPr lang="en-US"/>
              <a:pPr>
                <a:defRPr/>
              </a:pPr>
              <a:t>‹#›</a:t>
            </a:fld>
            <a:endParaRPr lang="en-US"/>
          </a:p>
        </p:txBody>
      </p:sp>
    </p:spTree>
    <p:extLst>
      <p:ext uri="{BB962C8B-B14F-4D97-AF65-F5344CB8AC3E}">
        <p14:creationId xmlns:p14="http://schemas.microsoft.com/office/powerpoint/2010/main" val="3771893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5" tIns="46588" rIns="93175" bIns="46588" numCol="1" anchor="t" anchorCtr="0" compatLnSpc="1">
            <a:prstTxWarp prst="textNoShape">
              <a:avLst/>
            </a:prstTxWarp>
          </a:bodyPr>
          <a:lstStyle>
            <a:lvl1pPr algn="l" eaLnBrk="0" hangingPunct="0">
              <a:defRPr sz="1200" b="0">
                <a:solidFill>
                  <a:schemeClr val="tx1"/>
                </a:solidFill>
              </a:defRPr>
            </a:lvl1pPr>
          </a:lstStyle>
          <a:p>
            <a:pPr>
              <a:defRPr/>
            </a:pPr>
            <a:endParaRPr lang="en-US"/>
          </a:p>
        </p:txBody>
      </p:sp>
      <p:sp>
        <p:nvSpPr>
          <p:cNvPr id="8294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5" tIns="46588" rIns="93175" bIns="46588" numCol="1" anchor="t" anchorCtr="0" compatLnSpc="1">
            <a:prstTxWarp prst="textNoShape">
              <a:avLst/>
            </a:prstTxWarp>
          </a:bodyPr>
          <a:lstStyle>
            <a:lvl1pPr algn="r" eaLnBrk="0" hangingPunct="0">
              <a:defRPr sz="1200" b="0">
                <a:solidFill>
                  <a:schemeClr val="tx1"/>
                </a:solidFill>
              </a:defRPr>
            </a:lvl1pPr>
          </a:lstStyle>
          <a:p>
            <a:pPr>
              <a:defRPr/>
            </a:pPr>
            <a:endParaRPr lang="en-US"/>
          </a:p>
        </p:txBody>
      </p:sp>
      <p:sp>
        <p:nvSpPr>
          <p:cNvPr id="93188" name="Rectangle 4"/>
          <p:cNvSpPr>
            <a:spLocks noGrp="1" noRot="1" noChangeAspect="1" noChangeArrowheads="1" noTextEdit="1"/>
          </p:cNvSpPr>
          <p:nvPr>
            <p:ph type="sldImg" idx="2"/>
          </p:nvPr>
        </p:nvSpPr>
        <p:spPr bwMode="auto">
          <a:xfrm>
            <a:off x="1182688" y="698500"/>
            <a:ext cx="4645025"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5" tIns="46588" rIns="93175" bIns="4658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295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5" tIns="46588" rIns="93175" bIns="46588" numCol="1" anchor="b" anchorCtr="0" compatLnSpc="1">
            <a:prstTxWarp prst="textNoShape">
              <a:avLst/>
            </a:prstTxWarp>
          </a:bodyPr>
          <a:lstStyle>
            <a:lvl1pPr algn="l" eaLnBrk="0" hangingPunct="0">
              <a:defRPr sz="1200" b="0">
                <a:solidFill>
                  <a:schemeClr val="tx1"/>
                </a:solidFill>
              </a:defRPr>
            </a:lvl1pPr>
          </a:lstStyle>
          <a:p>
            <a:pPr>
              <a:defRPr/>
            </a:pPr>
            <a:endParaRPr lang="en-US"/>
          </a:p>
        </p:txBody>
      </p:sp>
      <p:sp>
        <p:nvSpPr>
          <p:cNvPr id="8295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5" tIns="46588" rIns="93175" bIns="46588" numCol="1" anchor="b" anchorCtr="0" compatLnSpc="1">
            <a:prstTxWarp prst="textNoShape">
              <a:avLst/>
            </a:prstTxWarp>
          </a:bodyPr>
          <a:lstStyle>
            <a:lvl1pPr algn="r" eaLnBrk="0" hangingPunct="0">
              <a:defRPr sz="1200" b="0">
                <a:solidFill>
                  <a:schemeClr val="tx1"/>
                </a:solidFill>
              </a:defRPr>
            </a:lvl1pPr>
          </a:lstStyle>
          <a:p>
            <a:pPr>
              <a:defRPr/>
            </a:pPr>
            <a:fld id="{026ADD8A-DDEC-4263-B823-3A3763C71676}" type="slidenum">
              <a:rPr lang="en-US"/>
              <a:pPr>
                <a:defRPr/>
              </a:pPr>
              <a:t>‹#›</a:t>
            </a:fld>
            <a:endParaRPr lang="en-US"/>
          </a:p>
        </p:txBody>
      </p:sp>
    </p:spTree>
    <p:extLst>
      <p:ext uri="{BB962C8B-B14F-4D97-AF65-F5344CB8AC3E}">
        <p14:creationId xmlns:p14="http://schemas.microsoft.com/office/powerpoint/2010/main" val="20371902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D6FDD78F-4B16-40BB-969A-F708F398A620}" type="slidenum">
              <a:rPr lang="en-US" sz="1200" b="0" smtClean="0">
                <a:solidFill>
                  <a:schemeClr val="tx1"/>
                </a:solidFill>
              </a:rPr>
              <a:pPr algn="r"/>
              <a:t>2</a:t>
            </a:fld>
            <a:endParaRPr lang="en-US" sz="1200" b="0" smtClean="0">
              <a:solidFill>
                <a:schemeClr val="tx1"/>
              </a:solidFill>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xfrm>
            <a:off x="533400" y="4416425"/>
            <a:ext cx="60198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u="sng" smtClean="0"/>
              <a:t>Trainers Notes:</a:t>
            </a:r>
          </a:p>
          <a:p>
            <a:pPr algn="just" eaLnBrk="1" hangingPunct="1">
              <a:spcBef>
                <a:spcPct val="50000"/>
              </a:spcBef>
            </a:pPr>
            <a:endParaRPr lang="en-US" smtClean="0">
              <a:solidFill>
                <a:srgbClr val="000000"/>
              </a:solidFill>
            </a:endParaRPr>
          </a:p>
          <a:p>
            <a:pPr algn="just" eaLnBrk="1" hangingPunct="1">
              <a:spcBef>
                <a:spcPct val="50000"/>
              </a:spcBef>
            </a:pPr>
            <a:r>
              <a:rPr lang="en-US" smtClean="0">
                <a:solidFill>
                  <a:srgbClr val="000000"/>
                </a:solidFill>
              </a:rPr>
              <a:t>This information is going to be common knowledge to operating engineers, but other trades may not know it and operators may become complacent in performing some of these checks. Wayne State University developed this checklist with funding from OSHA and should be mentioned as the source.</a:t>
            </a:r>
          </a:p>
          <a:p>
            <a:pPr algn="just" eaLnBrk="1" hangingPunct="1">
              <a:spcBef>
                <a:spcPct val="50000"/>
              </a:spcBef>
            </a:pPr>
            <a:endParaRPr lang="en-US" smtClean="0">
              <a:solidFill>
                <a:srgbClr val="000000"/>
              </a:solidFill>
            </a:endParaRPr>
          </a:p>
          <a:p>
            <a:pPr algn="just" eaLnBrk="1" hangingPunct="1">
              <a:spcBef>
                <a:spcPct val="50000"/>
              </a:spcBef>
            </a:pPr>
            <a:r>
              <a:rPr lang="en-US" smtClean="0">
                <a:solidFill>
                  <a:srgbClr val="000000"/>
                </a:solidFill>
              </a:rPr>
              <a:t>Operators should follow the procedures below before the start of each shift (a check list is recommended):</a:t>
            </a:r>
          </a:p>
          <a:p>
            <a:pPr lvl="1" eaLnBrk="1" hangingPunct="1">
              <a:spcBef>
                <a:spcPct val="50000"/>
              </a:spcBef>
              <a:buFont typeface="Wingdings" pitchFamily="2" charset="2"/>
              <a:buChar char="§"/>
            </a:pPr>
            <a:r>
              <a:rPr lang="en-US" smtClean="0">
                <a:solidFill>
                  <a:srgbClr val="000000"/>
                </a:solidFill>
                <a:cs typeface="Arial" charset="0"/>
              </a:rPr>
              <a:t>Approach equipment, walk fully around it and look for hazards on or near equipment.</a:t>
            </a:r>
            <a:endParaRPr lang="en-US" smtClean="0">
              <a:solidFill>
                <a:srgbClr val="000000"/>
              </a:solidFill>
              <a:cs typeface="Times New Roman" pitchFamily="18" charset="0"/>
            </a:endParaRPr>
          </a:p>
          <a:p>
            <a:pPr lvl="1" eaLnBrk="1" hangingPunct="1">
              <a:spcBef>
                <a:spcPct val="50000"/>
              </a:spcBef>
              <a:buFont typeface="Wingdings" pitchFamily="2" charset="2"/>
              <a:buChar char="§"/>
            </a:pPr>
            <a:r>
              <a:rPr lang="en-US" smtClean="0">
                <a:solidFill>
                  <a:srgbClr val="000000"/>
                </a:solidFill>
                <a:cs typeface="Arial" charset="0"/>
              </a:rPr>
              <a:t>Inside the cab, remove trash, make sure cab windows are clean, adjust mirrors, check fire extinguisher, turn on all exterior lights, make sure seatbelt is ready to use.</a:t>
            </a:r>
            <a:endParaRPr lang="en-US" smtClean="0">
              <a:solidFill>
                <a:srgbClr val="000000"/>
              </a:solidFill>
              <a:cs typeface="Times New Roman" pitchFamily="18" charset="0"/>
            </a:endParaRPr>
          </a:p>
          <a:p>
            <a:pPr lvl="1" eaLnBrk="1" hangingPunct="1">
              <a:spcBef>
                <a:spcPct val="50000"/>
              </a:spcBef>
              <a:buFont typeface="Wingdings" pitchFamily="2" charset="2"/>
              <a:buChar char="§"/>
            </a:pPr>
            <a:r>
              <a:rPr lang="en-US" smtClean="0">
                <a:solidFill>
                  <a:srgbClr val="000000"/>
                </a:solidFill>
                <a:cs typeface="Arial" charset="0"/>
              </a:rPr>
              <a:t>Outside, check lights, tires, suspension and  steering system, exterior hoses and filters. Look for cracks in metal structure, unguarded moving parts or other unsafe conditions, and check engine compartment and belts.  Make sure fluid levels are correct.</a:t>
            </a:r>
            <a:endParaRPr lang="en-US" smtClean="0">
              <a:solidFill>
                <a:srgbClr val="000000"/>
              </a:solidFill>
              <a:cs typeface="Times New Roman" pitchFamily="18" charset="0"/>
            </a:endParaRPr>
          </a:p>
          <a:p>
            <a:pPr lvl="1" eaLnBrk="1" hangingPunct="1">
              <a:spcBef>
                <a:spcPct val="50000"/>
              </a:spcBef>
              <a:buFont typeface="Wingdings" pitchFamily="2" charset="2"/>
              <a:buChar char="§"/>
            </a:pPr>
            <a:r>
              <a:rPr lang="en-US" smtClean="0">
                <a:solidFill>
                  <a:srgbClr val="000000"/>
                </a:solidFill>
                <a:cs typeface="Arial" charset="0"/>
              </a:rPr>
              <a:t>Inside again, check all gauges and warning lights before starting. Make sure parking brake is set and other manufacturer’s engine start-up guidelines are followed. Start engine; check gauges &amp; warning lights again. Check engine sounds.</a:t>
            </a:r>
            <a:endParaRPr lang="en-US" smtClean="0">
              <a:solidFill>
                <a:srgbClr val="000000"/>
              </a:solidFill>
              <a:cs typeface="Times New Roman" pitchFamily="18" charset="0"/>
            </a:endParaRPr>
          </a:p>
          <a:p>
            <a:pPr lvl="1" eaLnBrk="1" hangingPunct="1">
              <a:spcBef>
                <a:spcPct val="50000"/>
              </a:spcBef>
              <a:buFont typeface="Wingdings" pitchFamily="2" charset="2"/>
              <a:buChar char="§"/>
            </a:pPr>
            <a:r>
              <a:rPr lang="en-US" smtClean="0">
                <a:solidFill>
                  <a:srgbClr val="000000"/>
                </a:solidFill>
                <a:cs typeface="Times New Roman" pitchFamily="18" charset="0"/>
              </a:rPr>
              <a:t>Before moving, warn people in area, test your equipment’s movements and make sure the backup alarms can be heard.</a:t>
            </a:r>
            <a:r>
              <a:rPr lang="en-US" smtClean="0">
                <a:solidFill>
                  <a:srgbClr val="000000"/>
                </a:solidFill>
              </a:rPr>
              <a:t> </a:t>
            </a:r>
          </a:p>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solidFill>
                  <a:srgbClr val="FFFF00"/>
                </a:solidFill>
              </a:rPr>
              <a:t>Check for air leaks, damaged hoses and connections.  Insure that hoses are properly suspended.  Air line connections should be labeled.</a:t>
            </a:r>
            <a:endParaRPr lang="en-US" smtClean="0"/>
          </a:p>
          <a:p>
            <a:endParaRPr lang="en-US" smtClean="0"/>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2C0F946E-4E93-4752-B15E-92D7D2CE97F9}" type="slidenum">
              <a:rPr lang="en-US" sz="1200" b="0" smtClean="0">
                <a:solidFill>
                  <a:schemeClr val="tx1"/>
                </a:solidFill>
              </a:rPr>
              <a:pPr algn="r"/>
              <a:t>16</a:t>
            </a:fld>
            <a:endParaRPr lang="en-US" sz="1200" b="0" smtClean="0">
              <a:solidFill>
                <a:schemeClr val="tx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solidFill>
                  <a:srgbClr val="FFFF00"/>
                </a:solidFill>
              </a:rPr>
              <a:t>Check engine oil, coolant, power steering and transmission fluid levels.</a:t>
            </a:r>
            <a:endParaRPr lang="en-US" smtClean="0"/>
          </a:p>
          <a:p>
            <a:endParaRPr lang="en-US" smtClean="0"/>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4B46BC42-E1C9-45C1-9340-B09A46DD46AA}" type="slidenum">
              <a:rPr lang="en-US" sz="1200" b="0" smtClean="0">
                <a:solidFill>
                  <a:schemeClr val="tx1"/>
                </a:solidFill>
              </a:rPr>
              <a:pPr algn="r"/>
              <a:t>17</a:t>
            </a:fld>
            <a:endParaRPr lang="en-US" sz="1200" b="0" smtClean="0">
              <a:solidFill>
                <a:schemeClr val="tx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solidFill>
                  <a:srgbClr val="FFFF00"/>
                </a:solidFill>
              </a:rPr>
              <a:t>Check all hoses for signs of leakage or seeping.</a:t>
            </a:r>
            <a:endParaRPr lang="en-US" smtClean="0"/>
          </a:p>
          <a:p>
            <a:endParaRPr lang="en-US" smtClean="0"/>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524FB698-8DFF-473E-9C48-90B19FB16068}" type="slidenum">
              <a:rPr lang="en-US" sz="1200" b="0" smtClean="0">
                <a:solidFill>
                  <a:schemeClr val="tx1"/>
                </a:solidFill>
              </a:rPr>
              <a:pPr algn="r"/>
              <a:t>18</a:t>
            </a:fld>
            <a:endParaRPr lang="en-US" sz="1200" b="0" smtClean="0">
              <a:solidFill>
                <a:schemeClr val="tx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solidFill>
                  <a:srgbClr val="FFFF00"/>
                </a:solidFill>
              </a:rPr>
              <a:t>Moving parts should be guarded to protect persons from flywheels, couplings, shafts, fan blades, and similar moving parts that can cause injury.</a:t>
            </a:r>
          </a:p>
          <a:p>
            <a:r>
              <a:rPr lang="en-US" b="1" smtClean="0">
                <a:solidFill>
                  <a:srgbClr val="FFFF00"/>
                </a:solidFill>
              </a:rPr>
              <a:t>Check for proper installation, construction and design as required by the manufacture.</a:t>
            </a:r>
            <a:endParaRPr lang="en-US" b="1" smtClean="0"/>
          </a:p>
          <a:p>
            <a:endParaRPr lang="en-US" smtClean="0"/>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2D08A241-4714-4871-B94D-553FDA69E1F2}" type="slidenum">
              <a:rPr lang="en-US" sz="1200" b="0" smtClean="0">
                <a:solidFill>
                  <a:schemeClr val="tx1"/>
                </a:solidFill>
              </a:rPr>
              <a:pPr algn="r"/>
              <a:t>19</a:t>
            </a:fld>
            <a:endParaRPr lang="en-US" sz="1200" b="0" smtClean="0">
              <a:solidFill>
                <a:schemeClr val="tx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solidFill>
                  <a:srgbClr val="FFFF00"/>
                </a:solidFill>
              </a:rPr>
              <a:t>Observe exhaust system for leaks (especially under the operator’s compartment)</a:t>
            </a:r>
            <a:endParaRPr lang="en-US" smtClean="0">
              <a:solidFill>
                <a:srgbClr val="FFFF00"/>
              </a:solidFill>
            </a:endParaRPr>
          </a:p>
          <a:p>
            <a:endParaRPr lang="en-US" smtClean="0"/>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8A1EC90E-0847-4DB3-AE1E-F7AC807EDBC0}" type="slidenum">
              <a:rPr lang="en-US" sz="1200" b="0" smtClean="0">
                <a:solidFill>
                  <a:schemeClr val="tx1"/>
                </a:solidFill>
              </a:rPr>
              <a:pPr algn="r"/>
              <a:t>20</a:t>
            </a:fld>
            <a:endParaRPr lang="en-US" sz="1200" b="0" smtClean="0">
              <a:solidFill>
                <a:schemeClr val="tx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solidFill>
                  <a:srgbClr val="FFFF00"/>
                </a:solidFill>
              </a:rPr>
              <a:t>Insure that batteries are secured and in their proper location.  </a:t>
            </a:r>
          </a:p>
          <a:p>
            <a:r>
              <a:rPr lang="en-US" b="1" smtClean="0">
                <a:solidFill>
                  <a:srgbClr val="FFFF00"/>
                </a:solidFill>
              </a:rPr>
              <a:t>If you do not have the proper personal protective equipment do not attempt to perform battery maintenance. Battery maintenance should be performed by experienced maintenance personnel.</a:t>
            </a:r>
            <a:endParaRPr lang="en-US" smtClean="0"/>
          </a:p>
          <a:p>
            <a:endParaRPr lang="en-US" smtClean="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2B7C5EC5-05D5-4323-BD39-A59AC0BC7E47}" type="slidenum">
              <a:rPr lang="en-US" sz="1200" b="0" smtClean="0">
                <a:solidFill>
                  <a:schemeClr val="tx1"/>
                </a:solidFill>
              </a:rPr>
              <a:pPr algn="r"/>
              <a:t>21</a:t>
            </a:fld>
            <a:endParaRPr lang="en-US" sz="1200" b="0" smtClean="0">
              <a:solidFill>
                <a:schemeClr val="tx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solidFill>
                  <a:srgbClr val="FFFF00"/>
                </a:solidFill>
              </a:rPr>
              <a:t>Insure grab irons, hand holds, steps, ladders, service platforms, etc., are free and clear of mud, ice, snow, securely fastened and in general good condition.</a:t>
            </a:r>
            <a:endParaRPr lang="en-US" smtClean="0"/>
          </a:p>
          <a:p>
            <a:endParaRPr lang="en-US" smtClean="0"/>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7EF323F2-3A28-4BE5-AC4F-0D3D4C35EC5C}" type="slidenum">
              <a:rPr lang="en-US" sz="1200" b="0" smtClean="0">
                <a:solidFill>
                  <a:schemeClr val="tx1"/>
                </a:solidFill>
              </a:rPr>
              <a:pPr algn="r"/>
              <a:t>22</a:t>
            </a:fld>
            <a:endParaRPr lang="en-US" sz="1200" b="0" smtClean="0">
              <a:solidFill>
                <a:schemeClr val="tx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solidFill>
                  <a:srgbClr val="FFFF00"/>
                </a:solidFill>
              </a:rPr>
              <a:t>Check gauges and warning lights before starting the engine and after the engine is running for proper warning and operating ranges.</a:t>
            </a:r>
          </a:p>
          <a:p>
            <a:endParaRPr lang="en-US" smtClean="0"/>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4731B648-C9B2-4E61-AE1D-16133CEA3D0A}" type="slidenum">
              <a:rPr lang="en-US" sz="1200" b="0" smtClean="0">
                <a:solidFill>
                  <a:schemeClr val="tx1"/>
                </a:solidFill>
              </a:rPr>
              <a:pPr algn="r"/>
              <a:t>23</a:t>
            </a:fld>
            <a:endParaRPr lang="en-US" sz="1200" b="0" smtClean="0">
              <a:solidFill>
                <a:schemeClr val="tx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solidFill>
                  <a:srgbClr val="FFFF00"/>
                </a:solidFill>
              </a:rPr>
              <a:t>Mirrors on machines are installed to help the operator be sure persons and equipment are clear of the machine being operated.</a:t>
            </a:r>
          </a:p>
          <a:p>
            <a:r>
              <a:rPr lang="en-US" b="1" smtClean="0">
                <a:solidFill>
                  <a:srgbClr val="FFFF00"/>
                </a:solidFill>
              </a:rPr>
              <a:t>   Adjust mirrors to provide the desired visibility especially to the rear area of the machine</a:t>
            </a:r>
          </a:p>
          <a:p>
            <a:r>
              <a:rPr lang="en-US" b="1" smtClean="0">
                <a:solidFill>
                  <a:srgbClr val="FFFF00"/>
                </a:solidFill>
              </a:rPr>
              <a:t>   Check for broke or missing glass.</a:t>
            </a:r>
            <a:endParaRPr lang="en-US" smtClean="0"/>
          </a:p>
          <a:p>
            <a:endParaRPr lang="en-US" smtClean="0"/>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84AEE574-82FD-4C34-BD2E-91198BDA1835}" type="slidenum">
              <a:rPr lang="en-US" sz="1200" b="0" smtClean="0">
                <a:solidFill>
                  <a:schemeClr val="tx1"/>
                </a:solidFill>
              </a:rPr>
              <a:pPr algn="r"/>
              <a:t>24</a:t>
            </a:fld>
            <a:endParaRPr lang="en-US" sz="1200" b="0" smtClean="0">
              <a:solidFill>
                <a:schemeClr val="tx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solidFill>
                  <a:srgbClr val="FFFF00"/>
                </a:solidFill>
              </a:rPr>
              <a:t>Conduct a visual examination of the wiper arms, blades and observe proper operation.</a:t>
            </a:r>
          </a:p>
          <a:p>
            <a:r>
              <a:rPr lang="en-US" b="1" smtClean="0">
                <a:solidFill>
                  <a:srgbClr val="FFFF00"/>
                </a:solidFill>
              </a:rPr>
              <a:t>Check all mechanical components for deterioration of rubber and plastic parts.</a:t>
            </a:r>
          </a:p>
          <a:p>
            <a:r>
              <a:rPr lang="en-US" b="1" smtClean="0">
                <a:solidFill>
                  <a:srgbClr val="FFFF00"/>
                </a:solidFill>
              </a:rPr>
              <a:t>If equipped check windshield washer for proper operation</a:t>
            </a:r>
          </a:p>
          <a:p>
            <a:endParaRPr lang="en-US" smtClean="0"/>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43FD9F64-DE3F-4401-ADF9-E93A8EBED80E}" type="slidenum">
              <a:rPr lang="en-US" sz="1200" b="0" smtClean="0">
                <a:solidFill>
                  <a:schemeClr val="tx1"/>
                </a:solidFill>
              </a:rPr>
              <a:pPr algn="r"/>
              <a:t>25</a:t>
            </a:fld>
            <a:endParaRPr lang="en-US" sz="1200" b="0" smtClean="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b="1" smtClean="0">
                <a:solidFill>
                  <a:srgbClr val="FFFF00"/>
                </a:solidFill>
              </a:rPr>
              <a:t>Park the machine on level ground, out of the traffic pattern and note its general condition.</a:t>
            </a:r>
          </a:p>
          <a:p>
            <a:pPr>
              <a:spcBef>
                <a:spcPct val="0"/>
              </a:spcBef>
            </a:pPr>
            <a:endParaRPr lang="en-US" b="1" smtClean="0">
              <a:solidFill>
                <a:srgbClr val="FFFF00"/>
              </a:solidFill>
            </a:endParaRPr>
          </a:p>
          <a:p>
            <a:pPr>
              <a:spcBef>
                <a:spcPct val="0"/>
              </a:spcBef>
            </a:pPr>
            <a:r>
              <a:rPr lang="en-US" b="1" smtClean="0">
                <a:solidFill>
                  <a:srgbClr val="FFFF00"/>
                </a:solidFill>
              </a:rPr>
              <a:t>Chock the machine against movement.</a:t>
            </a:r>
          </a:p>
          <a:p>
            <a:pPr>
              <a:spcBef>
                <a:spcPct val="0"/>
              </a:spcBef>
            </a:pPr>
            <a:endParaRPr lang="en-US" b="1" smtClean="0">
              <a:solidFill>
                <a:srgbClr val="FFFF00"/>
              </a:solidFill>
            </a:endParaRPr>
          </a:p>
          <a:p>
            <a:pPr>
              <a:spcBef>
                <a:spcPct val="0"/>
              </a:spcBef>
            </a:pPr>
            <a:r>
              <a:rPr lang="en-US" b="1" smtClean="0">
                <a:solidFill>
                  <a:srgbClr val="FFFF00"/>
                </a:solidFill>
              </a:rPr>
              <a:t>Review the last machine examination report. Note any defects reported by the previous operator.  Confirm that repairs were made.</a:t>
            </a:r>
            <a:endParaRPr lang="en-US" smtClean="0">
              <a:solidFill>
                <a:srgbClr val="FFFF00"/>
              </a:solidFill>
            </a:endParaRPr>
          </a:p>
          <a:p>
            <a:pPr>
              <a:spcBef>
                <a:spcPct val="0"/>
              </a:spcBef>
            </a:pPr>
            <a:endParaRPr lang="en-US" smtClean="0">
              <a:solidFill>
                <a:srgbClr val="FFFF00"/>
              </a:solidFill>
            </a:endParaRPr>
          </a:p>
          <a:p>
            <a:endParaRPr lang="en-US"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6C12F9B5-A954-468D-869D-BAF869847B61}" type="slidenum">
              <a:rPr lang="en-US" sz="1200" b="0" smtClean="0">
                <a:solidFill>
                  <a:schemeClr val="tx1"/>
                </a:solidFill>
              </a:rPr>
              <a:pPr algn="r"/>
              <a:t>7</a:t>
            </a:fld>
            <a:endParaRPr lang="en-US" sz="1200" b="0" smtClean="0">
              <a:solidFill>
                <a:schemeClr val="tx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solidFill>
                  <a:srgbClr val="FFFF00"/>
                </a:solidFill>
              </a:rPr>
              <a:t>Fire extinguishers shall be examined and examination shall be recorded on a permanent tag attached to the extinguisher.</a:t>
            </a:r>
            <a:endParaRPr lang="en-US" b="1" smtClean="0"/>
          </a:p>
          <a:p>
            <a:endParaRPr lang="en-US" smtClean="0"/>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06F61B8A-51F4-4816-B222-4B41E1571ADA}" type="slidenum">
              <a:rPr lang="en-US" sz="1200" b="0" smtClean="0">
                <a:solidFill>
                  <a:schemeClr val="tx1"/>
                </a:solidFill>
              </a:rPr>
              <a:pPr algn="r"/>
              <a:t>26</a:t>
            </a:fld>
            <a:endParaRPr lang="en-US" sz="1200" b="0" smtClean="0">
              <a:solidFill>
                <a:schemeClr val="tx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solidFill>
                  <a:srgbClr val="FFFF00"/>
                </a:solidFill>
              </a:rPr>
              <a:t>Seat belts should be provided and worn in haulage trucks.</a:t>
            </a:r>
            <a:endParaRPr lang="en-US" smtClean="0">
              <a:solidFill>
                <a:srgbClr val="FFFF00"/>
              </a:solidFill>
            </a:endParaRPr>
          </a:p>
          <a:p>
            <a:endParaRPr lang="en-US" smtClean="0">
              <a:solidFill>
                <a:srgbClr val="FFFF00"/>
              </a:solidFill>
            </a:endParaRPr>
          </a:p>
          <a:p>
            <a:r>
              <a:rPr lang="en-US" b="1" smtClean="0">
                <a:solidFill>
                  <a:srgbClr val="FFFF00"/>
                </a:solidFill>
              </a:rPr>
              <a:t>Seat Belts should be maintained in  functional condition, and replaced when necessary to assure proper performance.</a:t>
            </a:r>
            <a:endParaRPr lang="en-US" smtClean="0"/>
          </a:p>
          <a:p>
            <a:endParaRPr lang="en-US" smtClean="0"/>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645B02F7-267C-44B4-9F6E-D471C47EBB2F}" type="slidenum">
              <a:rPr lang="en-US" sz="1200" b="0" smtClean="0">
                <a:solidFill>
                  <a:schemeClr val="tx1"/>
                </a:solidFill>
              </a:rPr>
              <a:pPr algn="r"/>
              <a:t>27</a:t>
            </a:fld>
            <a:endParaRPr lang="en-US" sz="1200" b="0" smtClean="0">
              <a:solidFill>
                <a:schemeClr val="tx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solidFill>
                  <a:srgbClr val="FFFF00"/>
                </a:solidFill>
              </a:rPr>
              <a:t>At a slightly accelerated speed, test the electrical/mechanical retarder system.</a:t>
            </a:r>
            <a:endParaRPr lang="en-US" b="1" smtClean="0"/>
          </a:p>
          <a:p>
            <a:endParaRPr lang="en-US" smtClean="0"/>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BE2E7E3E-3F9B-4091-AE00-E065A1916B29}" type="slidenum">
              <a:rPr lang="en-US" sz="1200" b="0" smtClean="0">
                <a:solidFill>
                  <a:schemeClr val="tx1"/>
                </a:solidFill>
              </a:rPr>
              <a:pPr algn="r"/>
              <a:t>28</a:t>
            </a:fld>
            <a:endParaRPr lang="en-US" sz="1200" b="0" smtClean="0">
              <a:solidFill>
                <a:schemeClr val="tx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solidFill>
                  <a:srgbClr val="FFFF00"/>
                </a:solidFill>
              </a:rPr>
              <a:t>Depress service brake pedal and keep depressed while observing air gauge for excessive loss of air pressure.</a:t>
            </a:r>
          </a:p>
          <a:p>
            <a:r>
              <a:rPr lang="en-US" b="1" smtClean="0">
                <a:solidFill>
                  <a:srgbClr val="FFFF00"/>
                </a:solidFill>
              </a:rPr>
              <a:t>Walk around the vehicle while looking and listening for air leaks in hoses, valves and all air connections.</a:t>
            </a:r>
            <a:r>
              <a:rPr lang="en-US" b="1" smtClean="0"/>
              <a:t>  </a:t>
            </a:r>
            <a:r>
              <a:rPr lang="en-US" b="1" smtClean="0">
                <a:solidFill>
                  <a:srgbClr val="FF0000"/>
                </a:solidFill>
              </a:rPr>
              <a:t>When possible use the buddy system.</a:t>
            </a:r>
          </a:p>
          <a:p>
            <a:endParaRPr lang="en-US" smtClean="0"/>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A1932665-936D-4C1B-A5A9-212A31F1A3E4}" type="slidenum">
              <a:rPr lang="en-US" sz="1200" b="0" smtClean="0">
                <a:solidFill>
                  <a:schemeClr val="tx1"/>
                </a:solidFill>
              </a:rPr>
              <a:pPr algn="r"/>
              <a:t>29</a:t>
            </a:fld>
            <a:endParaRPr lang="en-US" sz="1200" b="0" smtClean="0">
              <a:solidFill>
                <a:schemeClr val="tx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solidFill>
                  <a:srgbClr val="FFFF00"/>
                </a:solidFill>
              </a:rPr>
              <a:t>Insure that park brake will hold the vehicle on the maximum grade the vehicle will be traveling.</a:t>
            </a:r>
          </a:p>
          <a:p>
            <a:r>
              <a:rPr lang="en-US" b="1" smtClean="0">
                <a:solidFill>
                  <a:srgbClr val="FFFF00"/>
                </a:solidFill>
              </a:rPr>
              <a:t>Manufacturer recommendations should always be followed.</a:t>
            </a:r>
            <a:endParaRPr lang="en-US" b="1" smtClean="0"/>
          </a:p>
          <a:p>
            <a:endParaRPr lang="en-US" smtClean="0"/>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C05A0A53-598A-4744-B7D9-ECAEEAA4A1BE}" type="slidenum">
              <a:rPr lang="en-US" sz="1200" b="0" smtClean="0">
                <a:solidFill>
                  <a:schemeClr val="tx1"/>
                </a:solidFill>
              </a:rPr>
              <a:pPr algn="r"/>
              <a:t>30</a:t>
            </a:fld>
            <a:endParaRPr lang="en-US" sz="1200" b="0" smtClean="0">
              <a:solidFill>
                <a:schemeClr val="tx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solidFill>
                  <a:srgbClr val="FFFF00"/>
                </a:solidFill>
              </a:rPr>
              <a:t>Start vehicle and allow air pressure to build to proper operating range.</a:t>
            </a:r>
          </a:p>
          <a:p>
            <a:r>
              <a:rPr lang="en-US" b="1" smtClean="0">
                <a:solidFill>
                  <a:srgbClr val="FFFF00"/>
                </a:solidFill>
              </a:rPr>
              <a:t>Check air gauges for proper operating range to insure the air system is charged properly and that the air compressor and governor are operating properly.</a:t>
            </a:r>
          </a:p>
          <a:p>
            <a:r>
              <a:rPr lang="en-US" b="1" smtClean="0">
                <a:solidFill>
                  <a:srgbClr val="FFFF00"/>
                </a:solidFill>
              </a:rPr>
              <a:t>Check all master control valves and all other air control valves for leaks and proper position.</a:t>
            </a:r>
          </a:p>
          <a:p>
            <a:endParaRPr lang="en-US" smtClean="0"/>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B4B59C66-6F0A-48E5-A607-174FD782BFA7}" type="slidenum">
              <a:rPr lang="en-US" sz="1200" b="0" smtClean="0">
                <a:solidFill>
                  <a:schemeClr val="tx1"/>
                </a:solidFill>
              </a:rPr>
              <a:pPr algn="r"/>
              <a:t>31</a:t>
            </a:fld>
            <a:endParaRPr lang="en-US" sz="1200" b="0" smtClean="0">
              <a:solidFill>
                <a:schemeClr val="tx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solidFill>
                  <a:srgbClr val="FFFF00"/>
                </a:solidFill>
              </a:rPr>
              <a:t>External alarms, such as backup alarms and horns are provided to attract attention to the machine.  The machine must not be operated until they are functional.</a:t>
            </a:r>
          </a:p>
          <a:p>
            <a:endParaRPr lang="en-US" smtClean="0"/>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EADC1FF8-F1BB-4F1A-9BB5-DB49064C35FE}" type="slidenum">
              <a:rPr lang="en-US" sz="1200" b="0" smtClean="0">
                <a:solidFill>
                  <a:schemeClr val="tx1"/>
                </a:solidFill>
              </a:rPr>
              <a:pPr algn="r"/>
              <a:t>32</a:t>
            </a:fld>
            <a:endParaRPr lang="en-US" sz="1200" b="0" smtClean="0">
              <a:solidFill>
                <a:schemeClr val="tx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solidFill>
                  <a:srgbClr val="FFFF00"/>
                </a:solidFill>
              </a:rPr>
              <a:t>Test the steering system for response, when you can safely maneuver the machine.</a:t>
            </a:r>
            <a:endParaRPr lang="en-US" smtClean="0"/>
          </a:p>
          <a:p>
            <a:endParaRPr lang="en-US" smtClean="0"/>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4FB90080-AEDA-4EF6-966E-10B120A770F0}" type="slidenum">
              <a:rPr lang="en-US" sz="1200" b="0" smtClean="0">
                <a:solidFill>
                  <a:schemeClr val="tx1"/>
                </a:solidFill>
              </a:rPr>
              <a:pPr algn="r"/>
              <a:t>33</a:t>
            </a:fld>
            <a:endParaRPr lang="en-US" sz="1200" b="0" smtClean="0">
              <a:solidFill>
                <a:schemeClr val="tx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solidFill>
                  <a:srgbClr val="FFFF00"/>
                </a:solidFill>
              </a:rPr>
              <a:t>Check communications system to insure proper operation.</a:t>
            </a:r>
            <a:endParaRPr lang="en-US" b="1" smtClean="0"/>
          </a:p>
          <a:p>
            <a:endParaRPr lang="en-US" smtClean="0"/>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88D80F14-4075-4ED9-8DC2-174EB4C779A8}" type="slidenum">
              <a:rPr lang="en-US" sz="1200" b="0" smtClean="0">
                <a:solidFill>
                  <a:schemeClr val="tx1"/>
                </a:solidFill>
              </a:rPr>
              <a:pPr algn="r"/>
              <a:t>34</a:t>
            </a:fld>
            <a:endParaRPr lang="en-US" sz="1200" b="0" smtClean="0">
              <a:solidFill>
                <a:schemeClr val="tx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30495025-FA1D-4DB5-80BF-7FDC1D73A295}" type="slidenum">
              <a:rPr lang="en-US" sz="1200" b="0" smtClean="0">
                <a:solidFill>
                  <a:schemeClr val="tx1"/>
                </a:solidFill>
              </a:rPr>
              <a:pPr algn="r"/>
              <a:t>38</a:t>
            </a:fld>
            <a:endParaRPr lang="en-US" sz="1200" b="0" smtClean="0">
              <a:solidFill>
                <a:schemeClr val="tx1"/>
              </a:solidFill>
            </a:endParaRPr>
          </a:p>
        </p:txBody>
      </p:sp>
      <p:sp>
        <p:nvSpPr>
          <p:cNvPr id="122883" name="Rectangle 1026"/>
          <p:cNvSpPr>
            <a:spLocks noGrp="1" noRot="1" noChangeAspect="1" noChangeArrowheads="1" noTextEdit="1"/>
          </p:cNvSpPr>
          <p:nvPr>
            <p:ph type="sldImg"/>
          </p:nvPr>
        </p:nvSpPr>
        <p:spPr>
          <a:ln/>
        </p:spPr>
      </p:sp>
      <p:sp>
        <p:nvSpPr>
          <p:cNvPr id="12288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charset="0"/>
              </a:rPr>
              <a:t>This truck driver cannot see the ground closer than 105 feet out the right side, 16 feet out the left side, and 62 feet out the front.  Truck drivers are always operating “in the blind.”  They see only what is far ahead and continue on, hoping the condition will be the same when they get there.  You can imagine the blind areas around some even larger trucks that are 320 or 340 ton capacity.  It's over 200 feet away before the driver can see the ground.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b="1" smtClean="0">
                <a:solidFill>
                  <a:srgbClr val="FFFF00"/>
                </a:solidFill>
              </a:rPr>
              <a:t>Flammable liquids shall not be allowed to accumulate where they can create a fire hazard.</a:t>
            </a:r>
          </a:p>
          <a:p>
            <a:pPr>
              <a:spcBef>
                <a:spcPct val="0"/>
              </a:spcBef>
            </a:pPr>
            <a:endParaRPr lang="en-US" b="1" smtClean="0">
              <a:solidFill>
                <a:srgbClr val="FFFF00"/>
              </a:solidFill>
            </a:endParaRPr>
          </a:p>
          <a:p>
            <a:pPr>
              <a:spcBef>
                <a:spcPct val="0"/>
              </a:spcBef>
            </a:pPr>
            <a:r>
              <a:rPr lang="en-US" b="1" smtClean="0">
                <a:solidFill>
                  <a:srgbClr val="FFFF00"/>
                </a:solidFill>
              </a:rPr>
              <a:t>Look below for signs of leakage</a:t>
            </a:r>
          </a:p>
          <a:p>
            <a:pPr>
              <a:spcBef>
                <a:spcPct val="0"/>
              </a:spcBef>
            </a:pPr>
            <a:endParaRPr lang="en-US" b="1" smtClean="0">
              <a:solidFill>
                <a:srgbClr val="FFFF00"/>
              </a:solidFill>
            </a:endParaRPr>
          </a:p>
          <a:p>
            <a:pPr>
              <a:spcBef>
                <a:spcPct val="0"/>
              </a:spcBef>
            </a:pPr>
            <a:r>
              <a:rPr lang="en-US" b="1" smtClean="0">
                <a:solidFill>
                  <a:srgbClr val="FFFF00"/>
                </a:solidFill>
              </a:rPr>
              <a:t>Check all hoses</a:t>
            </a:r>
          </a:p>
          <a:p>
            <a:pPr>
              <a:spcBef>
                <a:spcPct val="0"/>
              </a:spcBef>
            </a:pPr>
            <a:endParaRPr lang="en-US" b="1" smtClean="0">
              <a:solidFill>
                <a:srgbClr val="FFFF00"/>
              </a:solidFill>
            </a:endParaRPr>
          </a:p>
          <a:p>
            <a:pPr>
              <a:spcBef>
                <a:spcPct val="0"/>
              </a:spcBef>
            </a:pPr>
            <a:r>
              <a:rPr lang="en-US" b="1" smtClean="0">
                <a:solidFill>
                  <a:srgbClr val="FFFF00"/>
                </a:solidFill>
              </a:rPr>
              <a:t>Check for oil accumulations on engine</a:t>
            </a:r>
            <a:endParaRPr lang="en-US" smtClean="0">
              <a:solidFill>
                <a:srgbClr val="FFFF00"/>
              </a:solidFill>
            </a:endParaRPr>
          </a:p>
          <a:p>
            <a:endParaRPr lang="en-US" smtClean="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4D059B8A-BC21-4330-9F08-9C48EC260123}" type="slidenum">
              <a:rPr lang="en-US" sz="1200" b="0" smtClean="0">
                <a:solidFill>
                  <a:schemeClr val="tx1"/>
                </a:solidFill>
              </a:rPr>
              <a:pPr algn="r"/>
              <a:t>8</a:t>
            </a:fld>
            <a:endParaRPr lang="en-US" sz="1200" b="0" smtClean="0">
              <a:solidFill>
                <a:schemeClr val="tx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5C14A93D-D89A-4DCC-A7F8-2D0212BE8C84}" type="slidenum">
              <a:rPr lang="en-US" sz="1200" b="0" smtClean="0">
                <a:solidFill>
                  <a:schemeClr val="tx1"/>
                </a:solidFill>
              </a:rPr>
              <a:pPr algn="r"/>
              <a:t>39</a:t>
            </a:fld>
            <a:endParaRPr lang="en-US" sz="1200" b="0" smtClean="0">
              <a:solidFill>
                <a:schemeClr val="tx1"/>
              </a:solidFill>
            </a:endParaRPr>
          </a:p>
        </p:txBody>
      </p:sp>
      <p:sp>
        <p:nvSpPr>
          <p:cNvPr id="123907" name="Rectangle 1026"/>
          <p:cNvSpPr>
            <a:spLocks noGrp="1" noRot="1" noChangeAspect="1" noChangeArrowheads="1" noTextEdit="1"/>
          </p:cNvSpPr>
          <p:nvPr>
            <p:ph type="sldImg"/>
          </p:nvPr>
        </p:nvSpPr>
        <p:spPr>
          <a:ln/>
        </p:spPr>
      </p:sp>
      <p:sp>
        <p:nvSpPr>
          <p:cNvPr id="12390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charset="0"/>
              </a:rPr>
              <a:t>Here is a view from the driver’s seat of a 240-ton haul truck. The black pickup truck is parked about 68 feet away.  If it was approximately 6 feet closer, the driver probably would not see it.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E1A7D298-61BA-4DD4-AD01-2FDB33D14DD9}" type="slidenum">
              <a:rPr lang="en-US" sz="1200" b="0" smtClean="0">
                <a:solidFill>
                  <a:schemeClr val="tx1"/>
                </a:solidFill>
              </a:rPr>
              <a:pPr algn="r"/>
              <a:t>40</a:t>
            </a:fld>
            <a:endParaRPr lang="en-US" sz="1200" b="0" smtClean="0">
              <a:solidFill>
                <a:schemeClr val="tx1"/>
              </a:solidFill>
            </a:endParaRPr>
          </a:p>
        </p:txBody>
      </p:sp>
      <p:sp>
        <p:nvSpPr>
          <p:cNvPr id="124931" name="Rectangle 1026"/>
          <p:cNvSpPr>
            <a:spLocks noGrp="1" noRot="1" noChangeAspect="1" noChangeArrowheads="1" noTextEdit="1"/>
          </p:cNvSpPr>
          <p:nvPr>
            <p:ph type="sldImg"/>
          </p:nvPr>
        </p:nvSpPr>
        <p:spPr>
          <a:ln/>
        </p:spPr>
      </p:sp>
      <p:sp>
        <p:nvSpPr>
          <p:cNvPr id="12493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charset="0"/>
              </a:rPr>
              <a:t>Here are the mirrors that the truck drivers use on the left side of the truck.  The rectangular, long, flat mirror is the one that most truck drivers use most of the time.  The mirror above it is convex.  It helps by enlarging the viewing area.  But this view is distorted and not as clear as the flat mirror.  When drivers are backing up they’re mainly watching what the rectangular mirror shows from the bottom of the left rear tire all the way to the top of the truck bed.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01B2592B-994F-4277-9ACF-2FAFB1855F24}" type="slidenum">
              <a:rPr lang="en-US" sz="1200" b="0" smtClean="0">
                <a:solidFill>
                  <a:schemeClr val="tx1"/>
                </a:solidFill>
              </a:rPr>
              <a:pPr algn="r"/>
              <a:t>41</a:t>
            </a:fld>
            <a:endParaRPr lang="en-US" sz="1200" b="0" smtClean="0">
              <a:solidFill>
                <a:schemeClr val="tx1"/>
              </a:solidFill>
            </a:endParaRPr>
          </a:p>
        </p:txBody>
      </p:sp>
      <p:sp>
        <p:nvSpPr>
          <p:cNvPr id="125955" name="Rectangle 1026"/>
          <p:cNvSpPr>
            <a:spLocks noGrp="1" noRot="1" noChangeAspect="1" noChangeArrowheads="1" noTextEdit="1"/>
          </p:cNvSpPr>
          <p:nvPr>
            <p:ph type="sldImg"/>
          </p:nvPr>
        </p:nvSpPr>
        <p:spPr>
          <a:ln/>
        </p:spPr>
      </p:sp>
      <p:sp>
        <p:nvSpPr>
          <p:cNvPr id="12595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charset="0"/>
              </a:rPr>
              <a:t>In this view from the driver’s seat you can see the convex mirror on the right side.  This mirror can be as much as 20 to 25 feet away from the driver on larger trucks.  You can see that the image is not very big, and it’s often blurred.  Sometimes the mirror is reflecting the same shade of color as the background view.  It’s very hard for the driver to see that far away.  Painting a bright colored border around that mirror could help the driver pick it out quicker.</a:t>
            </a:r>
          </a:p>
          <a:p>
            <a:endParaRPr lang="en-US" smtClean="0">
              <a:latin typeface="Arial" charset="0"/>
            </a:endParaRPr>
          </a:p>
          <a:p>
            <a:r>
              <a:rPr lang="en-US" smtClean="0">
                <a:latin typeface="Arial" charset="0"/>
              </a:rPr>
              <a:t>Some companies add things to this walkway, such as fire extinguishers on the handrails.  These things reduce visibility.  Anything that blocks visibility increases the danger around these trucks.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3B4DF087-8405-4EEC-8B00-3FE3E4547D20}" type="slidenum">
              <a:rPr lang="en-US" sz="1200" b="0" smtClean="0">
                <a:solidFill>
                  <a:schemeClr val="tx1"/>
                </a:solidFill>
              </a:rPr>
              <a:pPr algn="r"/>
              <a:t>42</a:t>
            </a:fld>
            <a:endParaRPr lang="en-US" sz="1200" b="0" smtClean="0">
              <a:solidFill>
                <a:schemeClr val="tx1"/>
              </a:solidFill>
            </a:endParaRPr>
          </a:p>
        </p:txBody>
      </p:sp>
      <p:sp>
        <p:nvSpPr>
          <p:cNvPr id="126979" name="Rectangle 1026"/>
          <p:cNvSpPr>
            <a:spLocks noGrp="1" noRot="1" noChangeAspect="1" noChangeArrowheads="1" noTextEdit="1"/>
          </p:cNvSpPr>
          <p:nvPr>
            <p:ph type="sldImg"/>
          </p:nvPr>
        </p:nvSpPr>
        <p:spPr>
          <a:ln/>
        </p:spPr>
      </p:sp>
      <p:sp>
        <p:nvSpPr>
          <p:cNvPr id="12698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charset="0"/>
              </a:rPr>
              <a:t>In this fatal mine accident scene you’re looking at the foreman’s red pickup truck.  The large truck in the background was the truck that ran over the pickup.  The sequence of events began with the foreman driving the pickup truck.  He called the haul truck driver and said that he was going to relieve him.  The foreman was going to drive the large truck for a while.  He pulled up to the large truck, parked at its right front corner, walked around the large truck, and entered the driver's compartment.  The regular truck driver went down and had just gotten into the pickup truck when the foreman took off and ran over the pickup that he had just parked.  Because he couldn’t see the pickup, he forgot about it.  Even the flag on the pickup’s "buggy whip" did not alert the foreman.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BC4D1647-5F1F-4B15-8D17-BA2B904BD5C0}" type="slidenum">
              <a:rPr lang="en-US" sz="1200" b="0" smtClean="0">
                <a:solidFill>
                  <a:schemeClr val="tx1"/>
                </a:solidFill>
              </a:rPr>
              <a:pPr algn="r"/>
              <a:t>43</a:t>
            </a:fld>
            <a:endParaRPr lang="en-US" sz="1200" b="0" smtClean="0">
              <a:solidFill>
                <a:schemeClr val="tx1"/>
              </a:solidFill>
            </a:endParaRPr>
          </a:p>
        </p:txBody>
      </p:sp>
      <p:sp>
        <p:nvSpPr>
          <p:cNvPr id="128003" name="Rectangle 2"/>
          <p:cNvSpPr>
            <a:spLocks noGrp="1" noRot="1" noChangeAspect="1" noChangeArrowheads="1" noTextEdit="1"/>
          </p:cNvSpPr>
          <p:nvPr>
            <p:ph type="sldImg"/>
          </p:nvPr>
        </p:nvSpPr>
        <p:spPr>
          <a:xfrm>
            <a:off x="1184275" y="700088"/>
            <a:ext cx="4640263" cy="3481387"/>
          </a:xfrm>
          <a:ln cap="flat"/>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E072E837-6D62-4BC1-9E44-AA0C7828B491}" type="slidenum">
              <a:rPr lang="en-US" sz="1200" b="0" smtClean="0">
                <a:solidFill>
                  <a:schemeClr val="tx1"/>
                </a:solidFill>
              </a:rPr>
              <a:pPr algn="r"/>
              <a:t>44</a:t>
            </a:fld>
            <a:endParaRPr lang="en-US" sz="1200" b="0" smtClean="0">
              <a:solidFill>
                <a:schemeClr val="tx1"/>
              </a:solidFill>
            </a:endParaRPr>
          </a:p>
        </p:txBody>
      </p:sp>
      <p:sp>
        <p:nvSpPr>
          <p:cNvPr id="129027" name="Rectangle 2"/>
          <p:cNvSpPr>
            <a:spLocks noGrp="1" noRot="1" noChangeAspect="1" noChangeArrowheads="1" noTextEdit="1"/>
          </p:cNvSpPr>
          <p:nvPr>
            <p:ph type="sldImg"/>
          </p:nvPr>
        </p:nvSpPr>
        <p:spPr>
          <a:xfrm>
            <a:off x="1184275" y="700088"/>
            <a:ext cx="4640263" cy="3481387"/>
          </a:xfrm>
          <a:ln cap="flat"/>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019EEE4D-3E63-429D-9818-E28CB2573193}" type="slidenum">
              <a:rPr lang="en-US" sz="1200" b="0" smtClean="0">
                <a:solidFill>
                  <a:schemeClr val="tx1"/>
                </a:solidFill>
              </a:rPr>
              <a:pPr algn="r"/>
              <a:t>45</a:t>
            </a:fld>
            <a:endParaRPr lang="en-US" sz="1200" b="0" smtClean="0">
              <a:solidFill>
                <a:schemeClr val="tx1"/>
              </a:solidFill>
            </a:endParaRPr>
          </a:p>
        </p:txBody>
      </p:sp>
      <p:sp>
        <p:nvSpPr>
          <p:cNvPr id="130051" name="Rectangle 2"/>
          <p:cNvSpPr>
            <a:spLocks noGrp="1" noRot="1" noChangeAspect="1" noChangeArrowheads="1" noTextEdit="1"/>
          </p:cNvSpPr>
          <p:nvPr>
            <p:ph type="sldImg"/>
          </p:nvPr>
        </p:nvSpPr>
        <p:spPr>
          <a:xfrm>
            <a:off x="1184275" y="700088"/>
            <a:ext cx="4640263" cy="3481387"/>
          </a:xfrm>
          <a:ln cap="flat"/>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E45E06D9-924F-4F2D-9850-ECB1C32D8038}" type="slidenum">
              <a:rPr lang="en-US" sz="1200" b="0" smtClean="0">
                <a:solidFill>
                  <a:schemeClr val="tx1"/>
                </a:solidFill>
              </a:rPr>
              <a:pPr algn="r"/>
              <a:t>46</a:t>
            </a:fld>
            <a:endParaRPr lang="en-US" sz="1200" b="0" smtClean="0">
              <a:solidFill>
                <a:schemeClr val="tx1"/>
              </a:solidFill>
            </a:endParaRPr>
          </a:p>
        </p:txBody>
      </p:sp>
      <p:sp>
        <p:nvSpPr>
          <p:cNvPr id="131075" name="Rectangle 2"/>
          <p:cNvSpPr>
            <a:spLocks noGrp="1" noRot="1" noChangeAspect="1" noChangeArrowheads="1" noTextEdit="1"/>
          </p:cNvSpPr>
          <p:nvPr>
            <p:ph type="sldImg"/>
          </p:nvPr>
        </p:nvSpPr>
        <p:spPr>
          <a:xfrm>
            <a:off x="1184275" y="700088"/>
            <a:ext cx="4640263" cy="3481387"/>
          </a:xfrm>
          <a:ln cap="flat"/>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A7E0915B-05C8-44F4-9F45-215321A8B0CE}" type="slidenum">
              <a:rPr lang="en-US" sz="1200" b="0" smtClean="0">
                <a:solidFill>
                  <a:schemeClr val="tx1"/>
                </a:solidFill>
              </a:rPr>
              <a:pPr algn="r"/>
              <a:t>47</a:t>
            </a:fld>
            <a:endParaRPr lang="en-US" sz="1200" b="0" smtClean="0">
              <a:solidFill>
                <a:schemeClr val="tx1"/>
              </a:solidFill>
            </a:endParaRPr>
          </a:p>
        </p:txBody>
      </p:sp>
      <p:sp>
        <p:nvSpPr>
          <p:cNvPr id="132099" name="Rectangle 2"/>
          <p:cNvSpPr>
            <a:spLocks noGrp="1" noRot="1" noChangeAspect="1" noChangeArrowheads="1" noTextEdit="1"/>
          </p:cNvSpPr>
          <p:nvPr>
            <p:ph type="sldImg"/>
          </p:nvPr>
        </p:nvSpPr>
        <p:spPr>
          <a:xfrm>
            <a:off x="1184275" y="700088"/>
            <a:ext cx="4640263" cy="3481387"/>
          </a:xfrm>
          <a:ln cap="flat"/>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D1286C36-C61F-4302-A7EB-17B35758370F}" type="slidenum">
              <a:rPr lang="en-US" sz="1200" b="0" smtClean="0">
                <a:solidFill>
                  <a:schemeClr val="tx1"/>
                </a:solidFill>
              </a:rPr>
              <a:pPr algn="r"/>
              <a:t>48</a:t>
            </a:fld>
            <a:endParaRPr lang="en-US" sz="1200" b="0" smtClean="0">
              <a:solidFill>
                <a:schemeClr val="tx1"/>
              </a:solidFill>
            </a:endParaRPr>
          </a:p>
        </p:txBody>
      </p:sp>
      <p:sp>
        <p:nvSpPr>
          <p:cNvPr id="133123" name="Rectangle 2"/>
          <p:cNvSpPr>
            <a:spLocks noGrp="1" noRot="1" noChangeAspect="1" noChangeArrowheads="1" noTextEdit="1"/>
          </p:cNvSpPr>
          <p:nvPr>
            <p:ph type="sldImg"/>
          </p:nvPr>
        </p:nvSpPr>
        <p:spPr>
          <a:xfrm>
            <a:off x="1184275" y="700088"/>
            <a:ext cx="4640263" cy="3481387"/>
          </a:xfrm>
          <a:ln cap="flat"/>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solidFill>
                  <a:srgbClr val="FFFF00"/>
                </a:solidFill>
              </a:rPr>
              <a:t>Check brake lines for damage and insecure mounting.  Check brake linings, if visible, for large cracks, and missing pieces, and verify that there is no oil or grease on linings, drums, or discs.  Listen for air leaks and</a:t>
            </a:r>
            <a:r>
              <a:rPr lang="en-US" b="1" smtClean="0"/>
              <a:t> </a:t>
            </a:r>
            <a:r>
              <a:rPr lang="en-US" b="1" smtClean="0">
                <a:solidFill>
                  <a:srgbClr val="FF0000"/>
                </a:solidFill>
              </a:rPr>
              <a:t>with the aid of a coworker who can apply/release the brakes,</a:t>
            </a:r>
            <a:r>
              <a:rPr lang="en-US" b="1" smtClean="0"/>
              <a:t> </a:t>
            </a:r>
            <a:r>
              <a:rPr lang="en-US" b="1" smtClean="0">
                <a:solidFill>
                  <a:srgbClr val="FFFF00"/>
                </a:solidFill>
              </a:rPr>
              <a:t>check for excessive slack adjuster travel.</a:t>
            </a:r>
            <a:endParaRPr lang="en-US" smtClean="0"/>
          </a:p>
          <a:p>
            <a:endParaRPr lang="en-US" smtClean="0"/>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37A24FA1-A755-4F17-B54C-69B5AEACBFCF}" type="slidenum">
              <a:rPr lang="en-US" sz="1200" b="0" smtClean="0">
                <a:solidFill>
                  <a:schemeClr val="tx1"/>
                </a:solidFill>
              </a:rPr>
              <a:pPr algn="r"/>
              <a:t>9</a:t>
            </a:fld>
            <a:endParaRPr lang="en-US" sz="1200" b="0" smtClean="0">
              <a:solidFill>
                <a:schemeClr val="tx1"/>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88B7F2F6-C882-453A-BD47-C466E1F536B8}" type="slidenum">
              <a:rPr lang="en-US" sz="1200" b="0" smtClean="0">
                <a:solidFill>
                  <a:schemeClr val="tx1"/>
                </a:solidFill>
              </a:rPr>
              <a:pPr algn="r"/>
              <a:t>49</a:t>
            </a:fld>
            <a:endParaRPr lang="en-US" sz="1200" b="0" smtClean="0">
              <a:solidFill>
                <a:schemeClr val="tx1"/>
              </a:solidFill>
            </a:endParaRPr>
          </a:p>
        </p:txBody>
      </p:sp>
      <p:sp>
        <p:nvSpPr>
          <p:cNvPr id="134147" name="Rectangle 2"/>
          <p:cNvSpPr>
            <a:spLocks noGrp="1" noRot="1" noChangeAspect="1" noChangeArrowheads="1" noTextEdit="1"/>
          </p:cNvSpPr>
          <p:nvPr>
            <p:ph type="sldImg"/>
          </p:nvPr>
        </p:nvSpPr>
        <p:spPr>
          <a:xfrm>
            <a:off x="1184275" y="700088"/>
            <a:ext cx="4640263" cy="3481387"/>
          </a:xfrm>
          <a:ln cap="flat"/>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193AC87A-A6F1-4B3C-BF37-2A70EB444BB0}" type="slidenum">
              <a:rPr lang="en-US" sz="1200" b="0" smtClean="0">
                <a:solidFill>
                  <a:schemeClr val="tx1"/>
                </a:solidFill>
              </a:rPr>
              <a:pPr algn="r"/>
              <a:t>50</a:t>
            </a:fld>
            <a:endParaRPr lang="en-US" sz="1200" b="0" smtClean="0">
              <a:solidFill>
                <a:schemeClr val="tx1"/>
              </a:solidFill>
            </a:endParaRPr>
          </a:p>
        </p:txBody>
      </p:sp>
      <p:sp>
        <p:nvSpPr>
          <p:cNvPr id="135171" name="Rectangle 2"/>
          <p:cNvSpPr>
            <a:spLocks noGrp="1" noRot="1" noChangeAspect="1" noChangeArrowheads="1" noTextEdit="1"/>
          </p:cNvSpPr>
          <p:nvPr>
            <p:ph type="sldImg"/>
          </p:nvPr>
        </p:nvSpPr>
        <p:spPr>
          <a:xfrm>
            <a:off x="1184275" y="700088"/>
            <a:ext cx="4640263" cy="3481387"/>
          </a:xfrm>
          <a:ln cap="flat"/>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A2547C11-D769-461C-9C64-C596E6ECE241}" type="slidenum">
              <a:rPr lang="en-US" sz="1200" b="0" smtClean="0">
                <a:solidFill>
                  <a:schemeClr val="tx1"/>
                </a:solidFill>
              </a:rPr>
              <a:pPr algn="r"/>
              <a:t>51</a:t>
            </a:fld>
            <a:endParaRPr lang="en-US" sz="1200" b="0" smtClean="0">
              <a:solidFill>
                <a:schemeClr val="tx1"/>
              </a:solidFill>
            </a:endParaRPr>
          </a:p>
        </p:txBody>
      </p:sp>
      <p:sp>
        <p:nvSpPr>
          <p:cNvPr id="136195" name="Rectangle 2"/>
          <p:cNvSpPr>
            <a:spLocks noGrp="1" noRot="1" noChangeAspect="1" noChangeArrowheads="1" noTextEdit="1"/>
          </p:cNvSpPr>
          <p:nvPr>
            <p:ph type="sldImg"/>
          </p:nvPr>
        </p:nvSpPr>
        <p:spPr>
          <a:xfrm>
            <a:off x="1184275" y="700088"/>
            <a:ext cx="4640263" cy="3481387"/>
          </a:xfrm>
          <a:ln cap="flat"/>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649DF8EC-F62C-4DE9-B18E-8F3384EAE513}" type="slidenum">
              <a:rPr lang="en-US" sz="1200" b="0" smtClean="0">
                <a:solidFill>
                  <a:schemeClr val="tx1"/>
                </a:solidFill>
              </a:rPr>
              <a:pPr algn="r"/>
              <a:t>52</a:t>
            </a:fld>
            <a:endParaRPr lang="en-US" sz="1200" b="0" smtClean="0">
              <a:solidFill>
                <a:schemeClr val="tx1"/>
              </a:solidFill>
            </a:endParaRPr>
          </a:p>
        </p:txBody>
      </p:sp>
      <p:sp>
        <p:nvSpPr>
          <p:cNvPr id="137219" name="Rectangle 2"/>
          <p:cNvSpPr>
            <a:spLocks noGrp="1" noRot="1" noChangeAspect="1" noChangeArrowheads="1" noTextEdit="1"/>
          </p:cNvSpPr>
          <p:nvPr>
            <p:ph type="sldImg"/>
          </p:nvPr>
        </p:nvSpPr>
        <p:spPr>
          <a:xfrm>
            <a:off x="1184275" y="700088"/>
            <a:ext cx="4640263" cy="3481387"/>
          </a:xfrm>
          <a:ln cap="flat"/>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9CDEF053-CA5F-47B8-BC1E-7BB1E7C376CB}" type="slidenum">
              <a:rPr lang="en-US" sz="1200" b="0" smtClean="0">
                <a:solidFill>
                  <a:schemeClr val="tx1"/>
                </a:solidFill>
              </a:rPr>
              <a:pPr algn="r"/>
              <a:t>54</a:t>
            </a:fld>
            <a:endParaRPr lang="en-US" sz="1200" b="0" smtClean="0">
              <a:solidFill>
                <a:schemeClr val="tx1"/>
              </a:solidFill>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u="sng" smtClean="0"/>
              <a:t>Trainers Notes:</a:t>
            </a:r>
          </a:p>
          <a:p>
            <a:pPr eaLnBrk="1" hangingPunct="1"/>
            <a:endParaRPr lang="en-US" smtClean="0"/>
          </a:p>
          <a:p>
            <a:pPr eaLnBrk="1" hangingPunct="1"/>
            <a:r>
              <a:rPr lang="en-US" smtClean="0"/>
              <a:t>Ask the following question and review each bullet.</a:t>
            </a:r>
          </a:p>
          <a:p>
            <a:pPr eaLnBrk="1" hangingPunct="1"/>
            <a:endParaRPr lang="en-US" smtClean="0"/>
          </a:p>
          <a:p>
            <a:pPr eaLnBrk="1" hangingPunct="1"/>
            <a:r>
              <a:rPr lang="en-US" smtClean="0"/>
              <a:t>How do these injuries and fatalities occur among vehicle operators?</a:t>
            </a:r>
          </a:p>
          <a:p>
            <a:pPr eaLnBrk="1" hangingPunct="1"/>
            <a:endParaRPr lang="en-US" smtClean="0"/>
          </a:p>
          <a:p>
            <a:pPr eaLnBrk="1" hangingPunct="1">
              <a:buFontTx/>
              <a:buChar char="•"/>
            </a:pPr>
            <a:r>
              <a:rPr lang="en-US" smtClean="0"/>
              <a:t>63% involved operators falling or jumping from their vehicle and then being run over by it</a:t>
            </a:r>
          </a:p>
          <a:p>
            <a:pPr eaLnBrk="1" hangingPunct="1">
              <a:buFontTx/>
              <a:buChar char="•"/>
            </a:pPr>
            <a:r>
              <a:rPr lang="en-US" smtClean="0"/>
              <a:t>The author strongly recommended that operators not jump, but ride it out while wearing the seat belt.</a:t>
            </a:r>
          </a:p>
          <a:p>
            <a:pPr eaLnBrk="1" hangingPunct="1">
              <a:buFontTx/>
              <a:buChar char="•"/>
            </a:pPr>
            <a:r>
              <a:rPr lang="en-US" smtClean="0"/>
              <a:t>All 9 operators on foot who were struck by vehicles were run over by their </a:t>
            </a:r>
            <a:r>
              <a:rPr lang="en-US" i="1" smtClean="0"/>
              <a:t>own </a:t>
            </a:r>
            <a:r>
              <a:rPr lang="en-US" smtClean="0"/>
              <a:t>vehicle, mostly due to it being left in gear or failure to set brakes</a:t>
            </a:r>
          </a:p>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08FEA3BE-ECB5-409D-AC47-716B63AE3F70}" type="slidenum">
              <a:rPr lang="en-US" sz="1200" b="0" smtClean="0">
                <a:solidFill>
                  <a:schemeClr val="tx1"/>
                </a:solidFill>
              </a:rPr>
              <a:pPr algn="r"/>
              <a:t>55</a:t>
            </a:fld>
            <a:endParaRPr lang="en-US" sz="1200" b="0" smtClean="0">
              <a:solidFill>
                <a:schemeClr val="tx1"/>
              </a:solidFill>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u="sng" smtClean="0"/>
              <a:t>Trainers Notes:</a:t>
            </a:r>
          </a:p>
          <a:p>
            <a:pPr eaLnBrk="1" hangingPunct="1"/>
            <a:endParaRPr lang="en-US" smtClean="0"/>
          </a:p>
          <a:p>
            <a:pPr eaLnBrk="1" hangingPunct="1"/>
            <a:r>
              <a:rPr lang="en-US" smtClean="0"/>
              <a:t>Point out the statistics in this slide, but consider reviewing the case below (or one from your experience). This case is number 97KY032 in the NIOSH fatality database called FACE. It is available at: </a:t>
            </a:r>
            <a:r>
              <a:rPr lang="en-US" u="sng" smtClean="0"/>
              <a:t>http://www.cdc.gov/niosh/face/stateface/ky/97ky032.html</a:t>
            </a:r>
          </a:p>
          <a:p>
            <a:pPr eaLnBrk="1" hangingPunct="1"/>
            <a:endParaRPr lang="en-US" smtClean="0"/>
          </a:p>
          <a:p>
            <a:pPr eaLnBrk="1" hangingPunct="1"/>
            <a:r>
              <a:rPr lang="en-US" smtClean="0"/>
              <a:t>In 1997 in Kentucky, a 56-year-old bulldozer operator was killed while clearing land on a steep hillside. He was self-employed and used the John Deere 450C bulldozer that he owned for logging on his own property, as well as doing work for others when needed. He owned mountain property near his home and he used the bulldozer to clear a series of paths in the hills for logging. At approximately 8 pm on the day of the incident, he was using the bulldozer to clear a path leading downhill where he planned to put a sawmill. As he was grading, he backed the bulldozer to the edge of the path and the soft dirt gave way causing the dozer to overturn and roll several times down the hillside. The bulldozer was equipped with a Rollover Protective Structure (ROPS), but the victim was not wearing a seatbelt. He was thrown out as it rolled and the vehicle came to rest on top of him at the bottom of the hill. A neighbor witnessed the incident and called 911 for assistance. Rescue personnel were dispatched at 8:24 pm and arrived at the scene at 8:48 pm. The county coroner was summoned and pronounced the victim dead at the scene. In order to prevent similar incidents from occurring, FACE investigators recommend that:</a:t>
            </a:r>
          </a:p>
          <a:p>
            <a:pPr eaLnBrk="1" hangingPunct="1"/>
            <a:r>
              <a:rPr lang="en-US" b="1" smtClean="0"/>
              <a:t>Operators of heavy equipment should wear a seatbelt when using vehicles equipped with a ROPS</a:t>
            </a:r>
            <a:r>
              <a:rPr lang="en-US" smtClean="0"/>
              <a:t>   </a:t>
            </a:r>
          </a:p>
          <a:p>
            <a:pPr eaLnBrk="1" hangingPunct="1"/>
            <a:r>
              <a:rPr lang="en-US" b="1" smtClean="0"/>
              <a:t>Operators should use extra caution when using heavy equipment on steep terrain</a:t>
            </a:r>
            <a:r>
              <a:rPr lang="en-US" smtClean="0"/>
              <a:t> </a:t>
            </a:r>
          </a:p>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349E0CFD-B1C9-40EE-A2E4-CDC09FE240D6}" type="slidenum">
              <a:rPr lang="en-US" sz="1200" b="0" smtClean="0">
                <a:solidFill>
                  <a:schemeClr val="tx1"/>
                </a:solidFill>
              </a:rPr>
              <a:pPr algn="r"/>
              <a:t>56</a:t>
            </a:fld>
            <a:endParaRPr lang="en-US" sz="1200" b="0" smtClean="0">
              <a:solidFill>
                <a:schemeClr val="tx1"/>
              </a:solidFill>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u="sng" smtClean="0"/>
              <a:t>Trainers Notes:</a:t>
            </a:r>
          </a:p>
          <a:p>
            <a:pPr eaLnBrk="1" hangingPunct="1"/>
            <a:endParaRPr lang="en-US" smtClean="0"/>
          </a:p>
          <a:p>
            <a:pPr eaLnBrk="1" hangingPunct="1"/>
            <a:r>
              <a:rPr lang="en-US" smtClean="0"/>
              <a:t>It is important to impress upon the class that embankments or slopes were involved when nearly half of the rollovers occurred that killed workers. Extra care is needed on slopes. Consider reviewing the following case study from NIOSH (FACE 2000-05, available at:  http://www.cdc.gov/niosh/face/In-house/full200005.html). The image is the lower picture.</a:t>
            </a:r>
          </a:p>
          <a:p>
            <a:pPr eaLnBrk="1" hangingPunct="1"/>
            <a:endParaRPr lang="en-US" smtClean="0"/>
          </a:p>
          <a:p>
            <a:pPr eaLnBrk="1" hangingPunct="1"/>
            <a:r>
              <a:rPr lang="en-US" smtClean="0"/>
              <a:t>A 48-year-old male truck driver (the victim) died after the off-highway truck he was operating rolled 49 feet over an embankment and came to rest on its top in 4 feet of water. The victim was hauling dirt that was being cut from a bank to clear ground for a 3-mile stretch of a new freeway project. As the victim was traveling up a haulage road, a road grader that was scraping mud from the road was traveling toward him from the opposite direction. The victim steered the truck to the right to allow the grader to pass. As he did, a portion of the built-up haulage road gave way under the truck's right-side tires, causing the truck to overturn. The truck rolled over twice while traveling 49 feet down the embankment, and came to rest on its top in 4 feet of water. The grader operator immediately ran to the truck and pulled the victim clear. With the help of two flaggers, they placed the victim on the bottom of the truck cab. The two flaggers initiated cardiopulmonary resuscitation (CPR) on the victim while the emergency medical service (EMS) was called from a company truck. The EMS arrived at the scene within 8 minutes and summoned the county coroner, who pronounced the victim dead at the scene.</a:t>
            </a:r>
          </a:p>
          <a:p>
            <a:pPr eaLnBrk="1" hangingPunct="1"/>
            <a:r>
              <a:rPr lang="en-US" smtClean="0"/>
              <a:t>NIOSH investigators concluded that, to prevent similar incidents, employers should:</a:t>
            </a:r>
          </a:p>
          <a:p>
            <a:pPr eaLnBrk="1" hangingPunct="1"/>
            <a:r>
              <a:rPr lang="en-US" smtClean="0"/>
              <a:t>ensure that employees adhere to established standard operating procedures </a:t>
            </a:r>
            <a:br>
              <a:rPr lang="en-US" smtClean="0"/>
            </a:br>
            <a:r>
              <a:rPr lang="en-US" smtClean="0"/>
              <a:t/>
            </a:r>
            <a:br>
              <a:rPr lang="en-US" smtClean="0"/>
            </a:br>
            <a:endParaRPr lang="en-US" smtClean="0"/>
          </a:p>
          <a:p>
            <a:pPr eaLnBrk="1" hangingPunct="1"/>
            <a:r>
              <a:rPr lang="en-US" smtClean="0"/>
              <a:t>ensure that heavy-equipment operators are properly trained and proficient in the operation of the equipment they are assigned to operate </a:t>
            </a:r>
          </a:p>
          <a:p>
            <a:pPr eaLnBrk="1" hangingPunct="1"/>
            <a:r>
              <a:rPr lang="en-US" smtClean="0"/>
              <a:t>Additionally, employers and manufacturers should:</a:t>
            </a:r>
          </a:p>
          <a:p>
            <a:pPr eaLnBrk="1" hangingPunct="1"/>
            <a:r>
              <a:rPr lang="en-US" smtClean="0"/>
              <a:t>evaluate the possibility of installing video equipment in the cabs of heavy equipment or installing hood-mounted mirrors that would allow operators to clearly see how close their equipment is to road edges. </a:t>
            </a:r>
          </a:p>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B74D7C82-DCFD-42F2-B7EF-0447B421D007}" type="slidenum">
              <a:rPr lang="en-US" sz="1200" b="0" smtClean="0">
                <a:solidFill>
                  <a:schemeClr val="tx1"/>
                </a:solidFill>
              </a:rPr>
              <a:pPr algn="r"/>
              <a:t>57</a:t>
            </a:fld>
            <a:endParaRPr lang="en-US" sz="1200" b="0" smtClean="0">
              <a:solidFill>
                <a:schemeClr val="tx1"/>
              </a:solidFill>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u="sng" smtClean="0"/>
              <a:t>Trainers Notes:</a:t>
            </a:r>
          </a:p>
          <a:p>
            <a:pPr eaLnBrk="1" hangingPunct="1"/>
            <a:endParaRPr lang="en-US" sz="1400" smtClean="0"/>
          </a:p>
          <a:p>
            <a:pPr eaLnBrk="1" hangingPunct="1"/>
            <a:r>
              <a:rPr lang="en-US" sz="1400" smtClean="0"/>
              <a:t>The McCann study found that  28% of rollovers occurred while loading or unloading heavy equipment off trailer trucks. Ask the class what can be done to prevent these or review the following fatality case study from California (</a:t>
            </a:r>
            <a:r>
              <a:rPr lang="en-US" smtClean="0"/>
              <a:t>FACE Investigation 97CA011). The file can be found at: </a:t>
            </a:r>
            <a:r>
              <a:rPr lang="en-US" u="sng" smtClean="0"/>
              <a:t>http://www.cdc.gov/niosh/face/stateface/ca/97ca011.html</a:t>
            </a:r>
            <a:endParaRPr lang="en-US" sz="1400" u="sng" smtClean="0"/>
          </a:p>
          <a:p>
            <a:pPr eaLnBrk="1" hangingPunct="1"/>
            <a:endParaRPr lang="en-US" sz="1400" smtClean="0"/>
          </a:p>
          <a:p>
            <a:pPr eaLnBrk="1" hangingPunct="1"/>
            <a:r>
              <a:rPr lang="en-US" smtClean="0"/>
              <a:t>A 65-year old heavy equipment operator died when multiple parts of his body were crushed between the side of a track-driven front-end loader and a concrete curb. The decedent was backing the front-end loader off a low-bed trailer in anticipation of using it to level a pad for a new home. While backing it off, the front-end loader went off the right side of the trailer. The decedent attempted to jump free, but was pinned underneath the machine. The front-end loader had a rollover protective structure (ROPS) and a seat belt which the decedent did not use. The decedent, an owner-operator of a bulldozer, had borrowed this piece of equipment and had limited experience in its operation. No written documentation of a safety program, instructions for off-loading the equipment, or training were available. The CA/FACE investigator recommends that, in order to prevent future occurrences, employers should:</a:t>
            </a:r>
          </a:p>
          <a:p>
            <a:pPr eaLnBrk="1" hangingPunct="1">
              <a:buFontTx/>
              <a:buChar char="•"/>
            </a:pPr>
            <a:r>
              <a:rPr lang="en-US" b="1" smtClean="0"/>
              <a:t>ensure that ROPS equipped-front-end loader operators stay in their machines with their seatbelts fastened when operating the machine, even if it is in danger of rolling over.</a:t>
            </a:r>
            <a:r>
              <a:rPr lang="en-US" smtClean="0"/>
              <a:t> </a:t>
            </a:r>
          </a:p>
          <a:p>
            <a:pPr eaLnBrk="1" hangingPunct="1">
              <a:buFontTx/>
              <a:buChar char="•"/>
            </a:pPr>
            <a:r>
              <a:rPr lang="en-US" b="1" smtClean="0"/>
              <a:t>require operators to demonstrate operating proficiency before they use a particular type of machine.</a:t>
            </a:r>
            <a:r>
              <a:rPr lang="en-US" smtClean="0"/>
              <a:t> </a:t>
            </a:r>
          </a:p>
          <a:p>
            <a:pPr eaLnBrk="1" hangingPunct="1">
              <a:buFontTx/>
              <a:buChar char="•"/>
            </a:pPr>
            <a:r>
              <a:rPr lang="en-US" b="1" smtClean="0"/>
              <a:t>develop and use as a training tool, a written procedure for off-loading equipment from trailers.</a:t>
            </a:r>
            <a:r>
              <a:rPr lang="en-US" smtClean="0"/>
              <a:t> </a:t>
            </a:r>
          </a:p>
          <a:p>
            <a:pPr eaLnBrk="1" hangingPunct="1"/>
            <a:endParaRPr lang="en-US" smtClean="0"/>
          </a:p>
          <a:p>
            <a:pPr eaLnBrk="1" hangingPunct="1"/>
            <a:r>
              <a:rPr lang="en-US" smtClean="0"/>
              <a:t> </a:t>
            </a:r>
            <a:endParaRPr lang="en-US" sz="1400" smtClean="0"/>
          </a:p>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92639990-C235-4D90-B08B-C08E62C69B22}" type="slidenum">
              <a:rPr lang="en-US" sz="1200" b="0" smtClean="0">
                <a:solidFill>
                  <a:schemeClr val="tx1"/>
                </a:solidFill>
              </a:rPr>
              <a:pPr algn="r"/>
              <a:t>58</a:t>
            </a:fld>
            <a:endParaRPr lang="en-US" sz="1200" b="0" smtClean="0">
              <a:solidFill>
                <a:schemeClr val="tx1"/>
              </a:solidFill>
            </a:endParaRPr>
          </a:p>
        </p:txBody>
      </p:sp>
      <p:sp>
        <p:nvSpPr>
          <p:cNvPr id="142339" name="Rectangle 2"/>
          <p:cNvSpPr>
            <a:spLocks noGrp="1" noRot="1" noChangeAspect="1" noChangeArrowheads="1" noTextEdit="1"/>
          </p:cNvSpPr>
          <p:nvPr>
            <p:ph type="sldImg"/>
          </p:nvPr>
        </p:nvSpPr>
        <p:spPr>
          <a:xfrm>
            <a:off x="993775" y="295275"/>
            <a:ext cx="5607050" cy="4205288"/>
          </a:xfrm>
          <a:ln/>
        </p:spPr>
      </p:sp>
      <p:sp>
        <p:nvSpPr>
          <p:cNvPr id="142340" name="Rectangle 3"/>
          <p:cNvSpPr>
            <a:spLocks noGrp="1" noChangeArrowheads="1"/>
          </p:cNvSpPr>
          <p:nvPr>
            <p:ph type="body" idx="1"/>
          </p:nvPr>
        </p:nvSpPr>
        <p:spPr>
          <a:xfrm>
            <a:off x="1022350" y="4648200"/>
            <a:ext cx="5549900" cy="3762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u="sng" smtClean="0"/>
              <a:t>Trainers Notes:</a:t>
            </a:r>
          </a:p>
          <a:p>
            <a:pPr eaLnBrk="1" hangingPunct="1"/>
            <a:endParaRPr lang="en-US" smtClean="0"/>
          </a:p>
          <a:p>
            <a:pPr eaLnBrk="1" hangingPunct="1"/>
            <a:r>
              <a:rPr lang="en-US" smtClean="0"/>
              <a:t>Many tip-over accidents occur during the loading or unloading of equipment. </a:t>
            </a:r>
          </a:p>
          <a:p>
            <a:pPr eaLnBrk="1" hangingPunct="1"/>
            <a:r>
              <a:rPr lang="en-US" smtClean="0"/>
              <a:t>Equipment can also slide off trailers or loading ramps.</a:t>
            </a:r>
          </a:p>
          <a:p>
            <a:pPr eaLnBrk="1" hangingPunct="1"/>
            <a:endParaRPr lang="en-US" smtClean="0"/>
          </a:p>
          <a:p>
            <a:pPr eaLnBrk="1" hangingPunct="1"/>
            <a:r>
              <a:rPr lang="en-US" smtClean="0"/>
              <a:t>How can we prevent rollovers while loading equipment?</a:t>
            </a:r>
          </a:p>
          <a:p>
            <a:pPr eaLnBrk="1" hangingPunct="1"/>
            <a:endParaRPr lang="en-US" smtClean="0"/>
          </a:p>
          <a:p>
            <a:pPr eaLnBrk="1" hangingPunct="1"/>
            <a:r>
              <a:rPr lang="en-US" smtClean="0"/>
              <a:t>Make sure the trailer is secure and on a level surface</a:t>
            </a:r>
          </a:p>
          <a:p>
            <a:pPr eaLnBrk="1" hangingPunct="1"/>
            <a:r>
              <a:rPr lang="en-US" smtClean="0"/>
              <a:t>Inspect the deck for debris, blocking or chains</a:t>
            </a:r>
          </a:p>
          <a:p>
            <a:pPr eaLnBrk="1" hangingPunct="1"/>
            <a:r>
              <a:rPr lang="en-US" smtClean="0"/>
              <a:t>Have a spotter help properly align the equipment up the ramps</a:t>
            </a:r>
          </a:p>
          <a:p>
            <a:pPr eaLnBrk="1" hangingPunct="1"/>
            <a:r>
              <a:rPr lang="en-US" smtClean="0"/>
              <a:t>Be sure equipment is properly secured</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303785E3-1112-44DF-B1A1-7908385EC64B}" type="slidenum">
              <a:rPr lang="en-US" sz="1200" b="0" smtClean="0">
                <a:solidFill>
                  <a:schemeClr val="tx1"/>
                </a:solidFill>
              </a:rPr>
              <a:pPr algn="r"/>
              <a:t>59</a:t>
            </a:fld>
            <a:endParaRPr lang="en-US" sz="1200" b="0" smtClean="0">
              <a:solidFill>
                <a:schemeClr val="tx1"/>
              </a:solidFill>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u="sng" smtClean="0"/>
              <a:t>Trainers Notes:</a:t>
            </a:r>
          </a:p>
          <a:p>
            <a:pPr eaLnBrk="1" hangingPunct="1"/>
            <a:endParaRPr lang="en-US" sz="1400" smtClean="0"/>
          </a:p>
          <a:p>
            <a:pPr eaLnBrk="1" hangingPunct="1"/>
            <a:r>
              <a:rPr lang="en-US" sz="1400" smtClean="0"/>
              <a:t>This information is still from the McCann research. He found wearing a seat belt greatly improves the chances of surviving a rollover!</a:t>
            </a:r>
            <a:r>
              <a:rPr lang="en-US" smtClean="0"/>
              <a:t>  23% of the fatalities weren’t wearing their seat belt. Ask what level of the hierarchy of controls this is and then ask them to defend their answer.  (The seat belt is the bottom of the hierarchy, PPE; but ROPS are a passive engineering control).</a:t>
            </a:r>
          </a:p>
          <a:p>
            <a:pPr eaLnBrk="1" hangingPunct="1"/>
            <a:endParaRPr lang="en-US" b="1" smtClean="0"/>
          </a:p>
          <a:p>
            <a:pPr eaLnBrk="1" hangingPunct="1"/>
            <a:r>
              <a:rPr lang="en-US" b="1" smtClean="0"/>
              <a:t>Case study:</a:t>
            </a:r>
          </a:p>
          <a:p>
            <a:pPr eaLnBrk="1" hangingPunct="1"/>
            <a:r>
              <a:rPr lang="en-US" smtClean="0"/>
              <a:t>The CDC reports an incident that occurred at the end of a shift for a truck driver with 10 years of experience who started to dump his last load on the waste pile. As he backed up, he hit the berm at an angle, causing the left rear wheels to break through the berm. The truck slid then rolled several times on its way down the 60-foot bank, finally landing upright. The driver unbuckled his seat belt, crawled out of the damaged cab and walked away. </a:t>
            </a:r>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solidFill>
                  <a:srgbClr val="FFFF00"/>
                </a:solidFill>
              </a:rPr>
              <a:t>Check tires for bulges, leaks, side wall separation, cuts, exposed fabric, worn spots, and evidence of misalignment.</a:t>
            </a:r>
          </a:p>
          <a:p>
            <a:r>
              <a:rPr lang="en-US" b="1" smtClean="0">
                <a:solidFill>
                  <a:srgbClr val="FFFF00"/>
                </a:solidFill>
              </a:rPr>
              <a:t>See that tires are properly inflated and do not contact any part of the machine</a:t>
            </a:r>
            <a:r>
              <a:rPr lang="en-US" smtClean="0">
                <a:solidFill>
                  <a:srgbClr val="FFFF00"/>
                </a:solidFill>
              </a:rPr>
              <a:t>.</a:t>
            </a:r>
            <a:endParaRPr lang="en-US" smtClean="0"/>
          </a:p>
          <a:p>
            <a:r>
              <a:rPr lang="en-US" sz="1100" b="1" smtClean="0">
                <a:solidFill>
                  <a:srgbClr val="FF0000"/>
                </a:solidFill>
              </a:rPr>
              <a:t>    </a:t>
            </a:r>
            <a:endParaRPr lang="en-US" smtClean="0"/>
          </a:p>
          <a:p>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5D4BB3A1-BF1E-4E28-B8C3-13533CEF4F21}" type="slidenum">
              <a:rPr lang="en-US" sz="1200" b="0" smtClean="0">
                <a:solidFill>
                  <a:schemeClr val="tx1"/>
                </a:solidFill>
              </a:rPr>
              <a:pPr algn="r"/>
              <a:t>10</a:t>
            </a:fld>
            <a:endParaRPr lang="en-US" sz="1200" b="0" smtClean="0">
              <a:solidFill>
                <a:schemeClr val="tx1"/>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E1F6BBF8-95A7-4357-9F0C-EDFC31394E4F}" type="slidenum">
              <a:rPr lang="en-US" sz="1200" b="0" smtClean="0">
                <a:solidFill>
                  <a:schemeClr val="tx1"/>
                </a:solidFill>
              </a:rPr>
              <a:pPr algn="r"/>
              <a:t>60</a:t>
            </a:fld>
            <a:endParaRPr lang="en-US" sz="1200" b="0" smtClean="0">
              <a:solidFill>
                <a:schemeClr val="tx1"/>
              </a:solidFill>
            </a:endParaRPr>
          </a:p>
        </p:txBody>
      </p:sp>
      <p:sp>
        <p:nvSpPr>
          <p:cNvPr id="144387" name="Rectangle 2"/>
          <p:cNvSpPr>
            <a:spLocks noGrp="1" noRot="1" noChangeAspect="1" noChangeArrowheads="1" noTextEdit="1"/>
          </p:cNvSpPr>
          <p:nvPr>
            <p:ph type="sldImg"/>
          </p:nvPr>
        </p:nvSpPr>
        <p:spPr>
          <a:xfrm>
            <a:off x="993775" y="295275"/>
            <a:ext cx="5607050" cy="4205288"/>
          </a:xfrm>
          <a:ln/>
        </p:spPr>
      </p:sp>
      <p:sp>
        <p:nvSpPr>
          <p:cNvPr id="144388" name="Rectangle 3"/>
          <p:cNvSpPr>
            <a:spLocks noGrp="1" noChangeArrowheads="1"/>
          </p:cNvSpPr>
          <p:nvPr>
            <p:ph type="body" idx="1"/>
          </p:nvPr>
        </p:nvSpPr>
        <p:spPr>
          <a:xfrm>
            <a:off x="1022350" y="4648200"/>
            <a:ext cx="5549900" cy="3762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u="sng" smtClean="0"/>
              <a:t>Trainers Notes:</a:t>
            </a:r>
          </a:p>
          <a:p>
            <a:pPr eaLnBrk="1" hangingPunct="1"/>
            <a:endParaRPr lang="en-US" b="1" smtClean="0"/>
          </a:p>
          <a:p>
            <a:pPr eaLnBrk="1" hangingPunct="1"/>
            <a:r>
              <a:rPr lang="en-US" smtClean="0"/>
              <a:t>Ask the main question, review the following examples and see if the class can think of others.</a:t>
            </a:r>
          </a:p>
          <a:p>
            <a:pPr eaLnBrk="1" hangingPunct="1"/>
            <a:endParaRPr lang="en-US" smtClean="0"/>
          </a:p>
          <a:p>
            <a:pPr eaLnBrk="1" hangingPunct="1">
              <a:buFontTx/>
              <a:buChar char="•"/>
            </a:pPr>
            <a:r>
              <a:rPr lang="en-US" smtClean="0"/>
              <a:t>Trucks can become unstable with the boxes raised</a:t>
            </a:r>
          </a:p>
          <a:p>
            <a:pPr eaLnBrk="1" hangingPunct="1">
              <a:buFontTx/>
              <a:buChar char="•"/>
            </a:pPr>
            <a:r>
              <a:rPr lang="en-US" smtClean="0"/>
              <a:t>If an end gate chain breaks, you could be covered in material, like asphalt at 400 degrees</a:t>
            </a:r>
          </a:p>
          <a:p>
            <a:pPr eaLnBrk="1" hangingPunct="1">
              <a:buFontTx/>
              <a:buChar char="•"/>
            </a:pPr>
            <a:r>
              <a:rPr lang="en-US" smtClean="0"/>
              <a:t>Trucks should never be worked on with the beds elevated. OSHA has a Safety and Health Information Bulletin (SHIB 09-18-2006) on this. </a:t>
            </a:r>
          </a:p>
          <a:p>
            <a:pPr eaLnBrk="1" hangingPunct="1"/>
            <a:endParaRPr lang="en-US" smtClean="0"/>
          </a:p>
          <a:p>
            <a:pPr eaLnBrk="1" hangingPunct="1"/>
            <a:r>
              <a:rPr lang="en-US" smtClean="0"/>
              <a:t>SHIB 09-18-2006 indicates that 29 CFR 1926.600(a)(3)(i) requires that dump bodies shall be fully lowered or blocked when being repaired or when not in use; 29 CFR 1926.601(b)(10) also requires that in construction settings, trucks with dump bodies shall be equipped with positive means of support, permanently attached, and capable of being locked in position to prevent accidental lowering of the body while maintenance or inspection work is being done.</a:t>
            </a:r>
          </a:p>
          <a:p>
            <a:pPr eaLnBrk="1" hangingPunct="1"/>
            <a:endParaRPr lang="en-US" b="1" smtClean="0"/>
          </a:p>
          <a:p>
            <a:pPr eaLnBrk="1" hangingPunct="1"/>
            <a:r>
              <a:rPr lang="en-US" smtClean="0"/>
              <a:t>Consider using the following FACE case, Kentucky Case Report: 05KY036. It is available on the web in great detail with good photos at: </a:t>
            </a:r>
            <a:r>
              <a:rPr lang="en-US" u="sng" smtClean="0"/>
              <a:t>http://www.cdc.gov/niosh/face/stateface/ky/05KY036.html</a:t>
            </a:r>
          </a:p>
          <a:p>
            <a:pPr eaLnBrk="1" hangingPunct="1"/>
            <a:endParaRPr lang="en-US" smtClean="0"/>
          </a:p>
          <a:p>
            <a:pPr eaLnBrk="1" hangingPunct="1"/>
            <a:r>
              <a:rPr lang="en-US" smtClean="0"/>
              <a:t>On June 6, 2005 a 55-year-old male dump truck driver (Driver 1) died when he was buried waist deep in 400-degree Fahrenheit asphalt. Driver 1 stopped along the highway to help another dump truck driver (Driver 2), (both were independent truck drivers), who had experienced brake problems. As the two men were examining the pneumatic brake system at the rear of the disabled dump truck, the tailgate opened unexpectedly, spilling hot asphalt onto Driver 1 who was under the rear of the truck</a:t>
            </a:r>
            <a:r>
              <a:rPr lang="en-US" b="1" smtClean="0"/>
              <a:t>. </a:t>
            </a:r>
            <a:r>
              <a:rPr lang="en-US" smtClean="0"/>
              <a:t>According to an emergency report, approximately two tons of asphalt fell out from the tailgate, burying Driver 1 up to his waist in the hot asphalt. Driver 2 crawled out from under the truck and with his bare hands, tried to remove Driver 1 from the asphalt. Realizing rescuers needed more space and to try and stop more asphalt from falling on his friend, with both arms and hands severely burned, Driver 2 got back into the cab of the truck and moved it forward a few feet. By this time, Driver 3 had stopped and helped extract Driver 1 from the asphalt by using a shovel. Emergency rescuers used shovels to remove Driver 1 from the asphalt and performed CPR and took vital signs for about 20 minutes. The emergency report states Driver 1 was awake but confused and talking to his rescuers for 5 – 10 minutes before passing out. As emergency personnel were trying to save him, Driver 1 died at the scene. </a:t>
            </a:r>
          </a:p>
          <a:p>
            <a:pPr eaLnBrk="1" hangingPunct="1"/>
            <a:endParaRPr lang="en-US" b="1" smtClean="0"/>
          </a:p>
          <a:p>
            <a:pPr eaLnBrk="1" hangingPunct="1"/>
            <a:r>
              <a:rPr lang="en-US" b="1" smtClean="0"/>
              <a:t>The following recommendation was made: Tailgate chains should always be secured to the dump truck.</a:t>
            </a:r>
          </a:p>
          <a:p>
            <a:pPr eaLnBrk="1" hangingPunct="1"/>
            <a:endParaRPr lang="en-US" b="1" smtClean="0"/>
          </a:p>
          <a:p>
            <a:pPr eaLnBrk="1" hangingPunct="1"/>
            <a:r>
              <a:rPr lang="en-US" smtClean="0"/>
              <a:t>According to several dump truck drivers, chains on tailgates of dump trucks can be used to regulate the volume of rock when it is unloaded. The driver can choose to not hook the chains and dump the full load into one big pile, or hook the chains and spread the rock slowly in a line. When asphalt is unloaded, chains are not usually used. The tailgate is released, and the bed raised in increments to allow the asphalt to slide out of the truck bed. As a backup safety mechanism when hauling asphalt or any other material including rock, the chains should be secured tightly to the side of the truck. Chains should be secured before the bed is loaded with material and unsecured when the truck reaches its destination and is preparing to dump its load. Securing the chains would provide the driver a backup safety feature if the tailgate trip handle failed. </a:t>
            </a:r>
          </a:p>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84AB55BC-65FD-47D8-9F7C-4BEA8CCFA0F9}" type="slidenum">
              <a:rPr lang="en-US" sz="1200" b="0" smtClean="0">
                <a:solidFill>
                  <a:schemeClr val="tx1"/>
                </a:solidFill>
              </a:rPr>
              <a:pPr algn="r"/>
              <a:t>61</a:t>
            </a:fld>
            <a:endParaRPr lang="en-US" sz="1200" b="0" smtClean="0">
              <a:solidFill>
                <a:schemeClr val="tx1"/>
              </a:solidFill>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charset="0"/>
              </a:rPr>
              <a:t>These illustrations show good practice.</a:t>
            </a:r>
          </a:p>
          <a:p>
            <a:endParaRPr lang="en-US" smtClean="0">
              <a:latin typeface="Arial" charset="0"/>
            </a:endParaRPr>
          </a:p>
          <a:p>
            <a:r>
              <a:rPr lang="en-US" smtClean="0">
                <a:latin typeface="Arial" charset="0"/>
              </a:rPr>
              <a:t>You should always be on level ground.  This keeps the center of gravity over the rear wheels,  and any stuck material in the bed will usually slide out.  It’s even better if you’re uphill two or three degrees.  The center of gravity moves forward, but it affects the angle for material sliding out of the bed very slightly.  You never want to dump a load when going downhill, because that moves the center of gravity back.  If you have any stuck or frozen material in the top of this bed, it will just flip the truck backwards.  Also, if dumping downhill, you may have water buildup in front of the berm which will affect the stability of the ground.</a:t>
            </a:r>
          </a:p>
          <a:p>
            <a:endParaRPr lang="en-US" smtClean="0">
              <a:latin typeface="Arial" charset="0"/>
            </a:endParaRPr>
          </a:p>
          <a:p>
            <a:r>
              <a:rPr lang="en-US" smtClean="0">
                <a:latin typeface="Arial" charset="0"/>
              </a:rPr>
              <a:t>Looking from the front, it should always be level.  You never want to dump on a sidehill or slope.  You also have to watch out for soft ground, where one side may sink in.</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651987AC-A7A0-4DA6-9A84-F07783C1D71A}" type="slidenum">
              <a:rPr lang="en-US" sz="1200" b="0" smtClean="0">
                <a:solidFill>
                  <a:schemeClr val="tx1"/>
                </a:solidFill>
              </a:rPr>
              <a:pPr algn="r"/>
              <a:t>62</a:t>
            </a:fld>
            <a:endParaRPr lang="en-US" sz="1200" b="0" smtClean="0">
              <a:solidFill>
                <a:schemeClr val="tx1"/>
              </a:solidFill>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u="sng" smtClean="0"/>
              <a:t>Trainers Notes:</a:t>
            </a:r>
          </a:p>
          <a:p>
            <a:pPr eaLnBrk="1" hangingPunct="1"/>
            <a:endParaRPr lang="en-US" sz="1800" smtClean="0"/>
          </a:p>
          <a:p>
            <a:pPr eaLnBrk="1" hangingPunct="1"/>
            <a:r>
              <a:rPr lang="en-US" sz="1800" smtClean="0"/>
              <a:t>Make the point that operating engineers who were killed while working outside their equipment provide other Lessons about struck-by hazards. This information is also from Michael McCann’s article in the Journal of Safety Research, 2006.</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234CF0F5-B0C9-4529-A8B6-314D1BA0972C}" type="slidenum">
              <a:rPr lang="en-US" sz="1200" b="0" smtClean="0">
                <a:solidFill>
                  <a:schemeClr val="tx1"/>
                </a:solidFill>
              </a:rPr>
              <a:pPr algn="r"/>
              <a:t>63</a:t>
            </a:fld>
            <a:endParaRPr lang="en-US" sz="1200" b="0" smtClean="0">
              <a:solidFill>
                <a:schemeClr val="tx1"/>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u="sng" smtClean="0"/>
              <a:t>Trainers Notes:</a:t>
            </a:r>
            <a:endParaRPr lang="en-US" smtClean="0"/>
          </a:p>
          <a:p>
            <a:pPr eaLnBrk="1" hangingPunct="1"/>
            <a:r>
              <a:rPr lang="en-US" smtClean="0"/>
              <a:t>Be sure to click on the image. It is a videoclip shot by the IUOE Local 825 in New Jersey.  Vehicles backing up caused 43% of struck-by vehicle deaths </a:t>
            </a:r>
            <a:r>
              <a:rPr lang="en-US" sz="800" smtClean="0"/>
              <a:t>(McCann, 2006).</a:t>
            </a:r>
          </a:p>
          <a:p>
            <a:pPr eaLnBrk="1" hangingPunct="1"/>
            <a:endParaRPr lang="en-US" sz="800" smtClean="0"/>
          </a:p>
          <a:p>
            <a:pPr eaLnBrk="1" hangingPunct="1"/>
            <a:r>
              <a:rPr lang="en-US" sz="800" smtClean="0"/>
              <a:t>You can also use the following case study from NIOSH, FACE report 2006-03, which is available at: </a:t>
            </a:r>
            <a:r>
              <a:rPr lang="en-US" u="sng" smtClean="0"/>
              <a:t>http://www.cdc.gov/niosh/face/In-house/full200603.html</a:t>
            </a:r>
            <a:endParaRPr lang="en-US" sz="800" u="sng" smtClean="0"/>
          </a:p>
          <a:p>
            <a:pPr eaLnBrk="1" hangingPunct="1"/>
            <a:endParaRPr lang="en-US" sz="800" smtClean="0"/>
          </a:p>
          <a:p>
            <a:pPr eaLnBrk="1" hangingPunct="1"/>
            <a:r>
              <a:rPr lang="en-US" smtClean="0"/>
              <a:t>On July 18, 2006, a 21-year-old male road construction worker (the victim) was fatally injured when a dump truck partially loaded with asphalt backed over him. The victim was a member of a road construction crew working at night on a state highway paving project. The dump truck driver was backing through the work zone, with the truck's back up alarm sounding, toward the next section of roadway to be paved when the truck struck the victim. The paver and paving crew had already re-positioned to the next section of roadway to be paved. The dump truck driver was watching the driver's side mirror as he was backing to align the truck with the re-positioned paver. As he was backing he did not see anyone behind the truck. He then saw something appear out from under the front of the truck, at which time he stopped the truck. Evidence suggests the victim had his back to the dump truck. The victim had not been assigned tasks within the workzone, but may have been shoveling spilled asphalt. Emergency medical services (EMS) personnel were called and arrived on the scene to find the victim deceased.</a:t>
            </a:r>
          </a:p>
          <a:p>
            <a:pPr eaLnBrk="1" hangingPunct="1"/>
            <a:r>
              <a:rPr lang="en-US" smtClean="0"/>
              <a:t> </a:t>
            </a:r>
          </a:p>
          <a:p>
            <a:pPr eaLnBrk="1" hangingPunct="1"/>
            <a:r>
              <a:rPr lang="en-US" smtClean="0"/>
              <a:t>NIOSH investigators concluded that, to help prevent similar occurrences, employers should:</a:t>
            </a:r>
          </a:p>
          <a:p>
            <a:pPr eaLnBrk="1" hangingPunct="1">
              <a:buFontTx/>
              <a:buChar char="•"/>
            </a:pPr>
            <a:r>
              <a:rPr lang="en-US" b="1" smtClean="0"/>
              <a:t>ensure that backing procedures are in place for the use of mobile construction vehicles, and use spotters for assistance when backing trucks and equipment in the work zone.</a:t>
            </a:r>
          </a:p>
          <a:p>
            <a:pPr eaLnBrk="1" hangingPunct="1">
              <a:buFontTx/>
              <a:buChar char="•"/>
            </a:pPr>
            <a:r>
              <a:rPr lang="en-US" b="1" smtClean="0"/>
              <a:t>ensure that all workers, including sub-contractors, receive work zone safety training and are familiar with standard operating procedures before beginning work or being allowed entry into the work zone.</a:t>
            </a:r>
          </a:p>
          <a:p>
            <a:pPr eaLnBrk="1" hangingPunct="1">
              <a:buFontTx/>
              <a:buChar char="•"/>
            </a:pPr>
            <a:r>
              <a:rPr lang="en-US" b="1" smtClean="0"/>
              <a:t>ensure that during planning phases of roadway construction, procedures are developed which minimize backing distances of vehicles and equipment through the work zone.</a:t>
            </a:r>
          </a:p>
          <a:p>
            <a:pPr eaLnBrk="1" hangingPunct="1">
              <a:buFontTx/>
              <a:buChar char="•"/>
            </a:pPr>
            <a:r>
              <a:rPr lang="en-US" b="1" smtClean="0"/>
              <a:t>ensure that the work zone is properly illuminated.</a:t>
            </a:r>
          </a:p>
          <a:p>
            <a:pPr eaLnBrk="1" hangingPunct="1">
              <a:buFontTx/>
              <a:buChar char="•"/>
            </a:pPr>
            <a:r>
              <a:rPr lang="en-US" b="1" smtClean="0"/>
              <a:t>consider installing after-market electronic signaling devices or sensors on construction vehicles to help monitor the presence of workers on foot within blind areas.</a:t>
            </a:r>
            <a:br>
              <a:rPr lang="en-US" b="1" smtClean="0"/>
            </a:br>
            <a:r>
              <a:rPr lang="en-US" b="1" smtClean="0"/>
              <a:t/>
            </a:r>
            <a:br>
              <a:rPr lang="en-US" b="1" smtClean="0"/>
            </a:br>
            <a:endParaRPr lang="en-US" b="1" smtClean="0"/>
          </a:p>
          <a:p>
            <a:pPr eaLnBrk="1" hangingPunct="1"/>
            <a:r>
              <a:rPr lang="en-US" b="1" smtClean="0"/>
              <a:t>implement a "buddy system" for employees working around construction equipment</a:t>
            </a:r>
            <a:br>
              <a:rPr lang="en-US" b="1" smtClean="0"/>
            </a:br>
            <a:r>
              <a:rPr lang="en-US" b="1" smtClean="0"/>
              <a:t/>
            </a:r>
            <a:br>
              <a:rPr lang="en-US" b="1" smtClean="0"/>
            </a:br>
            <a:endParaRPr lang="en-US" b="1" smtClean="0"/>
          </a:p>
          <a:p>
            <a:pPr eaLnBrk="1" hangingPunct="1"/>
            <a:r>
              <a:rPr lang="en-US" b="1" smtClean="0"/>
              <a:t>consider having paving machine(s) and crew(s) remain in a safe area at the paving location until clean up work is complete and all workers are in the clear and accounted for </a:t>
            </a:r>
          </a:p>
          <a:p>
            <a:pPr eaLnBrk="1" hangingPunct="1"/>
            <a:endParaRPr lang="en-US" sz="80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5878DA5A-891F-4C6A-A954-683321584BDE}" type="slidenum">
              <a:rPr lang="en-US" sz="1200" b="0" smtClean="0">
                <a:solidFill>
                  <a:schemeClr val="tx1"/>
                </a:solidFill>
              </a:rPr>
              <a:pPr algn="r"/>
              <a:t>64</a:t>
            </a:fld>
            <a:endParaRPr lang="en-US" sz="1200" b="0" smtClean="0">
              <a:solidFill>
                <a:schemeClr val="tx1"/>
              </a:solidFill>
            </a:endParaRPr>
          </a:p>
        </p:txBody>
      </p:sp>
      <p:sp>
        <p:nvSpPr>
          <p:cNvPr id="148483" name="Rectangle 2"/>
          <p:cNvSpPr>
            <a:spLocks noGrp="1" noRot="1" noChangeAspect="1" noChangeArrowheads="1" noTextEdit="1"/>
          </p:cNvSpPr>
          <p:nvPr>
            <p:ph type="sldImg"/>
          </p:nvPr>
        </p:nvSpPr>
        <p:spPr>
          <a:xfrm>
            <a:off x="993775" y="295275"/>
            <a:ext cx="5607050" cy="4205288"/>
          </a:xfrm>
          <a:ln/>
        </p:spPr>
      </p:sp>
      <p:sp>
        <p:nvSpPr>
          <p:cNvPr id="148484" name="Rectangle 3"/>
          <p:cNvSpPr>
            <a:spLocks noGrp="1" noChangeArrowheads="1"/>
          </p:cNvSpPr>
          <p:nvPr>
            <p:ph type="body" idx="1"/>
          </p:nvPr>
        </p:nvSpPr>
        <p:spPr>
          <a:xfrm>
            <a:off x="1022350" y="4648200"/>
            <a:ext cx="5549900" cy="3762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u="sng" smtClean="0"/>
              <a:t>Trainers Notes:</a:t>
            </a:r>
          </a:p>
          <a:p>
            <a:pPr eaLnBrk="1" hangingPunct="1"/>
            <a:endParaRPr lang="en-US" smtClean="0"/>
          </a:p>
          <a:p>
            <a:pPr eaLnBrk="1" hangingPunct="1"/>
            <a:r>
              <a:rPr lang="en-US" smtClean="0"/>
              <a:t>Ask the main question and as you review the items below, allow class members to provide their experiences.</a:t>
            </a:r>
          </a:p>
          <a:p>
            <a:pPr eaLnBrk="1" hangingPunct="1"/>
            <a:r>
              <a:rPr lang="en-US" smtClean="0"/>
              <a:t> </a:t>
            </a:r>
          </a:p>
          <a:p>
            <a:pPr eaLnBrk="1" hangingPunct="1">
              <a:buFontTx/>
              <a:buChar char="•"/>
            </a:pPr>
            <a:r>
              <a:rPr lang="en-US" smtClean="0"/>
              <a:t>Have audible back-up alarms, but be aware that workers get used to the sound and have routinely been run over by equipment with working alarms.</a:t>
            </a:r>
          </a:p>
          <a:p>
            <a:pPr eaLnBrk="1" hangingPunct="1">
              <a:buFontTx/>
              <a:buChar char="•"/>
            </a:pPr>
            <a:r>
              <a:rPr lang="en-US" smtClean="0"/>
              <a:t>Have a spotter to direct the operator if visibility is restricted</a:t>
            </a:r>
          </a:p>
          <a:p>
            <a:pPr eaLnBrk="1" hangingPunct="1">
              <a:buFontTx/>
              <a:buChar char="•"/>
            </a:pPr>
            <a:r>
              <a:rPr lang="en-US" smtClean="0"/>
              <a:t>Keep adequate clearance behind the vehicle</a:t>
            </a:r>
          </a:p>
          <a:p>
            <a:pPr eaLnBrk="1" hangingPunct="1">
              <a:buFontTx/>
              <a:buChar char="•"/>
            </a:pPr>
            <a:r>
              <a:rPr lang="en-US" smtClean="0"/>
              <a:t>Always pay attention to backing equipment</a:t>
            </a:r>
          </a:p>
          <a:p>
            <a:pPr eaLnBrk="1" hangingPunct="1">
              <a:buFontTx/>
              <a:buChar char="•"/>
            </a:pPr>
            <a:r>
              <a:rPr lang="en-US" smtClean="0"/>
              <a:t>Consider electronic signaling devices or sensors on vehicles to help monitor workers. These can be purchased after-market. </a:t>
            </a:r>
          </a:p>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D2C7844D-6C54-46C5-B5A0-1D5D89EC8FCB}" type="slidenum">
              <a:rPr lang="en-US" sz="1200" b="0" smtClean="0">
                <a:solidFill>
                  <a:schemeClr val="tx1"/>
                </a:solidFill>
              </a:rPr>
              <a:pPr algn="r"/>
              <a:t>65</a:t>
            </a:fld>
            <a:endParaRPr lang="en-US" sz="1200" b="0" smtClean="0">
              <a:solidFill>
                <a:schemeClr val="tx1"/>
              </a:solidFill>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u="sng" smtClean="0"/>
              <a:t>Trainers Notes:</a:t>
            </a:r>
          </a:p>
          <a:p>
            <a:pPr eaLnBrk="1" hangingPunct="1"/>
            <a:r>
              <a:rPr lang="en-US" smtClean="0"/>
              <a:t>This is a continuance of the McCann data, but you should point out that 41% of those workers struck by objects were killed from vehicle parts. </a:t>
            </a:r>
          </a:p>
          <a:p>
            <a:pPr eaLnBrk="1" hangingPunct="1"/>
            <a:endParaRPr lang="en-US" smtClean="0"/>
          </a:p>
          <a:p>
            <a:pPr eaLnBrk="1" hangingPunct="1"/>
            <a:r>
              <a:rPr lang="en-US" smtClean="0"/>
              <a:t>The following NIOSH FACE report (2004-07) is available in much more detail at: </a:t>
            </a:r>
            <a:r>
              <a:rPr lang="en-US" u="sng" smtClean="0"/>
              <a:t>http://www.cdc.gov/niosh/face/In-house/full200407.html</a:t>
            </a:r>
          </a:p>
          <a:p>
            <a:pPr eaLnBrk="1" hangingPunct="1"/>
            <a:endParaRPr lang="en-US" smtClean="0"/>
          </a:p>
          <a:p>
            <a:pPr eaLnBrk="1" hangingPunct="1"/>
            <a:r>
              <a:rPr lang="en-US" smtClean="0"/>
              <a:t>On July 27, 2004, a 46-year-old chain saw operator (victim) was cutting root balls from trees pushed over during site clearing, when he sustained fatal crushing injuries after being struck by the bucket of a track-mounted hydraulic excavator. The excavator operator was using the bucket on the excavator to push over trees, straighten downed trees for stumping, and move damaged trees to a large burn pile. When he realized he had not seen the victim for approximately 15 minutes, he moved the excavator to get a better view of the area and saw the victim on the ground. He jumped out of the excavator and ran to the victim. Unable to get a response when he called to the victim, he ran to his employer who called 911 on his cell phone. The employer drove to the main road to help emergency medical service personnel (EMS) locate the incident site. Police officers responded within minutes and the excavator operator accompanied them to the incident site. The victim was pronounced dead at the scene at 10:30 a.m. by EMS personnel.</a:t>
            </a:r>
          </a:p>
          <a:p>
            <a:pPr eaLnBrk="1" hangingPunct="1"/>
            <a:endParaRPr lang="en-US" smtClean="0"/>
          </a:p>
          <a:p>
            <a:pPr eaLnBrk="1" hangingPunct="1"/>
            <a:r>
              <a:rPr lang="en-US" smtClean="0"/>
              <a:t>NIOSH investigators concluded that, to help prevent similar occurrences, employers should</a:t>
            </a:r>
          </a:p>
          <a:p>
            <a:pPr eaLnBrk="1" hangingPunct="1">
              <a:buFontTx/>
              <a:buChar char="•"/>
            </a:pPr>
            <a:r>
              <a:rPr lang="en-US" b="1" smtClean="0"/>
              <a:t>ensure that the phases of work are planned and executed to minimize the exposure of workers on foot to moving equipment.</a:t>
            </a:r>
          </a:p>
          <a:p>
            <a:pPr eaLnBrk="1" hangingPunct="1">
              <a:buFontTx/>
              <a:buChar char="•"/>
            </a:pPr>
            <a:r>
              <a:rPr lang="en-US" b="1" smtClean="0"/>
              <a:t>ensure that excavator operators and workers on foot maintain visual or audible contact at all times.</a:t>
            </a:r>
          </a:p>
          <a:p>
            <a:pPr eaLnBrk="1" hangingPunct="1">
              <a:buFontTx/>
              <a:buChar char="•"/>
            </a:pPr>
            <a:r>
              <a:rPr lang="en-US" b="1" smtClean="0"/>
              <a:t>develop, implement, and enforce a comprehensive written safety program for all workers which includes training in hazard recognition and the avoidance of unsafe conditions. A written training plan should require training for all excavator operators that includes the equipment manufacturers’ recommendations for safe equipment operation, and should require appropriate training for workers engaged in site clearing and logging operations.</a:t>
            </a:r>
          </a:p>
          <a:p>
            <a:pPr eaLnBrk="1" hangingPunct="1">
              <a:buFontTx/>
              <a:buChar char="•"/>
            </a:pPr>
            <a:r>
              <a:rPr lang="en-US" b="1" smtClean="0"/>
              <a:t>provide workers with appropriate personal protective equipment (PPE) and ensure its use. </a:t>
            </a:r>
          </a:p>
          <a:p>
            <a:pPr eaLnBrk="1" hangingPunct="1"/>
            <a:endParaRPr lang="en-US" b="1" smtClean="0"/>
          </a:p>
          <a:p>
            <a:pPr eaLnBrk="1" hangingPunct="1"/>
            <a:r>
              <a:rPr lang="en-US" smtClean="0"/>
              <a:t>Additionally, </a:t>
            </a:r>
          </a:p>
          <a:p>
            <a:pPr eaLnBrk="1" hangingPunct="1"/>
            <a:r>
              <a:rPr lang="en-US" b="1" smtClean="0"/>
              <a:t>general contractors should ensure through contract language that all subcontractors have appropriate safety programs and training specific to the work to be performed. </a:t>
            </a:r>
          </a:p>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3C0ACB94-6A8E-48A3-A395-40B7A459F90C}" type="slidenum">
              <a:rPr lang="en-US" sz="1200" b="0" smtClean="0">
                <a:solidFill>
                  <a:schemeClr val="tx1"/>
                </a:solidFill>
              </a:rPr>
              <a:pPr algn="r"/>
              <a:t>66</a:t>
            </a:fld>
            <a:endParaRPr lang="en-US" sz="1200" b="0" smtClean="0">
              <a:solidFill>
                <a:schemeClr val="tx1"/>
              </a:solidFill>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u="sng" smtClean="0"/>
              <a:t>Trainers Notes:</a:t>
            </a:r>
            <a:endParaRPr lang="en-US" sz="1600" smtClean="0"/>
          </a:p>
          <a:p>
            <a:pPr lvl="1" eaLnBrk="1" hangingPunct="1"/>
            <a:endParaRPr lang="en-US" sz="1600" smtClean="0"/>
          </a:p>
          <a:p>
            <a:pPr lvl="1" eaLnBrk="1" hangingPunct="1"/>
            <a:r>
              <a:rPr lang="en-US" sz="1600" smtClean="0"/>
              <a:t>Point out that 20% of struck-by fatalities involved crane loads or crane booms. Move to the case study that is featured in the next slide.</a:t>
            </a:r>
          </a:p>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7E639DEF-0CE9-439C-8A6D-332F277AE900}" type="slidenum">
              <a:rPr lang="en-US" sz="1200" b="0" smtClean="0">
                <a:solidFill>
                  <a:schemeClr val="tx1"/>
                </a:solidFill>
              </a:rPr>
              <a:pPr algn="r"/>
              <a:t>67</a:t>
            </a:fld>
            <a:endParaRPr lang="en-US" sz="1200" b="0" smtClean="0">
              <a:solidFill>
                <a:schemeClr val="tx1"/>
              </a:solidFill>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u="sng" smtClean="0"/>
              <a:t>Trainers Notes:</a:t>
            </a:r>
          </a:p>
          <a:p>
            <a:pPr eaLnBrk="1" hangingPunct="1"/>
            <a:endParaRPr lang="en-US" smtClean="0"/>
          </a:p>
          <a:p>
            <a:pPr eaLnBrk="1" hangingPunct="1"/>
            <a:r>
              <a:rPr lang="en-US" smtClean="0"/>
              <a:t>This is common knowledge, but workers are still killed by being struck by loads. This shot is from the cleanup at Ground Zero. There were approximately 40 near misses at the site. One of those incidents involved several firefighters in a large pit looking for human remains when a large I-beam was going to be moved overhead. A safety person made them evacuate the area until after the pick, much to their dismay. While the beam was going directly over the pit, the I-beam failed from the heat and stress of the building collapse and fell right into the spot where the firefighters had been working. It surely would have killed one or all of them. </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048C0D53-1F55-4130-A2F2-5FF2167A5FE1}" type="slidenum">
              <a:rPr lang="en-US" sz="1200" b="0" smtClean="0">
                <a:solidFill>
                  <a:schemeClr val="tx1"/>
                </a:solidFill>
              </a:rPr>
              <a:pPr algn="r"/>
              <a:t>68</a:t>
            </a:fld>
            <a:endParaRPr lang="en-US" sz="1200" b="0" smtClean="0">
              <a:solidFill>
                <a:schemeClr val="tx1"/>
              </a:solidFill>
            </a:endParaRPr>
          </a:p>
        </p:txBody>
      </p:sp>
      <p:sp>
        <p:nvSpPr>
          <p:cNvPr id="152579" name="Rectangle 2"/>
          <p:cNvSpPr>
            <a:spLocks noGrp="1" noRot="1" noChangeAspect="1" noChangeArrowheads="1" noTextEdit="1"/>
          </p:cNvSpPr>
          <p:nvPr>
            <p:ph type="sldImg"/>
          </p:nvPr>
        </p:nvSpPr>
        <p:spPr>
          <a:xfrm>
            <a:off x="993775" y="295275"/>
            <a:ext cx="5607050" cy="4205288"/>
          </a:xfrm>
          <a:ln/>
        </p:spPr>
      </p:sp>
      <p:sp>
        <p:nvSpPr>
          <p:cNvPr id="152580" name="Rectangle 3"/>
          <p:cNvSpPr>
            <a:spLocks noGrp="1" noChangeArrowheads="1"/>
          </p:cNvSpPr>
          <p:nvPr>
            <p:ph type="body" idx="1"/>
          </p:nvPr>
        </p:nvSpPr>
        <p:spPr>
          <a:xfrm>
            <a:off x="1022350" y="4648200"/>
            <a:ext cx="5549900" cy="3762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u="sng" smtClean="0"/>
              <a:t>Trainers Notes:</a:t>
            </a:r>
          </a:p>
          <a:p>
            <a:pPr eaLnBrk="1" hangingPunct="1"/>
            <a:r>
              <a:rPr lang="en-US" smtClean="0"/>
              <a:t>This is a good case study you can review. The photo is from the actual fatality investigation in Ohio in 1999.</a:t>
            </a:r>
          </a:p>
          <a:p>
            <a:pPr eaLnBrk="1" hangingPunct="1"/>
            <a:endParaRPr lang="en-US" smtClean="0"/>
          </a:p>
          <a:p>
            <a:pPr eaLnBrk="1" hangingPunct="1"/>
            <a:r>
              <a:rPr lang="en-US" smtClean="0"/>
              <a:t>On October 13, 1999, a 50-year-old male carpenter at a municipal construction site died after he was struck by a loaded concrete bucket during a crane tip-over. The victim was removing forms from a newly constructed concrete wall while a concrete finishing crew was filling empty forms approximately 20 feet away. Concrete was being hoisted from street level with a crawler-mounted mobile crane and landed under the direction of a roof-top spotter. The victim’s employer had contracted with a crane rental company to supply the crane and a certified crane operator with 26 years of experience. </a:t>
            </a:r>
          </a:p>
          <a:p>
            <a:pPr eaLnBrk="1" hangingPunct="1"/>
            <a:endParaRPr lang="en-US" smtClean="0"/>
          </a:p>
          <a:p>
            <a:pPr eaLnBrk="1" hangingPunct="1"/>
            <a:r>
              <a:rPr lang="en-US" smtClean="0"/>
              <a:t>As the crane operator hoisted a 1-cubic-yard bucket load of concrete, swung it over the roof, and boomed out toward the empty forms, the crane lost stability, tipping toward the victim. When the crane operator realized the crane was tipping, he radioed a warning to the spotter who yelled out a warning to the roof-top workers. The victim had just started to react when the uncontrolled concrete bucket swung toward him, striking his head and shoulder. The victim was pronounced dead at the scene from blunt force head and chest injuries. </a:t>
            </a:r>
          </a:p>
          <a:p>
            <a:pPr eaLnBrk="1" hangingPunct="1"/>
            <a:endParaRPr lang="en-US" smtClean="0"/>
          </a:p>
          <a:p>
            <a:pPr eaLnBrk="1" hangingPunct="1"/>
            <a:r>
              <a:rPr lang="en-US" smtClean="0"/>
              <a:t>Evaluation of the crane configuration, the distance of the intended landing site from the crane’s center pin, and the manufacturer’s load chart indicated that the crane’s recommended capacity had been exceeded. In addition, investigators found that the crane’s Load Moment Indicator (LMI) had been known to indicate false readings in the past and had not been repaired/recalibrated. This malfunctioning LMI may have contributed to the incident by providing the operator with false information [NIOSH 2000]. </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04D7D220-B5DA-4E77-A2AE-5002CA83BB42}" type="slidenum">
              <a:rPr lang="en-US" sz="1200" b="0" smtClean="0">
                <a:solidFill>
                  <a:schemeClr val="tx1"/>
                </a:solidFill>
              </a:rPr>
              <a:pPr algn="r"/>
              <a:t>69</a:t>
            </a:fld>
            <a:endParaRPr lang="en-US" sz="1200" b="0" smtClean="0">
              <a:solidFill>
                <a:schemeClr val="tx1"/>
              </a:solidFill>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u="sng" smtClean="0"/>
              <a:t>Trainers Notes:</a:t>
            </a:r>
          </a:p>
          <a:p>
            <a:pPr eaLnBrk="1" hangingPunct="1"/>
            <a:endParaRPr lang="en-US" smtClean="0"/>
          </a:p>
          <a:p>
            <a:pPr eaLnBrk="1" hangingPunct="1"/>
            <a:r>
              <a:rPr lang="en-US" smtClean="0"/>
              <a:t>This is another video, which you can activate by clicking inside the image.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solidFill>
                  <a:srgbClr val="FFFF00"/>
                </a:solidFill>
              </a:rPr>
              <a:t>Check steering wheel sector linkage, fluid levels, hoses, drag links, pitman linkage, tie rod linkage, spindle linkage, sector gear mounts, keeper pins and steering connections.</a:t>
            </a:r>
            <a:endParaRPr lang="en-US" smtClean="0">
              <a:solidFill>
                <a:srgbClr val="FFFF00"/>
              </a:solidFill>
            </a:endParaRPr>
          </a:p>
          <a:p>
            <a:endParaRPr lang="en-US" smtClean="0"/>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F6EE14B2-5EE6-4D54-A584-00EC77FB19BC}" type="slidenum">
              <a:rPr lang="en-US" sz="1200" b="0" smtClean="0">
                <a:solidFill>
                  <a:schemeClr val="tx1"/>
                </a:solidFill>
              </a:rPr>
              <a:pPr algn="r"/>
              <a:t>11</a:t>
            </a:fld>
            <a:endParaRPr lang="en-US" sz="1200" b="0" smtClean="0">
              <a:solidFill>
                <a:schemeClr val="tx1"/>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215B58AC-343F-4789-8679-37F93E58FA4E}" type="slidenum">
              <a:rPr lang="en-US" sz="1200" b="0" smtClean="0">
                <a:solidFill>
                  <a:schemeClr val="tx1"/>
                </a:solidFill>
              </a:rPr>
              <a:pPr algn="r"/>
              <a:t>70</a:t>
            </a:fld>
            <a:endParaRPr lang="en-US" sz="1200" b="0" smtClean="0">
              <a:solidFill>
                <a:schemeClr val="tx1"/>
              </a:solidFill>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u="sng" smtClean="0"/>
              <a:t>Trainers Notes:</a:t>
            </a:r>
          </a:p>
          <a:p>
            <a:pPr eaLnBrk="1" hangingPunct="1"/>
            <a:endParaRPr lang="en-US" smtClean="0"/>
          </a:p>
          <a:p>
            <a:pPr eaLnBrk="1" hangingPunct="1"/>
            <a:r>
              <a:rPr lang="en-US" smtClean="0"/>
              <a:t>This is a video. After running the video, ask the class how the worker on foot should have approached the loader. Note that standing anywhere but directly at the ladder puts the worker at risk of being caught by a wheel if the vehicle moves accidentally. After you get the right answer go on to the next slide, which is another video showing the right way to do it.</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1094A63D-1396-4174-A2ED-15B35A2A596A}" type="slidenum">
              <a:rPr lang="en-US" sz="1200" b="0" smtClean="0">
                <a:solidFill>
                  <a:schemeClr val="tx1"/>
                </a:solidFill>
              </a:rPr>
              <a:pPr algn="r"/>
              <a:t>71</a:t>
            </a:fld>
            <a:endParaRPr lang="en-US" sz="1200" b="0" smtClean="0">
              <a:solidFill>
                <a:schemeClr val="tx1"/>
              </a:solidFill>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u="sng" smtClean="0"/>
              <a:t>Trainers Notes:</a:t>
            </a:r>
          </a:p>
          <a:p>
            <a:pPr eaLnBrk="1" hangingPunct="1"/>
            <a:endParaRPr lang="en-US" smtClean="0"/>
          </a:p>
          <a:p>
            <a:pPr eaLnBrk="1" hangingPunct="1"/>
            <a:r>
              <a:rPr lang="en-US" smtClean="0"/>
              <a:t>This video is an identical sequence, but with a crane rather than a loader. Run the video before asking the questions and then go to the next slide.</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DC06E694-C759-4885-BDB8-221ECC93B23A}" type="slidenum">
              <a:rPr lang="en-US" sz="1200" b="0" smtClean="0">
                <a:solidFill>
                  <a:schemeClr val="tx1"/>
                </a:solidFill>
              </a:rPr>
              <a:pPr algn="r"/>
              <a:t>72</a:t>
            </a:fld>
            <a:endParaRPr lang="en-US" sz="1200" b="0" smtClean="0">
              <a:solidFill>
                <a:schemeClr val="tx1"/>
              </a:solidFill>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u="sng" dirty="0" smtClean="0"/>
              <a:t>Trainers Notes:</a:t>
            </a:r>
          </a:p>
          <a:p>
            <a:pPr eaLnBrk="1" hangingPunct="1"/>
            <a:endParaRPr lang="en-US" sz="1000" dirty="0" smtClean="0"/>
          </a:p>
          <a:p>
            <a:pPr eaLnBrk="1" hangingPunct="1"/>
            <a:r>
              <a:rPr lang="en-US" sz="1000" dirty="0" smtClean="0"/>
              <a:t>The following information is taken directly from Michael McCann’s research:</a:t>
            </a:r>
          </a:p>
          <a:p>
            <a:pPr eaLnBrk="1" hangingPunct="1"/>
            <a:endParaRPr lang="en-US" sz="1000" dirty="0" smtClean="0"/>
          </a:p>
          <a:p>
            <a:pPr eaLnBrk="1" hangingPunct="1"/>
            <a:r>
              <a:rPr lang="en-US" sz="1000" dirty="0" smtClean="0"/>
              <a:t>“</a:t>
            </a:r>
            <a:r>
              <a:rPr lang="en-US" dirty="0" smtClean="0"/>
              <a:t>A contributing cause in 21 of the 26 deaths (81%) of maintenance workers due to being struck by vehicles/objects or caught in/between was a failure to set brakes or otherwise lock out the vehicle or vehicle parts while working on it. In five of these deaths, a driver or other person moved the vehicle while it was being worked on. Five of the eight other causes of death of these workers involved repairing vehicle tires, which exploded, and they were struck by the tire rim.” </a:t>
            </a:r>
            <a:r>
              <a:rPr lang="en-US" dirty="0" err="1" smtClean="0"/>
              <a:t>Vol</a:t>
            </a:r>
            <a:r>
              <a:rPr lang="en-US" dirty="0" smtClean="0"/>
              <a:t> 37, p. 514.</a:t>
            </a:r>
          </a:p>
          <a:p>
            <a:pPr eaLnBrk="1" hangingPunct="1"/>
            <a:endParaRPr lang="en-US" dirty="0" smtClean="0"/>
          </a:p>
          <a:p>
            <a:pPr eaLnBrk="1" hangingPunct="1"/>
            <a:r>
              <a:rPr lang="en-US" dirty="0" smtClean="0"/>
              <a:t>The following NIOSH FACE case study (2002-08) covers the most common maintenance operation: Lubrication of equipment. The full story, with images, is available at: </a:t>
            </a:r>
            <a:r>
              <a:rPr lang="en-US" u="sng" dirty="0" smtClean="0"/>
              <a:t>http://www.cdc.gov/niosh/face/In-house/full200208.html.</a:t>
            </a:r>
            <a:r>
              <a:rPr lang="en-US" dirty="0" smtClean="0"/>
              <a:t> An image of the dump body lock is on the next slide.</a:t>
            </a:r>
            <a:endParaRPr lang="en-US" u="sng" dirty="0" smtClean="0"/>
          </a:p>
          <a:p>
            <a:pPr eaLnBrk="1" hangingPunct="1"/>
            <a:endParaRPr lang="en-US" dirty="0" smtClean="0"/>
          </a:p>
          <a:p>
            <a:pPr eaLnBrk="1" hangingPunct="1"/>
            <a:r>
              <a:rPr lang="en-US" dirty="0" smtClean="0"/>
              <a:t>On June 24, 2002, a 21-year-old Hispanic dump-truck driver (the victim) died after being caught between the frame and dump body of an off-road dump truck while performing routine lubrication. The victim was working for an excavation contractor at a landfill expansion site on the day of the incident. The victim's foreman drove by the area where the company service truck was set up and stopped to investigate when he heard the air compressor running but not the usual clicking sounds made when workers are greasing their trucks. He found the victim caught between the frame and dump body of the truck. The foreman called out for help and then called 911 from his cell phone. An excavator operator working nearby responded to the foreman's call for help and climbed into the cab of the truck and raised the bed. Emergency medical services (EMS) and law enforcement personnel responded within 10 minutes. EMS personnel transported the victim by ambulance to a local hospital where he was pronounced dead.</a:t>
            </a:r>
          </a:p>
          <a:p>
            <a:pPr eaLnBrk="1" hangingPunct="1"/>
            <a:endParaRPr lang="en-US" dirty="0" smtClean="0"/>
          </a:p>
          <a:p>
            <a:pPr eaLnBrk="1" hangingPunct="1"/>
            <a:r>
              <a:rPr lang="en-US" dirty="0" smtClean="0"/>
              <a:t>NIOSH investigators concluded that, to help prevent similar occurrences, employers should:</a:t>
            </a:r>
          </a:p>
          <a:p>
            <a:pPr eaLnBrk="1" hangingPunct="1">
              <a:buFontTx/>
              <a:buChar char="•"/>
            </a:pPr>
            <a:r>
              <a:rPr lang="en-US" b="1" dirty="0" smtClean="0"/>
              <a:t>ensure that raised dump bodies are blocked against inadvertent lowering before employees work under them</a:t>
            </a:r>
          </a:p>
          <a:p>
            <a:pPr eaLnBrk="1" hangingPunct="1">
              <a:buFontTx/>
              <a:buChar char="•"/>
            </a:pPr>
            <a:r>
              <a:rPr lang="en-US" b="1" dirty="0" smtClean="0"/>
              <a:t>develop, implement, and enforce a comprehensive written safety program for all workers which includes training in the recognition and avoidance of unsafe conditions and in required safe work practices that apply to their work environments</a:t>
            </a:r>
          </a:p>
          <a:p>
            <a:pPr eaLnBrk="1" hangingPunct="1">
              <a:buFontTx/>
              <a:buChar char="•"/>
            </a:pPr>
            <a:r>
              <a:rPr lang="en-US" b="1" dirty="0" smtClean="0"/>
              <a:t>ensure that workers who are part of a multilingual workforce comprehend instructions in safe work procedures for the tasks to which they are assigned </a:t>
            </a:r>
          </a:p>
          <a:p>
            <a:pPr eaLnBrk="1" hangingPunct="1"/>
            <a:endParaRPr lang="en-US" dirty="0" smtClean="0"/>
          </a:p>
          <a:p>
            <a:pPr eaLnBrk="1" hangingPunct="1"/>
            <a:endParaRPr lang="en-US" sz="1000"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7D69FCE3-E951-4C25-834B-BAA913633B85}" type="slidenum">
              <a:rPr lang="en-US" sz="1200" b="0" smtClean="0">
                <a:solidFill>
                  <a:schemeClr val="tx1"/>
                </a:solidFill>
              </a:rPr>
              <a:pPr algn="r"/>
              <a:t>73</a:t>
            </a:fld>
            <a:endParaRPr lang="en-US" sz="1200" b="0" smtClean="0">
              <a:solidFill>
                <a:schemeClr val="tx1"/>
              </a:solidFill>
            </a:endParaRPr>
          </a:p>
        </p:txBody>
      </p:sp>
      <p:sp>
        <p:nvSpPr>
          <p:cNvPr id="157699" name="Rectangle 2"/>
          <p:cNvSpPr>
            <a:spLocks noGrp="1" noRot="1" noChangeAspect="1" noChangeArrowheads="1" noTextEdit="1"/>
          </p:cNvSpPr>
          <p:nvPr>
            <p:ph type="sldImg"/>
          </p:nvPr>
        </p:nvSpPr>
        <p:spPr>
          <a:xfrm>
            <a:off x="993775" y="295275"/>
            <a:ext cx="5607050" cy="4205288"/>
          </a:xfrm>
          <a:ln/>
        </p:spPr>
      </p:sp>
      <p:sp>
        <p:nvSpPr>
          <p:cNvPr id="157700" name="Rectangle 3"/>
          <p:cNvSpPr>
            <a:spLocks noGrp="1" noChangeArrowheads="1"/>
          </p:cNvSpPr>
          <p:nvPr>
            <p:ph type="body" idx="1"/>
          </p:nvPr>
        </p:nvSpPr>
        <p:spPr>
          <a:xfrm>
            <a:off x="1022350" y="4648200"/>
            <a:ext cx="5549900" cy="3762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u="sng" smtClean="0"/>
              <a:t>Trainers Notes:</a:t>
            </a:r>
          </a:p>
          <a:p>
            <a:pPr eaLnBrk="1" hangingPunct="1"/>
            <a:endParaRPr lang="en-US" smtClean="0"/>
          </a:p>
          <a:p>
            <a:pPr eaLnBrk="1" hangingPunct="1"/>
            <a:r>
              <a:rPr lang="en-US" smtClean="0"/>
              <a:t>NEVER work under equipment supported only by jacks or their own hydraulics.</a:t>
            </a:r>
          </a:p>
          <a:p>
            <a:pPr eaLnBrk="1" hangingPunct="1"/>
            <a:r>
              <a:rPr lang="en-US" smtClean="0"/>
              <a:t>All equipment must be properly shut down, parking brakes set and be adequately blocked before maintenance workers can work around or under equipment. </a:t>
            </a:r>
          </a:p>
          <a:p>
            <a:pPr eaLnBrk="1" hangingPunct="1"/>
            <a:r>
              <a:rPr lang="en-US" smtClean="0"/>
              <a:t>Lock-out, tag-out before doing work</a:t>
            </a:r>
          </a:p>
          <a:p>
            <a:pPr eaLnBrk="1" hangingPunct="1"/>
            <a:r>
              <a:rPr lang="en-US" smtClean="0"/>
              <a:t>Set parking brake</a:t>
            </a:r>
          </a:p>
          <a:p>
            <a:pPr eaLnBrk="1" hangingPunct="1"/>
            <a:r>
              <a:rPr lang="en-US" smtClean="0"/>
              <a:t>Chock wheels</a:t>
            </a:r>
          </a:p>
          <a:p>
            <a:pPr eaLnBrk="1" hangingPunct="1"/>
            <a:r>
              <a:rPr lang="en-US" smtClean="0"/>
              <a:t>Block dump truck bed</a:t>
            </a:r>
          </a:p>
          <a:p>
            <a:pPr eaLnBrk="1" hangingPunct="1"/>
            <a:r>
              <a:rPr lang="en-US" smtClean="0"/>
              <a:t>If engine must be on, work with 2 people</a:t>
            </a:r>
          </a:p>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6E01815B-684B-4A3D-9B66-AD1D48553602}" type="slidenum">
              <a:rPr lang="en-US" sz="1200" b="0" smtClean="0">
                <a:solidFill>
                  <a:schemeClr val="tx1"/>
                </a:solidFill>
              </a:rPr>
              <a:pPr algn="r"/>
              <a:t>74</a:t>
            </a:fld>
            <a:endParaRPr lang="en-US" sz="1200" b="0" smtClean="0">
              <a:solidFill>
                <a:schemeClr val="tx1"/>
              </a:solidFill>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u="sng" smtClean="0"/>
              <a:t>Trainers Notes:</a:t>
            </a:r>
          </a:p>
          <a:p>
            <a:pPr eaLnBrk="1" hangingPunct="1"/>
            <a:endParaRPr lang="en-US" smtClean="0"/>
          </a:p>
          <a:p>
            <a:pPr eaLnBrk="1" hangingPunct="1"/>
            <a:r>
              <a:rPr lang="en-US" smtClean="0"/>
              <a:t>Work through this case study. It is the only one in this module about crane disassembly:</a:t>
            </a:r>
          </a:p>
          <a:p>
            <a:pPr eaLnBrk="1" hangingPunct="1"/>
            <a:endParaRPr lang="en-US" smtClean="0"/>
          </a:p>
          <a:p>
            <a:pPr eaLnBrk="1" hangingPunct="1"/>
            <a:r>
              <a:rPr lang="en-US" smtClean="0"/>
              <a:t>On March 17, 1997, a 42-year-old master mechanic was fatally injured while dismantling a crane boom. The victim and two coworkers were dismantling the crawler-mounted lattice boom crane in preparation for transport. The crane boom had been lowered to 8½ feet off the ground and was supported by the boom pendants. The victim positioned himself under the pinned connections between the inner (heel or base) section and the center section of the boom. The victim removed the pins from the bottom connections. When the victim removed the last of the two pins, the boom sections fell, striking and pinning the victim underneath [NIOSH 1997].</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02A24EF4-0EDE-4BD0-8682-C88ECADD1D12}" type="slidenum">
              <a:rPr lang="en-US" sz="1200" b="0" smtClean="0">
                <a:solidFill>
                  <a:schemeClr val="tx1"/>
                </a:solidFill>
              </a:rPr>
              <a:pPr algn="r"/>
              <a:t>75</a:t>
            </a:fld>
            <a:endParaRPr lang="en-US" sz="1200" b="0" smtClean="0">
              <a:solidFill>
                <a:schemeClr val="tx1"/>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u="sng" smtClean="0"/>
              <a:t>Trainers Notes:</a:t>
            </a:r>
          </a:p>
          <a:p>
            <a:pPr eaLnBrk="1" hangingPunct="1"/>
            <a:endParaRPr lang="en-US" smtClean="0"/>
          </a:p>
          <a:p>
            <a:pPr eaLnBrk="1" hangingPunct="1"/>
            <a:r>
              <a:rPr lang="en-US" smtClean="0"/>
              <a:t>Hazard: being struck-by the equipment.</a:t>
            </a:r>
          </a:p>
          <a:p>
            <a:pPr eaLnBrk="1" hangingPunct="1"/>
            <a:endParaRPr lang="en-US" smtClean="0"/>
          </a:p>
          <a:p>
            <a:pPr eaLnBrk="1" hangingPunct="1"/>
            <a:r>
              <a:rPr lang="en-US" smtClean="0"/>
              <a:t>Controls: </a:t>
            </a:r>
          </a:p>
          <a:p>
            <a:pPr eaLnBrk="1" hangingPunct="1"/>
            <a:endParaRPr lang="en-US" smtClean="0"/>
          </a:p>
          <a:p>
            <a:pPr eaLnBrk="1" hangingPunct="1">
              <a:buFontTx/>
              <a:buChar char="•"/>
            </a:pPr>
            <a:r>
              <a:rPr lang="en-US" smtClean="0"/>
              <a:t>Try to do the work without having to raise the bed. (elimination)</a:t>
            </a:r>
          </a:p>
          <a:p>
            <a:pPr eaLnBrk="1" hangingPunct="1">
              <a:buFontTx/>
              <a:buChar char="•"/>
            </a:pPr>
            <a:r>
              <a:rPr lang="en-US" smtClean="0"/>
              <a:t>If it is necessary to raise the bed, make sure the truck is not running, the brake is locked, and the controls are in correct position. (engineering control)</a:t>
            </a:r>
          </a:p>
          <a:p>
            <a:pPr eaLnBrk="1" hangingPunct="1">
              <a:buFontTx/>
              <a:buChar char="•"/>
            </a:pPr>
            <a:r>
              <a:rPr lang="en-US" smtClean="0"/>
              <a:t>Make sure the bed is blocked and if there is a dump body lock, it is engaged. (engineering control)</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718D9C3C-6FFA-4A99-B9AA-C5C45D882BB8}" type="slidenum">
              <a:rPr lang="en-US" sz="1200" b="0" smtClean="0">
                <a:solidFill>
                  <a:schemeClr val="tx1"/>
                </a:solidFill>
              </a:rPr>
              <a:pPr algn="r"/>
              <a:t>76</a:t>
            </a:fld>
            <a:endParaRPr lang="en-US" sz="1200" b="0" smtClean="0">
              <a:solidFill>
                <a:schemeClr val="tx1"/>
              </a:solidFil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1090186B-7EB3-4830-A949-D952002159F7}" type="slidenum">
              <a:rPr lang="en-US" sz="1200" b="0" smtClean="0">
                <a:solidFill>
                  <a:schemeClr val="tx1"/>
                </a:solidFill>
              </a:rPr>
              <a:pPr algn="r"/>
              <a:t>78</a:t>
            </a:fld>
            <a:endParaRPr lang="en-US" sz="1200" b="0" smtClean="0">
              <a:solidFill>
                <a:schemeClr val="tx1"/>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charset="0"/>
              </a:rPr>
              <a:t>Here's a similar situation, but the person is lower and further back in the bucket.  But it's still hazardous to be riding in a bucket like this.  As the loader builds up speed, it begins to lope and the bucket begins to move up and down.  If the driver needed to stop suddenly, there would be nothing for the person in the bucket to hold onto.  The person would go flying out, and the loader would probably run over him/her.  Also, the operator cannot see anyone down in the bucket like that.  The operator has no way of knowing if someone is in there or not.</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5BAE728F-E70A-431A-AB92-D447530CB8DB}" type="slidenum">
              <a:rPr lang="en-US" sz="1200" b="0" smtClean="0">
                <a:solidFill>
                  <a:schemeClr val="tx1"/>
                </a:solidFill>
              </a:rPr>
              <a:pPr algn="r"/>
              <a:t>79</a:t>
            </a:fld>
            <a:endParaRPr lang="en-US" sz="1200" b="0" smtClean="0">
              <a:solidFill>
                <a:schemeClr val="tx1"/>
              </a:solidFill>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charset="0"/>
              </a:rPr>
              <a:t>A person is being transported illegally here.  Traveling in a bucket of a front-end loader is very unsafe.</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D2D39653-BA50-4232-8777-F403C63ED128}" type="slidenum">
              <a:rPr lang="en-US" sz="1200" b="0" smtClean="0">
                <a:solidFill>
                  <a:schemeClr val="tx1"/>
                </a:solidFill>
              </a:rPr>
              <a:pPr algn="r"/>
              <a:t>80</a:t>
            </a:fld>
            <a:endParaRPr lang="en-US" sz="1200" b="0" smtClean="0">
              <a:solidFill>
                <a:schemeClr val="tx1"/>
              </a:solidFill>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charset="0"/>
              </a:rPr>
              <a:t>Berms are the subject of frequent problems at mines.  Berms must be maintained on the outside edge of all haul roads where there’s a danger of overturning.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solidFill>
                  <a:srgbClr val="FFFF00"/>
                </a:solidFill>
              </a:rPr>
              <a:t>Check frame attachment and all related components, such as cross members, welds, bolts, release handle and locking device.</a:t>
            </a:r>
            <a:endParaRPr lang="en-US" smtClean="0"/>
          </a:p>
          <a:p>
            <a:endParaRPr lang="en-US" smtClean="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FC38702C-094E-4CFC-9F97-CACF798EC433}" type="slidenum">
              <a:rPr lang="en-US" sz="1200" b="0" smtClean="0">
                <a:solidFill>
                  <a:schemeClr val="tx1"/>
                </a:solidFill>
              </a:rPr>
              <a:pPr algn="r"/>
              <a:t>13</a:t>
            </a:fld>
            <a:endParaRPr lang="en-US" sz="1200" b="0" smtClean="0">
              <a:solidFill>
                <a:schemeClr val="tx1"/>
              </a:solidFil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1636722C-1434-4EED-8098-8689192AE421}" type="slidenum">
              <a:rPr lang="en-US" sz="1200" b="0" smtClean="0">
                <a:solidFill>
                  <a:schemeClr val="tx1"/>
                </a:solidFill>
              </a:rPr>
              <a:pPr algn="r"/>
              <a:t>81</a:t>
            </a:fld>
            <a:endParaRPr lang="en-US" sz="1200" b="0" smtClean="0">
              <a:solidFill>
                <a:schemeClr val="tx1"/>
              </a:solidFill>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charset="0"/>
              </a:rPr>
              <a:t>Here’s an illustration that shows what happens when a tire hits the berm.  Most berms in the nation’s mines are constructed of a soft material.  The first thing a tire does when it goes into this earth berm is to sink in.</a:t>
            </a:r>
          </a:p>
          <a:p>
            <a:endParaRPr lang="en-US" smtClean="0">
              <a:latin typeface="Arial" charset="0"/>
            </a:endParaRPr>
          </a:p>
          <a:p>
            <a:r>
              <a:rPr lang="en-US" smtClean="0">
                <a:latin typeface="Arial" charset="0"/>
              </a:rPr>
              <a:t>MSHA policy states that berms be at least mid-axle height to the largest equipment that uses that road.  For example, if the mid-axle height of our largest piece of equipment, or half way up the wheel, is three feet, we would have to have a berm that is at least three feet high.  This berm is, by no means, meant to stop a runaway vehicle.  It is only there to be used like a curb on a city street.  It’s just to let you know when you’re at the edge of the road, not to prevent you from going over the edge.</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0A365019-ABC2-42B6-B322-D229565F3EC7}" type="slidenum">
              <a:rPr lang="en-US" sz="1200" b="0" smtClean="0">
                <a:solidFill>
                  <a:schemeClr val="tx1"/>
                </a:solidFill>
              </a:rPr>
              <a:pPr algn="r"/>
              <a:t>82</a:t>
            </a:fld>
            <a:endParaRPr lang="en-US" sz="1200" b="0" smtClean="0">
              <a:solidFill>
                <a:schemeClr val="tx1"/>
              </a:solidFill>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charset="0"/>
              </a:rPr>
              <a:t>This shows a berm where a truck went through it.  You can tell that the tires cut right through the berm.  The berm did not prevent the vehicle from going over.  It did not even slow it down.  It was only there for the purpose of warning the driver.</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3E3CE8F8-6BC4-4DEF-829F-9534FD31A5F2}" type="slidenum">
              <a:rPr lang="en-US" sz="1200" b="0" smtClean="0">
                <a:solidFill>
                  <a:schemeClr val="tx1"/>
                </a:solidFill>
              </a:rPr>
              <a:pPr algn="r"/>
              <a:t>83</a:t>
            </a:fld>
            <a:endParaRPr lang="en-US" sz="1200" b="0" smtClean="0">
              <a:solidFill>
                <a:schemeClr val="tx1"/>
              </a:solidFill>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charset="0"/>
              </a:rPr>
              <a:t>A berm did stop this 18-wheeler, over-the-road type truck.  The berm was higher than the mid-axle height.  The contact angle was such that the truck went along the berm instead of directly through it, and it did bring the truck to a stop.</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8E3FD92E-5552-4EE7-9181-346457A5A4D7}" type="slidenum">
              <a:rPr lang="en-US" sz="1200" b="0" smtClean="0">
                <a:solidFill>
                  <a:schemeClr val="tx1"/>
                </a:solidFill>
              </a:rPr>
              <a:pPr algn="r"/>
              <a:t>84</a:t>
            </a:fld>
            <a:endParaRPr lang="en-US" sz="1200" b="0" smtClean="0">
              <a:solidFill>
                <a:schemeClr val="tx1"/>
              </a:solidFill>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charset="0"/>
              </a:rPr>
              <a:t>The berm shown here looks very good, but is actually worthless.  Remember that when the tire hits this soft material it penetrates.  Then the tire starts compacting the material until it can hold the weight that it’s being subjected to.  When the material holds the weight, the tire starts climbing.  This berm is built of soft material.  The material was "downsloped" (pushed off the edge of the road).  It is not resting on a solid base.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solidFill>
                  <a:srgbClr val="FFFF00"/>
                </a:solidFill>
              </a:rPr>
              <a:t>Examine main frame and cross members for cracks and worn or defective components.</a:t>
            </a:r>
            <a:endParaRPr lang="en-US" smtClean="0"/>
          </a:p>
          <a:p>
            <a:endParaRPr lang="en-US" smtClean="0"/>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21695CDF-5914-4F08-9917-7FFA3DC0441C}" type="slidenum">
              <a:rPr lang="en-US" sz="1200" b="0" smtClean="0">
                <a:solidFill>
                  <a:schemeClr val="tx1"/>
                </a:solidFill>
              </a:rPr>
              <a:pPr algn="r"/>
              <a:t>14</a:t>
            </a:fld>
            <a:endParaRPr lang="en-US" sz="1200" b="0" smtClean="0">
              <a:solidFill>
                <a:schemeClr val="tx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solidFill>
                  <a:srgbClr val="FF0000"/>
                </a:solidFill>
              </a:rPr>
              <a:t>Check for availability and substantial bracket installation.</a:t>
            </a:r>
          </a:p>
          <a:p>
            <a:endParaRPr lang="en-US" smtClean="0"/>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768ED1F0-CF77-4C5E-BF4B-7FBCEB974C13}" type="slidenum">
              <a:rPr lang="en-US" sz="1200" b="0" smtClean="0">
                <a:solidFill>
                  <a:schemeClr val="tx1"/>
                </a:solidFill>
              </a:rPr>
              <a:pPr algn="r"/>
              <a:t>15</a:t>
            </a:fld>
            <a:endParaRPr lang="en-US" sz="1200" b="0" smtClean="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858900-9046-4975-94DF-50F124386EBF}" type="slidenum">
              <a:rPr lang="en-US"/>
              <a:pPr>
                <a:defRPr/>
              </a:pPr>
              <a:t>‹#›</a:t>
            </a:fld>
            <a:endParaRPr lang="en-US"/>
          </a:p>
        </p:txBody>
      </p:sp>
    </p:spTree>
    <p:extLst>
      <p:ext uri="{BB962C8B-B14F-4D97-AF65-F5344CB8AC3E}">
        <p14:creationId xmlns:p14="http://schemas.microsoft.com/office/powerpoint/2010/main" val="1930976601"/>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70E7E6-F7C4-408E-BC38-43BDC9946907}" type="slidenum">
              <a:rPr lang="en-US"/>
              <a:pPr>
                <a:defRPr/>
              </a:pPr>
              <a:t>‹#›</a:t>
            </a:fld>
            <a:endParaRPr lang="en-US"/>
          </a:p>
        </p:txBody>
      </p:sp>
    </p:spTree>
    <p:extLst>
      <p:ext uri="{BB962C8B-B14F-4D97-AF65-F5344CB8AC3E}">
        <p14:creationId xmlns:p14="http://schemas.microsoft.com/office/powerpoint/2010/main" val="331385945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B158B7-1D57-430F-B959-409E8301C164}" type="slidenum">
              <a:rPr lang="en-US"/>
              <a:pPr>
                <a:defRPr/>
              </a:pPr>
              <a:t>‹#›</a:t>
            </a:fld>
            <a:endParaRPr lang="en-US"/>
          </a:p>
        </p:txBody>
      </p:sp>
    </p:spTree>
    <p:extLst>
      <p:ext uri="{BB962C8B-B14F-4D97-AF65-F5344CB8AC3E}">
        <p14:creationId xmlns:p14="http://schemas.microsoft.com/office/powerpoint/2010/main" val="3417278558"/>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B5889E6-22A8-4A51-B8BA-28A2BAECC322}" type="slidenum">
              <a:rPr lang="en-US"/>
              <a:pPr>
                <a:defRPr/>
              </a:pPr>
              <a:t>‹#›</a:t>
            </a:fld>
            <a:endParaRPr lang="en-US"/>
          </a:p>
        </p:txBody>
      </p:sp>
    </p:spTree>
    <p:extLst>
      <p:ext uri="{BB962C8B-B14F-4D97-AF65-F5344CB8AC3E}">
        <p14:creationId xmlns:p14="http://schemas.microsoft.com/office/powerpoint/2010/main" val="394186193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02F0B5A7-9E63-414F-8376-4D0AA166FD5F}" type="slidenum">
              <a:rPr lang="en-US"/>
              <a:pPr>
                <a:defRPr/>
              </a:pPr>
              <a:t>‹#›</a:t>
            </a:fld>
            <a:endParaRPr lang="en-US"/>
          </a:p>
        </p:txBody>
      </p:sp>
    </p:spTree>
    <p:extLst>
      <p:ext uri="{BB962C8B-B14F-4D97-AF65-F5344CB8AC3E}">
        <p14:creationId xmlns:p14="http://schemas.microsoft.com/office/powerpoint/2010/main" val="3556668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121196-D513-471A-9110-58ACBD3F872F}" type="datetimeFigureOut">
              <a:rPr lang="en-US" smtClean="0"/>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2CE50-2499-4844-B471-F59F25464C05}" type="slidenum">
              <a:rPr lang="en-US" smtClean="0"/>
              <a:t>‹#›</a:t>
            </a:fld>
            <a:endParaRPr lang="en-US"/>
          </a:p>
        </p:txBody>
      </p:sp>
    </p:spTree>
    <p:extLst>
      <p:ext uri="{BB962C8B-B14F-4D97-AF65-F5344CB8AC3E}">
        <p14:creationId xmlns:p14="http://schemas.microsoft.com/office/powerpoint/2010/main" val="1924526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121196-D513-471A-9110-58ACBD3F872F}" type="datetimeFigureOut">
              <a:rPr lang="en-US" smtClean="0"/>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2CE50-2499-4844-B471-F59F25464C05}" type="slidenum">
              <a:rPr lang="en-US" smtClean="0"/>
              <a:t>‹#›</a:t>
            </a:fld>
            <a:endParaRPr lang="en-US"/>
          </a:p>
        </p:txBody>
      </p:sp>
    </p:spTree>
    <p:extLst>
      <p:ext uri="{BB962C8B-B14F-4D97-AF65-F5344CB8AC3E}">
        <p14:creationId xmlns:p14="http://schemas.microsoft.com/office/powerpoint/2010/main" val="4015067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121196-D513-471A-9110-58ACBD3F872F}" type="datetimeFigureOut">
              <a:rPr lang="en-US" smtClean="0"/>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2CE50-2499-4844-B471-F59F25464C05}" type="slidenum">
              <a:rPr lang="en-US" smtClean="0"/>
              <a:t>‹#›</a:t>
            </a:fld>
            <a:endParaRPr lang="en-US"/>
          </a:p>
        </p:txBody>
      </p:sp>
    </p:spTree>
    <p:extLst>
      <p:ext uri="{BB962C8B-B14F-4D97-AF65-F5344CB8AC3E}">
        <p14:creationId xmlns:p14="http://schemas.microsoft.com/office/powerpoint/2010/main" val="1835047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121196-D513-471A-9110-58ACBD3F872F}" type="datetimeFigureOut">
              <a:rPr lang="en-US" smtClean="0"/>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2CE50-2499-4844-B471-F59F25464C05}" type="slidenum">
              <a:rPr lang="en-US" smtClean="0"/>
              <a:t>‹#›</a:t>
            </a:fld>
            <a:endParaRPr lang="en-US"/>
          </a:p>
        </p:txBody>
      </p:sp>
    </p:spTree>
    <p:extLst>
      <p:ext uri="{BB962C8B-B14F-4D97-AF65-F5344CB8AC3E}">
        <p14:creationId xmlns:p14="http://schemas.microsoft.com/office/powerpoint/2010/main" val="4216500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121196-D513-471A-9110-58ACBD3F872F}" type="datetimeFigureOut">
              <a:rPr lang="en-US" smtClean="0"/>
              <a:t>5/16/2012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12CE50-2499-4844-B471-F59F25464C05}" type="slidenum">
              <a:rPr lang="en-US" smtClean="0"/>
              <a:t>‹#›</a:t>
            </a:fld>
            <a:endParaRPr lang="en-US"/>
          </a:p>
        </p:txBody>
      </p:sp>
    </p:spTree>
    <p:extLst>
      <p:ext uri="{BB962C8B-B14F-4D97-AF65-F5344CB8AC3E}">
        <p14:creationId xmlns:p14="http://schemas.microsoft.com/office/powerpoint/2010/main" val="210585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121196-D513-471A-9110-58ACBD3F872F}" type="datetimeFigureOut">
              <a:rPr lang="en-US" smtClean="0"/>
              <a:t>5/16/2012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12CE50-2499-4844-B471-F59F25464C05}" type="slidenum">
              <a:rPr lang="en-US" smtClean="0"/>
              <a:t>‹#›</a:t>
            </a:fld>
            <a:endParaRPr lang="en-US"/>
          </a:p>
        </p:txBody>
      </p:sp>
    </p:spTree>
    <p:extLst>
      <p:ext uri="{BB962C8B-B14F-4D97-AF65-F5344CB8AC3E}">
        <p14:creationId xmlns:p14="http://schemas.microsoft.com/office/powerpoint/2010/main" val="2757918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34F973-5CAA-4CC9-B782-9A70C7C8EB89}" type="slidenum">
              <a:rPr lang="en-US"/>
              <a:pPr>
                <a:defRPr/>
              </a:pPr>
              <a:t>‹#›</a:t>
            </a:fld>
            <a:endParaRPr lang="en-US"/>
          </a:p>
        </p:txBody>
      </p:sp>
    </p:spTree>
    <p:extLst>
      <p:ext uri="{BB962C8B-B14F-4D97-AF65-F5344CB8AC3E}">
        <p14:creationId xmlns:p14="http://schemas.microsoft.com/office/powerpoint/2010/main" val="308063259"/>
      </p:ext>
    </p:extLst>
  </p:cSld>
  <p:clrMapOvr>
    <a:masterClrMapping/>
  </p:clrMapOvr>
  <p:transition spd="med"/>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121196-D513-471A-9110-58ACBD3F872F}" type="datetimeFigureOut">
              <a:rPr lang="en-US" smtClean="0"/>
              <a:t>5/16/2012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12CE50-2499-4844-B471-F59F25464C05}" type="slidenum">
              <a:rPr lang="en-US" smtClean="0"/>
              <a:t>‹#›</a:t>
            </a:fld>
            <a:endParaRPr lang="en-US"/>
          </a:p>
        </p:txBody>
      </p:sp>
    </p:spTree>
    <p:extLst>
      <p:ext uri="{BB962C8B-B14F-4D97-AF65-F5344CB8AC3E}">
        <p14:creationId xmlns:p14="http://schemas.microsoft.com/office/powerpoint/2010/main" val="288826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121196-D513-471A-9110-58ACBD3F872F}" type="datetimeFigureOut">
              <a:rPr lang="en-US" smtClean="0"/>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2CE50-2499-4844-B471-F59F25464C05}" type="slidenum">
              <a:rPr lang="en-US" smtClean="0"/>
              <a:t>‹#›</a:t>
            </a:fld>
            <a:endParaRPr lang="en-US"/>
          </a:p>
        </p:txBody>
      </p:sp>
    </p:spTree>
    <p:extLst>
      <p:ext uri="{BB962C8B-B14F-4D97-AF65-F5344CB8AC3E}">
        <p14:creationId xmlns:p14="http://schemas.microsoft.com/office/powerpoint/2010/main" val="213556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121196-D513-471A-9110-58ACBD3F872F}" type="datetimeFigureOut">
              <a:rPr lang="en-US" smtClean="0"/>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2CE50-2499-4844-B471-F59F25464C05}" type="slidenum">
              <a:rPr lang="en-US" smtClean="0"/>
              <a:t>‹#›</a:t>
            </a:fld>
            <a:endParaRPr lang="en-US"/>
          </a:p>
        </p:txBody>
      </p:sp>
    </p:spTree>
    <p:extLst>
      <p:ext uri="{BB962C8B-B14F-4D97-AF65-F5344CB8AC3E}">
        <p14:creationId xmlns:p14="http://schemas.microsoft.com/office/powerpoint/2010/main" val="391743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121196-D513-471A-9110-58ACBD3F872F}" type="datetimeFigureOut">
              <a:rPr lang="en-US" smtClean="0"/>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2CE50-2499-4844-B471-F59F25464C05}" type="slidenum">
              <a:rPr lang="en-US" smtClean="0"/>
              <a:t>‹#›</a:t>
            </a:fld>
            <a:endParaRPr lang="en-US"/>
          </a:p>
        </p:txBody>
      </p:sp>
    </p:spTree>
    <p:extLst>
      <p:ext uri="{BB962C8B-B14F-4D97-AF65-F5344CB8AC3E}">
        <p14:creationId xmlns:p14="http://schemas.microsoft.com/office/powerpoint/2010/main" val="33256154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121196-D513-471A-9110-58ACBD3F872F}" type="datetimeFigureOut">
              <a:rPr lang="en-US" smtClean="0"/>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2CE50-2499-4844-B471-F59F25464C05}" type="slidenum">
              <a:rPr lang="en-US" smtClean="0"/>
              <a:t>‹#›</a:t>
            </a:fld>
            <a:endParaRPr lang="en-US"/>
          </a:p>
        </p:txBody>
      </p:sp>
    </p:spTree>
    <p:extLst>
      <p:ext uri="{BB962C8B-B14F-4D97-AF65-F5344CB8AC3E}">
        <p14:creationId xmlns:p14="http://schemas.microsoft.com/office/powerpoint/2010/main" val="597946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558AD4-6AA9-4AA1-B427-7138CDB5E3AD}" type="datetimeFigureOut">
              <a:rPr lang="en-US" smtClean="0"/>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816A3-B127-49ED-80DF-C20191E6DC41}" type="slidenum">
              <a:rPr lang="en-US" smtClean="0"/>
              <a:t>‹#›</a:t>
            </a:fld>
            <a:endParaRPr lang="en-US"/>
          </a:p>
        </p:txBody>
      </p:sp>
    </p:spTree>
    <p:extLst>
      <p:ext uri="{BB962C8B-B14F-4D97-AF65-F5344CB8AC3E}">
        <p14:creationId xmlns:p14="http://schemas.microsoft.com/office/powerpoint/2010/main" val="39428380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558AD4-6AA9-4AA1-B427-7138CDB5E3AD}" type="datetimeFigureOut">
              <a:rPr lang="en-US" smtClean="0"/>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816A3-B127-49ED-80DF-C20191E6DC41}" type="slidenum">
              <a:rPr lang="en-US" smtClean="0"/>
              <a:t>‹#›</a:t>
            </a:fld>
            <a:endParaRPr lang="en-US"/>
          </a:p>
        </p:txBody>
      </p:sp>
    </p:spTree>
    <p:extLst>
      <p:ext uri="{BB962C8B-B14F-4D97-AF65-F5344CB8AC3E}">
        <p14:creationId xmlns:p14="http://schemas.microsoft.com/office/powerpoint/2010/main" val="37430404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558AD4-6AA9-4AA1-B427-7138CDB5E3AD}" type="datetimeFigureOut">
              <a:rPr lang="en-US" smtClean="0"/>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816A3-B127-49ED-80DF-C20191E6DC41}" type="slidenum">
              <a:rPr lang="en-US" smtClean="0"/>
              <a:t>‹#›</a:t>
            </a:fld>
            <a:endParaRPr lang="en-US"/>
          </a:p>
        </p:txBody>
      </p:sp>
    </p:spTree>
    <p:extLst>
      <p:ext uri="{BB962C8B-B14F-4D97-AF65-F5344CB8AC3E}">
        <p14:creationId xmlns:p14="http://schemas.microsoft.com/office/powerpoint/2010/main" val="13115340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558AD4-6AA9-4AA1-B427-7138CDB5E3AD}" type="datetimeFigureOut">
              <a:rPr lang="en-US" smtClean="0"/>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816A3-B127-49ED-80DF-C20191E6DC41}" type="slidenum">
              <a:rPr lang="en-US" smtClean="0"/>
              <a:t>‹#›</a:t>
            </a:fld>
            <a:endParaRPr lang="en-US"/>
          </a:p>
        </p:txBody>
      </p:sp>
    </p:spTree>
    <p:extLst>
      <p:ext uri="{BB962C8B-B14F-4D97-AF65-F5344CB8AC3E}">
        <p14:creationId xmlns:p14="http://schemas.microsoft.com/office/powerpoint/2010/main" val="3023390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558AD4-6AA9-4AA1-B427-7138CDB5E3AD}" type="datetimeFigureOut">
              <a:rPr lang="en-US" smtClean="0"/>
              <a:t>5/16/2012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816A3-B127-49ED-80DF-C20191E6DC41}" type="slidenum">
              <a:rPr lang="en-US" smtClean="0"/>
              <a:t>‹#›</a:t>
            </a:fld>
            <a:endParaRPr lang="en-US"/>
          </a:p>
        </p:txBody>
      </p:sp>
    </p:spTree>
    <p:extLst>
      <p:ext uri="{BB962C8B-B14F-4D97-AF65-F5344CB8AC3E}">
        <p14:creationId xmlns:p14="http://schemas.microsoft.com/office/powerpoint/2010/main" val="1814956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647EB2-C19C-4F86-ABB2-924E21381C13}" type="slidenum">
              <a:rPr lang="en-US"/>
              <a:pPr>
                <a:defRPr/>
              </a:pPr>
              <a:t>‹#›</a:t>
            </a:fld>
            <a:endParaRPr lang="en-US"/>
          </a:p>
        </p:txBody>
      </p:sp>
    </p:spTree>
    <p:extLst>
      <p:ext uri="{BB962C8B-B14F-4D97-AF65-F5344CB8AC3E}">
        <p14:creationId xmlns:p14="http://schemas.microsoft.com/office/powerpoint/2010/main" val="2310597072"/>
      </p:ext>
    </p:extLst>
  </p:cSld>
  <p:clrMapOvr>
    <a:masterClrMapping/>
  </p:clrMapOvr>
  <p:transition spd="med"/>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558AD4-6AA9-4AA1-B427-7138CDB5E3AD}" type="datetimeFigureOut">
              <a:rPr lang="en-US" smtClean="0"/>
              <a:t>5/16/2012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816A3-B127-49ED-80DF-C20191E6DC41}" type="slidenum">
              <a:rPr lang="en-US" smtClean="0"/>
              <a:t>‹#›</a:t>
            </a:fld>
            <a:endParaRPr lang="en-US"/>
          </a:p>
        </p:txBody>
      </p:sp>
    </p:spTree>
    <p:extLst>
      <p:ext uri="{BB962C8B-B14F-4D97-AF65-F5344CB8AC3E}">
        <p14:creationId xmlns:p14="http://schemas.microsoft.com/office/powerpoint/2010/main" val="1168338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558AD4-6AA9-4AA1-B427-7138CDB5E3AD}" type="datetimeFigureOut">
              <a:rPr lang="en-US" smtClean="0"/>
              <a:t>5/16/2012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816A3-B127-49ED-80DF-C20191E6DC41}" type="slidenum">
              <a:rPr lang="en-US" smtClean="0"/>
              <a:t>‹#›</a:t>
            </a:fld>
            <a:endParaRPr lang="en-US"/>
          </a:p>
        </p:txBody>
      </p:sp>
    </p:spTree>
    <p:extLst>
      <p:ext uri="{BB962C8B-B14F-4D97-AF65-F5344CB8AC3E}">
        <p14:creationId xmlns:p14="http://schemas.microsoft.com/office/powerpoint/2010/main" val="3660656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558AD4-6AA9-4AA1-B427-7138CDB5E3AD}" type="datetimeFigureOut">
              <a:rPr lang="en-US" smtClean="0"/>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816A3-B127-49ED-80DF-C20191E6DC41}" type="slidenum">
              <a:rPr lang="en-US" smtClean="0"/>
              <a:t>‹#›</a:t>
            </a:fld>
            <a:endParaRPr lang="en-US"/>
          </a:p>
        </p:txBody>
      </p:sp>
    </p:spTree>
    <p:extLst>
      <p:ext uri="{BB962C8B-B14F-4D97-AF65-F5344CB8AC3E}">
        <p14:creationId xmlns:p14="http://schemas.microsoft.com/office/powerpoint/2010/main" val="10952426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558AD4-6AA9-4AA1-B427-7138CDB5E3AD}" type="datetimeFigureOut">
              <a:rPr lang="en-US" smtClean="0"/>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816A3-B127-49ED-80DF-C20191E6DC41}" type="slidenum">
              <a:rPr lang="en-US" smtClean="0"/>
              <a:t>‹#›</a:t>
            </a:fld>
            <a:endParaRPr lang="en-US"/>
          </a:p>
        </p:txBody>
      </p:sp>
    </p:spTree>
    <p:extLst>
      <p:ext uri="{BB962C8B-B14F-4D97-AF65-F5344CB8AC3E}">
        <p14:creationId xmlns:p14="http://schemas.microsoft.com/office/powerpoint/2010/main" val="23278895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558AD4-6AA9-4AA1-B427-7138CDB5E3AD}" type="datetimeFigureOut">
              <a:rPr lang="en-US" smtClean="0"/>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816A3-B127-49ED-80DF-C20191E6DC41}" type="slidenum">
              <a:rPr lang="en-US" smtClean="0"/>
              <a:t>‹#›</a:t>
            </a:fld>
            <a:endParaRPr lang="en-US"/>
          </a:p>
        </p:txBody>
      </p:sp>
    </p:spTree>
    <p:extLst>
      <p:ext uri="{BB962C8B-B14F-4D97-AF65-F5344CB8AC3E}">
        <p14:creationId xmlns:p14="http://schemas.microsoft.com/office/powerpoint/2010/main" val="10674321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558AD4-6AA9-4AA1-B427-7138CDB5E3AD}" type="datetimeFigureOut">
              <a:rPr lang="en-US" smtClean="0"/>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816A3-B127-49ED-80DF-C20191E6DC41}" type="slidenum">
              <a:rPr lang="en-US" smtClean="0"/>
              <a:t>‹#›</a:t>
            </a:fld>
            <a:endParaRPr lang="en-US"/>
          </a:p>
        </p:txBody>
      </p:sp>
    </p:spTree>
    <p:extLst>
      <p:ext uri="{BB962C8B-B14F-4D97-AF65-F5344CB8AC3E}">
        <p14:creationId xmlns:p14="http://schemas.microsoft.com/office/powerpoint/2010/main" val="25413895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1B54F4-FF41-40AA-8D1D-FFFC9A486D48}" type="datetimeFigureOut">
              <a:rPr lang="en-US" smtClean="0"/>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8CD63-92C2-4866-8529-482381A1F9AA}" type="slidenum">
              <a:rPr lang="en-US" smtClean="0"/>
              <a:t>‹#›</a:t>
            </a:fld>
            <a:endParaRPr lang="en-US"/>
          </a:p>
        </p:txBody>
      </p:sp>
    </p:spTree>
    <p:extLst>
      <p:ext uri="{BB962C8B-B14F-4D97-AF65-F5344CB8AC3E}">
        <p14:creationId xmlns:p14="http://schemas.microsoft.com/office/powerpoint/2010/main" val="36778194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1B54F4-FF41-40AA-8D1D-FFFC9A486D48}" type="datetimeFigureOut">
              <a:rPr lang="en-US" smtClean="0"/>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8CD63-92C2-4866-8529-482381A1F9AA}" type="slidenum">
              <a:rPr lang="en-US" smtClean="0"/>
              <a:t>‹#›</a:t>
            </a:fld>
            <a:endParaRPr lang="en-US"/>
          </a:p>
        </p:txBody>
      </p:sp>
    </p:spTree>
    <p:extLst>
      <p:ext uri="{BB962C8B-B14F-4D97-AF65-F5344CB8AC3E}">
        <p14:creationId xmlns:p14="http://schemas.microsoft.com/office/powerpoint/2010/main" val="11703442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1B54F4-FF41-40AA-8D1D-FFFC9A486D48}" type="datetimeFigureOut">
              <a:rPr lang="en-US" smtClean="0"/>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8CD63-92C2-4866-8529-482381A1F9AA}" type="slidenum">
              <a:rPr lang="en-US" smtClean="0"/>
              <a:t>‹#›</a:t>
            </a:fld>
            <a:endParaRPr lang="en-US"/>
          </a:p>
        </p:txBody>
      </p:sp>
    </p:spTree>
    <p:extLst>
      <p:ext uri="{BB962C8B-B14F-4D97-AF65-F5344CB8AC3E}">
        <p14:creationId xmlns:p14="http://schemas.microsoft.com/office/powerpoint/2010/main" val="31076508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1B54F4-FF41-40AA-8D1D-FFFC9A486D48}" type="datetimeFigureOut">
              <a:rPr lang="en-US" smtClean="0"/>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8CD63-92C2-4866-8529-482381A1F9AA}" type="slidenum">
              <a:rPr lang="en-US" smtClean="0"/>
              <a:t>‹#›</a:t>
            </a:fld>
            <a:endParaRPr lang="en-US"/>
          </a:p>
        </p:txBody>
      </p:sp>
    </p:spTree>
    <p:extLst>
      <p:ext uri="{BB962C8B-B14F-4D97-AF65-F5344CB8AC3E}">
        <p14:creationId xmlns:p14="http://schemas.microsoft.com/office/powerpoint/2010/main" val="3698659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B56EDE-BFF5-4371-BCA6-505201828597}" type="slidenum">
              <a:rPr lang="en-US"/>
              <a:pPr>
                <a:defRPr/>
              </a:pPr>
              <a:t>‹#›</a:t>
            </a:fld>
            <a:endParaRPr lang="en-US"/>
          </a:p>
        </p:txBody>
      </p:sp>
    </p:spTree>
    <p:extLst>
      <p:ext uri="{BB962C8B-B14F-4D97-AF65-F5344CB8AC3E}">
        <p14:creationId xmlns:p14="http://schemas.microsoft.com/office/powerpoint/2010/main" val="30789699"/>
      </p:ext>
    </p:extLst>
  </p:cSld>
  <p:clrMapOvr>
    <a:masterClrMapping/>
  </p:clrMapOvr>
  <p:transition spd="med"/>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1B54F4-FF41-40AA-8D1D-FFFC9A486D48}" type="datetimeFigureOut">
              <a:rPr lang="en-US" smtClean="0"/>
              <a:t>5/16/2012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F8CD63-92C2-4866-8529-482381A1F9AA}" type="slidenum">
              <a:rPr lang="en-US" smtClean="0"/>
              <a:t>‹#›</a:t>
            </a:fld>
            <a:endParaRPr lang="en-US"/>
          </a:p>
        </p:txBody>
      </p:sp>
    </p:spTree>
    <p:extLst>
      <p:ext uri="{BB962C8B-B14F-4D97-AF65-F5344CB8AC3E}">
        <p14:creationId xmlns:p14="http://schemas.microsoft.com/office/powerpoint/2010/main" val="18144319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1B54F4-FF41-40AA-8D1D-FFFC9A486D48}" type="datetimeFigureOut">
              <a:rPr lang="en-US" smtClean="0"/>
              <a:t>5/16/2012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F8CD63-92C2-4866-8529-482381A1F9AA}" type="slidenum">
              <a:rPr lang="en-US" smtClean="0"/>
              <a:t>‹#›</a:t>
            </a:fld>
            <a:endParaRPr lang="en-US"/>
          </a:p>
        </p:txBody>
      </p:sp>
    </p:spTree>
    <p:extLst>
      <p:ext uri="{BB962C8B-B14F-4D97-AF65-F5344CB8AC3E}">
        <p14:creationId xmlns:p14="http://schemas.microsoft.com/office/powerpoint/2010/main" val="2277079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1B54F4-FF41-40AA-8D1D-FFFC9A486D48}" type="datetimeFigureOut">
              <a:rPr lang="en-US" smtClean="0"/>
              <a:t>5/16/2012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F8CD63-92C2-4866-8529-482381A1F9AA}" type="slidenum">
              <a:rPr lang="en-US" smtClean="0"/>
              <a:t>‹#›</a:t>
            </a:fld>
            <a:endParaRPr lang="en-US"/>
          </a:p>
        </p:txBody>
      </p:sp>
    </p:spTree>
    <p:extLst>
      <p:ext uri="{BB962C8B-B14F-4D97-AF65-F5344CB8AC3E}">
        <p14:creationId xmlns:p14="http://schemas.microsoft.com/office/powerpoint/2010/main" val="5443285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1B54F4-FF41-40AA-8D1D-FFFC9A486D48}" type="datetimeFigureOut">
              <a:rPr lang="en-US" smtClean="0"/>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8CD63-92C2-4866-8529-482381A1F9AA}" type="slidenum">
              <a:rPr lang="en-US" smtClean="0"/>
              <a:t>‹#›</a:t>
            </a:fld>
            <a:endParaRPr lang="en-US"/>
          </a:p>
        </p:txBody>
      </p:sp>
    </p:spTree>
    <p:extLst>
      <p:ext uri="{BB962C8B-B14F-4D97-AF65-F5344CB8AC3E}">
        <p14:creationId xmlns:p14="http://schemas.microsoft.com/office/powerpoint/2010/main" val="12327889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1B54F4-FF41-40AA-8D1D-FFFC9A486D48}" type="datetimeFigureOut">
              <a:rPr lang="en-US" smtClean="0"/>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8CD63-92C2-4866-8529-482381A1F9AA}" type="slidenum">
              <a:rPr lang="en-US" smtClean="0"/>
              <a:t>‹#›</a:t>
            </a:fld>
            <a:endParaRPr lang="en-US"/>
          </a:p>
        </p:txBody>
      </p:sp>
    </p:spTree>
    <p:extLst>
      <p:ext uri="{BB962C8B-B14F-4D97-AF65-F5344CB8AC3E}">
        <p14:creationId xmlns:p14="http://schemas.microsoft.com/office/powerpoint/2010/main" val="7498066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1B54F4-FF41-40AA-8D1D-FFFC9A486D48}" type="datetimeFigureOut">
              <a:rPr lang="en-US" smtClean="0"/>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8CD63-92C2-4866-8529-482381A1F9AA}" type="slidenum">
              <a:rPr lang="en-US" smtClean="0"/>
              <a:t>‹#›</a:t>
            </a:fld>
            <a:endParaRPr lang="en-US"/>
          </a:p>
        </p:txBody>
      </p:sp>
    </p:spTree>
    <p:extLst>
      <p:ext uri="{BB962C8B-B14F-4D97-AF65-F5344CB8AC3E}">
        <p14:creationId xmlns:p14="http://schemas.microsoft.com/office/powerpoint/2010/main" val="10988885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1B54F4-FF41-40AA-8D1D-FFFC9A486D48}" type="datetimeFigureOut">
              <a:rPr lang="en-US" smtClean="0"/>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8CD63-92C2-4866-8529-482381A1F9AA}" type="slidenum">
              <a:rPr lang="en-US" smtClean="0"/>
              <a:t>‹#›</a:t>
            </a:fld>
            <a:endParaRPr lang="en-US"/>
          </a:p>
        </p:txBody>
      </p:sp>
    </p:spTree>
    <p:extLst>
      <p:ext uri="{BB962C8B-B14F-4D97-AF65-F5344CB8AC3E}">
        <p14:creationId xmlns:p14="http://schemas.microsoft.com/office/powerpoint/2010/main" val="39640063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865008-BF72-43C9-9ADC-8A98EE132B90}" type="datetimeFigureOut">
              <a:rPr lang="en-US" smtClean="0"/>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05636-AD21-471F-B70A-8234B7EE8A11}" type="slidenum">
              <a:rPr lang="en-US" smtClean="0"/>
              <a:t>‹#›</a:t>
            </a:fld>
            <a:endParaRPr lang="en-US"/>
          </a:p>
        </p:txBody>
      </p:sp>
    </p:spTree>
    <p:extLst>
      <p:ext uri="{BB962C8B-B14F-4D97-AF65-F5344CB8AC3E}">
        <p14:creationId xmlns:p14="http://schemas.microsoft.com/office/powerpoint/2010/main" val="16946403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865008-BF72-43C9-9ADC-8A98EE132B90}" type="datetimeFigureOut">
              <a:rPr lang="en-US" smtClean="0"/>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05636-AD21-471F-B70A-8234B7EE8A11}" type="slidenum">
              <a:rPr lang="en-US" smtClean="0"/>
              <a:t>‹#›</a:t>
            </a:fld>
            <a:endParaRPr lang="en-US"/>
          </a:p>
        </p:txBody>
      </p:sp>
    </p:spTree>
    <p:extLst>
      <p:ext uri="{BB962C8B-B14F-4D97-AF65-F5344CB8AC3E}">
        <p14:creationId xmlns:p14="http://schemas.microsoft.com/office/powerpoint/2010/main" val="22487438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865008-BF72-43C9-9ADC-8A98EE132B90}" type="datetimeFigureOut">
              <a:rPr lang="en-US" smtClean="0"/>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05636-AD21-471F-B70A-8234B7EE8A11}" type="slidenum">
              <a:rPr lang="en-US" smtClean="0"/>
              <a:t>‹#›</a:t>
            </a:fld>
            <a:endParaRPr lang="en-US"/>
          </a:p>
        </p:txBody>
      </p:sp>
    </p:spTree>
    <p:extLst>
      <p:ext uri="{BB962C8B-B14F-4D97-AF65-F5344CB8AC3E}">
        <p14:creationId xmlns:p14="http://schemas.microsoft.com/office/powerpoint/2010/main" val="3515602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63FBDC2-A0C1-4ECF-AE75-748861C2E59B}" type="slidenum">
              <a:rPr lang="en-US"/>
              <a:pPr>
                <a:defRPr/>
              </a:pPr>
              <a:t>‹#›</a:t>
            </a:fld>
            <a:endParaRPr lang="en-US"/>
          </a:p>
        </p:txBody>
      </p:sp>
    </p:spTree>
    <p:extLst>
      <p:ext uri="{BB962C8B-B14F-4D97-AF65-F5344CB8AC3E}">
        <p14:creationId xmlns:p14="http://schemas.microsoft.com/office/powerpoint/2010/main" val="2592815525"/>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865008-BF72-43C9-9ADC-8A98EE132B90}" type="datetimeFigureOut">
              <a:rPr lang="en-US" smtClean="0"/>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05636-AD21-471F-B70A-8234B7EE8A11}" type="slidenum">
              <a:rPr lang="en-US" smtClean="0"/>
              <a:t>‹#›</a:t>
            </a:fld>
            <a:endParaRPr lang="en-US"/>
          </a:p>
        </p:txBody>
      </p:sp>
    </p:spTree>
    <p:extLst>
      <p:ext uri="{BB962C8B-B14F-4D97-AF65-F5344CB8AC3E}">
        <p14:creationId xmlns:p14="http://schemas.microsoft.com/office/powerpoint/2010/main" val="16940982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865008-BF72-43C9-9ADC-8A98EE132B90}" type="datetimeFigureOut">
              <a:rPr lang="en-US" smtClean="0"/>
              <a:t>5/16/2012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F05636-AD21-471F-B70A-8234B7EE8A11}" type="slidenum">
              <a:rPr lang="en-US" smtClean="0"/>
              <a:t>‹#›</a:t>
            </a:fld>
            <a:endParaRPr lang="en-US"/>
          </a:p>
        </p:txBody>
      </p:sp>
    </p:spTree>
    <p:extLst>
      <p:ext uri="{BB962C8B-B14F-4D97-AF65-F5344CB8AC3E}">
        <p14:creationId xmlns:p14="http://schemas.microsoft.com/office/powerpoint/2010/main" val="29651892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865008-BF72-43C9-9ADC-8A98EE132B90}" type="datetimeFigureOut">
              <a:rPr lang="en-US" smtClean="0"/>
              <a:t>5/16/2012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F05636-AD21-471F-B70A-8234B7EE8A11}" type="slidenum">
              <a:rPr lang="en-US" smtClean="0"/>
              <a:t>‹#›</a:t>
            </a:fld>
            <a:endParaRPr lang="en-US"/>
          </a:p>
        </p:txBody>
      </p:sp>
    </p:spTree>
    <p:extLst>
      <p:ext uri="{BB962C8B-B14F-4D97-AF65-F5344CB8AC3E}">
        <p14:creationId xmlns:p14="http://schemas.microsoft.com/office/powerpoint/2010/main" val="39720795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865008-BF72-43C9-9ADC-8A98EE132B90}" type="datetimeFigureOut">
              <a:rPr lang="en-US" smtClean="0"/>
              <a:t>5/16/2012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F05636-AD21-471F-B70A-8234B7EE8A11}" type="slidenum">
              <a:rPr lang="en-US" smtClean="0"/>
              <a:t>‹#›</a:t>
            </a:fld>
            <a:endParaRPr lang="en-US"/>
          </a:p>
        </p:txBody>
      </p:sp>
    </p:spTree>
    <p:extLst>
      <p:ext uri="{BB962C8B-B14F-4D97-AF65-F5344CB8AC3E}">
        <p14:creationId xmlns:p14="http://schemas.microsoft.com/office/powerpoint/2010/main" val="2256938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865008-BF72-43C9-9ADC-8A98EE132B90}" type="datetimeFigureOut">
              <a:rPr lang="en-US" smtClean="0"/>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05636-AD21-471F-B70A-8234B7EE8A11}" type="slidenum">
              <a:rPr lang="en-US" smtClean="0"/>
              <a:t>‹#›</a:t>
            </a:fld>
            <a:endParaRPr lang="en-US"/>
          </a:p>
        </p:txBody>
      </p:sp>
    </p:spTree>
    <p:extLst>
      <p:ext uri="{BB962C8B-B14F-4D97-AF65-F5344CB8AC3E}">
        <p14:creationId xmlns:p14="http://schemas.microsoft.com/office/powerpoint/2010/main" val="33695195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865008-BF72-43C9-9ADC-8A98EE132B90}" type="datetimeFigureOut">
              <a:rPr lang="en-US" smtClean="0"/>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05636-AD21-471F-B70A-8234B7EE8A11}" type="slidenum">
              <a:rPr lang="en-US" smtClean="0"/>
              <a:t>‹#›</a:t>
            </a:fld>
            <a:endParaRPr lang="en-US"/>
          </a:p>
        </p:txBody>
      </p:sp>
    </p:spTree>
    <p:extLst>
      <p:ext uri="{BB962C8B-B14F-4D97-AF65-F5344CB8AC3E}">
        <p14:creationId xmlns:p14="http://schemas.microsoft.com/office/powerpoint/2010/main" val="4902666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865008-BF72-43C9-9ADC-8A98EE132B90}" type="datetimeFigureOut">
              <a:rPr lang="en-US" smtClean="0"/>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05636-AD21-471F-B70A-8234B7EE8A11}" type="slidenum">
              <a:rPr lang="en-US" smtClean="0"/>
              <a:t>‹#›</a:t>
            </a:fld>
            <a:endParaRPr lang="en-US"/>
          </a:p>
        </p:txBody>
      </p:sp>
    </p:spTree>
    <p:extLst>
      <p:ext uri="{BB962C8B-B14F-4D97-AF65-F5344CB8AC3E}">
        <p14:creationId xmlns:p14="http://schemas.microsoft.com/office/powerpoint/2010/main" val="31143699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865008-BF72-43C9-9ADC-8A98EE132B90}" type="datetimeFigureOut">
              <a:rPr lang="en-US" smtClean="0"/>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05636-AD21-471F-B70A-8234B7EE8A11}" type="slidenum">
              <a:rPr lang="en-US" smtClean="0"/>
              <a:t>‹#›</a:t>
            </a:fld>
            <a:endParaRPr lang="en-US"/>
          </a:p>
        </p:txBody>
      </p:sp>
    </p:spTree>
    <p:extLst>
      <p:ext uri="{BB962C8B-B14F-4D97-AF65-F5344CB8AC3E}">
        <p14:creationId xmlns:p14="http://schemas.microsoft.com/office/powerpoint/2010/main" val="2235930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26AADE4-CA62-4867-8128-900A8E2A090C}" type="slidenum">
              <a:rPr lang="en-US"/>
              <a:pPr>
                <a:defRPr/>
              </a:pPr>
              <a:t>‹#›</a:t>
            </a:fld>
            <a:endParaRPr lang="en-US"/>
          </a:p>
        </p:txBody>
      </p:sp>
    </p:spTree>
    <p:extLst>
      <p:ext uri="{BB962C8B-B14F-4D97-AF65-F5344CB8AC3E}">
        <p14:creationId xmlns:p14="http://schemas.microsoft.com/office/powerpoint/2010/main" val="24451709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E1BDF0B-5169-4263-B46C-5DD2087D1DAC}" type="slidenum">
              <a:rPr lang="en-US"/>
              <a:pPr>
                <a:defRPr/>
              </a:pPr>
              <a:t>‹#›</a:t>
            </a:fld>
            <a:endParaRPr lang="en-US"/>
          </a:p>
        </p:txBody>
      </p:sp>
    </p:spTree>
    <p:extLst>
      <p:ext uri="{BB962C8B-B14F-4D97-AF65-F5344CB8AC3E}">
        <p14:creationId xmlns:p14="http://schemas.microsoft.com/office/powerpoint/2010/main" val="210845838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86A6F1-DF32-4000-AC8C-25B37CB56E77}" type="slidenum">
              <a:rPr lang="en-US"/>
              <a:pPr>
                <a:defRPr/>
              </a:pPr>
              <a:t>‹#›</a:t>
            </a:fld>
            <a:endParaRPr lang="en-US"/>
          </a:p>
        </p:txBody>
      </p:sp>
    </p:spTree>
    <p:extLst>
      <p:ext uri="{BB962C8B-B14F-4D97-AF65-F5344CB8AC3E}">
        <p14:creationId xmlns:p14="http://schemas.microsoft.com/office/powerpoint/2010/main" val="195494055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5EF098-4A2D-41C7-8AB8-CA9CE8D6D647}" type="slidenum">
              <a:rPr lang="en-US"/>
              <a:pPr>
                <a:defRPr/>
              </a:pPr>
              <a:t>‹#›</a:t>
            </a:fld>
            <a:endParaRPr lang="en-US"/>
          </a:p>
        </p:txBody>
      </p:sp>
    </p:spTree>
    <p:extLst>
      <p:ext uri="{BB962C8B-B14F-4D97-AF65-F5344CB8AC3E}">
        <p14:creationId xmlns:p14="http://schemas.microsoft.com/office/powerpoint/2010/main" val="299470545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solidFill>
                  <a:schemeClr val="tx1"/>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solidFill>
                  <a:schemeClr val="tx1"/>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solidFill>
                  <a:schemeClr val="tx1"/>
                </a:solidFill>
              </a:defRPr>
            </a:lvl1pPr>
          </a:lstStyle>
          <a:p>
            <a:pPr>
              <a:defRPr/>
            </a:pPr>
            <a:fld id="{D1DA022A-2D3A-4C3C-9D9C-47DCB47703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ransition spd="med"/>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121196-D513-471A-9110-58ACBD3F872F}" type="datetimeFigureOut">
              <a:rPr lang="en-US" smtClean="0"/>
              <a:t>5/16/2012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12CE50-2499-4844-B471-F59F25464C05}" type="slidenum">
              <a:rPr lang="en-US" smtClean="0"/>
              <a:t>‹#›</a:t>
            </a:fld>
            <a:endParaRPr lang="en-US"/>
          </a:p>
        </p:txBody>
      </p:sp>
    </p:spTree>
    <p:extLst>
      <p:ext uri="{BB962C8B-B14F-4D97-AF65-F5344CB8AC3E}">
        <p14:creationId xmlns:p14="http://schemas.microsoft.com/office/powerpoint/2010/main" val="122618452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558AD4-6AA9-4AA1-B427-7138CDB5E3AD}" type="datetimeFigureOut">
              <a:rPr lang="en-US" smtClean="0"/>
              <a:t>5/16/2012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5816A3-B127-49ED-80DF-C20191E6DC41}" type="slidenum">
              <a:rPr lang="en-US" smtClean="0"/>
              <a:t>‹#›</a:t>
            </a:fld>
            <a:endParaRPr lang="en-US"/>
          </a:p>
        </p:txBody>
      </p:sp>
    </p:spTree>
    <p:extLst>
      <p:ext uri="{BB962C8B-B14F-4D97-AF65-F5344CB8AC3E}">
        <p14:creationId xmlns:p14="http://schemas.microsoft.com/office/powerpoint/2010/main" val="359745949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1B54F4-FF41-40AA-8D1D-FFFC9A486D48}" type="datetimeFigureOut">
              <a:rPr lang="en-US" smtClean="0"/>
              <a:t>5/16/2012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F8CD63-92C2-4866-8529-482381A1F9AA}" type="slidenum">
              <a:rPr lang="en-US" smtClean="0"/>
              <a:t>‹#›</a:t>
            </a:fld>
            <a:endParaRPr lang="en-US"/>
          </a:p>
        </p:txBody>
      </p:sp>
    </p:spTree>
    <p:extLst>
      <p:ext uri="{BB962C8B-B14F-4D97-AF65-F5344CB8AC3E}">
        <p14:creationId xmlns:p14="http://schemas.microsoft.com/office/powerpoint/2010/main" val="327037840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865008-BF72-43C9-9ADC-8A98EE132B90}" type="datetimeFigureOut">
              <a:rPr lang="en-US" smtClean="0"/>
              <a:t>5/16/2012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F05636-AD21-471F-B70A-8234B7EE8A11}" type="slidenum">
              <a:rPr lang="en-US" smtClean="0"/>
              <a:t>‹#›</a:t>
            </a:fld>
            <a:endParaRPr lang="en-US"/>
          </a:p>
        </p:txBody>
      </p:sp>
    </p:spTree>
    <p:extLst>
      <p:ext uri="{BB962C8B-B14F-4D97-AF65-F5344CB8AC3E}">
        <p14:creationId xmlns:p14="http://schemas.microsoft.com/office/powerpoint/2010/main" val="303234364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5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5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7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048"/>
            <a:ext cx="9144000" cy="6851904"/>
          </a:xfrm>
          <a:prstGeom prst="rect">
            <a:avLst/>
          </a:prstGeom>
        </p:spPr>
      </p:pic>
      <p:sp>
        <p:nvSpPr>
          <p:cNvPr id="1027" name="Text Box 4"/>
          <p:cNvSpPr txBox="1">
            <a:spLocks noChangeArrowheads="1"/>
          </p:cNvSpPr>
          <p:nvPr/>
        </p:nvSpPr>
        <p:spPr bwMode="auto">
          <a:xfrm>
            <a:off x="561975" y="3048000"/>
            <a:ext cx="865505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2800" b="1">
                <a:solidFill>
                  <a:srgbClr val="FFFF00"/>
                </a:solidFill>
                <a:latin typeface="Times New Roman" pitchFamily="18" charset="0"/>
              </a:defRPr>
            </a:lvl1pPr>
            <a:lvl2pPr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lvl="1"/>
            <a:endParaRPr lang="en-US" sz="2400" noProof="1">
              <a:solidFill>
                <a:srgbClr val="FF0000"/>
              </a:solidFill>
            </a:endParaRPr>
          </a:p>
          <a:p>
            <a:endParaRPr lang="en-US" sz="2400" noProof="1">
              <a:solidFill>
                <a:srgbClr val="FF0000"/>
              </a:solidFill>
            </a:endParaRPr>
          </a:p>
          <a:p>
            <a:r>
              <a:rPr lang="en-US" sz="4400" dirty="0"/>
              <a:t>Mobile Equipment</a:t>
            </a:r>
          </a:p>
          <a:p>
            <a:r>
              <a:rPr lang="en-US" sz="4400" dirty="0"/>
              <a:t>Pre/Post Operational Examination </a:t>
            </a:r>
          </a:p>
          <a:p>
            <a:r>
              <a:rPr lang="en-US" sz="4400" dirty="0"/>
              <a:t>Training</a:t>
            </a:r>
            <a:endParaRPr lang="en-US" sz="4400" b="0" dirty="0"/>
          </a:p>
        </p:txBody>
      </p:sp>
      <p:sp>
        <p:nvSpPr>
          <p:cNvPr id="1028" name="Text Box 5"/>
          <p:cNvSpPr txBox="1">
            <a:spLocks noChangeArrowheads="1"/>
          </p:cNvSpPr>
          <p:nvPr/>
        </p:nvSpPr>
        <p:spPr bwMode="auto">
          <a:xfrm>
            <a:off x="7146925" y="4984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l"/>
            <a:endParaRPr lang="en-US" sz="2400" b="0">
              <a:solidFill>
                <a:schemeClr val="tx1"/>
              </a:solidFil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0" y="2057400"/>
            <a:ext cx="9144000" cy="1752600"/>
          </a:xfrm>
        </p:spPr>
        <p:txBody>
          <a:bodyPr/>
          <a:lstStyle/>
          <a:p>
            <a:r>
              <a:rPr lang="en-US" sz="6600" b="1" smtClean="0">
                <a:solidFill>
                  <a:srgbClr val="FFFF00"/>
                </a:solidFill>
              </a:rPr>
              <a:t>Tires-Wheels</a:t>
            </a:r>
            <a:br>
              <a:rPr lang="en-US" sz="6600" b="1" smtClean="0">
                <a:solidFill>
                  <a:srgbClr val="FFFF00"/>
                </a:solidFill>
              </a:rPr>
            </a:br>
            <a:r>
              <a:rPr lang="en-US" sz="6600" b="1" smtClean="0">
                <a:solidFill>
                  <a:srgbClr val="FFFF00"/>
                </a:solidFill>
              </a:rPr>
              <a:t>Front and Rear</a:t>
            </a:r>
            <a:endParaRPr lang="en-US" sz="6600" b="1"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2514600"/>
            <a:ext cx="9144000" cy="1752600"/>
          </a:xfrm>
        </p:spPr>
        <p:txBody>
          <a:bodyPr/>
          <a:lstStyle/>
          <a:p>
            <a:r>
              <a:rPr lang="en-US" sz="7200" b="1" smtClean="0">
                <a:solidFill>
                  <a:srgbClr val="FFFF00"/>
                </a:solidFill>
              </a:rPr>
              <a:t>Steering System</a:t>
            </a:r>
            <a:endParaRPr lang="en-US" sz="7200" b="1" smtClean="0"/>
          </a:p>
        </p:txBody>
      </p:sp>
      <p:sp>
        <p:nvSpPr>
          <p:cNvPr id="14339" name="Rectangle 3"/>
          <p:cNvSpPr>
            <a:spLocks noGrp="1" noChangeArrowheads="1"/>
          </p:cNvSpPr>
          <p:nvPr>
            <p:ph idx="1"/>
          </p:nvPr>
        </p:nvSpPr>
        <p:spPr>
          <a:xfrm>
            <a:off x="0" y="4724400"/>
            <a:ext cx="9144000" cy="4800600"/>
          </a:xfrm>
        </p:spPr>
        <p:txBody>
          <a:bodyPr/>
          <a:lstStyle/>
          <a:p>
            <a:endParaRPr lang="en-US" sz="2800" b="1" dirty="0" smtClean="0">
              <a:solidFill>
                <a:srgbClr val="FFFF00"/>
              </a:solidFill>
            </a:endParaRPr>
          </a:p>
        </p:txBody>
      </p:sp>
      <p:sp>
        <p:nvSpPr>
          <p:cNvPr id="14340" name="AutoShape 6"/>
          <p:cNvSpPr>
            <a:spLocks noChangeArrowheads="1"/>
          </p:cNvSpPr>
          <p:nvPr/>
        </p:nvSpPr>
        <p:spPr bwMode="auto">
          <a:xfrm>
            <a:off x="990600" y="457200"/>
            <a:ext cx="1509713" cy="838200"/>
          </a:xfrm>
          <a:prstGeom prst="rightArrow">
            <a:avLst>
              <a:gd name="adj1" fmla="val 50000"/>
              <a:gd name="adj2" fmla="val 45028"/>
            </a:avLst>
          </a:prstGeom>
          <a:solidFill>
            <a:schemeClr val="accent1"/>
          </a:solidFill>
          <a:ln w="9525">
            <a:solidFill>
              <a:schemeClr val="tx1"/>
            </a:solidFill>
            <a:miter lim="800000"/>
            <a:headEnd/>
            <a:tailEnd/>
          </a:ln>
        </p:spPr>
        <p:txBody>
          <a:bodyPr wrap="none" anchor="ctr"/>
          <a:lstStyle/>
          <a:p>
            <a:pPr algn="ctr" eaLnBrk="0" hangingPunct="0"/>
            <a:endParaRPr lang="en-US"/>
          </a:p>
        </p:txBody>
      </p:sp>
      <p:sp>
        <p:nvSpPr>
          <p:cNvPr id="14341" name="AutoShape 7"/>
          <p:cNvSpPr>
            <a:spLocks noChangeArrowheads="1"/>
          </p:cNvSpPr>
          <p:nvPr/>
        </p:nvSpPr>
        <p:spPr bwMode="auto">
          <a:xfrm>
            <a:off x="1066800" y="4038600"/>
            <a:ext cx="1600200" cy="914400"/>
          </a:xfrm>
          <a:prstGeom prst="rightArrow">
            <a:avLst>
              <a:gd name="adj1" fmla="val 50000"/>
              <a:gd name="adj2" fmla="val 43750"/>
            </a:avLst>
          </a:prstGeom>
          <a:solidFill>
            <a:schemeClr val="accent1"/>
          </a:solidFill>
          <a:ln w="9525">
            <a:solidFill>
              <a:schemeClr val="tx1"/>
            </a:solidFill>
            <a:miter lim="800000"/>
            <a:headEnd/>
            <a:tailEnd/>
          </a:ln>
        </p:spPr>
        <p:txBody>
          <a:bodyPr wrap="none" anchor="ctr"/>
          <a:lstStyle/>
          <a:p>
            <a:pPr algn="ctr" eaLnBrk="0" hangingPunct="0"/>
            <a:endParaRPr lang="en-US"/>
          </a:p>
        </p:txBody>
      </p:sp>
      <p:sp>
        <p:nvSpPr>
          <p:cNvPr id="14342" name="AutoShape 9"/>
          <p:cNvSpPr>
            <a:spLocks noChangeArrowheads="1"/>
          </p:cNvSpPr>
          <p:nvPr/>
        </p:nvSpPr>
        <p:spPr bwMode="auto">
          <a:xfrm>
            <a:off x="5638800" y="1295400"/>
            <a:ext cx="914400" cy="1509713"/>
          </a:xfrm>
          <a:prstGeom prst="downArrow">
            <a:avLst>
              <a:gd name="adj1" fmla="val 50000"/>
              <a:gd name="adj2" fmla="val 41276"/>
            </a:avLst>
          </a:prstGeom>
          <a:solidFill>
            <a:schemeClr val="accent1"/>
          </a:solidFill>
          <a:ln w="9525">
            <a:solidFill>
              <a:schemeClr val="tx1"/>
            </a:solidFill>
            <a:miter lim="800000"/>
            <a:headEnd/>
            <a:tailEnd/>
          </a:ln>
        </p:spPr>
        <p:txBody>
          <a:bodyPr vert="eaVert" wrap="none" anchor="ctr"/>
          <a:lstStyle/>
          <a:p>
            <a:pPr algn="ctr" eaLnBrk="0" hangingPunct="0"/>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3581400"/>
            <a:ext cx="7772400" cy="1143000"/>
          </a:xfrm>
        </p:spPr>
        <p:txBody>
          <a:bodyPr/>
          <a:lstStyle/>
          <a:p>
            <a:r>
              <a:rPr lang="en-US" sz="7200" b="1" smtClean="0">
                <a:solidFill>
                  <a:srgbClr val="FFFF00"/>
                </a:solidFill>
              </a:rPr>
              <a:t>Bed Pins</a:t>
            </a:r>
          </a:p>
        </p:txBody>
      </p:sp>
      <p:sp>
        <p:nvSpPr>
          <p:cNvPr id="15363" name="Rectangle 3"/>
          <p:cNvSpPr>
            <a:spLocks noGrp="1" noChangeArrowheads="1"/>
          </p:cNvSpPr>
          <p:nvPr>
            <p:ph idx="1"/>
          </p:nvPr>
        </p:nvSpPr>
        <p:spPr>
          <a:xfrm>
            <a:off x="609600" y="3276600"/>
            <a:ext cx="7772400" cy="4114800"/>
          </a:xfrm>
        </p:spPr>
        <p:txBody>
          <a:bodyPr/>
          <a:lstStyle/>
          <a:p>
            <a:endParaRPr lang="en-US" sz="2800" b="1" smtClean="0">
              <a:solidFill>
                <a:srgbClr val="FFFF00"/>
              </a:solidFill>
            </a:endParaRPr>
          </a:p>
          <a:p>
            <a:endParaRPr lang="en-US" sz="2800" b="1" smtClean="0">
              <a:solidFill>
                <a:srgbClr val="FFFF00"/>
              </a:solidFill>
            </a:endParaRPr>
          </a:p>
          <a:p>
            <a:endParaRPr lang="en-US" sz="2800" b="1" smtClean="0">
              <a:solidFill>
                <a:srgbClr val="FFFF00"/>
              </a:solidFill>
            </a:endParaRPr>
          </a:p>
          <a:p>
            <a:endParaRPr lang="en-US" sz="2800" b="1" smtClean="0">
              <a:solidFill>
                <a:srgbClr val="FFFF00"/>
              </a:solidFill>
            </a:endParaRPr>
          </a:p>
        </p:txBody>
      </p:sp>
      <p:sp>
        <p:nvSpPr>
          <p:cNvPr id="15364" name="AutoShape 6"/>
          <p:cNvSpPr>
            <a:spLocks noChangeArrowheads="1"/>
          </p:cNvSpPr>
          <p:nvPr/>
        </p:nvSpPr>
        <p:spPr bwMode="auto">
          <a:xfrm>
            <a:off x="4876800" y="2514600"/>
            <a:ext cx="1052513" cy="790575"/>
          </a:xfrm>
          <a:prstGeom prst="rightArrow">
            <a:avLst>
              <a:gd name="adj1" fmla="val 50000"/>
              <a:gd name="adj2" fmla="val 33283"/>
            </a:avLst>
          </a:prstGeom>
          <a:solidFill>
            <a:schemeClr val="accent1"/>
          </a:solidFill>
          <a:ln w="9525">
            <a:solidFill>
              <a:schemeClr val="tx1"/>
            </a:solidFill>
            <a:miter lim="800000"/>
            <a:headEnd/>
            <a:tailEnd/>
          </a:ln>
        </p:spPr>
        <p:txBody>
          <a:bodyPr wrap="none" anchor="ctr"/>
          <a:lstStyle/>
          <a:p>
            <a:pPr algn="ctr" eaLnBrk="0" hangingPunct="0"/>
            <a:endParaRPr lang="en-US"/>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1981200"/>
            <a:ext cx="7772400" cy="1143000"/>
          </a:xfrm>
        </p:spPr>
        <p:txBody>
          <a:bodyPr/>
          <a:lstStyle/>
          <a:p>
            <a:r>
              <a:rPr lang="en-US" sz="7200" b="1" smtClean="0">
                <a:solidFill>
                  <a:srgbClr val="FFFF00"/>
                </a:solidFill>
              </a:rPr>
              <a:t>Fifth Wheel</a:t>
            </a:r>
          </a:p>
        </p:txBody>
      </p:sp>
      <p:sp>
        <p:nvSpPr>
          <p:cNvPr id="16387" name="Rectangle 3"/>
          <p:cNvSpPr>
            <a:spLocks noGrp="1" noChangeArrowheads="1"/>
          </p:cNvSpPr>
          <p:nvPr>
            <p:ph idx="1"/>
          </p:nvPr>
        </p:nvSpPr>
        <p:spPr/>
        <p:txBody>
          <a:bodyPr/>
          <a:lstStyle/>
          <a:p>
            <a:endParaRPr lang="en-US" smtClean="0"/>
          </a:p>
          <a:p>
            <a:endParaRPr lang="en-US" smtClean="0"/>
          </a:p>
          <a:p>
            <a:endParaRPr lang="en-US" smtClean="0"/>
          </a:p>
          <a:p>
            <a:endParaRPr lang="en-US" smtClean="0"/>
          </a:p>
        </p:txBody>
      </p:sp>
      <p:sp>
        <p:nvSpPr>
          <p:cNvPr id="16388" name="AutoShape 5"/>
          <p:cNvSpPr>
            <a:spLocks noChangeArrowheads="1"/>
          </p:cNvSpPr>
          <p:nvPr/>
        </p:nvSpPr>
        <p:spPr bwMode="auto">
          <a:xfrm>
            <a:off x="7405688" y="3352800"/>
            <a:ext cx="1738312" cy="914400"/>
          </a:xfrm>
          <a:prstGeom prst="leftArrow">
            <a:avLst>
              <a:gd name="adj1" fmla="val 50000"/>
              <a:gd name="adj2" fmla="val 47526"/>
            </a:avLst>
          </a:prstGeom>
          <a:solidFill>
            <a:schemeClr val="accent1"/>
          </a:solidFill>
          <a:ln w="9525">
            <a:solidFill>
              <a:schemeClr val="tx1"/>
            </a:solidFill>
            <a:miter lim="800000"/>
            <a:headEnd/>
            <a:tailEnd/>
          </a:ln>
        </p:spPr>
        <p:txBody>
          <a:bodyPr wrap="none" anchor="ctr"/>
          <a:lstStyle/>
          <a:p>
            <a:pPr algn="ctr" eaLnBrk="0" hangingPunct="0"/>
            <a:endParaRPr lang="en-US"/>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1981200"/>
            <a:ext cx="7772400" cy="1143000"/>
          </a:xfrm>
        </p:spPr>
        <p:txBody>
          <a:bodyPr/>
          <a:lstStyle/>
          <a:p>
            <a:r>
              <a:rPr lang="en-US" sz="7200" b="1" smtClean="0">
                <a:solidFill>
                  <a:srgbClr val="FFFF00"/>
                </a:solidFill>
              </a:rPr>
              <a:t>Frame/Cross Members</a:t>
            </a:r>
          </a:p>
        </p:txBody>
      </p:sp>
      <p:sp>
        <p:nvSpPr>
          <p:cNvPr id="17411" name="Rectangle 3"/>
          <p:cNvSpPr>
            <a:spLocks noGrp="1" noChangeArrowheads="1"/>
          </p:cNvSpPr>
          <p:nvPr>
            <p:ph idx="1"/>
          </p:nvPr>
        </p:nvSpPr>
        <p:spPr/>
        <p:txBody>
          <a:bodyPr/>
          <a:lstStyle/>
          <a:p>
            <a:endParaRPr lang="en-US" smtClean="0"/>
          </a:p>
          <a:p>
            <a:endParaRPr lang="en-US" smtClean="0"/>
          </a:p>
          <a:p>
            <a:endParaRPr lang="en-US" smtClean="0"/>
          </a:p>
          <a:p>
            <a:endParaRPr lang="en-US" smtClean="0"/>
          </a:p>
          <a:p>
            <a:endParaRPr lang="en-US" smtClean="0"/>
          </a:p>
          <a:p>
            <a:endParaRPr lang="en-US" sz="2800" b="1" smtClean="0">
              <a:solidFill>
                <a:srgbClr val="FFFF00"/>
              </a:solidFill>
            </a:endParaRPr>
          </a:p>
        </p:txBody>
      </p:sp>
      <p:sp>
        <p:nvSpPr>
          <p:cNvPr id="17412" name="AutoShape 4"/>
          <p:cNvSpPr>
            <a:spLocks noChangeArrowheads="1"/>
          </p:cNvSpPr>
          <p:nvPr/>
        </p:nvSpPr>
        <p:spPr bwMode="auto">
          <a:xfrm rot="-3386194">
            <a:off x="4982368" y="5107782"/>
            <a:ext cx="1204913" cy="533400"/>
          </a:xfrm>
          <a:prstGeom prst="rightArrow">
            <a:avLst>
              <a:gd name="adj1" fmla="val 50000"/>
              <a:gd name="adj2" fmla="val 56473"/>
            </a:avLst>
          </a:prstGeom>
          <a:solidFill>
            <a:schemeClr val="accent1"/>
          </a:solidFill>
          <a:ln w="9525">
            <a:solidFill>
              <a:schemeClr val="tx1"/>
            </a:solidFill>
            <a:miter lim="800000"/>
            <a:headEnd/>
            <a:tailEnd/>
          </a:ln>
        </p:spPr>
        <p:txBody>
          <a:bodyPr wrap="none" anchor="ctr"/>
          <a:lstStyle/>
          <a:p>
            <a:pPr algn="ctr" eaLnBrk="0" hangingPunct="0"/>
            <a:endParaRPr lang="en-US"/>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4267200"/>
            <a:ext cx="8991600" cy="1828800"/>
          </a:xfrm>
        </p:spPr>
        <p:txBody>
          <a:bodyPr/>
          <a:lstStyle/>
          <a:p>
            <a:r>
              <a:rPr lang="en-US" sz="7200" b="1" smtClean="0">
                <a:solidFill>
                  <a:srgbClr val="FF0000"/>
                </a:solidFill>
              </a:rPr>
              <a:t>Safety Props/Catches</a:t>
            </a:r>
          </a:p>
        </p:txBody>
      </p:sp>
      <p:sp>
        <p:nvSpPr>
          <p:cNvPr id="18435" name="Rectangle 3"/>
          <p:cNvSpPr>
            <a:spLocks noGrp="1" noChangeArrowheads="1"/>
          </p:cNvSpPr>
          <p:nvPr>
            <p:ph idx="1"/>
          </p:nvPr>
        </p:nvSpPr>
        <p:spPr>
          <a:xfrm>
            <a:off x="0" y="1981200"/>
            <a:ext cx="8991600" cy="4876800"/>
          </a:xfrm>
        </p:spPr>
        <p:txBody>
          <a:bodyPr/>
          <a:lstStyle/>
          <a:p>
            <a:endParaRPr lang="en-US" sz="2800" b="1" smtClean="0"/>
          </a:p>
          <a:p>
            <a:endParaRPr lang="en-US" sz="2800" b="1" smtClean="0"/>
          </a:p>
          <a:p>
            <a:endParaRPr lang="en-US" sz="2800" b="1" smtClean="0"/>
          </a:p>
          <a:p>
            <a:endParaRPr lang="en-US" sz="2800" b="1" smtClean="0"/>
          </a:p>
          <a:p>
            <a:endParaRPr lang="en-US" sz="2800" b="1" smtClean="0"/>
          </a:p>
          <a:p>
            <a:endParaRPr lang="en-US" sz="2800" b="1" smtClean="0"/>
          </a:p>
          <a:p>
            <a:endParaRPr lang="en-US" sz="2800" b="1" smtClean="0"/>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p:nvPr>
        </p:nvSpPr>
        <p:spPr>
          <a:xfrm>
            <a:off x="609600" y="3810000"/>
            <a:ext cx="7772400" cy="1447800"/>
          </a:xfrm>
        </p:spPr>
        <p:txBody>
          <a:bodyPr/>
          <a:lstStyle/>
          <a:p>
            <a:pPr algn="ctr">
              <a:buFontTx/>
              <a:buNone/>
            </a:pPr>
            <a:r>
              <a:rPr lang="en-US" sz="7200" b="1" dirty="0" smtClean="0">
                <a:solidFill>
                  <a:srgbClr val="FFFF00"/>
                </a:solidFill>
              </a:rPr>
              <a:t>Air Supply Lines</a:t>
            </a:r>
          </a:p>
          <a:p>
            <a:pPr>
              <a:buFontTx/>
              <a:buNone/>
            </a:pPr>
            <a:endParaRPr lang="en-US" sz="2800" b="1" dirty="0" smtClean="0">
              <a:solidFill>
                <a:srgbClr val="FFFF00"/>
              </a:solidFill>
            </a:endParaRPr>
          </a:p>
          <a:p>
            <a:endParaRPr lang="en-US" sz="2800" b="1" dirty="0" smtClean="0">
              <a:solidFill>
                <a:srgbClr val="FFFF00"/>
              </a:solidFill>
            </a:endParaRPr>
          </a:p>
          <a:p>
            <a:endParaRPr lang="en-US" sz="2800" b="1" dirty="0" smtClean="0">
              <a:solidFill>
                <a:srgbClr val="FFFF00"/>
              </a:solidFill>
            </a:endParaRPr>
          </a:p>
          <a:p>
            <a:endParaRPr lang="en-US" sz="2800" b="1" dirty="0" smtClean="0">
              <a:solidFill>
                <a:srgbClr val="FFFF00"/>
              </a:solidFill>
            </a:endParaRPr>
          </a:p>
          <a:p>
            <a:endParaRPr lang="en-US" sz="2800" b="1" dirty="0" smtClean="0">
              <a:solidFill>
                <a:srgbClr val="FFFF00"/>
              </a:solidFill>
            </a:endParaRPr>
          </a:p>
          <a:p>
            <a:endParaRPr lang="en-US" sz="2800" b="1" dirty="0" smtClean="0">
              <a:solidFill>
                <a:srgbClr val="FFFF00"/>
              </a:solidFill>
            </a:endParaRPr>
          </a:p>
          <a:p>
            <a:endParaRPr lang="en-US" sz="2800" b="1" dirty="0" smtClean="0">
              <a:solidFill>
                <a:srgbClr val="FFFF00"/>
              </a:solidFill>
            </a:endParaRPr>
          </a:p>
          <a:p>
            <a:endParaRPr lang="en-US" sz="2800" b="1" dirty="0" smtClean="0">
              <a:solidFill>
                <a:srgbClr val="FFFF00"/>
              </a:solidFill>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14400" y="3505200"/>
            <a:ext cx="7772400" cy="1143000"/>
          </a:xfrm>
        </p:spPr>
        <p:txBody>
          <a:bodyPr/>
          <a:lstStyle/>
          <a:p>
            <a:r>
              <a:rPr lang="en-US" sz="7200" b="1" smtClean="0">
                <a:solidFill>
                  <a:srgbClr val="FFFF00"/>
                </a:solidFill>
              </a:rPr>
              <a:t>Engine Compartment</a:t>
            </a:r>
            <a:endParaRPr lang="en-US" sz="7200" b="1" smtClean="0"/>
          </a:p>
        </p:txBody>
      </p:sp>
      <p:sp>
        <p:nvSpPr>
          <p:cNvPr id="20483" name="Rectangle 3"/>
          <p:cNvSpPr>
            <a:spLocks noGrp="1" noChangeArrowheads="1"/>
          </p:cNvSpPr>
          <p:nvPr>
            <p:ph idx="1"/>
          </p:nvPr>
        </p:nvSpPr>
        <p:spPr/>
        <p:txBody>
          <a:bodyPr/>
          <a:lstStyle/>
          <a:p>
            <a:endParaRPr lang="en-US" smtClean="0"/>
          </a:p>
          <a:p>
            <a:endParaRPr lang="en-US" smtClean="0"/>
          </a:p>
          <a:p>
            <a:endParaRPr lang="en-US" smtClean="0"/>
          </a:p>
          <a:p>
            <a:endParaRPr lang="en-US" smtClean="0"/>
          </a:p>
          <a:p>
            <a:endParaRPr lang="en-US" smtClean="0"/>
          </a:p>
          <a:p>
            <a:pPr>
              <a:buFontTx/>
              <a:buNone/>
            </a:pPr>
            <a:endParaRPr lang="en-US" smtClean="0"/>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4038600"/>
            <a:ext cx="8001000" cy="2514600"/>
          </a:xfrm>
        </p:spPr>
        <p:txBody>
          <a:bodyPr/>
          <a:lstStyle/>
          <a:p>
            <a:r>
              <a:rPr lang="en-US" sz="7200" b="1" smtClean="0">
                <a:solidFill>
                  <a:srgbClr val="FFFF00"/>
                </a:solidFill>
              </a:rPr>
              <a:t>Engine Compartment</a:t>
            </a:r>
            <a:endParaRPr lang="en-US" sz="7200" b="1" smtClean="0"/>
          </a:p>
        </p:txBody>
      </p:sp>
      <p:sp>
        <p:nvSpPr>
          <p:cNvPr id="21507" name="Rectangle 3"/>
          <p:cNvSpPr>
            <a:spLocks noGrp="1" noChangeArrowheads="1"/>
          </p:cNvSpPr>
          <p:nvPr>
            <p:ph idx="1"/>
          </p:nvPr>
        </p:nvSpPr>
        <p:spPr>
          <a:xfrm>
            <a:off x="685800" y="5410200"/>
            <a:ext cx="7772400" cy="685800"/>
          </a:xfrm>
        </p:spPr>
        <p:txBody>
          <a:bodyPr/>
          <a:lstStyle/>
          <a:p>
            <a:endParaRPr lang="en-US" smtClean="0"/>
          </a:p>
          <a:p>
            <a:endParaRPr lang="en-US" smtClean="0"/>
          </a:p>
          <a:p>
            <a:endParaRPr lang="en-US" smtClean="0"/>
          </a:p>
          <a:p>
            <a:endParaRPr lang="en-US" smtClean="0"/>
          </a:p>
          <a:p>
            <a:endParaRPr lang="en-US" smtClean="0"/>
          </a:p>
          <a:p>
            <a:endParaRPr lang="en-US" smtClean="0"/>
          </a:p>
          <a:p>
            <a:endParaRPr lang="en-US" sz="2800" b="1" smtClean="0"/>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2209800"/>
            <a:ext cx="9144000" cy="2895600"/>
          </a:xfrm>
        </p:spPr>
        <p:txBody>
          <a:bodyPr/>
          <a:lstStyle/>
          <a:p>
            <a:r>
              <a:rPr lang="en-US" sz="7200" b="1" smtClean="0">
                <a:solidFill>
                  <a:srgbClr val="FFFF00"/>
                </a:solidFill>
              </a:rPr>
              <a:t>Guards</a:t>
            </a:r>
            <a:endParaRPr lang="en-US" sz="7200" b="1" smtClean="0"/>
          </a:p>
        </p:txBody>
      </p:sp>
      <p:sp>
        <p:nvSpPr>
          <p:cNvPr id="22531" name="Rectangle 3"/>
          <p:cNvSpPr>
            <a:spLocks noGrp="1" noChangeArrowheads="1"/>
          </p:cNvSpPr>
          <p:nvPr>
            <p:ph idx="1"/>
          </p:nvPr>
        </p:nvSpPr>
        <p:spPr>
          <a:xfrm>
            <a:off x="0" y="2514600"/>
            <a:ext cx="9144000" cy="4343400"/>
          </a:xfrm>
        </p:spPr>
        <p:txBody>
          <a:bodyPr/>
          <a:lstStyle/>
          <a:p>
            <a:endParaRPr lang="en-US" sz="2800" b="1" smtClean="0"/>
          </a:p>
          <a:p>
            <a:endParaRPr lang="en-US" sz="2800" b="1" smtClean="0"/>
          </a:p>
          <a:p>
            <a:endParaRPr lang="en-US" sz="2800" b="1" smtClean="0"/>
          </a:p>
        </p:txBody>
      </p:sp>
      <p:sp>
        <p:nvSpPr>
          <p:cNvPr id="22532" name="AutoShape 5"/>
          <p:cNvSpPr>
            <a:spLocks noChangeArrowheads="1"/>
          </p:cNvSpPr>
          <p:nvPr/>
        </p:nvSpPr>
        <p:spPr bwMode="auto">
          <a:xfrm>
            <a:off x="5029200" y="685800"/>
            <a:ext cx="1828800" cy="762000"/>
          </a:xfrm>
          <a:prstGeom prst="rightArrow">
            <a:avLst>
              <a:gd name="adj1" fmla="val 50000"/>
              <a:gd name="adj2" fmla="val 60000"/>
            </a:avLst>
          </a:prstGeom>
          <a:solidFill>
            <a:schemeClr val="accent1"/>
          </a:solidFill>
          <a:ln w="9525">
            <a:solidFill>
              <a:schemeClr val="tx1"/>
            </a:solidFill>
            <a:miter lim="800000"/>
            <a:headEnd/>
            <a:tailEnd/>
          </a:ln>
        </p:spPr>
        <p:txBody>
          <a:bodyPr wrap="none" anchor="ctr"/>
          <a:lstStyle/>
          <a:p>
            <a:pPr algn="ctr" eaLnBrk="0" hangingPunct="0"/>
            <a:endParaRPr lang="en-US"/>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6200" y="280988"/>
            <a:ext cx="8955088" cy="1166812"/>
          </a:xfrm>
        </p:spPr>
        <p:txBody>
          <a:bodyPr>
            <a:normAutofit fontScale="90000"/>
          </a:bodyPr>
          <a:lstStyle/>
          <a:p>
            <a:pPr eaLnBrk="1" hangingPunct="1">
              <a:defRPr/>
            </a:pPr>
            <a:r>
              <a:rPr lang="en-US" sz="3600" smtClean="0"/>
              <a:t>Perform safety checks of heavy equipment before start of each shift. </a:t>
            </a:r>
            <a:r>
              <a:rPr lang="en-US" sz="2400" smtClean="0"/>
              <a:t>(Suggestions from Wayne State U.)</a:t>
            </a:r>
          </a:p>
        </p:txBody>
      </p:sp>
      <p:sp>
        <p:nvSpPr>
          <p:cNvPr id="5123" name="Rectangle 3"/>
          <p:cNvSpPr>
            <a:spLocks noGrp="1" noChangeArrowheads="1"/>
          </p:cNvSpPr>
          <p:nvPr>
            <p:ph type="body" idx="1"/>
          </p:nvPr>
        </p:nvSpPr>
        <p:spPr>
          <a:xfrm>
            <a:off x="304800" y="1828800"/>
            <a:ext cx="8534400" cy="4648200"/>
          </a:xfrm>
        </p:spPr>
        <p:txBody>
          <a:bodyPr/>
          <a:lstStyle/>
          <a:p>
            <a:pPr marL="609600" indent="-609600" eaLnBrk="1" hangingPunct="1">
              <a:lnSpc>
                <a:spcPct val="90000"/>
              </a:lnSpc>
            </a:pPr>
            <a:r>
              <a:rPr lang="en-US" sz="2400" smtClean="0"/>
              <a:t>Walk fully around equipment and look for hazards</a:t>
            </a:r>
          </a:p>
          <a:p>
            <a:pPr marL="609600" indent="-609600" eaLnBrk="1" hangingPunct="1">
              <a:lnSpc>
                <a:spcPct val="90000"/>
              </a:lnSpc>
            </a:pPr>
            <a:r>
              <a:rPr lang="en-US" sz="2400" smtClean="0"/>
              <a:t>Inside cab remove trash, clean dirty windows, adjust mirrors, check fire extinguisher, turn on all exterior lights, make sure seatbelt is ready to use</a:t>
            </a:r>
          </a:p>
          <a:p>
            <a:pPr marL="609600" indent="-609600" eaLnBrk="1" hangingPunct="1">
              <a:lnSpc>
                <a:spcPct val="90000"/>
              </a:lnSpc>
            </a:pPr>
            <a:r>
              <a:rPr lang="en-US" sz="2400" smtClean="0"/>
              <a:t>Outside, check lights, tires, suspension, steering, fluid levels, exterior hoses and filters. Look for unguarded moving parts or other unsafe conditions</a:t>
            </a:r>
          </a:p>
          <a:p>
            <a:pPr marL="609600" indent="-609600" eaLnBrk="1" hangingPunct="1">
              <a:lnSpc>
                <a:spcPct val="90000"/>
              </a:lnSpc>
            </a:pPr>
            <a:r>
              <a:rPr lang="en-US" sz="2400" smtClean="0"/>
              <a:t>After starting engine, check gauges, warning lights and engine sounds</a:t>
            </a:r>
          </a:p>
          <a:p>
            <a:pPr marL="609600" indent="-609600" eaLnBrk="1" hangingPunct="1">
              <a:lnSpc>
                <a:spcPct val="90000"/>
              </a:lnSpc>
            </a:pPr>
            <a:r>
              <a:rPr lang="en-US" sz="2400" smtClean="0"/>
              <a:t>Before moving, warn people in the area, test equipment’s movements and make sure back up alarms can be heard</a:t>
            </a:r>
          </a:p>
        </p:txBody>
      </p:sp>
      <p:sp>
        <p:nvSpPr>
          <p:cNvPr id="512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fld id="{F012AF44-21AB-4DDE-BA9B-E4D260C5271E}" type="slidenum">
              <a:rPr lang="en-US" sz="1400" b="0" smtClean="0">
                <a:solidFill>
                  <a:schemeClr val="tx1"/>
                </a:solidFill>
              </a:rPr>
              <a:pPr algn="r"/>
              <a:t>2</a:t>
            </a:fld>
            <a:endParaRPr lang="en-US" sz="1400" b="0" smtClean="0">
              <a:solidFill>
                <a:schemeClr val="tx1"/>
              </a:solidFill>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066800"/>
            <a:ext cx="9144000" cy="1447800"/>
          </a:xfrm>
        </p:spPr>
        <p:txBody>
          <a:bodyPr/>
          <a:lstStyle/>
          <a:p>
            <a:r>
              <a:rPr lang="en-US" sz="7200" b="1" smtClean="0">
                <a:solidFill>
                  <a:srgbClr val="FFFF00"/>
                </a:solidFill>
              </a:rPr>
              <a:t>Exhaust</a:t>
            </a:r>
            <a:endParaRPr lang="en-US" sz="7200" b="1" smtClean="0"/>
          </a:p>
        </p:txBody>
      </p:sp>
      <p:sp>
        <p:nvSpPr>
          <p:cNvPr id="23555" name="Rectangle 3"/>
          <p:cNvSpPr>
            <a:spLocks noGrp="1" noChangeArrowheads="1"/>
          </p:cNvSpPr>
          <p:nvPr>
            <p:ph idx="1"/>
          </p:nvPr>
        </p:nvSpPr>
        <p:spPr>
          <a:xfrm>
            <a:off x="0" y="2514600"/>
            <a:ext cx="9144000" cy="4343400"/>
          </a:xfrm>
        </p:spPr>
        <p:txBody>
          <a:bodyPr/>
          <a:lstStyle/>
          <a:p>
            <a:endParaRPr lang="en-US" smtClean="0"/>
          </a:p>
          <a:p>
            <a:endParaRPr lang="en-US" smtClean="0"/>
          </a:p>
          <a:p>
            <a:endParaRPr lang="en-US" smtClean="0"/>
          </a:p>
          <a:p>
            <a:endParaRPr lang="en-US" smtClean="0"/>
          </a:p>
          <a:p>
            <a:endParaRPr lang="en-US" smtClean="0"/>
          </a:p>
        </p:txBody>
      </p:sp>
      <p:sp>
        <p:nvSpPr>
          <p:cNvPr id="23556" name="TextBox 4"/>
          <p:cNvSpPr txBox="1">
            <a:spLocks noChangeArrowheads="1"/>
          </p:cNvSpPr>
          <p:nvPr/>
        </p:nvSpPr>
        <p:spPr bwMode="auto">
          <a:xfrm>
            <a:off x="2971800" y="5486400"/>
            <a:ext cx="1676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r>
              <a:rPr lang="en-US" sz="1200">
                <a:solidFill>
                  <a:srgbClr val="FF0000"/>
                </a:solidFill>
              </a:rPr>
              <a:t>Unsafe condition</a:t>
            </a:r>
          </a:p>
        </p:txBody>
      </p:sp>
      <p:cxnSp>
        <p:nvCxnSpPr>
          <p:cNvPr id="23557" name="Straight Arrow Connector 6"/>
          <p:cNvCxnSpPr>
            <a:cxnSpLocks noChangeShapeType="1"/>
            <a:stCxn id="23556" idx="0"/>
          </p:cNvCxnSpPr>
          <p:nvPr/>
        </p:nvCxnSpPr>
        <p:spPr bwMode="auto">
          <a:xfrm rot="5400000" flipH="1" flipV="1">
            <a:off x="3314700" y="4686300"/>
            <a:ext cx="1295400" cy="304800"/>
          </a:xfrm>
          <a:prstGeom prst="straightConnector1">
            <a:avLst/>
          </a:prstGeom>
          <a:noFill/>
          <a:ln w="19050" algn="ctr">
            <a:solidFill>
              <a:srgbClr val="FF0000"/>
            </a:solidFill>
            <a:round/>
            <a:headEnd/>
            <a:tailEnd type="arrow" w="med" len="med"/>
          </a:ln>
        </p:spPr>
      </p:cxn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838200" y="990600"/>
            <a:ext cx="7772400" cy="1143000"/>
          </a:xfrm>
        </p:spPr>
        <p:txBody>
          <a:bodyPr/>
          <a:lstStyle/>
          <a:p>
            <a:r>
              <a:rPr lang="en-US" sz="7200" b="1" smtClean="0">
                <a:solidFill>
                  <a:srgbClr val="FFFF00"/>
                </a:solidFill>
              </a:rPr>
              <a:t>Battery</a:t>
            </a:r>
            <a:endParaRPr lang="en-US" sz="7200" b="1" smtClean="0"/>
          </a:p>
        </p:txBody>
      </p:sp>
      <p:sp>
        <p:nvSpPr>
          <p:cNvPr id="24579" name="Rectangle 4"/>
          <p:cNvSpPr>
            <a:spLocks noGrp="1" noChangeArrowheads="1"/>
          </p:cNvSpPr>
          <p:nvPr>
            <p:ph idx="1"/>
          </p:nvPr>
        </p:nvSpPr>
        <p:spPr>
          <a:xfrm>
            <a:off x="0" y="2209800"/>
            <a:ext cx="9144000" cy="4343400"/>
          </a:xfrm>
        </p:spPr>
        <p:txBody>
          <a:bodyPr/>
          <a:lstStyle/>
          <a:p>
            <a:endParaRPr lang="en-US" smtClean="0"/>
          </a:p>
          <a:p>
            <a:endParaRPr lang="en-US" smtClean="0"/>
          </a:p>
          <a:p>
            <a:pPr>
              <a:lnSpc>
                <a:spcPct val="110000"/>
              </a:lnSpc>
              <a:buFontTx/>
              <a:buNone/>
            </a:pPr>
            <a:endParaRPr lang="en-US" smtClean="0"/>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1371600" y="0"/>
            <a:ext cx="7772400" cy="1143000"/>
          </a:xfrm>
        </p:spPr>
        <p:txBody>
          <a:bodyPr/>
          <a:lstStyle/>
          <a:p>
            <a:r>
              <a:rPr lang="en-US" sz="7200" b="1" dirty="0" smtClean="0">
                <a:solidFill>
                  <a:srgbClr val="FFFF00"/>
                </a:solidFill>
              </a:rPr>
              <a:t>Steps/Grab Rails</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7200" b="1" smtClean="0">
                <a:solidFill>
                  <a:srgbClr val="FFFF00"/>
                </a:solidFill>
              </a:rPr>
              <a:t>Operators Cab</a:t>
            </a:r>
          </a:p>
        </p:txBody>
      </p:sp>
      <p:sp>
        <p:nvSpPr>
          <p:cNvPr id="26627" name="Rectangle 3"/>
          <p:cNvSpPr>
            <a:spLocks noGrp="1" noChangeArrowheads="1"/>
          </p:cNvSpPr>
          <p:nvPr>
            <p:ph idx="1"/>
          </p:nvPr>
        </p:nvSpPr>
        <p:spPr>
          <a:xfrm>
            <a:off x="762000" y="2438400"/>
            <a:ext cx="7772400" cy="4114800"/>
          </a:xfrm>
        </p:spPr>
        <p:txBody>
          <a:bodyPr/>
          <a:lstStyle/>
          <a:p>
            <a:endParaRPr lang="en-US" sz="2800" b="1" smtClean="0"/>
          </a:p>
          <a:p>
            <a:endParaRPr lang="en-US" sz="2800" b="1" smtClean="0"/>
          </a:p>
          <a:p>
            <a:endParaRPr lang="en-US" sz="2800" b="1" smtClean="0"/>
          </a:p>
          <a:p>
            <a:endParaRPr lang="en-US" sz="2800" b="1" smtClean="0"/>
          </a:p>
          <a:p>
            <a:endParaRPr lang="en-US" sz="2800" b="1" smtClean="0"/>
          </a:p>
        </p:txBody>
      </p:sp>
      <p:sp>
        <p:nvSpPr>
          <p:cNvPr id="26628" name="TextBox 3"/>
          <p:cNvSpPr txBox="1">
            <a:spLocks noChangeArrowheads="1"/>
          </p:cNvSpPr>
          <p:nvPr/>
        </p:nvSpPr>
        <p:spPr bwMode="auto">
          <a:xfrm>
            <a:off x="2133600" y="6477000"/>
            <a:ext cx="1981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r>
              <a:rPr lang="en-US" sz="1200">
                <a:solidFill>
                  <a:srgbClr val="FF0000"/>
                </a:solidFill>
              </a:rPr>
              <a:t>Poor Housekeeping</a:t>
            </a:r>
          </a:p>
        </p:txBody>
      </p:sp>
      <p:cxnSp>
        <p:nvCxnSpPr>
          <p:cNvPr id="26629" name="Straight Arrow Connector 5"/>
          <p:cNvCxnSpPr>
            <a:cxnSpLocks noChangeShapeType="1"/>
          </p:cNvCxnSpPr>
          <p:nvPr/>
        </p:nvCxnSpPr>
        <p:spPr bwMode="auto">
          <a:xfrm flipV="1">
            <a:off x="3962400" y="6324600"/>
            <a:ext cx="1371600" cy="304800"/>
          </a:xfrm>
          <a:prstGeom prst="straightConnector1">
            <a:avLst/>
          </a:prstGeom>
          <a:noFill/>
          <a:ln w="19050" algn="ctr">
            <a:solidFill>
              <a:srgbClr val="FF0000"/>
            </a:solidFill>
            <a:round/>
            <a:headEnd/>
            <a:tailEnd type="arrow" w="med" len="med"/>
          </a:ln>
        </p:spPr>
      </p:cxn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90600" y="3581400"/>
            <a:ext cx="7772400" cy="1143000"/>
          </a:xfrm>
        </p:spPr>
        <p:txBody>
          <a:bodyPr/>
          <a:lstStyle/>
          <a:p>
            <a:r>
              <a:rPr lang="en-US" sz="7200" b="1" smtClean="0">
                <a:solidFill>
                  <a:srgbClr val="FFFF00"/>
                </a:solidFill>
              </a:rPr>
              <a:t>Mirrors</a:t>
            </a:r>
          </a:p>
        </p:txBody>
      </p:sp>
      <p:sp>
        <p:nvSpPr>
          <p:cNvPr id="27651" name="Rectangle 3"/>
          <p:cNvSpPr>
            <a:spLocks noGrp="1" noChangeArrowheads="1"/>
          </p:cNvSpPr>
          <p:nvPr>
            <p:ph idx="1"/>
          </p:nvPr>
        </p:nvSpPr>
        <p:spPr>
          <a:xfrm>
            <a:off x="685800" y="3048000"/>
            <a:ext cx="7772400" cy="4114800"/>
          </a:xfrm>
        </p:spPr>
        <p:txBody>
          <a:bodyPr/>
          <a:lstStyle/>
          <a:p>
            <a:pPr>
              <a:buFontTx/>
              <a:buNone/>
            </a:pPr>
            <a:r>
              <a:rPr lang="en-US" smtClean="0"/>
              <a:t>   </a:t>
            </a: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8675" name="Rectangle 3"/>
          <p:cNvSpPr>
            <a:spLocks noGrp="1" noChangeArrowheads="1"/>
          </p:cNvSpPr>
          <p:nvPr>
            <p:ph type="title" idx="4294967295"/>
          </p:nvPr>
        </p:nvSpPr>
        <p:spPr>
          <a:xfrm>
            <a:off x="0" y="1219200"/>
            <a:ext cx="7772400" cy="1143000"/>
          </a:xfrm>
        </p:spPr>
        <p:txBody>
          <a:bodyPr/>
          <a:lstStyle/>
          <a:p>
            <a:r>
              <a:rPr lang="en-US" sz="7200" b="1" smtClean="0">
                <a:solidFill>
                  <a:srgbClr val="FFFF00"/>
                </a:solidFill>
              </a:rPr>
              <a:t>Windshield Wipers &amp; Glass</a:t>
            </a: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9144000" cy="1828800"/>
          </a:xfrm>
        </p:spPr>
        <p:txBody>
          <a:bodyPr/>
          <a:lstStyle/>
          <a:p>
            <a:r>
              <a:rPr lang="en-US" sz="4000" b="1" smtClean="0">
                <a:solidFill>
                  <a:srgbClr val="FFFF00"/>
                </a:solidFill>
              </a:rPr>
              <a:t/>
            </a:r>
            <a:br>
              <a:rPr lang="en-US" sz="4000" b="1" smtClean="0">
                <a:solidFill>
                  <a:srgbClr val="FFFF00"/>
                </a:solidFill>
              </a:rPr>
            </a:br>
            <a:r>
              <a:rPr lang="en-US" sz="7200" b="1" smtClean="0">
                <a:solidFill>
                  <a:srgbClr val="FFFF00"/>
                </a:solidFill>
              </a:rPr>
              <a:t>Examination of fire fighting equipment.</a:t>
            </a:r>
            <a:endParaRPr lang="en-US" sz="7200" b="1" smtClean="0"/>
          </a:p>
        </p:txBody>
      </p:sp>
      <p:sp>
        <p:nvSpPr>
          <p:cNvPr id="29699" name="Rectangle 3"/>
          <p:cNvSpPr>
            <a:spLocks noGrp="1" noChangeArrowheads="1"/>
          </p:cNvSpPr>
          <p:nvPr>
            <p:ph idx="1"/>
          </p:nvPr>
        </p:nvSpPr>
        <p:spPr>
          <a:xfrm>
            <a:off x="152400" y="1905000"/>
            <a:ext cx="8991600" cy="4953000"/>
          </a:xfrm>
        </p:spPr>
        <p:txBody>
          <a:bodyPr/>
          <a:lstStyle/>
          <a:p>
            <a:endParaRPr lang="en-US" sz="2800" b="1" smtClean="0"/>
          </a:p>
          <a:p>
            <a:endParaRPr lang="en-US" sz="2800" b="1" smtClean="0"/>
          </a:p>
          <a:p>
            <a:endParaRPr lang="en-US" sz="2800" b="1" smtClean="0"/>
          </a:p>
          <a:p>
            <a:endParaRPr lang="en-US" sz="2800" b="1" smtClean="0"/>
          </a:p>
          <a:p>
            <a:endParaRPr lang="en-US" sz="2800" b="1" smtClean="0"/>
          </a:p>
          <a:p>
            <a:endParaRPr lang="en-US" sz="2800" b="1" smtClean="0"/>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304800"/>
            <a:ext cx="8991600" cy="1981200"/>
          </a:xfrm>
        </p:spPr>
        <p:txBody>
          <a:bodyPr/>
          <a:lstStyle/>
          <a:p>
            <a:r>
              <a:rPr lang="en-US" sz="7200" b="1" smtClean="0">
                <a:solidFill>
                  <a:srgbClr val="FFFF00"/>
                </a:solidFill>
              </a:rPr>
              <a:t>Seat belts</a:t>
            </a:r>
            <a:endParaRPr lang="en-US" sz="7200" b="1" smtClean="0"/>
          </a:p>
        </p:txBody>
      </p:sp>
      <p:sp>
        <p:nvSpPr>
          <p:cNvPr id="30723" name="Rectangle 3"/>
          <p:cNvSpPr>
            <a:spLocks noGrp="1" noChangeArrowheads="1"/>
          </p:cNvSpPr>
          <p:nvPr>
            <p:ph idx="1"/>
          </p:nvPr>
        </p:nvSpPr>
        <p:spPr>
          <a:xfrm>
            <a:off x="228600" y="1524000"/>
            <a:ext cx="8915400" cy="4953000"/>
          </a:xfrm>
        </p:spPr>
        <p:txBody>
          <a:bodyPr/>
          <a:lstStyle/>
          <a:p>
            <a:endParaRPr lang="en-US" sz="2800" b="1" smtClean="0"/>
          </a:p>
          <a:p>
            <a:endParaRPr lang="en-US" sz="2800" b="1" smtClean="0"/>
          </a:p>
          <a:p>
            <a:endParaRPr lang="en-US" sz="2800" b="1" smtClean="0"/>
          </a:p>
          <a:p>
            <a:endParaRPr lang="en-US" sz="2800" b="1" smtClean="0"/>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1143000"/>
            <a:ext cx="7772400" cy="1143000"/>
          </a:xfrm>
        </p:spPr>
        <p:txBody>
          <a:bodyPr/>
          <a:lstStyle/>
          <a:p>
            <a:r>
              <a:rPr lang="en-US" sz="7200" b="1" smtClean="0">
                <a:solidFill>
                  <a:srgbClr val="FFFF00"/>
                </a:solidFill>
              </a:rPr>
              <a:t>Electrical-Mechanical Retarder System</a:t>
            </a:r>
            <a:endParaRPr lang="en-US" sz="7200" b="1" smtClean="0"/>
          </a:p>
        </p:txBody>
      </p:sp>
      <p:sp>
        <p:nvSpPr>
          <p:cNvPr id="31747" name="Rectangle 3"/>
          <p:cNvSpPr>
            <a:spLocks noGrp="1" noChangeArrowheads="1"/>
          </p:cNvSpPr>
          <p:nvPr>
            <p:ph idx="1"/>
          </p:nvPr>
        </p:nvSpPr>
        <p:spPr/>
        <p:txBody>
          <a:bodyPr/>
          <a:lstStyle/>
          <a:p>
            <a:endParaRPr lang="en-US" sz="2800" b="1" smtClean="0"/>
          </a:p>
          <a:p>
            <a:endParaRPr lang="en-US" sz="2800" b="1" smtClean="0"/>
          </a:p>
          <a:p>
            <a:endParaRPr lang="en-US" sz="2800" b="1" smtClean="0"/>
          </a:p>
          <a:p>
            <a:endParaRPr lang="en-US" sz="2800" b="1" smtClean="0"/>
          </a:p>
          <a:p>
            <a:endParaRPr lang="en-US" sz="2800" b="1" smtClean="0"/>
          </a:p>
          <a:p>
            <a:endParaRPr lang="en-US" sz="2800" b="1" smtClean="0"/>
          </a:p>
          <a:p>
            <a:endParaRPr lang="en-US" sz="2800" b="1" smtClean="0">
              <a:solidFill>
                <a:srgbClr val="FFFF00"/>
              </a:solidFill>
            </a:endParaRP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990600"/>
            <a:ext cx="7772400" cy="1143000"/>
          </a:xfrm>
        </p:spPr>
        <p:txBody>
          <a:bodyPr/>
          <a:lstStyle/>
          <a:p>
            <a:r>
              <a:rPr lang="en-US" sz="7200" b="1" smtClean="0">
                <a:solidFill>
                  <a:srgbClr val="FFFF00"/>
                </a:solidFill>
              </a:rPr>
              <a:t>Service Brake</a:t>
            </a:r>
            <a:endParaRPr lang="en-US" sz="7200" b="1" smtClean="0"/>
          </a:p>
        </p:txBody>
      </p:sp>
      <p:sp>
        <p:nvSpPr>
          <p:cNvPr id="32771" name="Rectangle 3"/>
          <p:cNvSpPr>
            <a:spLocks noGrp="1" noChangeArrowheads="1"/>
          </p:cNvSpPr>
          <p:nvPr>
            <p:ph idx="1"/>
          </p:nvPr>
        </p:nvSpPr>
        <p:spPr>
          <a:xfrm>
            <a:off x="685800" y="2514600"/>
            <a:ext cx="7772400" cy="4114800"/>
          </a:xfrm>
        </p:spPr>
        <p:txBody>
          <a:bodyPr/>
          <a:lstStyle/>
          <a:p>
            <a:endParaRPr lang="en-US" sz="2800" b="1" smtClean="0"/>
          </a:p>
          <a:p>
            <a:endParaRPr lang="en-US" sz="2800" b="1" smtClean="0"/>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38200" y="228600"/>
            <a:ext cx="7772400" cy="1143000"/>
          </a:xfrm>
        </p:spPr>
        <p:txBody>
          <a:bodyPr/>
          <a:lstStyle/>
          <a:p>
            <a:r>
              <a:rPr lang="en-US" sz="4000" b="1" smtClean="0">
                <a:solidFill>
                  <a:srgbClr val="FFFF00"/>
                </a:solidFill>
              </a:rPr>
              <a:t>Pre Operational Examination</a:t>
            </a:r>
            <a:endParaRPr lang="en-US" smtClean="0"/>
          </a:p>
        </p:txBody>
      </p:sp>
      <p:sp>
        <p:nvSpPr>
          <p:cNvPr id="6147" name="Rectangle 3"/>
          <p:cNvSpPr>
            <a:spLocks noGrp="1" noChangeArrowheads="1"/>
          </p:cNvSpPr>
          <p:nvPr>
            <p:ph idx="1"/>
          </p:nvPr>
        </p:nvSpPr>
        <p:spPr>
          <a:xfrm>
            <a:off x="762000" y="2743200"/>
            <a:ext cx="7772400" cy="4114800"/>
          </a:xfrm>
        </p:spPr>
        <p:txBody>
          <a:bodyPr/>
          <a:lstStyle/>
          <a:p>
            <a:r>
              <a:rPr lang="en-US" sz="2800" b="1" smtClean="0">
                <a:solidFill>
                  <a:srgbClr val="FFFF00"/>
                </a:solidFill>
              </a:rPr>
              <a:t>Equipment operators should develop a </a:t>
            </a:r>
            <a:r>
              <a:rPr lang="en-US" sz="2800" b="1" smtClean="0">
                <a:solidFill>
                  <a:srgbClr val="FF0000"/>
                </a:solidFill>
              </a:rPr>
              <a:t>“Zero Compromise”</a:t>
            </a:r>
            <a:r>
              <a:rPr lang="en-US" sz="2800" b="1" smtClean="0">
                <a:solidFill>
                  <a:srgbClr val="FFFF00"/>
                </a:solidFill>
              </a:rPr>
              <a:t> safety attitude.  This means that they will not operate equipment that is not properly maintained.</a:t>
            </a:r>
          </a:p>
          <a:p>
            <a:r>
              <a:rPr lang="en-US" sz="2800" b="1" smtClean="0">
                <a:solidFill>
                  <a:srgbClr val="FFFF00"/>
                </a:solidFill>
              </a:rPr>
              <a:t>An operator’s knowledge of the machine and the functions is directly proportional to his/her ability to safely operate the machine and to control it in an emergency.</a:t>
            </a:r>
            <a:endParaRPr lang="en-US" b="1" smtClean="0"/>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1371600" y="762000"/>
            <a:ext cx="7772400" cy="1143000"/>
          </a:xfrm>
        </p:spPr>
        <p:txBody>
          <a:bodyPr/>
          <a:lstStyle/>
          <a:p>
            <a:r>
              <a:rPr lang="en-US" sz="7200" b="1" smtClean="0">
                <a:solidFill>
                  <a:srgbClr val="FFFF00"/>
                </a:solidFill>
              </a:rPr>
              <a:t>Park Brake</a:t>
            </a:r>
            <a:endParaRPr lang="en-US" sz="7200" b="1" smtClean="0"/>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0" y="1143000"/>
            <a:ext cx="7772400" cy="1143000"/>
          </a:xfrm>
        </p:spPr>
        <p:txBody>
          <a:bodyPr/>
          <a:lstStyle/>
          <a:p>
            <a:r>
              <a:rPr lang="en-US" sz="7200" b="1" smtClean="0">
                <a:solidFill>
                  <a:srgbClr val="FFFF00"/>
                </a:solidFill>
              </a:rPr>
              <a:t>Air Systems-Proper Operation</a:t>
            </a: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5842" name="Rectangle 2"/>
          <p:cNvSpPr>
            <a:spLocks noGrp="1" noChangeArrowheads="1"/>
          </p:cNvSpPr>
          <p:nvPr>
            <p:ph idx="1"/>
          </p:nvPr>
        </p:nvSpPr>
        <p:spPr/>
        <p:txBody>
          <a:bodyPr/>
          <a:lstStyle/>
          <a:p>
            <a:pPr>
              <a:buFontTx/>
              <a:buNone/>
            </a:pPr>
            <a:endParaRPr lang="en-US" sz="2800" b="1" smtClean="0">
              <a:solidFill>
                <a:srgbClr val="FFFF00"/>
              </a:solidFill>
            </a:endParaRPr>
          </a:p>
          <a:p>
            <a:endParaRPr lang="en-US" sz="2800" b="1" smtClean="0">
              <a:solidFill>
                <a:srgbClr val="FFFF00"/>
              </a:solidFill>
            </a:endParaRPr>
          </a:p>
          <a:p>
            <a:endParaRPr lang="en-US" sz="2800" b="1" smtClean="0">
              <a:solidFill>
                <a:srgbClr val="FFFF00"/>
              </a:solidFill>
            </a:endParaRPr>
          </a:p>
          <a:p>
            <a:endParaRPr lang="en-US" sz="2800" b="1" smtClean="0">
              <a:solidFill>
                <a:srgbClr val="FFFF00"/>
              </a:solidFill>
            </a:endParaRPr>
          </a:p>
        </p:txBody>
      </p:sp>
      <p:sp>
        <p:nvSpPr>
          <p:cNvPr id="35843" name="Rectangle 3"/>
          <p:cNvSpPr>
            <a:spLocks noGrp="1" noChangeArrowheads="1"/>
          </p:cNvSpPr>
          <p:nvPr>
            <p:ph type="title"/>
          </p:nvPr>
        </p:nvSpPr>
        <p:spPr>
          <a:xfrm>
            <a:off x="990600" y="3124200"/>
            <a:ext cx="7772400" cy="1143000"/>
          </a:xfrm>
        </p:spPr>
        <p:txBody>
          <a:bodyPr/>
          <a:lstStyle/>
          <a:p>
            <a:r>
              <a:rPr lang="en-US" sz="7200" b="1" smtClean="0">
                <a:solidFill>
                  <a:srgbClr val="FFFF00"/>
                </a:solidFill>
              </a:rPr>
              <a:t>Horns and Backup Alarms</a:t>
            </a: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62000" y="2133600"/>
            <a:ext cx="7772400" cy="1447800"/>
          </a:xfrm>
        </p:spPr>
        <p:txBody>
          <a:bodyPr/>
          <a:lstStyle/>
          <a:p>
            <a:r>
              <a:rPr lang="en-US" sz="7200" b="1" dirty="0" smtClean="0">
                <a:solidFill>
                  <a:srgbClr val="FF0000"/>
                </a:solidFill>
              </a:rPr>
              <a:t>Steering</a:t>
            </a:r>
          </a:p>
        </p:txBody>
      </p:sp>
      <p:sp>
        <p:nvSpPr>
          <p:cNvPr id="36867" name="Rectangle 4"/>
          <p:cNvSpPr>
            <a:spLocks noGrp="1" noChangeArrowheads="1"/>
          </p:cNvSpPr>
          <p:nvPr>
            <p:ph idx="1"/>
          </p:nvPr>
        </p:nvSpPr>
        <p:spPr>
          <a:xfrm>
            <a:off x="152400" y="1981200"/>
            <a:ext cx="8991600" cy="4876800"/>
          </a:xfrm>
        </p:spPr>
        <p:txBody>
          <a:bodyPr/>
          <a:lstStyle/>
          <a:p>
            <a:endParaRPr lang="en-US" smtClean="0"/>
          </a:p>
          <a:p>
            <a:endParaRPr lang="en-US" smtClean="0"/>
          </a:p>
          <a:p>
            <a:endParaRPr lang="en-US" smtClean="0"/>
          </a:p>
          <a:p>
            <a:endParaRPr lang="en-US" smtClean="0"/>
          </a:p>
          <a:p>
            <a:endParaRPr lang="en-US" smtClean="0"/>
          </a:p>
          <a:p>
            <a:pPr>
              <a:buFontTx/>
              <a:buNone/>
            </a:pPr>
            <a:endParaRPr lang="en-US" smtClean="0"/>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z="7200" b="1" smtClean="0">
                <a:solidFill>
                  <a:srgbClr val="FFFF00"/>
                </a:solidFill>
              </a:rPr>
              <a:t>Communications</a:t>
            </a:r>
            <a:endParaRPr lang="en-US" sz="7200" b="1" smtClean="0"/>
          </a:p>
        </p:txBody>
      </p:sp>
      <p:sp>
        <p:nvSpPr>
          <p:cNvPr id="37891" name="Rectangle 3"/>
          <p:cNvSpPr>
            <a:spLocks noGrp="1" noChangeArrowheads="1"/>
          </p:cNvSpPr>
          <p:nvPr>
            <p:ph idx="1"/>
          </p:nvPr>
        </p:nvSpPr>
        <p:spPr/>
        <p:txBody>
          <a:bodyPr/>
          <a:lstStyle/>
          <a:p>
            <a:endParaRPr lang="en-US" sz="2800" b="1" smtClean="0"/>
          </a:p>
          <a:p>
            <a:endParaRPr lang="en-US" sz="2800" b="1" smtClean="0"/>
          </a:p>
          <a:p>
            <a:endParaRPr lang="en-US" sz="2800" b="1" smtClean="0"/>
          </a:p>
          <a:p>
            <a:endParaRPr lang="en-US" sz="2800" b="1" smtClean="0"/>
          </a:p>
          <a:p>
            <a:endParaRPr lang="en-US" sz="2800" b="1" smtClean="0"/>
          </a:p>
          <a:p>
            <a:endParaRPr lang="en-US" sz="2800" b="1" smtClean="0"/>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descr="HW-080709-D-2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itle 3"/>
          <p:cNvSpPr>
            <a:spLocks noGrp="1"/>
          </p:cNvSpPr>
          <p:nvPr>
            <p:ph type="ctrTitle"/>
          </p:nvPr>
        </p:nvSpPr>
        <p:spPr>
          <a:xfrm>
            <a:off x="685800" y="1143000"/>
            <a:ext cx="7772400" cy="1470025"/>
          </a:xfrm>
        </p:spPr>
        <p:txBody>
          <a:bodyPr/>
          <a:lstStyle/>
          <a:p>
            <a:r>
              <a:rPr lang="en-US" sz="6000" b="1" dirty="0" smtClean="0">
                <a:solidFill>
                  <a:srgbClr val="FF0000"/>
                </a:solidFill>
              </a:rPr>
              <a:t>Blind Areas Around Construction Equipment</a:t>
            </a:r>
          </a:p>
        </p:txBody>
      </p:sp>
      <p:sp>
        <p:nvSpPr>
          <p:cNvPr id="38916" name="Subtitle 4"/>
          <p:cNvSpPr>
            <a:spLocks noGrp="1"/>
          </p:cNvSpPr>
          <p:nvPr>
            <p:ph type="subTitle" idx="1"/>
          </p:nvPr>
        </p:nvSpPr>
        <p:spPr/>
        <p:txBody>
          <a:bodyPr/>
          <a:lstStyle/>
          <a:p>
            <a:endParaRPr lang="en-US" smtClean="0"/>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Definition of Blind Area</a:t>
            </a:r>
          </a:p>
        </p:txBody>
      </p:sp>
      <p:sp>
        <p:nvSpPr>
          <p:cNvPr id="40963" name="Content Placeholder 2"/>
          <p:cNvSpPr>
            <a:spLocks noGrp="1"/>
          </p:cNvSpPr>
          <p:nvPr>
            <p:ph idx="1"/>
          </p:nvPr>
        </p:nvSpPr>
        <p:spPr/>
        <p:txBody>
          <a:bodyPr/>
          <a:lstStyle/>
          <a:p>
            <a:pPr algn="ctr">
              <a:buFontTx/>
              <a:buNone/>
            </a:pPr>
            <a:r>
              <a:rPr lang="en-US" smtClean="0"/>
              <a:t>A blind area is the area around a vehicle or piece of construction equipment that is not visable to the operators, either by direct line-of-sight or indirectly by use of internal and external mirrors.</a:t>
            </a:r>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endParaRPr lang="en-US" smtClean="0"/>
          </a:p>
        </p:txBody>
      </p:sp>
      <p:pic>
        <p:nvPicPr>
          <p:cNvPr id="41987" name="Picture 4" descr="Picture 215"/>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0"/>
            <a:ext cx="9144000" cy="6858000"/>
          </a:xfrm>
        </p:spPr>
      </p:pic>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FILES\HAULAGE.SUR\pptetcworkingfiles\newjpgs\01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175"/>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H:\FILES\HAULAGE.SUR\pptetcworkingfiles\newjpgs\01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7262" y="930088"/>
            <a:ext cx="7708034" cy="49978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457200" y="0"/>
            <a:ext cx="7772400" cy="4114800"/>
          </a:xfrm>
        </p:spPr>
        <p:txBody>
          <a:bodyPr/>
          <a:lstStyle/>
          <a:p>
            <a:r>
              <a:rPr lang="en-US" sz="2800" b="1" dirty="0" smtClean="0">
                <a:solidFill>
                  <a:srgbClr val="FFFF00"/>
                </a:solidFill>
              </a:rPr>
              <a:t>Inspecting the workplace</a:t>
            </a:r>
            <a:r>
              <a:rPr lang="en-US" sz="2800" dirty="0" smtClean="0">
                <a:solidFill>
                  <a:srgbClr val="FFFF00"/>
                </a:solidFill>
              </a:rPr>
              <a:t> </a:t>
            </a:r>
            <a:r>
              <a:rPr lang="en-US" sz="2800" b="1" dirty="0" smtClean="0">
                <a:solidFill>
                  <a:srgbClr val="FFFF00"/>
                </a:solidFill>
              </a:rPr>
              <a:t>for potentially hazardous conditions is an important part of every equipment operator’s job.</a:t>
            </a:r>
          </a:p>
          <a:p>
            <a:endParaRPr lang="en-US" sz="2800" b="1" dirty="0" smtClean="0">
              <a:solidFill>
                <a:srgbClr val="FFFF00"/>
              </a:solidFill>
            </a:endParaRPr>
          </a:p>
          <a:p>
            <a:endParaRPr lang="en-US" sz="2800" b="1" dirty="0" smtClean="0">
              <a:solidFill>
                <a:srgbClr val="FFFF00"/>
              </a:solidFill>
            </a:endParaRPr>
          </a:p>
          <a:p>
            <a:endParaRPr lang="en-US" sz="2800" b="1" dirty="0" smtClean="0">
              <a:solidFill>
                <a:srgbClr val="FFFF00"/>
              </a:solidFill>
            </a:endParaRPr>
          </a:p>
          <a:p>
            <a:endParaRPr lang="en-US" sz="2800" b="1" dirty="0" smtClean="0">
              <a:solidFill>
                <a:srgbClr val="FFFF00"/>
              </a:solidFill>
            </a:endParaRPr>
          </a:p>
          <a:p>
            <a:endParaRPr lang="en-US" sz="2800" b="1" dirty="0" smtClean="0">
              <a:solidFill>
                <a:srgbClr val="FFFF00"/>
              </a:solidFill>
            </a:endParaRPr>
          </a:p>
          <a:p>
            <a:r>
              <a:rPr lang="en-US" sz="2800" b="1" dirty="0" smtClean="0">
                <a:solidFill>
                  <a:srgbClr val="FFFF00"/>
                </a:solidFill>
              </a:rPr>
              <a:t>This includes performing pre/post shift examination of their machine.</a:t>
            </a:r>
            <a:endParaRPr lang="en-US" dirty="0" smtClean="0"/>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H:\FILES\HAULAGE.SUR\pptetcworkingfiles\newjpgs\012.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359603" y="210111"/>
            <a:ext cx="4424795" cy="64363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FILES\HAULAGE.SUR\pptetcworkingfiles\newjpgs\01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175"/>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FILES\HAULAGE.SUR\pptetcworkingfiles\newjpgs\01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0558" y="930088"/>
            <a:ext cx="7621443" cy="49978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7849" y="1117704"/>
            <a:ext cx="6471078" cy="4636879"/>
          </a:xfrm>
          <a:prstGeom prst="rect">
            <a:avLst/>
          </a:prstGeom>
        </p:spPr>
      </p:pic>
      <p:sp>
        <p:nvSpPr>
          <p:cNvPr id="48131" name="Rectangle 1027"/>
          <p:cNvSpPr>
            <a:spLocks noChangeArrowheads="1"/>
          </p:cNvSpPr>
          <p:nvPr/>
        </p:nvSpPr>
        <p:spPr bwMode="auto">
          <a:xfrm>
            <a:off x="6096000" y="5513388"/>
            <a:ext cx="1870075" cy="268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nchor="ctr"/>
          <a:lstStyle/>
          <a:p>
            <a:pPr algn="ctr" eaLnBrk="0" hangingPunct="0"/>
            <a:endParaRPr lang="en-US"/>
          </a:p>
        </p:txBody>
      </p:sp>
      <p:sp>
        <p:nvSpPr>
          <p:cNvPr id="48132" name="Oval 1028"/>
          <p:cNvSpPr>
            <a:spLocks noChangeArrowheads="1"/>
          </p:cNvSpPr>
          <p:nvPr/>
        </p:nvSpPr>
        <p:spPr bwMode="auto">
          <a:xfrm>
            <a:off x="6038850" y="1193800"/>
            <a:ext cx="195263" cy="122238"/>
          </a:xfrm>
          <a:prstGeom prst="ellipse">
            <a:avLst/>
          </a:prstGeom>
          <a:solidFill>
            <a:srgbClr val="CECECE"/>
          </a:solidFill>
          <a:ln w="12700">
            <a:solidFill>
              <a:schemeClr val="tx1"/>
            </a:solidFill>
            <a:round/>
            <a:headEnd/>
            <a:tailEnd/>
          </a:ln>
        </p:spPr>
        <p:txBody>
          <a:bodyPr wrap="none" lIns="82058" tIns="41029" rIns="82058" bIns="41029" anchor="ctr"/>
          <a:lstStyle/>
          <a:p>
            <a:pPr algn="ctr" eaLnBrk="0" hangingPunct="0"/>
            <a:endParaRPr lang="en-US"/>
          </a:p>
        </p:txBody>
      </p:sp>
      <p:sp>
        <p:nvSpPr>
          <p:cNvPr id="48133" name="Line 1029"/>
          <p:cNvSpPr>
            <a:spLocks noChangeShapeType="1"/>
          </p:cNvSpPr>
          <p:nvPr/>
        </p:nvSpPr>
        <p:spPr bwMode="auto">
          <a:xfrm flipH="1" flipV="1">
            <a:off x="3938587" y="1193800"/>
            <a:ext cx="2019299" cy="15875"/>
          </a:xfrm>
          <a:prstGeom prst="line">
            <a:avLst/>
          </a:prstGeom>
          <a:noFill/>
          <a:ln w="57150">
            <a:solidFill>
              <a:schemeClr val="accent2"/>
            </a:solidFill>
            <a:round/>
            <a:headEnd type="stealth" w="med" len="lg"/>
            <a:tailEnd type="none" w="sm" len="sm"/>
          </a:ln>
          <a:extLst>
            <a:ext uri="{909E8E84-426E-40DD-AFC4-6F175D3DCCD1}">
              <a14:hiddenFill xmlns:a14="http://schemas.microsoft.com/office/drawing/2010/main">
                <a:noFill/>
              </a14:hiddenFill>
            </a:ext>
          </a:extLst>
        </p:spPr>
        <p:txBody>
          <a:bodyPr lIns="82058" tIns="41029" rIns="82058" bIns="41029"/>
          <a:lstStyle/>
          <a:p>
            <a:endParaRPr lang="en-US"/>
          </a:p>
        </p:txBody>
      </p:sp>
      <p:grpSp>
        <p:nvGrpSpPr>
          <p:cNvPr id="48134" name="Group 1039"/>
          <p:cNvGrpSpPr>
            <a:grpSpLocks/>
          </p:cNvGrpSpPr>
          <p:nvPr/>
        </p:nvGrpSpPr>
        <p:grpSpPr bwMode="auto">
          <a:xfrm>
            <a:off x="2182813" y="1323975"/>
            <a:ext cx="3857625" cy="4475163"/>
            <a:chOff x="1512" y="945"/>
            <a:chExt cx="2673" cy="3195"/>
          </a:xfrm>
        </p:grpSpPr>
        <p:sp>
          <p:nvSpPr>
            <p:cNvPr id="48141" name="Line 1030"/>
            <p:cNvSpPr>
              <a:spLocks noChangeShapeType="1"/>
            </p:cNvSpPr>
            <p:nvPr/>
          </p:nvSpPr>
          <p:spPr bwMode="auto">
            <a:xfrm flipV="1">
              <a:off x="1611" y="945"/>
              <a:ext cx="2574" cy="2565"/>
            </a:xfrm>
            <a:prstGeom prst="line">
              <a:avLst/>
            </a:prstGeom>
            <a:noFill/>
            <a:ln w="5715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8142" name="Line 1031"/>
            <p:cNvSpPr>
              <a:spLocks noChangeShapeType="1"/>
            </p:cNvSpPr>
            <p:nvPr/>
          </p:nvSpPr>
          <p:spPr bwMode="auto">
            <a:xfrm flipH="1">
              <a:off x="1512" y="3519"/>
              <a:ext cx="90" cy="621"/>
            </a:xfrm>
            <a:prstGeom prst="line">
              <a:avLst/>
            </a:prstGeom>
            <a:noFill/>
            <a:ln w="5715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grpSp>
      <p:sp>
        <p:nvSpPr>
          <p:cNvPr id="48135" name="Rectangle 1032"/>
          <p:cNvSpPr>
            <a:spLocks noChangeArrowheads="1"/>
          </p:cNvSpPr>
          <p:nvPr/>
        </p:nvSpPr>
        <p:spPr bwMode="auto">
          <a:xfrm>
            <a:off x="152400" y="762000"/>
            <a:ext cx="5170488" cy="81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628" tIns="41315" rIns="82628" bIns="41315">
            <a:spAutoFit/>
          </a:bodyPr>
          <a:lstStyle/>
          <a:p>
            <a:pPr algn="ctr" eaLnBrk="0" hangingPunct="0">
              <a:lnSpc>
                <a:spcPct val="85000"/>
              </a:lnSpc>
            </a:pPr>
            <a:r>
              <a:rPr lang="en-US" dirty="0">
                <a:solidFill>
                  <a:schemeClr val="tx1"/>
                </a:solidFill>
                <a:latin typeface="Arial" charset="0"/>
              </a:rPr>
              <a:t>Eye level 10 </a:t>
            </a:r>
            <a:r>
              <a:rPr lang="en-US" dirty="0" smtClean="0">
                <a:solidFill>
                  <a:schemeClr val="tx1"/>
                </a:solidFill>
                <a:latin typeface="Arial" charset="0"/>
              </a:rPr>
              <a:t>feet </a:t>
            </a:r>
            <a:r>
              <a:rPr lang="en-US" dirty="0">
                <a:solidFill>
                  <a:schemeClr val="tx1"/>
                </a:solidFill>
                <a:latin typeface="Arial" charset="0"/>
              </a:rPr>
              <a:t>- 0 in above</a:t>
            </a:r>
          </a:p>
          <a:p>
            <a:pPr algn="ctr" eaLnBrk="0" hangingPunct="0">
              <a:lnSpc>
                <a:spcPct val="85000"/>
              </a:lnSpc>
            </a:pPr>
            <a:r>
              <a:rPr lang="en-US" dirty="0">
                <a:solidFill>
                  <a:schemeClr val="tx1"/>
                </a:solidFill>
                <a:latin typeface="Arial" charset="0"/>
              </a:rPr>
              <a:t>ground level</a:t>
            </a:r>
          </a:p>
        </p:txBody>
      </p:sp>
      <p:sp>
        <p:nvSpPr>
          <p:cNvPr id="48136" name="Rectangle 1033"/>
          <p:cNvSpPr>
            <a:spLocks noChangeArrowheads="1"/>
          </p:cNvSpPr>
          <p:nvPr/>
        </p:nvSpPr>
        <p:spPr bwMode="auto">
          <a:xfrm>
            <a:off x="3325813" y="3294063"/>
            <a:ext cx="61277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r>
              <a:rPr lang="en-US" sz="1300">
                <a:latin typeface="Arial" charset="0"/>
              </a:rPr>
              <a:t>34’ 0”</a:t>
            </a:r>
          </a:p>
        </p:txBody>
      </p:sp>
      <p:sp>
        <p:nvSpPr>
          <p:cNvPr id="48137" name="Rectangle 1034"/>
          <p:cNvSpPr>
            <a:spLocks noChangeArrowheads="1"/>
          </p:cNvSpPr>
          <p:nvPr/>
        </p:nvSpPr>
        <p:spPr bwMode="auto">
          <a:xfrm>
            <a:off x="1908175" y="5789613"/>
            <a:ext cx="6127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r>
              <a:rPr lang="en-US" sz="1300" dirty="0">
                <a:solidFill>
                  <a:schemeClr val="tx1"/>
                </a:solidFill>
                <a:latin typeface="Arial" charset="0"/>
              </a:rPr>
              <a:t>95’ 0”</a:t>
            </a:r>
          </a:p>
        </p:txBody>
      </p:sp>
      <p:sp>
        <p:nvSpPr>
          <p:cNvPr id="48138" name="Rectangle 1036"/>
          <p:cNvSpPr>
            <a:spLocks noChangeArrowheads="1"/>
          </p:cNvSpPr>
          <p:nvPr/>
        </p:nvSpPr>
        <p:spPr bwMode="auto">
          <a:xfrm>
            <a:off x="6248400" y="4724400"/>
            <a:ext cx="215265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lnSpc>
                <a:spcPct val="90000"/>
              </a:lnSpc>
            </a:pPr>
            <a:r>
              <a:rPr lang="en-US" sz="4800" dirty="0" err="1">
                <a:solidFill>
                  <a:schemeClr val="tx1"/>
                </a:solidFill>
                <a:latin typeface="Arial" charset="0"/>
              </a:rPr>
              <a:t>Manlift</a:t>
            </a:r>
            <a:endParaRPr lang="en-US" sz="4800" dirty="0">
              <a:solidFill>
                <a:schemeClr val="tx1"/>
              </a:solidFill>
              <a:latin typeface="Arial" charset="0"/>
            </a:endParaRPr>
          </a:p>
        </p:txBody>
      </p:sp>
      <p:sp>
        <p:nvSpPr>
          <p:cNvPr id="48139" name="Rectangle 1037"/>
          <p:cNvSpPr>
            <a:spLocks noChangeArrowheads="1"/>
          </p:cNvSpPr>
          <p:nvPr/>
        </p:nvSpPr>
        <p:spPr bwMode="auto">
          <a:xfrm>
            <a:off x="4710113" y="3678238"/>
            <a:ext cx="61277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r>
              <a:rPr lang="en-US" sz="1300">
                <a:latin typeface="Arial" charset="0"/>
              </a:rPr>
              <a:t>36’ 4”</a:t>
            </a:r>
          </a:p>
        </p:txBody>
      </p:sp>
      <p:sp>
        <p:nvSpPr>
          <p:cNvPr id="48140" name="Rectangle 1038"/>
          <p:cNvSpPr>
            <a:spLocks noChangeArrowheads="1"/>
          </p:cNvSpPr>
          <p:nvPr/>
        </p:nvSpPr>
        <p:spPr bwMode="auto">
          <a:xfrm>
            <a:off x="3630613" y="5062538"/>
            <a:ext cx="6127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r>
              <a:rPr lang="en-US" sz="1300">
                <a:latin typeface="Arial" charset="0"/>
              </a:rPr>
              <a:t>68’ 0”</a:t>
            </a:r>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51590" y="1050185"/>
            <a:ext cx="5840819" cy="4757630"/>
          </a:xfrm>
          <a:prstGeom prst="rect">
            <a:avLst/>
          </a:prstGeom>
        </p:spPr>
      </p:pic>
      <p:sp>
        <p:nvSpPr>
          <p:cNvPr id="49155" name="Oval 3"/>
          <p:cNvSpPr>
            <a:spLocks noChangeArrowheads="1"/>
          </p:cNvSpPr>
          <p:nvPr/>
        </p:nvSpPr>
        <p:spPr bwMode="auto">
          <a:xfrm>
            <a:off x="4613275" y="3054350"/>
            <a:ext cx="196850" cy="123825"/>
          </a:xfrm>
          <a:prstGeom prst="ellipse">
            <a:avLst/>
          </a:prstGeom>
          <a:solidFill>
            <a:srgbClr val="CECECE"/>
          </a:solidFill>
          <a:ln w="12700">
            <a:solidFill>
              <a:schemeClr val="tx1"/>
            </a:solidFill>
            <a:round/>
            <a:headEnd/>
            <a:tailEnd/>
          </a:ln>
        </p:spPr>
        <p:txBody>
          <a:bodyPr wrap="none" lIns="82058" tIns="41029" rIns="82058" bIns="41029" anchor="ctr"/>
          <a:lstStyle/>
          <a:p>
            <a:pPr algn="ctr" eaLnBrk="0" hangingPunct="0"/>
            <a:endParaRPr lang="en-US"/>
          </a:p>
        </p:txBody>
      </p:sp>
      <p:sp>
        <p:nvSpPr>
          <p:cNvPr id="49156" name="Line 4"/>
          <p:cNvSpPr>
            <a:spLocks noChangeShapeType="1"/>
          </p:cNvSpPr>
          <p:nvPr/>
        </p:nvSpPr>
        <p:spPr bwMode="auto">
          <a:xfrm flipH="1" flipV="1">
            <a:off x="4727575" y="2508250"/>
            <a:ext cx="4763" cy="635000"/>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49157" name="Line 5"/>
          <p:cNvSpPr>
            <a:spLocks noChangeShapeType="1"/>
          </p:cNvSpPr>
          <p:nvPr/>
        </p:nvSpPr>
        <p:spPr bwMode="auto">
          <a:xfrm>
            <a:off x="4130675" y="2092325"/>
            <a:ext cx="1214438" cy="809625"/>
          </a:xfrm>
          <a:prstGeom prst="line">
            <a:avLst/>
          </a:prstGeom>
          <a:noFill/>
          <a:ln w="5715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49158" name="Line 6"/>
          <p:cNvSpPr>
            <a:spLocks noChangeShapeType="1"/>
          </p:cNvSpPr>
          <p:nvPr/>
        </p:nvSpPr>
        <p:spPr bwMode="auto">
          <a:xfrm flipV="1">
            <a:off x="2624138" y="1555750"/>
            <a:ext cx="3108325" cy="2894013"/>
          </a:xfrm>
          <a:prstGeom prst="line">
            <a:avLst/>
          </a:prstGeom>
          <a:noFill/>
          <a:ln w="5715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49159" name="Line 7"/>
          <p:cNvSpPr>
            <a:spLocks noChangeShapeType="1"/>
          </p:cNvSpPr>
          <p:nvPr/>
        </p:nvSpPr>
        <p:spPr bwMode="auto">
          <a:xfrm>
            <a:off x="5740400" y="1550988"/>
            <a:ext cx="300038" cy="554037"/>
          </a:xfrm>
          <a:prstGeom prst="line">
            <a:avLst/>
          </a:prstGeom>
          <a:noFill/>
          <a:ln w="5715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49160" name="Line 8"/>
          <p:cNvSpPr>
            <a:spLocks noChangeShapeType="1"/>
          </p:cNvSpPr>
          <p:nvPr/>
        </p:nvSpPr>
        <p:spPr bwMode="auto">
          <a:xfrm flipH="1">
            <a:off x="2832100" y="2105025"/>
            <a:ext cx="1285875" cy="1185863"/>
          </a:xfrm>
          <a:prstGeom prst="line">
            <a:avLst/>
          </a:prstGeom>
          <a:noFill/>
          <a:ln w="5715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49161" name="Line 9"/>
          <p:cNvSpPr>
            <a:spLocks noChangeShapeType="1"/>
          </p:cNvSpPr>
          <p:nvPr/>
        </p:nvSpPr>
        <p:spPr bwMode="auto">
          <a:xfrm>
            <a:off x="5334000" y="2890838"/>
            <a:ext cx="692150" cy="806450"/>
          </a:xfrm>
          <a:prstGeom prst="line">
            <a:avLst/>
          </a:prstGeom>
          <a:noFill/>
          <a:ln w="5715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49162" name="Line 10"/>
          <p:cNvSpPr>
            <a:spLocks noChangeShapeType="1"/>
          </p:cNvSpPr>
          <p:nvPr/>
        </p:nvSpPr>
        <p:spPr bwMode="auto">
          <a:xfrm flipH="1">
            <a:off x="2571750" y="4462463"/>
            <a:ext cx="39688" cy="1436687"/>
          </a:xfrm>
          <a:prstGeom prst="line">
            <a:avLst/>
          </a:prstGeom>
          <a:noFill/>
          <a:ln w="5715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49163" name="Line 11"/>
          <p:cNvSpPr>
            <a:spLocks noChangeShapeType="1"/>
          </p:cNvSpPr>
          <p:nvPr/>
        </p:nvSpPr>
        <p:spPr bwMode="auto">
          <a:xfrm>
            <a:off x="3251200" y="1120745"/>
            <a:ext cx="458787" cy="266730"/>
          </a:xfrm>
          <a:prstGeom prst="line">
            <a:avLst/>
          </a:prstGeom>
          <a:noFill/>
          <a:ln w="5715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49164" name="Line 12"/>
          <p:cNvSpPr>
            <a:spLocks noChangeShapeType="1"/>
          </p:cNvSpPr>
          <p:nvPr/>
        </p:nvSpPr>
        <p:spPr bwMode="auto">
          <a:xfrm>
            <a:off x="3674268" y="1345406"/>
            <a:ext cx="1008063" cy="1119188"/>
          </a:xfrm>
          <a:prstGeom prst="line">
            <a:avLst/>
          </a:prstGeom>
          <a:noFill/>
          <a:ln w="5715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49165" name="Rectangle 13"/>
          <p:cNvSpPr>
            <a:spLocks noChangeArrowheads="1"/>
          </p:cNvSpPr>
          <p:nvPr/>
        </p:nvSpPr>
        <p:spPr bwMode="auto">
          <a:xfrm>
            <a:off x="0" y="304800"/>
            <a:ext cx="5083175" cy="81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628" tIns="41315" rIns="82628" bIns="41315">
            <a:spAutoFit/>
          </a:bodyPr>
          <a:lstStyle/>
          <a:p>
            <a:pPr algn="ctr" eaLnBrk="0" hangingPunct="0">
              <a:lnSpc>
                <a:spcPct val="85000"/>
              </a:lnSpc>
            </a:pPr>
            <a:r>
              <a:rPr lang="en-US" dirty="0">
                <a:solidFill>
                  <a:schemeClr val="tx1"/>
                </a:solidFill>
                <a:latin typeface="Arial" charset="0"/>
              </a:rPr>
              <a:t>Eye level 7 </a:t>
            </a:r>
            <a:r>
              <a:rPr lang="en-US" dirty="0" smtClean="0">
                <a:solidFill>
                  <a:schemeClr val="tx1"/>
                </a:solidFill>
                <a:latin typeface="Arial" charset="0"/>
              </a:rPr>
              <a:t>feet </a:t>
            </a:r>
            <a:r>
              <a:rPr lang="en-US" dirty="0">
                <a:solidFill>
                  <a:schemeClr val="tx1"/>
                </a:solidFill>
                <a:latin typeface="Arial" charset="0"/>
              </a:rPr>
              <a:t>- 0 in above</a:t>
            </a:r>
          </a:p>
          <a:p>
            <a:pPr algn="ctr" eaLnBrk="0" hangingPunct="0">
              <a:lnSpc>
                <a:spcPct val="85000"/>
              </a:lnSpc>
            </a:pPr>
            <a:r>
              <a:rPr lang="en-US" dirty="0">
                <a:solidFill>
                  <a:schemeClr val="tx1"/>
                </a:solidFill>
                <a:latin typeface="Arial" charset="0"/>
              </a:rPr>
              <a:t>ground level</a:t>
            </a:r>
          </a:p>
        </p:txBody>
      </p:sp>
      <p:sp>
        <p:nvSpPr>
          <p:cNvPr id="49166" name="Rectangle 14"/>
          <p:cNvSpPr>
            <a:spLocks noChangeArrowheads="1"/>
          </p:cNvSpPr>
          <p:nvPr/>
        </p:nvSpPr>
        <p:spPr bwMode="auto">
          <a:xfrm>
            <a:off x="2381250" y="5880100"/>
            <a:ext cx="6127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r>
              <a:rPr lang="en-US" sz="1300">
                <a:latin typeface="Arial" charset="0"/>
              </a:rPr>
              <a:t>27’ 2”</a:t>
            </a:r>
          </a:p>
        </p:txBody>
      </p:sp>
      <p:sp>
        <p:nvSpPr>
          <p:cNvPr id="49167" name="Rectangle 15"/>
          <p:cNvSpPr>
            <a:spLocks noChangeArrowheads="1"/>
          </p:cNvSpPr>
          <p:nvPr/>
        </p:nvSpPr>
        <p:spPr bwMode="auto">
          <a:xfrm>
            <a:off x="6026150" y="1990725"/>
            <a:ext cx="6127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r>
              <a:rPr lang="en-US" sz="1300">
                <a:latin typeface="Arial" charset="0"/>
              </a:rPr>
              <a:t>17’ 8”</a:t>
            </a:r>
          </a:p>
        </p:txBody>
      </p:sp>
      <p:sp>
        <p:nvSpPr>
          <p:cNvPr id="49168" name="Rectangle 16"/>
          <p:cNvSpPr>
            <a:spLocks noChangeArrowheads="1"/>
          </p:cNvSpPr>
          <p:nvPr/>
        </p:nvSpPr>
        <p:spPr bwMode="auto">
          <a:xfrm>
            <a:off x="4076700" y="4848225"/>
            <a:ext cx="6127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r>
              <a:rPr lang="en-US" sz="1300">
                <a:latin typeface="Arial" charset="0"/>
              </a:rPr>
              <a:t>16’ 4”</a:t>
            </a:r>
          </a:p>
        </p:txBody>
      </p:sp>
      <p:sp>
        <p:nvSpPr>
          <p:cNvPr id="49169" name="Rectangle 18"/>
          <p:cNvSpPr>
            <a:spLocks noChangeArrowheads="1"/>
          </p:cNvSpPr>
          <p:nvPr/>
        </p:nvSpPr>
        <p:spPr bwMode="auto">
          <a:xfrm>
            <a:off x="4251325" y="5257800"/>
            <a:ext cx="4892675"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lnSpc>
                <a:spcPct val="90000"/>
              </a:lnSpc>
            </a:pPr>
            <a:r>
              <a:rPr lang="en-US" sz="4800" dirty="0">
                <a:solidFill>
                  <a:schemeClr val="tx1"/>
                </a:solidFill>
                <a:latin typeface="Arial" charset="0"/>
              </a:rPr>
              <a:t>Hydraulic Crane</a:t>
            </a:r>
          </a:p>
        </p:txBody>
      </p:sp>
      <p:sp>
        <p:nvSpPr>
          <p:cNvPr id="49170" name="Rectangle 19"/>
          <p:cNvSpPr>
            <a:spLocks noChangeArrowheads="1"/>
          </p:cNvSpPr>
          <p:nvPr/>
        </p:nvSpPr>
        <p:spPr bwMode="auto">
          <a:xfrm>
            <a:off x="5965825" y="3636963"/>
            <a:ext cx="6127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r>
              <a:rPr lang="en-US" sz="1300">
                <a:latin typeface="Arial" charset="0"/>
              </a:rPr>
              <a:t>10’ 0”</a:t>
            </a:r>
          </a:p>
        </p:txBody>
      </p:sp>
      <p:sp>
        <p:nvSpPr>
          <p:cNvPr id="49171" name="Rectangle 20"/>
          <p:cNvSpPr>
            <a:spLocks noChangeArrowheads="1"/>
          </p:cNvSpPr>
          <p:nvPr/>
        </p:nvSpPr>
        <p:spPr bwMode="auto">
          <a:xfrm>
            <a:off x="2500313" y="3265488"/>
            <a:ext cx="614362"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r>
              <a:rPr lang="en-US" sz="1300">
                <a:latin typeface="Arial" charset="0"/>
              </a:rPr>
              <a:t>15’ 9”</a:t>
            </a:r>
          </a:p>
        </p:txBody>
      </p:sp>
      <p:sp>
        <p:nvSpPr>
          <p:cNvPr id="49172" name="Rectangle 21"/>
          <p:cNvSpPr>
            <a:spLocks noChangeArrowheads="1"/>
          </p:cNvSpPr>
          <p:nvPr/>
        </p:nvSpPr>
        <p:spPr bwMode="auto">
          <a:xfrm>
            <a:off x="5083175" y="3892550"/>
            <a:ext cx="519113"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r>
              <a:rPr lang="en-US" sz="1300">
                <a:latin typeface="Arial" charset="0"/>
              </a:rPr>
              <a:t>3’ 0”</a:t>
            </a:r>
          </a:p>
        </p:txBody>
      </p:sp>
      <p:sp>
        <p:nvSpPr>
          <p:cNvPr id="49173" name="Rectangle 22"/>
          <p:cNvSpPr>
            <a:spLocks noChangeArrowheads="1"/>
          </p:cNvSpPr>
          <p:nvPr/>
        </p:nvSpPr>
        <p:spPr bwMode="auto">
          <a:xfrm>
            <a:off x="3251200" y="1731963"/>
            <a:ext cx="61277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r>
              <a:rPr lang="en-US" sz="1300">
                <a:latin typeface="Arial" charset="0"/>
              </a:rPr>
              <a:t>25’ 5”</a:t>
            </a:r>
          </a:p>
        </p:txBody>
      </p:sp>
      <p:sp>
        <p:nvSpPr>
          <p:cNvPr id="49174" name="Rectangle 23"/>
          <p:cNvSpPr>
            <a:spLocks noChangeArrowheads="1"/>
          </p:cNvSpPr>
          <p:nvPr/>
        </p:nvSpPr>
        <p:spPr bwMode="auto">
          <a:xfrm>
            <a:off x="5602288" y="134938"/>
            <a:ext cx="3084511" cy="81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628" tIns="41315" rIns="82628" bIns="41315">
            <a:spAutoFit/>
          </a:bodyPr>
          <a:lstStyle/>
          <a:p>
            <a:pPr algn="ctr" eaLnBrk="0" hangingPunct="0">
              <a:lnSpc>
                <a:spcPct val="85000"/>
              </a:lnSpc>
            </a:pPr>
            <a:r>
              <a:rPr lang="en-US" dirty="0">
                <a:solidFill>
                  <a:schemeClr val="tx1"/>
                </a:solidFill>
                <a:latin typeface="Arial" charset="0"/>
              </a:rPr>
              <a:t>Area of fully</a:t>
            </a:r>
          </a:p>
          <a:p>
            <a:pPr algn="ctr" eaLnBrk="0" hangingPunct="0">
              <a:lnSpc>
                <a:spcPct val="85000"/>
              </a:lnSpc>
            </a:pPr>
            <a:r>
              <a:rPr lang="en-US" dirty="0">
                <a:solidFill>
                  <a:schemeClr val="tx1"/>
                </a:solidFill>
                <a:latin typeface="Arial" charset="0"/>
              </a:rPr>
              <a:t>obstructed view </a:t>
            </a:r>
          </a:p>
        </p:txBody>
      </p:sp>
      <p:sp>
        <p:nvSpPr>
          <p:cNvPr id="49175" name="Line 24"/>
          <p:cNvSpPr>
            <a:spLocks noChangeShapeType="1"/>
          </p:cNvSpPr>
          <p:nvPr/>
        </p:nvSpPr>
        <p:spPr bwMode="auto">
          <a:xfrm flipH="1">
            <a:off x="5056188" y="874713"/>
            <a:ext cx="762000" cy="941387"/>
          </a:xfrm>
          <a:prstGeom prst="line">
            <a:avLst/>
          </a:prstGeom>
          <a:noFill/>
          <a:ln w="57150">
            <a:solidFill>
              <a:srgbClr val="FFFF00"/>
            </a:solidFill>
            <a:round/>
            <a:headEnd type="none" w="sm" len="sm"/>
            <a:tailEnd type="stealth" w="med" len="lg"/>
          </a:ln>
          <a:extLst>
            <a:ext uri="{909E8E84-426E-40DD-AFC4-6F175D3DCCD1}">
              <a14:hiddenFill xmlns:a14="http://schemas.microsoft.com/office/drawing/2010/main">
                <a:noFill/>
              </a14:hiddenFill>
            </a:ext>
          </a:extLst>
        </p:spPr>
        <p:txBody>
          <a:bodyPr lIns="82058" tIns="41029" rIns="82058" bIns="41029"/>
          <a:lstStyle/>
          <a:p>
            <a:endParaRPr lang="en-US"/>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1350" y="1481639"/>
            <a:ext cx="5852160" cy="4828674"/>
          </a:xfrm>
          <a:prstGeom prst="rect">
            <a:avLst/>
          </a:prstGeom>
        </p:spPr>
      </p:pic>
      <p:sp>
        <p:nvSpPr>
          <p:cNvPr id="50179" name="Oval 1027"/>
          <p:cNvSpPr>
            <a:spLocks noChangeArrowheads="1"/>
          </p:cNvSpPr>
          <p:nvPr/>
        </p:nvSpPr>
        <p:spPr bwMode="auto">
          <a:xfrm>
            <a:off x="4799013" y="2763838"/>
            <a:ext cx="195262" cy="123825"/>
          </a:xfrm>
          <a:prstGeom prst="ellipse">
            <a:avLst/>
          </a:prstGeom>
          <a:solidFill>
            <a:srgbClr val="CECECE"/>
          </a:solidFill>
          <a:ln w="12700">
            <a:solidFill>
              <a:schemeClr val="tx1"/>
            </a:solidFill>
            <a:round/>
            <a:headEnd/>
            <a:tailEnd/>
          </a:ln>
        </p:spPr>
        <p:txBody>
          <a:bodyPr wrap="none" lIns="82058" tIns="41029" rIns="82058" bIns="41029" anchor="ctr"/>
          <a:lstStyle/>
          <a:p>
            <a:pPr algn="ctr" eaLnBrk="0" hangingPunct="0"/>
            <a:endParaRPr lang="en-US"/>
          </a:p>
        </p:txBody>
      </p:sp>
      <p:grpSp>
        <p:nvGrpSpPr>
          <p:cNvPr id="50180" name="Group 1046"/>
          <p:cNvGrpSpPr>
            <a:grpSpLocks/>
          </p:cNvGrpSpPr>
          <p:nvPr/>
        </p:nvGrpSpPr>
        <p:grpSpPr bwMode="auto">
          <a:xfrm>
            <a:off x="3163888" y="1905000"/>
            <a:ext cx="2828925" cy="3136900"/>
            <a:chOff x="2192" y="1360"/>
            <a:chExt cx="1960" cy="2240"/>
          </a:xfrm>
        </p:grpSpPr>
        <p:sp>
          <p:nvSpPr>
            <p:cNvPr id="50192" name="Line 1029"/>
            <p:cNvSpPr>
              <a:spLocks noChangeShapeType="1"/>
            </p:cNvSpPr>
            <p:nvPr/>
          </p:nvSpPr>
          <p:spPr bwMode="auto">
            <a:xfrm>
              <a:off x="3086" y="1360"/>
              <a:ext cx="1058" cy="688"/>
            </a:xfrm>
            <a:prstGeom prst="line">
              <a:avLst/>
            </a:prstGeom>
            <a:noFill/>
            <a:ln w="5715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0193" name="Line 1030"/>
            <p:cNvSpPr>
              <a:spLocks noChangeShapeType="1"/>
            </p:cNvSpPr>
            <p:nvPr/>
          </p:nvSpPr>
          <p:spPr bwMode="auto">
            <a:xfrm flipV="1">
              <a:off x="2328" y="1576"/>
              <a:ext cx="1072" cy="1056"/>
            </a:xfrm>
            <a:prstGeom prst="line">
              <a:avLst/>
            </a:prstGeom>
            <a:noFill/>
            <a:ln w="5715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0194" name="Line 1031"/>
            <p:cNvSpPr>
              <a:spLocks noChangeShapeType="1"/>
            </p:cNvSpPr>
            <p:nvPr/>
          </p:nvSpPr>
          <p:spPr bwMode="auto">
            <a:xfrm flipH="1">
              <a:off x="2480" y="1370"/>
              <a:ext cx="604" cy="974"/>
            </a:xfrm>
            <a:prstGeom prst="line">
              <a:avLst/>
            </a:prstGeom>
            <a:noFill/>
            <a:ln w="5715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50195" name="Line 1032"/>
            <p:cNvSpPr>
              <a:spLocks noChangeShapeType="1"/>
            </p:cNvSpPr>
            <p:nvPr/>
          </p:nvSpPr>
          <p:spPr bwMode="auto">
            <a:xfrm flipH="1">
              <a:off x="4096" y="2058"/>
              <a:ext cx="56" cy="1214"/>
            </a:xfrm>
            <a:prstGeom prst="line">
              <a:avLst/>
            </a:prstGeom>
            <a:noFill/>
            <a:ln w="5715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50196" name="Line 1033"/>
            <p:cNvSpPr>
              <a:spLocks noChangeShapeType="1"/>
            </p:cNvSpPr>
            <p:nvPr/>
          </p:nvSpPr>
          <p:spPr bwMode="auto">
            <a:xfrm flipH="1">
              <a:off x="2192" y="2624"/>
              <a:ext cx="136" cy="976"/>
            </a:xfrm>
            <a:prstGeom prst="line">
              <a:avLst/>
            </a:prstGeom>
            <a:noFill/>
            <a:ln w="5715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grpSp>
      <p:sp>
        <p:nvSpPr>
          <p:cNvPr id="50181" name="Rectangle 1036"/>
          <p:cNvSpPr>
            <a:spLocks noChangeArrowheads="1"/>
          </p:cNvSpPr>
          <p:nvPr/>
        </p:nvSpPr>
        <p:spPr bwMode="auto">
          <a:xfrm>
            <a:off x="228599" y="304800"/>
            <a:ext cx="5683387" cy="81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628" tIns="41315" rIns="82628" bIns="41315">
            <a:spAutoFit/>
          </a:bodyPr>
          <a:lstStyle/>
          <a:p>
            <a:pPr algn="ctr" eaLnBrk="0" hangingPunct="0">
              <a:lnSpc>
                <a:spcPct val="85000"/>
              </a:lnSpc>
            </a:pPr>
            <a:r>
              <a:rPr lang="en-US" dirty="0">
                <a:solidFill>
                  <a:schemeClr val="tx1"/>
                </a:solidFill>
                <a:latin typeface="Arial" charset="0"/>
              </a:rPr>
              <a:t>Eye level 7 </a:t>
            </a:r>
            <a:r>
              <a:rPr lang="en-US" dirty="0" smtClean="0">
                <a:solidFill>
                  <a:schemeClr val="tx1"/>
                </a:solidFill>
                <a:latin typeface="Arial" charset="0"/>
              </a:rPr>
              <a:t>feet </a:t>
            </a:r>
            <a:r>
              <a:rPr lang="en-US" dirty="0">
                <a:solidFill>
                  <a:schemeClr val="tx1"/>
                </a:solidFill>
                <a:latin typeface="Arial" charset="0"/>
              </a:rPr>
              <a:t>- 7 in above</a:t>
            </a:r>
          </a:p>
          <a:p>
            <a:pPr algn="ctr" eaLnBrk="0" hangingPunct="0">
              <a:lnSpc>
                <a:spcPct val="85000"/>
              </a:lnSpc>
            </a:pPr>
            <a:r>
              <a:rPr lang="en-US" dirty="0">
                <a:solidFill>
                  <a:schemeClr val="tx1"/>
                </a:solidFill>
                <a:latin typeface="Arial" charset="0"/>
              </a:rPr>
              <a:t>ground level</a:t>
            </a:r>
          </a:p>
        </p:txBody>
      </p:sp>
      <p:sp>
        <p:nvSpPr>
          <p:cNvPr id="50182" name="Rectangle 1038"/>
          <p:cNvSpPr>
            <a:spLocks noChangeArrowheads="1"/>
          </p:cNvSpPr>
          <p:nvPr/>
        </p:nvSpPr>
        <p:spPr bwMode="auto">
          <a:xfrm>
            <a:off x="4148138" y="5562600"/>
            <a:ext cx="499586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lnSpc>
                <a:spcPct val="90000"/>
              </a:lnSpc>
            </a:pPr>
            <a:r>
              <a:rPr lang="en-US" sz="4800" dirty="0">
                <a:solidFill>
                  <a:schemeClr val="tx1"/>
                </a:solidFill>
                <a:latin typeface="Arial" charset="0"/>
              </a:rPr>
              <a:t>Tractor Backhoe</a:t>
            </a:r>
          </a:p>
        </p:txBody>
      </p:sp>
      <p:sp>
        <p:nvSpPr>
          <p:cNvPr id="50183" name="Rectangle 1039"/>
          <p:cNvSpPr>
            <a:spLocks noChangeArrowheads="1"/>
          </p:cNvSpPr>
          <p:nvPr/>
        </p:nvSpPr>
        <p:spPr bwMode="auto">
          <a:xfrm>
            <a:off x="4691063" y="3341688"/>
            <a:ext cx="519112"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r>
              <a:rPr lang="en-US" sz="1300">
                <a:latin typeface="Arial" charset="0"/>
              </a:rPr>
              <a:t>9’ 1”</a:t>
            </a:r>
          </a:p>
        </p:txBody>
      </p:sp>
      <p:sp>
        <p:nvSpPr>
          <p:cNvPr id="50184" name="Rectangle 1040"/>
          <p:cNvSpPr>
            <a:spLocks noChangeArrowheads="1"/>
          </p:cNvSpPr>
          <p:nvPr/>
        </p:nvSpPr>
        <p:spPr bwMode="auto">
          <a:xfrm>
            <a:off x="5849938" y="4573588"/>
            <a:ext cx="5207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r>
              <a:rPr lang="en-US" sz="1300">
                <a:latin typeface="Arial" charset="0"/>
              </a:rPr>
              <a:t>7’ 7”</a:t>
            </a:r>
          </a:p>
        </p:txBody>
      </p:sp>
      <p:sp>
        <p:nvSpPr>
          <p:cNvPr id="50185" name="Rectangle 1041"/>
          <p:cNvSpPr>
            <a:spLocks noChangeArrowheads="1"/>
          </p:cNvSpPr>
          <p:nvPr/>
        </p:nvSpPr>
        <p:spPr bwMode="auto">
          <a:xfrm>
            <a:off x="2659063" y="4832350"/>
            <a:ext cx="658812"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r>
              <a:rPr lang="en-US" sz="1300">
                <a:latin typeface="Arial" charset="0"/>
              </a:rPr>
              <a:t>18’ 5” </a:t>
            </a:r>
          </a:p>
        </p:txBody>
      </p:sp>
      <p:sp>
        <p:nvSpPr>
          <p:cNvPr id="50186" name="Rectangle 1042"/>
          <p:cNvSpPr>
            <a:spLocks noChangeArrowheads="1"/>
          </p:cNvSpPr>
          <p:nvPr/>
        </p:nvSpPr>
        <p:spPr bwMode="auto">
          <a:xfrm>
            <a:off x="6007100" y="3040063"/>
            <a:ext cx="6127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r>
              <a:rPr lang="en-US" sz="1300">
                <a:latin typeface="Arial" charset="0"/>
              </a:rPr>
              <a:t>29’ 1”</a:t>
            </a:r>
          </a:p>
        </p:txBody>
      </p:sp>
      <p:sp>
        <p:nvSpPr>
          <p:cNvPr id="50187" name="Rectangle 1043"/>
          <p:cNvSpPr>
            <a:spLocks noChangeArrowheads="1"/>
          </p:cNvSpPr>
          <p:nvPr/>
        </p:nvSpPr>
        <p:spPr bwMode="auto">
          <a:xfrm>
            <a:off x="3135313" y="3040063"/>
            <a:ext cx="56515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r>
              <a:rPr lang="en-US" sz="1300">
                <a:latin typeface="Arial" charset="0"/>
              </a:rPr>
              <a:t>8’ 4” </a:t>
            </a:r>
          </a:p>
        </p:txBody>
      </p:sp>
      <p:grpSp>
        <p:nvGrpSpPr>
          <p:cNvPr id="50188" name="Group 1047"/>
          <p:cNvGrpSpPr>
            <a:grpSpLocks/>
          </p:cNvGrpSpPr>
          <p:nvPr/>
        </p:nvGrpSpPr>
        <p:grpSpPr bwMode="auto">
          <a:xfrm>
            <a:off x="4267460" y="837849"/>
            <a:ext cx="650617" cy="1989490"/>
            <a:chOff x="2765" y="454"/>
            <a:chExt cx="451" cy="1420"/>
          </a:xfrm>
        </p:grpSpPr>
        <p:sp>
          <p:nvSpPr>
            <p:cNvPr id="50189" name="Line 1048"/>
            <p:cNvSpPr>
              <a:spLocks noChangeShapeType="1"/>
            </p:cNvSpPr>
            <p:nvPr/>
          </p:nvSpPr>
          <p:spPr bwMode="auto">
            <a:xfrm flipV="1">
              <a:off x="3214" y="1520"/>
              <a:ext cx="2" cy="354"/>
            </a:xfrm>
            <a:prstGeom prst="line">
              <a:avLst/>
            </a:prstGeom>
            <a:noFill/>
            <a:ln w="57150">
              <a:solidFill>
                <a:schemeClr val="accent2"/>
              </a:solidFill>
              <a:round/>
              <a:headEnd type="stealth" w="med" len="lg"/>
              <a:tailEnd type="none" w="sm" len="sm"/>
            </a:ln>
            <a:extLst>
              <a:ext uri="{909E8E84-426E-40DD-AFC4-6F175D3DCCD1}">
                <a14:hiddenFill xmlns:a14="http://schemas.microsoft.com/office/drawing/2010/main">
                  <a:noFill/>
                </a14:hiddenFill>
              </a:ext>
            </a:extLst>
          </p:spPr>
          <p:txBody>
            <a:bodyPr/>
            <a:lstStyle/>
            <a:p>
              <a:endParaRPr lang="en-US"/>
            </a:p>
          </p:txBody>
        </p:sp>
        <p:sp>
          <p:nvSpPr>
            <p:cNvPr id="50190" name="Line 1049"/>
            <p:cNvSpPr>
              <a:spLocks noChangeShapeType="1"/>
            </p:cNvSpPr>
            <p:nvPr/>
          </p:nvSpPr>
          <p:spPr bwMode="auto">
            <a:xfrm>
              <a:off x="2765" y="454"/>
              <a:ext cx="159" cy="384"/>
            </a:xfrm>
            <a:prstGeom prst="line">
              <a:avLst/>
            </a:prstGeom>
            <a:noFill/>
            <a:ln w="5715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0191" name="Line 1050"/>
            <p:cNvSpPr>
              <a:spLocks noChangeShapeType="1"/>
            </p:cNvSpPr>
            <p:nvPr/>
          </p:nvSpPr>
          <p:spPr bwMode="auto">
            <a:xfrm>
              <a:off x="2928" y="840"/>
              <a:ext cx="288" cy="668"/>
            </a:xfrm>
            <a:prstGeom prst="line">
              <a:avLst/>
            </a:prstGeom>
            <a:noFill/>
            <a:ln w="5715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35126" y="725424"/>
            <a:ext cx="5852160" cy="5407152"/>
          </a:xfrm>
          <a:prstGeom prst="rect">
            <a:avLst/>
          </a:prstGeom>
        </p:spPr>
      </p:pic>
      <p:sp>
        <p:nvSpPr>
          <p:cNvPr id="51224" name="Line 1028"/>
          <p:cNvSpPr>
            <a:spLocks noChangeShapeType="1"/>
          </p:cNvSpPr>
          <p:nvPr/>
        </p:nvSpPr>
        <p:spPr bwMode="auto">
          <a:xfrm flipV="1">
            <a:off x="1635126" y="676365"/>
            <a:ext cx="5818048" cy="25214"/>
          </a:xfrm>
          <a:prstGeom prst="line">
            <a:avLst/>
          </a:prstGeom>
          <a:noFill/>
          <a:ln w="762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1203" name="Line 1029"/>
          <p:cNvSpPr>
            <a:spLocks noChangeShapeType="1"/>
          </p:cNvSpPr>
          <p:nvPr/>
        </p:nvSpPr>
        <p:spPr bwMode="auto">
          <a:xfrm>
            <a:off x="3532188" y="1422400"/>
            <a:ext cx="1955800" cy="1200150"/>
          </a:xfrm>
          <a:prstGeom prst="line">
            <a:avLst/>
          </a:prstGeom>
          <a:noFill/>
          <a:ln w="5715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51204" name="Rectangle 1030"/>
          <p:cNvSpPr>
            <a:spLocks noChangeArrowheads="1"/>
          </p:cNvSpPr>
          <p:nvPr/>
        </p:nvSpPr>
        <p:spPr bwMode="auto">
          <a:xfrm>
            <a:off x="0" y="0"/>
            <a:ext cx="5029199" cy="81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628" tIns="41315" rIns="82628" bIns="41315">
            <a:spAutoFit/>
          </a:bodyPr>
          <a:lstStyle/>
          <a:p>
            <a:pPr algn="ctr" eaLnBrk="0" hangingPunct="0">
              <a:lnSpc>
                <a:spcPct val="85000"/>
              </a:lnSpc>
            </a:pPr>
            <a:r>
              <a:rPr lang="en-US" dirty="0">
                <a:solidFill>
                  <a:schemeClr val="tx1"/>
                </a:solidFill>
                <a:latin typeface="Arial" charset="0"/>
              </a:rPr>
              <a:t>Eye level 6 </a:t>
            </a:r>
            <a:r>
              <a:rPr lang="en-US" dirty="0" smtClean="0">
                <a:solidFill>
                  <a:schemeClr val="tx1"/>
                </a:solidFill>
                <a:latin typeface="Arial" charset="0"/>
              </a:rPr>
              <a:t>feet </a:t>
            </a:r>
            <a:r>
              <a:rPr lang="en-US" dirty="0">
                <a:solidFill>
                  <a:schemeClr val="tx1"/>
                </a:solidFill>
                <a:latin typeface="Arial" charset="0"/>
              </a:rPr>
              <a:t>- 3 in above</a:t>
            </a:r>
          </a:p>
          <a:p>
            <a:pPr algn="ctr" eaLnBrk="0" hangingPunct="0">
              <a:lnSpc>
                <a:spcPct val="85000"/>
              </a:lnSpc>
            </a:pPr>
            <a:r>
              <a:rPr lang="en-US" dirty="0">
                <a:solidFill>
                  <a:schemeClr val="tx1"/>
                </a:solidFill>
                <a:latin typeface="Arial" charset="0"/>
              </a:rPr>
              <a:t>ground level</a:t>
            </a:r>
          </a:p>
        </p:txBody>
      </p:sp>
      <p:sp>
        <p:nvSpPr>
          <p:cNvPr id="51205" name="Rectangle 1031"/>
          <p:cNvSpPr>
            <a:spLocks noChangeArrowheads="1"/>
          </p:cNvSpPr>
          <p:nvPr/>
        </p:nvSpPr>
        <p:spPr bwMode="auto">
          <a:xfrm>
            <a:off x="5391151" y="5257800"/>
            <a:ext cx="375285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628" tIns="41315" rIns="82628" bIns="41315">
            <a:spAutoFit/>
          </a:bodyPr>
          <a:lstStyle/>
          <a:p>
            <a:pPr algn="ctr" eaLnBrk="0" hangingPunct="0">
              <a:lnSpc>
                <a:spcPct val="90000"/>
              </a:lnSpc>
            </a:pPr>
            <a:r>
              <a:rPr lang="en-US" sz="4800" dirty="0">
                <a:solidFill>
                  <a:schemeClr val="tx1"/>
                </a:solidFill>
                <a:latin typeface="Arial" charset="0"/>
              </a:rPr>
              <a:t>Bulldozer</a:t>
            </a:r>
          </a:p>
        </p:txBody>
      </p:sp>
      <p:sp>
        <p:nvSpPr>
          <p:cNvPr id="51206" name="Rectangle 1032"/>
          <p:cNvSpPr>
            <a:spLocks noChangeArrowheads="1"/>
          </p:cNvSpPr>
          <p:nvPr/>
        </p:nvSpPr>
        <p:spPr bwMode="auto">
          <a:xfrm>
            <a:off x="3771900" y="5245100"/>
            <a:ext cx="6127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r>
              <a:rPr lang="en-US" sz="1300">
                <a:latin typeface="Arial" charset="0"/>
              </a:rPr>
              <a:t>12’ 1”</a:t>
            </a:r>
          </a:p>
        </p:txBody>
      </p:sp>
      <p:sp>
        <p:nvSpPr>
          <p:cNvPr id="51207" name="Rectangle 1033"/>
          <p:cNvSpPr>
            <a:spLocks noChangeArrowheads="1"/>
          </p:cNvSpPr>
          <p:nvPr/>
        </p:nvSpPr>
        <p:spPr bwMode="auto">
          <a:xfrm>
            <a:off x="1195388" y="5673725"/>
            <a:ext cx="658812"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r>
              <a:rPr lang="en-US" sz="1300">
                <a:latin typeface="Arial" charset="0"/>
              </a:rPr>
              <a:t>18’ 7” </a:t>
            </a:r>
          </a:p>
        </p:txBody>
      </p:sp>
      <p:sp>
        <p:nvSpPr>
          <p:cNvPr id="51208" name="Rectangle 1034"/>
          <p:cNvSpPr>
            <a:spLocks noChangeArrowheads="1"/>
          </p:cNvSpPr>
          <p:nvPr/>
        </p:nvSpPr>
        <p:spPr bwMode="auto">
          <a:xfrm>
            <a:off x="6448425" y="3435350"/>
            <a:ext cx="519113"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r>
              <a:rPr lang="en-US" sz="1300">
                <a:latin typeface="Arial" charset="0"/>
              </a:rPr>
              <a:t>8’ 2”</a:t>
            </a:r>
          </a:p>
        </p:txBody>
      </p:sp>
      <p:sp>
        <p:nvSpPr>
          <p:cNvPr id="51209" name="Rectangle 1035"/>
          <p:cNvSpPr>
            <a:spLocks noChangeArrowheads="1"/>
          </p:cNvSpPr>
          <p:nvPr/>
        </p:nvSpPr>
        <p:spPr bwMode="auto">
          <a:xfrm>
            <a:off x="2090738" y="4257675"/>
            <a:ext cx="6604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r>
              <a:rPr lang="en-US" sz="1300">
                <a:latin typeface="Arial" charset="0"/>
              </a:rPr>
              <a:t>12’ 5” </a:t>
            </a:r>
          </a:p>
        </p:txBody>
      </p:sp>
      <p:sp>
        <p:nvSpPr>
          <p:cNvPr id="51210" name="Rectangle 1038"/>
          <p:cNvSpPr>
            <a:spLocks noChangeArrowheads="1"/>
          </p:cNvSpPr>
          <p:nvPr/>
        </p:nvSpPr>
        <p:spPr bwMode="auto">
          <a:xfrm>
            <a:off x="3624263" y="1787525"/>
            <a:ext cx="566737"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r>
              <a:rPr lang="en-US" sz="1300">
                <a:latin typeface="Arial" charset="0"/>
              </a:rPr>
              <a:t>8’ 2” </a:t>
            </a:r>
          </a:p>
        </p:txBody>
      </p:sp>
      <p:sp>
        <p:nvSpPr>
          <p:cNvPr id="51211" name="Rectangle 1039"/>
          <p:cNvSpPr>
            <a:spLocks noChangeArrowheads="1"/>
          </p:cNvSpPr>
          <p:nvPr/>
        </p:nvSpPr>
        <p:spPr bwMode="auto">
          <a:xfrm>
            <a:off x="7104063" y="677863"/>
            <a:ext cx="6604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r>
              <a:rPr lang="en-US" sz="1300">
                <a:latin typeface="Arial" charset="0"/>
              </a:rPr>
              <a:t>16’ 0” </a:t>
            </a:r>
          </a:p>
        </p:txBody>
      </p:sp>
      <p:sp>
        <p:nvSpPr>
          <p:cNvPr id="51212" name="Oval 1040"/>
          <p:cNvSpPr>
            <a:spLocks noChangeArrowheads="1"/>
          </p:cNvSpPr>
          <p:nvPr/>
        </p:nvSpPr>
        <p:spPr bwMode="auto">
          <a:xfrm>
            <a:off x="4545013" y="2562225"/>
            <a:ext cx="195262" cy="122238"/>
          </a:xfrm>
          <a:prstGeom prst="ellipse">
            <a:avLst/>
          </a:prstGeom>
          <a:solidFill>
            <a:srgbClr val="CECECE"/>
          </a:solidFill>
          <a:ln w="12700">
            <a:solidFill>
              <a:schemeClr val="tx1"/>
            </a:solidFill>
            <a:round/>
            <a:headEnd/>
            <a:tailEnd/>
          </a:ln>
        </p:spPr>
        <p:txBody>
          <a:bodyPr wrap="none" lIns="82058" tIns="41029" rIns="82058" bIns="41029" anchor="ctr"/>
          <a:lstStyle/>
          <a:p>
            <a:pPr algn="ctr" eaLnBrk="0" hangingPunct="0"/>
            <a:endParaRPr lang="en-US"/>
          </a:p>
        </p:txBody>
      </p:sp>
      <p:sp>
        <p:nvSpPr>
          <p:cNvPr id="51213" name="Line 1042"/>
          <p:cNvSpPr>
            <a:spLocks noChangeShapeType="1"/>
          </p:cNvSpPr>
          <p:nvPr/>
        </p:nvSpPr>
        <p:spPr bwMode="auto">
          <a:xfrm flipH="1">
            <a:off x="1870075" y="4327525"/>
            <a:ext cx="493713" cy="1463675"/>
          </a:xfrm>
          <a:prstGeom prst="line">
            <a:avLst/>
          </a:prstGeom>
          <a:noFill/>
          <a:ln w="5715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51214" name="Line 1043"/>
          <p:cNvSpPr>
            <a:spLocks noChangeShapeType="1"/>
          </p:cNvSpPr>
          <p:nvPr/>
        </p:nvSpPr>
        <p:spPr bwMode="auto">
          <a:xfrm flipH="1">
            <a:off x="3498850" y="1428750"/>
            <a:ext cx="17463" cy="2000250"/>
          </a:xfrm>
          <a:prstGeom prst="line">
            <a:avLst/>
          </a:prstGeom>
          <a:noFill/>
          <a:ln w="5715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lIns="82058" tIns="41029" rIns="82058" bIns="41029"/>
          <a:lstStyle/>
          <a:p>
            <a:endParaRPr lang="en-US"/>
          </a:p>
        </p:txBody>
      </p:sp>
      <p:grpSp>
        <p:nvGrpSpPr>
          <p:cNvPr id="51215" name="Group 1051"/>
          <p:cNvGrpSpPr>
            <a:grpSpLocks/>
          </p:cNvGrpSpPr>
          <p:nvPr/>
        </p:nvGrpSpPr>
        <p:grpSpPr bwMode="auto">
          <a:xfrm>
            <a:off x="3624263" y="677863"/>
            <a:ext cx="1018386" cy="1804193"/>
            <a:chOff x="2928" y="840"/>
            <a:chExt cx="335" cy="1034"/>
          </a:xfrm>
        </p:grpSpPr>
        <p:sp>
          <p:nvSpPr>
            <p:cNvPr id="51222" name="Line 1045"/>
            <p:cNvSpPr>
              <a:spLocks noChangeShapeType="1"/>
            </p:cNvSpPr>
            <p:nvPr/>
          </p:nvSpPr>
          <p:spPr bwMode="auto">
            <a:xfrm>
              <a:off x="2928" y="840"/>
              <a:ext cx="288" cy="668"/>
            </a:xfrm>
            <a:prstGeom prst="line">
              <a:avLst/>
            </a:prstGeom>
            <a:noFill/>
            <a:ln w="5715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1220" name="Line 1041"/>
            <p:cNvSpPr>
              <a:spLocks noChangeShapeType="1"/>
            </p:cNvSpPr>
            <p:nvPr/>
          </p:nvSpPr>
          <p:spPr bwMode="auto">
            <a:xfrm flipH="1" flipV="1">
              <a:off x="3216" y="1520"/>
              <a:ext cx="47" cy="354"/>
            </a:xfrm>
            <a:prstGeom prst="line">
              <a:avLst/>
            </a:prstGeom>
            <a:noFill/>
            <a:ln w="57150">
              <a:solidFill>
                <a:schemeClr val="accent2"/>
              </a:solidFill>
              <a:round/>
              <a:headEnd type="stealth" w="med" len="lg"/>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51216" name="Line 1046"/>
          <p:cNvSpPr>
            <a:spLocks noChangeShapeType="1"/>
          </p:cNvSpPr>
          <p:nvPr/>
        </p:nvSpPr>
        <p:spPr bwMode="auto">
          <a:xfrm flipH="1">
            <a:off x="5391150" y="2622550"/>
            <a:ext cx="80963" cy="1546225"/>
          </a:xfrm>
          <a:prstGeom prst="line">
            <a:avLst/>
          </a:prstGeom>
          <a:noFill/>
          <a:ln w="5715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51217" name="Line 1048"/>
          <p:cNvSpPr>
            <a:spLocks noChangeShapeType="1"/>
          </p:cNvSpPr>
          <p:nvPr/>
        </p:nvSpPr>
        <p:spPr bwMode="auto">
          <a:xfrm flipV="1">
            <a:off x="2368550" y="604838"/>
            <a:ext cx="3865563" cy="3725862"/>
          </a:xfrm>
          <a:prstGeom prst="line">
            <a:avLst/>
          </a:prstGeom>
          <a:noFill/>
          <a:ln w="5715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51218" name="Line 1049"/>
          <p:cNvSpPr>
            <a:spLocks noChangeShapeType="1"/>
          </p:cNvSpPr>
          <p:nvPr/>
        </p:nvSpPr>
        <p:spPr bwMode="auto">
          <a:xfrm>
            <a:off x="6234113" y="600075"/>
            <a:ext cx="919162" cy="322263"/>
          </a:xfrm>
          <a:prstGeom prst="line">
            <a:avLst/>
          </a:prstGeom>
          <a:noFill/>
          <a:ln w="5715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51219" name="Rectangle 1050"/>
          <p:cNvSpPr>
            <a:spLocks noChangeArrowheads="1"/>
          </p:cNvSpPr>
          <p:nvPr/>
        </p:nvSpPr>
        <p:spPr bwMode="auto">
          <a:xfrm>
            <a:off x="5408613" y="3744913"/>
            <a:ext cx="61277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r>
              <a:rPr lang="en-US" sz="1300">
                <a:latin typeface="Arial" charset="0"/>
              </a:rPr>
              <a:t>3’ 10”</a:t>
            </a:r>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65251" y="1336458"/>
            <a:ext cx="5852160" cy="4836695"/>
          </a:xfrm>
          <a:prstGeom prst="rect">
            <a:avLst/>
          </a:prstGeom>
        </p:spPr>
      </p:pic>
      <p:sp>
        <p:nvSpPr>
          <p:cNvPr id="52227" name="Oval 1027"/>
          <p:cNvSpPr>
            <a:spLocks noChangeArrowheads="1"/>
          </p:cNvSpPr>
          <p:nvPr/>
        </p:nvSpPr>
        <p:spPr bwMode="auto">
          <a:xfrm>
            <a:off x="3851275" y="2898775"/>
            <a:ext cx="196850" cy="122238"/>
          </a:xfrm>
          <a:prstGeom prst="ellipse">
            <a:avLst/>
          </a:prstGeom>
          <a:solidFill>
            <a:srgbClr val="CECECE"/>
          </a:solidFill>
          <a:ln w="12700">
            <a:solidFill>
              <a:schemeClr val="tx1"/>
            </a:solidFill>
            <a:round/>
            <a:headEnd/>
            <a:tailEnd/>
          </a:ln>
        </p:spPr>
        <p:txBody>
          <a:bodyPr wrap="none" lIns="82058" tIns="41029" rIns="82058" bIns="41029" anchor="ctr"/>
          <a:lstStyle/>
          <a:p>
            <a:pPr algn="ctr" eaLnBrk="0" hangingPunct="0"/>
            <a:endParaRPr lang="en-US"/>
          </a:p>
        </p:txBody>
      </p:sp>
      <p:sp>
        <p:nvSpPr>
          <p:cNvPr id="52228" name="Line 1028"/>
          <p:cNvSpPr>
            <a:spLocks noChangeShapeType="1"/>
          </p:cNvSpPr>
          <p:nvPr/>
        </p:nvSpPr>
        <p:spPr bwMode="auto">
          <a:xfrm flipV="1">
            <a:off x="3944938" y="2465388"/>
            <a:ext cx="3175" cy="495300"/>
          </a:xfrm>
          <a:prstGeom prst="line">
            <a:avLst/>
          </a:prstGeom>
          <a:noFill/>
          <a:ln w="57150">
            <a:solidFill>
              <a:schemeClr val="accent2"/>
            </a:solidFill>
            <a:round/>
            <a:headEnd type="stealth" w="med" len="lg"/>
            <a:tailEnd type="none" w="sm" len="sm"/>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52229" name="Line 1029"/>
          <p:cNvSpPr>
            <a:spLocks noChangeShapeType="1"/>
          </p:cNvSpPr>
          <p:nvPr/>
        </p:nvSpPr>
        <p:spPr bwMode="auto">
          <a:xfrm>
            <a:off x="2822575" y="1758950"/>
            <a:ext cx="1957388" cy="1200150"/>
          </a:xfrm>
          <a:prstGeom prst="line">
            <a:avLst/>
          </a:prstGeom>
          <a:noFill/>
          <a:ln w="5715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52230" name="Line 1030"/>
          <p:cNvSpPr>
            <a:spLocks noChangeShapeType="1"/>
          </p:cNvSpPr>
          <p:nvPr/>
        </p:nvSpPr>
        <p:spPr bwMode="auto">
          <a:xfrm flipV="1">
            <a:off x="2355850" y="941388"/>
            <a:ext cx="3186113" cy="3036887"/>
          </a:xfrm>
          <a:prstGeom prst="line">
            <a:avLst/>
          </a:prstGeom>
          <a:noFill/>
          <a:ln w="5715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52231" name="Line 1031"/>
          <p:cNvSpPr>
            <a:spLocks noChangeShapeType="1"/>
          </p:cNvSpPr>
          <p:nvPr/>
        </p:nvSpPr>
        <p:spPr bwMode="auto">
          <a:xfrm flipH="1">
            <a:off x="1706563" y="3967163"/>
            <a:ext cx="654050" cy="1336675"/>
          </a:xfrm>
          <a:prstGeom prst="line">
            <a:avLst/>
          </a:prstGeom>
          <a:noFill/>
          <a:ln w="5715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52232" name="Line 1032"/>
          <p:cNvSpPr>
            <a:spLocks noChangeShapeType="1"/>
          </p:cNvSpPr>
          <p:nvPr/>
        </p:nvSpPr>
        <p:spPr bwMode="auto">
          <a:xfrm>
            <a:off x="5541963" y="935038"/>
            <a:ext cx="1397000" cy="522287"/>
          </a:xfrm>
          <a:prstGeom prst="line">
            <a:avLst/>
          </a:prstGeom>
          <a:noFill/>
          <a:ln w="5715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52233" name="Line 1033"/>
          <p:cNvSpPr>
            <a:spLocks noChangeShapeType="1"/>
          </p:cNvSpPr>
          <p:nvPr/>
        </p:nvSpPr>
        <p:spPr bwMode="auto">
          <a:xfrm flipH="1">
            <a:off x="2389188" y="1765300"/>
            <a:ext cx="433387" cy="1681163"/>
          </a:xfrm>
          <a:prstGeom prst="line">
            <a:avLst/>
          </a:prstGeom>
          <a:noFill/>
          <a:ln w="5715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52234" name="Line 1034"/>
          <p:cNvSpPr>
            <a:spLocks noChangeShapeType="1"/>
          </p:cNvSpPr>
          <p:nvPr/>
        </p:nvSpPr>
        <p:spPr bwMode="auto">
          <a:xfrm>
            <a:off x="2493963" y="806450"/>
            <a:ext cx="1033462" cy="703263"/>
          </a:xfrm>
          <a:prstGeom prst="line">
            <a:avLst/>
          </a:prstGeom>
          <a:noFill/>
          <a:ln w="5715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52235" name="Line 1035"/>
          <p:cNvSpPr>
            <a:spLocks noChangeShapeType="1"/>
          </p:cNvSpPr>
          <p:nvPr/>
        </p:nvSpPr>
        <p:spPr bwMode="auto">
          <a:xfrm>
            <a:off x="3532188" y="1512888"/>
            <a:ext cx="415925" cy="935037"/>
          </a:xfrm>
          <a:prstGeom prst="line">
            <a:avLst/>
          </a:prstGeom>
          <a:noFill/>
          <a:ln w="5715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52236" name="Rectangle 1036"/>
          <p:cNvSpPr>
            <a:spLocks noChangeArrowheads="1"/>
          </p:cNvSpPr>
          <p:nvPr/>
        </p:nvSpPr>
        <p:spPr bwMode="auto">
          <a:xfrm>
            <a:off x="0" y="0"/>
            <a:ext cx="5334000" cy="81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628" tIns="41315" rIns="82628" bIns="41315">
            <a:spAutoFit/>
          </a:bodyPr>
          <a:lstStyle/>
          <a:p>
            <a:pPr algn="ctr" eaLnBrk="0" hangingPunct="0">
              <a:lnSpc>
                <a:spcPct val="85000"/>
              </a:lnSpc>
            </a:pPr>
            <a:r>
              <a:rPr lang="en-US" dirty="0">
                <a:solidFill>
                  <a:schemeClr val="tx1"/>
                </a:solidFill>
                <a:latin typeface="Arial" charset="0"/>
              </a:rPr>
              <a:t>Eye level 10 </a:t>
            </a:r>
            <a:r>
              <a:rPr lang="en-US" dirty="0" smtClean="0">
                <a:solidFill>
                  <a:schemeClr val="tx1"/>
                </a:solidFill>
                <a:latin typeface="Arial" charset="0"/>
              </a:rPr>
              <a:t>feet </a:t>
            </a:r>
            <a:r>
              <a:rPr lang="en-US" dirty="0">
                <a:solidFill>
                  <a:schemeClr val="tx1"/>
                </a:solidFill>
                <a:latin typeface="Arial" charset="0"/>
              </a:rPr>
              <a:t>- 0 in above</a:t>
            </a:r>
          </a:p>
          <a:p>
            <a:pPr algn="ctr" eaLnBrk="0" hangingPunct="0">
              <a:lnSpc>
                <a:spcPct val="85000"/>
              </a:lnSpc>
            </a:pPr>
            <a:r>
              <a:rPr lang="en-US" dirty="0">
                <a:solidFill>
                  <a:schemeClr val="tx1"/>
                </a:solidFill>
                <a:latin typeface="Arial" charset="0"/>
              </a:rPr>
              <a:t>ground level</a:t>
            </a:r>
          </a:p>
        </p:txBody>
      </p:sp>
      <p:sp>
        <p:nvSpPr>
          <p:cNvPr id="52237" name="Rectangle 1038"/>
          <p:cNvSpPr>
            <a:spLocks noChangeArrowheads="1"/>
          </p:cNvSpPr>
          <p:nvPr/>
        </p:nvSpPr>
        <p:spPr bwMode="auto">
          <a:xfrm>
            <a:off x="3841750" y="5410200"/>
            <a:ext cx="530225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lnSpc>
                <a:spcPct val="90000"/>
              </a:lnSpc>
            </a:pPr>
            <a:r>
              <a:rPr lang="en-US" sz="4800" dirty="0">
                <a:solidFill>
                  <a:schemeClr val="tx1"/>
                </a:solidFill>
                <a:latin typeface="Arial" charset="0"/>
              </a:rPr>
              <a:t>Front End Loader</a:t>
            </a:r>
          </a:p>
        </p:txBody>
      </p:sp>
      <p:sp>
        <p:nvSpPr>
          <p:cNvPr id="52238" name="Rectangle 1039"/>
          <p:cNvSpPr>
            <a:spLocks noChangeArrowheads="1"/>
          </p:cNvSpPr>
          <p:nvPr/>
        </p:nvSpPr>
        <p:spPr bwMode="auto">
          <a:xfrm>
            <a:off x="4110038" y="5137150"/>
            <a:ext cx="706437"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r>
              <a:rPr lang="en-US" sz="1300">
                <a:latin typeface="Arial" charset="0"/>
              </a:rPr>
              <a:t>14’ 10”</a:t>
            </a:r>
          </a:p>
        </p:txBody>
      </p:sp>
      <p:sp>
        <p:nvSpPr>
          <p:cNvPr id="52239" name="Rectangle 1040"/>
          <p:cNvSpPr>
            <a:spLocks noChangeArrowheads="1"/>
          </p:cNvSpPr>
          <p:nvPr/>
        </p:nvSpPr>
        <p:spPr bwMode="auto">
          <a:xfrm>
            <a:off x="1125538" y="5202238"/>
            <a:ext cx="74295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r>
              <a:rPr lang="en-US" sz="1300">
                <a:latin typeface="Arial" charset="0"/>
              </a:rPr>
              <a:t>21’ 11” </a:t>
            </a:r>
          </a:p>
        </p:txBody>
      </p:sp>
      <p:sp>
        <p:nvSpPr>
          <p:cNvPr id="52240" name="Rectangle 1041"/>
          <p:cNvSpPr>
            <a:spLocks noChangeArrowheads="1"/>
          </p:cNvSpPr>
          <p:nvPr/>
        </p:nvSpPr>
        <p:spPr bwMode="auto">
          <a:xfrm>
            <a:off x="5754688" y="3636963"/>
            <a:ext cx="614362"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r>
              <a:rPr lang="en-US" sz="1300">
                <a:latin typeface="Arial" charset="0"/>
              </a:rPr>
              <a:t>14’ 3”</a:t>
            </a:r>
          </a:p>
        </p:txBody>
      </p:sp>
      <p:sp>
        <p:nvSpPr>
          <p:cNvPr id="52241" name="Rectangle 1042"/>
          <p:cNvSpPr>
            <a:spLocks noChangeArrowheads="1"/>
          </p:cNvSpPr>
          <p:nvPr/>
        </p:nvSpPr>
        <p:spPr bwMode="auto">
          <a:xfrm>
            <a:off x="1852613" y="3375025"/>
            <a:ext cx="6604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r>
              <a:rPr lang="en-US" sz="1300">
                <a:latin typeface="Arial" charset="0"/>
              </a:rPr>
              <a:t>16’ 2” </a:t>
            </a:r>
          </a:p>
        </p:txBody>
      </p:sp>
      <p:sp>
        <p:nvSpPr>
          <p:cNvPr id="52242" name="Rectangle 1045"/>
          <p:cNvSpPr>
            <a:spLocks noChangeArrowheads="1"/>
          </p:cNvSpPr>
          <p:nvPr/>
        </p:nvSpPr>
        <p:spPr bwMode="auto">
          <a:xfrm>
            <a:off x="2822575" y="2165350"/>
            <a:ext cx="6604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r>
              <a:rPr lang="en-US" sz="1300">
                <a:latin typeface="Arial" charset="0"/>
              </a:rPr>
              <a:t>14’ 8” </a:t>
            </a:r>
          </a:p>
        </p:txBody>
      </p:sp>
      <p:sp>
        <p:nvSpPr>
          <p:cNvPr id="52243" name="Rectangle 1046"/>
          <p:cNvSpPr>
            <a:spLocks noChangeArrowheads="1"/>
          </p:cNvSpPr>
          <p:nvPr/>
        </p:nvSpPr>
        <p:spPr bwMode="auto">
          <a:xfrm>
            <a:off x="6945313" y="1358900"/>
            <a:ext cx="70485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r>
              <a:rPr lang="en-US" sz="1300">
                <a:latin typeface="Arial" charset="0"/>
              </a:rPr>
              <a:t>28’11” </a:t>
            </a:r>
          </a:p>
        </p:txBody>
      </p:sp>
      <p:sp>
        <p:nvSpPr>
          <p:cNvPr id="52244" name="Line 1047"/>
          <p:cNvSpPr>
            <a:spLocks noChangeShapeType="1"/>
          </p:cNvSpPr>
          <p:nvPr/>
        </p:nvSpPr>
        <p:spPr bwMode="auto">
          <a:xfrm>
            <a:off x="4779963" y="2959100"/>
            <a:ext cx="207962" cy="1344613"/>
          </a:xfrm>
          <a:prstGeom prst="line">
            <a:avLst/>
          </a:prstGeom>
          <a:noFill/>
          <a:ln w="5715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lIns="82058" tIns="41029" rIns="82058" bIns="41029"/>
          <a:lstStyle/>
          <a:p>
            <a:endParaRPr lang="en-US"/>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0673" y="1136901"/>
            <a:ext cx="7040880" cy="4828674"/>
          </a:xfrm>
          <a:prstGeom prst="rect">
            <a:avLst/>
          </a:prstGeom>
        </p:spPr>
      </p:pic>
      <p:sp>
        <p:nvSpPr>
          <p:cNvPr id="53251" name="Oval 1027"/>
          <p:cNvSpPr>
            <a:spLocks noChangeArrowheads="1"/>
          </p:cNvSpPr>
          <p:nvPr/>
        </p:nvSpPr>
        <p:spPr bwMode="auto">
          <a:xfrm>
            <a:off x="3665538" y="3051175"/>
            <a:ext cx="196850" cy="122238"/>
          </a:xfrm>
          <a:prstGeom prst="ellipse">
            <a:avLst/>
          </a:prstGeom>
          <a:solidFill>
            <a:srgbClr val="CECECE"/>
          </a:solidFill>
          <a:ln w="12700">
            <a:solidFill>
              <a:schemeClr val="tx1"/>
            </a:solidFill>
            <a:round/>
            <a:headEnd/>
            <a:tailEnd/>
          </a:ln>
        </p:spPr>
        <p:txBody>
          <a:bodyPr wrap="none" lIns="82058" tIns="41029" rIns="82058" bIns="41029" anchor="ctr"/>
          <a:lstStyle/>
          <a:p>
            <a:pPr algn="ctr" eaLnBrk="0" hangingPunct="0"/>
            <a:endParaRPr lang="en-US"/>
          </a:p>
        </p:txBody>
      </p:sp>
      <p:grpSp>
        <p:nvGrpSpPr>
          <p:cNvPr id="53252" name="Group 1050"/>
          <p:cNvGrpSpPr>
            <a:grpSpLocks/>
          </p:cNvGrpSpPr>
          <p:nvPr/>
        </p:nvGrpSpPr>
        <p:grpSpPr bwMode="auto">
          <a:xfrm>
            <a:off x="2744788" y="1824038"/>
            <a:ext cx="2962275" cy="2503487"/>
            <a:chOff x="1902" y="1302"/>
            <a:chExt cx="2052" cy="1788"/>
          </a:xfrm>
        </p:grpSpPr>
        <p:sp>
          <p:nvSpPr>
            <p:cNvPr id="53266" name="Line 1028"/>
            <p:cNvSpPr>
              <a:spLocks noChangeShapeType="1"/>
            </p:cNvSpPr>
            <p:nvPr/>
          </p:nvSpPr>
          <p:spPr bwMode="auto">
            <a:xfrm>
              <a:off x="2394" y="1626"/>
              <a:ext cx="446" cy="294"/>
            </a:xfrm>
            <a:prstGeom prst="line">
              <a:avLst/>
            </a:prstGeom>
            <a:noFill/>
            <a:ln w="5715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3267" name="Line 1029"/>
            <p:cNvSpPr>
              <a:spLocks noChangeShapeType="1"/>
            </p:cNvSpPr>
            <p:nvPr/>
          </p:nvSpPr>
          <p:spPr bwMode="auto">
            <a:xfrm flipH="1">
              <a:off x="2382" y="1628"/>
              <a:ext cx="10" cy="616"/>
            </a:xfrm>
            <a:prstGeom prst="line">
              <a:avLst/>
            </a:prstGeom>
            <a:noFill/>
            <a:ln w="5715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3268" name="Line 1031"/>
            <p:cNvSpPr>
              <a:spLocks noChangeShapeType="1"/>
            </p:cNvSpPr>
            <p:nvPr/>
          </p:nvSpPr>
          <p:spPr bwMode="auto">
            <a:xfrm flipV="1">
              <a:off x="1980" y="1302"/>
              <a:ext cx="1092" cy="1152"/>
            </a:xfrm>
            <a:prstGeom prst="line">
              <a:avLst/>
            </a:prstGeom>
            <a:noFill/>
            <a:ln w="5715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3269" name="Line 1032"/>
            <p:cNvSpPr>
              <a:spLocks noChangeShapeType="1"/>
            </p:cNvSpPr>
            <p:nvPr/>
          </p:nvSpPr>
          <p:spPr bwMode="auto">
            <a:xfrm>
              <a:off x="3070" y="1310"/>
              <a:ext cx="884" cy="424"/>
            </a:xfrm>
            <a:prstGeom prst="line">
              <a:avLst/>
            </a:prstGeom>
            <a:noFill/>
            <a:ln w="5715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53270" name="Line 1033"/>
            <p:cNvSpPr>
              <a:spLocks noChangeShapeType="1"/>
            </p:cNvSpPr>
            <p:nvPr/>
          </p:nvSpPr>
          <p:spPr bwMode="auto">
            <a:xfrm>
              <a:off x="2834" y="1920"/>
              <a:ext cx="316" cy="1170"/>
            </a:xfrm>
            <a:prstGeom prst="line">
              <a:avLst/>
            </a:prstGeom>
            <a:noFill/>
            <a:ln w="5715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53271" name="Line 1034"/>
            <p:cNvSpPr>
              <a:spLocks noChangeShapeType="1"/>
            </p:cNvSpPr>
            <p:nvPr/>
          </p:nvSpPr>
          <p:spPr bwMode="auto">
            <a:xfrm flipH="1">
              <a:off x="1902" y="2448"/>
              <a:ext cx="78" cy="492"/>
            </a:xfrm>
            <a:prstGeom prst="line">
              <a:avLst/>
            </a:prstGeom>
            <a:noFill/>
            <a:ln w="5715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grpSp>
      <p:grpSp>
        <p:nvGrpSpPr>
          <p:cNvPr id="53253" name="Group 1049"/>
          <p:cNvGrpSpPr>
            <a:grpSpLocks/>
          </p:cNvGrpSpPr>
          <p:nvPr/>
        </p:nvGrpSpPr>
        <p:grpSpPr bwMode="auto">
          <a:xfrm>
            <a:off x="2857388" y="990600"/>
            <a:ext cx="927211" cy="2135188"/>
            <a:chOff x="1920" y="528"/>
            <a:chExt cx="702" cy="1704"/>
          </a:xfrm>
        </p:grpSpPr>
        <p:sp>
          <p:nvSpPr>
            <p:cNvPr id="53263" name="Line 1030"/>
            <p:cNvSpPr>
              <a:spLocks noChangeShapeType="1"/>
            </p:cNvSpPr>
            <p:nvPr/>
          </p:nvSpPr>
          <p:spPr bwMode="auto">
            <a:xfrm flipV="1">
              <a:off x="2622" y="1782"/>
              <a:ext cx="0" cy="450"/>
            </a:xfrm>
            <a:prstGeom prst="line">
              <a:avLst/>
            </a:prstGeom>
            <a:noFill/>
            <a:ln w="57150">
              <a:solidFill>
                <a:schemeClr val="accent2"/>
              </a:solidFill>
              <a:round/>
              <a:headEnd type="stealth" w="med" len="lg"/>
              <a:tailEnd type="none" w="sm" len="sm"/>
            </a:ln>
            <a:extLst>
              <a:ext uri="{909E8E84-426E-40DD-AFC4-6F175D3DCCD1}">
                <a14:hiddenFill xmlns:a14="http://schemas.microsoft.com/office/drawing/2010/main">
                  <a:noFill/>
                </a14:hiddenFill>
              </a:ext>
            </a:extLst>
          </p:spPr>
          <p:txBody>
            <a:bodyPr/>
            <a:lstStyle/>
            <a:p>
              <a:endParaRPr lang="en-US"/>
            </a:p>
          </p:txBody>
        </p:sp>
        <p:sp>
          <p:nvSpPr>
            <p:cNvPr id="53264" name="Line 1035"/>
            <p:cNvSpPr>
              <a:spLocks noChangeShapeType="1"/>
            </p:cNvSpPr>
            <p:nvPr/>
          </p:nvSpPr>
          <p:spPr bwMode="auto">
            <a:xfrm>
              <a:off x="1920" y="528"/>
              <a:ext cx="386" cy="684"/>
            </a:xfrm>
            <a:prstGeom prst="line">
              <a:avLst/>
            </a:prstGeom>
            <a:noFill/>
            <a:ln w="5715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3265" name="Line 1036"/>
            <p:cNvSpPr>
              <a:spLocks noChangeShapeType="1"/>
            </p:cNvSpPr>
            <p:nvPr/>
          </p:nvSpPr>
          <p:spPr bwMode="auto">
            <a:xfrm>
              <a:off x="2306" y="1208"/>
              <a:ext cx="316" cy="568"/>
            </a:xfrm>
            <a:prstGeom prst="line">
              <a:avLst/>
            </a:prstGeom>
            <a:noFill/>
            <a:ln w="5715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53254" name="Rectangle 1037"/>
          <p:cNvSpPr>
            <a:spLocks noChangeArrowheads="1"/>
          </p:cNvSpPr>
          <p:nvPr/>
        </p:nvSpPr>
        <p:spPr bwMode="auto">
          <a:xfrm>
            <a:off x="-1" y="0"/>
            <a:ext cx="5091113" cy="81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628" tIns="41315" rIns="82628" bIns="41315">
            <a:spAutoFit/>
          </a:bodyPr>
          <a:lstStyle/>
          <a:p>
            <a:pPr algn="ctr" eaLnBrk="0" hangingPunct="0">
              <a:lnSpc>
                <a:spcPct val="85000"/>
              </a:lnSpc>
            </a:pPr>
            <a:r>
              <a:rPr lang="en-US" dirty="0">
                <a:solidFill>
                  <a:schemeClr val="tx1"/>
                </a:solidFill>
                <a:latin typeface="Arial" charset="0"/>
              </a:rPr>
              <a:t>Eye level 5 </a:t>
            </a:r>
            <a:r>
              <a:rPr lang="en-US" dirty="0" smtClean="0">
                <a:solidFill>
                  <a:schemeClr val="tx1"/>
                </a:solidFill>
                <a:latin typeface="Arial" charset="0"/>
              </a:rPr>
              <a:t>feet </a:t>
            </a:r>
            <a:r>
              <a:rPr lang="en-US" dirty="0">
                <a:solidFill>
                  <a:schemeClr val="tx1"/>
                </a:solidFill>
                <a:latin typeface="Arial" charset="0"/>
              </a:rPr>
              <a:t>- 5 in above</a:t>
            </a:r>
          </a:p>
          <a:p>
            <a:pPr algn="ctr" eaLnBrk="0" hangingPunct="0">
              <a:lnSpc>
                <a:spcPct val="85000"/>
              </a:lnSpc>
            </a:pPr>
            <a:r>
              <a:rPr lang="en-US" dirty="0">
                <a:solidFill>
                  <a:schemeClr val="tx1"/>
                </a:solidFill>
                <a:latin typeface="Arial" charset="0"/>
              </a:rPr>
              <a:t>ground level</a:t>
            </a:r>
          </a:p>
        </p:txBody>
      </p:sp>
      <p:sp>
        <p:nvSpPr>
          <p:cNvPr id="53255" name="Rectangle 1038"/>
          <p:cNvSpPr>
            <a:spLocks noChangeArrowheads="1"/>
          </p:cNvSpPr>
          <p:nvPr/>
        </p:nvSpPr>
        <p:spPr bwMode="auto">
          <a:xfrm>
            <a:off x="2317750" y="3986213"/>
            <a:ext cx="5207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r>
              <a:rPr lang="en-US" sz="1300">
                <a:latin typeface="Arial" charset="0"/>
              </a:rPr>
              <a:t>6’ 1”</a:t>
            </a:r>
          </a:p>
        </p:txBody>
      </p:sp>
      <p:sp>
        <p:nvSpPr>
          <p:cNvPr id="53256" name="Rectangle 1039"/>
          <p:cNvSpPr>
            <a:spLocks noChangeArrowheads="1"/>
          </p:cNvSpPr>
          <p:nvPr/>
        </p:nvSpPr>
        <p:spPr bwMode="auto">
          <a:xfrm>
            <a:off x="4486275" y="1519238"/>
            <a:ext cx="60483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r>
              <a:rPr lang="en-US" sz="1300">
                <a:latin typeface="Arial" charset="0"/>
              </a:rPr>
              <a:t>11’ 7”</a:t>
            </a:r>
          </a:p>
        </p:txBody>
      </p:sp>
      <p:sp>
        <p:nvSpPr>
          <p:cNvPr id="53257" name="Rectangle 1040"/>
          <p:cNvSpPr>
            <a:spLocks noChangeArrowheads="1"/>
          </p:cNvSpPr>
          <p:nvPr/>
        </p:nvSpPr>
        <p:spPr bwMode="auto">
          <a:xfrm>
            <a:off x="3670300" y="5213350"/>
            <a:ext cx="519113"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r>
              <a:rPr lang="en-US" sz="1300">
                <a:latin typeface="Arial" charset="0"/>
              </a:rPr>
              <a:t>6’ 3”</a:t>
            </a:r>
          </a:p>
        </p:txBody>
      </p:sp>
      <p:sp>
        <p:nvSpPr>
          <p:cNvPr id="53258" name="Rectangle 1042"/>
          <p:cNvSpPr>
            <a:spLocks noChangeArrowheads="1"/>
          </p:cNvSpPr>
          <p:nvPr/>
        </p:nvSpPr>
        <p:spPr bwMode="auto">
          <a:xfrm>
            <a:off x="5029200" y="4876800"/>
            <a:ext cx="41148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28" tIns="41315" rIns="82628" bIns="41315">
            <a:spAutoFit/>
          </a:bodyPr>
          <a:lstStyle/>
          <a:p>
            <a:pPr algn="ctr" eaLnBrk="0" hangingPunct="0">
              <a:lnSpc>
                <a:spcPct val="90000"/>
              </a:lnSpc>
            </a:pPr>
            <a:r>
              <a:rPr lang="en-US" sz="4800" dirty="0">
                <a:solidFill>
                  <a:schemeClr val="tx1"/>
                </a:solidFill>
                <a:latin typeface="Arial" charset="0"/>
              </a:rPr>
              <a:t>Bobcat/Skid Steer</a:t>
            </a:r>
          </a:p>
        </p:txBody>
      </p:sp>
      <p:sp>
        <p:nvSpPr>
          <p:cNvPr id="53259" name="Rectangle 1043"/>
          <p:cNvSpPr>
            <a:spLocks noChangeArrowheads="1"/>
          </p:cNvSpPr>
          <p:nvPr/>
        </p:nvSpPr>
        <p:spPr bwMode="auto">
          <a:xfrm>
            <a:off x="4484688" y="4308475"/>
            <a:ext cx="5207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r>
              <a:rPr lang="en-US" sz="1300">
                <a:latin typeface="Arial" charset="0"/>
              </a:rPr>
              <a:t>3’ 1”</a:t>
            </a:r>
          </a:p>
        </p:txBody>
      </p:sp>
      <p:sp>
        <p:nvSpPr>
          <p:cNvPr id="53260" name="Rectangle 1044"/>
          <p:cNvSpPr>
            <a:spLocks noChangeArrowheads="1"/>
          </p:cNvSpPr>
          <p:nvPr/>
        </p:nvSpPr>
        <p:spPr bwMode="auto">
          <a:xfrm>
            <a:off x="2870200" y="3268663"/>
            <a:ext cx="6127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r>
              <a:rPr lang="en-US" sz="1300">
                <a:latin typeface="Arial" charset="0"/>
              </a:rPr>
              <a:t>4’ 10”</a:t>
            </a:r>
          </a:p>
        </p:txBody>
      </p:sp>
      <p:sp>
        <p:nvSpPr>
          <p:cNvPr id="53261" name="Rectangle 1046"/>
          <p:cNvSpPr>
            <a:spLocks noChangeArrowheads="1"/>
          </p:cNvSpPr>
          <p:nvPr/>
        </p:nvSpPr>
        <p:spPr bwMode="auto">
          <a:xfrm>
            <a:off x="5621338" y="2225675"/>
            <a:ext cx="60325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r>
              <a:rPr lang="en-US" sz="1300">
                <a:latin typeface="Arial" charset="0"/>
              </a:rPr>
              <a:t>11’ 5”</a:t>
            </a:r>
          </a:p>
        </p:txBody>
      </p:sp>
      <p:sp>
        <p:nvSpPr>
          <p:cNvPr id="53262" name="Rectangle 1047"/>
          <p:cNvSpPr>
            <a:spLocks noChangeArrowheads="1"/>
          </p:cNvSpPr>
          <p:nvPr/>
        </p:nvSpPr>
        <p:spPr bwMode="auto">
          <a:xfrm>
            <a:off x="8426450" y="2852738"/>
            <a:ext cx="61277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r>
              <a:rPr lang="en-US" sz="1300">
                <a:latin typeface="Arial" charset="0"/>
              </a:rPr>
              <a:t>21’ 8”</a:t>
            </a:r>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1482" y="1282299"/>
            <a:ext cx="6382512" cy="4834128"/>
          </a:xfrm>
          <a:prstGeom prst="rect">
            <a:avLst/>
          </a:prstGeom>
        </p:spPr>
      </p:pic>
      <p:sp>
        <p:nvSpPr>
          <p:cNvPr id="54275" name="Oval 4"/>
          <p:cNvSpPr>
            <a:spLocks noChangeArrowheads="1"/>
          </p:cNvSpPr>
          <p:nvPr/>
        </p:nvSpPr>
        <p:spPr bwMode="auto">
          <a:xfrm>
            <a:off x="5068888" y="3143250"/>
            <a:ext cx="195262" cy="123825"/>
          </a:xfrm>
          <a:prstGeom prst="ellipse">
            <a:avLst/>
          </a:prstGeom>
          <a:solidFill>
            <a:srgbClr val="CECECE"/>
          </a:solidFill>
          <a:ln w="12700">
            <a:solidFill>
              <a:schemeClr val="tx1"/>
            </a:solidFill>
            <a:round/>
            <a:headEnd/>
            <a:tailEnd/>
          </a:ln>
        </p:spPr>
        <p:txBody>
          <a:bodyPr wrap="none" lIns="82058" tIns="41029" rIns="82058" bIns="41029" anchor="ctr"/>
          <a:lstStyle/>
          <a:p>
            <a:pPr algn="ctr" eaLnBrk="0" hangingPunct="0"/>
            <a:endParaRPr lang="en-US"/>
          </a:p>
        </p:txBody>
      </p:sp>
      <p:grpSp>
        <p:nvGrpSpPr>
          <p:cNvPr id="54276" name="Group 26"/>
          <p:cNvGrpSpPr>
            <a:grpSpLocks/>
          </p:cNvGrpSpPr>
          <p:nvPr/>
        </p:nvGrpSpPr>
        <p:grpSpPr bwMode="auto">
          <a:xfrm>
            <a:off x="1619250" y="1285875"/>
            <a:ext cx="4992688" cy="3857625"/>
            <a:chOff x="1122" y="918"/>
            <a:chExt cx="3459" cy="2754"/>
          </a:xfrm>
        </p:grpSpPr>
        <p:sp>
          <p:nvSpPr>
            <p:cNvPr id="54291" name="Line 6"/>
            <p:cNvSpPr>
              <a:spLocks noChangeShapeType="1"/>
            </p:cNvSpPr>
            <p:nvPr/>
          </p:nvSpPr>
          <p:spPr bwMode="auto">
            <a:xfrm>
              <a:off x="3192" y="1212"/>
              <a:ext cx="842" cy="578"/>
            </a:xfrm>
            <a:prstGeom prst="line">
              <a:avLst/>
            </a:prstGeom>
            <a:noFill/>
            <a:ln w="5715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4292" name="Line 7"/>
            <p:cNvSpPr>
              <a:spLocks noChangeShapeType="1"/>
            </p:cNvSpPr>
            <p:nvPr/>
          </p:nvSpPr>
          <p:spPr bwMode="auto">
            <a:xfrm flipV="1">
              <a:off x="2187" y="918"/>
              <a:ext cx="1971" cy="1953"/>
            </a:xfrm>
            <a:prstGeom prst="line">
              <a:avLst/>
            </a:prstGeom>
            <a:noFill/>
            <a:ln w="5715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4293" name="Line 8"/>
            <p:cNvSpPr>
              <a:spLocks noChangeShapeType="1"/>
            </p:cNvSpPr>
            <p:nvPr/>
          </p:nvSpPr>
          <p:spPr bwMode="auto">
            <a:xfrm>
              <a:off x="4167" y="918"/>
              <a:ext cx="414" cy="603"/>
            </a:xfrm>
            <a:prstGeom prst="line">
              <a:avLst/>
            </a:prstGeom>
            <a:noFill/>
            <a:ln w="5715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54294" name="Line 9"/>
            <p:cNvSpPr>
              <a:spLocks noChangeShapeType="1"/>
            </p:cNvSpPr>
            <p:nvPr/>
          </p:nvSpPr>
          <p:spPr bwMode="auto">
            <a:xfrm flipH="1">
              <a:off x="1122" y="1215"/>
              <a:ext cx="2067" cy="15"/>
            </a:xfrm>
            <a:prstGeom prst="line">
              <a:avLst/>
            </a:prstGeom>
            <a:noFill/>
            <a:ln w="5715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54295" name="Line 10"/>
            <p:cNvSpPr>
              <a:spLocks noChangeShapeType="1"/>
            </p:cNvSpPr>
            <p:nvPr/>
          </p:nvSpPr>
          <p:spPr bwMode="auto">
            <a:xfrm flipH="1">
              <a:off x="4002" y="1788"/>
              <a:ext cx="36" cy="1074"/>
            </a:xfrm>
            <a:prstGeom prst="line">
              <a:avLst/>
            </a:prstGeom>
            <a:noFill/>
            <a:ln w="5715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54296" name="Line 11"/>
            <p:cNvSpPr>
              <a:spLocks noChangeShapeType="1"/>
            </p:cNvSpPr>
            <p:nvPr/>
          </p:nvSpPr>
          <p:spPr bwMode="auto">
            <a:xfrm flipH="1">
              <a:off x="2142" y="2874"/>
              <a:ext cx="45" cy="798"/>
            </a:xfrm>
            <a:prstGeom prst="line">
              <a:avLst/>
            </a:prstGeom>
            <a:noFill/>
            <a:ln w="5715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grpSp>
      <p:grpSp>
        <p:nvGrpSpPr>
          <p:cNvPr id="54277" name="Group 25"/>
          <p:cNvGrpSpPr>
            <a:grpSpLocks/>
          </p:cNvGrpSpPr>
          <p:nvPr/>
        </p:nvGrpSpPr>
        <p:grpSpPr bwMode="auto">
          <a:xfrm>
            <a:off x="3740150" y="403225"/>
            <a:ext cx="1438275" cy="2819400"/>
            <a:chOff x="2592" y="288"/>
            <a:chExt cx="996" cy="2013"/>
          </a:xfrm>
        </p:grpSpPr>
        <p:sp>
          <p:nvSpPr>
            <p:cNvPr id="54289" name="Line 5"/>
            <p:cNvSpPr>
              <a:spLocks noChangeShapeType="1"/>
            </p:cNvSpPr>
            <p:nvPr/>
          </p:nvSpPr>
          <p:spPr bwMode="auto">
            <a:xfrm flipV="1">
              <a:off x="3588" y="1482"/>
              <a:ext cx="0" cy="819"/>
            </a:xfrm>
            <a:prstGeom prst="line">
              <a:avLst/>
            </a:prstGeom>
            <a:noFill/>
            <a:ln w="57150">
              <a:solidFill>
                <a:schemeClr val="accent2"/>
              </a:solidFill>
              <a:round/>
              <a:headEnd type="stealth" w="med" len="lg"/>
              <a:tailEnd type="none" w="sm" len="sm"/>
            </a:ln>
            <a:extLst>
              <a:ext uri="{909E8E84-426E-40DD-AFC4-6F175D3DCCD1}">
                <a14:hiddenFill xmlns:a14="http://schemas.microsoft.com/office/drawing/2010/main">
                  <a:noFill/>
                </a14:hiddenFill>
              </a:ext>
            </a:extLst>
          </p:spPr>
          <p:txBody>
            <a:bodyPr/>
            <a:lstStyle/>
            <a:p>
              <a:endParaRPr lang="en-US"/>
            </a:p>
          </p:txBody>
        </p:sp>
        <p:sp>
          <p:nvSpPr>
            <p:cNvPr id="54290" name="Line 12"/>
            <p:cNvSpPr>
              <a:spLocks noChangeShapeType="1"/>
            </p:cNvSpPr>
            <p:nvPr/>
          </p:nvSpPr>
          <p:spPr bwMode="auto">
            <a:xfrm>
              <a:off x="2592" y="288"/>
              <a:ext cx="992" cy="1190"/>
            </a:xfrm>
            <a:prstGeom prst="line">
              <a:avLst/>
            </a:prstGeom>
            <a:noFill/>
            <a:ln w="5715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54278" name="Rectangle 13"/>
          <p:cNvSpPr>
            <a:spLocks noChangeArrowheads="1"/>
          </p:cNvSpPr>
          <p:nvPr/>
        </p:nvSpPr>
        <p:spPr bwMode="auto">
          <a:xfrm>
            <a:off x="104391" y="0"/>
            <a:ext cx="4823594" cy="81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lnSpc>
                <a:spcPct val="85000"/>
              </a:lnSpc>
            </a:pPr>
            <a:r>
              <a:rPr lang="en-US" dirty="0">
                <a:solidFill>
                  <a:schemeClr val="tx1"/>
                </a:solidFill>
                <a:latin typeface="Arial" charset="0"/>
              </a:rPr>
              <a:t>Eye level 7 </a:t>
            </a:r>
            <a:r>
              <a:rPr lang="en-US" dirty="0" smtClean="0">
                <a:solidFill>
                  <a:schemeClr val="tx1"/>
                </a:solidFill>
                <a:latin typeface="Arial" charset="0"/>
              </a:rPr>
              <a:t>feet </a:t>
            </a:r>
            <a:r>
              <a:rPr lang="en-US" dirty="0">
                <a:solidFill>
                  <a:schemeClr val="tx1"/>
                </a:solidFill>
                <a:latin typeface="Arial" charset="0"/>
              </a:rPr>
              <a:t>- 3 in above</a:t>
            </a:r>
          </a:p>
          <a:p>
            <a:pPr algn="ctr" eaLnBrk="0" hangingPunct="0">
              <a:lnSpc>
                <a:spcPct val="85000"/>
              </a:lnSpc>
            </a:pPr>
            <a:r>
              <a:rPr lang="en-US" dirty="0">
                <a:solidFill>
                  <a:schemeClr val="tx1"/>
                </a:solidFill>
                <a:latin typeface="Arial" charset="0"/>
              </a:rPr>
              <a:t>ground level</a:t>
            </a:r>
          </a:p>
        </p:txBody>
      </p:sp>
      <p:sp>
        <p:nvSpPr>
          <p:cNvPr id="54279" name="Rectangle 14"/>
          <p:cNvSpPr>
            <a:spLocks noChangeArrowheads="1"/>
          </p:cNvSpPr>
          <p:nvPr/>
        </p:nvSpPr>
        <p:spPr bwMode="auto">
          <a:xfrm>
            <a:off x="1531938" y="4224338"/>
            <a:ext cx="614362"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r>
              <a:rPr lang="en-US" sz="1300">
                <a:latin typeface="Arial" charset="0"/>
              </a:rPr>
              <a:t>39’ 0”</a:t>
            </a:r>
          </a:p>
        </p:txBody>
      </p:sp>
      <p:sp>
        <p:nvSpPr>
          <p:cNvPr id="54280" name="Rectangle 15"/>
          <p:cNvSpPr>
            <a:spLocks noChangeArrowheads="1"/>
          </p:cNvSpPr>
          <p:nvPr/>
        </p:nvSpPr>
        <p:spPr bwMode="auto">
          <a:xfrm>
            <a:off x="2898775" y="5100638"/>
            <a:ext cx="6127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r>
              <a:rPr lang="en-US" sz="1300">
                <a:latin typeface="Arial" charset="0"/>
              </a:rPr>
              <a:t>21’ 2”</a:t>
            </a:r>
          </a:p>
        </p:txBody>
      </p:sp>
      <p:sp>
        <p:nvSpPr>
          <p:cNvPr id="54281" name="Rectangle 17"/>
          <p:cNvSpPr>
            <a:spLocks noChangeArrowheads="1"/>
          </p:cNvSpPr>
          <p:nvPr/>
        </p:nvSpPr>
        <p:spPr bwMode="auto">
          <a:xfrm>
            <a:off x="5132388" y="4800600"/>
            <a:ext cx="4011612"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28" tIns="41315" rIns="82628" bIns="41315">
            <a:spAutoFit/>
          </a:bodyPr>
          <a:lstStyle/>
          <a:p>
            <a:pPr algn="ctr" eaLnBrk="0" hangingPunct="0">
              <a:lnSpc>
                <a:spcPct val="90000"/>
              </a:lnSpc>
            </a:pPr>
            <a:r>
              <a:rPr lang="en-US" sz="4800" dirty="0">
                <a:solidFill>
                  <a:schemeClr val="tx1"/>
                </a:solidFill>
                <a:latin typeface="Arial" charset="0"/>
              </a:rPr>
              <a:t>Terex </a:t>
            </a:r>
          </a:p>
          <a:p>
            <a:pPr algn="ctr" eaLnBrk="0" hangingPunct="0">
              <a:lnSpc>
                <a:spcPct val="90000"/>
              </a:lnSpc>
            </a:pPr>
            <a:r>
              <a:rPr lang="en-US" sz="4800" dirty="0" err="1">
                <a:solidFill>
                  <a:schemeClr val="tx1"/>
                </a:solidFill>
                <a:latin typeface="Arial" charset="0"/>
              </a:rPr>
              <a:t>Telehandlers</a:t>
            </a:r>
            <a:endParaRPr lang="en-US" sz="4800" dirty="0">
              <a:solidFill>
                <a:schemeClr val="tx1"/>
              </a:solidFill>
              <a:latin typeface="Arial" charset="0"/>
            </a:endParaRPr>
          </a:p>
        </p:txBody>
      </p:sp>
      <p:sp>
        <p:nvSpPr>
          <p:cNvPr id="54282" name="Rectangle 18"/>
          <p:cNvSpPr>
            <a:spLocks noChangeArrowheads="1"/>
          </p:cNvSpPr>
          <p:nvPr/>
        </p:nvSpPr>
        <p:spPr bwMode="auto">
          <a:xfrm>
            <a:off x="4198938" y="2838450"/>
            <a:ext cx="614362"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r>
              <a:rPr lang="en-US" sz="1300">
                <a:latin typeface="Arial" charset="0"/>
              </a:rPr>
              <a:t>10’ 9”</a:t>
            </a:r>
          </a:p>
        </p:txBody>
      </p:sp>
      <p:sp>
        <p:nvSpPr>
          <p:cNvPr id="54283" name="Rectangle 19"/>
          <p:cNvSpPr>
            <a:spLocks noChangeArrowheads="1"/>
          </p:cNvSpPr>
          <p:nvPr/>
        </p:nvSpPr>
        <p:spPr bwMode="auto">
          <a:xfrm>
            <a:off x="2432050" y="2946400"/>
            <a:ext cx="519113"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r>
              <a:rPr lang="en-US" sz="1300">
                <a:latin typeface="Arial" charset="0"/>
              </a:rPr>
              <a:t>7’ 9”</a:t>
            </a:r>
          </a:p>
        </p:txBody>
      </p:sp>
      <p:sp>
        <p:nvSpPr>
          <p:cNvPr id="54284" name="Rectangle 20"/>
          <p:cNvSpPr>
            <a:spLocks noChangeArrowheads="1"/>
          </p:cNvSpPr>
          <p:nvPr/>
        </p:nvSpPr>
        <p:spPr bwMode="auto">
          <a:xfrm>
            <a:off x="5637213" y="3959225"/>
            <a:ext cx="519112"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r>
              <a:rPr lang="en-US" sz="1300">
                <a:latin typeface="Arial" charset="0"/>
              </a:rPr>
              <a:t>3’ 0”</a:t>
            </a:r>
          </a:p>
        </p:txBody>
      </p:sp>
      <p:sp>
        <p:nvSpPr>
          <p:cNvPr id="54285" name="Rectangle 21"/>
          <p:cNvSpPr>
            <a:spLocks noChangeArrowheads="1"/>
          </p:cNvSpPr>
          <p:nvPr/>
        </p:nvSpPr>
        <p:spPr bwMode="auto">
          <a:xfrm>
            <a:off x="6650038" y="1949450"/>
            <a:ext cx="554037" cy="168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nchor="ctr"/>
          <a:lstStyle/>
          <a:p>
            <a:pPr algn="ctr" eaLnBrk="0" hangingPunct="0"/>
            <a:endParaRPr lang="en-US"/>
          </a:p>
        </p:txBody>
      </p:sp>
      <p:sp>
        <p:nvSpPr>
          <p:cNvPr id="54286" name="Rectangle 22"/>
          <p:cNvSpPr>
            <a:spLocks noChangeArrowheads="1"/>
          </p:cNvSpPr>
          <p:nvPr/>
        </p:nvSpPr>
        <p:spPr bwMode="auto">
          <a:xfrm>
            <a:off x="1173163" y="1530350"/>
            <a:ext cx="6127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r>
              <a:rPr lang="en-US" sz="1300">
                <a:latin typeface="Arial" charset="0"/>
              </a:rPr>
              <a:t>85’ 0”</a:t>
            </a:r>
          </a:p>
        </p:txBody>
      </p:sp>
      <p:sp>
        <p:nvSpPr>
          <p:cNvPr id="54287" name="Rectangle 23"/>
          <p:cNvSpPr>
            <a:spLocks noChangeArrowheads="1"/>
          </p:cNvSpPr>
          <p:nvPr/>
        </p:nvSpPr>
        <p:spPr bwMode="auto">
          <a:xfrm>
            <a:off x="4146550" y="5233988"/>
            <a:ext cx="70485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r>
              <a:rPr lang="en-US" sz="1300">
                <a:latin typeface="Arial" charset="0"/>
              </a:rPr>
              <a:t>14’ 10”</a:t>
            </a:r>
          </a:p>
        </p:txBody>
      </p:sp>
      <p:sp>
        <p:nvSpPr>
          <p:cNvPr id="54288" name="Rectangle 24"/>
          <p:cNvSpPr>
            <a:spLocks noChangeArrowheads="1"/>
          </p:cNvSpPr>
          <p:nvPr/>
        </p:nvSpPr>
        <p:spPr bwMode="auto">
          <a:xfrm>
            <a:off x="6537325" y="1919288"/>
            <a:ext cx="6127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r>
              <a:rPr lang="en-US" sz="1300">
                <a:latin typeface="Arial" charset="0"/>
              </a:rPr>
              <a:t>18’ 2”</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194" name="Rectangle 3"/>
          <p:cNvSpPr>
            <a:spLocks noGrp="1" noChangeArrowheads="1"/>
          </p:cNvSpPr>
          <p:nvPr>
            <p:ph idx="1"/>
          </p:nvPr>
        </p:nvSpPr>
        <p:spPr>
          <a:xfrm>
            <a:off x="533400" y="304800"/>
            <a:ext cx="7772400" cy="4114800"/>
          </a:xfrm>
        </p:spPr>
        <p:txBody>
          <a:bodyPr/>
          <a:lstStyle/>
          <a:p>
            <a:r>
              <a:rPr lang="en-US" sz="2800" b="1" smtClean="0">
                <a:solidFill>
                  <a:srgbClr val="FFFF00"/>
                </a:solidFill>
              </a:rPr>
              <a:t>Using an equipment inspection system, will help the operator to make sure that the machine is mechanically</a:t>
            </a:r>
            <a:r>
              <a:rPr lang="en-US" smtClean="0"/>
              <a:t> </a:t>
            </a:r>
            <a:r>
              <a:rPr lang="en-US" sz="2800" b="1" smtClean="0">
                <a:solidFill>
                  <a:srgbClr val="FFFF00"/>
                </a:solidFill>
              </a:rPr>
              <a:t>sound and in safe operating conditions.</a:t>
            </a:r>
          </a:p>
        </p:txBody>
      </p:sp>
    </p:spTree>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95336" y="1066178"/>
            <a:ext cx="5953328" cy="5062194"/>
          </a:xfrm>
          <a:prstGeom prst="rect">
            <a:avLst/>
          </a:prstGeom>
        </p:spPr>
      </p:pic>
      <p:sp>
        <p:nvSpPr>
          <p:cNvPr id="55299" name="Oval 3"/>
          <p:cNvSpPr>
            <a:spLocks noChangeArrowheads="1"/>
          </p:cNvSpPr>
          <p:nvPr/>
        </p:nvSpPr>
        <p:spPr bwMode="auto">
          <a:xfrm>
            <a:off x="4162425" y="3106738"/>
            <a:ext cx="195263" cy="123825"/>
          </a:xfrm>
          <a:prstGeom prst="ellipse">
            <a:avLst/>
          </a:prstGeom>
          <a:solidFill>
            <a:srgbClr val="CECECE"/>
          </a:solidFill>
          <a:ln w="12700">
            <a:solidFill>
              <a:schemeClr val="tx1"/>
            </a:solidFill>
            <a:round/>
            <a:headEnd/>
            <a:tailEnd/>
          </a:ln>
        </p:spPr>
        <p:txBody>
          <a:bodyPr wrap="none" lIns="82058" tIns="41029" rIns="82058" bIns="41029" anchor="ctr"/>
          <a:lstStyle/>
          <a:p>
            <a:pPr algn="ctr" eaLnBrk="0" hangingPunct="0"/>
            <a:endParaRPr lang="en-US"/>
          </a:p>
        </p:txBody>
      </p:sp>
      <p:sp>
        <p:nvSpPr>
          <p:cNvPr id="55300" name="Line 4"/>
          <p:cNvSpPr>
            <a:spLocks noChangeShapeType="1"/>
          </p:cNvSpPr>
          <p:nvPr/>
        </p:nvSpPr>
        <p:spPr bwMode="auto">
          <a:xfrm flipV="1">
            <a:off x="4260850" y="2638425"/>
            <a:ext cx="0" cy="522288"/>
          </a:xfrm>
          <a:prstGeom prst="line">
            <a:avLst/>
          </a:prstGeom>
          <a:noFill/>
          <a:ln w="57150">
            <a:solidFill>
              <a:schemeClr val="accent2"/>
            </a:solidFill>
            <a:round/>
            <a:headEnd type="stealth" w="med" len="lg"/>
            <a:tailEnd type="none" w="sm" len="sm"/>
          </a:ln>
          <a:extLst>
            <a:ext uri="{909E8E84-426E-40DD-AFC4-6F175D3DCCD1}">
              <a14:hiddenFill xmlns:a14="http://schemas.microsoft.com/office/drawing/2010/main">
                <a:noFill/>
              </a14:hiddenFill>
            </a:ext>
          </a:extLst>
        </p:spPr>
        <p:txBody>
          <a:bodyPr lIns="82058" tIns="41029" rIns="82058" bIns="41029"/>
          <a:lstStyle/>
          <a:p>
            <a:endParaRPr lang="en-US"/>
          </a:p>
        </p:txBody>
      </p:sp>
      <p:grpSp>
        <p:nvGrpSpPr>
          <p:cNvPr id="55301" name="Group 26"/>
          <p:cNvGrpSpPr>
            <a:grpSpLocks/>
          </p:cNvGrpSpPr>
          <p:nvPr/>
        </p:nvGrpSpPr>
        <p:grpSpPr bwMode="auto">
          <a:xfrm>
            <a:off x="3255963" y="1974850"/>
            <a:ext cx="2208212" cy="1992313"/>
            <a:chOff x="2256" y="1410"/>
            <a:chExt cx="1530" cy="1422"/>
          </a:xfrm>
        </p:grpSpPr>
        <p:grpSp>
          <p:nvGrpSpPr>
            <p:cNvPr id="55310" name="Group 12"/>
            <p:cNvGrpSpPr>
              <a:grpSpLocks/>
            </p:cNvGrpSpPr>
            <p:nvPr/>
          </p:nvGrpSpPr>
          <p:grpSpPr bwMode="auto">
            <a:xfrm>
              <a:off x="2370" y="1410"/>
              <a:ext cx="1416" cy="966"/>
              <a:chOff x="2370" y="1410"/>
              <a:chExt cx="1416" cy="966"/>
            </a:xfrm>
          </p:grpSpPr>
          <p:grpSp>
            <p:nvGrpSpPr>
              <p:cNvPr id="55314" name="Group 10"/>
              <p:cNvGrpSpPr>
                <a:grpSpLocks/>
              </p:cNvGrpSpPr>
              <p:nvPr/>
            </p:nvGrpSpPr>
            <p:grpSpPr bwMode="auto">
              <a:xfrm>
                <a:off x="2370" y="1410"/>
                <a:ext cx="1050" cy="966"/>
                <a:chOff x="2370" y="1410"/>
                <a:chExt cx="1050" cy="966"/>
              </a:xfrm>
            </p:grpSpPr>
            <p:grpSp>
              <p:nvGrpSpPr>
                <p:cNvPr id="55316" name="Group 8"/>
                <p:cNvGrpSpPr>
                  <a:grpSpLocks/>
                </p:cNvGrpSpPr>
                <p:nvPr/>
              </p:nvGrpSpPr>
              <p:grpSpPr bwMode="auto">
                <a:xfrm>
                  <a:off x="2760" y="1410"/>
                  <a:ext cx="660" cy="666"/>
                  <a:chOff x="2760" y="1410"/>
                  <a:chExt cx="660" cy="666"/>
                </a:xfrm>
              </p:grpSpPr>
              <p:sp>
                <p:nvSpPr>
                  <p:cNvPr id="55318" name="Line 5"/>
                  <p:cNvSpPr>
                    <a:spLocks noChangeShapeType="1"/>
                  </p:cNvSpPr>
                  <p:nvPr/>
                </p:nvSpPr>
                <p:spPr bwMode="auto">
                  <a:xfrm flipV="1">
                    <a:off x="2958" y="1410"/>
                    <a:ext cx="462" cy="474"/>
                  </a:xfrm>
                  <a:prstGeom prst="line">
                    <a:avLst/>
                  </a:prstGeom>
                  <a:noFill/>
                  <a:ln w="5715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5319" name="Line 6"/>
                  <p:cNvSpPr>
                    <a:spLocks noChangeShapeType="1"/>
                  </p:cNvSpPr>
                  <p:nvPr/>
                </p:nvSpPr>
                <p:spPr bwMode="auto">
                  <a:xfrm>
                    <a:off x="2940" y="1884"/>
                    <a:ext cx="288" cy="192"/>
                  </a:xfrm>
                  <a:prstGeom prst="line">
                    <a:avLst/>
                  </a:prstGeom>
                  <a:noFill/>
                  <a:ln w="5715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5320" name="Line 7"/>
                  <p:cNvSpPr>
                    <a:spLocks noChangeShapeType="1"/>
                  </p:cNvSpPr>
                  <p:nvPr/>
                </p:nvSpPr>
                <p:spPr bwMode="auto">
                  <a:xfrm>
                    <a:off x="2760" y="1770"/>
                    <a:ext cx="186" cy="120"/>
                  </a:xfrm>
                  <a:prstGeom prst="line">
                    <a:avLst/>
                  </a:prstGeom>
                  <a:noFill/>
                  <a:ln w="5715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55317" name="Line 9"/>
                <p:cNvSpPr>
                  <a:spLocks noChangeShapeType="1"/>
                </p:cNvSpPr>
                <p:nvPr/>
              </p:nvSpPr>
              <p:spPr bwMode="auto">
                <a:xfrm flipH="1">
                  <a:off x="2370" y="1896"/>
                  <a:ext cx="576" cy="480"/>
                </a:xfrm>
                <a:prstGeom prst="line">
                  <a:avLst/>
                </a:prstGeom>
                <a:noFill/>
                <a:ln w="5715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55315" name="Line 11"/>
              <p:cNvSpPr>
                <a:spLocks noChangeShapeType="1"/>
              </p:cNvSpPr>
              <p:nvPr/>
            </p:nvSpPr>
            <p:spPr bwMode="auto">
              <a:xfrm>
                <a:off x="3420" y="1410"/>
                <a:ext cx="366" cy="54"/>
              </a:xfrm>
              <a:prstGeom prst="line">
                <a:avLst/>
              </a:prstGeom>
              <a:noFill/>
              <a:ln w="5715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grpSp>
        <p:sp>
          <p:nvSpPr>
            <p:cNvPr id="55311" name="Line 13"/>
            <p:cNvSpPr>
              <a:spLocks noChangeShapeType="1"/>
            </p:cNvSpPr>
            <p:nvPr/>
          </p:nvSpPr>
          <p:spPr bwMode="auto">
            <a:xfrm flipH="1">
              <a:off x="2664" y="1788"/>
              <a:ext cx="96" cy="258"/>
            </a:xfrm>
            <a:prstGeom prst="line">
              <a:avLst/>
            </a:prstGeom>
            <a:noFill/>
            <a:ln w="5715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55312" name="Line 14"/>
            <p:cNvSpPr>
              <a:spLocks noChangeShapeType="1"/>
            </p:cNvSpPr>
            <p:nvPr/>
          </p:nvSpPr>
          <p:spPr bwMode="auto">
            <a:xfrm>
              <a:off x="3216" y="2076"/>
              <a:ext cx="300" cy="372"/>
            </a:xfrm>
            <a:prstGeom prst="line">
              <a:avLst/>
            </a:prstGeom>
            <a:noFill/>
            <a:ln w="5715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55313" name="Line 15"/>
            <p:cNvSpPr>
              <a:spLocks noChangeShapeType="1"/>
            </p:cNvSpPr>
            <p:nvPr/>
          </p:nvSpPr>
          <p:spPr bwMode="auto">
            <a:xfrm flipH="1">
              <a:off x="2256" y="2388"/>
              <a:ext cx="102" cy="444"/>
            </a:xfrm>
            <a:prstGeom prst="line">
              <a:avLst/>
            </a:prstGeom>
            <a:noFill/>
            <a:ln w="5715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grpSp>
      <p:sp>
        <p:nvSpPr>
          <p:cNvPr id="55303" name="Line 17"/>
          <p:cNvSpPr>
            <a:spLocks noChangeShapeType="1"/>
          </p:cNvSpPr>
          <p:nvPr/>
        </p:nvSpPr>
        <p:spPr bwMode="auto">
          <a:xfrm>
            <a:off x="3436939" y="914399"/>
            <a:ext cx="832204" cy="1741367"/>
          </a:xfrm>
          <a:prstGeom prst="line">
            <a:avLst/>
          </a:prstGeom>
          <a:noFill/>
          <a:ln w="5715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55304" name="Rectangle 19"/>
          <p:cNvSpPr>
            <a:spLocks noChangeArrowheads="1"/>
          </p:cNvSpPr>
          <p:nvPr/>
        </p:nvSpPr>
        <p:spPr bwMode="auto">
          <a:xfrm>
            <a:off x="-1" y="0"/>
            <a:ext cx="4658828" cy="81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628" tIns="41315" rIns="82628" bIns="41315">
            <a:spAutoFit/>
          </a:bodyPr>
          <a:lstStyle/>
          <a:p>
            <a:pPr algn="ctr" eaLnBrk="0" hangingPunct="0">
              <a:lnSpc>
                <a:spcPct val="85000"/>
              </a:lnSpc>
            </a:pPr>
            <a:r>
              <a:rPr lang="en-US" dirty="0">
                <a:solidFill>
                  <a:schemeClr val="tx1"/>
                </a:solidFill>
                <a:latin typeface="Arial" charset="0"/>
              </a:rPr>
              <a:t>Eye level 6 </a:t>
            </a:r>
            <a:r>
              <a:rPr lang="en-US" dirty="0" smtClean="0">
                <a:solidFill>
                  <a:schemeClr val="tx1"/>
                </a:solidFill>
                <a:latin typeface="Arial" charset="0"/>
              </a:rPr>
              <a:t>feet </a:t>
            </a:r>
            <a:r>
              <a:rPr lang="en-US" dirty="0">
                <a:solidFill>
                  <a:schemeClr val="tx1"/>
                </a:solidFill>
                <a:latin typeface="Arial" charset="0"/>
              </a:rPr>
              <a:t>above</a:t>
            </a:r>
          </a:p>
          <a:p>
            <a:pPr algn="ctr" eaLnBrk="0" hangingPunct="0">
              <a:lnSpc>
                <a:spcPct val="85000"/>
              </a:lnSpc>
            </a:pPr>
            <a:r>
              <a:rPr lang="en-US" dirty="0">
                <a:solidFill>
                  <a:schemeClr val="tx1"/>
                </a:solidFill>
                <a:latin typeface="Arial" charset="0"/>
              </a:rPr>
              <a:t>ground level</a:t>
            </a:r>
          </a:p>
        </p:txBody>
      </p:sp>
      <p:sp>
        <p:nvSpPr>
          <p:cNvPr id="55305" name="Rectangle 20"/>
          <p:cNvSpPr>
            <a:spLocks noChangeArrowheads="1"/>
          </p:cNvSpPr>
          <p:nvPr/>
        </p:nvSpPr>
        <p:spPr bwMode="auto">
          <a:xfrm>
            <a:off x="2895600" y="3986213"/>
            <a:ext cx="519113"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r>
              <a:rPr lang="en-US" sz="1300">
                <a:latin typeface="Arial" charset="0"/>
              </a:rPr>
              <a:t>5’ 7”</a:t>
            </a:r>
          </a:p>
        </p:txBody>
      </p:sp>
      <p:sp>
        <p:nvSpPr>
          <p:cNvPr id="55306" name="Rectangle 21"/>
          <p:cNvSpPr>
            <a:spLocks noChangeArrowheads="1"/>
          </p:cNvSpPr>
          <p:nvPr/>
        </p:nvSpPr>
        <p:spPr bwMode="auto">
          <a:xfrm>
            <a:off x="3436938" y="2641600"/>
            <a:ext cx="5207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r>
              <a:rPr lang="en-US" sz="1300">
                <a:latin typeface="Arial" charset="0"/>
              </a:rPr>
              <a:t>3’ 1”</a:t>
            </a:r>
          </a:p>
        </p:txBody>
      </p:sp>
      <p:sp>
        <p:nvSpPr>
          <p:cNvPr id="55307" name="Rectangle 22"/>
          <p:cNvSpPr>
            <a:spLocks noChangeArrowheads="1"/>
          </p:cNvSpPr>
          <p:nvPr/>
        </p:nvSpPr>
        <p:spPr bwMode="auto">
          <a:xfrm>
            <a:off x="5457825" y="1835150"/>
            <a:ext cx="5207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r>
              <a:rPr lang="en-US" sz="1300">
                <a:latin typeface="Arial" charset="0"/>
              </a:rPr>
              <a:t>8’ 6”</a:t>
            </a:r>
          </a:p>
        </p:txBody>
      </p:sp>
      <p:sp>
        <p:nvSpPr>
          <p:cNvPr id="55308" name="Rectangle 23"/>
          <p:cNvSpPr>
            <a:spLocks noChangeArrowheads="1"/>
          </p:cNvSpPr>
          <p:nvPr/>
        </p:nvSpPr>
        <p:spPr bwMode="auto">
          <a:xfrm>
            <a:off x="5065713" y="3314700"/>
            <a:ext cx="519112"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r>
              <a:rPr lang="en-US" sz="1300">
                <a:latin typeface="Arial" charset="0"/>
              </a:rPr>
              <a:t>3’ 8”</a:t>
            </a:r>
          </a:p>
        </p:txBody>
      </p:sp>
      <p:sp>
        <p:nvSpPr>
          <p:cNvPr id="55309" name="Rectangle 25"/>
          <p:cNvSpPr>
            <a:spLocks noChangeArrowheads="1"/>
          </p:cNvSpPr>
          <p:nvPr/>
        </p:nvSpPr>
        <p:spPr bwMode="auto">
          <a:xfrm>
            <a:off x="4658827" y="5181600"/>
            <a:ext cx="4485173"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628" tIns="41315" rIns="82628" bIns="41315">
            <a:spAutoFit/>
          </a:bodyPr>
          <a:lstStyle/>
          <a:p>
            <a:pPr algn="ctr" eaLnBrk="0" hangingPunct="0">
              <a:lnSpc>
                <a:spcPct val="90000"/>
              </a:lnSpc>
            </a:pPr>
            <a:r>
              <a:rPr lang="en-US" sz="4800" dirty="0">
                <a:solidFill>
                  <a:schemeClr val="tx1"/>
                </a:solidFill>
                <a:latin typeface="Arial" charset="0"/>
              </a:rPr>
              <a:t>3 Ton Forklift</a:t>
            </a:r>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70888" y="1011936"/>
            <a:ext cx="5602224" cy="4834128"/>
          </a:xfrm>
          <a:prstGeom prst="rect">
            <a:avLst/>
          </a:prstGeom>
        </p:spPr>
      </p:pic>
      <p:sp>
        <p:nvSpPr>
          <p:cNvPr id="56323" name="Oval 3"/>
          <p:cNvSpPr>
            <a:spLocks noChangeArrowheads="1"/>
          </p:cNvSpPr>
          <p:nvPr/>
        </p:nvSpPr>
        <p:spPr bwMode="auto">
          <a:xfrm>
            <a:off x="4913313" y="3117850"/>
            <a:ext cx="195262" cy="123825"/>
          </a:xfrm>
          <a:prstGeom prst="ellipse">
            <a:avLst/>
          </a:prstGeom>
          <a:solidFill>
            <a:srgbClr val="CECECE"/>
          </a:solidFill>
          <a:ln w="12700">
            <a:solidFill>
              <a:schemeClr val="tx1"/>
            </a:solidFill>
            <a:round/>
            <a:headEnd/>
            <a:tailEnd/>
          </a:ln>
        </p:spPr>
        <p:txBody>
          <a:bodyPr wrap="none" lIns="82058" tIns="41029" rIns="82058" bIns="41029" anchor="ctr"/>
          <a:lstStyle/>
          <a:p>
            <a:pPr algn="ctr" eaLnBrk="0" hangingPunct="0"/>
            <a:endParaRPr lang="en-US"/>
          </a:p>
        </p:txBody>
      </p:sp>
      <p:grpSp>
        <p:nvGrpSpPr>
          <p:cNvPr id="56324" name="Group 25"/>
          <p:cNvGrpSpPr>
            <a:grpSpLocks/>
          </p:cNvGrpSpPr>
          <p:nvPr/>
        </p:nvGrpSpPr>
        <p:grpSpPr bwMode="auto">
          <a:xfrm>
            <a:off x="3394075" y="1658938"/>
            <a:ext cx="2540000" cy="3092450"/>
            <a:chOff x="2352" y="1184"/>
            <a:chExt cx="1760" cy="2208"/>
          </a:xfrm>
        </p:grpSpPr>
        <p:sp>
          <p:nvSpPr>
            <p:cNvPr id="56338" name="Line 5"/>
            <p:cNvSpPr>
              <a:spLocks noChangeShapeType="1"/>
            </p:cNvSpPr>
            <p:nvPr/>
          </p:nvSpPr>
          <p:spPr bwMode="auto">
            <a:xfrm>
              <a:off x="2912" y="1368"/>
              <a:ext cx="774" cy="522"/>
            </a:xfrm>
            <a:prstGeom prst="line">
              <a:avLst/>
            </a:prstGeom>
            <a:noFill/>
            <a:ln w="5715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6339" name="Line 6"/>
            <p:cNvSpPr>
              <a:spLocks noChangeShapeType="1"/>
            </p:cNvSpPr>
            <p:nvPr/>
          </p:nvSpPr>
          <p:spPr bwMode="auto">
            <a:xfrm flipV="1">
              <a:off x="2636" y="1192"/>
              <a:ext cx="1348" cy="1460"/>
            </a:xfrm>
            <a:prstGeom prst="line">
              <a:avLst/>
            </a:prstGeom>
            <a:noFill/>
            <a:ln w="5715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6340" name="Line 7"/>
            <p:cNvSpPr>
              <a:spLocks noChangeShapeType="1"/>
            </p:cNvSpPr>
            <p:nvPr/>
          </p:nvSpPr>
          <p:spPr bwMode="auto">
            <a:xfrm>
              <a:off x="3988" y="1184"/>
              <a:ext cx="124" cy="432"/>
            </a:xfrm>
            <a:prstGeom prst="line">
              <a:avLst/>
            </a:prstGeom>
            <a:noFill/>
            <a:ln w="5715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56341" name="Line 8"/>
            <p:cNvSpPr>
              <a:spLocks noChangeShapeType="1"/>
            </p:cNvSpPr>
            <p:nvPr/>
          </p:nvSpPr>
          <p:spPr bwMode="auto">
            <a:xfrm flipH="1">
              <a:off x="2352" y="1370"/>
              <a:ext cx="562" cy="310"/>
            </a:xfrm>
            <a:prstGeom prst="line">
              <a:avLst/>
            </a:prstGeom>
            <a:noFill/>
            <a:ln w="5715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56342" name="Line 9"/>
            <p:cNvSpPr>
              <a:spLocks noChangeShapeType="1"/>
            </p:cNvSpPr>
            <p:nvPr/>
          </p:nvSpPr>
          <p:spPr bwMode="auto">
            <a:xfrm>
              <a:off x="3692" y="1896"/>
              <a:ext cx="129" cy="794"/>
            </a:xfrm>
            <a:prstGeom prst="line">
              <a:avLst/>
            </a:prstGeom>
            <a:noFill/>
            <a:ln w="5715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56343" name="Line 10"/>
            <p:cNvSpPr>
              <a:spLocks noChangeShapeType="1"/>
            </p:cNvSpPr>
            <p:nvPr/>
          </p:nvSpPr>
          <p:spPr bwMode="auto">
            <a:xfrm flipH="1">
              <a:off x="2432" y="2648"/>
              <a:ext cx="212" cy="744"/>
            </a:xfrm>
            <a:prstGeom prst="line">
              <a:avLst/>
            </a:prstGeom>
            <a:noFill/>
            <a:ln w="5715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grpSp>
      <p:grpSp>
        <p:nvGrpSpPr>
          <p:cNvPr id="56325" name="Group 24"/>
          <p:cNvGrpSpPr>
            <a:grpSpLocks/>
          </p:cNvGrpSpPr>
          <p:nvPr/>
        </p:nvGrpSpPr>
        <p:grpSpPr bwMode="auto">
          <a:xfrm>
            <a:off x="3260664" y="815421"/>
            <a:ext cx="1755835" cy="2378630"/>
            <a:chOff x="2259" y="582"/>
            <a:chExt cx="1217" cy="1698"/>
          </a:xfrm>
        </p:grpSpPr>
        <p:sp>
          <p:nvSpPr>
            <p:cNvPr id="56335" name="Line 4"/>
            <p:cNvSpPr>
              <a:spLocks noChangeShapeType="1"/>
            </p:cNvSpPr>
            <p:nvPr/>
          </p:nvSpPr>
          <p:spPr bwMode="auto">
            <a:xfrm flipH="1" flipV="1">
              <a:off x="3466" y="1752"/>
              <a:ext cx="2" cy="528"/>
            </a:xfrm>
            <a:prstGeom prst="line">
              <a:avLst/>
            </a:prstGeom>
            <a:noFill/>
            <a:ln w="57150">
              <a:solidFill>
                <a:schemeClr val="accent2"/>
              </a:solidFill>
              <a:round/>
              <a:headEnd type="stealth" w="med" len="lg"/>
              <a:tailEnd type="none" w="sm" len="sm"/>
            </a:ln>
            <a:extLst>
              <a:ext uri="{909E8E84-426E-40DD-AFC4-6F175D3DCCD1}">
                <a14:hiddenFill xmlns:a14="http://schemas.microsoft.com/office/drawing/2010/main">
                  <a:noFill/>
                </a14:hiddenFill>
              </a:ext>
            </a:extLst>
          </p:spPr>
          <p:txBody>
            <a:bodyPr/>
            <a:lstStyle/>
            <a:p>
              <a:endParaRPr lang="en-US"/>
            </a:p>
          </p:txBody>
        </p:sp>
        <p:sp>
          <p:nvSpPr>
            <p:cNvPr id="56336" name="Line 11"/>
            <p:cNvSpPr>
              <a:spLocks noChangeShapeType="1"/>
            </p:cNvSpPr>
            <p:nvPr/>
          </p:nvSpPr>
          <p:spPr bwMode="auto">
            <a:xfrm>
              <a:off x="2259" y="582"/>
              <a:ext cx="893" cy="678"/>
            </a:xfrm>
            <a:prstGeom prst="line">
              <a:avLst/>
            </a:prstGeom>
            <a:noFill/>
            <a:ln w="5715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6337" name="Line 12"/>
            <p:cNvSpPr>
              <a:spLocks noChangeShapeType="1"/>
            </p:cNvSpPr>
            <p:nvPr/>
          </p:nvSpPr>
          <p:spPr bwMode="auto">
            <a:xfrm>
              <a:off x="3152" y="1256"/>
              <a:ext cx="324" cy="492"/>
            </a:xfrm>
            <a:prstGeom prst="line">
              <a:avLst/>
            </a:prstGeom>
            <a:noFill/>
            <a:ln w="5715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56326" name="Rectangle 13"/>
          <p:cNvSpPr>
            <a:spLocks noChangeArrowheads="1"/>
          </p:cNvSpPr>
          <p:nvPr/>
        </p:nvSpPr>
        <p:spPr bwMode="auto">
          <a:xfrm>
            <a:off x="-124209" y="0"/>
            <a:ext cx="5232784" cy="81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628" tIns="41315" rIns="82628" bIns="41315">
            <a:spAutoFit/>
          </a:bodyPr>
          <a:lstStyle/>
          <a:p>
            <a:pPr algn="ctr" eaLnBrk="0" hangingPunct="0">
              <a:lnSpc>
                <a:spcPct val="85000"/>
              </a:lnSpc>
            </a:pPr>
            <a:r>
              <a:rPr lang="en-US" dirty="0">
                <a:solidFill>
                  <a:schemeClr val="tx1"/>
                </a:solidFill>
                <a:latin typeface="Arial" charset="0"/>
              </a:rPr>
              <a:t>Eye level 7 </a:t>
            </a:r>
            <a:r>
              <a:rPr lang="en-US" dirty="0" smtClean="0">
                <a:solidFill>
                  <a:schemeClr val="tx1"/>
                </a:solidFill>
                <a:latin typeface="Arial" charset="0"/>
              </a:rPr>
              <a:t>feet </a:t>
            </a:r>
            <a:r>
              <a:rPr lang="en-US" dirty="0">
                <a:solidFill>
                  <a:schemeClr val="tx1"/>
                </a:solidFill>
                <a:latin typeface="Arial" charset="0"/>
              </a:rPr>
              <a:t>- 1 in above</a:t>
            </a:r>
          </a:p>
          <a:p>
            <a:pPr algn="ctr" eaLnBrk="0" hangingPunct="0">
              <a:lnSpc>
                <a:spcPct val="85000"/>
              </a:lnSpc>
            </a:pPr>
            <a:r>
              <a:rPr lang="en-US" dirty="0">
                <a:solidFill>
                  <a:schemeClr val="tx1"/>
                </a:solidFill>
                <a:latin typeface="Arial" charset="0"/>
              </a:rPr>
              <a:t>ground level</a:t>
            </a:r>
          </a:p>
        </p:txBody>
      </p:sp>
      <p:sp>
        <p:nvSpPr>
          <p:cNvPr id="56327" name="Rectangle 14"/>
          <p:cNvSpPr>
            <a:spLocks noChangeArrowheads="1"/>
          </p:cNvSpPr>
          <p:nvPr/>
        </p:nvSpPr>
        <p:spPr bwMode="auto">
          <a:xfrm>
            <a:off x="2465388" y="3978275"/>
            <a:ext cx="6127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r>
              <a:rPr lang="en-US" sz="1300">
                <a:latin typeface="Arial" charset="0"/>
              </a:rPr>
              <a:t>24’ 2”</a:t>
            </a:r>
          </a:p>
        </p:txBody>
      </p:sp>
      <p:sp>
        <p:nvSpPr>
          <p:cNvPr id="56328" name="Rectangle 15"/>
          <p:cNvSpPr>
            <a:spLocks noChangeArrowheads="1"/>
          </p:cNvSpPr>
          <p:nvPr/>
        </p:nvSpPr>
        <p:spPr bwMode="auto">
          <a:xfrm>
            <a:off x="2954338" y="2174875"/>
            <a:ext cx="6127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r>
              <a:rPr lang="en-US" sz="1300">
                <a:latin typeface="Arial" charset="0"/>
              </a:rPr>
              <a:t>25’ 0”</a:t>
            </a:r>
          </a:p>
        </p:txBody>
      </p:sp>
      <p:sp>
        <p:nvSpPr>
          <p:cNvPr id="56329" name="Rectangle 16"/>
          <p:cNvSpPr>
            <a:spLocks noChangeArrowheads="1"/>
          </p:cNvSpPr>
          <p:nvPr/>
        </p:nvSpPr>
        <p:spPr bwMode="auto">
          <a:xfrm>
            <a:off x="3921125" y="5213350"/>
            <a:ext cx="6127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r>
              <a:rPr lang="en-US" sz="1300">
                <a:latin typeface="Arial" charset="0"/>
              </a:rPr>
              <a:t>22’ 2”</a:t>
            </a:r>
          </a:p>
        </p:txBody>
      </p:sp>
      <p:sp>
        <p:nvSpPr>
          <p:cNvPr id="56330" name="Rectangle 18"/>
          <p:cNvSpPr>
            <a:spLocks noChangeArrowheads="1"/>
          </p:cNvSpPr>
          <p:nvPr/>
        </p:nvSpPr>
        <p:spPr bwMode="auto">
          <a:xfrm>
            <a:off x="5715000" y="4343400"/>
            <a:ext cx="3429000"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28" tIns="41315" rIns="82628" bIns="41315">
            <a:spAutoFit/>
          </a:bodyPr>
          <a:lstStyle/>
          <a:p>
            <a:pPr algn="ctr" eaLnBrk="0" hangingPunct="0">
              <a:lnSpc>
                <a:spcPct val="90000"/>
              </a:lnSpc>
            </a:pPr>
            <a:r>
              <a:rPr lang="en-US" sz="4800" dirty="0">
                <a:solidFill>
                  <a:schemeClr val="tx1"/>
                </a:solidFill>
                <a:latin typeface="Arial" charset="0"/>
              </a:rPr>
              <a:t>5 Ton Dump Truck</a:t>
            </a:r>
          </a:p>
        </p:txBody>
      </p:sp>
      <p:sp>
        <p:nvSpPr>
          <p:cNvPr id="56331" name="Rectangle 19"/>
          <p:cNvSpPr>
            <a:spLocks noChangeArrowheads="1"/>
          </p:cNvSpPr>
          <p:nvPr/>
        </p:nvSpPr>
        <p:spPr bwMode="auto">
          <a:xfrm>
            <a:off x="5411788" y="3803650"/>
            <a:ext cx="5207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r>
              <a:rPr lang="en-US" sz="1300">
                <a:latin typeface="Arial" charset="0"/>
              </a:rPr>
              <a:t>6’ 0”</a:t>
            </a:r>
          </a:p>
        </p:txBody>
      </p:sp>
      <p:sp>
        <p:nvSpPr>
          <p:cNvPr id="56332" name="Rectangle 20"/>
          <p:cNvSpPr>
            <a:spLocks noChangeArrowheads="1"/>
          </p:cNvSpPr>
          <p:nvPr/>
        </p:nvSpPr>
        <p:spPr bwMode="auto">
          <a:xfrm>
            <a:off x="3008313" y="2932113"/>
            <a:ext cx="614362"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r>
              <a:rPr lang="en-US" sz="1300">
                <a:latin typeface="Arial" charset="0"/>
              </a:rPr>
              <a:t>22’ 0”</a:t>
            </a:r>
          </a:p>
        </p:txBody>
      </p:sp>
      <p:sp>
        <p:nvSpPr>
          <p:cNvPr id="56333" name="Line 21"/>
          <p:cNvSpPr>
            <a:spLocks noChangeShapeType="1"/>
          </p:cNvSpPr>
          <p:nvPr/>
        </p:nvSpPr>
        <p:spPr bwMode="auto">
          <a:xfrm flipH="1">
            <a:off x="6511925" y="806450"/>
            <a:ext cx="1177925" cy="1882775"/>
          </a:xfrm>
          <a:prstGeom prst="line">
            <a:avLst/>
          </a:prstGeom>
          <a:noFill/>
          <a:ln w="57150">
            <a:solidFill>
              <a:srgbClr val="FFFF00"/>
            </a:solidFill>
            <a:round/>
            <a:headEnd type="none" w="sm" len="sm"/>
            <a:tailEnd type="stealth" w="med" len="lg"/>
          </a:ln>
          <a:extLst>
            <a:ext uri="{909E8E84-426E-40DD-AFC4-6F175D3DCCD1}">
              <a14:hiddenFill xmlns:a14="http://schemas.microsoft.com/office/drawing/2010/main">
                <a:noFill/>
              </a14:hiddenFill>
            </a:ext>
          </a:extLst>
        </p:spPr>
        <p:txBody>
          <a:bodyPr lIns="82058" tIns="41029" rIns="82058" bIns="41029"/>
          <a:lstStyle/>
          <a:p>
            <a:endParaRPr lang="en-US">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6334" name="Rectangle 22"/>
          <p:cNvSpPr>
            <a:spLocks noChangeArrowheads="1"/>
          </p:cNvSpPr>
          <p:nvPr/>
        </p:nvSpPr>
        <p:spPr bwMode="auto">
          <a:xfrm>
            <a:off x="5913914" y="0"/>
            <a:ext cx="3004186" cy="81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lnSpc>
                <a:spcPct val="85000"/>
              </a:lnSpc>
            </a:pPr>
            <a:r>
              <a:rPr lang="en-US" dirty="0">
                <a:solidFill>
                  <a:schemeClr val="tx1"/>
                </a:solidFill>
                <a:latin typeface="Arial" charset="0"/>
              </a:rPr>
              <a:t>Area of  fully</a:t>
            </a:r>
          </a:p>
          <a:p>
            <a:pPr algn="ctr" eaLnBrk="0" hangingPunct="0">
              <a:lnSpc>
                <a:spcPct val="85000"/>
              </a:lnSpc>
            </a:pPr>
            <a:r>
              <a:rPr lang="en-US" dirty="0">
                <a:solidFill>
                  <a:schemeClr val="tx1"/>
                </a:solidFill>
                <a:latin typeface="Arial" charset="0"/>
              </a:rPr>
              <a:t>obstructed view </a:t>
            </a:r>
          </a:p>
        </p:txBody>
      </p:sp>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19261" y="1124776"/>
            <a:ext cx="5705475" cy="4895850"/>
          </a:xfrm>
          <a:prstGeom prst="rect">
            <a:avLst/>
          </a:prstGeom>
        </p:spPr>
      </p:pic>
      <p:sp>
        <p:nvSpPr>
          <p:cNvPr id="57347" name="Oval 3"/>
          <p:cNvSpPr>
            <a:spLocks noChangeArrowheads="1"/>
          </p:cNvSpPr>
          <p:nvPr/>
        </p:nvSpPr>
        <p:spPr bwMode="auto">
          <a:xfrm>
            <a:off x="4267200" y="3324225"/>
            <a:ext cx="196850" cy="122238"/>
          </a:xfrm>
          <a:prstGeom prst="ellipse">
            <a:avLst/>
          </a:prstGeom>
          <a:solidFill>
            <a:srgbClr val="CECECE"/>
          </a:solidFill>
          <a:ln w="12700">
            <a:solidFill>
              <a:schemeClr val="tx1"/>
            </a:solidFill>
            <a:round/>
            <a:headEnd/>
            <a:tailEnd/>
          </a:ln>
        </p:spPr>
        <p:txBody>
          <a:bodyPr wrap="none" lIns="82058" tIns="41029" rIns="82058" bIns="41029" anchor="ctr"/>
          <a:lstStyle/>
          <a:p>
            <a:pPr algn="ctr" eaLnBrk="0" hangingPunct="0"/>
            <a:endParaRPr lang="en-US"/>
          </a:p>
        </p:txBody>
      </p:sp>
      <p:sp>
        <p:nvSpPr>
          <p:cNvPr id="57348" name="Line 7"/>
          <p:cNvSpPr>
            <a:spLocks noChangeShapeType="1"/>
          </p:cNvSpPr>
          <p:nvPr/>
        </p:nvSpPr>
        <p:spPr bwMode="auto">
          <a:xfrm flipH="1">
            <a:off x="6511925" y="1143000"/>
            <a:ext cx="1108075" cy="941388"/>
          </a:xfrm>
          <a:prstGeom prst="line">
            <a:avLst/>
          </a:prstGeom>
          <a:noFill/>
          <a:ln w="57150">
            <a:solidFill>
              <a:srgbClr val="FFFF00"/>
            </a:solidFill>
            <a:round/>
            <a:headEnd type="none" w="sm" len="sm"/>
            <a:tailEnd type="stealth" w="med" len="lg"/>
          </a:ln>
          <a:extLst>
            <a:ext uri="{909E8E84-426E-40DD-AFC4-6F175D3DCCD1}">
              <a14:hiddenFill xmlns:a14="http://schemas.microsoft.com/office/drawing/2010/main">
                <a:noFill/>
              </a14:hiddenFill>
            </a:ext>
          </a:extLst>
        </p:spPr>
        <p:txBody>
          <a:bodyPr lIns="82058" tIns="41029" rIns="82058" bIns="41029"/>
          <a:lstStyle/>
          <a:p>
            <a:endParaRPr lang="en-US"/>
          </a:p>
        </p:txBody>
      </p:sp>
      <p:grpSp>
        <p:nvGrpSpPr>
          <p:cNvPr id="57349" name="Group 23"/>
          <p:cNvGrpSpPr>
            <a:grpSpLocks/>
          </p:cNvGrpSpPr>
          <p:nvPr/>
        </p:nvGrpSpPr>
        <p:grpSpPr bwMode="auto">
          <a:xfrm>
            <a:off x="2655888" y="2081213"/>
            <a:ext cx="2413000" cy="2659062"/>
            <a:chOff x="1840" y="1486"/>
            <a:chExt cx="1672" cy="1898"/>
          </a:xfrm>
        </p:grpSpPr>
        <p:sp>
          <p:nvSpPr>
            <p:cNvPr id="57362" name="Line 5"/>
            <p:cNvSpPr>
              <a:spLocks noChangeShapeType="1"/>
            </p:cNvSpPr>
            <p:nvPr/>
          </p:nvSpPr>
          <p:spPr bwMode="auto">
            <a:xfrm>
              <a:off x="2670" y="1486"/>
              <a:ext cx="842" cy="578"/>
            </a:xfrm>
            <a:prstGeom prst="line">
              <a:avLst/>
            </a:prstGeom>
            <a:noFill/>
            <a:ln w="5715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7363" name="Line 6"/>
            <p:cNvSpPr>
              <a:spLocks noChangeShapeType="1"/>
            </p:cNvSpPr>
            <p:nvPr/>
          </p:nvSpPr>
          <p:spPr bwMode="auto">
            <a:xfrm flipV="1">
              <a:off x="1944" y="1736"/>
              <a:ext cx="1096" cy="1056"/>
            </a:xfrm>
            <a:prstGeom prst="line">
              <a:avLst/>
            </a:prstGeom>
            <a:noFill/>
            <a:ln w="5715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7364" name="Line 8"/>
            <p:cNvSpPr>
              <a:spLocks noChangeShapeType="1"/>
            </p:cNvSpPr>
            <p:nvPr/>
          </p:nvSpPr>
          <p:spPr bwMode="auto">
            <a:xfrm flipH="1">
              <a:off x="2328" y="1495"/>
              <a:ext cx="341" cy="681"/>
            </a:xfrm>
            <a:prstGeom prst="line">
              <a:avLst/>
            </a:prstGeom>
            <a:noFill/>
            <a:ln w="5715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57365" name="Line 9"/>
            <p:cNvSpPr>
              <a:spLocks noChangeShapeType="1"/>
            </p:cNvSpPr>
            <p:nvPr/>
          </p:nvSpPr>
          <p:spPr bwMode="auto">
            <a:xfrm flipH="1">
              <a:off x="3264" y="2064"/>
              <a:ext cx="248" cy="840"/>
            </a:xfrm>
            <a:prstGeom prst="line">
              <a:avLst/>
            </a:prstGeom>
            <a:noFill/>
            <a:ln w="5715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57366" name="Line 10"/>
            <p:cNvSpPr>
              <a:spLocks noChangeShapeType="1"/>
            </p:cNvSpPr>
            <p:nvPr/>
          </p:nvSpPr>
          <p:spPr bwMode="auto">
            <a:xfrm flipH="1">
              <a:off x="1840" y="2794"/>
              <a:ext cx="105" cy="590"/>
            </a:xfrm>
            <a:prstGeom prst="line">
              <a:avLst/>
            </a:prstGeom>
            <a:noFill/>
            <a:ln w="5715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grpSp>
      <p:grpSp>
        <p:nvGrpSpPr>
          <p:cNvPr id="57350" name="Group 22"/>
          <p:cNvGrpSpPr>
            <a:grpSpLocks/>
          </p:cNvGrpSpPr>
          <p:nvPr/>
        </p:nvGrpSpPr>
        <p:grpSpPr bwMode="auto">
          <a:xfrm>
            <a:off x="2655888" y="815945"/>
            <a:ext cx="1733550" cy="2579718"/>
            <a:chOff x="1536" y="432"/>
            <a:chExt cx="1506" cy="1992"/>
          </a:xfrm>
        </p:grpSpPr>
        <p:sp>
          <p:nvSpPr>
            <p:cNvPr id="57359" name="Line 4"/>
            <p:cNvSpPr>
              <a:spLocks noChangeShapeType="1"/>
            </p:cNvSpPr>
            <p:nvPr/>
          </p:nvSpPr>
          <p:spPr bwMode="auto">
            <a:xfrm flipV="1">
              <a:off x="3040" y="1751"/>
              <a:ext cx="2" cy="673"/>
            </a:xfrm>
            <a:prstGeom prst="line">
              <a:avLst/>
            </a:prstGeom>
            <a:noFill/>
            <a:ln w="57150">
              <a:solidFill>
                <a:schemeClr val="accent2"/>
              </a:solidFill>
              <a:round/>
              <a:headEnd type="stealth" w="med" len="lg"/>
              <a:tailEnd type="none" w="sm" len="sm"/>
            </a:ln>
            <a:extLst>
              <a:ext uri="{909E8E84-426E-40DD-AFC4-6F175D3DCCD1}">
                <a14:hiddenFill xmlns:a14="http://schemas.microsoft.com/office/drawing/2010/main">
                  <a:noFill/>
                </a14:hiddenFill>
              </a:ext>
            </a:extLst>
          </p:spPr>
          <p:txBody>
            <a:bodyPr/>
            <a:lstStyle/>
            <a:p>
              <a:endParaRPr lang="en-US"/>
            </a:p>
          </p:txBody>
        </p:sp>
        <p:sp>
          <p:nvSpPr>
            <p:cNvPr id="57360" name="Line 11"/>
            <p:cNvSpPr>
              <a:spLocks noChangeShapeType="1"/>
            </p:cNvSpPr>
            <p:nvPr/>
          </p:nvSpPr>
          <p:spPr bwMode="auto">
            <a:xfrm>
              <a:off x="1536" y="432"/>
              <a:ext cx="1035" cy="558"/>
            </a:xfrm>
            <a:prstGeom prst="line">
              <a:avLst/>
            </a:prstGeom>
            <a:noFill/>
            <a:ln w="5715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7361" name="Line 12"/>
            <p:cNvSpPr>
              <a:spLocks noChangeShapeType="1"/>
            </p:cNvSpPr>
            <p:nvPr/>
          </p:nvSpPr>
          <p:spPr bwMode="auto">
            <a:xfrm>
              <a:off x="2574" y="990"/>
              <a:ext cx="466" cy="746"/>
            </a:xfrm>
            <a:prstGeom prst="line">
              <a:avLst/>
            </a:prstGeom>
            <a:noFill/>
            <a:ln w="5715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57351" name="Rectangle 13"/>
          <p:cNvSpPr>
            <a:spLocks noChangeArrowheads="1"/>
          </p:cNvSpPr>
          <p:nvPr/>
        </p:nvSpPr>
        <p:spPr bwMode="auto">
          <a:xfrm>
            <a:off x="-83902" y="0"/>
            <a:ext cx="5441715" cy="81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628" tIns="41315" rIns="82628" bIns="41315">
            <a:spAutoFit/>
          </a:bodyPr>
          <a:lstStyle/>
          <a:p>
            <a:pPr algn="ctr" eaLnBrk="0" hangingPunct="0">
              <a:lnSpc>
                <a:spcPct val="85000"/>
              </a:lnSpc>
            </a:pPr>
            <a:r>
              <a:rPr lang="en-US" dirty="0">
                <a:solidFill>
                  <a:schemeClr val="tx1"/>
                </a:solidFill>
                <a:latin typeface="Arial" charset="0"/>
              </a:rPr>
              <a:t>Eye level 6 </a:t>
            </a:r>
            <a:r>
              <a:rPr lang="en-US" dirty="0" smtClean="0">
                <a:solidFill>
                  <a:schemeClr val="tx1"/>
                </a:solidFill>
                <a:latin typeface="Arial" charset="0"/>
              </a:rPr>
              <a:t>feet </a:t>
            </a:r>
            <a:r>
              <a:rPr lang="en-US" dirty="0">
                <a:solidFill>
                  <a:schemeClr val="tx1"/>
                </a:solidFill>
                <a:latin typeface="Arial" charset="0"/>
              </a:rPr>
              <a:t>- 10 in above</a:t>
            </a:r>
          </a:p>
          <a:p>
            <a:pPr algn="ctr" eaLnBrk="0" hangingPunct="0">
              <a:lnSpc>
                <a:spcPct val="85000"/>
              </a:lnSpc>
            </a:pPr>
            <a:r>
              <a:rPr lang="en-US" dirty="0">
                <a:solidFill>
                  <a:schemeClr val="tx1"/>
                </a:solidFill>
                <a:latin typeface="Arial" charset="0"/>
              </a:rPr>
              <a:t>ground level</a:t>
            </a:r>
          </a:p>
        </p:txBody>
      </p:sp>
      <p:sp>
        <p:nvSpPr>
          <p:cNvPr id="57352" name="Rectangle 14"/>
          <p:cNvSpPr>
            <a:spLocks noChangeArrowheads="1"/>
          </p:cNvSpPr>
          <p:nvPr/>
        </p:nvSpPr>
        <p:spPr bwMode="auto">
          <a:xfrm>
            <a:off x="2451100" y="4692650"/>
            <a:ext cx="78263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r>
              <a:rPr lang="en-US">
                <a:latin typeface="Arial" charset="0"/>
              </a:rPr>
              <a:t>40’ 6”</a:t>
            </a:r>
          </a:p>
        </p:txBody>
      </p:sp>
      <p:sp>
        <p:nvSpPr>
          <p:cNvPr id="57353" name="Rectangle 15"/>
          <p:cNvSpPr>
            <a:spLocks noChangeArrowheads="1"/>
          </p:cNvSpPr>
          <p:nvPr/>
        </p:nvSpPr>
        <p:spPr bwMode="auto">
          <a:xfrm>
            <a:off x="3465513" y="5391150"/>
            <a:ext cx="78263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r>
              <a:rPr lang="en-US">
                <a:latin typeface="Arial" charset="0"/>
              </a:rPr>
              <a:t>36’ 8”</a:t>
            </a:r>
          </a:p>
        </p:txBody>
      </p:sp>
      <p:sp>
        <p:nvSpPr>
          <p:cNvPr id="57354" name="Rectangle 17"/>
          <p:cNvSpPr>
            <a:spLocks noChangeArrowheads="1"/>
          </p:cNvSpPr>
          <p:nvPr/>
        </p:nvSpPr>
        <p:spPr bwMode="auto">
          <a:xfrm>
            <a:off x="4572000" y="4953000"/>
            <a:ext cx="4276725"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lnSpc>
                <a:spcPct val="90000"/>
              </a:lnSpc>
            </a:pPr>
            <a:r>
              <a:rPr lang="en-US" sz="4800" dirty="0">
                <a:solidFill>
                  <a:schemeClr val="tx1"/>
                </a:solidFill>
                <a:latin typeface="Arial" charset="0"/>
              </a:rPr>
              <a:t>Tractor Trailer</a:t>
            </a:r>
          </a:p>
        </p:txBody>
      </p:sp>
      <p:sp>
        <p:nvSpPr>
          <p:cNvPr id="57355" name="Rectangle 18"/>
          <p:cNvSpPr>
            <a:spLocks noChangeArrowheads="1"/>
          </p:cNvSpPr>
          <p:nvPr/>
        </p:nvSpPr>
        <p:spPr bwMode="auto">
          <a:xfrm>
            <a:off x="3044825" y="3022600"/>
            <a:ext cx="78263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r>
              <a:rPr lang="en-US">
                <a:latin typeface="Arial" charset="0"/>
              </a:rPr>
              <a:t>27’ 1”</a:t>
            </a:r>
          </a:p>
        </p:txBody>
      </p:sp>
      <p:sp>
        <p:nvSpPr>
          <p:cNvPr id="57356" name="Rectangle 19"/>
          <p:cNvSpPr>
            <a:spLocks noChangeArrowheads="1"/>
          </p:cNvSpPr>
          <p:nvPr/>
        </p:nvSpPr>
        <p:spPr bwMode="auto">
          <a:xfrm>
            <a:off x="1831975" y="4165600"/>
            <a:ext cx="78263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r>
              <a:rPr lang="en-US">
                <a:latin typeface="Arial" charset="0"/>
              </a:rPr>
              <a:t>42’ 8”</a:t>
            </a:r>
          </a:p>
        </p:txBody>
      </p:sp>
      <p:sp>
        <p:nvSpPr>
          <p:cNvPr id="57357" name="Rectangle 20"/>
          <p:cNvSpPr>
            <a:spLocks noChangeArrowheads="1"/>
          </p:cNvSpPr>
          <p:nvPr/>
        </p:nvSpPr>
        <p:spPr bwMode="auto">
          <a:xfrm>
            <a:off x="4703763" y="3971925"/>
            <a:ext cx="6540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r>
              <a:rPr lang="en-US">
                <a:latin typeface="Arial" charset="0"/>
              </a:rPr>
              <a:t>6’ 5”</a:t>
            </a:r>
          </a:p>
        </p:txBody>
      </p:sp>
      <p:sp>
        <p:nvSpPr>
          <p:cNvPr id="57358" name="Rectangle 21"/>
          <p:cNvSpPr>
            <a:spLocks noChangeArrowheads="1"/>
          </p:cNvSpPr>
          <p:nvPr/>
        </p:nvSpPr>
        <p:spPr bwMode="auto">
          <a:xfrm>
            <a:off x="5813589" y="403225"/>
            <a:ext cx="2904799" cy="81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eaLnBrk="0" hangingPunct="0">
              <a:lnSpc>
                <a:spcPct val="85000"/>
              </a:lnSpc>
            </a:pPr>
            <a:r>
              <a:rPr lang="en-US" dirty="0">
                <a:solidFill>
                  <a:schemeClr val="tx1"/>
                </a:solidFill>
                <a:latin typeface="Arial" charset="0"/>
              </a:rPr>
              <a:t>Area of fully</a:t>
            </a:r>
          </a:p>
          <a:p>
            <a:pPr algn="ctr" eaLnBrk="0" hangingPunct="0">
              <a:lnSpc>
                <a:spcPct val="85000"/>
              </a:lnSpc>
            </a:pPr>
            <a:r>
              <a:rPr lang="en-US" dirty="0">
                <a:solidFill>
                  <a:schemeClr val="tx1"/>
                </a:solidFill>
                <a:latin typeface="Arial" charset="0"/>
              </a:rPr>
              <a:t>obstructed view</a:t>
            </a:r>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www.crownoil.co.uk/images/construction_main.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 y="-15240"/>
            <a:ext cx="9144000" cy="729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itle 3"/>
          <p:cNvSpPr>
            <a:spLocks noGrp="1"/>
          </p:cNvSpPr>
          <p:nvPr>
            <p:ph type="ctrTitle" idx="4294967295"/>
          </p:nvPr>
        </p:nvSpPr>
        <p:spPr>
          <a:xfrm>
            <a:off x="0" y="609600"/>
            <a:ext cx="7772400" cy="1470025"/>
          </a:xfrm>
        </p:spPr>
        <p:txBody>
          <a:bodyPr/>
          <a:lstStyle/>
          <a:p>
            <a:r>
              <a:rPr lang="en-US" smtClean="0"/>
              <a:t>Struck By</a:t>
            </a:r>
          </a:p>
        </p:txBody>
      </p:sp>
    </p:spTree>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457200"/>
            <a:ext cx="8382000" cy="1143000"/>
          </a:xfrm>
        </p:spPr>
        <p:txBody>
          <a:bodyPr>
            <a:normAutofit fontScale="90000"/>
          </a:bodyPr>
          <a:lstStyle/>
          <a:p>
            <a:pPr eaLnBrk="1" hangingPunct="1">
              <a:defRPr/>
            </a:pPr>
            <a:r>
              <a:rPr lang="en-US" sz="3600" smtClean="0"/>
              <a:t>How do these injuries and fatalities occur among vehicle operators? </a:t>
            </a:r>
            <a:r>
              <a:rPr lang="en-US" sz="2800" smtClean="0"/>
              <a:t>(McCann, J. Safety Research, 2006)</a:t>
            </a:r>
          </a:p>
        </p:txBody>
      </p:sp>
      <p:sp>
        <p:nvSpPr>
          <p:cNvPr id="59395" name="Rectangle 3"/>
          <p:cNvSpPr>
            <a:spLocks noGrp="1" noChangeArrowheads="1"/>
          </p:cNvSpPr>
          <p:nvPr>
            <p:ph type="body" idx="1"/>
          </p:nvPr>
        </p:nvSpPr>
        <p:spPr>
          <a:xfrm>
            <a:off x="685800" y="2133600"/>
            <a:ext cx="8001000" cy="4343400"/>
          </a:xfrm>
        </p:spPr>
        <p:txBody>
          <a:bodyPr/>
          <a:lstStyle/>
          <a:p>
            <a:pPr eaLnBrk="1" hangingPunct="1"/>
            <a:r>
              <a:rPr lang="en-US" sz="2800" smtClean="0"/>
              <a:t>63% involved operators falling or jumping from their vehicle and then being run over by it</a:t>
            </a:r>
          </a:p>
          <a:p>
            <a:pPr eaLnBrk="1" hangingPunct="1"/>
            <a:r>
              <a:rPr lang="en-US" sz="2800" smtClean="0"/>
              <a:t>Don’t jump, ride it out wearing your seat belt</a:t>
            </a:r>
          </a:p>
          <a:p>
            <a:pPr eaLnBrk="1" hangingPunct="1"/>
            <a:r>
              <a:rPr lang="en-US" sz="2800" smtClean="0"/>
              <a:t>Operators on foot who were struck by vehicles were run over by their </a:t>
            </a:r>
            <a:r>
              <a:rPr lang="en-US" sz="2800" i="1" smtClean="0"/>
              <a:t>own </a:t>
            </a:r>
            <a:r>
              <a:rPr lang="en-US" sz="2800" smtClean="0"/>
              <a:t>vehicle, mostly due to it being left in gear or failure to set brakes</a:t>
            </a:r>
          </a:p>
        </p:txBody>
      </p:sp>
    </p:spTree>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ctrTitle"/>
          </p:nvPr>
        </p:nvSpPr>
        <p:spPr>
          <a:xfrm>
            <a:off x="838200" y="457200"/>
            <a:ext cx="7772400" cy="1470025"/>
          </a:xfrm>
        </p:spPr>
        <p:txBody>
          <a:bodyPr/>
          <a:lstStyle/>
          <a:p>
            <a:pPr eaLnBrk="1" hangingPunct="1"/>
            <a:r>
              <a:rPr lang="en-US" sz="3600" smtClean="0"/>
              <a:t>Rollovers caused nearly one-fourth of vehicle-related deaths!</a:t>
            </a:r>
          </a:p>
        </p:txBody>
      </p:sp>
      <p:sp>
        <p:nvSpPr>
          <p:cNvPr id="60419" name="Rectangle 5"/>
          <p:cNvSpPr>
            <a:spLocks noGrp="1" noChangeArrowheads="1"/>
          </p:cNvSpPr>
          <p:nvPr>
            <p:ph type="subTitle" idx="1"/>
          </p:nvPr>
        </p:nvSpPr>
        <p:spPr>
          <a:xfrm>
            <a:off x="990600" y="1828800"/>
            <a:ext cx="7086600" cy="1752600"/>
          </a:xfrm>
        </p:spPr>
        <p:txBody>
          <a:bodyPr/>
          <a:lstStyle/>
          <a:p>
            <a:pPr eaLnBrk="1" hangingPunct="1"/>
            <a:r>
              <a:rPr lang="en-US" smtClean="0"/>
              <a:t>Bulldozers and loaders caused nearly half of rollover deaths</a:t>
            </a:r>
          </a:p>
        </p:txBody>
      </p:sp>
      <p:pic>
        <p:nvPicPr>
          <p:cNvPr id="24580"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7680" y="3733800"/>
            <a:ext cx="4419600" cy="2880051"/>
          </a:xfrm>
          <a:prstGeom prst="rect">
            <a:avLst/>
          </a:prstGeom>
          <a:ln>
            <a:noFill/>
          </a:ln>
          <a:effectLst>
            <a:outerShdw blurRad="292100" dist="139700" dir="2700000" algn="tl" rotWithShape="0">
              <a:srgbClr val="333333">
                <a:alpha val="65000"/>
              </a:srgbClr>
            </a:outerShdw>
          </a:effectLst>
        </p:spPr>
      </p:pic>
      <p:sp>
        <p:nvSpPr>
          <p:cNvPr id="60422" name="Text Box 8"/>
          <p:cNvSpPr txBox="1">
            <a:spLocks noChangeArrowheads="1"/>
          </p:cNvSpPr>
          <p:nvPr/>
        </p:nvSpPr>
        <p:spPr bwMode="auto">
          <a:xfrm>
            <a:off x="1676400" y="5592444"/>
            <a:ext cx="2743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spcBef>
                <a:spcPct val="50000"/>
              </a:spcBef>
            </a:pPr>
            <a:r>
              <a:rPr lang="en-US" sz="2000" dirty="0">
                <a:solidFill>
                  <a:schemeClr val="bg1"/>
                </a:solidFill>
              </a:rPr>
              <a:t>Photo courtesy Robert Carr</a:t>
            </a: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val="0"/>
              </a:ext>
            </a:extLst>
          </a:blip>
          <a:srcRect b="50000"/>
          <a:stretch/>
        </p:blipFill>
        <p:spPr>
          <a:xfrm>
            <a:off x="4607280" y="2958526"/>
            <a:ext cx="4308120" cy="263391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04800" y="457200"/>
            <a:ext cx="8382000" cy="1143000"/>
          </a:xfrm>
        </p:spPr>
        <p:txBody>
          <a:bodyPr/>
          <a:lstStyle/>
          <a:p>
            <a:pPr eaLnBrk="1" hangingPunct="1"/>
            <a:r>
              <a:rPr lang="en-US" sz="3600" smtClean="0"/>
              <a:t>How do rollovers occur? </a:t>
            </a:r>
            <a:br>
              <a:rPr lang="en-US" sz="3600" smtClean="0"/>
            </a:br>
            <a:r>
              <a:rPr lang="en-US" sz="2800" smtClean="0"/>
              <a:t>(McCann, J. Safety Research, 2006)</a:t>
            </a:r>
          </a:p>
        </p:txBody>
      </p:sp>
      <p:sp>
        <p:nvSpPr>
          <p:cNvPr id="61443" name="Rectangle 3"/>
          <p:cNvSpPr>
            <a:spLocks noGrp="1" noChangeArrowheads="1"/>
          </p:cNvSpPr>
          <p:nvPr>
            <p:ph type="body" idx="1"/>
          </p:nvPr>
        </p:nvSpPr>
        <p:spPr>
          <a:xfrm>
            <a:off x="381000" y="1981200"/>
            <a:ext cx="5562600" cy="4343400"/>
          </a:xfrm>
        </p:spPr>
        <p:txBody>
          <a:bodyPr/>
          <a:lstStyle/>
          <a:p>
            <a:pPr eaLnBrk="1" hangingPunct="1">
              <a:buFontTx/>
              <a:buNone/>
            </a:pPr>
            <a:r>
              <a:rPr lang="en-US" smtClean="0"/>
              <a:t>	37% of rollovers involving operators occurred when a vehicle went over an embankment or slope.</a:t>
            </a:r>
          </a:p>
        </p:txBody>
      </p:sp>
      <p:sp>
        <p:nvSpPr>
          <p:cNvPr id="61446" name="Text Box 7"/>
          <p:cNvSpPr txBox="1">
            <a:spLocks noChangeArrowheads="1"/>
          </p:cNvSpPr>
          <p:nvPr/>
        </p:nvSpPr>
        <p:spPr bwMode="auto">
          <a:xfrm>
            <a:off x="457200" y="5301932"/>
            <a:ext cx="29718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spcBef>
                <a:spcPct val="50000"/>
              </a:spcBef>
            </a:pPr>
            <a:r>
              <a:rPr lang="en-US" sz="1800" dirty="0">
                <a:solidFill>
                  <a:schemeClr val="tx1"/>
                </a:solidFill>
              </a:rPr>
              <a:t>Off-highway truck involved in fatality, courtesy of NIOSH</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65220" y="3956576"/>
            <a:ext cx="4067175" cy="2901424"/>
          </a:xfrm>
          <a:prstGeom prst="rect">
            <a:avLst/>
          </a:prstGeom>
          <a:ln>
            <a:noFill/>
          </a:ln>
          <a:effectLst>
            <a:outerShdw blurRad="292100" dist="139700" dir="2700000" algn="tl" rotWithShape="0">
              <a:srgbClr val="333333">
                <a:alpha val="65000"/>
              </a:srgbClr>
            </a:outerShdw>
          </a:effectLst>
        </p:spPr>
      </p:pic>
      <p:pic>
        <p:nvPicPr>
          <p:cNvPr id="25604" name="Picture 4" descr="excavator turned over"/>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38800" y="1752600"/>
            <a:ext cx="3048000"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04800" y="457200"/>
            <a:ext cx="8382000" cy="1143000"/>
          </a:xfrm>
        </p:spPr>
        <p:txBody>
          <a:bodyPr/>
          <a:lstStyle/>
          <a:p>
            <a:pPr eaLnBrk="1" hangingPunct="1"/>
            <a:r>
              <a:rPr lang="en-US" sz="3600" smtClean="0"/>
              <a:t>How do rollovers occur? </a:t>
            </a:r>
            <a:br>
              <a:rPr lang="en-US" sz="3600" smtClean="0"/>
            </a:br>
            <a:r>
              <a:rPr lang="en-US" sz="2800" smtClean="0"/>
              <a:t>(McCann, J. Safety Research, 2006)</a:t>
            </a:r>
          </a:p>
        </p:txBody>
      </p:sp>
      <p:sp>
        <p:nvSpPr>
          <p:cNvPr id="62467" name="Rectangle 3"/>
          <p:cNvSpPr>
            <a:spLocks noGrp="1" noChangeArrowheads="1"/>
          </p:cNvSpPr>
          <p:nvPr>
            <p:ph type="body" idx="1"/>
          </p:nvPr>
        </p:nvSpPr>
        <p:spPr>
          <a:xfrm>
            <a:off x="228600" y="2057400"/>
            <a:ext cx="4800600" cy="4343400"/>
          </a:xfrm>
        </p:spPr>
        <p:txBody>
          <a:bodyPr/>
          <a:lstStyle/>
          <a:p>
            <a:pPr eaLnBrk="1" hangingPunct="1">
              <a:buFontTx/>
              <a:buNone/>
            </a:pPr>
            <a:r>
              <a:rPr lang="en-US" sz="3600" smtClean="0"/>
              <a:t>	28% occurred while loading or unloading heavy equipment off trailer trucks</a:t>
            </a:r>
          </a:p>
        </p:txBody>
      </p:sp>
      <p:pic>
        <p:nvPicPr>
          <p:cNvPr id="27652" name="Picture 8" descr="5067231_backhoetest-008_web"/>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43500" y="2133600"/>
            <a:ext cx="4000500" cy="472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2469" name="Text Box 9"/>
          <p:cNvSpPr txBox="1">
            <a:spLocks noChangeArrowheads="1"/>
          </p:cNvSpPr>
          <p:nvPr/>
        </p:nvSpPr>
        <p:spPr bwMode="auto">
          <a:xfrm>
            <a:off x="1447800" y="5911850"/>
            <a:ext cx="502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spcBef>
                <a:spcPct val="50000"/>
              </a:spcBef>
            </a:pPr>
            <a:r>
              <a:rPr lang="en-US" sz="1600" b="0" dirty="0">
                <a:solidFill>
                  <a:schemeClr val="tx1"/>
                </a:solidFill>
              </a:rPr>
              <a:t>Photo courtesy Robert Carr</a:t>
            </a:r>
          </a:p>
        </p:txBody>
      </p:sp>
    </p:spTree>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z="3200" smtClean="0"/>
              <a:t>How can we prevent rollovers while loading and unloading equipment?</a:t>
            </a:r>
          </a:p>
        </p:txBody>
      </p:sp>
      <p:sp>
        <p:nvSpPr>
          <p:cNvPr id="64515" name="Rectangle 3"/>
          <p:cNvSpPr>
            <a:spLocks noGrp="1" noChangeArrowheads="1"/>
          </p:cNvSpPr>
          <p:nvPr>
            <p:ph type="body" idx="1"/>
          </p:nvPr>
        </p:nvSpPr>
        <p:spPr>
          <a:xfrm>
            <a:off x="457200" y="2057400"/>
            <a:ext cx="8305800" cy="3352800"/>
          </a:xfrm>
        </p:spPr>
        <p:txBody>
          <a:bodyPr/>
          <a:lstStyle/>
          <a:p>
            <a:pPr eaLnBrk="1" hangingPunct="1"/>
            <a:r>
              <a:rPr lang="en-US" smtClean="0"/>
              <a:t>Make sure the trailer is secure and on a level surface</a:t>
            </a:r>
          </a:p>
          <a:p>
            <a:pPr eaLnBrk="1" hangingPunct="1"/>
            <a:r>
              <a:rPr lang="en-US" smtClean="0"/>
              <a:t>Inspect the deck for debris, blocking or chains</a:t>
            </a:r>
          </a:p>
          <a:p>
            <a:pPr eaLnBrk="1" hangingPunct="1"/>
            <a:r>
              <a:rPr lang="en-US" smtClean="0"/>
              <a:t>Have a spotter help properly align the equipment up the ramps</a:t>
            </a:r>
          </a:p>
          <a:p>
            <a:pPr eaLnBrk="1" hangingPunct="1"/>
            <a:r>
              <a:rPr lang="en-US" smtClean="0"/>
              <a:t>Be sure equipment is properly secured</a:t>
            </a:r>
          </a:p>
        </p:txBody>
      </p:sp>
    </p:spTree>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29083" y="2158895"/>
            <a:ext cx="3869197" cy="3340205"/>
          </a:xfrm>
          <a:prstGeom prst="rect">
            <a:avLst/>
          </a:prstGeom>
        </p:spPr>
      </p:pic>
      <p:sp>
        <p:nvSpPr>
          <p:cNvPr id="30722" name="Rectangle 2"/>
          <p:cNvSpPr>
            <a:spLocks noGrp="1" noChangeArrowheads="1"/>
          </p:cNvSpPr>
          <p:nvPr>
            <p:ph type="title"/>
          </p:nvPr>
        </p:nvSpPr>
        <p:spPr>
          <a:xfrm>
            <a:off x="457200" y="457200"/>
            <a:ext cx="8305800" cy="1143000"/>
          </a:xfrm>
        </p:spPr>
        <p:txBody>
          <a:bodyPr>
            <a:normAutofit fontScale="90000"/>
          </a:bodyPr>
          <a:lstStyle/>
          <a:p>
            <a:pPr eaLnBrk="1" hangingPunct="1">
              <a:defRPr/>
            </a:pPr>
            <a:r>
              <a:rPr lang="en-US" sz="3600" smtClean="0"/>
              <a:t>If a rollover occurs, what greatly  improves your chances of surviving?</a:t>
            </a:r>
          </a:p>
        </p:txBody>
      </p:sp>
      <p:sp>
        <p:nvSpPr>
          <p:cNvPr id="65539" name="Rectangle 3"/>
          <p:cNvSpPr>
            <a:spLocks noGrp="1" noChangeArrowheads="1"/>
          </p:cNvSpPr>
          <p:nvPr>
            <p:ph type="body" idx="1"/>
          </p:nvPr>
        </p:nvSpPr>
        <p:spPr>
          <a:xfrm>
            <a:off x="685800" y="2133600"/>
            <a:ext cx="4724400" cy="4114800"/>
          </a:xfrm>
        </p:spPr>
        <p:txBody>
          <a:bodyPr/>
          <a:lstStyle/>
          <a:p>
            <a:pPr eaLnBrk="1" hangingPunct="1"/>
            <a:r>
              <a:rPr lang="en-US" sz="3600" dirty="0" smtClean="0"/>
              <a:t>Wearing a seat belt!</a:t>
            </a:r>
            <a:r>
              <a:rPr lang="en-US" dirty="0" smtClean="0"/>
              <a:t>  23% of the fatalities weren’t wearing their seat belt</a:t>
            </a:r>
          </a:p>
          <a:p>
            <a:pPr eaLnBrk="1" hangingPunct="1"/>
            <a:r>
              <a:rPr lang="en-US" dirty="0" smtClean="0"/>
              <a:t>What level of the hierarchy of controls is this?</a:t>
            </a:r>
          </a:p>
        </p:txBody>
      </p:sp>
      <p:sp>
        <p:nvSpPr>
          <p:cNvPr id="65541" name="Text Box 6"/>
          <p:cNvSpPr txBox="1">
            <a:spLocks noChangeArrowheads="1"/>
          </p:cNvSpPr>
          <p:nvPr/>
        </p:nvSpPr>
        <p:spPr bwMode="auto">
          <a:xfrm>
            <a:off x="4849813" y="5499100"/>
            <a:ext cx="421798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r>
              <a:rPr lang="en-US" sz="1600">
                <a:solidFill>
                  <a:srgbClr val="FF0000"/>
                </a:solidFill>
              </a:rPr>
              <a:t>A buckled seat belt keeps the operator </a:t>
            </a:r>
          </a:p>
          <a:p>
            <a:r>
              <a:rPr lang="en-US" sz="1600">
                <a:solidFill>
                  <a:srgbClr val="FF0000"/>
                </a:solidFill>
              </a:rPr>
              <a:t>within the zone of protection of the Rollover </a:t>
            </a:r>
          </a:p>
          <a:p>
            <a:r>
              <a:rPr lang="en-US" sz="1600">
                <a:solidFill>
                  <a:srgbClr val="FF0000"/>
                </a:solidFill>
              </a:rPr>
              <a:t>Protective Structure (ROPS). Courtesy CDC.</a:t>
            </a:r>
          </a:p>
        </p:txBody>
      </p:sp>
      <p:cxnSp>
        <p:nvCxnSpPr>
          <p:cNvPr id="65542" name="Straight Arrow Connector 6"/>
          <p:cNvCxnSpPr>
            <a:cxnSpLocks noChangeShapeType="1"/>
          </p:cNvCxnSpPr>
          <p:nvPr/>
        </p:nvCxnSpPr>
        <p:spPr bwMode="auto">
          <a:xfrm rot="5400000" flipH="1" flipV="1">
            <a:off x="6248400" y="4191000"/>
            <a:ext cx="1981200" cy="762000"/>
          </a:xfrm>
          <a:prstGeom prst="straightConnector1">
            <a:avLst/>
          </a:prstGeom>
          <a:noFill/>
          <a:ln w="19050" algn="ctr">
            <a:solidFill>
              <a:srgbClr val="FF0000"/>
            </a:solidFill>
            <a:round/>
            <a:headEnd/>
            <a:tailEnd type="arrow" w="med" len="med"/>
          </a:ln>
        </p:spPr>
      </p:cxn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7772400" cy="1143000"/>
          </a:xfrm>
        </p:spPr>
        <p:txBody>
          <a:bodyPr/>
          <a:lstStyle/>
          <a:p>
            <a:r>
              <a:rPr lang="en-US" sz="4000" b="1" smtClean="0">
                <a:solidFill>
                  <a:srgbClr val="FFFF00"/>
                </a:solidFill>
              </a:rPr>
              <a:t>You Should…</a:t>
            </a:r>
            <a:endParaRPr lang="en-US" sz="4000" b="1" smtClean="0"/>
          </a:p>
        </p:txBody>
      </p:sp>
      <p:sp>
        <p:nvSpPr>
          <p:cNvPr id="51203" name="Rectangle 3"/>
          <p:cNvSpPr>
            <a:spLocks noGrp="1" noChangeArrowheads="1"/>
          </p:cNvSpPr>
          <p:nvPr>
            <p:ph idx="1"/>
          </p:nvPr>
        </p:nvSpPr>
        <p:spPr>
          <a:xfrm>
            <a:off x="0" y="1905000"/>
            <a:ext cx="9144000" cy="4953000"/>
          </a:xfrm>
        </p:spPr>
        <p:txBody>
          <a:bodyPr/>
          <a:lstStyle/>
          <a:p>
            <a:pPr>
              <a:defRPr/>
            </a:pPr>
            <a:endParaRPr lang="en-US" dirty="0"/>
          </a:p>
          <a:p>
            <a:pPr>
              <a:buFontTx/>
              <a:buNone/>
              <a:defRPr/>
            </a:pPr>
            <a:endParaRPr lang="en-US" dirty="0"/>
          </a:p>
          <a:p>
            <a:pPr>
              <a:defRPr/>
            </a:pPr>
            <a:endParaRPr lang="en-US" dirty="0"/>
          </a:p>
          <a:p>
            <a:pPr indent="0">
              <a:buFontTx/>
              <a:buNone/>
              <a:defRPr/>
            </a:pPr>
            <a:r>
              <a:rPr lang="en-US" sz="4000" b="1" dirty="0">
                <a:solidFill>
                  <a:srgbClr val="FFFF00"/>
                </a:solidFill>
              </a:rPr>
              <a:t>Perform a systematic </a:t>
            </a:r>
            <a:r>
              <a:rPr lang="en-US" sz="4000" b="1" dirty="0" smtClean="0">
                <a:solidFill>
                  <a:srgbClr val="FFFF00"/>
                </a:solidFill>
              </a:rPr>
              <a:t>pre-operational </a:t>
            </a:r>
            <a:r>
              <a:rPr lang="en-US" sz="4000" b="1" dirty="0">
                <a:solidFill>
                  <a:srgbClr val="FFFF00"/>
                </a:solidFill>
              </a:rPr>
              <a:t>examination of the machine using a designated examination report form to record findings and comments.</a:t>
            </a:r>
            <a:endParaRPr lang="en-US" sz="4000" dirty="0">
              <a:solidFill>
                <a:srgbClr val="FFFF00"/>
              </a:solidFill>
            </a:endParaRPr>
          </a:p>
        </p:txBody>
      </p:sp>
    </p:spTree>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pPr eaLnBrk="1" hangingPunct="1">
              <a:defRPr/>
            </a:pPr>
            <a:r>
              <a:rPr lang="en-US" sz="3600" smtClean="0"/>
              <a:t>What are the struck-by hazards of dumping trucks?</a:t>
            </a:r>
          </a:p>
        </p:txBody>
      </p:sp>
      <p:sp>
        <p:nvSpPr>
          <p:cNvPr id="67587" name="Rectangle 3"/>
          <p:cNvSpPr>
            <a:spLocks noGrp="1" noChangeArrowheads="1"/>
          </p:cNvSpPr>
          <p:nvPr>
            <p:ph type="body" idx="1"/>
          </p:nvPr>
        </p:nvSpPr>
        <p:spPr>
          <a:xfrm>
            <a:off x="228600" y="1905000"/>
            <a:ext cx="5354894" cy="3657600"/>
          </a:xfrm>
        </p:spPr>
        <p:txBody>
          <a:bodyPr/>
          <a:lstStyle/>
          <a:p>
            <a:pPr eaLnBrk="1" hangingPunct="1"/>
            <a:r>
              <a:rPr lang="en-US" sz="2800" dirty="0" smtClean="0"/>
              <a:t>Trucks can become unstable with the boxes raised</a:t>
            </a:r>
          </a:p>
          <a:p>
            <a:pPr eaLnBrk="1" hangingPunct="1"/>
            <a:r>
              <a:rPr lang="en-US" sz="2800" dirty="0" smtClean="0"/>
              <a:t>If an end gate chain breaks, you could be covered in material  (asphalt is 400° )</a:t>
            </a:r>
          </a:p>
          <a:p>
            <a:pPr eaLnBrk="1" hangingPunct="1"/>
            <a:r>
              <a:rPr lang="en-US" sz="2800" dirty="0" smtClean="0"/>
              <a:t>Beds must be lowered for maintenance or properly blocked</a:t>
            </a:r>
          </a:p>
          <a:p>
            <a:pPr eaLnBrk="1" hangingPunct="1"/>
            <a:endParaRPr lang="en-US" sz="2800" dirty="0" smtClean="0"/>
          </a:p>
          <a:p>
            <a:pPr eaLnBrk="1" hangingPunct="1">
              <a:buFontTx/>
              <a:buNone/>
            </a:pPr>
            <a:endParaRPr lang="en-US" sz="2800" dirty="0" smtClean="0"/>
          </a:p>
        </p:txBody>
      </p:sp>
      <p:sp>
        <p:nvSpPr>
          <p:cNvPr id="67589" name="Text Box 8"/>
          <p:cNvSpPr txBox="1">
            <a:spLocks noChangeArrowheads="1"/>
          </p:cNvSpPr>
          <p:nvPr/>
        </p:nvSpPr>
        <p:spPr bwMode="auto">
          <a:xfrm>
            <a:off x="381000" y="6073775"/>
            <a:ext cx="83820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lgn="r">
              <a:spcBef>
                <a:spcPct val="50000"/>
              </a:spcBef>
            </a:pPr>
            <a:r>
              <a:rPr lang="en-US" sz="1800" b="0">
                <a:solidFill>
                  <a:schemeClr val="tx1"/>
                </a:solidFill>
              </a:rPr>
              <a:t>Truck that released two tons of hot asphalt on a driver inspecting the brakes. </a:t>
            </a:r>
          </a:p>
          <a:p>
            <a:pPr algn="r">
              <a:spcBef>
                <a:spcPct val="50000"/>
              </a:spcBef>
            </a:pPr>
            <a:r>
              <a:rPr lang="en-US" sz="1800" b="0">
                <a:solidFill>
                  <a:schemeClr val="tx1"/>
                </a:solidFill>
              </a:rPr>
              <a:t>Courtesy Kentucky FACE reports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8254" y="1950721"/>
            <a:ext cx="3575746" cy="4123054"/>
          </a:xfrm>
          <a:prstGeom prst="rect">
            <a:avLst/>
          </a:prstGeom>
        </p:spPr>
      </p:pic>
    </p:spTree>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FILES\HAULAGE.SUR\pptetcworkingfiles\newjpgs\10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175"/>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p:txBody>
          <a:bodyPr>
            <a:normAutofit fontScale="90000"/>
          </a:bodyPr>
          <a:lstStyle/>
          <a:p>
            <a:pPr eaLnBrk="1" hangingPunct="1">
              <a:defRPr/>
            </a:pPr>
            <a:r>
              <a:rPr lang="en-US" sz="5400" smtClean="0"/>
              <a:t>Lessons learned from fatalities for workers on foot</a:t>
            </a:r>
          </a:p>
        </p:txBody>
      </p:sp>
      <p:sp>
        <p:nvSpPr>
          <p:cNvPr id="69635" name="Rectangle 3"/>
          <p:cNvSpPr>
            <a:spLocks noGrp="1" noChangeArrowheads="1"/>
          </p:cNvSpPr>
          <p:nvPr>
            <p:ph type="subTitle" idx="1"/>
          </p:nvPr>
        </p:nvSpPr>
        <p:spPr>
          <a:xfrm>
            <a:off x="1219200" y="4343400"/>
            <a:ext cx="6400800" cy="1752600"/>
          </a:xfrm>
        </p:spPr>
        <p:txBody>
          <a:bodyPr/>
          <a:lstStyle/>
          <a:p>
            <a:pPr eaLnBrk="1" hangingPunct="1"/>
            <a:r>
              <a:rPr lang="en-US" smtClean="0"/>
              <a:t>McCann</a:t>
            </a:r>
          </a:p>
          <a:p>
            <a:pPr eaLnBrk="1" hangingPunct="1"/>
            <a:r>
              <a:rPr lang="en-US" smtClean="0"/>
              <a:t>Journal of Safety Research</a:t>
            </a:r>
          </a:p>
          <a:p>
            <a:pPr eaLnBrk="1" hangingPunct="1"/>
            <a:r>
              <a:rPr lang="en-US" smtClean="0"/>
              <a:t>2006</a:t>
            </a:r>
          </a:p>
        </p:txBody>
      </p:sp>
    </p:spTree>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a:xfrm>
            <a:off x="685800" y="990600"/>
            <a:ext cx="7772400" cy="1143000"/>
          </a:xfrm>
        </p:spPr>
        <p:txBody>
          <a:bodyPr>
            <a:normAutofit fontScale="90000"/>
          </a:bodyPr>
          <a:lstStyle/>
          <a:p>
            <a:pPr eaLnBrk="1" hangingPunct="1">
              <a:defRPr/>
            </a:pPr>
            <a:r>
              <a:rPr lang="en-US" sz="3600" smtClean="0"/>
              <a:t>Vehicles backing up caused 43% of struck-by vehicle deaths </a:t>
            </a:r>
            <a:r>
              <a:rPr lang="en-US" sz="2400" smtClean="0"/>
              <a:t>(McCann, J. Safety Research, 2006)</a:t>
            </a:r>
            <a:br>
              <a:rPr lang="en-US" sz="2400" smtClean="0"/>
            </a:br>
            <a:endParaRPr lang="en-US" sz="2400" smtClean="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5000" y="2133600"/>
            <a:ext cx="5496274" cy="4139381"/>
          </a:xfrm>
        </p:spPr>
      </p:pic>
    </p:spTree>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z="3600" smtClean="0"/>
              <a:t>How should we safely back up equipment?</a:t>
            </a:r>
          </a:p>
        </p:txBody>
      </p:sp>
      <p:sp>
        <p:nvSpPr>
          <p:cNvPr id="71683" name="Rectangle 3"/>
          <p:cNvSpPr>
            <a:spLocks noGrp="1" noChangeArrowheads="1"/>
          </p:cNvSpPr>
          <p:nvPr>
            <p:ph type="body" idx="1"/>
          </p:nvPr>
        </p:nvSpPr>
        <p:spPr>
          <a:xfrm>
            <a:off x="152400" y="2209800"/>
            <a:ext cx="4800600" cy="4724400"/>
          </a:xfrm>
        </p:spPr>
        <p:txBody>
          <a:bodyPr/>
          <a:lstStyle/>
          <a:p>
            <a:pPr eaLnBrk="1" hangingPunct="1">
              <a:lnSpc>
                <a:spcPct val="90000"/>
              </a:lnSpc>
            </a:pPr>
            <a:r>
              <a:rPr lang="en-US" sz="2400" dirty="0" smtClean="0"/>
              <a:t>Have audible back-up alarms</a:t>
            </a:r>
          </a:p>
          <a:p>
            <a:pPr eaLnBrk="1" hangingPunct="1">
              <a:lnSpc>
                <a:spcPct val="90000"/>
              </a:lnSpc>
            </a:pPr>
            <a:r>
              <a:rPr lang="en-US" sz="2400" dirty="0" smtClean="0"/>
              <a:t>Have a spotter to direct the operator if visibility is restricted</a:t>
            </a:r>
          </a:p>
          <a:p>
            <a:pPr eaLnBrk="1" hangingPunct="1">
              <a:lnSpc>
                <a:spcPct val="90000"/>
              </a:lnSpc>
            </a:pPr>
            <a:r>
              <a:rPr lang="en-US" sz="2400" dirty="0" smtClean="0"/>
              <a:t>Keep adequate clearance behind the vehicle</a:t>
            </a:r>
          </a:p>
          <a:p>
            <a:pPr eaLnBrk="1" hangingPunct="1">
              <a:lnSpc>
                <a:spcPct val="90000"/>
              </a:lnSpc>
            </a:pPr>
            <a:r>
              <a:rPr lang="en-US" sz="2400" dirty="0" smtClean="0"/>
              <a:t>Always pay attention to backing equipment</a:t>
            </a:r>
          </a:p>
          <a:p>
            <a:pPr eaLnBrk="1" hangingPunct="1">
              <a:lnSpc>
                <a:spcPct val="90000"/>
              </a:lnSpc>
            </a:pPr>
            <a:r>
              <a:rPr lang="en-US" sz="2400" dirty="0" smtClean="0"/>
              <a:t>Consider electronic signaling devices or sensors on vehicles to monitor workers</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00600" y="2743200"/>
            <a:ext cx="4187952" cy="3084576"/>
          </a:xfrm>
          <a:prstGeom prst="rect">
            <a:avLst/>
          </a:prstGeom>
        </p:spPr>
      </p:pic>
    </p:spTree>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normAutofit fontScale="90000"/>
          </a:bodyPr>
          <a:lstStyle/>
          <a:p>
            <a:pPr eaLnBrk="1" hangingPunct="1">
              <a:defRPr/>
            </a:pPr>
            <a:r>
              <a:rPr lang="en-US" sz="3600" smtClean="0"/>
              <a:t>For workers who were struck by objects…</a:t>
            </a:r>
          </a:p>
        </p:txBody>
      </p:sp>
      <p:sp>
        <p:nvSpPr>
          <p:cNvPr id="2052" name="Rectangle 3"/>
          <p:cNvSpPr>
            <a:spLocks noGrp="1" noChangeArrowheads="1"/>
          </p:cNvSpPr>
          <p:nvPr>
            <p:ph type="body" sz="half" idx="1"/>
          </p:nvPr>
        </p:nvSpPr>
        <p:spPr>
          <a:xfrm>
            <a:off x="685800" y="1981200"/>
            <a:ext cx="4800600" cy="4114800"/>
          </a:xfrm>
        </p:spPr>
        <p:txBody>
          <a:bodyPr/>
          <a:lstStyle/>
          <a:p>
            <a:pPr eaLnBrk="1" hangingPunct="1"/>
            <a:r>
              <a:rPr lang="en-US" sz="2800" smtClean="0"/>
              <a:t>41% from vehicle parts like backhoe buckets</a:t>
            </a:r>
          </a:p>
          <a:p>
            <a:pPr eaLnBrk="1" hangingPunct="1"/>
            <a:r>
              <a:rPr lang="en-US" sz="2800" smtClean="0"/>
              <a:t>38% from falling vehicle loads</a:t>
            </a:r>
          </a:p>
          <a:p>
            <a:pPr eaLnBrk="1" hangingPunct="1"/>
            <a:r>
              <a:rPr lang="en-US" sz="2800" smtClean="0"/>
              <a:t>18% from vehicles falling onto workers in trenches</a:t>
            </a:r>
          </a:p>
        </p:txBody>
      </p:sp>
      <p:pic>
        <p:nvPicPr>
          <p:cNvPr id="3" name="Content Placeholder 2"/>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5486400" y="1712659"/>
            <a:ext cx="3466067" cy="4992941"/>
          </a:xfrm>
        </p:spPr>
      </p:pic>
    </p:spTree>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smtClean="0"/>
              <a:t>Workers on foot</a:t>
            </a:r>
          </a:p>
        </p:txBody>
      </p:sp>
      <p:sp>
        <p:nvSpPr>
          <p:cNvPr id="72707" name="Rectangle 3"/>
          <p:cNvSpPr>
            <a:spLocks noGrp="1" noChangeArrowheads="1"/>
          </p:cNvSpPr>
          <p:nvPr>
            <p:ph type="body" idx="1"/>
          </p:nvPr>
        </p:nvSpPr>
        <p:spPr>
          <a:xfrm>
            <a:off x="381000" y="1905000"/>
            <a:ext cx="8458200" cy="4114800"/>
          </a:xfrm>
        </p:spPr>
        <p:txBody>
          <a:bodyPr/>
          <a:lstStyle/>
          <a:p>
            <a:pPr lvl="1" algn="ctr" eaLnBrk="1" hangingPunct="1">
              <a:buFontTx/>
              <a:buNone/>
            </a:pPr>
            <a:r>
              <a:rPr lang="en-US" sz="3600" smtClean="0"/>
              <a:t>20% of fatalities involved crane loads or crane booms</a:t>
            </a:r>
          </a:p>
        </p:txBody>
      </p:sp>
      <p:pic>
        <p:nvPicPr>
          <p:cNvPr id="39940" name="Picture 4" descr="crane turn over kebelco 2"/>
          <p:cNvPicPr>
            <a:picLocks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352800" y="3352800"/>
            <a:ext cx="5486400" cy="3200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MVC-008F"/>
          <p:cNvPicPr>
            <a:picLocks noChangeAspect="1" noChangeArrowheads="1"/>
          </p:cNvPicPr>
          <p:nvPr/>
        </p:nvPicPr>
        <p:blipFill>
          <a:blip r:embed="rId3">
            <a:lum bright="6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251" name="Text Box 3"/>
          <p:cNvSpPr txBox="1">
            <a:spLocks noChangeArrowheads="1"/>
          </p:cNvSpPr>
          <p:nvPr/>
        </p:nvSpPr>
        <p:spPr bwMode="auto">
          <a:xfrm>
            <a:off x="838200" y="730250"/>
            <a:ext cx="7620000" cy="155575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0" hangingPunct="0">
              <a:spcBef>
                <a:spcPct val="50000"/>
              </a:spcBef>
              <a:defRPr/>
            </a:pPr>
            <a:r>
              <a:rPr lang="en-US" sz="4800">
                <a:solidFill>
                  <a:schemeClr val="bg1"/>
                </a:solidFill>
                <a:latin typeface="Tahoma" pitchFamily="34" charset="0"/>
              </a:rPr>
              <a:t>Everyone must stay out from under all loads!</a:t>
            </a:r>
          </a:p>
        </p:txBody>
      </p:sp>
    </p:spTree>
  </p:cSld>
  <p:clrMapOvr>
    <a:masterClrMapping/>
  </p:clrMapOvr>
  <p:transition spd="med"/>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6" descr="Crane tip-over at library expansion project."/>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562600" y="2368550"/>
            <a:ext cx="3352800" cy="3255963"/>
          </a:xfrm>
          <a:prstGeom prst="rect">
            <a:avLst/>
          </a:prstGeom>
          <a:ln>
            <a:noFill/>
          </a:ln>
          <a:effectLst>
            <a:outerShdw blurRad="292100" dist="139700" dir="2700000" algn="tl" rotWithShape="0">
              <a:srgbClr val="333333">
                <a:alpha val="65000"/>
              </a:srgbClr>
            </a:outerShdw>
          </a:effectLst>
        </p:spPr>
      </p:pic>
      <p:sp>
        <p:nvSpPr>
          <p:cNvPr id="75779" name="Rectangle 2"/>
          <p:cNvSpPr>
            <a:spLocks noGrp="1" noChangeArrowheads="1"/>
          </p:cNvSpPr>
          <p:nvPr>
            <p:ph type="title"/>
          </p:nvPr>
        </p:nvSpPr>
        <p:spPr>
          <a:xfrm>
            <a:off x="685800" y="152400"/>
            <a:ext cx="8458200" cy="2057400"/>
          </a:xfrm>
        </p:spPr>
        <p:txBody>
          <a:bodyPr/>
          <a:lstStyle/>
          <a:p>
            <a:pPr algn="l" eaLnBrk="1" hangingPunct="1"/>
            <a:r>
              <a:rPr lang="en-US" smtClean="0"/>
              <a:t>What causes crane rollovers?</a:t>
            </a:r>
          </a:p>
        </p:txBody>
      </p:sp>
      <p:sp>
        <p:nvSpPr>
          <p:cNvPr id="75780" name="Rectangle 3"/>
          <p:cNvSpPr>
            <a:spLocks noGrp="1" noChangeArrowheads="1"/>
          </p:cNvSpPr>
          <p:nvPr>
            <p:ph type="body" idx="1"/>
          </p:nvPr>
        </p:nvSpPr>
        <p:spPr>
          <a:xfrm>
            <a:off x="304800" y="1905000"/>
            <a:ext cx="5867400" cy="3962400"/>
          </a:xfrm>
        </p:spPr>
        <p:txBody>
          <a:bodyPr/>
          <a:lstStyle/>
          <a:p>
            <a:pPr eaLnBrk="1" hangingPunct="1"/>
            <a:r>
              <a:rPr lang="en-US" smtClean="0"/>
              <a:t>Soft ground</a:t>
            </a:r>
          </a:p>
          <a:p>
            <a:pPr eaLnBrk="1" hangingPunct="1"/>
            <a:r>
              <a:rPr lang="en-US" smtClean="0"/>
              <a:t>Inadequate outrigger support</a:t>
            </a:r>
          </a:p>
          <a:p>
            <a:pPr eaLnBrk="1" hangingPunct="1"/>
            <a:r>
              <a:rPr lang="en-US" smtClean="0"/>
              <a:t>Overload</a:t>
            </a:r>
          </a:p>
          <a:p>
            <a:pPr eaLnBrk="1" hangingPunct="1"/>
            <a:r>
              <a:rPr lang="en-US" smtClean="0"/>
              <a:t>Crane out of level</a:t>
            </a:r>
          </a:p>
          <a:p>
            <a:pPr eaLnBrk="1" hangingPunct="1"/>
            <a:r>
              <a:rPr lang="en-US" smtClean="0"/>
              <a:t>Booming out while swinging a load</a:t>
            </a:r>
          </a:p>
        </p:txBody>
      </p:sp>
      <p:sp>
        <p:nvSpPr>
          <p:cNvPr id="75781" name="Text Box 8"/>
          <p:cNvSpPr txBox="1">
            <a:spLocks noChangeArrowheads="1"/>
          </p:cNvSpPr>
          <p:nvPr/>
        </p:nvSpPr>
        <p:spPr bwMode="auto">
          <a:xfrm>
            <a:off x="5638800" y="5746750"/>
            <a:ext cx="3505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spcBef>
                <a:spcPct val="50000"/>
              </a:spcBef>
            </a:pPr>
            <a:r>
              <a:rPr lang="en-US" sz="1400" dirty="0">
                <a:solidFill>
                  <a:schemeClr val="tx1"/>
                </a:solidFill>
              </a:rPr>
              <a:t>Fatality caused by crane tip-over at library expansion project. </a:t>
            </a:r>
            <a:r>
              <a:rPr lang="en-US" sz="1400" i="1" dirty="0">
                <a:solidFill>
                  <a:schemeClr val="tx1"/>
                </a:solidFill>
              </a:rPr>
              <a:t> (Photo courtesy of NIOSH and The Blade/Toledo Ohio)</a:t>
            </a:r>
          </a:p>
        </p:txBody>
      </p:sp>
    </p:spTree>
  </p:cSld>
  <p:clrMapOvr>
    <a:masterClrMapping/>
  </p:clrMapOvr>
  <p:transition spd="me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Grp="1" noChangeArrowheads="1"/>
          </p:cNvSpPr>
          <p:nvPr>
            <p:ph type="title"/>
          </p:nvPr>
        </p:nvSpPr>
        <p:spPr/>
        <p:txBody>
          <a:bodyPr>
            <a:normAutofit fontScale="90000"/>
          </a:bodyPr>
          <a:lstStyle/>
          <a:p>
            <a:pPr eaLnBrk="1" hangingPunct="1">
              <a:defRPr/>
            </a:pPr>
            <a:r>
              <a:rPr lang="en-US" sz="3600" smtClean="0"/>
              <a:t>The swing radius on a crane should be marked</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0200" y="1676400"/>
            <a:ext cx="6045200" cy="4533900"/>
          </a:xfrm>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0" y="1219200"/>
            <a:ext cx="8991600" cy="1752600"/>
          </a:xfrm>
        </p:spPr>
        <p:txBody>
          <a:bodyPr/>
          <a:lstStyle/>
          <a:p>
            <a:r>
              <a:rPr lang="en-US" sz="6600" b="1" smtClean="0">
                <a:solidFill>
                  <a:srgbClr val="FFFF00"/>
                </a:solidFill>
              </a:rPr>
              <a:t>Prepare the Machine</a:t>
            </a:r>
            <a:endParaRPr lang="en-US" sz="6600" b="1" smtClean="0"/>
          </a:p>
        </p:txBody>
      </p:sp>
    </p:spTree>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6"/>
          <p:cNvSpPr>
            <a:spLocks noGrp="1" noChangeArrowheads="1"/>
          </p:cNvSpPr>
          <p:nvPr>
            <p:ph type="title"/>
          </p:nvPr>
        </p:nvSpPr>
        <p:spPr>
          <a:xfrm>
            <a:off x="685800" y="457200"/>
            <a:ext cx="7772400" cy="1066800"/>
          </a:xfrm>
        </p:spPr>
        <p:txBody>
          <a:bodyPr>
            <a:normAutofit fontScale="90000"/>
          </a:bodyPr>
          <a:lstStyle/>
          <a:p>
            <a:pPr eaLnBrk="1" hangingPunct="1">
              <a:defRPr/>
            </a:pPr>
            <a:r>
              <a:rPr lang="en-US" sz="3600" dirty="0" smtClean="0"/>
              <a:t>Why is the worker on foot at risk of being struck by the equipment?</a:t>
            </a:r>
          </a:p>
        </p:txBody>
      </p:sp>
      <p:sp>
        <p:nvSpPr>
          <p:cNvPr id="256008" name="Text Box 8"/>
          <p:cNvSpPr txBox="1">
            <a:spLocks noChangeArrowheads="1"/>
          </p:cNvSpPr>
          <p:nvPr/>
        </p:nvSpPr>
        <p:spPr bwMode="auto">
          <a:xfrm>
            <a:off x="1066800" y="589788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spcBef>
                <a:spcPct val="50000"/>
              </a:spcBef>
            </a:pPr>
            <a:r>
              <a:rPr lang="en-US" sz="2400">
                <a:solidFill>
                  <a:schemeClr val="tx1"/>
                </a:solidFill>
              </a:rPr>
              <a:t>What is the right way to approach this loader?</a:t>
            </a:r>
          </a:p>
        </p:txBody>
      </p:sp>
      <p:sp>
        <p:nvSpPr>
          <p:cNvPr id="2" name="Content Placeholder 1"/>
          <p:cNvSpPr>
            <a:spLocks noGrp="1"/>
          </p:cNvSpPr>
          <p:nvPr>
            <p:ph idx="1"/>
          </p:nvPr>
        </p:nvSpPr>
        <p:spPr>
          <a:xfrm>
            <a:off x="685800" y="1981200"/>
            <a:ext cx="7772400" cy="4572000"/>
          </a:xfrm>
        </p:spPr>
        <p:txBody>
          <a:bodyPr/>
          <a:lstStyle/>
          <a:p>
            <a:endParaRPr lang="en-US" dirty="0" smtClean="0"/>
          </a:p>
          <a:p>
            <a:pPr marL="0" indent="0">
              <a:buNone/>
            </a:pP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8128" y="1674433"/>
            <a:ext cx="5407743" cy="4055807"/>
          </a:xfrm>
          <a:prstGeom prst="rect">
            <a:avLst/>
          </a:prstGeom>
        </p:spPr>
      </p:pic>
    </p:spTree>
  </p:cSld>
  <p:clrMapOvr>
    <a:masterClrMapping/>
  </p:clrMapOvr>
  <p:transition spd="med"/>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noChangeArrowheads="1"/>
          </p:cNvSpPr>
          <p:nvPr>
            <p:ph type="title"/>
          </p:nvPr>
        </p:nvSpPr>
        <p:spPr>
          <a:xfrm>
            <a:off x="685800" y="609600"/>
            <a:ext cx="7772400" cy="838200"/>
          </a:xfrm>
        </p:spPr>
        <p:txBody>
          <a:bodyPr/>
          <a:lstStyle/>
          <a:p>
            <a:pPr eaLnBrk="1" hangingPunct="1"/>
            <a:r>
              <a:rPr lang="en-US" sz="3600" dirty="0" smtClean="0"/>
              <a:t>Why is a worker on foot at risk?</a:t>
            </a:r>
          </a:p>
        </p:txBody>
      </p:sp>
      <p:sp>
        <p:nvSpPr>
          <p:cNvPr id="273415" name="Text Box 7"/>
          <p:cNvSpPr txBox="1">
            <a:spLocks noChangeArrowheads="1"/>
          </p:cNvSpPr>
          <p:nvPr/>
        </p:nvSpPr>
        <p:spPr bwMode="auto">
          <a:xfrm>
            <a:off x="914400" y="6096000"/>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spcBef>
                <a:spcPct val="50000"/>
              </a:spcBef>
            </a:pPr>
            <a:r>
              <a:rPr lang="en-US" sz="2400" dirty="0">
                <a:solidFill>
                  <a:schemeClr val="tx1"/>
                </a:solidFill>
              </a:rPr>
              <a:t>What is the right way to approach this backhoe?</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74800" y="1447800"/>
            <a:ext cx="5994400" cy="4495800"/>
          </a:xfrm>
        </p:spPr>
      </p:pic>
    </p:spTree>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533400"/>
            <a:ext cx="7772400" cy="1143000"/>
          </a:xfrm>
        </p:spPr>
        <p:txBody>
          <a:bodyPr>
            <a:normAutofit fontScale="90000"/>
          </a:bodyPr>
          <a:lstStyle/>
          <a:p>
            <a:pPr eaLnBrk="1" hangingPunct="1">
              <a:defRPr/>
            </a:pPr>
            <a:r>
              <a:rPr lang="en-US" sz="3200" dirty="0" smtClean="0"/>
              <a:t>Conditions that contributed to the deaths of workers maintaining equipment? </a:t>
            </a:r>
            <a:r>
              <a:rPr lang="en-US" sz="2000" dirty="0" smtClean="0"/>
              <a:t>(McCann, J. Safety Research 2006)</a:t>
            </a:r>
          </a:p>
        </p:txBody>
      </p:sp>
      <p:sp>
        <p:nvSpPr>
          <p:cNvPr id="79875" name="Rectangle 3"/>
          <p:cNvSpPr>
            <a:spLocks noGrp="1" noChangeArrowheads="1"/>
          </p:cNvSpPr>
          <p:nvPr>
            <p:ph type="body" idx="1"/>
          </p:nvPr>
        </p:nvSpPr>
        <p:spPr/>
        <p:txBody>
          <a:bodyPr/>
          <a:lstStyle/>
          <a:p>
            <a:pPr eaLnBrk="1" hangingPunct="1"/>
            <a:r>
              <a:rPr lang="en-US" smtClean="0"/>
              <a:t>81% - the brakes were not set or the parts they were working on were not locked out</a:t>
            </a:r>
          </a:p>
          <a:p>
            <a:pPr eaLnBrk="1" hangingPunct="1"/>
            <a:r>
              <a:rPr lang="en-US" smtClean="0"/>
              <a:t>19% - the vehicle was moved while being worked on</a:t>
            </a:r>
          </a:p>
        </p:txBody>
      </p:sp>
      <p:pic>
        <p:nvPicPr>
          <p:cNvPr id="52228" name="Picture 4" descr="jack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4095750"/>
            <a:ext cx="4038600" cy="2762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9877" name="TextBox 4"/>
          <p:cNvSpPr txBox="1">
            <a:spLocks noChangeArrowheads="1"/>
          </p:cNvSpPr>
          <p:nvPr/>
        </p:nvSpPr>
        <p:spPr bwMode="auto">
          <a:xfrm>
            <a:off x="2895600" y="6096000"/>
            <a:ext cx="1905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r>
              <a:rPr lang="en-US" sz="1200">
                <a:solidFill>
                  <a:srgbClr val="FF0000"/>
                </a:solidFill>
              </a:rPr>
              <a:t>Unsafe condition</a:t>
            </a:r>
          </a:p>
        </p:txBody>
      </p:sp>
      <p:cxnSp>
        <p:nvCxnSpPr>
          <p:cNvPr id="79878" name="Straight Arrow Connector 6"/>
          <p:cNvCxnSpPr>
            <a:cxnSpLocks noChangeShapeType="1"/>
            <a:stCxn id="79877" idx="0"/>
          </p:cNvCxnSpPr>
          <p:nvPr/>
        </p:nvCxnSpPr>
        <p:spPr bwMode="auto">
          <a:xfrm rot="5400000" flipH="1" flipV="1">
            <a:off x="5276850" y="3829050"/>
            <a:ext cx="838200" cy="3695700"/>
          </a:xfrm>
          <a:prstGeom prst="straightConnector1">
            <a:avLst/>
          </a:prstGeom>
          <a:noFill/>
          <a:ln w="19050" algn="ctr">
            <a:solidFill>
              <a:srgbClr val="FF0000"/>
            </a:solidFill>
            <a:round/>
            <a:headEnd/>
            <a:tailEnd type="arrow" w="med" len="med"/>
          </a:ln>
        </p:spPr>
      </p:cxnSp>
    </p:spTree>
  </p:cSld>
  <p:clrMapOvr>
    <a:masterClrMapping/>
  </p:clrMapOvr>
  <p:transition spd="med"/>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304800"/>
            <a:ext cx="7772400" cy="1143000"/>
          </a:xfrm>
        </p:spPr>
        <p:txBody>
          <a:bodyPr>
            <a:normAutofit fontScale="90000"/>
          </a:bodyPr>
          <a:lstStyle/>
          <a:p>
            <a:pPr eaLnBrk="1" hangingPunct="1">
              <a:defRPr/>
            </a:pPr>
            <a:r>
              <a:rPr lang="en-US" sz="3600" smtClean="0"/>
              <a:t>How can we reduce risks during maintenance work?</a:t>
            </a:r>
          </a:p>
        </p:txBody>
      </p:sp>
      <p:sp>
        <p:nvSpPr>
          <p:cNvPr id="80899" name="Rectangle 6"/>
          <p:cNvSpPr>
            <a:spLocks noGrp="1" noChangeArrowheads="1"/>
          </p:cNvSpPr>
          <p:nvPr>
            <p:ph type="body" idx="1"/>
          </p:nvPr>
        </p:nvSpPr>
        <p:spPr>
          <a:xfrm>
            <a:off x="457200" y="1981200"/>
            <a:ext cx="5105400" cy="4114800"/>
          </a:xfrm>
        </p:spPr>
        <p:txBody>
          <a:bodyPr/>
          <a:lstStyle/>
          <a:p>
            <a:pPr eaLnBrk="1" hangingPunct="1">
              <a:lnSpc>
                <a:spcPct val="80000"/>
              </a:lnSpc>
            </a:pPr>
            <a:r>
              <a:rPr lang="en-US" sz="2800" smtClean="0"/>
              <a:t>Lockout/ tag-out before doing work</a:t>
            </a:r>
          </a:p>
          <a:p>
            <a:pPr eaLnBrk="1" hangingPunct="1">
              <a:lnSpc>
                <a:spcPct val="80000"/>
              </a:lnSpc>
            </a:pPr>
            <a:r>
              <a:rPr lang="en-US" sz="2800" smtClean="0"/>
              <a:t>Set parking brake</a:t>
            </a:r>
          </a:p>
          <a:p>
            <a:pPr eaLnBrk="1" hangingPunct="1">
              <a:lnSpc>
                <a:spcPct val="80000"/>
              </a:lnSpc>
            </a:pPr>
            <a:r>
              <a:rPr lang="en-US" sz="2800" smtClean="0"/>
              <a:t>Chock wheels</a:t>
            </a:r>
          </a:p>
          <a:p>
            <a:pPr eaLnBrk="1" hangingPunct="1">
              <a:lnSpc>
                <a:spcPct val="80000"/>
              </a:lnSpc>
            </a:pPr>
            <a:r>
              <a:rPr lang="en-US" sz="2800" smtClean="0"/>
              <a:t>If engine must be on, work with 2 people</a:t>
            </a:r>
          </a:p>
          <a:p>
            <a:pPr eaLnBrk="1" hangingPunct="1">
              <a:lnSpc>
                <a:spcPct val="80000"/>
              </a:lnSpc>
            </a:pPr>
            <a:r>
              <a:rPr lang="en-US" sz="2800" smtClean="0"/>
              <a:t>Block dump truck bed, following manufacturer’s recommendations</a:t>
            </a:r>
          </a:p>
        </p:txBody>
      </p:sp>
      <p:pic>
        <p:nvPicPr>
          <p:cNvPr id="53252" name="Picture 5" descr="faith%2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7400" y="2428875"/>
            <a:ext cx="3276600" cy="2219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0901" name="Text Box 7"/>
          <p:cNvSpPr txBox="1">
            <a:spLocks noChangeArrowheads="1"/>
          </p:cNvSpPr>
          <p:nvPr/>
        </p:nvSpPr>
        <p:spPr bwMode="auto">
          <a:xfrm>
            <a:off x="5697538" y="1630363"/>
            <a:ext cx="32004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r>
              <a:rPr lang="en-US" sz="2400" b="0">
                <a:solidFill>
                  <a:srgbClr val="FF0000"/>
                </a:solidFill>
              </a:rPr>
              <a:t>What’s wrong with this?</a:t>
            </a:r>
          </a:p>
          <a:p>
            <a:r>
              <a:rPr lang="en-US" sz="1800" b="0">
                <a:solidFill>
                  <a:srgbClr val="FF0000"/>
                </a:solidFill>
              </a:rPr>
              <a:t>Photo courtesy Laborers-AGC</a:t>
            </a:r>
          </a:p>
        </p:txBody>
      </p:sp>
      <p:pic>
        <p:nvPicPr>
          <p:cNvPr id="53254" name="Picture 9" descr="Dump body lock illustrating position of dump body lock when dump body is in lowered position and dump body lock not engage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67400" y="4648200"/>
            <a:ext cx="3276600" cy="2192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0903" name="Text Box 10"/>
          <p:cNvSpPr txBox="1">
            <a:spLocks noChangeArrowheads="1"/>
          </p:cNvSpPr>
          <p:nvPr/>
        </p:nvSpPr>
        <p:spPr bwMode="auto">
          <a:xfrm>
            <a:off x="3429000" y="5410200"/>
            <a:ext cx="2333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r>
              <a:rPr lang="en-US" sz="2400" b="0">
                <a:solidFill>
                  <a:srgbClr val="FF0000"/>
                </a:solidFill>
              </a:rPr>
              <a:t>Dump body lock </a:t>
            </a:r>
          </a:p>
          <a:p>
            <a:r>
              <a:rPr lang="en-US" sz="2400" b="0">
                <a:solidFill>
                  <a:srgbClr val="FF0000"/>
                </a:solidFill>
              </a:rPr>
              <a:t>from fatality case</a:t>
            </a:r>
          </a:p>
          <a:p>
            <a:endParaRPr lang="en-US" sz="1200" b="0">
              <a:solidFill>
                <a:srgbClr val="FF0000"/>
              </a:solidFill>
            </a:endParaRPr>
          </a:p>
          <a:p>
            <a:r>
              <a:rPr lang="en-US" sz="1200" b="0">
                <a:solidFill>
                  <a:srgbClr val="FF0000"/>
                </a:solidFill>
              </a:rPr>
              <a:t>Unsafe conditions</a:t>
            </a:r>
          </a:p>
        </p:txBody>
      </p:sp>
      <p:cxnSp>
        <p:nvCxnSpPr>
          <p:cNvPr id="80904" name="Straight Arrow Connector 8"/>
          <p:cNvCxnSpPr>
            <a:cxnSpLocks noChangeShapeType="1"/>
          </p:cNvCxnSpPr>
          <p:nvPr/>
        </p:nvCxnSpPr>
        <p:spPr bwMode="auto">
          <a:xfrm flipV="1">
            <a:off x="5257800" y="5867400"/>
            <a:ext cx="2133600" cy="609600"/>
          </a:xfrm>
          <a:prstGeom prst="straightConnector1">
            <a:avLst/>
          </a:prstGeom>
          <a:noFill/>
          <a:ln w="19050" algn="ctr">
            <a:solidFill>
              <a:srgbClr val="FF0000"/>
            </a:solidFill>
            <a:round/>
            <a:headEnd/>
            <a:tailEnd type="arrow" w="med" len="med"/>
          </a:ln>
        </p:spPr>
      </p:cxnSp>
      <p:cxnSp>
        <p:nvCxnSpPr>
          <p:cNvPr id="80905" name="Straight Arrow Connector 10"/>
          <p:cNvCxnSpPr>
            <a:cxnSpLocks noChangeShapeType="1"/>
          </p:cNvCxnSpPr>
          <p:nvPr/>
        </p:nvCxnSpPr>
        <p:spPr bwMode="auto">
          <a:xfrm rot="5400000" flipH="1" flipV="1">
            <a:off x="5105400" y="4267200"/>
            <a:ext cx="2209800" cy="2057400"/>
          </a:xfrm>
          <a:prstGeom prst="straightConnector1">
            <a:avLst/>
          </a:prstGeom>
          <a:noFill/>
          <a:ln w="19050" algn="ctr">
            <a:solidFill>
              <a:srgbClr val="FF0000"/>
            </a:solidFill>
            <a:round/>
            <a:headEnd/>
            <a:tailEnd type="arrow" w="med" len="med"/>
          </a:ln>
        </p:spPr>
      </p:cxnSp>
    </p:spTree>
  </p:cSld>
  <p:clrMapOvr>
    <a:masterClrMapping/>
  </p:clrMapOvr>
  <p:transition spd="med"/>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4"/>
          <p:cNvSpPr>
            <a:spLocks noGrp="1" noChangeArrowheads="1"/>
          </p:cNvSpPr>
          <p:nvPr>
            <p:ph type="title"/>
          </p:nvPr>
        </p:nvSpPr>
        <p:spPr>
          <a:xfrm>
            <a:off x="685800" y="609600"/>
            <a:ext cx="7772400" cy="655320"/>
          </a:xfrm>
        </p:spPr>
        <p:txBody>
          <a:bodyPr/>
          <a:lstStyle/>
          <a:p>
            <a:pPr eaLnBrk="1" hangingPunct="1"/>
            <a:r>
              <a:rPr lang="en-US" sz="3600" dirty="0" smtClean="0"/>
              <a:t>Dismantling equipment can be deadly</a:t>
            </a:r>
          </a:p>
        </p:txBody>
      </p:sp>
      <p:pic>
        <p:nvPicPr>
          <p:cNvPr id="54275" name="Picture 6" descr="Boom collapse during crane disassembly."/>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698597" y="1264920"/>
            <a:ext cx="5746805" cy="3733800"/>
          </a:xfrm>
          <a:prstGeom prst="rect">
            <a:avLst/>
          </a:prstGeom>
          <a:ln>
            <a:noFill/>
          </a:ln>
          <a:effectLst>
            <a:outerShdw blurRad="292100" dist="139700" dir="2700000" algn="tl" rotWithShape="0">
              <a:srgbClr val="333333">
                <a:alpha val="65000"/>
              </a:srgbClr>
            </a:outerShdw>
          </a:effectLst>
        </p:spPr>
      </p:pic>
      <p:sp>
        <p:nvSpPr>
          <p:cNvPr id="81924" name="Text Box 7"/>
          <p:cNvSpPr txBox="1">
            <a:spLocks noChangeArrowheads="1"/>
          </p:cNvSpPr>
          <p:nvPr/>
        </p:nvSpPr>
        <p:spPr bwMode="auto">
          <a:xfrm>
            <a:off x="1813560" y="5257800"/>
            <a:ext cx="5486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spcBef>
                <a:spcPct val="50000"/>
              </a:spcBef>
            </a:pPr>
            <a:r>
              <a:rPr lang="en-US" sz="2400" dirty="0">
                <a:solidFill>
                  <a:schemeClr val="tx1"/>
                </a:solidFill>
              </a:rPr>
              <a:t>Actual photo of boom collapse during crane disassembly that killed master mechanic (courtesy NIOSH)</a:t>
            </a:r>
          </a:p>
        </p:txBody>
      </p:sp>
    </p:spTree>
  </p:cSld>
  <p:clrMapOvr>
    <a:masterClrMapping/>
  </p:clrMapOvr>
  <p:transition spd="med"/>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47672" y="609600"/>
            <a:ext cx="5248656" cy="5114544"/>
          </a:xfrm>
          <a:prstGeom prst="rect">
            <a:avLst/>
          </a:prstGeom>
        </p:spPr>
      </p:pic>
      <p:sp>
        <p:nvSpPr>
          <p:cNvPr id="82947" name="Rectangle 3"/>
          <p:cNvSpPr>
            <a:spLocks noChangeArrowheads="1"/>
          </p:cNvSpPr>
          <p:nvPr/>
        </p:nvSpPr>
        <p:spPr bwMode="auto">
          <a:xfrm>
            <a:off x="0" y="3603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2218" anchor="ctr">
            <a:spAutoFit/>
          </a:bodyPr>
          <a:lstStyle/>
          <a:p>
            <a:pPr algn="ctr" eaLnBrk="0" hangingPunct="0"/>
            <a:endParaRPr lang="en-US"/>
          </a:p>
        </p:txBody>
      </p:sp>
      <p:sp>
        <p:nvSpPr>
          <p:cNvPr id="82949" name="Text Box 7"/>
          <p:cNvSpPr txBox="1">
            <a:spLocks noChangeArrowheads="1"/>
          </p:cNvSpPr>
          <p:nvPr/>
        </p:nvSpPr>
        <p:spPr bwMode="auto">
          <a:xfrm>
            <a:off x="2362200" y="5845175"/>
            <a:ext cx="464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pPr>
              <a:spcBef>
                <a:spcPct val="50000"/>
              </a:spcBef>
            </a:pPr>
            <a:r>
              <a:rPr lang="en-US" sz="1600" b="0" dirty="0">
                <a:solidFill>
                  <a:schemeClr val="tx1"/>
                </a:solidFill>
              </a:rPr>
              <a:t>Photo courtesy the Laborers-AGC Training Fund</a:t>
            </a:r>
          </a:p>
        </p:txBody>
      </p:sp>
      <p:sp>
        <p:nvSpPr>
          <p:cNvPr id="82950" name="TextBox 5"/>
          <p:cNvSpPr txBox="1">
            <a:spLocks noChangeArrowheads="1"/>
          </p:cNvSpPr>
          <p:nvPr/>
        </p:nvSpPr>
        <p:spPr bwMode="auto">
          <a:xfrm>
            <a:off x="7467600" y="5029200"/>
            <a:ext cx="1447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r>
              <a:rPr lang="en-US" sz="1200">
                <a:solidFill>
                  <a:srgbClr val="FF0000"/>
                </a:solidFill>
              </a:rPr>
              <a:t>Unsafe condition</a:t>
            </a:r>
          </a:p>
        </p:txBody>
      </p:sp>
      <p:cxnSp>
        <p:nvCxnSpPr>
          <p:cNvPr id="82951" name="Straight Arrow Connector 7"/>
          <p:cNvCxnSpPr>
            <a:cxnSpLocks noChangeShapeType="1"/>
          </p:cNvCxnSpPr>
          <p:nvPr/>
        </p:nvCxnSpPr>
        <p:spPr bwMode="auto">
          <a:xfrm flipH="1" flipV="1">
            <a:off x="5257800" y="3603625"/>
            <a:ext cx="2133600" cy="1577975"/>
          </a:xfrm>
          <a:prstGeom prst="straightConnector1">
            <a:avLst/>
          </a:prstGeom>
          <a:noFill/>
          <a:ln w="19050" algn="ctr">
            <a:solidFill>
              <a:srgbClr val="FF0000"/>
            </a:solidFill>
            <a:round/>
            <a:headEnd/>
            <a:tailEnd type="arrow" w="med" len="med"/>
          </a:ln>
        </p:spPr>
      </p:cxnSp>
    </p:spTree>
  </p:cSld>
  <p:clrMapOvr>
    <a:masterClrMapping/>
  </p:clrMapOvr>
  <p:transition spd="med"/>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p:cNvSpPr>
            <a:spLocks noChangeArrowheads="1"/>
          </p:cNvSpPr>
          <p:nvPr/>
        </p:nvSpPr>
        <p:spPr bwMode="auto">
          <a:xfrm>
            <a:off x="533400" y="304800"/>
            <a:ext cx="8153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3200" b="0" dirty="0">
                <a:solidFill>
                  <a:schemeClr val="tx1"/>
                </a:solidFill>
              </a:rPr>
              <a:t>On Thursday, April 21, 2005, a 22 year old contractor was fatally injured while repairing a Caterpillar 980 G front-end loader.  The victim was working in the articulation area of the front-end loader when it unexpectedly pivoted, crushing the victim within the </a:t>
            </a:r>
            <a:r>
              <a:rPr lang="en-US" sz="3200" dirty="0">
                <a:solidFill>
                  <a:schemeClr val="tx1"/>
                </a:solidFill>
              </a:rPr>
              <a:t>pinch point.</a:t>
            </a:r>
          </a:p>
        </p:txBody>
      </p:sp>
      <p:pic>
        <p:nvPicPr>
          <p:cNvPr id="4" name="Picture 4" descr="ftl2005c04a"/>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38200" y="3429000"/>
            <a:ext cx="7696200" cy="2895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tl2004m09"/>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09600" y="3124200"/>
            <a:ext cx="8001000" cy="3581400"/>
          </a:xfrm>
          <a:prstGeom prst="rect">
            <a:avLst/>
          </a:prstGeom>
          <a:ln>
            <a:noFill/>
          </a:ln>
          <a:effectLst>
            <a:outerShdw blurRad="292100" dist="139700" dir="2700000" algn="tl" rotWithShape="0">
              <a:srgbClr val="333333">
                <a:alpha val="65000"/>
              </a:srgbClr>
            </a:outerShdw>
          </a:effectLst>
        </p:spPr>
      </p:pic>
      <p:sp>
        <p:nvSpPr>
          <p:cNvPr id="84996" name="Rectangle 2"/>
          <p:cNvSpPr>
            <a:spLocks noChangeArrowheads="1"/>
          </p:cNvSpPr>
          <p:nvPr/>
        </p:nvSpPr>
        <p:spPr bwMode="auto">
          <a:xfrm>
            <a:off x="457200" y="228600"/>
            <a:ext cx="82296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000" dirty="0">
                <a:solidFill>
                  <a:schemeClr val="tx1"/>
                </a:solidFill>
              </a:rPr>
              <a:t>On May 27, 2004, a 37 year old truck driver with four years mining experience was fatally injured at a sand and gravel operation.  The victim and two co-workers were dismantling a crusher for shipment to another mine site.  A front-end loader, with a jib boom attachment, was being used to slightly lift the crusher discharge conveyor.  During this operation, the conveyor support arm broke away from the fixed fastening base allowing the conveyor to suddenly swing upward.  The victim, who was attempting to remove the pin from a support arm, was struck by a portion of the conveyor.</a:t>
            </a:r>
          </a:p>
        </p:txBody>
      </p:sp>
    </p:spTree>
  </p:cSld>
  <p:clrMapOvr>
    <a:masterClrMapping/>
  </p:clrMapOvr>
  <p:transition spd="med"/>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H:\FILES\HAULAGE.SUR\pptetcworkingfiles\newjpgs\069.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175"/>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TextBox 2"/>
          <p:cNvSpPr txBox="1">
            <a:spLocks noChangeArrowheads="1"/>
          </p:cNvSpPr>
          <p:nvPr/>
        </p:nvSpPr>
        <p:spPr bwMode="auto">
          <a:xfrm>
            <a:off x="5867400" y="6172200"/>
            <a:ext cx="1600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r>
              <a:rPr lang="en-US" sz="1200">
                <a:solidFill>
                  <a:srgbClr val="FF0000"/>
                </a:solidFill>
              </a:rPr>
              <a:t>Unsafe Condition</a:t>
            </a:r>
          </a:p>
        </p:txBody>
      </p:sp>
      <p:cxnSp>
        <p:nvCxnSpPr>
          <p:cNvPr id="86020" name="Straight Arrow Connector 4"/>
          <p:cNvCxnSpPr>
            <a:cxnSpLocks noChangeShapeType="1"/>
            <a:stCxn id="86019" idx="0"/>
          </p:cNvCxnSpPr>
          <p:nvPr/>
        </p:nvCxnSpPr>
        <p:spPr bwMode="auto">
          <a:xfrm rot="16200000" flipV="1">
            <a:off x="4705350" y="4210050"/>
            <a:ext cx="2057400" cy="1866900"/>
          </a:xfrm>
          <a:prstGeom prst="straightConnector1">
            <a:avLst/>
          </a:prstGeom>
          <a:noFill/>
          <a:ln w="19050" algn="ctr">
            <a:solidFill>
              <a:srgbClr val="FF0000"/>
            </a:solidFill>
            <a:round/>
            <a:headEnd/>
            <a:tailEnd type="arrow" w="med" len="med"/>
          </a:ln>
        </p:spPr>
      </p:cxnSp>
    </p:spTree>
  </p:cSld>
  <p:clrMapOvr>
    <a:masterClrMapping/>
  </p:clrMapOvr>
  <p:transition spd="med"/>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H:\FILES\HAULAGE.SUR\pptetcworkingfiles\newjpgs\068.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8138" y="690563"/>
            <a:ext cx="8467725"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TextBox 2"/>
          <p:cNvSpPr txBox="1">
            <a:spLocks noChangeArrowheads="1"/>
          </p:cNvSpPr>
          <p:nvPr/>
        </p:nvSpPr>
        <p:spPr bwMode="auto">
          <a:xfrm>
            <a:off x="3048000" y="6400800"/>
            <a:ext cx="2286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r>
              <a:rPr lang="en-US" sz="1200">
                <a:solidFill>
                  <a:srgbClr val="FF0000"/>
                </a:solidFill>
              </a:rPr>
              <a:t>Unsafe condition</a:t>
            </a:r>
          </a:p>
        </p:txBody>
      </p:sp>
      <p:cxnSp>
        <p:nvCxnSpPr>
          <p:cNvPr id="87044" name="Straight Arrow Connector 4"/>
          <p:cNvCxnSpPr>
            <a:cxnSpLocks noChangeShapeType="1"/>
            <a:stCxn id="87043" idx="0"/>
          </p:cNvCxnSpPr>
          <p:nvPr/>
        </p:nvCxnSpPr>
        <p:spPr bwMode="auto">
          <a:xfrm rot="5400000" flipH="1" flipV="1">
            <a:off x="4229100" y="3771900"/>
            <a:ext cx="2590800" cy="2667000"/>
          </a:xfrm>
          <a:prstGeom prst="straightConnector1">
            <a:avLst/>
          </a:prstGeom>
          <a:noFill/>
          <a:ln w="19050" algn="ctr">
            <a:solidFill>
              <a:srgbClr val="FF0000"/>
            </a:solidFill>
            <a:round/>
            <a:headEnd/>
            <a:tailEnd type="arrow" w="med" len="med"/>
          </a:ln>
        </p:spPr>
      </p:cxn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title" idx="4294967295"/>
          </p:nvPr>
        </p:nvSpPr>
        <p:spPr>
          <a:xfrm>
            <a:off x="0" y="2209800"/>
            <a:ext cx="9144000" cy="1524000"/>
          </a:xfrm>
        </p:spPr>
        <p:txBody>
          <a:bodyPr/>
          <a:lstStyle/>
          <a:p>
            <a:r>
              <a:rPr lang="en-US" sz="6000" b="1" smtClean="0">
                <a:solidFill>
                  <a:srgbClr val="FFFF00"/>
                </a:solidFill>
              </a:rPr>
              <a:t>Accumulations of combustible materials</a:t>
            </a:r>
            <a:endParaRPr lang="en-US" sz="6000" b="1" smtClean="0"/>
          </a:p>
        </p:txBody>
      </p:sp>
      <p:sp>
        <p:nvSpPr>
          <p:cNvPr id="11268" name="TextBox 3"/>
          <p:cNvSpPr txBox="1">
            <a:spLocks noChangeArrowheads="1"/>
          </p:cNvSpPr>
          <p:nvPr/>
        </p:nvSpPr>
        <p:spPr bwMode="auto">
          <a:xfrm>
            <a:off x="2514600" y="6096000"/>
            <a:ext cx="3352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r>
              <a:rPr lang="en-US" sz="1200">
                <a:solidFill>
                  <a:srgbClr val="FF0000"/>
                </a:solidFill>
              </a:rPr>
              <a:t>Unsafe condition</a:t>
            </a:r>
          </a:p>
        </p:txBody>
      </p:sp>
      <p:cxnSp>
        <p:nvCxnSpPr>
          <p:cNvPr id="11269" name="Straight Arrow Connector 5"/>
          <p:cNvCxnSpPr>
            <a:cxnSpLocks noChangeShapeType="1"/>
          </p:cNvCxnSpPr>
          <p:nvPr/>
        </p:nvCxnSpPr>
        <p:spPr bwMode="auto">
          <a:xfrm rot="5400000" flipH="1" flipV="1">
            <a:off x="3429001" y="5257800"/>
            <a:ext cx="1524000" cy="3175"/>
          </a:xfrm>
          <a:prstGeom prst="straightConnector1">
            <a:avLst/>
          </a:prstGeom>
          <a:noFill/>
          <a:ln w="19050" algn="ctr">
            <a:solidFill>
              <a:srgbClr val="FF0000"/>
            </a:solidFill>
            <a:round/>
            <a:headEnd/>
            <a:tailEnd type="arrow" w="med" len="med"/>
          </a:ln>
        </p:spPr>
      </p:cxnSp>
    </p:spTree>
  </p:cSld>
  <p:clrMapOvr>
    <a:masterClrMapping/>
  </p:clrMapOvr>
  <p:transition spd="med"/>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1973" descr="H:\FILES\HAULAGE.SUR\pptetcworkingfiles\newjpgs\03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50" y="6350"/>
            <a:ext cx="91313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H:\FILES\HAULAGE.SUR\pptetcworkingfiles\newjpgs\037.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175"/>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FILES\HAULAGE.SUR\pptetcworkingfiles\newjpgs\04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0558" y="930088"/>
            <a:ext cx="7621443" cy="4997824"/>
          </a:xfrm>
          <a:prstGeom prst="rect">
            <a:avLst/>
          </a:prstGeom>
          <a:ln>
            <a:noFill/>
          </a:ln>
          <a:effectLst>
            <a:outerShdw blurRad="292100" dist="139700" dir="2700000" algn="tl" rotWithShape="0">
              <a:srgbClr val="333333">
                <a:alpha val="65000"/>
              </a:srgbClr>
            </a:outerShdw>
          </a:effectLst>
        </p:spPr>
      </p:pic>
      <p:sp>
        <p:nvSpPr>
          <p:cNvPr id="90115" name="TextBox 2"/>
          <p:cNvSpPr txBox="1">
            <a:spLocks noChangeArrowheads="1"/>
          </p:cNvSpPr>
          <p:nvPr/>
        </p:nvSpPr>
        <p:spPr bwMode="auto">
          <a:xfrm>
            <a:off x="4038600" y="6096000"/>
            <a:ext cx="1676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r>
              <a:rPr lang="en-US" sz="1200">
                <a:solidFill>
                  <a:srgbClr val="FF0000"/>
                </a:solidFill>
              </a:rPr>
              <a:t>Unsafe condition</a:t>
            </a:r>
          </a:p>
        </p:txBody>
      </p:sp>
      <p:cxnSp>
        <p:nvCxnSpPr>
          <p:cNvPr id="90116" name="Straight Arrow Connector 4"/>
          <p:cNvCxnSpPr>
            <a:cxnSpLocks noChangeShapeType="1"/>
            <a:stCxn id="90115" idx="0"/>
          </p:cNvCxnSpPr>
          <p:nvPr/>
        </p:nvCxnSpPr>
        <p:spPr bwMode="auto">
          <a:xfrm rot="5400000" flipH="1" flipV="1">
            <a:off x="3581400" y="4648200"/>
            <a:ext cx="2743200" cy="152400"/>
          </a:xfrm>
          <a:prstGeom prst="straightConnector1">
            <a:avLst/>
          </a:prstGeom>
          <a:noFill/>
          <a:ln w="19050" algn="ctr">
            <a:solidFill>
              <a:srgbClr val="FF0000"/>
            </a:solidFill>
            <a:round/>
            <a:headEnd/>
            <a:tailEnd type="arrow" w="med" len="med"/>
          </a:ln>
        </p:spPr>
      </p:cxnSp>
    </p:spTree>
  </p:cSld>
  <p:clrMapOvr>
    <a:masterClrMapping/>
  </p:clrMapOvr>
  <p:transition spd="med"/>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FILES\HAULAGE.SUR\pptetcworkingfiles\newjpgs\04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3228" y="568699"/>
            <a:ext cx="7376103" cy="572060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FILES\HAULAGE.SUR\pptetcworkingfiles\newjpgs\054.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83046" y="827835"/>
            <a:ext cx="7976466" cy="5200930"/>
          </a:xfrm>
          <a:prstGeom prst="rect">
            <a:avLst/>
          </a:prstGeom>
          <a:ln>
            <a:noFill/>
          </a:ln>
          <a:effectLst>
            <a:outerShdw blurRad="292100" dist="139700" dir="2700000" algn="tl" rotWithShape="0">
              <a:srgbClr val="333333">
                <a:alpha val="65000"/>
              </a:srgbClr>
            </a:outerShdw>
          </a:effectLst>
        </p:spPr>
      </p:pic>
      <p:sp>
        <p:nvSpPr>
          <p:cNvPr id="92163" name="TextBox 2"/>
          <p:cNvSpPr txBox="1">
            <a:spLocks noChangeArrowheads="1"/>
          </p:cNvSpPr>
          <p:nvPr/>
        </p:nvSpPr>
        <p:spPr bwMode="auto">
          <a:xfrm>
            <a:off x="3124200" y="6172200"/>
            <a:ext cx="1981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r>
              <a:rPr lang="en-US" sz="1200">
                <a:solidFill>
                  <a:srgbClr val="FF0000"/>
                </a:solidFill>
              </a:rPr>
              <a:t>Unsafe condition</a:t>
            </a:r>
          </a:p>
        </p:txBody>
      </p:sp>
      <p:cxnSp>
        <p:nvCxnSpPr>
          <p:cNvPr id="92164" name="Straight Arrow Connector 4"/>
          <p:cNvCxnSpPr>
            <a:cxnSpLocks noChangeShapeType="1"/>
          </p:cNvCxnSpPr>
          <p:nvPr/>
        </p:nvCxnSpPr>
        <p:spPr bwMode="auto">
          <a:xfrm rot="5400000" flipH="1" flipV="1">
            <a:off x="2728916" y="4822824"/>
            <a:ext cx="2667000" cy="3175"/>
          </a:xfrm>
          <a:prstGeom prst="straightConnector1">
            <a:avLst/>
          </a:prstGeom>
          <a:noFill/>
          <a:ln w="19050" algn="ctr">
            <a:solidFill>
              <a:srgbClr val="FF0000"/>
            </a:solidFill>
            <a:round/>
            <a:headEnd/>
            <a:tailEnd type="arrow" w="med" len="med"/>
          </a:ln>
        </p:spPr>
      </p:cxn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290" name="Rectangle 1026"/>
          <p:cNvSpPr>
            <a:spLocks noGrp="1" noChangeArrowheads="1"/>
          </p:cNvSpPr>
          <p:nvPr>
            <p:ph type="title"/>
          </p:nvPr>
        </p:nvSpPr>
        <p:spPr>
          <a:xfrm>
            <a:off x="0" y="1447800"/>
            <a:ext cx="9144000" cy="1828800"/>
          </a:xfrm>
        </p:spPr>
        <p:txBody>
          <a:bodyPr/>
          <a:lstStyle/>
          <a:p>
            <a:r>
              <a:rPr lang="en-US" sz="7200" b="1" smtClean="0">
                <a:solidFill>
                  <a:srgbClr val="FFFF00"/>
                </a:solidFill>
              </a:rPr>
              <a:t>Front and Rear Brakes</a:t>
            </a:r>
            <a:endParaRPr lang="en-US" sz="7200" b="1" smtClean="0"/>
          </a:p>
        </p:txBody>
      </p:sp>
      <p:sp>
        <p:nvSpPr>
          <p:cNvPr id="59395" name="Rectangle 1027"/>
          <p:cNvSpPr>
            <a:spLocks noGrp="1" noChangeArrowheads="1"/>
          </p:cNvSpPr>
          <p:nvPr>
            <p:ph idx="1"/>
          </p:nvPr>
        </p:nvSpPr>
        <p:spPr>
          <a:xfrm>
            <a:off x="0" y="1981200"/>
            <a:ext cx="8991600" cy="4876800"/>
          </a:xfrm>
        </p:spPr>
        <p:txBody>
          <a:bodyPr/>
          <a:lstStyle/>
          <a:p>
            <a:endParaRPr lang="en-US" smtClean="0"/>
          </a:p>
          <a:p>
            <a:endParaRPr lang="en-US" smtClean="0"/>
          </a:p>
          <a:p>
            <a:endParaRPr lang="en-US" smtClean="0"/>
          </a:p>
          <a:p>
            <a:endParaRPr lang="en-US" sz="2800" b="1" smtClean="0">
              <a:solidFill>
                <a:srgbClr val="FFFF00"/>
              </a:solidFill>
            </a:endParaRPr>
          </a:p>
        </p:txBody>
      </p:sp>
      <p:sp>
        <p:nvSpPr>
          <p:cNvPr id="12292" name="TextBox 3"/>
          <p:cNvSpPr txBox="1">
            <a:spLocks noChangeArrowheads="1"/>
          </p:cNvSpPr>
          <p:nvPr/>
        </p:nvSpPr>
        <p:spPr bwMode="auto">
          <a:xfrm>
            <a:off x="1981200" y="5791200"/>
            <a:ext cx="2743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800" b="1">
                <a:solidFill>
                  <a:srgbClr val="FFFF00"/>
                </a:solidFill>
                <a:latin typeface="Times New Roman" pitchFamily="18" charset="0"/>
              </a:defRPr>
            </a:lvl1pPr>
            <a:lvl2pPr marL="742950" indent="-285750" algn="ctr" eaLnBrk="0" hangingPunct="0">
              <a:defRPr sz="2800" b="1">
                <a:solidFill>
                  <a:srgbClr val="FFFF00"/>
                </a:solidFill>
                <a:latin typeface="Times New Roman" pitchFamily="18" charset="0"/>
              </a:defRPr>
            </a:lvl2pPr>
            <a:lvl3pPr marL="1143000" indent="-228600" algn="ctr" eaLnBrk="0" hangingPunct="0">
              <a:defRPr sz="2800" b="1">
                <a:solidFill>
                  <a:srgbClr val="FFFF00"/>
                </a:solidFill>
                <a:latin typeface="Times New Roman" pitchFamily="18" charset="0"/>
              </a:defRPr>
            </a:lvl3pPr>
            <a:lvl4pPr marL="1600200" indent="-228600" algn="ctr" eaLnBrk="0" hangingPunct="0">
              <a:defRPr sz="2800" b="1">
                <a:solidFill>
                  <a:srgbClr val="FFFF00"/>
                </a:solidFill>
                <a:latin typeface="Times New Roman" pitchFamily="18" charset="0"/>
              </a:defRPr>
            </a:lvl4pPr>
            <a:lvl5pPr marL="2057400" indent="-228600" algn="ctr" eaLnBrk="0" hangingPunct="0">
              <a:defRPr sz="2800" b="1">
                <a:solidFill>
                  <a:srgbClr val="FFFF00"/>
                </a:solidFill>
                <a:latin typeface="Times New Roman" pitchFamily="18" charset="0"/>
              </a:defRPr>
            </a:lvl5pPr>
            <a:lvl6pPr marL="2514600" indent="-228600" algn="ctr" eaLnBrk="0" fontAlgn="base" hangingPunct="0">
              <a:spcBef>
                <a:spcPct val="0"/>
              </a:spcBef>
              <a:spcAft>
                <a:spcPct val="0"/>
              </a:spcAft>
              <a:defRPr sz="2800" b="1">
                <a:solidFill>
                  <a:srgbClr val="FFFF00"/>
                </a:solidFill>
                <a:latin typeface="Times New Roman" pitchFamily="18" charset="0"/>
              </a:defRPr>
            </a:lvl6pPr>
            <a:lvl7pPr marL="2971800" indent="-228600" algn="ctr" eaLnBrk="0" fontAlgn="base" hangingPunct="0">
              <a:spcBef>
                <a:spcPct val="0"/>
              </a:spcBef>
              <a:spcAft>
                <a:spcPct val="0"/>
              </a:spcAft>
              <a:defRPr sz="2800" b="1">
                <a:solidFill>
                  <a:srgbClr val="FFFF00"/>
                </a:solidFill>
                <a:latin typeface="Times New Roman" pitchFamily="18" charset="0"/>
              </a:defRPr>
            </a:lvl7pPr>
            <a:lvl8pPr marL="3429000" indent="-228600" algn="ctr" eaLnBrk="0" fontAlgn="base" hangingPunct="0">
              <a:spcBef>
                <a:spcPct val="0"/>
              </a:spcBef>
              <a:spcAft>
                <a:spcPct val="0"/>
              </a:spcAft>
              <a:defRPr sz="2800" b="1">
                <a:solidFill>
                  <a:srgbClr val="FFFF00"/>
                </a:solidFill>
                <a:latin typeface="Times New Roman" pitchFamily="18" charset="0"/>
              </a:defRPr>
            </a:lvl8pPr>
            <a:lvl9pPr marL="3886200" indent="-228600" algn="ctr" eaLnBrk="0" fontAlgn="base" hangingPunct="0">
              <a:spcBef>
                <a:spcPct val="0"/>
              </a:spcBef>
              <a:spcAft>
                <a:spcPct val="0"/>
              </a:spcAft>
              <a:defRPr sz="2800" b="1">
                <a:solidFill>
                  <a:srgbClr val="FFFF00"/>
                </a:solidFill>
                <a:latin typeface="Times New Roman" pitchFamily="18" charset="0"/>
              </a:defRPr>
            </a:lvl9pPr>
          </a:lstStyle>
          <a:p>
            <a:r>
              <a:rPr lang="en-US" sz="1200">
                <a:solidFill>
                  <a:srgbClr val="FF0000"/>
                </a:solidFill>
              </a:rPr>
              <a:t>Unsafe condition</a:t>
            </a:r>
          </a:p>
        </p:txBody>
      </p:sp>
      <p:cxnSp>
        <p:nvCxnSpPr>
          <p:cNvPr id="12293" name="Straight Arrow Connector 5"/>
          <p:cNvCxnSpPr>
            <a:cxnSpLocks noChangeShapeType="1"/>
          </p:cNvCxnSpPr>
          <p:nvPr/>
        </p:nvCxnSpPr>
        <p:spPr bwMode="auto">
          <a:xfrm rot="5400000" flipH="1" flipV="1">
            <a:off x="3238500" y="4762500"/>
            <a:ext cx="1066800" cy="838200"/>
          </a:xfrm>
          <a:prstGeom prst="straightConnector1">
            <a:avLst/>
          </a:prstGeom>
          <a:noFill/>
          <a:ln w="19050" algn="ctr">
            <a:solidFill>
              <a:srgbClr val="FF0000"/>
            </a:solidFill>
            <a:round/>
            <a:headEnd/>
            <a:tailEnd type="arrow" w="med" len="med"/>
          </a:ln>
        </p:spPr>
      </p:cxn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59395"/>
                                        </p:tgtEl>
                                        <p:attrNameLst>
                                          <p:attrName>style.visibility</p:attrName>
                                        </p:attrNameLst>
                                      </p:cBhvr>
                                      <p:to>
                                        <p:strVal val="visible"/>
                                      </p:to>
                                    </p:set>
                                    <p:animEffect transition="in" filter="wipe(left)">
                                      <p:cBhvr>
                                        <p:cTn id="7" dur="500"/>
                                        <p:tgtEl>
                                          <p:spTgt spid="59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autoUpdateAnimBg="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rgbClr val="FFFF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rgbClr val="FFFF00"/>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1762</TotalTime>
  <Words>8018</Words>
  <Application>Microsoft Office PowerPoint</Application>
  <PresentationFormat>On-screen Show (4:3)</PresentationFormat>
  <Paragraphs>632</Paragraphs>
  <Slides>84</Slides>
  <Notes>73</Notes>
  <HiddenSlides>0</HiddenSlides>
  <MMClips>0</MMClips>
  <ScaleCrop>false</ScaleCrop>
  <HeadingPairs>
    <vt:vector size="4" baseType="variant">
      <vt:variant>
        <vt:lpstr>Theme</vt:lpstr>
      </vt:variant>
      <vt:variant>
        <vt:i4>5</vt:i4>
      </vt:variant>
      <vt:variant>
        <vt:lpstr>Slide Titles</vt:lpstr>
      </vt:variant>
      <vt:variant>
        <vt:i4>84</vt:i4>
      </vt:variant>
    </vt:vector>
  </HeadingPairs>
  <TitlesOfParts>
    <vt:vector size="89" baseType="lpstr">
      <vt:lpstr>Default Design</vt:lpstr>
      <vt:lpstr>Custom Design</vt:lpstr>
      <vt:lpstr>1_Custom Design</vt:lpstr>
      <vt:lpstr>2_Custom Design</vt:lpstr>
      <vt:lpstr>3_Custom Design</vt:lpstr>
      <vt:lpstr>PowerPoint Presentation</vt:lpstr>
      <vt:lpstr>Perform safety checks of heavy equipment before start of each shift. (Suggestions from Wayne State U.)</vt:lpstr>
      <vt:lpstr>Pre Operational Examination</vt:lpstr>
      <vt:lpstr>PowerPoint Presentation</vt:lpstr>
      <vt:lpstr>PowerPoint Presentation</vt:lpstr>
      <vt:lpstr>You Should…</vt:lpstr>
      <vt:lpstr>Prepare the Machine</vt:lpstr>
      <vt:lpstr>Accumulations of combustible materials</vt:lpstr>
      <vt:lpstr>Front and Rear Brakes</vt:lpstr>
      <vt:lpstr>Tires-Wheels Front and Rear</vt:lpstr>
      <vt:lpstr>Steering System</vt:lpstr>
      <vt:lpstr>Bed Pins</vt:lpstr>
      <vt:lpstr>Fifth Wheel</vt:lpstr>
      <vt:lpstr>Frame/Cross Members</vt:lpstr>
      <vt:lpstr>Safety Props/Catches</vt:lpstr>
      <vt:lpstr>PowerPoint Presentation</vt:lpstr>
      <vt:lpstr>Engine Compartment</vt:lpstr>
      <vt:lpstr>Engine Compartment</vt:lpstr>
      <vt:lpstr>Guards</vt:lpstr>
      <vt:lpstr>Exhaust</vt:lpstr>
      <vt:lpstr>Battery</vt:lpstr>
      <vt:lpstr>Steps/Grab Rails</vt:lpstr>
      <vt:lpstr>Operators Cab</vt:lpstr>
      <vt:lpstr>Mirrors</vt:lpstr>
      <vt:lpstr>Windshield Wipers &amp; Glass</vt:lpstr>
      <vt:lpstr> Examination of fire fighting equipment.</vt:lpstr>
      <vt:lpstr>Seat belts</vt:lpstr>
      <vt:lpstr>Electrical-Mechanical Retarder System</vt:lpstr>
      <vt:lpstr>Service Brake</vt:lpstr>
      <vt:lpstr>Park Brake</vt:lpstr>
      <vt:lpstr>Air Systems-Proper Operation</vt:lpstr>
      <vt:lpstr>Horns and Backup Alarms</vt:lpstr>
      <vt:lpstr>Steering</vt:lpstr>
      <vt:lpstr>Communications</vt:lpstr>
      <vt:lpstr>Blind Areas Around Construction Equipment</vt:lpstr>
      <vt:lpstr>Definition of Blind Area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Struck By</vt:lpstr>
      <vt:lpstr>How do these injuries and fatalities occur among vehicle operators? (McCann, J. Safety Research, 2006)</vt:lpstr>
      <vt:lpstr>Rollovers caused nearly one-fourth of vehicle-related deaths!</vt:lpstr>
      <vt:lpstr>How do rollovers occur?  (McCann, J. Safety Research, 2006)</vt:lpstr>
      <vt:lpstr>How do rollovers occur?  (McCann, J. Safety Research, 2006)</vt:lpstr>
      <vt:lpstr>How can we prevent rollovers while loading and unloading equipment?</vt:lpstr>
      <vt:lpstr>If a rollover occurs, what greatly  improves your chances of surviving?</vt:lpstr>
      <vt:lpstr>What are the struck-by hazards of dumping trucks?</vt:lpstr>
      <vt:lpstr>PowerPoint Presentation</vt:lpstr>
      <vt:lpstr>Lessons learned from fatalities for workers on foot</vt:lpstr>
      <vt:lpstr>Vehicles backing up caused 43% of struck-by vehicle deaths (McCann, J. Safety Research, 2006) </vt:lpstr>
      <vt:lpstr>How should we safely back up equipment?</vt:lpstr>
      <vt:lpstr>For workers who were struck by objects…</vt:lpstr>
      <vt:lpstr>Workers on foot</vt:lpstr>
      <vt:lpstr>PowerPoint Presentation</vt:lpstr>
      <vt:lpstr>What causes crane rollovers?</vt:lpstr>
      <vt:lpstr>The swing radius on a crane should be marked</vt:lpstr>
      <vt:lpstr>Why is the worker on foot at risk of being struck by the equipment?</vt:lpstr>
      <vt:lpstr>Why is a worker on foot at risk?</vt:lpstr>
      <vt:lpstr>Conditions that contributed to the deaths of workers maintaining equipment? (McCann, J. Safety Research 2006)</vt:lpstr>
      <vt:lpstr>How can we reduce risks during maintenance work?</vt:lpstr>
      <vt:lpstr>Dismantling equipment can be deadly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Department of Labor / MSHA</dc:creator>
  <cp:lastModifiedBy>Vosburgh, Linda - OSHA</cp:lastModifiedBy>
  <cp:revision>198</cp:revision>
  <dcterms:created xsi:type="dcterms:W3CDTF">2003-06-12T18:23:36Z</dcterms:created>
  <dcterms:modified xsi:type="dcterms:W3CDTF">2012-05-16T16:40:33Z</dcterms:modified>
</cp:coreProperties>
</file>