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9" r:id="rId3"/>
  </p:sldMasterIdLst>
  <p:notesMasterIdLst>
    <p:notesMasterId r:id="rId347"/>
  </p:notesMasterIdLst>
  <p:handoutMasterIdLst>
    <p:handoutMasterId r:id="rId348"/>
  </p:handoutMasterIdLst>
  <p:sldIdLst>
    <p:sldId id="979" r:id="rId4"/>
    <p:sldId id="256" r:id="rId5"/>
    <p:sldId id="785" r:id="rId6"/>
    <p:sldId id="472" r:id="rId7"/>
    <p:sldId id="743" r:id="rId8"/>
    <p:sldId id="851" r:id="rId9"/>
    <p:sldId id="852" r:id="rId10"/>
    <p:sldId id="752" r:id="rId11"/>
    <p:sldId id="847" r:id="rId12"/>
    <p:sldId id="373" r:id="rId13"/>
    <p:sldId id="606" r:id="rId14"/>
    <p:sldId id="686" r:id="rId15"/>
    <p:sldId id="1002" r:id="rId16"/>
    <p:sldId id="1003" r:id="rId17"/>
    <p:sldId id="1004" r:id="rId18"/>
    <p:sldId id="983" r:id="rId19"/>
    <p:sldId id="984" r:id="rId20"/>
    <p:sldId id="985" r:id="rId21"/>
    <p:sldId id="1005" r:id="rId22"/>
    <p:sldId id="617" r:id="rId23"/>
    <p:sldId id="560" r:id="rId24"/>
    <p:sldId id="849" r:id="rId25"/>
    <p:sldId id="751" r:id="rId26"/>
    <p:sldId id="258" r:id="rId27"/>
    <p:sldId id="259" r:id="rId28"/>
    <p:sldId id="676" r:id="rId29"/>
    <p:sldId id="370" r:id="rId30"/>
    <p:sldId id="379" r:id="rId31"/>
    <p:sldId id="473" r:id="rId32"/>
    <p:sldId id="476" r:id="rId33"/>
    <p:sldId id="261" r:id="rId34"/>
    <p:sldId id="262" r:id="rId35"/>
    <p:sldId id="579" r:id="rId36"/>
    <p:sldId id="580" r:id="rId37"/>
    <p:sldId id="581" r:id="rId38"/>
    <p:sldId id="980" r:id="rId39"/>
    <p:sldId id="764" r:id="rId40"/>
    <p:sldId id="767" r:id="rId41"/>
    <p:sldId id="768" r:id="rId42"/>
    <p:sldId id="981" r:id="rId43"/>
    <p:sldId id="774" r:id="rId44"/>
    <p:sldId id="775" r:id="rId45"/>
    <p:sldId id="776" r:id="rId46"/>
    <p:sldId id="264" r:id="rId47"/>
    <p:sldId id="993" r:id="rId48"/>
    <p:sldId id="994" r:id="rId49"/>
    <p:sldId id="995" r:id="rId50"/>
    <p:sldId id="996" r:id="rId51"/>
    <p:sldId id="997" r:id="rId52"/>
    <p:sldId id="998" r:id="rId53"/>
    <p:sldId id="999" r:id="rId54"/>
    <p:sldId id="800" r:id="rId55"/>
    <p:sldId id="801" r:id="rId56"/>
    <p:sldId id="802" r:id="rId57"/>
    <p:sldId id="265" r:id="rId58"/>
    <p:sldId id="337" r:id="rId59"/>
    <p:sldId id="338" r:id="rId60"/>
    <p:sldId id="267" r:id="rId61"/>
    <p:sldId id="702" r:id="rId62"/>
    <p:sldId id="586" r:id="rId63"/>
    <p:sldId id="803" r:id="rId64"/>
    <p:sldId id="804" r:id="rId65"/>
    <p:sldId id="805" r:id="rId66"/>
    <p:sldId id="806" r:id="rId67"/>
    <p:sldId id="807" r:id="rId68"/>
    <p:sldId id="808" r:id="rId69"/>
    <p:sldId id="268" r:id="rId70"/>
    <p:sldId id="635" r:id="rId71"/>
    <p:sldId id="403" r:id="rId72"/>
    <p:sldId id="812" r:id="rId73"/>
    <p:sldId id="813" r:id="rId74"/>
    <p:sldId id="634" r:id="rId75"/>
    <p:sldId id="339" r:id="rId76"/>
    <p:sldId id="799" r:id="rId77"/>
    <p:sldId id="1000" r:id="rId78"/>
    <p:sldId id="397" r:id="rId79"/>
    <p:sldId id="270" r:id="rId80"/>
    <p:sldId id="341" r:id="rId81"/>
    <p:sldId id="398" r:id="rId82"/>
    <p:sldId id="399" r:id="rId83"/>
    <p:sldId id="272" r:id="rId84"/>
    <p:sldId id="376" r:id="rId85"/>
    <p:sldId id="342" r:id="rId86"/>
    <p:sldId id="271" r:id="rId87"/>
    <p:sldId id="343" r:id="rId88"/>
    <p:sldId id="401" r:id="rId89"/>
    <p:sldId id="273" r:id="rId90"/>
    <p:sldId id="632" r:id="rId91"/>
    <p:sldId id="402" r:id="rId92"/>
    <p:sldId id="480" r:id="rId93"/>
    <p:sldId id="709" r:id="rId94"/>
    <p:sldId id="809" r:id="rId95"/>
    <p:sldId id="274" r:id="rId96"/>
    <p:sldId id="275" r:id="rId97"/>
    <p:sldId id="583" r:id="rId98"/>
    <p:sldId id="378" r:id="rId99"/>
    <p:sldId id="377" r:id="rId100"/>
    <p:sldId id="277" r:id="rId101"/>
    <p:sldId id="680" r:id="rId102"/>
    <p:sldId id="554" r:id="rId103"/>
    <p:sldId id="278" r:id="rId104"/>
    <p:sldId id="404" r:id="rId105"/>
    <p:sldId id="344" r:id="rId106"/>
    <p:sldId id="345" r:id="rId107"/>
    <p:sldId id="346" r:id="rId108"/>
    <p:sldId id="279" r:id="rId109"/>
    <p:sldId id="642" r:id="rId110"/>
    <p:sldId id="648" r:id="rId111"/>
    <p:sldId id="649" r:id="rId112"/>
    <p:sldId id="650" r:id="rId113"/>
    <p:sldId id="651" r:id="rId114"/>
    <p:sldId id="652" r:id="rId115"/>
    <p:sldId id="462" r:id="rId116"/>
    <p:sldId id="463" r:id="rId117"/>
    <p:sldId id="464" r:id="rId118"/>
    <p:sldId id="465" r:id="rId119"/>
    <p:sldId id="466" r:id="rId120"/>
    <p:sldId id="653" r:id="rId121"/>
    <p:sldId id="347" r:id="rId122"/>
    <p:sldId id="348" r:id="rId123"/>
    <p:sldId id="558" r:id="rId124"/>
    <p:sldId id="297" r:id="rId125"/>
    <p:sldId id="298" r:id="rId126"/>
    <p:sldId id="299" r:id="rId127"/>
    <p:sldId id="300" r:id="rId128"/>
    <p:sldId id="301" r:id="rId129"/>
    <p:sldId id="302" r:id="rId130"/>
    <p:sldId id="519" r:id="rId131"/>
    <p:sldId id="303" r:id="rId132"/>
    <p:sldId id="304" r:id="rId133"/>
    <p:sldId id="520" r:id="rId134"/>
    <p:sldId id="521" r:id="rId135"/>
    <p:sldId id="522" r:id="rId136"/>
    <p:sldId id="523" r:id="rId137"/>
    <p:sldId id="524" r:id="rId138"/>
    <p:sldId id="525" r:id="rId139"/>
    <p:sldId id="361" r:id="rId140"/>
    <p:sldId id="526" r:id="rId141"/>
    <p:sldId id="305" r:id="rId142"/>
    <p:sldId id="744" r:id="rId143"/>
    <p:sldId id="746" r:id="rId144"/>
    <p:sldId id="624" r:id="rId145"/>
    <p:sldId id="306" r:id="rId146"/>
    <p:sldId id="527" r:id="rId147"/>
    <p:sldId id="567" r:id="rId148"/>
    <p:sldId id="578" r:id="rId149"/>
    <p:sldId id="747" r:id="rId150"/>
    <p:sldId id="625" r:id="rId151"/>
    <p:sldId id="528" r:id="rId152"/>
    <p:sldId id="529" r:id="rId153"/>
    <p:sldId id="532" r:id="rId154"/>
    <p:sldId id="530" r:id="rId155"/>
    <p:sldId id="309" r:id="rId156"/>
    <p:sldId id="310" r:id="rId157"/>
    <p:sldId id="311" r:id="rId158"/>
    <p:sldId id="531" r:id="rId159"/>
    <p:sldId id="570" r:id="rId160"/>
    <p:sldId id="783" r:id="rId161"/>
    <p:sldId id="748" r:id="rId162"/>
    <p:sldId id="312" r:id="rId163"/>
    <p:sldId id="363" r:id="rId164"/>
    <p:sldId id="533" r:id="rId165"/>
    <p:sldId id="626" r:id="rId166"/>
    <p:sldId id="535" r:id="rId167"/>
    <p:sldId id="365" r:id="rId168"/>
    <p:sldId id="313" r:id="rId169"/>
    <p:sldId id="957" r:id="rId170"/>
    <p:sldId id="958" r:id="rId171"/>
    <p:sldId id="959" r:id="rId172"/>
    <p:sldId id="960" r:id="rId173"/>
    <p:sldId id="961" r:id="rId174"/>
    <p:sldId id="962" r:id="rId175"/>
    <p:sldId id="963" r:id="rId176"/>
    <p:sldId id="855" r:id="rId177"/>
    <p:sldId id="856" r:id="rId178"/>
    <p:sldId id="857" r:id="rId179"/>
    <p:sldId id="858" r:id="rId180"/>
    <p:sldId id="859" r:id="rId181"/>
    <p:sldId id="860" r:id="rId182"/>
    <p:sldId id="861" r:id="rId183"/>
    <p:sldId id="862" r:id="rId184"/>
    <p:sldId id="863" r:id="rId185"/>
    <p:sldId id="864" r:id="rId186"/>
    <p:sldId id="865" r:id="rId187"/>
    <p:sldId id="866" r:id="rId188"/>
    <p:sldId id="867" r:id="rId189"/>
    <p:sldId id="868" r:id="rId190"/>
    <p:sldId id="869" r:id="rId191"/>
    <p:sldId id="870" r:id="rId192"/>
    <p:sldId id="871" r:id="rId193"/>
    <p:sldId id="872" r:id="rId194"/>
    <p:sldId id="873" r:id="rId195"/>
    <p:sldId id="874" r:id="rId196"/>
    <p:sldId id="875" r:id="rId197"/>
    <p:sldId id="876" r:id="rId198"/>
    <p:sldId id="877" r:id="rId199"/>
    <p:sldId id="878" r:id="rId200"/>
    <p:sldId id="879" r:id="rId201"/>
    <p:sldId id="880" r:id="rId202"/>
    <p:sldId id="881" r:id="rId203"/>
    <p:sldId id="882" r:id="rId204"/>
    <p:sldId id="883" r:id="rId205"/>
    <p:sldId id="884" r:id="rId206"/>
    <p:sldId id="885" r:id="rId207"/>
    <p:sldId id="886" r:id="rId208"/>
    <p:sldId id="887" r:id="rId209"/>
    <p:sldId id="888" r:id="rId210"/>
    <p:sldId id="889" r:id="rId211"/>
    <p:sldId id="891" r:id="rId212"/>
    <p:sldId id="892" r:id="rId213"/>
    <p:sldId id="894" r:id="rId214"/>
    <p:sldId id="895" r:id="rId215"/>
    <p:sldId id="896" r:id="rId216"/>
    <p:sldId id="897" r:id="rId217"/>
    <p:sldId id="898" r:id="rId218"/>
    <p:sldId id="899" r:id="rId219"/>
    <p:sldId id="900" r:id="rId220"/>
    <p:sldId id="901" r:id="rId221"/>
    <p:sldId id="903" r:id="rId222"/>
    <p:sldId id="904" r:id="rId223"/>
    <p:sldId id="905" r:id="rId224"/>
    <p:sldId id="906" r:id="rId225"/>
    <p:sldId id="907" r:id="rId226"/>
    <p:sldId id="908" r:id="rId227"/>
    <p:sldId id="909" r:id="rId228"/>
    <p:sldId id="910" r:id="rId229"/>
    <p:sldId id="911" r:id="rId230"/>
    <p:sldId id="912" r:id="rId231"/>
    <p:sldId id="913" r:id="rId232"/>
    <p:sldId id="914" r:id="rId233"/>
    <p:sldId id="915" r:id="rId234"/>
    <p:sldId id="916" r:id="rId235"/>
    <p:sldId id="917" r:id="rId236"/>
    <p:sldId id="918" r:id="rId237"/>
    <p:sldId id="919" r:id="rId238"/>
    <p:sldId id="920" r:id="rId239"/>
    <p:sldId id="921" r:id="rId240"/>
    <p:sldId id="922" r:id="rId241"/>
    <p:sldId id="923" r:id="rId242"/>
    <p:sldId id="924" r:id="rId243"/>
    <p:sldId id="925" r:id="rId244"/>
    <p:sldId id="926" r:id="rId245"/>
    <p:sldId id="927" r:id="rId246"/>
    <p:sldId id="928" r:id="rId247"/>
    <p:sldId id="929" r:id="rId248"/>
    <p:sldId id="930" r:id="rId249"/>
    <p:sldId id="931" r:id="rId250"/>
    <p:sldId id="932" r:id="rId251"/>
    <p:sldId id="933" r:id="rId252"/>
    <p:sldId id="934" r:id="rId253"/>
    <p:sldId id="935" r:id="rId254"/>
    <p:sldId id="936" r:id="rId255"/>
    <p:sldId id="937" r:id="rId256"/>
    <p:sldId id="938" r:id="rId257"/>
    <p:sldId id="939" r:id="rId258"/>
    <p:sldId id="940" r:id="rId259"/>
    <p:sldId id="943" r:id="rId260"/>
    <p:sldId id="944" r:id="rId261"/>
    <p:sldId id="945" r:id="rId262"/>
    <p:sldId id="947" r:id="rId263"/>
    <p:sldId id="949" r:id="rId264"/>
    <p:sldId id="950" r:id="rId265"/>
    <p:sldId id="951" r:id="rId266"/>
    <p:sldId id="1001" r:id="rId267"/>
    <p:sldId id="952" r:id="rId268"/>
    <p:sldId id="954" r:id="rId269"/>
    <p:sldId id="955" r:id="rId270"/>
    <p:sldId id="314" r:id="rId271"/>
    <p:sldId id="315" r:id="rId272"/>
    <p:sldId id="438" r:id="rId273"/>
    <p:sldId id="316" r:id="rId274"/>
    <p:sldId id="317" r:id="rId275"/>
    <p:sldId id="436" r:id="rId276"/>
    <p:sldId id="318" r:id="rId277"/>
    <p:sldId id="841" r:id="rId278"/>
    <p:sldId id="439" r:id="rId279"/>
    <p:sldId id="319" r:id="rId280"/>
    <p:sldId id="444" r:id="rId281"/>
    <p:sldId id="443" r:id="rId282"/>
    <p:sldId id="654" r:id="rId283"/>
    <p:sldId id="661" r:id="rId284"/>
    <p:sldId id="320" r:id="rId285"/>
    <p:sldId id="576" r:id="rId286"/>
    <p:sldId id="577" r:id="rId287"/>
    <p:sldId id="446" r:id="rId288"/>
    <p:sldId id="321" r:id="rId289"/>
    <p:sldId id="322" r:id="rId290"/>
    <p:sldId id="786" r:id="rId291"/>
    <p:sldId id="683" r:id="rId292"/>
    <p:sldId id="450" r:id="rId293"/>
    <p:sldId id="323" r:id="rId294"/>
    <p:sldId id="453" r:id="rId295"/>
    <p:sldId id="454" r:id="rId296"/>
    <p:sldId id="664" r:id="rId297"/>
    <p:sldId id="660" r:id="rId298"/>
    <p:sldId id="324" r:id="rId299"/>
    <p:sldId id="458" r:id="rId300"/>
    <p:sldId id="325" r:id="rId301"/>
    <p:sldId id="326" r:id="rId302"/>
    <p:sldId id="327" r:id="rId303"/>
    <p:sldId id="423" r:id="rId304"/>
    <p:sldId id="787" r:id="rId305"/>
    <p:sldId id="536" r:id="rId306"/>
    <p:sldId id="367" r:id="rId307"/>
    <p:sldId id="328" r:id="rId308"/>
    <p:sldId id="537" r:id="rId309"/>
    <p:sldId id="368" r:id="rId310"/>
    <p:sldId id="420" r:id="rId311"/>
    <p:sldId id="538" r:id="rId312"/>
    <p:sldId id="329" r:id="rId313"/>
    <p:sldId id="369" r:id="rId314"/>
    <p:sldId id="416" r:id="rId315"/>
    <p:sldId id="425" r:id="rId316"/>
    <p:sldId id="428" r:id="rId317"/>
    <p:sldId id="561" r:id="rId318"/>
    <p:sldId id="424" r:id="rId319"/>
    <p:sldId id="539" r:id="rId320"/>
    <p:sldId id="541" r:id="rId321"/>
    <p:sldId id="542" r:id="rId322"/>
    <p:sldId id="543" r:id="rId323"/>
    <p:sldId id="544" r:id="rId324"/>
    <p:sldId id="545" r:id="rId325"/>
    <p:sldId id="330" r:id="rId326"/>
    <p:sldId id="547" r:id="rId327"/>
    <p:sldId id="427" r:id="rId328"/>
    <p:sldId id="431" r:id="rId329"/>
    <p:sldId id="433" r:id="rId330"/>
    <p:sldId id="386" r:id="rId331"/>
    <p:sldId id="968" r:id="rId332"/>
    <p:sldId id="969" r:id="rId333"/>
    <p:sldId id="970" r:id="rId334"/>
    <p:sldId id="971" r:id="rId335"/>
    <p:sldId id="972" r:id="rId336"/>
    <p:sldId id="973" r:id="rId337"/>
    <p:sldId id="974" r:id="rId338"/>
    <p:sldId id="975" r:id="rId339"/>
    <p:sldId id="976" r:id="rId340"/>
    <p:sldId id="977" r:id="rId341"/>
    <p:sldId id="334" r:id="rId342"/>
    <p:sldId id="335" r:id="rId343"/>
    <p:sldId id="833" r:id="rId344"/>
    <p:sldId id="828" r:id="rId345"/>
    <p:sldId id="982" r:id="rId346"/>
  </p:sldIdLst>
  <p:sldSz cx="9144000" cy="6858000" type="screen4x3"/>
  <p:notesSz cx="7010400" cy="9296400"/>
  <p:custShowLst>
    <p:custShow name="Custom Show 1" id="0">
      <p:sldLst>
        <p:sld r:id="rId303"/>
      </p:sldLst>
    </p:custShow>
  </p:custShow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84" autoAdjust="0"/>
    <p:restoredTop sz="87444" autoAdjust="0"/>
  </p:normalViewPr>
  <p:slideViewPr>
    <p:cSldViewPr>
      <p:cViewPr varScale="1">
        <p:scale>
          <a:sx n="73" d="100"/>
          <a:sy n="73" d="100"/>
        </p:scale>
        <p:origin x="-9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68" y="-6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303" Type="http://schemas.openxmlformats.org/officeDocument/2006/relationships/slide" Target="slides/slide300.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324" Type="http://schemas.openxmlformats.org/officeDocument/2006/relationships/slide" Target="slides/slide321.xml"/><Relationship Id="rId345" Type="http://schemas.openxmlformats.org/officeDocument/2006/relationships/slide" Target="slides/slide342.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289" Type="http://schemas.openxmlformats.org/officeDocument/2006/relationships/slide" Target="slides/slide286.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314" Type="http://schemas.openxmlformats.org/officeDocument/2006/relationships/slide" Target="slides/slide311.xml"/><Relationship Id="rId335" Type="http://schemas.openxmlformats.org/officeDocument/2006/relationships/slide" Target="slides/slide332.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325" Type="http://schemas.openxmlformats.org/officeDocument/2006/relationships/slide" Target="slides/slide322.xml"/><Relationship Id="rId346" Type="http://schemas.openxmlformats.org/officeDocument/2006/relationships/slide" Target="slides/slide343.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315" Type="http://schemas.openxmlformats.org/officeDocument/2006/relationships/slide" Target="slides/slide312.xml"/><Relationship Id="rId336" Type="http://schemas.openxmlformats.org/officeDocument/2006/relationships/slide" Target="slides/slide333.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slide" Target="slides/slide288.xml"/><Relationship Id="rId305" Type="http://schemas.openxmlformats.org/officeDocument/2006/relationships/slide" Target="slides/slide302.xml"/><Relationship Id="rId326" Type="http://schemas.openxmlformats.org/officeDocument/2006/relationships/slide" Target="slides/slide323.xml"/><Relationship Id="rId347" Type="http://schemas.openxmlformats.org/officeDocument/2006/relationships/notesMaster" Target="notesMasters/notesMaster1.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16" Type="http://schemas.openxmlformats.org/officeDocument/2006/relationships/slide" Target="slides/slide313.xml"/><Relationship Id="rId337" Type="http://schemas.openxmlformats.org/officeDocument/2006/relationships/slide" Target="slides/slide334.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slide" Target="slides/slide236.xml"/><Relationship Id="rId250" Type="http://schemas.openxmlformats.org/officeDocument/2006/relationships/slide" Target="slides/slide247.xml"/><Relationship Id="rId271" Type="http://schemas.openxmlformats.org/officeDocument/2006/relationships/slide" Target="slides/slide268.xml"/><Relationship Id="rId292" Type="http://schemas.openxmlformats.org/officeDocument/2006/relationships/slide" Target="slides/slide289.xml"/><Relationship Id="rId306" Type="http://schemas.openxmlformats.org/officeDocument/2006/relationships/slide" Target="slides/slide303.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327" Type="http://schemas.openxmlformats.org/officeDocument/2006/relationships/slide" Target="slides/slide324.xml"/><Relationship Id="rId348" Type="http://schemas.openxmlformats.org/officeDocument/2006/relationships/handoutMaster" Target="handoutMasters/handoutMaster1.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240" Type="http://schemas.openxmlformats.org/officeDocument/2006/relationships/slide" Target="slides/slide237.xml"/><Relationship Id="rId261" Type="http://schemas.openxmlformats.org/officeDocument/2006/relationships/slide" Target="slides/slide258.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17" Type="http://schemas.openxmlformats.org/officeDocument/2006/relationships/slide" Target="slides/slide314.xml"/><Relationship Id="rId338" Type="http://schemas.openxmlformats.org/officeDocument/2006/relationships/slide" Target="slides/slide335.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230" Type="http://schemas.openxmlformats.org/officeDocument/2006/relationships/slide" Target="slides/slide227.xml"/><Relationship Id="rId251" Type="http://schemas.openxmlformats.org/officeDocument/2006/relationships/slide" Target="slides/slide248.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72" Type="http://schemas.openxmlformats.org/officeDocument/2006/relationships/slide" Target="slides/slide269.xml"/><Relationship Id="rId293" Type="http://schemas.openxmlformats.org/officeDocument/2006/relationships/slide" Target="slides/slide290.xml"/><Relationship Id="rId307" Type="http://schemas.openxmlformats.org/officeDocument/2006/relationships/slide" Target="slides/slide304.xml"/><Relationship Id="rId328" Type="http://schemas.openxmlformats.org/officeDocument/2006/relationships/slide" Target="slides/slide325.xml"/><Relationship Id="rId34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262" Type="http://schemas.openxmlformats.org/officeDocument/2006/relationships/slide" Target="slides/slide259.xml"/><Relationship Id="rId283" Type="http://schemas.openxmlformats.org/officeDocument/2006/relationships/slide" Target="slides/slide280.xml"/><Relationship Id="rId313" Type="http://schemas.openxmlformats.org/officeDocument/2006/relationships/slide" Target="slides/slide310.xml"/><Relationship Id="rId318" Type="http://schemas.openxmlformats.org/officeDocument/2006/relationships/slide" Target="slides/slide315.xml"/><Relationship Id="rId339" Type="http://schemas.openxmlformats.org/officeDocument/2006/relationships/slide" Target="slides/slide336.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334" Type="http://schemas.openxmlformats.org/officeDocument/2006/relationships/slide" Target="slides/slide331.xml"/><Relationship Id="rId35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329" Type="http://schemas.openxmlformats.org/officeDocument/2006/relationships/slide" Target="slides/slide326.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340" Type="http://schemas.openxmlformats.org/officeDocument/2006/relationships/slide" Target="slides/slide337.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slide" Target="slides/slide316.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330" Type="http://schemas.openxmlformats.org/officeDocument/2006/relationships/slide" Target="slides/slide327.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351" Type="http://schemas.openxmlformats.org/officeDocument/2006/relationships/theme" Target="theme/theme1.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slide" Target="slides/slide317.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341" Type="http://schemas.openxmlformats.org/officeDocument/2006/relationships/slide" Target="slides/slide338.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331" Type="http://schemas.openxmlformats.org/officeDocument/2006/relationships/slide" Target="slides/slide328.xml"/><Relationship Id="rId352" Type="http://schemas.openxmlformats.org/officeDocument/2006/relationships/tableStyles" Target="tableStyles.xml"/><Relationship Id="rId1" Type="http://schemas.openxmlformats.org/officeDocument/2006/relationships/customXml" Target="../customXml/item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slide" Target="slides/slide318.xml"/><Relationship Id="rId342" Type="http://schemas.openxmlformats.org/officeDocument/2006/relationships/slide" Target="slides/slide339.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332" Type="http://schemas.openxmlformats.org/officeDocument/2006/relationships/slide" Target="slides/slide329.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customXml" Target="../customXml/item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slide" Target="slides/slide319.xml"/><Relationship Id="rId343" Type="http://schemas.openxmlformats.org/officeDocument/2006/relationships/slide" Target="slides/slide340.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312" Type="http://schemas.openxmlformats.org/officeDocument/2006/relationships/slide" Target="slides/slide309.xml"/><Relationship Id="rId333" Type="http://schemas.openxmlformats.org/officeDocument/2006/relationships/slide" Target="slides/slide330.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 Type="http://schemas.openxmlformats.org/officeDocument/2006/relationships/slideMaster" Target="slideMasters/slideMaster1.xml"/><Relationship Id="rId214" Type="http://schemas.openxmlformats.org/officeDocument/2006/relationships/slide" Target="slides/slide211.xml"/><Relationship Id="rId235" Type="http://schemas.openxmlformats.org/officeDocument/2006/relationships/slide" Target="slides/slide232.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302" Type="http://schemas.openxmlformats.org/officeDocument/2006/relationships/slide" Target="slides/slide299.xml"/><Relationship Id="rId323" Type="http://schemas.openxmlformats.org/officeDocument/2006/relationships/slide" Target="slides/slide320.xml"/><Relationship Id="rId344" Type="http://schemas.openxmlformats.org/officeDocument/2006/relationships/slide" Target="slides/slide3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5" Type="http://schemas.openxmlformats.org/officeDocument/2006/relationships/image" Target="../media/image92.wmf"/><Relationship Id="rId4" Type="http://schemas.openxmlformats.org/officeDocument/2006/relationships/image" Target="../media/image9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4.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image" Target="../media/image15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none" lIns="91970" tIns="45985" rIns="91970" bIns="45985" numCol="1" anchor="ctr" anchorCtr="0" compatLnSpc="1">
            <a:prstTxWarp prst="textNoShape">
              <a:avLst/>
            </a:prstTxWarp>
          </a:bodyPr>
          <a:lstStyle>
            <a:lvl1pPr defTabSz="919163" eaLnBrk="0" hangingPunct="0">
              <a:defRPr sz="1200">
                <a:latin typeface="Times New Roman" pitchFamily="18" charset="0"/>
              </a:defRPr>
            </a:lvl1pPr>
          </a:lstStyle>
          <a:p>
            <a:pPr>
              <a:defRPr/>
            </a:pPr>
            <a:endParaRPr lang="en-US"/>
          </a:p>
        </p:txBody>
      </p:sp>
      <p:sp>
        <p:nvSpPr>
          <p:cNvPr id="166915"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p:spPr>
        <p:txBody>
          <a:bodyPr vert="horz" wrap="none" lIns="91970" tIns="45985" rIns="91970" bIns="45985" numCol="1" anchor="ctr" anchorCtr="0" compatLnSpc="1">
            <a:prstTxWarp prst="textNoShape">
              <a:avLst/>
            </a:prstTxWarp>
          </a:bodyPr>
          <a:lstStyle>
            <a:lvl1pPr algn="r" defTabSz="919163" eaLnBrk="0" hangingPunct="0">
              <a:defRPr sz="1200">
                <a:latin typeface="Times New Roman" pitchFamily="18" charset="0"/>
              </a:defRPr>
            </a:lvl1pPr>
          </a:lstStyle>
          <a:p>
            <a:pPr>
              <a:defRPr/>
            </a:pPr>
            <a:endParaRPr lang="en-US"/>
          </a:p>
        </p:txBody>
      </p:sp>
      <p:sp>
        <p:nvSpPr>
          <p:cNvPr id="166916"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p:spPr>
        <p:txBody>
          <a:bodyPr vert="horz" wrap="none" lIns="91970" tIns="45985" rIns="91970" bIns="45985" numCol="1" anchor="b" anchorCtr="0" compatLnSpc="1">
            <a:prstTxWarp prst="textNoShape">
              <a:avLst/>
            </a:prstTxWarp>
          </a:bodyPr>
          <a:lstStyle>
            <a:lvl1pPr defTabSz="919163" eaLnBrk="0" hangingPunct="0">
              <a:defRPr sz="1200">
                <a:latin typeface="Times New Roman" pitchFamily="18" charset="0"/>
              </a:defRPr>
            </a:lvl1pPr>
          </a:lstStyle>
          <a:p>
            <a:pPr>
              <a:defRPr/>
            </a:pPr>
            <a:endParaRPr lang="en-US"/>
          </a:p>
        </p:txBody>
      </p:sp>
      <p:sp>
        <p:nvSpPr>
          <p:cNvPr id="166917"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p:spPr>
        <p:txBody>
          <a:bodyPr vert="horz" wrap="none" lIns="91970" tIns="45985" rIns="91970" bIns="45985" numCol="1" anchor="b" anchorCtr="0" compatLnSpc="1">
            <a:prstTxWarp prst="textNoShape">
              <a:avLst/>
            </a:prstTxWarp>
          </a:bodyPr>
          <a:lstStyle>
            <a:lvl1pPr algn="r" defTabSz="919163" eaLnBrk="0" hangingPunct="0">
              <a:defRPr sz="1200">
                <a:latin typeface="Times New Roman" pitchFamily="18" charset="0"/>
              </a:defRPr>
            </a:lvl1pPr>
          </a:lstStyle>
          <a:p>
            <a:pPr>
              <a:defRPr/>
            </a:pPr>
            <a:fld id="{39862525-9985-4631-8255-1C4C1965F558}" type="slidenum">
              <a:rPr lang="en-US"/>
              <a:pPr>
                <a:defRPr/>
              </a:pPr>
              <a:t>‹#›</a:t>
            </a:fld>
            <a:endParaRPr lang="en-US"/>
          </a:p>
        </p:txBody>
      </p:sp>
    </p:spTree>
    <p:extLst>
      <p:ext uri="{BB962C8B-B14F-4D97-AF65-F5344CB8AC3E}">
        <p14:creationId xmlns:p14="http://schemas.microsoft.com/office/powerpoint/2010/main" val="3349678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none" lIns="91970" tIns="45985" rIns="91970" bIns="45985" numCol="1" anchor="ctr" anchorCtr="0" compatLnSpc="1">
            <a:prstTxWarp prst="textNoShape">
              <a:avLst/>
            </a:prstTxWarp>
          </a:bodyPr>
          <a:lstStyle>
            <a:lvl1pPr defTabSz="919163" eaLnBrk="0" hangingPunct="0">
              <a:defRPr sz="1200">
                <a:latin typeface="Times New Roman" pitchFamily="18" charset="0"/>
              </a:defRPr>
            </a:lvl1pPr>
          </a:lstStyle>
          <a:p>
            <a:pPr>
              <a:defRPr/>
            </a:pPr>
            <a:endParaRPr lang="en-US"/>
          </a:p>
        </p:txBody>
      </p:sp>
      <p:sp>
        <p:nvSpPr>
          <p:cNvPr id="91139" name="Rectangle 3"/>
          <p:cNvSpPr>
            <a:spLocks noGrp="1" noChangeArrowheads="1"/>
          </p:cNvSpPr>
          <p:nvPr>
            <p:ph type="dt" idx="1"/>
          </p:nvPr>
        </p:nvSpPr>
        <p:spPr bwMode="auto">
          <a:xfrm>
            <a:off x="3973513" y="0"/>
            <a:ext cx="3036887" cy="465138"/>
          </a:xfrm>
          <a:prstGeom prst="rect">
            <a:avLst/>
          </a:prstGeom>
          <a:noFill/>
          <a:ln w="9525">
            <a:noFill/>
            <a:miter lim="800000"/>
            <a:headEnd/>
            <a:tailEnd/>
          </a:ln>
        </p:spPr>
        <p:txBody>
          <a:bodyPr vert="horz" wrap="none" lIns="91970" tIns="45985" rIns="91970" bIns="45985" numCol="1" anchor="ctr" anchorCtr="0" compatLnSpc="1">
            <a:prstTxWarp prst="textNoShape">
              <a:avLst/>
            </a:prstTxWarp>
          </a:bodyPr>
          <a:lstStyle>
            <a:lvl1pPr algn="r" defTabSz="919163" eaLnBrk="0" hangingPunct="0">
              <a:defRPr sz="1200">
                <a:latin typeface="Times New Roman" pitchFamily="18" charset="0"/>
              </a:defRPr>
            </a:lvl1pPr>
          </a:lstStyle>
          <a:p>
            <a:pPr>
              <a:defRPr/>
            </a:pPr>
            <a:endParaRPr lang="en-US"/>
          </a:p>
        </p:txBody>
      </p:sp>
      <p:sp>
        <p:nvSpPr>
          <p:cNvPr id="364548" name="Rectangle 4"/>
          <p:cNvSpPr>
            <a:spLocks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none" lIns="91970" tIns="45985" rIns="91970" bIns="45985"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p:spPr>
        <p:txBody>
          <a:bodyPr vert="horz" wrap="none" lIns="91970" tIns="45985" rIns="91970" bIns="45985" numCol="1" anchor="b" anchorCtr="0" compatLnSpc="1">
            <a:prstTxWarp prst="textNoShape">
              <a:avLst/>
            </a:prstTxWarp>
          </a:bodyPr>
          <a:lstStyle>
            <a:lvl1pPr defTabSz="919163" eaLnBrk="0" hangingPunct="0">
              <a:defRPr sz="1200">
                <a:latin typeface="Times New Roman" pitchFamily="18" charset="0"/>
              </a:defRPr>
            </a:lvl1pPr>
          </a:lstStyle>
          <a:p>
            <a:pPr>
              <a:defRPr/>
            </a:pPr>
            <a:endParaRPr lang="en-US"/>
          </a:p>
        </p:txBody>
      </p:sp>
      <p:sp>
        <p:nvSpPr>
          <p:cNvPr id="9114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p:spPr>
        <p:txBody>
          <a:bodyPr vert="horz" wrap="none" lIns="91970" tIns="45985" rIns="91970" bIns="45985" numCol="1" anchor="b" anchorCtr="0" compatLnSpc="1">
            <a:prstTxWarp prst="textNoShape">
              <a:avLst/>
            </a:prstTxWarp>
          </a:bodyPr>
          <a:lstStyle>
            <a:lvl1pPr algn="r" defTabSz="919163" eaLnBrk="0" hangingPunct="0">
              <a:defRPr sz="1200">
                <a:latin typeface="Times New Roman" pitchFamily="18" charset="0"/>
              </a:defRPr>
            </a:lvl1pPr>
          </a:lstStyle>
          <a:p>
            <a:pPr>
              <a:defRPr/>
            </a:pPr>
            <a:fld id="{3BE97916-478B-4104-ABA5-E0D8F70FD070}" type="slidenum">
              <a:rPr lang="en-US"/>
              <a:pPr>
                <a:defRPr/>
              </a:pPr>
              <a:t>‹#›</a:t>
            </a:fld>
            <a:endParaRPr lang="en-US"/>
          </a:p>
        </p:txBody>
      </p:sp>
    </p:spTree>
    <p:extLst>
      <p:ext uri="{BB962C8B-B14F-4D97-AF65-F5344CB8AC3E}">
        <p14:creationId xmlns:p14="http://schemas.microsoft.com/office/powerpoint/2010/main" val="74059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a:ln/>
        </p:spPr>
      </p:sp>
      <p:sp>
        <p:nvSpPr>
          <p:cNvPr id="365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pPr eaLnBrk="1" hangingPunct="1">
              <a:spcBef>
                <a:spcPct val="0"/>
              </a:spcBef>
            </a:pPr>
            <a:endParaRPr lang="en-US" smtClean="0"/>
          </a:p>
        </p:txBody>
      </p:sp>
      <p:sp>
        <p:nvSpPr>
          <p:cNvPr id="365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BBF2998-AE8B-4300-BC2C-8A6783CDCF02}" type="slidenum">
              <a:rPr lang="en-US" smtClean="0">
                <a:latin typeface="Times New Roman" pitchFamily="18" charset="0"/>
              </a:rPr>
              <a:pPr/>
              <a:t>1</a:t>
            </a:fld>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EF628E8-4D92-488D-9B3C-8B396DBEF650}" type="slidenum">
              <a:rPr lang="en-US" smtClean="0">
                <a:latin typeface="Times New Roman" pitchFamily="18" charset="0"/>
              </a:rPr>
              <a:pPr/>
              <a:t>10</a:t>
            </a:fld>
            <a:endParaRPr lang="en-US" smtClean="0">
              <a:latin typeface="Times New Roman" pitchFamily="18" charset="0"/>
            </a:endParaRPr>
          </a:p>
        </p:txBody>
      </p:sp>
      <p:sp>
        <p:nvSpPr>
          <p:cNvPr id="374787" name="Rectangle 2"/>
          <p:cNvSpPr>
            <a:spLocks noChangeArrowheads="1" noTextEdit="1"/>
          </p:cNvSpPr>
          <p:nvPr>
            <p:ph type="sldImg"/>
          </p:nvPr>
        </p:nvSpPr>
        <p:spPr>
          <a:ln/>
        </p:spPr>
      </p:sp>
      <p:sp>
        <p:nvSpPr>
          <p:cNvPr id="374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Traffic control plans need to be prepared by certified personnel.</a:t>
            </a:r>
          </a:p>
          <a:p>
            <a:pPr eaLnBrk="1" hangingPunct="1"/>
            <a:endParaRPr lang="en-US" smtClean="0"/>
          </a:p>
          <a:p>
            <a:pPr eaLnBrk="1" hangingPunct="1"/>
            <a:r>
              <a:rPr lang="en-US" smtClean="0"/>
              <a:t>OSHA Handout</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Slide Image Placeholder 1"/>
          <p:cNvSpPr>
            <a:spLocks noGrp="1" noRot="1" noChangeAspect="1" noTextEdit="1"/>
          </p:cNvSpPr>
          <p:nvPr>
            <p:ph type="sldImg"/>
          </p:nvPr>
        </p:nvSpPr>
        <p:spPr>
          <a:ln/>
        </p:spPr>
      </p:sp>
      <p:sp>
        <p:nvSpPr>
          <p:cNvPr id="466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Is this road really closed or is the lane closed to traffic?  </a:t>
            </a:r>
          </a:p>
          <a:p>
            <a:pPr eaLnBrk="1" hangingPunct="1"/>
            <a:r>
              <a:rPr lang="en-US" smtClean="0"/>
              <a:t>Appropriate signage is a step toward Covering Your organization’s Assets! </a:t>
            </a:r>
          </a:p>
        </p:txBody>
      </p:sp>
      <p:sp>
        <p:nvSpPr>
          <p:cNvPr id="466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364DCB5-1223-4EE6-A171-F0F2C830DA38}" type="slidenum">
              <a:rPr lang="en-US" smtClean="0">
                <a:latin typeface="Times New Roman" pitchFamily="18" charset="0"/>
              </a:rPr>
              <a:pPr/>
              <a:t>100</a:t>
            </a:fld>
            <a:endParaRPr lang="en-US" smtClean="0">
              <a:latin typeface="Times New Roman" pitchFamily="18"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66340ED-ACA7-4C88-A63C-5052F6320758}" type="slidenum">
              <a:rPr lang="en-US" smtClean="0">
                <a:latin typeface="Times New Roman" pitchFamily="18" charset="0"/>
              </a:rPr>
              <a:pPr/>
              <a:t>101</a:t>
            </a:fld>
            <a:endParaRPr lang="en-US" smtClean="0">
              <a:latin typeface="Times New Roman" pitchFamily="18" charset="0"/>
            </a:endParaRPr>
          </a:p>
        </p:txBody>
      </p:sp>
      <p:sp>
        <p:nvSpPr>
          <p:cNvPr id="467971" name="Rectangle 2"/>
          <p:cNvSpPr>
            <a:spLocks noChangeArrowheads="1" noTextEdit="1"/>
          </p:cNvSpPr>
          <p:nvPr>
            <p:ph type="sldImg"/>
          </p:nvPr>
        </p:nvSpPr>
        <p:spPr>
          <a:ln/>
        </p:spPr>
      </p:sp>
      <p:sp>
        <p:nvSpPr>
          <p:cNvPr id="467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r>
              <a:rPr lang="en-US" smtClean="0"/>
              <a:t>Introduce the class to the basics. This is your goal to get everyone to buy</a:t>
            </a:r>
          </a:p>
          <a:p>
            <a:pPr eaLnBrk="1" hangingPunct="1"/>
            <a:r>
              <a:rPr lang="en-US" smtClean="0"/>
              <a:t>off on these principles.</a:t>
            </a:r>
          </a:p>
          <a:p>
            <a:pPr eaLnBrk="1" hangingPunct="1"/>
            <a:r>
              <a:rPr lang="en-US" smtClean="0"/>
              <a:t>Stress the importance of a pro-active inspection program.</a:t>
            </a:r>
          </a:p>
          <a:p>
            <a:pPr eaLnBrk="1" hangingPunct="1"/>
            <a:endParaRPr lang="en-US" smtClean="0"/>
          </a:p>
          <a:p>
            <a:pPr eaLnBrk="1" hangingPunct="1"/>
            <a:r>
              <a:rPr lang="en-US" smtClean="0"/>
              <a:t>Provide </a:t>
            </a:r>
            <a:r>
              <a:rPr lang="en-US" i="1" smtClean="0"/>
              <a:t>safe </a:t>
            </a:r>
            <a:r>
              <a:rPr lang="en-US" smtClean="0"/>
              <a:t>and </a:t>
            </a:r>
            <a:r>
              <a:rPr lang="en-US" i="1" smtClean="0"/>
              <a:t>expeditious </a:t>
            </a:r>
            <a:r>
              <a:rPr lang="en-US" smtClean="0"/>
              <a:t>movement of traffic, while the work activity </a:t>
            </a:r>
          </a:p>
          <a:p>
            <a:pPr eaLnBrk="1" hangingPunct="1"/>
            <a:r>
              <a:rPr lang="en-US" smtClean="0"/>
              <a:t>is completed as rapidly, safely, and efficiently as possible.</a:t>
            </a:r>
          </a:p>
          <a:p>
            <a:pPr eaLnBrk="1" hangingPunct="1"/>
            <a:endParaRPr lang="en-US" smtClean="0"/>
          </a:p>
          <a:p>
            <a:pPr eaLnBrk="1" hangingPunct="1"/>
            <a:r>
              <a:rPr lang="en-US" smtClean="0"/>
              <a:t>Need to make SAFETY an integral high priority on every project that you </a:t>
            </a:r>
          </a:p>
          <a:p>
            <a:pPr eaLnBrk="1" hangingPunct="1"/>
            <a:r>
              <a:rPr lang="en-US" smtClean="0"/>
              <a:t>are a part of.  Use traffic control devices that the traveling public is familiar </a:t>
            </a:r>
          </a:p>
          <a:p>
            <a:pPr eaLnBrk="1" hangingPunct="1"/>
            <a:r>
              <a:rPr lang="en-US" smtClean="0"/>
              <a:t>with.  TCP that can be easily implemented.</a:t>
            </a:r>
          </a:p>
          <a:p>
            <a:pPr eaLnBrk="1" hangingPunct="1"/>
            <a:endParaRPr lang="en-US" smtClean="0"/>
          </a:p>
          <a:p>
            <a:pPr eaLnBrk="1" hangingPunct="1"/>
            <a:r>
              <a:rPr lang="en-US" smtClean="0"/>
              <a:t>Inspection – Watchperson Report – minimum</a:t>
            </a:r>
          </a:p>
          <a:p>
            <a:pPr eaLnBrk="1" hangingPunct="1"/>
            <a:endParaRPr lang="en-US" smtClean="0"/>
          </a:p>
          <a:p>
            <a:pPr eaLnBrk="1" hangingPunct="1"/>
            <a:r>
              <a:rPr lang="en-US" smtClean="0"/>
              <a:t> </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72BE9FC-6BD1-4A2F-BCCC-D653C235868D}" type="slidenum">
              <a:rPr lang="en-US" smtClean="0">
                <a:latin typeface="Times New Roman" pitchFamily="18" charset="0"/>
              </a:rPr>
              <a:pPr/>
              <a:t>102</a:t>
            </a:fld>
            <a:endParaRPr lang="en-US" smtClean="0">
              <a:latin typeface="Times New Roman" pitchFamily="18" charset="0"/>
            </a:endParaRPr>
          </a:p>
        </p:txBody>
      </p:sp>
      <p:sp>
        <p:nvSpPr>
          <p:cNvPr id="468995" name="Rectangle 2"/>
          <p:cNvSpPr>
            <a:spLocks noChangeArrowheads="1" noTextEdit="1"/>
          </p:cNvSpPr>
          <p:nvPr>
            <p:ph type="sldImg"/>
          </p:nvPr>
        </p:nvSpPr>
        <p:spPr>
          <a:solidFill>
            <a:srgbClr val="FFFFFF"/>
          </a:solidFill>
          <a:ln/>
        </p:spPr>
      </p:sp>
      <p:sp>
        <p:nvSpPr>
          <p:cNvPr id="46899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In today's era of driver distraction and the controversy over cell phone usage in the car, </a:t>
            </a:r>
          </a:p>
          <a:p>
            <a:pPr eaLnBrk="1" hangingPunct="1"/>
            <a:r>
              <a:rPr lang="en-US" smtClean="0"/>
              <a:t>the MUTCD gives us sameness and uniformity so drivers know what to expect.  </a:t>
            </a:r>
          </a:p>
          <a:p>
            <a:pPr eaLnBrk="1" hangingPunct="1"/>
            <a:r>
              <a:rPr lang="en-US" smtClean="0"/>
              <a:t>That helps us communicate more effectively.  Uniformity of size, color, and shape </a:t>
            </a:r>
          </a:p>
          <a:p>
            <a:pPr eaLnBrk="1" hangingPunct="1"/>
            <a:r>
              <a:rPr lang="en-US" smtClean="0"/>
              <a:t>also provides a consistent message to road users so that they can expect to see </a:t>
            </a:r>
          </a:p>
          <a:p>
            <a:pPr eaLnBrk="1" hangingPunct="1"/>
            <a:r>
              <a:rPr lang="en-US" smtClean="0"/>
              <a:t>the same traffic control application no matter where they travel.  Additionally, </a:t>
            </a:r>
          </a:p>
          <a:p>
            <a:pPr eaLnBrk="1" hangingPunct="1"/>
            <a:r>
              <a:rPr lang="en-US" smtClean="0"/>
              <a:t>uniformity provides manufacturers of traffic control devices with consistent design standards.</a:t>
            </a:r>
          </a:p>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4BF26FF-C2C4-48CF-90E3-0255AAB0A854}" type="slidenum">
              <a:rPr lang="en-US" smtClean="0">
                <a:latin typeface="Times New Roman" pitchFamily="18" charset="0"/>
              </a:rPr>
              <a:pPr/>
              <a:t>103</a:t>
            </a:fld>
            <a:endParaRPr lang="en-US" smtClean="0">
              <a:latin typeface="Times New Roman" pitchFamily="18" charset="0"/>
            </a:endParaRPr>
          </a:p>
        </p:txBody>
      </p:sp>
      <p:sp>
        <p:nvSpPr>
          <p:cNvPr id="470019" name="Rectangle 2"/>
          <p:cNvSpPr>
            <a:spLocks noChangeArrowheads="1" noTextEdit="1"/>
          </p:cNvSpPr>
          <p:nvPr>
            <p:ph type="sldImg"/>
          </p:nvPr>
        </p:nvSpPr>
        <p:spPr>
          <a:ln/>
        </p:spPr>
      </p:sp>
      <p:sp>
        <p:nvSpPr>
          <p:cNvPr id="470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Minimize speed – theme throughout the MUTCD, every project will be different</a:t>
            </a:r>
          </a:p>
          <a:p>
            <a:pPr eaLnBrk="1" hangingPunct="1"/>
            <a:r>
              <a:rPr lang="en-US" smtClean="0"/>
              <a:t>Can’t reduce more than 10mph increments</a:t>
            </a:r>
          </a:p>
          <a:p>
            <a:pPr eaLnBrk="1" hangingPunct="1"/>
            <a:endParaRPr lang="en-US" smtClean="0"/>
          </a:p>
          <a:p>
            <a:pPr eaLnBrk="1" hangingPunct="1"/>
            <a:r>
              <a:rPr lang="en-US" smtClean="0"/>
              <a:t>Keep traffic disruptions to a minimum if at all possible.</a:t>
            </a:r>
          </a:p>
          <a:p>
            <a:pPr eaLnBrk="1" hangingPunct="1"/>
            <a:endParaRPr lang="en-US" smtClean="0"/>
          </a:p>
          <a:p>
            <a:pPr eaLnBrk="1" hangingPunct="1"/>
            <a:r>
              <a:rPr lang="en-US" smtClean="0"/>
              <a:t>Picture – No Hardhats, part of uniform, there is the “potential”</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4B8C21C-DB06-440F-8D16-374FB2F6D446}" type="slidenum">
              <a:rPr lang="en-US" smtClean="0">
                <a:latin typeface="Times New Roman" pitchFamily="18" charset="0"/>
              </a:rPr>
              <a:pPr/>
              <a:t>104</a:t>
            </a:fld>
            <a:endParaRPr lang="en-US" smtClean="0">
              <a:latin typeface="Times New Roman" pitchFamily="18" charset="0"/>
            </a:endParaRPr>
          </a:p>
        </p:txBody>
      </p:sp>
      <p:sp>
        <p:nvSpPr>
          <p:cNvPr id="471043" name="Rectangle 2"/>
          <p:cNvSpPr>
            <a:spLocks noChangeArrowheads="1" noTextEdit="1"/>
          </p:cNvSpPr>
          <p:nvPr>
            <p:ph type="sldImg"/>
          </p:nvPr>
        </p:nvSpPr>
        <p:spPr>
          <a:ln/>
        </p:spPr>
      </p:sp>
      <p:sp>
        <p:nvSpPr>
          <p:cNvPr id="471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Need to insert a picture of inappropriate markings that should have been removed.</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A7B3A1F-95C9-4305-8BFC-11027C511A26}" type="slidenum">
              <a:rPr lang="en-US" smtClean="0">
                <a:latin typeface="Times New Roman" pitchFamily="18" charset="0"/>
              </a:rPr>
              <a:pPr/>
              <a:t>105</a:t>
            </a:fld>
            <a:endParaRPr lang="en-US" smtClean="0">
              <a:latin typeface="Times New Roman" pitchFamily="18" charset="0"/>
            </a:endParaRPr>
          </a:p>
        </p:txBody>
      </p:sp>
      <p:sp>
        <p:nvSpPr>
          <p:cNvPr id="472067" name="Rectangle 2"/>
          <p:cNvSpPr>
            <a:spLocks noChangeArrowheads="1" noTextEdit="1"/>
          </p:cNvSpPr>
          <p:nvPr>
            <p:ph type="sldImg"/>
          </p:nvPr>
        </p:nvSpPr>
        <p:spPr>
          <a:ln/>
        </p:spPr>
      </p:sp>
      <p:sp>
        <p:nvSpPr>
          <p:cNvPr id="472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Need to make sure that you Document these inspections!!</a:t>
            </a:r>
          </a:p>
          <a:p>
            <a:pPr eaLnBrk="1" hangingPunct="1"/>
            <a:r>
              <a:rPr lang="en-US" smtClean="0"/>
              <a:t>Individuals need to be trained in safe traffic control to perform effective traffic control.</a:t>
            </a:r>
          </a:p>
          <a:p>
            <a:pPr eaLnBrk="1" hangingPunct="1"/>
            <a:r>
              <a:rPr lang="en-US" smtClean="0"/>
              <a:t>Check work sites under all types of traffic volumes, day and night, and under all </a:t>
            </a:r>
          </a:p>
          <a:p>
            <a:pPr eaLnBrk="1" hangingPunct="1"/>
            <a:r>
              <a:rPr lang="en-US" smtClean="0"/>
              <a:t>weather conditions.</a:t>
            </a:r>
          </a:p>
          <a:p>
            <a:pPr eaLnBrk="1" hangingPunct="1"/>
            <a:r>
              <a:rPr lang="en-US" smtClean="0"/>
              <a:t>Removing of an advanced warning for flaggers ahead.  Not to give miss representing </a:t>
            </a:r>
          </a:p>
          <a:p>
            <a:pPr eaLnBrk="1" hangingPunct="1"/>
            <a:r>
              <a:rPr lang="en-US" smtClean="0"/>
              <a:t>information to the traveling public.</a:t>
            </a:r>
          </a:p>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8C0C92A-BFBB-4713-A461-98FDB40A769B}" type="slidenum">
              <a:rPr lang="en-US" smtClean="0">
                <a:latin typeface="Times New Roman" pitchFamily="18" charset="0"/>
              </a:rPr>
              <a:pPr/>
              <a:t>106</a:t>
            </a:fld>
            <a:endParaRPr lang="en-US" smtClean="0">
              <a:latin typeface="Times New Roman" pitchFamily="18" charset="0"/>
            </a:endParaRPr>
          </a:p>
        </p:txBody>
      </p:sp>
      <p:sp>
        <p:nvSpPr>
          <p:cNvPr id="473091" name="Rectangle 2"/>
          <p:cNvSpPr>
            <a:spLocks noChangeArrowheads="1" noTextEdit="1"/>
          </p:cNvSpPr>
          <p:nvPr>
            <p:ph type="sldImg"/>
          </p:nvPr>
        </p:nvSpPr>
        <p:spPr>
          <a:ln/>
        </p:spPr>
      </p:sp>
      <p:sp>
        <p:nvSpPr>
          <p:cNvPr id="473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Traffic control is a common sense business. The TCS  needs to understand</a:t>
            </a:r>
          </a:p>
          <a:p>
            <a:pPr eaLnBrk="1" hangingPunct="1"/>
            <a:r>
              <a:rPr lang="en-US" smtClean="0"/>
              <a:t>that all Traffic Control Plans are a function of location.</a:t>
            </a:r>
          </a:p>
          <a:p>
            <a:pPr eaLnBrk="1" hangingPunct="1"/>
            <a:endParaRPr lang="en-US" smtClean="0"/>
          </a:p>
          <a:p>
            <a:pPr eaLnBrk="1" hangingPunct="1"/>
            <a:r>
              <a:rPr lang="en-US" smtClean="0"/>
              <a:t>Example: Closing one lane of a road with five vehicle movements a day</a:t>
            </a:r>
          </a:p>
          <a:p>
            <a:pPr eaLnBrk="1" hangingPunct="1"/>
            <a:r>
              <a:rPr lang="en-US" smtClean="0"/>
              <a:t>is less challenging than closing one lane of street with 5,000 movements</a:t>
            </a:r>
          </a:p>
          <a:p>
            <a:pPr eaLnBrk="1" hangingPunct="1"/>
            <a:r>
              <a:rPr lang="en-US" smtClean="0"/>
              <a:t>per day.</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Slide Image Placeholder 1"/>
          <p:cNvSpPr>
            <a:spLocks noGrp="1" noRot="1" noChangeAspect="1" noTextEdit="1"/>
          </p:cNvSpPr>
          <p:nvPr>
            <p:ph type="sldImg"/>
          </p:nvPr>
        </p:nvSpPr>
        <p:spPr>
          <a:ln/>
        </p:spPr>
      </p:sp>
      <p:sp>
        <p:nvSpPr>
          <p:cNvPr id="474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4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F219C7D-5ECB-45BA-95AF-B2FD6D94B8BA}" type="slidenum">
              <a:rPr lang="en-US" smtClean="0">
                <a:latin typeface="Times New Roman" pitchFamily="18" charset="0"/>
              </a:rPr>
              <a:pPr/>
              <a:t>107</a:t>
            </a:fld>
            <a:endParaRPr lang="en-US" smtClean="0">
              <a:latin typeface="Times New Roman" pitchFamily="18"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Slide Image Placeholder 1"/>
          <p:cNvSpPr>
            <a:spLocks noGrp="1" noRot="1" noChangeAspect="1" noTextEdit="1"/>
          </p:cNvSpPr>
          <p:nvPr>
            <p:ph type="sldImg"/>
          </p:nvPr>
        </p:nvSpPr>
        <p:spPr>
          <a:ln/>
        </p:spPr>
      </p:sp>
      <p:sp>
        <p:nvSpPr>
          <p:cNvPr id="475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5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4E7A273-5F49-40B4-ACA1-50223E03CEF0}" type="slidenum">
              <a:rPr lang="en-US" smtClean="0">
                <a:latin typeface="Times New Roman" pitchFamily="18" charset="0"/>
              </a:rPr>
              <a:pPr/>
              <a:t>108</a:t>
            </a:fld>
            <a:endParaRPr lang="en-US" smtClean="0">
              <a:latin typeface="Times New Roman" pitchFamily="18"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Slide Image Placeholder 1"/>
          <p:cNvSpPr>
            <a:spLocks noGrp="1" noRot="1" noChangeAspect="1" noTextEdit="1"/>
          </p:cNvSpPr>
          <p:nvPr>
            <p:ph type="sldImg"/>
          </p:nvPr>
        </p:nvSpPr>
        <p:spPr>
          <a:ln/>
        </p:spPr>
      </p:sp>
      <p:sp>
        <p:nvSpPr>
          <p:cNvPr id="476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May have to adjust the TTCD</a:t>
            </a:r>
          </a:p>
        </p:txBody>
      </p:sp>
      <p:sp>
        <p:nvSpPr>
          <p:cNvPr id="476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106B0A5-2886-4F44-83B5-DB832543D773}" type="slidenum">
              <a:rPr lang="en-US" smtClean="0">
                <a:latin typeface="Times New Roman" pitchFamily="18" charset="0"/>
              </a:rPr>
              <a:pPr/>
              <a:t>109</a:t>
            </a:fld>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a:ln/>
        </p:spPr>
      </p:sp>
      <p:sp>
        <p:nvSpPr>
          <p:cNvPr id="375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75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236DBCD-537E-4734-B9D8-FCE907A3DB9E}" type="slidenum">
              <a:rPr lang="en-US" smtClean="0">
                <a:latin typeface="Times New Roman" pitchFamily="18" charset="0"/>
              </a:rPr>
              <a:pPr/>
              <a:t>11</a:t>
            </a:fld>
            <a:endParaRPr lang="en-US" smtClean="0">
              <a:latin typeface="Times New Roman" pitchFamily="18"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Slide Image Placeholder 1"/>
          <p:cNvSpPr>
            <a:spLocks noGrp="1" noRot="1" noChangeAspect="1" noTextEdit="1"/>
          </p:cNvSpPr>
          <p:nvPr>
            <p:ph type="sldImg"/>
          </p:nvPr>
        </p:nvSpPr>
        <p:spPr>
          <a:ln/>
        </p:spPr>
      </p:sp>
      <p:sp>
        <p:nvSpPr>
          <p:cNvPr id="477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7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B668119-EB12-4913-85A3-24D4AF9D24AA}" type="slidenum">
              <a:rPr lang="en-US" smtClean="0">
                <a:latin typeface="Times New Roman" pitchFamily="18" charset="0"/>
              </a:rPr>
              <a:pPr/>
              <a:t>110</a:t>
            </a:fld>
            <a:endParaRPr lang="en-US" smtClean="0">
              <a:latin typeface="Times New Roman" pitchFamily="18"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a:ln/>
        </p:spPr>
      </p:sp>
      <p:sp>
        <p:nvSpPr>
          <p:cNvPr id="478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78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08F5A85-933C-4A1C-AC33-D4C34D99DBE2}" type="slidenum">
              <a:rPr lang="en-US" smtClean="0">
                <a:latin typeface="Times New Roman" pitchFamily="18" charset="0"/>
              </a:rPr>
              <a:pPr/>
              <a:t>111</a:t>
            </a:fld>
            <a:endParaRPr lang="en-US" smtClean="0">
              <a:latin typeface="Times New Roman" pitchFamily="18"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Slide Image Placeholder 1"/>
          <p:cNvSpPr>
            <a:spLocks noGrp="1" noRot="1" noChangeAspect="1" noTextEdit="1"/>
          </p:cNvSpPr>
          <p:nvPr>
            <p:ph type="sldImg"/>
          </p:nvPr>
        </p:nvSpPr>
        <p:spPr>
          <a:ln/>
        </p:spPr>
      </p:sp>
      <p:sp>
        <p:nvSpPr>
          <p:cNvPr id="479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6G-1</a:t>
            </a:r>
          </a:p>
          <a:p>
            <a:pPr eaLnBrk="1" hangingPunct="1"/>
            <a:r>
              <a:rPr lang="en-US" smtClean="0"/>
              <a:t>Bold = minimums</a:t>
            </a:r>
          </a:p>
        </p:txBody>
      </p:sp>
      <p:sp>
        <p:nvSpPr>
          <p:cNvPr id="479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9BA712A-E660-4C7D-92A5-8CAC2A0A3D0B}" type="slidenum">
              <a:rPr lang="en-US" smtClean="0">
                <a:latin typeface="Times New Roman" pitchFamily="18" charset="0"/>
              </a:rPr>
              <a:pPr/>
              <a:t>112</a:t>
            </a:fld>
            <a:endParaRPr lang="en-US" smtClean="0">
              <a:latin typeface="Times New Roman" pitchFamily="18"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Slide Image Placeholder 1"/>
          <p:cNvSpPr>
            <a:spLocks noGrp="1" noRot="1" noChangeAspect="1" noTextEdit="1"/>
          </p:cNvSpPr>
          <p:nvPr>
            <p:ph type="sldImg"/>
          </p:nvPr>
        </p:nvSpPr>
        <p:spPr>
          <a:ln/>
        </p:spPr>
      </p:sp>
      <p:sp>
        <p:nvSpPr>
          <p:cNvPr id="480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Advanced Warning Area</a:t>
            </a:r>
          </a:p>
        </p:txBody>
      </p:sp>
      <p:sp>
        <p:nvSpPr>
          <p:cNvPr id="480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E98F696-3D72-4BE6-86A8-7A4C506A89D9}" type="slidenum">
              <a:rPr lang="en-US" smtClean="0">
                <a:latin typeface="Times New Roman" pitchFamily="18" charset="0"/>
              </a:rPr>
              <a:pPr/>
              <a:t>113</a:t>
            </a:fld>
            <a:endParaRPr lang="en-US" smtClean="0">
              <a:latin typeface="Times New Roman" pitchFamily="18"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6E6C718-57A0-45E4-A103-688363EA74BB}" type="slidenum">
              <a:rPr lang="en-US" smtClean="0">
                <a:latin typeface="Times New Roman" pitchFamily="18" charset="0"/>
              </a:rPr>
              <a:pPr/>
              <a:t>114</a:t>
            </a:fld>
            <a:endParaRPr lang="en-US" smtClean="0">
              <a:latin typeface="Times New Roman" pitchFamily="18" charset="0"/>
            </a:endParaRPr>
          </a:p>
        </p:txBody>
      </p:sp>
      <p:sp>
        <p:nvSpPr>
          <p:cNvPr id="481283" name="Rectangle 2"/>
          <p:cNvSpPr>
            <a:spLocks noChangeArrowheads="1" noTextEdit="1"/>
          </p:cNvSpPr>
          <p:nvPr>
            <p:ph type="sldImg"/>
          </p:nvPr>
        </p:nvSpPr>
        <p:spPr>
          <a:ln/>
        </p:spPr>
      </p:sp>
      <p:sp>
        <p:nvSpPr>
          <p:cNvPr id="481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 have to let them know we are taking the shoulder</a:t>
            </a:r>
          </a:p>
          <a:p>
            <a:pPr eaLnBrk="1" hangingPunct="1"/>
            <a:endParaRPr lang="en-US" smtClean="0"/>
          </a:p>
          <a:p>
            <a:pPr eaLnBrk="1" hangingPunct="1"/>
            <a:r>
              <a:rPr lang="en-US" smtClean="0"/>
              <a:t>Channelizing devices are used to:</a:t>
            </a:r>
          </a:p>
          <a:p>
            <a:pPr eaLnBrk="1" hangingPunct="1"/>
            <a:r>
              <a:rPr lang="en-US" smtClean="0"/>
              <a:t>- Close the shoulder</a:t>
            </a:r>
          </a:p>
          <a:p>
            <a:pPr eaLnBrk="1" hangingPunct="1"/>
            <a:r>
              <a:rPr lang="en-US" smtClean="0"/>
              <a:t>- Direct traffic</a:t>
            </a:r>
          </a:p>
          <a:p>
            <a:pPr eaLnBrk="1" hangingPunct="1"/>
            <a:r>
              <a:rPr lang="en-US" smtClean="0"/>
              <a:t>- Keep the work space visible to the motorist</a:t>
            </a:r>
          </a:p>
          <a:p>
            <a:pPr eaLnBrk="1" hangingPunct="1"/>
            <a:r>
              <a:rPr lang="en-US" smtClean="0"/>
              <a:t>- Portable barriers may be needed to prevent encroachment of errant vehicles into the work space</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Slide Image Placeholder 1"/>
          <p:cNvSpPr>
            <a:spLocks noGrp="1" noRot="1" noChangeAspect="1" noTextEdit="1"/>
          </p:cNvSpPr>
          <p:nvPr>
            <p:ph type="sldImg"/>
          </p:nvPr>
        </p:nvSpPr>
        <p:spPr>
          <a:ln/>
        </p:spPr>
      </p:sp>
      <p:sp>
        <p:nvSpPr>
          <p:cNvPr id="482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2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A0B0798-4334-4B58-8469-0E6697D99192}" type="slidenum">
              <a:rPr lang="en-US" smtClean="0">
                <a:latin typeface="Times New Roman" pitchFamily="18" charset="0"/>
              </a:rPr>
              <a:pPr/>
              <a:t>115</a:t>
            </a:fld>
            <a:endParaRPr lang="en-US" smtClean="0">
              <a:latin typeface="Times New Roman" pitchFamily="18"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Slide Image Placeholder 1"/>
          <p:cNvSpPr>
            <a:spLocks noGrp="1" noRot="1" noChangeAspect="1" noTextEdit="1"/>
          </p:cNvSpPr>
          <p:nvPr>
            <p:ph type="sldImg"/>
          </p:nvPr>
        </p:nvSpPr>
        <p:spPr>
          <a:ln/>
        </p:spPr>
      </p:sp>
      <p:sp>
        <p:nvSpPr>
          <p:cNvPr id="483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“Road Work Ahead”</a:t>
            </a:r>
          </a:p>
          <a:p>
            <a:pPr eaLnBrk="1" hangingPunct="1"/>
            <a:r>
              <a:rPr lang="en-US" smtClean="0"/>
              <a:t>“Right Lane Closed”</a:t>
            </a:r>
          </a:p>
          <a:p>
            <a:pPr eaLnBrk="1" hangingPunct="1"/>
            <a:endParaRPr lang="en-US" smtClean="0"/>
          </a:p>
          <a:p>
            <a:pPr eaLnBrk="1" hangingPunct="1"/>
            <a:r>
              <a:rPr lang="en-US" smtClean="0"/>
              <a:t>Advise, Warn, Instruct</a:t>
            </a:r>
          </a:p>
          <a:p>
            <a:pPr eaLnBrk="1" hangingPunct="1"/>
            <a:endParaRPr lang="en-US" smtClean="0"/>
          </a:p>
        </p:txBody>
      </p:sp>
      <p:sp>
        <p:nvSpPr>
          <p:cNvPr id="483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3013435-B7F2-490A-B7E3-C9EF271625E2}" type="slidenum">
              <a:rPr lang="en-US" smtClean="0">
                <a:latin typeface="Times New Roman" pitchFamily="18" charset="0"/>
              </a:rPr>
              <a:pPr/>
              <a:t>116</a:t>
            </a:fld>
            <a:endParaRPr lang="en-US" smtClean="0">
              <a:latin typeface="Times New Roman" pitchFamily="18"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Slide Image Placeholder 1"/>
          <p:cNvSpPr>
            <a:spLocks noGrp="1" noRot="1" noChangeAspect="1" noTextEdit="1"/>
          </p:cNvSpPr>
          <p:nvPr>
            <p:ph type="sldImg"/>
          </p:nvPr>
        </p:nvSpPr>
        <p:spPr>
          <a:ln/>
        </p:spPr>
      </p:sp>
      <p:sp>
        <p:nvSpPr>
          <p:cNvPr id="484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4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6E12A91-9C90-4A19-BE70-4DE6781A8BBD}" type="slidenum">
              <a:rPr lang="en-US" smtClean="0">
                <a:latin typeface="Times New Roman" pitchFamily="18" charset="0"/>
              </a:rPr>
              <a:pPr/>
              <a:t>117</a:t>
            </a:fld>
            <a:endParaRPr lang="en-US" smtClean="0">
              <a:latin typeface="Times New Roman" pitchFamily="18"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Slide Image Placeholder 1"/>
          <p:cNvSpPr>
            <a:spLocks noGrp="1" noRot="1" noChangeAspect="1" noTextEdit="1"/>
          </p:cNvSpPr>
          <p:nvPr>
            <p:ph type="sldImg"/>
          </p:nvPr>
        </p:nvSpPr>
        <p:spPr>
          <a:ln/>
        </p:spPr>
      </p:sp>
      <p:sp>
        <p:nvSpPr>
          <p:cNvPr id="485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85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D17DB4B-28E6-4E03-8326-822000C10EA5}" type="slidenum">
              <a:rPr lang="en-US" smtClean="0">
                <a:latin typeface="Times New Roman" pitchFamily="18" charset="0"/>
              </a:rPr>
              <a:pPr/>
              <a:t>118</a:t>
            </a:fld>
            <a:endParaRPr lang="en-US" smtClean="0">
              <a:latin typeface="Times New Roman" pitchFamily="18"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73E26D2-25AF-45E3-A52E-03C5B50CF8FD}" type="slidenum">
              <a:rPr lang="en-US" smtClean="0">
                <a:latin typeface="Times New Roman" pitchFamily="18" charset="0"/>
              </a:rPr>
              <a:pPr/>
              <a:t>119</a:t>
            </a:fld>
            <a:endParaRPr lang="en-US" smtClean="0">
              <a:latin typeface="Times New Roman" pitchFamily="18" charset="0"/>
            </a:endParaRPr>
          </a:p>
        </p:txBody>
      </p:sp>
      <p:sp>
        <p:nvSpPr>
          <p:cNvPr id="486403" name="Rectangle 2"/>
          <p:cNvSpPr>
            <a:spLocks noChangeArrowheads="1" noTextEdit="1"/>
          </p:cNvSpPr>
          <p:nvPr>
            <p:ph type="sldImg"/>
          </p:nvPr>
        </p:nvSpPr>
        <p:spPr>
          <a:ln/>
        </p:spPr>
      </p:sp>
      <p:sp>
        <p:nvSpPr>
          <p:cNvPr id="486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Conflict arises when the motoring public and work crews are in a space that is normal </a:t>
            </a:r>
          </a:p>
          <a:p>
            <a:pPr eaLnBrk="1" hangingPunct="1"/>
            <a:r>
              <a:rPr lang="en-US" smtClean="0"/>
              <a:t>used by the public. The need is there to constantly monitor the incidents occurring </a:t>
            </a:r>
          </a:p>
          <a:p>
            <a:pPr eaLnBrk="1" hangingPunct="1"/>
            <a:r>
              <a:rPr lang="en-US" smtClean="0"/>
              <a:t>within the project limits, and work with the agency’s traffic engineering staff to take </a:t>
            </a:r>
          </a:p>
          <a:p>
            <a:pPr eaLnBrk="1" hangingPunct="1"/>
            <a:r>
              <a:rPr lang="en-US" smtClean="0"/>
              <a:t>actions necessary to eliminate or minimize the accident problems. In urban areas, </a:t>
            </a:r>
          </a:p>
          <a:p>
            <a:pPr eaLnBrk="1" hangingPunct="1"/>
            <a:r>
              <a:rPr lang="en-US" smtClean="0"/>
              <a:t>this often means working on streets and highways that are severely congested </a:t>
            </a:r>
          </a:p>
          <a:p>
            <a:pPr eaLnBrk="1" hangingPunct="1"/>
            <a:r>
              <a:rPr lang="en-US" smtClean="0"/>
              <a:t>before any work begins.  In rural areas, highways often must be rebuilt and there</a:t>
            </a:r>
          </a:p>
          <a:p>
            <a:pPr eaLnBrk="1" hangingPunct="1"/>
            <a:r>
              <a:rPr lang="en-US" smtClean="0"/>
              <a:t> is usually no alternative route available to detour the traffic around it.  </a:t>
            </a:r>
          </a:p>
          <a:p>
            <a:pPr eaLnBrk="1" hangingPunct="1"/>
            <a:r>
              <a:rPr lang="en-US" smtClean="0"/>
              <a:t>Work Zones present the most direct contact that people have with highway contractors, </a:t>
            </a:r>
          </a:p>
          <a:p>
            <a:pPr eaLnBrk="1" hangingPunct="1"/>
            <a:r>
              <a:rPr lang="en-US" smtClean="0"/>
              <a:t>state, local highway agencies.  The way work is conducted on streets and highways </a:t>
            </a:r>
          </a:p>
          <a:p>
            <a:pPr eaLnBrk="1" hangingPunct="1"/>
            <a:r>
              <a:rPr lang="en-US" smtClean="0"/>
              <a:t>has a big effect on the public’s attitude.  </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a:ln/>
        </p:spPr>
      </p:sp>
      <p:sp>
        <p:nvSpPr>
          <p:cNvPr id="376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Drivers will indicate to an officer they were driving the speed limit</a:t>
            </a:r>
          </a:p>
          <a:p>
            <a:pPr eaLnBrk="1" hangingPunct="1"/>
            <a:endParaRPr lang="en-US" smtClean="0"/>
          </a:p>
          <a:p>
            <a:pPr eaLnBrk="1" hangingPunct="1"/>
            <a:r>
              <a:rPr lang="en-US" smtClean="0"/>
              <a:t>Transition Area – MUTCD 6C-3</a:t>
            </a:r>
          </a:p>
          <a:p>
            <a:pPr eaLnBrk="1" hangingPunct="1"/>
            <a:endParaRPr lang="en-US" smtClean="0"/>
          </a:p>
          <a:p>
            <a:pPr eaLnBrk="1" hangingPunct="1"/>
            <a:r>
              <a:rPr lang="en-US" smtClean="0"/>
              <a:t>Also discuss how the MUTCD is organized: 6 = Part, C = Chapter, 3 = Page.  A . (dot) = Section</a:t>
            </a:r>
          </a:p>
        </p:txBody>
      </p:sp>
      <p:sp>
        <p:nvSpPr>
          <p:cNvPr id="376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B21FEC5-02A2-43F4-8C89-9D6F2E751351}" type="slidenum">
              <a:rPr lang="en-US" smtClean="0">
                <a:latin typeface="Times New Roman" pitchFamily="18" charset="0"/>
              </a:rPr>
              <a:pPr/>
              <a:t>12</a:t>
            </a:fld>
            <a:endParaRPr lang="en-US" smtClean="0">
              <a:latin typeface="Times New Roman" pitchFamily="18"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605FB38-117C-463C-875D-32C525CF12B5}" type="slidenum">
              <a:rPr lang="en-US" smtClean="0">
                <a:latin typeface="Times New Roman" pitchFamily="18" charset="0"/>
              </a:rPr>
              <a:pPr/>
              <a:t>120</a:t>
            </a:fld>
            <a:endParaRPr lang="en-US" smtClean="0">
              <a:latin typeface="Times New Roman" pitchFamily="18" charset="0"/>
            </a:endParaRPr>
          </a:p>
        </p:txBody>
      </p:sp>
      <p:sp>
        <p:nvSpPr>
          <p:cNvPr id="487427" name="Rectangle 2"/>
          <p:cNvSpPr>
            <a:spLocks noChangeArrowheads="1" noTextEdit="1"/>
          </p:cNvSpPr>
          <p:nvPr>
            <p:ph type="sldImg"/>
          </p:nvPr>
        </p:nvSpPr>
        <p:spPr>
          <a:ln/>
        </p:spPr>
      </p:sp>
      <p:sp>
        <p:nvSpPr>
          <p:cNvPr id="487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average citizen is more very likely to use court actions if they feel that they have </a:t>
            </a:r>
          </a:p>
          <a:p>
            <a:pPr eaLnBrk="1" hangingPunct="1"/>
            <a:r>
              <a:rPr lang="en-US" smtClean="0"/>
              <a:t>been injured due to the fault of someone else.  “Possible give examples of recent cases”</a:t>
            </a:r>
          </a:p>
          <a:p>
            <a:pPr eaLnBrk="1" hangingPunct="1"/>
            <a:r>
              <a:rPr lang="en-US" smtClean="0"/>
              <a:t>FHWA has become more involved because of the rising trend in work zone accidents.  </a:t>
            </a:r>
          </a:p>
          <a:p>
            <a:pPr eaLnBrk="1" hangingPunct="1"/>
            <a:r>
              <a:rPr lang="en-US" smtClean="0"/>
              <a:t>They are conducting on site reviews of the work zones.</a:t>
            </a:r>
          </a:p>
          <a:p>
            <a:pPr eaLnBrk="1" hangingPunct="1"/>
            <a:r>
              <a:rPr lang="en-US" smtClean="0"/>
              <a:t>High Points:</a:t>
            </a:r>
          </a:p>
          <a:p>
            <a:pPr eaLnBrk="1" hangingPunct="1"/>
            <a:r>
              <a:rPr lang="en-US" smtClean="0"/>
              <a:t>	Marked improvement in traffic control maintenance and utility work zones </a:t>
            </a:r>
          </a:p>
          <a:p>
            <a:pPr eaLnBrk="1" hangingPunct="1"/>
            <a:r>
              <a:rPr lang="en-US" smtClean="0"/>
              <a:t>	over previous reviews. Use of arrow boards, variable message signs, raised </a:t>
            </a:r>
          </a:p>
          <a:p>
            <a:pPr eaLnBrk="1" hangingPunct="1"/>
            <a:r>
              <a:rPr lang="en-US" smtClean="0"/>
              <a:t>	pavement markers, temporary barriers</a:t>
            </a:r>
          </a:p>
          <a:p>
            <a:pPr eaLnBrk="1" hangingPunct="1"/>
            <a:r>
              <a:rPr lang="en-US" smtClean="0"/>
              <a:t>	Training was adequate for persons responsible for traffic control, </a:t>
            </a:r>
          </a:p>
          <a:p>
            <a:pPr eaLnBrk="1" hangingPunct="1"/>
            <a:r>
              <a:rPr lang="en-US" smtClean="0"/>
              <a:t>	except for flaggers.</a:t>
            </a:r>
          </a:p>
          <a:p>
            <a:pPr eaLnBrk="1" hangingPunct="1"/>
            <a:r>
              <a:rPr lang="en-US" smtClean="0"/>
              <a:t>Deficiencies:</a:t>
            </a:r>
          </a:p>
          <a:p>
            <a:pPr eaLnBrk="1" hangingPunct="1"/>
            <a:r>
              <a:rPr lang="en-US" smtClean="0"/>
              <a:t>	No guidance in temporary striping and removal of striping.  </a:t>
            </a:r>
          </a:p>
          <a:p>
            <a:pPr eaLnBrk="1" hangingPunct="1"/>
            <a:r>
              <a:rPr lang="en-US" smtClean="0"/>
              <a:t>	Inadequate clearance or protection from fixed objects , </a:t>
            </a:r>
          </a:p>
          <a:p>
            <a:pPr eaLnBrk="1" hangingPunct="1"/>
            <a:r>
              <a:rPr lang="en-US" smtClean="0"/>
              <a:t>	false work, piers, deep pavement drop offs, etc.</a:t>
            </a:r>
          </a:p>
          <a:p>
            <a:pPr eaLnBrk="1" hangingPunct="1"/>
            <a:r>
              <a:rPr lang="en-US" smtClean="0"/>
              <a:t>	There was a difficulty to get corrective actions accomplished </a:t>
            </a:r>
          </a:p>
          <a:p>
            <a:pPr eaLnBrk="1" hangingPunct="1"/>
            <a:r>
              <a:rPr lang="en-US" smtClean="0"/>
              <a:t>	quickly, no person on the work force can be used as a contact with the </a:t>
            </a:r>
          </a:p>
          <a:p>
            <a:pPr eaLnBrk="1" hangingPunct="1"/>
            <a:r>
              <a:rPr lang="en-US" smtClean="0"/>
              <a:t>	responsibility for solutions.</a:t>
            </a:r>
          </a:p>
          <a:p>
            <a:pPr eaLnBrk="1" hangingPunct="1"/>
            <a:endParaRPr lang="en-US" smtClean="0"/>
          </a:p>
          <a:p>
            <a:pPr eaLnBrk="1" hangingPunct="1"/>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Slide Image Placeholder 1"/>
          <p:cNvSpPr>
            <a:spLocks noGrp="1" noRot="1" noChangeAspect="1" noTextEdit="1"/>
          </p:cNvSpPr>
          <p:nvPr>
            <p:ph type="sldImg"/>
          </p:nvPr>
        </p:nvSpPr>
        <p:spPr>
          <a:ln/>
        </p:spPr>
      </p:sp>
      <p:sp>
        <p:nvSpPr>
          <p:cNvPr id="488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Paddle is inside the hazard</a:t>
            </a:r>
          </a:p>
          <a:p>
            <a:pPr eaLnBrk="1" hangingPunct="1"/>
            <a:r>
              <a:rPr lang="en-US" smtClean="0"/>
              <a:t>No tapper area</a:t>
            </a:r>
          </a:p>
        </p:txBody>
      </p:sp>
      <p:sp>
        <p:nvSpPr>
          <p:cNvPr id="488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92C9ED8-4F68-4EE1-B881-648BA08D0790}" type="slidenum">
              <a:rPr lang="en-US" smtClean="0">
                <a:latin typeface="Times New Roman" pitchFamily="18" charset="0"/>
              </a:rPr>
              <a:pPr/>
              <a:t>121</a:t>
            </a:fld>
            <a:endParaRPr lang="en-US" smtClean="0">
              <a:latin typeface="Times New Roman" pitchFamily="18"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0B49187-CAD2-45C5-A84B-62DCD8D2E59B}" type="slidenum">
              <a:rPr lang="en-US" smtClean="0">
                <a:latin typeface="Times New Roman" pitchFamily="18" charset="0"/>
              </a:rPr>
              <a:pPr/>
              <a:t>122</a:t>
            </a:fld>
            <a:endParaRPr lang="en-US" smtClean="0">
              <a:latin typeface="Times New Roman" pitchFamily="18" charset="0"/>
            </a:endParaRPr>
          </a:p>
        </p:txBody>
      </p:sp>
      <p:sp>
        <p:nvSpPr>
          <p:cNvPr id="489475" name="Rectangle 2"/>
          <p:cNvSpPr>
            <a:spLocks noChangeArrowheads="1" noTextEdit="1"/>
          </p:cNvSpPr>
          <p:nvPr>
            <p:ph type="sldImg"/>
          </p:nvPr>
        </p:nvSpPr>
        <p:spPr>
          <a:ln/>
        </p:spPr>
      </p:sp>
      <p:sp>
        <p:nvSpPr>
          <p:cNvPr id="489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session can be confusing. There is a lot of information to be</a:t>
            </a:r>
          </a:p>
          <a:p>
            <a:pPr eaLnBrk="1" hangingPunct="1"/>
            <a:r>
              <a:rPr lang="en-US" smtClean="0"/>
              <a:t>presented. There is some math which trouble those with minimal</a:t>
            </a:r>
          </a:p>
          <a:p>
            <a:pPr eaLnBrk="1" hangingPunct="1"/>
            <a:r>
              <a:rPr lang="en-US" smtClean="0"/>
              <a:t>math skills.</a:t>
            </a:r>
          </a:p>
          <a:p>
            <a:pPr eaLnBrk="1" hangingPunct="1"/>
            <a:endParaRPr lang="en-US" smtClean="0"/>
          </a:p>
          <a:p>
            <a:pPr eaLnBrk="1" hangingPunct="1"/>
            <a:r>
              <a:rPr lang="en-US" smtClean="0"/>
              <a:t>This can be a very satisfying session for the instructor because you begin</a:t>
            </a:r>
          </a:p>
          <a:p>
            <a:pPr eaLnBrk="1" hangingPunct="1"/>
            <a:r>
              <a:rPr lang="en-US" smtClean="0"/>
              <a:t>to see the learning start.</a:t>
            </a:r>
          </a:p>
          <a:p>
            <a:pPr eaLnBrk="1" hangingPunct="1"/>
            <a:endParaRPr lang="en-US" smtClean="0"/>
          </a:p>
          <a:p>
            <a:pPr eaLnBrk="1" hangingPunct="1"/>
            <a:r>
              <a:rPr lang="en-US" smtClean="0"/>
              <a:t>The individual participants will be responsible for completing their own plans.</a:t>
            </a:r>
          </a:p>
          <a:p>
            <a:pPr eaLnBrk="1" hangingPunct="1"/>
            <a:endParaRPr lang="en-US" smtClean="0"/>
          </a:p>
          <a:p>
            <a:pPr eaLnBrk="1" hangingPunct="1"/>
            <a:r>
              <a:rPr lang="en-US" smtClean="0"/>
              <a:t>Try to use examples that pertain to things your audience does in real life. </a:t>
            </a:r>
          </a:p>
          <a:p>
            <a:pPr eaLnBrk="1" hangingPunct="1"/>
            <a:r>
              <a:rPr lang="en-US" smtClean="0"/>
              <a:t>Example: Landscaping maintenance on islands in the street. </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E06F3E3-0FC3-4E8E-A504-40DFCAA34264}" type="slidenum">
              <a:rPr lang="en-US" smtClean="0">
                <a:latin typeface="Times New Roman" pitchFamily="18" charset="0"/>
              </a:rPr>
              <a:pPr/>
              <a:t>123</a:t>
            </a:fld>
            <a:endParaRPr lang="en-US" smtClean="0">
              <a:latin typeface="Times New Roman" pitchFamily="18" charset="0"/>
            </a:endParaRPr>
          </a:p>
        </p:txBody>
      </p:sp>
      <p:sp>
        <p:nvSpPr>
          <p:cNvPr id="490499" name="Rectangle 2"/>
          <p:cNvSpPr>
            <a:spLocks noChangeArrowheads="1" noTextEdit="1"/>
          </p:cNvSpPr>
          <p:nvPr>
            <p:ph type="sldImg"/>
          </p:nvPr>
        </p:nvSpPr>
        <p:spPr>
          <a:ln/>
        </p:spPr>
      </p:sp>
      <p:sp>
        <p:nvSpPr>
          <p:cNvPr id="490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a Traffic Control Plan?  Detail all the information required. – Typically not to scale</a:t>
            </a:r>
          </a:p>
          <a:p>
            <a:pPr eaLnBrk="1" hangingPunct="1"/>
            <a:endParaRPr lang="en-US" smtClean="0"/>
          </a:p>
          <a:p>
            <a:pPr eaLnBrk="1" hangingPunct="1"/>
            <a:r>
              <a:rPr lang="en-US" smtClean="0"/>
              <a:t>Schedules for times during the day, week, or year when work is not permitted or when </a:t>
            </a:r>
          </a:p>
          <a:p>
            <a:pPr eaLnBrk="1" hangingPunct="1"/>
            <a:r>
              <a:rPr lang="en-US" smtClean="0"/>
              <a:t>lanes are to remain open.</a:t>
            </a:r>
          </a:p>
          <a:p>
            <a:pPr eaLnBrk="1" hangingPunct="1"/>
            <a:endParaRPr lang="en-US" smtClean="0"/>
          </a:p>
          <a:p>
            <a:pPr eaLnBrk="1" hangingPunct="1"/>
            <a:r>
              <a:rPr lang="en-US" smtClean="0"/>
              <a:t>Traffic Control Plans are a method of communication between the TCS</a:t>
            </a:r>
          </a:p>
          <a:p>
            <a:pPr eaLnBrk="1" hangingPunct="1"/>
            <a:r>
              <a:rPr lang="en-US" smtClean="0"/>
              <a:t>and the project management.</a:t>
            </a:r>
          </a:p>
          <a:p>
            <a:pPr eaLnBrk="1" hangingPunct="1"/>
            <a:endParaRPr lang="en-US" smtClean="0"/>
          </a:p>
          <a:p>
            <a:pPr eaLnBrk="1" hangingPunct="1"/>
            <a:r>
              <a:rPr lang="en-US" smtClean="0"/>
              <a:t>Design of the TCP considers all factors for developing the best system to guide traffic </a:t>
            </a:r>
          </a:p>
          <a:p>
            <a:pPr eaLnBrk="1" hangingPunct="1"/>
            <a:r>
              <a:rPr lang="en-US" smtClean="0"/>
              <a:t>through the work zone.  </a:t>
            </a:r>
          </a:p>
          <a:p>
            <a:pPr eaLnBrk="1" hangingPunct="1"/>
            <a:endParaRPr lang="en-US" smtClean="0"/>
          </a:p>
          <a:p>
            <a:pPr eaLnBrk="1" hangingPunct="1"/>
            <a:r>
              <a:rPr lang="en-US" smtClean="0"/>
              <a:t>Construction Activities should be accounted for in preparation of the TCP:  these items </a:t>
            </a:r>
          </a:p>
          <a:p>
            <a:pPr eaLnBrk="1" hangingPunct="1"/>
            <a:r>
              <a:rPr lang="en-US" smtClean="0"/>
              <a:t>need to be kept in mind to promote a better traffic control plans.</a:t>
            </a:r>
          </a:p>
          <a:p>
            <a:pPr eaLnBrk="1" hangingPunct="1">
              <a:buFontTx/>
              <a:buChar char="-"/>
            </a:pPr>
            <a:r>
              <a:rPr lang="en-US" smtClean="0"/>
              <a:t>determine the complexity of each activity</a:t>
            </a:r>
          </a:p>
          <a:p>
            <a:pPr eaLnBrk="1" hangingPunct="1">
              <a:buFontTx/>
              <a:buChar char="-"/>
            </a:pPr>
            <a:r>
              <a:rPr lang="en-US" smtClean="0"/>
              <a:t>Identify overlapping activities</a:t>
            </a:r>
          </a:p>
          <a:p>
            <a:pPr eaLnBrk="1" hangingPunct="1">
              <a:buFontTx/>
              <a:buChar char="-"/>
            </a:pPr>
            <a:r>
              <a:rPr lang="en-US" smtClean="0"/>
              <a:t>Address work activities that may have been overlooked</a:t>
            </a:r>
          </a:p>
          <a:p>
            <a:pPr eaLnBrk="1" hangingPunct="1">
              <a:buFontTx/>
              <a:buChar char="-"/>
            </a:pPr>
            <a:r>
              <a:rPr lang="en-US" smtClean="0"/>
              <a:t>Anticipate special problems that might come up as the job progresses</a:t>
            </a:r>
          </a:p>
          <a:p>
            <a:pPr eaLnBrk="1" hangingPunct="1"/>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2846A61-F945-4203-9662-EA6A71067FCF}" type="slidenum">
              <a:rPr lang="en-US" smtClean="0">
                <a:latin typeface="Times New Roman" pitchFamily="18" charset="0"/>
              </a:rPr>
              <a:pPr/>
              <a:t>124</a:t>
            </a:fld>
            <a:endParaRPr lang="en-US" smtClean="0">
              <a:latin typeface="Times New Roman" pitchFamily="18" charset="0"/>
            </a:endParaRPr>
          </a:p>
        </p:txBody>
      </p:sp>
      <p:sp>
        <p:nvSpPr>
          <p:cNvPr id="491523" name="Rectangle 2"/>
          <p:cNvSpPr>
            <a:spLocks noChangeArrowheads="1" noTextEdit="1"/>
          </p:cNvSpPr>
          <p:nvPr>
            <p:ph type="sldImg"/>
          </p:nvPr>
        </p:nvSpPr>
        <p:spPr>
          <a:ln/>
        </p:spPr>
      </p:sp>
      <p:sp>
        <p:nvSpPr>
          <p:cNvPr id="491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TCS needs to know certain things prior to developing the Plan.</a:t>
            </a:r>
          </a:p>
          <a:p>
            <a:pPr eaLnBrk="1" hangingPunct="1"/>
            <a:endParaRPr lang="en-US" smtClean="0"/>
          </a:p>
          <a:p>
            <a:pPr eaLnBrk="1" hangingPunct="1"/>
            <a:r>
              <a:rPr lang="en-US" smtClean="0"/>
              <a:t>Want to keep the work zone length to an minimum.  The longer the work zone with </a:t>
            </a:r>
          </a:p>
          <a:p>
            <a:pPr eaLnBrk="1" hangingPunct="1"/>
            <a:r>
              <a:rPr lang="en-US" smtClean="0"/>
              <a:t>no work taken place the more likely the motorists are going to speed up and disobey signs.</a:t>
            </a:r>
          </a:p>
          <a:p>
            <a:pPr eaLnBrk="1" hangingPunct="1"/>
            <a:endParaRPr lang="en-US" smtClean="0"/>
          </a:p>
          <a:p>
            <a:pPr eaLnBrk="1" hangingPunct="1"/>
            <a:r>
              <a:rPr lang="en-US" smtClean="0"/>
              <a:t>Work delays are a very important thing to know so that the motorists can possible </a:t>
            </a:r>
          </a:p>
          <a:p>
            <a:pPr eaLnBrk="1" hangingPunct="1"/>
            <a:r>
              <a:rPr lang="en-US" smtClean="0"/>
              <a:t>chose an alternate route of traffic, thus eliminating the traffic delays.  </a:t>
            </a:r>
          </a:p>
          <a:p>
            <a:pPr eaLnBrk="1" hangingPunct="1"/>
            <a:endParaRPr lang="en-US" smtClean="0"/>
          </a:p>
          <a:p>
            <a:pPr eaLnBrk="1" hangingPunct="1"/>
            <a:r>
              <a:rPr lang="en-US" smtClean="0"/>
              <a:t>Example: Its good to know where  the contractor will begin work activities.</a:t>
            </a:r>
          </a:p>
          <a:p>
            <a:pPr eaLnBrk="1" hangingPunct="1"/>
            <a:r>
              <a:rPr lang="en-US" smtClean="0"/>
              <a:t>Work Zone Traffic Control Plans are in part Common Sense and </a:t>
            </a:r>
            <a:br>
              <a:rPr lang="en-US" smtClean="0"/>
            </a:br>
            <a:r>
              <a:rPr lang="en-US" smtClean="0"/>
              <a:t>Good Judgment.</a:t>
            </a: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80CE15B-FC92-4B8B-95EB-D62EB9B74441}" type="slidenum">
              <a:rPr lang="en-US" smtClean="0">
                <a:latin typeface="Times New Roman" pitchFamily="18" charset="0"/>
              </a:rPr>
              <a:pPr/>
              <a:t>125</a:t>
            </a:fld>
            <a:endParaRPr lang="en-US" smtClean="0">
              <a:latin typeface="Times New Roman" pitchFamily="18" charset="0"/>
            </a:endParaRPr>
          </a:p>
        </p:txBody>
      </p:sp>
      <p:sp>
        <p:nvSpPr>
          <p:cNvPr id="492547" name="Rectangle 2"/>
          <p:cNvSpPr>
            <a:spLocks noChangeArrowheads="1" noTextEdit="1"/>
          </p:cNvSpPr>
          <p:nvPr>
            <p:ph type="sldImg"/>
          </p:nvPr>
        </p:nvSpPr>
        <p:spPr>
          <a:ln/>
        </p:spPr>
      </p:sp>
      <p:sp>
        <p:nvSpPr>
          <p:cNvPr id="492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Barrier type vii = major change from millennium edition – new design</a:t>
            </a:r>
          </a:p>
          <a:p>
            <a:pPr eaLnBrk="1" hangingPunct="1"/>
            <a:r>
              <a:rPr lang="en-US" smtClean="0"/>
              <a:t>Stationing of Flaggers – Job Aid Handout (6E-1)</a:t>
            </a:r>
          </a:p>
          <a:p>
            <a:pPr eaLnBrk="1" hangingPunct="1"/>
            <a:r>
              <a:rPr lang="en-US" smtClean="0"/>
              <a:t>Access control – emergency vehicles – don’t have right to override workers</a:t>
            </a:r>
          </a:p>
          <a:p>
            <a:pPr eaLnBrk="1" hangingPunct="1"/>
            <a:endParaRPr lang="en-US" smtClean="0"/>
          </a:p>
          <a:p>
            <a:pPr eaLnBrk="1" hangingPunct="1"/>
            <a:r>
              <a:rPr lang="en-US" smtClean="0"/>
              <a:t>Explain the requirements of the governing agency for developing the</a:t>
            </a:r>
          </a:p>
          <a:p>
            <a:pPr eaLnBrk="1" hangingPunct="1"/>
            <a:r>
              <a:rPr lang="en-US" smtClean="0"/>
              <a:t>Method of Handling Traffic.</a:t>
            </a:r>
          </a:p>
          <a:p>
            <a:pPr eaLnBrk="1" hangingPunct="1"/>
            <a:endParaRPr lang="en-US" smtClean="0"/>
          </a:p>
          <a:p>
            <a:pPr eaLnBrk="1" hangingPunct="1"/>
            <a:r>
              <a:rPr lang="en-US" smtClean="0"/>
              <a:t>DOT may require a plan for the contractor for all projects before work starts.  </a:t>
            </a:r>
          </a:p>
          <a:p>
            <a:pPr eaLnBrk="1" hangingPunct="1"/>
            <a:r>
              <a:rPr lang="en-US" smtClean="0"/>
              <a:t>This plan details how the contractor will handle the traffic for the scheduled construction work.  </a:t>
            </a:r>
          </a:p>
          <a:p>
            <a:pPr eaLnBrk="1" hangingPunct="1"/>
            <a:endParaRPr lang="en-US" smtClean="0"/>
          </a:p>
          <a:p>
            <a:pPr eaLnBrk="1" hangingPunct="1"/>
            <a:r>
              <a:rPr lang="en-US" smtClean="0"/>
              <a:t>What information in pertinent for the Method of Handling Traffic?</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10B0CC8-6C25-4448-9E3D-776F2DB380C7}" type="slidenum">
              <a:rPr lang="en-US" smtClean="0">
                <a:latin typeface="Times New Roman" pitchFamily="18" charset="0"/>
              </a:rPr>
              <a:pPr/>
              <a:t>126</a:t>
            </a:fld>
            <a:endParaRPr lang="en-US" smtClean="0">
              <a:latin typeface="Times New Roman" pitchFamily="18" charset="0"/>
            </a:endParaRPr>
          </a:p>
        </p:txBody>
      </p:sp>
      <p:sp>
        <p:nvSpPr>
          <p:cNvPr id="493571" name="Rectangle 2"/>
          <p:cNvSpPr>
            <a:spLocks noChangeArrowheads="1" noTextEdit="1"/>
          </p:cNvSpPr>
          <p:nvPr>
            <p:ph type="sldImg"/>
          </p:nvPr>
        </p:nvSpPr>
        <p:spPr>
          <a:ln/>
        </p:spPr>
      </p:sp>
      <p:sp>
        <p:nvSpPr>
          <p:cNvPr id="493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Most TCS candidates do not realize that Part VI of the Manual contains</a:t>
            </a:r>
          </a:p>
          <a:p>
            <a:pPr eaLnBrk="1" hangingPunct="1"/>
            <a:r>
              <a:rPr lang="en-US" smtClean="0"/>
              <a:t>Typical Applications which may be used to simplify their planning.</a:t>
            </a:r>
          </a:p>
          <a:p>
            <a:pPr eaLnBrk="1" hangingPunct="1"/>
            <a:endParaRPr lang="en-US" smtClean="0"/>
          </a:p>
          <a:p>
            <a:pPr eaLnBrk="1" hangingPunct="1"/>
            <a:r>
              <a:rPr lang="en-US" smtClean="0"/>
              <a:t>TA’s found in the MUTCD Part VI are minimum requirements:</a:t>
            </a:r>
          </a:p>
          <a:p>
            <a:pPr eaLnBrk="1" hangingPunct="1">
              <a:buFontTx/>
              <a:buChar char="-"/>
            </a:pPr>
            <a:r>
              <a:rPr lang="en-US" smtClean="0"/>
              <a:t>additional devices may be used to supplement the layout</a:t>
            </a:r>
          </a:p>
          <a:p>
            <a:pPr eaLnBrk="1" hangingPunct="1">
              <a:buFontTx/>
              <a:buChar char="-"/>
            </a:pPr>
            <a:r>
              <a:rPr lang="en-US" smtClean="0"/>
              <a:t>Sign spacing may be increased</a:t>
            </a:r>
          </a:p>
          <a:p>
            <a:pPr eaLnBrk="1" hangingPunct="1">
              <a:buFontTx/>
              <a:buChar char="-"/>
            </a:pPr>
            <a:r>
              <a:rPr lang="en-US" smtClean="0"/>
              <a:t>Taper lengths may be increased</a:t>
            </a:r>
          </a:p>
          <a:p>
            <a:pPr eaLnBrk="1" hangingPunct="1">
              <a:buFontTx/>
              <a:buChar char="-"/>
            </a:pPr>
            <a:r>
              <a:rPr lang="en-US" smtClean="0"/>
              <a:t>Difficult or hazardous conditions require a higher-type treatment than typical.</a:t>
            </a:r>
          </a:p>
          <a:p>
            <a:pPr eaLnBrk="1" hangingPunct="1">
              <a:buFontTx/>
              <a:buChar char="-"/>
            </a:pPr>
            <a:endParaRPr lang="en-US" smtClean="0"/>
          </a:p>
          <a:p>
            <a:pPr eaLnBrk="1" hangingPunct="1"/>
            <a:endParaRPr lang="en-US" smtClean="0"/>
          </a:p>
          <a:p>
            <a:pPr eaLnBrk="1" hangingPunct="1"/>
            <a:r>
              <a:rPr lang="en-US" smtClean="0"/>
              <a:t>The standards issued by your local jurisdiction must be met first.</a:t>
            </a:r>
          </a:p>
          <a:p>
            <a:pPr eaLnBrk="1" hangingPunct="1"/>
            <a:endParaRPr lang="en-US" smtClean="0"/>
          </a:p>
          <a:p>
            <a:pPr eaLnBrk="1" hangingPunct="1"/>
            <a:r>
              <a:rPr lang="en-US" smtClean="0"/>
              <a:t>Stress using typical applications and refer your plan to specific TA.</a:t>
            </a:r>
          </a:p>
          <a:p>
            <a:pPr eaLnBrk="1" hangingPunct="1"/>
            <a:r>
              <a:rPr lang="en-US" smtClean="0"/>
              <a:t>This ties the plan to the manual which strengthens the plan.</a:t>
            </a:r>
          </a:p>
          <a:p>
            <a:pPr eaLnBrk="1" hangingPunct="1"/>
            <a:endParaRPr lang="en-US" smtClean="0"/>
          </a:p>
          <a:p>
            <a:pPr eaLnBrk="1" hangingPunct="1"/>
            <a:r>
              <a:rPr lang="en-US" smtClean="0"/>
              <a:t>TA’s minimize the opportunity to forget things. Remember TA’s are the</a:t>
            </a:r>
          </a:p>
          <a:p>
            <a:pPr eaLnBrk="1" hangingPunct="1"/>
            <a:r>
              <a:rPr lang="en-US" smtClean="0"/>
              <a:t>minimum requirement. You can add more do not do less.</a:t>
            </a:r>
          </a:p>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6FAB926-D112-4A78-BA07-F6F75D40DB05}" type="slidenum">
              <a:rPr lang="en-US" smtClean="0">
                <a:latin typeface="Times New Roman" pitchFamily="18" charset="0"/>
              </a:rPr>
              <a:pPr/>
              <a:t>127</a:t>
            </a:fld>
            <a:endParaRPr lang="en-US" smtClean="0">
              <a:latin typeface="Times New Roman" pitchFamily="18" charset="0"/>
            </a:endParaRPr>
          </a:p>
        </p:txBody>
      </p:sp>
      <p:sp>
        <p:nvSpPr>
          <p:cNvPr id="494595" name="Rectangle 2"/>
          <p:cNvSpPr>
            <a:spLocks noChangeArrowheads="1" noTextEdit="1"/>
          </p:cNvSpPr>
          <p:nvPr>
            <p:ph type="sldImg"/>
          </p:nvPr>
        </p:nvSpPr>
        <p:spPr>
          <a:ln/>
        </p:spPr>
      </p:sp>
      <p:sp>
        <p:nvSpPr>
          <p:cNvPr id="494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Barrier instead of channelizing device – in line of</a:t>
            </a:r>
          </a:p>
          <a:p>
            <a:pPr eaLnBrk="1" hangingPunct="1"/>
            <a:r>
              <a:rPr lang="en-US" smtClean="0"/>
              <a:t>Longer advance warning areas – line of sight issues</a:t>
            </a:r>
          </a:p>
          <a:p>
            <a:pPr eaLnBrk="1" hangingPunct="1"/>
            <a:r>
              <a:rPr lang="en-US" smtClean="0"/>
              <a:t>Lighting – glare for drivers, hard shadows – OSHA = ft Candles</a:t>
            </a:r>
          </a:p>
          <a:p>
            <a:pPr eaLnBrk="1" hangingPunct="1"/>
            <a:endParaRPr lang="en-US" smtClean="0"/>
          </a:p>
          <a:p>
            <a:pPr eaLnBrk="1" hangingPunct="1"/>
            <a:r>
              <a:rPr lang="en-US" smtClean="0"/>
              <a:t>A proactive plan tries to anticipate site conditions. Why problems can be</a:t>
            </a:r>
          </a:p>
          <a:p>
            <a:pPr eaLnBrk="1" hangingPunct="1"/>
            <a:r>
              <a:rPr lang="en-US" smtClean="0"/>
              <a:t>expected their impact may be minimized by using more devices, larger</a:t>
            </a:r>
          </a:p>
          <a:p>
            <a:pPr eaLnBrk="1" hangingPunct="1"/>
            <a:r>
              <a:rPr lang="en-US" smtClean="0"/>
              <a:t>devices, arrow panels, etc.. </a:t>
            </a:r>
          </a:p>
          <a:p>
            <a:pPr eaLnBrk="1" hangingPunct="1"/>
            <a:endParaRPr lang="en-US" smtClean="0"/>
          </a:p>
          <a:p>
            <a:pPr eaLnBrk="1" hangingPunct="1"/>
            <a:r>
              <a:rPr lang="en-US" smtClean="0"/>
              <a:t>Lighting you could use steady burn lights for delineation, flashing lights for isolated </a:t>
            </a:r>
          </a:p>
          <a:p>
            <a:pPr eaLnBrk="1" hangingPunct="1"/>
            <a:r>
              <a:rPr lang="en-US" smtClean="0"/>
              <a:t>hazards, illuminated signs, floodlights.</a:t>
            </a:r>
          </a:p>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Slide Image Placeholder 1"/>
          <p:cNvSpPr>
            <a:spLocks noGrp="1" noRot="1" noChangeAspect="1" noTextEdit="1"/>
          </p:cNvSpPr>
          <p:nvPr>
            <p:ph type="sldImg"/>
          </p:nvPr>
        </p:nvSpPr>
        <p:spPr>
          <a:ln/>
        </p:spPr>
      </p:sp>
      <p:sp>
        <p:nvSpPr>
          <p:cNvPr id="495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5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BD9640D-72A6-44E6-94FA-7BDF1CA5805A}" type="slidenum">
              <a:rPr lang="en-US" smtClean="0">
                <a:latin typeface="Times New Roman" pitchFamily="18" charset="0"/>
              </a:rPr>
              <a:pPr/>
              <a:t>128</a:t>
            </a:fld>
            <a:endParaRPr lang="en-US" smtClean="0">
              <a:latin typeface="Times New Roman" pitchFamily="18"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5909636-BBC3-4E09-897C-F7BAEE140E49}" type="slidenum">
              <a:rPr lang="en-US" smtClean="0">
                <a:latin typeface="Times New Roman" pitchFamily="18" charset="0"/>
              </a:rPr>
              <a:pPr/>
              <a:t>129</a:t>
            </a:fld>
            <a:endParaRPr lang="en-US" smtClean="0">
              <a:latin typeface="Times New Roman" pitchFamily="18" charset="0"/>
            </a:endParaRPr>
          </a:p>
        </p:txBody>
      </p:sp>
      <p:sp>
        <p:nvSpPr>
          <p:cNvPr id="496643" name="Rectangle 2"/>
          <p:cNvSpPr>
            <a:spLocks noChangeArrowheads="1" noTextEdit="1"/>
          </p:cNvSpPr>
          <p:nvPr>
            <p:ph type="sldImg"/>
          </p:nvPr>
        </p:nvSpPr>
        <p:spPr>
          <a:ln/>
        </p:spPr>
      </p:sp>
      <p:sp>
        <p:nvSpPr>
          <p:cNvPr id="496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Point out that the hazard dictates the level of protection. The greater the</a:t>
            </a:r>
          </a:p>
          <a:p>
            <a:pPr eaLnBrk="1" hangingPunct="1"/>
            <a:r>
              <a:rPr lang="en-US" smtClean="0"/>
              <a:t>hazard the more Stuff that is required.</a:t>
            </a:r>
          </a:p>
          <a:p>
            <a:pPr eaLnBrk="1" hangingPunct="1"/>
            <a:endParaRPr lang="en-US" smtClean="0"/>
          </a:p>
          <a:p>
            <a:pPr eaLnBrk="1" hangingPunct="1"/>
            <a:r>
              <a:rPr lang="en-US" smtClean="0"/>
              <a:t>Good Judgment and Proper training is required when modifying the typical applications to suit </a:t>
            </a:r>
          </a:p>
          <a:p>
            <a:pPr eaLnBrk="1" hangingPunct="1"/>
            <a:r>
              <a:rPr lang="en-US" smtClean="0"/>
              <a:t>a particular work site.  Modifications must always comply with the principles set forth in the </a:t>
            </a:r>
          </a:p>
          <a:p>
            <a:pPr eaLnBrk="1" hangingPunct="1"/>
            <a:r>
              <a:rPr lang="en-US" smtClean="0"/>
              <a:t>MUTCD Parts 1, 5, 6.  </a:t>
            </a:r>
          </a:p>
          <a:p>
            <a:pPr eaLnBrk="1" hangingPunct="1"/>
            <a:endParaRPr lang="en-US" b="1" smtClean="0"/>
          </a:p>
          <a:p>
            <a:pPr eaLnBrk="1" hangingPunct="1"/>
            <a:r>
              <a:rPr lang="en-US" b="1" smtClean="0"/>
              <a:t>Buffer space explain and stress its importance.</a:t>
            </a:r>
          </a:p>
          <a:p>
            <a:pPr eaLnBrk="1" hangingPunct="1"/>
            <a:endParaRPr lang="en-US" b="1" smtClean="0"/>
          </a:p>
          <a:p>
            <a:pPr eaLnBrk="1" hangingPunct="1"/>
            <a:r>
              <a:rPr lang="en-US" smtClean="0"/>
              <a:t>Devices are elements of the total Work Zone System.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a:ln/>
        </p:spPr>
      </p:sp>
      <p:sp>
        <p:nvSpPr>
          <p:cNvPr id="377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77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BCA744D-F48E-4EEB-A160-27630AEC7D6C}" type="slidenum">
              <a:rPr lang="en-US" smtClean="0">
                <a:latin typeface="Times New Roman" pitchFamily="18" charset="0"/>
              </a:rPr>
              <a:pPr/>
              <a:t>13</a:t>
            </a:fld>
            <a:endParaRPr lang="en-US" smtClean="0">
              <a:latin typeface="Times New Roman" pitchFamily="18"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9F58A89-6512-43E6-9C26-F93FBE4C7698}" type="slidenum">
              <a:rPr lang="en-US" smtClean="0">
                <a:latin typeface="Times New Roman" pitchFamily="18" charset="0"/>
              </a:rPr>
              <a:pPr/>
              <a:t>130</a:t>
            </a:fld>
            <a:endParaRPr lang="en-US" smtClean="0">
              <a:latin typeface="Times New Roman" pitchFamily="18" charset="0"/>
            </a:endParaRPr>
          </a:p>
        </p:txBody>
      </p:sp>
      <p:sp>
        <p:nvSpPr>
          <p:cNvPr id="497667" name="Rectangle 2"/>
          <p:cNvSpPr>
            <a:spLocks noChangeArrowheads="1" noTextEdit="1"/>
          </p:cNvSpPr>
          <p:nvPr>
            <p:ph type="sldImg"/>
          </p:nvPr>
        </p:nvSpPr>
        <p:spPr>
          <a:ln/>
        </p:spPr>
      </p:sp>
      <p:sp>
        <p:nvSpPr>
          <p:cNvPr id="497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6D-1</a:t>
            </a:r>
          </a:p>
          <a:p>
            <a:pPr eaLnBrk="1" hangingPunct="1"/>
            <a:endParaRPr lang="en-US" smtClean="0"/>
          </a:p>
          <a:p>
            <a:pPr eaLnBrk="1" hangingPunct="1"/>
            <a:r>
              <a:rPr lang="en-US" smtClean="0"/>
              <a:t>Normal situations that normally warrant walkways:  sidewalks cross work zone, school </a:t>
            </a:r>
          </a:p>
          <a:p>
            <a:pPr eaLnBrk="1" hangingPunct="1"/>
            <a:r>
              <a:rPr lang="en-US" smtClean="0"/>
              <a:t>route crosses the work zone, significant pedestrian exists, and existing property </a:t>
            </a:r>
          </a:p>
          <a:p>
            <a:pPr eaLnBrk="1" hangingPunct="1"/>
            <a:r>
              <a:rPr lang="en-US" smtClean="0"/>
              <a:t>generates pedestrian activity.</a:t>
            </a:r>
          </a:p>
          <a:p>
            <a:pPr eaLnBrk="1" hangingPunct="1"/>
            <a:endParaRPr lang="en-US" smtClean="0"/>
          </a:p>
          <a:p>
            <a:pPr eaLnBrk="1" hangingPunct="1"/>
            <a:r>
              <a:rPr lang="en-US" smtClean="0"/>
              <a:t> Pedestrians are the forgotten element of traffic control. All Work Zone</a:t>
            </a:r>
          </a:p>
          <a:p>
            <a:pPr eaLnBrk="1" hangingPunct="1"/>
            <a:r>
              <a:rPr lang="en-US" smtClean="0"/>
              <a:t>Traffic control plans should provide adequate provisions to ensure</a:t>
            </a:r>
          </a:p>
          <a:p>
            <a:pPr eaLnBrk="1" hangingPunct="1"/>
            <a:r>
              <a:rPr lang="en-US" smtClean="0"/>
              <a:t>unimpeded pedestrian traffic.</a:t>
            </a:r>
          </a:p>
          <a:p>
            <a:pPr eaLnBrk="1" hangingPunct="1"/>
            <a:endParaRPr lang="en-US" smtClean="0"/>
          </a:p>
          <a:p>
            <a:pPr eaLnBrk="1" hangingPunct="1"/>
            <a:r>
              <a:rPr lang="en-US" smtClean="0"/>
              <a:t>Provisions for ADA are important to the planning process.</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Slide Image Placeholder 1"/>
          <p:cNvSpPr>
            <a:spLocks noGrp="1" noRot="1" noChangeAspect="1" noTextEdit="1"/>
          </p:cNvSpPr>
          <p:nvPr>
            <p:ph type="sldImg"/>
          </p:nvPr>
        </p:nvSpPr>
        <p:spPr>
          <a:ln/>
        </p:spPr>
      </p:sp>
      <p:sp>
        <p:nvSpPr>
          <p:cNvPr id="498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8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727410C-7BF7-4990-8D18-43E8D4EFD294}" type="slidenum">
              <a:rPr lang="en-US" smtClean="0">
                <a:latin typeface="Times New Roman" pitchFamily="18" charset="0"/>
              </a:rPr>
              <a:pPr/>
              <a:t>131</a:t>
            </a:fld>
            <a:endParaRPr lang="en-US" smtClean="0">
              <a:latin typeface="Times New Roman" pitchFamily="18"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Image Placeholder 1"/>
          <p:cNvSpPr>
            <a:spLocks noGrp="1" noRot="1" noChangeAspect="1" noTextEdit="1"/>
          </p:cNvSpPr>
          <p:nvPr>
            <p:ph type="sldImg"/>
          </p:nvPr>
        </p:nvSpPr>
        <p:spPr>
          <a:ln/>
        </p:spPr>
      </p:sp>
      <p:sp>
        <p:nvSpPr>
          <p:cNvPr id="499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Barricade haul road – so public don’t drive on haul road</a:t>
            </a:r>
          </a:p>
          <a:p>
            <a:r>
              <a:rPr lang="en-US" smtClean="0"/>
              <a:t>Clean pavement – EPA – storm water, cleaning equipment</a:t>
            </a:r>
          </a:p>
        </p:txBody>
      </p:sp>
      <p:sp>
        <p:nvSpPr>
          <p:cNvPr id="499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52F1772-AA0F-4822-8F82-CCE38D6A0F7A}" type="slidenum">
              <a:rPr lang="en-US" smtClean="0">
                <a:latin typeface="Times New Roman" pitchFamily="18" charset="0"/>
              </a:rPr>
              <a:pPr/>
              <a:t>132</a:t>
            </a:fld>
            <a:endParaRPr lang="en-US" smtClean="0">
              <a:latin typeface="Times New Roman" pitchFamily="18"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Slide Image Placeholder 1"/>
          <p:cNvSpPr>
            <a:spLocks noGrp="1" noRot="1" noChangeAspect="1" noTextEdit="1"/>
          </p:cNvSpPr>
          <p:nvPr>
            <p:ph type="sldImg"/>
          </p:nvPr>
        </p:nvSpPr>
        <p:spPr>
          <a:ln/>
        </p:spPr>
      </p:sp>
      <p:sp>
        <p:nvSpPr>
          <p:cNvPr id="500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TA 7-17</a:t>
            </a:r>
          </a:p>
        </p:txBody>
      </p:sp>
      <p:sp>
        <p:nvSpPr>
          <p:cNvPr id="500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21D0A6A-3ED5-487E-AD59-3AF02055BC86}" type="slidenum">
              <a:rPr lang="en-US" smtClean="0">
                <a:latin typeface="Times New Roman" pitchFamily="18" charset="0"/>
              </a:rPr>
              <a:pPr/>
              <a:t>133</a:t>
            </a:fld>
            <a:endParaRPr lang="en-US" smtClean="0">
              <a:latin typeface="Times New Roman" pitchFamily="18"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a:ln/>
        </p:spPr>
      </p:sp>
      <p:sp>
        <p:nvSpPr>
          <p:cNvPr id="501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Look at TA - 33</a:t>
            </a:r>
          </a:p>
        </p:txBody>
      </p:sp>
      <p:sp>
        <p:nvSpPr>
          <p:cNvPr id="501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7C47031-4542-40FB-8A9D-8F4BEFA7026C}" type="slidenum">
              <a:rPr lang="en-US" smtClean="0">
                <a:latin typeface="Times New Roman" pitchFamily="18" charset="0"/>
              </a:rPr>
              <a:pPr/>
              <a:t>134</a:t>
            </a:fld>
            <a:endParaRPr lang="en-US" smtClean="0">
              <a:latin typeface="Times New Roman" pitchFamily="18"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Slide Image Placeholder 1"/>
          <p:cNvSpPr>
            <a:spLocks noGrp="1" noRot="1" noChangeAspect="1" noTextEdit="1"/>
          </p:cNvSpPr>
          <p:nvPr>
            <p:ph type="sldImg"/>
          </p:nvPr>
        </p:nvSpPr>
        <p:spPr>
          <a:ln/>
        </p:spPr>
      </p:sp>
      <p:sp>
        <p:nvSpPr>
          <p:cNvPr id="502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Look at TA - 26</a:t>
            </a:r>
          </a:p>
        </p:txBody>
      </p:sp>
      <p:sp>
        <p:nvSpPr>
          <p:cNvPr id="502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A40B8A2-C882-48CC-9FC8-8A9A26B60AD9}" type="slidenum">
              <a:rPr lang="en-US" smtClean="0">
                <a:latin typeface="Times New Roman" pitchFamily="18" charset="0"/>
              </a:rPr>
              <a:pPr/>
              <a:t>135</a:t>
            </a:fld>
            <a:endParaRPr lang="en-US" smtClean="0">
              <a:latin typeface="Times New Roman" pitchFamily="18"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Slide Image Placeholder 1"/>
          <p:cNvSpPr>
            <a:spLocks noGrp="1" noRot="1" noChangeAspect="1" noTextEdit="1"/>
          </p:cNvSpPr>
          <p:nvPr>
            <p:ph type="sldImg"/>
          </p:nvPr>
        </p:nvSpPr>
        <p:spPr>
          <a:ln/>
        </p:spPr>
      </p:sp>
      <p:sp>
        <p:nvSpPr>
          <p:cNvPr id="503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3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8F1DADA-118F-4438-BE88-AACB896A3268}" type="slidenum">
              <a:rPr lang="en-US" smtClean="0">
                <a:latin typeface="Times New Roman" pitchFamily="18" charset="0"/>
              </a:rPr>
              <a:pPr/>
              <a:t>136</a:t>
            </a:fld>
            <a:endParaRPr lang="en-US" smtClean="0">
              <a:latin typeface="Times New Roman" pitchFamily="18"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9BFB3C4-B21E-40CB-85DE-9AAF694689B9}" type="slidenum">
              <a:rPr lang="en-US" smtClean="0">
                <a:latin typeface="Times New Roman" pitchFamily="18" charset="0"/>
              </a:rPr>
              <a:pPr/>
              <a:t>137</a:t>
            </a:fld>
            <a:endParaRPr lang="en-US" smtClean="0">
              <a:latin typeface="Times New Roman" pitchFamily="18" charset="0"/>
            </a:endParaRPr>
          </a:p>
        </p:txBody>
      </p:sp>
      <p:sp>
        <p:nvSpPr>
          <p:cNvPr id="504835" name="Rectangle 2"/>
          <p:cNvSpPr>
            <a:spLocks noChangeArrowheads="1" noTextEdit="1"/>
          </p:cNvSpPr>
          <p:nvPr>
            <p:ph type="sldImg"/>
          </p:nvPr>
        </p:nvSpPr>
        <p:spPr>
          <a:ln/>
        </p:spPr>
      </p:sp>
      <p:sp>
        <p:nvSpPr>
          <p:cNvPr id="504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you have bicycles you should provide an alternate travel route for them through the work area.</a:t>
            </a:r>
          </a:p>
          <a:p>
            <a:pPr eaLnBrk="1" hangingPunct="1"/>
            <a:r>
              <a:rPr lang="en-US" smtClean="0"/>
              <a:t>The path however, should not be the same that is used for the pedestrian traffic.</a:t>
            </a: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Slide Image Placeholder 1"/>
          <p:cNvSpPr>
            <a:spLocks noGrp="1" noRot="1" noChangeAspect="1" noTextEdit="1"/>
          </p:cNvSpPr>
          <p:nvPr>
            <p:ph type="sldImg"/>
          </p:nvPr>
        </p:nvSpPr>
        <p:spPr>
          <a:ln/>
        </p:spPr>
      </p:sp>
      <p:sp>
        <p:nvSpPr>
          <p:cNvPr id="505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05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5358801-E489-404D-95EB-87A7E774B249}" type="slidenum">
              <a:rPr lang="en-US" smtClean="0">
                <a:latin typeface="Times New Roman" pitchFamily="18" charset="0"/>
              </a:rPr>
              <a:pPr/>
              <a:t>138</a:t>
            </a:fld>
            <a:endParaRPr lang="en-US" smtClean="0">
              <a:latin typeface="Times New Roman" pitchFamily="18"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9C156B2-DBDA-4762-93DC-40DD6EED7583}" type="slidenum">
              <a:rPr lang="en-US" smtClean="0">
                <a:latin typeface="Times New Roman" pitchFamily="18" charset="0"/>
              </a:rPr>
              <a:pPr/>
              <a:t>139</a:t>
            </a:fld>
            <a:endParaRPr lang="en-US" smtClean="0">
              <a:latin typeface="Times New Roman" pitchFamily="18" charset="0"/>
            </a:endParaRPr>
          </a:p>
        </p:txBody>
      </p:sp>
      <p:sp>
        <p:nvSpPr>
          <p:cNvPr id="506883" name="Rectangle 2"/>
          <p:cNvSpPr>
            <a:spLocks noChangeArrowheads="1" noTextEdit="1"/>
          </p:cNvSpPr>
          <p:nvPr>
            <p:ph type="sldImg"/>
          </p:nvPr>
        </p:nvSpPr>
        <p:spPr>
          <a:ln/>
        </p:spPr>
      </p:sp>
      <p:sp>
        <p:nvSpPr>
          <p:cNvPr id="506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Take your time and explain the elements of the Work Zone.</a:t>
            </a:r>
          </a:p>
          <a:p>
            <a:pPr eaLnBrk="1" hangingPunct="1"/>
            <a:r>
              <a:rPr lang="en-US" smtClean="0"/>
              <a:t>Make sure everyone understands what occurs in each area of the Zone.</a:t>
            </a:r>
          </a:p>
          <a:p>
            <a:pPr eaLnBrk="1" hangingPunct="1"/>
            <a:endParaRPr lang="en-US" smtClean="0"/>
          </a:p>
          <a:p>
            <a:pPr eaLnBrk="1" hangingPunct="1"/>
            <a:r>
              <a:rPr lang="en-US" smtClean="0"/>
              <a:t>The work zone extends from the first warning sign in advance of a work zone to the point beyond the are were traffic is no longer affected.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13"/>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eaLnBrk="0" hangingPunct="0">
              <a:defRPr>
                <a:solidFill>
                  <a:schemeClr val="tx1"/>
                </a:solidFill>
                <a:latin typeface="Arial" pitchFamily="34" charset="0"/>
                <a:cs typeface="Arial" pitchFamily="34" charset="0"/>
              </a:defRPr>
            </a:lvl1pPr>
            <a:lvl2pPr marL="742950" indent="-285750" defTabSz="923925" eaLnBrk="0" hangingPunct="0">
              <a:defRPr>
                <a:solidFill>
                  <a:schemeClr val="tx1"/>
                </a:solidFill>
                <a:latin typeface="Arial" pitchFamily="34" charset="0"/>
                <a:cs typeface="Arial" pitchFamily="34" charset="0"/>
              </a:defRPr>
            </a:lvl2pPr>
            <a:lvl3pPr marL="1143000" indent="-228600" defTabSz="923925" eaLnBrk="0" hangingPunct="0">
              <a:defRPr>
                <a:solidFill>
                  <a:schemeClr val="tx1"/>
                </a:solidFill>
                <a:latin typeface="Arial" pitchFamily="34" charset="0"/>
                <a:cs typeface="Arial" pitchFamily="34" charset="0"/>
              </a:defRPr>
            </a:lvl3pPr>
            <a:lvl4pPr marL="1600200" indent="-228600" defTabSz="923925" eaLnBrk="0" hangingPunct="0">
              <a:defRPr>
                <a:solidFill>
                  <a:schemeClr val="tx1"/>
                </a:solidFill>
                <a:latin typeface="Arial" pitchFamily="34" charset="0"/>
                <a:cs typeface="Arial" pitchFamily="34" charset="0"/>
              </a:defRPr>
            </a:lvl4pPr>
            <a:lvl5pPr marL="2057400" indent="-228600" defTabSz="923925" eaLnBrk="0" hangingPunct="0">
              <a:defRPr>
                <a:solidFill>
                  <a:schemeClr val="tx1"/>
                </a:solidFill>
                <a:latin typeface="Arial" pitchFamily="34" charset="0"/>
                <a:cs typeface="Arial" pitchFamily="34" charset="0"/>
              </a:defRPr>
            </a:lvl5pPr>
            <a:lvl6pPr marL="2514600" indent="-228600" defTabSz="9239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39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39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3925"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5DD3E56-9118-4F5B-894D-9DCC14CB9270}" type="slidenum">
              <a:rPr lang="de-DE" sz="1200">
                <a:latin typeface="Calibri" pitchFamily="34" charset="0"/>
              </a:rPr>
              <a:pPr algn="r" eaLnBrk="1" hangingPunct="1"/>
              <a:t>14</a:t>
            </a:fld>
            <a:endParaRPr lang="de-DE" sz="1200">
              <a:latin typeface="Calibri" pitchFamily="34" charset="0"/>
            </a:endParaRPr>
          </a:p>
        </p:txBody>
      </p:sp>
      <p:sp>
        <p:nvSpPr>
          <p:cNvPr id="378883" name="Rectangle 2"/>
          <p:cNvSpPr>
            <a:spLocks noChangeArrowheads="1" noTextEdit="1"/>
          </p:cNvSpPr>
          <p:nvPr>
            <p:ph type="sldImg"/>
          </p:nvPr>
        </p:nvSpPr>
        <p:spPr>
          <a:xfrm>
            <a:off x="993775" y="295275"/>
            <a:ext cx="5607050" cy="4205288"/>
          </a:xfrm>
          <a:ln/>
        </p:spPr>
      </p:sp>
      <p:sp>
        <p:nvSpPr>
          <p:cNvPr id="378884" name="Rectangle 3"/>
          <p:cNvSpPr>
            <a:spLocks noGrp="1" noChangeArrowheads="1"/>
          </p:cNvSpPr>
          <p:nvPr>
            <p:ph type="body" idx="1"/>
          </p:nvPr>
        </p:nvSpPr>
        <p:spPr>
          <a:xfrm>
            <a:off x="1022350" y="4648200"/>
            <a:ext cx="5549900" cy="376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46" tIns="46223" rIns="92446" bIns="46223" anchor="t"/>
          <a:lstStyle/>
          <a:p>
            <a:pPr eaLnBrk="1" hangingPunct="1">
              <a:spcBef>
                <a:spcPct val="0"/>
              </a:spcBef>
              <a:buFontTx/>
              <a:buChar char="•"/>
            </a:pPr>
            <a:r>
              <a:rPr lang="en-US" smtClean="0"/>
              <a:t>Reinforce that the number one cause of a highway worker fatality is being killed by construction equipment.</a:t>
            </a:r>
          </a:p>
          <a:p>
            <a:pPr eaLnBrk="1" hangingPunct="1">
              <a:spcBef>
                <a:spcPct val="0"/>
              </a:spcBef>
              <a:buFontTx/>
              <a:buChar char="•"/>
            </a:pPr>
            <a:endParaRPr lang="en-US" smtClean="0"/>
          </a:p>
          <a:p>
            <a:pPr lvl="1" eaLnBrk="1" hangingPunct="1">
              <a:spcBef>
                <a:spcPct val="0"/>
              </a:spcBef>
              <a:buFontTx/>
              <a:buChar char="•"/>
            </a:pPr>
            <a:r>
              <a:rPr lang="en-US" smtClean="0"/>
              <a:t>Internal Control Plans</a:t>
            </a:r>
          </a:p>
          <a:p>
            <a:pPr lvl="1" eaLnBrk="1" hangingPunct="1">
              <a:spcBef>
                <a:spcPct val="0"/>
              </a:spcBef>
              <a:buFontTx/>
              <a:buChar char="•"/>
            </a:pPr>
            <a:endParaRPr lang="en-US" smtClean="0"/>
          </a:p>
          <a:p>
            <a:pPr lvl="2" eaLnBrk="1" hangingPunct="1">
              <a:spcBef>
                <a:spcPct val="0"/>
              </a:spcBef>
              <a:buFontTx/>
              <a:buChar char="•"/>
            </a:pPr>
            <a:r>
              <a:rPr lang="en-US" smtClean="0"/>
              <a:t>Where you Park</a:t>
            </a:r>
          </a:p>
          <a:p>
            <a:pPr lvl="2" eaLnBrk="1" hangingPunct="1">
              <a:spcBef>
                <a:spcPct val="0"/>
              </a:spcBef>
              <a:buFontTx/>
              <a:buChar char="•"/>
            </a:pPr>
            <a:r>
              <a:rPr lang="en-US" smtClean="0"/>
              <a:t>Haul Roads</a:t>
            </a:r>
          </a:p>
          <a:p>
            <a:pPr lvl="2" eaLnBrk="1" hangingPunct="1">
              <a:spcBef>
                <a:spcPct val="0"/>
              </a:spcBef>
              <a:buFontTx/>
              <a:buChar char="•"/>
            </a:pPr>
            <a:r>
              <a:rPr lang="en-US" smtClean="0"/>
              <a:t>No Zones of Equipment</a:t>
            </a:r>
          </a:p>
          <a:p>
            <a:pPr lvl="2" eaLnBrk="1" hangingPunct="1">
              <a:spcBef>
                <a:spcPct val="0"/>
              </a:spcBef>
              <a:buFontTx/>
              <a:buChar char="•"/>
            </a:pPr>
            <a:endParaRPr lang="en-US" smtClean="0"/>
          </a:p>
          <a:p>
            <a:pPr eaLnBrk="1" hangingPunct="1">
              <a:spcBef>
                <a:spcPct val="0"/>
              </a:spcBef>
              <a:buFontTx/>
              <a:buChar char="•"/>
            </a:pPr>
            <a:r>
              <a:rPr lang="en-US" smtClean="0"/>
              <a:t>Vehicles entering work areas are usually the result of driver error or improperly erected work zones.</a:t>
            </a:r>
          </a:p>
          <a:p>
            <a:pPr eaLnBrk="1" hangingPunct="1">
              <a:spcBef>
                <a:spcPct val="0"/>
              </a:spcBef>
              <a:buFontTx/>
              <a:buChar char="•"/>
            </a:pPr>
            <a:endParaRPr lang="en-US" smtClean="0"/>
          </a:p>
          <a:p>
            <a:pPr eaLnBrk="1" hangingPunct="1">
              <a:spcBef>
                <a:spcPct val="0"/>
              </a:spcBef>
              <a:buFontTx/>
              <a:buChar char="•"/>
            </a:pPr>
            <a:r>
              <a:rPr lang="en-US" smtClean="0"/>
              <a:t>Highway/Non-Highway originated with the worker operating the vehicle, mobile equipment, prior to the incident.</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Slide Image Placeholder 1"/>
          <p:cNvSpPr>
            <a:spLocks noGrp="1" noRot="1" noChangeAspect="1" noTextEdit="1"/>
          </p:cNvSpPr>
          <p:nvPr>
            <p:ph type="sldImg"/>
          </p:nvPr>
        </p:nvSpPr>
        <p:spPr>
          <a:ln/>
        </p:spPr>
      </p:sp>
      <p:sp>
        <p:nvSpPr>
          <p:cNvPr id="507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6C-3</a:t>
            </a:r>
          </a:p>
        </p:txBody>
      </p:sp>
      <p:sp>
        <p:nvSpPr>
          <p:cNvPr id="507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5C495FC-8681-4D96-AEF9-3F89055C2129}" type="slidenum">
              <a:rPr lang="en-US" smtClean="0">
                <a:latin typeface="Times New Roman" pitchFamily="18" charset="0"/>
              </a:rPr>
              <a:pPr/>
              <a:t>140</a:t>
            </a:fld>
            <a:endParaRPr lang="en-US" smtClean="0">
              <a:latin typeface="Times New Roman" pitchFamily="18"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Slide Image Placeholder 1"/>
          <p:cNvSpPr>
            <a:spLocks noGrp="1" noRot="1" noChangeAspect="1" noTextEdit="1"/>
          </p:cNvSpPr>
          <p:nvPr>
            <p:ph type="sldImg"/>
          </p:nvPr>
        </p:nvSpPr>
        <p:spPr>
          <a:ln/>
        </p:spPr>
      </p:sp>
      <p:sp>
        <p:nvSpPr>
          <p:cNvPr id="508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08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E2B5698-7EBC-4CBE-AD2F-220E77BC82C0}" type="slidenum">
              <a:rPr lang="en-US" smtClean="0">
                <a:latin typeface="Times New Roman" pitchFamily="18" charset="0"/>
              </a:rPr>
              <a:pPr/>
              <a:t>141</a:t>
            </a:fld>
            <a:endParaRPr lang="en-US" smtClean="0">
              <a:latin typeface="Times New Roman" pitchFamily="18"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Slide Image Placeholder 1"/>
          <p:cNvSpPr>
            <a:spLocks noGrp="1" noRot="1" noChangeAspect="1" noTextEdit="1"/>
          </p:cNvSpPr>
          <p:nvPr>
            <p:ph type="sldImg"/>
          </p:nvPr>
        </p:nvSpPr>
        <p:spPr>
          <a:ln/>
        </p:spPr>
      </p:sp>
      <p:sp>
        <p:nvSpPr>
          <p:cNvPr id="509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Can be a single sign – only on low volume, low speed rads</a:t>
            </a:r>
          </a:p>
        </p:txBody>
      </p:sp>
      <p:sp>
        <p:nvSpPr>
          <p:cNvPr id="509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D385059-B65A-4D47-BA80-D15C08CEE961}" type="slidenum">
              <a:rPr lang="en-US" smtClean="0">
                <a:latin typeface="Times New Roman" pitchFamily="18" charset="0"/>
              </a:rPr>
              <a:pPr/>
              <a:t>142</a:t>
            </a:fld>
            <a:endParaRPr lang="en-US" smtClean="0">
              <a:latin typeface="Times New Roman" pitchFamily="18"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609D72B-9DAC-4B3C-A05B-D665512F7B74}" type="slidenum">
              <a:rPr lang="en-US" smtClean="0">
                <a:latin typeface="Times New Roman" pitchFamily="18" charset="0"/>
              </a:rPr>
              <a:pPr/>
              <a:t>143</a:t>
            </a:fld>
            <a:endParaRPr lang="en-US" smtClean="0">
              <a:latin typeface="Times New Roman" pitchFamily="18" charset="0"/>
            </a:endParaRPr>
          </a:p>
        </p:txBody>
      </p:sp>
      <p:sp>
        <p:nvSpPr>
          <p:cNvPr id="510979" name="Rectangle 2"/>
          <p:cNvSpPr>
            <a:spLocks noChangeArrowheads="1" noTextEdit="1"/>
          </p:cNvSpPr>
          <p:nvPr>
            <p:ph type="sldImg"/>
          </p:nvPr>
        </p:nvSpPr>
        <p:spPr>
          <a:ln/>
        </p:spPr>
      </p:sp>
      <p:sp>
        <p:nvSpPr>
          <p:cNvPr id="510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Explain what occurs in the Advance Warning Zone&gt;</a:t>
            </a:r>
          </a:p>
          <a:p>
            <a:pPr eaLnBrk="1" hangingPunct="1"/>
            <a:endParaRPr lang="en-US" smtClean="0"/>
          </a:p>
          <a:p>
            <a:pPr eaLnBrk="1" hangingPunct="1"/>
            <a:r>
              <a:rPr lang="en-US" smtClean="0"/>
              <a:t>You get the motorists attention. Let them know something is about to occur.</a:t>
            </a:r>
          </a:p>
          <a:p>
            <a:pPr eaLnBrk="1" hangingPunct="1"/>
            <a:r>
              <a:rPr lang="en-US" smtClean="0"/>
              <a:t>Start with general information get more specific as you move downstream.</a:t>
            </a:r>
          </a:p>
          <a:p>
            <a:pPr eaLnBrk="1" hangingPunct="1"/>
            <a:r>
              <a:rPr lang="en-US" smtClean="0"/>
              <a:t>Drivers need enough time to alter driving patterns.  The information on the signs indicate what actions need to be taken by the motorist.</a:t>
            </a:r>
          </a:p>
          <a:p>
            <a:pPr eaLnBrk="1" hangingPunct="1"/>
            <a:r>
              <a:rPr lang="en-US" smtClean="0"/>
              <a:t>The driver is given more information if the actual distance is shown on the sign, </a:t>
            </a:r>
          </a:p>
          <a:p>
            <a:pPr eaLnBrk="1" hangingPunct="1"/>
            <a:r>
              <a:rPr lang="en-US" smtClean="0"/>
              <a:t>as is often done on long term projects.  THIS IS BECOMING A LIABILITY ISSUE, </a:t>
            </a:r>
          </a:p>
          <a:p>
            <a:pPr eaLnBrk="1" hangingPunct="1"/>
            <a:r>
              <a:rPr lang="en-US" smtClean="0"/>
              <a:t>IF THE DISTANCES ARE WRONG.</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Slide Image Placeholder 1"/>
          <p:cNvSpPr>
            <a:spLocks noGrp="1" noRot="1" noChangeAspect="1" noTextEdit="1"/>
          </p:cNvSpPr>
          <p:nvPr>
            <p:ph type="sldImg"/>
          </p:nvPr>
        </p:nvSpPr>
        <p:spPr>
          <a:ln/>
        </p:spPr>
      </p:sp>
      <p:sp>
        <p:nvSpPr>
          <p:cNvPr id="512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12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00F83DE-CA82-4323-B3B3-38FA12F77927}" type="slidenum">
              <a:rPr lang="en-US" smtClean="0">
                <a:latin typeface="Times New Roman" pitchFamily="18" charset="0"/>
              </a:rPr>
              <a:pPr/>
              <a:t>144</a:t>
            </a:fld>
            <a:endParaRPr lang="en-US" smtClean="0">
              <a:latin typeface="Times New Roman" pitchFamily="18"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a:ln/>
        </p:spPr>
      </p:sp>
      <p:sp>
        <p:nvSpPr>
          <p:cNvPr id="513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- 10</a:t>
            </a:r>
          </a:p>
        </p:txBody>
      </p:sp>
      <p:sp>
        <p:nvSpPr>
          <p:cNvPr id="513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EC3C812-A116-4F8E-971E-F413EA558BF6}" type="slidenum">
              <a:rPr lang="en-US" smtClean="0">
                <a:latin typeface="Times New Roman" pitchFamily="18" charset="0"/>
              </a:rPr>
              <a:pPr/>
              <a:t>145</a:t>
            </a:fld>
            <a:endParaRPr lang="en-US" smtClean="0">
              <a:latin typeface="Times New Roman" pitchFamily="18"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Image Placeholder 1"/>
          <p:cNvSpPr>
            <a:spLocks noGrp="1" noRot="1" noChangeAspect="1" noTextEdit="1"/>
          </p:cNvSpPr>
          <p:nvPr>
            <p:ph type="sldImg"/>
          </p:nvPr>
        </p:nvSpPr>
        <p:spPr>
          <a:ln/>
        </p:spPr>
      </p:sp>
      <p:sp>
        <p:nvSpPr>
          <p:cNvPr id="514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4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D8541B1-AE9F-4F7D-BC43-6C3974126224}" type="slidenum">
              <a:rPr lang="en-US" smtClean="0">
                <a:latin typeface="Times New Roman" pitchFamily="18" charset="0"/>
              </a:rPr>
              <a:pPr/>
              <a:t>146</a:t>
            </a:fld>
            <a:endParaRPr lang="en-US" smtClean="0">
              <a:latin typeface="Times New Roman" pitchFamily="18"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5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1CC0A69-D288-4A01-A72D-398D07D0EF19}" type="slidenum">
              <a:rPr lang="en-US" smtClean="0">
                <a:latin typeface="Times New Roman" pitchFamily="18" charset="0"/>
              </a:rPr>
              <a:pPr/>
              <a:t>147</a:t>
            </a:fld>
            <a:endParaRPr lang="en-US" smtClean="0">
              <a:latin typeface="Times New Roman" pitchFamily="18"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Slide Image Placeholder 1"/>
          <p:cNvSpPr>
            <a:spLocks noGrp="1" noRot="1" noChangeAspect="1" noTextEdit="1"/>
          </p:cNvSpPr>
          <p:nvPr>
            <p:ph type="sldImg"/>
          </p:nvPr>
        </p:nvSpPr>
        <p:spPr>
          <a:ln/>
        </p:spPr>
      </p:sp>
      <p:sp>
        <p:nvSpPr>
          <p:cNvPr id="516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6C-8                                      1 Skip = 40’  2 Skip = 80’</a:t>
            </a:r>
          </a:p>
          <a:p>
            <a:endParaRPr lang="en-US" smtClean="0"/>
          </a:p>
          <a:p>
            <a:r>
              <a:rPr lang="en-US" smtClean="0"/>
              <a:t>High Speed &gt; = 45 mph </a:t>
            </a:r>
          </a:p>
          <a:p>
            <a:r>
              <a:rPr lang="en-US" smtClean="0"/>
              <a:t>L = Length of Taper</a:t>
            </a:r>
          </a:p>
          <a:p>
            <a:r>
              <a:rPr lang="en-US" smtClean="0"/>
              <a:t>W = Width (lane width 11’ to 12’ – no less than 10’)</a:t>
            </a:r>
          </a:p>
          <a:p>
            <a:r>
              <a:rPr lang="en-US" smtClean="0"/>
              <a:t>S = Speed</a:t>
            </a:r>
          </a:p>
          <a:p>
            <a:r>
              <a:rPr lang="en-US" smtClean="0"/>
              <a:t>	</a:t>
            </a:r>
          </a:p>
          <a:p>
            <a:r>
              <a:rPr lang="en-US" smtClean="0"/>
              <a:t>	L = W x S</a:t>
            </a:r>
          </a:p>
          <a:p>
            <a:endParaRPr lang="en-US" smtClean="0"/>
          </a:p>
          <a:p>
            <a:r>
              <a:rPr lang="en-US" smtClean="0"/>
              <a:t>Low Speed &lt; = 40 mph</a:t>
            </a:r>
          </a:p>
          <a:p>
            <a:endParaRPr lang="en-US" smtClean="0"/>
          </a:p>
          <a:p>
            <a:r>
              <a:rPr lang="en-US" smtClean="0"/>
              <a:t>	L = W x S x S / 60</a:t>
            </a:r>
          </a:p>
        </p:txBody>
      </p:sp>
      <p:sp>
        <p:nvSpPr>
          <p:cNvPr id="516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6DE5CEB-0556-4EE8-BD1F-43822538CA11}" type="slidenum">
              <a:rPr lang="en-US" smtClean="0">
                <a:latin typeface="Times New Roman" pitchFamily="18" charset="0"/>
              </a:rPr>
              <a:pPr/>
              <a:t>148</a:t>
            </a:fld>
            <a:endParaRPr lang="en-US" smtClean="0">
              <a:latin typeface="Times New Roman" pitchFamily="18"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p:cNvSpPr>
            <a:spLocks noGrp="1" noRot="1" noChangeAspect="1" noTextEdit="1"/>
          </p:cNvSpPr>
          <p:nvPr>
            <p:ph type="sldImg"/>
          </p:nvPr>
        </p:nvSpPr>
        <p:spPr>
          <a:ln/>
        </p:spPr>
      </p:sp>
      <p:sp>
        <p:nvSpPr>
          <p:cNvPr id="517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7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E63EF73-7FFB-4349-B4DC-73C68562A332}" type="slidenum">
              <a:rPr lang="en-US" smtClean="0">
                <a:latin typeface="Times New Roman" pitchFamily="18" charset="0"/>
              </a:rPr>
              <a:pPr/>
              <a:t>149</a:t>
            </a:fld>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13"/>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defTabSz="923925" eaLnBrk="0" hangingPunct="0">
              <a:defRPr>
                <a:solidFill>
                  <a:schemeClr val="tx1"/>
                </a:solidFill>
                <a:latin typeface="Arial" pitchFamily="34" charset="0"/>
                <a:cs typeface="Arial" pitchFamily="34" charset="0"/>
              </a:defRPr>
            </a:lvl1pPr>
            <a:lvl2pPr marL="742950" indent="-285750" defTabSz="923925" eaLnBrk="0" hangingPunct="0">
              <a:defRPr>
                <a:solidFill>
                  <a:schemeClr val="tx1"/>
                </a:solidFill>
                <a:latin typeface="Arial" pitchFamily="34" charset="0"/>
                <a:cs typeface="Arial" pitchFamily="34" charset="0"/>
              </a:defRPr>
            </a:lvl2pPr>
            <a:lvl3pPr marL="1143000" indent="-228600" defTabSz="923925" eaLnBrk="0" hangingPunct="0">
              <a:defRPr>
                <a:solidFill>
                  <a:schemeClr val="tx1"/>
                </a:solidFill>
                <a:latin typeface="Arial" pitchFamily="34" charset="0"/>
                <a:cs typeface="Arial" pitchFamily="34" charset="0"/>
              </a:defRPr>
            </a:lvl3pPr>
            <a:lvl4pPr marL="1600200" indent="-228600" defTabSz="923925" eaLnBrk="0" hangingPunct="0">
              <a:defRPr>
                <a:solidFill>
                  <a:schemeClr val="tx1"/>
                </a:solidFill>
                <a:latin typeface="Arial" pitchFamily="34" charset="0"/>
                <a:cs typeface="Arial" pitchFamily="34" charset="0"/>
              </a:defRPr>
            </a:lvl4pPr>
            <a:lvl5pPr marL="2057400" indent="-228600" defTabSz="923925" eaLnBrk="0" hangingPunct="0">
              <a:defRPr>
                <a:solidFill>
                  <a:schemeClr val="tx1"/>
                </a:solidFill>
                <a:latin typeface="Arial" pitchFamily="34" charset="0"/>
                <a:cs typeface="Arial" pitchFamily="34" charset="0"/>
              </a:defRPr>
            </a:lvl5pPr>
            <a:lvl6pPr marL="2514600" indent="-228600" defTabSz="92392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392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392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3925"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A9DBC5E-DD37-48FE-B1DE-3E968BF9639A}" type="slidenum">
              <a:rPr lang="de-DE" sz="1200">
                <a:latin typeface="Calibri" pitchFamily="34" charset="0"/>
              </a:rPr>
              <a:pPr algn="r" eaLnBrk="1" hangingPunct="1"/>
              <a:t>15</a:t>
            </a:fld>
            <a:endParaRPr lang="de-DE" sz="1200">
              <a:latin typeface="Calibri" pitchFamily="34" charset="0"/>
            </a:endParaRPr>
          </a:p>
        </p:txBody>
      </p:sp>
      <p:sp>
        <p:nvSpPr>
          <p:cNvPr id="379907" name="Rectangle 2"/>
          <p:cNvSpPr>
            <a:spLocks noChangeArrowheads="1" noTextEdit="1"/>
          </p:cNvSpPr>
          <p:nvPr>
            <p:ph type="sldImg"/>
          </p:nvPr>
        </p:nvSpPr>
        <p:spPr>
          <a:xfrm>
            <a:off x="993775" y="295275"/>
            <a:ext cx="5607050" cy="4205288"/>
          </a:xfrm>
          <a:ln/>
        </p:spPr>
      </p:sp>
      <p:sp>
        <p:nvSpPr>
          <p:cNvPr id="379908" name="Rectangle 3"/>
          <p:cNvSpPr>
            <a:spLocks noGrp="1" noChangeArrowheads="1"/>
          </p:cNvSpPr>
          <p:nvPr>
            <p:ph type="body" idx="1"/>
          </p:nvPr>
        </p:nvSpPr>
        <p:spPr>
          <a:xfrm>
            <a:off x="1022350" y="4648200"/>
            <a:ext cx="5549900" cy="3762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46" tIns="46223" rIns="92446" bIns="46223" anchor="t"/>
          <a:lstStyle/>
          <a:p>
            <a:pPr eaLnBrk="1" hangingPunct="1">
              <a:spcBef>
                <a:spcPct val="0"/>
              </a:spcBef>
              <a:buFontTx/>
              <a:buChar char="•"/>
            </a:pPr>
            <a:r>
              <a:rPr lang="en-US" smtClean="0"/>
              <a:t>Most of the workers on foot are either killed by being run-over by equipment, especially backing equipment.</a:t>
            </a:r>
          </a:p>
          <a:p>
            <a:pPr eaLnBrk="1" hangingPunct="1">
              <a:spcBef>
                <a:spcPct val="0"/>
              </a:spcBef>
              <a:buFontTx/>
              <a:buChar char="•"/>
            </a:pPr>
            <a:r>
              <a:rPr lang="en-US" smtClean="0"/>
              <a:t>Some are killed by equipment tip-over or failure.</a:t>
            </a:r>
          </a:p>
          <a:p>
            <a:pPr eaLnBrk="1" hangingPunct="1">
              <a:spcBef>
                <a:spcPct val="0"/>
              </a:spcBef>
              <a:buFontTx/>
              <a:buChar char="•"/>
            </a:pPr>
            <a:r>
              <a:rPr lang="en-US" smtClean="0"/>
              <a:t>The most common cause of operator fatality is equipment roll-over.</a:t>
            </a:r>
          </a:p>
          <a:p>
            <a:pPr eaLnBrk="1" hangingPunct="1">
              <a:spcBef>
                <a:spcPct val="0"/>
              </a:spcBef>
              <a:buFontTx/>
              <a:buChar char="•"/>
            </a:pPr>
            <a:r>
              <a:rPr lang="en-US" smtClean="0"/>
              <a:t>Many passengers are killed because they were not in a proper seat and were riding on steps, fenders, tailgates, buckets, etc., and fell off.</a:t>
            </a:r>
          </a:p>
          <a:p>
            <a:pPr eaLnBrk="1" hangingPunct="1">
              <a:spcBef>
                <a:spcPct val="0"/>
              </a:spcBef>
              <a:buFontTx/>
              <a:buChar char="•"/>
            </a:pPr>
            <a:endParaRPr lang="en-US" smtClean="0"/>
          </a:p>
          <a:p>
            <a:pPr eaLnBrk="1" hangingPunct="1">
              <a:spcBef>
                <a:spcPct val="0"/>
              </a:spcBef>
              <a:buFontTx/>
              <a:buChar char="•"/>
            </a:pPr>
            <a:r>
              <a:rPr lang="en-US" smtClean="0"/>
              <a:t>Truck includes Dump, Pickup, Semi</a:t>
            </a:r>
          </a:p>
          <a:p>
            <a:pPr eaLnBrk="1" hangingPunct="1">
              <a:spcBef>
                <a:spcPct val="0"/>
              </a:spcBef>
              <a:buFontTx/>
              <a:buChar char="•"/>
            </a:pPr>
            <a:r>
              <a:rPr lang="en-US" smtClean="0"/>
              <a:t>21 other </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Slide Image Placeholder 1"/>
          <p:cNvSpPr>
            <a:spLocks noGrp="1" noRot="1" noChangeAspect="1" noTextEdit="1"/>
          </p:cNvSpPr>
          <p:nvPr>
            <p:ph type="sldImg"/>
          </p:nvPr>
        </p:nvSpPr>
        <p:spPr>
          <a:ln/>
        </p:spPr>
      </p:sp>
      <p:sp>
        <p:nvSpPr>
          <p:cNvPr id="518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8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E176B6C-1EA9-4875-B540-167EF1F1B19F}" type="slidenum">
              <a:rPr lang="en-US" smtClean="0">
                <a:latin typeface="Times New Roman" pitchFamily="18" charset="0"/>
              </a:rPr>
              <a:pPr/>
              <a:t>150</a:t>
            </a:fld>
            <a:endParaRPr lang="en-US" smtClean="0">
              <a:latin typeface="Times New Roman" pitchFamily="18"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Image Placeholder 1"/>
          <p:cNvSpPr>
            <a:spLocks noGrp="1" noRot="1" noChangeAspect="1" noTextEdit="1"/>
          </p:cNvSpPr>
          <p:nvPr>
            <p:ph type="sldImg"/>
          </p:nvPr>
        </p:nvSpPr>
        <p:spPr>
          <a:ln/>
        </p:spPr>
      </p:sp>
      <p:sp>
        <p:nvSpPr>
          <p:cNvPr id="519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9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2014C32-9B7A-46DE-9252-7FFA173759E7}" type="slidenum">
              <a:rPr lang="en-US" smtClean="0">
                <a:latin typeface="Times New Roman" pitchFamily="18" charset="0"/>
              </a:rPr>
              <a:pPr/>
              <a:t>151</a:t>
            </a:fld>
            <a:endParaRPr lang="en-US" smtClean="0">
              <a:latin typeface="Times New Roman" pitchFamily="18"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Slide Image Placeholder 1"/>
          <p:cNvSpPr>
            <a:spLocks noGrp="1" noRot="1" noChangeAspect="1" noTextEdit="1"/>
          </p:cNvSpPr>
          <p:nvPr>
            <p:ph type="sldImg"/>
          </p:nvPr>
        </p:nvSpPr>
        <p:spPr>
          <a:ln/>
        </p:spPr>
      </p:sp>
      <p:sp>
        <p:nvSpPr>
          <p:cNvPr id="520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0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56564E4-9447-45BE-B795-CFC281B847A6}" type="slidenum">
              <a:rPr lang="en-US" smtClean="0">
                <a:latin typeface="Times New Roman" pitchFamily="18" charset="0"/>
              </a:rPr>
              <a:pPr/>
              <a:t>152</a:t>
            </a:fld>
            <a:endParaRPr lang="en-US" smtClean="0">
              <a:latin typeface="Times New Roman" pitchFamily="18"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A5A40CF-02F1-470F-8657-60CEEABFB82C}" type="slidenum">
              <a:rPr lang="en-US" smtClean="0">
                <a:latin typeface="Times New Roman" pitchFamily="18" charset="0"/>
              </a:rPr>
              <a:pPr/>
              <a:t>153</a:t>
            </a:fld>
            <a:endParaRPr lang="en-US" smtClean="0">
              <a:latin typeface="Times New Roman" pitchFamily="18" charset="0"/>
            </a:endParaRPr>
          </a:p>
        </p:txBody>
      </p:sp>
      <p:sp>
        <p:nvSpPr>
          <p:cNvPr id="521219" name="Rectangle 2"/>
          <p:cNvSpPr>
            <a:spLocks noChangeArrowheads="1" noTextEdit="1"/>
          </p:cNvSpPr>
          <p:nvPr>
            <p:ph type="sldImg"/>
          </p:nvPr>
        </p:nvSpPr>
        <p:spPr>
          <a:ln/>
        </p:spPr>
      </p:sp>
      <p:sp>
        <p:nvSpPr>
          <p:cNvPr id="521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Formulas for determining the length of a merging taper L</a:t>
            </a:r>
          </a:p>
          <a:p>
            <a:pPr eaLnBrk="1" hangingPunct="1"/>
            <a:endParaRPr lang="en-US" smtClean="0"/>
          </a:p>
          <a:p>
            <a:pPr eaLnBrk="1" hangingPunct="1"/>
            <a:r>
              <a:rPr lang="en-US" smtClean="0"/>
              <a:t>Practice your examples in advance so you can do them I your head.</a:t>
            </a:r>
          </a:p>
          <a:p>
            <a:pPr eaLnBrk="1" hangingPunct="1"/>
            <a:endParaRPr lang="en-US" smtClean="0"/>
          </a:p>
          <a:p>
            <a:pPr eaLnBrk="1" hangingPunct="1"/>
            <a:r>
              <a:rPr lang="en-US" smtClean="0"/>
              <a:t>L=lane width x speed</a:t>
            </a:r>
          </a:p>
          <a:p>
            <a:pPr eaLnBrk="1" hangingPunct="1"/>
            <a:endParaRPr lang="en-US" smtClean="0"/>
          </a:p>
          <a:p>
            <a:pPr eaLnBrk="1" hangingPunct="1"/>
            <a:r>
              <a:rPr lang="en-US" smtClean="0"/>
              <a:t>L=12 FT X 60 MPH</a:t>
            </a:r>
          </a:p>
          <a:p>
            <a:pPr eaLnBrk="1" hangingPunct="1"/>
            <a:endParaRPr lang="en-US" smtClean="0"/>
          </a:p>
          <a:p>
            <a:pPr eaLnBrk="1" hangingPunct="1"/>
            <a:r>
              <a:rPr lang="en-US" smtClean="0"/>
              <a:t>l=720 FT.</a:t>
            </a:r>
          </a:p>
          <a:p>
            <a:pPr eaLnBrk="1" hangingPunct="1"/>
            <a:endParaRPr lang="en-US" smtClean="0"/>
          </a:p>
          <a:p>
            <a:pPr eaLnBrk="1" hangingPunct="1"/>
            <a:r>
              <a:rPr lang="en-US" smtClean="0"/>
              <a:t>Do the math on a board. Write every step down. Encourage the TCS candidates</a:t>
            </a:r>
          </a:p>
          <a:p>
            <a:pPr eaLnBrk="1" hangingPunct="1"/>
            <a:r>
              <a:rPr lang="en-US" smtClean="0"/>
              <a:t>to do the same. If a math error occurs at least it may be spotted if the steps </a:t>
            </a:r>
          </a:p>
          <a:p>
            <a:pPr eaLnBrk="1" hangingPunct="1"/>
            <a:r>
              <a:rPr lang="en-US" smtClean="0"/>
              <a:t>are written down.</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9CBF747-021C-4C30-BCC9-0F75100F1002}" type="slidenum">
              <a:rPr lang="en-US" smtClean="0">
                <a:latin typeface="Times New Roman" pitchFamily="18" charset="0"/>
              </a:rPr>
              <a:pPr/>
              <a:t>154</a:t>
            </a:fld>
            <a:endParaRPr lang="en-US" smtClean="0">
              <a:latin typeface="Times New Roman" pitchFamily="18" charset="0"/>
            </a:endParaRPr>
          </a:p>
        </p:txBody>
      </p:sp>
      <p:sp>
        <p:nvSpPr>
          <p:cNvPr id="522243" name="Rectangle 2"/>
          <p:cNvSpPr>
            <a:spLocks noChangeArrowheads="1" noTextEdit="1"/>
          </p:cNvSpPr>
          <p:nvPr>
            <p:ph type="sldImg"/>
          </p:nvPr>
        </p:nvSpPr>
        <p:spPr>
          <a:ln/>
        </p:spPr>
      </p:sp>
      <p:sp>
        <p:nvSpPr>
          <p:cNvPr id="522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People have problems with the formula for low speed road ways. The </a:t>
            </a:r>
          </a:p>
          <a:p>
            <a:pPr eaLnBrk="1" hangingPunct="1"/>
            <a:r>
              <a:rPr lang="en-US" smtClean="0"/>
              <a:t>difficulty comes the squaring function. Be patient and explain how to</a:t>
            </a:r>
          </a:p>
          <a:p>
            <a:pPr eaLnBrk="1" hangingPunct="1"/>
            <a:r>
              <a:rPr lang="en-US" smtClean="0"/>
              <a:t>square a number until everyone understands how to do it.</a:t>
            </a:r>
          </a:p>
          <a:p>
            <a:pPr eaLnBrk="1" hangingPunct="1"/>
            <a:endParaRPr lang="en-US" smtClean="0"/>
          </a:p>
          <a:p>
            <a:pPr eaLnBrk="1" hangingPunct="1"/>
            <a:r>
              <a:rPr lang="en-US" smtClean="0"/>
              <a:t>A number squared is not times 2.</a:t>
            </a: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0A532E6-CBD4-45D0-B0AB-AC75AF6A4E2A}" type="slidenum">
              <a:rPr lang="en-US" smtClean="0">
                <a:latin typeface="Times New Roman" pitchFamily="18" charset="0"/>
              </a:rPr>
              <a:pPr/>
              <a:t>155</a:t>
            </a:fld>
            <a:endParaRPr lang="en-US" smtClean="0">
              <a:latin typeface="Times New Roman" pitchFamily="18" charset="0"/>
            </a:endParaRPr>
          </a:p>
        </p:txBody>
      </p:sp>
      <p:sp>
        <p:nvSpPr>
          <p:cNvPr id="523267" name="Rectangle 2"/>
          <p:cNvSpPr>
            <a:spLocks noChangeArrowheads="1" noTextEdit="1"/>
          </p:cNvSpPr>
          <p:nvPr>
            <p:ph type="sldImg"/>
          </p:nvPr>
        </p:nvSpPr>
        <p:spPr>
          <a:ln/>
        </p:spPr>
      </p:sp>
      <p:sp>
        <p:nvSpPr>
          <p:cNvPr id="523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Explain device spacing:</a:t>
            </a:r>
          </a:p>
          <a:p>
            <a:pPr eaLnBrk="1" hangingPunct="1"/>
            <a:r>
              <a:rPr lang="en-US" smtClean="0"/>
              <a:t>Page 61 of the Manual gives the definition for device spacing in tapers </a:t>
            </a:r>
          </a:p>
          <a:p>
            <a:pPr eaLnBrk="1" hangingPunct="1"/>
            <a:r>
              <a:rPr lang="en-US" smtClean="0"/>
              <a:t>and tangent channelization .</a:t>
            </a:r>
          </a:p>
          <a:p>
            <a:pPr eaLnBrk="1" hangingPunct="1"/>
            <a:endParaRPr lang="en-US" smtClean="0"/>
          </a:p>
          <a:p>
            <a:pPr eaLnBrk="1" hangingPunct="1"/>
            <a:r>
              <a:rPr lang="en-US" smtClean="0"/>
              <a:t>Remember the concept of speed and distance. The greater the speed the </a:t>
            </a:r>
          </a:p>
          <a:p>
            <a:pPr eaLnBrk="1" hangingPunct="1"/>
            <a:r>
              <a:rPr lang="en-US" smtClean="0"/>
              <a:t>greater the length of the Work Zone.  </a:t>
            </a: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p:cNvSpPr>
            <a:spLocks noGrp="1" noRot="1" noChangeAspect="1" noTextEdit="1"/>
          </p:cNvSpPr>
          <p:nvPr>
            <p:ph type="sldImg"/>
          </p:nvPr>
        </p:nvSpPr>
        <p:spPr>
          <a:ln/>
        </p:spPr>
      </p:sp>
      <p:sp>
        <p:nvSpPr>
          <p:cNvPr id="524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24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BB799BD-95ED-4833-8B4D-EB480FF70078}" type="slidenum">
              <a:rPr lang="en-US" smtClean="0">
                <a:latin typeface="Times New Roman" pitchFamily="18" charset="0"/>
              </a:rPr>
              <a:pPr/>
              <a:t>156</a:t>
            </a:fld>
            <a:endParaRPr lang="en-US" smtClean="0">
              <a:latin typeface="Times New Roman" pitchFamily="18"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51DF67A-7824-4377-A8A8-30399B1391AB}" type="slidenum">
              <a:rPr lang="en-US" smtClean="0">
                <a:latin typeface="Times New Roman" pitchFamily="18" charset="0"/>
              </a:rPr>
              <a:pPr/>
              <a:t>157</a:t>
            </a:fld>
            <a:endParaRPr lang="en-US" smtClean="0">
              <a:latin typeface="Times New Roman" pitchFamily="18" charset="0"/>
            </a:endParaRPr>
          </a:p>
        </p:txBody>
      </p:sp>
      <p:sp>
        <p:nvSpPr>
          <p:cNvPr id="525315" name="Rectangle 2"/>
          <p:cNvSpPr>
            <a:spLocks noChangeArrowheads="1" noTextEdit="1"/>
          </p:cNvSpPr>
          <p:nvPr>
            <p:ph type="sldImg"/>
          </p:nvPr>
        </p:nvSpPr>
        <p:spPr>
          <a:xfrm>
            <a:off x="1192213" y="693738"/>
            <a:ext cx="4632325" cy="3473450"/>
          </a:xfrm>
          <a:solidFill>
            <a:srgbClr val="FFFFFF"/>
          </a:solidFill>
          <a:ln/>
        </p:spPr>
      </p:sp>
      <p:sp>
        <p:nvSpPr>
          <p:cNvPr id="525316" name="Rectangle 3"/>
          <p:cNvSpPr>
            <a:spLocks noChangeArrowheads="1"/>
          </p:cNvSpPr>
          <p:nvPr>
            <p:ph type="body" idx="1"/>
          </p:nvPr>
        </p:nvSpPr>
        <p:spPr>
          <a:xfrm>
            <a:off x="935038" y="4398963"/>
            <a:ext cx="5140325" cy="4165600"/>
          </a:xfrm>
          <a:solidFill>
            <a:srgbClr val="FFFFFF"/>
          </a:solidFill>
          <a:ln>
            <a:solidFill>
              <a:srgbClr val="000000"/>
            </a:solidFill>
          </a:ln>
        </p:spPr>
        <p:txBody>
          <a:bodyPr lIns="92669" tIns="46335" rIns="92669" bIns="46335"/>
          <a:lstStyle/>
          <a:p>
            <a:pPr eaLnBrk="1" hangingPunct="1"/>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Image Placeholder 1"/>
          <p:cNvSpPr>
            <a:spLocks noGrp="1" noRot="1" noChangeAspect="1" noTextEdit="1"/>
          </p:cNvSpPr>
          <p:nvPr>
            <p:ph type="sldImg"/>
          </p:nvPr>
        </p:nvSpPr>
        <p:spPr>
          <a:ln/>
        </p:spPr>
      </p:sp>
      <p:sp>
        <p:nvSpPr>
          <p:cNvPr id="526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6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3FBF6D8-EC48-484B-881D-A54F65E304F3}" type="slidenum">
              <a:rPr lang="en-US" smtClean="0">
                <a:latin typeface="Times New Roman" pitchFamily="18" charset="0"/>
              </a:rPr>
              <a:pPr/>
              <a:t>158</a:t>
            </a:fld>
            <a:endParaRPr lang="en-US" smtClean="0">
              <a:latin typeface="Times New Roman" pitchFamily="18"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a:ln/>
        </p:spPr>
      </p:sp>
      <p:sp>
        <p:nvSpPr>
          <p:cNvPr id="527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27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6345831-938E-46EA-AE1D-36F2FC649859}" type="slidenum">
              <a:rPr lang="en-US" smtClean="0">
                <a:latin typeface="Times New Roman" pitchFamily="18" charset="0"/>
              </a:rPr>
              <a:pPr/>
              <a:t>159</a:t>
            </a:fld>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92F986C-736D-49BE-A3DF-F9F49EB1425B}" type="slidenum">
              <a:rPr lang="en-US" smtClean="0">
                <a:latin typeface="Times New Roman" pitchFamily="18" charset="0"/>
              </a:rPr>
              <a:pPr/>
              <a:t>16</a:t>
            </a:fld>
            <a:endParaRPr lang="en-US" smtClean="0">
              <a:latin typeface="Times New Roman" pitchFamily="18" charset="0"/>
            </a:endParaRPr>
          </a:p>
        </p:txBody>
      </p:sp>
      <p:sp>
        <p:nvSpPr>
          <p:cNvPr id="380931" name="Rectangle 2"/>
          <p:cNvSpPr>
            <a:spLocks noChangeArrowheads="1" noTextEdit="1"/>
          </p:cNvSpPr>
          <p:nvPr>
            <p:ph type="sldImg"/>
          </p:nvPr>
        </p:nvSpPr>
        <p:spPr>
          <a:xfrm>
            <a:off x="1184275" y="700088"/>
            <a:ext cx="4640263" cy="3481387"/>
          </a:xfrm>
          <a:ln cap="flat"/>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Internal Control Plan</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28D764C-6A39-4C5C-BCA7-8D93BAF21179}" type="slidenum">
              <a:rPr lang="en-US" smtClean="0">
                <a:latin typeface="Times New Roman" pitchFamily="18" charset="0"/>
              </a:rPr>
              <a:pPr/>
              <a:t>160</a:t>
            </a:fld>
            <a:endParaRPr lang="en-US" smtClean="0">
              <a:latin typeface="Times New Roman" pitchFamily="18" charset="0"/>
            </a:endParaRPr>
          </a:p>
        </p:txBody>
      </p:sp>
      <p:sp>
        <p:nvSpPr>
          <p:cNvPr id="528387" name="Rectangle 2"/>
          <p:cNvSpPr>
            <a:spLocks noChangeArrowheads="1" noTextEdit="1"/>
          </p:cNvSpPr>
          <p:nvPr>
            <p:ph type="sldImg"/>
          </p:nvPr>
        </p:nvSpPr>
        <p:spPr>
          <a:ln/>
        </p:spPr>
      </p:sp>
      <p:sp>
        <p:nvSpPr>
          <p:cNvPr id="528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Activity Area is  composed of two zones.</a:t>
            </a:r>
          </a:p>
          <a:p>
            <a:pPr eaLnBrk="1" hangingPunct="1"/>
            <a:endParaRPr lang="en-US" smtClean="0"/>
          </a:p>
          <a:p>
            <a:pPr eaLnBrk="1" hangingPunct="1"/>
            <a:r>
              <a:rPr lang="en-US" smtClean="0"/>
              <a:t>Buffer Zone - no work or equipment</a:t>
            </a:r>
          </a:p>
          <a:p>
            <a:pPr eaLnBrk="1" hangingPunct="1"/>
            <a:r>
              <a:rPr lang="en-US" smtClean="0"/>
              <a:t>Work zone - Actual work area.</a:t>
            </a:r>
          </a:p>
          <a:p>
            <a:pPr eaLnBrk="1" hangingPunct="1"/>
            <a:r>
              <a:rPr lang="en-US" smtClean="0"/>
              <a:t>Page 22 of the Manual for suggested buffer spacing.</a:t>
            </a:r>
          </a:p>
          <a:p>
            <a:pPr eaLnBrk="1" hangingPunct="1"/>
            <a:endParaRPr lang="en-US" smtClean="0"/>
          </a:p>
          <a:p>
            <a:pPr eaLnBrk="1" hangingPunct="1"/>
            <a:r>
              <a:rPr lang="en-US" smtClean="0"/>
              <a:t>Work area is set aside for exclusive use by workers, equipment, and construction materials.  Usually delineated by channeling devices or shielded by barriers to exclude traffic and pedestrians.</a:t>
            </a:r>
          </a:p>
          <a:p>
            <a:pPr eaLnBrk="1" hangingPunct="1"/>
            <a:endParaRPr lang="en-US" smtClean="0"/>
          </a:p>
          <a:p>
            <a:pPr eaLnBrk="1" hangingPunct="1"/>
            <a:endParaRPr lang="en-US"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8888E0D-ED24-4323-807A-5FCCDFB2743D}" type="slidenum">
              <a:rPr lang="en-US" smtClean="0">
                <a:latin typeface="Times New Roman" pitchFamily="18" charset="0"/>
              </a:rPr>
              <a:pPr/>
              <a:t>161</a:t>
            </a:fld>
            <a:endParaRPr lang="en-US" smtClean="0">
              <a:latin typeface="Times New Roman" pitchFamily="18" charset="0"/>
            </a:endParaRPr>
          </a:p>
        </p:txBody>
      </p:sp>
      <p:sp>
        <p:nvSpPr>
          <p:cNvPr id="529411" name="Rectangle 2"/>
          <p:cNvSpPr>
            <a:spLocks noChangeArrowheads="1" noTextEdit="1"/>
          </p:cNvSpPr>
          <p:nvPr>
            <p:ph type="sldImg"/>
          </p:nvPr>
        </p:nvSpPr>
        <p:spPr>
          <a:ln/>
        </p:spPr>
      </p:sp>
      <p:sp>
        <p:nvSpPr>
          <p:cNvPr id="529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using a moving operation, the buffer space is the space between the shadow vehicle, </a:t>
            </a:r>
          </a:p>
          <a:p>
            <a:pPr eaLnBrk="1" hangingPunct="1"/>
            <a:r>
              <a:rPr lang="en-US" smtClean="0"/>
              <a:t>and the work vehicle. </a:t>
            </a:r>
          </a:p>
          <a:p>
            <a:pPr eaLnBrk="1" hangingPunct="1"/>
            <a:endParaRPr lang="en-US" smtClean="0"/>
          </a:p>
          <a:p>
            <a:pPr eaLnBrk="1" hangingPunct="1"/>
            <a:r>
              <a:rPr lang="en-US" smtClean="0"/>
              <a:t>It’s important that the area be free of equipment, workers, materials, and parked vehicles.  </a:t>
            </a: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Slide Image Placeholder 1"/>
          <p:cNvSpPr>
            <a:spLocks noGrp="1" noRot="1" noChangeAspect="1" noTextEdit="1"/>
          </p:cNvSpPr>
          <p:nvPr>
            <p:ph type="sldImg"/>
          </p:nvPr>
        </p:nvSpPr>
        <p:spPr>
          <a:ln/>
        </p:spPr>
      </p:sp>
      <p:sp>
        <p:nvSpPr>
          <p:cNvPr id="530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0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3B31515-DDCD-440D-9EAD-1CAEF13E7FC7}" type="slidenum">
              <a:rPr lang="en-US" smtClean="0">
                <a:latin typeface="Times New Roman" pitchFamily="18" charset="0"/>
              </a:rPr>
              <a:pPr/>
              <a:t>162</a:t>
            </a:fld>
            <a:endParaRPr lang="en-US" smtClean="0">
              <a:latin typeface="Times New Roman" pitchFamily="18"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a:ln/>
        </p:spPr>
      </p:sp>
      <p:sp>
        <p:nvSpPr>
          <p:cNvPr id="531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ND Street/Highway – must maintain 10ft minimum</a:t>
            </a:r>
          </a:p>
        </p:txBody>
      </p:sp>
      <p:sp>
        <p:nvSpPr>
          <p:cNvPr id="531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8C7BB2B-1C5E-48E9-9827-8E6305983CC2}" type="slidenum">
              <a:rPr lang="en-US" smtClean="0">
                <a:latin typeface="Times New Roman" pitchFamily="18" charset="0"/>
              </a:rPr>
              <a:pPr/>
              <a:t>163</a:t>
            </a:fld>
            <a:endParaRPr lang="en-US" smtClean="0">
              <a:latin typeface="Times New Roman" pitchFamily="18"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Image Placeholder 1"/>
          <p:cNvSpPr>
            <a:spLocks noGrp="1" noRot="1" noChangeAspect="1" noTextEdit="1"/>
          </p:cNvSpPr>
          <p:nvPr>
            <p:ph type="sldImg"/>
          </p:nvPr>
        </p:nvSpPr>
        <p:spPr>
          <a:ln/>
        </p:spPr>
      </p:sp>
      <p:sp>
        <p:nvSpPr>
          <p:cNvPr id="532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2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39619E7-EFC7-4710-8A27-039065AF6F33}" type="slidenum">
              <a:rPr lang="en-US" smtClean="0">
                <a:latin typeface="Times New Roman" pitchFamily="18" charset="0"/>
              </a:rPr>
              <a:pPr/>
              <a:t>164</a:t>
            </a:fld>
            <a:endParaRPr lang="en-US" smtClean="0">
              <a:latin typeface="Times New Roman" pitchFamily="18"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p:cNvSpPr>
            <a:spLocks noGrp="1" noRot="1" noChangeAspect="1" noTextEdit="1"/>
          </p:cNvSpPr>
          <p:nvPr>
            <p:ph type="sldImg"/>
          </p:nvPr>
        </p:nvSpPr>
        <p:spPr>
          <a:ln/>
        </p:spPr>
      </p:sp>
      <p:sp>
        <p:nvSpPr>
          <p:cNvPr id="533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3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1FE198E-705B-48D5-B685-F314FC09F93A}" type="slidenum">
              <a:rPr lang="en-US" smtClean="0">
                <a:latin typeface="Times New Roman" pitchFamily="18" charset="0"/>
              </a:rPr>
              <a:pPr/>
              <a:t>165</a:t>
            </a:fld>
            <a:endParaRPr lang="en-US" smtClean="0">
              <a:latin typeface="Times New Roman" pitchFamily="18"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D053B4C-9556-49E4-A53D-3B0FA53DF3DE}" type="slidenum">
              <a:rPr lang="en-US" smtClean="0">
                <a:latin typeface="Times New Roman" pitchFamily="18" charset="0"/>
              </a:rPr>
              <a:pPr/>
              <a:t>166</a:t>
            </a:fld>
            <a:endParaRPr lang="en-US" smtClean="0">
              <a:latin typeface="Times New Roman" pitchFamily="18" charset="0"/>
            </a:endParaRPr>
          </a:p>
        </p:txBody>
      </p:sp>
      <p:sp>
        <p:nvSpPr>
          <p:cNvPr id="534531" name="Rectangle 2"/>
          <p:cNvSpPr>
            <a:spLocks noChangeArrowheads="1" noTextEdit="1"/>
          </p:cNvSpPr>
          <p:nvPr>
            <p:ph type="sldImg"/>
          </p:nvPr>
        </p:nvSpPr>
        <p:spPr>
          <a:ln/>
        </p:spPr>
      </p:sp>
      <p:sp>
        <p:nvSpPr>
          <p:cNvPr id="534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last segment of the Work Zone Traffic Control  Zone. This is where </a:t>
            </a:r>
          </a:p>
          <a:p>
            <a:pPr eaLnBrk="1" hangingPunct="1"/>
            <a:r>
              <a:rPr lang="en-US" smtClean="0"/>
              <a:t>you move the motorist back into the lanes of  traffic prior to the WZTC.</a:t>
            </a:r>
          </a:p>
          <a:p>
            <a:pPr eaLnBrk="1" hangingPunct="1"/>
            <a:r>
              <a:rPr lang="en-US" smtClean="0"/>
              <a:t>Tell the customer the Road Work is completed and they are past the hazards </a:t>
            </a:r>
          </a:p>
          <a:p>
            <a:pPr eaLnBrk="1" hangingPunct="1"/>
            <a:r>
              <a:rPr lang="en-US" smtClean="0"/>
              <a:t>of this WZ. </a:t>
            </a: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p:cNvSpPr>
            <a:spLocks noGrp="1" noRot="1" noChangeAspect="1" noTextEdit="1"/>
          </p:cNvSpPr>
          <p:nvPr>
            <p:ph type="sldImg"/>
          </p:nvPr>
        </p:nvSpPr>
        <p:spPr>
          <a:ln/>
        </p:spPr>
      </p:sp>
      <p:sp>
        <p:nvSpPr>
          <p:cNvPr id="535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39</a:t>
            </a:r>
          </a:p>
          <a:p>
            <a:pPr eaLnBrk="1" hangingPunct="1"/>
            <a:r>
              <a:rPr lang="en-US" smtClean="0"/>
              <a:t>Shifting Taper ½ L</a:t>
            </a:r>
          </a:p>
          <a:p>
            <a:pPr eaLnBrk="1" hangingPunct="1"/>
            <a:r>
              <a:rPr lang="en-US" smtClean="0"/>
              <a:t>Flat ½ L</a:t>
            </a:r>
          </a:p>
          <a:p>
            <a:pPr eaLnBrk="1" hangingPunct="1"/>
            <a:endParaRPr lang="en-US" smtClean="0"/>
          </a:p>
          <a:p>
            <a:pPr eaLnBrk="1" hangingPunct="1"/>
            <a:r>
              <a:rPr lang="en-US" smtClean="0"/>
              <a:t>6H-2&amp;3</a:t>
            </a:r>
          </a:p>
        </p:txBody>
      </p:sp>
      <p:sp>
        <p:nvSpPr>
          <p:cNvPr id="53555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7C2C801-8B26-4A21-AD07-B668DC25AD7F}" type="slidenum">
              <a:rPr lang="en-US" sz="1200">
                <a:latin typeface="Times New Roman" pitchFamily="18" charset="0"/>
              </a:rPr>
              <a:pPr algn="r"/>
              <a:t>167</a:t>
            </a:fld>
            <a:endParaRPr lang="en-US" sz="1200">
              <a:latin typeface="Times New Roman" pitchFamily="18"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Image Placeholder 1"/>
          <p:cNvSpPr>
            <a:spLocks noGrp="1" noRot="1" noChangeAspect="1" noTextEdit="1"/>
          </p:cNvSpPr>
          <p:nvPr>
            <p:ph type="sldImg"/>
          </p:nvPr>
        </p:nvSpPr>
        <p:spPr>
          <a:ln/>
        </p:spPr>
      </p:sp>
      <p:sp>
        <p:nvSpPr>
          <p:cNvPr id="536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658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AC881A1-329D-41A9-A42D-57CE6BCA4B6D}" type="slidenum">
              <a:rPr lang="en-US" sz="1200">
                <a:latin typeface="Times New Roman" pitchFamily="18" charset="0"/>
              </a:rPr>
              <a:pPr algn="r"/>
              <a:t>168</a:t>
            </a:fld>
            <a:endParaRPr lang="en-US" sz="1200">
              <a:latin typeface="Times New Roman" pitchFamily="18"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p:cNvSpPr>
            <a:spLocks noGrp="1" noRot="1" noChangeAspect="1" noTextEdit="1"/>
          </p:cNvSpPr>
          <p:nvPr>
            <p:ph type="sldImg"/>
          </p:nvPr>
        </p:nvSpPr>
        <p:spPr>
          <a:ln/>
        </p:spPr>
      </p:sp>
      <p:sp>
        <p:nvSpPr>
          <p:cNvPr id="537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760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398878AE-6738-4AFE-A6DE-5AADDD539A4D}" type="slidenum">
              <a:rPr lang="en-US" sz="1200">
                <a:latin typeface="Times New Roman" pitchFamily="18" charset="0"/>
              </a:rPr>
              <a:pPr algn="r"/>
              <a:t>169</a:t>
            </a:fld>
            <a:endParaRPr lang="en-US"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0ACFEF4-1619-4BB1-88ED-AF1496448B14}" type="slidenum">
              <a:rPr lang="en-US" smtClean="0">
                <a:latin typeface="Times New Roman" pitchFamily="18" charset="0"/>
              </a:rPr>
              <a:pPr/>
              <a:t>17</a:t>
            </a:fld>
            <a:endParaRPr lang="en-US" smtClean="0">
              <a:latin typeface="Times New Roman" pitchFamily="18" charset="0"/>
            </a:endParaRPr>
          </a:p>
        </p:txBody>
      </p:sp>
      <p:sp>
        <p:nvSpPr>
          <p:cNvPr id="381955" name="Rectangle 2"/>
          <p:cNvSpPr>
            <a:spLocks noChangeArrowheads="1" noTextEdit="1"/>
          </p:cNvSpPr>
          <p:nvPr>
            <p:ph type="sldImg"/>
          </p:nvPr>
        </p:nvSpPr>
        <p:spPr>
          <a:xfrm>
            <a:off x="1184275" y="700088"/>
            <a:ext cx="4640263" cy="3481387"/>
          </a:xfrm>
          <a:ln cap="flat"/>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Internal Control Plan</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Slide Image Placeholder 1"/>
          <p:cNvSpPr>
            <a:spLocks noGrp="1" noRot="1" noChangeAspect="1" noTextEdit="1"/>
          </p:cNvSpPr>
          <p:nvPr>
            <p:ph type="sldImg"/>
          </p:nvPr>
        </p:nvSpPr>
        <p:spPr>
          <a:ln/>
        </p:spPr>
      </p:sp>
      <p:sp>
        <p:nvSpPr>
          <p:cNvPr id="538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37</a:t>
            </a:r>
          </a:p>
        </p:txBody>
      </p:sp>
      <p:sp>
        <p:nvSpPr>
          <p:cNvPr id="53862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08B98EC-5D3D-41A4-8B50-D6B771F49F03}" type="slidenum">
              <a:rPr lang="en-US" sz="1200">
                <a:latin typeface="Times New Roman" pitchFamily="18" charset="0"/>
              </a:rPr>
              <a:pPr algn="r"/>
              <a:t>170</a:t>
            </a:fld>
            <a:endParaRPr lang="en-US" sz="1200">
              <a:latin typeface="Times New Roman" pitchFamily="18"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Image Placeholder 1"/>
          <p:cNvSpPr>
            <a:spLocks noGrp="1" noRot="1" noChangeAspect="1" noTextEdit="1"/>
          </p:cNvSpPr>
          <p:nvPr>
            <p:ph type="sldImg"/>
          </p:nvPr>
        </p:nvSpPr>
        <p:spPr>
          <a:ln/>
        </p:spPr>
      </p:sp>
      <p:sp>
        <p:nvSpPr>
          <p:cNvPr id="539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38</a:t>
            </a:r>
          </a:p>
        </p:txBody>
      </p:sp>
      <p:sp>
        <p:nvSpPr>
          <p:cNvPr id="53965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B4D58A3-75DF-4CB7-A501-3DB9ACB26528}" type="slidenum">
              <a:rPr lang="en-US" sz="1200">
                <a:latin typeface="Times New Roman" pitchFamily="18" charset="0"/>
              </a:rPr>
              <a:pPr algn="r"/>
              <a:t>171</a:t>
            </a:fld>
            <a:endParaRPr lang="en-US" sz="1200">
              <a:latin typeface="Times New Roman" pitchFamily="18"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Image Placeholder 1"/>
          <p:cNvSpPr>
            <a:spLocks noGrp="1" noRot="1" noChangeAspect="1" noTextEdit="1"/>
          </p:cNvSpPr>
          <p:nvPr>
            <p:ph type="sldImg"/>
          </p:nvPr>
        </p:nvSpPr>
        <p:spPr>
          <a:ln/>
        </p:spPr>
      </p:sp>
      <p:sp>
        <p:nvSpPr>
          <p:cNvPr id="540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067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575C6F67-4C19-4A09-BFB5-B1C3074C211D}" type="slidenum">
              <a:rPr lang="en-US" sz="1200">
                <a:latin typeface="Times New Roman" pitchFamily="18" charset="0"/>
              </a:rPr>
              <a:pPr algn="r"/>
              <a:t>172</a:t>
            </a:fld>
            <a:endParaRPr lang="en-US" sz="1200">
              <a:latin typeface="Times New Roman" pitchFamily="18"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Image Placeholder 1"/>
          <p:cNvSpPr>
            <a:spLocks noGrp="1" noRot="1" noChangeAspect="1" noTextEdit="1"/>
          </p:cNvSpPr>
          <p:nvPr>
            <p:ph type="sldImg"/>
          </p:nvPr>
        </p:nvSpPr>
        <p:spPr>
          <a:ln/>
        </p:spPr>
      </p:sp>
      <p:sp>
        <p:nvSpPr>
          <p:cNvPr id="541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TA = 10 also 11 and 12</a:t>
            </a:r>
          </a:p>
          <a:p>
            <a:pPr eaLnBrk="1" hangingPunct="1"/>
            <a:endParaRPr lang="en-US" smtClean="0"/>
          </a:p>
          <a:p>
            <a:pPr eaLnBrk="1" hangingPunct="1"/>
            <a:r>
              <a:rPr lang="en-US" smtClean="0"/>
              <a:t>1 lane 2 way traffic</a:t>
            </a:r>
          </a:p>
          <a:p>
            <a:pPr eaLnBrk="1" hangingPunct="1"/>
            <a:r>
              <a:rPr lang="en-US" smtClean="0"/>
              <a:t>Taper Max 100’ on Both Sides</a:t>
            </a:r>
          </a:p>
        </p:txBody>
      </p:sp>
      <p:sp>
        <p:nvSpPr>
          <p:cNvPr id="54170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94CEDB3-47EA-490C-9F97-55F33E328997}" type="slidenum">
              <a:rPr lang="en-US" sz="1200">
                <a:latin typeface="Times New Roman" pitchFamily="18" charset="0"/>
              </a:rPr>
              <a:pPr algn="r"/>
              <a:t>173</a:t>
            </a:fld>
            <a:endParaRPr lang="en-US" sz="1200">
              <a:latin typeface="Times New Roman" pitchFamily="18"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3A40A6E-DEED-43B4-BD90-A17854A2C4CF}" type="slidenum">
              <a:rPr lang="en-US" sz="1200">
                <a:latin typeface="Times New Roman" pitchFamily="18" charset="0"/>
              </a:rPr>
              <a:pPr algn="r"/>
              <a:t>174</a:t>
            </a:fld>
            <a:endParaRPr lang="en-US" sz="1200">
              <a:latin typeface="Times New Roman" pitchFamily="18" charset="0"/>
            </a:endParaRPr>
          </a:p>
        </p:txBody>
      </p:sp>
      <p:sp>
        <p:nvSpPr>
          <p:cNvPr id="542723" name="Rectangle 2"/>
          <p:cNvSpPr>
            <a:spLocks noChangeArrowheads="1" noTextEdit="1"/>
          </p:cNvSpPr>
          <p:nvPr>
            <p:ph type="sldImg"/>
          </p:nvPr>
        </p:nvSpPr>
        <p:spPr>
          <a:ln/>
        </p:spPr>
      </p:sp>
      <p:sp>
        <p:nvSpPr>
          <p:cNvPr id="542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r>
              <a:rPr lang="en-US" smtClean="0"/>
              <a:t>Traffic Control devices are those things that are approved by the MUTCD that are used to implement a traffic control plan in the field.  They are the objects that the motorist sees and responds to in driving through the traffic control system.</a:t>
            </a:r>
          </a:p>
          <a:p>
            <a:pPr eaLnBrk="1" hangingPunct="1"/>
            <a:r>
              <a:rPr lang="en-US" smtClean="0"/>
              <a:t>Introduce the class to all the devices available to them. Explain where</a:t>
            </a:r>
          </a:p>
          <a:p>
            <a:pPr eaLnBrk="1" hangingPunct="1"/>
            <a:r>
              <a:rPr lang="en-US" smtClean="0"/>
              <a:t>the Manual describes each device.</a:t>
            </a:r>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66C9955-D6B5-48E2-8C9D-34F9F41C68A2}" type="slidenum">
              <a:rPr lang="en-US" sz="1200">
                <a:latin typeface="Times New Roman" pitchFamily="18" charset="0"/>
              </a:rPr>
              <a:pPr algn="r"/>
              <a:t>175</a:t>
            </a:fld>
            <a:endParaRPr lang="en-US" sz="1200">
              <a:latin typeface="Times New Roman" pitchFamily="18" charset="0"/>
            </a:endParaRPr>
          </a:p>
        </p:txBody>
      </p:sp>
      <p:sp>
        <p:nvSpPr>
          <p:cNvPr id="543747" name="Rectangle 2"/>
          <p:cNvSpPr>
            <a:spLocks noChangeArrowheads="1" noTextEdit="1"/>
          </p:cNvSpPr>
          <p:nvPr>
            <p:ph type="sldImg"/>
          </p:nvPr>
        </p:nvSpPr>
        <p:spPr>
          <a:ln/>
        </p:spPr>
      </p:sp>
      <p:sp>
        <p:nvSpPr>
          <p:cNvPr id="543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a device is not required do not use it.</a:t>
            </a:r>
          </a:p>
          <a:p>
            <a:pPr eaLnBrk="1" hangingPunct="1"/>
            <a:r>
              <a:rPr lang="en-US" smtClean="0"/>
              <a:t>Attention getting devices aid the motoring public. Flags, larger than standard</a:t>
            </a:r>
          </a:p>
          <a:p>
            <a:pPr eaLnBrk="1" hangingPunct="1"/>
            <a:r>
              <a:rPr lang="en-US" smtClean="0"/>
              <a:t>size are acceptable options.</a:t>
            </a:r>
          </a:p>
          <a:p>
            <a:pPr eaLnBrk="1" hangingPunct="1"/>
            <a:r>
              <a:rPr lang="en-US" smtClean="0"/>
              <a:t>KISS Keep it simple  straightforward </a:t>
            </a:r>
          </a:p>
          <a:p>
            <a:pPr eaLnBrk="1" hangingPunct="1"/>
            <a:r>
              <a:rPr lang="en-US" smtClean="0"/>
              <a:t>Devices in good repair and clean get more attention than sub standard devices.</a:t>
            </a:r>
          </a:p>
          <a:p>
            <a:pPr eaLnBrk="1" hangingPunct="1"/>
            <a:r>
              <a:rPr lang="en-US" smtClean="0"/>
              <a:t>The greater the speed the greater the distance required to make the system </a:t>
            </a:r>
          </a:p>
          <a:p>
            <a:pPr eaLnBrk="1" hangingPunct="1"/>
            <a:r>
              <a:rPr lang="en-US" smtClean="0"/>
              <a:t>efficient and safe.</a:t>
            </a: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a:ln/>
        </p:spPr>
      </p:sp>
      <p:sp>
        <p:nvSpPr>
          <p:cNvPr id="544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477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DE9A87F-F40D-4966-8B7C-C56662DDD112}" type="slidenum">
              <a:rPr lang="en-US" sz="1200">
                <a:latin typeface="Times New Roman" pitchFamily="18" charset="0"/>
              </a:rPr>
              <a:pPr algn="r"/>
              <a:t>176</a:t>
            </a:fld>
            <a:endParaRPr lang="en-US" sz="1200">
              <a:latin typeface="Times New Roman" pitchFamily="18"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Image Placeholder 1"/>
          <p:cNvSpPr>
            <a:spLocks noGrp="1" noRot="1" noChangeAspect="1" noTextEdit="1"/>
          </p:cNvSpPr>
          <p:nvPr>
            <p:ph type="sldImg"/>
          </p:nvPr>
        </p:nvSpPr>
        <p:spPr>
          <a:ln/>
        </p:spPr>
      </p:sp>
      <p:sp>
        <p:nvSpPr>
          <p:cNvPr id="545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579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FA95980-9290-4B52-8A82-41F0F54729B5}" type="slidenum">
              <a:rPr lang="en-US" sz="1200">
                <a:latin typeface="Times New Roman" pitchFamily="18" charset="0"/>
              </a:rPr>
              <a:pPr algn="r"/>
              <a:t>177</a:t>
            </a:fld>
            <a:endParaRPr lang="en-US" sz="1200">
              <a:latin typeface="Times New Roman" pitchFamily="18"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Image Placeholder 1"/>
          <p:cNvSpPr>
            <a:spLocks noGrp="1" noRot="1" noChangeAspect="1" noTextEdit="1"/>
          </p:cNvSpPr>
          <p:nvPr>
            <p:ph type="sldImg"/>
          </p:nvPr>
        </p:nvSpPr>
        <p:spPr>
          <a:ln/>
        </p:spPr>
      </p:sp>
      <p:sp>
        <p:nvSpPr>
          <p:cNvPr id="546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682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2F2D2B1-A03F-45AE-8366-9D5835112F02}" type="slidenum">
              <a:rPr lang="en-US" sz="1200">
                <a:latin typeface="Times New Roman" pitchFamily="18" charset="0"/>
              </a:rPr>
              <a:pPr algn="r"/>
              <a:t>178</a:t>
            </a:fld>
            <a:endParaRPr lang="en-US" sz="1200">
              <a:latin typeface="Times New Roman" pitchFamily="18"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Image Placeholder 1"/>
          <p:cNvSpPr>
            <a:spLocks noGrp="1" noRot="1" noChangeAspect="1" noTextEdit="1"/>
          </p:cNvSpPr>
          <p:nvPr>
            <p:ph type="sldImg"/>
          </p:nvPr>
        </p:nvSpPr>
        <p:spPr>
          <a:ln/>
        </p:spPr>
      </p:sp>
      <p:sp>
        <p:nvSpPr>
          <p:cNvPr id="547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784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3F0FA26-47B7-4D79-8C9C-48675AC7E770}" type="slidenum">
              <a:rPr lang="en-US" sz="1200">
                <a:latin typeface="Times New Roman" pitchFamily="18" charset="0"/>
              </a:rPr>
              <a:pPr algn="r"/>
              <a:t>179</a:t>
            </a:fld>
            <a:endParaRPr 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AA183DD-4362-41B6-9786-D9667DCF4070}" type="slidenum">
              <a:rPr lang="en-US" smtClean="0">
                <a:latin typeface="Times New Roman" pitchFamily="18" charset="0"/>
              </a:rPr>
              <a:pPr/>
              <a:t>18</a:t>
            </a:fld>
            <a:endParaRPr lang="en-US" smtClean="0">
              <a:latin typeface="Times New Roman" pitchFamily="18" charset="0"/>
            </a:endParaRPr>
          </a:p>
        </p:txBody>
      </p:sp>
      <p:sp>
        <p:nvSpPr>
          <p:cNvPr id="382979" name="Rectangle 2"/>
          <p:cNvSpPr>
            <a:spLocks noChangeArrowheads="1" noTextEdit="1"/>
          </p:cNvSpPr>
          <p:nvPr>
            <p:ph type="sldImg"/>
          </p:nvPr>
        </p:nvSpPr>
        <p:spPr>
          <a:xfrm>
            <a:off x="1184275" y="700088"/>
            <a:ext cx="4640263" cy="3481387"/>
          </a:xfrm>
          <a:ln cap="flat"/>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Internal Control Plan</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Slide Image Placeholder 1"/>
          <p:cNvSpPr>
            <a:spLocks noGrp="1" noRot="1" noChangeAspect="1" noTextEdit="1"/>
          </p:cNvSpPr>
          <p:nvPr>
            <p:ph type="sldImg"/>
          </p:nvPr>
        </p:nvSpPr>
        <p:spPr>
          <a:ln/>
        </p:spPr>
      </p:sp>
      <p:sp>
        <p:nvSpPr>
          <p:cNvPr id="548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886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C24BB02-CEBD-4FE3-866C-144AD233ED35}" type="slidenum">
              <a:rPr lang="en-US" sz="1200">
                <a:latin typeface="Times New Roman" pitchFamily="18" charset="0"/>
              </a:rPr>
              <a:pPr algn="r"/>
              <a:t>180</a:t>
            </a:fld>
            <a:endParaRPr lang="en-US" sz="1200">
              <a:latin typeface="Times New Roman" pitchFamily="18" charset="0"/>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a:ln/>
        </p:spPr>
      </p:sp>
      <p:sp>
        <p:nvSpPr>
          <p:cNvPr id="549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989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09FF91D-F6B7-41EE-9ABB-6B96F321CD60}" type="slidenum">
              <a:rPr lang="en-US" sz="1200">
                <a:latin typeface="Times New Roman" pitchFamily="18" charset="0"/>
              </a:rPr>
              <a:pPr algn="r"/>
              <a:t>181</a:t>
            </a:fld>
            <a:endParaRPr lang="en-US" sz="1200">
              <a:latin typeface="Times New Roman" pitchFamily="18"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a:ln/>
        </p:spPr>
      </p:sp>
      <p:sp>
        <p:nvSpPr>
          <p:cNvPr id="550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091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7DEE1E9-C7C9-4020-9FCF-1C6CF1933AC7}" type="slidenum">
              <a:rPr lang="en-US" sz="1200">
                <a:latin typeface="Times New Roman" pitchFamily="18" charset="0"/>
              </a:rPr>
              <a:pPr algn="r"/>
              <a:t>182</a:t>
            </a:fld>
            <a:endParaRPr lang="en-US" sz="1200">
              <a:latin typeface="Times New Roman" pitchFamily="18"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a:ln/>
        </p:spPr>
      </p:sp>
      <p:sp>
        <p:nvSpPr>
          <p:cNvPr id="551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194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96A5109-60A4-4212-8D42-915AACB73D9E}" type="slidenum">
              <a:rPr lang="en-US" sz="1200">
                <a:latin typeface="Times New Roman" pitchFamily="18" charset="0"/>
              </a:rPr>
              <a:pPr algn="r"/>
              <a:t>183</a:t>
            </a:fld>
            <a:endParaRPr lang="en-US" sz="1200">
              <a:latin typeface="Times New Roman" pitchFamily="18"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a:ln/>
        </p:spPr>
      </p:sp>
      <p:sp>
        <p:nvSpPr>
          <p:cNvPr id="552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296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DF50E08-0906-479E-A7F7-231CDDD51AB9}" type="slidenum">
              <a:rPr lang="en-US" sz="1200">
                <a:latin typeface="Times New Roman" pitchFamily="18" charset="0"/>
              </a:rPr>
              <a:pPr algn="r"/>
              <a:t>184</a:t>
            </a:fld>
            <a:endParaRPr lang="en-US" sz="1200">
              <a:latin typeface="Times New Roman" pitchFamily="18"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a:ln/>
        </p:spPr>
      </p:sp>
      <p:sp>
        <p:nvSpPr>
          <p:cNvPr id="553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Sign Hidden</a:t>
            </a:r>
          </a:p>
        </p:txBody>
      </p:sp>
      <p:sp>
        <p:nvSpPr>
          <p:cNvPr id="55398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0ED6AAC-52AF-4957-B2AD-353CCD943211}" type="slidenum">
              <a:rPr lang="en-US" sz="1200">
                <a:latin typeface="Times New Roman" pitchFamily="18" charset="0"/>
              </a:rPr>
              <a:pPr algn="r"/>
              <a:t>185</a:t>
            </a:fld>
            <a:endParaRPr lang="en-US" sz="1200">
              <a:latin typeface="Times New Roman" pitchFamily="18"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Image Placeholder 1"/>
          <p:cNvSpPr>
            <a:spLocks noGrp="1" noRot="1" noChangeAspect="1" noTextEdit="1"/>
          </p:cNvSpPr>
          <p:nvPr>
            <p:ph type="sldImg"/>
          </p:nvPr>
        </p:nvSpPr>
        <p:spPr>
          <a:ln/>
        </p:spPr>
      </p:sp>
      <p:sp>
        <p:nvSpPr>
          <p:cNvPr id="555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501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3239C70-4290-478C-852D-EF80957D476A}" type="slidenum">
              <a:rPr lang="en-US" sz="1200">
                <a:latin typeface="Times New Roman" pitchFamily="18" charset="0"/>
              </a:rPr>
              <a:pPr algn="r"/>
              <a:t>186</a:t>
            </a:fld>
            <a:endParaRPr lang="en-US" sz="1200">
              <a:latin typeface="Times New Roman" pitchFamily="18"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a:ln/>
        </p:spPr>
      </p:sp>
      <p:sp>
        <p:nvSpPr>
          <p:cNvPr id="556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603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8AC4BA09-C2F1-41F5-81FE-2DFC00634C30}" type="slidenum">
              <a:rPr lang="en-US" sz="1200">
                <a:latin typeface="Times New Roman" pitchFamily="18" charset="0"/>
              </a:rPr>
              <a:pPr algn="r"/>
              <a:t>187</a:t>
            </a:fld>
            <a:endParaRPr lang="en-US" sz="1200">
              <a:latin typeface="Times New Roman" pitchFamily="18"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a:ln/>
        </p:spPr>
      </p:sp>
      <p:sp>
        <p:nvSpPr>
          <p:cNvPr id="557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706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31AE8AE-8B87-4787-8B89-CD4D7AC1695E}" type="slidenum">
              <a:rPr lang="en-US" sz="1200">
                <a:latin typeface="Times New Roman" pitchFamily="18" charset="0"/>
              </a:rPr>
              <a:pPr algn="r"/>
              <a:t>188</a:t>
            </a:fld>
            <a:endParaRPr lang="en-US" sz="1200">
              <a:latin typeface="Times New Roman" pitchFamily="18"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15CFFCA-FAE7-4C84-809D-9CB9F475080F}" type="slidenum">
              <a:rPr lang="en-US" sz="1200">
                <a:latin typeface="Times New Roman" pitchFamily="18" charset="0"/>
              </a:rPr>
              <a:pPr algn="r"/>
              <a:t>189</a:t>
            </a:fld>
            <a:endParaRPr lang="en-US" sz="1200">
              <a:latin typeface="Times New Roman" pitchFamily="18" charset="0"/>
            </a:endParaRPr>
          </a:p>
        </p:txBody>
      </p:sp>
      <p:sp>
        <p:nvSpPr>
          <p:cNvPr id="558083" name="Rectangle 2"/>
          <p:cNvSpPr>
            <a:spLocks noChangeArrowheads="1" noTextEdit="1"/>
          </p:cNvSpPr>
          <p:nvPr>
            <p:ph type="sldImg"/>
          </p:nvPr>
        </p:nvSpPr>
        <p:spPr>
          <a:ln/>
        </p:spPr>
      </p:sp>
      <p:sp>
        <p:nvSpPr>
          <p:cNvPr id="558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Introduce the class to Part VI of the MUTCD. Explain how to find information.</a:t>
            </a:r>
          </a:p>
          <a:p>
            <a:pPr eaLnBrk="1" hangingPunct="1"/>
            <a:r>
              <a:rPr lang="en-US" smtClean="0"/>
              <a:t>Tell the class what information is available in the manual.</a:t>
            </a:r>
          </a:p>
          <a:p>
            <a:pPr eaLnBrk="1" hangingPunct="1"/>
            <a:r>
              <a:rPr lang="en-US" smtClean="0"/>
              <a:t>Ask them to sign their manuals. This imparts the importance of this tool.</a:t>
            </a:r>
          </a:p>
          <a:p>
            <a:pPr eaLnBrk="1" hangingPunct="1"/>
            <a:endParaRPr lang="en-US" smtClean="0"/>
          </a:p>
          <a:p>
            <a:pPr eaLnBrk="1" hangingPunct="1"/>
            <a:r>
              <a:rPr lang="en-US" smtClean="0"/>
              <a:t>Instill the concept that the manual provides only the minimum requirements.</a:t>
            </a:r>
          </a:p>
          <a:p>
            <a:pPr eaLnBrk="1" hangingPunct="1"/>
            <a:r>
              <a:rPr lang="en-US" smtClean="0"/>
              <a:t>Its OK to do more but never acceptable  to do less.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a:ln/>
        </p:spPr>
      </p:sp>
      <p:sp>
        <p:nvSpPr>
          <p:cNvPr id="384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140 motor vehicle crashes….zero in a work zone!</a:t>
            </a:r>
          </a:p>
        </p:txBody>
      </p:sp>
      <p:sp>
        <p:nvSpPr>
          <p:cNvPr id="384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F6BC2FC-47FE-4A3D-BE26-650B30ACBF11}" type="slidenum">
              <a:rPr lang="en-US" smtClean="0">
                <a:latin typeface="Times New Roman" pitchFamily="18" charset="0"/>
              </a:rPr>
              <a:pPr/>
              <a:t>19</a:t>
            </a:fld>
            <a:endParaRPr lang="en-US" smtClean="0">
              <a:latin typeface="Times New Roman" pitchFamily="18" charset="0"/>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Slide Image Placeholder 1"/>
          <p:cNvSpPr>
            <a:spLocks noGrp="1" noRot="1" noChangeAspect="1" noTextEdit="1"/>
          </p:cNvSpPr>
          <p:nvPr>
            <p:ph type="sldImg"/>
          </p:nvPr>
        </p:nvSpPr>
        <p:spPr>
          <a:ln/>
        </p:spPr>
      </p:sp>
      <p:sp>
        <p:nvSpPr>
          <p:cNvPr id="559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910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E08B9A0-97A6-474A-85A6-EDC3B88EB09E}" type="slidenum">
              <a:rPr lang="en-US" sz="1200">
                <a:latin typeface="Times New Roman" pitchFamily="18" charset="0"/>
              </a:rPr>
              <a:pPr algn="r"/>
              <a:t>190</a:t>
            </a:fld>
            <a:endParaRPr lang="en-US" sz="1200">
              <a:latin typeface="Times New Roman" pitchFamily="18"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Image Placeholder 1"/>
          <p:cNvSpPr>
            <a:spLocks noGrp="1" noRot="1" noChangeAspect="1" noTextEdit="1"/>
          </p:cNvSpPr>
          <p:nvPr>
            <p:ph type="sldImg"/>
          </p:nvPr>
        </p:nvSpPr>
        <p:spPr>
          <a:ln/>
        </p:spPr>
      </p:sp>
      <p:sp>
        <p:nvSpPr>
          <p:cNvPr id="560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013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5CE2F2F-8643-4AE5-803C-E28F29297444}" type="slidenum">
              <a:rPr lang="en-US" sz="1200">
                <a:latin typeface="Times New Roman" pitchFamily="18" charset="0"/>
              </a:rPr>
              <a:pPr algn="r"/>
              <a:t>191</a:t>
            </a:fld>
            <a:endParaRPr lang="en-US" sz="1200">
              <a:latin typeface="Times New Roman" pitchFamily="18"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Slide Image Placeholder 1"/>
          <p:cNvSpPr>
            <a:spLocks noGrp="1" noRot="1" noChangeAspect="1" noTextEdit="1"/>
          </p:cNvSpPr>
          <p:nvPr>
            <p:ph type="sldImg"/>
          </p:nvPr>
        </p:nvSpPr>
        <p:spPr>
          <a:ln/>
        </p:spPr>
      </p:sp>
      <p:sp>
        <p:nvSpPr>
          <p:cNvPr id="561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115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E8FB6FD-1635-42EA-8534-4B3431413EC8}" type="slidenum">
              <a:rPr lang="en-US" sz="1200">
                <a:latin typeface="Times New Roman" pitchFamily="18" charset="0"/>
              </a:rPr>
              <a:pPr algn="r"/>
              <a:t>192</a:t>
            </a:fld>
            <a:endParaRPr lang="en-US" sz="1200">
              <a:latin typeface="Times New Roman" pitchFamily="18"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Slide Image Placeholder 1"/>
          <p:cNvSpPr>
            <a:spLocks noGrp="1" noRot="1" noChangeAspect="1" noTextEdit="1"/>
          </p:cNvSpPr>
          <p:nvPr>
            <p:ph type="sldImg"/>
          </p:nvPr>
        </p:nvSpPr>
        <p:spPr>
          <a:ln/>
        </p:spPr>
      </p:sp>
      <p:sp>
        <p:nvSpPr>
          <p:cNvPr id="562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Due not create a hazard themselves</a:t>
            </a:r>
          </a:p>
        </p:txBody>
      </p:sp>
      <p:sp>
        <p:nvSpPr>
          <p:cNvPr id="56218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1756F07-13D5-4893-9305-7F38F1653E2A}" type="slidenum">
              <a:rPr lang="en-US" sz="1200">
                <a:latin typeface="Times New Roman" pitchFamily="18" charset="0"/>
              </a:rPr>
              <a:pPr algn="r"/>
              <a:t>193</a:t>
            </a:fld>
            <a:endParaRPr lang="en-US" sz="1200">
              <a:latin typeface="Times New Roman" pitchFamily="18"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Slide Image Placeholder 1"/>
          <p:cNvSpPr>
            <a:spLocks noGrp="1" noRot="1" noChangeAspect="1" noTextEdit="1"/>
          </p:cNvSpPr>
          <p:nvPr>
            <p:ph type="sldImg"/>
          </p:nvPr>
        </p:nvSpPr>
        <p:spPr>
          <a:ln/>
        </p:spPr>
      </p:sp>
      <p:sp>
        <p:nvSpPr>
          <p:cNvPr id="563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320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0A9A3EC-4B36-4301-9CD7-1CD49AD54826}" type="slidenum">
              <a:rPr lang="en-US" sz="1200">
                <a:latin typeface="Times New Roman" pitchFamily="18" charset="0"/>
              </a:rPr>
              <a:pPr algn="r"/>
              <a:t>194</a:t>
            </a:fld>
            <a:endParaRPr lang="en-US" sz="1200">
              <a:latin typeface="Times New Roman" pitchFamily="18" charset="0"/>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Slide Image Placeholder 1"/>
          <p:cNvSpPr>
            <a:spLocks noGrp="1" noRot="1" noChangeAspect="1" noTextEdit="1"/>
          </p:cNvSpPr>
          <p:nvPr>
            <p:ph type="sldImg"/>
          </p:nvPr>
        </p:nvSpPr>
        <p:spPr>
          <a:ln/>
        </p:spPr>
      </p:sp>
      <p:sp>
        <p:nvSpPr>
          <p:cNvPr id="564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Arrow Board</a:t>
            </a:r>
          </a:p>
        </p:txBody>
      </p:sp>
      <p:sp>
        <p:nvSpPr>
          <p:cNvPr id="56422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5AFAF9E8-22C2-4D49-810E-2C2B587D0826}" type="slidenum">
              <a:rPr lang="en-US" sz="1200">
                <a:latin typeface="Times New Roman" pitchFamily="18" charset="0"/>
              </a:rPr>
              <a:pPr algn="r"/>
              <a:t>195</a:t>
            </a:fld>
            <a:endParaRPr lang="en-US" sz="1200">
              <a:latin typeface="Times New Roman" pitchFamily="18" charset="0"/>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B174A65-0300-41FB-AD84-D39714807264}" type="slidenum">
              <a:rPr lang="en-US" sz="1200">
                <a:latin typeface="Times New Roman" pitchFamily="18" charset="0"/>
              </a:rPr>
              <a:pPr algn="r"/>
              <a:t>196</a:t>
            </a:fld>
            <a:endParaRPr lang="en-US" sz="1200">
              <a:latin typeface="Times New Roman" pitchFamily="18" charset="0"/>
            </a:endParaRPr>
          </a:p>
        </p:txBody>
      </p:sp>
      <p:sp>
        <p:nvSpPr>
          <p:cNvPr id="565251" name="Rectangle 2"/>
          <p:cNvSpPr>
            <a:spLocks noChangeArrowheads="1" noTextEdit="1"/>
          </p:cNvSpPr>
          <p:nvPr>
            <p:ph type="sldImg"/>
          </p:nvPr>
        </p:nvSpPr>
        <p:spPr>
          <a:ln/>
        </p:spPr>
      </p:sp>
      <p:sp>
        <p:nvSpPr>
          <p:cNvPr id="565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is two types of maintenance functional and physical maintenance.</a:t>
            </a:r>
          </a:p>
          <a:p>
            <a:pPr eaLnBrk="1" hangingPunct="1"/>
            <a:r>
              <a:rPr lang="en-US" smtClean="0"/>
              <a:t>Functional maintenance of TC devices should be provided to determine if the device </a:t>
            </a:r>
          </a:p>
          <a:p>
            <a:pPr eaLnBrk="1" hangingPunct="1"/>
            <a:r>
              <a:rPr lang="en-US" smtClean="0"/>
              <a:t>meets the current traffic operational needs or they need to be changed.  Physical </a:t>
            </a:r>
          </a:p>
          <a:p>
            <a:pPr eaLnBrk="1" hangingPunct="1"/>
            <a:r>
              <a:rPr lang="en-US" smtClean="0"/>
              <a:t>maintenance of traffic control devices should be performed to ensure that legibility and </a:t>
            </a:r>
          </a:p>
          <a:p>
            <a:pPr eaLnBrk="1" hangingPunct="1"/>
            <a:r>
              <a:rPr lang="en-US" smtClean="0"/>
              <a:t>visibility of the devices is maintained for example (cutting down vegetation and </a:t>
            </a:r>
          </a:p>
          <a:p>
            <a:pPr eaLnBrk="1" hangingPunct="1"/>
            <a:r>
              <a:rPr lang="en-US" smtClean="0"/>
              <a:t>shrubbery that obstructs the view) </a:t>
            </a:r>
          </a:p>
          <a:p>
            <a:pPr eaLnBrk="1" hangingPunct="1"/>
            <a:endParaRPr lang="en-US" smtClean="0"/>
          </a:p>
          <a:p>
            <a:pPr eaLnBrk="1" hangingPunct="1"/>
            <a:r>
              <a:rPr lang="en-US" smtClean="0"/>
              <a:t>The devices need to function properly to other traffic controls devices in the vicinity </a:t>
            </a:r>
          </a:p>
          <a:p>
            <a:pPr eaLnBrk="1" hangingPunct="1"/>
            <a:r>
              <a:rPr lang="en-US" smtClean="0"/>
              <a:t>during both day and night conditions.</a:t>
            </a:r>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Slide Image Placeholder 1"/>
          <p:cNvSpPr>
            <a:spLocks noGrp="1" noRot="1" noChangeAspect="1" noTextEdit="1"/>
          </p:cNvSpPr>
          <p:nvPr>
            <p:ph type="sldImg"/>
          </p:nvPr>
        </p:nvSpPr>
        <p:spPr>
          <a:ln/>
        </p:spPr>
      </p:sp>
      <p:sp>
        <p:nvSpPr>
          <p:cNvPr id="566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627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688644F-0AAE-45FD-B826-A520048765F2}" type="slidenum">
              <a:rPr lang="en-US" sz="1200">
                <a:latin typeface="Times New Roman" pitchFamily="18" charset="0"/>
              </a:rPr>
              <a:pPr algn="r"/>
              <a:t>197</a:t>
            </a:fld>
            <a:endParaRPr lang="en-US" sz="1200">
              <a:latin typeface="Times New Roman" pitchFamily="18" charset="0"/>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Slide Image Placeholder 1"/>
          <p:cNvSpPr>
            <a:spLocks noGrp="1" noRot="1" noChangeAspect="1" noTextEdit="1"/>
          </p:cNvSpPr>
          <p:nvPr>
            <p:ph type="sldImg"/>
          </p:nvPr>
        </p:nvSpPr>
        <p:spPr>
          <a:ln/>
        </p:spPr>
      </p:sp>
      <p:sp>
        <p:nvSpPr>
          <p:cNvPr id="567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730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A80BFD9-72ED-484E-9DB2-01AB4862D4A2}" type="slidenum">
              <a:rPr lang="en-US" sz="1200">
                <a:latin typeface="Times New Roman" pitchFamily="18" charset="0"/>
              </a:rPr>
              <a:pPr algn="r"/>
              <a:t>198</a:t>
            </a:fld>
            <a:endParaRPr lang="en-US" sz="1200">
              <a:latin typeface="Times New Roman" pitchFamily="18" charset="0"/>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Slide Image Placeholder 1"/>
          <p:cNvSpPr>
            <a:spLocks noGrp="1" noRot="1" noChangeAspect="1" noTextEdit="1"/>
          </p:cNvSpPr>
          <p:nvPr>
            <p:ph type="sldImg"/>
          </p:nvPr>
        </p:nvSpPr>
        <p:spPr>
          <a:ln/>
        </p:spPr>
      </p:sp>
      <p:sp>
        <p:nvSpPr>
          <p:cNvPr id="568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6832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06226D1-9A5E-4CD8-BC44-0183B3B356E5}" type="slidenum">
              <a:rPr lang="en-US" sz="1200">
                <a:latin typeface="Times New Roman" pitchFamily="18" charset="0"/>
              </a:rPr>
              <a:pPr algn="r"/>
              <a:t>199</a:t>
            </a:fld>
            <a:endParaRPr 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45E2DF9-C9D7-4A7F-9750-3197EF1212A9}" type="slidenum">
              <a:rPr lang="en-US" smtClean="0">
                <a:latin typeface="Times New Roman" pitchFamily="18" charset="0"/>
              </a:rPr>
              <a:pPr/>
              <a:t>2</a:t>
            </a:fld>
            <a:endParaRPr lang="en-US" smtClean="0">
              <a:latin typeface="Times New Roman" pitchFamily="18" charset="0"/>
            </a:endParaRPr>
          </a:p>
        </p:txBody>
      </p:sp>
      <p:sp>
        <p:nvSpPr>
          <p:cNvPr id="366595" name="Rectangle 2"/>
          <p:cNvSpPr>
            <a:spLocks noChangeArrowheads="1" noTextEdit="1"/>
          </p:cNvSpPr>
          <p:nvPr>
            <p:ph type="sldImg"/>
          </p:nvPr>
        </p:nvSpPr>
        <p:spPr>
          <a:ln/>
        </p:spPr>
      </p:sp>
      <p:sp>
        <p:nvSpPr>
          <p:cNvPr id="366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Welcome all attendees to the Traffic Control Supervisor’s class.  Introduce yourself and give a brief background of self.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a:ln/>
        </p:spPr>
      </p:sp>
      <p:sp>
        <p:nvSpPr>
          <p:cNvPr id="385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85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3A5D04E-9CA6-44F8-B63F-006566025D99}" type="slidenum">
              <a:rPr lang="en-US" smtClean="0">
                <a:latin typeface="Times New Roman" pitchFamily="18" charset="0"/>
              </a:rPr>
              <a:pPr/>
              <a:t>20</a:t>
            </a:fld>
            <a:endParaRPr lang="en-US" smtClean="0">
              <a:latin typeface="Times New Roman" pitchFamily="18" charset="0"/>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Slide Image Placeholder 1"/>
          <p:cNvSpPr>
            <a:spLocks noGrp="1" noRot="1" noChangeAspect="1" noTextEdit="1"/>
          </p:cNvSpPr>
          <p:nvPr>
            <p:ph type="sldImg"/>
          </p:nvPr>
        </p:nvSpPr>
        <p:spPr>
          <a:ln/>
        </p:spPr>
      </p:sp>
      <p:sp>
        <p:nvSpPr>
          <p:cNvPr id="569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Hazcomm </a:t>
            </a:r>
          </a:p>
        </p:txBody>
      </p:sp>
      <p:sp>
        <p:nvSpPr>
          <p:cNvPr id="56934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3C537E9-0ABF-4624-BA72-774203C10D94}" type="slidenum">
              <a:rPr lang="en-US" sz="1200">
                <a:latin typeface="Times New Roman" pitchFamily="18" charset="0"/>
              </a:rPr>
              <a:pPr algn="r"/>
              <a:t>200</a:t>
            </a:fld>
            <a:endParaRPr lang="en-US" sz="1200">
              <a:latin typeface="Times New Roman" pitchFamily="18" charset="0"/>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3E7EBDB-2E14-4158-ABC0-BA9508E9FD82}" type="slidenum">
              <a:rPr lang="en-US" sz="1200">
                <a:latin typeface="Times New Roman" pitchFamily="18" charset="0"/>
              </a:rPr>
              <a:pPr algn="r"/>
              <a:t>201</a:t>
            </a:fld>
            <a:endParaRPr lang="en-US" sz="1200">
              <a:latin typeface="Times New Roman" pitchFamily="18" charset="0"/>
            </a:endParaRPr>
          </a:p>
        </p:txBody>
      </p:sp>
      <p:sp>
        <p:nvSpPr>
          <p:cNvPr id="570371" name="Rectangle 2"/>
          <p:cNvSpPr>
            <a:spLocks noChangeArrowheads="1" noTextEdit="1"/>
          </p:cNvSpPr>
          <p:nvPr>
            <p:ph type="sldImg"/>
          </p:nvPr>
        </p:nvSpPr>
        <p:spPr>
          <a:ln/>
        </p:spPr>
      </p:sp>
      <p:sp>
        <p:nvSpPr>
          <p:cNvPr id="570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Uniformity is the basic concept of the MUTCD.  The manual establishes uniformity in </a:t>
            </a:r>
          </a:p>
          <a:p>
            <a:pPr eaLnBrk="1" hangingPunct="1"/>
            <a:r>
              <a:rPr lang="en-US" smtClean="0"/>
              <a:t>the design and application of devices by specifying characteristics and procedures in </a:t>
            </a:r>
          </a:p>
          <a:p>
            <a:pPr eaLnBrk="1" hangingPunct="1"/>
            <a:r>
              <a:rPr lang="en-US" smtClean="0"/>
              <a:t>the following areas:  Design, Application, Location</a:t>
            </a:r>
          </a:p>
          <a:p>
            <a:pPr eaLnBrk="1" hangingPunct="1"/>
            <a:endParaRPr lang="en-US" smtClean="0"/>
          </a:p>
          <a:p>
            <a:pPr eaLnBrk="1" hangingPunct="1"/>
            <a:r>
              <a:rPr lang="en-US" smtClean="0"/>
              <a:t>The MUTCD contains 10 sections, we are most concerned with parts 1, 5, and 6.  </a:t>
            </a:r>
          </a:p>
          <a:p>
            <a:pPr eaLnBrk="1" hangingPunct="1"/>
            <a:r>
              <a:rPr lang="en-US" smtClean="0"/>
              <a:t>Part 1 describes general provisions, Part 5 deals with low volume Rural Roads, and </a:t>
            </a:r>
          </a:p>
          <a:p>
            <a:pPr eaLnBrk="1" hangingPunct="1"/>
            <a:r>
              <a:rPr lang="en-US" smtClean="0"/>
              <a:t>Part 6 has to do with Work Zones.</a:t>
            </a:r>
          </a:p>
          <a:p>
            <a:pPr eaLnBrk="1" hangingPunct="1"/>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Slide Image Placeholder 1"/>
          <p:cNvSpPr>
            <a:spLocks noGrp="1" noRot="1" noChangeAspect="1" noTextEdit="1"/>
          </p:cNvSpPr>
          <p:nvPr>
            <p:ph type="sldImg"/>
          </p:nvPr>
        </p:nvSpPr>
        <p:spPr>
          <a:ln/>
        </p:spPr>
      </p:sp>
      <p:sp>
        <p:nvSpPr>
          <p:cNvPr id="571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139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40CBDBC-960E-4CA2-B14C-2BD5EFFB35FC}" type="slidenum">
              <a:rPr lang="en-US" sz="1200">
                <a:latin typeface="Times New Roman" pitchFamily="18" charset="0"/>
              </a:rPr>
              <a:pPr algn="r"/>
              <a:t>202</a:t>
            </a:fld>
            <a:endParaRPr lang="en-US" sz="1200">
              <a:latin typeface="Times New Roman" pitchFamily="18" charset="0"/>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9E02502-EB58-483B-ADF4-52480882E727}" type="slidenum">
              <a:rPr lang="en-US" sz="1200">
                <a:latin typeface="Times New Roman" pitchFamily="18" charset="0"/>
              </a:rPr>
              <a:pPr algn="r"/>
              <a:t>203</a:t>
            </a:fld>
            <a:endParaRPr lang="en-US" sz="1200">
              <a:latin typeface="Times New Roman" pitchFamily="18" charset="0"/>
            </a:endParaRPr>
          </a:p>
        </p:txBody>
      </p:sp>
      <p:sp>
        <p:nvSpPr>
          <p:cNvPr id="572419" name="Rectangle 2"/>
          <p:cNvSpPr>
            <a:spLocks noChangeArrowheads="1" noTextEdit="1"/>
          </p:cNvSpPr>
          <p:nvPr>
            <p:ph type="sldImg"/>
          </p:nvPr>
        </p:nvSpPr>
        <p:spPr>
          <a:ln/>
        </p:spPr>
      </p:sp>
      <p:sp>
        <p:nvSpPr>
          <p:cNvPr id="572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Traffic Control Supervisor cannot talk with each motorist so devices</a:t>
            </a:r>
          </a:p>
          <a:p>
            <a:pPr eaLnBrk="1" hangingPunct="1"/>
            <a:r>
              <a:rPr lang="en-US" smtClean="0"/>
              <a:t>become the method of mass communication relating to the Work Zone.  The common </a:t>
            </a:r>
          </a:p>
          <a:p>
            <a:pPr eaLnBrk="1" hangingPunct="1"/>
            <a:r>
              <a:rPr lang="en-US" smtClean="0"/>
              <a:t>form of communication are signs or channelizing devices.  Roadway construction needs </a:t>
            </a:r>
          </a:p>
          <a:p>
            <a:pPr eaLnBrk="1" hangingPunct="1"/>
            <a:r>
              <a:rPr lang="en-US" smtClean="0"/>
              <a:t>to have maximum communication because of the unexpected hazards in or adjacent </a:t>
            </a:r>
          </a:p>
          <a:p>
            <a:pPr eaLnBrk="1" hangingPunct="1"/>
            <a:r>
              <a:rPr lang="en-US" smtClean="0"/>
              <a:t>to the roadway that the motorist are exposed to.</a:t>
            </a: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Slide Image Placeholder 1"/>
          <p:cNvSpPr>
            <a:spLocks noGrp="1" noRot="1" noChangeAspect="1" noTextEdit="1"/>
          </p:cNvSpPr>
          <p:nvPr>
            <p:ph type="sldImg"/>
          </p:nvPr>
        </p:nvSpPr>
        <p:spPr>
          <a:ln/>
        </p:spPr>
      </p:sp>
      <p:sp>
        <p:nvSpPr>
          <p:cNvPr id="573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Provide a safe Path of Travel</a:t>
            </a:r>
          </a:p>
        </p:txBody>
      </p:sp>
      <p:sp>
        <p:nvSpPr>
          <p:cNvPr id="57344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8C69C52-392D-4389-BCBA-52D2F369F15A}" type="slidenum">
              <a:rPr lang="en-US" sz="1200">
                <a:latin typeface="Times New Roman" pitchFamily="18" charset="0"/>
              </a:rPr>
              <a:pPr algn="r"/>
              <a:t>204</a:t>
            </a:fld>
            <a:endParaRPr lang="en-US" sz="1200">
              <a:latin typeface="Times New Roman" pitchFamily="18" charset="0"/>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Slide Image Placeholder 1"/>
          <p:cNvSpPr>
            <a:spLocks noGrp="1" noRot="1" noChangeAspect="1" noTextEdit="1"/>
          </p:cNvSpPr>
          <p:nvPr>
            <p:ph type="sldImg"/>
          </p:nvPr>
        </p:nvSpPr>
        <p:spPr>
          <a:ln/>
        </p:spPr>
      </p:sp>
      <p:sp>
        <p:nvSpPr>
          <p:cNvPr id="574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446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32120E6-7B19-42BB-9A60-7D18EB5B42F4}" type="slidenum">
              <a:rPr lang="en-US" sz="1200">
                <a:latin typeface="Times New Roman" pitchFamily="18" charset="0"/>
              </a:rPr>
              <a:pPr algn="r"/>
              <a:t>205</a:t>
            </a:fld>
            <a:endParaRPr lang="en-US" sz="1200">
              <a:latin typeface="Times New Roman" pitchFamily="18" charset="0"/>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Slide Image Placeholder 1"/>
          <p:cNvSpPr>
            <a:spLocks noGrp="1" noRot="1" noChangeAspect="1" noTextEdit="1"/>
          </p:cNvSpPr>
          <p:nvPr>
            <p:ph type="sldImg"/>
          </p:nvPr>
        </p:nvSpPr>
        <p:spPr>
          <a:ln/>
        </p:spPr>
      </p:sp>
      <p:sp>
        <p:nvSpPr>
          <p:cNvPr id="575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549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89E11AF-524A-4928-983D-9A45C3994C14}" type="slidenum">
              <a:rPr lang="en-US" sz="1200">
                <a:latin typeface="Times New Roman" pitchFamily="18" charset="0"/>
              </a:rPr>
              <a:pPr algn="r"/>
              <a:t>206</a:t>
            </a:fld>
            <a:endParaRPr lang="en-US" sz="1200">
              <a:latin typeface="Times New Roman" pitchFamily="18" charset="0"/>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a:ln/>
        </p:spPr>
      </p:sp>
      <p:sp>
        <p:nvSpPr>
          <p:cNvPr id="576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651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9818629-72A1-4620-AF92-07F2A1E31AB6}" type="slidenum">
              <a:rPr lang="en-US" sz="1200">
                <a:latin typeface="Times New Roman" pitchFamily="18" charset="0"/>
              </a:rPr>
              <a:pPr algn="r"/>
              <a:t>207</a:t>
            </a:fld>
            <a:endParaRPr lang="en-US" sz="1200">
              <a:latin typeface="Times New Roman" pitchFamily="18" charset="0"/>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0E4A05F-7885-4465-A376-447CA81719A5}" type="slidenum">
              <a:rPr lang="en-US" sz="1200">
                <a:latin typeface="Times New Roman" pitchFamily="18" charset="0"/>
              </a:rPr>
              <a:pPr algn="r"/>
              <a:t>208</a:t>
            </a:fld>
            <a:endParaRPr lang="en-US" sz="1200">
              <a:latin typeface="Times New Roman" pitchFamily="18" charset="0"/>
            </a:endParaRPr>
          </a:p>
        </p:txBody>
      </p:sp>
      <p:sp>
        <p:nvSpPr>
          <p:cNvPr id="577539" name="Rectangle 2"/>
          <p:cNvSpPr>
            <a:spLocks noChangeArrowheads="1" noTextEdit="1"/>
          </p:cNvSpPr>
          <p:nvPr>
            <p:ph type="sldImg"/>
          </p:nvPr>
        </p:nvSpPr>
        <p:spPr>
          <a:ln/>
        </p:spPr>
      </p:sp>
      <p:sp>
        <p:nvSpPr>
          <p:cNvPr id="577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Special construction and maintenance signs follow the basic standards for all highway </a:t>
            </a:r>
          </a:p>
          <a:p>
            <a:pPr eaLnBrk="1" hangingPunct="1"/>
            <a:r>
              <a:rPr lang="en-US" smtClean="0"/>
              <a:t>signs as to shape.</a:t>
            </a:r>
          </a:p>
          <a:p>
            <a:pPr eaLnBrk="1" hangingPunct="1"/>
            <a:endParaRPr lang="en-US" smtClean="0"/>
          </a:p>
          <a:p>
            <a:pPr eaLnBrk="1" hangingPunct="1"/>
            <a:r>
              <a:rPr lang="en-US" smtClean="0"/>
              <a:t>Everyone is familiar with Work zone warning signs, but where does Part VI</a:t>
            </a:r>
          </a:p>
          <a:p>
            <a:pPr eaLnBrk="1" hangingPunct="1"/>
            <a:r>
              <a:rPr lang="en-US" smtClean="0"/>
              <a:t>of the Manual describe each sign in depth.  You enhance the priority of a value </a:t>
            </a:r>
          </a:p>
          <a:p>
            <a:pPr eaLnBrk="1" hangingPunct="1"/>
            <a:r>
              <a:rPr lang="en-US" smtClean="0"/>
              <a:t>when it is placed first by avoiding unnecessary signs, placing them in an uncongested </a:t>
            </a:r>
          </a:p>
          <a:p>
            <a:pPr eaLnBrk="1" hangingPunct="1"/>
            <a:r>
              <a:rPr lang="en-US" smtClean="0"/>
              <a:t>area, removing or covering signs that are not applicable or by using flashing lights or flags. </a:t>
            </a:r>
          </a:p>
          <a:p>
            <a:pPr eaLnBrk="1" hangingPunct="1"/>
            <a:endParaRPr lang="en-US" smtClean="0"/>
          </a:p>
          <a:p>
            <a:pPr eaLnBrk="1" hangingPunct="1"/>
            <a:r>
              <a:rPr lang="en-US" smtClean="0"/>
              <a:t>Why do target and priority values become an issue?</a:t>
            </a:r>
          </a:p>
          <a:p>
            <a:pPr eaLnBrk="1" hangingPunct="1"/>
            <a:endParaRPr lang="en-US" smtClean="0"/>
          </a:p>
          <a:p>
            <a:pPr eaLnBrk="1" hangingPunct="1"/>
            <a:r>
              <a:rPr lang="en-US" smtClean="0"/>
              <a:t>Retroflective material sends energy back to the source. </a:t>
            </a:r>
          </a:p>
          <a:p>
            <a:pPr eaLnBrk="1" hangingPunct="1"/>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Slide Image Placeholder 1"/>
          <p:cNvSpPr>
            <a:spLocks noGrp="1" noRot="1" noChangeAspect="1" noTextEdit="1"/>
          </p:cNvSpPr>
          <p:nvPr>
            <p:ph type="sldImg"/>
          </p:nvPr>
        </p:nvSpPr>
        <p:spPr>
          <a:ln/>
        </p:spPr>
      </p:sp>
      <p:sp>
        <p:nvSpPr>
          <p:cNvPr id="578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Old style tubes</a:t>
            </a:r>
          </a:p>
        </p:txBody>
      </p:sp>
      <p:sp>
        <p:nvSpPr>
          <p:cNvPr id="57856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0AD1B2A-4128-49E7-B19B-823A7F1BB4F5}" type="slidenum">
              <a:rPr lang="en-US" sz="1200">
                <a:latin typeface="Times New Roman" pitchFamily="18" charset="0"/>
              </a:rPr>
              <a:pPr algn="r"/>
              <a:t>209</a:t>
            </a:fld>
            <a:endParaRPr 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a:ln/>
        </p:spPr>
      </p:sp>
      <p:sp>
        <p:nvSpPr>
          <p:cNvPr id="386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Fines Doubled from $40 - $80</a:t>
            </a:r>
          </a:p>
        </p:txBody>
      </p:sp>
      <p:sp>
        <p:nvSpPr>
          <p:cNvPr id="386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3B8D2EE-8866-4CC3-9E03-35B424E0E98D}" type="slidenum">
              <a:rPr lang="en-US" smtClean="0">
                <a:latin typeface="Times New Roman" pitchFamily="18" charset="0"/>
              </a:rPr>
              <a:pPr/>
              <a:t>21</a:t>
            </a:fld>
            <a:endParaRPr lang="en-US" smtClean="0">
              <a:latin typeface="Times New Roman" pitchFamily="18" charset="0"/>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Slide Image Placeholder 1"/>
          <p:cNvSpPr>
            <a:spLocks noGrp="1" noRot="1" noChangeAspect="1" noTextEdit="1"/>
          </p:cNvSpPr>
          <p:nvPr>
            <p:ph type="sldImg"/>
          </p:nvPr>
        </p:nvSpPr>
        <p:spPr>
          <a:ln/>
        </p:spPr>
      </p:sp>
      <p:sp>
        <p:nvSpPr>
          <p:cNvPr id="579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7958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6EC2E82-DCAA-4CF4-93D6-D17F1121D28B}" type="slidenum">
              <a:rPr lang="en-US" sz="1200">
                <a:latin typeface="Times New Roman" pitchFamily="18" charset="0"/>
              </a:rPr>
              <a:pPr algn="r"/>
              <a:t>210</a:t>
            </a:fld>
            <a:endParaRPr lang="en-US" sz="1200">
              <a:latin typeface="Times New Roman" pitchFamily="18" charset="0"/>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Slide Image Placeholder 1"/>
          <p:cNvSpPr>
            <a:spLocks noGrp="1" noRot="1" noChangeAspect="1" noTextEdit="1"/>
          </p:cNvSpPr>
          <p:nvPr>
            <p:ph type="sldImg"/>
          </p:nvPr>
        </p:nvSpPr>
        <p:spPr>
          <a:ln/>
        </p:spPr>
      </p:sp>
      <p:sp>
        <p:nvSpPr>
          <p:cNvPr id="580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Lights should avoid glare</a:t>
            </a:r>
          </a:p>
        </p:txBody>
      </p:sp>
      <p:sp>
        <p:nvSpPr>
          <p:cNvPr id="58061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C5DCB42-7CF2-4E5C-80E2-9D84A4B5E80B}" type="slidenum">
              <a:rPr lang="en-US" sz="1200">
                <a:latin typeface="Times New Roman" pitchFamily="18" charset="0"/>
              </a:rPr>
              <a:pPr algn="r"/>
              <a:t>211</a:t>
            </a:fld>
            <a:endParaRPr lang="en-US" sz="1200">
              <a:latin typeface="Times New Roman" pitchFamily="18" charset="0"/>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163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019DAC6-59FE-408A-A957-924A01F4DDBE}" type="slidenum">
              <a:rPr lang="en-US" sz="1200">
                <a:latin typeface="Times New Roman" pitchFamily="18" charset="0"/>
              </a:rPr>
              <a:pPr algn="r"/>
              <a:t>212</a:t>
            </a:fld>
            <a:endParaRPr lang="en-US" sz="1200">
              <a:latin typeface="Times New Roman" pitchFamily="18" charset="0"/>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Image Placeholder 1"/>
          <p:cNvSpPr>
            <a:spLocks noGrp="1" noRot="1" noChangeAspect="1" noTextEdit="1"/>
          </p:cNvSpPr>
          <p:nvPr>
            <p:ph type="sldImg"/>
          </p:nvPr>
        </p:nvSpPr>
        <p:spPr>
          <a:ln/>
        </p:spPr>
      </p:sp>
      <p:sp>
        <p:nvSpPr>
          <p:cNvPr id="582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266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3AC19DB8-27AC-4A41-94FB-20B751D5E809}" type="slidenum">
              <a:rPr lang="en-US" sz="1200">
                <a:latin typeface="Times New Roman" pitchFamily="18" charset="0"/>
              </a:rPr>
              <a:pPr algn="r"/>
              <a:t>213</a:t>
            </a:fld>
            <a:endParaRPr lang="en-US" sz="1200">
              <a:latin typeface="Times New Roman" pitchFamily="18" charset="0"/>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Slide Image Placeholder 1"/>
          <p:cNvSpPr>
            <a:spLocks noGrp="1" noRot="1" noChangeAspect="1" noTextEdit="1"/>
          </p:cNvSpPr>
          <p:nvPr>
            <p:ph type="sldImg"/>
          </p:nvPr>
        </p:nvSpPr>
        <p:spPr>
          <a:ln/>
        </p:spPr>
      </p:sp>
      <p:sp>
        <p:nvSpPr>
          <p:cNvPr id="583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68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54A6BBE-B2EF-4CA2-80C3-6108370F2E58}" type="slidenum">
              <a:rPr lang="en-US" sz="1200">
                <a:latin typeface="Times New Roman" pitchFamily="18" charset="0"/>
              </a:rPr>
              <a:pPr algn="r"/>
              <a:t>214</a:t>
            </a:fld>
            <a:endParaRPr lang="en-US" sz="1200">
              <a:latin typeface="Times New Roman" pitchFamily="18" charset="0"/>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Slide Image Placeholder 1"/>
          <p:cNvSpPr>
            <a:spLocks noGrp="1" noRot="1" noChangeAspect="1" noTextEdit="1"/>
          </p:cNvSpPr>
          <p:nvPr>
            <p:ph type="sldImg"/>
          </p:nvPr>
        </p:nvSpPr>
        <p:spPr>
          <a:ln/>
        </p:spPr>
      </p:sp>
      <p:sp>
        <p:nvSpPr>
          <p:cNvPr id="584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470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B163074-F501-4E34-954F-EC903BCE2951}" type="slidenum">
              <a:rPr lang="en-US" sz="1200">
                <a:latin typeface="Times New Roman" pitchFamily="18" charset="0"/>
              </a:rPr>
              <a:pPr algn="r"/>
              <a:t>215</a:t>
            </a:fld>
            <a:endParaRPr lang="en-US" sz="1200">
              <a:latin typeface="Times New Roman" pitchFamily="18" charset="0"/>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Slide Image Placeholder 1"/>
          <p:cNvSpPr>
            <a:spLocks noGrp="1" noRot="1" noChangeAspect="1" noTextEdit="1"/>
          </p:cNvSpPr>
          <p:nvPr>
            <p:ph type="sldImg"/>
          </p:nvPr>
        </p:nvSpPr>
        <p:spPr>
          <a:ln/>
        </p:spPr>
      </p:sp>
      <p:sp>
        <p:nvSpPr>
          <p:cNvPr id="585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Conflicting signs must be masked – plastic covers</a:t>
            </a:r>
          </a:p>
        </p:txBody>
      </p:sp>
      <p:sp>
        <p:nvSpPr>
          <p:cNvPr id="58573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37CCCFB-6486-481E-8A53-73D3918BAEF7}" type="slidenum">
              <a:rPr lang="en-US" sz="1200">
                <a:latin typeface="Times New Roman" pitchFamily="18" charset="0"/>
              </a:rPr>
              <a:pPr algn="r"/>
              <a:t>216</a:t>
            </a:fld>
            <a:endParaRPr lang="en-US" sz="1200">
              <a:latin typeface="Times New Roman" pitchFamily="18" charset="0"/>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Slide Image Placeholder 1"/>
          <p:cNvSpPr>
            <a:spLocks noGrp="1" noRot="1" noChangeAspect="1" noTextEdit="1"/>
          </p:cNvSpPr>
          <p:nvPr>
            <p:ph type="sldImg"/>
          </p:nvPr>
        </p:nvSpPr>
        <p:spPr>
          <a:ln/>
        </p:spPr>
      </p:sp>
      <p:sp>
        <p:nvSpPr>
          <p:cNvPr id="586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675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F9D4D9A-DF3D-41F2-A20F-9989BBC7FF10}" type="slidenum">
              <a:rPr lang="en-US" sz="1200">
                <a:latin typeface="Times New Roman" pitchFamily="18" charset="0"/>
              </a:rPr>
              <a:pPr algn="r"/>
              <a:t>217</a:t>
            </a:fld>
            <a:endParaRPr lang="en-US" sz="1200">
              <a:latin typeface="Times New Roman" pitchFamily="18" charset="0"/>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5199EA8-18EB-4428-89F3-390FEEF44739}" type="slidenum">
              <a:rPr lang="en-US" sz="1200">
                <a:latin typeface="Times New Roman" pitchFamily="18" charset="0"/>
              </a:rPr>
              <a:pPr algn="r"/>
              <a:t>218</a:t>
            </a:fld>
            <a:endParaRPr lang="en-US" sz="1200">
              <a:latin typeface="Times New Roman" pitchFamily="18" charset="0"/>
            </a:endParaRPr>
          </a:p>
        </p:txBody>
      </p:sp>
      <p:sp>
        <p:nvSpPr>
          <p:cNvPr id="587779" name="Rectangle 2"/>
          <p:cNvSpPr>
            <a:spLocks noChangeArrowheads="1" noTextEdit="1"/>
          </p:cNvSpPr>
          <p:nvPr>
            <p:ph type="sldImg"/>
          </p:nvPr>
        </p:nvSpPr>
        <p:spPr>
          <a:ln/>
        </p:spPr>
      </p:sp>
      <p:sp>
        <p:nvSpPr>
          <p:cNvPr id="587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 roadways with two or more lanes in one direction, place additional signs on the left hand side.</a:t>
            </a:r>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Slide Image Placeholder 1"/>
          <p:cNvSpPr>
            <a:spLocks noGrp="1" noRot="1" noChangeAspect="1" noTextEdit="1"/>
          </p:cNvSpPr>
          <p:nvPr>
            <p:ph type="sldImg"/>
          </p:nvPr>
        </p:nvSpPr>
        <p:spPr>
          <a:ln/>
        </p:spPr>
      </p:sp>
      <p:sp>
        <p:nvSpPr>
          <p:cNvPr id="588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Reaction time</a:t>
            </a:r>
          </a:p>
        </p:txBody>
      </p:sp>
      <p:sp>
        <p:nvSpPr>
          <p:cNvPr id="58880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BCCD2CB-0B4C-48A6-B89D-D5A5FCEC0CE6}" type="slidenum">
              <a:rPr lang="en-US" sz="1200">
                <a:latin typeface="Times New Roman" pitchFamily="18" charset="0"/>
              </a:rPr>
              <a:pPr algn="r"/>
              <a:t>219</a:t>
            </a:fld>
            <a:endParaRPr lang="en-US"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ln/>
        </p:spPr>
      </p:sp>
      <p:sp>
        <p:nvSpPr>
          <p:cNvPr id="387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Most reports/ Legal Claims deal with the Advanced Warning.</a:t>
            </a:r>
          </a:p>
        </p:txBody>
      </p:sp>
      <p:sp>
        <p:nvSpPr>
          <p:cNvPr id="387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1FBD945-E591-414C-A743-F5E6AAEADF45}" type="slidenum">
              <a:rPr lang="en-US" smtClean="0">
                <a:latin typeface="Times New Roman" pitchFamily="18" charset="0"/>
              </a:rPr>
              <a:pPr/>
              <a:t>22</a:t>
            </a:fld>
            <a:endParaRPr lang="en-US" smtClean="0">
              <a:latin typeface="Times New Roman" pitchFamily="18" charset="0"/>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7B2814C-68B9-4431-A9B7-EEE59F077BDD}" type="slidenum">
              <a:rPr lang="en-US" sz="1200">
                <a:latin typeface="Times New Roman" pitchFamily="18" charset="0"/>
              </a:rPr>
              <a:pPr algn="r"/>
              <a:t>220</a:t>
            </a:fld>
            <a:endParaRPr lang="en-US" sz="1200">
              <a:latin typeface="Times New Roman" pitchFamily="18" charset="0"/>
            </a:endParaRPr>
          </a:p>
        </p:txBody>
      </p:sp>
      <p:sp>
        <p:nvSpPr>
          <p:cNvPr id="589827" name="Rectangle 2"/>
          <p:cNvSpPr>
            <a:spLocks noChangeArrowheads="1" noTextEdit="1"/>
          </p:cNvSpPr>
          <p:nvPr>
            <p:ph type="sldImg"/>
          </p:nvPr>
        </p:nvSpPr>
        <p:spPr>
          <a:ln/>
        </p:spPr>
      </p:sp>
      <p:sp>
        <p:nvSpPr>
          <p:cNvPr id="589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Railroad signs are round and may never be taken down unless their</a:t>
            </a:r>
          </a:p>
          <a:p>
            <a:pPr eaLnBrk="1" hangingPunct="1"/>
            <a:r>
              <a:rPr lang="en-US" smtClean="0"/>
              <a:t>replacement is in place.</a:t>
            </a:r>
          </a:p>
          <a:p>
            <a:pPr eaLnBrk="1" hangingPunct="1"/>
            <a:endParaRPr lang="en-US" smtClean="0"/>
          </a:p>
          <a:p>
            <a:pPr eaLnBrk="1" hangingPunct="1"/>
            <a:r>
              <a:rPr lang="en-US" smtClean="0"/>
              <a:t>Only authorized personnel shall remove or replace regulatory signs.</a:t>
            </a:r>
          </a:p>
          <a:p>
            <a:pPr eaLnBrk="1" hangingPunct="1"/>
            <a:endParaRPr lang="en-US" smtClean="0"/>
          </a:p>
          <a:p>
            <a:pPr eaLnBrk="1" hangingPunct="1"/>
            <a:r>
              <a:rPr lang="en-US" smtClean="0"/>
              <a:t>Approval before modifying includes the reduction of speed in a construction zone.</a:t>
            </a:r>
          </a:p>
          <a:p>
            <a:pPr eaLnBrk="1" hangingPunct="1"/>
            <a:endParaRPr lang="en-US" smtClean="0"/>
          </a:p>
          <a:p>
            <a:pPr eaLnBrk="1" hangingPunct="1"/>
            <a:r>
              <a:rPr lang="en-US" smtClean="0"/>
              <a:t>Placement of regulatory signs should be placed at a point where the regulation of </a:t>
            </a:r>
          </a:p>
          <a:p>
            <a:pPr eaLnBrk="1" hangingPunct="1"/>
            <a:r>
              <a:rPr lang="en-US" smtClean="0"/>
              <a:t>law becomes effective.</a:t>
            </a:r>
          </a:p>
          <a:p>
            <a:pPr eaLnBrk="1" hangingPunct="1"/>
            <a:endParaRPr lang="en-US" smtClean="0"/>
          </a:p>
          <a:p>
            <a:pPr eaLnBrk="1" hangingPunct="1"/>
            <a:r>
              <a:rPr lang="en-US" smtClean="0"/>
              <a:t>For example:  ROAD CLOSED should be placed where no traffic is permitted </a:t>
            </a:r>
          </a:p>
          <a:p>
            <a:pPr eaLnBrk="1" hangingPunct="1"/>
            <a:r>
              <a:rPr lang="en-US" smtClean="0"/>
              <a:t>beyond that point</a:t>
            </a:r>
          </a:p>
          <a:p>
            <a:pPr eaLnBrk="1" hangingPunct="1"/>
            <a:endParaRPr lang="en-US" smtClean="0"/>
          </a:p>
          <a:p>
            <a:pPr eaLnBrk="1" hangingPunct="1"/>
            <a:r>
              <a:rPr lang="en-US" smtClean="0"/>
              <a:t>ROAD CLOSED TO THRU TRAFFIC should be placed at the point where through </a:t>
            </a:r>
          </a:p>
          <a:p>
            <a:pPr eaLnBrk="1" hangingPunct="1"/>
            <a:r>
              <a:rPr lang="en-US" smtClean="0"/>
              <a:t>traffic must detour, but local traffic is allowed to continue.</a:t>
            </a:r>
          </a:p>
          <a:p>
            <a:pPr eaLnBrk="1" hangingPunct="1"/>
            <a:endParaRPr lang="en-US"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Slide Image Placeholder 1"/>
          <p:cNvSpPr>
            <a:spLocks noGrp="1" noRot="1" noChangeAspect="1" noTextEdit="1"/>
          </p:cNvSpPr>
          <p:nvPr>
            <p:ph type="sldImg"/>
          </p:nvPr>
        </p:nvSpPr>
        <p:spPr>
          <a:ln/>
        </p:spPr>
      </p:sp>
      <p:sp>
        <p:nvSpPr>
          <p:cNvPr id="590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085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76C4ED4-6E28-4783-91FF-6A2F8F534DF2}" type="slidenum">
              <a:rPr lang="en-US" sz="1200">
                <a:latin typeface="Times New Roman" pitchFamily="18" charset="0"/>
              </a:rPr>
              <a:pPr algn="r"/>
              <a:t>221</a:t>
            </a:fld>
            <a:endParaRPr lang="en-US" sz="1200">
              <a:latin typeface="Times New Roman" pitchFamily="18" charset="0"/>
            </a:endParaRPr>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Slide Image Placeholder 1"/>
          <p:cNvSpPr>
            <a:spLocks noGrp="1" noRot="1" noChangeAspect="1" noTextEdit="1"/>
          </p:cNvSpPr>
          <p:nvPr>
            <p:ph type="sldImg"/>
          </p:nvPr>
        </p:nvSpPr>
        <p:spPr>
          <a:ln/>
        </p:spPr>
      </p:sp>
      <p:sp>
        <p:nvSpPr>
          <p:cNvPr id="591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187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02B58A4-7959-4D75-BB6C-DBA8F67BEAFC}" type="slidenum">
              <a:rPr lang="en-US" sz="1200">
                <a:latin typeface="Times New Roman" pitchFamily="18" charset="0"/>
              </a:rPr>
              <a:pPr algn="r"/>
              <a:t>222</a:t>
            </a:fld>
            <a:endParaRPr lang="en-US" sz="1200">
              <a:latin typeface="Times New Roman" pitchFamily="18" charset="0"/>
            </a:endParaRPr>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7F8E4B4-6A54-4450-B451-46B8E0B8294C}" type="slidenum">
              <a:rPr lang="en-US" sz="1200">
                <a:latin typeface="Times New Roman" pitchFamily="18" charset="0"/>
              </a:rPr>
              <a:pPr algn="r"/>
              <a:t>223</a:t>
            </a:fld>
            <a:endParaRPr lang="en-US" sz="1200">
              <a:latin typeface="Times New Roman" pitchFamily="18" charset="0"/>
            </a:endParaRPr>
          </a:p>
        </p:txBody>
      </p:sp>
      <p:sp>
        <p:nvSpPr>
          <p:cNvPr id="592899" name="Rectangle 2"/>
          <p:cNvSpPr>
            <a:spLocks noChangeArrowheads="1" noTextEdit="1"/>
          </p:cNvSpPr>
          <p:nvPr>
            <p:ph type="sldImg"/>
          </p:nvPr>
        </p:nvSpPr>
        <p:spPr>
          <a:ln/>
        </p:spPr>
      </p:sp>
      <p:sp>
        <p:nvSpPr>
          <p:cNvPr id="592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signs will lose their attention getting value if they are overused.  Signs which are very restrictive of the driving public usually loose the respect of the motorists.</a:t>
            </a:r>
          </a:p>
          <a:p>
            <a:pPr eaLnBrk="1" hangingPunct="1"/>
            <a:endParaRPr lang="en-US" smtClean="0"/>
          </a:p>
          <a:p>
            <a:pPr eaLnBrk="1" hangingPunct="1"/>
            <a:r>
              <a:rPr lang="en-US" smtClean="0"/>
              <a:t>Work zone warning signs with the orange background, the orange is used to draw attention to the temporary nature and to the hazards that are approaching.</a:t>
            </a:r>
          </a:p>
          <a:p>
            <a:pPr eaLnBrk="1" hangingPunct="1"/>
            <a:endParaRPr lang="en-US" smtClean="0"/>
          </a:p>
          <a:p>
            <a:pPr eaLnBrk="1" hangingPunct="1"/>
            <a:r>
              <a:rPr lang="en-US" smtClean="0"/>
              <a:t>Chevron signs are used at curves they help in delineation of horizontal road alignment.  Chevrons are especially effective at night.</a:t>
            </a:r>
          </a:p>
          <a:p>
            <a:pPr eaLnBrk="1" hangingPunct="1"/>
            <a:endParaRPr lang="en-US" smtClean="0"/>
          </a:p>
          <a:p>
            <a:pPr eaLnBrk="1" hangingPunct="1"/>
            <a:r>
              <a:rPr lang="en-US" smtClean="0"/>
              <a:t>Have to see 2 signs the entire time moving around a curve</a:t>
            </a: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Slide Image Placeholder 1"/>
          <p:cNvSpPr>
            <a:spLocks noGrp="1" noRot="1" noChangeAspect="1" noTextEdit="1"/>
          </p:cNvSpPr>
          <p:nvPr>
            <p:ph type="sldImg"/>
          </p:nvPr>
        </p:nvSpPr>
        <p:spPr>
          <a:ln/>
        </p:spPr>
      </p:sp>
      <p:sp>
        <p:nvSpPr>
          <p:cNvPr id="593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Chevrons – at least 3, which 2 you must see at all times</a:t>
            </a:r>
          </a:p>
        </p:txBody>
      </p:sp>
      <p:sp>
        <p:nvSpPr>
          <p:cNvPr id="59392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769651A-BB80-4090-BD4B-7D097D120039}" type="slidenum">
              <a:rPr lang="en-US" sz="1200">
                <a:latin typeface="Times New Roman" pitchFamily="18" charset="0"/>
              </a:rPr>
              <a:pPr algn="r"/>
              <a:t>224</a:t>
            </a:fld>
            <a:endParaRPr lang="en-US" sz="1200">
              <a:latin typeface="Times New Roman" pitchFamily="18"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78FC048-83A7-4C92-866A-64E22350AFB6}" type="slidenum">
              <a:rPr lang="en-US" sz="1200">
                <a:latin typeface="Times New Roman" pitchFamily="18" charset="0"/>
              </a:rPr>
              <a:pPr algn="r"/>
              <a:t>225</a:t>
            </a:fld>
            <a:endParaRPr lang="en-US" sz="1200">
              <a:latin typeface="Times New Roman" pitchFamily="18" charset="0"/>
            </a:endParaRPr>
          </a:p>
        </p:txBody>
      </p:sp>
      <p:sp>
        <p:nvSpPr>
          <p:cNvPr id="594947" name="Rectangle 2"/>
          <p:cNvSpPr>
            <a:spLocks noChangeArrowheads="1" noTextEdit="1"/>
          </p:cNvSpPr>
          <p:nvPr>
            <p:ph type="sldImg"/>
          </p:nvPr>
        </p:nvSpPr>
        <p:spPr>
          <a:ln/>
        </p:spPr>
      </p:sp>
      <p:sp>
        <p:nvSpPr>
          <p:cNvPr id="594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They add information to warning signs.  Appropriate distance message may be </a:t>
            </a:r>
          </a:p>
          <a:p>
            <a:pPr eaLnBrk="1" hangingPunct="1"/>
            <a:r>
              <a:rPr lang="en-US" smtClean="0"/>
              <a:t>displayed n a supplemental plate below warning signs such as advanced flagger.  </a:t>
            </a:r>
          </a:p>
          <a:p>
            <a:pPr eaLnBrk="1" hangingPunct="1"/>
            <a:endParaRPr lang="en-US" smtClean="0"/>
          </a:p>
          <a:p>
            <a:pPr eaLnBrk="1" hangingPunct="1"/>
            <a:r>
              <a:rPr lang="en-US" smtClean="0"/>
              <a:t>Advisory speed plates are square in shape.  They are used to advise drivers of </a:t>
            </a:r>
          </a:p>
          <a:p>
            <a:pPr eaLnBrk="1" hangingPunct="1"/>
            <a:r>
              <a:rPr lang="en-US" smtClean="0"/>
              <a:t>recommended maximum safe speeds. </a:t>
            </a: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Slide Image Placeholder 1"/>
          <p:cNvSpPr>
            <a:spLocks noGrp="1" noRot="1" noChangeAspect="1" noTextEdit="1"/>
          </p:cNvSpPr>
          <p:nvPr>
            <p:ph type="sldImg"/>
          </p:nvPr>
        </p:nvSpPr>
        <p:spPr>
          <a:ln/>
        </p:spPr>
      </p:sp>
      <p:sp>
        <p:nvSpPr>
          <p:cNvPr id="595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9597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47E2916-5ED0-435A-A249-AD4052366FCC}" type="slidenum">
              <a:rPr lang="en-US" sz="1200">
                <a:latin typeface="Times New Roman" pitchFamily="18" charset="0"/>
              </a:rPr>
              <a:pPr algn="r"/>
              <a:t>226</a:t>
            </a:fld>
            <a:endParaRPr lang="en-US" sz="1200">
              <a:latin typeface="Times New Roman" pitchFamily="18"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B516EA7-D2FA-4459-A67E-6542C3C011E3}" type="slidenum">
              <a:rPr lang="en-US" sz="1200">
                <a:latin typeface="Times New Roman" pitchFamily="18" charset="0"/>
              </a:rPr>
              <a:pPr algn="r"/>
              <a:t>227</a:t>
            </a:fld>
            <a:endParaRPr lang="en-US" sz="1200">
              <a:latin typeface="Times New Roman" pitchFamily="18" charset="0"/>
            </a:endParaRPr>
          </a:p>
        </p:txBody>
      </p:sp>
      <p:sp>
        <p:nvSpPr>
          <p:cNvPr id="596995" name="Rectangle 2"/>
          <p:cNvSpPr>
            <a:spLocks noChangeArrowheads="1" noTextEdit="1"/>
          </p:cNvSpPr>
          <p:nvPr>
            <p:ph type="sldImg"/>
          </p:nvPr>
        </p:nvSpPr>
        <p:spPr>
          <a:ln/>
        </p:spPr>
      </p:sp>
      <p:sp>
        <p:nvSpPr>
          <p:cNvPr id="596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function of channeling devices are to warn road users of conditions created by work </a:t>
            </a:r>
          </a:p>
          <a:p>
            <a:pPr eaLnBrk="1" hangingPunct="1"/>
            <a:r>
              <a:rPr lang="en-US" smtClean="0"/>
              <a:t>activities  in or near the roadway and to guide road users.  Provide a smooth  and gradual </a:t>
            </a:r>
          </a:p>
          <a:p>
            <a:pPr eaLnBrk="1" hangingPunct="1"/>
            <a:r>
              <a:rPr lang="en-US" smtClean="0"/>
              <a:t>motor vehicle traffic flow from one lane to another.</a:t>
            </a:r>
          </a:p>
          <a:p>
            <a:pPr eaLnBrk="1" hangingPunct="1"/>
            <a:endParaRPr lang="en-US" smtClean="0"/>
          </a:p>
          <a:p>
            <a:pPr eaLnBrk="1" hangingPunct="1"/>
            <a:r>
              <a:rPr lang="en-US" smtClean="0"/>
              <a:t>Stress the difference between Barricades and Barrier.</a:t>
            </a:r>
          </a:p>
          <a:p>
            <a:pPr eaLnBrk="1" hangingPunct="1"/>
            <a:r>
              <a:rPr lang="en-US" smtClean="0"/>
              <a:t>Barrier is a physical barrier. “Jersey Barrier, Temporary Traffic Control Barriers”, Concrete Type 4. </a:t>
            </a: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B2FF83C-4A38-4900-82ED-F8C572013665}" type="slidenum">
              <a:rPr lang="en-US" sz="1200">
                <a:latin typeface="Times New Roman" pitchFamily="18" charset="0"/>
              </a:rPr>
              <a:pPr algn="r"/>
              <a:t>228</a:t>
            </a:fld>
            <a:endParaRPr lang="en-US" sz="1200">
              <a:latin typeface="Times New Roman" pitchFamily="18" charset="0"/>
            </a:endParaRPr>
          </a:p>
        </p:txBody>
      </p:sp>
      <p:sp>
        <p:nvSpPr>
          <p:cNvPr id="598019" name="Rectangle 2"/>
          <p:cNvSpPr>
            <a:spLocks noChangeArrowheads="1" noTextEdit="1"/>
          </p:cNvSpPr>
          <p:nvPr>
            <p:ph type="sldImg"/>
          </p:nvPr>
        </p:nvSpPr>
        <p:spPr>
          <a:ln/>
        </p:spPr>
      </p:sp>
      <p:sp>
        <p:nvSpPr>
          <p:cNvPr id="598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is the purpose of channelizing traffic?</a:t>
            </a:r>
          </a:p>
          <a:p>
            <a:pPr eaLnBrk="1" hangingPunct="1"/>
            <a:endParaRPr lang="en-US" smtClean="0"/>
          </a:p>
          <a:p>
            <a:pPr eaLnBrk="1" hangingPunct="1"/>
            <a:r>
              <a:rPr lang="en-US" smtClean="0"/>
              <a:t>Provides positive guidance for the motorist.</a:t>
            </a:r>
          </a:p>
          <a:p>
            <a:pPr eaLnBrk="1" hangingPunct="1"/>
            <a:endParaRPr lang="en-US" smtClean="0"/>
          </a:p>
          <a:p>
            <a:pPr eaLnBrk="1" hangingPunct="1"/>
            <a:r>
              <a:rPr lang="en-US" smtClean="0"/>
              <a:t>Should be constructed and ballasted to perform in a predictable manner when </a:t>
            </a:r>
          </a:p>
          <a:p>
            <a:pPr eaLnBrk="1" hangingPunct="1"/>
            <a:r>
              <a:rPr lang="en-US" smtClean="0"/>
              <a:t>inadvertently struck by a vehicle.  Channel devices should be crashworthy.  </a:t>
            </a:r>
          </a:p>
          <a:p>
            <a:pPr eaLnBrk="1" hangingPunct="1"/>
            <a:r>
              <a:rPr lang="en-US" smtClean="0"/>
              <a:t>Fragments or other debris from the device or the ballast should not pose a hazard </a:t>
            </a:r>
          </a:p>
          <a:p>
            <a:pPr eaLnBrk="1" hangingPunct="1"/>
            <a:r>
              <a:rPr lang="en-US" smtClean="0"/>
              <a:t>to road users or workers in the immediate area.</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55B3BDE2-329B-4170-BCA6-CC26492CA2AC}" type="slidenum">
              <a:rPr lang="en-US" sz="1200">
                <a:latin typeface="Times New Roman" pitchFamily="18" charset="0"/>
              </a:rPr>
              <a:pPr algn="r"/>
              <a:t>229</a:t>
            </a:fld>
            <a:endParaRPr lang="en-US" sz="1200">
              <a:latin typeface="Times New Roman" pitchFamily="18" charset="0"/>
            </a:endParaRPr>
          </a:p>
        </p:txBody>
      </p:sp>
      <p:sp>
        <p:nvSpPr>
          <p:cNvPr id="599043" name="Rectangle 2"/>
          <p:cNvSpPr>
            <a:spLocks noChangeArrowheads="1" noTextEdit="1"/>
          </p:cNvSpPr>
          <p:nvPr>
            <p:ph type="sldImg"/>
          </p:nvPr>
        </p:nvSpPr>
        <p:spPr>
          <a:ln/>
        </p:spPr>
      </p:sp>
      <p:sp>
        <p:nvSpPr>
          <p:cNvPr id="599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Positive  feature is they use little space. Good for zones with </a:t>
            </a:r>
          </a:p>
          <a:p>
            <a:pPr eaLnBrk="1" hangingPunct="1"/>
            <a:r>
              <a:rPr lang="en-US" smtClean="0"/>
              <a:t>limited space.</a:t>
            </a:r>
          </a:p>
          <a:p>
            <a:pPr eaLnBrk="1" hangingPunct="1"/>
            <a:endParaRPr lang="en-US" smtClean="0"/>
          </a:p>
          <a:p>
            <a:pPr eaLnBrk="1" hangingPunct="1"/>
            <a:r>
              <a:rPr lang="en-US" smtClean="0"/>
              <a:t>Tubes are a high maintenance device. </a:t>
            </a:r>
          </a:p>
          <a:p>
            <a:pPr eaLnBrk="1" hangingPunct="1"/>
            <a:r>
              <a:rPr lang="en-US" smtClean="0"/>
              <a:t>Minimal respect from motorists.</a:t>
            </a:r>
          </a:p>
          <a:p>
            <a:pPr eaLnBrk="1" hangingPunct="1"/>
            <a:endParaRPr lang="en-US" smtClean="0"/>
          </a:p>
          <a:p>
            <a:pPr eaLnBrk="1" hangingPunct="1"/>
            <a:r>
              <a:rPr lang="en-US" smtClean="0"/>
              <a:t>Cones and tubes should be reflectorized or equipped with lighting devices for maximum visibility.  </a:t>
            </a:r>
          </a:p>
          <a:p>
            <a:pPr eaLnBrk="1" hangingPunct="1"/>
            <a:r>
              <a:rPr lang="en-US" smtClean="0"/>
              <a:t>The material should look the same during both day and night operations.</a:t>
            </a:r>
          </a:p>
          <a:p>
            <a:pPr eaLnBrk="1" hangingPunct="1"/>
            <a:endParaRPr lang="en-US" smtClean="0"/>
          </a:p>
          <a:p>
            <a:pPr eaLnBrk="1" hangingPunct="1"/>
            <a:r>
              <a:rPr lang="en-US" smtClean="0"/>
              <a:t>Advantages of Cones and Tubes:</a:t>
            </a:r>
          </a:p>
          <a:p>
            <a:pPr eaLnBrk="1" hangingPunct="1"/>
            <a:r>
              <a:rPr lang="en-US" smtClean="0"/>
              <a:t>Are minor impedances to traffic flow, will not damage a vehicle when hit, are well </a:t>
            </a:r>
          </a:p>
          <a:p>
            <a:pPr eaLnBrk="1" hangingPunct="1"/>
            <a:r>
              <a:rPr lang="en-US" smtClean="0"/>
              <a:t>recognized and understood, also are very easy to store and transport.</a:t>
            </a:r>
          </a:p>
          <a:p>
            <a:pPr eaLnBrk="1" hangingPunct="1"/>
            <a:endParaRPr lang="en-US" smtClean="0"/>
          </a:p>
          <a:p>
            <a:pPr eaLnBrk="1" hangingPunct="1"/>
            <a:r>
              <a:rPr lang="en-US" smtClean="0"/>
              <a:t>Tubes can also be made self restoring if they are hit by a motorist.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a:ln/>
        </p:spPr>
      </p:sp>
      <p:sp>
        <p:nvSpPr>
          <p:cNvPr id="388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88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C8A9ED9-4D5B-4533-AE0D-7A2B4A464234}" type="slidenum">
              <a:rPr lang="en-US" smtClean="0">
                <a:latin typeface="Times New Roman" pitchFamily="18" charset="0"/>
              </a:rPr>
              <a:pPr/>
              <a:t>23</a:t>
            </a:fld>
            <a:endParaRPr lang="en-US" smtClean="0">
              <a:latin typeface="Times New Roman" pitchFamily="18" charset="0"/>
            </a:endParaRPr>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Slide Image Placeholder 1"/>
          <p:cNvSpPr>
            <a:spLocks noGrp="1" noRot="1" noChangeAspect="1" noTextEdit="1"/>
          </p:cNvSpPr>
          <p:nvPr>
            <p:ph type="sldImg"/>
          </p:nvPr>
        </p:nvSpPr>
        <p:spPr>
          <a:ln/>
        </p:spPr>
      </p:sp>
      <p:sp>
        <p:nvSpPr>
          <p:cNvPr id="600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006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0A275A9-E427-4AD1-9FCC-95F9D818BA0C}" type="slidenum">
              <a:rPr lang="en-US" sz="1200">
                <a:latin typeface="Times New Roman" pitchFamily="18" charset="0"/>
              </a:rPr>
              <a:pPr algn="r"/>
              <a:t>230</a:t>
            </a:fld>
            <a:endParaRPr lang="en-US" sz="1200">
              <a:latin typeface="Times New Roman" pitchFamily="18"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7563DE1-C8B2-4603-ABDF-83E563BC241E}" type="slidenum">
              <a:rPr lang="en-US" sz="1200">
                <a:latin typeface="Times New Roman" pitchFamily="18" charset="0"/>
              </a:rPr>
              <a:pPr algn="r"/>
              <a:t>231</a:t>
            </a:fld>
            <a:endParaRPr lang="en-US" sz="1200">
              <a:latin typeface="Times New Roman" pitchFamily="18" charset="0"/>
            </a:endParaRPr>
          </a:p>
        </p:txBody>
      </p:sp>
      <p:sp>
        <p:nvSpPr>
          <p:cNvPr id="601091" name="Rectangle 2"/>
          <p:cNvSpPr>
            <a:spLocks noChangeArrowheads="1" noTextEdit="1"/>
          </p:cNvSpPr>
          <p:nvPr>
            <p:ph type="sldImg"/>
          </p:nvPr>
        </p:nvSpPr>
        <p:spPr>
          <a:ln/>
        </p:spPr>
      </p:sp>
      <p:sp>
        <p:nvSpPr>
          <p:cNvPr id="601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Stress the state minimum requirements for height. States may have a</a:t>
            </a:r>
          </a:p>
          <a:p>
            <a:pPr eaLnBrk="1" hangingPunct="1"/>
            <a:r>
              <a:rPr lang="en-US" smtClean="0"/>
              <a:t>more stringent spec than the Manual.</a:t>
            </a:r>
          </a:p>
          <a:p>
            <a:pPr eaLnBrk="1" hangingPunct="1"/>
            <a:endParaRPr lang="en-US" smtClean="0"/>
          </a:p>
          <a:p>
            <a:pPr eaLnBrk="1" hangingPunct="1"/>
            <a:r>
              <a:rPr lang="en-US" smtClean="0"/>
              <a:t>Example:  Colorado requires 36” minimum on freeways and for night</a:t>
            </a:r>
          </a:p>
          <a:p>
            <a:pPr eaLnBrk="1" hangingPunct="1"/>
            <a:r>
              <a:rPr lang="en-US" smtClean="0"/>
              <a:t>time operations.  (Generally high speed is above 40 mph)</a:t>
            </a:r>
          </a:p>
          <a:p>
            <a:pPr eaLnBrk="1" hangingPunct="1"/>
            <a:r>
              <a:rPr lang="en-US" smtClean="0"/>
              <a:t>Cones shall be a minimum of 28 inches in height when they are used on freeways and other </a:t>
            </a:r>
          </a:p>
          <a:p>
            <a:pPr eaLnBrk="1" hangingPunct="1"/>
            <a:r>
              <a:rPr lang="en-US" smtClean="0"/>
              <a:t>high speeds highways, on all highways during nighttime or whenever more conspicuous </a:t>
            </a:r>
          </a:p>
          <a:p>
            <a:pPr eaLnBrk="1" hangingPunct="1"/>
            <a:r>
              <a:rPr lang="en-US" smtClean="0"/>
              <a:t>guidance is needed.</a:t>
            </a:r>
          </a:p>
          <a:p>
            <a:pPr eaLnBrk="1" hangingPunct="1"/>
            <a:endParaRPr lang="en-US" smtClean="0"/>
          </a:p>
          <a:p>
            <a:pPr eaLnBrk="1" hangingPunct="1"/>
            <a:r>
              <a:rPr lang="en-US" smtClean="0"/>
              <a:t>Cones are easy to install. Motorists respect the size.</a:t>
            </a:r>
          </a:p>
          <a:p>
            <a:pPr eaLnBrk="1" hangingPunct="1"/>
            <a:endParaRPr lang="en-US" smtClean="0"/>
          </a:p>
          <a:p>
            <a:pPr eaLnBrk="1" hangingPunct="1"/>
            <a:r>
              <a:rPr lang="en-US" smtClean="0"/>
              <a:t>They are easily displaced. </a:t>
            </a:r>
          </a:p>
          <a:p>
            <a:pPr eaLnBrk="1" hangingPunct="1"/>
            <a:r>
              <a:rPr lang="en-US" smtClean="0"/>
              <a:t>It is possible to double cone. Use a marginal cone on the bottom with an</a:t>
            </a:r>
          </a:p>
          <a:p>
            <a:pPr eaLnBrk="1" hangingPunct="1"/>
            <a:r>
              <a:rPr lang="en-US" smtClean="0"/>
              <a:t>acceptable one on top. This minimizes wind displacement.  Ballast should be kept to the </a:t>
            </a:r>
          </a:p>
          <a:p>
            <a:pPr eaLnBrk="1" hangingPunct="1"/>
            <a:r>
              <a:rPr lang="en-US" smtClean="0"/>
              <a:t>minimum amount needed.  Ballast, however, should not present a hazard if the cones are </a:t>
            </a:r>
          </a:p>
          <a:p>
            <a:pPr eaLnBrk="1" hangingPunct="1"/>
            <a:r>
              <a:rPr lang="en-US" smtClean="0"/>
              <a:t>inadvertently struck.</a:t>
            </a:r>
          </a:p>
          <a:p>
            <a:pPr eaLnBrk="1" hangingPunct="1"/>
            <a:endParaRPr lang="en-US" smtClean="0"/>
          </a:p>
          <a:p>
            <a:pPr eaLnBrk="1" hangingPunct="1"/>
            <a:r>
              <a:rPr lang="en-US" smtClean="0"/>
              <a:t>Traffic cones may be used to channel road users, divide opposing motor vehicle traffic lanes, </a:t>
            </a:r>
          </a:p>
          <a:p>
            <a:pPr eaLnBrk="1" hangingPunct="1"/>
            <a:r>
              <a:rPr lang="en-US" smtClean="0"/>
              <a:t>divide lanes when two or more lanes are kept open in the same direction, and delineate </a:t>
            </a:r>
          </a:p>
          <a:p>
            <a:pPr eaLnBrk="1" hangingPunct="1"/>
            <a:r>
              <a:rPr lang="en-US" smtClean="0"/>
              <a:t>short duration maintenance and utility work.</a:t>
            </a:r>
          </a:p>
          <a:p>
            <a:pPr eaLnBrk="1" hangingPunct="1"/>
            <a:endParaRPr lang="en-US"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FC89D72-B40B-479A-9491-3771057473A8}" type="slidenum">
              <a:rPr lang="en-US" sz="1200">
                <a:latin typeface="Times New Roman" pitchFamily="18" charset="0"/>
              </a:rPr>
              <a:pPr algn="r"/>
              <a:t>232</a:t>
            </a:fld>
            <a:endParaRPr lang="en-US" sz="1200">
              <a:latin typeface="Times New Roman" pitchFamily="18" charset="0"/>
            </a:endParaRPr>
          </a:p>
        </p:txBody>
      </p:sp>
      <p:sp>
        <p:nvSpPr>
          <p:cNvPr id="602115" name="Rectangle 2"/>
          <p:cNvSpPr>
            <a:spLocks noChangeArrowheads="1" noTextEdit="1"/>
          </p:cNvSpPr>
          <p:nvPr>
            <p:ph type="sldImg"/>
          </p:nvPr>
        </p:nvSpPr>
        <p:spPr>
          <a:ln/>
        </p:spPr>
      </p:sp>
      <p:sp>
        <p:nvSpPr>
          <p:cNvPr id="602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Vertical panels are a very positive device which is respected by the motorist.</a:t>
            </a:r>
          </a:p>
          <a:p>
            <a:pPr eaLnBrk="1" hangingPunct="1"/>
            <a:r>
              <a:rPr lang="en-US" smtClean="0"/>
              <a:t>Panels are substantial which minimizes displacement also motorist try to</a:t>
            </a:r>
          </a:p>
          <a:p>
            <a:pPr eaLnBrk="1" hangingPunct="1"/>
            <a:r>
              <a:rPr lang="en-US" smtClean="0"/>
              <a:t>avoid contact with them.</a:t>
            </a:r>
          </a:p>
          <a:p>
            <a:pPr eaLnBrk="1" hangingPunct="1"/>
            <a:endParaRPr lang="en-US" smtClean="0"/>
          </a:p>
          <a:p>
            <a:pPr eaLnBrk="1" hangingPunct="1">
              <a:buFontTx/>
              <a:buChar char="-"/>
            </a:pPr>
            <a:r>
              <a:rPr lang="en-US" smtClean="0"/>
              <a:t>are effective where available lateral spacing is limited, useful as a traffic separators </a:t>
            </a:r>
          </a:p>
          <a:p>
            <a:pPr eaLnBrk="1" hangingPunct="1">
              <a:buFontTx/>
              <a:buChar char="-"/>
            </a:pPr>
            <a:r>
              <a:rPr lang="en-US" smtClean="0"/>
              <a:t>and for shoulder channelization on narrow shoulders, can be used to supplement drums.</a:t>
            </a:r>
          </a:p>
          <a:p>
            <a:pPr eaLnBrk="1" hangingPunct="1">
              <a:buFontTx/>
              <a:buChar char="-"/>
            </a:pPr>
            <a:endParaRPr lang="en-US" smtClean="0"/>
          </a:p>
          <a:p>
            <a:pPr eaLnBrk="1" hangingPunct="1">
              <a:buFontTx/>
              <a:buChar char="-"/>
            </a:pPr>
            <a:r>
              <a:rPr lang="en-US" smtClean="0"/>
              <a:t>Remember “Crash worthy”</a:t>
            </a:r>
          </a:p>
          <a:p>
            <a:pPr eaLnBrk="1" hangingPunct="1">
              <a:buFontTx/>
              <a:buChar char="-"/>
            </a:pPr>
            <a:endParaRPr lang="en-US" smtClean="0"/>
          </a:p>
          <a:p>
            <a:pPr eaLnBrk="1" hangingPunct="1">
              <a:buFontTx/>
              <a:buChar char="-"/>
            </a:pPr>
            <a:r>
              <a:rPr lang="en-US" smtClean="0"/>
              <a:t>Some will accept lights</a:t>
            </a: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DED014A-DFAE-45CD-B0DB-60B238FCCECE}" type="slidenum">
              <a:rPr lang="en-US" sz="1200">
                <a:latin typeface="Times New Roman" pitchFamily="18" charset="0"/>
              </a:rPr>
              <a:pPr algn="r"/>
              <a:t>233</a:t>
            </a:fld>
            <a:endParaRPr lang="en-US" sz="1200">
              <a:latin typeface="Times New Roman" pitchFamily="18" charset="0"/>
            </a:endParaRPr>
          </a:p>
        </p:txBody>
      </p:sp>
      <p:sp>
        <p:nvSpPr>
          <p:cNvPr id="603139" name="Rectangle 2"/>
          <p:cNvSpPr>
            <a:spLocks noChangeArrowheads="1" noTextEdit="1"/>
          </p:cNvSpPr>
          <p:nvPr>
            <p:ph type="sldImg"/>
          </p:nvPr>
        </p:nvSpPr>
        <p:spPr>
          <a:ln/>
        </p:spPr>
      </p:sp>
      <p:sp>
        <p:nvSpPr>
          <p:cNvPr id="603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Drums are very effective devices. They do require space may not be</a:t>
            </a:r>
          </a:p>
          <a:p>
            <a:pPr eaLnBrk="1" hangingPunct="1"/>
            <a:r>
              <a:rPr lang="en-US" smtClean="0"/>
              <a:t>good for sites with limited area.</a:t>
            </a:r>
          </a:p>
          <a:p>
            <a:pPr eaLnBrk="1" hangingPunct="1"/>
            <a:endParaRPr lang="en-US" smtClean="0"/>
          </a:p>
          <a:p>
            <a:pPr eaLnBrk="1" hangingPunct="1"/>
            <a:r>
              <a:rPr lang="en-US" smtClean="0"/>
              <a:t>Ballast may be a problem if it is place on top of the drum.</a:t>
            </a:r>
          </a:p>
          <a:p>
            <a:pPr eaLnBrk="1" hangingPunct="1"/>
            <a:r>
              <a:rPr lang="en-US" smtClean="0"/>
              <a:t>Ballast LOW</a:t>
            </a:r>
          </a:p>
          <a:p>
            <a:pPr eaLnBrk="1" hangingPunct="1"/>
            <a:r>
              <a:rPr lang="en-US" smtClean="0"/>
              <a:t>Drums should not be weighted with sand, water, or any other material to an extent that </a:t>
            </a:r>
          </a:p>
          <a:p>
            <a:pPr eaLnBrk="1" hangingPunct="1"/>
            <a:r>
              <a:rPr lang="en-US" smtClean="0"/>
              <a:t>would make them hazardous to motorists, pedestrians, or workers.  When they are used </a:t>
            </a:r>
          </a:p>
          <a:p>
            <a:pPr eaLnBrk="1" hangingPunct="1"/>
            <a:r>
              <a:rPr lang="en-US" smtClean="0"/>
              <a:t>for regions susceptible to freezing, they should have drainage holes in the bottom so water </a:t>
            </a:r>
          </a:p>
          <a:p>
            <a:pPr eaLnBrk="1" hangingPunct="1"/>
            <a:r>
              <a:rPr lang="en-US" smtClean="0"/>
              <a:t>will not accumulate and freeze causing a hazard if struck by a motorist.</a:t>
            </a:r>
          </a:p>
          <a:p>
            <a:pPr eaLnBrk="1" hangingPunct="1"/>
            <a:endParaRPr lang="en-US" smtClean="0"/>
          </a:p>
          <a:p>
            <a:pPr eaLnBrk="1" hangingPunct="1"/>
            <a:r>
              <a:rPr lang="en-US" smtClean="0"/>
              <a:t>Can be used as either a channelizing or warning device.</a:t>
            </a:r>
          </a:p>
          <a:p>
            <a:pPr eaLnBrk="1" hangingPunct="1"/>
            <a:r>
              <a:rPr lang="en-US" smtClean="0"/>
              <a:t>	- they are highly visible</a:t>
            </a:r>
          </a:p>
          <a:p>
            <a:pPr eaLnBrk="1" hangingPunct="1"/>
            <a:r>
              <a:rPr lang="en-US" smtClean="0"/>
              <a:t>	- appear to be formidable objects</a:t>
            </a:r>
          </a:p>
          <a:p>
            <a:pPr eaLnBrk="1" hangingPunct="1"/>
            <a:r>
              <a:rPr lang="en-US" smtClean="0"/>
              <a:t>	- command the respect of drivers</a:t>
            </a:r>
          </a:p>
          <a:p>
            <a:pPr eaLnBrk="1" hangingPunct="1"/>
            <a:endParaRPr lang="en-US" smtClean="0"/>
          </a:p>
          <a:p>
            <a:pPr eaLnBrk="1" hangingPunct="1"/>
            <a:endParaRPr lang="en-US" smtClean="0"/>
          </a:p>
          <a:p>
            <a:pPr eaLnBrk="1" hangingPunct="1"/>
            <a:r>
              <a:rPr lang="en-US" smtClean="0"/>
              <a:t>Lights may be added.</a:t>
            </a: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546F14A-0D53-4172-9CF9-EF4DF6B968AA}" type="slidenum">
              <a:rPr lang="en-US" sz="1200">
                <a:latin typeface="Times New Roman" pitchFamily="18" charset="0"/>
              </a:rPr>
              <a:pPr algn="r"/>
              <a:t>234</a:t>
            </a:fld>
            <a:endParaRPr lang="en-US" sz="1200">
              <a:latin typeface="Times New Roman" pitchFamily="18" charset="0"/>
            </a:endParaRPr>
          </a:p>
        </p:txBody>
      </p:sp>
      <p:sp>
        <p:nvSpPr>
          <p:cNvPr id="604163" name="Rectangle 2"/>
          <p:cNvSpPr>
            <a:spLocks noChangeArrowheads="1" noTextEdit="1"/>
          </p:cNvSpPr>
          <p:nvPr>
            <p:ph type="sldImg"/>
          </p:nvPr>
        </p:nvSpPr>
        <p:spPr>
          <a:ln/>
        </p:spPr>
      </p:sp>
      <p:sp>
        <p:nvSpPr>
          <p:cNvPr id="604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Type I or Type II barricades are intended for situations where traffic is maintained through </a:t>
            </a:r>
          </a:p>
          <a:p>
            <a:pPr eaLnBrk="1" hangingPunct="1"/>
            <a:r>
              <a:rPr lang="en-US" smtClean="0"/>
              <a:t>the work area.  To mark a specific hazard and to channelize traffic.</a:t>
            </a:r>
          </a:p>
          <a:p>
            <a:pPr eaLnBrk="1" hangingPunct="1"/>
            <a:endParaRPr lang="en-US" smtClean="0"/>
          </a:p>
          <a:p>
            <a:pPr eaLnBrk="1" hangingPunct="1"/>
            <a:r>
              <a:rPr lang="en-US" smtClean="0"/>
              <a:t>Type II are to be used on high speed roadways, expressways, and freeways.</a:t>
            </a:r>
          </a:p>
          <a:p>
            <a:pPr eaLnBrk="1" hangingPunct="1"/>
            <a:endParaRPr lang="en-US" smtClean="0"/>
          </a:p>
          <a:p>
            <a:pPr eaLnBrk="1" hangingPunct="1"/>
            <a:r>
              <a:rPr lang="en-US" smtClean="0"/>
              <a:t>Type III used to physically close a road way at the point of closure.</a:t>
            </a:r>
          </a:p>
          <a:p>
            <a:pPr eaLnBrk="1" hangingPunct="1"/>
            <a:endParaRPr lang="en-US" smtClean="0"/>
          </a:p>
          <a:p>
            <a:pPr eaLnBrk="1" hangingPunct="1"/>
            <a:r>
              <a:rPr lang="en-US" smtClean="0"/>
              <a:t>The barricades command drivers respect and they get that.  As well as they are highly visible </a:t>
            </a:r>
          </a:p>
          <a:p>
            <a:pPr eaLnBrk="1" hangingPunct="1"/>
            <a:r>
              <a:rPr lang="en-US" smtClean="0"/>
              <a:t>with the large reflectorized area, effective means to support signs, good for pedestrian control, </a:t>
            </a:r>
          </a:p>
          <a:p>
            <a:pPr eaLnBrk="1" hangingPunct="1"/>
            <a:r>
              <a:rPr lang="en-US" smtClean="0"/>
              <a:t>provide a good support for barricade lights.</a:t>
            </a:r>
          </a:p>
          <a:p>
            <a:pPr eaLnBrk="1" hangingPunct="1"/>
            <a:endParaRPr lang="en-US" smtClean="0"/>
          </a:p>
          <a:p>
            <a:pPr eaLnBrk="1" hangingPunct="1"/>
            <a:r>
              <a:rPr lang="en-US" smtClean="0"/>
              <a:t>Ballast should be placed on the lowered parts of the frame.  Never place ballast on the top of </a:t>
            </a:r>
          </a:p>
          <a:p>
            <a:pPr eaLnBrk="1" hangingPunct="1"/>
            <a:r>
              <a:rPr lang="en-US" smtClean="0"/>
              <a:t>any striped rail.  Solid objects such as blocks should not be used.  Ballast placed to high can </a:t>
            </a:r>
          </a:p>
          <a:p>
            <a:pPr eaLnBrk="1" hangingPunct="1"/>
            <a:r>
              <a:rPr lang="en-US" smtClean="0"/>
              <a:t>become a safety concern as the objects become a projectile, which could injury the traveling </a:t>
            </a:r>
          </a:p>
          <a:p>
            <a:pPr eaLnBrk="1" hangingPunct="1"/>
            <a:r>
              <a:rPr lang="en-US" smtClean="0"/>
              <a:t>public or workers in work zones.</a:t>
            </a: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83EC210-10BE-44B2-B6E6-DF4E8F8C1529}" type="slidenum">
              <a:rPr lang="en-US" sz="1200">
                <a:latin typeface="Times New Roman" pitchFamily="18" charset="0"/>
              </a:rPr>
              <a:pPr algn="r"/>
              <a:t>235</a:t>
            </a:fld>
            <a:endParaRPr lang="en-US" sz="1200">
              <a:latin typeface="Times New Roman" pitchFamily="18" charset="0"/>
            </a:endParaRPr>
          </a:p>
        </p:txBody>
      </p:sp>
      <p:sp>
        <p:nvSpPr>
          <p:cNvPr id="605187" name="Rectangle 2"/>
          <p:cNvSpPr>
            <a:spLocks noChangeArrowheads="1" noTextEdit="1"/>
          </p:cNvSpPr>
          <p:nvPr>
            <p:ph type="sldImg"/>
          </p:nvPr>
        </p:nvSpPr>
        <p:spPr>
          <a:ln/>
        </p:spPr>
      </p:sp>
      <p:sp>
        <p:nvSpPr>
          <p:cNvPr id="605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Frutiger-Light" charset="0"/>
              </a:rPr>
              <a:t>Type I, Type II, Direction Indicator, Type III, and Vertical Panel barricades are available </a:t>
            </a:r>
          </a:p>
          <a:p>
            <a:pPr eaLnBrk="1" hangingPunct="1"/>
            <a:r>
              <a:rPr lang="en-US" smtClean="0">
                <a:latin typeface="Frutiger-Light" charset="0"/>
              </a:rPr>
              <a:t>in several different designs, constructed of various materials (plastic, wood, metal). Lights may </a:t>
            </a:r>
          </a:p>
          <a:p>
            <a:pPr eaLnBrk="1" hangingPunct="1"/>
            <a:r>
              <a:rPr lang="en-US" smtClean="0">
                <a:latin typeface="Frutiger-Light" charset="0"/>
              </a:rPr>
              <a:t>be optional in certain states.</a:t>
            </a:r>
          </a:p>
          <a:p>
            <a:pPr eaLnBrk="1" hangingPunct="1"/>
            <a:endParaRPr lang="en-US" smtClean="0">
              <a:latin typeface="Frutiger-Light" charset="0"/>
            </a:endParaRPr>
          </a:p>
          <a:p>
            <a:pPr eaLnBrk="1" hangingPunct="1"/>
            <a:r>
              <a:rPr lang="en-US" smtClean="0">
                <a:latin typeface="Frutiger-Light" charset="0"/>
              </a:rPr>
              <a:t> </a:t>
            </a:r>
          </a:p>
          <a:p>
            <a:pPr eaLnBrk="1" hangingPunct="1"/>
            <a:endParaRPr lang="en-US"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Slide Image Placeholder 1"/>
          <p:cNvSpPr>
            <a:spLocks noGrp="1" noRot="1" noChangeAspect="1" noTextEdit="1"/>
          </p:cNvSpPr>
          <p:nvPr>
            <p:ph type="sldImg"/>
          </p:nvPr>
        </p:nvSpPr>
        <p:spPr>
          <a:ln/>
        </p:spPr>
      </p:sp>
      <p:sp>
        <p:nvSpPr>
          <p:cNvPr id="606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621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349D49B-476C-464E-BE8D-B92D00749607}" type="slidenum">
              <a:rPr lang="en-US" sz="1200">
                <a:latin typeface="Times New Roman" pitchFamily="18" charset="0"/>
              </a:rPr>
              <a:pPr algn="r"/>
              <a:t>236</a:t>
            </a:fld>
            <a:endParaRPr lang="en-US" sz="1200">
              <a:latin typeface="Times New Roman" pitchFamily="18" charset="0"/>
            </a:endParaRPr>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Slide Image Placeholder 1"/>
          <p:cNvSpPr>
            <a:spLocks noGrp="1" noRot="1" noChangeAspect="1" noTextEdit="1"/>
          </p:cNvSpPr>
          <p:nvPr>
            <p:ph type="sldImg"/>
          </p:nvPr>
        </p:nvSpPr>
        <p:spPr>
          <a:ln/>
        </p:spPr>
      </p:sp>
      <p:sp>
        <p:nvSpPr>
          <p:cNvPr id="607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723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DEB716A-D8FC-47E6-8C8B-00544DD9BC3F}" type="slidenum">
              <a:rPr lang="en-US" sz="1200">
                <a:latin typeface="Times New Roman" pitchFamily="18" charset="0"/>
              </a:rPr>
              <a:pPr algn="r"/>
              <a:t>237</a:t>
            </a:fld>
            <a:endParaRPr lang="en-US" sz="1200">
              <a:latin typeface="Times New Roman" pitchFamily="18" charset="0"/>
            </a:endParaRPr>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Slide Image Placeholder 1"/>
          <p:cNvSpPr>
            <a:spLocks noGrp="1" noRot="1" noChangeAspect="1" noTextEdit="1"/>
          </p:cNvSpPr>
          <p:nvPr>
            <p:ph type="sldImg"/>
          </p:nvPr>
        </p:nvSpPr>
        <p:spPr>
          <a:ln/>
        </p:spPr>
      </p:sp>
      <p:sp>
        <p:nvSpPr>
          <p:cNvPr id="608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0826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BD6952D-19F8-4E94-A9BE-218B1CAEE1CD}" type="slidenum">
              <a:rPr lang="en-US" sz="1200">
                <a:latin typeface="Times New Roman" pitchFamily="18" charset="0"/>
              </a:rPr>
              <a:pPr algn="r"/>
              <a:t>238</a:t>
            </a:fld>
            <a:endParaRPr lang="en-US" sz="1200">
              <a:latin typeface="Times New Roman" pitchFamily="18" charset="0"/>
            </a:endParaRPr>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Slide Image Placeholder 1"/>
          <p:cNvSpPr>
            <a:spLocks noGrp="1" noRot="1" noChangeAspect="1" noTextEdit="1"/>
          </p:cNvSpPr>
          <p:nvPr>
            <p:ph type="sldImg"/>
          </p:nvPr>
        </p:nvSpPr>
        <p:spPr>
          <a:ln/>
        </p:spPr>
      </p:sp>
      <p:sp>
        <p:nvSpPr>
          <p:cNvPr id="609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Portable Message Signs</a:t>
            </a:r>
          </a:p>
        </p:txBody>
      </p:sp>
      <p:sp>
        <p:nvSpPr>
          <p:cNvPr id="60928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3A93227-0259-45A7-A7EF-13AA7FBB3B61}" type="slidenum">
              <a:rPr lang="en-US" sz="1200">
                <a:latin typeface="Times New Roman" pitchFamily="18" charset="0"/>
              </a:rPr>
              <a:pPr algn="r"/>
              <a:t>239</a:t>
            </a:fld>
            <a:endParaRPr lang="en-US" sz="120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FE3CB7A-CA1A-41BD-B6BF-8543AEE5DF0A}" type="slidenum">
              <a:rPr lang="en-US" smtClean="0">
                <a:latin typeface="Times New Roman" pitchFamily="18" charset="0"/>
              </a:rPr>
              <a:pPr/>
              <a:t>24</a:t>
            </a:fld>
            <a:endParaRPr lang="en-US" smtClean="0">
              <a:latin typeface="Times New Roman" pitchFamily="18" charset="0"/>
            </a:endParaRPr>
          </a:p>
        </p:txBody>
      </p:sp>
      <p:sp>
        <p:nvSpPr>
          <p:cNvPr id="389123" name="Rectangle 2"/>
          <p:cNvSpPr>
            <a:spLocks noChangeArrowheads="1" noTextEdit="1"/>
          </p:cNvSpPr>
          <p:nvPr>
            <p:ph type="sldImg"/>
          </p:nvPr>
        </p:nvSpPr>
        <p:spPr>
          <a:ln/>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Set the tone of your presentation by clearly defining the course objectives.</a:t>
            </a:r>
          </a:p>
          <a:p>
            <a:pPr eaLnBrk="1" hangingPunct="1"/>
            <a:r>
              <a:rPr lang="en-US" smtClean="0"/>
              <a:t>Tell your audience what the course includes and how you plan to approach </a:t>
            </a:r>
          </a:p>
          <a:p>
            <a:pPr eaLnBrk="1" hangingPunct="1"/>
            <a:r>
              <a:rPr lang="en-US" smtClean="0"/>
              <a:t>each phase of Work Zone Traffic Control.</a:t>
            </a:r>
          </a:p>
          <a:p>
            <a:pPr eaLnBrk="1" hangingPunct="1"/>
            <a:endParaRPr lang="en-US" smtClean="0"/>
          </a:p>
          <a:p>
            <a:pPr eaLnBrk="1" hangingPunct="1"/>
            <a:r>
              <a:rPr lang="en-US" smtClean="0"/>
              <a:t>MUTCD – Minimum is in Bold Print</a:t>
            </a:r>
          </a:p>
          <a:p>
            <a:pPr eaLnBrk="1" hangingPunct="1"/>
            <a:r>
              <a:rPr lang="en-US" smtClean="0"/>
              <a:t>1A – 10 – Definitions</a:t>
            </a:r>
          </a:p>
          <a:p>
            <a:pPr eaLnBrk="1" hangingPunct="1"/>
            <a:r>
              <a:rPr lang="en-US" smtClean="0"/>
              <a:t>6D.03 – Worker Safety</a:t>
            </a:r>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Slide Image Placeholder 1"/>
          <p:cNvSpPr>
            <a:spLocks noGrp="1" noRot="1" noChangeAspect="1" noTextEdit="1"/>
          </p:cNvSpPr>
          <p:nvPr>
            <p:ph type="sldImg"/>
          </p:nvPr>
        </p:nvSpPr>
        <p:spPr>
          <a:ln/>
        </p:spPr>
      </p:sp>
      <p:sp>
        <p:nvSpPr>
          <p:cNvPr id="610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Temporary Traffic Barriers</a:t>
            </a:r>
          </a:p>
        </p:txBody>
      </p:sp>
      <p:sp>
        <p:nvSpPr>
          <p:cNvPr id="61030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3C2F694-FAB7-4DDA-9A84-28EB89658CAB}" type="slidenum">
              <a:rPr lang="en-US" sz="1200">
                <a:latin typeface="Times New Roman" pitchFamily="18" charset="0"/>
              </a:rPr>
              <a:pPr algn="r"/>
              <a:t>240</a:t>
            </a:fld>
            <a:endParaRPr lang="en-US" sz="1200">
              <a:latin typeface="Times New Roman" pitchFamily="18" charset="0"/>
            </a:endParaRPr>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A6910A5-5E6E-4191-BA09-DA1E300B7ADE}" type="slidenum">
              <a:rPr lang="en-US" sz="1200">
                <a:latin typeface="Times New Roman" pitchFamily="18" charset="0"/>
              </a:rPr>
              <a:pPr algn="r"/>
              <a:t>241</a:t>
            </a:fld>
            <a:endParaRPr lang="en-US" sz="1200">
              <a:latin typeface="Times New Roman" pitchFamily="18" charset="0"/>
            </a:endParaRPr>
          </a:p>
        </p:txBody>
      </p:sp>
      <p:sp>
        <p:nvSpPr>
          <p:cNvPr id="611331" name="Rectangle 2"/>
          <p:cNvSpPr>
            <a:spLocks noChangeArrowheads="1" noTextEdit="1"/>
          </p:cNvSpPr>
          <p:nvPr>
            <p:ph type="sldImg"/>
          </p:nvPr>
        </p:nvSpPr>
        <p:spPr>
          <a:ln/>
        </p:spPr>
      </p:sp>
      <p:sp>
        <p:nvSpPr>
          <p:cNvPr id="611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 allowed to use the tongue and groove system of concrete barricades.  These barricade </a:t>
            </a:r>
          </a:p>
          <a:p>
            <a:pPr eaLnBrk="1" hangingPunct="1"/>
            <a:r>
              <a:rPr lang="en-US" smtClean="0"/>
              <a:t>system’s don’t meet the crash test requirements, as they fail to transfer tension and momentum.</a:t>
            </a:r>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Slide Image Placeholder 1"/>
          <p:cNvSpPr>
            <a:spLocks noGrp="1" noRot="1" noChangeAspect="1" noTextEdit="1"/>
          </p:cNvSpPr>
          <p:nvPr>
            <p:ph type="sldImg"/>
          </p:nvPr>
        </p:nvSpPr>
        <p:spPr>
          <a:ln/>
        </p:spPr>
      </p:sp>
      <p:sp>
        <p:nvSpPr>
          <p:cNvPr id="612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235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5D3958F-9639-44EF-A083-55AE0F2C996B}" type="slidenum">
              <a:rPr lang="en-US" sz="1200">
                <a:latin typeface="Times New Roman" pitchFamily="18" charset="0"/>
              </a:rPr>
              <a:pPr algn="r"/>
              <a:t>242</a:t>
            </a:fld>
            <a:endParaRPr lang="en-US" sz="1200">
              <a:latin typeface="Times New Roman" pitchFamily="18" charset="0"/>
            </a:endParaRPr>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Slide Image Placeholder 1"/>
          <p:cNvSpPr>
            <a:spLocks noGrp="1" noRot="1" noChangeAspect="1" noTextEdit="1"/>
          </p:cNvSpPr>
          <p:nvPr>
            <p:ph type="sldImg"/>
          </p:nvPr>
        </p:nvSpPr>
        <p:spPr>
          <a:ln/>
        </p:spPr>
      </p:sp>
      <p:sp>
        <p:nvSpPr>
          <p:cNvPr id="613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338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481B407-3199-4117-9838-177F85FA57CB}" type="slidenum">
              <a:rPr lang="en-US" sz="1200">
                <a:latin typeface="Times New Roman" pitchFamily="18" charset="0"/>
              </a:rPr>
              <a:pPr algn="r"/>
              <a:t>243</a:t>
            </a:fld>
            <a:endParaRPr lang="en-US" sz="1200">
              <a:latin typeface="Times New Roman" pitchFamily="18" charset="0"/>
            </a:endParaRPr>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Slide Image Placeholder 1"/>
          <p:cNvSpPr>
            <a:spLocks noGrp="1" noRot="1" noChangeAspect="1" noTextEdit="1"/>
          </p:cNvSpPr>
          <p:nvPr>
            <p:ph type="sldImg"/>
          </p:nvPr>
        </p:nvSpPr>
        <p:spPr>
          <a:ln/>
        </p:spPr>
      </p:sp>
      <p:sp>
        <p:nvSpPr>
          <p:cNvPr id="614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440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62A6B942-BF86-4283-A43A-67D85FAA8694}" type="slidenum">
              <a:rPr lang="en-US" sz="1200">
                <a:latin typeface="Times New Roman" pitchFamily="18" charset="0"/>
              </a:rPr>
              <a:pPr algn="r"/>
              <a:t>244</a:t>
            </a:fld>
            <a:endParaRPr lang="en-US" sz="1200">
              <a:latin typeface="Times New Roman" pitchFamily="18" charset="0"/>
            </a:endParaRPr>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Slide Image Placeholder 1"/>
          <p:cNvSpPr>
            <a:spLocks noGrp="1" noRot="1" noChangeAspect="1" noTextEdit="1"/>
          </p:cNvSpPr>
          <p:nvPr>
            <p:ph type="sldImg"/>
          </p:nvPr>
        </p:nvSpPr>
        <p:spPr>
          <a:ln/>
        </p:spPr>
      </p:sp>
      <p:sp>
        <p:nvSpPr>
          <p:cNvPr id="615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Based on speeds</a:t>
            </a:r>
          </a:p>
        </p:txBody>
      </p:sp>
      <p:sp>
        <p:nvSpPr>
          <p:cNvPr id="61542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04D207D-1862-41E8-90A0-505EE4E7F628}" type="slidenum">
              <a:rPr lang="en-US" sz="1200">
                <a:latin typeface="Times New Roman" pitchFamily="18" charset="0"/>
              </a:rPr>
              <a:pPr algn="r"/>
              <a:t>245</a:t>
            </a:fld>
            <a:endParaRPr lang="en-US" sz="1200">
              <a:latin typeface="Times New Roman" pitchFamily="18" charset="0"/>
            </a:endParaRP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Slide Image Placeholder 1"/>
          <p:cNvSpPr>
            <a:spLocks noGrp="1" noRot="1" noChangeAspect="1" noTextEdit="1"/>
          </p:cNvSpPr>
          <p:nvPr>
            <p:ph type="sldImg"/>
          </p:nvPr>
        </p:nvSpPr>
        <p:spPr>
          <a:ln/>
        </p:spPr>
      </p:sp>
      <p:sp>
        <p:nvSpPr>
          <p:cNvPr id="616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Rated for type of road/speed</a:t>
            </a:r>
          </a:p>
          <a:p>
            <a:pPr eaLnBrk="1" hangingPunct="1"/>
            <a:r>
              <a:rPr lang="en-US" smtClean="0"/>
              <a:t>Gross Vehicle Weight</a:t>
            </a:r>
          </a:p>
        </p:txBody>
      </p:sp>
      <p:sp>
        <p:nvSpPr>
          <p:cNvPr id="61645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45EBFC5-EB72-41A9-A771-2D3F72E75143}" type="slidenum">
              <a:rPr lang="en-US" sz="1200">
                <a:latin typeface="Times New Roman" pitchFamily="18" charset="0"/>
              </a:rPr>
              <a:pPr algn="r"/>
              <a:t>246</a:t>
            </a:fld>
            <a:endParaRPr lang="en-US" sz="1200">
              <a:latin typeface="Times New Roman" pitchFamily="18" charset="0"/>
            </a:endParaRPr>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Slide Image Placeholder 1"/>
          <p:cNvSpPr>
            <a:spLocks noGrp="1" noRot="1" noChangeAspect="1" noTextEdit="1"/>
          </p:cNvSpPr>
          <p:nvPr>
            <p:ph type="sldImg"/>
          </p:nvPr>
        </p:nvSpPr>
        <p:spPr>
          <a:ln/>
        </p:spPr>
      </p:sp>
      <p:sp>
        <p:nvSpPr>
          <p:cNvPr id="617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747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F4BB721F-60CE-42AF-AC2C-5C9D69B40749}" type="slidenum">
              <a:rPr lang="en-US" sz="1200">
                <a:latin typeface="Times New Roman" pitchFamily="18" charset="0"/>
              </a:rPr>
              <a:pPr algn="r"/>
              <a:t>247</a:t>
            </a:fld>
            <a:endParaRPr lang="en-US" sz="1200">
              <a:latin typeface="Times New Roman" pitchFamily="18" charset="0"/>
            </a:endParaRP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Slide Image Placeholder 1"/>
          <p:cNvSpPr>
            <a:spLocks noGrp="1" noRot="1" noChangeAspect="1" noTextEdit="1"/>
          </p:cNvSpPr>
          <p:nvPr>
            <p:ph type="sldImg"/>
          </p:nvPr>
        </p:nvSpPr>
        <p:spPr>
          <a:ln/>
        </p:spPr>
      </p:sp>
      <p:sp>
        <p:nvSpPr>
          <p:cNvPr id="618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850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3CCF135-B051-49DE-AF16-22482645D336}" type="slidenum">
              <a:rPr lang="en-US" sz="1200">
                <a:latin typeface="Times New Roman" pitchFamily="18" charset="0"/>
              </a:rPr>
              <a:pPr algn="r"/>
              <a:t>248</a:t>
            </a:fld>
            <a:endParaRPr lang="en-US" sz="1200">
              <a:latin typeface="Times New Roman" pitchFamily="18" charset="0"/>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Slide Image Placeholder 1"/>
          <p:cNvSpPr>
            <a:spLocks noGrp="1" noRot="1" noChangeAspect="1" noTextEdit="1"/>
          </p:cNvSpPr>
          <p:nvPr>
            <p:ph type="sldImg"/>
          </p:nvPr>
        </p:nvSpPr>
        <p:spPr>
          <a:ln/>
        </p:spPr>
      </p:sp>
      <p:sp>
        <p:nvSpPr>
          <p:cNvPr id="619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952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B53BC7A-703A-4A26-9D0A-213DF82A538F}" type="slidenum">
              <a:rPr lang="en-US" sz="1200">
                <a:latin typeface="Times New Roman" pitchFamily="18" charset="0"/>
              </a:rPr>
              <a:pPr algn="r"/>
              <a:t>249</a:t>
            </a:fld>
            <a:endParaRPr lang="en-US" sz="120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14DFDDC-19F0-4956-A67C-58C2612BBB40}" type="slidenum">
              <a:rPr lang="en-US" smtClean="0">
                <a:latin typeface="Times New Roman" pitchFamily="18" charset="0"/>
              </a:rPr>
              <a:pPr/>
              <a:t>25</a:t>
            </a:fld>
            <a:endParaRPr lang="en-US" smtClean="0">
              <a:latin typeface="Times New Roman" pitchFamily="18" charset="0"/>
            </a:endParaRPr>
          </a:p>
        </p:txBody>
      </p:sp>
      <p:sp>
        <p:nvSpPr>
          <p:cNvPr id="390147" name="Rectangle 2"/>
          <p:cNvSpPr>
            <a:spLocks noChangeArrowheads="1" noTextEdit="1"/>
          </p:cNvSpPr>
          <p:nvPr>
            <p:ph type="sldImg"/>
          </p:nvPr>
        </p:nvSpPr>
        <p:spPr>
          <a:ln/>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Introduce the concepts of safety and efficiency and their relationship</a:t>
            </a:r>
          </a:p>
          <a:p>
            <a:pPr eaLnBrk="1" hangingPunct="1"/>
            <a:r>
              <a:rPr lang="en-US" smtClean="0"/>
              <a:t> to traffic control.</a:t>
            </a:r>
          </a:p>
          <a:p>
            <a:pPr eaLnBrk="1" hangingPunct="1"/>
            <a:endParaRPr lang="en-US" smtClean="0"/>
          </a:p>
          <a:p>
            <a:pPr eaLnBrk="1" hangingPunct="1"/>
            <a:r>
              <a:rPr lang="en-US" smtClean="0"/>
              <a:t>There are no traffic control activities that can be knowingly put in place unsafely.</a:t>
            </a:r>
          </a:p>
          <a:p>
            <a:pPr eaLnBrk="1" hangingPunct="1"/>
            <a:endParaRPr lang="en-US" smtClean="0"/>
          </a:p>
          <a:p>
            <a:pPr eaLnBrk="1" hangingPunct="1"/>
            <a:r>
              <a:rPr lang="en-US" smtClean="0"/>
              <a:t>Stimulus Funds – ARRA (American Recovery and Reinvestment Act ) – Projects will trigger OSHA – Worker Safety</a:t>
            </a:r>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Slide Image Placeholder 1"/>
          <p:cNvSpPr>
            <a:spLocks noGrp="1" noRot="1" noChangeAspect="1" noTextEdit="1"/>
          </p:cNvSpPr>
          <p:nvPr>
            <p:ph type="sldImg"/>
          </p:nvPr>
        </p:nvSpPr>
        <p:spPr>
          <a:ln/>
        </p:spPr>
      </p:sp>
      <p:sp>
        <p:nvSpPr>
          <p:cNvPr id="620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054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5D82FAED-C14F-47AA-8A3B-FAAC5E01D791}" type="slidenum">
              <a:rPr lang="en-US" sz="1200">
                <a:latin typeface="Times New Roman" pitchFamily="18" charset="0"/>
              </a:rPr>
              <a:pPr algn="r"/>
              <a:t>250</a:t>
            </a:fld>
            <a:endParaRPr lang="en-US" sz="1200">
              <a:latin typeface="Times New Roman" pitchFamily="18" charset="0"/>
            </a:endParaRPr>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9F3BC5E-8095-4B0C-BEB9-61631716502D}" type="slidenum">
              <a:rPr lang="en-US" sz="1200">
                <a:latin typeface="Times New Roman" pitchFamily="18" charset="0"/>
              </a:rPr>
              <a:pPr algn="r"/>
              <a:t>251</a:t>
            </a:fld>
            <a:endParaRPr lang="en-US" sz="1200">
              <a:latin typeface="Times New Roman" pitchFamily="18" charset="0"/>
            </a:endParaRPr>
          </a:p>
        </p:txBody>
      </p:sp>
      <p:sp>
        <p:nvSpPr>
          <p:cNvPr id="621571" name="Rectangle 2"/>
          <p:cNvSpPr>
            <a:spLocks noChangeArrowheads="1" noTextEdit="1"/>
          </p:cNvSpPr>
          <p:nvPr>
            <p:ph type="sldImg"/>
          </p:nvPr>
        </p:nvSpPr>
        <p:spPr>
          <a:ln/>
        </p:spPr>
      </p:sp>
      <p:sp>
        <p:nvSpPr>
          <p:cNvPr id="621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Removal of painting markings:</a:t>
            </a:r>
          </a:p>
          <a:p>
            <a:pPr eaLnBrk="1" hangingPunct="1"/>
            <a:r>
              <a:rPr lang="en-US" smtClean="0"/>
              <a:t>Grinding, burning, chemical treatment, sandblasting, high pressure water jetting.  </a:t>
            </a:r>
          </a:p>
          <a:p>
            <a:pPr eaLnBrk="1" hangingPunct="1"/>
            <a:endParaRPr lang="en-US" smtClean="0"/>
          </a:p>
          <a:p>
            <a:pPr eaLnBrk="1" hangingPunct="1"/>
            <a:r>
              <a:rPr lang="en-US" smtClean="0"/>
              <a:t>Treatment should have a minimum effect on the roadway surface, to not material </a:t>
            </a:r>
          </a:p>
          <a:p>
            <a:pPr eaLnBrk="1" hangingPunct="1"/>
            <a:r>
              <a:rPr lang="en-US" smtClean="0"/>
              <a:t>damage the pavement surface or texture.</a:t>
            </a:r>
          </a:p>
          <a:p>
            <a:pPr eaLnBrk="1" hangingPunct="1"/>
            <a:endParaRPr lang="en-US" smtClean="0"/>
          </a:p>
          <a:p>
            <a:pPr eaLnBrk="1" hangingPunct="1"/>
            <a:r>
              <a:rPr lang="en-US" smtClean="0"/>
              <a:t>Night inspection should be done to make sure that the marks have been removed </a:t>
            </a:r>
          </a:p>
          <a:p>
            <a:pPr eaLnBrk="1" hangingPunct="1"/>
            <a:r>
              <a:rPr lang="en-US" smtClean="0"/>
              <a:t>effectiveness.</a:t>
            </a:r>
          </a:p>
          <a:p>
            <a:pPr eaLnBrk="1" hangingPunct="1"/>
            <a:endParaRPr lang="en-US" smtClean="0"/>
          </a:p>
          <a:p>
            <a:pPr eaLnBrk="1" hangingPunct="1"/>
            <a:r>
              <a:rPr lang="en-US" smtClean="0"/>
              <a:t>Over – painting appropriate markings with black paint and bituminous solutions is </a:t>
            </a:r>
          </a:p>
          <a:p>
            <a:pPr eaLnBrk="1" hangingPunct="1"/>
            <a:r>
              <a:rPr lang="en-US" smtClean="0"/>
              <a:t>disallowed by the MUTCD parts 1, 5,6.</a:t>
            </a:r>
          </a:p>
          <a:p>
            <a:pPr eaLnBrk="1" hangingPunct="1"/>
            <a:endParaRPr lang="en-US" smtClean="0"/>
          </a:p>
          <a:p>
            <a:pPr eaLnBrk="1" hangingPunct="1"/>
            <a:r>
              <a:rPr lang="en-US" smtClean="0"/>
              <a:t>If new replacement markings provide good visibility, slight scars generally will not </a:t>
            </a:r>
          </a:p>
          <a:p>
            <a:pPr eaLnBrk="1" hangingPunct="1"/>
            <a:r>
              <a:rPr lang="en-US" smtClean="0"/>
              <a:t>be mistaken for pavement markings.</a:t>
            </a:r>
          </a:p>
          <a:p>
            <a:pPr eaLnBrk="1" hangingPunct="1"/>
            <a:endParaRPr lang="en-US" smtClean="0"/>
          </a:p>
          <a:p>
            <a:pPr eaLnBrk="1" hangingPunct="1"/>
            <a:r>
              <a:rPr lang="en-US" smtClean="0"/>
              <a:t>Other hazards – Silica from sandblasting</a:t>
            </a:r>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Slide Image Placeholder 1"/>
          <p:cNvSpPr>
            <a:spLocks noGrp="1" noRot="1" noChangeAspect="1" noTextEdit="1"/>
          </p:cNvSpPr>
          <p:nvPr>
            <p:ph type="sldImg"/>
          </p:nvPr>
        </p:nvSpPr>
        <p:spPr>
          <a:ln/>
        </p:spPr>
      </p:sp>
      <p:sp>
        <p:nvSpPr>
          <p:cNvPr id="622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259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2A4E4E4-A6C5-4434-84BC-BCB9D4DEE77C}" type="slidenum">
              <a:rPr lang="en-US" sz="1200">
                <a:latin typeface="Times New Roman" pitchFamily="18" charset="0"/>
              </a:rPr>
              <a:pPr algn="r"/>
              <a:t>252</a:t>
            </a:fld>
            <a:endParaRPr lang="en-US" sz="1200">
              <a:latin typeface="Times New Roman" pitchFamily="18" charset="0"/>
            </a:endParaRPr>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Slide Image Placeholder 1"/>
          <p:cNvSpPr>
            <a:spLocks noGrp="1" noRot="1" noChangeAspect="1" noTextEdit="1"/>
          </p:cNvSpPr>
          <p:nvPr>
            <p:ph type="sldImg"/>
          </p:nvPr>
        </p:nvSpPr>
        <p:spPr>
          <a:ln/>
        </p:spPr>
      </p:sp>
      <p:sp>
        <p:nvSpPr>
          <p:cNvPr id="623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Seinfeld Episode</a:t>
            </a:r>
          </a:p>
        </p:txBody>
      </p:sp>
      <p:sp>
        <p:nvSpPr>
          <p:cNvPr id="62362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36335E77-F363-4DF6-A990-0466E2D31181}" type="slidenum">
              <a:rPr lang="en-US" sz="1200">
                <a:latin typeface="Times New Roman" pitchFamily="18" charset="0"/>
              </a:rPr>
              <a:pPr algn="r"/>
              <a:t>253</a:t>
            </a:fld>
            <a:endParaRPr lang="en-US" sz="1200">
              <a:latin typeface="Times New Roman" pitchFamily="18" charset="0"/>
            </a:endParaRPr>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Slide Image Placeholder 1"/>
          <p:cNvSpPr>
            <a:spLocks noGrp="1" noRot="1" noChangeAspect="1" noTextEdit="1"/>
          </p:cNvSpPr>
          <p:nvPr>
            <p:ph type="sldImg"/>
          </p:nvPr>
        </p:nvSpPr>
        <p:spPr>
          <a:ln/>
        </p:spPr>
      </p:sp>
      <p:sp>
        <p:nvSpPr>
          <p:cNvPr id="624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464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1A10D8E5-7370-494A-8EEA-DAA32C8DA0A4}" type="slidenum">
              <a:rPr lang="en-US" sz="1200">
                <a:latin typeface="Times New Roman" pitchFamily="18" charset="0"/>
              </a:rPr>
              <a:pPr algn="r"/>
              <a:t>254</a:t>
            </a:fld>
            <a:endParaRPr lang="en-US" sz="1200">
              <a:latin typeface="Times New Roman" pitchFamily="18" charset="0"/>
            </a:endParaRPr>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Slide Image Placeholder 1"/>
          <p:cNvSpPr>
            <a:spLocks noGrp="1" noRot="1" noChangeAspect="1" noTextEdit="1"/>
          </p:cNvSpPr>
          <p:nvPr>
            <p:ph type="sldImg"/>
          </p:nvPr>
        </p:nvSpPr>
        <p:spPr>
          <a:ln/>
        </p:spPr>
      </p:sp>
      <p:sp>
        <p:nvSpPr>
          <p:cNvPr id="625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566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19B721A-558C-4F28-9F36-09254D106581}" type="slidenum">
              <a:rPr lang="en-US" sz="1200">
                <a:latin typeface="Times New Roman" pitchFamily="18" charset="0"/>
              </a:rPr>
              <a:pPr algn="r"/>
              <a:t>255</a:t>
            </a:fld>
            <a:endParaRPr lang="en-US" sz="1200">
              <a:latin typeface="Times New Roman" pitchFamily="18" charset="0"/>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B8A7488-E4BD-4A32-858D-F170F028C982}" type="slidenum">
              <a:rPr lang="en-US" sz="1200">
                <a:latin typeface="Times New Roman" pitchFamily="18" charset="0"/>
              </a:rPr>
              <a:pPr algn="r"/>
              <a:t>256</a:t>
            </a:fld>
            <a:endParaRPr lang="en-US" sz="1200">
              <a:latin typeface="Times New Roman" pitchFamily="18" charset="0"/>
            </a:endParaRPr>
          </a:p>
        </p:txBody>
      </p:sp>
      <p:sp>
        <p:nvSpPr>
          <p:cNvPr id="626691" name="Rectangle 2"/>
          <p:cNvSpPr>
            <a:spLocks noChangeArrowheads="1" noTextEdit="1"/>
          </p:cNvSpPr>
          <p:nvPr>
            <p:ph type="sldImg"/>
          </p:nvPr>
        </p:nvSpPr>
        <p:spPr>
          <a:ln/>
        </p:spPr>
      </p:sp>
      <p:sp>
        <p:nvSpPr>
          <p:cNvPr id="626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Type B – both day &amp; night  6F-40  .78</a:t>
            </a:r>
          </a:p>
          <a:p>
            <a:pPr eaLnBrk="1" hangingPunct="1"/>
            <a:endParaRPr lang="en-US" smtClean="0"/>
          </a:p>
          <a:p>
            <a:pPr eaLnBrk="1" hangingPunct="1"/>
            <a:r>
              <a:rPr lang="en-US" smtClean="0"/>
              <a:t>Explain the difference between the three types.</a:t>
            </a:r>
          </a:p>
          <a:p>
            <a:pPr eaLnBrk="1" hangingPunct="1"/>
            <a:endParaRPr lang="en-US" smtClean="0"/>
          </a:p>
          <a:p>
            <a:pPr eaLnBrk="1" hangingPunct="1"/>
            <a:r>
              <a:rPr lang="en-US" smtClean="0"/>
              <a:t>Give examples of where and when each type is used.</a:t>
            </a:r>
          </a:p>
          <a:p>
            <a:pPr eaLnBrk="1" hangingPunct="1"/>
            <a:endParaRPr lang="en-US" smtClean="0"/>
          </a:p>
          <a:p>
            <a:pPr eaLnBrk="1" hangingPunct="1"/>
            <a:r>
              <a:rPr lang="en-US" smtClean="0"/>
              <a:t>Warning lights used to indicate hazards, to show the safe way of travel through a work </a:t>
            </a:r>
          </a:p>
          <a:p>
            <a:pPr eaLnBrk="1" hangingPunct="1"/>
            <a:r>
              <a:rPr lang="en-US" smtClean="0"/>
              <a:t>zone at night.</a:t>
            </a:r>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Slide Image Placeholder 1"/>
          <p:cNvSpPr>
            <a:spLocks noGrp="1" noRot="1" noChangeAspect="1" noTextEdit="1"/>
          </p:cNvSpPr>
          <p:nvPr>
            <p:ph type="sldImg"/>
          </p:nvPr>
        </p:nvSpPr>
        <p:spPr>
          <a:ln/>
        </p:spPr>
      </p:sp>
      <p:sp>
        <p:nvSpPr>
          <p:cNvPr id="627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771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0395882F-74EE-444F-8A98-ABFF3843D71E}" type="slidenum">
              <a:rPr lang="en-US" sz="1200">
                <a:latin typeface="Times New Roman" pitchFamily="18" charset="0"/>
              </a:rPr>
              <a:pPr algn="r"/>
              <a:t>257</a:t>
            </a:fld>
            <a:endParaRPr lang="en-US" sz="1200">
              <a:latin typeface="Times New Roman" pitchFamily="18" charset="0"/>
            </a:endParaRPr>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996435AB-3C57-44B0-A8D6-B585478930E8}" type="slidenum">
              <a:rPr lang="en-US" sz="1200">
                <a:latin typeface="Times New Roman" pitchFamily="18" charset="0"/>
              </a:rPr>
              <a:pPr algn="r"/>
              <a:t>258</a:t>
            </a:fld>
            <a:endParaRPr lang="en-US" sz="1200">
              <a:latin typeface="Times New Roman" pitchFamily="18" charset="0"/>
            </a:endParaRPr>
          </a:p>
        </p:txBody>
      </p:sp>
      <p:sp>
        <p:nvSpPr>
          <p:cNvPr id="628739" name="Rectangle 2"/>
          <p:cNvSpPr>
            <a:spLocks noChangeArrowheads="1" noTextEdit="1"/>
          </p:cNvSpPr>
          <p:nvPr>
            <p:ph type="sldImg"/>
          </p:nvPr>
        </p:nvSpPr>
        <p:spPr>
          <a:solidFill>
            <a:srgbClr val="FFFFFF"/>
          </a:solidFill>
          <a:ln/>
        </p:spPr>
      </p:sp>
      <p:sp>
        <p:nvSpPr>
          <p:cNvPr id="62874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mtClean="0"/>
              <a:t>Guidance on Arrow Panels has been added to the Millennium Edition of the MUTCD to </a:t>
            </a:r>
          </a:p>
          <a:p>
            <a:pPr eaLnBrk="1" hangingPunct="1"/>
            <a:r>
              <a:rPr lang="en-US" smtClean="0"/>
              <a:t>help maintain traffic flow efficiency and improve safety.  An arrow panel is a sign with </a:t>
            </a:r>
          </a:p>
          <a:p>
            <a:pPr eaLnBrk="1" hangingPunct="1"/>
            <a:r>
              <a:rPr lang="en-US" smtClean="0"/>
              <a:t>a matrix of elements capable of either flashing or sequential displays.  An arrow panel </a:t>
            </a:r>
          </a:p>
          <a:p>
            <a:pPr eaLnBrk="1" hangingPunct="1"/>
            <a:r>
              <a:rPr lang="en-US" smtClean="0"/>
              <a:t>is intended to provide additional warning and directional information to assist in merging </a:t>
            </a:r>
          </a:p>
          <a:p>
            <a:pPr eaLnBrk="1" hangingPunct="1"/>
            <a:r>
              <a:rPr lang="en-US" smtClean="0"/>
              <a:t>and controlling road users through or around a temporary traffic control zone.</a:t>
            </a:r>
          </a:p>
          <a:p>
            <a:pPr eaLnBrk="1" hangingPunct="1"/>
            <a:endParaRPr lang="en-US" smtClean="0"/>
          </a:p>
          <a:p>
            <a:pPr eaLnBrk="1" hangingPunct="1"/>
            <a:endParaRPr lang="en-US" smtClean="0"/>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Slide Image Placeholder 1"/>
          <p:cNvSpPr>
            <a:spLocks noGrp="1" noRot="1" noChangeAspect="1" noTextEdit="1"/>
          </p:cNvSpPr>
          <p:nvPr>
            <p:ph type="sldImg"/>
          </p:nvPr>
        </p:nvSpPr>
        <p:spPr>
          <a:ln/>
        </p:spPr>
      </p:sp>
      <p:sp>
        <p:nvSpPr>
          <p:cNvPr id="629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2976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BAC1D47-414E-413D-8D46-87A7F9CD2554}" type="slidenum">
              <a:rPr lang="en-US" sz="1200">
                <a:latin typeface="Times New Roman" pitchFamily="18" charset="0"/>
              </a:rPr>
              <a:pPr algn="r"/>
              <a:t>259</a:t>
            </a:fld>
            <a:endParaRPr lang="en-US" sz="120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1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097E778-A10C-4CAB-BB35-5CC0BFCE64E3}" type="slidenum">
              <a:rPr lang="en-US" smtClean="0">
                <a:latin typeface="Times New Roman" pitchFamily="18" charset="0"/>
              </a:rPr>
              <a:pPr/>
              <a:t>26</a:t>
            </a:fld>
            <a:endParaRPr lang="en-US" smtClean="0">
              <a:latin typeface="Times New Roman" pitchFamily="18" charset="0"/>
            </a:endParaRPr>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Slide Image Placeholder 1"/>
          <p:cNvSpPr>
            <a:spLocks noGrp="1" noRot="1" noChangeAspect="1" noTextEdit="1"/>
          </p:cNvSpPr>
          <p:nvPr>
            <p:ph type="sldImg"/>
          </p:nvPr>
        </p:nvSpPr>
        <p:spPr>
          <a:ln/>
        </p:spPr>
      </p:sp>
      <p:sp>
        <p:nvSpPr>
          <p:cNvPr id="630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078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11A45E2-9A3F-4F77-84AB-6D885C0FD7E9}" type="slidenum">
              <a:rPr lang="en-US" sz="1200">
                <a:latin typeface="Times New Roman" pitchFamily="18" charset="0"/>
              </a:rPr>
              <a:pPr algn="r"/>
              <a:t>260</a:t>
            </a:fld>
            <a:endParaRPr lang="en-US" sz="1200">
              <a:latin typeface="Times New Roman" pitchFamily="18" charset="0"/>
            </a:endParaRPr>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Slide Image Placeholder 1"/>
          <p:cNvSpPr>
            <a:spLocks noGrp="1" noRot="1" noChangeAspect="1" noTextEdit="1"/>
          </p:cNvSpPr>
          <p:nvPr>
            <p:ph type="sldImg"/>
          </p:nvPr>
        </p:nvSpPr>
        <p:spPr>
          <a:ln/>
        </p:spPr>
      </p:sp>
      <p:sp>
        <p:nvSpPr>
          <p:cNvPr id="631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181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7BAD4E5-1A94-47CA-B3F2-F2BE951F1B34}" type="slidenum">
              <a:rPr lang="en-US" sz="1200">
                <a:latin typeface="Times New Roman" pitchFamily="18" charset="0"/>
              </a:rPr>
              <a:pPr algn="r"/>
              <a:t>261</a:t>
            </a:fld>
            <a:endParaRPr lang="en-US" sz="1200">
              <a:latin typeface="Times New Roman" pitchFamily="18" charset="0"/>
            </a:endParaRPr>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7"/>
          <p:cNvSpPr txBox="1">
            <a:spLocks noGrp="1" noChangeArrowheads="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C13C38A6-2706-481B-A1CD-969DFDDC9D56}" type="slidenum">
              <a:rPr lang="en-US" sz="1200">
                <a:latin typeface="Times New Roman" pitchFamily="18" charset="0"/>
              </a:rPr>
              <a:pPr algn="r"/>
              <a:t>262</a:t>
            </a:fld>
            <a:endParaRPr lang="en-US" sz="1200">
              <a:latin typeface="Times New Roman" pitchFamily="18" charset="0"/>
            </a:endParaRPr>
          </a:p>
        </p:txBody>
      </p:sp>
      <p:sp>
        <p:nvSpPr>
          <p:cNvPr id="632835" name="Rectangle 2"/>
          <p:cNvSpPr>
            <a:spLocks noChangeArrowheads="1" noTextEdit="1"/>
          </p:cNvSpPr>
          <p:nvPr>
            <p:ph type="sldImg"/>
          </p:nvPr>
        </p:nvSpPr>
        <p:spPr>
          <a:ln/>
        </p:spPr>
      </p:sp>
      <p:sp>
        <p:nvSpPr>
          <p:cNvPr id="632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Explain how technology is expanding the range of tools available to the</a:t>
            </a:r>
          </a:p>
          <a:p>
            <a:pPr eaLnBrk="1" hangingPunct="1"/>
            <a:r>
              <a:rPr lang="en-US" smtClean="0"/>
              <a:t>TCS. </a:t>
            </a:r>
          </a:p>
          <a:p>
            <a:pPr eaLnBrk="1" hangingPunct="1"/>
            <a:endParaRPr lang="en-US" smtClean="0"/>
          </a:p>
          <a:p>
            <a:pPr eaLnBrk="1" hangingPunct="1"/>
            <a:r>
              <a:rPr lang="en-US" smtClean="0"/>
              <a:t>High Level Warning Devices – consist of a minimum of three flags, are used to supplement </a:t>
            </a:r>
          </a:p>
          <a:p>
            <a:pPr eaLnBrk="1" hangingPunct="1"/>
            <a:r>
              <a:rPr lang="en-US" smtClean="0"/>
              <a:t>other channeling devices.  The flags must be 16 inches square or larger.  Most often used </a:t>
            </a:r>
          </a:p>
          <a:p>
            <a:pPr eaLnBrk="1" hangingPunct="1"/>
            <a:r>
              <a:rPr lang="en-US" smtClean="0"/>
              <a:t>in high traffic areas where vehicles ahead might be blocking the view.</a:t>
            </a:r>
          </a:p>
          <a:p>
            <a:pPr eaLnBrk="1" hangingPunct="1"/>
            <a:endParaRPr lang="en-US" smtClean="0"/>
          </a:p>
          <a:p>
            <a:pPr eaLnBrk="1" hangingPunct="1"/>
            <a:r>
              <a:rPr lang="en-US" smtClean="0"/>
              <a:t>Delineators are reflectors that clearly reflecting light under normal atmospheric conditions </a:t>
            </a:r>
          </a:p>
          <a:p>
            <a:pPr eaLnBrk="1" hangingPunct="1"/>
            <a:r>
              <a:rPr lang="en-US" smtClean="0"/>
              <a:t>light up by a high beam of a passing vehicle.  Should always be used in conjunction with </a:t>
            </a:r>
          </a:p>
          <a:p>
            <a:pPr eaLnBrk="1" hangingPunct="1"/>
            <a:r>
              <a:rPr lang="en-US" smtClean="0"/>
              <a:t>other devices, and should be the same color as the edge line that they identify.</a:t>
            </a:r>
          </a:p>
          <a:p>
            <a:pPr eaLnBrk="1" hangingPunct="1"/>
            <a:endParaRPr lang="en-US" smtClean="0"/>
          </a:p>
          <a:p>
            <a:pPr eaLnBrk="1" hangingPunct="1"/>
            <a:r>
              <a:rPr lang="en-US" smtClean="0"/>
              <a:t>Temporary Traffic Signals – used in place of flag person, haul roads, alternating traffic using </a:t>
            </a:r>
          </a:p>
          <a:p>
            <a:pPr eaLnBrk="1" hangingPunct="1"/>
            <a:r>
              <a:rPr lang="en-US" smtClean="0"/>
              <a:t>single lane traffic.</a:t>
            </a:r>
          </a:p>
          <a:p>
            <a:pPr eaLnBrk="1" hangingPunct="1"/>
            <a:r>
              <a:rPr lang="en-US" smtClean="0"/>
              <a:t>Screens – block drivers view of activities that can lead to the distraction from the driving duty.  </a:t>
            </a:r>
          </a:p>
          <a:p>
            <a:pPr eaLnBrk="1" hangingPunct="1"/>
            <a:r>
              <a:rPr lang="en-US" smtClean="0"/>
              <a:t>Very useful at long term projects.</a:t>
            </a:r>
          </a:p>
          <a:p>
            <a:pPr eaLnBrk="1" hangingPunct="1"/>
            <a:r>
              <a:rPr lang="en-US" smtClean="0"/>
              <a:t>Rumble Strips – Alert motorists of upcoming hazards and are able to get the motorists attention.</a:t>
            </a:r>
          </a:p>
          <a:p>
            <a:pPr eaLnBrk="1" hangingPunct="1"/>
            <a:endParaRPr lang="en-US" smtClean="0"/>
          </a:p>
          <a:p>
            <a:pPr eaLnBrk="1" hangingPunct="1"/>
            <a:r>
              <a:rPr lang="en-US" smtClean="0"/>
              <a:t>Don’t be afraid to try new devices and concepts.</a:t>
            </a:r>
          </a:p>
          <a:p>
            <a:pPr eaLnBrk="1" hangingPunct="1"/>
            <a:endParaRPr lang="en-US" smtClean="0"/>
          </a:p>
          <a:p>
            <a:pPr eaLnBrk="1" hangingPunct="1"/>
            <a:r>
              <a:rPr lang="en-US" smtClean="0"/>
              <a:t>Speed Displays are very effective in controlling speed. </a:t>
            </a:r>
          </a:p>
          <a:p>
            <a:pPr eaLnBrk="1" hangingPunct="1"/>
            <a:endParaRPr lang="en-US" smtClean="0"/>
          </a:p>
          <a:p>
            <a:pPr eaLnBrk="1" hangingPunct="1"/>
            <a:r>
              <a:rPr lang="en-US" smtClean="0"/>
              <a:t>Motorists respond to digital displays.</a:t>
            </a:r>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Slide Image Placeholder 1"/>
          <p:cNvSpPr>
            <a:spLocks noGrp="1" noRot="1" noChangeAspect="1" noTextEdit="1"/>
          </p:cNvSpPr>
          <p:nvPr>
            <p:ph type="sldImg"/>
          </p:nvPr>
        </p:nvSpPr>
        <p:spPr>
          <a:ln/>
        </p:spPr>
      </p:sp>
      <p:sp>
        <p:nvSpPr>
          <p:cNvPr id="633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386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C20F057-6C11-4A54-8EDB-41DE284EC1AF}" type="slidenum">
              <a:rPr lang="en-US" sz="1200">
                <a:latin typeface="Times New Roman" pitchFamily="18" charset="0"/>
              </a:rPr>
              <a:pPr algn="r"/>
              <a:t>263</a:t>
            </a:fld>
            <a:endParaRPr lang="en-US" sz="1200">
              <a:latin typeface="Times New Roman" pitchFamily="18" charset="0"/>
            </a:endParaRPr>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Slide Image Placeholder 1"/>
          <p:cNvSpPr>
            <a:spLocks noGrp="1" noRot="1" noChangeAspect="1" noTextEdit="1"/>
          </p:cNvSpPr>
          <p:nvPr>
            <p:ph type="sldImg"/>
          </p:nvPr>
        </p:nvSpPr>
        <p:spPr>
          <a:ln/>
        </p:spPr>
      </p:sp>
      <p:sp>
        <p:nvSpPr>
          <p:cNvPr id="634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4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A0B4F6C-2809-4E44-9355-B3FC7A2847DE}" type="slidenum">
              <a:rPr lang="en-US" smtClean="0">
                <a:latin typeface="Times New Roman" pitchFamily="18" charset="0"/>
              </a:rPr>
              <a:pPr/>
              <a:t>264</a:t>
            </a:fld>
            <a:endParaRPr lang="en-US" smtClean="0">
              <a:latin typeface="Times New Roman" pitchFamily="18" charset="0"/>
            </a:endParaRPr>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Slide Image Placeholder 1"/>
          <p:cNvSpPr>
            <a:spLocks noGrp="1" noRot="1" noChangeAspect="1" noTextEdit="1"/>
          </p:cNvSpPr>
          <p:nvPr>
            <p:ph type="sldImg"/>
          </p:nvPr>
        </p:nvSpPr>
        <p:spPr>
          <a:ln/>
        </p:spPr>
      </p:sp>
      <p:sp>
        <p:nvSpPr>
          <p:cNvPr id="635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3590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686605A-EE7D-4799-A439-4CAFA50CDD4F}" type="slidenum">
              <a:rPr lang="en-US" sz="1200">
                <a:latin typeface="Times New Roman" pitchFamily="18" charset="0"/>
              </a:rPr>
              <a:pPr algn="r"/>
              <a:t>265</a:t>
            </a:fld>
            <a:endParaRPr lang="en-US" sz="1200">
              <a:latin typeface="Times New Roman" pitchFamily="18" charset="0"/>
            </a:endParaRPr>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Slide Image Placeholder 1"/>
          <p:cNvSpPr>
            <a:spLocks noGrp="1" noRot="1" noChangeAspect="1" noTextEdit="1"/>
          </p:cNvSpPr>
          <p:nvPr>
            <p:ph type="sldImg"/>
          </p:nvPr>
        </p:nvSpPr>
        <p:spPr>
          <a:ln/>
        </p:spPr>
      </p:sp>
      <p:sp>
        <p:nvSpPr>
          <p:cNvPr id="636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3693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2FABD9F-398B-499E-A434-4E82D2FE85DC}" type="slidenum">
              <a:rPr lang="en-US" sz="1200">
                <a:latin typeface="Times New Roman" pitchFamily="18" charset="0"/>
              </a:rPr>
              <a:pPr algn="r"/>
              <a:t>266</a:t>
            </a:fld>
            <a:endParaRPr lang="en-US" sz="1200">
              <a:latin typeface="Times New Roman" pitchFamily="18" charset="0"/>
            </a:endParaRPr>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Slide Image Placeholder 1"/>
          <p:cNvSpPr>
            <a:spLocks noGrp="1" noRot="1" noChangeAspect="1" noTextEdit="1"/>
          </p:cNvSpPr>
          <p:nvPr>
            <p:ph type="sldImg"/>
          </p:nvPr>
        </p:nvSpPr>
        <p:spPr>
          <a:ln/>
        </p:spPr>
      </p:sp>
      <p:sp>
        <p:nvSpPr>
          <p:cNvPr id="637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Violation – Wet floor signs from inside the store</a:t>
            </a:r>
          </a:p>
        </p:txBody>
      </p:sp>
      <p:sp>
        <p:nvSpPr>
          <p:cNvPr id="63795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CFCCACE-1CD0-4775-8DAD-D026C36D5ED0}" type="slidenum">
              <a:rPr lang="en-US" sz="1200">
                <a:latin typeface="Times New Roman" pitchFamily="18" charset="0"/>
              </a:rPr>
              <a:pPr algn="r"/>
              <a:t>267</a:t>
            </a:fld>
            <a:endParaRPr lang="en-US" sz="1200">
              <a:latin typeface="Times New Roman" pitchFamily="18" charset="0"/>
            </a:endParaRPr>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C338919-7A32-4BEA-B968-A340C087ACFF}" type="slidenum">
              <a:rPr lang="en-US" smtClean="0">
                <a:latin typeface="Times New Roman" pitchFamily="18" charset="0"/>
              </a:rPr>
              <a:pPr/>
              <a:t>268</a:t>
            </a:fld>
            <a:endParaRPr lang="en-US" smtClean="0">
              <a:latin typeface="Times New Roman" pitchFamily="18" charset="0"/>
            </a:endParaRPr>
          </a:p>
        </p:txBody>
      </p:sp>
      <p:sp>
        <p:nvSpPr>
          <p:cNvPr id="638979" name="Rectangle 2"/>
          <p:cNvSpPr>
            <a:spLocks noChangeArrowheads="1" noTextEdit="1"/>
          </p:cNvSpPr>
          <p:nvPr>
            <p:ph type="sldImg"/>
          </p:nvPr>
        </p:nvSpPr>
        <p:spPr>
          <a:ln/>
        </p:spPr>
      </p:sp>
      <p:sp>
        <p:nvSpPr>
          <p:cNvPr id="638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planning is complete now it is time implement the plan.</a:t>
            </a:r>
          </a:p>
          <a:p>
            <a:pPr eaLnBrk="1" hangingPunct="1"/>
            <a:endParaRPr lang="en-US" smtClean="0"/>
          </a:p>
          <a:p>
            <a:pPr eaLnBrk="1" hangingPunct="1"/>
            <a:r>
              <a:rPr lang="en-US" smtClean="0"/>
              <a:t>This the most dangerous time in the life of WZTC . This the time that persons</a:t>
            </a:r>
          </a:p>
          <a:p>
            <a:pPr eaLnBrk="1" hangingPunct="1"/>
            <a:r>
              <a:rPr lang="en-US" smtClean="0"/>
              <a:t>must come within close proximity to the motoring public.</a:t>
            </a:r>
          </a:p>
        </p:txBody>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B1DDB82-1BFC-46AC-87C0-CE68128757CD}" type="slidenum">
              <a:rPr lang="en-US" smtClean="0">
                <a:latin typeface="Times New Roman" pitchFamily="18" charset="0"/>
              </a:rPr>
              <a:pPr/>
              <a:t>269</a:t>
            </a:fld>
            <a:endParaRPr lang="en-US" smtClean="0">
              <a:latin typeface="Times New Roman" pitchFamily="18" charset="0"/>
            </a:endParaRPr>
          </a:p>
        </p:txBody>
      </p:sp>
      <p:sp>
        <p:nvSpPr>
          <p:cNvPr id="640003" name="Rectangle 2"/>
          <p:cNvSpPr>
            <a:spLocks noChangeArrowheads="1" noTextEdit="1"/>
          </p:cNvSpPr>
          <p:nvPr>
            <p:ph type="sldImg"/>
          </p:nvPr>
        </p:nvSpPr>
        <p:spPr>
          <a:ln/>
        </p:spPr>
      </p:sp>
      <p:sp>
        <p:nvSpPr>
          <p:cNvPr id="640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Everyone is vulnerable at this time. The motorist is not</a:t>
            </a:r>
          </a:p>
          <a:p>
            <a:pPr eaLnBrk="1" hangingPunct="1"/>
            <a:r>
              <a:rPr lang="en-US" smtClean="0"/>
              <a:t>expecting any changes to the road way.</a:t>
            </a:r>
          </a:p>
          <a:p>
            <a:pPr eaLnBrk="1" hangingPunct="1"/>
            <a:r>
              <a:rPr lang="en-US" smtClean="0"/>
              <a:t>Workers may be unfamiliar with the site.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09E15A9-48C6-466B-81AC-C59ACED8B076}" type="slidenum">
              <a:rPr lang="en-US" smtClean="0">
                <a:latin typeface="Times New Roman" pitchFamily="18" charset="0"/>
              </a:rPr>
              <a:pPr/>
              <a:t>27</a:t>
            </a:fld>
            <a:endParaRPr lang="en-US" smtClean="0">
              <a:latin typeface="Times New Roman" pitchFamily="18" charset="0"/>
            </a:endParaRPr>
          </a:p>
        </p:txBody>
      </p:sp>
      <p:sp>
        <p:nvSpPr>
          <p:cNvPr id="392195" name="Rectangle 2"/>
          <p:cNvSpPr>
            <a:spLocks noChangeArrowheads="1" noTextEdit="1"/>
          </p:cNvSpPr>
          <p:nvPr>
            <p:ph type="sldImg"/>
          </p:nvPr>
        </p:nvSpPr>
        <p:spPr>
          <a:ln/>
        </p:spPr>
      </p:sp>
      <p:sp>
        <p:nvSpPr>
          <p:cNvPr id="392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Standards, guidelines, regulations, and specifications can also be found in: 1910.6</a:t>
            </a:r>
          </a:p>
          <a:p>
            <a:pPr eaLnBrk="1" hangingPunct="1"/>
            <a:endParaRPr lang="en-US" smtClean="0"/>
          </a:p>
          <a:p>
            <a:pPr eaLnBrk="1" hangingPunct="1">
              <a:buFontTx/>
              <a:buChar char="•"/>
            </a:pPr>
            <a:r>
              <a:rPr lang="en-US" smtClean="0"/>
              <a:t>States Standards Specification</a:t>
            </a:r>
          </a:p>
          <a:p>
            <a:pPr eaLnBrk="1" hangingPunct="1">
              <a:buFontTx/>
              <a:buChar char="•"/>
            </a:pPr>
            <a:r>
              <a:rPr lang="en-US" smtClean="0"/>
              <a:t>Special Provisions</a:t>
            </a:r>
          </a:p>
          <a:p>
            <a:pPr eaLnBrk="1" hangingPunct="1">
              <a:buFontTx/>
              <a:buChar char="•"/>
            </a:pPr>
            <a:r>
              <a:rPr lang="en-US" smtClean="0"/>
              <a:t>Contract documents</a:t>
            </a:r>
          </a:p>
          <a:p>
            <a:pPr eaLnBrk="1" hangingPunct="1">
              <a:buFontTx/>
              <a:buChar char="•"/>
            </a:pPr>
            <a:r>
              <a:rPr lang="en-US" smtClean="0"/>
              <a:t>Traffic Control Plans (TCP)</a:t>
            </a:r>
          </a:p>
          <a:p>
            <a:pPr eaLnBrk="1" hangingPunct="1">
              <a:buFontTx/>
              <a:buChar char="•"/>
            </a:pPr>
            <a:r>
              <a:rPr lang="en-US" smtClean="0"/>
              <a:t>City “Barricade Manuals”</a:t>
            </a:r>
          </a:p>
          <a:p>
            <a:pPr eaLnBrk="1" hangingPunct="1">
              <a:buFontTx/>
              <a:buChar char="•"/>
            </a:pPr>
            <a:r>
              <a:rPr lang="en-US" smtClean="0"/>
              <a:t>Utility Guides</a:t>
            </a:r>
          </a:p>
          <a:p>
            <a:pPr eaLnBrk="1" hangingPunct="1">
              <a:buFontTx/>
              <a:buChar char="•"/>
            </a:pPr>
            <a:r>
              <a:rPr lang="en-US" smtClean="0"/>
              <a:t>State/Local traffic laws and ordinances</a:t>
            </a:r>
          </a:p>
          <a:p>
            <a:pPr eaLnBrk="1" hangingPunct="1">
              <a:buFontTx/>
              <a:buChar char="•"/>
            </a:pPr>
            <a:endParaRPr lang="en-US" smtClean="0"/>
          </a:p>
          <a:p>
            <a:pPr eaLnBrk="1" hangingPunct="1">
              <a:buFontTx/>
              <a:buChar char="•"/>
            </a:pPr>
            <a:r>
              <a:rPr lang="en-US" smtClean="0"/>
              <a:t>1926.201 Flagger - Handout</a:t>
            </a:r>
          </a:p>
          <a:p>
            <a:pPr eaLnBrk="1" hangingPunct="1"/>
            <a:endParaRPr lang="en-US" smtClean="0"/>
          </a:p>
        </p:txBody>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Slide Image Placeholder 1"/>
          <p:cNvSpPr>
            <a:spLocks noGrp="1" noRot="1" noChangeAspect="1" noTextEdit="1"/>
          </p:cNvSpPr>
          <p:nvPr>
            <p:ph type="sldImg"/>
          </p:nvPr>
        </p:nvSpPr>
        <p:spPr>
          <a:ln/>
        </p:spPr>
      </p:sp>
      <p:sp>
        <p:nvSpPr>
          <p:cNvPr id="641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1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A2D66A7-F5AC-4B42-BA74-8E68DBDDB9B3}" type="slidenum">
              <a:rPr lang="en-US" smtClean="0">
                <a:latin typeface="Times New Roman" pitchFamily="18" charset="0"/>
              </a:rPr>
              <a:pPr/>
              <a:t>270</a:t>
            </a:fld>
            <a:endParaRPr lang="en-US" smtClean="0">
              <a:latin typeface="Times New Roman" pitchFamily="18" charset="0"/>
            </a:endParaRPr>
          </a:p>
        </p:txBody>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E9F7406-87CC-4478-B417-B40DEC7F95C3}" type="slidenum">
              <a:rPr lang="en-US" smtClean="0">
                <a:latin typeface="Times New Roman" pitchFamily="18" charset="0"/>
              </a:rPr>
              <a:pPr/>
              <a:t>271</a:t>
            </a:fld>
            <a:endParaRPr lang="en-US" smtClean="0">
              <a:latin typeface="Times New Roman" pitchFamily="18" charset="0"/>
            </a:endParaRPr>
          </a:p>
        </p:txBody>
      </p:sp>
      <p:sp>
        <p:nvSpPr>
          <p:cNvPr id="642051" name="Rectangle 2"/>
          <p:cNvSpPr>
            <a:spLocks noChangeArrowheads="1" noTextEdit="1"/>
          </p:cNvSpPr>
          <p:nvPr>
            <p:ph type="sldImg"/>
          </p:nvPr>
        </p:nvSpPr>
        <p:spPr>
          <a:ln/>
        </p:spPr>
      </p:sp>
      <p:sp>
        <p:nvSpPr>
          <p:cNvPr id="642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Positive things to do which will minimize exposure to the motoring public.</a:t>
            </a:r>
          </a:p>
          <a:p>
            <a:pPr eaLnBrk="1" hangingPunct="1"/>
            <a:endParaRPr lang="en-US" smtClean="0"/>
          </a:p>
          <a:p>
            <a:pPr eaLnBrk="1" hangingPunct="1"/>
            <a:r>
              <a:rPr lang="en-US" smtClean="0"/>
              <a:t>The limited availability of skilled workers necessitates training of site </a:t>
            </a:r>
          </a:p>
          <a:p>
            <a:pPr eaLnBrk="1" hangingPunct="1"/>
            <a:r>
              <a:rPr lang="en-US" smtClean="0"/>
              <a:t>personnel. To assume everyone knows how to set up a WZTC is a </a:t>
            </a:r>
          </a:p>
          <a:p>
            <a:pPr eaLnBrk="1" hangingPunct="1"/>
            <a:r>
              <a:rPr lang="en-US" smtClean="0"/>
              <a:t>formula for failure.  </a:t>
            </a:r>
          </a:p>
          <a:p>
            <a:pPr eaLnBrk="1" hangingPunct="1"/>
            <a:endParaRPr lang="en-US" smtClean="0"/>
          </a:p>
          <a:p>
            <a:pPr eaLnBrk="1" hangingPunct="1"/>
            <a:r>
              <a:rPr lang="en-US" smtClean="0"/>
              <a:t>Only crew members trained for their tasks, with a great emphasis on safety.  </a:t>
            </a:r>
          </a:p>
          <a:p>
            <a:pPr eaLnBrk="1" hangingPunct="1"/>
            <a:r>
              <a:rPr lang="en-US" smtClean="0"/>
              <a:t>Ensure that all people know their job duties prior to going into the field.  Supervisor’s </a:t>
            </a:r>
          </a:p>
          <a:p>
            <a:pPr eaLnBrk="1" hangingPunct="1"/>
            <a:r>
              <a:rPr lang="en-US" smtClean="0"/>
              <a:t>need to review the process. </a:t>
            </a:r>
          </a:p>
        </p:txBody>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C3E1103-BA7C-48C2-ADB5-563A59B3B0F8}" type="slidenum">
              <a:rPr lang="en-US" smtClean="0">
                <a:latin typeface="Times New Roman" pitchFamily="18" charset="0"/>
              </a:rPr>
              <a:pPr/>
              <a:t>272</a:t>
            </a:fld>
            <a:endParaRPr lang="en-US" smtClean="0">
              <a:latin typeface="Times New Roman" pitchFamily="18" charset="0"/>
            </a:endParaRPr>
          </a:p>
        </p:txBody>
      </p:sp>
      <p:sp>
        <p:nvSpPr>
          <p:cNvPr id="643075" name="Rectangle 2"/>
          <p:cNvSpPr>
            <a:spLocks noChangeArrowheads="1" noTextEdit="1"/>
          </p:cNvSpPr>
          <p:nvPr>
            <p:ph type="sldImg"/>
          </p:nvPr>
        </p:nvSpPr>
        <p:spPr>
          <a:ln/>
        </p:spPr>
      </p:sp>
      <p:sp>
        <p:nvSpPr>
          <p:cNvPr id="643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it can’t or shouldn’t happen IT WILL AT THE MOST INOPPORTUNE</a:t>
            </a:r>
            <a:br>
              <a:rPr lang="en-US" smtClean="0"/>
            </a:br>
            <a:r>
              <a:rPr lang="en-US" smtClean="0"/>
              <a:t>TIME.</a:t>
            </a:r>
          </a:p>
          <a:p>
            <a:pPr eaLnBrk="1" hangingPunct="1"/>
            <a:endParaRPr lang="en-US" smtClean="0"/>
          </a:p>
          <a:p>
            <a:pPr eaLnBrk="1" hangingPunct="1"/>
            <a:r>
              <a:rPr lang="en-US" smtClean="0"/>
              <a:t>That’s when you are on the street at  rush hour and the truck stops.  </a:t>
            </a:r>
          </a:p>
        </p:txBody>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Slide Image Placeholder 1"/>
          <p:cNvSpPr>
            <a:spLocks noGrp="1" noRot="1" noChangeAspect="1" noTextEdit="1"/>
          </p:cNvSpPr>
          <p:nvPr>
            <p:ph type="sldImg"/>
          </p:nvPr>
        </p:nvSpPr>
        <p:spPr>
          <a:ln/>
        </p:spPr>
      </p:sp>
      <p:sp>
        <p:nvSpPr>
          <p:cNvPr id="64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1926.20b4</a:t>
            </a:r>
          </a:p>
          <a:p>
            <a:r>
              <a:rPr lang="en-US" smtClean="0"/>
              <a:t>Manufacturers of equipment – owners manual</a:t>
            </a:r>
          </a:p>
          <a:p>
            <a:r>
              <a:rPr lang="en-US" smtClean="0"/>
              <a:t>Troubleshooting section – make copies</a:t>
            </a:r>
          </a:p>
        </p:txBody>
      </p:sp>
      <p:sp>
        <p:nvSpPr>
          <p:cNvPr id="64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11496F1-0454-41B3-907A-1F7585A2E124}" type="slidenum">
              <a:rPr lang="en-US" smtClean="0">
                <a:latin typeface="Times New Roman" pitchFamily="18" charset="0"/>
              </a:rPr>
              <a:pPr/>
              <a:t>273</a:t>
            </a:fld>
            <a:endParaRPr lang="en-US" smtClean="0">
              <a:latin typeface="Times New Roman" pitchFamily="18" charset="0"/>
            </a:endParaRPr>
          </a:p>
        </p:txBody>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72F6BAD-3DEA-4B39-B22B-A2617F411723}" type="slidenum">
              <a:rPr lang="en-US" smtClean="0">
                <a:latin typeface="Times New Roman" pitchFamily="18" charset="0"/>
              </a:rPr>
              <a:pPr/>
              <a:t>274</a:t>
            </a:fld>
            <a:endParaRPr lang="en-US" smtClean="0">
              <a:latin typeface="Times New Roman" pitchFamily="18" charset="0"/>
            </a:endParaRPr>
          </a:p>
        </p:txBody>
      </p:sp>
      <p:sp>
        <p:nvSpPr>
          <p:cNvPr id="645123" name="Rectangle 2"/>
          <p:cNvSpPr>
            <a:spLocks noChangeArrowheads="1" noTextEdit="1"/>
          </p:cNvSpPr>
          <p:nvPr>
            <p:ph type="sldImg"/>
          </p:nvPr>
        </p:nvSpPr>
        <p:spPr>
          <a:ln/>
        </p:spPr>
      </p:sp>
      <p:sp>
        <p:nvSpPr>
          <p:cNvPr id="64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When conditions permit begin installation at the up stream end and work</a:t>
            </a:r>
          </a:p>
          <a:p>
            <a:pPr eaLnBrk="1" hangingPunct="1"/>
            <a:r>
              <a:rPr lang="en-US" smtClean="0"/>
              <a:t>systematically downstream to the final device.</a:t>
            </a:r>
          </a:p>
        </p:txBody>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Slide Image Placeholder 1"/>
          <p:cNvSpPr>
            <a:spLocks noGrp="1" noRot="1" noChangeAspect="1" noTextEdit="1"/>
          </p:cNvSpPr>
          <p:nvPr>
            <p:ph type="sldImg"/>
          </p:nvPr>
        </p:nvSpPr>
        <p:spPr>
          <a:ln/>
        </p:spPr>
      </p:sp>
      <p:sp>
        <p:nvSpPr>
          <p:cNvPr id="64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Representative of driving – not to scale</a:t>
            </a:r>
          </a:p>
        </p:txBody>
      </p:sp>
      <p:sp>
        <p:nvSpPr>
          <p:cNvPr id="64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4EABEC1-DB65-450E-BCA1-77B31AE03938}" type="slidenum">
              <a:rPr lang="en-US" smtClean="0">
                <a:latin typeface="Times New Roman" pitchFamily="18" charset="0"/>
              </a:rPr>
              <a:pPr/>
              <a:t>275</a:t>
            </a:fld>
            <a:endParaRPr lang="en-US" smtClean="0">
              <a:latin typeface="Times New Roman" pitchFamily="18" charset="0"/>
            </a:endParaRPr>
          </a:p>
        </p:txBody>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5C21581-E254-4FD9-AF1D-44C2B5BC585E}" type="slidenum">
              <a:rPr lang="en-US" smtClean="0">
                <a:latin typeface="Times New Roman" pitchFamily="18" charset="0"/>
              </a:rPr>
              <a:pPr/>
              <a:t>276</a:t>
            </a:fld>
            <a:endParaRPr lang="en-US" smtClean="0">
              <a:latin typeface="Times New Roman" pitchFamily="18" charset="0"/>
            </a:endParaRPr>
          </a:p>
        </p:txBody>
      </p:sp>
      <p:sp>
        <p:nvSpPr>
          <p:cNvPr id="647171" name="Rectangle 2"/>
          <p:cNvSpPr>
            <a:spLocks noChangeArrowheads="1" noTextEdit="1"/>
          </p:cNvSpPr>
          <p:nvPr>
            <p:ph type="sldImg"/>
          </p:nvPr>
        </p:nvSpPr>
        <p:spPr>
          <a:ln/>
        </p:spPr>
      </p:sp>
      <p:sp>
        <p:nvSpPr>
          <p:cNvPr id="64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Its essential to channelize opposing traffic out of its lane before moving oncoming </a:t>
            </a:r>
          </a:p>
          <a:p>
            <a:pPr eaLnBrk="1" hangingPunct="1"/>
            <a:r>
              <a:rPr lang="en-US" smtClean="0"/>
              <a:t>traffic into the lane.</a:t>
            </a:r>
          </a:p>
        </p:txBody>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2BF8EAA-FEBE-462D-AA21-88E93A277494}" type="slidenum">
              <a:rPr lang="en-US" smtClean="0">
                <a:latin typeface="Times New Roman" pitchFamily="18" charset="0"/>
              </a:rPr>
              <a:pPr/>
              <a:t>277</a:t>
            </a:fld>
            <a:endParaRPr lang="en-US" smtClean="0">
              <a:latin typeface="Times New Roman" pitchFamily="18" charset="0"/>
            </a:endParaRPr>
          </a:p>
        </p:txBody>
      </p:sp>
      <p:sp>
        <p:nvSpPr>
          <p:cNvPr id="648195" name="Rectangle 2"/>
          <p:cNvSpPr>
            <a:spLocks noChangeArrowheads="1" noTextEdit="1"/>
          </p:cNvSpPr>
          <p:nvPr>
            <p:ph type="sldImg"/>
          </p:nvPr>
        </p:nvSpPr>
        <p:spPr>
          <a:ln/>
        </p:spPr>
      </p:sp>
      <p:sp>
        <p:nvSpPr>
          <p:cNvPr id="64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GOAL OF THE ENTIRE INSTALLATION PROCESS IS TO MAKE THE ENTIRE </a:t>
            </a:r>
          </a:p>
          <a:p>
            <a:pPr eaLnBrk="1" hangingPunct="1"/>
            <a:r>
              <a:rPr lang="en-US" smtClean="0"/>
              <a:t>OPERATION SAFE!!!</a:t>
            </a:r>
          </a:p>
          <a:p>
            <a:pPr eaLnBrk="1" hangingPunct="1"/>
            <a:endParaRPr lang="en-US" smtClean="0"/>
          </a:p>
          <a:p>
            <a:pPr eaLnBrk="1" hangingPunct="1"/>
            <a:r>
              <a:rPr lang="en-US" smtClean="0"/>
              <a:t>When devices are supposed to be set and removed a number of times spots should be painted </a:t>
            </a:r>
          </a:p>
          <a:p>
            <a:pPr eaLnBrk="1" hangingPunct="1"/>
            <a:r>
              <a:rPr lang="en-US" smtClean="0"/>
              <a:t>as to were each device should be placed.  These devices should never be stored on the shoulder </a:t>
            </a:r>
          </a:p>
          <a:p>
            <a:pPr eaLnBrk="1" hangingPunct="1"/>
            <a:r>
              <a:rPr lang="en-US" smtClean="0"/>
              <a:t>of the roadway as they might be mistaken for a shoulder closing. </a:t>
            </a:r>
          </a:p>
          <a:p>
            <a:pPr eaLnBrk="1" hangingPunct="1"/>
            <a:r>
              <a:rPr lang="en-US" smtClean="0"/>
              <a:t> </a:t>
            </a:r>
          </a:p>
          <a:p>
            <a:pPr eaLnBrk="1" hangingPunct="1"/>
            <a:r>
              <a:rPr lang="en-US" smtClean="0"/>
              <a:t>Taper set up </a:t>
            </a:r>
          </a:p>
          <a:p>
            <a:pPr eaLnBrk="1" hangingPunct="1"/>
            <a:r>
              <a:rPr lang="en-US" smtClean="0"/>
              <a:t>1.  Set the devices on the edge of the road.</a:t>
            </a:r>
          </a:p>
          <a:p>
            <a:pPr eaLnBrk="1" hangingPunct="1"/>
            <a:r>
              <a:rPr lang="en-US" smtClean="0"/>
              <a:t>2. Space each device the proper distance(length) from one another.</a:t>
            </a:r>
          </a:p>
          <a:p>
            <a:pPr eaLnBrk="1" hangingPunct="1"/>
            <a:r>
              <a:rPr lang="en-US" smtClean="0"/>
              <a:t>3. Walk each device in placing each device one foot further onto the</a:t>
            </a:r>
          </a:p>
          <a:p>
            <a:pPr eaLnBrk="1" hangingPunct="1"/>
            <a:r>
              <a:rPr lang="en-US" smtClean="0"/>
              <a:t>    roadway.</a:t>
            </a:r>
          </a:p>
          <a:p>
            <a:pPr eaLnBrk="1" hangingPunct="1"/>
            <a:endParaRPr lang="en-US" smtClean="0"/>
          </a:p>
          <a:p>
            <a:pPr eaLnBrk="1" hangingPunct="1"/>
            <a:endParaRPr lang="en-US" smtClean="0"/>
          </a:p>
        </p:txBody>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Slide Image Placeholder 1"/>
          <p:cNvSpPr>
            <a:spLocks noGrp="1" noRot="1" noChangeAspect="1" noTextEdit="1"/>
          </p:cNvSpPr>
          <p:nvPr>
            <p:ph type="sldImg"/>
          </p:nvPr>
        </p:nvSpPr>
        <p:spPr>
          <a:ln/>
        </p:spPr>
      </p:sp>
      <p:sp>
        <p:nvSpPr>
          <p:cNvPr id="64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Beacons</a:t>
            </a:r>
          </a:p>
        </p:txBody>
      </p:sp>
      <p:sp>
        <p:nvSpPr>
          <p:cNvPr id="64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14F4374-DD4B-4549-93EE-F6B7409B92DB}" type="slidenum">
              <a:rPr lang="en-US" smtClean="0">
                <a:latin typeface="Times New Roman" pitchFamily="18" charset="0"/>
              </a:rPr>
              <a:pPr/>
              <a:t>278</a:t>
            </a:fld>
            <a:endParaRPr lang="en-US" smtClean="0">
              <a:latin typeface="Times New Roman" pitchFamily="18" charset="0"/>
            </a:endParaRPr>
          </a:p>
        </p:txBody>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Slide Image Placeholder 1"/>
          <p:cNvSpPr>
            <a:spLocks noGrp="1" noRot="1" noChangeAspect="1" noTextEdit="1"/>
          </p:cNvSpPr>
          <p:nvPr>
            <p:ph type="sldImg"/>
          </p:nvPr>
        </p:nvSpPr>
        <p:spPr>
          <a:ln/>
        </p:spPr>
      </p:sp>
      <p:sp>
        <p:nvSpPr>
          <p:cNvPr id="65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 standard from OSHA regarding these vehicles</a:t>
            </a:r>
          </a:p>
        </p:txBody>
      </p:sp>
      <p:sp>
        <p:nvSpPr>
          <p:cNvPr id="65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09650CA-D60C-41FC-9F90-DD6D4662F561}" type="slidenum">
              <a:rPr lang="en-US" smtClean="0">
                <a:latin typeface="Times New Roman" pitchFamily="18" charset="0"/>
              </a:rPr>
              <a:pPr/>
              <a:t>279</a:t>
            </a:fld>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a:ln/>
        </p:spPr>
      </p:sp>
      <p:sp>
        <p:nvSpPr>
          <p:cNvPr id="393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3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2F18C3C-59C6-46BB-94E7-8CACCE3E55E1}" type="slidenum">
              <a:rPr lang="en-US" smtClean="0">
                <a:latin typeface="Times New Roman" pitchFamily="18" charset="0"/>
              </a:rPr>
              <a:pPr/>
              <a:t>28</a:t>
            </a:fld>
            <a:endParaRPr lang="en-US" smtClean="0">
              <a:latin typeface="Times New Roman" pitchFamily="18" charset="0"/>
            </a:endParaRPr>
          </a:p>
        </p:txBody>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Slide Image Placeholder 1"/>
          <p:cNvSpPr>
            <a:spLocks noGrp="1" noRot="1" noChangeAspect="1" noTextEdit="1"/>
          </p:cNvSpPr>
          <p:nvPr>
            <p:ph type="sldImg"/>
          </p:nvPr>
        </p:nvSpPr>
        <p:spPr>
          <a:ln/>
        </p:spPr>
      </p:sp>
      <p:sp>
        <p:nvSpPr>
          <p:cNvPr id="65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8709DB4-4758-402B-8F1F-425BC7C12999}" type="slidenum">
              <a:rPr lang="en-US" smtClean="0">
                <a:latin typeface="Times New Roman" pitchFamily="18" charset="0"/>
              </a:rPr>
              <a:pPr/>
              <a:t>280</a:t>
            </a:fld>
            <a:endParaRPr lang="en-US" smtClean="0">
              <a:latin typeface="Times New Roman" pitchFamily="18" charset="0"/>
            </a:endParaRPr>
          </a:p>
        </p:txBody>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Slide Image Placeholder 1"/>
          <p:cNvSpPr>
            <a:spLocks noGrp="1" noRot="1" noChangeAspect="1" noTextEdit="1"/>
          </p:cNvSpPr>
          <p:nvPr>
            <p:ph type="sldImg"/>
          </p:nvPr>
        </p:nvSpPr>
        <p:spPr>
          <a:ln/>
        </p:spPr>
      </p:sp>
      <p:sp>
        <p:nvSpPr>
          <p:cNvPr id="65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5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EFCA2EE-7D53-4CCF-843E-D2A8DB82153F}" type="slidenum">
              <a:rPr lang="en-US" smtClean="0">
                <a:latin typeface="Times New Roman" pitchFamily="18" charset="0"/>
              </a:rPr>
              <a:pPr/>
              <a:t>281</a:t>
            </a:fld>
            <a:endParaRPr lang="en-US" smtClean="0">
              <a:latin typeface="Times New Roman" pitchFamily="18" charset="0"/>
            </a:endParaRPr>
          </a:p>
        </p:txBody>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B8C36AC-87D3-403F-8064-B868C6394ECB}" type="slidenum">
              <a:rPr lang="en-US" smtClean="0">
                <a:latin typeface="Times New Roman" pitchFamily="18" charset="0"/>
              </a:rPr>
              <a:pPr/>
              <a:t>282</a:t>
            </a:fld>
            <a:endParaRPr lang="en-US" smtClean="0">
              <a:latin typeface="Times New Roman" pitchFamily="18" charset="0"/>
            </a:endParaRPr>
          </a:p>
        </p:txBody>
      </p:sp>
      <p:sp>
        <p:nvSpPr>
          <p:cNvPr id="653315" name="Rectangle 2"/>
          <p:cNvSpPr>
            <a:spLocks noChangeArrowheads="1" noTextEdit="1"/>
          </p:cNvSpPr>
          <p:nvPr>
            <p:ph type="sldImg"/>
          </p:nvPr>
        </p:nvSpPr>
        <p:spPr>
          <a:ln/>
        </p:spPr>
      </p:sp>
      <p:sp>
        <p:nvSpPr>
          <p:cNvPr id="65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Placing ballast low is integral to safety. Airborne ballast becomes a hazard.</a:t>
            </a:r>
          </a:p>
          <a:p>
            <a:pPr eaLnBrk="1" hangingPunct="1"/>
            <a:endParaRPr lang="en-US" smtClean="0"/>
          </a:p>
          <a:p>
            <a:pPr eaLnBrk="1" hangingPunct="1"/>
            <a:r>
              <a:rPr lang="en-US" smtClean="0"/>
              <a:t>Never place concrete as ballast.  Becomes a very dangerous situation if hit by motorist.</a:t>
            </a:r>
          </a:p>
          <a:p>
            <a:pPr eaLnBrk="1" hangingPunct="1"/>
            <a:endParaRPr lang="en-US" smtClean="0"/>
          </a:p>
        </p:txBody>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Slide Image Placeholder 1"/>
          <p:cNvSpPr>
            <a:spLocks noGrp="1" noRot="1" noChangeAspect="1" noTextEdit="1"/>
          </p:cNvSpPr>
          <p:nvPr>
            <p:ph type="sldImg"/>
          </p:nvPr>
        </p:nvSpPr>
        <p:spPr>
          <a:ln/>
        </p:spPr>
      </p:sp>
      <p:sp>
        <p:nvSpPr>
          <p:cNvPr id="65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6E9329F-3E38-441A-A1E1-7C704B8BAA34}" type="slidenum">
              <a:rPr lang="en-US" smtClean="0">
                <a:latin typeface="Times New Roman" pitchFamily="18" charset="0"/>
              </a:rPr>
              <a:pPr/>
              <a:t>283</a:t>
            </a:fld>
            <a:endParaRPr lang="en-US" smtClean="0">
              <a:latin typeface="Times New Roman" pitchFamily="18" charset="0"/>
            </a:endParaRPr>
          </a:p>
        </p:txBody>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Slide Image Placeholder 1"/>
          <p:cNvSpPr>
            <a:spLocks noGrp="1" noRot="1" noChangeAspect="1" noTextEdit="1"/>
          </p:cNvSpPr>
          <p:nvPr>
            <p:ph type="sldImg"/>
          </p:nvPr>
        </p:nvSpPr>
        <p:spPr>
          <a:ln/>
        </p:spPr>
      </p:sp>
      <p:sp>
        <p:nvSpPr>
          <p:cNvPr id="65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0EB390A-A5A2-4095-9C8F-44EFA43D5211}" type="slidenum">
              <a:rPr lang="en-US" smtClean="0">
                <a:latin typeface="Times New Roman" pitchFamily="18" charset="0"/>
              </a:rPr>
              <a:pPr/>
              <a:t>284</a:t>
            </a:fld>
            <a:endParaRPr lang="en-US" smtClean="0">
              <a:latin typeface="Times New Roman" pitchFamily="18" charset="0"/>
            </a:endParaRPr>
          </a:p>
        </p:txBody>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Slide Image Placeholder 1"/>
          <p:cNvSpPr>
            <a:spLocks noGrp="1" noRot="1" noChangeAspect="1" noTextEdit="1"/>
          </p:cNvSpPr>
          <p:nvPr>
            <p:ph type="sldImg"/>
          </p:nvPr>
        </p:nvSpPr>
        <p:spPr>
          <a:ln/>
        </p:spPr>
      </p:sp>
      <p:sp>
        <p:nvSpPr>
          <p:cNvPr id="65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0D491A7-DBA4-4BFF-B741-DD124CEF4CD7}" type="slidenum">
              <a:rPr lang="en-US" smtClean="0">
                <a:latin typeface="Times New Roman" pitchFamily="18" charset="0"/>
              </a:rPr>
              <a:pPr/>
              <a:t>285</a:t>
            </a:fld>
            <a:endParaRPr lang="en-US" smtClean="0">
              <a:latin typeface="Times New Roman" pitchFamily="18" charset="0"/>
            </a:endParaRPr>
          </a:p>
        </p:txBody>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7B61E21-D3B2-457A-A1B1-57043D2FB1B7}" type="slidenum">
              <a:rPr lang="en-US" smtClean="0">
                <a:latin typeface="Times New Roman" pitchFamily="18" charset="0"/>
              </a:rPr>
              <a:pPr/>
              <a:t>286</a:t>
            </a:fld>
            <a:endParaRPr lang="en-US" smtClean="0">
              <a:latin typeface="Times New Roman" pitchFamily="18" charset="0"/>
            </a:endParaRPr>
          </a:p>
        </p:txBody>
      </p:sp>
      <p:sp>
        <p:nvSpPr>
          <p:cNvPr id="657411" name="Rectangle 2"/>
          <p:cNvSpPr>
            <a:spLocks noChangeArrowheads="1" noTextEdit="1"/>
          </p:cNvSpPr>
          <p:nvPr>
            <p:ph type="sldImg"/>
          </p:nvPr>
        </p:nvSpPr>
        <p:spPr>
          <a:ln/>
        </p:spPr>
      </p:sp>
      <p:sp>
        <p:nvSpPr>
          <p:cNvPr id="65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site conditions permit modification and removal of the system shall be</a:t>
            </a:r>
          </a:p>
          <a:p>
            <a:pPr eaLnBrk="1" hangingPunct="1"/>
            <a:r>
              <a:rPr lang="en-US" smtClean="0"/>
              <a:t>completed beginning at the downstream end working upstream.</a:t>
            </a:r>
          </a:p>
          <a:p>
            <a:pPr eaLnBrk="1" hangingPunct="1"/>
            <a:endParaRPr lang="en-US" smtClean="0"/>
          </a:p>
          <a:p>
            <a:pPr eaLnBrk="1" hangingPunct="1"/>
            <a:r>
              <a:rPr lang="en-US" smtClean="0"/>
              <a:t>This allows the remaining devices to provide some security for the worker.</a:t>
            </a:r>
          </a:p>
        </p:txBody>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87C2A07-C736-40E2-932E-C57C828304A3}" type="slidenum">
              <a:rPr lang="en-US" smtClean="0">
                <a:latin typeface="Times New Roman" pitchFamily="18" charset="0"/>
              </a:rPr>
              <a:pPr/>
              <a:t>287</a:t>
            </a:fld>
            <a:endParaRPr lang="en-US" smtClean="0">
              <a:latin typeface="Times New Roman" pitchFamily="18" charset="0"/>
            </a:endParaRPr>
          </a:p>
        </p:txBody>
      </p:sp>
      <p:sp>
        <p:nvSpPr>
          <p:cNvPr id="658435" name="Rectangle 2"/>
          <p:cNvSpPr>
            <a:spLocks noChangeArrowheads="1" noTextEdit="1"/>
          </p:cNvSpPr>
          <p:nvPr>
            <p:ph type="sldImg"/>
          </p:nvPr>
        </p:nvSpPr>
        <p:spPr>
          <a:ln/>
        </p:spPr>
      </p:sp>
      <p:sp>
        <p:nvSpPr>
          <p:cNvPr id="65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Devices require maintenance on a regular schedule. This includes</a:t>
            </a:r>
          </a:p>
          <a:p>
            <a:pPr eaLnBrk="1" hangingPunct="1"/>
            <a:r>
              <a:rPr lang="en-US" smtClean="0"/>
              <a:t>cleaning reflective surfaces after each weather occurrence.</a:t>
            </a:r>
          </a:p>
          <a:p>
            <a:pPr eaLnBrk="1" hangingPunct="1"/>
            <a:r>
              <a:rPr lang="en-US" smtClean="0"/>
              <a:t>Mechanical units shall be well maintained at all times.</a:t>
            </a:r>
          </a:p>
          <a:p>
            <a:pPr eaLnBrk="1" hangingPunct="1"/>
            <a:endParaRPr lang="en-US" smtClean="0"/>
          </a:p>
          <a:p>
            <a:pPr eaLnBrk="1" hangingPunct="1"/>
            <a:r>
              <a:rPr lang="en-US" smtClean="0"/>
              <a:t>Faded or damaged reflective material shall be removed and replaced. </a:t>
            </a:r>
          </a:p>
        </p:txBody>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Slide Image Placeholder 1"/>
          <p:cNvSpPr>
            <a:spLocks noGrp="1" noRot="1" noChangeAspect="1" noTextEdit="1"/>
          </p:cNvSpPr>
          <p:nvPr>
            <p:ph type="sldImg"/>
          </p:nvPr>
        </p:nvSpPr>
        <p:spPr>
          <a:ln/>
        </p:spPr>
      </p:sp>
      <p:sp>
        <p:nvSpPr>
          <p:cNvPr id="65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19F01AC-6189-48CA-AF82-3692927E5045}" type="slidenum">
              <a:rPr lang="en-US" smtClean="0">
                <a:latin typeface="Times New Roman" pitchFamily="18" charset="0"/>
              </a:rPr>
              <a:pPr/>
              <a:t>288</a:t>
            </a:fld>
            <a:endParaRPr lang="en-US" smtClean="0">
              <a:latin typeface="Times New Roman" pitchFamily="18" charset="0"/>
            </a:endParaRPr>
          </a:p>
        </p:txBody>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Slide Image Placeholder 1"/>
          <p:cNvSpPr>
            <a:spLocks noGrp="1" noRot="1" noChangeAspect="1" noTextEdit="1"/>
          </p:cNvSpPr>
          <p:nvPr>
            <p:ph type="sldImg"/>
          </p:nvPr>
        </p:nvSpPr>
        <p:spPr>
          <a:ln/>
        </p:spPr>
      </p:sp>
      <p:sp>
        <p:nvSpPr>
          <p:cNvPr id="66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7637A5E-5CAA-4A94-AD56-10FE71DDBF24}" type="slidenum">
              <a:rPr lang="en-US" smtClean="0">
                <a:latin typeface="Times New Roman" pitchFamily="18" charset="0"/>
              </a:rPr>
              <a:pPr/>
              <a:t>289</a:t>
            </a:fld>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Societal Change – impaired drivers, different drivers – less tolerance</a:t>
            </a:r>
          </a:p>
        </p:txBody>
      </p:sp>
      <p:sp>
        <p:nvSpPr>
          <p:cNvPr id="394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6BEA7D2-7352-4463-9CB1-4CF43F378469}" type="slidenum">
              <a:rPr lang="en-US" smtClean="0">
                <a:latin typeface="Times New Roman" pitchFamily="18" charset="0"/>
              </a:rPr>
              <a:pPr/>
              <a:t>29</a:t>
            </a:fld>
            <a:endParaRPr lang="en-US" smtClean="0">
              <a:latin typeface="Times New Roman" pitchFamily="18" charset="0"/>
            </a:endParaRPr>
          </a:p>
        </p:txBody>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Slide Image Placeholder 1"/>
          <p:cNvSpPr>
            <a:spLocks noGrp="1" noRot="1" noChangeAspect="1" noTextEdit="1"/>
          </p:cNvSpPr>
          <p:nvPr>
            <p:ph type="sldImg"/>
          </p:nvPr>
        </p:nvSpPr>
        <p:spPr>
          <a:ln/>
        </p:spPr>
      </p:sp>
      <p:sp>
        <p:nvSpPr>
          <p:cNvPr id="66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6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A244F80-BD74-4DBB-ABE8-7608847F02B8}" type="slidenum">
              <a:rPr lang="en-US" smtClean="0">
                <a:latin typeface="Times New Roman" pitchFamily="18" charset="0"/>
              </a:rPr>
              <a:pPr/>
              <a:t>290</a:t>
            </a:fld>
            <a:endParaRPr lang="en-US" smtClean="0">
              <a:latin typeface="Times New Roman" pitchFamily="18" charset="0"/>
            </a:endParaRPr>
          </a:p>
        </p:txBody>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3FED833-37C5-4C15-85D0-AED2E2967B0C}" type="slidenum">
              <a:rPr lang="en-US" smtClean="0">
                <a:latin typeface="Times New Roman" pitchFamily="18" charset="0"/>
              </a:rPr>
              <a:pPr/>
              <a:t>291</a:t>
            </a:fld>
            <a:endParaRPr lang="en-US" smtClean="0">
              <a:latin typeface="Times New Roman" pitchFamily="18" charset="0"/>
            </a:endParaRPr>
          </a:p>
        </p:txBody>
      </p:sp>
      <p:sp>
        <p:nvSpPr>
          <p:cNvPr id="662531" name="Rectangle 2"/>
          <p:cNvSpPr>
            <a:spLocks noChangeArrowheads="1" noTextEdit="1"/>
          </p:cNvSpPr>
          <p:nvPr>
            <p:ph type="sldImg"/>
          </p:nvPr>
        </p:nvSpPr>
        <p:spPr>
          <a:ln/>
        </p:spPr>
      </p:sp>
      <p:sp>
        <p:nvSpPr>
          <p:cNvPr id="66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Inspection of the WZTC is an on going operation both daytime and nighttime.</a:t>
            </a:r>
          </a:p>
          <a:p>
            <a:pPr eaLnBrk="1" hangingPunct="1"/>
            <a:r>
              <a:rPr lang="en-US" smtClean="0"/>
              <a:t>Every inspection shall be documented including date, time and actions</a:t>
            </a:r>
          </a:p>
          <a:p>
            <a:pPr eaLnBrk="1" hangingPunct="1"/>
            <a:r>
              <a:rPr lang="en-US" smtClean="0"/>
              <a:t>taken. Names of the persons completing the inspection are required.</a:t>
            </a:r>
          </a:p>
        </p:txBody>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Slide Image Placeholder 1"/>
          <p:cNvSpPr>
            <a:spLocks noGrp="1" noRot="1" noChangeAspect="1" noTextEdit="1"/>
          </p:cNvSpPr>
          <p:nvPr>
            <p:ph type="sldImg"/>
          </p:nvPr>
        </p:nvSpPr>
        <p:spPr>
          <a:ln/>
        </p:spPr>
      </p:sp>
      <p:sp>
        <p:nvSpPr>
          <p:cNvPr id="66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8CD4E65-20D9-4D08-A94E-E66958EFABAD}" type="slidenum">
              <a:rPr lang="en-US" smtClean="0">
                <a:latin typeface="Times New Roman" pitchFamily="18" charset="0"/>
              </a:rPr>
              <a:pPr/>
              <a:t>292</a:t>
            </a:fld>
            <a:endParaRPr lang="en-US" smtClean="0">
              <a:latin typeface="Times New Roman" pitchFamily="18" charset="0"/>
            </a:endParaRPr>
          </a:p>
        </p:txBody>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Slide Image Placeholder 1"/>
          <p:cNvSpPr>
            <a:spLocks noGrp="1" noRot="1" noChangeAspect="1" noTextEdit="1"/>
          </p:cNvSpPr>
          <p:nvPr>
            <p:ph type="sldImg"/>
          </p:nvPr>
        </p:nvSpPr>
        <p:spPr>
          <a:ln/>
        </p:spPr>
      </p:sp>
      <p:sp>
        <p:nvSpPr>
          <p:cNvPr id="66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2 inspections per day in ND – Morning &amp; Evening</a:t>
            </a:r>
          </a:p>
        </p:txBody>
      </p:sp>
      <p:sp>
        <p:nvSpPr>
          <p:cNvPr id="66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42F694B-2446-4645-9079-3E20369252DA}" type="slidenum">
              <a:rPr lang="en-US" smtClean="0">
                <a:latin typeface="Times New Roman" pitchFamily="18" charset="0"/>
              </a:rPr>
              <a:pPr/>
              <a:t>293</a:t>
            </a:fld>
            <a:endParaRPr lang="en-US" smtClean="0">
              <a:latin typeface="Times New Roman" pitchFamily="18" charset="0"/>
            </a:endParaRPr>
          </a:p>
        </p:txBody>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Slide Image Placeholder 1"/>
          <p:cNvSpPr>
            <a:spLocks noGrp="1" noRot="1" noChangeAspect="1" noTextEdit="1"/>
          </p:cNvSpPr>
          <p:nvPr>
            <p:ph type="sldImg"/>
          </p:nvPr>
        </p:nvSpPr>
        <p:spPr>
          <a:ln/>
        </p:spPr>
      </p:sp>
      <p:sp>
        <p:nvSpPr>
          <p:cNvPr id="66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Chevron wrong directions</a:t>
            </a:r>
          </a:p>
        </p:txBody>
      </p:sp>
      <p:sp>
        <p:nvSpPr>
          <p:cNvPr id="66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32BF6ED-DF88-4DA3-A795-5D16C512BCDB}" type="slidenum">
              <a:rPr lang="en-US" smtClean="0">
                <a:latin typeface="Times New Roman" pitchFamily="18" charset="0"/>
              </a:rPr>
              <a:pPr/>
              <a:t>294</a:t>
            </a:fld>
            <a:endParaRPr lang="en-US" smtClean="0">
              <a:latin typeface="Times New Roman" pitchFamily="18" charset="0"/>
            </a:endParaRPr>
          </a:p>
        </p:txBody>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Slide Image Placeholder 1"/>
          <p:cNvSpPr>
            <a:spLocks noGrp="1" noRot="1" noChangeAspect="1" noTextEdit="1"/>
          </p:cNvSpPr>
          <p:nvPr>
            <p:ph type="sldImg"/>
          </p:nvPr>
        </p:nvSpPr>
        <p:spPr>
          <a:ln/>
        </p:spPr>
      </p:sp>
      <p:sp>
        <p:nvSpPr>
          <p:cNvPr id="66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Cloth face – velcro coming off</a:t>
            </a:r>
          </a:p>
        </p:txBody>
      </p:sp>
      <p:sp>
        <p:nvSpPr>
          <p:cNvPr id="66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916D2C3-116F-4B51-BDD4-2C6BB79DE0E7}" type="slidenum">
              <a:rPr lang="en-US" smtClean="0">
                <a:latin typeface="Times New Roman" pitchFamily="18" charset="0"/>
              </a:rPr>
              <a:pPr/>
              <a:t>295</a:t>
            </a:fld>
            <a:endParaRPr lang="en-US" smtClean="0">
              <a:latin typeface="Times New Roman" pitchFamily="18" charset="0"/>
            </a:endParaRPr>
          </a:p>
        </p:txBody>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007BAC6-1536-4B00-AEDA-D21E77BCB025}" type="slidenum">
              <a:rPr lang="en-US" smtClean="0">
                <a:latin typeface="Times New Roman" pitchFamily="18" charset="0"/>
              </a:rPr>
              <a:pPr/>
              <a:t>296</a:t>
            </a:fld>
            <a:endParaRPr lang="en-US" smtClean="0">
              <a:latin typeface="Times New Roman" pitchFamily="18" charset="0"/>
            </a:endParaRPr>
          </a:p>
        </p:txBody>
      </p:sp>
      <p:sp>
        <p:nvSpPr>
          <p:cNvPr id="667651" name="Rectangle 2"/>
          <p:cNvSpPr>
            <a:spLocks noChangeArrowheads="1" noTextEdit="1"/>
          </p:cNvSpPr>
          <p:nvPr>
            <p:ph type="sldImg"/>
          </p:nvPr>
        </p:nvSpPr>
        <p:spPr>
          <a:ln/>
        </p:spPr>
      </p:sp>
      <p:sp>
        <p:nvSpPr>
          <p:cNvPr id="66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job is not complete until the paper work is finished. If something bad</a:t>
            </a:r>
          </a:p>
          <a:p>
            <a:pPr eaLnBrk="1" hangingPunct="1"/>
            <a:r>
              <a:rPr lang="en-US" smtClean="0"/>
              <a:t>happens on WZTC there will never be enough documents. In the event</a:t>
            </a:r>
          </a:p>
          <a:p>
            <a:pPr eaLnBrk="1" hangingPunct="1"/>
            <a:r>
              <a:rPr lang="en-US" smtClean="0"/>
              <a:t>there is litigation every will wish the would have documented better.</a:t>
            </a:r>
          </a:p>
          <a:p>
            <a:pPr eaLnBrk="1" hangingPunct="1"/>
            <a:endParaRPr lang="en-US" smtClean="0"/>
          </a:p>
          <a:p>
            <a:pPr eaLnBrk="1" hangingPunct="1"/>
            <a:endParaRPr lang="en-US" smtClean="0"/>
          </a:p>
        </p:txBody>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Slide Image Placeholder 1"/>
          <p:cNvSpPr>
            <a:spLocks noGrp="1" noRot="1" noChangeAspect="1" noTextEdit="1"/>
          </p:cNvSpPr>
          <p:nvPr>
            <p:ph type="sldImg"/>
          </p:nvPr>
        </p:nvSpPr>
        <p:spPr>
          <a:ln/>
        </p:spPr>
      </p:sp>
      <p:sp>
        <p:nvSpPr>
          <p:cNvPr id="66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F22FFBF-D1FD-4B97-9F13-FBB3E2C40BDE}" type="slidenum">
              <a:rPr lang="en-US" smtClean="0">
                <a:latin typeface="Times New Roman" pitchFamily="18" charset="0"/>
              </a:rPr>
              <a:pPr/>
              <a:t>297</a:t>
            </a:fld>
            <a:endParaRPr lang="en-US" smtClean="0">
              <a:latin typeface="Times New Roman" pitchFamily="18" charset="0"/>
            </a:endParaRPr>
          </a:p>
        </p:txBody>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A51B1CE-013A-42AC-B693-6DB615974C97}" type="slidenum">
              <a:rPr lang="en-US" smtClean="0">
                <a:latin typeface="Times New Roman" pitchFamily="18" charset="0"/>
              </a:rPr>
              <a:pPr/>
              <a:t>298</a:t>
            </a:fld>
            <a:endParaRPr lang="en-US" smtClean="0">
              <a:latin typeface="Times New Roman" pitchFamily="18" charset="0"/>
            </a:endParaRPr>
          </a:p>
        </p:txBody>
      </p:sp>
      <p:sp>
        <p:nvSpPr>
          <p:cNvPr id="669699" name="Rectangle 2"/>
          <p:cNvSpPr>
            <a:spLocks noChangeArrowheads="1" noTextEdit="1"/>
          </p:cNvSpPr>
          <p:nvPr>
            <p:ph type="sldImg"/>
          </p:nvPr>
        </p:nvSpPr>
        <p:spPr>
          <a:ln/>
        </p:spPr>
      </p:sp>
      <p:sp>
        <p:nvSpPr>
          <p:cNvPr id="66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Never assume someone knows how to work safely. Train your crews how</a:t>
            </a:r>
          </a:p>
          <a:p>
            <a:pPr eaLnBrk="1" hangingPunct="1"/>
            <a:r>
              <a:rPr lang="en-US" smtClean="0"/>
              <a:t>to work safely. Teach them what you expect from them. Teach them how to</a:t>
            </a:r>
          </a:p>
          <a:p>
            <a:pPr eaLnBrk="1" hangingPunct="1"/>
            <a:r>
              <a:rPr lang="en-US" smtClean="0"/>
              <a:t>accomplish this goal in a safe, professional manner.</a:t>
            </a:r>
          </a:p>
          <a:p>
            <a:pPr eaLnBrk="1" hangingPunct="1"/>
            <a:endParaRPr lang="en-US" smtClean="0"/>
          </a:p>
          <a:p>
            <a:pPr eaLnBrk="1" hangingPunct="1"/>
            <a:r>
              <a:rPr lang="en-US" smtClean="0"/>
              <a:t>Skilled personnel are in short supply so train your own.</a:t>
            </a:r>
          </a:p>
        </p:txBody>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85F3D17-B039-4A40-878E-B89415641DFA}" type="slidenum">
              <a:rPr lang="en-US" smtClean="0">
                <a:latin typeface="Times New Roman" pitchFamily="18" charset="0"/>
              </a:rPr>
              <a:pPr/>
              <a:t>299</a:t>
            </a:fld>
            <a:endParaRPr lang="en-US" smtClean="0">
              <a:latin typeface="Times New Roman" pitchFamily="18" charset="0"/>
            </a:endParaRPr>
          </a:p>
        </p:txBody>
      </p:sp>
      <p:sp>
        <p:nvSpPr>
          <p:cNvPr id="670723" name="Rectangle 2"/>
          <p:cNvSpPr>
            <a:spLocks noChangeArrowheads="1" noTextEdit="1"/>
          </p:cNvSpPr>
          <p:nvPr>
            <p:ph type="sldImg"/>
          </p:nvPr>
        </p:nvSpPr>
        <p:spPr>
          <a:ln/>
        </p:spPr>
      </p:sp>
      <p:sp>
        <p:nvSpPr>
          <p:cNvPr id="67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There are several good movies relating to flagging operations. Since flagging</a:t>
            </a:r>
          </a:p>
          <a:p>
            <a:pPr eaLnBrk="1" hangingPunct="1"/>
            <a:r>
              <a:rPr lang="en-US" smtClean="0"/>
              <a:t>movies are produced by State DOT’s, try to get a  movie appropriate to your</a:t>
            </a:r>
          </a:p>
          <a:p>
            <a:pPr eaLnBrk="1" hangingPunct="1"/>
            <a:r>
              <a:rPr lang="en-US" smtClean="0"/>
              <a:t>Local state.</a:t>
            </a:r>
          </a:p>
          <a:p>
            <a:pPr eaLnBrk="1" hangingPunct="1"/>
            <a:endParaRPr lang="en-US" smtClean="0"/>
          </a:p>
          <a:p>
            <a:pPr eaLnBrk="1" hangingPunct="1"/>
            <a:r>
              <a:rPr lang="en-US" smtClean="0"/>
              <a:t>Show the video from ATSSA on flagging and the video put out by United Highway Technologies. </a:t>
            </a:r>
          </a:p>
          <a:p>
            <a:pPr eaLnBrk="1" hangingPunct="1"/>
            <a:endParaRPr lang="en-US" smtClean="0"/>
          </a:p>
          <a:p>
            <a:pPr eaLnBrk="1" hangingPunct="1"/>
            <a:r>
              <a:rPr lang="en-US" b="1" smtClean="0"/>
              <a:t>Flaggers have a great deal of responsibility on the job.  The safety of workers, </a:t>
            </a:r>
          </a:p>
          <a:p>
            <a:pPr eaLnBrk="1" hangingPunct="1"/>
            <a:r>
              <a:rPr lang="en-US" b="1" smtClean="0"/>
              <a:t>motorists, cyclists, and pedestrians depend on the directions they give.  </a:t>
            </a:r>
          </a:p>
          <a:p>
            <a:pPr eaLnBrk="1" hangingPunct="1"/>
            <a:r>
              <a:rPr lang="en-US" b="1" smtClean="0"/>
              <a:t>Everyone relies on the flag person to give them proper directions through </a:t>
            </a:r>
          </a:p>
          <a:p>
            <a:pPr eaLnBrk="1" hangingPunct="1"/>
            <a:r>
              <a:rPr lang="en-US" b="1" smtClean="0"/>
              <a:t>the work zone and passing through them safely.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67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58B63A3-5A19-41E0-8B75-5FA3E19F1EB1}" type="slidenum">
              <a:rPr lang="en-US" smtClean="0">
                <a:latin typeface="Times New Roman" pitchFamily="18" charset="0"/>
              </a:rPr>
              <a:pPr/>
              <a:t>3</a:t>
            </a:fld>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98F0767-2FFF-4AB3-A430-AD5BF2DA2DB5}" type="slidenum">
              <a:rPr lang="en-US" smtClean="0">
                <a:latin typeface="Times New Roman" pitchFamily="18" charset="0"/>
              </a:rPr>
              <a:pPr/>
              <a:t>30</a:t>
            </a:fld>
            <a:endParaRPr lang="en-US" smtClean="0">
              <a:latin typeface="Times New Roman" pitchFamily="18" charset="0"/>
            </a:endParaRPr>
          </a:p>
        </p:txBody>
      </p:sp>
      <p:sp>
        <p:nvSpPr>
          <p:cNvPr id="395267" name="Rectangle 2"/>
          <p:cNvSpPr>
            <a:spLocks noChangeArrowheads="1" noTextEdit="1"/>
          </p:cNvSpPr>
          <p:nvPr>
            <p:ph type="sldImg"/>
          </p:nvPr>
        </p:nvSpPr>
        <p:spPr>
          <a:ln/>
        </p:spPr>
      </p:sp>
      <p:sp>
        <p:nvSpPr>
          <p:cNvPr id="395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Know Hazard, Recognized by OSHA – General Duty Clause</a:t>
            </a:r>
          </a:p>
          <a:p>
            <a:pPr eaLnBrk="1" hangingPunct="1"/>
            <a:endParaRPr lang="en-US" smtClean="0"/>
          </a:p>
          <a:p>
            <a:pPr eaLnBrk="1" hangingPunct="1"/>
            <a:r>
              <a:rPr lang="en-US" smtClean="0"/>
              <a:t>Possible requirements</a:t>
            </a:r>
          </a:p>
          <a:p>
            <a:pPr eaLnBrk="1" hangingPunct="1"/>
            <a:r>
              <a:rPr lang="en-US" smtClean="0"/>
              <a:t>Highly visible clothes, hardhats, and safety shoes</a:t>
            </a:r>
          </a:p>
          <a:p>
            <a:pPr eaLnBrk="1" hangingPunct="1"/>
            <a:r>
              <a:rPr lang="en-US" smtClean="0"/>
              <a:t>PPE information </a:t>
            </a:r>
          </a:p>
          <a:p>
            <a:pPr eaLnBrk="1" hangingPunct="1"/>
            <a:endParaRPr lang="en-US" smtClean="0"/>
          </a:p>
        </p:txBody>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7489961-43F2-4C73-83A3-7F9B49377099}" type="slidenum">
              <a:rPr lang="en-US" smtClean="0">
                <a:latin typeface="Times New Roman" pitchFamily="18" charset="0"/>
              </a:rPr>
              <a:pPr/>
              <a:t>300</a:t>
            </a:fld>
            <a:endParaRPr lang="en-US" smtClean="0">
              <a:latin typeface="Times New Roman" pitchFamily="18" charset="0"/>
            </a:endParaRPr>
          </a:p>
        </p:txBody>
      </p:sp>
      <p:sp>
        <p:nvSpPr>
          <p:cNvPr id="671747" name="Rectangle 2"/>
          <p:cNvSpPr>
            <a:spLocks noChangeArrowheads="1" noTextEdit="1"/>
          </p:cNvSpPr>
          <p:nvPr>
            <p:ph type="sldImg"/>
          </p:nvPr>
        </p:nvSpPr>
        <p:spPr>
          <a:ln/>
        </p:spPr>
      </p:sp>
      <p:sp>
        <p:nvSpPr>
          <p:cNvPr id="67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Stress that devices rather than persons are the method of choice for most </a:t>
            </a:r>
          </a:p>
          <a:p>
            <a:pPr eaLnBrk="1" hangingPunct="1"/>
            <a:r>
              <a:rPr lang="en-US" smtClean="0"/>
              <a:t>situations. Flaggers should be considered only when a devices are not</a:t>
            </a:r>
          </a:p>
          <a:p>
            <a:pPr eaLnBrk="1" hangingPunct="1"/>
            <a:r>
              <a:rPr lang="en-US" smtClean="0"/>
              <a:t>effective. </a:t>
            </a:r>
          </a:p>
          <a:p>
            <a:pPr eaLnBrk="1" hangingPunct="1"/>
            <a:endParaRPr lang="en-US" smtClean="0"/>
          </a:p>
          <a:p>
            <a:pPr eaLnBrk="1" hangingPunct="1"/>
            <a:r>
              <a:rPr lang="en-US" smtClean="0"/>
              <a:t>Major problems with flagging operations:</a:t>
            </a:r>
          </a:p>
          <a:p>
            <a:pPr eaLnBrk="1" hangingPunct="1">
              <a:buFontTx/>
              <a:buChar char="-"/>
            </a:pPr>
            <a:r>
              <a:rPr lang="en-US" smtClean="0"/>
              <a:t>Flag persons are vulnerable to traffic</a:t>
            </a:r>
          </a:p>
          <a:p>
            <a:pPr eaLnBrk="1" hangingPunct="1">
              <a:buFontTx/>
              <a:buChar char="-"/>
            </a:pPr>
            <a:r>
              <a:rPr lang="en-US" smtClean="0"/>
              <a:t>Flagging is one of the most hazardous activities on the roadway</a:t>
            </a:r>
          </a:p>
          <a:p>
            <a:pPr eaLnBrk="1" hangingPunct="1">
              <a:buFontTx/>
              <a:buChar char="-"/>
            </a:pPr>
            <a:r>
              <a:rPr lang="en-US" smtClean="0"/>
              <a:t>Usually flaggers are not trained properly</a:t>
            </a:r>
          </a:p>
          <a:p>
            <a:pPr eaLnBrk="1" hangingPunct="1">
              <a:buFontTx/>
              <a:buChar char="-"/>
            </a:pPr>
            <a:r>
              <a:rPr lang="en-US" smtClean="0"/>
              <a:t>Flagging procedures are employed where safer methods of traffic could be used</a:t>
            </a:r>
          </a:p>
          <a:p>
            <a:pPr eaLnBrk="1" hangingPunct="1">
              <a:buFontTx/>
              <a:buChar char="-"/>
            </a:pPr>
            <a:endParaRPr lang="en-US" smtClean="0"/>
          </a:p>
          <a:p>
            <a:pPr eaLnBrk="1" hangingPunct="1"/>
            <a:r>
              <a:rPr lang="en-US" smtClean="0"/>
              <a:t>Osha looks at flaggers as a safety monitor</a:t>
            </a:r>
          </a:p>
          <a:p>
            <a:pPr eaLnBrk="1" hangingPunct="1">
              <a:buFontTx/>
              <a:buChar char="-"/>
            </a:pPr>
            <a:endParaRPr lang="en-US" smtClean="0"/>
          </a:p>
          <a:p>
            <a:pPr eaLnBrk="1" hangingPunct="1"/>
            <a:endParaRPr lang="en-US" smtClean="0"/>
          </a:p>
          <a:p>
            <a:pPr eaLnBrk="1" hangingPunct="1"/>
            <a:endParaRPr lang="en-US" smtClean="0"/>
          </a:p>
        </p:txBody>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C4FCDFD-E0DB-49FE-A970-7BA94C25CC05}" type="slidenum">
              <a:rPr lang="en-US" smtClean="0">
                <a:latin typeface="Times New Roman" pitchFamily="18" charset="0"/>
              </a:rPr>
              <a:pPr/>
              <a:t>301</a:t>
            </a:fld>
            <a:endParaRPr lang="en-US" smtClean="0">
              <a:latin typeface="Times New Roman" pitchFamily="18" charset="0"/>
            </a:endParaRPr>
          </a:p>
        </p:txBody>
      </p:sp>
      <p:sp>
        <p:nvSpPr>
          <p:cNvPr id="672771" name="Rectangle 2"/>
          <p:cNvSpPr>
            <a:spLocks noChangeArrowheads="1" noTextEdit="1"/>
          </p:cNvSpPr>
          <p:nvPr>
            <p:ph type="sldImg"/>
          </p:nvPr>
        </p:nvSpPr>
        <p:spPr>
          <a:ln/>
        </p:spPr>
      </p:sp>
      <p:sp>
        <p:nvSpPr>
          <p:cNvPr id="67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One of the challenges in working as Flag person is learning to work safely and </a:t>
            </a:r>
          </a:p>
          <a:p>
            <a:pPr eaLnBrk="1" hangingPunct="1"/>
            <a:r>
              <a:rPr lang="en-US" smtClean="0"/>
              <a:t>comfortably in different geographic locations, environmental conditions and at </a:t>
            </a:r>
          </a:p>
          <a:p>
            <a:pPr eaLnBrk="1" hangingPunct="1"/>
            <a:r>
              <a:rPr lang="en-US" smtClean="0"/>
              <a:t>various times of the day.  Flaggers may be asked to work on all types of streets.  </a:t>
            </a:r>
          </a:p>
          <a:p>
            <a:pPr eaLnBrk="1" hangingPunct="1"/>
            <a:r>
              <a:rPr lang="en-US" smtClean="0"/>
              <a:t>Road configurations also affect the way you control traffic in the work zone.  </a:t>
            </a:r>
          </a:p>
          <a:p>
            <a:pPr eaLnBrk="1" hangingPunct="1"/>
            <a:endParaRPr lang="en-US" smtClean="0"/>
          </a:p>
          <a:p>
            <a:pPr eaLnBrk="1" hangingPunct="1"/>
            <a:r>
              <a:rPr lang="en-US" smtClean="0"/>
              <a:t>It is important that you learn about all the hazards that are related to these </a:t>
            </a:r>
          </a:p>
          <a:p>
            <a:pPr eaLnBrk="1" hangingPunct="1"/>
            <a:r>
              <a:rPr lang="en-US" smtClean="0"/>
              <a:t>locations and conditions so that you can make the appropriate precautions.</a:t>
            </a:r>
          </a:p>
        </p:txBody>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Slide Image Placeholder 1"/>
          <p:cNvSpPr>
            <a:spLocks noGrp="1" noRot="1" noChangeAspect="1" noTextEdit="1"/>
          </p:cNvSpPr>
          <p:nvPr>
            <p:ph type="sldImg"/>
          </p:nvPr>
        </p:nvSpPr>
        <p:spPr>
          <a:ln/>
        </p:spPr>
      </p:sp>
      <p:sp>
        <p:nvSpPr>
          <p:cNvPr id="67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43ABF29-B356-476A-84AA-7BAB383E9C7C}" type="slidenum">
              <a:rPr lang="en-US" smtClean="0">
                <a:latin typeface="Times New Roman" pitchFamily="18" charset="0"/>
              </a:rPr>
              <a:pPr/>
              <a:t>302</a:t>
            </a:fld>
            <a:endParaRPr lang="en-US" smtClean="0">
              <a:latin typeface="Times New Roman" pitchFamily="18" charset="0"/>
            </a:endParaRPr>
          </a:p>
        </p:txBody>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Slide Image Placeholder 1"/>
          <p:cNvSpPr>
            <a:spLocks noGrp="1" noRot="1" noChangeAspect="1" noTextEdit="1"/>
          </p:cNvSpPr>
          <p:nvPr>
            <p:ph type="sldImg"/>
          </p:nvPr>
        </p:nvSpPr>
        <p:spPr>
          <a:ln/>
        </p:spPr>
      </p:sp>
      <p:sp>
        <p:nvSpPr>
          <p:cNvPr id="67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A64A87E-421E-42A6-917D-66BBBE2A81E2}" type="slidenum">
              <a:rPr lang="en-US" smtClean="0">
                <a:latin typeface="Times New Roman" pitchFamily="18" charset="0"/>
              </a:rPr>
              <a:pPr/>
              <a:t>303</a:t>
            </a:fld>
            <a:endParaRPr lang="en-US" smtClean="0">
              <a:latin typeface="Times New Roman" pitchFamily="18" charset="0"/>
            </a:endParaRPr>
          </a:p>
        </p:txBody>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Slide Image Placeholder 1"/>
          <p:cNvSpPr>
            <a:spLocks noGrp="1" noRot="1" noChangeAspect="1" noTextEdit="1"/>
          </p:cNvSpPr>
          <p:nvPr>
            <p:ph type="sldImg"/>
          </p:nvPr>
        </p:nvSpPr>
        <p:spPr>
          <a:ln/>
        </p:spPr>
      </p:sp>
      <p:sp>
        <p:nvSpPr>
          <p:cNvPr id="67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BC73D9F-CB58-499D-BE99-4B07929299D7}" type="slidenum">
              <a:rPr lang="en-US" smtClean="0">
                <a:latin typeface="Times New Roman" pitchFamily="18" charset="0"/>
              </a:rPr>
              <a:pPr/>
              <a:t>304</a:t>
            </a:fld>
            <a:endParaRPr lang="en-US" smtClean="0">
              <a:latin typeface="Times New Roman" pitchFamily="18" charset="0"/>
            </a:endParaRPr>
          </a:p>
        </p:txBody>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C7E2827-D316-4E04-A20A-953A0D5393CD}" type="slidenum">
              <a:rPr lang="en-US" smtClean="0">
                <a:latin typeface="Times New Roman" pitchFamily="18" charset="0"/>
              </a:rPr>
              <a:pPr/>
              <a:t>305</a:t>
            </a:fld>
            <a:endParaRPr lang="en-US" smtClean="0">
              <a:latin typeface="Times New Roman" pitchFamily="18" charset="0"/>
            </a:endParaRPr>
          </a:p>
        </p:txBody>
      </p:sp>
      <p:sp>
        <p:nvSpPr>
          <p:cNvPr id="676867" name="Rectangle 2"/>
          <p:cNvSpPr>
            <a:spLocks noChangeArrowheads="1" noTextEdit="1"/>
          </p:cNvSpPr>
          <p:nvPr>
            <p:ph type="sldImg"/>
          </p:nvPr>
        </p:nvSpPr>
        <p:spPr>
          <a:ln/>
        </p:spPr>
      </p:sp>
      <p:sp>
        <p:nvSpPr>
          <p:cNvPr id="67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Flagging being responsible for human safety and direct public contact requires, qualified </a:t>
            </a:r>
          </a:p>
          <a:p>
            <a:pPr eaLnBrk="1" hangingPunct="1"/>
            <a:r>
              <a:rPr lang="en-US" smtClean="0"/>
              <a:t>personnel be selected.  A flaggers job should not be given to someone who is incompetent </a:t>
            </a:r>
          </a:p>
          <a:p>
            <a:pPr eaLnBrk="1" hangingPunct="1"/>
            <a:r>
              <a:rPr lang="en-US" smtClean="0"/>
              <a:t>to perform other work.  The potential liability resulting form accidents in the work zone </a:t>
            </a:r>
          </a:p>
          <a:p>
            <a:pPr eaLnBrk="1" hangingPunct="1"/>
            <a:r>
              <a:rPr lang="en-US" smtClean="0"/>
              <a:t>dictate the FLAGGER be one of the more responsible workers.</a:t>
            </a:r>
          </a:p>
          <a:p>
            <a:pPr eaLnBrk="1" hangingPunct="1"/>
            <a:endParaRPr lang="en-US" smtClean="0"/>
          </a:p>
          <a:p>
            <a:pPr eaLnBrk="1" hangingPunct="1"/>
            <a:r>
              <a:rPr lang="en-US" smtClean="0"/>
              <a:t>Often flaggers wear garments which dominate their safety vests.</a:t>
            </a:r>
          </a:p>
          <a:p>
            <a:pPr eaLnBrk="1" hangingPunct="1"/>
            <a:r>
              <a:rPr lang="en-US" smtClean="0"/>
              <a:t>Example: Duck color overalls and faded safety vests.</a:t>
            </a:r>
          </a:p>
          <a:p>
            <a:pPr eaLnBrk="1" hangingPunct="1"/>
            <a:endParaRPr lang="en-US" smtClean="0"/>
          </a:p>
          <a:p>
            <a:pPr eaLnBrk="1" hangingPunct="1"/>
            <a:r>
              <a:rPr lang="en-US" smtClean="0"/>
              <a:t>Position: Insure the flagger is visible to the motorist. A flagger may</a:t>
            </a:r>
          </a:p>
          <a:p>
            <a:pPr eaLnBrk="1" hangingPunct="1"/>
            <a:r>
              <a:rPr lang="en-US" smtClean="0"/>
              <a:t>be absorbed by the surrounding environment.</a:t>
            </a:r>
          </a:p>
          <a:p>
            <a:pPr eaLnBrk="1" hangingPunct="1"/>
            <a:endParaRPr lang="en-US" smtClean="0"/>
          </a:p>
          <a:p>
            <a:pPr eaLnBrk="1" hangingPunct="1"/>
            <a:r>
              <a:rPr lang="en-US" smtClean="0"/>
              <a:t>Example: Autumn colors (leaves) may hide a flagger.  </a:t>
            </a:r>
          </a:p>
        </p:txBody>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Slide Image Placeholder 1"/>
          <p:cNvSpPr>
            <a:spLocks noGrp="1" noRot="1" noChangeAspect="1" noTextEdit="1"/>
          </p:cNvSpPr>
          <p:nvPr>
            <p:ph type="sldImg"/>
          </p:nvPr>
        </p:nvSpPr>
        <p:spPr>
          <a:ln/>
        </p:spPr>
      </p:sp>
      <p:sp>
        <p:nvSpPr>
          <p:cNvPr id="67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7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9EE0A4F-7400-44DD-9709-8CFAEF2E9201}" type="slidenum">
              <a:rPr lang="en-US" smtClean="0">
                <a:latin typeface="Times New Roman" pitchFamily="18" charset="0"/>
              </a:rPr>
              <a:pPr/>
              <a:t>306</a:t>
            </a:fld>
            <a:endParaRPr lang="en-US" smtClean="0">
              <a:latin typeface="Times New Roman" pitchFamily="18" charset="0"/>
            </a:endParaRPr>
          </a:p>
        </p:txBody>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18C737C-279F-47B9-A909-54A2A0C0889C}" type="slidenum">
              <a:rPr lang="en-US" smtClean="0">
                <a:latin typeface="Times New Roman" pitchFamily="18" charset="0"/>
              </a:rPr>
              <a:pPr/>
              <a:t>307</a:t>
            </a:fld>
            <a:endParaRPr lang="en-US" smtClean="0">
              <a:latin typeface="Times New Roman" pitchFamily="18" charset="0"/>
            </a:endParaRPr>
          </a:p>
        </p:txBody>
      </p:sp>
      <p:sp>
        <p:nvSpPr>
          <p:cNvPr id="678915" name="Rectangle 2"/>
          <p:cNvSpPr>
            <a:spLocks noChangeArrowheads="1" noTextEdit="1"/>
          </p:cNvSpPr>
          <p:nvPr>
            <p:ph type="sldImg"/>
          </p:nvPr>
        </p:nvSpPr>
        <p:spPr>
          <a:ln/>
        </p:spPr>
      </p:sp>
      <p:sp>
        <p:nvSpPr>
          <p:cNvPr id="67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Minnesota it is required that flaggers wear type two vests, pants, and a hat all of this </a:t>
            </a:r>
          </a:p>
          <a:p>
            <a:pPr eaLnBrk="1" hangingPunct="1"/>
            <a:r>
              <a:rPr lang="en-US" smtClean="0"/>
              <a:t>material must be retro – reflective.</a:t>
            </a:r>
          </a:p>
          <a:p>
            <a:pPr eaLnBrk="1" hangingPunct="1"/>
            <a:endParaRPr lang="en-US" smtClean="0"/>
          </a:p>
          <a:p>
            <a:pPr eaLnBrk="1" hangingPunct="1"/>
            <a:r>
              <a:rPr lang="en-US" smtClean="0"/>
              <a:t>Should this be made mandatory in North Dakota?</a:t>
            </a:r>
          </a:p>
          <a:p>
            <a:pPr eaLnBrk="1" hangingPunct="1"/>
            <a:endParaRPr lang="en-US" smtClean="0"/>
          </a:p>
          <a:p>
            <a:pPr eaLnBrk="1" hangingPunct="1"/>
            <a:r>
              <a:rPr lang="en-US" smtClean="0"/>
              <a:t>I saw a contractor using it in North Dakota and it really made the individual stand out and </a:t>
            </a:r>
          </a:p>
          <a:p>
            <a:pPr eaLnBrk="1" hangingPunct="1"/>
            <a:r>
              <a:rPr lang="en-US" smtClean="0"/>
              <a:t>helped in identifying the flagger from the rest of the crew.  I drove through the same </a:t>
            </a:r>
          </a:p>
          <a:p>
            <a:pPr eaLnBrk="1" hangingPunct="1"/>
            <a:r>
              <a:rPr lang="en-US" smtClean="0"/>
              <a:t>work site before they wore the full suit and it was hard to pick out the person.  </a:t>
            </a:r>
          </a:p>
          <a:p>
            <a:pPr eaLnBrk="1" hangingPunct="1"/>
            <a:endParaRPr lang="en-US" smtClean="0"/>
          </a:p>
          <a:p>
            <a:pPr eaLnBrk="1" hangingPunct="1"/>
            <a:r>
              <a:rPr lang="en-US" smtClean="0"/>
              <a:t>You want to draw motorists attention to the flagger.</a:t>
            </a:r>
          </a:p>
        </p:txBody>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Slide Image Placeholder 1"/>
          <p:cNvSpPr>
            <a:spLocks noGrp="1" noRot="1" noChangeAspect="1" noTextEdit="1"/>
          </p:cNvSpPr>
          <p:nvPr>
            <p:ph type="sldImg"/>
          </p:nvPr>
        </p:nvSpPr>
        <p:spPr>
          <a:ln/>
        </p:spPr>
      </p:sp>
      <p:sp>
        <p:nvSpPr>
          <p:cNvPr id="67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Type 3 ensemble</a:t>
            </a:r>
          </a:p>
        </p:txBody>
      </p:sp>
      <p:sp>
        <p:nvSpPr>
          <p:cNvPr id="67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FDE486E-2EDE-4FBA-A94B-8ADE564B9BFA}" type="slidenum">
              <a:rPr lang="en-US" smtClean="0">
                <a:latin typeface="Times New Roman" pitchFamily="18" charset="0"/>
              </a:rPr>
              <a:pPr/>
              <a:t>308</a:t>
            </a:fld>
            <a:endParaRPr lang="en-US" smtClean="0">
              <a:latin typeface="Times New Roman" pitchFamily="18" charset="0"/>
            </a:endParaRPr>
          </a:p>
        </p:txBody>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Slide Image Placeholder 1"/>
          <p:cNvSpPr>
            <a:spLocks noGrp="1" noRot="1" noChangeAspect="1" noTextEdit="1"/>
          </p:cNvSpPr>
          <p:nvPr>
            <p:ph type="sldImg"/>
          </p:nvPr>
        </p:nvSpPr>
        <p:spPr>
          <a:ln/>
        </p:spPr>
      </p:sp>
      <p:sp>
        <p:nvSpPr>
          <p:cNvPr id="68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5B6700F-08C1-4CE7-B0B2-521931ED641C}" type="slidenum">
              <a:rPr lang="en-US" smtClean="0">
                <a:latin typeface="Times New Roman" pitchFamily="18" charset="0"/>
              </a:rPr>
              <a:pPr/>
              <a:t>309</a:t>
            </a:fld>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B3520ED-3FFA-431B-AB02-08097B2D2A3C}" type="slidenum">
              <a:rPr lang="en-US" smtClean="0">
                <a:latin typeface="Times New Roman" pitchFamily="18" charset="0"/>
              </a:rPr>
              <a:pPr/>
              <a:t>31</a:t>
            </a:fld>
            <a:endParaRPr lang="en-US" smtClean="0">
              <a:latin typeface="Times New Roman" pitchFamily="18" charset="0"/>
            </a:endParaRPr>
          </a:p>
        </p:txBody>
      </p:sp>
      <p:sp>
        <p:nvSpPr>
          <p:cNvPr id="396291" name="Rectangle 2"/>
          <p:cNvSpPr>
            <a:spLocks noChangeArrowheads="1" noTextEdit="1"/>
          </p:cNvSpPr>
          <p:nvPr>
            <p:ph type="sldImg"/>
          </p:nvPr>
        </p:nvSpPr>
        <p:spPr>
          <a:ln/>
        </p:spPr>
      </p:sp>
      <p:sp>
        <p:nvSpPr>
          <p:cNvPr id="396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brief introduction to the acronyms used in Traffic Control</a:t>
            </a:r>
          </a:p>
          <a:p>
            <a:pPr eaLnBrk="1" hangingPunct="1"/>
            <a:r>
              <a:rPr lang="en-US" smtClean="0"/>
              <a:t>Some other abbreviations might talk about:</a:t>
            </a:r>
          </a:p>
          <a:p>
            <a:pPr eaLnBrk="1" hangingPunct="1"/>
            <a:r>
              <a:rPr lang="en-US" smtClean="0"/>
              <a:t>	TCS – Traffic Control Supervisor</a:t>
            </a:r>
          </a:p>
          <a:p>
            <a:pPr eaLnBrk="1" hangingPunct="1"/>
            <a:r>
              <a:rPr lang="en-US" smtClean="0"/>
              <a:t>	TA – Typical Application Diagrams – 6H-7</a:t>
            </a:r>
          </a:p>
          <a:p>
            <a:pPr eaLnBrk="1" hangingPunct="1"/>
            <a:r>
              <a:rPr lang="en-US" smtClean="0"/>
              <a:t>	TCD – Traffic Control Device</a:t>
            </a:r>
          </a:p>
          <a:p>
            <a:pPr eaLnBrk="1" hangingPunct="1"/>
            <a:r>
              <a:rPr lang="en-US" smtClean="0"/>
              <a:t>	TCT – Traffic Control Technician</a:t>
            </a:r>
          </a:p>
          <a:p>
            <a:pPr eaLnBrk="1" hangingPunct="1"/>
            <a:endParaRPr lang="en-US" smtClean="0"/>
          </a:p>
        </p:txBody>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BDBB236-247E-4D06-B1A5-C9A79B7B65AB}" type="slidenum">
              <a:rPr lang="en-US" smtClean="0">
                <a:latin typeface="Times New Roman" pitchFamily="18" charset="0"/>
              </a:rPr>
              <a:pPr/>
              <a:t>310</a:t>
            </a:fld>
            <a:endParaRPr lang="en-US" smtClean="0">
              <a:latin typeface="Times New Roman" pitchFamily="18" charset="0"/>
            </a:endParaRPr>
          </a:p>
        </p:txBody>
      </p:sp>
      <p:sp>
        <p:nvSpPr>
          <p:cNvPr id="681987" name="Rectangle 2"/>
          <p:cNvSpPr>
            <a:spLocks noChangeArrowheads="1" noTextEdit="1"/>
          </p:cNvSpPr>
          <p:nvPr>
            <p:ph type="sldImg"/>
          </p:nvPr>
        </p:nvSpPr>
        <p:spPr>
          <a:ln/>
        </p:spPr>
      </p:sp>
      <p:sp>
        <p:nvSpPr>
          <p:cNvPr id="68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Flaggers are not enforcers their mission is to guide and direct traffic.</a:t>
            </a:r>
          </a:p>
          <a:p>
            <a:pPr eaLnBrk="1" hangingPunct="1"/>
            <a:r>
              <a:rPr lang="en-US" smtClean="0"/>
              <a:t>Confrontations with motorists is not in their job description.</a:t>
            </a:r>
          </a:p>
          <a:p>
            <a:pPr eaLnBrk="1" hangingPunct="1"/>
            <a:endParaRPr lang="en-US" smtClean="0"/>
          </a:p>
          <a:p>
            <a:pPr eaLnBrk="1" hangingPunct="1"/>
            <a:r>
              <a:rPr lang="en-US" smtClean="0"/>
              <a:t>Your responsibilities as a flagger.</a:t>
            </a:r>
          </a:p>
          <a:p>
            <a:pPr eaLnBrk="1" hangingPunct="1">
              <a:buFontTx/>
              <a:buChar char="-"/>
            </a:pPr>
            <a:r>
              <a:rPr lang="en-US" smtClean="0"/>
              <a:t>protecting yourself and co-workers that are passing through the work zone</a:t>
            </a:r>
          </a:p>
          <a:p>
            <a:pPr eaLnBrk="1" hangingPunct="1">
              <a:buFontTx/>
              <a:buChar char="-"/>
            </a:pPr>
            <a:r>
              <a:rPr lang="en-US" smtClean="0"/>
              <a:t>Protecting the traveling public form construction dangers</a:t>
            </a:r>
          </a:p>
          <a:p>
            <a:pPr eaLnBrk="1" hangingPunct="1">
              <a:buFontTx/>
              <a:buChar char="-"/>
            </a:pPr>
            <a:r>
              <a:rPr lang="en-US" smtClean="0"/>
              <a:t>Guiding traffic efficiently through a construction site</a:t>
            </a:r>
          </a:p>
          <a:p>
            <a:pPr eaLnBrk="1" hangingPunct="1"/>
            <a:endParaRPr lang="en-US" smtClean="0"/>
          </a:p>
        </p:txBody>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344E70A-16D3-42CC-867E-28EE4FEF85E8}" type="slidenum">
              <a:rPr lang="en-US" smtClean="0">
                <a:latin typeface="Times New Roman" pitchFamily="18" charset="0"/>
              </a:rPr>
              <a:pPr/>
              <a:t>311</a:t>
            </a:fld>
            <a:endParaRPr lang="en-US" smtClean="0">
              <a:latin typeface="Times New Roman" pitchFamily="18" charset="0"/>
            </a:endParaRPr>
          </a:p>
        </p:txBody>
      </p:sp>
      <p:sp>
        <p:nvSpPr>
          <p:cNvPr id="683011" name="Rectangle 2"/>
          <p:cNvSpPr>
            <a:spLocks noChangeArrowheads="1" noTextEdit="1"/>
          </p:cNvSpPr>
          <p:nvPr>
            <p:ph type="sldImg"/>
          </p:nvPr>
        </p:nvSpPr>
        <p:spPr>
          <a:ln/>
        </p:spPr>
      </p:sp>
      <p:sp>
        <p:nvSpPr>
          <p:cNvPr id="68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Night time flagging requires proper illumination of the flag station and equipment.  </a:t>
            </a:r>
          </a:p>
          <a:p>
            <a:pPr eaLnBrk="1" hangingPunct="1"/>
            <a:r>
              <a:rPr lang="en-US" smtClean="0"/>
              <a:t>A well lighted flagging station and/or a reflectorized paddle sign plus a flash light, </a:t>
            </a:r>
          </a:p>
          <a:p>
            <a:pPr eaLnBrk="1" hangingPunct="1"/>
            <a:r>
              <a:rPr lang="en-US" smtClean="0"/>
              <a:t>lantern or other lighted signal that will display a red warning light shall be used.</a:t>
            </a:r>
          </a:p>
          <a:p>
            <a:pPr eaLnBrk="1" hangingPunct="1"/>
            <a:endParaRPr lang="en-US" smtClean="0"/>
          </a:p>
          <a:p>
            <a:pPr eaLnBrk="1" hangingPunct="1"/>
            <a:r>
              <a:rPr lang="en-US" smtClean="0"/>
              <a:t>Flags can also be used in emergencies or when a one flagger station is used.</a:t>
            </a:r>
          </a:p>
        </p:txBody>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Slide Image Placeholder 1"/>
          <p:cNvSpPr>
            <a:spLocks noGrp="1" noRot="1" noChangeAspect="1" noTextEdit="1"/>
          </p:cNvSpPr>
          <p:nvPr>
            <p:ph type="sldImg"/>
          </p:nvPr>
        </p:nvSpPr>
        <p:spPr>
          <a:ln/>
        </p:spPr>
      </p:sp>
      <p:sp>
        <p:nvSpPr>
          <p:cNvPr id="68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FC1E59F-2929-43D1-ABC6-00312BD6E159}" type="slidenum">
              <a:rPr lang="en-US" smtClean="0">
                <a:latin typeface="Times New Roman" pitchFamily="18" charset="0"/>
              </a:rPr>
              <a:pPr/>
              <a:t>312</a:t>
            </a:fld>
            <a:endParaRPr lang="en-US" smtClean="0">
              <a:latin typeface="Times New Roman" pitchFamily="18" charset="0"/>
            </a:endParaRPr>
          </a:p>
        </p:txBody>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Slide Image Placeholder 1"/>
          <p:cNvSpPr>
            <a:spLocks noGrp="1" noRot="1" noChangeAspect="1" noTextEdit="1"/>
          </p:cNvSpPr>
          <p:nvPr>
            <p:ph type="sldImg"/>
          </p:nvPr>
        </p:nvSpPr>
        <p:spPr>
          <a:ln/>
        </p:spPr>
      </p:sp>
      <p:sp>
        <p:nvSpPr>
          <p:cNvPr id="68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Red Flags</a:t>
            </a:r>
          </a:p>
        </p:txBody>
      </p:sp>
      <p:sp>
        <p:nvSpPr>
          <p:cNvPr id="68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3DB4C03-A66C-4771-8CF7-516EC5CB8A92}" type="slidenum">
              <a:rPr lang="en-US" smtClean="0">
                <a:latin typeface="Times New Roman" pitchFamily="18" charset="0"/>
              </a:rPr>
              <a:pPr/>
              <a:t>313</a:t>
            </a:fld>
            <a:endParaRPr lang="en-US" smtClean="0">
              <a:latin typeface="Times New Roman" pitchFamily="18" charset="0"/>
            </a:endParaRPr>
          </a:p>
        </p:txBody>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Slide Image Placeholder 1"/>
          <p:cNvSpPr>
            <a:spLocks noGrp="1" noRot="1" noChangeAspect="1" noTextEdit="1"/>
          </p:cNvSpPr>
          <p:nvPr>
            <p:ph type="sldImg"/>
          </p:nvPr>
        </p:nvSpPr>
        <p:spPr>
          <a:ln/>
        </p:spPr>
      </p:sp>
      <p:sp>
        <p:nvSpPr>
          <p:cNvPr id="68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3A80C05-32AE-4B60-91D1-75BA8895F58E}" type="slidenum">
              <a:rPr lang="en-US" smtClean="0">
                <a:latin typeface="Times New Roman" pitchFamily="18" charset="0"/>
              </a:rPr>
              <a:pPr/>
              <a:t>314</a:t>
            </a:fld>
            <a:endParaRPr lang="en-US" smtClean="0">
              <a:latin typeface="Times New Roman" pitchFamily="18" charset="0"/>
            </a:endParaRPr>
          </a:p>
        </p:txBody>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Slide Image Placeholder 1"/>
          <p:cNvSpPr>
            <a:spLocks noGrp="1" noRot="1" noChangeAspect="1" noTextEdit="1"/>
          </p:cNvSpPr>
          <p:nvPr>
            <p:ph type="sldImg"/>
          </p:nvPr>
        </p:nvSpPr>
        <p:spPr>
          <a:ln/>
        </p:spPr>
      </p:sp>
      <p:sp>
        <p:nvSpPr>
          <p:cNvPr id="68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Flagger station illuminated</a:t>
            </a:r>
          </a:p>
        </p:txBody>
      </p:sp>
      <p:sp>
        <p:nvSpPr>
          <p:cNvPr id="68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B636DAF-E799-4562-8227-A02CD6D9186B}" type="slidenum">
              <a:rPr lang="en-US" smtClean="0">
                <a:latin typeface="Times New Roman" pitchFamily="18" charset="0"/>
              </a:rPr>
              <a:pPr/>
              <a:t>315</a:t>
            </a:fld>
            <a:endParaRPr lang="en-US" smtClean="0">
              <a:latin typeface="Times New Roman" pitchFamily="18" charset="0"/>
            </a:endParaRPr>
          </a:p>
        </p:txBody>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Slide Image Placeholder 1"/>
          <p:cNvSpPr>
            <a:spLocks noGrp="1" noRot="1" noChangeAspect="1" noTextEdit="1"/>
          </p:cNvSpPr>
          <p:nvPr>
            <p:ph type="sldImg"/>
          </p:nvPr>
        </p:nvSpPr>
        <p:spPr>
          <a:ln/>
        </p:spPr>
      </p:sp>
      <p:sp>
        <p:nvSpPr>
          <p:cNvPr id="68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512238D-DC23-4558-A62F-292EDCB23F36}" type="slidenum">
              <a:rPr lang="en-US" smtClean="0">
                <a:latin typeface="Times New Roman" pitchFamily="18" charset="0"/>
              </a:rPr>
              <a:pPr/>
              <a:t>316</a:t>
            </a:fld>
            <a:endParaRPr lang="en-US" smtClean="0">
              <a:latin typeface="Times New Roman" pitchFamily="18" charset="0"/>
            </a:endParaRPr>
          </a:p>
        </p:txBody>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Slide Image Placeholder 1"/>
          <p:cNvSpPr>
            <a:spLocks noGrp="1" noRot="1" noChangeAspect="1" noTextEdit="1"/>
          </p:cNvSpPr>
          <p:nvPr>
            <p:ph type="sldImg"/>
          </p:nvPr>
        </p:nvSpPr>
        <p:spPr>
          <a:ln/>
        </p:spPr>
      </p:sp>
      <p:sp>
        <p:nvSpPr>
          <p:cNvPr id="68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A270073-1B16-45AF-B1F6-A3B4D2132766}" type="slidenum">
              <a:rPr lang="en-US" smtClean="0">
                <a:latin typeface="Times New Roman" pitchFamily="18" charset="0"/>
              </a:rPr>
              <a:pPr/>
              <a:t>317</a:t>
            </a:fld>
            <a:endParaRPr lang="en-US" smtClean="0">
              <a:latin typeface="Times New Roman" pitchFamily="18" charset="0"/>
            </a:endParaRPr>
          </a:p>
        </p:txBody>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Slide Image Placeholder 1"/>
          <p:cNvSpPr>
            <a:spLocks noGrp="1" noRot="1" noChangeAspect="1" noTextEdit="1"/>
          </p:cNvSpPr>
          <p:nvPr>
            <p:ph type="sldImg"/>
          </p:nvPr>
        </p:nvSpPr>
        <p:spPr>
          <a:ln/>
        </p:spPr>
      </p:sp>
      <p:sp>
        <p:nvSpPr>
          <p:cNvPr id="69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9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C8B871D-8980-466A-8531-8B54B65C1412}" type="slidenum">
              <a:rPr lang="en-US" smtClean="0">
                <a:latin typeface="Times New Roman" pitchFamily="18" charset="0"/>
              </a:rPr>
              <a:pPr/>
              <a:t>318</a:t>
            </a:fld>
            <a:endParaRPr lang="en-US" smtClean="0">
              <a:latin typeface="Times New Roman" pitchFamily="18" charset="0"/>
            </a:endParaRPr>
          </a:p>
        </p:txBody>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Slide Image Placeholder 1"/>
          <p:cNvSpPr>
            <a:spLocks noGrp="1" noRot="1" noChangeAspect="1" noTextEdit="1"/>
          </p:cNvSpPr>
          <p:nvPr>
            <p:ph type="sldImg"/>
          </p:nvPr>
        </p:nvSpPr>
        <p:spPr>
          <a:ln/>
        </p:spPr>
      </p:sp>
      <p:sp>
        <p:nvSpPr>
          <p:cNvPr id="69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9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058DE48-D1F6-4B5C-A348-132B1E647E7B}" type="slidenum">
              <a:rPr lang="en-US" smtClean="0">
                <a:latin typeface="Times New Roman" pitchFamily="18" charset="0"/>
              </a:rPr>
              <a:pPr/>
              <a:t>319</a:t>
            </a:fld>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664A4C1-E8CE-4974-AA9F-EB7FD852A739}" type="slidenum">
              <a:rPr lang="en-US" smtClean="0">
                <a:latin typeface="Times New Roman" pitchFamily="18" charset="0"/>
              </a:rPr>
              <a:pPr/>
              <a:t>32</a:t>
            </a:fld>
            <a:endParaRPr lang="en-US" smtClean="0">
              <a:latin typeface="Times New Roman" pitchFamily="18" charset="0"/>
            </a:endParaRPr>
          </a:p>
        </p:txBody>
      </p:sp>
      <p:sp>
        <p:nvSpPr>
          <p:cNvPr id="397315" name="Rectangle 2"/>
          <p:cNvSpPr>
            <a:spLocks noChangeArrowheads="1" noTextEdit="1"/>
          </p:cNvSpPr>
          <p:nvPr>
            <p:ph type="sldImg"/>
          </p:nvPr>
        </p:nvSpPr>
        <p:spPr>
          <a:ln/>
        </p:spPr>
      </p:sp>
      <p:sp>
        <p:nvSpPr>
          <p:cNvPr id="397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I-1 – Standards are in Bold</a:t>
            </a:r>
          </a:p>
          <a:p>
            <a:pPr eaLnBrk="1" hangingPunct="1"/>
            <a:endParaRPr lang="en-US" smtClean="0"/>
          </a:p>
          <a:p>
            <a:pPr eaLnBrk="1" hangingPunct="1"/>
            <a:r>
              <a:rPr lang="en-US" smtClean="0"/>
              <a:t>Stress the importance of defining traffic as either upstream or downstream.</a:t>
            </a:r>
          </a:p>
          <a:p>
            <a:pPr eaLnBrk="1" hangingPunct="1"/>
            <a:r>
              <a:rPr lang="en-US" smtClean="0"/>
              <a:t>Plant the seed that all traffic will be defined this way through out the class.</a:t>
            </a:r>
          </a:p>
          <a:p>
            <a:pPr eaLnBrk="1" hangingPunct="1"/>
            <a:endParaRPr lang="en-US" smtClean="0"/>
          </a:p>
          <a:p>
            <a:pPr eaLnBrk="1" hangingPunct="1"/>
            <a:r>
              <a:rPr lang="en-US" smtClean="0"/>
              <a:t>Introduce the north arrow as method of clarifying direction.</a:t>
            </a:r>
          </a:p>
        </p:txBody>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Slide Image Placeholder 1"/>
          <p:cNvSpPr>
            <a:spLocks noGrp="1" noRot="1" noChangeAspect="1" noTextEdit="1"/>
          </p:cNvSpPr>
          <p:nvPr>
            <p:ph type="sldImg"/>
          </p:nvPr>
        </p:nvSpPr>
        <p:spPr>
          <a:ln/>
        </p:spPr>
      </p:sp>
      <p:sp>
        <p:nvSpPr>
          <p:cNvPr id="69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9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5CEE96E-8E97-4901-BE03-4D89E69C41DD}" type="slidenum">
              <a:rPr lang="en-US" smtClean="0">
                <a:latin typeface="Times New Roman" pitchFamily="18" charset="0"/>
              </a:rPr>
              <a:pPr/>
              <a:t>320</a:t>
            </a:fld>
            <a:endParaRPr lang="en-US" smtClean="0">
              <a:latin typeface="Times New Roman" pitchFamily="18" charset="0"/>
            </a:endParaRPr>
          </a:p>
        </p:txBody>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Slide Image Placeholder 1"/>
          <p:cNvSpPr>
            <a:spLocks noGrp="1" noRot="1" noChangeAspect="1" noTextEdit="1"/>
          </p:cNvSpPr>
          <p:nvPr>
            <p:ph type="sldImg"/>
          </p:nvPr>
        </p:nvSpPr>
        <p:spPr>
          <a:ln/>
        </p:spPr>
      </p:sp>
      <p:sp>
        <p:nvSpPr>
          <p:cNvPr id="69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5765FDC-BF66-4879-BB9C-8967769C2AC4}" type="slidenum">
              <a:rPr lang="en-US" smtClean="0">
                <a:latin typeface="Times New Roman" pitchFamily="18" charset="0"/>
              </a:rPr>
              <a:pPr/>
              <a:t>321</a:t>
            </a:fld>
            <a:endParaRPr lang="en-US" smtClean="0">
              <a:latin typeface="Times New Roman" pitchFamily="18" charset="0"/>
            </a:endParaRPr>
          </a:p>
        </p:txBody>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Slide Image Placeholder 1"/>
          <p:cNvSpPr>
            <a:spLocks noGrp="1" noRot="1" noChangeAspect="1" noTextEdit="1"/>
          </p:cNvSpPr>
          <p:nvPr>
            <p:ph type="sldImg"/>
          </p:nvPr>
        </p:nvSpPr>
        <p:spPr>
          <a:ln/>
        </p:spPr>
      </p:sp>
      <p:sp>
        <p:nvSpPr>
          <p:cNvPr id="69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Controls Speed</a:t>
            </a:r>
          </a:p>
          <a:p>
            <a:pPr eaLnBrk="1" hangingPunct="1"/>
            <a:endParaRPr lang="en-US" smtClean="0"/>
          </a:p>
          <a:p>
            <a:pPr eaLnBrk="1" hangingPunct="1"/>
            <a:r>
              <a:rPr lang="en-US" smtClean="0"/>
              <a:t>Accordion Effect – trying to keep up</a:t>
            </a:r>
          </a:p>
        </p:txBody>
      </p:sp>
      <p:sp>
        <p:nvSpPr>
          <p:cNvPr id="69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7F1C64E-72D8-49C5-AC4F-710E66D39F5D}" type="slidenum">
              <a:rPr lang="en-US" smtClean="0">
                <a:latin typeface="Times New Roman" pitchFamily="18" charset="0"/>
              </a:rPr>
              <a:pPr/>
              <a:t>322</a:t>
            </a:fld>
            <a:endParaRPr lang="en-US" smtClean="0">
              <a:latin typeface="Times New Roman" pitchFamily="18" charset="0"/>
            </a:endParaRPr>
          </a:p>
        </p:txBody>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CC6E9C9-1D3E-4F18-9272-F9B3713EE75E}" type="slidenum">
              <a:rPr lang="en-US" smtClean="0">
                <a:latin typeface="Times New Roman" pitchFamily="18" charset="0"/>
              </a:rPr>
              <a:pPr/>
              <a:t>323</a:t>
            </a:fld>
            <a:endParaRPr lang="en-US" smtClean="0">
              <a:latin typeface="Times New Roman" pitchFamily="18" charset="0"/>
            </a:endParaRPr>
          </a:p>
        </p:txBody>
      </p:sp>
      <p:sp>
        <p:nvSpPr>
          <p:cNvPr id="695299" name="Rectangle 2"/>
          <p:cNvSpPr>
            <a:spLocks noChangeArrowheads="1" noTextEdit="1"/>
          </p:cNvSpPr>
          <p:nvPr>
            <p:ph type="sldImg"/>
          </p:nvPr>
        </p:nvSpPr>
        <p:spPr>
          <a:ln/>
        </p:spPr>
      </p:sp>
      <p:sp>
        <p:nvSpPr>
          <p:cNvPr id="69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Stress the importance of removing the flagger warning sign when </a:t>
            </a:r>
          </a:p>
          <a:p>
            <a:pPr eaLnBrk="1" hangingPunct="1"/>
            <a:r>
              <a:rPr lang="en-US" smtClean="0"/>
              <a:t>flagging operations have ceased.</a:t>
            </a:r>
          </a:p>
          <a:p>
            <a:pPr eaLnBrk="1" hangingPunct="1"/>
            <a:endParaRPr lang="en-US" smtClean="0"/>
          </a:p>
          <a:p>
            <a:pPr eaLnBrk="1" hangingPunct="1"/>
            <a:r>
              <a:rPr lang="en-US" smtClean="0"/>
              <a:t>Light the flagger station during night time operations.</a:t>
            </a:r>
          </a:p>
          <a:p>
            <a:pPr eaLnBrk="1" hangingPunct="1"/>
            <a:endParaRPr lang="en-US" smtClean="0"/>
          </a:p>
          <a:p>
            <a:pPr eaLnBrk="1" hangingPunct="1"/>
            <a:r>
              <a:rPr lang="en-US" smtClean="0"/>
              <a:t>Often flaggers are sent out with subpar equipment.</a:t>
            </a:r>
          </a:p>
          <a:p>
            <a:pPr eaLnBrk="1" hangingPunct="1"/>
            <a:r>
              <a:rPr lang="en-US" smtClean="0"/>
              <a:t>Junk equipment should be retired.</a:t>
            </a:r>
          </a:p>
          <a:p>
            <a:pPr eaLnBrk="1" hangingPunct="1"/>
            <a:r>
              <a:rPr lang="en-US" smtClean="0"/>
              <a:t> </a:t>
            </a:r>
          </a:p>
        </p:txBody>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Slide Image Placeholder 1"/>
          <p:cNvSpPr>
            <a:spLocks noGrp="1" noRot="1" noChangeAspect="1" noTextEdit="1"/>
          </p:cNvSpPr>
          <p:nvPr>
            <p:ph type="sldImg"/>
          </p:nvPr>
        </p:nvSpPr>
        <p:spPr>
          <a:ln/>
        </p:spPr>
      </p:sp>
      <p:sp>
        <p:nvSpPr>
          <p:cNvPr id="69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D124103-0045-4EC4-BB2F-59265F13368F}" type="slidenum">
              <a:rPr lang="en-US" smtClean="0">
                <a:latin typeface="Times New Roman" pitchFamily="18" charset="0"/>
              </a:rPr>
              <a:pPr/>
              <a:t>324</a:t>
            </a:fld>
            <a:endParaRPr lang="en-US" smtClean="0">
              <a:latin typeface="Times New Roman" pitchFamily="18" charset="0"/>
            </a:endParaRPr>
          </a:p>
        </p:txBody>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Slide Image Placeholder 1"/>
          <p:cNvSpPr>
            <a:spLocks noGrp="1" noRot="1" noChangeAspect="1" noTextEdit="1"/>
          </p:cNvSpPr>
          <p:nvPr>
            <p:ph type="sldImg"/>
          </p:nvPr>
        </p:nvSpPr>
        <p:spPr>
          <a:ln/>
        </p:spPr>
      </p:sp>
      <p:sp>
        <p:nvSpPr>
          <p:cNvPr id="69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9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4296AFE-E698-408E-BE1B-9EFC882F8F9E}" type="slidenum">
              <a:rPr lang="en-US" smtClean="0">
                <a:latin typeface="Times New Roman" pitchFamily="18" charset="0"/>
              </a:rPr>
              <a:pPr/>
              <a:t>325</a:t>
            </a:fld>
            <a:endParaRPr lang="en-US" smtClean="0">
              <a:latin typeface="Times New Roman" pitchFamily="18" charset="0"/>
            </a:endParaRPr>
          </a:p>
        </p:txBody>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Slide Image Placeholder 1"/>
          <p:cNvSpPr>
            <a:spLocks noGrp="1" noRot="1" noChangeAspect="1" noTextEdit="1"/>
          </p:cNvSpPr>
          <p:nvPr>
            <p:ph type="sldImg"/>
          </p:nvPr>
        </p:nvSpPr>
        <p:spPr>
          <a:ln/>
        </p:spPr>
      </p:sp>
      <p:sp>
        <p:nvSpPr>
          <p:cNvPr id="69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208EDF2-4202-4A42-A33A-13C5CE45A46D}" type="slidenum">
              <a:rPr lang="en-US" smtClean="0">
                <a:latin typeface="Times New Roman" pitchFamily="18" charset="0"/>
              </a:rPr>
              <a:pPr/>
              <a:t>326</a:t>
            </a:fld>
            <a:endParaRPr lang="en-US" smtClean="0">
              <a:latin typeface="Times New Roman" pitchFamily="18" charset="0"/>
            </a:endParaRPr>
          </a:p>
        </p:txBody>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Slide Image Placeholder 1"/>
          <p:cNvSpPr>
            <a:spLocks noGrp="1" noRot="1" noChangeAspect="1" noTextEdit="1"/>
          </p:cNvSpPr>
          <p:nvPr>
            <p:ph type="sldImg"/>
          </p:nvPr>
        </p:nvSpPr>
        <p:spPr>
          <a:ln/>
        </p:spPr>
      </p:sp>
      <p:sp>
        <p:nvSpPr>
          <p:cNvPr id="69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9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C0A1999-5757-4FFD-A0B4-FE81478E8CDE}" type="slidenum">
              <a:rPr lang="en-US" smtClean="0">
                <a:latin typeface="Times New Roman" pitchFamily="18" charset="0"/>
              </a:rPr>
              <a:pPr/>
              <a:t>327</a:t>
            </a:fld>
            <a:endParaRPr lang="en-US" smtClean="0">
              <a:latin typeface="Times New Roman" pitchFamily="18" charset="0"/>
            </a:endParaRPr>
          </a:p>
        </p:txBody>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Slide Image Placeholder 1"/>
          <p:cNvSpPr>
            <a:spLocks noGrp="1" noRot="1" noChangeAspect="1" noTextEdit="1"/>
          </p:cNvSpPr>
          <p:nvPr>
            <p:ph type="sldImg"/>
          </p:nvPr>
        </p:nvSpPr>
        <p:spPr>
          <a:ln/>
        </p:spPr>
      </p:sp>
      <p:sp>
        <p:nvSpPr>
          <p:cNvPr id="70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3915405-EDE1-4B7A-AF7C-798C32EF933A}" type="slidenum">
              <a:rPr lang="en-US" smtClean="0">
                <a:latin typeface="Times New Roman" pitchFamily="18" charset="0"/>
              </a:rPr>
              <a:pPr/>
              <a:t>328</a:t>
            </a:fld>
            <a:endParaRPr lang="en-US" smtClean="0">
              <a:latin typeface="Times New Roman" pitchFamily="18" charset="0"/>
            </a:endParaRPr>
          </a:p>
        </p:txBody>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Slide Image Placeholder 1"/>
          <p:cNvSpPr>
            <a:spLocks noGrp="1" noRot="1" noChangeAspect="1" noTextEdit="1"/>
          </p:cNvSpPr>
          <p:nvPr>
            <p:ph type="sldImg"/>
          </p:nvPr>
        </p:nvSpPr>
        <p:spPr>
          <a:ln/>
        </p:spPr>
      </p:sp>
      <p:sp>
        <p:nvSpPr>
          <p:cNvPr id="70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144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D1093EAC-B802-4AF5-9B62-622E48CFBB8B}" type="slidenum">
              <a:rPr lang="en-US" sz="1200">
                <a:latin typeface="Times New Roman" pitchFamily="18" charset="0"/>
              </a:rPr>
              <a:pPr algn="r"/>
              <a:t>329</a:t>
            </a:fld>
            <a:endParaRPr lang="en-US" sz="120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a:ln/>
        </p:spPr>
      </p:sp>
      <p:sp>
        <p:nvSpPr>
          <p:cNvPr id="398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1A-1</a:t>
            </a:r>
          </a:p>
        </p:txBody>
      </p:sp>
      <p:sp>
        <p:nvSpPr>
          <p:cNvPr id="398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160A9D9-CF24-41DA-B0D7-9B15933651FD}" type="slidenum">
              <a:rPr lang="en-US" smtClean="0">
                <a:latin typeface="Times New Roman" pitchFamily="18" charset="0"/>
              </a:rPr>
              <a:pPr/>
              <a:t>33</a:t>
            </a:fld>
            <a:endParaRPr lang="en-US" smtClean="0">
              <a:latin typeface="Times New Roman" pitchFamily="18" charset="0"/>
            </a:endParaRPr>
          </a:p>
        </p:txBody>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Slide Image Placeholder 1"/>
          <p:cNvSpPr>
            <a:spLocks noGrp="1" noRot="1" noChangeAspect="1" noTextEdit="1"/>
          </p:cNvSpPr>
          <p:nvPr>
            <p:ph type="sldImg"/>
          </p:nvPr>
        </p:nvSpPr>
        <p:spPr>
          <a:ln/>
        </p:spPr>
      </p:sp>
      <p:sp>
        <p:nvSpPr>
          <p:cNvPr id="70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246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B80E442-F52C-4AF5-BAFE-B84B11A63C6C}" type="slidenum">
              <a:rPr lang="en-US" sz="1200">
                <a:latin typeface="Times New Roman" pitchFamily="18" charset="0"/>
              </a:rPr>
              <a:pPr algn="r"/>
              <a:t>330</a:t>
            </a:fld>
            <a:endParaRPr lang="en-US" sz="1200">
              <a:latin typeface="Times New Roman" pitchFamily="18" charset="0"/>
            </a:endParaRPr>
          </a:p>
        </p:txBody>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Slide Image Placeholder 1"/>
          <p:cNvSpPr>
            <a:spLocks noGrp="1" noRot="1" noChangeAspect="1" noTextEdit="1"/>
          </p:cNvSpPr>
          <p:nvPr>
            <p:ph type="sldImg"/>
          </p:nvPr>
        </p:nvSpPr>
        <p:spPr>
          <a:ln/>
        </p:spPr>
      </p:sp>
      <p:sp>
        <p:nvSpPr>
          <p:cNvPr id="70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ANSI = 6.1.6  Contiguous 360 Degree Visibility</a:t>
            </a:r>
          </a:p>
          <a:p>
            <a:endParaRPr lang="en-US" smtClean="0"/>
          </a:p>
          <a:p>
            <a:r>
              <a:rPr lang="en-US" smtClean="0"/>
              <a:t>Performance Class 1, 2 or 3 garments, such as vests, waistcoats, jackets, ponchos, coveralls,</a:t>
            </a:r>
          </a:p>
          <a:p>
            <a:r>
              <a:rPr lang="en-US" smtClean="0"/>
              <a:t>And bib overalls, shall have contiguous areas of retro reflective or combine-performance </a:t>
            </a:r>
          </a:p>
          <a:p>
            <a:r>
              <a:rPr lang="en-US" smtClean="0"/>
              <a:t>materials encircling the torso and placed in such a manner to provide 360 degree </a:t>
            </a:r>
          </a:p>
          <a:p>
            <a:r>
              <a:rPr lang="en-US" smtClean="0"/>
              <a:t>visibility of the wearer.</a:t>
            </a:r>
          </a:p>
          <a:p>
            <a:endParaRPr lang="en-US" smtClean="0"/>
          </a:p>
          <a:p>
            <a:endParaRPr lang="en-US" smtClean="0"/>
          </a:p>
          <a:p>
            <a:r>
              <a:rPr lang="en-US" smtClean="0"/>
              <a:t>PPE Hazard Assessment</a:t>
            </a:r>
          </a:p>
        </p:txBody>
      </p:sp>
      <p:sp>
        <p:nvSpPr>
          <p:cNvPr id="70349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41054D7A-B8D7-4316-873A-0DD9F12CCD23}" type="slidenum">
              <a:rPr lang="en-US" sz="1200">
                <a:latin typeface="Times New Roman" pitchFamily="18" charset="0"/>
              </a:rPr>
              <a:pPr algn="r"/>
              <a:t>331</a:t>
            </a:fld>
            <a:endParaRPr lang="en-US" sz="1200">
              <a:latin typeface="Times New Roman" pitchFamily="18" charset="0"/>
            </a:endParaRPr>
          </a:p>
        </p:txBody>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Slide Image Placeholder 1"/>
          <p:cNvSpPr>
            <a:spLocks noGrp="1" noRot="1" noChangeAspect="1" noTextEdit="1"/>
          </p:cNvSpPr>
          <p:nvPr>
            <p:ph type="sldImg"/>
          </p:nvPr>
        </p:nvSpPr>
        <p:spPr>
          <a:ln/>
        </p:spPr>
      </p:sp>
      <p:sp>
        <p:nvSpPr>
          <p:cNvPr id="70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451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5F46C8A-7849-47D3-B6B2-B95C8F3578CD}" type="slidenum">
              <a:rPr lang="en-US" sz="1200">
                <a:latin typeface="Times New Roman" pitchFamily="18" charset="0"/>
              </a:rPr>
              <a:pPr algn="r"/>
              <a:t>332</a:t>
            </a:fld>
            <a:endParaRPr lang="en-US" sz="1200">
              <a:latin typeface="Times New Roman" pitchFamily="18" charset="0"/>
            </a:endParaRPr>
          </a:p>
        </p:txBody>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Slide Image Placeholder 1"/>
          <p:cNvSpPr>
            <a:spLocks noGrp="1" noRot="1" noChangeAspect="1" noTextEdit="1"/>
          </p:cNvSpPr>
          <p:nvPr>
            <p:ph type="sldImg"/>
          </p:nvPr>
        </p:nvSpPr>
        <p:spPr>
          <a:ln/>
        </p:spPr>
      </p:sp>
      <p:sp>
        <p:nvSpPr>
          <p:cNvPr id="70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554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34B5F517-F32D-487C-9B5A-F818A36814DC}" type="slidenum">
              <a:rPr lang="en-US" sz="1200">
                <a:latin typeface="Times New Roman" pitchFamily="18" charset="0"/>
              </a:rPr>
              <a:pPr algn="r"/>
              <a:t>333</a:t>
            </a:fld>
            <a:endParaRPr lang="en-US" sz="1200">
              <a:latin typeface="Times New Roman" pitchFamily="18" charset="0"/>
            </a:endParaRPr>
          </a:p>
        </p:txBody>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Slide Image Placeholder 1"/>
          <p:cNvSpPr>
            <a:spLocks noGrp="1" noRot="1" noChangeAspect="1" noTextEdit="1"/>
          </p:cNvSpPr>
          <p:nvPr>
            <p:ph type="sldImg"/>
          </p:nvPr>
        </p:nvSpPr>
        <p:spPr>
          <a:ln/>
        </p:spPr>
      </p:sp>
      <p:sp>
        <p:nvSpPr>
          <p:cNvPr id="70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6564"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E6B1BA35-4B68-4A2A-8508-CF3C805B292E}" type="slidenum">
              <a:rPr lang="en-US" sz="1200">
                <a:latin typeface="Times New Roman" pitchFamily="18" charset="0"/>
              </a:rPr>
              <a:pPr algn="r"/>
              <a:t>334</a:t>
            </a:fld>
            <a:endParaRPr lang="en-US" sz="1200">
              <a:latin typeface="Times New Roman" pitchFamily="18" charset="0"/>
            </a:endParaRPr>
          </a:p>
        </p:txBody>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Slide Image Placeholder 1"/>
          <p:cNvSpPr>
            <a:spLocks noGrp="1" noRot="1" noChangeAspect="1" noTextEdit="1"/>
          </p:cNvSpPr>
          <p:nvPr>
            <p:ph type="sldImg"/>
          </p:nvPr>
        </p:nvSpPr>
        <p:spPr>
          <a:ln/>
        </p:spPr>
      </p:sp>
      <p:sp>
        <p:nvSpPr>
          <p:cNvPr id="70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7588"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B953EA56-997D-48B2-8A1A-D81480AECE4F}" type="slidenum">
              <a:rPr lang="en-US" sz="1200">
                <a:latin typeface="Times New Roman" pitchFamily="18" charset="0"/>
              </a:rPr>
              <a:pPr algn="r"/>
              <a:t>335</a:t>
            </a:fld>
            <a:endParaRPr lang="en-US" sz="1200">
              <a:latin typeface="Times New Roman" pitchFamily="18" charset="0"/>
            </a:endParaRPr>
          </a:p>
        </p:txBody>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Slide Image Placeholder 1"/>
          <p:cNvSpPr>
            <a:spLocks noGrp="1" noRot="1" noChangeAspect="1" noTextEdit="1"/>
          </p:cNvSpPr>
          <p:nvPr>
            <p:ph type="sldImg"/>
          </p:nvPr>
        </p:nvSpPr>
        <p:spPr>
          <a:ln/>
        </p:spPr>
      </p:sp>
      <p:sp>
        <p:nvSpPr>
          <p:cNvPr id="70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Paving Operation</a:t>
            </a:r>
          </a:p>
          <a:p>
            <a:pPr eaLnBrk="1" hangingPunct="1"/>
            <a:endParaRPr lang="en-US" smtClean="0"/>
          </a:p>
          <a:p>
            <a:pPr eaLnBrk="1" hangingPunct="1"/>
            <a:r>
              <a:rPr lang="en-US" smtClean="0"/>
              <a:t>Some reflectivity in some vests</a:t>
            </a:r>
          </a:p>
          <a:p>
            <a:pPr eaLnBrk="1" hangingPunct="1"/>
            <a:r>
              <a:rPr lang="en-US" smtClean="0"/>
              <a:t>Old style vests – non reflective </a:t>
            </a:r>
          </a:p>
          <a:p>
            <a:pPr eaLnBrk="1" hangingPunct="1"/>
            <a:r>
              <a:rPr lang="en-US" smtClean="0"/>
              <a:t>Crowded workplace</a:t>
            </a:r>
          </a:p>
        </p:txBody>
      </p:sp>
      <p:sp>
        <p:nvSpPr>
          <p:cNvPr id="708612"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760DD205-009C-427E-B76D-3DF01134983A}" type="slidenum">
              <a:rPr lang="en-US" sz="1200">
                <a:latin typeface="Times New Roman" pitchFamily="18" charset="0"/>
              </a:rPr>
              <a:pPr algn="r"/>
              <a:t>336</a:t>
            </a:fld>
            <a:endParaRPr lang="en-US" sz="1200">
              <a:latin typeface="Times New Roman" pitchFamily="18" charset="0"/>
            </a:endParaRPr>
          </a:p>
        </p:txBody>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Slide Image Placeholder 1"/>
          <p:cNvSpPr>
            <a:spLocks noGrp="1" noRot="1" noChangeAspect="1" noTextEdit="1"/>
          </p:cNvSpPr>
          <p:nvPr>
            <p:ph type="sldImg"/>
          </p:nvPr>
        </p:nvSpPr>
        <p:spPr>
          <a:ln/>
        </p:spPr>
      </p:sp>
      <p:sp>
        <p:nvSpPr>
          <p:cNvPr id="70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09636"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A451CBEC-3C1F-4D73-A255-4DB4D67CE787}" type="slidenum">
              <a:rPr lang="en-US" sz="1200">
                <a:latin typeface="Times New Roman" pitchFamily="18" charset="0"/>
              </a:rPr>
              <a:pPr algn="r"/>
              <a:t>337</a:t>
            </a:fld>
            <a:endParaRPr lang="en-US" sz="1200">
              <a:latin typeface="Times New Roman" pitchFamily="18" charset="0"/>
            </a:endParaRPr>
          </a:p>
        </p:txBody>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Slide Image Placeholder 1"/>
          <p:cNvSpPr>
            <a:spLocks noGrp="1" noRot="1" noChangeAspect="1" noTextEdit="1"/>
          </p:cNvSpPr>
          <p:nvPr>
            <p:ph type="sldImg"/>
          </p:nvPr>
        </p:nvSpPr>
        <p:spPr>
          <a:ln/>
        </p:spPr>
      </p:sp>
      <p:sp>
        <p:nvSpPr>
          <p:cNvPr id="71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Workers on Foot</a:t>
            </a:r>
          </a:p>
        </p:txBody>
      </p:sp>
      <p:sp>
        <p:nvSpPr>
          <p:cNvPr id="710660" name="Slide Number Placeholder 3"/>
          <p:cNvSpPr txBox="1">
            <a:spLocks noGrp="1"/>
          </p:cNvSpPr>
          <p:nvPr/>
        </p:nvSpPr>
        <p:spPr bwMode="auto">
          <a:xfrm>
            <a:off x="3973513" y="883126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970" tIns="45985" rIns="91970" bIns="45985" anchor="b"/>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pPr algn="r"/>
            <a:fld id="{27406AFE-3917-4AAB-9162-66A04E7E0728}" type="slidenum">
              <a:rPr lang="en-US" sz="1200">
                <a:latin typeface="Times New Roman" pitchFamily="18" charset="0"/>
              </a:rPr>
              <a:pPr algn="r"/>
              <a:t>338</a:t>
            </a:fld>
            <a:endParaRPr lang="en-US" sz="1200">
              <a:latin typeface="Times New Roman" pitchFamily="18" charset="0"/>
            </a:endParaRPr>
          </a:p>
        </p:txBody>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8DAE275-8AAD-471F-9409-930C2E1FCE64}" type="slidenum">
              <a:rPr lang="en-US" smtClean="0">
                <a:latin typeface="Times New Roman" pitchFamily="18" charset="0"/>
              </a:rPr>
              <a:pPr/>
              <a:t>339</a:t>
            </a:fld>
            <a:endParaRPr lang="en-US" smtClean="0">
              <a:latin typeface="Times New Roman" pitchFamily="18" charset="0"/>
            </a:endParaRPr>
          </a:p>
        </p:txBody>
      </p:sp>
      <p:sp>
        <p:nvSpPr>
          <p:cNvPr id="711683" name="Rectangle 2"/>
          <p:cNvSpPr>
            <a:spLocks noChangeArrowheads="1" noTextEdit="1"/>
          </p:cNvSpPr>
          <p:nvPr>
            <p:ph type="sldImg"/>
          </p:nvPr>
        </p:nvSpPr>
        <p:spPr>
          <a:ln/>
        </p:spPr>
      </p:sp>
      <p:sp>
        <p:nvSpPr>
          <p:cNvPr id="71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Common sense items which may minimize the potential of a court appearance.</a:t>
            </a:r>
          </a:p>
          <a:p>
            <a:pPr eaLnBrk="1" hangingPunct="1"/>
            <a:endParaRPr lang="en-US" smtClean="0"/>
          </a:p>
          <a:p>
            <a:pPr eaLnBrk="1" hangingPunct="1"/>
            <a:r>
              <a:rPr lang="en-US" smtClean="0"/>
              <a:t>Use this as a class review because your presentation should have stressed </a:t>
            </a:r>
          </a:p>
          <a:p>
            <a:pPr eaLnBrk="1" hangingPunct="1"/>
            <a:r>
              <a:rPr lang="en-US" smtClean="0"/>
              <a:t>these issues. This is another opportunity to say it again as a summary.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a:ln/>
        </p:spPr>
      </p:sp>
      <p:sp>
        <p:nvSpPr>
          <p:cNvPr id="399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99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EFFF963-B4EB-4001-A76A-96678039F221}" type="slidenum">
              <a:rPr lang="en-US" smtClean="0">
                <a:latin typeface="Times New Roman" pitchFamily="18" charset="0"/>
              </a:rPr>
              <a:pPr/>
              <a:t>34</a:t>
            </a:fld>
            <a:endParaRPr lang="en-US" smtClean="0">
              <a:latin typeface="Times New Roman" pitchFamily="18" charset="0"/>
            </a:endParaRPr>
          </a:p>
        </p:txBody>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18B5A51-11A0-4EEE-89BD-1999B5775F8B}" type="slidenum">
              <a:rPr lang="en-US" smtClean="0">
                <a:latin typeface="Times New Roman" pitchFamily="18" charset="0"/>
              </a:rPr>
              <a:pPr/>
              <a:t>340</a:t>
            </a:fld>
            <a:endParaRPr lang="en-US" smtClean="0">
              <a:latin typeface="Times New Roman" pitchFamily="18" charset="0"/>
            </a:endParaRPr>
          </a:p>
        </p:txBody>
      </p:sp>
      <p:sp>
        <p:nvSpPr>
          <p:cNvPr id="712707" name="Rectangle 2"/>
          <p:cNvSpPr>
            <a:spLocks noChangeArrowheads="1" noTextEdit="1"/>
          </p:cNvSpPr>
          <p:nvPr>
            <p:ph type="sldImg"/>
          </p:nvPr>
        </p:nvSpPr>
        <p:spPr>
          <a:ln/>
        </p:spPr>
      </p:sp>
      <p:sp>
        <p:nvSpPr>
          <p:cNvPr id="71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Slide Image Placeholder 1"/>
          <p:cNvSpPr>
            <a:spLocks noGrp="1" noRot="1" noChangeAspect="1" noTextEdit="1"/>
          </p:cNvSpPr>
          <p:nvPr>
            <p:ph type="sldImg"/>
          </p:nvPr>
        </p:nvSpPr>
        <p:spPr>
          <a:ln/>
        </p:spPr>
      </p:sp>
      <p:sp>
        <p:nvSpPr>
          <p:cNvPr id="71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B9DAB3F-A377-40CB-ACB2-BEB75A783BC2}" type="slidenum">
              <a:rPr lang="en-US" smtClean="0">
                <a:latin typeface="Times New Roman" pitchFamily="18" charset="0"/>
              </a:rPr>
              <a:pPr/>
              <a:t>341</a:t>
            </a:fld>
            <a:endParaRPr lang="en-US" smtClean="0">
              <a:latin typeface="Times New Roman" pitchFamily="18" charset="0"/>
            </a:endParaRPr>
          </a:p>
        </p:txBody>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Slide Image Placeholder 1"/>
          <p:cNvSpPr>
            <a:spLocks noGrp="1" noRot="1" noChangeAspect="1" noTextEdit="1"/>
          </p:cNvSpPr>
          <p:nvPr>
            <p:ph type="sldImg"/>
          </p:nvPr>
        </p:nvSpPr>
        <p:spPr>
          <a:ln/>
        </p:spPr>
      </p:sp>
      <p:sp>
        <p:nvSpPr>
          <p:cNvPr id="71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67553A2-BC1E-4FC3-8C50-36A6C5A955BD}" type="slidenum">
              <a:rPr lang="en-US" smtClean="0">
                <a:latin typeface="Times New Roman" pitchFamily="18" charset="0"/>
              </a:rPr>
              <a:pPr/>
              <a:t>342</a:t>
            </a:fld>
            <a:endParaRPr lang="en-US" smtClean="0">
              <a:latin typeface="Times New Roman" pitchFamily="18" charset="0"/>
            </a:endParaRPr>
          </a:p>
        </p:txBody>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Slide Image Placeholder 1"/>
          <p:cNvSpPr>
            <a:spLocks noGrp="1" noRot="1" noChangeAspect="1" noTextEdit="1"/>
          </p:cNvSpPr>
          <p:nvPr>
            <p:ph type="sldImg"/>
          </p:nvPr>
        </p:nvSpPr>
        <p:spPr>
          <a:ln/>
        </p:spPr>
      </p:sp>
      <p:sp>
        <p:nvSpPr>
          <p:cNvPr id="71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That is the goal!</a:t>
            </a:r>
          </a:p>
        </p:txBody>
      </p:sp>
      <p:sp>
        <p:nvSpPr>
          <p:cNvPr id="71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2274ABB-E895-430A-BF24-56424601BE46}" type="slidenum">
              <a:rPr lang="en-US" smtClean="0">
                <a:latin typeface="Times New Roman" pitchFamily="18" charset="0"/>
              </a:rPr>
              <a:pPr/>
              <a:t>343</a:t>
            </a:fld>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a:ln/>
        </p:spPr>
      </p:sp>
      <p:sp>
        <p:nvSpPr>
          <p:cNvPr id="400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0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5D57DDD-8643-49A3-B0D1-09597E2ED8AD}" type="slidenum">
              <a:rPr lang="en-US" smtClean="0">
                <a:latin typeface="Times New Roman" pitchFamily="18" charset="0"/>
              </a:rPr>
              <a:pPr/>
              <a:t>35</a:t>
            </a:fld>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a:ln/>
        </p:spPr>
      </p:sp>
      <p:sp>
        <p:nvSpPr>
          <p:cNvPr id="401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1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79A3EB7-E89D-4D32-B272-0480B091D0AD}" type="slidenum">
              <a:rPr lang="en-US" smtClean="0">
                <a:latin typeface="Times New Roman" pitchFamily="18" charset="0"/>
              </a:rPr>
              <a:pPr/>
              <a:t>36</a:t>
            </a:fld>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2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DFED4EF-1444-426A-A5BA-5CC546A909DD}" type="slidenum">
              <a:rPr lang="en-US" smtClean="0">
                <a:latin typeface="Times New Roman" pitchFamily="18" charset="0"/>
              </a:rPr>
              <a:pPr/>
              <a:t>37</a:t>
            </a:fld>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8B436CF-2855-48FE-A91A-B39373D3F058}" type="slidenum">
              <a:rPr lang="en-US" smtClean="0">
                <a:latin typeface="Times New Roman" pitchFamily="18" charset="0"/>
              </a:rPr>
              <a:pPr/>
              <a:t>38</a:t>
            </a:fld>
            <a:endParaRPr lang="en-US" smtClean="0">
              <a:latin typeface="Times New Roman" pitchFamily="18" charset="0"/>
            </a:endParaRPr>
          </a:p>
        </p:txBody>
      </p:sp>
      <p:sp>
        <p:nvSpPr>
          <p:cNvPr id="403459" name="Rectangle 2"/>
          <p:cNvSpPr>
            <a:spLocks noChangeArrowheads="1" noTextEdit="1"/>
          </p:cNvSpPr>
          <p:nvPr>
            <p:ph type="sldImg"/>
          </p:nvPr>
        </p:nvSpPr>
        <p:spPr>
          <a:solidFill>
            <a:srgbClr val="FFFFFF"/>
          </a:solidFill>
          <a:ln/>
        </p:spPr>
      </p:sp>
      <p:sp>
        <p:nvSpPr>
          <p:cNvPr id="437252"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dirty="0" smtClean="0">
                <a:solidFill>
                  <a:schemeClr val="bg1"/>
                </a:solidFill>
              </a:rPr>
              <a:t>When planning for temporary traffic control in these work zones,</a:t>
            </a:r>
          </a:p>
          <a:p>
            <a:pPr eaLnBrk="1" hangingPunct="1">
              <a:defRPr/>
            </a:pPr>
            <a:r>
              <a:rPr lang="en-US" dirty="0" smtClean="0">
                <a:solidFill>
                  <a:schemeClr val="bg1"/>
                </a:solidFill>
              </a:rPr>
              <a:t>it can be assumed that it is appropriate for road users to use extra caution.</a:t>
            </a:r>
          </a:p>
          <a:p>
            <a:pPr eaLnBrk="1" hangingPunct="1">
              <a:defRPr/>
            </a:pPr>
            <a:endParaRPr lang="en-US" dirty="0" smtClean="0">
              <a:solidFill>
                <a:schemeClr val="bg1"/>
              </a:solidFill>
            </a:endParaRPr>
          </a:p>
          <a:p>
            <a:pPr marL="228600" indent="-228600" eaLnBrk="1" hangingPunct="1">
              <a:buFontTx/>
              <a:buAutoNum type="arabicPeriod"/>
              <a:defRPr/>
            </a:pPr>
            <a:r>
              <a:rPr lang="en-US" dirty="0" smtClean="0">
                <a:solidFill>
                  <a:schemeClr val="bg1"/>
                </a:solidFill>
              </a:rPr>
              <a:t>6B-1</a:t>
            </a:r>
          </a:p>
          <a:p>
            <a:pPr marL="228600" indent="-228600" eaLnBrk="1" hangingPunct="1">
              <a:buFontTx/>
              <a:buAutoNum type="arabicPeriod"/>
              <a:defRPr/>
            </a:pPr>
            <a:r>
              <a:rPr lang="en-US" dirty="0" smtClean="0">
                <a:solidFill>
                  <a:schemeClr val="bg1"/>
                </a:solidFill>
              </a:rPr>
              <a:t>6B-2</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a:ln/>
        </p:spPr>
      </p:sp>
      <p:sp>
        <p:nvSpPr>
          <p:cNvPr id="404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smtClean="0"/>
              <a:t>6B-1</a:t>
            </a:r>
          </a:p>
          <a:p>
            <a:pPr eaLnBrk="1" hangingPunct="1">
              <a:buFontTx/>
              <a:buChar char="•"/>
            </a:pPr>
            <a:endParaRPr lang="en-US" smtClean="0"/>
          </a:p>
          <a:p>
            <a:pPr eaLnBrk="1" hangingPunct="1">
              <a:buFontTx/>
              <a:buChar char="•"/>
            </a:pPr>
            <a:r>
              <a:rPr lang="en-US" smtClean="0"/>
              <a:t> Parts 1 &amp; 6</a:t>
            </a:r>
          </a:p>
          <a:p>
            <a:pPr eaLnBrk="1" hangingPunct="1">
              <a:buFontTx/>
              <a:buChar char="•"/>
            </a:pPr>
            <a:endParaRPr lang="en-US" smtClean="0"/>
          </a:p>
          <a:p>
            <a:pPr lvl="1" eaLnBrk="1" hangingPunct="1">
              <a:buFontTx/>
              <a:buChar char="•"/>
            </a:pPr>
            <a:r>
              <a:rPr lang="en-US" smtClean="0"/>
              <a:t>Speed Reduction – Drop 10 – No Questions</a:t>
            </a:r>
          </a:p>
          <a:p>
            <a:pPr lvl="4" eaLnBrk="1" hangingPunct="1"/>
            <a:r>
              <a:rPr lang="en-US" smtClean="0"/>
              <a:t>Drop 20 – better be a good reason</a:t>
            </a:r>
          </a:p>
        </p:txBody>
      </p:sp>
      <p:sp>
        <p:nvSpPr>
          <p:cNvPr id="404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CC7A9DC-A346-4196-9352-42487FC42468}" type="slidenum">
              <a:rPr lang="en-US" smtClean="0">
                <a:latin typeface="Times New Roman" pitchFamily="18" charset="0"/>
              </a:rPr>
              <a:pPr/>
              <a:t>39</a:t>
            </a:fld>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a:ln/>
        </p:spPr>
      </p:sp>
      <p:sp>
        <p:nvSpPr>
          <p:cNvPr id="368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68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4AB0CD6-CE9D-4914-B660-B488B1E97A66}" type="slidenum">
              <a:rPr lang="en-US" smtClean="0">
                <a:latin typeface="Times New Roman" pitchFamily="18" charset="0"/>
              </a:rPr>
              <a:pPr/>
              <a:t>4</a:t>
            </a:fld>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a:ln/>
        </p:spPr>
      </p:sp>
      <p:sp>
        <p:nvSpPr>
          <p:cNvPr id="405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Clear Zone – 30ft off the shoulder – What is your clear zone for the project?</a:t>
            </a:r>
          </a:p>
          <a:p>
            <a:pPr eaLnBrk="1" hangingPunct="1"/>
            <a:endParaRPr lang="en-US" smtClean="0"/>
          </a:p>
          <a:p>
            <a:pPr eaLnBrk="1" hangingPunct="1"/>
            <a:r>
              <a:rPr lang="en-US" smtClean="0"/>
              <a:t>6B-2 – Middle of the page</a:t>
            </a:r>
          </a:p>
          <a:p>
            <a:pPr eaLnBrk="1" hangingPunct="1"/>
            <a:endParaRPr lang="en-US" smtClean="0"/>
          </a:p>
          <a:p>
            <a:pPr eaLnBrk="1" hangingPunct="1"/>
            <a:r>
              <a:rPr lang="en-US" smtClean="0"/>
              <a:t>“crash worthy” = 350 compliant</a:t>
            </a:r>
          </a:p>
        </p:txBody>
      </p:sp>
      <p:sp>
        <p:nvSpPr>
          <p:cNvPr id="405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AB4153E-7EB0-4FB7-B139-E28A8F2DF1C8}" type="slidenum">
              <a:rPr lang="en-US" smtClean="0">
                <a:latin typeface="Times New Roman" pitchFamily="18" charset="0"/>
              </a:rPr>
              <a:pPr/>
              <a:t>40</a:t>
            </a:fld>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a:ln/>
        </p:spPr>
      </p:sp>
      <p:sp>
        <p:nvSpPr>
          <p:cNvPr id="406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6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40E6CFC-38F7-456D-870D-F6525C059724}" type="slidenum">
              <a:rPr lang="en-US" smtClean="0">
                <a:latin typeface="Times New Roman" pitchFamily="18" charset="0"/>
              </a:rPr>
              <a:pPr/>
              <a:t>41</a:t>
            </a:fld>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a:ln/>
        </p:spPr>
      </p:sp>
      <p:sp>
        <p:nvSpPr>
          <p:cNvPr id="407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7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79E0D2B-A0A3-4394-BA22-974B61ECE00C}" type="slidenum">
              <a:rPr lang="en-US" smtClean="0">
                <a:latin typeface="Times New Roman" pitchFamily="18" charset="0"/>
              </a:rPr>
              <a:pPr/>
              <a:t>42</a:t>
            </a:fld>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a:ln/>
        </p:spPr>
      </p:sp>
      <p:sp>
        <p:nvSpPr>
          <p:cNvPr id="408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08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98B59E6-8472-4F09-B349-59466E224AE8}" type="slidenum">
              <a:rPr lang="en-US" smtClean="0">
                <a:latin typeface="Times New Roman" pitchFamily="18" charset="0"/>
              </a:rPr>
              <a:pPr/>
              <a:t>43</a:t>
            </a:fld>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E72CDB5-16CA-4CDE-B37C-61BD9DF7B1D0}" type="slidenum">
              <a:rPr lang="en-US" smtClean="0">
                <a:latin typeface="Times New Roman" pitchFamily="18" charset="0"/>
              </a:rPr>
              <a:pPr/>
              <a:t>44</a:t>
            </a:fld>
            <a:endParaRPr lang="en-US" smtClean="0">
              <a:latin typeface="Times New Roman" pitchFamily="18" charset="0"/>
            </a:endParaRPr>
          </a:p>
        </p:txBody>
      </p:sp>
      <p:sp>
        <p:nvSpPr>
          <p:cNvPr id="409603" name="Rectangle 2"/>
          <p:cNvSpPr>
            <a:spLocks noChangeArrowheads="1" noTextEdit="1"/>
          </p:cNvSpPr>
          <p:nvPr>
            <p:ph type="sldImg"/>
          </p:nvPr>
        </p:nvSpPr>
        <p:spPr>
          <a:ln/>
        </p:spPr>
      </p:sp>
      <p:sp>
        <p:nvSpPr>
          <p:cNvPr id="409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Use this  chapter as an opening to put your audience at ease and the foundation</a:t>
            </a:r>
          </a:p>
          <a:p>
            <a:pPr eaLnBrk="1" hangingPunct="1"/>
            <a:r>
              <a:rPr lang="en-US" smtClean="0"/>
              <a:t>for your presentation.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a:ln/>
        </p:spPr>
      </p:sp>
      <p:sp>
        <p:nvSpPr>
          <p:cNvPr id="410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0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4CD6362-C034-41FC-8126-CDC89050F24D}" type="slidenum">
              <a:rPr lang="en-US" smtClean="0">
                <a:latin typeface="Times New Roman" pitchFamily="18" charset="0"/>
              </a:rPr>
              <a:pPr/>
              <a:t>45</a:t>
            </a:fld>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a:ln/>
        </p:spPr>
      </p:sp>
      <p:sp>
        <p:nvSpPr>
          <p:cNvPr id="411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1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A17300B-5B89-46A2-9454-6CE2A6E4246E}" type="slidenum">
              <a:rPr lang="en-US" smtClean="0">
                <a:latin typeface="Times New Roman" pitchFamily="18" charset="0"/>
              </a:rPr>
              <a:pPr/>
              <a:t>46</a:t>
            </a:fld>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a:ln/>
        </p:spPr>
      </p:sp>
      <p:sp>
        <p:nvSpPr>
          <p:cNvPr id="412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2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9AFC7ED-48F2-49A5-AC0E-9DAFEC5592E6}" type="slidenum">
              <a:rPr lang="en-US" smtClean="0">
                <a:latin typeface="Times New Roman" pitchFamily="18" charset="0"/>
              </a:rPr>
              <a:pPr/>
              <a:t>47</a:t>
            </a:fld>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a:ln/>
        </p:spPr>
      </p:sp>
      <p:sp>
        <p:nvSpPr>
          <p:cNvPr id="413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3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FA5B244-CDAB-4690-9028-69DF9E19598E}" type="slidenum">
              <a:rPr lang="en-US" smtClean="0">
                <a:latin typeface="Times New Roman" pitchFamily="18" charset="0"/>
              </a:rPr>
              <a:pPr/>
              <a:t>48</a:t>
            </a:fld>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a:ln/>
        </p:spPr>
      </p:sp>
      <p:sp>
        <p:nvSpPr>
          <p:cNvPr id="414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4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D03D452-AA44-4E2E-946E-B2D346BDBBF8}" type="slidenum">
              <a:rPr lang="en-US" smtClean="0">
                <a:latin typeface="Times New Roman" pitchFamily="18" charset="0"/>
              </a:rPr>
              <a:pPr/>
              <a:t>49</a:t>
            </a:fld>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69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69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1A9174B-94A3-4999-9811-A96F19A67D99}" type="slidenum">
              <a:rPr lang="en-US" smtClean="0">
                <a:latin typeface="Times New Roman" pitchFamily="18" charset="0"/>
              </a:rPr>
              <a:pPr/>
              <a:t>5</a:t>
            </a:fld>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a:ln/>
        </p:spPr>
      </p:sp>
      <p:sp>
        <p:nvSpPr>
          <p:cNvPr id="415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5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3A3FB78-E994-404A-8541-CD5B99A01DCB}" type="slidenum">
              <a:rPr lang="en-US" smtClean="0">
                <a:latin typeface="Times New Roman" pitchFamily="18" charset="0"/>
              </a:rPr>
              <a:pPr/>
              <a:t>50</a:t>
            </a:fld>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a:ln/>
        </p:spPr>
      </p:sp>
      <p:sp>
        <p:nvSpPr>
          <p:cNvPr id="416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16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84F124B4-DAD6-43D3-A428-D1AAFD22E6BC}" type="slidenum">
              <a:rPr lang="en-US" smtClean="0">
                <a:latin typeface="Times New Roman" pitchFamily="18" charset="0"/>
              </a:rPr>
              <a:pPr/>
              <a:t>51</a:t>
            </a:fld>
            <a:endParaRPr lang="en-US"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a:ln/>
        </p:spPr>
      </p:sp>
      <p:sp>
        <p:nvSpPr>
          <p:cNvPr id="417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17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7331123-C143-4BB2-84FD-FA784A6827D1}" type="slidenum">
              <a:rPr lang="en-US" smtClean="0">
                <a:latin typeface="Times New Roman" pitchFamily="18" charset="0"/>
              </a:rPr>
              <a:pPr/>
              <a:t>52</a:t>
            </a:fld>
            <a:endParaRPr lang="en-US"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a:ln/>
        </p:spPr>
      </p:sp>
      <p:sp>
        <p:nvSpPr>
          <p:cNvPr id="418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Vehicle Intrusion – Downstream Taper is most common</a:t>
            </a:r>
          </a:p>
          <a:p>
            <a:pPr eaLnBrk="1" hangingPunct="1"/>
            <a:r>
              <a:rPr lang="en-US" smtClean="0"/>
              <a:t>TCP – Great on paper but not in the field</a:t>
            </a:r>
          </a:p>
        </p:txBody>
      </p:sp>
      <p:sp>
        <p:nvSpPr>
          <p:cNvPr id="418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4FC4883-6248-441A-977C-A59B41AE9241}" type="slidenum">
              <a:rPr lang="en-US" smtClean="0">
                <a:latin typeface="Times New Roman" pitchFamily="18" charset="0"/>
              </a:rPr>
              <a:pPr/>
              <a:t>53</a:t>
            </a:fld>
            <a:endParaRPr lang="en-US"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a:ln/>
        </p:spPr>
      </p:sp>
      <p:sp>
        <p:nvSpPr>
          <p:cNvPr id="419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Expectancy = Similarities, what to expect, consistency</a:t>
            </a:r>
          </a:p>
          <a:p>
            <a:pPr eaLnBrk="1" hangingPunct="1"/>
            <a:endParaRPr lang="en-US" smtClean="0"/>
          </a:p>
          <a:p>
            <a:pPr eaLnBrk="1" hangingPunct="1"/>
            <a:r>
              <a:rPr lang="en-US" smtClean="0"/>
              <a:t>Reaction Time = (milliseconds) ¾ to 5/8 of a second.  At night = 2 ½  seconds</a:t>
            </a:r>
          </a:p>
          <a:p>
            <a:pPr eaLnBrk="1" hangingPunct="1"/>
            <a:r>
              <a:rPr lang="en-US" smtClean="0"/>
              <a:t>That is why our path provides a safe path of travel</a:t>
            </a:r>
          </a:p>
          <a:p>
            <a:pPr eaLnBrk="1" hangingPunct="1"/>
            <a:endParaRPr lang="en-US" smtClean="0"/>
          </a:p>
        </p:txBody>
      </p:sp>
      <p:sp>
        <p:nvSpPr>
          <p:cNvPr id="419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4006B62-BD2D-4B58-AA53-B61D81C9BB2E}" type="slidenum">
              <a:rPr lang="en-US" smtClean="0">
                <a:latin typeface="Times New Roman" pitchFamily="18" charset="0"/>
              </a:rPr>
              <a:pPr/>
              <a:t>54</a:t>
            </a:fld>
            <a:endParaRPr lang="en-US"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C59F9EF-688C-4800-B8E9-9B51624A2673}" type="slidenum">
              <a:rPr lang="en-US" smtClean="0">
                <a:latin typeface="Times New Roman" pitchFamily="18" charset="0"/>
              </a:rPr>
              <a:pPr/>
              <a:t>55</a:t>
            </a:fld>
            <a:endParaRPr lang="en-US" smtClean="0">
              <a:latin typeface="Times New Roman" pitchFamily="18" charset="0"/>
            </a:endParaRPr>
          </a:p>
        </p:txBody>
      </p:sp>
      <p:sp>
        <p:nvSpPr>
          <p:cNvPr id="420867" name="Rectangle 2"/>
          <p:cNvSpPr>
            <a:spLocks noChangeArrowheads="1" noTextEdit="1"/>
          </p:cNvSpPr>
          <p:nvPr>
            <p:ph type="sldImg"/>
          </p:nvPr>
        </p:nvSpPr>
        <p:spPr>
          <a:ln/>
        </p:spPr>
      </p:sp>
      <p:sp>
        <p:nvSpPr>
          <p:cNvPr id="420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Roadway = consistent</a:t>
            </a:r>
          </a:p>
          <a:p>
            <a:pPr eaLnBrk="1" hangingPunct="1"/>
            <a:r>
              <a:rPr lang="en-US" smtClean="0"/>
              <a:t>Vehicle = consistent</a:t>
            </a:r>
          </a:p>
          <a:p>
            <a:pPr eaLnBrk="1" hangingPunct="1"/>
            <a:r>
              <a:rPr lang="en-US" smtClean="0"/>
              <a:t>Driver = you get what you get – Learn on the job!</a:t>
            </a:r>
          </a:p>
          <a:p>
            <a:pPr eaLnBrk="1" hangingPunct="1"/>
            <a:endParaRPr lang="en-US" smtClean="0"/>
          </a:p>
          <a:p>
            <a:pPr eaLnBrk="1" hangingPunct="1"/>
            <a:endParaRPr lang="en-US" smtClean="0"/>
          </a:p>
          <a:p>
            <a:pPr eaLnBrk="1" hangingPunct="1"/>
            <a:r>
              <a:rPr lang="en-US" smtClean="0"/>
              <a:t>This slide establishes the concept that only the  motorist can be guided.</a:t>
            </a:r>
          </a:p>
          <a:p>
            <a:pPr eaLnBrk="1" hangingPunct="1"/>
            <a:r>
              <a:rPr lang="en-US" smtClean="0"/>
              <a:t>The driver is the customer. Traffic Control systems must be designed to</a:t>
            </a:r>
          </a:p>
          <a:p>
            <a:pPr eaLnBrk="1" hangingPunct="1"/>
            <a:r>
              <a:rPr lang="en-US" smtClean="0"/>
              <a:t>accommodate this client.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4705EC4-9F08-48E2-A767-4C364751396C}" type="slidenum">
              <a:rPr lang="en-US" smtClean="0">
                <a:latin typeface="Times New Roman" pitchFamily="18" charset="0"/>
              </a:rPr>
              <a:pPr/>
              <a:t>56</a:t>
            </a:fld>
            <a:endParaRPr lang="en-US" smtClean="0">
              <a:latin typeface="Times New Roman" pitchFamily="18" charset="0"/>
            </a:endParaRPr>
          </a:p>
        </p:txBody>
      </p:sp>
      <p:sp>
        <p:nvSpPr>
          <p:cNvPr id="421891" name="Rectangle 2"/>
          <p:cNvSpPr>
            <a:spLocks noChangeArrowheads="1" noTextEdit="1"/>
          </p:cNvSpPr>
          <p:nvPr>
            <p:ph type="sldImg"/>
          </p:nvPr>
        </p:nvSpPr>
        <p:spPr>
          <a:ln/>
        </p:spPr>
      </p:sp>
      <p:sp>
        <p:nvSpPr>
          <p:cNvPr id="421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are additional system components which the driver must contend with. They impact our work</a:t>
            </a:r>
          </a:p>
          <a:p>
            <a:pPr eaLnBrk="1" hangingPunct="1"/>
            <a:endParaRPr lang="en-US" smtClean="0"/>
          </a:p>
          <a:p>
            <a:pPr eaLnBrk="1" hangingPunct="1"/>
            <a:r>
              <a:rPr lang="en-US" smtClean="0"/>
              <a:t>6D-1 Pedestrian Safety</a:t>
            </a:r>
          </a:p>
          <a:p>
            <a:pPr eaLnBrk="1" hangingPunct="1"/>
            <a:endParaRPr lang="en-US" smtClean="0"/>
          </a:p>
          <a:p>
            <a:pPr eaLnBrk="1" hangingPunct="1"/>
            <a:r>
              <a:rPr lang="en-US" smtClean="0"/>
              <a:t>ADA = American w/ Disabilities Act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BFA11E9-9DBB-4435-8875-0B89CB8F1595}" type="slidenum">
              <a:rPr lang="en-US" smtClean="0">
                <a:latin typeface="Times New Roman" pitchFamily="18" charset="0"/>
              </a:rPr>
              <a:pPr/>
              <a:t>57</a:t>
            </a:fld>
            <a:endParaRPr lang="en-US" smtClean="0">
              <a:latin typeface="Times New Roman" pitchFamily="18" charset="0"/>
            </a:endParaRPr>
          </a:p>
        </p:txBody>
      </p:sp>
      <p:sp>
        <p:nvSpPr>
          <p:cNvPr id="422915" name="Rectangle 2"/>
          <p:cNvSpPr>
            <a:spLocks noChangeArrowheads="1" noTextEdit="1"/>
          </p:cNvSpPr>
          <p:nvPr>
            <p:ph type="sldImg"/>
          </p:nvPr>
        </p:nvSpPr>
        <p:spPr>
          <a:ln/>
        </p:spPr>
      </p:sp>
      <p:sp>
        <p:nvSpPr>
          <p:cNvPr id="422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Drivers are constantly collecting information, processing data, making decisions and taking actions.</a:t>
            </a:r>
          </a:p>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40BFFED-2709-401B-9045-32B1E99F8412}" type="slidenum">
              <a:rPr lang="en-US" smtClean="0">
                <a:latin typeface="Times New Roman" pitchFamily="18" charset="0"/>
              </a:rPr>
              <a:pPr/>
              <a:t>58</a:t>
            </a:fld>
            <a:endParaRPr lang="en-US" smtClean="0">
              <a:latin typeface="Times New Roman" pitchFamily="18" charset="0"/>
            </a:endParaRPr>
          </a:p>
        </p:txBody>
      </p:sp>
      <p:sp>
        <p:nvSpPr>
          <p:cNvPr id="423939" name="Rectangle 2"/>
          <p:cNvSpPr>
            <a:spLocks noChangeArrowheads="1" noTextEdit="1"/>
          </p:cNvSpPr>
          <p:nvPr>
            <p:ph type="sldImg"/>
          </p:nvPr>
        </p:nvSpPr>
        <p:spPr>
          <a:ln/>
        </p:spPr>
      </p:sp>
      <p:sp>
        <p:nvSpPr>
          <p:cNvPr id="423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9 out of 10 drivers consider themselves above average drivers!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a:ln/>
        </p:spPr>
      </p:sp>
      <p:sp>
        <p:nvSpPr>
          <p:cNvPr id="424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4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F4A10A4-44B4-415E-88F6-E6C4F4DCD7AE}" type="slidenum">
              <a:rPr lang="en-US" smtClean="0">
                <a:latin typeface="Times New Roman" pitchFamily="18" charset="0"/>
              </a:rPr>
              <a:pPr/>
              <a:t>59</a:t>
            </a:fld>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DBAD8E4-91A4-40D8-AAF7-C02DF7EBD0B5}" type="slidenum">
              <a:rPr lang="en-US" smtClean="0">
                <a:latin typeface="Times New Roman" pitchFamily="18" charset="0"/>
              </a:rPr>
              <a:pPr/>
              <a:t>6</a:t>
            </a:fld>
            <a:endParaRPr lang="en-US" smtClean="0">
              <a:latin typeface="Times New Roman" pitchFamily="18" charset="0"/>
            </a:endParaRPr>
          </a:p>
        </p:txBody>
      </p:sp>
      <p:sp>
        <p:nvSpPr>
          <p:cNvPr id="370691" name="Rectangle 2"/>
          <p:cNvSpPr>
            <a:spLocks noChangeArrowheads="1" noTextEdit="1"/>
          </p:cNvSpPr>
          <p:nvPr>
            <p:ph type="sldImg"/>
          </p:nvPr>
        </p:nvSpPr>
        <p:spPr>
          <a:xfrm>
            <a:off x="1182688" y="696913"/>
            <a:ext cx="4649787" cy="3486150"/>
          </a:xfrm>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a:ln/>
        </p:spPr>
      </p:sp>
      <p:sp>
        <p:nvSpPr>
          <p:cNvPr id="425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6D-1</a:t>
            </a:r>
          </a:p>
        </p:txBody>
      </p:sp>
      <p:sp>
        <p:nvSpPr>
          <p:cNvPr id="425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6B60C19-11BE-435B-AC54-9B8E4CCAC1AD}" type="slidenum">
              <a:rPr lang="en-US" smtClean="0">
                <a:latin typeface="Times New Roman" pitchFamily="18" charset="0"/>
              </a:rPr>
              <a:pPr/>
              <a:t>60</a:t>
            </a:fld>
            <a:endParaRPr lang="en-US"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a:ln/>
        </p:spPr>
      </p:sp>
      <p:sp>
        <p:nvSpPr>
          <p:cNvPr id="427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7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51F40D9-1080-43B2-B40B-89F8D03CFF9E}" type="slidenum">
              <a:rPr lang="en-US" smtClean="0">
                <a:latin typeface="Times New Roman" pitchFamily="18" charset="0"/>
              </a:rPr>
              <a:pPr/>
              <a:t>61</a:t>
            </a:fld>
            <a:endParaRPr lang="en-US"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a:ln/>
        </p:spPr>
      </p:sp>
      <p:sp>
        <p:nvSpPr>
          <p:cNvPr id="428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8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DD4B08B-CBDD-405B-A451-B150EB28FE56}" type="slidenum">
              <a:rPr lang="en-US" smtClean="0">
                <a:latin typeface="Times New Roman" pitchFamily="18" charset="0"/>
              </a:rPr>
              <a:pPr/>
              <a:t>62</a:t>
            </a:fld>
            <a:endParaRPr lang="en-US"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29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54AF145-E061-4B9E-853B-05A8D6F7E0F1}" type="slidenum">
              <a:rPr lang="en-US" smtClean="0">
                <a:latin typeface="Times New Roman" pitchFamily="18" charset="0"/>
              </a:rPr>
              <a:pPr/>
              <a:t>63</a:t>
            </a:fld>
            <a:endParaRPr lang="en-US"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a:ln/>
        </p:spPr>
      </p:sp>
      <p:sp>
        <p:nvSpPr>
          <p:cNvPr id="430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Vertical Drop – 1 ¾ inch drop is declared a hazard.</a:t>
            </a:r>
          </a:p>
        </p:txBody>
      </p:sp>
      <p:sp>
        <p:nvSpPr>
          <p:cNvPr id="430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47CA06C-D671-4DDF-8E75-0E164F8CFDFD}" type="slidenum">
              <a:rPr lang="en-US" smtClean="0">
                <a:latin typeface="Times New Roman" pitchFamily="18" charset="0"/>
              </a:rPr>
              <a:pPr/>
              <a:t>64</a:t>
            </a:fld>
            <a:endParaRPr lang="en-US"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a:ln/>
        </p:spPr>
      </p:sp>
      <p:sp>
        <p:nvSpPr>
          <p:cNvPr id="431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1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F93BAD5-4D5D-4B15-8E90-0317DA31AA66}" type="slidenum">
              <a:rPr lang="en-US" smtClean="0">
                <a:latin typeface="Times New Roman" pitchFamily="18" charset="0"/>
              </a:rPr>
              <a:pPr/>
              <a:t>65</a:t>
            </a:fld>
            <a:endParaRPr lang="en-US"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Image Placeholder 1"/>
          <p:cNvSpPr>
            <a:spLocks noGrp="1" noRot="1" noChangeAspect="1" noTextEdit="1"/>
          </p:cNvSpPr>
          <p:nvPr>
            <p:ph type="sldImg"/>
          </p:nvPr>
        </p:nvSpPr>
        <p:spPr>
          <a:ln/>
        </p:spPr>
      </p:sp>
      <p:sp>
        <p:nvSpPr>
          <p:cNvPr id="432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Uneven Payment – Acceptable</a:t>
            </a:r>
          </a:p>
          <a:p>
            <a:pPr eaLnBrk="1" hangingPunct="1"/>
            <a:r>
              <a:rPr lang="en-US" smtClean="0"/>
              <a:t>Sign – obsolete </a:t>
            </a:r>
          </a:p>
          <a:p>
            <a:pPr eaLnBrk="1" hangingPunct="1"/>
            <a:r>
              <a:rPr lang="en-US" smtClean="0"/>
              <a:t>Chevrons in the right direction!</a:t>
            </a:r>
          </a:p>
          <a:p>
            <a:pPr eaLnBrk="1" hangingPunct="1"/>
            <a:endParaRPr lang="en-US" smtClean="0"/>
          </a:p>
        </p:txBody>
      </p:sp>
      <p:sp>
        <p:nvSpPr>
          <p:cNvPr id="432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1CF1F58-F295-4823-A190-7E6F0DF4F585}" type="slidenum">
              <a:rPr lang="en-US" smtClean="0">
                <a:latin typeface="Times New Roman" pitchFamily="18" charset="0"/>
              </a:rPr>
              <a:pPr/>
              <a:t>66</a:t>
            </a:fld>
            <a:endParaRPr lang="en-US"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B00DDC6-FB08-4C2E-9E94-4395C8DADE56}" type="slidenum">
              <a:rPr lang="en-US" smtClean="0">
                <a:latin typeface="Times New Roman" pitchFamily="18" charset="0"/>
              </a:rPr>
              <a:pPr/>
              <a:t>67</a:t>
            </a:fld>
            <a:endParaRPr lang="en-US" smtClean="0">
              <a:latin typeface="Times New Roman" pitchFamily="18" charset="0"/>
            </a:endParaRPr>
          </a:p>
        </p:txBody>
      </p:sp>
      <p:sp>
        <p:nvSpPr>
          <p:cNvPr id="433155" name="Rectangle 2"/>
          <p:cNvSpPr>
            <a:spLocks noChangeArrowheads="1" noTextEdit="1"/>
          </p:cNvSpPr>
          <p:nvPr>
            <p:ph type="sldImg"/>
          </p:nvPr>
        </p:nvSpPr>
        <p:spPr>
          <a:ln/>
        </p:spPr>
      </p:sp>
      <p:sp>
        <p:nvSpPr>
          <p:cNvPr id="433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b="1" smtClean="0"/>
              <a:t>Large Part is impairment</a:t>
            </a:r>
          </a:p>
          <a:p>
            <a:pPr eaLnBrk="1" hangingPunct="1"/>
            <a:endParaRPr lang="en-US" sz="1000" b="1" smtClean="0"/>
          </a:p>
          <a:p>
            <a:pPr eaLnBrk="1" hangingPunct="1"/>
            <a:r>
              <a:rPr lang="en-US" sz="1000" b="1" smtClean="0"/>
              <a:t>Driving is a complex task:  Driving experience</a:t>
            </a:r>
            <a:r>
              <a:rPr lang="en-US" sz="1000" smtClean="0"/>
              <a:t> builds a store of knowledge which drivers can draw on.  </a:t>
            </a:r>
            <a:r>
              <a:rPr lang="en-US" sz="900" b="1" smtClean="0"/>
              <a:t>Experience </a:t>
            </a:r>
            <a:r>
              <a:rPr lang="en-US" sz="900" smtClean="0"/>
              <a:t>increases the “odds” for a positive reaction to conditions and events.  </a:t>
            </a:r>
          </a:p>
          <a:p>
            <a:pPr eaLnBrk="1" hangingPunct="1"/>
            <a:r>
              <a:rPr lang="en-US" sz="900" smtClean="0"/>
              <a:t>Characteristics of each individual driver vary widely on different time scales.</a:t>
            </a:r>
          </a:p>
          <a:p>
            <a:pPr eaLnBrk="1" hangingPunct="1"/>
            <a:r>
              <a:rPr lang="en-US" sz="900" smtClean="0"/>
              <a:t>	- Minutes, Hours/day, and Years</a:t>
            </a:r>
          </a:p>
          <a:p>
            <a:pPr eaLnBrk="1" hangingPunct="1"/>
            <a:r>
              <a:rPr lang="en-US" sz="900" smtClean="0"/>
              <a:t>There is no “design driver”  which can be used as a representative of the driving population.</a:t>
            </a:r>
          </a:p>
          <a:p>
            <a:pPr eaLnBrk="1" hangingPunct="1"/>
            <a:r>
              <a:rPr lang="en-US" sz="900" smtClean="0"/>
              <a:t>Some states don’t even make drivers education for teenagers mandatory.  North Dakota still makes it new drivers take the drivers education. </a:t>
            </a:r>
          </a:p>
          <a:p>
            <a:pPr eaLnBrk="1" hangingPunct="1"/>
            <a:endParaRPr lang="en-US" sz="900" b="1" smtClean="0"/>
          </a:p>
          <a:p>
            <a:pPr eaLnBrk="1" hangingPunct="1"/>
            <a:r>
              <a:rPr lang="en-US" sz="900" smtClean="0"/>
              <a:t>Most of the time drivers perform at levels below their capability.  Must design the traffic control for the driver who is tired, ill, or otherwise impaired.</a:t>
            </a:r>
          </a:p>
          <a:p>
            <a:pPr eaLnBrk="1" hangingPunct="1"/>
            <a:endParaRPr lang="en-US" sz="900" smtClean="0"/>
          </a:p>
          <a:p>
            <a:pPr eaLnBrk="1" hangingPunct="1"/>
            <a:r>
              <a:rPr lang="en-US" sz="900" smtClean="0"/>
              <a:t>Great slide to encourage group participation. Everyone has a story about</a:t>
            </a:r>
          </a:p>
          <a:p>
            <a:pPr eaLnBrk="1" hangingPunct="1"/>
            <a:r>
              <a:rPr lang="en-US" sz="900" smtClean="0"/>
              <a:t>their customer.</a:t>
            </a:r>
          </a:p>
          <a:p>
            <a:pPr eaLnBrk="1" hangingPunct="1"/>
            <a:r>
              <a:rPr lang="en-US" sz="900" smtClean="0"/>
              <a:t>Introduce the concept of liability. The customer is always correct, even</a:t>
            </a:r>
          </a:p>
          <a:p>
            <a:pPr eaLnBrk="1" hangingPunct="1"/>
            <a:r>
              <a:rPr lang="en-US" sz="900" smtClean="0"/>
              <a:t>if impaired. Traffic control systems must be correct at all times.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a:ln/>
        </p:spPr>
      </p:sp>
      <p:sp>
        <p:nvSpPr>
          <p:cNvPr id="434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4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FA5A1E2-B519-45AB-8A74-193A739655B4}" type="slidenum">
              <a:rPr lang="en-US" smtClean="0">
                <a:latin typeface="Times New Roman" pitchFamily="18" charset="0"/>
              </a:rPr>
              <a:pPr/>
              <a:t>68</a:t>
            </a:fld>
            <a:endParaRPr lang="en-US"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0680B2C-9758-4F1E-AF5C-714F741937F9}" type="slidenum">
              <a:rPr lang="en-US" smtClean="0">
                <a:latin typeface="Times New Roman" pitchFamily="18" charset="0"/>
              </a:rPr>
              <a:pPr/>
              <a:t>69</a:t>
            </a:fld>
            <a:endParaRPr lang="en-US" smtClean="0">
              <a:latin typeface="Times New Roman" pitchFamily="18" charset="0"/>
            </a:endParaRPr>
          </a:p>
        </p:txBody>
      </p:sp>
      <p:sp>
        <p:nvSpPr>
          <p:cNvPr id="435203" name="Rectangle 2"/>
          <p:cNvSpPr>
            <a:spLocks noChangeArrowheads="1" noTextEdit="1"/>
          </p:cNvSpPr>
          <p:nvPr>
            <p:ph type="sldImg"/>
          </p:nvPr>
        </p:nvSpPr>
        <p:spPr>
          <a:ln/>
        </p:spPr>
      </p:sp>
      <p:sp>
        <p:nvSpPr>
          <p:cNvPr id="435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Ford Motor Company conducted a survey on how people ranked </a:t>
            </a:r>
          </a:p>
          <a:p>
            <a:pPr eaLnBrk="1" hangingPunct="1"/>
            <a:r>
              <a:rPr lang="en-US" smtClean="0"/>
              <a:t>themselves as drivers and came up with a remarkable </a:t>
            </a:r>
          </a:p>
          <a:p>
            <a:pPr eaLnBrk="1" hangingPunct="1"/>
            <a:r>
              <a:rPr lang="en-US" smtClean="0"/>
              <a:t>statistics “</a:t>
            </a:r>
            <a:r>
              <a:rPr lang="en-US" b="1" smtClean="0"/>
              <a:t>Nine out of ten drivers are better than average”.</a:t>
            </a: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DAC4225-5A7B-4649-9B4A-6ADAF231D0EA}" type="slidenum">
              <a:rPr lang="en-US" smtClean="0">
                <a:latin typeface="Times New Roman" pitchFamily="18" charset="0"/>
              </a:rPr>
              <a:pPr/>
              <a:t>7</a:t>
            </a:fld>
            <a:endParaRPr lang="en-US" smtClean="0">
              <a:latin typeface="Times New Roman" pitchFamily="18" charset="0"/>
            </a:endParaRPr>
          </a:p>
        </p:txBody>
      </p:sp>
      <p:sp>
        <p:nvSpPr>
          <p:cNvPr id="371715" name="Rectangle 2"/>
          <p:cNvSpPr>
            <a:spLocks noChangeArrowheads="1" noTextEdit="1"/>
          </p:cNvSpPr>
          <p:nvPr>
            <p:ph type="sldImg"/>
          </p:nvPr>
        </p:nvSpPr>
        <p:spPr>
          <a:xfrm>
            <a:off x="1182688" y="696913"/>
            <a:ext cx="4649787" cy="3486150"/>
          </a:xfrm>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a:ln/>
        </p:spPr>
      </p:sp>
      <p:sp>
        <p:nvSpPr>
          <p:cNvPr id="436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6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69ED5BD-F777-4A78-AFAC-64E304FF62F2}" type="slidenum">
              <a:rPr lang="en-US" smtClean="0">
                <a:latin typeface="Times New Roman" pitchFamily="18" charset="0"/>
              </a:rPr>
              <a:pPr/>
              <a:t>70</a:t>
            </a:fld>
            <a:endParaRPr lang="en-US" smtClean="0">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a:ln/>
        </p:spPr>
      </p:sp>
      <p:sp>
        <p:nvSpPr>
          <p:cNvPr id="437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7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221AD3E-1C9E-4342-8DD2-FF183F98F634}" type="slidenum">
              <a:rPr lang="en-US" smtClean="0">
                <a:latin typeface="Times New Roman" pitchFamily="18" charset="0"/>
              </a:rPr>
              <a:pPr/>
              <a:t>71</a:t>
            </a:fld>
            <a:endParaRPr lang="en-US" smtClean="0">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a:ln/>
        </p:spPr>
      </p:sp>
      <p:sp>
        <p:nvSpPr>
          <p:cNvPr id="438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38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6F8423D-A6C3-4642-B969-87C69650EB2F}" type="slidenum">
              <a:rPr lang="en-US" smtClean="0">
                <a:latin typeface="Times New Roman" pitchFamily="18" charset="0"/>
              </a:rPr>
              <a:pPr/>
              <a:t>72</a:t>
            </a:fld>
            <a:endParaRPr lang="en-US" smtClean="0">
              <a:latin typeface="Times New Roman"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64F2B93-ADDF-4F11-823B-B80C10328DEF}" type="slidenum">
              <a:rPr lang="en-US" smtClean="0">
                <a:latin typeface="Times New Roman" pitchFamily="18" charset="0"/>
              </a:rPr>
              <a:pPr/>
              <a:t>73</a:t>
            </a:fld>
            <a:endParaRPr lang="en-US" smtClean="0">
              <a:latin typeface="Times New Roman" pitchFamily="18" charset="0"/>
            </a:endParaRPr>
          </a:p>
        </p:txBody>
      </p:sp>
      <p:sp>
        <p:nvSpPr>
          <p:cNvPr id="439299" name="Rectangle 2"/>
          <p:cNvSpPr>
            <a:spLocks noChangeArrowheads="1" noTextEdit="1"/>
          </p:cNvSpPr>
          <p:nvPr>
            <p:ph type="sldImg"/>
          </p:nvPr>
        </p:nvSpPr>
        <p:spPr>
          <a:ln/>
        </p:spPr>
      </p:sp>
      <p:sp>
        <p:nvSpPr>
          <p:cNvPr id="439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a:p>
            <a:pPr eaLnBrk="1" hangingPunct="1"/>
            <a:r>
              <a:rPr lang="en-US" smtClean="0"/>
              <a:t>Cone of Satisfactory Vision (Animals – peripheral Vision) – only 20 degrees wide, to see objects </a:t>
            </a:r>
          </a:p>
          <a:p>
            <a:pPr eaLnBrk="1" hangingPunct="1"/>
            <a:r>
              <a:rPr lang="en-US" smtClean="0"/>
              <a:t>outside this cone of satisfactory vision generally will </a:t>
            </a:r>
          </a:p>
          <a:p>
            <a:pPr eaLnBrk="1" hangingPunct="1"/>
            <a:r>
              <a:rPr lang="en-US" smtClean="0"/>
              <a:t>require head and/or eye movement.</a:t>
            </a:r>
          </a:p>
          <a:p>
            <a:pPr eaLnBrk="1" hangingPunct="1"/>
            <a:endParaRPr lang="en-US" smtClean="0"/>
          </a:p>
          <a:p>
            <a:pPr eaLnBrk="1" hangingPunct="1"/>
            <a:r>
              <a:rPr lang="en-US" smtClean="0"/>
              <a:t>Cone of Clear Vision (Tailgating) – which objects are in focus and can be readily interpreted.  </a:t>
            </a:r>
          </a:p>
          <a:p>
            <a:pPr eaLnBrk="1" hangingPunct="1"/>
            <a:r>
              <a:rPr lang="en-US" smtClean="0"/>
              <a:t>This is the one which traffic signals  and signs should be placed.</a:t>
            </a:r>
          </a:p>
          <a:p>
            <a:pPr eaLnBrk="1" hangingPunct="1"/>
            <a:r>
              <a:rPr lang="en-US" smtClean="0"/>
              <a:t>Pedestrians must be considered a component of traffic flow.  </a:t>
            </a:r>
          </a:p>
          <a:p>
            <a:pPr eaLnBrk="1" hangingPunct="1"/>
            <a:r>
              <a:rPr lang="en-US" smtClean="0"/>
              <a:t>Getting messages across to the pedestrian is much more difficult. </a:t>
            </a:r>
          </a:p>
          <a:p>
            <a:pPr eaLnBrk="1" hangingPunct="1"/>
            <a:r>
              <a:rPr lang="en-US" smtClean="0"/>
              <a:t>They are less concerned with the task of walking than the driving public is with driving.</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ln/>
        </p:spPr>
      </p:sp>
      <p:sp>
        <p:nvSpPr>
          <p:cNvPr id="440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0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4EBDC17-CA06-469C-BF5F-065A2C2AF528}" type="slidenum">
              <a:rPr lang="en-US" smtClean="0">
                <a:latin typeface="Times New Roman" pitchFamily="18" charset="0"/>
              </a:rPr>
              <a:pPr/>
              <a:t>74</a:t>
            </a:fld>
            <a:endParaRPr lang="en-US" smtClean="0">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Slide Image Placeholder 1"/>
          <p:cNvSpPr>
            <a:spLocks noGrp="1" noRot="1" noChangeAspect="1" noTextEdit="1"/>
          </p:cNvSpPr>
          <p:nvPr>
            <p:ph type="sldImg"/>
          </p:nvPr>
        </p:nvSpPr>
        <p:spPr>
          <a:ln/>
        </p:spPr>
      </p:sp>
      <p:sp>
        <p:nvSpPr>
          <p:cNvPr id="441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U of MI study states each 13 years after the age of 20 the average person requires 2X </a:t>
            </a:r>
          </a:p>
          <a:p>
            <a:pPr eaLnBrk="1" hangingPunct="1"/>
            <a:r>
              <a:rPr lang="en-US" smtClean="0"/>
              <a:t>the amount of light to see the same thing a 20 year old sees.  33 2X, 46 4X, 59 8X.   </a:t>
            </a:r>
          </a:p>
        </p:txBody>
      </p:sp>
      <p:sp>
        <p:nvSpPr>
          <p:cNvPr id="441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793A129-A173-4993-AF82-B5EE4162631C}" type="slidenum">
              <a:rPr lang="en-US" smtClean="0">
                <a:latin typeface="Times New Roman" pitchFamily="18" charset="0"/>
              </a:rPr>
              <a:pPr/>
              <a:t>75</a:t>
            </a:fld>
            <a:endParaRPr lang="en-US" smtClean="0">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8B51DA5-EC1F-497E-BEC7-3601DF0615A2}" type="slidenum">
              <a:rPr lang="en-US" smtClean="0">
                <a:latin typeface="Times New Roman" pitchFamily="18" charset="0"/>
              </a:rPr>
              <a:pPr/>
              <a:t>76</a:t>
            </a:fld>
            <a:endParaRPr lang="en-US" smtClean="0">
              <a:latin typeface="Times New Roman" pitchFamily="18" charset="0"/>
            </a:endParaRPr>
          </a:p>
        </p:txBody>
      </p:sp>
      <p:sp>
        <p:nvSpPr>
          <p:cNvPr id="442371" name="Rectangle 2"/>
          <p:cNvSpPr>
            <a:spLocks noChangeArrowheads="1" noTextEdit="1"/>
          </p:cNvSpPr>
          <p:nvPr>
            <p:ph type="sldImg"/>
          </p:nvPr>
        </p:nvSpPr>
        <p:spPr>
          <a:ln/>
        </p:spPr>
      </p:sp>
      <p:sp>
        <p:nvSpPr>
          <p:cNvPr id="442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000" smtClean="0"/>
              <a:t>Runners &amp; Bicyclists must follow the rules</a:t>
            </a:r>
          </a:p>
          <a:p>
            <a:pPr eaLnBrk="1" hangingPunct="1"/>
            <a:endParaRPr lang="en-US" sz="1000" smtClean="0"/>
          </a:p>
          <a:p>
            <a:pPr eaLnBrk="1" hangingPunct="1"/>
            <a:r>
              <a:rPr lang="en-US" sz="1000" smtClean="0"/>
              <a:t>A new application for advance crossing and crossing signs is added.</a:t>
            </a:r>
          </a:p>
          <a:p>
            <a:pPr eaLnBrk="1" hangingPunct="1"/>
            <a:r>
              <a:rPr lang="en-US" sz="1000" smtClean="0"/>
              <a:t>The 2 new signs are identical in design.</a:t>
            </a:r>
          </a:p>
          <a:p>
            <a:pPr eaLnBrk="1" hangingPunct="1"/>
            <a:r>
              <a:rPr lang="en-US" sz="1000" smtClean="0"/>
              <a:t>In the past, the Crossing Signs were distinguished from Advance Crossing Signs</a:t>
            </a:r>
          </a:p>
          <a:p>
            <a:pPr eaLnBrk="1" hangingPunct="1"/>
            <a:r>
              <a:rPr lang="en-US" sz="1000" smtClean="0"/>
              <a:t>by the use of crosswalk lines on the sign. However, people rarely noticed the difference.</a:t>
            </a:r>
          </a:p>
          <a:p>
            <a:pPr eaLnBrk="1" hangingPunct="1"/>
            <a:r>
              <a:rPr lang="en-US" sz="1000" smtClean="0"/>
              <a:t>The FHWA has deleted the crosswalk lines and the same sign is used for </a:t>
            </a:r>
          </a:p>
          <a:p>
            <a:pPr eaLnBrk="1" hangingPunct="1"/>
            <a:r>
              <a:rPr lang="en-US" sz="1000" smtClean="0"/>
              <a:t>both the advance and the crossing location.</a:t>
            </a:r>
          </a:p>
          <a:p>
            <a:pPr eaLnBrk="1" hangingPunct="1"/>
            <a:endParaRPr lang="en-US" sz="1000" smtClean="0"/>
          </a:p>
          <a:p>
            <a:pPr eaLnBrk="1" hangingPunct="1"/>
            <a:r>
              <a:rPr lang="en-US" sz="1000" smtClean="0"/>
              <a:t>The crossing sign, when used to provide ADVANCE </a:t>
            </a:r>
          </a:p>
          <a:p>
            <a:pPr eaLnBrk="1" hangingPunct="1"/>
            <a:r>
              <a:rPr lang="en-US" sz="1000" smtClean="0"/>
              <a:t>notice to road users, is supplemented with the legend “AHEAD” </a:t>
            </a:r>
          </a:p>
          <a:p>
            <a:pPr eaLnBrk="1" hangingPunct="1"/>
            <a:r>
              <a:rPr lang="en-US" sz="1000" smtClean="0"/>
              <a:t>or with an appropriate distance plaque. When used at the crossing </a:t>
            </a:r>
          </a:p>
          <a:p>
            <a:pPr eaLnBrk="1" hangingPunct="1"/>
            <a:r>
              <a:rPr lang="en-US" sz="1000" smtClean="0"/>
              <a:t>location, the crossing sign must be supplemented with a diagonal </a:t>
            </a:r>
          </a:p>
          <a:p>
            <a:pPr eaLnBrk="1" hangingPunct="1"/>
            <a:r>
              <a:rPr lang="en-US" sz="1000" smtClean="0"/>
              <a:t>downward pointing arrow unless the crosswalk has pavement markings.  </a:t>
            </a:r>
          </a:p>
          <a:p>
            <a:pPr eaLnBrk="1" hangingPunct="1"/>
            <a:r>
              <a:rPr lang="en-US" sz="1000" smtClean="0"/>
              <a:t>If the crossing location does have crosswalk pavement markings, </a:t>
            </a:r>
          </a:p>
          <a:p>
            <a:pPr eaLnBrk="1" hangingPunct="1"/>
            <a:r>
              <a:rPr lang="en-US" sz="1000" smtClean="0"/>
              <a:t>the diagonal downward pointing arrow plaque is not required.</a:t>
            </a:r>
          </a:p>
          <a:p>
            <a:pPr eaLnBrk="1" hangingPunct="1"/>
            <a:endParaRPr lang="en-US" sz="800" smtClean="0"/>
          </a:p>
          <a:p>
            <a:pPr eaLnBrk="1" hangingPunct="1"/>
            <a:endParaRPr lang="en-US" sz="80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E00FB46-080A-4538-9CC9-D97EB1A63C8B}" type="slidenum">
              <a:rPr lang="en-US" smtClean="0">
                <a:latin typeface="Times New Roman" pitchFamily="18" charset="0"/>
              </a:rPr>
              <a:pPr/>
              <a:t>77</a:t>
            </a:fld>
            <a:endParaRPr lang="en-US" smtClean="0">
              <a:latin typeface="Times New Roman" pitchFamily="18" charset="0"/>
            </a:endParaRPr>
          </a:p>
        </p:txBody>
      </p:sp>
      <p:sp>
        <p:nvSpPr>
          <p:cNvPr id="443395" name="Rectangle 2"/>
          <p:cNvSpPr>
            <a:spLocks noChangeArrowheads="1" noTextEdit="1"/>
          </p:cNvSpPr>
          <p:nvPr>
            <p:ph type="sldImg"/>
          </p:nvPr>
        </p:nvSpPr>
        <p:spPr>
          <a:ln/>
        </p:spPr>
      </p:sp>
      <p:sp>
        <p:nvSpPr>
          <p:cNvPr id="443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These principles are taken into account in the design and locations of standard signs</a:t>
            </a:r>
          </a:p>
          <a:p>
            <a:pPr eaLnBrk="1" hangingPunct="1"/>
            <a:r>
              <a:rPr lang="en-US" smtClean="0"/>
              <a:t>contained in the MUTCD.</a:t>
            </a:r>
          </a:p>
          <a:p>
            <a:pPr eaLnBrk="1" hangingPunct="1"/>
            <a:r>
              <a:rPr lang="en-US" smtClean="0"/>
              <a:t>Stress the need for clear concise wording. </a:t>
            </a:r>
          </a:p>
          <a:p>
            <a:pPr eaLnBrk="1" hangingPunct="1"/>
            <a:r>
              <a:rPr lang="en-US" smtClean="0"/>
              <a:t>The fewer words on a sign the better the message.</a:t>
            </a:r>
          </a:p>
          <a:p>
            <a:pPr eaLnBrk="1" hangingPunct="1"/>
            <a:endParaRPr lang="en-US" smtClean="0"/>
          </a:p>
          <a:p>
            <a:pPr eaLnBrk="1" hangingPunct="1"/>
            <a:r>
              <a:rPr lang="en-US" smtClean="0"/>
              <a:t>2 phases only – 6F-.55</a:t>
            </a:r>
          </a:p>
          <a:p>
            <a:pPr eaLnBrk="1" hangingPunct="1"/>
            <a:endParaRPr lang="en-US" smtClean="0"/>
          </a:p>
          <a:p>
            <a:pPr eaLnBrk="1" hangingPunct="1"/>
            <a:r>
              <a:rPr lang="en-US" smtClean="0"/>
              <a:t>1A – 15-17</a:t>
            </a:r>
          </a:p>
          <a:p>
            <a:pPr eaLnBrk="1" hangingPunct="1"/>
            <a:endParaRPr lang="en-US" smtClean="0"/>
          </a:p>
          <a:p>
            <a:pPr eaLnBrk="1" hangingPunct="1"/>
            <a:r>
              <a:rPr lang="en-US" smtClean="0"/>
              <a:t>Example STOP one word but very  effective at getting the point across.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A30F844-67DA-4034-A8DF-31C5AF336AE9}" type="slidenum">
              <a:rPr lang="en-US" smtClean="0">
                <a:latin typeface="Times New Roman" pitchFamily="18" charset="0"/>
              </a:rPr>
              <a:pPr/>
              <a:t>78</a:t>
            </a:fld>
            <a:endParaRPr lang="en-US" smtClean="0">
              <a:latin typeface="Times New Roman" pitchFamily="18" charset="0"/>
            </a:endParaRPr>
          </a:p>
        </p:txBody>
      </p:sp>
      <p:sp>
        <p:nvSpPr>
          <p:cNvPr id="444419" name="Rectangle 2"/>
          <p:cNvSpPr>
            <a:spLocks noChangeArrowheads="1" noTextEdit="1"/>
          </p:cNvSpPr>
          <p:nvPr>
            <p:ph type="sldImg"/>
          </p:nvPr>
        </p:nvSpPr>
        <p:spPr>
          <a:ln/>
        </p:spPr>
      </p:sp>
      <p:sp>
        <p:nvSpPr>
          <p:cNvPr id="444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If the message is too far from the point of action, it may be forgotten by the driver.</a:t>
            </a:r>
          </a:p>
          <a:p>
            <a:pPr eaLnBrk="1" hangingPunct="1"/>
            <a:r>
              <a:rPr lang="en-US" smtClean="0"/>
              <a:t>Attention – this must be considered when designing and laying out traffic Control Zones.  </a:t>
            </a:r>
          </a:p>
          <a:p>
            <a:pPr eaLnBrk="1" hangingPunct="1"/>
            <a:r>
              <a:rPr lang="en-US" smtClean="0"/>
              <a:t>It can range from 10 minutes to 30 seconds.</a:t>
            </a:r>
          </a:p>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Slide Image Placeholder 1"/>
          <p:cNvSpPr>
            <a:spLocks noGrp="1" noRot="1" noChangeAspect="1" noTextEdit="1"/>
          </p:cNvSpPr>
          <p:nvPr>
            <p:ph type="sldImg"/>
          </p:nvPr>
        </p:nvSpPr>
        <p:spPr>
          <a:ln/>
        </p:spPr>
      </p:sp>
      <p:sp>
        <p:nvSpPr>
          <p:cNvPr id="445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5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2A2B528D-1309-4F7E-9DF4-DB80AB6695A8}" type="slidenum">
              <a:rPr lang="en-US" smtClean="0">
                <a:latin typeface="Times New Roman" pitchFamily="18" charset="0"/>
              </a:rPr>
              <a:pPr/>
              <a:t>79</a:t>
            </a:fld>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72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72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D645B12D-AB82-47D3-AF5D-C53A6AB0B1FE}" type="slidenum">
              <a:rPr lang="en-US" smtClean="0">
                <a:latin typeface="Times New Roman" pitchFamily="18" charset="0"/>
              </a:rPr>
              <a:pPr/>
              <a:t>8</a:t>
            </a:fld>
            <a:endParaRPr lang="en-US" smtClean="0">
              <a:latin typeface="Times New Roman"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Slide Image Placeholder 1"/>
          <p:cNvSpPr>
            <a:spLocks noGrp="1" noRot="1" noChangeAspect="1" noTextEdit="1"/>
          </p:cNvSpPr>
          <p:nvPr>
            <p:ph type="sldImg"/>
          </p:nvPr>
        </p:nvSpPr>
        <p:spPr>
          <a:ln/>
        </p:spPr>
      </p:sp>
      <p:sp>
        <p:nvSpPr>
          <p:cNvPr id="446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6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A4A5BD0-4B57-48B7-BEBF-9D405DBD214F}" type="slidenum">
              <a:rPr lang="en-US" smtClean="0">
                <a:latin typeface="Times New Roman" pitchFamily="18" charset="0"/>
              </a:rPr>
              <a:pPr/>
              <a:t>80</a:t>
            </a:fld>
            <a:endParaRPr lang="en-US" smtClean="0">
              <a:latin typeface="Times New Roman" pitchFamily="18"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53CA388-8490-4290-9731-EC1ED0C4760B}" type="slidenum">
              <a:rPr lang="en-US" smtClean="0">
                <a:latin typeface="Times New Roman" pitchFamily="18" charset="0"/>
              </a:rPr>
              <a:pPr/>
              <a:t>81</a:t>
            </a:fld>
            <a:endParaRPr lang="en-US" smtClean="0">
              <a:latin typeface="Times New Roman" pitchFamily="18" charset="0"/>
            </a:endParaRPr>
          </a:p>
        </p:txBody>
      </p:sp>
      <p:sp>
        <p:nvSpPr>
          <p:cNvPr id="447491" name="Rectangle 2"/>
          <p:cNvSpPr>
            <a:spLocks noChangeArrowheads="1" noTextEdit="1"/>
          </p:cNvSpPr>
          <p:nvPr>
            <p:ph type="sldImg"/>
          </p:nvPr>
        </p:nvSpPr>
        <p:spPr>
          <a:ln/>
        </p:spPr>
      </p:sp>
      <p:sp>
        <p:nvSpPr>
          <p:cNvPr id="447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Motorists need to receive information, process the info, make a decision and then they </a:t>
            </a:r>
          </a:p>
          <a:p>
            <a:pPr eaLnBrk="1" hangingPunct="1"/>
            <a:r>
              <a:rPr lang="en-US" smtClean="0"/>
              <a:t>must react to the new surroundings/situation.</a:t>
            </a:r>
          </a:p>
          <a:p>
            <a:pPr eaLnBrk="1" hangingPunct="1"/>
            <a:r>
              <a:rPr lang="en-US" smtClean="0"/>
              <a:t>Motorists require time to understand the message and then react to it.</a:t>
            </a:r>
          </a:p>
          <a:p>
            <a:pPr eaLnBrk="1" hangingPunct="1"/>
            <a:endParaRPr lang="en-US" smtClean="0"/>
          </a:p>
          <a:p>
            <a:pPr eaLnBrk="1" hangingPunct="1"/>
            <a:r>
              <a:rPr lang="en-US" smtClean="0"/>
              <a:t>Introduce the correlation of speed and distance. The faster the traffic</a:t>
            </a:r>
          </a:p>
          <a:p>
            <a:pPr eaLnBrk="1" hangingPunct="1"/>
            <a:r>
              <a:rPr lang="en-US" smtClean="0"/>
              <a:t>flow the greater the distance required for advance warning.</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Slide Image Placeholder 1"/>
          <p:cNvSpPr>
            <a:spLocks noGrp="1" noRot="1" noChangeAspect="1" noTextEdit="1"/>
          </p:cNvSpPr>
          <p:nvPr>
            <p:ph type="sldImg"/>
          </p:nvPr>
        </p:nvSpPr>
        <p:spPr>
          <a:ln/>
        </p:spPr>
      </p:sp>
      <p:sp>
        <p:nvSpPr>
          <p:cNvPr id="448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48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24D3C66-F178-4DB5-8C00-157FD6E237E2}" type="slidenum">
              <a:rPr lang="en-US" smtClean="0">
                <a:latin typeface="Times New Roman" pitchFamily="18" charset="0"/>
              </a:rPr>
              <a:pPr/>
              <a:t>82</a:t>
            </a:fld>
            <a:endParaRPr lang="en-US" smtClean="0">
              <a:latin typeface="Times New Roman"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FD258B26-7706-4FAD-82CF-1635FE1B12E4}" type="slidenum">
              <a:rPr lang="en-US" smtClean="0">
                <a:latin typeface="Times New Roman" pitchFamily="18" charset="0"/>
              </a:rPr>
              <a:pPr/>
              <a:t>83</a:t>
            </a:fld>
            <a:endParaRPr lang="en-US" smtClean="0">
              <a:latin typeface="Times New Roman" pitchFamily="18" charset="0"/>
            </a:endParaRPr>
          </a:p>
        </p:txBody>
      </p:sp>
      <p:sp>
        <p:nvSpPr>
          <p:cNvPr id="449539" name="Rectangle 2"/>
          <p:cNvSpPr>
            <a:spLocks noChangeArrowheads="1" noTextEdit="1"/>
          </p:cNvSpPr>
          <p:nvPr>
            <p:ph type="sldImg"/>
          </p:nvPr>
        </p:nvSpPr>
        <p:spPr>
          <a:ln/>
        </p:spPr>
      </p:sp>
      <p:sp>
        <p:nvSpPr>
          <p:cNvPr id="449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Pavlov’s dog – present a stimulus – we will repeat those successes</a:t>
            </a:r>
          </a:p>
          <a:p>
            <a:pPr eaLnBrk="1" hangingPunct="1"/>
            <a:endParaRPr lang="en-US" smtClean="0"/>
          </a:p>
          <a:p>
            <a:pPr eaLnBrk="1" hangingPunct="1"/>
            <a:r>
              <a:rPr lang="en-US" smtClean="0"/>
              <a:t>People develop conditioned responses that will dictate on how they behave in a given situation.</a:t>
            </a:r>
          </a:p>
          <a:p>
            <a:pPr eaLnBrk="1" hangingPunct="1"/>
            <a:r>
              <a:rPr lang="en-US" smtClean="0"/>
              <a:t>Extra effort is required in those situations (WZTC) where drivers must change there</a:t>
            </a:r>
          </a:p>
          <a:p>
            <a:pPr eaLnBrk="1" hangingPunct="1"/>
            <a:r>
              <a:rPr lang="en-US" smtClean="0"/>
              <a:t>normal habits.</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25D6968-CE14-49C9-B758-436D156C1302}" type="slidenum">
              <a:rPr lang="en-US" smtClean="0">
                <a:latin typeface="Times New Roman" pitchFamily="18" charset="0"/>
              </a:rPr>
              <a:pPr/>
              <a:t>84</a:t>
            </a:fld>
            <a:endParaRPr lang="en-US" smtClean="0">
              <a:latin typeface="Times New Roman" pitchFamily="18" charset="0"/>
            </a:endParaRPr>
          </a:p>
        </p:txBody>
      </p:sp>
      <p:sp>
        <p:nvSpPr>
          <p:cNvPr id="450563" name="Rectangle 2"/>
          <p:cNvSpPr>
            <a:spLocks noChangeArrowheads="1" noTextEdit="1"/>
          </p:cNvSpPr>
          <p:nvPr>
            <p:ph type="sldImg"/>
          </p:nvPr>
        </p:nvSpPr>
        <p:spPr>
          <a:ln/>
        </p:spPr>
      </p:sp>
      <p:sp>
        <p:nvSpPr>
          <p:cNvPr id="450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Motorists expect things to happen in certain way. Their actions reflect</a:t>
            </a:r>
          </a:p>
          <a:p>
            <a:pPr eaLnBrk="1" hangingPunct="1"/>
            <a:r>
              <a:rPr lang="en-US" smtClean="0"/>
              <a:t>these expectations.</a:t>
            </a:r>
          </a:p>
          <a:p>
            <a:pPr eaLnBrk="1" hangingPunct="1"/>
            <a:endParaRPr lang="en-US" smtClean="0"/>
          </a:p>
          <a:p>
            <a:pPr eaLnBrk="1" hangingPunct="1"/>
            <a:r>
              <a:rPr lang="en-US" smtClean="0"/>
              <a:t>Example: Flagger Ahead  but no flag person. This sets up others for failure.</a:t>
            </a:r>
          </a:p>
          <a:p>
            <a:pPr eaLnBrk="1" hangingPunct="1"/>
            <a:endParaRPr lang="en-US" smtClean="0"/>
          </a:p>
          <a:p>
            <a:pPr eaLnBrk="1" hangingPunct="1"/>
            <a:r>
              <a:rPr lang="en-US" smtClean="0"/>
              <a:t>Don’t lie to your customer.</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ADE3B47-6459-4FD7-BB92-B92225307738}" type="slidenum">
              <a:rPr lang="en-US" smtClean="0">
                <a:latin typeface="Times New Roman" pitchFamily="18" charset="0"/>
              </a:rPr>
              <a:pPr/>
              <a:t>85</a:t>
            </a:fld>
            <a:endParaRPr lang="en-US" smtClean="0">
              <a:latin typeface="Times New Roman" pitchFamily="18" charset="0"/>
            </a:endParaRPr>
          </a:p>
        </p:txBody>
      </p:sp>
      <p:sp>
        <p:nvSpPr>
          <p:cNvPr id="451587" name="Rectangle 2"/>
          <p:cNvSpPr>
            <a:spLocks noChangeArrowheads="1" noTextEdit="1"/>
          </p:cNvSpPr>
          <p:nvPr>
            <p:ph type="sldImg"/>
          </p:nvPr>
        </p:nvSpPr>
        <p:spPr>
          <a:ln/>
        </p:spPr>
      </p:sp>
      <p:sp>
        <p:nvSpPr>
          <p:cNvPr id="451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drivers primary concern is to maintain the control of his/her vehicle.  </a:t>
            </a:r>
          </a:p>
          <a:p>
            <a:pPr eaLnBrk="1" hangingPunct="1"/>
            <a:r>
              <a:rPr lang="en-US" smtClean="0"/>
              <a:t>When the instructions obtained from the signs are seen to be in conflict </a:t>
            </a:r>
          </a:p>
          <a:p>
            <a:pPr eaLnBrk="1" hangingPunct="1"/>
            <a:r>
              <a:rPr lang="en-US" smtClean="0"/>
              <a:t>with what the roadway indicates, the motorist is more likely to believe the ROAD!</a:t>
            </a:r>
          </a:p>
          <a:p>
            <a:pPr eaLnBrk="1" hangingPunct="1"/>
            <a:r>
              <a:rPr lang="en-US" smtClean="0"/>
              <a:t>When not worried about guidance and control driver will focus on navigation.</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Slide Image Placeholder 1"/>
          <p:cNvSpPr>
            <a:spLocks noGrp="1" noRot="1" noChangeAspect="1" noTextEdit="1"/>
          </p:cNvSpPr>
          <p:nvPr>
            <p:ph type="sldImg"/>
          </p:nvPr>
        </p:nvSpPr>
        <p:spPr>
          <a:ln/>
        </p:spPr>
      </p:sp>
      <p:sp>
        <p:nvSpPr>
          <p:cNvPr id="452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This creates the reaction time</a:t>
            </a:r>
          </a:p>
        </p:txBody>
      </p:sp>
      <p:sp>
        <p:nvSpPr>
          <p:cNvPr id="452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40E13363-6BA5-42DB-A3FF-5405827E07D1}" type="slidenum">
              <a:rPr lang="en-US" smtClean="0">
                <a:latin typeface="Times New Roman" pitchFamily="18" charset="0"/>
              </a:rPr>
              <a:pPr/>
              <a:t>86</a:t>
            </a:fld>
            <a:endParaRPr lang="en-US" smtClean="0">
              <a:latin typeface="Times New Roman" pitchFamily="18"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6EF31051-E6A3-41E8-86A7-F9ABC3F72D5C}" type="slidenum">
              <a:rPr lang="en-US" smtClean="0">
                <a:latin typeface="Times New Roman" pitchFamily="18" charset="0"/>
              </a:rPr>
              <a:pPr/>
              <a:t>87</a:t>
            </a:fld>
            <a:endParaRPr lang="en-US" smtClean="0">
              <a:latin typeface="Times New Roman" pitchFamily="18" charset="0"/>
            </a:endParaRPr>
          </a:p>
        </p:txBody>
      </p:sp>
      <p:sp>
        <p:nvSpPr>
          <p:cNvPr id="453635" name="Rectangle 2"/>
          <p:cNvSpPr>
            <a:spLocks noChangeArrowheads="1" noTextEdit="1"/>
          </p:cNvSpPr>
          <p:nvPr>
            <p:ph type="sldImg"/>
          </p:nvPr>
        </p:nvSpPr>
        <p:spPr>
          <a:ln/>
        </p:spPr>
      </p:sp>
      <p:sp>
        <p:nvSpPr>
          <p:cNvPr id="453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Recognizing and selecting choices:</a:t>
            </a:r>
          </a:p>
          <a:p>
            <a:pPr eaLnBrk="1" hangingPunct="1"/>
            <a:r>
              <a:rPr lang="en-US" smtClean="0"/>
              <a:t>	Identify alternative courses of action.</a:t>
            </a:r>
          </a:p>
          <a:p>
            <a:pPr eaLnBrk="1" hangingPunct="1"/>
            <a:r>
              <a:rPr lang="en-US" smtClean="0"/>
              <a:t>	Evaluate the possibility of success for each alternative.</a:t>
            </a:r>
          </a:p>
          <a:p>
            <a:pPr eaLnBrk="1" hangingPunct="1"/>
            <a:r>
              <a:rPr lang="en-US" smtClean="0"/>
              <a:t>	Select which alternative the driver is going to use.</a:t>
            </a:r>
          </a:p>
          <a:p>
            <a:pPr eaLnBrk="1" hangingPunct="1"/>
            <a:r>
              <a:rPr lang="en-US" smtClean="0"/>
              <a:t>Keep the system simple; try not to introduce options which may confuse.</a:t>
            </a:r>
          </a:p>
          <a:p>
            <a:pPr eaLnBrk="1" hangingPunct="1"/>
            <a:r>
              <a:rPr lang="en-US" smtClean="0"/>
              <a:t>	-  No abrupt changes</a:t>
            </a:r>
          </a:p>
          <a:p>
            <a:pPr eaLnBrk="1" hangingPunct="1"/>
            <a:r>
              <a:rPr lang="en-US" smtClean="0"/>
              <a:t>	-  No unauthorized speed changes</a:t>
            </a:r>
          </a:p>
          <a:p>
            <a:pPr eaLnBrk="1" hangingPunct="1"/>
            <a:r>
              <a:rPr lang="en-US" smtClean="0"/>
              <a:t>	-  Provide designated areas for work vehicles</a:t>
            </a:r>
          </a:p>
          <a:p>
            <a:pPr eaLnBrk="1" hangingPunct="1"/>
            <a:r>
              <a:rPr lang="en-US" smtClean="0"/>
              <a:t>	-  Get work done as quickly as possible</a:t>
            </a:r>
          </a:p>
          <a:p>
            <a:pPr eaLnBrk="1" hangingPunct="1"/>
            <a:r>
              <a:rPr lang="en-US" smtClean="0"/>
              <a:t>	-  Accommodate pedestrians</a:t>
            </a:r>
          </a:p>
          <a:p>
            <a:pPr eaLnBrk="1" hangingPunct="1"/>
            <a:endParaRPr lang="en-US" smtClean="0"/>
          </a:p>
          <a:p>
            <a:pPr eaLnBrk="1" hangingPunct="1"/>
            <a:r>
              <a:rPr lang="en-US" smtClean="0"/>
              <a:t>Reduce the number of choices!</a:t>
            </a:r>
          </a:p>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Slide Image Placeholder 1"/>
          <p:cNvSpPr>
            <a:spLocks noGrp="1" noRot="1" noChangeAspect="1" noTextEdit="1"/>
          </p:cNvSpPr>
          <p:nvPr>
            <p:ph type="sldImg"/>
          </p:nvPr>
        </p:nvSpPr>
        <p:spPr>
          <a:ln/>
        </p:spPr>
      </p:sp>
      <p:sp>
        <p:nvSpPr>
          <p:cNvPr id="454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4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A7D4C8C3-B86B-4BA3-90BA-C9EBA459C30D}" type="slidenum">
              <a:rPr lang="en-US" smtClean="0">
                <a:latin typeface="Times New Roman" pitchFamily="18" charset="0"/>
              </a:rPr>
              <a:pPr/>
              <a:t>88</a:t>
            </a:fld>
            <a:endParaRPr lang="en-US" smtClean="0">
              <a:latin typeface="Times New Roman" pitchFamily="18"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Slide Image Placeholder 1"/>
          <p:cNvSpPr>
            <a:spLocks noGrp="1" noRot="1" noChangeAspect="1" noTextEdit="1"/>
          </p:cNvSpPr>
          <p:nvPr>
            <p:ph type="sldImg"/>
          </p:nvPr>
        </p:nvSpPr>
        <p:spPr>
          <a:ln/>
        </p:spPr>
      </p:sp>
      <p:sp>
        <p:nvSpPr>
          <p:cNvPr id="455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5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783F9548-4FC0-40EB-90F0-B6640FC6278D}" type="slidenum">
              <a:rPr lang="en-US" smtClean="0">
                <a:latin typeface="Times New Roman" pitchFamily="18" charset="0"/>
              </a:rPr>
              <a:pPr/>
              <a:t>89</a:t>
            </a:fld>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a:ln/>
        </p:spPr>
      </p:sp>
      <p:sp>
        <p:nvSpPr>
          <p:cNvPr id="373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MUTCD – DESIGNED FOR DAYTIME OPERATIONS ONLY</a:t>
            </a:r>
          </a:p>
          <a:p>
            <a:pPr eaLnBrk="1" hangingPunct="1"/>
            <a:r>
              <a:rPr lang="en-US" smtClean="0"/>
              <a:t>10 part document – We will discuss parts 1, 5, &amp; 6</a:t>
            </a:r>
          </a:p>
          <a:p>
            <a:pPr eaLnBrk="1" hangingPunct="1"/>
            <a:endParaRPr lang="en-US" smtClean="0"/>
          </a:p>
          <a:p>
            <a:pPr eaLnBrk="1" hangingPunct="1"/>
            <a:r>
              <a:rPr lang="en-US" smtClean="0"/>
              <a:t>8500 Fatalities in WZ since 2001 (8200 World Trade Center, Pentagon and the War on Terror)</a:t>
            </a:r>
          </a:p>
          <a:p>
            <a:pPr eaLnBrk="1" hangingPunct="1"/>
            <a:endParaRPr lang="en-US" smtClean="0"/>
          </a:p>
          <a:p>
            <a:pPr eaLnBrk="1" hangingPunct="1"/>
            <a:r>
              <a:rPr lang="en-US" smtClean="0"/>
              <a:t>Every 13 hours someone is killed in a WZ – 80% are motorist</a:t>
            </a:r>
          </a:p>
          <a:p>
            <a:pPr eaLnBrk="1" hangingPunct="1"/>
            <a:endParaRPr lang="en-US" smtClean="0"/>
          </a:p>
          <a:p>
            <a:pPr eaLnBrk="1" hangingPunct="1"/>
            <a:r>
              <a:rPr lang="en-US" smtClean="0"/>
              <a:t>Traffic Control should have a minimal impact on traffic.  This will allow for smooth flow and safer work zone.</a:t>
            </a:r>
          </a:p>
          <a:p>
            <a:pPr eaLnBrk="1" hangingPunct="1"/>
            <a:endParaRPr lang="en-US" smtClean="0"/>
          </a:p>
          <a:p>
            <a:pPr eaLnBrk="1" hangingPunct="1"/>
            <a:r>
              <a:rPr lang="en-US" smtClean="0"/>
              <a:t>“Moth Effect” – people (drunk) have a tendency to drive towards the light.</a:t>
            </a:r>
          </a:p>
          <a:p>
            <a:pPr eaLnBrk="1" hangingPunct="1"/>
            <a:endParaRPr lang="en-US" smtClean="0"/>
          </a:p>
          <a:p>
            <a:pPr eaLnBrk="1" hangingPunct="1"/>
            <a:r>
              <a:rPr lang="en-US" smtClean="0"/>
              <a:t>Crash trucks have saved many lives.</a:t>
            </a:r>
          </a:p>
        </p:txBody>
      </p:sp>
      <p:sp>
        <p:nvSpPr>
          <p:cNvPr id="373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3AEB6FC-E148-4C54-ABF5-E6F5FAEE544D}" type="slidenum">
              <a:rPr lang="en-US" smtClean="0">
                <a:latin typeface="Times New Roman" pitchFamily="18" charset="0"/>
              </a:rPr>
              <a:pPr/>
              <a:t>9</a:t>
            </a:fld>
            <a:endParaRPr lang="en-US" smtClean="0">
              <a:latin typeface="Times New Roman" pitchFamily="18"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Slide Image Placeholder 1"/>
          <p:cNvSpPr>
            <a:spLocks noGrp="1" noRot="1" noChangeAspect="1" noTextEdit="1"/>
          </p:cNvSpPr>
          <p:nvPr>
            <p:ph type="sldImg"/>
          </p:nvPr>
        </p:nvSpPr>
        <p:spPr>
          <a:ln/>
        </p:spPr>
      </p:sp>
      <p:sp>
        <p:nvSpPr>
          <p:cNvPr id="456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Advanced Warning – bases for many lawsuits</a:t>
            </a:r>
          </a:p>
          <a:p>
            <a:pPr eaLnBrk="1" hangingPunct="1"/>
            <a:endParaRPr lang="en-US" smtClean="0"/>
          </a:p>
          <a:p>
            <a:pPr eaLnBrk="1" hangingPunct="1"/>
            <a:r>
              <a:rPr lang="en-US" smtClean="0"/>
              <a:t>Allow adequate time – C, B, A distances</a:t>
            </a:r>
          </a:p>
        </p:txBody>
      </p:sp>
      <p:sp>
        <p:nvSpPr>
          <p:cNvPr id="456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E101145-7046-4A91-9A74-6E6422C260C5}" type="slidenum">
              <a:rPr lang="en-US" smtClean="0">
                <a:latin typeface="Times New Roman" pitchFamily="18" charset="0"/>
              </a:rPr>
              <a:pPr/>
              <a:t>90</a:t>
            </a:fld>
            <a:endParaRPr lang="en-US" smtClean="0">
              <a:latin typeface="Times New Roman" pitchFamily="18"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4A51C66-6F77-4601-B584-0AEC0EE7C3D8}" type="slidenum">
              <a:rPr lang="en-US" smtClean="0">
                <a:latin typeface="Times New Roman" pitchFamily="18" charset="0"/>
              </a:rPr>
              <a:pPr/>
              <a:t>91</a:t>
            </a:fld>
            <a:endParaRPr lang="en-US" smtClean="0">
              <a:latin typeface="Times New Roman" pitchFamily="18" charset="0"/>
            </a:endParaRPr>
          </a:p>
        </p:txBody>
      </p:sp>
      <p:sp>
        <p:nvSpPr>
          <p:cNvPr id="457731" name="Rectangle 2"/>
          <p:cNvSpPr>
            <a:spLocks noChangeArrowheads="1"/>
          </p:cNvSpPr>
          <p:nvPr/>
        </p:nvSpPr>
        <p:spPr bwMode="auto">
          <a:xfrm>
            <a:off x="3998913" y="0"/>
            <a:ext cx="300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70" tIns="45985" rIns="91970" bIns="45985" anchor="ctr"/>
          <a:lstStyle/>
          <a:p>
            <a:pPr defTabSz="919163"/>
            <a:endParaRPr lang="en-US"/>
          </a:p>
        </p:txBody>
      </p:sp>
      <p:sp>
        <p:nvSpPr>
          <p:cNvPr id="457732" name="Rectangle 3"/>
          <p:cNvSpPr>
            <a:spLocks noChangeArrowheads="1"/>
          </p:cNvSpPr>
          <p:nvPr/>
        </p:nvSpPr>
        <p:spPr bwMode="auto">
          <a:xfrm>
            <a:off x="3998913" y="8821738"/>
            <a:ext cx="3000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013" tIns="44708" rIns="91013" bIns="44708" anchor="b"/>
          <a:lstStyle/>
          <a:p>
            <a:pPr algn="r" defTabSz="919163" eaLnBrk="0" hangingPunct="0"/>
            <a:r>
              <a:rPr lang="en-US" sz="1200">
                <a:latin typeface="Times New Roman" pitchFamily="18" charset="0"/>
              </a:rPr>
              <a:t>1</a:t>
            </a:r>
          </a:p>
        </p:txBody>
      </p:sp>
      <p:sp>
        <p:nvSpPr>
          <p:cNvPr id="457733" name="Rectangle 4"/>
          <p:cNvSpPr>
            <a:spLocks noChangeArrowheads="1"/>
          </p:cNvSpPr>
          <p:nvPr/>
        </p:nvSpPr>
        <p:spPr bwMode="auto">
          <a:xfrm>
            <a:off x="0" y="8821738"/>
            <a:ext cx="3074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70" tIns="45985" rIns="91970" bIns="45985" anchor="ctr"/>
          <a:lstStyle/>
          <a:p>
            <a:pPr defTabSz="919163"/>
            <a:endParaRPr lang="en-US"/>
          </a:p>
        </p:txBody>
      </p:sp>
      <p:sp>
        <p:nvSpPr>
          <p:cNvPr id="457734" name="Rectangle 5"/>
          <p:cNvSpPr>
            <a:spLocks noChangeArrowheads="1"/>
          </p:cNvSpPr>
          <p:nvPr/>
        </p:nvSpPr>
        <p:spPr bwMode="auto">
          <a:xfrm>
            <a:off x="0" y="0"/>
            <a:ext cx="3074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970" tIns="45985" rIns="91970" bIns="45985" anchor="ctr"/>
          <a:lstStyle/>
          <a:p>
            <a:pPr defTabSz="919163"/>
            <a:endParaRPr lang="en-US"/>
          </a:p>
        </p:txBody>
      </p:sp>
      <p:sp>
        <p:nvSpPr>
          <p:cNvPr id="457735" name="Rectangle 6"/>
          <p:cNvSpPr>
            <a:spLocks noChangeArrowheads="1" noTextEdit="1"/>
          </p:cNvSpPr>
          <p:nvPr>
            <p:ph type="sldImg"/>
          </p:nvPr>
        </p:nvSpPr>
        <p:spPr>
          <a:xfrm>
            <a:off x="1189038" y="703263"/>
            <a:ext cx="4632325" cy="3473450"/>
          </a:xfrm>
          <a:solidFill>
            <a:srgbClr val="FFFFFF"/>
          </a:solidFill>
          <a:ln w="12700" cap="flat"/>
        </p:spPr>
      </p:sp>
      <p:sp>
        <p:nvSpPr>
          <p:cNvPr id="457736" name="Rectangle 7"/>
          <p:cNvSpPr>
            <a:spLocks noChangeArrowheads="1"/>
          </p:cNvSpPr>
          <p:nvPr>
            <p:ph type="body" idx="1"/>
          </p:nvPr>
        </p:nvSpPr>
        <p:spPr>
          <a:xfrm>
            <a:off x="922338" y="4449763"/>
            <a:ext cx="5153025" cy="414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13" tIns="44708" rIns="91013" bIns="44708"/>
          <a:lstStyle/>
          <a:p>
            <a:pPr eaLnBrk="1" hangingPunct="1"/>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Slide Image Placeholder 1"/>
          <p:cNvSpPr>
            <a:spLocks noGrp="1" noRot="1" noChangeAspect="1" noTextEdit="1"/>
          </p:cNvSpPr>
          <p:nvPr>
            <p:ph type="sldImg"/>
          </p:nvPr>
        </p:nvSpPr>
        <p:spPr>
          <a:ln/>
        </p:spPr>
      </p:sp>
      <p:sp>
        <p:nvSpPr>
          <p:cNvPr id="458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58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99033EE3-DF7C-4774-8259-46766CAFFF2A}" type="slidenum">
              <a:rPr lang="en-US" smtClean="0">
                <a:latin typeface="Times New Roman" pitchFamily="18" charset="0"/>
              </a:rPr>
              <a:pPr/>
              <a:t>92</a:t>
            </a:fld>
            <a:endParaRPr lang="en-US" smtClean="0">
              <a:latin typeface="Times New Roman" pitchFamily="18"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E59020E4-2617-4DE6-8A34-ED49FEBFF67A}" type="slidenum">
              <a:rPr lang="en-US" smtClean="0">
                <a:latin typeface="Times New Roman" pitchFamily="18" charset="0"/>
              </a:rPr>
              <a:pPr/>
              <a:t>93</a:t>
            </a:fld>
            <a:endParaRPr lang="en-US" smtClean="0">
              <a:latin typeface="Times New Roman" pitchFamily="18" charset="0"/>
            </a:endParaRPr>
          </a:p>
        </p:txBody>
      </p:sp>
      <p:sp>
        <p:nvSpPr>
          <p:cNvPr id="459779" name="Rectangle 2"/>
          <p:cNvSpPr>
            <a:spLocks noChangeArrowheads="1" noTextEdit="1"/>
          </p:cNvSpPr>
          <p:nvPr>
            <p:ph type="sldImg"/>
          </p:nvPr>
        </p:nvSpPr>
        <p:spPr>
          <a:ln/>
        </p:spPr>
      </p:sp>
      <p:sp>
        <p:nvSpPr>
          <p:cNvPr id="459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Begin to get more specific during this session. Lead your audience into</a:t>
            </a:r>
          </a:p>
          <a:p>
            <a:pPr eaLnBrk="1" hangingPunct="1"/>
            <a:r>
              <a:rPr lang="en-US" smtClean="0"/>
              <a:t>chapter three. This is the last chance to get everyone prepared for your</a:t>
            </a:r>
          </a:p>
          <a:p>
            <a:pPr eaLnBrk="1" hangingPunct="1"/>
            <a:r>
              <a:rPr lang="en-US" smtClean="0"/>
              <a:t>message.</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554A1524-D49E-4E5E-B314-A56D76B8C6AA}" type="slidenum">
              <a:rPr lang="en-US" smtClean="0">
                <a:latin typeface="Times New Roman" pitchFamily="18" charset="0"/>
              </a:rPr>
              <a:pPr/>
              <a:t>94</a:t>
            </a:fld>
            <a:endParaRPr lang="en-US" smtClean="0">
              <a:latin typeface="Times New Roman" pitchFamily="18" charset="0"/>
            </a:endParaRPr>
          </a:p>
        </p:txBody>
      </p:sp>
      <p:sp>
        <p:nvSpPr>
          <p:cNvPr id="460803" name="Rectangle 2"/>
          <p:cNvSpPr>
            <a:spLocks noChangeArrowheads="1" noTextEdit="1"/>
          </p:cNvSpPr>
          <p:nvPr>
            <p:ph type="sldImg"/>
          </p:nvPr>
        </p:nvSpPr>
        <p:spPr>
          <a:ln/>
        </p:spPr>
      </p:sp>
      <p:sp>
        <p:nvSpPr>
          <p:cNvPr id="460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Why do we set Traffic Control Systems?</a:t>
            </a:r>
          </a:p>
          <a:p>
            <a:pPr eaLnBrk="1" hangingPunct="1"/>
            <a:endParaRPr lang="en-US" smtClean="0"/>
          </a:p>
          <a:p>
            <a:pPr eaLnBrk="1" hangingPunct="1"/>
            <a:r>
              <a:rPr lang="en-US" smtClean="0"/>
              <a:t>The forgotten customer  Pedestrians and Handicapped persons.</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Slide Image Placeholder 1"/>
          <p:cNvSpPr>
            <a:spLocks noGrp="1" noRot="1" noChangeAspect="1" noTextEdit="1"/>
          </p:cNvSpPr>
          <p:nvPr>
            <p:ph type="sldImg"/>
          </p:nvPr>
        </p:nvSpPr>
        <p:spPr>
          <a:ln/>
        </p:spPr>
      </p:sp>
      <p:sp>
        <p:nvSpPr>
          <p:cNvPr id="461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Based on the Risk – Protection has to fit the hazard</a:t>
            </a:r>
          </a:p>
        </p:txBody>
      </p:sp>
      <p:sp>
        <p:nvSpPr>
          <p:cNvPr id="461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14C46A94-CD0E-4D16-9B6D-E6D96BB17E0B}" type="slidenum">
              <a:rPr lang="en-US" smtClean="0">
                <a:latin typeface="Times New Roman" pitchFamily="18" charset="0"/>
              </a:rPr>
              <a:pPr/>
              <a:t>95</a:t>
            </a:fld>
            <a:endParaRPr lang="en-US" smtClean="0">
              <a:latin typeface="Times New Roman" pitchFamily="18"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a:ln/>
        </p:spPr>
      </p:sp>
      <p:sp>
        <p:nvSpPr>
          <p:cNvPr id="462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2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BB42FA94-4F65-411B-A04C-0A280EA2B2D0}" type="slidenum">
              <a:rPr lang="en-US" smtClean="0">
                <a:latin typeface="Times New Roman" pitchFamily="18" charset="0"/>
              </a:rPr>
              <a:pPr/>
              <a:t>96</a:t>
            </a:fld>
            <a:endParaRPr lang="en-US" smtClean="0">
              <a:latin typeface="Times New Roman" pitchFamily="18"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Slide Image Placeholder 1"/>
          <p:cNvSpPr>
            <a:spLocks noGrp="1" noRot="1" noChangeAspect="1" noTextEdit="1"/>
          </p:cNvSpPr>
          <p:nvPr>
            <p:ph type="sldImg"/>
          </p:nvPr>
        </p:nvSpPr>
        <p:spPr>
          <a:ln/>
        </p:spPr>
      </p:sp>
      <p:sp>
        <p:nvSpPr>
          <p:cNvPr id="463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463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0BB2593B-F24B-4877-B051-B0E4B90B0234}" type="slidenum">
              <a:rPr lang="en-US" smtClean="0">
                <a:latin typeface="Times New Roman" pitchFamily="18" charset="0"/>
              </a:rPr>
              <a:pPr/>
              <a:t>97</a:t>
            </a:fld>
            <a:endParaRPr lang="en-US" smtClean="0">
              <a:latin typeface="Times New Roman" pitchFamily="18"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3139D8C1-C047-46AB-BB36-FB3F608DE14A}" type="slidenum">
              <a:rPr lang="en-US" smtClean="0">
                <a:latin typeface="Times New Roman" pitchFamily="18" charset="0"/>
              </a:rPr>
              <a:pPr/>
              <a:t>98</a:t>
            </a:fld>
            <a:endParaRPr lang="en-US" smtClean="0">
              <a:latin typeface="Times New Roman" pitchFamily="18" charset="0"/>
            </a:endParaRPr>
          </a:p>
        </p:txBody>
      </p:sp>
      <p:sp>
        <p:nvSpPr>
          <p:cNvPr id="464899" name="Rectangle 2"/>
          <p:cNvSpPr>
            <a:spLocks noChangeArrowheads="1" noTextEdit="1"/>
          </p:cNvSpPr>
          <p:nvPr>
            <p:ph type="sldImg"/>
          </p:nvPr>
        </p:nvSpPr>
        <p:spPr>
          <a:ln/>
        </p:spPr>
      </p:sp>
      <p:sp>
        <p:nvSpPr>
          <p:cNvPr id="464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Establish the requirement  for adequate advance warning.</a:t>
            </a:r>
          </a:p>
          <a:p>
            <a:pPr eaLnBrk="1" hangingPunct="1"/>
            <a:endParaRPr lang="en-US" smtClean="0"/>
          </a:p>
          <a:p>
            <a:pPr eaLnBrk="1" hangingPunct="1"/>
            <a:r>
              <a:rPr lang="en-US" smtClean="0"/>
              <a:t>Clear, concise warning and guidance is mandatory for a successful</a:t>
            </a:r>
          </a:p>
          <a:p>
            <a:pPr eaLnBrk="1" hangingPunct="1"/>
            <a:r>
              <a:rPr lang="en-US" smtClean="0"/>
              <a:t>Traffic Control System. </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a:solidFill>
                  <a:schemeClr val="tx1"/>
                </a:solidFill>
                <a:latin typeface="Arial" pitchFamily="34" charset="0"/>
                <a:cs typeface="Arial" pitchFamily="34" charset="0"/>
              </a:defRPr>
            </a:lvl1pPr>
            <a:lvl2pPr marL="742950" indent="-285750" defTabSz="919163" eaLnBrk="0" hangingPunct="0">
              <a:defRPr>
                <a:solidFill>
                  <a:schemeClr val="tx1"/>
                </a:solidFill>
                <a:latin typeface="Arial" pitchFamily="34" charset="0"/>
                <a:cs typeface="Arial" pitchFamily="34" charset="0"/>
              </a:defRPr>
            </a:lvl2pPr>
            <a:lvl3pPr marL="1143000" indent="-228600" defTabSz="919163" eaLnBrk="0" hangingPunct="0">
              <a:defRPr>
                <a:solidFill>
                  <a:schemeClr val="tx1"/>
                </a:solidFill>
                <a:latin typeface="Arial" pitchFamily="34" charset="0"/>
                <a:cs typeface="Arial" pitchFamily="34" charset="0"/>
              </a:defRPr>
            </a:lvl3pPr>
            <a:lvl4pPr marL="1600200" indent="-228600" defTabSz="919163" eaLnBrk="0" hangingPunct="0">
              <a:defRPr>
                <a:solidFill>
                  <a:schemeClr val="tx1"/>
                </a:solidFill>
                <a:latin typeface="Arial" pitchFamily="34" charset="0"/>
                <a:cs typeface="Arial" pitchFamily="34" charset="0"/>
              </a:defRPr>
            </a:lvl4pPr>
            <a:lvl5pPr marL="2057400" indent="-228600" defTabSz="919163" eaLnBrk="0" hangingPunct="0">
              <a:defRPr>
                <a:solidFill>
                  <a:schemeClr val="tx1"/>
                </a:solidFill>
                <a:latin typeface="Arial" pitchFamily="34" charset="0"/>
                <a:cs typeface="Arial" pitchFamily="34" charset="0"/>
              </a:defRPr>
            </a:lvl5pPr>
            <a:lvl6pPr marL="2514600" indent="-228600" defTabSz="91916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916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916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9163" eaLnBrk="0" fontAlgn="base" hangingPunct="0">
              <a:spcBef>
                <a:spcPct val="0"/>
              </a:spcBef>
              <a:spcAft>
                <a:spcPct val="0"/>
              </a:spcAft>
              <a:defRPr>
                <a:solidFill>
                  <a:schemeClr val="tx1"/>
                </a:solidFill>
                <a:latin typeface="Arial" pitchFamily="34" charset="0"/>
                <a:cs typeface="Arial" pitchFamily="34" charset="0"/>
              </a:defRPr>
            </a:lvl9pPr>
          </a:lstStyle>
          <a:p>
            <a:fld id="{C4A495B0-773F-4181-891A-D002B316687C}" type="slidenum">
              <a:rPr lang="en-US" smtClean="0">
                <a:latin typeface="Times New Roman" pitchFamily="18" charset="0"/>
              </a:rPr>
              <a:pPr/>
              <a:t>99</a:t>
            </a:fld>
            <a:endParaRPr lang="en-US" smtClean="0">
              <a:latin typeface="Times New Roman" pitchFamily="18" charset="0"/>
            </a:endParaRPr>
          </a:p>
        </p:txBody>
      </p:sp>
      <p:sp>
        <p:nvSpPr>
          <p:cNvPr id="465923" name="Rectangle 2"/>
          <p:cNvSpPr>
            <a:spLocks noChangeArrowheads="1" noTextEdit="1"/>
          </p:cNvSpPr>
          <p:nvPr>
            <p:ph type="sldImg"/>
          </p:nvPr>
        </p:nvSpPr>
        <p:spPr>
          <a:ln/>
        </p:spPr>
      </p:sp>
      <p:sp>
        <p:nvSpPr>
          <p:cNvPr id="465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Verdana" pitchFamily="34" charset="0"/>
              </a:rPr>
              <a:t>Not only does the MUTCD concern itself with traffic safety for motorists, </a:t>
            </a:r>
          </a:p>
          <a:p>
            <a:pPr eaLnBrk="1" hangingPunct="1"/>
            <a:r>
              <a:rPr lang="en-US" smtClean="0">
                <a:latin typeface="Verdana" pitchFamily="34" charset="0"/>
              </a:rPr>
              <a:t>but for bicyclists and pedestrians, too. Here is a drum with a sign that was </a:t>
            </a:r>
          </a:p>
          <a:p>
            <a:pPr eaLnBrk="1" hangingPunct="1"/>
            <a:r>
              <a:rPr lang="en-US" smtClean="0">
                <a:latin typeface="Verdana" pitchFamily="34" charset="0"/>
              </a:rPr>
              <a:t>used to tell pedestrians that the sidewalk was closed due to work that was </a:t>
            </a:r>
          </a:p>
          <a:p>
            <a:pPr eaLnBrk="1" hangingPunct="1"/>
            <a:r>
              <a:rPr lang="en-US" smtClean="0">
                <a:latin typeface="Verdana" pitchFamily="34" charset="0"/>
              </a:rPr>
              <a:t>going on. Part of compliance with the MUTCD and to make conditions safe </a:t>
            </a:r>
          </a:p>
          <a:p>
            <a:pPr eaLnBrk="1" hangingPunct="1"/>
            <a:r>
              <a:rPr lang="en-US" smtClean="0">
                <a:latin typeface="Verdana" pitchFamily="34" charset="0"/>
              </a:rPr>
              <a:t>for motorists, bicyclists, and pedestrians is to maintain your traffic control </a:t>
            </a:r>
          </a:p>
          <a:p>
            <a:pPr eaLnBrk="1" hangingPunct="1"/>
            <a:r>
              <a:rPr lang="en-US" smtClean="0">
                <a:latin typeface="Verdana" pitchFamily="34" charset="0"/>
              </a:rPr>
              <a:t>devices. If they break or get damaged and are no good, replace or fix them. </a:t>
            </a:r>
          </a:p>
          <a:p>
            <a:pPr eaLnBrk="1" hangingPunct="1"/>
            <a:r>
              <a:rPr lang="en-US" smtClean="0">
                <a:latin typeface="Verdana" pitchFamily="34" charset="0"/>
              </a:rPr>
              <a:t>I guess the herd of buffalo that ran down the street didn't notice the sign </a:t>
            </a:r>
          </a:p>
          <a:p>
            <a:pPr eaLnBrk="1" hangingPunct="1"/>
            <a:r>
              <a:rPr lang="en-US" smtClean="0">
                <a:latin typeface="Verdana" pitchFamily="34" charset="0"/>
              </a:rPr>
              <a:t>(can you blame them, buffalo can't read), and nobody replaced the drum </a:t>
            </a:r>
          </a:p>
          <a:p>
            <a:pPr eaLnBrk="1" hangingPunct="1"/>
            <a:r>
              <a:rPr lang="en-US" smtClean="0">
                <a:latin typeface="Verdana" pitchFamily="34" charset="0"/>
              </a:rPr>
              <a:t>and sign.</a:t>
            </a:r>
            <a:r>
              <a:rPr lang="en-US" smtClean="0"/>
              <a:t> </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98585ABC-686F-43B8-A503-7D0893148BB6}" type="datetimeFigureOut">
              <a:rPr lang="en-US"/>
              <a:pPr>
                <a:defRPr/>
              </a:pPr>
              <a:t>5/16/2012</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E5582BDC-0FC3-49DC-B796-F7CAAA7C2D71}" type="slidenum">
              <a:rPr lang="en-US"/>
              <a:pPr>
                <a:defRPr/>
              </a:pPr>
              <a:t>‹#›</a:t>
            </a:fld>
            <a:endParaRPr lang="en-US"/>
          </a:p>
        </p:txBody>
      </p:sp>
    </p:spTree>
    <p:extLst>
      <p:ext uri="{BB962C8B-B14F-4D97-AF65-F5344CB8AC3E}">
        <p14:creationId xmlns:p14="http://schemas.microsoft.com/office/powerpoint/2010/main" val="54863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C0A08F-A592-4B8F-9EAF-25A6EFC69617}" type="datetimeFigureOut">
              <a:rPr lang="en-US"/>
              <a:pPr>
                <a:defRPr/>
              </a:pPr>
              <a:t>5/16/2012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E9DA2-9F0E-460A-AE97-69F50A2E1B5A}" type="slidenum">
              <a:rPr lang="en-US"/>
              <a:pPr>
                <a:defRPr/>
              </a:pPr>
              <a:t>‹#›</a:t>
            </a:fld>
            <a:endParaRPr lang="en-US"/>
          </a:p>
        </p:txBody>
      </p:sp>
    </p:spTree>
    <p:extLst>
      <p:ext uri="{BB962C8B-B14F-4D97-AF65-F5344CB8AC3E}">
        <p14:creationId xmlns:p14="http://schemas.microsoft.com/office/powerpoint/2010/main" val="12252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BFDDD3-4760-45E7-9BE5-2CF85CF6FC88}" type="datetimeFigureOut">
              <a:rPr lang="en-US"/>
              <a:pPr>
                <a:defRPr/>
              </a:pPr>
              <a:t>5/16/2012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DCAAB7-E13E-47B4-B7AC-37CEC33C06B3}" type="slidenum">
              <a:rPr lang="en-US"/>
              <a:pPr>
                <a:defRPr/>
              </a:pPr>
              <a:t>‹#›</a:t>
            </a:fld>
            <a:endParaRPr lang="en-US"/>
          </a:p>
        </p:txBody>
      </p:sp>
    </p:spTree>
    <p:extLst>
      <p:ext uri="{BB962C8B-B14F-4D97-AF65-F5344CB8AC3E}">
        <p14:creationId xmlns:p14="http://schemas.microsoft.com/office/powerpoint/2010/main" val="413568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27E90B33-593C-40A6-8C46-EF82505ADE0D}" type="datetimeFigureOut">
              <a:rPr lang="en-US"/>
              <a:pPr>
                <a:defRPr/>
              </a:pPr>
              <a:t>5/16/2012</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907193DD-8180-44A8-B38F-B937241C30C7}" type="slidenum">
              <a:rPr lang="en-US"/>
              <a:pPr>
                <a:defRPr/>
              </a:pPr>
              <a:t>‹#›</a:t>
            </a:fld>
            <a:endParaRPr lang="en-US"/>
          </a:p>
        </p:txBody>
      </p:sp>
    </p:spTree>
    <p:extLst>
      <p:ext uri="{BB962C8B-B14F-4D97-AF65-F5344CB8AC3E}">
        <p14:creationId xmlns:p14="http://schemas.microsoft.com/office/powerpoint/2010/main" val="3160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EC7704BA-86A3-4A09-AF07-A72822EF6CD9}" type="datetimeFigureOut">
              <a:rPr lang="en-US"/>
              <a:pPr>
                <a:defRPr/>
              </a:pPr>
              <a:t>5/16/2012</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BABA366A-2881-415C-9528-BC977BCB6B6C}" type="slidenum">
              <a:rPr lang="en-US"/>
              <a:pPr>
                <a:defRPr/>
              </a:pPr>
              <a:t>‹#›</a:t>
            </a:fld>
            <a:endParaRPr lang="en-US"/>
          </a:p>
        </p:txBody>
      </p:sp>
    </p:spTree>
    <p:extLst>
      <p:ext uri="{BB962C8B-B14F-4D97-AF65-F5344CB8AC3E}">
        <p14:creationId xmlns:p14="http://schemas.microsoft.com/office/powerpoint/2010/main" val="26579314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0"/>
          <p:cNvSpPr>
            <a:spLocks noGrp="1"/>
          </p:cNvSpPr>
          <p:nvPr>
            <p:ph type="dt" sz="half" idx="10"/>
          </p:nvPr>
        </p:nvSpPr>
        <p:spPr/>
        <p:txBody>
          <a:bodyPr/>
          <a:lstStyle>
            <a:lvl1pPr>
              <a:defRPr/>
            </a:lvl1pPr>
          </a:lstStyle>
          <a:p>
            <a:pPr>
              <a:defRPr/>
            </a:pPr>
            <a:fld id="{A80022EA-9985-411F-9CD8-B93A062A6969}" type="datetimeFigureOut">
              <a:rPr lang="en-US"/>
              <a:pPr>
                <a:defRPr/>
              </a:pPr>
              <a:t>5/16/2012</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940A7246-074B-4F74-A1AF-0B3A3974B37F}" type="slidenum">
              <a:rPr lang="en-US"/>
              <a:pPr>
                <a:defRPr/>
              </a:pPr>
              <a:t>‹#›</a:t>
            </a:fld>
            <a:endParaRPr lang="en-US"/>
          </a:p>
        </p:txBody>
      </p:sp>
    </p:spTree>
    <p:extLst>
      <p:ext uri="{BB962C8B-B14F-4D97-AF65-F5344CB8AC3E}">
        <p14:creationId xmlns:p14="http://schemas.microsoft.com/office/powerpoint/2010/main" val="282686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B2103917-B8C0-42D1-9E50-ADBA6626EDA6}" type="datetimeFigureOut">
              <a:rPr lang="en-US"/>
              <a:pPr>
                <a:defRPr/>
              </a:pPr>
              <a:t>5/16/2012</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CC581F1B-DD21-4350-B74E-21243CEE9E28}" type="slidenum">
              <a:rPr lang="en-US"/>
              <a:pPr>
                <a:defRPr/>
              </a:pPr>
              <a:t>‹#›</a:t>
            </a:fld>
            <a:endParaRPr lang="en-US"/>
          </a:p>
        </p:txBody>
      </p:sp>
    </p:spTree>
    <p:extLst>
      <p:ext uri="{BB962C8B-B14F-4D97-AF65-F5344CB8AC3E}">
        <p14:creationId xmlns:p14="http://schemas.microsoft.com/office/powerpoint/2010/main" val="44207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1"/>
          <p:cNvSpPr>
            <a:spLocks noGrp="1"/>
          </p:cNvSpPr>
          <p:nvPr>
            <p:ph type="dt" sz="half" idx="10"/>
          </p:nvPr>
        </p:nvSpPr>
        <p:spPr/>
        <p:txBody>
          <a:bodyPr/>
          <a:lstStyle>
            <a:lvl1pPr>
              <a:defRPr/>
            </a:lvl1pPr>
          </a:lstStyle>
          <a:p>
            <a:pPr>
              <a:defRPr/>
            </a:pPr>
            <a:fld id="{F65FE761-35D4-4FCD-BB4B-9C1FCE5A5BF0}" type="datetimeFigureOut">
              <a:rPr lang="en-US"/>
              <a:pPr>
                <a:defRPr/>
              </a:pPr>
              <a:t>5/16/2012</a:t>
            </a:fld>
            <a:endParaRPr lang="en-US"/>
          </a:p>
        </p:txBody>
      </p:sp>
      <p:sp>
        <p:nvSpPr>
          <p:cNvPr id="4" name="Footer Placeholder 20"/>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2EF497-C676-4A8E-AAD4-40F9534ED92A}" type="slidenum">
              <a:rPr lang="en-US"/>
              <a:pPr>
                <a:defRPr/>
              </a:pPr>
              <a:t>‹#›</a:t>
            </a:fld>
            <a:endParaRPr lang="en-US"/>
          </a:p>
        </p:txBody>
      </p:sp>
    </p:spTree>
    <p:extLst>
      <p:ext uri="{BB962C8B-B14F-4D97-AF65-F5344CB8AC3E}">
        <p14:creationId xmlns:p14="http://schemas.microsoft.com/office/powerpoint/2010/main" val="90304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4635CD75-3195-438A-9D7C-3C77D38207B0}" type="datetimeFigureOut">
              <a:rPr lang="en-US"/>
              <a:pPr>
                <a:defRPr/>
              </a:pPr>
              <a:t>5/16/2012</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82212730-ECA8-4123-9006-9BFA8CA4A740}" type="slidenum">
              <a:rPr lang="en-US"/>
              <a:pPr>
                <a:defRPr/>
              </a:pPr>
              <a:t>‹#›</a:t>
            </a:fld>
            <a:endParaRPr lang="en-US"/>
          </a:p>
        </p:txBody>
      </p:sp>
    </p:spTree>
    <p:extLst>
      <p:ext uri="{BB962C8B-B14F-4D97-AF65-F5344CB8AC3E}">
        <p14:creationId xmlns:p14="http://schemas.microsoft.com/office/powerpoint/2010/main" val="157453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A73A5643-579A-4A75-B452-D1EE042C14ED}" type="datetimeFigureOut">
              <a:rPr lang="en-US"/>
              <a:pPr>
                <a:defRPr/>
              </a:pPr>
              <a:t>5/16/2012</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92B8A3F-126B-46AD-96F1-B3CE4F273CE4}" type="slidenum">
              <a:rPr lang="en-US"/>
              <a:pPr>
                <a:defRPr/>
              </a:pPr>
              <a:t>‹#›</a:t>
            </a:fld>
            <a:endParaRPr lang="en-US"/>
          </a:p>
        </p:txBody>
      </p:sp>
    </p:spTree>
    <p:extLst>
      <p:ext uri="{BB962C8B-B14F-4D97-AF65-F5344CB8AC3E}">
        <p14:creationId xmlns:p14="http://schemas.microsoft.com/office/powerpoint/2010/main" val="3417297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B1582C70-093C-47B8-A7D8-9E1F4F1D5822}" type="datetimeFigureOut">
              <a:rPr lang="en-US"/>
              <a:pPr>
                <a:defRPr/>
              </a:pPr>
              <a:t>5/16/2012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B1F301EF-B5D8-49ED-868E-D247BFB7F122}" type="slidenum">
              <a:rPr lang="en-US"/>
              <a:pPr>
                <a:defRPr/>
              </a:pPr>
              <a:t>‹#›</a:t>
            </a:fld>
            <a:endParaRPr lang="en-US"/>
          </a:p>
        </p:txBody>
      </p:sp>
    </p:spTree>
    <p:extLst>
      <p:ext uri="{BB962C8B-B14F-4D97-AF65-F5344CB8AC3E}">
        <p14:creationId xmlns:p14="http://schemas.microsoft.com/office/powerpoint/2010/main" val="2226209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3686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63AA68F5-D99C-4A64-AB39-FCED66DBAC53}" type="datetimeFigureOut">
              <a:rPr lang="en-US"/>
              <a:pPr>
                <a:defRPr/>
              </a:pPr>
              <a:t>5/16/2012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8AF1189D-A8A5-47B4-BB94-E0637A5BD47B}" type="slidenum">
              <a:rPr lang="en-US"/>
              <a:pPr>
                <a:defRPr/>
              </a:pPr>
              <a:t>‹#›</a:t>
            </a:fld>
            <a:endParaRPr lang="en-US" dirty="0">
              <a:solidFill>
                <a:schemeClr val="tx1">
                  <a:shade val="50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2.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10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60.jp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1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43.xml"/><Relationship Id="rId7" Type="http://schemas.openxmlformats.org/officeDocument/2006/relationships/image" Target="../media/image6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67.png"/><Relationship Id="rId4" Type="http://schemas.openxmlformats.org/officeDocument/2006/relationships/image" Target="../media/image66.pn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68.png"/><Relationship Id="rId4" Type="http://schemas.openxmlformats.org/officeDocument/2006/relationships/oleObject" Target="../embeddings/oleObject6.bin"/></Relationships>
</file>

<file path=ppt/slides/_rels/slide1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oleObject" Target="../embeddings/oleObject3.bin"/></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82.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oleObject" Target="../embeddings/oleObject4.bin"/></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92.wmf"/><Relationship Id="rId3" Type="http://schemas.openxmlformats.org/officeDocument/2006/relationships/notesSlide" Target="../notesSlides/notesSlide191.xml"/><Relationship Id="rId7" Type="http://schemas.openxmlformats.org/officeDocument/2006/relationships/image" Target="../media/image89.wmf"/><Relationship Id="rId12"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8.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90.wmf"/></Relationships>
</file>

<file path=ppt/slides/_rels/slide19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94.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95.xml"/><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97.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98.xml"/><Relationship Id="rId1" Type="http://schemas.openxmlformats.org/officeDocument/2006/relationships/slideLayout" Target="../slideLayouts/slideLayout7.xml"/><Relationship Id="rId4" Type="http://schemas.openxmlformats.org/officeDocument/2006/relationships/image" Target="../media/image99.jpeg"/></Relationships>
</file>

<file path=ppt/slides/_rels/slide19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06.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07.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0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10.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211.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12.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13.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14.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16.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220.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23.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9.xml"/><Relationship Id="rId1" Type="http://schemas.openxmlformats.org/officeDocument/2006/relationships/slideLayout" Target="../slideLayouts/slideLayout7.xml"/><Relationship Id="rId5" Type="http://schemas.openxmlformats.org/officeDocument/2006/relationships/image" Target="../media/image114.jpg"/><Relationship Id="rId4" Type="http://schemas.openxmlformats.org/officeDocument/2006/relationships/image" Target="../media/image113.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230.xml"/><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1.xml"/><Relationship Id="rId1" Type="http://schemas.openxmlformats.org/officeDocument/2006/relationships/slideLayout" Target="../slideLayouts/slideLayout7.xml"/><Relationship Id="rId5" Type="http://schemas.openxmlformats.org/officeDocument/2006/relationships/image" Target="../media/image117.jpg"/><Relationship Id="rId4" Type="http://schemas.openxmlformats.org/officeDocument/2006/relationships/image" Target="../media/image116.jpg"/></Relationships>
</file>

<file path=ppt/slides/_rels/slide232.xml.rels><?xml version="1.0" encoding="UTF-8" standalone="yes"?>
<Relationships xmlns="http://schemas.openxmlformats.org/package/2006/relationships"><Relationship Id="rId3" Type="http://schemas.openxmlformats.org/officeDocument/2006/relationships/image" Target="../media/image118.jpg"/><Relationship Id="rId2" Type="http://schemas.openxmlformats.org/officeDocument/2006/relationships/notesSlide" Target="../notesSlides/notesSlide232.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233.xml"/><Relationship Id="rId1" Type="http://schemas.openxmlformats.org/officeDocument/2006/relationships/slideLayout" Target="../slideLayouts/slideLayout7.xml"/><Relationship Id="rId4" Type="http://schemas.openxmlformats.org/officeDocument/2006/relationships/image" Target="../media/image120.jpeg"/></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235.xml"/><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notesSlide" Target="../notesSlides/notesSlide237.xml"/><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238.xml"/><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3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4.png"/><Relationship Id="rId4" Type="http://schemas.openxmlformats.org/officeDocument/2006/relationships/oleObject" Target="../embeddings/oleObject1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241.xml"/><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242.xml"/><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243.xml"/><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45.xml"/><Relationship Id="rId1" Type="http://schemas.openxmlformats.org/officeDocument/2006/relationships/slideLayout" Target="../slideLayouts/slideLayout7.xml"/><Relationship Id="rId5" Type="http://schemas.openxmlformats.org/officeDocument/2006/relationships/image" Target="../media/image130.jpeg"/><Relationship Id="rId4" Type="http://schemas.openxmlformats.org/officeDocument/2006/relationships/image" Target="../media/image129.jpeg"/></Relationships>
</file>

<file path=ppt/slides/_rels/slide24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notesSlide" Target="../notesSlides/notesSlide246.xml"/><Relationship Id="rId1" Type="http://schemas.openxmlformats.org/officeDocument/2006/relationships/slideLayout" Target="../slideLayouts/slideLayout7.xml"/><Relationship Id="rId4" Type="http://schemas.openxmlformats.org/officeDocument/2006/relationships/image" Target="../media/image132.jpg"/></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248.xml"/><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24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3" Type="http://schemas.openxmlformats.org/officeDocument/2006/relationships/image" Target="../media/image135.jpg"/><Relationship Id="rId2" Type="http://schemas.openxmlformats.org/officeDocument/2006/relationships/notesSlide" Target="../notesSlides/notesSlide254.xml"/><Relationship Id="rId1" Type="http://schemas.openxmlformats.org/officeDocument/2006/relationships/slideLayout" Target="../slideLayouts/slideLayout7.xml"/><Relationship Id="rId4" Type="http://schemas.openxmlformats.org/officeDocument/2006/relationships/image" Target="../media/image136.jpg"/></Relationships>
</file>

<file path=ppt/slides/_rels/slide255.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notesSlide" Target="../notesSlides/notesSlide255.xml"/><Relationship Id="rId1" Type="http://schemas.openxmlformats.org/officeDocument/2006/relationships/slideLayout" Target="../slideLayouts/slideLayout7.xml"/><Relationship Id="rId4" Type="http://schemas.openxmlformats.org/officeDocument/2006/relationships/image" Target="../media/image138.jpeg"/></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258.xml"/><Relationship Id="rId1" Type="http://schemas.openxmlformats.org/officeDocument/2006/relationships/slideLayout" Target="../slideLayouts/slideLayout7.xml"/><Relationship Id="rId4" Type="http://schemas.openxmlformats.org/officeDocument/2006/relationships/image" Target="../media/image140.jpg"/></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image" Target="../media/image141.jpeg"/><Relationship Id="rId2" Type="http://schemas.openxmlformats.org/officeDocument/2006/relationships/notesSlide" Target="../notesSlides/notesSlide261.xml"/><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notesSlide" Target="../notesSlides/notesSlide263.xml"/><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notesSlide" Target="../notesSlides/notesSlide264.xml"/><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3" Type="http://schemas.openxmlformats.org/officeDocument/2006/relationships/image" Target="../media/image144.jpeg"/><Relationship Id="rId2" Type="http://schemas.openxmlformats.org/officeDocument/2006/relationships/notesSlide" Target="../notesSlides/notesSlide265.xml"/><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266.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267.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275.xml"/><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image" Target="../media/image148.jpg"/><Relationship Id="rId2" Type="http://schemas.openxmlformats.org/officeDocument/2006/relationships/notesSlide" Target="../notesSlides/notesSlide278.xml"/><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0.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280.xml"/><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283.xml"/><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284.xml"/><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3" Type="http://schemas.openxmlformats.org/officeDocument/2006/relationships/notesSlide" Target="../notesSlides/notesSlide288.xml"/><Relationship Id="rId7" Type="http://schemas.openxmlformats.org/officeDocument/2006/relationships/image" Target="../media/image153.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152.png"/><Relationship Id="rId4" Type="http://schemas.openxmlformats.org/officeDocument/2006/relationships/oleObject" Target="../embeddings/oleObject13.bin"/></Relationships>
</file>

<file path=ppt/slides/_rels/slide28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289.xml"/><Relationship Id="rId1" Type="http://schemas.openxmlformats.org/officeDocument/2006/relationships/slideLayout" Target="../slideLayouts/slideLayout7.xml"/><Relationship Id="rId4" Type="http://schemas.openxmlformats.org/officeDocument/2006/relationships/image" Target="../media/image15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294.xml"/><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295.xml"/><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29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302.xml"/><Relationship Id="rId7" Type="http://schemas.openxmlformats.org/officeDocument/2006/relationships/image" Target="../media/image159.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161.png"/><Relationship Id="rId4" Type="http://schemas.openxmlformats.org/officeDocument/2006/relationships/image" Target="../media/image160.jpeg"/></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3" Type="http://schemas.openxmlformats.org/officeDocument/2006/relationships/notesSlide" Target="../notesSlides/notesSlide305.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62.png"/><Relationship Id="rId4" Type="http://schemas.openxmlformats.org/officeDocument/2006/relationships/oleObject" Target="../embeddings/oleObject16.bin"/></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308.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312.xml"/><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313.xml"/><Relationship Id="rId1" Type="http://schemas.openxmlformats.org/officeDocument/2006/relationships/slideLayout" Target="../slideLayouts/slideLayout7.xml"/><Relationship Id="rId4" Type="http://schemas.openxmlformats.org/officeDocument/2006/relationships/image" Target="../media/image166.jpg"/></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315.xml"/><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318.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notesSlide" Target="../notesSlides/notesSlide3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320.xml"/><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325.xml"/><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326.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327.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328.xml"/><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331.xml"/><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3" Type="http://schemas.openxmlformats.org/officeDocument/2006/relationships/image" Target="../media/image176.jpg"/><Relationship Id="rId2" Type="http://schemas.openxmlformats.org/officeDocument/2006/relationships/notesSlide" Target="../notesSlides/notesSlide332.xml"/><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333.xml"/><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334.xml"/><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335.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79.png"/><Relationship Id="rId4" Type="http://schemas.openxmlformats.org/officeDocument/2006/relationships/oleObject" Target="../embeddings/oleObject17.bin"/></Relationships>
</file>

<file path=ppt/slides/_rels/slide336.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336.xml"/><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3" Type="http://schemas.openxmlformats.org/officeDocument/2006/relationships/image" Target="../media/image181.jpeg"/><Relationship Id="rId2" Type="http://schemas.openxmlformats.org/officeDocument/2006/relationships/notesSlide" Target="../notesSlides/notesSlide337.xml"/><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notesSlide" Target="../notesSlides/notesSlide338.xml"/><Relationship Id="rId1" Type="http://schemas.openxmlformats.org/officeDocument/2006/relationships/slideLayout" Target="../slideLayouts/slideLayout7.xml"/><Relationship Id="rId4" Type="http://schemas.openxmlformats.org/officeDocument/2006/relationships/image" Target="../media/image183.jpeg"/></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g"/></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e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6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G-strip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57200" cy="6858000"/>
          </a:xfrm>
          <a:prstGeom prst="rect">
            <a:avLst/>
          </a:prstGeom>
          <a:ln>
            <a:noFill/>
          </a:ln>
          <a:effectLst>
            <a:outerShdw blurRad="292100" dist="139700" dir="2700000" algn="tl" rotWithShape="0">
              <a:srgbClr val="333333">
                <a:alpha val="65000"/>
              </a:srgbClr>
            </a:outerShdw>
          </a:effectLst>
        </p:spPr>
      </p:pic>
      <p:pic>
        <p:nvPicPr>
          <p:cNvPr id="49155" name="Picture 6" descr="NDSC.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0" y="5907088"/>
            <a:ext cx="182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219200" y="127000"/>
            <a:ext cx="5715000" cy="1200150"/>
          </a:xfrm>
          <a:prstGeom prst="rect">
            <a:avLst/>
          </a:prstGeom>
          <a:noFill/>
          <a:effectLst>
            <a:outerShdw blurRad="50800" dist="38100" dir="2700000" algn="tl" rotWithShape="0">
              <a:prstClr val="black">
                <a:alpha val="40000"/>
              </a:prstClr>
            </a:outerShdw>
          </a:effectLst>
        </p:spPr>
        <p:txBody>
          <a:bodyPr>
            <a:spAutoFit/>
          </a:bodyPr>
          <a:lstStyle/>
          <a:p>
            <a:pPr fontAlgn="auto">
              <a:spcBef>
                <a:spcPts val="0"/>
              </a:spcBef>
              <a:spcAft>
                <a:spcPts val="0"/>
              </a:spcAft>
              <a:defRPr/>
            </a:pPr>
            <a:r>
              <a:rPr lang="en-US" sz="7200" dirty="0">
                <a:latin typeface="Franklin Gothic Demi" pitchFamily="34" charset="0"/>
              </a:rPr>
              <a:t>WORK ZONE</a:t>
            </a:r>
          </a:p>
        </p:txBody>
      </p:sp>
      <p:sp>
        <p:nvSpPr>
          <p:cNvPr id="10" name="TextBox 9"/>
          <p:cNvSpPr txBox="1"/>
          <p:nvPr/>
        </p:nvSpPr>
        <p:spPr>
          <a:xfrm>
            <a:off x="3810000" y="965200"/>
            <a:ext cx="5715000" cy="1016000"/>
          </a:xfrm>
          <a:prstGeom prst="rect">
            <a:avLst/>
          </a:prstGeom>
          <a:noFill/>
        </p:spPr>
        <p:txBody>
          <a:bodyPr>
            <a:spAutoFit/>
          </a:bodyPr>
          <a:lstStyle/>
          <a:p>
            <a:pPr fontAlgn="auto">
              <a:spcBef>
                <a:spcPts val="0"/>
              </a:spcBef>
              <a:spcAft>
                <a:spcPts val="0"/>
              </a:spcAft>
              <a:defRPr/>
            </a:pPr>
            <a:r>
              <a:rPr lang="en-US" sz="6000" dirty="0">
                <a:solidFill>
                  <a:schemeClr val="accent6">
                    <a:lumMod val="75000"/>
                  </a:schemeClr>
                </a:solidFill>
                <a:latin typeface="Pristina" pitchFamily="66" charset="0"/>
              </a:rPr>
              <a:t>Safety Training</a:t>
            </a:r>
          </a:p>
        </p:txBody>
      </p:sp>
      <p:sp>
        <p:nvSpPr>
          <p:cNvPr id="49158" name="Rectangle 11"/>
          <p:cNvSpPr>
            <a:spLocks noChangeArrowheads="1"/>
          </p:cNvSpPr>
          <p:nvPr/>
        </p:nvSpPr>
        <p:spPr bwMode="auto">
          <a:xfrm>
            <a:off x="838200" y="5867400"/>
            <a:ext cx="5943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i="1">
                <a:latin typeface="Calibri" pitchFamily="34" charset="0"/>
              </a:rPr>
              <a:t>This material was produced under grant SH-19504-SH9 from the Occupational Safety and Health Administration, U.S. Department of Labor. It does not necessarily reflect the views or policies of the U.S. Department of Labor, nor does mention of trade names, commercial products, or organizations imply endorsement by the U.S. Government. This free training was made possible through a Susan Harwood Grant from the US Department of Labor’s Occupational Safety &amp; Health Administration and the support of the Associated General Contractors of ND.</a:t>
            </a:r>
          </a:p>
        </p:txBody>
      </p:sp>
      <p:pic>
        <p:nvPicPr>
          <p:cNvPr id="49159" name="Picture 7" descr="Cover Work Zone Presentation.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00200" y="1981200"/>
            <a:ext cx="6172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idx="4294967295"/>
          </p:nvPr>
        </p:nvSpPr>
        <p:spPr>
          <a:xfrm>
            <a:off x="3810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Why are we Training on Traffic Control?</a:t>
            </a:r>
          </a:p>
        </p:txBody>
      </p:sp>
      <p:sp>
        <p:nvSpPr>
          <p:cNvPr id="58371" name="Rectangle 1027"/>
          <p:cNvSpPr>
            <a:spLocks noGrp="1" noChangeArrowheads="1"/>
          </p:cNvSpPr>
          <p:nvPr>
            <p:ph idx="4294967295"/>
          </p:nvPr>
        </p:nvSpPr>
        <p:spPr>
          <a:xfrm>
            <a:off x="457200" y="1905000"/>
            <a:ext cx="8229600" cy="4518025"/>
          </a:xfrm>
        </p:spPr>
        <p:txBody>
          <a:bodyPr>
            <a:normAutofit lnSpcReduction="10000"/>
          </a:bodyPr>
          <a:lstStyle/>
          <a:p>
            <a:pPr marL="411480" eaLnBrk="1" fontAlgn="auto" hangingPunct="1">
              <a:lnSpc>
                <a:spcPct val="90000"/>
              </a:lnSpc>
              <a:spcAft>
                <a:spcPts val="0"/>
              </a:spcAft>
              <a:buFont typeface="Wingdings"/>
              <a:buChar char=""/>
              <a:defRPr/>
            </a:pPr>
            <a:r>
              <a:rPr lang="en-US" dirty="0" smtClean="0"/>
              <a:t>Save Lives – yours and others</a:t>
            </a:r>
          </a:p>
          <a:p>
            <a:pPr marL="411480" eaLnBrk="1" fontAlgn="auto" hangingPunct="1">
              <a:lnSpc>
                <a:spcPct val="90000"/>
              </a:lnSpc>
              <a:spcAft>
                <a:spcPts val="0"/>
              </a:spcAft>
              <a:buFont typeface="Wingdings"/>
              <a:buChar char=""/>
              <a:defRPr/>
            </a:pPr>
            <a:r>
              <a:rPr lang="en-US" dirty="0" smtClean="0"/>
              <a:t>Traffic Control Plans</a:t>
            </a:r>
          </a:p>
          <a:p>
            <a:pPr marL="411480" eaLnBrk="1" fontAlgn="auto" hangingPunct="1">
              <a:lnSpc>
                <a:spcPct val="90000"/>
              </a:lnSpc>
              <a:spcAft>
                <a:spcPts val="0"/>
              </a:spcAft>
              <a:buFont typeface="Wingdings"/>
              <a:buChar char=""/>
              <a:defRPr/>
            </a:pPr>
            <a:r>
              <a:rPr lang="en-US" dirty="0" smtClean="0"/>
              <a:t>Reduces Liability</a:t>
            </a:r>
          </a:p>
          <a:p>
            <a:pPr marL="740664" lvl="1" eaLnBrk="1" fontAlgn="auto" hangingPunct="1">
              <a:lnSpc>
                <a:spcPct val="90000"/>
              </a:lnSpc>
              <a:spcAft>
                <a:spcPts val="0"/>
              </a:spcAft>
              <a:buFont typeface="Wingdings"/>
              <a:buChar char=""/>
              <a:defRPr/>
            </a:pPr>
            <a:r>
              <a:rPr lang="en-US" dirty="0" smtClean="0"/>
              <a:t>Cities</a:t>
            </a:r>
          </a:p>
          <a:p>
            <a:pPr marL="740664" lvl="1" eaLnBrk="1" fontAlgn="auto" hangingPunct="1">
              <a:lnSpc>
                <a:spcPct val="90000"/>
              </a:lnSpc>
              <a:spcAft>
                <a:spcPts val="0"/>
              </a:spcAft>
              <a:buFont typeface="Wingdings"/>
              <a:buChar char=""/>
              <a:defRPr/>
            </a:pPr>
            <a:r>
              <a:rPr lang="en-US" dirty="0" smtClean="0"/>
              <a:t>Counties</a:t>
            </a:r>
          </a:p>
          <a:p>
            <a:pPr marL="740664" lvl="1" eaLnBrk="1" fontAlgn="auto" hangingPunct="1">
              <a:lnSpc>
                <a:spcPct val="90000"/>
              </a:lnSpc>
              <a:spcAft>
                <a:spcPts val="0"/>
              </a:spcAft>
              <a:buFont typeface="Wingdings"/>
              <a:buChar char=""/>
              <a:defRPr/>
            </a:pPr>
            <a:r>
              <a:rPr lang="en-US" dirty="0" smtClean="0"/>
              <a:t>Contractors</a:t>
            </a:r>
          </a:p>
          <a:p>
            <a:pPr marL="740664" lvl="1" eaLnBrk="1" fontAlgn="auto" hangingPunct="1">
              <a:lnSpc>
                <a:spcPct val="90000"/>
              </a:lnSpc>
              <a:spcAft>
                <a:spcPts val="0"/>
              </a:spcAft>
              <a:buFont typeface="Wingdings"/>
              <a:buChar char=""/>
              <a:defRPr/>
            </a:pPr>
            <a:r>
              <a:rPr lang="en-US" dirty="0" smtClean="0"/>
              <a:t>Project Owners</a:t>
            </a:r>
          </a:p>
          <a:p>
            <a:pPr marL="411480" eaLnBrk="1" fontAlgn="auto" hangingPunct="1">
              <a:lnSpc>
                <a:spcPct val="90000"/>
              </a:lnSpc>
              <a:spcAft>
                <a:spcPts val="0"/>
              </a:spcAft>
              <a:buFont typeface="Wingdings"/>
              <a:buChar char=""/>
              <a:defRPr/>
            </a:pPr>
            <a:r>
              <a:rPr lang="en-US" dirty="0" smtClean="0"/>
              <a:t>It’s the LAW in many States and OSHA requires training for all construction workers 1926.21(b)(2)</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595313" y="1160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40291" name="Picture 4" descr="Work%20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763" y="1206500"/>
            <a:ext cx="6594475"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TextBox 3"/>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idx="4294967295"/>
          </p:nvPr>
        </p:nvSpPr>
        <p:spPr>
          <a:xfrm>
            <a:off x="914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Principles</a:t>
            </a:r>
          </a:p>
        </p:txBody>
      </p:sp>
      <p:sp>
        <p:nvSpPr>
          <p:cNvPr id="29699" name="Rectangle 3"/>
          <p:cNvSpPr>
            <a:spLocks noGrp="1" noChangeArrowheads="1"/>
          </p:cNvSpPr>
          <p:nvPr>
            <p:ph idx="4294967295"/>
          </p:nvPr>
        </p:nvSpPr>
        <p:spPr>
          <a:xfrm>
            <a:off x="381000" y="1600200"/>
            <a:ext cx="8305800" cy="4530725"/>
          </a:xfrm>
        </p:spPr>
        <p:txBody>
          <a:bodyPr/>
          <a:lstStyle/>
          <a:p>
            <a:pPr eaLnBrk="1" hangingPunct="1"/>
            <a:r>
              <a:rPr lang="en-US" dirty="0" smtClean="0"/>
              <a:t>Use familiar devices</a:t>
            </a:r>
          </a:p>
          <a:p>
            <a:pPr eaLnBrk="1" hangingPunct="1"/>
            <a:r>
              <a:rPr lang="en-US" dirty="0" smtClean="0"/>
              <a:t>Prepare concise, simple TCP’s</a:t>
            </a:r>
          </a:p>
          <a:p>
            <a:pPr eaLnBrk="1" hangingPunct="1"/>
            <a:r>
              <a:rPr lang="en-US" dirty="0" smtClean="0"/>
              <a:t>Minimize the disruption to traffic</a:t>
            </a:r>
          </a:p>
          <a:p>
            <a:pPr eaLnBrk="1" hangingPunct="1"/>
            <a:r>
              <a:rPr lang="en-US" dirty="0" smtClean="0"/>
              <a:t>Provide adequate devices to provide positive guidance in all weather conditions</a:t>
            </a:r>
          </a:p>
          <a:p>
            <a:pPr eaLnBrk="1" hangingPunct="1"/>
            <a:r>
              <a:rPr lang="en-US" dirty="0" smtClean="0"/>
              <a:t>Monitor the integrity of the system with a pro-active inspection program.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arn(inHorizontal)">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ChangeArrowheads="1"/>
          </p:cNvSpPr>
          <p:nvPr/>
        </p:nvSpPr>
        <p:spPr bwMode="auto">
          <a:xfrm>
            <a:off x="685800" y="685800"/>
            <a:ext cx="7772400" cy="1143000"/>
          </a:xfrm>
          <a:prstGeom prst="rect">
            <a:avLst/>
          </a:prstGeom>
          <a:noFill/>
          <a:ln w="9525">
            <a:noFill/>
            <a:miter lim="800000"/>
            <a:headEnd/>
            <a:tailEnd/>
          </a:ln>
          <a:effectLst/>
        </p:spPr>
        <p:txBody>
          <a:bodyPr anchor="ctr"/>
          <a:lstStyle/>
          <a:p>
            <a:pPr algn="ctr">
              <a:defRPr/>
            </a:pPr>
            <a:r>
              <a:rPr lang="en-US" sz="4000" dirty="0">
                <a:effectLst>
                  <a:outerShdw blurRad="38100" dist="38100" dir="2700000" algn="tl">
                    <a:srgbClr val="000000"/>
                  </a:outerShdw>
                </a:effectLst>
                <a:latin typeface="Franklin Gothic Demi" pitchFamily="34" charset="0"/>
              </a:rPr>
              <a:t>Uniformity</a:t>
            </a:r>
            <a:r>
              <a:rPr lang="en-US" sz="4400" dirty="0">
                <a:solidFill>
                  <a:srgbClr val="FFFF00"/>
                </a:solidFill>
                <a:effectLst>
                  <a:outerShdw blurRad="38100" dist="38100" dir="2700000" algn="tl">
                    <a:srgbClr val="000000"/>
                  </a:outerShdw>
                </a:effectLst>
              </a:rPr>
              <a:t> </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71600" y="2002536"/>
            <a:ext cx="2859024" cy="285292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05400" y="2002536"/>
            <a:ext cx="2852928" cy="2859024"/>
          </a:xfrm>
          <a:prstGeom prst="rect">
            <a:avLst/>
          </a:prstGeom>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914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Principles</a:t>
            </a:r>
          </a:p>
        </p:txBody>
      </p:sp>
      <p:sp>
        <p:nvSpPr>
          <p:cNvPr id="142339" name="Rectangle 3"/>
          <p:cNvSpPr>
            <a:spLocks noGrp="1" noChangeArrowheads="1"/>
          </p:cNvSpPr>
          <p:nvPr>
            <p:ph idx="4294967295"/>
          </p:nvPr>
        </p:nvSpPr>
        <p:spPr>
          <a:xfrm>
            <a:off x="304800" y="2971800"/>
            <a:ext cx="8839200" cy="4302125"/>
          </a:xfrm>
        </p:spPr>
        <p:txBody>
          <a:bodyPr/>
          <a:lstStyle/>
          <a:p>
            <a:pPr eaLnBrk="1" hangingPunct="1"/>
            <a:r>
              <a:rPr lang="en-US" dirty="0" smtClean="0"/>
              <a:t>Avoid Inhibiting Traffic:</a:t>
            </a:r>
          </a:p>
          <a:p>
            <a:pPr lvl="1" eaLnBrk="1" hangingPunct="1"/>
            <a:r>
              <a:rPr lang="en-US" sz="3000" dirty="0" smtClean="0"/>
              <a:t>Minimize speed reduction</a:t>
            </a:r>
          </a:p>
          <a:p>
            <a:pPr lvl="1" eaLnBrk="1" hangingPunct="1"/>
            <a:r>
              <a:rPr lang="en-US" sz="3000" dirty="0" smtClean="0"/>
              <a:t>Avoid frequent and abrupt changes in traffic lanes</a:t>
            </a:r>
          </a:p>
          <a:p>
            <a:pPr lvl="1" eaLnBrk="1" hangingPunct="1"/>
            <a:r>
              <a:rPr lang="en-US" sz="3000" dirty="0" smtClean="0"/>
              <a:t>Minimize the duration of work activities</a:t>
            </a:r>
          </a:p>
          <a:p>
            <a:pPr lvl="1" eaLnBrk="1" hangingPunct="1"/>
            <a:r>
              <a:rPr lang="en-US" sz="3000" dirty="0" smtClean="0"/>
              <a:t>If possible work during off peak hours of the day</a:t>
            </a:r>
          </a:p>
        </p:txBody>
      </p:sp>
      <p:pic>
        <p:nvPicPr>
          <p:cNvPr id="142341" name="Picture 5" descr="Merge_sig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1246324"/>
            <a:ext cx="3048000" cy="287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14506"/>
            <a:ext cx="1952074" cy="2287587"/>
          </a:xfrm>
          <a:prstGeom prst="rect">
            <a:avLst/>
          </a:prstGeom>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idx="4294967295"/>
          </p:nvPr>
        </p:nvSpPr>
        <p:spPr>
          <a:xfrm>
            <a:off x="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Principles</a:t>
            </a:r>
          </a:p>
        </p:txBody>
      </p:sp>
      <p:sp>
        <p:nvSpPr>
          <p:cNvPr id="143363" name="Rectangle 3"/>
          <p:cNvSpPr>
            <a:spLocks noGrp="1" noChangeArrowheads="1"/>
          </p:cNvSpPr>
          <p:nvPr>
            <p:ph idx="4294967295"/>
          </p:nvPr>
        </p:nvSpPr>
        <p:spPr>
          <a:xfrm>
            <a:off x="381000" y="1676400"/>
            <a:ext cx="8229600" cy="4530725"/>
          </a:xfrm>
        </p:spPr>
        <p:txBody>
          <a:bodyPr/>
          <a:lstStyle/>
          <a:p>
            <a:pPr eaLnBrk="1" hangingPunct="1"/>
            <a:r>
              <a:rPr lang="en-US" dirty="0" smtClean="0"/>
              <a:t>Guide</a:t>
            </a:r>
          </a:p>
          <a:p>
            <a:pPr lvl="1" eaLnBrk="1" hangingPunct="1"/>
            <a:r>
              <a:rPr lang="en-US" sz="3000" dirty="0" smtClean="0"/>
              <a:t>In a clear and positive way</a:t>
            </a:r>
          </a:p>
          <a:p>
            <a:pPr lvl="1" eaLnBrk="1" hangingPunct="1"/>
            <a:r>
              <a:rPr lang="en-US" sz="3000" dirty="0" smtClean="0"/>
              <a:t>Use adequate warning, delineation, and channelization for all weather events and visibility concerns</a:t>
            </a:r>
          </a:p>
          <a:p>
            <a:pPr lvl="1" eaLnBrk="1" hangingPunct="1"/>
            <a:r>
              <a:rPr lang="en-US" sz="3000" dirty="0" smtClean="0"/>
              <a:t>Completely remove inappropriate pavement markings and mask signs</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idx="4294967295"/>
          </p:nvPr>
        </p:nvSpPr>
        <p:spPr>
          <a:xfrm>
            <a:off x="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Principles</a:t>
            </a:r>
          </a:p>
        </p:txBody>
      </p:sp>
      <p:sp>
        <p:nvSpPr>
          <p:cNvPr id="144387" name="Rectangle 3"/>
          <p:cNvSpPr>
            <a:spLocks noGrp="1" noChangeArrowheads="1"/>
          </p:cNvSpPr>
          <p:nvPr>
            <p:ph idx="4294967295"/>
          </p:nvPr>
        </p:nvSpPr>
        <p:spPr>
          <a:xfrm>
            <a:off x="381000" y="1676400"/>
            <a:ext cx="8229600" cy="4530725"/>
          </a:xfrm>
        </p:spPr>
        <p:txBody>
          <a:bodyPr/>
          <a:lstStyle/>
          <a:p>
            <a:pPr eaLnBrk="1" hangingPunct="1"/>
            <a:r>
              <a:rPr lang="en-US" dirty="0" smtClean="0"/>
              <a:t>Routine inspections</a:t>
            </a:r>
          </a:p>
          <a:p>
            <a:pPr lvl="1" eaLnBrk="1" hangingPunct="1"/>
            <a:r>
              <a:rPr lang="en-US" sz="3000" dirty="0" smtClean="0"/>
              <a:t>Assign people trained responsibility for routine inspections</a:t>
            </a:r>
          </a:p>
          <a:p>
            <a:pPr lvl="1" eaLnBrk="1" hangingPunct="1"/>
            <a:r>
              <a:rPr lang="en-US" sz="3000" dirty="0" smtClean="0"/>
              <a:t>Change traffic control when necessary</a:t>
            </a:r>
          </a:p>
          <a:p>
            <a:pPr lvl="1" eaLnBrk="1" hangingPunct="1"/>
            <a:r>
              <a:rPr lang="en-US" sz="3000" dirty="0" smtClean="0"/>
              <a:t>Check job sites under all conditions</a:t>
            </a:r>
          </a:p>
          <a:p>
            <a:pPr lvl="1" eaLnBrk="1" hangingPunct="1"/>
            <a:r>
              <a:rPr lang="en-US" sz="3000" dirty="0" smtClean="0"/>
              <a:t>If devices are no longer need remove immediately</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 Design Considerations</a:t>
            </a:r>
          </a:p>
        </p:txBody>
      </p:sp>
      <p:sp>
        <p:nvSpPr>
          <p:cNvPr id="30723" name="Rectangle 3"/>
          <p:cNvSpPr>
            <a:spLocks noGrp="1" noChangeArrowheads="1"/>
          </p:cNvSpPr>
          <p:nvPr>
            <p:ph idx="4294967295"/>
          </p:nvPr>
        </p:nvSpPr>
        <p:spPr>
          <a:xfrm>
            <a:off x="381000" y="1600200"/>
            <a:ext cx="8229600" cy="4530725"/>
          </a:xfrm>
        </p:spPr>
        <p:txBody>
          <a:bodyPr>
            <a:normAutofit lnSpcReduction="10000"/>
          </a:bodyPr>
          <a:lstStyle/>
          <a:p>
            <a:pPr marL="411480" eaLnBrk="1" fontAlgn="auto" hangingPunct="1">
              <a:spcAft>
                <a:spcPts val="0"/>
              </a:spcAft>
              <a:buFont typeface="Wingdings"/>
              <a:buChar char=""/>
              <a:defRPr/>
            </a:pPr>
            <a:r>
              <a:rPr lang="en-US" dirty="0" smtClean="0"/>
              <a:t>Where is the work to occur:</a:t>
            </a:r>
          </a:p>
          <a:p>
            <a:pPr marL="740664" lvl="1" eaLnBrk="1" fontAlgn="auto" hangingPunct="1">
              <a:spcAft>
                <a:spcPts val="0"/>
              </a:spcAft>
              <a:buFont typeface="Wingdings"/>
              <a:buChar char=""/>
              <a:defRPr/>
            </a:pPr>
            <a:r>
              <a:rPr lang="en-US" sz="3200" dirty="0" smtClean="0"/>
              <a:t>Outside the shoulder</a:t>
            </a:r>
          </a:p>
          <a:p>
            <a:pPr marL="740664" lvl="1" eaLnBrk="1" fontAlgn="auto" hangingPunct="1">
              <a:spcAft>
                <a:spcPts val="0"/>
              </a:spcAft>
              <a:buFont typeface="Wingdings"/>
              <a:buChar char=""/>
              <a:defRPr/>
            </a:pPr>
            <a:r>
              <a:rPr lang="en-US" sz="3200" dirty="0" smtClean="0"/>
              <a:t>On the shoulder</a:t>
            </a:r>
          </a:p>
          <a:p>
            <a:pPr marL="740664" lvl="1" eaLnBrk="1" fontAlgn="auto" hangingPunct="1">
              <a:spcAft>
                <a:spcPts val="0"/>
              </a:spcAft>
              <a:buFont typeface="Wingdings"/>
              <a:buChar char=""/>
              <a:defRPr/>
            </a:pPr>
            <a:r>
              <a:rPr lang="en-US" sz="3200" dirty="0" smtClean="0"/>
              <a:t>In the traveled way</a:t>
            </a:r>
          </a:p>
          <a:p>
            <a:pPr marL="411480" eaLnBrk="1" fontAlgn="auto" hangingPunct="1">
              <a:spcAft>
                <a:spcPts val="0"/>
              </a:spcAft>
              <a:buFont typeface="Wingdings"/>
              <a:buChar char=""/>
              <a:defRPr/>
            </a:pPr>
            <a:r>
              <a:rPr lang="en-US" dirty="0" smtClean="0"/>
              <a:t>What type of roadway:</a:t>
            </a:r>
          </a:p>
          <a:p>
            <a:pPr marL="740664" lvl="1" eaLnBrk="1" fontAlgn="auto" hangingPunct="1">
              <a:spcAft>
                <a:spcPts val="0"/>
              </a:spcAft>
              <a:buFont typeface="Wingdings"/>
              <a:buChar char=""/>
              <a:defRPr/>
            </a:pPr>
            <a:r>
              <a:rPr lang="en-US" sz="3200" dirty="0" smtClean="0"/>
              <a:t>Rural Roads</a:t>
            </a:r>
          </a:p>
          <a:p>
            <a:pPr marL="740664" lvl="1" eaLnBrk="1" fontAlgn="auto" hangingPunct="1">
              <a:spcAft>
                <a:spcPts val="0"/>
              </a:spcAft>
              <a:buFont typeface="Wingdings"/>
              <a:buChar char=""/>
              <a:defRPr/>
            </a:pPr>
            <a:r>
              <a:rPr lang="en-US" sz="3200" dirty="0" smtClean="0"/>
              <a:t>Urban streets</a:t>
            </a:r>
          </a:p>
          <a:p>
            <a:pPr marL="740664" lvl="1" eaLnBrk="1" fontAlgn="auto" hangingPunct="1">
              <a:spcAft>
                <a:spcPts val="0"/>
              </a:spcAft>
              <a:buFont typeface="Wingdings"/>
              <a:buChar char=""/>
              <a:defRPr/>
            </a:pPr>
            <a:r>
              <a:rPr lang="en-US" sz="3200" dirty="0" smtClean="0"/>
              <a:t>Major arterial and freeways</a:t>
            </a: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026"/>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Typical Project Traffic Control</a:t>
            </a:r>
          </a:p>
        </p:txBody>
      </p:sp>
      <p:sp>
        <p:nvSpPr>
          <p:cNvPr id="146435" name="Rectangle 1027"/>
          <p:cNvSpPr>
            <a:spLocks noGrp="1" noChangeArrowheads="1"/>
          </p:cNvSpPr>
          <p:nvPr>
            <p:ph idx="4294967295"/>
          </p:nvPr>
        </p:nvSpPr>
        <p:spPr>
          <a:xfrm>
            <a:off x="457200" y="1524000"/>
            <a:ext cx="8229600" cy="4495800"/>
          </a:xfrm>
        </p:spPr>
        <p:txBody>
          <a:bodyPr/>
          <a:lstStyle/>
          <a:p>
            <a:pPr marL="609600" indent="-609600" eaLnBrk="1" hangingPunct="1">
              <a:buFontTx/>
              <a:buAutoNum type="arabicPeriod"/>
            </a:pPr>
            <a:r>
              <a:rPr lang="en-US" smtClean="0"/>
              <a:t>Planning</a:t>
            </a:r>
          </a:p>
          <a:p>
            <a:pPr marL="609600" indent="-609600" eaLnBrk="1" hangingPunct="1">
              <a:buFontTx/>
              <a:buAutoNum type="arabicPeriod"/>
            </a:pPr>
            <a:r>
              <a:rPr lang="en-US" smtClean="0"/>
              <a:t>Design</a:t>
            </a:r>
          </a:p>
          <a:p>
            <a:pPr marL="609600" indent="-609600" eaLnBrk="1" hangingPunct="1">
              <a:buFontTx/>
              <a:buAutoNum type="arabicPeriod"/>
            </a:pPr>
            <a:r>
              <a:rPr lang="en-US" smtClean="0"/>
              <a:t>Pre-construction activities</a:t>
            </a:r>
          </a:p>
          <a:p>
            <a:pPr marL="609600" indent="-609600" eaLnBrk="1" hangingPunct="1">
              <a:buFontTx/>
              <a:buAutoNum type="arabicPeriod"/>
            </a:pPr>
            <a:r>
              <a:rPr lang="en-US" smtClean="0"/>
              <a:t>Installation</a:t>
            </a:r>
          </a:p>
          <a:p>
            <a:pPr marL="609600" indent="-609600" eaLnBrk="1" hangingPunct="1">
              <a:buFontTx/>
              <a:buAutoNum type="arabicPeriod"/>
            </a:pPr>
            <a:r>
              <a:rPr lang="en-US" smtClean="0"/>
              <a:t>Activities during construction</a:t>
            </a:r>
          </a:p>
          <a:p>
            <a:pPr marL="609600" indent="-609600" eaLnBrk="1" hangingPunct="1">
              <a:buFontTx/>
              <a:buAutoNum type="arabicPeriod"/>
            </a:pPr>
            <a:r>
              <a:rPr lang="en-US" smtClean="0"/>
              <a:t>Removal </a:t>
            </a:r>
          </a:p>
          <a:p>
            <a:pPr marL="609600" indent="-609600" eaLnBrk="1" hangingPunct="1">
              <a:buFontTx/>
              <a:buAutoNum type="arabicPeriod"/>
            </a:pPr>
            <a:r>
              <a:rPr lang="en-US" smtClean="0"/>
              <a:t>Evaluation</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050"/>
          <p:cNvSpPr>
            <a:spLocks noGrp="1" noChangeArrowheads="1"/>
          </p:cNvSpPr>
          <p:nvPr>
            <p:ph type="title" idx="4294967295"/>
          </p:nvPr>
        </p:nvSpPr>
        <p:spPr>
          <a:xfrm>
            <a:off x="914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Planning</a:t>
            </a:r>
          </a:p>
        </p:txBody>
      </p:sp>
      <p:sp>
        <p:nvSpPr>
          <p:cNvPr id="147459" name="Rectangle 2051"/>
          <p:cNvSpPr>
            <a:spLocks noGrp="1" noChangeArrowheads="1"/>
          </p:cNvSpPr>
          <p:nvPr>
            <p:ph idx="4294967295"/>
          </p:nvPr>
        </p:nvSpPr>
        <p:spPr>
          <a:xfrm>
            <a:off x="457200" y="1676400"/>
            <a:ext cx="8229600" cy="4530725"/>
          </a:xfrm>
        </p:spPr>
        <p:txBody>
          <a:bodyPr/>
          <a:lstStyle/>
          <a:p>
            <a:pPr eaLnBrk="1" hangingPunct="1"/>
            <a:r>
              <a:rPr lang="en-US" smtClean="0"/>
              <a:t>Gather all available data</a:t>
            </a:r>
          </a:p>
          <a:p>
            <a:pPr eaLnBrk="1" hangingPunct="1"/>
            <a:r>
              <a:rPr lang="en-US" smtClean="0"/>
              <a:t>Assess roadway characteristics</a:t>
            </a:r>
          </a:p>
          <a:p>
            <a:pPr eaLnBrk="1" hangingPunct="1"/>
            <a:r>
              <a:rPr lang="en-US" smtClean="0"/>
              <a:t>Traffic volumes/conditions</a:t>
            </a:r>
          </a:p>
          <a:p>
            <a:pPr eaLnBrk="1" hangingPunct="1"/>
            <a:r>
              <a:rPr lang="en-US" smtClean="0"/>
              <a:t>Involve those that are affected</a:t>
            </a:r>
          </a:p>
          <a:p>
            <a:pPr eaLnBrk="1" hangingPunct="1"/>
            <a:r>
              <a:rPr lang="en-US" smtClean="0"/>
              <a:t>Identify all agencies that may have jurisdiction</a:t>
            </a: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Design</a:t>
            </a:r>
          </a:p>
        </p:txBody>
      </p:sp>
      <p:sp>
        <p:nvSpPr>
          <p:cNvPr id="148483" name="Rectangle 3"/>
          <p:cNvSpPr>
            <a:spLocks noGrp="1" noChangeArrowheads="1"/>
          </p:cNvSpPr>
          <p:nvPr>
            <p:ph idx="4294967295"/>
          </p:nvPr>
        </p:nvSpPr>
        <p:spPr>
          <a:xfrm>
            <a:off x="457200" y="1600200"/>
            <a:ext cx="8229600" cy="4530725"/>
          </a:xfrm>
        </p:spPr>
        <p:txBody>
          <a:bodyPr/>
          <a:lstStyle/>
          <a:p>
            <a:pPr eaLnBrk="1" hangingPunct="1"/>
            <a:r>
              <a:rPr lang="en-US" smtClean="0"/>
              <a:t>Select the best traffic control alternative</a:t>
            </a:r>
          </a:p>
          <a:p>
            <a:pPr lvl="1" eaLnBrk="1" hangingPunct="1"/>
            <a:r>
              <a:rPr lang="en-US" sz="3000" smtClean="0"/>
              <a:t>Based on</a:t>
            </a:r>
          </a:p>
          <a:p>
            <a:pPr lvl="2" eaLnBrk="1" hangingPunct="1"/>
            <a:r>
              <a:rPr lang="en-US" sz="3000" smtClean="0"/>
              <a:t>Safety</a:t>
            </a:r>
          </a:p>
          <a:p>
            <a:pPr lvl="2" eaLnBrk="1" hangingPunct="1"/>
            <a:r>
              <a:rPr lang="en-US" sz="3000" smtClean="0"/>
              <a:t>Cost</a:t>
            </a:r>
          </a:p>
          <a:p>
            <a:pPr lvl="2" eaLnBrk="1" hangingPunct="1"/>
            <a:r>
              <a:rPr lang="en-US" sz="3000" smtClean="0"/>
              <a:t>Efficiency</a:t>
            </a:r>
          </a:p>
          <a:p>
            <a:pPr lvl="1" eaLnBrk="1" hangingPunct="1"/>
            <a:r>
              <a:rPr lang="en-US" sz="3000" smtClean="0"/>
              <a:t>How construction is to be accomplished</a:t>
            </a:r>
          </a:p>
          <a:p>
            <a:pPr lvl="2" eaLnBrk="1" hangingPunct="1"/>
            <a:r>
              <a:rPr lang="en-US" sz="3000" smtClean="0"/>
              <a:t>Site issues, Phases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685" y="538843"/>
            <a:ext cx="4702629" cy="5780314"/>
          </a:xfrm>
          <a:prstGeom prst="rect">
            <a:avLst/>
          </a:prstGeom>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381000" y="381000"/>
            <a:ext cx="8458200" cy="1524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Design </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“Selecting How Best to Control Traffic”</a:t>
            </a:r>
          </a:p>
        </p:txBody>
      </p:sp>
      <p:sp>
        <p:nvSpPr>
          <p:cNvPr id="185347" name="Rectangle 3"/>
          <p:cNvSpPr>
            <a:spLocks noGrp="1" noChangeArrowheads="1"/>
          </p:cNvSpPr>
          <p:nvPr>
            <p:ph idx="4294967295"/>
          </p:nvPr>
        </p:nvSpPr>
        <p:spPr>
          <a:xfrm>
            <a:off x="381000" y="2133600"/>
            <a:ext cx="8229600" cy="4030663"/>
          </a:xfrm>
        </p:spPr>
        <p:txBody>
          <a:bodyPr>
            <a:normAutofit lnSpcReduction="10000"/>
          </a:bodyPr>
          <a:lstStyle/>
          <a:p>
            <a:pPr marL="411480" eaLnBrk="1" fontAlgn="auto" hangingPunct="1">
              <a:spcAft>
                <a:spcPts val="0"/>
              </a:spcAft>
              <a:buFont typeface="Wingdings"/>
              <a:buChar char=""/>
              <a:defRPr/>
            </a:pPr>
            <a:r>
              <a:rPr lang="en-US" dirty="0" smtClean="0"/>
              <a:t>Based upon:</a:t>
            </a:r>
          </a:p>
          <a:p>
            <a:pPr marL="740664" lvl="1" eaLnBrk="1" fontAlgn="auto" hangingPunct="1">
              <a:spcAft>
                <a:spcPts val="0"/>
              </a:spcAft>
              <a:buFont typeface="Wingdings"/>
              <a:buChar char=""/>
              <a:defRPr/>
            </a:pPr>
            <a:r>
              <a:rPr lang="en-US" sz="3200" dirty="0" smtClean="0"/>
              <a:t>Traffic factors</a:t>
            </a:r>
          </a:p>
          <a:p>
            <a:pPr marL="740664" lvl="1" eaLnBrk="1" fontAlgn="auto" hangingPunct="1">
              <a:spcAft>
                <a:spcPts val="0"/>
              </a:spcAft>
              <a:buFont typeface="Wingdings"/>
              <a:buChar char=""/>
              <a:defRPr/>
            </a:pPr>
            <a:r>
              <a:rPr lang="en-US" sz="3200" dirty="0" smtClean="0"/>
              <a:t>Duration of work</a:t>
            </a:r>
          </a:p>
          <a:p>
            <a:pPr marL="740664" lvl="1" eaLnBrk="1" fontAlgn="auto" hangingPunct="1">
              <a:spcAft>
                <a:spcPts val="0"/>
              </a:spcAft>
              <a:buFont typeface="Wingdings"/>
              <a:buChar char=""/>
              <a:defRPr/>
            </a:pPr>
            <a:r>
              <a:rPr lang="en-US" sz="3200" dirty="0" smtClean="0"/>
              <a:t>Location of work</a:t>
            </a:r>
          </a:p>
          <a:p>
            <a:pPr marL="740664" lvl="1" eaLnBrk="1" fontAlgn="auto" hangingPunct="1">
              <a:spcAft>
                <a:spcPts val="0"/>
              </a:spcAft>
              <a:buFont typeface="Wingdings"/>
              <a:buChar char=""/>
              <a:defRPr/>
            </a:pPr>
            <a:r>
              <a:rPr lang="en-US" sz="3200" dirty="0" smtClean="0"/>
              <a:t>Type of work</a:t>
            </a:r>
          </a:p>
          <a:p>
            <a:pPr marL="740664" lvl="1" eaLnBrk="1" fontAlgn="auto" hangingPunct="1">
              <a:spcAft>
                <a:spcPts val="0"/>
              </a:spcAft>
              <a:buFont typeface="Wingdings"/>
              <a:buChar char=""/>
              <a:defRPr/>
            </a:pPr>
            <a:r>
              <a:rPr lang="en-US" sz="3200" dirty="0" smtClean="0"/>
              <a:t>Weather</a:t>
            </a:r>
          </a:p>
          <a:p>
            <a:pPr marL="740664" lvl="1" eaLnBrk="1" fontAlgn="auto" hangingPunct="1">
              <a:spcAft>
                <a:spcPts val="0"/>
              </a:spcAft>
              <a:buFont typeface="Wingdings"/>
              <a:buChar char=""/>
              <a:defRPr/>
            </a:pPr>
            <a:r>
              <a:rPr lang="en-US" sz="3200" dirty="0" smtClean="0"/>
              <a:t>Roadway characteristics</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idx="4294967295"/>
          </p:nvPr>
        </p:nvSpPr>
        <p:spPr>
          <a:xfrm>
            <a:off x="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Design</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“Traffic Factors”</a:t>
            </a:r>
          </a:p>
        </p:txBody>
      </p:sp>
      <p:sp>
        <p:nvSpPr>
          <p:cNvPr id="150531" name="Rectangle 3"/>
          <p:cNvSpPr>
            <a:spLocks noGrp="1" noChangeArrowheads="1"/>
          </p:cNvSpPr>
          <p:nvPr>
            <p:ph idx="4294967295"/>
          </p:nvPr>
        </p:nvSpPr>
        <p:spPr>
          <a:xfrm>
            <a:off x="381000" y="1752600"/>
            <a:ext cx="8229600" cy="4530725"/>
          </a:xfrm>
        </p:spPr>
        <p:txBody>
          <a:bodyPr/>
          <a:lstStyle/>
          <a:p>
            <a:pPr eaLnBrk="1" hangingPunct="1"/>
            <a:r>
              <a:rPr lang="en-US" smtClean="0"/>
              <a:t>Traffic Volumes</a:t>
            </a:r>
          </a:p>
          <a:p>
            <a:pPr lvl="1" eaLnBrk="1" hangingPunct="1"/>
            <a:r>
              <a:rPr lang="en-US" sz="3200" smtClean="0"/>
              <a:t>Average daily – Flow/Volume</a:t>
            </a:r>
          </a:p>
          <a:p>
            <a:pPr lvl="1" eaLnBrk="1" hangingPunct="1"/>
            <a:r>
              <a:rPr lang="en-US" sz="3200" smtClean="0"/>
              <a:t>Peak hour</a:t>
            </a:r>
          </a:p>
          <a:p>
            <a:pPr lvl="1" eaLnBrk="1" hangingPunct="1"/>
            <a:r>
              <a:rPr lang="en-US" sz="3200" smtClean="0"/>
              <a:t>Seasonal</a:t>
            </a:r>
          </a:p>
          <a:p>
            <a:pPr lvl="1" eaLnBrk="1" hangingPunct="1"/>
            <a:r>
              <a:rPr lang="en-US" sz="3200" smtClean="0"/>
              <a:t>Holiday</a:t>
            </a:r>
          </a:p>
          <a:p>
            <a:pPr lvl="1" eaLnBrk="1" hangingPunct="1"/>
            <a:r>
              <a:rPr lang="en-US" sz="3200" smtClean="0"/>
              <a:t>Special events - Concerts</a:t>
            </a:r>
          </a:p>
          <a:p>
            <a:pPr eaLnBrk="1" hangingPunct="1"/>
            <a:r>
              <a:rPr lang="en-US" smtClean="0"/>
              <a:t>Traffic Speeds (posted, measured)</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nvPr>
        </p:nvSpPr>
        <p:spPr>
          <a:xfrm>
            <a:off x="4572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Design</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“Duration of Work”</a:t>
            </a:r>
          </a:p>
        </p:txBody>
      </p:sp>
      <p:sp>
        <p:nvSpPr>
          <p:cNvPr id="151555" name="Rectangle 3"/>
          <p:cNvSpPr>
            <a:spLocks noGrp="1" noChangeArrowheads="1"/>
          </p:cNvSpPr>
          <p:nvPr>
            <p:ph idx="4294967295"/>
          </p:nvPr>
        </p:nvSpPr>
        <p:spPr>
          <a:xfrm>
            <a:off x="381000" y="1752600"/>
            <a:ext cx="8229600" cy="4530725"/>
          </a:xfrm>
        </p:spPr>
        <p:txBody>
          <a:bodyPr/>
          <a:lstStyle/>
          <a:p>
            <a:pPr eaLnBrk="1" hangingPunct="1">
              <a:lnSpc>
                <a:spcPct val="90000"/>
              </a:lnSpc>
            </a:pPr>
            <a:r>
              <a:rPr lang="en-US" sz="2800" smtClean="0"/>
              <a:t>Long term stationary</a:t>
            </a:r>
          </a:p>
          <a:p>
            <a:pPr eaLnBrk="1" hangingPunct="1">
              <a:lnSpc>
                <a:spcPct val="90000"/>
              </a:lnSpc>
            </a:pPr>
            <a:r>
              <a:rPr lang="en-US" sz="2800" smtClean="0"/>
              <a:t>Intermediate term stationary</a:t>
            </a:r>
          </a:p>
          <a:p>
            <a:pPr eaLnBrk="1" hangingPunct="1">
              <a:lnSpc>
                <a:spcPct val="90000"/>
              </a:lnSpc>
            </a:pPr>
            <a:r>
              <a:rPr lang="en-US" sz="2800" smtClean="0"/>
              <a:t>Short term stationary</a:t>
            </a:r>
          </a:p>
          <a:p>
            <a:pPr eaLnBrk="1" hangingPunct="1">
              <a:lnSpc>
                <a:spcPct val="90000"/>
              </a:lnSpc>
            </a:pPr>
            <a:r>
              <a:rPr lang="en-US" sz="2800" smtClean="0"/>
              <a:t>Short duration</a:t>
            </a:r>
          </a:p>
          <a:p>
            <a:pPr eaLnBrk="1" hangingPunct="1">
              <a:lnSpc>
                <a:spcPct val="90000"/>
              </a:lnSpc>
            </a:pPr>
            <a:r>
              <a:rPr lang="en-US" sz="2800" smtClean="0"/>
              <a:t>Mobile</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1026"/>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Location of Work</a:t>
            </a:r>
          </a:p>
        </p:txBody>
      </p:sp>
      <p:sp>
        <p:nvSpPr>
          <p:cNvPr id="152579" name="Rectangle 1027"/>
          <p:cNvSpPr>
            <a:spLocks noGrp="1" noChangeArrowheads="1"/>
          </p:cNvSpPr>
          <p:nvPr>
            <p:ph idx="4294967295"/>
          </p:nvPr>
        </p:nvSpPr>
        <p:spPr>
          <a:xfrm>
            <a:off x="457200" y="1600200"/>
            <a:ext cx="8229600" cy="4530725"/>
          </a:xfrm>
        </p:spPr>
        <p:txBody>
          <a:bodyPr/>
          <a:lstStyle/>
          <a:p>
            <a:pPr eaLnBrk="1" hangingPunct="1">
              <a:lnSpc>
                <a:spcPct val="90000"/>
              </a:lnSpc>
            </a:pPr>
            <a:r>
              <a:rPr lang="en-US" smtClean="0"/>
              <a:t>Outside the Shoulder Edge</a:t>
            </a:r>
          </a:p>
          <a:p>
            <a:pPr eaLnBrk="1" hangingPunct="1">
              <a:lnSpc>
                <a:spcPct val="90000"/>
              </a:lnSpc>
              <a:buFont typeface="Wingdings" pitchFamily="2" charset="2"/>
              <a:buNone/>
            </a:pPr>
            <a:endParaRPr lang="en-US" smtClean="0"/>
          </a:p>
          <a:p>
            <a:pPr lvl="1" eaLnBrk="1" hangingPunct="1">
              <a:lnSpc>
                <a:spcPct val="90000"/>
              </a:lnSpc>
            </a:pPr>
            <a:r>
              <a:rPr lang="en-US" sz="3000" smtClean="0"/>
              <a:t>Devices may not be needed if work is confined to an area 15 ft or more from the edge of shoulder</a:t>
            </a:r>
          </a:p>
          <a:p>
            <a:pPr lvl="1" eaLnBrk="1" hangingPunct="1">
              <a:lnSpc>
                <a:spcPct val="90000"/>
              </a:lnSpc>
            </a:pPr>
            <a:r>
              <a:rPr lang="en-US" sz="3000" smtClean="0"/>
              <a:t>Road Machinery Ahead – if equipment occasionally comes closer to the road way</a:t>
            </a:r>
          </a:p>
          <a:p>
            <a:pPr eaLnBrk="1" hangingPunct="1">
              <a:lnSpc>
                <a:spcPct val="90000"/>
              </a:lnSpc>
              <a:buFont typeface="Wingdings" pitchFamily="2" charset="2"/>
              <a:buNone/>
            </a:pPr>
            <a:endParaRPr lang="en-US" sz="3600" smtClean="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26"/>
          <p:cNvSpPr>
            <a:spLocks noGrp="1" noChangeArrowheads="1"/>
          </p:cNvSpPr>
          <p:nvPr>
            <p:ph type="title" idx="4294967295"/>
          </p:nvPr>
        </p:nvSpPr>
        <p:spPr>
          <a:xfrm>
            <a:off x="914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Location of Work</a:t>
            </a:r>
          </a:p>
        </p:txBody>
      </p:sp>
      <p:sp>
        <p:nvSpPr>
          <p:cNvPr id="153603" name="Rectangle 1027"/>
          <p:cNvSpPr>
            <a:spLocks noGrp="1" noChangeArrowheads="1"/>
          </p:cNvSpPr>
          <p:nvPr>
            <p:ph idx="4294967295"/>
          </p:nvPr>
        </p:nvSpPr>
        <p:spPr>
          <a:xfrm>
            <a:off x="457200" y="1905000"/>
            <a:ext cx="8229600" cy="4530725"/>
          </a:xfrm>
        </p:spPr>
        <p:txBody>
          <a:bodyPr/>
          <a:lstStyle/>
          <a:p>
            <a:pPr eaLnBrk="1" hangingPunct="1"/>
            <a:r>
              <a:rPr lang="en-US" smtClean="0"/>
              <a:t>On or Near Shoulder Edge</a:t>
            </a:r>
          </a:p>
          <a:p>
            <a:pPr lvl="1" eaLnBrk="1" hangingPunct="1"/>
            <a:r>
              <a:rPr lang="en-US" sz="3000" smtClean="0"/>
              <a:t>Signed as if work is on the road itself, part of the drivers “recovery area”</a:t>
            </a:r>
          </a:p>
          <a:p>
            <a:pPr lvl="1" eaLnBrk="1" hangingPunct="1"/>
            <a:r>
              <a:rPr lang="en-US" sz="3000" smtClean="0"/>
              <a:t>Advance warning signs are required</a:t>
            </a:r>
          </a:p>
          <a:p>
            <a:pPr lvl="1" eaLnBrk="1" hangingPunct="1"/>
            <a:r>
              <a:rPr lang="en-US" sz="3000" smtClean="0"/>
              <a:t>Shoulder closure taper required on an 8+ foot paved shoulder </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026"/>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Location of Work</a:t>
            </a:r>
          </a:p>
        </p:txBody>
      </p:sp>
      <p:sp>
        <p:nvSpPr>
          <p:cNvPr id="154627" name="Rectangle 1027"/>
          <p:cNvSpPr>
            <a:spLocks noGrp="1" noChangeArrowheads="1"/>
          </p:cNvSpPr>
          <p:nvPr>
            <p:ph idx="4294967295"/>
          </p:nvPr>
        </p:nvSpPr>
        <p:spPr>
          <a:xfrm>
            <a:off x="304800" y="1676400"/>
            <a:ext cx="8229600" cy="4530725"/>
          </a:xfrm>
        </p:spPr>
        <p:txBody>
          <a:bodyPr/>
          <a:lstStyle/>
          <a:p>
            <a:pPr eaLnBrk="1" hangingPunct="1"/>
            <a:r>
              <a:rPr lang="en-US" dirty="0" smtClean="0"/>
              <a:t>On Median of Divided Highway</a:t>
            </a:r>
          </a:p>
          <a:p>
            <a:pPr lvl="1" eaLnBrk="1" hangingPunct="1"/>
            <a:endParaRPr lang="en-US" sz="3000" dirty="0" smtClean="0"/>
          </a:p>
          <a:p>
            <a:pPr lvl="1" eaLnBrk="1" hangingPunct="1"/>
            <a:r>
              <a:rPr lang="en-US" sz="3000" dirty="0" smtClean="0"/>
              <a:t>Requires traffic control for both directions of traffic</a:t>
            </a:r>
          </a:p>
          <a:p>
            <a:pPr lvl="2" eaLnBrk="1" hangingPunct="1"/>
            <a:r>
              <a:rPr lang="en-US" sz="3000" dirty="0" smtClean="0"/>
              <a:t>Advance warning signs</a:t>
            </a:r>
          </a:p>
          <a:p>
            <a:pPr lvl="2" eaLnBrk="1" hangingPunct="1"/>
            <a:r>
              <a:rPr lang="en-US" sz="3000" dirty="0" smtClean="0"/>
              <a:t>Channelization devices</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Location of Work</a:t>
            </a:r>
          </a:p>
        </p:txBody>
      </p:sp>
      <p:sp>
        <p:nvSpPr>
          <p:cNvPr id="155651" name="Rectangle 3"/>
          <p:cNvSpPr>
            <a:spLocks noGrp="1" noChangeArrowheads="1"/>
          </p:cNvSpPr>
          <p:nvPr>
            <p:ph idx="4294967295"/>
          </p:nvPr>
        </p:nvSpPr>
        <p:spPr>
          <a:xfrm>
            <a:off x="381000" y="1676400"/>
            <a:ext cx="8229600" cy="4530725"/>
          </a:xfrm>
        </p:spPr>
        <p:txBody>
          <a:bodyPr/>
          <a:lstStyle/>
          <a:p>
            <a:pPr eaLnBrk="1" hangingPunct="1">
              <a:lnSpc>
                <a:spcPct val="90000"/>
              </a:lnSpc>
            </a:pPr>
            <a:r>
              <a:rPr lang="en-US" smtClean="0"/>
              <a:t>Traveled Way</a:t>
            </a:r>
          </a:p>
          <a:p>
            <a:pPr lvl="1" eaLnBrk="1" hangingPunct="1">
              <a:lnSpc>
                <a:spcPct val="90000"/>
              </a:lnSpc>
            </a:pPr>
            <a:r>
              <a:rPr lang="en-US" sz="3000" smtClean="0"/>
              <a:t>Advanced warning</a:t>
            </a:r>
          </a:p>
          <a:p>
            <a:pPr lvl="2" eaLnBrk="1" hangingPunct="1">
              <a:lnSpc>
                <a:spcPct val="90000"/>
              </a:lnSpc>
            </a:pPr>
            <a:r>
              <a:rPr lang="en-US" sz="3000" smtClean="0"/>
              <a:t>General message that work is taking place</a:t>
            </a:r>
          </a:p>
          <a:p>
            <a:pPr lvl="2" eaLnBrk="1" hangingPunct="1">
              <a:lnSpc>
                <a:spcPct val="90000"/>
              </a:lnSpc>
            </a:pPr>
            <a:r>
              <a:rPr lang="en-US" sz="3000" smtClean="0"/>
              <a:t>Information about specific hazards</a:t>
            </a:r>
          </a:p>
          <a:p>
            <a:pPr lvl="2" eaLnBrk="1" hangingPunct="1">
              <a:lnSpc>
                <a:spcPct val="90000"/>
              </a:lnSpc>
            </a:pPr>
            <a:r>
              <a:rPr lang="en-US" sz="3000" smtClean="0"/>
              <a:t>Actions the driver must take to drive through the temporary traffic control zone</a:t>
            </a: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Roadway Type</a:t>
            </a:r>
          </a:p>
        </p:txBody>
      </p:sp>
      <p:sp>
        <p:nvSpPr>
          <p:cNvPr id="156675" name="Rectangle 3"/>
          <p:cNvSpPr>
            <a:spLocks noGrp="1" noChangeArrowheads="1"/>
          </p:cNvSpPr>
          <p:nvPr>
            <p:ph idx="4294967295"/>
          </p:nvPr>
        </p:nvSpPr>
        <p:spPr>
          <a:xfrm>
            <a:off x="457200" y="1600200"/>
            <a:ext cx="8229600" cy="4495800"/>
          </a:xfrm>
        </p:spPr>
        <p:txBody>
          <a:bodyPr/>
          <a:lstStyle/>
          <a:p>
            <a:pPr marL="609600" indent="-609600" eaLnBrk="1" hangingPunct="1">
              <a:buFontTx/>
              <a:buAutoNum type="arabicPeriod"/>
            </a:pPr>
            <a:r>
              <a:rPr lang="en-US" smtClean="0"/>
              <a:t>Urban Arterial roads</a:t>
            </a:r>
          </a:p>
          <a:p>
            <a:pPr marL="609600" indent="-609600" eaLnBrk="1" hangingPunct="1">
              <a:buFontTx/>
              <a:buAutoNum type="arabicPeriod"/>
            </a:pPr>
            <a:r>
              <a:rPr lang="en-US" smtClean="0"/>
              <a:t>Urban Multi-lane Divided and Undivided Highways</a:t>
            </a:r>
          </a:p>
          <a:p>
            <a:pPr marL="609600" indent="-609600" eaLnBrk="1" hangingPunct="1">
              <a:buFontTx/>
              <a:buAutoNum type="arabicPeriod"/>
            </a:pPr>
            <a:r>
              <a:rPr lang="en-US" smtClean="0"/>
              <a:t>Rural two lane roads and other highways</a:t>
            </a:r>
          </a:p>
          <a:p>
            <a:pPr marL="609600" indent="-609600" eaLnBrk="1" hangingPunct="1">
              <a:buFontTx/>
              <a:buAutoNum type="arabicPeriod"/>
            </a:pPr>
            <a:r>
              <a:rPr lang="en-US" smtClean="0"/>
              <a:t>Freeways and Expressways</a:t>
            </a:r>
          </a:p>
          <a:p>
            <a:pPr marL="609600" indent="-609600" eaLnBrk="1" hangingPunct="1">
              <a:buFontTx/>
              <a:buAutoNum type="arabicPeriod"/>
            </a:pPr>
            <a:endParaRPr lang="en-US" smtClean="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Pre Construction Activities</a:t>
            </a:r>
          </a:p>
        </p:txBody>
      </p:sp>
      <p:sp>
        <p:nvSpPr>
          <p:cNvPr id="194563" name="Rectangle 1027"/>
          <p:cNvSpPr>
            <a:spLocks noGrp="1" noChangeArrowheads="1"/>
          </p:cNvSpPr>
          <p:nvPr>
            <p:ph idx="4294967295"/>
          </p:nvPr>
        </p:nvSpPr>
        <p:spPr>
          <a:xfrm>
            <a:off x="381000" y="1600200"/>
            <a:ext cx="8382000" cy="4530725"/>
          </a:xfrm>
        </p:spPr>
        <p:txBody>
          <a:bodyPr>
            <a:normAutofit fontScale="92500" lnSpcReduction="20000"/>
          </a:bodyPr>
          <a:lstStyle/>
          <a:p>
            <a:pPr marL="411480" eaLnBrk="1" fontAlgn="auto" hangingPunct="1">
              <a:spcAft>
                <a:spcPts val="0"/>
              </a:spcAft>
              <a:buFont typeface="Wingdings"/>
              <a:buChar char=""/>
              <a:defRPr/>
            </a:pPr>
            <a:r>
              <a:rPr lang="en-US" dirty="0" smtClean="0"/>
              <a:t>Notify those affected</a:t>
            </a:r>
          </a:p>
          <a:p>
            <a:pPr marL="411480" eaLnBrk="1" fontAlgn="auto" hangingPunct="1">
              <a:spcAft>
                <a:spcPts val="0"/>
              </a:spcAft>
              <a:buFont typeface="Wingdings"/>
              <a:buChar char=""/>
              <a:defRPr/>
            </a:pPr>
            <a:r>
              <a:rPr lang="en-US" dirty="0" smtClean="0"/>
              <a:t>Pre-construction meeting</a:t>
            </a:r>
          </a:p>
          <a:p>
            <a:pPr marL="740664" lvl="1" eaLnBrk="1" fontAlgn="auto" hangingPunct="1">
              <a:spcAft>
                <a:spcPts val="0"/>
              </a:spcAft>
              <a:buFont typeface="Wingdings"/>
              <a:buChar char=""/>
              <a:defRPr/>
            </a:pPr>
            <a:r>
              <a:rPr lang="en-US" sz="3000" dirty="0" smtClean="0"/>
              <a:t>Public works department</a:t>
            </a:r>
          </a:p>
          <a:p>
            <a:pPr marL="740664" lvl="1" eaLnBrk="1" fontAlgn="auto" hangingPunct="1">
              <a:spcAft>
                <a:spcPts val="0"/>
              </a:spcAft>
              <a:buFont typeface="Wingdings"/>
              <a:buChar char=""/>
              <a:defRPr/>
            </a:pPr>
            <a:r>
              <a:rPr lang="en-US" sz="3000" dirty="0" smtClean="0"/>
              <a:t>Utilities</a:t>
            </a:r>
          </a:p>
          <a:p>
            <a:pPr marL="740664" lvl="1" eaLnBrk="1" fontAlgn="auto" hangingPunct="1">
              <a:spcAft>
                <a:spcPts val="0"/>
              </a:spcAft>
              <a:buFont typeface="Wingdings"/>
              <a:buChar char=""/>
              <a:defRPr/>
            </a:pPr>
            <a:r>
              <a:rPr lang="en-US" sz="3000" dirty="0" smtClean="0"/>
              <a:t>Water and sewer</a:t>
            </a:r>
          </a:p>
          <a:p>
            <a:pPr marL="740664" lvl="1" eaLnBrk="1" fontAlgn="auto" hangingPunct="1">
              <a:spcAft>
                <a:spcPts val="0"/>
              </a:spcAft>
              <a:buFont typeface="Wingdings"/>
              <a:buChar char=""/>
              <a:defRPr/>
            </a:pPr>
            <a:r>
              <a:rPr lang="en-US" sz="3000" dirty="0" smtClean="0"/>
              <a:t>Phone</a:t>
            </a:r>
          </a:p>
          <a:p>
            <a:pPr marL="740664" lvl="1" eaLnBrk="1" fontAlgn="auto" hangingPunct="1">
              <a:spcAft>
                <a:spcPts val="0"/>
              </a:spcAft>
              <a:buFont typeface="Wingdings"/>
              <a:buChar char=""/>
              <a:defRPr/>
            </a:pPr>
            <a:r>
              <a:rPr lang="en-US" sz="3000" dirty="0" smtClean="0"/>
              <a:t>Cable</a:t>
            </a:r>
          </a:p>
          <a:p>
            <a:pPr marL="411480" eaLnBrk="1" fontAlgn="auto" hangingPunct="1">
              <a:spcAft>
                <a:spcPts val="0"/>
              </a:spcAft>
              <a:buFont typeface="Wingdings"/>
              <a:buChar char=""/>
              <a:defRPr/>
            </a:pPr>
            <a:r>
              <a:rPr lang="en-US" dirty="0" smtClean="0"/>
              <a:t>Inspection of devices before delivery to the site</a:t>
            </a:r>
          </a:p>
          <a:p>
            <a:pPr marL="411480" eaLnBrk="1" fontAlgn="auto" hangingPunct="1">
              <a:spcAft>
                <a:spcPts val="0"/>
              </a:spcAft>
              <a:buFont typeface="Wingdings"/>
              <a:buChar char=""/>
              <a:defRPr/>
            </a:pPr>
            <a:r>
              <a:rPr lang="en-US" dirty="0" smtClean="0"/>
              <a:t>Identify the clear zone for all phases and  configurations of the project through completion </a:t>
            </a:r>
          </a:p>
          <a:p>
            <a:pPr marL="411480" eaLnBrk="1" fontAlgn="auto" hangingPunct="1">
              <a:spcAft>
                <a:spcPts val="0"/>
              </a:spcAft>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Incidents</a:t>
            </a:r>
          </a:p>
        </p:txBody>
      </p:sp>
      <p:sp>
        <p:nvSpPr>
          <p:cNvPr id="158723" name="Rectangle 3"/>
          <p:cNvSpPr>
            <a:spLocks noGrp="1" noChangeArrowheads="1"/>
          </p:cNvSpPr>
          <p:nvPr>
            <p:ph idx="4294967295"/>
          </p:nvPr>
        </p:nvSpPr>
        <p:spPr>
          <a:xfrm>
            <a:off x="457200" y="1752600"/>
            <a:ext cx="8229600" cy="4530725"/>
          </a:xfrm>
        </p:spPr>
        <p:txBody>
          <a:bodyPr/>
          <a:lstStyle/>
          <a:p>
            <a:pPr eaLnBrk="1" hangingPunct="1">
              <a:lnSpc>
                <a:spcPct val="90000"/>
              </a:lnSpc>
            </a:pPr>
            <a:r>
              <a:rPr lang="en-US" smtClean="0"/>
              <a:t>Root Cause(s) – Conditions, Hazards, TCP Implementation, Training, Execution of Training, Driver Impaired </a:t>
            </a:r>
          </a:p>
          <a:p>
            <a:pPr eaLnBrk="1" hangingPunct="1">
              <a:lnSpc>
                <a:spcPct val="90000"/>
              </a:lnSpc>
            </a:pPr>
            <a:r>
              <a:rPr lang="en-US" smtClean="0"/>
              <a:t>TCS, project engineer and superintendent need to evaluate  all incidents to prevent recurrence</a:t>
            </a:r>
          </a:p>
          <a:p>
            <a:pPr eaLnBrk="1" hangingPunct="1">
              <a:lnSpc>
                <a:spcPct val="90000"/>
              </a:lnSpc>
            </a:pPr>
            <a:r>
              <a:rPr lang="en-US" smtClean="0"/>
              <a:t>Public’s attitude is effected by the way highway contractors perform work</a:t>
            </a:r>
          </a:p>
          <a:p>
            <a:pPr eaLnBrk="1" hangingPunct="1">
              <a:lnSpc>
                <a:spcPct val="90000"/>
              </a:lnSpc>
            </a:pPr>
            <a:endParaRPr 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Accidents</a:t>
            </a:r>
          </a:p>
        </p:txBody>
      </p:sp>
      <p:sp>
        <p:nvSpPr>
          <p:cNvPr id="64515" name="Rectangle 3"/>
          <p:cNvSpPr>
            <a:spLocks noGrp="1" noChangeArrowheads="1"/>
          </p:cNvSpPr>
          <p:nvPr>
            <p:ph idx="4294967295"/>
          </p:nvPr>
        </p:nvSpPr>
        <p:spPr>
          <a:xfrm>
            <a:off x="609600" y="1600200"/>
            <a:ext cx="7772400" cy="4500563"/>
          </a:xfrm>
        </p:spPr>
        <p:txBody>
          <a:bodyPr>
            <a:normAutofit lnSpcReduction="10000"/>
          </a:bodyPr>
          <a:lstStyle/>
          <a:p>
            <a:pPr marL="411480" eaLnBrk="1" fontAlgn="auto" hangingPunct="1">
              <a:spcAft>
                <a:spcPts val="0"/>
              </a:spcAft>
              <a:buFont typeface="Wingdings"/>
              <a:buChar char=""/>
              <a:defRPr/>
            </a:pPr>
            <a:r>
              <a:rPr lang="en-US" sz="2800" dirty="0" smtClean="0"/>
              <a:t>2-3% of all reported accidents occur in or around work zones</a:t>
            </a:r>
          </a:p>
          <a:p>
            <a:pPr marL="411480" eaLnBrk="1" fontAlgn="auto" hangingPunct="1">
              <a:spcAft>
                <a:spcPts val="0"/>
              </a:spcAft>
              <a:buFont typeface="Wingdings"/>
              <a:buChar char=""/>
              <a:defRPr/>
            </a:pPr>
            <a:r>
              <a:rPr lang="en-US" sz="2800" dirty="0" smtClean="0"/>
              <a:t>Driver Inattention and </a:t>
            </a:r>
            <a:r>
              <a:rPr lang="en-US" sz="2800" u="sng" dirty="0" smtClean="0"/>
              <a:t>excessive speeds </a:t>
            </a:r>
            <a:r>
              <a:rPr lang="en-US" sz="2800" dirty="0" smtClean="0"/>
              <a:t>leading cause</a:t>
            </a:r>
          </a:p>
          <a:p>
            <a:pPr marL="411480" eaLnBrk="1" fontAlgn="auto" hangingPunct="1">
              <a:spcAft>
                <a:spcPts val="0"/>
              </a:spcAft>
              <a:buFont typeface="Wingdings"/>
              <a:buChar char=""/>
              <a:defRPr/>
            </a:pPr>
            <a:r>
              <a:rPr lang="en-US" sz="2800" dirty="0" smtClean="0"/>
              <a:t>More victims were automobile drivers and passengers than workers</a:t>
            </a:r>
          </a:p>
          <a:p>
            <a:pPr marL="411480" eaLnBrk="1" fontAlgn="auto" hangingPunct="1">
              <a:spcAft>
                <a:spcPts val="0"/>
              </a:spcAft>
              <a:buFont typeface="Wingdings"/>
              <a:buChar char=""/>
              <a:defRPr/>
            </a:pPr>
            <a:r>
              <a:rPr lang="en-US" sz="2800" dirty="0" smtClean="0"/>
              <a:t>Higher percentage of side swipe and rear end accidents</a:t>
            </a:r>
          </a:p>
          <a:p>
            <a:pPr marL="411480" eaLnBrk="1" fontAlgn="auto" hangingPunct="1">
              <a:spcAft>
                <a:spcPts val="0"/>
              </a:spcAft>
              <a:buFont typeface="Wingdings"/>
              <a:buChar char=""/>
              <a:defRPr/>
            </a:pPr>
            <a:r>
              <a:rPr lang="en-US" sz="2800" dirty="0" smtClean="0"/>
              <a:t>Over 40% of accidents occur in transition area</a:t>
            </a:r>
          </a:p>
          <a:p>
            <a:pPr marL="411480" eaLnBrk="1" fontAlgn="auto" hangingPunct="1">
              <a:spcAft>
                <a:spcPts val="0"/>
              </a:spcAft>
              <a:buFont typeface="Wingdings"/>
              <a:buChar char=""/>
              <a:defRPr/>
            </a:pPr>
            <a:r>
              <a:rPr lang="en-US" sz="2800" dirty="0" smtClean="0"/>
              <a:t>~ 1000 FATALITIES annually; 20% workers </a:t>
            </a:r>
          </a:p>
          <a:p>
            <a:pPr marL="411480" eaLnBrk="1" fontAlgn="auto" hangingPunct="1">
              <a:spcAft>
                <a:spcPts val="0"/>
              </a:spcAft>
              <a:buFont typeface="Wingdings"/>
              <a:buChar char=""/>
              <a:defRPr/>
            </a:pPr>
            <a:endParaRPr lang="en-US" sz="2800" dirty="0" smtClean="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457200" y="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Incidents</a:t>
            </a:r>
          </a:p>
        </p:txBody>
      </p:sp>
      <p:sp>
        <p:nvSpPr>
          <p:cNvPr id="12292" name="Rectangle 3"/>
          <p:cNvSpPr>
            <a:spLocks noGrp="1" noChangeArrowheads="1"/>
          </p:cNvSpPr>
          <p:nvPr>
            <p:ph idx="4294967295"/>
          </p:nvPr>
        </p:nvSpPr>
        <p:spPr>
          <a:xfrm>
            <a:off x="304800" y="990600"/>
            <a:ext cx="7315200" cy="5867400"/>
          </a:xfrm>
        </p:spPr>
        <p:txBody>
          <a:bodyPr/>
          <a:lstStyle/>
          <a:p>
            <a:pPr eaLnBrk="1" hangingPunct="1">
              <a:lnSpc>
                <a:spcPct val="90000"/>
              </a:lnSpc>
            </a:pPr>
            <a:r>
              <a:rPr lang="en-US" sz="2800" dirty="0" smtClean="0"/>
              <a:t>Liability Issues</a:t>
            </a:r>
          </a:p>
          <a:p>
            <a:pPr eaLnBrk="1" hangingPunct="1">
              <a:lnSpc>
                <a:spcPct val="90000"/>
              </a:lnSpc>
            </a:pPr>
            <a:r>
              <a:rPr lang="en-US" sz="2800" dirty="0" smtClean="0"/>
              <a:t>On-Site Reviews by the FHWA</a:t>
            </a:r>
          </a:p>
          <a:p>
            <a:pPr lvl="1" eaLnBrk="1" hangingPunct="1">
              <a:lnSpc>
                <a:spcPct val="90000"/>
              </a:lnSpc>
            </a:pPr>
            <a:r>
              <a:rPr lang="en-US" dirty="0" smtClean="0"/>
              <a:t>High points</a:t>
            </a:r>
          </a:p>
          <a:p>
            <a:pPr lvl="2" eaLnBrk="1" hangingPunct="1">
              <a:lnSpc>
                <a:spcPct val="90000"/>
              </a:lnSpc>
            </a:pPr>
            <a:r>
              <a:rPr lang="en-US" sz="2800" dirty="0" smtClean="0"/>
              <a:t>Marked improvement</a:t>
            </a:r>
          </a:p>
          <a:p>
            <a:pPr lvl="2" eaLnBrk="1" hangingPunct="1">
              <a:lnSpc>
                <a:spcPct val="90000"/>
              </a:lnSpc>
            </a:pPr>
            <a:r>
              <a:rPr lang="en-US" sz="2800" dirty="0" smtClean="0"/>
              <a:t>Specialized equipment</a:t>
            </a:r>
          </a:p>
          <a:p>
            <a:pPr lvl="2" eaLnBrk="1" hangingPunct="1">
              <a:lnSpc>
                <a:spcPct val="90000"/>
              </a:lnSpc>
            </a:pPr>
            <a:r>
              <a:rPr lang="en-US" sz="2800" dirty="0" smtClean="0"/>
              <a:t>training</a:t>
            </a:r>
          </a:p>
          <a:p>
            <a:pPr lvl="1" eaLnBrk="1" hangingPunct="1">
              <a:lnSpc>
                <a:spcPct val="90000"/>
              </a:lnSpc>
            </a:pPr>
            <a:r>
              <a:rPr lang="en-US" dirty="0" smtClean="0"/>
              <a:t>Deficiencies</a:t>
            </a:r>
          </a:p>
          <a:p>
            <a:pPr lvl="2" eaLnBrk="1" hangingPunct="1">
              <a:lnSpc>
                <a:spcPct val="90000"/>
              </a:lnSpc>
            </a:pPr>
            <a:r>
              <a:rPr lang="en-US" sz="2800" dirty="0" smtClean="0"/>
              <a:t>Insufficient detail to traffic control plans</a:t>
            </a:r>
          </a:p>
          <a:p>
            <a:pPr lvl="2" eaLnBrk="1" hangingPunct="1">
              <a:lnSpc>
                <a:spcPct val="90000"/>
              </a:lnSpc>
            </a:pPr>
            <a:r>
              <a:rPr lang="en-US" sz="2800" dirty="0" smtClean="0"/>
              <a:t>Poor maintenance of TC devices</a:t>
            </a:r>
          </a:p>
          <a:p>
            <a:pPr lvl="2" eaLnBrk="1" hangingPunct="1">
              <a:lnSpc>
                <a:spcPct val="90000"/>
              </a:lnSpc>
            </a:pPr>
            <a:r>
              <a:rPr lang="en-US" sz="2800" dirty="0" smtClean="0"/>
              <a:t>Minimal contractor management of safety at worksites</a:t>
            </a:r>
          </a:p>
          <a:p>
            <a:pPr lvl="2" eaLnBrk="1" hangingPunct="1">
              <a:lnSpc>
                <a:spcPct val="90000"/>
              </a:lnSpc>
            </a:pPr>
            <a:r>
              <a:rPr lang="en-US" sz="2800" dirty="0" smtClean="0"/>
              <a:t>Flagger performance</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57800" y="1087659"/>
            <a:ext cx="3502152" cy="3182589"/>
          </a:xfrm>
          <a:prstGeom prst="rect">
            <a:avLst/>
          </a:prstGeom>
        </p:spPr>
      </p:pic>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Incidents</a:t>
            </a:r>
          </a:p>
        </p:txBody>
      </p:sp>
      <p:sp>
        <p:nvSpPr>
          <p:cNvPr id="159747" name="Rectangle 1027"/>
          <p:cNvSpPr>
            <a:spLocks noChangeArrowheads="1"/>
          </p:cNvSpPr>
          <p:nvPr/>
        </p:nvSpPr>
        <p:spPr bwMode="auto">
          <a:xfrm>
            <a:off x="296863" y="1657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59748" name="Picture 1029" descr="misc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746760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TextBox 4"/>
          <p:cNvSpPr txBox="1">
            <a:spLocks noChangeArrowheads="1"/>
          </p:cNvSpPr>
          <p:nvPr/>
        </p:nvSpPr>
        <p:spPr bwMode="auto">
          <a:xfrm>
            <a:off x="6248400" y="64008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ctrTitle" idx="4294967295"/>
          </p:nvPr>
        </p:nvSpPr>
        <p:spPr>
          <a:xfrm>
            <a:off x="533400" y="6858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6</a:t>
            </a:r>
          </a:p>
        </p:txBody>
      </p:sp>
      <p:sp>
        <p:nvSpPr>
          <p:cNvPr id="160771" name="Rectangle 3"/>
          <p:cNvSpPr>
            <a:spLocks noGrp="1" noChangeArrowheads="1"/>
          </p:cNvSpPr>
          <p:nvPr>
            <p:ph type="subTitle" idx="4294967295"/>
          </p:nvPr>
        </p:nvSpPr>
        <p:spPr>
          <a:xfrm>
            <a:off x="1447800" y="2667000"/>
            <a:ext cx="6400800" cy="1755775"/>
          </a:xfrm>
        </p:spPr>
        <p:txBody>
          <a:bodyPr/>
          <a:lstStyle/>
          <a:p>
            <a:pPr marL="0" indent="0" algn="ctr" eaLnBrk="1" hangingPunct="1">
              <a:buFont typeface="Wingdings" pitchFamily="2" charset="2"/>
              <a:buNone/>
            </a:pPr>
            <a:r>
              <a:rPr lang="en-US" sz="4800" smtClean="0">
                <a:latin typeface="Franklin Gothic Demi" pitchFamily="34" charset="0"/>
              </a:rPr>
              <a:t>Traffic Control Plans</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201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What is a Traffic Control Plan</a:t>
            </a:r>
          </a:p>
        </p:txBody>
      </p:sp>
      <p:sp>
        <p:nvSpPr>
          <p:cNvPr id="161795" name="Rectangle 3"/>
          <p:cNvSpPr>
            <a:spLocks noGrp="1" noChangeArrowheads="1"/>
          </p:cNvSpPr>
          <p:nvPr>
            <p:ph idx="4294967295"/>
          </p:nvPr>
        </p:nvSpPr>
        <p:spPr>
          <a:xfrm>
            <a:off x="457200" y="1600200"/>
            <a:ext cx="8229600" cy="4530725"/>
          </a:xfrm>
        </p:spPr>
        <p:txBody>
          <a:bodyPr/>
          <a:lstStyle/>
          <a:p>
            <a:pPr eaLnBrk="1" hangingPunct="1"/>
            <a:r>
              <a:rPr lang="en-US" smtClean="0"/>
              <a:t>A drawing of the control zone</a:t>
            </a:r>
          </a:p>
          <a:p>
            <a:pPr eaLnBrk="1" hangingPunct="1"/>
            <a:r>
              <a:rPr lang="en-US" smtClean="0"/>
              <a:t>Description and list of devices to be used</a:t>
            </a:r>
          </a:p>
          <a:p>
            <a:pPr eaLnBrk="1" hangingPunct="1"/>
            <a:r>
              <a:rPr lang="en-US" smtClean="0"/>
              <a:t>Special personnel requirements</a:t>
            </a:r>
          </a:p>
          <a:p>
            <a:pPr eaLnBrk="1" hangingPunct="1"/>
            <a:r>
              <a:rPr lang="en-US" smtClean="0"/>
              <a:t>Schedule of when activities will be conducted</a:t>
            </a:r>
          </a:p>
          <a:p>
            <a:pPr eaLnBrk="1" hangingPunct="1"/>
            <a:r>
              <a:rPr lang="en-US" smtClean="0"/>
              <a:t>Phone numbers of people to contact in case of an emergency</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Factors to consider</a:t>
            </a:r>
          </a:p>
        </p:txBody>
      </p:sp>
      <p:sp>
        <p:nvSpPr>
          <p:cNvPr id="164867" name="Rectangle 3"/>
          <p:cNvSpPr>
            <a:spLocks noGrp="1" noChangeArrowheads="1"/>
          </p:cNvSpPr>
          <p:nvPr>
            <p:ph idx="4294967295"/>
          </p:nvPr>
        </p:nvSpPr>
        <p:spPr>
          <a:xfrm>
            <a:off x="457200" y="1600200"/>
            <a:ext cx="8229600" cy="4530725"/>
          </a:xfrm>
        </p:spPr>
        <p:txBody>
          <a:bodyPr>
            <a:normAutofit lnSpcReduction="10000"/>
          </a:bodyPr>
          <a:lstStyle/>
          <a:p>
            <a:pPr eaLnBrk="1" fontAlgn="auto" hangingPunct="1">
              <a:spcAft>
                <a:spcPts val="0"/>
              </a:spcAft>
              <a:buFont typeface="Wingdings 2"/>
              <a:buChar char=""/>
              <a:defRPr/>
            </a:pPr>
            <a:r>
              <a:rPr lang="en-US" dirty="0" smtClean="0"/>
              <a:t>Location of the work (off shoulder)</a:t>
            </a:r>
          </a:p>
          <a:p>
            <a:pPr eaLnBrk="1" fontAlgn="auto" hangingPunct="1">
              <a:spcAft>
                <a:spcPts val="0"/>
              </a:spcAft>
              <a:buFont typeface="Wingdings 2"/>
              <a:buChar char=""/>
              <a:defRPr/>
            </a:pPr>
            <a:r>
              <a:rPr lang="en-US" dirty="0" smtClean="0"/>
              <a:t>Speed and number of vehicles</a:t>
            </a:r>
          </a:p>
          <a:p>
            <a:pPr eaLnBrk="1" fontAlgn="auto" hangingPunct="1">
              <a:spcAft>
                <a:spcPts val="0"/>
              </a:spcAft>
              <a:buFont typeface="Wingdings 2"/>
              <a:buChar char=""/>
              <a:defRPr/>
            </a:pPr>
            <a:r>
              <a:rPr lang="en-US" dirty="0" smtClean="0"/>
              <a:t>Length of the work area (duration)</a:t>
            </a:r>
          </a:p>
          <a:p>
            <a:pPr eaLnBrk="1" fontAlgn="auto" hangingPunct="1">
              <a:spcAft>
                <a:spcPts val="0"/>
              </a:spcAft>
              <a:buFont typeface="Wingdings 2"/>
              <a:buChar char=""/>
              <a:defRPr/>
            </a:pPr>
            <a:r>
              <a:rPr lang="en-US" dirty="0" smtClean="0"/>
              <a:t>Hazards created by the work (repairing)</a:t>
            </a:r>
          </a:p>
          <a:p>
            <a:pPr eaLnBrk="1" fontAlgn="auto" hangingPunct="1">
              <a:spcAft>
                <a:spcPts val="0"/>
              </a:spcAft>
              <a:buFont typeface="Wingdings 2"/>
              <a:buChar char=""/>
              <a:defRPr/>
            </a:pPr>
            <a:r>
              <a:rPr lang="en-US" dirty="0" smtClean="0"/>
              <a:t>Duration of the project (How long – 6G-1)</a:t>
            </a:r>
          </a:p>
          <a:p>
            <a:pPr eaLnBrk="1" fontAlgn="auto" hangingPunct="1">
              <a:spcAft>
                <a:spcPts val="0"/>
              </a:spcAft>
              <a:buFont typeface="Wingdings 2"/>
              <a:buChar char=""/>
              <a:defRPr/>
            </a:pPr>
            <a:r>
              <a:rPr lang="en-US" dirty="0" smtClean="0"/>
              <a:t>Expected delays to the motorist (Public Relations)</a:t>
            </a:r>
          </a:p>
          <a:p>
            <a:pPr eaLnBrk="1" fontAlgn="auto" hangingPunct="1">
              <a:spcAft>
                <a:spcPts val="0"/>
              </a:spcAft>
              <a:buFont typeface="Wingdings 2"/>
              <a:buChar char=""/>
              <a:defRPr/>
            </a:pPr>
            <a:r>
              <a:rPr lang="en-US" dirty="0" smtClean="0"/>
              <a:t>Work method and sequence (phases)</a:t>
            </a: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406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Traffic Control Plan (TCP)</a:t>
            </a:r>
          </a:p>
        </p:txBody>
      </p:sp>
      <p:sp>
        <p:nvSpPr>
          <p:cNvPr id="165891" name="Rectangle 3"/>
          <p:cNvSpPr>
            <a:spLocks noGrp="1" noChangeArrowheads="1"/>
          </p:cNvSpPr>
          <p:nvPr>
            <p:ph idx="4294967295"/>
          </p:nvPr>
        </p:nvSpPr>
        <p:spPr>
          <a:xfrm>
            <a:off x="381000" y="1752600"/>
            <a:ext cx="8229600" cy="4530725"/>
          </a:xfrm>
        </p:spPr>
        <p:txBody>
          <a:bodyPr>
            <a:normAutofit lnSpcReduction="10000"/>
          </a:bodyPr>
          <a:lstStyle/>
          <a:p>
            <a:pPr eaLnBrk="1" fontAlgn="auto" hangingPunct="1">
              <a:lnSpc>
                <a:spcPct val="90000"/>
              </a:lnSpc>
              <a:spcAft>
                <a:spcPts val="0"/>
              </a:spcAft>
              <a:buFont typeface="Wingdings 2"/>
              <a:buChar char=""/>
              <a:defRPr/>
            </a:pPr>
            <a:r>
              <a:rPr lang="en-US" dirty="0" smtClean="0"/>
              <a:t>Hours of work in compliance with special provisions</a:t>
            </a:r>
          </a:p>
          <a:p>
            <a:pPr eaLnBrk="1" fontAlgn="auto" hangingPunct="1">
              <a:lnSpc>
                <a:spcPct val="90000"/>
              </a:lnSpc>
              <a:spcAft>
                <a:spcPts val="0"/>
              </a:spcAft>
              <a:buFont typeface="Wingdings 2"/>
              <a:buChar char=""/>
              <a:defRPr/>
            </a:pPr>
            <a:r>
              <a:rPr lang="en-US" dirty="0" smtClean="0"/>
              <a:t>Placement of signs and barricades</a:t>
            </a:r>
          </a:p>
          <a:p>
            <a:pPr eaLnBrk="1" fontAlgn="auto" hangingPunct="1">
              <a:lnSpc>
                <a:spcPct val="90000"/>
              </a:lnSpc>
              <a:spcAft>
                <a:spcPts val="0"/>
              </a:spcAft>
              <a:buFont typeface="Wingdings 2"/>
              <a:buChar char=""/>
              <a:defRPr/>
            </a:pPr>
            <a:r>
              <a:rPr lang="en-US" dirty="0" smtClean="0"/>
              <a:t>Use of devices such as:</a:t>
            </a:r>
          </a:p>
          <a:p>
            <a:pPr lvl="1" eaLnBrk="1" fontAlgn="auto" hangingPunct="1">
              <a:lnSpc>
                <a:spcPct val="90000"/>
              </a:lnSpc>
              <a:spcAft>
                <a:spcPts val="0"/>
              </a:spcAft>
              <a:buFont typeface="Wingdings 2"/>
              <a:buChar char=""/>
              <a:defRPr/>
            </a:pPr>
            <a:r>
              <a:rPr lang="en-US" sz="3000" dirty="0" smtClean="0"/>
              <a:t>Cones</a:t>
            </a:r>
          </a:p>
          <a:p>
            <a:pPr lvl="1" eaLnBrk="1" fontAlgn="auto" hangingPunct="1">
              <a:lnSpc>
                <a:spcPct val="90000"/>
              </a:lnSpc>
              <a:spcAft>
                <a:spcPts val="0"/>
              </a:spcAft>
              <a:buFont typeface="Wingdings 2"/>
              <a:buChar char=""/>
              <a:defRPr/>
            </a:pPr>
            <a:r>
              <a:rPr lang="en-US" sz="3000" dirty="0" smtClean="0"/>
              <a:t>Barrier type VII</a:t>
            </a:r>
          </a:p>
          <a:p>
            <a:pPr eaLnBrk="1" fontAlgn="auto" hangingPunct="1">
              <a:lnSpc>
                <a:spcPct val="90000"/>
              </a:lnSpc>
              <a:spcAft>
                <a:spcPts val="0"/>
              </a:spcAft>
              <a:buFont typeface="Wingdings 2"/>
              <a:buChar char=""/>
              <a:defRPr/>
            </a:pPr>
            <a:r>
              <a:rPr lang="en-US" dirty="0" smtClean="0"/>
              <a:t>Stationing of Flaggers</a:t>
            </a:r>
          </a:p>
          <a:p>
            <a:pPr eaLnBrk="1" fontAlgn="auto" hangingPunct="1">
              <a:lnSpc>
                <a:spcPct val="90000"/>
              </a:lnSpc>
              <a:spcAft>
                <a:spcPts val="0"/>
              </a:spcAft>
              <a:buFont typeface="Wingdings 2"/>
              <a:buChar char=""/>
              <a:defRPr/>
            </a:pPr>
            <a:r>
              <a:rPr lang="en-US" dirty="0" smtClean="0"/>
              <a:t>Access control</a:t>
            </a:r>
          </a:p>
          <a:p>
            <a:pPr eaLnBrk="1" fontAlgn="auto" hangingPunct="1">
              <a:lnSpc>
                <a:spcPct val="90000"/>
              </a:lnSpc>
              <a:spcAft>
                <a:spcPts val="0"/>
              </a:spcAft>
              <a:buFont typeface="Wingdings 2"/>
              <a:buChar char=""/>
              <a:defRPr/>
            </a:pPr>
            <a:r>
              <a:rPr lang="en-US" dirty="0" smtClean="0"/>
              <a:t>Length of lane closure</a:t>
            </a:r>
          </a:p>
          <a:p>
            <a:pPr lvl="2" eaLnBrk="1" fontAlgn="auto" hangingPunct="1">
              <a:lnSpc>
                <a:spcPct val="90000"/>
              </a:lnSpc>
              <a:spcAft>
                <a:spcPts val="0"/>
              </a:spcAft>
              <a:buFont typeface="Wingdings 2"/>
              <a:buChar char=""/>
              <a:defRPr/>
            </a:pPr>
            <a:endParaRPr lang="en-US" sz="3000"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509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Use of Typical Plans</a:t>
            </a:r>
          </a:p>
        </p:txBody>
      </p:sp>
      <p:sp>
        <p:nvSpPr>
          <p:cNvPr id="166915" name="Rectangle 3"/>
          <p:cNvSpPr>
            <a:spLocks noGrp="1" noChangeArrowheads="1"/>
          </p:cNvSpPr>
          <p:nvPr>
            <p:ph idx="4294967295"/>
          </p:nvPr>
        </p:nvSpPr>
        <p:spPr>
          <a:xfrm>
            <a:off x="457200" y="1676400"/>
            <a:ext cx="8229600" cy="4530725"/>
          </a:xfrm>
        </p:spPr>
        <p:txBody>
          <a:bodyPr>
            <a:normAutofit lnSpcReduction="10000"/>
          </a:bodyPr>
          <a:lstStyle/>
          <a:p>
            <a:pPr eaLnBrk="1" fontAlgn="auto" hangingPunct="1">
              <a:spcAft>
                <a:spcPts val="0"/>
              </a:spcAft>
              <a:buFont typeface="Wingdings 2"/>
              <a:buChar char=""/>
              <a:defRPr/>
            </a:pPr>
            <a:r>
              <a:rPr lang="en-US" dirty="0" smtClean="0"/>
              <a:t>2003 MUTCD has 46 typical plans TA’s</a:t>
            </a:r>
          </a:p>
          <a:p>
            <a:pPr eaLnBrk="1" fontAlgn="auto" hangingPunct="1">
              <a:spcAft>
                <a:spcPts val="0"/>
              </a:spcAft>
              <a:buFont typeface="Wingdings 2"/>
              <a:buChar char=""/>
              <a:defRPr/>
            </a:pPr>
            <a:r>
              <a:rPr lang="en-US" dirty="0" smtClean="0"/>
              <a:t>TA’s are the minimum requirements, more than one may be used to satisfy your project needs</a:t>
            </a:r>
          </a:p>
          <a:p>
            <a:pPr eaLnBrk="1" fontAlgn="auto" hangingPunct="1">
              <a:spcAft>
                <a:spcPts val="0"/>
              </a:spcAft>
              <a:buFont typeface="Wingdings 2"/>
              <a:buChar char=""/>
              <a:defRPr/>
            </a:pPr>
            <a:r>
              <a:rPr lang="en-US" dirty="0" smtClean="0"/>
              <a:t>TA’s can be upgraded</a:t>
            </a:r>
          </a:p>
          <a:p>
            <a:pPr lvl="1" eaLnBrk="1" fontAlgn="auto" hangingPunct="1">
              <a:spcAft>
                <a:spcPts val="0"/>
              </a:spcAft>
              <a:buFont typeface="Wingdings 2"/>
              <a:buChar char=""/>
              <a:defRPr/>
            </a:pPr>
            <a:r>
              <a:rPr lang="en-US" sz="3000" dirty="0" smtClean="0"/>
              <a:t>Additional devices</a:t>
            </a:r>
          </a:p>
          <a:p>
            <a:pPr lvl="1" eaLnBrk="1" fontAlgn="auto" hangingPunct="1">
              <a:spcAft>
                <a:spcPts val="0"/>
              </a:spcAft>
              <a:buFont typeface="Wingdings 2"/>
              <a:buChar char=""/>
              <a:defRPr/>
            </a:pPr>
            <a:r>
              <a:rPr lang="en-US" sz="3000" dirty="0" smtClean="0"/>
              <a:t>Flashing arrow panels</a:t>
            </a:r>
          </a:p>
          <a:p>
            <a:pPr lvl="1" eaLnBrk="1" fontAlgn="auto" hangingPunct="1">
              <a:spcAft>
                <a:spcPts val="0"/>
              </a:spcAft>
              <a:buFont typeface="Wingdings 2"/>
              <a:buChar char=""/>
              <a:defRPr/>
            </a:pPr>
            <a:r>
              <a:rPr lang="en-US" sz="3000" dirty="0" smtClean="0"/>
              <a:t>Additional signs </a:t>
            </a:r>
          </a:p>
          <a:p>
            <a:pPr lvl="1" eaLnBrk="1" fontAlgn="auto" hangingPunct="1">
              <a:spcAft>
                <a:spcPts val="0"/>
              </a:spcAft>
              <a:buFont typeface="Wingdings 2"/>
              <a:buChar char=""/>
              <a:defRPr/>
            </a:pPr>
            <a:r>
              <a:rPr lang="en-US" sz="3000" dirty="0" smtClean="0"/>
              <a:t>Higher grade sheeting on signs</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611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Upgrading Devices</a:t>
            </a:r>
          </a:p>
        </p:txBody>
      </p:sp>
      <p:sp>
        <p:nvSpPr>
          <p:cNvPr id="165891" name="Rectangle 3"/>
          <p:cNvSpPr>
            <a:spLocks noGrp="1" noChangeArrowheads="1"/>
          </p:cNvSpPr>
          <p:nvPr>
            <p:ph idx="4294967295"/>
          </p:nvPr>
        </p:nvSpPr>
        <p:spPr>
          <a:xfrm>
            <a:off x="533400" y="1828800"/>
            <a:ext cx="8229600" cy="4530725"/>
          </a:xfrm>
        </p:spPr>
        <p:txBody>
          <a:bodyPr/>
          <a:lstStyle/>
          <a:p>
            <a:pPr eaLnBrk="1" hangingPunct="1"/>
            <a:r>
              <a:rPr lang="en-US" smtClean="0"/>
              <a:t>Larger signs – 48”</a:t>
            </a:r>
          </a:p>
          <a:p>
            <a:pPr eaLnBrk="1" hangingPunct="1"/>
            <a:r>
              <a:rPr lang="en-US" smtClean="0"/>
              <a:t>Improved pavement markings</a:t>
            </a:r>
          </a:p>
          <a:p>
            <a:pPr eaLnBrk="1" hangingPunct="1"/>
            <a:r>
              <a:rPr lang="en-US" smtClean="0"/>
              <a:t>Barrier instead of Channelizing devices</a:t>
            </a:r>
          </a:p>
          <a:p>
            <a:pPr eaLnBrk="1" hangingPunct="1"/>
            <a:r>
              <a:rPr lang="en-US" smtClean="0"/>
              <a:t>Variable message signs</a:t>
            </a:r>
          </a:p>
          <a:p>
            <a:pPr eaLnBrk="1" hangingPunct="1"/>
            <a:r>
              <a:rPr lang="en-US" smtClean="0"/>
              <a:t>Longer advance warning areas</a:t>
            </a:r>
          </a:p>
          <a:p>
            <a:pPr eaLnBrk="1" hangingPunct="1"/>
            <a:r>
              <a:rPr lang="en-US" smtClean="0"/>
              <a:t>Longer tapers</a:t>
            </a:r>
          </a:p>
          <a:p>
            <a:pPr eaLnBrk="1" hangingPunct="1"/>
            <a:r>
              <a:rPr lang="en-US" smtClean="0"/>
              <a:t>Lighting</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Desirable Modifications</a:t>
            </a:r>
          </a:p>
        </p:txBody>
      </p:sp>
      <p:sp>
        <p:nvSpPr>
          <p:cNvPr id="166915" name="Rectangle 3"/>
          <p:cNvSpPr>
            <a:spLocks noGrp="1" noChangeArrowheads="1"/>
          </p:cNvSpPr>
          <p:nvPr>
            <p:ph idx="4294967295"/>
          </p:nvPr>
        </p:nvSpPr>
        <p:spPr>
          <a:xfrm>
            <a:off x="533400" y="1676400"/>
            <a:ext cx="8229600" cy="4530725"/>
          </a:xfrm>
        </p:spPr>
        <p:txBody>
          <a:bodyPr/>
          <a:lstStyle/>
          <a:p>
            <a:pPr eaLnBrk="1" hangingPunct="1"/>
            <a:r>
              <a:rPr lang="en-US" smtClean="0"/>
              <a:t>Additional devices</a:t>
            </a:r>
          </a:p>
          <a:p>
            <a:pPr eaLnBrk="1" hangingPunct="1"/>
            <a:r>
              <a:rPr lang="en-US" smtClean="0"/>
              <a:t>Flashing arrow panels</a:t>
            </a:r>
          </a:p>
          <a:p>
            <a:pPr eaLnBrk="1" hangingPunct="1"/>
            <a:r>
              <a:rPr lang="en-US" smtClean="0"/>
              <a:t>More channelizing devices</a:t>
            </a:r>
          </a:p>
          <a:p>
            <a:pPr eaLnBrk="1" hangingPunct="1"/>
            <a:r>
              <a:rPr lang="en-US" smtClean="0"/>
              <a:t>High intensity sheeting for warning signs</a:t>
            </a:r>
          </a:p>
          <a:p>
            <a:pPr eaLnBrk="1" hangingPunct="1"/>
            <a:r>
              <a:rPr lang="en-US" smtClean="0"/>
              <a:t>Additional signs – BUT take care not to “Over Sign”</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62" name="Rectangle 2"/>
          <p:cNvSpPr>
            <a:spLocks noGrp="1" noChangeArrowheads="1"/>
          </p:cNvSpPr>
          <p:nvPr>
            <p:ph type="title" idx="4294967295"/>
          </p:nvPr>
        </p:nvSpPr>
        <p:spPr>
          <a:xfrm>
            <a:off x="4572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Considerations for Specific Conditions</a:t>
            </a:r>
          </a:p>
        </p:txBody>
      </p:sp>
      <p:sp>
        <p:nvSpPr>
          <p:cNvPr id="167939" name="Rectangle 3"/>
          <p:cNvSpPr>
            <a:spLocks noGrp="1" noChangeArrowheads="1"/>
          </p:cNvSpPr>
          <p:nvPr>
            <p:ph idx="4294967295"/>
          </p:nvPr>
        </p:nvSpPr>
        <p:spPr>
          <a:xfrm>
            <a:off x="381000" y="1676400"/>
            <a:ext cx="8229600" cy="4530725"/>
          </a:xfrm>
        </p:spPr>
        <p:txBody>
          <a:bodyPr/>
          <a:lstStyle/>
          <a:p>
            <a:pPr eaLnBrk="1" hangingPunct="1"/>
            <a:r>
              <a:rPr lang="en-US" smtClean="0"/>
              <a:t>Additional devices may be required</a:t>
            </a:r>
          </a:p>
          <a:p>
            <a:pPr eaLnBrk="1" hangingPunct="1"/>
            <a:r>
              <a:rPr lang="en-US" smtClean="0"/>
              <a:t>Level of protection should fit the hazard</a:t>
            </a:r>
          </a:p>
          <a:p>
            <a:pPr eaLnBrk="1" hangingPunct="1"/>
            <a:r>
              <a:rPr lang="en-US" smtClean="0"/>
              <a:t>Devices should be considered as a system</a:t>
            </a:r>
          </a:p>
          <a:p>
            <a:pPr eaLnBrk="1" hangingPunct="1"/>
            <a:r>
              <a:rPr lang="en-US" smtClean="0"/>
              <a:t>Provide a buffer space where possible</a:t>
            </a:r>
          </a:p>
          <a:p>
            <a:pPr eaLnBrk="1" hangingPunct="1"/>
            <a:r>
              <a:rPr lang="en-US" smtClean="0"/>
              <a:t>What if - the motorist fails to get the message; how are you going to design a system of protection for workers and pedestrians?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685800" y="304800"/>
            <a:ext cx="77724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National Statistics</a:t>
            </a:r>
          </a:p>
        </p:txBody>
      </p:sp>
      <p:graphicFrame>
        <p:nvGraphicFramePr>
          <p:cNvPr id="1026" name="Chart 7"/>
          <p:cNvGraphicFramePr>
            <a:graphicFrameLocks/>
          </p:cNvGraphicFramePr>
          <p:nvPr/>
        </p:nvGraphicFramePr>
        <p:xfrm>
          <a:off x="1600200" y="1447800"/>
          <a:ext cx="6324600" cy="4846638"/>
        </p:xfrm>
        <a:graphic>
          <a:graphicData uri="http://schemas.openxmlformats.org/presentationml/2006/ole">
            <mc:AlternateContent xmlns:mc="http://schemas.openxmlformats.org/markup-compatibility/2006">
              <mc:Choice xmlns:v="urn:schemas-microsoft-com:vml" Requires="v">
                <p:oleObj spid="_x0000_s1035" r:id="rId4" imgW="6322100" imgH="4846740" progId="Excel.Chart.8">
                  <p:embed/>
                </p:oleObj>
              </mc:Choice>
              <mc:Fallback>
                <p:oleObj r:id="rId4" imgW="6322100" imgH="4846740"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447800"/>
                        <a:ext cx="6324600" cy="4846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Box 8"/>
          <p:cNvSpPr txBox="1">
            <a:spLocks noChangeArrowheads="1"/>
          </p:cNvSpPr>
          <p:nvPr/>
        </p:nvSpPr>
        <p:spPr bwMode="auto">
          <a:xfrm>
            <a:off x="4572000" y="6211888"/>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400" i="1"/>
              <a:t>Source: Fatality Analysis Reporting System (FARS) 2009 ARF, NHTSA</a:t>
            </a:r>
            <a:endParaRPr lang="en-US" sz="140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Principles for Pedestrians</a:t>
            </a:r>
          </a:p>
        </p:txBody>
      </p:sp>
      <p:sp>
        <p:nvSpPr>
          <p:cNvPr id="168963" name="Rectangle 3"/>
          <p:cNvSpPr>
            <a:spLocks noGrp="1" noChangeArrowheads="1"/>
          </p:cNvSpPr>
          <p:nvPr>
            <p:ph idx="4294967295"/>
          </p:nvPr>
        </p:nvSpPr>
        <p:spPr>
          <a:xfrm>
            <a:off x="533400" y="1524000"/>
            <a:ext cx="8229600" cy="4800600"/>
          </a:xfrm>
        </p:spPr>
        <p:txBody>
          <a:bodyPr/>
          <a:lstStyle/>
          <a:p>
            <a:pPr eaLnBrk="1" hangingPunct="1"/>
            <a:r>
              <a:rPr lang="en-US" smtClean="0"/>
              <a:t>Pedestrians and vehicles should be separated</a:t>
            </a:r>
          </a:p>
          <a:p>
            <a:pPr eaLnBrk="1" hangingPunct="1"/>
            <a:r>
              <a:rPr lang="en-US" smtClean="0"/>
              <a:t>Walkways should be a minimum of 4’ wide</a:t>
            </a:r>
          </a:p>
          <a:p>
            <a:pPr eaLnBrk="1" hangingPunct="1"/>
            <a:r>
              <a:rPr lang="en-US" smtClean="0"/>
              <a:t>Walkways should be kept clear of obstructions &amp; appropriate slope to grade</a:t>
            </a:r>
          </a:p>
          <a:p>
            <a:pPr eaLnBrk="1" hangingPunct="1"/>
            <a:r>
              <a:rPr lang="en-US" smtClean="0"/>
              <a:t>Lights may be required to delineate the path</a:t>
            </a:r>
          </a:p>
          <a:p>
            <a:pPr eaLnBrk="1" hangingPunct="1"/>
            <a:r>
              <a:rPr lang="en-US" smtClean="0"/>
              <a:t>Delineate all hazards occurring near the walkway</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Activity</a:t>
            </a:r>
          </a:p>
        </p:txBody>
      </p:sp>
      <p:sp>
        <p:nvSpPr>
          <p:cNvPr id="169987"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Work on the Right of Way</a:t>
            </a:r>
          </a:p>
          <a:p>
            <a:pPr lvl="1" eaLnBrk="1" hangingPunct="1">
              <a:lnSpc>
                <a:spcPct val="90000"/>
              </a:lnSpc>
            </a:pPr>
            <a:r>
              <a:rPr lang="en-US" sz="3000" smtClean="0"/>
              <a:t>Work activities off the roadway and shoulders</a:t>
            </a:r>
          </a:p>
          <a:p>
            <a:pPr lvl="1" eaLnBrk="1" hangingPunct="1">
              <a:lnSpc>
                <a:spcPct val="90000"/>
              </a:lnSpc>
            </a:pPr>
            <a:r>
              <a:rPr lang="en-US" sz="3000" smtClean="0"/>
              <a:t>Minimal hazards</a:t>
            </a:r>
          </a:p>
          <a:p>
            <a:pPr eaLnBrk="1" hangingPunct="1">
              <a:lnSpc>
                <a:spcPct val="90000"/>
              </a:lnSpc>
            </a:pPr>
            <a:r>
              <a:rPr lang="en-US" smtClean="0"/>
              <a:t>Shoulder Work</a:t>
            </a:r>
          </a:p>
          <a:p>
            <a:pPr lvl="1" eaLnBrk="1" hangingPunct="1">
              <a:lnSpc>
                <a:spcPct val="90000"/>
              </a:lnSpc>
            </a:pPr>
            <a:r>
              <a:rPr lang="en-US" sz="3000" smtClean="0"/>
              <a:t>Motorists must be advised</a:t>
            </a:r>
          </a:p>
          <a:p>
            <a:pPr lvl="1" eaLnBrk="1" hangingPunct="1">
              <a:lnSpc>
                <a:spcPct val="90000"/>
              </a:lnSpc>
            </a:pPr>
            <a:r>
              <a:rPr lang="en-US" sz="3000" smtClean="0"/>
              <a:t>Single warnings sign “Shoulder Work” = minimum</a:t>
            </a:r>
          </a:p>
          <a:p>
            <a:pPr lvl="1" eaLnBrk="1" hangingPunct="1">
              <a:lnSpc>
                <a:spcPct val="90000"/>
              </a:lnSpc>
            </a:pPr>
            <a:r>
              <a:rPr lang="en-US" sz="3000" smtClean="0"/>
              <a:t>Channelizing devices to close off the work space</a:t>
            </a:r>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idx="4294967295"/>
          </p:nvPr>
        </p:nvSpPr>
        <p:spPr>
          <a:xfrm>
            <a:off x="914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Activity</a:t>
            </a:r>
          </a:p>
        </p:txBody>
      </p:sp>
      <p:sp>
        <p:nvSpPr>
          <p:cNvPr id="171011" name="Rectangle 3"/>
          <p:cNvSpPr>
            <a:spLocks noGrp="1" noChangeArrowheads="1"/>
          </p:cNvSpPr>
          <p:nvPr>
            <p:ph idx="4294967295"/>
          </p:nvPr>
        </p:nvSpPr>
        <p:spPr>
          <a:xfrm>
            <a:off x="457200" y="1600200"/>
            <a:ext cx="8229600" cy="4530725"/>
          </a:xfrm>
        </p:spPr>
        <p:txBody>
          <a:bodyPr/>
          <a:lstStyle/>
          <a:p>
            <a:pPr eaLnBrk="1" hangingPunct="1"/>
            <a:r>
              <a:rPr lang="en-US" smtClean="0"/>
              <a:t>Haul Road Crossing</a:t>
            </a:r>
          </a:p>
          <a:p>
            <a:pPr lvl="1" eaLnBrk="1" hangingPunct="1"/>
            <a:r>
              <a:rPr lang="en-US" sz="3000" smtClean="0"/>
              <a:t>Advance warning</a:t>
            </a:r>
          </a:p>
          <a:p>
            <a:pPr lvl="1" eaLnBrk="1" hangingPunct="1"/>
            <a:r>
              <a:rPr lang="en-US" sz="3000" smtClean="0"/>
              <a:t>Flagging or traffic signals</a:t>
            </a:r>
          </a:p>
          <a:p>
            <a:pPr lvl="1" eaLnBrk="1" hangingPunct="1"/>
            <a:r>
              <a:rPr lang="en-US" sz="3000" smtClean="0"/>
              <a:t>When closed barricade haul road</a:t>
            </a:r>
          </a:p>
          <a:p>
            <a:pPr lvl="1" eaLnBrk="1" hangingPunct="1"/>
            <a:r>
              <a:rPr lang="en-US" sz="3000" smtClean="0"/>
              <a:t>Clean the pavement</a:t>
            </a:r>
          </a:p>
          <a:p>
            <a:pPr lvl="1" eaLnBrk="1" hangingPunct="1"/>
            <a:r>
              <a:rPr lang="en-US" sz="3000" smtClean="0"/>
              <a:t>Remove signs</a:t>
            </a:r>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idx="4294967295"/>
          </p:nvPr>
        </p:nvSpPr>
        <p:spPr>
          <a:xfrm>
            <a:off x="914400" y="2286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Activity </a:t>
            </a:r>
          </a:p>
        </p:txBody>
      </p:sp>
      <p:sp>
        <p:nvSpPr>
          <p:cNvPr id="172035" name="Rectangle 3"/>
          <p:cNvSpPr>
            <a:spLocks noGrp="1" noChangeArrowheads="1"/>
          </p:cNvSpPr>
          <p:nvPr>
            <p:ph idx="4294967295"/>
          </p:nvPr>
        </p:nvSpPr>
        <p:spPr>
          <a:xfrm>
            <a:off x="457200" y="1600200"/>
            <a:ext cx="8229600" cy="4530725"/>
          </a:xfrm>
        </p:spPr>
        <p:txBody>
          <a:bodyPr/>
          <a:lstStyle/>
          <a:p>
            <a:pPr eaLnBrk="1" hangingPunct="1"/>
            <a:r>
              <a:rPr lang="en-US" smtClean="0"/>
              <a:t>Two-Lane Highway</a:t>
            </a:r>
          </a:p>
          <a:p>
            <a:pPr lvl="1" eaLnBrk="1" hangingPunct="1"/>
            <a:r>
              <a:rPr lang="en-US" sz="3000" smtClean="0"/>
              <a:t>Short two way traffic taper (100ft)</a:t>
            </a:r>
          </a:p>
          <a:p>
            <a:pPr lvl="1" eaLnBrk="1" hangingPunct="1"/>
            <a:r>
              <a:rPr lang="en-US" sz="3000" smtClean="0"/>
              <a:t>Used to slow approaching traffic</a:t>
            </a:r>
          </a:p>
          <a:p>
            <a:pPr lvl="1" eaLnBrk="1" hangingPunct="1"/>
            <a:r>
              <a:rPr lang="en-US" sz="3000" smtClean="0"/>
              <a:t>MUTCD TA 7-17</a:t>
            </a:r>
          </a:p>
          <a:p>
            <a:pPr lvl="1" eaLnBrk="1" hangingPunct="1"/>
            <a:r>
              <a:rPr lang="en-US" sz="3000" smtClean="0"/>
              <a:t>Flaggers should be stationed at each end of the work zone</a:t>
            </a:r>
          </a:p>
          <a:p>
            <a:pPr lvl="1" eaLnBrk="1" hangingPunct="1"/>
            <a:endParaRPr lang="en-US" sz="3000" smtClean="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idx="4294967295"/>
          </p:nvPr>
        </p:nvSpPr>
        <p:spPr>
          <a:xfrm>
            <a:off x="914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Activity</a:t>
            </a:r>
          </a:p>
        </p:txBody>
      </p:sp>
      <p:sp>
        <p:nvSpPr>
          <p:cNvPr id="173059" name="Rectangle 3"/>
          <p:cNvSpPr>
            <a:spLocks noGrp="1" noChangeArrowheads="1"/>
          </p:cNvSpPr>
          <p:nvPr>
            <p:ph idx="4294967295"/>
          </p:nvPr>
        </p:nvSpPr>
        <p:spPr>
          <a:xfrm>
            <a:off x="457200" y="1676400"/>
            <a:ext cx="8229600" cy="4530725"/>
          </a:xfrm>
        </p:spPr>
        <p:txBody>
          <a:bodyPr/>
          <a:lstStyle/>
          <a:p>
            <a:pPr eaLnBrk="1" hangingPunct="1"/>
            <a:r>
              <a:rPr lang="en-US" smtClean="0"/>
              <a:t>Four-Lane, Two Way Roadway – undivided</a:t>
            </a:r>
          </a:p>
          <a:p>
            <a:pPr lvl="1" eaLnBrk="1" hangingPunct="1"/>
            <a:r>
              <a:rPr lang="en-US" sz="3000" smtClean="0"/>
              <a:t>Two lanes closed</a:t>
            </a:r>
          </a:p>
          <a:p>
            <a:pPr lvl="1" eaLnBrk="1" hangingPunct="1"/>
            <a:r>
              <a:rPr lang="en-US" sz="3000" smtClean="0"/>
              <a:t>Divert traffic into opposing roadway</a:t>
            </a:r>
          </a:p>
          <a:p>
            <a:pPr lvl="1" eaLnBrk="1" hangingPunct="1"/>
            <a:r>
              <a:rPr lang="en-US" sz="3000" smtClean="0"/>
              <a:t>TA 33</a:t>
            </a:r>
          </a:p>
          <a:p>
            <a:pPr lvl="1" eaLnBrk="1" hangingPunct="1"/>
            <a:r>
              <a:rPr lang="en-US" sz="3000" smtClean="0"/>
              <a:t>Move Traffic One lane at a time</a:t>
            </a:r>
          </a:p>
          <a:p>
            <a:pPr lvl="1" eaLnBrk="1" hangingPunct="1"/>
            <a:r>
              <a:rPr lang="en-US" sz="3000" smtClean="0"/>
              <a:t>Two tapers separated by 1/2L</a:t>
            </a: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idx="4294967295"/>
          </p:nvPr>
        </p:nvSpPr>
        <p:spPr>
          <a:xfrm>
            <a:off x="914400" y="381000"/>
            <a:ext cx="7515225"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Intersections</a:t>
            </a:r>
          </a:p>
        </p:txBody>
      </p:sp>
      <p:sp>
        <p:nvSpPr>
          <p:cNvPr id="174083" name="Rectangle 3"/>
          <p:cNvSpPr>
            <a:spLocks noGrp="1" noChangeArrowheads="1"/>
          </p:cNvSpPr>
          <p:nvPr>
            <p:ph idx="4294967295"/>
          </p:nvPr>
        </p:nvSpPr>
        <p:spPr>
          <a:xfrm>
            <a:off x="457200" y="1600200"/>
            <a:ext cx="8229600" cy="4530725"/>
          </a:xfrm>
        </p:spPr>
        <p:txBody>
          <a:bodyPr/>
          <a:lstStyle/>
          <a:p>
            <a:pPr eaLnBrk="1" hangingPunct="1"/>
            <a:r>
              <a:rPr lang="en-US" smtClean="0"/>
              <a:t>Cross Streets require:</a:t>
            </a:r>
          </a:p>
          <a:p>
            <a:pPr lvl="1" eaLnBrk="1" hangingPunct="1"/>
            <a:r>
              <a:rPr lang="en-US" sz="3000" smtClean="0"/>
              <a:t>Advance warning signs</a:t>
            </a:r>
          </a:p>
          <a:p>
            <a:pPr lvl="1" eaLnBrk="1" hangingPunct="1"/>
            <a:r>
              <a:rPr lang="en-US" sz="3000" smtClean="0"/>
              <a:t>Traffic devices</a:t>
            </a:r>
          </a:p>
          <a:p>
            <a:pPr lvl="1" eaLnBrk="1" hangingPunct="1"/>
            <a:r>
              <a:rPr lang="en-US" sz="3000" smtClean="0"/>
              <a:t>Appropriate Markings</a:t>
            </a:r>
          </a:p>
          <a:p>
            <a:pPr lvl="1" eaLnBrk="1" hangingPunct="1"/>
            <a:r>
              <a:rPr lang="en-US" sz="3000" smtClean="0"/>
              <a:t>Should consider the effects on the traffic signals</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idx="4294967295"/>
          </p:nvPr>
        </p:nvSpPr>
        <p:spPr>
          <a:xfrm>
            <a:off x="6096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Detours</a:t>
            </a:r>
          </a:p>
        </p:txBody>
      </p:sp>
      <p:sp>
        <p:nvSpPr>
          <p:cNvPr id="175107" name="Rectangle 3"/>
          <p:cNvSpPr>
            <a:spLocks noGrp="1" noChangeArrowheads="1"/>
          </p:cNvSpPr>
          <p:nvPr>
            <p:ph idx="4294967295"/>
          </p:nvPr>
        </p:nvSpPr>
        <p:spPr>
          <a:xfrm>
            <a:off x="457200" y="1600200"/>
            <a:ext cx="8229600" cy="4530725"/>
          </a:xfrm>
        </p:spPr>
        <p:txBody>
          <a:bodyPr/>
          <a:lstStyle/>
          <a:p>
            <a:pPr eaLnBrk="1" hangingPunct="1"/>
            <a:r>
              <a:rPr lang="en-US" smtClean="0"/>
              <a:t>Direct traffic onto another roadway</a:t>
            </a:r>
          </a:p>
          <a:p>
            <a:pPr eaLnBrk="1" hangingPunct="1"/>
            <a:r>
              <a:rPr lang="en-US" smtClean="0"/>
              <a:t>Installed periodically to assure driver is on the correct route</a:t>
            </a:r>
          </a:p>
          <a:p>
            <a:pPr eaLnBrk="1" hangingPunct="1"/>
            <a:r>
              <a:rPr lang="en-US" smtClean="0"/>
              <a:t>Should warn of the closure in advance</a:t>
            </a:r>
          </a:p>
          <a:p>
            <a:pPr eaLnBrk="1" hangingPunct="1"/>
            <a:r>
              <a:rPr lang="en-US" smtClean="0"/>
              <a:t>Should guide traffic back to the original roadway</a:t>
            </a: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Principles for Pedestrians</a:t>
            </a:r>
          </a:p>
        </p:txBody>
      </p:sp>
      <p:sp>
        <p:nvSpPr>
          <p:cNvPr id="176131" name="Rectangle 3"/>
          <p:cNvSpPr>
            <a:spLocks noGrp="1" noChangeArrowheads="1"/>
          </p:cNvSpPr>
          <p:nvPr>
            <p:ph idx="4294967295"/>
          </p:nvPr>
        </p:nvSpPr>
        <p:spPr>
          <a:xfrm>
            <a:off x="457200" y="1752600"/>
            <a:ext cx="8229600" cy="4530725"/>
          </a:xfrm>
        </p:spPr>
        <p:txBody>
          <a:bodyPr/>
          <a:lstStyle/>
          <a:p>
            <a:pPr eaLnBrk="1" hangingPunct="1">
              <a:lnSpc>
                <a:spcPct val="90000"/>
              </a:lnSpc>
            </a:pPr>
            <a:r>
              <a:rPr lang="en-US" smtClean="0"/>
              <a:t>Should be directed across the street if a safe passage cannot be provide</a:t>
            </a:r>
          </a:p>
          <a:p>
            <a:pPr eaLnBrk="1" hangingPunct="1">
              <a:lnSpc>
                <a:spcPct val="90000"/>
              </a:lnSpc>
            </a:pPr>
            <a:r>
              <a:rPr lang="en-US" smtClean="0"/>
              <a:t>Signs located near sidewalk should have a 7 foot clearance</a:t>
            </a:r>
          </a:p>
          <a:p>
            <a:pPr eaLnBrk="1" hangingPunct="1">
              <a:lnSpc>
                <a:spcPct val="90000"/>
              </a:lnSpc>
            </a:pPr>
            <a:r>
              <a:rPr lang="en-US" smtClean="0"/>
              <a:t>Use warning lights to delineate a path for pedestrians</a:t>
            </a:r>
          </a:p>
          <a:p>
            <a:pPr eaLnBrk="1" hangingPunct="1">
              <a:lnSpc>
                <a:spcPct val="90000"/>
              </a:lnSpc>
            </a:pPr>
            <a:r>
              <a:rPr lang="en-US" smtClean="0"/>
              <a:t>Stage work so that both sidewalks aren’t closed at one time.</a:t>
            </a: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Bicycles</a:t>
            </a:r>
          </a:p>
        </p:txBody>
      </p:sp>
      <p:sp>
        <p:nvSpPr>
          <p:cNvPr id="177155" name="Rectangle 3"/>
          <p:cNvSpPr>
            <a:spLocks noGrp="1" noChangeArrowheads="1"/>
          </p:cNvSpPr>
          <p:nvPr>
            <p:ph idx="4294967295"/>
          </p:nvPr>
        </p:nvSpPr>
        <p:spPr>
          <a:xfrm>
            <a:off x="457200" y="1600200"/>
            <a:ext cx="8229600" cy="4530725"/>
          </a:xfrm>
        </p:spPr>
        <p:txBody>
          <a:bodyPr/>
          <a:lstStyle/>
          <a:p>
            <a:pPr eaLnBrk="1" hangingPunct="1"/>
            <a:r>
              <a:rPr lang="en-US" smtClean="0"/>
              <a:t>Provide alternative routes through the work zone</a:t>
            </a:r>
          </a:p>
          <a:p>
            <a:pPr eaLnBrk="1" hangingPunct="1"/>
            <a:r>
              <a:rPr lang="en-US" smtClean="0"/>
              <a:t>Should not be directed onto the same path as pedestrians</a:t>
            </a: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Traffic Control Zone</a:t>
            </a:r>
          </a:p>
        </p:txBody>
      </p:sp>
      <p:sp>
        <p:nvSpPr>
          <p:cNvPr id="178179" name="Rectangle 3"/>
          <p:cNvSpPr>
            <a:spLocks noGrp="1" noChangeArrowheads="1"/>
          </p:cNvSpPr>
          <p:nvPr>
            <p:ph idx="4294967295"/>
          </p:nvPr>
        </p:nvSpPr>
        <p:spPr>
          <a:xfrm>
            <a:off x="533400" y="1676400"/>
            <a:ext cx="8229600" cy="4530725"/>
          </a:xfrm>
        </p:spPr>
        <p:txBody>
          <a:bodyPr/>
          <a:lstStyle/>
          <a:p>
            <a:pPr eaLnBrk="1" hangingPunct="1"/>
            <a:r>
              <a:rPr lang="en-US" smtClean="0"/>
              <a:t>Advance Warning Area</a:t>
            </a:r>
          </a:p>
          <a:p>
            <a:pPr eaLnBrk="1" hangingPunct="1"/>
            <a:r>
              <a:rPr lang="en-US" smtClean="0"/>
              <a:t>Transition Area</a:t>
            </a:r>
          </a:p>
          <a:p>
            <a:pPr eaLnBrk="1" hangingPunct="1"/>
            <a:r>
              <a:rPr lang="en-US" smtClean="0"/>
              <a:t>Activity Area</a:t>
            </a:r>
          </a:p>
          <a:p>
            <a:pPr lvl="1" eaLnBrk="1" hangingPunct="1"/>
            <a:r>
              <a:rPr lang="en-US" sz="3000" smtClean="0"/>
              <a:t>Work Area</a:t>
            </a:r>
          </a:p>
          <a:p>
            <a:pPr lvl="1" eaLnBrk="1" hangingPunct="1"/>
            <a:r>
              <a:rPr lang="en-US" sz="3000" smtClean="0"/>
              <a:t>Buffer Space</a:t>
            </a:r>
          </a:p>
          <a:p>
            <a:pPr eaLnBrk="1" hangingPunct="1"/>
            <a:r>
              <a:rPr lang="en-US" smtClean="0"/>
              <a:t>Termination Area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idx="4294967295"/>
          </p:nvPr>
        </p:nvSpPr>
        <p:spPr>
          <a:xfrm>
            <a:off x="533400" y="4572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Highway Worker Fatalities</a:t>
            </a:r>
          </a:p>
        </p:txBody>
      </p:sp>
      <p:sp>
        <p:nvSpPr>
          <p:cNvPr id="2052" name="Text Box 12"/>
          <p:cNvSpPr txBox="1">
            <a:spLocks noChangeArrowheads="1"/>
          </p:cNvSpPr>
          <p:nvPr/>
        </p:nvSpPr>
        <p:spPr bwMode="auto">
          <a:xfrm>
            <a:off x="5638800" y="6613525"/>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alibri" pitchFamily="34" charset="0"/>
              </a:rPr>
              <a:t>Source:  Bureau of Labor Statistics</a:t>
            </a:r>
          </a:p>
        </p:txBody>
      </p:sp>
      <p:graphicFrame>
        <p:nvGraphicFramePr>
          <p:cNvPr id="2050" name="Chart 1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059" r:id="rId4" imgW="6096528" imgH="4066384" progId="Excel.Chart.8">
                  <p:embed/>
                </p:oleObj>
              </mc:Choice>
              <mc:Fallback>
                <p:oleObj r:id="rId4" imgW="6096528" imgH="4066384" progId="Excel.Chart.8">
                  <p:embed/>
                  <p:pic>
                    <p:nvPicPr>
                      <p:cNvPr id="0" name="Chart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workzone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ctrTitle" idx="4294967295"/>
          </p:nvPr>
        </p:nvSpPr>
        <p:spPr>
          <a:xfrm>
            <a:off x="457200" y="2362200"/>
            <a:ext cx="8229600" cy="1420813"/>
          </a:xfrm>
        </p:spPr>
        <p:txBody>
          <a:bodyPr/>
          <a:lstStyle/>
          <a:p>
            <a:pPr algn="ctr" eaLnBrk="1" fontAlgn="auto" hangingPunct="1">
              <a:spcAft>
                <a:spcPts val="0"/>
              </a:spcAft>
              <a:defRPr/>
            </a:pPr>
            <a:r>
              <a:rPr lang="en-US" dirty="0" smtClean="0">
                <a:solidFill>
                  <a:schemeClr val="tx1"/>
                </a:solidFill>
                <a:latin typeface="Franklin Gothic Demi" pitchFamily="34" charset="0"/>
              </a:rPr>
              <a:t>Advanced Warning Area</a:t>
            </a: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Advance Warning Area</a:t>
            </a:r>
          </a:p>
        </p:txBody>
      </p:sp>
      <p:sp>
        <p:nvSpPr>
          <p:cNvPr id="181251" name="Rectangle 3"/>
          <p:cNvSpPr>
            <a:spLocks noGrp="1" noChangeArrowheads="1"/>
          </p:cNvSpPr>
          <p:nvPr>
            <p:ph idx="4294967295"/>
          </p:nvPr>
        </p:nvSpPr>
        <p:spPr>
          <a:xfrm>
            <a:off x="381000" y="1676400"/>
            <a:ext cx="5638800" cy="4865688"/>
          </a:xfrm>
        </p:spPr>
        <p:txBody>
          <a:bodyPr/>
          <a:lstStyle/>
          <a:p>
            <a:pPr eaLnBrk="1" hangingPunct="1"/>
            <a:r>
              <a:rPr lang="en-US" dirty="0" smtClean="0"/>
              <a:t>All Temporary Traffic Control have an advance warning area</a:t>
            </a:r>
          </a:p>
          <a:p>
            <a:pPr eaLnBrk="1" hangingPunct="1"/>
            <a:r>
              <a:rPr lang="en-US" dirty="0" smtClean="0"/>
              <a:t>Usually diamond shape signs</a:t>
            </a:r>
          </a:p>
          <a:p>
            <a:pPr eaLnBrk="1" hangingPunct="1"/>
            <a:r>
              <a:rPr lang="en-US" dirty="0" smtClean="0"/>
              <a:t>Can be series of signs</a:t>
            </a:r>
          </a:p>
          <a:p>
            <a:pPr eaLnBrk="1" hangingPunct="1"/>
            <a:r>
              <a:rPr lang="en-US" dirty="0" smtClean="0"/>
              <a:t>Can be a single sign</a:t>
            </a:r>
          </a:p>
          <a:p>
            <a:pPr eaLnBrk="1" hangingPunct="1"/>
            <a:r>
              <a:rPr lang="en-US" dirty="0" smtClean="0"/>
              <a:t>Dependent on roadway type</a:t>
            </a:r>
          </a:p>
          <a:p>
            <a:pPr eaLnBrk="1" hangingPunct="1">
              <a:buFont typeface="Wingdings" pitchFamily="2" charset="2"/>
              <a:buNone/>
            </a:pPr>
            <a:r>
              <a:rPr lang="en-US" dirty="0" smtClean="0"/>
              <a:t>   and roadway speed</a:t>
            </a:r>
          </a:p>
        </p:txBody>
      </p:sp>
      <p:pic>
        <p:nvPicPr>
          <p:cNvPr id="181252" name="Picture 4" descr="roadworkahe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3600" y="3810000"/>
            <a:ext cx="320040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Advance Warning Area</a:t>
            </a:r>
          </a:p>
        </p:txBody>
      </p:sp>
      <p:sp>
        <p:nvSpPr>
          <p:cNvPr id="13316" name="Rectangle 3"/>
          <p:cNvSpPr>
            <a:spLocks noGrp="1" noChangeArrowheads="1"/>
          </p:cNvSpPr>
          <p:nvPr>
            <p:ph idx="4294967295"/>
          </p:nvPr>
        </p:nvSpPr>
        <p:spPr>
          <a:xfrm>
            <a:off x="533400" y="1600200"/>
            <a:ext cx="8229600" cy="1427163"/>
          </a:xfrm>
        </p:spPr>
        <p:txBody>
          <a:bodyPr/>
          <a:lstStyle/>
          <a:p>
            <a:pPr eaLnBrk="1" hangingPunct="1"/>
            <a:r>
              <a:rPr lang="en-US" smtClean="0"/>
              <a:t>Drivers are informed of the Work Zone</a:t>
            </a:r>
          </a:p>
          <a:p>
            <a:pPr eaLnBrk="1" hangingPunct="1"/>
            <a:r>
              <a:rPr lang="en-US" smtClean="0"/>
              <a:t>Information is offered by a series of signs</a:t>
            </a:r>
          </a:p>
          <a:p>
            <a:pPr eaLnBrk="1" hangingPunct="1"/>
            <a:endParaRPr lang="en-US" smtClean="0"/>
          </a:p>
        </p:txBody>
      </p:sp>
      <p:sp>
        <p:nvSpPr>
          <p:cNvPr id="60420" name="Rectangle 4"/>
          <p:cNvSpPr>
            <a:spLocks noChangeArrowheads="1"/>
          </p:cNvSpPr>
          <p:nvPr/>
        </p:nvSpPr>
        <p:spPr bwMode="auto">
          <a:xfrm>
            <a:off x="1371600" y="5867400"/>
            <a:ext cx="7543800" cy="457200"/>
          </a:xfrm>
          <a:prstGeom prst="rect">
            <a:avLst/>
          </a:prstGeom>
          <a:noFill/>
          <a:ln w="9525">
            <a:noFill/>
            <a:miter lim="800000"/>
            <a:headEnd/>
            <a:tailEnd/>
          </a:ln>
        </p:spPr>
        <p:txBody>
          <a:bodyPr anchor="ctr">
            <a:spAutoFit/>
          </a:bodyPr>
          <a:lstStyle/>
          <a:p>
            <a:pPr eaLnBrk="0" hangingPunct="0">
              <a:buFontTx/>
              <a:buChar char="•"/>
              <a:defRPr/>
            </a:pPr>
            <a:r>
              <a:rPr lang="en-US" sz="2400" dirty="0">
                <a:latin typeface="+mn-lt"/>
              </a:rPr>
              <a:t>   More signs may be used if the situation warrants.</a:t>
            </a:r>
          </a:p>
        </p:txBody>
      </p:sp>
      <p:sp>
        <p:nvSpPr>
          <p:cNvPr id="60421" name="Rectangle 5"/>
          <p:cNvSpPr>
            <a:spLocks noChangeArrowheads="1"/>
          </p:cNvSpPr>
          <p:nvPr/>
        </p:nvSpPr>
        <p:spPr bwMode="auto">
          <a:xfrm>
            <a:off x="1371600" y="3276600"/>
            <a:ext cx="3432175" cy="584200"/>
          </a:xfrm>
          <a:prstGeom prst="rect">
            <a:avLst/>
          </a:prstGeom>
          <a:noFill/>
          <a:ln w="9525">
            <a:noFill/>
            <a:miter lim="800000"/>
            <a:headEnd/>
            <a:tailEnd/>
          </a:ln>
        </p:spPr>
        <p:txBody>
          <a:bodyPr wrap="none" anchor="ctr">
            <a:spAutoFit/>
          </a:bodyPr>
          <a:lstStyle/>
          <a:p>
            <a:pPr eaLnBrk="0" hangingPunct="0">
              <a:buFontTx/>
              <a:buChar char="•"/>
              <a:defRPr/>
            </a:pPr>
            <a:r>
              <a:rPr lang="en-US" sz="2400" dirty="0">
                <a:latin typeface="Times New Roman" pitchFamily="18" charset="0"/>
              </a:rPr>
              <a:t> </a:t>
            </a:r>
            <a:r>
              <a:rPr lang="en-US" sz="3200" dirty="0">
                <a:latin typeface="Times New Roman" pitchFamily="18" charset="0"/>
              </a:rPr>
              <a:t> </a:t>
            </a:r>
            <a:r>
              <a:rPr lang="en-US" sz="2400" dirty="0">
                <a:latin typeface="+mn-lt"/>
              </a:rPr>
              <a:t>The First:	   Attention</a:t>
            </a:r>
          </a:p>
        </p:txBody>
      </p:sp>
      <p:pic>
        <p:nvPicPr>
          <p:cNvPr id="13319" name="Picture 6" descr="roadworkahead"/>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3200400"/>
            <a:ext cx="876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Rectangle 7"/>
          <p:cNvSpPr>
            <a:spLocks noChangeArrowheads="1"/>
          </p:cNvSpPr>
          <p:nvPr/>
        </p:nvSpPr>
        <p:spPr bwMode="auto">
          <a:xfrm>
            <a:off x="1371600" y="4267200"/>
            <a:ext cx="6172200" cy="457200"/>
          </a:xfrm>
          <a:prstGeom prst="rect">
            <a:avLst/>
          </a:prstGeom>
          <a:noFill/>
          <a:ln w="9525">
            <a:noFill/>
            <a:miter lim="800000"/>
            <a:headEnd/>
            <a:tailEnd/>
          </a:ln>
        </p:spPr>
        <p:txBody>
          <a:bodyPr anchor="ctr">
            <a:spAutoFit/>
          </a:bodyPr>
          <a:lstStyle/>
          <a:p>
            <a:pPr eaLnBrk="0" hangingPunct="0">
              <a:buFontTx/>
              <a:buChar char="•"/>
              <a:defRPr/>
            </a:pPr>
            <a:r>
              <a:rPr lang="en-US" sz="2400" dirty="0">
                <a:latin typeface="+mn-lt"/>
              </a:rPr>
              <a:t>   The Second:    Detailed Information</a:t>
            </a:r>
          </a:p>
        </p:txBody>
      </p:sp>
      <p:pic>
        <p:nvPicPr>
          <p:cNvPr id="13321" name="Picture 8" descr="W20-5"/>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00" y="4114800"/>
            <a:ext cx="8064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Rectangle 9"/>
          <p:cNvSpPr>
            <a:spLocks noChangeArrowheads="1"/>
          </p:cNvSpPr>
          <p:nvPr/>
        </p:nvSpPr>
        <p:spPr bwMode="auto">
          <a:xfrm>
            <a:off x="1371600" y="5029200"/>
            <a:ext cx="6019800" cy="457200"/>
          </a:xfrm>
          <a:prstGeom prst="rect">
            <a:avLst/>
          </a:prstGeom>
          <a:noFill/>
          <a:ln w="9525">
            <a:noFill/>
            <a:miter lim="800000"/>
            <a:headEnd/>
            <a:tailEnd/>
          </a:ln>
        </p:spPr>
        <p:txBody>
          <a:bodyPr anchor="ctr">
            <a:spAutoFit/>
          </a:bodyPr>
          <a:lstStyle/>
          <a:p>
            <a:pPr eaLnBrk="0" hangingPunct="0">
              <a:buFontTx/>
              <a:buChar char="•"/>
              <a:defRPr/>
            </a:pPr>
            <a:r>
              <a:rPr lang="en-US" sz="2400" dirty="0">
                <a:latin typeface="+mn-lt"/>
              </a:rPr>
              <a:t>   The Third:	    Specific Information</a:t>
            </a:r>
          </a:p>
        </p:txBody>
      </p:sp>
      <p:graphicFrame>
        <p:nvGraphicFramePr>
          <p:cNvPr id="13314" name="Object 1028"/>
          <p:cNvGraphicFramePr>
            <a:graphicFrameLocks noChangeAspect="1"/>
          </p:cNvGraphicFramePr>
          <p:nvPr/>
        </p:nvGraphicFramePr>
        <p:xfrm>
          <a:off x="6781800" y="4876800"/>
          <a:ext cx="838200" cy="838200"/>
        </p:xfrm>
        <a:graphic>
          <a:graphicData uri="http://schemas.openxmlformats.org/presentationml/2006/ole">
            <mc:AlternateContent xmlns:mc="http://schemas.openxmlformats.org/markup-compatibility/2006">
              <mc:Choice xmlns:v="urn:schemas-microsoft-com:vml" Requires="v">
                <p:oleObj spid="_x0000_s13329" name="Photo Editor Photo" r:id="rId6" imgW="2000000" imgH="2048161" progId="MSPhotoEd.3">
                  <p:embed/>
                </p:oleObj>
              </mc:Choice>
              <mc:Fallback>
                <p:oleObj name="Photo Editor Photo" r:id="rId6" imgW="2000000" imgH="2048161" progId="MSPhotoEd.3">
                  <p:embed/>
                  <p:pic>
                    <p:nvPicPr>
                      <p:cNvPr id="0" name="Object 10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876800"/>
                        <a:ext cx="83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idx="4294967295"/>
          </p:nvPr>
        </p:nvSpPr>
        <p:spPr>
          <a:xfrm>
            <a:off x="304800" y="381000"/>
            <a:ext cx="8534400" cy="12192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Special Considerations for</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Advanced Warning Area</a:t>
            </a:r>
            <a:br>
              <a:rPr lang="en-US" dirty="0" smtClean="0">
                <a:solidFill>
                  <a:schemeClr val="tx1"/>
                </a:solidFill>
                <a:latin typeface="Franklin Gothic Demi" pitchFamily="34" charset="0"/>
              </a:rPr>
            </a:br>
            <a:endParaRPr lang="en-US" dirty="0" smtClean="0">
              <a:solidFill>
                <a:schemeClr val="tx1"/>
              </a:solidFill>
              <a:latin typeface="Franklin Gothic Demi" pitchFamily="34" charset="0"/>
            </a:endParaRPr>
          </a:p>
        </p:txBody>
      </p:sp>
      <p:sp>
        <p:nvSpPr>
          <p:cNvPr id="182275" name="Rectangle 3"/>
          <p:cNvSpPr>
            <a:spLocks noGrp="1" noChangeArrowheads="1"/>
          </p:cNvSpPr>
          <p:nvPr>
            <p:ph sz="half" idx="4294967295"/>
          </p:nvPr>
        </p:nvSpPr>
        <p:spPr>
          <a:xfrm>
            <a:off x="381000" y="1828800"/>
            <a:ext cx="4033838" cy="4535488"/>
          </a:xfrm>
        </p:spPr>
        <p:txBody>
          <a:bodyPr/>
          <a:lstStyle/>
          <a:p>
            <a:pPr eaLnBrk="1" hangingPunct="1">
              <a:lnSpc>
                <a:spcPct val="90000"/>
              </a:lnSpc>
            </a:pPr>
            <a:r>
              <a:rPr lang="en-US" sz="2800" smtClean="0"/>
              <a:t>Urban areas</a:t>
            </a:r>
          </a:p>
          <a:p>
            <a:pPr lvl="1" eaLnBrk="1" hangingPunct="1">
              <a:lnSpc>
                <a:spcPct val="90000"/>
              </a:lnSpc>
            </a:pPr>
            <a:r>
              <a:rPr lang="en-US" sz="2400" smtClean="0"/>
              <a:t>Intersections</a:t>
            </a:r>
          </a:p>
          <a:p>
            <a:pPr lvl="1" eaLnBrk="1" hangingPunct="1">
              <a:lnSpc>
                <a:spcPct val="90000"/>
              </a:lnSpc>
            </a:pPr>
            <a:r>
              <a:rPr lang="en-US" sz="2400" smtClean="0"/>
              <a:t>Alleys</a:t>
            </a:r>
          </a:p>
          <a:p>
            <a:pPr lvl="1" eaLnBrk="1" hangingPunct="1">
              <a:lnSpc>
                <a:spcPct val="90000"/>
              </a:lnSpc>
            </a:pPr>
            <a:r>
              <a:rPr lang="en-US" sz="2400" smtClean="0"/>
              <a:t>Shopping centers</a:t>
            </a:r>
          </a:p>
          <a:p>
            <a:pPr lvl="1" eaLnBrk="1" hangingPunct="1">
              <a:lnSpc>
                <a:spcPct val="90000"/>
              </a:lnSpc>
            </a:pPr>
            <a:r>
              <a:rPr lang="en-US" sz="2400" smtClean="0"/>
              <a:t>Side streets</a:t>
            </a:r>
          </a:p>
          <a:p>
            <a:pPr eaLnBrk="1" hangingPunct="1">
              <a:lnSpc>
                <a:spcPct val="90000"/>
              </a:lnSpc>
            </a:pPr>
            <a:r>
              <a:rPr lang="en-US" sz="2800" smtClean="0"/>
              <a:t>Rural highways</a:t>
            </a:r>
          </a:p>
          <a:p>
            <a:pPr lvl="1" eaLnBrk="1" hangingPunct="1">
              <a:lnSpc>
                <a:spcPct val="90000"/>
              </a:lnSpc>
            </a:pPr>
            <a:r>
              <a:rPr lang="en-US" sz="2400" smtClean="0"/>
              <a:t>Greater warning distance</a:t>
            </a:r>
          </a:p>
          <a:p>
            <a:pPr eaLnBrk="1" hangingPunct="1">
              <a:lnSpc>
                <a:spcPct val="90000"/>
              </a:lnSpc>
            </a:pPr>
            <a:r>
              <a:rPr lang="en-US" sz="2800" smtClean="0"/>
              <a:t>Divided roadways</a:t>
            </a:r>
          </a:p>
          <a:p>
            <a:pPr lvl="1" eaLnBrk="1" hangingPunct="1">
              <a:lnSpc>
                <a:spcPct val="90000"/>
              </a:lnSpc>
            </a:pPr>
            <a:r>
              <a:rPr lang="en-US" sz="2400" smtClean="0"/>
              <a:t>Signing on both sides of the roadway</a:t>
            </a:r>
          </a:p>
          <a:p>
            <a:pPr eaLnBrk="1" hangingPunct="1">
              <a:lnSpc>
                <a:spcPct val="90000"/>
              </a:lnSpc>
            </a:pPr>
            <a:endParaRPr lang="en-US" sz="2800" smtClean="0"/>
          </a:p>
          <a:p>
            <a:pPr eaLnBrk="1" hangingPunct="1">
              <a:lnSpc>
                <a:spcPct val="90000"/>
              </a:lnSpc>
            </a:pPr>
            <a:endParaRPr lang="en-US" sz="2800" smtClean="0"/>
          </a:p>
        </p:txBody>
      </p:sp>
      <p:sp>
        <p:nvSpPr>
          <p:cNvPr id="182276" name="Rectangle 4"/>
          <p:cNvSpPr>
            <a:spLocks noGrp="1" noChangeArrowheads="1"/>
          </p:cNvSpPr>
          <p:nvPr>
            <p:ph sz="half" idx="4294967295"/>
          </p:nvPr>
        </p:nvSpPr>
        <p:spPr>
          <a:xfrm>
            <a:off x="5110163" y="1828800"/>
            <a:ext cx="4033837" cy="4535488"/>
          </a:xfrm>
        </p:spPr>
        <p:txBody>
          <a:bodyPr/>
          <a:lstStyle/>
          <a:p>
            <a:pPr eaLnBrk="1" hangingPunct="1">
              <a:lnSpc>
                <a:spcPct val="90000"/>
              </a:lnSpc>
            </a:pPr>
            <a:r>
              <a:rPr lang="en-US" sz="2800" smtClean="0"/>
              <a:t>Parked vehicles</a:t>
            </a:r>
          </a:p>
          <a:p>
            <a:pPr lvl="1" eaLnBrk="1" hangingPunct="1">
              <a:lnSpc>
                <a:spcPct val="90000"/>
              </a:lnSpc>
            </a:pPr>
            <a:r>
              <a:rPr lang="en-US" sz="2400" smtClean="0"/>
              <a:t>Higher signs</a:t>
            </a:r>
          </a:p>
          <a:p>
            <a:pPr lvl="1" eaLnBrk="1" hangingPunct="1">
              <a:lnSpc>
                <a:spcPct val="90000"/>
              </a:lnSpc>
            </a:pPr>
            <a:r>
              <a:rPr lang="en-US" sz="2400" smtClean="0"/>
              <a:t>Driveways</a:t>
            </a:r>
          </a:p>
          <a:p>
            <a:pPr lvl="1" eaLnBrk="1" hangingPunct="1">
              <a:lnSpc>
                <a:spcPct val="90000"/>
              </a:lnSpc>
            </a:pPr>
            <a:r>
              <a:rPr lang="en-US" sz="2400" smtClean="0"/>
              <a:t>Should not block view of entering vehicles</a:t>
            </a:r>
          </a:p>
          <a:p>
            <a:pPr eaLnBrk="1" hangingPunct="1">
              <a:lnSpc>
                <a:spcPct val="90000"/>
              </a:lnSpc>
            </a:pPr>
            <a:r>
              <a:rPr lang="en-US" sz="2800" smtClean="0"/>
              <a:t>Existing Signs</a:t>
            </a:r>
          </a:p>
          <a:p>
            <a:pPr lvl="1" eaLnBrk="1" hangingPunct="1">
              <a:lnSpc>
                <a:spcPct val="90000"/>
              </a:lnSpc>
            </a:pPr>
            <a:r>
              <a:rPr lang="en-US" sz="2400" smtClean="0"/>
              <a:t>Not applicable should be covered or removed</a:t>
            </a: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338" name="Object 1024"/>
          <p:cNvGraphicFramePr>
            <a:graphicFrameLocks noChangeAspect="1"/>
          </p:cNvGraphicFramePr>
          <p:nvPr/>
        </p:nvGraphicFramePr>
        <p:xfrm>
          <a:off x="152400" y="609600"/>
          <a:ext cx="4349750" cy="6096000"/>
        </p:xfrm>
        <a:graphic>
          <a:graphicData uri="http://schemas.openxmlformats.org/presentationml/2006/ole">
            <mc:AlternateContent xmlns:mc="http://schemas.openxmlformats.org/markup-compatibility/2006">
              <mc:Choice xmlns:v="urn:schemas-microsoft-com:vml" Requires="v">
                <p:oleObj spid="_x0000_s14351" name="Bitmap Image" r:id="rId4" imgW="2657846" imgH="3723810" progId="Paint.Picture">
                  <p:embed/>
                </p:oleObj>
              </mc:Choice>
              <mc:Fallback>
                <p:oleObj name="Bitmap Image" r:id="rId4" imgW="2657846" imgH="3723810" progId="Paint.Picture">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609600"/>
                        <a:ext cx="43497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9" name="Line 3"/>
          <p:cNvSpPr>
            <a:spLocks noChangeShapeType="1"/>
          </p:cNvSpPr>
          <p:nvPr/>
        </p:nvSpPr>
        <p:spPr bwMode="auto">
          <a:xfrm flipH="1">
            <a:off x="2667000" y="4114800"/>
            <a:ext cx="4495800" cy="381000"/>
          </a:xfrm>
          <a:prstGeom prst="line">
            <a:avLst/>
          </a:prstGeom>
          <a:noFill/>
          <a:ln w="5715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0" name="Line 4"/>
          <p:cNvSpPr>
            <a:spLocks noChangeShapeType="1"/>
          </p:cNvSpPr>
          <p:nvPr/>
        </p:nvSpPr>
        <p:spPr bwMode="auto">
          <a:xfrm flipH="1">
            <a:off x="2667000" y="2362200"/>
            <a:ext cx="4114800" cy="609600"/>
          </a:xfrm>
          <a:prstGeom prst="line">
            <a:avLst/>
          </a:prstGeom>
          <a:noFill/>
          <a:ln w="5715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1" name="Line 5"/>
          <p:cNvSpPr>
            <a:spLocks noChangeShapeType="1"/>
          </p:cNvSpPr>
          <p:nvPr/>
        </p:nvSpPr>
        <p:spPr bwMode="auto">
          <a:xfrm flipH="1">
            <a:off x="2667000" y="5562600"/>
            <a:ext cx="4419600" cy="152400"/>
          </a:xfrm>
          <a:prstGeom prst="line">
            <a:avLst/>
          </a:prstGeom>
          <a:noFill/>
          <a:ln w="5715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2" name="Text Box 6"/>
          <p:cNvSpPr txBox="1">
            <a:spLocks noChangeArrowheads="1"/>
          </p:cNvSpPr>
          <p:nvPr/>
        </p:nvSpPr>
        <p:spPr bwMode="auto">
          <a:xfrm>
            <a:off x="6934200" y="1600200"/>
            <a:ext cx="7064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b="1">
                <a:latin typeface="Tahoma" pitchFamily="34" charset="0"/>
              </a:rPr>
              <a:t>A</a:t>
            </a:r>
          </a:p>
        </p:txBody>
      </p:sp>
      <p:sp>
        <p:nvSpPr>
          <p:cNvPr id="14343" name="Text Box 7"/>
          <p:cNvSpPr txBox="1">
            <a:spLocks noChangeArrowheads="1"/>
          </p:cNvSpPr>
          <p:nvPr/>
        </p:nvSpPr>
        <p:spPr bwMode="auto">
          <a:xfrm>
            <a:off x="7239000" y="5029200"/>
            <a:ext cx="692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b="1">
                <a:latin typeface="Tahoma" pitchFamily="34" charset="0"/>
              </a:rPr>
              <a:t>C</a:t>
            </a:r>
          </a:p>
        </p:txBody>
      </p:sp>
      <p:sp>
        <p:nvSpPr>
          <p:cNvPr id="14344" name="Text Box 8"/>
          <p:cNvSpPr txBox="1">
            <a:spLocks noChangeArrowheads="1"/>
          </p:cNvSpPr>
          <p:nvPr/>
        </p:nvSpPr>
        <p:spPr bwMode="auto">
          <a:xfrm>
            <a:off x="7162800" y="3429000"/>
            <a:ext cx="7064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6000" b="1">
                <a:latin typeface="Tahoma" pitchFamily="34" charset="0"/>
              </a:rPr>
              <a:t>B</a:t>
            </a:r>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Inadequate Signing</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72056" y="1371600"/>
            <a:ext cx="5199888" cy="4876800"/>
          </a:xfrm>
          <a:prstGeom prst="rect">
            <a:avLst/>
          </a:prstGeom>
        </p:spPr>
      </p:pic>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ctrTitle" idx="4294967295"/>
          </p:nvPr>
        </p:nvSpPr>
        <p:spPr>
          <a:xfrm>
            <a:off x="381000" y="2286000"/>
            <a:ext cx="8229600" cy="1420813"/>
          </a:xfrm>
        </p:spPr>
        <p:txBody>
          <a:bodyPr/>
          <a:lstStyle/>
          <a:p>
            <a:pPr algn="ctr" eaLnBrk="1" fontAlgn="auto" hangingPunct="1">
              <a:spcAft>
                <a:spcPts val="0"/>
              </a:spcAft>
              <a:defRPr/>
            </a:pPr>
            <a:r>
              <a:rPr lang="en-US" dirty="0" smtClean="0">
                <a:solidFill>
                  <a:schemeClr val="tx1"/>
                </a:solidFill>
                <a:latin typeface="Franklin Gothic Demi" pitchFamily="34" charset="0"/>
              </a:rPr>
              <a:t>Transition Area</a:t>
            </a:r>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Transition Area</a:t>
            </a:r>
          </a:p>
        </p:txBody>
      </p:sp>
      <p:sp>
        <p:nvSpPr>
          <p:cNvPr id="186371" name="Rectangle 3"/>
          <p:cNvSpPr>
            <a:spLocks noGrp="1" noChangeArrowheads="1"/>
          </p:cNvSpPr>
          <p:nvPr>
            <p:ph idx="4294967295"/>
          </p:nvPr>
        </p:nvSpPr>
        <p:spPr>
          <a:xfrm>
            <a:off x="381000" y="1600200"/>
            <a:ext cx="4597400" cy="4535488"/>
          </a:xfrm>
        </p:spPr>
        <p:txBody>
          <a:bodyPr>
            <a:normAutofit lnSpcReduction="10000"/>
          </a:bodyPr>
          <a:lstStyle/>
          <a:p>
            <a:pPr eaLnBrk="1" fontAlgn="auto" hangingPunct="1">
              <a:spcAft>
                <a:spcPts val="0"/>
              </a:spcAft>
              <a:buFont typeface="Wingdings 2"/>
              <a:buChar char=""/>
              <a:defRPr/>
            </a:pPr>
            <a:r>
              <a:rPr lang="en-US" dirty="0" smtClean="0"/>
              <a:t>Required for lane closures</a:t>
            </a:r>
          </a:p>
          <a:p>
            <a:pPr eaLnBrk="1" fontAlgn="auto" hangingPunct="1">
              <a:spcAft>
                <a:spcPts val="0"/>
              </a:spcAft>
              <a:buFont typeface="Wingdings 2"/>
              <a:buChar char=""/>
              <a:defRPr/>
            </a:pPr>
            <a:r>
              <a:rPr lang="en-US" dirty="0" smtClean="0"/>
              <a:t>Traffic is moved from the normal travel lanes</a:t>
            </a:r>
          </a:p>
          <a:p>
            <a:pPr eaLnBrk="1" fontAlgn="auto" hangingPunct="1">
              <a:spcAft>
                <a:spcPts val="0"/>
              </a:spcAft>
              <a:buFont typeface="Wingdings 2"/>
              <a:buChar char=""/>
              <a:defRPr/>
            </a:pPr>
            <a:r>
              <a:rPr lang="en-US" dirty="0" smtClean="0"/>
              <a:t>May contain various types of tapers to close lanes or move traffic</a:t>
            </a:r>
          </a:p>
          <a:p>
            <a:pPr eaLnBrk="1" fontAlgn="auto" hangingPunct="1">
              <a:spcAft>
                <a:spcPts val="0"/>
              </a:spcAft>
              <a:buFont typeface="Wingdings 2"/>
              <a:buChar char=""/>
              <a:defRPr/>
            </a:pPr>
            <a:r>
              <a:rPr lang="en-US" dirty="0" smtClean="0"/>
              <a:t>40% of work zone accidents </a:t>
            </a:r>
          </a:p>
          <a:p>
            <a:pPr eaLnBrk="1" fontAlgn="auto" hangingPunct="1">
              <a:spcAft>
                <a:spcPts val="0"/>
              </a:spcAft>
              <a:buFont typeface="Wingdings 2"/>
              <a:buChar char=""/>
              <a:defRPr/>
            </a:pPr>
            <a:endParaRPr lang="en-US" dirty="0" smtClean="0"/>
          </a:p>
        </p:txBody>
      </p:sp>
      <p:sp>
        <p:nvSpPr>
          <p:cNvPr id="184324" name="Line 4"/>
          <p:cNvSpPr>
            <a:spLocks noChangeShapeType="1"/>
          </p:cNvSpPr>
          <p:nvPr/>
        </p:nvSpPr>
        <p:spPr bwMode="auto">
          <a:xfrm flipV="1">
            <a:off x="6172200" y="2133600"/>
            <a:ext cx="0" cy="40386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5" name="Line 5"/>
          <p:cNvSpPr>
            <a:spLocks noChangeShapeType="1"/>
          </p:cNvSpPr>
          <p:nvPr/>
        </p:nvSpPr>
        <p:spPr bwMode="auto">
          <a:xfrm flipV="1">
            <a:off x="8001000" y="2133600"/>
            <a:ext cx="0" cy="40386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6" name="Line 6"/>
          <p:cNvSpPr>
            <a:spLocks noChangeShapeType="1"/>
          </p:cNvSpPr>
          <p:nvPr/>
        </p:nvSpPr>
        <p:spPr bwMode="auto">
          <a:xfrm>
            <a:off x="7086600" y="23622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7" name="Line 7"/>
          <p:cNvSpPr>
            <a:spLocks noChangeShapeType="1"/>
          </p:cNvSpPr>
          <p:nvPr/>
        </p:nvSpPr>
        <p:spPr bwMode="auto">
          <a:xfrm>
            <a:off x="7086600" y="29718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8" name="Line 8"/>
          <p:cNvSpPr>
            <a:spLocks noChangeShapeType="1"/>
          </p:cNvSpPr>
          <p:nvPr/>
        </p:nvSpPr>
        <p:spPr bwMode="auto">
          <a:xfrm>
            <a:off x="7086600" y="41910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29" name="Line 9"/>
          <p:cNvSpPr>
            <a:spLocks noChangeShapeType="1"/>
          </p:cNvSpPr>
          <p:nvPr/>
        </p:nvSpPr>
        <p:spPr bwMode="auto">
          <a:xfrm>
            <a:off x="7086600" y="48768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30" name="Line 10"/>
          <p:cNvSpPr>
            <a:spLocks noChangeShapeType="1"/>
          </p:cNvSpPr>
          <p:nvPr/>
        </p:nvSpPr>
        <p:spPr bwMode="auto">
          <a:xfrm>
            <a:off x="7086600" y="54864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31" name="Line 11"/>
          <p:cNvSpPr>
            <a:spLocks noChangeShapeType="1"/>
          </p:cNvSpPr>
          <p:nvPr/>
        </p:nvSpPr>
        <p:spPr bwMode="auto">
          <a:xfrm>
            <a:off x="7086600" y="3581400"/>
            <a:ext cx="0" cy="3810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32" name="Rectangle 12"/>
          <p:cNvSpPr>
            <a:spLocks noChangeArrowheads="1"/>
          </p:cNvSpPr>
          <p:nvPr/>
        </p:nvSpPr>
        <p:spPr bwMode="auto">
          <a:xfrm>
            <a:off x="7010400" y="31242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84333" name="Rectangle 13"/>
          <p:cNvSpPr>
            <a:spLocks noChangeArrowheads="1"/>
          </p:cNvSpPr>
          <p:nvPr/>
        </p:nvSpPr>
        <p:spPr bwMode="auto">
          <a:xfrm>
            <a:off x="7239000" y="32766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84334" name="Rectangle 14"/>
          <p:cNvSpPr>
            <a:spLocks noChangeArrowheads="1"/>
          </p:cNvSpPr>
          <p:nvPr/>
        </p:nvSpPr>
        <p:spPr bwMode="auto">
          <a:xfrm>
            <a:off x="7391400" y="34290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84335" name="Rectangle 15"/>
          <p:cNvSpPr>
            <a:spLocks noChangeArrowheads="1"/>
          </p:cNvSpPr>
          <p:nvPr/>
        </p:nvSpPr>
        <p:spPr bwMode="auto">
          <a:xfrm>
            <a:off x="7543800" y="35814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84336" name="Rectangle 16"/>
          <p:cNvSpPr>
            <a:spLocks noChangeArrowheads="1"/>
          </p:cNvSpPr>
          <p:nvPr/>
        </p:nvSpPr>
        <p:spPr bwMode="auto">
          <a:xfrm>
            <a:off x="7696200" y="36576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84337" name="Rectangle 17"/>
          <p:cNvSpPr>
            <a:spLocks noChangeArrowheads="1"/>
          </p:cNvSpPr>
          <p:nvPr/>
        </p:nvSpPr>
        <p:spPr bwMode="auto">
          <a:xfrm>
            <a:off x="7848600" y="3810000"/>
            <a:ext cx="152400" cy="152400"/>
          </a:xfrm>
          <a:prstGeom prst="rect">
            <a:avLst/>
          </a:prstGeom>
          <a:solidFill>
            <a:schemeClr val="accent1"/>
          </a:solidFill>
          <a:ln w="9525">
            <a:solidFill>
              <a:srgbClr val="00000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Tapers</a:t>
            </a:r>
          </a:p>
        </p:txBody>
      </p:sp>
      <p:sp>
        <p:nvSpPr>
          <p:cNvPr id="185347" name="Rectangle 3"/>
          <p:cNvSpPr>
            <a:spLocks noGrp="1" noChangeArrowheads="1"/>
          </p:cNvSpPr>
          <p:nvPr>
            <p:ph idx="4294967295"/>
          </p:nvPr>
        </p:nvSpPr>
        <p:spPr>
          <a:xfrm>
            <a:off x="457200" y="1600200"/>
            <a:ext cx="8229600" cy="4530725"/>
          </a:xfrm>
        </p:spPr>
        <p:txBody>
          <a:bodyPr/>
          <a:lstStyle/>
          <a:p>
            <a:pPr eaLnBrk="1" hangingPunct="1"/>
            <a:r>
              <a:rPr lang="en-US" smtClean="0"/>
              <a:t>Beginning of tapers should not be hidden behind curves</a:t>
            </a:r>
          </a:p>
          <a:p>
            <a:pPr lvl="1" eaLnBrk="1" hangingPunct="1"/>
            <a:r>
              <a:rPr lang="en-US" sz="3000" smtClean="0"/>
              <a:t>Should begin well in advance of the view obstruction</a:t>
            </a:r>
          </a:p>
          <a:p>
            <a:pPr eaLnBrk="1" hangingPunct="1"/>
            <a:r>
              <a:rPr lang="en-US" smtClean="0"/>
              <a:t>Tapers should be lengthened, not shortened</a:t>
            </a:r>
          </a:p>
          <a:p>
            <a:pPr lvl="1" eaLnBrk="1" hangingPunct="1"/>
            <a:r>
              <a:rPr lang="en-US" sz="3000" smtClean="0"/>
              <a:t>Increases effectiveness</a:t>
            </a:r>
          </a:p>
          <a:p>
            <a:pPr lvl="1" eaLnBrk="1" hangingPunct="1"/>
            <a:r>
              <a:rPr lang="en-US" sz="3000" smtClean="0"/>
              <a:t>Look for skid marks</a:t>
            </a:r>
          </a:p>
          <a:p>
            <a:pPr lvl="2" eaLnBrk="1" hangingPunct="1"/>
            <a:r>
              <a:rPr lang="en-US" sz="3000" smtClean="0"/>
              <a:t>Sign that advanced warning is insufficient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idx="4294967295"/>
          </p:nvPr>
        </p:nvSpPr>
        <p:spPr>
          <a:xfrm>
            <a:off x="533400" y="304800"/>
            <a:ext cx="8229600" cy="1371600"/>
          </a:xfrm>
        </p:spPr>
        <p:txBody>
          <a:bodyPr/>
          <a:lstStyle/>
          <a:p>
            <a:pPr algn="ctr" eaLnBrk="1" fontAlgn="auto" hangingPunct="1">
              <a:spcAft>
                <a:spcPts val="0"/>
              </a:spcAft>
              <a:defRPr/>
            </a:pPr>
            <a:r>
              <a:rPr lang="en-US" dirty="0" smtClean="0">
                <a:solidFill>
                  <a:schemeClr val="tx1"/>
                </a:solidFill>
                <a:latin typeface="Franklin Gothic Demi" pitchFamily="34" charset="0"/>
              </a:rPr>
              <a:t>Highway Equipment Related Fatalities</a:t>
            </a:r>
          </a:p>
        </p:txBody>
      </p:sp>
      <p:sp>
        <p:nvSpPr>
          <p:cNvPr id="3076" name="Text Box 10"/>
          <p:cNvSpPr txBox="1">
            <a:spLocks noChangeArrowheads="1"/>
          </p:cNvSpPr>
          <p:nvPr/>
        </p:nvSpPr>
        <p:spPr bwMode="auto">
          <a:xfrm>
            <a:off x="5638800" y="6613525"/>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alibri" pitchFamily="34" charset="0"/>
              </a:rPr>
              <a:t>Source:  Bureau of Labor Statistics</a:t>
            </a:r>
          </a:p>
        </p:txBody>
      </p:sp>
      <p:graphicFrame>
        <p:nvGraphicFramePr>
          <p:cNvPr id="3074" name="Chart 11"/>
          <p:cNvGraphicFramePr>
            <a:graphicFrameLocks/>
          </p:cNvGraphicFramePr>
          <p:nvPr/>
        </p:nvGraphicFramePr>
        <p:xfrm>
          <a:off x="533400" y="1397000"/>
          <a:ext cx="8153400" cy="4775200"/>
        </p:xfrm>
        <a:graphic>
          <a:graphicData uri="http://schemas.openxmlformats.org/presentationml/2006/ole">
            <mc:AlternateContent xmlns:mc="http://schemas.openxmlformats.org/markup-compatibility/2006">
              <mc:Choice xmlns:v="urn:schemas-microsoft-com:vml" Requires="v">
                <p:oleObj spid="_x0000_s3083" r:id="rId4" imgW="8151058" imgH="4779678" progId="Excel.Chart.8">
                  <p:embed/>
                </p:oleObj>
              </mc:Choice>
              <mc:Fallback>
                <p:oleObj r:id="rId4" imgW="8151058" imgH="4779678" progId="Excel.Chart.8">
                  <p:embed/>
                  <p:pic>
                    <p:nvPicPr>
                      <p:cNvPr id="0" name="Chart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397000"/>
                        <a:ext cx="8153400" cy="477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Merging Taper</a:t>
            </a:r>
          </a:p>
        </p:txBody>
      </p:sp>
      <p:sp>
        <p:nvSpPr>
          <p:cNvPr id="186371" name="Rectangle 3"/>
          <p:cNvSpPr>
            <a:spLocks noGrp="1" noChangeArrowheads="1"/>
          </p:cNvSpPr>
          <p:nvPr>
            <p:ph idx="4294967295"/>
          </p:nvPr>
        </p:nvSpPr>
        <p:spPr>
          <a:xfrm>
            <a:off x="381000" y="1676400"/>
            <a:ext cx="8229600" cy="4530725"/>
          </a:xfrm>
        </p:spPr>
        <p:txBody>
          <a:bodyPr/>
          <a:lstStyle/>
          <a:p>
            <a:pPr eaLnBrk="1" hangingPunct="1"/>
            <a:r>
              <a:rPr lang="en-US" smtClean="0"/>
              <a:t>Typically used to close one lane of a multilane roadway and cause traffic from that lane to merge into an adjacent</a:t>
            </a:r>
          </a:p>
          <a:p>
            <a:pPr eaLnBrk="1" hangingPunct="1"/>
            <a:r>
              <a:rPr lang="en-US" smtClean="0"/>
              <a:t>Should be long enough to enable merging drivers to have adequate warning and sufficient length to adjust their speeds</a:t>
            </a:r>
          </a:p>
          <a:p>
            <a:pPr eaLnBrk="1" hangingPunct="1"/>
            <a:r>
              <a:rPr lang="en-US" smtClean="0"/>
              <a:t>Requires the longest distance</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Shoulder Taper</a:t>
            </a:r>
          </a:p>
        </p:txBody>
      </p:sp>
      <p:sp>
        <p:nvSpPr>
          <p:cNvPr id="187395" name="Rectangle 3"/>
          <p:cNvSpPr>
            <a:spLocks noGrp="1" noChangeArrowheads="1"/>
          </p:cNvSpPr>
          <p:nvPr>
            <p:ph idx="4294967295"/>
          </p:nvPr>
        </p:nvSpPr>
        <p:spPr>
          <a:xfrm>
            <a:off x="457200" y="1752600"/>
            <a:ext cx="8229600" cy="4530725"/>
          </a:xfrm>
        </p:spPr>
        <p:txBody>
          <a:bodyPr/>
          <a:lstStyle/>
          <a:p>
            <a:pPr eaLnBrk="1" hangingPunct="1"/>
            <a:r>
              <a:rPr lang="en-US" smtClean="0"/>
              <a:t>Beneficial on a high speed roadway where shoulders are part of the activity area</a:t>
            </a:r>
          </a:p>
          <a:p>
            <a:pPr eaLnBrk="1" hangingPunct="1"/>
            <a:r>
              <a:rPr lang="en-US" smtClean="0"/>
              <a:t>At least  1/3 L</a:t>
            </a:r>
          </a:p>
          <a:p>
            <a:pPr eaLnBrk="1" hangingPunct="1"/>
            <a:r>
              <a:rPr lang="en-US" smtClean="0"/>
              <a:t>If used as a travel lane, need to use a normal merging or shifting taper</a:t>
            </a:r>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Shifting Taper</a:t>
            </a:r>
          </a:p>
        </p:txBody>
      </p:sp>
      <p:sp>
        <p:nvSpPr>
          <p:cNvPr id="188419"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Used to move traffic into a different travel path</a:t>
            </a:r>
          </a:p>
          <a:p>
            <a:pPr eaLnBrk="1" hangingPunct="1">
              <a:lnSpc>
                <a:spcPct val="90000"/>
              </a:lnSpc>
            </a:pPr>
            <a:r>
              <a:rPr lang="en-US" smtClean="0"/>
              <a:t>If more space is available, a longer minimum taper is beneficial</a:t>
            </a:r>
          </a:p>
          <a:p>
            <a:pPr eaLnBrk="1" hangingPunct="1">
              <a:lnSpc>
                <a:spcPct val="90000"/>
              </a:lnSpc>
            </a:pPr>
            <a:r>
              <a:rPr lang="en-US" smtClean="0"/>
              <a:t>Where minimum taper unable to be met:</a:t>
            </a:r>
          </a:p>
          <a:p>
            <a:pPr lvl="1" eaLnBrk="1" hangingPunct="1">
              <a:lnSpc>
                <a:spcPct val="90000"/>
              </a:lnSpc>
            </a:pPr>
            <a:r>
              <a:rPr lang="en-US" sz="3000" smtClean="0"/>
              <a:t>Supplement the channelizing devices with other devices -  arrow panel </a:t>
            </a:r>
          </a:p>
          <a:p>
            <a:pPr lvl="1" eaLnBrk="1" hangingPunct="1">
              <a:lnSpc>
                <a:spcPct val="90000"/>
              </a:lnSpc>
            </a:pPr>
            <a:r>
              <a:rPr lang="en-US" sz="3000" smtClean="0"/>
              <a:t>Control traffic manually in the merging area</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Tapers</a:t>
            </a:r>
          </a:p>
        </p:txBody>
      </p:sp>
      <p:sp>
        <p:nvSpPr>
          <p:cNvPr id="189443" name="Rectangle 3"/>
          <p:cNvSpPr>
            <a:spLocks noGrp="1" noChangeArrowheads="1"/>
          </p:cNvSpPr>
          <p:nvPr>
            <p:ph idx="4294967295"/>
          </p:nvPr>
        </p:nvSpPr>
        <p:spPr>
          <a:xfrm>
            <a:off x="381000" y="1676400"/>
            <a:ext cx="8229600" cy="4530725"/>
          </a:xfrm>
        </p:spPr>
        <p:txBody>
          <a:bodyPr/>
          <a:lstStyle/>
          <a:p>
            <a:pPr eaLnBrk="1" hangingPunct="1"/>
            <a:r>
              <a:rPr lang="en-US" smtClean="0"/>
              <a:t>Merging Tapers 		= L</a:t>
            </a:r>
          </a:p>
          <a:p>
            <a:pPr eaLnBrk="1" hangingPunct="1"/>
            <a:r>
              <a:rPr lang="en-US" smtClean="0"/>
              <a:t>Shoulder Tapers 		= 1/3 L</a:t>
            </a:r>
          </a:p>
          <a:p>
            <a:pPr eaLnBrk="1" hangingPunct="1"/>
            <a:r>
              <a:rPr lang="en-US" smtClean="0"/>
              <a:t>Shifting Taper			= 1/2 L</a:t>
            </a:r>
          </a:p>
          <a:p>
            <a:pPr eaLnBrk="1" hangingPunct="1"/>
            <a:r>
              <a:rPr lang="en-US" smtClean="0"/>
              <a:t>One-Lane, Two-way  	= Max 100 feet </a:t>
            </a:r>
          </a:p>
          <a:p>
            <a:pPr eaLnBrk="1" hangingPunct="1"/>
            <a:r>
              <a:rPr lang="en-US" smtClean="0"/>
              <a:t>Termination Taper	    	= Min 100’ </a:t>
            </a:r>
          </a:p>
          <a:p>
            <a:pPr eaLnBrk="1" hangingPunct="1"/>
            <a:endParaRPr lang="en-US" smtClean="0"/>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Taper Length</a:t>
            </a:r>
          </a:p>
        </p:txBody>
      </p:sp>
      <p:sp>
        <p:nvSpPr>
          <p:cNvPr id="190467" name="Rectangle 3"/>
          <p:cNvSpPr>
            <a:spLocks noGrp="1" noChangeArrowheads="1"/>
          </p:cNvSpPr>
          <p:nvPr>
            <p:ph idx="4294967295"/>
          </p:nvPr>
        </p:nvSpPr>
        <p:spPr>
          <a:xfrm>
            <a:off x="457200" y="1752600"/>
            <a:ext cx="8229600" cy="4530725"/>
          </a:xfrm>
        </p:spPr>
        <p:txBody>
          <a:bodyPr/>
          <a:lstStyle/>
          <a:p>
            <a:pPr eaLnBrk="1" hangingPunct="1"/>
            <a:r>
              <a:rPr lang="en-US" smtClean="0"/>
              <a:t>Taper length is calculated by formulas based on: Vehicle speed S &amp; Lane width W</a:t>
            </a:r>
          </a:p>
          <a:p>
            <a:pPr eaLnBrk="1" hangingPunct="1"/>
            <a:endParaRPr lang="en-US" smtClean="0"/>
          </a:p>
          <a:p>
            <a:pPr eaLnBrk="1" hangingPunct="1"/>
            <a:r>
              <a:rPr lang="en-US" smtClean="0"/>
              <a:t>&gt;45mph L=Speed X Width (L=S*W)</a:t>
            </a:r>
          </a:p>
          <a:p>
            <a:pPr eaLnBrk="1" hangingPunct="1"/>
            <a:endParaRPr lang="en-US" smtClean="0"/>
          </a:p>
          <a:p>
            <a:pPr eaLnBrk="1" hangingPunct="1"/>
            <a:r>
              <a:rPr lang="en-US" smtClean="0"/>
              <a:t>&lt;40mph L=Speed Squared X Width divided by 60 (L=(S*S)W÷60)</a:t>
            </a: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Device Spacing</a:t>
            </a:r>
          </a:p>
        </p:txBody>
      </p:sp>
      <p:sp>
        <p:nvSpPr>
          <p:cNvPr id="191491"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mtClean="0"/>
              <a:t>Merging Taper Spacing = Speed Limit</a:t>
            </a:r>
          </a:p>
          <a:p>
            <a:pPr lvl="1" eaLnBrk="1" hangingPunct="1">
              <a:lnSpc>
                <a:spcPct val="90000"/>
              </a:lnSpc>
            </a:pPr>
            <a:r>
              <a:rPr lang="en-US" sz="3200" smtClean="0"/>
              <a:t>55 mph = 55 feet spacing (L/S)+1</a:t>
            </a:r>
          </a:p>
          <a:p>
            <a:pPr eaLnBrk="1" hangingPunct="1">
              <a:lnSpc>
                <a:spcPct val="90000"/>
              </a:lnSpc>
            </a:pPr>
            <a:r>
              <a:rPr lang="en-US" smtClean="0"/>
              <a:t>Termination Taper Spacing </a:t>
            </a:r>
          </a:p>
          <a:p>
            <a:pPr lvl="1" eaLnBrk="1" hangingPunct="1">
              <a:lnSpc>
                <a:spcPct val="90000"/>
              </a:lnSpc>
            </a:pPr>
            <a:r>
              <a:rPr lang="en-US" sz="3200" smtClean="0"/>
              <a:t>20 feet apart</a:t>
            </a:r>
          </a:p>
          <a:p>
            <a:pPr eaLnBrk="1" hangingPunct="1">
              <a:lnSpc>
                <a:spcPct val="90000"/>
              </a:lnSpc>
            </a:pPr>
            <a:r>
              <a:rPr lang="en-US" smtClean="0"/>
              <a:t>One-Lane, Two-Way Taper</a:t>
            </a:r>
          </a:p>
          <a:p>
            <a:pPr lvl="1" eaLnBrk="1" hangingPunct="1">
              <a:lnSpc>
                <a:spcPct val="90000"/>
              </a:lnSpc>
            </a:pPr>
            <a:r>
              <a:rPr lang="en-US" sz="3200" smtClean="0"/>
              <a:t>10ft to 20ft Maximum</a:t>
            </a:r>
          </a:p>
          <a:p>
            <a:pPr eaLnBrk="1" hangingPunct="1">
              <a:lnSpc>
                <a:spcPct val="90000"/>
              </a:lnSpc>
            </a:pPr>
            <a:r>
              <a:rPr lang="en-US" smtClean="0"/>
              <a:t>Tangent Device Spacing</a:t>
            </a:r>
          </a:p>
          <a:p>
            <a:pPr lvl="1" eaLnBrk="1" hangingPunct="1">
              <a:lnSpc>
                <a:spcPct val="90000"/>
              </a:lnSpc>
            </a:pPr>
            <a:r>
              <a:rPr lang="en-US" sz="3200" smtClean="0"/>
              <a:t>Twice the speed limit  (60mph = 120 feet) </a:t>
            </a: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Double Lane Closure Taper</a:t>
            </a:r>
          </a:p>
        </p:txBody>
      </p:sp>
      <p:sp>
        <p:nvSpPr>
          <p:cNvPr id="192515" name="Rectangle 3"/>
          <p:cNvSpPr>
            <a:spLocks noGrp="1" noChangeArrowheads="1"/>
          </p:cNvSpPr>
          <p:nvPr>
            <p:ph idx="4294967295"/>
          </p:nvPr>
        </p:nvSpPr>
        <p:spPr>
          <a:xfrm>
            <a:off x="457200" y="1752600"/>
            <a:ext cx="8229600" cy="4530725"/>
          </a:xfrm>
        </p:spPr>
        <p:txBody>
          <a:bodyPr/>
          <a:lstStyle/>
          <a:p>
            <a:pPr eaLnBrk="1" hangingPunct="1"/>
            <a:r>
              <a:rPr lang="en-US" smtClean="0"/>
              <a:t>Close two adjacent lanes</a:t>
            </a:r>
          </a:p>
          <a:p>
            <a:pPr eaLnBrk="1" hangingPunct="1"/>
            <a:r>
              <a:rPr lang="en-US" smtClean="0"/>
              <a:t>Taper should be separated to avoid conflicts</a:t>
            </a:r>
          </a:p>
          <a:p>
            <a:pPr eaLnBrk="1" hangingPunct="1"/>
            <a:r>
              <a:rPr lang="en-US" smtClean="0"/>
              <a:t>Separation length is twice the taper length (2L) = length between tapers</a:t>
            </a:r>
          </a:p>
          <a:p>
            <a:pPr eaLnBrk="1" hangingPunct="1"/>
            <a:r>
              <a:rPr lang="en-US" smtClean="0"/>
              <a:t>Device Spacing</a:t>
            </a:r>
          </a:p>
          <a:p>
            <a:pPr eaLnBrk="1" hangingPunct="1"/>
            <a:r>
              <a:rPr lang="en-US" smtClean="0"/>
              <a:t>Same as for channelizing tapers except an extra device is added only to the first taper</a:t>
            </a:r>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990600"/>
            <a:ext cx="3243072" cy="5315712"/>
          </a:xfrm>
          <a:prstGeom prst="rect">
            <a:avLst/>
          </a:prstGeom>
        </p:spPr>
      </p:pic>
      <p:sp>
        <p:nvSpPr>
          <p:cNvPr id="29699" name="Rectangle 2"/>
          <p:cNvSpPr>
            <a:spLocks noGrp="1" noChangeArrowheads="1"/>
          </p:cNvSpPr>
          <p:nvPr>
            <p:ph type="title" idx="4294967295"/>
          </p:nvPr>
        </p:nvSpPr>
        <p:spPr>
          <a:xfrm>
            <a:off x="5334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Merging Taper followed by a Merging Taper</a:t>
            </a:r>
            <a:r>
              <a:rPr lang="en-US" dirty="0" smtClean="0">
                <a:solidFill>
                  <a:schemeClr val="tx2">
                    <a:satMod val="200000"/>
                  </a:schemeClr>
                </a:solidFill>
                <a:latin typeface="Franklin Gothic Demi" pitchFamily="34" charset="0"/>
              </a:rPr>
              <a:t/>
            </a:r>
            <a:br>
              <a:rPr lang="en-US" dirty="0" smtClean="0">
                <a:solidFill>
                  <a:schemeClr val="tx2">
                    <a:satMod val="200000"/>
                  </a:schemeClr>
                </a:solidFill>
                <a:latin typeface="Franklin Gothic Demi" pitchFamily="34" charset="0"/>
              </a:rPr>
            </a:br>
            <a:endParaRPr lang="en-US" dirty="0" smtClean="0">
              <a:solidFill>
                <a:schemeClr val="tx2">
                  <a:satMod val="200000"/>
                </a:schemeClr>
              </a:solidFill>
              <a:latin typeface="Franklin Gothic Demi" pitchFamily="34" charset="0"/>
            </a:endParaRPr>
          </a:p>
        </p:txBody>
      </p:sp>
      <p:sp>
        <p:nvSpPr>
          <p:cNvPr id="16388" name="Rectangle 3"/>
          <p:cNvSpPr>
            <a:spLocks noGrp="1" noChangeArrowheads="1"/>
          </p:cNvSpPr>
          <p:nvPr>
            <p:ph idx="4294967295"/>
          </p:nvPr>
        </p:nvSpPr>
        <p:spPr>
          <a:xfrm>
            <a:off x="4383088" y="1600200"/>
            <a:ext cx="4760912" cy="4535488"/>
          </a:xfrm>
        </p:spPr>
        <p:txBody>
          <a:bodyPr/>
          <a:lstStyle/>
          <a:p>
            <a:pPr eaLnBrk="1" hangingPunct="1">
              <a:lnSpc>
                <a:spcPct val="110000"/>
              </a:lnSpc>
            </a:pPr>
            <a:r>
              <a:rPr lang="en-US" sz="3600" smtClean="0"/>
              <a:t>Separated by a </a:t>
            </a:r>
          </a:p>
          <a:p>
            <a:pPr eaLnBrk="1" hangingPunct="1">
              <a:lnSpc>
                <a:spcPct val="110000"/>
              </a:lnSpc>
              <a:buFont typeface="Wingdings" pitchFamily="2" charset="2"/>
              <a:buNone/>
            </a:pPr>
            <a:r>
              <a:rPr lang="en-US" sz="3600" smtClean="0"/>
              <a:t>    minimum of  2L, </a:t>
            </a:r>
          </a:p>
          <a:p>
            <a:pPr eaLnBrk="1" hangingPunct="1">
              <a:lnSpc>
                <a:spcPct val="110000"/>
              </a:lnSpc>
              <a:buFont typeface="Wingdings" pitchFamily="2" charset="2"/>
              <a:buNone/>
            </a:pPr>
            <a:r>
              <a:rPr lang="en-US" sz="3600" smtClean="0"/>
              <a:t>     where L is the length of the merging taper</a:t>
            </a:r>
          </a:p>
          <a:p>
            <a:pPr eaLnBrk="1" hangingPunct="1"/>
            <a:endParaRPr lang="en-US" smtClean="0"/>
          </a:p>
        </p:txBody>
      </p:sp>
      <p:sp>
        <p:nvSpPr>
          <p:cNvPr id="16389" name="Line 5"/>
          <p:cNvSpPr>
            <a:spLocks noChangeShapeType="1"/>
          </p:cNvSpPr>
          <p:nvPr/>
        </p:nvSpPr>
        <p:spPr bwMode="auto">
          <a:xfrm flipH="1">
            <a:off x="3581400" y="3276600"/>
            <a:ext cx="1295400" cy="1600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Example</a:t>
            </a:r>
          </a:p>
        </p:txBody>
      </p:sp>
      <p:sp>
        <p:nvSpPr>
          <p:cNvPr id="785412" name="Rectangle 4"/>
          <p:cNvSpPr>
            <a:spLocks noGrp="1" noChangeArrowheads="1"/>
          </p:cNvSpPr>
          <p:nvPr>
            <p:ph type="body" sz="half" idx="4294967295"/>
          </p:nvPr>
        </p:nvSpPr>
        <p:spPr>
          <a:xfrm>
            <a:off x="4191000" y="1524000"/>
            <a:ext cx="4259263" cy="4532313"/>
          </a:xfrm>
        </p:spPr>
        <p:txBody>
          <a:bodyPr>
            <a:normAutofit lnSpcReduction="10000"/>
          </a:bodyPr>
          <a:lstStyle/>
          <a:p>
            <a:pPr eaLnBrk="1" fontAlgn="auto" hangingPunct="1">
              <a:lnSpc>
                <a:spcPct val="90000"/>
              </a:lnSpc>
              <a:spcAft>
                <a:spcPts val="0"/>
              </a:spcAft>
              <a:buFont typeface="Wingdings 2"/>
              <a:buChar char=""/>
              <a:defRPr/>
            </a:pPr>
            <a:r>
              <a:rPr lang="en-US" dirty="0" smtClean="0"/>
              <a:t>W = 12 foot</a:t>
            </a:r>
          </a:p>
          <a:p>
            <a:pPr eaLnBrk="1" fontAlgn="auto" hangingPunct="1">
              <a:lnSpc>
                <a:spcPct val="90000"/>
              </a:lnSpc>
              <a:spcAft>
                <a:spcPts val="0"/>
              </a:spcAft>
              <a:buFont typeface="Wingdings 2"/>
              <a:buChar char=""/>
              <a:defRPr/>
            </a:pPr>
            <a:endParaRPr lang="en-US" dirty="0" smtClean="0"/>
          </a:p>
          <a:p>
            <a:pPr eaLnBrk="1" fontAlgn="auto" hangingPunct="1">
              <a:lnSpc>
                <a:spcPct val="90000"/>
              </a:lnSpc>
              <a:spcAft>
                <a:spcPts val="0"/>
              </a:spcAft>
              <a:buFont typeface="Wingdings 2"/>
              <a:buChar char=""/>
              <a:defRPr/>
            </a:pPr>
            <a:r>
              <a:rPr lang="en-US" dirty="0" smtClean="0"/>
              <a:t>S = 55 mph</a:t>
            </a:r>
          </a:p>
          <a:p>
            <a:pPr eaLnBrk="1" fontAlgn="auto" hangingPunct="1">
              <a:lnSpc>
                <a:spcPct val="90000"/>
              </a:lnSpc>
              <a:spcAft>
                <a:spcPts val="0"/>
              </a:spcAft>
              <a:buFont typeface="Wingdings 2"/>
              <a:buChar char=""/>
              <a:defRPr/>
            </a:pPr>
            <a:endParaRPr lang="en-US" dirty="0" smtClean="0"/>
          </a:p>
          <a:p>
            <a:pPr eaLnBrk="1" fontAlgn="auto" hangingPunct="1">
              <a:lnSpc>
                <a:spcPct val="90000"/>
              </a:lnSpc>
              <a:spcAft>
                <a:spcPts val="0"/>
              </a:spcAft>
              <a:buFont typeface="Wingdings 2"/>
              <a:buChar char=""/>
              <a:defRPr/>
            </a:pPr>
            <a:r>
              <a:rPr lang="en-US" dirty="0" smtClean="0"/>
              <a:t>L = ?</a:t>
            </a:r>
          </a:p>
          <a:p>
            <a:pPr lvl="1" eaLnBrk="1" fontAlgn="auto" hangingPunct="1">
              <a:lnSpc>
                <a:spcPct val="90000"/>
              </a:lnSpc>
              <a:spcAft>
                <a:spcPts val="0"/>
              </a:spcAft>
              <a:buFont typeface="Wingdings 2"/>
              <a:buChar char=""/>
              <a:defRPr/>
            </a:pPr>
            <a:r>
              <a:rPr lang="en-US" sz="3200" dirty="0" smtClean="0"/>
              <a:t>660 foot minimum</a:t>
            </a:r>
          </a:p>
          <a:p>
            <a:pPr eaLnBrk="1" fontAlgn="auto" hangingPunct="1">
              <a:lnSpc>
                <a:spcPct val="90000"/>
              </a:lnSpc>
              <a:spcAft>
                <a:spcPts val="0"/>
              </a:spcAft>
              <a:buFont typeface="Wingdings 2"/>
              <a:buChar char=""/>
              <a:defRPr/>
            </a:pPr>
            <a:r>
              <a:rPr lang="en-US" dirty="0" smtClean="0"/>
              <a:t>2L = ?</a:t>
            </a:r>
          </a:p>
          <a:p>
            <a:pPr lvl="1" eaLnBrk="1" fontAlgn="auto" hangingPunct="1">
              <a:lnSpc>
                <a:spcPct val="90000"/>
              </a:lnSpc>
              <a:spcAft>
                <a:spcPts val="0"/>
              </a:spcAft>
              <a:buFont typeface="Wingdings 2"/>
              <a:buChar char=""/>
              <a:defRPr/>
            </a:pPr>
            <a:r>
              <a:rPr lang="en-US" sz="3200" dirty="0" smtClean="0"/>
              <a:t>1320 foot minimum</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1295400"/>
            <a:ext cx="3169920" cy="5413248"/>
          </a:xfrm>
          <a:prstGeom prst="rect">
            <a:avLst/>
          </a:prstGeom>
        </p:spPr>
      </p:pic>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ctrTitle" idx="4294967295"/>
          </p:nvPr>
        </p:nvSpPr>
        <p:spPr>
          <a:xfrm>
            <a:off x="457200" y="2438400"/>
            <a:ext cx="8229600" cy="1420813"/>
          </a:xfrm>
        </p:spPr>
        <p:txBody>
          <a:bodyPr/>
          <a:lstStyle/>
          <a:p>
            <a:pPr algn="ctr" eaLnBrk="1" fontAlgn="auto" hangingPunct="1">
              <a:spcAft>
                <a:spcPts val="0"/>
              </a:spcAft>
              <a:defRPr/>
            </a:pPr>
            <a:r>
              <a:rPr lang="en-US" dirty="0" smtClean="0">
                <a:solidFill>
                  <a:schemeClr val="tx1"/>
                </a:solidFill>
                <a:latin typeface="Franklin Gothic Demi" pitchFamily="34" charset="0"/>
              </a:rPr>
              <a:t>Activity Area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45920" y="704088"/>
            <a:ext cx="5852160" cy="5449824"/>
          </a:xfrm>
          <a:prstGeom prst="rect">
            <a:avLst/>
          </a:prstGeom>
        </p:spPr>
      </p:pic>
      <p:sp>
        <p:nvSpPr>
          <p:cNvPr id="61443" name="Line 1029"/>
          <p:cNvSpPr>
            <a:spLocks noChangeShapeType="1"/>
          </p:cNvSpPr>
          <p:nvPr/>
        </p:nvSpPr>
        <p:spPr bwMode="auto">
          <a:xfrm>
            <a:off x="3532188" y="1422400"/>
            <a:ext cx="1955800" cy="1200150"/>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1444" name="Rectangle 1030"/>
          <p:cNvSpPr>
            <a:spLocks noChangeArrowheads="1"/>
          </p:cNvSpPr>
          <p:nvPr/>
        </p:nvSpPr>
        <p:spPr bwMode="auto">
          <a:xfrm>
            <a:off x="0" y="0"/>
            <a:ext cx="2898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a:lnSpc>
                <a:spcPct val="85000"/>
              </a:lnSpc>
            </a:pPr>
            <a:r>
              <a:rPr lang="en-US" b="1"/>
              <a:t>Eye level 6 ft - 3 in above</a:t>
            </a:r>
          </a:p>
          <a:p>
            <a:pPr algn="ctr">
              <a:lnSpc>
                <a:spcPct val="85000"/>
              </a:lnSpc>
            </a:pPr>
            <a:r>
              <a:rPr lang="en-US" b="1"/>
              <a:t>ground level</a:t>
            </a:r>
          </a:p>
        </p:txBody>
      </p:sp>
      <p:sp>
        <p:nvSpPr>
          <p:cNvPr id="61445" name="Rectangle 1031"/>
          <p:cNvSpPr>
            <a:spLocks noChangeArrowheads="1"/>
          </p:cNvSpPr>
          <p:nvPr/>
        </p:nvSpPr>
        <p:spPr bwMode="auto">
          <a:xfrm>
            <a:off x="6135688" y="6124575"/>
            <a:ext cx="29749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nSpc>
                <a:spcPct val="90000"/>
              </a:lnSpc>
            </a:pPr>
            <a:r>
              <a:rPr lang="en-US" sz="4800" b="1"/>
              <a:t>Bulldozer</a:t>
            </a:r>
          </a:p>
        </p:txBody>
      </p:sp>
      <p:sp>
        <p:nvSpPr>
          <p:cNvPr id="61446" name="Rectangle 1032"/>
          <p:cNvSpPr>
            <a:spLocks noChangeArrowheads="1"/>
          </p:cNvSpPr>
          <p:nvPr/>
        </p:nvSpPr>
        <p:spPr bwMode="auto">
          <a:xfrm>
            <a:off x="4876800" y="5181600"/>
            <a:ext cx="8763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28" tIns="41315" rIns="82628" bIns="41315">
            <a:spAutoFit/>
          </a:bodyPr>
          <a:lstStyle/>
          <a:p>
            <a:r>
              <a:rPr lang="en-US" sz="1300" b="1">
                <a:solidFill>
                  <a:schemeClr val="bg1"/>
                </a:solidFill>
              </a:rPr>
              <a:t>12’ 1”</a:t>
            </a:r>
          </a:p>
        </p:txBody>
      </p:sp>
      <p:sp>
        <p:nvSpPr>
          <p:cNvPr id="61447" name="Rectangle 1033"/>
          <p:cNvSpPr>
            <a:spLocks noChangeArrowheads="1"/>
          </p:cNvSpPr>
          <p:nvPr/>
        </p:nvSpPr>
        <p:spPr bwMode="auto">
          <a:xfrm>
            <a:off x="914400" y="5715000"/>
            <a:ext cx="6588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18’ 7” </a:t>
            </a:r>
          </a:p>
        </p:txBody>
      </p:sp>
      <p:sp>
        <p:nvSpPr>
          <p:cNvPr id="61448" name="Rectangle 1034"/>
          <p:cNvSpPr>
            <a:spLocks noChangeArrowheads="1"/>
          </p:cNvSpPr>
          <p:nvPr/>
        </p:nvSpPr>
        <p:spPr bwMode="auto">
          <a:xfrm>
            <a:off x="6448425" y="3435350"/>
            <a:ext cx="519113"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8’ 2</a:t>
            </a:r>
            <a:r>
              <a:rPr lang="en-US" sz="1300" b="1">
                <a:solidFill>
                  <a:schemeClr val="bg1"/>
                </a:solidFill>
              </a:rPr>
              <a:t>”</a:t>
            </a:r>
          </a:p>
        </p:txBody>
      </p:sp>
      <p:sp>
        <p:nvSpPr>
          <p:cNvPr id="61449" name="Rectangle 1035"/>
          <p:cNvSpPr>
            <a:spLocks noChangeArrowheads="1"/>
          </p:cNvSpPr>
          <p:nvPr/>
        </p:nvSpPr>
        <p:spPr bwMode="auto">
          <a:xfrm>
            <a:off x="1828800" y="3733800"/>
            <a:ext cx="6588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12’ 5” </a:t>
            </a:r>
          </a:p>
        </p:txBody>
      </p:sp>
      <p:sp>
        <p:nvSpPr>
          <p:cNvPr id="61450" name="Rectangle 1038"/>
          <p:cNvSpPr>
            <a:spLocks noChangeArrowheads="1"/>
          </p:cNvSpPr>
          <p:nvPr/>
        </p:nvSpPr>
        <p:spPr bwMode="auto">
          <a:xfrm>
            <a:off x="3624263" y="1787525"/>
            <a:ext cx="5667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8’ 2” </a:t>
            </a:r>
          </a:p>
        </p:txBody>
      </p:sp>
      <p:sp>
        <p:nvSpPr>
          <p:cNvPr id="61451" name="Rectangle 1039"/>
          <p:cNvSpPr>
            <a:spLocks noChangeArrowheads="1"/>
          </p:cNvSpPr>
          <p:nvPr/>
        </p:nvSpPr>
        <p:spPr bwMode="auto">
          <a:xfrm>
            <a:off x="7104063" y="677863"/>
            <a:ext cx="6604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16’ 0” </a:t>
            </a:r>
          </a:p>
        </p:txBody>
      </p:sp>
      <p:sp>
        <p:nvSpPr>
          <p:cNvPr id="61452" name="Oval 1040"/>
          <p:cNvSpPr>
            <a:spLocks noChangeArrowheads="1"/>
          </p:cNvSpPr>
          <p:nvPr/>
        </p:nvSpPr>
        <p:spPr bwMode="auto">
          <a:xfrm>
            <a:off x="4545013" y="2562225"/>
            <a:ext cx="195262" cy="122238"/>
          </a:xfrm>
          <a:prstGeom prst="ellipse">
            <a:avLst/>
          </a:prstGeom>
          <a:solidFill>
            <a:srgbClr val="CECECE"/>
          </a:solidFill>
          <a:ln w="12700">
            <a:solidFill>
              <a:schemeClr val="tx1"/>
            </a:solidFill>
            <a:round/>
            <a:headEnd/>
            <a:tailEnd/>
          </a:ln>
        </p:spPr>
        <p:txBody>
          <a:bodyPr wrap="none" lIns="82058" tIns="41029" rIns="82058" bIns="41029" anchor="ctr"/>
          <a:lstStyle/>
          <a:p>
            <a:endParaRPr lang="en-US"/>
          </a:p>
        </p:txBody>
      </p:sp>
      <p:sp>
        <p:nvSpPr>
          <p:cNvPr id="61453" name="Line 1042"/>
          <p:cNvSpPr>
            <a:spLocks noChangeShapeType="1"/>
          </p:cNvSpPr>
          <p:nvPr/>
        </p:nvSpPr>
        <p:spPr bwMode="auto">
          <a:xfrm flipH="1">
            <a:off x="1905000" y="4343400"/>
            <a:ext cx="381000" cy="1462088"/>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1454" name="Line 1043"/>
          <p:cNvSpPr>
            <a:spLocks noChangeShapeType="1"/>
          </p:cNvSpPr>
          <p:nvPr/>
        </p:nvSpPr>
        <p:spPr bwMode="auto">
          <a:xfrm flipH="1">
            <a:off x="3498850" y="1428750"/>
            <a:ext cx="17463" cy="2000250"/>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grpSp>
        <p:nvGrpSpPr>
          <p:cNvPr id="61455" name="Group 1051"/>
          <p:cNvGrpSpPr>
            <a:grpSpLocks/>
          </p:cNvGrpSpPr>
          <p:nvPr/>
        </p:nvGrpSpPr>
        <p:grpSpPr bwMode="auto">
          <a:xfrm>
            <a:off x="2438400" y="304800"/>
            <a:ext cx="2203450" cy="2320925"/>
            <a:chOff x="1690" y="218"/>
            <a:chExt cx="1526" cy="1656"/>
          </a:xfrm>
        </p:grpSpPr>
        <p:sp>
          <p:nvSpPr>
            <p:cNvPr id="61460" name="Line 1041"/>
            <p:cNvSpPr>
              <a:spLocks noChangeShapeType="1"/>
            </p:cNvSpPr>
            <p:nvPr/>
          </p:nvSpPr>
          <p:spPr bwMode="auto">
            <a:xfrm flipV="1">
              <a:off x="3214" y="1520"/>
              <a:ext cx="2" cy="354"/>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61461" name="Line 1044"/>
            <p:cNvSpPr>
              <a:spLocks noChangeShapeType="1"/>
            </p:cNvSpPr>
            <p:nvPr/>
          </p:nvSpPr>
          <p:spPr bwMode="auto">
            <a:xfrm>
              <a:off x="1690" y="218"/>
              <a:ext cx="1234" cy="620"/>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1462" name="Line 1045"/>
            <p:cNvSpPr>
              <a:spLocks noChangeShapeType="1"/>
            </p:cNvSpPr>
            <p:nvPr/>
          </p:nvSpPr>
          <p:spPr bwMode="auto">
            <a:xfrm>
              <a:off x="2928" y="840"/>
              <a:ext cx="288" cy="668"/>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1456" name="Line 1046"/>
          <p:cNvSpPr>
            <a:spLocks noChangeShapeType="1"/>
          </p:cNvSpPr>
          <p:nvPr/>
        </p:nvSpPr>
        <p:spPr bwMode="auto">
          <a:xfrm flipH="1">
            <a:off x="5391150" y="2622550"/>
            <a:ext cx="80963" cy="1546225"/>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1457" name="Line 1048"/>
          <p:cNvSpPr>
            <a:spLocks noChangeShapeType="1"/>
          </p:cNvSpPr>
          <p:nvPr/>
        </p:nvSpPr>
        <p:spPr bwMode="auto">
          <a:xfrm flipV="1">
            <a:off x="2368550" y="604838"/>
            <a:ext cx="3865563" cy="3725862"/>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1458" name="Line 1049"/>
          <p:cNvSpPr>
            <a:spLocks noChangeShapeType="1"/>
          </p:cNvSpPr>
          <p:nvPr/>
        </p:nvSpPr>
        <p:spPr bwMode="auto">
          <a:xfrm>
            <a:off x="6234113" y="600075"/>
            <a:ext cx="919162" cy="32226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1459" name="Rectangle 1050"/>
          <p:cNvSpPr>
            <a:spLocks noChangeArrowheads="1"/>
          </p:cNvSpPr>
          <p:nvPr/>
        </p:nvSpPr>
        <p:spPr bwMode="auto">
          <a:xfrm>
            <a:off x="5105400" y="4114800"/>
            <a:ext cx="6127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28" tIns="41315" rIns="82628" bIns="41315">
            <a:spAutoFit/>
          </a:bodyPr>
          <a:lstStyle/>
          <a:p>
            <a:r>
              <a:rPr lang="en-US" sz="1300" b="1"/>
              <a:t>3’ 10”</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502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Activity Area</a:t>
            </a:r>
          </a:p>
        </p:txBody>
      </p:sp>
      <p:sp>
        <p:nvSpPr>
          <p:cNvPr id="194563" name="Rectangle 3"/>
          <p:cNvSpPr>
            <a:spLocks noGrp="1" noChangeArrowheads="1"/>
          </p:cNvSpPr>
          <p:nvPr>
            <p:ph idx="4294967295"/>
          </p:nvPr>
        </p:nvSpPr>
        <p:spPr>
          <a:xfrm>
            <a:off x="533400" y="1524000"/>
            <a:ext cx="8229600" cy="4530725"/>
          </a:xfrm>
        </p:spPr>
        <p:txBody>
          <a:bodyPr/>
          <a:lstStyle/>
          <a:p>
            <a:pPr eaLnBrk="1" hangingPunct="1"/>
            <a:r>
              <a:rPr lang="en-US" smtClean="0"/>
              <a:t>Two Components:</a:t>
            </a:r>
          </a:p>
          <a:p>
            <a:pPr eaLnBrk="1" hangingPunct="1"/>
            <a:r>
              <a:rPr lang="en-US" smtClean="0"/>
              <a:t>Actual space used for work</a:t>
            </a:r>
          </a:p>
          <a:p>
            <a:pPr eaLnBrk="1" hangingPunct="1"/>
            <a:r>
              <a:rPr lang="en-US" smtClean="0"/>
              <a:t>Buffer zone	</a:t>
            </a:r>
          </a:p>
          <a:p>
            <a:pPr lvl="1" eaLnBrk="1" hangingPunct="1"/>
            <a:r>
              <a:rPr lang="en-US" sz="3000" smtClean="0"/>
              <a:t>Table 6C-2; p 6C-7 MUTCD suggested length</a:t>
            </a:r>
          </a:p>
          <a:p>
            <a:pPr lvl="1" eaLnBrk="1" hangingPunct="1"/>
            <a:r>
              <a:rPr lang="en-US" sz="3000" smtClean="0"/>
              <a:t>Longitudinal - Upstream or downstream of the work</a:t>
            </a:r>
          </a:p>
          <a:p>
            <a:pPr lvl="1" eaLnBrk="1" hangingPunct="1"/>
            <a:r>
              <a:rPr lang="en-US" sz="3000" smtClean="0"/>
              <a:t>Lateral - Parallel to work area</a:t>
            </a:r>
          </a:p>
          <a:p>
            <a:pPr lvl="1" eaLnBrk="1" hangingPunct="1"/>
            <a:endParaRPr lang="en-US" sz="3000" smtClean="0"/>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Buffer Space</a:t>
            </a:r>
          </a:p>
        </p:txBody>
      </p:sp>
      <p:sp>
        <p:nvSpPr>
          <p:cNvPr id="195587" name="Rectangle 3"/>
          <p:cNvSpPr>
            <a:spLocks noGrp="1" noChangeArrowheads="1"/>
          </p:cNvSpPr>
          <p:nvPr>
            <p:ph idx="4294967295"/>
          </p:nvPr>
        </p:nvSpPr>
        <p:spPr>
          <a:xfrm>
            <a:off x="381000" y="1676400"/>
            <a:ext cx="8229600" cy="4530725"/>
          </a:xfrm>
        </p:spPr>
        <p:txBody>
          <a:bodyPr/>
          <a:lstStyle/>
          <a:p>
            <a:pPr eaLnBrk="1" hangingPunct="1"/>
            <a:r>
              <a:rPr lang="en-US" smtClean="0"/>
              <a:t>Open/</a:t>
            </a:r>
            <a:r>
              <a:rPr lang="en-US" u="sng" smtClean="0"/>
              <a:t>unoccupied</a:t>
            </a:r>
            <a:r>
              <a:rPr lang="en-US" smtClean="0"/>
              <a:t> between the transition and work areas</a:t>
            </a:r>
          </a:p>
          <a:p>
            <a:pPr eaLnBrk="1" hangingPunct="1"/>
            <a:r>
              <a:rPr lang="en-US" smtClean="0"/>
              <a:t>Provides a margin of safety for both traffic and workers</a:t>
            </a:r>
          </a:p>
          <a:p>
            <a:pPr eaLnBrk="1" hangingPunct="1"/>
            <a:r>
              <a:rPr lang="en-US" smtClean="0"/>
              <a:t>Provides room to stop before the work area</a:t>
            </a:r>
          </a:p>
          <a:p>
            <a:pPr eaLnBrk="1" hangingPunct="1"/>
            <a:r>
              <a:rPr lang="en-US" smtClean="0"/>
              <a:t>Channeling devices along the edge </a:t>
            </a:r>
          </a:p>
          <a:p>
            <a:pPr eaLnBrk="1" hangingPunct="1"/>
            <a:endParaRPr lang="en-US" smtClean="0"/>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Longitudinal Buffer Space</a:t>
            </a:r>
          </a:p>
        </p:txBody>
      </p:sp>
      <p:sp>
        <p:nvSpPr>
          <p:cNvPr id="196611" name="Rectangle 3"/>
          <p:cNvSpPr>
            <a:spLocks noGrp="1" noChangeArrowheads="1"/>
          </p:cNvSpPr>
          <p:nvPr>
            <p:ph idx="4294967295"/>
          </p:nvPr>
        </p:nvSpPr>
        <p:spPr>
          <a:xfrm>
            <a:off x="381000" y="1600200"/>
            <a:ext cx="8229600" cy="4530725"/>
          </a:xfrm>
        </p:spPr>
        <p:txBody>
          <a:bodyPr/>
          <a:lstStyle/>
          <a:p>
            <a:pPr eaLnBrk="1" hangingPunct="1"/>
            <a:r>
              <a:rPr lang="en-US" smtClean="0"/>
              <a:t>Recovery area for out of control vehicles</a:t>
            </a:r>
          </a:p>
          <a:p>
            <a:pPr eaLnBrk="1" hangingPunct="1"/>
            <a:r>
              <a:rPr lang="en-US" smtClean="0"/>
              <a:t>Protects workers</a:t>
            </a:r>
          </a:p>
          <a:p>
            <a:pPr eaLnBrk="1" hangingPunct="1"/>
            <a:r>
              <a:rPr lang="en-US" smtClean="0"/>
              <a:t>No work Allowed/Always Empty</a:t>
            </a:r>
          </a:p>
          <a:p>
            <a:pPr lvl="1" eaLnBrk="1" hangingPunct="1"/>
            <a:r>
              <a:rPr lang="en-US" sz="3000" smtClean="0"/>
              <a:t>No vehicles, equipment or materials allowed</a:t>
            </a:r>
          </a:p>
          <a:p>
            <a:pPr eaLnBrk="1" hangingPunct="1"/>
            <a:r>
              <a:rPr lang="en-US" smtClean="0"/>
              <a:t>Optional, but is highly recommended</a:t>
            </a:r>
          </a:p>
          <a:p>
            <a:pPr eaLnBrk="1" hangingPunct="1"/>
            <a:r>
              <a:rPr lang="en-US" smtClean="0"/>
              <a:t>Based on stopping distances</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Lateral Buffer Space</a:t>
            </a:r>
          </a:p>
        </p:txBody>
      </p:sp>
      <p:sp>
        <p:nvSpPr>
          <p:cNvPr id="197635" name="Rectangle 3"/>
          <p:cNvSpPr>
            <a:spLocks noGrp="1" noChangeArrowheads="1"/>
          </p:cNvSpPr>
          <p:nvPr>
            <p:ph idx="4294967295"/>
          </p:nvPr>
        </p:nvSpPr>
        <p:spPr>
          <a:xfrm>
            <a:off x="304800" y="1600200"/>
            <a:ext cx="4760913" cy="4535488"/>
          </a:xfrm>
        </p:spPr>
        <p:txBody>
          <a:bodyPr/>
          <a:lstStyle/>
          <a:p>
            <a:pPr eaLnBrk="1" hangingPunct="1"/>
            <a:r>
              <a:rPr lang="en-US" smtClean="0"/>
              <a:t>No set distance or table</a:t>
            </a:r>
          </a:p>
          <a:p>
            <a:pPr eaLnBrk="1" hangingPunct="1"/>
            <a:r>
              <a:rPr lang="en-US" smtClean="0"/>
              <a:t>Case by case</a:t>
            </a:r>
          </a:p>
          <a:p>
            <a:pPr eaLnBrk="1" hangingPunct="1"/>
            <a:r>
              <a:rPr lang="en-US" smtClean="0"/>
              <a:t>Engineering judgment</a:t>
            </a:r>
          </a:p>
          <a:p>
            <a:pPr eaLnBrk="1" hangingPunct="1">
              <a:buFont typeface="Wingdings" pitchFamily="2" charset="2"/>
              <a:buNone/>
            </a:pPr>
            <a:endParaRPr lang="en-US" smtClean="0"/>
          </a:p>
        </p:txBody>
      </p:sp>
      <p:sp>
        <p:nvSpPr>
          <p:cNvPr id="197636" name="Line 4"/>
          <p:cNvSpPr>
            <a:spLocks noChangeShapeType="1"/>
          </p:cNvSpPr>
          <p:nvPr/>
        </p:nvSpPr>
        <p:spPr bwMode="auto">
          <a:xfrm>
            <a:off x="5715000" y="2209800"/>
            <a:ext cx="0" cy="388620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37" name="Line 5"/>
          <p:cNvSpPr>
            <a:spLocks noChangeShapeType="1"/>
          </p:cNvSpPr>
          <p:nvPr/>
        </p:nvSpPr>
        <p:spPr bwMode="auto">
          <a:xfrm>
            <a:off x="7924800" y="2209800"/>
            <a:ext cx="0" cy="3886200"/>
          </a:xfrm>
          <a:prstGeom prst="line">
            <a:avLst/>
          </a:prstGeom>
          <a:noFill/>
          <a:ln w="5715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38" name="Line 6"/>
          <p:cNvSpPr>
            <a:spLocks noChangeShapeType="1"/>
          </p:cNvSpPr>
          <p:nvPr/>
        </p:nvSpPr>
        <p:spPr bwMode="auto">
          <a:xfrm>
            <a:off x="6553200" y="2286000"/>
            <a:ext cx="0" cy="457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39" name="Line 7"/>
          <p:cNvSpPr>
            <a:spLocks noChangeShapeType="1"/>
          </p:cNvSpPr>
          <p:nvPr/>
        </p:nvSpPr>
        <p:spPr bwMode="auto">
          <a:xfrm>
            <a:off x="6553200" y="3048000"/>
            <a:ext cx="0" cy="457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40" name="Line 8"/>
          <p:cNvSpPr>
            <a:spLocks noChangeShapeType="1"/>
          </p:cNvSpPr>
          <p:nvPr/>
        </p:nvSpPr>
        <p:spPr bwMode="auto">
          <a:xfrm>
            <a:off x="6553200" y="3810000"/>
            <a:ext cx="0" cy="457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41" name="Line 9"/>
          <p:cNvSpPr>
            <a:spLocks noChangeShapeType="1"/>
          </p:cNvSpPr>
          <p:nvPr/>
        </p:nvSpPr>
        <p:spPr bwMode="auto">
          <a:xfrm>
            <a:off x="6553200" y="4495800"/>
            <a:ext cx="0" cy="457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42" name="Line 10"/>
          <p:cNvSpPr>
            <a:spLocks noChangeShapeType="1"/>
          </p:cNvSpPr>
          <p:nvPr/>
        </p:nvSpPr>
        <p:spPr bwMode="auto">
          <a:xfrm>
            <a:off x="6553200" y="5410200"/>
            <a:ext cx="0" cy="4572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7643" name="Rectangle 11"/>
          <p:cNvSpPr>
            <a:spLocks noChangeArrowheads="1"/>
          </p:cNvSpPr>
          <p:nvPr/>
        </p:nvSpPr>
        <p:spPr bwMode="auto">
          <a:xfrm>
            <a:off x="7467600" y="2971800"/>
            <a:ext cx="381000" cy="1447800"/>
          </a:xfrm>
          <a:prstGeom prst="rect">
            <a:avLst/>
          </a:prstGeom>
          <a:solidFill>
            <a:schemeClr val="accent1"/>
          </a:solidFill>
          <a:ln w="9525">
            <a:solidFill>
              <a:srgbClr val="000000"/>
            </a:solidFill>
            <a:miter lim="800000"/>
            <a:headEnd/>
            <a:tailEnd/>
          </a:ln>
        </p:spPr>
        <p:txBody>
          <a:bodyPr wrap="none" anchor="ctr"/>
          <a:lstStyle/>
          <a:p>
            <a:endParaRPr lang="en-US"/>
          </a:p>
        </p:txBody>
      </p:sp>
      <p:sp>
        <p:nvSpPr>
          <p:cNvPr id="197644" name="Line 13"/>
          <p:cNvSpPr>
            <a:spLocks noChangeShapeType="1"/>
          </p:cNvSpPr>
          <p:nvPr/>
        </p:nvSpPr>
        <p:spPr bwMode="auto">
          <a:xfrm>
            <a:off x="6553200" y="3886200"/>
            <a:ext cx="457200" cy="0"/>
          </a:xfrm>
          <a:prstGeom prst="line">
            <a:avLst/>
          </a:prstGeom>
          <a:noFill/>
          <a:ln w="28575">
            <a:solidFill>
              <a:schemeClr val="tx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645" name="Line 14"/>
          <p:cNvSpPr>
            <a:spLocks noChangeShapeType="1"/>
          </p:cNvSpPr>
          <p:nvPr/>
        </p:nvSpPr>
        <p:spPr bwMode="auto">
          <a:xfrm flipV="1">
            <a:off x="4419600" y="4114800"/>
            <a:ext cx="2133600" cy="10668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7646" name="Text Box 15"/>
          <p:cNvSpPr txBox="1">
            <a:spLocks noChangeArrowheads="1"/>
          </p:cNvSpPr>
          <p:nvPr/>
        </p:nvSpPr>
        <p:spPr bwMode="auto">
          <a:xfrm>
            <a:off x="3200400" y="5181600"/>
            <a:ext cx="25987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3200">
                <a:latin typeface="Times New Roman" pitchFamily="18" charset="0"/>
              </a:rPr>
              <a:t>Lateral Buffer </a:t>
            </a:r>
          </a:p>
        </p:txBody>
      </p:sp>
      <p:sp>
        <p:nvSpPr>
          <p:cNvPr id="197647" name="Rectangle 16"/>
          <p:cNvSpPr>
            <a:spLocks noChangeArrowheads="1"/>
          </p:cNvSpPr>
          <p:nvPr/>
        </p:nvSpPr>
        <p:spPr bwMode="auto">
          <a:xfrm>
            <a:off x="7010400" y="2743200"/>
            <a:ext cx="152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197648" name="Rectangle 17"/>
          <p:cNvSpPr>
            <a:spLocks noChangeArrowheads="1"/>
          </p:cNvSpPr>
          <p:nvPr/>
        </p:nvSpPr>
        <p:spPr bwMode="auto">
          <a:xfrm>
            <a:off x="7010400" y="3124200"/>
            <a:ext cx="152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197649" name="Rectangle 18"/>
          <p:cNvSpPr>
            <a:spLocks noChangeArrowheads="1"/>
          </p:cNvSpPr>
          <p:nvPr/>
        </p:nvSpPr>
        <p:spPr bwMode="auto">
          <a:xfrm>
            <a:off x="7010400" y="3429000"/>
            <a:ext cx="152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197650" name="Rectangle 19"/>
          <p:cNvSpPr>
            <a:spLocks noChangeArrowheads="1"/>
          </p:cNvSpPr>
          <p:nvPr/>
        </p:nvSpPr>
        <p:spPr bwMode="auto">
          <a:xfrm>
            <a:off x="7010400" y="4267200"/>
            <a:ext cx="152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197651" name="Rectangle 20"/>
          <p:cNvSpPr>
            <a:spLocks noChangeArrowheads="1"/>
          </p:cNvSpPr>
          <p:nvPr/>
        </p:nvSpPr>
        <p:spPr bwMode="auto">
          <a:xfrm>
            <a:off x="7010400" y="4572000"/>
            <a:ext cx="152400" cy="152400"/>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197652" name="Rectangle 21"/>
          <p:cNvSpPr>
            <a:spLocks noChangeArrowheads="1"/>
          </p:cNvSpPr>
          <p:nvPr/>
        </p:nvSpPr>
        <p:spPr bwMode="auto">
          <a:xfrm>
            <a:off x="7010400" y="3810000"/>
            <a:ext cx="152400" cy="152400"/>
          </a:xfrm>
          <a:prstGeom prst="rect">
            <a:avLst/>
          </a:prstGeom>
          <a:solidFill>
            <a:schemeClr val="accent1"/>
          </a:solidFill>
          <a:ln w="9525">
            <a:solidFill>
              <a:schemeClr val="accent1"/>
            </a:solidFill>
            <a:miter lim="800000"/>
            <a:headEnd/>
            <a:tailEnd/>
          </a:ln>
        </p:spPr>
        <p:txBody>
          <a:bodyPr wrap="none" anchor="ctr"/>
          <a:lstStyle/>
          <a:p>
            <a:pPr algn="ctr" eaLnBrk="0" hangingPunct="0">
              <a:spcBef>
                <a:spcPct val="20000"/>
              </a:spcBef>
            </a:pPr>
            <a:endParaRPr lang="en-US" sz="3200">
              <a:latin typeface="Times New Roman" pitchFamily="18" charset="0"/>
            </a:endParaRP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Area</a:t>
            </a:r>
          </a:p>
        </p:txBody>
      </p:sp>
      <p:sp>
        <p:nvSpPr>
          <p:cNvPr id="198659" name="Rectangle 3"/>
          <p:cNvSpPr>
            <a:spLocks noGrp="1" noChangeArrowheads="1"/>
          </p:cNvSpPr>
          <p:nvPr>
            <p:ph idx="4294967295"/>
          </p:nvPr>
        </p:nvSpPr>
        <p:spPr>
          <a:xfrm>
            <a:off x="381000" y="1752600"/>
            <a:ext cx="8229600" cy="4530725"/>
          </a:xfrm>
        </p:spPr>
        <p:txBody>
          <a:bodyPr/>
          <a:lstStyle/>
          <a:p>
            <a:pPr eaLnBrk="1" hangingPunct="1"/>
            <a:r>
              <a:rPr lang="en-US" smtClean="0"/>
              <a:t>Work activity takes place</a:t>
            </a:r>
          </a:p>
          <a:p>
            <a:pPr eaLnBrk="1" hangingPunct="1"/>
            <a:r>
              <a:rPr lang="en-US" smtClean="0"/>
              <a:t>Exclusive use by workers, equipment, and construction materials</a:t>
            </a:r>
          </a:p>
          <a:p>
            <a:pPr eaLnBrk="1" hangingPunct="1"/>
            <a:r>
              <a:rPr lang="en-US" smtClean="0"/>
              <a:t>May be fixed or moving location</a:t>
            </a:r>
          </a:p>
          <a:p>
            <a:pPr eaLnBrk="1" hangingPunct="1"/>
            <a:r>
              <a:rPr lang="en-US" smtClean="0"/>
              <a:t>Delineated by channelizing devices or shielded by barriers to exclude traffic</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Minimizing the Conflicts</a:t>
            </a:r>
          </a:p>
        </p:txBody>
      </p:sp>
      <p:sp>
        <p:nvSpPr>
          <p:cNvPr id="392195" name="Rectangle 3"/>
          <p:cNvSpPr>
            <a:spLocks noGrp="1" noChangeArrowheads="1"/>
          </p:cNvSpPr>
          <p:nvPr>
            <p:ph idx="4294967295"/>
          </p:nvPr>
        </p:nvSpPr>
        <p:spPr>
          <a:xfrm>
            <a:off x="381000" y="1600200"/>
            <a:ext cx="8229600" cy="4530725"/>
          </a:xfrm>
        </p:spPr>
        <p:txBody>
          <a:bodyPr>
            <a:normAutofit fontScale="92500" lnSpcReduction="10000"/>
          </a:bodyPr>
          <a:lstStyle/>
          <a:p>
            <a:pPr marL="411480" eaLnBrk="1" fontAlgn="auto" hangingPunct="1">
              <a:spcAft>
                <a:spcPts val="0"/>
              </a:spcAft>
              <a:buFont typeface="Wingdings"/>
              <a:buChar char=""/>
              <a:defRPr/>
            </a:pPr>
            <a:r>
              <a:rPr lang="en-US" dirty="0" smtClean="0"/>
              <a:t>Using familiar traffic control devices properly</a:t>
            </a:r>
          </a:p>
          <a:p>
            <a:pPr marL="411480" eaLnBrk="1" fontAlgn="auto" hangingPunct="1">
              <a:spcAft>
                <a:spcPts val="0"/>
              </a:spcAft>
              <a:buFont typeface="Wingdings"/>
              <a:buChar char=""/>
              <a:defRPr/>
            </a:pPr>
            <a:r>
              <a:rPr lang="en-US" dirty="0" smtClean="0"/>
              <a:t>Safe entrance and exit for work vehicles</a:t>
            </a:r>
          </a:p>
          <a:p>
            <a:pPr marL="411480" eaLnBrk="1" fontAlgn="auto" hangingPunct="1">
              <a:spcAft>
                <a:spcPts val="0"/>
              </a:spcAft>
              <a:buFont typeface="Wingdings"/>
              <a:buChar char=""/>
              <a:defRPr/>
            </a:pPr>
            <a:r>
              <a:rPr lang="en-US" dirty="0" smtClean="0"/>
              <a:t>Adequate advance warning</a:t>
            </a:r>
          </a:p>
          <a:p>
            <a:pPr marL="411480" eaLnBrk="1" fontAlgn="auto" hangingPunct="1">
              <a:spcAft>
                <a:spcPts val="0"/>
              </a:spcAft>
              <a:buFont typeface="Wingdings"/>
              <a:buChar char=""/>
              <a:defRPr/>
            </a:pPr>
            <a:r>
              <a:rPr lang="en-US" dirty="0" smtClean="0"/>
              <a:t>Truck mounted attenuators for worker protection</a:t>
            </a:r>
          </a:p>
          <a:p>
            <a:pPr marL="411480" eaLnBrk="1" fontAlgn="auto" hangingPunct="1">
              <a:spcAft>
                <a:spcPts val="0"/>
              </a:spcAft>
              <a:buFont typeface="Wingdings"/>
              <a:buChar char=""/>
              <a:defRPr/>
            </a:pPr>
            <a:r>
              <a:rPr lang="en-US" dirty="0" smtClean="0"/>
              <a:t>Flashing lights on work vehicles that are exposed to traffic</a:t>
            </a:r>
          </a:p>
          <a:p>
            <a:pPr marL="411480" eaLnBrk="1" fontAlgn="auto" hangingPunct="1">
              <a:spcAft>
                <a:spcPts val="0"/>
              </a:spcAft>
              <a:buFont typeface="Wingdings"/>
              <a:buChar char=""/>
              <a:defRPr/>
            </a:pPr>
            <a:r>
              <a:rPr lang="en-US" dirty="0" smtClean="0"/>
              <a:t>Provide a safe parking area for workers private vehicles (Internal Traffic Control Plan)</a:t>
            </a:r>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Termination Area</a:t>
            </a:r>
          </a:p>
        </p:txBody>
      </p:sp>
      <p:sp>
        <p:nvSpPr>
          <p:cNvPr id="200707" name="Rectangle 3"/>
          <p:cNvSpPr>
            <a:spLocks noGrp="1" noChangeArrowheads="1"/>
          </p:cNvSpPr>
          <p:nvPr>
            <p:ph idx="4294967295"/>
          </p:nvPr>
        </p:nvSpPr>
        <p:spPr>
          <a:xfrm>
            <a:off x="457200" y="1676400"/>
            <a:ext cx="8229600" cy="4530725"/>
          </a:xfrm>
        </p:spPr>
        <p:txBody>
          <a:bodyPr/>
          <a:lstStyle/>
          <a:p>
            <a:pPr eaLnBrk="1" hangingPunct="1"/>
            <a:r>
              <a:rPr lang="en-US" smtClean="0"/>
              <a:t>Downstream of the work area</a:t>
            </a:r>
          </a:p>
          <a:p>
            <a:pPr eaLnBrk="1" hangingPunct="1"/>
            <a:r>
              <a:rPr lang="en-US" smtClean="0"/>
              <a:t>Typically short</a:t>
            </a:r>
          </a:p>
          <a:p>
            <a:pPr eaLnBrk="1" hangingPunct="1"/>
            <a:r>
              <a:rPr lang="en-US" smtClean="0"/>
              <a:t>Used to allow traffic to clear the work area and return to normal traffic lanes.</a:t>
            </a:r>
          </a:p>
          <a:p>
            <a:pPr eaLnBrk="1" hangingPunct="1"/>
            <a:r>
              <a:rPr lang="en-US" u="sng" smtClean="0"/>
              <a:t>End Road Work</a:t>
            </a:r>
            <a:r>
              <a:rPr lang="en-US" smtClean="0"/>
              <a:t> (optional)</a:t>
            </a:r>
          </a:p>
          <a:p>
            <a:pPr eaLnBrk="1" hangingPunct="1"/>
            <a:r>
              <a:rPr lang="en-US" smtClean="0"/>
              <a:t>Downstream Taper</a:t>
            </a:r>
          </a:p>
          <a:p>
            <a:pPr lvl="1" eaLnBrk="1" hangingPunct="1"/>
            <a:r>
              <a:rPr lang="en-US" sz="3000" smtClean="0"/>
              <a:t>Min. 100 ft. (per lane closed)</a:t>
            </a:r>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AutoShape 48"/>
          <p:cNvSpPr>
            <a:spLocks noChangeArrowheads="1"/>
          </p:cNvSpPr>
          <p:nvPr/>
        </p:nvSpPr>
        <p:spPr bwMode="auto">
          <a:xfrm>
            <a:off x="7924800" y="6342063"/>
            <a:ext cx="838200" cy="366712"/>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1731" name="AutoShape 47"/>
          <p:cNvSpPr>
            <a:spLocks noChangeArrowheads="1"/>
          </p:cNvSpPr>
          <p:nvPr/>
        </p:nvSpPr>
        <p:spPr bwMode="auto">
          <a:xfrm>
            <a:off x="7943850" y="6084888"/>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01732" name="AutoShape 46"/>
          <p:cNvSpPr>
            <a:spLocks noChangeArrowheads="1"/>
          </p:cNvSpPr>
          <p:nvPr/>
        </p:nvSpPr>
        <p:spPr bwMode="auto">
          <a:xfrm>
            <a:off x="7956550" y="5829300"/>
            <a:ext cx="777875" cy="331788"/>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1733" name="AutoShape 45"/>
          <p:cNvSpPr>
            <a:spLocks noChangeArrowheads="1"/>
          </p:cNvSpPr>
          <p:nvPr/>
        </p:nvSpPr>
        <p:spPr bwMode="auto">
          <a:xfrm>
            <a:off x="7966075" y="5602288"/>
            <a:ext cx="755650" cy="296862"/>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01734" name="AutoShape 44"/>
          <p:cNvSpPr>
            <a:spLocks noChangeArrowheads="1"/>
          </p:cNvSpPr>
          <p:nvPr/>
        </p:nvSpPr>
        <p:spPr bwMode="auto">
          <a:xfrm>
            <a:off x="7975600" y="5356225"/>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1735" name="Oval 43"/>
          <p:cNvSpPr>
            <a:spLocks noChangeArrowheads="1"/>
          </p:cNvSpPr>
          <p:nvPr/>
        </p:nvSpPr>
        <p:spPr bwMode="auto">
          <a:xfrm>
            <a:off x="7980363" y="4803775"/>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1736" name="Rectangle 42"/>
          <p:cNvSpPr>
            <a:spLocks noChangeArrowheads="1"/>
          </p:cNvSpPr>
          <p:nvPr/>
        </p:nvSpPr>
        <p:spPr bwMode="auto">
          <a:xfrm>
            <a:off x="8151813" y="5260975"/>
            <a:ext cx="222250" cy="141288"/>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201737" name="Oval 41"/>
          <p:cNvSpPr>
            <a:spLocks noChangeArrowheads="1"/>
          </p:cNvSpPr>
          <p:nvPr/>
        </p:nvSpPr>
        <p:spPr bwMode="auto">
          <a:xfrm>
            <a:off x="8128000" y="4954588"/>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201738" name="Text Box 40"/>
          <p:cNvSpPr txBox="1">
            <a:spLocks noChangeArrowheads="1"/>
          </p:cNvSpPr>
          <p:nvPr/>
        </p:nvSpPr>
        <p:spPr bwMode="auto">
          <a:xfrm>
            <a:off x="506413" y="6413500"/>
            <a:ext cx="2722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600" b="1"/>
              <a:t>Slide 2-</a:t>
            </a:r>
            <a:fld id="{5EAEF5D1-FC61-4AA0-91E3-499550DB5837}" type="slidenum">
              <a:rPr lang="en-US" sz="1600" b="1"/>
              <a:pPr>
                <a:spcBef>
                  <a:spcPct val="50000"/>
                </a:spcBef>
              </a:pPr>
              <a:t>167</a:t>
            </a:fld>
            <a:endParaRPr lang="en-US" sz="1600" b="1"/>
          </a:p>
        </p:txBody>
      </p:sp>
      <p:sp>
        <p:nvSpPr>
          <p:cNvPr id="281638" name="Rectangle 38"/>
          <p:cNvSpPr>
            <a:spLocks noChangeArrowheads="1"/>
          </p:cNvSpPr>
          <p:nvPr/>
        </p:nvSpPr>
        <p:spPr bwMode="auto">
          <a:xfrm>
            <a:off x="0" y="0"/>
            <a:ext cx="9144000" cy="1219200"/>
          </a:xfrm>
          <a:prstGeom prst="rect">
            <a:avLst/>
          </a:prstGeom>
          <a:noFill/>
          <a:ln w="9525">
            <a:no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Scenario</a:t>
            </a:r>
            <a:r>
              <a:rPr lang="en-US" sz="4400" dirty="0">
                <a:solidFill>
                  <a:schemeClr val="tx2"/>
                </a:solidFill>
                <a:effectLst>
                  <a:outerShdw blurRad="38100" dist="38100" dir="2700000" algn="tl">
                    <a:srgbClr val="000000"/>
                  </a:outerShdw>
                </a:effectLst>
                <a:latin typeface="Impact" pitchFamily="34" charset="0"/>
              </a:rPr>
              <a:t> #1</a:t>
            </a:r>
            <a:endParaRPr lang="en-US" sz="4400" dirty="0">
              <a:solidFill>
                <a:schemeClr val="tx2"/>
              </a:solidFill>
              <a:effectLst>
                <a:outerShdw blurRad="38100" dist="38100" dir="2700000" algn="tl">
                  <a:srgbClr val="000000"/>
                </a:outerShdw>
              </a:effectLs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688" y="1239266"/>
            <a:ext cx="8802624" cy="5510784"/>
          </a:xfrm>
          <a:prstGeom prst="rect">
            <a:avLst/>
          </a:prstGeom>
        </p:spPr>
      </p:pic>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9" name="Rectangle 3"/>
          <p:cNvSpPr>
            <a:spLocks noChangeArrowheads="1"/>
          </p:cNvSpPr>
          <p:nvPr/>
        </p:nvSpPr>
        <p:spPr bwMode="auto">
          <a:xfrm>
            <a:off x="609600" y="228600"/>
            <a:ext cx="7924800" cy="1219200"/>
          </a:xfrm>
          <a:prstGeom prst="rect">
            <a:avLst/>
          </a:prstGeom>
          <a:noFill/>
          <a:ln w="9525">
            <a:no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Answer - Scenario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45" y="1447800"/>
            <a:ext cx="8847909" cy="5076488"/>
          </a:xfrm>
          <a:prstGeom prst="rect">
            <a:avLst/>
          </a:prstGeom>
        </p:spPr>
      </p:pic>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AutoShape 79"/>
          <p:cNvSpPr>
            <a:spLocks noChangeArrowheads="1"/>
          </p:cNvSpPr>
          <p:nvPr/>
        </p:nvSpPr>
        <p:spPr bwMode="auto">
          <a:xfrm>
            <a:off x="7924800" y="6262688"/>
            <a:ext cx="838200" cy="366712"/>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3779" name="AutoShape 78"/>
          <p:cNvSpPr>
            <a:spLocks noChangeArrowheads="1"/>
          </p:cNvSpPr>
          <p:nvPr/>
        </p:nvSpPr>
        <p:spPr bwMode="auto">
          <a:xfrm>
            <a:off x="7943850" y="6005513"/>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03780" name="AutoShape 77"/>
          <p:cNvSpPr>
            <a:spLocks noChangeArrowheads="1"/>
          </p:cNvSpPr>
          <p:nvPr/>
        </p:nvSpPr>
        <p:spPr bwMode="auto">
          <a:xfrm>
            <a:off x="7956550" y="5749925"/>
            <a:ext cx="777875" cy="331788"/>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3781" name="AutoShape 76"/>
          <p:cNvSpPr>
            <a:spLocks noChangeArrowheads="1"/>
          </p:cNvSpPr>
          <p:nvPr/>
        </p:nvSpPr>
        <p:spPr bwMode="auto">
          <a:xfrm>
            <a:off x="7966075" y="5522913"/>
            <a:ext cx="755650" cy="296862"/>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03782" name="AutoShape 75"/>
          <p:cNvSpPr>
            <a:spLocks noChangeArrowheads="1"/>
          </p:cNvSpPr>
          <p:nvPr/>
        </p:nvSpPr>
        <p:spPr bwMode="auto">
          <a:xfrm>
            <a:off x="7975600" y="5276850"/>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3783" name="Oval 74"/>
          <p:cNvSpPr>
            <a:spLocks noChangeArrowheads="1"/>
          </p:cNvSpPr>
          <p:nvPr/>
        </p:nvSpPr>
        <p:spPr bwMode="auto">
          <a:xfrm>
            <a:off x="7980363" y="4724400"/>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3784" name="Rectangle 73"/>
          <p:cNvSpPr>
            <a:spLocks noChangeArrowheads="1"/>
          </p:cNvSpPr>
          <p:nvPr/>
        </p:nvSpPr>
        <p:spPr bwMode="auto">
          <a:xfrm>
            <a:off x="8151813" y="5181600"/>
            <a:ext cx="222250" cy="141288"/>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203785" name="Oval 72"/>
          <p:cNvSpPr>
            <a:spLocks noChangeArrowheads="1"/>
          </p:cNvSpPr>
          <p:nvPr/>
        </p:nvSpPr>
        <p:spPr bwMode="auto">
          <a:xfrm>
            <a:off x="8128000" y="4875213"/>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203788" name="Rectangle 2"/>
          <p:cNvSpPr>
            <a:spLocks noChangeArrowheads="1"/>
          </p:cNvSpPr>
          <p:nvPr/>
        </p:nvSpPr>
        <p:spPr bwMode="auto">
          <a:xfrm>
            <a:off x="2609850" y="6556375"/>
            <a:ext cx="6297613" cy="301625"/>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3789" name="Rectangle 88"/>
          <p:cNvSpPr>
            <a:spLocks noChangeArrowheads="1"/>
          </p:cNvSpPr>
          <p:nvPr/>
        </p:nvSpPr>
        <p:spPr bwMode="auto">
          <a:xfrm>
            <a:off x="171450" y="381000"/>
            <a:ext cx="8972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4000">
                <a:latin typeface="Franklin Gothic Demi" pitchFamily="34" charset="0"/>
              </a:rPr>
              <a:t>Scenario #2</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3127" y="1838071"/>
            <a:ext cx="8784336" cy="4718304"/>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07478" y="1338501"/>
            <a:ext cx="5852160" cy="4879497"/>
          </a:xfrm>
          <a:prstGeom prst="rect">
            <a:avLst/>
          </a:prstGeom>
        </p:spPr>
      </p:pic>
      <p:sp>
        <p:nvSpPr>
          <p:cNvPr id="62467" name="Oval 1027"/>
          <p:cNvSpPr>
            <a:spLocks noChangeArrowheads="1"/>
          </p:cNvSpPr>
          <p:nvPr/>
        </p:nvSpPr>
        <p:spPr bwMode="auto">
          <a:xfrm>
            <a:off x="3851275" y="2898775"/>
            <a:ext cx="196850" cy="122238"/>
          </a:xfrm>
          <a:prstGeom prst="ellipse">
            <a:avLst/>
          </a:prstGeom>
          <a:solidFill>
            <a:srgbClr val="CECECE"/>
          </a:solidFill>
          <a:ln w="12700">
            <a:solidFill>
              <a:schemeClr val="tx1"/>
            </a:solidFill>
            <a:round/>
            <a:headEnd/>
            <a:tailEnd/>
          </a:ln>
        </p:spPr>
        <p:txBody>
          <a:bodyPr wrap="none" lIns="82058" tIns="41029" rIns="82058" bIns="41029" anchor="ctr"/>
          <a:lstStyle/>
          <a:p>
            <a:endParaRPr lang="en-US"/>
          </a:p>
        </p:txBody>
      </p:sp>
      <p:sp>
        <p:nvSpPr>
          <p:cNvPr id="62468" name="Line 1028"/>
          <p:cNvSpPr>
            <a:spLocks noChangeShapeType="1"/>
          </p:cNvSpPr>
          <p:nvPr/>
        </p:nvSpPr>
        <p:spPr bwMode="auto">
          <a:xfrm flipV="1">
            <a:off x="3944938" y="2465388"/>
            <a:ext cx="3175" cy="495300"/>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69" name="Line 1029"/>
          <p:cNvSpPr>
            <a:spLocks noChangeShapeType="1"/>
          </p:cNvSpPr>
          <p:nvPr/>
        </p:nvSpPr>
        <p:spPr bwMode="auto">
          <a:xfrm>
            <a:off x="2822575" y="1758950"/>
            <a:ext cx="1957388" cy="1200150"/>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0" name="Line 1030"/>
          <p:cNvSpPr>
            <a:spLocks noChangeShapeType="1"/>
          </p:cNvSpPr>
          <p:nvPr/>
        </p:nvSpPr>
        <p:spPr bwMode="auto">
          <a:xfrm flipV="1">
            <a:off x="2355850" y="941388"/>
            <a:ext cx="3186113" cy="3036887"/>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1" name="Line 1031"/>
          <p:cNvSpPr>
            <a:spLocks noChangeShapeType="1"/>
          </p:cNvSpPr>
          <p:nvPr/>
        </p:nvSpPr>
        <p:spPr bwMode="auto">
          <a:xfrm flipH="1">
            <a:off x="1706563" y="3967163"/>
            <a:ext cx="654050" cy="1336675"/>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2" name="Line 1032"/>
          <p:cNvSpPr>
            <a:spLocks noChangeShapeType="1"/>
          </p:cNvSpPr>
          <p:nvPr/>
        </p:nvSpPr>
        <p:spPr bwMode="auto">
          <a:xfrm>
            <a:off x="5541963" y="935038"/>
            <a:ext cx="1397000" cy="522287"/>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3" name="Line 1033"/>
          <p:cNvSpPr>
            <a:spLocks noChangeShapeType="1"/>
          </p:cNvSpPr>
          <p:nvPr/>
        </p:nvSpPr>
        <p:spPr bwMode="auto">
          <a:xfrm flipH="1">
            <a:off x="2389188" y="1765300"/>
            <a:ext cx="433387" cy="168116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4" name="Line 1034"/>
          <p:cNvSpPr>
            <a:spLocks noChangeShapeType="1"/>
          </p:cNvSpPr>
          <p:nvPr/>
        </p:nvSpPr>
        <p:spPr bwMode="auto">
          <a:xfrm>
            <a:off x="2493963" y="806450"/>
            <a:ext cx="1033462" cy="703263"/>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5" name="Line 1035"/>
          <p:cNvSpPr>
            <a:spLocks noChangeShapeType="1"/>
          </p:cNvSpPr>
          <p:nvPr/>
        </p:nvSpPr>
        <p:spPr bwMode="auto">
          <a:xfrm>
            <a:off x="3532188" y="1512888"/>
            <a:ext cx="415925" cy="935037"/>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lIns="82058" tIns="41029" rIns="82058" bIns="41029"/>
          <a:lstStyle/>
          <a:p>
            <a:endParaRPr lang="en-US"/>
          </a:p>
        </p:txBody>
      </p:sp>
      <p:sp>
        <p:nvSpPr>
          <p:cNvPr id="62476" name="Rectangle 1036"/>
          <p:cNvSpPr>
            <a:spLocks noChangeArrowheads="1"/>
          </p:cNvSpPr>
          <p:nvPr/>
        </p:nvSpPr>
        <p:spPr bwMode="auto">
          <a:xfrm>
            <a:off x="45425" y="278538"/>
            <a:ext cx="30273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a:lnSpc>
                <a:spcPct val="85000"/>
              </a:lnSpc>
            </a:pPr>
            <a:r>
              <a:rPr lang="en-US" b="1" dirty="0"/>
              <a:t>Eye level 10 </a:t>
            </a:r>
            <a:r>
              <a:rPr lang="en-US" b="1" dirty="0" err="1"/>
              <a:t>ft</a:t>
            </a:r>
            <a:r>
              <a:rPr lang="en-US" b="1" dirty="0"/>
              <a:t> - 0 in above</a:t>
            </a:r>
          </a:p>
          <a:p>
            <a:pPr algn="ctr">
              <a:lnSpc>
                <a:spcPct val="85000"/>
              </a:lnSpc>
            </a:pPr>
            <a:r>
              <a:rPr lang="en-US" b="1" dirty="0"/>
              <a:t>ground level</a:t>
            </a:r>
          </a:p>
        </p:txBody>
      </p:sp>
      <p:sp>
        <p:nvSpPr>
          <p:cNvPr id="62477" name="Rectangle 1038"/>
          <p:cNvSpPr>
            <a:spLocks noChangeArrowheads="1"/>
          </p:cNvSpPr>
          <p:nvPr/>
        </p:nvSpPr>
        <p:spPr bwMode="auto">
          <a:xfrm>
            <a:off x="4038600" y="6165850"/>
            <a:ext cx="48704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a:lnSpc>
                <a:spcPct val="90000"/>
              </a:lnSpc>
            </a:pPr>
            <a:r>
              <a:rPr lang="en-US" sz="4400" b="1"/>
              <a:t>Front End Loader</a:t>
            </a:r>
          </a:p>
        </p:txBody>
      </p:sp>
      <p:sp>
        <p:nvSpPr>
          <p:cNvPr id="62478" name="Rectangle 1039"/>
          <p:cNvSpPr>
            <a:spLocks noChangeArrowheads="1"/>
          </p:cNvSpPr>
          <p:nvPr/>
        </p:nvSpPr>
        <p:spPr bwMode="auto">
          <a:xfrm>
            <a:off x="4110038" y="5137150"/>
            <a:ext cx="7064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14’ 10”</a:t>
            </a:r>
          </a:p>
        </p:txBody>
      </p:sp>
      <p:sp>
        <p:nvSpPr>
          <p:cNvPr id="62479" name="Rectangle 1040"/>
          <p:cNvSpPr>
            <a:spLocks noChangeArrowheads="1"/>
          </p:cNvSpPr>
          <p:nvPr/>
        </p:nvSpPr>
        <p:spPr bwMode="auto">
          <a:xfrm>
            <a:off x="1524000" y="5562600"/>
            <a:ext cx="742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21’ 11” </a:t>
            </a:r>
          </a:p>
        </p:txBody>
      </p:sp>
      <p:sp>
        <p:nvSpPr>
          <p:cNvPr id="62480" name="Rectangle 1041"/>
          <p:cNvSpPr>
            <a:spLocks noChangeArrowheads="1"/>
          </p:cNvSpPr>
          <p:nvPr/>
        </p:nvSpPr>
        <p:spPr bwMode="auto">
          <a:xfrm>
            <a:off x="5754688" y="3636963"/>
            <a:ext cx="6143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14’ 3”</a:t>
            </a:r>
          </a:p>
        </p:txBody>
      </p:sp>
      <p:sp>
        <p:nvSpPr>
          <p:cNvPr id="62481" name="Rectangle 1042"/>
          <p:cNvSpPr>
            <a:spLocks noChangeArrowheads="1"/>
          </p:cNvSpPr>
          <p:nvPr/>
        </p:nvSpPr>
        <p:spPr bwMode="auto">
          <a:xfrm>
            <a:off x="1676400" y="3352800"/>
            <a:ext cx="6588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16’ 2” </a:t>
            </a:r>
          </a:p>
        </p:txBody>
      </p:sp>
      <p:sp>
        <p:nvSpPr>
          <p:cNvPr id="62482" name="Rectangle 1045"/>
          <p:cNvSpPr>
            <a:spLocks noChangeArrowheads="1"/>
          </p:cNvSpPr>
          <p:nvPr/>
        </p:nvSpPr>
        <p:spPr bwMode="auto">
          <a:xfrm>
            <a:off x="2822575" y="2165350"/>
            <a:ext cx="660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14’ 8” </a:t>
            </a:r>
          </a:p>
        </p:txBody>
      </p:sp>
      <p:sp>
        <p:nvSpPr>
          <p:cNvPr id="62483" name="Rectangle 1046"/>
          <p:cNvSpPr>
            <a:spLocks noChangeArrowheads="1"/>
          </p:cNvSpPr>
          <p:nvPr/>
        </p:nvSpPr>
        <p:spPr bwMode="auto">
          <a:xfrm>
            <a:off x="6553200" y="1752600"/>
            <a:ext cx="7064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28’11</a:t>
            </a:r>
            <a:r>
              <a:rPr lang="en-US" sz="1300" b="1">
                <a:solidFill>
                  <a:schemeClr val="bg1"/>
                </a:solidFill>
              </a:rPr>
              <a:t>” </a:t>
            </a:r>
          </a:p>
        </p:txBody>
      </p:sp>
      <p:sp>
        <p:nvSpPr>
          <p:cNvPr id="62484" name="Line 1047"/>
          <p:cNvSpPr>
            <a:spLocks noChangeShapeType="1"/>
          </p:cNvSpPr>
          <p:nvPr/>
        </p:nvSpPr>
        <p:spPr bwMode="auto">
          <a:xfrm>
            <a:off x="4779963" y="2959100"/>
            <a:ext cx="207962" cy="1344613"/>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lIns="82058" tIns="41029" rIns="82058" bIns="41029"/>
          <a:lstStyle/>
          <a:p>
            <a:endParaRPr lang="en-US"/>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ChangeArrowheads="1"/>
          </p:cNvSpPr>
          <p:nvPr/>
        </p:nvSpPr>
        <p:spPr bwMode="auto">
          <a:xfrm>
            <a:off x="0" y="0"/>
            <a:ext cx="9144000" cy="1219200"/>
          </a:xfrm>
          <a:prstGeom prst="rect">
            <a:avLst/>
          </a:prstGeom>
          <a:noFill/>
          <a:ln w="9525">
            <a:no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Answer - Scenario #2 </a:t>
            </a:r>
            <a:r>
              <a:rPr lang="en-US" sz="4000" b="1" dirty="0">
                <a:effectLst>
                  <a:outerShdw blurRad="38100" dist="38100" dir="2700000" algn="tl">
                    <a:srgbClr val="000000"/>
                  </a:outerShdw>
                </a:effectLst>
                <a:latin typeface="Franklin Gothic Demi" pitchFamily="34" charset="0"/>
              </a:rPr>
              <a:t>(better)</a:t>
            </a:r>
            <a:endParaRPr lang="en-US" sz="4000" dirty="0">
              <a:effectLst>
                <a:outerShdw blurRad="38100" dist="38100" dir="2700000" algn="tl">
                  <a:srgbClr val="000000"/>
                </a:outerShdw>
              </a:effectLst>
              <a:latin typeface="Franklin Gothic Demi"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4394" y="1143000"/>
            <a:ext cx="8610600" cy="5103215"/>
          </a:xfrm>
          <a:prstGeom prst="rect">
            <a:avLst/>
          </a:prstGeom>
        </p:spPr>
      </p:pic>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7" name="Rectangle 3"/>
          <p:cNvSpPr>
            <a:spLocks noChangeArrowheads="1"/>
          </p:cNvSpPr>
          <p:nvPr/>
        </p:nvSpPr>
        <p:spPr bwMode="auto">
          <a:xfrm>
            <a:off x="0" y="0"/>
            <a:ext cx="9144000" cy="1219200"/>
          </a:xfrm>
          <a:prstGeom prst="rect">
            <a:avLst/>
          </a:prstGeom>
          <a:noFill/>
          <a:ln w="9525">
            <a:no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Answer - Scenario #2 </a:t>
            </a:r>
            <a:r>
              <a:rPr lang="en-US" sz="4000" b="1" dirty="0">
                <a:effectLst>
                  <a:outerShdw blurRad="38100" dist="38100" dir="2700000" algn="tl">
                    <a:srgbClr val="000000"/>
                  </a:outerShdw>
                </a:effectLst>
                <a:latin typeface="Franklin Gothic Demi" pitchFamily="34" charset="0"/>
              </a:rPr>
              <a:t>(acceptable)</a:t>
            </a:r>
            <a:endParaRPr lang="en-US" sz="4000" dirty="0">
              <a:effectLst>
                <a:outerShdw blurRad="38100" dist="38100" dir="2700000" algn="tl">
                  <a:srgbClr val="000000"/>
                </a:outerShdw>
              </a:effectLst>
              <a:latin typeface="Franklin Gothic Dem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937945"/>
            <a:ext cx="8763000" cy="5208569"/>
          </a:xfrm>
          <a:prstGeom prst="rect">
            <a:avLst/>
          </a:prstGeom>
        </p:spPr>
      </p:pic>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AutoShape 59"/>
          <p:cNvSpPr>
            <a:spLocks noChangeArrowheads="1"/>
          </p:cNvSpPr>
          <p:nvPr/>
        </p:nvSpPr>
        <p:spPr bwMode="auto">
          <a:xfrm>
            <a:off x="7732713" y="5550944"/>
            <a:ext cx="838200" cy="366713"/>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5827" name="AutoShape 58"/>
          <p:cNvSpPr>
            <a:spLocks noChangeArrowheads="1"/>
          </p:cNvSpPr>
          <p:nvPr/>
        </p:nvSpPr>
        <p:spPr bwMode="auto">
          <a:xfrm>
            <a:off x="7943850" y="6099175"/>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05828" name="AutoShape 57"/>
          <p:cNvSpPr>
            <a:spLocks noChangeArrowheads="1"/>
          </p:cNvSpPr>
          <p:nvPr/>
        </p:nvSpPr>
        <p:spPr bwMode="auto">
          <a:xfrm>
            <a:off x="7956550" y="5843588"/>
            <a:ext cx="777875" cy="331787"/>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05829" name="AutoShape 56"/>
          <p:cNvSpPr>
            <a:spLocks noChangeArrowheads="1"/>
          </p:cNvSpPr>
          <p:nvPr/>
        </p:nvSpPr>
        <p:spPr bwMode="auto">
          <a:xfrm>
            <a:off x="7966075" y="5616575"/>
            <a:ext cx="755650" cy="296863"/>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05830" name="AutoShape 55"/>
          <p:cNvSpPr>
            <a:spLocks noChangeArrowheads="1"/>
          </p:cNvSpPr>
          <p:nvPr/>
        </p:nvSpPr>
        <p:spPr bwMode="auto">
          <a:xfrm>
            <a:off x="7975600" y="5370513"/>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83702" name="Oval 54"/>
          <p:cNvSpPr>
            <a:spLocks noChangeArrowheads="1"/>
          </p:cNvSpPr>
          <p:nvPr/>
        </p:nvSpPr>
        <p:spPr bwMode="auto">
          <a:xfrm>
            <a:off x="7980363" y="4818063"/>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32" name="Rectangle 53"/>
          <p:cNvSpPr>
            <a:spLocks noChangeArrowheads="1"/>
          </p:cNvSpPr>
          <p:nvPr/>
        </p:nvSpPr>
        <p:spPr bwMode="auto">
          <a:xfrm>
            <a:off x="8151813" y="5275263"/>
            <a:ext cx="222250" cy="141287"/>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205833" name="Oval 52"/>
          <p:cNvSpPr>
            <a:spLocks noChangeArrowheads="1"/>
          </p:cNvSpPr>
          <p:nvPr/>
        </p:nvSpPr>
        <p:spPr bwMode="auto">
          <a:xfrm>
            <a:off x="8128000" y="4968875"/>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283697" name="Rectangle 49"/>
          <p:cNvSpPr>
            <a:spLocks noChangeArrowheads="1"/>
          </p:cNvSpPr>
          <p:nvPr/>
        </p:nvSpPr>
        <p:spPr bwMode="auto">
          <a:xfrm>
            <a:off x="0" y="0"/>
            <a:ext cx="9144000" cy="1219200"/>
          </a:xfrm>
          <a:prstGeom prst="rect">
            <a:avLst/>
          </a:prstGeom>
          <a:noFill/>
          <a:ln w="9525">
            <a:no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Scenario #3</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40116"/>
            <a:ext cx="9144000" cy="508608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83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702"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ChangeArrowheads="1"/>
          </p:cNvSpPr>
          <p:nvPr/>
        </p:nvSpPr>
        <p:spPr bwMode="auto">
          <a:xfrm>
            <a:off x="0" y="0"/>
            <a:ext cx="9144000" cy="1219200"/>
          </a:xfrm>
          <a:prstGeom prst="rect">
            <a:avLst/>
          </a:prstGeom>
          <a:noFill/>
          <a:ln w="9525">
            <a:noFill/>
            <a:miter lim="800000"/>
            <a:headEnd/>
            <a:tailEnd/>
          </a:ln>
        </p:spPr>
        <p:txBody>
          <a:bodyPr/>
          <a:lstStyle/>
          <a:p>
            <a:pPr algn="ctr">
              <a:defRPr/>
            </a:pPr>
            <a:r>
              <a:rPr lang="en-US" sz="4000" dirty="0">
                <a:effectLst>
                  <a:outerShdw blurRad="38100" dist="38100" dir="2700000" algn="tl">
                    <a:srgbClr val="000000"/>
                  </a:outerShdw>
                </a:effectLst>
                <a:latin typeface="Franklin Gothic Demi" pitchFamily="34" charset="0"/>
              </a:rPr>
              <a:t>Answer - Scenario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081654"/>
            <a:ext cx="8534400" cy="5055822"/>
          </a:xfrm>
          <a:prstGeom prst="rect">
            <a:avLst/>
          </a:prstGeom>
        </p:spPr>
      </p:pic>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2"/>
          <p:cNvSpPr>
            <a:spLocks noGrp="1" noChangeArrowheads="1"/>
          </p:cNvSpPr>
          <p:nvPr>
            <p:ph type="ctrTitle" idx="4294967295"/>
          </p:nvPr>
        </p:nvSpPr>
        <p:spPr>
          <a:xfrm>
            <a:off x="457200" y="6858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7</a:t>
            </a:r>
          </a:p>
        </p:txBody>
      </p:sp>
      <p:sp>
        <p:nvSpPr>
          <p:cNvPr id="207875" name="Rectangle 3"/>
          <p:cNvSpPr>
            <a:spLocks noGrp="1" noChangeArrowheads="1"/>
          </p:cNvSpPr>
          <p:nvPr>
            <p:ph type="subTitle" idx="4294967295"/>
          </p:nvPr>
        </p:nvSpPr>
        <p:spPr>
          <a:xfrm>
            <a:off x="1600200" y="2514600"/>
            <a:ext cx="6400800" cy="1755775"/>
          </a:xfrm>
        </p:spPr>
        <p:txBody>
          <a:bodyPr/>
          <a:lstStyle/>
          <a:p>
            <a:pPr marL="0" indent="0" algn="ctr" eaLnBrk="1" hangingPunct="1">
              <a:buFont typeface="Wingdings" pitchFamily="2" charset="2"/>
              <a:buNone/>
            </a:pPr>
            <a:r>
              <a:rPr lang="en-US" sz="4800" smtClean="0">
                <a:latin typeface="Franklin Gothic Demi" pitchFamily="34" charset="0"/>
              </a:rPr>
              <a:t>Traffic Control Devices</a:t>
            </a: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505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Guidance Basic Requirements</a:t>
            </a:r>
          </a:p>
        </p:txBody>
      </p:sp>
      <p:sp>
        <p:nvSpPr>
          <p:cNvPr id="208899" name="Rectangle 3"/>
          <p:cNvSpPr>
            <a:spLocks noGrp="1" noChangeArrowheads="1"/>
          </p:cNvSpPr>
          <p:nvPr>
            <p:ph idx="4294967295"/>
          </p:nvPr>
        </p:nvSpPr>
        <p:spPr>
          <a:xfrm>
            <a:off x="457200" y="1600200"/>
            <a:ext cx="8229600" cy="4530725"/>
          </a:xfrm>
        </p:spPr>
        <p:txBody>
          <a:bodyPr/>
          <a:lstStyle/>
          <a:p>
            <a:pPr eaLnBrk="1" hangingPunct="1"/>
            <a:r>
              <a:rPr lang="en-US" smtClean="0"/>
              <a:t>Fulfill a need</a:t>
            </a:r>
          </a:p>
          <a:p>
            <a:pPr eaLnBrk="1" hangingPunct="1"/>
            <a:r>
              <a:rPr lang="en-US" smtClean="0"/>
              <a:t>Command attention</a:t>
            </a:r>
          </a:p>
          <a:p>
            <a:pPr eaLnBrk="1" hangingPunct="1"/>
            <a:r>
              <a:rPr lang="en-US" smtClean="0"/>
              <a:t>Convey a clear, simple meaning</a:t>
            </a:r>
          </a:p>
          <a:p>
            <a:pPr eaLnBrk="1" hangingPunct="1"/>
            <a:r>
              <a:rPr lang="en-US" smtClean="0"/>
              <a:t>Command the respect of the motorist</a:t>
            </a:r>
          </a:p>
          <a:p>
            <a:pPr eaLnBrk="1" hangingPunct="1"/>
            <a:r>
              <a:rPr lang="en-US" smtClean="0"/>
              <a:t>Give adequate time for proper response</a:t>
            </a: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026"/>
          <p:cNvSpPr>
            <a:spLocks noChangeArrowheads="1"/>
          </p:cNvSpPr>
          <p:nvPr/>
        </p:nvSpPr>
        <p:spPr bwMode="auto">
          <a:xfrm>
            <a:off x="501650" y="1079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09923" name="Picture 1028" descr="state_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0" y="1600200"/>
            <a:ext cx="691515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7108" name="Rectangle 1029"/>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Fulfill A Need</a:t>
            </a:r>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050"/>
          <p:cNvSpPr>
            <a:spLocks noGrp="1" noChangeArrowheads="1"/>
          </p:cNvSpPr>
          <p:nvPr>
            <p:ph type="title" idx="4294967295"/>
          </p:nvPr>
        </p:nvSpPr>
        <p:spPr>
          <a:xfrm>
            <a:off x="838200" y="1905000"/>
            <a:ext cx="7772400" cy="2016125"/>
          </a:xfrm>
        </p:spPr>
        <p:txBody>
          <a:bodyPr/>
          <a:lstStyle/>
          <a:p>
            <a:pPr algn="ctr" eaLnBrk="1" fontAlgn="auto" hangingPunct="1">
              <a:spcAft>
                <a:spcPts val="0"/>
              </a:spcAft>
              <a:defRPr/>
            </a:pPr>
            <a:r>
              <a:rPr lang="en-US" dirty="0" smtClean="0">
                <a:solidFill>
                  <a:schemeClr val="tx1"/>
                </a:solidFill>
                <a:latin typeface="Franklin Gothic Demi" pitchFamily="34" charset="0"/>
              </a:rPr>
              <a:t>Command Attention</a:t>
            </a:r>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050"/>
          <p:cNvSpPr>
            <a:spLocks noGrp="1" noChangeArrowheads="1"/>
          </p:cNvSpPr>
          <p:nvPr>
            <p:ph type="title" idx="4294967295"/>
          </p:nvPr>
        </p:nvSpPr>
        <p:spPr>
          <a:xfrm>
            <a:off x="533400" y="304800"/>
            <a:ext cx="8229600" cy="803275"/>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Sign Placement</a:t>
            </a:r>
            <a:br>
              <a:rPr lang="en-US" dirty="0" smtClean="0">
                <a:solidFill>
                  <a:schemeClr val="tx1"/>
                </a:solidFill>
                <a:latin typeface="Franklin Gothic Demi" pitchFamily="34" charset="0"/>
              </a:rPr>
            </a:br>
            <a:endParaRPr lang="en-US" sz="2000" dirty="0" smtClean="0">
              <a:solidFill>
                <a:schemeClr val="tx1"/>
              </a:solidFill>
              <a:latin typeface="Franklin Gothic Demi" pitchFamily="34" charset="0"/>
            </a:endParaRPr>
          </a:p>
        </p:txBody>
      </p:sp>
      <p:sp>
        <p:nvSpPr>
          <p:cNvPr id="211971" name="Rectangle 2051"/>
          <p:cNvSpPr>
            <a:spLocks noGrp="1" noChangeArrowheads="1"/>
          </p:cNvSpPr>
          <p:nvPr>
            <p:ph type="body" sz="half" idx="4294967295"/>
          </p:nvPr>
        </p:nvSpPr>
        <p:spPr>
          <a:xfrm>
            <a:off x="381000" y="1905000"/>
            <a:ext cx="2411413" cy="4114800"/>
          </a:xfrm>
        </p:spPr>
        <p:txBody>
          <a:bodyPr/>
          <a:lstStyle/>
          <a:p>
            <a:pPr eaLnBrk="1" hangingPunct="1"/>
            <a:r>
              <a:rPr lang="en-US" smtClean="0"/>
              <a:t>Signs must be placed where they can be seen!!!</a:t>
            </a:r>
          </a:p>
        </p:txBody>
      </p:sp>
      <p:pic>
        <p:nvPicPr>
          <p:cNvPr id="211972" name="Picture 2052" descr="signplacement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59113" y="1557338"/>
            <a:ext cx="6084887" cy="5300662"/>
          </a:xfrm>
          <a:noFill/>
        </p:spPr>
      </p:pic>
      <p:sp>
        <p:nvSpPr>
          <p:cNvPr id="211973" name="Line 2053"/>
          <p:cNvSpPr>
            <a:spLocks noChangeShapeType="1"/>
          </p:cNvSpPr>
          <p:nvPr/>
        </p:nvSpPr>
        <p:spPr bwMode="auto">
          <a:xfrm>
            <a:off x="2819400" y="3124200"/>
            <a:ext cx="3984625" cy="376238"/>
          </a:xfrm>
          <a:prstGeom prst="line">
            <a:avLst/>
          </a:prstGeom>
          <a:noFill/>
          <a:ln w="76200">
            <a:solidFill>
              <a:srgbClr val="FFFF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11974" name="Text Box 2054"/>
          <p:cNvSpPr txBox="1">
            <a:spLocks noChangeArrowheads="1"/>
          </p:cNvSpPr>
          <p:nvPr/>
        </p:nvSpPr>
        <p:spPr bwMode="auto">
          <a:xfrm rot="-36823">
            <a:off x="3133725" y="6451600"/>
            <a:ext cx="187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Tahoma" pitchFamily="34" charset="0"/>
              </a:rPr>
              <a:t>Photo: Mike Barton</a:t>
            </a:r>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1027"/>
          <p:cNvSpPr>
            <a:spLocks noGrp="1" noChangeArrowheads="1"/>
          </p:cNvSpPr>
          <p:nvPr>
            <p:ph type="title" idx="4294967295"/>
          </p:nvPr>
        </p:nvSpPr>
        <p:spPr>
          <a:xfrm>
            <a:off x="762000" y="0"/>
            <a:ext cx="7772400" cy="1371600"/>
          </a:xfrm>
        </p:spPr>
        <p:txBody>
          <a:bodyPr/>
          <a:lstStyle/>
          <a:p>
            <a:pPr algn="ctr" eaLnBrk="1" fontAlgn="auto" hangingPunct="1">
              <a:spcAft>
                <a:spcPts val="0"/>
              </a:spcAft>
              <a:defRPr/>
            </a:pPr>
            <a:r>
              <a:rPr lang="en-US" dirty="0" smtClean="0">
                <a:solidFill>
                  <a:schemeClr val="tx1"/>
                </a:solidFill>
                <a:latin typeface="Franklin Gothic Demi" pitchFamily="34" charset="0"/>
              </a:rPr>
              <a:t>Command Attention</a:t>
            </a:r>
          </a:p>
        </p:txBody>
      </p:sp>
      <p:sp>
        <p:nvSpPr>
          <p:cNvPr id="212995" name="Rectangle 1028"/>
          <p:cNvSpPr>
            <a:spLocks noChangeArrowheads="1"/>
          </p:cNvSpPr>
          <p:nvPr/>
        </p:nvSpPr>
        <p:spPr bwMode="auto">
          <a:xfrm>
            <a:off x="31273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12996" name="Rectangle 1031"/>
          <p:cNvSpPr>
            <a:spLocks noChangeArrowheads="1"/>
          </p:cNvSpPr>
          <p:nvPr/>
        </p:nvSpPr>
        <p:spPr bwMode="auto">
          <a:xfrm>
            <a:off x="-714375" y="149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12997" name="Picture 1033" descr="yellow_barricad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52101" y="1227843"/>
            <a:ext cx="7306574" cy="4737538"/>
          </a:xfrm>
          <a:prstGeom prst="rect">
            <a:avLst/>
          </a:prstGeom>
        </p:spPr>
      </p:pic>
      <p:sp>
        <p:nvSpPr>
          <p:cNvPr id="63491" name="Oval 1027"/>
          <p:cNvSpPr>
            <a:spLocks noChangeArrowheads="1"/>
          </p:cNvSpPr>
          <p:nvPr/>
        </p:nvSpPr>
        <p:spPr bwMode="auto">
          <a:xfrm>
            <a:off x="3665538" y="3051175"/>
            <a:ext cx="196850" cy="122238"/>
          </a:xfrm>
          <a:prstGeom prst="ellipse">
            <a:avLst/>
          </a:prstGeom>
          <a:solidFill>
            <a:srgbClr val="CECECE"/>
          </a:solidFill>
          <a:ln w="12700">
            <a:solidFill>
              <a:schemeClr val="tx1"/>
            </a:solidFill>
            <a:round/>
            <a:headEnd/>
            <a:tailEnd/>
          </a:ln>
        </p:spPr>
        <p:txBody>
          <a:bodyPr wrap="none" lIns="82058" tIns="41029" rIns="82058" bIns="41029" anchor="ctr"/>
          <a:lstStyle/>
          <a:p>
            <a:endParaRPr lang="en-US"/>
          </a:p>
        </p:txBody>
      </p:sp>
      <p:grpSp>
        <p:nvGrpSpPr>
          <p:cNvPr id="63492" name="Group 1050"/>
          <p:cNvGrpSpPr>
            <a:grpSpLocks/>
          </p:cNvGrpSpPr>
          <p:nvPr/>
        </p:nvGrpSpPr>
        <p:grpSpPr bwMode="auto">
          <a:xfrm>
            <a:off x="2744788" y="1824038"/>
            <a:ext cx="2962275" cy="2503487"/>
            <a:chOff x="1902" y="1302"/>
            <a:chExt cx="2052" cy="1788"/>
          </a:xfrm>
        </p:grpSpPr>
        <p:sp>
          <p:nvSpPr>
            <p:cNvPr id="63506" name="Line 1028"/>
            <p:cNvSpPr>
              <a:spLocks noChangeShapeType="1"/>
            </p:cNvSpPr>
            <p:nvPr/>
          </p:nvSpPr>
          <p:spPr bwMode="auto">
            <a:xfrm>
              <a:off x="2394" y="1626"/>
              <a:ext cx="446" cy="294"/>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3507" name="Line 1029"/>
            <p:cNvSpPr>
              <a:spLocks noChangeShapeType="1"/>
            </p:cNvSpPr>
            <p:nvPr/>
          </p:nvSpPr>
          <p:spPr bwMode="auto">
            <a:xfrm flipH="1">
              <a:off x="2382" y="1628"/>
              <a:ext cx="10" cy="616"/>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3508" name="Line 1031"/>
            <p:cNvSpPr>
              <a:spLocks noChangeShapeType="1"/>
            </p:cNvSpPr>
            <p:nvPr/>
          </p:nvSpPr>
          <p:spPr bwMode="auto">
            <a:xfrm flipV="1">
              <a:off x="1980" y="1302"/>
              <a:ext cx="1092" cy="1152"/>
            </a:xfrm>
            <a:prstGeom prst="line">
              <a:avLst/>
            </a:prstGeom>
            <a:noFill/>
            <a:ln w="57150">
              <a:solidFill>
                <a:schemeClr val="hlink"/>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3509" name="Line 1032"/>
            <p:cNvSpPr>
              <a:spLocks noChangeShapeType="1"/>
            </p:cNvSpPr>
            <p:nvPr/>
          </p:nvSpPr>
          <p:spPr bwMode="auto">
            <a:xfrm>
              <a:off x="3070" y="1310"/>
              <a:ext cx="884" cy="424"/>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3510" name="Line 1033"/>
            <p:cNvSpPr>
              <a:spLocks noChangeShapeType="1"/>
            </p:cNvSpPr>
            <p:nvPr/>
          </p:nvSpPr>
          <p:spPr bwMode="auto">
            <a:xfrm>
              <a:off x="2834" y="1920"/>
              <a:ext cx="316" cy="1170"/>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63511" name="Line 1034"/>
            <p:cNvSpPr>
              <a:spLocks noChangeShapeType="1"/>
            </p:cNvSpPr>
            <p:nvPr/>
          </p:nvSpPr>
          <p:spPr bwMode="auto">
            <a:xfrm flipH="1">
              <a:off x="1902" y="2448"/>
              <a:ext cx="78" cy="492"/>
            </a:xfrm>
            <a:prstGeom prst="line">
              <a:avLst/>
            </a:prstGeom>
            <a:noFill/>
            <a:ln w="57150">
              <a:solidFill>
                <a:schemeClr val="hlink"/>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grpSp>
      <p:grpSp>
        <p:nvGrpSpPr>
          <p:cNvPr id="63493" name="Group 1049"/>
          <p:cNvGrpSpPr>
            <a:grpSpLocks/>
          </p:cNvGrpSpPr>
          <p:nvPr/>
        </p:nvGrpSpPr>
        <p:grpSpPr bwMode="auto">
          <a:xfrm>
            <a:off x="2770188" y="739775"/>
            <a:ext cx="1014412" cy="2386013"/>
            <a:chOff x="1920" y="528"/>
            <a:chExt cx="702" cy="1704"/>
          </a:xfrm>
        </p:grpSpPr>
        <p:sp>
          <p:nvSpPr>
            <p:cNvPr id="63503" name="Line 1030"/>
            <p:cNvSpPr>
              <a:spLocks noChangeShapeType="1"/>
            </p:cNvSpPr>
            <p:nvPr/>
          </p:nvSpPr>
          <p:spPr bwMode="auto">
            <a:xfrm flipV="1">
              <a:off x="2622" y="1782"/>
              <a:ext cx="0" cy="450"/>
            </a:xfrm>
            <a:prstGeom prst="line">
              <a:avLst/>
            </a:prstGeom>
            <a:noFill/>
            <a:ln w="57150">
              <a:solidFill>
                <a:schemeClr val="accent2"/>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en-US"/>
            </a:p>
          </p:txBody>
        </p:sp>
        <p:sp>
          <p:nvSpPr>
            <p:cNvPr id="63504" name="Line 1035"/>
            <p:cNvSpPr>
              <a:spLocks noChangeShapeType="1"/>
            </p:cNvSpPr>
            <p:nvPr/>
          </p:nvSpPr>
          <p:spPr bwMode="auto">
            <a:xfrm>
              <a:off x="1920" y="528"/>
              <a:ext cx="386" cy="684"/>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3505" name="Line 1036"/>
            <p:cNvSpPr>
              <a:spLocks noChangeShapeType="1"/>
            </p:cNvSpPr>
            <p:nvPr/>
          </p:nvSpPr>
          <p:spPr bwMode="auto">
            <a:xfrm>
              <a:off x="2306" y="1208"/>
              <a:ext cx="316" cy="568"/>
            </a:xfrm>
            <a:prstGeom prst="line">
              <a:avLst/>
            </a:prstGeom>
            <a:noFill/>
            <a:ln w="5715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
        <p:nvSpPr>
          <p:cNvPr id="63494" name="Rectangle 1037"/>
          <p:cNvSpPr>
            <a:spLocks noChangeArrowheads="1"/>
          </p:cNvSpPr>
          <p:nvPr/>
        </p:nvSpPr>
        <p:spPr bwMode="auto">
          <a:xfrm>
            <a:off x="146927" y="462756"/>
            <a:ext cx="2898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a:lnSpc>
                <a:spcPct val="85000"/>
              </a:lnSpc>
            </a:pPr>
            <a:r>
              <a:rPr lang="en-US" b="1" dirty="0"/>
              <a:t>Eye level 5 </a:t>
            </a:r>
            <a:r>
              <a:rPr lang="en-US" b="1" dirty="0" err="1"/>
              <a:t>ft</a:t>
            </a:r>
            <a:r>
              <a:rPr lang="en-US" b="1" dirty="0"/>
              <a:t> - 5 in above</a:t>
            </a:r>
          </a:p>
          <a:p>
            <a:pPr algn="ctr">
              <a:lnSpc>
                <a:spcPct val="85000"/>
              </a:lnSpc>
            </a:pPr>
            <a:r>
              <a:rPr lang="en-US" b="1" dirty="0"/>
              <a:t>ground level</a:t>
            </a:r>
          </a:p>
        </p:txBody>
      </p:sp>
      <p:sp>
        <p:nvSpPr>
          <p:cNvPr id="63495" name="Rectangle 1038"/>
          <p:cNvSpPr>
            <a:spLocks noChangeArrowheads="1"/>
          </p:cNvSpPr>
          <p:nvPr/>
        </p:nvSpPr>
        <p:spPr bwMode="auto">
          <a:xfrm>
            <a:off x="2317750" y="3986213"/>
            <a:ext cx="52070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6’ 1”</a:t>
            </a:r>
          </a:p>
        </p:txBody>
      </p:sp>
      <p:sp>
        <p:nvSpPr>
          <p:cNvPr id="63496" name="Rectangle 1039"/>
          <p:cNvSpPr>
            <a:spLocks noChangeArrowheads="1"/>
          </p:cNvSpPr>
          <p:nvPr/>
        </p:nvSpPr>
        <p:spPr bwMode="auto">
          <a:xfrm>
            <a:off x="4486275" y="1519238"/>
            <a:ext cx="6048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11’ 7”</a:t>
            </a:r>
          </a:p>
        </p:txBody>
      </p:sp>
      <p:sp>
        <p:nvSpPr>
          <p:cNvPr id="63497" name="Rectangle 1040"/>
          <p:cNvSpPr>
            <a:spLocks noChangeArrowheads="1"/>
          </p:cNvSpPr>
          <p:nvPr/>
        </p:nvSpPr>
        <p:spPr bwMode="auto">
          <a:xfrm>
            <a:off x="3670300" y="5213350"/>
            <a:ext cx="519113"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6’ 3”</a:t>
            </a:r>
          </a:p>
        </p:txBody>
      </p:sp>
      <p:sp>
        <p:nvSpPr>
          <p:cNvPr id="63498" name="Rectangle 1042"/>
          <p:cNvSpPr>
            <a:spLocks noChangeArrowheads="1"/>
          </p:cNvSpPr>
          <p:nvPr/>
        </p:nvSpPr>
        <p:spPr bwMode="auto">
          <a:xfrm>
            <a:off x="3643313" y="6124575"/>
            <a:ext cx="544036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pPr algn="ctr">
              <a:lnSpc>
                <a:spcPct val="90000"/>
              </a:lnSpc>
            </a:pPr>
            <a:r>
              <a:rPr lang="en-US" sz="4800" b="1"/>
              <a:t>Bobcat/Skid Steer</a:t>
            </a:r>
          </a:p>
        </p:txBody>
      </p:sp>
      <p:sp>
        <p:nvSpPr>
          <p:cNvPr id="63499" name="Rectangle 1043"/>
          <p:cNvSpPr>
            <a:spLocks noChangeArrowheads="1"/>
          </p:cNvSpPr>
          <p:nvPr/>
        </p:nvSpPr>
        <p:spPr bwMode="auto">
          <a:xfrm>
            <a:off x="4484688" y="4308475"/>
            <a:ext cx="5207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3’ 1”</a:t>
            </a:r>
          </a:p>
        </p:txBody>
      </p:sp>
      <p:sp>
        <p:nvSpPr>
          <p:cNvPr id="63500" name="Rectangle 1044"/>
          <p:cNvSpPr>
            <a:spLocks noChangeArrowheads="1"/>
          </p:cNvSpPr>
          <p:nvPr/>
        </p:nvSpPr>
        <p:spPr bwMode="auto">
          <a:xfrm>
            <a:off x="2870200" y="3268663"/>
            <a:ext cx="6127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solidFill>
                  <a:schemeClr val="bg1"/>
                </a:solidFill>
              </a:rPr>
              <a:t>4’ 10”</a:t>
            </a:r>
          </a:p>
        </p:txBody>
      </p:sp>
      <p:sp>
        <p:nvSpPr>
          <p:cNvPr id="63501" name="Rectangle 1046"/>
          <p:cNvSpPr>
            <a:spLocks noChangeArrowheads="1"/>
          </p:cNvSpPr>
          <p:nvPr/>
        </p:nvSpPr>
        <p:spPr bwMode="auto">
          <a:xfrm>
            <a:off x="5621338" y="2225675"/>
            <a:ext cx="6032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11’ 5”</a:t>
            </a:r>
          </a:p>
        </p:txBody>
      </p:sp>
      <p:sp>
        <p:nvSpPr>
          <p:cNvPr id="63502" name="Rectangle 1047"/>
          <p:cNvSpPr>
            <a:spLocks noChangeArrowheads="1"/>
          </p:cNvSpPr>
          <p:nvPr/>
        </p:nvSpPr>
        <p:spPr bwMode="auto">
          <a:xfrm>
            <a:off x="8426450" y="2852738"/>
            <a:ext cx="6127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628" tIns="41315" rIns="82628" bIns="41315">
            <a:spAutoFit/>
          </a:bodyPr>
          <a:lstStyle/>
          <a:p>
            <a:r>
              <a:rPr lang="en-US" sz="1300" b="1"/>
              <a:t>21’ 8”</a:t>
            </a: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298" name="Rectangle 1026"/>
          <p:cNvSpPr>
            <a:spLocks noGrp="1" noChangeArrowheads="1"/>
          </p:cNvSpPr>
          <p:nvPr>
            <p:ph type="title" idx="4294967295"/>
          </p:nvPr>
        </p:nvSpPr>
        <p:spPr>
          <a:xfrm>
            <a:off x="685800" y="2286000"/>
            <a:ext cx="7772400" cy="1439863"/>
          </a:xfrm>
        </p:spPr>
        <p:txBody>
          <a:bodyPr/>
          <a:lstStyle/>
          <a:p>
            <a:pPr algn="ctr" eaLnBrk="1" fontAlgn="auto" hangingPunct="1">
              <a:spcAft>
                <a:spcPts val="0"/>
              </a:spcAft>
              <a:defRPr/>
            </a:pPr>
            <a:r>
              <a:rPr lang="en-US" dirty="0" smtClean="0">
                <a:solidFill>
                  <a:schemeClr val="tx1"/>
                </a:solidFill>
                <a:latin typeface="Franklin Gothic Demi" pitchFamily="34" charset="0"/>
              </a:rPr>
              <a:t>Convey a Clear, Simple Meaning</a:t>
            </a: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1026"/>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Clear Simple Meaning</a:t>
            </a:r>
            <a:br>
              <a:rPr lang="en-US" dirty="0" smtClean="0">
                <a:solidFill>
                  <a:schemeClr val="tx1"/>
                </a:solidFill>
                <a:latin typeface="Franklin Gothic Demi" pitchFamily="34" charset="0"/>
              </a:rPr>
            </a:br>
            <a:endParaRPr lang="en-US" sz="2400" dirty="0" smtClean="0">
              <a:solidFill>
                <a:schemeClr val="tx1"/>
              </a:solidFill>
              <a:latin typeface="Franklin Gothic Demi" pitchFamily="34" charset="0"/>
            </a:endParaRPr>
          </a:p>
        </p:txBody>
      </p:sp>
      <p:sp>
        <p:nvSpPr>
          <p:cNvPr id="217091" name="Rectangle 1027"/>
          <p:cNvSpPr>
            <a:spLocks noGrp="1" noChangeArrowheads="1"/>
          </p:cNvSpPr>
          <p:nvPr>
            <p:ph type="body" sz="half" idx="4294967295"/>
          </p:nvPr>
        </p:nvSpPr>
        <p:spPr>
          <a:xfrm>
            <a:off x="381000" y="1905000"/>
            <a:ext cx="2124075" cy="4464050"/>
          </a:xfrm>
        </p:spPr>
        <p:txBody>
          <a:bodyPr>
            <a:normAutofit fontScale="92500"/>
          </a:bodyPr>
          <a:lstStyle/>
          <a:p>
            <a:pPr eaLnBrk="1" fontAlgn="auto" hangingPunct="1">
              <a:spcAft>
                <a:spcPts val="0"/>
              </a:spcAft>
              <a:buFont typeface="Wingdings 2"/>
              <a:buChar char=""/>
              <a:defRPr/>
            </a:pPr>
            <a:r>
              <a:rPr lang="en-US" dirty="0" smtClean="0"/>
              <a:t>Message is wordy</a:t>
            </a:r>
          </a:p>
          <a:p>
            <a:pPr eaLnBrk="1" fontAlgn="auto" hangingPunct="1">
              <a:spcAft>
                <a:spcPts val="0"/>
              </a:spcAft>
              <a:buFont typeface="Wingdings 2"/>
              <a:buChar char=""/>
              <a:defRPr/>
            </a:pPr>
            <a:r>
              <a:rPr lang="en-US" dirty="0" smtClean="0"/>
              <a:t>A simpler message would suffice; “STOP” or “RR Crossing”</a:t>
            </a:r>
          </a:p>
        </p:txBody>
      </p:sp>
      <p:pic>
        <p:nvPicPr>
          <p:cNvPr id="215044" name="Picture 1028" descr="wordysign01"/>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987675" y="1916113"/>
            <a:ext cx="6156325" cy="4941887"/>
          </a:xfrm>
          <a:noFill/>
        </p:spPr>
      </p:pic>
      <p:sp>
        <p:nvSpPr>
          <p:cNvPr id="215045" name="Text Box 1029"/>
          <p:cNvSpPr txBox="1">
            <a:spLocks noChangeArrowheads="1"/>
          </p:cNvSpPr>
          <p:nvPr/>
        </p:nvSpPr>
        <p:spPr bwMode="auto">
          <a:xfrm>
            <a:off x="2987675" y="6597650"/>
            <a:ext cx="180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Tahoma" pitchFamily="34" charset="0"/>
              </a:rPr>
              <a:t>Photo: Mike Barton</a:t>
            </a:r>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1027" descr="MVC-002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28800" y="1828800"/>
            <a:ext cx="5638800" cy="473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9395" name="Rectangle 1029"/>
          <p:cNvSpPr>
            <a:spLocks noGrp="1" noChangeArrowheads="1"/>
          </p:cNvSpPr>
          <p:nvPr>
            <p:ph type="title" idx="4294967295"/>
          </p:nvPr>
        </p:nvSpPr>
        <p:spPr>
          <a:xfrm>
            <a:off x="762000" y="304800"/>
            <a:ext cx="7772400" cy="1524000"/>
          </a:xfrm>
        </p:spPr>
        <p:txBody>
          <a:bodyPr/>
          <a:lstStyle/>
          <a:p>
            <a:pPr algn="ctr" eaLnBrk="1" fontAlgn="auto" hangingPunct="1">
              <a:spcAft>
                <a:spcPts val="0"/>
              </a:spcAft>
              <a:defRPr/>
            </a:pPr>
            <a:r>
              <a:rPr lang="en-US" dirty="0" smtClean="0">
                <a:solidFill>
                  <a:schemeClr val="tx1"/>
                </a:solidFill>
                <a:latin typeface="Franklin Gothic Demi" pitchFamily="34" charset="0"/>
              </a:rPr>
              <a:t>How fast would you like to drive?</a:t>
            </a:r>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ChangeArrowheads="1"/>
          </p:cNvSpPr>
          <p:nvPr>
            <p:ph type="title" idx="4294967295"/>
          </p:nvPr>
        </p:nvSpPr>
        <p:spPr>
          <a:xfrm>
            <a:off x="762000" y="0"/>
            <a:ext cx="7772400" cy="1295400"/>
          </a:xfrm>
        </p:spPr>
        <p:txBody>
          <a:bodyPr/>
          <a:lstStyle/>
          <a:p>
            <a:pPr algn="ctr" eaLnBrk="1" fontAlgn="auto" hangingPunct="1">
              <a:spcAft>
                <a:spcPts val="0"/>
              </a:spcAft>
              <a:defRPr/>
            </a:pPr>
            <a:r>
              <a:rPr lang="en-US" dirty="0" smtClean="0">
                <a:solidFill>
                  <a:schemeClr val="tx1"/>
                </a:solidFill>
                <a:latin typeface="Franklin Gothic Demi" pitchFamily="34" charset="0"/>
              </a:rPr>
              <a:t>Clear, Positive Guidance</a:t>
            </a:r>
          </a:p>
        </p:txBody>
      </p:sp>
      <p:pic>
        <p:nvPicPr>
          <p:cNvPr id="217091" name="Picture 3" descr="MVC-015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600" y="1165518"/>
            <a:ext cx="6477000" cy="52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Oval 4"/>
          <p:cNvSpPr>
            <a:spLocks noChangeArrowheads="1"/>
          </p:cNvSpPr>
          <p:nvPr/>
        </p:nvSpPr>
        <p:spPr bwMode="auto">
          <a:xfrm>
            <a:off x="5181600" y="3810000"/>
            <a:ext cx="1295400" cy="1524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7093" name="Oval 5"/>
          <p:cNvSpPr>
            <a:spLocks noChangeArrowheads="1"/>
          </p:cNvSpPr>
          <p:nvPr/>
        </p:nvSpPr>
        <p:spPr bwMode="auto">
          <a:xfrm>
            <a:off x="2286000" y="3124200"/>
            <a:ext cx="1143000" cy="16764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1026"/>
          <p:cNvSpPr>
            <a:spLocks noGrp="1" noChangeArrowheads="1"/>
          </p:cNvSpPr>
          <p:nvPr>
            <p:ph type="title" idx="4294967295"/>
          </p:nvPr>
        </p:nvSpPr>
        <p:spPr>
          <a:xfrm>
            <a:off x="762000" y="1981200"/>
            <a:ext cx="7772400" cy="1828800"/>
          </a:xfrm>
        </p:spPr>
        <p:txBody>
          <a:bodyPr/>
          <a:lstStyle/>
          <a:p>
            <a:pPr algn="ctr" eaLnBrk="1" fontAlgn="auto" hangingPunct="1">
              <a:spcAft>
                <a:spcPts val="0"/>
              </a:spcAft>
              <a:defRPr/>
            </a:pPr>
            <a:r>
              <a:rPr lang="en-US" dirty="0" smtClean="0">
                <a:solidFill>
                  <a:schemeClr val="tx1"/>
                </a:solidFill>
                <a:latin typeface="Franklin Gothic Demi" pitchFamily="34" charset="0"/>
              </a:rPr>
              <a:t>Command Respect</a:t>
            </a:r>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steelplates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746760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9" name="TextBox 2"/>
          <p:cNvSpPr txBox="1">
            <a:spLocks noChangeArrowheads="1"/>
          </p:cNvSpPr>
          <p:nvPr/>
        </p:nvSpPr>
        <p:spPr bwMode="auto">
          <a:xfrm>
            <a:off x="6553200" y="64008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1026"/>
          <p:cNvSpPr>
            <a:spLocks noGrp="1" noChangeArrowheads="1"/>
          </p:cNvSpPr>
          <p:nvPr>
            <p:ph type="title" idx="4294967295"/>
          </p:nvPr>
        </p:nvSpPr>
        <p:spPr>
          <a:xfrm>
            <a:off x="609600" y="1828800"/>
            <a:ext cx="7772400" cy="1873250"/>
          </a:xfrm>
        </p:spPr>
        <p:txBody>
          <a:bodyPr/>
          <a:lstStyle/>
          <a:p>
            <a:pPr algn="ctr" eaLnBrk="1" fontAlgn="auto" hangingPunct="1">
              <a:spcAft>
                <a:spcPts val="0"/>
              </a:spcAft>
              <a:defRPr/>
            </a:pPr>
            <a:r>
              <a:rPr lang="en-US" b="1" dirty="0" smtClean="0">
                <a:solidFill>
                  <a:schemeClr val="tx1"/>
                </a:solidFill>
                <a:latin typeface="Franklin Gothic Demi" pitchFamily="34" charset="0"/>
              </a:rPr>
              <a:t>Adequate Time for Proper Response</a:t>
            </a:r>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2"/>
          <p:cNvSpPr>
            <a:spLocks noGrp="1" noChangeArrowheads="1"/>
          </p:cNvSpPr>
          <p:nvPr>
            <p:ph type="title" idx="4294967295"/>
          </p:nvPr>
        </p:nvSpPr>
        <p:spPr>
          <a:xfrm>
            <a:off x="914400" y="2286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Advance Warning</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(Montgomery County, MD)</a:t>
            </a:r>
          </a:p>
        </p:txBody>
      </p:sp>
      <p:sp>
        <p:nvSpPr>
          <p:cNvPr id="221187" name="Rectangle 3"/>
          <p:cNvSpPr>
            <a:spLocks noGrp="1" noChangeArrowheads="1"/>
          </p:cNvSpPr>
          <p:nvPr>
            <p:ph type="body" sz="half" idx="4294967295"/>
          </p:nvPr>
        </p:nvSpPr>
        <p:spPr>
          <a:xfrm>
            <a:off x="304800" y="1447800"/>
            <a:ext cx="2944813" cy="4687888"/>
          </a:xfrm>
        </p:spPr>
        <p:txBody>
          <a:bodyPr>
            <a:normAutofit fontScale="92500" lnSpcReduction="10000"/>
          </a:bodyPr>
          <a:lstStyle/>
          <a:p>
            <a:pPr eaLnBrk="1" hangingPunct="1">
              <a:lnSpc>
                <a:spcPct val="90000"/>
              </a:lnSpc>
              <a:defRPr/>
            </a:pPr>
            <a:r>
              <a:rPr lang="en-US" dirty="0" smtClean="0"/>
              <a:t>There must always be adequate advanced warning for any road work.</a:t>
            </a:r>
          </a:p>
          <a:p>
            <a:pPr eaLnBrk="1" hangingPunct="1">
              <a:lnSpc>
                <a:spcPct val="90000"/>
              </a:lnSpc>
              <a:defRPr/>
            </a:pPr>
            <a:r>
              <a:rPr lang="en-US" dirty="0" smtClean="0"/>
              <a:t>Amount depends on road speed, lane width, and other road conditions</a:t>
            </a:r>
          </a:p>
        </p:txBody>
      </p:sp>
      <p:pic>
        <p:nvPicPr>
          <p:cNvPr id="221188" name="Picture 4" descr="Flagging-MontgomeryCo"/>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3276600" y="1844675"/>
            <a:ext cx="5867400" cy="5013325"/>
          </a:xfrm>
          <a:noFill/>
        </p:spPr>
      </p:pic>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1026"/>
          <p:cNvSpPr>
            <a:spLocks noGrp="1" noChangeArrowheads="1"/>
          </p:cNvSpPr>
          <p:nvPr>
            <p:ph type="title" idx="4294967295"/>
          </p:nvPr>
        </p:nvSpPr>
        <p:spPr>
          <a:xfrm>
            <a:off x="609600" y="0"/>
            <a:ext cx="7772400" cy="1295400"/>
          </a:xfrm>
        </p:spPr>
        <p:txBody>
          <a:bodyPr/>
          <a:lstStyle/>
          <a:p>
            <a:pPr algn="ctr" eaLnBrk="1" fontAlgn="auto" hangingPunct="1">
              <a:spcAft>
                <a:spcPts val="0"/>
              </a:spcAft>
              <a:defRPr/>
            </a:pPr>
            <a:r>
              <a:rPr lang="en-US" dirty="0" smtClean="0">
                <a:solidFill>
                  <a:schemeClr val="tx1"/>
                </a:solidFill>
                <a:latin typeface="Franklin Gothic Demi" pitchFamily="34" charset="0"/>
              </a:rPr>
              <a:t>Advanced Warning</a:t>
            </a:r>
          </a:p>
        </p:txBody>
      </p:sp>
      <p:sp>
        <p:nvSpPr>
          <p:cNvPr id="222211" name="Rectangle 1027"/>
          <p:cNvSpPr>
            <a:spLocks noChangeArrowheads="1"/>
          </p:cNvSpPr>
          <p:nvPr/>
        </p:nvSpPr>
        <p:spPr bwMode="auto">
          <a:xfrm>
            <a:off x="2809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22212" name="Picture 1029" descr="workz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3730" name="Rectangle 2"/>
          <p:cNvSpPr>
            <a:spLocks noGrp="1" noChangeArrowheads="1"/>
          </p:cNvSpPr>
          <p:nvPr>
            <p:ph type="title" idx="4294967295"/>
          </p:nvPr>
        </p:nvSpPr>
        <p:spPr>
          <a:xfrm>
            <a:off x="457200" y="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Standards of Uniformity</a:t>
            </a:r>
          </a:p>
        </p:txBody>
      </p:sp>
      <p:sp>
        <p:nvSpPr>
          <p:cNvPr id="223235" name="Rectangle 3"/>
          <p:cNvSpPr>
            <a:spLocks noGrp="1" noChangeArrowheads="1"/>
          </p:cNvSpPr>
          <p:nvPr>
            <p:ph idx="4294967295"/>
          </p:nvPr>
        </p:nvSpPr>
        <p:spPr>
          <a:xfrm>
            <a:off x="304800" y="1371600"/>
            <a:ext cx="8229600" cy="4530725"/>
          </a:xfrm>
        </p:spPr>
        <p:txBody>
          <a:bodyPr/>
          <a:lstStyle/>
          <a:p>
            <a:pPr eaLnBrk="1" hangingPunct="1"/>
            <a:r>
              <a:rPr lang="en-US" smtClean="0"/>
              <a:t>MUTCD Part 6</a:t>
            </a:r>
          </a:p>
          <a:p>
            <a:pPr lvl="1" eaLnBrk="1" hangingPunct="1"/>
            <a:r>
              <a:rPr lang="en-US" sz="3000" smtClean="0"/>
              <a:t>Applies to all roads open to the public</a:t>
            </a:r>
          </a:p>
          <a:p>
            <a:pPr eaLnBrk="1" hangingPunct="1"/>
            <a:r>
              <a:rPr lang="en-US" smtClean="0"/>
              <a:t>States may adapt the manual or develop their own with the manual as a guide.</a:t>
            </a:r>
          </a:p>
          <a:p>
            <a:pPr eaLnBrk="1" hangingPunct="1"/>
            <a:r>
              <a:rPr lang="en-US" smtClean="0"/>
              <a:t>States may supplement the manual to reflect the laws of the state.</a:t>
            </a:r>
          </a:p>
          <a:p>
            <a:pPr eaLnBrk="1" hangingPunct="1"/>
            <a:r>
              <a:rPr lang="en-US" smtClean="0"/>
              <a:t>Requirements in the manual are the effective minimums.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ND Work Zone Fatalities</a:t>
            </a:r>
          </a:p>
        </p:txBody>
      </p:sp>
      <p:sp>
        <p:nvSpPr>
          <p:cNvPr id="4100" name="Text Box 12"/>
          <p:cNvSpPr txBox="1">
            <a:spLocks noChangeArrowheads="1"/>
          </p:cNvSpPr>
          <p:nvPr/>
        </p:nvSpPr>
        <p:spPr bwMode="auto">
          <a:xfrm>
            <a:off x="5638800" y="6613525"/>
            <a:ext cx="3505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spcBef>
                <a:spcPct val="50000"/>
              </a:spcBef>
            </a:pPr>
            <a:r>
              <a:rPr lang="en-US" sz="1000">
                <a:latin typeface="Calibri" pitchFamily="34" charset="0"/>
              </a:rPr>
              <a:t>Source:  NDDOT</a:t>
            </a:r>
          </a:p>
        </p:txBody>
      </p:sp>
      <p:graphicFrame>
        <p:nvGraphicFramePr>
          <p:cNvPr id="4098" name="Chart 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4108" r:id="rId4" imgW="6096528" imgH="4066384" progId="Excel.Chart.8">
                  <p:embed/>
                </p:oleObj>
              </mc:Choice>
              <mc:Fallback>
                <p:oleObj r:id="rId4" imgW="6096528" imgH="4066384"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1" name="TextBox 5"/>
          <p:cNvSpPr txBox="1">
            <a:spLocks noChangeArrowheads="1"/>
          </p:cNvSpPr>
          <p:nvPr/>
        </p:nvSpPr>
        <p:spPr bwMode="auto">
          <a:xfrm>
            <a:off x="6705600" y="3962400"/>
            <a:ext cx="114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Zero Fatalities in 2009</a:t>
            </a:r>
          </a:p>
          <a:p>
            <a:pPr eaLnBrk="1" hangingPunct="1"/>
            <a:endParaRPr lang="en-US"/>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Standards of Uniformity</a:t>
            </a:r>
          </a:p>
        </p:txBody>
      </p:sp>
      <p:sp>
        <p:nvSpPr>
          <p:cNvPr id="224259" name="Rectangle 3"/>
          <p:cNvSpPr>
            <a:spLocks noGrp="1" noChangeArrowheads="1"/>
          </p:cNvSpPr>
          <p:nvPr>
            <p:ph idx="4294967295"/>
          </p:nvPr>
        </p:nvSpPr>
        <p:spPr>
          <a:xfrm>
            <a:off x="457200" y="1676400"/>
            <a:ext cx="8229600" cy="4530725"/>
          </a:xfrm>
        </p:spPr>
        <p:txBody>
          <a:bodyPr/>
          <a:lstStyle/>
          <a:p>
            <a:pPr eaLnBrk="1" hangingPunct="1"/>
            <a:r>
              <a:rPr lang="en-US" smtClean="0"/>
              <a:t>Size/Shape</a:t>
            </a:r>
          </a:p>
          <a:p>
            <a:pPr eaLnBrk="1" hangingPunct="1"/>
            <a:r>
              <a:rPr lang="en-US" smtClean="0"/>
              <a:t>Colors</a:t>
            </a:r>
          </a:p>
          <a:p>
            <a:pPr eaLnBrk="1" hangingPunct="1"/>
            <a:r>
              <a:rPr lang="en-US" smtClean="0"/>
              <a:t>Retroreflectorization</a:t>
            </a:r>
          </a:p>
          <a:p>
            <a:pPr eaLnBrk="1" hangingPunct="1"/>
            <a:r>
              <a:rPr lang="en-US" smtClean="0"/>
              <a:t>Messages</a:t>
            </a:r>
          </a:p>
          <a:p>
            <a:pPr eaLnBrk="1" hangingPunct="1"/>
            <a:r>
              <a:rPr lang="en-US" smtClean="0"/>
              <a:t>Placement</a:t>
            </a:r>
          </a:p>
          <a:p>
            <a:pPr eaLnBrk="1" hangingPunct="1"/>
            <a:r>
              <a:rPr lang="en-US" smtClean="0"/>
              <a:t>Operation</a:t>
            </a:r>
          </a:p>
          <a:p>
            <a:pPr eaLnBrk="1" hangingPunct="1"/>
            <a:r>
              <a:rPr lang="en-US" smtClean="0"/>
              <a:t>Maintenance</a:t>
            </a:r>
          </a:p>
          <a:p>
            <a:pPr eaLnBrk="1" hangingPunct="1"/>
            <a:endParaRPr lang="en-US" smtClean="0"/>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4038600" y="685800"/>
          <a:ext cx="2286000" cy="2286000"/>
        </p:xfrm>
        <a:graphic>
          <a:graphicData uri="http://schemas.openxmlformats.org/presentationml/2006/ole">
            <mc:AlternateContent xmlns:mc="http://schemas.openxmlformats.org/markup-compatibility/2006">
              <mc:Choice xmlns:v="urn:schemas-microsoft-com:vml" Requires="v">
                <p:oleObj spid="_x0000_s19497" name="CorelDRAW" r:id="rId4" imgW="3017520" imgH="3017520" progId="CorelDRAW.Graphic.10">
                  <p:embed/>
                </p:oleObj>
              </mc:Choice>
              <mc:Fallback>
                <p:oleObj name="CorelDRAW" r:id="rId4" imgW="3017520" imgH="3017520" progId="CorelDRAW.Graphic.10">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6858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6629400" y="685800"/>
          <a:ext cx="2286000" cy="2286000"/>
        </p:xfrm>
        <a:graphic>
          <a:graphicData uri="http://schemas.openxmlformats.org/presentationml/2006/ole">
            <mc:AlternateContent xmlns:mc="http://schemas.openxmlformats.org/markup-compatibility/2006">
              <mc:Choice xmlns:v="urn:schemas-microsoft-com:vml" Requires="v">
                <p:oleObj spid="_x0000_s19498" name="CorelDRAW" r:id="rId6" imgW="3017520" imgH="3017520" progId="CorelDRAW.Graphic.10">
                  <p:embed/>
                </p:oleObj>
              </mc:Choice>
              <mc:Fallback>
                <p:oleObj name="CorelDRAW" r:id="rId6" imgW="3017520" imgH="3017520" progId="CorelDRAW.Graphic.10">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6858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3" name="Text Box 4"/>
          <p:cNvSpPr txBox="1">
            <a:spLocks noChangeArrowheads="1"/>
          </p:cNvSpPr>
          <p:nvPr/>
        </p:nvSpPr>
        <p:spPr bwMode="auto">
          <a:xfrm>
            <a:off x="6019800" y="2924175"/>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latin typeface="Times New Roman" pitchFamily="18" charset="0"/>
              </a:rPr>
              <a:t>W8-1</a:t>
            </a:r>
          </a:p>
        </p:txBody>
      </p:sp>
      <p:graphicFrame>
        <p:nvGraphicFramePr>
          <p:cNvPr id="19460" name="Object 5"/>
          <p:cNvGraphicFramePr>
            <a:graphicFrameLocks noChangeAspect="1"/>
          </p:cNvGraphicFramePr>
          <p:nvPr/>
        </p:nvGraphicFramePr>
        <p:xfrm>
          <a:off x="1447800" y="3962400"/>
          <a:ext cx="2632075" cy="1597025"/>
        </p:xfrm>
        <a:graphic>
          <a:graphicData uri="http://schemas.openxmlformats.org/presentationml/2006/ole">
            <mc:AlternateContent xmlns:mc="http://schemas.openxmlformats.org/markup-compatibility/2006">
              <mc:Choice xmlns:v="urn:schemas-microsoft-com:vml" Requires="v">
                <p:oleObj spid="_x0000_s19499" name="CorelDRAW" r:id="rId8" imgW="5027760" imgH="3053520" progId="CorelDRAW.Graphic.10">
                  <p:embed/>
                </p:oleObj>
              </mc:Choice>
              <mc:Fallback>
                <p:oleObj name="CorelDRAW" r:id="rId8" imgW="5027760" imgH="3053520" progId="CorelDRAW.Graphic.10">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3962400"/>
                        <a:ext cx="2632075"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6"/>
          <p:cNvGraphicFramePr>
            <a:graphicFrameLocks noChangeAspect="1"/>
          </p:cNvGraphicFramePr>
          <p:nvPr/>
        </p:nvGraphicFramePr>
        <p:xfrm>
          <a:off x="914400" y="685800"/>
          <a:ext cx="2286000" cy="2286000"/>
        </p:xfrm>
        <a:graphic>
          <a:graphicData uri="http://schemas.openxmlformats.org/presentationml/2006/ole">
            <mc:AlternateContent xmlns:mc="http://schemas.openxmlformats.org/markup-compatibility/2006">
              <mc:Choice xmlns:v="urn:schemas-microsoft-com:vml" Requires="v">
                <p:oleObj spid="_x0000_s19500" name="CorelDRAW" r:id="rId10" imgW="3053880" imgH="3053880" progId="CorelDRAW.Graphic.10">
                  <p:embed/>
                </p:oleObj>
              </mc:Choice>
              <mc:Fallback>
                <p:oleObj name="CorelDRAW" r:id="rId10" imgW="3053880" imgH="3053880" progId="CorelDRAW.Graphic.10">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6858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4" name="Text Box 7"/>
          <p:cNvSpPr txBox="1">
            <a:spLocks noChangeArrowheads="1"/>
          </p:cNvSpPr>
          <p:nvPr/>
        </p:nvSpPr>
        <p:spPr bwMode="auto">
          <a:xfrm>
            <a:off x="1462088" y="2924175"/>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latin typeface="Times New Roman" pitchFamily="18" charset="0"/>
              </a:rPr>
              <a:t>R1-1</a:t>
            </a:r>
          </a:p>
        </p:txBody>
      </p:sp>
      <p:sp>
        <p:nvSpPr>
          <p:cNvPr id="19465" name="Text Box 8"/>
          <p:cNvSpPr txBox="1">
            <a:spLocks noChangeArrowheads="1"/>
          </p:cNvSpPr>
          <p:nvPr/>
        </p:nvSpPr>
        <p:spPr bwMode="auto">
          <a:xfrm>
            <a:off x="2133600" y="5849938"/>
            <a:ext cx="114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latin typeface="Times New Roman" pitchFamily="18" charset="0"/>
              </a:rPr>
              <a:t>G20-1</a:t>
            </a:r>
          </a:p>
        </p:txBody>
      </p:sp>
      <p:graphicFrame>
        <p:nvGraphicFramePr>
          <p:cNvPr id="19462" name="Object 9"/>
          <p:cNvGraphicFramePr>
            <a:graphicFrameLocks noChangeAspect="1"/>
          </p:cNvGraphicFramePr>
          <p:nvPr/>
        </p:nvGraphicFramePr>
        <p:xfrm>
          <a:off x="5486400" y="3886200"/>
          <a:ext cx="2166938" cy="1600200"/>
        </p:xfrm>
        <a:graphic>
          <a:graphicData uri="http://schemas.openxmlformats.org/presentationml/2006/ole">
            <mc:AlternateContent xmlns:mc="http://schemas.openxmlformats.org/markup-compatibility/2006">
              <mc:Choice xmlns:v="urn:schemas-microsoft-com:vml" Requires="v">
                <p:oleObj spid="_x0000_s19501" name="CorelDRAW" r:id="rId12" imgW="4124520" imgH="3045960" progId="CorelDRAW.Graphic.10">
                  <p:embed/>
                </p:oleObj>
              </mc:Choice>
              <mc:Fallback>
                <p:oleObj name="CorelDRAW" r:id="rId12" imgW="4124520" imgH="3045960" progId="CorelDRAW.Graphic.10">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400" y="3886200"/>
                        <a:ext cx="216693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 name="Text Box 10"/>
          <p:cNvSpPr txBox="1">
            <a:spLocks noChangeArrowheads="1"/>
          </p:cNvSpPr>
          <p:nvPr/>
        </p:nvSpPr>
        <p:spPr bwMode="auto">
          <a:xfrm>
            <a:off x="5715000" y="5849938"/>
            <a:ext cx="167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800" b="1">
                <a:latin typeface="Times New Roman" pitchFamily="18" charset="0"/>
              </a:rPr>
              <a:t>Exit Sign</a:t>
            </a:r>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1026"/>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It Finally Happened!</a:t>
            </a:r>
          </a:p>
        </p:txBody>
      </p:sp>
      <p:sp>
        <p:nvSpPr>
          <p:cNvPr id="225283" name="Rectangle 1029"/>
          <p:cNvSpPr>
            <a:spLocks noChangeArrowheads="1"/>
          </p:cNvSpPr>
          <p:nvPr/>
        </p:nvSpPr>
        <p:spPr bwMode="auto">
          <a:xfrm>
            <a:off x="19050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25284" name="Picture 1031" descr="Hell_Froze_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52663"/>
            <a:ext cx="7543800"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5" name="Text Box 1032"/>
          <p:cNvSpPr txBox="1">
            <a:spLocks noChangeArrowheads="1"/>
          </p:cNvSpPr>
          <p:nvPr/>
        </p:nvSpPr>
        <p:spPr bwMode="auto">
          <a:xfrm>
            <a:off x="403225" y="5724525"/>
            <a:ext cx="13652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1000">
                <a:latin typeface="Times New Roman" pitchFamily="18" charset="0"/>
              </a:rPr>
              <a:t>Provided by </a:t>
            </a:r>
            <a:r>
              <a:rPr lang="en-US" sz="1000">
                <a:latin typeface="Verdana" pitchFamily="34" charset="0"/>
              </a:rPr>
              <a:t>Kevin R</a:t>
            </a:r>
            <a:r>
              <a:rPr lang="en-US" sz="1000">
                <a:latin typeface="Times New Roman" pitchFamily="18" charset="0"/>
              </a:rPr>
              <a:t> </a:t>
            </a:r>
          </a:p>
          <a:p>
            <a:pPr algn="ctr">
              <a:spcBef>
                <a:spcPct val="20000"/>
              </a:spcBef>
            </a:pPr>
            <a:endParaRPr lang="en-US" sz="3200">
              <a:latin typeface="Times New Roman" pitchFamily="18" charset="0"/>
            </a:endParaRPr>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Placement</a:t>
            </a:r>
          </a:p>
        </p:txBody>
      </p:sp>
      <p:sp>
        <p:nvSpPr>
          <p:cNvPr id="226307" name="Rectangle 3"/>
          <p:cNvSpPr>
            <a:spLocks noGrp="1" noChangeArrowheads="1"/>
          </p:cNvSpPr>
          <p:nvPr>
            <p:ph idx="4294967295"/>
          </p:nvPr>
        </p:nvSpPr>
        <p:spPr>
          <a:xfrm>
            <a:off x="381000" y="1524000"/>
            <a:ext cx="8229600" cy="4530725"/>
          </a:xfrm>
        </p:spPr>
        <p:txBody>
          <a:bodyPr/>
          <a:lstStyle/>
          <a:p>
            <a:pPr eaLnBrk="1" hangingPunct="1"/>
            <a:r>
              <a:rPr lang="en-US" smtClean="0"/>
              <a:t>Placed to command attention by the driving public</a:t>
            </a:r>
          </a:p>
          <a:p>
            <a:pPr eaLnBrk="1" hangingPunct="1"/>
            <a:r>
              <a:rPr lang="en-US" smtClean="0"/>
              <a:t>Be positioned within the specified distance of the point, object, or situation that applies</a:t>
            </a:r>
          </a:p>
          <a:p>
            <a:pPr eaLnBrk="1" hangingPunct="1"/>
            <a:r>
              <a:rPr lang="en-US" smtClean="0"/>
              <a:t>Location, along with legibility, will provide traveling public at normal speed adequate time to make the proper decision</a:t>
            </a:r>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8" name="Picture 2" descr="Bad - Sign Unread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838200"/>
            <a:ext cx="6781800" cy="5314950"/>
          </a:xfrm>
          <a:prstGeom prst="rect">
            <a:avLst/>
          </a:prstGeom>
          <a:noFill/>
          <a:ln w="9525">
            <a:solidFill>
              <a:srgbClr val="000000"/>
            </a:solidFill>
            <a:miter lim="800000"/>
            <a:headEnd/>
            <a:tailEnd/>
          </a:ln>
          <a:effectLst>
            <a:outerShdw dist="125724" dir="2700000" algn="ctr" rotWithShape="0">
              <a:srgbClr val="A50021"/>
            </a:outerShdw>
          </a:effectLst>
        </p:spPr>
      </p:pic>
      <p:sp>
        <p:nvSpPr>
          <p:cNvPr id="227331" name="TextBox 2"/>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8" name="Rectangle 2"/>
          <p:cNvSpPr>
            <a:spLocks noGrp="1" noChangeArrowheads="1"/>
          </p:cNvSpPr>
          <p:nvPr>
            <p:ph type="title" idx="4294967295"/>
          </p:nvPr>
        </p:nvSpPr>
        <p:spPr>
          <a:xfrm>
            <a:off x="762000" y="304800"/>
            <a:ext cx="7772400" cy="1079500"/>
          </a:xfrm>
        </p:spPr>
        <p:txBody>
          <a:bodyPr/>
          <a:lstStyle/>
          <a:p>
            <a:pPr algn="ctr" eaLnBrk="1" fontAlgn="auto" hangingPunct="1">
              <a:spcAft>
                <a:spcPts val="0"/>
              </a:spcAft>
              <a:defRPr/>
            </a:pPr>
            <a:r>
              <a:rPr lang="en-US" b="1" dirty="0" smtClean="0">
                <a:solidFill>
                  <a:schemeClr val="tx1"/>
                </a:solidFill>
                <a:latin typeface="Franklin Gothic Demi" pitchFamily="34" charset="0"/>
              </a:rPr>
              <a:t>Visibility</a:t>
            </a:r>
            <a:br>
              <a:rPr lang="en-US" b="1" dirty="0" smtClean="0">
                <a:solidFill>
                  <a:schemeClr val="tx1"/>
                </a:solidFill>
                <a:latin typeface="Franklin Gothic Demi" pitchFamily="34" charset="0"/>
              </a:rPr>
            </a:br>
            <a:endParaRPr lang="en-US" sz="2400" b="1" dirty="0" smtClean="0">
              <a:solidFill>
                <a:schemeClr val="tx1"/>
              </a:solidFill>
              <a:latin typeface="Franklin Gothic Demi" pitchFamily="34" charset="0"/>
            </a:endParaRPr>
          </a:p>
        </p:txBody>
      </p:sp>
      <p:sp>
        <p:nvSpPr>
          <p:cNvPr id="228355" name="Rectangle 3"/>
          <p:cNvSpPr>
            <a:spLocks noGrp="1" noChangeArrowheads="1"/>
          </p:cNvSpPr>
          <p:nvPr>
            <p:ph type="body" sz="half" idx="4294967295"/>
          </p:nvPr>
        </p:nvSpPr>
        <p:spPr>
          <a:xfrm>
            <a:off x="0" y="1219200"/>
            <a:ext cx="2819400" cy="5329238"/>
          </a:xfrm>
        </p:spPr>
        <p:txBody>
          <a:bodyPr>
            <a:normAutofit fontScale="92500"/>
          </a:bodyPr>
          <a:lstStyle/>
          <a:p>
            <a:pPr eaLnBrk="1" hangingPunct="1">
              <a:defRPr/>
            </a:pPr>
            <a:r>
              <a:rPr lang="en-US" dirty="0" smtClean="0"/>
              <a:t>Vehicles must not be parked in front of traffic control devices</a:t>
            </a:r>
          </a:p>
          <a:p>
            <a:pPr eaLnBrk="1" hangingPunct="1">
              <a:defRPr/>
            </a:pPr>
            <a:r>
              <a:rPr lang="en-US" dirty="0" smtClean="0"/>
              <a:t>Part of maintenance involves making sure devices are visible</a:t>
            </a:r>
          </a:p>
        </p:txBody>
      </p:sp>
      <p:pic>
        <p:nvPicPr>
          <p:cNvPr id="228356" name="Picture 4" descr="truckinfrontofarrow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168650" y="1844675"/>
            <a:ext cx="5975350" cy="5013325"/>
          </a:xfrm>
          <a:noFill/>
        </p:spPr>
      </p:pic>
      <p:sp>
        <p:nvSpPr>
          <p:cNvPr id="228357" name="Line 5"/>
          <p:cNvSpPr>
            <a:spLocks noChangeShapeType="1"/>
          </p:cNvSpPr>
          <p:nvPr/>
        </p:nvSpPr>
        <p:spPr bwMode="auto">
          <a:xfrm>
            <a:off x="2133600" y="3886200"/>
            <a:ext cx="3733800" cy="685800"/>
          </a:xfrm>
          <a:prstGeom prst="line">
            <a:avLst/>
          </a:prstGeom>
          <a:noFill/>
          <a:ln w="76200">
            <a:solidFill>
              <a:srgbClr val="FFFF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Operations and Maintenance</a:t>
            </a:r>
          </a:p>
        </p:txBody>
      </p:sp>
      <p:sp>
        <p:nvSpPr>
          <p:cNvPr id="20484"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Devices must be used in a uniform and consistent manner so driver will respond correctly to the device</a:t>
            </a:r>
          </a:p>
          <a:p>
            <a:pPr eaLnBrk="1" hangingPunct="1">
              <a:lnSpc>
                <a:spcPct val="90000"/>
              </a:lnSpc>
            </a:pPr>
            <a:r>
              <a:rPr lang="en-US" smtClean="0"/>
              <a:t>Maintenance</a:t>
            </a:r>
          </a:p>
          <a:p>
            <a:pPr lvl="1" eaLnBrk="1" hangingPunct="1">
              <a:lnSpc>
                <a:spcPct val="90000"/>
              </a:lnSpc>
            </a:pPr>
            <a:r>
              <a:rPr lang="en-US" sz="3000" smtClean="0"/>
              <a:t>Legibility is retained</a:t>
            </a:r>
          </a:p>
          <a:p>
            <a:pPr lvl="1" eaLnBrk="1" hangingPunct="1">
              <a:lnSpc>
                <a:spcPct val="90000"/>
              </a:lnSpc>
            </a:pPr>
            <a:r>
              <a:rPr lang="en-US" sz="3000" smtClean="0"/>
              <a:t>Device is visible</a:t>
            </a:r>
          </a:p>
          <a:p>
            <a:pPr lvl="1" eaLnBrk="1" hangingPunct="1">
              <a:lnSpc>
                <a:spcPct val="90000"/>
              </a:lnSpc>
            </a:pPr>
            <a:r>
              <a:rPr lang="en-US" sz="3000" smtClean="0"/>
              <a:t>Device is clean</a:t>
            </a:r>
          </a:p>
          <a:p>
            <a:pPr lvl="1" eaLnBrk="1" hangingPunct="1">
              <a:lnSpc>
                <a:spcPct val="90000"/>
              </a:lnSpc>
            </a:pPr>
            <a:r>
              <a:rPr lang="en-US" sz="3000" smtClean="0"/>
              <a:t>Device is in good working order</a:t>
            </a:r>
          </a:p>
          <a:p>
            <a:pPr lvl="1" eaLnBrk="1" hangingPunct="1">
              <a:lnSpc>
                <a:spcPct val="90000"/>
              </a:lnSpc>
              <a:buFontTx/>
              <a:buNone/>
            </a:pPr>
            <a:endParaRPr lang="en-US" sz="3000"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91200" y="2667000"/>
            <a:ext cx="2822448" cy="2389632"/>
          </a:xfrm>
          <a:prstGeom prst="rect">
            <a:avLst/>
          </a:prstGeom>
        </p:spPr>
      </p:pic>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1026"/>
          <p:cNvSpPr>
            <a:spLocks noGrp="1" noChangeArrowheads="1"/>
          </p:cNvSpPr>
          <p:nvPr>
            <p:ph type="title" idx="4294967295"/>
          </p:nvPr>
        </p:nvSpPr>
        <p:spPr>
          <a:xfrm>
            <a:off x="5334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Poor Maintenance</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“Duct Tape”</a:t>
            </a:r>
          </a:p>
        </p:txBody>
      </p:sp>
      <p:pic>
        <p:nvPicPr>
          <p:cNvPr id="229379" name="Picture 1027" descr="tapeon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844675"/>
            <a:ext cx="601186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050"/>
          <p:cNvSpPr>
            <a:spLocks noGrp="1" noChangeArrowheads="1"/>
          </p:cNvSpPr>
          <p:nvPr>
            <p:ph type="title" idx="4294967295"/>
          </p:nvPr>
        </p:nvSpPr>
        <p:spPr>
          <a:xfrm>
            <a:off x="914400" y="304800"/>
            <a:ext cx="7515225" cy="1055688"/>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Condition of Drums</a:t>
            </a:r>
            <a:br>
              <a:rPr lang="en-US" dirty="0" smtClean="0">
                <a:solidFill>
                  <a:schemeClr val="tx1"/>
                </a:solidFill>
                <a:latin typeface="Franklin Gothic Demi" pitchFamily="34" charset="0"/>
              </a:rPr>
            </a:br>
            <a:endParaRPr lang="en-US" sz="2800" dirty="0" smtClean="0">
              <a:solidFill>
                <a:schemeClr val="tx1"/>
              </a:solidFill>
              <a:latin typeface="Franklin Gothic Demi" pitchFamily="34" charset="0"/>
            </a:endParaRPr>
          </a:p>
        </p:txBody>
      </p:sp>
      <p:pic>
        <p:nvPicPr>
          <p:cNvPr id="230403" name="Picture 2051" descr="paintsplatter02"/>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0" y="1844675"/>
            <a:ext cx="4495800" cy="4537075"/>
          </a:xfrm>
          <a:noFill/>
        </p:spPr>
      </p:pic>
      <p:pic>
        <p:nvPicPr>
          <p:cNvPr id="230404" name="Picture 2052" descr="paintslpatter01"/>
          <p:cNvPicPr>
            <a:picLocks noGrp="1" noChangeAspect="1" noChangeArrowheads="1"/>
          </p:cNvPicPr>
          <p:nvPr>
            <p:ph sz="half" idx="4294967295"/>
          </p:nvPr>
        </p:nvPicPr>
        <p:blipFill>
          <a:blip r:embed="rId4" cstate="email">
            <a:extLst>
              <a:ext uri="{28A0092B-C50C-407E-A947-70E740481C1C}">
                <a14:useLocalDpi xmlns:a14="http://schemas.microsoft.com/office/drawing/2010/main" val="0"/>
              </a:ext>
            </a:extLst>
          </a:blip>
          <a:srcRect/>
          <a:stretch>
            <a:fillRect/>
          </a:stretch>
        </p:blipFill>
        <p:spPr>
          <a:xfrm>
            <a:off x="5105400" y="2349500"/>
            <a:ext cx="4038600" cy="3030538"/>
          </a:xfrm>
          <a:noFill/>
        </p:spPr>
      </p:pic>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1026"/>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b="1" dirty="0" smtClean="0">
                <a:solidFill>
                  <a:schemeClr val="tx1"/>
                </a:solidFill>
                <a:latin typeface="Franklin Gothic Demi" pitchFamily="34" charset="0"/>
              </a:rPr>
              <a:t>Cleanliness</a:t>
            </a:r>
            <a:br>
              <a:rPr lang="en-US" b="1" dirty="0" smtClean="0">
                <a:solidFill>
                  <a:schemeClr val="tx1"/>
                </a:solidFill>
                <a:latin typeface="Franklin Gothic Demi" pitchFamily="34" charset="0"/>
              </a:rPr>
            </a:br>
            <a:r>
              <a:rPr lang="en-US" sz="2400" b="1" dirty="0" smtClean="0">
                <a:solidFill>
                  <a:schemeClr val="tx1"/>
                </a:solidFill>
                <a:latin typeface="Franklin Gothic Demi" pitchFamily="34" charset="0"/>
              </a:rPr>
              <a:t>(Las Vegas)</a:t>
            </a:r>
          </a:p>
        </p:txBody>
      </p:sp>
      <p:pic>
        <p:nvPicPr>
          <p:cNvPr id="231427" name="Picture 1027" descr="MVC-025L"/>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a:xfrm>
            <a:off x="1447800" y="1600200"/>
            <a:ext cx="6035675" cy="4530725"/>
          </a:xfr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981200"/>
            <a:ext cx="8610600" cy="2819400"/>
          </a:xfrm>
        </p:spPr>
        <p:txBody>
          <a:bodyPr/>
          <a:lstStyle/>
          <a:p>
            <a:pPr algn="ctr" eaLnBrk="1" fontAlgn="auto" hangingPunct="1">
              <a:spcAft>
                <a:spcPts val="0"/>
              </a:spcAft>
              <a:defRPr/>
            </a:pPr>
            <a:r>
              <a:rPr lang="en-US" sz="5400" dirty="0" smtClean="0">
                <a:solidFill>
                  <a:schemeClr val="tx1"/>
                </a:solidFill>
                <a:latin typeface="Franklin Gothic Demi" pitchFamily="34" charset="0"/>
              </a:rPr>
              <a:t>Traffic Control For </a:t>
            </a:r>
            <a:br>
              <a:rPr lang="en-US" sz="5400" dirty="0" smtClean="0">
                <a:solidFill>
                  <a:schemeClr val="tx1"/>
                </a:solidFill>
                <a:latin typeface="Franklin Gothic Demi" pitchFamily="34" charset="0"/>
              </a:rPr>
            </a:br>
            <a:r>
              <a:rPr lang="en-US" sz="5400" dirty="0" smtClean="0">
                <a:solidFill>
                  <a:schemeClr val="tx1"/>
                </a:solidFill>
                <a:latin typeface="Franklin Gothic Demi" pitchFamily="34" charset="0"/>
              </a:rPr>
              <a:t>Construction workers</a:t>
            </a:r>
            <a:br>
              <a:rPr lang="en-US" sz="5400" dirty="0" smtClean="0">
                <a:solidFill>
                  <a:schemeClr val="tx1"/>
                </a:solidFill>
                <a:latin typeface="Franklin Gothic Demi" pitchFamily="34" charset="0"/>
              </a:rPr>
            </a:br>
            <a:r>
              <a:rPr lang="en-US" dirty="0" smtClean="0">
                <a:solidFill>
                  <a:schemeClr val="tx1"/>
                </a:solidFill>
                <a:latin typeface="Franklin Gothic Demi" pitchFamily="34" charset="0"/>
              </a:rPr>
              <a:t/>
            </a:r>
            <a:br>
              <a:rPr lang="en-US" dirty="0" smtClean="0">
                <a:solidFill>
                  <a:schemeClr val="tx1"/>
                </a:solidFill>
                <a:latin typeface="Franklin Gothic Demi" pitchFamily="34" charset="0"/>
              </a:rPr>
            </a:br>
            <a:endParaRPr lang="en-US" sz="3100" dirty="0" smtClean="0">
              <a:solidFill>
                <a:schemeClr val="tx1"/>
              </a:solidFill>
              <a:latin typeface="Franklin Gothic Demi" pitchFamily="34" charset="0"/>
            </a:endParaRPr>
          </a:p>
        </p:txBody>
      </p:sp>
      <p:sp>
        <p:nvSpPr>
          <p:cNvPr id="50179" name="Rectangle 5"/>
          <p:cNvSpPr>
            <a:spLocks noGrp="1" noChangeArrowheads="1"/>
          </p:cNvSpPr>
          <p:nvPr>
            <p:ph type="subTitle" idx="1"/>
          </p:nvPr>
        </p:nvSpPr>
        <p:spPr>
          <a:xfrm>
            <a:off x="609600" y="4648200"/>
            <a:ext cx="8077200" cy="1500188"/>
          </a:xfrm>
        </p:spPr>
        <p:txBody>
          <a:bodyPr>
            <a:normAutofit/>
          </a:bodyPr>
          <a:lstStyle/>
          <a:p>
            <a:pPr eaLnBrk="1" fontAlgn="auto" hangingPunct="1">
              <a:lnSpc>
                <a:spcPct val="80000"/>
              </a:lnSpc>
              <a:spcBef>
                <a:spcPct val="0"/>
              </a:spcBef>
              <a:spcAft>
                <a:spcPts val="0"/>
              </a:spcAft>
              <a:buFont typeface="Wingdings 2"/>
              <a:buNone/>
              <a:defRPr/>
            </a:pPr>
            <a:r>
              <a:rPr lang="en-US" sz="2800" smtClean="0"/>
              <a:t>Presented by the </a:t>
            </a:r>
          </a:p>
          <a:p>
            <a:pPr eaLnBrk="1" fontAlgn="auto" hangingPunct="1">
              <a:lnSpc>
                <a:spcPct val="80000"/>
              </a:lnSpc>
              <a:spcBef>
                <a:spcPct val="0"/>
              </a:spcBef>
              <a:spcAft>
                <a:spcPts val="0"/>
              </a:spcAft>
              <a:buFont typeface="Wingdings 2"/>
              <a:buNone/>
              <a:defRPr/>
            </a:pPr>
            <a:r>
              <a:rPr lang="en-US" sz="2800" smtClean="0"/>
              <a:t>North Dakota Safety Council </a:t>
            </a:r>
          </a:p>
        </p:txBody>
      </p:sp>
      <p:pic>
        <p:nvPicPr>
          <p:cNvPr id="4" name="Picture 3" descr="SHG-strip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457200" cy="6858000"/>
          </a:xfrm>
          <a:prstGeom prst="rect">
            <a:avLst/>
          </a:prstGeom>
          <a:ln>
            <a:noFill/>
          </a:ln>
          <a:effectLst>
            <a:outerShdw blurRad="292100" dist="139700" dir="2700000" algn="tl" rotWithShape="0">
              <a:srgbClr val="333333">
                <a:alpha val="65000"/>
              </a:srgbClr>
            </a:outerShdw>
          </a:effectLst>
        </p:spPr>
      </p:pic>
      <p:pic>
        <p:nvPicPr>
          <p:cNvPr id="50181" name="Picture 6" descr="NDSC.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58000" y="5907088"/>
            <a:ext cx="182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050"/>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Safety Campaign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777" y="1600200"/>
            <a:ext cx="7776446" cy="4238625"/>
          </a:xfrm>
          <a:prstGeom prst="rect">
            <a:avLst/>
          </a:prstGeom>
        </p:spPr>
      </p:pic>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Proper Cleaning</a:t>
            </a:r>
          </a:p>
        </p:txBody>
      </p:sp>
      <p:pic>
        <p:nvPicPr>
          <p:cNvPr id="232451" name="Picture 5" descr="These men are hand washing the traffic control devices. (phot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3152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Uniformity</a:t>
            </a:r>
          </a:p>
        </p:txBody>
      </p:sp>
      <p:sp>
        <p:nvSpPr>
          <p:cNvPr id="233475" name="Rectangle 3"/>
          <p:cNvSpPr>
            <a:spLocks noGrp="1" noChangeArrowheads="1"/>
          </p:cNvSpPr>
          <p:nvPr>
            <p:ph idx="4294967295"/>
          </p:nvPr>
        </p:nvSpPr>
        <p:spPr>
          <a:xfrm>
            <a:off x="381000" y="1752600"/>
            <a:ext cx="8229600" cy="4530725"/>
          </a:xfrm>
        </p:spPr>
        <p:txBody>
          <a:bodyPr/>
          <a:lstStyle/>
          <a:p>
            <a:pPr eaLnBrk="1" hangingPunct="1"/>
            <a:r>
              <a:rPr lang="en-US" smtClean="0"/>
              <a:t>Enhances recognition and understanding</a:t>
            </a:r>
          </a:p>
          <a:p>
            <a:pPr eaLnBrk="1" hangingPunct="1"/>
            <a:r>
              <a:rPr lang="en-US" smtClean="0"/>
              <a:t>Promotes consistent interpretation</a:t>
            </a:r>
          </a:p>
          <a:p>
            <a:pPr eaLnBrk="1" hangingPunct="1"/>
            <a:r>
              <a:rPr lang="en-US" smtClean="0"/>
              <a:t>Reduces costs by minimizing device inventory</a:t>
            </a:r>
          </a:p>
          <a:p>
            <a:pPr eaLnBrk="1" hangingPunct="1"/>
            <a:r>
              <a:rPr lang="en-US" smtClean="0"/>
              <a:t>Gains respect of motorists and reinforces expectancies</a:t>
            </a:r>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4"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MUTCD</a:t>
            </a:r>
          </a:p>
        </p:txBody>
      </p:sp>
      <p:sp>
        <p:nvSpPr>
          <p:cNvPr id="234499" name="Rectangle 1027"/>
          <p:cNvSpPr>
            <a:spLocks noGrp="1" noChangeArrowheads="1"/>
          </p:cNvSpPr>
          <p:nvPr>
            <p:ph idx="4294967295"/>
          </p:nvPr>
        </p:nvSpPr>
        <p:spPr>
          <a:xfrm>
            <a:off x="381000" y="1524000"/>
            <a:ext cx="8229600" cy="4530725"/>
          </a:xfrm>
        </p:spPr>
        <p:txBody>
          <a:bodyPr/>
          <a:lstStyle/>
          <a:p>
            <a:pPr eaLnBrk="1" hangingPunct="1"/>
            <a:r>
              <a:rPr lang="en-US" smtClean="0"/>
              <a:t>Establishes uniformity in design and application by specifying:</a:t>
            </a:r>
          </a:p>
          <a:p>
            <a:pPr lvl="1" eaLnBrk="1" hangingPunct="1"/>
            <a:r>
              <a:rPr lang="en-US" sz="3200" smtClean="0"/>
              <a:t>Design</a:t>
            </a:r>
          </a:p>
          <a:p>
            <a:pPr lvl="1" eaLnBrk="1" hangingPunct="1"/>
            <a:r>
              <a:rPr lang="en-US" sz="3200" smtClean="0"/>
              <a:t>Application</a:t>
            </a:r>
          </a:p>
          <a:p>
            <a:pPr lvl="1" eaLnBrk="1" hangingPunct="1"/>
            <a:r>
              <a:rPr lang="en-US" sz="3200" smtClean="0"/>
              <a:t>Location</a:t>
            </a:r>
          </a:p>
          <a:p>
            <a:pPr lvl="1" eaLnBrk="1" hangingPunct="1">
              <a:buFontTx/>
              <a:buNone/>
            </a:pPr>
            <a:endParaRPr lang="en-US" sz="3200" smtClean="0"/>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0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Signs for Communication</a:t>
            </a:r>
          </a:p>
        </p:txBody>
      </p:sp>
      <p:sp>
        <p:nvSpPr>
          <p:cNvPr id="235523" name="Rectangle 3"/>
          <p:cNvSpPr>
            <a:spLocks noGrp="1" noChangeArrowheads="1"/>
          </p:cNvSpPr>
          <p:nvPr>
            <p:ph idx="4294967295"/>
          </p:nvPr>
        </p:nvSpPr>
        <p:spPr>
          <a:xfrm>
            <a:off x="457200" y="1752600"/>
            <a:ext cx="8229600" cy="4530725"/>
          </a:xfrm>
        </p:spPr>
        <p:txBody>
          <a:bodyPr/>
          <a:lstStyle/>
          <a:p>
            <a:pPr eaLnBrk="1" hangingPunct="1"/>
            <a:r>
              <a:rPr lang="en-US" smtClean="0"/>
              <a:t>Remember Signs:</a:t>
            </a:r>
          </a:p>
          <a:p>
            <a:pPr eaLnBrk="1" hangingPunct="1"/>
            <a:r>
              <a:rPr lang="en-US" smtClean="0"/>
              <a:t>Advise – “regulatory signs”</a:t>
            </a:r>
          </a:p>
          <a:p>
            <a:pPr eaLnBrk="1" hangingPunct="1"/>
            <a:r>
              <a:rPr lang="en-US" smtClean="0"/>
              <a:t>Warn – “warning signs”</a:t>
            </a:r>
          </a:p>
          <a:p>
            <a:pPr eaLnBrk="1" hangingPunct="1"/>
            <a:r>
              <a:rPr lang="en-US" smtClean="0"/>
              <a:t>Instruction – “guide signs”</a:t>
            </a:r>
          </a:p>
          <a:p>
            <a:pPr lvl="1" eaLnBrk="1" hangingPunct="1"/>
            <a:r>
              <a:rPr lang="en-US" sz="3000" smtClean="0"/>
              <a:t>For the Road and Sidewalk user</a:t>
            </a: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1026"/>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Channelizing Devices</a:t>
            </a:r>
          </a:p>
        </p:txBody>
      </p:sp>
      <p:sp>
        <p:nvSpPr>
          <p:cNvPr id="236547" name="Rectangle 1027"/>
          <p:cNvSpPr>
            <a:spLocks noGrp="1" noChangeArrowheads="1"/>
          </p:cNvSpPr>
          <p:nvPr>
            <p:ph idx="4294967295"/>
          </p:nvPr>
        </p:nvSpPr>
        <p:spPr>
          <a:xfrm>
            <a:off x="457200" y="1676400"/>
            <a:ext cx="8229600" cy="4530725"/>
          </a:xfrm>
        </p:spPr>
        <p:txBody>
          <a:bodyPr/>
          <a:lstStyle/>
          <a:p>
            <a:pPr eaLnBrk="1" hangingPunct="1"/>
            <a:r>
              <a:rPr lang="en-US" smtClean="0"/>
              <a:t>Guide the motorist</a:t>
            </a:r>
          </a:p>
          <a:p>
            <a:pPr eaLnBrk="1" hangingPunct="1"/>
            <a:r>
              <a:rPr lang="en-US" smtClean="0"/>
              <a:t>Indicate hazardous areas</a:t>
            </a:r>
          </a:p>
          <a:p>
            <a:pPr eaLnBrk="1" hangingPunct="1"/>
            <a:r>
              <a:rPr lang="en-US" smtClean="0"/>
              <a:t>Exclude traffic from the actual work space</a:t>
            </a:r>
          </a:p>
          <a:p>
            <a:pPr eaLnBrk="1" hangingPunct="1"/>
            <a:r>
              <a:rPr lang="en-US" smtClean="0"/>
              <a:t>Must be preceded by WARNING Signs</a:t>
            </a:r>
          </a:p>
          <a:p>
            <a:pPr eaLnBrk="1" hangingPunct="1"/>
            <a:endParaRPr lang="en-US" smtClean="0"/>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1026"/>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Sign Selection</a:t>
            </a:r>
          </a:p>
        </p:txBody>
      </p:sp>
      <p:sp>
        <p:nvSpPr>
          <p:cNvPr id="237571" name="Rectangle 1027"/>
          <p:cNvSpPr>
            <a:spLocks noGrp="1" noChangeArrowheads="1"/>
          </p:cNvSpPr>
          <p:nvPr>
            <p:ph idx="4294967295"/>
          </p:nvPr>
        </p:nvSpPr>
        <p:spPr>
          <a:xfrm>
            <a:off x="609600" y="1524000"/>
            <a:ext cx="8229600" cy="4530725"/>
          </a:xfrm>
        </p:spPr>
        <p:txBody>
          <a:bodyPr/>
          <a:lstStyle/>
          <a:p>
            <a:pPr eaLnBrk="1" hangingPunct="1"/>
            <a:r>
              <a:rPr lang="en-US" smtClean="0"/>
              <a:t>Is the sign appropriate?</a:t>
            </a:r>
          </a:p>
          <a:p>
            <a:pPr eaLnBrk="1" hangingPunct="1">
              <a:buFont typeface="Wingdings" pitchFamily="2" charset="2"/>
              <a:buNone/>
            </a:pPr>
            <a:endParaRPr lang="en-US" smtClean="0"/>
          </a:p>
          <a:p>
            <a:pPr eaLnBrk="1" hangingPunct="1"/>
            <a:r>
              <a:rPr lang="en-US" smtClean="0"/>
              <a:t>Does it specify a required action?</a:t>
            </a:r>
          </a:p>
          <a:p>
            <a:pPr eaLnBrk="1" hangingPunct="1">
              <a:buFont typeface="Wingdings" pitchFamily="2" charset="2"/>
              <a:buNone/>
            </a:pPr>
            <a:endParaRPr lang="en-US" smtClean="0"/>
          </a:p>
          <a:p>
            <a:pPr eaLnBrk="1" hangingPunct="1"/>
            <a:r>
              <a:rPr lang="en-US" smtClean="0"/>
              <a:t>Is the driver alerted to a hazard?</a:t>
            </a:r>
          </a:p>
          <a:p>
            <a:pPr eaLnBrk="1" hangingPunct="1"/>
            <a:endParaRPr lang="en-US" smtClean="0"/>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2050"/>
          <p:cNvSpPr>
            <a:spLocks noGrp="1" noChangeArrowheads="1"/>
          </p:cNvSpPr>
          <p:nvPr>
            <p:ph type="title" idx="4294967295"/>
          </p:nvPr>
        </p:nvSpPr>
        <p:spPr>
          <a:xfrm>
            <a:off x="533400" y="304800"/>
            <a:ext cx="8077200" cy="10668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Sign Lettering &amp; visibility</a:t>
            </a:r>
            <a:r>
              <a:rPr lang="en-US" dirty="0" smtClean="0">
                <a:solidFill>
                  <a:schemeClr val="tx1"/>
                </a:solidFill>
                <a:latin typeface="Tahoma" pitchFamily="34" charset="0"/>
              </a:rPr>
              <a:t/>
            </a:r>
            <a:br>
              <a:rPr lang="en-US" dirty="0" smtClean="0">
                <a:solidFill>
                  <a:schemeClr val="tx1"/>
                </a:solidFill>
                <a:latin typeface="Tahoma" pitchFamily="34" charset="0"/>
              </a:rPr>
            </a:br>
            <a:endParaRPr lang="en-US" dirty="0" smtClean="0">
              <a:solidFill>
                <a:schemeClr val="tx1"/>
              </a:solidFill>
              <a:latin typeface="Tahoma" pitchFamily="34" charset="0"/>
            </a:endParaRPr>
          </a:p>
        </p:txBody>
      </p:sp>
      <p:sp>
        <p:nvSpPr>
          <p:cNvPr id="1388547" name="Rectangle 2051"/>
          <p:cNvSpPr>
            <a:spLocks noGrp="1" noChangeArrowheads="1"/>
          </p:cNvSpPr>
          <p:nvPr>
            <p:ph type="body" sz="half" idx="4294967295"/>
          </p:nvPr>
        </p:nvSpPr>
        <p:spPr>
          <a:xfrm>
            <a:off x="0" y="1447800"/>
            <a:ext cx="2743200" cy="4876800"/>
          </a:xfrm>
        </p:spPr>
        <p:txBody>
          <a:bodyPr>
            <a:normAutofit fontScale="92500"/>
          </a:bodyPr>
          <a:lstStyle/>
          <a:p>
            <a:pPr marL="411480" eaLnBrk="1" fontAlgn="auto" hangingPunct="1">
              <a:spcAft>
                <a:spcPts val="0"/>
              </a:spcAft>
              <a:buClr>
                <a:schemeClr val="tx1"/>
              </a:buClr>
              <a:buFont typeface="Wingdings" pitchFamily="2" charset="2"/>
              <a:buNone/>
              <a:defRPr/>
            </a:pPr>
            <a:r>
              <a:rPr lang="en-US" sz="2800" dirty="0" smtClean="0">
                <a:latin typeface="Tahoma" pitchFamily="34" charset="0"/>
              </a:rPr>
              <a:t> </a:t>
            </a:r>
          </a:p>
          <a:p>
            <a:pPr marL="411480" eaLnBrk="1" fontAlgn="auto" hangingPunct="1">
              <a:spcAft>
                <a:spcPts val="0"/>
              </a:spcAft>
              <a:buClr>
                <a:schemeClr val="tx1"/>
              </a:buClr>
              <a:buFont typeface="Wingdings" pitchFamily="2" charset="2"/>
              <a:buNone/>
              <a:defRPr/>
            </a:pPr>
            <a:r>
              <a:rPr lang="en-US" sz="2800" dirty="0" smtClean="0">
                <a:latin typeface="Tahoma" pitchFamily="34" charset="0"/>
              </a:rPr>
              <a:t>- </a:t>
            </a:r>
            <a:r>
              <a:rPr lang="en-US" dirty="0" smtClean="0"/>
              <a:t>Proper sign letter color and letter size is crucial</a:t>
            </a:r>
          </a:p>
          <a:p>
            <a:pPr marL="411480" eaLnBrk="1" fontAlgn="auto" hangingPunct="1">
              <a:spcAft>
                <a:spcPts val="0"/>
              </a:spcAft>
              <a:buClr>
                <a:schemeClr val="tx1"/>
              </a:buClr>
              <a:buFontTx/>
              <a:buChar char="-"/>
              <a:defRPr/>
            </a:pPr>
            <a:r>
              <a:rPr lang="en-US" dirty="0" smtClean="0"/>
              <a:t>Cannot be read at a distance</a:t>
            </a:r>
          </a:p>
          <a:p>
            <a:pPr marL="411480" eaLnBrk="1" fontAlgn="auto" hangingPunct="1">
              <a:spcAft>
                <a:spcPts val="0"/>
              </a:spcAft>
              <a:buClr>
                <a:schemeClr val="tx1"/>
              </a:buClr>
              <a:buFontTx/>
              <a:buChar char="-"/>
              <a:defRPr/>
            </a:pPr>
            <a:r>
              <a:rPr lang="en-US" dirty="0" smtClean="0"/>
              <a:t>Not retro- reflective</a:t>
            </a:r>
          </a:p>
        </p:txBody>
      </p:sp>
      <p:pic>
        <p:nvPicPr>
          <p:cNvPr id="238596" name="Picture 2052" descr="sidewalksigns0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771775" y="1773238"/>
            <a:ext cx="6372225" cy="5084762"/>
          </a:xfrm>
          <a:noFill/>
        </p:spPr>
      </p:pic>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7"/>
          <p:cNvSpPr>
            <a:spLocks noChangeArrowheads="1"/>
          </p:cNvSpPr>
          <p:nvPr/>
        </p:nvSpPr>
        <p:spPr bwMode="auto">
          <a:xfrm>
            <a:off x="2809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39619" name="Picture 1029" descr="workzo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20" name="TextBox 3"/>
          <p:cNvSpPr txBox="1">
            <a:spLocks noChangeArrowheads="1"/>
          </p:cNvSpPr>
          <p:nvPr/>
        </p:nvSpPr>
        <p:spPr bwMode="auto">
          <a:xfrm>
            <a:off x="6705600" y="6172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4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Warning Signs</a:t>
            </a:r>
          </a:p>
        </p:txBody>
      </p:sp>
      <p:sp>
        <p:nvSpPr>
          <p:cNvPr id="240643" name="Rectangle 3"/>
          <p:cNvSpPr>
            <a:spLocks noGrp="1" noChangeArrowheads="1"/>
          </p:cNvSpPr>
          <p:nvPr>
            <p:ph idx="4294967295"/>
          </p:nvPr>
        </p:nvSpPr>
        <p:spPr>
          <a:xfrm>
            <a:off x="381000" y="1524000"/>
            <a:ext cx="8229600" cy="4530725"/>
          </a:xfrm>
        </p:spPr>
        <p:txBody>
          <a:bodyPr/>
          <a:lstStyle/>
          <a:p>
            <a:pPr eaLnBrk="1" hangingPunct="1"/>
            <a:r>
              <a:rPr lang="en-US" smtClean="0"/>
              <a:t>Work zone warning signs have black legend with orange background</a:t>
            </a:r>
          </a:p>
          <a:p>
            <a:pPr eaLnBrk="1" hangingPunct="1"/>
            <a:r>
              <a:rPr lang="en-US" smtClean="0"/>
              <a:t>Target Value - Ability to seen (shrubs, rocks)</a:t>
            </a:r>
          </a:p>
          <a:p>
            <a:pPr eaLnBrk="1" hangingPunct="1"/>
            <a:r>
              <a:rPr lang="en-US" smtClean="0"/>
              <a:t>Priority Value - Take precedent over existing signs (Mask)</a:t>
            </a:r>
          </a:p>
          <a:p>
            <a:pPr eaLnBrk="1" hangingPunct="1"/>
            <a:r>
              <a:rPr lang="en-US" smtClean="0"/>
              <a:t>Legibility – adequate cleaning and maintenance</a:t>
            </a:r>
          </a:p>
          <a:p>
            <a:pPr eaLnBrk="1" hangingPunct="1"/>
            <a:r>
              <a:rPr lang="en-US" smtClean="0"/>
              <a:t>Retroflectivity</a:t>
            </a:r>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1"/>
          <p:cNvSpPr>
            <a:spLocks noChangeArrowheads="1"/>
          </p:cNvSpPr>
          <p:nvPr/>
        </p:nvSpPr>
        <p:spPr bwMode="ltGray">
          <a:xfrm>
            <a:off x="417513" y="1192213"/>
            <a:ext cx="438150" cy="474662"/>
          </a:xfrm>
          <a:prstGeom prst="rect">
            <a:avLst/>
          </a:prstGeom>
          <a:solidFill>
            <a:srgbClr val="FFCF0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1667" name="Rectangle 10"/>
          <p:cNvSpPr>
            <a:spLocks noChangeArrowheads="1"/>
          </p:cNvSpPr>
          <p:nvPr/>
        </p:nvSpPr>
        <p:spPr bwMode="ltGray">
          <a:xfrm>
            <a:off x="800100" y="1192213"/>
            <a:ext cx="328613" cy="474662"/>
          </a:xfrm>
          <a:prstGeom prst="rect">
            <a:avLst/>
          </a:prstGeom>
          <a:gradFill rotWithShape="0">
            <a:gsLst>
              <a:gs pos="0">
                <a:srgbClr val="FFCF0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1668" name="Rectangle 9"/>
          <p:cNvSpPr>
            <a:spLocks noChangeArrowheads="1"/>
          </p:cNvSpPr>
          <p:nvPr/>
        </p:nvSpPr>
        <p:spPr bwMode="ltGray">
          <a:xfrm>
            <a:off x="541338" y="1614488"/>
            <a:ext cx="422275" cy="474662"/>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1669" name="Rectangle 8"/>
          <p:cNvSpPr>
            <a:spLocks noChangeArrowheads="1"/>
          </p:cNvSpPr>
          <p:nvPr/>
        </p:nvSpPr>
        <p:spPr bwMode="ltGray">
          <a:xfrm>
            <a:off x="911225" y="1614488"/>
            <a:ext cx="368300" cy="474662"/>
          </a:xfrm>
          <a:prstGeom prst="rect">
            <a:avLst/>
          </a:prstGeom>
          <a:gradFill rotWithShape="0">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1670" name="Rectangle 7"/>
          <p:cNvSpPr>
            <a:spLocks noChangeArrowheads="1"/>
          </p:cNvSpPr>
          <p:nvPr/>
        </p:nvSpPr>
        <p:spPr bwMode="ltGray">
          <a:xfrm>
            <a:off x="127000" y="1541463"/>
            <a:ext cx="560388" cy="422275"/>
          </a:xfrm>
          <a:prstGeom prst="rect">
            <a:avLst/>
          </a:prstGeom>
          <a:gradFill rotWithShape="0">
            <a:gsLst>
              <a:gs pos="0">
                <a:srgbClr val="FFFFFF"/>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1671" name="Rectangle 6"/>
          <p:cNvSpPr>
            <a:spLocks noChangeArrowheads="1"/>
          </p:cNvSpPr>
          <p:nvPr/>
        </p:nvSpPr>
        <p:spPr bwMode="gray">
          <a:xfrm>
            <a:off x="762000" y="1084263"/>
            <a:ext cx="31750" cy="1052512"/>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1672" name="Rectangle 5"/>
          <p:cNvSpPr>
            <a:spLocks noChangeArrowheads="1"/>
          </p:cNvSpPr>
          <p:nvPr/>
        </p:nvSpPr>
        <p:spPr bwMode="gray">
          <a:xfrm>
            <a:off x="442913" y="1874838"/>
            <a:ext cx="8226425" cy="31750"/>
          </a:xfrm>
          <a:prstGeom prst="rect">
            <a:avLst/>
          </a:prstGeom>
          <a:gradFill rotWithShape="0">
            <a:gsLst>
              <a:gs pos="0">
                <a:srgbClr val="1C1C1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41673" name="Picture 2" descr="Roll 5 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 Fines</a:t>
            </a:r>
          </a:p>
        </p:txBody>
      </p:sp>
      <p:sp>
        <p:nvSpPr>
          <p:cNvPr id="69636" name="Rectangle 1038"/>
          <p:cNvSpPr>
            <a:spLocks noGrp="1" noChangeArrowheads="1"/>
          </p:cNvSpPr>
          <p:nvPr>
            <p:ph type="body" sz="half" idx="4294967295"/>
          </p:nvPr>
        </p:nvSpPr>
        <p:spPr>
          <a:xfrm>
            <a:off x="762000" y="1676400"/>
            <a:ext cx="4953000" cy="4114800"/>
          </a:xfrm>
        </p:spPr>
        <p:txBody>
          <a:bodyPr>
            <a:normAutofit lnSpcReduction="10000"/>
          </a:bodyPr>
          <a:lstStyle/>
          <a:p>
            <a:pPr marL="411480" eaLnBrk="1" fontAlgn="auto" hangingPunct="1">
              <a:spcAft>
                <a:spcPts val="0"/>
              </a:spcAft>
              <a:buFont typeface="Wingdings"/>
              <a:buChar char=""/>
              <a:defRPr/>
            </a:pPr>
            <a:r>
              <a:rPr lang="en-US" dirty="0" smtClean="0"/>
              <a:t>Took affect in August of 2003</a:t>
            </a:r>
          </a:p>
          <a:p>
            <a:pPr marL="411480" eaLnBrk="1" fontAlgn="auto" hangingPunct="1">
              <a:spcAft>
                <a:spcPts val="0"/>
              </a:spcAft>
              <a:buFont typeface="Wingdings"/>
              <a:buChar char=""/>
              <a:defRPr/>
            </a:pPr>
            <a:r>
              <a:rPr lang="en-US" dirty="0" smtClean="0"/>
              <a:t>$80 – Active Work Zone</a:t>
            </a:r>
          </a:p>
          <a:p>
            <a:pPr marL="411480" eaLnBrk="1" fontAlgn="auto" hangingPunct="1">
              <a:spcAft>
                <a:spcPts val="0"/>
              </a:spcAft>
              <a:buFont typeface="Wingdings"/>
              <a:buChar char=""/>
              <a:defRPr/>
            </a:pPr>
            <a:r>
              <a:rPr lang="en-US" dirty="0" smtClean="0"/>
              <a:t>1,300 tickets issued</a:t>
            </a:r>
          </a:p>
          <a:p>
            <a:pPr marL="740664" lvl="1" eaLnBrk="1" fontAlgn="auto" hangingPunct="1">
              <a:spcAft>
                <a:spcPts val="0"/>
              </a:spcAft>
              <a:buFont typeface="Wingdings"/>
              <a:buChar char=""/>
              <a:defRPr/>
            </a:pPr>
            <a:r>
              <a:rPr lang="en-US" sz="3200" dirty="0" smtClean="0"/>
              <a:t>Speeding</a:t>
            </a:r>
          </a:p>
          <a:p>
            <a:pPr marL="740664" lvl="1" eaLnBrk="1" fontAlgn="auto" hangingPunct="1">
              <a:spcAft>
                <a:spcPts val="0"/>
              </a:spcAft>
              <a:buFont typeface="Wingdings"/>
              <a:buChar char=""/>
              <a:defRPr/>
            </a:pPr>
            <a:r>
              <a:rPr lang="en-US" sz="3200" dirty="0" smtClean="0"/>
              <a:t>Following to closely</a:t>
            </a:r>
          </a:p>
          <a:p>
            <a:pPr marL="740664" lvl="1" eaLnBrk="1" fontAlgn="auto" hangingPunct="1">
              <a:spcAft>
                <a:spcPts val="0"/>
              </a:spcAft>
              <a:buFont typeface="Wingdings"/>
              <a:buChar char=""/>
              <a:defRPr/>
            </a:pPr>
            <a:r>
              <a:rPr lang="en-US" sz="3200" dirty="0" smtClean="0"/>
              <a:t>Passing in no-passing zones </a:t>
            </a:r>
          </a:p>
          <a:p>
            <a:pPr marL="740664" lvl="1" eaLnBrk="1" fontAlgn="auto" hangingPunct="1">
              <a:spcAft>
                <a:spcPts val="0"/>
              </a:spcAft>
              <a:buFont typeface="Wingdings"/>
              <a:buChar char=""/>
              <a:defRPr/>
            </a:pPr>
            <a:endParaRPr lang="en-US" sz="3200" dirty="0" smtClean="0"/>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690" name="Group 5"/>
          <p:cNvGrpSpPr>
            <a:grpSpLocks/>
          </p:cNvGrpSpPr>
          <p:nvPr/>
        </p:nvGrpSpPr>
        <p:grpSpPr bwMode="auto">
          <a:xfrm>
            <a:off x="1973263" y="671513"/>
            <a:ext cx="4187825" cy="5516562"/>
            <a:chOff x="0" y="0"/>
            <a:chExt cx="2638" cy="3475"/>
          </a:xfrm>
        </p:grpSpPr>
        <p:sp>
          <p:nvSpPr>
            <p:cNvPr id="242692" name="Rectangle 2"/>
            <p:cNvSpPr>
              <a:spLocks noChangeArrowheads="1"/>
            </p:cNvSpPr>
            <p:nvPr/>
          </p:nvSpPr>
          <p:spPr bwMode="auto">
            <a:xfrm>
              <a:off x="0" y="0"/>
              <a:ext cx="263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42693" name="Rectangle 3"/>
            <p:cNvSpPr>
              <a:spLocks noChangeArrowheads="1"/>
            </p:cNvSpPr>
            <p:nvPr/>
          </p:nvSpPr>
          <p:spPr bwMode="auto">
            <a:xfrm>
              <a:off x="0" y="0"/>
              <a:ext cx="2638" cy="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r>
                <a:rPr lang="en-US" sz="2400">
                  <a:latin typeface="Times New Roman" pitchFamily="18" charset="0"/>
                </a:rPr>
                <a:t>  </a:t>
              </a:r>
              <a:r>
                <a:rPr lang="en-US" sz="30800">
                  <a:latin typeface="Times New Roman" pitchFamily="18" charset="0"/>
                </a:rPr>
                <a:t> </a:t>
              </a:r>
              <a:r>
                <a:rPr lang="en-US" sz="2400">
                  <a:latin typeface="Times New Roman" pitchFamily="18" charset="0"/>
                </a:rPr>
                <a:t>                                                                 </a:t>
              </a:r>
            </a:p>
            <a:p>
              <a:pPr eaLnBrk="0" hangingPunct="0"/>
              <a:endParaRPr lang="en-US" sz="2400">
                <a:latin typeface="Times New Roman" pitchFamily="18" charset="0"/>
              </a:endParaRPr>
            </a:p>
          </p:txBody>
        </p:sp>
      </p:grpSp>
      <p:pic>
        <p:nvPicPr>
          <p:cNvPr id="242691" name="Picture 4" descr="Working in the D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1027" descr="IMG_077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5" name="Text Box 1026"/>
          <p:cNvSpPr txBox="1">
            <a:spLocks noChangeArrowheads="1"/>
          </p:cNvSpPr>
          <p:nvPr/>
        </p:nvSpPr>
        <p:spPr bwMode="auto">
          <a:xfrm>
            <a:off x="1295400" y="5410200"/>
            <a:ext cx="5341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latin typeface="Franklin Gothic Demi" pitchFamily="34" charset="0"/>
                <a:cs typeface="Tahoma" pitchFamily="34" charset="0"/>
              </a:rPr>
              <a:t>Adequate Enforcement</a:t>
            </a:r>
            <a:endParaRPr lang="en-US" sz="4000">
              <a:latin typeface="Franklin Gothic Demi" pitchFamily="34" charset="0"/>
            </a:endParaRPr>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3" descr="IMG_050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Text Box 2"/>
          <p:cNvSpPr txBox="1">
            <a:spLocks noChangeArrowheads="1"/>
          </p:cNvSpPr>
          <p:nvPr/>
        </p:nvSpPr>
        <p:spPr bwMode="auto">
          <a:xfrm>
            <a:off x="2133600" y="4953000"/>
            <a:ext cx="5097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000">
                <a:solidFill>
                  <a:schemeClr val="bg1"/>
                </a:solidFill>
                <a:latin typeface="Franklin Gothic Demi" pitchFamily="34" charset="0"/>
                <a:cs typeface="Tahoma" pitchFamily="34" charset="0"/>
              </a:rPr>
              <a:t>Clear Driver Guidance</a:t>
            </a:r>
            <a:endParaRPr lang="en-US" sz="4000">
              <a:solidFill>
                <a:schemeClr val="bg1"/>
              </a:solidFill>
              <a:latin typeface="Franklin Gothic Demi" pitchFamily="34" charset="0"/>
            </a:endParaRPr>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9"/>
          <p:cNvSpPr>
            <a:spLocks noChangeArrowheads="1"/>
          </p:cNvSpPr>
          <p:nvPr/>
        </p:nvSpPr>
        <p:spPr bwMode="ltGray">
          <a:xfrm>
            <a:off x="568325" y="1514475"/>
            <a:ext cx="368300" cy="474663"/>
          </a:xfrm>
          <a:prstGeom prst="rect">
            <a:avLst/>
          </a:prstGeom>
          <a:gradFill rotWithShape="0">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763" name="Rectangle 7"/>
          <p:cNvSpPr>
            <a:spLocks noChangeArrowheads="1"/>
          </p:cNvSpPr>
          <p:nvPr/>
        </p:nvSpPr>
        <p:spPr bwMode="gray">
          <a:xfrm>
            <a:off x="419100" y="984250"/>
            <a:ext cx="31750" cy="1052513"/>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764" name="Rectangle 6"/>
          <p:cNvSpPr>
            <a:spLocks noChangeArrowheads="1"/>
          </p:cNvSpPr>
          <p:nvPr/>
        </p:nvSpPr>
        <p:spPr bwMode="gray">
          <a:xfrm>
            <a:off x="100013" y="1774825"/>
            <a:ext cx="8226425" cy="31750"/>
          </a:xfrm>
          <a:prstGeom prst="rect">
            <a:avLst/>
          </a:prstGeom>
          <a:gradFill rotWithShape="0">
            <a:gsLst>
              <a:gs pos="0">
                <a:srgbClr val="1C1C1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45765" name="Picture 3" descr="Roll 5 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6" name="Text Box 2"/>
          <p:cNvSpPr txBox="1">
            <a:spLocks noChangeArrowheads="1"/>
          </p:cNvSpPr>
          <p:nvPr/>
        </p:nvSpPr>
        <p:spPr bwMode="auto">
          <a:xfrm>
            <a:off x="952500" y="4641850"/>
            <a:ext cx="7385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400">
                <a:solidFill>
                  <a:schemeClr val="bg1"/>
                </a:solidFill>
                <a:latin typeface="Tahoma" pitchFamily="34" charset="0"/>
                <a:cs typeface="Tahoma" pitchFamily="34" charset="0"/>
              </a:rPr>
              <a:t>Effective Channelization</a:t>
            </a:r>
            <a:endParaRPr lang="en-US" sz="2400">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3" descr="IMG_075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7" name="Text Box 2"/>
          <p:cNvSpPr txBox="1">
            <a:spLocks noChangeArrowheads="1"/>
          </p:cNvSpPr>
          <p:nvPr/>
        </p:nvSpPr>
        <p:spPr bwMode="auto">
          <a:xfrm>
            <a:off x="1524000" y="5410200"/>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a:latin typeface="Tahoma" pitchFamily="34" charset="0"/>
                <a:cs typeface="Tahoma" pitchFamily="34" charset="0"/>
              </a:rPr>
              <a:t>Effective Lighting</a:t>
            </a:r>
            <a:endParaRPr lang="en-US" sz="3600">
              <a:latin typeface="Times New Roman" pitchFamily="18" charset="0"/>
            </a:endParaRP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Check Signs</a:t>
            </a:r>
          </a:p>
        </p:txBody>
      </p:sp>
      <p:sp>
        <p:nvSpPr>
          <p:cNvPr id="247811" name="Rectangle 3"/>
          <p:cNvSpPr>
            <a:spLocks noGrp="1" noChangeArrowheads="1"/>
          </p:cNvSpPr>
          <p:nvPr>
            <p:ph idx="4294967295"/>
          </p:nvPr>
        </p:nvSpPr>
        <p:spPr>
          <a:xfrm>
            <a:off x="533400" y="1524000"/>
            <a:ext cx="8229600" cy="4530725"/>
          </a:xfrm>
        </p:spPr>
        <p:txBody>
          <a:bodyPr/>
          <a:lstStyle/>
          <a:p>
            <a:pPr eaLnBrk="1" hangingPunct="1"/>
            <a:r>
              <a:rPr lang="en-US" smtClean="0"/>
              <a:t>Drive through at night using low beams to check retro-reflectivity</a:t>
            </a:r>
          </a:p>
          <a:p>
            <a:pPr eaLnBrk="1" hangingPunct="1"/>
            <a:r>
              <a:rPr lang="en-US" smtClean="0"/>
              <a:t>Compare a piece of new material with in place signs</a:t>
            </a:r>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Covering Signs</a:t>
            </a:r>
          </a:p>
        </p:txBody>
      </p:sp>
      <p:pic>
        <p:nvPicPr>
          <p:cNvPr id="248835" name="Picture 1027" descr="covered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916113"/>
            <a:ext cx="5435600"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6" name="Rectangle 1028"/>
          <p:cNvSpPr>
            <a:spLocks noChangeArrowheads="1"/>
          </p:cNvSpPr>
          <p:nvPr/>
        </p:nvSpPr>
        <p:spPr bwMode="auto">
          <a:xfrm>
            <a:off x="228600" y="2286000"/>
            <a:ext cx="32766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FontTx/>
              <a:buChar char="•"/>
            </a:pPr>
            <a:r>
              <a:rPr lang="en-US" sz="2800">
                <a:latin typeface="Tahoma" pitchFamily="34" charset="0"/>
              </a:rPr>
              <a:t>When work is completed or not going on, signs must be covered, turned away from traffic, or removed from the road side.</a:t>
            </a:r>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1026"/>
          <p:cNvSpPr>
            <a:spLocks noGrp="1" noChangeArrowheads="1"/>
          </p:cNvSpPr>
          <p:nvPr>
            <p:ph type="title" idx="4294967295"/>
          </p:nvPr>
        </p:nvSpPr>
        <p:spPr>
          <a:xfrm>
            <a:off x="838200" y="304800"/>
            <a:ext cx="7515225" cy="993775"/>
          </a:xfrm>
        </p:spPr>
        <p:txBody>
          <a:bodyPr/>
          <a:lstStyle/>
          <a:p>
            <a:pPr algn="ctr" eaLnBrk="1" fontAlgn="auto" hangingPunct="1">
              <a:spcAft>
                <a:spcPts val="0"/>
              </a:spcAft>
              <a:defRPr/>
            </a:pPr>
            <a:r>
              <a:rPr lang="en-US" dirty="0" smtClean="0">
                <a:solidFill>
                  <a:schemeClr val="tx1"/>
                </a:solidFill>
                <a:latin typeface="Franklin Gothic Demi" pitchFamily="34" charset="0"/>
              </a:rPr>
              <a:t>Covering Signs</a:t>
            </a:r>
          </a:p>
        </p:txBody>
      </p:sp>
      <p:sp>
        <p:nvSpPr>
          <p:cNvPr id="1415171" name="Rectangle 1027"/>
          <p:cNvSpPr>
            <a:spLocks noGrp="1" noChangeArrowheads="1"/>
          </p:cNvSpPr>
          <p:nvPr>
            <p:ph type="body" sz="half" idx="4294967295"/>
          </p:nvPr>
        </p:nvSpPr>
        <p:spPr>
          <a:xfrm>
            <a:off x="533400" y="1981200"/>
            <a:ext cx="2555875" cy="4114800"/>
          </a:xfrm>
        </p:spPr>
        <p:txBody>
          <a:bodyPr>
            <a:normAutofit fontScale="85000" lnSpcReduction="20000"/>
          </a:bodyPr>
          <a:lstStyle/>
          <a:p>
            <a:pPr marL="411480" eaLnBrk="1" fontAlgn="auto" hangingPunct="1">
              <a:spcAft>
                <a:spcPts val="0"/>
              </a:spcAft>
              <a:buFont typeface="Wingdings"/>
              <a:buChar char=""/>
              <a:defRPr/>
            </a:pPr>
            <a:r>
              <a:rPr lang="en-US" dirty="0" smtClean="0"/>
              <a:t>Retro reflective signs can reflect right through burlap</a:t>
            </a:r>
          </a:p>
          <a:p>
            <a:pPr marL="411480" eaLnBrk="1" fontAlgn="auto" hangingPunct="1">
              <a:spcAft>
                <a:spcPts val="0"/>
              </a:spcAft>
              <a:buFont typeface="Wingdings"/>
              <a:buChar char=""/>
              <a:defRPr/>
            </a:pPr>
            <a:r>
              <a:rPr lang="en-US" dirty="0" smtClean="0"/>
              <a:t>(also, </a:t>
            </a:r>
            <a:r>
              <a:rPr lang="en-US" b="1" u="sng" dirty="0" smtClean="0"/>
              <a:t>this</a:t>
            </a:r>
            <a:r>
              <a:rPr lang="en-US" dirty="0" smtClean="0"/>
              <a:t> is what orange flags are for; </a:t>
            </a:r>
            <a:r>
              <a:rPr lang="en-US" b="1" u="sng" dirty="0" smtClean="0"/>
              <a:t>not</a:t>
            </a:r>
            <a:r>
              <a:rPr lang="en-US" dirty="0" smtClean="0"/>
              <a:t> for flagging!)</a:t>
            </a:r>
          </a:p>
        </p:txBody>
      </p:sp>
      <p:pic>
        <p:nvPicPr>
          <p:cNvPr id="249860" name="Picture 1028" descr="burlapcov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708400" y="1484313"/>
            <a:ext cx="5435600" cy="5373687"/>
          </a:xfrm>
          <a:noFill/>
        </p:spPr>
      </p:pic>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Sign Positioning</a:t>
            </a:r>
          </a:p>
        </p:txBody>
      </p:sp>
      <p:sp>
        <p:nvSpPr>
          <p:cNvPr id="250883"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mtClean="0"/>
              <a:t>Located to be easily seen</a:t>
            </a:r>
          </a:p>
          <a:p>
            <a:pPr eaLnBrk="1" hangingPunct="1">
              <a:lnSpc>
                <a:spcPct val="90000"/>
              </a:lnSpc>
            </a:pPr>
            <a:r>
              <a:rPr lang="en-US" smtClean="0"/>
              <a:t>Drivers need time to respond</a:t>
            </a:r>
          </a:p>
          <a:p>
            <a:pPr eaLnBrk="1" hangingPunct="1">
              <a:lnSpc>
                <a:spcPct val="90000"/>
              </a:lnSpc>
            </a:pPr>
            <a:r>
              <a:rPr lang="en-US" smtClean="0"/>
              <a:t>General rule – keep on the right hand of roadway</a:t>
            </a:r>
          </a:p>
          <a:p>
            <a:pPr eaLnBrk="1" hangingPunct="1">
              <a:lnSpc>
                <a:spcPct val="90000"/>
              </a:lnSpc>
            </a:pPr>
            <a:r>
              <a:rPr lang="en-US" smtClean="0"/>
              <a:t>Construction and maintenance</a:t>
            </a:r>
          </a:p>
          <a:p>
            <a:pPr lvl="1" eaLnBrk="1" hangingPunct="1">
              <a:lnSpc>
                <a:spcPct val="90000"/>
              </a:lnSpc>
            </a:pPr>
            <a:r>
              <a:rPr lang="en-US" sz="3000" smtClean="0"/>
              <a:t>On shoulder</a:t>
            </a:r>
          </a:p>
          <a:p>
            <a:pPr lvl="1" eaLnBrk="1" hangingPunct="1">
              <a:lnSpc>
                <a:spcPct val="90000"/>
              </a:lnSpc>
            </a:pPr>
            <a:r>
              <a:rPr lang="en-US" sz="3000" smtClean="0"/>
              <a:t>Within roadway</a:t>
            </a:r>
          </a:p>
          <a:p>
            <a:pPr lvl="1" eaLnBrk="1" hangingPunct="1">
              <a:lnSpc>
                <a:spcPct val="90000"/>
              </a:lnSpc>
            </a:pPr>
            <a:r>
              <a:rPr lang="en-US" sz="3000" smtClean="0"/>
              <a:t>On barricades</a:t>
            </a:r>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4" name="Rectangle 1026"/>
          <p:cNvSpPr>
            <a:spLocks noGrp="1" noChangeArrowheads="1"/>
          </p:cNvSpPr>
          <p:nvPr>
            <p:ph type="title" idx="4294967295"/>
          </p:nvPr>
        </p:nvSpPr>
        <p:spPr>
          <a:xfrm>
            <a:off x="457200" y="304800"/>
            <a:ext cx="8229600" cy="1143000"/>
          </a:xfrm>
        </p:spPr>
        <p:txBody>
          <a:bodyPr>
            <a:normAutofit fontScale="90000"/>
          </a:bodyPr>
          <a:lstStyle/>
          <a:p>
            <a:pPr eaLnBrk="1" fontAlgn="auto" hangingPunct="1">
              <a:spcAft>
                <a:spcPts val="0"/>
              </a:spcAft>
              <a:defRPr/>
            </a:pPr>
            <a:r>
              <a:rPr lang="en-US" dirty="0" smtClean="0">
                <a:solidFill>
                  <a:schemeClr val="tx1"/>
                </a:solidFill>
                <a:latin typeface="Franklin Gothic Demi" pitchFamily="34" charset="0"/>
              </a:rPr>
              <a:t>Factors Affecting Stopping Distance</a:t>
            </a:r>
          </a:p>
        </p:txBody>
      </p:sp>
      <p:sp>
        <p:nvSpPr>
          <p:cNvPr id="251907" name="Rectangle 1027"/>
          <p:cNvSpPr>
            <a:spLocks noGrp="1" noChangeArrowheads="1"/>
          </p:cNvSpPr>
          <p:nvPr>
            <p:ph idx="4294967295"/>
          </p:nvPr>
        </p:nvSpPr>
        <p:spPr>
          <a:xfrm>
            <a:off x="457200" y="1676400"/>
            <a:ext cx="8229600" cy="4530725"/>
          </a:xfrm>
        </p:spPr>
        <p:txBody>
          <a:bodyPr/>
          <a:lstStyle/>
          <a:p>
            <a:pPr eaLnBrk="1" hangingPunct="1"/>
            <a:r>
              <a:rPr lang="en-US" smtClean="0"/>
              <a:t>Traffic Speeds</a:t>
            </a:r>
          </a:p>
          <a:p>
            <a:pPr eaLnBrk="1" hangingPunct="1"/>
            <a:r>
              <a:rPr lang="en-US" smtClean="0"/>
              <a:t>Vehicles Weight</a:t>
            </a:r>
          </a:p>
          <a:p>
            <a:pPr eaLnBrk="1" hangingPunct="1"/>
            <a:r>
              <a:rPr lang="en-US" smtClean="0"/>
              <a:t>Type of Road</a:t>
            </a:r>
          </a:p>
          <a:p>
            <a:pPr eaLnBrk="1" hangingPunct="1"/>
            <a:r>
              <a:rPr lang="en-US" smtClean="0"/>
              <a:t>Road and Weather Conditions</a:t>
            </a:r>
          </a:p>
          <a:p>
            <a:pPr eaLnBrk="1" hangingPunct="1"/>
            <a:r>
              <a:rPr lang="en-US" smtClean="0"/>
              <a:t>Visibility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304800" y="304800"/>
            <a:ext cx="8534400" cy="1398588"/>
          </a:xfrm>
        </p:spPr>
        <p:txBody>
          <a:bodyPr/>
          <a:lstStyle/>
          <a:p>
            <a:pPr algn="ctr" eaLnBrk="1" fontAlgn="auto" hangingPunct="1">
              <a:spcAft>
                <a:spcPts val="0"/>
              </a:spcAft>
              <a:defRPr/>
            </a:pPr>
            <a:r>
              <a:rPr lang="en-US" dirty="0" smtClean="0">
                <a:solidFill>
                  <a:schemeClr val="tx1"/>
                </a:solidFill>
                <a:latin typeface="Franklin Gothic Demi" pitchFamily="34" charset="0"/>
              </a:rPr>
              <a:t>How do we make work zones safer?</a:t>
            </a:r>
          </a:p>
        </p:txBody>
      </p:sp>
      <p:sp>
        <p:nvSpPr>
          <p:cNvPr id="70659" name="Rectangle 3"/>
          <p:cNvSpPr>
            <a:spLocks noGrp="1" noChangeArrowheads="1"/>
          </p:cNvSpPr>
          <p:nvPr>
            <p:ph idx="4294967295"/>
          </p:nvPr>
        </p:nvSpPr>
        <p:spPr>
          <a:xfrm>
            <a:off x="914400" y="1600200"/>
            <a:ext cx="8229600" cy="4530725"/>
          </a:xfrm>
        </p:spPr>
        <p:txBody>
          <a:bodyPr>
            <a:normAutofit fontScale="92500"/>
          </a:bodyPr>
          <a:lstStyle/>
          <a:p>
            <a:pPr marL="411480" eaLnBrk="1" fontAlgn="auto" hangingPunct="1">
              <a:spcAft>
                <a:spcPts val="0"/>
              </a:spcAft>
              <a:buFont typeface="Wingdings" pitchFamily="2" charset="2"/>
              <a:buNone/>
              <a:defRPr/>
            </a:pPr>
            <a:r>
              <a:rPr lang="en-US" sz="4300" dirty="0" smtClean="0"/>
              <a:t>Good Communication! (i.e. advance warning, safe path of travel) </a:t>
            </a:r>
          </a:p>
          <a:p>
            <a:pPr marL="411480" eaLnBrk="1" fontAlgn="auto" hangingPunct="1">
              <a:spcAft>
                <a:spcPts val="0"/>
              </a:spcAft>
              <a:buFont typeface="Wingdings" pitchFamily="2" charset="2"/>
              <a:buNone/>
              <a:defRPr/>
            </a:pPr>
            <a:endParaRPr lang="en-US" sz="4300" dirty="0" smtClean="0"/>
          </a:p>
          <a:p>
            <a:pPr marL="411480" eaLnBrk="1" fontAlgn="auto" hangingPunct="1">
              <a:spcAft>
                <a:spcPts val="0"/>
              </a:spcAft>
              <a:buFont typeface="Wingdings" pitchFamily="2" charset="2"/>
              <a:buNone/>
              <a:defRPr/>
            </a:pPr>
            <a:r>
              <a:rPr lang="en-US" sz="2800" dirty="0" smtClean="0"/>
              <a:t>Traffic Control Serves to provide Motorist, Pedestrian and worker safety by clearly: </a:t>
            </a:r>
          </a:p>
          <a:p>
            <a:pPr marL="411480" eaLnBrk="1" fontAlgn="auto" hangingPunct="1">
              <a:spcAft>
                <a:spcPts val="0"/>
              </a:spcAft>
              <a:buFont typeface="Wingdings"/>
              <a:buChar char=""/>
              <a:defRPr/>
            </a:pPr>
            <a:r>
              <a:rPr lang="en-US" sz="2800" dirty="0" smtClean="0"/>
              <a:t>Warning</a:t>
            </a:r>
          </a:p>
          <a:p>
            <a:pPr marL="411480" eaLnBrk="1" fontAlgn="auto" hangingPunct="1">
              <a:spcAft>
                <a:spcPts val="0"/>
              </a:spcAft>
              <a:buFont typeface="Wingdings"/>
              <a:buChar char=""/>
              <a:defRPr/>
            </a:pPr>
            <a:r>
              <a:rPr lang="en-US" sz="2800" dirty="0" smtClean="0"/>
              <a:t>Guiding</a:t>
            </a:r>
          </a:p>
          <a:p>
            <a:pPr marL="411480" eaLnBrk="1" fontAlgn="auto" hangingPunct="1">
              <a:spcAft>
                <a:spcPts val="0"/>
              </a:spcAft>
              <a:buFont typeface="Wingdings"/>
              <a:buChar char=""/>
              <a:defRPr/>
            </a:pPr>
            <a:r>
              <a:rPr lang="en-US" sz="2800" dirty="0" smtClean="0"/>
              <a:t>Separating</a:t>
            </a:r>
          </a:p>
          <a:p>
            <a:pPr marL="411480" eaLnBrk="1" fontAlgn="auto" hangingPunct="1">
              <a:spcAft>
                <a:spcPts val="0"/>
              </a:spcAft>
              <a:buFont typeface="Wingdings"/>
              <a:buChar char=""/>
              <a:defRPr/>
            </a:pPr>
            <a:endParaRPr lang="en-US" sz="2800" dirty="0" smtClean="0"/>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6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Regulatory Signs</a:t>
            </a:r>
          </a:p>
        </p:txBody>
      </p:sp>
      <p:sp>
        <p:nvSpPr>
          <p:cNvPr id="21509" name="Rectangle 3"/>
          <p:cNvSpPr>
            <a:spLocks noGrp="1" noChangeArrowheads="1"/>
          </p:cNvSpPr>
          <p:nvPr>
            <p:ph idx="4294967295"/>
          </p:nvPr>
        </p:nvSpPr>
        <p:spPr>
          <a:xfrm>
            <a:off x="381000" y="1752600"/>
            <a:ext cx="8229600" cy="4530725"/>
          </a:xfrm>
        </p:spPr>
        <p:txBody>
          <a:bodyPr/>
          <a:lstStyle/>
          <a:p>
            <a:pPr eaLnBrk="1" hangingPunct="1"/>
            <a:r>
              <a:rPr lang="en-US" sz="3600" dirty="0" smtClean="0"/>
              <a:t>Typically Rectangular in shape</a:t>
            </a:r>
          </a:p>
          <a:p>
            <a:pPr eaLnBrk="1" hangingPunct="1"/>
            <a:r>
              <a:rPr lang="en-US" sz="3600" dirty="0" smtClean="0"/>
              <a:t>Black legend on White background</a:t>
            </a:r>
          </a:p>
          <a:p>
            <a:pPr eaLnBrk="1" hangingPunct="1"/>
            <a:r>
              <a:rPr lang="en-US" sz="3600" dirty="0" smtClean="0"/>
              <a:t>Approval is required prior to modifying!</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15000" y="4038600"/>
            <a:ext cx="2859024" cy="2468880"/>
          </a:xfrm>
          <a:prstGeom prst="rect">
            <a:avLst/>
          </a:prstGeom>
        </p:spPr>
      </p:pic>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Design Standards</a:t>
            </a:r>
          </a:p>
        </p:txBody>
      </p:sp>
      <p:sp>
        <p:nvSpPr>
          <p:cNvPr id="1425411" name="Rectangle 3"/>
          <p:cNvSpPr>
            <a:spLocks noGrp="1" noChangeArrowheads="1"/>
          </p:cNvSpPr>
          <p:nvPr>
            <p:ph idx="4294967295"/>
          </p:nvPr>
        </p:nvSpPr>
        <p:spPr>
          <a:xfrm>
            <a:off x="685800" y="1371600"/>
            <a:ext cx="7772400" cy="5029200"/>
          </a:xfrm>
        </p:spPr>
        <p:txBody>
          <a:bodyPr>
            <a:normAutofit fontScale="92500" lnSpcReduction="20000"/>
          </a:bodyPr>
          <a:lstStyle/>
          <a:p>
            <a:pPr marL="411480" eaLnBrk="1" fontAlgn="auto" hangingPunct="1">
              <a:lnSpc>
                <a:spcPct val="90000"/>
              </a:lnSpc>
              <a:spcAft>
                <a:spcPts val="0"/>
              </a:spcAft>
              <a:buFont typeface="Wingdings"/>
              <a:buChar char=""/>
              <a:defRPr/>
            </a:pPr>
            <a:r>
              <a:rPr lang="en-US" dirty="0" smtClean="0"/>
              <a:t>Regulatory Signs</a:t>
            </a:r>
          </a:p>
          <a:p>
            <a:pPr marL="740664" lvl="1" eaLnBrk="1" fontAlgn="auto" hangingPunct="1">
              <a:lnSpc>
                <a:spcPct val="90000"/>
              </a:lnSpc>
              <a:spcAft>
                <a:spcPts val="0"/>
              </a:spcAft>
              <a:buFont typeface="Wingdings"/>
              <a:buChar char=""/>
              <a:defRPr/>
            </a:pPr>
            <a:r>
              <a:rPr lang="en-US" sz="3000" dirty="0" smtClean="0"/>
              <a:t>Rectangular in Shape</a:t>
            </a:r>
          </a:p>
          <a:p>
            <a:pPr marL="740664" lvl="1" eaLnBrk="1" fontAlgn="auto" hangingPunct="1">
              <a:lnSpc>
                <a:spcPct val="90000"/>
              </a:lnSpc>
              <a:spcAft>
                <a:spcPts val="0"/>
              </a:spcAft>
              <a:buFont typeface="Wingdings"/>
              <a:buChar char=""/>
              <a:defRPr/>
            </a:pPr>
            <a:r>
              <a:rPr lang="en-US" sz="3000" dirty="0" smtClean="0"/>
              <a:t>Exceptions</a:t>
            </a:r>
          </a:p>
          <a:p>
            <a:pPr marL="996696" lvl="2" eaLnBrk="1" fontAlgn="auto" hangingPunct="1">
              <a:lnSpc>
                <a:spcPct val="90000"/>
              </a:lnSpc>
              <a:spcAft>
                <a:spcPts val="0"/>
              </a:spcAft>
              <a:buFont typeface="Wingdings 2"/>
              <a:buChar char=""/>
              <a:defRPr/>
            </a:pPr>
            <a:r>
              <a:rPr lang="en-US" sz="3000" dirty="0" smtClean="0"/>
              <a:t>Stop</a:t>
            </a:r>
          </a:p>
          <a:p>
            <a:pPr marL="996696" lvl="2" eaLnBrk="1" fontAlgn="auto" hangingPunct="1">
              <a:lnSpc>
                <a:spcPct val="90000"/>
              </a:lnSpc>
              <a:spcAft>
                <a:spcPts val="0"/>
              </a:spcAft>
              <a:buFont typeface="Wingdings 2"/>
              <a:buChar char=""/>
              <a:defRPr/>
            </a:pPr>
            <a:r>
              <a:rPr lang="en-US" sz="3000" dirty="0" smtClean="0"/>
              <a:t>Yield</a:t>
            </a:r>
          </a:p>
          <a:p>
            <a:pPr marL="996696" lvl="2" eaLnBrk="1" fontAlgn="auto" hangingPunct="1">
              <a:lnSpc>
                <a:spcPct val="90000"/>
              </a:lnSpc>
              <a:spcAft>
                <a:spcPts val="0"/>
              </a:spcAft>
              <a:buFont typeface="Wingdings 2"/>
              <a:buChar char=""/>
              <a:defRPr/>
            </a:pPr>
            <a:r>
              <a:rPr lang="en-US" sz="3000" dirty="0" smtClean="0"/>
              <a:t>Do Not Enter</a:t>
            </a:r>
          </a:p>
          <a:p>
            <a:pPr marL="996696" lvl="2" eaLnBrk="1" fontAlgn="auto" hangingPunct="1">
              <a:lnSpc>
                <a:spcPct val="90000"/>
              </a:lnSpc>
              <a:spcAft>
                <a:spcPts val="0"/>
              </a:spcAft>
              <a:buFont typeface="Wingdings 2"/>
              <a:buChar char=""/>
              <a:defRPr/>
            </a:pPr>
            <a:r>
              <a:rPr lang="en-US" sz="3000" dirty="0" smtClean="0"/>
              <a:t>Wrong Way</a:t>
            </a:r>
          </a:p>
          <a:p>
            <a:pPr marL="740664" lvl="1" eaLnBrk="1" fontAlgn="auto" hangingPunct="1">
              <a:lnSpc>
                <a:spcPct val="90000"/>
              </a:lnSpc>
              <a:spcAft>
                <a:spcPts val="0"/>
              </a:spcAft>
              <a:buFont typeface="Wingdings"/>
              <a:buChar char=""/>
              <a:defRPr/>
            </a:pPr>
            <a:r>
              <a:rPr lang="en-US" sz="3000" dirty="0" smtClean="0"/>
              <a:t>Road Closure Signs</a:t>
            </a:r>
          </a:p>
          <a:p>
            <a:pPr marL="996696" lvl="2" eaLnBrk="1" fontAlgn="auto" hangingPunct="1">
              <a:lnSpc>
                <a:spcPct val="90000"/>
              </a:lnSpc>
              <a:spcAft>
                <a:spcPts val="0"/>
              </a:spcAft>
              <a:buFont typeface="Wingdings 2"/>
              <a:buChar char=""/>
              <a:defRPr/>
            </a:pPr>
            <a:r>
              <a:rPr lang="en-US" sz="3000" dirty="0" smtClean="0"/>
              <a:t>Long Dimension is horizontal</a:t>
            </a:r>
          </a:p>
          <a:p>
            <a:pPr marL="996696" lvl="2" eaLnBrk="1" fontAlgn="auto" hangingPunct="1">
              <a:lnSpc>
                <a:spcPct val="90000"/>
              </a:lnSpc>
              <a:spcAft>
                <a:spcPts val="0"/>
              </a:spcAft>
              <a:buFont typeface="Wingdings 2"/>
              <a:buChar char=""/>
              <a:defRPr/>
            </a:pPr>
            <a:r>
              <a:rPr lang="en-US" sz="3000" dirty="0" smtClean="0"/>
              <a:t>Road Closed</a:t>
            </a:r>
          </a:p>
          <a:p>
            <a:pPr marL="996696" lvl="2" eaLnBrk="1" fontAlgn="auto" hangingPunct="1">
              <a:lnSpc>
                <a:spcPct val="90000"/>
              </a:lnSpc>
              <a:spcAft>
                <a:spcPts val="0"/>
              </a:spcAft>
              <a:buFont typeface="Wingdings 2"/>
              <a:buChar char=""/>
              <a:defRPr/>
            </a:pPr>
            <a:r>
              <a:rPr lang="en-US" sz="3000" dirty="0" smtClean="0"/>
              <a:t>Road Closed to Through Traffic</a:t>
            </a:r>
          </a:p>
          <a:p>
            <a:pPr marL="996696" lvl="2" eaLnBrk="1" fontAlgn="auto" hangingPunct="1">
              <a:lnSpc>
                <a:spcPct val="90000"/>
              </a:lnSpc>
              <a:spcAft>
                <a:spcPts val="0"/>
              </a:spcAft>
              <a:buFont typeface="Wingdings 2"/>
              <a:buChar char=""/>
              <a:defRPr/>
            </a:pPr>
            <a:r>
              <a:rPr lang="en-US" sz="3000" dirty="0" smtClean="0"/>
              <a:t>Road Closed X Miles Ahead</a:t>
            </a:r>
          </a:p>
          <a:p>
            <a:pPr marL="740664" lvl="1" eaLnBrk="1" fontAlgn="auto" hangingPunct="1">
              <a:lnSpc>
                <a:spcPct val="90000"/>
              </a:lnSpc>
              <a:spcAft>
                <a:spcPts val="0"/>
              </a:spcAft>
              <a:buFontTx/>
              <a:buNone/>
              <a:defRPr/>
            </a:pPr>
            <a:endParaRPr lang="en-US" sz="3000" dirty="0" smtClean="0"/>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Placement</a:t>
            </a:r>
          </a:p>
        </p:txBody>
      </p:sp>
      <p:sp>
        <p:nvSpPr>
          <p:cNvPr id="253955" name="Rectangle 1027"/>
          <p:cNvSpPr>
            <a:spLocks noGrp="1" noChangeArrowheads="1"/>
          </p:cNvSpPr>
          <p:nvPr>
            <p:ph idx="4294967295"/>
          </p:nvPr>
        </p:nvSpPr>
        <p:spPr>
          <a:xfrm>
            <a:off x="457200" y="1600200"/>
            <a:ext cx="8229600" cy="4530725"/>
          </a:xfrm>
        </p:spPr>
        <p:txBody>
          <a:bodyPr/>
          <a:lstStyle/>
          <a:p>
            <a:pPr eaLnBrk="1" hangingPunct="1"/>
            <a:r>
              <a:rPr lang="en-US" smtClean="0"/>
              <a:t>Place at point where regulation of law becomes effective</a:t>
            </a:r>
          </a:p>
          <a:p>
            <a:pPr lvl="1" eaLnBrk="1" hangingPunct="1"/>
            <a:r>
              <a:rPr lang="en-US" sz="3000" smtClean="0"/>
              <a:t>Road Closed</a:t>
            </a:r>
          </a:p>
          <a:p>
            <a:pPr lvl="2" eaLnBrk="1" hangingPunct="1"/>
            <a:r>
              <a:rPr lang="en-US" sz="3000" smtClean="0"/>
              <a:t>Placed where no traffic is permitted beyond that point</a:t>
            </a:r>
          </a:p>
          <a:p>
            <a:pPr lvl="1" eaLnBrk="1" hangingPunct="1"/>
            <a:r>
              <a:rPr lang="en-US" sz="3000" smtClean="0"/>
              <a:t>Road Closed to Thru Traffic</a:t>
            </a:r>
          </a:p>
          <a:p>
            <a:pPr lvl="2" eaLnBrk="1" hangingPunct="1"/>
            <a:r>
              <a:rPr lang="en-US" sz="3000" smtClean="0"/>
              <a:t>Through traffic must detour. . . Local traffic allowed to continue</a:t>
            </a:r>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6"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Warning Signs</a:t>
            </a:r>
          </a:p>
        </p:txBody>
      </p:sp>
      <p:sp>
        <p:nvSpPr>
          <p:cNvPr id="22532" name="Rectangle 1027"/>
          <p:cNvSpPr>
            <a:spLocks noGrp="1" noChangeArrowheads="1"/>
          </p:cNvSpPr>
          <p:nvPr>
            <p:ph idx="4294967295"/>
          </p:nvPr>
        </p:nvSpPr>
        <p:spPr>
          <a:xfrm>
            <a:off x="457200" y="2209800"/>
            <a:ext cx="8001000" cy="4343400"/>
          </a:xfrm>
        </p:spPr>
        <p:txBody>
          <a:bodyPr/>
          <a:lstStyle/>
          <a:p>
            <a:pPr eaLnBrk="1" hangingPunct="1">
              <a:lnSpc>
                <a:spcPct val="90000"/>
              </a:lnSpc>
            </a:pPr>
            <a:r>
              <a:rPr lang="en-US" dirty="0" smtClean="0"/>
              <a:t>Give notice of:</a:t>
            </a:r>
          </a:p>
          <a:p>
            <a:pPr lvl="1" eaLnBrk="1" hangingPunct="1">
              <a:lnSpc>
                <a:spcPct val="90000"/>
              </a:lnSpc>
            </a:pPr>
            <a:r>
              <a:rPr lang="en-US" sz="3000" dirty="0" smtClean="0"/>
              <a:t>Potential hazards</a:t>
            </a:r>
          </a:p>
          <a:p>
            <a:pPr lvl="1" eaLnBrk="1" hangingPunct="1">
              <a:lnSpc>
                <a:spcPct val="90000"/>
              </a:lnSpc>
            </a:pPr>
            <a:r>
              <a:rPr lang="en-US" sz="3000" dirty="0" smtClean="0"/>
              <a:t>Unusual or unexpected conditions</a:t>
            </a:r>
          </a:p>
          <a:p>
            <a:pPr eaLnBrk="1" hangingPunct="1">
              <a:lnSpc>
                <a:spcPct val="90000"/>
              </a:lnSpc>
            </a:pPr>
            <a:r>
              <a:rPr lang="en-US" dirty="0" smtClean="0"/>
              <a:t>Typically diamond shaped </a:t>
            </a:r>
          </a:p>
          <a:p>
            <a:pPr eaLnBrk="1" hangingPunct="1">
              <a:lnSpc>
                <a:spcPct val="90000"/>
              </a:lnSpc>
            </a:pPr>
            <a:r>
              <a:rPr lang="en-US" dirty="0" smtClean="0"/>
              <a:t>Permanent warning signs have a black legend with yellow background</a:t>
            </a:r>
          </a:p>
          <a:p>
            <a:pPr eaLnBrk="1" hangingPunct="1">
              <a:lnSpc>
                <a:spcPct val="90000"/>
              </a:lnSpc>
            </a:pPr>
            <a:r>
              <a:rPr lang="en-US" dirty="0" smtClean="0"/>
              <a:t>Work zone warning signs use black legends with orange background</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05600" y="1143000"/>
            <a:ext cx="2078736" cy="2133600"/>
          </a:xfrm>
          <a:prstGeom prst="rect">
            <a:avLst/>
          </a:prstGeom>
        </p:spPr>
      </p:pic>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554"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Exceptions</a:t>
            </a:r>
          </a:p>
        </p:txBody>
      </p:sp>
      <p:sp>
        <p:nvSpPr>
          <p:cNvPr id="254979" name="Rectangle 3"/>
          <p:cNvSpPr>
            <a:spLocks noGrp="1" noChangeArrowheads="1"/>
          </p:cNvSpPr>
          <p:nvPr>
            <p:ph idx="4294967295"/>
          </p:nvPr>
        </p:nvSpPr>
        <p:spPr>
          <a:xfrm>
            <a:off x="457200" y="1676400"/>
            <a:ext cx="8229600" cy="4530725"/>
          </a:xfrm>
        </p:spPr>
        <p:txBody>
          <a:bodyPr/>
          <a:lstStyle/>
          <a:p>
            <a:pPr eaLnBrk="1" hangingPunct="1">
              <a:lnSpc>
                <a:spcPct val="90000"/>
              </a:lnSpc>
            </a:pPr>
            <a:r>
              <a:rPr lang="en-US" smtClean="0"/>
              <a:t>Railroad Crossing . . . Round with yellow background</a:t>
            </a:r>
          </a:p>
          <a:p>
            <a:pPr eaLnBrk="1" hangingPunct="1">
              <a:lnSpc>
                <a:spcPct val="90000"/>
              </a:lnSpc>
            </a:pPr>
            <a:r>
              <a:rPr lang="en-US" smtClean="0"/>
              <a:t>No Passing Zone:  Pennant Shape</a:t>
            </a:r>
          </a:p>
          <a:p>
            <a:pPr eaLnBrk="1" hangingPunct="1">
              <a:lnSpc>
                <a:spcPct val="90000"/>
              </a:lnSpc>
            </a:pPr>
            <a:r>
              <a:rPr lang="en-US" smtClean="0"/>
              <a:t>2 -  Way Radio and Cellular phone warning – orange and rectangular</a:t>
            </a:r>
          </a:p>
          <a:p>
            <a:pPr eaLnBrk="1" hangingPunct="1">
              <a:lnSpc>
                <a:spcPct val="90000"/>
              </a:lnSpc>
            </a:pPr>
            <a:r>
              <a:rPr lang="en-US" smtClean="0"/>
              <a:t>Large Arrow:  Rectangular</a:t>
            </a:r>
          </a:p>
          <a:p>
            <a:pPr eaLnBrk="1" hangingPunct="1">
              <a:lnSpc>
                <a:spcPct val="90000"/>
              </a:lnSpc>
            </a:pPr>
            <a:r>
              <a:rPr lang="en-US" smtClean="0"/>
              <a:t>Chevron:  Used on Curves</a:t>
            </a:r>
          </a:p>
          <a:p>
            <a:pPr lvl="1" eaLnBrk="1" hangingPunct="1">
              <a:lnSpc>
                <a:spcPct val="90000"/>
              </a:lnSpc>
            </a:pPr>
            <a:r>
              <a:rPr lang="en-US" sz="3000" smtClean="0"/>
              <a:t>Very effective at night</a:t>
            </a:r>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2" name="Rectangle 2"/>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Supplemental Warning Plates</a:t>
            </a:r>
          </a:p>
        </p:txBody>
      </p:sp>
      <p:sp>
        <p:nvSpPr>
          <p:cNvPr id="256003" name="Rectangle 3"/>
          <p:cNvSpPr>
            <a:spLocks noGrp="1" noChangeArrowheads="1"/>
          </p:cNvSpPr>
          <p:nvPr>
            <p:ph idx="4294967295"/>
          </p:nvPr>
        </p:nvSpPr>
        <p:spPr>
          <a:xfrm>
            <a:off x="381000" y="1676400"/>
            <a:ext cx="8229600" cy="4530725"/>
          </a:xfrm>
        </p:spPr>
        <p:txBody>
          <a:bodyPr/>
          <a:lstStyle/>
          <a:p>
            <a:pPr eaLnBrk="1" hangingPunct="1"/>
            <a:r>
              <a:rPr lang="en-US" smtClean="0"/>
              <a:t>Added to warning signs </a:t>
            </a:r>
          </a:p>
          <a:p>
            <a:pPr eaLnBrk="1" hangingPunct="1"/>
            <a:r>
              <a:rPr lang="en-US" smtClean="0"/>
              <a:t>Immediately below the diamond sign</a:t>
            </a:r>
          </a:p>
          <a:p>
            <a:pPr eaLnBrk="1" hangingPunct="1"/>
            <a:r>
              <a:rPr lang="en-US" smtClean="0"/>
              <a:t>Are not to be used by themselves</a:t>
            </a:r>
          </a:p>
          <a:p>
            <a:pPr eaLnBrk="1" hangingPunct="1"/>
            <a:r>
              <a:rPr lang="en-US" smtClean="0"/>
              <a:t>Color scheme should be the same as the one they supplement</a:t>
            </a:r>
          </a:p>
          <a:p>
            <a:pPr eaLnBrk="1" hangingPunct="1"/>
            <a:r>
              <a:rPr lang="en-US" smtClean="0"/>
              <a:t>Care needs to be taken when using speed plates along with turn signs</a:t>
            </a:r>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Guide Sign Examples</a:t>
            </a:r>
          </a:p>
        </p:txBody>
      </p:sp>
      <p:sp>
        <p:nvSpPr>
          <p:cNvPr id="257027" name="Rectangle 3"/>
          <p:cNvSpPr>
            <a:spLocks noGrp="1" noChangeArrowheads="1"/>
          </p:cNvSpPr>
          <p:nvPr>
            <p:ph idx="4294967295"/>
          </p:nvPr>
        </p:nvSpPr>
        <p:spPr>
          <a:xfrm>
            <a:off x="533400" y="1752600"/>
            <a:ext cx="8229600" cy="4530725"/>
          </a:xfrm>
        </p:spPr>
        <p:txBody>
          <a:bodyPr/>
          <a:lstStyle/>
          <a:p>
            <a:pPr eaLnBrk="1" hangingPunct="1"/>
            <a:r>
              <a:rPr lang="en-US" smtClean="0"/>
              <a:t>Detour</a:t>
            </a:r>
          </a:p>
          <a:p>
            <a:pPr eaLnBrk="1" hangingPunct="1"/>
            <a:r>
              <a:rPr lang="en-US" smtClean="0"/>
              <a:t>Detour w/arrow</a:t>
            </a:r>
          </a:p>
          <a:p>
            <a:pPr eaLnBrk="1" hangingPunct="1"/>
            <a:r>
              <a:rPr lang="en-US" smtClean="0"/>
              <a:t>Road Work Next X Miles</a:t>
            </a:r>
          </a:p>
          <a:p>
            <a:pPr eaLnBrk="1" hangingPunct="1"/>
            <a:r>
              <a:rPr lang="en-US" smtClean="0"/>
              <a:t>End Road Work</a:t>
            </a:r>
          </a:p>
          <a:p>
            <a:pPr eaLnBrk="1" hangingPunct="1"/>
            <a:r>
              <a:rPr lang="en-US" smtClean="0"/>
              <a:t>Pilot Car Information</a:t>
            </a:r>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7698"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Channelizing Devices</a:t>
            </a:r>
          </a:p>
        </p:txBody>
      </p:sp>
      <p:sp>
        <p:nvSpPr>
          <p:cNvPr id="258051" name="Rectangle 3"/>
          <p:cNvSpPr>
            <a:spLocks noGrp="1" noChangeArrowheads="1"/>
          </p:cNvSpPr>
          <p:nvPr>
            <p:ph idx="4294967295"/>
          </p:nvPr>
        </p:nvSpPr>
        <p:spPr>
          <a:xfrm>
            <a:off x="457200" y="1676400"/>
            <a:ext cx="8229600" cy="4530725"/>
          </a:xfrm>
        </p:spPr>
        <p:txBody>
          <a:bodyPr/>
          <a:lstStyle/>
          <a:p>
            <a:pPr eaLnBrk="1" hangingPunct="1"/>
            <a:r>
              <a:rPr lang="en-US" smtClean="0"/>
              <a:t>Cones</a:t>
            </a:r>
          </a:p>
          <a:p>
            <a:pPr eaLnBrk="1" hangingPunct="1"/>
            <a:r>
              <a:rPr lang="en-US" smtClean="0"/>
              <a:t>Tubular markers</a:t>
            </a:r>
          </a:p>
          <a:p>
            <a:pPr eaLnBrk="1" hangingPunct="1"/>
            <a:r>
              <a:rPr lang="en-US" smtClean="0"/>
              <a:t>Vertical panels</a:t>
            </a:r>
          </a:p>
          <a:p>
            <a:pPr eaLnBrk="1" hangingPunct="1"/>
            <a:r>
              <a:rPr lang="en-US" smtClean="0"/>
              <a:t>Drums</a:t>
            </a:r>
          </a:p>
          <a:p>
            <a:pPr eaLnBrk="1" hangingPunct="1"/>
            <a:r>
              <a:rPr lang="en-US" smtClean="0"/>
              <a:t>Barricades</a:t>
            </a:r>
          </a:p>
          <a:p>
            <a:pPr eaLnBrk="1" hangingPunct="1"/>
            <a:r>
              <a:rPr lang="en-US" smtClean="0"/>
              <a:t>Barriers</a:t>
            </a:r>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974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Basics of Channelization</a:t>
            </a:r>
          </a:p>
        </p:txBody>
      </p:sp>
      <p:sp>
        <p:nvSpPr>
          <p:cNvPr id="259075" name="Rectangle 3"/>
          <p:cNvSpPr>
            <a:spLocks noGrp="1" noChangeArrowheads="1"/>
          </p:cNvSpPr>
          <p:nvPr>
            <p:ph idx="4294967295"/>
          </p:nvPr>
        </p:nvSpPr>
        <p:spPr>
          <a:xfrm>
            <a:off x="381000" y="1676400"/>
            <a:ext cx="8229600" cy="4530725"/>
          </a:xfrm>
        </p:spPr>
        <p:txBody>
          <a:bodyPr/>
          <a:lstStyle/>
          <a:p>
            <a:pPr eaLnBrk="1" hangingPunct="1"/>
            <a:r>
              <a:rPr lang="en-US" smtClean="0"/>
              <a:t>Channelizing Devices</a:t>
            </a:r>
          </a:p>
          <a:p>
            <a:pPr lvl="1" eaLnBrk="1" hangingPunct="1"/>
            <a:r>
              <a:rPr lang="en-US" sz="3000" smtClean="0"/>
              <a:t>Move traffic</a:t>
            </a:r>
          </a:p>
          <a:p>
            <a:pPr lvl="1" eaLnBrk="1" hangingPunct="1"/>
            <a:r>
              <a:rPr lang="en-US" sz="3000" smtClean="0"/>
              <a:t>Delineate a safe passageway</a:t>
            </a:r>
          </a:p>
          <a:p>
            <a:pPr lvl="1" eaLnBrk="1" hangingPunct="1"/>
            <a:r>
              <a:rPr lang="en-US" sz="3000" smtClean="0"/>
              <a:t>Guide the driver in a Positive manner</a:t>
            </a:r>
          </a:p>
          <a:p>
            <a:pPr eaLnBrk="1" hangingPunct="1"/>
            <a:r>
              <a:rPr lang="en-US" smtClean="0"/>
              <a:t>Channelizing devices are Elements of the total TTCZ system.</a:t>
            </a:r>
          </a:p>
          <a:p>
            <a:pPr eaLnBrk="1" hangingPunct="1"/>
            <a:endParaRPr lang="en-US" smtClean="0"/>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1794" name="Rectangle 2"/>
          <p:cNvSpPr>
            <a:spLocks noGrp="1" noChangeArrowheads="1"/>
          </p:cNvSpPr>
          <p:nvPr>
            <p:ph type="title" idx="4294967295"/>
          </p:nvPr>
        </p:nvSpPr>
        <p:spPr>
          <a:xfrm>
            <a:off x="976429" y="193288"/>
            <a:ext cx="7515225"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Tubular Markers</a:t>
            </a:r>
          </a:p>
        </p:txBody>
      </p:sp>
      <p:sp>
        <p:nvSpPr>
          <p:cNvPr id="260099" name="Rectangle 3"/>
          <p:cNvSpPr>
            <a:spLocks noGrp="1" noChangeArrowheads="1"/>
          </p:cNvSpPr>
          <p:nvPr>
            <p:ph idx="4294967295"/>
          </p:nvPr>
        </p:nvSpPr>
        <p:spPr>
          <a:xfrm>
            <a:off x="304800" y="1447800"/>
            <a:ext cx="3962400" cy="4648200"/>
          </a:xfrm>
        </p:spPr>
        <p:txBody>
          <a:bodyPr/>
          <a:lstStyle/>
          <a:p>
            <a:pPr eaLnBrk="1" hangingPunct="1">
              <a:buFont typeface="Wingdings" pitchFamily="2" charset="2"/>
              <a:buNone/>
            </a:pPr>
            <a:r>
              <a:rPr lang="en-US" sz="2000" smtClean="0"/>
              <a:t>Day and Low Speed Roadways</a:t>
            </a:r>
          </a:p>
          <a:p>
            <a:pPr eaLnBrk="1" hangingPunct="1"/>
            <a:endParaRPr lang="en-US" sz="2000" smtClean="0"/>
          </a:p>
          <a:p>
            <a:pPr eaLnBrk="1" hangingPunct="1"/>
            <a:r>
              <a:rPr lang="en-US" sz="2000" smtClean="0"/>
              <a:t>Minimum height 18”</a:t>
            </a:r>
          </a:p>
          <a:p>
            <a:pPr eaLnBrk="1" hangingPunct="1"/>
            <a:r>
              <a:rPr lang="en-US" sz="2000" smtClean="0"/>
              <a:t>One 3” band of Reflectorization</a:t>
            </a:r>
          </a:p>
          <a:p>
            <a:pPr eaLnBrk="1" hangingPunct="1"/>
            <a:r>
              <a:rPr lang="en-US" sz="2000" smtClean="0"/>
              <a:t>Fastened to  the pavement or weighted bases</a:t>
            </a:r>
          </a:p>
        </p:txBody>
      </p:sp>
      <p:sp>
        <p:nvSpPr>
          <p:cNvPr id="44040" name="Rectangle 8"/>
          <p:cNvSpPr>
            <a:spLocks noChangeArrowheads="1"/>
          </p:cNvSpPr>
          <p:nvPr/>
        </p:nvSpPr>
        <p:spPr bwMode="auto">
          <a:xfrm>
            <a:off x="4572000" y="1447800"/>
            <a:ext cx="4267200" cy="4648200"/>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None/>
              <a:defRPr/>
            </a:pPr>
            <a:r>
              <a:rPr lang="en-US" sz="2000" dirty="0">
                <a:latin typeface="+mn-lt"/>
              </a:rPr>
              <a:t>Night and/or Freeway High Speed Roadway</a:t>
            </a:r>
          </a:p>
          <a:p>
            <a:pPr marL="342900" indent="-342900">
              <a:spcBef>
                <a:spcPct val="20000"/>
              </a:spcBef>
              <a:buClr>
                <a:schemeClr val="hlink"/>
              </a:buClr>
              <a:buSzPct val="90000"/>
              <a:buFont typeface="Wingdings" pitchFamily="2" charset="2"/>
              <a:buBlip>
                <a:blip r:embed="rId3"/>
              </a:buBlip>
              <a:defRPr/>
            </a:pPr>
            <a:r>
              <a:rPr lang="en-US" sz="2000" dirty="0" smtClean="0">
                <a:latin typeface="+mn-lt"/>
              </a:rPr>
              <a:t>Minimum </a:t>
            </a:r>
            <a:r>
              <a:rPr lang="en-US" sz="2000" dirty="0">
                <a:latin typeface="+mn-lt"/>
              </a:rPr>
              <a:t>height 28”</a:t>
            </a:r>
          </a:p>
          <a:p>
            <a:pPr marL="342900" indent="-342900">
              <a:spcBef>
                <a:spcPct val="20000"/>
              </a:spcBef>
              <a:buClr>
                <a:schemeClr val="hlink"/>
              </a:buClr>
              <a:buSzPct val="90000"/>
              <a:buFont typeface="Wingdings" pitchFamily="2" charset="2"/>
              <a:buBlip>
                <a:blip r:embed="rId3"/>
              </a:buBlip>
              <a:defRPr/>
            </a:pPr>
            <a:r>
              <a:rPr lang="en-US" sz="2000" dirty="0">
                <a:latin typeface="+mn-lt"/>
              </a:rPr>
              <a:t>Two 3” bands of </a:t>
            </a:r>
            <a:r>
              <a:rPr lang="en-US" sz="2000" dirty="0" err="1">
                <a:latin typeface="+mn-lt"/>
              </a:rPr>
              <a:t>Reflectorization</a:t>
            </a:r>
            <a:endParaRPr lang="en-US" sz="2000" dirty="0">
              <a:latin typeface="+mn-lt"/>
            </a:endParaRPr>
          </a:p>
          <a:p>
            <a:pPr marL="342900" indent="-342900">
              <a:spcBef>
                <a:spcPct val="20000"/>
              </a:spcBef>
              <a:buClr>
                <a:schemeClr val="hlink"/>
              </a:buClr>
              <a:buSzPct val="90000"/>
              <a:buFont typeface="Wingdings" pitchFamily="2" charset="2"/>
              <a:buBlip>
                <a:blip r:embed="rId3"/>
              </a:buBlip>
              <a:defRPr/>
            </a:pPr>
            <a:r>
              <a:rPr lang="en-US" sz="2000" dirty="0">
                <a:latin typeface="+mn-lt"/>
              </a:rPr>
              <a:t>Fastened to the pavement or weighted bases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3771900"/>
            <a:ext cx="2743200" cy="269965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400" y="3700063"/>
            <a:ext cx="2340429" cy="2843330"/>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050"/>
          <p:cNvSpPr>
            <a:spLocks noGrp="1" noChangeArrowheads="1"/>
          </p:cNvSpPr>
          <p:nvPr>
            <p:ph type="ctrTitle" idx="4294967295"/>
          </p:nvPr>
        </p:nvSpPr>
        <p:spPr>
          <a:xfrm>
            <a:off x="533400" y="4572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2</a:t>
            </a:r>
          </a:p>
        </p:txBody>
      </p:sp>
      <p:sp>
        <p:nvSpPr>
          <p:cNvPr id="67587" name="Rectangle 2051"/>
          <p:cNvSpPr>
            <a:spLocks noGrp="1" noChangeArrowheads="1"/>
          </p:cNvSpPr>
          <p:nvPr>
            <p:ph type="subTitle" idx="4294967295"/>
          </p:nvPr>
        </p:nvSpPr>
        <p:spPr>
          <a:xfrm>
            <a:off x="1524000" y="2514600"/>
            <a:ext cx="6400800" cy="1755775"/>
          </a:xfrm>
        </p:spPr>
        <p:txBody>
          <a:bodyPr/>
          <a:lstStyle/>
          <a:p>
            <a:pPr marL="0" indent="0" algn="ctr" eaLnBrk="1" hangingPunct="1">
              <a:buFont typeface="Wingdings" pitchFamily="2" charset="2"/>
              <a:buNone/>
            </a:pPr>
            <a:r>
              <a:rPr lang="en-US" sz="4800" smtClean="0">
                <a:latin typeface="Franklin Gothic Demi" pitchFamily="34" charset="0"/>
              </a:rPr>
              <a:t>Traffic Control Standards</a:t>
            </a: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1476375" y="2081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1" y="990600"/>
            <a:ext cx="8909538" cy="4876800"/>
          </a:xfrm>
          <a:prstGeom prst="rect">
            <a:avLst/>
          </a:prstGeom>
        </p:spPr>
      </p:pic>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p:cNvSpPr>
            <a:spLocks noGrp="1" noChangeArrowheads="1"/>
          </p:cNvSpPr>
          <p:nvPr>
            <p:ph type="title" idx="4294967295"/>
          </p:nvPr>
        </p:nvSpPr>
        <p:spPr>
          <a:xfrm>
            <a:off x="685800" y="0"/>
            <a:ext cx="77724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Cones</a:t>
            </a:r>
          </a:p>
        </p:txBody>
      </p:sp>
      <p:sp>
        <p:nvSpPr>
          <p:cNvPr id="262149" name="Rectangle 7"/>
          <p:cNvSpPr>
            <a:spLocks noChangeArrowheads="1"/>
          </p:cNvSpPr>
          <p:nvPr/>
        </p:nvSpPr>
        <p:spPr bwMode="auto">
          <a:xfrm>
            <a:off x="381000" y="1219200"/>
            <a:ext cx="4267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90000"/>
              <a:buFont typeface="Wingdings" pitchFamily="2" charset="2"/>
              <a:buNone/>
            </a:pPr>
            <a:r>
              <a:rPr lang="en-US" sz="2000" dirty="0"/>
              <a:t>Day and Low Speed Roadways</a:t>
            </a:r>
          </a:p>
          <a:p>
            <a:pPr marL="342900" indent="-342900">
              <a:spcBef>
                <a:spcPct val="20000"/>
              </a:spcBef>
              <a:buClr>
                <a:schemeClr val="hlink"/>
              </a:buClr>
              <a:buSzPct val="90000"/>
              <a:buFont typeface="Wingdings" pitchFamily="2" charset="2"/>
              <a:buBlip>
                <a:blip r:embed="rId3"/>
              </a:buBlip>
            </a:pPr>
            <a:endParaRPr lang="en-US" sz="2000" dirty="0"/>
          </a:p>
          <a:p>
            <a:pPr marL="342900" indent="-342900">
              <a:spcBef>
                <a:spcPct val="20000"/>
              </a:spcBef>
              <a:buClr>
                <a:schemeClr val="hlink"/>
              </a:buClr>
              <a:buSzPct val="90000"/>
              <a:buFont typeface="Wingdings" pitchFamily="2" charset="2"/>
              <a:buBlip>
                <a:blip r:embed="rId3"/>
              </a:buBlip>
            </a:pPr>
            <a:r>
              <a:rPr lang="en-US" sz="2000" dirty="0"/>
              <a:t>Standard height 18”</a:t>
            </a:r>
          </a:p>
          <a:p>
            <a:pPr marL="342900" indent="-342900">
              <a:spcBef>
                <a:spcPct val="20000"/>
              </a:spcBef>
              <a:buClr>
                <a:schemeClr val="hlink"/>
              </a:buClr>
              <a:buSzPct val="90000"/>
              <a:buFont typeface="Wingdings" pitchFamily="2" charset="2"/>
              <a:buBlip>
                <a:blip r:embed="rId3"/>
              </a:buBlip>
            </a:pPr>
            <a:r>
              <a:rPr lang="en-US" sz="2000" dirty="0"/>
              <a:t>Orange Color</a:t>
            </a:r>
            <a:endParaRPr lang="en-US" sz="3200" dirty="0"/>
          </a:p>
        </p:txBody>
      </p:sp>
      <p:sp>
        <p:nvSpPr>
          <p:cNvPr id="262150" name="Rectangle 8"/>
          <p:cNvSpPr>
            <a:spLocks noChangeArrowheads="1"/>
          </p:cNvSpPr>
          <p:nvPr/>
        </p:nvSpPr>
        <p:spPr bwMode="auto">
          <a:xfrm>
            <a:off x="5029200" y="12192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90000"/>
              <a:buFont typeface="Wingdings" pitchFamily="2" charset="2"/>
              <a:buNone/>
            </a:pPr>
            <a:r>
              <a:rPr lang="en-US" sz="2000" dirty="0"/>
              <a:t>Night and/or Freeway High </a:t>
            </a:r>
          </a:p>
          <a:p>
            <a:pPr marL="342900" indent="-342900">
              <a:spcBef>
                <a:spcPct val="20000"/>
              </a:spcBef>
              <a:buClr>
                <a:schemeClr val="hlink"/>
              </a:buClr>
              <a:buSzPct val="90000"/>
              <a:buFont typeface="Wingdings" pitchFamily="2" charset="2"/>
              <a:buNone/>
            </a:pPr>
            <a:r>
              <a:rPr lang="en-US" sz="2000" dirty="0"/>
              <a:t>Speed Roadway</a:t>
            </a:r>
          </a:p>
          <a:p>
            <a:pPr marL="342900" indent="-342900">
              <a:spcBef>
                <a:spcPct val="20000"/>
              </a:spcBef>
              <a:buClr>
                <a:schemeClr val="hlink"/>
              </a:buClr>
              <a:buSzPct val="90000"/>
              <a:buFont typeface="Wingdings" pitchFamily="2" charset="2"/>
              <a:buNone/>
            </a:pPr>
            <a:endParaRPr lang="en-US" sz="2000" dirty="0"/>
          </a:p>
          <a:p>
            <a:pPr marL="342900" indent="-342900">
              <a:spcBef>
                <a:spcPct val="20000"/>
              </a:spcBef>
              <a:buClr>
                <a:schemeClr val="hlink"/>
              </a:buClr>
              <a:buSzPct val="90000"/>
              <a:buFont typeface="Wingdings" pitchFamily="2" charset="2"/>
              <a:buBlip>
                <a:blip r:embed="rId3"/>
              </a:buBlip>
            </a:pPr>
            <a:r>
              <a:rPr lang="en-US" sz="2000" dirty="0"/>
              <a:t>Standard height 28” </a:t>
            </a:r>
          </a:p>
          <a:p>
            <a:pPr marL="342900" indent="-342900">
              <a:spcBef>
                <a:spcPct val="20000"/>
              </a:spcBef>
              <a:buClr>
                <a:schemeClr val="hlink"/>
              </a:buClr>
              <a:buSzPct val="90000"/>
              <a:buFont typeface="Wingdings" pitchFamily="2" charset="2"/>
              <a:buBlip>
                <a:blip r:embed="rId3"/>
              </a:buBlip>
            </a:pPr>
            <a:r>
              <a:rPr lang="en-US" sz="2000" dirty="0"/>
              <a:t>Orange Color</a:t>
            </a:r>
          </a:p>
          <a:p>
            <a:pPr marL="342900" indent="-342900">
              <a:spcBef>
                <a:spcPct val="20000"/>
              </a:spcBef>
              <a:buClr>
                <a:schemeClr val="hlink"/>
              </a:buClr>
              <a:buSzPct val="90000"/>
              <a:buFont typeface="Wingdings" pitchFamily="2" charset="2"/>
              <a:buBlip>
                <a:blip r:embed="rId3"/>
              </a:buBlip>
            </a:pPr>
            <a:r>
              <a:rPr lang="en-US" sz="2000" dirty="0"/>
              <a:t>Permissible to add a flag</a:t>
            </a:r>
            <a:endParaRPr lang="en-US" sz="32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971800"/>
            <a:ext cx="3276600" cy="281341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3527837"/>
            <a:ext cx="2886075" cy="3139663"/>
          </a:xfrm>
          <a:prstGeom prst="rect">
            <a:avLst/>
          </a:prstGeom>
        </p:spPr>
      </p:pic>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7938" name="Rectangle 2"/>
          <p:cNvSpPr>
            <a:spLocks noGrp="1" noChangeArrowheads="1"/>
          </p:cNvSpPr>
          <p:nvPr>
            <p:ph type="title" idx="4294967295"/>
          </p:nvPr>
        </p:nvSpPr>
        <p:spPr>
          <a:xfrm>
            <a:off x="762000" y="381000"/>
            <a:ext cx="77724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Vertical Panels</a:t>
            </a:r>
          </a:p>
        </p:txBody>
      </p:sp>
      <p:sp>
        <p:nvSpPr>
          <p:cNvPr id="263171" name="Rectangle 3"/>
          <p:cNvSpPr>
            <a:spLocks noGrp="1" noChangeArrowheads="1"/>
          </p:cNvSpPr>
          <p:nvPr>
            <p:ph idx="4294967295"/>
          </p:nvPr>
        </p:nvSpPr>
        <p:spPr>
          <a:xfrm>
            <a:off x="324394" y="1447800"/>
            <a:ext cx="6000206" cy="4114800"/>
          </a:xfrm>
        </p:spPr>
        <p:txBody>
          <a:bodyPr/>
          <a:lstStyle/>
          <a:p>
            <a:pPr eaLnBrk="1" hangingPunct="1"/>
            <a:r>
              <a:rPr lang="en-US" dirty="0" smtClean="0"/>
              <a:t>8 to 12 inches wide</a:t>
            </a:r>
          </a:p>
          <a:p>
            <a:pPr eaLnBrk="1" hangingPunct="1"/>
            <a:r>
              <a:rPr lang="en-US" dirty="0" smtClean="0"/>
              <a:t>Minimum height 24”</a:t>
            </a:r>
          </a:p>
          <a:p>
            <a:pPr eaLnBrk="1" hangingPunct="1"/>
            <a:r>
              <a:rPr lang="en-US" dirty="0" smtClean="0"/>
              <a:t>Stripe is 6 inches</a:t>
            </a:r>
          </a:p>
          <a:p>
            <a:pPr eaLnBrk="1" hangingPunct="1"/>
            <a:r>
              <a:rPr lang="en-US" dirty="0" smtClean="0"/>
              <a:t>Stripe slashing shall </a:t>
            </a:r>
            <a:r>
              <a:rPr lang="en-US" dirty="0" smtClean="0"/>
              <a:t>indicate the </a:t>
            </a:r>
            <a:r>
              <a:rPr lang="en-US" dirty="0" smtClean="0"/>
              <a:t>desired traffic lane.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002574"/>
            <a:ext cx="2171700" cy="3522051"/>
          </a:xfrm>
          <a:prstGeom prst="rect">
            <a:avLst/>
          </a:prstGeom>
        </p:spPr>
      </p:pic>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9986" name="Rectangle 2"/>
          <p:cNvSpPr>
            <a:spLocks noGrp="1" noChangeArrowheads="1"/>
          </p:cNvSpPr>
          <p:nvPr>
            <p:ph type="title" idx="4294967295"/>
          </p:nvPr>
        </p:nvSpPr>
        <p:spPr>
          <a:xfrm>
            <a:off x="609600" y="304800"/>
            <a:ext cx="7772400" cy="1143000"/>
          </a:xfrm>
        </p:spPr>
        <p:txBody>
          <a:bodyPr/>
          <a:lstStyle/>
          <a:p>
            <a:pPr algn="ctr" eaLnBrk="1" fontAlgn="auto" hangingPunct="1">
              <a:spcAft>
                <a:spcPts val="0"/>
              </a:spcAft>
              <a:defRPr/>
            </a:pPr>
            <a:r>
              <a:rPr lang="en-US" dirty="0" smtClean="0">
                <a:solidFill>
                  <a:schemeClr val="tx1"/>
                </a:solidFill>
              </a:rPr>
              <a:t>Drums</a:t>
            </a:r>
          </a:p>
        </p:txBody>
      </p:sp>
      <p:sp>
        <p:nvSpPr>
          <p:cNvPr id="23557" name="Rectangle 3"/>
          <p:cNvSpPr>
            <a:spLocks noGrp="1" noChangeArrowheads="1"/>
          </p:cNvSpPr>
          <p:nvPr>
            <p:ph idx="4294967295"/>
          </p:nvPr>
        </p:nvSpPr>
        <p:spPr>
          <a:xfrm>
            <a:off x="304800" y="1447800"/>
            <a:ext cx="5181600" cy="4114800"/>
          </a:xfrm>
        </p:spPr>
        <p:txBody>
          <a:bodyPr/>
          <a:lstStyle/>
          <a:p>
            <a:pPr eaLnBrk="1" hangingPunct="1"/>
            <a:r>
              <a:rPr lang="en-US" dirty="0" smtClean="0"/>
              <a:t>Highly visible</a:t>
            </a:r>
          </a:p>
          <a:p>
            <a:pPr eaLnBrk="1" hangingPunct="1"/>
            <a:r>
              <a:rPr lang="en-US" dirty="0" smtClean="0"/>
              <a:t>Appear to be Formidable</a:t>
            </a:r>
          </a:p>
          <a:p>
            <a:pPr eaLnBrk="1" hangingPunct="1"/>
            <a:r>
              <a:rPr lang="en-US" dirty="0" smtClean="0"/>
              <a:t>Command Respect of drivers</a:t>
            </a:r>
          </a:p>
          <a:p>
            <a:pPr eaLnBrk="1" hangingPunct="1"/>
            <a:r>
              <a:rPr lang="en-US" dirty="0" smtClean="0"/>
              <a:t>No Steel or </a:t>
            </a:r>
            <a:r>
              <a:rPr lang="en-US" sz="3000" dirty="0" smtClean="0"/>
              <a:t>Open tops</a:t>
            </a:r>
          </a:p>
          <a:p>
            <a:pPr eaLnBrk="1" hangingPunct="1"/>
            <a:r>
              <a:rPr lang="en-US" dirty="0" smtClean="0"/>
              <a:t>Accept lights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78880" y="1143000"/>
            <a:ext cx="2743178" cy="3422904"/>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19600" y="3528479"/>
            <a:ext cx="1889760" cy="3270738"/>
          </a:xfrm>
          <a:prstGeom prst="rect">
            <a:avLst/>
          </a:prstGeom>
        </p:spPr>
      </p:pic>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Barricades</a:t>
            </a:r>
          </a:p>
        </p:txBody>
      </p:sp>
      <p:sp>
        <p:nvSpPr>
          <p:cNvPr id="264195" name="Rectangle 1027"/>
          <p:cNvSpPr>
            <a:spLocks noGrp="1" noChangeArrowheads="1"/>
          </p:cNvSpPr>
          <p:nvPr>
            <p:ph idx="4294967295"/>
          </p:nvPr>
        </p:nvSpPr>
        <p:spPr>
          <a:xfrm>
            <a:off x="381000" y="1524000"/>
            <a:ext cx="8229600" cy="4530725"/>
          </a:xfrm>
        </p:spPr>
        <p:txBody>
          <a:bodyPr/>
          <a:lstStyle/>
          <a:p>
            <a:pPr eaLnBrk="1" hangingPunct="1">
              <a:lnSpc>
                <a:spcPct val="90000"/>
              </a:lnSpc>
            </a:pPr>
            <a:r>
              <a:rPr lang="en-US" smtClean="0"/>
              <a:t>Three types</a:t>
            </a:r>
          </a:p>
          <a:p>
            <a:pPr lvl="1" eaLnBrk="1" hangingPunct="1">
              <a:lnSpc>
                <a:spcPct val="90000"/>
              </a:lnSpc>
            </a:pPr>
            <a:r>
              <a:rPr lang="en-US" sz="3000" smtClean="0"/>
              <a:t>Type I </a:t>
            </a:r>
          </a:p>
          <a:p>
            <a:pPr lvl="1" eaLnBrk="1" hangingPunct="1">
              <a:lnSpc>
                <a:spcPct val="90000"/>
              </a:lnSpc>
            </a:pPr>
            <a:r>
              <a:rPr lang="en-US" sz="3000" smtClean="0"/>
              <a:t>Type II</a:t>
            </a:r>
          </a:p>
          <a:p>
            <a:pPr lvl="1" eaLnBrk="1" hangingPunct="1">
              <a:lnSpc>
                <a:spcPct val="90000"/>
              </a:lnSpc>
            </a:pPr>
            <a:r>
              <a:rPr lang="en-US" sz="3000" smtClean="0"/>
              <a:t>Type III</a:t>
            </a:r>
          </a:p>
          <a:p>
            <a:pPr eaLnBrk="1" hangingPunct="1">
              <a:lnSpc>
                <a:spcPct val="90000"/>
              </a:lnSpc>
            </a:pPr>
            <a:r>
              <a:rPr lang="en-US" smtClean="0"/>
              <a:t>8 to 12 inch width of rails</a:t>
            </a:r>
          </a:p>
          <a:p>
            <a:pPr eaLnBrk="1" hangingPunct="1">
              <a:lnSpc>
                <a:spcPct val="90000"/>
              </a:lnSpc>
            </a:pPr>
            <a:r>
              <a:rPr lang="en-US" smtClean="0"/>
              <a:t>Orange and white stripes at 45 degree angle</a:t>
            </a:r>
          </a:p>
          <a:p>
            <a:pPr eaLnBrk="1" hangingPunct="1">
              <a:lnSpc>
                <a:spcPct val="90000"/>
              </a:lnSpc>
            </a:pPr>
            <a:r>
              <a:rPr lang="en-US" smtClean="0"/>
              <a:t>6 inch wide stripes</a:t>
            </a:r>
          </a:p>
          <a:p>
            <a:pPr eaLnBrk="1" hangingPunct="1">
              <a:lnSpc>
                <a:spcPct val="90000"/>
              </a:lnSpc>
            </a:pPr>
            <a:r>
              <a:rPr lang="en-US" smtClean="0"/>
              <a:t>Lights may be used “increasing visibility”</a:t>
            </a:r>
          </a:p>
          <a:p>
            <a:pPr eaLnBrk="1" hangingPunct="1">
              <a:lnSpc>
                <a:spcPct val="90000"/>
              </a:lnSpc>
            </a:pPr>
            <a:r>
              <a:rPr lang="en-US" smtClean="0"/>
              <a:t>Diagonal stripes point at the drivers lane</a:t>
            </a:r>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Barricades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3776" y="1853184"/>
            <a:ext cx="8156448" cy="3151632"/>
          </a:xfrm>
          <a:prstGeom prst="rect">
            <a:avLst/>
          </a:prstGeom>
        </p:spPr>
      </p:pic>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Type I and II</a:t>
            </a:r>
          </a:p>
        </p:txBody>
      </p:sp>
      <p:sp>
        <p:nvSpPr>
          <p:cNvPr id="266243" name="Rectangle 3"/>
          <p:cNvSpPr>
            <a:spLocks noGrp="1" noChangeArrowheads="1"/>
          </p:cNvSpPr>
          <p:nvPr>
            <p:ph idx="4294967295"/>
          </p:nvPr>
        </p:nvSpPr>
        <p:spPr>
          <a:xfrm>
            <a:off x="381000" y="1752600"/>
            <a:ext cx="8229600" cy="4530725"/>
          </a:xfrm>
        </p:spPr>
        <p:txBody>
          <a:bodyPr/>
          <a:lstStyle/>
          <a:p>
            <a:pPr eaLnBrk="1" hangingPunct="1"/>
            <a:r>
              <a:rPr lang="en-US" smtClean="0"/>
              <a:t>Mark a Hazard</a:t>
            </a:r>
          </a:p>
          <a:p>
            <a:pPr eaLnBrk="1" hangingPunct="1"/>
            <a:r>
              <a:rPr lang="en-US" smtClean="0"/>
              <a:t>Channelize Traffic</a:t>
            </a:r>
          </a:p>
          <a:p>
            <a:pPr lvl="1" eaLnBrk="1" hangingPunct="1"/>
            <a:r>
              <a:rPr lang="en-US" sz="3000" smtClean="0"/>
              <a:t>Type II:  More Reflective area intended for expressway work</a:t>
            </a:r>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Type I</a:t>
            </a:r>
          </a:p>
        </p:txBody>
      </p:sp>
      <p:pic>
        <p:nvPicPr>
          <p:cNvPr id="267267" name="Picture 3" descr="hitthepipe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773238"/>
            <a:ext cx="5580062"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268" name="Text Box 4"/>
          <p:cNvSpPr txBox="1">
            <a:spLocks noChangeArrowheads="1"/>
          </p:cNvSpPr>
          <p:nvPr/>
        </p:nvSpPr>
        <p:spPr bwMode="auto">
          <a:xfrm>
            <a:off x="533400" y="2114550"/>
            <a:ext cx="2209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pPr>
            <a:r>
              <a:rPr lang="en-US" sz="2800">
                <a:latin typeface="Tahoma" pitchFamily="34" charset="0"/>
              </a:rPr>
              <a:t>This barricade is directing traffic into the pipes</a:t>
            </a:r>
          </a:p>
        </p:txBody>
      </p:sp>
      <p:sp>
        <p:nvSpPr>
          <p:cNvPr id="267269" name="Line 5"/>
          <p:cNvSpPr>
            <a:spLocks noChangeShapeType="1"/>
          </p:cNvSpPr>
          <p:nvPr/>
        </p:nvSpPr>
        <p:spPr bwMode="auto">
          <a:xfrm>
            <a:off x="2438400" y="3124200"/>
            <a:ext cx="3048000" cy="1295400"/>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2"/>
          <p:cNvSpPr>
            <a:spLocks noGrp="1" noChangeArrowheads="1"/>
          </p:cNvSpPr>
          <p:nvPr>
            <p:ph type="title" idx="4294967295"/>
          </p:nvPr>
        </p:nvSpPr>
        <p:spPr>
          <a:xfrm>
            <a:off x="838200" y="304800"/>
            <a:ext cx="7515225"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Type III</a:t>
            </a:r>
          </a:p>
        </p:txBody>
      </p:sp>
      <p:sp>
        <p:nvSpPr>
          <p:cNvPr id="24580" name="Rectangle 3"/>
          <p:cNvSpPr>
            <a:spLocks noGrp="1" noChangeArrowheads="1"/>
          </p:cNvSpPr>
          <p:nvPr>
            <p:ph idx="4294967295"/>
          </p:nvPr>
        </p:nvSpPr>
        <p:spPr>
          <a:xfrm>
            <a:off x="838200" y="1219200"/>
            <a:ext cx="7772400" cy="4114800"/>
          </a:xfrm>
        </p:spPr>
        <p:txBody>
          <a:bodyPr/>
          <a:lstStyle/>
          <a:p>
            <a:pPr eaLnBrk="1" hangingPunct="1"/>
            <a:r>
              <a:rPr lang="en-US" smtClean="0"/>
              <a:t>Used to Physically close a roadway</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8878" y="1905000"/>
            <a:ext cx="7656576" cy="4724400"/>
          </a:xfrm>
          <a:prstGeom prst="rect">
            <a:avLst/>
          </a:prstGeom>
        </p:spPr>
      </p:pic>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7"/>
          <p:cNvGraphicFramePr>
            <a:graphicFrameLocks noChangeAspect="1"/>
          </p:cNvGraphicFramePr>
          <p:nvPr/>
        </p:nvGraphicFramePr>
        <p:xfrm>
          <a:off x="1752600" y="2022475"/>
          <a:ext cx="4648200" cy="3303588"/>
        </p:xfrm>
        <a:graphic>
          <a:graphicData uri="http://schemas.openxmlformats.org/presentationml/2006/ole">
            <mc:AlternateContent xmlns:mc="http://schemas.openxmlformats.org/markup-compatibility/2006">
              <mc:Choice xmlns:v="urn:schemas-microsoft-com:vml" Requires="v">
                <p:oleObj spid="_x0000_s25614" name="Photo House" r:id="rId4" imgW="4248743" imgH="3019847" progId="Photohse.Document">
                  <p:embed/>
                </p:oleObj>
              </mc:Choice>
              <mc:Fallback>
                <p:oleObj name="Photo House" r:id="rId4" imgW="4248743" imgH="3019847" progId="Photohse.Document">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022475"/>
                        <a:ext cx="4648200" cy="3303588"/>
                      </a:xfrm>
                      <a:prstGeom prst="rect">
                        <a:avLst/>
                      </a:prstGeom>
                      <a:noFill/>
                      <a:ln w="9525">
                        <a:solidFill>
                          <a:srgbClr val="000000"/>
                        </a:solidFill>
                        <a:miter lim="800000"/>
                        <a:headEnd/>
                        <a:tailEnd/>
                      </a:ln>
                      <a:effectLst>
                        <a:outerShdw dist="125724" dir="2700000" algn="ctr" rotWithShape="0">
                          <a:srgbClr val="A50021"/>
                        </a:outerShdw>
                      </a:effectLst>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25603" name="Rectangle 6"/>
          <p:cNvSpPr>
            <a:spLocks noChangeArrowheads="1"/>
          </p:cNvSpPr>
          <p:nvPr/>
        </p:nvSpPr>
        <p:spPr bwMode="auto">
          <a:xfrm>
            <a:off x="0" y="3048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latin typeface="Franklin Gothic Demi" pitchFamily="34" charset="0"/>
              </a:rPr>
              <a:t>Traffic Control Devices</a:t>
            </a:r>
          </a:p>
        </p:txBody>
      </p:sp>
      <p:sp>
        <p:nvSpPr>
          <p:cNvPr id="25604" name="Text Box 5"/>
          <p:cNvSpPr txBox="1">
            <a:spLocks noChangeArrowheads="1"/>
          </p:cNvSpPr>
          <p:nvPr/>
        </p:nvSpPr>
        <p:spPr bwMode="auto">
          <a:xfrm>
            <a:off x="6705600" y="1828800"/>
            <a:ext cx="2971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solidFill>
                  <a:srgbClr val="FF3300"/>
                </a:solidFill>
              </a:rPr>
              <a:t>Changeable Message Boards</a:t>
            </a:r>
            <a:endParaRPr lang="en-US" sz="2800">
              <a:latin typeface="Times New Roman" pitchFamily="18" charset="0"/>
            </a:endParaRPr>
          </a:p>
        </p:txBody>
      </p:sp>
      <p:sp>
        <p:nvSpPr>
          <p:cNvPr id="25605" name="Text Box 4"/>
          <p:cNvSpPr txBox="1">
            <a:spLocks noChangeArrowheads="1"/>
          </p:cNvSpPr>
          <p:nvPr/>
        </p:nvSpPr>
        <p:spPr bwMode="auto">
          <a:xfrm>
            <a:off x="4876800" y="5732463"/>
            <a:ext cx="2362200" cy="590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600" b="1">
                <a:solidFill>
                  <a:srgbClr val="FF3300"/>
                </a:solidFill>
              </a:rPr>
              <a:t>Note Wrong Direction of Chevrons</a:t>
            </a:r>
            <a:endParaRPr lang="en-US" sz="2400">
              <a:latin typeface="Times New Roman" pitchFamily="18" charset="0"/>
            </a:endParaRPr>
          </a:p>
        </p:txBody>
      </p:sp>
      <p:sp>
        <p:nvSpPr>
          <p:cNvPr id="25606" name="Line 3"/>
          <p:cNvSpPr>
            <a:spLocks noChangeShapeType="1"/>
          </p:cNvSpPr>
          <p:nvPr/>
        </p:nvSpPr>
        <p:spPr bwMode="auto">
          <a:xfrm flipH="1" flipV="1">
            <a:off x="5867400" y="4605338"/>
            <a:ext cx="304800" cy="112712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7" name="Text Box 2"/>
          <p:cNvSpPr txBox="1">
            <a:spLocks noChangeArrowheads="1"/>
          </p:cNvSpPr>
          <p:nvPr/>
        </p:nvSpPr>
        <p:spPr bwMode="auto">
          <a:xfrm>
            <a:off x="304800" y="5257800"/>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3600" b="1">
                <a:solidFill>
                  <a:srgbClr val="FF3300"/>
                </a:solidFill>
              </a:rPr>
              <a:t>Concrete Barriers</a:t>
            </a: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Course Objective</a:t>
            </a:r>
          </a:p>
        </p:txBody>
      </p:sp>
      <p:sp>
        <p:nvSpPr>
          <p:cNvPr id="68611" name="Rectangle 3"/>
          <p:cNvSpPr>
            <a:spLocks noGrp="1" noChangeArrowheads="1"/>
          </p:cNvSpPr>
          <p:nvPr>
            <p:ph idx="4294967295"/>
          </p:nvPr>
        </p:nvSpPr>
        <p:spPr>
          <a:xfrm>
            <a:off x="0" y="1524000"/>
            <a:ext cx="8226425" cy="4217988"/>
          </a:xfrm>
        </p:spPr>
        <p:txBody>
          <a:bodyPr/>
          <a:lstStyle/>
          <a:p>
            <a:pPr lvl="1" eaLnBrk="1" hangingPunct="1">
              <a:lnSpc>
                <a:spcPct val="90000"/>
              </a:lnSpc>
              <a:buFont typeface="Symbol" pitchFamily="18" charset="2"/>
              <a:buChar char="¨"/>
            </a:pPr>
            <a:r>
              <a:rPr lang="en-US" smtClean="0"/>
              <a:t> Introduce the Basic Elements of  Work Zone Traffic Control</a:t>
            </a:r>
          </a:p>
          <a:p>
            <a:pPr lvl="1" eaLnBrk="1" hangingPunct="1">
              <a:lnSpc>
                <a:spcPct val="90000"/>
              </a:lnSpc>
              <a:buFont typeface="Symbol" pitchFamily="18" charset="2"/>
              <a:buChar char="¨"/>
            </a:pPr>
            <a:r>
              <a:rPr lang="en-US" smtClean="0"/>
              <a:t> Develop a working knowledge of Part 6 of the MUTCD</a:t>
            </a:r>
          </a:p>
          <a:p>
            <a:pPr lvl="1" eaLnBrk="1" hangingPunct="1">
              <a:lnSpc>
                <a:spcPct val="90000"/>
              </a:lnSpc>
              <a:buFont typeface="Symbol" pitchFamily="18" charset="2"/>
              <a:buChar char="¨"/>
            </a:pPr>
            <a:r>
              <a:rPr lang="en-US" smtClean="0"/>
              <a:t> Develop Traffic Control Supervisor skills including:</a:t>
            </a:r>
          </a:p>
          <a:p>
            <a:pPr lvl="3" eaLnBrk="1" hangingPunct="1">
              <a:lnSpc>
                <a:spcPct val="90000"/>
              </a:lnSpc>
              <a:buFont typeface="Symbol" pitchFamily="18" charset="2"/>
              <a:buChar char="¨"/>
            </a:pPr>
            <a:r>
              <a:rPr lang="en-US" smtClean="0"/>
              <a:t>Planning</a:t>
            </a:r>
          </a:p>
          <a:p>
            <a:pPr lvl="3" eaLnBrk="1" hangingPunct="1">
              <a:lnSpc>
                <a:spcPct val="90000"/>
              </a:lnSpc>
              <a:buFont typeface="Symbol" pitchFamily="18" charset="2"/>
              <a:buChar char="¨"/>
            </a:pPr>
            <a:r>
              <a:rPr lang="en-US" smtClean="0"/>
              <a:t>Installing</a:t>
            </a:r>
          </a:p>
          <a:p>
            <a:pPr lvl="3" eaLnBrk="1" hangingPunct="1">
              <a:lnSpc>
                <a:spcPct val="90000"/>
              </a:lnSpc>
              <a:buFont typeface="Symbol" pitchFamily="18" charset="2"/>
              <a:buChar char="¨"/>
            </a:pPr>
            <a:r>
              <a:rPr lang="en-US" smtClean="0"/>
              <a:t>Monitoring</a:t>
            </a:r>
          </a:p>
          <a:p>
            <a:pPr lvl="3" eaLnBrk="1" hangingPunct="1">
              <a:lnSpc>
                <a:spcPct val="90000"/>
              </a:lnSpc>
              <a:buFont typeface="Symbol" pitchFamily="18" charset="2"/>
              <a:buChar char="¨"/>
            </a:pPr>
            <a:r>
              <a:rPr lang="en-US" smtClean="0"/>
              <a:t>Modifying and Removing</a:t>
            </a:r>
          </a:p>
          <a:p>
            <a:pPr lvl="1" eaLnBrk="1" hangingPunct="1">
              <a:lnSpc>
                <a:spcPct val="90000"/>
              </a:lnSpc>
              <a:buFont typeface="Symbol" pitchFamily="18" charset="2"/>
              <a:buChar char="¨"/>
            </a:pPr>
            <a:endParaRPr lang="en-US" smtClean="0"/>
          </a:p>
          <a:p>
            <a:pPr lvl="1" eaLnBrk="1" hangingPunct="1">
              <a:lnSpc>
                <a:spcPct val="90000"/>
              </a:lnSpc>
              <a:buFont typeface="Symbol" pitchFamily="18" charset="2"/>
              <a:buChar char="¨"/>
            </a:pPr>
            <a:endParaRPr lang="en-US" sz="2400" smtClean="0"/>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2"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Four Primary Functions of a TTB</a:t>
            </a:r>
          </a:p>
        </p:txBody>
      </p:sp>
      <p:sp>
        <p:nvSpPr>
          <p:cNvPr id="268291" name="Rectangle 1027"/>
          <p:cNvSpPr>
            <a:spLocks noGrp="1" noChangeArrowheads="1"/>
          </p:cNvSpPr>
          <p:nvPr>
            <p:ph idx="4294967295"/>
          </p:nvPr>
        </p:nvSpPr>
        <p:spPr>
          <a:xfrm>
            <a:off x="457200" y="1524000"/>
            <a:ext cx="8229600" cy="4530725"/>
          </a:xfrm>
        </p:spPr>
        <p:txBody>
          <a:bodyPr>
            <a:normAutofit fontScale="92500"/>
          </a:bodyPr>
          <a:lstStyle/>
          <a:p>
            <a:pPr marL="609600" indent="-609600" eaLnBrk="1" hangingPunct="1">
              <a:lnSpc>
                <a:spcPct val="90000"/>
              </a:lnSpc>
              <a:buFontTx/>
              <a:buAutoNum type="arabicPeriod"/>
              <a:defRPr/>
            </a:pPr>
            <a:r>
              <a:rPr lang="en-US" dirty="0" smtClean="0"/>
              <a:t>To keep vehicular traffic form entering work areas, such as excavations or material storage sites;</a:t>
            </a:r>
          </a:p>
          <a:p>
            <a:pPr marL="609600" indent="-609600" eaLnBrk="1" hangingPunct="1">
              <a:lnSpc>
                <a:spcPct val="90000"/>
              </a:lnSpc>
              <a:buFontTx/>
              <a:buAutoNum type="arabicPeriod"/>
              <a:defRPr/>
            </a:pPr>
            <a:r>
              <a:rPr lang="en-US" dirty="0" smtClean="0"/>
              <a:t>Positive protection for workers, bicyclists, and pedestrians from motor vehicle traffic;</a:t>
            </a:r>
          </a:p>
          <a:p>
            <a:pPr marL="609600" indent="-609600" eaLnBrk="1" hangingPunct="1">
              <a:lnSpc>
                <a:spcPct val="90000"/>
              </a:lnSpc>
              <a:buFontTx/>
              <a:buAutoNum type="arabicPeriod"/>
              <a:defRPr/>
            </a:pPr>
            <a:r>
              <a:rPr lang="en-US" dirty="0" smtClean="0"/>
              <a:t>Separate opposing direction of vehicular traffic;</a:t>
            </a:r>
          </a:p>
          <a:p>
            <a:pPr marL="609600" indent="-609600" eaLnBrk="1" hangingPunct="1">
              <a:lnSpc>
                <a:spcPct val="90000"/>
              </a:lnSpc>
              <a:buFontTx/>
              <a:buAutoNum type="arabicPeriod"/>
              <a:defRPr/>
            </a:pPr>
            <a:r>
              <a:rPr lang="en-US" dirty="0" smtClean="0"/>
              <a:t>Separate vehicular traffic, bicyclists, and pedestrians from the work area such as false work for bridges and other exposed objects.</a:t>
            </a:r>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ChangeArrowheads="1"/>
          </p:cNvSpPr>
          <p:nvPr>
            <p:ph type="title" idx="4294967295"/>
          </p:nvPr>
        </p:nvSpPr>
        <p:spPr>
          <a:xfrm>
            <a:off x="3810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Type VII </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Temporary Traffic Barriers</a:t>
            </a:r>
          </a:p>
        </p:txBody>
      </p:sp>
      <p:sp>
        <p:nvSpPr>
          <p:cNvPr id="269315" name="Rectangle 3"/>
          <p:cNvSpPr>
            <a:spLocks noGrp="1" noChangeArrowheads="1"/>
          </p:cNvSpPr>
          <p:nvPr>
            <p:ph idx="4294967295"/>
          </p:nvPr>
        </p:nvSpPr>
        <p:spPr>
          <a:xfrm>
            <a:off x="304800" y="2133600"/>
            <a:ext cx="7772400" cy="4114800"/>
          </a:xfrm>
        </p:spPr>
        <p:txBody>
          <a:bodyPr/>
          <a:lstStyle/>
          <a:p>
            <a:pPr eaLnBrk="1" hangingPunct="1"/>
            <a:r>
              <a:rPr lang="en-US" smtClean="0"/>
              <a:t>May be used in tapers only in low speed urban applications</a:t>
            </a:r>
          </a:p>
          <a:p>
            <a:pPr eaLnBrk="1" hangingPunct="1"/>
            <a:r>
              <a:rPr lang="en-US" smtClean="0"/>
              <a:t>Constructed with:</a:t>
            </a:r>
          </a:p>
          <a:p>
            <a:pPr lvl="1" eaLnBrk="1" hangingPunct="1"/>
            <a:r>
              <a:rPr lang="en-US" sz="3200" smtClean="0"/>
              <a:t>Concrete</a:t>
            </a:r>
          </a:p>
          <a:p>
            <a:pPr lvl="1" eaLnBrk="1" hangingPunct="1"/>
            <a:r>
              <a:rPr lang="en-US" sz="3200" smtClean="0"/>
              <a:t>Plastic water filled</a:t>
            </a:r>
          </a:p>
        </p:txBody>
      </p:sp>
      <p:pic>
        <p:nvPicPr>
          <p:cNvPr id="269316" name="Picture 4" descr="concr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429000"/>
            <a:ext cx="28194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8" name="Rectangle 1026"/>
          <p:cNvSpPr>
            <a:spLocks noGrp="1" noChangeArrowheads="1"/>
          </p:cNvSpPr>
          <p:nvPr>
            <p:ph type="title" idx="4294967295"/>
          </p:nvPr>
        </p:nvSpPr>
        <p:spPr>
          <a:xfrm>
            <a:off x="4572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Temporary Traffic Control Barriers</a:t>
            </a:r>
          </a:p>
        </p:txBody>
      </p:sp>
      <p:sp>
        <p:nvSpPr>
          <p:cNvPr id="270339" name="Rectangle 1028"/>
          <p:cNvSpPr>
            <a:spLocks noGrp="1" noChangeArrowheads="1"/>
          </p:cNvSpPr>
          <p:nvPr>
            <p:ph type="body" sz="half" idx="4294967295"/>
          </p:nvPr>
        </p:nvSpPr>
        <p:spPr>
          <a:xfrm>
            <a:off x="609600" y="1524000"/>
            <a:ext cx="4033838" cy="4535488"/>
          </a:xfrm>
        </p:spPr>
        <p:txBody>
          <a:bodyPr/>
          <a:lstStyle/>
          <a:p>
            <a:pPr eaLnBrk="1" hangingPunct="1"/>
            <a:r>
              <a:rPr lang="en-US" sz="2800" u="sng" smtClean="0"/>
              <a:t>6F.65 TTB’s shall</a:t>
            </a:r>
            <a:r>
              <a:rPr lang="en-US" sz="2800" smtClean="0"/>
              <a:t> be supplemented with delineation for improved day and night visibility when used to channelize traffic</a:t>
            </a:r>
          </a:p>
          <a:p>
            <a:pPr eaLnBrk="1" hangingPunct="1"/>
            <a:r>
              <a:rPr lang="en-US" sz="2800" smtClean="0"/>
              <a:t>6F.81 end treatments Flared/Attenuation</a:t>
            </a:r>
          </a:p>
        </p:txBody>
      </p:sp>
      <p:pic>
        <p:nvPicPr>
          <p:cNvPr id="270340" name="Picture 1030" descr="cooler2"/>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386388" y="1447800"/>
            <a:ext cx="3757612" cy="4648200"/>
          </a:xfrm>
          <a:noFill/>
        </p:spPr>
      </p:pic>
      <p:sp>
        <p:nvSpPr>
          <p:cNvPr id="270341" name="Oval 1031"/>
          <p:cNvSpPr>
            <a:spLocks noChangeArrowheads="1"/>
          </p:cNvSpPr>
          <p:nvPr/>
        </p:nvSpPr>
        <p:spPr bwMode="auto">
          <a:xfrm>
            <a:off x="5943600" y="2514600"/>
            <a:ext cx="838200" cy="914400"/>
          </a:xfrm>
          <a:prstGeom prst="ellipse">
            <a:avLst/>
          </a:prstGeom>
          <a:noFill/>
          <a:ln w="127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1026"/>
          <p:cNvSpPr>
            <a:spLocks noGrp="1" noChangeArrowheads="1"/>
          </p:cNvSpPr>
          <p:nvPr>
            <p:ph type="title" idx="4294967295"/>
          </p:nvPr>
        </p:nvSpPr>
        <p:spPr>
          <a:xfrm>
            <a:off x="838200" y="304800"/>
            <a:ext cx="7515225" cy="919163"/>
          </a:xfrm>
        </p:spPr>
        <p:txBody>
          <a:bodyPr/>
          <a:lstStyle/>
          <a:p>
            <a:pPr algn="ctr" eaLnBrk="1" fontAlgn="auto" hangingPunct="1">
              <a:spcAft>
                <a:spcPts val="0"/>
              </a:spcAft>
              <a:defRPr/>
            </a:pPr>
            <a:r>
              <a:rPr lang="en-US" dirty="0" smtClean="0">
                <a:solidFill>
                  <a:schemeClr val="tx1"/>
                </a:solidFill>
                <a:latin typeface="Franklin Gothic Demi" pitchFamily="34" charset="0"/>
              </a:rPr>
              <a:t>What’s Wrong</a:t>
            </a:r>
          </a:p>
        </p:txBody>
      </p:sp>
      <p:sp>
        <p:nvSpPr>
          <p:cNvPr id="271363" name="Rectangle 1027"/>
          <p:cNvSpPr>
            <a:spLocks noChangeArrowheads="1"/>
          </p:cNvSpPr>
          <p:nvPr/>
        </p:nvSpPr>
        <p:spPr bwMode="auto">
          <a:xfrm>
            <a:off x="2809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71364" name="Picture 1029" descr="workzo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1026"/>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Requirements for Crash Cushions</a:t>
            </a:r>
          </a:p>
        </p:txBody>
      </p:sp>
      <p:sp>
        <p:nvSpPr>
          <p:cNvPr id="272387" name="Rectangle 1027"/>
          <p:cNvSpPr>
            <a:spLocks noGrp="1" noChangeArrowheads="1"/>
          </p:cNvSpPr>
          <p:nvPr>
            <p:ph idx="4294967295"/>
          </p:nvPr>
        </p:nvSpPr>
        <p:spPr>
          <a:xfrm>
            <a:off x="304800" y="1676400"/>
            <a:ext cx="8229600" cy="4530725"/>
          </a:xfrm>
        </p:spPr>
        <p:txBody>
          <a:bodyPr/>
          <a:lstStyle/>
          <a:p>
            <a:pPr eaLnBrk="1" hangingPunct="1"/>
            <a:r>
              <a:rPr lang="en-US" smtClean="0"/>
              <a:t>Shall be crashworthy</a:t>
            </a:r>
          </a:p>
          <a:p>
            <a:pPr eaLnBrk="1" hangingPunct="1"/>
            <a:r>
              <a:rPr lang="en-US" smtClean="0"/>
              <a:t>Shall be designed for application under prescribed conditions</a:t>
            </a:r>
          </a:p>
          <a:p>
            <a:pPr eaLnBrk="1" hangingPunct="1"/>
            <a:r>
              <a:rPr lang="en-US" smtClean="0"/>
              <a:t>Shall be inspected periodically</a:t>
            </a:r>
          </a:p>
          <a:p>
            <a:pPr eaLnBrk="1" hangingPunct="1"/>
            <a:r>
              <a:rPr lang="en-US" smtClean="0"/>
              <a:t>If damaged, shall be promptly repaired or replaced</a:t>
            </a:r>
          </a:p>
        </p:txBody>
      </p:sp>
    </p:spTree>
  </p:cSld>
  <p:clrMapOvr>
    <a:masterClrMapping/>
  </p:clrMapOvr>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66" name="Picture 6" descr="Cushion 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846263"/>
            <a:ext cx="2895600" cy="2455862"/>
          </a:xfrm>
          <a:prstGeom prst="rect">
            <a:avLst/>
          </a:prstGeom>
          <a:noFill/>
          <a:ln w="9525">
            <a:solidFill>
              <a:srgbClr val="000000"/>
            </a:solidFill>
            <a:miter lim="800000"/>
            <a:headEnd/>
            <a:tailEnd/>
          </a:ln>
          <a:effectLst>
            <a:outerShdw dist="143684" dir="2700000" algn="ctr" rotWithShape="0">
              <a:srgbClr val="A50021"/>
            </a:outerShdw>
          </a:effectLst>
        </p:spPr>
      </p:pic>
      <p:sp>
        <p:nvSpPr>
          <p:cNvPr id="273411" name="Rectangle 5"/>
          <p:cNvSpPr>
            <a:spLocks noChangeArrowheads="1"/>
          </p:cNvSpPr>
          <p:nvPr/>
        </p:nvSpPr>
        <p:spPr bwMode="auto">
          <a:xfrm>
            <a:off x="0" y="381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latin typeface="Franklin Gothic Demi" pitchFamily="34" charset="0"/>
              </a:rPr>
              <a:t>Traffic Control Devices Crash Cushions</a:t>
            </a:r>
          </a:p>
        </p:txBody>
      </p:sp>
      <p:pic>
        <p:nvPicPr>
          <p:cNvPr id="655363" name="Picture 3" descr="Cushion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3600" y="1846263"/>
            <a:ext cx="2819400" cy="2190750"/>
          </a:xfrm>
          <a:prstGeom prst="rect">
            <a:avLst/>
          </a:prstGeom>
          <a:noFill/>
          <a:ln w="9525">
            <a:solidFill>
              <a:srgbClr val="000000"/>
            </a:solidFill>
            <a:miter lim="800000"/>
            <a:headEnd/>
            <a:tailEnd/>
          </a:ln>
          <a:effectLst>
            <a:outerShdw dist="125724" dir="2700000" algn="ctr" rotWithShape="0">
              <a:srgbClr val="A50021"/>
            </a:outerShdw>
          </a:effectLst>
        </p:spPr>
      </p:pic>
      <p:pic>
        <p:nvPicPr>
          <p:cNvPr id="655364" name="Picture 4" descr="Jersey Cushion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34936" y="3810000"/>
            <a:ext cx="4066164" cy="2805113"/>
          </a:xfrm>
          <a:prstGeom prst="rect">
            <a:avLst/>
          </a:prstGeom>
          <a:noFill/>
          <a:ln w="9525">
            <a:solidFill>
              <a:srgbClr val="000000"/>
            </a:solidFill>
            <a:miter lim="800000"/>
            <a:headEnd/>
            <a:tailEnd/>
          </a:ln>
          <a:effectLst>
            <a:outerShdw dist="143684" dir="2700000" algn="ctr" rotWithShape="0">
              <a:srgbClr val="A50021"/>
            </a:outerShdw>
          </a:effectLst>
        </p:spPr>
      </p:pic>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5"/>
          <p:cNvSpPr>
            <a:spLocks noChangeArrowheads="1"/>
          </p:cNvSpPr>
          <p:nvPr/>
        </p:nvSpPr>
        <p:spPr bwMode="auto">
          <a:xfrm>
            <a:off x="0" y="3810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latin typeface="Franklin Gothic Demi" pitchFamily="34" charset="0"/>
              </a:rPr>
              <a:t>Traffic Control Devices</a:t>
            </a:r>
          </a:p>
        </p:txBody>
      </p:sp>
      <p:sp>
        <p:nvSpPr>
          <p:cNvPr id="274437" name="Text Box 2"/>
          <p:cNvSpPr txBox="1">
            <a:spLocks noChangeArrowheads="1"/>
          </p:cNvSpPr>
          <p:nvPr/>
        </p:nvSpPr>
        <p:spPr bwMode="auto">
          <a:xfrm>
            <a:off x="1295400" y="1998663"/>
            <a:ext cx="31607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4000" b="1">
                <a:solidFill>
                  <a:srgbClr val="FF3300"/>
                </a:solidFill>
              </a:rPr>
              <a:t>Truck Mounted Attenuators</a:t>
            </a:r>
            <a:endParaRPr lang="en-US" sz="2400">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752600"/>
            <a:ext cx="3495675" cy="29146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267200"/>
            <a:ext cx="4914900" cy="22669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Truck – Mounted Attenuators</a:t>
            </a:r>
          </a:p>
        </p:txBody>
      </p:sp>
      <p:sp>
        <p:nvSpPr>
          <p:cNvPr id="1478659" name="Rectangle 3"/>
          <p:cNvSpPr>
            <a:spLocks noGrp="1" noChangeArrowheads="1"/>
          </p:cNvSpPr>
          <p:nvPr>
            <p:ph idx="4294967295"/>
          </p:nvPr>
        </p:nvSpPr>
        <p:spPr>
          <a:xfrm>
            <a:off x="381000" y="1676400"/>
            <a:ext cx="8229600" cy="4530725"/>
          </a:xfrm>
        </p:spPr>
        <p:txBody>
          <a:bodyPr>
            <a:normAutofit fontScale="85000" lnSpcReduction="20000"/>
          </a:bodyPr>
          <a:lstStyle/>
          <a:p>
            <a:pPr marL="411480" eaLnBrk="1" fontAlgn="auto" hangingPunct="1">
              <a:lnSpc>
                <a:spcPct val="90000"/>
              </a:lnSpc>
              <a:spcAft>
                <a:spcPts val="0"/>
              </a:spcAft>
              <a:buFont typeface="Wingdings"/>
              <a:buChar char=""/>
              <a:defRPr/>
            </a:pPr>
            <a:r>
              <a:rPr lang="en-US" dirty="0" smtClean="0"/>
              <a:t>Located upstream of the work area</a:t>
            </a:r>
          </a:p>
          <a:p>
            <a:pPr marL="411480" eaLnBrk="1" fontAlgn="auto" hangingPunct="1">
              <a:lnSpc>
                <a:spcPct val="90000"/>
              </a:lnSpc>
              <a:spcAft>
                <a:spcPts val="0"/>
              </a:spcAft>
              <a:buFont typeface="Wingdings"/>
              <a:buChar char=""/>
              <a:defRPr/>
            </a:pPr>
            <a:r>
              <a:rPr lang="en-US" dirty="0" smtClean="0"/>
              <a:t>Shall be designed for the specific application intended</a:t>
            </a:r>
          </a:p>
          <a:p>
            <a:pPr marL="411480" eaLnBrk="1" fontAlgn="auto" hangingPunct="1">
              <a:lnSpc>
                <a:spcPct val="90000"/>
              </a:lnSpc>
              <a:spcAft>
                <a:spcPts val="0"/>
              </a:spcAft>
              <a:buFont typeface="Wingdings"/>
              <a:buChar char=""/>
              <a:defRPr/>
            </a:pPr>
            <a:r>
              <a:rPr lang="en-US" dirty="0" smtClean="0"/>
              <a:t>Work as a system</a:t>
            </a:r>
          </a:p>
          <a:p>
            <a:pPr marL="740664" lvl="1" eaLnBrk="1" fontAlgn="auto" hangingPunct="1">
              <a:lnSpc>
                <a:spcPct val="90000"/>
              </a:lnSpc>
              <a:spcAft>
                <a:spcPts val="0"/>
              </a:spcAft>
              <a:buFont typeface="Wingdings"/>
              <a:buChar char=""/>
              <a:defRPr/>
            </a:pPr>
            <a:r>
              <a:rPr lang="en-US" sz="3000" dirty="0" smtClean="0"/>
              <a:t> Vehicle is part of that system</a:t>
            </a:r>
          </a:p>
          <a:p>
            <a:pPr marL="740664" lvl="1" eaLnBrk="1" fontAlgn="auto" hangingPunct="1">
              <a:spcAft>
                <a:spcPts val="0"/>
              </a:spcAft>
              <a:buFont typeface="Wingdings"/>
              <a:buChar char=""/>
              <a:defRPr/>
            </a:pPr>
            <a:r>
              <a:rPr lang="en-US" sz="3000" dirty="0" smtClean="0"/>
              <a:t>Arrow Panels</a:t>
            </a:r>
          </a:p>
          <a:p>
            <a:pPr marL="740664" lvl="1" eaLnBrk="1" fontAlgn="auto" hangingPunct="1">
              <a:spcAft>
                <a:spcPts val="0"/>
              </a:spcAft>
              <a:buFont typeface="Wingdings"/>
              <a:buChar char=""/>
              <a:defRPr/>
            </a:pPr>
            <a:r>
              <a:rPr lang="en-US" sz="3000" dirty="0" smtClean="0"/>
              <a:t>Rotating/strobe lights</a:t>
            </a:r>
          </a:p>
          <a:p>
            <a:pPr marL="740664" lvl="1" eaLnBrk="1" fontAlgn="auto" hangingPunct="1">
              <a:spcAft>
                <a:spcPts val="0"/>
              </a:spcAft>
              <a:buFont typeface="Wingdings"/>
              <a:buChar char=""/>
              <a:defRPr/>
            </a:pPr>
            <a:r>
              <a:rPr lang="en-US" sz="3000" dirty="0" smtClean="0"/>
              <a:t>Changeable message signs</a:t>
            </a:r>
          </a:p>
          <a:p>
            <a:pPr marL="411480" eaLnBrk="1" fontAlgn="auto" hangingPunct="1">
              <a:lnSpc>
                <a:spcPct val="90000"/>
              </a:lnSpc>
              <a:spcAft>
                <a:spcPts val="0"/>
              </a:spcAft>
              <a:buFont typeface="Wingdings"/>
              <a:buChar char=""/>
              <a:defRPr/>
            </a:pPr>
            <a:r>
              <a:rPr lang="en-US" dirty="0" smtClean="0"/>
              <a:t>Used For</a:t>
            </a:r>
          </a:p>
          <a:p>
            <a:pPr marL="740664" lvl="1" eaLnBrk="1" fontAlgn="auto" hangingPunct="1">
              <a:lnSpc>
                <a:spcPct val="90000"/>
              </a:lnSpc>
              <a:spcAft>
                <a:spcPts val="0"/>
              </a:spcAft>
              <a:buFont typeface="Wingdings"/>
              <a:buChar char=""/>
              <a:defRPr/>
            </a:pPr>
            <a:r>
              <a:rPr lang="en-US" sz="3000" dirty="0" smtClean="0"/>
              <a:t>Shadow vehicles</a:t>
            </a:r>
          </a:p>
          <a:p>
            <a:pPr marL="740664" lvl="1" eaLnBrk="1" fontAlgn="auto" hangingPunct="1">
              <a:lnSpc>
                <a:spcPct val="90000"/>
              </a:lnSpc>
              <a:spcAft>
                <a:spcPts val="0"/>
              </a:spcAft>
              <a:buFont typeface="Wingdings"/>
              <a:buChar char=""/>
              <a:defRPr/>
            </a:pPr>
            <a:r>
              <a:rPr lang="en-US" sz="3000" dirty="0" smtClean="0"/>
              <a:t>Barrier vehicles</a:t>
            </a:r>
          </a:p>
          <a:p>
            <a:pPr marL="740664" lvl="1" eaLnBrk="1" fontAlgn="auto" hangingPunct="1">
              <a:lnSpc>
                <a:spcPct val="90000"/>
              </a:lnSpc>
              <a:spcAft>
                <a:spcPts val="0"/>
              </a:spcAft>
              <a:buFont typeface="Wingdings"/>
              <a:buChar char=""/>
              <a:defRPr/>
            </a:pPr>
            <a:r>
              <a:rPr lang="en-US" sz="3000" dirty="0" smtClean="0"/>
              <a:t>Advance warning trucks</a:t>
            </a:r>
          </a:p>
          <a:p>
            <a:pPr marL="740664" lvl="1" eaLnBrk="1" fontAlgn="auto" hangingPunct="1">
              <a:lnSpc>
                <a:spcPct val="90000"/>
              </a:lnSpc>
              <a:spcAft>
                <a:spcPts val="0"/>
              </a:spcAft>
              <a:buFont typeface="Wingdings"/>
              <a:buChar char=""/>
              <a:defRPr/>
            </a:pPr>
            <a:endParaRPr lang="en-US" sz="3000" dirty="0" smtClean="0"/>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1026" descr="Brads TMA 1"/>
          <p:cNvPicPr preferRelativeResize="0">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676400"/>
            <a:ext cx="8135938"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0707" name="Rectangle 1027"/>
          <p:cNvSpPr>
            <a:spLocks noGrp="1" noChangeArrowheads="1"/>
          </p:cNvSpPr>
          <p:nvPr>
            <p:ph type="title" idx="4294967295"/>
          </p:nvPr>
        </p:nvSpPr>
        <p:spPr>
          <a:xfrm>
            <a:off x="762000" y="381000"/>
            <a:ext cx="7535862" cy="655638"/>
          </a:xfrm>
        </p:spPr>
        <p:txBody>
          <a:bodyPr/>
          <a:lstStyle/>
          <a:p>
            <a:pPr algn="ctr" eaLnBrk="1" fontAlgn="auto" hangingPunct="1">
              <a:spcAft>
                <a:spcPts val="0"/>
              </a:spcAft>
              <a:defRPr/>
            </a:pPr>
            <a:r>
              <a:rPr lang="en-US" dirty="0" smtClean="0">
                <a:solidFill>
                  <a:schemeClr val="tx1"/>
                </a:solidFill>
                <a:latin typeface="Franklin Gothic Demi" pitchFamily="34" charset="0"/>
              </a:rPr>
              <a:t>Before Crash</a:t>
            </a:r>
          </a:p>
        </p:txBody>
      </p:sp>
    </p:spTree>
  </p:cSld>
  <p:clrMapOvr>
    <a:masterClrMapping/>
  </p:clrMapOvr>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6" name="Picture 1026" descr="Brads TMA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077200"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2755" name="Rectangle 1027"/>
          <p:cNvSpPr>
            <a:spLocks noGrp="1" noChangeArrowheads="1"/>
          </p:cNvSpPr>
          <p:nvPr>
            <p:ph type="title" idx="4294967295"/>
          </p:nvPr>
        </p:nvSpPr>
        <p:spPr>
          <a:xfrm>
            <a:off x="685800" y="0"/>
            <a:ext cx="7793037" cy="1066800"/>
          </a:xfrm>
        </p:spPr>
        <p:txBody>
          <a:bodyPr/>
          <a:lstStyle/>
          <a:p>
            <a:pPr algn="ctr" eaLnBrk="1" fontAlgn="auto" hangingPunct="1">
              <a:spcAft>
                <a:spcPts val="0"/>
              </a:spcAft>
              <a:defRPr/>
            </a:pPr>
            <a:r>
              <a:rPr lang="en-US" dirty="0" smtClean="0">
                <a:solidFill>
                  <a:schemeClr val="tx1"/>
                </a:solidFill>
                <a:latin typeface="Franklin Gothic Demi" pitchFamily="34" charset="0"/>
              </a:rPr>
              <a:t>After Crash</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5334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Basic Concept of Standard </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Work Zone Traffic Control</a:t>
            </a:r>
          </a:p>
        </p:txBody>
      </p:sp>
      <p:sp>
        <p:nvSpPr>
          <p:cNvPr id="69635" name="Rectangle 3"/>
          <p:cNvSpPr>
            <a:spLocks noGrp="1" noChangeArrowheads="1"/>
          </p:cNvSpPr>
          <p:nvPr>
            <p:ph idx="4294967295"/>
          </p:nvPr>
        </p:nvSpPr>
        <p:spPr>
          <a:xfrm>
            <a:off x="457200" y="1676400"/>
            <a:ext cx="8229600" cy="4530725"/>
          </a:xfrm>
        </p:spPr>
        <p:txBody>
          <a:bodyPr/>
          <a:lstStyle/>
          <a:p>
            <a:pPr eaLnBrk="1" hangingPunct="1"/>
            <a:r>
              <a:rPr lang="en-US" smtClean="0"/>
              <a:t>Consistent</a:t>
            </a:r>
          </a:p>
          <a:p>
            <a:pPr eaLnBrk="1" hangingPunct="1"/>
            <a:r>
              <a:rPr lang="en-US" smtClean="0"/>
              <a:t>Efficient – Minimize impact of Traffic</a:t>
            </a:r>
          </a:p>
          <a:p>
            <a:pPr eaLnBrk="1" hangingPunct="1"/>
            <a:r>
              <a:rPr lang="en-US" smtClean="0"/>
              <a:t>SAFE</a:t>
            </a:r>
          </a:p>
          <a:p>
            <a:pPr lvl="1" eaLnBrk="1" hangingPunct="1"/>
            <a:r>
              <a:rPr lang="en-US" smtClean="0"/>
              <a:t>We accomplish this through:</a:t>
            </a:r>
          </a:p>
          <a:p>
            <a:pPr lvl="2" eaLnBrk="1" hangingPunct="1"/>
            <a:r>
              <a:rPr lang="en-US" smtClean="0"/>
              <a:t>Prior Planning &amp; Designing</a:t>
            </a:r>
          </a:p>
          <a:p>
            <a:pPr lvl="2" eaLnBrk="1" hangingPunct="1"/>
            <a:r>
              <a:rPr lang="en-US" smtClean="0"/>
              <a:t>Proper Installation</a:t>
            </a:r>
          </a:p>
          <a:p>
            <a:pPr lvl="2" eaLnBrk="1" hangingPunct="1"/>
            <a:r>
              <a:rPr lang="en-US" smtClean="0"/>
              <a:t>Daily Monitoring</a:t>
            </a:r>
          </a:p>
          <a:p>
            <a:pPr lvl="2" eaLnBrk="1" hangingPunct="1"/>
            <a:endParaRPr lang="en-US" smtClean="0"/>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Other Devices</a:t>
            </a:r>
          </a:p>
        </p:txBody>
      </p:sp>
      <p:sp>
        <p:nvSpPr>
          <p:cNvPr id="278531" name="Rectangle 3"/>
          <p:cNvSpPr>
            <a:spLocks noGrp="1" noChangeArrowheads="1"/>
          </p:cNvSpPr>
          <p:nvPr>
            <p:ph idx="4294967295"/>
          </p:nvPr>
        </p:nvSpPr>
        <p:spPr>
          <a:xfrm>
            <a:off x="457200" y="1600200"/>
            <a:ext cx="8229600" cy="4530725"/>
          </a:xfrm>
        </p:spPr>
        <p:txBody>
          <a:bodyPr/>
          <a:lstStyle/>
          <a:p>
            <a:pPr eaLnBrk="1" hangingPunct="1"/>
            <a:r>
              <a:rPr lang="en-US" smtClean="0"/>
              <a:t>High-Level Warning Devices</a:t>
            </a:r>
          </a:p>
          <a:p>
            <a:pPr eaLnBrk="1" hangingPunct="1"/>
            <a:r>
              <a:rPr lang="en-US" smtClean="0"/>
              <a:t>Pavement Markings</a:t>
            </a:r>
          </a:p>
          <a:p>
            <a:pPr eaLnBrk="1" hangingPunct="1"/>
            <a:r>
              <a:rPr lang="en-US" smtClean="0"/>
              <a:t>Delineators</a:t>
            </a:r>
          </a:p>
          <a:p>
            <a:pPr eaLnBrk="1" hangingPunct="1"/>
            <a:r>
              <a:rPr lang="en-US" smtClean="0"/>
              <a:t>Arrow displays</a:t>
            </a:r>
          </a:p>
          <a:p>
            <a:pPr eaLnBrk="1" hangingPunct="1"/>
            <a:r>
              <a:rPr lang="en-US" smtClean="0"/>
              <a:t>Message panels</a:t>
            </a:r>
          </a:p>
          <a:p>
            <a:pPr eaLnBrk="1" hangingPunct="1"/>
            <a:r>
              <a:rPr lang="en-US" smtClean="0"/>
              <a:t>Speed displays</a:t>
            </a:r>
          </a:p>
          <a:p>
            <a:pPr eaLnBrk="1" hangingPunct="1"/>
            <a:endParaRPr lang="en-US" smtClean="0"/>
          </a:p>
        </p:txBody>
      </p:sp>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Pavement Markings</a:t>
            </a:r>
          </a:p>
        </p:txBody>
      </p:sp>
      <p:sp>
        <p:nvSpPr>
          <p:cNvPr id="279555" name="Rectangle 3"/>
          <p:cNvSpPr>
            <a:spLocks noGrp="1" noChangeArrowheads="1"/>
          </p:cNvSpPr>
          <p:nvPr>
            <p:ph idx="4294967295"/>
          </p:nvPr>
        </p:nvSpPr>
        <p:spPr>
          <a:xfrm>
            <a:off x="457200" y="1524000"/>
            <a:ext cx="8229600" cy="4530725"/>
          </a:xfrm>
        </p:spPr>
        <p:txBody>
          <a:bodyPr/>
          <a:lstStyle/>
          <a:p>
            <a:pPr eaLnBrk="1" hangingPunct="1"/>
            <a:r>
              <a:rPr lang="en-US" smtClean="0"/>
              <a:t>Paint with bead retroreflectorization</a:t>
            </a:r>
          </a:p>
          <a:p>
            <a:pPr eaLnBrk="1" hangingPunct="1"/>
            <a:r>
              <a:rPr lang="en-US" smtClean="0"/>
              <a:t>Raised reflectorized markers</a:t>
            </a:r>
          </a:p>
          <a:p>
            <a:pPr eaLnBrk="1" hangingPunct="1"/>
            <a:r>
              <a:rPr lang="en-US" smtClean="0"/>
              <a:t>Preformed adhesive backed retro – reflective tape</a:t>
            </a:r>
          </a:p>
          <a:p>
            <a:pPr eaLnBrk="1" hangingPunct="1"/>
            <a:r>
              <a:rPr lang="en-US" smtClean="0"/>
              <a:t>Cold preformed reflective plastics</a:t>
            </a:r>
          </a:p>
          <a:p>
            <a:pPr eaLnBrk="1" hangingPunct="1"/>
            <a:r>
              <a:rPr lang="en-US" smtClean="0"/>
              <a:t>Hot reflectorized plastics, epoxies, other materials</a:t>
            </a:r>
          </a:p>
          <a:p>
            <a:pPr eaLnBrk="1" hangingPunct="1"/>
            <a:r>
              <a:rPr lang="en-US" smtClean="0"/>
              <a:t>Removal of Painted Markings</a:t>
            </a:r>
          </a:p>
          <a:p>
            <a:pPr eaLnBrk="1" hangingPunct="1">
              <a:buFont typeface="Wingdings" pitchFamily="2" charset="2"/>
              <a:buNone/>
            </a:pPr>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Removal of Markings</a:t>
            </a:r>
          </a:p>
        </p:txBody>
      </p:sp>
      <p:sp>
        <p:nvSpPr>
          <p:cNvPr id="280579" name="Rectangle 3"/>
          <p:cNvSpPr>
            <a:spLocks noGrp="1" noChangeArrowheads="1"/>
          </p:cNvSpPr>
          <p:nvPr>
            <p:ph idx="4294967295"/>
          </p:nvPr>
        </p:nvSpPr>
        <p:spPr>
          <a:xfrm>
            <a:off x="457200" y="1600200"/>
            <a:ext cx="8229600" cy="4530725"/>
          </a:xfrm>
        </p:spPr>
        <p:txBody>
          <a:bodyPr/>
          <a:lstStyle/>
          <a:p>
            <a:pPr eaLnBrk="1" hangingPunct="1"/>
            <a:r>
              <a:rPr lang="en-US" smtClean="0"/>
              <a:t>May require a combination of methods</a:t>
            </a:r>
          </a:p>
          <a:p>
            <a:pPr lvl="1" eaLnBrk="1" hangingPunct="1"/>
            <a:r>
              <a:rPr lang="en-US" sz="3000" smtClean="0"/>
              <a:t>Abrasive</a:t>
            </a:r>
          </a:p>
          <a:p>
            <a:pPr lvl="1" eaLnBrk="1" hangingPunct="1"/>
            <a:r>
              <a:rPr lang="en-US" sz="3000" smtClean="0"/>
              <a:t>Solvents</a:t>
            </a:r>
          </a:p>
          <a:p>
            <a:pPr lvl="1" eaLnBrk="1" hangingPunct="1"/>
            <a:r>
              <a:rPr lang="en-US" sz="3000" smtClean="0"/>
              <a:t>Peel up</a:t>
            </a:r>
          </a:p>
          <a:p>
            <a:pPr lvl="1" eaLnBrk="1" hangingPunct="1"/>
            <a:r>
              <a:rPr lang="en-US" sz="3000" smtClean="0"/>
              <a:t>Burning</a:t>
            </a:r>
          </a:p>
          <a:p>
            <a:pPr lvl="1" eaLnBrk="1" hangingPunct="1"/>
            <a:r>
              <a:rPr lang="en-US" sz="3000" smtClean="0"/>
              <a:t>Water Jets</a:t>
            </a:r>
          </a:p>
          <a:p>
            <a:pPr lvl="1" eaLnBrk="1" hangingPunct="1"/>
            <a:endParaRPr lang="en-US" smtClean="0"/>
          </a:p>
        </p:txBody>
      </p:sp>
    </p:spTree>
  </p:cSld>
  <p:clrMapOvr>
    <a:masterClrMapping/>
  </p:clrMapOvr>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6" name="Rectangle 1026"/>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Verify Removal</a:t>
            </a:r>
          </a:p>
        </p:txBody>
      </p:sp>
      <p:sp>
        <p:nvSpPr>
          <p:cNvPr id="281603" name="Rectangle 1027"/>
          <p:cNvSpPr>
            <a:spLocks noGrp="1" noChangeArrowheads="1"/>
          </p:cNvSpPr>
          <p:nvPr>
            <p:ph idx="4294967295"/>
          </p:nvPr>
        </p:nvSpPr>
        <p:spPr>
          <a:xfrm>
            <a:off x="457200" y="1600200"/>
            <a:ext cx="8229600" cy="4530725"/>
          </a:xfrm>
        </p:spPr>
        <p:txBody>
          <a:bodyPr/>
          <a:lstStyle/>
          <a:p>
            <a:pPr eaLnBrk="1" hangingPunct="1"/>
            <a:r>
              <a:rPr lang="en-US" smtClean="0"/>
              <a:t>Night Inspection</a:t>
            </a:r>
          </a:p>
          <a:p>
            <a:pPr eaLnBrk="1" hangingPunct="1"/>
            <a:r>
              <a:rPr lang="en-US" smtClean="0"/>
              <a:t>Flashlight Inspection</a:t>
            </a:r>
          </a:p>
          <a:p>
            <a:pPr eaLnBrk="1" hangingPunct="1"/>
            <a:r>
              <a:rPr lang="en-US" smtClean="0"/>
              <a:t>Black paint will not accomplish objective “Not allowed by the MUTCD”</a:t>
            </a:r>
          </a:p>
        </p:txBody>
      </p:sp>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AutoShape 14"/>
          <p:cNvSpPr>
            <a:spLocks noChangeArrowheads="1"/>
          </p:cNvSpPr>
          <p:nvPr/>
        </p:nvSpPr>
        <p:spPr bwMode="auto">
          <a:xfrm>
            <a:off x="7924800" y="6345238"/>
            <a:ext cx="838200" cy="366712"/>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82627" name="AutoShape 13"/>
          <p:cNvSpPr>
            <a:spLocks noChangeArrowheads="1"/>
          </p:cNvSpPr>
          <p:nvPr/>
        </p:nvSpPr>
        <p:spPr bwMode="auto">
          <a:xfrm>
            <a:off x="7943850" y="6088063"/>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82628" name="AutoShape 12"/>
          <p:cNvSpPr>
            <a:spLocks noChangeArrowheads="1"/>
          </p:cNvSpPr>
          <p:nvPr/>
        </p:nvSpPr>
        <p:spPr bwMode="auto">
          <a:xfrm>
            <a:off x="7956550" y="5832475"/>
            <a:ext cx="777875" cy="331788"/>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82629" name="AutoShape 11"/>
          <p:cNvSpPr>
            <a:spLocks noChangeArrowheads="1"/>
          </p:cNvSpPr>
          <p:nvPr/>
        </p:nvSpPr>
        <p:spPr bwMode="auto">
          <a:xfrm>
            <a:off x="7966075" y="5605463"/>
            <a:ext cx="755650" cy="296862"/>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282630" name="AutoShape 10"/>
          <p:cNvSpPr>
            <a:spLocks noChangeArrowheads="1"/>
          </p:cNvSpPr>
          <p:nvPr/>
        </p:nvSpPr>
        <p:spPr bwMode="auto">
          <a:xfrm>
            <a:off x="7975600" y="5359400"/>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282631" name="Oval 9"/>
          <p:cNvSpPr>
            <a:spLocks noChangeArrowheads="1"/>
          </p:cNvSpPr>
          <p:nvPr/>
        </p:nvSpPr>
        <p:spPr bwMode="auto">
          <a:xfrm>
            <a:off x="7980363" y="4806950"/>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632" name="Rectangle 8"/>
          <p:cNvSpPr>
            <a:spLocks noChangeArrowheads="1"/>
          </p:cNvSpPr>
          <p:nvPr/>
        </p:nvSpPr>
        <p:spPr bwMode="auto">
          <a:xfrm>
            <a:off x="8151813" y="5264150"/>
            <a:ext cx="222250" cy="141288"/>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282633" name="Oval 7"/>
          <p:cNvSpPr>
            <a:spLocks noChangeArrowheads="1"/>
          </p:cNvSpPr>
          <p:nvPr/>
        </p:nvSpPr>
        <p:spPr bwMode="auto">
          <a:xfrm>
            <a:off x="8128000" y="4957763"/>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282635" name="Rectangle 4"/>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latin typeface="Franklin Gothic Demi" pitchFamily="34" charset="0"/>
              </a:rPr>
              <a:t>Traffic Control Devices</a:t>
            </a:r>
          </a:p>
        </p:txBody>
      </p:sp>
      <p:sp>
        <p:nvSpPr>
          <p:cNvPr id="282637" name="Text Box 2"/>
          <p:cNvSpPr txBox="1">
            <a:spLocks noChangeArrowheads="1"/>
          </p:cNvSpPr>
          <p:nvPr/>
        </p:nvSpPr>
        <p:spPr bwMode="auto">
          <a:xfrm>
            <a:off x="4953000" y="1905000"/>
            <a:ext cx="2819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4000" b="1">
                <a:solidFill>
                  <a:srgbClr val="FF3300"/>
                </a:solidFill>
              </a:rPr>
              <a:t>Pavement Markings</a:t>
            </a:r>
            <a:endParaRPr lang="en-US" sz="2400">
              <a:latin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5" y="1371600"/>
            <a:ext cx="4581525" cy="3238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503613"/>
            <a:ext cx="4600575" cy="3219450"/>
          </a:xfrm>
          <a:prstGeom prst="rect">
            <a:avLst/>
          </a:prstGeom>
        </p:spPr>
      </p:pic>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0" y="3048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4000">
                <a:latin typeface="Franklin Gothic Demi" pitchFamily="34" charset="0"/>
              </a:rPr>
              <a:t>Pavement Markings</a:t>
            </a:r>
          </a:p>
        </p:txBody>
      </p:sp>
      <p:sp>
        <p:nvSpPr>
          <p:cNvPr id="26628" name="Rectangle 4"/>
          <p:cNvSpPr>
            <a:spLocks noChangeArrowheads="1"/>
          </p:cNvSpPr>
          <p:nvPr/>
        </p:nvSpPr>
        <p:spPr bwMode="auto">
          <a:xfrm>
            <a:off x="0" y="1600200"/>
            <a:ext cx="307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hlink"/>
              </a:buClr>
              <a:buSzPct val="90000"/>
              <a:buFont typeface="Arial" pitchFamily="34" charset="0"/>
              <a:buChar char="•"/>
            </a:pPr>
            <a:r>
              <a:rPr lang="en-US" sz="3200"/>
              <a:t>Make Certain Pavement Markings Are Clearly Visible</a:t>
            </a:r>
          </a:p>
          <a:p>
            <a:pPr marL="342900" indent="-342900">
              <a:spcBef>
                <a:spcPct val="20000"/>
              </a:spcBef>
              <a:buClr>
                <a:schemeClr val="hlink"/>
              </a:buClr>
              <a:buSzPct val="90000"/>
              <a:buFont typeface="Arial" pitchFamily="34" charset="0"/>
              <a:buChar char="•"/>
            </a:pPr>
            <a:r>
              <a:rPr lang="en-US" sz="3200"/>
              <a:t>Completely Remove Old Marking Materials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3400" y="2778633"/>
            <a:ext cx="2847975" cy="386715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800" y="1184529"/>
            <a:ext cx="3553968" cy="3188208"/>
          </a:xfrm>
          <a:prstGeom prst="rect">
            <a:avLst/>
          </a:prstGeom>
        </p:spPr>
      </p:pic>
    </p:spTree>
  </p:cSld>
  <p:clrMapOvr>
    <a:masterClrMapping/>
  </p:clrMapOvr>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7090"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Warning Lights</a:t>
            </a:r>
          </a:p>
        </p:txBody>
      </p:sp>
      <p:sp>
        <p:nvSpPr>
          <p:cNvPr id="50179" name="Rectangle 3"/>
          <p:cNvSpPr>
            <a:spLocks noGrp="1" noChangeArrowheads="1"/>
          </p:cNvSpPr>
          <p:nvPr>
            <p:ph idx="4294967295"/>
          </p:nvPr>
        </p:nvSpPr>
        <p:spPr>
          <a:xfrm>
            <a:off x="381000" y="1676400"/>
            <a:ext cx="8229600" cy="4530725"/>
          </a:xfrm>
        </p:spPr>
        <p:txBody>
          <a:bodyPr>
            <a:normAutofit fontScale="92500" lnSpcReduction="10000"/>
          </a:bodyPr>
          <a:lstStyle/>
          <a:p>
            <a:pPr marL="411480" eaLnBrk="1" fontAlgn="auto" hangingPunct="1">
              <a:lnSpc>
                <a:spcPct val="90000"/>
              </a:lnSpc>
              <a:spcAft>
                <a:spcPts val="0"/>
              </a:spcAft>
              <a:buFont typeface="Wingdings"/>
              <a:buChar char=""/>
              <a:defRPr/>
            </a:pPr>
            <a:r>
              <a:rPr lang="en-US" dirty="0" smtClean="0"/>
              <a:t>Type A   Flashing low-intensity</a:t>
            </a:r>
          </a:p>
          <a:p>
            <a:pPr marL="411480" eaLnBrk="1" fontAlgn="auto" hangingPunct="1">
              <a:lnSpc>
                <a:spcPct val="90000"/>
              </a:lnSpc>
              <a:spcAft>
                <a:spcPts val="0"/>
              </a:spcAft>
              <a:buFont typeface="Wingdings"/>
              <a:buChar char=""/>
              <a:defRPr/>
            </a:pPr>
            <a:r>
              <a:rPr lang="en-US" dirty="0" smtClean="0"/>
              <a:t>Type B   Flashing high-intensity</a:t>
            </a:r>
          </a:p>
          <a:p>
            <a:pPr marL="411480" eaLnBrk="1" fontAlgn="auto" hangingPunct="1">
              <a:lnSpc>
                <a:spcPct val="90000"/>
              </a:lnSpc>
              <a:spcAft>
                <a:spcPts val="0"/>
              </a:spcAft>
              <a:buFont typeface="Wingdings"/>
              <a:buChar char=""/>
              <a:defRPr/>
            </a:pPr>
            <a:r>
              <a:rPr lang="en-US" dirty="0" smtClean="0"/>
              <a:t>Type C   Steady burn low-intensity</a:t>
            </a:r>
          </a:p>
          <a:p>
            <a:pPr marL="411480" eaLnBrk="1" fontAlgn="auto" hangingPunct="1">
              <a:lnSpc>
                <a:spcPct val="90000"/>
              </a:lnSpc>
              <a:spcAft>
                <a:spcPts val="0"/>
              </a:spcAft>
              <a:buFont typeface="Wingdings"/>
              <a:buChar char=""/>
              <a:defRPr/>
            </a:pPr>
            <a:r>
              <a:rPr lang="en-US" dirty="0" smtClean="0"/>
              <a:t>Advantages:</a:t>
            </a:r>
          </a:p>
          <a:p>
            <a:pPr marL="740664" lvl="1" eaLnBrk="1" fontAlgn="auto" hangingPunct="1">
              <a:lnSpc>
                <a:spcPct val="90000"/>
              </a:lnSpc>
              <a:spcAft>
                <a:spcPts val="0"/>
              </a:spcAft>
              <a:buFont typeface="Wingdings"/>
              <a:buChar char=""/>
              <a:defRPr/>
            </a:pPr>
            <a:r>
              <a:rPr lang="en-US" sz="3200" dirty="0" smtClean="0"/>
              <a:t>Panels covered in dust or snow</a:t>
            </a:r>
          </a:p>
          <a:p>
            <a:pPr marL="740664" lvl="1" eaLnBrk="1" fontAlgn="auto" hangingPunct="1">
              <a:lnSpc>
                <a:spcPct val="90000"/>
              </a:lnSpc>
              <a:spcAft>
                <a:spcPts val="0"/>
              </a:spcAft>
              <a:buFont typeface="Wingdings"/>
              <a:buChar char=""/>
              <a:defRPr/>
            </a:pPr>
            <a:r>
              <a:rPr lang="en-US" sz="3200" dirty="0" smtClean="0"/>
              <a:t>Visibility decreased due to rain, snow, fog</a:t>
            </a:r>
          </a:p>
          <a:p>
            <a:pPr marL="740664" lvl="1" eaLnBrk="1" fontAlgn="auto" hangingPunct="1">
              <a:lnSpc>
                <a:spcPct val="90000"/>
              </a:lnSpc>
              <a:spcAft>
                <a:spcPts val="0"/>
              </a:spcAft>
              <a:buFont typeface="Wingdings"/>
              <a:buChar char=""/>
              <a:defRPr/>
            </a:pPr>
            <a:r>
              <a:rPr lang="en-US" sz="3200" dirty="0" smtClean="0"/>
              <a:t>Barricades placed on curves, corners, driveways</a:t>
            </a:r>
          </a:p>
          <a:p>
            <a:pPr marL="740664" lvl="1" eaLnBrk="1" fontAlgn="auto" hangingPunct="1">
              <a:lnSpc>
                <a:spcPct val="90000"/>
              </a:lnSpc>
              <a:spcAft>
                <a:spcPts val="0"/>
              </a:spcAft>
              <a:buFont typeface="Wingdings"/>
              <a:buChar char=""/>
              <a:defRPr/>
            </a:pPr>
            <a:r>
              <a:rPr lang="en-US" sz="3200" dirty="0" smtClean="0"/>
              <a:t>Pedestrians and cyclists traveling without headlights will be warned</a:t>
            </a:r>
          </a:p>
          <a:p>
            <a:pPr marL="411480" eaLnBrk="1" fontAlgn="auto" hangingPunct="1">
              <a:lnSpc>
                <a:spcPct val="90000"/>
              </a:lnSpc>
              <a:spcAft>
                <a:spcPts val="0"/>
              </a:spcAft>
              <a:buFont typeface="Wingdings"/>
              <a:buChar char=""/>
              <a:defRPr/>
            </a:pPr>
            <a:endParaRPr lang="en-US" dirty="0" smtClean="0"/>
          </a:p>
          <a:p>
            <a:pPr marL="411480" eaLnBrk="1" fontAlgn="auto" hangingPunct="1">
              <a:lnSpc>
                <a:spcPct val="90000"/>
              </a:lnSpc>
              <a:spcAft>
                <a:spcPts val="0"/>
              </a:spcAft>
              <a:buFont typeface="Wingdings"/>
              <a:buChar char=""/>
              <a:defRPr/>
            </a:pPr>
            <a:endParaRPr lang="en-US" dirty="0" smtClean="0"/>
          </a:p>
        </p:txBody>
      </p:sp>
    </p:spTree>
  </p:cSld>
  <p:clrMapOvr>
    <a:masterClrMapping/>
  </p:clrMapOvr>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4"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Arrow Displays</a:t>
            </a:r>
          </a:p>
        </p:txBody>
      </p:sp>
      <p:sp>
        <p:nvSpPr>
          <p:cNvPr id="284675" name="Rectangle 1027"/>
          <p:cNvSpPr>
            <a:spLocks noGrp="1" noChangeArrowheads="1"/>
          </p:cNvSpPr>
          <p:nvPr>
            <p:ph idx="4294967295"/>
          </p:nvPr>
        </p:nvSpPr>
        <p:spPr>
          <a:xfrm>
            <a:off x="457200" y="1600200"/>
            <a:ext cx="8229600" cy="4530725"/>
          </a:xfrm>
        </p:spPr>
        <p:txBody>
          <a:bodyPr/>
          <a:lstStyle/>
          <a:p>
            <a:pPr eaLnBrk="1" hangingPunct="1"/>
            <a:r>
              <a:rPr lang="en-US" smtClean="0"/>
              <a:t>Placement varies as needed to achieve the desired recognition distance</a:t>
            </a:r>
          </a:p>
          <a:p>
            <a:pPr eaLnBrk="1" hangingPunct="1"/>
            <a:r>
              <a:rPr lang="en-US" smtClean="0"/>
              <a:t>Can be adjusted near curves, ramps, median crossovers and side road intersections</a:t>
            </a:r>
          </a:p>
          <a:p>
            <a:pPr eaLnBrk="1" hangingPunct="1"/>
            <a:r>
              <a:rPr lang="en-US" smtClean="0"/>
              <a:t>On the shoulder near the start of the taper for stationary lane closures</a:t>
            </a:r>
          </a:p>
        </p:txBody>
      </p:sp>
    </p:spTree>
  </p:cSld>
  <p:clrMapOvr>
    <a:masterClrMapping/>
  </p:clrMapOvr>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762000" y="457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latin typeface="Franklin Gothic Demi" pitchFamily="34" charset="0"/>
              </a:rPr>
              <a:t>Arrow Panels</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3400" y="4038600"/>
            <a:ext cx="5094515" cy="237706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8633" y="1371600"/>
            <a:ext cx="4725767" cy="2514600"/>
          </a:xfrm>
          <a:prstGeom prst="rect">
            <a:avLst/>
          </a:prstGeom>
        </p:spPr>
      </p:pic>
    </p:spTree>
  </p:cSld>
  <p:clrMapOvr>
    <a:masterClrMapping/>
  </p:clrMapOvr>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7330"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Message Boards</a:t>
            </a:r>
          </a:p>
        </p:txBody>
      </p:sp>
      <p:sp>
        <p:nvSpPr>
          <p:cNvPr id="281603" name="Rectangle 1027"/>
          <p:cNvSpPr>
            <a:spLocks noGrp="1" noChangeArrowheads="1"/>
          </p:cNvSpPr>
          <p:nvPr>
            <p:ph idx="4294967295"/>
          </p:nvPr>
        </p:nvSpPr>
        <p:spPr>
          <a:xfrm>
            <a:off x="457200" y="1600200"/>
            <a:ext cx="8229600" cy="4530725"/>
          </a:xfrm>
        </p:spPr>
        <p:txBody>
          <a:bodyPr>
            <a:normAutofit fontScale="92500" lnSpcReduction="20000"/>
          </a:bodyPr>
          <a:lstStyle/>
          <a:p>
            <a:pPr eaLnBrk="1" fontAlgn="auto" hangingPunct="1">
              <a:lnSpc>
                <a:spcPct val="90000"/>
              </a:lnSpc>
              <a:spcAft>
                <a:spcPts val="0"/>
              </a:spcAft>
              <a:buFont typeface="Wingdings 2"/>
              <a:buChar char=""/>
              <a:defRPr/>
            </a:pPr>
            <a:r>
              <a:rPr lang="en-US" dirty="0" smtClean="0"/>
              <a:t>May be used in stationary applications</a:t>
            </a:r>
          </a:p>
          <a:p>
            <a:pPr eaLnBrk="1" fontAlgn="auto" hangingPunct="1">
              <a:lnSpc>
                <a:spcPct val="90000"/>
              </a:lnSpc>
              <a:spcAft>
                <a:spcPts val="0"/>
              </a:spcAft>
              <a:buFont typeface="Wingdings 2"/>
              <a:buChar char=""/>
              <a:defRPr/>
            </a:pPr>
            <a:r>
              <a:rPr lang="en-US" dirty="0" smtClean="0"/>
              <a:t>May be used in mobile applications</a:t>
            </a:r>
          </a:p>
          <a:p>
            <a:pPr eaLnBrk="1" fontAlgn="auto" hangingPunct="1">
              <a:lnSpc>
                <a:spcPct val="90000"/>
              </a:lnSpc>
              <a:spcAft>
                <a:spcPts val="0"/>
              </a:spcAft>
              <a:buFont typeface="Wingdings 2"/>
              <a:buChar char=""/>
              <a:defRPr/>
            </a:pPr>
            <a:r>
              <a:rPr lang="en-US" dirty="0" smtClean="0"/>
              <a:t>Work Zone Travel Information</a:t>
            </a:r>
          </a:p>
          <a:p>
            <a:pPr lvl="1" eaLnBrk="1" fontAlgn="auto" hangingPunct="1">
              <a:lnSpc>
                <a:spcPct val="90000"/>
              </a:lnSpc>
              <a:spcAft>
                <a:spcPts val="0"/>
              </a:spcAft>
              <a:buFont typeface="Wingdings 2"/>
              <a:buChar char=""/>
              <a:defRPr/>
            </a:pPr>
            <a:r>
              <a:rPr lang="en-US" sz="3000" dirty="0" smtClean="0"/>
              <a:t>Motorists want to know what is happening</a:t>
            </a:r>
          </a:p>
          <a:p>
            <a:pPr lvl="1" eaLnBrk="1" fontAlgn="auto" hangingPunct="1">
              <a:lnSpc>
                <a:spcPct val="90000"/>
              </a:lnSpc>
              <a:spcAft>
                <a:spcPts val="0"/>
              </a:spcAft>
              <a:buFont typeface="Wingdings 2"/>
              <a:buChar char=""/>
              <a:defRPr/>
            </a:pPr>
            <a:r>
              <a:rPr lang="en-US" sz="3000" dirty="0" smtClean="0"/>
              <a:t>Informed motorists are less likely to become frustrated and drive aggressively</a:t>
            </a:r>
          </a:p>
          <a:p>
            <a:pPr lvl="1" eaLnBrk="1" fontAlgn="auto" hangingPunct="1">
              <a:lnSpc>
                <a:spcPct val="90000"/>
              </a:lnSpc>
              <a:spcAft>
                <a:spcPts val="0"/>
              </a:spcAft>
              <a:buFont typeface="Wingdings 2"/>
              <a:buChar char=""/>
              <a:defRPr/>
            </a:pPr>
            <a:r>
              <a:rPr lang="en-US" sz="3000" dirty="0" smtClean="0"/>
              <a:t>Gives control back to the driver to choose and alternate route</a:t>
            </a:r>
          </a:p>
          <a:p>
            <a:pPr lvl="1" eaLnBrk="1" fontAlgn="auto" hangingPunct="1">
              <a:lnSpc>
                <a:spcPct val="90000"/>
              </a:lnSpc>
              <a:spcAft>
                <a:spcPts val="0"/>
              </a:spcAft>
              <a:buFont typeface="Wingdings 2"/>
              <a:buChar char=""/>
              <a:defRPr/>
            </a:pPr>
            <a:r>
              <a:rPr lang="en-US" sz="3000" dirty="0" smtClean="0"/>
              <a:t>Relieves demand and congestion by encouraging selection of alternate routes or modified travel plans.</a:t>
            </a:r>
          </a:p>
          <a:p>
            <a:pPr eaLnBrk="1" fontAlgn="auto" hangingPunct="1">
              <a:lnSpc>
                <a:spcPct val="90000"/>
              </a:lnSpc>
              <a:spcAft>
                <a:spcPts val="0"/>
              </a:spcAft>
              <a:buFont typeface="Wingdings 2"/>
              <a:buChar char=""/>
              <a:defRPr/>
            </a:pPr>
            <a:r>
              <a:rPr lang="en-US" dirty="0" smtClean="0"/>
              <a:t>Two Phases only</a:t>
            </a:r>
          </a:p>
          <a:p>
            <a:pPr eaLnBrk="1" fontAlgn="auto" hangingPunct="1">
              <a:lnSpc>
                <a:spcPct val="90000"/>
              </a:lnSpc>
              <a:spcAft>
                <a:spcPts val="0"/>
              </a:spcAft>
              <a:buFont typeface="Wingdings 2"/>
              <a:buChar char=""/>
              <a:defRPr/>
            </a:pPr>
            <a:endParaRPr lang="en-US" dirty="0" smtClean="0"/>
          </a:p>
          <a:p>
            <a:pPr lvl="1" eaLnBrk="1" fontAlgn="auto" hangingPunct="1">
              <a:lnSpc>
                <a:spcPct val="90000"/>
              </a:lnSpc>
              <a:spcAft>
                <a:spcPts val="0"/>
              </a:spcAft>
              <a:buFont typeface="Wingdings 2"/>
              <a:buChar char=""/>
              <a:defRPr/>
            </a:pPr>
            <a:endParaRPr lang="en-US" sz="3000" dirty="0" smtClean="0"/>
          </a:p>
          <a:p>
            <a:pPr lvl="1" eaLnBrk="1" fontAlgn="auto" hangingPunct="1">
              <a:lnSpc>
                <a:spcPct val="90000"/>
              </a:lnSpc>
              <a:spcAft>
                <a:spcPts val="0"/>
              </a:spcAft>
              <a:buFontTx/>
              <a:buNone/>
              <a:defRPr/>
            </a:pPr>
            <a:endParaRPr lang="en-US" sz="3000"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Watch Person</a:t>
            </a:r>
          </a:p>
        </p:txBody>
      </p:sp>
      <p:sp>
        <p:nvSpPr>
          <p:cNvPr id="70659" name="Rectangle 1027"/>
          <p:cNvSpPr>
            <a:spLocks noGrp="1" noChangeArrowheads="1"/>
          </p:cNvSpPr>
          <p:nvPr>
            <p:ph idx="4294967295"/>
          </p:nvPr>
        </p:nvSpPr>
        <p:spPr>
          <a:xfrm>
            <a:off x="381000" y="1600200"/>
            <a:ext cx="8229600" cy="4530725"/>
          </a:xfrm>
        </p:spPr>
        <p:txBody>
          <a:bodyPr/>
          <a:lstStyle/>
          <a:p>
            <a:pPr eaLnBrk="1" hangingPunct="1"/>
            <a:r>
              <a:rPr lang="en-US" sz="2800" smtClean="0"/>
              <a:t>Shall be provided to patrol the project to assure that the traffic control devices are properly placed in accordance with the traffic control plans and standards</a:t>
            </a:r>
          </a:p>
          <a:p>
            <a:pPr eaLnBrk="1" hangingPunct="1"/>
            <a:r>
              <a:rPr lang="en-US" sz="2800" smtClean="0"/>
              <a:t>Project shall be patrolled at least twice daily</a:t>
            </a:r>
          </a:p>
          <a:p>
            <a:pPr lvl="1" eaLnBrk="1" hangingPunct="1"/>
            <a:r>
              <a:rPr lang="en-US" sz="2400" smtClean="0"/>
              <a:t>On weekends and days when no work is in progress, once each morning and once each evening</a:t>
            </a:r>
          </a:p>
          <a:p>
            <a:pPr eaLnBrk="1" hangingPunct="1"/>
            <a:r>
              <a:rPr lang="en-US" sz="2800" smtClean="0"/>
              <a:t>Provide documentation to the Engineer of the watchperson’s hours and activities</a:t>
            </a:r>
          </a:p>
          <a:p>
            <a:pPr eaLnBrk="1" hangingPunct="1"/>
            <a:endParaRPr lang="en-US" sz="2800" smtClean="0"/>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6" name="Rectangle 2"/>
          <p:cNvSpPr>
            <a:spLocks noGrp="1" noChangeArrowheads="1"/>
          </p:cNvSpPr>
          <p:nvPr>
            <p:ph type="title" idx="4294967295"/>
          </p:nvPr>
        </p:nvSpPr>
        <p:spPr>
          <a:xfrm>
            <a:off x="4572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Message Boards</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(Requirements)</a:t>
            </a:r>
          </a:p>
        </p:txBody>
      </p:sp>
      <p:sp>
        <p:nvSpPr>
          <p:cNvPr id="287747" name="Rectangle 3"/>
          <p:cNvSpPr>
            <a:spLocks noGrp="1" noChangeArrowheads="1"/>
          </p:cNvSpPr>
          <p:nvPr>
            <p:ph idx="4294967295"/>
          </p:nvPr>
        </p:nvSpPr>
        <p:spPr>
          <a:xfrm>
            <a:off x="533400" y="1752600"/>
            <a:ext cx="8229600" cy="4530725"/>
          </a:xfrm>
        </p:spPr>
        <p:txBody>
          <a:bodyPr/>
          <a:lstStyle/>
          <a:p>
            <a:pPr eaLnBrk="1" hangingPunct="1"/>
            <a:r>
              <a:rPr lang="en-US" smtClean="0"/>
              <a:t>Automatically adjust brightness</a:t>
            </a:r>
          </a:p>
          <a:p>
            <a:pPr eaLnBrk="1" hangingPunct="1"/>
            <a:r>
              <a:rPr lang="en-US" smtClean="0"/>
              <a:t>Include display screen for pre-display</a:t>
            </a:r>
          </a:p>
          <a:p>
            <a:pPr eaLnBrk="1" hangingPunct="1"/>
            <a:r>
              <a:rPr lang="en-US" smtClean="0"/>
              <a:t>Include power source or battery for continuous operation when power failure</a:t>
            </a:r>
          </a:p>
          <a:p>
            <a:pPr eaLnBrk="1" hangingPunct="1"/>
            <a:r>
              <a:rPr lang="en-US" smtClean="0"/>
              <a:t>Be a minimum of 7’ above the ground</a:t>
            </a:r>
          </a:p>
          <a:p>
            <a:pPr eaLnBrk="1" hangingPunct="1"/>
            <a:r>
              <a:rPr lang="en-US" smtClean="0"/>
              <a:t>Not Scroll Text</a:t>
            </a:r>
          </a:p>
          <a:p>
            <a:pPr eaLnBrk="1" hangingPunct="1"/>
            <a:r>
              <a:rPr lang="en-US" smtClean="0"/>
              <a:t>See Pages 1A-15 through 1A-17</a:t>
            </a:r>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0" name="Picture 3" descr="annoy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7570"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Other Devices</a:t>
            </a:r>
          </a:p>
        </p:txBody>
      </p:sp>
      <p:sp>
        <p:nvSpPr>
          <p:cNvPr id="289795" name="Rectangle 3"/>
          <p:cNvSpPr>
            <a:spLocks noGrp="1" noChangeArrowheads="1"/>
          </p:cNvSpPr>
          <p:nvPr>
            <p:ph idx="4294967295"/>
          </p:nvPr>
        </p:nvSpPr>
        <p:spPr>
          <a:xfrm>
            <a:off x="457200" y="1752600"/>
            <a:ext cx="8229600" cy="4530725"/>
          </a:xfrm>
        </p:spPr>
        <p:txBody>
          <a:bodyPr/>
          <a:lstStyle/>
          <a:p>
            <a:pPr eaLnBrk="1" hangingPunct="1"/>
            <a:r>
              <a:rPr lang="en-US" smtClean="0"/>
              <a:t>High-Level Warning Devices</a:t>
            </a:r>
          </a:p>
          <a:p>
            <a:pPr eaLnBrk="1" hangingPunct="1"/>
            <a:r>
              <a:rPr lang="en-US" smtClean="0"/>
              <a:t>Delineators</a:t>
            </a:r>
          </a:p>
          <a:p>
            <a:pPr eaLnBrk="1" hangingPunct="1"/>
            <a:r>
              <a:rPr lang="en-US" smtClean="0"/>
              <a:t>Speed Displays</a:t>
            </a:r>
          </a:p>
          <a:p>
            <a:pPr eaLnBrk="1" hangingPunct="1"/>
            <a:r>
              <a:rPr lang="en-US" smtClean="0"/>
              <a:t>Temporary Traffic Signals</a:t>
            </a:r>
          </a:p>
          <a:p>
            <a:pPr eaLnBrk="1" hangingPunct="1"/>
            <a:r>
              <a:rPr lang="en-US" smtClean="0"/>
              <a:t>Screens</a:t>
            </a:r>
          </a:p>
          <a:p>
            <a:pPr eaLnBrk="1" hangingPunct="1"/>
            <a:r>
              <a:rPr lang="en-US" smtClean="0"/>
              <a:t>Rumble Strips</a:t>
            </a:r>
          </a:p>
          <a:p>
            <a:pPr eaLnBrk="1" hangingPunct="1">
              <a:buFont typeface="Wingdings" pitchFamily="2" charset="2"/>
              <a:buNone/>
            </a:pPr>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52400"/>
            <a:ext cx="7777914" cy="6553200"/>
          </a:xfrm>
          <a:prstGeom prst="rect">
            <a:avLst/>
          </a:prstGeom>
        </p:spPr>
      </p:pic>
    </p:spTree>
  </p:cSld>
  <p:clrMapOvr>
    <a:masterClrMapping/>
  </p:clrMapOvr>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762000"/>
            <a:ext cx="7620000" cy="5334000"/>
          </a:xfrm>
          <a:prstGeom prst="rect">
            <a:avLst/>
          </a:prstGeom>
        </p:spPr>
      </p:pic>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6" name="Rectangle 2"/>
          <p:cNvSpPr>
            <a:spLocks noGrp="1" noChangeArrowheads="1"/>
          </p:cNvSpPr>
          <p:nvPr>
            <p:ph type="title" idx="4294967295"/>
          </p:nvPr>
        </p:nvSpPr>
        <p:spPr>
          <a:xfrm>
            <a:off x="4572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Temporary Traffic Control Signals</a:t>
            </a:r>
          </a:p>
        </p:txBody>
      </p:sp>
      <p:sp>
        <p:nvSpPr>
          <p:cNvPr id="292867" name="Rectangle 4"/>
          <p:cNvSpPr>
            <a:spLocks noGrp="1" noChangeArrowheads="1"/>
          </p:cNvSpPr>
          <p:nvPr>
            <p:ph sz="half" idx="4294967295"/>
          </p:nvPr>
        </p:nvSpPr>
        <p:spPr>
          <a:xfrm>
            <a:off x="304800" y="1600200"/>
            <a:ext cx="4033838" cy="4535488"/>
          </a:xfrm>
        </p:spPr>
        <p:txBody>
          <a:bodyPr/>
          <a:lstStyle/>
          <a:p>
            <a:pPr eaLnBrk="1" hangingPunct="1"/>
            <a:r>
              <a:rPr lang="en-US" smtClean="0"/>
              <a:t>Used in place of flaggers</a:t>
            </a:r>
          </a:p>
          <a:p>
            <a:pPr lvl="1" eaLnBrk="1" hangingPunct="1"/>
            <a:r>
              <a:rPr lang="en-US" sz="3000" smtClean="0"/>
              <a:t>Bridge jobs</a:t>
            </a:r>
          </a:p>
          <a:p>
            <a:pPr eaLnBrk="1" hangingPunct="1"/>
            <a:r>
              <a:rPr lang="en-US" smtClean="0"/>
              <a:t>Automated or manually operated</a:t>
            </a:r>
          </a:p>
        </p:txBody>
      </p:sp>
      <p:pic>
        <p:nvPicPr>
          <p:cNvPr id="292868" name="Picture 6" descr="portablesig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3922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Glare Screens</a:t>
            </a:r>
          </a:p>
        </p:txBody>
      </p:sp>
      <p:sp>
        <p:nvSpPr>
          <p:cNvPr id="27652" name="Rectangle 3"/>
          <p:cNvSpPr>
            <a:spLocks noGrp="1" noChangeArrowheads="1"/>
          </p:cNvSpPr>
          <p:nvPr>
            <p:ph sz="half" idx="4294967295"/>
          </p:nvPr>
        </p:nvSpPr>
        <p:spPr>
          <a:xfrm>
            <a:off x="609600" y="1600200"/>
            <a:ext cx="4033838" cy="4535488"/>
          </a:xfrm>
        </p:spPr>
        <p:txBody>
          <a:bodyPr/>
          <a:lstStyle/>
          <a:p>
            <a:pPr eaLnBrk="1" hangingPunct="1">
              <a:lnSpc>
                <a:spcPct val="90000"/>
              </a:lnSpc>
            </a:pPr>
            <a:r>
              <a:rPr lang="en-US" smtClean="0"/>
              <a:t>Used to block drivers view of activities which may distract from his/her driving task</a:t>
            </a:r>
          </a:p>
          <a:p>
            <a:pPr eaLnBrk="1" hangingPunct="1">
              <a:lnSpc>
                <a:spcPct val="90000"/>
              </a:lnSpc>
            </a:pPr>
            <a:r>
              <a:rPr lang="en-US" smtClean="0"/>
              <a:t>Reduces headlight glare from oncoming traffic</a:t>
            </a:r>
          </a:p>
          <a:p>
            <a:pPr eaLnBrk="1" hangingPunct="1">
              <a:lnSpc>
                <a:spcPct val="90000"/>
              </a:lnSpc>
            </a:pPr>
            <a:r>
              <a:rPr lang="en-US" smtClean="0"/>
              <a:t>Useful on long term construction projects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10200" y="1905000"/>
            <a:ext cx="3200400" cy="4096512"/>
          </a:xfrm>
          <a:prstGeom prst="rect">
            <a:avLst/>
          </a:prstGeom>
        </p:spPr>
      </p:pic>
    </p:spTree>
  </p:cSld>
  <p:clrMapOvr>
    <a:masterClrMapping/>
  </p:clrMapOvr>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title" idx="4294967295"/>
          </p:nvPr>
        </p:nvSpPr>
        <p:spPr>
          <a:xfrm>
            <a:off x="838200" y="304800"/>
            <a:ext cx="7515225" cy="788988"/>
          </a:xfrm>
        </p:spPr>
        <p:txBody>
          <a:bodyPr/>
          <a:lstStyle/>
          <a:p>
            <a:pPr algn="ctr" eaLnBrk="1" fontAlgn="auto" hangingPunct="1">
              <a:spcAft>
                <a:spcPts val="0"/>
              </a:spcAft>
              <a:defRPr/>
            </a:pPr>
            <a:r>
              <a:rPr lang="en-US" dirty="0" smtClean="0">
                <a:solidFill>
                  <a:schemeClr val="tx1"/>
                </a:solidFill>
                <a:latin typeface="Franklin Gothic Demi" pitchFamily="34" charset="0"/>
              </a:rPr>
              <a:t>Proper Devices</a:t>
            </a:r>
          </a:p>
        </p:txBody>
      </p:sp>
      <p:pic>
        <p:nvPicPr>
          <p:cNvPr id="293891" name="Picture 3" descr="wetfloo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3892" name="TextBox 3"/>
          <p:cNvSpPr txBox="1">
            <a:spLocks noChangeArrowheads="1"/>
          </p:cNvSpPr>
          <p:nvPr/>
        </p:nvSpPr>
        <p:spPr bwMode="auto">
          <a:xfrm>
            <a:off x="6324600" y="58674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ctrTitle" idx="4294967295"/>
          </p:nvPr>
        </p:nvSpPr>
        <p:spPr>
          <a:xfrm>
            <a:off x="381000" y="7620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8</a:t>
            </a:r>
          </a:p>
        </p:txBody>
      </p:sp>
      <p:sp>
        <p:nvSpPr>
          <p:cNvPr id="294915" name="Rectangle 3"/>
          <p:cNvSpPr>
            <a:spLocks noGrp="1" noChangeArrowheads="1"/>
          </p:cNvSpPr>
          <p:nvPr>
            <p:ph type="subTitle" idx="4294967295"/>
          </p:nvPr>
        </p:nvSpPr>
        <p:spPr>
          <a:xfrm>
            <a:off x="1371600" y="2590800"/>
            <a:ext cx="6400800" cy="1755775"/>
          </a:xfrm>
        </p:spPr>
        <p:txBody>
          <a:bodyPr/>
          <a:lstStyle/>
          <a:p>
            <a:pPr marL="0" indent="0" algn="ctr" eaLnBrk="1" hangingPunct="1">
              <a:buFont typeface="Wingdings" pitchFamily="2" charset="2"/>
              <a:buNone/>
            </a:pPr>
            <a:r>
              <a:rPr lang="en-US" sz="4800" smtClean="0"/>
              <a:t>System Installation and Removal</a:t>
            </a:r>
          </a:p>
        </p:txBody>
      </p:sp>
    </p:spTree>
  </p:cSld>
  <p:clrMapOvr>
    <a:masterClrMapping/>
  </p:clrMapOvr>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Overview</a:t>
            </a:r>
          </a:p>
        </p:txBody>
      </p:sp>
      <p:sp>
        <p:nvSpPr>
          <p:cNvPr id="295939" name="Rectangle 3"/>
          <p:cNvSpPr>
            <a:spLocks noGrp="1" noChangeArrowheads="1"/>
          </p:cNvSpPr>
          <p:nvPr>
            <p:ph idx="4294967295"/>
          </p:nvPr>
        </p:nvSpPr>
        <p:spPr>
          <a:xfrm>
            <a:off x="457200" y="1676400"/>
            <a:ext cx="8229600" cy="4530725"/>
          </a:xfrm>
        </p:spPr>
        <p:txBody>
          <a:bodyPr/>
          <a:lstStyle/>
          <a:p>
            <a:pPr eaLnBrk="1" hangingPunct="1"/>
            <a:r>
              <a:rPr lang="en-US" smtClean="0"/>
              <a:t>Installation and removal of WZTC represents the most HAZARDOUS times in the life of the work zone!</a:t>
            </a:r>
          </a:p>
          <a:p>
            <a:pPr eaLnBrk="1" hangingPunct="1"/>
            <a:r>
              <a:rPr lang="en-US" smtClean="0"/>
              <a:t>Drivers do expect workers on the road way</a:t>
            </a:r>
          </a:p>
          <a:p>
            <a:pPr eaLnBrk="1" hangingPunct="1"/>
            <a:r>
              <a:rPr lang="en-US" smtClean="0"/>
              <a:t>Motorists may become confused</a:t>
            </a:r>
          </a:p>
          <a:p>
            <a:pPr eaLnBrk="1" hangingPunct="1"/>
            <a:r>
              <a:rPr lang="en-US" smtClean="0"/>
              <a:t>Initially everyone involved is unfamiliar with the site.</a:t>
            </a:r>
          </a:p>
          <a:p>
            <a:pPr eaLnBrk="1" hangingPunct="1"/>
            <a:endParaRPr lang="en-US"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Information on Standards</a:t>
            </a:r>
          </a:p>
        </p:txBody>
      </p:sp>
      <p:sp>
        <p:nvSpPr>
          <p:cNvPr id="73731" name="Rectangle 1027"/>
          <p:cNvSpPr>
            <a:spLocks noGrp="1" noChangeArrowheads="1"/>
          </p:cNvSpPr>
          <p:nvPr>
            <p:ph idx="4294967295"/>
          </p:nvPr>
        </p:nvSpPr>
        <p:spPr>
          <a:xfrm>
            <a:off x="381000" y="1600200"/>
            <a:ext cx="8229600" cy="4530725"/>
          </a:xfrm>
        </p:spPr>
        <p:txBody>
          <a:bodyPr>
            <a:normAutofit fontScale="92500"/>
          </a:bodyPr>
          <a:lstStyle/>
          <a:p>
            <a:pPr eaLnBrk="1" fontAlgn="auto" hangingPunct="1">
              <a:spcAft>
                <a:spcPts val="0"/>
              </a:spcAft>
              <a:buFont typeface="Wingdings 2"/>
              <a:buChar char=""/>
              <a:defRPr/>
            </a:pPr>
            <a:r>
              <a:rPr lang="en-US" dirty="0" smtClean="0"/>
              <a:t>Federal – MUTCD, contains the Minimum standards applicable to All streets and highways</a:t>
            </a:r>
          </a:p>
          <a:p>
            <a:pPr eaLnBrk="1" fontAlgn="auto" hangingPunct="1">
              <a:spcAft>
                <a:spcPts val="0"/>
              </a:spcAft>
              <a:buFont typeface="Wingdings 2"/>
              <a:buChar char=""/>
              <a:defRPr/>
            </a:pPr>
            <a:r>
              <a:rPr lang="en-US" dirty="0" smtClean="0"/>
              <a:t>State/Local – go beyond Minimum.  All states are required to have a manual which conforms with the MUTCD</a:t>
            </a:r>
          </a:p>
          <a:p>
            <a:pPr eaLnBrk="1" fontAlgn="auto" hangingPunct="1">
              <a:spcAft>
                <a:spcPts val="0"/>
              </a:spcAft>
              <a:buFont typeface="Wingdings 2"/>
              <a:buChar char=""/>
              <a:defRPr/>
            </a:pPr>
            <a:r>
              <a:rPr lang="en-US" dirty="0" smtClean="0"/>
              <a:t>OSHA – has adopted the MUTCD by reference</a:t>
            </a:r>
          </a:p>
          <a:p>
            <a:pPr lvl="4" eaLnBrk="1" fontAlgn="auto" hangingPunct="1">
              <a:spcAft>
                <a:spcPts val="0"/>
              </a:spcAft>
              <a:buFont typeface="Wingdings 2"/>
              <a:buChar char=""/>
              <a:defRPr/>
            </a:pPr>
            <a:r>
              <a:rPr lang="en-US" dirty="0" smtClean="0"/>
              <a:t>December 11, 2002 – Final Rule</a:t>
            </a:r>
          </a:p>
          <a:p>
            <a:pPr lvl="4" eaLnBrk="1" fontAlgn="auto" hangingPunct="1">
              <a:spcAft>
                <a:spcPts val="0"/>
              </a:spcAft>
              <a:buFont typeface="Wingdings 2"/>
              <a:buChar char=""/>
              <a:defRPr/>
            </a:pPr>
            <a:r>
              <a:rPr lang="en-US" dirty="0" smtClean="0"/>
              <a:t>Regional Emphasis Program REP  - Region 8 – Traffic Controls</a:t>
            </a:r>
          </a:p>
          <a:p>
            <a:pPr lvl="4" eaLnBrk="1" fontAlgn="auto" hangingPunct="1">
              <a:spcAft>
                <a:spcPts val="0"/>
              </a:spcAft>
              <a:buFont typeface="Wingdings 2"/>
              <a:buChar char=""/>
              <a:defRPr/>
            </a:pPr>
            <a:r>
              <a:rPr lang="en-US" dirty="0" smtClean="0"/>
              <a:t>ARRA funded Projects  - Target Inspections</a:t>
            </a:r>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Coordination</a:t>
            </a:r>
          </a:p>
        </p:txBody>
      </p:sp>
      <p:sp>
        <p:nvSpPr>
          <p:cNvPr id="296963" name="Rectangle 3"/>
          <p:cNvSpPr>
            <a:spLocks noGrp="1" noChangeArrowheads="1"/>
          </p:cNvSpPr>
          <p:nvPr>
            <p:ph idx="4294967295"/>
          </p:nvPr>
        </p:nvSpPr>
        <p:spPr>
          <a:xfrm>
            <a:off x="381000" y="1676400"/>
            <a:ext cx="8229600" cy="4530725"/>
          </a:xfrm>
        </p:spPr>
        <p:txBody>
          <a:bodyPr/>
          <a:lstStyle/>
          <a:p>
            <a:pPr eaLnBrk="1" hangingPunct="1"/>
            <a:r>
              <a:rPr lang="en-US" smtClean="0"/>
              <a:t>Coordination with affected groups</a:t>
            </a:r>
          </a:p>
          <a:p>
            <a:pPr eaLnBrk="1" hangingPunct="1"/>
            <a:r>
              <a:rPr lang="en-US" smtClean="0"/>
              <a:t>Advance publicity</a:t>
            </a:r>
          </a:p>
          <a:p>
            <a:pPr eaLnBrk="1" hangingPunct="1"/>
            <a:r>
              <a:rPr lang="en-US" smtClean="0"/>
              <a:t>Selection of day and time for installation</a:t>
            </a:r>
          </a:p>
          <a:p>
            <a:pPr eaLnBrk="1" hangingPunct="1"/>
            <a:r>
              <a:rPr lang="en-US" smtClean="0"/>
              <a:t>Selection of work crew hours</a:t>
            </a:r>
          </a:p>
          <a:p>
            <a:pPr eaLnBrk="1" hangingPunct="1"/>
            <a:r>
              <a:rPr lang="en-US" smtClean="0"/>
              <a:t>Consideration of emergency requirements</a:t>
            </a:r>
          </a:p>
          <a:p>
            <a:pPr lvl="1" eaLnBrk="1" hangingPunct="1"/>
            <a:r>
              <a:rPr lang="en-US" sz="3000" smtClean="0"/>
              <a:t>Waterline breaks   Gas Main Breaks</a:t>
            </a:r>
          </a:p>
          <a:p>
            <a:pPr lvl="1" eaLnBrk="1" hangingPunct="1"/>
            <a:r>
              <a:rPr lang="en-US" sz="3000" smtClean="0"/>
              <a:t>Power lines down   Sewer Disruption</a:t>
            </a:r>
          </a:p>
          <a:p>
            <a:pPr lvl="1" eaLnBrk="1" hangingPunct="1"/>
            <a:r>
              <a:rPr lang="en-US" sz="3000" smtClean="0"/>
              <a:t>Pavement Blowup   Miscellaneous</a:t>
            </a:r>
          </a:p>
        </p:txBody>
      </p:sp>
    </p:spTree>
  </p:cSld>
  <p:clrMapOvr>
    <a:masterClrMapping/>
  </p:clrMapOvr>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Risk Management</a:t>
            </a:r>
          </a:p>
        </p:txBody>
      </p:sp>
      <p:sp>
        <p:nvSpPr>
          <p:cNvPr id="297987" name="Rectangle 3"/>
          <p:cNvSpPr>
            <a:spLocks noGrp="1" noChangeArrowheads="1"/>
          </p:cNvSpPr>
          <p:nvPr>
            <p:ph idx="4294967295"/>
          </p:nvPr>
        </p:nvSpPr>
        <p:spPr>
          <a:xfrm>
            <a:off x="457200" y="1752600"/>
            <a:ext cx="8229600" cy="4530725"/>
          </a:xfrm>
        </p:spPr>
        <p:txBody>
          <a:bodyPr/>
          <a:lstStyle/>
          <a:p>
            <a:pPr eaLnBrk="1" hangingPunct="1"/>
            <a:r>
              <a:rPr lang="en-US" smtClean="0"/>
              <a:t>Be prepared: </a:t>
            </a:r>
          </a:p>
          <a:p>
            <a:pPr eaLnBrk="1" hangingPunct="1"/>
            <a:r>
              <a:rPr lang="en-US" smtClean="0"/>
              <a:t>Use only trained personnel</a:t>
            </a:r>
          </a:p>
          <a:p>
            <a:pPr eaLnBrk="1" hangingPunct="1"/>
            <a:r>
              <a:rPr lang="en-US" smtClean="0"/>
              <a:t>Have to proper devices on site with backups</a:t>
            </a:r>
          </a:p>
          <a:p>
            <a:pPr eaLnBrk="1" hangingPunct="1"/>
            <a:r>
              <a:rPr lang="en-US" smtClean="0"/>
              <a:t>Ensure all equipment is operating prior to installation.</a:t>
            </a:r>
          </a:p>
          <a:p>
            <a:pPr eaLnBrk="1" hangingPunct="1"/>
            <a:r>
              <a:rPr lang="en-US" smtClean="0"/>
              <a:t>Coordinate with all affected entities</a:t>
            </a:r>
          </a:p>
          <a:p>
            <a:pPr eaLnBrk="1" hangingPunct="1"/>
            <a:r>
              <a:rPr lang="en-US" smtClean="0"/>
              <a:t>Complicated systems may require a practice run.</a:t>
            </a:r>
          </a:p>
          <a:p>
            <a:pPr eaLnBrk="1" hangingPunct="1"/>
            <a:endParaRPr lang="en-US" smtClean="0"/>
          </a:p>
        </p:txBody>
      </p:sp>
    </p:spTree>
  </p:cSld>
  <p:clrMapOvr>
    <a:masterClrMapping/>
  </p:clrMapOvr>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6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Murphy’s Law</a:t>
            </a:r>
          </a:p>
        </p:txBody>
      </p:sp>
      <p:sp>
        <p:nvSpPr>
          <p:cNvPr id="299011" name="Rectangle 3"/>
          <p:cNvSpPr>
            <a:spLocks noGrp="1" noChangeArrowheads="1"/>
          </p:cNvSpPr>
          <p:nvPr>
            <p:ph idx="4294967295"/>
          </p:nvPr>
        </p:nvSpPr>
        <p:spPr>
          <a:xfrm>
            <a:off x="381000" y="1752600"/>
            <a:ext cx="8229600" cy="4530725"/>
          </a:xfrm>
        </p:spPr>
        <p:txBody>
          <a:bodyPr/>
          <a:lstStyle/>
          <a:p>
            <a:pPr eaLnBrk="1" hangingPunct="1"/>
            <a:r>
              <a:rPr lang="en-US" smtClean="0"/>
              <a:t>The truck transporting devices will break down.</a:t>
            </a:r>
          </a:p>
          <a:p>
            <a:pPr eaLnBrk="1" hangingPunct="1"/>
            <a:r>
              <a:rPr lang="en-US" smtClean="0"/>
              <a:t>The most critical sign will be backed over by the TCS pickup.</a:t>
            </a:r>
          </a:p>
          <a:p>
            <a:pPr eaLnBrk="1" hangingPunct="1"/>
            <a:r>
              <a:rPr lang="en-US" smtClean="0"/>
              <a:t>No one notified DOT of the lane closure</a:t>
            </a:r>
          </a:p>
          <a:p>
            <a:pPr eaLnBrk="1" hangingPunct="1"/>
            <a:r>
              <a:rPr lang="en-US" smtClean="0"/>
              <a:t>The arrow panel won’t flash.</a:t>
            </a:r>
          </a:p>
          <a:p>
            <a:pPr eaLnBrk="1" hangingPunct="1"/>
            <a:r>
              <a:rPr lang="en-US" smtClean="0"/>
              <a:t>You’re on the wrong street.</a:t>
            </a:r>
          </a:p>
        </p:txBody>
      </p:sp>
    </p:spTree>
  </p:cSld>
  <p:clrMapOvr>
    <a:masterClrMapping/>
  </p:clrMapOvr>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Inventory and Storage</a:t>
            </a:r>
          </a:p>
        </p:txBody>
      </p:sp>
      <p:sp>
        <p:nvSpPr>
          <p:cNvPr id="300035" name="Rectangle 3"/>
          <p:cNvSpPr>
            <a:spLocks noGrp="1" noChangeArrowheads="1"/>
          </p:cNvSpPr>
          <p:nvPr>
            <p:ph idx="4294967295"/>
          </p:nvPr>
        </p:nvSpPr>
        <p:spPr>
          <a:xfrm>
            <a:off x="457200" y="1752600"/>
            <a:ext cx="8229600" cy="4530725"/>
          </a:xfrm>
        </p:spPr>
        <p:txBody>
          <a:bodyPr/>
          <a:lstStyle/>
          <a:p>
            <a:pPr eaLnBrk="1" hangingPunct="1"/>
            <a:r>
              <a:rPr lang="en-US" smtClean="0"/>
              <a:t>Equipment for roadway sites must be in good condition to reduce:</a:t>
            </a:r>
          </a:p>
          <a:p>
            <a:pPr lvl="1" eaLnBrk="1" hangingPunct="1"/>
            <a:r>
              <a:rPr lang="en-US" sz="3200" smtClean="0"/>
              <a:t>Breakdowns</a:t>
            </a:r>
          </a:p>
          <a:p>
            <a:pPr lvl="1" eaLnBrk="1" hangingPunct="1"/>
            <a:r>
              <a:rPr lang="en-US" sz="3200" smtClean="0"/>
              <a:t>Delays</a:t>
            </a:r>
          </a:p>
          <a:p>
            <a:pPr lvl="1" eaLnBrk="1" hangingPunct="1"/>
            <a:r>
              <a:rPr lang="en-US" sz="3200" smtClean="0"/>
              <a:t>Increased site occupancy time</a:t>
            </a:r>
          </a:p>
          <a:p>
            <a:pPr lvl="1" eaLnBrk="1" hangingPunct="1"/>
            <a:endParaRPr lang="en-US" sz="3200" smtClean="0"/>
          </a:p>
        </p:txBody>
      </p:sp>
    </p:spTree>
  </p:cSld>
  <p:clrMapOvr>
    <a:masterClrMapping/>
  </p:clrMapOv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Installation Procedure</a:t>
            </a:r>
          </a:p>
        </p:txBody>
      </p:sp>
      <p:sp>
        <p:nvSpPr>
          <p:cNvPr id="301059" name="Rectangle 3"/>
          <p:cNvSpPr>
            <a:spLocks noGrp="1" noChangeArrowheads="1"/>
          </p:cNvSpPr>
          <p:nvPr>
            <p:ph idx="4294967295"/>
          </p:nvPr>
        </p:nvSpPr>
        <p:spPr>
          <a:xfrm>
            <a:off x="381000" y="1600200"/>
            <a:ext cx="8229600" cy="4530725"/>
          </a:xfrm>
        </p:spPr>
        <p:txBody>
          <a:bodyPr/>
          <a:lstStyle/>
          <a:p>
            <a:pPr eaLnBrk="1" hangingPunct="1"/>
            <a:r>
              <a:rPr lang="en-US" smtClean="0"/>
              <a:t>Begin installation in the direction traffic moves. Upstream to Downstream</a:t>
            </a:r>
          </a:p>
          <a:p>
            <a:pPr eaLnBrk="1" hangingPunct="1"/>
            <a:r>
              <a:rPr lang="en-US" smtClean="0"/>
              <a:t>Advance Warning Area 	FIRST</a:t>
            </a:r>
          </a:p>
          <a:p>
            <a:pPr eaLnBrk="1" hangingPunct="1"/>
            <a:r>
              <a:rPr lang="en-US" smtClean="0"/>
              <a:t>Transition Area	     	SECOND</a:t>
            </a:r>
          </a:p>
          <a:p>
            <a:pPr eaLnBrk="1" hangingPunct="1"/>
            <a:r>
              <a:rPr lang="en-US" smtClean="0"/>
              <a:t>Activity Area                   	THIRD</a:t>
            </a:r>
          </a:p>
          <a:p>
            <a:pPr eaLnBrk="1" hangingPunct="1"/>
            <a:r>
              <a:rPr lang="en-US" smtClean="0"/>
              <a:t>Termination Area		FOURTH</a:t>
            </a:r>
          </a:p>
        </p:txBody>
      </p:sp>
    </p:spTree>
  </p:cSld>
  <p:clrMapOvr>
    <a:masterClrMapping/>
  </p:clrMapOvr>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idx="4294967295"/>
          </p:nvPr>
        </p:nvSpPr>
        <p:spPr>
          <a:xfrm>
            <a:off x="3810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Installation of Traffic Control Devices</a:t>
            </a:r>
          </a:p>
        </p:txBody>
      </p:sp>
      <p:pic>
        <p:nvPicPr>
          <p:cNvPr id="302083" name="Picture 4" descr="startup"/>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438400" y="1600200"/>
            <a:ext cx="4251325" cy="4953000"/>
          </a:xfrm>
          <a:noFill/>
        </p:spPr>
      </p:pic>
    </p:spTree>
  </p:cSld>
  <p:clrMapOvr>
    <a:masterClrMapping/>
  </p:clrMapOvr>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Key Installation Issues</a:t>
            </a:r>
          </a:p>
        </p:txBody>
      </p:sp>
      <p:sp>
        <p:nvSpPr>
          <p:cNvPr id="303107" name="Rectangle 3"/>
          <p:cNvSpPr>
            <a:spLocks noGrp="1" noChangeArrowheads="1"/>
          </p:cNvSpPr>
          <p:nvPr>
            <p:ph idx="4294967295"/>
          </p:nvPr>
        </p:nvSpPr>
        <p:spPr>
          <a:xfrm>
            <a:off x="457200" y="1371600"/>
            <a:ext cx="8229600" cy="4530725"/>
          </a:xfrm>
        </p:spPr>
        <p:txBody>
          <a:bodyPr/>
          <a:lstStyle/>
          <a:p>
            <a:pPr eaLnBrk="1" hangingPunct="1"/>
            <a:r>
              <a:rPr lang="en-US" smtClean="0"/>
              <a:t>When one direction of traffic will be directed into opposing traffic lanes</a:t>
            </a:r>
          </a:p>
          <a:p>
            <a:pPr lvl="1" eaLnBrk="1" hangingPunct="1"/>
            <a:r>
              <a:rPr lang="en-US" sz="3000" smtClean="0"/>
              <a:t>Pavement marking for the opposing traffic should be placed first</a:t>
            </a:r>
          </a:p>
          <a:p>
            <a:pPr eaLnBrk="1" hangingPunct="1"/>
            <a:r>
              <a:rPr lang="en-US" smtClean="0"/>
              <a:t>When signs/devices are placed/removed and replaced:</a:t>
            </a:r>
          </a:p>
          <a:p>
            <a:pPr lvl="1" eaLnBrk="1" hangingPunct="1"/>
            <a:r>
              <a:rPr lang="en-US" sz="3000" smtClean="0"/>
              <a:t>Paint a spot to allow the process to repeat efficiently</a:t>
            </a:r>
          </a:p>
          <a:p>
            <a:pPr eaLnBrk="1" hangingPunct="1"/>
            <a:r>
              <a:rPr lang="en-US" smtClean="0"/>
              <a:t>DRIVERS DO NOT EXPECT WORKERS IN THE ROADWAY SETTING UP THE CONTROL ZONE</a:t>
            </a:r>
          </a:p>
          <a:p>
            <a:pPr lvl="1" eaLnBrk="1" hangingPunct="1">
              <a:buFontTx/>
              <a:buNone/>
            </a:pPr>
            <a:endParaRPr lang="en-US" sz="3000"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Installation Continued</a:t>
            </a:r>
          </a:p>
        </p:txBody>
      </p:sp>
      <p:sp>
        <p:nvSpPr>
          <p:cNvPr id="73731" name="Rectangle 3"/>
          <p:cNvSpPr>
            <a:spLocks noGrp="1" noChangeArrowheads="1"/>
          </p:cNvSpPr>
          <p:nvPr>
            <p:ph idx="4294967295"/>
          </p:nvPr>
        </p:nvSpPr>
        <p:spPr>
          <a:xfrm>
            <a:off x="304800" y="1600200"/>
            <a:ext cx="8229600" cy="4530725"/>
          </a:xfrm>
        </p:spPr>
        <p:txBody>
          <a:bodyPr>
            <a:normAutofit fontScale="92500" lnSpcReduction="10000"/>
          </a:bodyPr>
          <a:lstStyle/>
          <a:p>
            <a:pPr marL="411480" eaLnBrk="1" fontAlgn="auto" hangingPunct="1">
              <a:lnSpc>
                <a:spcPct val="90000"/>
              </a:lnSpc>
              <a:spcAft>
                <a:spcPts val="0"/>
              </a:spcAft>
              <a:buFont typeface="Wingdings"/>
              <a:buChar char=""/>
              <a:defRPr/>
            </a:pPr>
            <a:r>
              <a:rPr lang="en-US" dirty="0" smtClean="0"/>
              <a:t>Remember to never direct traffic into opposing traffic. Set-up for opposing traffic first!!</a:t>
            </a:r>
          </a:p>
          <a:p>
            <a:pPr marL="411480" eaLnBrk="1" fontAlgn="auto" hangingPunct="1">
              <a:lnSpc>
                <a:spcPct val="90000"/>
              </a:lnSpc>
              <a:spcAft>
                <a:spcPts val="0"/>
              </a:spcAft>
              <a:buFont typeface="Wingdings"/>
              <a:buChar char=""/>
              <a:defRPr/>
            </a:pPr>
            <a:r>
              <a:rPr lang="en-US" dirty="0" smtClean="0"/>
              <a:t>Shadow vehicles provide additional worker protection.</a:t>
            </a:r>
          </a:p>
          <a:p>
            <a:pPr marL="411480" eaLnBrk="1" fontAlgn="auto" hangingPunct="1">
              <a:lnSpc>
                <a:spcPct val="90000"/>
              </a:lnSpc>
              <a:spcAft>
                <a:spcPts val="0"/>
              </a:spcAft>
              <a:buFont typeface="Wingdings"/>
              <a:buChar char=""/>
              <a:defRPr/>
            </a:pPr>
            <a:r>
              <a:rPr lang="en-US" dirty="0" smtClean="0"/>
              <a:t>Devices should be moved out with the worker facing oncoming traffic</a:t>
            </a:r>
          </a:p>
          <a:p>
            <a:pPr marL="411480" eaLnBrk="1" fontAlgn="auto" hangingPunct="1">
              <a:lnSpc>
                <a:spcPct val="90000"/>
              </a:lnSpc>
              <a:spcAft>
                <a:spcPts val="0"/>
              </a:spcAft>
              <a:buFont typeface="Wingdings"/>
              <a:buChar char=""/>
              <a:defRPr/>
            </a:pPr>
            <a:r>
              <a:rPr lang="en-US" dirty="0" smtClean="0"/>
              <a:t>Each device placed one foot further into the lane being closed</a:t>
            </a:r>
          </a:p>
          <a:p>
            <a:pPr marL="411480" eaLnBrk="1" fontAlgn="auto" hangingPunct="1">
              <a:lnSpc>
                <a:spcPct val="90000"/>
              </a:lnSpc>
              <a:spcAft>
                <a:spcPts val="0"/>
              </a:spcAft>
              <a:buFont typeface="Wingdings"/>
              <a:buChar char=""/>
              <a:defRPr/>
            </a:pPr>
            <a:r>
              <a:rPr lang="en-US" dirty="0" smtClean="0"/>
              <a:t>Walk the devices on from the shoulder.</a:t>
            </a:r>
          </a:p>
          <a:p>
            <a:pPr marL="411480" eaLnBrk="1" fontAlgn="auto" hangingPunct="1">
              <a:lnSpc>
                <a:spcPct val="90000"/>
              </a:lnSpc>
              <a:spcAft>
                <a:spcPts val="0"/>
              </a:spcAft>
              <a:buFont typeface="Wingdings"/>
              <a:buChar char=""/>
              <a:defRPr/>
            </a:pPr>
            <a:r>
              <a:rPr lang="en-US" dirty="0" smtClean="0"/>
              <a:t>Warn drivers of workers presence</a:t>
            </a:r>
          </a:p>
        </p:txBody>
      </p:sp>
    </p:spTree>
  </p:cSld>
  <p:clrMapOvr>
    <a:masterClrMapping/>
  </p:clrMapOvr>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52006"/>
            <a:ext cx="8040542" cy="4591050"/>
          </a:xfrm>
          <a:prstGeom prst="rect">
            <a:avLst/>
          </a:prstGeom>
        </p:spPr>
      </p:pic>
    </p:spTree>
  </p:cSld>
  <p:clrMapOvr>
    <a:masterClrMapping/>
  </p:clrMapOvr>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Cone Placement</a:t>
            </a:r>
          </a:p>
        </p:txBody>
      </p:sp>
      <p:sp>
        <p:nvSpPr>
          <p:cNvPr id="306179" name="Rectangle 3"/>
          <p:cNvSpPr>
            <a:spLocks noGrp="1" noChangeArrowheads="1"/>
          </p:cNvSpPr>
          <p:nvPr>
            <p:ph idx="4294967295"/>
          </p:nvPr>
        </p:nvSpPr>
        <p:spPr>
          <a:xfrm>
            <a:off x="381000" y="1600200"/>
            <a:ext cx="8229600" cy="4530725"/>
          </a:xfrm>
        </p:spPr>
        <p:txBody>
          <a:bodyPr/>
          <a:lstStyle/>
          <a:p>
            <a:pPr eaLnBrk="1" hangingPunct="1"/>
            <a:r>
              <a:rPr lang="en-US" smtClean="0"/>
              <a:t>Can be done on foot or from a truck</a:t>
            </a:r>
          </a:p>
          <a:p>
            <a:pPr lvl="1" eaLnBrk="1" hangingPunct="1"/>
            <a:r>
              <a:rPr lang="en-US" smtClean="0"/>
              <a:t>Truck should have a suitable worker platform… not sitting on a tailgate to avoid severed legs in an accident</a:t>
            </a:r>
          </a:p>
          <a:p>
            <a:pPr eaLnBrk="1" hangingPunct="1"/>
            <a:r>
              <a:rPr lang="en-US" smtClean="0"/>
              <a:t>Platform must provide fall prevention</a:t>
            </a:r>
          </a:p>
          <a:p>
            <a:pPr eaLnBrk="1" hangingPunct="1"/>
            <a:r>
              <a:rPr lang="en-US" smtClean="0"/>
              <a:t>On high speed roads, a shadow vehicle is indicated</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a:latin typeface="Franklin Gothic Demi" pitchFamily="34" charset="0"/>
              </a:rPr>
              <a:t>What is the MUTCD?</a:t>
            </a:r>
          </a:p>
        </p:txBody>
      </p:sp>
      <p:sp>
        <p:nvSpPr>
          <p:cNvPr id="72707" name="Rectangle 3"/>
          <p:cNvSpPr>
            <a:spLocks noChangeArrowheads="1"/>
          </p:cNvSpPr>
          <p:nvPr/>
        </p:nvSpPr>
        <p:spPr bwMode="auto">
          <a:xfrm>
            <a:off x="3733800" y="1981200"/>
            <a:ext cx="5029200" cy="4419600"/>
          </a:xfrm>
          <a:prstGeom prst="rect">
            <a:avLst/>
          </a:prstGeom>
          <a:noFill/>
          <a:ln w="9525">
            <a:noFill/>
            <a:miter lim="800000"/>
            <a:headEnd/>
            <a:tailEnd/>
          </a:ln>
        </p:spPr>
        <p:txBody>
          <a:bodyPr/>
          <a:lstStyle/>
          <a:p>
            <a:pPr marL="342900" indent="-342900">
              <a:spcBef>
                <a:spcPct val="20000"/>
              </a:spcBef>
              <a:buClr>
                <a:schemeClr val="hlink"/>
              </a:buClr>
              <a:buSzPct val="90000"/>
              <a:buFont typeface="Wingdings" pitchFamily="2" charset="2"/>
              <a:buBlip>
                <a:blip r:embed="rId3"/>
              </a:buBlip>
              <a:defRPr/>
            </a:pPr>
            <a:r>
              <a:rPr lang="en-US" sz="3200" dirty="0">
                <a:latin typeface="+mn-lt"/>
              </a:rPr>
              <a:t>The Manual on Uniform Traffic Control Devices (MUTCD) was developed to create standardized control during roadway construction, maintenance, and utility (work zone) operations. </a:t>
            </a:r>
          </a:p>
        </p:txBody>
      </p:sp>
      <p:pic>
        <p:nvPicPr>
          <p:cNvPr id="72708" name="Picture 5" descr="C:\Documents and Settings\tylers.NDSC\Desktop\mutcd2003r1r2cover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0"/>
            <a:ext cx="28876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idx="4294967295"/>
          </p:nvPr>
        </p:nvSpPr>
        <p:spPr>
          <a:xfrm>
            <a:off x="5334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Steps for Installing </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 Lane Closures</a:t>
            </a:r>
          </a:p>
        </p:txBody>
      </p:sp>
      <p:sp>
        <p:nvSpPr>
          <p:cNvPr id="307203" name="Rectangle 3"/>
          <p:cNvSpPr>
            <a:spLocks noGrp="1" noChangeArrowheads="1"/>
          </p:cNvSpPr>
          <p:nvPr>
            <p:ph sz="half" idx="4294967295"/>
          </p:nvPr>
        </p:nvSpPr>
        <p:spPr>
          <a:xfrm>
            <a:off x="304800" y="1752600"/>
            <a:ext cx="4033838" cy="4535488"/>
          </a:xfrm>
        </p:spPr>
        <p:txBody>
          <a:bodyPr/>
          <a:lstStyle/>
          <a:p>
            <a:pPr eaLnBrk="1" hangingPunct="1"/>
            <a:r>
              <a:rPr lang="en-US" smtClean="0"/>
              <a:t>Lay out the traffic control and mark locations</a:t>
            </a:r>
          </a:p>
          <a:p>
            <a:pPr eaLnBrk="1" hangingPunct="1"/>
            <a:r>
              <a:rPr lang="en-US" smtClean="0"/>
              <a:t>Locate and mark all utilities</a:t>
            </a:r>
          </a:p>
          <a:p>
            <a:pPr eaLnBrk="1" hangingPunct="1"/>
            <a:r>
              <a:rPr lang="en-US" smtClean="0"/>
              <a:t>Install first sign motorists will see</a:t>
            </a:r>
          </a:p>
        </p:txBody>
      </p:sp>
      <p:pic>
        <p:nvPicPr>
          <p:cNvPr id="307204" name="Picture 5" descr="roadworkahe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2209800"/>
            <a:ext cx="43434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Removal</a:t>
            </a:r>
          </a:p>
        </p:txBody>
      </p:sp>
      <p:sp>
        <p:nvSpPr>
          <p:cNvPr id="308227" name="Rectangle 3"/>
          <p:cNvSpPr>
            <a:spLocks noGrp="1" noChangeArrowheads="1"/>
          </p:cNvSpPr>
          <p:nvPr>
            <p:ph idx="4294967295"/>
          </p:nvPr>
        </p:nvSpPr>
        <p:spPr>
          <a:xfrm>
            <a:off x="381000" y="1600200"/>
            <a:ext cx="8229600" cy="4530725"/>
          </a:xfrm>
        </p:spPr>
        <p:txBody>
          <a:bodyPr/>
          <a:lstStyle/>
          <a:p>
            <a:pPr eaLnBrk="1" hangingPunct="1"/>
            <a:r>
              <a:rPr lang="en-US" smtClean="0"/>
              <a:t>Appropriate signs are in place to protect crews</a:t>
            </a:r>
          </a:p>
          <a:p>
            <a:pPr eaLnBrk="1" hangingPunct="1"/>
            <a:r>
              <a:rPr lang="en-US" smtClean="0"/>
              <a:t>Work completed and area is clear</a:t>
            </a:r>
          </a:p>
          <a:p>
            <a:pPr eaLnBrk="1" hangingPunct="1"/>
            <a:r>
              <a:rPr lang="en-US" smtClean="0"/>
              <a:t>Appropriate pavement markings are restored</a:t>
            </a:r>
          </a:p>
          <a:p>
            <a:pPr eaLnBrk="1" hangingPunct="1"/>
            <a:r>
              <a:rPr lang="en-US" smtClean="0"/>
              <a:t>Approval obtained</a:t>
            </a:r>
          </a:p>
          <a:p>
            <a:pPr eaLnBrk="1" hangingPunct="1"/>
            <a:r>
              <a:rPr lang="en-US" smtClean="0"/>
              <a:t>Removal starts in reverse order of installation </a:t>
            </a:r>
          </a:p>
          <a:p>
            <a:pPr eaLnBrk="1" hangingPunct="1">
              <a:buFont typeface="Wingdings" pitchFamily="2" charset="2"/>
              <a:buNone/>
            </a:pPr>
            <a:r>
              <a:rPr lang="en-US" smtClean="0"/>
              <a:t>	Last In First Out (LIFO)</a:t>
            </a:r>
          </a:p>
          <a:p>
            <a:pPr eaLnBrk="1" hangingPunct="1">
              <a:buFont typeface="Wingdings" pitchFamily="2" charset="2"/>
              <a:buNone/>
            </a:pPr>
            <a:r>
              <a:rPr lang="en-US" smtClean="0"/>
              <a:t>Determine the best method for each project             </a:t>
            </a:r>
          </a:p>
          <a:p>
            <a:pPr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Ballast</a:t>
            </a:r>
          </a:p>
        </p:txBody>
      </p:sp>
      <p:sp>
        <p:nvSpPr>
          <p:cNvPr id="309251" name="Rectangle 3"/>
          <p:cNvSpPr>
            <a:spLocks noGrp="1" noChangeArrowheads="1"/>
          </p:cNvSpPr>
          <p:nvPr>
            <p:ph idx="4294967295"/>
          </p:nvPr>
        </p:nvSpPr>
        <p:spPr>
          <a:xfrm>
            <a:off x="381000" y="1676400"/>
            <a:ext cx="8229600" cy="4530725"/>
          </a:xfrm>
        </p:spPr>
        <p:txBody>
          <a:bodyPr/>
          <a:lstStyle/>
          <a:p>
            <a:pPr eaLnBrk="1" hangingPunct="1"/>
            <a:r>
              <a:rPr lang="en-US" smtClean="0"/>
              <a:t>Place ballast LOW</a:t>
            </a:r>
          </a:p>
          <a:p>
            <a:pPr eaLnBrk="1" hangingPunct="1"/>
            <a:r>
              <a:rPr lang="en-US" smtClean="0"/>
              <a:t>Protect ballast from water penetration</a:t>
            </a:r>
          </a:p>
          <a:p>
            <a:pPr eaLnBrk="1" hangingPunct="1"/>
            <a:r>
              <a:rPr lang="en-US" smtClean="0"/>
              <a:t>Train personnel the proper way to install ballast.</a:t>
            </a:r>
          </a:p>
        </p:txBody>
      </p:sp>
    </p:spTree>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idx="4294967295"/>
          </p:nvPr>
        </p:nvSpPr>
        <p:spPr>
          <a:xfrm>
            <a:off x="3810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Improper Ballasting of Devices</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3753" y="1600200"/>
            <a:ext cx="5260848" cy="4230624"/>
          </a:xfrm>
          <a:prstGeom prst="rect">
            <a:avLst/>
          </a:prstGeom>
        </p:spPr>
      </p:pic>
    </p:spTree>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1" name="Rectangle 3"/>
          <p:cNvSpPr>
            <a:spLocks noGrp="1" noChangeArrowheads="1"/>
          </p:cNvSpPr>
          <p:nvPr>
            <p:ph type="title" idx="4294967295"/>
          </p:nvPr>
        </p:nvSpPr>
        <p:spPr>
          <a:xfrm>
            <a:off x="533400" y="381000"/>
            <a:ext cx="8229600" cy="1143000"/>
          </a:xfrm>
        </p:spPr>
        <p:txBody>
          <a:bodyPr anchor="b"/>
          <a:lstStyle/>
          <a:p>
            <a:pPr algn="ctr" eaLnBrk="1" fontAlgn="auto" hangingPunct="1">
              <a:spcAft>
                <a:spcPts val="0"/>
              </a:spcAft>
              <a:defRPr/>
            </a:pPr>
            <a:r>
              <a:rPr lang="en-US" dirty="0" smtClean="0">
                <a:solidFill>
                  <a:schemeClr val="tx1"/>
                </a:solidFill>
                <a:latin typeface="Franklin Gothic Demi" pitchFamily="34" charset="0"/>
              </a:rPr>
              <a:t>Improper Ballasting of Devices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00" y="1752600"/>
            <a:ext cx="6326155" cy="4123113"/>
          </a:xfrm>
          <a:prstGeom prst="rect">
            <a:avLst/>
          </a:prstGeom>
        </p:spPr>
      </p:pic>
    </p:spTree>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Expressway Lane Closures</a:t>
            </a:r>
          </a:p>
        </p:txBody>
      </p:sp>
      <p:sp>
        <p:nvSpPr>
          <p:cNvPr id="311299" name="Rectangle 3"/>
          <p:cNvSpPr>
            <a:spLocks noGrp="1" noChangeArrowheads="1"/>
          </p:cNvSpPr>
          <p:nvPr>
            <p:ph idx="4294967295"/>
          </p:nvPr>
        </p:nvSpPr>
        <p:spPr>
          <a:xfrm>
            <a:off x="381000" y="1371600"/>
            <a:ext cx="8229600" cy="4530725"/>
          </a:xfrm>
        </p:spPr>
        <p:txBody>
          <a:bodyPr/>
          <a:lstStyle/>
          <a:p>
            <a:pPr eaLnBrk="1" hangingPunct="1"/>
            <a:r>
              <a:rPr lang="en-US" smtClean="0"/>
              <a:t>Exterior Lane Closures</a:t>
            </a:r>
          </a:p>
          <a:p>
            <a:pPr lvl="1" eaLnBrk="1" hangingPunct="1"/>
            <a:r>
              <a:rPr lang="en-US" sz="3000" smtClean="0"/>
              <a:t>Protection vehicle travels shoulder or exterior lane</a:t>
            </a:r>
          </a:p>
          <a:p>
            <a:pPr lvl="1" eaLnBrk="1" hangingPunct="1"/>
            <a:r>
              <a:rPr lang="en-US" sz="3000" smtClean="0"/>
              <a:t>Protection vehicle stops 100 feet upstream while first sign are placed . . .  Repeat for both sides of the road way</a:t>
            </a:r>
          </a:p>
          <a:p>
            <a:pPr eaLnBrk="1" hangingPunct="1"/>
            <a:r>
              <a:rPr lang="en-US" smtClean="0"/>
              <a:t>Exterior Lanes</a:t>
            </a:r>
          </a:p>
          <a:p>
            <a:pPr lvl="1" eaLnBrk="1" hangingPunct="1"/>
            <a:r>
              <a:rPr lang="en-US" sz="3000" smtClean="0"/>
              <a:t>Where a shoulder is along one edge</a:t>
            </a:r>
          </a:p>
          <a:p>
            <a:pPr eaLnBrk="1" hangingPunct="1"/>
            <a:r>
              <a:rPr lang="en-US" smtClean="0"/>
              <a:t>Interior Lanes</a:t>
            </a:r>
          </a:p>
          <a:p>
            <a:pPr lvl="1" eaLnBrk="1" hangingPunct="1"/>
            <a:r>
              <a:rPr lang="en-US" sz="3000" smtClean="0"/>
              <a:t>Such as a center lane or lanes</a:t>
            </a:r>
          </a:p>
          <a:p>
            <a:pPr lvl="1" eaLnBrk="1" hangingPunct="1"/>
            <a:endParaRPr lang="en-US" sz="3000" smtClean="0"/>
          </a:p>
        </p:txBody>
      </p:sp>
    </p:spTree>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Modification and Removal</a:t>
            </a:r>
          </a:p>
        </p:txBody>
      </p:sp>
      <p:sp>
        <p:nvSpPr>
          <p:cNvPr id="312323"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mtClean="0"/>
              <a:t>Never leave the hazard unprotected!</a:t>
            </a:r>
          </a:p>
          <a:p>
            <a:pPr lvl="1" eaLnBrk="1" hangingPunct="1">
              <a:lnSpc>
                <a:spcPct val="90000"/>
              </a:lnSpc>
            </a:pPr>
            <a:r>
              <a:rPr lang="en-US" sz="3000" smtClean="0"/>
              <a:t>May have to setup a modified system prior to removal of the existing.</a:t>
            </a:r>
          </a:p>
          <a:p>
            <a:pPr eaLnBrk="1" hangingPunct="1">
              <a:lnSpc>
                <a:spcPct val="90000"/>
              </a:lnSpc>
            </a:pPr>
            <a:r>
              <a:rPr lang="en-US" smtClean="0"/>
              <a:t>Removal process should work the opposite of installation Downstream to Upstream</a:t>
            </a:r>
          </a:p>
          <a:p>
            <a:pPr eaLnBrk="1" hangingPunct="1">
              <a:lnSpc>
                <a:spcPct val="90000"/>
              </a:lnSpc>
            </a:pPr>
            <a:r>
              <a:rPr lang="en-US" smtClean="0"/>
              <a:t>Areas lacking shoulder space require removal in a downstream direction. </a:t>
            </a:r>
          </a:p>
          <a:p>
            <a:pPr eaLnBrk="1" hangingPunct="1">
              <a:lnSpc>
                <a:spcPct val="90000"/>
              </a:lnSpc>
            </a:pPr>
            <a:r>
              <a:rPr lang="en-US" smtClean="0"/>
              <a:t>Portable concrete barriers require special care and planning to place and remove</a:t>
            </a:r>
          </a:p>
        </p:txBody>
      </p:sp>
    </p:spTree>
  </p:cSld>
  <p:clrMapOvr>
    <a:masterClrMapping/>
  </p:clrMapOvr>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291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Maintenance</a:t>
            </a:r>
          </a:p>
        </p:txBody>
      </p:sp>
      <p:sp>
        <p:nvSpPr>
          <p:cNvPr id="313347" name="Rectangle 3"/>
          <p:cNvSpPr>
            <a:spLocks noGrp="1" noChangeArrowheads="1"/>
          </p:cNvSpPr>
          <p:nvPr>
            <p:ph idx="4294967295"/>
          </p:nvPr>
        </p:nvSpPr>
        <p:spPr>
          <a:xfrm>
            <a:off x="457200" y="1600200"/>
            <a:ext cx="8229600" cy="4530725"/>
          </a:xfrm>
        </p:spPr>
        <p:txBody>
          <a:bodyPr/>
          <a:lstStyle/>
          <a:p>
            <a:pPr eaLnBrk="1" hangingPunct="1"/>
            <a:r>
              <a:rPr lang="en-US" smtClean="0"/>
              <a:t>TTCZ systems require upkeep</a:t>
            </a:r>
          </a:p>
          <a:p>
            <a:pPr lvl="1" eaLnBrk="1" hangingPunct="1"/>
            <a:r>
              <a:rPr lang="en-US" sz="3000" smtClean="0"/>
              <a:t>A function of the hazard involved</a:t>
            </a:r>
          </a:p>
          <a:p>
            <a:pPr eaLnBrk="1" hangingPunct="1"/>
            <a:r>
              <a:rPr lang="en-US" smtClean="0"/>
              <a:t>Ensure all devices are performing as intended</a:t>
            </a:r>
          </a:p>
          <a:p>
            <a:pPr eaLnBrk="1" hangingPunct="1"/>
            <a:r>
              <a:rPr lang="en-US" smtClean="0"/>
              <a:t>Clean to ensure visibility</a:t>
            </a:r>
          </a:p>
          <a:p>
            <a:pPr eaLnBrk="1" hangingPunct="1"/>
            <a:r>
              <a:rPr lang="en-US" smtClean="0"/>
              <a:t>Device displacement</a:t>
            </a:r>
          </a:p>
          <a:p>
            <a:pPr eaLnBrk="1" hangingPunct="1"/>
            <a:r>
              <a:rPr lang="en-US" smtClean="0"/>
              <a:t>Physical deterioration </a:t>
            </a:r>
          </a:p>
          <a:p>
            <a:pPr eaLnBrk="1" hangingPunct="1"/>
            <a:endParaRPr lang="en-US" smtClean="0"/>
          </a:p>
        </p:txBody>
      </p:sp>
    </p:spTree>
  </p:cSld>
  <p:clrMapOvr>
    <a:masterClrMapping/>
  </p:clrMapOvr>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Sign Maintenance</a:t>
            </a:r>
          </a:p>
        </p:txBody>
      </p:sp>
      <p:sp>
        <p:nvSpPr>
          <p:cNvPr id="29701" name="Rectangle 3"/>
          <p:cNvSpPr>
            <a:spLocks noGrp="1" noChangeArrowheads="1"/>
          </p:cNvSpPr>
          <p:nvPr>
            <p:ph idx="4294967295"/>
          </p:nvPr>
        </p:nvSpPr>
        <p:spPr>
          <a:xfrm>
            <a:off x="381000" y="1828800"/>
            <a:ext cx="5067300" cy="3594100"/>
          </a:xfrm>
        </p:spPr>
        <p:txBody>
          <a:bodyPr/>
          <a:lstStyle/>
          <a:p>
            <a:pPr eaLnBrk="1" hangingPunct="1">
              <a:lnSpc>
                <a:spcPct val="120000"/>
              </a:lnSpc>
            </a:pPr>
            <a:r>
              <a:rPr lang="en-US" smtClean="0"/>
              <a:t>Inspect Regularly</a:t>
            </a:r>
          </a:p>
          <a:p>
            <a:pPr eaLnBrk="1" hangingPunct="1">
              <a:lnSpc>
                <a:spcPct val="120000"/>
              </a:lnSpc>
            </a:pPr>
            <a:r>
              <a:rPr lang="en-US" smtClean="0"/>
              <a:t>Keep Clean, Replace                 as Needed</a:t>
            </a:r>
          </a:p>
          <a:p>
            <a:pPr eaLnBrk="1" hangingPunct="1">
              <a:lnSpc>
                <a:spcPct val="120000"/>
              </a:lnSpc>
            </a:pPr>
            <a:r>
              <a:rPr lang="en-US" smtClean="0"/>
              <a:t>Check Lighting</a:t>
            </a:r>
          </a:p>
          <a:p>
            <a:pPr eaLnBrk="1" hangingPunct="1">
              <a:lnSpc>
                <a:spcPct val="120000"/>
              </a:lnSpc>
            </a:pPr>
            <a:r>
              <a:rPr lang="en-US" smtClean="0"/>
              <a:t>Position Properly</a:t>
            </a:r>
          </a:p>
          <a:p>
            <a:pPr eaLnBrk="1" hangingPunct="1">
              <a:lnSpc>
                <a:spcPct val="120000"/>
              </a:lnSpc>
            </a:pPr>
            <a:r>
              <a:rPr lang="en-US" smtClean="0"/>
              <a:t>Display When Applicable</a:t>
            </a:r>
          </a:p>
        </p:txBody>
      </p:sp>
      <p:graphicFrame>
        <p:nvGraphicFramePr>
          <p:cNvPr id="29698" name="Object 1024"/>
          <p:cNvGraphicFramePr>
            <a:graphicFrameLocks noChangeAspect="1"/>
          </p:cNvGraphicFramePr>
          <p:nvPr/>
        </p:nvGraphicFramePr>
        <p:xfrm>
          <a:off x="5257800" y="3886200"/>
          <a:ext cx="2181225" cy="2762250"/>
        </p:xfrm>
        <a:graphic>
          <a:graphicData uri="http://schemas.openxmlformats.org/presentationml/2006/ole">
            <mc:AlternateContent xmlns:mc="http://schemas.openxmlformats.org/markup-compatibility/2006">
              <mc:Choice xmlns:v="urn:schemas-microsoft-com:vml" Requires="v">
                <p:oleObj spid="_x0000_s29714" name="Photo House" r:id="rId4" imgW="2543530" imgH="3219899" progId="Photohse.Document">
                  <p:embed/>
                </p:oleObj>
              </mc:Choice>
              <mc:Fallback>
                <p:oleObj name="Photo House" r:id="rId4" imgW="2543530" imgH="3219899" progId="Photohse.Document">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886200"/>
                        <a:ext cx="2181225" cy="2762250"/>
                      </a:xfrm>
                      <a:prstGeom prst="rect">
                        <a:avLst/>
                      </a:prstGeom>
                      <a:noFill/>
                      <a:ln w="9525">
                        <a:solidFill>
                          <a:schemeClr val="tx1"/>
                        </a:solidFill>
                        <a:miter lim="800000"/>
                        <a:headEnd/>
                        <a:tailEnd/>
                      </a:ln>
                      <a:effectLst>
                        <a:outerShdw dist="125724" dir="2700000" algn="ctr" rotWithShape="0">
                          <a:srgbClr val="A50021"/>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graphicFrame>
        <p:nvGraphicFramePr>
          <p:cNvPr id="29699" name="Object 1025"/>
          <p:cNvGraphicFramePr>
            <a:graphicFrameLocks noChangeAspect="1"/>
          </p:cNvGraphicFramePr>
          <p:nvPr/>
        </p:nvGraphicFramePr>
        <p:xfrm>
          <a:off x="4495800" y="1752600"/>
          <a:ext cx="4191000" cy="1901825"/>
        </p:xfrm>
        <a:graphic>
          <a:graphicData uri="http://schemas.openxmlformats.org/presentationml/2006/ole">
            <mc:AlternateContent xmlns:mc="http://schemas.openxmlformats.org/markup-compatibility/2006">
              <mc:Choice xmlns:v="urn:schemas-microsoft-com:vml" Requires="v">
                <p:oleObj spid="_x0000_s29715" name="Photo House" r:id="rId6" imgW="3734321" imgH="1695687" progId="Photohse.Document">
                  <p:embed/>
                </p:oleObj>
              </mc:Choice>
              <mc:Fallback>
                <p:oleObj name="Photo House" r:id="rId6" imgW="3734321" imgH="1695687" progId="Photohse.Document">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1752600"/>
                        <a:ext cx="4191000" cy="1901825"/>
                      </a:xfrm>
                      <a:prstGeom prst="rect">
                        <a:avLst/>
                      </a:prstGeom>
                      <a:noFill/>
                      <a:ln w="9525">
                        <a:solidFill>
                          <a:schemeClr val="tx1"/>
                        </a:solidFill>
                        <a:miter lim="800000"/>
                        <a:headEnd/>
                        <a:tailEnd/>
                      </a:ln>
                      <a:effectLst>
                        <a:outerShdw dist="125724" dir="2700000" algn="ctr" rotWithShape="0">
                          <a:srgbClr val="A50021"/>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6"/>
          <p:cNvSpPr>
            <a:spLocks noChangeArrowheads="1"/>
          </p:cNvSpPr>
          <p:nvPr/>
        </p:nvSpPr>
        <p:spPr bwMode="auto">
          <a:xfrm>
            <a:off x="0" y="228600"/>
            <a:ext cx="91440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4000">
                <a:latin typeface="Franklin Gothic Demi" pitchFamily="34" charset="0"/>
              </a:rPr>
              <a:t>Poor Traffic Control Device Maintenance</a:t>
            </a:r>
          </a:p>
        </p:txBody>
      </p:sp>
      <p:pic>
        <p:nvPicPr>
          <p:cNvPr id="656389" name="Picture 5" descr="Bad - Cones Dow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46263"/>
            <a:ext cx="3686175" cy="3048000"/>
          </a:xfrm>
          <a:prstGeom prst="rect">
            <a:avLst/>
          </a:prstGeom>
          <a:noFill/>
          <a:ln w="9525">
            <a:solidFill>
              <a:srgbClr val="000000"/>
            </a:solidFill>
            <a:miter lim="800000"/>
            <a:headEnd/>
            <a:tailEnd/>
          </a:ln>
          <a:effectLst>
            <a:outerShdw dist="125724" dir="2700000" algn="ctr" rotWithShape="0">
              <a:srgbClr val="A50021"/>
            </a:outerShdw>
          </a:effectLst>
        </p:spPr>
      </p:pic>
      <p:sp>
        <p:nvSpPr>
          <p:cNvPr id="314372" name="Text Box 4"/>
          <p:cNvSpPr txBox="1">
            <a:spLocks noChangeArrowheads="1"/>
          </p:cNvSpPr>
          <p:nvPr/>
        </p:nvSpPr>
        <p:spPr bwMode="auto">
          <a:xfrm>
            <a:off x="0" y="1676400"/>
            <a:ext cx="2057400"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rgbClr val="FF3300"/>
                </a:solidFill>
              </a:rPr>
              <a:t>Cones Down</a:t>
            </a:r>
            <a:endParaRPr lang="en-US" sz="2400">
              <a:latin typeface="Times New Roman" pitchFamily="18" charset="0"/>
            </a:endParaRPr>
          </a:p>
        </p:txBody>
      </p:sp>
      <p:pic>
        <p:nvPicPr>
          <p:cNvPr id="656387" name="Picture 3" descr="Road Closed - Wrong Chevrons"/>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0400" y="4132263"/>
            <a:ext cx="4562475" cy="2536825"/>
          </a:xfrm>
          <a:prstGeom prst="rect">
            <a:avLst/>
          </a:prstGeom>
          <a:noFill/>
          <a:ln w="9525">
            <a:solidFill>
              <a:srgbClr val="000000"/>
            </a:solidFill>
            <a:miter lim="800000"/>
            <a:headEnd/>
            <a:tailEnd/>
          </a:ln>
          <a:effectLst>
            <a:outerShdw dist="107763" dir="2700000" algn="ctr" rotWithShape="0">
              <a:srgbClr val="A50021"/>
            </a:outerShdw>
          </a:effectLst>
        </p:spPr>
      </p:pic>
      <p:sp>
        <p:nvSpPr>
          <p:cNvPr id="314374" name="Text Box 2"/>
          <p:cNvSpPr txBox="1">
            <a:spLocks noChangeArrowheads="1"/>
          </p:cNvSpPr>
          <p:nvPr/>
        </p:nvSpPr>
        <p:spPr bwMode="auto">
          <a:xfrm>
            <a:off x="5715000" y="2971800"/>
            <a:ext cx="2514600" cy="1187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rgbClr val="FF3300"/>
                </a:solidFill>
              </a:rPr>
              <a:t>Chevrons in Wrong Direction</a:t>
            </a: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MUTCD</a:t>
            </a:r>
          </a:p>
        </p:txBody>
      </p:sp>
      <p:sp>
        <p:nvSpPr>
          <p:cNvPr id="73731" name="Rectangle 1027"/>
          <p:cNvSpPr>
            <a:spLocks noGrp="1" noChangeArrowheads="1"/>
          </p:cNvSpPr>
          <p:nvPr>
            <p:ph idx="4294967295"/>
          </p:nvPr>
        </p:nvSpPr>
        <p:spPr>
          <a:xfrm>
            <a:off x="457200" y="1600200"/>
            <a:ext cx="8229600" cy="4530725"/>
          </a:xfrm>
        </p:spPr>
        <p:txBody>
          <a:bodyPr/>
          <a:lstStyle/>
          <a:p>
            <a:pPr eaLnBrk="1" hangingPunct="1"/>
            <a:r>
              <a:rPr lang="en-US" smtClean="0"/>
              <a:t>Changes as technology and society changes</a:t>
            </a:r>
          </a:p>
          <a:p>
            <a:pPr eaLnBrk="1" hangingPunct="1"/>
            <a:r>
              <a:rPr lang="en-US" smtClean="0"/>
              <a:t>Developed by the Federal Highway Administration (FHWA)</a:t>
            </a:r>
          </a:p>
          <a:p>
            <a:pPr eaLnBrk="1" hangingPunct="1"/>
            <a:r>
              <a:rPr lang="en-US" smtClean="0"/>
              <a:t>Affects all streets and highways that are open to public travel</a:t>
            </a:r>
          </a:p>
          <a:p>
            <a:pPr eaLnBrk="1" hangingPunct="1"/>
            <a:r>
              <a:rPr lang="en-US" smtClean="0"/>
              <a:t>Applies to “Everyone” working on those streets or highways</a:t>
            </a:r>
          </a:p>
          <a:p>
            <a:pPr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Damage from Construction</a:t>
            </a:r>
          </a:p>
        </p:txBody>
      </p:sp>
      <p:sp>
        <p:nvSpPr>
          <p:cNvPr id="315395"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Weather</a:t>
            </a:r>
          </a:p>
          <a:p>
            <a:pPr eaLnBrk="1" hangingPunct="1">
              <a:lnSpc>
                <a:spcPct val="90000"/>
              </a:lnSpc>
            </a:pPr>
            <a:r>
              <a:rPr lang="en-US" smtClean="0"/>
              <a:t>Malfunctions and burn outs</a:t>
            </a:r>
          </a:p>
          <a:p>
            <a:pPr eaLnBrk="1" hangingPunct="1">
              <a:lnSpc>
                <a:spcPct val="90000"/>
              </a:lnSpc>
            </a:pPr>
            <a:r>
              <a:rPr lang="en-US" smtClean="0"/>
              <a:t>Spent fuels or batteries</a:t>
            </a:r>
          </a:p>
          <a:p>
            <a:pPr lvl="1" eaLnBrk="1" hangingPunct="1">
              <a:lnSpc>
                <a:spcPct val="90000"/>
              </a:lnSpc>
            </a:pPr>
            <a:r>
              <a:rPr lang="en-US" sz="3000" smtClean="0"/>
              <a:t>Battery operated lights</a:t>
            </a:r>
          </a:p>
          <a:p>
            <a:pPr lvl="1" eaLnBrk="1" hangingPunct="1">
              <a:lnSpc>
                <a:spcPct val="90000"/>
              </a:lnSpc>
            </a:pPr>
            <a:r>
              <a:rPr lang="en-US" sz="3000" smtClean="0"/>
              <a:t>Diesel or gasoline generator sets</a:t>
            </a:r>
          </a:p>
          <a:p>
            <a:pPr eaLnBrk="1" hangingPunct="1">
              <a:lnSpc>
                <a:spcPct val="90000"/>
              </a:lnSpc>
            </a:pPr>
            <a:r>
              <a:rPr lang="en-US" smtClean="0"/>
              <a:t>Physical deterioration</a:t>
            </a:r>
          </a:p>
          <a:p>
            <a:pPr eaLnBrk="1" hangingPunct="1">
              <a:lnSpc>
                <a:spcPct val="90000"/>
              </a:lnSpc>
            </a:pPr>
            <a:r>
              <a:rPr lang="en-US" smtClean="0"/>
              <a:t>Dust, Dirt, and Grime</a:t>
            </a:r>
          </a:p>
          <a:p>
            <a:pPr lvl="1" eaLnBrk="1" hangingPunct="1">
              <a:lnSpc>
                <a:spcPct val="90000"/>
              </a:lnSpc>
            </a:pPr>
            <a:r>
              <a:rPr lang="en-US" sz="3000" smtClean="0"/>
              <a:t>Sign surface</a:t>
            </a:r>
          </a:p>
        </p:txBody>
      </p:sp>
    </p:spTree>
  </p:cSld>
  <p:clrMapOvr>
    <a:masterClrMapping/>
  </p:clrMapOvr>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Inspection Plan </a:t>
            </a:r>
          </a:p>
        </p:txBody>
      </p:sp>
      <p:sp>
        <p:nvSpPr>
          <p:cNvPr id="316419" name="Rectangle 3"/>
          <p:cNvSpPr>
            <a:spLocks noGrp="1" noChangeArrowheads="1"/>
          </p:cNvSpPr>
          <p:nvPr>
            <p:ph idx="4294967295"/>
          </p:nvPr>
        </p:nvSpPr>
        <p:spPr>
          <a:xfrm>
            <a:off x="457200" y="1600200"/>
            <a:ext cx="8229600" cy="4530725"/>
          </a:xfrm>
        </p:spPr>
        <p:txBody>
          <a:bodyPr/>
          <a:lstStyle/>
          <a:p>
            <a:pPr eaLnBrk="1" hangingPunct="1"/>
            <a:r>
              <a:rPr lang="en-US" smtClean="0"/>
              <a:t>Develop a formal plan</a:t>
            </a:r>
          </a:p>
          <a:p>
            <a:pPr eaLnBrk="1" hangingPunct="1"/>
            <a:r>
              <a:rPr lang="en-US" smtClean="0"/>
              <a:t>Define inspection procedures</a:t>
            </a:r>
          </a:p>
          <a:p>
            <a:pPr eaLnBrk="1" hangingPunct="1"/>
            <a:r>
              <a:rPr lang="en-US" smtClean="0"/>
              <a:t>Insure repairs are completed</a:t>
            </a:r>
          </a:p>
          <a:p>
            <a:pPr eaLnBrk="1" hangingPunct="1"/>
            <a:r>
              <a:rPr lang="en-US" smtClean="0"/>
              <a:t>Day and Night inspections are required</a:t>
            </a:r>
          </a:p>
          <a:p>
            <a:pPr eaLnBrk="1" hangingPunct="1"/>
            <a:r>
              <a:rPr lang="en-US" smtClean="0"/>
              <a:t>Formal documentation of all inspections, repairs, modifications and cleaning</a:t>
            </a:r>
          </a:p>
          <a:p>
            <a:pPr eaLnBrk="1" hangingPunct="1"/>
            <a:r>
              <a:rPr lang="en-US" smtClean="0"/>
              <a:t>Review all incidents</a:t>
            </a:r>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Inspection Procedures</a:t>
            </a:r>
          </a:p>
        </p:txBody>
      </p:sp>
      <p:sp>
        <p:nvSpPr>
          <p:cNvPr id="317443" name="Rectangle 3"/>
          <p:cNvSpPr>
            <a:spLocks noGrp="1" noChangeArrowheads="1"/>
          </p:cNvSpPr>
          <p:nvPr>
            <p:ph idx="4294967295"/>
          </p:nvPr>
        </p:nvSpPr>
        <p:spPr>
          <a:xfrm>
            <a:off x="381000" y="1600200"/>
            <a:ext cx="8229600" cy="4530725"/>
          </a:xfrm>
        </p:spPr>
        <p:txBody>
          <a:bodyPr/>
          <a:lstStyle/>
          <a:p>
            <a:pPr eaLnBrk="1" hangingPunct="1"/>
            <a:r>
              <a:rPr lang="en-US" smtClean="0"/>
              <a:t>Responsibility</a:t>
            </a:r>
          </a:p>
          <a:p>
            <a:pPr lvl="1" eaLnBrk="1" hangingPunct="1"/>
            <a:r>
              <a:rPr lang="en-US" sz="3000" smtClean="0"/>
              <a:t>One person overall responsible for traffic control</a:t>
            </a:r>
          </a:p>
          <a:p>
            <a:pPr lvl="2" eaLnBrk="1" hangingPunct="1"/>
            <a:r>
              <a:rPr lang="en-US" sz="3000" smtClean="0"/>
              <a:t>Routine inspections by this person</a:t>
            </a:r>
          </a:p>
          <a:p>
            <a:pPr lvl="1" eaLnBrk="1" hangingPunct="1"/>
            <a:r>
              <a:rPr lang="en-US" sz="3000" smtClean="0"/>
              <a:t>Periodic inspections as a back up by senior contractor staff</a:t>
            </a:r>
          </a:p>
          <a:p>
            <a:pPr lvl="1" eaLnBrk="1" hangingPunct="1"/>
            <a:r>
              <a:rPr lang="en-US" sz="3000" smtClean="0"/>
              <a:t>Lines of communication open at all levels</a:t>
            </a:r>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Inspection Frequency</a:t>
            </a:r>
          </a:p>
        </p:txBody>
      </p:sp>
      <p:sp>
        <p:nvSpPr>
          <p:cNvPr id="318467" name="Rectangle 3"/>
          <p:cNvSpPr>
            <a:spLocks noGrp="1" noChangeArrowheads="1"/>
          </p:cNvSpPr>
          <p:nvPr>
            <p:ph idx="4294967295"/>
          </p:nvPr>
        </p:nvSpPr>
        <p:spPr>
          <a:xfrm>
            <a:off x="457200" y="1600200"/>
            <a:ext cx="8229600" cy="4530725"/>
          </a:xfrm>
        </p:spPr>
        <p:txBody>
          <a:bodyPr/>
          <a:lstStyle/>
          <a:p>
            <a:pPr eaLnBrk="1" hangingPunct="1"/>
            <a:r>
              <a:rPr lang="en-US" smtClean="0"/>
              <a:t>Determined by:</a:t>
            </a:r>
          </a:p>
          <a:p>
            <a:pPr lvl="1" eaLnBrk="1" hangingPunct="1"/>
            <a:r>
              <a:rPr lang="en-US" sz="3000" smtClean="0"/>
              <a:t>Project size &amp; scope</a:t>
            </a:r>
          </a:p>
          <a:p>
            <a:pPr lvl="1" eaLnBrk="1" hangingPunct="1"/>
            <a:r>
              <a:rPr lang="en-US" sz="3000" smtClean="0"/>
              <a:t>Potential Risks and exposures</a:t>
            </a:r>
          </a:p>
          <a:p>
            <a:pPr lvl="1" eaLnBrk="1" hangingPunct="1"/>
            <a:r>
              <a:rPr lang="en-US" sz="3000" smtClean="0"/>
              <a:t>Severity of hazard</a:t>
            </a:r>
          </a:p>
          <a:p>
            <a:pPr lvl="1" eaLnBrk="1" hangingPunct="1"/>
            <a:r>
              <a:rPr lang="en-US" sz="3000" smtClean="0"/>
              <a:t>Frequency of damage incurred</a:t>
            </a:r>
          </a:p>
          <a:p>
            <a:pPr lvl="1" eaLnBrk="1" hangingPunct="1"/>
            <a:r>
              <a:rPr lang="en-US" sz="3000" smtClean="0"/>
              <a:t>Number of deficiencies observed</a:t>
            </a:r>
          </a:p>
          <a:p>
            <a:pPr lvl="1" eaLnBrk="1" hangingPunct="1"/>
            <a:r>
              <a:rPr lang="en-US" sz="3000" smtClean="0"/>
              <a:t>Traffic volume and speed</a:t>
            </a:r>
          </a:p>
          <a:p>
            <a:pPr lvl="1" eaLnBrk="1" hangingPunct="1"/>
            <a:endParaRPr lang="en-US" sz="3000" smtClean="0"/>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idx="4294967295"/>
          </p:nvPr>
        </p:nvSpPr>
        <p:spPr>
          <a:xfrm>
            <a:off x="457200" y="304800"/>
            <a:ext cx="8229600" cy="685800"/>
          </a:xfrm>
        </p:spPr>
        <p:txBody>
          <a:bodyPr>
            <a:normAutofit fontScale="90000"/>
          </a:bodyPr>
          <a:lstStyle/>
          <a:p>
            <a:pPr algn="ctr" eaLnBrk="1" fontAlgn="auto" hangingPunct="1">
              <a:spcAft>
                <a:spcPts val="0"/>
              </a:spcAft>
              <a:defRPr/>
            </a:pPr>
            <a:r>
              <a:rPr lang="en-US" b="1" dirty="0" smtClean="0">
                <a:solidFill>
                  <a:schemeClr val="tx1"/>
                </a:solidFill>
                <a:latin typeface="Franklin Gothic Demi" pitchFamily="34" charset="0"/>
              </a:rPr>
              <a:t>Road Closed</a:t>
            </a:r>
            <a:br>
              <a:rPr lang="en-US" b="1" dirty="0" smtClean="0">
                <a:solidFill>
                  <a:schemeClr val="tx1"/>
                </a:solidFill>
                <a:latin typeface="Franklin Gothic Demi" pitchFamily="34" charset="0"/>
              </a:rPr>
            </a:br>
            <a:r>
              <a:rPr lang="en-US" b="1" dirty="0" smtClean="0">
                <a:solidFill>
                  <a:schemeClr val="tx1"/>
                </a:solidFill>
                <a:latin typeface="Franklin Gothic Demi" pitchFamily="34" charset="0"/>
              </a:rPr>
              <a:t>(Las Vegas)</a:t>
            </a:r>
          </a:p>
        </p:txBody>
      </p:sp>
      <p:sp>
        <p:nvSpPr>
          <p:cNvPr id="319491" name="Rectangle 3"/>
          <p:cNvSpPr>
            <a:spLocks noGrp="1" noChangeArrowheads="1"/>
          </p:cNvSpPr>
          <p:nvPr>
            <p:ph type="body" sz="half" idx="4294967295"/>
          </p:nvPr>
        </p:nvSpPr>
        <p:spPr>
          <a:xfrm>
            <a:off x="0" y="1981200"/>
            <a:ext cx="3779838" cy="4114800"/>
          </a:xfrm>
        </p:spPr>
        <p:txBody>
          <a:bodyPr/>
          <a:lstStyle/>
          <a:p>
            <a:pPr eaLnBrk="1" hangingPunct="1"/>
            <a:r>
              <a:rPr lang="en-US" smtClean="0"/>
              <a:t>This was left after hours.</a:t>
            </a:r>
          </a:p>
          <a:p>
            <a:pPr eaLnBrk="1" hangingPunct="1">
              <a:buFont typeface="Wingdings" pitchFamily="2" charset="2"/>
              <a:buNone/>
            </a:pPr>
            <a:endParaRPr lang="en-US" smtClean="0"/>
          </a:p>
          <a:p>
            <a:pPr eaLnBrk="1" hangingPunct="1"/>
            <a:r>
              <a:rPr lang="en-US" smtClean="0"/>
              <a:t>Notice the skid marks. It would be awful easy to drive into this!</a:t>
            </a:r>
          </a:p>
        </p:txBody>
      </p:sp>
      <p:pic>
        <p:nvPicPr>
          <p:cNvPr id="319492" name="Picture 4" descr="MVC-005L"/>
          <p:cNvPicPr>
            <a:picLocks noGrp="1" noChangeAspect="1" noChangeArrowheads="1"/>
          </p:cNvPicPr>
          <p:nvPr>
            <p:ph type="clipArt"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3851275" y="1557338"/>
            <a:ext cx="5292725" cy="5300662"/>
          </a:xfrm>
          <a:noFill/>
        </p:spPr>
      </p:pic>
      <p:sp>
        <p:nvSpPr>
          <p:cNvPr id="319493" name="Line 5"/>
          <p:cNvSpPr>
            <a:spLocks noChangeShapeType="1"/>
          </p:cNvSpPr>
          <p:nvPr/>
        </p:nvSpPr>
        <p:spPr bwMode="auto">
          <a:xfrm>
            <a:off x="3635375" y="3500438"/>
            <a:ext cx="2232025" cy="1512887"/>
          </a:xfrm>
          <a:prstGeom prst="line">
            <a:avLst/>
          </a:prstGeom>
          <a:noFill/>
          <a:ln w="5715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19494" name="Text Box 6"/>
          <p:cNvSpPr txBox="1">
            <a:spLocks noChangeArrowheads="1"/>
          </p:cNvSpPr>
          <p:nvPr/>
        </p:nvSpPr>
        <p:spPr bwMode="auto">
          <a:xfrm>
            <a:off x="3903663" y="6635750"/>
            <a:ext cx="185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latin typeface="Tahoma" pitchFamily="34" charset="0"/>
              </a:rPr>
              <a:t>Photo: Harry Ramsey</a:t>
            </a:r>
          </a:p>
        </p:txBody>
      </p:sp>
    </p:spTree>
  </p:cSld>
  <p:clrMapOvr>
    <a:masterClrMapping/>
  </p:clrMapOvr>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4" name="Picture 2" descr="whichlaneis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16113"/>
            <a:ext cx="6084888"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15" name="Line 3"/>
          <p:cNvSpPr>
            <a:spLocks noChangeShapeType="1"/>
          </p:cNvSpPr>
          <p:nvPr/>
        </p:nvSpPr>
        <p:spPr bwMode="auto">
          <a:xfrm rot="4031222">
            <a:off x="3276600" y="1905000"/>
            <a:ext cx="1828800" cy="15240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0516" name="Text Box 4"/>
          <p:cNvSpPr txBox="1">
            <a:spLocks noChangeArrowheads="1"/>
          </p:cNvSpPr>
          <p:nvPr/>
        </p:nvSpPr>
        <p:spPr bwMode="auto">
          <a:xfrm>
            <a:off x="457200" y="304800"/>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4000">
                <a:latin typeface="Franklin Gothic Demi" pitchFamily="34" charset="0"/>
              </a:rPr>
              <a:t>Velcro is coming off, cars might end up in the wrong lanes</a:t>
            </a:r>
          </a:p>
        </p:txBody>
      </p:sp>
    </p:spTree>
  </p:cSld>
  <p:clrMapOvr>
    <a:masterClrMapping/>
  </p:clrMapOv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929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Documentation</a:t>
            </a:r>
          </a:p>
        </p:txBody>
      </p:sp>
      <p:sp>
        <p:nvSpPr>
          <p:cNvPr id="321539" name="Rectangle 3"/>
          <p:cNvSpPr>
            <a:spLocks noGrp="1" noChangeArrowheads="1"/>
          </p:cNvSpPr>
          <p:nvPr>
            <p:ph idx="4294967295"/>
          </p:nvPr>
        </p:nvSpPr>
        <p:spPr>
          <a:xfrm>
            <a:off x="533400" y="1447800"/>
            <a:ext cx="8229600" cy="4530725"/>
          </a:xfrm>
        </p:spPr>
        <p:txBody>
          <a:bodyPr/>
          <a:lstStyle/>
          <a:p>
            <a:pPr eaLnBrk="1" hangingPunct="1"/>
            <a:r>
              <a:rPr lang="en-US" smtClean="0"/>
              <a:t>Starting and ending time</a:t>
            </a:r>
          </a:p>
          <a:p>
            <a:pPr eaLnBrk="1" hangingPunct="1"/>
            <a:r>
              <a:rPr lang="en-US" smtClean="0"/>
              <a:t>Location of the work</a:t>
            </a:r>
          </a:p>
          <a:p>
            <a:pPr eaLnBrk="1" hangingPunct="1"/>
            <a:r>
              <a:rPr lang="en-US" smtClean="0"/>
              <a:t>Project name</a:t>
            </a:r>
          </a:p>
          <a:p>
            <a:pPr eaLnBrk="1" hangingPunct="1"/>
            <a:r>
              <a:rPr lang="en-US" smtClean="0"/>
              <a:t>Personnel involved</a:t>
            </a:r>
          </a:p>
          <a:p>
            <a:pPr eaLnBrk="1" hangingPunct="1"/>
            <a:r>
              <a:rPr lang="en-US" smtClean="0"/>
              <a:t>Equipment used</a:t>
            </a:r>
          </a:p>
          <a:p>
            <a:pPr eaLnBrk="1" hangingPunct="1"/>
            <a:r>
              <a:rPr lang="en-US" smtClean="0"/>
              <a:t>What was accomplished</a:t>
            </a:r>
          </a:p>
        </p:txBody>
      </p:sp>
    </p:spTree>
  </p:cSld>
  <p:clrMapOvr>
    <a:masterClrMapping/>
  </p:clrMapOvr>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Record Keeping</a:t>
            </a:r>
          </a:p>
        </p:txBody>
      </p:sp>
      <p:sp>
        <p:nvSpPr>
          <p:cNvPr id="322563" name="Rectangle 3"/>
          <p:cNvSpPr>
            <a:spLocks noGrp="1" noChangeArrowheads="1"/>
          </p:cNvSpPr>
          <p:nvPr>
            <p:ph idx="4294967295"/>
          </p:nvPr>
        </p:nvSpPr>
        <p:spPr>
          <a:xfrm>
            <a:off x="457200" y="1524000"/>
            <a:ext cx="8229600" cy="4530725"/>
          </a:xfrm>
        </p:spPr>
        <p:txBody>
          <a:bodyPr/>
          <a:lstStyle/>
          <a:p>
            <a:pPr eaLnBrk="1" hangingPunct="1">
              <a:lnSpc>
                <a:spcPct val="90000"/>
              </a:lnSpc>
            </a:pPr>
            <a:r>
              <a:rPr lang="en-US" smtClean="0"/>
              <a:t>Starts in the shop/yard with inventory</a:t>
            </a:r>
          </a:p>
          <a:p>
            <a:pPr eaLnBrk="1" hangingPunct="1">
              <a:lnSpc>
                <a:spcPct val="90000"/>
              </a:lnSpc>
            </a:pPr>
            <a:r>
              <a:rPr lang="en-US" smtClean="0"/>
              <a:t>Recording traffic controls</a:t>
            </a:r>
          </a:p>
          <a:p>
            <a:pPr lvl="1" eaLnBrk="1" hangingPunct="1">
              <a:lnSpc>
                <a:spcPct val="90000"/>
              </a:lnSpc>
            </a:pPr>
            <a:r>
              <a:rPr lang="en-US" sz="3000" smtClean="0"/>
              <a:t>Photographs keyed to diary</a:t>
            </a:r>
          </a:p>
          <a:p>
            <a:pPr lvl="2" eaLnBrk="1" hangingPunct="1">
              <a:lnSpc>
                <a:spcPct val="90000"/>
              </a:lnSpc>
            </a:pPr>
            <a:r>
              <a:rPr lang="en-US" sz="3000" smtClean="0"/>
              <a:t>Description of time/location/direction and photographers name</a:t>
            </a:r>
          </a:p>
          <a:p>
            <a:pPr lvl="1" eaLnBrk="1" hangingPunct="1">
              <a:lnSpc>
                <a:spcPct val="90000"/>
              </a:lnSpc>
            </a:pPr>
            <a:r>
              <a:rPr lang="en-US" sz="3000" smtClean="0"/>
              <a:t>Videotape drive through of work zone</a:t>
            </a:r>
          </a:p>
          <a:p>
            <a:pPr lvl="1" eaLnBrk="1" hangingPunct="1">
              <a:lnSpc>
                <a:spcPct val="90000"/>
              </a:lnSpc>
            </a:pPr>
            <a:r>
              <a:rPr lang="en-US" sz="3000" smtClean="0"/>
              <a:t>Special notes made on construction plans (on TCP if possible)</a:t>
            </a:r>
          </a:p>
          <a:p>
            <a:pPr lvl="1" eaLnBrk="1" hangingPunct="1">
              <a:lnSpc>
                <a:spcPct val="90000"/>
              </a:lnSpc>
            </a:pPr>
            <a:r>
              <a:rPr lang="en-US" sz="3000" smtClean="0"/>
              <a:t>Diary entries</a:t>
            </a:r>
          </a:p>
          <a:p>
            <a:pPr lvl="2" eaLnBrk="1" hangingPunct="1">
              <a:lnSpc>
                <a:spcPct val="90000"/>
              </a:lnSpc>
            </a:pPr>
            <a:r>
              <a:rPr lang="en-US" sz="3000" smtClean="0"/>
              <a:t>Installation/change/removal/inspection</a:t>
            </a:r>
          </a:p>
        </p:txBody>
      </p:sp>
    </p:spTree>
  </p:cSld>
  <p:clrMapOvr>
    <a:masterClrMapping/>
  </p:clrMapOvr>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544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Training</a:t>
            </a:r>
          </a:p>
        </p:txBody>
      </p:sp>
      <p:sp>
        <p:nvSpPr>
          <p:cNvPr id="323587" name="Rectangle 3"/>
          <p:cNvSpPr>
            <a:spLocks noGrp="1" noChangeArrowheads="1"/>
          </p:cNvSpPr>
          <p:nvPr>
            <p:ph idx="4294967295"/>
          </p:nvPr>
        </p:nvSpPr>
        <p:spPr>
          <a:xfrm>
            <a:off x="457200" y="1600200"/>
            <a:ext cx="8229600" cy="4530725"/>
          </a:xfrm>
        </p:spPr>
        <p:txBody>
          <a:bodyPr/>
          <a:lstStyle/>
          <a:p>
            <a:pPr eaLnBrk="1" hangingPunct="1"/>
            <a:r>
              <a:rPr lang="en-US" smtClean="0"/>
              <a:t>Clean reflectorized materials</a:t>
            </a:r>
          </a:p>
          <a:p>
            <a:pPr eaLnBrk="1" hangingPunct="1"/>
            <a:r>
              <a:rPr lang="en-US" smtClean="0"/>
              <a:t>Operate and maintain equipment</a:t>
            </a:r>
          </a:p>
          <a:p>
            <a:pPr eaLnBrk="1" hangingPunct="1"/>
            <a:r>
              <a:rPr lang="en-US" smtClean="0"/>
              <a:t>Install and ballast devices</a:t>
            </a:r>
          </a:p>
          <a:p>
            <a:pPr eaLnBrk="1" hangingPunct="1"/>
            <a:r>
              <a:rPr lang="en-US" smtClean="0"/>
              <a:t>Document and keep records</a:t>
            </a:r>
          </a:p>
          <a:p>
            <a:pPr eaLnBrk="1" hangingPunct="1"/>
            <a:r>
              <a:rPr lang="en-US" smtClean="0"/>
              <a:t>Use the MUTCD</a:t>
            </a:r>
          </a:p>
          <a:p>
            <a:pPr eaLnBrk="1" hangingPunct="1"/>
            <a:r>
              <a:rPr lang="en-US" smtClean="0"/>
              <a:t>Work Safe – Clear Expectations</a:t>
            </a:r>
          </a:p>
          <a:p>
            <a:pPr eaLnBrk="1" hangingPunct="1"/>
            <a:r>
              <a:rPr lang="en-US" smtClean="0"/>
              <a:t>Use personal protective equipment </a:t>
            </a:r>
          </a:p>
        </p:txBody>
      </p:sp>
    </p:spTree>
  </p:cSld>
  <p:clrMapOvr>
    <a:masterClrMapping/>
  </p:clrMapOvr>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ctrTitle" idx="4294967295"/>
          </p:nvPr>
        </p:nvSpPr>
        <p:spPr>
          <a:xfrm>
            <a:off x="838200" y="533400"/>
            <a:ext cx="7772400" cy="1143000"/>
          </a:xfrm>
        </p:spPr>
        <p:txBody>
          <a:bodyPr>
            <a:normAutofit fontScale="90000"/>
          </a:bodyPr>
          <a:lstStyle/>
          <a:p>
            <a:pPr algn="ctr" eaLnBrk="1" fontAlgn="auto" hangingPunct="1">
              <a:spcAft>
                <a:spcPts val="0"/>
              </a:spcAft>
              <a:defRPr/>
            </a:pPr>
            <a:r>
              <a:rPr lang="en-US" sz="8000" dirty="0" smtClean="0">
                <a:solidFill>
                  <a:schemeClr val="tx1"/>
                </a:solidFill>
                <a:latin typeface="Franklin Gothic Demi" pitchFamily="34" charset="0"/>
              </a:rPr>
              <a:t>Section 9</a:t>
            </a:r>
          </a:p>
        </p:txBody>
      </p:sp>
      <p:sp>
        <p:nvSpPr>
          <p:cNvPr id="30724" name="Rectangle 3"/>
          <p:cNvSpPr>
            <a:spLocks noGrp="1" noChangeArrowheads="1"/>
          </p:cNvSpPr>
          <p:nvPr>
            <p:ph type="subTitle" idx="4294967295"/>
          </p:nvPr>
        </p:nvSpPr>
        <p:spPr>
          <a:xfrm>
            <a:off x="1371600" y="2133600"/>
            <a:ext cx="6400800" cy="1752600"/>
          </a:xfrm>
        </p:spPr>
        <p:txBody>
          <a:bodyPr/>
          <a:lstStyle/>
          <a:p>
            <a:pPr marL="0" indent="0" algn="ctr" eaLnBrk="1" hangingPunct="1">
              <a:buFont typeface="Wingdings" pitchFamily="2" charset="2"/>
              <a:buNone/>
            </a:pPr>
            <a:r>
              <a:rPr lang="en-US" sz="4000" smtClean="0"/>
              <a:t>Flagger Ahead</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92552" y="2209800"/>
            <a:ext cx="3328416" cy="3090672"/>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Disclaimer</a:t>
            </a:r>
          </a:p>
        </p:txBody>
      </p:sp>
      <p:sp>
        <p:nvSpPr>
          <p:cNvPr id="51203" name="Rectangle 7"/>
          <p:cNvSpPr>
            <a:spLocks noGrp="1" noChangeArrowheads="1"/>
          </p:cNvSpPr>
          <p:nvPr>
            <p:ph idx="4294967295"/>
          </p:nvPr>
        </p:nvSpPr>
        <p:spPr>
          <a:xfrm>
            <a:off x="457200" y="1600200"/>
            <a:ext cx="8153400" cy="4495800"/>
          </a:xfrm>
        </p:spPr>
        <p:txBody>
          <a:bodyPr/>
          <a:lstStyle/>
          <a:p>
            <a:pPr eaLnBrk="1" hangingPunct="1">
              <a:lnSpc>
                <a:spcPct val="90000"/>
              </a:lnSpc>
            </a:pPr>
            <a:r>
              <a:rPr lang="en-US" sz="2400" smtClean="0"/>
              <a:t>This material was produced under grant SH-19504-SH9 from the Occupational Safety and Health Administration, U.S. Department of Labor.  It does not necessarily reflect the views or policies of the U.S. Department of Labor, nor does it mention of trade names, commercial products, or organizations imply endorsement by the U.S. Government.</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OSHA Requirements</a:t>
            </a:r>
          </a:p>
        </p:txBody>
      </p:sp>
      <p:sp>
        <p:nvSpPr>
          <p:cNvPr id="74755" name="Rectangle 1027"/>
          <p:cNvSpPr>
            <a:spLocks noGrp="1" noChangeArrowheads="1"/>
          </p:cNvSpPr>
          <p:nvPr>
            <p:ph idx="4294967295"/>
          </p:nvPr>
        </p:nvSpPr>
        <p:spPr>
          <a:xfrm>
            <a:off x="381000" y="1524000"/>
            <a:ext cx="8229600" cy="4530725"/>
          </a:xfrm>
        </p:spPr>
        <p:txBody>
          <a:bodyPr/>
          <a:lstStyle/>
          <a:p>
            <a:pPr eaLnBrk="1" hangingPunct="1">
              <a:lnSpc>
                <a:spcPct val="90000"/>
              </a:lnSpc>
            </a:pPr>
            <a:r>
              <a:rPr lang="en-US" sz="2800" smtClean="0"/>
              <a:t>Can enforce worker safety requirements in the MUTCD</a:t>
            </a:r>
          </a:p>
          <a:p>
            <a:pPr eaLnBrk="1" hangingPunct="1">
              <a:lnSpc>
                <a:spcPct val="90000"/>
              </a:lnSpc>
            </a:pPr>
            <a:r>
              <a:rPr lang="en-US" sz="2800" smtClean="0"/>
              <a:t>OSHA’s jurisdiction:</a:t>
            </a:r>
          </a:p>
          <a:p>
            <a:pPr lvl="1" eaLnBrk="1" hangingPunct="1">
              <a:lnSpc>
                <a:spcPct val="90000"/>
              </a:lnSpc>
            </a:pPr>
            <a:r>
              <a:rPr lang="en-US" smtClean="0"/>
              <a:t>Worker safety</a:t>
            </a:r>
          </a:p>
          <a:p>
            <a:pPr lvl="2" eaLnBrk="1" hangingPunct="1">
              <a:lnSpc>
                <a:spcPct val="90000"/>
              </a:lnSpc>
            </a:pPr>
            <a:r>
              <a:rPr lang="en-US" sz="2800" smtClean="0"/>
              <a:t>High-visibility clothing</a:t>
            </a:r>
          </a:p>
          <a:p>
            <a:pPr lvl="2" eaLnBrk="1" hangingPunct="1">
              <a:lnSpc>
                <a:spcPct val="90000"/>
              </a:lnSpc>
            </a:pPr>
            <a:r>
              <a:rPr lang="en-US" sz="2800" smtClean="0"/>
              <a:t>Hardhats</a:t>
            </a:r>
          </a:p>
          <a:p>
            <a:pPr lvl="2" eaLnBrk="1" hangingPunct="1">
              <a:lnSpc>
                <a:spcPct val="90000"/>
              </a:lnSpc>
            </a:pPr>
            <a:r>
              <a:rPr lang="en-US" sz="2800" smtClean="0"/>
              <a:t>Safety shoes</a:t>
            </a:r>
          </a:p>
          <a:p>
            <a:pPr lvl="1" eaLnBrk="1" hangingPunct="1">
              <a:lnSpc>
                <a:spcPct val="90000"/>
              </a:lnSpc>
            </a:pPr>
            <a:r>
              <a:rPr lang="en-US" smtClean="0"/>
              <a:t>Currently reviewing traffic control as a “known hazard”</a:t>
            </a:r>
          </a:p>
          <a:p>
            <a:pPr lvl="1" eaLnBrk="1" hangingPunct="1">
              <a:lnSpc>
                <a:spcPct val="90000"/>
              </a:lnSpc>
            </a:pPr>
            <a:r>
              <a:rPr lang="en-US" smtClean="0"/>
              <a:t>State Plan States and Federal Jurisdiction States</a:t>
            </a:r>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7490"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When to Use Flaggers</a:t>
            </a:r>
          </a:p>
        </p:txBody>
      </p:sp>
      <p:sp>
        <p:nvSpPr>
          <p:cNvPr id="324611" name="Rectangle 3"/>
          <p:cNvSpPr>
            <a:spLocks noGrp="1" noChangeArrowheads="1"/>
          </p:cNvSpPr>
          <p:nvPr>
            <p:ph idx="4294967295"/>
          </p:nvPr>
        </p:nvSpPr>
        <p:spPr>
          <a:xfrm>
            <a:off x="457200" y="1752600"/>
            <a:ext cx="8229600" cy="4530725"/>
          </a:xfrm>
        </p:spPr>
        <p:txBody>
          <a:bodyPr/>
          <a:lstStyle/>
          <a:p>
            <a:pPr eaLnBrk="1" hangingPunct="1"/>
            <a:r>
              <a:rPr lang="en-US" smtClean="0"/>
              <a:t>Stop traffic</a:t>
            </a:r>
          </a:p>
          <a:p>
            <a:pPr eaLnBrk="1" hangingPunct="1"/>
            <a:r>
              <a:rPr lang="en-US" smtClean="0"/>
              <a:t>Slow traffic passing through the work zone</a:t>
            </a:r>
          </a:p>
          <a:p>
            <a:pPr eaLnBrk="1" hangingPunct="1"/>
            <a:r>
              <a:rPr lang="en-US" smtClean="0"/>
              <a:t>Protect the workers </a:t>
            </a:r>
          </a:p>
          <a:p>
            <a:pPr eaLnBrk="1" hangingPunct="1"/>
            <a:r>
              <a:rPr lang="en-US" smtClean="0"/>
              <a:t>Clearly visible to approaching traffic to allow proper driver response </a:t>
            </a:r>
          </a:p>
        </p:txBody>
      </p:sp>
    </p:spTree>
  </p:cSld>
  <p:clrMapOvr>
    <a:masterClrMapping/>
  </p:clrMapOvr>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Problems with Flagging</a:t>
            </a:r>
          </a:p>
        </p:txBody>
      </p:sp>
      <p:sp>
        <p:nvSpPr>
          <p:cNvPr id="325635" name="Rectangle 3"/>
          <p:cNvSpPr>
            <a:spLocks noGrp="1" noChangeArrowheads="1"/>
          </p:cNvSpPr>
          <p:nvPr>
            <p:ph idx="4294967295"/>
          </p:nvPr>
        </p:nvSpPr>
        <p:spPr>
          <a:xfrm>
            <a:off x="457200" y="1676400"/>
            <a:ext cx="8229600" cy="4530725"/>
          </a:xfrm>
        </p:spPr>
        <p:txBody>
          <a:bodyPr/>
          <a:lstStyle/>
          <a:p>
            <a:pPr eaLnBrk="1" hangingPunct="1"/>
            <a:r>
              <a:rPr lang="en-US" smtClean="0"/>
              <a:t>Flaggers are vulnerable to traffic</a:t>
            </a:r>
          </a:p>
          <a:p>
            <a:pPr eaLnBrk="1" hangingPunct="1"/>
            <a:r>
              <a:rPr lang="en-US" smtClean="0"/>
              <a:t>One of the most hazardous activities on the roadway</a:t>
            </a:r>
          </a:p>
          <a:p>
            <a:pPr eaLnBrk="1" hangingPunct="1"/>
            <a:r>
              <a:rPr lang="en-US" smtClean="0"/>
              <a:t>Often inadequately trained</a:t>
            </a:r>
          </a:p>
          <a:p>
            <a:pPr eaLnBrk="1" hangingPunct="1"/>
            <a:r>
              <a:rPr lang="en-US" smtClean="0"/>
              <a:t>At times employed where safer methods of traffic control could be used</a:t>
            </a:r>
          </a:p>
        </p:txBody>
      </p:sp>
    </p:spTree>
  </p:cSld>
  <p:clrMapOvr>
    <a:masterClrMapping/>
  </p:clrMapOvr>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Hazards</a:t>
            </a:r>
          </a:p>
        </p:txBody>
      </p:sp>
      <p:pic>
        <p:nvPicPr>
          <p:cNvPr id="790531" name="Picture 3" descr="Paddle in C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752600"/>
            <a:ext cx="3581400" cy="2540000"/>
          </a:xfrm>
          <a:prstGeom prst="rect">
            <a:avLst/>
          </a:prstGeom>
          <a:noFill/>
          <a:ln w="9525">
            <a:solidFill>
              <a:schemeClr val="tx1"/>
            </a:solidFill>
            <a:miter lim="800000"/>
            <a:headEnd/>
            <a:tailEnd/>
          </a:ln>
          <a:effectLst>
            <a:outerShdw dist="125724" dir="2700000" algn="ctr" rotWithShape="0">
              <a:srgbClr val="A50021"/>
            </a:outerShdw>
          </a:effectLst>
        </p:spPr>
      </p:pic>
      <p:sp>
        <p:nvSpPr>
          <p:cNvPr id="31749" name="Text Box 4"/>
          <p:cNvSpPr txBox="1">
            <a:spLocks noChangeArrowheads="1"/>
          </p:cNvSpPr>
          <p:nvPr/>
        </p:nvSpPr>
        <p:spPr bwMode="auto">
          <a:xfrm>
            <a:off x="2590800" y="1828800"/>
            <a:ext cx="365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t>Paddle Placed in Cone; Flagger in Shadow</a:t>
            </a:r>
          </a:p>
        </p:txBody>
      </p:sp>
      <p:pic>
        <p:nvPicPr>
          <p:cNvPr id="790533" name="Picture 5" descr="Paddle Slow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962400"/>
            <a:ext cx="4029075" cy="2493963"/>
          </a:xfrm>
          <a:prstGeom prst="rect">
            <a:avLst/>
          </a:prstGeom>
          <a:noFill/>
          <a:ln w="9525">
            <a:solidFill>
              <a:schemeClr val="tx1"/>
            </a:solidFill>
            <a:miter lim="800000"/>
            <a:headEnd/>
            <a:tailEnd/>
          </a:ln>
          <a:effectLst>
            <a:outerShdw dist="125724" dir="2700000" algn="ctr" rotWithShape="0">
              <a:srgbClr val="A50021"/>
            </a:outerShdw>
          </a:effectLst>
        </p:spPr>
      </p:pic>
      <p:sp>
        <p:nvSpPr>
          <p:cNvPr id="31751" name="Text Box 6"/>
          <p:cNvSpPr txBox="1">
            <a:spLocks noChangeArrowheads="1"/>
          </p:cNvSpPr>
          <p:nvPr/>
        </p:nvSpPr>
        <p:spPr bwMode="auto">
          <a:xfrm>
            <a:off x="762000" y="54102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t>Flagger Not Facing Oncoming Traffic</a:t>
            </a:r>
          </a:p>
        </p:txBody>
      </p:sp>
      <p:graphicFrame>
        <p:nvGraphicFramePr>
          <p:cNvPr id="31746" name="Object 1024"/>
          <p:cNvGraphicFramePr>
            <a:graphicFrameLocks noChangeAspect="1"/>
          </p:cNvGraphicFramePr>
          <p:nvPr/>
        </p:nvGraphicFramePr>
        <p:xfrm>
          <a:off x="6375400" y="1524000"/>
          <a:ext cx="2303463" cy="3048000"/>
        </p:xfrm>
        <a:graphic>
          <a:graphicData uri="http://schemas.openxmlformats.org/presentationml/2006/ole">
            <mc:AlternateContent xmlns:mc="http://schemas.openxmlformats.org/markup-compatibility/2006">
              <mc:Choice xmlns:v="urn:schemas-microsoft-com:vml" Requires="v">
                <p:oleObj spid="_x0000_s31759" name="Photo House" r:id="rId6" imgW="1267002" imgH="1676634" progId="Photohse.Document">
                  <p:embed/>
                </p:oleObj>
              </mc:Choice>
              <mc:Fallback>
                <p:oleObj name="Photo House" r:id="rId6" imgW="1267002" imgH="1676634" progId="Photohse.Document">
                  <p:embed/>
                  <p:pic>
                    <p:nvPicPr>
                      <p:cNvPr id="0" name="Object 10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5400" y="1524000"/>
                        <a:ext cx="2303463" cy="3048000"/>
                      </a:xfrm>
                      <a:prstGeom prst="rect">
                        <a:avLst/>
                      </a:prstGeom>
                      <a:noFill/>
                      <a:ln>
                        <a:noFill/>
                      </a:ln>
                      <a:effectLst>
                        <a:outerShdw dist="107763" dir="2700000" algn="ctr" rotWithShape="0">
                          <a:srgbClr val="A5002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752" name="Text Box 8"/>
          <p:cNvSpPr txBox="1">
            <a:spLocks noChangeArrowheads="1"/>
          </p:cNvSpPr>
          <p:nvPr/>
        </p:nvSpPr>
        <p:spPr bwMode="auto">
          <a:xfrm>
            <a:off x="4267200" y="3276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t>Confusing Signal</a:t>
            </a:r>
          </a:p>
        </p:txBody>
      </p:sp>
    </p:spTree>
  </p:cSld>
  <p:clrMapOvr>
    <a:masterClrMapping/>
  </p:clrMapOvr>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Situations</a:t>
            </a:r>
          </a:p>
        </p:txBody>
      </p:sp>
      <p:sp>
        <p:nvSpPr>
          <p:cNvPr id="326659" name="Rectangle 3"/>
          <p:cNvSpPr>
            <a:spLocks noGrp="1" noChangeArrowheads="1"/>
          </p:cNvSpPr>
          <p:nvPr>
            <p:ph idx="4294967295"/>
          </p:nvPr>
        </p:nvSpPr>
        <p:spPr>
          <a:xfrm>
            <a:off x="457200" y="1600200"/>
            <a:ext cx="8229600" cy="4530725"/>
          </a:xfrm>
        </p:spPr>
        <p:txBody>
          <a:bodyPr/>
          <a:lstStyle/>
          <a:p>
            <a:pPr eaLnBrk="1" hangingPunct="1"/>
            <a:r>
              <a:rPr lang="en-US" smtClean="0"/>
              <a:t>MUTCD Part 6, Chapter 6E</a:t>
            </a:r>
          </a:p>
          <a:p>
            <a:pPr eaLnBrk="1" hangingPunct="1">
              <a:buFont typeface="Wingdings" pitchFamily="2" charset="2"/>
              <a:buNone/>
            </a:pPr>
            <a:endParaRPr lang="en-US" smtClean="0"/>
          </a:p>
          <a:p>
            <a:pPr lvl="1" eaLnBrk="1" hangingPunct="1"/>
            <a:r>
              <a:rPr lang="en-US" sz="3000" smtClean="0"/>
              <a:t>“Flagging should only be employed when required to control traffic or when all other methods of traffic control are inadequate to warn and direct drivers.”</a:t>
            </a:r>
          </a:p>
          <a:p>
            <a:pPr eaLnBrk="1" hangingPunct="1"/>
            <a:endParaRPr lang="en-US" smtClean="0"/>
          </a:p>
          <a:p>
            <a:pPr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Situations</a:t>
            </a:r>
          </a:p>
        </p:txBody>
      </p:sp>
      <p:sp>
        <p:nvSpPr>
          <p:cNvPr id="327683"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One way alternately used for both directions of travel</a:t>
            </a:r>
          </a:p>
          <a:p>
            <a:pPr eaLnBrk="1" hangingPunct="1">
              <a:lnSpc>
                <a:spcPct val="90000"/>
              </a:lnSpc>
            </a:pPr>
            <a:r>
              <a:rPr lang="en-US" smtClean="0"/>
              <a:t>Moving equipment across the roadway</a:t>
            </a:r>
          </a:p>
          <a:p>
            <a:pPr eaLnBrk="1" hangingPunct="1">
              <a:lnSpc>
                <a:spcPct val="90000"/>
              </a:lnSpc>
            </a:pPr>
            <a:r>
              <a:rPr lang="en-US" smtClean="0"/>
              <a:t>Traffic speeds need to be reduced</a:t>
            </a:r>
          </a:p>
          <a:p>
            <a:pPr eaLnBrk="1" hangingPunct="1">
              <a:lnSpc>
                <a:spcPct val="90000"/>
              </a:lnSpc>
            </a:pPr>
            <a:r>
              <a:rPr lang="en-US" smtClean="0"/>
              <a:t>“Personal touch” is needed to keep public apprised of the situation ahead </a:t>
            </a:r>
          </a:p>
          <a:p>
            <a:pPr eaLnBrk="1" hangingPunct="1">
              <a:lnSpc>
                <a:spcPct val="90000"/>
              </a:lnSpc>
            </a:pPr>
            <a:r>
              <a:rPr lang="en-US" smtClean="0"/>
              <a:t>Installing and removing traffic control devices</a:t>
            </a:r>
          </a:p>
        </p:txBody>
      </p:sp>
    </p:spTree>
  </p:cSld>
  <p:clrMapOvr>
    <a:masterClrMapping/>
  </p:clrMapOvr>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Duties</a:t>
            </a:r>
          </a:p>
        </p:txBody>
      </p:sp>
      <p:sp>
        <p:nvSpPr>
          <p:cNvPr id="32772" name="Rectangle 3"/>
          <p:cNvSpPr>
            <a:spLocks noGrp="1" noChangeArrowheads="1"/>
          </p:cNvSpPr>
          <p:nvPr>
            <p:ph idx="4294967295"/>
          </p:nvPr>
        </p:nvSpPr>
        <p:spPr>
          <a:xfrm>
            <a:off x="304800" y="1752600"/>
            <a:ext cx="8229600" cy="4530725"/>
          </a:xfrm>
        </p:spPr>
        <p:txBody>
          <a:bodyPr/>
          <a:lstStyle/>
          <a:p>
            <a:pPr eaLnBrk="1" hangingPunct="1"/>
            <a:r>
              <a:rPr lang="en-US" smtClean="0"/>
              <a:t>Knowledge of traffic regulations</a:t>
            </a:r>
          </a:p>
          <a:p>
            <a:pPr eaLnBrk="1" hangingPunct="1"/>
            <a:r>
              <a:rPr lang="en-US" smtClean="0"/>
              <a:t>Understand flagging techniques</a:t>
            </a:r>
          </a:p>
          <a:p>
            <a:pPr eaLnBrk="1" hangingPunct="1"/>
            <a:r>
              <a:rPr lang="en-US" smtClean="0"/>
              <a:t>Dress for the job</a:t>
            </a:r>
          </a:p>
          <a:p>
            <a:pPr eaLnBrk="1" hangingPunct="1"/>
            <a:r>
              <a:rPr lang="en-US" smtClean="0"/>
              <a:t>Be familiar with the work site</a:t>
            </a:r>
          </a:p>
          <a:p>
            <a:pPr eaLnBrk="1" hangingPunct="1"/>
            <a:r>
              <a:rPr lang="en-US" smtClean="0"/>
              <a:t>Stay Alert</a:t>
            </a:r>
          </a:p>
        </p:txBody>
      </p:sp>
      <p:graphicFrame>
        <p:nvGraphicFramePr>
          <p:cNvPr id="32770" name="Object 1024"/>
          <p:cNvGraphicFramePr>
            <a:graphicFrameLocks noChangeAspect="1"/>
          </p:cNvGraphicFramePr>
          <p:nvPr/>
        </p:nvGraphicFramePr>
        <p:xfrm>
          <a:off x="6400800" y="3200400"/>
          <a:ext cx="2209800" cy="3114675"/>
        </p:xfrm>
        <a:graphic>
          <a:graphicData uri="http://schemas.openxmlformats.org/presentationml/2006/ole">
            <mc:AlternateContent xmlns:mc="http://schemas.openxmlformats.org/markup-compatibility/2006">
              <mc:Choice xmlns:v="urn:schemas-microsoft-com:vml" Requires="v">
                <p:oleObj spid="_x0000_s32779" name="Photo House" r:id="rId4" imgW="2210108" imgH="3115110" progId="Photohse.Document">
                  <p:embed/>
                </p:oleObj>
              </mc:Choice>
              <mc:Fallback>
                <p:oleObj name="Photo House" r:id="rId4" imgW="2210108" imgH="3115110" progId="Photohse.Document">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3200400"/>
                        <a:ext cx="2209800" cy="3114675"/>
                      </a:xfrm>
                      <a:prstGeom prst="rect">
                        <a:avLst/>
                      </a:prstGeom>
                      <a:noFill/>
                      <a:ln w="9525">
                        <a:solidFill>
                          <a:srgbClr val="000000"/>
                        </a:solidFill>
                        <a:miter lim="800000"/>
                        <a:headEnd/>
                        <a:tailEnd/>
                      </a:ln>
                      <a:effectLst>
                        <a:outerShdw dist="117088" dir="2436078" algn="ctr" rotWithShape="0">
                          <a:srgbClr val="A50021"/>
                        </a:outerShdw>
                      </a:effectLst>
                      <a:extLst>
                        <a:ext uri="{909E8E84-426E-40DD-AFC4-6F175D3DCCD1}">
                          <a14:hiddenFill xmlns:a14="http://schemas.microsoft.com/office/drawing/2010/main">
                            <a:solidFill>
                              <a:srgbClr val="00CC99"/>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idx="4294967295"/>
          </p:nvPr>
        </p:nvSpPr>
        <p:spPr>
          <a:xfrm>
            <a:off x="990600" y="304800"/>
            <a:ext cx="7515225"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Qualifications (Minimum)</a:t>
            </a:r>
          </a:p>
        </p:txBody>
      </p:sp>
      <p:sp>
        <p:nvSpPr>
          <p:cNvPr id="327683" name="Rectangle 3"/>
          <p:cNvSpPr>
            <a:spLocks noGrp="1" noChangeArrowheads="1"/>
          </p:cNvSpPr>
          <p:nvPr>
            <p:ph idx="4294967295"/>
          </p:nvPr>
        </p:nvSpPr>
        <p:spPr>
          <a:xfrm>
            <a:off x="609600" y="1524000"/>
            <a:ext cx="7772400" cy="5334000"/>
          </a:xfrm>
        </p:spPr>
        <p:txBody>
          <a:bodyPr>
            <a:normAutofit lnSpcReduction="10000"/>
          </a:bodyPr>
          <a:lstStyle/>
          <a:p>
            <a:pPr eaLnBrk="1" hangingPunct="1">
              <a:lnSpc>
                <a:spcPct val="90000"/>
              </a:lnSpc>
              <a:defRPr/>
            </a:pPr>
            <a:r>
              <a:rPr lang="en-US" dirty="0" smtClean="0"/>
              <a:t>Sense of responsibility for the safety of the public and the workers</a:t>
            </a:r>
          </a:p>
          <a:p>
            <a:pPr eaLnBrk="1" hangingPunct="1">
              <a:lnSpc>
                <a:spcPct val="90000"/>
              </a:lnSpc>
              <a:defRPr/>
            </a:pPr>
            <a:r>
              <a:rPr lang="en-US" dirty="0" smtClean="0"/>
              <a:t>Adequate training in safe temporary traffic control practices</a:t>
            </a:r>
          </a:p>
          <a:p>
            <a:pPr eaLnBrk="1" hangingPunct="1">
              <a:lnSpc>
                <a:spcPct val="90000"/>
              </a:lnSpc>
              <a:defRPr/>
            </a:pPr>
            <a:r>
              <a:rPr lang="en-US" dirty="0" smtClean="0"/>
              <a:t>Average intelligence</a:t>
            </a:r>
          </a:p>
          <a:p>
            <a:pPr eaLnBrk="1" hangingPunct="1">
              <a:lnSpc>
                <a:spcPct val="90000"/>
              </a:lnSpc>
              <a:defRPr/>
            </a:pPr>
            <a:r>
              <a:rPr lang="en-US" dirty="0" smtClean="0"/>
              <a:t>Good physical condition, including sight, mobility, and hearing</a:t>
            </a:r>
          </a:p>
          <a:p>
            <a:pPr eaLnBrk="1" hangingPunct="1">
              <a:lnSpc>
                <a:spcPct val="90000"/>
              </a:lnSpc>
              <a:defRPr/>
            </a:pPr>
            <a:r>
              <a:rPr lang="en-US" dirty="0" smtClean="0"/>
              <a:t>Mental alertness and ability to react in an emergency</a:t>
            </a:r>
          </a:p>
          <a:p>
            <a:pPr eaLnBrk="1" hangingPunct="1">
              <a:lnSpc>
                <a:spcPct val="90000"/>
              </a:lnSpc>
              <a:defRPr/>
            </a:pPr>
            <a:r>
              <a:rPr lang="en-US" dirty="0" smtClean="0"/>
              <a:t>Courteous but firm</a:t>
            </a:r>
          </a:p>
          <a:p>
            <a:pPr eaLnBrk="1" hangingPunct="1">
              <a:lnSpc>
                <a:spcPct val="90000"/>
              </a:lnSpc>
              <a:defRPr/>
            </a:pPr>
            <a:r>
              <a:rPr lang="en-US" dirty="0" smtClean="0"/>
              <a:t>Neat Appearance </a:t>
            </a:r>
          </a:p>
        </p:txBody>
      </p:sp>
    </p:spTree>
  </p:cSld>
  <p:clrMapOvr>
    <a:masterClrMapping/>
  </p:clrMapOvr>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Equipment Attire</a:t>
            </a:r>
          </a:p>
        </p:txBody>
      </p:sp>
      <p:sp>
        <p:nvSpPr>
          <p:cNvPr id="329731"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mtClean="0"/>
              <a:t>Vest, shirt, jacket – orange, yellow, green or fluorescent colors</a:t>
            </a:r>
          </a:p>
          <a:p>
            <a:pPr eaLnBrk="1" hangingPunct="1">
              <a:lnSpc>
                <a:spcPct val="90000"/>
              </a:lnSpc>
            </a:pPr>
            <a:r>
              <a:rPr lang="en-US" smtClean="0"/>
              <a:t>Night time – retroreflective material Type 3</a:t>
            </a:r>
          </a:p>
          <a:p>
            <a:pPr eaLnBrk="1" hangingPunct="1">
              <a:lnSpc>
                <a:spcPct val="90000"/>
              </a:lnSpc>
            </a:pPr>
            <a:r>
              <a:rPr lang="en-US" smtClean="0"/>
              <a:t>Hard hat </a:t>
            </a:r>
          </a:p>
          <a:p>
            <a:pPr eaLnBrk="1" hangingPunct="1">
              <a:lnSpc>
                <a:spcPct val="90000"/>
              </a:lnSpc>
            </a:pPr>
            <a:r>
              <a:rPr lang="en-US" smtClean="0"/>
              <a:t>Neat appearance to command motorist respect</a:t>
            </a:r>
          </a:p>
          <a:p>
            <a:pPr eaLnBrk="1" hangingPunct="1">
              <a:lnSpc>
                <a:spcPct val="90000"/>
              </a:lnSpc>
            </a:pPr>
            <a:r>
              <a:rPr lang="en-US" smtClean="0"/>
              <a:t>Air horn to warn workers of out of control vehicle</a:t>
            </a:r>
          </a:p>
        </p:txBody>
      </p:sp>
    </p:spTree>
  </p:cSld>
  <p:clrMapOvr>
    <a:masterClrMapping/>
  </p:clrMapOvr>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idx="4294967295"/>
          </p:nvPr>
        </p:nvSpPr>
        <p:spPr>
          <a:xfrm>
            <a:off x="838200" y="304800"/>
            <a:ext cx="7516812"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Attire</a:t>
            </a:r>
          </a:p>
        </p:txBody>
      </p:sp>
      <p:pic>
        <p:nvPicPr>
          <p:cNvPr id="330755" name="Picture 4" descr="v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524000"/>
            <a:ext cx="173694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Responsibilities</a:t>
            </a:r>
          </a:p>
        </p:txBody>
      </p:sp>
      <p:sp>
        <p:nvSpPr>
          <p:cNvPr id="331779" name="Rectangle 3"/>
          <p:cNvSpPr>
            <a:spLocks noGrp="1" noChangeArrowheads="1"/>
          </p:cNvSpPr>
          <p:nvPr>
            <p:ph idx="4294967295"/>
          </p:nvPr>
        </p:nvSpPr>
        <p:spPr>
          <a:xfrm>
            <a:off x="381000" y="1752600"/>
            <a:ext cx="8229600" cy="4530725"/>
          </a:xfrm>
        </p:spPr>
        <p:txBody>
          <a:bodyPr/>
          <a:lstStyle/>
          <a:p>
            <a:pPr eaLnBrk="1" hangingPunct="1"/>
            <a:r>
              <a:rPr lang="en-US" smtClean="0"/>
              <a:t>Protecting yourself and coworkers from traffic </a:t>
            </a:r>
          </a:p>
          <a:p>
            <a:pPr eaLnBrk="1" hangingPunct="1"/>
            <a:r>
              <a:rPr lang="en-US" smtClean="0"/>
              <a:t>Protecting traveling public form dangers of work zone</a:t>
            </a:r>
          </a:p>
          <a:p>
            <a:pPr eaLnBrk="1" hangingPunct="1"/>
            <a:r>
              <a:rPr lang="en-US" smtClean="0"/>
              <a:t>Guide traffic through the work site</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Abbreviations</a:t>
            </a:r>
          </a:p>
        </p:txBody>
      </p:sp>
      <p:sp>
        <p:nvSpPr>
          <p:cNvPr id="75779" name="Rectangle 3"/>
          <p:cNvSpPr>
            <a:spLocks noGrp="1" noChangeArrowheads="1"/>
          </p:cNvSpPr>
          <p:nvPr>
            <p:ph idx="4294967295"/>
          </p:nvPr>
        </p:nvSpPr>
        <p:spPr>
          <a:xfrm>
            <a:off x="381000" y="1905000"/>
            <a:ext cx="8229600" cy="4114800"/>
          </a:xfrm>
        </p:spPr>
        <p:txBody>
          <a:bodyPr/>
          <a:lstStyle/>
          <a:p>
            <a:pPr eaLnBrk="1" hangingPunct="1"/>
            <a:r>
              <a:rPr lang="en-US" smtClean="0"/>
              <a:t>MUTCD		Manual on Uniform Traffic 				Control Devices</a:t>
            </a:r>
          </a:p>
          <a:p>
            <a:pPr eaLnBrk="1" hangingPunct="1"/>
            <a:r>
              <a:rPr lang="en-US" smtClean="0"/>
              <a:t>DOT		Department of Transportation</a:t>
            </a:r>
          </a:p>
          <a:p>
            <a:pPr eaLnBrk="1" hangingPunct="1"/>
            <a:r>
              <a:rPr lang="en-US" smtClean="0"/>
              <a:t>TCP		Traffic Control Plan</a:t>
            </a:r>
          </a:p>
          <a:p>
            <a:pPr eaLnBrk="1" hangingPunct="1"/>
            <a:r>
              <a:rPr lang="en-US" smtClean="0"/>
              <a:t>TTCZ		Temporary Traffic Control Zone</a:t>
            </a:r>
          </a:p>
          <a:p>
            <a:pPr lvl="4" eaLnBrk="1" hangingPunct="1">
              <a:buFont typeface="Wingdings" pitchFamily="2" charset="2"/>
              <a:buNone/>
            </a:pPr>
            <a:r>
              <a:rPr lang="en-US" smtClean="0"/>
              <a:t>                               (Work Zone)</a:t>
            </a:r>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568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How should you act on the job?</a:t>
            </a:r>
          </a:p>
        </p:txBody>
      </p:sp>
      <p:sp>
        <p:nvSpPr>
          <p:cNvPr id="332803" name="Rectangle 3"/>
          <p:cNvSpPr>
            <a:spLocks noGrp="1" noChangeArrowheads="1"/>
          </p:cNvSpPr>
          <p:nvPr>
            <p:ph idx="4294967295"/>
          </p:nvPr>
        </p:nvSpPr>
        <p:spPr>
          <a:xfrm>
            <a:off x="381000" y="1828800"/>
            <a:ext cx="8229600" cy="4495800"/>
          </a:xfrm>
        </p:spPr>
        <p:txBody>
          <a:bodyPr/>
          <a:lstStyle/>
          <a:p>
            <a:pPr eaLnBrk="1" hangingPunct="1"/>
            <a:r>
              <a:rPr lang="en-US" smtClean="0"/>
              <a:t>Inform drivers briefly</a:t>
            </a:r>
          </a:p>
          <a:p>
            <a:pPr eaLnBrk="1" hangingPunct="1"/>
            <a:r>
              <a:rPr lang="en-US" smtClean="0"/>
              <a:t>Stay visible</a:t>
            </a:r>
          </a:p>
          <a:p>
            <a:pPr eaLnBrk="1" hangingPunct="1"/>
            <a:r>
              <a:rPr lang="en-US" smtClean="0"/>
              <a:t>Don’t argue but be firm</a:t>
            </a:r>
          </a:p>
          <a:p>
            <a:pPr eaLnBrk="1" hangingPunct="1"/>
            <a:r>
              <a:rPr lang="en-US" smtClean="0"/>
              <a:t>Control and direct</a:t>
            </a:r>
          </a:p>
          <a:p>
            <a:pPr eaLnBrk="1" hangingPunct="1"/>
            <a:r>
              <a:rPr lang="en-US" smtClean="0"/>
              <a:t>Train for and Apply Good judgment</a:t>
            </a:r>
          </a:p>
          <a:p>
            <a:pPr eaLnBrk="1" hangingPunct="1"/>
            <a:r>
              <a:rPr lang="en-US" smtClean="0"/>
              <a:t>You are the face of the project to the traveling public</a:t>
            </a:r>
          </a:p>
        </p:txBody>
      </p:sp>
    </p:spTree>
  </p:cSld>
  <p:clrMapOvr>
    <a:masterClrMapping/>
  </p:clrMapOvr>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idx="4294967295"/>
          </p:nvPr>
        </p:nvSpPr>
        <p:spPr>
          <a:xfrm>
            <a:off x="533400" y="3810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Flagging Equipment</a:t>
            </a:r>
            <a:br>
              <a:rPr lang="en-US" dirty="0" smtClean="0">
                <a:solidFill>
                  <a:schemeClr val="tx1"/>
                </a:solidFill>
                <a:latin typeface="Franklin Gothic Demi" pitchFamily="34" charset="0"/>
              </a:rPr>
            </a:br>
            <a:r>
              <a:rPr lang="en-US" dirty="0" smtClean="0">
                <a:solidFill>
                  <a:schemeClr val="tx1"/>
                </a:solidFill>
                <a:latin typeface="Franklin Gothic Demi" pitchFamily="34" charset="0"/>
              </a:rPr>
              <a:t>Stop/Slow Paddles</a:t>
            </a:r>
          </a:p>
        </p:txBody>
      </p:sp>
      <p:sp>
        <p:nvSpPr>
          <p:cNvPr id="456707" name="Rectangle 3"/>
          <p:cNvSpPr>
            <a:spLocks noGrp="1" noChangeArrowheads="1"/>
          </p:cNvSpPr>
          <p:nvPr>
            <p:ph idx="4294967295"/>
          </p:nvPr>
        </p:nvSpPr>
        <p:spPr>
          <a:xfrm>
            <a:off x="304800" y="1752600"/>
            <a:ext cx="8229600" cy="4530725"/>
          </a:xfrm>
        </p:spPr>
        <p:txBody>
          <a:bodyPr>
            <a:normAutofit fontScale="92500" lnSpcReduction="10000"/>
          </a:bodyPr>
          <a:lstStyle/>
          <a:p>
            <a:pPr marL="411480" eaLnBrk="1" fontAlgn="auto" hangingPunct="1">
              <a:spcAft>
                <a:spcPts val="0"/>
              </a:spcAft>
              <a:buFont typeface="Wingdings"/>
              <a:buChar char=""/>
              <a:defRPr/>
            </a:pPr>
            <a:r>
              <a:rPr lang="en-US" dirty="0" smtClean="0"/>
              <a:t>Stop/Slow paddle to be used (Red flags emergency use only) more positive guidance provided</a:t>
            </a:r>
          </a:p>
          <a:p>
            <a:pPr marL="411480" eaLnBrk="1" fontAlgn="auto" hangingPunct="1">
              <a:spcAft>
                <a:spcPts val="0"/>
              </a:spcAft>
              <a:buFont typeface="Wingdings"/>
              <a:buChar char=""/>
              <a:defRPr/>
            </a:pPr>
            <a:r>
              <a:rPr lang="en-US" dirty="0" smtClean="0"/>
              <a:t>Paddle at least 18 inches wide</a:t>
            </a:r>
          </a:p>
          <a:p>
            <a:pPr marL="411480" eaLnBrk="1" fontAlgn="auto" hangingPunct="1">
              <a:spcAft>
                <a:spcPts val="0"/>
              </a:spcAft>
              <a:buFont typeface="Wingdings"/>
              <a:buChar char=""/>
              <a:defRPr/>
            </a:pPr>
            <a:r>
              <a:rPr lang="en-US" dirty="0" smtClean="0"/>
              <a:t>Letters at least 6 inches high</a:t>
            </a:r>
          </a:p>
          <a:p>
            <a:pPr marL="411480" eaLnBrk="1" fontAlgn="auto" hangingPunct="1">
              <a:spcAft>
                <a:spcPts val="0"/>
              </a:spcAft>
              <a:buFont typeface="Wingdings"/>
              <a:buChar char=""/>
              <a:defRPr/>
            </a:pPr>
            <a:r>
              <a:rPr lang="en-US" dirty="0" smtClean="0"/>
              <a:t>One side red stop sign with white letters and border</a:t>
            </a:r>
          </a:p>
          <a:p>
            <a:pPr marL="411480" eaLnBrk="1" fontAlgn="auto" hangingPunct="1">
              <a:spcAft>
                <a:spcPts val="0"/>
              </a:spcAft>
              <a:buFont typeface="Wingdings"/>
              <a:buChar char=""/>
              <a:defRPr/>
            </a:pPr>
            <a:r>
              <a:rPr lang="en-US" dirty="0" smtClean="0"/>
              <a:t>Slow written in black on an orange background</a:t>
            </a:r>
          </a:p>
          <a:p>
            <a:pPr marL="411480" eaLnBrk="1" fontAlgn="auto" hangingPunct="1">
              <a:spcAft>
                <a:spcPts val="0"/>
              </a:spcAft>
              <a:buFont typeface="Wingdings"/>
              <a:buChar char=""/>
              <a:defRPr/>
            </a:pPr>
            <a:r>
              <a:rPr lang="en-US" dirty="0" smtClean="0"/>
              <a:t>Sign attached to a rigid pole 5-6 feet in length</a:t>
            </a:r>
          </a:p>
        </p:txBody>
      </p:sp>
    </p:spTree>
  </p:cSld>
  <p:clrMapOvr>
    <a:masterClrMapping/>
  </p:clrMapOvr>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00891" y="1384663"/>
            <a:ext cx="7942217" cy="4127863"/>
          </a:xfrm>
          <a:prstGeom prst="rect">
            <a:avLst/>
          </a:prstGeom>
        </p:spPr>
      </p:pic>
    </p:spTree>
  </p:cSld>
  <p:clrMapOvr>
    <a:masterClrMapping/>
  </p:clrMapOvr>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“FLAGS” only for Emergencies</a:t>
            </a:r>
          </a:p>
        </p:txBody>
      </p:sp>
      <p:sp>
        <p:nvSpPr>
          <p:cNvPr id="335875" name="Rectangle 3"/>
          <p:cNvSpPr>
            <a:spLocks noChangeArrowheads="1"/>
          </p:cNvSpPr>
          <p:nvPr/>
        </p:nvSpPr>
        <p:spPr bwMode="auto">
          <a:xfrm>
            <a:off x="211138" y="1965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35877" name="Rectangle 6"/>
          <p:cNvSpPr>
            <a:spLocks noChangeArrowheads="1"/>
          </p:cNvSpPr>
          <p:nvPr/>
        </p:nvSpPr>
        <p:spPr bwMode="auto">
          <a:xfrm>
            <a:off x="217488" y="19542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35878" name="Picture 8" descr="WorkZo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1905000"/>
            <a:ext cx="37941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610389"/>
            <a:ext cx="3886200" cy="2961861"/>
          </a:xfrm>
          <a:prstGeom prst="rect">
            <a:avLst/>
          </a:prstGeom>
        </p:spPr>
      </p:pic>
    </p:spTree>
  </p:cSld>
  <p:clrMapOvr>
    <a:masterClrMapping/>
  </p:clrMapOvr>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idx="4294967295"/>
          </p:nvPr>
        </p:nvSpPr>
        <p:spPr>
          <a:xfrm>
            <a:off x="838200" y="304800"/>
            <a:ext cx="7515225" cy="985838"/>
          </a:xfrm>
        </p:spPr>
        <p:txBody>
          <a:bodyPr/>
          <a:lstStyle/>
          <a:p>
            <a:pPr algn="ctr" eaLnBrk="1" fontAlgn="auto" hangingPunct="1">
              <a:spcAft>
                <a:spcPts val="0"/>
              </a:spcAft>
              <a:defRPr/>
            </a:pPr>
            <a:r>
              <a:rPr lang="en-US" dirty="0" smtClean="0">
                <a:solidFill>
                  <a:schemeClr val="tx1"/>
                </a:solidFill>
                <a:latin typeface="Franklin Gothic Demi" pitchFamily="34" charset="0"/>
              </a:rPr>
              <a:t>Night Flagging Operations</a:t>
            </a:r>
          </a:p>
        </p:txBody>
      </p:sp>
      <p:sp>
        <p:nvSpPr>
          <p:cNvPr id="459779" name="Rectangle 3"/>
          <p:cNvSpPr>
            <a:spLocks noGrp="1" noChangeArrowheads="1"/>
          </p:cNvSpPr>
          <p:nvPr>
            <p:ph idx="4294967295"/>
          </p:nvPr>
        </p:nvSpPr>
        <p:spPr>
          <a:xfrm>
            <a:off x="457200" y="1447800"/>
            <a:ext cx="7772400" cy="4724400"/>
          </a:xfrm>
        </p:spPr>
        <p:txBody>
          <a:bodyPr>
            <a:normAutofit fontScale="92500" lnSpcReduction="10000"/>
          </a:bodyPr>
          <a:lstStyle/>
          <a:p>
            <a:pPr marL="411480" eaLnBrk="1" fontAlgn="auto" hangingPunct="1">
              <a:lnSpc>
                <a:spcPct val="90000"/>
              </a:lnSpc>
              <a:spcAft>
                <a:spcPts val="0"/>
              </a:spcAft>
              <a:buFont typeface="Wingdings"/>
              <a:buChar char=""/>
              <a:defRPr/>
            </a:pPr>
            <a:r>
              <a:rPr lang="en-US" dirty="0" smtClean="0"/>
              <a:t>Always have at least two escape routes</a:t>
            </a:r>
          </a:p>
          <a:p>
            <a:pPr marL="411480" eaLnBrk="1" fontAlgn="auto" hangingPunct="1">
              <a:lnSpc>
                <a:spcPct val="90000"/>
              </a:lnSpc>
              <a:spcAft>
                <a:spcPts val="0"/>
              </a:spcAft>
              <a:buFont typeface="Wingdings"/>
              <a:buChar char=""/>
              <a:defRPr/>
            </a:pPr>
            <a:r>
              <a:rPr lang="en-US" dirty="0" smtClean="0"/>
              <a:t>Flag station shall be illuminated at night</a:t>
            </a:r>
          </a:p>
          <a:p>
            <a:pPr marL="411480" eaLnBrk="1" fontAlgn="auto" hangingPunct="1">
              <a:lnSpc>
                <a:spcPct val="90000"/>
              </a:lnSpc>
              <a:spcAft>
                <a:spcPts val="0"/>
              </a:spcAft>
              <a:buFont typeface="Wingdings"/>
              <a:buChar char=""/>
              <a:defRPr/>
            </a:pPr>
            <a:r>
              <a:rPr lang="en-US" dirty="0" smtClean="0"/>
              <a:t>Wear hard hats and vest “retro reflective” Type 3</a:t>
            </a:r>
          </a:p>
          <a:p>
            <a:pPr marL="411480" eaLnBrk="1" fontAlgn="auto" hangingPunct="1">
              <a:lnSpc>
                <a:spcPct val="90000"/>
              </a:lnSpc>
              <a:spcAft>
                <a:spcPts val="0"/>
              </a:spcAft>
              <a:buFont typeface="Wingdings"/>
              <a:buChar char=""/>
              <a:defRPr/>
            </a:pPr>
            <a:r>
              <a:rPr lang="en-US" dirty="0" smtClean="0"/>
              <a:t>Do not leave station unless you are relieved by a trained, properly dressed flag person</a:t>
            </a:r>
          </a:p>
          <a:p>
            <a:pPr marL="411480" eaLnBrk="1" fontAlgn="auto" hangingPunct="1">
              <a:lnSpc>
                <a:spcPct val="90000"/>
              </a:lnSpc>
              <a:spcAft>
                <a:spcPts val="0"/>
              </a:spcAft>
              <a:buFont typeface="Wingdings"/>
              <a:buChar char=""/>
              <a:defRPr/>
            </a:pPr>
            <a:r>
              <a:rPr lang="en-US" dirty="0" smtClean="0"/>
              <a:t>Recommendations</a:t>
            </a:r>
          </a:p>
          <a:p>
            <a:pPr marL="740664" lvl="1" eaLnBrk="1" fontAlgn="auto" hangingPunct="1">
              <a:lnSpc>
                <a:spcPct val="90000"/>
              </a:lnSpc>
              <a:spcAft>
                <a:spcPts val="0"/>
              </a:spcAft>
              <a:buFont typeface="Wingdings"/>
              <a:buChar char=""/>
              <a:defRPr/>
            </a:pPr>
            <a:r>
              <a:rPr lang="en-US" sz="3000" dirty="0" smtClean="0"/>
              <a:t>Flashlights</a:t>
            </a:r>
          </a:p>
          <a:p>
            <a:pPr marL="740664" lvl="1" eaLnBrk="1" fontAlgn="auto" hangingPunct="1">
              <a:lnSpc>
                <a:spcPct val="90000"/>
              </a:lnSpc>
              <a:spcAft>
                <a:spcPts val="0"/>
              </a:spcAft>
              <a:buFont typeface="Wingdings"/>
              <a:buChar char=""/>
              <a:defRPr/>
            </a:pPr>
            <a:r>
              <a:rPr lang="en-US" sz="3000" dirty="0" smtClean="0"/>
              <a:t>Lighted wands</a:t>
            </a:r>
          </a:p>
          <a:p>
            <a:pPr marL="740664" lvl="1" eaLnBrk="1" fontAlgn="auto" hangingPunct="1">
              <a:lnSpc>
                <a:spcPct val="90000"/>
              </a:lnSpc>
              <a:spcAft>
                <a:spcPts val="0"/>
              </a:spcAft>
              <a:buFont typeface="Wingdings"/>
              <a:buChar char=""/>
              <a:defRPr/>
            </a:pPr>
            <a:r>
              <a:rPr lang="en-US" sz="3000" dirty="0" smtClean="0"/>
              <a:t>Lighted paddles</a:t>
            </a:r>
          </a:p>
          <a:p>
            <a:pPr marL="740664" lvl="1" eaLnBrk="1" fontAlgn="auto" hangingPunct="1">
              <a:lnSpc>
                <a:spcPct val="90000"/>
              </a:lnSpc>
              <a:spcAft>
                <a:spcPts val="0"/>
              </a:spcAft>
              <a:buFont typeface="Wingdings"/>
              <a:buChar char=""/>
              <a:defRPr/>
            </a:pPr>
            <a:r>
              <a:rPr lang="en-US" sz="3000" dirty="0" smtClean="0"/>
              <a:t>Signs</a:t>
            </a:r>
          </a:p>
          <a:p>
            <a:pPr marL="740664" lvl="1" eaLnBrk="1" fontAlgn="auto" hangingPunct="1">
              <a:lnSpc>
                <a:spcPct val="90000"/>
              </a:lnSpc>
              <a:spcAft>
                <a:spcPts val="0"/>
              </a:spcAft>
              <a:buFontTx/>
              <a:buNone/>
              <a:defRPr/>
            </a:pPr>
            <a:endParaRPr lang="en-US" sz="3000" dirty="0" smtClean="0"/>
          </a:p>
          <a:p>
            <a:pPr marL="740664" lvl="1" eaLnBrk="1" fontAlgn="auto" hangingPunct="1">
              <a:lnSpc>
                <a:spcPct val="90000"/>
              </a:lnSpc>
              <a:spcAft>
                <a:spcPts val="0"/>
              </a:spcAft>
              <a:buFont typeface="Wingdings"/>
              <a:buChar char=""/>
              <a:defRPr/>
            </a:pPr>
            <a:endParaRPr lang="en-US" sz="3000" dirty="0" smtClean="0"/>
          </a:p>
        </p:txBody>
      </p:sp>
    </p:spTree>
  </p:cSld>
  <p:clrMapOvr>
    <a:masterClrMapping/>
  </p:clrMapOvr>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15"/>
          <p:cNvSpPr>
            <a:spLocks noChangeArrowheads="1"/>
          </p:cNvSpPr>
          <p:nvPr/>
        </p:nvSpPr>
        <p:spPr bwMode="ltGray">
          <a:xfrm>
            <a:off x="417513" y="1098550"/>
            <a:ext cx="438150" cy="474663"/>
          </a:xfrm>
          <a:prstGeom prst="rect">
            <a:avLst/>
          </a:prstGeom>
          <a:solidFill>
            <a:srgbClr val="FFCF0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7923" name="Rectangle 14"/>
          <p:cNvSpPr>
            <a:spLocks noChangeArrowheads="1"/>
          </p:cNvSpPr>
          <p:nvPr/>
        </p:nvSpPr>
        <p:spPr bwMode="ltGray">
          <a:xfrm>
            <a:off x="800100" y="1098550"/>
            <a:ext cx="328613" cy="474663"/>
          </a:xfrm>
          <a:prstGeom prst="rect">
            <a:avLst/>
          </a:prstGeom>
          <a:gradFill rotWithShape="0">
            <a:gsLst>
              <a:gs pos="0">
                <a:srgbClr val="FFCF01"/>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7924" name="Rectangle 13"/>
          <p:cNvSpPr>
            <a:spLocks noChangeArrowheads="1"/>
          </p:cNvSpPr>
          <p:nvPr/>
        </p:nvSpPr>
        <p:spPr bwMode="ltGray">
          <a:xfrm>
            <a:off x="541338" y="1520825"/>
            <a:ext cx="422275" cy="474663"/>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7925" name="Rectangle 12"/>
          <p:cNvSpPr>
            <a:spLocks noChangeArrowheads="1"/>
          </p:cNvSpPr>
          <p:nvPr/>
        </p:nvSpPr>
        <p:spPr bwMode="ltGray">
          <a:xfrm>
            <a:off x="911225" y="1520825"/>
            <a:ext cx="368300" cy="474663"/>
          </a:xfrm>
          <a:prstGeom prst="rect">
            <a:avLst/>
          </a:prstGeom>
          <a:gradFill rotWithShape="0">
            <a:gsLst>
              <a:gs pos="0">
                <a:srgbClr val="33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7926" name="Rectangle 11"/>
          <p:cNvSpPr>
            <a:spLocks noChangeArrowheads="1"/>
          </p:cNvSpPr>
          <p:nvPr/>
        </p:nvSpPr>
        <p:spPr bwMode="ltGray">
          <a:xfrm>
            <a:off x="127000" y="1447800"/>
            <a:ext cx="560388" cy="422275"/>
          </a:xfrm>
          <a:prstGeom prst="rect">
            <a:avLst/>
          </a:prstGeom>
          <a:gradFill rotWithShape="0">
            <a:gsLst>
              <a:gs pos="0">
                <a:srgbClr val="FFFFFF"/>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7927" name="Rectangle 10"/>
          <p:cNvSpPr>
            <a:spLocks noChangeArrowheads="1"/>
          </p:cNvSpPr>
          <p:nvPr/>
        </p:nvSpPr>
        <p:spPr bwMode="gray">
          <a:xfrm>
            <a:off x="762000" y="990600"/>
            <a:ext cx="31750" cy="1052513"/>
          </a:xfrm>
          <a:prstGeom prst="rect">
            <a:avLst/>
          </a:prstGeom>
          <a:solidFill>
            <a:srgbClr val="1C1C1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7928" name="Rectangle 9"/>
          <p:cNvSpPr>
            <a:spLocks noChangeArrowheads="1"/>
          </p:cNvSpPr>
          <p:nvPr/>
        </p:nvSpPr>
        <p:spPr bwMode="gray">
          <a:xfrm>
            <a:off x="442913" y="1781175"/>
            <a:ext cx="8226425" cy="31750"/>
          </a:xfrm>
          <a:prstGeom prst="rect">
            <a:avLst/>
          </a:prstGeom>
          <a:gradFill rotWithShape="0">
            <a:gsLst>
              <a:gs pos="0">
                <a:srgbClr val="1C1C1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37929" name="Rectangle 5"/>
          <p:cNvSpPr>
            <a:spLocks noChangeArrowheads="1"/>
          </p:cNvSpPr>
          <p:nvPr/>
        </p:nvSpPr>
        <p:spPr bwMode="auto">
          <a:xfrm>
            <a:off x="1150938" y="617538"/>
            <a:ext cx="7793037" cy="1143000"/>
          </a:xfrm>
          <a:prstGeom prst="rect">
            <a:avLst/>
          </a:prstGeom>
          <a:solidFill>
            <a:srgbClr val="FFFFFF"/>
          </a:solidFill>
          <a:ln w="9525">
            <a:solidFill>
              <a:srgbClr val="000000"/>
            </a:solidFill>
            <a:miter lim="800000"/>
            <a:headEnd/>
            <a:tailEnd/>
          </a:ln>
        </p:spPr>
        <p:txBody>
          <a:bodyPr/>
          <a:lstStyle/>
          <a:p>
            <a:endParaRPr lang="en-US"/>
          </a:p>
        </p:txBody>
      </p:sp>
      <p:sp>
        <p:nvSpPr>
          <p:cNvPr id="337930" name="Rectangle 3"/>
          <p:cNvSpPr>
            <a:spLocks noChangeArrowheads="1" noTextEdit="1"/>
          </p:cNvSpPr>
          <p:nvPr/>
        </p:nvSpPr>
        <p:spPr bwMode="auto">
          <a:xfrm>
            <a:off x="1182688" y="2017713"/>
            <a:ext cx="7772400" cy="4114800"/>
          </a:xfrm>
          <a:prstGeom prst="rect">
            <a:avLst/>
          </a:prstGeom>
          <a:solidFill>
            <a:srgbClr val="FFFFFF"/>
          </a:solidFill>
          <a:ln w="9525">
            <a:solidFill>
              <a:srgbClr val="000000"/>
            </a:solidFill>
            <a:miter lim="800000"/>
            <a:headEnd/>
            <a:tailEnd/>
          </a:ln>
        </p:spPr>
        <p:txBody>
          <a:bodyPr/>
          <a:lstStyle/>
          <a:p>
            <a:endParaRPr lang="en-US"/>
          </a:p>
        </p:txBody>
      </p:sp>
      <p:pic>
        <p:nvPicPr>
          <p:cNvPr id="337931" name="Picture 2" descr="P1012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Stations</a:t>
            </a:r>
          </a:p>
        </p:txBody>
      </p:sp>
      <p:sp>
        <p:nvSpPr>
          <p:cNvPr id="338947" name="Rectangle 3"/>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ALWAYS clearly visible to approaching traffic</a:t>
            </a:r>
          </a:p>
          <a:p>
            <a:pPr eaLnBrk="1" hangingPunct="1">
              <a:lnSpc>
                <a:spcPct val="90000"/>
              </a:lnSpc>
            </a:pPr>
            <a:r>
              <a:rPr lang="en-US" smtClean="0"/>
              <a:t>Positioned ahead of the work area to permit proper driver response</a:t>
            </a:r>
          </a:p>
          <a:p>
            <a:pPr eaLnBrk="1" hangingPunct="1">
              <a:lnSpc>
                <a:spcPct val="90000"/>
              </a:lnSpc>
            </a:pPr>
            <a:r>
              <a:rPr lang="en-US" smtClean="0"/>
              <a:t>Distance determined by speed (see chart)</a:t>
            </a:r>
          </a:p>
          <a:p>
            <a:pPr eaLnBrk="1" hangingPunct="1">
              <a:lnSpc>
                <a:spcPct val="90000"/>
              </a:lnSpc>
            </a:pPr>
            <a:r>
              <a:rPr lang="en-US" smtClean="0"/>
              <a:t>Advanced Flagger Sign</a:t>
            </a:r>
          </a:p>
          <a:p>
            <a:pPr eaLnBrk="1" hangingPunct="1">
              <a:lnSpc>
                <a:spcPct val="90000"/>
              </a:lnSpc>
            </a:pPr>
            <a:r>
              <a:rPr lang="en-US" smtClean="0"/>
              <a:t>No less than 500 feet of the Flagger on a high speed highway</a:t>
            </a:r>
          </a:p>
          <a:p>
            <a:pPr eaLnBrk="1" hangingPunct="1">
              <a:lnSpc>
                <a:spcPct val="90000"/>
              </a:lnSpc>
            </a:pPr>
            <a:r>
              <a:rPr lang="en-US" smtClean="0"/>
              <a:t>Whenever Flagger not present the sign should be removed, covered, face down</a:t>
            </a:r>
          </a:p>
        </p:txBody>
      </p:sp>
    </p:spTree>
  </p:cSld>
  <p:clrMapOvr>
    <a:masterClrMapping/>
  </p:clrMapOvr>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Positioning of Flagger</a:t>
            </a:r>
          </a:p>
        </p:txBody>
      </p:sp>
      <p:sp>
        <p:nvSpPr>
          <p:cNvPr id="339971" name="Rectangle 3"/>
          <p:cNvSpPr>
            <a:spLocks noGrp="1" noChangeArrowheads="1"/>
          </p:cNvSpPr>
          <p:nvPr>
            <p:ph idx="4294967295"/>
          </p:nvPr>
        </p:nvSpPr>
        <p:spPr>
          <a:xfrm>
            <a:off x="457200" y="1600200"/>
            <a:ext cx="8229600" cy="4530725"/>
          </a:xfrm>
        </p:spPr>
        <p:txBody>
          <a:bodyPr/>
          <a:lstStyle/>
          <a:p>
            <a:pPr eaLnBrk="1" hangingPunct="1"/>
            <a:r>
              <a:rPr lang="en-US" smtClean="0"/>
              <a:t>Stand on the shoulder</a:t>
            </a:r>
          </a:p>
          <a:p>
            <a:pPr eaLnBrk="1" hangingPunct="1"/>
            <a:r>
              <a:rPr lang="en-US" smtClean="0"/>
              <a:t>Move to the center line after first vehicle has been stopped so other approaching drivers can see you</a:t>
            </a:r>
          </a:p>
          <a:p>
            <a:pPr eaLnBrk="1" hangingPunct="1"/>
            <a:r>
              <a:rPr lang="en-US" smtClean="0"/>
              <a:t>Short construction and maintenance lane closures where adequate, one flagger may be sufficient to control traffic</a:t>
            </a:r>
          </a:p>
          <a:p>
            <a:pPr eaLnBrk="1" hangingPunct="1"/>
            <a:r>
              <a:rPr lang="en-US" smtClean="0"/>
              <a:t>Flagger may stand on the shoulder opposite the work area</a:t>
            </a:r>
          </a:p>
        </p:txBody>
      </p:sp>
    </p:spTree>
  </p:cSld>
  <p:clrMapOvr>
    <a:masterClrMapping/>
  </p:clrMapOvr>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idx="4294967295"/>
          </p:nvPr>
        </p:nvSpPr>
        <p:spPr>
          <a:xfrm>
            <a:off x="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Procedures</a:t>
            </a:r>
          </a:p>
        </p:txBody>
      </p:sp>
      <p:sp>
        <p:nvSpPr>
          <p:cNvPr id="340995" name="Rectangle 3"/>
          <p:cNvSpPr>
            <a:spLocks noGrp="1" noChangeArrowheads="1"/>
          </p:cNvSpPr>
          <p:nvPr>
            <p:ph idx="4294967295"/>
          </p:nvPr>
        </p:nvSpPr>
        <p:spPr>
          <a:xfrm>
            <a:off x="0" y="1600200"/>
            <a:ext cx="5867400" cy="4530725"/>
          </a:xfrm>
        </p:spPr>
        <p:txBody>
          <a:bodyPr/>
          <a:lstStyle/>
          <a:p>
            <a:pPr eaLnBrk="1" hangingPunct="1"/>
            <a:r>
              <a:rPr lang="en-US" dirty="0" smtClean="0"/>
              <a:t>To STOP traffic</a:t>
            </a:r>
          </a:p>
          <a:p>
            <a:pPr lvl="1" eaLnBrk="1" hangingPunct="1"/>
            <a:r>
              <a:rPr lang="en-US" sz="3000" dirty="0" smtClean="0"/>
              <a:t>Face traffic</a:t>
            </a:r>
          </a:p>
          <a:p>
            <a:pPr lvl="1" eaLnBrk="1" hangingPunct="1"/>
            <a:r>
              <a:rPr lang="en-US" sz="3000" dirty="0" smtClean="0"/>
              <a:t>STOP paddle face toward traffic</a:t>
            </a:r>
          </a:p>
          <a:p>
            <a:pPr lvl="1" eaLnBrk="1" hangingPunct="1"/>
            <a:r>
              <a:rPr lang="en-US" sz="3000" dirty="0" smtClean="0"/>
              <a:t>Free arm extended with open hand above shoulder toward traffic</a:t>
            </a:r>
          </a:p>
          <a:p>
            <a:pPr lvl="1" eaLnBrk="1" hangingPunct="1">
              <a:buFontTx/>
              <a:buNone/>
            </a:pPr>
            <a:endParaRPr lang="en-US" sz="3000" dirty="0" smtClean="0"/>
          </a:p>
        </p:txBody>
      </p:sp>
      <p:pic>
        <p:nvPicPr>
          <p:cNvPr id="340996" name="Picture 4" descr="stoppa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898" y="2362200"/>
            <a:ext cx="2485140"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Procedures</a:t>
            </a:r>
          </a:p>
        </p:txBody>
      </p:sp>
      <p:sp>
        <p:nvSpPr>
          <p:cNvPr id="342019" name="Rectangle 3"/>
          <p:cNvSpPr>
            <a:spLocks noGrp="1" noChangeArrowheads="1"/>
          </p:cNvSpPr>
          <p:nvPr>
            <p:ph idx="4294967295"/>
          </p:nvPr>
        </p:nvSpPr>
        <p:spPr>
          <a:xfrm>
            <a:off x="381000" y="1600200"/>
            <a:ext cx="5943600" cy="4530725"/>
          </a:xfrm>
        </p:spPr>
        <p:txBody>
          <a:bodyPr/>
          <a:lstStyle/>
          <a:p>
            <a:pPr eaLnBrk="1" hangingPunct="1"/>
            <a:r>
              <a:rPr lang="en-US" dirty="0" smtClean="0"/>
              <a:t>Release Traffic</a:t>
            </a:r>
          </a:p>
          <a:p>
            <a:pPr lvl="1" eaLnBrk="1" hangingPunct="1"/>
            <a:r>
              <a:rPr lang="en-US" sz="3000" dirty="0" smtClean="0"/>
              <a:t>Slowly turn paddle and motion with free arm for vehicles to proceed</a:t>
            </a:r>
          </a:p>
          <a:p>
            <a:pPr lvl="1" eaLnBrk="1" hangingPunct="1"/>
            <a:r>
              <a:rPr lang="en-US" sz="3000" dirty="0" smtClean="0"/>
              <a:t>Never wave the sign</a:t>
            </a:r>
          </a:p>
          <a:p>
            <a:pPr lvl="1" eaLnBrk="1" hangingPunct="1"/>
            <a:r>
              <a:rPr lang="en-US" sz="3000" dirty="0" smtClean="0"/>
              <a:t>Return to your original position on the shoulder until next vehicle arrives</a:t>
            </a:r>
          </a:p>
        </p:txBody>
      </p:sp>
      <p:pic>
        <p:nvPicPr>
          <p:cNvPr id="342020" name="Picture 4" descr="proceedpa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14600"/>
            <a:ext cx="2284312"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Definitions Page 1A-10 MUTCD</a:t>
            </a:r>
          </a:p>
        </p:txBody>
      </p:sp>
      <p:sp>
        <p:nvSpPr>
          <p:cNvPr id="76803"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z="2800" b="1" smtClean="0"/>
              <a:t>Upstream Traffic</a:t>
            </a:r>
          </a:p>
          <a:p>
            <a:pPr lvl="1" eaLnBrk="1" hangingPunct="1">
              <a:lnSpc>
                <a:spcPct val="90000"/>
              </a:lnSpc>
            </a:pPr>
            <a:r>
              <a:rPr lang="en-US" sz="2400" smtClean="0"/>
              <a:t>Traffic coming at the work zone</a:t>
            </a:r>
          </a:p>
          <a:p>
            <a:pPr eaLnBrk="1" hangingPunct="1">
              <a:lnSpc>
                <a:spcPct val="90000"/>
              </a:lnSpc>
            </a:pPr>
            <a:r>
              <a:rPr lang="en-US" sz="2800" b="1" smtClean="0"/>
              <a:t>Downstream Traffic</a:t>
            </a:r>
          </a:p>
          <a:p>
            <a:pPr lvl="1" eaLnBrk="1" hangingPunct="1">
              <a:lnSpc>
                <a:spcPct val="90000"/>
              </a:lnSpc>
            </a:pPr>
            <a:r>
              <a:rPr lang="en-US" sz="2400" smtClean="0"/>
              <a:t>Traffic leaving the work zone</a:t>
            </a:r>
          </a:p>
          <a:p>
            <a:pPr eaLnBrk="1" hangingPunct="1">
              <a:lnSpc>
                <a:spcPct val="90000"/>
              </a:lnSpc>
            </a:pPr>
            <a:r>
              <a:rPr lang="en-US" sz="2800" b="1" smtClean="0"/>
              <a:t>Shall</a:t>
            </a:r>
            <a:r>
              <a:rPr lang="en-US" sz="2800" smtClean="0"/>
              <a:t>…..a mandatory condition</a:t>
            </a:r>
          </a:p>
          <a:p>
            <a:pPr lvl="1" eaLnBrk="1" hangingPunct="1">
              <a:lnSpc>
                <a:spcPct val="90000"/>
              </a:lnSpc>
            </a:pPr>
            <a:r>
              <a:rPr lang="en-US" sz="2400" smtClean="0"/>
              <a:t>No allowance for deviation –Minimum requirement</a:t>
            </a:r>
          </a:p>
          <a:p>
            <a:pPr eaLnBrk="1" hangingPunct="1">
              <a:lnSpc>
                <a:spcPct val="90000"/>
              </a:lnSpc>
            </a:pPr>
            <a:r>
              <a:rPr lang="en-US" sz="2800" b="1" smtClean="0"/>
              <a:t>Should</a:t>
            </a:r>
            <a:r>
              <a:rPr lang="en-US" sz="2800" smtClean="0"/>
              <a:t>….an advisory condition – “Best Practice”</a:t>
            </a:r>
          </a:p>
          <a:p>
            <a:pPr lvl="1" eaLnBrk="1" hangingPunct="1">
              <a:lnSpc>
                <a:spcPct val="90000"/>
              </a:lnSpc>
            </a:pPr>
            <a:r>
              <a:rPr lang="en-US" sz="2400" smtClean="0"/>
              <a:t>recommended</a:t>
            </a:r>
          </a:p>
          <a:p>
            <a:pPr eaLnBrk="1" hangingPunct="1">
              <a:lnSpc>
                <a:spcPct val="90000"/>
              </a:lnSpc>
            </a:pPr>
            <a:r>
              <a:rPr lang="en-US" sz="2800" b="1" smtClean="0"/>
              <a:t>May</a:t>
            </a:r>
            <a:r>
              <a:rPr lang="en-US" sz="2800" smtClean="0"/>
              <a:t>……a permissive condition</a:t>
            </a:r>
          </a:p>
          <a:p>
            <a:pPr lvl="1" eaLnBrk="1" hangingPunct="1">
              <a:lnSpc>
                <a:spcPct val="90000"/>
              </a:lnSpc>
            </a:pPr>
            <a:r>
              <a:rPr lang="en-US" sz="2400" smtClean="0"/>
              <a:t>Optional &amp; Allowed</a:t>
            </a:r>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Procedures</a:t>
            </a:r>
          </a:p>
        </p:txBody>
      </p:sp>
      <p:sp>
        <p:nvSpPr>
          <p:cNvPr id="343043" name="Rectangle 3"/>
          <p:cNvSpPr>
            <a:spLocks noGrp="1" noChangeArrowheads="1"/>
          </p:cNvSpPr>
          <p:nvPr>
            <p:ph idx="4294967295"/>
          </p:nvPr>
        </p:nvSpPr>
        <p:spPr>
          <a:xfrm>
            <a:off x="381000" y="1524000"/>
            <a:ext cx="5562600" cy="4530725"/>
          </a:xfrm>
        </p:spPr>
        <p:txBody>
          <a:bodyPr/>
          <a:lstStyle/>
          <a:p>
            <a:pPr eaLnBrk="1" hangingPunct="1"/>
            <a:r>
              <a:rPr lang="en-US" dirty="0" smtClean="0"/>
              <a:t>Slow Traffic</a:t>
            </a:r>
          </a:p>
          <a:p>
            <a:pPr lvl="1" eaLnBrk="1" hangingPunct="1"/>
            <a:r>
              <a:rPr lang="en-US" sz="3000" dirty="0" smtClean="0"/>
              <a:t>Only the “Slow” side of the paddle shall be shown.</a:t>
            </a:r>
          </a:p>
          <a:p>
            <a:pPr lvl="1" eaLnBrk="1" hangingPunct="1"/>
            <a:r>
              <a:rPr lang="en-US" sz="3000" dirty="0" smtClean="0"/>
              <a:t>Motion </a:t>
            </a:r>
            <a:r>
              <a:rPr lang="en-US" sz="3000" dirty="0" smtClean="0"/>
              <a:t>with free hand for vehicles to proceed  slowly by using an open palm toward traffic in an up an down pumping action</a:t>
            </a:r>
          </a:p>
        </p:txBody>
      </p:sp>
      <p:pic>
        <p:nvPicPr>
          <p:cNvPr id="343044" name="Picture 4" descr="slowpad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539" y="2362200"/>
            <a:ext cx="2552174"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Control</a:t>
            </a:r>
          </a:p>
        </p:txBody>
      </p:sp>
      <p:sp>
        <p:nvSpPr>
          <p:cNvPr id="344067" name="Rectangle 3"/>
          <p:cNvSpPr>
            <a:spLocks noGrp="1" noChangeArrowheads="1"/>
          </p:cNvSpPr>
          <p:nvPr>
            <p:ph idx="4294967295"/>
          </p:nvPr>
        </p:nvSpPr>
        <p:spPr>
          <a:xfrm>
            <a:off x="304800" y="1600200"/>
            <a:ext cx="8229600" cy="4530725"/>
          </a:xfrm>
        </p:spPr>
        <p:txBody>
          <a:bodyPr/>
          <a:lstStyle/>
          <a:p>
            <a:pPr eaLnBrk="1" hangingPunct="1"/>
            <a:r>
              <a:rPr lang="en-US" smtClean="0"/>
              <a:t>Visual or Audible Communications</a:t>
            </a:r>
          </a:p>
          <a:p>
            <a:pPr lvl="1" eaLnBrk="1" hangingPunct="1"/>
            <a:r>
              <a:rPr lang="en-US" sz="3000" smtClean="0"/>
              <a:t>Helpful for flaggers to communicate</a:t>
            </a:r>
          </a:p>
          <a:p>
            <a:pPr lvl="1" eaLnBrk="1" hangingPunct="1"/>
            <a:r>
              <a:rPr lang="en-US" sz="3000" smtClean="0"/>
              <a:t>Supervisor can give updates to flaggers of hazards drivers will be faced with</a:t>
            </a:r>
          </a:p>
          <a:p>
            <a:pPr lvl="1" eaLnBrk="1" hangingPunct="1"/>
            <a:r>
              <a:rPr lang="en-US" sz="3000" smtClean="0"/>
              <a:t>Example:  Temporary road closures</a:t>
            </a:r>
          </a:p>
          <a:p>
            <a:pPr eaLnBrk="1" hangingPunct="1"/>
            <a:r>
              <a:rPr lang="en-US" smtClean="0"/>
              <a:t>Violators</a:t>
            </a:r>
          </a:p>
          <a:p>
            <a:pPr lvl="1" eaLnBrk="1" hangingPunct="1"/>
            <a:r>
              <a:rPr lang="en-US" sz="3000" smtClean="0"/>
              <a:t>Warn other workers if out of control vehicle</a:t>
            </a:r>
          </a:p>
          <a:p>
            <a:pPr lvl="2" eaLnBrk="1" hangingPunct="1"/>
            <a:r>
              <a:rPr lang="en-US" sz="3000" smtClean="0"/>
              <a:t>Air horns</a:t>
            </a:r>
          </a:p>
          <a:p>
            <a:pPr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Flagger Control</a:t>
            </a:r>
          </a:p>
        </p:txBody>
      </p:sp>
      <p:sp>
        <p:nvSpPr>
          <p:cNvPr id="345091" name="Rectangle 3"/>
          <p:cNvSpPr>
            <a:spLocks noGrp="1" noChangeArrowheads="1"/>
          </p:cNvSpPr>
          <p:nvPr>
            <p:ph idx="4294967295"/>
          </p:nvPr>
        </p:nvSpPr>
        <p:spPr>
          <a:xfrm>
            <a:off x="381000" y="1600200"/>
            <a:ext cx="8229600" cy="4530725"/>
          </a:xfrm>
        </p:spPr>
        <p:txBody>
          <a:bodyPr/>
          <a:lstStyle/>
          <a:p>
            <a:pPr eaLnBrk="1" hangingPunct="1"/>
            <a:r>
              <a:rPr lang="en-US" smtClean="0"/>
              <a:t>Pilot Car</a:t>
            </a:r>
          </a:p>
          <a:p>
            <a:pPr lvl="1" eaLnBrk="1" hangingPunct="1"/>
            <a:r>
              <a:rPr lang="en-US" sz="3000" smtClean="0"/>
              <a:t>Used as a guide through the site</a:t>
            </a:r>
          </a:p>
          <a:p>
            <a:pPr lvl="1" eaLnBrk="1" hangingPunct="1"/>
            <a:r>
              <a:rPr lang="en-US" sz="3000" smtClean="0"/>
              <a:t>Provisions should be made to know the last vehicle in the group</a:t>
            </a:r>
          </a:p>
          <a:p>
            <a:pPr lvl="1" eaLnBrk="1" hangingPunct="1"/>
            <a:r>
              <a:rPr lang="en-US" sz="3000" smtClean="0"/>
              <a:t>Sign of car</a:t>
            </a:r>
          </a:p>
          <a:p>
            <a:pPr lvl="2" eaLnBrk="1" hangingPunct="1"/>
            <a:r>
              <a:rPr lang="en-US" sz="3000" smtClean="0"/>
              <a:t>“PILOT-CAR – FOLLOW ME”</a:t>
            </a:r>
          </a:p>
          <a:p>
            <a:pPr lvl="2" eaLnBrk="1" hangingPunct="1">
              <a:buFont typeface="Wingdings" pitchFamily="2" charset="2"/>
              <a:buNone/>
            </a:pPr>
            <a:r>
              <a:rPr lang="en-US" sz="3000" smtClean="0"/>
              <a:t>	</a:t>
            </a:r>
          </a:p>
        </p:txBody>
      </p:sp>
    </p:spTree>
  </p:cSld>
  <p:clrMapOvr>
    <a:masterClrMapping/>
  </p:clrMapOvr>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0018"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Flagging Operations</a:t>
            </a:r>
          </a:p>
        </p:txBody>
      </p:sp>
      <p:sp>
        <p:nvSpPr>
          <p:cNvPr id="346115" name="Rectangle 3"/>
          <p:cNvSpPr>
            <a:spLocks noGrp="1" noChangeArrowheads="1"/>
          </p:cNvSpPr>
          <p:nvPr>
            <p:ph idx="4294967295"/>
          </p:nvPr>
        </p:nvSpPr>
        <p:spPr>
          <a:xfrm>
            <a:off x="457200" y="1600200"/>
            <a:ext cx="8229600" cy="4530725"/>
          </a:xfrm>
        </p:spPr>
        <p:txBody>
          <a:bodyPr/>
          <a:lstStyle/>
          <a:p>
            <a:pPr eaLnBrk="1" hangingPunct="1"/>
            <a:r>
              <a:rPr lang="en-US" smtClean="0"/>
              <a:t>Proper advance warning</a:t>
            </a:r>
          </a:p>
          <a:p>
            <a:pPr eaLnBrk="1" hangingPunct="1"/>
            <a:r>
              <a:rPr lang="en-US" smtClean="0"/>
              <a:t>Flagger station visible to oncoming traffic</a:t>
            </a:r>
          </a:p>
          <a:p>
            <a:pPr eaLnBrk="1" hangingPunct="1"/>
            <a:r>
              <a:rPr lang="en-US" smtClean="0"/>
              <a:t>Flaggers use proper equipment</a:t>
            </a:r>
          </a:p>
          <a:p>
            <a:pPr eaLnBrk="1" hangingPunct="1"/>
            <a:r>
              <a:rPr lang="en-US" smtClean="0"/>
              <a:t>Flaggers dressed properly</a:t>
            </a:r>
          </a:p>
          <a:p>
            <a:pPr eaLnBrk="1" hangingPunct="1"/>
            <a:r>
              <a:rPr lang="en-US" smtClean="0"/>
              <a:t>Flagger sign removed when not needed</a:t>
            </a:r>
          </a:p>
        </p:txBody>
      </p:sp>
    </p:spTree>
  </p:cSld>
  <p:clrMapOvr>
    <a:masterClrMapping/>
  </p:clrMapOvr>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42"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Supervisors Role</a:t>
            </a:r>
          </a:p>
        </p:txBody>
      </p:sp>
      <p:sp>
        <p:nvSpPr>
          <p:cNvPr id="347139" name="Rectangle 3"/>
          <p:cNvSpPr>
            <a:spLocks noGrp="1" noChangeArrowheads="1"/>
          </p:cNvSpPr>
          <p:nvPr>
            <p:ph idx="4294967295"/>
          </p:nvPr>
        </p:nvSpPr>
        <p:spPr>
          <a:xfrm>
            <a:off x="381000" y="1600200"/>
            <a:ext cx="8229600" cy="4530725"/>
          </a:xfrm>
        </p:spPr>
        <p:txBody>
          <a:bodyPr/>
          <a:lstStyle/>
          <a:p>
            <a:pPr eaLnBrk="1" hangingPunct="1"/>
            <a:r>
              <a:rPr lang="en-US" smtClean="0"/>
              <a:t>Success dependent upon proper supervision</a:t>
            </a:r>
          </a:p>
          <a:p>
            <a:pPr eaLnBrk="1" hangingPunct="1"/>
            <a:r>
              <a:rPr lang="en-US" smtClean="0"/>
              <a:t>Don’t assume employees will understand job duties without complete instructions</a:t>
            </a:r>
          </a:p>
          <a:p>
            <a:pPr eaLnBrk="1" hangingPunct="1"/>
            <a:r>
              <a:rPr lang="en-US" smtClean="0"/>
              <a:t>Inform Flaggers of their role and relationship to the entire project – critical role</a:t>
            </a:r>
          </a:p>
          <a:p>
            <a:pPr eaLnBrk="1" hangingPunct="1"/>
            <a:r>
              <a:rPr lang="en-US" smtClean="0"/>
              <a:t>Lasting impressions are made by the public by the brief contact that your people have with the public.</a:t>
            </a:r>
          </a:p>
          <a:p>
            <a:pPr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ChangeArrowheads="1"/>
          </p:cNvSpPr>
          <p:nvPr/>
        </p:nvSpPr>
        <p:spPr bwMode="auto">
          <a:xfrm>
            <a:off x="388938" y="1914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48163" name="Picture 4" descr="fla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66800"/>
            <a:ext cx="83772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64" name="TextBox 3"/>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7" descr="IM000018"/>
          <p:cNvPicPr>
            <a:picLocks noGrp="1" noChangeAspect="1" noChangeArrowheads="1"/>
          </p:cNvPicPr>
          <p:nvPr>
            <p:ph type="clipArt"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609600" y="914400"/>
            <a:ext cx="8001000" cy="5357813"/>
          </a:xfrm>
        </p:spPr>
      </p:pic>
      <p:sp>
        <p:nvSpPr>
          <p:cNvPr id="349187" name="TextBox 2"/>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7" descr="IM000024"/>
          <p:cNvPicPr>
            <a:picLocks noGrp="1" noChangeAspect="1" noChangeArrowheads="1"/>
          </p:cNvPicPr>
          <p:nvPr>
            <p:ph type="clipArt"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609600" y="762000"/>
            <a:ext cx="8001000" cy="5357813"/>
          </a:xfrm>
        </p:spPr>
      </p:pic>
      <p:sp>
        <p:nvSpPr>
          <p:cNvPr id="350211" name="TextBox 2"/>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0" y="3810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4000">
                <a:latin typeface="Franklin Gothic Demi" pitchFamily="34" charset="0"/>
              </a:rPr>
              <a:t>Flagger Safety</a:t>
            </a:r>
          </a:p>
        </p:txBody>
      </p:sp>
      <p:sp>
        <p:nvSpPr>
          <p:cNvPr id="279555" name="Rectangle 3"/>
          <p:cNvSpPr>
            <a:spLocks noChangeArrowheads="1"/>
          </p:cNvSpPr>
          <p:nvPr/>
        </p:nvSpPr>
        <p:spPr bwMode="auto">
          <a:xfrm>
            <a:off x="304800" y="1922463"/>
            <a:ext cx="5257800" cy="4267200"/>
          </a:xfrm>
          <a:prstGeom prst="rect">
            <a:avLst/>
          </a:prstGeom>
          <a:noFill/>
          <a:ln w="9525">
            <a:noFill/>
            <a:miter lim="800000"/>
            <a:headEnd/>
            <a:tailEnd/>
          </a:ln>
        </p:spPr>
        <p:txBody>
          <a:bodyPr/>
          <a:lstStyle/>
          <a:p>
            <a:pPr marL="342900" indent="-342900">
              <a:spcBef>
                <a:spcPct val="20000"/>
              </a:spcBef>
              <a:buClr>
                <a:schemeClr val="hlink"/>
              </a:buClr>
              <a:buSzPct val="90000"/>
              <a:buFont typeface="Arial" pitchFamily="34" charset="0"/>
              <a:buChar char="•"/>
              <a:defRPr/>
            </a:pPr>
            <a:r>
              <a:rPr lang="en-US" sz="3000" dirty="0">
                <a:latin typeface="+mn-lt"/>
              </a:rPr>
              <a:t>Stand in the Proper Location </a:t>
            </a:r>
          </a:p>
          <a:p>
            <a:pPr marL="342900" indent="-342900">
              <a:spcBef>
                <a:spcPct val="20000"/>
              </a:spcBef>
              <a:buClr>
                <a:schemeClr val="hlink"/>
              </a:buClr>
              <a:buSzPct val="90000"/>
              <a:buFont typeface="Arial" pitchFamily="34" charset="0"/>
              <a:buChar char="•"/>
              <a:defRPr/>
            </a:pPr>
            <a:r>
              <a:rPr lang="en-US" sz="3000" dirty="0">
                <a:latin typeface="+mn-lt"/>
              </a:rPr>
              <a:t>Remain Attentive </a:t>
            </a:r>
          </a:p>
          <a:p>
            <a:pPr marL="342900" indent="-342900">
              <a:spcBef>
                <a:spcPct val="20000"/>
              </a:spcBef>
              <a:buClr>
                <a:schemeClr val="hlink"/>
              </a:buClr>
              <a:buSzPct val="90000"/>
              <a:buFont typeface="Arial" pitchFamily="34" charset="0"/>
              <a:buChar char="•"/>
              <a:defRPr/>
            </a:pPr>
            <a:r>
              <a:rPr lang="en-US" sz="3000" dirty="0">
                <a:latin typeface="+mn-lt"/>
              </a:rPr>
              <a:t>Always Face Traffic </a:t>
            </a:r>
          </a:p>
          <a:p>
            <a:pPr marL="342900" indent="-342900">
              <a:spcBef>
                <a:spcPct val="20000"/>
              </a:spcBef>
              <a:buClr>
                <a:schemeClr val="hlink"/>
              </a:buClr>
              <a:buSzPct val="90000"/>
              <a:buFont typeface="Arial" pitchFamily="34" charset="0"/>
              <a:buChar char="•"/>
              <a:defRPr/>
            </a:pPr>
            <a:r>
              <a:rPr lang="en-US" sz="3000" dirty="0">
                <a:latin typeface="+mn-lt"/>
              </a:rPr>
              <a:t>Communicate Effectively </a:t>
            </a:r>
          </a:p>
          <a:p>
            <a:pPr marL="342900" indent="-342900">
              <a:spcBef>
                <a:spcPct val="20000"/>
              </a:spcBef>
              <a:buClr>
                <a:schemeClr val="hlink"/>
              </a:buClr>
              <a:buSzPct val="90000"/>
              <a:buFont typeface="Arial" pitchFamily="34" charset="0"/>
              <a:buChar char="•"/>
              <a:defRPr/>
            </a:pPr>
            <a:r>
              <a:rPr lang="en-US" sz="3000" dirty="0">
                <a:latin typeface="+mn-lt"/>
              </a:rPr>
              <a:t>Clothing and Equipment Meet Standards </a:t>
            </a:r>
          </a:p>
          <a:p>
            <a:pPr marL="342900" indent="-342900">
              <a:spcBef>
                <a:spcPct val="25000"/>
              </a:spcBef>
              <a:buClr>
                <a:schemeClr val="hlink"/>
              </a:buClr>
              <a:buSzPct val="90000"/>
              <a:buFont typeface="Arial" pitchFamily="34" charset="0"/>
              <a:buChar char="•"/>
              <a:defRPr/>
            </a:pPr>
            <a:r>
              <a:rPr lang="en-US" sz="3000" dirty="0">
                <a:latin typeface="+mn-lt"/>
              </a:rPr>
              <a:t>Proper Training</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62600" y="2381647"/>
            <a:ext cx="3395472" cy="4077500"/>
          </a:xfrm>
          <a:prstGeom prst="rect">
            <a:avLst/>
          </a:prstGeom>
        </p:spPr>
      </p:pic>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ctrTitle" idx="4294967295"/>
          </p:nvPr>
        </p:nvSpPr>
        <p:spPr>
          <a:xfrm>
            <a:off x="457200" y="16764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10</a:t>
            </a:r>
          </a:p>
        </p:txBody>
      </p:sp>
      <p:sp>
        <p:nvSpPr>
          <p:cNvPr id="351235" name="Rectangle 3"/>
          <p:cNvSpPr>
            <a:spLocks noGrp="1" noChangeArrowheads="1"/>
          </p:cNvSpPr>
          <p:nvPr>
            <p:ph type="subTitle" idx="4294967295"/>
          </p:nvPr>
        </p:nvSpPr>
        <p:spPr>
          <a:xfrm>
            <a:off x="1371600" y="3124200"/>
            <a:ext cx="6400800" cy="1755775"/>
          </a:xfrm>
        </p:spPr>
        <p:txBody>
          <a:bodyPr/>
          <a:lstStyle/>
          <a:p>
            <a:pPr marL="0" indent="0" algn="ctr" eaLnBrk="1" hangingPunct="1">
              <a:buFont typeface="Wingdings" pitchFamily="2" charset="2"/>
              <a:buNone/>
            </a:pPr>
            <a:r>
              <a:rPr lang="en-US" sz="4800" smtClean="0"/>
              <a:t>Worker Safety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“Shall” Language in Standards</a:t>
            </a:r>
          </a:p>
        </p:txBody>
      </p:sp>
      <p:sp>
        <p:nvSpPr>
          <p:cNvPr id="77827" name="Rectangle 1027"/>
          <p:cNvSpPr>
            <a:spLocks noGrp="1" noChangeArrowheads="1"/>
          </p:cNvSpPr>
          <p:nvPr>
            <p:ph idx="4294967295"/>
          </p:nvPr>
        </p:nvSpPr>
        <p:spPr>
          <a:xfrm>
            <a:off x="533400" y="1600200"/>
            <a:ext cx="8229600" cy="4530725"/>
          </a:xfrm>
        </p:spPr>
        <p:txBody>
          <a:bodyPr/>
          <a:lstStyle/>
          <a:p>
            <a:pPr eaLnBrk="1" hangingPunct="1"/>
            <a:r>
              <a:rPr lang="en-US" smtClean="0"/>
              <a:t>“Traffic control devices or their supports shall not bear any advertising message or any other message that is not related to traffic control.”</a:t>
            </a:r>
          </a:p>
          <a:p>
            <a:pPr eaLnBrk="1" hangingPunct="1"/>
            <a:r>
              <a:rPr lang="en-US" smtClean="0"/>
              <a:t>Standard identified in the MUTCD as minimum!</a:t>
            </a:r>
          </a:p>
          <a:p>
            <a:pPr eaLnBrk="1" hangingPunct="1"/>
            <a:r>
              <a:rPr lang="en-US" b="1" smtClean="0"/>
              <a:t>BOLD FONT</a:t>
            </a:r>
          </a:p>
          <a:p>
            <a:pPr eaLnBrk="1" hangingPunct="1"/>
            <a:r>
              <a:rPr lang="en-US" b="1" smtClean="0"/>
              <a:t>Are cited directly by OSHA </a:t>
            </a:r>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Worker Safety</a:t>
            </a:r>
          </a:p>
        </p:txBody>
      </p:sp>
      <p:sp>
        <p:nvSpPr>
          <p:cNvPr id="352259" name="Rectangle 3"/>
          <p:cNvSpPr>
            <a:spLocks noGrp="1" noChangeArrowheads="1"/>
          </p:cNvSpPr>
          <p:nvPr>
            <p:ph idx="4294967295"/>
          </p:nvPr>
        </p:nvSpPr>
        <p:spPr>
          <a:xfrm>
            <a:off x="381000" y="1676400"/>
            <a:ext cx="8229600" cy="4530725"/>
          </a:xfrm>
        </p:spPr>
        <p:txBody>
          <a:bodyPr/>
          <a:lstStyle/>
          <a:p>
            <a:pPr eaLnBrk="1" hangingPunct="1"/>
            <a:r>
              <a:rPr lang="en-US" smtClean="0"/>
              <a:t>Retro reflective vests for low light/night work</a:t>
            </a:r>
          </a:p>
          <a:p>
            <a:pPr eaLnBrk="1" hangingPunct="1"/>
            <a:r>
              <a:rPr lang="en-US" smtClean="0"/>
              <a:t>Seen through a full range of body motions</a:t>
            </a:r>
          </a:p>
          <a:p>
            <a:pPr eaLnBrk="1" hangingPunct="1"/>
            <a:r>
              <a:rPr lang="en-US" smtClean="0"/>
              <a:t>Three vest classifications</a:t>
            </a:r>
          </a:p>
          <a:p>
            <a:pPr eaLnBrk="1" hangingPunct="1"/>
            <a:r>
              <a:rPr lang="en-US" smtClean="0"/>
              <a:t>Hard Hats (Recommended)</a:t>
            </a:r>
          </a:p>
          <a:p>
            <a:pPr eaLnBrk="1" hangingPunct="1"/>
            <a:r>
              <a:rPr lang="en-US" smtClean="0"/>
              <a:t>Safety Glasses</a:t>
            </a:r>
          </a:p>
          <a:p>
            <a:pPr eaLnBrk="1" hangingPunct="1">
              <a:buFont typeface="Wingdings" pitchFamily="2" charset="2"/>
              <a:buNone/>
            </a:pPr>
            <a:endParaRPr lang="en-US" smtClean="0"/>
          </a:p>
          <a:p>
            <a:pPr eaLnBrk="1" hangingPunct="1">
              <a:buFont typeface="Wingdings" pitchFamily="2" charset="2"/>
              <a:buNone/>
            </a:pPr>
            <a:endParaRPr lang="en-US" smtClean="0"/>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Three Classes of Vest </a:t>
            </a:r>
          </a:p>
        </p:txBody>
      </p:sp>
      <p:sp>
        <p:nvSpPr>
          <p:cNvPr id="353283" name="Rectangle 3"/>
          <p:cNvSpPr>
            <a:spLocks noGrp="1" noChangeArrowheads="1"/>
          </p:cNvSpPr>
          <p:nvPr>
            <p:ph idx="4294967295"/>
          </p:nvPr>
        </p:nvSpPr>
        <p:spPr>
          <a:xfrm>
            <a:off x="304800" y="1447800"/>
            <a:ext cx="7888288" cy="4840288"/>
          </a:xfrm>
        </p:spPr>
        <p:txBody>
          <a:bodyPr/>
          <a:lstStyle/>
          <a:p>
            <a:pPr eaLnBrk="1" hangingPunct="1">
              <a:lnSpc>
                <a:spcPct val="90000"/>
              </a:lnSpc>
            </a:pPr>
            <a:r>
              <a:rPr lang="en-US" smtClean="0"/>
              <a:t>Class 1</a:t>
            </a:r>
          </a:p>
          <a:p>
            <a:pPr lvl="1" eaLnBrk="1" hangingPunct="1">
              <a:lnSpc>
                <a:spcPct val="90000"/>
              </a:lnSpc>
            </a:pPr>
            <a:r>
              <a:rPr lang="en-US" sz="3000" smtClean="0"/>
              <a:t>217” fluorescent background</a:t>
            </a:r>
          </a:p>
          <a:p>
            <a:pPr lvl="1" eaLnBrk="1" hangingPunct="1">
              <a:lnSpc>
                <a:spcPct val="90000"/>
              </a:lnSpc>
            </a:pPr>
            <a:r>
              <a:rPr lang="en-US" sz="3000" smtClean="0"/>
              <a:t>155” of reflective material</a:t>
            </a:r>
          </a:p>
          <a:p>
            <a:pPr eaLnBrk="1" hangingPunct="1">
              <a:lnSpc>
                <a:spcPct val="90000"/>
              </a:lnSpc>
            </a:pPr>
            <a:r>
              <a:rPr lang="en-US" smtClean="0"/>
              <a:t>Class 2</a:t>
            </a:r>
          </a:p>
          <a:p>
            <a:pPr lvl="1" eaLnBrk="1" hangingPunct="1">
              <a:lnSpc>
                <a:spcPct val="90000"/>
              </a:lnSpc>
            </a:pPr>
            <a:r>
              <a:rPr lang="en-US" sz="3000" smtClean="0"/>
              <a:t>775” fluorescent background</a:t>
            </a:r>
          </a:p>
          <a:p>
            <a:pPr lvl="1" eaLnBrk="1" hangingPunct="1">
              <a:lnSpc>
                <a:spcPct val="90000"/>
              </a:lnSpc>
            </a:pPr>
            <a:r>
              <a:rPr lang="en-US" sz="3000" smtClean="0"/>
              <a:t>201” of reflective material</a:t>
            </a:r>
          </a:p>
          <a:p>
            <a:pPr eaLnBrk="1" hangingPunct="1">
              <a:lnSpc>
                <a:spcPct val="90000"/>
              </a:lnSpc>
            </a:pPr>
            <a:r>
              <a:rPr lang="en-US" smtClean="0"/>
              <a:t>Class 3</a:t>
            </a:r>
          </a:p>
          <a:p>
            <a:pPr lvl="1" eaLnBrk="1" hangingPunct="1">
              <a:lnSpc>
                <a:spcPct val="90000"/>
              </a:lnSpc>
            </a:pPr>
            <a:r>
              <a:rPr lang="en-US" sz="3000" smtClean="0"/>
              <a:t>1240” fluorescent background</a:t>
            </a:r>
          </a:p>
          <a:p>
            <a:pPr lvl="1" eaLnBrk="1" hangingPunct="1">
              <a:lnSpc>
                <a:spcPct val="90000"/>
              </a:lnSpc>
            </a:pPr>
            <a:r>
              <a:rPr lang="en-US" sz="3000" smtClean="0"/>
              <a:t>310” of reflective material</a:t>
            </a:r>
          </a:p>
          <a:p>
            <a:pPr eaLnBrk="1" hangingPunct="1">
              <a:lnSpc>
                <a:spcPct val="90000"/>
              </a:lnSpc>
              <a:buFont typeface="Wingdings" pitchFamily="2" charset="2"/>
              <a:buNone/>
            </a:pPr>
            <a:endParaRPr lang="en-US" smtClean="0"/>
          </a:p>
        </p:txBody>
      </p:sp>
      <p:pic>
        <p:nvPicPr>
          <p:cNvPr id="35328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3313" y="1066800"/>
            <a:ext cx="296068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0578"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Non-Retro Reflective Clothing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1371600"/>
            <a:ext cx="6629400" cy="4946073"/>
          </a:xfrm>
          <a:prstGeom prst="rect">
            <a:avLst/>
          </a:prstGeom>
        </p:spPr>
      </p:pic>
    </p:spTree>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262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Retro-Reflective Clothing</a:t>
            </a:r>
          </a:p>
        </p:txBody>
      </p:sp>
      <p:pic>
        <p:nvPicPr>
          <p:cNvPr id="355331" name="Picture 3" descr="DzlItem44"/>
          <p:cNvPicPr preferRelativeResize="0">
            <a:picLocks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1371600" y="2057400"/>
            <a:ext cx="6399213"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Stay Within the Work Zone</a:t>
            </a:r>
          </a:p>
        </p:txBody>
      </p:sp>
      <p:pic>
        <p:nvPicPr>
          <p:cNvPr id="356355" name="Picture 3" descr="staywithinthec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625794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2" name="Rectangle 2"/>
          <p:cNvSpPr>
            <a:spLocks noGrp="1" noChangeArrowheads="1"/>
          </p:cNvSpPr>
          <p:nvPr>
            <p:ph type="title" idx="4294967295"/>
          </p:nvPr>
        </p:nvSpPr>
        <p:spPr>
          <a:xfrm>
            <a:off x="0" y="381000"/>
            <a:ext cx="9144000" cy="1392238"/>
          </a:xfrm>
        </p:spPr>
        <p:txBody>
          <a:bodyPr/>
          <a:lstStyle/>
          <a:p>
            <a:pPr algn="ctr" eaLnBrk="1" fontAlgn="auto" hangingPunct="1">
              <a:spcAft>
                <a:spcPts val="0"/>
              </a:spcAft>
              <a:defRPr/>
            </a:pPr>
            <a:r>
              <a:rPr lang="en-US" dirty="0" smtClean="0">
                <a:solidFill>
                  <a:schemeClr val="tx1"/>
                </a:solidFill>
                <a:latin typeface="Franklin Gothic Demi" pitchFamily="34" charset="0"/>
              </a:rPr>
              <a:t>Improve Visibility of Equipment and Traffic Control Devices</a:t>
            </a:r>
          </a:p>
        </p:txBody>
      </p:sp>
      <p:graphicFrame>
        <p:nvGraphicFramePr>
          <p:cNvPr id="34818" name="Object 1024"/>
          <p:cNvGraphicFramePr>
            <a:graphicFrameLocks noChangeAspect="1"/>
          </p:cNvGraphicFramePr>
          <p:nvPr/>
        </p:nvGraphicFramePr>
        <p:xfrm>
          <a:off x="1143000" y="2057400"/>
          <a:ext cx="7029450" cy="3895725"/>
        </p:xfrm>
        <a:graphic>
          <a:graphicData uri="http://schemas.openxmlformats.org/presentationml/2006/ole">
            <mc:AlternateContent xmlns:mc="http://schemas.openxmlformats.org/markup-compatibility/2006">
              <mc:Choice xmlns:v="urn:schemas-microsoft-com:vml" Requires="v">
                <p:oleObj spid="_x0000_s34826" name="Photo House" r:id="rId4" imgW="6763694" imgH="3162741" progId="Photohse.Document">
                  <p:embed/>
                </p:oleObj>
              </mc:Choice>
              <mc:Fallback>
                <p:oleObj name="Photo House" r:id="rId4" imgW="6763694" imgH="3162741" progId="Photohse.Document">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057400"/>
                        <a:ext cx="7029450" cy="3895725"/>
                      </a:xfrm>
                      <a:prstGeom prst="rect">
                        <a:avLst/>
                      </a:prstGeom>
                      <a:noFill/>
                      <a:ln w="9525">
                        <a:solidFill>
                          <a:schemeClr val="tx1"/>
                        </a:solidFill>
                        <a:miter lim="800000"/>
                        <a:headEnd/>
                        <a:tailEnd/>
                      </a:ln>
                      <a:effectLst>
                        <a:outerShdw dist="135003" dir="2471156" algn="ctr" rotWithShape="0">
                          <a:srgbClr val="000099"/>
                        </a:outerShdw>
                      </a:effectLst>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770" name="Rectangle 2"/>
          <p:cNvSpPr>
            <a:spLocks noGrp="1" noChangeArrowheads="1"/>
          </p:cNvSpPr>
          <p:nvPr>
            <p:ph type="title" idx="4294967295"/>
          </p:nvPr>
        </p:nvSpPr>
        <p:spPr>
          <a:xfrm>
            <a:off x="381000" y="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Setting</a:t>
            </a:r>
          </a:p>
        </p:txBody>
      </p:sp>
      <p:sp>
        <p:nvSpPr>
          <p:cNvPr id="357379" name="Text Box 3"/>
          <p:cNvSpPr txBox="1">
            <a:spLocks noChangeArrowheads="1"/>
          </p:cNvSpPr>
          <p:nvPr/>
        </p:nvSpPr>
        <p:spPr bwMode="auto">
          <a:xfrm>
            <a:off x="1371600" y="26670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400">
              <a:latin typeface="Times New Roman" pitchFamily="18" charset="0"/>
            </a:endParaRPr>
          </a:p>
        </p:txBody>
      </p:sp>
      <p:pic>
        <p:nvPicPr>
          <p:cNvPr id="818180" name="Picture 4" descr="FOSBROK5"/>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1158875" y="1679575"/>
            <a:ext cx="7146925" cy="4498975"/>
          </a:xfrm>
          <a:prstGeom prst="rect">
            <a:avLst/>
          </a:prstGeom>
          <a:noFill/>
          <a:ln w="9525">
            <a:solidFill>
              <a:schemeClr val="tx1"/>
            </a:solidFill>
            <a:miter lim="800000"/>
            <a:headEnd/>
            <a:tailEnd/>
          </a:ln>
          <a:effectLst>
            <a:outerShdw dist="143684" dir="2700000" algn="ctr" rotWithShape="0">
              <a:srgbClr val="990099"/>
            </a:outerShdw>
          </a:effectLst>
        </p:spPr>
      </p:pic>
      <p:sp>
        <p:nvSpPr>
          <p:cNvPr id="357381" name="TextBox 4"/>
          <p:cNvSpPr txBox="1">
            <a:spLocks noChangeArrowheads="1"/>
          </p:cNvSpPr>
          <p:nvPr/>
        </p:nvSpPr>
        <p:spPr bwMode="auto">
          <a:xfrm>
            <a:off x="6019800" y="5791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idx="4294967295"/>
          </p:nvPr>
        </p:nvSpPr>
        <p:spPr>
          <a:xfrm>
            <a:off x="914400" y="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Drivers View</a:t>
            </a:r>
          </a:p>
        </p:txBody>
      </p:sp>
      <p:pic>
        <p:nvPicPr>
          <p:cNvPr id="358403" name="Picture 3" descr="FOSBROK6"/>
          <p:cNvPicPr>
            <a:picLocks noChangeAspect="1" noChangeArrowheads="1"/>
          </p:cNvPicPr>
          <p:nvPr/>
        </p:nvPicPr>
        <p:blipFill>
          <a:blip r:embed="rId3" cstate="email">
            <a:lum bright="12000"/>
            <a:extLst>
              <a:ext uri="{28A0092B-C50C-407E-A947-70E740481C1C}">
                <a14:useLocalDpi xmlns:a14="http://schemas.microsoft.com/office/drawing/2010/main" val="0"/>
              </a:ext>
            </a:extLst>
          </a:blip>
          <a:srcRect/>
          <a:stretch>
            <a:fillRect/>
          </a:stretch>
        </p:blipFill>
        <p:spPr bwMode="auto">
          <a:xfrm>
            <a:off x="381000" y="914400"/>
            <a:ext cx="8535988"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04" name="Text Box 4"/>
          <p:cNvSpPr txBox="1">
            <a:spLocks noChangeArrowheads="1"/>
          </p:cNvSpPr>
          <p:nvPr/>
        </p:nvSpPr>
        <p:spPr bwMode="auto">
          <a:xfrm>
            <a:off x="547688" y="1657350"/>
            <a:ext cx="2097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chemeClr val="bg1"/>
                </a:solidFill>
              </a:rPr>
              <a:t>Bug Shield</a:t>
            </a:r>
          </a:p>
        </p:txBody>
      </p:sp>
      <p:sp>
        <p:nvSpPr>
          <p:cNvPr id="358405" name="Text Box 5"/>
          <p:cNvSpPr txBox="1">
            <a:spLocks noChangeArrowheads="1"/>
          </p:cNvSpPr>
          <p:nvPr/>
        </p:nvSpPr>
        <p:spPr bwMode="auto">
          <a:xfrm>
            <a:off x="422275" y="5514975"/>
            <a:ext cx="169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t>Stickers</a:t>
            </a:r>
          </a:p>
        </p:txBody>
      </p:sp>
      <p:sp>
        <p:nvSpPr>
          <p:cNvPr id="358406" name="Text Box 6"/>
          <p:cNvSpPr txBox="1">
            <a:spLocks noChangeArrowheads="1"/>
          </p:cNvSpPr>
          <p:nvPr/>
        </p:nvSpPr>
        <p:spPr bwMode="auto">
          <a:xfrm>
            <a:off x="3581400" y="1143000"/>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chemeClr val="bg1"/>
                </a:solidFill>
              </a:rPr>
              <a:t>Fan</a:t>
            </a:r>
          </a:p>
        </p:txBody>
      </p:sp>
      <p:sp>
        <p:nvSpPr>
          <p:cNvPr id="358407" name="Text Box 7"/>
          <p:cNvSpPr txBox="1">
            <a:spLocks noChangeArrowheads="1"/>
          </p:cNvSpPr>
          <p:nvPr/>
        </p:nvSpPr>
        <p:spPr bwMode="auto">
          <a:xfrm>
            <a:off x="4354513" y="4375150"/>
            <a:ext cx="27066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chemeClr val="bg1"/>
                </a:solidFill>
              </a:rPr>
              <a:t>Air Cleaner and Door Post</a:t>
            </a:r>
          </a:p>
        </p:txBody>
      </p:sp>
      <p:sp>
        <p:nvSpPr>
          <p:cNvPr id="358408" name="Text Box 8"/>
          <p:cNvSpPr txBox="1">
            <a:spLocks noChangeArrowheads="1"/>
          </p:cNvSpPr>
          <p:nvPr/>
        </p:nvSpPr>
        <p:spPr bwMode="auto">
          <a:xfrm>
            <a:off x="7148513" y="3844925"/>
            <a:ext cx="1103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solidFill>
                  <a:schemeClr val="bg1"/>
                </a:solidFill>
              </a:rPr>
              <a:t>Mirror</a:t>
            </a:r>
          </a:p>
        </p:txBody>
      </p:sp>
      <p:sp>
        <p:nvSpPr>
          <p:cNvPr id="358409" name="Line 9"/>
          <p:cNvSpPr>
            <a:spLocks noChangeShapeType="1"/>
          </p:cNvSpPr>
          <p:nvPr/>
        </p:nvSpPr>
        <p:spPr bwMode="auto">
          <a:xfrm flipH="1">
            <a:off x="990600" y="2311400"/>
            <a:ext cx="227013" cy="1184275"/>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10" name="Line 10"/>
          <p:cNvSpPr>
            <a:spLocks noChangeShapeType="1"/>
          </p:cNvSpPr>
          <p:nvPr/>
        </p:nvSpPr>
        <p:spPr bwMode="auto">
          <a:xfrm flipV="1">
            <a:off x="958850" y="4310063"/>
            <a:ext cx="963613" cy="1212850"/>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11" name="Line 11"/>
          <p:cNvSpPr>
            <a:spLocks noChangeShapeType="1"/>
          </p:cNvSpPr>
          <p:nvPr/>
        </p:nvSpPr>
        <p:spPr bwMode="auto">
          <a:xfrm flipV="1">
            <a:off x="5969000" y="3644900"/>
            <a:ext cx="28575" cy="790575"/>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12" name="Line 12"/>
          <p:cNvSpPr>
            <a:spLocks noChangeShapeType="1"/>
          </p:cNvSpPr>
          <p:nvPr/>
        </p:nvSpPr>
        <p:spPr bwMode="auto">
          <a:xfrm flipV="1">
            <a:off x="8001000" y="3733800"/>
            <a:ext cx="0" cy="30480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13" name="Line 13"/>
          <p:cNvSpPr>
            <a:spLocks noChangeShapeType="1"/>
          </p:cNvSpPr>
          <p:nvPr/>
        </p:nvSpPr>
        <p:spPr bwMode="auto">
          <a:xfrm flipH="1">
            <a:off x="4114800" y="1676400"/>
            <a:ext cx="76200" cy="914400"/>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14" name="Line 14"/>
          <p:cNvSpPr>
            <a:spLocks noChangeShapeType="1"/>
          </p:cNvSpPr>
          <p:nvPr/>
        </p:nvSpPr>
        <p:spPr bwMode="auto">
          <a:xfrm flipV="1">
            <a:off x="7778750" y="3249613"/>
            <a:ext cx="58738" cy="620712"/>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415" name="AutoShape 15"/>
          <p:cNvSpPr>
            <a:spLocks noChangeArrowheads="1"/>
          </p:cNvSpPr>
          <p:nvPr/>
        </p:nvSpPr>
        <p:spPr bwMode="auto">
          <a:xfrm>
            <a:off x="1825625" y="3138488"/>
            <a:ext cx="1219200" cy="1063625"/>
          </a:xfrm>
          <a:prstGeom prst="irregularSeal2">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16" name="Text Box 16"/>
          <p:cNvSpPr txBox="1">
            <a:spLocks noChangeArrowheads="1"/>
          </p:cNvSpPr>
          <p:nvPr/>
        </p:nvSpPr>
        <p:spPr bwMode="auto">
          <a:xfrm>
            <a:off x="2216150" y="5449888"/>
            <a:ext cx="5419725" cy="114458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300" b="1"/>
              <a:t>Note difficulty in seeing the head of a man of same height.  A worker in a white hard hat would be “invisible.”</a:t>
            </a:r>
          </a:p>
        </p:txBody>
      </p:sp>
      <p:sp>
        <p:nvSpPr>
          <p:cNvPr id="358417" name="Line 17"/>
          <p:cNvSpPr>
            <a:spLocks noChangeShapeType="1"/>
          </p:cNvSpPr>
          <p:nvPr/>
        </p:nvSpPr>
        <p:spPr bwMode="auto">
          <a:xfrm flipH="1" flipV="1">
            <a:off x="2700338" y="3935413"/>
            <a:ext cx="1233487" cy="1452562"/>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250" name="Picture 2" descr="Invisible M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798513"/>
            <a:ext cx="6981825" cy="3549650"/>
          </a:xfrm>
          <a:prstGeom prst="rect">
            <a:avLst/>
          </a:prstGeom>
          <a:noFill/>
          <a:ln w="9525">
            <a:solidFill>
              <a:schemeClr val="tx1"/>
            </a:solidFill>
            <a:miter lim="800000"/>
            <a:headEnd/>
            <a:tailEnd/>
          </a:ln>
          <a:effectLst>
            <a:outerShdw dist="161645" dir="2700000" algn="ctr" rotWithShape="0">
              <a:srgbClr val="990099"/>
            </a:outerShdw>
          </a:effectLst>
        </p:spPr>
      </p:pic>
      <p:sp>
        <p:nvSpPr>
          <p:cNvPr id="359427" name="Text Box 3"/>
          <p:cNvSpPr txBox="1">
            <a:spLocks noChangeArrowheads="1"/>
          </p:cNvSpPr>
          <p:nvPr/>
        </p:nvSpPr>
        <p:spPr bwMode="auto">
          <a:xfrm>
            <a:off x="312738" y="1312863"/>
            <a:ext cx="2300287" cy="228282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400" b="1"/>
              <a:t>It may be difficult for operators and passing motorists to see WOFs.</a:t>
            </a:r>
          </a:p>
        </p:txBody>
      </p:sp>
      <p:sp>
        <p:nvSpPr>
          <p:cNvPr id="359428" name="Line 4"/>
          <p:cNvSpPr>
            <a:spLocks noChangeShapeType="1"/>
          </p:cNvSpPr>
          <p:nvPr/>
        </p:nvSpPr>
        <p:spPr bwMode="auto">
          <a:xfrm flipV="1">
            <a:off x="2438400" y="2770188"/>
            <a:ext cx="2374900" cy="74612"/>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9429" name="Oval 5"/>
          <p:cNvSpPr>
            <a:spLocks noChangeArrowheads="1"/>
          </p:cNvSpPr>
          <p:nvPr/>
        </p:nvSpPr>
        <p:spPr bwMode="auto">
          <a:xfrm>
            <a:off x="4873625" y="2152650"/>
            <a:ext cx="890588" cy="1560513"/>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a:latin typeface="Times New Roman" pitchFamily="18" charset="0"/>
            </a:endParaRPr>
          </a:p>
        </p:txBody>
      </p:sp>
      <p:pic>
        <p:nvPicPr>
          <p:cNvPr id="821254" name="Picture 6" descr="Invisible Man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89100" y="3868738"/>
            <a:ext cx="4170363" cy="2832100"/>
          </a:xfrm>
          <a:prstGeom prst="rect">
            <a:avLst/>
          </a:prstGeom>
          <a:noFill/>
          <a:ln w="9525">
            <a:solidFill>
              <a:schemeClr val="tx1"/>
            </a:solidFill>
            <a:miter lim="800000"/>
            <a:headEnd/>
            <a:tailEnd/>
          </a:ln>
          <a:effectLst>
            <a:outerShdw dist="161645" dir="2700000" algn="ctr" rotWithShape="0">
              <a:srgbClr val="990099"/>
            </a:outerShdw>
          </a:effectLst>
        </p:spPr>
      </p:pic>
      <p:sp>
        <p:nvSpPr>
          <p:cNvPr id="359431" name="Line 7"/>
          <p:cNvSpPr>
            <a:spLocks noChangeShapeType="1"/>
          </p:cNvSpPr>
          <p:nvPr/>
        </p:nvSpPr>
        <p:spPr bwMode="auto">
          <a:xfrm>
            <a:off x="2354263" y="3195638"/>
            <a:ext cx="1646237" cy="1422400"/>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9432" name="Oval 8"/>
          <p:cNvSpPr>
            <a:spLocks noChangeArrowheads="1"/>
          </p:cNvSpPr>
          <p:nvPr/>
        </p:nvSpPr>
        <p:spPr bwMode="auto">
          <a:xfrm>
            <a:off x="3849688" y="4481513"/>
            <a:ext cx="890587" cy="1127125"/>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3746"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Risk Management</a:t>
            </a:r>
          </a:p>
        </p:txBody>
      </p:sp>
      <p:sp>
        <p:nvSpPr>
          <p:cNvPr id="360451" name="Rectangle 3"/>
          <p:cNvSpPr>
            <a:spLocks noGrp="1" noChangeArrowheads="1"/>
          </p:cNvSpPr>
          <p:nvPr>
            <p:ph idx="4294967295"/>
          </p:nvPr>
        </p:nvSpPr>
        <p:spPr>
          <a:xfrm>
            <a:off x="381000" y="1524000"/>
            <a:ext cx="8229600" cy="4530725"/>
          </a:xfrm>
        </p:spPr>
        <p:txBody>
          <a:bodyPr/>
          <a:lstStyle/>
          <a:p>
            <a:pPr eaLnBrk="1" hangingPunct="1"/>
            <a:r>
              <a:rPr lang="en-US" smtClean="0"/>
              <a:t>Define traffic control responsibilities</a:t>
            </a:r>
          </a:p>
          <a:p>
            <a:pPr eaLnBrk="1" hangingPunct="1"/>
            <a:r>
              <a:rPr lang="en-US" smtClean="0"/>
              <a:t>Require TCP prior to start of construction</a:t>
            </a:r>
          </a:p>
          <a:p>
            <a:pPr eaLnBrk="1" hangingPunct="1"/>
            <a:r>
              <a:rPr lang="en-US" smtClean="0"/>
              <a:t>Hold preconstruction meetings</a:t>
            </a:r>
          </a:p>
          <a:p>
            <a:pPr eaLnBrk="1" hangingPunct="1"/>
            <a:r>
              <a:rPr lang="en-US" smtClean="0"/>
              <a:t>Comply with procedures set forth in the MUTCD</a:t>
            </a:r>
          </a:p>
          <a:p>
            <a:pPr eaLnBrk="1" hangingPunct="1"/>
            <a:r>
              <a:rPr lang="en-US" smtClean="0"/>
              <a:t>Inspect and maintain the integrity of the TCP</a:t>
            </a:r>
          </a:p>
          <a:p>
            <a:pPr eaLnBrk="1" hangingPunct="1"/>
            <a:r>
              <a:rPr lang="en-US" smtClean="0"/>
              <a:t>Photograph or otherwise document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5334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“Should” Language for Guidance statements </a:t>
            </a:r>
          </a:p>
        </p:txBody>
      </p:sp>
      <p:sp>
        <p:nvSpPr>
          <p:cNvPr id="78851" name="Rectangle 3"/>
          <p:cNvSpPr>
            <a:spLocks noGrp="1" noChangeArrowheads="1"/>
          </p:cNvSpPr>
          <p:nvPr>
            <p:ph idx="4294967295"/>
          </p:nvPr>
        </p:nvSpPr>
        <p:spPr>
          <a:xfrm>
            <a:off x="457200" y="1828800"/>
            <a:ext cx="8229600" cy="4530725"/>
          </a:xfrm>
        </p:spPr>
        <p:txBody>
          <a:bodyPr/>
          <a:lstStyle/>
          <a:p>
            <a:pPr eaLnBrk="1" hangingPunct="1"/>
            <a:r>
              <a:rPr lang="en-US" sz="2800" smtClean="0"/>
              <a:t>“Additional traffic control devices and criteria contained in other Parts of the Manual </a:t>
            </a:r>
            <a:r>
              <a:rPr lang="en-US" sz="2800" u="sng" smtClean="0"/>
              <a:t>should</a:t>
            </a:r>
            <a:r>
              <a:rPr lang="en-US" sz="2800" smtClean="0"/>
              <a:t> be considered for use on low volume roads.”</a:t>
            </a:r>
          </a:p>
          <a:p>
            <a:pPr eaLnBrk="1" hangingPunct="1"/>
            <a:endParaRPr lang="en-US" sz="2800" smtClean="0"/>
          </a:p>
          <a:p>
            <a:pPr eaLnBrk="1" hangingPunct="1"/>
            <a:r>
              <a:rPr lang="en-US" sz="2800" smtClean="0"/>
              <a:t>OSHA and some attorneys use </a:t>
            </a:r>
            <a:r>
              <a:rPr lang="en-US" sz="2800" u="sng" smtClean="0"/>
              <a:t>should</a:t>
            </a:r>
            <a:r>
              <a:rPr lang="en-US" sz="2800" smtClean="0"/>
              <a:t> language as a basis for citations (General Duty see 6D.03[F.]) or questioning of program strength if recommendations –SHOULD – are not followed consistently </a:t>
            </a:r>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4770" name="Rectangle 4"/>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Risk Management</a:t>
            </a:r>
          </a:p>
        </p:txBody>
      </p:sp>
      <p:sp>
        <p:nvSpPr>
          <p:cNvPr id="361475" name="Rectangle 5"/>
          <p:cNvSpPr>
            <a:spLocks noGrp="1" noChangeArrowheads="1"/>
          </p:cNvSpPr>
          <p:nvPr>
            <p:ph idx="4294967295"/>
          </p:nvPr>
        </p:nvSpPr>
        <p:spPr>
          <a:xfrm>
            <a:off x="381000" y="1600200"/>
            <a:ext cx="8229600" cy="4530725"/>
          </a:xfrm>
        </p:spPr>
        <p:txBody>
          <a:bodyPr/>
          <a:lstStyle/>
          <a:p>
            <a:pPr eaLnBrk="1" hangingPunct="1">
              <a:lnSpc>
                <a:spcPct val="90000"/>
              </a:lnSpc>
            </a:pPr>
            <a:r>
              <a:rPr lang="en-US" smtClean="0"/>
              <a:t>Provide properly functioning devices at all times.</a:t>
            </a:r>
          </a:p>
          <a:p>
            <a:pPr eaLnBrk="1" hangingPunct="1">
              <a:lnSpc>
                <a:spcPct val="90000"/>
              </a:lnSpc>
            </a:pPr>
            <a:r>
              <a:rPr lang="en-US" smtClean="0"/>
              <a:t>Inspect at regular intervals day night</a:t>
            </a:r>
          </a:p>
          <a:p>
            <a:pPr eaLnBrk="1" hangingPunct="1">
              <a:lnSpc>
                <a:spcPct val="90000"/>
              </a:lnSpc>
            </a:pPr>
            <a:r>
              <a:rPr lang="en-US" smtClean="0"/>
              <a:t>Record inspections</a:t>
            </a:r>
          </a:p>
          <a:p>
            <a:pPr eaLnBrk="1" hangingPunct="1">
              <a:lnSpc>
                <a:spcPct val="90000"/>
              </a:lnSpc>
            </a:pPr>
            <a:r>
              <a:rPr lang="en-US" smtClean="0"/>
              <a:t>Document all actions relating to traffic control</a:t>
            </a:r>
          </a:p>
          <a:p>
            <a:pPr eaLnBrk="1" hangingPunct="1">
              <a:lnSpc>
                <a:spcPct val="90000"/>
              </a:lnSpc>
            </a:pPr>
            <a:r>
              <a:rPr lang="en-US" smtClean="0"/>
              <a:t>Store materials a safe distance from the travel way</a:t>
            </a:r>
          </a:p>
        </p:txBody>
      </p:sp>
    </p:spTree>
  </p:cSld>
  <p:clrMapOvr>
    <a:masterClrMapping/>
  </p:clrMapOvr>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idx="4294967295"/>
          </p:nvPr>
        </p:nvSpPr>
        <p:spPr>
          <a:xfrm>
            <a:off x="381000" y="381000"/>
            <a:ext cx="8229600" cy="1143000"/>
          </a:xfrm>
        </p:spPr>
        <p:txBody>
          <a:bodyPr/>
          <a:lstStyle/>
          <a:p>
            <a:pPr algn="ctr" eaLnBrk="1" fontAlgn="auto" hangingPunct="1">
              <a:spcAft>
                <a:spcPts val="0"/>
              </a:spcAft>
              <a:defRPr/>
            </a:pPr>
            <a:r>
              <a:rPr lang="pt-BR" dirty="0" smtClean="0">
                <a:solidFill>
                  <a:schemeClr val="tx1"/>
                </a:solidFill>
                <a:latin typeface="Franklin Gothic Demi" pitchFamily="34" charset="0"/>
              </a:rPr>
              <a:t>Risk Management Team</a:t>
            </a:r>
            <a:endParaRPr lang="en-US" dirty="0" smtClean="0">
              <a:solidFill>
                <a:schemeClr val="tx1"/>
              </a:solidFill>
              <a:latin typeface="Franklin Gothic Demi" pitchFamily="34" charset="0"/>
            </a:endParaRPr>
          </a:p>
        </p:txBody>
      </p:sp>
      <p:sp>
        <p:nvSpPr>
          <p:cNvPr id="362499" name="AutoShape 3"/>
          <p:cNvSpPr>
            <a:spLocks noChangeArrowheads="1"/>
          </p:cNvSpPr>
          <p:nvPr/>
        </p:nvSpPr>
        <p:spPr bwMode="auto">
          <a:xfrm>
            <a:off x="3048000" y="2590800"/>
            <a:ext cx="3200400" cy="2819400"/>
          </a:xfrm>
          <a:prstGeom prst="octagon">
            <a:avLst>
              <a:gd name="adj" fmla="val 29287"/>
            </a:avLst>
          </a:prstGeom>
          <a:solidFill>
            <a:schemeClr val="accent1"/>
          </a:solidFill>
          <a:ln w="25400" cap="sq">
            <a:solidFill>
              <a:srgbClr val="FF0000"/>
            </a:solidFill>
            <a:miter lim="800000"/>
            <a:headEnd type="none" w="sm" len="sm"/>
            <a:tailEnd type="none" w="sm" len="sm"/>
          </a:ln>
        </p:spPr>
        <p:txBody>
          <a:bodyPr wrap="none" anchor="ctr"/>
          <a:lstStyle/>
          <a:p>
            <a:pPr algn="ctr"/>
            <a:r>
              <a:rPr lang="pt-BR" sz="2400">
                <a:solidFill>
                  <a:schemeClr val="bg1"/>
                </a:solidFill>
                <a:latin typeface="Times New Roman" pitchFamily="18" charset="0"/>
              </a:rPr>
              <a:t>Risk </a:t>
            </a:r>
          </a:p>
          <a:p>
            <a:pPr algn="ctr"/>
            <a:r>
              <a:rPr lang="pt-BR" sz="2400">
                <a:solidFill>
                  <a:schemeClr val="bg1"/>
                </a:solidFill>
                <a:latin typeface="Times New Roman" pitchFamily="18" charset="0"/>
              </a:rPr>
              <a:t>Management</a:t>
            </a:r>
          </a:p>
          <a:p>
            <a:pPr algn="ctr"/>
            <a:r>
              <a:rPr lang="pt-BR" sz="2400">
                <a:solidFill>
                  <a:schemeClr val="bg1"/>
                </a:solidFill>
                <a:latin typeface="Times New Roman" pitchFamily="18" charset="0"/>
              </a:rPr>
              <a:t> Team</a:t>
            </a:r>
            <a:r>
              <a:rPr lang="pt-BR" sz="2400">
                <a:latin typeface="Times New Roman" pitchFamily="18" charset="0"/>
              </a:rPr>
              <a:t> </a:t>
            </a:r>
            <a:endParaRPr lang="en-US" sz="2400">
              <a:latin typeface="Times New Roman" pitchFamily="18" charset="0"/>
            </a:endParaRPr>
          </a:p>
        </p:txBody>
      </p:sp>
      <p:sp>
        <p:nvSpPr>
          <p:cNvPr id="362500" name="Text Box 4"/>
          <p:cNvSpPr txBox="1">
            <a:spLocks noChangeArrowheads="1"/>
          </p:cNvSpPr>
          <p:nvPr/>
        </p:nvSpPr>
        <p:spPr bwMode="auto">
          <a:xfrm>
            <a:off x="4022725" y="1793875"/>
            <a:ext cx="876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Legal</a:t>
            </a:r>
            <a:endParaRPr lang="en-US" sz="2400">
              <a:latin typeface="Times New Roman" pitchFamily="18" charset="0"/>
            </a:endParaRPr>
          </a:p>
        </p:txBody>
      </p:sp>
      <p:sp>
        <p:nvSpPr>
          <p:cNvPr id="362501" name="Text Box 5"/>
          <p:cNvSpPr txBox="1">
            <a:spLocks noChangeArrowheads="1"/>
          </p:cNvSpPr>
          <p:nvPr/>
        </p:nvSpPr>
        <p:spPr bwMode="auto">
          <a:xfrm>
            <a:off x="1371600" y="2362200"/>
            <a:ext cx="1757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Consrtuction</a:t>
            </a:r>
            <a:endParaRPr lang="en-US" sz="2400">
              <a:latin typeface="Times New Roman" pitchFamily="18" charset="0"/>
            </a:endParaRPr>
          </a:p>
        </p:txBody>
      </p:sp>
      <p:sp>
        <p:nvSpPr>
          <p:cNvPr id="362502" name="Text Box 6"/>
          <p:cNvSpPr txBox="1">
            <a:spLocks noChangeArrowheads="1"/>
          </p:cNvSpPr>
          <p:nvPr/>
        </p:nvSpPr>
        <p:spPr bwMode="auto">
          <a:xfrm>
            <a:off x="1295400" y="37338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pt-BR" sz="2400">
                <a:latin typeface="Times New Roman" pitchFamily="18" charset="0"/>
              </a:rPr>
              <a:t>Engineers</a:t>
            </a:r>
            <a:endParaRPr lang="en-US" sz="2400">
              <a:latin typeface="Times New Roman" pitchFamily="18" charset="0"/>
            </a:endParaRPr>
          </a:p>
        </p:txBody>
      </p:sp>
      <p:sp>
        <p:nvSpPr>
          <p:cNvPr id="362503" name="Text Box 7"/>
          <p:cNvSpPr txBox="1">
            <a:spLocks noChangeArrowheads="1"/>
          </p:cNvSpPr>
          <p:nvPr/>
        </p:nvSpPr>
        <p:spPr bwMode="auto">
          <a:xfrm>
            <a:off x="1752600" y="5410200"/>
            <a:ext cx="1038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Safety </a:t>
            </a:r>
            <a:endParaRPr lang="en-US" sz="2400">
              <a:latin typeface="Times New Roman" pitchFamily="18" charset="0"/>
            </a:endParaRPr>
          </a:p>
        </p:txBody>
      </p:sp>
      <p:sp>
        <p:nvSpPr>
          <p:cNvPr id="362504" name="Text Box 8"/>
          <p:cNvSpPr txBox="1">
            <a:spLocks noChangeArrowheads="1"/>
          </p:cNvSpPr>
          <p:nvPr/>
        </p:nvSpPr>
        <p:spPr bwMode="auto">
          <a:xfrm>
            <a:off x="6003925" y="5375275"/>
            <a:ext cx="175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Maintenance</a:t>
            </a:r>
            <a:endParaRPr lang="en-US" sz="2400">
              <a:latin typeface="Times New Roman" pitchFamily="18" charset="0"/>
            </a:endParaRPr>
          </a:p>
        </p:txBody>
      </p:sp>
      <p:sp>
        <p:nvSpPr>
          <p:cNvPr id="362505" name="Text Box 9"/>
          <p:cNvSpPr txBox="1">
            <a:spLocks noChangeArrowheads="1"/>
          </p:cNvSpPr>
          <p:nvPr/>
        </p:nvSpPr>
        <p:spPr bwMode="auto">
          <a:xfrm>
            <a:off x="6384925" y="3698875"/>
            <a:ext cx="1417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Education</a:t>
            </a:r>
            <a:endParaRPr lang="en-US" sz="2400">
              <a:latin typeface="Times New Roman" pitchFamily="18" charset="0"/>
            </a:endParaRPr>
          </a:p>
        </p:txBody>
      </p:sp>
      <p:sp>
        <p:nvSpPr>
          <p:cNvPr id="362506" name="Text Box 10"/>
          <p:cNvSpPr txBox="1">
            <a:spLocks noChangeArrowheads="1"/>
          </p:cNvSpPr>
          <p:nvPr/>
        </p:nvSpPr>
        <p:spPr bwMode="auto">
          <a:xfrm>
            <a:off x="6384925" y="2403475"/>
            <a:ext cx="1755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pt-BR" sz="2400">
                <a:latin typeface="Times New Roman" pitchFamily="18" charset="0"/>
              </a:rPr>
              <a:t>Enforcement</a:t>
            </a: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pt-BR" dirty="0" smtClean="0">
                <a:solidFill>
                  <a:schemeClr val="tx1"/>
                </a:solidFill>
                <a:latin typeface="Franklin Gothic Demi" pitchFamily="34" charset="0"/>
              </a:rPr>
              <a:t>The Best Defense is a Good Road</a:t>
            </a:r>
            <a:endParaRPr lang="en-US" dirty="0" smtClean="0">
              <a:solidFill>
                <a:schemeClr val="tx1"/>
              </a:solidFill>
              <a:latin typeface="Franklin Gothic Demi" pitchFamily="34" charset="0"/>
            </a:endParaRPr>
          </a:p>
        </p:txBody>
      </p:sp>
      <p:sp>
        <p:nvSpPr>
          <p:cNvPr id="363523" name="Rectangle 3"/>
          <p:cNvSpPr>
            <a:spLocks noGrp="1" noChangeArrowheads="1"/>
          </p:cNvSpPr>
          <p:nvPr>
            <p:ph idx="4294967295"/>
          </p:nvPr>
        </p:nvSpPr>
        <p:spPr>
          <a:xfrm>
            <a:off x="381000" y="1524000"/>
            <a:ext cx="8229600" cy="5029200"/>
          </a:xfrm>
        </p:spPr>
        <p:txBody>
          <a:bodyPr/>
          <a:lstStyle/>
          <a:p>
            <a:pPr eaLnBrk="1" hangingPunct="1">
              <a:lnSpc>
                <a:spcPct val="90000"/>
              </a:lnSpc>
            </a:pPr>
            <a:r>
              <a:rPr lang="pt-BR" smtClean="0"/>
              <a:t>How to do it right?</a:t>
            </a:r>
          </a:p>
          <a:p>
            <a:pPr lvl="1" eaLnBrk="1" hangingPunct="1">
              <a:lnSpc>
                <a:spcPct val="90000"/>
              </a:lnSpc>
            </a:pPr>
            <a:r>
              <a:rPr lang="pt-BR" sz="3000" smtClean="0">
                <a:solidFill>
                  <a:schemeClr val="accent1"/>
                </a:solidFill>
              </a:rPr>
              <a:t>Train employees</a:t>
            </a:r>
          </a:p>
          <a:p>
            <a:pPr lvl="1" eaLnBrk="1" hangingPunct="1">
              <a:lnSpc>
                <a:spcPct val="90000"/>
              </a:lnSpc>
            </a:pPr>
            <a:r>
              <a:rPr lang="pt-BR" sz="3000" smtClean="0"/>
              <a:t>Anticipate Problems</a:t>
            </a:r>
          </a:p>
          <a:p>
            <a:pPr lvl="1" eaLnBrk="1" hangingPunct="1">
              <a:lnSpc>
                <a:spcPct val="90000"/>
              </a:lnSpc>
            </a:pPr>
            <a:r>
              <a:rPr lang="pt-BR" sz="3000" smtClean="0"/>
              <a:t>Audit technical documents</a:t>
            </a:r>
          </a:p>
          <a:p>
            <a:pPr lvl="1" eaLnBrk="1" hangingPunct="1">
              <a:lnSpc>
                <a:spcPct val="90000"/>
              </a:lnSpc>
            </a:pPr>
            <a:r>
              <a:rPr lang="pt-BR" sz="3000" smtClean="0"/>
              <a:t>Adequate interpretation of specifications</a:t>
            </a:r>
          </a:p>
          <a:p>
            <a:pPr lvl="2" eaLnBrk="1" hangingPunct="1">
              <a:lnSpc>
                <a:spcPct val="90000"/>
              </a:lnSpc>
            </a:pPr>
            <a:r>
              <a:rPr lang="pt-BR" sz="3000" smtClean="0"/>
              <a:t>MUTCD </a:t>
            </a:r>
          </a:p>
          <a:p>
            <a:pPr lvl="2" eaLnBrk="1" hangingPunct="1">
              <a:lnSpc>
                <a:spcPct val="90000"/>
              </a:lnSpc>
            </a:pPr>
            <a:r>
              <a:rPr lang="pt-BR" sz="3000" smtClean="0"/>
              <a:t>Construction Codes</a:t>
            </a:r>
          </a:p>
          <a:p>
            <a:pPr lvl="2" eaLnBrk="1" hangingPunct="1">
              <a:lnSpc>
                <a:spcPct val="90000"/>
              </a:lnSpc>
            </a:pPr>
            <a:r>
              <a:rPr lang="pt-BR" sz="3000" smtClean="0"/>
              <a:t>Standard Drawings</a:t>
            </a:r>
          </a:p>
          <a:p>
            <a:pPr lvl="2" eaLnBrk="1" hangingPunct="1">
              <a:lnSpc>
                <a:spcPct val="90000"/>
              </a:lnSpc>
            </a:pPr>
            <a:r>
              <a:rPr lang="pt-BR" sz="3000" smtClean="0"/>
              <a:t>AASHTO Roadside Design Guide</a:t>
            </a:r>
          </a:p>
          <a:p>
            <a:pPr lvl="1" eaLnBrk="1" hangingPunct="1">
              <a:lnSpc>
                <a:spcPct val="90000"/>
              </a:lnSpc>
            </a:pPr>
            <a:r>
              <a:rPr lang="pt-BR" sz="3000" smtClean="0"/>
              <a:t>Road Safety Audit</a:t>
            </a:r>
          </a:p>
        </p:txBody>
      </p:sp>
    </p:spTree>
  </p:cSld>
  <p:clrMapOvr>
    <a:masterClrMapping/>
  </p:clrMapOvr>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28600"/>
            <a:ext cx="8188325" cy="1530350"/>
          </a:xfrm>
          <a:prstGeom prst="rect">
            <a:avLst/>
          </a:prstGeom>
        </p:spPr>
        <p:txBody>
          <a:bodyPr/>
          <a:lstStyle/>
          <a:p>
            <a:pPr algn="ctr" fontAlgn="auto">
              <a:spcAft>
                <a:spcPts val="0"/>
              </a:spcAft>
              <a:defRPr/>
            </a:pPr>
            <a:r>
              <a:rPr lang="en-US" sz="4000" spc="-100" dirty="0">
                <a:latin typeface="Franklin Gothic Demi" pitchFamily="34" charset="0"/>
                <a:ea typeface="+mj-ea"/>
                <a:cs typeface="+mj-cs"/>
              </a:rPr>
              <a:t>Plan to provide safety for </a:t>
            </a:r>
            <a:r>
              <a:rPr lang="en-US" sz="4000" u="sng" spc="-100" dirty="0">
                <a:latin typeface="Franklin Gothic Demi" pitchFamily="34" charset="0"/>
                <a:ea typeface="+mj-ea"/>
                <a:cs typeface="+mj-cs"/>
              </a:rPr>
              <a:t>Motorists</a:t>
            </a:r>
            <a:r>
              <a:rPr lang="en-US" sz="4000" spc="-100" dirty="0">
                <a:latin typeface="Franklin Gothic Demi" pitchFamily="34" charset="0"/>
                <a:ea typeface="+mj-ea"/>
                <a:cs typeface="+mj-cs"/>
              </a:rPr>
              <a:t>, </a:t>
            </a:r>
            <a:r>
              <a:rPr lang="en-US" sz="4000" u="sng" spc="-100" dirty="0">
                <a:latin typeface="Franklin Gothic Demi" pitchFamily="34" charset="0"/>
                <a:ea typeface="+mj-ea"/>
                <a:cs typeface="+mj-cs"/>
              </a:rPr>
              <a:t>Workers</a:t>
            </a:r>
            <a:r>
              <a:rPr lang="en-US" sz="4000" spc="-100" dirty="0">
                <a:latin typeface="Franklin Gothic Demi" pitchFamily="34" charset="0"/>
                <a:ea typeface="+mj-ea"/>
                <a:cs typeface="+mj-cs"/>
              </a:rPr>
              <a:t> and </a:t>
            </a:r>
            <a:r>
              <a:rPr lang="en-US" sz="4000" u="sng" spc="-100" dirty="0">
                <a:latin typeface="Franklin Gothic Demi" pitchFamily="34" charset="0"/>
                <a:ea typeface="+mj-ea"/>
                <a:cs typeface="+mj-cs"/>
              </a:rPr>
              <a:t>Pedestrians </a:t>
            </a:r>
            <a:r>
              <a:rPr lang="en-US" sz="4000" spc="-100" dirty="0">
                <a:latin typeface="Franklin Gothic Demi" pitchFamily="34" charset="0"/>
                <a:ea typeface="+mj-ea"/>
                <a:cs typeface="+mj-cs"/>
              </a:rPr>
              <a:t/>
            </a:r>
            <a:br>
              <a:rPr lang="en-US" sz="4000" spc="-100" dirty="0">
                <a:latin typeface="Franklin Gothic Demi" pitchFamily="34" charset="0"/>
                <a:ea typeface="+mj-ea"/>
                <a:cs typeface="+mj-cs"/>
              </a:rPr>
            </a:br>
            <a:endParaRPr lang="en-US" sz="4000" spc="-100" dirty="0">
              <a:latin typeface="Franklin Gothic Demi" pitchFamily="34" charset="0"/>
              <a:ea typeface="+mj-ea"/>
              <a:cs typeface="+mj-cs"/>
            </a:endParaRPr>
          </a:p>
        </p:txBody>
      </p:sp>
      <p:grpSp>
        <p:nvGrpSpPr>
          <p:cNvPr id="2" name="Diagram 3"/>
          <p:cNvGrpSpPr>
            <a:grpSpLocks/>
          </p:cNvGrpSpPr>
          <p:nvPr/>
        </p:nvGrpSpPr>
        <p:grpSpPr bwMode="auto">
          <a:xfrm>
            <a:off x="1066800" y="1981200"/>
            <a:ext cx="7099300" cy="4191000"/>
            <a:chOff x="768" y="192"/>
            <a:chExt cx="4896" cy="3648"/>
          </a:xfrm>
        </p:grpSpPr>
        <p:sp>
          <p:nvSpPr>
            <p:cNvPr id="3" name="_s35844"/>
            <p:cNvSpPr>
              <a:spLocks noChangeArrowheads="1" noTextEdit="1"/>
            </p:cNvSpPr>
            <p:nvPr/>
          </p:nvSpPr>
          <p:spPr bwMode="auto">
            <a:xfrm>
              <a:off x="2037" y="465"/>
              <a:ext cx="2358" cy="235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none" lIns="0" tIns="0" rIns="0" bIns="0" numCol="1" anchor="ctr" anchorCtr="0" compatLnSpc="1">
              <a:prstTxWarp prst="textNoShape">
                <a:avLst/>
              </a:prstTxWarp>
            </a:bodyPr>
            <a:lstStyle/>
            <a:p>
              <a:endParaRPr lang="en-US"/>
            </a:p>
          </p:txBody>
        </p:sp>
        <p:sp>
          <p:nvSpPr>
            <p:cNvPr id="5" name="_s35845"/>
            <p:cNvSpPr>
              <a:spLocks noChangeArrowheads="1" noTextEdit="1"/>
            </p:cNvSpPr>
            <p:nvPr/>
          </p:nvSpPr>
          <p:spPr bwMode="auto">
            <a:xfrm rot="7200000">
              <a:off x="2359" y="1023"/>
              <a:ext cx="2358" cy="235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none" lIns="0" tIns="0" rIns="0" bIns="0" numCol="1" anchor="ctr" anchorCtr="0" compatLnSpc="1">
              <a:prstTxWarp prst="textNoShape">
                <a:avLst/>
              </a:prstTxWarp>
            </a:bodyPr>
            <a:lstStyle/>
            <a:p>
              <a:endParaRPr lang="en-US"/>
            </a:p>
          </p:txBody>
        </p:sp>
        <p:sp>
          <p:nvSpPr>
            <p:cNvPr id="6" name="_s35846"/>
            <p:cNvSpPr>
              <a:spLocks noChangeArrowheads="1" noTextEdit="1"/>
            </p:cNvSpPr>
            <p:nvPr/>
          </p:nvSpPr>
          <p:spPr bwMode="auto">
            <a:xfrm rot="14400000">
              <a:off x="1715" y="1023"/>
              <a:ext cx="2358" cy="2358"/>
            </a:xfrm>
            <a:custGeom>
              <a:avLst/>
              <a:gdLst>
                <a:gd name="G0" fmla="+- -5242880 0 0"/>
                <a:gd name="G1" fmla="+- -8519680 0 0"/>
                <a:gd name="G2" fmla="+- -5242880 0 -8519680"/>
                <a:gd name="G3" fmla="+- 10800 0 0"/>
                <a:gd name="G4" fmla="+- 0 0 -5242880"/>
                <a:gd name="T0" fmla="*/ 360 256 1"/>
                <a:gd name="T1" fmla="*/ 0 256 1"/>
                <a:gd name="G5" fmla="+- G2 T0 T1"/>
                <a:gd name="G6" fmla="?: G2 G2 G5"/>
                <a:gd name="G7" fmla="+- 0 0 G6"/>
                <a:gd name="G8" fmla="+- 7200 0 0"/>
                <a:gd name="G9" fmla="+- 0 0 -8519680"/>
                <a:gd name="G10" fmla="+- 7200 0 2700"/>
                <a:gd name="G11" fmla="cos G10 -5242880"/>
                <a:gd name="G12" fmla="sin G10 -5242880"/>
                <a:gd name="G13" fmla="cos 13500 -5242880"/>
                <a:gd name="G14" fmla="sin 13500 -5242880"/>
                <a:gd name="G15" fmla="+- G11 10800 0"/>
                <a:gd name="G16" fmla="+- G12 10800 0"/>
                <a:gd name="G17" fmla="+- G13 10800 0"/>
                <a:gd name="G18" fmla="+- G14 10800 0"/>
                <a:gd name="G19" fmla="*/ 7200 1 2"/>
                <a:gd name="G20" fmla="+- G19 5400 0"/>
                <a:gd name="G21" fmla="cos G20 -5242880"/>
                <a:gd name="G22" fmla="sin G20 -5242880"/>
                <a:gd name="G23" fmla="+- G21 10800 0"/>
                <a:gd name="G24" fmla="+- G12 G23 G22"/>
                <a:gd name="G25" fmla="+- G22 G23 G11"/>
                <a:gd name="G26" fmla="cos 10800 -5242880"/>
                <a:gd name="G27" fmla="sin 10800 -5242880"/>
                <a:gd name="G28" fmla="cos 7200 -5242880"/>
                <a:gd name="G29" fmla="sin 7200 -5242880"/>
                <a:gd name="G30" fmla="+- G26 10800 0"/>
                <a:gd name="G31" fmla="+- G27 10800 0"/>
                <a:gd name="G32" fmla="+- G28 10800 0"/>
                <a:gd name="G33" fmla="+- G29 10800 0"/>
                <a:gd name="G34" fmla="+- G19 5400 0"/>
                <a:gd name="G35" fmla="cos G34 -8519680"/>
                <a:gd name="G36" fmla="sin G34 -8519680"/>
                <a:gd name="G37" fmla="+/ -8519680 -5242880 2"/>
                <a:gd name="T2" fmla="*/ 180 256 1"/>
                <a:gd name="T3" fmla="*/ 0 256 1"/>
                <a:gd name="G38" fmla="+- G37 T2 T3"/>
                <a:gd name="G39" fmla="?: G2 G37 G38"/>
                <a:gd name="G40" fmla="cos 10800 G39"/>
                <a:gd name="G41" fmla="sin 10800 G39"/>
                <a:gd name="G42" fmla="cos 7200 G39"/>
                <a:gd name="G43" fmla="sin 7200 G39"/>
                <a:gd name="G44" fmla="+- G40 10800 0"/>
                <a:gd name="G45" fmla="+- G41 10800 0"/>
                <a:gd name="G46" fmla="+- G42 10800 0"/>
                <a:gd name="G47" fmla="+- G43 10800 0"/>
                <a:gd name="G48" fmla="+- G35 10800 0"/>
                <a:gd name="G49" fmla="+- G36 10800 0"/>
                <a:gd name="T4" fmla="*/ 8004 w 21600"/>
                <a:gd name="T5" fmla="*/ 368 h 21600"/>
                <a:gd name="T6" fmla="*/ 5014 w 21600"/>
                <a:gd name="T7" fmla="*/ 3905 h 21600"/>
                <a:gd name="T8" fmla="*/ 8936 w 21600"/>
                <a:gd name="T9" fmla="*/ 3845 h 21600"/>
                <a:gd name="T10" fmla="*/ 13144 w 21600"/>
                <a:gd name="T11" fmla="*/ -2495 h 21600"/>
                <a:gd name="T12" fmla="*/ 16794 w 21600"/>
                <a:gd name="T13" fmla="*/ 2717 h 21600"/>
                <a:gd name="T14" fmla="*/ 11581 w 21600"/>
                <a:gd name="T15" fmla="*/ 636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accent1"/>
            </a:solidFill>
            <a:ln w="9525">
              <a:solidFill>
                <a:schemeClr val="tx1"/>
              </a:solidFill>
              <a:miter lim="800000"/>
              <a:headEnd/>
              <a:tailEnd/>
            </a:ln>
          </p:spPr>
          <p:txBody>
            <a:bodyPr vert="horz" wrap="none" lIns="0" tIns="0" rIns="0" bIns="0" numCol="1" anchor="ctr" anchorCtr="0" compatLnSpc="1">
              <a:prstTxWarp prst="textNoShape">
                <a:avLst/>
              </a:prstTxWarp>
            </a:bodyPr>
            <a:lstStyle/>
            <a:p>
              <a:endParaRPr lang="en-US"/>
            </a:p>
          </p:txBody>
        </p:sp>
        <p:sp>
          <p:nvSpPr>
            <p:cNvPr id="7" name="_s35847"/>
            <p:cNvSpPr>
              <a:spLocks noChangeArrowheads="1"/>
            </p:cNvSpPr>
            <p:nvPr/>
          </p:nvSpPr>
          <p:spPr bwMode="auto">
            <a:xfrm>
              <a:off x="3861" y="896"/>
              <a:ext cx="946" cy="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cs typeface="Arial" pitchFamily="34" charset="0"/>
                </a:rPr>
                <a:t>COMMENTS</a:t>
              </a:r>
            </a:p>
          </p:txBody>
        </p:sp>
        <p:sp>
          <p:nvSpPr>
            <p:cNvPr id="8" name="_s35848"/>
            <p:cNvSpPr>
              <a:spLocks noChangeArrowheads="1"/>
            </p:cNvSpPr>
            <p:nvPr/>
          </p:nvSpPr>
          <p:spPr bwMode="auto">
            <a:xfrm>
              <a:off x="2744" y="2834"/>
              <a:ext cx="946" cy="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SUGGESTIONS</a:t>
              </a:r>
            </a:p>
          </p:txBody>
        </p:sp>
        <p:sp>
          <p:nvSpPr>
            <p:cNvPr id="9" name="_s35849"/>
            <p:cNvSpPr>
              <a:spLocks noChangeArrowheads="1"/>
            </p:cNvSpPr>
            <p:nvPr/>
          </p:nvSpPr>
          <p:spPr bwMode="auto">
            <a:xfrm>
              <a:off x="1624" y="898"/>
              <a:ext cx="946" cy="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Arial" pitchFamily="34" charset="0"/>
                  <a:cs typeface="Arial" pitchFamily="34" charset="0"/>
                </a:rPr>
                <a:t>QUESTIONS</a:t>
              </a: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idx="4294967295"/>
          </p:nvPr>
        </p:nvSpPr>
        <p:spPr>
          <a:xfrm>
            <a:off x="4572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“May” Language for Option Statements</a:t>
            </a:r>
          </a:p>
        </p:txBody>
      </p:sp>
      <p:sp>
        <p:nvSpPr>
          <p:cNvPr id="79875" name="Rectangle 1027"/>
          <p:cNvSpPr>
            <a:spLocks noGrp="1" noChangeArrowheads="1"/>
          </p:cNvSpPr>
          <p:nvPr>
            <p:ph idx="4294967295"/>
          </p:nvPr>
        </p:nvSpPr>
        <p:spPr>
          <a:xfrm>
            <a:off x="457200" y="1905000"/>
            <a:ext cx="8229600" cy="4530725"/>
          </a:xfrm>
        </p:spPr>
        <p:txBody>
          <a:bodyPr/>
          <a:lstStyle/>
          <a:p>
            <a:pPr eaLnBrk="1" hangingPunct="1"/>
            <a:r>
              <a:rPr lang="en-US" smtClean="0"/>
              <a:t>“Temporary traffic barriers, including shifting portable or moveable barrier installations to accommodate varying directional motor vehicle traffic demands, may be used to separate two way motor vehicle traffic.”</a:t>
            </a:r>
          </a:p>
          <a:p>
            <a:pPr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304800"/>
            <a:ext cx="7772400" cy="914400"/>
          </a:xfrm>
          <a:prstGeom prst="rect">
            <a:avLst/>
          </a:prstGeom>
        </p:spPr>
        <p:txBody>
          <a:bodyPr>
            <a:normAutofit/>
          </a:bodyPr>
          <a:lstStyle/>
          <a:p>
            <a:pPr algn="ctr" fontAlgn="auto">
              <a:spcAft>
                <a:spcPts val="0"/>
              </a:spcAft>
              <a:defRPr/>
            </a:pPr>
            <a:r>
              <a:rPr lang="en-US" sz="4000" spc="-100" dirty="0">
                <a:latin typeface="Franklin Gothic Demi" pitchFamily="34" charset="0"/>
                <a:ea typeface="+mj-ea"/>
                <a:cs typeface="+mj-cs"/>
              </a:rPr>
              <a:t>Support Statements in MUTCD</a:t>
            </a:r>
          </a:p>
        </p:txBody>
      </p:sp>
      <p:sp>
        <p:nvSpPr>
          <p:cNvPr id="5" name="Rectangle 3"/>
          <p:cNvSpPr txBox="1">
            <a:spLocks noChangeArrowheads="1"/>
          </p:cNvSpPr>
          <p:nvPr/>
        </p:nvSpPr>
        <p:spPr>
          <a:xfrm>
            <a:off x="609600" y="1600200"/>
            <a:ext cx="7772400" cy="4572000"/>
          </a:xfrm>
          <a:prstGeom prst="rect">
            <a:avLst/>
          </a:prstGeom>
        </p:spPr>
        <p:txBody>
          <a:bodyPr/>
          <a:lstStyle/>
          <a:p>
            <a:pPr marL="411480" indent="-342900" fontAlgn="auto">
              <a:spcBef>
                <a:spcPts val="700"/>
              </a:spcBef>
              <a:spcAft>
                <a:spcPts val="0"/>
              </a:spcAft>
              <a:buClr>
                <a:schemeClr val="tx2"/>
              </a:buClr>
              <a:buSzPct val="95000"/>
              <a:buFont typeface="Wingdings"/>
              <a:buChar char=""/>
              <a:defRPr/>
            </a:pPr>
            <a:r>
              <a:rPr lang="en-US" sz="3000" dirty="0">
                <a:latin typeface="+mn-lt"/>
                <a:cs typeface="+mn-cs"/>
              </a:rPr>
              <a:t>Periodically throughout the MUTCD support statements appear for background information and to provide a basis of understanding of that section.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ctrTitle" idx="4294967295"/>
          </p:nvPr>
        </p:nvSpPr>
        <p:spPr>
          <a:xfrm>
            <a:off x="762000" y="2590800"/>
            <a:ext cx="7772400" cy="2743200"/>
          </a:xfrm>
        </p:spPr>
        <p:txBody>
          <a:bodyPr>
            <a:normAutofit fontScale="90000"/>
          </a:bodyPr>
          <a:lstStyle/>
          <a:p>
            <a:pPr algn="ctr" eaLnBrk="1" fontAlgn="auto" hangingPunct="1">
              <a:spcAft>
                <a:spcPts val="0"/>
              </a:spcAft>
              <a:defRPr/>
            </a:pPr>
            <a:r>
              <a:rPr lang="en-US" sz="4800" dirty="0" smtClean="0">
                <a:solidFill>
                  <a:schemeClr val="tx1"/>
                </a:solidFill>
                <a:latin typeface="Franklin Gothic Demi" pitchFamily="34" charset="0"/>
              </a:rPr>
              <a:t>Fundamental Principles </a:t>
            </a:r>
            <a:br>
              <a:rPr lang="en-US" sz="4800" dirty="0" smtClean="0">
                <a:solidFill>
                  <a:schemeClr val="tx1"/>
                </a:solidFill>
                <a:latin typeface="Franklin Gothic Demi" pitchFamily="34" charset="0"/>
              </a:rPr>
            </a:br>
            <a:r>
              <a:rPr lang="en-US" sz="4800" dirty="0" smtClean="0">
                <a:solidFill>
                  <a:schemeClr val="tx1"/>
                </a:solidFill>
                <a:latin typeface="Franklin Gothic Demi" pitchFamily="34" charset="0"/>
              </a:rPr>
              <a:t>of </a:t>
            </a:r>
            <a:br>
              <a:rPr lang="en-US" sz="4800" dirty="0" smtClean="0">
                <a:solidFill>
                  <a:schemeClr val="tx1"/>
                </a:solidFill>
                <a:latin typeface="Franklin Gothic Demi" pitchFamily="34" charset="0"/>
              </a:rPr>
            </a:br>
            <a:r>
              <a:rPr lang="en-US" sz="4800" dirty="0" smtClean="0">
                <a:solidFill>
                  <a:schemeClr val="tx1"/>
                </a:solidFill>
                <a:latin typeface="Franklin Gothic Demi" pitchFamily="34" charset="0"/>
              </a:rPr>
              <a:t>Traffic Control</a:t>
            </a:r>
            <a:r>
              <a:rPr lang="en-US" sz="4800" dirty="0" smtClean="0">
                <a:solidFill>
                  <a:schemeClr val="tx2">
                    <a:satMod val="200000"/>
                  </a:schemeClr>
                </a:solidFill>
              </a:rPr>
              <a:t/>
            </a:r>
            <a:br>
              <a:rPr lang="en-US" sz="4800" dirty="0" smtClean="0">
                <a:solidFill>
                  <a:schemeClr val="tx2">
                    <a:satMod val="200000"/>
                  </a:schemeClr>
                </a:solidFill>
              </a:rPr>
            </a:br>
            <a:r>
              <a:rPr lang="en-US" sz="4800" dirty="0" smtClean="0">
                <a:solidFill>
                  <a:schemeClr val="tx2">
                    <a:satMod val="200000"/>
                  </a:schemeClr>
                </a:solidFill>
              </a:rPr>
              <a:t/>
            </a:r>
            <a:br>
              <a:rPr lang="en-US" sz="4800" dirty="0" smtClean="0">
                <a:solidFill>
                  <a:schemeClr val="tx2">
                    <a:satMod val="200000"/>
                  </a:schemeClr>
                </a:solidFill>
              </a:rPr>
            </a:br>
            <a:endParaRPr lang="en-US" sz="4800" dirty="0" smtClean="0">
              <a:solidFill>
                <a:schemeClr val="tx2">
                  <a:satMod val="200000"/>
                </a:schemeClr>
              </a:solidFill>
            </a:endParaRPr>
          </a:p>
        </p:txBody>
      </p:sp>
      <p:sp>
        <p:nvSpPr>
          <p:cNvPr id="5" name="Rectangle 1026"/>
          <p:cNvSpPr txBox="1">
            <a:spLocks noChangeArrowheads="1"/>
          </p:cNvSpPr>
          <p:nvPr/>
        </p:nvSpPr>
        <p:spPr>
          <a:xfrm>
            <a:off x="457200" y="304800"/>
            <a:ext cx="8229600" cy="1143000"/>
          </a:xfrm>
          <a:prstGeom prst="rect">
            <a:avLst/>
          </a:prstGeom>
        </p:spPr>
        <p:txBody>
          <a:bodyPr/>
          <a:lstStyle/>
          <a:p>
            <a:pPr algn="ctr" fontAlgn="auto">
              <a:spcAft>
                <a:spcPts val="0"/>
              </a:spcAft>
              <a:defRPr/>
            </a:pPr>
            <a:r>
              <a:rPr lang="en-US" sz="8000" spc="-100" dirty="0">
                <a:latin typeface="Franklin Gothic Demi" pitchFamily="34" charset="0"/>
                <a:ea typeface="+mj-ea"/>
                <a:cs typeface="+mj-cs"/>
              </a:rPr>
              <a:t>SECTION 3</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Fundamental Principles</a:t>
            </a:r>
          </a:p>
        </p:txBody>
      </p:sp>
      <p:sp>
        <p:nvSpPr>
          <p:cNvPr id="99331" name="Rectangle 3"/>
          <p:cNvSpPr>
            <a:spLocks noGrp="1" noChangeArrowheads="1"/>
          </p:cNvSpPr>
          <p:nvPr>
            <p:ph idx="4294967295"/>
          </p:nvPr>
        </p:nvSpPr>
        <p:spPr>
          <a:xfrm>
            <a:off x="457200" y="1600200"/>
            <a:ext cx="8229600" cy="4530725"/>
          </a:xfrm>
        </p:spPr>
        <p:txBody>
          <a:bodyPr>
            <a:normAutofit fontScale="92500" lnSpcReduction="10000"/>
          </a:bodyPr>
          <a:lstStyle/>
          <a:p>
            <a:pPr marL="609600" indent="-609600" eaLnBrk="1" fontAlgn="auto" hangingPunct="1">
              <a:spcAft>
                <a:spcPts val="0"/>
              </a:spcAft>
              <a:buFont typeface="Wingdings"/>
              <a:buChar char=""/>
              <a:defRPr/>
            </a:pPr>
            <a:r>
              <a:rPr lang="en-US" sz="2800" dirty="0" smtClean="0"/>
              <a:t>Two Standards</a:t>
            </a:r>
          </a:p>
          <a:p>
            <a:pPr marL="1371600" lvl="2" indent="-457200" eaLnBrk="1" fontAlgn="auto" hangingPunct="1">
              <a:spcAft>
                <a:spcPts val="0"/>
              </a:spcAft>
              <a:buFontTx/>
              <a:buAutoNum type="arabicPeriod"/>
              <a:defRPr/>
            </a:pPr>
            <a:r>
              <a:rPr lang="en-US" sz="2800" dirty="0" smtClean="0"/>
              <a:t>“Control of the road users through a temporary traffic control zone </a:t>
            </a:r>
            <a:r>
              <a:rPr lang="en-US" sz="2800" u="sng" dirty="0" smtClean="0"/>
              <a:t>shall be</a:t>
            </a:r>
            <a:r>
              <a:rPr lang="en-US" sz="2800" dirty="0" smtClean="0"/>
              <a:t> an essential part of highway construction, utility work, maintenance operations and incident management”</a:t>
            </a:r>
          </a:p>
          <a:p>
            <a:pPr marL="1371600" lvl="2" indent="-457200" eaLnBrk="1" fontAlgn="auto" hangingPunct="1">
              <a:spcAft>
                <a:spcPts val="0"/>
              </a:spcAft>
              <a:buFontTx/>
              <a:buAutoNum type="arabicPeriod"/>
              <a:defRPr/>
            </a:pPr>
            <a:r>
              <a:rPr lang="en-US" sz="2800" dirty="0" smtClean="0"/>
              <a:t>“All temporary traffic control devices </a:t>
            </a:r>
            <a:r>
              <a:rPr lang="en-US" sz="2800" u="sng" dirty="0" smtClean="0"/>
              <a:t>shall be</a:t>
            </a:r>
            <a:r>
              <a:rPr lang="en-US" sz="2800" dirty="0" smtClean="0"/>
              <a:t> removed as soon as practical when they are no longer needed.” “When work is suspended for short periods of time, temporary traffic control devices that are no longer appropriate </a:t>
            </a:r>
            <a:r>
              <a:rPr lang="en-US" sz="2800" u="sng" dirty="0" smtClean="0"/>
              <a:t>shall be</a:t>
            </a:r>
            <a:r>
              <a:rPr lang="en-US" sz="2800" dirty="0" smtClean="0"/>
              <a:t> removed or covered.”</a:t>
            </a:r>
          </a:p>
          <a:p>
            <a:pPr marL="990600" lvl="1" indent="-533400" eaLnBrk="1" fontAlgn="auto" hangingPunct="1">
              <a:spcAft>
                <a:spcPts val="0"/>
              </a:spcAft>
              <a:buFontTx/>
              <a:buNone/>
              <a:defRPr/>
            </a:pPr>
            <a:endParaRPr lang="en-US"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074"/>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Fundamental Principle</a:t>
            </a:r>
          </a:p>
        </p:txBody>
      </p:sp>
      <p:sp>
        <p:nvSpPr>
          <p:cNvPr id="83971" name="Rectangle 3075"/>
          <p:cNvSpPr>
            <a:spLocks noGrp="1" noChangeArrowheads="1"/>
          </p:cNvSpPr>
          <p:nvPr>
            <p:ph idx="4294967295"/>
          </p:nvPr>
        </p:nvSpPr>
        <p:spPr>
          <a:xfrm>
            <a:off x="457200" y="1600200"/>
            <a:ext cx="8229600" cy="4530725"/>
          </a:xfrm>
        </p:spPr>
        <p:txBody>
          <a:bodyPr/>
          <a:lstStyle/>
          <a:p>
            <a:pPr eaLnBrk="1" hangingPunct="1">
              <a:lnSpc>
                <a:spcPct val="90000"/>
              </a:lnSpc>
            </a:pPr>
            <a:r>
              <a:rPr lang="en-US" sz="2800" smtClean="0"/>
              <a:t>Motorist, Pedestrian and Worker safety in temporary traffic control zones </a:t>
            </a:r>
            <a:r>
              <a:rPr lang="en-US" sz="2800" u="sng" smtClean="0"/>
              <a:t>should be</a:t>
            </a:r>
            <a:r>
              <a:rPr lang="en-US" sz="2800" smtClean="0"/>
              <a:t> an integral and high priority element of every project, from planning to construction phases.</a:t>
            </a:r>
          </a:p>
          <a:p>
            <a:pPr eaLnBrk="1" hangingPunct="1">
              <a:lnSpc>
                <a:spcPct val="90000"/>
              </a:lnSpc>
            </a:pPr>
            <a:r>
              <a:rPr lang="en-US" sz="2800" smtClean="0"/>
              <a:t>Road user movements </a:t>
            </a:r>
            <a:r>
              <a:rPr lang="en-US" sz="2800" u="sng" smtClean="0"/>
              <a:t>should be</a:t>
            </a:r>
            <a:r>
              <a:rPr lang="en-US" sz="2800" smtClean="0"/>
              <a:t> inhibited as little as practical,</a:t>
            </a:r>
          </a:p>
          <a:p>
            <a:pPr lvl="2" eaLnBrk="1" hangingPunct="1">
              <a:lnSpc>
                <a:spcPct val="90000"/>
              </a:lnSpc>
            </a:pPr>
            <a:r>
              <a:rPr lang="en-US" sz="2800" smtClean="0"/>
              <a:t>Drivers will only adjust their speed if they clearly perceive a need to do so.</a:t>
            </a:r>
          </a:p>
          <a:p>
            <a:pPr lvl="1" eaLnBrk="1" hangingPunct="1">
              <a:lnSpc>
                <a:spcPct val="90000"/>
              </a:lnSpc>
              <a:buFontTx/>
              <a:buNone/>
            </a:pPr>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Introductions</a:t>
            </a:r>
          </a:p>
        </p:txBody>
      </p:sp>
      <p:sp>
        <p:nvSpPr>
          <p:cNvPr id="52227" name="Rectangle 3"/>
          <p:cNvSpPr>
            <a:spLocks noGrp="1" noChangeArrowheads="1"/>
          </p:cNvSpPr>
          <p:nvPr>
            <p:ph idx="4294967295"/>
          </p:nvPr>
        </p:nvSpPr>
        <p:spPr>
          <a:xfrm>
            <a:off x="457200" y="1524000"/>
            <a:ext cx="8229600" cy="4530725"/>
          </a:xfrm>
        </p:spPr>
        <p:txBody>
          <a:bodyPr/>
          <a:lstStyle/>
          <a:p>
            <a:pPr eaLnBrk="1" hangingPunct="1"/>
            <a:r>
              <a:rPr lang="en-US" smtClean="0"/>
              <a:t>Name</a:t>
            </a:r>
          </a:p>
          <a:p>
            <a:pPr eaLnBrk="1" hangingPunct="1"/>
            <a:r>
              <a:rPr lang="en-US" smtClean="0"/>
              <a:t>Employer</a:t>
            </a:r>
          </a:p>
          <a:p>
            <a:pPr eaLnBrk="1" hangingPunct="1"/>
            <a:r>
              <a:rPr lang="en-US" smtClean="0"/>
              <a:t>Job Responsibilities</a:t>
            </a:r>
          </a:p>
          <a:p>
            <a:pPr eaLnBrk="1" hangingPunct="1"/>
            <a:r>
              <a:rPr lang="en-US" smtClean="0"/>
              <a:t>Years of Experience</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074"/>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Fundamental Principle</a:t>
            </a:r>
          </a:p>
        </p:txBody>
      </p:sp>
      <p:sp>
        <p:nvSpPr>
          <p:cNvPr id="4" name="Rectangle 3"/>
          <p:cNvSpPr txBox="1">
            <a:spLocks noChangeArrowheads="1"/>
          </p:cNvSpPr>
          <p:nvPr/>
        </p:nvSpPr>
        <p:spPr>
          <a:xfrm>
            <a:off x="685800" y="1600200"/>
            <a:ext cx="7772400" cy="4572000"/>
          </a:xfrm>
          <a:prstGeom prst="rect">
            <a:avLst/>
          </a:prstGeom>
        </p:spPr>
        <p:txBody>
          <a:bodyPr>
            <a:normAutofit/>
          </a:bodyPr>
          <a:lstStyle/>
          <a:p>
            <a:pPr marL="411480" indent="-342900" fontAlgn="auto">
              <a:spcBef>
                <a:spcPts val="700"/>
              </a:spcBef>
              <a:spcAft>
                <a:spcPts val="0"/>
              </a:spcAft>
              <a:buClr>
                <a:schemeClr val="tx2"/>
              </a:buClr>
              <a:buSzPct val="95000"/>
              <a:buFont typeface="Wingdings"/>
              <a:buChar char=""/>
              <a:defRPr/>
            </a:pPr>
            <a:r>
              <a:rPr lang="en-US" sz="3000" dirty="0">
                <a:latin typeface="+mn-lt"/>
                <a:cs typeface="+mn-cs"/>
              </a:rPr>
              <a:t>Drivers, Pedestrians should be guided in a clear and positive manner</a:t>
            </a:r>
          </a:p>
          <a:p>
            <a:pPr marL="411480" indent="-342900" fontAlgn="auto">
              <a:spcBef>
                <a:spcPts val="700"/>
              </a:spcBef>
              <a:spcAft>
                <a:spcPts val="0"/>
              </a:spcAft>
              <a:buClr>
                <a:schemeClr val="tx2"/>
              </a:buClr>
              <a:buSzPct val="95000"/>
              <a:buFont typeface="Wingdings"/>
              <a:buChar char=""/>
              <a:defRPr/>
            </a:pPr>
            <a:r>
              <a:rPr lang="en-US" sz="3000" dirty="0">
                <a:latin typeface="+mn-lt"/>
                <a:cs typeface="+mn-cs"/>
              </a:rPr>
              <a:t>Provide a roadside recovery area or </a:t>
            </a:r>
            <a:r>
              <a:rPr lang="en-US" sz="3000" u="sng" dirty="0">
                <a:latin typeface="+mn-lt"/>
                <a:cs typeface="+mn-cs"/>
              </a:rPr>
              <a:t>clear zones</a:t>
            </a:r>
          </a:p>
          <a:p>
            <a:pPr marL="411480" indent="-342900" fontAlgn="auto">
              <a:lnSpc>
                <a:spcPct val="90000"/>
              </a:lnSpc>
              <a:spcBef>
                <a:spcPts val="700"/>
              </a:spcBef>
              <a:spcAft>
                <a:spcPts val="0"/>
              </a:spcAft>
              <a:buClr>
                <a:schemeClr val="tx2"/>
              </a:buClr>
              <a:buSzPct val="95000"/>
              <a:buFont typeface="Wingdings"/>
              <a:buChar char=""/>
              <a:defRPr/>
            </a:pPr>
            <a:r>
              <a:rPr lang="en-US" sz="3000" dirty="0">
                <a:latin typeface="+mn-lt"/>
                <a:cs typeface="+mn-cs"/>
              </a:rPr>
              <a:t>Store work equipment, workers’ private vehicles, materials and debris away form roadway to minimize getting hit. (6B.01)</a:t>
            </a:r>
          </a:p>
          <a:p>
            <a:pPr marL="411480" indent="-342900" fontAlgn="auto">
              <a:spcBef>
                <a:spcPts val="700"/>
              </a:spcBef>
              <a:spcAft>
                <a:spcPts val="0"/>
              </a:spcAft>
              <a:buClr>
                <a:schemeClr val="tx2"/>
              </a:buClr>
              <a:buSzPct val="95000"/>
              <a:buFont typeface="Wingdings"/>
              <a:buChar char=""/>
              <a:defRPr/>
            </a:pPr>
            <a:endParaRPr lang="en-US" sz="3000" dirty="0">
              <a:latin typeface="+mn-lt"/>
              <a:cs typeface="+mn-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026"/>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Fundamental Principle</a:t>
            </a:r>
          </a:p>
        </p:txBody>
      </p:sp>
      <p:sp>
        <p:nvSpPr>
          <p:cNvPr id="5124" name="Rectangle 1027"/>
          <p:cNvSpPr>
            <a:spLocks noGrp="1" noChangeArrowheads="1"/>
          </p:cNvSpPr>
          <p:nvPr>
            <p:ph type="body" sz="half" idx="4294967295"/>
          </p:nvPr>
        </p:nvSpPr>
        <p:spPr>
          <a:xfrm>
            <a:off x="609600" y="1981200"/>
            <a:ext cx="8153400" cy="2286000"/>
          </a:xfrm>
        </p:spPr>
        <p:txBody>
          <a:bodyPr/>
          <a:lstStyle/>
          <a:p>
            <a:pPr eaLnBrk="1" hangingPunct="1"/>
            <a:r>
              <a:rPr lang="en-US" sz="2400" dirty="0" smtClean="0"/>
              <a:t>“Each person whose actions affect TTC zone safety </a:t>
            </a:r>
            <a:r>
              <a:rPr lang="en-US" sz="2400" u="sng" dirty="0" smtClean="0"/>
              <a:t>should</a:t>
            </a:r>
            <a:r>
              <a:rPr lang="en-US" sz="2400" dirty="0" smtClean="0"/>
              <a:t> receive training appropriate to level of decisions they have to make.”</a:t>
            </a:r>
          </a:p>
          <a:p>
            <a:pPr eaLnBrk="1" hangingPunct="1"/>
            <a:r>
              <a:rPr lang="en-US" sz="2400" dirty="0" smtClean="0"/>
              <a:t>OSHA 1926.21(b)(2) training required for all construction workers</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a:xfrm>
            <a:off x="0" y="304800"/>
            <a:ext cx="88392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Fundamental Principle and Traffic Control Management Plans (TCMP)</a:t>
            </a:r>
          </a:p>
        </p:txBody>
      </p:sp>
      <p:sp>
        <p:nvSpPr>
          <p:cNvPr id="86019" name="Rectangle 3"/>
          <p:cNvSpPr>
            <a:spLocks noGrp="1" noChangeArrowheads="1"/>
          </p:cNvSpPr>
          <p:nvPr>
            <p:ph idx="4294967295"/>
          </p:nvPr>
        </p:nvSpPr>
        <p:spPr>
          <a:xfrm>
            <a:off x="457200" y="1905000"/>
            <a:ext cx="8229600" cy="4530725"/>
          </a:xfrm>
        </p:spPr>
        <p:txBody>
          <a:bodyPr/>
          <a:lstStyle/>
          <a:p>
            <a:pPr eaLnBrk="1" hangingPunct="1">
              <a:lnSpc>
                <a:spcPct val="90000"/>
              </a:lnSpc>
            </a:pPr>
            <a:r>
              <a:rPr lang="en-US" smtClean="0"/>
              <a:t>Depending on scope  of the project each State DOT complies with requires relating to projects by having established programs relating to:</a:t>
            </a:r>
          </a:p>
          <a:p>
            <a:pPr lvl="1" eaLnBrk="1" hangingPunct="1">
              <a:lnSpc>
                <a:spcPct val="90000"/>
              </a:lnSpc>
            </a:pPr>
            <a:r>
              <a:rPr lang="en-US" smtClean="0"/>
              <a:t>Public Relations and clean communications</a:t>
            </a:r>
          </a:p>
          <a:p>
            <a:pPr lvl="1" eaLnBrk="1" hangingPunct="1">
              <a:lnSpc>
                <a:spcPct val="90000"/>
              </a:lnSpc>
            </a:pPr>
            <a:r>
              <a:rPr lang="en-US" smtClean="0"/>
              <a:t>Audit of work zones (internal and external)</a:t>
            </a:r>
          </a:p>
          <a:p>
            <a:pPr lvl="1" eaLnBrk="1" hangingPunct="1">
              <a:lnSpc>
                <a:spcPct val="90000"/>
              </a:lnSpc>
            </a:pPr>
            <a:r>
              <a:rPr lang="en-US" smtClean="0"/>
              <a:t>Traffic control plans review process</a:t>
            </a:r>
          </a:p>
          <a:p>
            <a:pPr lvl="1" eaLnBrk="1" hangingPunct="1">
              <a:lnSpc>
                <a:spcPct val="90000"/>
              </a:lnSpc>
            </a:pPr>
            <a:r>
              <a:rPr lang="en-US" smtClean="0"/>
              <a:t>Systemic approach to traffic control including ability to manage impacts to the entire system (ITS = 1 solution)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Grp="1" noChangeArrowheads="1"/>
          </p:cNvSpPr>
          <p:nvPr>
            <p:ph type="title" idx="4294967295"/>
          </p:nvPr>
        </p:nvSpPr>
        <p:spPr>
          <a:xfrm>
            <a:off x="685800" y="0"/>
            <a:ext cx="7772400" cy="1524000"/>
          </a:xfrm>
        </p:spPr>
        <p:txBody>
          <a:bodyPr/>
          <a:lstStyle/>
          <a:p>
            <a:pPr algn="ctr" eaLnBrk="1" fontAlgn="auto" hangingPunct="1">
              <a:spcAft>
                <a:spcPts val="0"/>
              </a:spcAft>
              <a:defRPr/>
            </a:pPr>
            <a:r>
              <a:rPr lang="en-US" dirty="0" smtClean="0">
                <a:solidFill>
                  <a:schemeClr val="tx1"/>
                </a:solidFill>
                <a:latin typeface="Franklin Gothic Demi" pitchFamily="34" charset="0"/>
              </a:rPr>
              <a:t>Good Public Relations?</a:t>
            </a:r>
          </a:p>
        </p:txBody>
      </p:sp>
      <p:pic>
        <p:nvPicPr>
          <p:cNvPr id="87043" name="Picture 1027" descr="taperoadclo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76327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idx="4294967295"/>
          </p:nvPr>
        </p:nvSpPr>
        <p:spPr>
          <a:xfrm>
            <a:off x="457200" y="3810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4</a:t>
            </a:r>
          </a:p>
        </p:txBody>
      </p:sp>
      <p:sp>
        <p:nvSpPr>
          <p:cNvPr id="88067" name="Rectangle 3"/>
          <p:cNvSpPr>
            <a:spLocks noGrp="1" noChangeArrowheads="1"/>
          </p:cNvSpPr>
          <p:nvPr>
            <p:ph type="subTitle" idx="4294967295"/>
          </p:nvPr>
        </p:nvSpPr>
        <p:spPr>
          <a:xfrm>
            <a:off x="1447800" y="2286000"/>
            <a:ext cx="6400800" cy="2971800"/>
          </a:xfrm>
        </p:spPr>
        <p:txBody>
          <a:bodyPr/>
          <a:lstStyle/>
          <a:p>
            <a:pPr marL="0" indent="0" algn="ctr" eaLnBrk="1" hangingPunct="1">
              <a:buFont typeface="Wingdings" pitchFamily="2" charset="2"/>
              <a:buNone/>
            </a:pPr>
            <a:r>
              <a:rPr lang="en-US" sz="4800" smtClean="0">
                <a:latin typeface="Franklin Gothic Demi" pitchFamily="34" charset="0"/>
              </a:rPr>
              <a:t>Human Factors -</a:t>
            </a:r>
          </a:p>
          <a:p>
            <a:pPr marL="0" indent="0" algn="ctr" eaLnBrk="1" hangingPunct="1">
              <a:buFont typeface="Wingdings" pitchFamily="2" charset="2"/>
              <a:buNone/>
            </a:pPr>
            <a:r>
              <a:rPr lang="en-US" sz="4800" smtClean="0">
                <a:latin typeface="Franklin Gothic Demi" pitchFamily="34" charset="0"/>
              </a:rPr>
              <a:t>Understanding Your Customer</a:t>
            </a:r>
          </a:p>
          <a:p>
            <a:pPr marL="0" indent="0" algn="ctr" eaLnBrk="1" hangingPunct="1">
              <a:buFont typeface="Wingdings" pitchFamily="2" charset="2"/>
              <a:buNone/>
            </a:pPr>
            <a:endParaRPr lang="en-US" sz="4400" smtClean="0">
              <a:latin typeface="Franklin Gothic Demi" pitchFamily="34"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304800" y="457200"/>
            <a:ext cx="8534400" cy="1143000"/>
          </a:xfrm>
          <a:prstGeom prst="rect">
            <a:avLst/>
          </a:prstGeom>
        </p:spPr>
        <p:txBody>
          <a:bodyPr/>
          <a:lstStyle/>
          <a:p>
            <a:pPr>
              <a:defRPr/>
            </a:pPr>
            <a:r>
              <a:rPr lang="en-US" sz="4000" spc="-100" dirty="0">
                <a:latin typeface="Franklin Gothic Demi" pitchFamily="34" charset="0"/>
                <a:ea typeface="+mj-ea"/>
                <a:cs typeface="+mj-cs"/>
              </a:rPr>
              <a:t>Human barriers lead to At-Risk Behavior</a:t>
            </a:r>
            <a:r>
              <a:rPr lang="en-US" sz="3600" spc="-100" dirty="0">
                <a:latin typeface="+mj-lt"/>
                <a:ea typeface="+mj-ea"/>
                <a:cs typeface="+mj-cs"/>
              </a:rPr>
              <a:t/>
            </a:r>
            <a:br>
              <a:rPr lang="en-US" sz="3600" spc="-100" dirty="0">
                <a:latin typeface="+mj-lt"/>
                <a:ea typeface="+mj-ea"/>
                <a:cs typeface="+mj-cs"/>
              </a:rPr>
            </a:br>
            <a:endParaRPr lang="en-US" sz="3600" spc="-100" dirty="0">
              <a:latin typeface="+mj-lt"/>
              <a:ea typeface="+mj-ea"/>
              <a:cs typeface="+mj-cs"/>
            </a:endParaRPr>
          </a:p>
        </p:txBody>
      </p:sp>
      <p:sp>
        <p:nvSpPr>
          <p:cNvPr id="3" name="Rectangle 3"/>
          <p:cNvSpPr txBox="1">
            <a:spLocks noChangeArrowheads="1"/>
          </p:cNvSpPr>
          <p:nvPr/>
        </p:nvSpPr>
        <p:spPr>
          <a:xfrm>
            <a:off x="609600" y="1905000"/>
            <a:ext cx="7772400" cy="4572000"/>
          </a:xfrm>
          <a:prstGeom prst="rect">
            <a:avLst/>
          </a:prstGeom>
        </p:spPr>
        <p:txBody>
          <a:bodyPr/>
          <a:lstStyle/>
          <a:p>
            <a:pPr marL="411163" indent="-342900">
              <a:lnSpc>
                <a:spcPct val="90000"/>
              </a:lnSpc>
              <a:spcBef>
                <a:spcPts val="700"/>
              </a:spcBef>
              <a:buClr>
                <a:schemeClr val="tx2"/>
              </a:buClr>
              <a:buSzPct val="95000"/>
              <a:buFont typeface="Wingdings" pitchFamily="2" charset="2"/>
              <a:buChar char=""/>
              <a:defRPr/>
            </a:pPr>
            <a:r>
              <a:rPr lang="en-US" sz="3000" dirty="0">
                <a:latin typeface="+mn-lt"/>
                <a:cs typeface="+mn-cs"/>
              </a:rPr>
              <a:t>Misleading practice of relying on common sense.</a:t>
            </a:r>
          </a:p>
          <a:p>
            <a:pPr marL="411163" indent="-342900">
              <a:lnSpc>
                <a:spcPct val="90000"/>
              </a:lnSpc>
              <a:spcBef>
                <a:spcPts val="700"/>
              </a:spcBef>
              <a:buClr>
                <a:schemeClr val="tx2"/>
              </a:buClr>
              <a:buSzPct val="95000"/>
              <a:buFont typeface="Wingdings" pitchFamily="2" charset="2"/>
              <a:buChar char=""/>
              <a:defRPr/>
            </a:pPr>
            <a:r>
              <a:rPr lang="en-US" sz="3000" dirty="0">
                <a:latin typeface="+mn-lt"/>
                <a:cs typeface="+mn-cs"/>
              </a:rPr>
              <a:t>Safety is a continuous battle with human nature.</a:t>
            </a:r>
          </a:p>
          <a:p>
            <a:pPr marL="411163" indent="-342900">
              <a:lnSpc>
                <a:spcPct val="90000"/>
              </a:lnSpc>
              <a:spcBef>
                <a:spcPts val="700"/>
              </a:spcBef>
              <a:buClr>
                <a:schemeClr val="tx2"/>
              </a:buClr>
              <a:buSzPct val="95000"/>
              <a:buFont typeface="Wingdings" pitchFamily="2" charset="2"/>
              <a:buChar char=""/>
              <a:defRPr/>
            </a:pPr>
            <a:r>
              <a:rPr lang="en-US" sz="3000" dirty="0">
                <a:latin typeface="+mn-lt"/>
                <a:cs typeface="+mn-cs"/>
              </a:rPr>
              <a:t>The power of peer pressure.</a:t>
            </a:r>
          </a:p>
          <a:p>
            <a:pPr marL="411163" indent="-342900">
              <a:lnSpc>
                <a:spcPct val="90000"/>
              </a:lnSpc>
              <a:spcBef>
                <a:spcPts val="700"/>
              </a:spcBef>
              <a:buClr>
                <a:schemeClr val="tx2"/>
              </a:buClr>
              <a:buSzPct val="95000"/>
              <a:buFont typeface="Wingdings" pitchFamily="2" charset="2"/>
              <a:buChar char=""/>
              <a:defRPr/>
            </a:pPr>
            <a:r>
              <a:rPr lang="en-US" sz="3000" dirty="0">
                <a:latin typeface="+mn-lt"/>
                <a:cs typeface="+mn-cs"/>
              </a:rPr>
              <a:t>The power of authority.</a:t>
            </a:r>
          </a:p>
          <a:p>
            <a:pPr marL="411163" indent="-342900">
              <a:lnSpc>
                <a:spcPct val="90000"/>
              </a:lnSpc>
              <a:spcBef>
                <a:spcPts val="700"/>
              </a:spcBef>
              <a:buClr>
                <a:schemeClr val="tx2"/>
              </a:buClr>
              <a:buSzPct val="95000"/>
              <a:buFont typeface="Wingdings" pitchFamily="2" charset="2"/>
              <a:buChar char=""/>
              <a:defRPr/>
            </a:pPr>
            <a:r>
              <a:rPr lang="en-US" sz="3000" dirty="0">
                <a:latin typeface="+mn-lt"/>
                <a:cs typeface="+mn-cs"/>
              </a:rPr>
              <a:t>False Perception of Risk.</a:t>
            </a:r>
          </a:p>
          <a:p>
            <a:pPr marL="411163" indent="-342900">
              <a:lnSpc>
                <a:spcPct val="90000"/>
              </a:lnSpc>
              <a:spcBef>
                <a:spcPts val="700"/>
              </a:spcBef>
              <a:buClr>
                <a:schemeClr val="tx2"/>
              </a:buClr>
              <a:buSzPct val="95000"/>
              <a:buFont typeface="Wingdings" pitchFamily="2" charset="2"/>
              <a:buChar char=""/>
              <a:defRPr/>
            </a:pPr>
            <a:r>
              <a:rPr lang="en-US" sz="3000" dirty="0">
                <a:latin typeface="+mn-lt"/>
                <a:cs typeface="+mn-cs"/>
              </a:rPr>
              <a:t>Familiarity breeds complacency.</a:t>
            </a:r>
            <a:endParaRPr lang="en-US" sz="2800" dirty="0">
              <a:latin typeface="+mn-lt"/>
              <a:cs typeface="+mn-cs"/>
            </a:endParaRPr>
          </a:p>
          <a:p>
            <a:pPr marL="411163" indent="-342900">
              <a:lnSpc>
                <a:spcPct val="90000"/>
              </a:lnSpc>
              <a:spcBef>
                <a:spcPts val="700"/>
              </a:spcBef>
              <a:buClr>
                <a:schemeClr val="tx2"/>
              </a:buClr>
              <a:buSzPct val="95000"/>
              <a:buFont typeface="Wingdings" pitchFamily="2" charset="2"/>
              <a:buChar char=""/>
              <a:defRPr/>
            </a:pPr>
            <a:endParaRPr lang="en-US" sz="3000" dirty="0">
              <a:latin typeface="+mn-lt"/>
              <a:cs typeface="+mn-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685800" y="457200"/>
            <a:ext cx="7772400" cy="1143000"/>
          </a:xfrm>
          <a:prstGeom prst="rect">
            <a:avLst/>
          </a:prstGeom>
        </p:spPr>
        <p:txBody>
          <a:bodyPr/>
          <a:lstStyle/>
          <a:p>
            <a:pPr algn="ctr">
              <a:defRPr/>
            </a:pPr>
            <a:r>
              <a:rPr lang="en-US" sz="4000" spc="-100" dirty="0">
                <a:latin typeface="Franklin Gothic Demi" pitchFamily="34" charset="0"/>
                <a:ea typeface="+mj-ea"/>
                <a:cs typeface="+mj-cs"/>
              </a:rPr>
              <a:t>What are the Human Barriers?</a:t>
            </a:r>
          </a:p>
        </p:txBody>
      </p:sp>
      <p:sp>
        <p:nvSpPr>
          <p:cNvPr id="3" name="Rectangle 3"/>
          <p:cNvSpPr txBox="1">
            <a:spLocks noChangeArrowheads="1"/>
          </p:cNvSpPr>
          <p:nvPr/>
        </p:nvSpPr>
        <p:spPr>
          <a:xfrm>
            <a:off x="1295400" y="1828800"/>
            <a:ext cx="6324600" cy="4038600"/>
          </a:xfrm>
          <a:prstGeom prst="rect">
            <a:avLst/>
          </a:prstGeom>
        </p:spPr>
        <p:txBody>
          <a:bodyPr/>
          <a:lstStyle/>
          <a:p>
            <a:pPr marL="346075" indent="-346075">
              <a:spcBef>
                <a:spcPts val="700"/>
              </a:spcBef>
              <a:buClr>
                <a:schemeClr val="tx2"/>
              </a:buClr>
              <a:buSzPct val="95000"/>
              <a:buFont typeface="Wingdings" pitchFamily="2" charset="2"/>
              <a:buNone/>
              <a:tabLst>
                <a:tab pos="627063" algn="l"/>
              </a:tabLst>
              <a:defRPr/>
            </a:pPr>
            <a:r>
              <a:rPr lang="en-US" sz="2800" b="1" dirty="0">
                <a:latin typeface="+mn-lt"/>
                <a:cs typeface="+mn-cs"/>
              </a:rPr>
              <a:t>1.		Misleading practice of relying on  	common sense.</a:t>
            </a:r>
            <a:endParaRPr lang="en-US" sz="2800" dirty="0">
              <a:latin typeface="+mn-lt"/>
              <a:cs typeface="+mn-cs"/>
            </a:endParaRPr>
          </a:p>
          <a:p>
            <a:pPr marL="909638" lvl="1" indent="-282575">
              <a:lnSpc>
                <a:spcPct val="70000"/>
              </a:lnSpc>
              <a:spcBef>
                <a:spcPct val="20000"/>
              </a:spcBef>
              <a:buClr>
                <a:srgbClr val="FFFFFF"/>
              </a:buClr>
              <a:buSzPct val="90000"/>
              <a:buFont typeface="Wingdings" pitchFamily="2" charset="2"/>
              <a:buChar char=""/>
              <a:tabLst>
                <a:tab pos="627063" algn="l"/>
              </a:tabLst>
              <a:defRPr/>
            </a:pPr>
            <a:endParaRPr lang="en-US" sz="2600" dirty="0">
              <a:latin typeface="+mn-lt"/>
              <a:cs typeface="+mn-cs"/>
            </a:endParaRPr>
          </a:p>
          <a:p>
            <a:pPr marL="909638" lvl="1" indent="-282575">
              <a:spcBef>
                <a:spcPct val="20000"/>
              </a:spcBef>
              <a:buClr>
                <a:schemeClr val="accent2"/>
              </a:buClr>
              <a:buSzPct val="90000"/>
              <a:buFont typeface="Monotype Sorts" pitchFamily="2" charset="2"/>
              <a:buChar char="F"/>
              <a:tabLst>
                <a:tab pos="627063" algn="l"/>
              </a:tabLst>
              <a:defRPr/>
            </a:pPr>
            <a:r>
              <a:rPr lang="en-US" sz="2400" dirty="0">
                <a:latin typeface="+mn-lt"/>
                <a:cs typeface="+mn-cs"/>
              </a:rPr>
              <a:t>Individual intuition is acquired by personal experience and education.</a:t>
            </a:r>
          </a:p>
          <a:p>
            <a:pPr marL="909638" lvl="1" indent="-282575">
              <a:lnSpc>
                <a:spcPct val="70000"/>
              </a:lnSpc>
              <a:spcBef>
                <a:spcPct val="20000"/>
              </a:spcBef>
              <a:buClr>
                <a:schemeClr val="accent2"/>
              </a:buClr>
              <a:buSzPct val="90000"/>
              <a:buFont typeface="Monotype Sorts" pitchFamily="2" charset="2"/>
              <a:buChar char="F"/>
              <a:tabLst>
                <a:tab pos="627063" algn="l"/>
              </a:tabLst>
              <a:defRPr/>
            </a:pPr>
            <a:endParaRPr lang="en-US" sz="2400" dirty="0">
              <a:latin typeface="+mn-lt"/>
              <a:cs typeface="+mn-cs"/>
            </a:endParaRPr>
          </a:p>
          <a:p>
            <a:pPr marL="909638" lvl="1" indent="-282575">
              <a:spcBef>
                <a:spcPct val="20000"/>
              </a:spcBef>
              <a:buClr>
                <a:schemeClr val="accent2"/>
              </a:buClr>
              <a:buSzPct val="90000"/>
              <a:buFont typeface="Monotype Sorts" pitchFamily="2" charset="2"/>
              <a:buChar char="F"/>
              <a:tabLst>
                <a:tab pos="627063" algn="l"/>
              </a:tabLst>
              <a:defRPr/>
            </a:pPr>
            <a:r>
              <a:rPr lang="en-US" sz="2400" dirty="0">
                <a:latin typeface="+mn-lt"/>
                <a:cs typeface="+mn-cs"/>
              </a:rPr>
              <a:t>The record demonstrates “common sense” isn’t all that common.</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762000" y="457200"/>
            <a:ext cx="7772400" cy="914400"/>
          </a:xfrm>
          <a:prstGeom prst="rect">
            <a:avLst/>
          </a:prstGeom>
        </p:spPr>
        <p:txBody>
          <a:bodyPr/>
          <a:lstStyle/>
          <a:p>
            <a:pPr algn="ctr">
              <a:defRPr/>
            </a:pPr>
            <a:r>
              <a:rPr lang="en-US" sz="4000" spc="-100" dirty="0">
                <a:latin typeface="Franklin Gothic Demi" pitchFamily="34" charset="0"/>
                <a:ea typeface="+mj-ea"/>
                <a:cs typeface="+mj-cs"/>
              </a:rPr>
              <a:t>What are the Human Barriers?</a:t>
            </a:r>
          </a:p>
        </p:txBody>
      </p:sp>
      <p:sp>
        <p:nvSpPr>
          <p:cNvPr id="3" name="Rectangle 3"/>
          <p:cNvSpPr txBox="1">
            <a:spLocks noChangeArrowheads="1"/>
          </p:cNvSpPr>
          <p:nvPr/>
        </p:nvSpPr>
        <p:spPr>
          <a:xfrm>
            <a:off x="685800" y="1676400"/>
            <a:ext cx="5943600" cy="4038600"/>
          </a:xfrm>
          <a:prstGeom prst="rect">
            <a:avLst/>
          </a:prstGeom>
        </p:spPr>
        <p:txBody>
          <a:bodyPr/>
          <a:lstStyle/>
          <a:p>
            <a:pPr marL="742950" indent="-742950">
              <a:spcBef>
                <a:spcPts val="700"/>
              </a:spcBef>
              <a:buClr>
                <a:schemeClr val="tx2"/>
              </a:buClr>
              <a:buSzPct val="95000"/>
              <a:buFont typeface="Wingdings" pitchFamily="2" charset="2"/>
              <a:buNone/>
              <a:tabLst>
                <a:tab pos="742950" algn="l"/>
              </a:tabLst>
              <a:defRPr/>
            </a:pPr>
            <a:r>
              <a:rPr lang="en-US" sz="2800" b="1" dirty="0">
                <a:latin typeface="+mn-lt"/>
                <a:cs typeface="+mn-cs"/>
              </a:rPr>
              <a:t>2.</a:t>
            </a:r>
            <a:r>
              <a:rPr lang="en-US" sz="2400" b="1" dirty="0">
                <a:latin typeface="+mn-lt"/>
                <a:cs typeface="+mn-cs"/>
              </a:rPr>
              <a:t>	</a:t>
            </a:r>
            <a:r>
              <a:rPr lang="en-US" sz="2800" b="1" dirty="0">
                <a:latin typeface="+mn-lt"/>
                <a:cs typeface="+mn-cs"/>
              </a:rPr>
              <a:t>Safety is a continuous battle with human nature.</a:t>
            </a:r>
            <a:endParaRPr lang="en-US" sz="2400" dirty="0">
              <a:latin typeface="+mn-lt"/>
              <a:cs typeface="+mn-cs"/>
            </a:endParaRPr>
          </a:p>
          <a:p>
            <a:pPr marL="742950" indent="-742950">
              <a:lnSpc>
                <a:spcPct val="0"/>
              </a:lnSpc>
              <a:spcBef>
                <a:spcPts val="700"/>
              </a:spcBef>
              <a:buClr>
                <a:schemeClr val="tx2"/>
              </a:buClr>
              <a:buSzPct val="95000"/>
              <a:buFont typeface="Wingdings" pitchFamily="2" charset="2"/>
              <a:buNone/>
              <a:tabLst>
                <a:tab pos="742950" algn="l"/>
              </a:tabLst>
              <a:defRPr/>
            </a:pPr>
            <a:r>
              <a:rPr lang="en-US" sz="2400" dirty="0">
                <a:latin typeface="+mn-lt"/>
                <a:cs typeface="+mn-cs"/>
              </a:rPr>
              <a:t>	</a:t>
            </a:r>
          </a:p>
          <a:p>
            <a:pPr marL="742950" indent="-742950">
              <a:spcBef>
                <a:spcPts val="700"/>
              </a:spcBef>
              <a:buClr>
                <a:schemeClr val="tx2"/>
              </a:buClr>
              <a:buSzPct val="95000"/>
              <a:buFont typeface="Wingdings" pitchFamily="2" charset="2"/>
              <a:buNone/>
              <a:tabLst>
                <a:tab pos="742950" algn="l"/>
              </a:tabLst>
              <a:defRPr/>
            </a:pPr>
            <a:r>
              <a:rPr lang="en-US" sz="2400" dirty="0">
                <a:latin typeface="+mn-lt"/>
                <a:cs typeface="+mn-cs"/>
              </a:rPr>
              <a:t>	</a:t>
            </a:r>
          </a:p>
          <a:p>
            <a:pPr marL="1204913" lvl="1" indent="-285750">
              <a:spcBef>
                <a:spcPct val="20000"/>
              </a:spcBef>
              <a:buClr>
                <a:schemeClr val="accent2"/>
              </a:buClr>
              <a:buSzPct val="90000"/>
              <a:buFont typeface="Monotype Sorts" pitchFamily="2" charset="2"/>
              <a:buChar char="F"/>
              <a:tabLst>
                <a:tab pos="742950" algn="l"/>
              </a:tabLst>
              <a:defRPr/>
            </a:pPr>
            <a:r>
              <a:rPr lang="en-US" sz="2400" dirty="0">
                <a:latin typeface="+mn-lt"/>
                <a:cs typeface="+mn-cs"/>
              </a:rPr>
              <a:t>Most people, young and old, do not think they will experience an accident.  Why?</a:t>
            </a:r>
          </a:p>
          <a:p>
            <a:pPr marL="742950" indent="-742950">
              <a:lnSpc>
                <a:spcPct val="50000"/>
              </a:lnSpc>
              <a:spcBef>
                <a:spcPts val="700"/>
              </a:spcBef>
              <a:buClr>
                <a:schemeClr val="tx2"/>
              </a:buClr>
              <a:buSzPct val="95000"/>
              <a:buFont typeface="Monotype Sorts" pitchFamily="2" charset="2"/>
              <a:buChar char="F"/>
              <a:tabLst>
                <a:tab pos="742950" algn="l"/>
              </a:tabLst>
              <a:defRPr/>
            </a:pPr>
            <a:endParaRPr lang="en-US" sz="2400" dirty="0">
              <a:latin typeface="+mn-lt"/>
              <a:cs typeface="+mn-cs"/>
            </a:endParaRPr>
          </a:p>
          <a:p>
            <a:pPr marL="1204913" lvl="1" indent="-285750">
              <a:spcBef>
                <a:spcPct val="20000"/>
              </a:spcBef>
              <a:buClr>
                <a:schemeClr val="accent2"/>
              </a:buClr>
              <a:buSzPct val="90000"/>
              <a:buFont typeface="Monotype Sorts" pitchFamily="2" charset="2"/>
              <a:buChar char="F"/>
              <a:tabLst>
                <a:tab pos="742950" algn="l"/>
              </a:tabLst>
              <a:defRPr/>
            </a:pPr>
            <a:r>
              <a:rPr lang="en-US" sz="2400" dirty="0">
                <a:latin typeface="+mn-lt"/>
                <a:cs typeface="+mn-cs"/>
              </a:rPr>
              <a:t>Fortunately, it’s rare that an injury accident follows unsafe behavior.</a:t>
            </a:r>
          </a:p>
        </p:txBody>
      </p:sp>
      <p:grpSp>
        <p:nvGrpSpPr>
          <p:cNvPr id="91140" name="Group 4"/>
          <p:cNvGrpSpPr>
            <a:grpSpLocks/>
          </p:cNvGrpSpPr>
          <p:nvPr/>
        </p:nvGrpSpPr>
        <p:grpSpPr bwMode="auto">
          <a:xfrm>
            <a:off x="6858000" y="1752600"/>
            <a:ext cx="2133600" cy="1981200"/>
            <a:chOff x="4320" y="1104"/>
            <a:chExt cx="1344" cy="1248"/>
          </a:xfrm>
        </p:grpSpPr>
        <p:sp>
          <p:nvSpPr>
            <p:cNvPr id="91141" name="AutoShape 5"/>
            <p:cNvSpPr>
              <a:spLocks noChangeArrowheads="1"/>
            </p:cNvSpPr>
            <p:nvPr/>
          </p:nvSpPr>
          <p:spPr bwMode="auto">
            <a:xfrm>
              <a:off x="4320" y="1104"/>
              <a:ext cx="1344" cy="1248"/>
            </a:xfrm>
            <a:prstGeom prst="cloudCallout">
              <a:avLst>
                <a:gd name="adj1" fmla="val -45088"/>
                <a:gd name="adj2" fmla="val 70032"/>
              </a:avLst>
            </a:prstGeom>
            <a:solidFill>
              <a:schemeClr val="bg1"/>
            </a:solidFill>
            <a:ln w="19050" cap="sq">
              <a:solidFill>
                <a:srgbClr val="57D557"/>
              </a:solidFill>
              <a:round/>
              <a:headEnd type="none" w="sm" len="sm"/>
              <a:tailEnd type="none" w="sm" len="sm"/>
            </a:ln>
          </p:spPr>
          <p:txBody>
            <a:bodyPr wrap="none" anchor="ctr"/>
            <a:lstStyle/>
            <a:p>
              <a:pPr algn="ctr" eaLnBrk="0" hangingPunct="0"/>
              <a:endParaRPr lang="en-US" sz="2400">
                <a:latin typeface="Times New Roman" pitchFamily="18" charset="0"/>
              </a:endParaRPr>
            </a:p>
          </p:txBody>
        </p:sp>
        <p:sp>
          <p:nvSpPr>
            <p:cNvPr id="91142" name="Text Box 6"/>
            <p:cNvSpPr txBox="1">
              <a:spLocks noChangeArrowheads="1"/>
            </p:cNvSpPr>
            <p:nvPr/>
          </p:nvSpPr>
          <p:spPr bwMode="auto">
            <a:xfrm>
              <a:off x="4464" y="1392"/>
              <a:ext cx="960" cy="634"/>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kumimoji="1" lang="en-US" sz="2000" b="1" dirty="0">
                  <a:latin typeface="Times New Roman" pitchFamily="18" charset="0"/>
                </a:rPr>
                <a:t>“</a:t>
              </a:r>
              <a:r>
                <a:rPr kumimoji="1" lang="en-US" sz="2000" b="1" i="1" dirty="0">
                  <a:latin typeface="Times New Roman" pitchFamily="18" charset="0"/>
                </a:rPr>
                <a:t>It can’t happen to me</a:t>
              </a:r>
              <a:r>
                <a:rPr kumimoji="1" lang="en-US" sz="2000" b="1" dirty="0">
                  <a:latin typeface="Times New Roman" pitchFamily="18" charset="0"/>
                </a:rPr>
                <a:t>.”</a:t>
              </a:r>
              <a:endParaRPr kumimoji="1" lang="en-US" dirty="0">
                <a:latin typeface="Times New Roman" pitchFamily="18" charset="0"/>
              </a:endParaRP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762000" y="457200"/>
            <a:ext cx="7772400" cy="914400"/>
          </a:xfrm>
          <a:prstGeom prst="rect">
            <a:avLst/>
          </a:prstGeom>
        </p:spPr>
        <p:txBody>
          <a:bodyPr/>
          <a:lstStyle/>
          <a:p>
            <a:pPr algn="ctr">
              <a:defRPr/>
            </a:pPr>
            <a:r>
              <a:rPr lang="en-US" sz="4000" spc="-100" dirty="0">
                <a:latin typeface="Franklin Gothic Demi" pitchFamily="34" charset="0"/>
                <a:ea typeface="+mj-ea"/>
                <a:cs typeface="+mj-cs"/>
              </a:rPr>
              <a:t>What are the Human Barriers?</a:t>
            </a:r>
          </a:p>
        </p:txBody>
      </p:sp>
      <p:sp>
        <p:nvSpPr>
          <p:cNvPr id="3" name="Rectangle 3"/>
          <p:cNvSpPr txBox="1">
            <a:spLocks noChangeArrowheads="1"/>
          </p:cNvSpPr>
          <p:nvPr/>
        </p:nvSpPr>
        <p:spPr>
          <a:xfrm>
            <a:off x="762000" y="1676400"/>
            <a:ext cx="6172200" cy="4495800"/>
          </a:xfrm>
          <a:prstGeom prst="rect">
            <a:avLst/>
          </a:prstGeom>
        </p:spPr>
        <p:txBody>
          <a:bodyPr/>
          <a:lstStyle/>
          <a:p>
            <a:pPr marL="742950" indent="-742950">
              <a:spcBef>
                <a:spcPts val="700"/>
              </a:spcBef>
              <a:buClr>
                <a:schemeClr val="tx2"/>
              </a:buClr>
              <a:buSzPct val="95000"/>
              <a:buFont typeface="Wingdings" pitchFamily="2" charset="2"/>
              <a:buNone/>
              <a:tabLst>
                <a:tab pos="742950" algn="l"/>
              </a:tabLst>
              <a:defRPr/>
            </a:pPr>
            <a:r>
              <a:rPr lang="en-US" sz="2800" b="1" dirty="0">
                <a:latin typeface="+mn-lt"/>
                <a:cs typeface="+mn-cs"/>
              </a:rPr>
              <a:t>3.	The power of peer pressure.</a:t>
            </a:r>
          </a:p>
          <a:p>
            <a:pPr marL="742950" indent="-742950">
              <a:lnSpc>
                <a:spcPct val="60000"/>
              </a:lnSpc>
              <a:spcBef>
                <a:spcPts val="700"/>
              </a:spcBef>
              <a:buClr>
                <a:schemeClr val="tx2"/>
              </a:buClr>
              <a:buSzPct val="95000"/>
              <a:buFont typeface="Wingdings" pitchFamily="2" charset="2"/>
              <a:buNone/>
              <a:tabLst>
                <a:tab pos="742950" algn="l"/>
              </a:tabLst>
              <a:defRPr/>
            </a:pPr>
            <a:endParaRPr lang="en-US" sz="2400" dirty="0">
              <a:latin typeface="+mn-lt"/>
              <a:cs typeface="+mn-cs"/>
            </a:endParaRPr>
          </a:p>
          <a:p>
            <a:pPr marL="1204913" lvl="1" indent="-285750">
              <a:spcBef>
                <a:spcPct val="20000"/>
              </a:spcBef>
              <a:buClr>
                <a:schemeClr val="accent2"/>
              </a:buClr>
              <a:buSzPct val="90000"/>
              <a:buFont typeface="Monotype Sorts" pitchFamily="2" charset="2"/>
              <a:buChar char="F"/>
              <a:tabLst>
                <a:tab pos="742950" algn="l"/>
              </a:tabLst>
              <a:defRPr/>
            </a:pPr>
            <a:r>
              <a:rPr lang="en-US" sz="2000" dirty="0">
                <a:latin typeface="+mn-lt"/>
                <a:cs typeface="+mn-cs"/>
              </a:rPr>
              <a:t>People will often deny reality and their own judgment in order to conform to a larger group.</a:t>
            </a:r>
          </a:p>
          <a:p>
            <a:pPr marL="742950" indent="-742950">
              <a:lnSpc>
                <a:spcPct val="20000"/>
              </a:lnSpc>
              <a:spcBef>
                <a:spcPts val="700"/>
              </a:spcBef>
              <a:buClr>
                <a:schemeClr val="tx2"/>
              </a:buClr>
              <a:buSzPct val="95000"/>
              <a:buFont typeface="Monotype Sorts" pitchFamily="2" charset="2"/>
              <a:buChar char="F"/>
              <a:tabLst>
                <a:tab pos="742950" algn="l"/>
              </a:tabLst>
              <a:defRPr/>
            </a:pPr>
            <a:endParaRPr lang="en-US" sz="2400" dirty="0">
              <a:latin typeface="+mn-lt"/>
              <a:cs typeface="+mn-cs"/>
            </a:endParaRPr>
          </a:p>
          <a:p>
            <a:pPr marL="1204913" lvl="1" indent="-285750">
              <a:spcBef>
                <a:spcPct val="20000"/>
              </a:spcBef>
              <a:buClr>
                <a:schemeClr val="accent2"/>
              </a:buClr>
              <a:buSzPct val="90000"/>
              <a:buFont typeface="Monotype Sorts" pitchFamily="2" charset="2"/>
              <a:buChar char="F"/>
              <a:tabLst>
                <a:tab pos="742950" algn="l"/>
              </a:tabLst>
              <a:defRPr/>
            </a:pPr>
            <a:r>
              <a:rPr lang="en-US" sz="2000" dirty="0">
                <a:latin typeface="+mn-lt"/>
                <a:cs typeface="+mn-cs"/>
              </a:rPr>
              <a:t>The bigger the group, the stronger the influence.  </a:t>
            </a:r>
          </a:p>
          <a:p>
            <a:pPr marL="742950" indent="-742950">
              <a:lnSpc>
                <a:spcPct val="10000"/>
              </a:lnSpc>
              <a:spcBef>
                <a:spcPts val="700"/>
              </a:spcBef>
              <a:buClr>
                <a:schemeClr val="tx2"/>
              </a:buClr>
              <a:buSzPct val="95000"/>
              <a:buFont typeface="Monotype Sorts" pitchFamily="2" charset="2"/>
              <a:buChar char="F"/>
              <a:tabLst>
                <a:tab pos="742950" algn="l"/>
              </a:tabLst>
              <a:defRPr/>
            </a:pPr>
            <a:endParaRPr lang="en-US" sz="2400" dirty="0">
              <a:latin typeface="+mn-lt"/>
              <a:cs typeface="+mn-cs"/>
            </a:endParaRPr>
          </a:p>
          <a:p>
            <a:pPr marL="1204913" lvl="1" indent="-285750">
              <a:spcBef>
                <a:spcPct val="20000"/>
              </a:spcBef>
              <a:buClr>
                <a:schemeClr val="accent2"/>
              </a:buClr>
              <a:buSzPct val="90000"/>
              <a:buFont typeface="Monotype Sorts" pitchFamily="2" charset="2"/>
              <a:buChar char="F"/>
              <a:tabLst>
                <a:tab pos="742950" algn="l"/>
              </a:tabLst>
              <a:defRPr/>
            </a:pPr>
            <a:r>
              <a:rPr lang="en-US" sz="2000" dirty="0">
                <a:latin typeface="+mn-lt"/>
                <a:cs typeface="+mn-cs"/>
              </a:rPr>
              <a:t>Just one dissenter can often prevent another from succumbing to potentially dangerous conformity at work.</a:t>
            </a:r>
          </a:p>
          <a:p>
            <a:pPr marL="742950" indent="-742950">
              <a:spcBef>
                <a:spcPts val="700"/>
              </a:spcBef>
              <a:buClr>
                <a:schemeClr val="tx2"/>
              </a:buClr>
              <a:buSzPct val="95000"/>
              <a:buFont typeface="Wingdings" pitchFamily="2" charset="2"/>
              <a:buNone/>
              <a:tabLst>
                <a:tab pos="742950" algn="l"/>
              </a:tabLst>
              <a:defRPr/>
            </a:pPr>
            <a:endParaRPr lang="en-US" sz="3000" dirty="0">
              <a:latin typeface="+mn-lt"/>
              <a:cs typeface="+mn-cs"/>
            </a:endParaRPr>
          </a:p>
        </p:txBody>
      </p:sp>
      <p:grpSp>
        <p:nvGrpSpPr>
          <p:cNvPr id="4" name="Group 4"/>
          <p:cNvGrpSpPr>
            <a:grpSpLocks/>
          </p:cNvGrpSpPr>
          <p:nvPr/>
        </p:nvGrpSpPr>
        <p:grpSpPr bwMode="auto">
          <a:xfrm>
            <a:off x="6858000" y="1752600"/>
            <a:ext cx="2133600" cy="1981200"/>
            <a:chOff x="4320" y="1104"/>
            <a:chExt cx="1344" cy="1248"/>
          </a:xfrm>
          <a:solidFill>
            <a:schemeClr val="bg1"/>
          </a:solidFill>
        </p:grpSpPr>
        <p:sp>
          <p:nvSpPr>
            <p:cNvPr id="92165" name="AutoShape 5"/>
            <p:cNvSpPr>
              <a:spLocks noChangeArrowheads="1"/>
            </p:cNvSpPr>
            <p:nvPr/>
          </p:nvSpPr>
          <p:spPr bwMode="auto">
            <a:xfrm>
              <a:off x="4320" y="1104"/>
              <a:ext cx="1344" cy="1248"/>
            </a:xfrm>
            <a:prstGeom prst="cloudCallout">
              <a:avLst>
                <a:gd name="adj1" fmla="val -45088"/>
                <a:gd name="adj2" fmla="val 70032"/>
              </a:avLst>
            </a:prstGeom>
            <a:grpFill/>
            <a:ln w="19050" cap="sq">
              <a:solidFill>
                <a:srgbClr val="57D557"/>
              </a:solidFill>
              <a:round/>
              <a:headEnd type="none" w="sm" len="sm"/>
              <a:tailEnd type="none" w="sm" len="sm"/>
            </a:ln>
          </p:spPr>
          <p:txBody>
            <a:bodyPr wrap="none" anchor="ctr"/>
            <a:lstStyle/>
            <a:p>
              <a:pPr algn="ctr" eaLnBrk="0" hangingPunct="0">
                <a:defRPr/>
              </a:pPr>
              <a:endParaRPr lang="en-US" sz="2400">
                <a:latin typeface="Times New Roman" pitchFamily="18" charset="0"/>
              </a:endParaRPr>
            </a:p>
          </p:txBody>
        </p:sp>
        <p:sp>
          <p:nvSpPr>
            <p:cNvPr id="92166" name="Text Box 6"/>
            <p:cNvSpPr txBox="1">
              <a:spLocks noChangeArrowheads="1"/>
            </p:cNvSpPr>
            <p:nvPr/>
          </p:nvSpPr>
          <p:spPr bwMode="auto">
            <a:xfrm>
              <a:off x="4464" y="1392"/>
              <a:ext cx="960" cy="750"/>
            </a:xfrm>
            <a:prstGeom prst="rect">
              <a:avLst/>
            </a:prstGeom>
            <a:grpFill/>
            <a:ln w="12700" cap="sq">
              <a:noFill/>
              <a:miter lim="800000"/>
              <a:headEnd type="none" w="sm" len="sm"/>
              <a:tailEnd type="none" w="sm" len="sm"/>
            </a:ln>
          </p:spPr>
          <p:txBody>
            <a:bodyPr>
              <a:spAutoFit/>
            </a:bodyPr>
            <a:lstStyle/>
            <a:p>
              <a:pPr algn="ctr" eaLnBrk="0" hangingPunct="0">
                <a:spcBef>
                  <a:spcPct val="50000"/>
                </a:spcBef>
                <a:defRPr/>
              </a:pPr>
              <a:r>
                <a:rPr kumimoji="1" lang="en-US" b="1" dirty="0">
                  <a:latin typeface="Times New Roman" pitchFamily="18" charset="0"/>
                </a:rPr>
                <a:t>“</a:t>
              </a:r>
              <a:r>
                <a:rPr kumimoji="1" lang="en-US" b="1" i="1" dirty="0">
                  <a:latin typeface="Times New Roman" pitchFamily="18" charset="0"/>
                </a:rPr>
                <a:t>That’s the way everyone </a:t>
              </a:r>
              <a:r>
                <a:rPr kumimoji="1" lang="en-US" b="1" i="1" dirty="0">
                  <a:noFill/>
                  <a:latin typeface="Times New Roman" pitchFamily="18" charset="0"/>
                </a:rPr>
                <a:t>else</a:t>
              </a:r>
              <a:r>
                <a:rPr kumimoji="1" lang="en-US" b="1" i="1" dirty="0">
                  <a:latin typeface="Times New Roman" pitchFamily="18" charset="0"/>
                </a:rPr>
                <a:t> always does it</a:t>
              </a:r>
              <a:r>
                <a:rPr kumimoji="1" lang="en-US" b="1" dirty="0">
                  <a:latin typeface="Times New Roman" pitchFamily="18" charset="0"/>
                </a:rPr>
                <a:t>.”</a:t>
              </a:r>
              <a:endParaRPr kumimoji="1" lang="en-US" dirty="0">
                <a:latin typeface="Times New Roman" pitchFamily="18" charset="0"/>
              </a:endParaRPr>
            </a:p>
          </p:txBody>
        </p: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914400" y="512763"/>
            <a:ext cx="7772400" cy="914400"/>
          </a:xfrm>
          <a:prstGeom prst="rect">
            <a:avLst/>
          </a:prstGeom>
        </p:spPr>
        <p:txBody>
          <a:bodyPr/>
          <a:lstStyle/>
          <a:p>
            <a:pPr algn="ctr">
              <a:defRPr/>
            </a:pPr>
            <a:r>
              <a:rPr lang="en-US" sz="4000" spc="-100" dirty="0">
                <a:latin typeface="Franklin Gothic Demi" pitchFamily="34" charset="0"/>
                <a:ea typeface="+mj-ea"/>
                <a:cs typeface="+mj-cs"/>
              </a:rPr>
              <a:t>What are the Human Barriers?</a:t>
            </a:r>
          </a:p>
        </p:txBody>
      </p:sp>
      <p:sp>
        <p:nvSpPr>
          <p:cNvPr id="3" name="Rectangle 3"/>
          <p:cNvSpPr txBox="1">
            <a:spLocks noChangeArrowheads="1"/>
          </p:cNvSpPr>
          <p:nvPr/>
        </p:nvSpPr>
        <p:spPr>
          <a:xfrm>
            <a:off x="762000" y="1828800"/>
            <a:ext cx="6096000" cy="3887788"/>
          </a:xfrm>
          <a:prstGeom prst="rect">
            <a:avLst/>
          </a:prstGeom>
        </p:spPr>
        <p:txBody>
          <a:bodyPr/>
          <a:lstStyle/>
          <a:p>
            <a:pPr marL="742950" indent="-742950">
              <a:spcBef>
                <a:spcPts val="700"/>
              </a:spcBef>
              <a:buClr>
                <a:schemeClr val="tx2"/>
              </a:buClr>
              <a:buSzPct val="95000"/>
              <a:buFont typeface="Wingdings" pitchFamily="2" charset="2"/>
              <a:buNone/>
              <a:tabLst>
                <a:tab pos="742950" algn="l"/>
              </a:tabLst>
              <a:defRPr/>
            </a:pPr>
            <a:r>
              <a:rPr lang="en-US" sz="2800" b="1" dirty="0">
                <a:latin typeface="+mn-lt"/>
                <a:cs typeface="+mn-cs"/>
              </a:rPr>
              <a:t>4.	The power of authority.</a:t>
            </a:r>
            <a:endParaRPr lang="en-US" sz="2800" dirty="0">
              <a:latin typeface="+mn-lt"/>
              <a:cs typeface="+mn-cs"/>
            </a:endParaRPr>
          </a:p>
          <a:p>
            <a:pPr marL="742950" indent="-742950">
              <a:lnSpc>
                <a:spcPct val="40000"/>
              </a:lnSpc>
              <a:spcBef>
                <a:spcPts val="700"/>
              </a:spcBef>
              <a:buClr>
                <a:schemeClr val="tx2"/>
              </a:buClr>
              <a:buSzPct val="95000"/>
              <a:buFont typeface="Wingdings" pitchFamily="2" charset="2"/>
              <a:buNone/>
              <a:tabLst>
                <a:tab pos="742950" algn="l"/>
              </a:tabLst>
              <a:defRPr/>
            </a:pPr>
            <a:endParaRPr lang="en-US" sz="2800" dirty="0">
              <a:latin typeface="+mn-lt"/>
              <a:cs typeface="+mn-cs"/>
            </a:endParaRPr>
          </a:p>
          <a:p>
            <a:pPr marL="1204913" lvl="1" indent="-285750">
              <a:spcBef>
                <a:spcPct val="20000"/>
              </a:spcBef>
              <a:buClr>
                <a:schemeClr val="accent2"/>
              </a:buClr>
              <a:buSzPct val="90000"/>
              <a:buFont typeface="Monotype Sorts" pitchFamily="2" charset="2"/>
              <a:buChar char="F"/>
              <a:tabLst>
                <a:tab pos="742950" algn="l"/>
              </a:tabLst>
              <a:defRPr/>
            </a:pPr>
            <a:r>
              <a:rPr lang="en-US" sz="2400" dirty="0">
                <a:latin typeface="+mn-lt"/>
                <a:cs typeface="+mn-cs"/>
              </a:rPr>
              <a:t>People, especially the young, will blindly follow the instruction of an authority figure even when the result can be surely harmful. - Obedience study, Prof. Stanley </a:t>
            </a:r>
            <a:r>
              <a:rPr lang="en-US" sz="2400" dirty="0" err="1">
                <a:latin typeface="+mn-lt"/>
                <a:cs typeface="+mn-cs"/>
              </a:rPr>
              <a:t>Milgram</a:t>
            </a:r>
            <a:r>
              <a:rPr lang="en-US" sz="2400" dirty="0">
                <a:latin typeface="+mn-lt"/>
                <a:cs typeface="+mn-cs"/>
              </a:rPr>
              <a:t>, Yale University.</a:t>
            </a:r>
          </a:p>
          <a:p>
            <a:pPr marL="1204913" lvl="1" indent="-285750">
              <a:lnSpc>
                <a:spcPct val="10000"/>
              </a:lnSpc>
              <a:spcBef>
                <a:spcPct val="20000"/>
              </a:spcBef>
              <a:buClr>
                <a:schemeClr val="accent2"/>
              </a:buClr>
              <a:buSzPct val="90000"/>
              <a:buFont typeface="Monotype Sorts" pitchFamily="2" charset="2"/>
              <a:buChar char="F"/>
              <a:tabLst>
                <a:tab pos="742950" algn="l"/>
              </a:tabLst>
              <a:defRPr/>
            </a:pPr>
            <a:endParaRPr lang="en-US" sz="2400" dirty="0">
              <a:latin typeface="+mn-lt"/>
              <a:cs typeface="+mn-cs"/>
            </a:endParaRPr>
          </a:p>
          <a:p>
            <a:pPr marL="1204913" lvl="1" indent="-285750">
              <a:spcBef>
                <a:spcPct val="20000"/>
              </a:spcBef>
              <a:buClr>
                <a:schemeClr val="accent2"/>
              </a:buClr>
              <a:buSzPct val="90000"/>
              <a:buFont typeface="Monotype Sorts" pitchFamily="2" charset="2"/>
              <a:buChar char="F"/>
              <a:tabLst>
                <a:tab pos="742950" algn="l"/>
              </a:tabLst>
              <a:defRPr/>
            </a:pPr>
            <a:endParaRPr lang="en-US" sz="2400" dirty="0">
              <a:latin typeface="+mn-lt"/>
              <a:cs typeface="+mn-cs"/>
            </a:endParaRPr>
          </a:p>
          <a:p>
            <a:pPr marL="742950" indent="-742950">
              <a:spcBef>
                <a:spcPts val="700"/>
              </a:spcBef>
              <a:buClr>
                <a:schemeClr val="tx2"/>
              </a:buClr>
              <a:buSzPct val="95000"/>
              <a:buFont typeface="Wingdings" pitchFamily="2" charset="2"/>
              <a:buNone/>
              <a:tabLst>
                <a:tab pos="742950" algn="l"/>
              </a:tabLst>
              <a:defRPr/>
            </a:pPr>
            <a:r>
              <a:rPr lang="en-US" sz="1600" dirty="0">
                <a:latin typeface="+mn-lt"/>
                <a:cs typeface="+mn-cs"/>
              </a:rPr>
              <a:t>	</a:t>
            </a:r>
          </a:p>
        </p:txBody>
      </p:sp>
      <p:grpSp>
        <p:nvGrpSpPr>
          <p:cNvPr id="93188" name="Group 4"/>
          <p:cNvGrpSpPr>
            <a:grpSpLocks/>
          </p:cNvGrpSpPr>
          <p:nvPr/>
        </p:nvGrpSpPr>
        <p:grpSpPr bwMode="auto">
          <a:xfrm>
            <a:off x="6858000" y="1752600"/>
            <a:ext cx="2133600" cy="1981200"/>
            <a:chOff x="4320" y="1104"/>
            <a:chExt cx="1344" cy="1248"/>
          </a:xfrm>
        </p:grpSpPr>
        <p:sp>
          <p:nvSpPr>
            <p:cNvPr id="93189" name="AutoShape 5"/>
            <p:cNvSpPr>
              <a:spLocks noChangeArrowheads="1"/>
            </p:cNvSpPr>
            <p:nvPr/>
          </p:nvSpPr>
          <p:spPr bwMode="auto">
            <a:xfrm>
              <a:off x="4320" y="1104"/>
              <a:ext cx="1344" cy="1248"/>
            </a:xfrm>
            <a:prstGeom prst="cloudCallout">
              <a:avLst>
                <a:gd name="adj1" fmla="val -45088"/>
                <a:gd name="adj2" fmla="val 70032"/>
              </a:avLst>
            </a:prstGeom>
            <a:solidFill>
              <a:schemeClr val="bg1"/>
            </a:solidFill>
            <a:ln w="19050" cap="sq">
              <a:solidFill>
                <a:srgbClr val="57D557"/>
              </a:solidFill>
              <a:round/>
              <a:headEnd type="none" w="sm" len="sm"/>
              <a:tailEnd type="none" w="sm" len="sm"/>
            </a:ln>
          </p:spPr>
          <p:txBody>
            <a:bodyPr wrap="none" anchor="ctr"/>
            <a:lstStyle/>
            <a:p>
              <a:pPr algn="ctr" eaLnBrk="0" hangingPunct="0"/>
              <a:endParaRPr lang="en-US" sz="2400">
                <a:latin typeface="Times New Roman" pitchFamily="18" charset="0"/>
              </a:endParaRPr>
            </a:p>
          </p:txBody>
        </p:sp>
        <p:sp>
          <p:nvSpPr>
            <p:cNvPr id="93190" name="Text Box 6"/>
            <p:cNvSpPr txBox="1">
              <a:spLocks noChangeArrowheads="1"/>
            </p:cNvSpPr>
            <p:nvPr/>
          </p:nvSpPr>
          <p:spPr bwMode="auto">
            <a:xfrm>
              <a:off x="4464" y="1392"/>
              <a:ext cx="960" cy="634"/>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kumimoji="1" lang="en-US" sz="2000" b="1">
                  <a:latin typeface="Times New Roman" pitchFamily="18" charset="0"/>
                </a:rPr>
                <a:t>“</a:t>
              </a:r>
              <a:r>
                <a:rPr kumimoji="1" lang="en-US" sz="2000" b="1" i="1">
                  <a:latin typeface="Times New Roman" pitchFamily="18" charset="0"/>
                </a:rPr>
                <a:t>I was just following orders</a:t>
              </a:r>
              <a:r>
                <a:rPr kumimoji="1" lang="en-US" sz="2000" b="1">
                  <a:latin typeface="Times New Roman" pitchFamily="18" charset="0"/>
                </a:rPr>
                <a:t>.”</a:t>
              </a:r>
              <a:endParaRPr kumimoji="1" lang="en-US">
                <a:latin typeface="Times New Roman" pitchFamily="18" charset="0"/>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Housekeeping</a:t>
            </a:r>
          </a:p>
        </p:txBody>
      </p:sp>
      <p:sp>
        <p:nvSpPr>
          <p:cNvPr id="53251" name="Rectangle 3"/>
          <p:cNvSpPr>
            <a:spLocks noGrp="1" noChangeArrowheads="1"/>
          </p:cNvSpPr>
          <p:nvPr>
            <p:ph idx="4294967295"/>
          </p:nvPr>
        </p:nvSpPr>
        <p:spPr>
          <a:xfrm>
            <a:off x="457200" y="1524000"/>
            <a:ext cx="8229600" cy="4530725"/>
          </a:xfrm>
        </p:spPr>
        <p:txBody>
          <a:bodyPr/>
          <a:lstStyle/>
          <a:p>
            <a:pPr eaLnBrk="1" hangingPunct="1"/>
            <a:r>
              <a:rPr lang="en-US" sz="2800" smtClean="0"/>
              <a:t>No Smoking</a:t>
            </a:r>
          </a:p>
          <a:p>
            <a:pPr eaLnBrk="1" hangingPunct="1"/>
            <a:r>
              <a:rPr lang="en-US" sz="2800" smtClean="0"/>
              <a:t>Cell phones and pagers – OFF or Vibrate </a:t>
            </a:r>
          </a:p>
          <a:p>
            <a:pPr eaLnBrk="1" hangingPunct="1"/>
            <a:r>
              <a:rPr lang="en-US" sz="2800" smtClean="0"/>
              <a:t>Location of – </a:t>
            </a:r>
          </a:p>
          <a:p>
            <a:pPr lvl="1" eaLnBrk="1" hangingPunct="1"/>
            <a:r>
              <a:rPr lang="en-US" sz="2400" smtClean="0"/>
              <a:t>Restrooms</a:t>
            </a:r>
          </a:p>
          <a:p>
            <a:pPr lvl="1" eaLnBrk="1" hangingPunct="1"/>
            <a:r>
              <a:rPr lang="en-US" sz="2400" smtClean="0"/>
              <a:t>Emergency Exits</a:t>
            </a:r>
          </a:p>
          <a:p>
            <a:pPr eaLnBrk="1" hangingPunct="1"/>
            <a:r>
              <a:rPr lang="en-US" sz="2800" smtClean="0"/>
              <a:t>5-10 minute breaks about every hour or two</a:t>
            </a:r>
          </a:p>
          <a:p>
            <a:pPr eaLnBrk="1" hangingPunct="1"/>
            <a:r>
              <a:rPr lang="en-US" sz="2800" smtClean="0"/>
              <a:t>Lunch on your own – 1 hour</a:t>
            </a:r>
          </a:p>
          <a:p>
            <a:pPr eaLnBrk="1" hangingPunct="1"/>
            <a:r>
              <a:rPr lang="en-US" sz="2800" smtClean="0"/>
              <a:t>Refreshments</a:t>
            </a:r>
          </a:p>
          <a:p>
            <a:pPr eaLnBrk="1" hangingPunct="1"/>
            <a:endParaRPr lang="en-US" sz="280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914400" y="512763"/>
            <a:ext cx="7772400" cy="914400"/>
          </a:xfrm>
          <a:prstGeom prst="rect">
            <a:avLst/>
          </a:prstGeom>
        </p:spPr>
        <p:txBody>
          <a:bodyPr/>
          <a:lstStyle/>
          <a:p>
            <a:pPr algn="ctr">
              <a:defRPr/>
            </a:pPr>
            <a:r>
              <a:rPr lang="en-US" sz="4000" spc="-100" dirty="0">
                <a:latin typeface="Franklin Gothic Demi" pitchFamily="34" charset="0"/>
                <a:ea typeface="+mj-ea"/>
                <a:cs typeface="+mj-cs"/>
              </a:rPr>
              <a:t>What are the Human Barriers?</a:t>
            </a:r>
          </a:p>
        </p:txBody>
      </p:sp>
      <p:sp>
        <p:nvSpPr>
          <p:cNvPr id="3" name="Rectangle 3"/>
          <p:cNvSpPr txBox="1">
            <a:spLocks noChangeArrowheads="1"/>
          </p:cNvSpPr>
          <p:nvPr/>
        </p:nvSpPr>
        <p:spPr>
          <a:xfrm>
            <a:off x="304800" y="1828800"/>
            <a:ext cx="5562600" cy="4267200"/>
          </a:xfrm>
          <a:prstGeom prst="rect">
            <a:avLst/>
          </a:prstGeom>
        </p:spPr>
        <p:txBody>
          <a:bodyPr/>
          <a:lstStyle/>
          <a:p>
            <a:pPr marL="627063" indent="-627063">
              <a:spcBef>
                <a:spcPts val="700"/>
              </a:spcBef>
              <a:buClr>
                <a:schemeClr val="tx2"/>
              </a:buClr>
              <a:buSzPct val="95000"/>
              <a:buFont typeface="Wingdings" pitchFamily="2" charset="2"/>
              <a:buNone/>
              <a:tabLst>
                <a:tab pos="0" algn="l"/>
              </a:tabLst>
              <a:defRPr/>
            </a:pPr>
            <a:r>
              <a:rPr lang="en-US" sz="2800" b="1" dirty="0">
                <a:latin typeface="+mn-lt"/>
                <a:cs typeface="+mn-cs"/>
              </a:rPr>
              <a:t>5.	False Perception of Risk.</a:t>
            </a:r>
          </a:p>
          <a:p>
            <a:pPr marL="627063" indent="-627063">
              <a:lnSpc>
                <a:spcPct val="0"/>
              </a:lnSpc>
              <a:spcBef>
                <a:spcPts val="700"/>
              </a:spcBef>
              <a:buClr>
                <a:schemeClr val="tx2"/>
              </a:buClr>
              <a:buSzPct val="95000"/>
              <a:buFont typeface="Wingdings" pitchFamily="2" charset="2"/>
              <a:buNone/>
              <a:tabLst>
                <a:tab pos="0" algn="l"/>
              </a:tabLst>
              <a:defRPr/>
            </a:pPr>
            <a:endParaRPr lang="en-US" sz="2800" b="1" dirty="0">
              <a:latin typeface="+mn-lt"/>
              <a:cs typeface="+mn-cs"/>
            </a:endParaRPr>
          </a:p>
          <a:p>
            <a:pPr marL="1204913" lvl="1" indent="-285750">
              <a:spcBef>
                <a:spcPct val="20000"/>
              </a:spcBef>
              <a:buClr>
                <a:schemeClr val="accent2"/>
              </a:buClr>
              <a:buSzPct val="90000"/>
              <a:buFont typeface="Monotype Sorts" pitchFamily="2" charset="2"/>
              <a:buChar char="F"/>
              <a:tabLst>
                <a:tab pos="0" algn="l"/>
              </a:tabLst>
              <a:defRPr/>
            </a:pPr>
            <a:r>
              <a:rPr lang="en-US" sz="2000" dirty="0">
                <a:latin typeface="+mn-lt"/>
                <a:cs typeface="+mn-cs"/>
              </a:rPr>
              <a:t>Workers have to rely on their 5 basic senses to influence their thinking about identifying and responding to a potential risk.</a:t>
            </a:r>
          </a:p>
          <a:p>
            <a:pPr marL="627063" indent="-627063">
              <a:lnSpc>
                <a:spcPct val="20000"/>
              </a:lnSpc>
              <a:spcBef>
                <a:spcPts val="700"/>
              </a:spcBef>
              <a:buClr>
                <a:schemeClr val="tx2"/>
              </a:buClr>
              <a:buSzPct val="95000"/>
              <a:buFont typeface="Monotype Sorts" pitchFamily="2" charset="2"/>
              <a:buChar char="F"/>
              <a:tabLst>
                <a:tab pos="0" algn="l"/>
              </a:tabLst>
              <a:defRPr/>
            </a:pPr>
            <a:endParaRPr lang="en-US" sz="2400" dirty="0">
              <a:latin typeface="+mn-lt"/>
              <a:cs typeface="+mn-cs"/>
            </a:endParaRPr>
          </a:p>
          <a:p>
            <a:pPr marL="1204913" lvl="1" indent="-285750">
              <a:spcBef>
                <a:spcPct val="20000"/>
              </a:spcBef>
              <a:buClr>
                <a:schemeClr val="accent2"/>
              </a:buClr>
              <a:buSzPct val="90000"/>
              <a:buFont typeface="Monotype Sorts" pitchFamily="2" charset="2"/>
              <a:buChar char="F"/>
              <a:tabLst>
                <a:tab pos="0" algn="l"/>
              </a:tabLst>
              <a:defRPr/>
            </a:pPr>
            <a:r>
              <a:rPr lang="en-US" sz="2000" dirty="0">
                <a:latin typeface="+mn-lt"/>
                <a:cs typeface="+mn-cs"/>
              </a:rPr>
              <a:t>These everyday sensations are dramatically affected by many personal factors that influence our perception of a risk.</a:t>
            </a:r>
          </a:p>
          <a:p>
            <a:pPr marL="627063" indent="-627063">
              <a:lnSpc>
                <a:spcPct val="40000"/>
              </a:lnSpc>
              <a:spcBef>
                <a:spcPts val="700"/>
              </a:spcBef>
              <a:buClr>
                <a:schemeClr val="tx2"/>
              </a:buClr>
              <a:buSzPct val="95000"/>
              <a:buFont typeface="Monotype Sorts" pitchFamily="2" charset="2"/>
              <a:buChar char="F"/>
              <a:tabLst>
                <a:tab pos="0" algn="l"/>
              </a:tabLst>
              <a:defRPr/>
            </a:pPr>
            <a:endParaRPr lang="en-US" sz="2400" dirty="0">
              <a:latin typeface="+mn-lt"/>
              <a:cs typeface="+mn-cs"/>
            </a:endParaRPr>
          </a:p>
          <a:p>
            <a:pPr marL="1204913" lvl="1" indent="-285750">
              <a:spcBef>
                <a:spcPct val="20000"/>
              </a:spcBef>
              <a:buClr>
                <a:schemeClr val="accent2"/>
              </a:buClr>
              <a:buSzPct val="90000"/>
              <a:buFont typeface="Monotype Sorts" pitchFamily="2" charset="2"/>
              <a:buChar char="F"/>
              <a:tabLst>
                <a:tab pos="0" algn="l"/>
              </a:tabLst>
              <a:defRPr/>
            </a:pPr>
            <a:r>
              <a:rPr lang="en-US" sz="2000" dirty="0">
                <a:latin typeface="+mn-lt"/>
                <a:cs typeface="+mn-cs"/>
              </a:rPr>
              <a:t>The perception of risk is usually much lower than actual risk.</a:t>
            </a:r>
          </a:p>
          <a:p>
            <a:pPr marL="627063" indent="-627063">
              <a:spcBef>
                <a:spcPts val="700"/>
              </a:spcBef>
              <a:buClr>
                <a:schemeClr val="tx2"/>
              </a:buClr>
              <a:buSzPct val="95000"/>
              <a:buFont typeface="Wingdings" pitchFamily="2" charset="2"/>
              <a:buNone/>
              <a:tabLst>
                <a:tab pos="0" algn="l"/>
              </a:tabLst>
              <a:defRPr/>
            </a:pPr>
            <a:endParaRPr lang="en-US" sz="3000" dirty="0">
              <a:latin typeface="+mn-lt"/>
              <a:cs typeface="+mn-cs"/>
            </a:endParaRPr>
          </a:p>
        </p:txBody>
      </p:sp>
      <p:pic>
        <p:nvPicPr>
          <p:cNvPr id="94212" name="Picture 4" descr="blackice15"/>
          <p:cNvPicPr>
            <a:picLocks noChangeAspect="1" noChangeArrowheads="1"/>
          </p:cNvPicPr>
          <p:nvPr/>
        </p:nvPicPr>
        <p:blipFill>
          <a:blip r:embed="rId3" cstate="email">
            <a:lum bright="-8000" contrast="-12000"/>
            <a:extLst>
              <a:ext uri="{28A0092B-C50C-407E-A947-70E740481C1C}">
                <a14:useLocalDpi xmlns:a14="http://schemas.microsoft.com/office/drawing/2010/main" val="0"/>
              </a:ext>
            </a:extLst>
          </a:blip>
          <a:srcRect/>
          <a:stretch>
            <a:fillRect/>
          </a:stretch>
        </p:blipFill>
        <p:spPr bwMode="auto">
          <a:xfrm>
            <a:off x="5943600" y="2819400"/>
            <a:ext cx="2851150" cy="25146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914400" y="512763"/>
            <a:ext cx="7772400" cy="914400"/>
          </a:xfrm>
          <a:prstGeom prst="rect">
            <a:avLst/>
          </a:prstGeom>
        </p:spPr>
        <p:txBody>
          <a:bodyPr/>
          <a:lstStyle/>
          <a:p>
            <a:pPr algn="ctr">
              <a:defRPr/>
            </a:pPr>
            <a:r>
              <a:rPr lang="en-US" sz="4000" spc="-100" dirty="0">
                <a:latin typeface="Franklin Gothic Demi" pitchFamily="34" charset="0"/>
                <a:ea typeface="+mj-ea"/>
                <a:cs typeface="+mj-cs"/>
              </a:rPr>
              <a:t>What are the Human Barriers?</a:t>
            </a:r>
          </a:p>
        </p:txBody>
      </p:sp>
      <p:sp>
        <p:nvSpPr>
          <p:cNvPr id="3" name="Rectangle 3"/>
          <p:cNvSpPr txBox="1">
            <a:spLocks noChangeArrowheads="1"/>
          </p:cNvSpPr>
          <p:nvPr/>
        </p:nvSpPr>
        <p:spPr>
          <a:xfrm>
            <a:off x="338138" y="1922463"/>
            <a:ext cx="6934200" cy="4191000"/>
          </a:xfrm>
          <a:prstGeom prst="rect">
            <a:avLst/>
          </a:prstGeom>
        </p:spPr>
        <p:txBody>
          <a:bodyPr/>
          <a:lstStyle/>
          <a:p>
            <a:pPr marL="742950" indent="-742950">
              <a:spcBef>
                <a:spcPts val="700"/>
              </a:spcBef>
              <a:buClr>
                <a:schemeClr val="tx2"/>
              </a:buClr>
              <a:buSzPct val="95000"/>
              <a:buFont typeface="Wingdings" pitchFamily="2" charset="2"/>
              <a:buNone/>
              <a:tabLst>
                <a:tab pos="742950" algn="l"/>
              </a:tabLst>
              <a:defRPr/>
            </a:pPr>
            <a:r>
              <a:rPr lang="en-US" sz="2800" b="1" dirty="0">
                <a:latin typeface="+mn-lt"/>
                <a:cs typeface="+mn-cs"/>
              </a:rPr>
              <a:t>6.	Familiarity breeds complacency.</a:t>
            </a:r>
            <a:endParaRPr lang="en-US" sz="2400" dirty="0">
              <a:latin typeface="+mn-lt"/>
              <a:cs typeface="+mn-cs"/>
            </a:endParaRPr>
          </a:p>
          <a:p>
            <a:pPr marL="1204913" lvl="1" indent="-285750">
              <a:spcBef>
                <a:spcPct val="20000"/>
              </a:spcBef>
              <a:buClr>
                <a:schemeClr val="accent2"/>
              </a:buClr>
              <a:buSzPct val="90000"/>
              <a:buFont typeface="Monotype Sorts" pitchFamily="2" charset="2"/>
              <a:buChar char="F"/>
              <a:tabLst>
                <a:tab pos="742950" algn="l"/>
              </a:tabLst>
              <a:defRPr/>
            </a:pPr>
            <a:endParaRPr lang="en-US" sz="2000" dirty="0">
              <a:latin typeface="+mn-lt"/>
              <a:cs typeface="+mn-cs"/>
            </a:endParaRPr>
          </a:p>
          <a:p>
            <a:pPr marL="1204913" lvl="1" indent="-285750">
              <a:spcBef>
                <a:spcPct val="20000"/>
              </a:spcBef>
              <a:buClr>
                <a:schemeClr val="accent2"/>
              </a:buClr>
              <a:buSzPct val="90000"/>
              <a:buFont typeface="Monotype Sorts" pitchFamily="2" charset="2"/>
              <a:buChar char="F"/>
              <a:tabLst>
                <a:tab pos="742950" algn="l"/>
              </a:tabLst>
              <a:defRPr/>
            </a:pPr>
            <a:r>
              <a:rPr lang="en-US" sz="2000" dirty="0">
                <a:latin typeface="+mn-lt"/>
                <a:cs typeface="+mn-cs"/>
              </a:rPr>
              <a:t>The more we know about a risk, the less it threatens us.</a:t>
            </a:r>
          </a:p>
          <a:p>
            <a:pPr marL="1204913" lvl="1" indent="-285750">
              <a:lnSpc>
                <a:spcPct val="80000"/>
              </a:lnSpc>
              <a:spcBef>
                <a:spcPct val="20000"/>
              </a:spcBef>
              <a:buClr>
                <a:schemeClr val="accent2"/>
              </a:buClr>
              <a:buSzPct val="90000"/>
              <a:buFont typeface="Monotype Sorts" pitchFamily="2" charset="2"/>
              <a:buChar char="F"/>
              <a:tabLst>
                <a:tab pos="742950" algn="l"/>
              </a:tabLst>
              <a:defRPr/>
            </a:pPr>
            <a:endParaRPr lang="en-US" sz="2000" dirty="0">
              <a:latin typeface="+mn-lt"/>
              <a:cs typeface="+mn-cs"/>
            </a:endParaRPr>
          </a:p>
          <a:p>
            <a:pPr marL="1204913" lvl="1" indent="-285750">
              <a:spcBef>
                <a:spcPct val="20000"/>
              </a:spcBef>
              <a:buClr>
                <a:schemeClr val="accent2"/>
              </a:buClr>
              <a:buSzPct val="90000"/>
              <a:buFont typeface="Monotype Sorts" pitchFamily="2" charset="2"/>
              <a:buChar char="F"/>
              <a:tabLst>
                <a:tab pos="742950" algn="l"/>
              </a:tabLst>
              <a:defRPr/>
            </a:pPr>
            <a:r>
              <a:rPr lang="en-US" sz="2000" dirty="0">
                <a:latin typeface="+mn-lt"/>
                <a:cs typeface="+mn-cs"/>
              </a:rPr>
              <a:t>Safety staff will bombard us with training, memos, signs, slogans, and verbal warnings but it’s still hard to compete with a complacency-induced familiarity caused by working close to a hazard for a long time without incidence.</a:t>
            </a:r>
            <a:endParaRPr lang="en-US" sz="2600" dirty="0">
              <a:latin typeface="+mn-lt"/>
              <a:cs typeface="+mn-cs"/>
            </a:endParaRPr>
          </a:p>
        </p:txBody>
      </p:sp>
      <p:grpSp>
        <p:nvGrpSpPr>
          <p:cNvPr id="95236" name="Group 4"/>
          <p:cNvGrpSpPr>
            <a:grpSpLocks/>
          </p:cNvGrpSpPr>
          <p:nvPr/>
        </p:nvGrpSpPr>
        <p:grpSpPr bwMode="auto">
          <a:xfrm>
            <a:off x="7162800" y="1036638"/>
            <a:ext cx="1981200" cy="2716212"/>
            <a:chOff x="4416" y="1392"/>
            <a:chExt cx="1248" cy="1392"/>
          </a:xfrm>
        </p:grpSpPr>
        <p:sp>
          <p:nvSpPr>
            <p:cNvPr id="95237" name="AutoShape 5"/>
            <p:cNvSpPr>
              <a:spLocks noChangeArrowheads="1"/>
            </p:cNvSpPr>
            <p:nvPr/>
          </p:nvSpPr>
          <p:spPr bwMode="auto">
            <a:xfrm>
              <a:off x="4416" y="1392"/>
              <a:ext cx="1248" cy="1392"/>
            </a:xfrm>
            <a:prstGeom prst="cloudCallout">
              <a:avLst>
                <a:gd name="adj1" fmla="val -51282"/>
                <a:gd name="adj2" fmla="val 61278"/>
              </a:avLst>
            </a:prstGeom>
            <a:solidFill>
              <a:schemeClr val="bg1"/>
            </a:solidFill>
            <a:ln w="19050" cap="sq">
              <a:solidFill>
                <a:srgbClr val="57D557"/>
              </a:solidFill>
              <a:round/>
              <a:headEnd type="none" w="sm" len="sm"/>
              <a:tailEnd type="none" w="sm" len="sm"/>
            </a:ln>
          </p:spPr>
          <p:txBody>
            <a:bodyPr wrap="none" anchor="ctr"/>
            <a:lstStyle/>
            <a:p>
              <a:pPr algn="ctr" eaLnBrk="0" hangingPunct="0"/>
              <a:endParaRPr lang="en-US" sz="2400">
                <a:latin typeface="Times New Roman" pitchFamily="18" charset="0"/>
              </a:endParaRPr>
            </a:p>
          </p:txBody>
        </p:sp>
        <p:sp>
          <p:nvSpPr>
            <p:cNvPr id="95238" name="Text Box 6"/>
            <p:cNvSpPr txBox="1">
              <a:spLocks noChangeArrowheads="1"/>
            </p:cNvSpPr>
            <p:nvPr/>
          </p:nvSpPr>
          <p:spPr bwMode="auto">
            <a:xfrm>
              <a:off x="4512" y="1642"/>
              <a:ext cx="915" cy="85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kumimoji="1" lang="en-US" sz="1700" b="1">
                  <a:latin typeface="Times New Roman" pitchFamily="18" charset="0"/>
                </a:rPr>
                <a:t>“</a:t>
              </a:r>
              <a:r>
                <a:rPr kumimoji="1" lang="en-US" sz="1700" b="1" i="1">
                  <a:latin typeface="Times New Roman" pitchFamily="18" charset="0"/>
                </a:rPr>
                <a:t>We’ve been doing it this way for 25 years and no one’s been hurt yet.”</a:t>
              </a:r>
              <a:endParaRPr kumimoji="1" lang="en-US">
                <a:latin typeface="Times New Roman" pitchFamily="18" charset="0"/>
              </a:endParaRPr>
            </a:p>
          </p:txBody>
        </p:sp>
      </p:gr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Causes of Incidents</a:t>
            </a:r>
          </a:p>
        </p:txBody>
      </p:sp>
      <p:sp>
        <p:nvSpPr>
          <p:cNvPr id="96259" name="Rectangle 3"/>
          <p:cNvSpPr>
            <a:spLocks noGrp="1" noChangeArrowheads="1"/>
          </p:cNvSpPr>
          <p:nvPr>
            <p:ph idx="4294967295"/>
          </p:nvPr>
        </p:nvSpPr>
        <p:spPr>
          <a:xfrm>
            <a:off x="609600" y="1905000"/>
            <a:ext cx="8229600" cy="3586163"/>
          </a:xfrm>
        </p:spPr>
        <p:txBody>
          <a:bodyPr/>
          <a:lstStyle/>
          <a:p>
            <a:pPr eaLnBrk="1" hangingPunct="1"/>
            <a:r>
              <a:rPr lang="en-US" smtClean="0"/>
              <a:t>Driver performance</a:t>
            </a:r>
          </a:p>
          <a:p>
            <a:pPr eaLnBrk="1" hangingPunct="1"/>
            <a:r>
              <a:rPr lang="en-US" smtClean="0"/>
              <a:t>Environmental conditions</a:t>
            </a:r>
          </a:p>
          <a:p>
            <a:pPr lvl="1" eaLnBrk="1" hangingPunct="1"/>
            <a:r>
              <a:rPr lang="en-US" smtClean="0"/>
              <a:t>Weather</a:t>
            </a:r>
          </a:p>
          <a:p>
            <a:pPr lvl="1" eaLnBrk="1" hangingPunct="1"/>
            <a:r>
              <a:rPr lang="en-US" smtClean="0"/>
              <a:t>Lighting</a:t>
            </a:r>
          </a:p>
          <a:p>
            <a:pPr lvl="1" eaLnBrk="1" hangingPunct="1"/>
            <a:r>
              <a:rPr lang="en-US" smtClean="0"/>
              <a:t>Road surface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Causes of Fatalities &amp; Injuries </a:t>
            </a:r>
          </a:p>
        </p:txBody>
      </p:sp>
      <p:sp>
        <p:nvSpPr>
          <p:cNvPr id="97283" name="Rectangle 3"/>
          <p:cNvSpPr>
            <a:spLocks noGrp="1" noChangeArrowheads="1"/>
          </p:cNvSpPr>
          <p:nvPr>
            <p:ph idx="4294967295"/>
          </p:nvPr>
        </p:nvSpPr>
        <p:spPr>
          <a:xfrm>
            <a:off x="914400" y="1676400"/>
            <a:ext cx="7543800" cy="4400550"/>
          </a:xfrm>
        </p:spPr>
        <p:txBody>
          <a:bodyPr/>
          <a:lstStyle/>
          <a:p>
            <a:pPr eaLnBrk="1" hangingPunct="1">
              <a:lnSpc>
                <a:spcPct val="90000"/>
              </a:lnSpc>
            </a:pPr>
            <a:r>
              <a:rPr lang="en-US" sz="3400" smtClean="0"/>
              <a:t>Vehicle intrusions into work space</a:t>
            </a:r>
          </a:p>
          <a:p>
            <a:pPr eaLnBrk="1" hangingPunct="1">
              <a:lnSpc>
                <a:spcPct val="90000"/>
              </a:lnSpc>
            </a:pPr>
            <a:r>
              <a:rPr lang="en-US" sz="3400" smtClean="0"/>
              <a:t>Workers entering the traffic path</a:t>
            </a:r>
          </a:p>
          <a:p>
            <a:pPr eaLnBrk="1" hangingPunct="1">
              <a:lnSpc>
                <a:spcPct val="90000"/>
              </a:lnSpc>
            </a:pPr>
            <a:r>
              <a:rPr lang="en-US" sz="3400" smtClean="0"/>
              <a:t>Inadequate traffic control plan (TCP)	</a:t>
            </a:r>
          </a:p>
          <a:p>
            <a:pPr eaLnBrk="1" hangingPunct="1">
              <a:lnSpc>
                <a:spcPct val="90000"/>
              </a:lnSpc>
            </a:pPr>
            <a:r>
              <a:rPr lang="en-US" sz="3400" smtClean="0"/>
              <a:t>Ineffective or improper use of traffic control devices and methods</a:t>
            </a:r>
          </a:p>
          <a:p>
            <a:pPr eaLnBrk="1" hangingPunct="1">
              <a:lnSpc>
                <a:spcPct val="90000"/>
              </a:lnSpc>
            </a:pPr>
            <a:r>
              <a:rPr lang="en-US" sz="3400" smtClean="0"/>
              <a:t>Use of improper clothing</a:t>
            </a:r>
          </a:p>
          <a:p>
            <a:pPr lvl="1" eaLnBrk="1" hangingPunct="1">
              <a:lnSpc>
                <a:spcPct val="90000"/>
              </a:lnSpc>
            </a:pPr>
            <a:r>
              <a:rPr lang="en-US" sz="3200" smtClean="0"/>
              <a:t>Visibility</a:t>
            </a:r>
          </a:p>
          <a:p>
            <a:pPr lvl="1" eaLnBrk="1" hangingPunct="1">
              <a:lnSpc>
                <a:spcPct val="90000"/>
              </a:lnSpc>
            </a:pPr>
            <a:r>
              <a:rPr lang="en-US" sz="3200" smtClean="0"/>
              <a:t>Retroreflectibility</a:t>
            </a:r>
          </a:p>
          <a:p>
            <a:pPr eaLnBrk="1" hangingPunct="1">
              <a:lnSpc>
                <a:spcPct val="90000"/>
              </a:lnSpc>
            </a:pPr>
            <a:endParaRPr lang="en-US" sz="3600" smtClean="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 Performance</a:t>
            </a:r>
          </a:p>
        </p:txBody>
      </p:sp>
      <p:sp>
        <p:nvSpPr>
          <p:cNvPr id="100355" name="Rectangle 3"/>
          <p:cNvSpPr>
            <a:spLocks noGrp="1" noChangeArrowheads="1"/>
          </p:cNvSpPr>
          <p:nvPr>
            <p:ph idx="4294967295"/>
          </p:nvPr>
        </p:nvSpPr>
        <p:spPr>
          <a:xfrm>
            <a:off x="381000" y="1600200"/>
            <a:ext cx="8229600" cy="4530725"/>
          </a:xfrm>
        </p:spPr>
        <p:txBody>
          <a:bodyPr>
            <a:normAutofit fontScale="92500"/>
          </a:bodyPr>
          <a:lstStyle/>
          <a:p>
            <a:pPr eaLnBrk="1" fontAlgn="auto" hangingPunct="1">
              <a:lnSpc>
                <a:spcPct val="90000"/>
              </a:lnSpc>
              <a:spcAft>
                <a:spcPts val="0"/>
              </a:spcAft>
              <a:buFont typeface="Wingdings 2"/>
              <a:buChar char=""/>
              <a:defRPr/>
            </a:pPr>
            <a:r>
              <a:rPr lang="en-US" sz="2800" dirty="0" smtClean="0"/>
              <a:t>A drivers performance will be impacted by:</a:t>
            </a:r>
          </a:p>
          <a:p>
            <a:pPr lvl="1" eaLnBrk="1" fontAlgn="auto" hangingPunct="1">
              <a:lnSpc>
                <a:spcPct val="90000"/>
              </a:lnSpc>
              <a:spcAft>
                <a:spcPts val="0"/>
              </a:spcAft>
              <a:buFont typeface="Wingdings 2"/>
              <a:buChar char=""/>
              <a:defRPr/>
            </a:pPr>
            <a:r>
              <a:rPr lang="en-US" dirty="0" smtClean="0"/>
              <a:t>Expectancy – is the work zone a surprise?  Is it set up as the driver would expect?</a:t>
            </a:r>
          </a:p>
          <a:p>
            <a:pPr lvl="1" eaLnBrk="1" fontAlgn="auto" hangingPunct="1">
              <a:lnSpc>
                <a:spcPct val="90000"/>
              </a:lnSpc>
              <a:spcAft>
                <a:spcPts val="0"/>
              </a:spcAft>
              <a:buFont typeface="Wingdings 2"/>
              <a:buChar char=""/>
              <a:defRPr/>
            </a:pPr>
            <a:r>
              <a:rPr lang="en-US" dirty="0" smtClean="0"/>
              <a:t>Perception time – the time between a driver seeing a situation and realizing that a hazard exists</a:t>
            </a:r>
          </a:p>
          <a:p>
            <a:pPr lvl="1" eaLnBrk="1" fontAlgn="auto" hangingPunct="1">
              <a:lnSpc>
                <a:spcPct val="90000"/>
              </a:lnSpc>
              <a:spcAft>
                <a:spcPts val="0"/>
              </a:spcAft>
              <a:buFont typeface="Wingdings 2"/>
              <a:buChar char=""/>
              <a:defRPr/>
            </a:pPr>
            <a:r>
              <a:rPr lang="en-US" dirty="0" smtClean="0"/>
              <a:t>Reaction time – the time between a driver’s realization of a hazard and taking action to avoid it.</a:t>
            </a:r>
          </a:p>
          <a:p>
            <a:pPr lvl="1" eaLnBrk="1" fontAlgn="auto" hangingPunct="1">
              <a:lnSpc>
                <a:spcPct val="90000"/>
              </a:lnSpc>
              <a:spcAft>
                <a:spcPts val="0"/>
              </a:spcAft>
              <a:buFont typeface="Wingdings 2"/>
              <a:buChar char=""/>
              <a:defRPr/>
            </a:pPr>
            <a:r>
              <a:rPr lang="en-US" dirty="0" smtClean="0"/>
              <a:t>Ability – physical ability of the driver to react appropriately</a:t>
            </a:r>
          </a:p>
          <a:p>
            <a:pPr lvl="1" eaLnBrk="1" fontAlgn="auto" hangingPunct="1">
              <a:lnSpc>
                <a:spcPct val="90000"/>
              </a:lnSpc>
              <a:spcAft>
                <a:spcPts val="0"/>
              </a:spcAft>
              <a:buFont typeface="Wingdings 2"/>
              <a:buChar char=""/>
              <a:defRPr/>
            </a:pPr>
            <a:r>
              <a:rPr lang="en-US" dirty="0" smtClean="0"/>
              <a:t>Vision – how well a driver sees under varying circumstances?</a:t>
            </a:r>
          </a:p>
          <a:p>
            <a:pPr eaLnBrk="1" fontAlgn="auto" hangingPunct="1">
              <a:lnSpc>
                <a:spcPct val="90000"/>
              </a:lnSpc>
              <a:spcAft>
                <a:spcPts val="0"/>
              </a:spcAft>
              <a:buFont typeface="Wingdings 2"/>
              <a:buChar char=""/>
              <a:defRPr/>
            </a:pPr>
            <a:endParaRPr lang="en-US" sz="2800" dirty="0"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457200" y="3810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Elements of the Transportation System</a:t>
            </a:r>
          </a:p>
        </p:txBody>
      </p:sp>
      <p:sp>
        <p:nvSpPr>
          <p:cNvPr id="99331" name="Rectangle 3"/>
          <p:cNvSpPr>
            <a:spLocks noGrp="1" noChangeArrowheads="1"/>
          </p:cNvSpPr>
          <p:nvPr>
            <p:ph idx="4294967295"/>
          </p:nvPr>
        </p:nvSpPr>
        <p:spPr>
          <a:xfrm>
            <a:off x="457200" y="1752600"/>
            <a:ext cx="8229600" cy="4530725"/>
          </a:xfrm>
        </p:spPr>
        <p:txBody>
          <a:bodyPr/>
          <a:lstStyle/>
          <a:p>
            <a:pPr eaLnBrk="1" hangingPunct="1"/>
            <a:r>
              <a:rPr lang="en-US" smtClean="0"/>
              <a:t>Roadway</a:t>
            </a:r>
          </a:p>
          <a:p>
            <a:pPr lvl="1" eaLnBrk="1" hangingPunct="1"/>
            <a:r>
              <a:rPr lang="en-US" smtClean="0"/>
              <a:t>designed</a:t>
            </a:r>
          </a:p>
          <a:p>
            <a:pPr lvl="1" eaLnBrk="1" hangingPunct="1"/>
            <a:r>
              <a:rPr lang="en-US" smtClean="0"/>
              <a:t>constructed and maintained</a:t>
            </a:r>
          </a:p>
          <a:p>
            <a:pPr eaLnBrk="1" hangingPunct="1"/>
            <a:r>
              <a:rPr lang="en-US" smtClean="0"/>
              <a:t>Vehicle</a:t>
            </a:r>
          </a:p>
          <a:p>
            <a:pPr lvl="1" eaLnBrk="1" hangingPunct="1"/>
            <a:r>
              <a:rPr lang="en-US" smtClean="0"/>
              <a:t>designed</a:t>
            </a:r>
          </a:p>
          <a:p>
            <a:pPr lvl="1" eaLnBrk="1" hangingPunct="1"/>
            <a:r>
              <a:rPr lang="en-US" smtClean="0"/>
              <a:t>manufactured</a:t>
            </a:r>
          </a:p>
          <a:p>
            <a:pPr eaLnBrk="1" hangingPunct="1"/>
            <a:r>
              <a:rPr lang="en-US" smtClean="0"/>
              <a:t>Driver</a:t>
            </a:r>
          </a:p>
          <a:p>
            <a:pPr lvl="1" eaLnBrk="1" hangingPunct="1"/>
            <a:r>
              <a:rPr lang="en-US" smtClean="0"/>
              <a:t>What you see is what you get</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ChangeArrowheads="1"/>
          </p:cNvSpPr>
          <p:nvPr/>
        </p:nvSpPr>
        <p:spPr bwMode="auto">
          <a:xfrm>
            <a:off x="7620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000">
                <a:latin typeface="Franklin Gothic Demi" pitchFamily="34" charset="0"/>
              </a:rPr>
              <a:t>Additional Elements</a:t>
            </a:r>
          </a:p>
        </p:txBody>
      </p:sp>
      <p:sp>
        <p:nvSpPr>
          <p:cNvPr id="6150" name="Rectangle 3"/>
          <p:cNvSpPr>
            <a:spLocks noChangeArrowheads="1"/>
          </p:cNvSpPr>
          <p:nvPr/>
        </p:nvSpPr>
        <p:spPr bwMode="auto">
          <a:xfrm>
            <a:off x="1143000" y="2133600"/>
            <a:ext cx="285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buFontTx/>
              <a:buChar char="•"/>
            </a:pPr>
            <a:r>
              <a:rPr lang="en-US" sz="3200">
                <a:latin typeface="Times New Roman" pitchFamily="18" charset="0"/>
              </a:rPr>
              <a:t> Traffic Signals</a:t>
            </a:r>
          </a:p>
        </p:txBody>
      </p:sp>
      <p:sp>
        <p:nvSpPr>
          <p:cNvPr id="6151" name="Rectangle 5"/>
          <p:cNvSpPr>
            <a:spLocks noChangeArrowheads="1"/>
          </p:cNvSpPr>
          <p:nvPr/>
        </p:nvSpPr>
        <p:spPr bwMode="auto">
          <a:xfrm>
            <a:off x="1143000" y="3810000"/>
            <a:ext cx="3779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buFontTx/>
              <a:buChar char="•"/>
            </a:pPr>
            <a:r>
              <a:rPr lang="en-US" sz="3200">
                <a:latin typeface="Times New Roman" pitchFamily="18" charset="0"/>
              </a:rPr>
              <a:t> Traffic (Pedestrians)</a:t>
            </a:r>
            <a:endParaRPr lang="en-US" sz="2400">
              <a:latin typeface="Times New Roman" pitchFamily="18" charset="0"/>
            </a:endParaRPr>
          </a:p>
        </p:txBody>
      </p:sp>
      <p:sp>
        <p:nvSpPr>
          <p:cNvPr id="6152" name="Rectangle 7"/>
          <p:cNvSpPr>
            <a:spLocks noChangeArrowheads="1"/>
          </p:cNvSpPr>
          <p:nvPr/>
        </p:nvSpPr>
        <p:spPr bwMode="auto">
          <a:xfrm>
            <a:off x="1143000" y="5334000"/>
            <a:ext cx="25495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buFontTx/>
              <a:buChar char="•"/>
            </a:pPr>
            <a:r>
              <a:rPr lang="en-US" sz="3200">
                <a:latin typeface="Times New Roman" pitchFamily="18" charset="0"/>
              </a:rPr>
              <a:t> Environment</a:t>
            </a:r>
            <a:endParaRPr lang="en-US" sz="2400">
              <a:latin typeface="Times New Roman"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67199" y="1496014"/>
            <a:ext cx="2142631" cy="208538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2423319"/>
            <a:ext cx="1667256" cy="2661396"/>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997325" y="4423162"/>
            <a:ext cx="2145792" cy="1938135"/>
          </a:xfrm>
          <a:prstGeom prst="rect">
            <a:avLst/>
          </a:prstGeom>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Driving Tasks</a:t>
            </a:r>
          </a:p>
        </p:txBody>
      </p:sp>
      <p:sp>
        <p:nvSpPr>
          <p:cNvPr id="7172" name="Rectangle 3"/>
          <p:cNvSpPr>
            <a:spLocks noGrp="1" noChangeArrowheads="1"/>
          </p:cNvSpPr>
          <p:nvPr>
            <p:ph idx="4294967295"/>
          </p:nvPr>
        </p:nvSpPr>
        <p:spPr>
          <a:xfrm>
            <a:off x="533400" y="1524000"/>
            <a:ext cx="8229600" cy="4530725"/>
          </a:xfrm>
        </p:spPr>
        <p:txBody>
          <a:bodyPr/>
          <a:lstStyle/>
          <a:p>
            <a:pPr eaLnBrk="1" hangingPunct="1"/>
            <a:r>
              <a:rPr lang="en-US" smtClean="0"/>
              <a:t>Tasks consist of:</a:t>
            </a:r>
          </a:p>
          <a:p>
            <a:pPr lvl="1" eaLnBrk="1" hangingPunct="1"/>
            <a:r>
              <a:rPr lang="en-US" smtClean="0"/>
              <a:t>Observation and monitoring road way events</a:t>
            </a:r>
          </a:p>
          <a:p>
            <a:pPr lvl="1" eaLnBrk="1" hangingPunct="1">
              <a:buFontTx/>
              <a:buNone/>
            </a:pPr>
            <a:endParaRPr lang="en-US" smtClean="0"/>
          </a:p>
          <a:p>
            <a:pPr lvl="1" eaLnBrk="1" hangingPunct="1"/>
            <a:r>
              <a:rPr lang="en-US" smtClean="0"/>
              <a:t>Making decisions and taking specific actions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919" y="3886200"/>
            <a:ext cx="7638288" cy="28163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 Characteristics</a:t>
            </a:r>
          </a:p>
        </p:txBody>
      </p:sp>
      <p:sp>
        <p:nvSpPr>
          <p:cNvPr id="8199" name="Rectangle 3"/>
          <p:cNvSpPr>
            <a:spLocks noGrp="1" noChangeArrowheads="1"/>
          </p:cNvSpPr>
          <p:nvPr>
            <p:ph idx="4294967295"/>
          </p:nvPr>
        </p:nvSpPr>
        <p:spPr>
          <a:xfrm>
            <a:off x="533400" y="1600200"/>
            <a:ext cx="8229600" cy="4530725"/>
          </a:xfrm>
        </p:spPr>
        <p:txBody>
          <a:bodyPr/>
          <a:lstStyle/>
          <a:p>
            <a:pPr eaLnBrk="1" hangingPunct="1"/>
            <a:r>
              <a:rPr lang="en-US" smtClean="0"/>
              <a:t>Drivers over rate their ability</a:t>
            </a:r>
          </a:p>
          <a:p>
            <a:pPr eaLnBrk="1" hangingPunct="1"/>
            <a:endParaRPr lang="en-US" smtClean="0"/>
          </a:p>
          <a:p>
            <a:pPr eaLnBrk="1" hangingPunct="1"/>
            <a:r>
              <a:rPr lang="en-US" smtClean="0"/>
              <a:t>Drivers attitudes vary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3657600"/>
            <a:ext cx="4238596" cy="2804160"/>
          </a:xfrm>
          <a:prstGeom prst="rect">
            <a:avLst/>
          </a:prstGeom>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Crash_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89000"/>
            <a:ext cx="82296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Take Notes</a:t>
            </a:r>
          </a:p>
        </p:txBody>
      </p:sp>
      <p:sp>
        <p:nvSpPr>
          <p:cNvPr id="54275" name="Rectangle 3"/>
          <p:cNvSpPr>
            <a:spLocks noGrp="1" noChangeArrowheads="1"/>
          </p:cNvSpPr>
          <p:nvPr>
            <p:ph idx="4294967295"/>
          </p:nvPr>
        </p:nvSpPr>
        <p:spPr>
          <a:xfrm>
            <a:off x="381000" y="1447800"/>
            <a:ext cx="8229600" cy="4530725"/>
          </a:xfrm>
        </p:spPr>
        <p:txBody>
          <a:bodyPr/>
          <a:lstStyle/>
          <a:p>
            <a:pPr eaLnBrk="1" hangingPunct="1"/>
            <a:r>
              <a:rPr lang="en-US" sz="3600" smtClean="0"/>
              <a:t>Notes help you grasp information faster</a:t>
            </a:r>
          </a:p>
          <a:p>
            <a:pPr eaLnBrk="1" hangingPunct="1"/>
            <a:r>
              <a:rPr lang="en-US" sz="3600" smtClean="0"/>
              <a:t>Notes may be used on the final test along with your MUTCD</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050"/>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Pedestrians</a:t>
            </a:r>
          </a:p>
        </p:txBody>
      </p:sp>
      <p:sp>
        <p:nvSpPr>
          <p:cNvPr id="101379" name="Rectangle 2051"/>
          <p:cNvSpPr>
            <a:spLocks noGrp="1" noChangeArrowheads="1"/>
          </p:cNvSpPr>
          <p:nvPr>
            <p:ph idx="4294967295"/>
          </p:nvPr>
        </p:nvSpPr>
        <p:spPr>
          <a:xfrm>
            <a:off x="533400" y="1752600"/>
            <a:ext cx="8229600" cy="4530725"/>
          </a:xfrm>
        </p:spPr>
        <p:txBody>
          <a:bodyPr/>
          <a:lstStyle/>
          <a:p>
            <a:pPr eaLnBrk="1" hangingPunct="1"/>
            <a:r>
              <a:rPr lang="en-US" smtClean="0"/>
              <a:t>Thinking about something else, not focusing on the task of walking</a:t>
            </a:r>
          </a:p>
          <a:p>
            <a:pPr eaLnBrk="1" hangingPunct="1"/>
            <a:r>
              <a:rPr lang="en-US" smtClean="0"/>
              <a:t>Unaware of their local environment</a:t>
            </a:r>
          </a:p>
          <a:p>
            <a:pPr eaLnBrk="1" hangingPunct="1"/>
            <a:r>
              <a:rPr lang="en-US" smtClean="0"/>
              <a:t>Willing to take chances</a:t>
            </a:r>
          </a:p>
          <a:p>
            <a:pPr eaLnBrk="1" hangingPunct="1"/>
            <a:r>
              <a:rPr lang="en-US" smtClean="0"/>
              <a:t>Very “shortest path” oriented</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Environmental Conditions</a:t>
            </a:r>
          </a:p>
        </p:txBody>
      </p:sp>
      <p:sp>
        <p:nvSpPr>
          <p:cNvPr id="102403" name="Rectangle 3"/>
          <p:cNvSpPr>
            <a:spLocks noGrp="1" noChangeArrowheads="1"/>
          </p:cNvSpPr>
          <p:nvPr>
            <p:ph idx="4294967295"/>
          </p:nvPr>
        </p:nvSpPr>
        <p:spPr>
          <a:xfrm>
            <a:off x="381000" y="1600200"/>
            <a:ext cx="8229600" cy="4530725"/>
          </a:xfrm>
        </p:spPr>
        <p:txBody>
          <a:bodyPr/>
          <a:lstStyle/>
          <a:p>
            <a:pPr eaLnBrk="1" hangingPunct="1"/>
            <a:r>
              <a:rPr lang="en-US" smtClean="0"/>
              <a:t>Environmental conditions include the condition of the road, lighting, and weather</a:t>
            </a:r>
          </a:p>
          <a:p>
            <a:pPr eaLnBrk="1" hangingPunct="1"/>
            <a:r>
              <a:rPr lang="en-US" smtClean="0"/>
              <a:t>Work Zone operations can negatively impact road conditions, creating hazards</a:t>
            </a:r>
            <a:endParaRPr lang="en-US" b="1"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38" name="Picture 2" descr="Hubc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848600" cy="4679950"/>
          </a:xfrm>
          <a:prstGeom prst="rect">
            <a:avLst/>
          </a:prstGeom>
          <a:noFill/>
          <a:effectLst>
            <a:outerShdw dist="125724" dir="2700000" algn="ctr" rotWithShape="0">
              <a:srgbClr val="990099"/>
            </a:outerShdw>
          </a:effectLst>
        </p:spPr>
      </p:pic>
      <p:sp>
        <p:nvSpPr>
          <p:cNvPr id="103427" name="Text Box 3"/>
          <p:cNvSpPr txBox="1">
            <a:spLocks noChangeArrowheads="1"/>
          </p:cNvSpPr>
          <p:nvPr/>
        </p:nvSpPr>
        <p:spPr bwMode="auto">
          <a:xfrm>
            <a:off x="623888" y="2108200"/>
            <a:ext cx="2451100" cy="13731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t>Note the uneven edge of the road</a:t>
            </a:r>
          </a:p>
        </p:txBody>
      </p:sp>
      <p:sp>
        <p:nvSpPr>
          <p:cNvPr id="103428" name="Line 4"/>
          <p:cNvSpPr>
            <a:spLocks noChangeShapeType="1"/>
          </p:cNvSpPr>
          <p:nvPr/>
        </p:nvSpPr>
        <p:spPr bwMode="auto">
          <a:xfrm>
            <a:off x="3184525" y="2795588"/>
            <a:ext cx="671513" cy="795337"/>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29" name="Text Box 5"/>
          <p:cNvSpPr txBox="1">
            <a:spLocks noChangeArrowheads="1"/>
          </p:cNvSpPr>
          <p:nvPr/>
        </p:nvSpPr>
        <p:spPr bwMode="auto">
          <a:xfrm>
            <a:off x="6256338" y="3197225"/>
            <a:ext cx="2451100" cy="137318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t>How many people lost hubcaps?</a:t>
            </a:r>
          </a:p>
        </p:txBody>
      </p:sp>
      <p:sp>
        <p:nvSpPr>
          <p:cNvPr id="103430" name="Line 6"/>
          <p:cNvSpPr>
            <a:spLocks noChangeShapeType="1"/>
          </p:cNvSpPr>
          <p:nvPr/>
        </p:nvSpPr>
        <p:spPr bwMode="auto">
          <a:xfrm flipH="1">
            <a:off x="5319713" y="3463925"/>
            <a:ext cx="889000" cy="544513"/>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1" name="Line 7"/>
          <p:cNvSpPr>
            <a:spLocks noChangeShapeType="1"/>
          </p:cNvSpPr>
          <p:nvPr/>
        </p:nvSpPr>
        <p:spPr bwMode="auto">
          <a:xfrm>
            <a:off x="3336925" y="2947988"/>
            <a:ext cx="671513" cy="795337"/>
          </a:xfrm>
          <a:prstGeom prst="line">
            <a:avLst/>
          </a:prstGeom>
          <a:noFill/>
          <a:ln w="28575">
            <a:solidFill>
              <a:srgbClr val="FF9E3D"/>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62" name="Picture 2" descr="Road 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1860550"/>
            <a:ext cx="3143250" cy="2667000"/>
          </a:xfrm>
          <a:prstGeom prst="rect">
            <a:avLst/>
          </a:prstGeom>
          <a:noFill/>
          <a:effectLst>
            <a:outerShdw dist="135003" dir="2471156" algn="ctr" rotWithShape="0">
              <a:srgbClr val="990099"/>
            </a:outerShdw>
          </a:effectLst>
        </p:spPr>
      </p:pic>
      <p:pic>
        <p:nvPicPr>
          <p:cNvPr id="808963" name="Picture 3" descr="Utility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81538" y="1936750"/>
            <a:ext cx="3994150" cy="2632075"/>
          </a:xfrm>
          <a:prstGeom prst="rect">
            <a:avLst/>
          </a:prstGeom>
          <a:noFill/>
          <a:effectLst>
            <a:outerShdw dist="135003" dir="2471156" algn="ctr" rotWithShape="0">
              <a:srgbClr val="990099"/>
            </a:outerShdw>
          </a:effectLst>
        </p:spPr>
      </p:pic>
      <p:sp>
        <p:nvSpPr>
          <p:cNvPr id="104453" name="Text Box 5"/>
          <p:cNvSpPr txBox="1">
            <a:spLocks noChangeArrowheads="1"/>
          </p:cNvSpPr>
          <p:nvPr/>
        </p:nvSpPr>
        <p:spPr bwMode="auto">
          <a:xfrm>
            <a:off x="1922463" y="984250"/>
            <a:ext cx="4994275" cy="5191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US" sz="2800" b="1"/>
          </a:p>
        </p:txBody>
      </p:sp>
      <p:sp>
        <p:nvSpPr>
          <p:cNvPr id="122886" name="Rectangle 6"/>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Holes and Raised Utilities</a:t>
            </a:r>
            <a:endParaRPr lang="en-US" sz="5400" b="1" dirty="0" smtClean="0">
              <a:solidFill>
                <a:schemeClr val="tx1"/>
              </a:solidFill>
              <a:latin typeface="Franklin Gothic Demi"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6255" y="4191000"/>
            <a:ext cx="3686175" cy="2505075"/>
          </a:xfrm>
          <a:prstGeom prst="rect">
            <a:avLst/>
          </a:prstGeom>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Steep Drop-Offs</a:t>
            </a:r>
          </a:p>
        </p:txBody>
      </p:sp>
      <p:pic>
        <p:nvPicPr>
          <p:cNvPr id="809987" name="Picture 3" descr="Drop Off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6263" y="1679575"/>
            <a:ext cx="4576762" cy="2936875"/>
          </a:xfrm>
          <a:prstGeom prst="rect">
            <a:avLst/>
          </a:prstGeom>
          <a:noFill/>
          <a:ln w="9525">
            <a:solidFill>
              <a:schemeClr val="tx1"/>
            </a:solidFill>
            <a:miter lim="800000"/>
            <a:headEnd/>
            <a:tailEnd/>
          </a:ln>
          <a:effectLst>
            <a:outerShdw dist="143684" dir="2700000" algn="ctr" rotWithShape="0">
              <a:srgbClr val="990099"/>
            </a:outerShdw>
          </a:effectLst>
        </p:spPr>
      </p:pic>
      <p:pic>
        <p:nvPicPr>
          <p:cNvPr id="809988" name="Picture 4" descr="Drop Off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41625" y="3871913"/>
            <a:ext cx="4773613" cy="2533650"/>
          </a:xfrm>
          <a:prstGeom prst="rect">
            <a:avLst/>
          </a:prstGeom>
          <a:noFill/>
          <a:ln w="9525">
            <a:solidFill>
              <a:schemeClr val="tx1"/>
            </a:solidFill>
            <a:miter lim="800000"/>
            <a:headEnd/>
            <a:tailEnd/>
          </a:ln>
          <a:effectLst>
            <a:outerShdw dist="143684" dir="2700000" algn="ctr" rotWithShape="0">
              <a:srgbClr val="990099"/>
            </a:outerShdw>
          </a:effectLst>
        </p:spPr>
      </p:pic>
      <p:sp>
        <p:nvSpPr>
          <p:cNvPr id="105477" name="Rectangle 5"/>
          <p:cNvSpPr>
            <a:spLocks noChangeArrowheads="1"/>
          </p:cNvSpPr>
          <p:nvPr/>
        </p:nvSpPr>
        <p:spPr bwMode="auto">
          <a:xfrm>
            <a:off x="1217613" y="3435350"/>
            <a:ext cx="1014412" cy="703263"/>
          </a:xfrm>
          <a:prstGeom prst="rect">
            <a:avLst/>
          </a:prstGeom>
          <a:noFill/>
          <a:ln w="38100">
            <a:solidFill>
              <a:srgbClr val="FC2A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2400">
              <a:latin typeface="Times New Roman" pitchFamily="18" charset="0"/>
            </a:endParaRPr>
          </a:p>
        </p:txBody>
      </p:sp>
      <p:sp>
        <p:nvSpPr>
          <p:cNvPr id="105478" name="Line 6"/>
          <p:cNvSpPr>
            <a:spLocks noChangeShapeType="1"/>
          </p:cNvSpPr>
          <p:nvPr/>
        </p:nvSpPr>
        <p:spPr bwMode="auto">
          <a:xfrm>
            <a:off x="2185988" y="3467100"/>
            <a:ext cx="5386387" cy="390525"/>
          </a:xfrm>
          <a:prstGeom prst="line">
            <a:avLst/>
          </a:prstGeom>
          <a:noFill/>
          <a:ln w="57150">
            <a:solidFill>
              <a:srgbClr val="FC2A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79" name="Line 7"/>
          <p:cNvSpPr>
            <a:spLocks noChangeShapeType="1"/>
          </p:cNvSpPr>
          <p:nvPr/>
        </p:nvSpPr>
        <p:spPr bwMode="auto">
          <a:xfrm>
            <a:off x="1185863" y="4106863"/>
            <a:ext cx="1671637" cy="2295525"/>
          </a:xfrm>
          <a:prstGeom prst="line">
            <a:avLst/>
          </a:prstGeom>
          <a:noFill/>
          <a:ln w="57150">
            <a:solidFill>
              <a:srgbClr val="FC2A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Soft and Low Shoulders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76400"/>
            <a:ext cx="4191000" cy="2914650"/>
          </a:xfrm>
          <a:prstGeom prst="rect">
            <a:avLst/>
          </a:prstGeom>
        </p:spPr>
      </p:pic>
      <p:pic>
        <p:nvPicPr>
          <p:cNvPr id="811012" name="Picture 4" descr="Big Truck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81400" y="3501299"/>
            <a:ext cx="5027613" cy="3055938"/>
          </a:xfrm>
          <a:prstGeom prst="rect">
            <a:avLst/>
          </a:prstGeom>
          <a:noFill/>
          <a:ln w="9525">
            <a:solidFill>
              <a:schemeClr val="tx1"/>
            </a:solidFill>
            <a:miter lim="800000"/>
            <a:headEnd/>
            <a:tailEnd/>
          </a:ln>
          <a:effectLst>
            <a:outerShdw dist="143684" dir="2700000" algn="ctr" rotWithShape="0">
              <a:srgbClr val="990099"/>
            </a:outerShdw>
          </a:effectLst>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Properly Mark Surface Hazards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385207"/>
            <a:ext cx="4914900" cy="2857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1535566"/>
            <a:ext cx="3771900" cy="3743325"/>
          </a:xfrm>
          <a:prstGeom prst="rect">
            <a:avLst/>
          </a:prstGeom>
        </p:spPr>
      </p:pic>
      <p:pic>
        <p:nvPicPr>
          <p:cNvPr id="812037" name="Picture 5" descr="Sign -Uneven Pavemen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00425" y="4305300"/>
            <a:ext cx="3852863" cy="2292350"/>
          </a:xfrm>
          <a:prstGeom prst="rect">
            <a:avLst/>
          </a:prstGeom>
          <a:noFill/>
          <a:ln w="9525">
            <a:solidFill>
              <a:schemeClr val="tx1"/>
            </a:solidFill>
            <a:miter lim="800000"/>
            <a:headEnd/>
            <a:tailEnd/>
          </a:ln>
          <a:effectLst>
            <a:outerShdw dist="143684" dir="2700000" algn="ctr" rotWithShape="0">
              <a:srgbClr val="990099"/>
            </a:outerShdw>
          </a:effectLst>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 Variability</a:t>
            </a:r>
          </a:p>
        </p:txBody>
      </p:sp>
      <p:sp>
        <p:nvSpPr>
          <p:cNvPr id="108547" name="Rectangle 3"/>
          <p:cNvSpPr>
            <a:spLocks noGrp="1" noChangeArrowheads="1"/>
          </p:cNvSpPr>
          <p:nvPr>
            <p:ph idx="4294967295"/>
          </p:nvPr>
        </p:nvSpPr>
        <p:spPr>
          <a:xfrm>
            <a:off x="381000" y="1676400"/>
            <a:ext cx="8229600" cy="4530725"/>
          </a:xfrm>
        </p:spPr>
        <p:txBody>
          <a:bodyPr/>
          <a:lstStyle/>
          <a:p>
            <a:pPr eaLnBrk="1" hangingPunct="1">
              <a:lnSpc>
                <a:spcPct val="90000"/>
              </a:lnSpc>
            </a:pPr>
            <a:r>
              <a:rPr lang="en-US" sz="2800" smtClean="0"/>
              <a:t>Skill Levels</a:t>
            </a:r>
          </a:p>
          <a:p>
            <a:pPr lvl="1" eaLnBrk="1" hangingPunct="1">
              <a:lnSpc>
                <a:spcPct val="90000"/>
              </a:lnSpc>
            </a:pPr>
            <a:r>
              <a:rPr lang="en-US" sz="2400" smtClean="0"/>
              <a:t>All over the board</a:t>
            </a:r>
          </a:p>
          <a:p>
            <a:pPr eaLnBrk="1" hangingPunct="1">
              <a:lnSpc>
                <a:spcPct val="90000"/>
              </a:lnSpc>
            </a:pPr>
            <a:r>
              <a:rPr lang="en-US" sz="2800" smtClean="0"/>
              <a:t>Attitudes</a:t>
            </a:r>
          </a:p>
          <a:p>
            <a:pPr lvl="1" eaLnBrk="1" hangingPunct="1">
              <a:lnSpc>
                <a:spcPct val="90000"/>
              </a:lnSpc>
            </a:pPr>
            <a:r>
              <a:rPr lang="en-US" sz="2400" smtClean="0"/>
              <a:t>Road Rage</a:t>
            </a:r>
          </a:p>
          <a:p>
            <a:pPr eaLnBrk="1" hangingPunct="1">
              <a:lnSpc>
                <a:spcPct val="90000"/>
              </a:lnSpc>
            </a:pPr>
            <a:r>
              <a:rPr lang="en-US" sz="2800" smtClean="0"/>
              <a:t>Physical Ability</a:t>
            </a:r>
          </a:p>
          <a:p>
            <a:pPr eaLnBrk="1" hangingPunct="1">
              <a:lnSpc>
                <a:spcPct val="90000"/>
              </a:lnSpc>
            </a:pPr>
            <a:r>
              <a:rPr lang="en-US" sz="2800" smtClean="0"/>
              <a:t>Alcohol\Drug use</a:t>
            </a:r>
          </a:p>
          <a:p>
            <a:pPr eaLnBrk="1" hangingPunct="1">
              <a:lnSpc>
                <a:spcPct val="90000"/>
              </a:lnSpc>
            </a:pPr>
            <a:r>
              <a:rPr lang="en-US" sz="2800" smtClean="0"/>
              <a:t>Tourists</a:t>
            </a:r>
          </a:p>
          <a:p>
            <a:pPr eaLnBrk="1" hangingPunct="1">
              <a:lnSpc>
                <a:spcPct val="90000"/>
              </a:lnSpc>
            </a:pPr>
            <a:r>
              <a:rPr lang="en-US" sz="2800" smtClean="0"/>
              <a:t>Most of the time, Drivers Perform at a level below their capability</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3810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Alcohol Usage</a:t>
            </a:r>
          </a:p>
        </p:txBody>
      </p:sp>
      <p:pic>
        <p:nvPicPr>
          <p:cNvPr id="109571" name="Picture 4" descr="DD_in_Tex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4676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457200" y="4572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Variation in Ability</a:t>
            </a:r>
          </a:p>
        </p:txBody>
      </p:sp>
      <p:sp>
        <p:nvSpPr>
          <p:cNvPr id="110595" name="Rectangle 3"/>
          <p:cNvSpPr>
            <a:spLocks noGrp="1" noChangeArrowheads="1"/>
          </p:cNvSpPr>
          <p:nvPr>
            <p:ph idx="4294967295"/>
          </p:nvPr>
        </p:nvSpPr>
        <p:spPr>
          <a:xfrm>
            <a:off x="533400" y="1676400"/>
            <a:ext cx="8229600" cy="4530725"/>
          </a:xfrm>
        </p:spPr>
        <p:txBody>
          <a:bodyPr/>
          <a:lstStyle/>
          <a:p>
            <a:pPr eaLnBrk="1" hangingPunct="1">
              <a:lnSpc>
                <a:spcPct val="90000"/>
              </a:lnSpc>
            </a:pPr>
            <a:r>
              <a:rPr lang="en-US" sz="2800" dirty="0" smtClean="0"/>
              <a:t>AGE </a:t>
            </a:r>
          </a:p>
          <a:p>
            <a:pPr lvl="1" eaLnBrk="1" hangingPunct="1">
              <a:lnSpc>
                <a:spcPct val="90000"/>
              </a:lnSpc>
            </a:pPr>
            <a:r>
              <a:rPr lang="en-US" sz="2400" dirty="0" smtClean="0"/>
              <a:t>Near Schools</a:t>
            </a:r>
          </a:p>
          <a:p>
            <a:pPr lvl="1" eaLnBrk="1" hangingPunct="1">
              <a:lnSpc>
                <a:spcPct val="90000"/>
              </a:lnSpc>
            </a:pPr>
            <a:r>
              <a:rPr lang="en-US" sz="2400" dirty="0" smtClean="0"/>
              <a:t>Elderly</a:t>
            </a:r>
          </a:p>
          <a:p>
            <a:pPr eaLnBrk="1" hangingPunct="1">
              <a:lnSpc>
                <a:spcPct val="90000"/>
              </a:lnSpc>
            </a:pPr>
            <a:r>
              <a:rPr lang="en-US" sz="2800" dirty="0" smtClean="0"/>
              <a:t>EXPERIENCE</a:t>
            </a:r>
          </a:p>
          <a:p>
            <a:pPr lvl="1" eaLnBrk="1" hangingPunct="1">
              <a:lnSpc>
                <a:spcPct val="90000"/>
              </a:lnSpc>
            </a:pPr>
            <a:r>
              <a:rPr lang="en-US" sz="2400" dirty="0" smtClean="0"/>
              <a:t>Ability levels vary </a:t>
            </a:r>
          </a:p>
          <a:p>
            <a:pPr eaLnBrk="1" hangingPunct="1">
              <a:lnSpc>
                <a:spcPct val="90000"/>
              </a:lnSpc>
            </a:pPr>
            <a:r>
              <a:rPr lang="en-US" sz="2800" dirty="0" smtClean="0"/>
              <a:t>PHYSICAL STATE</a:t>
            </a:r>
          </a:p>
          <a:p>
            <a:pPr lvl="1" eaLnBrk="1" hangingPunct="1">
              <a:lnSpc>
                <a:spcPct val="90000"/>
              </a:lnSpc>
            </a:pPr>
            <a:r>
              <a:rPr lang="en-US" sz="2400" dirty="0" smtClean="0"/>
              <a:t>Eyesight</a:t>
            </a:r>
          </a:p>
          <a:p>
            <a:pPr lvl="1" eaLnBrk="1" hangingPunct="1">
              <a:lnSpc>
                <a:spcPct val="90000"/>
              </a:lnSpc>
            </a:pPr>
            <a:r>
              <a:rPr lang="en-US" sz="2400" dirty="0" smtClean="0"/>
              <a:t>Reaction time</a:t>
            </a:r>
          </a:p>
          <a:p>
            <a:pPr eaLnBrk="1" hangingPunct="1">
              <a:lnSpc>
                <a:spcPct val="90000"/>
              </a:lnSpc>
            </a:pPr>
            <a:r>
              <a:rPr lang="en-US" sz="2800" dirty="0" smtClean="0"/>
              <a:t>MENTAL STATE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914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Why Notes?	</a:t>
            </a:r>
          </a:p>
        </p:txBody>
      </p:sp>
      <p:sp>
        <p:nvSpPr>
          <p:cNvPr id="55299" name="Rectangle 3"/>
          <p:cNvSpPr>
            <a:spLocks noGrp="1" noChangeArrowheads="1"/>
          </p:cNvSpPr>
          <p:nvPr>
            <p:ph idx="4294967295"/>
          </p:nvPr>
        </p:nvSpPr>
        <p:spPr>
          <a:xfrm>
            <a:off x="914400" y="1600200"/>
            <a:ext cx="8229600" cy="4530725"/>
          </a:xfrm>
        </p:spPr>
        <p:txBody>
          <a:bodyPr/>
          <a:lstStyle/>
          <a:p>
            <a:pPr eaLnBrk="1" hangingPunct="1"/>
            <a:r>
              <a:rPr lang="en-US" sz="4000" smtClean="0"/>
              <a:t>Over the next 48 hours</a:t>
            </a:r>
          </a:p>
          <a:p>
            <a:pPr lvl="1" eaLnBrk="1" hangingPunct="1"/>
            <a:r>
              <a:rPr lang="en-US" sz="3200" smtClean="0"/>
              <a:t>You retain only 10% of what you hear</a:t>
            </a:r>
          </a:p>
          <a:p>
            <a:pPr lvl="1" eaLnBrk="1" hangingPunct="1"/>
            <a:r>
              <a:rPr lang="en-US" sz="3200" smtClean="0"/>
              <a:t>You retain only 30% of what you hear and see.</a:t>
            </a:r>
          </a:p>
          <a:p>
            <a:pPr lvl="1" eaLnBrk="1" hangingPunct="1"/>
            <a:r>
              <a:rPr lang="en-US" sz="3200" smtClean="0"/>
              <a:t>You retain 70% of what you hear, see and take notes on.</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457200" y="304800"/>
            <a:ext cx="8229600" cy="701675"/>
          </a:xfrm>
        </p:spPr>
        <p:txBody>
          <a:bodyPr/>
          <a:lstStyle/>
          <a:p>
            <a:pPr algn="ctr" eaLnBrk="1" fontAlgn="auto" hangingPunct="1">
              <a:spcAft>
                <a:spcPts val="0"/>
              </a:spcAft>
              <a:defRPr/>
            </a:pPr>
            <a:r>
              <a:rPr lang="en-US" dirty="0" smtClean="0">
                <a:solidFill>
                  <a:schemeClr val="tx1"/>
                </a:solidFill>
                <a:latin typeface="Franklin Gothic Demi" pitchFamily="34" charset="0"/>
              </a:rPr>
              <a:t>Driver Age and Experience</a:t>
            </a:r>
          </a:p>
        </p:txBody>
      </p:sp>
      <p:sp>
        <p:nvSpPr>
          <p:cNvPr id="111619" name="Rectangle 3"/>
          <p:cNvSpPr>
            <a:spLocks noGrp="1" noChangeArrowheads="1"/>
          </p:cNvSpPr>
          <p:nvPr>
            <p:ph idx="4294967295"/>
          </p:nvPr>
        </p:nvSpPr>
        <p:spPr>
          <a:xfrm>
            <a:off x="685800" y="1447800"/>
            <a:ext cx="7543800" cy="4627563"/>
          </a:xfrm>
        </p:spPr>
        <p:txBody>
          <a:bodyPr/>
          <a:lstStyle/>
          <a:p>
            <a:pPr eaLnBrk="1" hangingPunct="1"/>
            <a:r>
              <a:rPr lang="en-US" smtClean="0"/>
              <a:t>Older drivers have poorer vision and reduced reaction time</a:t>
            </a:r>
            <a:r>
              <a:rPr lang="en-US" b="1" i="1" smtClean="0"/>
              <a:t>.</a:t>
            </a:r>
          </a:p>
          <a:p>
            <a:pPr lvl="1" eaLnBrk="1" hangingPunct="1"/>
            <a:r>
              <a:rPr lang="en-US" sz="2400" smtClean="0"/>
              <a:t>In most cases, nighttime vision decreases with age</a:t>
            </a:r>
          </a:p>
          <a:p>
            <a:pPr lvl="1" eaLnBrk="1" hangingPunct="1"/>
            <a:r>
              <a:rPr lang="en-US" sz="2400" smtClean="0"/>
              <a:t>Problems increase when signs are not well maintained, Channelizing devices are not properly placed, and there are abrupt changes in the levels of lighting</a:t>
            </a:r>
          </a:p>
          <a:p>
            <a:pPr lvl="1" eaLnBrk="1" hangingPunct="1"/>
            <a:r>
              <a:rPr lang="en-US" sz="2400" smtClean="0"/>
              <a:t>Vision problems increase in poor weather conditions</a:t>
            </a:r>
          </a:p>
          <a:p>
            <a:pPr lvl="1" eaLnBrk="1" hangingPunct="1"/>
            <a:r>
              <a:rPr lang="en-US" sz="2400" smtClean="0"/>
              <a:t>Population is growing older</a:t>
            </a:r>
          </a:p>
          <a:p>
            <a:pPr lvl="1" eaLnBrk="1" hangingPunct="1"/>
            <a:endParaRPr lang="en-US" sz="2400"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457200" y="457200"/>
            <a:ext cx="8229600" cy="80645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 Age and Experience</a:t>
            </a:r>
          </a:p>
        </p:txBody>
      </p:sp>
      <p:sp>
        <p:nvSpPr>
          <p:cNvPr id="112643" name="Rectangle 3"/>
          <p:cNvSpPr>
            <a:spLocks noGrp="1" noChangeArrowheads="1"/>
          </p:cNvSpPr>
          <p:nvPr>
            <p:ph idx="4294967295"/>
          </p:nvPr>
        </p:nvSpPr>
        <p:spPr>
          <a:xfrm>
            <a:off x="609600" y="1600200"/>
            <a:ext cx="7269163" cy="3984625"/>
          </a:xfrm>
        </p:spPr>
        <p:txBody>
          <a:bodyPr/>
          <a:lstStyle/>
          <a:p>
            <a:pPr eaLnBrk="1" hangingPunct="1"/>
            <a:r>
              <a:rPr lang="en-US" smtClean="0"/>
              <a:t>New drivers lack experience</a:t>
            </a:r>
            <a:endParaRPr lang="en-US" b="1" i="1" smtClean="0"/>
          </a:p>
          <a:p>
            <a:pPr lvl="1" eaLnBrk="1" hangingPunct="1"/>
            <a:r>
              <a:rPr lang="en-US" sz="2400" smtClean="0"/>
              <a:t>Little experience recognizing work zone warnings</a:t>
            </a:r>
          </a:p>
          <a:p>
            <a:pPr lvl="1" eaLnBrk="1" hangingPunct="1"/>
            <a:r>
              <a:rPr lang="en-US" sz="2400" smtClean="0"/>
              <a:t>May become nervous when operating their vehicle in narrower lanes or adjacent to concrete barriers, barrels or cones</a:t>
            </a:r>
          </a:p>
          <a:p>
            <a:pPr lvl="1" eaLnBrk="1" hangingPunct="1"/>
            <a:r>
              <a:rPr lang="en-US" sz="2400" smtClean="0"/>
              <a:t>May over correct or react in an unpredictable way  </a:t>
            </a:r>
          </a:p>
          <a:p>
            <a:pPr lvl="1" eaLnBrk="1" hangingPunct="1"/>
            <a:r>
              <a:rPr lang="en-US" sz="2400" smtClean="0"/>
              <a:t>May be unappreciative of the dangers found in work zones, and fail to reduce speeds or avoid distractions  </a:t>
            </a:r>
            <a:endParaRPr lang="en-US"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990600" y="0"/>
            <a:ext cx="7772400" cy="1066800"/>
          </a:xfrm>
        </p:spPr>
        <p:txBody>
          <a:bodyPr/>
          <a:lstStyle/>
          <a:p>
            <a:pPr algn="ctr" eaLnBrk="1" fontAlgn="auto" hangingPunct="1">
              <a:spcAft>
                <a:spcPts val="0"/>
              </a:spcAft>
              <a:defRPr/>
            </a:pPr>
            <a:r>
              <a:rPr lang="en-US" dirty="0" smtClean="0">
                <a:solidFill>
                  <a:schemeClr val="tx1"/>
                </a:solidFill>
                <a:latin typeface="Franklin Gothic Demi" pitchFamily="34" charset="0"/>
              </a:rPr>
              <a:t>Variation in Abilities</a:t>
            </a:r>
          </a:p>
        </p:txBody>
      </p:sp>
      <p:pic>
        <p:nvPicPr>
          <p:cNvPr id="113667" name="Picture 4" descr="parking_job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51054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6" descr="parking_jo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463925"/>
            <a:ext cx="53340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Perceptual Ability</a:t>
            </a:r>
          </a:p>
        </p:txBody>
      </p:sp>
      <p:sp>
        <p:nvSpPr>
          <p:cNvPr id="114691" name="Rectangle 3"/>
          <p:cNvSpPr>
            <a:spLocks noGrp="1" noChangeArrowheads="1"/>
          </p:cNvSpPr>
          <p:nvPr>
            <p:ph idx="4294967295"/>
          </p:nvPr>
        </p:nvSpPr>
        <p:spPr>
          <a:xfrm>
            <a:off x="457200" y="1676400"/>
            <a:ext cx="8229600" cy="4530725"/>
          </a:xfrm>
        </p:spPr>
        <p:txBody>
          <a:bodyPr/>
          <a:lstStyle/>
          <a:p>
            <a:pPr eaLnBrk="1" hangingPunct="1"/>
            <a:r>
              <a:rPr lang="en-US" smtClean="0"/>
              <a:t>Drivers acquire most info by sight</a:t>
            </a:r>
          </a:p>
          <a:p>
            <a:pPr eaLnBrk="1" hangingPunct="1"/>
            <a:r>
              <a:rPr lang="en-US" smtClean="0"/>
              <a:t>“Cone of Satisfactory Vision”</a:t>
            </a:r>
          </a:p>
          <a:p>
            <a:pPr eaLnBrk="1" hangingPunct="1"/>
            <a:r>
              <a:rPr lang="en-US" smtClean="0"/>
              <a:t>“Cone of Clear Vision”</a:t>
            </a:r>
          </a:p>
          <a:p>
            <a:pPr eaLnBrk="1" hangingPunct="1"/>
            <a:r>
              <a:rPr lang="en-US" smtClean="0"/>
              <a:t>Placement of traffic control devices as close to the drivers line of vision</a:t>
            </a:r>
          </a:p>
          <a:p>
            <a:pPr lvl="1" eaLnBrk="1" hangingPunct="1"/>
            <a:r>
              <a:rPr lang="en-US" smtClean="0"/>
              <a:t>TCD need to be kept far enough away so that they do not become hazards to themselves.</a:t>
            </a:r>
          </a:p>
          <a:p>
            <a:pPr eaLnBrk="1" hangingPunct="1"/>
            <a:endParaRPr lang="en-US"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idx="4294967295"/>
          </p:nvPr>
        </p:nvSpPr>
        <p:spPr>
          <a:xfrm>
            <a:off x="6096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Vision</a:t>
            </a:r>
          </a:p>
        </p:txBody>
      </p:sp>
      <p:sp>
        <p:nvSpPr>
          <p:cNvPr id="802819" name="Text Box 3"/>
          <p:cNvSpPr txBox="1">
            <a:spLocks noChangeArrowheads="1"/>
          </p:cNvSpPr>
          <p:nvPr/>
        </p:nvSpPr>
        <p:spPr bwMode="auto">
          <a:xfrm>
            <a:off x="765175" y="5083175"/>
            <a:ext cx="2757488" cy="1109663"/>
          </a:xfrm>
          <a:prstGeom prst="rect">
            <a:avLst/>
          </a:prstGeom>
          <a:solidFill>
            <a:srgbClr val="FFFFFF"/>
          </a:solidFill>
          <a:ln w="9525">
            <a:solidFill>
              <a:srgbClr val="000000"/>
            </a:solidFill>
            <a:miter lim="800000"/>
            <a:headEnd/>
            <a:tailEnd/>
          </a:ln>
          <a:effectLst>
            <a:outerShdw dist="107763" dir="2700000" algn="ctr" rotWithShape="0">
              <a:srgbClr val="990099"/>
            </a:outerShdw>
          </a:effectLst>
        </p:spPr>
        <p:txBody>
          <a:bodyPr/>
          <a:lstStyle/>
          <a:p>
            <a:pPr eaLnBrk="0" hangingPunct="0">
              <a:defRPr/>
            </a:pPr>
            <a:r>
              <a:rPr lang="en-US" sz="2000" b="1" dirty="0"/>
              <a:t>Peripheral vision — 120-160 degrees; see movement only</a:t>
            </a:r>
            <a:endParaRPr lang="en-US" sz="2000" dirty="0">
              <a:latin typeface="Times New Roman" pitchFamily="18" charset="0"/>
            </a:endParaRPr>
          </a:p>
        </p:txBody>
      </p:sp>
      <p:sp>
        <p:nvSpPr>
          <p:cNvPr id="802820" name="Text Box 4"/>
          <p:cNvSpPr txBox="1">
            <a:spLocks noChangeArrowheads="1"/>
          </p:cNvSpPr>
          <p:nvPr/>
        </p:nvSpPr>
        <p:spPr bwMode="auto">
          <a:xfrm>
            <a:off x="328613" y="2044700"/>
            <a:ext cx="2871787" cy="1682750"/>
          </a:xfrm>
          <a:prstGeom prst="rect">
            <a:avLst/>
          </a:prstGeom>
          <a:solidFill>
            <a:schemeClr val="bg1"/>
          </a:solidFill>
          <a:ln w="9525">
            <a:solidFill>
              <a:srgbClr val="000000"/>
            </a:solidFill>
            <a:miter lim="800000"/>
            <a:headEnd/>
            <a:tailEnd/>
          </a:ln>
          <a:effectLst>
            <a:outerShdw dist="107763" dir="2700000" algn="ctr" rotWithShape="0">
              <a:srgbClr val="990099"/>
            </a:outerShdw>
          </a:effectLst>
        </p:spPr>
        <p:txBody>
          <a:bodyPr/>
          <a:lstStyle/>
          <a:p>
            <a:pPr eaLnBrk="0" hangingPunct="0">
              <a:defRPr/>
            </a:pPr>
            <a:r>
              <a:rPr lang="en-US" sz="2000" b="1" dirty="0"/>
              <a:t>Cone of satisfactory vision — 20 degrees; see objects without moving head</a:t>
            </a:r>
          </a:p>
        </p:txBody>
      </p:sp>
      <p:sp>
        <p:nvSpPr>
          <p:cNvPr id="802821" name="Text Box 5"/>
          <p:cNvSpPr txBox="1">
            <a:spLocks noChangeArrowheads="1"/>
          </p:cNvSpPr>
          <p:nvPr/>
        </p:nvSpPr>
        <p:spPr bwMode="auto">
          <a:xfrm>
            <a:off x="4476750" y="5049838"/>
            <a:ext cx="3263900" cy="1287462"/>
          </a:xfrm>
          <a:prstGeom prst="rect">
            <a:avLst/>
          </a:prstGeom>
          <a:solidFill>
            <a:srgbClr val="FFFFFF"/>
          </a:solidFill>
          <a:ln w="9525">
            <a:solidFill>
              <a:srgbClr val="000000"/>
            </a:solidFill>
            <a:miter lim="800000"/>
            <a:headEnd/>
            <a:tailEnd/>
          </a:ln>
          <a:effectLst>
            <a:outerShdw dist="107763" dir="2700000" algn="ctr" rotWithShape="0">
              <a:srgbClr val="990099"/>
            </a:outerShdw>
          </a:effectLst>
        </p:spPr>
        <p:txBody>
          <a:bodyPr/>
          <a:lstStyle/>
          <a:p>
            <a:pPr eaLnBrk="0" hangingPunct="0">
              <a:defRPr/>
            </a:pPr>
            <a:r>
              <a:rPr lang="en-US" sz="2000" b="1" dirty="0"/>
              <a:t>Cone of clear vision — 10 degrees x 6 degrees; objects in focus and interpreted</a:t>
            </a:r>
          </a:p>
        </p:txBody>
      </p:sp>
      <p:sp>
        <p:nvSpPr>
          <p:cNvPr id="802822" name="Text Box 6"/>
          <p:cNvSpPr txBox="1">
            <a:spLocks noChangeArrowheads="1"/>
          </p:cNvSpPr>
          <p:nvPr/>
        </p:nvSpPr>
        <p:spPr bwMode="auto">
          <a:xfrm>
            <a:off x="6102350" y="1995488"/>
            <a:ext cx="2763838" cy="1400175"/>
          </a:xfrm>
          <a:prstGeom prst="rect">
            <a:avLst/>
          </a:prstGeom>
          <a:solidFill>
            <a:srgbClr val="FFFFFF"/>
          </a:solidFill>
          <a:ln w="9525">
            <a:solidFill>
              <a:srgbClr val="000000"/>
            </a:solidFill>
            <a:miter lim="800000"/>
            <a:headEnd/>
            <a:tailEnd/>
          </a:ln>
          <a:effectLst>
            <a:outerShdw dist="107763" dir="2700000" algn="ctr" rotWithShape="0">
              <a:srgbClr val="990099"/>
            </a:outerShdw>
          </a:effectLst>
        </p:spPr>
        <p:txBody>
          <a:bodyPr/>
          <a:lstStyle/>
          <a:p>
            <a:pPr eaLnBrk="0" hangingPunct="0">
              <a:defRPr/>
            </a:pPr>
            <a:r>
              <a:rPr lang="en-US" sz="2000" b="1" dirty="0"/>
              <a:t>Cone of best vision — 3 degrees; a person fixes or focuses on an object</a:t>
            </a:r>
          </a:p>
        </p:txBody>
      </p:sp>
      <p:grpSp>
        <p:nvGrpSpPr>
          <p:cNvPr id="115719" name="Group 7"/>
          <p:cNvGrpSpPr>
            <a:grpSpLocks/>
          </p:cNvGrpSpPr>
          <p:nvPr/>
        </p:nvGrpSpPr>
        <p:grpSpPr bwMode="auto">
          <a:xfrm>
            <a:off x="1538288" y="1668463"/>
            <a:ext cx="6043612" cy="3055937"/>
            <a:chOff x="4094" y="2565"/>
            <a:chExt cx="6249" cy="3446"/>
          </a:xfrm>
        </p:grpSpPr>
        <p:grpSp>
          <p:nvGrpSpPr>
            <p:cNvPr id="115724" name="Group 8"/>
            <p:cNvGrpSpPr>
              <a:grpSpLocks/>
            </p:cNvGrpSpPr>
            <p:nvPr/>
          </p:nvGrpSpPr>
          <p:grpSpPr bwMode="auto">
            <a:xfrm>
              <a:off x="4094" y="3950"/>
              <a:ext cx="6249" cy="2061"/>
              <a:chOff x="3620" y="2756"/>
              <a:chExt cx="6249" cy="2061"/>
            </a:xfrm>
          </p:grpSpPr>
          <p:grpSp>
            <p:nvGrpSpPr>
              <p:cNvPr id="115726" name="Group 9"/>
              <p:cNvGrpSpPr>
                <a:grpSpLocks/>
              </p:cNvGrpSpPr>
              <p:nvPr/>
            </p:nvGrpSpPr>
            <p:grpSpPr bwMode="auto">
              <a:xfrm>
                <a:off x="3620" y="2767"/>
                <a:ext cx="6249" cy="2048"/>
                <a:chOff x="3620" y="2767"/>
                <a:chExt cx="6249" cy="2048"/>
              </a:xfrm>
            </p:grpSpPr>
            <p:sp>
              <p:nvSpPr>
                <p:cNvPr id="115728" name="AutoShape 10"/>
                <p:cNvSpPr>
                  <a:spLocks noChangeArrowheads="1"/>
                </p:cNvSpPr>
                <p:nvPr/>
              </p:nvSpPr>
              <p:spPr bwMode="auto">
                <a:xfrm>
                  <a:off x="3620" y="2780"/>
                  <a:ext cx="6249" cy="2034"/>
                </a:xfrm>
                <a:prstGeom prst="triangle">
                  <a:avLst>
                    <a:gd name="adj" fmla="val 50000"/>
                  </a:avLst>
                </a:prstGeom>
                <a:solidFill>
                  <a:srgbClr val="0000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00FF"/>
                  </a:extrusionClr>
                </a:sp3d>
              </p:spPr>
              <p:txBody>
                <a:bodyPr>
                  <a:flatTx/>
                </a:bodyPr>
                <a:lstStyle/>
                <a:p>
                  <a:endParaRPr lang="en-US"/>
                </a:p>
              </p:txBody>
            </p:sp>
            <p:sp>
              <p:nvSpPr>
                <p:cNvPr id="115729" name="AutoShape 11"/>
                <p:cNvSpPr>
                  <a:spLocks noChangeArrowheads="1"/>
                </p:cNvSpPr>
                <p:nvPr/>
              </p:nvSpPr>
              <p:spPr bwMode="auto">
                <a:xfrm>
                  <a:off x="4963" y="2767"/>
                  <a:ext cx="3607" cy="2048"/>
                </a:xfrm>
                <a:prstGeom prst="triangle">
                  <a:avLst>
                    <a:gd name="adj" fmla="val 50000"/>
                  </a:avLst>
                </a:prstGeom>
                <a:solidFill>
                  <a:srgbClr val="3366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3366FF"/>
                  </a:extrusionClr>
                </a:sp3d>
              </p:spPr>
              <p:txBody>
                <a:bodyPr>
                  <a:flatTx/>
                </a:bodyPr>
                <a:lstStyle/>
                <a:p>
                  <a:endParaRPr lang="en-US"/>
                </a:p>
              </p:txBody>
            </p:sp>
            <p:sp>
              <p:nvSpPr>
                <p:cNvPr id="115730" name="AutoShape 12"/>
                <p:cNvSpPr>
                  <a:spLocks noChangeArrowheads="1"/>
                </p:cNvSpPr>
                <p:nvPr/>
              </p:nvSpPr>
              <p:spPr bwMode="auto">
                <a:xfrm>
                  <a:off x="5985" y="2768"/>
                  <a:ext cx="1506" cy="2047"/>
                </a:xfrm>
                <a:prstGeom prst="triangle">
                  <a:avLst>
                    <a:gd name="adj" fmla="val 50000"/>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a:flatTx/>
                </a:bodyPr>
                <a:lstStyle/>
                <a:p>
                  <a:endParaRPr lang="en-US"/>
                </a:p>
              </p:txBody>
            </p:sp>
          </p:grpSp>
          <p:sp>
            <p:nvSpPr>
              <p:cNvPr id="115727" name="AutoShape 13"/>
              <p:cNvSpPr>
                <a:spLocks noChangeArrowheads="1"/>
              </p:cNvSpPr>
              <p:nvPr/>
            </p:nvSpPr>
            <p:spPr bwMode="auto">
              <a:xfrm>
                <a:off x="6585" y="2756"/>
                <a:ext cx="304" cy="2061"/>
              </a:xfrm>
              <a:prstGeom prst="triangle">
                <a:avLst>
                  <a:gd name="adj" fmla="val 50000"/>
                </a:avLst>
              </a:prstGeom>
              <a:solidFill>
                <a:srgbClr val="FFFF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FFFFFF"/>
                </a:extrusionClr>
              </a:sp3d>
            </p:spPr>
            <p:txBody>
              <a:bodyPr>
                <a:flatTx/>
              </a:bodyPr>
              <a:lstStyle/>
              <a:p>
                <a:endParaRPr lang="en-US"/>
              </a:p>
            </p:txBody>
          </p:sp>
        </p:grpSp>
        <p:pic>
          <p:nvPicPr>
            <p:cNvPr id="115725"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74" y="2565"/>
              <a:ext cx="2695" cy="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5720" name="Line 15"/>
          <p:cNvSpPr>
            <a:spLocks noChangeShapeType="1"/>
          </p:cNvSpPr>
          <p:nvPr/>
        </p:nvSpPr>
        <p:spPr bwMode="auto">
          <a:xfrm>
            <a:off x="2894013" y="3052763"/>
            <a:ext cx="866775" cy="1042987"/>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1" name="Line 16"/>
          <p:cNvSpPr>
            <a:spLocks noChangeShapeType="1"/>
          </p:cNvSpPr>
          <p:nvPr/>
        </p:nvSpPr>
        <p:spPr bwMode="auto">
          <a:xfrm flipV="1">
            <a:off x="2079625" y="4297363"/>
            <a:ext cx="661988" cy="763587"/>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2" name="Line 17"/>
          <p:cNvSpPr>
            <a:spLocks noChangeShapeType="1"/>
          </p:cNvSpPr>
          <p:nvPr/>
        </p:nvSpPr>
        <p:spPr bwMode="auto">
          <a:xfrm flipH="1">
            <a:off x="4559300" y="2913063"/>
            <a:ext cx="1546225" cy="1230312"/>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3" name="Line 18"/>
          <p:cNvSpPr>
            <a:spLocks noChangeShapeType="1"/>
          </p:cNvSpPr>
          <p:nvPr/>
        </p:nvSpPr>
        <p:spPr bwMode="auto">
          <a:xfrm flipH="1" flipV="1">
            <a:off x="4916488" y="4422775"/>
            <a:ext cx="2038350" cy="608013"/>
          </a:xfrm>
          <a:prstGeom prst="line">
            <a:avLst/>
          </a:prstGeom>
          <a:noFill/>
          <a:ln w="38100">
            <a:solidFill>
              <a:srgbClr val="FF9E3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Eyesight and Age</a:t>
            </a:r>
          </a:p>
        </p:txBody>
      </p:sp>
      <p:pic>
        <p:nvPicPr>
          <p:cNvPr id="116739" name="Picture 3" descr="eyedif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962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Perceptual Ability</a:t>
            </a:r>
          </a:p>
        </p:txBody>
      </p:sp>
      <p:sp>
        <p:nvSpPr>
          <p:cNvPr id="9221" name="Rectangle 3"/>
          <p:cNvSpPr>
            <a:spLocks noGrp="1" noChangeArrowheads="1"/>
          </p:cNvSpPr>
          <p:nvPr>
            <p:ph idx="4294967295"/>
          </p:nvPr>
        </p:nvSpPr>
        <p:spPr>
          <a:xfrm>
            <a:off x="381000" y="1676400"/>
            <a:ext cx="8229600" cy="4530725"/>
          </a:xfrm>
        </p:spPr>
        <p:txBody>
          <a:bodyPr/>
          <a:lstStyle/>
          <a:p>
            <a:pPr eaLnBrk="1" hangingPunct="1"/>
            <a:r>
              <a:rPr lang="en-US" smtClean="0"/>
              <a:t>Pedestrians</a:t>
            </a:r>
          </a:p>
          <a:p>
            <a:pPr lvl="1" eaLnBrk="1" hangingPunct="1"/>
            <a:r>
              <a:rPr lang="en-US" smtClean="0"/>
              <a:t>Considered a component of traffic flow</a:t>
            </a:r>
          </a:p>
          <a:p>
            <a:pPr lvl="1" eaLnBrk="1" hangingPunct="1"/>
            <a:r>
              <a:rPr lang="en-US" smtClean="0"/>
              <a:t>Urban areas</a:t>
            </a:r>
          </a:p>
          <a:p>
            <a:pPr lvl="1" eaLnBrk="1" hangingPunct="1"/>
            <a:r>
              <a:rPr lang="en-US" smtClean="0"/>
              <a:t>Usually far less concerned with their walking task </a:t>
            </a:r>
          </a:p>
          <a:p>
            <a:pPr lvl="1" eaLnBrk="1" hangingPunct="1"/>
            <a:endParaRPr lang="en-US" smtClean="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4456176"/>
            <a:ext cx="1548384" cy="20543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5291328" y="3998976"/>
            <a:ext cx="1438656" cy="21013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914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Acquiring Information</a:t>
            </a:r>
          </a:p>
        </p:txBody>
      </p:sp>
      <p:sp>
        <p:nvSpPr>
          <p:cNvPr id="117763" name="Rectangle 3"/>
          <p:cNvSpPr>
            <a:spLocks noGrp="1" noChangeArrowheads="1"/>
          </p:cNvSpPr>
          <p:nvPr>
            <p:ph idx="4294967295"/>
          </p:nvPr>
        </p:nvSpPr>
        <p:spPr>
          <a:xfrm>
            <a:off x="381000" y="1600200"/>
            <a:ext cx="8229600" cy="4530725"/>
          </a:xfrm>
        </p:spPr>
        <p:txBody>
          <a:bodyPr/>
          <a:lstStyle/>
          <a:p>
            <a:pPr eaLnBrk="1" hangingPunct="1"/>
            <a:r>
              <a:rPr lang="en-US" smtClean="0"/>
              <a:t>People read from:</a:t>
            </a:r>
          </a:p>
          <a:p>
            <a:pPr lvl="1" eaLnBrk="1" hangingPunct="1"/>
            <a:r>
              <a:rPr lang="en-US" smtClean="0"/>
              <a:t>Left to right</a:t>
            </a:r>
          </a:p>
          <a:p>
            <a:pPr lvl="1" eaLnBrk="1" hangingPunct="1"/>
            <a:r>
              <a:rPr lang="en-US" smtClean="0"/>
              <a:t>Top to bottom</a:t>
            </a:r>
          </a:p>
          <a:p>
            <a:pPr eaLnBrk="1" hangingPunct="1"/>
            <a:r>
              <a:rPr lang="en-US" smtClean="0"/>
              <a:t>Only a few words can be read from a moving vehicle.</a:t>
            </a:r>
          </a:p>
          <a:p>
            <a:pPr eaLnBrk="1" hangingPunct="1"/>
            <a:r>
              <a:rPr lang="en-US" smtClean="0"/>
              <a:t>Symbols or a simple messages work well</a:t>
            </a:r>
          </a:p>
          <a:p>
            <a:pPr eaLnBrk="1" hangingPunct="1"/>
            <a:r>
              <a:rPr lang="en-US" smtClean="0"/>
              <a:t>Three words are a desirable maximum</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Memory</a:t>
            </a:r>
          </a:p>
        </p:txBody>
      </p:sp>
      <p:sp>
        <p:nvSpPr>
          <p:cNvPr id="118787" name="Rectangle 3"/>
          <p:cNvSpPr>
            <a:spLocks noGrp="1" noChangeArrowheads="1"/>
          </p:cNvSpPr>
          <p:nvPr>
            <p:ph idx="4294967295"/>
          </p:nvPr>
        </p:nvSpPr>
        <p:spPr>
          <a:xfrm>
            <a:off x="533400" y="1600200"/>
            <a:ext cx="8229600" cy="4530725"/>
          </a:xfrm>
        </p:spPr>
        <p:txBody>
          <a:bodyPr/>
          <a:lstStyle/>
          <a:p>
            <a:pPr eaLnBrk="1" hangingPunct="1"/>
            <a:r>
              <a:rPr lang="en-US" smtClean="0"/>
              <a:t>Message needs to be close to action</a:t>
            </a:r>
          </a:p>
          <a:p>
            <a:pPr eaLnBrk="1" hangingPunct="1"/>
            <a:r>
              <a:rPr lang="en-US" smtClean="0"/>
              <a:t>Message to complex, could be forgotten</a:t>
            </a:r>
          </a:p>
          <a:p>
            <a:pPr eaLnBrk="1" hangingPunct="1"/>
            <a:r>
              <a:rPr lang="en-US" smtClean="0"/>
              <a:t>Incorrect or misleading in the past, driver will disregard the info the next time</a:t>
            </a:r>
          </a:p>
          <a:p>
            <a:pPr eaLnBrk="1" hangingPunct="1"/>
            <a:r>
              <a:rPr lang="en-US" smtClean="0"/>
              <a:t>Standard devices, located consistent and in proper order reinforces driver’s memory for future reference</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descr="My%20As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8229600"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idx="4294967295"/>
          </p:nvPr>
        </p:nvSpPr>
        <p:spPr>
          <a:xfrm>
            <a:off x="533400" y="457200"/>
            <a:ext cx="8229600" cy="1676400"/>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1</a:t>
            </a:r>
          </a:p>
        </p:txBody>
      </p:sp>
      <p:sp>
        <p:nvSpPr>
          <p:cNvPr id="56323" name="Rectangle 3"/>
          <p:cNvSpPr>
            <a:spLocks noGrp="1" noChangeArrowheads="1"/>
          </p:cNvSpPr>
          <p:nvPr>
            <p:ph type="subTitle" idx="4294967295"/>
          </p:nvPr>
        </p:nvSpPr>
        <p:spPr>
          <a:xfrm>
            <a:off x="1447800" y="2286000"/>
            <a:ext cx="6400800" cy="2438400"/>
          </a:xfrm>
        </p:spPr>
        <p:txBody>
          <a:bodyPr/>
          <a:lstStyle/>
          <a:p>
            <a:pPr marL="0" indent="0" algn="ctr" eaLnBrk="1" hangingPunct="1">
              <a:buFont typeface="Wingdings" pitchFamily="2" charset="2"/>
              <a:buNone/>
            </a:pPr>
            <a:r>
              <a:rPr lang="en-US" sz="5400" b="1" smtClean="0">
                <a:latin typeface="Franklin Gothic Demi" pitchFamily="34" charset="0"/>
              </a:rPr>
              <a:t>Course Introduction</a:t>
            </a:r>
          </a:p>
        </p:txBody>
      </p:sp>
      <p:sp>
        <p:nvSpPr>
          <p:cNvPr id="4" name="Rectangle 2"/>
          <p:cNvSpPr txBox="1">
            <a:spLocks noChangeArrowheads="1"/>
          </p:cNvSpPr>
          <p:nvPr/>
        </p:nvSpPr>
        <p:spPr>
          <a:xfrm>
            <a:off x="457200" y="685800"/>
            <a:ext cx="8229600" cy="1676400"/>
          </a:xfrm>
          <a:prstGeom prst="rect">
            <a:avLst/>
          </a:prstGeom>
        </p:spPr>
        <p:txBody>
          <a:bodyPr anchor="b">
            <a:normAutofit/>
            <a:scene3d>
              <a:camera prst="orthographicFront"/>
              <a:lightRig rig="soft" dir="t">
                <a:rot lat="0" lon="0" rev="2400000"/>
              </a:lightRig>
            </a:scene3d>
            <a:sp3d>
              <a:bevelT w="19050" h="12700"/>
            </a:sp3d>
          </a:bodyPr>
          <a:lstStyle/>
          <a:p>
            <a:pPr marL="54864" algn="ctr" fontAlgn="auto">
              <a:spcAft>
                <a:spcPts val="0"/>
              </a:spcAft>
              <a:defRPr/>
            </a:pPr>
            <a:endParaRPr lang="en-US" sz="80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Reaction Time</a:t>
            </a:r>
          </a:p>
        </p:txBody>
      </p:sp>
      <p:sp>
        <p:nvSpPr>
          <p:cNvPr id="120835" name="Rectangle 3"/>
          <p:cNvSpPr>
            <a:spLocks noGrp="1" noChangeArrowheads="1"/>
          </p:cNvSpPr>
          <p:nvPr>
            <p:ph idx="4294967295"/>
          </p:nvPr>
        </p:nvSpPr>
        <p:spPr>
          <a:xfrm>
            <a:off x="609600" y="1600200"/>
            <a:ext cx="8229600" cy="4530725"/>
          </a:xfrm>
        </p:spPr>
        <p:txBody>
          <a:bodyPr/>
          <a:lstStyle/>
          <a:p>
            <a:pPr marL="609600" indent="-609600" eaLnBrk="1" hangingPunct="1"/>
            <a:r>
              <a:rPr lang="en-US" smtClean="0"/>
              <a:t>Once info is received, process available data and take appropriate action</a:t>
            </a:r>
          </a:p>
          <a:p>
            <a:pPr marL="609600" indent="-609600" eaLnBrk="1" hangingPunct="1"/>
            <a:r>
              <a:rPr lang="en-US" smtClean="0"/>
              <a:t>Four Steps</a:t>
            </a:r>
          </a:p>
          <a:p>
            <a:pPr marL="990600" lvl="1" indent="-533400" eaLnBrk="1" hangingPunct="1">
              <a:buFontTx/>
              <a:buAutoNum type="arabicPeriod"/>
            </a:pPr>
            <a:r>
              <a:rPr lang="en-US" smtClean="0"/>
              <a:t>Perception – receiving</a:t>
            </a:r>
          </a:p>
          <a:p>
            <a:pPr marL="990600" lvl="1" indent="-533400" eaLnBrk="1" hangingPunct="1">
              <a:buFontTx/>
              <a:buAutoNum type="arabicPeriod"/>
            </a:pPr>
            <a:r>
              <a:rPr lang="en-US" smtClean="0"/>
              <a:t>Intellectual – processing</a:t>
            </a:r>
          </a:p>
          <a:p>
            <a:pPr marL="990600" lvl="1" indent="-533400" eaLnBrk="1" hangingPunct="1">
              <a:buFontTx/>
              <a:buAutoNum type="arabicPeriod"/>
            </a:pPr>
            <a:r>
              <a:rPr lang="en-US" smtClean="0"/>
              <a:t>Decision – deciding</a:t>
            </a:r>
          </a:p>
          <a:p>
            <a:pPr marL="990600" lvl="1" indent="-533400" eaLnBrk="1" hangingPunct="1">
              <a:buFontTx/>
              <a:buAutoNum type="arabicPeriod"/>
            </a:pPr>
            <a:r>
              <a:rPr lang="en-US" smtClean="0"/>
              <a:t>Reaction - reacting</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Reaction Time</a:t>
            </a:r>
          </a:p>
        </p:txBody>
      </p:sp>
      <p:sp>
        <p:nvSpPr>
          <p:cNvPr id="121859" name="Rectangle 3"/>
          <p:cNvSpPr>
            <a:spLocks noGrp="1" noChangeArrowheads="1"/>
          </p:cNvSpPr>
          <p:nvPr>
            <p:ph idx="4294967295"/>
          </p:nvPr>
        </p:nvSpPr>
        <p:spPr>
          <a:xfrm>
            <a:off x="381000" y="1524000"/>
            <a:ext cx="8229600" cy="4530725"/>
          </a:xfrm>
        </p:spPr>
        <p:txBody>
          <a:bodyPr/>
          <a:lstStyle/>
          <a:p>
            <a:pPr eaLnBrk="1" hangingPunct="1"/>
            <a:r>
              <a:rPr lang="en-US" smtClean="0"/>
              <a:t>More time is required when:</a:t>
            </a:r>
          </a:p>
          <a:p>
            <a:pPr lvl="1" eaLnBrk="1" hangingPunct="1"/>
            <a:r>
              <a:rPr lang="en-US" smtClean="0"/>
              <a:t>The situation is unfamiliar</a:t>
            </a:r>
          </a:p>
          <a:p>
            <a:pPr lvl="1" eaLnBrk="1" hangingPunct="1"/>
            <a:r>
              <a:rPr lang="en-US" smtClean="0"/>
              <a:t>There are several choices</a:t>
            </a:r>
          </a:p>
          <a:p>
            <a:pPr lvl="1" eaLnBrk="1" hangingPunct="1"/>
            <a:r>
              <a:rPr lang="en-US" smtClean="0"/>
              <a:t>The problem posed is complex</a:t>
            </a:r>
          </a:p>
          <a:p>
            <a:pPr lvl="1" eaLnBrk="1" hangingPunct="1"/>
            <a:r>
              <a:rPr lang="en-US" smtClean="0"/>
              <a:t>Not at his/her best, physically or mentally</a:t>
            </a:r>
          </a:p>
          <a:p>
            <a:pPr lvl="1" eaLnBrk="1" hangingPunct="1"/>
            <a:r>
              <a:rPr lang="en-US" smtClean="0"/>
              <a:t>The motorist is distracted from the driving task</a:t>
            </a:r>
          </a:p>
          <a:p>
            <a:pPr lvl="2" eaLnBrk="1" hangingPunct="1"/>
            <a:r>
              <a:rPr lang="en-US" smtClean="0"/>
              <a:t>fatigue</a:t>
            </a:r>
          </a:p>
          <a:p>
            <a:pPr lvl="2" eaLnBrk="1" hangingPunct="1"/>
            <a:r>
              <a:rPr lang="en-US" smtClean="0"/>
              <a:t>cellular phone</a:t>
            </a:r>
          </a:p>
          <a:p>
            <a:pPr lvl="2" eaLnBrk="1" hangingPunct="1"/>
            <a:r>
              <a:rPr lang="en-US" smtClean="0"/>
              <a:t>reading the paper</a:t>
            </a:r>
          </a:p>
          <a:p>
            <a:pPr lvl="1" eaLnBrk="1" hangingPunct="1"/>
            <a:endParaRPr lang="en-US" smtClean="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70" name="Picture 6" descr="Reading While Dri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5638800" cy="4094163"/>
          </a:xfrm>
          <a:prstGeom prst="rect">
            <a:avLst/>
          </a:prstGeom>
          <a:noFill/>
          <a:effectLst>
            <a:outerShdw dist="125724" dir="2700000" algn="ctr" rotWithShape="0">
              <a:srgbClr val="A50021"/>
            </a:outerShdw>
          </a:effectLst>
        </p:spPr>
      </p:pic>
      <p:sp>
        <p:nvSpPr>
          <p:cNvPr id="122883" name="Text Box 5"/>
          <p:cNvSpPr txBox="1">
            <a:spLocks noChangeArrowheads="1"/>
          </p:cNvSpPr>
          <p:nvPr/>
        </p:nvSpPr>
        <p:spPr bwMode="auto">
          <a:xfrm>
            <a:off x="6096000" y="1447800"/>
            <a:ext cx="3048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200">
                <a:latin typeface="Franklin Gothic Demi" pitchFamily="34" charset="0"/>
              </a:rPr>
              <a:t>Worker Safety              Is Impacted by Motorist Behavior</a:t>
            </a:r>
            <a:endParaRPr lang="en-US" sz="2400">
              <a:latin typeface="Franklin Gothic Demi" pitchFamily="34" charset="0"/>
            </a:endParaRPr>
          </a:p>
        </p:txBody>
      </p:sp>
      <p:sp>
        <p:nvSpPr>
          <p:cNvPr id="267268" name="Text Box 4"/>
          <p:cNvSpPr txBox="1">
            <a:spLocks noChangeArrowheads="1"/>
          </p:cNvSpPr>
          <p:nvPr/>
        </p:nvSpPr>
        <p:spPr bwMode="auto">
          <a:xfrm>
            <a:off x="838200" y="2303463"/>
            <a:ext cx="3048000" cy="711200"/>
          </a:xfrm>
          <a:prstGeom prst="rect">
            <a:avLst/>
          </a:prstGeom>
          <a:noFill/>
          <a:ln w="9525">
            <a:solidFill>
              <a:srgbClr val="FF3300"/>
            </a:solidFill>
            <a:miter lim="800000"/>
            <a:headEnd/>
            <a:tailEnd/>
          </a:ln>
        </p:spPr>
        <p:txBody>
          <a:bodyPr>
            <a:spAutoFit/>
          </a:bodyPr>
          <a:lstStyle/>
          <a:p>
            <a:pPr eaLnBrk="0" hangingPunct="0">
              <a:spcBef>
                <a:spcPct val="50000"/>
              </a:spcBef>
              <a:defRPr/>
            </a:pPr>
            <a:r>
              <a:rPr lang="en-US" sz="2000" b="1" dirty="0">
                <a:solidFill>
                  <a:schemeClr val="bg1"/>
                </a:solidFill>
                <a:effectLst>
                  <a:outerShdw blurRad="38100" dist="38100" dir="2700000" algn="tl">
                    <a:srgbClr val="000000"/>
                  </a:outerShdw>
                </a:effectLst>
              </a:rPr>
              <a:t>Reading a Book on the Interstate</a:t>
            </a:r>
            <a:endParaRPr lang="en-US" sz="2400" dirty="0">
              <a:solidFill>
                <a:schemeClr val="bg1"/>
              </a:solidFill>
              <a:latin typeface="Times New Roman" pitchFamily="18" charset="0"/>
            </a:endParaRPr>
          </a:p>
        </p:txBody>
      </p:sp>
      <p:sp>
        <p:nvSpPr>
          <p:cNvPr id="122885" name="Line 3"/>
          <p:cNvSpPr>
            <a:spLocks noChangeShapeType="1"/>
          </p:cNvSpPr>
          <p:nvPr/>
        </p:nvSpPr>
        <p:spPr bwMode="auto">
          <a:xfrm>
            <a:off x="2209800" y="3014663"/>
            <a:ext cx="1371600" cy="1270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886" name="Text Box 26"/>
          <p:cNvSpPr txBox="1">
            <a:spLocks noChangeArrowheads="1"/>
          </p:cNvSpPr>
          <p:nvPr/>
        </p:nvSpPr>
        <p:spPr bwMode="auto">
          <a:xfrm>
            <a:off x="2947988" y="533400"/>
            <a:ext cx="3414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000">
                <a:latin typeface="Franklin Gothic Demi" pitchFamily="34" charset="0"/>
              </a:rPr>
              <a:t>Reaction Time</a:t>
            </a:r>
          </a:p>
        </p:txBody>
      </p:sp>
      <p:sp>
        <p:nvSpPr>
          <p:cNvPr id="122887" name="TextBox 6"/>
          <p:cNvSpPr txBox="1">
            <a:spLocks noChangeArrowheads="1"/>
          </p:cNvSpPr>
          <p:nvPr/>
        </p:nvSpPr>
        <p:spPr bwMode="auto">
          <a:xfrm>
            <a:off x="6248400" y="60960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Conditioned Response</a:t>
            </a:r>
          </a:p>
        </p:txBody>
      </p:sp>
      <p:sp>
        <p:nvSpPr>
          <p:cNvPr id="123907" name="Rectangle 3"/>
          <p:cNvSpPr>
            <a:spLocks noGrp="1" noChangeArrowheads="1"/>
          </p:cNvSpPr>
          <p:nvPr>
            <p:ph idx="4294967295"/>
          </p:nvPr>
        </p:nvSpPr>
        <p:spPr>
          <a:xfrm>
            <a:off x="533400" y="1600200"/>
            <a:ext cx="8229600" cy="4530725"/>
          </a:xfrm>
        </p:spPr>
        <p:txBody>
          <a:bodyPr/>
          <a:lstStyle/>
          <a:p>
            <a:pPr eaLnBrk="1" hangingPunct="1"/>
            <a:r>
              <a:rPr lang="en-US" smtClean="0"/>
              <a:t>Habits are developed by drivers</a:t>
            </a:r>
          </a:p>
          <a:p>
            <a:pPr eaLnBrk="1" hangingPunct="1"/>
            <a:r>
              <a:rPr lang="en-US" smtClean="0"/>
              <a:t>Normal Driving Habits include:</a:t>
            </a:r>
          </a:p>
          <a:p>
            <a:pPr lvl="1" eaLnBrk="1" hangingPunct="1"/>
            <a:r>
              <a:rPr lang="en-US" smtClean="0"/>
              <a:t>Maintaining uniform speed for a given situation</a:t>
            </a:r>
          </a:p>
          <a:p>
            <a:pPr lvl="1" eaLnBrk="1" hangingPunct="1"/>
            <a:r>
              <a:rPr lang="en-US" smtClean="0"/>
              <a:t>Traveling in a given lane</a:t>
            </a:r>
          </a:p>
          <a:p>
            <a:pPr lvl="1" eaLnBrk="1" hangingPunct="1"/>
            <a:r>
              <a:rPr lang="en-US" smtClean="0"/>
              <a:t>Assume the right-of-way unless otherwise instructed</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Expectancy</a:t>
            </a:r>
          </a:p>
        </p:txBody>
      </p:sp>
      <p:sp>
        <p:nvSpPr>
          <p:cNvPr id="10244" name="Rectangle 3"/>
          <p:cNvSpPr>
            <a:spLocks noGrp="1" noChangeArrowheads="1"/>
          </p:cNvSpPr>
          <p:nvPr>
            <p:ph idx="4294967295"/>
          </p:nvPr>
        </p:nvSpPr>
        <p:spPr>
          <a:xfrm>
            <a:off x="762000" y="1600200"/>
            <a:ext cx="7783513" cy="4217988"/>
          </a:xfrm>
        </p:spPr>
        <p:txBody>
          <a:bodyPr>
            <a:normAutofit lnSpcReduction="10000"/>
          </a:bodyPr>
          <a:lstStyle/>
          <a:p>
            <a:pPr eaLnBrk="1" fontAlgn="auto" hangingPunct="1">
              <a:spcAft>
                <a:spcPts val="0"/>
              </a:spcAft>
              <a:buFont typeface="Wingdings 2"/>
              <a:buChar char=""/>
              <a:defRPr/>
            </a:pPr>
            <a:r>
              <a:rPr lang="en-US" dirty="0" smtClean="0"/>
              <a:t>People are creatures of Habit</a:t>
            </a:r>
          </a:p>
          <a:p>
            <a:pPr lvl="1" eaLnBrk="1" fontAlgn="auto" hangingPunct="1">
              <a:spcAft>
                <a:spcPts val="0"/>
              </a:spcAft>
              <a:buFont typeface="Wingdings 2"/>
              <a:buChar char=""/>
              <a:defRPr/>
            </a:pPr>
            <a:r>
              <a:rPr lang="en-US" dirty="0" smtClean="0"/>
              <a:t>Decisions are made based on past experiences</a:t>
            </a:r>
          </a:p>
          <a:p>
            <a:pPr eaLnBrk="1" fontAlgn="auto" hangingPunct="1">
              <a:spcAft>
                <a:spcPts val="0"/>
              </a:spcAft>
              <a:buFont typeface="Wingdings 2"/>
              <a:buChar char=""/>
              <a:defRPr/>
            </a:pPr>
            <a:r>
              <a:rPr lang="en-US" dirty="0" smtClean="0"/>
              <a:t>Motorists expect things to work a certain way</a:t>
            </a:r>
          </a:p>
          <a:p>
            <a:pPr eaLnBrk="1" fontAlgn="auto" hangingPunct="1">
              <a:spcAft>
                <a:spcPts val="0"/>
              </a:spcAft>
              <a:buFont typeface="Wingdings 2"/>
              <a:buChar char=""/>
              <a:defRPr/>
            </a:pPr>
            <a:r>
              <a:rPr lang="en-US" dirty="0" smtClean="0"/>
              <a:t>Everyone stops</a:t>
            </a:r>
          </a:p>
          <a:p>
            <a:pPr eaLnBrk="1" fontAlgn="auto" hangingPunct="1">
              <a:spcAft>
                <a:spcPts val="0"/>
              </a:spcAft>
              <a:buFont typeface="Wingdings 2"/>
              <a:buChar char=""/>
              <a:defRPr/>
            </a:pPr>
            <a:r>
              <a:rPr lang="en-US" dirty="0" smtClean="0"/>
              <a:t>When everyone operates in the same manner it’s efficient and safe </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4572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Drivers Priorities</a:t>
            </a:r>
          </a:p>
        </p:txBody>
      </p:sp>
      <p:sp>
        <p:nvSpPr>
          <p:cNvPr id="124931" name="Rectangle 3"/>
          <p:cNvSpPr>
            <a:spLocks noGrp="1" noChangeArrowheads="1"/>
          </p:cNvSpPr>
          <p:nvPr>
            <p:ph idx="4294967295"/>
          </p:nvPr>
        </p:nvSpPr>
        <p:spPr>
          <a:xfrm>
            <a:off x="457200" y="1600200"/>
            <a:ext cx="8229600" cy="4530725"/>
          </a:xfrm>
        </p:spPr>
        <p:txBody>
          <a:bodyPr/>
          <a:lstStyle/>
          <a:p>
            <a:pPr eaLnBrk="1" hangingPunct="1">
              <a:lnSpc>
                <a:spcPct val="90000"/>
              </a:lnSpc>
            </a:pPr>
            <a:r>
              <a:rPr lang="en-US" sz="2800" smtClean="0"/>
              <a:t>Basic driving tasks</a:t>
            </a:r>
          </a:p>
          <a:p>
            <a:pPr lvl="1" eaLnBrk="1" hangingPunct="1">
              <a:lnSpc>
                <a:spcPct val="90000"/>
              </a:lnSpc>
            </a:pPr>
            <a:r>
              <a:rPr lang="en-US" sz="2400" smtClean="0"/>
              <a:t>Control </a:t>
            </a:r>
          </a:p>
          <a:p>
            <a:pPr lvl="1" eaLnBrk="1" hangingPunct="1">
              <a:lnSpc>
                <a:spcPct val="90000"/>
              </a:lnSpc>
            </a:pPr>
            <a:r>
              <a:rPr lang="en-US" sz="2400" smtClean="0"/>
              <a:t>Guidance</a:t>
            </a:r>
          </a:p>
          <a:p>
            <a:pPr lvl="2" eaLnBrk="1" hangingPunct="1">
              <a:lnSpc>
                <a:spcPct val="90000"/>
              </a:lnSpc>
            </a:pPr>
            <a:r>
              <a:rPr lang="en-US" sz="2000" smtClean="0"/>
              <a:t>Use appropriate devices</a:t>
            </a:r>
          </a:p>
          <a:p>
            <a:pPr lvl="2" eaLnBrk="1" hangingPunct="1">
              <a:lnSpc>
                <a:spcPct val="90000"/>
              </a:lnSpc>
            </a:pPr>
            <a:r>
              <a:rPr lang="en-US" sz="2000" smtClean="0"/>
              <a:t>Restore existing devices after project</a:t>
            </a:r>
          </a:p>
          <a:p>
            <a:pPr lvl="2" eaLnBrk="1" hangingPunct="1">
              <a:lnSpc>
                <a:spcPct val="90000"/>
              </a:lnSpc>
            </a:pPr>
            <a:r>
              <a:rPr lang="en-US" sz="2000" smtClean="0"/>
              <a:t>Flaggers used when only absolutely necessary</a:t>
            </a:r>
          </a:p>
          <a:p>
            <a:pPr lvl="1" eaLnBrk="1" hangingPunct="1">
              <a:lnSpc>
                <a:spcPct val="90000"/>
              </a:lnSpc>
            </a:pPr>
            <a:r>
              <a:rPr lang="en-US" sz="2400" smtClean="0"/>
              <a:t>Navigation</a:t>
            </a:r>
          </a:p>
          <a:p>
            <a:pPr eaLnBrk="1" hangingPunct="1">
              <a:lnSpc>
                <a:spcPct val="90000"/>
              </a:lnSpc>
            </a:pPr>
            <a:r>
              <a:rPr lang="en-US" sz="2800" smtClean="0"/>
              <a:t>Roadway – first place guidance info is received</a:t>
            </a:r>
          </a:p>
          <a:p>
            <a:pPr eaLnBrk="1" hangingPunct="1">
              <a:lnSpc>
                <a:spcPct val="90000"/>
              </a:lnSpc>
            </a:pPr>
            <a:r>
              <a:rPr lang="en-US" sz="2800" smtClean="0"/>
              <a:t>Traffic Control Devices – are the second sources of information</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Recognizing Choices</a:t>
            </a:r>
          </a:p>
        </p:txBody>
      </p:sp>
      <p:sp>
        <p:nvSpPr>
          <p:cNvPr id="125955" name="Rectangle 3"/>
          <p:cNvSpPr>
            <a:spLocks noGrp="1" noChangeArrowheads="1"/>
          </p:cNvSpPr>
          <p:nvPr>
            <p:ph idx="4294967295"/>
          </p:nvPr>
        </p:nvSpPr>
        <p:spPr>
          <a:xfrm>
            <a:off x="457200" y="1676400"/>
            <a:ext cx="8229600" cy="4530725"/>
          </a:xfrm>
        </p:spPr>
        <p:txBody>
          <a:bodyPr/>
          <a:lstStyle/>
          <a:p>
            <a:pPr eaLnBrk="1" hangingPunct="1">
              <a:lnSpc>
                <a:spcPct val="90000"/>
              </a:lnSpc>
            </a:pPr>
            <a:r>
              <a:rPr lang="en-US" sz="3600" smtClean="0"/>
              <a:t>Three Part Process</a:t>
            </a:r>
          </a:p>
          <a:p>
            <a:pPr lvl="1" eaLnBrk="1" hangingPunct="1">
              <a:lnSpc>
                <a:spcPct val="90000"/>
              </a:lnSpc>
            </a:pPr>
            <a:endParaRPr lang="en-US" sz="3600" smtClean="0"/>
          </a:p>
          <a:p>
            <a:pPr lvl="2" eaLnBrk="1" hangingPunct="1">
              <a:lnSpc>
                <a:spcPct val="90000"/>
              </a:lnSpc>
            </a:pPr>
            <a:r>
              <a:rPr lang="en-US" sz="2800" smtClean="0"/>
              <a:t>1. Identify alternative course of action</a:t>
            </a:r>
          </a:p>
          <a:p>
            <a:pPr lvl="2" eaLnBrk="1" hangingPunct="1">
              <a:lnSpc>
                <a:spcPct val="90000"/>
              </a:lnSpc>
            </a:pPr>
            <a:endParaRPr lang="en-US" sz="2800" smtClean="0"/>
          </a:p>
          <a:p>
            <a:pPr lvl="2" eaLnBrk="1" hangingPunct="1">
              <a:lnSpc>
                <a:spcPct val="90000"/>
              </a:lnSpc>
            </a:pPr>
            <a:r>
              <a:rPr lang="en-US" sz="2800" smtClean="0"/>
              <a:t>2. Evaluate the probability of success for each </a:t>
            </a:r>
          </a:p>
          <a:p>
            <a:pPr lvl="2" eaLnBrk="1" hangingPunct="1">
              <a:lnSpc>
                <a:spcPct val="90000"/>
              </a:lnSpc>
              <a:buFont typeface="Wingdings" pitchFamily="2" charset="2"/>
              <a:buNone/>
            </a:pPr>
            <a:r>
              <a:rPr lang="en-US" sz="2800" smtClean="0"/>
              <a:t>        of the alternatives</a:t>
            </a:r>
          </a:p>
          <a:p>
            <a:pPr lvl="2" eaLnBrk="1" hangingPunct="1">
              <a:lnSpc>
                <a:spcPct val="90000"/>
              </a:lnSpc>
            </a:pPr>
            <a:endParaRPr lang="en-US" sz="2800" smtClean="0"/>
          </a:p>
          <a:p>
            <a:pPr lvl="2" eaLnBrk="1" hangingPunct="1">
              <a:lnSpc>
                <a:spcPct val="90000"/>
              </a:lnSpc>
            </a:pPr>
            <a:r>
              <a:rPr lang="en-US" sz="2800" smtClean="0"/>
              <a:t>3. Select from among the alternatives</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5334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Recognizing Choices</a:t>
            </a:r>
          </a:p>
        </p:txBody>
      </p:sp>
      <p:sp>
        <p:nvSpPr>
          <p:cNvPr id="126979" name="Rectangle 3"/>
          <p:cNvSpPr>
            <a:spLocks noGrp="1" noChangeArrowheads="1"/>
          </p:cNvSpPr>
          <p:nvPr>
            <p:ph idx="4294967295"/>
          </p:nvPr>
        </p:nvSpPr>
        <p:spPr>
          <a:xfrm>
            <a:off x="533400" y="1524000"/>
            <a:ext cx="8229600" cy="4530725"/>
          </a:xfrm>
        </p:spPr>
        <p:txBody>
          <a:bodyPr/>
          <a:lstStyle/>
          <a:p>
            <a:pPr eaLnBrk="1" hangingPunct="1"/>
            <a:r>
              <a:rPr lang="en-US" smtClean="0"/>
              <a:t>Multiple options may confuse the motorist</a:t>
            </a:r>
          </a:p>
          <a:p>
            <a:pPr eaLnBrk="1" hangingPunct="1"/>
            <a:r>
              <a:rPr lang="en-US" smtClean="0"/>
              <a:t>Choices require time to evaluate</a:t>
            </a:r>
          </a:p>
          <a:p>
            <a:pPr eaLnBrk="1" hangingPunct="1"/>
            <a:r>
              <a:rPr lang="en-US" smtClean="0"/>
              <a:t>Some motorists can’t decide on anything</a:t>
            </a:r>
          </a:p>
          <a:p>
            <a:pPr eaLnBrk="1" hangingPunct="1"/>
            <a:r>
              <a:rPr lang="en-US" smtClean="0"/>
              <a:t>Efficient\Safe Traffic Control Minimizes Options.</a:t>
            </a:r>
          </a:p>
          <a:p>
            <a:pPr lvl="1" eaLnBrk="1" hangingPunct="1"/>
            <a:r>
              <a:rPr lang="en-US" sz="3200" b="1" smtClean="0"/>
              <a:t>Keep it Simple &amp; Straightforward – KISS</a:t>
            </a:r>
          </a:p>
          <a:p>
            <a:pPr lvl="1" eaLnBrk="1" hangingPunct="1"/>
            <a:r>
              <a:rPr lang="en-US" sz="3200" b="1" smtClean="0"/>
              <a:t>One clear choice</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Choices?</a:t>
            </a:r>
          </a:p>
        </p:txBody>
      </p:sp>
      <p:pic>
        <p:nvPicPr>
          <p:cNvPr id="128003" name="Picture 4" descr="which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76400"/>
            <a:ext cx="67056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a:xfrm>
            <a:off x="457200" y="3810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Accommodating the Driver</a:t>
            </a:r>
          </a:p>
        </p:txBody>
      </p:sp>
      <p:sp>
        <p:nvSpPr>
          <p:cNvPr id="129027" name="Rectangle 3"/>
          <p:cNvSpPr>
            <a:spLocks noGrp="1" noChangeArrowheads="1"/>
          </p:cNvSpPr>
          <p:nvPr>
            <p:ph idx="4294967295"/>
          </p:nvPr>
        </p:nvSpPr>
        <p:spPr>
          <a:xfrm>
            <a:off x="533400" y="1676400"/>
            <a:ext cx="8229600" cy="4530725"/>
          </a:xfrm>
        </p:spPr>
        <p:txBody>
          <a:bodyPr/>
          <a:lstStyle/>
          <a:p>
            <a:pPr eaLnBrk="1" hangingPunct="1"/>
            <a:r>
              <a:rPr lang="en-US" smtClean="0"/>
              <a:t>Recognize that drivers make their own decisions based upon information that is available to them and their past successful experiences</a:t>
            </a:r>
          </a:p>
          <a:p>
            <a:pPr eaLnBrk="1" hangingPunct="1"/>
            <a:r>
              <a:rPr lang="en-US" smtClean="0"/>
              <a:t>Can not be controlled</a:t>
            </a:r>
          </a:p>
          <a:p>
            <a:pPr eaLnBrk="1" hangingPunct="1"/>
            <a:r>
              <a:rPr lang="en-US" smtClean="0"/>
              <a:t>Traffic control needs to work with the </a:t>
            </a:r>
            <a:r>
              <a:rPr lang="en-US" b="1" smtClean="0">
                <a:solidFill>
                  <a:schemeClr val="accent2"/>
                </a:solidFill>
              </a:rPr>
              <a:t>drivers</a:t>
            </a:r>
            <a:r>
              <a:rPr lang="en-US" smtClean="0"/>
              <a:t> and natural tendencies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9144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Why is Traffic Control Important?</a:t>
            </a:r>
          </a:p>
        </p:txBody>
      </p:sp>
      <p:grpSp>
        <p:nvGrpSpPr>
          <p:cNvPr id="57347" name="Group 4"/>
          <p:cNvGrpSpPr>
            <a:grpSpLocks/>
          </p:cNvGrpSpPr>
          <p:nvPr/>
        </p:nvGrpSpPr>
        <p:grpSpPr bwMode="auto">
          <a:xfrm>
            <a:off x="914400" y="1524000"/>
            <a:ext cx="7162800" cy="4911725"/>
            <a:chOff x="48" y="122"/>
            <a:chExt cx="5664" cy="4102"/>
          </a:xfrm>
        </p:grpSpPr>
        <p:pic>
          <p:nvPicPr>
            <p:cNvPr id="57352" name="Picture 5" descr="rush-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 y="122"/>
              <a:ext cx="2736" cy="2086"/>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53" name="Picture 6" descr="TMA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32" y="2352"/>
              <a:ext cx="2880" cy="1872"/>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57348" name="Picture 9" descr="3"/>
          <p:cNvSpPr>
            <a:spLocks noChangeAspect="1" noChangeArrowheads="1"/>
          </p:cNvSpPr>
          <p:nvPr/>
        </p:nvSpPr>
        <p:spPr bwMode="auto">
          <a:xfrm>
            <a:off x="4448175" y="1524000"/>
            <a:ext cx="3324225" cy="25273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7349" name="Group 7"/>
          <p:cNvGrpSpPr>
            <a:grpSpLocks/>
          </p:cNvGrpSpPr>
          <p:nvPr/>
        </p:nvGrpSpPr>
        <p:grpSpPr bwMode="auto">
          <a:xfrm>
            <a:off x="1066800" y="1524000"/>
            <a:ext cx="6705600" cy="4800600"/>
            <a:chOff x="48" y="115"/>
            <a:chExt cx="5616" cy="4102"/>
          </a:xfrm>
        </p:grpSpPr>
        <p:pic>
          <p:nvPicPr>
            <p:cNvPr id="57350" name="Picture 8" descr="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 y="2352"/>
              <a:ext cx="2736" cy="186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7351" name="Picture 9" descr="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80" y="115"/>
              <a:ext cx="2784" cy="216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idx="4294967295"/>
          </p:nvPr>
        </p:nvSpPr>
        <p:spPr>
          <a:xfrm>
            <a:off x="4572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Things to Remember in Design of TTCZ</a:t>
            </a:r>
          </a:p>
        </p:txBody>
      </p:sp>
      <p:sp>
        <p:nvSpPr>
          <p:cNvPr id="130051" name="Rectangle 3"/>
          <p:cNvSpPr>
            <a:spLocks noGrp="1" noChangeArrowheads="1"/>
          </p:cNvSpPr>
          <p:nvPr>
            <p:ph idx="4294967295"/>
          </p:nvPr>
        </p:nvSpPr>
        <p:spPr>
          <a:xfrm>
            <a:off x="457200" y="1752600"/>
            <a:ext cx="8229600" cy="4530725"/>
          </a:xfrm>
        </p:spPr>
        <p:txBody>
          <a:bodyPr/>
          <a:lstStyle/>
          <a:p>
            <a:pPr eaLnBrk="1" hangingPunct="1"/>
            <a:r>
              <a:rPr lang="en-US" smtClean="0"/>
              <a:t>Provide clear Advance Warning</a:t>
            </a:r>
          </a:p>
          <a:p>
            <a:pPr eaLnBrk="1" hangingPunct="1"/>
            <a:r>
              <a:rPr lang="en-US" smtClean="0"/>
              <a:t>Allow adequate time for driver decision and response</a:t>
            </a:r>
          </a:p>
          <a:p>
            <a:pPr eaLnBrk="1" hangingPunct="1"/>
            <a:r>
              <a:rPr lang="en-US" smtClean="0"/>
              <a:t>Clearly indicate the desired path, don’t just block the lane</a:t>
            </a:r>
          </a:p>
          <a:p>
            <a:pPr eaLnBrk="1" hangingPunct="1"/>
            <a:r>
              <a:rPr lang="en-US" smtClean="0"/>
              <a:t>Keep congestion to a minimum</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600200" y="6019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2819" name="Rectangle 3"/>
          <p:cNvSpPr>
            <a:spLocks noGrp="1" noChangeArrowheads="1"/>
          </p:cNvSpPr>
          <p:nvPr>
            <p:ph type="title" idx="4294967295"/>
          </p:nvPr>
        </p:nvSpPr>
        <p:spPr>
          <a:xfrm>
            <a:off x="241610" y="379141"/>
            <a:ext cx="8686800" cy="990600"/>
          </a:xfrm>
        </p:spPr>
        <p:txBody>
          <a:bodyPr lIns="90488" tIns="44450" rIns="90488" bIns="44450"/>
          <a:lstStyle/>
          <a:p>
            <a:pPr algn="ctr" eaLnBrk="1" fontAlgn="auto" hangingPunct="1">
              <a:spcAft>
                <a:spcPts val="0"/>
              </a:spcAft>
              <a:defRPr/>
            </a:pPr>
            <a:r>
              <a:rPr lang="en-US" dirty="0" smtClean="0">
                <a:solidFill>
                  <a:schemeClr val="tx1"/>
                </a:solidFill>
                <a:latin typeface="Franklin Gothic Demi" pitchFamily="34" charset="0"/>
              </a:rPr>
              <a:t>All Too Typical</a:t>
            </a:r>
          </a:p>
        </p:txBody>
      </p:sp>
      <p:pic>
        <p:nvPicPr>
          <p:cNvPr id="131076" name="Picture 4" descr="driver talking cellphone_6inch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629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7" name="TextBox 4"/>
          <p:cNvSpPr txBox="1">
            <a:spLocks noChangeArrowheads="1"/>
          </p:cNvSpPr>
          <p:nvPr/>
        </p:nvSpPr>
        <p:spPr bwMode="auto">
          <a:xfrm>
            <a:off x="6781800" y="6248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t>Unsafe Condition</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3058" name="Picture 2" descr="NE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9725" y="1006475"/>
            <a:ext cx="4491038" cy="3124200"/>
          </a:xfrm>
          <a:prstGeom prst="rect">
            <a:avLst/>
          </a:prstGeom>
          <a:noFill/>
          <a:ln w="9525">
            <a:solidFill>
              <a:schemeClr val="tx1"/>
            </a:solidFill>
            <a:miter lim="800000"/>
            <a:headEnd/>
            <a:tailEnd/>
          </a:ln>
          <a:effectLst>
            <a:outerShdw dist="143684" dir="2700000" algn="ctr" rotWithShape="0">
              <a:srgbClr val="990099"/>
            </a:outerShdw>
          </a:effectLst>
        </p:spPr>
      </p:pic>
      <p:pic>
        <p:nvPicPr>
          <p:cNvPr id="813059" name="Picture 3" descr="NE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89438" y="3322638"/>
            <a:ext cx="4441825" cy="3235325"/>
          </a:xfrm>
          <a:prstGeom prst="rect">
            <a:avLst/>
          </a:prstGeom>
          <a:noFill/>
          <a:ln w="9525">
            <a:solidFill>
              <a:schemeClr val="tx1"/>
            </a:solidFill>
            <a:miter lim="800000"/>
            <a:headEnd/>
            <a:tailEnd/>
          </a:ln>
          <a:effectLst>
            <a:outerShdw dist="152928" dir="2498012" algn="ctr" rotWithShape="0">
              <a:srgbClr val="990099"/>
            </a:outerShdw>
          </a:effectLst>
        </p:spPr>
      </p:pic>
      <p:sp>
        <p:nvSpPr>
          <p:cNvPr id="132100" name="Text Box 4"/>
          <p:cNvSpPr txBox="1">
            <a:spLocks noChangeArrowheads="1"/>
          </p:cNvSpPr>
          <p:nvPr/>
        </p:nvSpPr>
        <p:spPr bwMode="auto">
          <a:xfrm>
            <a:off x="5291138" y="1587500"/>
            <a:ext cx="31543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t>Suburban after impact</a:t>
            </a:r>
            <a:endParaRPr lang="en-US" sz="2400">
              <a:latin typeface="Times New Roman" pitchFamily="18" charset="0"/>
            </a:endParaRPr>
          </a:p>
        </p:txBody>
      </p:sp>
      <p:sp>
        <p:nvSpPr>
          <p:cNvPr id="132101" name="Text Box 5"/>
          <p:cNvSpPr txBox="1">
            <a:spLocks noChangeArrowheads="1"/>
          </p:cNvSpPr>
          <p:nvPr/>
        </p:nvSpPr>
        <p:spPr bwMode="auto">
          <a:xfrm>
            <a:off x="955675" y="4724400"/>
            <a:ext cx="31543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2800" b="1"/>
              <a:t>Tractor-trailer following incident</a:t>
            </a:r>
            <a:endParaRPr lang="en-US" sz="2400">
              <a:latin typeface="Times New Roman" pitchFamily="18" charset="0"/>
            </a:endParaRPr>
          </a:p>
        </p:txBody>
      </p:sp>
      <p:sp>
        <p:nvSpPr>
          <p:cNvPr id="813062" name="Line 6"/>
          <p:cNvSpPr>
            <a:spLocks noChangeShapeType="1"/>
          </p:cNvSpPr>
          <p:nvPr/>
        </p:nvSpPr>
        <p:spPr bwMode="auto">
          <a:xfrm flipH="1">
            <a:off x="5072063" y="2609850"/>
            <a:ext cx="1027112" cy="0"/>
          </a:xfrm>
          <a:prstGeom prst="line">
            <a:avLst/>
          </a:prstGeom>
          <a:noFill/>
          <a:ln w="57150">
            <a:solidFill>
              <a:srgbClr val="CC0099"/>
            </a:solidFill>
            <a:round/>
            <a:headEnd/>
            <a:tailEnd type="triangle" w="med" len="med"/>
          </a:ln>
          <a:effectLst>
            <a:outerShdw dist="35921" dir="2700000" algn="ctr" rotWithShape="0">
              <a:schemeClr val="bg2"/>
            </a:outerShdw>
          </a:effectLst>
        </p:spPr>
        <p:txBody>
          <a:bodyPr wrap="none" anchor="ctr"/>
          <a:lstStyle/>
          <a:p>
            <a:pPr>
              <a:defRPr/>
            </a:pPr>
            <a:endParaRPr lang="en-US"/>
          </a:p>
        </p:txBody>
      </p:sp>
      <p:sp>
        <p:nvSpPr>
          <p:cNvPr id="813063" name="Line 7"/>
          <p:cNvSpPr>
            <a:spLocks noChangeShapeType="1"/>
          </p:cNvSpPr>
          <p:nvPr/>
        </p:nvSpPr>
        <p:spPr bwMode="auto">
          <a:xfrm>
            <a:off x="2759075" y="5827713"/>
            <a:ext cx="1347788" cy="0"/>
          </a:xfrm>
          <a:prstGeom prst="line">
            <a:avLst/>
          </a:prstGeom>
          <a:noFill/>
          <a:ln w="57150">
            <a:solidFill>
              <a:srgbClr val="CC0099"/>
            </a:solidFill>
            <a:round/>
            <a:headEnd/>
            <a:tailEnd type="triangle" w="med" len="med"/>
          </a:ln>
          <a:effectLst>
            <a:outerShdw dist="35921" dir="2700000" algn="ctr" rotWithShape="0">
              <a:schemeClr val="bg2"/>
            </a:outerShdw>
          </a:effectLst>
        </p:spPr>
        <p:txBody>
          <a:bodyPr wrap="none" anchor="ctr"/>
          <a:lstStyle/>
          <a:p>
            <a:pPr>
              <a:defRPr/>
            </a:pPr>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idx="4294967295"/>
          </p:nvPr>
        </p:nvSpPr>
        <p:spPr>
          <a:xfrm>
            <a:off x="457200" y="304800"/>
            <a:ext cx="8229600" cy="1420813"/>
          </a:xfrm>
        </p:spPr>
        <p:txBody>
          <a:bodyPr/>
          <a:lstStyle/>
          <a:p>
            <a:pPr algn="ctr" eaLnBrk="1" fontAlgn="auto" hangingPunct="1">
              <a:spcAft>
                <a:spcPts val="0"/>
              </a:spcAft>
              <a:defRPr/>
            </a:pPr>
            <a:r>
              <a:rPr lang="en-US" sz="8000" dirty="0" smtClean="0">
                <a:solidFill>
                  <a:schemeClr val="tx1"/>
                </a:solidFill>
                <a:latin typeface="Franklin Gothic Demi" pitchFamily="34" charset="0"/>
              </a:rPr>
              <a:t>Section 5</a:t>
            </a:r>
          </a:p>
        </p:txBody>
      </p:sp>
      <p:sp>
        <p:nvSpPr>
          <p:cNvPr id="133123" name="Rectangle 3"/>
          <p:cNvSpPr>
            <a:spLocks noGrp="1" noChangeArrowheads="1"/>
          </p:cNvSpPr>
          <p:nvPr>
            <p:ph type="subTitle" idx="4294967295"/>
          </p:nvPr>
        </p:nvSpPr>
        <p:spPr>
          <a:xfrm>
            <a:off x="1447800" y="2286000"/>
            <a:ext cx="6400800" cy="1755775"/>
          </a:xfrm>
        </p:spPr>
        <p:txBody>
          <a:bodyPr/>
          <a:lstStyle/>
          <a:p>
            <a:pPr marL="0" indent="0" algn="ctr" eaLnBrk="1" hangingPunct="1">
              <a:buFont typeface="Wingdings" pitchFamily="2" charset="2"/>
              <a:buNone/>
            </a:pPr>
            <a:r>
              <a:rPr lang="en-US" sz="4800" smtClean="0">
                <a:latin typeface="Franklin Gothic Demi" pitchFamily="34" charset="0"/>
              </a:rPr>
              <a:t>Work Zone Traffic Control Objectives</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5334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Purpose of TTCZ</a:t>
            </a:r>
          </a:p>
        </p:txBody>
      </p:sp>
      <p:sp>
        <p:nvSpPr>
          <p:cNvPr id="134147" name="Rectangle 3"/>
          <p:cNvSpPr>
            <a:spLocks noGrp="1" noChangeArrowheads="1"/>
          </p:cNvSpPr>
          <p:nvPr>
            <p:ph idx="4294967295"/>
          </p:nvPr>
        </p:nvSpPr>
        <p:spPr>
          <a:xfrm>
            <a:off x="533400" y="1600200"/>
            <a:ext cx="8229600" cy="4530725"/>
          </a:xfrm>
        </p:spPr>
        <p:txBody>
          <a:bodyPr/>
          <a:lstStyle/>
          <a:p>
            <a:pPr eaLnBrk="1" hangingPunct="1"/>
            <a:r>
              <a:rPr lang="en-US" smtClean="0"/>
              <a:t>Is to Protect:</a:t>
            </a:r>
          </a:p>
          <a:p>
            <a:pPr lvl="1" eaLnBrk="1" hangingPunct="1"/>
            <a:r>
              <a:rPr lang="en-US" sz="3000" smtClean="0"/>
              <a:t>Motorists</a:t>
            </a:r>
          </a:p>
          <a:p>
            <a:pPr lvl="2" eaLnBrk="1" hangingPunct="1"/>
            <a:r>
              <a:rPr lang="en-US" sz="3000" smtClean="0"/>
              <a:t>Bicyclists</a:t>
            </a:r>
          </a:p>
          <a:p>
            <a:pPr lvl="1" eaLnBrk="1" hangingPunct="1"/>
            <a:r>
              <a:rPr lang="en-US" sz="3000" smtClean="0"/>
              <a:t>Pedestrians</a:t>
            </a:r>
          </a:p>
          <a:p>
            <a:pPr lvl="1" eaLnBrk="1" hangingPunct="1"/>
            <a:r>
              <a:rPr lang="en-US" sz="3000" smtClean="0"/>
              <a:t>Workers</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533400" y="304800"/>
            <a:ext cx="8229600" cy="1143000"/>
          </a:xfrm>
        </p:spPr>
        <p:txBody>
          <a:bodyPr>
            <a:normAutofit fontScale="90000"/>
          </a:bodyPr>
          <a:lstStyle/>
          <a:p>
            <a:pPr algn="ctr" eaLnBrk="1" fontAlgn="auto" hangingPunct="1">
              <a:spcAft>
                <a:spcPts val="0"/>
              </a:spcAft>
              <a:defRPr/>
            </a:pPr>
            <a:r>
              <a:rPr lang="en-US" dirty="0" smtClean="0">
                <a:solidFill>
                  <a:schemeClr val="tx1"/>
                </a:solidFill>
                <a:latin typeface="Franklin Gothic Demi" pitchFamily="34" charset="0"/>
              </a:rPr>
              <a:t>Conflicts to overcome in Work Zones</a:t>
            </a:r>
          </a:p>
        </p:txBody>
      </p:sp>
      <p:sp>
        <p:nvSpPr>
          <p:cNvPr id="137219" name="Rectangle 3"/>
          <p:cNvSpPr>
            <a:spLocks noGrp="1" noChangeArrowheads="1"/>
          </p:cNvSpPr>
          <p:nvPr>
            <p:ph sz="half" idx="4294967295"/>
          </p:nvPr>
        </p:nvSpPr>
        <p:spPr>
          <a:xfrm>
            <a:off x="457200" y="1524000"/>
            <a:ext cx="4033838" cy="4535488"/>
          </a:xfrm>
        </p:spPr>
        <p:txBody>
          <a:bodyPr>
            <a:normAutofit lnSpcReduction="10000"/>
          </a:bodyPr>
          <a:lstStyle/>
          <a:p>
            <a:pPr eaLnBrk="1" fontAlgn="auto" hangingPunct="1">
              <a:spcAft>
                <a:spcPts val="0"/>
              </a:spcAft>
              <a:buFont typeface="Wingdings 2"/>
              <a:buChar char=""/>
              <a:defRPr/>
            </a:pPr>
            <a:r>
              <a:rPr lang="en-US" dirty="0" smtClean="0"/>
              <a:t>Surprise</a:t>
            </a:r>
          </a:p>
          <a:p>
            <a:pPr eaLnBrk="1" fontAlgn="auto" hangingPunct="1">
              <a:spcAft>
                <a:spcPts val="0"/>
              </a:spcAft>
              <a:buFont typeface="Wingdings 2"/>
              <a:buChar char=""/>
              <a:defRPr/>
            </a:pPr>
            <a:r>
              <a:rPr lang="en-US" dirty="0" smtClean="0"/>
              <a:t>Changes and unusual travel patterns</a:t>
            </a:r>
          </a:p>
          <a:p>
            <a:pPr eaLnBrk="1" fontAlgn="auto" hangingPunct="1">
              <a:spcAft>
                <a:spcPts val="0"/>
              </a:spcAft>
              <a:buFont typeface="Wingdings 2"/>
              <a:buChar char=""/>
              <a:defRPr/>
            </a:pPr>
            <a:r>
              <a:rPr lang="en-US" dirty="0" smtClean="0"/>
              <a:t>Conflicting information and confusion</a:t>
            </a:r>
          </a:p>
          <a:p>
            <a:pPr eaLnBrk="1" fontAlgn="auto" hangingPunct="1">
              <a:spcAft>
                <a:spcPts val="0"/>
              </a:spcAft>
              <a:buFont typeface="Wingdings 2"/>
              <a:buChar char=""/>
              <a:defRPr/>
            </a:pPr>
            <a:r>
              <a:rPr lang="en-US" dirty="0" smtClean="0"/>
              <a:t>Distractions</a:t>
            </a:r>
          </a:p>
          <a:p>
            <a:pPr eaLnBrk="1" fontAlgn="auto" hangingPunct="1">
              <a:spcAft>
                <a:spcPts val="0"/>
              </a:spcAft>
              <a:buFont typeface="Wingdings 2"/>
              <a:buChar char=""/>
              <a:defRPr/>
            </a:pPr>
            <a:r>
              <a:rPr lang="en-US" dirty="0" smtClean="0"/>
              <a:t>Temporary devices</a:t>
            </a:r>
          </a:p>
          <a:p>
            <a:pPr eaLnBrk="1" fontAlgn="auto" hangingPunct="1">
              <a:spcAft>
                <a:spcPts val="0"/>
              </a:spcAft>
              <a:buFont typeface="Wingdings" pitchFamily="2" charset="2"/>
              <a:buNone/>
              <a:defRPr/>
            </a:pPr>
            <a:endParaRPr lang="en-US" dirty="0" smtClean="0"/>
          </a:p>
        </p:txBody>
      </p:sp>
      <p:sp>
        <p:nvSpPr>
          <p:cNvPr id="137220" name="Rectangle 4"/>
          <p:cNvSpPr>
            <a:spLocks noGrp="1" noChangeArrowheads="1"/>
          </p:cNvSpPr>
          <p:nvPr>
            <p:ph sz="half" idx="4294967295"/>
          </p:nvPr>
        </p:nvSpPr>
        <p:spPr>
          <a:xfrm>
            <a:off x="5110163" y="1524000"/>
            <a:ext cx="4033837" cy="4535488"/>
          </a:xfrm>
        </p:spPr>
        <p:txBody>
          <a:bodyPr>
            <a:normAutofit lnSpcReduction="10000"/>
          </a:bodyPr>
          <a:lstStyle/>
          <a:p>
            <a:pPr eaLnBrk="1" fontAlgn="auto" hangingPunct="1">
              <a:spcAft>
                <a:spcPts val="0"/>
              </a:spcAft>
              <a:buFont typeface="Wingdings 2"/>
              <a:buChar char=""/>
              <a:defRPr/>
            </a:pPr>
            <a:r>
              <a:rPr lang="en-US" smtClean="0"/>
              <a:t>Additional hazards created by the work</a:t>
            </a:r>
          </a:p>
          <a:p>
            <a:pPr eaLnBrk="1" fontAlgn="auto" hangingPunct="1">
              <a:spcAft>
                <a:spcPts val="0"/>
              </a:spcAft>
              <a:buFont typeface="Wingdings 2"/>
              <a:buChar char=""/>
              <a:defRPr/>
            </a:pPr>
            <a:r>
              <a:rPr lang="en-US" smtClean="0"/>
              <a:t>Workers material and equipment in the traveled way</a:t>
            </a:r>
          </a:p>
          <a:p>
            <a:pPr eaLnBrk="1" fontAlgn="auto" hangingPunct="1">
              <a:spcAft>
                <a:spcPts val="0"/>
              </a:spcAft>
              <a:buFont typeface="Wingdings 2"/>
              <a:buChar char=""/>
              <a:defRPr/>
            </a:pPr>
            <a:r>
              <a:rPr lang="en-US" smtClean="0"/>
              <a:t>Dirt and debris</a:t>
            </a:r>
          </a:p>
          <a:p>
            <a:pPr eaLnBrk="1" fontAlgn="auto" hangingPunct="1">
              <a:spcAft>
                <a:spcPts val="0"/>
              </a:spcAft>
              <a:buFont typeface="Wingdings 2"/>
              <a:buChar char=""/>
              <a:defRPr/>
            </a:pPr>
            <a:r>
              <a:rPr lang="en-US" smtClean="0"/>
              <a:t>Capacity restrictions and congestion changes</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6" name="Picture 4" descr="Backing O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81200"/>
            <a:ext cx="6781800" cy="4127500"/>
          </a:xfrm>
          <a:prstGeom prst="rect">
            <a:avLst/>
          </a:prstGeom>
          <a:noFill/>
          <a:ln w="9525">
            <a:solidFill>
              <a:srgbClr val="000000"/>
            </a:solidFill>
            <a:miter lim="800000"/>
            <a:headEnd/>
            <a:tailEnd/>
          </a:ln>
          <a:effectLst>
            <a:outerShdw dist="135003" dir="2928844" algn="ctr" rotWithShape="0">
              <a:srgbClr val="A50021"/>
            </a:outerShdw>
          </a:effectLst>
        </p:spPr>
      </p:pic>
      <p:sp>
        <p:nvSpPr>
          <p:cNvPr id="136195" name="Text Box 25"/>
          <p:cNvSpPr txBox="1">
            <a:spLocks noChangeArrowheads="1"/>
          </p:cNvSpPr>
          <p:nvPr/>
        </p:nvSpPr>
        <p:spPr bwMode="auto">
          <a:xfrm>
            <a:off x="1828800" y="304800"/>
            <a:ext cx="6091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4000">
                <a:latin typeface="Franklin Gothic Demi" pitchFamily="34" charset="0"/>
              </a:rPr>
              <a:t>Equipment and the Public </a:t>
            </a:r>
          </a:p>
          <a:p>
            <a:pPr algn="ctr"/>
            <a:r>
              <a:rPr lang="en-US" sz="4000">
                <a:latin typeface="Franklin Gothic Demi" pitchFamily="34" charset="0"/>
              </a:rPr>
              <a:t>Don’t Mix</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AutoShape 17"/>
          <p:cNvSpPr>
            <a:spLocks noChangeArrowheads="1"/>
          </p:cNvSpPr>
          <p:nvPr/>
        </p:nvSpPr>
        <p:spPr bwMode="auto">
          <a:xfrm>
            <a:off x="7924800" y="6356350"/>
            <a:ext cx="838200" cy="366713"/>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137219" name="AutoShape 16"/>
          <p:cNvSpPr>
            <a:spLocks noChangeArrowheads="1"/>
          </p:cNvSpPr>
          <p:nvPr/>
        </p:nvSpPr>
        <p:spPr bwMode="auto">
          <a:xfrm>
            <a:off x="7943850" y="6099175"/>
            <a:ext cx="800100" cy="327025"/>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137220" name="AutoShape 15"/>
          <p:cNvSpPr>
            <a:spLocks noChangeArrowheads="1"/>
          </p:cNvSpPr>
          <p:nvPr/>
        </p:nvSpPr>
        <p:spPr bwMode="auto">
          <a:xfrm>
            <a:off x="7956550" y="5843588"/>
            <a:ext cx="777875" cy="331787"/>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137221" name="AutoShape 14"/>
          <p:cNvSpPr>
            <a:spLocks noChangeArrowheads="1"/>
          </p:cNvSpPr>
          <p:nvPr/>
        </p:nvSpPr>
        <p:spPr bwMode="auto">
          <a:xfrm>
            <a:off x="7966075" y="5616575"/>
            <a:ext cx="755650" cy="296863"/>
          </a:xfrm>
          <a:prstGeom prst="can">
            <a:avLst>
              <a:gd name="adj" fmla="val 25000"/>
            </a:avLst>
          </a:prstGeom>
          <a:gradFill rotWithShape="0">
            <a:gsLst>
              <a:gs pos="0">
                <a:srgbClr val="767676"/>
              </a:gs>
              <a:gs pos="50000">
                <a:srgbClr val="FFFFFF"/>
              </a:gs>
              <a:gs pos="100000">
                <a:srgbClr val="767676"/>
              </a:gs>
            </a:gsLst>
            <a:lin ang="0" scaled="1"/>
          </a:gradFill>
          <a:ln w="9525">
            <a:solidFill>
              <a:srgbClr val="000000"/>
            </a:solidFill>
            <a:round/>
            <a:headEnd/>
            <a:tailEnd/>
          </a:ln>
        </p:spPr>
        <p:txBody>
          <a:bodyPr/>
          <a:lstStyle/>
          <a:p>
            <a:endParaRPr lang="en-US"/>
          </a:p>
        </p:txBody>
      </p:sp>
      <p:sp>
        <p:nvSpPr>
          <p:cNvPr id="137222" name="AutoShape 13"/>
          <p:cNvSpPr>
            <a:spLocks noChangeArrowheads="1"/>
          </p:cNvSpPr>
          <p:nvPr/>
        </p:nvSpPr>
        <p:spPr bwMode="auto">
          <a:xfrm>
            <a:off x="7975600" y="5370513"/>
            <a:ext cx="727075" cy="317500"/>
          </a:xfrm>
          <a:prstGeom prst="can">
            <a:avLst>
              <a:gd name="adj" fmla="val 25000"/>
            </a:avLst>
          </a:prstGeom>
          <a:gradFill rotWithShape="0">
            <a:gsLst>
              <a:gs pos="0">
                <a:srgbClr val="762F00"/>
              </a:gs>
              <a:gs pos="50000">
                <a:srgbClr val="FF6600"/>
              </a:gs>
              <a:gs pos="100000">
                <a:srgbClr val="762F00"/>
              </a:gs>
            </a:gsLst>
            <a:lin ang="0" scaled="1"/>
          </a:gradFill>
          <a:ln w="9525">
            <a:solidFill>
              <a:srgbClr val="000000"/>
            </a:solidFill>
            <a:round/>
            <a:headEnd/>
            <a:tailEnd/>
          </a:ln>
        </p:spPr>
        <p:txBody>
          <a:bodyPr/>
          <a:lstStyle/>
          <a:p>
            <a:endParaRPr lang="en-US"/>
          </a:p>
        </p:txBody>
      </p:sp>
      <p:sp>
        <p:nvSpPr>
          <p:cNvPr id="137223" name="Oval 12"/>
          <p:cNvSpPr>
            <a:spLocks noChangeArrowheads="1"/>
          </p:cNvSpPr>
          <p:nvPr/>
        </p:nvSpPr>
        <p:spPr bwMode="auto">
          <a:xfrm>
            <a:off x="7980363" y="4818063"/>
            <a:ext cx="560387" cy="533400"/>
          </a:xfrm>
          <a:prstGeom prst="ellipse">
            <a:avLst/>
          </a:prstGeom>
          <a:gradFill rotWithShape="0">
            <a:gsLst>
              <a:gs pos="0">
                <a:srgbClr val="FFCC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24" name="Rectangle 11"/>
          <p:cNvSpPr>
            <a:spLocks noChangeArrowheads="1"/>
          </p:cNvSpPr>
          <p:nvPr/>
        </p:nvSpPr>
        <p:spPr bwMode="auto">
          <a:xfrm>
            <a:off x="8151813" y="5275263"/>
            <a:ext cx="222250" cy="141287"/>
          </a:xfrm>
          <a:prstGeom prst="rect">
            <a:avLst/>
          </a:prstGeom>
          <a:gradFill rotWithShape="0">
            <a:gsLst>
              <a:gs pos="0">
                <a:srgbClr val="767676"/>
              </a:gs>
              <a:gs pos="50000">
                <a:srgbClr val="FFFFFF"/>
              </a:gs>
              <a:gs pos="100000">
                <a:srgbClr val="767676"/>
              </a:gs>
            </a:gsLst>
            <a:lin ang="5400000" scaled="1"/>
          </a:gradFill>
          <a:ln w="9525">
            <a:solidFill>
              <a:srgbClr val="000000"/>
            </a:solidFill>
            <a:miter lim="800000"/>
            <a:headEnd/>
            <a:tailEnd/>
          </a:ln>
        </p:spPr>
        <p:txBody>
          <a:bodyPr/>
          <a:lstStyle/>
          <a:p>
            <a:endParaRPr lang="en-US"/>
          </a:p>
        </p:txBody>
      </p:sp>
      <p:sp>
        <p:nvSpPr>
          <p:cNvPr id="137225" name="Oval 10"/>
          <p:cNvSpPr>
            <a:spLocks noChangeArrowheads="1"/>
          </p:cNvSpPr>
          <p:nvPr/>
        </p:nvSpPr>
        <p:spPr bwMode="auto">
          <a:xfrm>
            <a:off x="8128000" y="4968875"/>
            <a:ext cx="269875" cy="311150"/>
          </a:xfrm>
          <a:prstGeom prst="ellipse">
            <a:avLst/>
          </a:prstGeom>
          <a:gradFill rotWithShape="0">
            <a:gsLst>
              <a:gs pos="0">
                <a:srgbClr val="FFFFFF"/>
              </a:gs>
              <a:gs pos="100000">
                <a:srgbClr val="FFCC00"/>
              </a:gs>
            </a:gsLst>
            <a:path path="shape">
              <a:fillToRect l="50000" t="50000" r="50000" b="50000"/>
            </a:path>
          </a:gradFill>
          <a:ln w="9525">
            <a:solidFill>
              <a:srgbClr val="FF9900"/>
            </a:solidFill>
            <a:round/>
            <a:headEnd/>
            <a:tailEnd/>
          </a:ln>
        </p:spPr>
        <p:txBody>
          <a:bodyPr/>
          <a:lstStyle/>
          <a:p>
            <a:endParaRPr lang="en-US"/>
          </a:p>
        </p:txBody>
      </p:sp>
      <p:sp>
        <p:nvSpPr>
          <p:cNvPr id="137226" name="Rectangle 7"/>
          <p:cNvSpPr>
            <a:spLocks noChangeArrowheads="1"/>
          </p:cNvSpPr>
          <p:nvPr/>
        </p:nvSpPr>
        <p:spPr bwMode="auto">
          <a:xfrm>
            <a:off x="0" y="304800"/>
            <a:ext cx="9144000" cy="121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4000">
                <a:latin typeface="Franklin Gothic Demi" pitchFamily="34" charset="0"/>
              </a:rPr>
              <a:t>Work Zones Are Different</a:t>
            </a:r>
          </a:p>
        </p:txBody>
      </p:sp>
      <p:pic>
        <p:nvPicPr>
          <p:cNvPr id="268294" name="Picture 6" descr="Butt in Traf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98663"/>
            <a:ext cx="6629400" cy="4183062"/>
          </a:xfrm>
          <a:prstGeom prst="rect">
            <a:avLst/>
          </a:prstGeom>
          <a:noFill/>
          <a:ln w="9525">
            <a:solidFill>
              <a:srgbClr val="000000"/>
            </a:solidFill>
            <a:miter lim="800000"/>
            <a:headEnd/>
            <a:tailEnd/>
          </a:ln>
          <a:effectLst>
            <a:outerShdw dist="125724" dir="2700000" algn="ctr" rotWithShape="0">
              <a:srgbClr val="A50021"/>
            </a:outerShdw>
          </a:effectLst>
        </p:spPr>
      </p:pic>
      <p:sp>
        <p:nvSpPr>
          <p:cNvPr id="268293" name="Text Box 5"/>
          <p:cNvSpPr txBox="1">
            <a:spLocks noChangeArrowheads="1"/>
          </p:cNvSpPr>
          <p:nvPr/>
        </p:nvSpPr>
        <p:spPr bwMode="auto">
          <a:xfrm>
            <a:off x="5791200" y="2227263"/>
            <a:ext cx="3048000" cy="2051050"/>
          </a:xfrm>
          <a:prstGeom prst="rect">
            <a:avLst/>
          </a:prstGeom>
          <a:noFill/>
          <a:ln w="9525">
            <a:solidFill>
              <a:srgbClr val="FF3300"/>
            </a:solidFill>
            <a:miter lim="800000"/>
            <a:headEnd/>
            <a:tailEnd/>
          </a:ln>
        </p:spPr>
        <p:txBody>
          <a:bodyPr>
            <a:spAutoFit/>
          </a:bodyPr>
          <a:lstStyle/>
          <a:p>
            <a:pPr eaLnBrk="0" hangingPunct="0">
              <a:spcBef>
                <a:spcPct val="50000"/>
              </a:spcBef>
              <a:defRPr/>
            </a:pPr>
            <a:r>
              <a:rPr lang="en-US" sz="3200" b="1" dirty="0">
                <a:solidFill>
                  <a:schemeClr val="bg1"/>
                </a:solidFill>
                <a:effectLst>
                  <a:outerShdw blurRad="38100" dist="38100" dir="2700000" algn="tl">
                    <a:srgbClr val="000000"/>
                  </a:outerShdw>
                </a:effectLst>
              </a:rPr>
              <a:t>Location of Work Is Extremely Dangerous</a:t>
            </a:r>
            <a:endParaRPr lang="en-US" sz="2400" dirty="0">
              <a:solidFill>
                <a:schemeClr val="bg1"/>
              </a:solidFill>
              <a:latin typeface="Times New Roman" pitchFamily="18" charset="0"/>
            </a:endParaRPr>
          </a:p>
        </p:txBody>
      </p:sp>
      <p:sp>
        <p:nvSpPr>
          <p:cNvPr id="268292" name="Text Box 4"/>
          <p:cNvSpPr txBox="1">
            <a:spLocks noChangeArrowheads="1"/>
          </p:cNvSpPr>
          <p:nvPr/>
        </p:nvSpPr>
        <p:spPr bwMode="auto">
          <a:xfrm>
            <a:off x="685800" y="2227263"/>
            <a:ext cx="2514600" cy="1016000"/>
          </a:xfrm>
          <a:prstGeom prst="rect">
            <a:avLst/>
          </a:prstGeom>
          <a:noFill/>
          <a:ln w="9525">
            <a:solidFill>
              <a:srgbClr val="FF3300"/>
            </a:solidFill>
            <a:miter lim="800000"/>
            <a:headEnd/>
            <a:tailEnd/>
          </a:ln>
        </p:spPr>
        <p:txBody>
          <a:bodyPr>
            <a:spAutoFit/>
          </a:bodyPr>
          <a:lstStyle/>
          <a:p>
            <a:pPr eaLnBrk="0" hangingPunct="0">
              <a:spcBef>
                <a:spcPct val="50000"/>
              </a:spcBef>
              <a:defRPr/>
            </a:pPr>
            <a:r>
              <a:rPr lang="en-US" sz="2000" b="1" dirty="0">
                <a:solidFill>
                  <a:schemeClr val="bg1"/>
                </a:solidFill>
                <a:effectLst>
                  <a:outerShdw blurRad="38100" dist="38100" dir="2700000" algn="tl">
                    <a:srgbClr val="000000"/>
                  </a:outerShdw>
                </a:effectLst>
              </a:rPr>
              <a:t>Truck traveling at   70 mph (Unsafe Condition)</a:t>
            </a:r>
            <a:endParaRPr lang="en-US" sz="2400" dirty="0">
              <a:solidFill>
                <a:schemeClr val="bg1"/>
              </a:solidFill>
              <a:latin typeface="Times New Roman" pitchFamily="18" charset="0"/>
            </a:endParaRPr>
          </a:p>
        </p:txBody>
      </p:sp>
      <p:sp>
        <p:nvSpPr>
          <p:cNvPr id="137230" name="Line 3"/>
          <p:cNvSpPr>
            <a:spLocks noChangeShapeType="1"/>
          </p:cNvSpPr>
          <p:nvPr/>
        </p:nvSpPr>
        <p:spPr bwMode="auto">
          <a:xfrm>
            <a:off x="4419600" y="2532063"/>
            <a:ext cx="0" cy="1524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31" name="Line 2"/>
          <p:cNvSpPr>
            <a:spLocks noChangeShapeType="1"/>
          </p:cNvSpPr>
          <p:nvPr/>
        </p:nvSpPr>
        <p:spPr bwMode="auto">
          <a:xfrm flipH="1">
            <a:off x="3200400" y="2532063"/>
            <a:ext cx="12192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381000" y="304800"/>
            <a:ext cx="8229600" cy="1143000"/>
          </a:xfrm>
        </p:spPr>
        <p:txBody>
          <a:bodyPr/>
          <a:lstStyle/>
          <a:p>
            <a:pPr algn="ctr" eaLnBrk="1" fontAlgn="auto" hangingPunct="1">
              <a:spcAft>
                <a:spcPts val="0"/>
              </a:spcAft>
              <a:defRPr/>
            </a:pPr>
            <a:r>
              <a:rPr lang="en-US" dirty="0" smtClean="0">
                <a:solidFill>
                  <a:schemeClr val="tx1"/>
                </a:solidFill>
                <a:latin typeface="Franklin Gothic Demi" pitchFamily="34" charset="0"/>
              </a:rPr>
              <a:t>Work Zones Control Systems</a:t>
            </a:r>
          </a:p>
        </p:txBody>
      </p:sp>
      <p:sp>
        <p:nvSpPr>
          <p:cNvPr id="138243" name="Rectangle 3"/>
          <p:cNvSpPr>
            <a:spLocks noGrp="1" noChangeArrowheads="1"/>
          </p:cNvSpPr>
          <p:nvPr>
            <p:ph idx="4294967295"/>
          </p:nvPr>
        </p:nvSpPr>
        <p:spPr>
          <a:xfrm>
            <a:off x="914400" y="1600200"/>
            <a:ext cx="8229600" cy="4530725"/>
          </a:xfrm>
        </p:spPr>
        <p:txBody>
          <a:bodyPr/>
          <a:lstStyle/>
          <a:p>
            <a:pPr eaLnBrk="1" hangingPunct="1">
              <a:lnSpc>
                <a:spcPct val="90000"/>
              </a:lnSpc>
            </a:pPr>
            <a:r>
              <a:rPr lang="en-US" u="sng" smtClean="0"/>
              <a:t>Warn</a:t>
            </a:r>
            <a:r>
              <a:rPr lang="en-US" smtClean="0"/>
              <a:t> the Road User of hazards</a:t>
            </a:r>
          </a:p>
          <a:p>
            <a:pPr lvl="1" eaLnBrk="1" hangingPunct="1">
              <a:lnSpc>
                <a:spcPct val="90000"/>
              </a:lnSpc>
            </a:pPr>
            <a:r>
              <a:rPr lang="en-US" sz="3000" smtClean="0"/>
              <a:t>Through effective selection and placement of devices.</a:t>
            </a:r>
          </a:p>
          <a:p>
            <a:pPr eaLnBrk="1" hangingPunct="1">
              <a:lnSpc>
                <a:spcPct val="90000"/>
              </a:lnSpc>
            </a:pPr>
            <a:r>
              <a:rPr lang="en-US" u="sng" smtClean="0"/>
              <a:t>Guide</a:t>
            </a:r>
            <a:r>
              <a:rPr lang="en-US" smtClean="0"/>
              <a:t> motorists and pedestrians through the WZ</a:t>
            </a:r>
          </a:p>
          <a:p>
            <a:pPr lvl="1" eaLnBrk="1" hangingPunct="1">
              <a:lnSpc>
                <a:spcPct val="90000"/>
              </a:lnSpc>
            </a:pPr>
            <a:r>
              <a:rPr lang="en-US" sz="3000" smtClean="0"/>
              <a:t>In a clear and positive manner (mutcd)</a:t>
            </a:r>
          </a:p>
          <a:p>
            <a:pPr eaLnBrk="1" hangingPunct="1">
              <a:lnSpc>
                <a:spcPct val="90000"/>
              </a:lnSpc>
            </a:pPr>
            <a:r>
              <a:rPr lang="en-US" u="sng" smtClean="0"/>
              <a:t>Separate</a:t>
            </a:r>
            <a:r>
              <a:rPr lang="en-US" smtClean="0"/>
              <a:t> motorists, pedestrians, and workers</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914400" y="304800"/>
            <a:ext cx="7515225" cy="722313"/>
          </a:xfrm>
        </p:spPr>
        <p:txBody>
          <a:bodyPr/>
          <a:lstStyle/>
          <a:p>
            <a:pPr algn="ctr" eaLnBrk="1" fontAlgn="auto" hangingPunct="1">
              <a:spcAft>
                <a:spcPts val="0"/>
              </a:spcAft>
              <a:defRPr/>
            </a:pPr>
            <a:r>
              <a:rPr lang="en-US" dirty="0" smtClean="0">
                <a:solidFill>
                  <a:schemeClr val="tx1"/>
                </a:solidFill>
                <a:latin typeface="Franklin Gothic Demi" pitchFamily="34" charset="0"/>
              </a:rPr>
              <a:t>Guide Pedestrians/Bicyclists</a:t>
            </a:r>
          </a:p>
        </p:txBody>
      </p:sp>
      <p:sp>
        <p:nvSpPr>
          <p:cNvPr id="139267" name="Rectangle 3"/>
          <p:cNvSpPr>
            <a:spLocks noChangeArrowheads="1"/>
          </p:cNvSpPr>
          <p:nvPr/>
        </p:nvSpPr>
        <p:spPr bwMode="auto">
          <a:xfrm>
            <a:off x="319088" y="639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39268" name="Picture 5" descr="work_z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66800"/>
            <a:ext cx="7315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4F8035FF0B974B8D948105457B7C6B" ma:contentTypeVersion="0" ma:contentTypeDescription="Create a new document." ma:contentTypeScope="" ma:versionID="8d589d3940c56b9ef64e416f5318ca4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152D06-E115-4CF3-AED2-49352BE64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CE5A0FAC-77B7-4929-94C2-BF99960D23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TotalTime>17194</TotalTime>
  <Words>15901</Words>
  <Application>Microsoft Office PowerPoint</Application>
  <PresentationFormat>On-screen Show (4:3)</PresentationFormat>
  <Paragraphs>2888</Paragraphs>
  <Slides>343</Slides>
  <Notes>343</Notes>
  <HiddenSlides>0</HiddenSlides>
  <MMClips>0</MMClips>
  <ScaleCrop>false</ScaleCrop>
  <HeadingPairs>
    <vt:vector size="10" baseType="variant">
      <vt:variant>
        <vt:lpstr>Fonts Used</vt:lpstr>
      </vt:variant>
      <vt:variant>
        <vt:i4>15</vt:i4>
      </vt:variant>
      <vt:variant>
        <vt:lpstr>Theme</vt:lpstr>
      </vt:variant>
      <vt:variant>
        <vt:i4>1</vt:i4>
      </vt:variant>
      <vt:variant>
        <vt:lpstr>Embedded OLE Servers</vt:lpstr>
      </vt:variant>
      <vt:variant>
        <vt:i4>5</vt:i4>
      </vt:variant>
      <vt:variant>
        <vt:lpstr>Slide Titles</vt:lpstr>
      </vt:variant>
      <vt:variant>
        <vt:i4>343</vt:i4>
      </vt:variant>
      <vt:variant>
        <vt:lpstr>Custom Shows</vt:lpstr>
      </vt:variant>
      <vt:variant>
        <vt:i4>1</vt:i4>
      </vt:variant>
    </vt:vector>
  </HeadingPairs>
  <TitlesOfParts>
    <vt:vector size="365" baseType="lpstr">
      <vt:lpstr>Arial</vt:lpstr>
      <vt:lpstr>Franklin Gothic Medium</vt:lpstr>
      <vt:lpstr>Franklin Gothic Book</vt:lpstr>
      <vt:lpstr>Wingdings 2</vt:lpstr>
      <vt:lpstr>Times New Roman</vt:lpstr>
      <vt:lpstr>Franklin Gothic Demi</vt:lpstr>
      <vt:lpstr>Pristina</vt:lpstr>
      <vt:lpstr>Calibri</vt:lpstr>
      <vt:lpstr>Wingdings</vt:lpstr>
      <vt:lpstr>Symbol</vt:lpstr>
      <vt:lpstr>Monotype Sorts</vt:lpstr>
      <vt:lpstr>Tahoma</vt:lpstr>
      <vt:lpstr>Impact</vt:lpstr>
      <vt:lpstr>Verdana</vt:lpstr>
      <vt:lpstr>Frutiger-Light</vt:lpstr>
      <vt:lpstr>Trek</vt:lpstr>
      <vt:lpstr>Microsoft Office Excel Chart</vt:lpstr>
      <vt:lpstr>Microsoft Photo Editor 3.0 Photo</vt:lpstr>
      <vt:lpstr>Bitmap Image</vt:lpstr>
      <vt:lpstr>CorelDRAW 10.0 Graphic</vt:lpstr>
      <vt:lpstr>Corel Photo House Document</vt:lpstr>
      <vt:lpstr>PowerPoint Presentation</vt:lpstr>
      <vt:lpstr>Traffic Control For  Construction workers  </vt:lpstr>
      <vt:lpstr>Disclaimer</vt:lpstr>
      <vt:lpstr>Introductions</vt:lpstr>
      <vt:lpstr>Housekeeping</vt:lpstr>
      <vt:lpstr>Take Notes</vt:lpstr>
      <vt:lpstr>Why Notes? </vt:lpstr>
      <vt:lpstr>Section:  1</vt:lpstr>
      <vt:lpstr>Why is Traffic Control Important?</vt:lpstr>
      <vt:lpstr>Why are we Training on Traffic Control?</vt:lpstr>
      <vt:lpstr>PowerPoint Presentation</vt:lpstr>
      <vt:lpstr>Work Zone Accidents</vt:lpstr>
      <vt:lpstr>National Statistics</vt:lpstr>
      <vt:lpstr>Highway Worker Fatalities</vt:lpstr>
      <vt:lpstr>Highway Equipment Related Fatalities</vt:lpstr>
      <vt:lpstr>PowerPoint Presentation</vt:lpstr>
      <vt:lpstr>PowerPoint Presentation</vt:lpstr>
      <vt:lpstr>PowerPoint Presentation</vt:lpstr>
      <vt:lpstr>ND Work Zone Fatalities</vt:lpstr>
      <vt:lpstr>Work Zone Safety Campaign</vt:lpstr>
      <vt:lpstr>Work Zone Fines</vt:lpstr>
      <vt:lpstr>How do we make work zones safer?</vt:lpstr>
      <vt:lpstr>Section 2</vt:lpstr>
      <vt:lpstr>Course Objective</vt:lpstr>
      <vt:lpstr>Basic Concept of Standard  Work Zone Traffic Control</vt:lpstr>
      <vt:lpstr>Watch Person</vt:lpstr>
      <vt:lpstr>Information on Standards</vt:lpstr>
      <vt:lpstr>PowerPoint Presentation</vt:lpstr>
      <vt:lpstr>MUTCD</vt:lpstr>
      <vt:lpstr>OSHA Requirements</vt:lpstr>
      <vt:lpstr>Abbreviations</vt:lpstr>
      <vt:lpstr>Definitions Page 1A-10 MUTCD</vt:lpstr>
      <vt:lpstr>“Shall” Language in Standards</vt:lpstr>
      <vt:lpstr>“Should” Language for Guidance statements </vt:lpstr>
      <vt:lpstr>“May” Language for Option Statements</vt:lpstr>
      <vt:lpstr>PowerPoint Presentation</vt:lpstr>
      <vt:lpstr>Fundamental Principles  of  Traffic Control  </vt:lpstr>
      <vt:lpstr>Fundamental Principles</vt:lpstr>
      <vt:lpstr>Fundamental Principle</vt:lpstr>
      <vt:lpstr>Fundamental Principle</vt:lpstr>
      <vt:lpstr>Fundamental Principle</vt:lpstr>
      <vt:lpstr>Fundamental Principle and Traffic Control Management Plans (TCMP)</vt:lpstr>
      <vt:lpstr>Good Public Relations?</vt:lpstr>
      <vt:lpstr>Section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Causes of Incidents</vt:lpstr>
      <vt:lpstr>Causes of Fatalities &amp; Injuries </vt:lpstr>
      <vt:lpstr>Driver Performance</vt:lpstr>
      <vt:lpstr>Elements of the Transportation System</vt:lpstr>
      <vt:lpstr>PowerPoint Presentation</vt:lpstr>
      <vt:lpstr>Driving Tasks</vt:lpstr>
      <vt:lpstr>Driver Characteristics</vt:lpstr>
      <vt:lpstr>PowerPoint Presentation</vt:lpstr>
      <vt:lpstr>Pedestrians</vt:lpstr>
      <vt:lpstr>Environmental Conditions</vt:lpstr>
      <vt:lpstr>PowerPoint Presentation</vt:lpstr>
      <vt:lpstr>Holes and Raised Utilities</vt:lpstr>
      <vt:lpstr>Steep Drop-Offs</vt:lpstr>
      <vt:lpstr>Soft and Low Shoulders</vt:lpstr>
      <vt:lpstr>Properly Mark Surface Hazards</vt:lpstr>
      <vt:lpstr>Driver Variability</vt:lpstr>
      <vt:lpstr>Alcohol Usage</vt:lpstr>
      <vt:lpstr>Variation in Ability</vt:lpstr>
      <vt:lpstr>Driver Age and Experience</vt:lpstr>
      <vt:lpstr>Driver Age and Experience</vt:lpstr>
      <vt:lpstr>Variation in Abilities</vt:lpstr>
      <vt:lpstr>Perceptual Ability</vt:lpstr>
      <vt:lpstr>Vision</vt:lpstr>
      <vt:lpstr>Eyesight and Age</vt:lpstr>
      <vt:lpstr>Perceptual Ability</vt:lpstr>
      <vt:lpstr>Acquiring Information</vt:lpstr>
      <vt:lpstr>Memory</vt:lpstr>
      <vt:lpstr>PowerPoint Presentation</vt:lpstr>
      <vt:lpstr>Reaction Time</vt:lpstr>
      <vt:lpstr>Reaction Time</vt:lpstr>
      <vt:lpstr>PowerPoint Presentation</vt:lpstr>
      <vt:lpstr>Conditioned Response</vt:lpstr>
      <vt:lpstr>Expectancy</vt:lpstr>
      <vt:lpstr>Drivers Priorities</vt:lpstr>
      <vt:lpstr>Recognizing Choices</vt:lpstr>
      <vt:lpstr>Recognizing Choices</vt:lpstr>
      <vt:lpstr>Choices?</vt:lpstr>
      <vt:lpstr>Accommodating the Driver</vt:lpstr>
      <vt:lpstr>Things to Remember in Design of TTCZ</vt:lpstr>
      <vt:lpstr>All Too Typical</vt:lpstr>
      <vt:lpstr>PowerPoint Presentation</vt:lpstr>
      <vt:lpstr>Section 5</vt:lpstr>
      <vt:lpstr>Purpose of TTCZ</vt:lpstr>
      <vt:lpstr>Conflicts to overcome in Work Zones</vt:lpstr>
      <vt:lpstr>PowerPoint Presentation</vt:lpstr>
      <vt:lpstr>PowerPoint Presentation</vt:lpstr>
      <vt:lpstr>Work Zones Control Systems</vt:lpstr>
      <vt:lpstr>Guide Pedestrians/Bicyclists</vt:lpstr>
      <vt:lpstr>PowerPoint Presentation</vt:lpstr>
      <vt:lpstr>Basic Principles</vt:lpstr>
      <vt:lpstr>PowerPoint Presentation</vt:lpstr>
      <vt:lpstr>Basic Principles</vt:lpstr>
      <vt:lpstr>Basic Principles</vt:lpstr>
      <vt:lpstr>Basic Principles</vt:lpstr>
      <vt:lpstr>Basic Design Considerations</vt:lpstr>
      <vt:lpstr>Typical Project Traffic Control</vt:lpstr>
      <vt:lpstr>Planning</vt:lpstr>
      <vt:lpstr>Design</vt:lpstr>
      <vt:lpstr>Design  “Selecting How Best to Control Traffic”</vt:lpstr>
      <vt:lpstr>Design “Traffic Factors”</vt:lpstr>
      <vt:lpstr>Design “Duration of Work”</vt:lpstr>
      <vt:lpstr>Location of Work</vt:lpstr>
      <vt:lpstr>Location of Work</vt:lpstr>
      <vt:lpstr>Location of Work</vt:lpstr>
      <vt:lpstr>Location of Work</vt:lpstr>
      <vt:lpstr>Roadway Type</vt:lpstr>
      <vt:lpstr>Pre Construction Activities</vt:lpstr>
      <vt:lpstr>Work Zone Incidents</vt:lpstr>
      <vt:lpstr>Work Zone Incidents</vt:lpstr>
      <vt:lpstr>Work Zone Incidents</vt:lpstr>
      <vt:lpstr>Section 6</vt:lpstr>
      <vt:lpstr>What is a Traffic Control Plan</vt:lpstr>
      <vt:lpstr>Factors to consider</vt:lpstr>
      <vt:lpstr>Traffic Control Plan (TCP)</vt:lpstr>
      <vt:lpstr>Use of Typical Plans</vt:lpstr>
      <vt:lpstr>Upgrading Devices</vt:lpstr>
      <vt:lpstr>Desirable Modifications</vt:lpstr>
      <vt:lpstr>Considerations for Specific Conditions</vt:lpstr>
      <vt:lpstr>Principles for Pedestrians</vt:lpstr>
      <vt:lpstr>Work Zone Activity</vt:lpstr>
      <vt:lpstr>Work Zone Activity</vt:lpstr>
      <vt:lpstr>Work Zone Activity </vt:lpstr>
      <vt:lpstr>Work Zone Activity</vt:lpstr>
      <vt:lpstr>Intersections</vt:lpstr>
      <vt:lpstr>Detours</vt:lpstr>
      <vt:lpstr>Principles for Pedestrians</vt:lpstr>
      <vt:lpstr>Bicycles</vt:lpstr>
      <vt:lpstr>Traffic Control Zone</vt:lpstr>
      <vt:lpstr>PowerPoint Presentation</vt:lpstr>
      <vt:lpstr>Advanced Warning Area</vt:lpstr>
      <vt:lpstr>Advance Warning Area</vt:lpstr>
      <vt:lpstr>Advance Warning Area</vt:lpstr>
      <vt:lpstr>Special Considerations for Advanced Warning Area </vt:lpstr>
      <vt:lpstr>PowerPoint Presentation</vt:lpstr>
      <vt:lpstr>Inadequate Signing</vt:lpstr>
      <vt:lpstr>Transition Area</vt:lpstr>
      <vt:lpstr>Transition Area</vt:lpstr>
      <vt:lpstr>Tapers</vt:lpstr>
      <vt:lpstr>Merging Taper</vt:lpstr>
      <vt:lpstr>Shoulder Taper</vt:lpstr>
      <vt:lpstr>Shifting Taper</vt:lpstr>
      <vt:lpstr>Tapers</vt:lpstr>
      <vt:lpstr>Taper Length</vt:lpstr>
      <vt:lpstr>Device Spacing</vt:lpstr>
      <vt:lpstr>Double Lane Closure Taper</vt:lpstr>
      <vt:lpstr>Merging Taper followed by a Merging Taper </vt:lpstr>
      <vt:lpstr>Example</vt:lpstr>
      <vt:lpstr>Activity Area</vt:lpstr>
      <vt:lpstr>Activity Area</vt:lpstr>
      <vt:lpstr>Buffer Space</vt:lpstr>
      <vt:lpstr>Longitudinal Buffer Space</vt:lpstr>
      <vt:lpstr>Lateral Buffer Space</vt:lpstr>
      <vt:lpstr>Work Area</vt:lpstr>
      <vt:lpstr>Minimizing the Conflicts</vt:lpstr>
      <vt:lpstr>Termination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7</vt:lpstr>
      <vt:lpstr>Guidance Basic Requirements</vt:lpstr>
      <vt:lpstr>Fulfill A Need</vt:lpstr>
      <vt:lpstr>Command Attention</vt:lpstr>
      <vt:lpstr>Sign Placement </vt:lpstr>
      <vt:lpstr>Command Attention</vt:lpstr>
      <vt:lpstr>Convey a Clear, Simple Meaning</vt:lpstr>
      <vt:lpstr>Clear Simple Meaning </vt:lpstr>
      <vt:lpstr>How fast would you like to drive?</vt:lpstr>
      <vt:lpstr>Clear, Positive Guidance</vt:lpstr>
      <vt:lpstr>Command Respect</vt:lpstr>
      <vt:lpstr>PowerPoint Presentation</vt:lpstr>
      <vt:lpstr>Adequate Time for Proper Response</vt:lpstr>
      <vt:lpstr>Advance Warning (Montgomery County, MD)</vt:lpstr>
      <vt:lpstr>Advanced Warning</vt:lpstr>
      <vt:lpstr>Standards of Uniformity</vt:lpstr>
      <vt:lpstr>Standards of Uniformity</vt:lpstr>
      <vt:lpstr>PowerPoint Presentation</vt:lpstr>
      <vt:lpstr>It Finally Happened!</vt:lpstr>
      <vt:lpstr>Placement</vt:lpstr>
      <vt:lpstr>PowerPoint Presentation</vt:lpstr>
      <vt:lpstr>Visibility </vt:lpstr>
      <vt:lpstr>Operations and Maintenance</vt:lpstr>
      <vt:lpstr>Poor Maintenance “Duct Tape”</vt:lpstr>
      <vt:lpstr>Condition of Drums </vt:lpstr>
      <vt:lpstr>Cleanliness (Las Vegas)</vt:lpstr>
      <vt:lpstr>Proper Cleaning</vt:lpstr>
      <vt:lpstr>Uniformity</vt:lpstr>
      <vt:lpstr>MUTCD</vt:lpstr>
      <vt:lpstr>Signs for Communication</vt:lpstr>
      <vt:lpstr>Channelizing Devices</vt:lpstr>
      <vt:lpstr>Sign Selection</vt:lpstr>
      <vt:lpstr>Sign Lettering &amp; visibility </vt:lpstr>
      <vt:lpstr>PowerPoint Presentation</vt:lpstr>
      <vt:lpstr>Warning Signs</vt:lpstr>
      <vt:lpstr>PowerPoint Presentation</vt:lpstr>
      <vt:lpstr>PowerPoint Presentation</vt:lpstr>
      <vt:lpstr>PowerPoint Presentation</vt:lpstr>
      <vt:lpstr>PowerPoint Presentation</vt:lpstr>
      <vt:lpstr>PowerPoint Presentation</vt:lpstr>
      <vt:lpstr>PowerPoint Presentation</vt:lpstr>
      <vt:lpstr>Check Signs</vt:lpstr>
      <vt:lpstr>Covering Signs</vt:lpstr>
      <vt:lpstr>Covering Signs</vt:lpstr>
      <vt:lpstr>Sign Positioning</vt:lpstr>
      <vt:lpstr>Factors Affecting Stopping Distance</vt:lpstr>
      <vt:lpstr>Regulatory Signs</vt:lpstr>
      <vt:lpstr>Design Standards</vt:lpstr>
      <vt:lpstr>Placement</vt:lpstr>
      <vt:lpstr>Warning Signs</vt:lpstr>
      <vt:lpstr>Exceptions</vt:lpstr>
      <vt:lpstr>Supplemental Warning Plates</vt:lpstr>
      <vt:lpstr>Guide Sign Examples</vt:lpstr>
      <vt:lpstr>Channelizing Devices</vt:lpstr>
      <vt:lpstr>Basics of Channelization</vt:lpstr>
      <vt:lpstr>Tubular Markers</vt:lpstr>
      <vt:lpstr>PowerPoint Presentation</vt:lpstr>
      <vt:lpstr>Cones</vt:lpstr>
      <vt:lpstr>Vertical Panels</vt:lpstr>
      <vt:lpstr>Drums</vt:lpstr>
      <vt:lpstr>Barricades</vt:lpstr>
      <vt:lpstr>Barricades</vt:lpstr>
      <vt:lpstr>Type I and II</vt:lpstr>
      <vt:lpstr>Type I</vt:lpstr>
      <vt:lpstr>Type III</vt:lpstr>
      <vt:lpstr>PowerPoint Presentation</vt:lpstr>
      <vt:lpstr>Four Primary Functions of a TTB</vt:lpstr>
      <vt:lpstr>Type VII  Temporary Traffic Barriers</vt:lpstr>
      <vt:lpstr>Temporary Traffic Control Barriers</vt:lpstr>
      <vt:lpstr>What’s Wrong</vt:lpstr>
      <vt:lpstr>Requirements for Crash Cushions</vt:lpstr>
      <vt:lpstr>PowerPoint Presentation</vt:lpstr>
      <vt:lpstr>PowerPoint Presentation</vt:lpstr>
      <vt:lpstr>Truck – Mounted Attenuators</vt:lpstr>
      <vt:lpstr>Before Crash</vt:lpstr>
      <vt:lpstr>After Crash</vt:lpstr>
      <vt:lpstr>Other Devices</vt:lpstr>
      <vt:lpstr>Pavement Markings</vt:lpstr>
      <vt:lpstr>Removal of Markings</vt:lpstr>
      <vt:lpstr>Verify Removal</vt:lpstr>
      <vt:lpstr>PowerPoint Presentation</vt:lpstr>
      <vt:lpstr>PowerPoint Presentation</vt:lpstr>
      <vt:lpstr>Warning Lights</vt:lpstr>
      <vt:lpstr>Arrow Displays</vt:lpstr>
      <vt:lpstr>PowerPoint Presentation</vt:lpstr>
      <vt:lpstr>Message Boards</vt:lpstr>
      <vt:lpstr>Message Boards (Requirements)</vt:lpstr>
      <vt:lpstr>PowerPoint Presentation</vt:lpstr>
      <vt:lpstr>Other Devices</vt:lpstr>
      <vt:lpstr>PowerPoint Presentation</vt:lpstr>
      <vt:lpstr>PowerPoint Presentation</vt:lpstr>
      <vt:lpstr>Temporary Traffic Control Signals</vt:lpstr>
      <vt:lpstr>Glare Screens</vt:lpstr>
      <vt:lpstr>Proper Devices</vt:lpstr>
      <vt:lpstr>Section 8</vt:lpstr>
      <vt:lpstr>Overview</vt:lpstr>
      <vt:lpstr>Coordination</vt:lpstr>
      <vt:lpstr>Risk Management</vt:lpstr>
      <vt:lpstr>Murphy’s Law</vt:lpstr>
      <vt:lpstr>Inventory and Storage</vt:lpstr>
      <vt:lpstr>Installation Procedure</vt:lpstr>
      <vt:lpstr>Installation of Traffic Control Devices</vt:lpstr>
      <vt:lpstr>Key Installation Issues</vt:lpstr>
      <vt:lpstr>Installation Continued</vt:lpstr>
      <vt:lpstr>PowerPoint Presentation</vt:lpstr>
      <vt:lpstr>Cone Placement</vt:lpstr>
      <vt:lpstr>Steps for Installing   Lane Closures</vt:lpstr>
      <vt:lpstr>Removal</vt:lpstr>
      <vt:lpstr>Ballast</vt:lpstr>
      <vt:lpstr>Improper Ballasting of Devices</vt:lpstr>
      <vt:lpstr>Improper Ballasting of Devices</vt:lpstr>
      <vt:lpstr>Expressway Lane Closures</vt:lpstr>
      <vt:lpstr>Modification and Removal</vt:lpstr>
      <vt:lpstr>Maintenance</vt:lpstr>
      <vt:lpstr>Sign Maintenance</vt:lpstr>
      <vt:lpstr>PowerPoint Presentation</vt:lpstr>
      <vt:lpstr>Damage from Construction</vt:lpstr>
      <vt:lpstr>Inspection Plan </vt:lpstr>
      <vt:lpstr>Inspection Procedures</vt:lpstr>
      <vt:lpstr>Inspection Frequency</vt:lpstr>
      <vt:lpstr>Road Closed (Las Vegas)</vt:lpstr>
      <vt:lpstr>PowerPoint Presentation</vt:lpstr>
      <vt:lpstr>Documentation</vt:lpstr>
      <vt:lpstr>Record Keeping</vt:lpstr>
      <vt:lpstr>Training</vt:lpstr>
      <vt:lpstr>Section 9</vt:lpstr>
      <vt:lpstr>When to Use Flaggers</vt:lpstr>
      <vt:lpstr>Problems with Flagging</vt:lpstr>
      <vt:lpstr>Flagger Hazards</vt:lpstr>
      <vt:lpstr>Flagging Situations</vt:lpstr>
      <vt:lpstr>Flagging Situations</vt:lpstr>
      <vt:lpstr>Flagging Duties</vt:lpstr>
      <vt:lpstr>Qualifications (Minimum)</vt:lpstr>
      <vt:lpstr>Flagging Equipment Attire</vt:lpstr>
      <vt:lpstr>Flagger Attire</vt:lpstr>
      <vt:lpstr>Flagger Responsibilities</vt:lpstr>
      <vt:lpstr>How should you act on the job?</vt:lpstr>
      <vt:lpstr>Flagging Equipment Stop/Slow Paddles</vt:lpstr>
      <vt:lpstr>PowerPoint Presentation</vt:lpstr>
      <vt:lpstr>“FLAGS” only for Emergencies</vt:lpstr>
      <vt:lpstr>Night Flagging Operations</vt:lpstr>
      <vt:lpstr>PowerPoint Presentation</vt:lpstr>
      <vt:lpstr>Flagger Stations</vt:lpstr>
      <vt:lpstr>Positioning of Flagger</vt:lpstr>
      <vt:lpstr>Flagging Procedures</vt:lpstr>
      <vt:lpstr>Flagging Procedures</vt:lpstr>
      <vt:lpstr>Flagging Procedures</vt:lpstr>
      <vt:lpstr>Flagger Control</vt:lpstr>
      <vt:lpstr>Flagger Control</vt:lpstr>
      <vt:lpstr>Flagging Operations</vt:lpstr>
      <vt:lpstr>Supervisors Role</vt:lpstr>
      <vt:lpstr>PowerPoint Presentation</vt:lpstr>
      <vt:lpstr>PowerPoint Presentation</vt:lpstr>
      <vt:lpstr>PowerPoint Presentation</vt:lpstr>
      <vt:lpstr>PowerPoint Presentation</vt:lpstr>
      <vt:lpstr>Section 10</vt:lpstr>
      <vt:lpstr>Worker Safety</vt:lpstr>
      <vt:lpstr>Three Classes of Vest </vt:lpstr>
      <vt:lpstr>Non-Retro Reflective Clothing</vt:lpstr>
      <vt:lpstr>Retro-Reflective Clothing</vt:lpstr>
      <vt:lpstr>Stay Within the Work Zone</vt:lpstr>
      <vt:lpstr>Improve Visibility of Equipment and Traffic Control Devices</vt:lpstr>
      <vt:lpstr>Setting</vt:lpstr>
      <vt:lpstr>Drivers View</vt:lpstr>
      <vt:lpstr>PowerPoint Presentation</vt:lpstr>
      <vt:lpstr>Risk Management</vt:lpstr>
      <vt:lpstr>Risk Management</vt:lpstr>
      <vt:lpstr>Risk Management Team</vt:lpstr>
      <vt:lpstr>The Best Defense is a Good Road</vt:lpstr>
      <vt:lpstr>PowerPoint Presentation</vt:lpstr>
      <vt:lpstr>Custom Show 1</vt:lpstr>
    </vt:vector>
  </TitlesOfParts>
  <Company>WRC Construction Service,Inc.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Control Supervisor</dc:title>
  <dc:creator>William Cordes</dc:creator>
  <cp:lastModifiedBy>Vosburgh, Linda - OSHA</cp:lastModifiedBy>
  <cp:revision>994</cp:revision>
  <cp:lastPrinted>2000-07-20T21:16:22Z</cp:lastPrinted>
  <dcterms:created xsi:type="dcterms:W3CDTF">1999-01-19T16:41:27Z</dcterms:created>
  <dcterms:modified xsi:type="dcterms:W3CDTF">2012-05-16T19:16:52Z</dcterms:modified>
</cp:coreProperties>
</file>