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EA8A0-EBF0-4B86-ABCD-AE448AA593AE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5C330-B372-453A-AA25-1D5BE1C23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9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785FE-793E-4494-8692-CA1B9AA52B15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D2CE1-FEB1-4FC4-80BB-70BC5D1B8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012D9-3DB9-46FE-B280-2F00F599940E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217D0-1A62-40F1-AAC0-2DA4CFD6E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77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4D9D41-D09D-432C-82BB-AED5614B6A7C}" type="datetime1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673E5-D199-497E-8818-80D76D980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68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F331C3-0B66-42B9-9206-E1A7C93EF5ED}" type="datetime1">
              <a:rPr lang="en-US" altLang="en-US"/>
              <a:pPr>
                <a:defRPr/>
              </a:pPr>
              <a:t>5/14/2012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542C9-367E-40B9-BD03-D722378DF2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1422642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8178800" cy="2009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48125"/>
            <a:ext cx="8178800" cy="2009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5067FC-6F74-4F0D-8FC7-E2F061F1FAF6}" type="datetime1">
              <a:rPr lang="en-US" altLang="en-US"/>
              <a:pPr>
                <a:defRPr/>
              </a:pPr>
              <a:t>5/14/2012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A2533-F8D1-4899-B3F7-16ED891DB2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14694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AD86E-4C91-429B-BE0B-F6E83D885277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61C05-9A3F-498F-9BA4-FD6C28FCD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4ADE3-960D-4036-8387-9F5A1871C4DB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F090C-3DC4-4436-B60F-CED0A1BF4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6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9ACFC-19E8-4121-B537-4E7F9FF9D0A9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F74C5-1DA0-44E1-9A4F-409684947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2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904CB-AB36-42B2-812F-FF5362D7A914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85401-0EF4-4A62-9E45-28501FBCD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8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F13AF-2E00-4EF2-ADB9-0B079FF86BC5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7CA58-5279-4D0F-8742-966AE60D4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8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851DE-7FB5-47F1-BB77-A0EE8BA7BDC5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8C333-FA45-48A7-A59A-0D4C8E490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2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E9E79-538D-482E-8530-1AD7AAEA10E0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780CD-A96C-4246-9536-D6DEEC973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5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E9064-D6FF-4F32-972E-BC3869429F09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F79E9-E450-4C93-85D7-E6793D9FC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17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EF9EAD-9B22-4518-AEEF-358DF41C9350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801151-7717-48AE-9F6D-C0DAB441A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9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7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9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1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4800"/>
              <a:t>Wake Up and Get </a:t>
            </a:r>
            <a:br>
              <a:rPr lang="en-US" altLang="en-US" sz="4800"/>
            </a:br>
            <a:r>
              <a:rPr lang="en-US" altLang="en-US" sz="4800"/>
              <a:t>Some Sleep!</a:t>
            </a:r>
            <a:endParaRPr lang="en-US" alt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447800" y="3581400"/>
            <a:ext cx="64008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/>
              <a:buNone/>
            </a:pPr>
            <a:r>
              <a:rPr kumimoji="1" lang="en-US" altLang="en-US" sz="3200">
                <a:latin typeface="Arial Black" pitchFamily="34" charset="0"/>
              </a:rPr>
              <a:t>An Introduction to “Preventing Drowsy Driving Among Shift Workers”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Tips for getting home safely.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ph type="clipArt" sz="half" idx="1"/>
            <p:extLst>
              <p:ext uri="{D42A27DB-BD31-4B8C-83A1-F6EECF244321}">
                <p14:modId xmlns:p14="http://schemas.microsoft.com/office/powerpoint/2010/main" val="603999518"/>
              </p:ext>
            </p:extLst>
          </p:nvPr>
        </p:nvGraphicFramePr>
        <p:xfrm>
          <a:off x="381000" y="1676400"/>
          <a:ext cx="3355975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Clip" r:id="rId3" imgW="4671000" imgH="5807520" progId="">
                  <p:embed/>
                </p:oleObj>
              </mc:Choice>
              <mc:Fallback>
                <p:oleObj name="Clip" r:id="rId3" imgW="4671000" imgH="580752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76400"/>
                        <a:ext cx="3355975" cy="417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505200" y="2286000"/>
            <a:ext cx="5410200" cy="4038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400" dirty="0" smtClean="0">
                <a:latin typeface="Arial" pitchFamily="34" charset="0"/>
              </a:rPr>
              <a:t>Pull off the road to a safe place.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400" dirty="0" smtClean="0">
                <a:latin typeface="Arial" pitchFamily="34" charset="0"/>
              </a:rPr>
              <a:t>Drink two cups of coffee and take a 15-20 minute nap.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400" dirty="0" smtClean="0">
                <a:latin typeface="Arial" pitchFamily="34" charset="0"/>
              </a:rPr>
              <a:t>You’ll get some sleep while the caffeine takes effect.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400" dirty="0" smtClean="0">
                <a:latin typeface="Arial" pitchFamily="34" charset="0"/>
              </a:rPr>
              <a:t>When you get home, don’t go to sleep right away; let the effects of the caffeine wear off.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If you hit a rumble strip...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29000"/>
            <a:ext cx="7162800" cy="23050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dirty="0">
                <a:solidFill>
                  <a:srgbClr val="FF0000"/>
                </a:solidFill>
                <a:latin typeface="Arial" charset="0"/>
              </a:rPr>
              <a:t>It is a sure sign that you need to pull off the road </a:t>
            </a:r>
            <a:r>
              <a:rPr lang="en-US" altLang="en-US" b="1" u="sng" dirty="0">
                <a:solidFill>
                  <a:srgbClr val="FF0000"/>
                </a:solidFill>
                <a:latin typeface="Arial" charset="0"/>
              </a:rPr>
              <a:t>immediately</a:t>
            </a:r>
            <a:r>
              <a:rPr lang="en-US" altLang="en-US" dirty="0">
                <a:solidFill>
                  <a:srgbClr val="FF0000"/>
                </a:solidFill>
                <a:latin typeface="Arial" charset="0"/>
              </a:rPr>
              <a:t> and get some sleep!</a:t>
            </a:r>
          </a:p>
          <a:p>
            <a:pPr fontAlgn="auto">
              <a:spcAft>
                <a:spcPts val="0"/>
              </a:spcAft>
              <a:defRPr/>
            </a:pPr>
            <a:endParaRPr lang="en-US" altLang="en-US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Fall-asleep-crashes are often fatal.  Why?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657600" y="2438400"/>
            <a:ext cx="5003800" cy="19050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2800" dirty="0" smtClean="0">
                <a:latin typeface="Arial" pitchFamily="34" charset="0"/>
              </a:rPr>
              <a:t>Fall-asleep-crashes occur more often on roadways where speed limits are higher.</a:t>
            </a:r>
          </a:p>
        </p:txBody>
      </p:sp>
      <p:pic>
        <p:nvPicPr>
          <p:cNvPr id="22532" name="Picture 4" descr="C:\WINDOWS\Application Data\Microsoft\Media Catalog\Downloaded Clips\cl2\bd07308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38199" y="4343400"/>
            <a:ext cx="5286321" cy="1905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Fall-asleep-crashes are often fatal.  Why?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733800" y="3124200"/>
            <a:ext cx="4572000" cy="310515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2800" dirty="0" smtClean="0">
                <a:latin typeface="Arial" pitchFamily="34" charset="0"/>
              </a:rPr>
              <a:t>The driver’s eyes are closed so there is </a:t>
            </a:r>
            <a:r>
              <a:rPr lang="en-US" altLang="en-US" sz="2800" b="1" u="sng" dirty="0" smtClean="0">
                <a:latin typeface="Arial" pitchFamily="34" charset="0"/>
              </a:rPr>
              <a:t>NO</a:t>
            </a:r>
            <a:r>
              <a:rPr lang="en-US" altLang="en-US" sz="2800" dirty="0" smtClean="0">
                <a:latin typeface="Arial" pitchFamily="34" charset="0"/>
              </a:rPr>
              <a:t> attempt to make a corrective maneuver.</a:t>
            </a:r>
          </a:p>
        </p:txBody>
      </p:sp>
      <p:pic>
        <p:nvPicPr>
          <p:cNvPr id="44036" name="Picture 4" descr="C:\WINDOWS\Application Data\Microsoft\Media Catalog\Downloaded Clips\cl0\hm00380_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16764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5" descr="C:\WINDOWS\Application Data\Microsoft\Media Catalog\Downloaded Clips\cl0\hm00382_.wm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56360" y="3429000"/>
            <a:ext cx="16764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6" descr="C:\WINDOWS\Application Data\Microsoft\Media Catalog\Downloaded Clips\cl0\hm00381_.wmf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15490" y="4906328"/>
            <a:ext cx="1676400" cy="139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Fall-asleep-crashes are often fatal.  Why?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22800" y="2438400"/>
            <a:ext cx="4013200" cy="36195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2800" dirty="0" smtClean="0">
                <a:latin typeface="Arial" pitchFamily="34" charset="0"/>
              </a:rPr>
              <a:t>The driver is usually alone in the vehicle so there is no one to alert the driver to danger.</a:t>
            </a:r>
          </a:p>
        </p:txBody>
      </p:sp>
      <p:pic>
        <p:nvPicPr>
          <p:cNvPr id="45060" name="Picture 4" descr="C:\WINDOWS\Application Data\Microsoft\Media Catalog\Downloaded Clips\cl45\j0172593.gif"/>
          <p:cNvPicPr>
            <a:picLocks noGrp="1" noChangeAspect="1" noChangeArrowheads="1" noCrop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959100"/>
            <a:ext cx="4013200" cy="2024063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More than 100,000 crashes a year are the result of drowsy driving.</a:t>
            </a:r>
            <a:endParaRPr lang="en-US" altLang="en-US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ph idx="1"/>
          </p:nvPr>
        </p:nvGraphicFramePr>
        <p:xfrm>
          <a:off x="914400" y="1885950"/>
          <a:ext cx="7264400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Clip" r:id="rId3" imgW="1816560" imgH="1042200" progId="">
                  <p:embed/>
                </p:oleObj>
              </mc:Choice>
              <mc:Fallback>
                <p:oleObj name="Clip" r:id="rId3" imgW="1816560" imgH="10422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85950"/>
                        <a:ext cx="7264400" cy="417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True or False?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85950"/>
            <a:ext cx="7696200" cy="41719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Coffee overcomes the effects of drowsiness while driving.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I can tell when I’m going to fall asleep.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I’m a safe driver so it doesn’t matter if I’m sleepy.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I can’t take naps.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Being sleepy makes you misperceive things.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Coffee overcomes the effects of drowsiness while driving.  FALSE.</a:t>
            </a:r>
            <a:endParaRPr lang="en-US" altLang="en-US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819400" y="1885950"/>
            <a:ext cx="6019800" cy="417195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Stimulants alone are no substitute for sleep.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Coffee or cola might help you feel alert, but only for a short time.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You still could have “micro sleeps” lasting 4 to 5 seconds. 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Stimulants </a:t>
            </a:r>
            <a:r>
              <a:rPr lang="en-US" altLang="en-US" sz="2800" u="sng" smtClean="0">
                <a:latin typeface="Arial" pitchFamily="34" charset="0"/>
              </a:rPr>
              <a:t>combined</a:t>
            </a:r>
            <a:r>
              <a:rPr lang="en-US" altLang="en-US" sz="2800" smtClean="0">
                <a:latin typeface="Arial" pitchFamily="34" charset="0"/>
              </a:rPr>
              <a:t> with sleep will increase alertness.</a:t>
            </a:r>
          </a:p>
        </p:txBody>
      </p:sp>
      <p:pic>
        <p:nvPicPr>
          <p:cNvPr id="26628" name="Picture 4" descr="C:\WINDOWS\Application Data\Microsoft\Media Catalog\Downloaded Clips\cl5e\j0236266.gif"/>
          <p:cNvPicPr>
            <a:picLocks noGrp="1" noChangeAspect="1" noChangeArrowheads="1" noCrop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80999" y="2057400"/>
            <a:ext cx="2259413" cy="20574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I can tell when I’m going to fall asleep.  FALSE.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4114800" cy="41148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2400" dirty="0" smtClean="0">
                <a:latin typeface="Arial" pitchFamily="34" charset="0"/>
              </a:rPr>
              <a:t>You can’t control or tell when you are about to fall asleep.</a:t>
            </a:r>
          </a:p>
          <a:p>
            <a:pPr>
              <a:buFontTx/>
              <a:buChar char="•"/>
            </a:pPr>
            <a:r>
              <a:rPr lang="en-US" altLang="en-US" sz="2400" dirty="0" smtClean="0">
                <a:latin typeface="Arial" pitchFamily="34" charset="0"/>
              </a:rPr>
              <a:t>Sleep is </a:t>
            </a:r>
            <a:r>
              <a:rPr lang="en-US" altLang="en-US" sz="2400" b="1" u="sng" dirty="0" smtClean="0">
                <a:latin typeface="Arial" pitchFamily="34" charset="0"/>
              </a:rPr>
              <a:t>not</a:t>
            </a:r>
            <a:r>
              <a:rPr lang="en-US" altLang="en-US" sz="2400" dirty="0" smtClean="0">
                <a:latin typeface="Arial" pitchFamily="34" charset="0"/>
              </a:rPr>
              <a:t> voluntary.</a:t>
            </a:r>
          </a:p>
          <a:p>
            <a:pPr>
              <a:buFontTx/>
              <a:buChar char="•"/>
            </a:pPr>
            <a:r>
              <a:rPr lang="en-US" altLang="en-US" sz="2400" dirty="0" smtClean="0">
                <a:latin typeface="Arial" pitchFamily="34" charset="0"/>
              </a:rPr>
              <a:t>You can fall asleep and not even know it.</a:t>
            </a:r>
          </a:p>
          <a:p>
            <a:pPr>
              <a:buFontTx/>
              <a:buChar char="•"/>
            </a:pPr>
            <a:r>
              <a:rPr lang="en-US" altLang="en-US" sz="2400" dirty="0" smtClean="0">
                <a:latin typeface="Arial" pitchFamily="34" charset="0"/>
              </a:rPr>
              <a:t>You can’t tell how long you’ve been asleep.</a:t>
            </a:r>
          </a:p>
        </p:txBody>
      </p:sp>
      <p:pic>
        <p:nvPicPr>
          <p:cNvPr id="27652" name="Picture 4" descr="C:\WINDOWS\Application Data\Microsoft\Media Catalog\Downloaded Clips\cl1\pe02576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22800" y="1965325"/>
            <a:ext cx="4013200" cy="40132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3600"/>
              <a:t>I’m a safe driver so it doesn’t matter if I’m sleepy.  FALSE.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The only safe driver is an alert driver.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Even the safest driver becomes confused or uses poor judgment when sleepy.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A safe driver does not drive when sleepy.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3478213" y="1885950"/>
          <a:ext cx="2136775" cy="200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Clip" r:id="rId3" imgW="1692360" imgH="1592640" progId="">
                  <p:embed/>
                </p:oleObj>
              </mc:Choice>
              <mc:Fallback>
                <p:oleObj name="Clip" r:id="rId3" imgW="1692360" imgH="15926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13" y="1885950"/>
                        <a:ext cx="2136775" cy="200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Wake Up and Get Some Sleep!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3000" smtClean="0">
                <a:latin typeface="Arial" pitchFamily="34" charset="0"/>
              </a:rPr>
              <a:t>Do you know what the most dangerous part of your day is?</a:t>
            </a:r>
            <a:endParaRPr lang="en-US" altLang="en-US" sz="300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659438" y="1885950"/>
          <a:ext cx="1939925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3" imgW="1857600" imgH="3995640" progId="">
                  <p:embed/>
                </p:oleObj>
              </mc:Choice>
              <mc:Fallback>
                <p:oleObj name="Clip" r:id="rId3" imgW="1857600" imgH="39956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1885950"/>
                        <a:ext cx="1939925" cy="417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 can’t take naps.  FALSE.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People who say they can’t nap can fall asleep quickly if they are sleep deprived.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If you think you can’t nap, pull over to a safe place and rest for 15 minutes.  You will be surprised!</a:t>
            </a:r>
          </a:p>
        </p:txBody>
      </p:sp>
      <p:pic>
        <p:nvPicPr>
          <p:cNvPr id="28676" name="Picture 4" descr="C:\WINDOWS\Application Data\Microsoft\Media Catalog\Downloaded Clips\cl24\j0092377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527300"/>
            <a:ext cx="4013200" cy="28892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Being sleepy makes you misperceive things.  TRUE.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A drowsy driver does not process information as fast or accurately as an alert driver.</a:t>
            </a:r>
          </a:p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A drowsy driver is unable to react quickly enough to avoid a crash.</a:t>
            </a:r>
          </a:p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The average person needs 7 to 8 hours of sleep per day for optimal performance.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Even one warning sign is one too many!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These things </a:t>
            </a:r>
            <a:r>
              <a:rPr lang="en-US" altLang="en-US" b="1" u="sng" smtClean="0">
                <a:latin typeface="Arial" pitchFamily="34" charset="0"/>
              </a:rPr>
              <a:t>will not</a:t>
            </a:r>
            <a:r>
              <a:rPr lang="en-US" altLang="en-US" smtClean="0">
                <a:latin typeface="Arial" pitchFamily="34" charset="0"/>
              </a:rPr>
              <a:t> keep you awake while driving.  </a:t>
            </a:r>
          </a:p>
          <a:p>
            <a:pPr lvl="1"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Turning the volume up on the radio</a:t>
            </a:r>
          </a:p>
          <a:p>
            <a:pPr lvl="1"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Singing loudly</a:t>
            </a:r>
          </a:p>
          <a:p>
            <a:pPr lvl="1"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Chewing gum or eating</a:t>
            </a:r>
          </a:p>
          <a:p>
            <a:pPr lvl="1"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Getting out of the car and running around</a:t>
            </a:r>
          </a:p>
          <a:p>
            <a:pPr lvl="1"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Slapping yourself</a:t>
            </a:r>
          </a:p>
          <a:p>
            <a:pPr lvl="1"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Sticking your head out the window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Sleep is like a credit card.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5720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You can go into debt.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Sleep debt can only be paid off by sleeping.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You can’t overcome sleep by willpower.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To stop feeling sleepy, your body needs to sleep.</a:t>
            </a: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1905000"/>
            <a:ext cx="2940050" cy="41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48400" y="2286000"/>
            <a:ext cx="1371600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Make sleep your number one priority.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>
            <p:ph idx="1"/>
          </p:nvPr>
        </p:nvGraphicFramePr>
        <p:xfrm>
          <a:off x="3481388" y="1885950"/>
          <a:ext cx="2128837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Clip" r:id="rId3" imgW="1450080" imgH="2840040" progId="">
                  <p:embed/>
                </p:oleObj>
              </mc:Choice>
              <mc:Fallback>
                <p:oleObj name="Clip" r:id="rId3" imgW="1450080" imgH="28400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388" y="1885950"/>
                        <a:ext cx="2128837" cy="417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Tips to help you get better sleep.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Make your room dark—just like nighttime.  The darker the better.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Block outside sounds by wearing earplugs or using a noisy fan.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Lower the thermostat to 60 to 65 degrees before going to bed.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Try to stick to a regular sleep schedule, even on your days off.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dirty="0"/>
              <a:t>Shift work can be difficult on family and social life.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You are not alone in your frustration.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Communication and careful planning are key to mixing family, friends and shift work.</a:t>
            </a:r>
          </a:p>
          <a:p>
            <a:endParaRPr lang="en-US" altLang="en-US" sz="2800" smtClean="0">
              <a:latin typeface="Arial" pitchFamily="34" charset="0"/>
            </a:endParaRPr>
          </a:p>
        </p:txBody>
      </p:sp>
      <p:pic>
        <p:nvPicPr>
          <p:cNvPr id="33796" name="Picture 4" descr="C:\WINDOWS\Application Data\Microsoft\Media Catalog\Downloaded Clips\cl1\pe03671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970463" y="1885950"/>
            <a:ext cx="3317875" cy="41719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You can have a well-balanced home, work and social life.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Ask for understanding from your family and friends.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Communicate.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Understand that shift work is hard on your family too.</a:t>
            </a:r>
          </a:p>
        </p:txBody>
      </p:sp>
      <p:pic>
        <p:nvPicPr>
          <p:cNvPr id="34820" name="Picture 4" descr="C:\WINDOWS\Application Data\Microsoft\Media Catalog\Downloaded Clips\cl3\bd07553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97425" y="1885950"/>
            <a:ext cx="3663950" cy="41719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Good news for shift workers!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You </a:t>
            </a:r>
            <a:r>
              <a:rPr lang="en-US" altLang="en-US" sz="2800" b="1" u="sng" smtClean="0">
                <a:latin typeface="Arial" pitchFamily="34" charset="0"/>
              </a:rPr>
              <a:t>do not</a:t>
            </a:r>
            <a:r>
              <a:rPr lang="en-US" altLang="en-US" sz="2800" smtClean="0">
                <a:latin typeface="Arial" pitchFamily="34" charset="0"/>
              </a:rPr>
              <a:t> have to be among the 75% of shift workers who feel sleepy every day.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You can take action to minimize sleeping difficulties.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Do something about it today!</a:t>
            </a:r>
          </a:p>
          <a:p>
            <a:pPr>
              <a:buFontTx/>
              <a:buChar char="•"/>
            </a:pPr>
            <a:endParaRPr lang="en-US" altLang="en-US" sz="2800" smtClean="0">
              <a:latin typeface="Arial" pitchFamily="34" charset="0"/>
            </a:endParaRPr>
          </a:p>
        </p:txBody>
      </p:sp>
      <p:pic>
        <p:nvPicPr>
          <p:cNvPr id="35844" name="Picture 4" descr="C:\WINDOWS\Application Data\Microsoft\Media Catalog\Downloaded Clips\cl6c\j0270576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389188"/>
            <a:ext cx="4013200" cy="316547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Better sleep tips.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438400" y="1752600"/>
            <a:ext cx="5562600" cy="48768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Maintain or improve your overall health.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Eat well and get exercise at least three times a week.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Allow at least three hours between exercise and bedtime.</a:t>
            </a:r>
            <a:endParaRPr lang="en-US" altLang="en-US" smtClean="0">
              <a:latin typeface="Arial" pitchFamily="34" charset="0"/>
            </a:endParaRPr>
          </a:p>
        </p:txBody>
      </p:sp>
      <p:pic>
        <p:nvPicPr>
          <p:cNvPr id="36868" name="Picture 4" descr="C:\WINDOWS\Application Data\Microsoft\Media Catalog\Downloaded Clips\cl23\j0089644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62725" y="4595813"/>
            <a:ext cx="153511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5" descr="C:\WINDOWS\Application Data\Microsoft\Media Catalog\Downloaded Clips\cl72\j0286855.wm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1752600"/>
            <a:ext cx="2208213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/>
            </a:r>
            <a:br>
              <a:rPr lang="en-US" altLang="en-US"/>
            </a:br>
            <a:r>
              <a:rPr lang="en-US" altLang="en-US"/>
              <a:t>The most dangerous part of your day is...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229600" cy="4525963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Your late night and early morning drive home from work.</a:t>
            </a:r>
            <a:endParaRPr lang="en-US" altLang="en-US" smtClean="0"/>
          </a:p>
          <a:p>
            <a:endParaRPr lang="en-US" altLang="en-US" smtClean="0"/>
          </a:p>
          <a:p>
            <a:pPr>
              <a:buFontTx/>
              <a:buChar char="•"/>
            </a:pPr>
            <a:r>
              <a:rPr lang="en-US" altLang="en-US" smtClean="0">
                <a:latin typeface="Arial" pitchFamily="34" charset="0"/>
              </a:rPr>
              <a:t>Shift workers are at high risk for falling asleep at the wheel.</a:t>
            </a: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Better sleep tips.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Avoid caffeine several hours before going to bed.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Its stimulating effects will peak two to four hours later and may linger for several hours more.</a:t>
            </a:r>
          </a:p>
        </p:txBody>
      </p:sp>
      <p:pic>
        <p:nvPicPr>
          <p:cNvPr id="37892" name="Picture 4" descr="C:\WINDOWS\Application Data\Microsoft\Media Catalog\Downloaded Clips\cl5e\j0236266.gif"/>
          <p:cNvPicPr>
            <a:picLocks noGrp="1" noChangeAspect="1" noChangeArrowheads="1" noCrop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90600" y="2362200"/>
            <a:ext cx="2717800" cy="247332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Better sleep tips.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altLang="en-US" sz="2800">
                <a:latin typeface="Arial" charset="0"/>
              </a:rPr>
              <a:t>Avoid alcohol before going to bed.</a:t>
            </a:r>
          </a:p>
          <a:p>
            <a:pPr lvl="1" fontAlgn="auto">
              <a:spcAft>
                <a:spcPts val="0"/>
              </a:spcAft>
              <a:buFontTx/>
              <a:buChar char="–"/>
              <a:defRPr/>
            </a:pPr>
            <a:r>
              <a:rPr lang="en-US" altLang="en-US" sz="2400">
                <a:latin typeface="Arial" charset="0"/>
              </a:rPr>
              <a:t>It may make you fall asleep faster, but will make it harder to stay asleep.</a:t>
            </a:r>
          </a:p>
          <a:p>
            <a:pPr lvl="1" fontAlgn="auto">
              <a:spcAft>
                <a:spcPts val="0"/>
              </a:spcAft>
              <a:buFontTx/>
              <a:buChar char="–"/>
              <a:defRPr/>
            </a:pPr>
            <a:r>
              <a:rPr lang="en-US" altLang="en-US" sz="2400">
                <a:latin typeface="Arial" charset="0"/>
              </a:rPr>
              <a:t>Alcohol deprives your body of deep rest and you end up sleeping in fragments.</a:t>
            </a:r>
          </a:p>
        </p:txBody>
      </p:sp>
      <p:pic>
        <p:nvPicPr>
          <p:cNvPr id="38916" name="Picture 4" descr="C:\WINDOWS\Application Data\Microsoft\Media Catalog\Downloaded Clips\cl0\fd00001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014913" y="1885950"/>
            <a:ext cx="3227387" cy="41719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Better sleep tips.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Know the side effects of medications.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Some medications can increase sleepiness and make driving dangerous.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Others can cause sleeping difficulties.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Read all labels and talk to your doctor.</a:t>
            </a:r>
          </a:p>
        </p:txBody>
      </p:sp>
      <p:pic>
        <p:nvPicPr>
          <p:cNvPr id="39940" name="Picture 4" descr="C:\WINDOWS\Application Data\Microsoft\Media Catalog\Downloaded Clips\cl8\bd20079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084388"/>
            <a:ext cx="4013200" cy="3773487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Better sleep tips.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4048125"/>
            <a:ext cx="7848600" cy="2009775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Change the time you go to sleep.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After driving home from work, don’t go to bed</a:t>
            </a:r>
            <a:br>
              <a:rPr lang="en-US" altLang="en-US" sz="2400" smtClean="0">
                <a:latin typeface="Arial" pitchFamily="34" charset="0"/>
              </a:rPr>
            </a:br>
            <a:r>
              <a:rPr lang="en-US" altLang="en-US" sz="2400" smtClean="0">
                <a:latin typeface="Arial" pitchFamily="34" charset="0"/>
              </a:rPr>
              <a:t>right away.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Take a few hours to unwind and relax.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2971800" y="1676400"/>
          <a:ext cx="2543175" cy="221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Clip" r:id="rId3" imgW="1753560" imgH="1819440" progId="">
                  <p:embed/>
                </p:oleObj>
              </mc:Choice>
              <mc:Fallback>
                <p:oleObj name="Clip" r:id="rId3" imgW="1753560" imgH="18194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676400"/>
                        <a:ext cx="2543175" cy="2219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Better sleep tips.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22800" y="1885950"/>
            <a:ext cx="4216400" cy="417195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Develop a relaxing sleep ritual before bed.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Take a warm bath.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Listen to soothing music.</a:t>
            </a:r>
          </a:p>
          <a:p>
            <a:pPr lvl="1"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Read until you feel sleepy (but nothing too exciting or stimulating).</a:t>
            </a:r>
          </a:p>
        </p:txBody>
      </p:sp>
      <p:pic>
        <p:nvPicPr>
          <p:cNvPr id="40964" name="Picture 4" descr="C:\WINDOWS\Application Data\Microsoft\Media Catalog\Downloaded Clips\cl3\bd07533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046288"/>
            <a:ext cx="4013200" cy="3849687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Better sleep tips.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3692525" y="1885950"/>
          <a:ext cx="1708150" cy="200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Clip" r:id="rId3" imgW="1544400" imgH="1817640" progId="">
                  <p:embed/>
                </p:oleObj>
              </mc:Choice>
              <mc:Fallback>
                <p:oleObj name="Clip" r:id="rId3" imgW="1544400" imgH="18176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525" y="1885950"/>
                        <a:ext cx="1708150" cy="200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Don’t make bedtime the time to solve problems.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Try to clear your mind.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z="2400" smtClean="0">
                <a:latin typeface="Arial" pitchFamily="34" charset="0"/>
              </a:rPr>
              <a:t>Make a list of things you are concerned about or need to do the next day so you don’t worry about them when you are trying to sleep.</a:t>
            </a:r>
            <a:endParaRPr lang="en-US" altLang="en-US" sz="2000" smtClean="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Give it a chance to work.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Try these tips for a few weeks and you should notice changes in how you feel.</a:t>
            </a:r>
          </a:p>
        </p:txBody>
      </p:sp>
      <p:pic>
        <p:nvPicPr>
          <p:cNvPr id="41988" name="Picture 4" descr="C:\WINDOWS\Application Data\Microsoft\Media Catalog\Downloaded Clips\cl1\pe02571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2135188"/>
            <a:ext cx="4013200" cy="371157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smtClean="0"/>
              <a:t>If you think you may have a sleep disorder, call you doctor. 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ph idx="1"/>
          </p:nvPr>
        </p:nvGraphicFramePr>
        <p:xfrm>
          <a:off x="2700338" y="1885950"/>
          <a:ext cx="3692525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Clip" r:id="rId3" imgW="1660320" imgH="1876320" progId="">
                  <p:embed/>
                </p:oleObj>
              </mc:Choice>
              <mc:Fallback>
                <p:oleObj name="Clip" r:id="rId3" imgW="1660320" imgH="187632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885950"/>
                        <a:ext cx="3692525" cy="417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1600200"/>
            <a:ext cx="48768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j-lt"/>
              </a:rPr>
              <a:t>Wake Up!!!</a:t>
            </a:r>
            <a:endParaRPr lang="en-US" sz="60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2590800"/>
            <a:ext cx="6934200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j-lt"/>
              </a:rPr>
              <a:t>and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j-lt"/>
              </a:rPr>
              <a:t>Get Some Sleep</a:t>
            </a:r>
            <a:endParaRPr lang="en-US" sz="6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dirty="0"/>
              <a:t>Why is </a:t>
            </a:r>
            <a:r>
              <a:rPr lang="en-US" altLang="en-US" dirty="0" smtClean="0"/>
              <a:t>the work zone </a:t>
            </a:r>
            <a:r>
              <a:rPr lang="en-US" altLang="en-US" dirty="0"/>
              <a:t>commute so dangerous?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457200" y="2251075"/>
          <a:ext cx="4013200" cy="344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lip" r:id="rId3" imgW="2311200" imgH="1981080" progId="">
                  <p:embed/>
                </p:oleObj>
              </mc:Choice>
              <mc:Fallback>
                <p:oleObj name="Clip" r:id="rId3" imgW="2311200" imgH="198108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51075"/>
                        <a:ext cx="4013200" cy="3440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885950"/>
            <a:ext cx="4572000" cy="417195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3000" smtClean="0">
                <a:latin typeface="Arial" pitchFamily="34" charset="0"/>
              </a:rPr>
              <a:t>Lack of sleep</a:t>
            </a:r>
            <a:endParaRPr lang="en-US" altLang="en-US" sz="2800" smtClean="0">
              <a:latin typeface="Arial" pitchFamily="34" charset="0"/>
            </a:endParaRPr>
          </a:p>
          <a:p>
            <a:pPr lvl="1"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Shift workers get an average of 5 hours of sleep a day</a:t>
            </a:r>
          </a:p>
          <a:p>
            <a:pPr lvl="1"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One hour to an hour- and-a-half less than non-shift workers</a:t>
            </a: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Why is your commute so dangerous?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267200" cy="4648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Time since sleeping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A shift worker who sleeps until 1:00 p.m. and gets off work at 7:00 a.m. is driving after being awake for 18 hours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mtClean="0">
                <a:latin typeface="Arial" pitchFamily="34" charset="0"/>
              </a:rPr>
              <a:t>Twice as long as a daytime worker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710113" y="1885950"/>
          <a:ext cx="3838575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Clip" r:id="rId3" imgW="4671000" imgH="5075640" progId="">
                  <p:embed/>
                </p:oleObj>
              </mc:Choice>
              <mc:Fallback>
                <p:oleObj name="Clip" r:id="rId3" imgW="4671000" imgH="50756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113" y="1885950"/>
                        <a:ext cx="3838575" cy="417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07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3600"/>
              <a:t>The number of shift workers in the U.S. is growing.</a:t>
            </a:r>
            <a:endParaRPr lang="en-US" altLang="en-US"/>
          </a:p>
        </p:txBody>
      </p:sp>
      <p:sp>
        <p:nvSpPr>
          <p:cNvPr id="26627" name="Rectangle 307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You are an important and growing part</a:t>
            </a:r>
            <a:br>
              <a:rPr lang="en-US" altLang="en-US" sz="2800" smtClean="0">
                <a:latin typeface="Arial" pitchFamily="34" charset="0"/>
              </a:rPr>
            </a:br>
            <a:r>
              <a:rPr lang="en-US" altLang="en-US" sz="2800" smtClean="0">
                <a:latin typeface="Arial" pitchFamily="34" charset="0"/>
              </a:rPr>
              <a:t>of the workforce.</a:t>
            </a:r>
          </a:p>
          <a:p>
            <a:pPr>
              <a:buFontTx/>
              <a:buChar char="•"/>
            </a:pPr>
            <a:r>
              <a:rPr lang="en-US" altLang="en-US" sz="2800" smtClean="0">
                <a:latin typeface="Arial" pitchFamily="34" charset="0"/>
              </a:rPr>
              <a:t>About 20% of the workforce, more than 21 million Americans, are shift workers.</a:t>
            </a:r>
            <a:endParaRPr lang="en-US" altLang="en-US" sz="280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2657475" y="1885950"/>
          <a:ext cx="3778250" cy="200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Clip" r:id="rId3" imgW="2387520" imgH="1269720" progId="">
                  <p:embed/>
                </p:oleObj>
              </mc:Choice>
              <mc:Fallback>
                <p:oleObj name="Clip" r:id="rId3" imgW="2387520" imgH="126972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1885950"/>
                        <a:ext cx="3778250" cy="200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3600"/>
              <a:t>Shift work and sleepiness put you at risk for problems.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Chronic sleep deprivation</a:t>
            </a:r>
          </a:p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Disrupted sleep patterns</a:t>
            </a:r>
          </a:p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Reduced alertness</a:t>
            </a:r>
          </a:p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Increased crashes</a:t>
            </a:r>
            <a:br>
              <a:rPr lang="en-US" altLang="en-US" dirty="0" smtClean="0">
                <a:latin typeface="Arial" pitchFamily="34" charset="0"/>
              </a:rPr>
            </a:br>
            <a:r>
              <a:rPr lang="en-US" altLang="en-US" dirty="0" smtClean="0">
                <a:latin typeface="Arial" pitchFamily="34" charset="0"/>
              </a:rPr>
              <a:t>on the job</a:t>
            </a:r>
            <a:endParaRPr lang="en-US" altLang="en-US" dirty="0" smtClean="0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Falling asleep while driving or working</a:t>
            </a:r>
          </a:p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Low morale</a:t>
            </a:r>
          </a:p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Decreased motivation and productivity</a:t>
            </a:r>
          </a:p>
          <a:p>
            <a:pPr>
              <a:buFontTx/>
              <a:buChar char="•"/>
            </a:pPr>
            <a:r>
              <a:rPr lang="en-US" altLang="en-US" dirty="0" smtClean="0">
                <a:latin typeface="Arial" pitchFamily="34" charset="0"/>
              </a:rPr>
              <a:t>Job burnout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Coincidence?</a:t>
            </a:r>
            <a:br>
              <a:rPr lang="en-US" altLang="en-US"/>
            </a:br>
            <a:r>
              <a:rPr lang="en-US" altLang="en-US"/>
              <a:t>I don’t think so.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altLang="en-US" sz="2800" dirty="0">
                <a:latin typeface="Arial" charset="0"/>
              </a:rPr>
              <a:t>Being sleepy behind the wheel is dangerous.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altLang="en-US" sz="2800" dirty="0">
                <a:latin typeface="Arial" charset="0"/>
              </a:rPr>
              <a:t>Drowsiness impairs driving skills.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altLang="en-US" sz="2800" dirty="0">
                <a:latin typeface="Arial" charset="0"/>
              </a:rPr>
              <a:t>Drowsy drivers make poor decisions.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altLang="en-US" sz="2800" dirty="0">
                <a:latin typeface="Arial" charset="0"/>
              </a:rPr>
              <a:t>Drowsiness reduces response time and the ability to react.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altLang="en-US" sz="2800" dirty="0">
                <a:latin typeface="Arial" charset="0"/>
              </a:rPr>
              <a:t>Drowsiness causes </a:t>
            </a:r>
            <a:r>
              <a:rPr lang="en-US" altLang="en-US" sz="2800" dirty="0" smtClean="0">
                <a:latin typeface="Arial" charset="0"/>
              </a:rPr>
              <a:t>decreased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sz="2800" dirty="0" smtClean="0">
                <a:latin typeface="Arial" charset="0"/>
              </a:rPr>
              <a:t>    awareness</a:t>
            </a:r>
            <a:r>
              <a:rPr lang="en-US" altLang="en-US" sz="2800" dirty="0">
                <a:latin typeface="Arial" charset="0"/>
              </a:rPr>
              <a:t>, tunnel vision, </a:t>
            </a:r>
            <a:endParaRPr lang="en-US" altLang="en-US" sz="2800" dirty="0" smtClean="0">
              <a:latin typeface="Arial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sz="2800" dirty="0" smtClean="0">
                <a:latin typeface="Arial" charset="0"/>
              </a:rPr>
              <a:t>    wandering </a:t>
            </a:r>
            <a:r>
              <a:rPr lang="en-US" altLang="en-US" sz="2800" dirty="0">
                <a:latin typeface="Arial" charset="0"/>
              </a:rPr>
              <a:t>thoughts and </a:t>
            </a:r>
            <a:endParaRPr lang="en-US" altLang="en-US" sz="2800" dirty="0" smtClean="0">
              <a:latin typeface="Arial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sz="2800" dirty="0" smtClean="0">
                <a:latin typeface="Arial" charset="0"/>
              </a:rPr>
              <a:t>    shortened </a:t>
            </a:r>
            <a:r>
              <a:rPr lang="en-US" altLang="en-US" sz="2800" dirty="0">
                <a:latin typeface="Arial" charset="0"/>
              </a:rPr>
              <a:t>attention spans.</a:t>
            </a:r>
            <a:endParaRPr lang="en-US" altLang="en-US" sz="2800" dirty="0"/>
          </a:p>
        </p:txBody>
      </p:sp>
      <p:pic>
        <p:nvPicPr>
          <p:cNvPr id="19460" name="Picture 3" descr="C:\WINDOWS\Application Data\Microsoft\Media Catalog\Downloaded Clips\cl3d\j0153782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3657599"/>
            <a:ext cx="2514600" cy="2479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Look for the warning signs of drowsy driving.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85950"/>
            <a:ext cx="4114800" cy="41719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600" smtClean="0">
                <a:latin typeface="Arial" pitchFamily="34" charset="0"/>
              </a:rPr>
              <a:t>You can’t stop yawning.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600" smtClean="0">
                <a:latin typeface="Arial" pitchFamily="34" charset="0"/>
              </a:rPr>
              <a:t>Your eyelids droop or blink frequently.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600" smtClean="0">
                <a:latin typeface="Arial" pitchFamily="34" charset="0"/>
              </a:rPr>
              <a:t>You have trouble keeping your eyes open and focused especially at stoplights.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sz="2600" smtClean="0">
                <a:latin typeface="Arial" pitchFamily="34" charset="0"/>
              </a:rPr>
              <a:t>Your mind wanders or you have disconnected thoughts.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sz="2600" smtClean="0">
              <a:latin typeface="Arial" pitchFamily="34" charset="0"/>
            </a:endParaRP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22800" y="1885950"/>
            <a:ext cx="4064000" cy="417195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2600" smtClean="0">
                <a:latin typeface="Arial" pitchFamily="34" charset="0"/>
              </a:rPr>
              <a:t>You can’t remember driving the last</a:t>
            </a:r>
            <a:br>
              <a:rPr lang="en-US" altLang="en-US" sz="2600" smtClean="0">
                <a:latin typeface="Arial" pitchFamily="34" charset="0"/>
              </a:rPr>
            </a:br>
            <a:r>
              <a:rPr lang="en-US" altLang="en-US" sz="2600" smtClean="0">
                <a:latin typeface="Arial" pitchFamily="34" charset="0"/>
              </a:rPr>
              <a:t>few miles.</a:t>
            </a:r>
          </a:p>
          <a:p>
            <a:pPr>
              <a:buFontTx/>
              <a:buChar char="•"/>
            </a:pPr>
            <a:r>
              <a:rPr lang="en-US" altLang="en-US" sz="2600" smtClean="0">
                <a:latin typeface="Arial" pitchFamily="34" charset="0"/>
              </a:rPr>
              <a:t>Your driving becomes sloppy—you weave between lanes, tailgate or miss traffic signals.</a:t>
            </a:r>
          </a:p>
          <a:p>
            <a:pPr>
              <a:buFontTx/>
              <a:buChar char="•"/>
            </a:pPr>
            <a:r>
              <a:rPr lang="en-US" altLang="en-US" sz="2600" smtClean="0">
                <a:latin typeface="Arial" pitchFamily="34" charset="0"/>
              </a:rPr>
              <a:t>You hit rumble strips or grooves in the road.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1310</Words>
  <Application>Microsoft Office PowerPoint</Application>
  <PresentationFormat>On-screen Show (4:3)</PresentationFormat>
  <Paragraphs>151</Paragraphs>
  <Slides>38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Calibri</vt:lpstr>
      <vt:lpstr>Arial</vt:lpstr>
      <vt:lpstr>Arial Black</vt:lpstr>
      <vt:lpstr>Monotype Sorts</vt:lpstr>
      <vt:lpstr>Office Theme</vt:lpstr>
      <vt:lpstr>Clip</vt:lpstr>
      <vt:lpstr>Wake Up and Get  Some Sleep!</vt:lpstr>
      <vt:lpstr>Wake Up and Get Some Sleep!</vt:lpstr>
      <vt:lpstr> The most dangerous part of your day is...</vt:lpstr>
      <vt:lpstr>Why is the work zone commute so dangerous?</vt:lpstr>
      <vt:lpstr>Why is your commute so dangerous?</vt:lpstr>
      <vt:lpstr>The number of shift workers in the U.S. is growing.</vt:lpstr>
      <vt:lpstr>Shift work and sleepiness put you at risk for problems.</vt:lpstr>
      <vt:lpstr>Coincidence? I don’t think so.</vt:lpstr>
      <vt:lpstr>Look for the warning signs of drowsy driving.</vt:lpstr>
      <vt:lpstr>Tips for getting home safely.</vt:lpstr>
      <vt:lpstr>If you hit a rumble strip...</vt:lpstr>
      <vt:lpstr>Fall-asleep-crashes are often fatal.  Why?</vt:lpstr>
      <vt:lpstr>Fall-asleep-crashes are often fatal.  Why?</vt:lpstr>
      <vt:lpstr>Fall-asleep-crashes are often fatal.  Why?</vt:lpstr>
      <vt:lpstr>More than 100,000 crashes a year are the result of drowsy driving.</vt:lpstr>
      <vt:lpstr>True or False?</vt:lpstr>
      <vt:lpstr>Coffee overcomes the effects of drowsiness while driving.  FALSE.</vt:lpstr>
      <vt:lpstr>I can tell when I’m going to fall asleep.  FALSE.</vt:lpstr>
      <vt:lpstr>I’m a safe driver so it doesn’t matter if I’m sleepy.  FALSE.</vt:lpstr>
      <vt:lpstr>I can’t take naps.  FALSE.</vt:lpstr>
      <vt:lpstr>Being sleepy makes you misperceive things.  TRUE.</vt:lpstr>
      <vt:lpstr>Even one warning sign is one too many!</vt:lpstr>
      <vt:lpstr>Sleep is like a credit card.</vt:lpstr>
      <vt:lpstr>Make sleep your number one priority.</vt:lpstr>
      <vt:lpstr>Tips to help you get better sleep.</vt:lpstr>
      <vt:lpstr>Shift work can be difficult on family and social life.</vt:lpstr>
      <vt:lpstr>You can have a well-balanced home, work and social life.</vt:lpstr>
      <vt:lpstr>Good news for shift workers!</vt:lpstr>
      <vt:lpstr>Better sleep tips.</vt:lpstr>
      <vt:lpstr>Better sleep tips.</vt:lpstr>
      <vt:lpstr>Better sleep tips.</vt:lpstr>
      <vt:lpstr>Better sleep tips.</vt:lpstr>
      <vt:lpstr>Better sleep tips.</vt:lpstr>
      <vt:lpstr>Better sleep tips.</vt:lpstr>
      <vt:lpstr>Better sleep tips.</vt:lpstr>
      <vt:lpstr>Give it a chance to work.</vt:lpstr>
      <vt:lpstr>If you think you may have a sleep disorder, call you doctor. </vt:lpstr>
      <vt:lpstr>PowerPoint Presentation</vt:lpstr>
    </vt:vector>
  </TitlesOfParts>
  <Company>North Dakota Safety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Wake Up and Get  Some Sleep!</dc:title>
  <dc:creator>toddt</dc:creator>
  <cp:lastModifiedBy>Vosburgh, Linda - OSHA</cp:lastModifiedBy>
  <cp:revision>6</cp:revision>
  <dcterms:created xsi:type="dcterms:W3CDTF">2009-11-16T19:50:03Z</dcterms:created>
  <dcterms:modified xsi:type="dcterms:W3CDTF">2012-05-14T16:58:49Z</dcterms:modified>
</cp:coreProperties>
</file>