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4"/>
  </p:notesMasterIdLst>
  <p:sldIdLst>
    <p:sldId id="259" r:id="rId2"/>
    <p:sldId id="260" r:id="rId3"/>
  </p:sldIdLst>
  <p:sldSz cx="9144000" cy="6858000" type="screen4x3"/>
  <p:notesSz cx="7019925" cy="93059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9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650"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688" y="0"/>
            <a:ext cx="3041650" cy="465138"/>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81FE4DA-6218-485B-8F18-DF5C25205A17}" type="datetimeFigureOut">
              <a:rPr lang="en-US"/>
              <a:pPr>
                <a:defRPr/>
              </a:pPr>
              <a:t>5/14/2012</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9600"/>
            <a:ext cx="5616575" cy="418782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39200"/>
            <a:ext cx="3041650"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688" y="8839200"/>
            <a:ext cx="3041650" cy="465138"/>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7324CAA0-01E7-41CC-B382-C4E5820E7CD1}" type="slidenum">
              <a:rPr lang="en-US"/>
              <a:pPr>
                <a:defRPr/>
              </a:pPr>
              <a:t>‹#›</a:t>
            </a:fld>
            <a:endParaRPr lang="en-US"/>
          </a:p>
        </p:txBody>
      </p:sp>
    </p:spTree>
    <p:extLst>
      <p:ext uri="{BB962C8B-B14F-4D97-AF65-F5344CB8AC3E}">
        <p14:creationId xmlns:p14="http://schemas.microsoft.com/office/powerpoint/2010/main" val="21054416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2_Work zone">
    <p:spTree>
      <p:nvGrpSpPr>
        <p:cNvPr id="1" name=""/>
        <p:cNvGrpSpPr/>
        <p:nvPr/>
      </p:nvGrpSpPr>
      <p:grpSpPr>
        <a:xfrm>
          <a:off x="0" y="0"/>
          <a:ext cx="0" cy="0"/>
          <a:chOff x="0" y="0"/>
          <a:chExt cx="0" cy="0"/>
        </a:xfrm>
      </p:grpSpPr>
      <p:pic>
        <p:nvPicPr>
          <p:cNvPr id="4" name="Picture 3" descr="SHG-stripe.jpg"/>
          <p:cNvPicPr>
            <a:picLocks noChangeAspect="1"/>
          </p:cNvPicPr>
          <p:nvPr/>
        </p:nvPicPr>
        <p:blipFill>
          <a:blip r:embed="rId2"/>
          <a:srcRect/>
          <a:stretch>
            <a:fillRect/>
          </a:stretch>
        </p:blipFill>
        <p:spPr bwMode="auto">
          <a:xfrm>
            <a:off x="457200" y="1371600"/>
            <a:ext cx="8229600" cy="76200"/>
          </a:xfrm>
          <a:prstGeom prst="rect">
            <a:avLst/>
          </a:prstGeom>
          <a:noFill/>
          <a:ln w="9525">
            <a:noFill/>
            <a:miter lim="800000"/>
            <a:headEnd/>
            <a:tailEnd/>
          </a:ln>
          <a:effectLst>
            <a:outerShdw dist="38100" dir="2700000" algn="tl" rotWithShape="0">
              <a:srgbClr val="000000">
                <a:alpha val="39999"/>
              </a:srgbClr>
            </a:outerShdw>
          </a:effectLst>
        </p:spPr>
      </p:pic>
      <p:sp>
        <p:nvSpPr>
          <p:cNvPr id="11" name="Text Placeholder 10"/>
          <p:cNvSpPr>
            <a:spLocks noGrp="1"/>
          </p:cNvSpPr>
          <p:nvPr>
            <p:ph type="body" sz="quarter" idx="10"/>
          </p:nvPr>
        </p:nvSpPr>
        <p:spPr>
          <a:xfrm>
            <a:off x="533400" y="381000"/>
            <a:ext cx="8077200" cy="914400"/>
          </a:xfrm>
        </p:spPr>
        <p:txBody>
          <a:bodyPr/>
          <a:lstStyle>
            <a:lvl1pPr>
              <a:buNone/>
              <a:defRPr/>
            </a:lvl1pPr>
          </a:lstStyle>
          <a:p>
            <a:pPr lvl="0"/>
            <a:r>
              <a:rPr lang="en-US" smtClean="0"/>
              <a:t>Click to edit Master text styles</a:t>
            </a:r>
          </a:p>
        </p:txBody>
      </p:sp>
      <p:sp>
        <p:nvSpPr>
          <p:cNvPr id="13" name="Text Placeholder 12"/>
          <p:cNvSpPr>
            <a:spLocks noGrp="1"/>
          </p:cNvSpPr>
          <p:nvPr>
            <p:ph type="body" sz="quarter" idx="11"/>
          </p:nvPr>
        </p:nvSpPr>
        <p:spPr>
          <a:xfrm>
            <a:off x="533400" y="1676400"/>
            <a:ext cx="8077200" cy="4876800"/>
          </a:xfrm>
        </p:spPr>
        <p:txBody>
          <a:bodyPr/>
          <a:lstStyle>
            <a:lvl1pPr>
              <a:buFont typeface="Arial"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98556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Work Zone Body Template">
    <p:spTree>
      <p:nvGrpSpPr>
        <p:cNvPr id="1" name=""/>
        <p:cNvGrpSpPr/>
        <p:nvPr/>
      </p:nvGrpSpPr>
      <p:grpSpPr>
        <a:xfrm>
          <a:off x="0" y="0"/>
          <a:ext cx="0" cy="0"/>
          <a:chOff x="0" y="0"/>
          <a:chExt cx="0" cy="0"/>
        </a:xfrm>
      </p:grpSpPr>
      <p:pic>
        <p:nvPicPr>
          <p:cNvPr id="4" name="Picture 3" descr="SHG-stripe.jpg"/>
          <p:cNvPicPr>
            <a:picLocks noChangeAspect="1"/>
          </p:cNvPicPr>
          <p:nvPr/>
        </p:nvPicPr>
        <p:blipFill>
          <a:blip r:embed="rId2"/>
          <a:srcRect/>
          <a:stretch>
            <a:fillRect/>
          </a:stretch>
        </p:blipFill>
        <p:spPr bwMode="auto">
          <a:xfrm>
            <a:off x="457200" y="1371600"/>
            <a:ext cx="8229600" cy="76200"/>
          </a:xfrm>
          <a:prstGeom prst="rect">
            <a:avLst/>
          </a:prstGeom>
          <a:noFill/>
          <a:ln w="9525">
            <a:noFill/>
            <a:miter lim="800000"/>
            <a:headEnd/>
            <a:tailEnd/>
          </a:ln>
          <a:effectLst>
            <a:outerShdw dist="38100" dir="2700000" algn="tl" rotWithShape="0">
              <a:srgbClr val="000000">
                <a:alpha val="39999"/>
              </a:srgbClr>
            </a:outerShdw>
          </a:effectLst>
        </p:spPr>
      </p:pic>
      <p:sp>
        <p:nvSpPr>
          <p:cNvPr id="11" name="Text Placeholder 10"/>
          <p:cNvSpPr>
            <a:spLocks noGrp="1"/>
          </p:cNvSpPr>
          <p:nvPr>
            <p:ph type="body" sz="quarter" idx="10"/>
          </p:nvPr>
        </p:nvSpPr>
        <p:spPr>
          <a:xfrm>
            <a:off x="533400" y="685800"/>
            <a:ext cx="8077200" cy="914400"/>
          </a:xfrm>
        </p:spPr>
        <p:txBody>
          <a:bodyPr/>
          <a:lstStyle>
            <a:lvl1pPr>
              <a:buNone/>
              <a:defRPr sz="4400">
                <a:latin typeface="+mj-lt"/>
              </a:defRPr>
            </a:lvl1pPr>
          </a:lstStyle>
          <a:p>
            <a:pPr lvl="0"/>
            <a:r>
              <a:rPr lang="en-US" smtClean="0"/>
              <a:t>Click to edit Master text styles</a:t>
            </a:r>
          </a:p>
        </p:txBody>
      </p:sp>
      <p:sp>
        <p:nvSpPr>
          <p:cNvPr id="13" name="Text Placeholder 12"/>
          <p:cNvSpPr>
            <a:spLocks noGrp="1"/>
          </p:cNvSpPr>
          <p:nvPr>
            <p:ph type="body" sz="quarter" idx="11"/>
          </p:nvPr>
        </p:nvSpPr>
        <p:spPr>
          <a:xfrm>
            <a:off x="533400" y="1676400"/>
            <a:ext cx="8077200" cy="4876800"/>
          </a:xfrm>
        </p:spPr>
        <p:txBody>
          <a:bodyPr/>
          <a:lstStyle>
            <a:lvl1pPr>
              <a:buFont typeface="Arial"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68697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DB29D40-6F46-47D0-9B9B-0221AFB08EF9}" type="datetimeFigureOut">
              <a:rPr lang="en-US"/>
              <a:pPr>
                <a:defRPr/>
              </a:pPr>
              <a:t>5/14/2012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3FEE5A-9A60-406D-B744-F70EDFE88729}" type="slidenum">
              <a:rPr lang="en-US"/>
              <a:pPr>
                <a:defRPr/>
              </a:pPr>
              <a:t>‹#›</a:t>
            </a:fld>
            <a:endParaRPr lang="en-US"/>
          </a:p>
        </p:txBody>
      </p:sp>
    </p:spTree>
    <p:extLst>
      <p:ext uri="{BB962C8B-B14F-4D97-AF65-F5344CB8AC3E}">
        <p14:creationId xmlns:p14="http://schemas.microsoft.com/office/powerpoint/2010/main" val="2162148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D9566D1-4413-404D-A5A8-AEF40F44104E}" type="datetimeFigureOut">
              <a:rPr lang="en-US"/>
              <a:pPr>
                <a:defRPr/>
              </a:pPr>
              <a:t>5/14/2012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054BD3-D72C-40A5-AB01-CD26BB8C696A}" type="slidenum">
              <a:rPr lang="en-US"/>
              <a:pPr>
                <a:defRPr/>
              </a:pPr>
              <a:t>‹#›</a:t>
            </a:fld>
            <a:endParaRPr lang="en-US"/>
          </a:p>
        </p:txBody>
      </p:sp>
    </p:spTree>
    <p:extLst>
      <p:ext uri="{BB962C8B-B14F-4D97-AF65-F5344CB8AC3E}">
        <p14:creationId xmlns:p14="http://schemas.microsoft.com/office/powerpoint/2010/main" val="16229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FD2746F-1BFE-43F0-B3DF-7B948DDD9A66}" type="datetimeFigureOut">
              <a:rPr lang="en-US"/>
              <a:pPr>
                <a:defRPr/>
              </a:pPr>
              <a:t>5/14/2012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3F3EA2E-FBE4-4923-BBC2-7F1FAB375578}" type="slidenum">
              <a:rPr lang="en-US"/>
              <a:pPr>
                <a:defRPr/>
              </a:pPr>
              <a:t>‹#›</a:t>
            </a:fld>
            <a:endParaRPr lang="en-US"/>
          </a:p>
        </p:txBody>
      </p:sp>
    </p:spTree>
    <p:extLst>
      <p:ext uri="{BB962C8B-B14F-4D97-AF65-F5344CB8AC3E}">
        <p14:creationId xmlns:p14="http://schemas.microsoft.com/office/powerpoint/2010/main" val="3455157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pic>
        <p:nvPicPr>
          <p:cNvPr id="4" name="Picture 3" descr="SHG-stripe.jpg"/>
          <p:cNvPicPr>
            <a:picLocks noChangeAspect="1"/>
          </p:cNvPicPr>
          <p:nvPr/>
        </p:nvPicPr>
        <p:blipFill>
          <a:blip r:embed="rId2"/>
          <a:srcRect/>
          <a:stretch>
            <a:fillRect/>
          </a:stretch>
        </p:blipFill>
        <p:spPr bwMode="auto">
          <a:xfrm>
            <a:off x="457200" y="1371600"/>
            <a:ext cx="8229600" cy="76200"/>
          </a:xfrm>
          <a:prstGeom prst="rect">
            <a:avLst/>
          </a:prstGeom>
          <a:noFill/>
          <a:ln w="9525">
            <a:noFill/>
            <a:miter lim="800000"/>
            <a:headEnd/>
            <a:tailEnd/>
          </a:ln>
          <a:effectLst>
            <a:outerShdw dist="38100" dir="2700000" algn="tl" rotWithShape="0">
              <a:srgbClr val="000000">
                <a:alpha val="39999"/>
              </a:srgbClr>
            </a:outerShdw>
          </a:effectLst>
        </p:spPr>
      </p:pic>
      <p:sp>
        <p:nvSpPr>
          <p:cNvPr id="11" name="Text Placeholder 10"/>
          <p:cNvSpPr>
            <a:spLocks noGrp="1"/>
          </p:cNvSpPr>
          <p:nvPr>
            <p:ph type="body" sz="quarter" idx="10"/>
          </p:nvPr>
        </p:nvSpPr>
        <p:spPr>
          <a:xfrm>
            <a:off x="533400" y="381000"/>
            <a:ext cx="8077200" cy="914400"/>
          </a:xfrm>
        </p:spPr>
        <p:txBody>
          <a:bodyPr/>
          <a:lstStyle>
            <a:lvl1pPr>
              <a:buNone/>
              <a:defRPr/>
            </a:lvl1pPr>
          </a:lstStyle>
          <a:p>
            <a:pPr lvl="0"/>
            <a:r>
              <a:rPr lang="en-US" smtClean="0"/>
              <a:t>Click to edit Master text styles</a:t>
            </a:r>
          </a:p>
        </p:txBody>
      </p:sp>
      <p:sp>
        <p:nvSpPr>
          <p:cNvPr id="13" name="Text Placeholder 12"/>
          <p:cNvSpPr>
            <a:spLocks noGrp="1"/>
          </p:cNvSpPr>
          <p:nvPr>
            <p:ph type="body" sz="quarter" idx="11"/>
          </p:nvPr>
        </p:nvSpPr>
        <p:spPr>
          <a:xfrm>
            <a:off x="533400" y="1676400"/>
            <a:ext cx="8077200" cy="4876800"/>
          </a:xfrm>
        </p:spPr>
        <p:txBody>
          <a:bodyPr/>
          <a:lstStyle>
            <a:lvl1pPr>
              <a:buFont typeface="Arial"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712965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7DC744A-DA45-48DC-B738-A5318280AC48}" type="datetimeFigureOut">
              <a:rPr lang="en-US"/>
              <a:pPr>
                <a:defRPr/>
              </a:pPr>
              <a:t>5/14/2012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828CD39-14D4-4647-8D91-EDCB831C9D0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1" r:id="rId3"/>
    <p:sldLayoutId id="2147483692" r:id="rId4"/>
    <p:sldLayoutId id="2147483693" r:id="rId5"/>
    <p:sldLayoutId id="2147483696" r:id="rId6"/>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Franklin Gothic Demi" pitchFamily="34" charset="0"/>
        </a:defRPr>
      </a:lvl2pPr>
      <a:lvl3pPr algn="ctr" rtl="0" fontAlgn="base">
        <a:spcBef>
          <a:spcPct val="0"/>
        </a:spcBef>
        <a:spcAft>
          <a:spcPct val="0"/>
        </a:spcAft>
        <a:defRPr sz="4400">
          <a:solidFill>
            <a:schemeClr val="tx1"/>
          </a:solidFill>
          <a:latin typeface="Franklin Gothic Demi" pitchFamily="34" charset="0"/>
        </a:defRPr>
      </a:lvl3pPr>
      <a:lvl4pPr algn="ctr" rtl="0" fontAlgn="base">
        <a:spcBef>
          <a:spcPct val="0"/>
        </a:spcBef>
        <a:spcAft>
          <a:spcPct val="0"/>
        </a:spcAft>
        <a:defRPr sz="4400">
          <a:solidFill>
            <a:schemeClr val="tx1"/>
          </a:solidFill>
          <a:latin typeface="Franklin Gothic Demi" pitchFamily="34" charset="0"/>
        </a:defRPr>
      </a:lvl4pPr>
      <a:lvl5pPr algn="ctr" rtl="0" fontAlgn="base">
        <a:spcBef>
          <a:spcPct val="0"/>
        </a:spcBef>
        <a:spcAft>
          <a:spcPct val="0"/>
        </a:spcAft>
        <a:defRPr sz="4400">
          <a:solidFill>
            <a:schemeClr val="tx1"/>
          </a:solidFill>
          <a:latin typeface="Franklin Gothic Dem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8" Type="http://schemas.openxmlformats.org/officeDocument/2006/relationships/hyperlink" Target="Personal%20Protective%20Equipment.ppt" TargetMode="External"/><Relationship Id="rId13" Type="http://schemas.openxmlformats.org/officeDocument/2006/relationships/hyperlink" Target="Closing.ppt" TargetMode="External"/><Relationship Id="rId3" Type="http://schemas.openxmlformats.org/officeDocument/2006/relationships/hyperlink" Target="Mobile%20Equipment%20Safety.ppt" TargetMode="External"/><Relationship Id="rId7" Type="http://schemas.openxmlformats.org/officeDocument/2006/relationships/hyperlink" Target="Trenching%20and%20Excavating.ppt" TargetMode="External"/><Relationship Id="rId12" Type="http://schemas.openxmlformats.org/officeDocument/2006/relationships/hyperlink" Target="Drug%20&amp;%20Alcohol%20Awareness.ppt" TargetMode="External"/><Relationship Id="rId2" Type="http://schemas.openxmlformats.org/officeDocument/2006/relationships/hyperlink" Target="Introduction%20to%20WZ%20Safety.ppt" TargetMode="External"/><Relationship Id="rId1" Type="http://schemas.openxmlformats.org/officeDocument/2006/relationships/slideLayout" Target="../slideLayouts/slideLayout1.xml"/><Relationship Id="rId6" Type="http://schemas.openxmlformats.org/officeDocument/2006/relationships/hyperlink" Target="Hazardous%20Materials.ppt" TargetMode="External"/><Relationship Id="rId11" Type="http://schemas.openxmlformats.org/officeDocument/2006/relationships/hyperlink" Target="Wake%20Up%20and%20Get%20Some%20Sleep.ppt" TargetMode="External"/><Relationship Id="rId5" Type="http://schemas.openxmlformats.org/officeDocument/2006/relationships/hyperlink" Target="Electrical%20Safety.ppt" TargetMode="External"/><Relationship Id="rId10" Type="http://schemas.openxmlformats.org/officeDocument/2006/relationships/hyperlink" Target="DOT%20Hours%20of%20Service.ppt" TargetMode="External"/><Relationship Id="rId4" Type="http://schemas.openxmlformats.org/officeDocument/2006/relationships/hyperlink" Target="Falls.ppt" TargetMode="External"/><Relationship Id="rId9" Type="http://schemas.openxmlformats.org/officeDocument/2006/relationships/hyperlink" Target="Night%20Operations%20and%20Temporary%20Traffic%20Controls.pp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endParaRPr lang="en-US" smtClean="0"/>
          </a:p>
        </p:txBody>
      </p:sp>
      <p:sp>
        <p:nvSpPr>
          <p:cNvPr id="5123" name="Content Placeholder 2"/>
          <p:cNvSpPr>
            <a:spLocks noGrp="1"/>
          </p:cNvSpPr>
          <p:nvPr>
            <p:ph idx="1"/>
          </p:nvPr>
        </p:nvSpPr>
        <p:spPr/>
        <p:txBody>
          <a:bodyPr/>
          <a:lstStyle/>
          <a:p>
            <a:endParaRPr lang="en-US" smtClean="0"/>
          </a:p>
        </p:txBody>
      </p:sp>
      <p:pic>
        <p:nvPicPr>
          <p:cNvPr id="4" name="Picture 3" descr="HW-080709-D-26.jpg"/>
          <p:cNvPicPr>
            <a:picLocks noChangeAspect="1"/>
          </p:cNvPicPr>
          <p:nvPr/>
        </p:nvPicPr>
        <p:blipFill>
          <a:blip r:embed="rId2" cstate="print"/>
          <a:stretch>
            <a:fillRect/>
          </a:stretch>
        </p:blipFill>
        <p:spPr>
          <a:xfrm>
            <a:off x="2565400" y="1982258"/>
            <a:ext cx="5054600" cy="336973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5" name="Picture 4" descr="SHG-stripe.jpg"/>
          <p:cNvPicPr>
            <a:picLocks noChangeAspect="1"/>
          </p:cNvPicPr>
          <p:nvPr/>
        </p:nvPicPr>
        <p:blipFill>
          <a:blip r:embed="rId3"/>
          <a:stretch>
            <a:fillRect/>
          </a:stretch>
        </p:blipFill>
        <p:spPr>
          <a:xfrm>
            <a:off x="381000" y="0"/>
            <a:ext cx="228600" cy="6858000"/>
          </a:xfrm>
          <a:prstGeom prst="rect">
            <a:avLst/>
          </a:prstGeom>
          <a:ln>
            <a:noFill/>
          </a:ln>
          <a:effectLst>
            <a:outerShdw blurRad="292100" dist="139700" dir="2700000" algn="tl" rotWithShape="0">
              <a:srgbClr val="333333">
                <a:alpha val="65000"/>
              </a:srgbClr>
            </a:outerShdw>
          </a:effectLst>
        </p:spPr>
      </p:pic>
      <p:pic>
        <p:nvPicPr>
          <p:cNvPr id="5126" name="Picture 6" descr="NDSC.jpg"/>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858000" y="5907088"/>
            <a:ext cx="18288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1219200" y="127000"/>
            <a:ext cx="5715000" cy="1200150"/>
          </a:xfrm>
          <a:prstGeom prst="rect">
            <a:avLst/>
          </a:prstGeom>
          <a:noFill/>
          <a:effectLst>
            <a:outerShdw blurRad="50800" dist="38100" dir="2700000" algn="tl" rotWithShape="0">
              <a:prstClr val="black">
                <a:alpha val="40000"/>
              </a:prstClr>
            </a:outerShdw>
          </a:effectLst>
        </p:spPr>
        <p:txBody>
          <a:bodyPr>
            <a:spAutoFit/>
          </a:bodyPr>
          <a:lstStyle/>
          <a:p>
            <a:pPr fontAlgn="auto">
              <a:spcBef>
                <a:spcPts val="0"/>
              </a:spcBef>
              <a:spcAft>
                <a:spcPts val="0"/>
              </a:spcAft>
              <a:defRPr/>
            </a:pPr>
            <a:r>
              <a:rPr lang="en-US" sz="7200" dirty="0">
                <a:latin typeface="Franklin Gothic Demi" pitchFamily="34" charset="0"/>
              </a:rPr>
              <a:t>WORK ZONE</a:t>
            </a:r>
          </a:p>
        </p:txBody>
      </p:sp>
      <p:sp>
        <p:nvSpPr>
          <p:cNvPr id="8" name="TextBox 7"/>
          <p:cNvSpPr txBox="1"/>
          <p:nvPr/>
        </p:nvSpPr>
        <p:spPr>
          <a:xfrm>
            <a:off x="3810000" y="965200"/>
            <a:ext cx="5715000" cy="1016000"/>
          </a:xfrm>
          <a:prstGeom prst="rect">
            <a:avLst/>
          </a:prstGeom>
          <a:noFill/>
        </p:spPr>
        <p:txBody>
          <a:bodyPr>
            <a:spAutoFit/>
          </a:bodyPr>
          <a:lstStyle/>
          <a:p>
            <a:pPr fontAlgn="auto">
              <a:spcBef>
                <a:spcPts val="0"/>
              </a:spcBef>
              <a:spcAft>
                <a:spcPts val="0"/>
              </a:spcAft>
              <a:defRPr/>
            </a:pPr>
            <a:r>
              <a:rPr lang="en-US" sz="6000" dirty="0">
                <a:solidFill>
                  <a:schemeClr val="accent6">
                    <a:lumMod val="75000"/>
                  </a:schemeClr>
                </a:solidFill>
                <a:latin typeface="Pristina" pitchFamily="66" charset="0"/>
              </a:rPr>
              <a:t>Safety Training</a:t>
            </a:r>
          </a:p>
        </p:txBody>
      </p:sp>
      <p:sp>
        <p:nvSpPr>
          <p:cNvPr id="5129" name="Rectangle 11"/>
          <p:cNvSpPr>
            <a:spLocks noChangeArrowheads="1"/>
          </p:cNvSpPr>
          <p:nvPr/>
        </p:nvSpPr>
        <p:spPr bwMode="auto">
          <a:xfrm>
            <a:off x="838200" y="5867400"/>
            <a:ext cx="59436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900" i="1">
                <a:latin typeface="Calibri" pitchFamily="34" charset="0"/>
              </a:rPr>
              <a:t>This material was produced under grant SH-19504-SH9 from the Occupational Safety and Health Administration, U.S. Department of Labor. It does not necessarily reflect the views or policies of the U.S. Department of Labor, nor does mention of trade names, commercial products, or organizations imply endorsement by the U.S. Government. This free training was made possible through a Susan Harwood Grant from the US Department of Labor’s Occupational Safety &amp; Health Administration and the support of the Associated General Contractors of ND.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z="4000" b="1" dirty="0" smtClean="0"/>
              <a:t>Syllabus</a:t>
            </a:r>
            <a:endParaRPr lang="en-US" sz="4000" b="1" dirty="0"/>
          </a:p>
        </p:txBody>
      </p:sp>
      <p:sp>
        <p:nvSpPr>
          <p:cNvPr id="9" name="Text Placeholder 8"/>
          <p:cNvSpPr>
            <a:spLocks noGrp="1"/>
          </p:cNvSpPr>
          <p:nvPr>
            <p:ph type="body" sz="quarter" idx="11"/>
          </p:nvPr>
        </p:nvSpPr>
        <p:spPr/>
        <p:txBody>
          <a:bodyPr/>
          <a:lstStyle/>
          <a:p>
            <a:endParaRPr lang="en-US" dirty="0"/>
          </a:p>
        </p:txBody>
      </p:sp>
      <p:sp>
        <p:nvSpPr>
          <p:cNvPr id="4" name="Rectangle 3"/>
          <p:cNvSpPr/>
          <p:nvPr/>
        </p:nvSpPr>
        <p:spPr>
          <a:xfrm>
            <a:off x="990600" y="2057400"/>
            <a:ext cx="7620000" cy="3785652"/>
          </a:xfrm>
          <a:prstGeom prst="rect">
            <a:avLst/>
          </a:prstGeom>
        </p:spPr>
        <p:txBody>
          <a:bodyPr wrap="square">
            <a:spAutoFit/>
          </a:bodyPr>
          <a:lstStyle/>
          <a:p>
            <a:pPr marL="463550" lvl="0" indent="-463550">
              <a:buFont typeface="Franklin Gothic Demi" pitchFamily="34" charset="0"/>
              <a:buAutoNum type="arabicPeriod"/>
            </a:pPr>
            <a:r>
              <a:rPr lang="en-US" sz="2000" dirty="0">
                <a:hlinkClick r:id="rId2" action="ppaction://hlinkpres?slideindex=1&amp;slidetitle="/>
              </a:rPr>
              <a:t>Introduction to </a:t>
            </a:r>
            <a:r>
              <a:rPr lang="en-US" sz="2000">
                <a:hlinkClick r:id="rId2" action="ppaction://hlinkpres?slideindex=1&amp;slidetitle="/>
              </a:rPr>
              <a:t>WZ </a:t>
            </a:r>
            <a:r>
              <a:rPr lang="en-US" sz="2000" smtClean="0">
                <a:hlinkClick r:id="rId2" action="ppaction://hlinkpres?slideindex=1&amp;slidetitle="/>
              </a:rPr>
              <a:t>Safety</a:t>
            </a:r>
            <a:endParaRPr lang="en-US" sz="2000" smtClean="0"/>
          </a:p>
          <a:p>
            <a:pPr marL="463550" lvl="0" indent="-463550">
              <a:buFont typeface="Franklin Gothic Demi" pitchFamily="34" charset="0"/>
              <a:buAutoNum type="arabicPeriod"/>
            </a:pPr>
            <a:r>
              <a:rPr lang="en-US" sz="2000" smtClean="0">
                <a:hlinkClick r:id="rId3" action="ppaction://hlinkpres?slideindex=1&amp;slidetitle="/>
              </a:rPr>
              <a:t>Mobile </a:t>
            </a:r>
            <a:r>
              <a:rPr lang="en-US" sz="2000" dirty="0">
                <a:hlinkClick r:id="rId3" action="ppaction://hlinkpres?slideindex=1&amp;slidetitle="/>
              </a:rPr>
              <a:t>Equipment Safety</a:t>
            </a:r>
            <a:endParaRPr lang="en-US" sz="2000" dirty="0"/>
          </a:p>
          <a:p>
            <a:pPr marL="463550" lvl="0" indent="-463550">
              <a:buFont typeface="Franklin Gothic Demi" pitchFamily="34" charset="0"/>
              <a:buAutoNum type="arabicPeriod"/>
            </a:pPr>
            <a:r>
              <a:rPr lang="en-US" sz="2000" dirty="0">
                <a:hlinkClick r:id="rId4" action="ppaction://hlinkpres?slideindex=1&amp;slidetitle="/>
              </a:rPr>
              <a:t>Falls</a:t>
            </a:r>
            <a:endParaRPr lang="en-US" sz="2000" dirty="0"/>
          </a:p>
          <a:p>
            <a:pPr marL="463550" lvl="0" indent="-463550">
              <a:buFont typeface="Franklin Gothic Demi" pitchFamily="34" charset="0"/>
              <a:buAutoNum type="arabicPeriod"/>
            </a:pPr>
            <a:r>
              <a:rPr lang="en-US" sz="2000" dirty="0">
                <a:hlinkClick r:id="rId5" action="ppaction://hlinkpres?slideindex=1&amp;slidetitle="/>
              </a:rPr>
              <a:t>Electrical Safety</a:t>
            </a:r>
            <a:endParaRPr lang="en-US" sz="2000" dirty="0"/>
          </a:p>
          <a:p>
            <a:pPr marL="463550" lvl="0" indent="-463550">
              <a:buFont typeface="Franklin Gothic Demi" pitchFamily="34" charset="0"/>
              <a:buAutoNum type="arabicPeriod"/>
            </a:pPr>
            <a:r>
              <a:rPr lang="en-US" sz="2000" dirty="0">
                <a:hlinkClick r:id="rId6" action="ppaction://hlinkpres?slideindex=1&amp;slidetitle="/>
              </a:rPr>
              <a:t>Hazardous Materials</a:t>
            </a:r>
            <a:endParaRPr lang="en-US" sz="2000" dirty="0"/>
          </a:p>
          <a:p>
            <a:pPr marL="463550" lvl="0" indent="-463550">
              <a:buFont typeface="Franklin Gothic Demi" pitchFamily="34" charset="0"/>
              <a:buAutoNum type="arabicPeriod"/>
            </a:pPr>
            <a:r>
              <a:rPr lang="en-US" sz="2000" dirty="0">
                <a:hlinkClick r:id="rId7" action="ppaction://hlinkpres?slideindex=1&amp;slidetitle="/>
              </a:rPr>
              <a:t>Trenching and Excavation</a:t>
            </a:r>
            <a:endParaRPr lang="en-US" sz="2000" dirty="0"/>
          </a:p>
          <a:p>
            <a:pPr marL="463550" lvl="0" indent="-463550">
              <a:buFont typeface="Franklin Gothic Demi" pitchFamily="34" charset="0"/>
              <a:buAutoNum type="arabicPeriod"/>
            </a:pPr>
            <a:r>
              <a:rPr lang="en-US" sz="2000" dirty="0">
                <a:hlinkClick r:id="rId8" action="ppaction://hlinkpres?slideindex=1&amp;slidetitle="/>
              </a:rPr>
              <a:t>Personal Protective Equipment</a:t>
            </a:r>
            <a:endParaRPr lang="en-US" sz="2000" dirty="0"/>
          </a:p>
          <a:p>
            <a:pPr marL="463550" lvl="0" indent="-463550">
              <a:buFont typeface="Franklin Gothic Demi" pitchFamily="34" charset="0"/>
              <a:buAutoNum type="arabicPeriod"/>
            </a:pPr>
            <a:r>
              <a:rPr lang="en-US" sz="2000" dirty="0">
                <a:hlinkClick r:id="rId9" action="ppaction://hlinkpres?slideindex=1&amp;slidetitle="/>
              </a:rPr>
              <a:t>Night Operations and Temporary Traffic Controls</a:t>
            </a:r>
            <a:endParaRPr lang="en-US" sz="2000" dirty="0"/>
          </a:p>
          <a:p>
            <a:pPr marL="463550" lvl="0" indent="-463550">
              <a:buFont typeface="Franklin Gothic Demi" pitchFamily="34" charset="0"/>
              <a:buAutoNum type="arabicPeriod"/>
            </a:pPr>
            <a:r>
              <a:rPr lang="en-US" sz="2000" dirty="0">
                <a:hlinkClick r:id="rId10" action="ppaction://hlinkpres?slideindex=1&amp;slidetitle="/>
              </a:rPr>
              <a:t>DOT Hours of Service</a:t>
            </a:r>
            <a:endParaRPr lang="en-US" sz="2000" dirty="0"/>
          </a:p>
          <a:p>
            <a:pPr marL="463550" lvl="0" indent="-463550">
              <a:buFont typeface="Franklin Gothic Demi" pitchFamily="34" charset="0"/>
              <a:buAutoNum type="arabicPeriod"/>
            </a:pPr>
            <a:r>
              <a:rPr lang="en-US" sz="2000" dirty="0">
                <a:hlinkClick r:id="rId11" action="ppaction://hlinkpres?slideindex=1&amp;slidetitle="/>
              </a:rPr>
              <a:t>Wake Up and Get Some Sleep</a:t>
            </a:r>
            <a:endParaRPr lang="en-US" sz="2000" dirty="0"/>
          </a:p>
          <a:p>
            <a:pPr marL="463550" lvl="0" indent="-463550">
              <a:buFont typeface="Franklin Gothic Demi" pitchFamily="34" charset="0"/>
              <a:buAutoNum type="arabicPeriod"/>
            </a:pPr>
            <a:r>
              <a:rPr lang="en-US" sz="2000" dirty="0">
                <a:hlinkClick r:id="rId12" action="ppaction://hlinkpres?slideindex=1&amp;slidetitle="/>
              </a:rPr>
              <a:t>Drug and Alcohol Awareness</a:t>
            </a:r>
            <a:endParaRPr lang="en-US" sz="2000" dirty="0"/>
          </a:p>
          <a:p>
            <a:pPr marL="463550" lvl="0" indent="-463550">
              <a:buFont typeface="Franklin Gothic Demi" pitchFamily="34" charset="0"/>
              <a:buAutoNum type="arabicPeriod"/>
            </a:pPr>
            <a:r>
              <a:rPr lang="en-US" sz="2000" dirty="0">
                <a:hlinkClick r:id="rId13" action="ppaction://hlinkpres?slideindex=1&amp;slidetitle="/>
              </a:rPr>
              <a:t>Closing</a:t>
            </a:r>
            <a:endParaRPr lang="en-US" sz="2000" dirty="0"/>
          </a:p>
        </p:txBody>
      </p:sp>
    </p:spTree>
    <p:extLst>
      <p:ext uri="{BB962C8B-B14F-4D97-AF65-F5344CB8AC3E}">
        <p14:creationId xmlns:p14="http://schemas.microsoft.com/office/powerpoint/2010/main" val="4031027343"/>
      </p:ext>
    </p:extLst>
  </p:cSld>
  <p:clrMapOvr>
    <a:masterClrMapping/>
  </p:clrMapOvr>
  <p:timing>
    <p:tnLst>
      <p:par>
        <p:cTn id="1" dur="indefinite" restart="never" nodeType="tmRoot"/>
      </p:par>
    </p:tnLst>
  </p:timing>
</p:sld>
</file>

<file path=ppt/theme/theme1.xml><?xml version="1.0" encoding="utf-8"?>
<a:theme xmlns:a="http://schemas.openxmlformats.org/drawingml/2006/main" name="Work Zone Safety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ork Zone Safety">
      <a:majorFont>
        <a:latin typeface="Franklin Gothic Dem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544</TotalTime>
  <Words>135</Words>
  <Application>Microsoft Office PowerPoint</Application>
  <PresentationFormat>On-screen Show (4:3)</PresentationFormat>
  <Paragraphs>16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Calibri</vt:lpstr>
      <vt:lpstr>Arial</vt:lpstr>
      <vt:lpstr>Franklin Gothic Demi</vt:lpstr>
      <vt:lpstr>Pristina</vt:lpstr>
      <vt:lpstr>Work Zone Safety Template</vt:lpstr>
      <vt:lpstr>PowerPoint Presentation</vt:lpstr>
      <vt:lpstr>PowerPoint Presentation</vt:lpstr>
    </vt:vector>
  </TitlesOfParts>
  <Company>North Dakota Safety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Zone Safety</dc:title>
  <dc:creator>toddt</dc:creator>
  <cp:lastModifiedBy>Vosburgh, Linda - OSHA</cp:lastModifiedBy>
  <cp:revision>40</cp:revision>
  <dcterms:created xsi:type="dcterms:W3CDTF">2009-11-16T17:58:36Z</dcterms:created>
  <dcterms:modified xsi:type="dcterms:W3CDTF">2012-05-14T17:13:32Z</dcterms:modified>
</cp:coreProperties>
</file>