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2" r:id="rId3"/>
    <p:sldId id="293" r:id="rId4"/>
    <p:sldId id="294" r:id="rId5"/>
    <p:sldId id="295" r:id="rId6"/>
    <p:sldId id="296" r:id="rId7"/>
    <p:sldId id="297" r:id="rId8"/>
    <p:sldId id="258" r:id="rId9"/>
    <p:sldId id="270" r:id="rId10"/>
    <p:sldId id="274" r:id="rId11"/>
    <p:sldId id="276" r:id="rId12"/>
    <p:sldId id="275" r:id="rId13"/>
    <p:sldId id="277" r:id="rId14"/>
    <p:sldId id="287" r:id="rId15"/>
    <p:sldId id="298" r:id="rId16"/>
    <p:sldId id="262" r:id="rId17"/>
    <p:sldId id="268" r:id="rId18"/>
    <p:sldId id="263" r:id="rId19"/>
    <p:sldId id="299" r:id="rId20"/>
    <p:sldId id="300" r:id="rId21"/>
    <p:sldId id="301" r:id="rId22"/>
    <p:sldId id="303" r:id="rId23"/>
    <p:sldId id="304" r:id="rId24"/>
    <p:sldId id="305" r:id="rId25"/>
    <p:sldId id="306" r:id="rId26"/>
    <p:sldId id="309" r:id="rId27"/>
    <p:sldId id="307" r:id="rId28"/>
    <p:sldId id="310" r:id="rId29"/>
    <p:sldId id="311" r:id="rId30"/>
    <p:sldId id="312" r:id="rId31"/>
    <p:sldId id="317" r:id="rId32"/>
    <p:sldId id="314" r:id="rId33"/>
    <p:sldId id="315" r:id="rId34"/>
    <p:sldId id="31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97" autoAdjust="0"/>
  </p:normalViewPr>
  <p:slideViewPr>
    <p:cSldViewPr>
      <p:cViewPr varScale="1">
        <p:scale>
          <a:sx n="53" d="100"/>
          <a:sy n="53" d="100"/>
        </p:scale>
        <p:origin x="-237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D40C0-3623-4D01-9571-2E063973A29D}" type="datetimeFigureOut">
              <a:rPr lang="en-US" smtClean="0"/>
              <a:pPr/>
              <a:t>7/24/2012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E2541-D4EC-4EF6-AA2F-CA09744A8967}" type="slidenum">
              <a:rPr lang="en-US" smtClean="0"/>
              <a:pPr/>
              <a:t>‹#›</a:t>
            </a:fld>
            <a:endParaRPr lang="en-US"/>
          </a:p>
        </p:txBody>
      </p:sp>
    </p:spTree>
    <p:extLst>
      <p:ext uri="{BB962C8B-B14F-4D97-AF65-F5344CB8AC3E}">
        <p14:creationId xmlns:p14="http://schemas.microsoft.com/office/powerpoint/2010/main" val="271626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OSHA requires us to do a test before and after the presentation. </a:t>
            </a:r>
          </a:p>
          <a:p>
            <a:endParaRPr lang="en-US" baseline="0" dirty="0" smtClean="0"/>
          </a:p>
          <a:p>
            <a:r>
              <a:rPr lang="en-US" baseline="0" dirty="0" smtClean="0"/>
              <a:t>I’m going to read the questions. You can write the responses for each one.</a:t>
            </a:r>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a:rPr>
              <a:t>It is important to protect your eyes at work. It helps the health of your eyes in the long term. There are many ways that you can protect your eyes and keep them healthy.</a:t>
            </a:r>
            <a:endParaRPr lang="en-US" sz="1200" dirty="0" smtClean="0">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Choose sunglasses that block 99-100% of UVA and UVB rays. Look for information on the label about protection from UV rays. Don’t use glasses that don’t offer information about this protection.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a:ea typeface="Calibri"/>
              </a:rPr>
              <a:t>Wear safety</a:t>
            </a:r>
            <a:r>
              <a:rPr lang="en-US" sz="1200" baseline="0" dirty="0" smtClean="0">
                <a:latin typeface="Times New Roman"/>
                <a:ea typeface="Calibri"/>
              </a:rPr>
              <a:t> glasses to prevent injuries with sharp objects, plants, stones, dust, pesticides and other chemicals. Safety glasses should have the imprint of Z87. This means that they are approved for protection in case of impact.</a:t>
            </a:r>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a:ea typeface="Calibri"/>
              </a:rPr>
              <a:t>Wash hands to prevent getting chemicals, dirt and germs in the eye. Don’t touch your</a:t>
            </a:r>
            <a:r>
              <a:rPr lang="en-US" sz="1200" baseline="0" dirty="0" smtClean="0">
                <a:latin typeface="Times New Roman"/>
                <a:ea typeface="Calibri"/>
              </a:rPr>
              <a:t> eyes when you are unable to wash your hands. </a:t>
            </a:r>
            <a:endParaRPr lang="en-US" sz="1200" dirty="0" smtClean="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a:ea typeface="Calibri"/>
              </a:rPr>
              <a:t>Use gloves to prevent getting chemicals, dirt and germs on the hands when hand washing is not possible.</a:t>
            </a: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a:ea typeface="Calibri"/>
              </a:rPr>
              <a:t>Wear a wide-brimmed hat or a baseball cap to protect your eyes from the sun and from plants. </a:t>
            </a:r>
            <a:endParaRPr lang="en-US" sz="1200" dirty="0" smtClean="0">
              <a:latin typeface="Times New Roman"/>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a:ea typeface="Calibri"/>
              </a:rPr>
              <a:t>Use a cloth to keep sweat out of your eyes.</a:t>
            </a:r>
            <a:endParaRPr lang="en-US" sz="1200" dirty="0" smtClean="0">
              <a:latin typeface="Times New Roman"/>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a:ea typeface="Calibri"/>
              </a:rPr>
              <a:t>Use extra precaution during the hours of 10 to 2, when the sun’s rays are the strongest. </a:t>
            </a:r>
            <a:endParaRPr lang="en-US" sz="1200" dirty="0" smtClean="0">
              <a:latin typeface="Times New Roman"/>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4E2541-D4EC-4EF6-AA2F-CA09744A8967}"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Your eyes always move together. Cover both eyes to minimize movement (which could cause more damage).</a:t>
            </a:r>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are the reasons why participants do not wear safety glasses currently?</a:t>
            </a:r>
          </a:p>
          <a:p>
            <a:endParaRPr lang="en-US" baseline="0" dirty="0" smtClean="0"/>
          </a:p>
        </p:txBody>
      </p:sp>
      <p:sp>
        <p:nvSpPr>
          <p:cNvPr id="4" name="Slide Number Placeholder 3"/>
          <p:cNvSpPr>
            <a:spLocks noGrp="1"/>
          </p:cNvSpPr>
          <p:nvPr>
            <p:ph type="sldNum" sz="quarter" idx="10"/>
          </p:nvPr>
        </p:nvSpPr>
        <p:spPr/>
        <p:txBody>
          <a:bodyPr/>
          <a:lstStyle/>
          <a:p>
            <a:fld id="{6D4E2541-D4EC-4EF6-AA2F-CA09744A8967}"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a:spcBef>
                <a:spcPts val="0"/>
              </a:spcBef>
              <a:spcAft>
                <a:spcPts val="0"/>
              </a:spcAft>
            </a:pPr>
            <a:r>
              <a:rPr lang="en-US" sz="1200" dirty="0" smtClean="0">
                <a:latin typeface="Times New Roman"/>
                <a:ea typeface="Calibri"/>
              </a:rPr>
              <a:t>Protect from the sun—direct light and reflected light.</a:t>
            </a:r>
          </a:p>
          <a:p>
            <a:pPr marL="228600" marR="0">
              <a:spcBef>
                <a:spcPts val="0"/>
              </a:spcBef>
              <a:spcAft>
                <a:spcPts val="0"/>
              </a:spcAft>
            </a:pPr>
            <a:r>
              <a:rPr lang="en-US" sz="1200" dirty="0" smtClean="0">
                <a:latin typeface="Times New Roman"/>
                <a:ea typeface="Calibri"/>
              </a:rPr>
              <a:t>Easier to see clearly in the bright sun.</a:t>
            </a:r>
          </a:p>
          <a:p>
            <a:pPr marL="228600" marR="0">
              <a:spcBef>
                <a:spcPts val="0"/>
              </a:spcBef>
              <a:spcAft>
                <a:spcPts val="0"/>
              </a:spcAft>
            </a:pPr>
            <a:r>
              <a:rPr lang="en-US" sz="1200" dirty="0" smtClean="0">
                <a:latin typeface="Times New Roman"/>
                <a:ea typeface="Calibri"/>
              </a:rPr>
              <a:t>Prevent dust, dirt and pollen from getting into the eye and irritating them.</a:t>
            </a:r>
          </a:p>
          <a:p>
            <a:pPr marL="228600" marR="0">
              <a:spcBef>
                <a:spcPts val="0"/>
              </a:spcBef>
              <a:spcAft>
                <a:spcPts val="0"/>
              </a:spcAft>
            </a:pPr>
            <a:r>
              <a:rPr lang="en-US" sz="1200" dirty="0" smtClean="0">
                <a:latin typeface="Times New Roman"/>
                <a:ea typeface="Calibri"/>
              </a:rPr>
              <a:t>Eyes are not red and painful at the end of the day.</a:t>
            </a:r>
          </a:p>
          <a:p>
            <a:pPr marL="228600" marR="0">
              <a:spcBef>
                <a:spcPts val="0"/>
              </a:spcBef>
              <a:spcAft>
                <a:spcPts val="0"/>
              </a:spcAft>
            </a:pPr>
            <a:r>
              <a:rPr lang="en-US" sz="1200" dirty="0" smtClean="0">
                <a:latin typeface="Times New Roman"/>
                <a:ea typeface="Calibri"/>
              </a:rPr>
              <a:t>Keep branches and leaves away from eyes.</a:t>
            </a:r>
          </a:p>
          <a:p>
            <a:pPr marL="228600" marR="0">
              <a:spcBef>
                <a:spcPts val="0"/>
              </a:spcBef>
              <a:spcAft>
                <a:spcPts val="0"/>
              </a:spcAft>
            </a:pPr>
            <a:r>
              <a:rPr lang="en-US" sz="1200" dirty="0" smtClean="0">
                <a:latin typeface="Times New Roman"/>
                <a:ea typeface="Calibri"/>
              </a:rPr>
              <a:t>Protect eyes from incidents with tools or machines.</a:t>
            </a:r>
          </a:p>
          <a:p>
            <a:pPr marL="228600" marR="0">
              <a:spcBef>
                <a:spcPts val="0"/>
              </a:spcBef>
              <a:spcAft>
                <a:spcPts val="0"/>
              </a:spcAft>
            </a:pPr>
            <a:r>
              <a:rPr lang="en-US" sz="1200" dirty="0" smtClean="0">
                <a:latin typeface="Times New Roman"/>
                <a:ea typeface="Calibri"/>
              </a:rPr>
              <a:t>Keep pesticides and chemicals from splashing in the eye.</a:t>
            </a:r>
          </a:p>
          <a:p>
            <a:pPr marL="228600" marR="0">
              <a:spcBef>
                <a:spcPts val="0"/>
              </a:spcBef>
              <a:spcAft>
                <a:spcPts val="0"/>
              </a:spcAft>
            </a:pPr>
            <a:r>
              <a:rPr lang="en-US" sz="1200" dirty="0" smtClean="0">
                <a:latin typeface="Times New Roman"/>
                <a:ea typeface="Calibri"/>
              </a:rPr>
              <a:t>Prevent eye illnesses like growths on eye.</a:t>
            </a: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How to protect your eyes</a:t>
            </a:r>
          </a:p>
          <a:p>
            <a:endParaRPr lang="en-US" dirty="0" smtClean="0"/>
          </a:p>
          <a:p>
            <a:pPr>
              <a:buFont typeface="Arial" pitchFamily="34" charset="0"/>
              <a:buChar char="•"/>
            </a:pPr>
            <a:r>
              <a:rPr lang="en-US" dirty="0" smtClean="0"/>
              <a:t>The effects of the sun on your eyes</a:t>
            </a:r>
          </a:p>
          <a:p>
            <a:endParaRPr lang="en-US" dirty="0" smtClean="0"/>
          </a:p>
          <a:p>
            <a:pPr>
              <a:buFont typeface="Arial" pitchFamily="34" charset="0"/>
              <a:buChar char="•"/>
            </a:pPr>
            <a:r>
              <a:rPr lang="en-US" dirty="0" smtClean="0"/>
              <a:t>What can</a:t>
            </a:r>
            <a:r>
              <a:rPr lang="en-US" baseline="0" dirty="0" smtClean="0"/>
              <a:t> be done in case of an emergency for eye injuries and when you should seek medical attention</a:t>
            </a:r>
            <a:endParaRPr lang="en-US" dirty="0" smtClean="0"/>
          </a:p>
          <a:p>
            <a:endParaRPr lang="en-US" dirty="0" smtClean="0"/>
          </a:p>
          <a:p>
            <a:pPr>
              <a:buFont typeface="Arial" pitchFamily="34" charset="0"/>
              <a:buChar char="•"/>
            </a:pPr>
            <a:r>
              <a:rPr lang="en-US" dirty="0" smtClean="0"/>
              <a:t> The importance of sunglasses/safety</a:t>
            </a:r>
            <a:r>
              <a:rPr lang="en-US" baseline="0" dirty="0" smtClean="0"/>
              <a:t> glasses</a:t>
            </a:r>
            <a:endParaRPr lang="en-US" dirty="0" smtClean="0"/>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you work in Wayne or Ontario Counties, contact the Syracuse office.</a:t>
            </a:r>
          </a:p>
          <a:p>
            <a:endParaRPr lang="en-US" baseline="0" dirty="0" smtClean="0"/>
          </a:p>
          <a:p>
            <a:endParaRPr lang="en-US" baseline="0" dirty="0" smtClean="0"/>
          </a:p>
          <a:p>
            <a:r>
              <a:rPr lang="en-US" baseline="0" dirty="0" smtClean="0"/>
              <a:t>If you work in Monroe County/western NY, contact the Buffalo office. </a:t>
            </a:r>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39F252-187A-4451-A757-285D02532F1D}"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u="sng" kern="1200" dirty="0" smtClean="0">
                <a:solidFill>
                  <a:schemeClr val="tx1"/>
                </a:solidFill>
                <a:latin typeface="+mn-lt"/>
                <a:ea typeface="+mn-ea"/>
                <a:cs typeface="+mn-cs"/>
              </a:rPr>
              <a:t>We</a:t>
            </a:r>
            <a:r>
              <a:rPr lang="en-US" sz="1200" u="sng" kern="1200" baseline="0" dirty="0" smtClean="0">
                <a:solidFill>
                  <a:schemeClr val="tx1"/>
                </a:solidFill>
                <a:latin typeface="+mn-lt"/>
                <a:ea typeface="+mn-ea"/>
                <a:cs typeface="+mn-cs"/>
              </a:rPr>
              <a:t> will be focusing on four parts:</a:t>
            </a:r>
            <a:endParaRPr lang="en-US" sz="1200" u="sng"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r>
              <a:rPr lang="en-US" b="1" dirty="0" smtClean="0"/>
              <a:t>Iris-</a:t>
            </a:r>
            <a:r>
              <a:rPr lang="en-US" dirty="0" smtClean="0"/>
              <a:t> Controls the light that enters the eye.</a:t>
            </a:r>
            <a:r>
              <a:rPr lang="en-US" baseline="0" dirty="0" smtClean="0"/>
              <a:t> It is the colored part of the eye around the pupil. </a:t>
            </a:r>
            <a:endParaRPr lang="en-US" dirty="0" smtClean="0"/>
          </a:p>
          <a:p>
            <a:r>
              <a:rPr lang="en-US" b="1" dirty="0" smtClean="0"/>
              <a:t>Pupil-</a:t>
            </a:r>
            <a:r>
              <a:rPr lang="en-US" dirty="0" smtClean="0"/>
              <a:t> The light enters the eye here. It is the hole in the iris.</a:t>
            </a:r>
            <a:r>
              <a:rPr lang="en-US" baseline="0" dirty="0" smtClean="0"/>
              <a:t> </a:t>
            </a:r>
            <a:endParaRPr lang="en-US" dirty="0" smtClean="0"/>
          </a:p>
          <a:p>
            <a:r>
              <a:rPr lang="en-US" b="1" dirty="0" smtClean="0"/>
              <a:t>Cornea and Lens- </a:t>
            </a:r>
            <a:r>
              <a:rPr lang="en-US" dirty="0" smtClean="0"/>
              <a:t>The cornea is a transparent</a:t>
            </a:r>
            <a:r>
              <a:rPr lang="en-US" baseline="0" dirty="0" smtClean="0"/>
              <a:t> bulge over the pupil. With these two parts working together, the light converges to create a sharp image.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Sclera</a:t>
            </a:r>
            <a:r>
              <a:rPr lang="en-US" sz="1200" kern="1200" dirty="0" smtClean="0">
                <a:solidFill>
                  <a:schemeClr val="tx1"/>
                </a:solidFill>
                <a:latin typeface="+mn-lt"/>
                <a:ea typeface="+mn-ea"/>
                <a:cs typeface="+mn-cs"/>
              </a:rPr>
              <a:t> – the white</a:t>
            </a:r>
            <a:r>
              <a:rPr lang="en-US" sz="1200" kern="1200" baseline="0" dirty="0" smtClean="0">
                <a:solidFill>
                  <a:schemeClr val="tx1"/>
                </a:solidFill>
                <a:latin typeface="+mn-lt"/>
                <a:ea typeface="+mn-ea"/>
                <a:cs typeface="+mn-cs"/>
              </a:rPr>
              <a:t> part of the eye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a:ea typeface="Calibri"/>
              </a:rPr>
              <a:t>The eyes are a very important part of the body.  At work, your eyes are at</a:t>
            </a:r>
            <a:r>
              <a:rPr lang="en-US" sz="1200" baseline="0" dirty="0" smtClean="0">
                <a:latin typeface="Times New Roman"/>
                <a:ea typeface="Calibri"/>
              </a:rPr>
              <a:t> risk because of these factors. We’re going to talk about some illnesses that result from these factors, and how to protect yourself. </a:t>
            </a:r>
            <a:endParaRPr lang="en-US" sz="1200" dirty="0" smtClean="0">
              <a:latin typeface="Times New Roman"/>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a:ea typeface="Calibri"/>
            </a:endParaRP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in eye color – if</a:t>
            </a:r>
            <a:r>
              <a:rPr lang="en-US" baseline="0" dirty="0" smtClean="0"/>
              <a:t> the white part of the eye turns red or pink. </a:t>
            </a:r>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Pinguecula</a:t>
            </a:r>
            <a:r>
              <a:rPr lang="en-US" dirty="0" smtClean="0"/>
              <a:t> is a yellowish area on the white of the eye.</a:t>
            </a:r>
            <a:r>
              <a:rPr lang="en-US" baseline="0" dirty="0" smtClean="0"/>
              <a:t> Usually it is </a:t>
            </a:r>
            <a:r>
              <a:rPr lang="en-US" dirty="0" smtClean="0"/>
              <a:t>on the side closest to the nose.  It is not a tumor.</a:t>
            </a:r>
            <a:r>
              <a:rPr lang="en-US" baseline="0" dirty="0" smtClean="0"/>
              <a:t> I</a:t>
            </a:r>
            <a:r>
              <a:rPr lang="en-US" dirty="0" smtClean="0"/>
              <a:t>t is an alteration of normal tissue resulting in a deposit of protein and fat.</a:t>
            </a:r>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Pterygium</a:t>
            </a:r>
            <a:r>
              <a:rPr lang="en-US" dirty="0" smtClean="0"/>
              <a:t> is fleshy tissue that grows over the corneas of the eye.  It may be small, or grow large enough to cover the pupil and block vision.  </a:t>
            </a:r>
            <a:r>
              <a:rPr lang="en-US" dirty="0" err="1" smtClean="0"/>
              <a:t>Pterygium</a:t>
            </a:r>
            <a:r>
              <a:rPr lang="en-US" dirty="0" smtClean="0"/>
              <a:t> most commonly occurs on the inner corner of the eye, but can appear on the outer corner as well. </a:t>
            </a:r>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Ultra</a:t>
            </a:r>
            <a:r>
              <a:rPr lang="en-US" baseline="0" dirty="0" smtClean="0"/>
              <a:t>violet rays: Radiation from the sun that is invisible. It can damage the eyes and skin.</a:t>
            </a:r>
            <a:endParaRPr lang="en-US" dirty="0" smtClean="0"/>
          </a:p>
          <a:p>
            <a:pPr lvl="0"/>
            <a:endParaRPr lang="en-US" dirty="0" smtClean="0"/>
          </a:p>
          <a:p>
            <a:pPr lvl="0"/>
            <a:r>
              <a:rPr lang="en-US" baseline="0" dirty="0" smtClean="0"/>
              <a:t>UVA: goes deeper into the skin and eyes to cause damage</a:t>
            </a:r>
          </a:p>
          <a:p>
            <a:pPr lvl="0"/>
            <a:r>
              <a:rPr lang="en-US" baseline="0" dirty="0" smtClean="0"/>
              <a:t>UVB: damages the outer layers of skin and eyes</a:t>
            </a:r>
          </a:p>
          <a:p>
            <a:pPr lvl="0"/>
            <a:endParaRPr lang="en-US" baseline="0"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UV Index – indicates the strength</a:t>
            </a:r>
            <a:r>
              <a:rPr lang="en-US" baseline="0" dirty="0" smtClean="0"/>
              <a:t> of UV radiation from the sun from 1 (low) to 11+ (very high). You can use this index to know your risk and take precautions when you work in the sun.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0-2 Low, 3-5 Moderate, 6-7 High, 8-10 Very High, 10+ Extreme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D4E2541-D4EC-4EF6-AA2F-CA09744A896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4BBC471-BF62-4C7C-8301-8F21BF750048}" type="datetimeFigureOut">
              <a:rPr lang="en-US" smtClean="0"/>
              <a:pPr/>
              <a:t>7/24/2012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CAABD4E-3C40-4D6A-97A1-1F557A12747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BBC471-BF62-4C7C-8301-8F21BF750048}"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ABD4E-3C40-4D6A-97A1-1F557A1274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BBC471-BF62-4C7C-8301-8F21BF750048}"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ABD4E-3C40-4D6A-97A1-1F557A1274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4BBC471-BF62-4C7C-8301-8F21BF750048}"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ABD4E-3C40-4D6A-97A1-1F557A12747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BBC471-BF62-4C7C-8301-8F21BF750048}" type="datetimeFigureOut">
              <a:rPr lang="en-US" smtClean="0"/>
              <a:pPr/>
              <a:t>7/24/2012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CAABD4E-3C40-4D6A-97A1-1F557A1274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4BBC471-BF62-4C7C-8301-8F21BF750048}"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ABD4E-3C40-4D6A-97A1-1F557A12747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4BBC471-BF62-4C7C-8301-8F21BF750048}" type="datetimeFigureOut">
              <a:rPr lang="en-US" smtClean="0"/>
              <a:pPr/>
              <a:t>7/24/2012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ABD4E-3C40-4D6A-97A1-1F557A12747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BBC471-BF62-4C7C-8301-8F21BF750048}" type="datetimeFigureOut">
              <a:rPr lang="en-US" smtClean="0"/>
              <a:pPr/>
              <a:t>7/24/2012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ABD4E-3C40-4D6A-97A1-1F557A1274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BC471-BF62-4C7C-8301-8F21BF750048}" type="datetimeFigureOut">
              <a:rPr lang="en-US" smtClean="0"/>
              <a:pPr/>
              <a:t>7/24/2012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ABD4E-3C40-4D6A-97A1-1F557A1274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BBC471-BF62-4C7C-8301-8F21BF750048}"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ABD4E-3C40-4D6A-97A1-1F557A12747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BBC471-BF62-4C7C-8301-8F21BF750048}" type="datetimeFigureOut">
              <a:rPr lang="en-US" smtClean="0"/>
              <a:pPr/>
              <a:t>7/24/2012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CAABD4E-3C40-4D6A-97A1-1F557A12747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4BBC471-BF62-4C7C-8301-8F21BF750048}" type="datetimeFigureOut">
              <a:rPr lang="en-US" smtClean="0"/>
              <a:pPr/>
              <a:t>7/24/2012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CAABD4E-3C40-4D6A-97A1-1F557A1274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r>
              <a:rPr lang="en-US" b="1" dirty="0" smtClean="0"/>
              <a:t>Offered by</a:t>
            </a:r>
          </a:p>
          <a:p>
            <a:r>
              <a:rPr lang="en-US" b="1" dirty="0" smtClean="0"/>
              <a:t>Worker Justice Center of NY</a:t>
            </a:r>
          </a:p>
          <a:p>
            <a:r>
              <a:rPr lang="en-US" b="1" dirty="0" smtClean="0"/>
              <a:t>Through</a:t>
            </a:r>
          </a:p>
          <a:p>
            <a:r>
              <a:rPr lang="en-US" b="1" dirty="0" smtClean="0"/>
              <a:t>OSHA Susan Harwood Capacity Building Training Grant</a:t>
            </a:r>
            <a:endParaRPr lang="en-US" b="1" dirty="0"/>
          </a:p>
        </p:txBody>
      </p:sp>
      <p:sp>
        <p:nvSpPr>
          <p:cNvPr id="2" name="Title 1"/>
          <p:cNvSpPr>
            <a:spLocks noGrp="1"/>
          </p:cNvSpPr>
          <p:nvPr>
            <p:ph type="ctrTitle"/>
          </p:nvPr>
        </p:nvSpPr>
        <p:spPr/>
        <p:txBody>
          <a:bodyPr/>
          <a:lstStyle/>
          <a:p>
            <a:r>
              <a:rPr lang="en-US" dirty="0" smtClean="0"/>
              <a:t>Eye Health &amp; Safety</a:t>
            </a:r>
            <a:endParaRPr lang="en-US" dirty="0"/>
          </a:p>
        </p:txBody>
      </p:sp>
      <p:sp>
        <p:nvSpPr>
          <p:cNvPr id="18433" name="Rectangle 1"/>
          <p:cNvSpPr>
            <a:spLocks noChangeArrowheads="1"/>
          </p:cNvSpPr>
          <p:nvPr/>
        </p:nvSpPr>
        <p:spPr bwMode="auto">
          <a:xfrm>
            <a:off x="457200" y="5793432"/>
            <a:ext cx="84582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000" b="0" i="1" u="none" strike="noStrike" cap="none" normalizeH="0" baseline="0" dirty="0" smtClean="0">
                <a:ln>
                  <a:noFill/>
                </a:ln>
                <a:solidFill>
                  <a:schemeClr val="tx1"/>
                </a:solidFill>
                <a:effectLst/>
                <a:latin typeface="Arial" pitchFamily="34" charset="0"/>
                <a:ea typeface="Times New Roman" pitchFamily="18" charset="0"/>
              </a:rPr>
              <a:t>This material was produced under grant #SH20827SH0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Symptoms of Eye Injuries</a:t>
            </a:r>
            <a:endParaRPr lang="en-US" dirty="0"/>
          </a:p>
        </p:txBody>
      </p:sp>
      <p:sp>
        <p:nvSpPr>
          <p:cNvPr id="3" name="Content Placeholder 2"/>
          <p:cNvSpPr>
            <a:spLocks noGrp="1"/>
          </p:cNvSpPr>
          <p:nvPr>
            <p:ph sz="quarter" idx="1"/>
          </p:nvPr>
        </p:nvSpPr>
        <p:spPr/>
        <p:txBody>
          <a:bodyPr>
            <a:normAutofit/>
          </a:bodyPr>
          <a:lstStyle/>
          <a:p>
            <a:pPr marL="342900" indent="-342900">
              <a:spcBef>
                <a:spcPts val="0"/>
              </a:spcBef>
              <a:buSzPts val="1400"/>
              <a:tabLst>
                <a:tab pos="457200" algn="l"/>
              </a:tabLst>
            </a:pPr>
            <a:r>
              <a:rPr lang="en-US" dirty="0" smtClean="0">
                <a:latin typeface="Calibri" pitchFamily="34" charset="0"/>
                <a:ea typeface="Calibri"/>
              </a:rPr>
              <a:t>Problems with vision</a:t>
            </a:r>
          </a:p>
          <a:p>
            <a:pPr marL="342900" indent="-342900">
              <a:spcBef>
                <a:spcPts val="0"/>
              </a:spcBef>
              <a:buSzPts val="1400"/>
              <a:tabLst>
                <a:tab pos="457200" algn="l"/>
              </a:tabLst>
            </a:pPr>
            <a:r>
              <a:rPr lang="en-US" dirty="0" smtClean="0">
                <a:latin typeface="Calibri" pitchFamily="34" charset="0"/>
                <a:ea typeface="Calibri"/>
              </a:rPr>
              <a:t>Eye pain</a:t>
            </a:r>
          </a:p>
          <a:p>
            <a:pPr marL="342900" indent="-342900">
              <a:spcBef>
                <a:spcPts val="0"/>
              </a:spcBef>
              <a:buSzPts val="1400"/>
              <a:tabLst>
                <a:tab pos="457200" algn="l"/>
              </a:tabLst>
            </a:pPr>
            <a:r>
              <a:rPr lang="en-US" dirty="0" smtClean="0">
                <a:latin typeface="Calibri" pitchFamily="34" charset="0"/>
                <a:ea typeface="Calibri"/>
              </a:rPr>
              <a:t>Change in color of the eye</a:t>
            </a:r>
          </a:p>
          <a:p>
            <a:pPr marL="342900" indent="-342900">
              <a:spcBef>
                <a:spcPts val="0"/>
              </a:spcBef>
              <a:buSzPts val="1400"/>
              <a:tabLst>
                <a:tab pos="457200" algn="l"/>
              </a:tabLst>
            </a:pPr>
            <a:r>
              <a:rPr lang="en-US" dirty="0" smtClean="0">
                <a:latin typeface="Calibri" pitchFamily="34" charset="0"/>
                <a:ea typeface="Calibri"/>
              </a:rPr>
              <a:t>Pupils are different sizes.</a:t>
            </a:r>
          </a:p>
          <a:p>
            <a:pPr marL="342900" indent="-342900">
              <a:spcBef>
                <a:spcPts val="0"/>
              </a:spcBef>
              <a:buSzPts val="1400"/>
              <a:tabLst>
                <a:tab pos="457200" algn="l"/>
              </a:tabLst>
            </a:pPr>
            <a:r>
              <a:rPr lang="en-US" dirty="0" smtClean="0">
                <a:latin typeface="Calibri" pitchFamily="34" charset="0"/>
                <a:ea typeface="Calibri"/>
              </a:rPr>
              <a:t>There is a growth in or near the eye that does not go away in 10 days.</a:t>
            </a:r>
          </a:p>
          <a:p>
            <a:pPr lvl="1">
              <a:buNone/>
            </a:pPr>
            <a:endParaRPr lang="en-US" dirty="0"/>
          </a:p>
        </p:txBody>
      </p:sp>
      <p:pic>
        <p:nvPicPr>
          <p:cNvPr id="4" name="Picture 7" descr="pink-eye"/>
          <p:cNvPicPr>
            <a:picLocks noChangeAspect="1" noChangeArrowheads="1"/>
          </p:cNvPicPr>
          <p:nvPr/>
        </p:nvPicPr>
        <p:blipFill>
          <a:blip r:embed="rId3" cstate="print"/>
          <a:srcRect/>
          <a:stretch>
            <a:fillRect/>
          </a:stretch>
        </p:blipFill>
        <p:spPr bwMode="auto">
          <a:xfrm>
            <a:off x="3429000" y="4419600"/>
            <a:ext cx="3124200" cy="15621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5w_Pinguecula.jpg"/>
          <p:cNvPicPr>
            <a:picLocks noGrp="1" noChangeAspect="1"/>
          </p:cNvPicPr>
          <p:nvPr>
            <p:ph sz="quarter" idx="1"/>
          </p:nvPr>
        </p:nvPicPr>
        <p:blipFill>
          <a:blip r:embed="rId3" cstate="print"/>
          <a:stretch>
            <a:fillRect/>
          </a:stretch>
        </p:blipFill>
        <p:spPr>
          <a:xfrm>
            <a:off x="1143000" y="2209800"/>
            <a:ext cx="3151909" cy="2667000"/>
          </a:xfrm>
        </p:spPr>
      </p:pic>
      <p:sp>
        <p:nvSpPr>
          <p:cNvPr id="2" name="Title 1"/>
          <p:cNvSpPr>
            <a:spLocks noGrp="1"/>
          </p:cNvSpPr>
          <p:nvPr>
            <p:ph type="title"/>
          </p:nvPr>
        </p:nvSpPr>
        <p:spPr>
          <a:xfrm>
            <a:off x="457200" y="274638"/>
            <a:ext cx="8229600" cy="1143000"/>
          </a:xfrm>
        </p:spPr>
        <p:txBody>
          <a:bodyPr>
            <a:normAutofit/>
          </a:bodyPr>
          <a:lstStyle/>
          <a:p>
            <a:pPr algn="ctr"/>
            <a:r>
              <a:rPr lang="en-US" dirty="0" smtClean="0">
                <a:latin typeface="Calibri" pitchFamily="34" charset="0"/>
              </a:rPr>
              <a:t>Eye Conditions: </a:t>
            </a:r>
            <a:r>
              <a:rPr lang="en-US" dirty="0" err="1" smtClean="0">
                <a:latin typeface="Calibri" pitchFamily="34" charset="0"/>
                <a:ea typeface="Calibri"/>
              </a:rPr>
              <a:t>Pinguecula</a:t>
            </a:r>
            <a:endParaRPr lang="en-US" dirty="0">
              <a:latin typeface="Calibri" pitchFamily="34" charset="0"/>
            </a:endParaRPr>
          </a:p>
        </p:txBody>
      </p:sp>
      <p:pic>
        <p:nvPicPr>
          <p:cNvPr id="5" name="Picture 4" descr="230px-PRE-OPERATIVE_PINGUECULA.jpg"/>
          <p:cNvPicPr>
            <a:picLocks noChangeAspect="1"/>
          </p:cNvPicPr>
          <p:nvPr/>
        </p:nvPicPr>
        <p:blipFill>
          <a:blip r:embed="rId4" cstate="print"/>
          <a:stretch>
            <a:fillRect/>
          </a:stretch>
        </p:blipFill>
        <p:spPr>
          <a:xfrm>
            <a:off x="4572000" y="2286000"/>
            <a:ext cx="3276600" cy="2464573"/>
          </a:xfrm>
          <a:prstGeom prst="rect">
            <a:avLst/>
          </a:prstGeom>
        </p:spPr>
      </p:pic>
      <p:sp>
        <p:nvSpPr>
          <p:cNvPr id="6" name="Rectangle 5"/>
          <p:cNvSpPr/>
          <p:nvPr/>
        </p:nvSpPr>
        <p:spPr>
          <a:xfrm>
            <a:off x="762000" y="5486400"/>
            <a:ext cx="7848600" cy="646331"/>
          </a:xfrm>
          <a:prstGeom prst="rect">
            <a:avLst/>
          </a:prstGeom>
        </p:spPr>
        <p:txBody>
          <a:bodyPr wrap="square">
            <a:spAutoFit/>
          </a:bodyPr>
          <a:lstStyle/>
          <a:p>
            <a:r>
              <a:rPr lang="en-US" dirty="0" smtClean="0">
                <a:latin typeface="Calibri" pitchFamily="34" charset="0"/>
              </a:rPr>
              <a:t>These conditions are related to long exposure to UV rays and eye irritation from dry, dusty conditions.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89038"/>
          </a:xfrm>
        </p:spPr>
        <p:txBody>
          <a:bodyPr>
            <a:normAutofit/>
          </a:bodyPr>
          <a:lstStyle/>
          <a:p>
            <a:pPr algn="ctr"/>
            <a:r>
              <a:rPr lang="en-US" b="1" dirty="0" err="1" smtClean="0"/>
              <a:t>Pterygium</a:t>
            </a:r>
            <a:endParaRPr lang="en-US" dirty="0"/>
          </a:p>
        </p:txBody>
      </p:sp>
      <p:pic>
        <p:nvPicPr>
          <p:cNvPr id="5" name="Picture 6" descr="pterygium"/>
          <p:cNvPicPr>
            <a:picLocks noChangeAspect="1" noChangeArrowheads="1"/>
          </p:cNvPicPr>
          <p:nvPr/>
        </p:nvPicPr>
        <p:blipFill>
          <a:blip r:embed="rId3" cstate="print"/>
          <a:srcRect/>
          <a:stretch>
            <a:fillRect/>
          </a:stretch>
        </p:blipFill>
        <p:spPr bwMode="auto">
          <a:xfrm>
            <a:off x="2286000" y="1676400"/>
            <a:ext cx="5105400" cy="3746284"/>
          </a:xfrm>
          <a:prstGeom prst="rect">
            <a:avLst/>
          </a:prstGeom>
          <a:noFill/>
        </p:spPr>
      </p:pic>
      <p:sp>
        <p:nvSpPr>
          <p:cNvPr id="6" name="Rectangle 5"/>
          <p:cNvSpPr/>
          <p:nvPr/>
        </p:nvSpPr>
        <p:spPr>
          <a:xfrm>
            <a:off x="1295400" y="5715000"/>
            <a:ext cx="7162800" cy="646331"/>
          </a:xfrm>
          <a:prstGeom prst="rect">
            <a:avLst/>
          </a:prstGeom>
        </p:spPr>
        <p:txBody>
          <a:bodyPr wrap="square">
            <a:spAutoFit/>
          </a:bodyPr>
          <a:lstStyle/>
          <a:p>
            <a:r>
              <a:rPr lang="en-US" dirty="0" smtClean="0">
                <a:latin typeface="Calibri" pitchFamily="34" charset="0"/>
              </a:rPr>
              <a:t>These conditions are related to long exposure to UV rays and eye irritation from dry, dusty conditions.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Sun’s Rays</a:t>
            </a:r>
            <a:endParaRPr lang="en-US" dirty="0"/>
          </a:p>
        </p:txBody>
      </p:sp>
      <p:pic>
        <p:nvPicPr>
          <p:cNvPr id="6" name="Content Placeholder 3" descr="sun.jpg"/>
          <p:cNvPicPr>
            <a:picLocks noGrp="1" noChangeAspect="1"/>
          </p:cNvPicPr>
          <p:nvPr>
            <p:ph sz="quarter" idx="1"/>
          </p:nvPr>
        </p:nvPicPr>
        <p:blipFill>
          <a:blip r:embed="rId3" cstate="print"/>
          <a:stretch>
            <a:fillRect/>
          </a:stretch>
        </p:blipFill>
        <p:spPr>
          <a:xfrm>
            <a:off x="2514600" y="1447800"/>
            <a:ext cx="4572000" cy="4572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UV index.png"/>
          <p:cNvPicPr>
            <a:picLocks noGrp="1" noChangeAspect="1"/>
          </p:cNvPicPr>
          <p:nvPr>
            <p:ph sz="quarter" idx="1"/>
          </p:nvPr>
        </p:nvPicPr>
        <p:blipFill>
          <a:blip r:embed="rId3" cstate="print"/>
          <a:stretch>
            <a:fillRect/>
          </a:stretch>
        </p:blipFill>
        <p:spPr>
          <a:xfrm>
            <a:off x="762000" y="1295400"/>
            <a:ext cx="2778702" cy="4197866"/>
          </a:xfrm>
        </p:spPr>
      </p:pic>
      <p:cxnSp>
        <p:nvCxnSpPr>
          <p:cNvPr id="8" name="Straight Arrow Connector 7"/>
          <p:cNvCxnSpPr/>
          <p:nvPr/>
        </p:nvCxnSpPr>
        <p:spPr>
          <a:xfrm rot="10800000" flipV="1">
            <a:off x="1676400" y="2133600"/>
            <a:ext cx="3505200" cy="3124200"/>
          </a:xfrm>
          <a:prstGeom prst="bentConnector3">
            <a:avLst>
              <a:gd name="adj1" fmla="val 42375"/>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3810000" y="1600200"/>
            <a:ext cx="1600200" cy="400110"/>
          </a:xfrm>
          <a:prstGeom prst="rect">
            <a:avLst/>
          </a:prstGeom>
          <a:noFill/>
        </p:spPr>
        <p:txBody>
          <a:bodyPr wrap="square" rtlCol="0">
            <a:spAutoFit/>
          </a:bodyPr>
          <a:lstStyle/>
          <a:p>
            <a:pPr algn="ctr"/>
            <a:r>
              <a:rPr lang="en-US" sz="2000" b="1" dirty="0" smtClean="0">
                <a:solidFill>
                  <a:srgbClr val="FF0000"/>
                </a:solidFill>
              </a:rPr>
              <a:t>UV Index</a:t>
            </a:r>
            <a:endParaRPr lang="en-US" sz="2000" b="1" dirty="0">
              <a:solidFill>
                <a:srgbClr val="FF0000"/>
              </a:solidFill>
            </a:endParaRPr>
          </a:p>
        </p:txBody>
      </p:sp>
      <p:pic>
        <p:nvPicPr>
          <p:cNvPr id="16" name="Picture 1" descr="http://www.epa.gov/sunwise/images/uviscaleh_lg.gif"/>
          <p:cNvPicPr>
            <a:picLocks noChangeAspect="1" noChangeArrowheads="1"/>
          </p:cNvPicPr>
          <p:nvPr/>
        </p:nvPicPr>
        <p:blipFill>
          <a:blip r:embed="rId4" cstate="print"/>
          <a:srcRect/>
          <a:stretch>
            <a:fillRect/>
          </a:stretch>
        </p:blipFill>
        <p:spPr bwMode="auto">
          <a:xfrm>
            <a:off x="4038600" y="3352800"/>
            <a:ext cx="4486275" cy="644859"/>
          </a:xfrm>
          <a:prstGeom prst="rect">
            <a:avLst/>
          </a:prstGeom>
          <a:noFill/>
          <a:ln w="9525">
            <a:noFill/>
            <a:miter lim="800000"/>
            <a:headEnd/>
            <a:tailEnd/>
          </a:ln>
        </p:spPr>
      </p:pic>
      <p:sp>
        <p:nvSpPr>
          <p:cNvPr id="19" name="Title 1"/>
          <p:cNvSpPr>
            <a:spLocks noGrp="1"/>
          </p:cNvSpPr>
          <p:nvPr>
            <p:ph type="title"/>
          </p:nvPr>
        </p:nvSpPr>
        <p:spPr>
          <a:xfrm>
            <a:off x="914400" y="274638"/>
            <a:ext cx="7772400" cy="944562"/>
          </a:xfrm>
        </p:spPr>
        <p:txBody>
          <a:bodyPr>
            <a:normAutofit/>
          </a:bodyPr>
          <a:lstStyle/>
          <a:p>
            <a:pPr algn="ctr"/>
            <a:r>
              <a:rPr lang="en-US" dirty="0" smtClean="0"/>
              <a:t>Calculating the Danger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Protecting your eyes</a:t>
            </a:r>
            <a:endParaRPr lang="en-US" dirty="0">
              <a:latin typeface="Calibri" pitchFamily="34" charset="0"/>
            </a:endParaRPr>
          </a:p>
        </p:txBody>
      </p:sp>
      <p:pic>
        <p:nvPicPr>
          <p:cNvPr id="4" name="Content Placeholder 3" descr="Y19GFGY_HERO1.jpg"/>
          <p:cNvPicPr>
            <a:picLocks noGrp="1" noChangeAspect="1"/>
          </p:cNvPicPr>
          <p:nvPr>
            <p:ph sz="quarter" idx="1"/>
          </p:nvPr>
        </p:nvPicPr>
        <p:blipFill>
          <a:blip r:embed="rId3" cstate="print"/>
          <a:srcRect t="25185" b="28876"/>
          <a:stretch>
            <a:fillRect/>
          </a:stretch>
        </p:blipFill>
        <p:spPr>
          <a:xfrm>
            <a:off x="1143000" y="2057400"/>
            <a:ext cx="3886200" cy="2386263"/>
          </a:xfrm>
        </p:spPr>
      </p:pic>
      <p:pic>
        <p:nvPicPr>
          <p:cNvPr id="5" name="Content Placeholder 3" descr="Y19GFGY_FRONT.jpg"/>
          <p:cNvPicPr>
            <a:picLocks noChangeAspect="1"/>
          </p:cNvPicPr>
          <p:nvPr/>
        </p:nvPicPr>
        <p:blipFill>
          <a:blip r:embed="rId4" cstate="print"/>
          <a:srcRect t="20000" b="33333"/>
          <a:stretch>
            <a:fillRect/>
          </a:stretch>
        </p:blipFill>
        <p:spPr>
          <a:xfrm>
            <a:off x="3733800" y="3810000"/>
            <a:ext cx="5018750" cy="2590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Protecting your eyes</a:t>
            </a:r>
            <a:endParaRPr lang="en-US" dirty="0"/>
          </a:p>
        </p:txBody>
      </p:sp>
      <p:pic>
        <p:nvPicPr>
          <p:cNvPr id="4" name="Content Placeholder 3" descr="WashHands2.jpg"/>
          <p:cNvPicPr>
            <a:picLocks noGrp="1" noChangeAspect="1"/>
          </p:cNvPicPr>
          <p:nvPr>
            <p:ph sz="quarter" idx="1"/>
          </p:nvPr>
        </p:nvPicPr>
        <p:blipFill>
          <a:blip r:embed="rId3" cstate="print"/>
          <a:stretch>
            <a:fillRect/>
          </a:stretch>
        </p:blipFill>
        <p:spPr>
          <a:xfrm>
            <a:off x="685800" y="1524000"/>
            <a:ext cx="3352800" cy="4501019"/>
          </a:xfrm>
        </p:spPr>
      </p:pic>
      <p:pic>
        <p:nvPicPr>
          <p:cNvPr id="5" name="Picture 4" descr="dont rub eye.png"/>
          <p:cNvPicPr>
            <a:picLocks noChangeAspect="1"/>
          </p:cNvPicPr>
          <p:nvPr/>
        </p:nvPicPr>
        <p:blipFill>
          <a:blip r:embed="rId4" cstate="print"/>
          <a:stretch>
            <a:fillRect/>
          </a:stretch>
        </p:blipFill>
        <p:spPr>
          <a:xfrm>
            <a:off x="4953000" y="1600200"/>
            <a:ext cx="3581400" cy="429768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Protecting your eyes</a:t>
            </a:r>
            <a:endParaRPr lang="en-US"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222171" y="1447800"/>
            <a:ext cx="7156858"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Protecting your eyes</a:t>
            </a:r>
            <a:endParaRPr lang="en-US" dirty="0"/>
          </a:p>
        </p:txBody>
      </p:sp>
      <p:pic>
        <p:nvPicPr>
          <p:cNvPr id="4" name="Content Placeholder 3" descr="Elder%20workers.jpg"/>
          <p:cNvPicPr>
            <a:picLocks noGrp="1" noChangeAspect="1"/>
          </p:cNvPicPr>
          <p:nvPr>
            <p:ph sz="quarter" idx="1"/>
          </p:nvPr>
        </p:nvPicPr>
        <p:blipFill>
          <a:blip r:embed="rId3" cstate="print"/>
          <a:stretch>
            <a:fillRect/>
          </a:stretch>
        </p:blipFill>
        <p:spPr>
          <a:xfrm>
            <a:off x="838200" y="1600200"/>
            <a:ext cx="6849438" cy="4572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143000"/>
          </a:xfrm>
        </p:spPr>
        <p:txBody>
          <a:bodyPr>
            <a:normAutofit fontScale="90000"/>
          </a:bodyPr>
          <a:lstStyle/>
          <a:p>
            <a:pPr lvl="0" algn="ctr"/>
            <a:r>
              <a:rPr lang="en-US" dirty="0" smtClean="0">
                <a:solidFill>
                  <a:srgbClr val="FF0000"/>
                </a:solidFill>
                <a:latin typeface="Calibri" pitchFamily="34" charset="0"/>
              </a:rPr>
              <a:t>In case of emergency:</a:t>
            </a:r>
            <a:br>
              <a:rPr lang="en-US" dirty="0" smtClean="0">
                <a:solidFill>
                  <a:srgbClr val="FF0000"/>
                </a:solidFill>
                <a:latin typeface="Calibri" pitchFamily="34" charset="0"/>
              </a:rPr>
            </a:br>
            <a:r>
              <a:rPr lang="en-US" dirty="0" smtClean="0">
                <a:latin typeface="Calibri" pitchFamily="34" charset="0"/>
                <a:ea typeface="Calibri"/>
              </a:rPr>
              <a:t>Chemicals in the eye</a:t>
            </a:r>
            <a:endParaRPr lang="en-US" dirty="0">
              <a:solidFill>
                <a:srgbClr val="FF0000"/>
              </a:solidFill>
              <a:latin typeface="Calibri" pitchFamily="34" charset="0"/>
            </a:endParaRPr>
          </a:p>
        </p:txBody>
      </p:sp>
      <p:sp>
        <p:nvSpPr>
          <p:cNvPr id="3" name="Content Placeholder 2"/>
          <p:cNvSpPr>
            <a:spLocks noGrp="1"/>
          </p:cNvSpPr>
          <p:nvPr>
            <p:ph sz="quarter" idx="1"/>
          </p:nvPr>
        </p:nvSpPr>
        <p:spPr>
          <a:xfrm>
            <a:off x="914400" y="1447800"/>
            <a:ext cx="7848600" cy="4953000"/>
          </a:xfrm>
        </p:spPr>
        <p:txBody>
          <a:bodyPr>
            <a:normAutofit fontScale="85000" lnSpcReduction="20000"/>
          </a:bodyPr>
          <a:lstStyle/>
          <a:p>
            <a:pPr lvl="0"/>
            <a:endParaRPr lang="en-US" sz="3600" b="1" dirty="0" smtClean="0">
              <a:latin typeface="Perpetua" pitchFamily="18" charset="0"/>
              <a:ea typeface="Calibri"/>
            </a:endParaRPr>
          </a:p>
          <a:p>
            <a:pPr lvl="0">
              <a:buNone/>
            </a:pPr>
            <a:endParaRPr lang="en-US" sz="3600" b="1" dirty="0" smtClean="0">
              <a:latin typeface="Perpetua" pitchFamily="18" charset="0"/>
              <a:ea typeface="Calibri"/>
            </a:endParaRPr>
          </a:p>
          <a:p>
            <a:pPr lvl="0"/>
            <a:endParaRPr lang="en-US" sz="3600" dirty="0" smtClean="0">
              <a:latin typeface="Perpetua" pitchFamily="18" charset="0"/>
              <a:ea typeface="Calibri"/>
            </a:endParaRPr>
          </a:p>
          <a:p>
            <a:pPr lvl="0"/>
            <a:endParaRPr lang="en-US" sz="3600" dirty="0" smtClean="0">
              <a:latin typeface="Perpetua" pitchFamily="18" charset="0"/>
              <a:ea typeface="Calibri"/>
            </a:endParaRPr>
          </a:p>
          <a:p>
            <a:pPr lvl="0"/>
            <a:endParaRPr lang="en-US" sz="3600" dirty="0" smtClean="0">
              <a:latin typeface="Perpetua" pitchFamily="18" charset="0"/>
              <a:ea typeface="Calibri"/>
            </a:endParaRPr>
          </a:p>
          <a:p>
            <a:pPr lvl="0" algn="ctr">
              <a:buNone/>
            </a:pPr>
            <a:endParaRPr lang="en-US" sz="2800" dirty="0" smtClean="0">
              <a:latin typeface="Calibri" pitchFamily="34" charset="0"/>
              <a:ea typeface="Calibri"/>
            </a:endParaRPr>
          </a:p>
          <a:p>
            <a:pPr lvl="0" algn="ctr">
              <a:buNone/>
            </a:pPr>
            <a:endParaRPr lang="en-US" sz="2800" dirty="0" smtClean="0">
              <a:latin typeface="Calibri" pitchFamily="34" charset="0"/>
              <a:ea typeface="Calibri"/>
            </a:endParaRPr>
          </a:p>
          <a:p>
            <a:pPr lvl="0" algn="ctr">
              <a:buNone/>
            </a:pPr>
            <a:endParaRPr lang="en-US" sz="2800" dirty="0" smtClean="0">
              <a:latin typeface="Calibri" pitchFamily="34" charset="0"/>
              <a:ea typeface="Calibri"/>
            </a:endParaRPr>
          </a:p>
          <a:p>
            <a:pPr lvl="0" algn="ctr">
              <a:buNone/>
            </a:pPr>
            <a:endParaRPr lang="en-US" sz="2800" dirty="0" smtClean="0">
              <a:latin typeface="Calibri" pitchFamily="34" charset="0"/>
              <a:ea typeface="Calibri"/>
            </a:endParaRPr>
          </a:p>
          <a:p>
            <a:pPr lvl="0" algn="ctr">
              <a:buNone/>
            </a:pPr>
            <a:r>
              <a:rPr lang="en-US" sz="3300" dirty="0" smtClean="0">
                <a:latin typeface="Calibri" pitchFamily="34" charset="0"/>
                <a:ea typeface="Calibri"/>
              </a:rPr>
              <a:t>Rinse the eye with clean water for 15 minutes. Get medical attention immediately.</a:t>
            </a:r>
          </a:p>
          <a:p>
            <a:endParaRPr lang="en-US" sz="3600" dirty="0"/>
          </a:p>
        </p:txBody>
      </p:sp>
      <p:pic>
        <p:nvPicPr>
          <p:cNvPr id="4" name="Picture 3" descr="Eye-Wash-4d356000b5fdb.jpg"/>
          <p:cNvPicPr>
            <a:picLocks noChangeAspect="1"/>
          </p:cNvPicPr>
          <p:nvPr/>
        </p:nvPicPr>
        <p:blipFill>
          <a:blip r:embed="rId3" cstate="print"/>
          <a:stretch>
            <a:fillRect/>
          </a:stretch>
        </p:blipFill>
        <p:spPr>
          <a:xfrm>
            <a:off x="2514600" y="1828800"/>
            <a:ext cx="4423270" cy="30594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a:solidFill>
            <a:schemeClr val="accent6">
              <a:lumMod val="40000"/>
              <a:lumOff val="60000"/>
            </a:schemeClr>
          </a:solidFill>
        </p:spPr>
        <p:txBody>
          <a:bodyPr/>
          <a:lstStyle/>
          <a:p>
            <a:endParaRPr lang="en-US" dirty="0" smtClean="0"/>
          </a:p>
          <a:p>
            <a:pPr algn="ctr">
              <a:buNone/>
            </a:pPr>
            <a:endParaRPr lang="en-US" sz="4400" dirty="0" smtClean="0"/>
          </a:p>
          <a:p>
            <a:pPr algn="ctr">
              <a:buNone/>
            </a:pPr>
            <a:endParaRPr lang="en-US" sz="1800" dirty="0" smtClean="0"/>
          </a:p>
          <a:p>
            <a:pPr algn="ctr">
              <a:buNone/>
            </a:pPr>
            <a:endParaRPr lang="en-US" sz="2400" dirty="0" smtClean="0"/>
          </a:p>
          <a:p>
            <a:pPr algn="ctr">
              <a:buNone/>
            </a:pPr>
            <a:r>
              <a:rPr lang="en-US" sz="6000" dirty="0" smtClean="0">
                <a:latin typeface="Calibri" pitchFamily="34" charset="0"/>
              </a:rPr>
              <a:t>Pre-test</a:t>
            </a:r>
            <a:endParaRPr lang="en-US" sz="600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143000"/>
          </a:xfrm>
        </p:spPr>
        <p:txBody>
          <a:bodyPr>
            <a:normAutofit fontScale="90000"/>
          </a:bodyPr>
          <a:lstStyle/>
          <a:p>
            <a:pPr algn="ctr"/>
            <a:r>
              <a:rPr lang="en-US" dirty="0" smtClean="0">
                <a:solidFill>
                  <a:srgbClr val="FF0000"/>
                </a:solidFill>
                <a:latin typeface="Calibri" pitchFamily="34" charset="0"/>
              </a:rPr>
              <a:t>In case of emergency: </a:t>
            </a:r>
            <a:br>
              <a:rPr lang="en-US" dirty="0" smtClean="0">
                <a:solidFill>
                  <a:srgbClr val="FF0000"/>
                </a:solidFill>
                <a:latin typeface="Calibri" pitchFamily="34" charset="0"/>
              </a:rPr>
            </a:br>
            <a:r>
              <a:rPr lang="es-ES" dirty="0" err="1" smtClean="0">
                <a:solidFill>
                  <a:schemeClr val="tx1"/>
                </a:solidFill>
                <a:latin typeface="Calibri" pitchFamily="34" charset="0"/>
              </a:rPr>
              <a:t>Dust</a:t>
            </a:r>
            <a:r>
              <a:rPr lang="es-ES" dirty="0" smtClean="0">
                <a:solidFill>
                  <a:schemeClr val="tx1"/>
                </a:solidFill>
                <a:latin typeface="Calibri" pitchFamily="34" charset="0"/>
              </a:rPr>
              <a:t> </a:t>
            </a:r>
            <a:r>
              <a:rPr lang="es-ES" dirty="0" err="1" smtClean="0">
                <a:solidFill>
                  <a:schemeClr val="tx1"/>
                </a:solidFill>
                <a:latin typeface="Calibri" pitchFamily="34" charset="0"/>
              </a:rPr>
              <a:t>or</a:t>
            </a:r>
            <a:r>
              <a:rPr lang="es-ES" dirty="0" smtClean="0">
                <a:solidFill>
                  <a:schemeClr val="tx1"/>
                </a:solidFill>
                <a:latin typeface="Calibri" pitchFamily="34" charset="0"/>
              </a:rPr>
              <a:t> </a:t>
            </a:r>
            <a:r>
              <a:rPr lang="es-ES" dirty="0" err="1" smtClean="0">
                <a:solidFill>
                  <a:schemeClr val="tx1"/>
                </a:solidFill>
                <a:latin typeface="Calibri" pitchFamily="34" charset="0"/>
              </a:rPr>
              <a:t>dirt</a:t>
            </a:r>
            <a:r>
              <a:rPr lang="es-ES" dirty="0" smtClean="0">
                <a:solidFill>
                  <a:schemeClr val="tx1"/>
                </a:solidFill>
                <a:latin typeface="Calibri" pitchFamily="34" charset="0"/>
              </a:rPr>
              <a:t> in </a:t>
            </a:r>
            <a:r>
              <a:rPr lang="es-ES" dirty="0" err="1" smtClean="0">
                <a:solidFill>
                  <a:schemeClr val="tx1"/>
                </a:solidFill>
                <a:latin typeface="Calibri" pitchFamily="34" charset="0"/>
              </a:rPr>
              <a:t>the</a:t>
            </a:r>
            <a:r>
              <a:rPr lang="es-ES" dirty="0" smtClean="0">
                <a:solidFill>
                  <a:schemeClr val="tx1"/>
                </a:solidFill>
                <a:latin typeface="Calibri" pitchFamily="34" charset="0"/>
              </a:rPr>
              <a:t> </a:t>
            </a:r>
            <a:r>
              <a:rPr lang="es-ES" dirty="0" err="1" smtClean="0">
                <a:solidFill>
                  <a:schemeClr val="tx1"/>
                </a:solidFill>
                <a:latin typeface="Calibri" pitchFamily="34" charset="0"/>
              </a:rPr>
              <a:t>eye</a:t>
            </a:r>
            <a:endParaRPr lang="en-US" dirty="0">
              <a:solidFill>
                <a:schemeClr val="tx1"/>
              </a:solidFill>
              <a:latin typeface="Calibri" pitchFamily="34" charset="0"/>
            </a:endParaRPr>
          </a:p>
        </p:txBody>
      </p:sp>
      <p:sp>
        <p:nvSpPr>
          <p:cNvPr id="3" name="Content Placeholder 2"/>
          <p:cNvSpPr>
            <a:spLocks noGrp="1"/>
          </p:cNvSpPr>
          <p:nvPr>
            <p:ph sz="quarter" idx="1"/>
          </p:nvPr>
        </p:nvSpPr>
        <p:spPr/>
        <p:txBody>
          <a:bodyPr>
            <a:normAutofit lnSpcReduction="10000"/>
          </a:bodyPr>
          <a:lstStyle/>
          <a:p>
            <a:endParaRPr lang="en-US" sz="3600" b="1" dirty="0" smtClean="0">
              <a:latin typeface="Perpetua" pitchFamily="18" charset="0"/>
              <a:ea typeface="Calibri"/>
            </a:endParaRPr>
          </a:p>
          <a:p>
            <a:endParaRPr lang="en-US" sz="3600" dirty="0" smtClean="0">
              <a:latin typeface="Perpetua" pitchFamily="18" charset="0"/>
              <a:ea typeface="Calibri"/>
            </a:endParaRPr>
          </a:p>
          <a:p>
            <a:endParaRPr lang="en-US" sz="3600" dirty="0" smtClean="0">
              <a:latin typeface="Perpetua" pitchFamily="18" charset="0"/>
              <a:ea typeface="Calibri"/>
            </a:endParaRPr>
          </a:p>
          <a:p>
            <a:endParaRPr lang="en-US" sz="3600" dirty="0" smtClean="0">
              <a:latin typeface="Perpetua" pitchFamily="18" charset="0"/>
              <a:ea typeface="Calibri"/>
            </a:endParaRPr>
          </a:p>
          <a:p>
            <a:pPr>
              <a:buNone/>
            </a:pPr>
            <a:endParaRPr lang="en-US" sz="3200" dirty="0" smtClean="0">
              <a:latin typeface="Perpetua" pitchFamily="18" charset="0"/>
              <a:ea typeface="Calibri"/>
            </a:endParaRPr>
          </a:p>
          <a:p>
            <a:pPr>
              <a:buNone/>
            </a:pPr>
            <a:endParaRPr lang="en-US" dirty="0" smtClean="0">
              <a:latin typeface="Calibri" pitchFamily="34" charset="0"/>
              <a:ea typeface="Calibri"/>
            </a:endParaRPr>
          </a:p>
          <a:p>
            <a:pPr>
              <a:buNone/>
            </a:pPr>
            <a:r>
              <a:rPr lang="en-US" sz="2800" dirty="0" smtClean="0">
                <a:latin typeface="Calibri" pitchFamily="34" charset="0"/>
                <a:ea typeface="Calibri"/>
              </a:rPr>
              <a:t>   Rinse the eye with clean water for 5 minutes.  If it does not feel better, get medical attention immediately.</a:t>
            </a:r>
            <a:endParaRPr lang="en-US" sz="3600" dirty="0">
              <a:latin typeface="Calibri" pitchFamily="34" charset="0"/>
            </a:endParaRPr>
          </a:p>
        </p:txBody>
      </p:sp>
      <p:pic>
        <p:nvPicPr>
          <p:cNvPr id="4" name="Picture 3" descr="EyeWash.jpg"/>
          <p:cNvPicPr>
            <a:picLocks noChangeAspect="1"/>
          </p:cNvPicPr>
          <p:nvPr/>
        </p:nvPicPr>
        <p:blipFill>
          <a:blip r:embed="rId3" cstate="print"/>
          <a:stretch>
            <a:fillRect/>
          </a:stretch>
        </p:blipFill>
        <p:spPr>
          <a:xfrm>
            <a:off x="2743200" y="1752600"/>
            <a:ext cx="4114800" cy="271576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latin typeface="Calibri" pitchFamily="34" charset="0"/>
              </a:rPr>
              <a:t>In case of emergency: </a:t>
            </a:r>
            <a:br>
              <a:rPr lang="en-US" dirty="0" smtClean="0">
                <a:solidFill>
                  <a:srgbClr val="FF0000"/>
                </a:solidFill>
                <a:latin typeface="Calibri" pitchFamily="34" charset="0"/>
              </a:rPr>
            </a:br>
            <a:r>
              <a:rPr lang="es-ES" dirty="0" err="1" smtClean="0">
                <a:solidFill>
                  <a:schemeClr val="tx1"/>
                </a:solidFill>
                <a:latin typeface="Calibri" pitchFamily="34" charset="0"/>
              </a:rPr>
              <a:t>Foreign</a:t>
            </a:r>
            <a:r>
              <a:rPr lang="es-ES" dirty="0" smtClean="0">
                <a:solidFill>
                  <a:schemeClr val="tx1"/>
                </a:solidFill>
                <a:latin typeface="Calibri" pitchFamily="34" charset="0"/>
              </a:rPr>
              <a:t> </a:t>
            </a:r>
            <a:r>
              <a:rPr lang="es-ES" dirty="0" err="1" smtClean="0">
                <a:solidFill>
                  <a:schemeClr val="tx1"/>
                </a:solidFill>
                <a:latin typeface="Calibri" pitchFamily="34" charset="0"/>
              </a:rPr>
              <a:t>body</a:t>
            </a:r>
            <a:r>
              <a:rPr lang="es-ES" dirty="0" smtClean="0">
                <a:solidFill>
                  <a:schemeClr val="tx1"/>
                </a:solidFill>
                <a:latin typeface="Calibri" pitchFamily="34" charset="0"/>
              </a:rPr>
              <a:t> </a:t>
            </a:r>
            <a:r>
              <a:rPr lang="es-ES" dirty="0" err="1" smtClean="0">
                <a:solidFill>
                  <a:schemeClr val="tx1"/>
                </a:solidFill>
                <a:latin typeface="Calibri" pitchFamily="34" charset="0"/>
              </a:rPr>
              <a:t>sensation</a:t>
            </a:r>
            <a:r>
              <a:rPr lang="es-ES" dirty="0" smtClean="0">
                <a:solidFill>
                  <a:schemeClr val="tx1"/>
                </a:solidFill>
                <a:latin typeface="Calibri" pitchFamily="34" charset="0"/>
              </a:rPr>
              <a:t> in </a:t>
            </a:r>
            <a:r>
              <a:rPr lang="es-ES" dirty="0" err="1" smtClean="0">
                <a:solidFill>
                  <a:schemeClr val="tx1"/>
                </a:solidFill>
                <a:latin typeface="Calibri" pitchFamily="34" charset="0"/>
              </a:rPr>
              <a:t>the</a:t>
            </a:r>
            <a:r>
              <a:rPr lang="es-ES" dirty="0" smtClean="0">
                <a:solidFill>
                  <a:schemeClr val="tx1"/>
                </a:solidFill>
                <a:latin typeface="Calibri" pitchFamily="34" charset="0"/>
              </a:rPr>
              <a:t> </a:t>
            </a:r>
            <a:r>
              <a:rPr lang="es-ES" dirty="0" err="1" smtClean="0">
                <a:solidFill>
                  <a:schemeClr val="tx1"/>
                </a:solidFill>
                <a:latin typeface="Calibri" pitchFamily="34" charset="0"/>
              </a:rPr>
              <a:t>eye</a:t>
            </a:r>
            <a:endParaRPr lang="en-US" dirty="0">
              <a:solidFill>
                <a:schemeClr val="tx1"/>
              </a:solidFill>
              <a:latin typeface="Calibri" pitchFamily="34" charset="0"/>
            </a:endParaRPr>
          </a:p>
        </p:txBody>
      </p:sp>
      <p:sp>
        <p:nvSpPr>
          <p:cNvPr id="3" name="Content Placeholder 2"/>
          <p:cNvSpPr>
            <a:spLocks noGrp="1"/>
          </p:cNvSpPr>
          <p:nvPr>
            <p:ph sz="quarter" idx="1"/>
          </p:nvPr>
        </p:nvSpPr>
        <p:spPr>
          <a:xfrm>
            <a:off x="914400" y="1447800"/>
            <a:ext cx="7772400" cy="4876800"/>
          </a:xfrm>
        </p:spPr>
        <p:txBody>
          <a:bodyPr>
            <a:normAutofit fontScale="92500" lnSpcReduction="10000"/>
          </a:bodyPr>
          <a:lstStyle/>
          <a:p>
            <a:pPr lvl="0">
              <a:buNone/>
            </a:pPr>
            <a:r>
              <a:rPr lang="en-US" sz="3600" dirty="0" smtClean="0">
                <a:latin typeface="Calibri" pitchFamily="34" charset="0"/>
                <a:ea typeface="Calibri"/>
              </a:rPr>
              <a:t>  </a:t>
            </a:r>
          </a:p>
          <a:p>
            <a:pPr lvl="0">
              <a:buNone/>
            </a:pPr>
            <a:endParaRPr lang="en-US" sz="3600" dirty="0" smtClean="0">
              <a:latin typeface="Calibri" pitchFamily="34" charset="0"/>
              <a:ea typeface="Calibri"/>
            </a:endParaRPr>
          </a:p>
          <a:p>
            <a:pPr lvl="0">
              <a:buNone/>
            </a:pPr>
            <a:endParaRPr lang="en-US" sz="3600" dirty="0" smtClean="0">
              <a:latin typeface="Calibri" pitchFamily="34" charset="0"/>
              <a:ea typeface="Calibri"/>
            </a:endParaRPr>
          </a:p>
          <a:p>
            <a:pPr lvl="0">
              <a:buNone/>
            </a:pPr>
            <a:endParaRPr lang="en-US" sz="2800" dirty="0" smtClean="0">
              <a:latin typeface="Calibri" pitchFamily="34" charset="0"/>
              <a:ea typeface="Calibri"/>
            </a:endParaRPr>
          </a:p>
          <a:p>
            <a:pPr lvl="0">
              <a:buNone/>
            </a:pPr>
            <a:endParaRPr lang="en-US" sz="2800" dirty="0" smtClean="0">
              <a:latin typeface="Calibri" pitchFamily="34" charset="0"/>
              <a:ea typeface="Calibri"/>
            </a:endParaRPr>
          </a:p>
          <a:p>
            <a:pPr lvl="0">
              <a:buNone/>
            </a:pPr>
            <a:endParaRPr lang="en-US" sz="2800" dirty="0" smtClean="0">
              <a:latin typeface="Calibri" pitchFamily="34" charset="0"/>
              <a:ea typeface="Calibri"/>
            </a:endParaRPr>
          </a:p>
          <a:p>
            <a:pPr lvl="0">
              <a:buNone/>
            </a:pPr>
            <a:r>
              <a:rPr lang="en-US" sz="2800" dirty="0" smtClean="0">
                <a:latin typeface="Calibri" pitchFamily="34" charset="0"/>
                <a:ea typeface="Calibri"/>
              </a:rPr>
              <a:t>   </a:t>
            </a:r>
          </a:p>
          <a:p>
            <a:pPr>
              <a:buNone/>
            </a:pPr>
            <a:r>
              <a:rPr lang="en-US" sz="2800" dirty="0" smtClean="0">
                <a:latin typeface="Calibri" pitchFamily="34" charset="0"/>
                <a:ea typeface="Calibri"/>
              </a:rPr>
              <a:t> This may be due to a scratch on the cornea from dust or other small particles.  Wash the eye thoroughly.  If the sensation persists, seek medical attention.</a:t>
            </a:r>
          </a:p>
          <a:p>
            <a:endParaRPr lang="en-US" sz="3600" dirty="0"/>
          </a:p>
        </p:txBody>
      </p:sp>
      <p:pic>
        <p:nvPicPr>
          <p:cNvPr id="15361" name="Picture 1" descr="C:\Documents and Settings\premnathd.MAIN\Local Settings\Temporary Internet Files\Content.IE5\NPCKWN3B\MP900448626[1].jpg"/>
          <p:cNvPicPr>
            <a:picLocks noChangeAspect="1" noChangeArrowheads="1"/>
          </p:cNvPicPr>
          <p:nvPr/>
        </p:nvPicPr>
        <p:blipFill>
          <a:blip r:embed="rId3" cstate="print"/>
          <a:srcRect/>
          <a:stretch>
            <a:fillRect/>
          </a:stretch>
        </p:blipFill>
        <p:spPr bwMode="auto">
          <a:xfrm>
            <a:off x="2667000" y="1676400"/>
            <a:ext cx="3657600" cy="2743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74320" lvl="0" indent="-274320" algn="ctr">
              <a:spcBef>
                <a:spcPts val="580"/>
              </a:spcBef>
            </a:pPr>
            <a:r>
              <a:rPr lang="en-US" dirty="0" smtClean="0">
                <a:solidFill>
                  <a:srgbClr val="FF0000"/>
                </a:solidFill>
                <a:latin typeface="Calibri" pitchFamily="34" charset="0"/>
              </a:rPr>
              <a:t>In case of emergency:  </a:t>
            </a:r>
            <a:r>
              <a:rPr lang="en-US" dirty="0" smtClean="0">
                <a:solidFill>
                  <a:schemeClr val="accent1"/>
                </a:solidFill>
                <a:latin typeface="Calibri" pitchFamily="34" charset="0"/>
              </a:rPr>
              <a:t/>
            </a:r>
            <a:br>
              <a:rPr lang="en-US" dirty="0" smtClean="0">
                <a:solidFill>
                  <a:schemeClr val="accent1"/>
                </a:solidFill>
                <a:latin typeface="Calibri" pitchFamily="34" charset="0"/>
              </a:rPr>
            </a:br>
            <a:r>
              <a:rPr lang="en-US" sz="3200" dirty="0" smtClean="0">
                <a:solidFill>
                  <a:prstClr val="black"/>
                </a:solidFill>
                <a:latin typeface="Calibri" pitchFamily="34" charset="0"/>
                <a:ea typeface="Calibri"/>
                <a:cs typeface="+mn-cs"/>
              </a:rPr>
              <a:t>Cut on the eyelid or eyeball</a:t>
            </a:r>
            <a:endParaRPr lang="en-US" dirty="0">
              <a:solidFill>
                <a:schemeClr val="accent1"/>
              </a:solidFill>
              <a:latin typeface="Calibri" pitchFamily="34" charset="0"/>
            </a:endParaRPr>
          </a:p>
        </p:txBody>
      </p:sp>
      <p:sp>
        <p:nvSpPr>
          <p:cNvPr id="3" name="Content Placeholder 2"/>
          <p:cNvSpPr>
            <a:spLocks noGrp="1"/>
          </p:cNvSpPr>
          <p:nvPr>
            <p:ph sz="quarter" idx="1"/>
          </p:nvPr>
        </p:nvSpPr>
        <p:spPr/>
        <p:txBody>
          <a:bodyPr>
            <a:normAutofit/>
          </a:bodyPr>
          <a:lstStyle/>
          <a:p>
            <a:pPr lvl="0"/>
            <a:endParaRPr lang="en-US" sz="3600" b="1" dirty="0" smtClean="0">
              <a:latin typeface="Times New Roman"/>
              <a:ea typeface="Calibri"/>
            </a:endParaRPr>
          </a:p>
          <a:p>
            <a:pPr lvl="0">
              <a:buNone/>
            </a:pPr>
            <a:r>
              <a:rPr lang="en-US" sz="3200" dirty="0" smtClean="0">
                <a:latin typeface="Times New Roman"/>
                <a:ea typeface="Calibri"/>
              </a:rPr>
              <a:t>	</a:t>
            </a:r>
          </a:p>
          <a:p>
            <a:pPr lvl="0">
              <a:buNone/>
            </a:pPr>
            <a:r>
              <a:rPr lang="en-US" sz="3200" dirty="0" smtClean="0">
                <a:latin typeface="Calibri" pitchFamily="34" charset="0"/>
                <a:ea typeface="Calibri"/>
              </a:rPr>
              <a:t>	</a:t>
            </a:r>
          </a:p>
          <a:p>
            <a:pPr lvl="0">
              <a:buNone/>
            </a:pPr>
            <a:endParaRPr lang="en-US" sz="3200" dirty="0" smtClean="0">
              <a:latin typeface="Calibri" pitchFamily="34" charset="0"/>
              <a:ea typeface="Calibri"/>
            </a:endParaRPr>
          </a:p>
          <a:p>
            <a:pPr lvl="0">
              <a:buNone/>
            </a:pPr>
            <a:r>
              <a:rPr lang="en-US" sz="3200" dirty="0" smtClean="0">
                <a:latin typeface="Calibri" pitchFamily="34" charset="0"/>
                <a:ea typeface="Calibri"/>
              </a:rPr>
              <a:t>	</a:t>
            </a:r>
          </a:p>
          <a:p>
            <a:pPr lvl="0">
              <a:buNone/>
            </a:pPr>
            <a:r>
              <a:rPr lang="en-US" sz="2800" dirty="0" smtClean="0">
                <a:latin typeface="Calibri" pitchFamily="34" charset="0"/>
                <a:ea typeface="Calibri"/>
              </a:rPr>
              <a:t>Close the eye and cover it with gauze or a clean cloth. Seek medical attention immediately if the cut is very deep or if it is on eyeball. </a:t>
            </a:r>
          </a:p>
          <a:p>
            <a:endParaRPr lang="en-US" sz="3600" dirty="0"/>
          </a:p>
        </p:txBody>
      </p:sp>
      <p:pic>
        <p:nvPicPr>
          <p:cNvPr id="14337" name="Picture 1" descr="C:\Documents and Settings\premnathd.MAIN\Local Settings\Temporary Internet Files\Content.IE5\NPCKWN3B\MP900402574[1].jpg"/>
          <p:cNvPicPr>
            <a:picLocks noChangeAspect="1" noChangeArrowheads="1"/>
          </p:cNvPicPr>
          <p:nvPr/>
        </p:nvPicPr>
        <p:blipFill>
          <a:blip r:embed="rId2" cstate="print"/>
          <a:srcRect t="26316" r="36842" b="18660"/>
          <a:stretch>
            <a:fillRect/>
          </a:stretch>
        </p:blipFill>
        <p:spPr bwMode="auto">
          <a:xfrm>
            <a:off x="3200400" y="1828800"/>
            <a:ext cx="2895601" cy="201814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772400" cy="1143000"/>
          </a:xfrm>
        </p:spPr>
        <p:txBody>
          <a:bodyPr>
            <a:normAutofit fontScale="90000"/>
          </a:bodyPr>
          <a:lstStyle/>
          <a:p>
            <a:pPr algn="ctr"/>
            <a:r>
              <a:rPr lang="en-US" dirty="0" smtClean="0">
                <a:solidFill>
                  <a:srgbClr val="FF0000"/>
                </a:solidFill>
                <a:latin typeface="Calibri" pitchFamily="34" charset="0"/>
              </a:rPr>
              <a:t>In case of emergency: </a:t>
            </a:r>
            <a:r>
              <a:rPr lang="en-US" dirty="0" smtClean="0">
                <a:solidFill>
                  <a:schemeClr val="accent1"/>
                </a:solidFill>
                <a:latin typeface="Calibri" pitchFamily="34" charset="0"/>
              </a:rPr>
              <a:t/>
            </a:r>
            <a:br>
              <a:rPr lang="en-US" dirty="0" smtClean="0">
                <a:solidFill>
                  <a:schemeClr val="accent1"/>
                </a:solidFill>
                <a:latin typeface="Calibri" pitchFamily="34" charset="0"/>
              </a:rPr>
            </a:br>
            <a:r>
              <a:rPr lang="en-US" dirty="0" smtClean="0">
                <a:solidFill>
                  <a:schemeClr val="tx1"/>
                </a:solidFill>
                <a:latin typeface="Calibri" pitchFamily="34" charset="0"/>
              </a:rPr>
              <a:t>Blood on the eyeball</a:t>
            </a:r>
            <a:endParaRPr lang="en-US" dirty="0">
              <a:solidFill>
                <a:schemeClr val="accent1"/>
              </a:solidFill>
              <a:latin typeface="Calibri" pitchFamily="34" charset="0"/>
            </a:endParaRPr>
          </a:p>
        </p:txBody>
      </p:sp>
      <p:sp>
        <p:nvSpPr>
          <p:cNvPr id="3" name="Content Placeholder 2"/>
          <p:cNvSpPr>
            <a:spLocks noGrp="1"/>
          </p:cNvSpPr>
          <p:nvPr>
            <p:ph sz="quarter" idx="1"/>
          </p:nvPr>
        </p:nvSpPr>
        <p:spPr/>
        <p:txBody>
          <a:bodyPr>
            <a:normAutofit lnSpcReduction="10000"/>
          </a:bodyPr>
          <a:lstStyle/>
          <a:p>
            <a:pPr lvl="0"/>
            <a:endParaRPr lang="en-US" sz="3600" b="1" dirty="0" smtClean="0">
              <a:latin typeface="Times New Roman"/>
              <a:ea typeface="Calibri"/>
            </a:endParaRPr>
          </a:p>
          <a:p>
            <a:pPr lvl="0">
              <a:buNone/>
            </a:pPr>
            <a:r>
              <a:rPr lang="en-US" sz="3600" dirty="0" smtClean="0">
                <a:latin typeface="Perpetua" pitchFamily="18" charset="0"/>
                <a:ea typeface="Calibri"/>
              </a:rPr>
              <a:t>	</a:t>
            </a:r>
          </a:p>
          <a:p>
            <a:pPr lvl="0">
              <a:buNone/>
            </a:pPr>
            <a:r>
              <a:rPr lang="en-US" sz="3600" dirty="0" smtClean="0">
                <a:latin typeface="Calibri" pitchFamily="34" charset="0"/>
                <a:ea typeface="Calibri"/>
              </a:rPr>
              <a:t>	</a:t>
            </a:r>
          </a:p>
          <a:p>
            <a:pPr lvl="0">
              <a:buNone/>
            </a:pPr>
            <a:endParaRPr lang="en-US" sz="3600" dirty="0" smtClean="0">
              <a:latin typeface="Calibri" pitchFamily="34" charset="0"/>
              <a:ea typeface="Calibri"/>
            </a:endParaRPr>
          </a:p>
          <a:p>
            <a:pPr lvl="0">
              <a:buNone/>
            </a:pPr>
            <a:endParaRPr lang="en-US" sz="3600" dirty="0" smtClean="0">
              <a:latin typeface="Calibri" pitchFamily="34" charset="0"/>
              <a:ea typeface="Calibri"/>
            </a:endParaRPr>
          </a:p>
          <a:p>
            <a:pPr lvl="0">
              <a:buNone/>
            </a:pPr>
            <a:r>
              <a:rPr lang="en-US" sz="3600" dirty="0" smtClean="0">
                <a:latin typeface="Calibri" pitchFamily="34" charset="0"/>
                <a:ea typeface="Calibri"/>
              </a:rPr>
              <a:t/>
            </a:r>
            <a:br>
              <a:rPr lang="en-US" sz="3600" dirty="0" smtClean="0">
                <a:latin typeface="Calibri" pitchFamily="34" charset="0"/>
                <a:ea typeface="Calibri"/>
              </a:rPr>
            </a:br>
            <a:r>
              <a:rPr lang="en-US" sz="3600" dirty="0" smtClean="0">
                <a:latin typeface="Calibri" pitchFamily="34" charset="0"/>
                <a:ea typeface="Calibri"/>
              </a:rPr>
              <a:t>This can have many causes. Seek medical attention immediately.</a:t>
            </a:r>
          </a:p>
          <a:p>
            <a:endParaRPr lang="en-US" sz="3600" dirty="0"/>
          </a:p>
        </p:txBody>
      </p:sp>
      <p:pic>
        <p:nvPicPr>
          <p:cNvPr id="17415" name="Picture 7" descr="C:\Documents and Settings\premnathd.MAIN\Local Settings\Temporary Internet Files\Content.IE5\OHQB4TAR\MP900409654[1].jpg"/>
          <p:cNvPicPr>
            <a:picLocks noChangeAspect="1" noChangeArrowheads="1"/>
          </p:cNvPicPr>
          <p:nvPr/>
        </p:nvPicPr>
        <p:blipFill>
          <a:blip r:embed="rId2" cstate="print">
            <a:duotone>
              <a:schemeClr val="accent1">
                <a:shade val="45000"/>
                <a:satMod val="135000"/>
              </a:schemeClr>
              <a:prstClr val="white"/>
            </a:duotone>
          </a:blip>
          <a:srcRect t="11280" r="56792" b="36261"/>
          <a:stretch>
            <a:fillRect/>
          </a:stretch>
        </p:blipFill>
        <p:spPr bwMode="auto">
          <a:xfrm>
            <a:off x="3505200" y="2133600"/>
            <a:ext cx="2590800" cy="209862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143000"/>
          </a:xfrm>
        </p:spPr>
        <p:txBody>
          <a:bodyPr>
            <a:normAutofit fontScale="90000"/>
          </a:bodyPr>
          <a:lstStyle/>
          <a:p>
            <a:pPr algn="ctr"/>
            <a:r>
              <a:rPr lang="en-US" dirty="0" smtClean="0">
                <a:solidFill>
                  <a:srgbClr val="FF0000"/>
                </a:solidFill>
                <a:latin typeface="Calibri" pitchFamily="34" charset="0"/>
              </a:rPr>
              <a:t>In case of emergency: </a:t>
            </a:r>
            <a:br>
              <a:rPr lang="en-US" dirty="0" smtClean="0">
                <a:solidFill>
                  <a:srgbClr val="FF0000"/>
                </a:solidFill>
                <a:latin typeface="Calibri" pitchFamily="34" charset="0"/>
              </a:rPr>
            </a:br>
            <a:r>
              <a:rPr lang="en-US" dirty="0" smtClean="0">
                <a:solidFill>
                  <a:schemeClr val="tx1"/>
                </a:solidFill>
                <a:latin typeface="Calibri" pitchFamily="34" charset="0"/>
              </a:rPr>
              <a:t>Black eye</a:t>
            </a:r>
            <a:endParaRPr lang="en-US" dirty="0">
              <a:solidFill>
                <a:schemeClr val="accent1"/>
              </a:solidFill>
              <a:latin typeface="Calibri" pitchFamily="34" charset="0"/>
            </a:endParaRPr>
          </a:p>
        </p:txBody>
      </p:sp>
      <p:sp>
        <p:nvSpPr>
          <p:cNvPr id="3" name="Content Placeholder 2"/>
          <p:cNvSpPr>
            <a:spLocks noGrp="1"/>
          </p:cNvSpPr>
          <p:nvPr>
            <p:ph sz="quarter" idx="1"/>
          </p:nvPr>
        </p:nvSpPr>
        <p:spPr>
          <a:xfrm>
            <a:off x="914400" y="1447800"/>
            <a:ext cx="7772400" cy="4876800"/>
          </a:xfrm>
        </p:spPr>
        <p:txBody>
          <a:bodyPr>
            <a:normAutofit fontScale="85000" lnSpcReduction="10000"/>
          </a:bodyPr>
          <a:lstStyle/>
          <a:p>
            <a:pPr>
              <a:buNone/>
            </a:pPr>
            <a:endParaRPr lang="en-US" sz="3600" dirty="0"/>
          </a:p>
          <a:p>
            <a:pPr>
              <a:buNone/>
            </a:pPr>
            <a:endParaRPr lang="en-US" sz="3600" dirty="0" smtClean="0"/>
          </a:p>
          <a:p>
            <a:pPr>
              <a:buNone/>
            </a:pPr>
            <a:endParaRPr lang="en-US" sz="3600" dirty="0" smtClean="0"/>
          </a:p>
          <a:p>
            <a:pPr>
              <a:buNone/>
            </a:pPr>
            <a:endParaRPr lang="en-US" sz="3600" dirty="0" smtClean="0"/>
          </a:p>
          <a:p>
            <a:pPr>
              <a:buNone/>
            </a:pPr>
            <a:endParaRPr lang="en-US" sz="3600" dirty="0" smtClean="0"/>
          </a:p>
          <a:p>
            <a:pPr lvl="0">
              <a:buNone/>
            </a:pPr>
            <a:endParaRPr lang="en-US" sz="3600" dirty="0" smtClean="0">
              <a:latin typeface="Perpetua" pitchFamily="18" charset="0"/>
              <a:ea typeface="Calibri"/>
            </a:endParaRPr>
          </a:p>
          <a:p>
            <a:pPr lvl="0">
              <a:buNone/>
            </a:pPr>
            <a:endParaRPr lang="en-US" sz="3200" dirty="0" smtClean="0">
              <a:latin typeface="Calibri" pitchFamily="34" charset="0"/>
              <a:ea typeface="Calibri"/>
            </a:endParaRPr>
          </a:p>
          <a:p>
            <a:pPr lvl="0">
              <a:buNone/>
            </a:pPr>
            <a:endParaRPr lang="en-US" sz="3200" dirty="0" smtClean="0">
              <a:latin typeface="Calibri" pitchFamily="34" charset="0"/>
              <a:ea typeface="Calibri"/>
            </a:endParaRPr>
          </a:p>
          <a:p>
            <a:pPr lvl="0">
              <a:buNone/>
            </a:pPr>
            <a:r>
              <a:rPr lang="en-US" sz="3200" dirty="0" smtClean="0">
                <a:latin typeface="Calibri" pitchFamily="34" charset="0"/>
                <a:ea typeface="Calibri"/>
              </a:rPr>
              <a:t>   Wrap ice in a towel and place it on the eye for 15 minutes.  Repeat this every 1-2 hours for 48 hours.</a:t>
            </a:r>
            <a:endParaRPr lang="en-US" sz="3600" dirty="0"/>
          </a:p>
        </p:txBody>
      </p:sp>
      <p:pic>
        <p:nvPicPr>
          <p:cNvPr id="4" name="Picture 3" descr="images.jpg"/>
          <p:cNvPicPr>
            <a:picLocks noChangeAspect="1"/>
          </p:cNvPicPr>
          <p:nvPr/>
        </p:nvPicPr>
        <p:blipFill>
          <a:blip r:embed="rId2" cstate="print"/>
          <a:stretch>
            <a:fillRect/>
          </a:stretch>
        </p:blipFill>
        <p:spPr>
          <a:xfrm>
            <a:off x="2362200" y="1828800"/>
            <a:ext cx="4781660" cy="283297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latin typeface="Calibri" pitchFamily="34" charset="0"/>
              </a:rPr>
              <a:t>In case of emergency:</a:t>
            </a:r>
            <a:r>
              <a:rPr lang="en-US" dirty="0" smtClean="0">
                <a:solidFill>
                  <a:schemeClr val="accent2"/>
                </a:solidFill>
              </a:rPr>
              <a:t/>
            </a:r>
            <a:br>
              <a:rPr lang="en-US" dirty="0" smtClean="0">
                <a:solidFill>
                  <a:schemeClr val="accent2"/>
                </a:solidFill>
              </a:rPr>
            </a:br>
            <a:r>
              <a:rPr lang="en-US" dirty="0" smtClean="0">
                <a:solidFill>
                  <a:schemeClr val="tx1"/>
                </a:solidFill>
                <a:latin typeface="Calibri" pitchFamily="34" charset="0"/>
                <a:ea typeface="Calibri"/>
              </a:rPr>
              <a:t>Object impaled in the eye</a:t>
            </a:r>
            <a:endParaRPr lang="en-US" dirty="0">
              <a:solidFill>
                <a:schemeClr val="tx1"/>
              </a:solidFill>
            </a:endParaRPr>
          </a:p>
        </p:txBody>
      </p:sp>
      <p:sp>
        <p:nvSpPr>
          <p:cNvPr id="3" name="Content Placeholder 2"/>
          <p:cNvSpPr>
            <a:spLocks noGrp="1"/>
          </p:cNvSpPr>
          <p:nvPr>
            <p:ph sz="quarter" idx="1"/>
          </p:nvPr>
        </p:nvSpPr>
        <p:spPr>
          <a:xfrm>
            <a:off x="228600" y="5181600"/>
            <a:ext cx="8763000" cy="1295400"/>
          </a:xfrm>
        </p:spPr>
        <p:txBody>
          <a:bodyPr>
            <a:normAutofit fontScale="85000" lnSpcReduction="20000"/>
          </a:bodyPr>
          <a:lstStyle/>
          <a:p>
            <a:pPr>
              <a:buNone/>
            </a:pPr>
            <a:r>
              <a:rPr lang="en-US" sz="3600" dirty="0" smtClean="0">
                <a:solidFill>
                  <a:srgbClr val="333333"/>
                </a:solidFill>
                <a:latin typeface="Calibri" pitchFamily="34" charset="0"/>
                <a:ea typeface="Calibri"/>
              </a:rPr>
              <a:t>   Cover BOTH eyes with a bulky dressing. Do not put any pressure on either eye. Seek medical attention immediately. </a:t>
            </a:r>
            <a:endParaRPr lang="en-US" sz="3600" dirty="0" smtClean="0">
              <a:latin typeface="Calibri" pitchFamily="34" charset="0"/>
              <a:ea typeface="Calibri"/>
            </a:endParaRPr>
          </a:p>
          <a:p>
            <a:endParaRPr lang="en-US" sz="3600" dirty="0"/>
          </a:p>
        </p:txBody>
      </p:sp>
      <p:pic>
        <p:nvPicPr>
          <p:cNvPr id="4" name="Picture 8"/>
          <p:cNvPicPr>
            <a:picLocks noChangeAspect="1" noChangeArrowheads="1"/>
          </p:cNvPicPr>
          <p:nvPr/>
        </p:nvPicPr>
        <p:blipFill>
          <a:blip r:embed="rId3" cstate="print"/>
          <a:srcRect/>
          <a:stretch>
            <a:fillRect/>
          </a:stretch>
        </p:blipFill>
        <p:spPr bwMode="auto">
          <a:xfrm rot="5400000">
            <a:off x="3290997" y="1433403"/>
            <a:ext cx="3095406"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a:solidFill>
            <a:schemeClr val="tx2">
              <a:lumMod val="20000"/>
              <a:lumOff val="80000"/>
            </a:schemeClr>
          </a:solidFill>
        </p:spPr>
        <p:txBody>
          <a:bodyPr/>
          <a:lstStyle/>
          <a:p>
            <a:pPr>
              <a:buNone/>
            </a:pPr>
            <a:endParaRPr lang="en-US" dirty="0" smtClean="0"/>
          </a:p>
          <a:p>
            <a:pPr>
              <a:buNone/>
            </a:pPr>
            <a:endParaRPr lang="en-US" dirty="0" smtClean="0"/>
          </a:p>
          <a:p>
            <a:pPr algn="ctr">
              <a:buNone/>
            </a:pPr>
            <a:endParaRPr lang="en-US" dirty="0" smtClean="0"/>
          </a:p>
          <a:p>
            <a:pPr algn="ctr">
              <a:buNone/>
            </a:pPr>
            <a:endParaRPr lang="en-US" dirty="0" smtClean="0"/>
          </a:p>
          <a:p>
            <a:pPr algn="ctr">
              <a:buNone/>
            </a:pPr>
            <a:r>
              <a:rPr lang="en-US" sz="5400" dirty="0" smtClean="0">
                <a:latin typeface="Calibri" pitchFamily="34" charset="0"/>
              </a:rPr>
              <a:t>I don’t wear safety glasses because…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latin typeface="Calibri" pitchFamily="34" charset="0"/>
              </a:rPr>
              <a:t>Why should you wear glasses with UV protection?</a:t>
            </a:r>
            <a:endParaRPr lang="en-US" dirty="0">
              <a:solidFill>
                <a:schemeClr val="tx1"/>
              </a:solidFill>
              <a:latin typeface="Calibri" pitchFamily="34" charset="0"/>
            </a:endParaRPr>
          </a:p>
        </p:txBody>
      </p:sp>
      <p:pic>
        <p:nvPicPr>
          <p:cNvPr id="4" name="Picture 11" descr="yellowtintedsafetyglasses"/>
          <p:cNvPicPr>
            <a:picLocks noChangeAspect="1" noChangeArrowheads="1"/>
          </p:cNvPicPr>
          <p:nvPr/>
        </p:nvPicPr>
        <p:blipFill>
          <a:blip r:embed="rId3" cstate="print"/>
          <a:srcRect t="74017"/>
          <a:stretch>
            <a:fillRect/>
          </a:stretch>
        </p:blipFill>
        <p:spPr bwMode="auto">
          <a:xfrm>
            <a:off x="1752600" y="1981200"/>
            <a:ext cx="6458106" cy="36576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OSHA</a:t>
            </a:r>
            <a:endParaRPr lang="en-US" dirty="0"/>
          </a:p>
        </p:txBody>
      </p:sp>
      <p:sp>
        <p:nvSpPr>
          <p:cNvPr id="3" name="Content Placeholder 2"/>
          <p:cNvSpPr>
            <a:spLocks noGrp="1"/>
          </p:cNvSpPr>
          <p:nvPr>
            <p:ph sz="quarter" idx="1"/>
          </p:nvPr>
        </p:nvSpPr>
        <p:spPr>
          <a:xfrm>
            <a:off x="457200" y="1447800"/>
            <a:ext cx="8382000" cy="4876800"/>
          </a:xfrm>
          <a:solidFill>
            <a:schemeClr val="accent6">
              <a:lumMod val="40000"/>
              <a:lumOff val="60000"/>
            </a:schemeClr>
          </a:solidFill>
        </p:spPr>
        <p:txBody>
          <a:bodyPr>
            <a:noAutofit/>
          </a:bodyPr>
          <a:lstStyle/>
          <a:p>
            <a:pPr algn="ctr"/>
            <a:endParaRPr lang="en-US" sz="1800" dirty="0" smtClean="0">
              <a:latin typeface="Calibri" pitchFamily="34" charset="0"/>
            </a:endParaRPr>
          </a:p>
          <a:p>
            <a:pPr lvl="1" algn="ctr">
              <a:buNone/>
            </a:pPr>
            <a:r>
              <a:rPr lang="en-US" sz="1800" b="1" dirty="0" smtClean="0">
                <a:latin typeface="Calibri" pitchFamily="34" charset="0"/>
              </a:rPr>
              <a:t>	</a:t>
            </a:r>
            <a:endParaRPr lang="en-US" sz="2000" b="1" dirty="0" smtClean="0">
              <a:latin typeface="Calibri" pitchFamily="34" charset="0"/>
            </a:endParaRPr>
          </a:p>
          <a:p>
            <a:pPr lvl="1" algn="ctr">
              <a:buNone/>
            </a:pPr>
            <a:r>
              <a:rPr lang="en-US" sz="2000" b="1" dirty="0" smtClean="0">
                <a:latin typeface="Calibri" pitchFamily="34" charset="0"/>
              </a:rPr>
              <a:t>Syracuse Office</a:t>
            </a:r>
            <a:r>
              <a:rPr lang="en-US" sz="2000" dirty="0" smtClean="0">
                <a:latin typeface="Calibri" pitchFamily="34" charset="0"/>
              </a:rPr>
              <a:t/>
            </a:r>
            <a:br>
              <a:rPr lang="en-US" sz="2000" dirty="0" smtClean="0">
                <a:latin typeface="Calibri" pitchFamily="34" charset="0"/>
              </a:rPr>
            </a:br>
            <a:r>
              <a:rPr lang="en-US" sz="2000" dirty="0" smtClean="0">
                <a:latin typeface="Calibri" pitchFamily="34" charset="0"/>
              </a:rPr>
              <a:t>3300 Vickery Road</a:t>
            </a:r>
            <a:br>
              <a:rPr lang="en-US" sz="2000" dirty="0" smtClean="0">
                <a:latin typeface="Calibri" pitchFamily="34" charset="0"/>
              </a:rPr>
            </a:br>
            <a:r>
              <a:rPr lang="en-US" sz="2000" dirty="0" smtClean="0">
                <a:latin typeface="Calibri" pitchFamily="34" charset="0"/>
              </a:rPr>
              <a:t>North Syracuse, New York 13212</a:t>
            </a:r>
            <a:br>
              <a:rPr lang="en-US" sz="2000" dirty="0" smtClean="0">
                <a:latin typeface="Calibri" pitchFamily="34" charset="0"/>
              </a:rPr>
            </a:br>
            <a:r>
              <a:rPr lang="en-US" sz="2000" b="1" dirty="0" smtClean="0">
                <a:latin typeface="Calibri" pitchFamily="34" charset="0"/>
              </a:rPr>
              <a:t>(315) 451-0808 </a:t>
            </a:r>
            <a:r>
              <a:rPr lang="en-US" sz="2000" dirty="0" smtClean="0">
                <a:latin typeface="Calibri" pitchFamily="34" charset="0"/>
              </a:rPr>
              <a:t/>
            </a:r>
            <a:br>
              <a:rPr lang="en-US" sz="2000" dirty="0" smtClean="0">
                <a:latin typeface="Calibri" pitchFamily="34" charset="0"/>
              </a:rPr>
            </a:br>
            <a:endParaRPr lang="en-US" sz="2000" dirty="0" smtClean="0">
              <a:latin typeface="Calibri" pitchFamily="34" charset="0"/>
            </a:endParaRPr>
          </a:p>
          <a:p>
            <a:pPr lvl="1" algn="ctr">
              <a:buNone/>
            </a:pPr>
            <a:r>
              <a:rPr lang="en-US" sz="2000" b="1" dirty="0" smtClean="0">
                <a:latin typeface="Calibri" pitchFamily="34" charset="0"/>
              </a:rPr>
              <a:t>	</a:t>
            </a:r>
          </a:p>
          <a:p>
            <a:pPr lvl="1" algn="ctr">
              <a:buNone/>
            </a:pPr>
            <a:r>
              <a:rPr lang="en-US" sz="2000" b="1" dirty="0" smtClean="0">
                <a:latin typeface="Calibri" pitchFamily="34" charset="0"/>
              </a:rPr>
              <a:t>	Buffalo Office</a:t>
            </a:r>
            <a:r>
              <a:rPr lang="en-US" sz="2000" dirty="0" smtClean="0">
                <a:latin typeface="Calibri" pitchFamily="34" charset="0"/>
              </a:rPr>
              <a:t/>
            </a:r>
            <a:br>
              <a:rPr lang="en-US" sz="2000" dirty="0" smtClean="0">
                <a:latin typeface="Calibri" pitchFamily="34" charset="0"/>
              </a:rPr>
            </a:br>
            <a:r>
              <a:rPr lang="en-US" sz="2000" dirty="0" smtClean="0">
                <a:latin typeface="Calibri" pitchFamily="34" charset="0"/>
              </a:rPr>
              <a:t>130 S. Elmwood Avenue, Suite 500</a:t>
            </a:r>
            <a:br>
              <a:rPr lang="en-US" sz="2000" dirty="0" smtClean="0">
                <a:latin typeface="Calibri" pitchFamily="34" charset="0"/>
              </a:rPr>
            </a:br>
            <a:r>
              <a:rPr lang="en-US" sz="2000" dirty="0" smtClean="0">
                <a:latin typeface="Calibri" pitchFamily="34" charset="0"/>
              </a:rPr>
              <a:t>Buffalo, NY 14202-2465</a:t>
            </a:r>
            <a:br>
              <a:rPr lang="en-US" sz="2000" dirty="0" smtClean="0">
                <a:latin typeface="Calibri" pitchFamily="34" charset="0"/>
              </a:rPr>
            </a:br>
            <a:r>
              <a:rPr lang="en-US" sz="2000" b="1" dirty="0" smtClean="0">
                <a:latin typeface="Calibri" pitchFamily="34" charset="0"/>
              </a:rPr>
              <a:t>(716) 551-3053 </a:t>
            </a:r>
            <a:r>
              <a:rPr lang="en-US" sz="2000" dirty="0" smtClean="0"/>
              <a:t/>
            </a:r>
            <a:br>
              <a:rPr lang="en-US" sz="2000" dirty="0" smtClean="0"/>
            </a:br>
            <a:endParaRPr lang="en-US"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533400"/>
            <a:ext cx="8229600" cy="5592763"/>
          </a:xfrm>
          <a:solidFill>
            <a:schemeClr val="accent6">
              <a:lumMod val="40000"/>
              <a:lumOff val="60000"/>
            </a:schemeClr>
          </a:solidFill>
        </p:spPr>
        <p:txBody>
          <a:bodyPr/>
          <a:lstStyle/>
          <a:p>
            <a:endParaRPr lang="en-US" dirty="0" smtClean="0"/>
          </a:p>
          <a:p>
            <a:endParaRPr lang="en-US" dirty="0"/>
          </a:p>
          <a:p>
            <a:pPr algn="ctr">
              <a:buNone/>
            </a:pPr>
            <a:endParaRPr lang="en-US" dirty="0" smtClean="0"/>
          </a:p>
          <a:p>
            <a:pPr algn="ctr">
              <a:buNone/>
            </a:pPr>
            <a:endParaRPr lang="en-US" sz="3200" dirty="0" smtClean="0"/>
          </a:p>
          <a:p>
            <a:pPr algn="ctr">
              <a:buNone/>
            </a:pPr>
            <a:r>
              <a:rPr lang="en-US" sz="6000" dirty="0" smtClean="0">
                <a:latin typeface="Calibri" pitchFamily="34" charset="0"/>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1</a:t>
            </a:r>
            <a:endParaRPr lang="en-US" sz="6000" dirty="0"/>
          </a:p>
        </p:txBody>
      </p:sp>
      <p:sp>
        <p:nvSpPr>
          <p:cNvPr id="3" name="Content Placeholder 2"/>
          <p:cNvSpPr>
            <a:spLocks noGrp="1"/>
          </p:cNvSpPr>
          <p:nvPr>
            <p:ph sz="quarter" idx="1"/>
          </p:nvPr>
        </p:nvSpPr>
        <p:spPr/>
        <p:txBody>
          <a:bodyPr/>
          <a:lstStyle/>
          <a:p>
            <a:endParaRPr lang="en-US" dirty="0" smtClean="0"/>
          </a:p>
          <a:p>
            <a:pPr algn="ctr">
              <a:buNone/>
            </a:pPr>
            <a:endParaRPr lang="en-US" sz="4000" dirty="0" smtClean="0">
              <a:latin typeface="Calibri" pitchFamily="34" charset="0"/>
            </a:endParaRPr>
          </a:p>
          <a:p>
            <a:pPr algn="ctr">
              <a:buNone/>
            </a:pPr>
            <a:r>
              <a:rPr lang="en-US" sz="4000" dirty="0" smtClean="0">
                <a:latin typeface="Calibri" pitchFamily="34" charset="0"/>
              </a:rPr>
              <a:t>Can the sun’s rays affect the health of your eyes?</a:t>
            </a:r>
          </a:p>
          <a:p>
            <a:pPr algn="ctr">
              <a:buNone/>
            </a:pP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1</a:t>
            </a:r>
            <a:endParaRPr lang="en-US" sz="6000" dirty="0"/>
          </a:p>
        </p:txBody>
      </p:sp>
      <p:sp>
        <p:nvSpPr>
          <p:cNvPr id="3" name="Content Placeholder 2"/>
          <p:cNvSpPr>
            <a:spLocks noGrp="1"/>
          </p:cNvSpPr>
          <p:nvPr>
            <p:ph sz="quarter" idx="1"/>
          </p:nvPr>
        </p:nvSpPr>
        <p:spPr/>
        <p:txBody>
          <a:bodyPr/>
          <a:lstStyle/>
          <a:p>
            <a:endParaRPr lang="en-US" dirty="0" smtClean="0"/>
          </a:p>
          <a:p>
            <a:pPr algn="ctr">
              <a:buNone/>
            </a:pPr>
            <a:endParaRPr lang="en-US" sz="4000" dirty="0" smtClean="0">
              <a:latin typeface="Calibri" pitchFamily="34" charset="0"/>
            </a:endParaRPr>
          </a:p>
          <a:p>
            <a:pPr algn="ctr">
              <a:buNone/>
            </a:pPr>
            <a:r>
              <a:rPr lang="en-US" sz="4000" dirty="0" smtClean="0">
                <a:latin typeface="Calibri" pitchFamily="34" charset="0"/>
              </a:rPr>
              <a:t>Can the sun’s rays affect the health of your eyes?</a:t>
            </a:r>
          </a:p>
          <a:p>
            <a:pPr algn="ctr">
              <a:buNone/>
            </a:pP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2</a:t>
            </a:r>
            <a:endParaRPr lang="en-US" sz="6000" dirty="0"/>
          </a:p>
        </p:txBody>
      </p:sp>
      <p:sp>
        <p:nvSpPr>
          <p:cNvPr id="3" name="Content Placeholder 2"/>
          <p:cNvSpPr>
            <a:spLocks noGrp="1"/>
          </p:cNvSpPr>
          <p:nvPr>
            <p:ph sz="quarter" idx="1"/>
          </p:nvPr>
        </p:nvSpPr>
        <p:spPr/>
        <p:txBody>
          <a:bodyPr>
            <a:normAutofit/>
          </a:bodyPr>
          <a:lstStyle/>
          <a:p>
            <a:pPr>
              <a:buNone/>
            </a:pPr>
            <a:r>
              <a:rPr lang="en-US" dirty="0" smtClean="0">
                <a:latin typeface="Calibri" pitchFamily="34" charset="0"/>
              </a:rPr>
              <a:t>   </a:t>
            </a:r>
          </a:p>
          <a:p>
            <a:pPr>
              <a:buNone/>
            </a:pPr>
            <a:endParaRPr lang="en-US" dirty="0" smtClean="0">
              <a:latin typeface="Calibri" pitchFamily="34" charset="0"/>
            </a:endParaRPr>
          </a:p>
          <a:p>
            <a:pPr>
              <a:buNone/>
            </a:pPr>
            <a:r>
              <a:rPr lang="es-ES" sz="4000" dirty="0" smtClean="0">
                <a:latin typeface="Calibri" pitchFamily="34" charset="0"/>
              </a:rPr>
              <a:t>   </a:t>
            </a:r>
            <a:r>
              <a:rPr lang="es-ES" sz="4000" dirty="0" err="1" smtClean="0">
                <a:latin typeface="Calibri" pitchFamily="34" charset="0"/>
              </a:rPr>
              <a:t>Does</a:t>
            </a:r>
            <a:r>
              <a:rPr lang="es-ES" sz="4000" dirty="0" smtClean="0">
                <a:latin typeface="Calibri" pitchFamily="34" charset="0"/>
              </a:rPr>
              <a:t> </a:t>
            </a:r>
            <a:r>
              <a:rPr lang="es-ES" sz="4000" dirty="0" err="1" smtClean="0">
                <a:latin typeface="Calibri" pitchFamily="34" charset="0"/>
              </a:rPr>
              <a:t>wearing</a:t>
            </a:r>
            <a:r>
              <a:rPr lang="es-ES" sz="4000" dirty="0" smtClean="0">
                <a:latin typeface="Calibri" pitchFamily="34" charset="0"/>
              </a:rPr>
              <a:t> a </a:t>
            </a:r>
            <a:r>
              <a:rPr lang="es-ES" sz="4000" dirty="0" err="1" smtClean="0">
                <a:latin typeface="Calibri" pitchFamily="34" charset="0"/>
              </a:rPr>
              <a:t>cap</a:t>
            </a:r>
            <a:r>
              <a:rPr lang="es-ES" sz="4000" dirty="0" smtClean="0">
                <a:latin typeface="Calibri" pitchFamily="34" charset="0"/>
              </a:rPr>
              <a:t> </a:t>
            </a:r>
            <a:r>
              <a:rPr lang="es-ES" sz="4000" dirty="0" err="1" smtClean="0">
                <a:latin typeface="Calibri" pitchFamily="34" charset="0"/>
              </a:rPr>
              <a:t>or</a:t>
            </a:r>
            <a:r>
              <a:rPr lang="es-ES" sz="4000" dirty="0" smtClean="0">
                <a:latin typeface="Calibri" pitchFamily="34" charset="0"/>
              </a:rPr>
              <a:t> </a:t>
            </a:r>
            <a:r>
              <a:rPr lang="es-ES" sz="4000" dirty="0" err="1" smtClean="0">
                <a:latin typeface="Calibri" pitchFamily="34" charset="0"/>
              </a:rPr>
              <a:t>hat</a:t>
            </a:r>
            <a:r>
              <a:rPr lang="es-ES" sz="4000" dirty="0" smtClean="0">
                <a:latin typeface="Calibri" pitchFamily="34" charset="0"/>
              </a:rPr>
              <a:t> </a:t>
            </a:r>
            <a:r>
              <a:rPr lang="es-ES" sz="4000" dirty="0" err="1" smtClean="0">
                <a:latin typeface="Calibri" pitchFamily="34" charset="0"/>
              </a:rPr>
              <a:t>help</a:t>
            </a:r>
            <a:r>
              <a:rPr lang="es-ES" sz="4000" dirty="0" smtClean="0">
                <a:latin typeface="Calibri" pitchFamily="34" charset="0"/>
              </a:rPr>
              <a:t> </a:t>
            </a:r>
            <a:r>
              <a:rPr lang="es-ES" sz="4000" dirty="0" err="1" smtClean="0">
                <a:latin typeface="Calibri" pitchFamily="34" charset="0"/>
              </a:rPr>
              <a:t>protect</a:t>
            </a:r>
            <a:r>
              <a:rPr lang="es-ES" sz="4000" dirty="0" smtClean="0">
                <a:latin typeface="Calibri" pitchFamily="34" charset="0"/>
              </a:rPr>
              <a:t> </a:t>
            </a:r>
            <a:r>
              <a:rPr lang="es-ES" sz="4000" dirty="0" err="1" smtClean="0">
                <a:latin typeface="Calibri" pitchFamily="34" charset="0"/>
              </a:rPr>
              <a:t>you</a:t>
            </a:r>
            <a:r>
              <a:rPr lang="es-ES" sz="4000" dirty="0" smtClean="0">
                <a:latin typeface="Calibri" pitchFamily="34" charset="0"/>
              </a:rPr>
              <a:t> </a:t>
            </a:r>
            <a:r>
              <a:rPr lang="es-ES" sz="4000" dirty="0" err="1" smtClean="0">
                <a:latin typeface="Calibri" pitchFamily="34" charset="0"/>
              </a:rPr>
              <a:t>from</a:t>
            </a:r>
            <a:r>
              <a:rPr lang="es-ES" sz="4000" dirty="0" smtClean="0">
                <a:latin typeface="Calibri" pitchFamily="34" charset="0"/>
              </a:rPr>
              <a:t> </a:t>
            </a:r>
            <a:r>
              <a:rPr lang="es-ES" sz="4000" dirty="0" err="1" smtClean="0">
                <a:latin typeface="Calibri" pitchFamily="34" charset="0"/>
              </a:rPr>
              <a:t>the</a:t>
            </a:r>
            <a:r>
              <a:rPr lang="es-ES" sz="4000" dirty="0" smtClean="0">
                <a:latin typeface="Calibri" pitchFamily="34" charset="0"/>
              </a:rPr>
              <a:t> </a:t>
            </a:r>
            <a:r>
              <a:rPr lang="es-ES" sz="4000" dirty="0" err="1" smtClean="0">
                <a:latin typeface="Calibri" pitchFamily="34" charset="0"/>
              </a:rPr>
              <a:t>effects</a:t>
            </a:r>
            <a:r>
              <a:rPr lang="es-ES" sz="4000" dirty="0" smtClean="0">
                <a:latin typeface="Calibri" pitchFamily="34" charset="0"/>
              </a:rPr>
              <a:t> of </a:t>
            </a:r>
            <a:r>
              <a:rPr lang="es-ES" sz="4000" dirty="0" err="1" smtClean="0">
                <a:latin typeface="Calibri" pitchFamily="34" charset="0"/>
              </a:rPr>
              <a:t>the</a:t>
            </a:r>
            <a:r>
              <a:rPr lang="es-ES" sz="4000" dirty="0" smtClean="0">
                <a:latin typeface="Calibri" pitchFamily="34" charset="0"/>
              </a:rPr>
              <a:t> </a:t>
            </a:r>
            <a:r>
              <a:rPr lang="es-ES" sz="4000" dirty="0" err="1" smtClean="0">
                <a:latin typeface="Calibri" pitchFamily="34" charset="0"/>
              </a:rPr>
              <a:t>sun’s</a:t>
            </a:r>
            <a:r>
              <a:rPr lang="es-ES" sz="4000" dirty="0" smtClean="0">
                <a:latin typeface="Calibri" pitchFamily="34" charset="0"/>
              </a:rPr>
              <a:t> </a:t>
            </a:r>
            <a:r>
              <a:rPr lang="es-ES" sz="4000" dirty="0" err="1" smtClean="0">
                <a:latin typeface="Calibri" pitchFamily="34" charset="0"/>
              </a:rPr>
              <a:t>rays</a:t>
            </a:r>
            <a:r>
              <a:rPr lang="es-ES" sz="4000" dirty="0" smtClean="0">
                <a:latin typeface="Calibri" pitchFamily="34" charset="0"/>
              </a:rPr>
              <a:t>?</a:t>
            </a:r>
          </a:p>
          <a:p>
            <a:pPr>
              <a:buNone/>
            </a:pP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3</a:t>
            </a:r>
            <a:endParaRPr lang="en-US" sz="6000" dirty="0"/>
          </a:p>
        </p:txBody>
      </p:sp>
      <p:sp>
        <p:nvSpPr>
          <p:cNvPr id="3" name="Content Placeholder 2"/>
          <p:cNvSpPr>
            <a:spLocks noGrp="1"/>
          </p:cNvSpPr>
          <p:nvPr>
            <p:ph sz="quarter" idx="1"/>
          </p:nvPr>
        </p:nvSpPr>
        <p:spPr/>
        <p:txBody>
          <a:bodyPr/>
          <a:lstStyle/>
          <a:p>
            <a:pPr>
              <a:buNone/>
            </a:pPr>
            <a:r>
              <a:rPr lang="en-US" dirty="0" smtClean="0">
                <a:latin typeface="Calibri" pitchFamily="34" charset="0"/>
              </a:rPr>
              <a:t>    </a:t>
            </a:r>
          </a:p>
          <a:p>
            <a:pPr>
              <a:buNone/>
            </a:pPr>
            <a:endParaRPr lang="en-US" sz="4000" dirty="0" smtClean="0">
              <a:latin typeface="Calibri" pitchFamily="34" charset="0"/>
            </a:endParaRPr>
          </a:p>
          <a:p>
            <a:pPr algn="ctr">
              <a:buNone/>
            </a:pPr>
            <a:r>
              <a:rPr lang="en-US" sz="4000" dirty="0" smtClean="0">
                <a:latin typeface="Calibri" pitchFamily="34" charset="0"/>
              </a:rPr>
              <a:t>Is it important to wear sunglasses or safety glasses while working?</a:t>
            </a: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4</a:t>
            </a:r>
            <a:endParaRPr lang="en-US" sz="6000" dirty="0"/>
          </a:p>
        </p:txBody>
      </p:sp>
      <p:sp>
        <p:nvSpPr>
          <p:cNvPr id="3" name="Content Placeholder 2"/>
          <p:cNvSpPr>
            <a:spLocks noGrp="1"/>
          </p:cNvSpPr>
          <p:nvPr>
            <p:ph sz="quarter" idx="1"/>
          </p:nvPr>
        </p:nvSpPr>
        <p:spPr/>
        <p:txBody>
          <a:bodyPr>
            <a:normAutofit/>
          </a:bodyPr>
          <a:lstStyle/>
          <a:p>
            <a:pPr>
              <a:buNone/>
            </a:pPr>
            <a:r>
              <a:rPr lang="en-US" sz="4000" dirty="0" smtClean="0">
                <a:latin typeface="Calibri" pitchFamily="34" charset="0"/>
              </a:rPr>
              <a:t>   </a:t>
            </a:r>
          </a:p>
          <a:p>
            <a:pPr>
              <a:buNone/>
            </a:pPr>
            <a:endParaRPr lang="en-US" sz="1800" dirty="0" smtClean="0">
              <a:latin typeface="Calibri" pitchFamily="34" charset="0"/>
            </a:endParaRPr>
          </a:p>
          <a:p>
            <a:pPr algn="ctr">
              <a:buNone/>
            </a:pPr>
            <a:r>
              <a:rPr lang="en-US" sz="4000" dirty="0" smtClean="0">
                <a:latin typeface="Calibri" pitchFamily="34" charset="0"/>
              </a:rPr>
              <a:t>Is it necessary to seek medical attention in case a chemical gets in your eyes?</a:t>
            </a: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a:t>
            </a:r>
            <a:endParaRPr lang="en-US" dirty="0"/>
          </a:p>
        </p:txBody>
      </p:sp>
      <p:sp>
        <p:nvSpPr>
          <p:cNvPr id="3" name="Content Placeholder 2"/>
          <p:cNvSpPr>
            <a:spLocks noGrp="1"/>
          </p:cNvSpPr>
          <p:nvPr>
            <p:ph idx="1"/>
          </p:nvPr>
        </p:nvSpPr>
        <p:spPr>
          <a:xfrm>
            <a:off x="457200" y="1600200"/>
            <a:ext cx="8229600" cy="4953000"/>
          </a:xfrm>
          <a:solidFill>
            <a:schemeClr val="accent6">
              <a:lumMod val="40000"/>
              <a:lumOff val="60000"/>
            </a:schemeClr>
          </a:solidFill>
        </p:spPr>
        <p:txBody>
          <a:bodyPr/>
          <a:lstStyle/>
          <a:p>
            <a:pPr algn="ctr">
              <a:buNone/>
            </a:pPr>
            <a:endParaRPr lang="en-US" sz="1000" dirty="0" smtClean="0"/>
          </a:p>
          <a:p>
            <a:pPr algn="ctr">
              <a:buNone/>
            </a:pPr>
            <a:r>
              <a:rPr lang="en-US" dirty="0" smtClean="0">
                <a:latin typeface="Calibri" pitchFamily="34" charset="0"/>
              </a:rPr>
              <a:t>Post-test and Evaluations</a:t>
            </a:r>
          </a:p>
        </p:txBody>
      </p:sp>
      <p:sp>
        <p:nvSpPr>
          <p:cNvPr id="4" name="Rectangle 3"/>
          <p:cNvSpPr/>
          <p:nvPr/>
        </p:nvSpPr>
        <p:spPr>
          <a:xfrm>
            <a:off x="2286000" y="4876800"/>
            <a:ext cx="4572000" cy="1138773"/>
          </a:xfrm>
          <a:prstGeom prst="rect">
            <a:avLst/>
          </a:prstGeom>
        </p:spPr>
        <p:txBody>
          <a:bodyPr>
            <a:spAutoFit/>
          </a:bodyPr>
          <a:lstStyle/>
          <a:p>
            <a:pPr algn="ctr">
              <a:buNone/>
            </a:pPr>
            <a:r>
              <a:rPr lang="en-US" dirty="0" smtClean="0">
                <a:latin typeface="Calibri" pitchFamily="34" charset="0"/>
              </a:rPr>
              <a:t>Farmworker Legal Services of New York</a:t>
            </a:r>
          </a:p>
          <a:p>
            <a:pPr algn="ctr">
              <a:buNone/>
            </a:pPr>
            <a:endParaRPr lang="en-US" dirty="0" smtClean="0">
              <a:latin typeface="Calibri" pitchFamily="34" charset="0"/>
            </a:endParaRPr>
          </a:p>
          <a:p>
            <a:pPr algn="ctr">
              <a:buNone/>
            </a:pPr>
            <a:r>
              <a:rPr lang="en-US" sz="3200" dirty="0" smtClean="0">
                <a:latin typeface="Calibri" pitchFamily="34" charset="0"/>
              </a:rPr>
              <a:t>1-800-724-7020</a:t>
            </a:r>
            <a:endParaRPr lang="en-US" sz="3200" dirty="0">
              <a:latin typeface="Calibri" pitchFamily="34" charset="0"/>
            </a:endParaRPr>
          </a:p>
        </p:txBody>
      </p:sp>
      <p:graphicFrame>
        <p:nvGraphicFramePr>
          <p:cNvPr id="6146" name="Object 2"/>
          <p:cNvGraphicFramePr>
            <a:graphicFrameLocks noChangeAspect="1"/>
          </p:cNvGraphicFramePr>
          <p:nvPr/>
        </p:nvGraphicFramePr>
        <p:xfrm>
          <a:off x="3962400" y="2743200"/>
          <a:ext cx="1524000" cy="1524000"/>
        </p:xfrm>
        <a:graphic>
          <a:graphicData uri="http://schemas.openxmlformats.org/presentationml/2006/ole">
            <mc:AlternateContent xmlns:mc="http://schemas.openxmlformats.org/markup-compatibility/2006">
              <mc:Choice xmlns:v="urn:schemas-microsoft-com:vml" Requires="v">
                <p:oleObj spid="_x0000_s1027" name="Picture" r:id="rId4" imgW="1320800" imgH="1346200" progId="Word.Picture.8">
                  <p:embed/>
                </p:oleObj>
              </mc:Choice>
              <mc:Fallback>
                <p:oleObj name="Picture" r:id="rId4" imgW="1320800" imgH="134620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743200"/>
                        <a:ext cx="1524000" cy="1524000"/>
                      </a:xfrm>
                      <a:prstGeom prst="rect">
                        <a:avLst/>
                      </a:prstGeom>
                      <a:noFill/>
                      <a:ln w="3175" algn="in">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2</a:t>
            </a:r>
            <a:endParaRPr lang="en-US" sz="6000" dirty="0"/>
          </a:p>
        </p:txBody>
      </p:sp>
      <p:sp>
        <p:nvSpPr>
          <p:cNvPr id="3" name="Content Placeholder 2"/>
          <p:cNvSpPr>
            <a:spLocks noGrp="1"/>
          </p:cNvSpPr>
          <p:nvPr>
            <p:ph sz="quarter" idx="1"/>
          </p:nvPr>
        </p:nvSpPr>
        <p:spPr/>
        <p:txBody>
          <a:bodyPr>
            <a:normAutofit/>
          </a:bodyPr>
          <a:lstStyle/>
          <a:p>
            <a:pPr>
              <a:buNone/>
            </a:pPr>
            <a:r>
              <a:rPr lang="en-US" dirty="0" smtClean="0">
                <a:latin typeface="Calibri" pitchFamily="34" charset="0"/>
              </a:rPr>
              <a:t>   </a:t>
            </a:r>
          </a:p>
          <a:p>
            <a:pPr>
              <a:buNone/>
            </a:pPr>
            <a:endParaRPr lang="en-US" dirty="0" smtClean="0">
              <a:latin typeface="Calibri" pitchFamily="34" charset="0"/>
            </a:endParaRPr>
          </a:p>
          <a:p>
            <a:pPr>
              <a:buNone/>
            </a:pPr>
            <a:r>
              <a:rPr lang="es-ES" sz="4000" dirty="0" smtClean="0">
                <a:latin typeface="Calibri" pitchFamily="34" charset="0"/>
              </a:rPr>
              <a:t>   </a:t>
            </a:r>
            <a:r>
              <a:rPr lang="es-ES" sz="4000" dirty="0" err="1" smtClean="0">
                <a:latin typeface="Calibri" pitchFamily="34" charset="0"/>
              </a:rPr>
              <a:t>Does</a:t>
            </a:r>
            <a:r>
              <a:rPr lang="es-ES" sz="4000" dirty="0" smtClean="0">
                <a:latin typeface="Calibri" pitchFamily="34" charset="0"/>
              </a:rPr>
              <a:t> </a:t>
            </a:r>
            <a:r>
              <a:rPr lang="es-ES" sz="4000" dirty="0" err="1" smtClean="0">
                <a:latin typeface="Calibri" pitchFamily="34" charset="0"/>
              </a:rPr>
              <a:t>wearing</a:t>
            </a:r>
            <a:r>
              <a:rPr lang="es-ES" sz="4000" dirty="0" smtClean="0">
                <a:latin typeface="Calibri" pitchFamily="34" charset="0"/>
              </a:rPr>
              <a:t> a </a:t>
            </a:r>
            <a:r>
              <a:rPr lang="es-ES" sz="4000" dirty="0" err="1" smtClean="0">
                <a:latin typeface="Calibri" pitchFamily="34" charset="0"/>
              </a:rPr>
              <a:t>cap</a:t>
            </a:r>
            <a:r>
              <a:rPr lang="es-ES" sz="4000" dirty="0" smtClean="0">
                <a:latin typeface="Calibri" pitchFamily="34" charset="0"/>
              </a:rPr>
              <a:t> </a:t>
            </a:r>
            <a:r>
              <a:rPr lang="es-ES" sz="4000" dirty="0" err="1" smtClean="0">
                <a:latin typeface="Calibri" pitchFamily="34" charset="0"/>
              </a:rPr>
              <a:t>or</a:t>
            </a:r>
            <a:r>
              <a:rPr lang="es-ES" sz="4000" dirty="0" smtClean="0">
                <a:latin typeface="Calibri" pitchFamily="34" charset="0"/>
              </a:rPr>
              <a:t> </a:t>
            </a:r>
            <a:r>
              <a:rPr lang="es-ES" sz="4000" dirty="0" err="1" smtClean="0">
                <a:latin typeface="Calibri" pitchFamily="34" charset="0"/>
              </a:rPr>
              <a:t>hat</a:t>
            </a:r>
            <a:r>
              <a:rPr lang="es-ES" sz="4000" dirty="0" smtClean="0">
                <a:latin typeface="Calibri" pitchFamily="34" charset="0"/>
              </a:rPr>
              <a:t> </a:t>
            </a:r>
            <a:r>
              <a:rPr lang="es-ES" sz="4000" dirty="0" err="1" smtClean="0">
                <a:latin typeface="Calibri" pitchFamily="34" charset="0"/>
              </a:rPr>
              <a:t>help</a:t>
            </a:r>
            <a:r>
              <a:rPr lang="es-ES" sz="4000" dirty="0" smtClean="0">
                <a:latin typeface="Calibri" pitchFamily="34" charset="0"/>
              </a:rPr>
              <a:t> </a:t>
            </a:r>
            <a:r>
              <a:rPr lang="es-ES" sz="4000" dirty="0" err="1" smtClean="0">
                <a:latin typeface="Calibri" pitchFamily="34" charset="0"/>
              </a:rPr>
              <a:t>protect</a:t>
            </a:r>
            <a:r>
              <a:rPr lang="es-ES" sz="4000" dirty="0" smtClean="0">
                <a:latin typeface="Calibri" pitchFamily="34" charset="0"/>
              </a:rPr>
              <a:t> </a:t>
            </a:r>
            <a:r>
              <a:rPr lang="es-ES" sz="4000" dirty="0" err="1" smtClean="0">
                <a:latin typeface="Calibri" pitchFamily="34" charset="0"/>
              </a:rPr>
              <a:t>you</a:t>
            </a:r>
            <a:r>
              <a:rPr lang="es-ES" sz="4000" dirty="0" smtClean="0">
                <a:latin typeface="Calibri" pitchFamily="34" charset="0"/>
              </a:rPr>
              <a:t> </a:t>
            </a:r>
            <a:r>
              <a:rPr lang="es-ES" sz="4000" dirty="0" err="1" smtClean="0">
                <a:latin typeface="Calibri" pitchFamily="34" charset="0"/>
              </a:rPr>
              <a:t>from</a:t>
            </a:r>
            <a:r>
              <a:rPr lang="es-ES" sz="4000" dirty="0" smtClean="0">
                <a:latin typeface="Calibri" pitchFamily="34" charset="0"/>
              </a:rPr>
              <a:t> </a:t>
            </a:r>
            <a:r>
              <a:rPr lang="es-ES" sz="4000" dirty="0" err="1" smtClean="0">
                <a:latin typeface="Calibri" pitchFamily="34" charset="0"/>
              </a:rPr>
              <a:t>the</a:t>
            </a:r>
            <a:r>
              <a:rPr lang="es-ES" sz="4000" dirty="0" smtClean="0">
                <a:latin typeface="Calibri" pitchFamily="34" charset="0"/>
              </a:rPr>
              <a:t> </a:t>
            </a:r>
            <a:r>
              <a:rPr lang="es-ES" sz="4000" dirty="0" err="1" smtClean="0">
                <a:latin typeface="Calibri" pitchFamily="34" charset="0"/>
              </a:rPr>
              <a:t>effects</a:t>
            </a:r>
            <a:r>
              <a:rPr lang="es-ES" sz="4000" dirty="0" smtClean="0">
                <a:latin typeface="Calibri" pitchFamily="34" charset="0"/>
              </a:rPr>
              <a:t> of </a:t>
            </a:r>
            <a:r>
              <a:rPr lang="es-ES" sz="4000" dirty="0" err="1" smtClean="0">
                <a:latin typeface="Calibri" pitchFamily="34" charset="0"/>
              </a:rPr>
              <a:t>the</a:t>
            </a:r>
            <a:r>
              <a:rPr lang="es-ES" sz="4000" dirty="0" smtClean="0">
                <a:latin typeface="Calibri" pitchFamily="34" charset="0"/>
              </a:rPr>
              <a:t> </a:t>
            </a:r>
            <a:r>
              <a:rPr lang="es-ES" sz="4000" dirty="0" err="1" smtClean="0">
                <a:latin typeface="Calibri" pitchFamily="34" charset="0"/>
              </a:rPr>
              <a:t>sun’s</a:t>
            </a:r>
            <a:r>
              <a:rPr lang="es-ES" sz="4000" dirty="0" smtClean="0">
                <a:latin typeface="Calibri" pitchFamily="34" charset="0"/>
              </a:rPr>
              <a:t> </a:t>
            </a:r>
            <a:r>
              <a:rPr lang="es-ES" sz="4000" dirty="0" err="1" smtClean="0">
                <a:latin typeface="Calibri" pitchFamily="34" charset="0"/>
              </a:rPr>
              <a:t>rays</a:t>
            </a:r>
            <a:r>
              <a:rPr lang="es-ES" sz="4000" dirty="0" smtClean="0">
                <a:latin typeface="Calibri" pitchFamily="34" charset="0"/>
              </a:rPr>
              <a:t>?</a:t>
            </a:r>
          </a:p>
          <a:p>
            <a:pPr>
              <a:buNone/>
            </a:pP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3</a:t>
            </a:r>
            <a:endParaRPr lang="en-US" sz="6000" dirty="0"/>
          </a:p>
        </p:txBody>
      </p:sp>
      <p:sp>
        <p:nvSpPr>
          <p:cNvPr id="3" name="Content Placeholder 2"/>
          <p:cNvSpPr>
            <a:spLocks noGrp="1"/>
          </p:cNvSpPr>
          <p:nvPr>
            <p:ph sz="quarter" idx="1"/>
          </p:nvPr>
        </p:nvSpPr>
        <p:spPr/>
        <p:txBody>
          <a:bodyPr/>
          <a:lstStyle/>
          <a:p>
            <a:pPr>
              <a:buNone/>
            </a:pPr>
            <a:r>
              <a:rPr lang="en-US" dirty="0" smtClean="0">
                <a:latin typeface="Calibri" pitchFamily="34" charset="0"/>
              </a:rPr>
              <a:t>    </a:t>
            </a:r>
          </a:p>
          <a:p>
            <a:pPr>
              <a:buNone/>
            </a:pPr>
            <a:endParaRPr lang="en-US" sz="4000" dirty="0" smtClean="0">
              <a:latin typeface="Calibri" pitchFamily="34" charset="0"/>
            </a:endParaRPr>
          </a:p>
          <a:p>
            <a:pPr algn="ctr">
              <a:buNone/>
            </a:pPr>
            <a:r>
              <a:rPr lang="en-US" sz="4000" dirty="0" smtClean="0">
                <a:latin typeface="Calibri" pitchFamily="34" charset="0"/>
              </a:rPr>
              <a:t>Is it important to wear sunglasses or safety glasses while working?</a:t>
            </a: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a:bodyPr>
          <a:lstStyle/>
          <a:p>
            <a:pPr algn="ctr"/>
            <a:r>
              <a:rPr lang="en-US" sz="6000" dirty="0" smtClean="0"/>
              <a:t>4</a:t>
            </a:r>
            <a:endParaRPr lang="en-US" sz="6000" dirty="0"/>
          </a:p>
        </p:txBody>
      </p:sp>
      <p:sp>
        <p:nvSpPr>
          <p:cNvPr id="3" name="Content Placeholder 2"/>
          <p:cNvSpPr>
            <a:spLocks noGrp="1"/>
          </p:cNvSpPr>
          <p:nvPr>
            <p:ph sz="quarter" idx="1"/>
          </p:nvPr>
        </p:nvSpPr>
        <p:spPr/>
        <p:txBody>
          <a:bodyPr>
            <a:normAutofit/>
          </a:bodyPr>
          <a:lstStyle/>
          <a:p>
            <a:pPr>
              <a:buNone/>
            </a:pPr>
            <a:r>
              <a:rPr lang="en-US" sz="4000" dirty="0" smtClean="0">
                <a:latin typeface="Calibri" pitchFamily="34" charset="0"/>
              </a:rPr>
              <a:t>   </a:t>
            </a:r>
          </a:p>
          <a:p>
            <a:pPr>
              <a:buNone/>
            </a:pPr>
            <a:endParaRPr lang="en-US" sz="1800" dirty="0" smtClean="0">
              <a:latin typeface="Calibri" pitchFamily="34" charset="0"/>
            </a:endParaRPr>
          </a:p>
          <a:p>
            <a:pPr algn="ctr">
              <a:buNone/>
            </a:pPr>
            <a:r>
              <a:rPr lang="en-US" sz="4000" dirty="0" smtClean="0">
                <a:latin typeface="Calibri" pitchFamily="34" charset="0"/>
              </a:rPr>
              <a:t>Is it necessary to seek medical attention in case a chemical gets in your eyes?</a:t>
            </a: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a:solidFill>
            <a:schemeClr val="accent4">
              <a:lumMod val="40000"/>
              <a:lumOff val="60000"/>
            </a:schemeClr>
          </a:solidFill>
        </p:spPr>
        <p:txBody>
          <a:bodyPr/>
          <a:lstStyle/>
          <a:p>
            <a:endParaRPr lang="en-US" sz="1800" dirty="0" smtClean="0"/>
          </a:p>
          <a:p>
            <a:pPr algn="ctr">
              <a:buNone/>
            </a:pPr>
            <a:endParaRPr lang="en-US" dirty="0" smtClean="0">
              <a:latin typeface="Perpetua" pitchFamily="18" charset="0"/>
            </a:endParaRPr>
          </a:p>
          <a:p>
            <a:pPr algn="ctr">
              <a:buNone/>
            </a:pPr>
            <a:endParaRPr lang="en-US" dirty="0" smtClean="0">
              <a:latin typeface="Perpetua" pitchFamily="18" charset="0"/>
            </a:endParaRPr>
          </a:p>
          <a:p>
            <a:pPr algn="ctr">
              <a:buNone/>
            </a:pPr>
            <a:endParaRPr lang="en-US" dirty="0" smtClean="0">
              <a:latin typeface="Perpetua" pitchFamily="18" charset="0"/>
            </a:endParaRPr>
          </a:p>
          <a:p>
            <a:pPr algn="ctr">
              <a:buNone/>
            </a:pPr>
            <a:r>
              <a:rPr lang="en-US" sz="4800" dirty="0" smtClean="0">
                <a:latin typeface="Calibri" pitchFamily="34" charset="0"/>
              </a:rPr>
              <a:t>Today’s topic:</a:t>
            </a:r>
          </a:p>
          <a:p>
            <a:pPr algn="ctr">
              <a:buNone/>
            </a:pPr>
            <a:r>
              <a:rPr lang="en-US" sz="4800" dirty="0" smtClean="0">
                <a:latin typeface="Calibri" pitchFamily="34" charset="0"/>
              </a:rPr>
              <a:t>Your eyes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Parts of the eye</a:t>
            </a:r>
            <a:endParaRPr lang="en-US" dirty="0"/>
          </a:p>
        </p:txBody>
      </p:sp>
      <p:pic>
        <p:nvPicPr>
          <p:cNvPr id="16387" name="Picture 3"/>
          <p:cNvPicPr>
            <a:picLocks noGrp="1" noChangeAspect="1" noChangeArrowheads="1"/>
          </p:cNvPicPr>
          <p:nvPr>
            <p:ph sz="quarter" idx="1"/>
          </p:nvPr>
        </p:nvPicPr>
        <p:blipFill>
          <a:blip r:embed="rId3" cstate="print"/>
          <a:srcRect/>
          <a:stretch>
            <a:fillRect/>
          </a:stretch>
        </p:blipFill>
        <p:spPr bwMode="auto">
          <a:xfrm>
            <a:off x="1600200" y="1676399"/>
            <a:ext cx="6781800" cy="49275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Causes of Eye Injuries</a:t>
            </a:r>
            <a:endParaRPr lang="en-US" dirty="0"/>
          </a:p>
        </p:txBody>
      </p:sp>
      <p:sp>
        <p:nvSpPr>
          <p:cNvPr id="3" name="Content Placeholder 2"/>
          <p:cNvSpPr>
            <a:spLocks noGrp="1"/>
          </p:cNvSpPr>
          <p:nvPr>
            <p:ph sz="quarter" idx="1"/>
          </p:nvPr>
        </p:nvSpPr>
        <p:spPr/>
        <p:txBody>
          <a:bodyPr>
            <a:normAutofit/>
          </a:bodyPr>
          <a:lstStyle/>
          <a:p>
            <a:pPr lvl="0"/>
            <a:endParaRPr lang="en-US" dirty="0" smtClean="0"/>
          </a:p>
          <a:p>
            <a:pPr lvl="0"/>
            <a:r>
              <a:rPr lang="en-US" dirty="0" smtClean="0">
                <a:latin typeface="Calibri" pitchFamily="34" charset="0"/>
              </a:rPr>
              <a:t>Dust or dirt</a:t>
            </a:r>
          </a:p>
          <a:p>
            <a:pPr lvl="0"/>
            <a:r>
              <a:rPr lang="en-US" dirty="0" smtClean="0">
                <a:latin typeface="Calibri" pitchFamily="34" charset="0"/>
              </a:rPr>
              <a:t>Foreign objects</a:t>
            </a:r>
          </a:p>
          <a:p>
            <a:pPr lvl="0"/>
            <a:r>
              <a:rPr lang="en-US" dirty="0" smtClean="0">
                <a:latin typeface="Calibri" pitchFamily="34" charset="0"/>
              </a:rPr>
              <a:t>Chemicals</a:t>
            </a:r>
          </a:p>
          <a:p>
            <a:pPr lvl="0"/>
            <a:r>
              <a:rPr lang="en-US" dirty="0" smtClean="0">
                <a:latin typeface="Calibri" pitchFamily="34" charset="0"/>
              </a:rPr>
              <a:t>Plant material</a:t>
            </a:r>
          </a:p>
          <a:p>
            <a:pPr lvl="0"/>
            <a:r>
              <a:rPr lang="en-US" dirty="0" smtClean="0">
                <a:latin typeface="Calibri" pitchFamily="34" charset="0"/>
              </a:rPr>
              <a:t>Sun </a:t>
            </a:r>
          </a:p>
          <a:p>
            <a:pPr lvl="0"/>
            <a:r>
              <a:rPr lang="en-US" dirty="0" smtClean="0">
                <a:latin typeface="Calibri" pitchFamily="34" charset="0"/>
              </a:rPr>
              <a:t>Wind</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1483</TotalTime>
  <Words>1299</Words>
  <Application>Microsoft Office PowerPoint</Application>
  <PresentationFormat>On-screen Show (4:3)</PresentationFormat>
  <Paragraphs>231</Paragraphs>
  <Slides>34</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Equity</vt:lpstr>
      <vt:lpstr>Picture</vt:lpstr>
      <vt:lpstr>Eye Health &amp; Safety</vt:lpstr>
      <vt:lpstr>PowerPoint Presentation</vt:lpstr>
      <vt:lpstr>1</vt:lpstr>
      <vt:lpstr>2</vt:lpstr>
      <vt:lpstr>3</vt:lpstr>
      <vt:lpstr>4</vt:lpstr>
      <vt:lpstr>PowerPoint Presentation</vt:lpstr>
      <vt:lpstr>Parts of the eye</vt:lpstr>
      <vt:lpstr>Causes of Eye Injuries</vt:lpstr>
      <vt:lpstr>Symptoms of Eye Injuries</vt:lpstr>
      <vt:lpstr>Eye Conditions: Pinguecula</vt:lpstr>
      <vt:lpstr>Pterygium</vt:lpstr>
      <vt:lpstr>The Sun’s Rays</vt:lpstr>
      <vt:lpstr>Calculating the Danger</vt:lpstr>
      <vt:lpstr>Protecting your eyes</vt:lpstr>
      <vt:lpstr>Protecting your eyes</vt:lpstr>
      <vt:lpstr>Protecting your eyes</vt:lpstr>
      <vt:lpstr>Protecting your eyes</vt:lpstr>
      <vt:lpstr>In case of emergency: Chemicals in the eye</vt:lpstr>
      <vt:lpstr>In case of emergency:  Dust or dirt in the eye</vt:lpstr>
      <vt:lpstr>In case of emergency:  Foreign body sensation in the eye</vt:lpstr>
      <vt:lpstr>In case of emergency:   Cut on the eyelid or eyeball</vt:lpstr>
      <vt:lpstr>In case of emergency:  Blood on the eyeball</vt:lpstr>
      <vt:lpstr>In case of emergency:  Black eye</vt:lpstr>
      <vt:lpstr>In case of emergency: Object impaled in the eye</vt:lpstr>
      <vt:lpstr>PowerPoint Presentation</vt:lpstr>
      <vt:lpstr>Why should you wear glasses with UV protection?</vt:lpstr>
      <vt:lpstr>Contact  OSHA</vt:lpstr>
      <vt:lpstr>PowerPoint Presentation</vt:lpstr>
      <vt:lpstr>1</vt:lpstr>
      <vt:lpstr>2</vt:lpstr>
      <vt:lpstr>3</vt:lpstr>
      <vt:lpstr>4</vt:lpstr>
      <vt:lpstr>Thank you!  </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OSHA</dc:title>
  <dc:creator>lhd4</dc:creator>
  <cp:lastModifiedBy>Vosburgh, Linda - OSHA</cp:lastModifiedBy>
  <cp:revision>139</cp:revision>
  <dcterms:created xsi:type="dcterms:W3CDTF">2012-01-08T16:48:51Z</dcterms:created>
  <dcterms:modified xsi:type="dcterms:W3CDTF">2012-07-24T18:52:21Z</dcterms:modified>
</cp:coreProperties>
</file>