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8"/>
  </p:notesMasterIdLst>
  <p:sldIdLst>
    <p:sldId id="256" r:id="rId2"/>
    <p:sldId id="257" r:id="rId3"/>
    <p:sldId id="258" r:id="rId4"/>
    <p:sldId id="270" r:id="rId5"/>
    <p:sldId id="274" r:id="rId6"/>
    <p:sldId id="276" r:id="rId7"/>
    <p:sldId id="275" r:id="rId8"/>
    <p:sldId id="277" r:id="rId9"/>
    <p:sldId id="273" r:id="rId10"/>
    <p:sldId id="272" r:id="rId11"/>
    <p:sldId id="259" r:id="rId12"/>
    <p:sldId id="261" r:id="rId13"/>
    <p:sldId id="262" r:id="rId14"/>
    <p:sldId id="268" r:id="rId15"/>
    <p:sldId id="263" r:id="rId16"/>
    <p:sldId id="266" r:id="rId1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9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B67D40C0-3623-4D01-9571-2E063973A29D}" type="datetimeFigureOut">
              <a:rPr lang="en-US" smtClean="0"/>
              <a:pPr/>
              <a:t>7/24/2012</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6D4E2541-D4EC-4EF6-AA2F-CA09744A8967}" type="slidenum">
              <a:rPr lang="en-US" smtClean="0"/>
              <a:pPr/>
              <a:t>‹#›</a:t>
            </a:fld>
            <a:endParaRPr lang="en-US"/>
          </a:p>
        </p:txBody>
      </p:sp>
    </p:spTree>
    <p:extLst>
      <p:ext uri="{BB962C8B-B14F-4D97-AF65-F5344CB8AC3E}">
        <p14:creationId xmlns:p14="http://schemas.microsoft.com/office/powerpoint/2010/main" val="3365187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While</a:t>
            </a:r>
            <a:r>
              <a:rPr lang="en-US" baseline="0" dirty="0" smtClean="0"/>
              <a:t> many life activities, including work, involve some degree of risk, OSHA requires employers to minimize the risk of encountering a hazard while on the job.  So, while working on a ladder, for example, may put you at risk for falling, your employer is obligated by law to provide you with a safe ladder, used in safe conditions, if ladder work is necessary in order for you to perform your job.</a:t>
            </a:r>
            <a:endParaRPr lang="en-US" dirty="0"/>
          </a:p>
        </p:txBody>
      </p:sp>
      <p:sp>
        <p:nvSpPr>
          <p:cNvPr id="4" name="Slide Number Placeholder 3"/>
          <p:cNvSpPr>
            <a:spLocks noGrp="1"/>
          </p:cNvSpPr>
          <p:nvPr>
            <p:ph type="sldNum" sz="quarter" idx="10"/>
          </p:nvPr>
        </p:nvSpPr>
        <p:spPr/>
        <p:txBody>
          <a:bodyPr/>
          <a:lstStyle/>
          <a:p>
            <a:fld id="{6D4E2541-D4EC-4EF6-AA2F-CA09744A8967}"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file an</a:t>
            </a:r>
            <a:r>
              <a:rPr lang="en-US" baseline="0" dirty="0" smtClean="0"/>
              <a:t> OSHA complaint and do not include your name, your complaint (informal) is still treated with respect and OSHA will contact the employer.  If you include your name and contact information, OSHA will NOT reveal your identity to the employer, but will have the ability to contact you to let you know what happened with your complaint.</a:t>
            </a:r>
            <a:endParaRPr lang="en-US" dirty="0"/>
          </a:p>
        </p:txBody>
      </p:sp>
      <p:sp>
        <p:nvSpPr>
          <p:cNvPr id="4" name="Slide Number Placeholder 3"/>
          <p:cNvSpPr>
            <a:spLocks noGrp="1"/>
          </p:cNvSpPr>
          <p:nvPr>
            <p:ph type="sldNum" sz="quarter" idx="10"/>
          </p:nvPr>
        </p:nvSpPr>
        <p:spPr/>
        <p:txBody>
          <a:bodyPr/>
          <a:lstStyle/>
          <a:p>
            <a:fld id="{6D4E2541-D4EC-4EF6-AA2F-CA09744A8967}"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4BBC471-BF62-4C7C-8301-8F21BF750048}" type="datetimeFigureOut">
              <a:rPr lang="en-US" smtClean="0"/>
              <a:pPr/>
              <a:t>7/24/2012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0CAABD4E-3C40-4D6A-97A1-1F557A12747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BBC471-BF62-4C7C-8301-8F21BF750048}" type="datetimeFigureOut">
              <a:rPr lang="en-US" smtClean="0"/>
              <a:pPr/>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ABD4E-3C40-4D6A-97A1-1F557A12747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BBC471-BF62-4C7C-8301-8F21BF750048}" type="datetimeFigureOut">
              <a:rPr lang="en-US" smtClean="0"/>
              <a:pPr/>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ABD4E-3C40-4D6A-97A1-1F557A12747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4BBC471-BF62-4C7C-8301-8F21BF750048}" type="datetimeFigureOut">
              <a:rPr lang="en-US" smtClean="0"/>
              <a:pPr/>
              <a:t>7/24/2012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AABD4E-3C40-4D6A-97A1-1F557A12747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4BBC471-BF62-4C7C-8301-8F21BF750048}" type="datetimeFigureOut">
              <a:rPr lang="en-US" smtClean="0"/>
              <a:pPr/>
              <a:t>7/24/2012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0CAABD4E-3C40-4D6A-97A1-1F557A12747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4BBC471-BF62-4C7C-8301-8F21BF750048}" type="datetimeFigureOut">
              <a:rPr lang="en-US" smtClean="0"/>
              <a:pPr/>
              <a:t>7/24/2012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AABD4E-3C40-4D6A-97A1-1F557A12747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4BBC471-BF62-4C7C-8301-8F21BF750048}" type="datetimeFigureOut">
              <a:rPr lang="en-US" smtClean="0"/>
              <a:pPr/>
              <a:t>7/24/2012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AABD4E-3C40-4D6A-97A1-1F557A12747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BBC471-BF62-4C7C-8301-8F21BF750048}" type="datetimeFigureOut">
              <a:rPr lang="en-US" smtClean="0"/>
              <a:pPr/>
              <a:t>7/24/2012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AABD4E-3C40-4D6A-97A1-1F557A12747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BBC471-BF62-4C7C-8301-8F21BF750048}" type="datetimeFigureOut">
              <a:rPr lang="en-US" smtClean="0"/>
              <a:pPr/>
              <a:t>7/24/2012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AABD4E-3C40-4D6A-97A1-1F557A12747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4BBC471-BF62-4C7C-8301-8F21BF750048}" type="datetimeFigureOut">
              <a:rPr lang="en-US" smtClean="0"/>
              <a:pPr/>
              <a:t>7/24/2012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AABD4E-3C40-4D6A-97A1-1F557A12747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4BBC471-BF62-4C7C-8301-8F21BF750048}" type="datetimeFigureOut">
              <a:rPr lang="en-US" smtClean="0"/>
              <a:pPr/>
              <a:t>7/24/2012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0CAABD4E-3C40-4D6A-97A1-1F557A12747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4BBC471-BF62-4C7C-8301-8F21BF750048}" type="datetimeFigureOut">
              <a:rPr lang="en-US" smtClean="0"/>
              <a:pPr/>
              <a:t>7/24/2012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CAABD4E-3C40-4D6A-97A1-1F557A12747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osha.gov/as/opa/worker/complain.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osha.gov/workers.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55000" lnSpcReduction="20000"/>
          </a:bodyPr>
          <a:lstStyle/>
          <a:p>
            <a:r>
              <a:rPr lang="en-US" b="1" dirty="0" smtClean="0"/>
              <a:t>An overview of the </a:t>
            </a:r>
          </a:p>
          <a:p>
            <a:r>
              <a:rPr lang="en-US" b="1" dirty="0" smtClean="0"/>
              <a:t>Occupational Safety and Health Act/Administration </a:t>
            </a:r>
          </a:p>
          <a:p>
            <a:r>
              <a:rPr lang="en-US" b="1" dirty="0" smtClean="0"/>
              <a:t>Offered by</a:t>
            </a:r>
          </a:p>
          <a:p>
            <a:r>
              <a:rPr lang="en-US" b="1" dirty="0" err="1" smtClean="0"/>
              <a:t>Farmworker</a:t>
            </a:r>
            <a:r>
              <a:rPr lang="en-US" b="1" dirty="0" smtClean="0"/>
              <a:t> Legal Services of New York, Inc.</a:t>
            </a:r>
          </a:p>
          <a:p>
            <a:r>
              <a:rPr lang="en-US" b="1" dirty="0" smtClean="0"/>
              <a:t>Through</a:t>
            </a:r>
          </a:p>
          <a:p>
            <a:r>
              <a:rPr lang="en-US" b="1" dirty="0" smtClean="0"/>
              <a:t>OSHA Susan Harwood Capacity Building Training Grant</a:t>
            </a:r>
            <a:endParaRPr lang="en-US" b="1" dirty="0"/>
          </a:p>
        </p:txBody>
      </p:sp>
      <p:sp>
        <p:nvSpPr>
          <p:cNvPr id="2" name="Title 1"/>
          <p:cNvSpPr>
            <a:spLocks noGrp="1"/>
          </p:cNvSpPr>
          <p:nvPr>
            <p:ph type="ctrTitle"/>
          </p:nvPr>
        </p:nvSpPr>
        <p:spPr/>
        <p:txBody>
          <a:bodyPr/>
          <a:lstStyle/>
          <a:p>
            <a:r>
              <a:rPr lang="en-US" dirty="0" smtClean="0"/>
              <a:t>Overview of OSHA</a:t>
            </a:r>
            <a:endParaRPr lang="en-US" dirty="0"/>
          </a:p>
        </p:txBody>
      </p:sp>
      <p:sp>
        <p:nvSpPr>
          <p:cNvPr id="18433" name="Rectangle 1"/>
          <p:cNvSpPr>
            <a:spLocks noChangeArrowheads="1"/>
          </p:cNvSpPr>
          <p:nvPr/>
        </p:nvSpPr>
        <p:spPr bwMode="auto">
          <a:xfrm>
            <a:off x="609600" y="5943600"/>
            <a:ext cx="78486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743200" algn="ctr"/>
                <a:tab pos="5486400" algn="r"/>
              </a:tabLst>
            </a:pPr>
            <a:r>
              <a:rPr kumimoji="0" lang="en-US" sz="1000" b="0" i="1" u="none" strike="noStrike" cap="none" normalizeH="0" baseline="0" dirty="0" smtClean="0">
                <a:ln>
                  <a:noFill/>
                </a:ln>
                <a:solidFill>
                  <a:schemeClr val="tx1"/>
                </a:solidFill>
                <a:effectLst/>
                <a:latin typeface="Arial" pitchFamily="34" charset="0"/>
                <a:ea typeface="Times New Roman" pitchFamily="18" charset="0"/>
              </a:rPr>
              <a:t>This material was produced under grant #SH20827SH0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May Need Training</a:t>
            </a:r>
            <a:endParaRPr lang="en-US" dirty="0"/>
          </a:p>
        </p:txBody>
      </p:sp>
      <p:sp>
        <p:nvSpPr>
          <p:cNvPr id="3" name="Content Placeholder 2"/>
          <p:cNvSpPr>
            <a:spLocks noGrp="1"/>
          </p:cNvSpPr>
          <p:nvPr>
            <p:ph sz="quarter" idx="1"/>
          </p:nvPr>
        </p:nvSpPr>
        <p:spPr/>
        <p:txBody>
          <a:bodyPr>
            <a:normAutofit/>
          </a:bodyPr>
          <a:lstStyle/>
          <a:p>
            <a:r>
              <a:rPr lang="en-US" sz="3200" dirty="0" smtClean="0"/>
              <a:t>You and your co-workers may need training in order to do your job safely</a:t>
            </a:r>
          </a:p>
          <a:p>
            <a:r>
              <a:rPr lang="en-US" sz="3200" dirty="0" smtClean="0"/>
              <a:t>It is in your employer’s best interests, as well as in your best interests, to have trained workers on the job</a:t>
            </a:r>
          </a:p>
          <a:p>
            <a:r>
              <a:rPr lang="en-US" sz="3200" dirty="0" smtClean="0"/>
              <a:t>If you do not know how to do your job safely, and your employer has refused to provide you with training, contact OSHA</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You See a Workplace Hazard</a:t>
            </a:r>
            <a:endParaRPr lang="en-US" dirty="0"/>
          </a:p>
        </p:txBody>
      </p:sp>
      <p:sp>
        <p:nvSpPr>
          <p:cNvPr id="3" name="Content Placeholder 2"/>
          <p:cNvSpPr>
            <a:spLocks noGrp="1"/>
          </p:cNvSpPr>
          <p:nvPr>
            <p:ph sz="quarter" idx="1"/>
          </p:nvPr>
        </p:nvSpPr>
        <p:spPr/>
        <p:txBody>
          <a:bodyPr>
            <a:normAutofit/>
          </a:bodyPr>
          <a:lstStyle/>
          <a:p>
            <a:r>
              <a:rPr lang="en-US" sz="3200" dirty="0" smtClean="0"/>
              <a:t>The law allows you to tell your employer about health or safety hazards on the job without fear of retaliation (being fired, being re-assigned, etc)</a:t>
            </a:r>
          </a:p>
          <a:p>
            <a:r>
              <a:rPr lang="en-US" sz="3200" dirty="0" smtClean="0"/>
              <a:t>If you believe your employer has retaliated against you for complaining, contact OSHA within 30 days of the retaliation</a:t>
            </a: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Complaining to OSHA</a:t>
            </a:r>
            <a:endParaRPr lang="en-US" dirty="0"/>
          </a:p>
        </p:txBody>
      </p:sp>
      <p:sp>
        <p:nvSpPr>
          <p:cNvPr id="3" name="Content Placeholder 2"/>
          <p:cNvSpPr>
            <a:spLocks noGrp="1"/>
          </p:cNvSpPr>
          <p:nvPr>
            <p:ph sz="quarter" idx="1"/>
          </p:nvPr>
        </p:nvSpPr>
        <p:spPr/>
        <p:txBody>
          <a:bodyPr>
            <a:normAutofit/>
          </a:bodyPr>
          <a:lstStyle/>
          <a:p>
            <a:r>
              <a:rPr lang="en-US" sz="3200" dirty="0" smtClean="0"/>
              <a:t>You can file a complaint with OSHA if you believe your workplace is dangerous to your health or safety</a:t>
            </a:r>
          </a:p>
          <a:p>
            <a:r>
              <a:rPr lang="en-US" sz="3200" dirty="0" smtClean="0"/>
              <a:t>OSHA will </a:t>
            </a:r>
            <a:r>
              <a:rPr lang="en-US" sz="3200" u="sng" dirty="0" smtClean="0"/>
              <a:t>not</a:t>
            </a:r>
            <a:r>
              <a:rPr lang="en-US" sz="3200" dirty="0" smtClean="0"/>
              <a:t> reveal your identity to any employers</a:t>
            </a:r>
          </a:p>
          <a:p>
            <a:r>
              <a:rPr lang="en-US" sz="3200" dirty="0" smtClean="0"/>
              <a:t>You can ask OSHA to let you know what action they have taken on your complaint</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Inspections</a:t>
            </a:r>
            <a:endParaRPr lang="en-US" dirty="0"/>
          </a:p>
        </p:txBody>
      </p:sp>
      <p:sp>
        <p:nvSpPr>
          <p:cNvPr id="3" name="Content Placeholder 2"/>
          <p:cNvSpPr>
            <a:spLocks noGrp="1"/>
          </p:cNvSpPr>
          <p:nvPr>
            <p:ph sz="quarter" idx="1"/>
          </p:nvPr>
        </p:nvSpPr>
        <p:spPr/>
        <p:txBody>
          <a:bodyPr>
            <a:normAutofit/>
          </a:bodyPr>
          <a:lstStyle/>
          <a:p>
            <a:r>
              <a:rPr lang="en-US" sz="3200" dirty="0" smtClean="0"/>
              <a:t>If an OSHA inspector comes to your workplace, you can ask that a worker representative accompany the inspector</a:t>
            </a:r>
          </a:p>
          <a:p>
            <a:r>
              <a:rPr lang="en-US" sz="3200" dirty="0" smtClean="0"/>
              <a:t>You can talk privately to the inspector</a:t>
            </a:r>
          </a:p>
          <a:p>
            <a:r>
              <a:rPr lang="en-US" sz="3200" dirty="0" smtClean="0"/>
              <a:t>You can tell the inspector about any hazards you have seen, or about accidents you are aware of</a:t>
            </a:r>
          </a:p>
          <a:p>
            <a:r>
              <a:rPr lang="en-US" sz="3200" dirty="0" smtClean="0"/>
              <a:t>You can ask OSHA to tell you what happens as a result of their inspection</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Filing an OSHA Complaint</a:t>
            </a:r>
            <a:endParaRPr lang="en-US" dirty="0"/>
          </a:p>
        </p:txBody>
      </p:sp>
      <p:sp>
        <p:nvSpPr>
          <p:cNvPr id="3" name="Content Placeholder 2"/>
          <p:cNvSpPr>
            <a:spLocks noGrp="1"/>
          </p:cNvSpPr>
          <p:nvPr>
            <p:ph sz="quarter" idx="1"/>
          </p:nvPr>
        </p:nvSpPr>
        <p:spPr/>
        <p:txBody>
          <a:bodyPr>
            <a:normAutofit/>
          </a:bodyPr>
          <a:lstStyle/>
          <a:p>
            <a:r>
              <a:rPr lang="en-US" sz="2800" dirty="0" smtClean="0"/>
              <a:t>See OSHA complaint form (handout)</a:t>
            </a:r>
          </a:p>
          <a:p>
            <a:endParaRPr lang="en-US" sz="2800" dirty="0" smtClean="0"/>
          </a:p>
          <a:p>
            <a:r>
              <a:rPr lang="en-US" sz="2800" dirty="0" smtClean="0">
                <a:hlinkClick r:id="rId2"/>
              </a:rPr>
              <a:t>http://www.osha.gov/as/opa/worker/complain.html</a:t>
            </a:r>
            <a:r>
              <a:rPr lang="en-US" sz="2800" dirty="0" smtClean="0"/>
              <a:t> website tells how to file a complaint in Spanish and English</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You File a Complaint</a:t>
            </a:r>
            <a:endParaRPr lang="en-US" dirty="0"/>
          </a:p>
        </p:txBody>
      </p:sp>
      <p:sp>
        <p:nvSpPr>
          <p:cNvPr id="3" name="Content Placeholder 2"/>
          <p:cNvSpPr>
            <a:spLocks noGrp="1"/>
          </p:cNvSpPr>
          <p:nvPr>
            <p:ph sz="quarter" idx="1"/>
          </p:nvPr>
        </p:nvSpPr>
        <p:spPr/>
        <p:txBody>
          <a:bodyPr>
            <a:normAutofit/>
          </a:bodyPr>
          <a:lstStyle/>
          <a:p>
            <a:r>
              <a:rPr lang="en-US" sz="3600" dirty="0" smtClean="0"/>
              <a:t>Your employer is NOT permitted to take action against you – that’s the law!</a:t>
            </a:r>
          </a:p>
          <a:p>
            <a:r>
              <a:rPr lang="en-US" sz="3600" dirty="0" smtClean="0"/>
              <a:t>If you believe your employer has retaliated against you, you must contact OSHA within 30 days of the retaliatory action</a:t>
            </a:r>
            <a:endParaRPr lang="en-US"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Contacting OSHA</a:t>
            </a:r>
            <a:endParaRPr lang="en-US" dirty="0"/>
          </a:p>
        </p:txBody>
      </p:sp>
      <p:sp>
        <p:nvSpPr>
          <p:cNvPr id="3" name="Content Placeholder 2"/>
          <p:cNvSpPr>
            <a:spLocks noGrp="1"/>
          </p:cNvSpPr>
          <p:nvPr>
            <p:ph sz="quarter" idx="1"/>
          </p:nvPr>
        </p:nvSpPr>
        <p:spPr/>
        <p:txBody>
          <a:bodyPr>
            <a:normAutofit/>
          </a:bodyPr>
          <a:lstStyle/>
          <a:p>
            <a:r>
              <a:rPr lang="en-US" sz="2000" dirty="0" smtClean="0"/>
              <a:t>If you are working in Wayne or Ontario County, contact OSHA at:</a:t>
            </a:r>
          </a:p>
          <a:p>
            <a:pPr lvl="1"/>
            <a:r>
              <a:rPr lang="en-US" sz="1800" b="1" dirty="0" smtClean="0"/>
              <a:t>Syracuse Area Office</a:t>
            </a:r>
            <a:r>
              <a:rPr lang="en-US" sz="1800" dirty="0" smtClean="0"/>
              <a:t/>
            </a:r>
            <a:br>
              <a:rPr lang="en-US" sz="1800" dirty="0" smtClean="0"/>
            </a:br>
            <a:r>
              <a:rPr lang="en-US" sz="1800" dirty="0" smtClean="0"/>
              <a:t>3300 Vickery Road</a:t>
            </a:r>
            <a:br>
              <a:rPr lang="en-US" sz="1800" dirty="0" smtClean="0"/>
            </a:br>
            <a:r>
              <a:rPr lang="en-US" sz="1800" dirty="0" smtClean="0"/>
              <a:t>North Syracuse, New York 13212</a:t>
            </a:r>
            <a:br>
              <a:rPr lang="en-US" sz="1800" dirty="0" smtClean="0"/>
            </a:br>
            <a:r>
              <a:rPr lang="en-US" sz="1800" dirty="0" smtClean="0"/>
              <a:t>(315) 451-0808 PHONE</a:t>
            </a:r>
            <a:br>
              <a:rPr lang="en-US" sz="1800" dirty="0" smtClean="0"/>
            </a:br>
            <a:r>
              <a:rPr lang="en-US" sz="1800" dirty="0" smtClean="0"/>
              <a:t>(315) 451-1351 FAX</a:t>
            </a:r>
          </a:p>
          <a:p>
            <a:r>
              <a:rPr lang="en-US" sz="1900" dirty="0" smtClean="0"/>
              <a:t>If working in Monroe County /Western New York State:</a:t>
            </a:r>
          </a:p>
          <a:p>
            <a:pPr lvl="1"/>
            <a:r>
              <a:rPr lang="en-US" sz="1700" b="1" dirty="0" smtClean="0"/>
              <a:t>Buffalo Area Office</a:t>
            </a:r>
            <a:r>
              <a:rPr lang="en-US" sz="1700" dirty="0" smtClean="0"/>
              <a:t/>
            </a:r>
            <a:br>
              <a:rPr lang="en-US" sz="1700" dirty="0" smtClean="0"/>
            </a:br>
            <a:r>
              <a:rPr lang="en-US" sz="1700" dirty="0" smtClean="0"/>
              <a:t>U. S. Dept. of Labor/OSHA</a:t>
            </a:r>
            <a:br>
              <a:rPr lang="en-US" sz="1700" dirty="0" smtClean="0"/>
            </a:br>
            <a:r>
              <a:rPr lang="en-US" sz="1700" dirty="0" smtClean="0"/>
              <a:t>130 S. Elmwood Avenue, Suite 500</a:t>
            </a:r>
            <a:br>
              <a:rPr lang="en-US" sz="1700" dirty="0" smtClean="0"/>
            </a:br>
            <a:r>
              <a:rPr lang="en-US" sz="1700" dirty="0" smtClean="0"/>
              <a:t>Buffalo, NY 14202-2465</a:t>
            </a:r>
            <a:br>
              <a:rPr lang="en-US" sz="1700" dirty="0" smtClean="0"/>
            </a:br>
            <a:r>
              <a:rPr lang="en-US" sz="1700" dirty="0" smtClean="0"/>
              <a:t>(716) 551-3053</a:t>
            </a:r>
            <a:br>
              <a:rPr lang="en-US" sz="1700" dirty="0" smtClean="0"/>
            </a:br>
            <a:r>
              <a:rPr lang="en-US" sz="1700" dirty="0" smtClean="0"/>
              <a:t>(716) 551-3126 FAX</a:t>
            </a:r>
          </a:p>
          <a:p>
            <a:endParaRPr lang="en-US"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OSHA?</a:t>
            </a:r>
            <a:endParaRPr lang="en-US" dirty="0"/>
          </a:p>
        </p:txBody>
      </p:sp>
      <p:sp>
        <p:nvSpPr>
          <p:cNvPr id="3" name="Content Placeholder 2"/>
          <p:cNvSpPr>
            <a:spLocks noGrp="1"/>
          </p:cNvSpPr>
          <p:nvPr>
            <p:ph sz="quarter" idx="1"/>
          </p:nvPr>
        </p:nvSpPr>
        <p:spPr/>
        <p:txBody>
          <a:bodyPr/>
          <a:lstStyle/>
          <a:p>
            <a:r>
              <a:rPr lang="en-US" sz="3200" dirty="0" smtClean="0"/>
              <a:t>The Occupational Safety &amp; Health Act</a:t>
            </a:r>
          </a:p>
          <a:p>
            <a:pPr lvl="1"/>
            <a:r>
              <a:rPr lang="en-US" sz="3200" dirty="0" smtClean="0"/>
              <a:t>Signed into law in 1970</a:t>
            </a:r>
          </a:p>
          <a:p>
            <a:pPr lvl="1"/>
            <a:r>
              <a:rPr lang="en-US" sz="3200" dirty="0" smtClean="0"/>
              <a:t>To set standards for safe jobs</a:t>
            </a:r>
          </a:p>
          <a:p>
            <a:pPr lvl="1"/>
            <a:r>
              <a:rPr lang="en-US" sz="3200" dirty="0" smtClean="0"/>
              <a:t>To enforce those standards</a:t>
            </a:r>
          </a:p>
          <a:p>
            <a:pPr lvl="1"/>
            <a:r>
              <a:rPr lang="en-US" sz="3200" dirty="0" smtClean="0"/>
              <a:t>To protect workers from employers who violate the standards and the OSH law </a:t>
            </a:r>
          </a:p>
          <a:p>
            <a:endParaRPr lang="en-US" sz="18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Rights Under OSHA</a:t>
            </a:r>
            <a:endParaRPr lang="en-US" dirty="0"/>
          </a:p>
        </p:txBody>
      </p:sp>
      <p:sp>
        <p:nvSpPr>
          <p:cNvPr id="3" name="Content Placeholder 2"/>
          <p:cNvSpPr>
            <a:spLocks noGrp="1"/>
          </p:cNvSpPr>
          <p:nvPr>
            <p:ph sz="quarter" idx="1"/>
          </p:nvPr>
        </p:nvSpPr>
        <p:spPr/>
        <p:txBody>
          <a:bodyPr>
            <a:normAutofit/>
          </a:bodyPr>
          <a:lstStyle/>
          <a:p>
            <a:r>
              <a:rPr lang="en-US" dirty="0" smtClean="0"/>
              <a:t>As a worker in the United States, you are entitled to:</a:t>
            </a:r>
          </a:p>
          <a:p>
            <a:pPr lvl="1"/>
            <a:r>
              <a:rPr lang="en-US" dirty="0" smtClean="0"/>
              <a:t>Be safe in your workplace</a:t>
            </a:r>
          </a:p>
          <a:p>
            <a:pPr lvl="1"/>
            <a:r>
              <a:rPr lang="en-US" dirty="0" smtClean="0"/>
              <a:t>Know if you are exposed to hazards</a:t>
            </a:r>
          </a:p>
          <a:p>
            <a:pPr lvl="1"/>
            <a:r>
              <a:rPr lang="en-US" dirty="0" smtClean="0"/>
              <a:t>Receive training, in a language you understand, so you can work safely</a:t>
            </a:r>
          </a:p>
          <a:p>
            <a:pPr lvl="1"/>
            <a:r>
              <a:rPr lang="en-US" dirty="0" smtClean="0"/>
              <a:t>Expect your employer to correct workplace hazards </a:t>
            </a:r>
          </a:p>
          <a:p>
            <a:pPr lvl="1"/>
            <a:r>
              <a:rPr lang="en-US" dirty="0" smtClean="0"/>
              <a:t>File a complaint with OSHA about workplace hazards</a:t>
            </a:r>
          </a:p>
          <a:p>
            <a:pPr lvl="1"/>
            <a:r>
              <a:rPr lang="en-US" dirty="0" smtClean="0"/>
              <a:t>Be free from retaliation if you exercise these rights</a:t>
            </a:r>
          </a:p>
          <a:p>
            <a:pPr lvl="1">
              <a:buNone/>
            </a:pPr>
            <a:r>
              <a:rPr lang="en-US" dirty="0" smtClean="0"/>
              <a:t>See: </a:t>
            </a:r>
            <a:r>
              <a:rPr lang="en-US" dirty="0" smtClean="0">
                <a:hlinkClick r:id="rId3"/>
              </a:rPr>
              <a:t>http://www.osha.gov/workers.html</a:t>
            </a:r>
            <a:r>
              <a:rPr lang="en-US" dirty="0" smtClean="0"/>
              <a:t> for more info</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Employer Must…</a:t>
            </a:r>
            <a:endParaRPr lang="en-US" dirty="0"/>
          </a:p>
        </p:txBody>
      </p:sp>
      <p:sp>
        <p:nvSpPr>
          <p:cNvPr id="3" name="Content Placeholder 2"/>
          <p:cNvSpPr>
            <a:spLocks noGrp="1"/>
          </p:cNvSpPr>
          <p:nvPr>
            <p:ph sz="quarter" idx="1"/>
          </p:nvPr>
        </p:nvSpPr>
        <p:spPr/>
        <p:txBody>
          <a:bodyPr>
            <a:normAutofit lnSpcReduction="10000"/>
          </a:bodyPr>
          <a:lstStyle/>
          <a:p>
            <a:r>
              <a:rPr lang="en-US" sz="2800" dirty="0" smtClean="0"/>
              <a:t>Keep hazards out of the workplace whenever possible</a:t>
            </a:r>
          </a:p>
          <a:p>
            <a:r>
              <a:rPr lang="en-US" sz="2800" dirty="0" smtClean="0"/>
              <a:t>Provide training so you can do your job safely</a:t>
            </a:r>
          </a:p>
          <a:p>
            <a:r>
              <a:rPr lang="en-US" sz="2800" dirty="0" smtClean="0"/>
              <a:t>Keep records of work-related injuries &amp; illnesses</a:t>
            </a:r>
          </a:p>
          <a:p>
            <a:r>
              <a:rPr lang="en-US" sz="2800" dirty="0" smtClean="0"/>
              <a:t>Provide medical exams in some circumstances</a:t>
            </a:r>
          </a:p>
          <a:p>
            <a:r>
              <a:rPr lang="en-US" sz="2800" dirty="0" smtClean="0"/>
              <a:t>Provide you with access to your medical records</a:t>
            </a:r>
          </a:p>
          <a:p>
            <a:r>
              <a:rPr lang="en-US" sz="2800" dirty="0" smtClean="0"/>
              <a:t>Provide personal protective equipment if it’s needed in order to do your job safely</a:t>
            </a:r>
          </a:p>
          <a:p>
            <a:pPr>
              <a:buNone/>
            </a:pPr>
            <a:endParaRPr lang="en-US" sz="2800" dirty="0" smtClean="0"/>
          </a:p>
          <a:p>
            <a:pPr>
              <a:buNone/>
            </a:pPr>
            <a:r>
              <a:rPr lang="en-US" sz="3600" dirty="0" smtClean="0">
                <a:solidFill>
                  <a:schemeClr val="tx1">
                    <a:lumMod val="75000"/>
                    <a:lumOff val="25000"/>
                  </a:schemeClr>
                </a:solidFill>
              </a:rPr>
              <a:t>… and cannot charge you for any of these.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Employer Must…</a:t>
            </a:r>
            <a:endParaRPr lang="en-US" dirty="0"/>
          </a:p>
        </p:txBody>
      </p:sp>
      <p:sp>
        <p:nvSpPr>
          <p:cNvPr id="3" name="Content Placeholder 2"/>
          <p:cNvSpPr>
            <a:spLocks noGrp="1"/>
          </p:cNvSpPr>
          <p:nvPr>
            <p:ph sz="quarter" idx="1"/>
          </p:nvPr>
        </p:nvSpPr>
        <p:spPr/>
        <p:txBody>
          <a:bodyPr>
            <a:normAutofit fontScale="92500"/>
          </a:bodyPr>
          <a:lstStyle/>
          <a:p>
            <a:r>
              <a:rPr lang="en-US" sz="3200" dirty="0" smtClean="0"/>
              <a:t>Have a hazard communication program, in a language understandable to you, that provides you with information about all hazardous chemical agents you are required to handle as part of your job;  </a:t>
            </a:r>
          </a:p>
          <a:p>
            <a:r>
              <a:rPr lang="en-US" sz="3200" dirty="0" smtClean="0"/>
              <a:t>Train you in the proper and safe use of chemicals you must use for your job;</a:t>
            </a:r>
          </a:p>
          <a:p>
            <a:r>
              <a:rPr lang="en-US" sz="3200" dirty="0" smtClean="0"/>
              <a:t>Provide written information, usually called a Material Safety Data Sheet (MSDS), that contains the following:</a:t>
            </a:r>
          </a:p>
          <a:p>
            <a:pPr lvl="1">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MSDS Information</a:t>
            </a:r>
            <a:endParaRPr lang="en-US" dirty="0"/>
          </a:p>
        </p:txBody>
      </p:sp>
      <p:sp>
        <p:nvSpPr>
          <p:cNvPr id="3" name="Content Placeholder 2"/>
          <p:cNvSpPr>
            <a:spLocks noGrp="1"/>
          </p:cNvSpPr>
          <p:nvPr>
            <p:ph sz="quarter" idx="1"/>
          </p:nvPr>
        </p:nvSpPr>
        <p:spPr/>
        <p:txBody>
          <a:bodyPr>
            <a:normAutofit/>
          </a:bodyPr>
          <a:lstStyle/>
          <a:p>
            <a:pPr lvl="1"/>
            <a:r>
              <a:rPr lang="en-US" sz="2800" dirty="0" smtClean="0"/>
              <a:t>The identity used on the label and its chemical and common name(s);</a:t>
            </a:r>
          </a:p>
          <a:p>
            <a:pPr lvl="1"/>
            <a:r>
              <a:rPr lang="en-US" sz="2800" dirty="0" smtClean="0"/>
              <a:t>Characteristics of the hazardous chemical including the potential for fire, explosion, and reactivity;</a:t>
            </a:r>
          </a:p>
          <a:p>
            <a:pPr lvl="1"/>
            <a:r>
              <a:rPr lang="en-US" sz="2800" dirty="0" smtClean="0"/>
              <a:t>The health hazards of the chemical, including signs and symptoms of exposure, and any medical conditions which are generally recognized as being aggravated by exposure to the chemical;</a:t>
            </a:r>
          </a:p>
          <a:p>
            <a:pPr lvl="1"/>
            <a:r>
              <a:rPr lang="en-US" sz="2800" dirty="0" smtClean="0"/>
              <a:t>The primary route(s) of entry (e.g. skin absorption, inhalation, ingestion);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MSDS Information</a:t>
            </a:r>
            <a:endParaRPr lang="en-US" dirty="0"/>
          </a:p>
        </p:txBody>
      </p:sp>
      <p:sp>
        <p:nvSpPr>
          <p:cNvPr id="3" name="Content Placeholder 2"/>
          <p:cNvSpPr>
            <a:spLocks noGrp="1"/>
          </p:cNvSpPr>
          <p:nvPr>
            <p:ph sz="quarter" idx="1"/>
          </p:nvPr>
        </p:nvSpPr>
        <p:spPr/>
        <p:txBody>
          <a:bodyPr>
            <a:normAutofit/>
          </a:bodyPr>
          <a:lstStyle/>
          <a:p>
            <a:pPr lvl="1"/>
            <a:r>
              <a:rPr lang="en-US" sz="2800" dirty="0" smtClean="0"/>
              <a:t>The OSHA permissible exposure limit;</a:t>
            </a:r>
          </a:p>
          <a:p>
            <a:pPr lvl="1"/>
            <a:r>
              <a:rPr lang="en-US" sz="2800" dirty="0" smtClean="0"/>
              <a:t>Whether the chemical has been found to be a potential carcinogen;</a:t>
            </a:r>
          </a:p>
          <a:p>
            <a:pPr lvl="1"/>
            <a:r>
              <a:rPr lang="en-US" sz="2800" dirty="0" smtClean="0"/>
              <a:t>Any generally applicable precautions for safe handling and use including appropriate hygienic practices, protective measures during repair and maintenance of contaminated equipment, and procedures for clean-up of spills and leaks;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MSDS Information</a:t>
            </a:r>
            <a:endParaRPr lang="en-US" dirty="0"/>
          </a:p>
        </p:txBody>
      </p:sp>
      <p:sp>
        <p:nvSpPr>
          <p:cNvPr id="3" name="Content Placeholder 2"/>
          <p:cNvSpPr>
            <a:spLocks noGrp="1"/>
          </p:cNvSpPr>
          <p:nvPr>
            <p:ph sz="quarter" idx="1"/>
          </p:nvPr>
        </p:nvSpPr>
        <p:spPr/>
        <p:txBody>
          <a:bodyPr>
            <a:normAutofit fontScale="92500" lnSpcReduction="10000"/>
          </a:bodyPr>
          <a:lstStyle/>
          <a:p>
            <a:pPr lvl="1"/>
            <a:r>
              <a:rPr lang="en-US" sz="2800" dirty="0" smtClean="0"/>
              <a:t>Any generally applicable control measures such as appropriate engineering controls, work practices, or personal protective equipment;</a:t>
            </a:r>
          </a:p>
          <a:p>
            <a:pPr lvl="1"/>
            <a:r>
              <a:rPr lang="en-US" sz="2800" dirty="0" smtClean="0"/>
              <a:t>Emergency and first aid procedures;</a:t>
            </a:r>
          </a:p>
          <a:p>
            <a:pPr lvl="1"/>
            <a:r>
              <a:rPr lang="en-US" sz="2800" dirty="0" smtClean="0"/>
              <a:t>The date of preparation of the MSDS or the last change to it; and,</a:t>
            </a:r>
          </a:p>
          <a:p>
            <a:pPr lvl="1"/>
            <a:r>
              <a:rPr lang="en-US" sz="2800" dirty="0" smtClean="0"/>
              <a:t>The name, address and telephone number of the chemical manufacturer, importer, employer or other responsible party preparing or distributing the material safety data sheet, who can provide additional information on the hazardous chemical and appropriate emergency procedures, if necessary.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You, the Worker, Can…</a:t>
            </a:r>
            <a:endParaRPr lang="en-US" dirty="0"/>
          </a:p>
        </p:txBody>
      </p:sp>
      <p:sp>
        <p:nvSpPr>
          <p:cNvPr id="3" name="Content Placeholder 2"/>
          <p:cNvSpPr>
            <a:spLocks noGrp="1"/>
          </p:cNvSpPr>
          <p:nvPr>
            <p:ph sz="quarter" idx="1"/>
          </p:nvPr>
        </p:nvSpPr>
        <p:spPr/>
        <p:txBody>
          <a:bodyPr>
            <a:normAutofit/>
          </a:bodyPr>
          <a:lstStyle/>
          <a:p>
            <a:r>
              <a:rPr lang="en-US" sz="2800" dirty="0" smtClean="0"/>
              <a:t>Learn how to work with necessary hazards safely (e.g. lifting safely, avoiding heat exhaustion, using equipment properly) by attending sessions offered by FLSNY, looking at the OSHA website (www.osha.gov), or contacting OSHA directly</a:t>
            </a:r>
          </a:p>
          <a:p>
            <a:r>
              <a:rPr lang="en-US" sz="2800" dirty="0" smtClean="0"/>
              <a:t>Ask your employer to train you how to safely use any machinery that is necessary for you to perform your job</a:t>
            </a:r>
          </a:p>
          <a:p>
            <a:r>
              <a:rPr lang="en-US" sz="2800" dirty="0" smtClean="0"/>
              <a:t>Notify OSHA if you see hazards that your employer refuses to correct</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738</TotalTime>
  <Words>1108</Words>
  <Application>Microsoft Office PowerPoint</Application>
  <PresentationFormat>On-screen Show (4:3)</PresentationFormat>
  <Paragraphs>86</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Equity</vt:lpstr>
      <vt:lpstr>Overview of OSHA</vt:lpstr>
      <vt:lpstr>What is OSHA?</vt:lpstr>
      <vt:lpstr>Rights Under OSHA</vt:lpstr>
      <vt:lpstr>Your Employer Must…</vt:lpstr>
      <vt:lpstr>Your Employer Must…</vt:lpstr>
      <vt:lpstr>MSDS Information</vt:lpstr>
      <vt:lpstr>MSDS Information</vt:lpstr>
      <vt:lpstr>MSDS Information</vt:lpstr>
      <vt:lpstr>You, the Worker, Can…</vt:lpstr>
      <vt:lpstr>You May Need Training</vt:lpstr>
      <vt:lpstr>If You See a Workplace Hazard</vt:lpstr>
      <vt:lpstr>Complaining to OSHA</vt:lpstr>
      <vt:lpstr>OSHA Inspections</vt:lpstr>
      <vt:lpstr>Filing an OSHA Complaint</vt:lpstr>
      <vt:lpstr>If You File a Complaint</vt:lpstr>
      <vt:lpstr>Contacting OSHA</vt:lpstr>
    </vt:vector>
  </TitlesOfParts>
  <Company>Cornell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OSHA</dc:title>
  <dc:creator>lhd4</dc:creator>
  <cp:lastModifiedBy>Vosburgh, Linda - OSHA</cp:lastModifiedBy>
  <cp:revision>69</cp:revision>
  <dcterms:created xsi:type="dcterms:W3CDTF">2011-02-28T18:47:05Z</dcterms:created>
  <dcterms:modified xsi:type="dcterms:W3CDTF">2012-07-24T19:02:33Z</dcterms:modified>
</cp:coreProperties>
</file>