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handoutMasterIdLst>
    <p:handoutMasterId r:id="rId23"/>
  </p:handoutMasterIdLst>
  <p:sldIdLst>
    <p:sldId id="256" r:id="rId2"/>
    <p:sldId id="257" r:id="rId3"/>
    <p:sldId id="258" r:id="rId4"/>
    <p:sldId id="259" r:id="rId5"/>
    <p:sldId id="260" r:id="rId6"/>
    <p:sldId id="261" r:id="rId7"/>
    <p:sldId id="262" r:id="rId8"/>
    <p:sldId id="263" r:id="rId9"/>
    <p:sldId id="264" r:id="rId10"/>
    <p:sldId id="265" r:id="rId11"/>
    <p:sldId id="271" r:id="rId12"/>
    <p:sldId id="273" r:id="rId13"/>
    <p:sldId id="275" r:id="rId14"/>
    <p:sldId id="266" r:id="rId15"/>
    <p:sldId id="267" r:id="rId16"/>
    <p:sldId id="268" r:id="rId17"/>
    <p:sldId id="269" r:id="rId18"/>
    <p:sldId id="270" r:id="rId19"/>
    <p:sldId id="274"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76" autoAdjust="0"/>
    <p:restoredTop sz="86697" autoAdjust="0"/>
  </p:normalViewPr>
  <p:slideViewPr>
    <p:cSldViewPr>
      <p:cViewPr>
        <p:scale>
          <a:sx n="75" d="100"/>
          <a:sy n="75" d="100"/>
        </p:scale>
        <p:origin x="-183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D70647-A025-40F8-9634-4DCBEAC02872}" type="datetimeFigureOut">
              <a:rPr lang="en-US" smtClean="0"/>
              <a:pPr/>
              <a:t>5/18/2012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C2CBE4-A9E5-447A-A3C8-7FF02A24EA81}" type="slidenum">
              <a:rPr lang="en-US" smtClean="0"/>
              <a:pPr/>
              <a:t>‹#›</a:t>
            </a:fld>
            <a:endParaRPr lang="en-US"/>
          </a:p>
        </p:txBody>
      </p:sp>
    </p:spTree>
    <p:extLst>
      <p:ext uri="{BB962C8B-B14F-4D97-AF65-F5344CB8AC3E}">
        <p14:creationId xmlns:p14="http://schemas.microsoft.com/office/powerpoint/2010/main" val="11402830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5D6736-64F8-47B9-9A8F-8764DF221258}" type="datetimeFigureOut">
              <a:rPr lang="en-US" smtClean="0"/>
              <a:pPr/>
              <a:t>5/18/2012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610809-FCC4-4F3F-AEBC-2C5C80A6E7B1}" type="slidenum">
              <a:rPr lang="en-US" smtClean="0"/>
              <a:pPr/>
              <a:t>‹#›</a:t>
            </a:fld>
            <a:endParaRPr lang="en-US"/>
          </a:p>
        </p:txBody>
      </p:sp>
    </p:spTree>
    <p:extLst>
      <p:ext uri="{BB962C8B-B14F-4D97-AF65-F5344CB8AC3E}">
        <p14:creationId xmlns:p14="http://schemas.microsoft.com/office/powerpoint/2010/main" val="316188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t>Contenido de esta sesión </a:t>
            </a:r>
          </a:p>
          <a:p>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http://firstaid.about.com/od/heatcoldexposur1/ig/Frostbite-Pictures/</a:t>
            </a:r>
          </a:p>
          <a:p>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http://firstaid.about.com/od/heatcoldexposur1/ig/Frostbite-Pictures/</a:t>
            </a:r>
          </a:p>
          <a:p>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Rubbing affected tissue can permanently</a:t>
            </a:r>
            <a:r>
              <a:rPr lang="en-US" baseline="0" dirty="0" smtClean="0"/>
              <a:t> damage the skin.</a:t>
            </a:r>
          </a:p>
          <a:p>
            <a:r>
              <a:rPr lang="en-US" dirty="0" smtClean="0"/>
              <a:t>http://firstaid.about.com/od/heatcoldexposur1/ig/Frostbite-Pictures/</a:t>
            </a:r>
          </a:p>
          <a:p>
            <a:endParaRPr lang="en-US" dirty="0" smtClean="0"/>
          </a:p>
          <a:p>
            <a:pPr lvl="1"/>
            <a:r>
              <a:rPr lang="es-ES" dirty="0" smtClean="0"/>
              <a:t>Poco a poco caliente el área afectada (No frote) o sumerja en agua tibia (No caliente)</a:t>
            </a:r>
          </a:p>
          <a:p>
            <a:pPr lvl="1"/>
            <a:r>
              <a:rPr lang="es-ES" dirty="0" smtClean="0"/>
              <a:t>No camine con los pies congelados</a:t>
            </a:r>
          </a:p>
          <a:p>
            <a:pPr lvl="1"/>
            <a:r>
              <a:rPr lang="es-ES" dirty="0" smtClean="0"/>
              <a:t>Ponga curitas estériles en la piel afectada, para evitar ruptura.</a:t>
            </a:r>
          </a:p>
          <a:p>
            <a:pPr lvl="1"/>
            <a:r>
              <a:rPr lang="es-ES" dirty="0" smtClean="0"/>
              <a:t>Obtenga ayuda medica lo mas pronto posible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17</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http://www.123rf.com/photo_6200901_winter-boots.html</a:t>
            </a:r>
          </a:p>
          <a:p>
            <a:r>
              <a:rPr lang="en-US" dirty="0" smtClean="0"/>
              <a:t>Royalty free photos</a:t>
            </a:r>
          </a:p>
          <a:p>
            <a:endParaRPr lang="en-US" dirty="0" smtClean="0"/>
          </a:p>
          <a:p>
            <a:pPr lvl="2"/>
            <a:r>
              <a:rPr lang="es-ES" dirty="0" smtClean="0"/>
              <a:t>Use guantes apropiados, botas, y protección  para la cabeza o la cara. </a:t>
            </a:r>
          </a:p>
          <a:p>
            <a:pPr lvl="2"/>
            <a:r>
              <a:rPr lang="es-ES" dirty="0" smtClean="0"/>
              <a:t>Use capas de ropa suelta.</a:t>
            </a:r>
          </a:p>
          <a:p>
            <a:pPr lvl="2"/>
            <a:r>
              <a:rPr lang="es-ES" dirty="0" smtClean="0"/>
              <a:t>No permita que la piel toque metal.</a:t>
            </a:r>
          </a:p>
          <a:p>
            <a:pPr lvl="2"/>
            <a:r>
              <a:rPr lang="es-ES" dirty="0" smtClean="0"/>
              <a:t>No piense que por que no siente dolor no esta siendo lastimado.</a:t>
            </a:r>
          </a:p>
          <a:p>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Image from office.microsoft.com</a:t>
            </a:r>
          </a:p>
          <a:p>
            <a:endParaRPr lang="en-US" dirty="0" smtClean="0"/>
          </a:p>
          <a:p>
            <a:pPr lvl="1"/>
            <a:r>
              <a:rPr lang="es-ES" dirty="0" smtClean="0"/>
              <a:t>Su cuerpo trata de mantenerse a 37◦ C (98.6◦ F)</a:t>
            </a:r>
          </a:p>
          <a:p>
            <a:pPr lvl="1"/>
            <a:r>
              <a:rPr lang="es-ES" dirty="0" smtClean="0"/>
              <a:t>Cuando la temperatura baja, los vasos sanguinos se encojen y disminuye el flujo a los dedos, manos, y pies. </a:t>
            </a:r>
          </a:p>
          <a:p>
            <a:pPr lvl="1"/>
            <a:r>
              <a:rPr lang="es-ES" dirty="0" smtClean="0"/>
              <a:t>Esto mantiene los órganos calientes, pero puede causar problemas en las extremidades.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Image from free-clipart.net</a:t>
            </a:r>
          </a:p>
          <a:p>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t>Temperaturas frías pueden causar dos riesgos mayores a tu salud</a:t>
            </a:r>
          </a:p>
          <a:p>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Image</a:t>
            </a:r>
            <a:r>
              <a:rPr lang="en-US" baseline="0" dirty="0" smtClean="0"/>
              <a:t> from </a:t>
            </a:r>
            <a:r>
              <a:rPr lang="en-US" baseline="0" dirty="0" err="1" smtClean="0"/>
              <a:t>office.microsoft</a:t>
            </a:r>
            <a:r>
              <a:rPr lang="en-US" baseline="0" dirty="0" smtClean="0"/>
              <a:t>. com</a:t>
            </a:r>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900" dirty="0" smtClean="0"/>
              <a:t>Image from Rick Curtis, Outdoor Action Program http://www.princeton.edu/~oa/safety/hypocold.shtml</a:t>
            </a: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900" dirty="0" smtClean="0"/>
          </a:p>
          <a:p>
            <a:pPr marL="0" marR="0" lvl="2" indent="0" algn="l" defTabSz="914400" rtl="0" eaLnBrk="1" fontAlgn="auto" latinLnBrk="0" hangingPunct="1">
              <a:lnSpc>
                <a:spcPct val="100000"/>
              </a:lnSpc>
              <a:spcBef>
                <a:spcPts val="0"/>
              </a:spcBef>
              <a:spcAft>
                <a:spcPts val="0"/>
              </a:spcAft>
              <a:buClrTx/>
              <a:buSzTx/>
              <a:buFontTx/>
              <a:buNone/>
              <a:tabLst/>
              <a:defRPr/>
            </a:pPr>
            <a:r>
              <a:rPr lang="en-US" sz="900" dirty="0" smtClean="0"/>
              <a:t>http://www.princeton.edu/~oa/safety/hypocold.shtml  1995 - 2010, all rights reserved, Rick Curtis, Outdoor Action Program, The Trustees of Princeton University. You may set up links to material found at the Outdoor Action Web Site. Printed versions of the material may be distributed for nonprofit educational use as long as no fees are charged for the material, attributions are made to the author, and no content changes are made. Commercial use of this material either in electronic or printed form is prohibited.   </a:t>
            </a: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900" dirty="0" smtClean="0"/>
          </a:p>
          <a:p>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http://www.archive.org/about/terms.php </a:t>
            </a:r>
          </a:p>
          <a:p>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s-ES" u="none" dirty="0" smtClean="0"/>
              <a:t>Entender</a:t>
            </a:r>
            <a:r>
              <a:rPr lang="es-ES" u="none" baseline="0" dirty="0" smtClean="0"/>
              <a:t> el peligro de </a:t>
            </a:r>
            <a:r>
              <a:rPr lang="es-ES" u="none" baseline="0" dirty="0" err="1" smtClean="0"/>
              <a:t>exposicion</a:t>
            </a:r>
            <a:r>
              <a:rPr lang="es-ES" u="none" baseline="0" dirty="0" smtClean="0"/>
              <a:t> larga al frio y viento</a:t>
            </a:r>
          </a:p>
          <a:p>
            <a:pPr lvl="1"/>
            <a:endParaRPr lang="es-ES" u="none" baseline="0" dirty="0" smtClean="0"/>
          </a:p>
          <a:p>
            <a:pPr lvl="1"/>
            <a:r>
              <a:rPr lang="es-ES" u="none" baseline="0" dirty="0" smtClean="0"/>
              <a:t>Temblar fuertemente es un señal de sufrir</a:t>
            </a:r>
          </a:p>
          <a:p>
            <a:pPr lvl="1"/>
            <a:endParaRPr lang="es-ES" u="none" baseline="0" dirty="0" smtClean="0"/>
          </a:p>
          <a:p>
            <a:pPr lvl="1"/>
            <a:r>
              <a:rPr lang="es-ES" u="none" baseline="0" dirty="0" smtClean="0"/>
              <a:t>Ciertas condiciones de salud = riesgo más grande de efectos negativos (pulso irregular, asma, diabetes)</a:t>
            </a:r>
          </a:p>
          <a:p>
            <a:pPr lvl="1"/>
            <a:r>
              <a:rPr lang="es-ES" u="none" baseline="0" dirty="0" smtClean="0"/>
              <a:t>	Con estas condiciones personas están más vulnerables al tiempo frío</a:t>
            </a:r>
          </a:p>
          <a:p>
            <a:pPr lvl="1"/>
            <a:endParaRPr lang="es-ES" u="none" baseline="0" dirty="0" smtClean="0"/>
          </a:p>
          <a:p>
            <a:pPr lvl="1"/>
            <a:r>
              <a:rPr lang="es-ES" u="none" baseline="0" dirty="0" smtClean="0"/>
              <a:t>Comida con muchas calorías ponen más calor en el sangre</a:t>
            </a:r>
          </a:p>
          <a:p>
            <a:pPr lvl="1"/>
            <a:endParaRPr lang="es-ES" u="none" baseline="0" dirty="0" smtClean="0"/>
          </a:p>
          <a:p>
            <a:pPr lvl="1"/>
            <a:r>
              <a:rPr lang="es-ES" u="none" baseline="0" dirty="0" smtClean="0"/>
              <a:t>Evite cafeína y alcohol porque aumentan pérdida del calor y deshidratación</a:t>
            </a:r>
            <a:endParaRPr lang="es-ES" u="none"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http://www.123rf.com/photo_3095404_freezing-male-person.html</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Royalty free stock photos</a:t>
            </a:r>
          </a:p>
          <a:p>
            <a:r>
              <a:rPr lang="es-ES" dirty="0" smtClean="0"/>
              <a:t>Ropa </a:t>
            </a:r>
          </a:p>
          <a:p>
            <a:pPr lvl="1"/>
            <a:r>
              <a:rPr lang="es-ES" dirty="0" smtClean="0"/>
              <a:t>Utilice muchas capas. El aire atrapado entre las capas actúa como insolación.   </a:t>
            </a:r>
          </a:p>
          <a:p>
            <a:pPr lvl="1"/>
            <a:r>
              <a:rPr lang="es-ES" dirty="0" smtClean="0"/>
              <a:t>Telas sintéticas que no absorban humedad (sudor) deben ser usadas cerca de la piel.</a:t>
            </a:r>
          </a:p>
          <a:p>
            <a:pPr lvl="1"/>
            <a:r>
              <a:rPr lang="es-ES" dirty="0" smtClean="0"/>
              <a:t>La ropa que utilice por encima de todo debe ser resistente al agua y al viento frio.</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lvl="1"/>
            <a:r>
              <a:rPr lang="es-ES" dirty="0" smtClean="0"/>
              <a:t>Si su ropa se moja cámbiela inmediatamente- especialmente en temperaturas bajo 2◦C (36◦F)</a:t>
            </a:r>
          </a:p>
          <a:p>
            <a:pPr lvl="1"/>
            <a:r>
              <a:rPr lang="es-ES" dirty="0" smtClean="0"/>
              <a:t>Utilice gorros o capuchas para evitar la perder calor y proteger sus orejas; también puede protegerse la cara si es necesario. </a:t>
            </a:r>
          </a:p>
          <a:p>
            <a:pPr lvl="1"/>
            <a:r>
              <a:rPr lang="es-ES" dirty="0" smtClean="0"/>
              <a:t>Use zapatos con un par de calcetines gruesos, o dos parres de calcetines finos.</a:t>
            </a:r>
          </a:p>
          <a:p>
            <a:pPr lvl="1"/>
            <a:r>
              <a:rPr lang="es-ES" dirty="0" smtClean="0"/>
              <a:t>Si le da calor abra su chaqueta. No se quite los guantes o el gorro.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69610809-FCC4-4F3F-AEBC-2C5C80A6E7B1}"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44A0F30-5069-4F7F-866B-ECC25F32AA58}" type="datetimeFigureOut">
              <a:rPr lang="en-US" smtClean="0"/>
              <a:pPr/>
              <a:t>5/18/2012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807403B-7C7E-46A4-96F6-89B43DD3E49D}"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4A0F30-5069-4F7F-866B-ECC25F32AA58}" type="datetimeFigureOut">
              <a:rPr lang="en-US" smtClean="0"/>
              <a:pPr/>
              <a:t>5/18/2012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07403B-7C7E-46A4-96F6-89B43DD3E49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807403B-7C7E-46A4-96F6-89B43DD3E49D}"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44A0F30-5069-4F7F-866B-ECC25F32AA58}" type="datetimeFigureOut">
              <a:rPr lang="en-US" smtClean="0"/>
              <a:pPr/>
              <a:t>5/18/2012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44A0F30-5069-4F7F-866B-ECC25F32AA58}" type="datetimeFigureOut">
              <a:rPr lang="en-US" smtClean="0"/>
              <a:pPr/>
              <a:t>5/18/2012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807403B-7C7E-46A4-96F6-89B43DD3E49D}"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544A0F30-5069-4F7F-866B-ECC25F32AA58}" type="datetimeFigureOut">
              <a:rPr lang="en-US" smtClean="0"/>
              <a:pPr/>
              <a:t>5/18/2012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807403B-7C7E-46A4-96F6-89B43DD3E49D}"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44A0F30-5069-4F7F-866B-ECC25F32AA58}" type="datetimeFigureOut">
              <a:rPr lang="en-US" smtClean="0"/>
              <a:pPr/>
              <a:t>5/18/2012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07403B-7C7E-46A4-96F6-89B43DD3E49D}"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44A0F30-5069-4F7F-866B-ECC25F32AA58}" type="datetimeFigureOut">
              <a:rPr lang="en-US" smtClean="0"/>
              <a:pPr/>
              <a:t>5/18/2012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807403B-7C7E-46A4-96F6-89B43DD3E49D}"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44A0F30-5069-4F7F-866B-ECC25F32AA58}" type="datetimeFigureOut">
              <a:rPr lang="en-US" smtClean="0"/>
              <a:pPr/>
              <a:t>5/18/2012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807403B-7C7E-46A4-96F6-89B43DD3E4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44A0F30-5069-4F7F-866B-ECC25F32AA58}" type="datetimeFigureOut">
              <a:rPr lang="en-US" smtClean="0"/>
              <a:pPr/>
              <a:t>5/18/2012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807403B-7C7E-46A4-96F6-89B43DD3E4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807403B-7C7E-46A4-96F6-89B43DD3E49D}"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44A0F30-5069-4F7F-866B-ECC25F32AA58}" type="datetimeFigureOut">
              <a:rPr lang="en-US" smtClean="0"/>
              <a:pPr/>
              <a:t>5/18/2012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807403B-7C7E-46A4-96F6-89B43DD3E49D}"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44A0F30-5069-4F7F-866B-ECC25F32AA58}" type="datetimeFigureOut">
              <a:rPr lang="en-US" smtClean="0"/>
              <a:pPr/>
              <a:t>5/18/2012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44A0F30-5069-4F7F-866B-ECC25F32AA58}" type="datetimeFigureOut">
              <a:rPr lang="en-US" smtClean="0"/>
              <a:pPr/>
              <a:t>5/18/2012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807403B-7C7E-46A4-96F6-89B43DD3E49D}"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rchive.org/details/gov.ntis.ava11657vnb1?start=659.5"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3.jpeg"/></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s-ES" sz="1400" dirty="0" smtClean="0"/>
              <a:t>Presentado por</a:t>
            </a:r>
          </a:p>
          <a:p>
            <a:r>
              <a:rPr lang="es-ES" sz="1400" dirty="0" smtClean="0"/>
              <a:t>FARMWORKER LEGAL SERVICES OF NEW YORK</a:t>
            </a:r>
          </a:p>
          <a:p>
            <a:endParaRPr lang="es-ES" sz="1400" dirty="0" smtClean="0"/>
          </a:p>
          <a:p>
            <a:r>
              <a:rPr lang="es-ES" sz="1400" dirty="0" smtClean="0"/>
              <a:t>Por medio de </a:t>
            </a:r>
          </a:p>
          <a:p>
            <a:r>
              <a:rPr lang="es-ES" sz="1400" dirty="0" err="1" smtClean="0"/>
              <a:t>Osha</a:t>
            </a:r>
            <a:r>
              <a:rPr lang="es-ES" sz="1400" dirty="0" smtClean="0"/>
              <a:t> </a:t>
            </a:r>
            <a:r>
              <a:rPr lang="es-ES" sz="1400" dirty="0" err="1" smtClean="0"/>
              <a:t>susan</a:t>
            </a:r>
            <a:r>
              <a:rPr lang="es-ES" sz="1400" dirty="0" smtClean="0"/>
              <a:t> </a:t>
            </a:r>
            <a:r>
              <a:rPr lang="es-ES" sz="1400" dirty="0" err="1" smtClean="0"/>
              <a:t>harwood</a:t>
            </a:r>
            <a:r>
              <a:rPr lang="es-ES" sz="1400" dirty="0" smtClean="0"/>
              <a:t> </a:t>
            </a:r>
            <a:r>
              <a:rPr lang="es-ES" sz="1400" dirty="0" err="1" smtClean="0"/>
              <a:t>capacity</a:t>
            </a:r>
            <a:r>
              <a:rPr lang="es-ES" sz="1400" dirty="0" smtClean="0"/>
              <a:t> </a:t>
            </a:r>
            <a:r>
              <a:rPr lang="es-ES" sz="1400" dirty="0" err="1" smtClean="0"/>
              <a:t>building</a:t>
            </a:r>
            <a:r>
              <a:rPr lang="es-ES" sz="1400" dirty="0" smtClean="0"/>
              <a:t> training </a:t>
            </a:r>
            <a:r>
              <a:rPr lang="es-ES" sz="1400" dirty="0" err="1" smtClean="0"/>
              <a:t>grant</a:t>
            </a:r>
            <a:endParaRPr lang="es-ES" sz="1400" dirty="0"/>
          </a:p>
        </p:txBody>
      </p:sp>
      <p:sp>
        <p:nvSpPr>
          <p:cNvPr id="2" name="Title 1"/>
          <p:cNvSpPr>
            <a:spLocks noGrp="1"/>
          </p:cNvSpPr>
          <p:nvPr>
            <p:ph type="ctrTitle"/>
          </p:nvPr>
        </p:nvSpPr>
        <p:spPr/>
        <p:txBody>
          <a:bodyPr/>
          <a:lstStyle/>
          <a:p>
            <a:r>
              <a:rPr lang="es-ES" dirty="0" smtClean="0"/>
              <a:t>Trabajar</a:t>
            </a:r>
            <a:r>
              <a:rPr lang="en-US" dirty="0" smtClean="0"/>
              <a:t> En El Frio</a:t>
            </a:r>
            <a:endParaRPr lang="en-US" dirty="0"/>
          </a:p>
        </p:txBody>
      </p:sp>
      <p:pic>
        <p:nvPicPr>
          <p:cNvPr id="1026" name="Picture 2" descr="C:\Documents and Settings\lhd4\Desktop\icicles.png"/>
          <p:cNvPicPr>
            <a:picLocks noChangeAspect="1" noChangeArrowheads="1"/>
          </p:cNvPicPr>
          <p:nvPr/>
        </p:nvPicPr>
        <p:blipFill>
          <a:blip r:embed="rId2" cstate="print"/>
          <a:srcRect/>
          <a:stretch>
            <a:fillRect/>
          </a:stretch>
        </p:blipFill>
        <p:spPr bwMode="auto">
          <a:xfrm>
            <a:off x="457200" y="304801"/>
            <a:ext cx="8153400" cy="1219199"/>
          </a:xfrm>
          <a:prstGeom prst="rect">
            <a:avLst/>
          </a:prstGeom>
          <a:noFill/>
        </p:spPr>
      </p:pic>
      <p:sp>
        <p:nvSpPr>
          <p:cNvPr id="5" name="Rectangle 1"/>
          <p:cNvSpPr>
            <a:spLocks noChangeArrowheads="1"/>
          </p:cNvSpPr>
          <p:nvPr/>
        </p:nvSpPr>
        <p:spPr bwMode="auto">
          <a:xfrm>
            <a:off x="381000" y="5334000"/>
            <a:ext cx="845820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s-MX" sz="1100" i="1" dirty="0" smtClean="0">
                <a:latin typeface="Arial" pitchFamily="34" charset="0"/>
                <a:cs typeface="Arial" pitchFamily="34" charset="0"/>
              </a:rPr>
              <a:t>Este material fue producido bajo la donación #SH20827SH0 de la Administración de Seguridad y Salud en el Trabajo, del Departamento de Trabajo de los EE.UU.  No refleja necesariamente las perspectivas ni las policías del Departamento de Trabajo de los EE.UU., ni la mención de nombres de industria, productos comerciales, u organizaciones implica aprobación por el Gobierno de los EE.UU</a:t>
            </a:r>
            <a:r>
              <a:rPr lang="es-MX" sz="1100" i="1" dirty="0" smtClean="0"/>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Hipotermia</a:t>
            </a:r>
            <a:endParaRPr lang="en-US" dirty="0"/>
          </a:p>
        </p:txBody>
      </p:sp>
      <p:sp>
        <p:nvSpPr>
          <p:cNvPr id="3" name="Content Placeholder 2"/>
          <p:cNvSpPr>
            <a:spLocks noGrp="1"/>
          </p:cNvSpPr>
          <p:nvPr>
            <p:ph sz="half" idx="1"/>
          </p:nvPr>
        </p:nvSpPr>
        <p:spPr/>
        <p:txBody>
          <a:bodyPr/>
          <a:lstStyle/>
          <a:p>
            <a:pPr lvl="1">
              <a:buNone/>
            </a:pPr>
            <a:endParaRPr lang="es-ES" dirty="0" smtClean="0"/>
          </a:p>
          <a:p>
            <a:pPr lvl="1"/>
            <a:r>
              <a:rPr lang="es-ES" dirty="0" smtClean="0"/>
              <a:t>Aplicar calentamiento directo al cuerpo. </a:t>
            </a:r>
          </a:p>
          <a:p>
            <a:pPr lvl="1"/>
            <a:r>
              <a:rPr lang="es-ES" dirty="0" smtClean="0"/>
              <a:t>Si la persona esta consiente, darle bebidas dulces y calientes. </a:t>
            </a:r>
          </a:p>
          <a:p>
            <a:pPr lvl="1"/>
            <a:r>
              <a:rPr lang="es-ES" dirty="0" smtClean="0"/>
              <a:t>Observar la respiración; administrar respiración artificial si fuera necesario.</a:t>
            </a:r>
          </a:p>
          <a:p>
            <a:pPr lvl="1"/>
            <a:r>
              <a:rPr lang="es-ES" dirty="0" smtClean="0"/>
              <a:t>Buscar auxilio médico lo mas pronto posible. </a:t>
            </a:r>
          </a:p>
          <a:p>
            <a:endParaRPr lang="en-US" dirty="0"/>
          </a:p>
        </p:txBody>
      </p:sp>
      <p:pic>
        <p:nvPicPr>
          <p:cNvPr id="6" name="Picture 2" descr="Still frame from: Hypothermia">
            <a:hlinkClick r:id="rId3"/>
          </p:cNvPr>
          <p:cNvPicPr>
            <a:picLocks noGrp="1" noChangeAspect="1" noChangeArrowheads="1"/>
          </p:cNvPicPr>
          <p:nvPr>
            <p:ph sz="half" idx="2"/>
          </p:nvPr>
        </p:nvPicPr>
        <p:blipFill>
          <a:blip r:embed="rId4" cstate="print"/>
          <a:srcRect/>
          <a:stretch>
            <a:fillRect/>
          </a:stretch>
        </p:blipFill>
        <p:spPr bwMode="auto">
          <a:xfrm>
            <a:off x="5257800" y="2362200"/>
            <a:ext cx="3352800" cy="28956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Hipotermia: Prevención</a:t>
            </a:r>
            <a:endParaRPr lang="en-US" dirty="0"/>
          </a:p>
        </p:txBody>
      </p:sp>
      <p:sp>
        <p:nvSpPr>
          <p:cNvPr id="3" name="Content Placeholder 2"/>
          <p:cNvSpPr>
            <a:spLocks noGrp="1"/>
          </p:cNvSpPr>
          <p:nvPr>
            <p:ph sz="quarter" idx="1"/>
          </p:nvPr>
        </p:nvSpPr>
        <p:spPr>
          <a:xfrm>
            <a:off x="301752" y="1447800"/>
            <a:ext cx="8503920" cy="4800600"/>
          </a:xfrm>
        </p:spPr>
        <p:txBody>
          <a:bodyPr>
            <a:normAutofit fontScale="92500" lnSpcReduction="20000"/>
          </a:bodyPr>
          <a:lstStyle/>
          <a:p>
            <a:pPr lvl="1"/>
            <a:r>
              <a:rPr lang="es-ES" dirty="0" smtClean="0"/>
              <a:t>Entender los peligros de estar en el frio y el viento frio </a:t>
            </a:r>
          </a:p>
          <a:p>
            <a:pPr lvl="1"/>
            <a:endParaRPr lang="es-ES" dirty="0" smtClean="0"/>
          </a:p>
          <a:p>
            <a:pPr lvl="1"/>
            <a:r>
              <a:rPr lang="es-ES" dirty="0" smtClean="0"/>
              <a:t>Cualquier persona que esté temblando debe ser llevado a un albergue. </a:t>
            </a:r>
          </a:p>
          <a:p>
            <a:pPr lvl="1"/>
            <a:endParaRPr lang="es-ES" dirty="0" smtClean="0"/>
          </a:p>
          <a:p>
            <a:pPr lvl="1"/>
            <a:r>
              <a:rPr lang="es-ES" dirty="0" smtClean="0"/>
              <a:t>Tener un chequeo médico ante de exponerse al frio. Algunas condiciones pueden aumentar el riesgo (enfermedades del corazón, trastornos de los pulmones, diabetes)  </a:t>
            </a:r>
          </a:p>
          <a:p>
            <a:pPr lvl="1"/>
            <a:endParaRPr lang="es-ES" dirty="0" smtClean="0"/>
          </a:p>
          <a:p>
            <a:pPr lvl="1"/>
            <a:r>
              <a:rPr lang="es-ES" dirty="0" smtClean="0"/>
              <a:t>Comer alimentos altos en calorías </a:t>
            </a:r>
          </a:p>
          <a:p>
            <a:pPr lvl="1"/>
            <a:endParaRPr lang="es-ES" dirty="0" smtClean="0"/>
          </a:p>
          <a:p>
            <a:pPr lvl="1"/>
            <a:r>
              <a:rPr lang="es-ES" dirty="0" smtClean="0"/>
              <a:t>Sopas y bebidas dulces y calientes deben estar listas y a su alcance. (NO café, aumenta la perdida de agua en el cuerpo) </a:t>
            </a:r>
          </a:p>
          <a:p>
            <a:pPr lvl="1"/>
            <a:endParaRPr lang="es-ES" dirty="0" smtClean="0"/>
          </a:p>
          <a:p>
            <a:pPr lvl="1"/>
            <a:r>
              <a:rPr lang="es-ES" dirty="0" smtClean="0"/>
              <a:t>Descansos en sitios cubiertos deben ser proveídos; quitar la ropa húmeda o mojada </a:t>
            </a:r>
            <a:r>
              <a:rPr lang="es-ES" u="sng" dirty="0" smtClean="0"/>
              <a:t>inmediatamente.</a:t>
            </a:r>
            <a:r>
              <a:rPr lang="es-ES" dirty="0" smtClean="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Prevención</a:t>
            </a:r>
            <a:endParaRPr lang="en-US" dirty="0"/>
          </a:p>
        </p:txBody>
      </p:sp>
      <p:sp>
        <p:nvSpPr>
          <p:cNvPr id="4" name="Content Placeholder 3"/>
          <p:cNvSpPr>
            <a:spLocks noGrp="1"/>
          </p:cNvSpPr>
          <p:nvPr>
            <p:ph sz="half" idx="2"/>
          </p:nvPr>
        </p:nvSpPr>
        <p:spPr/>
        <p:txBody>
          <a:bodyPr>
            <a:normAutofit/>
          </a:bodyPr>
          <a:lstStyle/>
          <a:p>
            <a:endParaRPr lang="es-ES" dirty="0" smtClean="0"/>
          </a:p>
          <a:p>
            <a:endParaRPr lang="es-ES" dirty="0" smtClean="0"/>
          </a:p>
          <a:p>
            <a:endParaRPr lang="es-ES" dirty="0" smtClean="0"/>
          </a:p>
          <a:p>
            <a:endParaRPr lang="es-ES" dirty="0" smtClean="0"/>
          </a:p>
          <a:p>
            <a:pPr algn="ctr"/>
            <a:r>
              <a:rPr lang="es-ES" dirty="0" smtClean="0"/>
              <a:t>Ropa</a:t>
            </a:r>
          </a:p>
          <a:p>
            <a:pPr lvl="1"/>
            <a:endParaRPr lang="en-US" dirty="0"/>
          </a:p>
        </p:txBody>
      </p:sp>
      <p:pic>
        <p:nvPicPr>
          <p:cNvPr id="6" name="Content Placeholder 7" descr="3095404-freezing-male-person.jpg"/>
          <p:cNvPicPr>
            <a:picLocks noGrp="1" noChangeAspect="1"/>
          </p:cNvPicPr>
          <p:nvPr>
            <p:ph sz="half" idx="1"/>
          </p:nvPr>
        </p:nvPicPr>
        <p:blipFill>
          <a:blip r:embed="rId3" cstate="print"/>
          <a:stretch>
            <a:fillRect/>
          </a:stretch>
        </p:blipFill>
        <p:spPr>
          <a:xfrm>
            <a:off x="457200" y="2057400"/>
            <a:ext cx="3810000" cy="3200400"/>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Prevención</a:t>
            </a:r>
            <a:endParaRPr lang="en-US" dirty="0"/>
          </a:p>
        </p:txBody>
      </p:sp>
      <p:sp>
        <p:nvSpPr>
          <p:cNvPr id="3" name="Content Placeholder 2"/>
          <p:cNvSpPr>
            <a:spLocks noGrp="1"/>
          </p:cNvSpPr>
          <p:nvPr>
            <p:ph sz="quarter" idx="1"/>
          </p:nvPr>
        </p:nvSpPr>
        <p:spPr/>
        <p:txBody>
          <a:bodyPr>
            <a:normAutofit/>
          </a:bodyPr>
          <a:lstStyle/>
          <a:p>
            <a:r>
              <a:rPr lang="es-ES" dirty="0" smtClean="0"/>
              <a:t>Trabajadores deben buscar albergue si sienten los siguientes síntomas:</a:t>
            </a:r>
          </a:p>
          <a:p>
            <a:pPr lvl="1"/>
            <a:r>
              <a:rPr lang="es-ES" dirty="0" smtClean="0"/>
              <a:t>Escalofrío extremo</a:t>
            </a:r>
          </a:p>
          <a:p>
            <a:pPr lvl="1"/>
            <a:r>
              <a:rPr lang="es-ES" dirty="0" smtClean="0"/>
              <a:t>Fatiga</a:t>
            </a:r>
          </a:p>
          <a:p>
            <a:pPr lvl="1"/>
            <a:r>
              <a:rPr lang="es-ES" dirty="0" smtClean="0"/>
              <a:t>Somnolencia</a:t>
            </a:r>
          </a:p>
          <a:p>
            <a:pPr lvl="1"/>
            <a:r>
              <a:rPr lang="es-ES" dirty="0" smtClean="0"/>
              <a:t>Irritabilidad </a:t>
            </a:r>
          </a:p>
          <a:p>
            <a:pPr lvl="1"/>
            <a:r>
              <a:rPr lang="es-ES" dirty="0" smtClean="0"/>
              <a:t>Confusión</a:t>
            </a:r>
          </a:p>
          <a:p>
            <a:r>
              <a:rPr lang="es-ES" dirty="0" smtClean="0"/>
              <a:t>Otros deben observar los síntomas del afectado y conseguirle ayuda medica si la condición del trabajador se empeora o no se mejora.</a:t>
            </a:r>
          </a:p>
          <a:p>
            <a:pPr lvl="1"/>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Congelación </a:t>
            </a:r>
            <a:endParaRPr lang="es-ES" dirty="0"/>
          </a:p>
        </p:txBody>
      </p:sp>
      <p:sp>
        <p:nvSpPr>
          <p:cNvPr id="3" name="Content Placeholder 2"/>
          <p:cNvSpPr>
            <a:spLocks noGrp="1"/>
          </p:cNvSpPr>
          <p:nvPr>
            <p:ph sz="half" idx="1"/>
          </p:nvPr>
        </p:nvSpPr>
        <p:spPr/>
        <p:txBody>
          <a:bodyPr>
            <a:normAutofit fontScale="92500" lnSpcReduction="10000"/>
          </a:bodyPr>
          <a:lstStyle/>
          <a:p>
            <a:r>
              <a:rPr lang="es-ES" dirty="0" smtClean="0"/>
              <a:t>Cuando la piel está expuesta al frio, o esta en contacto con instrumentos  fríos (especialmente metal) el cuerpo pierde su calor corporal o el calor es transferido al instrumento. </a:t>
            </a:r>
          </a:p>
          <a:p>
            <a:endParaRPr lang="es-ES" dirty="0" smtClean="0"/>
          </a:p>
          <a:p>
            <a:r>
              <a:rPr lang="es-ES" dirty="0" smtClean="0"/>
              <a:t>Los primeros síntomas incluyen sensación de hormiguillas, entumecimiento, y la piel se ve como cera- no siempre se siente dolor.</a:t>
            </a:r>
            <a:endParaRPr lang="en-US" dirty="0"/>
          </a:p>
        </p:txBody>
      </p:sp>
      <p:sp>
        <p:nvSpPr>
          <p:cNvPr id="4" name="Content Placeholder 3"/>
          <p:cNvSpPr>
            <a:spLocks noGrp="1"/>
          </p:cNvSpPr>
          <p:nvPr>
            <p:ph sz="half" idx="2"/>
          </p:nvPr>
        </p:nvSpPr>
        <p:spPr/>
        <p:txBody>
          <a:bodyPr>
            <a:normAutofit fontScale="92500" lnSpcReduction="10000"/>
          </a:bodyPr>
          <a:lstStyle/>
          <a:p>
            <a:endParaRPr lang="en-US" dirty="0"/>
          </a:p>
        </p:txBody>
      </p:sp>
      <p:pic>
        <p:nvPicPr>
          <p:cNvPr id="5122" name="Picture 2" descr="C:\Documents and Settings\lhd4\Desktop\early frostbite.bmp"/>
          <p:cNvPicPr>
            <a:picLocks noChangeAspect="1" noChangeArrowheads="1"/>
          </p:cNvPicPr>
          <p:nvPr/>
        </p:nvPicPr>
        <p:blipFill>
          <a:blip r:embed="rId2" cstate="print"/>
          <a:srcRect/>
          <a:stretch>
            <a:fillRect/>
          </a:stretch>
        </p:blipFill>
        <p:spPr bwMode="auto">
          <a:xfrm>
            <a:off x="5148262" y="1981200"/>
            <a:ext cx="2928937" cy="25146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Congelación </a:t>
            </a:r>
            <a:endParaRPr lang="en-US" dirty="0"/>
          </a:p>
        </p:txBody>
      </p:sp>
      <p:sp>
        <p:nvSpPr>
          <p:cNvPr id="3" name="Content Placeholder 2"/>
          <p:cNvSpPr>
            <a:spLocks noGrp="1"/>
          </p:cNvSpPr>
          <p:nvPr>
            <p:ph sz="half" idx="1"/>
          </p:nvPr>
        </p:nvSpPr>
        <p:spPr/>
        <p:txBody>
          <a:bodyPr/>
          <a:lstStyle/>
          <a:p>
            <a:pPr>
              <a:buNone/>
            </a:pPr>
            <a:r>
              <a:rPr lang="en-US" dirty="0" smtClean="0"/>
              <a:t>	</a:t>
            </a:r>
          </a:p>
          <a:p>
            <a:pPr>
              <a:buNone/>
            </a:pPr>
            <a:endParaRPr lang="en-US" dirty="0" smtClean="0"/>
          </a:p>
        </p:txBody>
      </p:sp>
      <p:sp>
        <p:nvSpPr>
          <p:cNvPr id="4" name="Content Placeholder 3"/>
          <p:cNvSpPr>
            <a:spLocks noGrp="1"/>
          </p:cNvSpPr>
          <p:nvPr>
            <p:ph sz="half" idx="2"/>
          </p:nvPr>
        </p:nvSpPr>
        <p:spPr>
          <a:xfrm>
            <a:off x="4648200" y="1371600"/>
            <a:ext cx="4191000" cy="4681728"/>
          </a:xfrm>
        </p:spPr>
        <p:txBody>
          <a:bodyPr/>
          <a:lstStyle/>
          <a:p>
            <a:endParaRPr lang="en-US" dirty="0" smtClean="0"/>
          </a:p>
          <a:p>
            <a:r>
              <a:rPr lang="es-ES" dirty="0" smtClean="0"/>
              <a:t>La congelación tiende afectar la cara, las orejas, los dedos y los dedos de pie.</a:t>
            </a:r>
          </a:p>
          <a:p>
            <a:r>
              <a:rPr lang="es-ES" dirty="0" smtClean="0"/>
              <a:t>Sin tratamiento, la congelación provoca ampollas y que la piel se vuelve negra; también puede causar gangrena. </a:t>
            </a:r>
            <a:endParaRPr lang="es-ES" dirty="0"/>
          </a:p>
        </p:txBody>
      </p:sp>
      <p:pic>
        <p:nvPicPr>
          <p:cNvPr id="6146" name="Picture 2" descr="C:\Documents and Settings\lhd4\Desktop\frostbite face.jpg"/>
          <p:cNvPicPr>
            <a:picLocks noChangeAspect="1" noChangeArrowheads="1"/>
          </p:cNvPicPr>
          <p:nvPr/>
        </p:nvPicPr>
        <p:blipFill>
          <a:blip r:embed="rId3" cstate="print"/>
          <a:srcRect/>
          <a:stretch>
            <a:fillRect/>
          </a:stretch>
        </p:blipFill>
        <p:spPr bwMode="auto">
          <a:xfrm>
            <a:off x="955675" y="2209800"/>
            <a:ext cx="2625725" cy="22860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Congelación </a:t>
            </a:r>
            <a:endParaRPr lang="en-US" dirty="0"/>
          </a:p>
        </p:txBody>
      </p:sp>
      <p:sp>
        <p:nvSpPr>
          <p:cNvPr id="3" name="Content Placeholder 2"/>
          <p:cNvSpPr>
            <a:spLocks noGrp="1"/>
          </p:cNvSpPr>
          <p:nvPr>
            <p:ph sz="half" idx="1"/>
          </p:nvPr>
        </p:nvSpPr>
        <p:spPr/>
        <p:txBody>
          <a:bodyPr/>
          <a:lstStyle/>
          <a:p>
            <a:r>
              <a:rPr lang="es-ES" dirty="0" smtClean="0"/>
              <a:t>¡No se ve bonita!</a:t>
            </a:r>
            <a:endParaRPr lang="es-ES" dirty="0"/>
          </a:p>
        </p:txBody>
      </p:sp>
      <p:sp>
        <p:nvSpPr>
          <p:cNvPr id="4" name="Content Placeholder 3"/>
          <p:cNvSpPr>
            <a:spLocks noGrp="1"/>
          </p:cNvSpPr>
          <p:nvPr>
            <p:ph sz="half" idx="2"/>
          </p:nvPr>
        </p:nvSpPr>
        <p:spPr/>
        <p:txBody>
          <a:bodyPr/>
          <a:lstStyle/>
          <a:p>
            <a:r>
              <a:rPr lang="es-ES" dirty="0" smtClean="0"/>
              <a:t>¡Uno puede perder los dedos!</a:t>
            </a:r>
            <a:endParaRPr lang="es-ES" dirty="0"/>
          </a:p>
        </p:txBody>
      </p:sp>
      <p:pic>
        <p:nvPicPr>
          <p:cNvPr id="7170" name="Picture 2" descr="C:\Documents and Settings\lhd4\Desktop\frostbite fingers.jpg"/>
          <p:cNvPicPr>
            <a:picLocks noChangeAspect="1" noChangeArrowheads="1"/>
          </p:cNvPicPr>
          <p:nvPr/>
        </p:nvPicPr>
        <p:blipFill>
          <a:blip r:embed="rId3" cstate="print"/>
          <a:srcRect/>
          <a:stretch>
            <a:fillRect/>
          </a:stretch>
        </p:blipFill>
        <p:spPr bwMode="auto">
          <a:xfrm>
            <a:off x="914400" y="2362200"/>
            <a:ext cx="2619375" cy="2209800"/>
          </a:xfrm>
          <a:prstGeom prst="rect">
            <a:avLst/>
          </a:prstGeom>
          <a:noFill/>
        </p:spPr>
      </p:pic>
      <p:pic>
        <p:nvPicPr>
          <p:cNvPr id="7171" name="Picture 3" descr="C:\Documents and Settings\lhd4\Desktop\frostbite toes.jpg"/>
          <p:cNvPicPr>
            <a:picLocks noChangeAspect="1" noChangeArrowheads="1"/>
          </p:cNvPicPr>
          <p:nvPr/>
        </p:nvPicPr>
        <p:blipFill>
          <a:blip r:embed="rId4" cstate="print"/>
          <a:srcRect/>
          <a:stretch>
            <a:fillRect/>
          </a:stretch>
        </p:blipFill>
        <p:spPr bwMode="auto">
          <a:xfrm>
            <a:off x="5334000" y="2362200"/>
            <a:ext cx="2505075" cy="21717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Congelación </a:t>
            </a:r>
            <a:endParaRPr lang="en-US" dirty="0"/>
          </a:p>
        </p:txBody>
      </p:sp>
      <p:sp>
        <p:nvSpPr>
          <p:cNvPr id="3" name="Content Placeholder 2"/>
          <p:cNvSpPr>
            <a:spLocks noGrp="1"/>
          </p:cNvSpPr>
          <p:nvPr>
            <p:ph sz="half" idx="1"/>
          </p:nvPr>
        </p:nvSpPr>
        <p:spPr/>
        <p:txBody>
          <a:bodyPr>
            <a:normAutofit/>
          </a:bodyPr>
          <a:lstStyle/>
          <a:p>
            <a:endParaRPr lang="es-ES" dirty="0" smtClean="0"/>
          </a:p>
          <a:p>
            <a:endParaRPr lang="es-ES" dirty="0" smtClean="0"/>
          </a:p>
          <a:p>
            <a:endParaRPr lang="es-ES" dirty="0" smtClean="0"/>
          </a:p>
          <a:p>
            <a:endParaRPr lang="es-ES" dirty="0" smtClean="0"/>
          </a:p>
          <a:p>
            <a:pPr algn="ctr"/>
            <a:r>
              <a:rPr lang="es-ES" dirty="0" smtClean="0"/>
              <a:t>Tratamiento</a:t>
            </a:r>
          </a:p>
          <a:p>
            <a:pPr lvl="1"/>
            <a:endParaRPr lang="en-US" dirty="0"/>
          </a:p>
        </p:txBody>
      </p:sp>
      <p:sp>
        <p:nvSpPr>
          <p:cNvPr id="4" name="Content Placeholder 3"/>
          <p:cNvSpPr>
            <a:spLocks noGrp="1"/>
          </p:cNvSpPr>
          <p:nvPr>
            <p:ph sz="half" idx="2"/>
          </p:nvPr>
        </p:nvSpPr>
        <p:spPr/>
        <p:txBody>
          <a:bodyPr>
            <a:normAutofit/>
          </a:bodyPr>
          <a:lstStyle/>
          <a:p>
            <a:endParaRPr lang="en-US" dirty="0"/>
          </a:p>
        </p:txBody>
      </p:sp>
      <p:pic>
        <p:nvPicPr>
          <p:cNvPr id="8194" name="Picture 2" descr="C:\Documents and Settings\lhd4\Desktop\frostbite bandaged.jpg"/>
          <p:cNvPicPr>
            <a:picLocks noChangeAspect="1" noChangeArrowheads="1"/>
          </p:cNvPicPr>
          <p:nvPr/>
        </p:nvPicPr>
        <p:blipFill>
          <a:blip r:embed="rId3" cstate="print"/>
          <a:srcRect/>
          <a:stretch>
            <a:fillRect/>
          </a:stretch>
        </p:blipFill>
        <p:spPr bwMode="auto">
          <a:xfrm>
            <a:off x="5187950" y="2286000"/>
            <a:ext cx="2965450" cy="24384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Congelación </a:t>
            </a:r>
            <a:endParaRPr lang="en-US" dirty="0"/>
          </a:p>
        </p:txBody>
      </p:sp>
      <p:sp>
        <p:nvSpPr>
          <p:cNvPr id="3" name="Content Placeholder 2"/>
          <p:cNvSpPr>
            <a:spLocks noGrp="1"/>
          </p:cNvSpPr>
          <p:nvPr>
            <p:ph sz="quarter" idx="1"/>
          </p:nvPr>
        </p:nvSpPr>
        <p:spPr/>
        <p:txBody>
          <a:bodyPr/>
          <a:lstStyle/>
          <a:p>
            <a:r>
              <a:rPr lang="es-ES" dirty="0" smtClean="0"/>
              <a:t>Personas con Mayor Riesgo </a:t>
            </a:r>
          </a:p>
          <a:p>
            <a:endParaRPr lang="es-ES" dirty="0" smtClean="0"/>
          </a:p>
          <a:p>
            <a:pPr lvl="1"/>
            <a:r>
              <a:rPr lang="es-ES" dirty="0" smtClean="0"/>
              <a:t>Personas que han sufrido de la congelación anteriormente. </a:t>
            </a:r>
          </a:p>
          <a:p>
            <a:pPr lvl="1"/>
            <a:r>
              <a:rPr lang="es-ES" dirty="0" smtClean="0"/>
              <a:t>Personas con enfermedades del corazón.</a:t>
            </a:r>
          </a:p>
          <a:p>
            <a:pPr lvl="1"/>
            <a:r>
              <a:rPr lang="es-ES" dirty="0" smtClean="0"/>
              <a:t>Personas con diabetes, asma, o bronquitis.  </a:t>
            </a:r>
          </a:p>
          <a:p>
            <a:pPr lvl="1"/>
            <a:r>
              <a:rPr lang="es-ES" dirty="0" smtClean="0"/>
              <a:t>Personas con enfermedad de vibración/los dedos blancos. </a:t>
            </a:r>
          </a:p>
          <a:p>
            <a:pPr lvl="1"/>
            <a:r>
              <a:rPr lang="es-ES" dirty="0" smtClean="0"/>
              <a:t>Personas que toman ciertos medicamentos (consulte con un profesional de salud)</a:t>
            </a:r>
          </a:p>
          <a:p>
            <a:pPr lvl="1">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Prevención</a:t>
            </a:r>
            <a:endParaRPr lang="en-US" dirty="0"/>
          </a:p>
        </p:txBody>
      </p:sp>
      <p:sp>
        <p:nvSpPr>
          <p:cNvPr id="3" name="Content Placeholder 2"/>
          <p:cNvSpPr>
            <a:spLocks noGrp="1"/>
          </p:cNvSpPr>
          <p:nvPr>
            <p:ph sz="half" idx="1"/>
          </p:nvPr>
        </p:nvSpPr>
        <p:spPr/>
        <p:txBody>
          <a:bodyPr/>
          <a:lstStyle/>
          <a:p>
            <a:endParaRPr lang="es-ES" dirty="0" smtClean="0"/>
          </a:p>
          <a:p>
            <a:r>
              <a:rPr lang="es-ES" dirty="0" smtClean="0"/>
              <a:t>Medidas de prevención</a:t>
            </a:r>
          </a:p>
          <a:p>
            <a:pPr lvl="1"/>
            <a:endParaRPr lang="es-ES" dirty="0" smtClean="0"/>
          </a:p>
          <a:p>
            <a:pPr lvl="1"/>
            <a:endParaRPr lang="es-ES" dirty="0" smtClean="0"/>
          </a:p>
          <a:p>
            <a:pPr lvl="1"/>
            <a:endParaRPr lang="es-ES" dirty="0" smtClean="0"/>
          </a:p>
          <a:p>
            <a:pPr lvl="1"/>
            <a:r>
              <a:rPr lang="es-ES" dirty="0" smtClean="0"/>
              <a:t>No dejar la piel expuesta</a:t>
            </a:r>
          </a:p>
        </p:txBody>
      </p:sp>
      <p:pic>
        <p:nvPicPr>
          <p:cNvPr id="8" name="Content Placeholder 7" descr="4007429-an-isolated-to-white-image-of-a-pair-of-gloves.jpg"/>
          <p:cNvPicPr>
            <a:picLocks noGrp="1" noChangeAspect="1"/>
          </p:cNvPicPr>
          <p:nvPr>
            <p:ph sz="half" idx="2"/>
          </p:nvPr>
        </p:nvPicPr>
        <p:blipFill>
          <a:blip r:embed="rId3" cstate="print"/>
          <a:stretch>
            <a:fillRect/>
          </a:stretch>
        </p:blipFill>
        <p:spPr>
          <a:xfrm rot="5400000">
            <a:off x="5204231" y="1272769"/>
            <a:ext cx="1905000" cy="2864662"/>
          </a:xfrm>
        </p:spPr>
      </p:pic>
      <p:pic>
        <p:nvPicPr>
          <p:cNvPr id="9" name="Picture 2" descr="Winter boots   Stock Photo - 6200901"/>
          <p:cNvPicPr>
            <a:picLocks noChangeAspect="1" noChangeArrowheads="1"/>
          </p:cNvPicPr>
          <p:nvPr/>
        </p:nvPicPr>
        <p:blipFill>
          <a:blip r:embed="rId4" cstate="print"/>
          <a:srcRect/>
          <a:stretch>
            <a:fillRect/>
          </a:stretch>
        </p:blipFill>
        <p:spPr bwMode="auto">
          <a:xfrm>
            <a:off x="5791200" y="3886200"/>
            <a:ext cx="2819400" cy="193032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¿Verdadero o Falso?</a:t>
            </a:r>
            <a:endParaRPr lang="es-ES" dirty="0"/>
          </a:p>
        </p:txBody>
      </p:sp>
      <p:sp>
        <p:nvSpPr>
          <p:cNvPr id="3" name="Content Placeholder 2"/>
          <p:cNvSpPr>
            <a:spLocks noGrp="1"/>
          </p:cNvSpPr>
          <p:nvPr>
            <p:ph sz="quarter" idx="1"/>
          </p:nvPr>
        </p:nvSpPr>
        <p:spPr/>
        <p:txBody>
          <a:bodyPr>
            <a:normAutofit fontScale="70000" lnSpcReduction="20000"/>
          </a:bodyPr>
          <a:lstStyle/>
          <a:p>
            <a:r>
              <a:rPr lang="es-ES" dirty="0" smtClean="0"/>
              <a:t>Trabajar en el frio solo es un problema cuando está nevando. </a:t>
            </a:r>
          </a:p>
          <a:p>
            <a:pPr lvl="1"/>
            <a:r>
              <a:rPr lang="es-ES" dirty="0" smtClean="0"/>
              <a:t>Verdadero ___  Falso ___</a:t>
            </a:r>
          </a:p>
          <a:p>
            <a:pPr lvl="1">
              <a:buNone/>
            </a:pPr>
            <a:r>
              <a:rPr lang="es-ES" sz="1700" dirty="0" smtClean="0"/>
              <a:t>				</a:t>
            </a:r>
          </a:p>
          <a:p>
            <a:r>
              <a:rPr lang="es-ES" dirty="0" smtClean="0"/>
              <a:t>Uno debe frotar su piel si está congelada. </a:t>
            </a:r>
          </a:p>
          <a:p>
            <a:pPr lvl="1"/>
            <a:r>
              <a:rPr lang="es-ES" dirty="0" smtClean="0"/>
              <a:t>Verdadero ___  Falso ___</a:t>
            </a:r>
          </a:p>
          <a:p>
            <a:pPr>
              <a:buNone/>
            </a:pPr>
            <a:r>
              <a:rPr lang="es-ES" dirty="0" smtClean="0"/>
              <a:t> </a:t>
            </a:r>
            <a:endParaRPr lang="es-ES" sz="2200" dirty="0" smtClean="0"/>
          </a:p>
          <a:p>
            <a:r>
              <a:rPr lang="es-ES" dirty="0" smtClean="0"/>
              <a:t>Vestirse en capas es mejor que utilizar un </a:t>
            </a:r>
            <a:r>
              <a:rPr lang="es-ES" smtClean="0"/>
              <a:t>solo suéter (el jersey and el chompa) </a:t>
            </a:r>
            <a:r>
              <a:rPr lang="es-ES" dirty="0" smtClean="0"/>
              <a:t>grueso.</a:t>
            </a:r>
          </a:p>
          <a:p>
            <a:pPr lvl="1"/>
            <a:r>
              <a:rPr lang="es-ES" dirty="0" smtClean="0"/>
              <a:t>Verdadero ___  Falso ____</a:t>
            </a:r>
          </a:p>
          <a:p>
            <a:endParaRPr lang="es-ES" dirty="0" smtClean="0"/>
          </a:p>
          <a:p>
            <a:r>
              <a:rPr lang="es-ES" dirty="0" smtClean="0"/>
              <a:t>Si se duerme alguien quien ha estado temblando a causa del frio, hay que despertarle.</a:t>
            </a:r>
          </a:p>
          <a:p>
            <a:pPr lvl="1"/>
            <a:r>
              <a:rPr lang="es-ES" dirty="0" smtClean="0"/>
              <a:t>Verdadero ___  Falso ___ </a:t>
            </a:r>
          </a:p>
          <a:p>
            <a:endParaRPr lang="es-ES" dirty="0" smtClean="0"/>
          </a:p>
          <a:p>
            <a:r>
              <a:rPr lang="es-ES" dirty="0" smtClean="0"/>
              <a:t>Si hay riesgos del frío en su trabajo, se puede quejarse con la agencia de OSHA.</a:t>
            </a:r>
          </a:p>
          <a:p>
            <a:pPr lvl="1"/>
            <a:r>
              <a:rPr lang="es-ES" dirty="0" smtClean="0"/>
              <a:t>Verdadero ___  Falso ___ </a:t>
            </a:r>
          </a:p>
          <a:p>
            <a:pPr lvl="1"/>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Prevención</a:t>
            </a:r>
            <a:endParaRPr lang="en-US" dirty="0"/>
          </a:p>
        </p:txBody>
      </p:sp>
      <p:sp>
        <p:nvSpPr>
          <p:cNvPr id="3" name="Content Placeholder 2"/>
          <p:cNvSpPr>
            <a:spLocks noGrp="1"/>
          </p:cNvSpPr>
          <p:nvPr>
            <p:ph sz="quarter" idx="1"/>
          </p:nvPr>
        </p:nvSpPr>
        <p:spPr>
          <a:xfrm>
            <a:off x="228600" y="1527048"/>
            <a:ext cx="8686800" cy="4572000"/>
          </a:xfrm>
        </p:spPr>
        <p:txBody>
          <a:bodyPr>
            <a:normAutofit/>
          </a:bodyPr>
          <a:lstStyle/>
          <a:p>
            <a:r>
              <a:rPr lang="es-ES" dirty="0" smtClean="0"/>
              <a:t>Cuando Posible:</a:t>
            </a:r>
          </a:p>
          <a:p>
            <a:pPr lvl="1"/>
            <a:r>
              <a:rPr lang="es-ES" dirty="0" smtClean="0"/>
              <a:t>Trabajar en las horas mas calientes del día.</a:t>
            </a:r>
          </a:p>
          <a:p>
            <a:pPr lvl="1"/>
            <a:r>
              <a:rPr lang="es-ES" dirty="0" smtClean="0"/>
              <a:t>Reducir el esfuerzo físico cuando hace frio.</a:t>
            </a:r>
          </a:p>
          <a:p>
            <a:pPr lvl="1"/>
            <a:r>
              <a:rPr lang="es-ES" dirty="0" smtClean="0"/>
              <a:t>Ayudarse entre si para reducir el tiempo que estén en el frio.</a:t>
            </a:r>
          </a:p>
          <a:p>
            <a:pPr lvl="1"/>
            <a:r>
              <a:rPr lang="es-ES" dirty="0" smtClean="0"/>
              <a:t>Tener bebidas calientes cerca. (No café o alcohol) </a:t>
            </a:r>
          </a:p>
          <a:p>
            <a:pPr lvl="1"/>
            <a:r>
              <a:rPr lang="es-ES" dirty="0" smtClean="0"/>
              <a:t>Tener algún albergue cerca.</a:t>
            </a:r>
          </a:p>
          <a:p>
            <a:pPr lvl="1"/>
            <a:r>
              <a:rPr lang="es-ES" dirty="0" smtClean="0"/>
              <a:t>Observar la apariencia y actitudes de otros trabajadores.</a:t>
            </a:r>
          </a:p>
          <a:p>
            <a:pPr lvl="1"/>
            <a:r>
              <a:rPr lang="es-ES" dirty="0" smtClean="0"/>
              <a:t>Mantener cerca fósforos, cobijas (mantas), equipo para la lluvia, ropa adicional, y comida de emergencia.</a:t>
            </a:r>
          </a:p>
          <a:p>
            <a:pPr lvl="1"/>
            <a:r>
              <a:rPr lang="es-ES" dirty="0" smtClean="0"/>
              <a:t>Compartir información sobre el trabajar en el frio con sus compañeros de trabajo.</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 </a:t>
            </a:r>
            <a:r>
              <a:rPr lang="en-US" dirty="0" err="1" smtClean="0"/>
              <a:t>Frío</a:t>
            </a:r>
            <a:r>
              <a:rPr lang="en-US" dirty="0" smtClean="0"/>
              <a:t>: El </a:t>
            </a:r>
            <a:r>
              <a:rPr lang="en-US" dirty="0" err="1" smtClean="0"/>
              <a:t>Tema</a:t>
            </a:r>
            <a:r>
              <a:rPr lang="en-US" dirty="0" smtClean="0"/>
              <a:t> de Hoy</a:t>
            </a:r>
            <a:endParaRPr lang="en-US" b="1" dirty="0">
              <a:latin typeface="Viner Hand ITC" pitchFamily="66" charset="0"/>
            </a:endParaRPr>
          </a:p>
        </p:txBody>
      </p:sp>
      <p:sp>
        <p:nvSpPr>
          <p:cNvPr id="3" name="Content Placeholder 2"/>
          <p:cNvSpPr>
            <a:spLocks noGrp="1"/>
          </p:cNvSpPr>
          <p:nvPr>
            <p:ph sz="quarter" idx="1"/>
          </p:nvPr>
        </p:nvSpPr>
        <p:spPr/>
        <p:txBody>
          <a:bodyPr/>
          <a:lstStyle/>
          <a:p>
            <a:pPr lvl="1"/>
            <a:endParaRPr lang="es-ES" dirty="0" smtClean="0"/>
          </a:p>
          <a:p>
            <a:pPr lvl="1"/>
            <a:r>
              <a:rPr lang="es-ES" dirty="0" smtClean="0"/>
              <a:t>¿Cuales son los peligros que provienen de trabajar en el frio?</a:t>
            </a:r>
          </a:p>
          <a:p>
            <a:pPr lvl="1"/>
            <a:endParaRPr lang="es-ES" dirty="0" smtClean="0"/>
          </a:p>
          <a:p>
            <a:pPr lvl="1"/>
            <a:r>
              <a:rPr lang="es-ES" dirty="0" smtClean="0"/>
              <a:t>¿De cuales cosas se tiene que estar uno pendiente?</a:t>
            </a:r>
          </a:p>
          <a:p>
            <a:pPr lvl="1"/>
            <a:endParaRPr lang="es-ES" dirty="0" smtClean="0"/>
          </a:p>
          <a:p>
            <a:pPr lvl="1"/>
            <a:r>
              <a:rPr lang="es-ES" dirty="0" smtClean="0"/>
              <a:t>¿Qué pasa si uno no toma las precauciones debidas?</a:t>
            </a:r>
          </a:p>
          <a:p>
            <a:pPr lvl="1"/>
            <a:endParaRPr lang="es-ES" dirty="0" smtClean="0"/>
          </a:p>
          <a:p>
            <a:pPr lvl="1"/>
            <a:r>
              <a:rPr lang="es-ES" dirty="0" smtClean="0"/>
              <a:t>¿Cuál es el tratamiento de estas condiciones?</a:t>
            </a:r>
          </a:p>
          <a:p>
            <a:pPr lvl="1"/>
            <a:endParaRPr lang="es-ES" dirty="0" smtClean="0"/>
          </a:p>
          <a:p>
            <a:pPr lvl="1"/>
            <a:r>
              <a:rPr lang="es-ES" dirty="0" smtClean="0"/>
              <a:t>¿Cual es la mejor prevención?</a:t>
            </a:r>
          </a:p>
          <a:p>
            <a:pPr lvl="1">
              <a:buNone/>
            </a:pPr>
            <a:endParaRPr lang="en-US" dirty="0" smtClean="0"/>
          </a:p>
          <a:p>
            <a:pPr lvl="1">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Trabajar en el Frío</a:t>
            </a:r>
            <a:endParaRPr lang="es-ES" dirty="0"/>
          </a:p>
        </p:txBody>
      </p:sp>
      <p:sp>
        <p:nvSpPr>
          <p:cNvPr id="3" name="Content Placeholder 2"/>
          <p:cNvSpPr>
            <a:spLocks noGrp="1"/>
          </p:cNvSpPr>
          <p:nvPr>
            <p:ph sz="half" idx="1"/>
          </p:nvPr>
        </p:nvSpPr>
        <p:spPr>
          <a:xfrm>
            <a:off x="228600" y="1371600"/>
            <a:ext cx="4267200" cy="4681728"/>
          </a:xfrm>
        </p:spPr>
        <p:txBody>
          <a:bodyPr>
            <a:normAutofit/>
          </a:bodyPr>
          <a:lstStyle/>
          <a:p>
            <a:endParaRPr lang="es-ES" dirty="0" smtClean="0"/>
          </a:p>
          <a:p>
            <a:endParaRPr lang="es-ES" dirty="0" smtClean="0"/>
          </a:p>
          <a:p>
            <a:endParaRPr lang="es-ES" dirty="0" smtClean="0"/>
          </a:p>
          <a:p>
            <a:r>
              <a:rPr lang="es-ES" dirty="0" smtClean="0"/>
              <a:t>¿Cómo se responde el cuerpo al frio?</a:t>
            </a:r>
          </a:p>
        </p:txBody>
      </p:sp>
      <p:pic>
        <p:nvPicPr>
          <p:cNvPr id="6" name="Picture 2" descr="C:\Documents and Settings\lhd4\Desktop\thermometer.JPG"/>
          <p:cNvPicPr>
            <a:picLocks noGrp="1" noChangeAspect="1" noChangeArrowheads="1"/>
          </p:cNvPicPr>
          <p:nvPr>
            <p:ph sz="half" idx="2"/>
          </p:nvPr>
        </p:nvPicPr>
        <p:blipFill>
          <a:blip r:embed="rId3" cstate="print"/>
          <a:srcRect/>
          <a:stretch>
            <a:fillRect/>
          </a:stretch>
        </p:blipFill>
        <p:spPr bwMode="auto">
          <a:xfrm>
            <a:off x="5105400" y="1828800"/>
            <a:ext cx="3505200" cy="35052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Trabajar en el Frío</a:t>
            </a:r>
            <a:endParaRPr lang="en-US" dirty="0"/>
          </a:p>
        </p:txBody>
      </p:sp>
      <p:sp>
        <p:nvSpPr>
          <p:cNvPr id="4" name="Content Placeholder 3"/>
          <p:cNvSpPr>
            <a:spLocks noGrp="1"/>
          </p:cNvSpPr>
          <p:nvPr>
            <p:ph sz="half" idx="2"/>
          </p:nvPr>
        </p:nvSpPr>
        <p:spPr/>
        <p:txBody>
          <a:bodyPr/>
          <a:lstStyle/>
          <a:p>
            <a:r>
              <a:rPr lang="es-ES" dirty="0" smtClean="0"/>
              <a:t>Viento Frío</a:t>
            </a:r>
          </a:p>
          <a:p>
            <a:endParaRPr lang="es-ES" dirty="0" smtClean="0"/>
          </a:p>
          <a:p>
            <a:pPr lvl="1"/>
            <a:r>
              <a:rPr lang="es-ES" dirty="0" smtClean="0"/>
              <a:t>Cuando la temperatura está baja y el viento está soplando, uno necesita mayor protección para la piel y el cuerpo. El viento aumenta el riesgo de que la piel se congele.    </a:t>
            </a:r>
            <a:endParaRPr lang="es-ES" dirty="0"/>
          </a:p>
        </p:txBody>
      </p:sp>
      <p:pic>
        <p:nvPicPr>
          <p:cNvPr id="6" name="Picture 2" descr="C:\Documents and Settings\lhd4\Desktop\Winter_1.jpg"/>
          <p:cNvPicPr>
            <a:picLocks noGrp="1" noChangeAspect="1" noChangeArrowheads="1"/>
          </p:cNvPicPr>
          <p:nvPr>
            <p:ph sz="half" idx="1"/>
          </p:nvPr>
        </p:nvPicPr>
        <p:blipFill>
          <a:blip r:embed="rId3" cstate="print"/>
          <a:srcRect/>
          <a:stretch>
            <a:fillRect/>
          </a:stretch>
        </p:blipFill>
        <p:spPr bwMode="auto">
          <a:xfrm>
            <a:off x="685800" y="1828800"/>
            <a:ext cx="3416808" cy="28956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Trabajar en el Frío</a:t>
            </a:r>
            <a:endParaRPr lang="en-US" dirty="0"/>
          </a:p>
        </p:txBody>
      </p:sp>
      <p:sp>
        <p:nvSpPr>
          <p:cNvPr id="3" name="Content Placeholder 2"/>
          <p:cNvSpPr>
            <a:spLocks noGrp="1"/>
          </p:cNvSpPr>
          <p:nvPr>
            <p:ph sz="quarter" idx="1"/>
          </p:nvPr>
        </p:nvSpPr>
        <p:spPr/>
        <p:txBody>
          <a:bodyPr/>
          <a:lstStyle/>
          <a:p>
            <a:pPr lvl="1" algn="ctr">
              <a:buNone/>
            </a:pPr>
            <a:endParaRPr lang="es-ES" sz="1200" dirty="0" smtClean="0"/>
          </a:p>
          <a:p>
            <a:pPr lvl="1" algn="ctr">
              <a:buNone/>
            </a:pPr>
            <a:r>
              <a:rPr lang="es-ES" sz="4000" dirty="0" smtClean="0"/>
              <a:t>Hipotermia</a:t>
            </a:r>
          </a:p>
          <a:p>
            <a:pPr lvl="1" algn="ctr">
              <a:buNone/>
            </a:pPr>
            <a:r>
              <a:rPr lang="es-ES" dirty="0" smtClean="0"/>
              <a:t>El cuerpo no puede mantener su temperatura </a:t>
            </a:r>
          </a:p>
          <a:p>
            <a:pPr lvl="2"/>
            <a:endParaRPr lang="es-ES" dirty="0" smtClean="0"/>
          </a:p>
          <a:p>
            <a:pPr lvl="1" algn="ctr">
              <a:buNone/>
            </a:pPr>
            <a:endParaRPr lang="es-ES" dirty="0" smtClean="0"/>
          </a:p>
          <a:p>
            <a:pPr lvl="1" algn="ctr">
              <a:buNone/>
            </a:pPr>
            <a:r>
              <a:rPr lang="es-ES" sz="4000" dirty="0" smtClean="0"/>
              <a:t>Congelación  </a:t>
            </a:r>
          </a:p>
          <a:p>
            <a:pPr lvl="1" algn="ctr">
              <a:buNone/>
            </a:pPr>
            <a:r>
              <a:rPr lang="es-ES" dirty="0" smtClean="0"/>
              <a:t>El tejido de la piel se congela, </a:t>
            </a:r>
          </a:p>
          <a:p>
            <a:pPr lvl="1" algn="ctr">
              <a:buNone/>
            </a:pPr>
            <a:r>
              <a:rPr lang="es-ES" dirty="0" smtClean="0"/>
              <a:t>y los vasos sanguíneos se dañan  </a:t>
            </a: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Hipotermia</a:t>
            </a:r>
            <a:endParaRPr lang="en-US" dirty="0"/>
          </a:p>
        </p:txBody>
      </p:sp>
      <p:sp>
        <p:nvSpPr>
          <p:cNvPr id="3" name="Content Placeholder 2"/>
          <p:cNvSpPr>
            <a:spLocks noGrp="1"/>
          </p:cNvSpPr>
          <p:nvPr>
            <p:ph sz="half" idx="1"/>
          </p:nvPr>
        </p:nvSpPr>
        <p:spPr/>
        <p:txBody>
          <a:bodyPr>
            <a:normAutofit lnSpcReduction="10000"/>
          </a:bodyPr>
          <a:lstStyle/>
          <a:p>
            <a:r>
              <a:rPr lang="es-ES" sz="3200" dirty="0" smtClean="0"/>
              <a:t>Cuando la temperatura corporal se baja, los primeros síntomas son: </a:t>
            </a:r>
          </a:p>
          <a:p>
            <a:pPr lvl="1"/>
            <a:r>
              <a:rPr lang="es-ES" sz="2800" dirty="0" smtClean="0"/>
              <a:t>Escalofrío</a:t>
            </a:r>
          </a:p>
          <a:p>
            <a:pPr lvl="1"/>
            <a:r>
              <a:rPr lang="es-ES" sz="2800" dirty="0" smtClean="0"/>
              <a:t>Labio y dedos morados</a:t>
            </a:r>
          </a:p>
          <a:p>
            <a:pPr lvl="1"/>
            <a:r>
              <a:rPr lang="es-ES" sz="2800" dirty="0" smtClean="0"/>
              <a:t>Perdida de  coordinación </a:t>
            </a:r>
            <a:endParaRPr lang="es-ES" sz="2800" dirty="0"/>
          </a:p>
        </p:txBody>
      </p:sp>
      <p:sp>
        <p:nvSpPr>
          <p:cNvPr id="4" name="Content Placeholder 3"/>
          <p:cNvSpPr>
            <a:spLocks noGrp="1"/>
          </p:cNvSpPr>
          <p:nvPr>
            <p:ph sz="half" idx="2"/>
          </p:nvPr>
        </p:nvSpPr>
        <p:spPr/>
        <p:txBody>
          <a:bodyPr>
            <a:normAutofit lnSpcReduction="10000"/>
          </a:bodyPr>
          <a:lstStyle/>
          <a:p>
            <a:endParaRPr lang="en-US" dirty="0"/>
          </a:p>
        </p:txBody>
      </p:sp>
      <p:pic>
        <p:nvPicPr>
          <p:cNvPr id="2051" name="Picture 3" descr="C:\Documents and Settings\lhd4\Desktop\shivering man.bmp"/>
          <p:cNvPicPr>
            <a:picLocks noChangeAspect="1" noChangeArrowheads="1"/>
          </p:cNvPicPr>
          <p:nvPr/>
        </p:nvPicPr>
        <p:blipFill>
          <a:blip r:embed="rId3" cstate="print"/>
          <a:srcRect/>
          <a:stretch>
            <a:fillRect/>
          </a:stretch>
        </p:blipFill>
        <p:spPr bwMode="auto">
          <a:xfrm>
            <a:off x="5410200" y="1828800"/>
            <a:ext cx="2721283" cy="35814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Hipotermia</a:t>
            </a:r>
            <a:endParaRPr lang="es-ES" dirty="0"/>
          </a:p>
        </p:txBody>
      </p:sp>
      <p:sp>
        <p:nvSpPr>
          <p:cNvPr id="3" name="Content Placeholder 2"/>
          <p:cNvSpPr>
            <a:spLocks noGrp="1"/>
          </p:cNvSpPr>
          <p:nvPr>
            <p:ph sz="half" idx="1"/>
          </p:nvPr>
        </p:nvSpPr>
        <p:spPr/>
        <p:txBody>
          <a:bodyPr/>
          <a:lstStyle/>
          <a:p>
            <a:r>
              <a:rPr lang="es-ES" dirty="0" smtClean="0"/>
              <a:t>Mientras la temperatura corporal sigue bajando, los síntomas se empeoran:</a:t>
            </a:r>
          </a:p>
          <a:p>
            <a:pPr lvl="1"/>
            <a:r>
              <a:rPr lang="es-ES" dirty="0" smtClean="0"/>
              <a:t>Confusión. </a:t>
            </a:r>
          </a:p>
          <a:p>
            <a:pPr lvl="1"/>
            <a:r>
              <a:rPr lang="es-ES" dirty="0" smtClean="0"/>
              <a:t>Perdida de juicio.</a:t>
            </a:r>
          </a:p>
          <a:p>
            <a:pPr lvl="1"/>
            <a:r>
              <a:rPr lang="es-ES" dirty="0" smtClean="0"/>
              <a:t>El ritmo cardíaco se hace mas lento.</a:t>
            </a:r>
          </a:p>
          <a:p>
            <a:pPr lvl="1"/>
            <a:r>
              <a:rPr lang="es-ES" dirty="0" smtClean="0"/>
              <a:t>Respiración es menos profunda. </a:t>
            </a:r>
            <a:endParaRPr lang="es-ES" dirty="0"/>
          </a:p>
        </p:txBody>
      </p:sp>
      <p:sp>
        <p:nvSpPr>
          <p:cNvPr id="4" name="Content Placeholder 3"/>
          <p:cNvSpPr>
            <a:spLocks noGrp="1"/>
          </p:cNvSpPr>
          <p:nvPr>
            <p:ph sz="half" idx="2"/>
          </p:nvPr>
        </p:nvSpPr>
        <p:spPr/>
        <p:txBody>
          <a:bodyPr/>
          <a:lstStyle/>
          <a:p>
            <a:r>
              <a:rPr lang="es-ES" dirty="0" smtClean="0"/>
              <a:t>En los peores casos, la hipotermia causa:</a:t>
            </a:r>
          </a:p>
          <a:p>
            <a:pPr lvl="1"/>
            <a:r>
              <a:rPr lang="es-ES" dirty="0" smtClean="0"/>
              <a:t>Inconsciencia.</a:t>
            </a:r>
          </a:p>
          <a:p>
            <a:pPr lvl="1"/>
            <a:r>
              <a:rPr lang="es-ES" dirty="0" smtClean="0"/>
              <a:t>El ritmo cardíaco puede ser indetectable. </a:t>
            </a:r>
          </a:p>
          <a:p>
            <a:pPr lvl="1"/>
            <a:r>
              <a:rPr lang="es-ES" dirty="0" smtClean="0"/>
              <a:t>El cuerpo deja de temblar.</a:t>
            </a:r>
          </a:p>
          <a:p>
            <a:pPr lvl="1"/>
            <a:r>
              <a:rPr lang="es-ES" dirty="0" smtClean="0"/>
              <a:t>La respiración no es detectable.</a:t>
            </a:r>
          </a:p>
          <a:p>
            <a:pPr lvl="2"/>
            <a:r>
              <a:rPr lang="es-ES" dirty="0" smtClean="0"/>
              <a:t>Finalmente, La Muerte.</a:t>
            </a: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Hipotermia</a:t>
            </a:r>
            <a:endParaRPr lang="en-US" dirty="0"/>
          </a:p>
        </p:txBody>
      </p:sp>
      <p:sp>
        <p:nvSpPr>
          <p:cNvPr id="3" name="Content Placeholder 2"/>
          <p:cNvSpPr>
            <a:spLocks noGrp="1"/>
          </p:cNvSpPr>
          <p:nvPr>
            <p:ph sz="half" idx="1"/>
          </p:nvPr>
        </p:nvSpPr>
        <p:spPr>
          <a:xfrm>
            <a:off x="304800" y="1371600"/>
            <a:ext cx="4038600" cy="4953000"/>
          </a:xfrm>
        </p:spPr>
        <p:txBody>
          <a:bodyPr>
            <a:normAutofit lnSpcReduction="10000"/>
          </a:bodyPr>
          <a:lstStyle/>
          <a:p>
            <a:r>
              <a:rPr lang="es-ES" dirty="0" smtClean="0"/>
              <a:t>Tratamiento</a:t>
            </a:r>
          </a:p>
          <a:p>
            <a:pPr lvl="1"/>
            <a:r>
              <a:rPr lang="es-ES" dirty="0" smtClean="0"/>
              <a:t>Llevar el afectado a un albergue con cuidado– movimientos bruscos pueden perturbar el ritmo de el corazón.  </a:t>
            </a:r>
          </a:p>
          <a:p>
            <a:pPr lvl="1"/>
            <a:r>
              <a:rPr lang="es-ES" dirty="0" smtClean="0"/>
              <a:t>Si es posible, mantener despierta a la persona.</a:t>
            </a:r>
          </a:p>
          <a:p>
            <a:pPr lvl="1"/>
            <a:r>
              <a:rPr lang="es-ES" dirty="0" smtClean="0"/>
              <a:t>Quitarle la ropa mojada; y envolverle en cobijas calientes.</a:t>
            </a:r>
          </a:p>
          <a:p>
            <a:pPr lvl="1"/>
            <a:r>
              <a:rPr lang="es-ES" dirty="0" smtClean="0"/>
              <a:t>Gradualmente calentar el cuello, las axilas, y el ingle (NO calentar a las extremidades)</a:t>
            </a:r>
            <a:endParaRPr lang="es-ES" dirty="0"/>
          </a:p>
        </p:txBody>
      </p:sp>
      <p:sp>
        <p:nvSpPr>
          <p:cNvPr id="4" name="Content Placeholder 3"/>
          <p:cNvSpPr>
            <a:spLocks noGrp="1"/>
          </p:cNvSpPr>
          <p:nvPr>
            <p:ph sz="half" idx="2"/>
          </p:nvPr>
        </p:nvSpPr>
        <p:spPr/>
        <p:txBody>
          <a:bodyPr>
            <a:normAutofit lnSpcReduction="10000"/>
          </a:bodyPr>
          <a:lstStyle/>
          <a:p>
            <a:pPr>
              <a:buNone/>
            </a:pPr>
            <a:endParaRPr lang="en-US" dirty="0" smtClean="0"/>
          </a:p>
          <a:p>
            <a:pPr lvl="1"/>
            <a:endParaRPr lang="en-US" dirty="0"/>
          </a:p>
        </p:txBody>
      </p:sp>
      <p:pic>
        <p:nvPicPr>
          <p:cNvPr id="3074" name="Picture 2" descr="C:\Documents and Settings\lhd4\Desktop\hypowrap.gif"/>
          <p:cNvPicPr>
            <a:picLocks noChangeAspect="1" noChangeArrowheads="1"/>
          </p:cNvPicPr>
          <p:nvPr/>
        </p:nvPicPr>
        <p:blipFill>
          <a:blip r:embed="rId3" cstate="print"/>
          <a:srcRect/>
          <a:stretch>
            <a:fillRect/>
          </a:stretch>
        </p:blipFill>
        <p:spPr bwMode="auto">
          <a:xfrm>
            <a:off x="4716462" y="1874838"/>
            <a:ext cx="3894137" cy="3306762"/>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1147</TotalTime>
  <Words>1322</Words>
  <Application>Microsoft Office PowerPoint</Application>
  <PresentationFormat>On-screen Show (4:3)</PresentationFormat>
  <Paragraphs>213</Paragraphs>
  <Slides>20</Slides>
  <Notes>13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Civic</vt:lpstr>
      <vt:lpstr>Trabajar En El Frio</vt:lpstr>
      <vt:lpstr>¿Verdadero o Falso?</vt:lpstr>
      <vt:lpstr>El Frío: El Tema de Hoy</vt:lpstr>
      <vt:lpstr>Trabajar en el Frío</vt:lpstr>
      <vt:lpstr>Trabajar en el Frío</vt:lpstr>
      <vt:lpstr>Trabajar en el Frío</vt:lpstr>
      <vt:lpstr>Hipotermia</vt:lpstr>
      <vt:lpstr>Hipotermia</vt:lpstr>
      <vt:lpstr>Hipotermia</vt:lpstr>
      <vt:lpstr>Hipotermia</vt:lpstr>
      <vt:lpstr>Hipotermia: Prevención</vt:lpstr>
      <vt:lpstr>Prevención</vt:lpstr>
      <vt:lpstr>Prevención</vt:lpstr>
      <vt:lpstr>Congelación </vt:lpstr>
      <vt:lpstr>Congelación </vt:lpstr>
      <vt:lpstr>Congelación </vt:lpstr>
      <vt:lpstr>Congelación </vt:lpstr>
      <vt:lpstr>Congelación </vt:lpstr>
      <vt:lpstr>Prevención</vt:lpstr>
      <vt:lpstr>Prevención</vt:lpstr>
    </vt:vector>
  </TitlesOfParts>
  <Company>Cornell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lhd4</dc:creator>
  <cp:lastModifiedBy>Vosburgh, Linda - OSHA</cp:lastModifiedBy>
  <cp:revision>130</cp:revision>
  <dcterms:created xsi:type="dcterms:W3CDTF">2011-08-30T13:43:10Z</dcterms:created>
  <dcterms:modified xsi:type="dcterms:W3CDTF">2012-05-18T19:25:27Z</dcterms:modified>
</cp:coreProperties>
</file>