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71" r:id="rId12"/>
    <p:sldId id="273" r:id="rId13"/>
    <p:sldId id="275" r:id="rId14"/>
    <p:sldId id="266" r:id="rId15"/>
    <p:sldId id="267" r:id="rId16"/>
    <p:sldId id="268" r:id="rId17"/>
    <p:sldId id="269" r:id="rId18"/>
    <p:sldId id="270" r:id="rId19"/>
    <p:sldId id="274" r:id="rId20"/>
    <p:sldId id="276" r:id="rId21"/>
    <p:sldId id="278"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26" autoAdjust="0"/>
  </p:normalViewPr>
  <p:slideViewPr>
    <p:cSldViewPr>
      <p:cViewPr varScale="1">
        <p:scale>
          <a:sx n="70" d="100"/>
          <a:sy n="70" d="100"/>
        </p:scale>
        <p:origin x="-189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8A4F0FEE-FD11-4D2B-9E28-94B9DA713789}" type="datetimeFigureOut">
              <a:rPr lang="en-US" smtClean="0"/>
              <a:pPr/>
              <a:t>5/18/2012</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4526018D-22EC-460B-9931-5C3727123DF7}" type="slidenum">
              <a:rPr lang="en-US" smtClean="0"/>
              <a:pPr/>
              <a:t>‹#›</a:t>
            </a:fld>
            <a:endParaRPr lang="en-US"/>
          </a:p>
        </p:txBody>
      </p:sp>
    </p:spTree>
    <p:extLst>
      <p:ext uri="{BB962C8B-B14F-4D97-AF65-F5344CB8AC3E}">
        <p14:creationId xmlns:p14="http://schemas.microsoft.com/office/powerpoint/2010/main" val="3806575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A4119997-7D22-4F90-82FD-E52F1569421C}" type="datetimeFigureOut">
              <a:rPr lang="en-US" smtClean="0"/>
              <a:pPr/>
              <a:t>5/18/2012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4DDA2407-BDEA-443A-8519-B2ABBE93573C}" type="slidenum">
              <a:rPr lang="en-US" smtClean="0"/>
              <a:pPr/>
              <a:t>‹#›</a:t>
            </a:fld>
            <a:endParaRPr lang="en-US"/>
          </a:p>
        </p:txBody>
      </p:sp>
    </p:spTree>
    <p:extLst>
      <p:ext uri="{BB962C8B-B14F-4D97-AF65-F5344CB8AC3E}">
        <p14:creationId xmlns:p14="http://schemas.microsoft.com/office/powerpoint/2010/main" val="1694705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r>
              <a:rPr lang="en-US" dirty="0" smtClean="0"/>
              <a:t>Overview of this session</a:t>
            </a:r>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http://firstaid.about.com/od/heatcoldexposur1/ig/Frostbite-Pictures/</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http://firstaid.about.com/od/heatcoldexposur1/ig/Frostbite-Pictures/</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http://firstaid.about.com/od/heatcoldexposur1/ig/Frostbite-Pictures/</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Rubbing affected tissue can permanently</a:t>
            </a:r>
            <a:r>
              <a:rPr lang="en-US" baseline="0" dirty="0" smtClean="0"/>
              <a:t> damage the skin.</a:t>
            </a:r>
          </a:p>
          <a:p>
            <a:r>
              <a:rPr lang="en-US" dirty="0" smtClean="0"/>
              <a:t>http://firstaid.about.com/od/heatcoldexposur1/ig/Frostbite-Pictures/</a:t>
            </a:r>
          </a:p>
          <a:p>
            <a:pPr lvl="1"/>
            <a:r>
              <a:rPr lang="en-US" dirty="0" smtClean="0"/>
              <a:t>Gradually warm affected areas with body heat or immersion in warm (not hot) water</a:t>
            </a:r>
          </a:p>
          <a:p>
            <a:pPr lvl="1"/>
            <a:r>
              <a:rPr lang="en-US" dirty="0" smtClean="0"/>
              <a:t>DO NOT RUB affected areas</a:t>
            </a:r>
          </a:p>
          <a:p>
            <a:pPr lvl="1"/>
            <a:r>
              <a:rPr lang="en-US" dirty="0" smtClean="0"/>
              <a:t>Do not walk on frostbitten feet</a:t>
            </a:r>
          </a:p>
          <a:p>
            <a:pPr lvl="1"/>
            <a:r>
              <a:rPr lang="en-US" dirty="0" smtClean="0"/>
              <a:t>Apply sterile bandages to blisters to prevent them from breaking</a:t>
            </a:r>
          </a:p>
          <a:p>
            <a:pPr lvl="1"/>
            <a:r>
              <a:rPr lang="en-US" dirty="0" smtClean="0"/>
              <a:t>Get medical attention as soon as possible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http://www.123rf.com/photo_6200901_winter-boots.html</a:t>
            </a:r>
          </a:p>
          <a:p>
            <a:r>
              <a:rPr lang="en-US" dirty="0" smtClean="0"/>
              <a:t>Royalty free photos</a:t>
            </a:r>
          </a:p>
          <a:p>
            <a:endParaRPr lang="en-US" dirty="0" smtClean="0"/>
          </a:p>
          <a:p>
            <a:pPr lvl="2"/>
            <a:r>
              <a:rPr lang="en-US" dirty="0" smtClean="0"/>
              <a:t>Wear appropriate gloves, boots, face/head covering</a:t>
            </a:r>
          </a:p>
          <a:p>
            <a:pPr lvl="2"/>
            <a:r>
              <a:rPr lang="en-US" dirty="0" smtClean="0"/>
              <a:t>Wear layers of loose clothing</a:t>
            </a:r>
          </a:p>
          <a:p>
            <a:pPr lvl="2"/>
            <a:r>
              <a:rPr lang="en-US" dirty="0" smtClean="0"/>
              <a:t>Do not let your skin touch metal objects</a:t>
            </a:r>
          </a:p>
          <a:p>
            <a:pPr lvl="2"/>
            <a:r>
              <a:rPr lang="en-US" dirty="0" smtClean="0"/>
              <a:t>Do not assume that the absence of pain means you’re not being harmed</a:t>
            </a:r>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from office.microsoft.com</a:t>
            </a:r>
          </a:p>
          <a:p>
            <a:pPr lvl="1"/>
            <a:r>
              <a:rPr lang="en-US" dirty="0" smtClean="0"/>
              <a:t>Your body tries to keep itself at 37◦ C (98.6◦ F)</a:t>
            </a:r>
          </a:p>
          <a:p>
            <a:pPr lvl="1"/>
            <a:r>
              <a:rPr lang="en-US" dirty="0" smtClean="0"/>
              <a:t>When the temperature drops, blood vessels constrict, decreasing flow to toes, fingers, feet, hands</a:t>
            </a:r>
          </a:p>
          <a:p>
            <a:pPr lvl="1"/>
            <a:r>
              <a:rPr lang="en-US" dirty="0" smtClean="0"/>
              <a:t>This keeps your organs warmer, but can cause real problems for extremities</a:t>
            </a:r>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from free-clipart.net</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r>
              <a:rPr lang="en-US" dirty="0" smtClean="0"/>
              <a:t>Cold temperatures pose two major risks to your health</a:t>
            </a:r>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from office.microsoft.com</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2" defTabSz="933237">
              <a:defRPr/>
            </a:pPr>
            <a:r>
              <a:rPr lang="en-US" sz="900" dirty="0" smtClean="0"/>
              <a:t>Image from Rick Curtis, Outdoor Action Program http://www.princeton.edu/~oa/safety/hypocold.shtml</a:t>
            </a:r>
          </a:p>
          <a:p>
            <a:endParaRPr lang="en-US" dirty="0" smtClean="0"/>
          </a:p>
          <a:p>
            <a:r>
              <a:rPr lang="en-US" dirty="0" smtClean="0"/>
              <a:t>http://www.princeton.edu/~oa/safety/hypocold.shtml  1995 - 2010, all rights reserved, Rick Curtis, Outdoor Action Program, The Trustees of Princeton University. You may set up links to material found at the Outdoor Action Web Site. Printed versions of the material may be distributed for nonprofit educational use as long as no fees are charged for the material, attributions are made to the author, and no content changes are made. Commercial use of this material either in electronic or printed form is prohibited.   </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http://www.archive.org/about/terms.php </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Understand how dangerous prolonged exposure to cold and wind-chill can be</a:t>
            </a:r>
          </a:p>
          <a:p>
            <a:r>
              <a:rPr lang="en-US" dirty="0" smtClean="0"/>
              <a:t>Severe shivering is a sign of</a:t>
            </a:r>
            <a:r>
              <a:rPr lang="en-US" baseline="0" dirty="0" smtClean="0"/>
              <a:t> suffering</a:t>
            </a:r>
          </a:p>
          <a:p>
            <a:r>
              <a:rPr lang="en-US" baseline="0" dirty="0" smtClean="0"/>
              <a:t>Certain health conditions = greater risk of negative effects (irregular heartbeat, asthma, diabetes)</a:t>
            </a:r>
          </a:p>
          <a:p>
            <a:r>
              <a:rPr lang="en-US" baseline="0" dirty="0" smtClean="0"/>
              <a:t>These conditions make people more vulnerable to cold weather</a:t>
            </a:r>
          </a:p>
          <a:p>
            <a:r>
              <a:rPr lang="en-US" baseline="0" dirty="0" smtClean="0"/>
              <a:t>High calorie foods release heat into blood stream</a:t>
            </a:r>
          </a:p>
          <a:p>
            <a:r>
              <a:rPr lang="en-US" baseline="0" dirty="0" smtClean="0"/>
              <a:t>Avoid caffeine and alcohol as they increase heat loss or dehydration</a:t>
            </a:r>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r>
              <a:rPr lang="en-US" dirty="0" smtClean="0"/>
              <a:t>http://www.123rf.com/photo_3095404_freezing-male-person.html</a:t>
            </a:r>
          </a:p>
          <a:p>
            <a:pPr defTabSz="933237">
              <a:defRPr/>
            </a:pPr>
            <a:r>
              <a:rPr lang="en-US" dirty="0" smtClean="0"/>
              <a:t>Royalty free stock photos</a:t>
            </a:r>
          </a:p>
          <a:p>
            <a:endParaRPr lang="en-US" dirty="0" smtClean="0"/>
          </a:p>
          <a:p>
            <a:pPr lvl="1"/>
            <a:r>
              <a:rPr lang="en-US" dirty="0" smtClean="0"/>
              <a:t>Wear several layers as air captured between layers acts as insulation</a:t>
            </a:r>
          </a:p>
          <a:p>
            <a:pPr lvl="1"/>
            <a:r>
              <a:rPr lang="en-US" dirty="0" smtClean="0"/>
              <a:t>Synthetic fabrics that don’t absorb moisture (sweat) should be worn next to skin</a:t>
            </a:r>
          </a:p>
          <a:p>
            <a:pPr lvl="1"/>
            <a:r>
              <a:rPr lang="en-US" dirty="0" smtClean="0"/>
              <a:t>Outer clothing should be water and wind resistant in wet and windy weather </a:t>
            </a:r>
          </a:p>
          <a:p>
            <a:pPr lvl="1"/>
            <a:r>
              <a:rPr lang="en-US" dirty="0" smtClean="0"/>
              <a:t>If clothing gets wet, immediately change to dry clothes – especially at temperature below 2◦C (36◦F)</a:t>
            </a:r>
          </a:p>
          <a:p>
            <a:pPr lvl="1"/>
            <a:r>
              <a:rPr lang="en-US" dirty="0" smtClean="0"/>
              <a:t>Wear hats or hoods to reduce heat loss &amp; protect ears; face cover may be needed</a:t>
            </a:r>
          </a:p>
          <a:p>
            <a:pPr lvl="1"/>
            <a:r>
              <a:rPr lang="en-US" dirty="0" smtClean="0"/>
              <a:t>Wear shoes with one thick or two thin pairs of socks</a:t>
            </a:r>
          </a:p>
          <a:p>
            <a:pPr lvl="1"/>
            <a:r>
              <a:rPr lang="en-US" dirty="0" smtClean="0"/>
              <a:t>If you get hot, open jacket, don’t remove hats/gloves</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4DDA2407-BDEA-443A-8519-B2ABBE93573C}"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44A0F30-5069-4F7F-866B-ECC25F32AA58}" type="datetimeFigureOut">
              <a:rPr lang="en-US" smtClean="0"/>
              <a:pPr/>
              <a:t>5/18/2012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7403B-7C7E-46A4-96F6-89B43DD3E49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807403B-7C7E-46A4-96F6-89B43DD3E49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807403B-7C7E-46A4-96F6-89B43DD3E49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07403B-7C7E-46A4-96F6-89B43DD3E49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44A0F30-5069-4F7F-866B-ECC25F32AA58}" type="datetimeFigureOut">
              <a:rPr lang="en-US" smtClean="0"/>
              <a:pPr/>
              <a:t>5/18/2012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807403B-7C7E-46A4-96F6-89B43DD3E49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44A0F30-5069-4F7F-866B-ECC25F32AA58}" type="datetimeFigureOut">
              <a:rPr lang="en-US" smtClean="0"/>
              <a:pPr/>
              <a:t>5/18/2012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807403B-7C7E-46A4-96F6-89B43DD3E4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44A0F30-5069-4F7F-866B-ECC25F32AA58}" type="datetimeFigureOut">
              <a:rPr lang="en-US" smtClean="0"/>
              <a:pPr/>
              <a:t>5/18/2012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807403B-7C7E-46A4-96F6-89B43DD3E4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807403B-7C7E-46A4-96F6-89B43DD3E49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44A0F30-5069-4F7F-866B-ECC25F32AA58}" type="datetimeFigureOut">
              <a:rPr lang="en-US" smtClean="0"/>
              <a:pPr/>
              <a:t>5/18/2012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807403B-7C7E-46A4-96F6-89B43DD3E49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rchive.org/details/gov.ntis.ava11657vnb1?start=659.5"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1400" dirty="0" smtClean="0"/>
              <a:t>Offered By</a:t>
            </a:r>
          </a:p>
          <a:p>
            <a:r>
              <a:rPr lang="en-US" sz="1400" dirty="0" err="1" smtClean="0"/>
              <a:t>Farmworker</a:t>
            </a:r>
            <a:r>
              <a:rPr lang="en-US" sz="1400" dirty="0" smtClean="0"/>
              <a:t> legal services of </a:t>
            </a:r>
            <a:r>
              <a:rPr lang="en-US" sz="1400" dirty="0" err="1" smtClean="0"/>
              <a:t>ny</a:t>
            </a:r>
            <a:r>
              <a:rPr lang="en-US" sz="1400" dirty="0" smtClean="0"/>
              <a:t>, inc</a:t>
            </a:r>
          </a:p>
          <a:p>
            <a:r>
              <a:rPr lang="en-US" sz="1400" dirty="0" smtClean="0"/>
              <a:t>Through</a:t>
            </a:r>
          </a:p>
          <a:p>
            <a:r>
              <a:rPr lang="en-US" sz="1400" dirty="0" err="1" smtClean="0"/>
              <a:t>Osha</a:t>
            </a:r>
            <a:r>
              <a:rPr lang="en-US" sz="1400" dirty="0" smtClean="0"/>
              <a:t> </a:t>
            </a:r>
            <a:r>
              <a:rPr lang="en-US" sz="1400" dirty="0" err="1" smtClean="0"/>
              <a:t>susan</a:t>
            </a:r>
            <a:r>
              <a:rPr lang="en-US" sz="1400" dirty="0" smtClean="0"/>
              <a:t> </a:t>
            </a:r>
            <a:r>
              <a:rPr lang="en-US" sz="1400" dirty="0" err="1" smtClean="0"/>
              <a:t>harwood</a:t>
            </a:r>
            <a:r>
              <a:rPr lang="en-US" sz="1400" dirty="0" smtClean="0"/>
              <a:t> capacity building training grant</a:t>
            </a:r>
            <a:endParaRPr lang="en-US" sz="1400" dirty="0"/>
          </a:p>
        </p:txBody>
      </p:sp>
      <p:sp>
        <p:nvSpPr>
          <p:cNvPr id="2" name="Title 1"/>
          <p:cNvSpPr>
            <a:spLocks noGrp="1"/>
          </p:cNvSpPr>
          <p:nvPr>
            <p:ph type="ctrTitle"/>
          </p:nvPr>
        </p:nvSpPr>
        <p:spPr/>
        <p:txBody>
          <a:bodyPr/>
          <a:lstStyle/>
          <a:p>
            <a:r>
              <a:rPr lang="en-US" dirty="0" smtClean="0"/>
              <a:t>Working in the Cold</a:t>
            </a:r>
            <a:endParaRPr lang="en-US" dirty="0"/>
          </a:p>
        </p:txBody>
      </p:sp>
      <p:pic>
        <p:nvPicPr>
          <p:cNvPr id="1026" name="Picture 2" descr="C:\Documents and Settings\lhd4\Desktop\icicles.png"/>
          <p:cNvPicPr>
            <a:picLocks noChangeAspect="1" noChangeArrowheads="1"/>
          </p:cNvPicPr>
          <p:nvPr/>
        </p:nvPicPr>
        <p:blipFill>
          <a:blip r:embed="rId2" cstate="print"/>
          <a:srcRect/>
          <a:stretch>
            <a:fillRect/>
          </a:stretch>
        </p:blipFill>
        <p:spPr bwMode="auto">
          <a:xfrm>
            <a:off x="457200" y="304801"/>
            <a:ext cx="8153400" cy="1219199"/>
          </a:xfrm>
          <a:prstGeom prst="rect">
            <a:avLst/>
          </a:prstGeom>
          <a:noFill/>
        </p:spPr>
      </p:pic>
      <p:sp>
        <p:nvSpPr>
          <p:cNvPr id="5" name="Rectangle 1"/>
          <p:cNvSpPr>
            <a:spLocks noChangeArrowheads="1"/>
          </p:cNvSpPr>
          <p:nvPr/>
        </p:nvSpPr>
        <p:spPr bwMode="auto">
          <a:xfrm>
            <a:off x="304800" y="5562600"/>
            <a:ext cx="8458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743200" algn="ctr"/>
                <a:tab pos="5486400" algn="r"/>
              </a:tabLst>
            </a:pPr>
            <a:r>
              <a:rPr kumimoji="0" lang="en-US" sz="1000" b="0" i="1" u="none" strike="noStrike" cap="none" normalizeH="0" baseline="0" dirty="0" smtClean="0">
                <a:ln>
                  <a:noFill/>
                </a:ln>
                <a:solidFill>
                  <a:schemeClr val="tx1"/>
                </a:solidFill>
                <a:effectLst/>
                <a:latin typeface="Arial" pitchFamily="34" charset="0"/>
                <a:ea typeface="Times New Roman" pitchFamily="18" charset="0"/>
              </a:rPr>
              <a:t>This material was produced under grant #SH20827SH0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Hypothermia</a:t>
            </a:r>
            <a:endParaRPr lang="en-US" dirty="0"/>
          </a:p>
        </p:txBody>
      </p:sp>
      <p:sp>
        <p:nvSpPr>
          <p:cNvPr id="3" name="Content Placeholder 2"/>
          <p:cNvSpPr>
            <a:spLocks noGrp="1"/>
          </p:cNvSpPr>
          <p:nvPr>
            <p:ph sz="half" idx="1"/>
          </p:nvPr>
        </p:nvSpPr>
        <p:spPr/>
        <p:txBody>
          <a:bodyPr/>
          <a:lstStyle/>
          <a:p>
            <a:pPr lvl="1"/>
            <a:endParaRPr lang="en-US" dirty="0" smtClean="0"/>
          </a:p>
          <a:p>
            <a:pPr lvl="1"/>
            <a:endParaRPr lang="en-US" dirty="0" smtClean="0"/>
          </a:p>
          <a:p>
            <a:pPr lvl="1"/>
            <a:r>
              <a:rPr lang="en-US" dirty="0" smtClean="0"/>
              <a:t>Apply direct body heat</a:t>
            </a:r>
          </a:p>
          <a:p>
            <a:pPr lvl="1"/>
            <a:r>
              <a:rPr lang="en-US" dirty="0" smtClean="0"/>
              <a:t>If person is conscious, give warm, sweet drinks</a:t>
            </a:r>
          </a:p>
          <a:p>
            <a:pPr lvl="1"/>
            <a:r>
              <a:rPr lang="en-US" dirty="0" smtClean="0"/>
              <a:t>Monitor breathing; administer artificial respiration if necessary</a:t>
            </a:r>
          </a:p>
          <a:p>
            <a:pPr lvl="1"/>
            <a:r>
              <a:rPr lang="en-US" dirty="0" smtClean="0"/>
              <a:t>Get medical help as soon as possible</a:t>
            </a:r>
          </a:p>
          <a:p>
            <a:endParaRPr lang="en-US" dirty="0"/>
          </a:p>
        </p:txBody>
      </p:sp>
      <p:sp>
        <p:nvSpPr>
          <p:cNvPr id="4" name="Content Placeholder 3"/>
          <p:cNvSpPr>
            <a:spLocks noGrp="1"/>
          </p:cNvSpPr>
          <p:nvPr>
            <p:ph sz="half" idx="2"/>
          </p:nvPr>
        </p:nvSpPr>
        <p:spPr/>
        <p:txBody>
          <a:bodyPr/>
          <a:lstStyle/>
          <a:p>
            <a:endParaRPr lang="en-US"/>
          </a:p>
        </p:txBody>
      </p:sp>
      <p:pic>
        <p:nvPicPr>
          <p:cNvPr id="15362" name="Picture 2" descr="Still frame from: Hypothermia">
            <a:hlinkClick r:id="rId3"/>
          </p:cNvPr>
          <p:cNvPicPr>
            <a:picLocks noChangeAspect="1" noChangeArrowheads="1"/>
          </p:cNvPicPr>
          <p:nvPr/>
        </p:nvPicPr>
        <p:blipFill>
          <a:blip r:embed="rId4" cstate="print"/>
          <a:srcRect/>
          <a:stretch>
            <a:fillRect/>
          </a:stretch>
        </p:blipFill>
        <p:spPr bwMode="auto">
          <a:xfrm>
            <a:off x="5334000" y="1905000"/>
            <a:ext cx="2895600" cy="33528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Hypothermia</a:t>
            </a:r>
            <a:endParaRPr lang="en-US" dirty="0"/>
          </a:p>
        </p:txBody>
      </p:sp>
      <p:sp>
        <p:nvSpPr>
          <p:cNvPr id="3" name="Content Placeholder 2"/>
          <p:cNvSpPr>
            <a:spLocks noGrp="1"/>
          </p:cNvSpPr>
          <p:nvPr>
            <p:ph sz="quarter" idx="1"/>
          </p:nvPr>
        </p:nvSpPr>
        <p:spPr/>
        <p:txBody>
          <a:bodyPr>
            <a:normAutofit/>
          </a:bodyPr>
          <a:lstStyle/>
          <a:p>
            <a:r>
              <a:rPr lang="en-US" dirty="0" smtClean="0"/>
              <a:t>Prevention</a:t>
            </a:r>
          </a:p>
          <a:p>
            <a:pPr lvl="1"/>
            <a:r>
              <a:rPr lang="en-US" dirty="0" smtClean="0"/>
              <a:t>Understand the dangers</a:t>
            </a:r>
          </a:p>
          <a:p>
            <a:pPr lvl="1"/>
            <a:r>
              <a:rPr lang="en-US" dirty="0" smtClean="0"/>
              <a:t>Take shivering people to shelter</a:t>
            </a:r>
          </a:p>
          <a:p>
            <a:pPr lvl="1"/>
            <a:r>
              <a:rPr lang="en-US" dirty="0" smtClean="0"/>
              <a:t>Avoid cold exposure if you have heart ailment, lung disorder, diabetes</a:t>
            </a:r>
          </a:p>
          <a:p>
            <a:pPr lvl="1"/>
            <a:r>
              <a:rPr lang="en-US" dirty="0" smtClean="0"/>
              <a:t>Eat high-calorie foods</a:t>
            </a:r>
          </a:p>
          <a:p>
            <a:pPr lvl="1"/>
            <a:r>
              <a:rPr lang="en-US" dirty="0" smtClean="0"/>
              <a:t>Drink soups and warm, sweet beverages</a:t>
            </a:r>
          </a:p>
          <a:p>
            <a:pPr lvl="1"/>
            <a:r>
              <a:rPr lang="en-US" dirty="0" smtClean="0"/>
              <a:t>Take regular breaks in a shelter</a:t>
            </a:r>
          </a:p>
          <a:p>
            <a:pPr lvl="1"/>
            <a:r>
              <a:rPr lang="en-US" dirty="0" smtClean="0"/>
              <a:t>Remove damp or wet clothing </a:t>
            </a:r>
            <a:r>
              <a:rPr lang="en-US" u="sng" dirty="0" smtClean="0"/>
              <a:t>immediately</a:t>
            </a:r>
            <a:endParaRPr lang="en-US"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4" name="Content Placeholder 3"/>
          <p:cNvSpPr>
            <a:spLocks noGrp="1"/>
          </p:cNvSpPr>
          <p:nvPr>
            <p:ph sz="half" idx="2"/>
          </p:nvPr>
        </p:nvSpPr>
        <p:spPr/>
        <p:txBody>
          <a:bodyPr>
            <a:normAutofit/>
          </a:bodyPr>
          <a:lstStyle/>
          <a:p>
            <a:endParaRPr lang="en-US" dirty="0" smtClean="0"/>
          </a:p>
          <a:p>
            <a:endParaRPr lang="en-US" dirty="0" smtClean="0"/>
          </a:p>
          <a:p>
            <a:endParaRPr lang="en-US" dirty="0" smtClean="0"/>
          </a:p>
          <a:p>
            <a:pPr algn="ctr"/>
            <a:endParaRPr lang="en-US" dirty="0" smtClean="0"/>
          </a:p>
          <a:p>
            <a:pPr algn="ctr"/>
            <a:r>
              <a:rPr lang="en-US" dirty="0" smtClean="0"/>
              <a:t>Clothing </a:t>
            </a:r>
          </a:p>
          <a:p>
            <a:pPr lvl="1"/>
            <a:endParaRPr lang="en-US" dirty="0"/>
          </a:p>
        </p:txBody>
      </p:sp>
      <p:pic>
        <p:nvPicPr>
          <p:cNvPr id="8" name="Content Placeholder 7" descr="3095404-freezing-male-person.jpg"/>
          <p:cNvPicPr>
            <a:picLocks noGrp="1" noChangeAspect="1"/>
          </p:cNvPicPr>
          <p:nvPr>
            <p:ph sz="half" idx="1"/>
          </p:nvPr>
        </p:nvPicPr>
        <p:blipFill>
          <a:blip r:embed="rId3" cstate="print"/>
          <a:stretch>
            <a:fillRect/>
          </a:stretch>
        </p:blipFill>
        <p:spPr>
          <a:xfrm>
            <a:off x="415925" y="2057400"/>
            <a:ext cx="3810000" cy="32766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sz="quarter" idx="1"/>
          </p:nvPr>
        </p:nvSpPr>
        <p:spPr/>
        <p:txBody>
          <a:bodyPr>
            <a:normAutofit/>
          </a:bodyPr>
          <a:lstStyle/>
          <a:p>
            <a:r>
              <a:rPr lang="en-US" dirty="0" smtClean="0"/>
              <a:t>Workers showing any of these signs should immediately seek shelter:</a:t>
            </a:r>
          </a:p>
          <a:p>
            <a:pPr lvl="1"/>
            <a:r>
              <a:rPr lang="en-US" dirty="0" smtClean="0"/>
              <a:t>Extreme shivering</a:t>
            </a:r>
          </a:p>
          <a:p>
            <a:pPr lvl="1"/>
            <a:r>
              <a:rPr lang="en-US" dirty="0" smtClean="0"/>
              <a:t>Fatigue</a:t>
            </a:r>
          </a:p>
          <a:p>
            <a:pPr lvl="1"/>
            <a:r>
              <a:rPr lang="en-US" dirty="0" smtClean="0"/>
              <a:t>Drowsiness</a:t>
            </a:r>
          </a:p>
          <a:p>
            <a:pPr lvl="1"/>
            <a:r>
              <a:rPr lang="en-US" dirty="0" smtClean="0"/>
              <a:t>Irritability</a:t>
            </a:r>
          </a:p>
          <a:p>
            <a:pPr lvl="1"/>
            <a:r>
              <a:rPr lang="en-US" dirty="0" smtClean="0"/>
              <a:t>Confusion</a:t>
            </a:r>
          </a:p>
          <a:p>
            <a:r>
              <a:rPr lang="en-US" dirty="0" smtClean="0"/>
              <a:t>Others should monitor their symptoms and get medical help if worker’s condition worsens or fails to improve</a:t>
            </a:r>
          </a:p>
          <a:p>
            <a:pPr lvl="1"/>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Frostbite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When skin is exposed to extreme cold, or is in contact with extremely cold items (especially metal), heat is lost or, in the latter case, transferred to the item</a:t>
            </a:r>
          </a:p>
          <a:p>
            <a:endParaRPr lang="en-US" dirty="0" smtClean="0"/>
          </a:p>
          <a:p>
            <a:r>
              <a:rPr lang="en-US" dirty="0" smtClean="0"/>
              <a:t>Early symptoms include a prickling sensation, numbness, waxy appearance – not always pain</a:t>
            </a:r>
          </a:p>
          <a:p>
            <a:pPr>
              <a:buNone/>
            </a:pPr>
            <a:endParaRPr lang="en-US" dirty="0"/>
          </a:p>
        </p:txBody>
      </p:sp>
      <p:sp>
        <p:nvSpPr>
          <p:cNvPr id="4" name="Content Placeholder 3"/>
          <p:cNvSpPr>
            <a:spLocks noGrp="1"/>
          </p:cNvSpPr>
          <p:nvPr>
            <p:ph sz="half" idx="2"/>
          </p:nvPr>
        </p:nvSpPr>
        <p:spPr/>
        <p:txBody>
          <a:bodyPr>
            <a:normAutofit fontScale="92500" lnSpcReduction="10000"/>
          </a:bodyPr>
          <a:lstStyle/>
          <a:p>
            <a:endParaRPr lang="en-US" dirty="0"/>
          </a:p>
        </p:txBody>
      </p:sp>
      <p:pic>
        <p:nvPicPr>
          <p:cNvPr id="5122" name="Picture 2" descr="C:\Documents and Settings\lhd4\Desktop\early frostbite.bmp"/>
          <p:cNvPicPr>
            <a:picLocks noChangeAspect="1" noChangeArrowheads="1"/>
          </p:cNvPicPr>
          <p:nvPr/>
        </p:nvPicPr>
        <p:blipFill>
          <a:blip r:embed="rId3" cstate="print"/>
          <a:srcRect/>
          <a:stretch>
            <a:fillRect/>
          </a:stretch>
        </p:blipFill>
        <p:spPr bwMode="auto">
          <a:xfrm>
            <a:off x="5148262" y="1981200"/>
            <a:ext cx="2928937" cy="2514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Frostbite</a:t>
            </a:r>
            <a:endParaRPr lang="en-US" dirty="0"/>
          </a:p>
        </p:txBody>
      </p:sp>
      <p:sp>
        <p:nvSpPr>
          <p:cNvPr id="3" name="Content Placeholder 2"/>
          <p:cNvSpPr>
            <a:spLocks noGrp="1"/>
          </p:cNvSpPr>
          <p:nvPr>
            <p:ph sz="half" idx="1"/>
          </p:nvPr>
        </p:nvSpPr>
        <p:spPr/>
        <p:txBody>
          <a:bodyPr/>
          <a:lstStyle/>
          <a:p>
            <a:pPr>
              <a:buNone/>
            </a:pPr>
            <a:r>
              <a:rPr lang="en-US" dirty="0" smtClean="0"/>
              <a:t>	</a:t>
            </a:r>
          </a:p>
          <a:p>
            <a:pPr>
              <a:buNone/>
            </a:pPr>
            <a:endParaRPr lang="en-US" dirty="0" smtClean="0"/>
          </a:p>
        </p:txBody>
      </p:sp>
      <p:sp>
        <p:nvSpPr>
          <p:cNvPr id="4" name="Content Placeholder 3"/>
          <p:cNvSpPr>
            <a:spLocks noGrp="1"/>
          </p:cNvSpPr>
          <p:nvPr>
            <p:ph sz="half" idx="2"/>
          </p:nvPr>
        </p:nvSpPr>
        <p:spPr/>
        <p:txBody>
          <a:bodyPr/>
          <a:lstStyle/>
          <a:p>
            <a:endParaRPr lang="en-US" dirty="0" smtClean="0"/>
          </a:p>
          <a:p>
            <a:r>
              <a:rPr lang="en-US" dirty="0" smtClean="0"/>
              <a:t>Frostbite is most likely to affect your face, ears, fingers, and toes</a:t>
            </a:r>
          </a:p>
          <a:p>
            <a:r>
              <a:rPr lang="en-US" dirty="0" smtClean="0"/>
              <a:t>Left untreated, frostbite blackens and blisters the skin; may cause gangrene</a:t>
            </a:r>
            <a:endParaRPr lang="en-US" dirty="0"/>
          </a:p>
        </p:txBody>
      </p:sp>
      <p:pic>
        <p:nvPicPr>
          <p:cNvPr id="6146" name="Picture 2" descr="C:\Documents and Settings\lhd4\Desktop\frostbite face.jpg"/>
          <p:cNvPicPr>
            <a:picLocks noChangeAspect="1" noChangeArrowheads="1"/>
          </p:cNvPicPr>
          <p:nvPr/>
        </p:nvPicPr>
        <p:blipFill>
          <a:blip r:embed="rId3" cstate="print"/>
          <a:srcRect/>
          <a:stretch>
            <a:fillRect/>
          </a:stretch>
        </p:blipFill>
        <p:spPr bwMode="auto">
          <a:xfrm>
            <a:off x="955675" y="2209800"/>
            <a:ext cx="2625725" cy="2286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Frostbite</a:t>
            </a:r>
            <a:endParaRPr lang="en-US" dirty="0"/>
          </a:p>
        </p:txBody>
      </p:sp>
      <p:sp>
        <p:nvSpPr>
          <p:cNvPr id="3" name="Content Placeholder 2"/>
          <p:cNvSpPr>
            <a:spLocks noGrp="1"/>
          </p:cNvSpPr>
          <p:nvPr>
            <p:ph sz="half" idx="1"/>
          </p:nvPr>
        </p:nvSpPr>
        <p:spPr/>
        <p:txBody>
          <a:bodyPr/>
          <a:lstStyle/>
          <a:p>
            <a:r>
              <a:rPr lang="en-US" dirty="0" smtClean="0"/>
              <a:t>It’s not pretty!</a:t>
            </a:r>
            <a:endParaRPr lang="en-US" dirty="0"/>
          </a:p>
        </p:txBody>
      </p:sp>
      <p:sp>
        <p:nvSpPr>
          <p:cNvPr id="4" name="Content Placeholder 3"/>
          <p:cNvSpPr>
            <a:spLocks noGrp="1"/>
          </p:cNvSpPr>
          <p:nvPr>
            <p:ph sz="half" idx="2"/>
          </p:nvPr>
        </p:nvSpPr>
        <p:spPr/>
        <p:txBody>
          <a:bodyPr/>
          <a:lstStyle/>
          <a:p>
            <a:r>
              <a:rPr lang="en-US" dirty="0" smtClean="0"/>
              <a:t>You can lose your toes!</a:t>
            </a:r>
            <a:endParaRPr lang="en-US" dirty="0"/>
          </a:p>
        </p:txBody>
      </p:sp>
      <p:pic>
        <p:nvPicPr>
          <p:cNvPr id="7170" name="Picture 2" descr="C:\Documents and Settings\lhd4\Desktop\frostbite fingers.jpg"/>
          <p:cNvPicPr>
            <a:picLocks noChangeAspect="1" noChangeArrowheads="1"/>
          </p:cNvPicPr>
          <p:nvPr/>
        </p:nvPicPr>
        <p:blipFill>
          <a:blip r:embed="rId3" cstate="print"/>
          <a:srcRect/>
          <a:stretch>
            <a:fillRect/>
          </a:stretch>
        </p:blipFill>
        <p:spPr bwMode="auto">
          <a:xfrm>
            <a:off x="914400" y="2362200"/>
            <a:ext cx="2619375" cy="2209800"/>
          </a:xfrm>
          <a:prstGeom prst="rect">
            <a:avLst/>
          </a:prstGeom>
          <a:noFill/>
        </p:spPr>
      </p:pic>
      <p:pic>
        <p:nvPicPr>
          <p:cNvPr id="7171" name="Picture 3" descr="C:\Documents and Settings\lhd4\Desktop\frostbite toes.jpg"/>
          <p:cNvPicPr>
            <a:picLocks noChangeAspect="1" noChangeArrowheads="1"/>
          </p:cNvPicPr>
          <p:nvPr/>
        </p:nvPicPr>
        <p:blipFill>
          <a:blip r:embed="rId4" cstate="print"/>
          <a:srcRect/>
          <a:stretch>
            <a:fillRect/>
          </a:stretch>
        </p:blipFill>
        <p:spPr bwMode="auto">
          <a:xfrm>
            <a:off x="5334000" y="2362200"/>
            <a:ext cx="2505075" cy="21717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Frostbite</a:t>
            </a:r>
            <a:endParaRPr lang="en-US" dirty="0"/>
          </a:p>
        </p:txBody>
      </p:sp>
      <p:sp>
        <p:nvSpPr>
          <p:cNvPr id="3" name="Content Placeholder 2"/>
          <p:cNvSpPr>
            <a:spLocks noGrp="1"/>
          </p:cNvSpPr>
          <p:nvPr>
            <p:ph sz="half" idx="1"/>
          </p:nvPr>
        </p:nvSpPr>
        <p:spPr/>
        <p:txBody>
          <a:bodyPr>
            <a:normAutofit/>
          </a:bodyPr>
          <a:lstStyle/>
          <a:p>
            <a:endParaRPr lang="en-US" dirty="0" smtClean="0"/>
          </a:p>
          <a:p>
            <a:endParaRPr lang="en-US" dirty="0" smtClean="0"/>
          </a:p>
          <a:p>
            <a:endParaRPr lang="en-US" dirty="0" smtClean="0"/>
          </a:p>
          <a:p>
            <a:endParaRPr lang="en-US" dirty="0" smtClean="0"/>
          </a:p>
          <a:p>
            <a:pPr algn="ctr"/>
            <a:r>
              <a:rPr lang="en-US" dirty="0" smtClean="0"/>
              <a:t>Treatment</a:t>
            </a:r>
          </a:p>
          <a:p>
            <a:pPr lvl="1"/>
            <a:endParaRPr lang="en-US" dirty="0"/>
          </a:p>
        </p:txBody>
      </p:sp>
      <p:sp>
        <p:nvSpPr>
          <p:cNvPr id="4" name="Content Placeholder 3"/>
          <p:cNvSpPr>
            <a:spLocks noGrp="1"/>
          </p:cNvSpPr>
          <p:nvPr>
            <p:ph sz="half" idx="2"/>
          </p:nvPr>
        </p:nvSpPr>
        <p:spPr/>
        <p:txBody>
          <a:bodyPr>
            <a:normAutofit/>
          </a:bodyPr>
          <a:lstStyle/>
          <a:p>
            <a:endParaRPr lang="en-US" dirty="0"/>
          </a:p>
        </p:txBody>
      </p:sp>
      <p:pic>
        <p:nvPicPr>
          <p:cNvPr id="8194" name="Picture 2" descr="C:\Documents and Settings\lhd4\Desktop\frostbite bandaged.jpg"/>
          <p:cNvPicPr>
            <a:picLocks noChangeAspect="1" noChangeArrowheads="1"/>
          </p:cNvPicPr>
          <p:nvPr/>
        </p:nvPicPr>
        <p:blipFill>
          <a:blip r:embed="rId3" cstate="print"/>
          <a:srcRect/>
          <a:stretch>
            <a:fillRect/>
          </a:stretch>
        </p:blipFill>
        <p:spPr bwMode="auto">
          <a:xfrm>
            <a:off x="5187950" y="2286000"/>
            <a:ext cx="2965450" cy="24384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Frostbite</a:t>
            </a:r>
            <a:endParaRPr lang="en-US" dirty="0"/>
          </a:p>
        </p:txBody>
      </p:sp>
      <p:sp>
        <p:nvSpPr>
          <p:cNvPr id="3" name="Content Placeholder 2"/>
          <p:cNvSpPr>
            <a:spLocks noGrp="1"/>
          </p:cNvSpPr>
          <p:nvPr>
            <p:ph sz="quarter" idx="1"/>
          </p:nvPr>
        </p:nvSpPr>
        <p:spPr/>
        <p:txBody>
          <a:bodyPr/>
          <a:lstStyle/>
          <a:p>
            <a:r>
              <a:rPr lang="en-US" dirty="0" smtClean="0"/>
              <a:t>People at Added Risk</a:t>
            </a:r>
          </a:p>
          <a:p>
            <a:endParaRPr lang="en-US" dirty="0" smtClean="0"/>
          </a:p>
          <a:p>
            <a:pPr lvl="1"/>
            <a:r>
              <a:rPr lang="en-US" dirty="0" smtClean="0"/>
              <a:t>Those who have had frostbite previously</a:t>
            </a:r>
          </a:p>
          <a:p>
            <a:pPr lvl="1"/>
            <a:r>
              <a:rPr lang="en-US" dirty="0" smtClean="0"/>
              <a:t>Those with heart ailments</a:t>
            </a:r>
          </a:p>
          <a:p>
            <a:pPr lvl="1"/>
            <a:r>
              <a:rPr lang="en-US" dirty="0" smtClean="0"/>
              <a:t>Those with asthma, bronchitis, or diabetes</a:t>
            </a:r>
          </a:p>
          <a:p>
            <a:pPr lvl="1"/>
            <a:r>
              <a:rPr lang="en-US" dirty="0" smtClean="0"/>
              <a:t>Those with vibration/white finger disease</a:t>
            </a:r>
          </a:p>
          <a:p>
            <a:pPr lvl="1"/>
            <a:r>
              <a:rPr lang="en-US" dirty="0" smtClean="0"/>
              <a:t>Those on certain medications (check with a health care practitioner)</a:t>
            </a:r>
          </a:p>
          <a:p>
            <a:pPr lvl="1">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sz="half" idx="1"/>
          </p:nvPr>
        </p:nvSpPr>
        <p:spPr/>
        <p:txBody>
          <a:bodyPr/>
          <a:lstStyle/>
          <a:p>
            <a:endParaRPr lang="en-US" dirty="0" smtClean="0"/>
          </a:p>
          <a:p>
            <a:r>
              <a:rPr lang="en-US" dirty="0" smtClean="0"/>
              <a:t>Preventive Measures:</a:t>
            </a:r>
          </a:p>
          <a:p>
            <a:pPr lvl="1"/>
            <a:endParaRPr lang="en-US" dirty="0" smtClean="0"/>
          </a:p>
          <a:p>
            <a:pPr lvl="1"/>
            <a:endParaRPr lang="en-US" dirty="0" smtClean="0"/>
          </a:p>
          <a:p>
            <a:pPr lvl="1"/>
            <a:endParaRPr lang="en-US" dirty="0" smtClean="0"/>
          </a:p>
          <a:p>
            <a:pPr lvl="1"/>
            <a:r>
              <a:rPr lang="en-US" dirty="0" smtClean="0"/>
              <a:t>Do not leave skin exposed</a:t>
            </a:r>
          </a:p>
        </p:txBody>
      </p:sp>
      <p:pic>
        <p:nvPicPr>
          <p:cNvPr id="8" name="Content Placeholder 7" descr="4007429-an-isolated-to-white-image-of-a-pair-of-gloves.jpg"/>
          <p:cNvPicPr>
            <a:picLocks noGrp="1" noChangeAspect="1"/>
          </p:cNvPicPr>
          <p:nvPr>
            <p:ph sz="half" idx="2"/>
          </p:nvPr>
        </p:nvPicPr>
        <p:blipFill>
          <a:blip r:embed="rId3" cstate="print"/>
          <a:stretch>
            <a:fillRect/>
          </a:stretch>
        </p:blipFill>
        <p:spPr>
          <a:xfrm rot="5400000">
            <a:off x="4972050" y="1123950"/>
            <a:ext cx="2400300" cy="2743200"/>
          </a:xfrm>
        </p:spPr>
      </p:pic>
      <p:pic>
        <p:nvPicPr>
          <p:cNvPr id="3074" name="Picture 2" descr="Winter boots   Stock Photo - 6200901"/>
          <p:cNvPicPr>
            <a:picLocks noChangeAspect="1" noChangeArrowheads="1"/>
          </p:cNvPicPr>
          <p:nvPr/>
        </p:nvPicPr>
        <p:blipFill>
          <a:blip r:embed="rId4" cstate="print"/>
          <a:srcRect/>
          <a:stretch>
            <a:fillRect/>
          </a:stretch>
        </p:blipFill>
        <p:spPr bwMode="auto">
          <a:xfrm>
            <a:off x="5334000" y="3657600"/>
            <a:ext cx="3352800" cy="22955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or False?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Frostbite damages blood vessels.  </a:t>
            </a:r>
          </a:p>
          <a:p>
            <a:pPr lvl="1"/>
            <a:r>
              <a:rPr lang="en-US" dirty="0" smtClean="0"/>
              <a:t>True ___ False ___</a:t>
            </a:r>
          </a:p>
          <a:p>
            <a:endParaRPr lang="en-US" dirty="0" smtClean="0"/>
          </a:p>
          <a:p>
            <a:r>
              <a:rPr lang="en-US" dirty="0" smtClean="0"/>
              <a:t>You </a:t>
            </a:r>
            <a:r>
              <a:rPr lang="en-US" smtClean="0"/>
              <a:t>should rub </a:t>
            </a:r>
            <a:r>
              <a:rPr lang="en-US" dirty="0" smtClean="0"/>
              <a:t>frostbitten skin.	</a:t>
            </a:r>
          </a:p>
          <a:p>
            <a:pPr lvl="1"/>
            <a:r>
              <a:rPr lang="en-US" dirty="0" smtClean="0"/>
              <a:t>True ___ False ___</a:t>
            </a:r>
          </a:p>
          <a:p>
            <a:pPr lvl="1"/>
            <a:endParaRPr lang="en-US" dirty="0" smtClean="0"/>
          </a:p>
          <a:p>
            <a:r>
              <a:rPr lang="en-US" dirty="0" smtClean="0"/>
              <a:t>It is better to dress in layers than to wear one warm sweater.  </a:t>
            </a:r>
          </a:p>
          <a:p>
            <a:pPr lvl="1"/>
            <a:r>
              <a:rPr lang="en-US" dirty="0" smtClean="0"/>
              <a:t>True ___ False ___</a:t>
            </a:r>
          </a:p>
          <a:p>
            <a:pPr lvl="1"/>
            <a:endParaRPr lang="en-US" dirty="0" smtClean="0"/>
          </a:p>
          <a:p>
            <a:r>
              <a:rPr lang="en-US" dirty="0" smtClean="0"/>
              <a:t>If someone who has been shivering in the cold falls asleep, you should wake him/her.</a:t>
            </a:r>
          </a:p>
          <a:p>
            <a:pPr lvl="1"/>
            <a:r>
              <a:rPr lang="en-US" dirty="0" smtClean="0"/>
              <a:t>True ___ False ___</a:t>
            </a:r>
          </a:p>
          <a:p>
            <a:pPr lvl="1"/>
            <a:endParaRPr lang="en-US" dirty="0" smtClean="0"/>
          </a:p>
          <a:p>
            <a:r>
              <a:rPr lang="en-US" dirty="0" smtClean="0"/>
              <a:t>If you experience cold risks in your job, you may be able to make a complaint to OSHA.</a:t>
            </a:r>
          </a:p>
          <a:p>
            <a:pPr lvl="1"/>
            <a:r>
              <a:rPr lang="en-US" dirty="0" smtClean="0"/>
              <a:t>True ___ False ___</a:t>
            </a:r>
          </a:p>
          <a:p>
            <a:pPr lv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sz="quarter" idx="1"/>
          </p:nvPr>
        </p:nvSpPr>
        <p:spPr/>
        <p:txBody>
          <a:bodyPr/>
          <a:lstStyle/>
          <a:p>
            <a:r>
              <a:rPr lang="en-US" dirty="0" smtClean="0"/>
              <a:t>When possible:</a:t>
            </a:r>
          </a:p>
          <a:p>
            <a:pPr lvl="1"/>
            <a:r>
              <a:rPr lang="en-US" dirty="0" smtClean="0"/>
              <a:t>Schedule outdoor work for warmer times of day</a:t>
            </a:r>
          </a:p>
          <a:p>
            <a:pPr lvl="1"/>
            <a:r>
              <a:rPr lang="en-US" dirty="0" smtClean="0"/>
              <a:t>Reduce physical exertion in cold weather</a:t>
            </a:r>
          </a:p>
          <a:p>
            <a:pPr lvl="1"/>
            <a:r>
              <a:rPr lang="en-US" dirty="0" smtClean="0"/>
              <a:t>Job-share to reduce length of time each worker is exposed</a:t>
            </a:r>
          </a:p>
          <a:p>
            <a:pPr lvl="1"/>
            <a:r>
              <a:rPr lang="en-US" dirty="0" smtClean="0"/>
              <a:t>Have warm liquids available (not caffeine or alcohol)</a:t>
            </a:r>
          </a:p>
          <a:p>
            <a:pPr lvl="1"/>
            <a:r>
              <a:rPr lang="en-US" dirty="0" smtClean="0"/>
              <a:t>Have a shelter nearby</a:t>
            </a:r>
          </a:p>
          <a:p>
            <a:pPr lvl="1"/>
            <a:r>
              <a:rPr lang="en-US" dirty="0" smtClean="0"/>
              <a:t>Monitor co-workers’ appearance &amp; behavior</a:t>
            </a:r>
          </a:p>
          <a:p>
            <a:pPr lvl="1"/>
            <a:r>
              <a:rPr lang="en-US" dirty="0" smtClean="0"/>
              <a:t>Keep blankets, matches, rain gear, extra clothes and emergency food supplies nearby</a:t>
            </a:r>
          </a:p>
          <a:p>
            <a:pPr lvl="1"/>
            <a:r>
              <a:rPr lang="en-US" dirty="0" smtClean="0"/>
              <a:t>Share information about effects of cold exposure with co-workers</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or False?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Frostbite damages blood vessels.  </a:t>
            </a:r>
          </a:p>
          <a:p>
            <a:pPr lvl="1"/>
            <a:r>
              <a:rPr lang="en-US" dirty="0" smtClean="0"/>
              <a:t>True ___ False ___</a:t>
            </a:r>
          </a:p>
          <a:p>
            <a:endParaRPr lang="en-US" dirty="0" smtClean="0"/>
          </a:p>
          <a:p>
            <a:r>
              <a:rPr lang="en-US" dirty="0" smtClean="0"/>
              <a:t>You should rub frostbitten skin.	</a:t>
            </a:r>
          </a:p>
          <a:p>
            <a:pPr lvl="1"/>
            <a:r>
              <a:rPr lang="en-US" dirty="0" smtClean="0"/>
              <a:t>True ___ False ___</a:t>
            </a:r>
          </a:p>
          <a:p>
            <a:pPr lvl="1"/>
            <a:endParaRPr lang="en-US" dirty="0" smtClean="0"/>
          </a:p>
          <a:p>
            <a:r>
              <a:rPr lang="en-US" dirty="0" smtClean="0"/>
              <a:t>It is better to dress in layers than to wear one warm sweater.  </a:t>
            </a:r>
          </a:p>
          <a:p>
            <a:pPr lvl="1"/>
            <a:r>
              <a:rPr lang="en-US" dirty="0" smtClean="0"/>
              <a:t>True ___ False ___</a:t>
            </a:r>
          </a:p>
          <a:p>
            <a:pPr lvl="1"/>
            <a:endParaRPr lang="en-US" dirty="0" smtClean="0"/>
          </a:p>
          <a:p>
            <a:r>
              <a:rPr lang="en-US" dirty="0" smtClean="0"/>
              <a:t>If someone who has been shivering in the cold falls asleep, you should wake him/her.</a:t>
            </a:r>
          </a:p>
          <a:p>
            <a:pPr lvl="1"/>
            <a:r>
              <a:rPr lang="en-US" dirty="0" smtClean="0"/>
              <a:t>True ___ False ___</a:t>
            </a:r>
          </a:p>
          <a:p>
            <a:pPr lvl="1"/>
            <a:endParaRPr lang="en-US" dirty="0" smtClean="0"/>
          </a:p>
          <a:p>
            <a:r>
              <a:rPr lang="en-US" dirty="0" smtClean="0"/>
              <a:t>If you experience cold risks in your job, you may be able to make a complaint to OSHA.</a:t>
            </a:r>
          </a:p>
          <a:p>
            <a:pPr lvl="1"/>
            <a:r>
              <a:rPr lang="en-US" dirty="0" smtClean="0"/>
              <a:t>True ___ False ___</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topic is </a:t>
            </a:r>
            <a:r>
              <a:rPr lang="en-US" b="1" dirty="0" smtClean="0">
                <a:latin typeface="Viner Hand ITC" pitchFamily="66" charset="0"/>
              </a:rPr>
              <a:t>C O L D</a:t>
            </a:r>
            <a:endParaRPr lang="en-US" b="1" dirty="0">
              <a:latin typeface="Viner Hand ITC" pitchFamily="66" charset="0"/>
            </a:endParaRPr>
          </a:p>
        </p:txBody>
      </p:sp>
      <p:sp>
        <p:nvSpPr>
          <p:cNvPr id="3" name="Content Placeholder 2"/>
          <p:cNvSpPr>
            <a:spLocks noGrp="1"/>
          </p:cNvSpPr>
          <p:nvPr>
            <p:ph sz="quarter" idx="1"/>
          </p:nvPr>
        </p:nvSpPr>
        <p:spPr/>
        <p:txBody>
          <a:bodyPr/>
          <a:lstStyle/>
          <a:p>
            <a:pPr lvl="1"/>
            <a:r>
              <a:rPr lang="en-US" dirty="0" smtClean="0"/>
              <a:t>What are the dangers of working in cold weather?</a:t>
            </a:r>
          </a:p>
          <a:p>
            <a:pPr lvl="1"/>
            <a:endParaRPr lang="en-US" dirty="0" smtClean="0"/>
          </a:p>
          <a:p>
            <a:pPr lvl="1"/>
            <a:r>
              <a:rPr lang="en-US" dirty="0" smtClean="0"/>
              <a:t>What should you watch for?</a:t>
            </a:r>
          </a:p>
          <a:p>
            <a:pPr lvl="1"/>
            <a:endParaRPr lang="en-US" dirty="0" smtClean="0"/>
          </a:p>
          <a:p>
            <a:pPr lvl="1"/>
            <a:r>
              <a:rPr lang="en-US" dirty="0" smtClean="0"/>
              <a:t>What can happen if you don’t take precautions?</a:t>
            </a:r>
          </a:p>
          <a:p>
            <a:pPr lvl="1"/>
            <a:endParaRPr lang="en-US" dirty="0" smtClean="0"/>
          </a:p>
          <a:p>
            <a:pPr lvl="1"/>
            <a:r>
              <a:rPr lang="en-US" dirty="0" smtClean="0"/>
              <a:t>How can these conditions be treated?</a:t>
            </a:r>
          </a:p>
          <a:p>
            <a:pPr lvl="1"/>
            <a:endParaRPr lang="en-US" dirty="0" smtClean="0"/>
          </a:p>
          <a:p>
            <a:pPr lvl="1"/>
            <a:r>
              <a:rPr lang="en-US" dirty="0" smtClean="0"/>
              <a:t>What is the best prevention?</a:t>
            </a:r>
          </a:p>
          <a:p>
            <a:pPr lvl="1">
              <a:buNone/>
            </a:pPr>
            <a:endParaRPr lang="en-US" dirty="0" smtClean="0"/>
          </a:p>
          <a:p>
            <a:pPr lvl="1">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in the Cold</a:t>
            </a:r>
            <a:endParaRPr lang="en-US" dirty="0"/>
          </a:p>
        </p:txBody>
      </p:sp>
      <p:sp>
        <p:nvSpPr>
          <p:cNvPr id="3" name="Content Placeholder 2"/>
          <p:cNvSpPr>
            <a:spLocks noGrp="1"/>
          </p:cNvSpPr>
          <p:nvPr>
            <p:ph sz="half" idx="1"/>
          </p:nvPr>
        </p:nvSpPr>
        <p:spPr/>
        <p:txBody>
          <a:bodyPr/>
          <a:lstStyle/>
          <a:p>
            <a:endParaRPr lang="en-US" dirty="0" smtClean="0"/>
          </a:p>
          <a:p>
            <a:endParaRPr lang="en-US" dirty="0" smtClean="0"/>
          </a:p>
          <a:p>
            <a:endParaRPr lang="en-US" dirty="0" smtClean="0"/>
          </a:p>
          <a:p>
            <a:r>
              <a:rPr lang="en-US" dirty="0" smtClean="0"/>
              <a:t>What is the body’s response to cold?</a:t>
            </a:r>
          </a:p>
        </p:txBody>
      </p:sp>
      <p:sp>
        <p:nvSpPr>
          <p:cNvPr id="4" name="Content Placeholder 3"/>
          <p:cNvSpPr>
            <a:spLocks noGrp="1"/>
          </p:cNvSpPr>
          <p:nvPr>
            <p:ph sz="half" idx="2"/>
          </p:nvPr>
        </p:nvSpPr>
        <p:spPr/>
        <p:txBody>
          <a:bodyPr/>
          <a:lstStyle/>
          <a:p>
            <a:pPr>
              <a:buNone/>
            </a:pPr>
            <a:endParaRPr lang="en-US" dirty="0"/>
          </a:p>
        </p:txBody>
      </p:sp>
      <p:pic>
        <p:nvPicPr>
          <p:cNvPr id="2050" name="Picture 2" descr="C:\Documents and Settings\lhd4\Desktop\thermometer.JPG"/>
          <p:cNvPicPr>
            <a:picLocks noChangeAspect="1" noChangeArrowheads="1"/>
          </p:cNvPicPr>
          <p:nvPr/>
        </p:nvPicPr>
        <p:blipFill>
          <a:blip r:embed="rId3" cstate="print"/>
          <a:srcRect/>
          <a:stretch>
            <a:fillRect/>
          </a:stretch>
        </p:blipFill>
        <p:spPr bwMode="auto">
          <a:xfrm>
            <a:off x="5600700" y="2209800"/>
            <a:ext cx="2476500" cy="2667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in the Cold</a:t>
            </a:r>
            <a:endParaRPr lang="en-US" dirty="0"/>
          </a:p>
        </p:txBody>
      </p:sp>
      <p:sp>
        <p:nvSpPr>
          <p:cNvPr id="3" name="Content Placeholder 2"/>
          <p:cNvSpPr>
            <a:spLocks noGrp="1"/>
          </p:cNvSpPr>
          <p:nvPr>
            <p:ph sz="half" idx="1"/>
          </p:nvPr>
        </p:nvSpPr>
        <p:spPr/>
        <p:txBody>
          <a:bodyPr/>
          <a:lstStyle/>
          <a:p>
            <a:endParaRPr lang="en-US" dirty="0"/>
          </a:p>
        </p:txBody>
      </p:sp>
      <p:sp>
        <p:nvSpPr>
          <p:cNvPr id="4" name="Content Placeholder 3"/>
          <p:cNvSpPr>
            <a:spLocks noGrp="1"/>
          </p:cNvSpPr>
          <p:nvPr>
            <p:ph sz="half" idx="2"/>
          </p:nvPr>
        </p:nvSpPr>
        <p:spPr/>
        <p:txBody>
          <a:bodyPr/>
          <a:lstStyle/>
          <a:p>
            <a:r>
              <a:rPr lang="en-US" dirty="0" smtClean="0"/>
              <a:t>Wind Chill</a:t>
            </a:r>
          </a:p>
          <a:p>
            <a:endParaRPr lang="en-US" dirty="0" smtClean="0"/>
          </a:p>
          <a:p>
            <a:pPr lvl="1"/>
            <a:r>
              <a:rPr lang="en-US" dirty="0" smtClean="0"/>
              <a:t>When the temperature is low and the wind is blowing, you need greater protection for your skin and body because wind increases the risk that your flesh will freeze</a:t>
            </a:r>
            <a:endParaRPr lang="en-US" dirty="0"/>
          </a:p>
        </p:txBody>
      </p:sp>
      <p:pic>
        <p:nvPicPr>
          <p:cNvPr id="1026" name="Picture 2" descr="C:\Documents and Settings\lhd4\Desktop\Winter_1.jpg"/>
          <p:cNvPicPr>
            <a:picLocks noChangeAspect="1" noChangeArrowheads="1"/>
          </p:cNvPicPr>
          <p:nvPr/>
        </p:nvPicPr>
        <p:blipFill>
          <a:blip r:embed="rId3" cstate="print"/>
          <a:srcRect/>
          <a:stretch>
            <a:fillRect/>
          </a:stretch>
        </p:blipFill>
        <p:spPr bwMode="auto">
          <a:xfrm>
            <a:off x="933450" y="1905000"/>
            <a:ext cx="2922270" cy="2895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in the Cold</a:t>
            </a:r>
            <a:endParaRPr lang="en-US" dirty="0"/>
          </a:p>
        </p:txBody>
      </p:sp>
      <p:sp>
        <p:nvSpPr>
          <p:cNvPr id="3" name="Content Placeholder 2"/>
          <p:cNvSpPr>
            <a:spLocks noGrp="1"/>
          </p:cNvSpPr>
          <p:nvPr>
            <p:ph sz="quarter" idx="1"/>
          </p:nvPr>
        </p:nvSpPr>
        <p:spPr/>
        <p:txBody>
          <a:bodyPr/>
          <a:lstStyle/>
          <a:p>
            <a:pPr lvl="1" algn="ctr">
              <a:buNone/>
            </a:pPr>
            <a:endParaRPr lang="en-US" dirty="0" smtClean="0"/>
          </a:p>
          <a:p>
            <a:pPr lvl="1" algn="ctr">
              <a:buNone/>
            </a:pPr>
            <a:r>
              <a:rPr lang="en-US" sz="4000" dirty="0" smtClean="0"/>
              <a:t>Hypothermia</a:t>
            </a:r>
          </a:p>
          <a:p>
            <a:pPr lvl="2" algn="ctr"/>
            <a:r>
              <a:rPr lang="en-US" dirty="0" smtClean="0"/>
              <a:t>The body is unable to retain its core temperature</a:t>
            </a:r>
          </a:p>
          <a:p>
            <a:pPr lvl="2" algn="ctr"/>
            <a:endParaRPr lang="en-US" dirty="0" smtClean="0"/>
          </a:p>
          <a:p>
            <a:pPr lvl="2" algn="ctr"/>
            <a:endParaRPr lang="en-US" dirty="0" smtClean="0"/>
          </a:p>
          <a:p>
            <a:pPr lvl="1" algn="ctr">
              <a:buNone/>
            </a:pPr>
            <a:r>
              <a:rPr lang="en-US" sz="4000" dirty="0" smtClean="0"/>
              <a:t>Frostbite</a:t>
            </a:r>
          </a:p>
          <a:p>
            <a:pPr lvl="2" algn="ctr"/>
            <a:r>
              <a:rPr lang="en-US" dirty="0" smtClean="0"/>
              <a:t>Skin tissue freezes, blood vessels are damaged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Hypothermia</a:t>
            </a:r>
            <a:endParaRPr lang="en-US" dirty="0"/>
          </a:p>
        </p:txBody>
      </p:sp>
      <p:sp>
        <p:nvSpPr>
          <p:cNvPr id="3" name="Content Placeholder 2"/>
          <p:cNvSpPr>
            <a:spLocks noGrp="1"/>
          </p:cNvSpPr>
          <p:nvPr>
            <p:ph sz="half" idx="1"/>
          </p:nvPr>
        </p:nvSpPr>
        <p:spPr/>
        <p:txBody>
          <a:bodyPr>
            <a:normAutofit/>
          </a:bodyPr>
          <a:lstStyle/>
          <a:p>
            <a:r>
              <a:rPr lang="en-US" sz="3200" dirty="0" smtClean="0"/>
              <a:t>When body temperature drops, the first symptoms are:</a:t>
            </a:r>
          </a:p>
          <a:p>
            <a:pPr lvl="1"/>
            <a:r>
              <a:rPr lang="en-US" sz="2800" dirty="0" smtClean="0"/>
              <a:t>Shivering</a:t>
            </a:r>
          </a:p>
          <a:p>
            <a:pPr lvl="1"/>
            <a:r>
              <a:rPr lang="en-US" sz="2800" dirty="0" smtClean="0"/>
              <a:t>Blue lips and fingers</a:t>
            </a:r>
          </a:p>
          <a:p>
            <a:pPr lvl="1"/>
            <a:r>
              <a:rPr lang="en-US" sz="2800" dirty="0" smtClean="0"/>
              <a:t>Poor coordination</a:t>
            </a:r>
            <a:endParaRPr lang="en-US" sz="2800" dirty="0"/>
          </a:p>
        </p:txBody>
      </p:sp>
      <p:sp>
        <p:nvSpPr>
          <p:cNvPr id="4" name="Content Placeholder 3"/>
          <p:cNvSpPr>
            <a:spLocks noGrp="1"/>
          </p:cNvSpPr>
          <p:nvPr>
            <p:ph sz="half" idx="2"/>
          </p:nvPr>
        </p:nvSpPr>
        <p:spPr/>
        <p:txBody>
          <a:bodyPr/>
          <a:lstStyle/>
          <a:p>
            <a:endParaRPr lang="en-US" dirty="0"/>
          </a:p>
        </p:txBody>
      </p:sp>
      <p:pic>
        <p:nvPicPr>
          <p:cNvPr id="2051" name="Picture 3" descr="C:\Documents and Settings\lhd4\Desktop\shivering man.bmp"/>
          <p:cNvPicPr>
            <a:picLocks noChangeAspect="1" noChangeArrowheads="1"/>
          </p:cNvPicPr>
          <p:nvPr/>
        </p:nvPicPr>
        <p:blipFill>
          <a:blip r:embed="rId3" cstate="print"/>
          <a:srcRect/>
          <a:stretch>
            <a:fillRect/>
          </a:stretch>
        </p:blipFill>
        <p:spPr bwMode="auto">
          <a:xfrm>
            <a:off x="5611812" y="2057400"/>
            <a:ext cx="2084387" cy="27432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Hypothermia</a:t>
            </a:r>
            <a:endParaRPr lang="en-US" dirty="0"/>
          </a:p>
        </p:txBody>
      </p:sp>
      <p:sp>
        <p:nvSpPr>
          <p:cNvPr id="3" name="Content Placeholder 2"/>
          <p:cNvSpPr>
            <a:spLocks noGrp="1"/>
          </p:cNvSpPr>
          <p:nvPr>
            <p:ph sz="half" idx="1"/>
          </p:nvPr>
        </p:nvSpPr>
        <p:spPr/>
        <p:txBody>
          <a:bodyPr/>
          <a:lstStyle/>
          <a:p>
            <a:r>
              <a:rPr lang="en-US" dirty="0" smtClean="0"/>
              <a:t>As body temperature continues to drop, symptoms worsen:</a:t>
            </a:r>
          </a:p>
          <a:p>
            <a:pPr lvl="1"/>
            <a:r>
              <a:rPr lang="en-US" dirty="0" smtClean="0"/>
              <a:t>Confusion</a:t>
            </a:r>
          </a:p>
          <a:p>
            <a:pPr lvl="1"/>
            <a:r>
              <a:rPr lang="en-US" dirty="0" smtClean="0"/>
              <a:t>Faulty thinking</a:t>
            </a:r>
          </a:p>
          <a:p>
            <a:pPr lvl="1"/>
            <a:r>
              <a:rPr lang="en-US" dirty="0" smtClean="0"/>
              <a:t>Slower heartbeat</a:t>
            </a:r>
          </a:p>
          <a:p>
            <a:pPr lvl="1"/>
            <a:r>
              <a:rPr lang="en-US" dirty="0" smtClean="0"/>
              <a:t>Shallow breathing</a:t>
            </a:r>
            <a:endParaRPr lang="en-US" dirty="0"/>
          </a:p>
        </p:txBody>
      </p:sp>
      <p:sp>
        <p:nvSpPr>
          <p:cNvPr id="4" name="Content Placeholder 3"/>
          <p:cNvSpPr>
            <a:spLocks noGrp="1"/>
          </p:cNvSpPr>
          <p:nvPr>
            <p:ph sz="half" idx="2"/>
          </p:nvPr>
        </p:nvSpPr>
        <p:spPr/>
        <p:txBody>
          <a:bodyPr/>
          <a:lstStyle/>
          <a:p>
            <a:r>
              <a:rPr lang="en-US" dirty="0" smtClean="0"/>
              <a:t>In the worst cases, hypothermia causes:</a:t>
            </a:r>
          </a:p>
          <a:p>
            <a:pPr lvl="1"/>
            <a:r>
              <a:rPr lang="en-US" dirty="0" smtClean="0"/>
              <a:t>Unconsciousness</a:t>
            </a:r>
          </a:p>
          <a:p>
            <a:pPr lvl="1"/>
            <a:r>
              <a:rPr lang="en-US" dirty="0" smtClean="0"/>
              <a:t>Heartbeat may not be heard</a:t>
            </a:r>
          </a:p>
          <a:p>
            <a:pPr lvl="1"/>
            <a:r>
              <a:rPr lang="en-US" dirty="0" smtClean="0"/>
              <a:t>No shivering</a:t>
            </a:r>
          </a:p>
          <a:p>
            <a:pPr lvl="1"/>
            <a:r>
              <a:rPr lang="en-US" dirty="0" smtClean="0"/>
              <a:t>No detectable breathing</a:t>
            </a:r>
          </a:p>
          <a:p>
            <a:pPr lvl="2"/>
            <a:r>
              <a:rPr lang="en-US" dirty="0" smtClean="0"/>
              <a:t>Ultimately, death</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Hypothermia</a:t>
            </a:r>
            <a:endParaRPr lang="en-US" dirty="0"/>
          </a:p>
        </p:txBody>
      </p:sp>
      <p:sp>
        <p:nvSpPr>
          <p:cNvPr id="3" name="Content Placeholder 2"/>
          <p:cNvSpPr>
            <a:spLocks noGrp="1"/>
          </p:cNvSpPr>
          <p:nvPr>
            <p:ph sz="half" idx="1"/>
          </p:nvPr>
        </p:nvSpPr>
        <p:spPr/>
        <p:txBody>
          <a:bodyPr>
            <a:normAutofit/>
          </a:bodyPr>
          <a:lstStyle/>
          <a:p>
            <a:r>
              <a:rPr lang="en-US" dirty="0" smtClean="0"/>
              <a:t>Treatment</a:t>
            </a:r>
          </a:p>
          <a:p>
            <a:pPr lvl="1"/>
            <a:r>
              <a:rPr lang="en-US" sz="2400" dirty="0" smtClean="0"/>
              <a:t>Gently take the person to shelter – sudden movements may disturb heart rhythm</a:t>
            </a:r>
          </a:p>
          <a:p>
            <a:pPr lvl="1"/>
            <a:r>
              <a:rPr lang="en-US" sz="2400" dirty="0" smtClean="0"/>
              <a:t>Keep the person awake</a:t>
            </a:r>
          </a:p>
          <a:p>
            <a:pPr lvl="1"/>
            <a:r>
              <a:rPr lang="en-US" sz="2400" dirty="0" smtClean="0"/>
              <a:t>Remove wet clothing; wrap in warm blankets</a:t>
            </a:r>
          </a:p>
          <a:p>
            <a:pPr lvl="1"/>
            <a:r>
              <a:rPr lang="en-US" sz="2400" dirty="0" smtClean="0"/>
              <a:t>Gradually warm neck, underarms, groin (NOT extremities)</a:t>
            </a:r>
          </a:p>
        </p:txBody>
      </p:sp>
      <p:sp>
        <p:nvSpPr>
          <p:cNvPr id="4" name="Content Placeholder 3"/>
          <p:cNvSpPr>
            <a:spLocks noGrp="1"/>
          </p:cNvSpPr>
          <p:nvPr>
            <p:ph sz="half" idx="2"/>
          </p:nvPr>
        </p:nvSpPr>
        <p:spPr/>
        <p:txBody>
          <a:bodyPr>
            <a:normAutofit/>
          </a:bodyPr>
          <a:lstStyle/>
          <a:p>
            <a:pPr>
              <a:buNone/>
            </a:pPr>
            <a:endParaRPr lang="en-US" dirty="0" smtClean="0"/>
          </a:p>
          <a:p>
            <a:pPr lvl="1"/>
            <a:endParaRPr lang="en-US" dirty="0"/>
          </a:p>
        </p:txBody>
      </p:sp>
      <p:pic>
        <p:nvPicPr>
          <p:cNvPr id="3074" name="Picture 2" descr="C:\Documents and Settings\lhd4\Desktop\hypowrap.gif"/>
          <p:cNvPicPr>
            <a:picLocks noChangeAspect="1" noChangeArrowheads="1"/>
          </p:cNvPicPr>
          <p:nvPr/>
        </p:nvPicPr>
        <p:blipFill>
          <a:blip r:embed="rId3" cstate="print"/>
          <a:srcRect/>
          <a:stretch>
            <a:fillRect/>
          </a:stretch>
        </p:blipFill>
        <p:spPr bwMode="auto">
          <a:xfrm>
            <a:off x="4724400" y="1752600"/>
            <a:ext cx="3894137" cy="3306762"/>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1854</TotalTime>
  <Words>1126</Words>
  <Application>Microsoft Office PowerPoint</Application>
  <PresentationFormat>On-screen Show (4:3)</PresentationFormat>
  <Paragraphs>218</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Civic</vt:lpstr>
      <vt:lpstr>Working in the Cold</vt:lpstr>
      <vt:lpstr>True or False?</vt:lpstr>
      <vt:lpstr>Today’s topic is C O L D</vt:lpstr>
      <vt:lpstr>Working in the Cold</vt:lpstr>
      <vt:lpstr>Working in the Cold</vt:lpstr>
      <vt:lpstr>Working in the Cold</vt:lpstr>
      <vt:lpstr>Hypothermia</vt:lpstr>
      <vt:lpstr>Hypothermia</vt:lpstr>
      <vt:lpstr>Hypothermia</vt:lpstr>
      <vt:lpstr>Hypothermia</vt:lpstr>
      <vt:lpstr>Hypothermia</vt:lpstr>
      <vt:lpstr>Prevention</vt:lpstr>
      <vt:lpstr>Prevention</vt:lpstr>
      <vt:lpstr>Frostbite</vt:lpstr>
      <vt:lpstr>Frostbite</vt:lpstr>
      <vt:lpstr>Frostbite</vt:lpstr>
      <vt:lpstr>Frostbite</vt:lpstr>
      <vt:lpstr>Frostbite</vt:lpstr>
      <vt:lpstr>Prevention</vt:lpstr>
      <vt:lpstr>Prevention</vt:lpstr>
      <vt:lpstr>True or False?</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lhd4</dc:creator>
  <cp:lastModifiedBy>Vosburgh, Linda - OSHA</cp:lastModifiedBy>
  <cp:revision>187</cp:revision>
  <dcterms:created xsi:type="dcterms:W3CDTF">2012-01-08T17:02:01Z</dcterms:created>
  <dcterms:modified xsi:type="dcterms:W3CDTF">2012-05-18T19:22:31Z</dcterms:modified>
</cp:coreProperties>
</file>