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9"/>
  </p:notesMasterIdLst>
  <p:sldIdLst>
    <p:sldId id="256" r:id="rId2"/>
    <p:sldId id="272" r:id="rId3"/>
    <p:sldId id="290" r:id="rId4"/>
    <p:sldId id="299" r:id="rId5"/>
    <p:sldId id="257" r:id="rId6"/>
    <p:sldId id="273" r:id="rId7"/>
    <p:sldId id="274" r:id="rId8"/>
    <p:sldId id="275" r:id="rId9"/>
    <p:sldId id="276" r:id="rId10"/>
    <p:sldId id="277" r:id="rId11"/>
    <p:sldId id="278" r:id="rId12"/>
    <p:sldId id="279" r:id="rId13"/>
    <p:sldId id="259" r:id="rId14"/>
    <p:sldId id="280" r:id="rId15"/>
    <p:sldId id="281" r:id="rId16"/>
    <p:sldId id="282" r:id="rId17"/>
    <p:sldId id="283" r:id="rId18"/>
    <p:sldId id="284" r:id="rId19"/>
    <p:sldId id="260" r:id="rId20"/>
    <p:sldId id="262" r:id="rId21"/>
    <p:sldId id="266" r:id="rId22"/>
    <p:sldId id="267" r:id="rId23"/>
    <p:sldId id="270" r:id="rId24"/>
    <p:sldId id="268" r:id="rId25"/>
    <p:sldId id="285" r:id="rId26"/>
    <p:sldId id="286" r:id="rId27"/>
    <p:sldId id="287" r:id="rId28"/>
    <p:sldId id="288" r:id="rId29"/>
    <p:sldId id="289" r:id="rId30"/>
    <p:sldId id="271" r:id="rId31"/>
    <p:sldId id="293" r:id="rId32"/>
    <p:sldId id="294" r:id="rId33"/>
    <p:sldId id="295" r:id="rId34"/>
    <p:sldId id="298" r:id="rId35"/>
    <p:sldId id="297" r:id="rId36"/>
    <p:sldId id="263" r:id="rId37"/>
    <p:sldId id="264" r:id="rId3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909"/>
    <a:srgbClr val="F89F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43" autoAdjust="0"/>
    <p:restoredTop sz="79372" autoAdjust="0"/>
  </p:normalViewPr>
  <p:slideViewPr>
    <p:cSldViewPr>
      <p:cViewPr varScale="1">
        <p:scale>
          <a:sx n="65" d="100"/>
          <a:sy n="65" d="100"/>
        </p:scale>
        <p:origin x="-2100"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D022FC2D-B65F-429A-B2E2-865ADF26A3F8}" type="datetimeFigureOut">
              <a:rPr lang="en-US" smtClean="0"/>
              <a:pPr/>
              <a:t>7/24/2012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739F252-187A-4451-A757-285D02532F1D}" type="slidenum">
              <a:rPr lang="en-US" smtClean="0"/>
              <a:pPr/>
              <a:t>‹#›</a:t>
            </a:fld>
            <a:endParaRPr lang="en-US"/>
          </a:p>
        </p:txBody>
      </p:sp>
    </p:spTree>
    <p:extLst>
      <p:ext uri="{BB962C8B-B14F-4D97-AF65-F5344CB8AC3E}">
        <p14:creationId xmlns:p14="http://schemas.microsoft.com/office/powerpoint/2010/main" val="2489660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 we are – introduce</a:t>
            </a:r>
          </a:p>
          <a:p>
            <a:endParaRPr lang="en-US" dirty="0" smtClean="0"/>
          </a:p>
          <a:p>
            <a:r>
              <a:rPr lang="en-US" dirty="0" smtClean="0"/>
              <a:t>Why we are here – to talk about</a:t>
            </a:r>
            <a:r>
              <a:rPr lang="en-US" baseline="0" dirty="0" smtClean="0"/>
              <a:t> the dangers of heat on your job</a:t>
            </a:r>
          </a:p>
          <a:p>
            <a:r>
              <a:rPr lang="en-US" baseline="0" dirty="0" smtClean="0"/>
              <a:t>	         to talk about OSHA, what it does</a:t>
            </a:r>
          </a:p>
          <a:p>
            <a:endParaRPr lang="en-US" baseline="0" dirty="0" smtClean="0"/>
          </a:p>
          <a:p>
            <a:r>
              <a:rPr lang="en-US" sz="1100" dirty="0" err="1" smtClean="0"/>
              <a:t>Por</a:t>
            </a:r>
            <a:r>
              <a:rPr lang="en-US" sz="1100" dirty="0" smtClean="0"/>
              <a:t> favor, </a:t>
            </a:r>
            <a:r>
              <a:rPr lang="en-US" sz="1100" dirty="0" err="1" smtClean="0"/>
              <a:t>firme</a:t>
            </a:r>
            <a:r>
              <a:rPr lang="en-US" sz="1100" dirty="0" smtClean="0"/>
              <a:t> el </a:t>
            </a:r>
            <a:r>
              <a:rPr lang="en-US" sz="1100" dirty="0" err="1" smtClean="0"/>
              <a:t>papel</a:t>
            </a:r>
            <a:r>
              <a:rPr lang="en-US" sz="1100" baseline="0" dirty="0" smtClean="0"/>
              <a:t> </a:t>
            </a:r>
            <a:r>
              <a:rPr lang="en-US" sz="1100" baseline="0" dirty="0" err="1" smtClean="0"/>
              <a:t>que</a:t>
            </a:r>
            <a:r>
              <a:rPr lang="en-US" sz="1100" baseline="0" dirty="0" smtClean="0"/>
              <a:t> les </a:t>
            </a:r>
            <a:r>
              <a:rPr lang="en-US" sz="1100" baseline="0" dirty="0" err="1" smtClean="0"/>
              <a:t>estamos</a:t>
            </a:r>
            <a:r>
              <a:rPr lang="en-US" sz="1100" baseline="0" dirty="0" smtClean="0"/>
              <a:t> </a:t>
            </a:r>
            <a:r>
              <a:rPr lang="en-US" sz="1100" baseline="0" dirty="0" err="1" smtClean="0"/>
              <a:t>pasando</a:t>
            </a:r>
            <a:r>
              <a:rPr lang="en-US" sz="1100" baseline="0" dirty="0" smtClean="0"/>
              <a:t>.  Este </a:t>
            </a:r>
            <a:r>
              <a:rPr lang="en-US" sz="1100" baseline="0" dirty="0" err="1" smtClean="0"/>
              <a:t>papel</a:t>
            </a:r>
            <a:r>
              <a:rPr lang="en-US" sz="1100" baseline="0" dirty="0" smtClean="0"/>
              <a:t> </a:t>
            </a:r>
            <a:r>
              <a:rPr lang="en-US" sz="1100" baseline="0" dirty="0" err="1" smtClean="0"/>
              <a:t>es</a:t>
            </a:r>
            <a:r>
              <a:rPr lang="en-US" sz="1100" baseline="0" dirty="0" smtClean="0"/>
              <a:t> solo </a:t>
            </a:r>
            <a:r>
              <a:rPr lang="en-US" sz="1100" baseline="0" dirty="0" err="1" smtClean="0"/>
              <a:t>para</a:t>
            </a:r>
            <a:r>
              <a:rPr lang="en-US" sz="1100" baseline="0" dirty="0" smtClean="0"/>
              <a:t> </a:t>
            </a:r>
            <a:r>
              <a:rPr lang="en-US" sz="1100" baseline="0" dirty="0" err="1" smtClean="0"/>
              <a:t>hacer</a:t>
            </a:r>
            <a:r>
              <a:rPr lang="en-US" sz="1100" baseline="0" dirty="0" smtClean="0"/>
              <a:t> record del </a:t>
            </a:r>
            <a:r>
              <a:rPr lang="en-US" sz="1100" baseline="0" dirty="0" err="1" smtClean="0"/>
              <a:t>numero</a:t>
            </a:r>
            <a:r>
              <a:rPr lang="en-US" sz="1100" baseline="0" dirty="0" smtClean="0"/>
              <a:t> de personas </a:t>
            </a:r>
            <a:r>
              <a:rPr lang="en-US" sz="1100" baseline="0" dirty="0" err="1" smtClean="0"/>
              <a:t>que</a:t>
            </a:r>
            <a:r>
              <a:rPr lang="en-US" sz="1100" baseline="0" dirty="0" smtClean="0"/>
              <a:t> hay </a:t>
            </a:r>
            <a:r>
              <a:rPr lang="en-US" sz="1100" baseline="0" dirty="0" err="1" smtClean="0"/>
              <a:t>aqui</a:t>
            </a:r>
            <a:r>
              <a:rPr lang="en-US" sz="1100" baseline="0" dirty="0" smtClean="0"/>
              <a:t> </a:t>
            </a:r>
            <a:r>
              <a:rPr lang="en-US" sz="1100" baseline="0" dirty="0" err="1" smtClean="0"/>
              <a:t>hoy</a:t>
            </a:r>
            <a:r>
              <a:rPr lang="en-US" sz="1100" baseline="0" dirty="0" smtClean="0"/>
              <a:t>.  Si no se </a:t>
            </a:r>
            <a:r>
              <a:rPr lang="en-US" sz="1100" baseline="0" dirty="0" err="1" smtClean="0"/>
              <a:t>siente</a:t>
            </a:r>
            <a:r>
              <a:rPr lang="en-US" sz="1100" baseline="0" dirty="0" smtClean="0"/>
              <a:t> </a:t>
            </a:r>
            <a:r>
              <a:rPr lang="en-US" sz="1100" baseline="0" dirty="0" err="1" smtClean="0"/>
              <a:t>comodo</a:t>
            </a:r>
            <a:r>
              <a:rPr lang="en-US" sz="1100" baseline="0" dirty="0" smtClean="0"/>
              <a:t>, no </a:t>
            </a:r>
            <a:r>
              <a:rPr lang="en-US" sz="1100" baseline="0" dirty="0" err="1" smtClean="0"/>
              <a:t>tiene</a:t>
            </a:r>
            <a:r>
              <a:rPr lang="en-US" sz="1100" baseline="0" dirty="0" smtClean="0"/>
              <a:t> </a:t>
            </a:r>
            <a:r>
              <a:rPr lang="en-US" sz="1100" baseline="0" dirty="0" err="1" smtClean="0"/>
              <a:t>que</a:t>
            </a:r>
            <a:r>
              <a:rPr lang="en-US" sz="1100" baseline="0" dirty="0" smtClean="0"/>
              <a:t> </a:t>
            </a:r>
            <a:r>
              <a:rPr lang="en-US" sz="1100" baseline="0" dirty="0" err="1" smtClean="0"/>
              <a:t>poner</a:t>
            </a:r>
            <a:r>
              <a:rPr lang="en-US" sz="1100" baseline="0" dirty="0" smtClean="0"/>
              <a:t> </a:t>
            </a:r>
            <a:r>
              <a:rPr lang="en-US" sz="1100" baseline="0" dirty="0" err="1" smtClean="0"/>
              <a:t>su</a:t>
            </a:r>
            <a:r>
              <a:rPr lang="en-US" sz="1100" baseline="0" dirty="0" smtClean="0"/>
              <a:t> </a:t>
            </a:r>
            <a:r>
              <a:rPr lang="en-US" sz="1100" baseline="0" dirty="0" err="1" smtClean="0"/>
              <a:t>nombre</a:t>
            </a:r>
            <a:r>
              <a:rPr lang="en-US" sz="1100" baseline="0" dirty="0" smtClean="0"/>
              <a:t> </a:t>
            </a:r>
            <a:r>
              <a:rPr lang="en-US" sz="1100" baseline="0" dirty="0" err="1" smtClean="0"/>
              <a:t>verdadero</a:t>
            </a:r>
            <a:r>
              <a:rPr lang="en-US" sz="1100" baseline="0" dirty="0" smtClean="0"/>
              <a:t>.  Solo </a:t>
            </a:r>
            <a:r>
              <a:rPr lang="en-US" sz="1100" baseline="0" dirty="0" err="1" smtClean="0"/>
              <a:t>es</a:t>
            </a:r>
            <a:r>
              <a:rPr lang="en-US" sz="1100" baseline="0" dirty="0" smtClean="0"/>
              <a:t> </a:t>
            </a:r>
            <a:r>
              <a:rPr lang="en-US" sz="1100" baseline="0" dirty="0" err="1" smtClean="0"/>
              <a:t>que</a:t>
            </a:r>
            <a:r>
              <a:rPr lang="en-US" sz="1100" baseline="0" dirty="0" smtClean="0"/>
              <a:t> </a:t>
            </a:r>
            <a:r>
              <a:rPr lang="en-US" sz="1100" baseline="0" dirty="0" err="1" smtClean="0"/>
              <a:t>necesitamos</a:t>
            </a:r>
            <a:r>
              <a:rPr lang="en-US" sz="1100" baseline="0" dirty="0" smtClean="0"/>
              <a:t> </a:t>
            </a:r>
            <a:r>
              <a:rPr lang="en-US" sz="1100" baseline="0" dirty="0" err="1" smtClean="0"/>
              <a:t>mostrar</a:t>
            </a:r>
            <a:r>
              <a:rPr lang="en-US" sz="1100" baseline="0" dirty="0" smtClean="0"/>
              <a:t> </a:t>
            </a:r>
            <a:r>
              <a:rPr lang="en-US" sz="1100" baseline="0" dirty="0" err="1" smtClean="0"/>
              <a:t>cuantas</a:t>
            </a:r>
            <a:r>
              <a:rPr lang="en-US" sz="1100" baseline="0" dirty="0" smtClean="0"/>
              <a:t> personas </a:t>
            </a:r>
            <a:r>
              <a:rPr lang="en-US" sz="1100" baseline="0" dirty="0" err="1" smtClean="0"/>
              <a:t>habian</a:t>
            </a:r>
            <a:r>
              <a:rPr lang="en-US" sz="1100" baseline="0" dirty="0" smtClean="0"/>
              <a:t>.  </a:t>
            </a:r>
            <a:endParaRPr lang="en-US" sz="1100" dirty="0"/>
          </a:p>
          <a:p>
            <a:endParaRPr lang="en-US" dirty="0"/>
          </a:p>
        </p:txBody>
      </p:sp>
      <p:sp>
        <p:nvSpPr>
          <p:cNvPr id="4" name="Slide Number Placeholder 3"/>
          <p:cNvSpPr>
            <a:spLocks noGrp="1"/>
          </p:cNvSpPr>
          <p:nvPr>
            <p:ph type="sldNum" sz="quarter" idx="10"/>
          </p:nvPr>
        </p:nvSpPr>
        <p:spPr/>
        <p:txBody>
          <a:bodyPr/>
          <a:lstStyle/>
          <a:p>
            <a:fld id="{C739F252-187A-4451-A757-285D02532F1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Esta</a:t>
            </a:r>
            <a:r>
              <a:rPr lang="en-US" dirty="0" smtClean="0"/>
              <a:t> </a:t>
            </a:r>
            <a:r>
              <a:rPr lang="en-US" dirty="0" err="1" smtClean="0"/>
              <a:t>es</a:t>
            </a:r>
            <a:r>
              <a:rPr lang="en-US" dirty="0" smtClean="0"/>
              <a:t> un </a:t>
            </a:r>
            <a:r>
              <a:rPr lang="en-US" dirty="0" err="1" smtClean="0"/>
              <a:t>emergencia</a:t>
            </a:r>
            <a:r>
              <a:rPr lang="en-US" dirty="0" smtClean="0"/>
              <a:t> </a:t>
            </a:r>
            <a:r>
              <a:rPr lang="en-US" dirty="0" err="1" smtClean="0"/>
              <a:t>muy</a:t>
            </a:r>
            <a:r>
              <a:rPr lang="en-US" dirty="0" smtClean="0"/>
              <a:t> grave!  </a:t>
            </a:r>
            <a:r>
              <a:rPr lang="en-US" dirty="0" err="1" smtClean="0"/>
              <a:t>Puede</a:t>
            </a:r>
            <a:r>
              <a:rPr lang="en-US" dirty="0" smtClean="0"/>
              <a:t> </a:t>
            </a:r>
            <a:r>
              <a:rPr lang="en-US" dirty="0" err="1" smtClean="0"/>
              <a:t>causar</a:t>
            </a:r>
            <a:r>
              <a:rPr lang="en-US" dirty="0" smtClean="0"/>
              <a:t> </a:t>
            </a:r>
            <a:r>
              <a:rPr lang="en-US" dirty="0" err="1" smtClean="0"/>
              <a:t>lastimas</a:t>
            </a:r>
            <a:r>
              <a:rPr lang="en-US" dirty="0" smtClean="0"/>
              <a:t> </a:t>
            </a:r>
            <a:r>
              <a:rPr lang="en-US" dirty="0" err="1" smtClean="0"/>
              <a:t>permanentes</a:t>
            </a:r>
            <a:r>
              <a:rPr lang="en-US" dirty="0" smtClean="0"/>
              <a:t> del </a:t>
            </a:r>
            <a:r>
              <a:rPr lang="en-US" dirty="0" err="1" smtClean="0"/>
              <a:t>cerebro</a:t>
            </a:r>
            <a:r>
              <a:rPr lang="en-US" baseline="0" dirty="0" smtClean="0"/>
              <a:t>, o </a:t>
            </a:r>
            <a:r>
              <a:rPr lang="en-US" baseline="0" dirty="0" err="1" smtClean="0"/>
              <a:t>puede</a:t>
            </a:r>
            <a:r>
              <a:rPr lang="en-US" baseline="0" dirty="0" smtClean="0"/>
              <a:t> </a:t>
            </a:r>
            <a:r>
              <a:rPr lang="en-US" baseline="0" dirty="0" err="1" smtClean="0"/>
              <a:t>causar</a:t>
            </a:r>
            <a:r>
              <a:rPr lang="en-US" baseline="0" dirty="0" smtClean="0"/>
              <a:t> </a:t>
            </a:r>
            <a:r>
              <a:rPr lang="en-US" baseline="0" dirty="0" err="1" smtClean="0"/>
              <a:t>muerte</a:t>
            </a:r>
            <a:r>
              <a:rPr lang="en-US" baseline="0" dirty="0" smtClean="0"/>
              <a:t>.  </a:t>
            </a:r>
          </a:p>
          <a:p>
            <a:endParaRPr lang="en-US" baseline="0" dirty="0" smtClean="0"/>
          </a:p>
          <a:p>
            <a:r>
              <a:rPr lang="en-US" baseline="0" dirty="0" err="1" smtClean="0"/>
              <a:t>Llame</a:t>
            </a:r>
            <a:r>
              <a:rPr lang="en-US" baseline="0" dirty="0" smtClean="0"/>
              <a:t> </a:t>
            </a:r>
            <a:r>
              <a:rPr lang="en-US" baseline="0" dirty="0" err="1" smtClean="0"/>
              <a:t>inmediatamente</a:t>
            </a:r>
            <a:r>
              <a:rPr lang="en-US" baseline="0" dirty="0" smtClean="0"/>
              <a:t> a </a:t>
            </a:r>
            <a:r>
              <a:rPr lang="en-US" baseline="0" dirty="0" err="1" smtClean="0"/>
              <a:t>una</a:t>
            </a:r>
            <a:r>
              <a:rPr lang="en-US" baseline="0" dirty="0" smtClean="0"/>
              <a:t> </a:t>
            </a:r>
            <a:r>
              <a:rPr lang="en-US" baseline="0" dirty="0" err="1" smtClean="0"/>
              <a:t>ambulancia</a:t>
            </a:r>
            <a:r>
              <a:rPr lang="en-US" baseline="0" dirty="0" smtClean="0"/>
              <a:t>.  </a:t>
            </a:r>
          </a:p>
          <a:p>
            <a:endParaRPr lang="en-US" baseline="0" dirty="0" smtClean="0"/>
          </a:p>
          <a:p>
            <a:r>
              <a:rPr lang="en-US" baseline="0" dirty="0" err="1" smtClean="0"/>
              <a:t>Refresque</a:t>
            </a:r>
            <a:r>
              <a:rPr lang="en-US" baseline="0" dirty="0" smtClean="0"/>
              <a:t> a la persona.</a:t>
            </a:r>
          </a:p>
          <a:p>
            <a:r>
              <a:rPr lang="en-US" baseline="0" dirty="0" smtClean="0"/>
              <a:t>Quite </a:t>
            </a:r>
            <a:r>
              <a:rPr lang="en-US" baseline="0" dirty="0" err="1" smtClean="0"/>
              <a:t>equipo</a:t>
            </a:r>
            <a:r>
              <a:rPr lang="en-US" baseline="0" dirty="0" smtClean="0"/>
              <a:t> </a:t>
            </a:r>
            <a:r>
              <a:rPr lang="en-US" baseline="0" dirty="0" err="1" smtClean="0"/>
              <a:t>protectoro</a:t>
            </a:r>
            <a:r>
              <a:rPr lang="en-US" baseline="0" dirty="0" smtClean="0"/>
              <a:t> y </a:t>
            </a:r>
            <a:r>
              <a:rPr lang="en-US" baseline="0" dirty="0" err="1" smtClean="0"/>
              <a:t>ropa</a:t>
            </a:r>
            <a:r>
              <a:rPr lang="en-US" baseline="0" dirty="0" smtClean="0"/>
              <a:t>.</a:t>
            </a:r>
          </a:p>
          <a:p>
            <a:r>
              <a:rPr lang="en-US" baseline="0" dirty="0" smtClean="0"/>
              <a:t>Hay </a:t>
            </a:r>
            <a:r>
              <a:rPr lang="en-US" baseline="0" dirty="0" err="1" smtClean="0"/>
              <a:t>que</a:t>
            </a:r>
            <a:r>
              <a:rPr lang="en-US" baseline="0" dirty="0" smtClean="0"/>
              <a:t> </a:t>
            </a:r>
            <a:r>
              <a:rPr lang="en-US" baseline="0" dirty="0" err="1" smtClean="0"/>
              <a:t>estar</a:t>
            </a:r>
            <a:r>
              <a:rPr lang="en-US" baseline="0" dirty="0" smtClean="0"/>
              <a:t> en la </a:t>
            </a:r>
            <a:r>
              <a:rPr lang="en-US" baseline="0" dirty="0" err="1" smtClean="0"/>
              <a:t>sombra</a:t>
            </a:r>
            <a:r>
              <a:rPr lang="en-US" baseline="0" dirty="0" smtClean="0"/>
              <a:t>.</a:t>
            </a:r>
          </a:p>
          <a:p>
            <a:r>
              <a:rPr lang="en-US" baseline="0" dirty="0" err="1" smtClean="0"/>
              <a:t>Puede</a:t>
            </a:r>
            <a:r>
              <a:rPr lang="en-US" baseline="0" dirty="0" smtClean="0"/>
              <a:t> </a:t>
            </a:r>
            <a:r>
              <a:rPr lang="en-US" baseline="0" dirty="0" err="1" smtClean="0"/>
              <a:t>abanicar</a:t>
            </a:r>
            <a:r>
              <a:rPr lang="en-US" baseline="0" dirty="0" smtClean="0"/>
              <a:t> a la persona.</a:t>
            </a:r>
          </a:p>
          <a:p>
            <a:r>
              <a:rPr lang="en-US" baseline="0" dirty="0" smtClean="0"/>
              <a:t>Si la persona </a:t>
            </a:r>
            <a:r>
              <a:rPr lang="en-US" baseline="0" dirty="0" err="1" smtClean="0"/>
              <a:t>es</a:t>
            </a:r>
            <a:r>
              <a:rPr lang="en-US" baseline="0" dirty="0" smtClean="0"/>
              <a:t> </a:t>
            </a:r>
            <a:r>
              <a:rPr lang="en-US" baseline="0" dirty="0" err="1" smtClean="0"/>
              <a:t>conciente</a:t>
            </a:r>
            <a:r>
              <a:rPr lang="en-US" baseline="0" dirty="0" smtClean="0"/>
              <a:t>, dele </a:t>
            </a:r>
            <a:r>
              <a:rPr lang="en-US" baseline="0" dirty="0" err="1" smtClean="0"/>
              <a:t>agua</a:t>
            </a:r>
            <a:r>
              <a:rPr lang="en-US" baseline="0" dirty="0" smtClean="0"/>
              <a:t>. Si </a:t>
            </a:r>
            <a:r>
              <a:rPr lang="en-US" baseline="0" dirty="0" err="1" smtClean="0"/>
              <a:t>vomita</a:t>
            </a:r>
            <a:r>
              <a:rPr lang="en-US" baseline="0" dirty="0" smtClean="0"/>
              <a:t>, </a:t>
            </a:r>
            <a:r>
              <a:rPr lang="en-US" baseline="0" dirty="0" err="1" smtClean="0"/>
              <a:t>deje</a:t>
            </a:r>
            <a:r>
              <a:rPr lang="en-US" baseline="0" dirty="0" smtClean="0"/>
              <a:t> de </a:t>
            </a:r>
            <a:r>
              <a:rPr lang="en-US" baseline="0" dirty="0" err="1" smtClean="0"/>
              <a:t>darle</a:t>
            </a:r>
            <a:r>
              <a:rPr lang="en-US" baseline="0" dirty="0" smtClean="0"/>
              <a:t> </a:t>
            </a:r>
            <a:r>
              <a:rPr lang="en-US" baseline="0" dirty="0" err="1" smtClean="0"/>
              <a:t>agua</a:t>
            </a:r>
            <a:r>
              <a:rPr lang="en-US" baseline="0" dirty="0" smtClean="0"/>
              <a:t>, </a:t>
            </a:r>
            <a:r>
              <a:rPr lang="en-US" baseline="0" dirty="0" err="1" smtClean="0"/>
              <a:t>pongalo</a:t>
            </a:r>
            <a:r>
              <a:rPr lang="en-US" baseline="0" dirty="0" smtClean="0"/>
              <a:t> a </a:t>
            </a:r>
            <a:r>
              <a:rPr lang="en-US" baseline="0" dirty="0" err="1" smtClean="0"/>
              <a:t>su</a:t>
            </a:r>
            <a:r>
              <a:rPr lang="en-US" baseline="0" dirty="0" smtClean="0"/>
              <a:t> </a:t>
            </a:r>
            <a:r>
              <a:rPr lang="en-US" baseline="0" dirty="0" err="1" smtClean="0"/>
              <a:t>lado</a:t>
            </a:r>
            <a:r>
              <a:rPr lang="en-US" baseline="0" dirty="0" smtClean="0"/>
              <a:t>.  </a:t>
            </a:r>
          </a:p>
          <a:p>
            <a:r>
              <a:rPr lang="en-US" baseline="0" dirty="0" err="1" smtClean="0"/>
              <a:t>Puede</a:t>
            </a:r>
            <a:r>
              <a:rPr lang="en-US" baseline="0" dirty="0" smtClean="0"/>
              <a:t> </a:t>
            </a:r>
            <a:r>
              <a:rPr lang="en-US" baseline="0" dirty="0" err="1" smtClean="0"/>
              <a:t>poner</a:t>
            </a:r>
            <a:r>
              <a:rPr lang="en-US" baseline="0" dirty="0" smtClean="0"/>
              <a:t> </a:t>
            </a:r>
            <a:r>
              <a:rPr lang="en-US" baseline="0" dirty="0" err="1" smtClean="0"/>
              <a:t>una</a:t>
            </a:r>
            <a:r>
              <a:rPr lang="en-US" baseline="0" dirty="0" smtClean="0"/>
              <a:t> </a:t>
            </a:r>
            <a:r>
              <a:rPr lang="en-US" baseline="0" dirty="0" err="1" smtClean="0"/>
              <a:t>toalla</a:t>
            </a:r>
            <a:r>
              <a:rPr lang="en-US" baseline="0" dirty="0" smtClean="0"/>
              <a:t> </a:t>
            </a:r>
            <a:r>
              <a:rPr lang="en-US" baseline="0" dirty="0" err="1" smtClean="0"/>
              <a:t>mojada</a:t>
            </a:r>
            <a:r>
              <a:rPr lang="en-US" baseline="0" dirty="0" smtClean="0"/>
              <a:t> en la persona y </a:t>
            </a:r>
            <a:r>
              <a:rPr lang="en-US" baseline="0" dirty="0" err="1" smtClean="0"/>
              <a:t>abanicarlo</a:t>
            </a:r>
            <a:r>
              <a:rPr lang="en-US" baseline="0" dirty="0" smtClean="0"/>
              <a:t> </a:t>
            </a:r>
            <a:r>
              <a:rPr lang="en-US" baseline="0" dirty="0" err="1" smtClean="0"/>
              <a:t>energicamente</a:t>
            </a:r>
            <a:r>
              <a:rPr lang="en-US" baseline="0" dirty="0" smtClean="0"/>
              <a:t>.</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739F252-187A-4451-A757-285D02532F1D}" type="slidenum">
              <a:rPr lang="en-US" smtClean="0"/>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 </a:t>
            </a:r>
            <a:r>
              <a:rPr lang="en-US" dirty="0" err="1" smtClean="0"/>
              <a:t>humedad</a:t>
            </a:r>
            <a:r>
              <a:rPr lang="en-US" baseline="0" dirty="0" smtClean="0"/>
              <a:t> </a:t>
            </a:r>
            <a:r>
              <a:rPr lang="en-US" baseline="0" dirty="0" err="1" smtClean="0"/>
              <a:t>afecta</a:t>
            </a:r>
            <a:r>
              <a:rPr lang="en-US" baseline="0" dirty="0" smtClean="0"/>
              <a:t> </a:t>
            </a:r>
            <a:r>
              <a:rPr lang="en-US" baseline="0" dirty="0" err="1" smtClean="0"/>
              <a:t>como</a:t>
            </a:r>
            <a:r>
              <a:rPr lang="en-US" baseline="0" dirty="0" smtClean="0"/>
              <a:t> </a:t>
            </a:r>
            <a:r>
              <a:rPr lang="en-US" baseline="0" dirty="0" err="1" smtClean="0"/>
              <a:t>percibe</a:t>
            </a:r>
            <a:r>
              <a:rPr lang="en-US" baseline="0" dirty="0" smtClean="0"/>
              <a:t> la </a:t>
            </a:r>
            <a:r>
              <a:rPr lang="en-US" baseline="0" dirty="0" err="1" smtClean="0"/>
              <a:t>temperatura</a:t>
            </a:r>
            <a:r>
              <a:rPr lang="en-US" baseline="0" dirty="0" smtClean="0"/>
              <a:t>.  </a:t>
            </a:r>
            <a:r>
              <a:rPr lang="en-US" baseline="0" dirty="0" err="1" smtClean="0"/>
              <a:t>Una</a:t>
            </a:r>
            <a:r>
              <a:rPr lang="en-US" baseline="0" dirty="0" smtClean="0"/>
              <a:t> </a:t>
            </a:r>
            <a:r>
              <a:rPr lang="en-US" baseline="0" dirty="0" err="1" smtClean="0"/>
              <a:t>temperatura</a:t>
            </a:r>
            <a:r>
              <a:rPr lang="en-US" baseline="0" dirty="0" smtClean="0"/>
              <a:t> </a:t>
            </a:r>
            <a:r>
              <a:rPr lang="en-US" baseline="0" dirty="0" err="1" smtClean="0"/>
              <a:t>mas</a:t>
            </a:r>
            <a:r>
              <a:rPr lang="en-US" baseline="0" dirty="0" smtClean="0"/>
              <a:t> </a:t>
            </a:r>
            <a:r>
              <a:rPr lang="en-US" baseline="0" dirty="0" err="1" smtClean="0"/>
              <a:t>baja</a:t>
            </a:r>
            <a:r>
              <a:rPr lang="en-US" baseline="0" dirty="0" smtClean="0"/>
              <a:t> </a:t>
            </a:r>
            <a:r>
              <a:rPr lang="en-US" baseline="0" dirty="0" err="1" smtClean="0"/>
              <a:t>puede</a:t>
            </a:r>
            <a:r>
              <a:rPr lang="en-US" baseline="0" dirty="0" smtClean="0"/>
              <a:t> </a:t>
            </a:r>
            <a:r>
              <a:rPr lang="en-US" baseline="0" dirty="0" err="1" smtClean="0"/>
              <a:t>sentir</a:t>
            </a:r>
            <a:r>
              <a:rPr lang="en-US" baseline="0" dirty="0" smtClean="0"/>
              <a:t> mucho </a:t>
            </a:r>
            <a:r>
              <a:rPr lang="en-US" baseline="0" dirty="0" err="1" smtClean="0"/>
              <a:t>peor</a:t>
            </a:r>
            <a:r>
              <a:rPr lang="en-US" baseline="0" dirty="0" smtClean="0"/>
              <a:t> con </a:t>
            </a:r>
            <a:r>
              <a:rPr lang="en-US" baseline="0" dirty="0" err="1" smtClean="0"/>
              <a:t>humedad</a:t>
            </a:r>
            <a:r>
              <a:rPr lang="en-US" baseline="0" dirty="0" smtClean="0"/>
              <a:t> </a:t>
            </a:r>
            <a:r>
              <a:rPr lang="en-US" baseline="0" dirty="0" err="1" smtClean="0"/>
              <a:t>alta</a:t>
            </a:r>
            <a:r>
              <a:rPr lang="en-US" baseline="0" dirty="0" smtClean="0"/>
              <a:t>.  </a:t>
            </a:r>
          </a:p>
          <a:p>
            <a:endParaRPr lang="en-US" baseline="0" dirty="0" smtClean="0"/>
          </a:p>
          <a:p>
            <a:r>
              <a:rPr lang="en-US" dirty="0" smtClean="0"/>
              <a:t>Uno</a:t>
            </a:r>
            <a:r>
              <a:rPr lang="en-US" baseline="0" dirty="0" smtClean="0"/>
              <a:t> </a:t>
            </a:r>
            <a:r>
              <a:rPr lang="en-US" baseline="0" dirty="0" err="1" smtClean="0"/>
              <a:t>aborbe</a:t>
            </a:r>
            <a:r>
              <a:rPr lang="en-US" baseline="0" dirty="0" smtClean="0"/>
              <a:t> </a:t>
            </a:r>
            <a:r>
              <a:rPr lang="en-US" baseline="0" dirty="0" err="1" smtClean="0"/>
              <a:t>mas</a:t>
            </a:r>
            <a:r>
              <a:rPr lang="en-US" baseline="0" dirty="0" smtClean="0"/>
              <a:t> </a:t>
            </a:r>
            <a:r>
              <a:rPr lang="en-US" baseline="0" dirty="0" err="1" smtClean="0"/>
              <a:t>calor</a:t>
            </a:r>
            <a:r>
              <a:rPr lang="en-US" baseline="0" dirty="0" smtClean="0"/>
              <a:t> </a:t>
            </a:r>
            <a:r>
              <a:rPr lang="en-US" baseline="0" dirty="0" err="1" smtClean="0"/>
              <a:t>si</a:t>
            </a:r>
            <a:r>
              <a:rPr lang="en-US" baseline="0" dirty="0" smtClean="0"/>
              <a:t> </a:t>
            </a:r>
            <a:r>
              <a:rPr lang="en-US" baseline="0" dirty="0" err="1" smtClean="0"/>
              <a:t>esta</a:t>
            </a:r>
            <a:r>
              <a:rPr lang="en-US" baseline="0" dirty="0" smtClean="0"/>
              <a:t> en el sol.</a:t>
            </a:r>
          </a:p>
          <a:p>
            <a:r>
              <a:rPr lang="en-US" baseline="0" dirty="0" err="1" smtClean="0"/>
              <a:t>Nuestros</a:t>
            </a:r>
            <a:r>
              <a:rPr lang="en-US" baseline="0" dirty="0" smtClean="0"/>
              <a:t> </a:t>
            </a:r>
            <a:r>
              <a:rPr lang="en-US" baseline="0" dirty="0" err="1" smtClean="0"/>
              <a:t>cuerpos</a:t>
            </a:r>
            <a:r>
              <a:rPr lang="en-US" baseline="0" dirty="0" smtClean="0"/>
              <a:t> </a:t>
            </a:r>
            <a:r>
              <a:rPr lang="en-US" baseline="0" dirty="0" err="1" smtClean="0"/>
              <a:t>generan</a:t>
            </a:r>
            <a:r>
              <a:rPr lang="en-US" baseline="0" dirty="0" smtClean="0"/>
              <a:t> </a:t>
            </a:r>
            <a:r>
              <a:rPr lang="en-US" baseline="0" dirty="0" err="1" smtClean="0"/>
              <a:t>calor</a:t>
            </a:r>
            <a:r>
              <a:rPr lang="en-US" baseline="0" dirty="0" smtClean="0"/>
              <a:t> </a:t>
            </a:r>
            <a:r>
              <a:rPr lang="en-US" baseline="0" dirty="0" err="1" smtClean="0"/>
              <a:t>cuando</a:t>
            </a:r>
            <a:r>
              <a:rPr lang="en-US" baseline="0" dirty="0" smtClean="0"/>
              <a:t> </a:t>
            </a:r>
            <a:r>
              <a:rPr lang="en-US" baseline="0" dirty="0" err="1" smtClean="0"/>
              <a:t>hacemos</a:t>
            </a:r>
            <a:r>
              <a:rPr lang="en-US" baseline="0" dirty="0" smtClean="0"/>
              <a:t> </a:t>
            </a:r>
            <a:r>
              <a:rPr lang="en-US" baseline="0" dirty="0" err="1" smtClean="0"/>
              <a:t>actividades</a:t>
            </a:r>
            <a:r>
              <a:rPr lang="en-US" baseline="0" dirty="0" smtClean="0"/>
              <a:t> </a:t>
            </a:r>
            <a:r>
              <a:rPr lang="en-US" baseline="0" dirty="0" err="1" smtClean="0"/>
              <a:t>fisicas</a:t>
            </a:r>
            <a:r>
              <a:rPr lang="en-US" baseline="0" dirty="0" smtClean="0"/>
              <a:t> y </a:t>
            </a:r>
            <a:r>
              <a:rPr lang="en-US" baseline="0" dirty="0" err="1" smtClean="0"/>
              <a:t>hacemos</a:t>
            </a:r>
            <a:r>
              <a:rPr lang="en-US" baseline="0" dirty="0" smtClean="0"/>
              <a:t> </a:t>
            </a:r>
            <a:r>
              <a:rPr lang="en-US" baseline="0" dirty="0" err="1" smtClean="0"/>
              <a:t>trabajo</a:t>
            </a:r>
            <a:r>
              <a:rPr lang="en-US" baseline="0" dirty="0" smtClean="0"/>
              <a:t> </a:t>
            </a:r>
            <a:r>
              <a:rPr lang="en-US" baseline="0" dirty="0" err="1" smtClean="0"/>
              <a:t>duro</a:t>
            </a:r>
            <a:r>
              <a:rPr lang="en-US" baseline="0" dirty="0" smtClean="0"/>
              <a:t>.  </a:t>
            </a:r>
            <a:endParaRPr lang="en-US" dirty="0" smtClean="0"/>
          </a:p>
          <a:p>
            <a:endParaRPr lang="en-US" dirty="0" smtClean="0"/>
          </a:p>
          <a:p>
            <a:r>
              <a:rPr lang="en-US" baseline="0" dirty="0" err="1" smtClean="0"/>
              <a:t>Otros</a:t>
            </a:r>
            <a:r>
              <a:rPr lang="en-US" baseline="0" dirty="0" smtClean="0"/>
              <a:t> </a:t>
            </a:r>
            <a:r>
              <a:rPr lang="en-US" baseline="0" dirty="0" err="1" smtClean="0"/>
              <a:t>factores</a:t>
            </a:r>
            <a:r>
              <a:rPr lang="en-US" baseline="0" dirty="0" smtClean="0"/>
              <a:t>:</a:t>
            </a:r>
          </a:p>
          <a:p>
            <a:endParaRPr lang="en-US" baseline="0" dirty="0" smtClean="0"/>
          </a:p>
          <a:p>
            <a:pPr>
              <a:buFont typeface="Arial" charset="0"/>
              <a:buChar char="•"/>
            </a:pPr>
            <a:r>
              <a:rPr lang="en-US" baseline="0" dirty="0" smtClean="0"/>
              <a:t>No </a:t>
            </a:r>
            <a:r>
              <a:rPr lang="en-US" baseline="0" dirty="0" err="1" smtClean="0"/>
              <a:t>esta</a:t>
            </a:r>
            <a:r>
              <a:rPr lang="en-US" baseline="0" dirty="0" smtClean="0"/>
              <a:t> </a:t>
            </a:r>
            <a:r>
              <a:rPr lang="en-US" baseline="0" dirty="0" err="1" smtClean="0"/>
              <a:t>acostumbrado</a:t>
            </a:r>
            <a:r>
              <a:rPr lang="en-US" baseline="0" dirty="0" smtClean="0"/>
              <a:t> a </a:t>
            </a:r>
            <a:r>
              <a:rPr lang="en-US" baseline="0" dirty="0" err="1" smtClean="0"/>
              <a:t>trabajar</a:t>
            </a:r>
            <a:r>
              <a:rPr lang="en-US" baseline="0" dirty="0" smtClean="0"/>
              <a:t> en el </a:t>
            </a:r>
            <a:r>
              <a:rPr lang="en-US" baseline="0" dirty="0" err="1" smtClean="0"/>
              <a:t>calor</a:t>
            </a:r>
            <a:r>
              <a:rPr lang="en-US" baseline="0" dirty="0" smtClean="0"/>
              <a:t> </a:t>
            </a:r>
            <a:r>
              <a:rPr lang="en-US" baseline="0" dirty="0" err="1" smtClean="0"/>
              <a:t>ni</a:t>
            </a:r>
            <a:r>
              <a:rPr lang="en-US" baseline="0" dirty="0" smtClean="0"/>
              <a:t> </a:t>
            </a:r>
            <a:r>
              <a:rPr lang="en-US" baseline="0" dirty="0" err="1" smtClean="0"/>
              <a:t>hacer</a:t>
            </a:r>
            <a:r>
              <a:rPr lang="en-US" baseline="0" dirty="0" smtClean="0"/>
              <a:t> </a:t>
            </a:r>
            <a:r>
              <a:rPr lang="en-US" baseline="0" dirty="0" err="1" smtClean="0"/>
              <a:t>trabajo</a:t>
            </a:r>
            <a:r>
              <a:rPr lang="en-US" baseline="0" dirty="0" smtClean="0"/>
              <a:t> </a:t>
            </a:r>
            <a:r>
              <a:rPr lang="en-US" baseline="0" dirty="0" err="1" smtClean="0"/>
              <a:t>duro</a:t>
            </a:r>
            <a:endParaRPr lang="en-US" baseline="0" dirty="0" smtClean="0"/>
          </a:p>
          <a:p>
            <a:pPr>
              <a:buFont typeface="Arial" charset="0"/>
              <a:buChar char="•"/>
            </a:pPr>
            <a:r>
              <a:rPr lang="en-US" baseline="0" dirty="0" smtClean="0"/>
              <a:t>No </a:t>
            </a:r>
            <a:r>
              <a:rPr lang="en-US" baseline="0" dirty="0" err="1" smtClean="0"/>
              <a:t>lleva</a:t>
            </a:r>
            <a:r>
              <a:rPr lang="en-US" baseline="0" dirty="0" smtClean="0"/>
              <a:t> mucho </a:t>
            </a:r>
            <a:r>
              <a:rPr lang="en-US" baseline="0" dirty="0" err="1" smtClean="0"/>
              <a:t>tiempo</a:t>
            </a:r>
            <a:r>
              <a:rPr lang="en-US" baseline="0" dirty="0" smtClean="0"/>
              <a:t> </a:t>
            </a:r>
            <a:r>
              <a:rPr lang="en-US" baseline="0" dirty="0" err="1" smtClean="0"/>
              <a:t>trabajando</a:t>
            </a:r>
            <a:r>
              <a:rPr lang="en-US" baseline="0" dirty="0" smtClean="0"/>
              <a:t> al </a:t>
            </a:r>
            <a:r>
              <a:rPr lang="en-US" baseline="0" dirty="0" err="1" smtClean="0"/>
              <a:t>aire</a:t>
            </a:r>
            <a:r>
              <a:rPr lang="en-US" baseline="0" dirty="0" smtClean="0"/>
              <a:t> </a:t>
            </a:r>
            <a:r>
              <a:rPr lang="en-US" baseline="0" dirty="0" err="1" smtClean="0"/>
              <a:t>libre</a:t>
            </a:r>
            <a:r>
              <a:rPr lang="en-US" baseline="0" dirty="0" smtClean="0"/>
              <a:t>, no </a:t>
            </a:r>
            <a:r>
              <a:rPr lang="en-US" baseline="0" dirty="0" err="1" smtClean="0"/>
              <a:t>esta</a:t>
            </a:r>
            <a:r>
              <a:rPr lang="en-US" baseline="0" dirty="0" smtClean="0"/>
              <a:t> en </a:t>
            </a:r>
            <a:r>
              <a:rPr lang="en-US" baseline="0" dirty="0" err="1" smtClean="0"/>
              <a:t>buena</a:t>
            </a:r>
            <a:r>
              <a:rPr lang="en-US" baseline="0" dirty="0" smtClean="0"/>
              <a:t> forma</a:t>
            </a:r>
          </a:p>
          <a:p>
            <a:pPr>
              <a:buFont typeface="Arial" charset="0"/>
              <a:buChar char="•"/>
            </a:pPr>
            <a:r>
              <a:rPr lang="en-US" baseline="0" dirty="0" err="1" smtClean="0"/>
              <a:t>Toma</a:t>
            </a:r>
            <a:r>
              <a:rPr lang="en-US" baseline="0" dirty="0" smtClean="0"/>
              <a:t> alcohol o </a:t>
            </a:r>
            <a:r>
              <a:rPr lang="en-US" baseline="0" dirty="0" err="1" smtClean="0"/>
              <a:t>drogas</a:t>
            </a:r>
            <a:r>
              <a:rPr lang="en-US" baseline="0" dirty="0" smtClean="0"/>
              <a:t> (de </a:t>
            </a:r>
            <a:r>
              <a:rPr lang="en-US" baseline="0" dirty="0" err="1" smtClean="0"/>
              <a:t>prescripcion</a:t>
            </a:r>
            <a:r>
              <a:rPr lang="en-US" baseline="0" dirty="0" smtClean="0"/>
              <a:t> o </a:t>
            </a:r>
            <a:r>
              <a:rPr lang="en-US" baseline="0" dirty="0" err="1" smtClean="0"/>
              <a:t>illegales</a:t>
            </a:r>
            <a:r>
              <a:rPr lang="en-US" baseline="0" dirty="0" smtClean="0"/>
              <a:t>)</a:t>
            </a:r>
          </a:p>
          <a:p>
            <a:pPr>
              <a:buFont typeface="Arial" charset="0"/>
              <a:buChar char="•"/>
            </a:pPr>
            <a:r>
              <a:rPr lang="en-US" baseline="0" dirty="0" err="1" smtClean="0"/>
              <a:t>Tiene</a:t>
            </a:r>
            <a:r>
              <a:rPr lang="en-US" baseline="0" dirty="0" smtClean="0"/>
              <a:t> </a:t>
            </a:r>
            <a:r>
              <a:rPr lang="en-US" baseline="0" dirty="0" err="1" smtClean="0"/>
              <a:t>ropa</a:t>
            </a:r>
            <a:r>
              <a:rPr lang="en-US" baseline="0" dirty="0" smtClean="0"/>
              <a:t> </a:t>
            </a:r>
            <a:r>
              <a:rPr lang="en-US" baseline="0" dirty="0" err="1" smtClean="0"/>
              <a:t>pesada</a:t>
            </a:r>
            <a:r>
              <a:rPr lang="en-US" baseline="0" dirty="0" smtClean="0"/>
              <a:t>, </a:t>
            </a:r>
            <a:r>
              <a:rPr lang="en-US" baseline="0" dirty="0" err="1" smtClean="0"/>
              <a:t>oscura</a:t>
            </a:r>
            <a:r>
              <a:rPr lang="en-US" baseline="0" dirty="0" smtClean="0"/>
              <a:t>, </a:t>
            </a:r>
            <a:r>
              <a:rPr lang="en-US" baseline="0" dirty="0" err="1" smtClean="0"/>
              <a:t>apretada</a:t>
            </a:r>
            <a:r>
              <a:rPr lang="en-US" baseline="0" dirty="0" smtClean="0"/>
              <a:t>, o </a:t>
            </a:r>
            <a:r>
              <a:rPr lang="en-US" baseline="0" dirty="0" err="1" smtClean="0"/>
              <a:t>tiene</a:t>
            </a:r>
            <a:r>
              <a:rPr lang="en-US" baseline="0" dirty="0" smtClean="0"/>
              <a:t> </a:t>
            </a:r>
            <a:r>
              <a:rPr lang="en-US" baseline="0" dirty="0" err="1" smtClean="0"/>
              <a:t>equipo</a:t>
            </a:r>
            <a:r>
              <a:rPr lang="en-US" baseline="0" dirty="0" smtClean="0"/>
              <a:t> </a:t>
            </a:r>
            <a:r>
              <a:rPr lang="en-US" baseline="0" dirty="0" err="1" smtClean="0"/>
              <a:t>protectora</a:t>
            </a:r>
            <a:endParaRPr lang="en-US" baseline="0" dirty="0" smtClean="0"/>
          </a:p>
          <a:p>
            <a:pPr>
              <a:buFont typeface="Arial" charset="0"/>
              <a:buChar char="•"/>
            </a:pPr>
            <a:r>
              <a:rPr lang="en-US" baseline="0" dirty="0" err="1" smtClean="0"/>
              <a:t>Tiene</a:t>
            </a:r>
            <a:r>
              <a:rPr lang="en-US" baseline="0" dirty="0" smtClean="0"/>
              <a:t> </a:t>
            </a:r>
            <a:r>
              <a:rPr lang="en-US" baseline="0" dirty="0" err="1" smtClean="0"/>
              <a:t>sintomas</a:t>
            </a:r>
            <a:r>
              <a:rPr lang="en-US" baseline="0" dirty="0" smtClean="0"/>
              <a:t> </a:t>
            </a:r>
            <a:r>
              <a:rPr lang="en-US" baseline="0" dirty="0" err="1" smtClean="0"/>
              <a:t>relacionados</a:t>
            </a:r>
            <a:r>
              <a:rPr lang="en-US" baseline="0" dirty="0" smtClean="0"/>
              <a:t> con el </a:t>
            </a:r>
            <a:r>
              <a:rPr lang="en-US" baseline="0" dirty="0" err="1" smtClean="0"/>
              <a:t>calor</a:t>
            </a:r>
            <a:r>
              <a:rPr lang="en-US" baseline="0" dirty="0" smtClean="0"/>
              <a:t> el </a:t>
            </a:r>
            <a:r>
              <a:rPr lang="en-US" baseline="0" dirty="0" err="1" smtClean="0"/>
              <a:t>dia</a:t>
            </a:r>
            <a:r>
              <a:rPr lang="en-US" baseline="0" dirty="0" smtClean="0"/>
              <a:t> antes</a:t>
            </a:r>
          </a:p>
          <a:p>
            <a:pPr>
              <a:buFont typeface="Arial" charset="0"/>
              <a:buChar char="•"/>
            </a:pPr>
            <a:r>
              <a:rPr lang="en-US" baseline="0" dirty="0" err="1" smtClean="0"/>
              <a:t>Tiene</a:t>
            </a:r>
            <a:r>
              <a:rPr lang="en-US" baseline="0" dirty="0" smtClean="0"/>
              <a:t> diabetes, </a:t>
            </a:r>
            <a:r>
              <a:rPr lang="en-US" baseline="0" dirty="0" err="1" smtClean="0"/>
              <a:t>problemas</a:t>
            </a:r>
            <a:r>
              <a:rPr lang="en-US" baseline="0" dirty="0" smtClean="0"/>
              <a:t> de </a:t>
            </a:r>
            <a:r>
              <a:rPr lang="en-US" baseline="0" dirty="0" err="1" smtClean="0"/>
              <a:t>rinon</a:t>
            </a:r>
            <a:r>
              <a:rPr lang="en-US" baseline="0" dirty="0" smtClean="0"/>
              <a:t> o </a:t>
            </a:r>
            <a:r>
              <a:rPr lang="en-US" baseline="0" dirty="0" err="1" smtClean="0"/>
              <a:t>corazon</a:t>
            </a:r>
            <a:r>
              <a:rPr lang="en-US" baseline="0" dirty="0" smtClean="0"/>
              <a:t>, </a:t>
            </a:r>
            <a:r>
              <a:rPr lang="en-US" baseline="0" dirty="0" err="1" smtClean="0"/>
              <a:t>esta</a:t>
            </a:r>
            <a:r>
              <a:rPr lang="en-US" baseline="0" dirty="0" smtClean="0"/>
              <a:t> </a:t>
            </a:r>
            <a:r>
              <a:rPr lang="en-US" baseline="0" dirty="0" err="1" smtClean="0"/>
              <a:t>embarazada</a:t>
            </a:r>
            <a:r>
              <a:rPr lang="en-US" baseline="0" dirty="0" smtClean="0"/>
              <a:t>, </a:t>
            </a:r>
            <a:r>
              <a:rPr lang="en-US" baseline="0" dirty="0" err="1" smtClean="0"/>
              <a:t>sobrepeso</a:t>
            </a:r>
            <a:r>
              <a:rPr lang="en-US" baseline="0" dirty="0" smtClean="0"/>
              <a:t> de </a:t>
            </a:r>
            <a:r>
              <a:rPr lang="en-US" baseline="0" dirty="0" err="1" smtClean="0"/>
              <a:t>ciertas</a:t>
            </a:r>
            <a:r>
              <a:rPr lang="en-US" baseline="0" dirty="0" smtClean="0"/>
              <a:t> </a:t>
            </a:r>
            <a:r>
              <a:rPr lang="en-US" baseline="0" dirty="0" err="1" smtClean="0"/>
              <a:t>libras</a:t>
            </a:r>
            <a:r>
              <a:rPr lang="en-US" baseline="0" dirty="0" smtClean="0"/>
              <a:t>.  En </a:t>
            </a:r>
            <a:r>
              <a:rPr lang="en-US" baseline="0" dirty="0" err="1" smtClean="0"/>
              <a:t>estos</a:t>
            </a:r>
            <a:r>
              <a:rPr lang="en-US" baseline="0" dirty="0" smtClean="0"/>
              <a:t> </a:t>
            </a:r>
            <a:r>
              <a:rPr lang="en-US" baseline="0" dirty="0" err="1" smtClean="0"/>
              <a:t>casos</a:t>
            </a:r>
            <a:r>
              <a:rPr lang="en-US" baseline="0" dirty="0" smtClean="0"/>
              <a:t> </a:t>
            </a:r>
            <a:r>
              <a:rPr lang="en-US" baseline="0" dirty="0" err="1" smtClean="0"/>
              <a:t>seria</a:t>
            </a:r>
            <a:r>
              <a:rPr lang="en-US" baseline="0" dirty="0" smtClean="0"/>
              <a:t> </a:t>
            </a:r>
            <a:r>
              <a:rPr lang="en-US" baseline="0" dirty="0" err="1" smtClean="0"/>
              <a:t>bueno</a:t>
            </a:r>
            <a:r>
              <a:rPr lang="en-US" baseline="0" dirty="0" smtClean="0"/>
              <a:t> </a:t>
            </a:r>
            <a:r>
              <a:rPr lang="en-US" baseline="0" dirty="0" err="1" smtClean="0"/>
              <a:t>hablar</a:t>
            </a:r>
            <a:r>
              <a:rPr lang="en-US" baseline="0" dirty="0" smtClean="0"/>
              <a:t> con un medico </a:t>
            </a:r>
            <a:r>
              <a:rPr lang="en-US" baseline="0" dirty="0" err="1" smtClean="0"/>
              <a:t>sobre</a:t>
            </a:r>
            <a:r>
              <a:rPr lang="en-US" baseline="0" dirty="0" smtClean="0"/>
              <a:t> </a:t>
            </a:r>
            <a:r>
              <a:rPr lang="en-US" baseline="0" dirty="0" err="1" smtClean="0"/>
              <a:t>precauciones</a:t>
            </a:r>
            <a:r>
              <a:rPr lang="en-US" baseline="0" dirty="0" smtClean="0"/>
              <a:t> </a:t>
            </a:r>
            <a:r>
              <a:rPr lang="en-US" baseline="0" dirty="0" err="1" smtClean="0"/>
              <a:t>especiales</a:t>
            </a:r>
            <a:r>
              <a:rPr lang="en-US" baseline="0" dirty="0" smtClean="0"/>
              <a:t>.</a:t>
            </a:r>
          </a:p>
          <a:p>
            <a:pPr>
              <a:buFont typeface="Arial" charset="0"/>
              <a:buChar char="•"/>
            </a:pPr>
            <a:endParaRPr lang="en-US" baseline="0" dirty="0" smtClean="0"/>
          </a:p>
          <a:p>
            <a:pPr>
              <a:buFont typeface="Arial" charset="0"/>
              <a:buNone/>
            </a:pPr>
            <a:r>
              <a:rPr lang="en-US" baseline="0" dirty="0" smtClean="0"/>
              <a:t>Si no </a:t>
            </a:r>
            <a:r>
              <a:rPr lang="en-US" baseline="0" dirty="0" err="1" smtClean="0"/>
              <a:t>esta</a:t>
            </a:r>
            <a:r>
              <a:rPr lang="en-US" baseline="0" dirty="0" smtClean="0"/>
              <a:t> </a:t>
            </a:r>
            <a:r>
              <a:rPr lang="en-US" baseline="0" dirty="0" err="1" smtClean="0"/>
              <a:t>acostumbrada</a:t>
            </a:r>
            <a:r>
              <a:rPr lang="en-US" baseline="0" dirty="0" smtClean="0"/>
              <a:t> a </a:t>
            </a:r>
            <a:r>
              <a:rPr lang="en-US" baseline="0" dirty="0" err="1" smtClean="0"/>
              <a:t>trabajar</a:t>
            </a:r>
            <a:r>
              <a:rPr lang="en-US" baseline="0" dirty="0" smtClean="0"/>
              <a:t> en el </a:t>
            </a:r>
            <a:r>
              <a:rPr lang="en-US" baseline="0" dirty="0" err="1" smtClean="0"/>
              <a:t>calor</a:t>
            </a:r>
            <a:r>
              <a:rPr lang="en-US" baseline="0" dirty="0" smtClean="0"/>
              <a:t>, </a:t>
            </a:r>
            <a:r>
              <a:rPr lang="en-US" baseline="0" dirty="0" err="1" smtClean="0"/>
              <a:t>su</a:t>
            </a:r>
            <a:r>
              <a:rPr lang="en-US" baseline="0" dirty="0" smtClean="0"/>
              <a:t> </a:t>
            </a:r>
            <a:r>
              <a:rPr lang="en-US" baseline="0" dirty="0" err="1" smtClean="0"/>
              <a:t>cuerpo</a:t>
            </a:r>
            <a:r>
              <a:rPr lang="en-US" baseline="0" dirty="0" smtClean="0"/>
              <a:t> </a:t>
            </a:r>
            <a:r>
              <a:rPr lang="en-US" baseline="0" dirty="0" err="1" smtClean="0"/>
              <a:t>necesita</a:t>
            </a:r>
            <a:r>
              <a:rPr lang="en-US" baseline="0" dirty="0" smtClean="0"/>
              <a:t> </a:t>
            </a:r>
            <a:r>
              <a:rPr lang="en-US" baseline="0" dirty="0" err="1" smtClean="0"/>
              <a:t>tiempo</a:t>
            </a:r>
            <a:r>
              <a:rPr lang="en-US" baseline="0" dirty="0" smtClean="0"/>
              <a:t> </a:t>
            </a:r>
            <a:r>
              <a:rPr lang="en-US" baseline="0" dirty="0" err="1" smtClean="0"/>
              <a:t>para</a:t>
            </a:r>
            <a:r>
              <a:rPr lang="en-US" baseline="0" dirty="0" smtClean="0"/>
              <a:t> </a:t>
            </a:r>
            <a:r>
              <a:rPr lang="en-US" baseline="0" dirty="0" err="1" smtClean="0"/>
              <a:t>ajustar</a:t>
            </a:r>
            <a:r>
              <a:rPr lang="en-US" baseline="0" dirty="0" smtClean="0"/>
              <a:t>.  </a:t>
            </a:r>
            <a:r>
              <a:rPr lang="en-US" baseline="0" dirty="0" err="1" smtClean="0"/>
              <a:t>Aunque</a:t>
            </a:r>
            <a:r>
              <a:rPr lang="en-US" baseline="0" dirty="0" smtClean="0"/>
              <a:t> </a:t>
            </a:r>
            <a:r>
              <a:rPr lang="en-US" baseline="0" dirty="0" err="1" smtClean="0"/>
              <a:t>este</a:t>
            </a:r>
            <a:r>
              <a:rPr lang="en-US" baseline="0" dirty="0" smtClean="0"/>
              <a:t> </a:t>
            </a:r>
            <a:r>
              <a:rPr lang="en-US" baseline="0" dirty="0" err="1" smtClean="0"/>
              <a:t>acostumbrada</a:t>
            </a:r>
            <a:r>
              <a:rPr lang="en-US" baseline="0" dirty="0" smtClean="0"/>
              <a:t> a </a:t>
            </a:r>
            <a:r>
              <a:rPr lang="en-US" baseline="0" dirty="0" err="1" smtClean="0"/>
              <a:t>trabajar</a:t>
            </a:r>
            <a:r>
              <a:rPr lang="en-US" baseline="0" dirty="0" smtClean="0"/>
              <a:t> en el </a:t>
            </a:r>
            <a:r>
              <a:rPr lang="en-US" baseline="0" dirty="0" err="1" smtClean="0"/>
              <a:t>calor</a:t>
            </a:r>
            <a:r>
              <a:rPr lang="en-US" baseline="0" dirty="0" smtClean="0"/>
              <a:t>, </a:t>
            </a:r>
            <a:r>
              <a:rPr lang="en-US" baseline="0" dirty="0" err="1" smtClean="0"/>
              <a:t>todavia</a:t>
            </a:r>
            <a:r>
              <a:rPr lang="en-US" baseline="0" dirty="0" smtClean="0"/>
              <a:t> </a:t>
            </a:r>
            <a:r>
              <a:rPr lang="en-US" baseline="0" dirty="0" err="1" smtClean="0"/>
              <a:t>lleva</a:t>
            </a:r>
            <a:r>
              <a:rPr lang="en-US" baseline="0" dirty="0" smtClean="0"/>
              <a:t> </a:t>
            </a:r>
            <a:r>
              <a:rPr lang="en-US" baseline="0" dirty="0" err="1" smtClean="0"/>
              <a:t>riesgos</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C739F252-187A-4451-A757-285D02532F1D}" type="slidenum">
              <a:rPr lang="en-US" smtClean="0"/>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Puede</a:t>
            </a:r>
            <a:r>
              <a:rPr lang="en-US" dirty="0" smtClean="0"/>
              <a:t> </a:t>
            </a:r>
            <a:r>
              <a:rPr lang="en-US" dirty="0" err="1" smtClean="0"/>
              <a:t>pensar</a:t>
            </a:r>
            <a:r>
              <a:rPr lang="en-US" dirty="0" smtClean="0"/>
              <a:t> en</a:t>
            </a:r>
            <a:r>
              <a:rPr lang="en-US" baseline="0" dirty="0" smtClean="0"/>
              <a:t> </a:t>
            </a:r>
            <a:r>
              <a:rPr lang="en-US" baseline="0" dirty="0" err="1" smtClean="0"/>
              <a:t>algunas</a:t>
            </a:r>
            <a:r>
              <a:rPr lang="en-US" dirty="0" smtClean="0"/>
              <a:t> </a:t>
            </a:r>
            <a:r>
              <a:rPr lang="en-US" dirty="0" err="1" smtClean="0"/>
              <a:t>precauciones</a:t>
            </a:r>
            <a:r>
              <a:rPr lang="en-US" baseline="0" dirty="0" smtClean="0"/>
              <a:t> </a:t>
            </a:r>
            <a:r>
              <a:rPr lang="en-US" baseline="0" dirty="0" err="1" smtClean="0"/>
              <a:t>que</a:t>
            </a:r>
            <a:r>
              <a:rPr lang="en-US" baseline="0" dirty="0" smtClean="0"/>
              <a:t> </a:t>
            </a:r>
            <a:r>
              <a:rPr lang="en-US" baseline="0" dirty="0" err="1" smtClean="0"/>
              <a:t>puede</a:t>
            </a:r>
            <a:r>
              <a:rPr lang="en-US" baseline="0" dirty="0" smtClean="0"/>
              <a:t> </a:t>
            </a:r>
            <a:r>
              <a:rPr lang="en-US" baseline="0" dirty="0" err="1" smtClean="0"/>
              <a:t>tomar</a:t>
            </a:r>
            <a:r>
              <a:rPr lang="en-US" baseline="0" dirty="0" smtClean="0"/>
              <a:t> </a:t>
            </a:r>
            <a:r>
              <a:rPr lang="en-US" baseline="0" dirty="0" err="1" smtClean="0"/>
              <a:t>para</a:t>
            </a:r>
            <a:r>
              <a:rPr lang="en-US" baseline="0" dirty="0" smtClean="0"/>
              <a:t> </a:t>
            </a:r>
            <a:r>
              <a:rPr lang="en-US" baseline="0" dirty="0" err="1" smtClean="0"/>
              <a:t>protegerse</a:t>
            </a:r>
            <a:r>
              <a:rPr lang="en-US" baseline="0" dirty="0" smtClean="0"/>
              <a:t> de </a:t>
            </a:r>
            <a:r>
              <a:rPr lang="en-US" baseline="0" dirty="0" err="1" smtClean="0"/>
              <a:t>las</a:t>
            </a:r>
            <a:r>
              <a:rPr lang="en-US" baseline="0" dirty="0" smtClean="0"/>
              <a:t> </a:t>
            </a:r>
            <a:r>
              <a:rPr lang="en-US" baseline="0" dirty="0" err="1" smtClean="0"/>
              <a:t>enfermedades</a:t>
            </a:r>
            <a:r>
              <a:rPr lang="en-US" baseline="0" dirty="0" smtClean="0"/>
              <a:t> de </a:t>
            </a:r>
            <a:r>
              <a:rPr lang="en-US" baseline="0" dirty="0" err="1" smtClean="0"/>
              <a:t>calor</a:t>
            </a:r>
            <a:r>
              <a:rPr lang="en-US" baseline="0" dirty="0" smtClean="0"/>
              <a:t> en </a:t>
            </a:r>
            <a:r>
              <a:rPr lang="en-US" baseline="0" dirty="0" err="1" smtClean="0"/>
              <a:t>su</a:t>
            </a:r>
            <a:r>
              <a:rPr lang="en-US" baseline="0" dirty="0" smtClean="0"/>
              <a:t> </a:t>
            </a:r>
            <a:r>
              <a:rPr lang="en-US" baseline="0" dirty="0" err="1" smtClean="0"/>
              <a:t>trabajo</a:t>
            </a:r>
            <a:r>
              <a:rPr lang="en-US" baseline="0" dirty="0" smtClean="0"/>
              <a:t>?</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739F252-187A-4451-A757-285D02532F1D}" type="slidenum">
              <a:rPr lang="en-US" smtClean="0"/>
              <a:pPr/>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Tome</a:t>
            </a:r>
            <a:r>
              <a:rPr lang="en-US" baseline="0" dirty="0" smtClean="0"/>
              <a:t> aqua, </a:t>
            </a:r>
            <a:r>
              <a:rPr lang="en-US" baseline="0" dirty="0" err="1" smtClean="0"/>
              <a:t>aunque</a:t>
            </a:r>
            <a:r>
              <a:rPr lang="en-US" baseline="0" dirty="0" smtClean="0"/>
              <a:t> no </a:t>
            </a:r>
            <a:r>
              <a:rPr lang="en-US" baseline="0" dirty="0" err="1" smtClean="0"/>
              <a:t>tenga</a:t>
            </a:r>
            <a:r>
              <a:rPr lang="en-US" baseline="0" dirty="0" smtClean="0"/>
              <a:t> sed.  Tome el </a:t>
            </a:r>
            <a:r>
              <a:rPr lang="en-US" baseline="0" dirty="0" err="1" smtClean="0"/>
              <a:t>agua</a:t>
            </a:r>
            <a:r>
              <a:rPr lang="en-US" baseline="0" dirty="0" smtClean="0"/>
              <a:t> con </a:t>
            </a:r>
            <a:r>
              <a:rPr lang="en-US" baseline="0" dirty="0" err="1" smtClean="0"/>
              <a:t>mucha</a:t>
            </a:r>
            <a:r>
              <a:rPr lang="en-US" baseline="0" dirty="0" smtClean="0"/>
              <a:t> </a:t>
            </a:r>
            <a:r>
              <a:rPr lang="en-US" baseline="0" dirty="0" err="1" smtClean="0"/>
              <a:t>frecuencia</a:t>
            </a:r>
            <a:r>
              <a:rPr lang="en-US" baseline="0" dirty="0" smtClean="0"/>
              <a:t>.  </a:t>
            </a:r>
            <a:r>
              <a:rPr lang="en-US" baseline="0" dirty="0" err="1" smtClean="0"/>
              <a:t>Aqui</a:t>
            </a:r>
            <a:r>
              <a:rPr lang="en-US" baseline="0" dirty="0" smtClean="0"/>
              <a:t> </a:t>
            </a:r>
            <a:r>
              <a:rPr lang="en-US" baseline="0" dirty="0" err="1" smtClean="0"/>
              <a:t>recomienda</a:t>
            </a:r>
            <a:r>
              <a:rPr lang="en-US" baseline="0" dirty="0" smtClean="0"/>
              <a:t> </a:t>
            </a:r>
            <a:r>
              <a:rPr lang="en-US" baseline="0" dirty="0" err="1" smtClean="0"/>
              <a:t>cada</a:t>
            </a:r>
            <a:r>
              <a:rPr lang="en-US" baseline="0" dirty="0" smtClean="0"/>
              <a:t> quince </a:t>
            </a:r>
            <a:r>
              <a:rPr lang="en-US" baseline="0" dirty="0" err="1" smtClean="0"/>
              <a:t>minutos</a:t>
            </a:r>
            <a:r>
              <a:rPr lang="en-US" baseline="0" dirty="0" smtClean="0"/>
              <a:t>.  </a:t>
            </a:r>
            <a:r>
              <a:rPr lang="en-US" baseline="0" dirty="0" err="1" smtClean="0"/>
              <a:t>Algunas</a:t>
            </a:r>
            <a:r>
              <a:rPr lang="en-US" baseline="0" dirty="0" smtClean="0"/>
              <a:t> personas se </a:t>
            </a:r>
            <a:r>
              <a:rPr lang="en-US" baseline="0" dirty="0" err="1" smtClean="0"/>
              <a:t>preocupan</a:t>
            </a:r>
            <a:r>
              <a:rPr lang="en-US" baseline="0" dirty="0" smtClean="0"/>
              <a:t> </a:t>
            </a:r>
            <a:r>
              <a:rPr lang="en-US" baseline="0" dirty="0" err="1" smtClean="0"/>
              <a:t>que</a:t>
            </a:r>
            <a:r>
              <a:rPr lang="en-US" baseline="0" dirty="0" smtClean="0"/>
              <a:t> </a:t>
            </a:r>
            <a:r>
              <a:rPr lang="en-US" baseline="0" dirty="0" err="1" smtClean="0"/>
              <a:t>necesitaran</a:t>
            </a:r>
            <a:r>
              <a:rPr lang="en-US" baseline="0" dirty="0" smtClean="0"/>
              <a:t> </a:t>
            </a:r>
            <a:r>
              <a:rPr lang="en-US" baseline="0" dirty="0" err="1" smtClean="0"/>
              <a:t>usar</a:t>
            </a:r>
            <a:r>
              <a:rPr lang="en-US" baseline="0" dirty="0" smtClean="0"/>
              <a:t> el </a:t>
            </a:r>
            <a:r>
              <a:rPr lang="en-US" baseline="0" dirty="0" err="1" smtClean="0"/>
              <a:t>bano</a:t>
            </a:r>
            <a:r>
              <a:rPr lang="en-US" baseline="0" dirty="0" smtClean="0"/>
              <a:t> mucho.  En </a:t>
            </a:r>
            <a:r>
              <a:rPr lang="en-US" baseline="0" dirty="0" err="1" smtClean="0"/>
              <a:t>realidad</a:t>
            </a:r>
            <a:r>
              <a:rPr lang="en-US" baseline="0" dirty="0" smtClean="0"/>
              <a:t>, </a:t>
            </a:r>
            <a:r>
              <a:rPr lang="en-US" baseline="0" dirty="0" err="1" smtClean="0"/>
              <a:t>va</a:t>
            </a:r>
            <a:r>
              <a:rPr lang="en-US" baseline="0" dirty="0" smtClean="0"/>
              <a:t> a </a:t>
            </a:r>
            <a:r>
              <a:rPr lang="en-US" baseline="0" dirty="0" err="1" smtClean="0"/>
              <a:t>sudar</a:t>
            </a:r>
            <a:r>
              <a:rPr lang="en-US" baseline="0" dirty="0" smtClean="0"/>
              <a:t> la </a:t>
            </a:r>
            <a:r>
              <a:rPr lang="en-US" baseline="0" dirty="0" err="1" smtClean="0"/>
              <a:t>mayoria</a:t>
            </a:r>
            <a:r>
              <a:rPr lang="en-US" baseline="0" dirty="0" smtClean="0"/>
              <a:t> del </a:t>
            </a:r>
            <a:r>
              <a:rPr lang="en-US" baseline="0" dirty="0" err="1" smtClean="0"/>
              <a:t>agua</a:t>
            </a:r>
            <a:r>
              <a:rPr lang="en-US" baseline="0" dirty="0" smtClean="0"/>
              <a:t>.</a:t>
            </a:r>
          </a:p>
          <a:p>
            <a:endParaRPr lang="en-US" baseline="0" dirty="0" smtClean="0"/>
          </a:p>
          <a:p>
            <a:r>
              <a:rPr lang="en-US" baseline="0" dirty="0" smtClean="0"/>
              <a:t>Hay </a:t>
            </a:r>
            <a:r>
              <a:rPr lang="en-US" baseline="0" dirty="0" err="1" smtClean="0"/>
              <a:t>que</a:t>
            </a:r>
            <a:r>
              <a:rPr lang="en-US" baseline="0" dirty="0" smtClean="0"/>
              <a:t> </a:t>
            </a:r>
            <a:r>
              <a:rPr lang="en-US" baseline="0" dirty="0" err="1" smtClean="0"/>
              <a:t>evitar</a:t>
            </a:r>
            <a:r>
              <a:rPr lang="en-US" baseline="0" dirty="0" smtClean="0"/>
              <a:t> </a:t>
            </a:r>
            <a:r>
              <a:rPr lang="en-US" baseline="0" dirty="0" err="1" smtClean="0"/>
              <a:t>las</a:t>
            </a:r>
            <a:r>
              <a:rPr lang="en-US" baseline="0" dirty="0" smtClean="0"/>
              <a:t> </a:t>
            </a:r>
            <a:r>
              <a:rPr lang="en-US" baseline="0" dirty="0" err="1" smtClean="0"/>
              <a:t>bebidas</a:t>
            </a:r>
            <a:r>
              <a:rPr lang="en-US" baseline="0" dirty="0" smtClean="0"/>
              <a:t> con </a:t>
            </a:r>
            <a:r>
              <a:rPr lang="en-US" baseline="0" dirty="0" err="1" smtClean="0"/>
              <a:t>cafeina</a:t>
            </a:r>
            <a:r>
              <a:rPr lang="en-US" baseline="0" dirty="0" smtClean="0"/>
              <a:t> (</a:t>
            </a:r>
            <a:r>
              <a:rPr lang="en-US" baseline="0" dirty="0" err="1" smtClean="0"/>
              <a:t>como</a:t>
            </a:r>
            <a:r>
              <a:rPr lang="en-US" baseline="0" dirty="0" smtClean="0"/>
              <a:t> soda o café), o </a:t>
            </a:r>
            <a:r>
              <a:rPr lang="en-US" baseline="0" dirty="0" err="1" smtClean="0"/>
              <a:t>bebidas</a:t>
            </a:r>
            <a:r>
              <a:rPr lang="en-US" baseline="0" dirty="0" smtClean="0"/>
              <a:t> </a:t>
            </a:r>
            <a:r>
              <a:rPr lang="en-US" baseline="0" dirty="0" err="1" smtClean="0"/>
              <a:t>alcolicas</a:t>
            </a:r>
            <a:r>
              <a:rPr lang="en-US" baseline="0" dirty="0" smtClean="0"/>
              <a:t>, o </a:t>
            </a:r>
            <a:r>
              <a:rPr lang="en-US" baseline="0" dirty="0" err="1" smtClean="0"/>
              <a:t>bebidas</a:t>
            </a:r>
            <a:r>
              <a:rPr lang="en-US" baseline="0" dirty="0" smtClean="0"/>
              <a:t> con mucho </a:t>
            </a:r>
            <a:r>
              <a:rPr lang="en-US" baseline="0" dirty="0" err="1" smtClean="0"/>
              <a:t>azucar</a:t>
            </a:r>
            <a:r>
              <a:rPr lang="en-US" baseline="0" dirty="0" smtClean="0"/>
              <a:t> (</a:t>
            </a:r>
            <a:r>
              <a:rPr lang="en-US" baseline="0" dirty="0" err="1" smtClean="0"/>
              <a:t>como</a:t>
            </a:r>
            <a:r>
              <a:rPr lang="en-US" baseline="0" dirty="0" smtClean="0"/>
              <a:t> Gatorade).</a:t>
            </a:r>
          </a:p>
          <a:p>
            <a:endParaRPr lang="en-US" baseline="0" dirty="0" smtClean="0"/>
          </a:p>
          <a:p>
            <a:r>
              <a:rPr lang="en-US" baseline="0" dirty="0" err="1" smtClean="0"/>
              <a:t>Puede</a:t>
            </a:r>
            <a:r>
              <a:rPr lang="en-US" baseline="0" dirty="0" smtClean="0"/>
              <a:t> </a:t>
            </a:r>
            <a:r>
              <a:rPr lang="en-US" baseline="0" dirty="0" err="1" smtClean="0"/>
              <a:t>tomar</a:t>
            </a:r>
            <a:r>
              <a:rPr lang="en-US" baseline="0" dirty="0" smtClean="0"/>
              <a:t> </a:t>
            </a:r>
            <a:r>
              <a:rPr lang="en-US" baseline="0" dirty="0" err="1" smtClean="0"/>
              <a:t>mas</a:t>
            </a:r>
            <a:r>
              <a:rPr lang="en-US" baseline="0" dirty="0" smtClean="0"/>
              <a:t> </a:t>
            </a:r>
            <a:r>
              <a:rPr lang="en-US" baseline="0" dirty="0" err="1" smtClean="0"/>
              <a:t>agua</a:t>
            </a:r>
            <a:r>
              <a:rPr lang="en-US" baseline="0" dirty="0" smtClean="0"/>
              <a:t> </a:t>
            </a:r>
            <a:r>
              <a:rPr lang="en-US" baseline="0" dirty="0" err="1" smtClean="0"/>
              <a:t>fuera</a:t>
            </a:r>
            <a:r>
              <a:rPr lang="en-US" baseline="0" dirty="0" smtClean="0"/>
              <a:t> del </a:t>
            </a:r>
            <a:r>
              <a:rPr lang="en-US" baseline="0" dirty="0" err="1" smtClean="0"/>
              <a:t>trabajo</a:t>
            </a:r>
            <a:r>
              <a:rPr lang="en-US" baseline="0" dirty="0" smtClean="0"/>
              <a:t> </a:t>
            </a:r>
            <a:r>
              <a:rPr lang="en-US" baseline="0" dirty="0" err="1" smtClean="0"/>
              <a:t>tambien</a:t>
            </a:r>
            <a:r>
              <a:rPr lang="en-US" baseline="0" dirty="0" smtClean="0"/>
              <a:t>, </a:t>
            </a:r>
            <a:r>
              <a:rPr lang="en-US" baseline="0" dirty="0" err="1" smtClean="0"/>
              <a:t>para</a:t>
            </a:r>
            <a:r>
              <a:rPr lang="en-US" baseline="0" dirty="0" smtClean="0"/>
              <a:t> </a:t>
            </a:r>
            <a:r>
              <a:rPr lang="en-US" baseline="0" dirty="0" err="1" smtClean="0"/>
              <a:t>que</a:t>
            </a:r>
            <a:r>
              <a:rPr lang="en-US" baseline="0" dirty="0" smtClean="0"/>
              <a:t> </a:t>
            </a:r>
            <a:r>
              <a:rPr lang="en-US" baseline="0" dirty="0" err="1" smtClean="0"/>
              <a:t>pueda</a:t>
            </a:r>
            <a:r>
              <a:rPr lang="en-US" baseline="0" dirty="0" smtClean="0"/>
              <a:t> </a:t>
            </a:r>
            <a:r>
              <a:rPr lang="en-US" baseline="0" dirty="0" err="1" smtClean="0"/>
              <a:t>recuperar</a:t>
            </a:r>
            <a:r>
              <a:rPr lang="en-US" baseline="0" dirty="0" smtClean="0"/>
              <a:t> </a:t>
            </a:r>
            <a:r>
              <a:rPr lang="en-US" baseline="0" dirty="0" err="1" smtClean="0"/>
              <a:t>mejor</a:t>
            </a:r>
            <a:r>
              <a:rPr lang="en-US" baseline="0" dirty="0" smtClean="0"/>
              <a:t>.</a:t>
            </a:r>
          </a:p>
          <a:p>
            <a:endParaRPr lang="en-US" baseline="0" dirty="0" smtClean="0"/>
          </a:p>
          <a:p>
            <a:r>
              <a:rPr lang="en-US" baseline="0" dirty="0" err="1" smtClean="0"/>
              <a:t>Tambien</a:t>
            </a:r>
            <a:r>
              <a:rPr lang="en-US" baseline="0" dirty="0" smtClean="0"/>
              <a:t>, </a:t>
            </a:r>
            <a:r>
              <a:rPr lang="en-US" baseline="0" dirty="0" err="1" smtClean="0"/>
              <a:t>tienen</a:t>
            </a:r>
            <a:r>
              <a:rPr lang="en-US" baseline="0" dirty="0" smtClean="0"/>
              <a:t> la </a:t>
            </a:r>
            <a:r>
              <a:rPr lang="en-US" baseline="0" dirty="0" err="1" smtClean="0"/>
              <a:t>recomendaciond</a:t>
            </a:r>
            <a:r>
              <a:rPr lang="en-US" baseline="0" dirty="0" smtClean="0"/>
              <a:t> de </a:t>
            </a:r>
            <a:r>
              <a:rPr lang="en-US" baseline="0" dirty="0" err="1" smtClean="0"/>
              <a:t>tener</a:t>
            </a:r>
            <a:r>
              <a:rPr lang="en-US" baseline="0" dirty="0" smtClean="0"/>
              <a:t> un amigo </a:t>
            </a:r>
            <a:r>
              <a:rPr lang="en-US" baseline="0" dirty="0" err="1" smtClean="0"/>
              <a:t>mientras</a:t>
            </a:r>
            <a:r>
              <a:rPr lang="en-US" baseline="0" dirty="0" smtClean="0"/>
              <a:t> </a:t>
            </a:r>
            <a:r>
              <a:rPr lang="en-US" baseline="0" dirty="0" err="1" smtClean="0"/>
              <a:t>trabaja</a:t>
            </a:r>
            <a:r>
              <a:rPr lang="en-US" baseline="0" dirty="0" smtClean="0"/>
              <a:t>.  </a:t>
            </a:r>
            <a:r>
              <a:rPr lang="en-US" baseline="0" dirty="0" err="1" smtClean="0"/>
              <a:t>Avisele</a:t>
            </a:r>
            <a:r>
              <a:rPr lang="en-US" baseline="0" dirty="0" smtClean="0"/>
              <a:t> a </a:t>
            </a:r>
            <a:r>
              <a:rPr lang="en-US" baseline="0" dirty="0" err="1" smtClean="0"/>
              <a:t>su</a:t>
            </a:r>
            <a:r>
              <a:rPr lang="en-US" baseline="0" dirty="0" smtClean="0"/>
              <a:t> amigo </a:t>
            </a:r>
            <a:r>
              <a:rPr lang="en-US" baseline="0" dirty="0" err="1" smtClean="0"/>
              <a:t>que</a:t>
            </a:r>
            <a:r>
              <a:rPr lang="en-US" baseline="0" dirty="0" smtClean="0"/>
              <a:t> </a:t>
            </a:r>
            <a:r>
              <a:rPr lang="en-US" baseline="0" dirty="0" err="1" smtClean="0"/>
              <a:t>necesita</a:t>
            </a:r>
            <a:r>
              <a:rPr lang="en-US" baseline="0" dirty="0" smtClean="0"/>
              <a:t> </a:t>
            </a:r>
            <a:r>
              <a:rPr lang="en-US" baseline="0" dirty="0" err="1" smtClean="0"/>
              <a:t>tomar</a:t>
            </a:r>
            <a:r>
              <a:rPr lang="en-US" baseline="0" dirty="0" smtClean="0"/>
              <a:t> </a:t>
            </a:r>
            <a:r>
              <a:rPr lang="en-US" baseline="0" dirty="0" err="1" smtClean="0"/>
              <a:t>agua</a:t>
            </a:r>
            <a:r>
              <a:rPr lang="en-US" baseline="0" dirty="0" smtClean="0"/>
              <a:t> y </a:t>
            </a:r>
            <a:r>
              <a:rPr lang="en-US" baseline="0" dirty="0" err="1" smtClean="0"/>
              <a:t>descansar</a:t>
            </a:r>
            <a:r>
              <a:rPr lang="en-US" baseline="0" dirty="0" smtClean="0"/>
              <a:t>.  </a:t>
            </a:r>
            <a:r>
              <a:rPr lang="en-US" baseline="0" dirty="0" err="1" smtClean="0"/>
              <a:t>Hable</a:t>
            </a:r>
            <a:r>
              <a:rPr lang="en-US" baseline="0" dirty="0" smtClean="0"/>
              <a:t> con </a:t>
            </a:r>
            <a:r>
              <a:rPr lang="en-US" baseline="0" dirty="0" err="1" smtClean="0"/>
              <a:t>su</a:t>
            </a:r>
            <a:r>
              <a:rPr lang="en-US" baseline="0" dirty="0" smtClean="0"/>
              <a:t> amigo </a:t>
            </a:r>
            <a:r>
              <a:rPr lang="en-US" baseline="0" dirty="0" err="1" smtClean="0"/>
              <a:t>durante</a:t>
            </a:r>
            <a:r>
              <a:rPr lang="en-US" baseline="0" dirty="0" smtClean="0"/>
              <a:t> el </a:t>
            </a:r>
            <a:r>
              <a:rPr lang="en-US" baseline="0" dirty="0" err="1" smtClean="0"/>
              <a:t>dia</a:t>
            </a:r>
            <a:r>
              <a:rPr lang="en-US" baseline="0" dirty="0" smtClean="0"/>
              <a:t> </a:t>
            </a:r>
            <a:r>
              <a:rPr lang="en-US" baseline="0" dirty="0" err="1" smtClean="0"/>
              <a:t>para</a:t>
            </a:r>
            <a:r>
              <a:rPr lang="en-US" baseline="0" dirty="0" smtClean="0"/>
              <a:t> </a:t>
            </a:r>
            <a:r>
              <a:rPr lang="en-US" baseline="0" dirty="0" err="1" smtClean="0"/>
              <a:t>ver</a:t>
            </a:r>
            <a:r>
              <a:rPr lang="en-US" baseline="0" dirty="0" smtClean="0"/>
              <a:t> </a:t>
            </a:r>
            <a:r>
              <a:rPr lang="en-US" baseline="0" dirty="0" err="1" smtClean="0"/>
              <a:t>que</a:t>
            </a:r>
            <a:r>
              <a:rPr lang="en-US" baseline="0" dirty="0" smtClean="0"/>
              <a:t> </a:t>
            </a:r>
            <a:r>
              <a:rPr lang="en-US" baseline="0" dirty="0" err="1" smtClean="0"/>
              <a:t>este</a:t>
            </a:r>
            <a:r>
              <a:rPr lang="en-US" baseline="0" dirty="0" smtClean="0"/>
              <a:t> </a:t>
            </a:r>
            <a:r>
              <a:rPr lang="en-US" baseline="0" dirty="0" err="1" smtClean="0"/>
              <a:t>bien</a:t>
            </a:r>
            <a:r>
              <a:rPr lang="en-US" baseline="0" dirty="0" smtClean="0"/>
              <a:t>.</a:t>
            </a:r>
          </a:p>
          <a:p>
            <a:endParaRPr lang="en-US" baseline="0" dirty="0" smtClean="0"/>
          </a:p>
          <a:p>
            <a:r>
              <a:rPr lang="en-US" baseline="0" dirty="0" smtClean="0"/>
              <a:t>[others listed]</a:t>
            </a:r>
          </a:p>
          <a:p>
            <a:endParaRPr lang="en-US" baseline="0" dirty="0" smtClean="0"/>
          </a:p>
          <a:p>
            <a:r>
              <a:rPr lang="en-US" baseline="0" dirty="0" err="1" smtClean="0"/>
              <a:t>Preste</a:t>
            </a:r>
            <a:r>
              <a:rPr lang="en-US" baseline="0" dirty="0" smtClean="0"/>
              <a:t> </a:t>
            </a:r>
            <a:r>
              <a:rPr lang="en-US" baseline="0" dirty="0" err="1" smtClean="0"/>
              <a:t>atencion</a:t>
            </a:r>
            <a:r>
              <a:rPr lang="en-US" baseline="0" dirty="0" smtClean="0"/>
              <a:t> a </a:t>
            </a:r>
            <a:r>
              <a:rPr lang="en-US" baseline="0" dirty="0" err="1" smtClean="0"/>
              <a:t>su</a:t>
            </a:r>
            <a:r>
              <a:rPr lang="en-US" baseline="0" dirty="0" smtClean="0"/>
              <a:t> </a:t>
            </a:r>
            <a:r>
              <a:rPr lang="en-US" baseline="0" dirty="0" err="1" smtClean="0"/>
              <a:t>pulso</a:t>
            </a:r>
            <a:r>
              <a:rPr lang="en-US" baseline="0" dirty="0" smtClean="0"/>
              <a:t>.  </a:t>
            </a:r>
          </a:p>
          <a:p>
            <a:endParaRPr lang="en-US" baseline="0" dirty="0" smtClean="0"/>
          </a:p>
          <a:p>
            <a:r>
              <a:rPr lang="en-US" baseline="0" dirty="0" smtClean="0"/>
              <a:t>Si no </a:t>
            </a:r>
            <a:r>
              <a:rPr lang="en-US" baseline="0" dirty="0" err="1" smtClean="0"/>
              <a:t>esta</a:t>
            </a:r>
            <a:r>
              <a:rPr lang="en-US" baseline="0" dirty="0" smtClean="0"/>
              <a:t> </a:t>
            </a:r>
            <a:r>
              <a:rPr lang="en-US" baseline="0" dirty="0" err="1" smtClean="0"/>
              <a:t>acostumbrado</a:t>
            </a:r>
            <a:r>
              <a:rPr lang="en-US" baseline="0" dirty="0" smtClean="0"/>
              <a:t> a </a:t>
            </a:r>
            <a:r>
              <a:rPr lang="en-US" baseline="0" dirty="0" err="1" smtClean="0"/>
              <a:t>trabajar</a:t>
            </a:r>
            <a:r>
              <a:rPr lang="en-US" baseline="0" dirty="0" smtClean="0"/>
              <a:t> en el </a:t>
            </a:r>
            <a:r>
              <a:rPr lang="en-US" baseline="0" dirty="0" err="1" smtClean="0"/>
              <a:t>calor</a:t>
            </a:r>
            <a:r>
              <a:rPr lang="en-US" baseline="0" dirty="0" smtClean="0"/>
              <a:t>, </a:t>
            </a:r>
            <a:r>
              <a:rPr lang="en-US" baseline="0" dirty="0" err="1" smtClean="0"/>
              <a:t>trabaje</a:t>
            </a:r>
            <a:r>
              <a:rPr lang="en-US" baseline="0" dirty="0" smtClean="0"/>
              <a:t> </a:t>
            </a:r>
            <a:r>
              <a:rPr lang="en-US" baseline="0" dirty="0" err="1" smtClean="0"/>
              <a:t>mas</a:t>
            </a:r>
            <a:r>
              <a:rPr lang="en-US" baseline="0" dirty="0" smtClean="0"/>
              <a:t> </a:t>
            </a:r>
            <a:r>
              <a:rPr lang="en-US" baseline="0" dirty="0" err="1" smtClean="0"/>
              <a:t>despacio</a:t>
            </a:r>
            <a:r>
              <a:rPr lang="en-US" baseline="0" dirty="0" smtClean="0"/>
              <a:t>.  </a:t>
            </a:r>
            <a:endParaRPr lang="en-US"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C739F252-187A-4451-A757-285D02532F1D}" type="slidenum">
              <a:rPr lang="en-US" smtClean="0"/>
              <a:pPr/>
              <a:t>30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err="1" smtClean="0"/>
              <a:t>Ult</a:t>
            </a:r>
            <a:endParaRPr lang="en-US" baseline="0" dirty="0" smtClean="0"/>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31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Pinguecula</a:t>
            </a:r>
            <a:r>
              <a:rPr lang="en-US" dirty="0" smtClean="0"/>
              <a:t> is a yellowish area on the white of the eye.</a:t>
            </a:r>
            <a:r>
              <a:rPr lang="en-US" baseline="0" dirty="0" smtClean="0"/>
              <a:t> Usually it is </a:t>
            </a:r>
            <a:r>
              <a:rPr lang="en-US" dirty="0" smtClean="0"/>
              <a:t>on the side closest to the nose.  It is not a tumor.</a:t>
            </a:r>
            <a:r>
              <a:rPr lang="en-US" baseline="0" dirty="0" smtClean="0"/>
              <a:t> I</a:t>
            </a:r>
            <a:r>
              <a:rPr lang="en-US" dirty="0" smtClean="0"/>
              <a:t>t is an alteration of normal tissue resulting in a deposit of protein and fat.</a:t>
            </a:r>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32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dirty="0" err="1" smtClean="0"/>
              <a:t>Pterygium</a:t>
            </a:r>
            <a:r>
              <a:rPr lang="en-US" dirty="0" smtClean="0"/>
              <a:t> is fleshy tissue that grows over the corneas of the eye.  It may be small, or grow large enough to cover the pupil and block vision.  </a:t>
            </a:r>
            <a:r>
              <a:rPr lang="en-US" dirty="0" err="1" smtClean="0"/>
              <a:t>Pterygium</a:t>
            </a:r>
            <a:r>
              <a:rPr lang="en-US" dirty="0" smtClean="0"/>
              <a:t> most commonly occurs on the inner corner of the eye, but can appear on the outer corner as well. </a:t>
            </a:r>
          </a:p>
          <a:p>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33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dirty="0" smtClean="0">
                <a:latin typeface="Times New Roman"/>
                <a:ea typeface="Calibri"/>
              </a:rPr>
              <a:t>Wear a wide-brimmed hat or a baseball cap to protect your eyes from the sun and from plants. </a:t>
            </a:r>
          </a:p>
          <a:p>
            <a:pPr defTabSz="933237">
              <a:defRPr/>
            </a:pPr>
            <a:endParaRPr lang="en-US" dirty="0" smtClean="0">
              <a:latin typeface="Times New Roman"/>
              <a:ea typeface="Calibri"/>
            </a:endParaRPr>
          </a:p>
          <a:p>
            <a:pPr defTabSz="933237">
              <a:defRPr/>
            </a:pPr>
            <a:r>
              <a:rPr lang="en-US" dirty="0" smtClean="0">
                <a:latin typeface="Times New Roman"/>
                <a:ea typeface="Calibri"/>
              </a:rPr>
              <a:t>Use a cloth to keep sweat out of your eyes.</a:t>
            </a:r>
          </a:p>
          <a:p>
            <a:pPr defTabSz="933237">
              <a:defRPr/>
            </a:pPr>
            <a:endParaRPr lang="en-US" dirty="0" smtClean="0">
              <a:latin typeface="Times New Roman"/>
              <a:ea typeface="Calibri"/>
            </a:endParaRPr>
          </a:p>
          <a:p>
            <a:pPr defTabSz="933237">
              <a:defRPr/>
            </a:pPr>
            <a:r>
              <a:rPr lang="en-US" dirty="0" smtClean="0">
                <a:latin typeface="Times New Roman"/>
                <a:ea typeface="Calibri"/>
              </a:rPr>
              <a:t>Use extra precaution during the hours of 10 to 2, when the sun’s rays are the strongest. </a:t>
            </a:r>
          </a:p>
          <a:p>
            <a:pPr defTabSz="933237">
              <a:defRPr/>
            </a:pPr>
            <a:endParaRPr lang="en-US" dirty="0" smtClean="0">
              <a:latin typeface="Times New Roman"/>
              <a:ea typeface="Calibri"/>
            </a:endParaRPr>
          </a:p>
          <a:p>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34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smtClean="0">
              <a:latin typeface="Times New Roman"/>
            </a:endParaRPr>
          </a:p>
          <a:p>
            <a:pPr defTabSz="933237">
              <a:defRPr/>
            </a:pPr>
            <a:r>
              <a:rPr lang="en-US" dirty="0" smtClean="0">
                <a:latin typeface="Times New Roman"/>
              </a:rPr>
              <a:t>It is important to protect your eyes at work. It helps the health of your eyes in the long term. There are many ways that you can protect your eyes and keep them healthy.</a:t>
            </a:r>
          </a:p>
          <a:p>
            <a:pPr defTabSz="933237">
              <a:defRPr/>
            </a:pPr>
            <a:endParaRPr lang="en-US" dirty="0" smtClean="0">
              <a:latin typeface="Times New Roman"/>
            </a:endParaRPr>
          </a:p>
          <a:p>
            <a:pPr defTabSz="933237">
              <a:defRPr/>
            </a:pPr>
            <a:r>
              <a:rPr lang="en-US" dirty="0" smtClean="0"/>
              <a:t>Choose sunglasses that block 99-100% of UVA and UVB rays. Look for information on the label about protection from UV rays. Don’t use glasses that don’t offer information about this protection. </a:t>
            </a:r>
          </a:p>
          <a:p>
            <a:pPr defTabSz="933237">
              <a:defRPr/>
            </a:pPr>
            <a:endParaRPr lang="en-US" dirty="0" smtClean="0">
              <a:latin typeface="Times New Roman"/>
              <a:ea typeface="Calibri"/>
            </a:endParaRPr>
          </a:p>
          <a:p>
            <a:pPr defTabSz="933237">
              <a:defRPr/>
            </a:pPr>
            <a:r>
              <a:rPr lang="en-US" dirty="0" smtClean="0">
                <a:latin typeface="Times New Roman"/>
                <a:ea typeface="Calibri"/>
              </a:rPr>
              <a:t>Wear safety glasses to prevent injuries with sharp objects, plants, stones, dust, pesticides and other chemicals. Safety glasses should have the imprint of Z87. This means that they are approved for protection in case of impact.</a:t>
            </a:r>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35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39F252-187A-4451-A757-285D02532F1D}" type="slidenum">
              <a:rPr lang="en-US" smtClean="0"/>
              <a:pPr/>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400" dirty="0" smtClean="0"/>
              <a:t>Point out OSHA brochure.  (Hay</a:t>
            </a:r>
            <a:r>
              <a:rPr lang="en-US" sz="1400" baseline="0" dirty="0" smtClean="0"/>
              <a:t> un </a:t>
            </a:r>
            <a:r>
              <a:rPr lang="en-US" sz="1400" baseline="0" dirty="0" err="1" smtClean="0"/>
              <a:t>folleto</a:t>
            </a:r>
            <a:r>
              <a:rPr lang="en-US" sz="1400" baseline="0" dirty="0" smtClean="0"/>
              <a:t> de OSHA en </a:t>
            </a:r>
            <a:r>
              <a:rPr lang="en-US" sz="1400" baseline="0" dirty="0" err="1" smtClean="0"/>
              <a:t>sus</a:t>
            </a:r>
            <a:r>
              <a:rPr lang="en-US" sz="1400" baseline="0" dirty="0" smtClean="0"/>
              <a:t> </a:t>
            </a:r>
            <a:r>
              <a:rPr lang="en-US" sz="1400" baseline="0" dirty="0" err="1" smtClean="0"/>
              <a:t>carpetas</a:t>
            </a:r>
            <a:r>
              <a:rPr lang="en-US" sz="1400" baseline="0" dirty="0" smtClean="0"/>
              <a:t>.)</a:t>
            </a:r>
          </a:p>
          <a:p>
            <a:endParaRPr lang="en-US" sz="1400" baseline="0" dirty="0" smtClean="0"/>
          </a:p>
          <a:p>
            <a:r>
              <a:rPr lang="en-US" sz="1400" baseline="0" dirty="0" smtClean="0"/>
              <a:t>OSHA = </a:t>
            </a:r>
            <a:r>
              <a:rPr lang="en-US" sz="1400" baseline="0" dirty="0" err="1" smtClean="0"/>
              <a:t>Adminisracion</a:t>
            </a:r>
            <a:r>
              <a:rPr lang="en-US" sz="1400" baseline="0" dirty="0" smtClean="0"/>
              <a:t> de </a:t>
            </a:r>
            <a:r>
              <a:rPr lang="en-US" sz="1400" baseline="0" dirty="0" err="1" smtClean="0"/>
              <a:t>Seguridad</a:t>
            </a:r>
            <a:r>
              <a:rPr lang="en-US" sz="1400" baseline="0" dirty="0" smtClean="0"/>
              <a:t> y </a:t>
            </a:r>
            <a:r>
              <a:rPr lang="en-US" sz="1400" baseline="0" dirty="0" err="1" smtClean="0"/>
              <a:t>Salud</a:t>
            </a:r>
            <a:r>
              <a:rPr lang="en-US" sz="1400" baseline="0" dirty="0" smtClean="0"/>
              <a:t> </a:t>
            </a:r>
            <a:r>
              <a:rPr lang="en-US" sz="1400" baseline="0" dirty="0" err="1" smtClean="0"/>
              <a:t>Occupacional</a:t>
            </a: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Parte de </a:t>
            </a:r>
            <a:r>
              <a:rPr lang="en-US" sz="1400" baseline="0" dirty="0" err="1" smtClean="0"/>
              <a:t>Departamento</a:t>
            </a:r>
            <a:r>
              <a:rPr lang="en-US" sz="1400" baseline="0" dirty="0" smtClean="0"/>
              <a:t> de </a:t>
            </a:r>
            <a:r>
              <a:rPr lang="en-US" sz="1400" baseline="0" dirty="0" err="1" smtClean="0"/>
              <a:t>Trabajo</a:t>
            </a:r>
            <a:r>
              <a:rPr lang="en-US" sz="1400" baseline="0" dirty="0" smtClean="0"/>
              <a:t> federal</a:t>
            </a:r>
          </a:p>
          <a:p>
            <a:endParaRPr lang="en-US" sz="1400" dirty="0" smtClean="0"/>
          </a:p>
          <a:p>
            <a:r>
              <a:rPr lang="en-US" sz="1400" dirty="0" err="1" smtClean="0"/>
              <a:t>Encargada</a:t>
            </a:r>
            <a:r>
              <a:rPr lang="en-US" sz="1400" baseline="0" dirty="0" smtClean="0"/>
              <a:t> de la </a:t>
            </a:r>
            <a:r>
              <a:rPr lang="en-US" sz="1400" baseline="0" dirty="0" err="1" smtClean="0"/>
              <a:t>seguridad</a:t>
            </a:r>
            <a:r>
              <a:rPr lang="en-US" sz="1400" baseline="0" dirty="0" smtClean="0"/>
              <a:t> de los </a:t>
            </a:r>
            <a:r>
              <a:rPr lang="en-US" sz="1400" baseline="0" dirty="0" err="1" smtClean="0"/>
              <a:t>trabajadores</a:t>
            </a:r>
            <a:endParaRPr lang="en-US" sz="1400" baseline="0" dirty="0" smtClean="0"/>
          </a:p>
          <a:p>
            <a:r>
              <a:rPr lang="en-US" sz="1400" baseline="0" dirty="0" err="1" smtClean="0"/>
              <a:t>Crean</a:t>
            </a:r>
            <a:r>
              <a:rPr lang="en-US" sz="1400" baseline="0" dirty="0" smtClean="0"/>
              <a:t> y </a:t>
            </a:r>
            <a:r>
              <a:rPr lang="en-US" sz="1400" baseline="0" dirty="0" err="1" smtClean="0"/>
              <a:t>hacen</a:t>
            </a:r>
            <a:r>
              <a:rPr lang="en-US" sz="1400" baseline="0" dirty="0" smtClean="0"/>
              <a:t> </a:t>
            </a:r>
            <a:r>
              <a:rPr lang="en-US" sz="1400" baseline="0" dirty="0" err="1" smtClean="0"/>
              <a:t>cumplir</a:t>
            </a:r>
            <a:r>
              <a:rPr lang="en-US" sz="1400" baseline="0" dirty="0" smtClean="0"/>
              <a:t> </a:t>
            </a:r>
            <a:r>
              <a:rPr lang="en-US" sz="1400" baseline="0" dirty="0" err="1" smtClean="0"/>
              <a:t>estandares</a:t>
            </a:r>
            <a:r>
              <a:rPr lang="en-US" sz="1400" baseline="0" dirty="0" smtClean="0"/>
              <a:t> de </a:t>
            </a:r>
            <a:r>
              <a:rPr lang="en-US" sz="1400" baseline="0" dirty="0" err="1" smtClean="0"/>
              <a:t>trabajo</a:t>
            </a:r>
            <a:r>
              <a:rPr lang="en-US" sz="1400" baseline="0" dirty="0" smtClean="0"/>
              <a:t> </a:t>
            </a:r>
            <a:r>
              <a:rPr lang="en-US" sz="1400" baseline="0" dirty="0" err="1" smtClean="0"/>
              <a:t>que</a:t>
            </a:r>
            <a:r>
              <a:rPr lang="en-US" sz="1400" baseline="0" dirty="0" smtClean="0"/>
              <a:t> </a:t>
            </a:r>
            <a:r>
              <a:rPr lang="en-US" sz="1400" baseline="0" dirty="0" err="1" smtClean="0"/>
              <a:t>tienen</a:t>
            </a:r>
            <a:r>
              <a:rPr lang="en-US" sz="1400" baseline="0" dirty="0" smtClean="0"/>
              <a:t> </a:t>
            </a:r>
            <a:r>
              <a:rPr lang="en-US" sz="1400" baseline="0" dirty="0" err="1" smtClean="0"/>
              <a:t>que</a:t>
            </a:r>
            <a:r>
              <a:rPr lang="en-US" sz="1400" baseline="0" dirty="0" smtClean="0"/>
              <a:t> </a:t>
            </a:r>
            <a:r>
              <a:rPr lang="en-US" sz="1400" baseline="0" dirty="0" err="1" smtClean="0"/>
              <a:t>ver</a:t>
            </a:r>
            <a:r>
              <a:rPr lang="en-US" sz="1400" baseline="0" dirty="0" smtClean="0"/>
              <a:t> con </a:t>
            </a:r>
            <a:r>
              <a:rPr lang="en-US" sz="1400" baseline="0" dirty="0" err="1" smtClean="0"/>
              <a:t>salud</a:t>
            </a:r>
            <a:r>
              <a:rPr lang="en-US" sz="1400" baseline="0" dirty="0" smtClean="0"/>
              <a:t> y </a:t>
            </a:r>
            <a:r>
              <a:rPr lang="en-US" sz="1400" baseline="0" dirty="0" err="1" smtClean="0"/>
              <a:t>seguridad</a:t>
            </a:r>
            <a:endParaRPr lang="en-US" sz="1400" baseline="0" dirty="0" smtClean="0"/>
          </a:p>
          <a:p>
            <a:r>
              <a:rPr lang="en-US" sz="1400" baseline="0" dirty="0" smtClean="0"/>
              <a:t>Lo </a:t>
            </a:r>
            <a:r>
              <a:rPr lang="en-US" sz="1400" baseline="0" dirty="0" err="1" smtClean="0"/>
              <a:t>basico</a:t>
            </a:r>
            <a:r>
              <a:rPr lang="en-US" sz="1400" baseline="0" dirty="0" smtClean="0"/>
              <a:t>: </a:t>
            </a:r>
            <a:r>
              <a:rPr lang="en-US" sz="1400" baseline="0" dirty="0" err="1" smtClean="0"/>
              <a:t>Tiene</a:t>
            </a:r>
            <a:r>
              <a:rPr lang="en-US" sz="1400" baseline="0" dirty="0" smtClean="0"/>
              <a:t> el </a:t>
            </a:r>
            <a:r>
              <a:rPr lang="en-US" sz="1400" baseline="0" dirty="0" err="1" smtClean="0"/>
              <a:t>derecho</a:t>
            </a:r>
            <a:r>
              <a:rPr lang="en-US" sz="1400" baseline="0" dirty="0" smtClean="0"/>
              <a:t> a un </a:t>
            </a:r>
            <a:r>
              <a:rPr lang="en-US" sz="1400" baseline="0" dirty="0" err="1" smtClean="0"/>
              <a:t>sitio</a:t>
            </a:r>
            <a:r>
              <a:rPr lang="en-US" sz="1400" baseline="0" dirty="0" smtClean="0"/>
              <a:t> de </a:t>
            </a:r>
            <a:r>
              <a:rPr lang="en-US" sz="1400" baseline="0" dirty="0" err="1" smtClean="0"/>
              <a:t>trabajo</a:t>
            </a:r>
            <a:r>
              <a:rPr lang="en-US" sz="1400" baseline="0" dirty="0" smtClean="0"/>
              <a:t> </a:t>
            </a:r>
            <a:r>
              <a:rPr lang="en-US" sz="1400" baseline="0" dirty="0" err="1" smtClean="0"/>
              <a:t>seguro</a:t>
            </a:r>
            <a:endParaRPr lang="en-US" sz="1400" baseline="0" dirty="0" smtClean="0"/>
          </a:p>
          <a:p>
            <a:endParaRPr lang="en-US" sz="1400" baseline="0" dirty="0" smtClean="0"/>
          </a:p>
          <a:p>
            <a:r>
              <a:rPr lang="en-US" sz="1400" baseline="0" dirty="0" err="1" smtClean="0"/>
              <a:t>Riesgos</a:t>
            </a:r>
            <a:r>
              <a:rPr lang="en-US" sz="1400" baseline="0" dirty="0" smtClean="0"/>
              <a:t> en el </a:t>
            </a:r>
            <a:r>
              <a:rPr lang="en-US" sz="1400" baseline="0" dirty="0" err="1" smtClean="0"/>
              <a:t>trabajo</a:t>
            </a:r>
            <a:r>
              <a:rPr lang="en-US" sz="1400" baseline="0" dirty="0" smtClean="0"/>
              <a:t> – </a:t>
            </a:r>
            <a:r>
              <a:rPr lang="en-US" sz="1400" baseline="0" dirty="0" err="1" smtClean="0"/>
              <a:t>puede</a:t>
            </a:r>
            <a:r>
              <a:rPr lang="en-US" sz="1400" baseline="0" dirty="0" smtClean="0"/>
              <a:t> ser parte del </a:t>
            </a:r>
            <a:r>
              <a:rPr lang="en-US" sz="1400" baseline="0" dirty="0" err="1" smtClean="0"/>
              <a:t>trabajo</a:t>
            </a:r>
            <a:r>
              <a:rPr lang="en-US" sz="1400" baseline="0" dirty="0" smtClean="0"/>
              <a:t>, </a:t>
            </a:r>
            <a:r>
              <a:rPr lang="en-US" sz="1400" baseline="0" dirty="0" err="1" smtClean="0"/>
              <a:t>pero</a:t>
            </a:r>
            <a:r>
              <a:rPr lang="en-US" sz="1400" baseline="0" dirty="0" smtClean="0"/>
              <a:t> el patron </a:t>
            </a:r>
            <a:r>
              <a:rPr lang="en-US" sz="1400" baseline="0" dirty="0" err="1" smtClean="0"/>
              <a:t>tiene</a:t>
            </a:r>
            <a:r>
              <a:rPr lang="en-US" sz="1400" baseline="0" dirty="0" smtClean="0"/>
              <a:t> </a:t>
            </a:r>
            <a:r>
              <a:rPr lang="en-US" sz="1400" baseline="0" dirty="0" err="1" smtClean="0"/>
              <a:t>que</a:t>
            </a:r>
            <a:r>
              <a:rPr lang="en-US" sz="1400" baseline="0" dirty="0" smtClean="0"/>
              <a:t> </a:t>
            </a:r>
            <a:r>
              <a:rPr lang="en-US" sz="1400" baseline="0" dirty="0" err="1" smtClean="0"/>
              <a:t>reducir</a:t>
            </a:r>
            <a:r>
              <a:rPr lang="en-US" sz="1400" baseline="0" dirty="0" smtClean="0"/>
              <a:t> </a:t>
            </a:r>
            <a:r>
              <a:rPr lang="en-US" sz="1400" baseline="0" dirty="0" err="1" smtClean="0"/>
              <a:t>su</a:t>
            </a:r>
            <a:r>
              <a:rPr lang="en-US" sz="1400" baseline="0" dirty="0" smtClean="0"/>
              <a:t> </a:t>
            </a:r>
            <a:r>
              <a:rPr lang="en-US" sz="1400" baseline="0" dirty="0" err="1" smtClean="0"/>
              <a:t>exposicion</a:t>
            </a:r>
            <a:r>
              <a:rPr lang="en-US" sz="1400" baseline="0" dirty="0" smtClean="0"/>
              <a:t> a los </a:t>
            </a:r>
            <a:r>
              <a:rPr lang="en-US" sz="1400" baseline="0" dirty="0" err="1" smtClean="0"/>
              <a:t>riesgos</a:t>
            </a:r>
            <a:endParaRPr lang="en-US" sz="1400" baseline="0" dirty="0" smtClean="0"/>
          </a:p>
          <a:p>
            <a:endParaRPr lang="en-US" sz="1400" baseline="0" dirty="0" smtClean="0"/>
          </a:p>
          <a:p>
            <a:r>
              <a:rPr lang="en-US" sz="1400" baseline="0" dirty="0" err="1" smtClean="0"/>
              <a:t>Pesticidas</a:t>
            </a:r>
            <a:r>
              <a:rPr lang="en-US" sz="1400" baseline="0" dirty="0" smtClean="0"/>
              <a:t> son parte de </a:t>
            </a:r>
            <a:r>
              <a:rPr lang="en-US" sz="1400" baseline="0" dirty="0" err="1" smtClean="0"/>
              <a:t>otro</a:t>
            </a:r>
            <a:r>
              <a:rPr lang="en-US" sz="1400" baseline="0" dirty="0" smtClean="0"/>
              <a:t> </a:t>
            </a:r>
            <a:r>
              <a:rPr lang="en-US" sz="1400" baseline="0" dirty="0" err="1" smtClean="0"/>
              <a:t>estandard</a:t>
            </a:r>
            <a:r>
              <a:rPr lang="en-US" sz="1400" baseline="0" dirty="0" smtClean="0"/>
              <a:t>, no </a:t>
            </a:r>
            <a:r>
              <a:rPr lang="en-US" sz="1400" baseline="0" dirty="0" err="1" smtClean="0"/>
              <a:t>es</a:t>
            </a:r>
            <a:r>
              <a:rPr lang="en-US" sz="1400" baseline="0" dirty="0" smtClean="0"/>
              <a:t> un </a:t>
            </a:r>
            <a:r>
              <a:rPr lang="en-US" sz="1400" baseline="0" dirty="0" err="1" smtClean="0"/>
              <a:t>enfoque</a:t>
            </a:r>
            <a:r>
              <a:rPr lang="en-US" sz="1400" baseline="0" dirty="0" smtClean="0"/>
              <a:t> de OSHA</a:t>
            </a:r>
          </a:p>
          <a:p>
            <a:endParaRPr lang="en-US" sz="1400" baseline="0" dirty="0" smtClean="0"/>
          </a:p>
          <a:p>
            <a:r>
              <a:rPr lang="en-US" sz="1400" baseline="0" dirty="0" err="1" smtClean="0"/>
              <a:t>Tiene</a:t>
            </a:r>
            <a:r>
              <a:rPr lang="en-US" sz="1400" baseline="0" dirty="0" smtClean="0"/>
              <a:t> el </a:t>
            </a:r>
            <a:r>
              <a:rPr lang="en-US" sz="1400" baseline="0" dirty="0" err="1" smtClean="0"/>
              <a:t>derecho</a:t>
            </a:r>
            <a:r>
              <a:rPr lang="en-US" sz="1400" baseline="0" dirty="0" smtClean="0"/>
              <a:t> a </a:t>
            </a:r>
            <a:r>
              <a:rPr lang="en-US" sz="1400" baseline="0" dirty="0" err="1" smtClean="0"/>
              <a:t>quejarse</a:t>
            </a:r>
            <a:r>
              <a:rPr lang="en-US" sz="1400" baseline="0" dirty="0" smtClean="0"/>
              <a:t> </a:t>
            </a:r>
            <a:r>
              <a:rPr lang="en-US" sz="1400" baseline="0" dirty="0" err="1" smtClean="0"/>
              <a:t>si</a:t>
            </a:r>
            <a:r>
              <a:rPr lang="en-US" sz="1400" baseline="0" dirty="0" smtClean="0"/>
              <a:t> </a:t>
            </a:r>
            <a:r>
              <a:rPr lang="en-US" sz="1400" baseline="0" dirty="0" err="1" smtClean="0"/>
              <a:t>piensa</a:t>
            </a:r>
            <a:r>
              <a:rPr lang="en-US" sz="1400" baseline="0" dirty="0" smtClean="0"/>
              <a:t> </a:t>
            </a:r>
            <a:r>
              <a:rPr lang="en-US" sz="1400" baseline="0" dirty="0" err="1" smtClean="0"/>
              <a:t>que</a:t>
            </a:r>
            <a:r>
              <a:rPr lang="en-US" sz="1400" baseline="0" dirty="0" smtClean="0"/>
              <a:t> </a:t>
            </a:r>
            <a:r>
              <a:rPr lang="en-US" sz="1400" baseline="0" dirty="0" err="1" smtClean="0"/>
              <a:t>su</a:t>
            </a:r>
            <a:r>
              <a:rPr lang="en-US" sz="1400" baseline="0" dirty="0" smtClean="0"/>
              <a:t> patron no </a:t>
            </a:r>
            <a:r>
              <a:rPr lang="en-US" sz="1400" baseline="0" dirty="0" err="1" smtClean="0"/>
              <a:t>esta</a:t>
            </a:r>
            <a:r>
              <a:rPr lang="en-US" sz="1400" baseline="0" dirty="0" smtClean="0"/>
              <a:t> </a:t>
            </a:r>
            <a:r>
              <a:rPr lang="en-US" sz="1400" baseline="0" dirty="0" err="1" smtClean="0"/>
              <a:t>respetando</a:t>
            </a:r>
            <a:r>
              <a:rPr lang="en-US" sz="1400" baseline="0" dirty="0" smtClean="0"/>
              <a:t> la </a:t>
            </a:r>
            <a:r>
              <a:rPr lang="en-US" sz="1400" baseline="0" dirty="0" err="1" smtClean="0"/>
              <a:t>seguridad</a:t>
            </a:r>
            <a:r>
              <a:rPr lang="en-US" sz="1400" baseline="0" dirty="0" smtClean="0"/>
              <a:t> de los </a:t>
            </a:r>
            <a:r>
              <a:rPr lang="en-US" sz="1400" baseline="0" dirty="0" err="1" smtClean="0"/>
              <a:t>trabajadores</a:t>
            </a:r>
            <a:r>
              <a:rPr lang="en-US" sz="1400" baseline="0" dirty="0" smtClean="0"/>
              <a:t>.  No </a:t>
            </a:r>
            <a:r>
              <a:rPr lang="en-US" sz="1400" baseline="0" dirty="0" err="1" smtClean="0"/>
              <a:t>debe</a:t>
            </a:r>
            <a:r>
              <a:rPr lang="en-US" sz="1400" baseline="0" dirty="0" smtClean="0"/>
              <a:t> </a:t>
            </a:r>
            <a:r>
              <a:rPr lang="en-US" sz="1400" baseline="0" dirty="0" err="1" smtClean="0"/>
              <a:t>tomar</a:t>
            </a:r>
            <a:r>
              <a:rPr lang="en-US" sz="1400" baseline="0" dirty="0" smtClean="0"/>
              <a:t> </a:t>
            </a:r>
            <a:r>
              <a:rPr lang="en-US" sz="1400" baseline="0" dirty="0" err="1" smtClean="0"/>
              <a:t>represalias</a:t>
            </a:r>
            <a:r>
              <a:rPr lang="en-US" sz="1400" baseline="0" dirty="0" smtClean="0"/>
              <a:t> en contra de </a:t>
            </a:r>
            <a:r>
              <a:rPr lang="en-US" sz="1400" baseline="0" dirty="0" err="1" smtClean="0"/>
              <a:t>usted</a:t>
            </a:r>
            <a:r>
              <a:rPr lang="en-US" sz="1400" baseline="0" dirty="0" smtClean="0"/>
              <a:t> </a:t>
            </a:r>
            <a:r>
              <a:rPr lang="en-US" sz="1400" baseline="0" dirty="0" err="1" smtClean="0"/>
              <a:t>por</a:t>
            </a:r>
            <a:r>
              <a:rPr lang="en-US" sz="1400" baseline="0" dirty="0" smtClean="0"/>
              <a:t> </a:t>
            </a:r>
            <a:r>
              <a:rPr lang="en-US" sz="1400" baseline="0" dirty="0" err="1" smtClean="0"/>
              <a:t>intentar</a:t>
            </a:r>
            <a:r>
              <a:rPr lang="en-US" sz="1400" baseline="0" dirty="0" smtClean="0"/>
              <a:t> </a:t>
            </a:r>
            <a:r>
              <a:rPr lang="en-US" sz="1400" baseline="0" dirty="0" err="1" smtClean="0"/>
              <a:t>exigir</a:t>
            </a:r>
            <a:r>
              <a:rPr lang="en-US" sz="1400" baseline="0" dirty="0" smtClean="0"/>
              <a:t> </a:t>
            </a:r>
            <a:r>
              <a:rPr lang="en-US" sz="1400" baseline="0" dirty="0" err="1" smtClean="0"/>
              <a:t>sus</a:t>
            </a:r>
            <a:r>
              <a:rPr lang="en-US" sz="1400" baseline="0" dirty="0" smtClean="0"/>
              <a:t> </a:t>
            </a:r>
            <a:r>
              <a:rPr lang="en-US" sz="1400" baseline="0" dirty="0" err="1" smtClean="0"/>
              <a:t>derechos</a:t>
            </a:r>
            <a:r>
              <a:rPr lang="en-US" sz="1400" baseline="0" dirty="0" smtClean="0"/>
              <a:t>.</a:t>
            </a:r>
          </a:p>
          <a:p>
            <a:endParaRPr lang="en-US" sz="1400" baseline="0" dirty="0" smtClean="0"/>
          </a:p>
          <a:p>
            <a:r>
              <a:rPr lang="en-US" sz="1400" baseline="0" dirty="0" smtClean="0"/>
              <a:t>OSHA </a:t>
            </a:r>
            <a:r>
              <a:rPr lang="en-US" sz="1400" baseline="0" dirty="0" err="1" smtClean="0"/>
              <a:t>hace</a:t>
            </a:r>
            <a:r>
              <a:rPr lang="en-US" sz="1400" baseline="0" dirty="0" smtClean="0"/>
              <a:t> </a:t>
            </a:r>
            <a:r>
              <a:rPr lang="en-US" sz="1400" baseline="0" dirty="0" err="1" smtClean="0"/>
              <a:t>inspecciones</a:t>
            </a:r>
            <a:r>
              <a:rPr lang="en-US" sz="1400" baseline="0" dirty="0" smtClean="0"/>
              <a:t> de </a:t>
            </a:r>
            <a:r>
              <a:rPr lang="en-US" sz="1400" baseline="0" dirty="0" err="1" smtClean="0"/>
              <a:t>sitios</a:t>
            </a:r>
            <a:r>
              <a:rPr lang="en-US" sz="1400" baseline="0" dirty="0" smtClean="0"/>
              <a:t> de </a:t>
            </a:r>
            <a:r>
              <a:rPr lang="en-US" sz="1400" baseline="0" dirty="0" err="1" smtClean="0"/>
              <a:t>trabajo</a:t>
            </a:r>
            <a:r>
              <a:rPr lang="en-US" sz="1400" baseline="0" dirty="0" smtClean="0"/>
              <a:t>.</a:t>
            </a:r>
          </a:p>
          <a:p>
            <a:r>
              <a:rPr lang="en-US" sz="1400" baseline="0" dirty="0" smtClean="0"/>
              <a:t>	(Si </a:t>
            </a:r>
            <a:r>
              <a:rPr lang="en-US" sz="1400" baseline="0" dirty="0" err="1" smtClean="0"/>
              <a:t>viene</a:t>
            </a:r>
            <a:r>
              <a:rPr lang="en-US" sz="1400" baseline="0" dirty="0" smtClean="0"/>
              <a:t> un inspector, </a:t>
            </a:r>
            <a:r>
              <a:rPr lang="en-US" sz="1400" baseline="0" dirty="0" err="1" smtClean="0"/>
              <a:t>puede</a:t>
            </a:r>
            <a:r>
              <a:rPr lang="en-US" sz="1400" baseline="0" dirty="0" smtClean="0"/>
              <a:t> </a:t>
            </a:r>
            <a:r>
              <a:rPr lang="en-US" sz="1400" baseline="0" dirty="0" err="1" smtClean="0"/>
              <a:t>hablar</a:t>
            </a:r>
            <a:r>
              <a:rPr lang="en-US" sz="1400" baseline="0" dirty="0" smtClean="0"/>
              <a:t> con el en </a:t>
            </a:r>
            <a:r>
              <a:rPr lang="en-US" sz="1400" baseline="0" dirty="0" err="1" smtClean="0"/>
              <a:t>privado</a:t>
            </a:r>
            <a:r>
              <a:rPr lang="en-US" sz="1400" baseline="0" dirty="0" smtClean="0"/>
              <a:t> </a:t>
            </a:r>
            <a:r>
              <a:rPr lang="en-US" sz="1400" baseline="0" dirty="0" err="1" smtClean="0"/>
              <a:t>para</a:t>
            </a:r>
            <a:r>
              <a:rPr lang="en-US" sz="1400" baseline="0" dirty="0" smtClean="0"/>
              <a:t> </a:t>
            </a:r>
            <a:r>
              <a:rPr lang="en-US" sz="1400" baseline="0" dirty="0" err="1" smtClean="0"/>
              <a:t>compartir</a:t>
            </a:r>
            <a:r>
              <a:rPr lang="en-US" sz="1400" baseline="0" dirty="0" smtClean="0"/>
              <a:t> </a:t>
            </a:r>
            <a:r>
              <a:rPr lang="en-US" sz="1400" baseline="0" dirty="0" err="1" smtClean="0"/>
              <a:t>sus</a:t>
            </a:r>
            <a:r>
              <a:rPr lang="en-US" sz="1400" baseline="0" dirty="0" smtClean="0"/>
              <a:t> </a:t>
            </a:r>
            <a:r>
              <a:rPr lang="en-US" sz="1400" baseline="0" dirty="0" err="1" smtClean="0"/>
              <a:t>preocupaciones</a:t>
            </a:r>
            <a:r>
              <a:rPr lang="en-US" sz="1400" baseline="0" dirty="0" smtClean="0"/>
              <a:t>.)</a:t>
            </a:r>
          </a:p>
          <a:p>
            <a:endParaRPr lang="en-US" sz="1400" baseline="0" dirty="0" smtClean="0"/>
          </a:p>
          <a:p>
            <a:r>
              <a:rPr lang="en-US" sz="1400" baseline="0" dirty="0" smtClean="0"/>
              <a:t>Este </a:t>
            </a:r>
            <a:r>
              <a:rPr lang="en-US" sz="1400" baseline="0" dirty="0" err="1" smtClean="0"/>
              <a:t>es</a:t>
            </a:r>
            <a:r>
              <a:rPr lang="en-US" sz="1400" baseline="0" dirty="0" smtClean="0"/>
              <a:t> un </a:t>
            </a:r>
            <a:r>
              <a:rPr lang="en-US" sz="1400" baseline="0" dirty="0" err="1" smtClean="0"/>
              <a:t>resumen</a:t>
            </a:r>
            <a:r>
              <a:rPr lang="en-US" sz="1400" baseline="0" dirty="0" smtClean="0"/>
              <a:t> </a:t>
            </a:r>
            <a:r>
              <a:rPr lang="en-US" sz="1400" baseline="0" dirty="0" err="1" smtClean="0"/>
              <a:t>muy</a:t>
            </a:r>
            <a:r>
              <a:rPr lang="en-US" sz="1400" baseline="0" dirty="0" smtClean="0"/>
              <a:t> </a:t>
            </a:r>
            <a:r>
              <a:rPr lang="en-US" sz="1400" baseline="0" dirty="0" err="1" smtClean="0"/>
              <a:t>corto</a:t>
            </a:r>
            <a:r>
              <a:rPr lang="en-US" sz="1400" baseline="0" dirty="0" smtClean="0"/>
              <a:t>.  Hay </a:t>
            </a:r>
            <a:r>
              <a:rPr lang="en-US" sz="1400" baseline="0" dirty="0" err="1" smtClean="0"/>
              <a:t>mucha</a:t>
            </a:r>
            <a:r>
              <a:rPr lang="en-US" sz="1400" baseline="0" dirty="0" smtClean="0"/>
              <a:t> </a:t>
            </a:r>
            <a:r>
              <a:rPr lang="en-US" sz="1400" baseline="0" dirty="0" err="1" smtClean="0"/>
              <a:t>mas</a:t>
            </a:r>
            <a:r>
              <a:rPr lang="en-US" sz="1400" baseline="0" dirty="0" smtClean="0"/>
              <a:t> </a:t>
            </a:r>
            <a:r>
              <a:rPr lang="en-US" sz="1400" baseline="0" dirty="0" err="1" smtClean="0"/>
              <a:t>informacion</a:t>
            </a:r>
            <a:r>
              <a:rPr lang="en-US" sz="1400" baseline="0" dirty="0" smtClean="0"/>
              <a:t> </a:t>
            </a:r>
            <a:r>
              <a:rPr lang="en-US" sz="1400" baseline="0" dirty="0" err="1" smtClean="0"/>
              <a:t>sobre</a:t>
            </a:r>
            <a:r>
              <a:rPr lang="en-US" sz="1400" baseline="0" dirty="0" smtClean="0"/>
              <a:t> OSHA y no </a:t>
            </a:r>
            <a:r>
              <a:rPr lang="en-US" sz="1400" baseline="0" dirty="0" err="1" smtClean="0"/>
              <a:t>tenemos</a:t>
            </a:r>
            <a:r>
              <a:rPr lang="en-US" sz="1400" baseline="0" dirty="0" smtClean="0"/>
              <a:t> el </a:t>
            </a:r>
            <a:r>
              <a:rPr lang="en-US" sz="1400" baseline="0" dirty="0" err="1" smtClean="0"/>
              <a:t>tiempo</a:t>
            </a:r>
            <a:r>
              <a:rPr lang="en-US" sz="1400" baseline="0" dirty="0" smtClean="0"/>
              <a:t> </a:t>
            </a:r>
            <a:r>
              <a:rPr lang="en-US" sz="1400" baseline="0" dirty="0" err="1" smtClean="0"/>
              <a:t>hoy</a:t>
            </a:r>
            <a:r>
              <a:rPr lang="en-US" sz="1400" baseline="0" dirty="0" smtClean="0"/>
              <a:t> </a:t>
            </a:r>
            <a:r>
              <a:rPr lang="en-US" sz="1400" baseline="0" dirty="0" err="1" smtClean="0"/>
              <a:t>para</a:t>
            </a:r>
            <a:r>
              <a:rPr lang="en-US" sz="1400" baseline="0" dirty="0" smtClean="0"/>
              <a:t> </a:t>
            </a:r>
            <a:r>
              <a:rPr lang="en-US" sz="1400" baseline="0" dirty="0" err="1" smtClean="0"/>
              <a:t>hablar</a:t>
            </a:r>
            <a:r>
              <a:rPr lang="en-US" sz="1400" baseline="0" dirty="0" smtClean="0"/>
              <a:t> de </a:t>
            </a:r>
            <a:r>
              <a:rPr lang="en-US" sz="1400" baseline="0" dirty="0" err="1" smtClean="0"/>
              <a:t>todo</a:t>
            </a:r>
            <a:r>
              <a:rPr lang="en-US" sz="1400" baseline="0" dirty="0" smtClean="0"/>
              <a:t>.  Si </a:t>
            </a:r>
            <a:r>
              <a:rPr lang="en-US" sz="1400" baseline="0" dirty="0" err="1" smtClean="0"/>
              <a:t>tiene</a:t>
            </a:r>
            <a:r>
              <a:rPr lang="en-US" sz="1400" baseline="0" dirty="0" smtClean="0"/>
              <a:t> </a:t>
            </a:r>
            <a:r>
              <a:rPr lang="en-US" sz="1400" baseline="0" dirty="0" err="1" smtClean="0"/>
              <a:t>mas</a:t>
            </a:r>
            <a:r>
              <a:rPr lang="en-US" sz="1400" baseline="0" dirty="0" smtClean="0"/>
              <a:t> </a:t>
            </a:r>
            <a:r>
              <a:rPr lang="en-US" sz="1400" baseline="0" dirty="0" err="1" smtClean="0"/>
              <a:t>preguntas</a:t>
            </a:r>
            <a:r>
              <a:rPr lang="en-US" sz="1400" baseline="0" dirty="0" smtClean="0"/>
              <a:t> </a:t>
            </a:r>
            <a:r>
              <a:rPr lang="en-US" sz="1400" baseline="0" dirty="0" err="1" smtClean="0"/>
              <a:t>sobre</a:t>
            </a:r>
            <a:r>
              <a:rPr lang="en-US" sz="1400" baseline="0" dirty="0" smtClean="0"/>
              <a:t> OSHA, </a:t>
            </a:r>
            <a:r>
              <a:rPr lang="en-US" sz="1400" baseline="0" dirty="0" err="1" smtClean="0"/>
              <a:t>puede</a:t>
            </a:r>
            <a:r>
              <a:rPr lang="en-US" sz="1400" baseline="0" dirty="0" smtClean="0"/>
              <a:t> </a:t>
            </a:r>
            <a:r>
              <a:rPr lang="en-US" sz="1400" baseline="0" dirty="0" err="1" smtClean="0"/>
              <a:t>comunicarse</a:t>
            </a:r>
            <a:r>
              <a:rPr lang="en-US" sz="1400" baseline="0" dirty="0" smtClean="0"/>
              <a:t> con </a:t>
            </a:r>
            <a:r>
              <a:rPr lang="en-US" sz="1400" baseline="0" dirty="0" err="1" smtClean="0"/>
              <a:t>nuestra</a:t>
            </a:r>
            <a:r>
              <a:rPr lang="en-US" sz="1400" baseline="0" dirty="0" smtClean="0"/>
              <a:t> </a:t>
            </a:r>
            <a:r>
              <a:rPr lang="en-US" sz="1400" baseline="0" dirty="0" err="1" smtClean="0"/>
              <a:t>oficina</a:t>
            </a:r>
            <a:r>
              <a:rPr lang="en-US" sz="1400" baseline="0" dirty="0" smtClean="0"/>
              <a:t>.  </a:t>
            </a:r>
          </a:p>
          <a:p>
            <a:endParaRPr lang="en-US" sz="1400" baseline="0" dirty="0" smtClean="0"/>
          </a:p>
          <a:p>
            <a:endParaRPr lang="en-US" sz="1400" baseline="0" dirty="0" smtClean="0"/>
          </a:p>
          <a:p>
            <a:r>
              <a:rPr lang="en-US" sz="1400" baseline="0" dirty="0" err="1" smtClean="0"/>
              <a:t>Por</a:t>
            </a:r>
            <a:r>
              <a:rPr lang="en-US" sz="1400" baseline="0" dirty="0" smtClean="0"/>
              <a:t> el </a:t>
            </a:r>
            <a:r>
              <a:rPr lang="en-US" sz="1400" baseline="0" dirty="0" err="1" smtClean="0"/>
              <a:t>momento</a:t>
            </a:r>
            <a:r>
              <a:rPr lang="en-US" sz="1400" baseline="0" dirty="0" smtClean="0"/>
              <a:t>, no hay </a:t>
            </a:r>
            <a:r>
              <a:rPr lang="en-US" sz="1400" baseline="0" dirty="0" err="1" smtClean="0"/>
              <a:t>reglas</a:t>
            </a:r>
            <a:r>
              <a:rPr lang="en-US" sz="1400" baseline="0" dirty="0" smtClean="0"/>
              <a:t> </a:t>
            </a:r>
            <a:r>
              <a:rPr lang="en-US" sz="1400" baseline="0" dirty="0" err="1" smtClean="0"/>
              <a:t>federales</a:t>
            </a:r>
            <a:r>
              <a:rPr lang="en-US" sz="1400" baseline="0" dirty="0" smtClean="0"/>
              <a:t> </a:t>
            </a:r>
            <a:r>
              <a:rPr lang="en-US" sz="1400" baseline="0" dirty="0" err="1" smtClean="0"/>
              <a:t>sobre</a:t>
            </a:r>
            <a:r>
              <a:rPr lang="en-US" sz="1400" baseline="0" dirty="0" smtClean="0"/>
              <a:t> el </a:t>
            </a:r>
            <a:r>
              <a:rPr lang="en-US" sz="1400" baseline="0" dirty="0" err="1" smtClean="0"/>
              <a:t>calor</a:t>
            </a:r>
            <a:r>
              <a:rPr lang="en-US" sz="1400" baseline="0" dirty="0" smtClean="0"/>
              <a:t>.   </a:t>
            </a:r>
            <a:r>
              <a:rPr lang="en-US" sz="1400" baseline="0" dirty="0" err="1" smtClean="0"/>
              <a:t>Pero</a:t>
            </a:r>
            <a:r>
              <a:rPr lang="en-US" sz="1400" baseline="0" dirty="0" smtClean="0"/>
              <a:t> OSHA </a:t>
            </a:r>
            <a:r>
              <a:rPr lang="en-US" sz="1400" baseline="0" dirty="0" err="1" smtClean="0"/>
              <a:t>tiene</a:t>
            </a:r>
            <a:r>
              <a:rPr lang="en-US" sz="1400" baseline="0" dirty="0" smtClean="0"/>
              <a:t> </a:t>
            </a:r>
            <a:r>
              <a:rPr lang="en-US" sz="1400" baseline="0" dirty="0" err="1" smtClean="0"/>
              <a:t>una</a:t>
            </a:r>
            <a:r>
              <a:rPr lang="en-US" sz="1400" baseline="0" dirty="0" smtClean="0"/>
              <a:t> </a:t>
            </a:r>
            <a:r>
              <a:rPr lang="en-US" sz="1400" baseline="0" dirty="0" err="1" smtClean="0"/>
              <a:t>campana</a:t>
            </a:r>
            <a:r>
              <a:rPr lang="en-US" sz="1400" baseline="0" dirty="0" smtClean="0"/>
              <a:t> </a:t>
            </a:r>
            <a:r>
              <a:rPr lang="en-US" sz="1400" baseline="0" dirty="0" err="1" smtClean="0"/>
              <a:t>muy</a:t>
            </a:r>
            <a:r>
              <a:rPr lang="en-US" sz="1400" baseline="0" dirty="0" smtClean="0"/>
              <a:t> </a:t>
            </a:r>
            <a:r>
              <a:rPr lang="en-US" sz="1400" baseline="0" dirty="0" err="1" smtClean="0"/>
              <a:t>grande</a:t>
            </a:r>
            <a:r>
              <a:rPr lang="en-US" sz="1400" baseline="0" dirty="0" smtClean="0"/>
              <a:t> </a:t>
            </a:r>
            <a:r>
              <a:rPr lang="en-US" sz="1400" baseline="0" dirty="0" err="1" smtClean="0"/>
              <a:t>este</a:t>
            </a:r>
            <a:r>
              <a:rPr lang="en-US" sz="1400" baseline="0" dirty="0" smtClean="0"/>
              <a:t> </a:t>
            </a:r>
            <a:r>
              <a:rPr lang="en-US" sz="1400" baseline="0" dirty="0" err="1" smtClean="0"/>
              <a:t>verano</a:t>
            </a:r>
            <a:r>
              <a:rPr lang="en-US" sz="1400" baseline="0" dirty="0" smtClean="0"/>
              <a:t> </a:t>
            </a:r>
            <a:r>
              <a:rPr lang="en-US" sz="1400" baseline="0" dirty="0" err="1" smtClean="0"/>
              <a:t>para</a:t>
            </a:r>
            <a:r>
              <a:rPr lang="en-US" sz="1400" baseline="0" dirty="0" smtClean="0"/>
              <a:t> </a:t>
            </a:r>
            <a:r>
              <a:rPr lang="en-US" sz="1400" baseline="0" dirty="0" err="1" smtClean="0"/>
              <a:t>hablar</a:t>
            </a:r>
            <a:r>
              <a:rPr lang="en-US" sz="1400" baseline="0" dirty="0" smtClean="0"/>
              <a:t> con </a:t>
            </a:r>
            <a:r>
              <a:rPr lang="en-US" sz="1400" baseline="0" dirty="0" err="1" smtClean="0"/>
              <a:t>muchos</a:t>
            </a:r>
            <a:r>
              <a:rPr lang="en-US" sz="1400" baseline="0" dirty="0" smtClean="0"/>
              <a:t> </a:t>
            </a:r>
            <a:r>
              <a:rPr lang="en-US" sz="1400" baseline="0" dirty="0" err="1" smtClean="0"/>
              <a:t>trabajadores</a:t>
            </a:r>
            <a:r>
              <a:rPr lang="en-US" sz="1400" baseline="0" dirty="0" smtClean="0"/>
              <a:t> (de </a:t>
            </a:r>
            <a:r>
              <a:rPr lang="en-US" sz="1400" baseline="0" dirty="0" err="1" smtClean="0"/>
              <a:t>varias</a:t>
            </a:r>
            <a:r>
              <a:rPr lang="en-US" sz="1400" baseline="0" dirty="0" smtClean="0"/>
              <a:t> </a:t>
            </a:r>
            <a:r>
              <a:rPr lang="en-US" sz="1400" baseline="0" dirty="0" err="1" smtClean="0"/>
              <a:t>industrias</a:t>
            </a:r>
            <a:r>
              <a:rPr lang="en-US" sz="1400" baseline="0" dirty="0" smtClean="0"/>
              <a:t>) del </a:t>
            </a:r>
            <a:r>
              <a:rPr lang="en-US" sz="1400" baseline="0" dirty="0" err="1" smtClean="0"/>
              <a:t>riesgo</a:t>
            </a:r>
            <a:r>
              <a:rPr lang="en-US" sz="1400" baseline="0" dirty="0" smtClean="0"/>
              <a:t> del </a:t>
            </a:r>
            <a:r>
              <a:rPr lang="en-US" sz="1400" baseline="0" dirty="0" err="1" smtClean="0"/>
              <a:t>calor</a:t>
            </a:r>
            <a:r>
              <a:rPr lang="en-US" sz="1400" baseline="0" dirty="0" smtClean="0"/>
              <a:t>.  </a:t>
            </a:r>
            <a:r>
              <a:rPr lang="en-US" sz="1400" baseline="0" dirty="0" err="1" smtClean="0"/>
              <a:t>Hemos</a:t>
            </a:r>
            <a:r>
              <a:rPr lang="en-US" sz="1400" baseline="0" dirty="0" smtClean="0"/>
              <a:t> </a:t>
            </a:r>
            <a:r>
              <a:rPr lang="en-US" sz="1400" baseline="0" dirty="0" err="1" smtClean="0"/>
              <a:t>incluido</a:t>
            </a:r>
            <a:r>
              <a:rPr lang="en-US" sz="1400" baseline="0" dirty="0" smtClean="0"/>
              <a:t> </a:t>
            </a:r>
            <a:r>
              <a:rPr lang="en-US" sz="1400" baseline="0" dirty="0" err="1" smtClean="0"/>
              <a:t>papeles</a:t>
            </a:r>
            <a:r>
              <a:rPr lang="en-US" sz="1400" baseline="0" dirty="0" smtClean="0"/>
              <a:t>/</a:t>
            </a:r>
            <a:r>
              <a:rPr lang="en-US" sz="1400" baseline="0" dirty="0" err="1" smtClean="0"/>
              <a:t>folletos</a:t>
            </a:r>
            <a:r>
              <a:rPr lang="en-US" sz="1400" baseline="0" dirty="0" smtClean="0"/>
              <a:t> en </a:t>
            </a:r>
            <a:r>
              <a:rPr lang="en-US" sz="1400" baseline="0" dirty="0" err="1" smtClean="0"/>
              <a:t>sus</a:t>
            </a:r>
            <a:r>
              <a:rPr lang="en-US" sz="1400" baseline="0" dirty="0" smtClean="0"/>
              <a:t> </a:t>
            </a:r>
            <a:r>
              <a:rPr lang="en-US" sz="1400" baseline="0" dirty="0" err="1" smtClean="0"/>
              <a:t>carpetas</a:t>
            </a:r>
            <a:r>
              <a:rPr lang="en-US" sz="1400" baseline="0" dirty="0" smtClean="0"/>
              <a:t> </a:t>
            </a:r>
            <a:r>
              <a:rPr lang="en-US" sz="1400" baseline="0" dirty="0" err="1" smtClean="0"/>
              <a:t>que</a:t>
            </a:r>
            <a:r>
              <a:rPr lang="en-US" sz="1400" baseline="0" dirty="0" smtClean="0"/>
              <a:t> son parte de </a:t>
            </a:r>
            <a:r>
              <a:rPr lang="en-US" sz="1400" baseline="0" dirty="0" err="1" smtClean="0"/>
              <a:t>esta</a:t>
            </a:r>
            <a:r>
              <a:rPr lang="en-US" sz="1400" baseline="0" dirty="0" smtClean="0"/>
              <a:t> </a:t>
            </a:r>
            <a:r>
              <a:rPr lang="en-US" sz="1400" baseline="0" dirty="0" err="1" smtClean="0"/>
              <a:t>campana</a:t>
            </a:r>
            <a:r>
              <a:rPr lang="en-US" sz="1400" baseline="0" dirty="0" smtClean="0"/>
              <a:t>.  La </a:t>
            </a:r>
            <a:r>
              <a:rPr lang="en-US" sz="1400" baseline="0" dirty="0" err="1" smtClean="0"/>
              <a:t>educacion</a:t>
            </a:r>
            <a:r>
              <a:rPr lang="en-US" sz="1400" baseline="0" dirty="0" smtClean="0"/>
              <a:t> </a:t>
            </a:r>
            <a:r>
              <a:rPr lang="en-US" sz="1400" baseline="0" dirty="0" err="1" smtClean="0"/>
              <a:t>es</a:t>
            </a:r>
            <a:r>
              <a:rPr lang="en-US" sz="1400" baseline="0" dirty="0" smtClean="0"/>
              <a:t> el </a:t>
            </a:r>
            <a:r>
              <a:rPr lang="en-US" sz="1400" baseline="0" dirty="0" err="1" smtClean="0"/>
              <a:t>primero</a:t>
            </a:r>
            <a:r>
              <a:rPr lang="en-US" sz="1400" baseline="0" dirty="0" smtClean="0"/>
              <a:t> </a:t>
            </a:r>
            <a:r>
              <a:rPr lang="en-US" sz="1400" baseline="0" dirty="0" err="1" smtClean="0"/>
              <a:t>paso</a:t>
            </a:r>
            <a:r>
              <a:rPr lang="en-US" sz="1400" baseline="0" dirty="0" smtClean="0"/>
              <a:t>, y </a:t>
            </a:r>
            <a:r>
              <a:rPr lang="en-US" sz="1400" baseline="0" dirty="0" err="1" smtClean="0"/>
              <a:t>esperamos</a:t>
            </a:r>
            <a:r>
              <a:rPr lang="en-US" sz="1400" baseline="0" dirty="0" smtClean="0"/>
              <a:t> </a:t>
            </a:r>
            <a:r>
              <a:rPr lang="en-US" sz="1400" baseline="0" dirty="0" err="1" smtClean="0"/>
              <a:t>que</a:t>
            </a:r>
            <a:r>
              <a:rPr lang="en-US" sz="1400" baseline="0" dirty="0" smtClean="0"/>
              <a:t> </a:t>
            </a:r>
            <a:r>
              <a:rPr lang="en-US" sz="1400" baseline="0" dirty="0" err="1" smtClean="0"/>
              <a:t>ellos</a:t>
            </a:r>
            <a:r>
              <a:rPr lang="en-US" sz="1400" baseline="0" dirty="0" smtClean="0"/>
              <a:t> </a:t>
            </a:r>
            <a:r>
              <a:rPr lang="en-US" sz="1400" baseline="0" dirty="0" err="1" smtClean="0"/>
              <a:t>puedan</a:t>
            </a:r>
            <a:r>
              <a:rPr lang="en-US" sz="1400" baseline="0" dirty="0" smtClean="0"/>
              <a:t> </a:t>
            </a:r>
            <a:r>
              <a:rPr lang="en-US" sz="1400" baseline="0" dirty="0" err="1" smtClean="0"/>
              <a:t>desarrollar</a:t>
            </a:r>
            <a:r>
              <a:rPr lang="en-US" sz="1400" baseline="0" dirty="0" smtClean="0"/>
              <a:t> </a:t>
            </a:r>
            <a:r>
              <a:rPr lang="en-US" sz="1400" baseline="0" dirty="0" err="1" smtClean="0"/>
              <a:t>reglas</a:t>
            </a:r>
            <a:r>
              <a:rPr lang="en-US" sz="1400" baseline="0" dirty="0" smtClean="0"/>
              <a:t> </a:t>
            </a:r>
            <a:r>
              <a:rPr lang="en-US" sz="1400" baseline="0" dirty="0" err="1" smtClean="0"/>
              <a:t>fijas</a:t>
            </a:r>
            <a:r>
              <a:rPr lang="en-US" sz="1400" baseline="0" dirty="0" smtClean="0"/>
              <a:t> en los </a:t>
            </a:r>
            <a:r>
              <a:rPr lang="en-US" sz="1400" baseline="0" dirty="0" err="1" smtClean="0"/>
              <a:t>anos</a:t>
            </a:r>
            <a:r>
              <a:rPr lang="en-US" sz="1400" baseline="0" dirty="0" smtClean="0"/>
              <a:t> </a:t>
            </a:r>
            <a:r>
              <a:rPr lang="en-US" sz="1400" baseline="0" dirty="0" err="1" smtClean="0"/>
              <a:t>que</a:t>
            </a:r>
            <a:r>
              <a:rPr lang="en-US" sz="1400" baseline="0" dirty="0" smtClean="0"/>
              <a:t> </a:t>
            </a:r>
            <a:r>
              <a:rPr lang="en-US" sz="1400" baseline="0" dirty="0" err="1" smtClean="0"/>
              <a:t>vienen</a:t>
            </a:r>
            <a:r>
              <a:rPr lang="en-US" sz="1400" baseline="0" dirty="0" smtClean="0"/>
              <a:t>.  </a:t>
            </a:r>
          </a:p>
          <a:p>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err="1" smtClean="0"/>
              <a:t>Nuestra</a:t>
            </a:r>
            <a:r>
              <a:rPr lang="en-US" sz="1400" baseline="0" dirty="0" smtClean="0"/>
              <a:t> </a:t>
            </a:r>
            <a:r>
              <a:rPr lang="en-US" sz="1400" baseline="0" dirty="0" err="1" smtClean="0"/>
              <a:t>oficina</a:t>
            </a:r>
            <a:r>
              <a:rPr lang="en-US" sz="1400" baseline="0" dirty="0" smtClean="0"/>
              <a:t> ha </a:t>
            </a:r>
            <a:r>
              <a:rPr lang="en-US" sz="1400" baseline="0" dirty="0" err="1" smtClean="0"/>
              <a:t>recibido</a:t>
            </a:r>
            <a:r>
              <a:rPr lang="en-US" sz="1400" baseline="0" dirty="0" smtClean="0"/>
              <a:t> </a:t>
            </a:r>
            <a:r>
              <a:rPr lang="en-US" sz="1400" baseline="0" dirty="0" err="1" smtClean="0"/>
              <a:t>dinero</a:t>
            </a:r>
            <a:r>
              <a:rPr lang="en-US" sz="1400" baseline="0" dirty="0" smtClean="0"/>
              <a:t> de OSHA </a:t>
            </a:r>
            <a:r>
              <a:rPr lang="en-US" sz="1400" baseline="0" dirty="0" err="1" smtClean="0"/>
              <a:t>para</a:t>
            </a:r>
            <a:r>
              <a:rPr lang="en-US" sz="1400" baseline="0" dirty="0" smtClean="0"/>
              <a:t> </a:t>
            </a:r>
            <a:r>
              <a:rPr lang="en-US" sz="1400" baseline="0" dirty="0" err="1" smtClean="0"/>
              <a:t>hablar</a:t>
            </a:r>
            <a:r>
              <a:rPr lang="en-US" sz="1400" baseline="0" dirty="0" smtClean="0"/>
              <a:t> de </a:t>
            </a:r>
            <a:r>
              <a:rPr lang="en-US" sz="1400" baseline="0" dirty="0" err="1" smtClean="0"/>
              <a:t>varios</a:t>
            </a:r>
            <a:r>
              <a:rPr lang="en-US" sz="1400" baseline="0" dirty="0" smtClean="0"/>
              <a:t> </a:t>
            </a:r>
            <a:r>
              <a:rPr lang="en-US" sz="1400" baseline="0" dirty="0" err="1" smtClean="0"/>
              <a:t>riesgos</a:t>
            </a:r>
            <a:r>
              <a:rPr lang="en-US" sz="1400" baseline="0" dirty="0" smtClean="0"/>
              <a:t> en el </a:t>
            </a:r>
            <a:r>
              <a:rPr lang="en-US" sz="1400" baseline="0" dirty="0" err="1" smtClean="0"/>
              <a:t>trabajo</a:t>
            </a:r>
            <a:r>
              <a:rPr lang="en-US" sz="1400" baseline="0" dirty="0" smtClean="0"/>
              <a:t>, (y </a:t>
            </a:r>
            <a:r>
              <a:rPr lang="en-US" sz="1400" baseline="0" dirty="0" err="1" smtClean="0"/>
              <a:t>que</a:t>
            </a:r>
            <a:r>
              <a:rPr lang="en-US" sz="1400" baseline="0" dirty="0" smtClean="0"/>
              <a:t> </a:t>
            </a:r>
            <a:r>
              <a:rPr lang="en-US" sz="1400" baseline="0" dirty="0" err="1" smtClean="0"/>
              <a:t>derechos</a:t>
            </a:r>
            <a:r>
              <a:rPr lang="en-US" sz="1400" baseline="0" dirty="0" smtClean="0"/>
              <a:t> </a:t>
            </a:r>
            <a:r>
              <a:rPr lang="en-US" sz="1400" baseline="0" dirty="0" err="1" smtClean="0"/>
              <a:t>tienen</a:t>
            </a:r>
            <a:r>
              <a:rPr lang="en-US" sz="1400" baseline="0" dirty="0" smtClean="0"/>
              <a:t> los </a:t>
            </a:r>
            <a:r>
              <a:rPr lang="en-US" sz="1400" baseline="0" dirty="0" err="1" smtClean="0"/>
              <a:t>trabajadores</a:t>
            </a:r>
            <a:r>
              <a:rPr lang="en-US" sz="1400" baseline="0" dirty="0" smtClean="0"/>
              <a:t> en </a:t>
            </a:r>
            <a:r>
              <a:rPr lang="en-US" sz="1400" baseline="0" dirty="0" err="1" smtClean="0"/>
              <a:t>cuanto</a:t>
            </a:r>
            <a:r>
              <a:rPr lang="en-US" sz="1400" baseline="0" dirty="0" smtClean="0"/>
              <a:t> a </a:t>
            </a:r>
            <a:r>
              <a:rPr lang="en-US" sz="1400" baseline="0" dirty="0" err="1" smtClean="0"/>
              <a:t>tener</a:t>
            </a:r>
            <a:r>
              <a:rPr lang="en-US" sz="1400" baseline="0" dirty="0" smtClean="0"/>
              <a:t> un </a:t>
            </a:r>
            <a:r>
              <a:rPr lang="en-US" sz="1400" baseline="0" dirty="0" err="1" smtClean="0"/>
              <a:t>trabajo</a:t>
            </a:r>
            <a:r>
              <a:rPr lang="en-US" sz="1400" baseline="0" dirty="0" smtClean="0"/>
              <a:t> </a:t>
            </a:r>
            <a:r>
              <a:rPr lang="en-US" sz="1400" baseline="0" dirty="0" err="1" smtClean="0"/>
              <a:t>seguro</a:t>
            </a:r>
            <a:r>
              <a:rPr lang="en-US" sz="1400" baseline="0" dirty="0" smtClean="0"/>
              <a:t> y </a:t>
            </a:r>
            <a:r>
              <a:rPr lang="en-US" sz="1400" baseline="0" dirty="0" err="1" smtClean="0"/>
              <a:t>sano</a:t>
            </a:r>
            <a:r>
              <a:rPr lang="en-US" sz="1400" baseline="0" dirty="0" smtClean="0"/>
              <a:t>).  Hoy </a:t>
            </a:r>
            <a:r>
              <a:rPr lang="en-US" sz="1400" baseline="0" dirty="0" err="1" smtClean="0"/>
              <a:t>vamos</a:t>
            </a:r>
            <a:r>
              <a:rPr lang="en-US" sz="1400" baseline="0" dirty="0" smtClean="0"/>
              <a:t> a </a:t>
            </a:r>
            <a:r>
              <a:rPr lang="en-US" sz="1400" baseline="0" dirty="0" err="1" smtClean="0"/>
              <a:t>hablar</a:t>
            </a:r>
            <a:r>
              <a:rPr lang="en-US" sz="1400" baseline="0" dirty="0" smtClean="0"/>
              <a:t> del </a:t>
            </a:r>
            <a:r>
              <a:rPr lang="en-US" sz="1400" baseline="0" dirty="0" err="1" smtClean="0"/>
              <a:t>riesgo</a:t>
            </a:r>
            <a:r>
              <a:rPr lang="en-US" sz="1400" baseline="0" dirty="0" smtClean="0"/>
              <a:t> del </a:t>
            </a:r>
            <a:r>
              <a:rPr lang="en-US" sz="1400" baseline="0" dirty="0" err="1" smtClean="0"/>
              <a:t>calor</a:t>
            </a:r>
            <a:r>
              <a:rPr lang="en-US" sz="1400" baseline="0" dirty="0" smtClean="0"/>
              <a:t>.  </a:t>
            </a:r>
          </a:p>
          <a:p>
            <a:endParaRPr lang="en-US" dirty="0" smtClean="0"/>
          </a:p>
        </p:txBody>
      </p:sp>
      <p:sp>
        <p:nvSpPr>
          <p:cNvPr id="4" name="Slide Number Placeholder 3"/>
          <p:cNvSpPr>
            <a:spLocks noGrp="1"/>
          </p:cNvSpPr>
          <p:nvPr>
            <p:ph type="sldNum" sz="quarter" idx="10"/>
          </p:nvPr>
        </p:nvSpPr>
        <p:spPr/>
        <p:txBody>
          <a:bodyPr/>
          <a:lstStyle/>
          <a:p>
            <a:fld id="{C739F252-187A-4451-A757-285D02532F1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39F252-187A-4451-A757-285D02532F1D}" type="slidenum">
              <a:rPr lang="en-US" smtClean="0"/>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If you work in Wayne or Ontario Counties, contact the Syracuse office.</a:t>
            </a:r>
          </a:p>
          <a:p>
            <a:endParaRPr lang="en-US" baseline="0" dirty="0" smtClean="0"/>
          </a:p>
          <a:p>
            <a:endParaRPr lang="en-US" baseline="0" dirty="0" smtClean="0"/>
          </a:p>
          <a:p>
            <a:r>
              <a:rPr lang="en-US" baseline="0" dirty="0" smtClean="0"/>
              <a:t>If you work in Monroe County/western NY, contact the Buffalo office. </a:t>
            </a:r>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Cuantos</a:t>
            </a:r>
            <a:r>
              <a:rPr lang="en-US" baseline="0" dirty="0" smtClean="0"/>
              <a:t> de </a:t>
            </a:r>
            <a:r>
              <a:rPr lang="en-US" baseline="0" dirty="0" err="1" smtClean="0"/>
              <a:t>ustedes</a:t>
            </a:r>
            <a:r>
              <a:rPr lang="en-US" baseline="0" dirty="0" smtClean="0"/>
              <a:t> </a:t>
            </a:r>
            <a:r>
              <a:rPr lang="en-US" baseline="0" dirty="0" err="1" smtClean="0"/>
              <a:t>trabajan</a:t>
            </a:r>
            <a:r>
              <a:rPr lang="en-US" baseline="0" dirty="0" smtClean="0"/>
              <a:t> al </a:t>
            </a:r>
            <a:r>
              <a:rPr lang="en-US" baseline="0" dirty="0" err="1" smtClean="0"/>
              <a:t>aire</a:t>
            </a:r>
            <a:r>
              <a:rPr lang="en-US" baseline="0" dirty="0" smtClean="0"/>
              <a:t> </a:t>
            </a:r>
            <a:r>
              <a:rPr lang="en-US" baseline="0" dirty="0" err="1" smtClean="0"/>
              <a:t>libre</a:t>
            </a:r>
            <a:r>
              <a:rPr lang="en-US" baseline="0" dirty="0" smtClean="0"/>
              <a:t>?  </a:t>
            </a:r>
            <a:r>
              <a:rPr lang="en-US" baseline="0" dirty="0" err="1" smtClean="0"/>
              <a:t>Adentro</a:t>
            </a:r>
            <a:r>
              <a:rPr lang="en-US" baseline="0" dirty="0" smtClean="0"/>
              <a:t>? </a:t>
            </a:r>
            <a:endParaRPr lang="en-US" dirty="0" smtClean="0"/>
          </a:p>
          <a:p>
            <a:endParaRPr lang="en-US" baseline="0" dirty="0" smtClean="0"/>
          </a:p>
          <a:p>
            <a:r>
              <a:rPr lang="en-US" baseline="0" dirty="0" err="1" smtClean="0"/>
              <a:t>Aunque</a:t>
            </a:r>
            <a:r>
              <a:rPr lang="en-US" baseline="0" dirty="0" smtClean="0"/>
              <a:t> </a:t>
            </a:r>
            <a:r>
              <a:rPr lang="en-US" baseline="0" dirty="0" err="1" smtClean="0"/>
              <a:t>trabaje</a:t>
            </a:r>
            <a:r>
              <a:rPr lang="en-US" baseline="0" dirty="0" smtClean="0"/>
              <a:t> </a:t>
            </a:r>
            <a:r>
              <a:rPr lang="en-US" baseline="0" dirty="0" err="1" smtClean="0"/>
              <a:t>adentro</a:t>
            </a:r>
            <a:r>
              <a:rPr lang="en-US" baseline="0" dirty="0" smtClean="0"/>
              <a:t>, la </a:t>
            </a:r>
            <a:r>
              <a:rPr lang="en-US" baseline="0" dirty="0" err="1" smtClean="0"/>
              <a:t>informacion</a:t>
            </a:r>
            <a:r>
              <a:rPr lang="en-US" baseline="0" dirty="0" smtClean="0"/>
              <a:t> de </a:t>
            </a:r>
            <a:r>
              <a:rPr lang="en-US" baseline="0" dirty="0" err="1" smtClean="0"/>
              <a:t>hoy</a:t>
            </a:r>
            <a:r>
              <a:rPr lang="en-US" baseline="0" dirty="0" smtClean="0"/>
              <a:t> </a:t>
            </a:r>
            <a:r>
              <a:rPr lang="en-US" baseline="0" dirty="0" err="1" smtClean="0"/>
              <a:t>todavia</a:t>
            </a:r>
            <a:r>
              <a:rPr lang="en-US" baseline="0" dirty="0" smtClean="0"/>
              <a:t> le </a:t>
            </a:r>
            <a:r>
              <a:rPr lang="en-US" baseline="0" dirty="0" err="1" smtClean="0"/>
              <a:t>pueda</a:t>
            </a:r>
            <a:r>
              <a:rPr lang="en-US" baseline="0" dirty="0" smtClean="0"/>
              <a:t> </a:t>
            </a:r>
            <a:r>
              <a:rPr lang="en-US" baseline="0" dirty="0" err="1" smtClean="0"/>
              <a:t>servir</a:t>
            </a:r>
            <a:r>
              <a:rPr lang="en-US" baseline="0" dirty="0" smtClean="0"/>
              <a:t> en </a:t>
            </a:r>
            <a:r>
              <a:rPr lang="en-US" baseline="0" dirty="0" err="1" smtClean="0"/>
              <a:t>algo</a:t>
            </a:r>
            <a:r>
              <a:rPr lang="en-US" baseline="0" dirty="0" smtClean="0"/>
              <a:t>.  </a:t>
            </a:r>
          </a:p>
          <a:p>
            <a:endParaRPr lang="en-US" baseline="0" dirty="0" smtClean="0"/>
          </a:p>
          <a:p>
            <a:r>
              <a:rPr lang="en-US" dirty="0" err="1" smtClean="0"/>
              <a:t>Alguien</a:t>
            </a:r>
            <a:r>
              <a:rPr lang="en-US" dirty="0" smtClean="0"/>
              <a:t> </a:t>
            </a:r>
            <a:r>
              <a:rPr lang="en-US" dirty="0" err="1" smtClean="0"/>
              <a:t>ya</a:t>
            </a:r>
            <a:r>
              <a:rPr lang="en-US" dirty="0" smtClean="0"/>
              <a:t> ha </a:t>
            </a:r>
            <a:r>
              <a:rPr lang="en-US" dirty="0" err="1" smtClean="0"/>
              <a:t>recibido</a:t>
            </a:r>
            <a:r>
              <a:rPr lang="en-US" dirty="0" smtClean="0"/>
              <a:t> </a:t>
            </a:r>
            <a:r>
              <a:rPr lang="en-US" dirty="0" err="1" smtClean="0"/>
              <a:t>entrenamiento</a:t>
            </a:r>
            <a:r>
              <a:rPr lang="en-US" baseline="0" dirty="0" smtClean="0"/>
              <a:t> en </a:t>
            </a:r>
            <a:r>
              <a:rPr lang="en-US" baseline="0" dirty="0" err="1" smtClean="0"/>
              <a:t>su</a:t>
            </a:r>
            <a:r>
              <a:rPr lang="en-US" baseline="0" dirty="0" smtClean="0"/>
              <a:t> </a:t>
            </a:r>
            <a:r>
              <a:rPr lang="en-US" baseline="0" dirty="0" err="1" smtClean="0"/>
              <a:t>trabajo</a:t>
            </a:r>
            <a:r>
              <a:rPr lang="en-US" baseline="0" dirty="0" smtClean="0"/>
              <a:t> </a:t>
            </a:r>
            <a:r>
              <a:rPr lang="en-US" baseline="0" dirty="0" err="1" smtClean="0"/>
              <a:t>sobre</a:t>
            </a:r>
            <a:r>
              <a:rPr lang="en-US" baseline="0" dirty="0" smtClean="0"/>
              <a:t> el </a:t>
            </a:r>
            <a:r>
              <a:rPr lang="en-US" baseline="0" dirty="0" err="1" smtClean="0"/>
              <a:t>calor</a:t>
            </a:r>
            <a:r>
              <a:rPr lang="en-US" baseline="0" dirty="0" smtClean="0"/>
              <a:t>?</a:t>
            </a:r>
          </a:p>
          <a:p>
            <a:endParaRPr lang="en-US" baseline="0" dirty="0" smtClean="0"/>
          </a:p>
          <a:p>
            <a:r>
              <a:rPr lang="en-US" baseline="0" dirty="0" smtClean="0"/>
              <a:t>[Read slide]  o a un </a:t>
            </a:r>
            <a:r>
              <a:rPr lang="en-US" baseline="0" dirty="0" err="1" smtClean="0"/>
              <a:t>companero</a:t>
            </a:r>
            <a:r>
              <a:rPr lang="en-US" baseline="0" dirty="0" smtClean="0"/>
              <a:t>/a de </a:t>
            </a:r>
            <a:r>
              <a:rPr lang="en-US" baseline="0" dirty="0" err="1" smtClean="0"/>
              <a:t>trabajo</a:t>
            </a:r>
            <a:r>
              <a:rPr lang="en-US" baseline="0" dirty="0" smtClean="0"/>
              <a:t>?</a:t>
            </a:r>
          </a:p>
          <a:p>
            <a:endParaRPr lang="en-US" baseline="0" dirty="0" smtClean="0"/>
          </a:p>
          <a:p>
            <a:r>
              <a:rPr lang="en-US" baseline="0" dirty="0" err="1" smtClean="0"/>
              <a:t>Que</a:t>
            </a:r>
            <a:r>
              <a:rPr lang="en-US" baseline="0" dirty="0" smtClean="0"/>
              <a:t> </a:t>
            </a:r>
            <a:r>
              <a:rPr lang="en-US" baseline="0" dirty="0" err="1" smtClean="0"/>
              <a:t>paso</a:t>
            </a:r>
            <a:r>
              <a:rPr lang="en-US" baseline="0" dirty="0" smtClean="0"/>
              <a:t>? </a:t>
            </a:r>
            <a:r>
              <a:rPr lang="en-US" baseline="0" dirty="0" err="1" smtClean="0"/>
              <a:t>Que</a:t>
            </a:r>
            <a:r>
              <a:rPr lang="en-US" baseline="0" dirty="0" smtClean="0"/>
              <a:t> </a:t>
            </a:r>
            <a:r>
              <a:rPr lang="en-US" baseline="0" dirty="0" err="1" smtClean="0"/>
              <a:t>hizo</a:t>
            </a:r>
            <a:r>
              <a:rPr lang="en-US" baseline="0" dirty="0" smtClean="0"/>
              <a:t>?</a:t>
            </a:r>
          </a:p>
          <a:p>
            <a:endParaRPr lang="en-US" baseline="0" dirty="0" smtClean="0"/>
          </a:p>
          <a:p>
            <a:endParaRPr lang="en-US" baseline="0" dirty="0" smtClean="0"/>
          </a:p>
          <a:p>
            <a:r>
              <a:rPr lang="en-US" baseline="0" dirty="0" err="1" smtClean="0"/>
              <a:t>Algunos</a:t>
            </a:r>
            <a:r>
              <a:rPr lang="en-US" baseline="0" dirty="0" smtClean="0"/>
              <a:t> </a:t>
            </a:r>
            <a:r>
              <a:rPr lang="en-US" baseline="0" dirty="0" err="1" smtClean="0"/>
              <a:t>problemas</a:t>
            </a:r>
            <a:r>
              <a:rPr lang="en-US" baseline="0" dirty="0" smtClean="0"/>
              <a:t> del sol son: </a:t>
            </a:r>
            <a:r>
              <a:rPr lang="en-US" baseline="0" dirty="0" err="1" smtClean="0"/>
              <a:t>quemadura</a:t>
            </a:r>
            <a:r>
              <a:rPr lang="en-US" baseline="0" dirty="0" smtClean="0"/>
              <a:t>, cancer de la </a:t>
            </a:r>
            <a:r>
              <a:rPr lang="en-US" baseline="0" dirty="0" err="1" smtClean="0"/>
              <a:t>piel</a:t>
            </a:r>
            <a:r>
              <a:rPr lang="en-US" baseline="0" dirty="0" smtClean="0"/>
              <a:t>, </a:t>
            </a:r>
            <a:r>
              <a:rPr lang="en-US" baseline="0" dirty="0" err="1" smtClean="0"/>
              <a:t>problemas</a:t>
            </a:r>
            <a:r>
              <a:rPr lang="en-US" baseline="0" dirty="0" smtClean="0"/>
              <a:t> con los </a:t>
            </a:r>
            <a:r>
              <a:rPr lang="en-US" baseline="0" dirty="0" err="1" smtClean="0"/>
              <a:t>ojos</a:t>
            </a:r>
            <a:r>
              <a:rPr lang="en-US" baseline="0" dirty="0" smtClean="0"/>
              <a:t>, o </a:t>
            </a:r>
            <a:r>
              <a:rPr lang="en-US" baseline="0" dirty="0" err="1" smtClean="0"/>
              <a:t>sarpullido</a:t>
            </a:r>
            <a:r>
              <a:rPr lang="en-US" baseline="0" dirty="0" smtClean="0"/>
              <a:t> del </a:t>
            </a:r>
            <a:r>
              <a:rPr lang="en-US" baseline="0" dirty="0" err="1" smtClean="0"/>
              <a:t>calor</a:t>
            </a:r>
            <a:r>
              <a:rPr lang="en-US" baseline="0" dirty="0" smtClean="0"/>
              <a:t>.  (Hay </a:t>
            </a:r>
            <a:r>
              <a:rPr lang="en-US" baseline="0" dirty="0" err="1" smtClean="0"/>
              <a:t>mas</a:t>
            </a:r>
            <a:r>
              <a:rPr lang="en-US" baseline="0" dirty="0" smtClean="0"/>
              <a:t>.) Hoy </a:t>
            </a:r>
            <a:r>
              <a:rPr lang="en-US" baseline="0" dirty="0" err="1" smtClean="0"/>
              <a:t>nos</a:t>
            </a:r>
            <a:r>
              <a:rPr lang="en-US" baseline="0" dirty="0" smtClean="0"/>
              <a:t> </a:t>
            </a:r>
            <a:r>
              <a:rPr lang="en-US" baseline="0" dirty="0" err="1" smtClean="0"/>
              <a:t>vamos</a:t>
            </a:r>
            <a:r>
              <a:rPr lang="en-US" baseline="0" dirty="0" smtClean="0"/>
              <a:t> a </a:t>
            </a:r>
            <a:r>
              <a:rPr lang="en-US" baseline="0" dirty="0" err="1" smtClean="0"/>
              <a:t>enfocar</a:t>
            </a:r>
            <a:r>
              <a:rPr lang="en-US" baseline="0" dirty="0" smtClean="0"/>
              <a:t> en dos </a:t>
            </a:r>
            <a:r>
              <a:rPr lang="en-US" baseline="0" dirty="0" err="1" smtClean="0"/>
              <a:t>problemas</a:t>
            </a:r>
            <a:r>
              <a:rPr lang="en-US" baseline="0" dirty="0" smtClean="0"/>
              <a:t> </a:t>
            </a:r>
            <a:r>
              <a:rPr lang="en-US" baseline="0" dirty="0" err="1" smtClean="0"/>
              <a:t>muy</a:t>
            </a:r>
            <a:r>
              <a:rPr lang="en-US" baseline="0" dirty="0" smtClean="0"/>
              <a:t> graves e </a:t>
            </a:r>
            <a:r>
              <a:rPr lang="en-US" baseline="0" dirty="0" err="1" smtClean="0"/>
              <a:t>inmediatos</a:t>
            </a:r>
            <a:r>
              <a:rPr lang="en-US" baseline="0" dirty="0" smtClean="0"/>
              <a:t>: </a:t>
            </a:r>
            <a:r>
              <a:rPr lang="en-US" baseline="0" dirty="0" err="1" smtClean="0"/>
              <a:t>agotamiento</a:t>
            </a:r>
            <a:r>
              <a:rPr lang="en-US" baseline="0" dirty="0" smtClean="0"/>
              <a:t> e </a:t>
            </a:r>
            <a:r>
              <a:rPr lang="en-US" baseline="0" dirty="0" err="1" smtClean="0"/>
              <a:t>insolacion</a:t>
            </a:r>
            <a:r>
              <a:rPr lang="en-US" baseline="0" dirty="0" smtClean="0"/>
              <a:t>.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739F252-187A-4451-A757-285D02532F1D}"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39F252-187A-4451-A757-285D02532F1D}"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Diferentes</a:t>
            </a:r>
            <a:r>
              <a:rPr lang="en-US" baseline="0" dirty="0" smtClean="0"/>
              <a:t> personas </a:t>
            </a:r>
            <a:r>
              <a:rPr lang="en-US" baseline="0" dirty="0" err="1" smtClean="0"/>
              <a:t>tienen</a:t>
            </a:r>
            <a:r>
              <a:rPr lang="en-US" baseline="0" dirty="0" smtClean="0"/>
              <a:t> </a:t>
            </a:r>
            <a:r>
              <a:rPr lang="en-US" baseline="0" dirty="0" err="1" smtClean="0"/>
              <a:t>reacciones</a:t>
            </a:r>
            <a:r>
              <a:rPr lang="en-US" baseline="0" dirty="0" smtClean="0"/>
              <a:t> </a:t>
            </a:r>
            <a:r>
              <a:rPr lang="en-US" baseline="0" dirty="0" err="1" smtClean="0"/>
              <a:t>diferentes</a:t>
            </a:r>
            <a:r>
              <a:rPr lang="en-US" baseline="0" dirty="0" smtClean="0"/>
              <a:t>.  Es </a:t>
            </a:r>
            <a:r>
              <a:rPr lang="en-US" baseline="0" dirty="0" err="1" smtClean="0"/>
              <a:t>posible</a:t>
            </a:r>
            <a:r>
              <a:rPr lang="en-US" baseline="0" dirty="0" smtClean="0"/>
              <a:t> </a:t>
            </a:r>
            <a:r>
              <a:rPr lang="en-US" baseline="0" dirty="0" err="1" smtClean="0"/>
              <a:t>tener</a:t>
            </a:r>
            <a:r>
              <a:rPr lang="en-US" baseline="0" dirty="0" smtClean="0"/>
              <a:t> solo </a:t>
            </a:r>
            <a:r>
              <a:rPr lang="en-US" baseline="0" dirty="0" err="1" smtClean="0"/>
              <a:t>algunos</a:t>
            </a:r>
            <a:r>
              <a:rPr lang="en-US" baseline="0" dirty="0" smtClean="0"/>
              <a:t> de </a:t>
            </a:r>
            <a:r>
              <a:rPr lang="en-US" baseline="0" dirty="0" err="1" smtClean="0"/>
              <a:t>estos</a:t>
            </a:r>
            <a:r>
              <a:rPr lang="en-US" baseline="0" dirty="0" smtClean="0"/>
              <a:t> </a:t>
            </a:r>
            <a:r>
              <a:rPr lang="en-US" baseline="0" dirty="0" err="1" smtClean="0"/>
              <a:t>sintomas</a:t>
            </a:r>
            <a:r>
              <a:rPr lang="en-US" baseline="0" dirty="0" smtClean="0"/>
              <a:t>, o la </a:t>
            </a:r>
            <a:r>
              <a:rPr lang="en-US" baseline="0" dirty="0" err="1" smtClean="0"/>
              <a:t>mayoria</a:t>
            </a:r>
            <a:r>
              <a:rPr lang="en-US" baseline="0" dirty="0" smtClean="0"/>
              <a:t> de </a:t>
            </a:r>
            <a:r>
              <a:rPr lang="en-US" baseline="0" dirty="0" err="1" smtClean="0"/>
              <a:t>ellos</a:t>
            </a:r>
            <a:r>
              <a:rPr lang="en-US" baseline="0" dirty="0" smtClean="0"/>
              <a:t>.</a:t>
            </a:r>
          </a:p>
        </p:txBody>
      </p:sp>
      <p:sp>
        <p:nvSpPr>
          <p:cNvPr id="4" name="Slide Number Placeholder 3"/>
          <p:cNvSpPr>
            <a:spLocks noGrp="1"/>
          </p:cNvSpPr>
          <p:nvPr>
            <p:ph type="sldNum" sz="quarter" idx="10"/>
          </p:nvPr>
        </p:nvSpPr>
        <p:spPr/>
        <p:txBody>
          <a:bodyPr/>
          <a:lstStyle/>
          <a:p>
            <a:fld id="{C739F252-187A-4451-A757-285D02532F1D}"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Si </a:t>
            </a:r>
            <a:r>
              <a:rPr lang="en-US" baseline="0" dirty="0" err="1" smtClean="0"/>
              <a:t>deja</a:t>
            </a:r>
            <a:r>
              <a:rPr lang="en-US" baseline="0" dirty="0" smtClean="0"/>
              <a:t> de </a:t>
            </a:r>
            <a:r>
              <a:rPr lang="en-US" baseline="0" dirty="0" err="1" smtClean="0"/>
              <a:t>sudar</a:t>
            </a:r>
            <a:r>
              <a:rPr lang="en-US" baseline="0" dirty="0" smtClean="0"/>
              <a:t>, </a:t>
            </a:r>
            <a:r>
              <a:rPr lang="en-US" baseline="0" dirty="0" err="1" smtClean="0"/>
              <a:t>eso</a:t>
            </a:r>
            <a:r>
              <a:rPr lang="en-US" baseline="0" dirty="0" smtClean="0"/>
              <a:t> </a:t>
            </a:r>
            <a:r>
              <a:rPr lang="en-US" baseline="0" dirty="0" err="1" smtClean="0"/>
              <a:t>es</a:t>
            </a:r>
            <a:r>
              <a:rPr lang="en-US" baseline="0" dirty="0" smtClean="0"/>
              <a:t> </a:t>
            </a:r>
            <a:r>
              <a:rPr lang="en-US" baseline="0" dirty="0" err="1" smtClean="0"/>
              <a:t>muy</a:t>
            </a:r>
            <a:r>
              <a:rPr lang="en-US" baseline="0" dirty="0" smtClean="0"/>
              <a:t> grave.  </a:t>
            </a:r>
            <a:r>
              <a:rPr lang="en-US" baseline="0" dirty="0" err="1" smtClean="0"/>
              <a:t>Sudar</a:t>
            </a:r>
            <a:r>
              <a:rPr lang="en-US" baseline="0" dirty="0" smtClean="0"/>
              <a:t> </a:t>
            </a:r>
            <a:r>
              <a:rPr lang="en-US" baseline="0" dirty="0" err="1" smtClean="0"/>
              <a:t>es</a:t>
            </a:r>
            <a:r>
              <a:rPr lang="en-US" baseline="0" dirty="0" smtClean="0"/>
              <a:t> la </a:t>
            </a:r>
            <a:r>
              <a:rPr lang="en-US" baseline="0" dirty="0" err="1" smtClean="0"/>
              <a:t>manera</a:t>
            </a:r>
            <a:r>
              <a:rPr lang="en-US" baseline="0" dirty="0" smtClean="0"/>
              <a:t> principal en </a:t>
            </a:r>
            <a:r>
              <a:rPr lang="en-US" baseline="0" dirty="0" err="1" smtClean="0"/>
              <a:t>que</a:t>
            </a:r>
            <a:r>
              <a:rPr lang="en-US" baseline="0" dirty="0" smtClean="0"/>
              <a:t> </a:t>
            </a:r>
            <a:r>
              <a:rPr lang="en-US" baseline="0" dirty="0" err="1" smtClean="0"/>
              <a:t>nuestros</a:t>
            </a:r>
            <a:r>
              <a:rPr lang="en-US" baseline="0" dirty="0" smtClean="0"/>
              <a:t> </a:t>
            </a:r>
            <a:r>
              <a:rPr lang="en-US" baseline="0" dirty="0" err="1" smtClean="0"/>
              <a:t>cuerpos</a:t>
            </a:r>
            <a:r>
              <a:rPr lang="en-US" baseline="0" dirty="0" smtClean="0"/>
              <a:t> se </a:t>
            </a:r>
            <a:r>
              <a:rPr lang="en-US" baseline="0" dirty="0" err="1" smtClean="0"/>
              <a:t>resfrescan</a:t>
            </a:r>
            <a:r>
              <a:rPr lang="en-US" baseline="0" dirty="0" smtClean="0"/>
              <a:t>.  </a:t>
            </a:r>
            <a:r>
              <a:rPr lang="en-US" baseline="0" dirty="0" err="1" smtClean="0"/>
              <a:t>Entonces</a:t>
            </a:r>
            <a:r>
              <a:rPr lang="en-US" baseline="0" dirty="0" smtClean="0"/>
              <a:t>, no </a:t>
            </a:r>
            <a:r>
              <a:rPr lang="en-US" baseline="0" dirty="0" err="1" smtClean="0"/>
              <a:t>sudar</a:t>
            </a:r>
            <a:r>
              <a:rPr lang="en-US" baseline="0" dirty="0" smtClean="0"/>
              <a:t> </a:t>
            </a:r>
            <a:r>
              <a:rPr lang="en-US" baseline="0" dirty="0" err="1" smtClean="0"/>
              <a:t>es</a:t>
            </a:r>
            <a:r>
              <a:rPr lang="en-US" baseline="0" dirty="0" smtClean="0"/>
              <a:t> </a:t>
            </a:r>
            <a:r>
              <a:rPr lang="en-US" baseline="0" dirty="0" err="1" smtClean="0"/>
              <a:t>una</a:t>
            </a:r>
            <a:r>
              <a:rPr lang="en-US" baseline="0" dirty="0" smtClean="0"/>
              <a:t> </a:t>
            </a:r>
            <a:r>
              <a:rPr lang="en-US" baseline="0" dirty="0" err="1" smtClean="0"/>
              <a:t>emergencia</a:t>
            </a:r>
            <a:r>
              <a:rPr lang="en-US" baseline="0" dirty="0" smtClean="0"/>
              <a:t> </a:t>
            </a:r>
            <a:r>
              <a:rPr lang="en-US" baseline="0" dirty="0" err="1" smtClean="0"/>
              <a:t>muy</a:t>
            </a:r>
            <a:r>
              <a:rPr lang="en-US" baseline="0" dirty="0" smtClean="0"/>
              <a:t> grave. </a:t>
            </a:r>
          </a:p>
          <a:p>
            <a:endParaRPr lang="en-US" baseline="0" dirty="0" smtClean="0"/>
          </a:p>
          <a:p>
            <a:r>
              <a:rPr lang="en-US" dirty="0" err="1" smtClean="0"/>
              <a:t>Esta</a:t>
            </a:r>
            <a:r>
              <a:rPr lang="en-US" dirty="0" smtClean="0"/>
              <a:t> </a:t>
            </a:r>
            <a:r>
              <a:rPr lang="en-US" dirty="0" err="1" smtClean="0"/>
              <a:t>es</a:t>
            </a:r>
            <a:r>
              <a:rPr lang="en-US" dirty="0" smtClean="0"/>
              <a:t> un </a:t>
            </a:r>
            <a:r>
              <a:rPr lang="en-US" dirty="0" err="1" smtClean="0"/>
              <a:t>emergencia</a:t>
            </a:r>
            <a:r>
              <a:rPr lang="en-US" dirty="0" smtClean="0"/>
              <a:t> </a:t>
            </a:r>
            <a:r>
              <a:rPr lang="en-US" dirty="0" err="1" smtClean="0"/>
              <a:t>muy</a:t>
            </a:r>
            <a:r>
              <a:rPr lang="en-US" dirty="0" smtClean="0"/>
              <a:t> grave!  </a:t>
            </a:r>
            <a:r>
              <a:rPr lang="en-US" dirty="0" err="1" smtClean="0"/>
              <a:t>Puede</a:t>
            </a:r>
            <a:r>
              <a:rPr lang="en-US" dirty="0" smtClean="0"/>
              <a:t> </a:t>
            </a:r>
            <a:r>
              <a:rPr lang="en-US" dirty="0" err="1" smtClean="0"/>
              <a:t>causar</a:t>
            </a:r>
            <a:r>
              <a:rPr lang="en-US" dirty="0" smtClean="0"/>
              <a:t> </a:t>
            </a:r>
            <a:r>
              <a:rPr lang="en-US" dirty="0" err="1" smtClean="0"/>
              <a:t>lastimas</a:t>
            </a:r>
            <a:r>
              <a:rPr lang="en-US" dirty="0" smtClean="0"/>
              <a:t> </a:t>
            </a:r>
            <a:r>
              <a:rPr lang="en-US" dirty="0" err="1" smtClean="0"/>
              <a:t>permanentes</a:t>
            </a:r>
            <a:r>
              <a:rPr lang="en-US" dirty="0" smtClean="0"/>
              <a:t> del </a:t>
            </a:r>
            <a:r>
              <a:rPr lang="en-US" dirty="0" err="1" smtClean="0"/>
              <a:t>cerebro</a:t>
            </a:r>
            <a:r>
              <a:rPr lang="en-US" baseline="0" dirty="0" smtClean="0"/>
              <a:t>, o </a:t>
            </a:r>
            <a:r>
              <a:rPr lang="en-US" baseline="0" dirty="0" err="1" smtClean="0"/>
              <a:t>puede</a:t>
            </a:r>
            <a:r>
              <a:rPr lang="en-US" baseline="0" dirty="0" smtClean="0"/>
              <a:t> </a:t>
            </a:r>
            <a:r>
              <a:rPr lang="en-US" baseline="0" dirty="0" err="1" smtClean="0"/>
              <a:t>causar</a:t>
            </a:r>
            <a:r>
              <a:rPr lang="en-US" baseline="0" dirty="0" smtClean="0"/>
              <a:t> </a:t>
            </a:r>
            <a:r>
              <a:rPr lang="en-US" baseline="0" dirty="0" err="1" smtClean="0"/>
              <a:t>muerte</a:t>
            </a:r>
            <a:r>
              <a:rPr lang="en-US" baseline="0" dirty="0" smtClean="0"/>
              <a:t>. </a:t>
            </a:r>
          </a:p>
          <a:p>
            <a:endParaRPr lang="en-US" baseline="0" dirty="0" smtClean="0"/>
          </a:p>
          <a:p>
            <a:r>
              <a:rPr lang="en-US" baseline="0" dirty="0" err="1" smtClean="0"/>
              <a:t>Esto</a:t>
            </a:r>
            <a:r>
              <a:rPr lang="en-US" baseline="0" dirty="0" smtClean="0"/>
              <a:t> </a:t>
            </a:r>
            <a:r>
              <a:rPr lang="en-US" baseline="0" dirty="0" err="1" smtClean="0"/>
              <a:t>puede</a:t>
            </a:r>
            <a:r>
              <a:rPr lang="en-US" baseline="0" dirty="0" smtClean="0"/>
              <a:t> </a:t>
            </a:r>
            <a:r>
              <a:rPr lang="en-US" baseline="0" dirty="0" err="1" smtClean="0"/>
              <a:t>pasar</a:t>
            </a:r>
            <a:r>
              <a:rPr lang="en-US" baseline="0" dirty="0" smtClean="0"/>
              <a:t> </a:t>
            </a:r>
            <a:r>
              <a:rPr lang="en-US" baseline="0" dirty="0" err="1" smtClean="0"/>
              <a:t>muy</a:t>
            </a:r>
            <a:r>
              <a:rPr lang="en-US" baseline="0" dirty="0" smtClean="0"/>
              <a:t> </a:t>
            </a:r>
            <a:r>
              <a:rPr lang="en-US" baseline="0" dirty="0" err="1" smtClean="0"/>
              <a:t>rapidamente</a:t>
            </a:r>
            <a:r>
              <a:rPr lang="en-US" baseline="0" dirty="0" smtClean="0"/>
              <a:t>.  </a:t>
            </a:r>
            <a:r>
              <a:rPr lang="en-US" baseline="0" dirty="0" err="1" smtClean="0"/>
              <a:t>Alguien</a:t>
            </a:r>
            <a:r>
              <a:rPr lang="en-US" baseline="0" dirty="0" smtClean="0"/>
              <a:t> </a:t>
            </a:r>
            <a:r>
              <a:rPr lang="en-US" baseline="0" dirty="0" err="1" smtClean="0"/>
              <a:t>puede</a:t>
            </a:r>
            <a:r>
              <a:rPr lang="en-US" baseline="0" dirty="0" smtClean="0"/>
              <a:t> </a:t>
            </a:r>
            <a:r>
              <a:rPr lang="en-US" baseline="0" dirty="0" err="1" smtClean="0"/>
              <a:t>estar</a:t>
            </a:r>
            <a:r>
              <a:rPr lang="en-US" baseline="0" dirty="0" smtClean="0"/>
              <a:t> </a:t>
            </a:r>
            <a:r>
              <a:rPr lang="en-US" baseline="0" dirty="0" err="1" smtClean="0"/>
              <a:t>bien</a:t>
            </a:r>
            <a:r>
              <a:rPr lang="en-US" baseline="0" dirty="0" smtClean="0"/>
              <a:t> </a:t>
            </a:r>
            <a:r>
              <a:rPr lang="en-US" baseline="0" dirty="0" err="1" smtClean="0"/>
              <a:t>durante</a:t>
            </a:r>
            <a:r>
              <a:rPr lang="en-US" baseline="0" dirty="0" smtClean="0"/>
              <a:t> el </a:t>
            </a:r>
            <a:r>
              <a:rPr lang="en-US" baseline="0" dirty="0" err="1" smtClean="0"/>
              <a:t>almuerzo</a:t>
            </a:r>
            <a:r>
              <a:rPr lang="en-US" baseline="0" dirty="0" smtClean="0"/>
              <a:t>, y </a:t>
            </a:r>
            <a:r>
              <a:rPr lang="en-US" baseline="0" dirty="0" err="1" smtClean="0"/>
              <a:t>dentro</a:t>
            </a:r>
            <a:r>
              <a:rPr lang="en-US" baseline="0" dirty="0" smtClean="0"/>
              <a:t> de </a:t>
            </a:r>
            <a:r>
              <a:rPr lang="en-US" baseline="0" dirty="0" err="1" smtClean="0"/>
              <a:t>unas</a:t>
            </a:r>
            <a:r>
              <a:rPr lang="en-US" baseline="0" dirty="0" smtClean="0"/>
              <a:t> </a:t>
            </a:r>
            <a:r>
              <a:rPr lang="en-US" baseline="0" dirty="0" err="1" smtClean="0"/>
              <a:t>horas</a:t>
            </a:r>
            <a:r>
              <a:rPr lang="en-US" baseline="0" dirty="0" smtClean="0"/>
              <a:t> </a:t>
            </a:r>
            <a:r>
              <a:rPr lang="en-US" baseline="0" dirty="0" err="1" smtClean="0"/>
              <a:t>pueden</a:t>
            </a:r>
            <a:r>
              <a:rPr lang="en-US" baseline="0" dirty="0" smtClean="0"/>
              <a:t> </a:t>
            </a:r>
            <a:r>
              <a:rPr lang="en-US" baseline="0" dirty="0" err="1" smtClean="0"/>
              <a:t>tener</a:t>
            </a:r>
            <a:r>
              <a:rPr lang="en-US" baseline="0" dirty="0" smtClean="0"/>
              <a:t> </a:t>
            </a:r>
            <a:r>
              <a:rPr lang="en-US" baseline="0" dirty="0" err="1" smtClean="0"/>
              <a:t>convulsiones</a:t>
            </a:r>
            <a:r>
              <a:rPr lang="en-US" baseline="0" dirty="0" smtClean="0"/>
              <a:t> o </a:t>
            </a:r>
            <a:r>
              <a:rPr lang="en-US" baseline="0" dirty="0" err="1" smtClean="0"/>
              <a:t>estar</a:t>
            </a:r>
            <a:r>
              <a:rPr lang="en-US" baseline="0" dirty="0" smtClean="0"/>
              <a:t> </a:t>
            </a:r>
            <a:r>
              <a:rPr lang="en-US" baseline="0" dirty="0" err="1" smtClean="0"/>
              <a:t>inconciente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739F252-187A-4451-A757-285D02532F1D}" type="slidenum">
              <a:rPr lang="en-US" smtClean="0"/>
              <a:pPr/>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Ahora</a:t>
            </a:r>
            <a:r>
              <a:rPr lang="en-US" dirty="0" smtClean="0"/>
              <a:t> </a:t>
            </a:r>
            <a:r>
              <a:rPr lang="en-US" dirty="0" err="1" smtClean="0"/>
              <a:t>vamos</a:t>
            </a:r>
            <a:r>
              <a:rPr lang="en-US" baseline="0" dirty="0" smtClean="0"/>
              <a:t> a </a:t>
            </a:r>
            <a:r>
              <a:rPr lang="en-US" baseline="0" dirty="0" err="1" smtClean="0"/>
              <a:t>hablar</a:t>
            </a:r>
            <a:r>
              <a:rPr lang="en-US" baseline="0" dirty="0" smtClean="0"/>
              <a:t> de </a:t>
            </a:r>
            <a:r>
              <a:rPr lang="en-US" baseline="0" dirty="0" err="1" smtClean="0"/>
              <a:t>que</a:t>
            </a:r>
            <a:r>
              <a:rPr lang="en-US" baseline="0" dirty="0" smtClean="0"/>
              <a:t> se </a:t>
            </a:r>
            <a:r>
              <a:rPr lang="en-US" baseline="0" dirty="0" err="1" smtClean="0"/>
              <a:t>puede</a:t>
            </a:r>
            <a:r>
              <a:rPr lang="en-US" baseline="0" dirty="0" smtClean="0"/>
              <a:t> </a:t>
            </a:r>
            <a:r>
              <a:rPr lang="en-US" baseline="0" dirty="0" err="1" smtClean="0"/>
              <a:t>hacer</a:t>
            </a:r>
            <a:r>
              <a:rPr lang="en-US" baseline="0" dirty="0" smtClean="0"/>
              <a:t> </a:t>
            </a:r>
            <a:r>
              <a:rPr lang="en-US" baseline="0" dirty="0" err="1" smtClean="0"/>
              <a:t>si</a:t>
            </a:r>
            <a:r>
              <a:rPr lang="en-US" baseline="0" dirty="0" smtClean="0"/>
              <a:t> </a:t>
            </a:r>
            <a:r>
              <a:rPr lang="en-US" baseline="0" dirty="0" err="1" smtClean="0"/>
              <a:t>alguien</a:t>
            </a:r>
            <a:r>
              <a:rPr lang="en-US" baseline="0" dirty="0" smtClean="0"/>
              <a:t> en </a:t>
            </a:r>
            <a:r>
              <a:rPr lang="en-US" baseline="0" dirty="0" err="1" smtClean="0"/>
              <a:t>su</a:t>
            </a:r>
            <a:r>
              <a:rPr lang="en-US" baseline="0" dirty="0" smtClean="0"/>
              <a:t> </a:t>
            </a:r>
            <a:r>
              <a:rPr lang="en-US" baseline="0" dirty="0" err="1" smtClean="0"/>
              <a:t>trabajo</a:t>
            </a:r>
            <a:r>
              <a:rPr lang="en-US" baseline="0" dirty="0" smtClean="0"/>
              <a:t> </a:t>
            </a:r>
            <a:r>
              <a:rPr lang="en-US" baseline="0" dirty="0" err="1" smtClean="0"/>
              <a:t>sufre</a:t>
            </a:r>
            <a:r>
              <a:rPr lang="en-US" baseline="0" dirty="0" smtClean="0"/>
              <a:t> del </a:t>
            </a:r>
            <a:r>
              <a:rPr lang="en-US" baseline="0" dirty="0" err="1" smtClean="0"/>
              <a:t>agotamiento</a:t>
            </a:r>
            <a:r>
              <a:rPr lang="en-US" baseline="0" dirty="0" smtClean="0"/>
              <a:t> o </a:t>
            </a:r>
            <a:r>
              <a:rPr lang="en-US" baseline="0" dirty="0" err="1" smtClean="0"/>
              <a:t>insolacion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739F252-187A-4451-A757-285D02532F1D}" type="slidenum">
              <a:rPr lang="en-US" smtClean="0"/>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Si</a:t>
            </a:r>
            <a:r>
              <a:rPr lang="en-US" b="1" baseline="0" dirty="0" smtClean="0"/>
              <a:t> </a:t>
            </a:r>
            <a:r>
              <a:rPr lang="en-US" b="1" baseline="0" dirty="0" err="1" smtClean="0"/>
              <a:t>piensa</a:t>
            </a:r>
            <a:r>
              <a:rPr lang="en-US" b="1" baseline="0" dirty="0" smtClean="0"/>
              <a:t> </a:t>
            </a:r>
            <a:r>
              <a:rPr lang="en-US" b="1" baseline="0" dirty="0" err="1" smtClean="0"/>
              <a:t>que</a:t>
            </a:r>
            <a:r>
              <a:rPr lang="en-US" b="1" baseline="0" dirty="0" smtClean="0"/>
              <a:t> un </a:t>
            </a:r>
            <a:r>
              <a:rPr lang="en-US" b="1" baseline="0" dirty="0" err="1" smtClean="0"/>
              <a:t>companero</a:t>
            </a:r>
            <a:r>
              <a:rPr lang="en-US" b="1" baseline="0" dirty="0" smtClean="0"/>
              <a:t> de </a:t>
            </a:r>
            <a:r>
              <a:rPr lang="en-US" b="1" baseline="0" dirty="0" err="1" smtClean="0"/>
              <a:t>trabajo</a:t>
            </a:r>
            <a:r>
              <a:rPr lang="en-US" b="1" baseline="0" dirty="0" smtClean="0"/>
              <a:t> </a:t>
            </a:r>
            <a:r>
              <a:rPr lang="en-US" b="1" baseline="0" dirty="0" err="1" smtClean="0"/>
              <a:t>esta</a:t>
            </a:r>
            <a:r>
              <a:rPr lang="en-US" b="1" baseline="0" dirty="0" smtClean="0"/>
              <a:t> </a:t>
            </a:r>
            <a:r>
              <a:rPr lang="en-US" b="1" baseline="0" dirty="0" err="1" smtClean="0"/>
              <a:t>sufriendo</a:t>
            </a:r>
            <a:r>
              <a:rPr lang="en-US" b="1" baseline="0" dirty="0" smtClean="0"/>
              <a:t> del </a:t>
            </a:r>
            <a:r>
              <a:rPr lang="en-US" b="1" baseline="0" dirty="0" err="1" smtClean="0"/>
              <a:t>agotamiento</a:t>
            </a:r>
            <a:r>
              <a:rPr lang="en-US" b="1" baseline="0" dirty="0" smtClean="0"/>
              <a:t> </a:t>
            </a:r>
            <a:r>
              <a:rPr lang="en-US" b="1" baseline="0" dirty="0" err="1" smtClean="0"/>
              <a:t>por</a:t>
            </a:r>
            <a:r>
              <a:rPr lang="en-US" b="1" baseline="0" dirty="0" smtClean="0"/>
              <a:t> el </a:t>
            </a:r>
            <a:r>
              <a:rPr lang="en-US" b="1" baseline="0" dirty="0" err="1" smtClean="0"/>
              <a:t>calor</a:t>
            </a:r>
            <a:r>
              <a:rPr lang="en-US" b="1" baseline="0" dirty="0" smtClean="0"/>
              <a:t>, </a:t>
            </a:r>
            <a:r>
              <a:rPr lang="en-US" b="1" baseline="0" dirty="0" err="1" smtClean="0"/>
              <a:t>que</a:t>
            </a:r>
            <a:r>
              <a:rPr lang="en-US" b="1" baseline="0" dirty="0" smtClean="0"/>
              <a:t> </a:t>
            </a:r>
            <a:r>
              <a:rPr lang="en-US" b="1" baseline="0" dirty="0" err="1" smtClean="0"/>
              <a:t>piensa</a:t>
            </a:r>
            <a:r>
              <a:rPr lang="en-US" b="1" baseline="0" dirty="0" smtClean="0"/>
              <a:t> </a:t>
            </a:r>
            <a:r>
              <a:rPr lang="en-US" b="1" baseline="0" dirty="0" err="1" smtClean="0"/>
              <a:t>que</a:t>
            </a:r>
            <a:r>
              <a:rPr lang="en-US" b="1" baseline="0" dirty="0" smtClean="0"/>
              <a:t> </a:t>
            </a:r>
            <a:r>
              <a:rPr lang="en-US" b="1" baseline="0" dirty="0" err="1" smtClean="0"/>
              <a:t>puede</a:t>
            </a:r>
            <a:r>
              <a:rPr lang="en-US" b="1" baseline="0" dirty="0" smtClean="0"/>
              <a:t> </a:t>
            </a:r>
            <a:r>
              <a:rPr lang="en-US" b="1" baseline="0" dirty="0" err="1" smtClean="0"/>
              <a:t>hacer</a:t>
            </a:r>
            <a:r>
              <a:rPr lang="en-US" b="1" baseline="0" dirty="0" smtClean="0"/>
              <a:t>?</a:t>
            </a:r>
            <a:endParaRPr lang="en-US" b="1" dirty="0" smtClean="0"/>
          </a:p>
          <a:p>
            <a:endParaRPr lang="en-US" baseline="0" dirty="0" smtClean="0"/>
          </a:p>
          <a:p>
            <a:r>
              <a:rPr lang="en-US" baseline="0" dirty="0" err="1" smtClean="0"/>
              <a:t>Descanso</a:t>
            </a:r>
            <a:r>
              <a:rPr lang="en-US" baseline="0" dirty="0" smtClean="0"/>
              <a:t>, </a:t>
            </a:r>
            <a:r>
              <a:rPr lang="en-US" baseline="0" dirty="0" err="1" smtClean="0"/>
              <a:t>sobmra</a:t>
            </a:r>
            <a:r>
              <a:rPr lang="en-US" baseline="0" dirty="0" smtClean="0"/>
              <a:t>, </a:t>
            </a:r>
            <a:r>
              <a:rPr lang="en-US" baseline="0" dirty="0" err="1" smtClean="0"/>
              <a:t>agua</a:t>
            </a:r>
            <a:r>
              <a:rPr lang="en-US" baseline="0" dirty="0" smtClean="0"/>
              <a:t>.  </a:t>
            </a:r>
          </a:p>
          <a:p>
            <a:endParaRPr lang="en-US" baseline="0" dirty="0" smtClean="0"/>
          </a:p>
          <a:p>
            <a:pPr>
              <a:buFont typeface="Arial" charset="0"/>
              <a:buChar char="•"/>
            </a:pPr>
            <a:r>
              <a:rPr lang="en-US" baseline="0" dirty="0" err="1" smtClean="0"/>
              <a:t>Notifique</a:t>
            </a:r>
            <a:r>
              <a:rPr lang="en-US" baseline="0" dirty="0" smtClean="0"/>
              <a:t> al supervisor.  </a:t>
            </a:r>
            <a:r>
              <a:rPr lang="en-US" baseline="0" dirty="0" err="1" smtClean="0"/>
              <a:t>Necesita</a:t>
            </a:r>
            <a:r>
              <a:rPr lang="en-US" baseline="0" dirty="0" smtClean="0"/>
              <a:t> </a:t>
            </a:r>
            <a:r>
              <a:rPr lang="en-US" baseline="0" dirty="0" err="1" smtClean="0"/>
              <a:t>cuidado</a:t>
            </a:r>
            <a:r>
              <a:rPr lang="en-US" baseline="0" dirty="0" smtClean="0"/>
              <a:t> medico.</a:t>
            </a:r>
          </a:p>
          <a:p>
            <a:pPr>
              <a:buFont typeface="Arial" charset="0"/>
              <a:buChar char="•"/>
            </a:pPr>
            <a:r>
              <a:rPr lang="en-US" baseline="0" dirty="0" smtClean="0"/>
              <a:t>La persona </a:t>
            </a:r>
            <a:r>
              <a:rPr lang="en-US" baseline="0" dirty="0" err="1" smtClean="0"/>
              <a:t>debe</a:t>
            </a:r>
            <a:r>
              <a:rPr lang="en-US" baseline="0" dirty="0" smtClean="0"/>
              <a:t> </a:t>
            </a:r>
            <a:r>
              <a:rPr lang="en-US" baseline="0" dirty="0" err="1" smtClean="0"/>
              <a:t>estar</a:t>
            </a:r>
            <a:r>
              <a:rPr lang="en-US" baseline="0" dirty="0" smtClean="0"/>
              <a:t> en un </a:t>
            </a:r>
            <a:r>
              <a:rPr lang="en-US" baseline="0" dirty="0" err="1" smtClean="0"/>
              <a:t>lugar</a:t>
            </a:r>
            <a:r>
              <a:rPr lang="en-US" baseline="0" dirty="0" smtClean="0"/>
              <a:t> </a:t>
            </a:r>
            <a:r>
              <a:rPr lang="en-US" baseline="0" dirty="0" err="1" smtClean="0"/>
              <a:t>mas</a:t>
            </a:r>
            <a:r>
              <a:rPr lang="en-US" baseline="0" dirty="0" smtClean="0"/>
              <a:t> fresco, con </a:t>
            </a:r>
            <a:r>
              <a:rPr lang="en-US" baseline="0" dirty="0" err="1" smtClean="0"/>
              <a:t>sombra</a:t>
            </a:r>
            <a:r>
              <a:rPr lang="en-US" baseline="0" dirty="0" smtClean="0"/>
              <a:t>.  No lo </a:t>
            </a:r>
            <a:r>
              <a:rPr lang="en-US" baseline="0" dirty="0" err="1" smtClean="0"/>
              <a:t>deje</a:t>
            </a:r>
            <a:r>
              <a:rPr lang="en-US" baseline="0" dirty="0" smtClean="0"/>
              <a:t> solo.</a:t>
            </a:r>
          </a:p>
          <a:p>
            <a:pPr>
              <a:buFont typeface="Arial" charset="0"/>
              <a:buChar char="•"/>
            </a:pPr>
            <a:r>
              <a:rPr lang="en-US" baseline="0" dirty="0" smtClean="0"/>
              <a:t>Si no </a:t>
            </a:r>
            <a:r>
              <a:rPr lang="en-US" baseline="0" dirty="0" err="1" smtClean="0"/>
              <a:t>esta</a:t>
            </a:r>
            <a:r>
              <a:rPr lang="en-US" baseline="0" dirty="0" smtClean="0"/>
              <a:t> </a:t>
            </a:r>
            <a:r>
              <a:rPr lang="en-US" baseline="0" dirty="0" err="1" smtClean="0"/>
              <a:t>vomitando</a:t>
            </a:r>
            <a:r>
              <a:rPr lang="en-US" baseline="0" dirty="0" smtClean="0"/>
              <a:t> o </a:t>
            </a:r>
            <a:r>
              <a:rPr lang="en-US" baseline="0" dirty="0" err="1" smtClean="0"/>
              <a:t>inconciente</a:t>
            </a:r>
            <a:r>
              <a:rPr lang="en-US" baseline="0" dirty="0" smtClean="0"/>
              <a:t>, dele </a:t>
            </a:r>
            <a:r>
              <a:rPr lang="en-US" baseline="0" dirty="0" err="1" smtClean="0"/>
              <a:t>agua</a:t>
            </a:r>
            <a:r>
              <a:rPr lang="en-US" baseline="0" dirty="0" smtClean="0"/>
              <a:t> </a:t>
            </a:r>
            <a:r>
              <a:rPr lang="en-US" baseline="0" dirty="0" err="1" smtClean="0"/>
              <a:t>poco</a:t>
            </a:r>
            <a:r>
              <a:rPr lang="en-US" baseline="0" dirty="0" smtClean="0"/>
              <a:t> a </a:t>
            </a:r>
            <a:r>
              <a:rPr lang="en-US" baseline="0" dirty="0" err="1" smtClean="0"/>
              <a:t>poco</a:t>
            </a:r>
            <a:r>
              <a:rPr lang="en-US" baseline="0" dirty="0" smtClean="0"/>
              <a:t>.</a:t>
            </a:r>
          </a:p>
          <a:p>
            <a:pPr>
              <a:buFont typeface="Arial" charset="0"/>
              <a:buChar char="•"/>
            </a:pPr>
            <a:r>
              <a:rPr lang="en-US" baseline="0" dirty="0" err="1" smtClean="0"/>
              <a:t>Haga</a:t>
            </a:r>
            <a:r>
              <a:rPr lang="en-US" baseline="0" dirty="0" smtClean="0"/>
              <a:t> </a:t>
            </a:r>
            <a:r>
              <a:rPr lang="en-US" baseline="0" dirty="0" err="1" smtClean="0"/>
              <a:t>su</a:t>
            </a:r>
            <a:r>
              <a:rPr lang="en-US" baseline="0" dirty="0" smtClean="0"/>
              <a:t> </a:t>
            </a:r>
            <a:r>
              <a:rPr lang="en-US" baseline="0" dirty="0" err="1" smtClean="0"/>
              <a:t>ropa</a:t>
            </a:r>
            <a:r>
              <a:rPr lang="en-US" baseline="0" dirty="0" smtClean="0"/>
              <a:t> </a:t>
            </a:r>
            <a:r>
              <a:rPr lang="en-US" baseline="0" dirty="0" err="1" smtClean="0"/>
              <a:t>menos</a:t>
            </a:r>
            <a:r>
              <a:rPr lang="en-US" baseline="0" dirty="0" smtClean="0"/>
              <a:t> </a:t>
            </a:r>
            <a:r>
              <a:rPr lang="en-US" baseline="0" dirty="0" err="1" smtClean="0"/>
              <a:t>apretada</a:t>
            </a:r>
            <a:r>
              <a:rPr lang="en-US" baseline="0" dirty="0" smtClean="0"/>
              <a:t>.  </a:t>
            </a:r>
            <a:r>
              <a:rPr lang="en-US" baseline="0" dirty="0" err="1" smtClean="0"/>
              <a:t>Mas</a:t>
            </a:r>
            <a:r>
              <a:rPr lang="en-US" baseline="0" dirty="0" smtClean="0"/>
              <a:t> </a:t>
            </a:r>
            <a:r>
              <a:rPr lang="en-US" baseline="0" dirty="0" err="1" smtClean="0"/>
              <a:t>holgado</a:t>
            </a:r>
            <a:r>
              <a:rPr lang="en-US" baseline="0" dirty="0" smtClean="0"/>
              <a:t>, </a:t>
            </a:r>
            <a:r>
              <a:rPr lang="en-US" baseline="0" dirty="0" err="1" smtClean="0"/>
              <a:t>suelto</a:t>
            </a:r>
            <a:r>
              <a:rPr lang="en-US" baseline="0" dirty="0" smtClean="0"/>
              <a:t>. </a:t>
            </a:r>
          </a:p>
          <a:p>
            <a:pPr>
              <a:buFont typeface="Arial" charset="0"/>
              <a:buChar char="•"/>
            </a:pPr>
            <a:r>
              <a:rPr lang="en-US" baseline="0" dirty="0" err="1" smtClean="0"/>
              <a:t>Ayude</a:t>
            </a:r>
            <a:r>
              <a:rPr lang="en-US" baseline="0" dirty="0" smtClean="0"/>
              <a:t> en </a:t>
            </a:r>
            <a:r>
              <a:rPr lang="en-US" baseline="0" dirty="0" err="1" smtClean="0"/>
              <a:t>refrescar</a:t>
            </a:r>
            <a:r>
              <a:rPr lang="en-US" baseline="0" dirty="0" smtClean="0"/>
              <a:t> a la persona.  Lo </a:t>
            </a:r>
            <a:r>
              <a:rPr lang="en-US" baseline="0" dirty="0" err="1" smtClean="0"/>
              <a:t>puede</a:t>
            </a:r>
            <a:r>
              <a:rPr lang="en-US" baseline="0" dirty="0" smtClean="0"/>
              <a:t> </a:t>
            </a:r>
            <a:r>
              <a:rPr lang="en-US" baseline="0" dirty="0" err="1" smtClean="0"/>
              <a:t>abanicar</a:t>
            </a:r>
            <a:r>
              <a:rPr lang="en-US" baseline="0" dirty="0" smtClean="0"/>
              <a:t>.  </a:t>
            </a:r>
            <a:r>
              <a:rPr lang="en-US" baseline="0" dirty="0" err="1" smtClean="0"/>
              <a:t>Puede</a:t>
            </a:r>
            <a:r>
              <a:rPr lang="en-US" baseline="0" dirty="0" smtClean="0"/>
              <a:t> </a:t>
            </a:r>
            <a:r>
              <a:rPr lang="en-US" baseline="0" dirty="0" err="1" smtClean="0"/>
              <a:t>poner</a:t>
            </a:r>
            <a:r>
              <a:rPr lang="en-US" baseline="0" dirty="0" smtClean="0"/>
              <a:t> </a:t>
            </a:r>
            <a:r>
              <a:rPr lang="en-US" baseline="0" dirty="0" err="1" smtClean="0"/>
              <a:t>hielo</a:t>
            </a:r>
            <a:r>
              <a:rPr lang="en-US" baseline="0" dirty="0" smtClean="0"/>
              <a:t> en la ingle on en el </a:t>
            </a:r>
            <a:r>
              <a:rPr lang="en-US" baseline="0" dirty="0" err="1" smtClean="0"/>
              <a:t>sobaco</a:t>
            </a:r>
            <a:r>
              <a:rPr lang="en-US" baseline="0" dirty="0" smtClean="0"/>
              <a:t>.  </a:t>
            </a:r>
            <a:r>
              <a:rPr lang="en-US" baseline="0" dirty="0" err="1" smtClean="0"/>
              <a:t>Tambien</a:t>
            </a:r>
            <a:r>
              <a:rPr lang="en-US" baseline="0" dirty="0" smtClean="0"/>
              <a:t> </a:t>
            </a:r>
            <a:r>
              <a:rPr lang="en-US" baseline="0" dirty="0" err="1" smtClean="0"/>
              <a:t>puede</a:t>
            </a:r>
            <a:r>
              <a:rPr lang="en-US" baseline="0" dirty="0" smtClean="0"/>
              <a:t> </a:t>
            </a:r>
            <a:r>
              <a:rPr lang="en-US" baseline="0" dirty="0" err="1" smtClean="0"/>
              <a:t>poner</a:t>
            </a:r>
            <a:r>
              <a:rPr lang="en-US" baseline="0" dirty="0" smtClean="0"/>
              <a:t> </a:t>
            </a:r>
            <a:r>
              <a:rPr lang="en-US" baseline="0" dirty="0" err="1" smtClean="0"/>
              <a:t>agua</a:t>
            </a:r>
            <a:r>
              <a:rPr lang="en-US" baseline="0" dirty="0" smtClean="0"/>
              <a:t> en la </a:t>
            </a:r>
            <a:r>
              <a:rPr lang="en-US" baseline="0" dirty="0" err="1" smtClean="0"/>
              <a:t>ropa</a:t>
            </a:r>
            <a:r>
              <a:rPr lang="en-US" baseline="0" dirty="0" smtClean="0"/>
              <a:t>.  </a:t>
            </a:r>
          </a:p>
          <a:p>
            <a:pPr>
              <a:buFont typeface="Arial" charset="0"/>
              <a:buChar char="•"/>
            </a:pPr>
            <a:endParaRPr lang="en-US" baseline="0" dirty="0" smtClean="0"/>
          </a:p>
        </p:txBody>
      </p:sp>
      <p:sp>
        <p:nvSpPr>
          <p:cNvPr id="4" name="Slide Number Placeholder 3"/>
          <p:cNvSpPr>
            <a:spLocks noGrp="1"/>
          </p:cNvSpPr>
          <p:nvPr>
            <p:ph type="sldNum" sz="quarter" idx="10"/>
          </p:nvPr>
        </p:nvSpPr>
        <p:spPr/>
        <p:txBody>
          <a:bodyPr/>
          <a:lstStyle/>
          <a:p>
            <a:fld id="{C739F252-187A-4451-A757-285D02532F1D}"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FD64CA-F51A-459A-8AAB-F93FF4BD7415}" type="datetimeFigureOut">
              <a:rPr lang="en-US" smtClean="0"/>
              <a:pPr/>
              <a:t>7/24/2012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8DDB3-47C0-4DA4-91BE-D463023B398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FD64CA-F51A-459A-8AAB-F93FF4BD7415}" type="datetimeFigureOut">
              <a:rPr lang="en-US" smtClean="0"/>
              <a:pPr/>
              <a:t>7/24/2012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8DDB3-47C0-4DA4-91BE-D463023B39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FD64CA-F51A-459A-8AAB-F93FF4BD7415}" type="datetimeFigureOut">
              <a:rPr lang="en-US" smtClean="0"/>
              <a:pPr/>
              <a:t>7/24/2012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8DDB3-47C0-4DA4-91BE-D463023B398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lvl1pPr>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3FD64CA-F51A-459A-8AAB-F93FF4BD7415}" type="datetimeFigureOut">
              <a:rPr lang="en-US" smtClean="0"/>
              <a:pPr/>
              <a:t>7/24/2012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8DDB3-47C0-4DA4-91BE-D463023B398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FD64CA-F51A-459A-8AAB-F93FF4BD7415}" type="datetimeFigureOut">
              <a:rPr lang="en-US" smtClean="0"/>
              <a:pPr/>
              <a:t>7/24/2012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8DDB3-47C0-4DA4-91BE-D463023B398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FD64CA-F51A-459A-8AAB-F93FF4BD7415}" type="datetimeFigureOut">
              <a:rPr lang="en-US" smtClean="0"/>
              <a:pPr/>
              <a:t>7/24/2012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08DDB3-47C0-4DA4-91BE-D463023B398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FD64CA-F51A-459A-8AAB-F93FF4BD7415}" type="datetimeFigureOut">
              <a:rPr lang="en-US" smtClean="0"/>
              <a:pPr/>
              <a:t>7/24/2012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08DDB3-47C0-4DA4-91BE-D463023B398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FD64CA-F51A-459A-8AAB-F93FF4BD7415}" type="datetimeFigureOut">
              <a:rPr lang="en-US" smtClean="0"/>
              <a:pPr/>
              <a:t>7/24/2012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08DDB3-47C0-4DA4-91BE-D463023B398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FD64CA-F51A-459A-8AAB-F93FF4BD7415}" type="datetimeFigureOut">
              <a:rPr lang="en-US" smtClean="0"/>
              <a:pPr/>
              <a:t>7/24/2012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08DDB3-47C0-4DA4-91BE-D463023B39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FD64CA-F51A-459A-8AAB-F93FF4BD7415}" type="datetimeFigureOut">
              <a:rPr lang="en-US" smtClean="0"/>
              <a:pPr/>
              <a:t>7/24/2012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08DDB3-47C0-4DA4-91BE-D463023B398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FD64CA-F51A-459A-8AAB-F93FF4BD7415}" type="datetimeFigureOut">
              <a:rPr lang="en-US" smtClean="0"/>
              <a:pPr/>
              <a:t>7/24/2012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08DDB3-47C0-4DA4-91BE-D463023B398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FD64CA-F51A-459A-8AAB-F93FF4BD7415}" type="datetimeFigureOut">
              <a:rPr lang="en-US" smtClean="0"/>
              <a:pPr/>
              <a:t>7/24/2012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08DDB3-47C0-4DA4-91BE-D463023B398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16.png"/><Relationship Id="rId7"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8.emf"/><Relationship Id="rId4" Type="http://schemas.openxmlformats.org/officeDocument/2006/relationships/image" Target="../media/image3.emf"/><Relationship Id="rId9" Type="http://schemas.openxmlformats.org/officeDocument/2006/relationships/image" Target="../media/image9.emf"/></Relationships>
</file>

<file path=ppt/slides/_rels/slide22.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7.png"/><Relationship Id="rId7"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image" Target="../media/image20.jpe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5.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w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85800"/>
            <a:ext cx="7772400" cy="1470025"/>
          </a:xfrm>
          <a:solidFill>
            <a:srgbClr val="F89F56"/>
          </a:solidFill>
        </p:spPr>
        <p:txBody>
          <a:bodyPr/>
          <a:lstStyle/>
          <a:p>
            <a:r>
              <a:rPr lang="en-US" dirty="0" smtClean="0">
                <a:latin typeface="Cambria" pitchFamily="18" charset="0"/>
              </a:rPr>
              <a:t>Working in the Sun &amp; Heat</a:t>
            </a:r>
            <a:br>
              <a:rPr lang="en-US" dirty="0" smtClean="0">
                <a:latin typeface="Cambria" pitchFamily="18" charset="0"/>
              </a:rPr>
            </a:br>
            <a:r>
              <a:rPr lang="en-US" dirty="0" err="1" smtClean="0">
                <a:latin typeface="Cambria" pitchFamily="18" charset="0"/>
              </a:rPr>
              <a:t>Trabajar</a:t>
            </a:r>
            <a:r>
              <a:rPr lang="en-US" dirty="0" smtClean="0">
                <a:latin typeface="Cambria" pitchFamily="18" charset="0"/>
              </a:rPr>
              <a:t> en el Sol y el </a:t>
            </a:r>
            <a:r>
              <a:rPr lang="en-US" dirty="0" err="1" smtClean="0">
                <a:latin typeface="Cambria" pitchFamily="18" charset="0"/>
              </a:rPr>
              <a:t>Calor</a:t>
            </a:r>
            <a:endParaRPr lang="en-US" dirty="0">
              <a:latin typeface="Cambria" pitchFamily="18" charset="0"/>
            </a:endParaRPr>
          </a:p>
        </p:txBody>
      </p:sp>
      <p:sp>
        <p:nvSpPr>
          <p:cNvPr id="3" name="Subtitle 2"/>
          <p:cNvSpPr>
            <a:spLocks noGrp="1"/>
          </p:cNvSpPr>
          <p:nvPr>
            <p:ph type="subTitle" idx="1"/>
          </p:nvPr>
        </p:nvSpPr>
        <p:spPr>
          <a:xfrm>
            <a:off x="228600" y="5791200"/>
            <a:ext cx="8686800" cy="762000"/>
          </a:xfrm>
          <a:noFill/>
        </p:spPr>
        <p:txBody>
          <a:bodyPr>
            <a:normAutofit/>
          </a:bodyPr>
          <a:lstStyle/>
          <a:p>
            <a:pPr lvl="0"/>
            <a:r>
              <a:rPr lang="en-US" sz="1200" i="1" dirty="0" smtClean="0">
                <a:solidFill>
                  <a:schemeClr val="tx1"/>
                </a:solidFill>
                <a:latin typeface="Cambria" pitchFamily="18" charset="0"/>
                <a:ea typeface="Times New Roman" pitchFamily="18" charset="0"/>
              </a:rPr>
              <a:t>This material was produced under grant #SH20827SH0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sz="1200" dirty="0" smtClean="0">
              <a:solidFill>
                <a:schemeClr val="tx1"/>
              </a:solidFill>
              <a:latin typeface="Cambria" pitchFamily="18" charset="0"/>
            </a:endParaRPr>
          </a:p>
          <a:p>
            <a:endParaRPr lang="en-US" dirty="0"/>
          </a:p>
        </p:txBody>
      </p:sp>
      <p:graphicFrame>
        <p:nvGraphicFramePr>
          <p:cNvPr id="5122" name="Object 2"/>
          <p:cNvGraphicFramePr>
            <a:graphicFrameLocks noChangeAspect="1"/>
          </p:cNvGraphicFramePr>
          <p:nvPr/>
        </p:nvGraphicFramePr>
        <p:xfrm>
          <a:off x="4038600" y="2514600"/>
          <a:ext cx="1295400" cy="1295400"/>
        </p:xfrm>
        <a:graphic>
          <a:graphicData uri="http://schemas.openxmlformats.org/presentationml/2006/ole">
            <mc:AlternateContent xmlns:mc="http://schemas.openxmlformats.org/markup-compatibility/2006">
              <mc:Choice xmlns:v="urn:schemas-microsoft-com:vml" Requires="v">
                <p:oleObj spid="_x0000_s5123" name="Picture" r:id="rId4" imgW="1114920" imgH="1114920" progId="Word.Picture.8">
                  <p:embed/>
                </p:oleObj>
              </mc:Choice>
              <mc:Fallback>
                <p:oleObj name="Picture" r:id="rId4" imgW="1114920" imgH="1114920" progId="Word.Pictur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2514600"/>
                        <a:ext cx="1295400" cy="1295400"/>
                      </a:xfrm>
                      <a:prstGeom prst="rect">
                        <a:avLst/>
                      </a:prstGeom>
                      <a:noFill/>
                      <a:ln w="3175" algn="in">
                        <a:solidFill>
                          <a:srgbClr val="0099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ubtitle 2"/>
          <p:cNvSpPr txBox="1">
            <a:spLocks/>
          </p:cNvSpPr>
          <p:nvPr/>
        </p:nvSpPr>
        <p:spPr>
          <a:xfrm>
            <a:off x="1524000" y="4114800"/>
            <a:ext cx="6400800" cy="1371600"/>
          </a:xfrm>
          <a:prstGeom prst="rect">
            <a:avLst/>
          </a:prstGeom>
          <a:solidFill>
            <a:schemeClr val="accent5">
              <a:lumMod val="20000"/>
              <a:lumOff val="80000"/>
            </a:schemeClr>
          </a:solidFill>
        </p:spPr>
        <p:txBody>
          <a:bodyPr vert="horz" lIns="91440" tIns="45720" rIns="91440" bIns="45720" rtlCol="0">
            <a:normAutofit fontScale="47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chemeClr val="tx1">
                  <a:tint val="75000"/>
                </a:schemeClr>
              </a:solidFill>
              <a:effectLst/>
              <a:uLnTx/>
              <a:uFillTx/>
              <a:latin typeface="Cambria"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tint val="75000"/>
                  </a:schemeClr>
                </a:solidFill>
                <a:effectLst/>
                <a:uLnTx/>
                <a:uFillTx/>
                <a:latin typeface="Cambria" pitchFamily="18" charset="0"/>
              </a:rPr>
              <a:t>Offered by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tint val="75000"/>
                  </a:schemeClr>
                </a:solidFill>
                <a:effectLst/>
                <a:uLnTx/>
                <a:uFillTx/>
                <a:latin typeface="Cambria" pitchFamily="18" charset="0"/>
              </a:rPr>
              <a:t>Farmworker Legal Services of New York, Inc.</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tint val="75000"/>
                  </a:schemeClr>
                </a:solidFill>
                <a:effectLst/>
                <a:uLnTx/>
                <a:uFillTx/>
                <a:latin typeface="Cambria" pitchFamily="18" charset="0"/>
              </a:rPr>
              <a:t>Through</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tint val="75000"/>
                  </a:schemeClr>
                </a:solidFill>
                <a:effectLst/>
                <a:uLnTx/>
                <a:uFillTx/>
                <a:latin typeface="Cambria" pitchFamily="18" charset="0"/>
              </a:rPr>
              <a:t>OSHA Susan Harwood Capacity Building Training Grant</a:t>
            </a:r>
            <a:endParaRPr kumimoji="0" lang="en-US" sz="3200" b="1" i="0" u="none" strike="noStrike" kern="1200" cap="none" spc="0" normalizeH="0" baseline="0" noProof="0" dirty="0">
              <a:ln>
                <a:noFill/>
              </a:ln>
              <a:solidFill>
                <a:schemeClr val="tx1">
                  <a:tint val="75000"/>
                </a:schemeClr>
              </a:solidFill>
              <a:effectLst/>
              <a:uLnTx/>
              <a:uFillTx/>
              <a:latin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Cambria" pitchFamily="18" charset="0"/>
              </a:rPr>
              <a:t>Agotamiento</a:t>
            </a:r>
            <a:r>
              <a:rPr lang="en-US" dirty="0" smtClean="0">
                <a:latin typeface="Cambria" pitchFamily="18" charset="0"/>
              </a:rPr>
              <a:t/>
            </a:r>
            <a:br>
              <a:rPr lang="en-US" dirty="0" smtClean="0">
                <a:latin typeface="Cambria" pitchFamily="18" charset="0"/>
              </a:rPr>
            </a:br>
            <a:r>
              <a:rPr lang="en-US" dirty="0" smtClean="0">
                <a:latin typeface="Cambria" pitchFamily="18" charset="0"/>
              </a:rPr>
              <a:t>Heat Exhaustion</a:t>
            </a:r>
            <a:endParaRPr lang="en-US" dirty="0">
              <a:latin typeface="Cambria" pitchFamily="18" charset="0"/>
            </a:endParaRPr>
          </a:p>
        </p:txBody>
      </p:sp>
      <p:pic>
        <p:nvPicPr>
          <p:cNvPr id="4" name="Content Placeholder 3"/>
          <p:cNvPicPr>
            <a:picLocks noGrp="1"/>
          </p:cNvPicPr>
          <p:nvPr>
            <p:ph idx="1"/>
          </p:nvPr>
        </p:nvPicPr>
        <p:blipFill>
          <a:blip r:embed="rId2" cstate="print"/>
          <a:srcRect/>
          <a:stretch>
            <a:fillRect/>
          </a:stretch>
        </p:blipFill>
        <p:spPr bwMode="auto">
          <a:xfrm>
            <a:off x="2286000" y="1828800"/>
            <a:ext cx="4572000" cy="4419600"/>
          </a:xfrm>
          <a:prstGeom prst="rect">
            <a:avLst/>
          </a:prstGeom>
          <a:noFill/>
          <a:ln w="9525">
            <a:noFill/>
            <a:miter lim="800000"/>
            <a:headEnd/>
            <a:tailEnd/>
          </a:ln>
        </p:spPr>
      </p:pic>
      <p:sp>
        <p:nvSpPr>
          <p:cNvPr id="5" name="TextBox 4"/>
          <p:cNvSpPr txBox="1"/>
          <p:nvPr/>
        </p:nvSpPr>
        <p:spPr>
          <a:xfrm>
            <a:off x="2971800" y="5943600"/>
            <a:ext cx="3334439" cy="523220"/>
          </a:xfrm>
          <a:prstGeom prst="rect">
            <a:avLst/>
          </a:prstGeom>
          <a:noFill/>
        </p:spPr>
        <p:txBody>
          <a:bodyPr wrap="none" rtlCol="0">
            <a:spAutoFit/>
          </a:bodyPr>
          <a:lstStyle/>
          <a:p>
            <a:r>
              <a:rPr lang="en-US" sz="2800" b="1" dirty="0" smtClean="0">
                <a:solidFill>
                  <a:srgbClr val="C00000"/>
                </a:solidFill>
              </a:rPr>
              <a:t>Nausea and vomiting</a:t>
            </a:r>
            <a:endParaRPr lang="en-US" sz="2800" b="1" dirty="0">
              <a:solidFill>
                <a:srgbClr val="C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Cambria" pitchFamily="18" charset="0"/>
              </a:rPr>
              <a:t>Agotamiento</a:t>
            </a:r>
            <a:r>
              <a:rPr lang="en-US" dirty="0" smtClean="0">
                <a:latin typeface="Cambria" pitchFamily="18" charset="0"/>
              </a:rPr>
              <a:t/>
            </a:r>
            <a:br>
              <a:rPr lang="en-US" dirty="0" smtClean="0">
                <a:latin typeface="Cambria" pitchFamily="18" charset="0"/>
              </a:rPr>
            </a:br>
            <a:r>
              <a:rPr lang="en-US" dirty="0" smtClean="0">
                <a:latin typeface="Cambria" pitchFamily="18" charset="0"/>
              </a:rPr>
              <a:t>Heat Exhaustion</a:t>
            </a:r>
            <a:endParaRPr lang="en-US" dirty="0">
              <a:latin typeface="Cambria" pitchFamily="18" charset="0"/>
            </a:endParaRPr>
          </a:p>
        </p:txBody>
      </p:sp>
      <p:pic>
        <p:nvPicPr>
          <p:cNvPr id="4" name="Content Placeholder 3"/>
          <p:cNvPicPr>
            <a:picLocks noGrp="1"/>
          </p:cNvPicPr>
          <p:nvPr>
            <p:ph idx="1"/>
          </p:nvPr>
        </p:nvPicPr>
        <p:blipFill>
          <a:blip r:embed="rId2" cstate="print"/>
          <a:srcRect/>
          <a:stretch>
            <a:fillRect/>
          </a:stretch>
        </p:blipFill>
        <p:spPr bwMode="auto">
          <a:xfrm>
            <a:off x="2438400" y="1752600"/>
            <a:ext cx="4191000" cy="4419600"/>
          </a:xfrm>
          <a:prstGeom prst="rect">
            <a:avLst/>
          </a:prstGeom>
          <a:noFill/>
          <a:ln w="9525">
            <a:noFill/>
            <a:miter lim="800000"/>
            <a:headEnd/>
            <a:tailEnd/>
          </a:ln>
        </p:spPr>
      </p:pic>
      <p:sp>
        <p:nvSpPr>
          <p:cNvPr id="5" name="TextBox 4"/>
          <p:cNvSpPr txBox="1"/>
          <p:nvPr/>
        </p:nvSpPr>
        <p:spPr>
          <a:xfrm>
            <a:off x="4953000" y="5638800"/>
            <a:ext cx="1688283" cy="523220"/>
          </a:xfrm>
          <a:prstGeom prst="rect">
            <a:avLst/>
          </a:prstGeom>
          <a:noFill/>
        </p:spPr>
        <p:txBody>
          <a:bodyPr wrap="none" rtlCol="0">
            <a:spAutoFit/>
          </a:bodyPr>
          <a:lstStyle/>
          <a:p>
            <a:r>
              <a:rPr lang="en-US" sz="2800" b="1" dirty="0" smtClean="0">
                <a:solidFill>
                  <a:srgbClr val="C00000"/>
                </a:solidFill>
              </a:rPr>
              <a:t>Weakness</a:t>
            </a:r>
            <a:endParaRPr lang="en-US" sz="2800" b="1" dirty="0">
              <a:solidFill>
                <a:srgbClr val="C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Cambria" pitchFamily="18" charset="0"/>
              </a:rPr>
              <a:t>Agotamiento</a:t>
            </a:r>
            <a:r>
              <a:rPr lang="en-US" dirty="0" smtClean="0">
                <a:latin typeface="Cambria" pitchFamily="18" charset="0"/>
              </a:rPr>
              <a:t/>
            </a:r>
            <a:br>
              <a:rPr lang="en-US" dirty="0" smtClean="0">
                <a:latin typeface="Cambria" pitchFamily="18" charset="0"/>
              </a:rPr>
            </a:br>
            <a:r>
              <a:rPr lang="en-US" dirty="0" smtClean="0">
                <a:latin typeface="Cambria" pitchFamily="18" charset="0"/>
              </a:rPr>
              <a:t>Heat Exhaustion</a:t>
            </a:r>
            <a:endParaRPr lang="en-US" dirty="0">
              <a:latin typeface="Cambria" pitchFamily="18" charset="0"/>
            </a:endParaRPr>
          </a:p>
        </p:txBody>
      </p:sp>
      <p:pic>
        <p:nvPicPr>
          <p:cNvPr id="4" name="Content Placeholder 3"/>
          <p:cNvPicPr>
            <a:picLocks noGrp="1"/>
          </p:cNvPicPr>
          <p:nvPr>
            <p:ph idx="1"/>
          </p:nvPr>
        </p:nvPicPr>
        <p:blipFill>
          <a:blip r:embed="rId2" cstate="print"/>
          <a:srcRect/>
          <a:stretch>
            <a:fillRect/>
          </a:stretch>
        </p:blipFill>
        <p:spPr bwMode="auto">
          <a:xfrm>
            <a:off x="2286000" y="1981200"/>
            <a:ext cx="4267200" cy="4191000"/>
          </a:xfrm>
          <a:prstGeom prst="rect">
            <a:avLst/>
          </a:prstGeom>
          <a:noFill/>
          <a:ln w="9525">
            <a:noFill/>
            <a:miter lim="800000"/>
            <a:headEnd/>
            <a:tailEnd/>
          </a:ln>
        </p:spPr>
      </p:pic>
      <p:sp>
        <p:nvSpPr>
          <p:cNvPr id="5" name="TextBox 4"/>
          <p:cNvSpPr txBox="1"/>
          <p:nvPr/>
        </p:nvSpPr>
        <p:spPr>
          <a:xfrm>
            <a:off x="5105400" y="5410200"/>
            <a:ext cx="1298753" cy="523220"/>
          </a:xfrm>
          <a:prstGeom prst="rect">
            <a:avLst/>
          </a:prstGeom>
          <a:noFill/>
        </p:spPr>
        <p:txBody>
          <a:bodyPr wrap="none" rtlCol="0">
            <a:spAutoFit/>
          </a:bodyPr>
          <a:lstStyle/>
          <a:p>
            <a:r>
              <a:rPr lang="en-US" sz="2800" b="1" dirty="0" smtClean="0">
                <a:solidFill>
                  <a:srgbClr val="C00000"/>
                </a:solidFill>
              </a:rPr>
              <a:t>Cramps</a:t>
            </a:r>
            <a:endParaRPr lang="en-US" sz="2800" b="1" dirty="0">
              <a:solidFill>
                <a:srgbClr val="C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Cambria" pitchFamily="18" charset="0"/>
              </a:rPr>
              <a:t>Agotamiento</a:t>
            </a:r>
            <a:r>
              <a:rPr lang="en-US" dirty="0" smtClean="0">
                <a:latin typeface="Cambria" pitchFamily="18" charset="0"/>
              </a:rPr>
              <a:t/>
            </a:r>
            <a:br>
              <a:rPr lang="en-US" dirty="0" smtClean="0">
                <a:latin typeface="Cambria" pitchFamily="18" charset="0"/>
              </a:rPr>
            </a:br>
            <a:r>
              <a:rPr lang="en-US" dirty="0" smtClean="0">
                <a:latin typeface="Cambria" pitchFamily="18" charset="0"/>
              </a:rPr>
              <a:t>Heat Exhaustion</a:t>
            </a:r>
            <a:endParaRPr lang="en-US" dirty="0">
              <a:latin typeface="Cambria" pitchFamily="18" charset="0"/>
            </a:endParaRPr>
          </a:p>
        </p:txBody>
      </p:sp>
      <p:pic>
        <p:nvPicPr>
          <p:cNvPr id="5" name="Picture 4"/>
          <p:cNvPicPr/>
          <p:nvPr/>
        </p:nvPicPr>
        <p:blipFill>
          <a:blip r:embed="rId3" cstate="print"/>
          <a:srcRect/>
          <a:stretch>
            <a:fillRect/>
          </a:stretch>
        </p:blipFill>
        <p:spPr bwMode="auto">
          <a:xfrm>
            <a:off x="3657600" y="1524000"/>
            <a:ext cx="2133600" cy="2209800"/>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6096000" y="1524000"/>
            <a:ext cx="2057400" cy="2133600"/>
          </a:xfrm>
          <a:prstGeom prst="rect">
            <a:avLst/>
          </a:prstGeom>
          <a:noFill/>
          <a:ln w="9525">
            <a:noFill/>
            <a:miter lim="800000"/>
            <a:headEnd/>
            <a:tailEnd/>
          </a:ln>
        </p:spPr>
      </p:pic>
      <p:pic>
        <p:nvPicPr>
          <p:cNvPr id="7" name="Picture 6"/>
          <p:cNvPicPr/>
          <p:nvPr/>
        </p:nvPicPr>
        <p:blipFill>
          <a:blip r:embed="rId5" cstate="print"/>
          <a:srcRect/>
          <a:stretch>
            <a:fillRect/>
          </a:stretch>
        </p:blipFill>
        <p:spPr bwMode="auto">
          <a:xfrm>
            <a:off x="0" y="3962400"/>
            <a:ext cx="2438400" cy="2209800"/>
          </a:xfrm>
          <a:prstGeom prst="rect">
            <a:avLst/>
          </a:prstGeom>
          <a:noFill/>
          <a:ln w="9525">
            <a:noFill/>
            <a:miter lim="800000"/>
            <a:headEnd/>
            <a:tailEnd/>
          </a:ln>
        </p:spPr>
      </p:pic>
      <p:pic>
        <p:nvPicPr>
          <p:cNvPr id="8" name="Picture 7"/>
          <p:cNvPicPr/>
          <p:nvPr/>
        </p:nvPicPr>
        <p:blipFill>
          <a:blip r:embed="rId6" cstate="print"/>
          <a:srcRect/>
          <a:stretch>
            <a:fillRect/>
          </a:stretch>
        </p:blipFill>
        <p:spPr bwMode="auto">
          <a:xfrm>
            <a:off x="2514600" y="3962400"/>
            <a:ext cx="2276475" cy="2333625"/>
          </a:xfrm>
          <a:prstGeom prst="rect">
            <a:avLst/>
          </a:prstGeom>
          <a:noFill/>
          <a:ln w="9525">
            <a:noFill/>
            <a:miter lim="800000"/>
            <a:headEnd/>
            <a:tailEnd/>
          </a:ln>
        </p:spPr>
      </p:pic>
      <p:pic>
        <p:nvPicPr>
          <p:cNvPr id="9" name="Picture 8"/>
          <p:cNvPicPr/>
          <p:nvPr/>
        </p:nvPicPr>
        <p:blipFill>
          <a:blip r:embed="rId7" cstate="print"/>
          <a:srcRect/>
          <a:stretch>
            <a:fillRect/>
          </a:stretch>
        </p:blipFill>
        <p:spPr bwMode="auto">
          <a:xfrm>
            <a:off x="4876800" y="3886200"/>
            <a:ext cx="2057400" cy="2209800"/>
          </a:xfrm>
          <a:prstGeom prst="rect">
            <a:avLst/>
          </a:prstGeom>
          <a:noFill/>
          <a:ln w="9525">
            <a:noFill/>
            <a:miter lim="800000"/>
            <a:headEnd/>
            <a:tailEnd/>
          </a:ln>
        </p:spPr>
      </p:pic>
      <p:pic>
        <p:nvPicPr>
          <p:cNvPr id="10" name="Picture 9"/>
          <p:cNvPicPr/>
          <p:nvPr/>
        </p:nvPicPr>
        <p:blipFill>
          <a:blip r:embed="rId8" cstate="print"/>
          <a:srcRect/>
          <a:stretch>
            <a:fillRect/>
          </a:stretch>
        </p:blipFill>
        <p:spPr bwMode="auto">
          <a:xfrm>
            <a:off x="6943725" y="3962400"/>
            <a:ext cx="2200275" cy="2314575"/>
          </a:xfrm>
          <a:prstGeom prst="rect">
            <a:avLst/>
          </a:prstGeom>
          <a:noFill/>
          <a:ln w="9525">
            <a:noFill/>
            <a:miter lim="800000"/>
            <a:headEnd/>
            <a:tailEnd/>
          </a:ln>
        </p:spPr>
      </p:pic>
      <p:grpSp>
        <p:nvGrpSpPr>
          <p:cNvPr id="57347" name="Group 3"/>
          <p:cNvGrpSpPr>
            <a:grpSpLocks noChangeAspect="1"/>
          </p:cNvGrpSpPr>
          <p:nvPr/>
        </p:nvGrpSpPr>
        <p:grpSpPr bwMode="auto">
          <a:xfrm>
            <a:off x="1219200" y="1600200"/>
            <a:ext cx="2057400" cy="2209800"/>
            <a:chOff x="768" y="1008"/>
            <a:chExt cx="1296" cy="1392"/>
          </a:xfrm>
        </p:grpSpPr>
        <p:sp>
          <p:nvSpPr>
            <p:cNvPr id="57346" name="AutoShape 2"/>
            <p:cNvSpPr>
              <a:spLocks noChangeAspect="1" noChangeArrowheads="1" noTextEdit="1"/>
            </p:cNvSpPr>
            <p:nvPr/>
          </p:nvSpPr>
          <p:spPr bwMode="auto">
            <a:xfrm>
              <a:off x="768" y="1008"/>
              <a:ext cx="1296" cy="1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7348" name="Picture 4"/>
            <p:cNvPicPr>
              <a:picLocks noChangeAspect="1" noChangeArrowheads="1"/>
            </p:cNvPicPr>
            <p:nvPr/>
          </p:nvPicPr>
          <p:blipFill>
            <a:blip r:embed="rId9" cstate="print"/>
            <a:srcRect/>
            <a:stretch>
              <a:fillRect/>
            </a:stretch>
          </p:blipFill>
          <p:spPr bwMode="auto">
            <a:xfrm>
              <a:off x="768" y="1008"/>
              <a:ext cx="1304" cy="14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Cambria" pitchFamily="18" charset="0"/>
              </a:rPr>
              <a:t>Insolación</a:t>
            </a:r>
            <a:r>
              <a:rPr lang="en-US" dirty="0" smtClean="0">
                <a:latin typeface="Cambria" pitchFamily="18" charset="0"/>
              </a:rPr>
              <a:t/>
            </a:r>
            <a:br>
              <a:rPr lang="en-US" dirty="0" smtClean="0">
                <a:latin typeface="Cambria" pitchFamily="18" charset="0"/>
              </a:rPr>
            </a:br>
            <a:r>
              <a:rPr lang="en-US" dirty="0" smtClean="0">
                <a:latin typeface="Cambria" pitchFamily="18" charset="0"/>
              </a:rPr>
              <a:t>Heat Stroke</a:t>
            </a:r>
            <a:endParaRPr lang="en-US" dirty="0">
              <a:latin typeface="Cambria" pitchFamily="18" charset="0"/>
            </a:endParaRPr>
          </a:p>
        </p:txBody>
      </p:sp>
      <p:pic>
        <p:nvPicPr>
          <p:cNvPr id="4" name="Content Placeholder 3"/>
          <p:cNvPicPr>
            <a:picLocks noGrp="1"/>
          </p:cNvPicPr>
          <p:nvPr>
            <p:ph idx="1"/>
          </p:nvPr>
        </p:nvPicPr>
        <p:blipFill>
          <a:blip r:embed="rId2" cstate="print"/>
          <a:srcRect/>
          <a:stretch>
            <a:fillRect/>
          </a:stretch>
        </p:blipFill>
        <p:spPr bwMode="auto">
          <a:xfrm>
            <a:off x="2438400" y="1828800"/>
            <a:ext cx="4038600" cy="4191000"/>
          </a:xfrm>
          <a:prstGeom prst="rect">
            <a:avLst/>
          </a:prstGeom>
          <a:noFill/>
          <a:ln w="9525">
            <a:noFill/>
            <a:miter lim="800000"/>
            <a:headEnd/>
            <a:tailEnd/>
          </a:ln>
        </p:spPr>
      </p:pic>
      <p:sp>
        <p:nvSpPr>
          <p:cNvPr id="5" name="TextBox 4"/>
          <p:cNvSpPr txBox="1"/>
          <p:nvPr/>
        </p:nvSpPr>
        <p:spPr>
          <a:xfrm>
            <a:off x="4267200" y="5903893"/>
            <a:ext cx="2573782" cy="954107"/>
          </a:xfrm>
          <a:prstGeom prst="rect">
            <a:avLst/>
          </a:prstGeom>
          <a:noFill/>
        </p:spPr>
        <p:txBody>
          <a:bodyPr wrap="none" rtlCol="0">
            <a:spAutoFit/>
          </a:bodyPr>
          <a:lstStyle/>
          <a:p>
            <a:r>
              <a:rPr lang="en-US" sz="2800" b="1" dirty="0" smtClean="0">
                <a:solidFill>
                  <a:srgbClr val="C00000"/>
                </a:solidFill>
              </a:rPr>
              <a:t>Skin that is red, </a:t>
            </a:r>
          </a:p>
          <a:p>
            <a:r>
              <a:rPr lang="en-US" sz="2800" b="1" dirty="0" smtClean="0">
                <a:solidFill>
                  <a:srgbClr val="C00000"/>
                </a:solidFill>
              </a:rPr>
              <a:t>hot and dry</a:t>
            </a:r>
            <a:endParaRPr lang="en-US" sz="2800" b="1" dirty="0">
              <a:solidFill>
                <a:srgbClr val="C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Cambria" pitchFamily="18" charset="0"/>
              </a:rPr>
              <a:t>Insolación</a:t>
            </a:r>
            <a:r>
              <a:rPr lang="en-US" dirty="0" smtClean="0">
                <a:latin typeface="Cambria" pitchFamily="18" charset="0"/>
              </a:rPr>
              <a:t/>
            </a:r>
            <a:br>
              <a:rPr lang="en-US" dirty="0" smtClean="0">
                <a:latin typeface="Cambria" pitchFamily="18" charset="0"/>
              </a:rPr>
            </a:br>
            <a:r>
              <a:rPr lang="en-US" dirty="0" smtClean="0">
                <a:latin typeface="Cambria" pitchFamily="18" charset="0"/>
              </a:rPr>
              <a:t>Heat Stroke</a:t>
            </a:r>
            <a:endParaRPr lang="en-US" dirty="0">
              <a:latin typeface="Cambria" pitchFamily="18" charset="0"/>
            </a:endParaRPr>
          </a:p>
        </p:txBody>
      </p:sp>
      <p:pic>
        <p:nvPicPr>
          <p:cNvPr id="4" name="Content Placeholder 3"/>
          <p:cNvPicPr>
            <a:picLocks noGrp="1"/>
          </p:cNvPicPr>
          <p:nvPr>
            <p:ph idx="1"/>
          </p:nvPr>
        </p:nvPicPr>
        <p:blipFill>
          <a:blip r:embed="rId2" cstate="print"/>
          <a:srcRect/>
          <a:stretch>
            <a:fillRect/>
          </a:stretch>
        </p:blipFill>
        <p:spPr bwMode="auto">
          <a:xfrm>
            <a:off x="2590800" y="1905000"/>
            <a:ext cx="3886200" cy="3886200"/>
          </a:xfrm>
          <a:prstGeom prst="rect">
            <a:avLst/>
          </a:prstGeom>
          <a:noFill/>
          <a:ln w="9525">
            <a:noFill/>
            <a:miter lim="800000"/>
            <a:headEnd/>
            <a:tailEnd/>
          </a:ln>
        </p:spPr>
      </p:pic>
      <p:sp>
        <p:nvSpPr>
          <p:cNvPr id="5" name="TextBox 4"/>
          <p:cNvSpPr txBox="1"/>
          <p:nvPr/>
        </p:nvSpPr>
        <p:spPr>
          <a:xfrm>
            <a:off x="3581400" y="5638800"/>
            <a:ext cx="2827634" cy="523220"/>
          </a:xfrm>
          <a:prstGeom prst="rect">
            <a:avLst/>
          </a:prstGeom>
          <a:noFill/>
        </p:spPr>
        <p:txBody>
          <a:bodyPr wrap="none" rtlCol="0">
            <a:spAutoFit/>
          </a:bodyPr>
          <a:lstStyle/>
          <a:p>
            <a:r>
              <a:rPr lang="en-US" sz="2800" b="1" dirty="0" smtClean="0">
                <a:solidFill>
                  <a:srgbClr val="C00000"/>
                </a:solidFill>
              </a:rPr>
              <a:t>High temperature</a:t>
            </a:r>
            <a:endParaRPr lang="en-US" sz="2800" b="1" dirty="0">
              <a:solidFill>
                <a:srgbClr val="C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Cambria" pitchFamily="18" charset="0"/>
              </a:rPr>
              <a:t>Insolación</a:t>
            </a:r>
            <a:r>
              <a:rPr lang="en-US" dirty="0" smtClean="0">
                <a:latin typeface="Cambria" pitchFamily="18" charset="0"/>
              </a:rPr>
              <a:t/>
            </a:r>
            <a:br>
              <a:rPr lang="en-US" dirty="0" smtClean="0">
                <a:latin typeface="Cambria" pitchFamily="18" charset="0"/>
              </a:rPr>
            </a:br>
            <a:r>
              <a:rPr lang="en-US" dirty="0" smtClean="0">
                <a:latin typeface="Cambria" pitchFamily="18" charset="0"/>
              </a:rPr>
              <a:t>Heat Stroke</a:t>
            </a:r>
            <a:endParaRPr lang="en-US" dirty="0">
              <a:latin typeface="Cambria" pitchFamily="18" charset="0"/>
            </a:endParaRPr>
          </a:p>
        </p:txBody>
      </p:sp>
      <p:pic>
        <p:nvPicPr>
          <p:cNvPr id="4" name="Content Placeholder 3"/>
          <p:cNvPicPr>
            <a:picLocks noGrp="1"/>
          </p:cNvPicPr>
          <p:nvPr>
            <p:ph idx="1"/>
          </p:nvPr>
        </p:nvPicPr>
        <p:blipFill>
          <a:blip r:embed="rId2" cstate="print"/>
          <a:srcRect/>
          <a:stretch>
            <a:fillRect/>
          </a:stretch>
        </p:blipFill>
        <p:spPr bwMode="auto">
          <a:xfrm>
            <a:off x="2590800" y="1828800"/>
            <a:ext cx="4114800" cy="4038600"/>
          </a:xfrm>
          <a:prstGeom prst="rect">
            <a:avLst/>
          </a:prstGeom>
          <a:noFill/>
          <a:ln w="9525">
            <a:noFill/>
            <a:miter lim="800000"/>
            <a:headEnd/>
            <a:tailEnd/>
          </a:ln>
        </p:spPr>
      </p:pic>
      <p:sp>
        <p:nvSpPr>
          <p:cNvPr id="5" name="TextBox 4"/>
          <p:cNvSpPr txBox="1"/>
          <p:nvPr/>
        </p:nvSpPr>
        <p:spPr>
          <a:xfrm>
            <a:off x="4191000" y="5715000"/>
            <a:ext cx="2314480" cy="523220"/>
          </a:xfrm>
          <a:prstGeom prst="rect">
            <a:avLst/>
          </a:prstGeom>
          <a:noFill/>
        </p:spPr>
        <p:txBody>
          <a:bodyPr wrap="none" rtlCol="0">
            <a:spAutoFit/>
          </a:bodyPr>
          <a:lstStyle/>
          <a:p>
            <a:r>
              <a:rPr lang="en-US" sz="2800" b="1" dirty="0" smtClean="0">
                <a:solidFill>
                  <a:srgbClr val="C00000"/>
                </a:solidFill>
              </a:rPr>
              <a:t>Disorientation</a:t>
            </a:r>
            <a:endParaRPr lang="en-US" sz="2800" b="1" dirty="0">
              <a:solidFill>
                <a:srgbClr val="C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Cambria" pitchFamily="18" charset="0"/>
              </a:rPr>
              <a:t>Insolación</a:t>
            </a:r>
            <a:r>
              <a:rPr lang="en-US" dirty="0" smtClean="0">
                <a:latin typeface="Cambria" pitchFamily="18" charset="0"/>
              </a:rPr>
              <a:t/>
            </a:r>
            <a:br>
              <a:rPr lang="en-US" dirty="0" smtClean="0">
                <a:latin typeface="Cambria" pitchFamily="18" charset="0"/>
              </a:rPr>
            </a:br>
            <a:r>
              <a:rPr lang="en-US" dirty="0" smtClean="0">
                <a:latin typeface="Cambria" pitchFamily="18" charset="0"/>
              </a:rPr>
              <a:t>Heat Stroke</a:t>
            </a:r>
            <a:endParaRPr lang="en-US" dirty="0">
              <a:latin typeface="Cambria" pitchFamily="18" charset="0"/>
            </a:endParaRPr>
          </a:p>
        </p:txBody>
      </p:sp>
      <p:pic>
        <p:nvPicPr>
          <p:cNvPr id="4" name="Content Placeholder 3"/>
          <p:cNvPicPr>
            <a:picLocks noGrp="1"/>
          </p:cNvPicPr>
          <p:nvPr>
            <p:ph idx="1"/>
          </p:nvPr>
        </p:nvPicPr>
        <p:blipFill>
          <a:blip r:embed="rId2" cstate="print"/>
          <a:srcRect/>
          <a:stretch>
            <a:fillRect/>
          </a:stretch>
        </p:blipFill>
        <p:spPr bwMode="auto">
          <a:xfrm>
            <a:off x="1905000" y="2057400"/>
            <a:ext cx="5105400" cy="3886200"/>
          </a:xfrm>
          <a:prstGeom prst="rect">
            <a:avLst/>
          </a:prstGeom>
          <a:noFill/>
          <a:ln w="9525">
            <a:noFill/>
            <a:miter lim="800000"/>
            <a:headEnd/>
            <a:tailEnd/>
          </a:ln>
        </p:spPr>
      </p:pic>
      <p:sp>
        <p:nvSpPr>
          <p:cNvPr id="5" name="TextBox 4"/>
          <p:cNvSpPr txBox="1"/>
          <p:nvPr/>
        </p:nvSpPr>
        <p:spPr>
          <a:xfrm>
            <a:off x="5410200" y="5410200"/>
            <a:ext cx="1370568" cy="523220"/>
          </a:xfrm>
          <a:prstGeom prst="rect">
            <a:avLst/>
          </a:prstGeom>
          <a:noFill/>
        </p:spPr>
        <p:txBody>
          <a:bodyPr wrap="square" rtlCol="0">
            <a:spAutoFit/>
          </a:bodyPr>
          <a:lstStyle/>
          <a:p>
            <a:r>
              <a:rPr lang="en-US" sz="2800" b="1" dirty="0" smtClean="0">
                <a:solidFill>
                  <a:srgbClr val="C00000"/>
                </a:solidFill>
              </a:rPr>
              <a:t>Fainting</a:t>
            </a:r>
            <a:endParaRPr lang="en-US" sz="2800" b="1" dirty="0">
              <a:solidFill>
                <a:srgbClr val="C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Cambria" pitchFamily="18" charset="0"/>
              </a:rPr>
              <a:t>Insolación</a:t>
            </a:r>
            <a:r>
              <a:rPr lang="en-US" dirty="0" smtClean="0">
                <a:latin typeface="Cambria" pitchFamily="18" charset="0"/>
              </a:rPr>
              <a:t/>
            </a:r>
            <a:br>
              <a:rPr lang="en-US" dirty="0" smtClean="0">
                <a:latin typeface="Cambria" pitchFamily="18" charset="0"/>
              </a:rPr>
            </a:br>
            <a:r>
              <a:rPr lang="en-US" dirty="0" smtClean="0">
                <a:latin typeface="Cambria" pitchFamily="18" charset="0"/>
              </a:rPr>
              <a:t>Heat Stroke</a:t>
            </a:r>
            <a:endParaRPr lang="en-US" dirty="0">
              <a:latin typeface="Cambria" pitchFamily="18" charset="0"/>
            </a:endParaRPr>
          </a:p>
        </p:txBody>
      </p:sp>
      <p:pic>
        <p:nvPicPr>
          <p:cNvPr id="4" name="Content Placeholder 3"/>
          <p:cNvPicPr>
            <a:picLocks noGrp="1"/>
          </p:cNvPicPr>
          <p:nvPr>
            <p:ph idx="1"/>
          </p:nvPr>
        </p:nvPicPr>
        <p:blipFill>
          <a:blip r:embed="rId2" cstate="print"/>
          <a:srcRect/>
          <a:stretch>
            <a:fillRect/>
          </a:stretch>
        </p:blipFill>
        <p:spPr bwMode="auto">
          <a:xfrm>
            <a:off x="1905000" y="2057400"/>
            <a:ext cx="5715000" cy="4191000"/>
          </a:xfrm>
          <a:prstGeom prst="rect">
            <a:avLst/>
          </a:prstGeom>
          <a:noFill/>
          <a:ln w="9525">
            <a:noFill/>
            <a:miter lim="800000"/>
            <a:headEnd/>
            <a:tailEnd/>
          </a:ln>
        </p:spPr>
      </p:pic>
      <p:sp>
        <p:nvSpPr>
          <p:cNvPr id="5" name="TextBox 4"/>
          <p:cNvSpPr txBox="1"/>
          <p:nvPr/>
        </p:nvSpPr>
        <p:spPr>
          <a:xfrm>
            <a:off x="5334000" y="5638800"/>
            <a:ext cx="1963743" cy="523220"/>
          </a:xfrm>
          <a:prstGeom prst="rect">
            <a:avLst/>
          </a:prstGeom>
          <a:noFill/>
        </p:spPr>
        <p:txBody>
          <a:bodyPr wrap="none" rtlCol="0">
            <a:spAutoFit/>
          </a:bodyPr>
          <a:lstStyle/>
          <a:p>
            <a:r>
              <a:rPr lang="en-US" sz="2800" b="1" dirty="0" smtClean="0">
                <a:solidFill>
                  <a:srgbClr val="C00000"/>
                </a:solidFill>
              </a:rPr>
              <a:t>Convulsions</a:t>
            </a:r>
            <a:endParaRPr lang="en-US" sz="2800" b="1" dirty="0">
              <a:solidFill>
                <a:srgbClr val="C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Cambria" pitchFamily="18" charset="0"/>
              </a:rPr>
              <a:t>Insolación</a:t>
            </a:r>
            <a:r>
              <a:rPr lang="en-US" dirty="0" smtClean="0">
                <a:latin typeface="Cambria" pitchFamily="18" charset="0"/>
              </a:rPr>
              <a:t/>
            </a:r>
            <a:br>
              <a:rPr lang="en-US" dirty="0" smtClean="0">
                <a:latin typeface="Cambria" pitchFamily="18" charset="0"/>
              </a:rPr>
            </a:br>
            <a:r>
              <a:rPr lang="en-US" dirty="0" smtClean="0">
                <a:latin typeface="Cambria" pitchFamily="18" charset="0"/>
              </a:rPr>
              <a:t>Heat Stroke</a:t>
            </a:r>
            <a:endParaRPr lang="en-US" dirty="0">
              <a:latin typeface="Cambria" pitchFamily="18" charset="0"/>
            </a:endParaRPr>
          </a:p>
        </p:txBody>
      </p:sp>
      <p:pic>
        <p:nvPicPr>
          <p:cNvPr id="4" name="Content Placeholder 3"/>
          <p:cNvPicPr>
            <a:picLocks noGrp="1"/>
          </p:cNvPicPr>
          <p:nvPr>
            <p:ph idx="1"/>
          </p:nvPr>
        </p:nvPicPr>
        <p:blipFill>
          <a:blip r:embed="rId3" cstate="print"/>
          <a:srcRect/>
          <a:stretch>
            <a:fillRect/>
          </a:stretch>
        </p:blipFill>
        <p:spPr bwMode="auto">
          <a:xfrm>
            <a:off x="762000" y="1524000"/>
            <a:ext cx="2514600" cy="2590800"/>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3657600" y="1524000"/>
            <a:ext cx="2362200" cy="2438400"/>
          </a:xfrm>
          <a:prstGeom prst="rect">
            <a:avLst/>
          </a:prstGeom>
          <a:noFill/>
          <a:ln w="9525">
            <a:noFill/>
            <a:miter lim="800000"/>
            <a:headEnd/>
            <a:tailEnd/>
          </a:ln>
        </p:spPr>
      </p:pic>
      <p:pic>
        <p:nvPicPr>
          <p:cNvPr id="6" name="Picture 5"/>
          <p:cNvPicPr/>
          <p:nvPr/>
        </p:nvPicPr>
        <p:blipFill>
          <a:blip r:embed="rId5" cstate="print"/>
          <a:srcRect/>
          <a:stretch>
            <a:fillRect/>
          </a:stretch>
        </p:blipFill>
        <p:spPr bwMode="auto">
          <a:xfrm>
            <a:off x="6324600" y="1524000"/>
            <a:ext cx="2514600" cy="2438400"/>
          </a:xfrm>
          <a:prstGeom prst="rect">
            <a:avLst/>
          </a:prstGeom>
          <a:noFill/>
          <a:ln w="9525">
            <a:noFill/>
            <a:miter lim="800000"/>
            <a:headEnd/>
            <a:tailEnd/>
          </a:ln>
        </p:spPr>
      </p:pic>
      <p:pic>
        <p:nvPicPr>
          <p:cNvPr id="7" name="Picture 6"/>
          <p:cNvPicPr/>
          <p:nvPr/>
        </p:nvPicPr>
        <p:blipFill>
          <a:blip r:embed="rId6" cstate="print"/>
          <a:srcRect/>
          <a:stretch>
            <a:fillRect/>
          </a:stretch>
        </p:blipFill>
        <p:spPr bwMode="auto">
          <a:xfrm>
            <a:off x="990600" y="4038600"/>
            <a:ext cx="3352800" cy="2590800"/>
          </a:xfrm>
          <a:prstGeom prst="rect">
            <a:avLst/>
          </a:prstGeom>
          <a:noFill/>
          <a:ln w="9525">
            <a:noFill/>
            <a:miter lim="800000"/>
            <a:headEnd/>
            <a:tailEnd/>
          </a:ln>
        </p:spPr>
      </p:pic>
      <p:pic>
        <p:nvPicPr>
          <p:cNvPr id="8" name="Picture 7"/>
          <p:cNvPicPr/>
          <p:nvPr/>
        </p:nvPicPr>
        <p:blipFill>
          <a:blip r:embed="rId7" cstate="print"/>
          <a:srcRect/>
          <a:stretch>
            <a:fillRect/>
          </a:stretch>
        </p:blipFill>
        <p:spPr bwMode="auto">
          <a:xfrm>
            <a:off x="4876800" y="4114800"/>
            <a:ext cx="35814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smtClean="0">
                <a:latin typeface="Cambria" pitchFamily="18" charset="0"/>
              </a:rPr>
              <a:t>OSHA</a:t>
            </a:r>
            <a:endParaRPr lang="en-US" dirty="0">
              <a:latin typeface="Cambria" pitchFamily="18" charset="0"/>
            </a:endParaRPr>
          </a:p>
        </p:txBody>
      </p:sp>
      <p:sp>
        <p:nvSpPr>
          <p:cNvPr id="3" name="Content Placeholder 2"/>
          <p:cNvSpPr>
            <a:spLocks noGrp="1"/>
          </p:cNvSpPr>
          <p:nvPr>
            <p:ph idx="1"/>
          </p:nvPr>
        </p:nvSpPr>
        <p:spPr>
          <a:xfrm>
            <a:off x="0" y="1600200"/>
            <a:ext cx="9144000" cy="4525963"/>
          </a:xfrm>
        </p:spPr>
        <p:txBody>
          <a:bodyPr/>
          <a:lstStyle/>
          <a:p>
            <a:pPr algn="ctr">
              <a:buNone/>
            </a:pPr>
            <a:endParaRPr lang="en-US" sz="1600" dirty="0" smtClean="0"/>
          </a:p>
          <a:p>
            <a:pPr algn="ctr">
              <a:buNone/>
            </a:pPr>
            <a:r>
              <a:rPr lang="en-US" dirty="0" smtClean="0">
                <a:latin typeface="Cambria" pitchFamily="18" charset="0"/>
              </a:rPr>
              <a:t>La </a:t>
            </a:r>
            <a:r>
              <a:rPr lang="en-US" dirty="0" err="1" smtClean="0">
                <a:latin typeface="Cambria" pitchFamily="18" charset="0"/>
              </a:rPr>
              <a:t>Administración</a:t>
            </a:r>
            <a:r>
              <a:rPr lang="en-US" dirty="0" smtClean="0">
                <a:latin typeface="Cambria" pitchFamily="18" charset="0"/>
              </a:rPr>
              <a:t> de </a:t>
            </a:r>
            <a:r>
              <a:rPr lang="en-US" dirty="0" err="1" smtClean="0">
                <a:latin typeface="Cambria" pitchFamily="18" charset="0"/>
              </a:rPr>
              <a:t>Seguridad</a:t>
            </a:r>
            <a:r>
              <a:rPr lang="en-US" dirty="0" smtClean="0">
                <a:latin typeface="Cambria" pitchFamily="18" charset="0"/>
              </a:rPr>
              <a:t> y </a:t>
            </a:r>
            <a:r>
              <a:rPr lang="en-US" dirty="0" err="1" smtClean="0">
                <a:latin typeface="Cambria" pitchFamily="18" charset="0"/>
              </a:rPr>
              <a:t>Salud</a:t>
            </a:r>
            <a:r>
              <a:rPr lang="en-US" dirty="0" smtClean="0">
                <a:latin typeface="Cambria" pitchFamily="18" charset="0"/>
              </a:rPr>
              <a:t> </a:t>
            </a:r>
            <a:r>
              <a:rPr lang="en-US" dirty="0" err="1" smtClean="0">
                <a:latin typeface="Cambria" pitchFamily="18" charset="0"/>
              </a:rPr>
              <a:t>Ocupacional</a:t>
            </a:r>
            <a:endParaRPr lang="en-US" dirty="0" smtClean="0">
              <a:latin typeface="Cambria" pitchFamily="18" charset="0"/>
            </a:endParaRPr>
          </a:p>
          <a:p>
            <a:pPr algn="ctr">
              <a:buNone/>
            </a:pPr>
            <a:endParaRPr lang="en-US" sz="1800" b="1" dirty="0" smtClean="0">
              <a:latin typeface="Cambria" pitchFamily="18" charset="0"/>
            </a:endParaRPr>
          </a:p>
          <a:p>
            <a:pPr algn="ctr">
              <a:buNone/>
            </a:pPr>
            <a:r>
              <a:rPr lang="en-US" dirty="0" smtClean="0">
                <a:latin typeface="Cambria" pitchFamily="18" charset="0"/>
              </a:rPr>
              <a:t>Occupational Safety and Health Administration</a:t>
            </a:r>
          </a:p>
          <a:p>
            <a:pPr algn="ctr">
              <a:buNone/>
            </a:pPr>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2209800" y="4343400"/>
            <a:ext cx="4652736"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a:solidFill>
            <a:srgbClr val="F89F56"/>
          </a:solidFill>
        </p:spPr>
        <p:txBody>
          <a:bodyPr/>
          <a:lstStyle/>
          <a:p>
            <a:endParaRPr lang="en-US" dirty="0" smtClean="0"/>
          </a:p>
          <a:p>
            <a:endParaRPr lang="en-US" dirty="0"/>
          </a:p>
          <a:p>
            <a:pPr algn="ctr">
              <a:buNone/>
            </a:pPr>
            <a:endParaRPr lang="en-US" dirty="0" smtClean="0"/>
          </a:p>
          <a:p>
            <a:pPr algn="ctr">
              <a:buNone/>
            </a:pPr>
            <a:r>
              <a:rPr lang="en-US" sz="6000" dirty="0" smtClean="0">
                <a:latin typeface="Cambria" pitchFamily="18" charset="0"/>
              </a:rPr>
              <a:t>¿</a:t>
            </a:r>
            <a:r>
              <a:rPr lang="en-US" sz="6000" dirty="0" err="1" smtClean="0">
                <a:latin typeface="Cambria" pitchFamily="18" charset="0"/>
              </a:rPr>
              <a:t>Qué</a:t>
            </a:r>
            <a:r>
              <a:rPr lang="en-US" sz="6000" dirty="0" smtClean="0">
                <a:latin typeface="Cambria" pitchFamily="18" charset="0"/>
              </a:rPr>
              <a:t> </a:t>
            </a:r>
            <a:r>
              <a:rPr lang="en-US" sz="6000" dirty="0" err="1" smtClean="0">
                <a:latin typeface="Cambria" pitchFamily="18" charset="0"/>
              </a:rPr>
              <a:t>puede</a:t>
            </a:r>
            <a:r>
              <a:rPr lang="en-US" sz="6000" dirty="0" smtClean="0">
                <a:latin typeface="Cambria" pitchFamily="18" charset="0"/>
              </a:rPr>
              <a:t> </a:t>
            </a:r>
            <a:r>
              <a:rPr lang="en-US" sz="6000" dirty="0" err="1" smtClean="0">
                <a:latin typeface="Cambria" pitchFamily="18" charset="0"/>
              </a:rPr>
              <a:t>hacer</a:t>
            </a:r>
            <a:r>
              <a:rPr lang="en-US" sz="6000" dirty="0" smtClean="0">
                <a:latin typeface="Cambria" pitchFamily="18" charset="0"/>
              </a:rPr>
              <a:t>?</a:t>
            </a:r>
          </a:p>
          <a:p>
            <a:pPr algn="ctr">
              <a:buNone/>
            </a:pPr>
            <a:r>
              <a:rPr lang="en-US" sz="6000" dirty="0" smtClean="0">
                <a:latin typeface="Cambria" pitchFamily="18" charset="0"/>
              </a:rPr>
              <a:t>What can you do?</a:t>
            </a:r>
            <a:endParaRPr lang="en-US" sz="6000" dirty="0">
              <a:latin typeface="Cambria"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Cambria" pitchFamily="18" charset="0"/>
              </a:rPr>
              <a:t>Agotamiento</a:t>
            </a:r>
            <a:r>
              <a:rPr lang="en-US" dirty="0" smtClean="0">
                <a:latin typeface="Cambria" pitchFamily="18" charset="0"/>
              </a:rPr>
              <a:t/>
            </a:r>
            <a:br>
              <a:rPr lang="en-US" dirty="0" smtClean="0">
                <a:latin typeface="Cambria" pitchFamily="18" charset="0"/>
              </a:rPr>
            </a:br>
            <a:r>
              <a:rPr lang="en-US" dirty="0" smtClean="0">
                <a:latin typeface="Cambria" pitchFamily="18" charset="0"/>
              </a:rPr>
              <a:t>Heat Exhaustion</a:t>
            </a:r>
            <a:endParaRPr lang="en-US" dirty="0">
              <a:latin typeface="Cambria" pitchFamily="18" charset="0"/>
            </a:endParaRPr>
          </a:p>
        </p:txBody>
      </p:sp>
      <p:pic>
        <p:nvPicPr>
          <p:cNvPr id="2051" name="Picture 3"/>
          <p:cNvPicPr>
            <a:picLocks noGrp="1" noChangeAspect="1" noChangeArrowheads="1"/>
          </p:cNvPicPr>
          <p:nvPr>
            <p:ph idx="1"/>
          </p:nvPr>
        </p:nvPicPr>
        <p:blipFill>
          <a:blip r:embed="rId3" cstate="print"/>
          <a:srcRect/>
          <a:stretch>
            <a:fillRect/>
          </a:stretch>
        </p:blipFill>
        <p:spPr bwMode="auto">
          <a:xfrm>
            <a:off x="2819400" y="1600200"/>
            <a:ext cx="3451934" cy="2477695"/>
          </a:xfrm>
          <a:prstGeom prst="rect">
            <a:avLst/>
          </a:prstGeom>
          <a:noFill/>
          <a:ln w="9525">
            <a:noFill/>
            <a:miter lim="800000"/>
            <a:headEnd/>
            <a:tailEnd/>
          </a:ln>
        </p:spPr>
      </p:pic>
      <p:pic>
        <p:nvPicPr>
          <p:cNvPr id="7" name="Content Placeholder 3"/>
          <p:cNvPicPr>
            <a:picLocks/>
          </p:cNvPicPr>
          <p:nvPr/>
        </p:nvPicPr>
        <p:blipFill>
          <a:blip r:embed="rId4" cstate="print"/>
          <a:srcRect/>
          <a:stretch>
            <a:fillRect/>
          </a:stretch>
        </p:blipFill>
        <p:spPr bwMode="auto">
          <a:xfrm>
            <a:off x="228600" y="4267200"/>
            <a:ext cx="1219200" cy="1295400"/>
          </a:xfrm>
          <a:prstGeom prst="rect">
            <a:avLst/>
          </a:prstGeom>
          <a:noFill/>
          <a:ln w="9525">
            <a:noFill/>
            <a:miter lim="800000"/>
            <a:headEnd/>
            <a:tailEnd/>
          </a:ln>
        </p:spPr>
      </p:pic>
      <p:pic>
        <p:nvPicPr>
          <p:cNvPr id="8" name="Picture 7"/>
          <p:cNvPicPr/>
          <p:nvPr/>
        </p:nvPicPr>
        <p:blipFill>
          <a:blip r:embed="rId5" cstate="print"/>
          <a:srcRect/>
          <a:stretch>
            <a:fillRect/>
          </a:stretch>
        </p:blipFill>
        <p:spPr bwMode="auto">
          <a:xfrm>
            <a:off x="1524000" y="5029200"/>
            <a:ext cx="1143000" cy="1295400"/>
          </a:xfrm>
          <a:prstGeom prst="rect">
            <a:avLst/>
          </a:prstGeom>
          <a:noFill/>
          <a:ln w="9525">
            <a:noFill/>
            <a:miter lim="800000"/>
            <a:headEnd/>
            <a:tailEnd/>
          </a:ln>
        </p:spPr>
      </p:pic>
      <p:pic>
        <p:nvPicPr>
          <p:cNvPr id="9" name="Picture 8"/>
          <p:cNvPicPr/>
          <p:nvPr/>
        </p:nvPicPr>
        <p:blipFill>
          <a:blip r:embed="rId6" cstate="print"/>
          <a:srcRect/>
          <a:stretch>
            <a:fillRect/>
          </a:stretch>
        </p:blipFill>
        <p:spPr bwMode="auto">
          <a:xfrm>
            <a:off x="2743200" y="4191000"/>
            <a:ext cx="1371600" cy="1371600"/>
          </a:xfrm>
          <a:prstGeom prst="rect">
            <a:avLst/>
          </a:prstGeom>
          <a:noFill/>
          <a:ln w="9525">
            <a:noFill/>
            <a:miter lim="800000"/>
            <a:headEnd/>
            <a:tailEnd/>
          </a:ln>
        </p:spPr>
      </p:pic>
      <p:pic>
        <p:nvPicPr>
          <p:cNvPr id="10" name="Picture 9"/>
          <p:cNvPicPr/>
          <p:nvPr/>
        </p:nvPicPr>
        <p:blipFill>
          <a:blip r:embed="rId7" cstate="print"/>
          <a:srcRect/>
          <a:stretch>
            <a:fillRect/>
          </a:stretch>
        </p:blipFill>
        <p:spPr bwMode="auto">
          <a:xfrm>
            <a:off x="4038600" y="5181600"/>
            <a:ext cx="1295400" cy="1143000"/>
          </a:xfrm>
          <a:prstGeom prst="rect">
            <a:avLst/>
          </a:prstGeom>
          <a:noFill/>
          <a:ln w="9525">
            <a:noFill/>
            <a:miter lim="800000"/>
            <a:headEnd/>
            <a:tailEnd/>
          </a:ln>
        </p:spPr>
      </p:pic>
      <p:pic>
        <p:nvPicPr>
          <p:cNvPr id="11" name="Picture 10"/>
          <p:cNvPicPr/>
          <p:nvPr/>
        </p:nvPicPr>
        <p:blipFill>
          <a:blip r:embed="rId8" cstate="print"/>
          <a:srcRect/>
          <a:stretch>
            <a:fillRect/>
          </a:stretch>
        </p:blipFill>
        <p:spPr bwMode="auto">
          <a:xfrm>
            <a:off x="6629400" y="5181600"/>
            <a:ext cx="1143000" cy="1219200"/>
          </a:xfrm>
          <a:prstGeom prst="rect">
            <a:avLst/>
          </a:prstGeom>
          <a:noFill/>
          <a:ln w="9525">
            <a:noFill/>
            <a:miter lim="800000"/>
            <a:headEnd/>
            <a:tailEnd/>
          </a:ln>
        </p:spPr>
      </p:pic>
      <p:pic>
        <p:nvPicPr>
          <p:cNvPr id="12" name="Picture 11"/>
          <p:cNvPicPr/>
          <p:nvPr/>
        </p:nvPicPr>
        <p:blipFill>
          <a:blip r:embed="rId9" cstate="print"/>
          <a:srcRect/>
          <a:stretch>
            <a:fillRect/>
          </a:stretch>
        </p:blipFill>
        <p:spPr bwMode="auto">
          <a:xfrm>
            <a:off x="7696200" y="4191000"/>
            <a:ext cx="1219200" cy="1295400"/>
          </a:xfrm>
          <a:prstGeom prst="rect">
            <a:avLst/>
          </a:prstGeom>
          <a:noFill/>
          <a:ln w="9525">
            <a:noFill/>
            <a:miter lim="800000"/>
            <a:headEnd/>
            <a:tailEnd/>
          </a:ln>
        </p:spPr>
      </p:pic>
      <p:pic>
        <p:nvPicPr>
          <p:cNvPr id="13" name="Picture 12"/>
          <p:cNvPicPr/>
          <p:nvPr/>
        </p:nvPicPr>
        <p:blipFill>
          <a:blip r:embed="rId10" cstate="print"/>
          <a:srcRect/>
          <a:stretch>
            <a:fillRect/>
          </a:stretch>
        </p:blipFill>
        <p:spPr bwMode="auto">
          <a:xfrm>
            <a:off x="5410200" y="4191000"/>
            <a:ext cx="11430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Cambria" pitchFamily="18" charset="0"/>
              </a:rPr>
              <a:t>Insolación</a:t>
            </a:r>
            <a:r>
              <a:rPr lang="en-US" dirty="0" smtClean="0">
                <a:latin typeface="Cambria" pitchFamily="18" charset="0"/>
              </a:rPr>
              <a:t/>
            </a:r>
            <a:br>
              <a:rPr lang="en-US" dirty="0" smtClean="0">
                <a:latin typeface="Cambria" pitchFamily="18" charset="0"/>
              </a:rPr>
            </a:br>
            <a:r>
              <a:rPr lang="en-US" dirty="0" smtClean="0">
                <a:latin typeface="Cambria" pitchFamily="18" charset="0"/>
              </a:rPr>
              <a:t>Heat Stroke</a:t>
            </a:r>
            <a:endParaRPr lang="en-US" dirty="0">
              <a:latin typeface="Cambria" pitchFamily="18" charset="0"/>
            </a:endParaRPr>
          </a:p>
        </p:txBody>
      </p:sp>
      <p:pic>
        <p:nvPicPr>
          <p:cNvPr id="3074" name="Picture 2"/>
          <p:cNvPicPr>
            <a:picLocks noGrp="1" noChangeAspect="1" noChangeArrowheads="1"/>
          </p:cNvPicPr>
          <p:nvPr>
            <p:ph idx="1"/>
          </p:nvPr>
        </p:nvPicPr>
        <p:blipFill>
          <a:blip r:embed="rId3" cstate="print"/>
          <a:srcRect/>
          <a:stretch>
            <a:fillRect/>
          </a:stretch>
        </p:blipFill>
        <p:spPr bwMode="auto">
          <a:xfrm>
            <a:off x="3124200" y="1524000"/>
            <a:ext cx="3613265" cy="2438400"/>
          </a:xfrm>
          <a:prstGeom prst="rect">
            <a:avLst/>
          </a:prstGeom>
          <a:noFill/>
          <a:ln w="9525">
            <a:noFill/>
            <a:miter lim="800000"/>
            <a:headEnd/>
            <a:tailEnd/>
          </a:ln>
        </p:spPr>
      </p:pic>
      <p:pic>
        <p:nvPicPr>
          <p:cNvPr id="5" name="Content Placeholder 3"/>
          <p:cNvPicPr>
            <a:picLocks/>
          </p:cNvPicPr>
          <p:nvPr/>
        </p:nvPicPr>
        <p:blipFill>
          <a:blip r:embed="rId4" cstate="print"/>
          <a:srcRect/>
          <a:stretch>
            <a:fillRect/>
          </a:stretch>
        </p:blipFill>
        <p:spPr bwMode="auto">
          <a:xfrm>
            <a:off x="381000" y="4419600"/>
            <a:ext cx="1219200" cy="1371600"/>
          </a:xfrm>
          <a:prstGeom prst="rect">
            <a:avLst/>
          </a:prstGeom>
          <a:noFill/>
          <a:ln w="9525">
            <a:noFill/>
            <a:miter lim="800000"/>
            <a:headEnd/>
            <a:tailEnd/>
          </a:ln>
        </p:spPr>
      </p:pic>
      <p:pic>
        <p:nvPicPr>
          <p:cNvPr id="6" name="Picture 5"/>
          <p:cNvPicPr/>
          <p:nvPr/>
        </p:nvPicPr>
        <p:blipFill>
          <a:blip r:embed="rId5" cstate="print"/>
          <a:srcRect/>
          <a:stretch>
            <a:fillRect/>
          </a:stretch>
        </p:blipFill>
        <p:spPr bwMode="auto">
          <a:xfrm>
            <a:off x="1905000" y="5029200"/>
            <a:ext cx="1143000" cy="1219200"/>
          </a:xfrm>
          <a:prstGeom prst="rect">
            <a:avLst/>
          </a:prstGeom>
          <a:noFill/>
          <a:ln w="9525">
            <a:noFill/>
            <a:miter lim="800000"/>
            <a:headEnd/>
            <a:tailEnd/>
          </a:ln>
        </p:spPr>
      </p:pic>
      <p:pic>
        <p:nvPicPr>
          <p:cNvPr id="7" name="Picture 6"/>
          <p:cNvPicPr/>
          <p:nvPr/>
        </p:nvPicPr>
        <p:blipFill>
          <a:blip r:embed="rId6" cstate="print"/>
          <a:srcRect/>
          <a:stretch>
            <a:fillRect/>
          </a:stretch>
        </p:blipFill>
        <p:spPr bwMode="auto">
          <a:xfrm>
            <a:off x="3276600" y="4419600"/>
            <a:ext cx="1295400" cy="1295400"/>
          </a:xfrm>
          <a:prstGeom prst="rect">
            <a:avLst/>
          </a:prstGeom>
          <a:noFill/>
          <a:ln w="9525">
            <a:noFill/>
            <a:miter lim="800000"/>
            <a:headEnd/>
            <a:tailEnd/>
          </a:ln>
        </p:spPr>
      </p:pic>
      <p:pic>
        <p:nvPicPr>
          <p:cNvPr id="8" name="Picture 7"/>
          <p:cNvPicPr/>
          <p:nvPr/>
        </p:nvPicPr>
        <p:blipFill>
          <a:blip r:embed="rId7" cstate="print"/>
          <a:srcRect/>
          <a:stretch>
            <a:fillRect/>
          </a:stretch>
        </p:blipFill>
        <p:spPr bwMode="auto">
          <a:xfrm>
            <a:off x="4876800" y="4876800"/>
            <a:ext cx="1752599" cy="1409700"/>
          </a:xfrm>
          <a:prstGeom prst="rect">
            <a:avLst/>
          </a:prstGeom>
          <a:noFill/>
          <a:ln w="9525">
            <a:noFill/>
            <a:miter lim="800000"/>
            <a:headEnd/>
            <a:tailEnd/>
          </a:ln>
        </p:spPr>
      </p:pic>
      <p:pic>
        <p:nvPicPr>
          <p:cNvPr id="9" name="Picture 8"/>
          <p:cNvPicPr/>
          <p:nvPr/>
        </p:nvPicPr>
        <p:blipFill>
          <a:blip r:embed="rId8" cstate="print"/>
          <a:srcRect/>
          <a:stretch>
            <a:fillRect/>
          </a:stretch>
        </p:blipFill>
        <p:spPr bwMode="auto">
          <a:xfrm>
            <a:off x="7086600" y="4572000"/>
            <a:ext cx="17526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4000" dirty="0" err="1" smtClean="0">
                <a:latin typeface="Cambria" pitchFamily="18" charset="0"/>
              </a:rPr>
              <a:t>Calcular</a:t>
            </a:r>
            <a:r>
              <a:rPr lang="en-US" sz="4000" dirty="0" smtClean="0">
                <a:latin typeface="Cambria" pitchFamily="18" charset="0"/>
              </a:rPr>
              <a:t> el </a:t>
            </a:r>
            <a:r>
              <a:rPr lang="en-US" sz="4000" dirty="0" err="1" smtClean="0">
                <a:latin typeface="Cambria" pitchFamily="18" charset="0"/>
              </a:rPr>
              <a:t>peligro</a:t>
            </a:r>
            <a:r>
              <a:rPr lang="en-US" sz="4000" dirty="0" smtClean="0">
                <a:latin typeface="Cambria" pitchFamily="18" charset="0"/>
              </a:rPr>
              <a:t/>
            </a:r>
            <a:br>
              <a:rPr lang="en-US" sz="4000" dirty="0" smtClean="0">
                <a:latin typeface="Cambria" pitchFamily="18" charset="0"/>
              </a:rPr>
            </a:br>
            <a:r>
              <a:rPr lang="en-US" sz="4000" dirty="0" smtClean="0">
                <a:latin typeface="Cambria" pitchFamily="18" charset="0"/>
              </a:rPr>
              <a:t>Calculating the danger</a:t>
            </a:r>
            <a:r>
              <a:rPr lang="en-US" dirty="0" smtClean="0"/>
              <a:t/>
            </a:r>
            <a:br>
              <a:rPr lang="en-US" dirty="0" smtClean="0"/>
            </a:br>
            <a:endParaRPr lang="en-US" dirty="0"/>
          </a:p>
        </p:txBody>
      </p:sp>
      <p:pic>
        <p:nvPicPr>
          <p:cNvPr id="8194" name="Picture 2" descr="C:\Documents and Settings\premnathd.MAIN\Local Settings\Temporary Internet Files\Content.IE5\K1YVOHAF\MC900432589[2].png"/>
          <p:cNvPicPr>
            <a:picLocks noChangeAspect="1" noChangeArrowheads="1"/>
          </p:cNvPicPr>
          <p:nvPr/>
        </p:nvPicPr>
        <p:blipFill>
          <a:blip r:embed="rId3" cstate="print"/>
          <a:srcRect/>
          <a:stretch>
            <a:fillRect/>
          </a:stretch>
        </p:blipFill>
        <p:spPr bwMode="auto">
          <a:xfrm>
            <a:off x="3048000" y="4648200"/>
            <a:ext cx="1143000" cy="1143000"/>
          </a:xfrm>
          <a:prstGeom prst="rect">
            <a:avLst/>
          </a:prstGeom>
          <a:noFill/>
        </p:spPr>
      </p:pic>
      <p:pic>
        <p:nvPicPr>
          <p:cNvPr id="8196" name="Picture 4" descr="C:\Documents and Settings\premnathd.MAIN\Local Settings\Temporary Internet Files\Content.IE5\0PQ34T6J\MC910217055[2].png"/>
          <p:cNvPicPr>
            <a:picLocks noChangeAspect="1" noChangeArrowheads="1"/>
          </p:cNvPicPr>
          <p:nvPr/>
        </p:nvPicPr>
        <p:blipFill>
          <a:blip r:embed="rId4" cstate="print"/>
          <a:srcRect/>
          <a:stretch>
            <a:fillRect/>
          </a:stretch>
        </p:blipFill>
        <p:spPr bwMode="auto">
          <a:xfrm>
            <a:off x="7010400" y="1981200"/>
            <a:ext cx="1295400" cy="1295400"/>
          </a:xfrm>
          <a:prstGeom prst="rect">
            <a:avLst/>
          </a:prstGeom>
          <a:noFill/>
        </p:spPr>
      </p:pic>
      <p:pic>
        <p:nvPicPr>
          <p:cNvPr id="8199" name="Picture 7" descr="C:\Documents and Settings\premnathd.MAIN\Local Settings\Temporary Internet Files\Content.IE5\NPCKWN3B\MP900216029[2].jpg"/>
          <p:cNvPicPr>
            <a:picLocks noChangeAspect="1" noChangeArrowheads="1"/>
          </p:cNvPicPr>
          <p:nvPr/>
        </p:nvPicPr>
        <p:blipFill>
          <a:blip r:embed="rId5" cstate="print"/>
          <a:srcRect t="23013" b="20807"/>
          <a:stretch>
            <a:fillRect/>
          </a:stretch>
        </p:blipFill>
        <p:spPr bwMode="auto">
          <a:xfrm>
            <a:off x="6934200" y="4648200"/>
            <a:ext cx="1371600" cy="1158736"/>
          </a:xfrm>
          <a:prstGeom prst="rect">
            <a:avLst/>
          </a:prstGeom>
          <a:noFill/>
        </p:spPr>
      </p:pic>
      <p:sp>
        <p:nvSpPr>
          <p:cNvPr id="8" name="TextBox 7"/>
          <p:cNvSpPr txBox="1"/>
          <p:nvPr/>
        </p:nvSpPr>
        <p:spPr>
          <a:xfrm>
            <a:off x="609600" y="1828800"/>
            <a:ext cx="3810000" cy="1815882"/>
          </a:xfrm>
          <a:prstGeom prst="rect">
            <a:avLst/>
          </a:prstGeom>
          <a:noFill/>
          <a:ln>
            <a:solidFill>
              <a:schemeClr val="accent1"/>
            </a:solidFill>
          </a:ln>
        </p:spPr>
        <p:txBody>
          <a:bodyPr wrap="square" rtlCol="0">
            <a:spAutoFit/>
          </a:bodyPr>
          <a:lstStyle/>
          <a:p>
            <a:endParaRPr lang="es-MX" sz="2800" dirty="0" smtClean="0"/>
          </a:p>
          <a:p>
            <a:r>
              <a:rPr lang="es-MX" sz="2800" dirty="0" smtClean="0">
                <a:latin typeface="Cambria" pitchFamily="18" charset="0"/>
              </a:rPr>
              <a:t>Temperatura</a:t>
            </a:r>
          </a:p>
          <a:p>
            <a:r>
              <a:rPr lang="es-MX" sz="2800" dirty="0" err="1" smtClean="0">
                <a:latin typeface="Cambria" pitchFamily="18" charset="0"/>
              </a:rPr>
              <a:t>Temperature</a:t>
            </a:r>
            <a:endParaRPr lang="es-MX" sz="2800" dirty="0" smtClean="0">
              <a:latin typeface="Cambria" pitchFamily="18" charset="0"/>
            </a:endParaRPr>
          </a:p>
          <a:p>
            <a:endParaRPr lang="en-US" sz="1000" dirty="0" smtClean="0"/>
          </a:p>
          <a:p>
            <a:endParaRPr lang="en-US" dirty="0"/>
          </a:p>
        </p:txBody>
      </p:sp>
      <p:sp>
        <p:nvSpPr>
          <p:cNvPr id="10" name="TextBox 9"/>
          <p:cNvSpPr txBox="1"/>
          <p:nvPr/>
        </p:nvSpPr>
        <p:spPr>
          <a:xfrm>
            <a:off x="5029200" y="1828800"/>
            <a:ext cx="3581400" cy="1815882"/>
          </a:xfrm>
          <a:prstGeom prst="rect">
            <a:avLst/>
          </a:prstGeom>
          <a:noFill/>
          <a:ln>
            <a:solidFill>
              <a:schemeClr val="accent1"/>
            </a:solidFill>
          </a:ln>
        </p:spPr>
        <p:txBody>
          <a:bodyPr wrap="square" rtlCol="0">
            <a:spAutoFit/>
          </a:bodyPr>
          <a:lstStyle/>
          <a:p>
            <a:endParaRPr lang="en-US" sz="2800" dirty="0" smtClean="0"/>
          </a:p>
          <a:p>
            <a:r>
              <a:rPr lang="en-US" sz="2800" dirty="0" err="1" smtClean="0">
                <a:latin typeface="Cambria" pitchFamily="18" charset="0"/>
              </a:rPr>
              <a:t>Humedad</a:t>
            </a:r>
            <a:r>
              <a:rPr lang="en-US" sz="2800" dirty="0" smtClean="0">
                <a:latin typeface="Cambria" pitchFamily="18" charset="0"/>
              </a:rPr>
              <a:t> </a:t>
            </a:r>
          </a:p>
          <a:p>
            <a:r>
              <a:rPr lang="en-US" sz="2800" dirty="0" smtClean="0">
                <a:latin typeface="Cambria" pitchFamily="18" charset="0"/>
              </a:rPr>
              <a:t>Humidity</a:t>
            </a:r>
          </a:p>
          <a:p>
            <a:endParaRPr lang="en-US" sz="1000" dirty="0" smtClean="0"/>
          </a:p>
          <a:p>
            <a:endParaRPr lang="en-US" dirty="0"/>
          </a:p>
        </p:txBody>
      </p:sp>
      <p:sp>
        <p:nvSpPr>
          <p:cNvPr id="11" name="TextBox 10"/>
          <p:cNvSpPr txBox="1"/>
          <p:nvPr/>
        </p:nvSpPr>
        <p:spPr>
          <a:xfrm>
            <a:off x="609600" y="4343400"/>
            <a:ext cx="3886200" cy="1815882"/>
          </a:xfrm>
          <a:prstGeom prst="rect">
            <a:avLst/>
          </a:prstGeom>
          <a:noFill/>
          <a:ln>
            <a:solidFill>
              <a:schemeClr val="accent1"/>
            </a:solidFill>
          </a:ln>
        </p:spPr>
        <p:txBody>
          <a:bodyPr wrap="square" rtlCol="0">
            <a:spAutoFit/>
          </a:bodyPr>
          <a:lstStyle/>
          <a:p>
            <a:endParaRPr lang="en-US" sz="2800" dirty="0" smtClean="0"/>
          </a:p>
          <a:p>
            <a:r>
              <a:rPr lang="en-US" sz="2800" dirty="0" smtClean="0">
                <a:latin typeface="Cambria" pitchFamily="18" charset="0"/>
              </a:rPr>
              <a:t>Sol </a:t>
            </a:r>
          </a:p>
          <a:p>
            <a:r>
              <a:rPr lang="en-US" sz="2800" dirty="0" smtClean="0">
                <a:latin typeface="Cambria" pitchFamily="18" charset="0"/>
              </a:rPr>
              <a:t>Sun</a:t>
            </a:r>
          </a:p>
          <a:p>
            <a:endParaRPr lang="en-US" sz="2800" dirty="0"/>
          </a:p>
        </p:txBody>
      </p:sp>
      <p:sp>
        <p:nvSpPr>
          <p:cNvPr id="12" name="TextBox 11"/>
          <p:cNvSpPr txBox="1"/>
          <p:nvPr/>
        </p:nvSpPr>
        <p:spPr>
          <a:xfrm>
            <a:off x="5029200" y="4343400"/>
            <a:ext cx="3657600" cy="1815882"/>
          </a:xfrm>
          <a:prstGeom prst="rect">
            <a:avLst/>
          </a:prstGeom>
          <a:noFill/>
          <a:ln>
            <a:solidFill>
              <a:schemeClr val="accent1"/>
            </a:solidFill>
          </a:ln>
        </p:spPr>
        <p:txBody>
          <a:bodyPr wrap="square" rtlCol="0">
            <a:spAutoFit/>
          </a:bodyPr>
          <a:lstStyle/>
          <a:p>
            <a:endParaRPr lang="en-US" sz="2800" dirty="0" smtClean="0"/>
          </a:p>
          <a:p>
            <a:r>
              <a:rPr lang="en-US" sz="2800" dirty="0" err="1" smtClean="0">
                <a:latin typeface="Cambria" pitchFamily="18" charset="0"/>
              </a:rPr>
              <a:t>Trabajo</a:t>
            </a:r>
            <a:endParaRPr lang="en-US" sz="2800" dirty="0" smtClean="0">
              <a:latin typeface="Cambria" pitchFamily="18" charset="0"/>
            </a:endParaRPr>
          </a:p>
          <a:p>
            <a:r>
              <a:rPr lang="en-US" sz="2800" dirty="0" smtClean="0">
                <a:latin typeface="Cambria" pitchFamily="18" charset="0"/>
              </a:rPr>
              <a:t>Workload</a:t>
            </a:r>
          </a:p>
          <a:p>
            <a:endParaRPr lang="en-US" sz="2800" dirty="0"/>
          </a:p>
        </p:txBody>
      </p:sp>
      <p:pic>
        <p:nvPicPr>
          <p:cNvPr id="13" name="Picture 5" descr="C:\Documents and Settings\premnathd.MAIN\Local Settings\Temporary Internet Files\Content.IE5\0PQ34T6J\dglxasset[1].aspx"/>
          <p:cNvPicPr>
            <a:picLocks noChangeAspect="1" noChangeArrowheads="1"/>
          </p:cNvPicPr>
          <p:nvPr/>
        </p:nvPicPr>
        <p:blipFill>
          <a:blip r:embed="rId6" cstate="print"/>
          <a:srcRect/>
          <a:stretch>
            <a:fillRect/>
          </a:stretch>
        </p:blipFill>
        <p:spPr bwMode="auto">
          <a:xfrm>
            <a:off x="3505200" y="1981200"/>
            <a:ext cx="736348" cy="151393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a:solidFill>
            <a:srgbClr val="F89F56"/>
          </a:solidFill>
        </p:spPr>
        <p:txBody>
          <a:bodyPr/>
          <a:lstStyle/>
          <a:p>
            <a:endParaRPr lang="en-US" dirty="0" smtClean="0"/>
          </a:p>
          <a:p>
            <a:endParaRPr lang="en-US" dirty="0"/>
          </a:p>
          <a:p>
            <a:pPr algn="ctr">
              <a:buNone/>
            </a:pPr>
            <a:endParaRPr lang="en-US" sz="2800" dirty="0" smtClean="0"/>
          </a:p>
          <a:p>
            <a:pPr algn="ctr">
              <a:buNone/>
            </a:pPr>
            <a:r>
              <a:rPr lang="en-US" sz="6000" dirty="0" err="1" smtClean="0">
                <a:latin typeface="Cambria" pitchFamily="18" charset="0"/>
              </a:rPr>
              <a:t>Precauciones</a:t>
            </a:r>
            <a:endParaRPr lang="en-US" sz="6000" dirty="0" smtClean="0">
              <a:latin typeface="Cambria" pitchFamily="18" charset="0"/>
            </a:endParaRPr>
          </a:p>
          <a:p>
            <a:pPr algn="ctr">
              <a:buNone/>
            </a:pPr>
            <a:r>
              <a:rPr lang="en-US" sz="6000" dirty="0" smtClean="0">
                <a:latin typeface="Cambria" pitchFamily="18" charset="0"/>
              </a:rPr>
              <a:t>Precautions</a:t>
            </a:r>
            <a:endParaRPr lang="en-US" sz="6000" dirty="0">
              <a:latin typeface="Cambria"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Cambria" pitchFamily="18" charset="0"/>
              </a:rPr>
              <a:t>Precauciones</a:t>
            </a:r>
            <a:r>
              <a:rPr lang="en-US" dirty="0" smtClean="0">
                <a:latin typeface="Cambria" pitchFamily="18" charset="0"/>
              </a:rPr>
              <a:t/>
            </a:r>
            <a:br>
              <a:rPr lang="en-US" dirty="0" smtClean="0">
                <a:latin typeface="Cambria" pitchFamily="18" charset="0"/>
              </a:rPr>
            </a:br>
            <a:r>
              <a:rPr lang="en-US" dirty="0" smtClean="0">
                <a:latin typeface="Cambria" pitchFamily="18" charset="0"/>
              </a:rPr>
              <a:t>Precautions</a:t>
            </a:r>
            <a:endParaRPr lang="en-US" dirty="0">
              <a:latin typeface="Cambria" pitchFamily="18" charset="0"/>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1219200" y="1828799"/>
            <a:ext cx="6553200" cy="4241905"/>
          </a:xfrm>
          <a:prstGeom prst="rect">
            <a:avLst/>
          </a:prstGeom>
          <a:noFill/>
          <a:ln w="9525">
            <a:noFill/>
            <a:miter lim="800000"/>
            <a:headEnd/>
            <a:tailEnd/>
          </a:ln>
        </p:spPr>
      </p:pic>
      <p:sp>
        <p:nvSpPr>
          <p:cNvPr id="5" name="TextBox 4"/>
          <p:cNvSpPr txBox="1"/>
          <p:nvPr/>
        </p:nvSpPr>
        <p:spPr>
          <a:xfrm>
            <a:off x="1600200" y="6019800"/>
            <a:ext cx="6165214" cy="400110"/>
          </a:xfrm>
          <a:prstGeom prst="rect">
            <a:avLst/>
          </a:prstGeom>
          <a:solidFill>
            <a:schemeClr val="tx1"/>
          </a:solidFill>
        </p:spPr>
        <p:txBody>
          <a:bodyPr wrap="none" rtlCol="0">
            <a:spAutoFit/>
          </a:bodyPr>
          <a:lstStyle/>
          <a:p>
            <a:r>
              <a:rPr lang="en-US" sz="2000" b="1" dirty="0" smtClean="0">
                <a:solidFill>
                  <a:schemeClr val="bg1"/>
                </a:solidFill>
              </a:rPr>
              <a:t>Drink water even if you’re not thirsty – </a:t>
            </a:r>
            <a:r>
              <a:rPr lang="en-US" sz="2000" b="1" i="1" dirty="0" smtClean="0">
                <a:solidFill>
                  <a:schemeClr val="bg1"/>
                </a:solidFill>
              </a:rPr>
              <a:t>every 15 minutes</a:t>
            </a:r>
            <a:endParaRPr lang="en-US" sz="2000" b="1"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Cambria" pitchFamily="18" charset="0"/>
              </a:rPr>
              <a:t>Precauciones</a:t>
            </a:r>
            <a:r>
              <a:rPr lang="en-US" dirty="0" smtClean="0">
                <a:latin typeface="Cambria" pitchFamily="18" charset="0"/>
              </a:rPr>
              <a:t/>
            </a:r>
            <a:br>
              <a:rPr lang="en-US" dirty="0" smtClean="0">
                <a:latin typeface="Cambria" pitchFamily="18" charset="0"/>
              </a:rPr>
            </a:br>
            <a:r>
              <a:rPr lang="en-US" dirty="0" smtClean="0">
                <a:latin typeface="Cambria" pitchFamily="18" charset="0"/>
              </a:rPr>
              <a:t>Precautions</a:t>
            </a:r>
            <a:endParaRPr lang="en-US" dirty="0">
              <a:latin typeface="Cambria" pitchFamily="18" charset="0"/>
            </a:endParaRPr>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1752600" y="1447800"/>
            <a:ext cx="5410200" cy="4696767"/>
          </a:xfrm>
          <a:prstGeom prst="rect">
            <a:avLst/>
          </a:prstGeom>
          <a:noFill/>
          <a:ln w="9525">
            <a:noFill/>
            <a:miter lim="800000"/>
            <a:headEnd/>
            <a:tailEnd/>
          </a:ln>
        </p:spPr>
      </p:pic>
      <p:sp>
        <p:nvSpPr>
          <p:cNvPr id="5" name="TextBox 4"/>
          <p:cNvSpPr txBox="1"/>
          <p:nvPr/>
        </p:nvSpPr>
        <p:spPr>
          <a:xfrm>
            <a:off x="2895600" y="6248400"/>
            <a:ext cx="3179204" cy="400110"/>
          </a:xfrm>
          <a:prstGeom prst="rect">
            <a:avLst/>
          </a:prstGeom>
          <a:solidFill>
            <a:schemeClr val="tx1"/>
          </a:solidFill>
        </p:spPr>
        <p:txBody>
          <a:bodyPr wrap="none" rtlCol="0">
            <a:spAutoFit/>
          </a:bodyPr>
          <a:lstStyle/>
          <a:p>
            <a:r>
              <a:rPr lang="en-US" sz="2000" b="1" dirty="0" smtClean="0">
                <a:solidFill>
                  <a:schemeClr val="bg1"/>
                </a:solidFill>
              </a:rPr>
              <a:t>Look out for your coworkers</a:t>
            </a:r>
            <a:endParaRPr lang="en-US" sz="2000" b="1"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Cambria" pitchFamily="18" charset="0"/>
              </a:rPr>
              <a:t>Precauciones</a:t>
            </a:r>
            <a:r>
              <a:rPr lang="en-US" dirty="0" smtClean="0">
                <a:latin typeface="Cambria" pitchFamily="18" charset="0"/>
              </a:rPr>
              <a:t/>
            </a:r>
            <a:br>
              <a:rPr lang="en-US" dirty="0" smtClean="0">
                <a:latin typeface="Cambria" pitchFamily="18" charset="0"/>
              </a:rPr>
            </a:br>
            <a:r>
              <a:rPr lang="en-US" dirty="0" smtClean="0">
                <a:latin typeface="Cambria" pitchFamily="18" charset="0"/>
              </a:rPr>
              <a:t>Precautions</a:t>
            </a:r>
            <a:endParaRPr lang="en-US" dirty="0">
              <a:latin typeface="Cambria" pitchFamily="18" charset="0"/>
            </a:endParaRPr>
          </a:p>
        </p:txBody>
      </p:sp>
      <p:pic>
        <p:nvPicPr>
          <p:cNvPr id="4" name="Picture 5"/>
          <p:cNvPicPr>
            <a:picLocks noGrp="1" noChangeAspect="1" noChangeArrowheads="1"/>
          </p:cNvPicPr>
          <p:nvPr>
            <p:ph idx="1"/>
          </p:nvPr>
        </p:nvPicPr>
        <p:blipFill>
          <a:blip r:embed="rId2" cstate="print"/>
          <a:srcRect/>
          <a:stretch>
            <a:fillRect/>
          </a:stretch>
        </p:blipFill>
        <p:spPr bwMode="auto">
          <a:xfrm>
            <a:off x="2286000" y="1447800"/>
            <a:ext cx="4572000" cy="4791559"/>
          </a:xfrm>
          <a:prstGeom prst="rect">
            <a:avLst/>
          </a:prstGeom>
          <a:noFill/>
          <a:ln w="9525">
            <a:noFill/>
            <a:miter lim="800000"/>
            <a:headEnd/>
            <a:tailEnd/>
          </a:ln>
        </p:spPr>
      </p:pic>
      <p:sp>
        <p:nvSpPr>
          <p:cNvPr id="5" name="TextBox 4"/>
          <p:cNvSpPr txBox="1"/>
          <p:nvPr/>
        </p:nvSpPr>
        <p:spPr>
          <a:xfrm>
            <a:off x="1524000" y="6248400"/>
            <a:ext cx="6244723" cy="400110"/>
          </a:xfrm>
          <a:prstGeom prst="rect">
            <a:avLst/>
          </a:prstGeom>
          <a:solidFill>
            <a:schemeClr val="tx1"/>
          </a:solidFill>
        </p:spPr>
        <p:txBody>
          <a:bodyPr wrap="none" rtlCol="0">
            <a:spAutoFit/>
          </a:bodyPr>
          <a:lstStyle/>
          <a:p>
            <a:r>
              <a:rPr lang="en-US" sz="2000" b="1" dirty="0" smtClean="0">
                <a:solidFill>
                  <a:schemeClr val="bg1"/>
                </a:solidFill>
              </a:rPr>
              <a:t>Know where you are working in case you have to call 911</a:t>
            </a:r>
            <a:endParaRPr lang="en-US" sz="2000" b="1"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Cambria" pitchFamily="18" charset="0"/>
              </a:rPr>
              <a:t>Precauciones</a:t>
            </a:r>
            <a:r>
              <a:rPr lang="en-US" dirty="0" smtClean="0">
                <a:latin typeface="Cambria" pitchFamily="18" charset="0"/>
              </a:rPr>
              <a:t/>
            </a:r>
            <a:br>
              <a:rPr lang="en-US" dirty="0" smtClean="0">
                <a:latin typeface="Cambria" pitchFamily="18" charset="0"/>
              </a:rPr>
            </a:br>
            <a:r>
              <a:rPr lang="en-US" dirty="0" smtClean="0">
                <a:latin typeface="Cambria" pitchFamily="18" charset="0"/>
              </a:rPr>
              <a:t>Precautions</a:t>
            </a:r>
            <a:endParaRPr lang="en-US" dirty="0">
              <a:latin typeface="Cambria" pitchFamily="18" charset="0"/>
            </a:endParaRPr>
          </a:p>
        </p:txBody>
      </p:sp>
      <p:pic>
        <p:nvPicPr>
          <p:cNvPr id="4" name="Picture 4"/>
          <p:cNvPicPr>
            <a:picLocks noGrp="1" noChangeAspect="1" noChangeArrowheads="1"/>
          </p:cNvPicPr>
          <p:nvPr>
            <p:ph idx="1"/>
          </p:nvPr>
        </p:nvPicPr>
        <p:blipFill>
          <a:blip r:embed="rId2" cstate="print"/>
          <a:srcRect/>
          <a:stretch>
            <a:fillRect/>
          </a:stretch>
        </p:blipFill>
        <p:spPr bwMode="auto">
          <a:xfrm>
            <a:off x="1600200" y="1600200"/>
            <a:ext cx="5598042" cy="4114800"/>
          </a:xfrm>
          <a:prstGeom prst="rect">
            <a:avLst/>
          </a:prstGeom>
          <a:noFill/>
          <a:ln w="9525">
            <a:noFill/>
            <a:miter lim="800000"/>
            <a:headEnd/>
            <a:tailEnd/>
          </a:ln>
        </p:spPr>
      </p:pic>
      <p:sp>
        <p:nvSpPr>
          <p:cNvPr id="5" name="TextBox 4"/>
          <p:cNvSpPr txBox="1"/>
          <p:nvPr/>
        </p:nvSpPr>
        <p:spPr>
          <a:xfrm>
            <a:off x="1752600" y="6019800"/>
            <a:ext cx="5455083" cy="400110"/>
          </a:xfrm>
          <a:prstGeom prst="rect">
            <a:avLst/>
          </a:prstGeom>
          <a:solidFill>
            <a:schemeClr val="tx1"/>
          </a:solidFill>
        </p:spPr>
        <p:txBody>
          <a:bodyPr wrap="none" rtlCol="0">
            <a:spAutoFit/>
          </a:bodyPr>
          <a:lstStyle/>
          <a:p>
            <a:r>
              <a:rPr lang="en-US" sz="2000" b="1" dirty="0" smtClean="0">
                <a:solidFill>
                  <a:schemeClr val="bg1"/>
                </a:solidFill>
              </a:rPr>
              <a:t>Wear a hat and loose-fitting light colored clothing</a:t>
            </a:r>
            <a:endParaRPr lang="en-US" sz="2000" b="1"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Cambria" pitchFamily="18" charset="0"/>
              </a:rPr>
              <a:t>Precauciones</a:t>
            </a:r>
            <a:r>
              <a:rPr lang="en-US" dirty="0" smtClean="0">
                <a:latin typeface="Cambria" pitchFamily="18" charset="0"/>
              </a:rPr>
              <a:t/>
            </a:r>
            <a:br>
              <a:rPr lang="en-US" dirty="0" smtClean="0">
                <a:latin typeface="Cambria" pitchFamily="18" charset="0"/>
              </a:rPr>
            </a:br>
            <a:r>
              <a:rPr lang="en-US" dirty="0" smtClean="0">
                <a:latin typeface="Cambria" pitchFamily="18" charset="0"/>
              </a:rPr>
              <a:t>Precautions</a:t>
            </a:r>
            <a:endParaRPr lang="en-US" dirty="0">
              <a:latin typeface="Cambria" pitchFamily="18" charset="0"/>
            </a:endParaRPr>
          </a:p>
        </p:txBody>
      </p:sp>
      <p:pic>
        <p:nvPicPr>
          <p:cNvPr id="4" name="Picture 6"/>
          <p:cNvPicPr>
            <a:picLocks noGrp="1" noChangeAspect="1" noChangeArrowheads="1"/>
          </p:cNvPicPr>
          <p:nvPr>
            <p:ph idx="1"/>
          </p:nvPr>
        </p:nvPicPr>
        <p:blipFill>
          <a:blip r:embed="rId2" cstate="print"/>
          <a:srcRect/>
          <a:stretch>
            <a:fillRect/>
          </a:stretch>
        </p:blipFill>
        <p:spPr bwMode="auto">
          <a:xfrm>
            <a:off x="914399" y="1752600"/>
            <a:ext cx="7568057" cy="4114800"/>
          </a:xfrm>
          <a:prstGeom prst="rect">
            <a:avLst/>
          </a:prstGeom>
          <a:noFill/>
          <a:ln w="9525">
            <a:noFill/>
            <a:miter lim="800000"/>
            <a:headEnd/>
            <a:tailEnd/>
          </a:ln>
        </p:spPr>
      </p:pic>
      <p:sp>
        <p:nvSpPr>
          <p:cNvPr id="5" name="TextBox 4"/>
          <p:cNvSpPr txBox="1"/>
          <p:nvPr/>
        </p:nvSpPr>
        <p:spPr>
          <a:xfrm>
            <a:off x="3657600" y="6096000"/>
            <a:ext cx="2007024" cy="400110"/>
          </a:xfrm>
          <a:prstGeom prst="rect">
            <a:avLst/>
          </a:prstGeom>
          <a:solidFill>
            <a:schemeClr val="tx1"/>
          </a:solidFill>
        </p:spPr>
        <p:txBody>
          <a:bodyPr wrap="none" rtlCol="0">
            <a:spAutoFit/>
          </a:bodyPr>
          <a:lstStyle/>
          <a:p>
            <a:r>
              <a:rPr lang="en-US" sz="2000" b="1" dirty="0" smtClean="0">
                <a:solidFill>
                  <a:schemeClr val="bg1"/>
                </a:solidFill>
              </a:rPr>
              <a:t>Rest in the shade</a:t>
            </a:r>
            <a:endParaRPr lang="en-US" sz="2000" b="1"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OSHA</a:t>
            </a:r>
            <a:endParaRPr lang="en-US" dirty="0">
              <a:latin typeface="Cambria" pitchFamily="18" charset="0"/>
            </a:endParaRPr>
          </a:p>
        </p:txBody>
      </p:sp>
      <p:sp>
        <p:nvSpPr>
          <p:cNvPr id="5" name="Content Placeholder 4"/>
          <p:cNvSpPr>
            <a:spLocks noGrp="1"/>
          </p:cNvSpPr>
          <p:nvPr>
            <p:ph idx="1"/>
          </p:nvPr>
        </p:nvSpPr>
        <p:spPr>
          <a:xfrm>
            <a:off x="0" y="1600200"/>
            <a:ext cx="9144000" cy="4525963"/>
          </a:xfrm>
        </p:spPr>
        <p:txBody>
          <a:bodyPr/>
          <a:lstStyle/>
          <a:p>
            <a:pPr algn="ctr">
              <a:buNone/>
            </a:pPr>
            <a:endParaRPr lang="en-US" dirty="0" smtClean="0"/>
          </a:p>
          <a:p>
            <a:pPr algn="ctr">
              <a:buNone/>
            </a:pPr>
            <a:r>
              <a:rPr lang="en-US" dirty="0" err="1" smtClean="0">
                <a:latin typeface="Cambria" pitchFamily="18" charset="0"/>
              </a:rPr>
              <a:t>Tiene</a:t>
            </a:r>
            <a:r>
              <a:rPr lang="en-US" dirty="0" smtClean="0">
                <a:latin typeface="Cambria" pitchFamily="18" charset="0"/>
              </a:rPr>
              <a:t> </a:t>
            </a:r>
            <a:r>
              <a:rPr lang="en-US" dirty="0" err="1" smtClean="0">
                <a:latin typeface="Cambria" pitchFamily="18" charset="0"/>
              </a:rPr>
              <a:t>derecho</a:t>
            </a:r>
            <a:r>
              <a:rPr lang="en-US" dirty="0" smtClean="0">
                <a:latin typeface="Cambria" pitchFamily="18" charset="0"/>
              </a:rPr>
              <a:t> a un </a:t>
            </a:r>
            <a:r>
              <a:rPr lang="en-US" dirty="0" err="1" smtClean="0">
                <a:latin typeface="Cambria" pitchFamily="18" charset="0"/>
              </a:rPr>
              <a:t>sitio</a:t>
            </a:r>
            <a:r>
              <a:rPr lang="en-US" dirty="0" smtClean="0">
                <a:latin typeface="Cambria" pitchFamily="18" charset="0"/>
              </a:rPr>
              <a:t> de </a:t>
            </a:r>
            <a:r>
              <a:rPr lang="en-US" dirty="0" err="1" smtClean="0">
                <a:latin typeface="Cambria" pitchFamily="18" charset="0"/>
              </a:rPr>
              <a:t>trabajo</a:t>
            </a:r>
            <a:r>
              <a:rPr lang="en-US" dirty="0" smtClean="0">
                <a:latin typeface="Cambria" pitchFamily="18" charset="0"/>
              </a:rPr>
              <a:t> </a:t>
            </a:r>
            <a:r>
              <a:rPr lang="en-US" dirty="0" err="1" smtClean="0">
                <a:latin typeface="Cambria" pitchFamily="18" charset="0"/>
              </a:rPr>
              <a:t>seguro</a:t>
            </a:r>
            <a:r>
              <a:rPr lang="en-US" dirty="0" smtClean="0">
                <a:latin typeface="Cambria" pitchFamily="18" charset="0"/>
              </a:rPr>
              <a:t> y </a:t>
            </a:r>
            <a:r>
              <a:rPr lang="en-US" dirty="0" err="1" smtClean="0">
                <a:latin typeface="Cambria" pitchFamily="18" charset="0"/>
              </a:rPr>
              <a:t>sano</a:t>
            </a:r>
            <a:r>
              <a:rPr lang="en-US" dirty="0" smtClean="0">
                <a:latin typeface="Cambria" pitchFamily="18" charset="0"/>
              </a:rPr>
              <a:t>.</a:t>
            </a:r>
          </a:p>
          <a:p>
            <a:pPr algn="ctr">
              <a:buNone/>
            </a:pPr>
            <a:endParaRPr lang="en-US" sz="2000" dirty="0" smtClean="0">
              <a:latin typeface="Cambria" pitchFamily="18" charset="0"/>
            </a:endParaRPr>
          </a:p>
          <a:p>
            <a:pPr algn="ctr">
              <a:buNone/>
            </a:pPr>
            <a:r>
              <a:rPr lang="en-US" dirty="0" smtClean="0">
                <a:latin typeface="Cambria" pitchFamily="18" charset="0"/>
              </a:rPr>
              <a:t>You have the right to a safe and healthy workplace. </a:t>
            </a:r>
            <a:endParaRPr lang="en-US" dirty="0">
              <a:latin typeface="Cambria" pitchFamily="18" charset="0"/>
            </a:endParaRPr>
          </a:p>
        </p:txBody>
      </p:sp>
      <p:pic>
        <p:nvPicPr>
          <p:cNvPr id="6" name="Picture 2"/>
          <p:cNvPicPr>
            <a:picLocks noChangeAspect="1" noChangeArrowheads="1"/>
          </p:cNvPicPr>
          <p:nvPr/>
        </p:nvPicPr>
        <p:blipFill>
          <a:blip r:embed="rId2" cstate="print"/>
          <a:srcRect/>
          <a:stretch>
            <a:fillRect/>
          </a:stretch>
        </p:blipFill>
        <p:spPr bwMode="auto">
          <a:xfrm>
            <a:off x="3352800" y="4648200"/>
            <a:ext cx="2590800" cy="975906"/>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dirty="0" err="1" smtClean="0">
                <a:latin typeface="Cambria" pitchFamily="18" charset="0"/>
              </a:rPr>
              <a:t>Precauciones</a:t>
            </a:r>
            <a:r>
              <a:rPr lang="en-US" dirty="0" smtClean="0">
                <a:latin typeface="Cambria" pitchFamily="18" charset="0"/>
              </a:rPr>
              <a:t/>
            </a:r>
            <a:br>
              <a:rPr lang="en-US" dirty="0" smtClean="0">
                <a:latin typeface="Cambria" pitchFamily="18" charset="0"/>
              </a:rPr>
            </a:br>
            <a:r>
              <a:rPr lang="en-US" dirty="0" smtClean="0">
                <a:latin typeface="Cambria" pitchFamily="18" charset="0"/>
              </a:rPr>
              <a:t>Precautions</a:t>
            </a:r>
            <a:endParaRPr lang="en-US" dirty="0">
              <a:latin typeface="Cambria" pitchFamily="18" charset="0"/>
            </a:endParaRPr>
          </a:p>
        </p:txBody>
      </p:sp>
      <p:pic>
        <p:nvPicPr>
          <p:cNvPr id="4098" name="Picture 2"/>
          <p:cNvPicPr>
            <a:picLocks noGrp="1" noChangeAspect="1" noChangeArrowheads="1"/>
          </p:cNvPicPr>
          <p:nvPr>
            <p:ph idx="1"/>
          </p:nvPr>
        </p:nvPicPr>
        <p:blipFill>
          <a:blip r:embed="rId3" cstate="print"/>
          <a:srcRect/>
          <a:stretch>
            <a:fillRect/>
          </a:stretch>
        </p:blipFill>
        <p:spPr bwMode="auto">
          <a:xfrm>
            <a:off x="228600" y="1371600"/>
            <a:ext cx="3531577" cy="22860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3657600" y="1371600"/>
            <a:ext cx="2819400" cy="2447610"/>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srcRect/>
          <a:stretch>
            <a:fillRect/>
          </a:stretch>
        </p:blipFill>
        <p:spPr bwMode="auto">
          <a:xfrm>
            <a:off x="533400" y="3810000"/>
            <a:ext cx="3581400" cy="2632482"/>
          </a:xfrm>
          <a:prstGeom prst="rect">
            <a:avLst/>
          </a:prstGeom>
          <a:noFill/>
          <a:ln w="9525">
            <a:noFill/>
            <a:miter lim="800000"/>
            <a:headEnd/>
            <a:tailEnd/>
          </a:ln>
        </p:spPr>
      </p:pic>
      <p:pic>
        <p:nvPicPr>
          <p:cNvPr id="4101" name="Picture 5"/>
          <p:cNvPicPr>
            <a:picLocks noChangeAspect="1" noChangeArrowheads="1"/>
          </p:cNvPicPr>
          <p:nvPr/>
        </p:nvPicPr>
        <p:blipFill>
          <a:blip r:embed="rId6" cstate="print"/>
          <a:srcRect/>
          <a:stretch>
            <a:fillRect/>
          </a:stretch>
        </p:blipFill>
        <p:spPr bwMode="auto">
          <a:xfrm>
            <a:off x="6720850" y="1371600"/>
            <a:ext cx="2423150" cy="2539515"/>
          </a:xfrm>
          <a:prstGeom prst="rect">
            <a:avLst/>
          </a:prstGeom>
          <a:noFill/>
          <a:ln w="9525">
            <a:noFill/>
            <a:miter lim="800000"/>
            <a:headEnd/>
            <a:tailEnd/>
          </a:ln>
        </p:spPr>
      </p:pic>
      <p:pic>
        <p:nvPicPr>
          <p:cNvPr id="4102" name="Picture 6"/>
          <p:cNvPicPr>
            <a:picLocks noChangeAspect="1" noChangeArrowheads="1"/>
          </p:cNvPicPr>
          <p:nvPr/>
        </p:nvPicPr>
        <p:blipFill>
          <a:blip r:embed="rId7" cstate="print"/>
          <a:srcRect/>
          <a:stretch>
            <a:fillRect/>
          </a:stretch>
        </p:blipFill>
        <p:spPr bwMode="auto">
          <a:xfrm>
            <a:off x="4038600" y="3886200"/>
            <a:ext cx="4765195" cy="25908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algn="ctr"/>
            <a:r>
              <a:rPr lang="en-US" dirty="0" smtClean="0">
                <a:latin typeface="Cambria" pitchFamily="18" charset="0"/>
              </a:rPr>
              <a:t>The Sun’s Rays </a:t>
            </a:r>
            <a:br>
              <a:rPr lang="en-US" dirty="0" smtClean="0">
                <a:latin typeface="Cambria" pitchFamily="18" charset="0"/>
              </a:rPr>
            </a:br>
            <a:r>
              <a:rPr lang="en-US" dirty="0" smtClean="0">
                <a:latin typeface="Cambria" pitchFamily="18" charset="0"/>
              </a:rPr>
              <a:t> Los </a:t>
            </a:r>
            <a:r>
              <a:rPr lang="en-US" dirty="0" err="1" smtClean="0">
                <a:latin typeface="Cambria" pitchFamily="18" charset="0"/>
              </a:rPr>
              <a:t>Rayos</a:t>
            </a:r>
            <a:r>
              <a:rPr lang="en-US" dirty="0" smtClean="0">
                <a:latin typeface="Cambria" pitchFamily="18" charset="0"/>
              </a:rPr>
              <a:t> </a:t>
            </a:r>
            <a:r>
              <a:rPr lang="en-US" dirty="0" err="1" smtClean="0">
                <a:latin typeface="Cambria" pitchFamily="18" charset="0"/>
              </a:rPr>
              <a:t>Solares</a:t>
            </a:r>
            <a:endParaRPr lang="en-US" dirty="0">
              <a:latin typeface="Cambria" pitchFamily="18" charset="0"/>
            </a:endParaRPr>
          </a:p>
        </p:txBody>
      </p:sp>
      <p:pic>
        <p:nvPicPr>
          <p:cNvPr id="6" name="Content Placeholder 3" descr="sun.jpg"/>
          <p:cNvPicPr>
            <a:picLocks noGrp="1" noChangeAspect="1"/>
          </p:cNvPicPr>
          <p:nvPr>
            <p:ph sz="quarter" idx="1"/>
          </p:nvPr>
        </p:nvPicPr>
        <p:blipFill>
          <a:blip r:embed="rId3" cstate="print"/>
          <a:stretch>
            <a:fillRect/>
          </a:stretch>
        </p:blipFill>
        <p:spPr>
          <a:xfrm>
            <a:off x="2514600" y="1447800"/>
            <a:ext cx="4572000" cy="45720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5w_Pinguecula.jpg"/>
          <p:cNvPicPr>
            <a:picLocks noGrp="1" noChangeAspect="1"/>
          </p:cNvPicPr>
          <p:nvPr>
            <p:ph sz="quarter" idx="1"/>
          </p:nvPr>
        </p:nvPicPr>
        <p:blipFill>
          <a:blip r:embed="rId3" cstate="print"/>
          <a:stretch>
            <a:fillRect/>
          </a:stretch>
        </p:blipFill>
        <p:spPr>
          <a:xfrm>
            <a:off x="1143000" y="2209800"/>
            <a:ext cx="3151909" cy="2667000"/>
          </a:xfrm>
        </p:spPr>
      </p:pic>
      <p:sp>
        <p:nvSpPr>
          <p:cNvPr id="2" name="Title 1"/>
          <p:cNvSpPr>
            <a:spLocks noGrp="1"/>
          </p:cNvSpPr>
          <p:nvPr>
            <p:ph type="title"/>
          </p:nvPr>
        </p:nvSpPr>
        <p:spPr>
          <a:xfrm>
            <a:off x="457200" y="274638"/>
            <a:ext cx="8229600" cy="1143000"/>
          </a:xfrm>
        </p:spPr>
        <p:txBody>
          <a:bodyPr>
            <a:normAutofit/>
          </a:bodyPr>
          <a:lstStyle/>
          <a:p>
            <a:pPr algn="ctr"/>
            <a:r>
              <a:rPr lang="en-US" dirty="0" smtClean="0">
                <a:latin typeface="Cambria" pitchFamily="18" charset="0"/>
              </a:rPr>
              <a:t>Eye Conditions: </a:t>
            </a:r>
            <a:r>
              <a:rPr lang="en-US" dirty="0" err="1" smtClean="0">
                <a:latin typeface="Cambria" pitchFamily="18" charset="0"/>
                <a:ea typeface="Calibri"/>
              </a:rPr>
              <a:t>Pinguecula</a:t>
            </a:r>
            <a:endParaRPr lang="en-US" dirty="0">
              <a:latin typeface="Cambria" pitchFamily="18" charset="0"/>
            </a:endParaRPr>
          </a:p>
        </p:txBody>
      </p:sp>
      <p:pic>
        <p:nvPicPr>
          <p:cNvPr id="5" name="Picture 4" descr="230px-PRE-OPERATIVE_PINGUECULA.jpg"/>
          <p:cNvPicPr>
            <a:picLocks noChangeAspect="1"/>
          </p:cNvPicPr>
          <p:nvPr/>
        </p:nvPicPr>
        <p:blipFill>
          <a:blip r:embed="rId4" cstate="print"/>
          <a:stretch>
            <a:fillRect/>
          </a:stretch>
        </p:blipFill>
        <p:spPr>
          <a:xfrm>
            <a:off x="4572000" y="2286000"/>
            <a:ext cx="3276600" cy="2464573"/>
          </a:xfrm>
          <a:prstGeom prst="rect">
            <a:avLst/>
          </a:prstGeom>
        </p:spPr>
      </p:pic>
      <p:sp>
        <p:nvSpPr>
          <p:cNvPr id="6" name="Rectangle 5"/>
          <p:cNvSpPr/>
          <p:nvPr/>
        </p:nvSpPr>
        <p:spPr>
          <a:xfrm>
            <a:off x="762000" y="5486400"/>
            <a:ext cx="7848600" cy="646331"/>
          </a:xfrm>
          <a:prstGeom prst="rect">
            <a:avLst/>
          </a:prstGeom>
        </p:spPr>
        <p:txBody>
          <a:bodyPr wrap="square">
            <a:spAutoFit/>
          </a:bodyPr>
          <a:lstStyle/>
          <a:p>
            <a:r>
              <a:rPr lang="en-US" dirty="0" smtClean="0">
                <a:latin typeface="Cambria" pitchFamily="18" charset="0"/>
              </a:rPr>
              <a:t>These conditions are related to long exposure to UV rays and eye irritation from dry, dusty conditions.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89038"/>
          </a:xfrm>
        </p:spPr>
        <p:txBody>
          <a:bodyPr>
            <a:normAutofit/>
          </a:bodyPr>
          <a:lstStyle/>
          <a:p>
            <a:pPr algn="ctr"/>
            <a:r>
              <a:rPr lang="en-US" dirty="0" err="1" smtClean="0">
                <a:latin typeface="Cambria" pitchFamily="18" charset="0"/>
              </a:rPr>
              <a:t>Pterygium</a:t>
            </a:r>
            <a:endParaRPr lang="en-US" dirty="0">
              <a:latin typeface="Cambria" pitchFamily="18" charset="0"/>
            </a:endParaRPr>
          </a:p>
        </p:txBody>
      </p:sp>
      <p:pic>
        <p:nvPicPr>
          <p:cNvPr id="5" name="Picture 6" descr="pterygium"/>
          <p:cNvPicPr>
            <a:picLocks noChangeAspect="1" noChangeArrowheads="1"/>
          </p:cNvPicPr>
          <p:nvPr/>
        </p:nvPicPr>
        <p:blipFill>
          <a:blip r:embed="rId3" cstate="print"/>
          <a:srcRect/>
          <a:stretch>
            <a:fillRect/>
          </a:stretch>
        </p:blipFill>
        <p:spPr bwMode="auto">
          <a:xfrm>
            <a:off x="2286000" y="1676400"/>
            <a:ext cx="5105400" cy="3746284"/>
          </a:xfrm>
          <a:prstGeom prst="rect">
            <a:avLst/>
          </a:prstGeom>
          <a:noFill/>
        </p:spPr>
      </p:pic>
      <p:sp>
        <p:nvSpPr>
          <p:cNvPr id="6" name="Rectangle 5"/>
          <p:cNvSpPr/>
          <p:nvPr/>
        </p:nvSpPr>
        <p:spPr>
          <a:xfrm>
            <a:off x="1295400" y="5715000"/>
            <a:ext cx="7162800" cy="646331"/>
          </a:xfrm>
          <a:prstGeom prst="rect">
            <a:avLst/>
          </a:prstGeom>
        </p:spPr>
        <p:txBody>
          <a:bodyPr wrap="square">
            <a:spAutoFit/>
          </a:bodyPr>
          <a:lstStyle/>
          <a:p>
            <a:r>
              <a:rPr lang="en-US" dirty="0" smtClean="0">
                <a:latin typeface="Cambria" pitchFamily="18" charset="0"/>
              </a:rPr>
              <a:t>These conditions are related to long exposure to UV rays and eye irritation from dry, dusty conditions.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mbria" pitchFamily="18" charset="0"/>
              </a:rPr>
              <a:t>Protecting your eyes</a:t>
            </a:r>
            <a:endParaRPr lang="en-US" dirty="0">
              <a:latin typeface="Cambria" pitchFamily="18" charset="0"/>
            </a:endParaRPr>
          </a:p>
        </p:txBody>
      </p:sp>
      <p:pic>
        <p:nvPicPr>
          <p:cNvPr id="4" name="Content Placeholder 3" descr="Elder%20workers.jpg"/>
          <p:cNvPicPr>
            <a:picLocks noGrp="1" noChangeAspect="1"/>
          </p:cNvPicPr>
          <p:nvPr>
            <p:ph sz="quarter" idx="1"/>
          </p:nvPr>
        </p:nvPicPr>
        <p:blipFill>
          <a:blip r:embed="rId3" cstate="print"/>
          <a:stretch>
            <a:fillRect/>
          </a:stretch>
        </p:blipFill>
        <p:spPr>
          <a:xfrm>
            <a:off x="838200" y="1600200"/>
            <a:ext cx="6849438" cy="45720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mbria" pitchFamily="18" charset="0"/>
              </a:rPr>
              <a:t>Protecting your eyes</a:t>
            </a:r>
            <a:endParaRPr lang="en-US" dirty="0">
              <a:latin typeface="Cambria" pitchFamily="18" charset="0"/>
            </a:endParaRPr>
          </a:p>
        </p:txBody>
      </p:sp>
      <p:pic>
        <p:nvPicPr>
          <p:cNvPr id="4" name="Content Placeholder 3" descr="Y19GFGY_HERO1.jpg"/>
          <p:cNvPicPr>
            <a:picLocks noGrp="1" noChangeAspect="1"/>
          </p:cNvPicPr>
          <p:nvPr>
            <p:ph sz="quarter" idx="1"/>
          </p:nvPr>
        </p:nvPicPr>
        <p:blipFill>
          <a:blip r:embed="rId3" cstate="print"/>
          <a:srcRect t="25185" b="28876"/>
          <a:stretch>
            <a:fillRect/>
          </a:stretch>
        </p:blipFill>
        <p:spPr>
          <a:xfrm>
            <a:off x="1143000" y="2057400"/>
            <a:ext cx="3886200" cy="2386263"/>
          </a:xfrm>
        </p:spPr>
      </p:pic>
      <p:pic>
        <p:nvPicPr>
          <p:cNvPr id="5" name="Content Placeholder 3" descr="Y19GFGY_FRONT.jpg"/>
          <p:cNvPicPr>
            <a:picLocks noChangeAspect="1"/>
          </p:cNvPicPr>
          <p:nvPr/>
        </p:nvPicPr>
        <p:blipFill>
          <a:blip r:embed="rId4" cstate="print"/>
          <a:srcRect t="20000" b="33333"/>
          <a:stretch>
            <a:fillRect/>
          </a:stretch>
        </p:blipFill>
        <p:spPr>
          <a:xfrm>
            <a:off x="3733800" y="3810000"/>
            <a:ext cx="5018750" cy="25908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533400"/>
            <a:ext cx="8229600" cy="5592763"/>
          </a:xfrm>
          <a:solidFill>
            <a:srgbClr val="F89F56"/>
          </a:solidFill>
        </p:spPr>
        <p:txBody>
          <a:bodyPr/>
          <a:lstStyle/>
          <a:p>
            <a:endParaRPr lang="en-US" dirty="0" smtClean="0"/>
          </a:p>
          <a:p>
            <a:endParaRPr lang="en-US" dirty="0"/>
          </a:p>
          <a:p>
            <a:pPr algn="ctr">
              <a:buNone/>
            </a:pPr>
            <a:endParaRPr lang="en-US" dirty="0" smtClean="0"/>
          </a:p>
          <a:p>
            <a:pPr algn="ctr">
              <a:buNone/>
            </a:pPr>
            <a:r>
              <a:rPr lang="en-US" sz="6000" dirty="0" smtClean="0">
                <a:latin typeface="Cambria" pitchFamily="18" charset="0"/>
              </a:rPr>
              <a:t>¿</a:t>
            </a:r>
            <a:r>
              <a:rPr lang="en-US" sz="6000" dirty="0" err="1" smtClean="0">
                <a:latin typeface="Cambria" pitchFamily="18" charset="0"/>
              </a:rPr>
              <a:t>Preguntas</a:t>
            </a:r>
            <a:r>
              <a:rPr lang="en-US" sz="6000" dirty="0" smtClean="0">
                <a:latin typeface="Cambria" pitchFamily="18" charset="0"/>
              </a:rPr>
              <a:t>?</a:t>
            </a:r>
          </a:p>
          <a:p>
            <a:pPr algn="ctr">
              <a:buNone/>
            </a:pPr>
            <a:r>
              <a:rPr lang="en-US" sz="6000" dirty="0" smtClean="0">
                <a:latin typeface="Cambria" pitchFamily="18" charset="0"/>
              </a:rPr>
              <a:t>Questions?</a:t>
            </a:r>
            <a:endParaRPr lang="en-US" sz="6000" dirty="0">
              <a:latin typeface="Cambria"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mbria" pitchFamily="18" charset="0"/>
              </a:rPr>
              <a:t>¡Gracias!  </a:t>
            </a:r>
            <a:br>
              <a:rPr lang="en-US" dirty="0" smtClean="0">
                <a:latin typeface="Cambria" pitchFamily="18" charset="0"/>
              </a:rPr>
            </a:br>
            <a:r>
              <a:rPr lang="en-US" dirty="0" smtClean="0">
                <a:latin typeface="Cambria" pitchFamily="18" charset="0"/>
              </a:rPr>
              <a:t>Thank you!</a:t>
            </a:r>
            <a:endParaRPr lang="en-US" dirty="0">
              <a:latin typeface="Cambria" pitchFamily="18" charset="0"/>
            </a:endParaRPr>
          </a:p>
        </p:txBody>
      </p:sp>
      <p:sp>
        <p:nvSpPr>
          <p:cNvPr id="3" name="Content Placeholder 2"/>
          <p:cNvSpPr>
            <a:spLocks noGrp="1"/>
          </p:cNvSpPr>
          <p:nvPr>
            <p:ph idx="1"/>
          </p:nvPr>
        </p:nvSpPr>
        <p:spPr>
          <a:xfrm>
            <a:off x="457200" y="1600200"/>
            <a:ext cx="8229600" cy="4953000"/>
          </a:xfrm>
          <a:solidFill>
            <a:srgbClr val="F89F56"/>
          </a:solidFill>
        </p:spPr>
        <p:txBody>
          <a:bodyPr/>
          <a:lstStyle/>
          <a:p>
            <a:pPr algn="ctr">
              <a:buNone/>
            </a:pPr>
            <a:endParaRPr lang="en-US" sz="1000" dirty="0" smtClean="0"/>
          </a:p>
        </p:txBody>
      </p:sp>
      <p:sp>
        <p:nvSpPr>
          <p:cNvPr id="4" name="Rectangle 3"/>
          <p:cNvSpPr/>
          <p:nvPr/>
        </p:nvSpPr>
        <p:spPr>
          <a:xfrm>
            <a:off x="1752600" y="4876800"/>
            <a:ext cx="5943600" cy="1415772"/>
          </a:xfrm>
          <a:prstGeom prst="rect">
            <a:avLst/>
          </a:prstGeom>
        </p:spPr>
        <p:txBody>
          <a:bodyPr wrap="square">
            <a:spAutoFit/>
          </a:bodyPr>
          <a:lstStyle/>
          <a:p>
            <a:pPr algn="ctr">
              <a:buNone/>
            </a:pPr>
            <a:r>
              <a:rPr lang="en-US" dirty="0" err="1" smtClean="0">
                <a:latin typeface="Cambria" pitchFamily="18" charset="0"/>
              </a:rPr>
              <a:t>Servicios</a:t>
            </a:r>
            <a:r>
              <a:rPr lang="en-US" dirty="0" smtClean="0">
                <a:latin typeface="Cambria" pitchFamily="18" charset="0"/>
              </a:rPr>
              <a:t> </a:t>
            </a:r>
            <a:r>
              <a:rPr lang="en-US" dirty="0" err="1" smtClean="0">
                <a:latin typeface="Cambria" pitchFamily="18" charset="0"/>
              </a:rPr>
              <a:t>Legales</a:t>
            </a:r>
            <a:r>
              <a:rPr lang="en-US" dirty="0" smtClean="0">
                <a:latin typeface="Cambria" pitchFamily="18" charset="0"/>
              </a:rPr>
              <a:t> </a:t>
            </a:r>
            <a:r>
              <a:rPr lang="en-US" dirty="0" err="1" smtClean="0">
                <a:latin typeface="Cambria" pitchFamily="18" charset="0"/>
              </a:rPr>
              <a:t>para</a:t>
            </a:r>
            <a:r>
              <a:rPr lang="en-US" dirty="0" smtClean="0">
                <a:latin typeface="Cambria" pitchFamily="18" charset="0"/>
              </a:rPr>
              <a:t> </a:t>
            </a:r>
            <a:r>
              <a:rPr lang="en-US" dirty="0" err="1" smtClean="0">
                <a:latin typeface="Cambria" pitchFamily="18" charset="0"/>
              </a:rPr>
              <a:t>Trabajadores</a:t>
            </a:r>
            <a:r>
              <a:rPr lang="en-US" dirty="0" smtClean="0">
                <a:latin typeface="Cambria" pitchFamily="18" charset="0"/>
              </a:rPr>
              <a:t> </a:t>
            </a:r>
            <a:r>
              <a:rPr lang="en-US" dirty="0" err="1" smtClean="0">
                <a:latin typeface="Cambria" pitchFamily="18" charset="0"/>
              </a:rPr>
              <a:t>Agricolas</a:t>
            </a:r>
            <a:endParaRPr lang="en-US" dirty="0" smtClean="0">
              <a:latin typeface="Cambria" pitchFamily="18" charset="0"/>
            </a:endParaRPr>
          </a:p>
          <a:p>
            <a:pPr algn="ctr">
              <a:buNone/>
            </a:pPr>
            <a:r>
              <a:rPr lang="en-US" dirty="0" smtClean="0">
                <a:latin typeface="Cambria" pitchFamily="18" charset="0"/>
              </a:rPr>
              <a:t>Farmworker Legal Services of New York</a:t>
            </a:r>
          </a:p>
          <a:p>
            <a:pPr algn="ctr">
              <a:buNone/>
            </a:pPr>
            <a:endParaRPr lang="en-US" dirty="0" smtClean="0">
              <a:latin typeface="Cambria" pitchFamily="18" charset="0"/>
            </a:endParaRPr>
          </a:p>
          <a:p>
            <a:pPr algn="ctr">
              <a:buNone/>
            </a:pPr>
            <a:r>
              <a:rPr lang="en-US" sz="3200" dirty="0" smtClean="0">
                <a:latin typeface="Cambria" pitchFamily="18" charset="0"/>
              </a:rPr>
              <a:t>1-800-724-7020</a:t>
            </a:r>
            <a:endParaRPr lang="en-US" sz="3200" dirty="0">
              <a:latin typeface="Cambria" pitchFamily="18" charset="0"/>
            </a:endParaRPr>
          </a:p>
        </p:txBody>
      </p:sp>
      <p:graphicFrame>
        <p:nvGraphicFramePr>
          <p:cNvPr id="6146" name="Object 2"/>
          <p:cNvGraphicFramePr>
            <a:graphicFrameLocks noChangeAspect="1"/>
          </p:cNvGraphicFramePr>
          <p:nvPr/>
        </p:nvGraphicFramePr>
        <p:xfrm>
          <a:off x="3276600" y="1828800"/>
          <a:ext cx="2667000" cy="2667000"/>
        </p:xfrm>
        <a:graphic>
          <a:graphicData uri="http://schemas.openxmlformats.org/presentationml/2006/ole">
            <mc:AlternateContent xmlns:mc="http://schemas.openxmlformats.org/markup-compatibility/2006">
              <mc:Choice xmlns:v="urn:schemas-microsoft-com:vml" Requires="v">
                <p:oleObj spid="_x0000_s6147" name="Picture" r:id="rId4" imgW="1114920" imgH="1114920" progId="Word.Picture.8">
                  <p:embed/>
                </p:oleObj>
              </mc:Choice>
              <mc:Fallback>
                <p:oleObj name="Picture" r:id="rId4" imgW="1114920" imgH="1114920" progId="Word.Pictur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828800"/>
                        <a:ext cx="2667000" cy="2667000"/>
                      </a:xfrm>
                      <a:prstGeom prst="rect">
                        <a:avLst/>
                      </a:prstGeom>
                      <a:noFill/>
                      <a:ln w="3175" algn="in">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lstStyle/>
          <a:p>
            <a:pPr algn="ctr"/>
            <a:r>
              <a:rPr lang="en-US" dirty="0" smtClean="0">
                <a:latin typeface="Cambria" pitchFamily="18" charset="0"/>
              </a:rPr>
              <a:t>OSHA</a:t>
            </a:r>
            <a:endParaRPr lang="en-US" dirty="0">
              <a:latin typeface="Cambria" pitchFamily="18" charset="0"/>
            </a:endParaRPr>
          </a:p>
        </p:txBody>
      </p:sp>
      <p:sp>
        <p:nvSpPr>
          <p:cNvPr id="3" name="Content Placeholder 2"/>
          <p:cNvSpPr>
            <a:spLocks noGrp="1"/>
          </p:cNvSpPr>
          <p:nvPr>
            <p:ph sz="quarter" idx="1"/>
          </p:nvPr>
        </p:nvSpPr>
        <p:spPr>
          <a:xfrm>
            <a:off x="457200" y="1447800"/>
            <a:ext cx="8382000" cy="4876800"/>
          </a:xfrm>
          <a:solidFill>
            <a:schemeClr val="accent6">
              <a:lumMod val="40000"/>
              <a:lumOff val="60000"/>
            </a:schemeClr>
          </a:solidFill>
        </p:spPr>
        <p:txBody>
          <a:bodyPr>
            <a:noAutofit/>
          </a:bodyPr>
          <a:lstStyle/>
          <a:p>
            <a:pPr algn="ctr"/>
            <a:endParaRPr lang="en-US" sz="1800" dirty="0" smtClean="0">
              <a:latin typeface="Calibri" pitchFamily="34" charset="0"/>
            </a:endParaRPr>
          </a:p>
          <a:p>
            <a:pPr lvl="1" algn="ctr">
              <a:buNone/>
            </a:pPr>
            <a:r>
              <a:rPr lang="en-US" sz="1800" b="1" dirty="0" smtClean="0">
                <a:latin typeface="Calibri" pitchFamily="34" charset="0"/>
              </a:rPr>
              <a:t>	</a:t>
            </a:r>
            <a:endParaRPr lang="en-US" sz="2000" b="1" dirty="0" smtClean="0">
              <a:latin typeface="Calibri" pitchFamily="34" charset="0"/>
            </a:endParaRPr>
          </a:p>
          <a:p>
            <a:pPr lvl="1" algn="ctr">
              <a:buNone/>
            </a:pPr>
            <a:r>
              <a:rPr lang="en-US" sz="2000" b="1" dirty="0" smtClean="0">
                <a:latin typeface="Cambria" pitchFamily="18" charset="0"/>
              </a:rPr>
              <a:t>Syracuse Office</a:t>
            </a:r>
            <a:r>
              <a:rPr lang="en-US" sz="2000" dirty="0" smtClean="0">
                <a:latin typeface="Cambria" pitchFamily="18" charset="0"/>
              </a:rPr>
              <a:t/>
            </a:r>
            <a:br>
              <a:rPr lang="en-US" sz="2000" dirty="0" smtClean="0">
                <a:latin typeface="Cambria" pitchFamily="18" charset="0"/>
              </a:rPr>
            </a:br>
            <a:r>
              <a:rPr lang="en-US" sz="2000" dirty="0" smtClean="0">
                <a:latin typeface="Cambria" pitchFamily="18" charset="0"/>
              </a:rPr>
              <a:t>3300 Vickery Road</a:t>
            </a:r>
            <a:br>
              <a:rPr lang="en-US" sz="2000" dirty="0" smtClean="0">
                <a:latin typeface="Cambria" pitchFamily="18" charset="0"/>
              </a:rPr>
            </a:br>
            <a:r>
              <a:rPr lang="en-US" sz="2000" dirty="0" smtClean="0">
                <a:latin typeface="Cambria" pitchFamily="18" charset="0"/>
              </a:rPr>
              <a:t>North Syracuse, New York 13212</a:t>
            </a:r>
            <a:br>
              <a:rPr lang="en-US" sz="2000" dirty="0" smtClean="0">
                <a:latin typeface="Cambria" pitchFamily="18" charset="0"/>
              </a:rPr>
            </a:br>
            <a:r>
              <a:rPr lang="en-US" sz="2000" b="1" dirty="0" smtClean="0">
                <a:latin typeface="Cambria" pitchFamily="18" charset="0"/>
              </a:rPr>
              <a:t>(315) 451-0808 </a:t>
            </a:r>
            <a:r>
              <a:rPr lang="en-US" sz="2000" dirty="0" smtClean="0">
                <a:latin typeface="Cambria" pitchFamily="18" charset="0"/>
              </a:rPr>
              <a:t/>
            </a:r>
            <a:br>
              <a:rPr lang="en-US" sz="2000" dirty="0" smtClean="0">
                <a:latin typeface="Cambria" pitchFamily="18" charset="0"/>
              </a:rPr>
            </a:br>
            <a:endParaRPr lang="en-US" sz="2000" dirty="0" smtClean="0">
              <a:latin typeface="Cambria" pitchFamily="18" charset="0"/>
            </a:endParaRPr>
          </a:p>
          <a:p>
            <a:pPr lvl="1" algn="ctr">
              <a:buNone/>
            </a:pPr>
            <a:r>
              <a:rPr lang="en-US" sz="2000" b="1" dirty="0" smtClean="0">
                <a:latin typeface="Cambria" pitchFamily="18" charset="0"/>
              </a:rPr>
              <a:t>	</a:t>
            </a:r>
          </a:p>
          <a:p>
            <a:pPr lvl="1" algn="ctr">
              <a:buNone/>
            </a:pPr>
            <a:r>
              <a:rPr lang="en-US" sz="2000" b="1" dirty="0" smtClean="0">
                <a:latin typeface="Cambria" pitchFamily="18" charset="0"/>
              </a:rPr>
              <a:t>	Buffalo Office</a:t>
            </a:r>
            <a:r>
              <a:rPr lang="en-US" sz="2000" dirty="0" smtClean="0">
                <a:latin typeface="Cambria" pitchFamily="18" charset="0"/>
              </a:rPr>
              <a:t/>
            </a:r>
            <a:br>
              <a:rPr lang="en-US" sz="2000" dirty="0" smtClean="0">
                <a:latin typeface="Cambria" pitchFamily="18" charset="0"/>
              </a:rPr>
            </a:br>
            <a:r>
              <a:rPr lang="en-US" sz="2000" dirty="0" smtClean="0">
                <a:latin typeface="Cambria" pitchFamily="18" charset="0"/>
              </a:rPr>
              <a:t>130 S. Elmwood Avenue, Suite 500</a:t>
            </a:r>
            <a:br>
              <a:rPr lang="en-US" sz="2000" dirty="0" smtClean="0">
                <a:latin typeface="Cambria" pitchFamily="18" charset="0"/>
              </a:rPr>
            </a:br>
            <a:r>
              <a:rPr lang="en-US" sz="2000" dirty="0" smtClean="0">
                <a:latin typeface="Cambria" pitchFamily="18" charset="0"/>
              </a:rPr>
              <a:t>Buffalo, NY 14202-2465</a:t>
            </a:r>
            <a:br>
              <a:rPr lang="en-US" sz="2000" dirty="0" smtClean="0">
                <a:latin typeface="Cambria" pitchFamily="18" charset="0"/>
              </a:rPr>
            </a:br>
            <a:r>
              <a:rPr lang="en-US" sz="2000" b="1" dirty="0" smtClean="0">
                <a:latin typeface="Cambria" pitchFamily="18" charset="0"/>
              </a:rPr>
              <a:t>(716) 551-3053 </a:t>
            </a:r>
            <a:r>
              <a:rPr lang="en-US" sz="2000" dirty="0" smtClean="0"/>
              <a:t/>
            </a:r>
            <a:br>
              <a:rPr lang="en-US" sz="2000" dirty="0" smtClean="0"/>
            </a:br>
            <a:endParaRPr lang="en-US" sz="2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mbria" pitchFamily="18" charset="0"/>
              </a:rPr>
              <a:t>En </a:t>
            </a:r>
            <a:r>
              <a:rPr lang="en-US" dirty="0" err="1" smtClean="0">
                <a:latin typeface="Cambria" pitchFamily="18" charset="0"/>
              </a:rPr>
              <a:t>su</a:t>
            </a:r>
            <a:r>
              <a:rPr lang="en-US" dirty="0" smtClean="0">
                <a:latin typeface="Cambria" pitchFamily="18" charset="0"/>
              </a:rPr>
              <a:t> </a:t>
            </a:r>
            <a:r>
              <a:rPr lang="en-US" dirty="0" err="1" smtClean="0">
                <a:latin typeface="Cambria" pitchFamily="18" charset="0"/>
              </a:rPr>
              <a:t>experiencia</a:t>
            </a:r>
            <a:r>
              <a:rPr lang="en-US" dirty="0" smtClean="0">
                <a:latin typeface="Cambria" pitchFamily="18" charset="0"/>
              </a:rPr>
              <a:t/>
            </a:r>
            <a:br>
              <a:rPr lang="en-US" dirty="0" smtClean="0">
                <a:latin typeface="Cambria" pitchFamily="18" charset="0"/>
              </a:rPr>
            </a:br>
            <a:r>
              <a:rPr lang="en-US" dirty="0" smtClean="0">
                <a:latin typeface="Cambria" pitchFamily="18" charset="0"/>
              </a:rPr>
              <a:t>In your experience</a:t>
            </a:r>
            <a:endParaRPr lang="en-US" dirty="0">
              <a:latin typeface="Cambria" pitchFamily="18" charset="0"/>
            </a:endParaRPr>
          </a:p>
        </p:txBody>
      </p:sp>
      <p:sp>
        <p:nvSpPr>
          <p:cNvPr id="3" name="Content Placeholder 2"/>
          <p:cNvSpPr>
            <a:spLocks noGrp="1"/>
          </p:cNvSpPr>
          <p:nvPr>
            <p:ph idx="1"/>
          </p:nvPr>
        </p:nvSpPr>
        <p:spPr/>
        <p:txBody>
          <a:bodyPr/>
          <a:lstStyle/>
          <a:p>
            <a:endParaRPr lang="en-US" dirty="0" smtClean="0"/>
          </a:p>
          <a:p>
            <a:pPr algn="ctr">
              <a:buNone/>
            </a:pPr>
            <a:r>
              <a:rPr lang="en-US" dirty="0" smtClean="0">
                <a:latin typeface="Cambria" pitchFamily="18" charset="0"/>
              </a:rPr>
              <a:t>¿Ha </a:t>
            </a:r>
            <a:r>
              <a:rPr lang="en-US" dirty="0" err="1" smtClean="0">
                <a:latin typeface="Cambria" pitchFamily="18" charset="0"/>
              </a:rPr>
              <a:t>experimentado</a:t>
            </a:r>
            <a:r>
              <a:rPr lang="en-US" dirty="0" smtClean="0">
                <a:latin typeface="Cambria" pitchFamily="18" charset="0"/>
              </a:rPr>
              <a:t> </a:t>
            </a:r>
            <a:r>
              <a:rPr lang="en-US" dirty="0" err="1" smtClean="0">
                <a:latin typeface="Cambria" pitchFamily="18" charset="0"/>
              </a:rPr>
              <a:t>problemas</a:t>
            </a:r>
            <a:r>
              <a:rPr lang="en-US" dirty="0" smtClean="0">
                <a:latin typeface="Cambria" pitchFamily="18" charset="0"/>
              </a:rPr>
              <a:t> en </a:t>
            </a:r>
            <a:r>
              <a:rPr lang="en-US" dirty="0" err="1" smtClean="0">
                <a:latin typeface="Cambria" pitchFamily="18" charset="0"/>
              </a:rPr>
              <a:t>su</a:t>
            </a:r>
            <a:r>
              <a:rPr lang="en-US" dirty="0" smtClean="0">
                <a:latin typeface="Cambria" pitchFamily="18" charset="0"/>
              </a:rPr>
              <a:t> </a:t>
            </a:r>
            <a:r>
              <a:rPr lang="en-US" dirty="0" err="1" smtClean="0">
                <a:latin typeface="Cambria" pitchFamily="18" charset="0"/>
              </a:rPr>
              <a:t>trabajo</a:t>
            </a:r>
            <a:r>
              <a:rPr lang="en-US" dirty="0" smtClean="0">
                <a:latin typeface="Cambria" pitchFamily="18" charset="0"/>
              </a:rPr>
              <a:t> con el </a:t>
            </a:r>
            <a:r>
              <a:rPr lang="en-US" dirty="0" err="1" smtClean="0">
                <a:latin typeface="Cambria" pitchFamily="18" charset="0"/>
              </a:rPr>
              <a:t>calor</a:t>
            </a:r>
            <a:r>
              <a:rPr lang="en-US" dirty="0" smtClean="0">
                <a:latin typeface="Cambria" pitchFamily="18" charset="0"/>
              </a:rPr>
              <a:t>?</a:t>
            </a:r>
          </a:p>
          <a:p>
            <a:pPr algn="ctr"/>
            <a:endParaRPr lang="en-US" dirty="0">
              <a:latin typeface="Cambria" pitchFamily="18" charset="0"/>
            </a:endParaRPr>
          </a:p>
          <a:p>
            <a:pPr algn="ctr">
              <a:buNone/>
            </a:pPr>
            <a:r>
              <a:rPr lang="en-US" dirty="0" smtClean="0">
                <a:latin typeface="Cambria" pitchFamily="18" charset="0"/>
              </a:rPr>
              <a:t>Have you ever experienced problems at your job with heat?</a:t>
            </a:r>
            <a:endParaRPr lang="en-US" dirty="0">
              <a:latin typeface="Cambr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Cambria" pitchFamily="18" charset="0"/>
              </a:rPr>
              <a:t>Agotamiento</a:t>
            </a:r>
            <a:r>
              <a:rPr lang="en-US" dirty="0" smtClean="0">
                <a:latin typeface="Cambria" pitchFamily="18" charset="0"/>
              </a:rPr>
              <a:t/>
            </a:r>
            <a:br>
              <a:rPr lang="en-US" dirty="0" smtClean="0">
                <a:latin typeface="Cambria" pitchFamily="18" charset="0"/>
              </a:rPr>
            </a:br>
            <a:r>
              <a:rPr lang="en-US" dirty="0" smtClean="0">
                <a:latin typeface="Cambria" pitchFamily="18" charset="0"/>
              </a:rPr>
              <a:t>Heat Exhaustion</a:t>
            </a:r>
            <a:endParaRPr lang="en-US" dirty="0">
              <a:latin typeface="Cambria" pitchFamily="18" charset="0"/>
            </a:endParaRPr>
          </a:p>
        </p:txBody>
      </p:sp>
      <p:pic>
        <p:nvPicPr>
          <p:cNvPr id="4" name="Content Placeholder 3"/>
          <p:cNvPicPr>
            <a:picLocks noGrp="1"/>
          </p:cNvPicPr>
          <p:nvPr>
            <p:ph idx="1"/>
          </p:nvPr>
        </p:nvPicPr>
        <p:blipFill>
          <a:blip r:embed="rId2" cstate="print"/>
          <a:srcRect/>
          <a:stretch>
            <a:fillRect/>
          </a:stretch>
        </p:blipFill>
        <p:spPr bwMode="auto">
          <a:xfrm>
            <a:off x="2286000" y="1828800"/>
            <a:ext cx="4572000" cy="4343400"/>
          </a:xfrm>
          <a:prstGeom prst="rect">
            <a:avLst/>
          </a:prstGeom>
          <a:noFill/>
          <a:ln w="9525">
            <a:noFill/>
            <a:miter lim="800000"/>
            <a:headEnd/>
            <a:tailEnd/>
          </a:ln>
        </p:spPr>
      </p:pic>
      <p:sp>
        <p:nvSpPr>
          <p:cNvPr id="5" name="TextBox 4"/>
          <p:cNvSpPr txBox="1"/>
          <p:nvPr/>
        </p:nvSpPr>
        <p:spPr>
          <a:xfrm>
            <a:off x="4953000" y="5562600"/>
            <a:ext cx="1725152" cy="584775"/>
          </a:xfrm>
          <a:prstGeom prst="rect">
            <a:avLst/>
          </a:prstGeom>
          <a:noFill/>
        </p:spPr>
        <p:txBody>
          <a:bodyPr wrap="none" rtlCol="0">
            <a:spAutoFit/>
          </a:bodyPr>
          <a:lstStyle/>
          <a:p>
            <a:r>
              <a:rPr lang="en-US" sz="3200" b="1" dirty="0" smtClean="0">
                <a:solidFill>
                  <a:srgbClr val="C00000"/>
                </a:solidFill>
              </a:rPr>
              <a:t>Dizziness</a:t>
            </a:r>
            <a:endParaRPr lang="en-US" sz="3200" b="1" dirty="0">
              <a:solidFill>
                <a:srgbClr val="C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Cambria" pitchFamily="18" charset="0"/>
              </a:rPr>
              <a:t>Agotamiento</a:t>
            </a:r>
            <a:r>
              <a:rPr lang="en-US" dirty="0" smtClean="0">
                <a:latin typeface="Cambria" pitchFamily="18" charset="0"/>
              </a:rPr>
              <a:t/>
            </a:r>
            <a:br>
              <a:rPr lang="en-US" dirty="0" smtClean="0">
                <a:latin typeface="Cambria" pitchFamily="18" charset="0"/>
              </a:rPr>
            </a:br>
            <a:r>
              <a:rPr lang="en-US" dirty="0" smtClean="0">
                <a:latin typeface="Cambria" pitchFamily="18" charset="0"/>
              </a:rPr>
              <a:t>Heat Exhaustion</a:t>
            </a:r>
            <a:endParaRPr lang="en-US" dirty="0">
              <a:latin typeface="Cambria" pitchFamily="18" charset="0"/>
            </a:endParaRPr>
          </a:p>
        </p:txBody>
      </p:sp>
      <p:pic>
        <p:nvPicPr>
          <p:cNvPr id="4" name="Content Placeholder 3"/>
          <p:cNvPicPr>
            <a:picLocks noGrp="1"/>
          </p:cNvPicPr>
          <p:nvPr>
            <p:ph idx="1"/>
          </p:nvPr>
        </p:nvPicPr>
        <p:blipFill>
          <a:blip r:embed="rId3" cstate="print"/>
          <a:srcRect/>
          <a:stretch>
            <a:fillRect/>
          </a:stretch>
        </p:blipFill>
        <p:spPr bwMode="auto">
          <a:xfrm>
            <a:off x="2438400" y="1828800"/>
            <a:ext cx="4267200" cy="4343400"/>
          </a:xfrm>
          <a:prstGeom prst="rect">
            <a:avLst/>
          </a:prstGeom>
          <a:noFill/>
          <a:ln w="9525">
            <a:noFill/>
            <a:miter lim="800000"/>
            <a:headEnd/>
            <a:tailEnd/>
          </a:ln>
        </p:spPr>
      </p:pic>
      <p:sp>
        <p:nvSpPr>
          <p:cNvPr id="6" name="Rectangle 5"/>
          <p:cNvSpPr/>
          <p:nvPr/>
        </p:nvSpPr>
        <p:spPr>
          <a:xfrm>
            <a:off x="4953000" y="6019800"/>
            <a:ext cx="1872629" cy="584775"/>
          </a:xfrm>
          <a:prstGeom prst="rect">
            <a:avLst/>
          </a:prstGeom>
        </p:spPr>
        <p:txBody>
          <a:bodyPr wrap="none">
            <a:spAutoFit/>
          </a:bodyPr>
          <a:lstStyle/>
          <a:p>
            <a:r>
              <a:rPr lang="en-US" sz="3200" b="1" dirty="0" smtClean="0">
                <a:solidFill>
                  <a:srgbClr val="C00000"/>
                </a:solidFill>
              </a:rPr>
              <a:t>Headache</a:t>
            </a:r>
            <a:endParaRPr lang="en-US" sz="3200" b="1" dirty="0">
              <a:solidFill>
                <a:srgbClr val="C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Cambria" pitchFamily="18" charset="0"/>
              </a:rPr>
              <a:t>Agotamiento</a:t>
            </a:r>
            <a:r>
              <a:rPr lang="en-US" dirty="0" smtClean="0">
                <a:latin typeface="Cambria" pitchFamily="18" charset="0"/>
              </a:rPr>
              <a:t/>
            </a:r>
            <a:br>
              <a:rPr lang="en-US" dirty="0" smtClean="0">
                <a:latin typeface="Cambria" pitchFamily="18" charset="0"/>
              </a:rPr>
            </a:br>
            <a:r>
              <a:rPr lang="en-US" dirty="0" smtClean="0">
                <a:latin typeface="Cambria" pitchFamily="18" charset="0"/>
              </a:rPr>
              <a:t>Heat Exhaustion</a:t>
            </a:r>
            <a:endParaRPr lang="en-US" dirty="0">
              <a:latin typeface="Cambria" pitchFamily="18" charset="0"/>
            </a:endParaRPr>
          </a:p>
        </p:txBody>
      </p:sp>
      <p:pic>
        <p:nvPicPr>
          <p:cNvPr id="4" name="Content Placeholder 3"/>
          <p:cNvPicPr>
            <a:picLocks noGrp="1"/>
          </p:cNvPicPr>
          <p:nvPr>
            <p:ph idx="1"/>
          </p:nvPr>
        </p:nvPicPr>
        <p:blipFill>
          <a:blip r:embed="rId2" cstate="print"/>
          <a:srcRect/>
          <a:stretch>
            <a:fillRect/>
          </a:stretch>
        </p:blipFill>
        <p:spPr bwMode="auto">
          <a:xfrm>
            <a:off x="2438400" y="1828800"/>
            <a:ext cx="4267200" cy="4191000"/>
          </a:xfrm>
          <a:prstGeom prst="rect">
            <a:avLst/>
          </a:prstGeom>
          <a:noFill/>
          <a:ln w="9525">
            <a:noFill/>
            <a:miter lim="800000"/>
            <a:headEnd/>
            <a:tailEnd/>
          </a:ln>
        </p:spPr>
      </p:pic>
      <p:sp>
        <p:nvSpPr>
          <p:cNvPr id="5" name="TextBox 4"/>
          <p:cNvSpPr txBox="1"/>
          <p:nvPr/>
        </p:nvSpPr>
        <p:spPr>
          <a:xfrm>
            <a:off x="4191000" y="5867400"/>
            <a:ext cx="2537618" cy="523220"/>
          </a:xfrm>
          <a:prstGeom prst="rect">
            <a:avLst/>
          </a:prstGeom>
          <a:noFill/>
        </p:spPr>
        <p:txBody>
          <a:bodyPr wrap="none" rtlCol="0">
            <a:spAutoFit/>
          </a:bodyPr>
          <a:lstStyle/>
          <a:p>
            <a:r>
              <a:rPr lang="en-US" sz="2800" b="1" dirty="0" smtClean="0">
                <a:solidFill>
                  <a:srgbClr val="C00000"/>
                </a:solidFill>
              </a:rPr>
              <a:t>Excessive sweat</a:t>
            </a:r>
            <a:endParaRPr lang="en-US" sz="2800" b="1" dirty="0">
              <a:solidFill>
                <a:srgbClr val="C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Cambria" pitchFamily="18" charset="0"/>
              </a:rPr>
              <a:t>Agotamiento</a:t>
            </a:r>
            <a:r>
              <a:rPr lang="en-US" dirty="0" smtClean="0">
                <a:latin typeface="Cambria" pitchFamily="18" charset="0"/>
              </a:rPr>
              <a:t/>
            </a:r>
            <a:br>
              <a:rPr lang="en-US" dirty="0" smtClean="0">
                <a:latin typeface="Cambria" pitchFamily="18" charset="0"/>
              </a:rPr>
            </a:br>
            <a:r>
              <a:rPr lang="en-US" dirty="0" smtClean="0">
                <a:latin typeface="Cambria" pitchFamily="18" charset="0"/>
              </a:rPr>
              <a:t>Heat Exhaustion</a:t>
            </a:r>
            <a:endParaRPr lang="en-US" dirty="0">
              <a:latin typeface="Cambria" pitchFamily="18" charset="0"/>
            </a:endParaRPr>
          </a:p>
        </p:txBody>
      </p:sp>
      <p:pic>
        <p:nvPicPr>
          <p:cNvPr id="4" name="Content Placeholder 3"/>
          <p:cNvPicPr>
            <a:picLocks noGrp="1"/>
          </p:cNvPicPr>
          <p:nvPr>
            <p:ph idx="1"/>
          </p:nvPr>
        </p:nvPicPr>
        <p:blipFill>
          <a:blip r:embed="rId2" cstate="print"/>
          <a:srcRect/>
          <a:stretch>
            <a:fillRect/>
          </a:stretch>
        </p:blipFill>
        <p:spPr bwMode="auto">
          <a:xfrm>
            <a:off x="2209800" y="1752600"/>
            <a:ext cx="4267200" cy="3962400"/>
          </a:xfrm>
          <a:prstGeom prst="rect">
            <a:avLst/>
          </a:prstGeom>
          <a:noFill/>
          <a:ln w="9525">
            <a:noFill/>
            <a:miter lim="800000"/>
            <a:headEnd/>
            <a:tailEnd/>
          </a:ln>
        </p:spPr>
      </p:pic>
      <p:sp>
        <p:nvSpPr>
          <p:cNvPr id="5" name="TextBox 4"/>
          <p:cNvSpPr txBox="1"/>
          <p:nvPr/>
        </p:nvSpPr>
        <p:spPr>
          <a:xfrm>
            <a:off x="4495800" y="5638800"/>
            <a:ext cx="1915909" cy="523220"/>
          </a:xfrm>
          <a:prstGeom prst="rect">
            <a:avLst/>
          </a:prstGeom>
          <a:noFill/>
        </p:spPr>
        <p:txBody>
          <a:bodyPr wrap="none" rtlCol="0">
            <a:spAutoFit/>
          </a:bodyPr>
          <a:lstStyle/>
          <a:p>
            <a:r>
              <a:rPr lang="en-US" sz="2800" b="1" dirty="0" smtClean="0">
                <a:solidFill>
                  <a:srgbClr val="C00000"/>
                </a:solidFill>
              </a:rPr>
              <a:t>Rapid pulse</a:t>
            </a:r>
            <a:endParaRPr lang="en-US" sz="2800" b="1" dirty="0">
              <a:solidFill>
                <a:srgbClr val="C0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747</TotalTime>
  <Words>1524</Words>
  <Application>Microsoft Office PowerPoint</Application>
  <PresentationFormat>On-screen Show (4:3)</PresentationFormat>
  <Paragraphs>244</Paragraphs>
  <Slides>37</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Picture</vt:lpstr>
      <vt:lpstr>Working in the Sun &amp; Heat Trabajar en el Sol y el Calor</vt:lpstr>
      <vt:lpstr>OSHA</vt:lpstr>
      <vt:lpstr>OSHA</vt:lpstr>
      <vt:lpstr>OSHA</vt:lpstr>
      <vt:lpstr>En su experiencia In your experience</vt:lpstr>
      <vt:lpstr>Agotamiento Heat Exhaustion</vt:lpstr>
      <vt:lpstr>Agotamiento Heat Exhaustion</vt:lpstr>
      <vt:lpstr>Agotamiento Heat Exhaustion</vt:lpstr>
      <vt:lpstr>Agotamiento Heat Exhaustion</vt:lpstr>
      <vt:lpstr>Agotamiento Heat Exhaustion</vt:lpstr>
      <vt:lpstr>Agotamiento Heat Exhaustion</vt:lpstr>
      <vt:lpstr>Agotamiento Heat Exhaustion</vt:lpstr>
      <vt:lpstr>Agotamiento Heat Exhaustion</vt:lpstr>
      <vt:lpstr>Insolación Heat Stroke</vt:lpstr>
      <vt:lpstr>Insolación Heat Stroke</vt:lpstr>
      <vt:lpstr>Insolación Heat Stroke</vt:lpstr>
      <vt:lpstr>Insolación Heat Stroke</vt:lpstr>
      <vt:lpstr>Insolación Heat Stroke</vt:lpstr>
      <vt:lpstr>Insolación Heat Stroke</vt:lpstr>
      <vt:lpstr>PowerPoint Presentation</vt:lpstr>
      <vt:lpstr>Agotamiento Heat Exhaustion</vt:lpstr>
      <vt:lpstr>Insolación Heat Stroke</vt:lpstr>
      <vt:lpstr> Calcular el peligro Calculating the danger </vt:lpstr>
      <vt:lpstr>PowerPoint Presentation</vt:lpstr>
      <vt:lpstr>Precauciones Precautions</vt:lpstr>
      <vt:lpstr>Precauciones Precautions</vt:lpstr>
      <vt:lpstr>Precauciones Precautions</vt:lpstr>
      <vt:lpstr>Precauciones Precautions</vt:lpstr>
      <vt:lpstr>Precauciones Precautions</vt:lpstr>
      <vt:lpstr>Precauciones Precautions</vt:lpstr>
      <vt:lpstr>The Sun’s Rays   Los Rayos Solares</vt:lpstr>
      <vt:lpstr>Eye Conditions: Pinguecula</vt:lpstr>
      <vt:lpstr>Pterygium</vt:lpstr>
      <vt:lpstr>Protecting your eyes</vt:lpstr>
      <vt:lpstr>Protecting your eyes</vt:lpstr>
      <vt:lpstr>PowerPoint Presentation</vt:lpstr>
      <vt:lpstr>¡Gracias!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dc:title>
  <dc:creator>Vosburgh, Linda - OSHA</dc:creator>
  <cp:lastModifiedBy>Vosburgh, Linda - OSHA</cp:lastModifiedBy>
  <cp:revision>163</cp:revision>
  <dcterms:created xsi:type="dcterms:W3CDTF">2011-05-19T15:30:31Z</dcterms:created>
  <dcterms:modified xsi:type="dcterms:W3CDTF">2012-07-24T18:59:43Z</dcterms:modified>
</cp:coreProperties>
</file>