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80" r:id="rId2"/>
  </p:sldMasterIdLst>
  <p:notesMasterIdLst>
    <p:notesMasterId r:id="rId162"/>
  </p:notesMasterIdLst>
  <p:handoutMasterIdLst>
    <p:handoutMasterId r:id="rId163"/>
  </p:handoutMasterIdLst>
  <p:sldIdLst>
    <p:sldId id="414" r:id="rId3"/>
    <p:sldId id="418" r:id="rId4"/>
    <p:sldId id="419" r:id="rId5"/>
    <p:sldId id="420" r:id="rId6"/>
    <p:sldId id="416" r:id="rId7"/>
    <p:sldId id="421" r:id="rId8"/>
    <p:sldId id="423" r:id="rId9"/>
    <p:sldId id="424" r:id="rId10"/>
    <p:sldId id="425" r:id="rId11"/>
    <p:sldId id="426" r:id="rId12"/>
    <p:sldId id="427" r:id="rId13"/>
    <p:sldId id="428" r:id="rId14"/>
    <p:sldId id="429"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 id="455" r:id="rId41"/>
    <p:sldId id="456" r:id="rId42"/>
    <p:sldId id="294" r:id="rId43"/>
    <p:sldId id="295" r:id="rId44"/>
    <p:sldId id="457" r:id="rId45"/>
    <p:sldId id="458" r:id="rId46"/>
    <p:sldId id="459" r:id="rId47"/>
    <p:sldId id="460" r:id="rId48"/>
    <p:sldId id="461" r:id="rId49"/>
    <p:sldId id="462" r:id="rId50"/>
    <p:sldId id="463" r:id="rId51"/>
    <p:sldId id="464" r:id="rId52"/>
    <p:sldId id="304" r:id="rId53"/>
    <p:sldId id="305"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325" r:id="rId74"/>
    <p:sldId id="326" r:id="rId75"/>
    <p:sldId id="327" r:id="rId76"/>
    <p:sldId id="328" r:id="rId77"/>
    <p:sldId id="329" r:id="rId78"/>
    <p:sldId id="330" r:id="rId79"/>
    <p:sldId id="484" r:id="rId80"/>
    <p:sldId id="485" r:id="rId81"/>
    <p:sldId id="333" r:id="rId82"/>
    <p:sldId id="334" r:id="rId83"/>
    <p:sldId id="486" r:id="rId84"/>
    <p:sldId id="487" r:id="rId85"/>
    <p:sldId id="488" r:id="rId86"/>
    <p:sldId id="338" r:id="rId87"/>
    <p:sldId id="339" r:id="rId88"/>
    <p:sldId id="489" r:id="rId89"/>
    <p:sldId id="341" r:id="rId90"/>
    <p:sldId id="342" r:id="rId91"/>
    <p:sldId id="343" r:id="rId92"/>
    <p:sldId id="344" r:id="rId93"/>
    <p:sldId id="345" r:id="rId94"/>
    <p:sldId id="490" r:id="rId95"/>
    <p:sldId id="491" r:id="rId96"/>
    <p:sldId id="492" r:id="rId97"/>
    <p:sldId id="493" r:id="rId98"/>
    <p:sldId id="494" r:id="rId99"/>
    <p:sldId id="495" r:id="rId100"/>
    <p:sldId id="496" r:id="rId101"/>
    <p:sldId id="353" r:id="rId102"/>
    <p:sldId id="497" r:id="rId103"/>
    <p:sldId id="355" r:id="rId104"/>
    <p:sldId id="356" r:id="rId105"/>
    <p:sldId id="357" r:id="rId106"/>
    <p:sldId id="358" r:id="rId107"/>
    <p:sldId id="498" r:id="rId108"/>
    <p:sldId id="499" r:id="rId109"/>
    <p:sldId id="361" r:id="rId110"/>
    <p:sldId id="362" r:id="rId111"/>
    <p:sldId id="363" r:id="rId112"/>
    <p:sldId id="500" r:id="rId113"/>
    <p:sldId id="501" r:id="rId114"/>
    <p:sldId id="502" r:id="rId115"/>
    <p:sldId id="503" r:id="rId116"/>
    <p:sldId id="504" r:id="rId117"/>
    <p:sldId id="505" r:id="rId118"/>
    <p:sldId id="506" r:id="rId119"/>
    <p:sldId id="371" r:id="rId120"/>
    <p:sldId id="507" r:id="rId121"/>
    <p:sldId id="508" r:id="rId122"/>
    <p:sldId id="509" r:id="rId123"/>
    <p:sldId id="510" r:id="rId124"/>
    <p:sldId id="511" r:id="rId125"/>
    <p:sldId id="512" r:id="rId126"/>
    <p:sldId id="513" r:id="rId127"/>
    <p:sldId id="514" r:id="rId128"/>
    <p:sldId id="515" r:id="rId129"/>
    <p:sldId id="516" r:id="rId130"/>
    <p:sldId id="517" r:id="rId131"/>
    <p:sldId id="518" r:id="rId132"/>
    <p:sldId id="519" r:id="rId133"/>
    <p:sldId id="520" r:id="rId134"/>
    <p:sldId id="521" r:id="rId135"/>
    <p:sldId id="522" r:id="rId136"/>
    <p:sldId id="523" r:id="rId137"/>
    <p:sldId id="524" r:id="rId138"/>
    <p:sldId id="390" r:id="rId139"/>
    <p:sldId id="525" r:id="rId140"/>
    <p:sldId id="526" r:id="rId141"/>
    <p:sldId id="527" r:id="rId142"/>
    <p:sldId id="528" r:id="rId143"/>
    <p:sldId id="529" r:id="rId144"/>
    <p:sldId id="530" r:id="rId145"/>
    <p:sldId id="531" r:id="rId146"/>
    <p:sldId id="532" r:id="rId147"/>
    <p:sldId id="533" r:id="rId148"/>
    <p:sldId id="534" r:id="rId149"/>
    <p:sldId id="535" r:id="rId150"/>
    <p:sldId id="402" r:id="rId151"/>
    <p:sldId id="403" r:id="rId152"/>
    <p:sldId id="404" r:id="rId153"/>
    <p:sldId id="405" r:id="rId154"/>
    <p:sldId id="406" r:id="rId155"/>
    <p:sldId id="407" r:id="rId156"/>
    <p:sldId id="408" r:id="rId157"/>
    <p:sldId id="409" r:id="rId158"/>
    <p:sldId id="410" r:id="rId159"/>
    <p:sldId id="411" r:id="rId160"/>
    <p:sldId id="536" r:id="rId161"/>
  </p:sldIdLst>
  <p:sldSz cx="9144000" cy="6858000" type="screen4x3"/>
  <p:notesSz cx="7315200" cy="96012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pitchFamily="34"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pitchFamily="34"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pitchFamily="34"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pitchFamily="34"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icrosoft YaHei" pitchFamily="34" charset="-122"/>
        <a:cs typeface="+mn-cs"/>
      </a:defRPr>
    </a:lvl5pPr>
    <a:lvl6pPr marL="2286000" algn="l" defTabSz="914400" rtl="0" eaLnBrk="1" latinLnBrk="0" hangingPunct="1">
      <a:defRPr sz="2400" kern="1200">
        <a:solidFill>
          <a:schemeClr val="bg1"/>
        </a:solidFill>
        <a:latin typeface="Times New Roman" pitchFamily="18" charset="0"/>
        <a:ea typeface="Microsoft YaHei" pitchFamily="34" charset="-122"/>
        <a:cs typeface="+mn-cs"/>
      </a:defRPr>
    </a:lvl6pPr>
    <a:lvl7pPr marL="2743200" algn="l" defTabSz="914400" rtl="0" eaLnBrk="1" latinLnBrk="0" hangingPunct="1">
      <a:defRPr sz="2400" kern="1200">
        <a:solidFill>
          <a:schemeClr val="bg1"/>
        </a:solidFill>
        <a:latin typeface="Times New Roman" pitchFamily="18" charset="0"/>
        <a:ea typeface="Microsoft YaHei" pitchFamily="34" charset="-122"/>
        <a:cs typeface="+mn-cs"/>
      </a:defRPr>
    </a:lvl7pPr>
    <a:lvl8pPr marL="3200400" algn="l" defTabSz="914400" rtl="0" eaLnBrk="1" latinLnBrk="0" hangingPunct="1">
      <a:defRPr sz="2400" kern="1200">
        <a:solidFill>
          <a:schemeClr val="bg1"/>
        </a:solidFill>
        <a:latin typeface="Times New Roman" pitchFamily="18" charset="0"/>
        <a:ea typeface="Microsoft YaHei" pitchFamily="34" charset="-122"/>
        <a:cs typeface="+mn-cs"/>
      </a:defRPr>
    </a:lvl8pPr>
    <a:lvl9pPr marL="3657600" algn="l" defTabSz="914400" rtl="0" eaLnBrk="1" latinLnBrk="0" hangingPunct="1">
      <a:defRPr sz="2400" kern="1200">
        <a:solidFill>
          <a:schemeClr val="bg1"/>
        </a:solidFill>
        <a:latin typeface="Times New Roman" pitchFamily="18" charset="0"/>
        <a:ea typeface="Microsoft YaHei"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93607" autoAdjust="0"/>
  </p:normalViewPr>
  <p:slideViewPr>
    <p:cSldViewPr>
      <p:cViewPr varScale="1">
        <p:scale>
          <a:sx n="79" d="100"/>
          <a:sy n="79" d="100"/>
        </p:scale>
        <p:origin x="-1476"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4" tIns="48322" rIns="96644" bIns="48322"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4" tIns="48322" rIns="96644" bIns="48322" rtlCol="0"/>
          <a:lstStyle>
            <a:lvl1pPr algn="r">
              <a:defRPr sz="1300"/>
            </a:lvl1pPr>
          </a:lstStyle>
          <a:p>
            <a:fld id="{FFB909B3-02A0-482D-9745-1303A5A901BB}" type="datetimeFigureOut">
              <a:rPr lang="en-US" smtClean="0"/>
              <a:t>7/23/2012</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44" tIns="48322" rIns="96644" bIns="48322"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3"/>
            <a:ext cx="3169920" cy="480060"/>
          </a:xfrm>
          <a:prstGeom prst="rect">
            <a:avLst/>
          </a:prstGeom>
        </p:spPr>
        <p:txBody>
          <a:bodyPr vert="horz" lIns="96644" tIns="48322" rIns="96644" bIns="48322" rtlCol="0" anchor="b"/>
          <a:lstStyle>
            <a:lvl1pPr algn="r">
              <a:defRPr sz="1300"/>
            </a:lvl1pPr>
          </a:lstStyle>
          <a:p>
            <a:fld id="{0BAAAECE-3CE1-4A5C-AA91-22FEFD3D2BF9}" type="slidenum">
              <a:rPr lang="en-US" smtClean="0"/>
              <a:t>‹#›</a:t>
            </a:fld>
            <a:endParaRPr lang="en-US"/>
          </a:p>
        </p:txBody>
      </p:sp>
    </p:spTree>
    <p:extLst>
      <p:ext uri="{BB962C8B-B14F-4D97-AF65-F5344CB8AC3E}">
        <p14:creationId xmlns:p14="http://schemas.microsoft.com/office/powerpoint/2010/main" val="3282059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1"/>
            <a:ext cx="7315200" cy="9601200"/>
          </a:xfrm>
          <a:prstGeom prst="roundRect">
            <a:avLst>
              <a:gd name="adj" fmla="val 23"/>
            </a:avLst>
          </a:prstGeom>
          <a:solidFill>
            <a:srgbClr val="FFFFFF"/>
          </a:solidFill>
          <a:ln w="9360">
            <a:noFill/>
            <a:miter lim="800000"/>
            <a:headEnd/>
            <a:tailEnd/>
          </a:ln>
          <a:effectLst/>
        </p:spPr>
        <p:txBody>
          <a:bodyPr wrap="none" lIns="96644" tIns="48322" rIns="96644" bIns="48322" anchor="ctr"/>
          <a:lstStyle/>
          <a:p>
            <a:pPr>
              <a:buFont typeface="Times New Roman" pitchFamily="16" charset="0"/>
              <a:buNone/>
              <a:defRPr/>
            </a:pPr>
            <a:endParaRPr lang="en-US">
              <a:latin typeface="Times New Roman" pitchFamily="16" charset="0"/>
              <a:ea typeface="Microsoft YaHei" charset="-122"/>
            </a:endParaRPr>
          </a:p>
        </p:txBody>
      </p:sp>
      <p:sp>
        <p:nvSpPr>
          <p:cNvPr id="5122" name="AutoShape 2"/>
          <p:cNvSpPr>
            <a:spLocks noChangeArrowheads="1"/>
          </p:cNvSpPr>
          <p:nvPr/>
        </p:nvSpPr>
        <p:spPr bwMode="auto">
          <a:xfrm>
            <a:off x="0" y="1"/>
            <a:ext cx="7315200" cy="9601200"/>
          </a:xfrm>
          <a:prstGeom prst="roundRect">
            <a:avLst>
              <a:gd name="adj" fmla="val 23"/>
            </a:avLst>
          </a:prstGeom>
          <a:solidFill>
            <a:srgbClr val="FFFFFF"/>
          </a:solidFill>
          <a:ln w="9525">
            <a:noFill/>
            <a:round/>
            <a:headEnd/>
            <a:tailEnd/>
          </a:ln>
          <a:effectLst/>
        </p:spPr>
        <p:txBody>
          <a:bodyPr wrap="none" lIns="96644" tIns="48322" rIns="96644" bIns="48322" anchor="ctr"/>
          <a:lstStyle/>
          <a:p>
            <a:pPr>
              <a:buFont typeface="Times New Roman" pitchFamily="16" charset="0"/>
              <a:buNone/>
              <a:defRPr/>
            </a:pPr>
            <a:endParaRPr lang="en-US">
              <a:latin typeface="Times New Roman" pitchFamily="16" charset="0"/>
              <a:ea typeface="Microsoft YaHei" charset="-122"/>
            </a:endParaRPr>
          </a:p>
        </p:txBody>
      </p:sp>
      <p:sp>
        <p:nvSpPr>
          <p:cNvPr id="5123" name="AutoShape 3"/>
          <p:cNvSpPr>
            <a:spLocks noChangeArrowheads="1"/>
          </p:cNvSpPr>
          <p:nvPr/>
        </p:nvSpPr>
        <p:spPr bwMode="auto">
          <a:xfrm>
            <a:off x="0" y="1"/>
            <a:ext cx="7315200" cy="9601200"/>
          </a:xfrm>
          <a:prstGeom prst="roundRect">
            <a:avLst>
              <a:gd name="adj" fmla="val 23"/>
            </a:avLst>
          </a:prstGeom>
          <a:solidFill>
            <a:srgbClr val="FFFFFF"/>
          </a:solidFill>
          <a:ln w="9525">
            <a:noFill/>
            <a:round/>
            <a:headEnd/>
            <a:tailEnd/>
          </a:ln>
          <a:effectLst/>
        </p:spPr>
        <p:txBody>
          <a:bodyPr wrap="none" lIns="96644" tIns="48322" rIns="96644" bIns="48322" anchor="ctr"/>
          <a:lstStyle/>
          <a:p>
            <a:pPr>
              <a:buFont typeface="Times New Roman" pitchFamily="16" charset="0"/>
              <a:buNone/>
              <a:defRPr/>
            </a:pPr>
            <a:endParaRPr lang="en-US">
              <a:latin typeface="Times New Roman" pitchFamily="16" charset="0"/>
              <a:ea typeface="Microsoft YaHei" charset="-122"/>
            </a:endParaRPr>
          </a:p>
        </p:txBody>
      </p:sp>
      <p:sp>
        <p:nvSpPr>
          <p:cNvPr id="5124" name="Text Box 4"/>
          <p:cNvSpPr txBox="1">
            <a:spLocks noChangeArrowheads="1"/>
          </p:cNvSpPr>
          <p:nvPr/>
        </p:nvSpPr>
        <p:spPr bwMode="auto">
          <a:xfrm>
            <a:off x="1219200" y="720090"/>
            <a:ext cx="4876800" cy="3600450"/>
          </a:xfrm>
          <a:prstGeom prst="rect">
            <a:avLst/>
          </a:prstGeom>
          <a:solidFill>
            <a:srgbClr val="FFFFFF"/>
          </a:solidFill>
          <a:ln w="9360">
            <a:solidFill>
              <a:srgbClr val="000000"/>
            </a:solidFill>
            <a:miter lim="800000"/>
            <a:headEnd/>
            <a:tailEnd/>
          </a:ln>
          <a:effectLst/>
        </p:spPr>
        <p:txBody>
          <a:bodyPr wrap="none" lIns="96644" tIns="48322" rIns="96644" bIns="48322" anchor="ctr"/>
          <a:lstStyle/>
          <a:p>
            <a:pPr>
              <a:buFont typeface="Times New Roman" pitchFamily="16" charset="0"/>
              <a:buNone/>
              <a:defRPr/>
            </a:pPr>
            <a:endParaRPr lang="en-US">
              <a:latin typeface="Times New Roman" pitchFamily="16" charset="0"/>
              <a:ea typeface="Microsoft YaHei" charset="-122"/>
            </a:endParaRPr>
          </a:p>
        </p:txBody>
      </p:sp>
      <p:sp>
        <p:nvSpPr>
          <p:cNvPr id="5125" name="Rectangle 5"/>
          <p:cNvSpPr>
            <a:spLocks noGrp="1" noChangeArrowheads="1"/>
          </p:cNvSpPr>
          <p:nvPr>
            <p:ph type="body"/>
          </p:nvPr>
        </p:nvSpPr>
        <p:spPr bwMode="auto">
          <a:xfrm>
            <a:off x="975362" y="4560571"/>
            <a:ext cx="5362787" cy="4318874"/>
          </a:xfrm>
          <a:prstGeom prst="rect">
            <a:avLst/>
          </a:prstGeom>
          <a:noFill/>
          <a:ln w="9525">
            <a:noFill/>
            <a:round/>
            <a:headEnd/>
            <a:tailEnd/>
          </a:ln>
          <a:effectLst/>
        </p:spPr>
        <p:txBody>
          <a:bodyPr vert="horz" wrap="square" lIns="95122" tIns="49463" rIns="95122" bIns="49463" numCol="1" anchor="t" anchorCtr="0" compatLnSpc="1">
            <a:prstTxWarp prst="textNoShape">
              <a:avLst/>
            </a:prstTxWarp>
          </a:bodyPr>
          <a:lstStyle/>
          <a:p>
            <a:pPr lvl="0"/>
            <a:endParaRPr lang="en-US" noProof="0" smtClean="0"/>
          </a:p>
        </p:txBody>
      </p:sp>
      <p:sp>
        <p:nvSpPr>
          <p:cNvPr id="165895" name="Rectangle 6"/>
          <p:cNvSpPr>
            <a:spLocks noGrp="1" noRot="1" noChangeAspect="1" noChangeArrowheads="1"/>
          </p:cNvSpPr>
          <p:nvPr>
            <p:ph type="sldImg"/>
          </p:nvPr>
        </p:nvSpPr>
        <p:spPr bwMode="auto">
          <a:xfrm>
            <a:off x="1258888" y="731838"/>
            <a:ext cx="479742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5043203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0642"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40643"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¿Y este sistema? ¿Cumple con los parámetros de OSHA? Observe que el extremo del sistema de barandas está abierto y que la baranda superior tiene clavos que sobresalen. Este sistema no cumple con establecido.</a:t>
            </a:r>
            <a:endParaRPr lang="en-US" smtClean="0">
              <a:latin typeface="Times New Roman" pitchFamily="18" charset="0"/>
            </a:endParaRPr>
          </a:p>
        </p:txBody>
      </p:sp>
      <p:sp>
        <p:nvSpPr>
          <p:cNvPr id="240644"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26E5EAA3-32CC-457E-825A-E42E12956B40}" type="slidenum">
              <a:rPr lang="en-GB" sz="1300">
                <a:solidFill>
                  <a:srgbClr val="000000"/>
                </a:solidFill>
              </a:rPr>
              <a:pPr algn="r" eaLnBrk="1" hangingPunct="1">
                <a:lnSpc>
                  <a:spcPct val="95000"/>
                </a:lnSpc>
                <a:buClrTx/>
                <a:buFontTx/>
                <a:buNone/>
              </a:pPr>
              <a:t>75</a:t>
            </a:fld>
            <a:endParaRPr lang="en-GB" sz="13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41667"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También observe que hay escombros de cemento sobre la baranda superior y que la baranda del final no se halla correctamente anclada.</a:t>
            </a:r>
            <a:endParaRPr lang="en-US" smtClean="0">
              <a:latin typeface="Times New Roman" pitchFamily="18" charset="0"/>
            </a:endParaRPr>
          </a:p>
        </p:txBody>
      </p:sp>
      <p:sp>
        <p:nvSpPr>
          <p:cNvPr id="241668"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C33FAA73-46E4-442E-9B6A-4E38E1645ED5}" type="slidenum">
              <a:rPr lang="en-GB" sz="1300">
                <a:solidFill>
                  <a:srgbClr val="000000"/>
                </a:solidFill>
              </a:rPr>
              <a:pPr algn="r" eaLnBrk="1" hangingPunct="1">
                <a:lnSpc>
                  <a:spcPct val="95000"/>
                </a:lnSpc>
                <a:buClrTx/>
                <a:buFontTx/>
                <a:buNone/>
              </a:pPr>
              <a:t>76</a:t>
            </a:fld>
            <a:endParaRPr lang="en-GB" sz="13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69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42691"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¿Es este un sistema de barandas instalado correctamente? ¿Qué está mal? Ya los estudiantes deben ser capaces de identificar qué está mal y de ayudar a establecer qué se puede hacer para enmendar el mismo.</a:t>
            </a:r>
            <a:endParaRPr lang="en-US" smtClean="0">
              <a:latin typeface="Times New Roman" pitchFamily="18" charset="0"/>
            </a:endParaRPr>
          </a:p>
        </p:txBody>
      </p:sp>
      <p:sp>
        <p:nvSpPr>
          <p:cNvPr id="242692"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8ECD7A3A-4286-452A-B01B-06ECD80F9BAB}" type="slidenum">
              <a:rPr lang="en-GB" sz="1300">
                <a:solidFill>
                  <a:srgbClr val="000000"/>
                </a:solidFill>
              </a:rPr>
              <a:pPr algn="r" eaLnBrk="1" hangingPunct="1">
                <a:lnSpc>
                  <a:spcPct val="95000"/>
                </a:lnSpc>
                <a:buClrTx/>
                <a:buFontTx/>
                <a:buNone/>
              </a:pPr>
              <a:t>77</a:t>
            </a:fld>
            <a:endParaRPr lang="en-GB" sz="13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45763"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Sistema de barandas que colapsó ya que alguien se amarró a él y el dispositivo no soportó las 5,000 libras. Cuando la persona se enganchó del mismo lo haló, y el poste  se zafó de su base en el suelo del área de trabajo. </a:t>
            </a:r>
            <a:endParaRPr lang="en-US" smtClean="0">
              <a:latin typeface="Times New Roman" pitchFamily="18" charset="0"/>
            </a:endParaRPr>
          </a:p>
        </p:txBody>
      </p:sp>
      <p:sp>
        <p:nvSpPr>
          <p:cNvPr id="245764"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86924D1C-C702-45FB-8F7D-CD77512FF99B}" type="slidenum">
              <a:rPr lang="en-GB" sz="1300">
                <a:solidFill>
                  <a:srgbClr val="000000"/>
                </a:solidFill>
              </a:rPr>
              <a:pPr algn="r" eaLnBrk="1" hangingPunct="1">
                <a:lnSpc>
                  <a:spcPct val="95000"/>
                </a:lnSpc>
                <a:buClrTx/>
                <a:buFontTx/>
                <a:buNone/>
              </a:pPr>
              <a:t>80</a:t>
            </a:fld>
            <a:endParaRPr lang="en-GB" sz="13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6786"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46787"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¿Sostendrá esto 5,000 libras? ¿Se conectaría usted a este sistema? Observe lo suelto y lo incorrecto de la instalación de los tornillos en U.</a:t>
            </a:r>
            <a:endParaRPr lang="en-US" smtClean="0">
              <a:latin typeface="Times New Roman" pitchFamily="18" charset="0"/>
            </a:endParaRPr>
          </a:p>
        </p:txBody>
      </p:sp>
      <p:sp>
        <p:nvSpPr>
          <p:cNvPr id="246788"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F6C20BA0-1690-47CC-89C0-EDBA18126120}" type="slidenum">
              <a:rPr lang="en-GB" sz="1300">
                <a:solidFill>
                  <a:srgbClr val="000000"/>
                </a:solidFill>
              </a:rPr>
              <a:pPr algn="r" eaLnBrk="1" hangingPunct="1">
                <a:lnSpc>
                  <a:spcPct val="95000"/>
                </a:lnSpc>
                <a:buClrTx/>
                <a:buFontTx/>
                <a:buNone/>
              </a:pPr>
              <a:t>81</a:t>
            </a:fld>
            <a:endParaRPr lang="en-GB" sz="13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50883"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1906"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51907"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¿Es éste un buen sistema de protección? ¿Qué falta? “HOYO” ¡Pintado sobre él mismo!</a:t>
            </a:r>
            <a:endParaRPr lang="en-US" smtClean="0">
              <a:latin typeface="Times New Roman" pitchFamily="18" charset="0"/>
            </a:endParaRPr>
          </a:p>
        </p:txBody>
      </p:sp>
      <p:sp>
        <p:nvSpPr>
          <p:cNvPr id="251908"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BC4CFBB4-9EE3-43B4-BF06-5B1D4E9C6B60}" type="slidenum">
              <a:rPr lang="en-GB" sz="1300">
                <a:solidFill>
                  <a:srgbClr val="000000"/>
                </a:solidFill>
              </a:rPr>
              <a:pPr algn="r" eaLnBrk="1" hangingPunct="1">
                <a:lnSpc>
                  <a:spcPct val="95000"/>
                </a:lnSpc>
                <a:buClrTx/>
                <a:buFontTx/>
                <a:buNone/>
              </a:pPr>
              <a:t>86</a:t>
            </a:fld>
            <a:endParaRPr lang="en-GB" sz="13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954"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53955"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Redes de seguridad instaladas correctamente; descríbalas y exponga las razones por las cuales las usaríamos en una obra.</a:t>
            </a:r>
            <a:endParaRPr lang="en-US" smtClean="0">
              <a:latin typeface="Times New Roman" pitchFamily="18" charset="0"/>
            </a:endParaRPr>
          </a:p>
        </p:txBody>
      </p:sp>
      <p:sp>
        <p:nvSpPr>
          <p:cNvPr id="253956"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674B574E-EF24-4413-B0BA-01817A3FAC04}" type="slidenum">
              <a:rPr lang="en-GB" sz="1300">
                <a:solidFill>
                  <a:srgbClr val="000000"/>
                </a:solidFill>
              </a:rPr>
              <a:pPr algn="r" eaLnBrk="1" hangingPunct="1">
                <a:lnSpc>
                  <a:spcPct val="95000"/>
                </a:lnSpc>
                <a:buClrTx/>
                <a:buFontTx/>
                <a:buNone/>
              </a:pPr>
              <a:t>88</a:t>
            </a:fld>
            <a:endParaRPr lang="en-GB" sz="13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54979"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Redes de seguridad usadas para cubrir completamente el lado de un edificio.</a:t>
            </a:r>
            <a:endParaRPr lang="en-US" smtClean="0">
              <a:latin typeface="Times New Roman" pitchFamily="18" charset="0"/>
            </a:endParaRPr>
          </a:p>
        </p:txBody>
      </p:sp>
      <p:sp>
        <p:nvSpPr>
          <p:cNvPr id="254980"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95A104FC-C622-4CAE-A1AC-5853D7039BB8}" type="slidenum">
              <a:rPr lang="en-GB" sz="1300">
                <a:solidFill>
                  <a:srgbClr val="000000"/>
                </a:solidFill>
              </a:rPr>
              <a:pPr algn="r" eaLnBrk="1" hangingPunct="1">
                <a:lnSpc>
                  <a:spcPct val="95000"/>
                </a:lnSpc>
                <a:buClrTx/>
                <a:buFontTx/>
                <a:buNone/>
              </a:pPr>
              <a:t>89</a:t>
            </a:fld>
            <a:endParaRPr lang="en-GB" sz="13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02"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56003"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Redes de seguridad utilizadas para evitar que los escombros caigan e impacten al personal que está debajo.</a:t>
            </a:r>
            <a:endParaRPr lang="en-US" smtClean="0">
              <a:latin typeface="Times New Roman" pitchFamily="18" charset="0"/>
            </a:endParaRPr>
          </a:p>
        </p:txBody>
      </p:sp>
      <p:sp>
        <p:nvSpPr>
          <p:cNvPr id="256004"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35BD41DA-D210-4041-A26A-383D52A0A263}" type="slidenum">
              <a:rPr lang="en-GB" sz="1300">
                <a:solidFill>
                  <a:srgbClr val="000000"/>
                </a:solidFill>
              </a:rPr>
              <a:pPr algn="r" eaLnBrk="1" hangingPunct="1">
                <a:lnSpc>
                  <a:spcPct val="95000"/>
                </a:lnSpc>
                <a:buClrTx/>
                <a:buFontTx/>
                <a:buNone/>
              </a:pPr>
              <a:t>90</a:t>
            </a:fld>
            <a:endParaRPr lang="en-GB" sz="13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05827"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Uso inadecuado e instalaciones incorrectas de un punto de anclaje.  Eslinga enhebrada a través de un agujero y asegurada por medio de un poste de apoyo. </a:t>
            </a:r>
            <a:endParaRPr lang="en-US" smtClean="0">
              <a:latin typeface="Times New Roman" pitchFamily="18" charset="0"/>
            </a:endParaRPr>
          </a:p>
        </p:txBody>
      </p:sp>
      <p:sp>
        <p:nvSpPr>
          <p:cNvPr id="205828"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E782BA3A-21DA-4292-B588-1EF0C374C0DE}" type="slidenum">
              <a:rPr lang="en-GB" sz="1300">
                <a:solidFill>
                  <a:srgbClr val="000000"/>
                </a:solidFill>
              </a:rPr>
              <a:pPr algn="r" eaLnBrk="1" hangingPunct="1">
                <a:lnSpc>
                  <a:spcPct val="95000"/>
                </a:lnSpc>
                <a:buClrTx/>
                <a:buFontTx/>
                <a:buNone/>
              </a:pPr>
              <a:t>41</a:t>
            </a:fld>
            <a:endParaRPr lang="en-GB" sz="13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57027"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Otro ejemplo de redes de seguridad que se usan en un lado de un edificio.</a:t>
            </a:r>
            <a:endParaRPr lang="en-US" smtClean="0">
              <a:latin typeface="Times New Roman" pitchFamily="18" charset="0"/>
            </a:endParaRPr>
          </a:p>
        </p:txBody>
      </p:sp>
      <p:sp>
        <p:nvSpPr>
          <p:cNvPr id="257028"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5B7BDA2E-A8FF-48ED-A4A2-C6459304FE6D}" type="slidenum">
              <a:rPr lang="en-GB" sz="1300">
                <a:solidFill>
                  <a:srgbClr val="000000"/>
                </a:solidFill>
              </a:rPr>
              <a:pPr algn="r" eaLnBrk="1" hangingPunct="1">
                <a:lnSpc>
                  <a:spcPct val="95000"/>
                </a:lnSpc>
                <a:buClrTx/>
                <a:buFontTx/>
                <a:buNone/>
              </a:pPr>
              <a:t>91</a:t>
            </a:fld>
            <a:endParaRPr lang="en-GB" sz="13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05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58051"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42"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66243"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Un experto en seguridad durante la instalación de unas redes de seguridad. Se requiere ser una persona competente para saber cómo instalarlas.</a:t>
            </a:r>
            <a:endParaRPr lang="en-US" smtClean="0">
              <a:latin typeface="Times New Roman" pitchFamily="18" charset="0"/>
            </a:endParaRPr>
          </a:p>
        </p:txBody>
      </p:sp>
      <p:sp>
        <p:nvSpPr>
          <p:cNvPr id="266244"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15443976-33ED-4CFB-AF12-30258BC40F06}" type="slidenum">
              <a:rPr lang="en-GB" sz="1300">
                <a:solidFill>
                  <a:srgbClr val="000000"/>
                </a:solidFill>
              </a:rPr>
              <a:pPr algn="r" eaLnBrk="1" hangingPunct="1">
                <a:lnSpc>
                  <a:spcPct val="95000"/>
                </a:lnSpc>
                <a:buClrTx/>
                <a:buFontTx/>
                <a:buNone/>
              </a:pPr>
              <a:t>100</a:t>
            </a:fld>
            <a:endParaRPr lang="en-GB" sz="13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29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68291"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9314"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69315"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0338"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70339"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362"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71363"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434"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74435"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458"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75459"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82"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76483"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06851"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¿Sostendrá 5000 libras? ¿Cumple este ejemplo con los parámetros actuales de OSHA? Se encontró un trabajador al otro extremo de la eslinga anexado a ella por una cuerda de seguridad y un arnés de cuerpo.</a:t>
            </a:r>
            <a:endParaRPr lang="en-US" smtClean="0">
              <a:latin typeface="Times New Roman" pitchFamily="18" charset="0"/>
            </a:endParaRPr>
          </a:p>
        </p:txBody>
      </p:sp>
      <p:sp>
        <p:nvSpPr>
          <p:cNvPr id="206852"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76355C7A-AF53-4C52-B674-05F5163BE45B}" type="slidenum">
              <a:rPr lang="en-GB" sz="1300">
                <a:solidFill>
                  <a:srgbClr val="000000"/>
                </a:solidFill>
              </a:rPr>
              <a:pPr algn="r" eaLnBrk="1" hangingPunct="1">
                <a:lnSpc>
                  <a:spcPct val="95000"/>
                </a:lnSpc>
                <a:buClrTx/>
                <a:buFontTx/>
                <a:buNone/>
              </a:pPr>
              <a:t>42</a:t>
            </a:fld>
            <a:endParaRPr lang="en-GB" sz="13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84675"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Debata las diferencias que existen entre los dos tipos de andamios. ¿Es seguro éste? ¿Qué hay mal en él?</a:t>
            </a:r>
            <a:endParaRPr lang="en-US" smtClean="0">
              <a:latin typeface="Times New Roman" pitchFamily="18" charset="0"/>
            </a:endParaRPr>
          </a:p>
        </p:txBody>
      </p:sp>
      <p:sp>
        <p:nvSpPr>
          <p:cNvPr id="284676"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D87FCAC2-001D-4C40-83B0-B0A7D47A6806}" type="slidenum">
              <a:rPr lang="en-GB" sz="1300">
                <a:solidFill>
                  <a:srgbClr val="000000"/>
                </a:solidFill>
              </a:rPr>
              <a:pPr algn="r" eaLnBrk="1" hangingPunct="1">
                <a:lnSpc>
                  <a:spcPct val="95000"/>
                </a:lnSpc>
                <a:buClrTx/>
                <a:buFontTx/>
                <a:buNone/>
              </a:pPr>
              <a:t>118</a:t>
            </a:fld>
            <a:endParaRPr lang="en-GB" sz="130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413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04131"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¿Qué falta? No está correctamente atada arriba, le falta un peldaño y no ha sido construida debidamente según los parámetros de OSHA. ¿Qué se pudo haber hecho de diferente? ¿Y qué hay de ese hoyo abajo?</a:t>
            </a:r>
            <a:endParaRPr lang="en-US" smtClean="0">
              <a:latin typeface="Times New Roman" pitchFamily="18" charset="0"/>
            </a:endParaRPr>
          </a:p>
        </p:txBody>
      </p:sp>
      <p:sp>
        <p:nvSpPr>
          <p:cNvPr id="304132"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7ED17037-F702-4774-8B9A-86CFDB466A33}" type="slidenum">
              <a:rPr lang="en-GB" sz="1300">
                <a:solidFill>
                  <a:srgbClr val="000000"/>
                </a:solidFill>
              </a:rPr>
              <a:pPr algn="r" eaLnBrk="1" hangingPunct="1">
                <a:lnSpc>
                  <a:spcPct val="95000"/>
                </a:lnSpc>
                <a:buClrTx/>
                <a:buFontTx/>
                <a:buNone/>
              </a:pPr>
              <a:t>137</a:t>
            </a:fld>
            <a:endParaRPr lang="en-GB" sz="13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6418"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16419"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dirty="0" smtClean="0">
                <a:latin typeface="Times New Roman" pitchFamily="18" charset="0"/>
              </a:rPr>
              <a:t>Caso: una tabla de madera usada para cubrir un hueco no fue correctamente anclada en su lugar.</a:t>
            </a:r>
            <a:endParaRPr lang="en-US" dirty="0" smtClean="0">
              <a:latin typeface="Times New Roman" pitchFamily="18" charset="0"/>
            </a:endParaRPr>
          </a:p>
        </p:txBody>
      </p:sp>
      <p:sp>
        <p:nvSpPr>
          <p:cNvPr id="316420"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7A3D3AE3-CC29-426F-9554-547C01988066}" type="slidenum">
              <a:rPr lang="en-GB" sz="1300">
                <a:solidFill>
                  <a:srgbClr val="000000"/>
                </a:solidFill>
              </a:rPr>
              <a:pPr algn="r" eaLnBrk="1" hangingPunct="1">
                <a:lnSpc>
                  <a:spcPct val="95000"/>
                </a:lnSpc>
                <a:buClrTx/>
                <a:buFontTx/>
                <a:buNone/>
              </a:pPr>
              <a:t>149</a:t>
            </a:fld>
            <a:endParaRPr lang="en-GB" sz="13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42"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17443"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Vino una ráfaga de viento y arrastró la tabla del área de trabajo. La tabla cayó del edificio desde 20 pisos de altura.</a:t>
            </a:r>
            <a:endParaRPr lang="en-US" smtClean="0">
              <a:latin typeface="Times New Roman" pitchFamily="18" charset="0"/>
            </a:endParaRPr>
          </a:p>
        </p:txBody>
      </p:sp>
      <p:sp>
        <p:nvSpPr>
          <p:cNvPr id="317444"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710E2D7E-A4DE-4829-9DAD-7814DF02A13C}" type="slidenum">
              <a:rPr lang="en-GB" sz="1300">
                <a:solidFill>
                  <a:srgbClr val="000000"/>
                </a:solidFill>
              </a:rPr>
              <a:pPr algn="r" eaLnBrk="1" hangingPunct="1">
                <a:lnSpc>
                  <a:spcPct val="95000"/>
                </a:lnSpc>
                <a:buClrTx/>
                <a:buFontTx/>
                <a:buNone/>
              </a:pPr>
              <a:t>150</a:t>
            </a:fld>
            <a:endParaRPr lang="en-GB" sz="13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466"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18467"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La tabla golpeó a un trabajador que se encontraba abajo y no llevaba casco.</a:t>
            </a:r>
            <a:endParaRPr lang="en-US" smtClean="0">
              <a:latin typeface="Times New Roman" pitchFamily="18" charset="0"/>
            </a:endParaRPr>
          </a:p>
        </p:txBody>
      </p:sp>
      <p:sp>
        <p:nvSpPr>
          <p:cNvPr id="318468"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3B5DE45E-FE07-451A-8410-F423510E5AFF}" type="slidenum">
              <a:rPr lang="en-GB" sz="1300">
                <a:solidFill>
                  <a:srgbClr val="000000"/>
                </a:solidFill>
              </a:rPr>
              <a:pPr algn="r" eaLnBrk="1" hangingPunct="1">
                <a:lnSpc>
                  <a:spcPct val="95000"/>
                </a:lnSpc>
                <a:buClrTx/>
                <a:buFontTx/>
                <a:buNone/>
              </a:pPr>
              <a:t>151</a:t>
            </a:fld>
            <a:endParaRPr lang="en-GB" sz="130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19491"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20515"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Se llamó a los bomberos y a los paramédicos para que trataran al individuo. Hasta tanto llegaron, el hombre no fue atendido ni se le brindaron primeros auxilios.</a:t>
            </a:r>
            <a:endParaRPr lang="en-US" smtClean="0">
              <a:latin typeface="Times New Roman" pitchFamily="18" charset="0"/>
            </a:endParaRPr>
          </a:p>
        </p:txBody>
      </p:sp>
      <p:sp>
        <p:nvSpPr>
          <p:cNvPr id="320516"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D33DD66F-308A-4EFC-B619-9F2909E1629B}" type="slidenum">
              <a:rPr lang="en-GB" sz="1300">
                <a:solidFill>
                  <a:srgbClr val="000000"/>
                </a:solidFill>
              </a:rPr>
              <a:pPr algn="r" eaLnBrk="1" hangingPunct="1">
                <a:lnSpc>
                  <a:spcPct val="95000"/>
                </a:lnSpc>
                <a:buClrTx/>
                <a:buFontTx/>
                <a:buNone/>
              </a:pPr>
              <a:t>153</a:t>
            </a:fld>
            <a:endParaRPr lang="en-GB" sz="130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21539"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El individuo sufrió un trauma craneal y una pequeña laceración en la parte posterior de la cabeza.</a:t>
            </a:r>
            <a:endParaRPr lang="en-US" smtClean="0">
              <a:latin typeface="Times New Roman" pitchFamily="18" charset="0"/>
            </a:endParaRPr>
          </a:p>
        </p:txBody>
      </p:sp>
      <p:sp>
        <p:nvSpPr>
          <p:cNvPr id="321540"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EDBE411B-2D8D-4AFE-998D-FF2285568531}" type="slidenum">
              <a:rPr lang="en-GB" sz="1300">
                <a:solidFill>
                  <a:srgbClr val="000000"/>
                </a:solidFill>
              </a:rPr>
              <a:pPr algn="r" eaLnBrk="1" hangingPunct="1">
                <a:lnSpc>
                  <a:spcPct val="95000"/>
                </a:lnSpc>
                <a:buClrTx/>
                <a:buFontTx/>
                <a:buNone/>
              </a:pPr>
              <a:t>154</a:t>
            </a:fld>
            <a:endParaRPr lang="en-GB" sz="13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22563"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23587"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16067"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nSpc>
                <a:spcPct val="95000"/>
              </a:lnSpc>
              <a:spcBef>
                <a:spcPts val="476"/>
              </a:spcBef>
              <a:buClrTx/>
              <a:tabLst>
                <a:tab pos="0" algn="l"/>
                <a:tab pos="473150" algn="l"/>
                <a:tab pos="947979" algn="l"/>
                <a:tab pos="1422807" algn="l"/>
                <a:tab pos="1897635" algn="l"/>
                <a:tab pos="2372463" algn="l"/>
                <a:tab pos="2847291" algn="l"/>
                <a:tab pos="3322120" algn="l"/>
                <a:tab pos="3796948" algn="l"/>
                <a:tab pos="4271775" algn="l"/>
                <a:tab pos="4746604" algn="l"/>
                <a:tab pos="5221432" algn="l"/>
                <a:tab pos="5696260" algn="l"/>
                <a:tab pos="6171088" algn="l"/>
                <a:tab pos="6645917" algn="l"/>
                <a:tab pos="7120745" algn="l"/>
                <a:tab pos="7595574" algn="l"/>
                <a:tab pos="8070400" algn="l"/>
                <a:tab pos="8545229" algn="l"/>
                <a:tab pos="9020057" algn="l"/>
                <a:tab pos="9494885" algn="l"/>
              </a:tabLst>
            </a:pPr>
            <a:r>
              <a:rPr lang="es-ES_tradnl" smtClean="0">
                <a:latin typeface="Times New Roman" pitchFamily="18" charset="0"/>
              </a:rPr>
              <a:t>¿Qué observa? ¿Cuáles son los riesgos? ¿Qué otra cosa podría hacer este hombre? La cuerda de seguridad no es la apropiada y el punto de anclaje tampoco cumple con lo establecido.</a:t>
            </a:r>
            <a:endParaRPr lang="en-GB" smtClean="0">
              <a:latin typeface="Times New Roman" pitchFamily="18" charset="0"/>
              <a:ea typeface="Lucida Sans Unicode" pitchFamily="34" charset="0"/>
              <a:cs typeface="Lucida Sans Unicode" pitchFamily="34" charset="0"/>
            </a:endParaRPr>
          </a:p>
        </p:txBody>
      </p:sp>
      <p:sp>
        <p:nvSpPr>
          <p:cNvPr id="216068"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46C984FE-F201-4713-A3C8-22CEF3E77C58}" type="slidenum">
              <a:rPr lang="en-GB" sz="1300">
                <a:solidFill>
                  <a:srgbClr val="000000"/>
                </a:solidFill>
              </a:rPr>
              <a:pPr algn="r" eaLnBrk="1" hangingPunct="1">
                <a:lnSpc>
                  <a:spcPct val="95000"/>
                </a:lnSpc>
                <a:buClrTx/>
                <a:buFontTx/>
                <a:buNone/>
              </a:pPr>
              <a:t>51</a:t>
            </a:fld>
            <a:endParaRPr lang="en-GB" sz="130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61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24611"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325635"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17091"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¿Cuáles son los riesgos? ¿Debería la persona estar amarrada? El hombre se halla cerca de la abertura en la pared, por lo cual si se cae de la escalera de mano puede tropezar y caer por encima del borde de la ventana. Debería estar amarrado. </a:t>
            </a:r>
            <a:endParaRPr lang="en-US" smtClean="0">
              <a:latin typeface="Times New Roman" pitchFamily="18" charset="0"/>
            </a:endParaRPr>
          </a:p>
        </p:txBody>
      </p:sp>
      <p:sp>
        <p:nvSpPr>
          <p:cNvPr id="217092"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EE349D8A-D4D5-4DC1-84C0-66F8210034E6}" type="slidenum">
              <a:rPr lang="en-GB" sz="1300">
                <a:solidFill>
                  <a:srgbClr val="000000"/>
                </a:solidFill>
              </a:rPr>
              <a:pPr algn="r" eaLnBrk="1" hangingPunct="1">
                <a:lnSpc>
                  <a:spcPct val="95000"/>
                </a:lnSpc>
                <a:buClrTx/>
                <a:buFontTx/>
                <a:buNone/>
              </a:pPr>
              <a:t>52</a:t>
            </a:fld>
            <a:endParaRPr lang="en-GB" sz="13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709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17091"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¿Cuáles son los riesgos? ¿Debería la persona estar amarrada? El hombre se halla cerca de la abertura en la pared, por lo cual si se cae de la escalera de mano puede tropezar y caer por encima del borde de la ventana. Debería estar amarrado. </a:t>
            </a:r>
            <a:endParaRPr lang="en-US" smtClean="0">
              <a:latin typeface="Times New Roman" pitchFamily="18" charset="0"/>
            </a:endParaRPr>
          </a:p>
        </p:txBody>
      </p:sp>
      <p:sp>
        <p:nvSpPr>
          <p:cNvPr id="217092"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EE349D8A-D4D5-4DC1-84C0-66F8210034E6}" type="slidenum">
              <a:rPr lang="en-GB" sz="1300">
                <a:solidFill>
                  <a:srgbClr val="000000"/>
                </a:solidFill>
              </a:rPr>
              <a:pPr algn="r" eaLnBrk="1" hangingPunct="1">
                <a:lnSpc>
                  <a:spcPct val="95000"/>
                </a:lnSpc>
                <a:buClrTx/>
                <a:buFontTx/>
                <a:buNone/>
              </a:pPr>
              <a:t>57</a:t>
            </a:fld>
            <a:endParaRPr lang="en-GB" sz="13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7570"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37571"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dirty="0" smtClean="0">
                <a:latin typeface="Times New Roman" pitchFamily="18" charset="0"/>
              </a:rPr>
              <a:t>Varios sistemas de protección contra caídas utilizados a la vez: Barandas, redes y sistemas de detención de caída personal.</a:t>
            </a:r>
            <a:endParaRPr lang="en-US" dirty="0" smtClean="0">
              <a:latin typeface="Times New Roman" pitchFamily="18" charset="0"/>
            </a:endParaRPr>
          </a:p>
        </p:txBody>
      </p:sp>
      <p:sp>
        <p:nvSpPr>
          <p:cNvPr id="237572"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FE907BC7-51AB-40B1-93F7-6C4238FE8D69}" type="slidenum">
              <a:rPr lang="en-GB" sz="1300">
                <a:solidFill>
                  <a:srgbClr val="000000"/>
                </a:solidFill>
              </a:rPr>
              <a:pPr algn="r" eaLnBrk="1" hangingPunct="1">
                <a:lnSpc>
                  <a:spcPct val="95000"/>
                </a:lnSpc>
                <a:buClrTx/>
                <a:buFontTx/>
                <a:buNone/>
              </a:pPr>
              <a:t>72</a:t>
            </a:fld>
            <a:endParaRPr lang="en-GB" sz="13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8594"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38595" name="Text Box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ES_tradnl" smtClean="0">
                <a:latin typeface="Times New Roman" pitchFamily="18" charset="0"/>
              </a:rPr>
              <a:t>¿Cumpliría esto con los parámetros de OSHA? ¿Cómo lo sabe? ¿Qué debería sostener la baranda superior?</a:t>
            </a:r>
            <a:endParaRPr lang="en-US" smtClean="0">
              <a:latin typeface="Times New Roman" pitchFamily="18" charset="0"/>
            </a:endParaRPr>
          </a:p>
        </p:txBody>
      </p:sp>
      <p:sp>
        <p:nvSpPr>
          <p:cNvPr id="238596" name="Text Box 3"/>
          <p:cNvSpPr txBox="1">
            <a:spLocks noChangeArrowheads="1"/>
          </p:cNvSpPr>
          <p:nvPr/>
        </p:nvSpPr>
        <p:spPr bwMode="auto">
          <a:xfrm>
            <a:off x="4145280" y="9311239"/>
            <a:ext cx="3169920" cy="2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5122" tIns="49463" rIns="95122" bIns="49463"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8" charset="0"/>
                <a:ea typeface="Microsoft YaHei" pitchFamily="34" charset="-122"/>
              </a:defRPr>
            </a:lvl9pPr>
          </a:lstStyle>
          <a:p>
            <a:pPr algn="r" eaLnBrk="1" hangingPunct="1">
              <a:lnSpc>
                <a:spcPct val="95000"/>
              </a:lnSpc>
              <a:buClrTx/>
              <a:buFontTx/>
              <a:buNone/>
            </a:pPr>
            <a:fld id="{144B00D9-2DA5-4884-B7B1-208F63689CE3}" type="slidenum">
              <a:rPr lang="en-GB" sz="1300">
                <a:solidFill>
                  <a:srgbClr val="000000"/>
                </a:solidFill>
              </a:rPr>
              <a:pPr algn="r" eaLnBrk="1" hangingPunct="1">
                <a:lnSpc>
                  <a:spcPct val="95000"/>
                </a:lnSpc>
                <a:buClrTx/>
                <a:buFontTx/>
                <a:buNone/>
              </a:pPr>
              <a:t>73</a:t>
            </a:fld>
            <a:endParaRPr lang="en-GB" sz="13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9618" name="Rectangle 1"/>
          <p:cNvSpPr>
            <a:spLocks noGrp="1" noRot="1" noChangeAspect="1" noChangeArrowheads="1" noTextEdit="1"/>
          </p:cNvSpPr>
          <p:nvPr>
            <p:ph type="sldImg"/>
          </p:nvPr>
        </p:nvSpPr>
        <p:spPr>
          <a:xfrm>
            <a:off x="1258888" y="720725"/>
            <a:ext cx="4799012" cy="3598863"/>
          </a:xfrm>
          <a:solidFill>
            <a:srgbClr val="FFFFFF"/>
          </a:solidFill>
          <a:ln>
            <a:solidFill>
              <a:srgbClr val="000000"/>
            </a:solidFill>
            <a:miter lim="800000"/>
            <a:headEnd/>
            <a:tailEnd/>
          </a:ln>
        </p:spPr>
      </p:sp>
      <p:sp>
        <p:nvSpPr>
          <p:cNvPr id="239619" name="Rectangle 2"/>
          <p:cNvSpPr>
            <a:spLocks noGrp="1" noChangeArrowheads="1"/>
          </p:cNvSpPr>
          <p:nvPr>
            <p:ph type="body" idx="1"/>
          </p:nvPr>
        </p:nvSpPr>
        <p:spPr>
          <a:xfrm>
            <a:off x="975360" y="4560571"/>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955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524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604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6625" cy="604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997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57E501-98B0-4E90-A406-DB4A2774E9A1}" type="datetime1">
              <a:rPr lang="en-US" smtClean="0"/>
              <a:t>7/23/2012</a:t>
            </a:fld>
            <a:endParaRPr lang="en-US" dirty="0"/>
          </a:p>
        </p:txBody>
      </p:sp>
      <p:sp>
        <p:nvSpPr>
          <p:cNvPr id="5" name="Footer Placeholder 4"/>
          <p:cNvSpPr>
            <a:spLocks noGrp="1"/>
          </p:cNvSpPr>
          <p:nvPr>
            <p:ph type="ftr" sz="quarter" idx="11"/>
          </p:nvPr>
        </p:nvSpPr>
        <p:spPr/>
        <p:txBody>
          <a:bodyPr/>
          <a:lstStyle/>
          <a:p>
            <a:r>
              <a:rPr lang="en-US" smtClean="0"/>
              <a:t>Footer Text</a:t>
            </a:r>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dirty="0"/>
          </a:p>
        </p:txBody>
      </p:sp>
    </p:spTree>
    <p:extLst>
      <p:ext uri="{BB962C8B-B14F-4D97-AF65-F5344CB8AC3E}">
        <p14:creationId xmlns:p14="http://schemas.microsoft.com/office/powerpoint/2010/main" val="246001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609619-ACD6-4898-AA4C-27E0A27CD404}" type="datetime1">
              <a:rPr lang="en-US" smtClean="0"/>
              <a:t>7/23/2012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689191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8BED0B-1203-4F05-840A-06791C428596}" type="datetime1">
              <a:rPr lang="en-US" smtClean="0"/>
              <a:t>7/23/2012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890749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4FA9BF-E9B2-4312-8A4D-DEA4A75065C2}" type="datetime1">
              <a:rPr lang="en-US" smtClean="0"/>
              <a:t>7/23/2012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21568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E07D2D-7BB4-48B2-81FD-FDA256599490}" type="datetime1">
              <a:rPr lang="en-US" smtClean="0"/>
              <a:t>7/23/2012</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792008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D9496F-6F9B-4E51-B0E3-564F72A61DF9}" type="datetime1">
              <a:rPr lang="en-US" smtClean="0"/>
              <a:t>7/23/2012</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3739626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2B8C1-B8A7-475D-AE96-4B3991F27497}" type="datetime1">
              <a:rPr lang="en-US" smtClean="0"/>
              <a:t>7/23/2012</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335988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7592E6-A7B6-4AB0-BE18-5D55E5390AF2}" type="datetime1">
              <a:rPr lang="en-US" smtClean="0"/>
              <a:t>7/23/2012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88313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8562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DB9A7-9C9D-4744-9C17-6F32D52A896B}" type="datetime1">
              <a:rPr lang="en-US" smtClean="0"/>
              <a:t>7/23/2012</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389057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2AD7B3-3A58-4D77-9319-1F7D7F027D39}" type="datetime1">
              <a:rPr lang="en-US" smtClean="0"/>
              <a:t>7/23/2012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1251485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876754-45CE-4CDF-85E2-BB4B4A04BBEE}" type="datetime1">
              <a:rPr lang="en-US" smtClean="0"/>
              <a:t>7/23/2012</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289863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199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35163"/>
            <a:ext cx="40354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35163"/>
            <a:ext cx="4037013"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35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649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484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74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638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6903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9" name="Freeform 1"/>
          <p:cNvSpPr>
            <a:spLocks noChangeArrowheads="1"/>
          </p:cNvSpPr>
          <p:nvPr/>
        </p:nvSpPr>
        <p:spPr bwMode="auto">
          <a:xfrm>
            <a:off x="2933700" y="820738"/>
            <a:ext cx="5721350" cy="4706937"/>
          </a:xfrm>
          <a:custGeom>
            <a:avLst/>
            <a:gdLst/>
            <a:ahLst/>
            <a:cxnLst>
              <a:cxn ang="0">
                <a:pos x="0" y="11346"/>
              </a:cxn>
              <a:cxn ang="0">
                <a:pos x="14085" y="13075"/>
              </a:cxn>
              <a:cxn ang="0">
                <a:pos x="14550" y="12713"/>
              </a:cxn>
              <a:cxn ang="0">
                <a:pos x="15892" y="1780"/>
              </a:cxn>
              <a:cxn ang="0">
                <a:pos x="1393" y="0"/>
              </a:cxn>
              <a:cxn ang="0">
                <a:pos x="0" y="11346"/>
              </a:cxn>
              <a:cxn ang="0">
                <a:pos x="0" y="11346"/>
              </a:cxn>
            </a:cxnLst>
            <a:rect l="0" t="0" r="r" b="b"/>
            <a:pathLst>
              <a:path w="15893" h="13076">
                <a:moveTo>
                  <a:pt x="0" y="11346"/>
                </a:moveTo>
                <a:lnTo>
                  <a:pt x="14085" y="13075"/>
                </a:lnTo>
                <a:lnTo>
                  <a:pt x="14550" y="12713"/>
                </a:lnTo>
                <a:lnTo>
                  <a:pt x="15892" y="1780"/>
                </a:lnTo>
                <a:lnTo>
                  <a:pt x="1393" y="0"/>
                </a:lnTo>
                <a:lnTo>
                  <a:pt x="0" y="11346"/>
                </a:lnTo>
                <a:lnTo>
                  <a:pt x="0" y="11346"/>
                </a:lnTo>
              </a:path>
            </a:pathLst>
          </a:custGeom>
          <a:solidFill>
            <a:srgbClr val="FFFFFF"/>
          </a:solidFill>
          <a:ln w="3240">
            <a:solidFill>
              <a:srgbClr val="C0C0C0"/>
            </a:solidFill>
            <a:round/>
            <a:headEnd/>
            <a:tailEnd/>
          </a:ln>
          <a:effectLst/>
        </p:spPr>
        <p:txBody>
          <a:bodyPr wrap="none" anchor="ctr"/>
          <a:lstStyle/>
          <a:p>
            <a:pPr>
              <a:buFont typeface="Times New Roman" pitchFamily="16" charset="0"/>
              <a:buNone/>
              <a:defRPr/>
            </a:pPr>
            <a:endParaRPr lang="en-US">
              <a:latin typeface="Times New Roman" pitchFamily="16" charset="0"/>
              <a:ea typeface="Microsoft YaHei" charset="-122"/>
            </a:endParaRPr>
          </a:p>
        </p:txBody>
      </p:sp>
      <p:sp>
        <p:nvSpPr>
          <p:cNvPr id="2050" name="Freeform 2"/>
          <p:cNvSpPr>
            <a:spLocks noChangeArrowheads="1"/>
          </p:cNvSpPr>
          <p:nvPr/>
        </p:nvSpPr>
        <p:spPr bwMode="auto">
          <a:xfrm>
            <a:off x="7994650" y="5349875"/>
            <a:ext cx="174625" cy="155575"/>
          </a:xfrm>
          <a:custGeom>
            <a:avLst/>
            <a:gdLst/>
            <a:ahLst/>
            <a:cxnLst>
              <a:cxn ang="0">
                <a:pos x="0" y="431"/>
              </a:cxn>
              <a:cxn ang="0">
                <a:pos x="484" y="53"/>
              </a:cxn>
              <a:cxn ang="0">
                <a:pos x="53" y="0"/>
              </a:cxn>
              <a:cxn ang="0">
                <a:pos x="0" y="431"/>
              </a:cxn>
            </a:cxnLst>
            <a:rect l="0" t="0" r="r" b="b"/>
            <a:pathLst>
              <a:path w="485" h="432">
                <a:moveTo>
                  <a:pt x="0" y="431"/>
                </a:moveTo>
                <a:lnTo>
                  <a:pt x="484" y="53"/>
                </a:lnTo>
                <a:lnTo>
                  <a:pt x="53" y="0"/>
                </a:lnTo>
                <a:lnTo>
                  <a:pt x="0" y="431"/>
                </a:lnTo>
              </a:path>
            </a:pathLst>
          </a:custGeom>
          <a:solidFill>
            <a:srgbClr val="FFFFFF"/>
          </a:solidFill>
          <a:ln w="12600">
            <a:solidFill>
              <a:srgbClr val="FFFFFF"/>
            </a:solidFill>
            <a:round/>
            <a:headEnd/>
            <a:tailEnd/>
          </a:ln>
          <a:effectLst/>
        </p:spPr>
        <p:txBody>
          <a:bodyPr wrap="none" anchor="ctr"/>
          <a:lstStyle/>
          <a:p>
            <a:pPr>
              <a:buFont typeface="Times New Roman" pitchFamily="16" charset="0"/>
              <a:buNone/>
              <a:defRPr/>
            </a:pPr>
            <a:endParaRPr lang="en-US">
              <a:latin typeface="Times New Roman" pitchFamily="16" charset="0"/>
              <a:ea typeface="Microsoft YaHei" charset="-122"/>
            </a:endParaRPr>
          </a:p>
        </p:txBody>
      </p:sp>
      <p:sp>
        <p:nvSpPr>
          <p:cNvPr id="2051" name="Freeform 3"/>
          <p:cNvSpPr>
            <a:spLocks noChangeArrowheads="1"/>
          </p:cNvSpPr>
          <p:nvPr/>
        </p:nvSpPr>
        <p:spPr bwMode="auto">
          <a:xfrm>
            <a:off x="-9525" y="5816600"/>
            <a:ext cx="9163050" cy="1041400"/>
          </a:xfrm>
          <a:custGeom>
            <a:avLst/>
            <a:gdLst/>
            <a:ahLst/>
            <a:cxnLst>
              <a:cxn ang="0">
                <a:pos x="25" y="2885"/>
              </a:cxn>
              <a:cxn ang="0">
                <a:pos x="11208" y="2893"/>
              </a:cxn>
              <a:cxn ang="0">
                <a:pos x="19287" y="1274"/>
              </a:cxn>
              <a:cxn ang="0">
                <a:pos x="25425" y="2651"/>
              </a:cxn>
              <a:cxn ang="0">
                <a:pos x="25452" y="1954"/>
              </a:cxn>
              <a:cxn ang="0">
                <a:pos x="18969" y="957"/>
              </a:cxn>
              <a:cxn ang="0">
                <a:pos x="6560" y="2007"/>
              </a:cxn>
              <a:cxn ang="0">
                <a:pos x="0" y="0"/>
              </a:cxn>
              <a:cxn ang="0">
                <a:pos x="25" y="2885"/>
              </a:cxn>
              <a:cxn ang="0">
                <a:pos x="25" y="2885"/>
              </a:cxn>
            </a:cxnLst>
            <a:rect l="0" t="0" r="r" b="b"/>
            <a:pathLst>
              <a:path w="25453" h="2894">
                <a:moveTo>
                  <a:pt x="25" y="2885"/>
                </a:moveTo>
                <a:lnTo>
                  <a:pt x="11208" y="2893"/>
                </a:lnTo>
                <a:cubicBezTo>
                  <a:pt x="12108" y="2448"/>
                  <a:pt x="16879" y="1274"/>
                  <a:pt x="19287" y="1274"/>
                </a:cubicBezTo>
                <a:cubicBezTo>
                  <a:pt x="21694" y="1274"/>
                  <a:pt x="24367" y="2223"/>
                  <a:pt x="25425" y="2651"/>
                </a:cubicBezTo>
                <a:lnTo>
                  <a:pt x="25452" y="1954"/>
                </a:lnTo>
                <a:cubicBezTo>
                  <a:pt x="25002" y="1760"/>
                  <a:pt x="22118" y="948"/>
                  <a:pt x="18969" y="957"/>
                </a:cubicBezTo>
                <a:cubicBezTo>
                  <a:pt x="15821" y="966"/>
                  <a:pt x="9722" y="2166"/>
                  <a:pt x="6560" y="2007"/>
                </a:cubicBezTo>
                <a:cubicBezTo>
                  <a:pt x="3306" y="1971"/>
                  <a:pt x="1189" y="767"/>
                  <a:pt x="0" y="0"/>
                </a:cubicBezTo>
                <a:lnTo>
                  <a:pt x="25" y="2885"/>
                </a:lnTo>
              </a:path>
            </a:pathLst>
          </a:custGeom>
          <a:gradFill rotWithShape="0">
            <a:gsLst>
              <a:gs pos="0">
                <a:srgbClr val="AE060E"/>
              </a:gs>
              <a:gs pos="100000">
                <a:srgbClr val="FF4A00"/>
              </a:gs>
            </a:gsLst>
            <a:lin ang="5400000" scaled="1"/>
          </a:gradFill>
          <a:ln w="9525">
            <a:noFill/>
            <a:round/>
            <a:headEnd/>
            <a:tailEnd/>
          </a:ln>
          <a:effectLst/>
        </p:spPr>
        <p:txBody>
          <a:bodyPr wrap="none" anchor="ctr"/>
          <a:lstStyle/>
          <a:p>
            <a:pPr>
              <a:buFont typeface="Times New Roman" pitchFamily="16" charset="0"/>
              <a:buNone/>
              <a:defRPr/>
            </a:pPr>
            <a:endParaRPr lang="en-US">
              <a:latin typeface="Times New Roman" pitchFamily="16" charset="0"/>
              <a:ea typeface="Microsoft YaHei" charset="-122"/>
            </a:endParaRPr>
          </a:p>
        </p:txBody>
      </p:sp>
      <p:sp>
        <p:nvSpPr>
          <p:cNvPr id="2052" name="Freeform 4"/>
          <p:cNvSpPr>
            <a:spLocks noChangeArrowheads="1"/>
          </p:cNvSpPr>
          <p:nvPr/>
        </p:nvSpPr>
        <p:spPr bwMode="auto">
          <a:xfrm>
            <a:off x="4381500" y="6188075"/>
            <a:ext cx="4762500" cy="639763"/>
          </a:xfrm>
          <a:custGeom>
            <a:avLst/>
            <a:gdLst/>
            <a:ahLst/>
            <a:cxnLst>
              <a:cxn ang="0">
                <a:pos x="0" y="1776"/>
              </a:cxn>
              <a:cxn ang="0">
                <a:pos x="7354" y="93"/>
              </a:cxn>
              <a:cxn ang="0">
                <a:pos x="13229" y="1222"/>
              </a:cxn>
              <a:cxn ang="0">
                <a:pos x="13229" y="1759"/>
              </a:cxn>
              <a:cxn ang="0">
                <a:pos x="0" y="1776"/>
              </a:cxn>
              <a:cxn ang="0">
                <a:pos x="0" y="1776"/>
              </a:cxn>
            </a:cxnLst>
            <a:rect l="0" t="0" r="r" b="b"/>
            <a:pathLst>
              <a:path w="13230" h="1777">
                <a:moveTo>
                  <a:pt x="0" y="1776"/>
                </a:moveTo>
                <a:cubicBezTo>
                  <a:pt x="766" y="1472"/>
                  <a:pt x="5149" y="185"/>
                  <a:pt x="7354" y="93"/>
                </a:cubicBezTo>
                <a:cubicBezTo>
                  <a:pt x="9559" y="0"/>
                  <a:pt x="12249" y="944"/>
                  <a:pt x="13229" y="1222"/>
                </a:cubicBezTo>
                <a:lnTo>
                  <a:pt x="13229" y="1759"/>
                </a:lnTo>
                <a:lnTo>
                  <a:pt x="0" y="1776"/>
                </a:lnTo>
              </a:path>
            </a:pathLst>
          </a:custGeom>
          <a:gradFill rotWithShape="0">
            <a:gsLst>
              <a:gs pos="0">
                <a:srgbClr val="C44000"/>
              </a:gs>
              <a:gs pos="100000">
                <a:srgbClr val="E10004"/>
              </a:gs>
            </a:gsLst>
            <a:lin ang="5400000" scaled="1"/>
          </a:gradFill>
          <a:ln w="9525">
            <a:noFill/>
            <a:round/>
            <a:headEnd/>
            <a:tailEnd/>
          </a:ln>
          <a:effectLst/>
        </p:spPr>
        <p:txBody>
          <a:bodyPr wrap="none" anchor="ctr"/>
          <a:lstStyle/>
          <a:p>
            <a:pPr>
              <a:buFont typeface="Times New Roman" pitchFamily="16" charset="0"/>
              <a:buNone/>
              <a:defRPr/>
            </a:pPr>
            <a:endParaRPr lang="en-US">
              <a:latin typeface="Times New Roman" pitchFamily="16" charset="0"/>
              <a:ea typeface="Microsoft YaHei" charset="-122"/>
            </a:endParaRPr>
          </a:p>
        </p:txBody>
      </p:sp>
      <p:sp>
        <p:nvSpPr>
          <p:cNvPr id="2054" name="Rectangle 5"/>
          <p:cNvSpPr>
            <a:spLocks noGrp="1" noChangeArrowheads="1"/>
          </p:cNvSpPr>
          <p:nvPr>
            <p:ph type="title"/>
          </p:nvPr>
        </p:nvSpPr>
        <p:spPr bwMode="auto">
          <a:xfrm>
            <a:off x="457200" y="274638"/>
            <a:ext cx="82248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46800" rIns="0" bIns="0" numCol="1" anchor="b" anchorCtr="0" compatLnSpc="1">
            <a:prstTxWarp prst="textNoShape">
              <a:avLst/>
            </a:prstTxWarp>
          </a:bodyPr>
          <a:lstStyle/>
          <a:p>
            <a:pPr lvl="0"/>
            <a:r>
              <a:rPr lang="en-GB" smtClean="0"/>
              <a:t>Pulse para editar el formato del texto de título</a:t>
            </a:r>
          </a:p>
        </p:txBody>
      </p:sp>
      <p:sp>
        <p:nvSpPr>
          <p:cNvPr id="2055" name="Rectangle 6"/>
          <p:cNvSpPr>
            <a:spLocks noGrp="1" noChangeArrowheads="1"/>
          </p:cNvSpPr>
          <p:nvPr>
            <p:ph type="body" idx="1"/>
          </p:nvPr>
        </p:nvSpPr>
        <p:spPr bwMode="auto">
          <a:xfrm>
            <a:off x="457200" y="1935163"/>
            <a:ext cx="822483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smtClean="0"/>
              <a:t>Pulse para editar los formatos del texto del esquema</a:t>
            </a:r>
          </a:p>
          <a:p>
            <a:pPr lvl="1"/>
            <a:r>
              <a:rPr lang="en-GB" smtClean="0"/>
              <a:t>Segundo nivel del esquema</a:t>
            </a:r>
          </a:p>
          <a:p>
            <a:pPr lvl="2"/>
            <a:r>
              <a:rPr lang="en-GB" smtClean="0"/>
              <a:t>Tercer nivel del esquema</a:t>
            </a:r>
          </a:p>
          <a:p>
            <a:pPr lvl="3"/>
            <a:r>
              <a:rPr lang="en-GB" smtClean="0"/>
              <a:t>Cuarto nivel del esquema</a:t>
            </a:r>
          </a:p>
          <a:p>
            <a:pPr lvl="4"/>
            <a:r>
              <a:rPr lang="en-GB" smtClean="0"/>
              <a:t>Quinto nivel del esquema</a:t>
            </a:r>
          </a:p>
          <a:p>
            <a:pPr lvl="4"/>
            <a:r>
              <a:rPr lang="en-GB" smtClean="0"/>
              <a:t>Sexto nivel del esquema</a:t>
            </a:r>
          </a:p>
          <a:p>
            <a:pPr lvl="4"/>
            <a:r>
              <a:rPr lang="en-GB" smtClean="0"/>
              <a:t>Séptimo nivel del esquema</a:t>
            </a:r>
          </a:p>
          <a:p>
            <a:pPr lvl="4"/>
            <a:r>
              <a:rPr lang="en-GB" smtClean="0"/>
              <a:t>Octavo nivel del esquema</a:t>
            </a:r>
          </a:p>
          <a:p>
            <a:pPr lvl="4"/>
            <a:r>
              <a:rPr lang="en-GB" smtClean="0"/>
              <a:t>Noveno nivel del esquema</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457200" rtl="0" eaLnBrk="0" fontAlgn="base" hangingPunct="0">
        <a:lnSpc>
          <a:spcPts val="5400"/>
        </a:lnSpc>
        <a:spcBef>
          <a:spcPct val="0"/>
        </a:spcBef>
        <a:spcAft>
          <a:spcPct val="0"/>
        </a:spcAft>
        <a:buClr>
          <a:srgbClr val="000000"/>
        </a:buClr>
        <a:buSzPct val="100000"/>
        <a:buFont typeface="Times New Roman" pitchFamily="18" charset="0"/>
        <a:defRPr sz="5000">
          <a:solidFill>
            <a:srgbClr val="DEF5FA"/>
          </a:solidFill>
          <a:latin typeface="+mj-lt"/>
          <a:ea typeface="+mj-ea"/>
          <a:cs typeface="+mj-cs"/>
        </a:defRPr>
      </a:lvl1pPr>
      <a:lvl2pPr algn="l" defTabSz="457200" rtl="0" eaLnBrk="0" fontAlgn="base" hangingPunct="0">
        <a:lnSpc>
          <a:spcPts val="5400"/>
        </a:lnSpc>
        <a:spcBef>
          <a:spcPct val="0"/>
        </a:spcBef>
        <a:spcAft>
          <a:spcPct val="0"/>
        </a:spcAft>
        <a:buClr>
          <a:srgbClr val="000000"/>
        </a:buClr>
        <a:buSzPct val="100000"/>
        <a:buFont typeface="Times New Roman" pitchFamily="18" charset="0"/>
        <a:defRPr sz="5000">
          <a:solidFill>
            <a:srgbClr val="DEF5FA"/>
          </a:solidFill>
          <a:latin typeface="Calibri" pitchFamily="32" charset="0"/>
          <a:ea typeface="Lucida Sans Unicode" charset="0"/>
          <a:cs typeface="Lucida Sans Unicode" charset="0"/>
        </a:defRPr>
      </a:lvl2pPr>
      <a:lvl3pPr algn="l" defTabSz="457200" rtl="0" eaLnBrk="0" fontAlgn="base" hangingPunct="0">
        <a:lnSpc>
          <a:spcPts val="5400"/>
        </a:lnSpc>
        <a:spcBef>
          <a:spcPct val="0"/>
        </a:spcBef>
        <a:spcAft>
          <a:spcPct val="0"/>
        </a:spcAft>
        <a:buClr>
          <a:srgbClr val="000000"/>
        </a:buClr>
        <a:buSzPct val="100000"/>
        <a:buFont typeface="Times New Roman" pitchFamily="18" charset="0"/>
        <a:defRPr sz="5000">
          <a:solidFill>
            <a:srgbClr val="DEF5FA"/>
          </a:solidFill>
          <a:latin typeface="Calibri" pitchFamily="32" charset="0"/>
          <a:ea typeface="Lucida Sans Unicode" charset="0"/>
          <a:cs typeface="Lucida Sans Unicode" charset="0"/>
        </a:defRPr>
      </a:lvl3pPr>
      <a:lvl4pPr algn="l" defTabSz="457200" rtl="0" eaLnBrk="0" fontAlgn="base" hangingPunct="0">
        <a:lnSpc>
          <a:spcPts val="5400"/>
        </a:lnSpc>
        <a:spcBef>
          <a:spcPct val="0"/>
        </a:spcBef>
        <a:spcAft>
          <a:spcPct val="0"/>
        </a:spcAft>
        <a:buClr>
          <a:srgbClr val="000000"/>
        </a:buClr>
        <a:buSzPct val="100000"/>
        <a:buFont typeface="Times New Roman" pitchFamily="18" charset="0"/>
        <a:defRPr sz="5000">
          <a:solidFill>
            <a:srgbClr val="DEF5FA"/>
          </a:solidFill>
          <a:latin typeface="Calibri" pitchFamily="32" charset="0"/>
          <a:ea typeface="Lucida Sans Unicode" charset="0"/>
          <a:cs typeface="Lucida Sans Unicode" charset="0"/>
        </a:defRPr>
      </a:lvl4pPr>
      <a:lvl5pPr algn="l" defTabSz="457200" rtl="0" eaLnBrk="0" fontAlgn="base" hangingPunct="0">
        <a:lnSpc>
          <a:spcPts val="5400"/>
        </a:lnSpc>
        <a:spcBef>
          <a:spcPct val="0"/>
        </a:spcBef>
        <a:spcAft>
          <a:spcPct val="0"/>
        </a:spcAft>
        <a:buClr>
          <a:srgbClr val="000000"/>
        </a:buClr>
        <a:buSzPct val="100000"/>
        <a:buFont typeface="Times New Roman" pitchFamily="18" charset="0"/>
        <a:defRPr sz="5000">
          <a:solidFill>
            <a:srgbClr val="DEF5FA"/>
          </a:solidFill>
          <a:latin typeface="Calibri" pitchFamily="32" charset="0"/>
          <a:ea typeface="Lucida Sans Unicode" charset="0"/>
          <a:cs typeface="Lucida Sans Unicode" charset="0"/>
        </a:defRPr>
      </a:lvl5pPr>
      <a:lvl6pPr marL="2514600" indent="-228600" algn="l" defTabSz="457200" rtl="0" eaLnBrk="0" fontAlgn="base" hangingPunct="0">
        <a:lnSpc>
          <a:spcPts val="5400"/>
        </a:lnSpc>
        <a:spcBef>
          <a:spcPct val="0"/>
        </a:spcBef>
        <a:spcAft>
          <a:spcPct val="0"/>
        </a:spcAft>
        <a:buClr>
          <a:srgbClr val="000000"/>
        </a:buClr>
        <a:buSzPct val="100000"/>
        <a:buFont typeface="Times New Roman" pitchFamily="16" charset="0"/>
        <a:defRPr sz="5000">
          <a:solidFill>
            <a:srgbClr val="DEF5FA"/>
          </a:solidFill>
          <a:latin typeface="Calibri" pitchFamily="32" charset="0"/>
          <a:ea typeface="Lucida Sans Unicode" charset="0"/>
          <a:cs typeface="Lucida Sans Unicode" charset="0"/>
        </a:defRPr>
      </a:lvl6pPr>
      <a:lvl7pPr marL="2971800" indent="-228600" algn="l" defTabSz="457200" rtl="0" eaLnBrk="0" fontAlgn="base" hangingPunct="0">
        <a:lnSpc>
          <a:spcPts val="5400"/>
        </a:lnSpc>
        <a:spcBef>
          <a:spcPct val="0"/>
        </a:spcBef>
        <a:spcAft>
          <a:spcPct val="0"/>
        </a:spcAft>
        <a:buClr>
          <a:srgbClr val="000000"/>
        </a:buClr>
        <a:buSzPct val="100000"/>
        <a:buFont typeface="Times New Roman" pitchFamily="16" charset="0"/>
        <a:defRPr sz="5000">
          <a:solidFill>
            <a:srgbClr val="DEF5FA"/>
          </a:solidFill>
          <a:latin typeface="Calibri" pitchFamily="32" charset="0"/>
          <a:ea typeface="Lucida Sans Unicode" charset="0"/>
          <a:cs typeface="Lucida Sans Unicode" charset="0"/>
        </a:defRPr>
      </a:lvl7pPr>
      <a:lvl8pPr marL="3429000" indent="-228600" algn="l" defTabSz="457200" rtl="0" eaLnBrk="0" fontAlgn="base" hangingPunct="0">
        <a:lnSpc>
          <a:spcPts val="5400"/>
        </a:lnSpc>
        <a:spcBef>
          <a:spcPct val="0"/>
        </a:spcBef>
        <a:spcAft>
          <a:spcPct val="0"/>
        </a:spcAft>
        <a:buClr>
          <a:srgbClr val="000000"/>
        </a:buClr>
        <a:buSzPct val="100000"/>
        <a:buFont typeface="Times New Roman" pitchFamily="16" charset="0"/>
        <a:defRPr sz="5000">
          <a:solidFill>
            <a:srgbClr val="DEF5FA"/>
          </a:solidFill>
          <a:latin typeface="Calibri" pitchFamily="32" charset="0"/>
          <a:ea typeface="Lucida Sans Unicode" charset="0"/>
          <a:cs typeface="Lucida Sans Unicode" charset="0"/>
        </a:defRPr>
      </a:lvl8pPr>
      <a:lvl9pPr marL="3886200" indent="-228600" algn="l" defTabSz="457200" rtl="0" eaLnBrk="0" fontAlgn="base" hangingPunct="0">
        <a:lnSpc>
          <a:spcPts val="5400"/>
        </a:lnSpc>
        <a:spcBef>
          <a:spcPct val="0"/>
        </a:spcBef>
        <a:spcAft>
          <a:spcPct val="0"/>
        </a:spcAft>
        <a:buClr>
          <a:srgbClr val="000000"/>
        </a:buClr>
        <a:buSzPct val="100000"/>
        <a:buFont typeface="Times New Roman" pitchFamily="16" charset="0"/>
        <a:defRPr sz="5000">
          <a:solidFill>
            <a:srgbClr val="DEF5FA"/>
          </a:solidFill>
          <a:latin typeface="Calibri" pitchFamily="32" charset="0"/>
          <a:ea typeface="Lucida Sans Unicode" charset="0"/>
          <a:cs typeface="Lucida Sans Unicode" charset="0"/>
        </a:defRPr>
      </a:lvl9pPr>
    </p:titleStyle>
    <p:bodyStyle>
      <a:lvl1pPr marL="342900" indent="-342900" algn="l" defTabSz="457200" rtl="0" eaLnBrk="0" fontAlgn="base" hangingPunct="0">
        <a:lnSpc>
          <a:spcPts val="2725"/>
        </a:lnSpc>
        <a:spcBef>
          <a:spcPts val="650"/>
        </a:spcBef>
        <a:spcAft>
          <a:spcPct val="0"/>
        </a:spcAft>
        <a:buClr>
          <a:srgbClr val="000000"/>
        </a:buClr>
        <a:buSzPct val="100000"/>
        <a:buFont typeface="Times New Roman" pitchFamily="18" charset="0"/>
        <a:defRPr sz="2600">
          <a:solidFill>
            <a:srgbClr val="FFFFFF"/>
          </a:solidFill>
          <a:latin typeface="+mn-lt"/>
          <a:ea typeface="+mn-ea"/>
          <a:cs typeface="+mn-cs"/>
        </a:defRPr>
      </a:lvl1pPr>
      <a:lvl2pPr marL="742950" indent="-285750" algn="l" defTabSz="457200" rtl="0" eaLnBrk="0" fontAlgn="base" hangingPunct="0">
        <a:lnSpc>
          <a:spcPct val="113000"/>
        </a:lnSpc>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2pPr>
      <a:lvl3pPr marL="1143000" indent="-228600" algn="l" defTabSz="457200" rtl="0" eaLnBrk="0" fontAlgn="base" hangingPunct="0">
        <a:lnSpc>
          <a:spcPct val="113000"/>
        </a:lnSpc>
        <a:spcBef>
          <a:spcPts val="525"/>
        </a:spcBef>
        <a:spcAft>
          <a:spcPct val="0"/>
        </a:spcAft>
        <a:buClr>
          <a:srgbClr val="000000"/>
        </a:buClr>
        <a:buSzPct val="100000"/>
        <a:buFont typeface="Times New Roman" pitchFamily="18" charset="0"/>
        <a:defRPr sz="2100">
          <a:solidFill>
            <a:srgbClr val="FFFFFF"/>
          </a:solidFill>
          <a:latin typeface="+mn-lt"/>
          <a:ea typeface="+mn-ea"/>
          <a:cs typeface="+mn-cs"/>
        </a:defRPr>
      </a:lvl3pPr>
      <a:lvl4pPr marL="1600200" indent="-228600" algn="l" defTabSz="457200" rtl="0" eaLnBrk="0" fontAlgn="base" hangingPunct="0">
        <a:lnSpc>
          <a:spcPct val="113000"/>
        </a:lnSpc>
        <a:spcBef>
          <a:spcPts val="500"/>
        </a:spcBef>
        <a:spcAft>
          <a:spcPct val="0"/>
        </a:spcAft>
        <a:buClr>
          <a:srgbClr val="000000"/>
        </a:buClr>
        <a:buSzPct val="100000"/>
        <a:buFont typeface="Times New Roman" pitchFamily="18" charset="0"/>
        <a:defRPr sz="2000">
          <a:solidFill>
            <a:srgbClr val="FFFFFF"/>
          </a:solidFill>
          <a:latin typeface="+mn-lt"/>
          <a:ea typeface="+mn-ea"/>
          <a:cs typeface="+mn-cs"/>
        </a:defRPr>
      </a:lvl4pPr>
      <a:lvl5pPr marL="2057400" indent="-228600" algn="l" defTabSz="457200" rtl="0" eaLnBrk="0" fontAlgn="base" hangingPunct="0">
        <a:lnSpc>
          <a:spcPct val="113000"/>
        </a:lnSpc>
        <a:spcBef>
          <a:spcPts val="500"/>
        </a:spcBef>
        <a:spcAft>
          <a:spcPct val="0"/>
        </a:spcAft>
        <a:buClr>
          <a:srgbClr val="000000"/>
        </a:buClr>
        <a:buSzPct val="100000"/>
        <a:buFont typeface="Times New Roman" pitchFamily="18" charset="0"/>
        <a:defRPr sz="2000">
          <a:solidFill>
            <a:srgbClr val="FFFFFF"/>
          </a:solidFill>
          <a:latin typeface="+mn-lt"/>
          <a:ea typeface="+mn-ea"/>
          <a:cs typeface="+mn-cs"/>
        </a:defRPr>
      </a:lvl5pPr>
      <a:lvl6pPr marL="2514600" indent="-228600" algn="l" defTabSz="457200" rtl="0" eaLnBrk="0" fontAlgn="base" hangingPunct="0">
        <a:lnSpc>
          <a:spcPct val="113000"/>
        </a:lnSpc>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57200" rtl="0" eaLnBrk="0" fontAlgn="base" hangingPunct="0">
        <a:lnSpc>
          <a:spcPct val="113000"/>
        </a:lnSpc>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57200" rtl="0" eaLnBrk="0" fontAlgn="base" hangingPunct="0">
        <a:lnSpc>
          <a:spcPct val="113000"/>
        </a:lnSpc>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57200" rtl="0" eaLnBrk="0" fontAlgn="base" hangingPunct="0">
        <a:lnSpc>
          <a:spcPct val="113000"/>
        </a:lnSpc>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87F6A-CF42-4681-BC6D-F61BA0C538FD}" type="datetime1">
              <a:rPr lang="en-US" smtClean="0"/>
              <a:t>7/23/2012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89B4D-E418-4722-BB85-EAC98B3C2A11}" type="slidenum">
              <a:rPr lang="en-US" smtClean="0"/>
              <a:t>‹#›</a:t>
            </a:fld>
            <a:endParaRPr lang="en-US"/>
          </a:p>
        </p:txBody>
      </p:sp>
    </p:spTree>
    <p:extLst>
      <p:ext uri="{BB962C8B-B14F-4D97-AF65-F5344CB8AC3E}">
        <p14:creationId xmlns:p14="http://schemas.microsoft.com/office/powerpoint/2010/main" val="3751639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0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10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9.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6.jpeg"/></Relationships>
</file>

<file path=ppt/slides/_rels/slide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1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0.jpeg"/></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1.jpeg"/></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2.jpeg"/></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3.jpeg"/></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4.jpeg"/></Relationships>
</file>

<file path=ppt/slides/_rels/slide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5.jpeg"/></Relationships>
</file>

<file path=ppt/slides/_rels/slide1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6.jpeg"/></Relationships>
</file>

<file path=ppt/slides/_rels/slide1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78.png"/><Relationship Id="rId4" Type="http://schemas.openxmlformats.org/officeDocument/2006/relationships/image" Target="../media/image77.jpeg"/></Relationships>
</file>

<file path=ppt/slides/_rels/slide1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79.jpeg"/></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0.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1.jpeg"/></Relationships>
</file>

<file path=ppt/slides/_rels/slide1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2.jpeg"/></Relationships>
</file>

<file path=ppt/slides/_rels/slide1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3.jpeg"/></Relationships>
</file>

<file path=ppt/slides/_rels/slide1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jpeg"/><Relationship Id="rId4" Type="http://schemas.openxmlformats.org/officeDocument/2006/relationships/image" Target="../media/image84.jpeg"/></Relationships>
</file>

<file path=ppt/slides/_rels/slide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7.png"/></Relationships>
</file>

<file path=ppt/slides/_rels/slide1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8.jpeg"/></Relationships>
</file>

<file path=ppt/slides/_rels/slide13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1.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1.jpeg"/></Relationships>
</file>

<file path=ppt/slides/_rels/slide1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2.jpeg"/></Relationships>
</file>

<file path=ppt/slides/_rels/slide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3.jpeg"/></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4.jpeg"/></Relationships>
</file>

<file path=ppt/slides/_rels/slide1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5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5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5.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5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36.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5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5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9.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5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4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5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1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47.jpeg"/></Relationships>
</file>

<file path=ppt/slides/_rels/slide8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304800" y="1255014"/>
            <a:ext cx="7010400" cy="1443228"/>
          </a:xfrm>
        </p:spPr>
        <p:txBody>
          <a:bodyPr>
            <a:noAutofit/>
          </a:bodyPr>
          <a:lstStyle/>
          <a:p>
            <a:r>
              <a:rPr lang="es-ES" sz="5500" b="1" dirty="0" smtClean="0">
                <a:solidFill>
                  <a:schemeClr val="tx1">
                    <a:lumMod val="85000"/>
                    <a:lumOff val="15000"/>
                  </a:schemeClr>
                </a:solidFill>
                <a:latin typeface="Baskerville Old Face" pitchFamily="18" charset="0"/>
              </a:rPr>
              <a:t>Protección contra caídas </a:t>
            </a:r>
            <a:endParaRPr lang="es-ES" sz="5500" b="1" dirty="0">
              <a:solidFill>
                <a:schemeClr val="tx1">
                  <a:lumMod val="85000"/>
                  <a:lumOff val="15000"/>
                </a:schemeClr>
              </a:solidFill>
              <a:latin typeface="Baskerville Old Face" pitchFamily="18" charset="0"/>
            </a:endParaRPr>
          </a:p>
        </p:txBody>
      </p:sp>
      <p:sp>
        <p:nvSpPr>
          <p:cNvPr id="2057" name="Rectangle 9"/>
          <p:cNvSpPr>
            <a:spLocks noGrp="1" noChangeArrowheads="1"/>
          </p:cNvSpPr>
          <p:nvPr>
            <p:ph type="subTitle" idx="1"/>
          </p:nvPr>
        </p:nvSpPr>
        <p:spPr>
          <a:xfrm>
            <a:off x="1905000" y="2895600"/>
            <a:ext cx="5334000" cy="990600"/>
          </a:xfrm>
        </p:spPr>
        <p:txBody>
          <a:bodyPr>
            <a:normAutofit fontScale="92500" lnSpcReduction="10000"/>
          </a:bodyPr>
          <a:lstStyle/>
          <a:p>
            <a:pPr algn="l">
              <a:spcBef>
                <a:spcPts val="0"/>
              </a:spcBef>
            </a:pPr>
            <a:r>
              <a:rPr lang="en-US" b="1" dirty="0" smtClean="0">
                <a:solidFill>
                  <a:schemeClr val="tx1">
                    <a:lumMod val="85000"/>
                    <a:lumOff val="15000"/>
                  </a:schemeClr>
                </a:solidFill>
                <a:latin typeface="Baskerville Old Face" pitchFamily="18" charset="0"/>
              </a:rPr>
              <a:t>School of Continuing Education </a:t>
            </a:r>
          </a:p>
          <a:p>
            <a:pPr algn="l">
              <a:spcBef>
                <a:spcPts val="0"/>
              </a:spcBef>
            </a:pPr>
            <a:r>
              <a:rPr lang="en-US" b="1" dirty="0" smtClean="0">
                <a:solidFill>
                  <a:schemeClr val="tx1">
                    <a:lumMod val="85000"/>
                    <a:lumOff val="15000"/>
                  </a:schemeClr>
                </a:solidFill>
                <a:latin typeface="Baskerville Old Face" pitchFamily="18" charset="0"/>
              </a:rPr>
              <a:t>&amp; Professional Development</a:t>
            </a:r>
            <a:endParaRPr lang="en-US" b="1" dirty="0">
              <a:solidFill>
                <a:schemeClr val="tx1">
                  <a:lumMod val="85000"/>
                  <a:lumOff val="15000"/>
                </a:schemeClr>
              </a:solidFill>
              <a:latin typeface="Baskerville Old Face" pitchFamily="18" charset="0"/>
            </a:endParaRPr>
          </a:p>
        </p:txBody>
      </p:sp>
      <p:pic>
        <p:nvPicPr>
          <p:cNvPr id="6"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600200" y="3962400"/>
            <a:ext cx="5638800" cy="16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1622" y="1219200"/>
            <a:ext cx="1098755" cy="1362456"/>
          </a:xfrm>
          <a:prstGeom prst="rect">
            <a:avLst/>
          </a:prstGeom>
        </p:spPr>
      </p:pic>
      <p:cxnSp>
        <p:nvCxnSpPr>
          <p:cNvPr id="4" name="Straight Connector 3"/>
          <p:cNvCxnSpPr/>
          <p:nvPr/>
        </p:nvCxnSpPr>
        <p:spPr>
          <a:xfrm>
            <a:off x="457200" y="2657856"/>
            <a:ext cx="809317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391400" y="1219200"/>
            <a:ext cx="0" cy="437218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865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7879" y="457200"/>
            <a:ext cx="4568242" cy="4764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14027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4450"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044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Instalando las redes</a:t>
            </a:r>
          </a:p>
        </p:txBody>
      </p:sp>
      <p:grpSp>
        <p:nvGrpSpPr>
          <p:cNvPr id="11" name="Group 2"/>
          <p:cNvGrpSpPr>
            <a:grpSpLocks/>
          </p:cNvGrpSpPr>
          <p:nvPr/>
        </p:nvGrpSpPr>
        <p:grpSpPr bwMode="auto">
          <a:xfrm>
            <a:off x="2194719" y="2057400"/>
            <a:ext cx="4754562" cy="3565921"/>
            <a:chOff x="1037" y="1219"/>
            <a:chExt cx="3684" cy="2763"/>
          </a:xfrm>
        </p:grpSpPr>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7" y="1219"/>
              <a:ext cx="3684" cy="2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39269599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649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0649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7522"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075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854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0854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9570"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0957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609600" y="2590800"/>
            <a:ext cx="7924800" cy="990600"/>
          </a:xfrm>
        </p:spPr>
        <p:txBody>
          <a:bodyPr>
            <a:noAutofit/>
          </a:bodyPr>
          <a:lstStyle/>
          <a:p>
            <a:r>
              <a:rPr lang="es-ES" sz="6500" dirty="0">
                <a:solidFill>
                  <a:schemeClr val="tx1">
                    <a:lumMod val="85000"/>
                    <a:lumOff val="15000"/>
                  </a:schemeClr>
                </a:solidFill>
                <a:latin typeface="Baskerville Old Face" pitchFamily="18" charset="0"/>
              </a:rPr>
              <a:t>Plataformas de manipulación de materiales</a:t>
            </a:r>
          </a:p>
        </p:txBody>
      </p:sp>
    </p:spTree>
    <p:extLst>
      <p:ext uri="{BB962C8B-B14F-4D97-AF65-F5344CB8AC3E}">
        <p14:creationId xmlns:p14="http://schemas.microsoft.com/office/powerpoint/2010/main" val="3860896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Plataformas de manipulación de materiales</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Las plataformas de manipulación de materiales deben tener barandas</a:t>
            </a:r>
          </a:p>
          <a:p>
            <a:pPr marL="457200" indent="-457200"/>
            <a:r>
              <a:rPr lang="es-ES" sz="2800" dirty="0">
                <a:solidFill>
                  <a:schemeClr val="tx1">
                    <a:lumMod val="85000"/>
                    <a:lumOff val="15000"/>
                  </a:schemeClr>
                </a:solidFill>
                <a:latin typeface="Baskerville Old Face" pitchFamily="18" charset="0"/>
              </a:rPr>
              <a:t>Cuando las barandas están abiertas para recibir materiales los trabajadores deben estar amarrados.</a:t>
            </a:r>
          </a:p>
          <a:p>
            <a:pPr marL="457200" indent="-457200"/>
            <a:r>
              <a:rPr lang="es-ES" sz="2800" dirty="0">
                <a:solidFill>
                  <a:schemeClr val="tx1">
                    <a:lumMod val="85000"/>
                    <a:lumOff val="15000"/>
                  </a:schemeClr>
                </a:solidFill>
                <a:latin typeface="Baskerville Old Face" pitchFamily="18" charset="0"/>
              </a:rPr>
              <a:t>Se prefiere el uso de portones antes que los rieles portátiles.</a:t>
            </a:r>
          </a:p>
          <a:p>
            <a:pPr marL="457200" indent="-457200"/>
            <a:r>
              <a:rPr lang="es-ES" sz="2800" dirty="0">
                <a:solidFill>
                  <a:schemeClr val="tx1">
                    <a:lumMod val="85000"/>
                    <a:lumOff val="15000"/>
                  </a:schemeClr>
                </a:solidFill>
                <a:latin typeface="Baskerville Old Face" pitchFamily="18" charset="0"/>
              </a:rPr>
              <a:t>29 CFR 1926.501(b)(3) y 502 (b)(10) </a:t>
            </a:r>
          </a:p>
        </p:txBody>
      </p:sp>
    </p:spTree>
    <p:extLst>
      <p:ext uri="{BB962C8B-B14F-4D97-AF65-F5344CB8AC3E}">
        <p14:creationId xmlns:p14="http://schemas.microsoft.com/office/powerpoint/2010/main" val="35055042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126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366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1366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800" dirty="0">
                <a:solidFill>
                  <a:schemeClr val="tx1">
                    <a:lumMod val="85000"/>
                    <a:lumOff val="15000"/>
                  </a:schemeClr>
                </a:solidFill>
                <a:latin typeface="Baskerville Old Face" pitchFamily="18" charset="0"/>
              </a:rPr>
              <a:t>Peso corporal ( P )</a:t>
            </a:r>
          </a:p>
          <a:p>
            <a:pPr marL="457200" indent="-457200"/>
            <a:r>
              <a:rPr lang="es-ES" sz="3800" dirty="0">
                <a:solidFill>
                  <a:schemeClr val="tx1">
                    <a:lumMod val="85000"/>
                    <a:lumOff val="15000"/>
                  </a:schemeClr>
                </a:solidFill>
                <a:latin typeface="Baskerville Old Face" pitchFamily="18" charset="0"/>
              </a:rPr>
              <a:t>Distancia de la caída libre (D)</a:t>
            </a:r>
          </a:p>
          <a:p>
            <a:pPr marL="457200" indent="-457200"/>
            <a:r>
              <a:rPr lang="es-ES" sz="3800" dirty="0">
                <a:solidFill>
                  <a:schemeClr val="tx1">
                    <a:lumMod val="85000"/>
                    <a:lumOff val="15000"/>
                  </a:schemeClr>
                </a:solidFill>
                <a:latin typeface="Baskerville Old Face" pitchFamily="18" charset="0"/>
              </a:rPr>
              <a:t>Fuerzas = P x D</a:t>
            </a:r>
          </a:p>
          <a:p>
            <a:pPr marL="457200" indent="-457200"/>
            <a:r>
              <a:rPr lang="es-ES" sz="3800" dirty="0">
                <a:solidFill>
                  <a:schemeClr val="tx1">
                    <a:lumMod val="85000"/>
                    <a:lumOff val="15000"/>
                  </a:schemeClr>
                </a:solidFill>
                <a:latin typeface="Baskerville Old Face" pitchFamily="18" charset="0"/>
              </a:rPr>
              <a:t>Por lo tanto, un trabajador de 215 libras con otras 6 libras de </a:t>
            </a:r>
            <a:r>
              <a:rPr lang="es-ES" sz="3800" dirty="0" err="1">
                <a:solidFill>
                  <a:schemeClr val="tx1">
                    <a:lumMod val="85000"/>
                    <a:lumOff val="15000"/>
                  </a:schemeClr>
                </a:solidFill>
                <a:latin typeface="Baskerville Old Face" pitchFamily="18" charset="0"/>
              </a:rPr>
              <a:t>herramientasque</a:t>
            </a:r>
            <a:r>
              <a:rPr lang="es-ES" sz="3800" dirty="0">
                <a:solidFill>
                  <a:schemeClr val="tx1">
                    <a:lumMod val="85000"/>
                    <a:lumOff val="15000"/>
                  </a:schemeClr>
                </a:solidFill>
                <a:latin typeface="Baskerville Old Face" pitchFamily="18" charset="0"/>
              </a:rPr>
              <a:t> cae desde 1.83 metros puede generar fuerzas de caídas de 1,290 libras en el cuerpo de una persona. </a:t>
            </a:r>
          </a:p>
          <a:p>
            <a:pPr marL="457200" indent="-457200"/>
            <a:r>
              <a:rPr lang="es-ES" sz="3800" dirty="0">
                <a:solidFill>
                  <a:schemeClr val="tx1">
                    <a:lumMod val="85000"/>
                    <a:lumOff val="15000"/>
                  </a:schemeClr>
                </a:solidFill>
                <a:latin typeface="Baskerville Old Face" pitchFamily="18" charset="0"/>
              </a:rPr>
              <a:t>Sin desaceleración adecuada o amortiguación, esto podría causar lesiones graves.</a:t>
            </a:r>
          </a:p>
        </p:txBody>
      </p:sp>
      <p:sp>
        <p:nvSpPr>
          <p:cNvPr id="10" name="Rectangle 4"/>
          <p:cNvSpPr>
            <a:spLocks noGrp="1" noChangeArrowheads="1"/>
          </p:cNvSpPr>
          <p:nvPr>
            <p:ph type="title"/>
          </p:nvPr>
        </p:nvSpPr>
        <p:spPr>
          <a:xfrm>
            <a:off x="1295400" y="685800"/>
            <a:ext cx="73152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Dos factores influyen en </a:t>
            </a:r>
            <a:r>
              <a:rPr lang="es-ES" sz="4500" dirty="0" smtClean="0">
                <a:solidFill>
                  <a:schemeClr val="tx1">
                    <a:lumMod val="85000"/>
                    <a:lumOff val="15000"/>
                  </a:schemeClr>
                </a:solidFill>
                <a:latin typeface="Baskerville Old Face" pitchFamily="18" charset="0"/>
              </a:rPr>
              <a:t>las caídas</a:t>
            </a:r>
            <a:endParaRPr lang="es-E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7556138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469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609600" y="2590800"/>
            <a:ext cx="7924800" cy="990600"/>
          </a:xfrm>
        </p:spPr>
        <p:txBody>
          <a:bodyPr>
            <a:noAutofit/>
          </a:bodyPr>
          <a:lstStyle/>
          <a:p>
            <a:r>
              <a:rPr lang="es-ES" sz="6500" dirty="0">
                <a:solidFill>
                  <a:schemeClr val="tx1">
                    <a:lumMod val="85000"/>
                    <a:lumOff val="15000"/>
                  </a:schemeClr>
                </a:solidFill>
                <a:latin typeface="Baskerville Old Face" pitchFamily="18" charset="0"/>
              </a:rPr>
              <a:t>ANDAMIOS</a:t>
            </a:r>
          </a:p>
        </p:txBody>
      </p:sp>
    </p:spTree>
    <p:extLst>
      <p:ext uri="{BB962C8B-B14F-4D97-AF65-F5344CB8AC3E}">
        <p14:creationId xmlns:p14="http://schemas.microsoft.com/office/powerpoint/2010/main" val="32291158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762000"/>
            <a:ext cx="75438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Trepar por las abrazaderas cruzadas de la estructura de un andamio es </a:t>
            </a:r>
            <a:r>
              <a:rPr lang="es-ES" sz="2800" b="1" dirty="0">
                <a:solidFill>
                  <a:schemeClr val="tx1">
                    <a:lumMod val="85000"/>
                    <a:lumOff val="15000"/>
                  </a:schemeClr>
                </a:solidFill>
                <a:latin typeface="Baskerville Old Face" pitchFamily="18" charset="0"/>
              </a:rPr>
              <a:t>riesgoso</a:t>
            </a:r>
            <a:r>
              <a:rPr lang="es-ES" sz="2800" dirty="0">
                <a:solidFill>
                  <a:schemeClr val="tx1">
                    <a:lumMod val="85000"/>
                    <a:lumOff val="15000"/>
                  </a:schemeClr>
                </a:solidFill>
                <a:latin typeface="Baskerville Old Face" pitchFamily="18" charset="0"/>
              </a:rPr>
              <a:t> y está </a:t>
            </a:r>
            <a:r>
              <a:rPr lang="es-ES" sz="2800" b="1" i="1" dirty="0">
                <a:solidFill>
                  <a:schemeClr val="tx1">
                    <a:lumMod val="85000"/>
                    <a:lumOff val="15000"/>
                  </a:schemeClr>
                </a:solidFill>
                <a:latin typeface="Baskerville Old Face" pitchFamily="18" charset="0"/>
              </a:rPr>
              <a:t>específicamente prohibido </a:t>
            </a:r>
            <a:r>
              <a:rPr lang="es-ES" sz="2800" dirty="0">
                <a:solidFill>
                  <a:schemeClr val="tx1">
                    <a:lumMod val="85000"/>
                    <a:lumOff val="15000"/>
                  </a:schemeClr>
                </a:solidFill>
                <a:latin typeface="Baskerville Old Face" pitchFamily="18" charset="0"/>
              </a:rPr>
              <a:t>por  los parámetros federales. Sin embargo OSHA perite acceso directo desde otro andamio, estructura o elevador personal.</a:t>
            </a:r>
          </a:p>
          <a:p>
            <a:pPr marL="457200" indent="-457200"/>
            <a:r>
              <a:rPr lang="es-ES" sz="2800" dirty="0">
                <a:solidFill>
                  <a:schemeClr val="tx1">
                    <a:lumMod val="85000"/>
                    <a:lumOff val="15000"/>
                  </a:schemeClr>
                </a:solidFill>
                <a:latin typeface="Baskerville Old Face" pitchFamily="18" charset="0"/>
              </a:rPr>
              <a:t>Si tal acceso no es posible , las escaleras de mano, las escaleras de gancho, las escaleras acoplables, las escaleras de torre y demás, las rampas y los pasajes cubiertos deben ser utilizados en cumplimiento de las normas. </a:t>
            </a:r>
          </a:p>
        </p:txBody>
      </p:sp>
    </p:spTree>
    <p:extLst>
      <p:ext uri="{BB962C8B-B14F-4D97-AF65-F5344CB8AC3E}">
        <p14:creationId xmlns:p14="http://schemas.microsoft.com/office/powerpoint/2010/main" val="40436372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Escaleras de gancho y escaleras acoplables</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Deben tener su travesaño más bajo a no más de 60 centímetros por encima del nivel sobre el que se apoya el andamio. </a:t>
            </a:r>
          </a:p>
          <a:p>
            <a:pPr marL="457200" indent="-457200"/>
            <a:r>
              <a:rPr lang="es-ES" sz="2800" dirty="0">
                <a:solidFill>
                  <a:schemeClr val="tx1">
                    <a:lumMod val="85000"/>
                    <a:lumOff val="15000"/>
                  </a:schemeClr>
                </a:solidFill>
                <a:latin typeface="Baskerville Old Face" pitchFamily="18" charset="0"/>
              </a:rPr>
              <a:t>Cuando se usa en un andamio apoyado en una altura de más de 10.6 metros,  deben tener plataformas de descanso a intervalos máximos de 10.6 metros</a:t>
            </a:r>
          </a:p>
          <a:p>
            <a:pPr marL="457200" indent="-457200"/>
            <a:r>
              <a:rPr lang="es-ES" sz="2800" dirty="0">
                <a:solidFill>
                  <a:schemeClr val="tx1">
                    <a:lumMod val="85000"/>
                    <a:lumOff val="15000"/>
                  </a:schemeClr>
                </a:solidFill>
                <a:latin typeface="Baskerville Old Face" pitchFamily="18" charset="0"/>
              </a:rPr>
              <a:t>Deben tener una longitud de peldaño máxima de 22 centímetros y una separación máxima entre peldaños de 42 centímetros. </a:t>
            </a:r>
          </a:p>
          <a:p>
            <a:pPr marL="457200" indent="-457200"/>
            <a:r>
              <a:rPr lang="es-ES" sz="2800" dirty="0">
                <a:solidFill>
                  <a:schemeClr val="tx1">
                    <a:lumMod val="85000"/>
                    <a:lumOff val="15000"/>
                  </a:schemeClr>
                </a:solidFill>
                <a:latin typeface="Baskerville Old Face" pitchFamily="18" charset="0"/>
              </a:rPr>
              <a:t>Deben estar diseñados específicamente para el tipo de andamio con el que están siendo usados. </a:t>
            </a:r>
          </a:p>
        </p:txBody>
      </p:sp>
    </p:spTree>
    <p:extLst>
      <p:ext uri="{BB962C8B-B14F-4D97-AF65-F5344CB8AC3E}">
        <p14:creationId xmlns:p14="http://schemas.microsoft.com/office/powerpoint/2010/main" val="40291067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Escaleras incorporadas en el andamio</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Deben tener una longitud de peldaño de al menos 20 centímetros. </a:t>
            </a:r>
          </a:p>
          <a:p>
            <a:pPr marL="457200" indent="-457200"/>
            <a:r>
              <a:rPr lang="es-ES" sz="2800" dirty="0">
                <a:solidFill>
                  <a:schemeClr val="tx1">
                    <a:lumMod val="85000"/>
                    <a:lumOff val="15000"/>
                  </a:schemeClr>
                </a:solidFill>
                <a:latin typeface="Baskerville Old Face" pitchFamily="18" charset="0"/>
              </a:rPr>
              <a:t>Deben estar diseñados y construidos específicamente para ser utilizados como peldaños de escaleras de mano.</a:t>
            </a:r>
          </a:p>
          <a:p>
            <a:pPr marL="457200" indent="-457200"/>
            <a:r>
              <a:rPr lang="es-ES" sz="2800" dirty="0">
                <a:solidFill>
                  <a:schemeClr val="tx1">
                    <a:lumMod val="85000"/>
                    <a:lumOff val="15000"/>
                  </a:schemeClr>
                </a:solidFill>
                <a:latin typeface="Baskerville Old Face" pitchFamily="18" charset="0"/>
              </a:rPr>
              <a:t>No deben ser utilizados como plataformas de trabajo cuando los peldaños son de menos de 22 centímetros, a menos que cada empleado utilice protección contra caídas o un dispositivo de posición [29 CFR 1926.502(e)]. </a:t>
            </a:r>
          </a:p>
          <a:p>
            <a:pPr marL="457200" indent="-457200"/>
            <a:r>
              <a:rPr lang="es-ES" sz="2800" dirty="0">
                <a:solidFill>
                  <a:schemeClr val="tx1">
                    <a:lumMod val="85000"/>
                    <a:lumOff val="15000"/>
                  </a:schemeClr>
                </a:solidFill>
                <a:latin typeface="Baskerville Old Face" pitchFamily="18" charset="0"/>
              </a:rPr>
              <a:t>Debe estar uniformemente espaciado dentro de cada sección de marco. </a:t>
            </a:r>
          </a:p>
          <a:p>
            <a:pPr marL="457200" indent="-457200"/>
            <a:r>
              <a:rPr lang="es-ES" sz="2800" dirty="0">
                <a:solidFill>
                  <a:schemeClr val="tx1">
                    <a:lumMod val="85000"/>
                    <a:lumOff val="15000"/>
                  </a:schemeClr>
                </a:solidFill>
                <a:latin typeface="Baskerville Old Face" pitchFamily="18" charset="0"/>
              </a:rPr>
              <a:t>Debe tener plataformas de descanso a intervalos máximos de 10.6 metros sobre cada andamio con apoyo que se encuentre a más de 10.6 metros de altura.</a:t>
            </a:r>
          </a:p>
          <a:p>
            <a:pPr marL="457200" indent="-457200"/>
            <a:r>
              <a:rPr lang="es-ES" sz="2800" dirty="0">
                <a:solidFill>
                  <a:schemeClr val="tx1">
                    <a:lumMod val="85000"/>
                    <a:lumOff val="15000"/>
                  </a:schemeClr>
                </a:solidFill>
                <a:latin typeface="Baskerville Old Face" pitchFamily="18" charset="0"/>
              </a:rPr>
              <a:t>Debe tener una separación máxima entre peldaños de 42 centímetros. </a:t>
            </a:r>
          </a:p>
        </p:txBody>
      </p:sp>
    </p:spTree>
    <p:extLst>
      <p:ext uri="{BB962C8B-B14F-4D97-AF65-F5344CB8AC3E}">
        <p14:creationId xmlns:p14="http://schemas.microsoft.com/office/powerpoint/2010/main" val="40979134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790700" y="1143000"/>
            <a:ext cx="5562600" cy="4171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447409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¿Acceso directo?</a:t>
            </a:r>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4600" y="2057400"/>
            <a:ext cx="41148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2985812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752600" y="914400"/>
            <a:ext cx="5638800" cy="422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8988342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22882"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Tipos de andamios</a:t>
            </a:r>
          </a:p>
        </p:txBody>
      </p:sp>
      <p:sp>
        <p:nvSpPr>
          <p:cNvPr id="9" name="Rectangle 5"/>
          <p:cNvSpPr txBox="1">
            <a:spLocks noChangeArrowheads="1"/>
          </p:cNvSpPr>
          <p:nvPr/>
        </p:nvSpPr>
        <p:spPr>
          <a:xfrm>
            <a:off x="762000" y="1752600"/>
            <a:ext cx="4114800" cy="4419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Con apoyo</a:t>
            </a:r>
          </a:p>
          <a:p>
            <a:pPr marL="457200" indent="-457200"/>
            <a:r>
              <a:rPr lang="es-ES" sz="2800" dirty="0">
                <a:solidFill>
                  <a:schemeClr val="tx1">
                    <a:lumMod val="85000"/>
                    <a:lumOff val="15000"/>
                  </a:schemeClr>
                </a:solidFill>
                <a:latin typeface="Baskerville Old Face" pitchFamily="18" charset="0"/>
              </a:rPr>
              <a:t>De marco fabricado</a:t>
            </a:r>
          </a:p>
          <a:p>
            <a:pPr marL="457200" indent="-457200"/>
            <a:r>
              <a:rPr lang="es-ES" sz="2800" dirty="0">
                <a:solidFill>
                  <a:schemeClr val="tx1">
                    <a:lumMod val="85000"/>
                    <a:lumOff val="15000"/>
                  </a:schemeClr>
                </a:solidFill>
                <a:latin typeface="Baskerville Old Face" pitchFamily="18" charset="0"/>
              </a:rPr>
              <a:t>Tubo y acople </a:t>
            </a:r>
          </a:p>
          <a:p>
            <a:pPr marL="457200" indent="-457200"/>
            <a:r>
              <a:rPr lang="es-ES" sz="2800" dirty="0">
                <a:solidFill>
                  <a:schemeClr val="tx1">
                    <a:lumMod val="85000"/>
                    <a:lumOff val="15000"/>
                  </a:schemeClr>
                </a:solidFill>
                <a:latin typeface="Baskerville Old Face" pitchFamily="18" charset="0"/>
              </a:rPr>
              <a:t>De soporte de pared</a:t>
            </a:r>
          </a:p>
          <a:p>
            <a:pPr marL="457200" indent="-457200"/>
            <a:r>
              <a:rPr lang="es-ES" sz="2800" dirty="0">
                <a:solidFill>
                  <a:schemeClr val="tx1">
                    <a:lumMod val="85000"/>
                    <a:lumOff val="15000"/>
                  </a:schemeClr>
                </a:solidFill>
                <a:latin typeface="Baskerville Old Face" pitchFamily="18" charset="0"/>
              </a:rPr>
              <a:t>De  soporte de forma</a:t>
            </a:r>
          </a:p>
          <a:p>
            <a:pPr marL="457200" indent="-457200"/>
            <a:r>
              <a:rPr lang="es-ES" sz="2800" dirty="0">
                <a:solidFill>
                  <a:schemeClr val="tx1">
                    <a:lumMod val="85000"/>
                    <a:lumOff val="15000"/>
                  </a:schemeClr>
                </a:solidFill>
                <a:latin typeface="Baskerville Old Face" pitchFamily="18" charset="0"/>
              </a:rPr>
              <a:t>Gato de escalera</a:t>
            </a:r>
          </a:p>
          <a:p>
            <a:pPr marL="457200" indent="-457200"/>
            <a:r>
              <a:rPr lang="es-ES" sz="2800" dirty="0">
                <a:solidFill>
                  <a:schemeClr val="tx1">
                    <a:lumMod val="85000"/>
                    <a:lumOff val="15000"/>
                  </a:schemeClr>
                </a:solidFill>
                <a:latin typeface="Baskerville Old Face" pitchFamily="18" charset="0"/>
              </a:rPr>
              <a:t>	Bomba de gato</a:t>
            </a:r>
          </a:p>
          <a:p>
            <a:pPr marL="457200" indent="-457200"/>
            <a:r>
              <a:rPr lang="es-ES" sz="2800" dirty="0">
                <a:solidFill>
                  <a:schemeClr val="tx1">
                    <a:lumMod val="85000"/>
                    <a:lumOff val="15000"/>
                  </a:schemeClr>
                </a:solidFill>
                <a:latin typeface="Baskerville Old Face" pitchFamily="18" charset="0"/>
              </a:rPr>
              <a:t>Suspendidos</a:t>
            </a:r>
          </a:p>
          <a:p>
            <a:pPr marL="457200" indent="-457200"/>
            <a:r>
              <a:rPr lang="es-ES" sz="2800" dirty="0">
                <a:solidFill>
                  <a:schemeClr val="tx1">
                    <a:lumMod val="85000"/>
                    <a:lumOff val="15000"/>
                  </a:schemeClr>
                </a:solidFill>
                <a:latin typeface="Baskerville Old Face" pitchFamily="18" charset="0"/>
              </a:rPr>
              <a:t>De péndulo</a:t>
            </a:r>
          </a:p>
          <a:p>
            <a:pPr marL="457200" indent="-457200"/>
            <a:r>
              <a:rPr lang="es-ES" sz="2800" dirty="0">
                <a:solidFill>
                  <a:schemeClr val="tx1">
                    <a:lumMod val="85000"/>
                    <a:lumOff val="15000"/>
                  </a:schemeClr>
                </a:solidFill>
                <a:latin typeface="Baskerville Old Face" pitchFamily="18" charset="0"/>
              </a:rPr>
              <a:t>Multipuntos</a:t>
            </a:r>
          </a:p>
          <a:p>
            <a:pPr marL="457200" indent="-457200"/>
            <a:r>
              <a:rPr lang="es-ES" sz="2800" dirty="0">
                <a:solidFill>
                  <a:schemeClr val="tx1">
                    <a:lumMod val="85000"/>
                    <a:lumOff val="15000"/>
                  </a:schemeClr>
                </a:solidFill>
                <a:latin typeface="Baskerville Old Face" pitchFamily="18" charset="0"/>
              </a:rPr>
              <a:t>Catenaria </a:t>
            </a:r>
          </a:p>
        </p:txBody>
      </p:sp>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7700" y="2133601"/>
            <a:ext cx="3962399" cy="2971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48146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800" dirty="0">
                <a:solidFill>
                  <a:schemeClr val="tx1">
                    <a:lumMod val="85000"/>
                    <a:lumOff val="15000"/>
                  </a:schemeClr>
                </a:solidFill>
                <a:latin typeface="Baskerville Old Face" pitchFamily="18" charset="0"/>
              </a:rPr>
              <a:t>Las caídas son la causa principal de fatalidades en el rubro de la construcción.</a:t>
            </a:r>
          </a:p>
          <a:p>
            <a:pPr marL="457200" indent="-457200"/>
            <a:r>
              <a:rPr lang="es-ES" sz="3800" dirty="0">
                <a:solidFill>
                  <a:schemeClr val="tx1">
                    <a:lumMod val="85000"/>
                    <a:lumOff val="15000"/>
                  </a:schemeClr>
                </a:solidFill>
                <a:latin typeface="Baskerville Old Face" pitchFamily="18" charset="0"/>
              </a:rPr>
              <a:t>En 2008 se produjeron 700 caídas fatales.</a:t>
            </a:r>
          </a:p>
          <a:p>
            <a:pPr marL="457200" indent="-457200"/>
            <a:r>
              <a:rPr lang="es-ES" sz="3800" dirty="0">
                <a:solidFill>
                  <a:schemeClr val="tx1">
                    <a:lumMod val="85000"/>
                    <a:lumOff val="15000"/>
                  </a:schemeClr>
                </a:solidFill>
                <a:latin typeface="Baskerville Old Face" pitchFamily="18" charset="0"/>
              </a:rPr>
              <a:t>En 2009 se produjeron 617 caídas fatales.</a:t>
            </a:r>
          </a:p>
          <a:p>
            <a:pPr marL="457200" indent="-457200"/>
            <a:r>
              <a:rPr lang="es-ES" sz="3800" dirty="0">
                <a:solidFill>
                  <a:schemeClr val="tx1">
                    <a:lumMod val="85000"/>
                    <a:lumOff val="15000"/>
                  </a:schemeClr>
                </a:solidFill>
                <a:latin typeface="Baskerville Old Face" pitchFamily="18" charset="0"/>
              </a:rPr>
              <a:t>La mitad de estas caídas ocurrieron en la construcción.</a:t>
            </a:r>
          </a:p>
          <a:p>
            <a:pPr marL="457200" indent="-457200"/>
            <a:r>
              <a:rPr lang="es-ES" sz="3800" dirty="0">
                <a:solidFill>
                  <a:schemeClr val="tx1">
                    <a:lumMod val="85000"/>
                    <a:lumOff val="15000"/>
                  </a:schemeClr>
                </a:solidFill>
                <a:latin typeface="Baskerville Old Face" pitchFamily="18" charset="0"/>
              </a:rPr>
              <a:t>Las lesiones por caídas cuestan millones cada año</a:t>
            </a:r>
          </a:p>
        </p:txBody>
      </p:sp>
      <p:sp>
        <p:nvSpPr>
          <p:cNvPr id="10" name="Rectangle 4"/>
          <p:cNvSpPr>
            <a:spLocks noGrp="1" noChangeArrowheads="1"/>
          </p:cNvSpPr>
          <p:nvPr>
            <p:ph type="title"/>
          </p:nvPr>
        </p:nvSpPr>
        <p:spPr>
          <a:xfrm>
            <a:off x="1295400" y="685800"/>
            <a:ext cx="7315200" cy="990600"/>
          </a:xfrm>
        </p:spPr>
        <p:txBody>
          <a:bodyPr>
            <a:normAutofit/>
          </a:bodyPr>
          <a:lstStyle/>
          <a:p>
            <a:pPr algn="l"/>
            <a:r>
              <a:rPr lang="es-ES" sz="4500" dirty="0">
                <a:solidFill>
                  <a:schemeClr val="tx1">
                    <a:lumMod val="85000"/>
                    <a:lumOff val="15000"/>
                  </a:schemeClr>
                </a:solidFill>
                <a:latin typeface="Baskerville Old Face" pitchFamily="18" charset="0"/>
              </a:rPr>
              <a:t>Caídas</a:t>
            </a:r>
          </a:p>
        </p:txBody>
      </p:sp>
    </p:spTree>
    <p:extLst>
      <p:ext uri="{BB962C8B-B14F-4D97-AF65-F5344CB8AC3E}">
        <p14:creationId xmlns:p14="http://schemas.microsoft.com/office/powerpoint/2010/main" val="12120025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Escaleras y escaleras de mano</a:t>
            </a:r>
          </a:p>
        </p:txBody>
      </p:sp>
      <p:sp>
        <p:nvSpPr>
          <p:cNvPr id="9" name="Rectangle 5"/>
          <p:cNvSpPr txBox="1">
            <a:spLocks noChangeArrowheads="1"/>
          </p:cNvSpPr>
          <p:nvPr/>
        </p:nvSpPr>
        <p:spPr>
          <a:xfrm>
            <a:off x="762000" y="1752600"/>
            <a:ext cx="4114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Escaleras de mano</a:t>
            </a:r>
          </a:p>
          <a:p>
            <a:pPr marL="457200" indent="-457200"/>
            <a:r>
              <a:rPr lang="es-ES" sz="2800" dirty="0">
                <a:solidFill>
                  <a:schemeClr val="tx1">
                    <a:lumMod val="85000"/>
                    <a:lumOff val="15000"/>
                  </a:schemeClr>
                </a:solidFill>
                <a:latin typeface="Baskerville Old Face" pitchFamily="18" charset="0"/>
              </a:rPr>
              <a:t>De extensión</a:t>
            </a:r>
          </a:p>
          <a:p>
            <a:pPr marL="457200" indent="-457200"/>
            <a:r>
              <a:rPr lang="es-ES" sz="2800" dirty="0">
                <a:solidFill>
                  <a:schemeClr val="tx1">
                    <a:lumMod val="85000"/>
                    <a:lumOff val="15000"/>
                  </a:schemeClr>
                </a:solidFill>
                <a:latin typeface="Baskerville Old Face" pitchFamily="18" charset="0"/>
              </a:rPr>
              <a:t>De escalón</a:t>
            </a:r>
          </a:p>
          <a:p>
            <a:pPr marL="457200" indent="-457200"/>
            <a:r>
              <a:rPr lang="es-ES" sz="2800" dirty="0">
                <a:solidFill>
                  <a:schemeClr val="tx1">
                    <a:lumMod val="85000"/>
                    <a:lumOff val="15000"/>
                  </a:schemeClr>
                </a:solidFill>
                <a:latin typeface="Baskerville Old Face" pitchFamily="18" charset="0"/>
              </a:rPr>
              <a:t>Fijadas verticales</a:t>
            </a:r>
          </a:p>
          <a:p>
            <a:pPr marL="457200" indent="-457200"/>
            <a:r>
              <a:rPr lang="es-ES" sz="2800" dirty="0">
                <a:solidFill>
                  <a:schemeClr val="tx1">
                    <a:lumMod val="85000"/>
                    <a:lumOff val="15000"/>
                  </a:schemeClr>
                </a:solidFill>
                <a:latin typeface="Baskerville Old Face" pitchFamily="18" charset="0"/>
              </a:rPr>
              <a:t>Construidas para el trabajo</a:t>
            </a:r>
          </a:p>
        </p:txBody>
      </p:sp>
      <p:pic>
        <p:nvPicPr>
          <p:cNvPr id="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133600"/>
            <a:ext cx="39624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5320397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Escalera de mano de extensión</a:t>
            </a:r>
          </a:p>
        </p:txBody>
      </p:sp>
      <p:grpSp>
        <p:nvGrpSpPr>
          <p:cNvPr id="12" name="Group 2"/>
          <p:cNvGrpSpPr>
            <a:grpSpLocks noChangeAspect="1"/>
          </p:cNvGrpSpPr>
          <p:nvPr/>
        </p:nvGrpSpPr>
        <p:grpSpPr bwMode="auto">
          <a:xfrm>
            <a:off x="2895600" y="1981200"/>
            <a:ext cx="3156580" cy="3747843"/>
            <a:chOff x="1296" y="1200"/>
            <a:chExt cx="3166" cy="2398"/>
          </a:xfrm>
        </p:grpSpPr>
        <p:pic>
          <p:nvPicPr>
            <p:cNvPr id="1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6" y="1200"/>
              <a:ext cx="3166" cy="2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16457845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Escaleras y escaleras de mano</a:t>
            </a:r>
          </a:p>
        </p:txBody>
      </p:sp>
      <p:sp>
        <p:nvSpPr>
          <p:cNvPr id="9" name="Rectangle 5"/>
          <p:cNvSpPr txBox="1">
            <a:spLocks noChangeArrowheads="1"/>
          </p:cNvSpPr>
          <p:nvPr/>
        </p:nvSpPr>
        <p:spPr>
          <a:xfrm>
            <a:off x="762000" y="1752600"/>
            <a:ext cx="4114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200" dirty="0">
                <a:solidFill>
                  <a:schemeClr val="tx1">
                    <a:lumMod val="85000"/>
                    <a:lumOff val="15000"/>
                  </a:schemeClr>
                </a:solidFill>
                <a:latin typeface="Baskerville Old Face" pitchFamily="18" charset="0"/>
              </a:rPr>
              <a:t>Se arriesga a caer si las escaleras de mano portátiles no se ubican de manera segura cada vez que van a ser utilizadas. Mientras usted está sobre una, ésta puede moverse y resbalar de su base. También usted puede perder el equilibrio al subir o bajarse de una escalera de mano. Las caídas desde una escalera de mano pueden causar de torceduras hasta la muerte.</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307625" y="2133600"/>
            <a:ext cx="2843330" cy="3113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2498778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667000" y="304800"/>
            <a:ext cx="381000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422403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724912" y="609600"/>
            <a:ext cx="3694176" cy="4983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983136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0" name="Picture 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778000" y="1066800"/>
            <a:ext cx="558800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222000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714500" y="990600"/>
            <a:ext cx="5715000" cy="427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056131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Escaleras con escalones</a:t>
            </a:r>
          </a:p>
        </p:txBody>
      </p:sp>
      <p:grpSp>
        <p:nvGrpSpPr>
          <p:cNvPr id="9" name="Group 2"/>
          <p:cNvGrpSpPr>
            <a:grpSpLocks/>
          </p:cNvGrpSpPr>
          <p:nvPr/>
        </p:nvGrpSpPr>
        <p:grpSpPr bwMode="auto">
          <a:xfrm>
            <a:off x="674841" y="1905000"/>
            <a:ext cx="3806825" cy="3806825"/>
            <a:chOff x="360" y="1407"/>
            <a:chExt cx="2398" cy="2398"/>
          </a:xfrm>
        </p:grpSpPr>
        <p:pic>
          <p:nvPicPr>
            <p:cNvPr id="1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 y="1407"/>
              <a:ext cx="2398" cy="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4" name="Group 4"/>
          <p:cNvGrpSpPr>
            <a:grpSpLocks/>
          </p:cNvGrpSpPr>
          <p:nvPr/>
        </p:nvGrpSpPr>
        <p:grpSpPr bwMode="auto">
          <a:xfrm>
            <a:off x="6065991" y="2776537"/>
            <a:ext cx="1406525" cy="2062163"/>
            <a:chOff x="3756" y="1956"/>
            <a:chExt cx="886" cy="1299"/>
          </a:xfrm>
        </p:grpSpPr>
        <p:pic>
          <p:nvPicPr>
            <p:cNvPr id="15"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6" y="1956"/>
              <a:ext cx="886"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30982411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492524" y="764458"/>
            <a:ext cx="4158951" cy="4648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342710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086100" y="762000"/>
            <a:ext cx="2971800" cy="44126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5910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1" y="1905000"/>
            <a:ext cx="8915400" cy="3554819"/>
          </a:xfrm>
          <a:prstGeom prst="rect">
            <a:avLst/>
          </a:prstGeom>
          <a:noFill/>
        </p:spPr>
        <p:txBody>
          <a:bodyPr wrap="square" rtlCol="0">
            <a:spAutoFit/>
          </a:bodyPr>
          <a:lstStyle/>
          <a:p>
            <a:pPr>
              <a:tabLst>
                <a:tab pos="114300" algn="l"/>
                <a:tab pos="2971800" algn="l"/>
                <a:tab pos="5943600" algn="l"/>
              </a:tabLst>
            </a:pPr>
            <a:r>
              <a:rPr lang="en-US" sz="1800" b="1" dirty="0" smtClean="0">
                <a:solidFill>
                  <a:schemeClr val="tx1"/>
                </a:solidFill>
                <a:latin typeface="Baskerville Old Face" pitchFamily="18" charset="0"/>
              </a:rPr>
              <a:t>	</a:t>
            </a:r>
            <a:r>
              <a:rPr lang="en-US" b="1" dirty="0" smtClean="0">
                <a:solidFill>
                  <a:schemeClr val="tx1"/>
                </a:solidFill>
                <a:latin typeface="Baskerville Old Face" pitchFamily="18" charset="0"/>
              </a:rPr>
              <a:t>2010	2009	2008</a:t>
            </a:r>
          </a:p>
          <a:p>
            <a:pPr>
              <a:tabLst>
                <a:tab pos="114300" algn="l"/>
                <a:tab pos="2971800" algn="l"/>
                <a:tab pos="5943600" algn="l"/>
              </a:tabLst>
            </a:pPr>
            <a:r>
              <a:rPr lang="en-US" sz="1500" b="1" dirty="0" smtClean="0">
                <a:solidFill>
                  <a:schemeClr val="tx1"/>
                </a:solidFill>
                <a:latin typeface="Baskerville Old Face" pitchFamily="18" charset="0"/>
              </a:rPr>
              <a:t>	</a:t>
            </a:r>
            <a:r>
              <a:rPr lang="en-US" sz="1500" b="1" dirty="0" err="1" smtClean="0">
                <a:solidFill>
                  <a:schemeClr val="tx1"/>
                </a:solidFill>
                <a:latin typeface="Baskerville Old Face" pitchFamily="18" charset="0"/>
              </a:rPr>
              <a:t>Andamios</a:t>
            </a:r>
            <a:r>
              <a:rPr lang="en-US" sz="1500" b="1" dirty="0">
                <a:solidFill>
                  <a:schemeClr val="tx1"/>
                </a:solidFill>
                <a:latin typeface="Baskerville Old Face" pitchFamily="18" charset="0"/>
              </a:rPr>
              <a:t>	</a:t>
            </a:r>
            <a:r>
              <a:rPr lang="en-US" sz="1500" b="1" dirty="0" err="1" smtClean="0">
                <a:solidFill>
                  <a:schemeClr val="tx1"/>
                </a:solidFill>
                <a:latin typeface="Baskerville Old Face" pitchFamily="18" charset="0"/>
              </a:rPr>
              <a:t>Andamios</a:t>
            </a:r>
            <a:r>
              <a:rPr lang="en-US" sz="1500" b="1" dirty="0">
                <a:solidFill>
                  <a:schemeClr val="tx1"/>
                </a:solidFill>
                <a:latin typeface="Baskerville Old Face" pitchFamily="18" charset="0"/>
              </a:rPr>
              <a:t>	</a:t>
            </a:r>
            <a:r>
              <a:rPr lang="en-US" sz="1500" b="1" dirty="0" err="1" smtClean="0">
                <a:solidFill>
                  <a:schemeClr val="tx1"/>
                </a:solidFill>
                <a:latin typeface="Baskerville Old Face" pitchFamily="18" charset="0"/>
              </a:rPr>
              <a:t>Andamios</a:t>
            </a:r>
            <a:endParaRPr lang="en-US" sz="1500" b="1" dirty="0" smtClean="0">
              <a:solidFill>
                <a:schemeClr val="tx1"/>
              </a:solidFill>
              <a:latin typeface="Baskerville Old Face" pitchFamily="18" charset="0"/>
            </a:endParaRPr>
          </a:p>
          <a:p>
            <a:pPr>
              <a:tabLst>
                <a:tab pos="114300" algn="l"/>
                <a:tab pos="2971800" algn="l"/>
                <a:tab pos="5943600" algn="l"/>
              </a:tabLst>
            </a:pP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Protección</a:t>
            </a:r>
            <a:r>
              <a:rPr lang="en-US" sz="1500" b="1" dirty="0">
                <a:solidFill>
                  <a:schemeClr val="tx1"/>
                </a:solidFill>
                <a:latin typeface="Baskerville Old Face" pitchFamily="18" charset="0"/>
              </a:rPr>
              <a:t> contra </a:t>
            </a:r>
            <a:r>
              <a:rPr lang="en-US" sz="1500" b="1" dirty="0" err="1" smtClean="0">
                <a:solidFill>
                  <a:schemeClr val="tx1"/>
                </a:solidFill>
                <a:latin typeface="Baskerville Old Face" pitchFamily="18" charset="0"/>
              </a:rPr>
              <a:t>caídas</a:t>
            </a: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Protección</a:t>
            </a:r>
            <a:r>
              <a:rPr lang="en-US" sz="1500" b="1" dirty="0">
                <a:solidFill>
                  <a:schemeClr val="tx1"/>
                </a:solidFill>
                <a:latin typeface="Baskerville Old Face" pitchFamily="18" charset="0"/>
              </a:rPr>
              <a:t> contra </a:t>
            </a:r>
            <a:r>
              <a:rPr lang="en-US" sz="1500" b="1" dirty="0" err="1" smtClean="0">
                <a:solidFill>
                  <a:schemeClr val="tx1"/>
                </a:solidFill>
                <a:latin typeface="Baskerville Old Face" pitchFamily="18" charset="0"/>
              </a:rPr>
              <a:t>caídas</a:t>
            </a: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Comunicación</a:t>
            </a:r>
            <a:r>
              <a:rPr lang="en-US" sz="1500" b="1" dirty="0">
                <a:solidFill>
                  <a:schemeClr val="tx1"/>
                </a:solidFill>
                <a:latin typeface="Baskerville Old Face" pitchFamily="18" charset="0"/>
              </a:rPr>
              <a:t> de </a:t>
            </a:r>
            <a:r>
              <a:rPr lang="en-US" sz="1500" b="1" dirty="0" err="1" smtClean="0">
                <a:solidFill>
                  <a:schemeClr val="tx1"/>
                </a:solidFill>
                <a:latin typeface="Baskerville Old Face" pitchFamily="18" charset="0"/>
              </a:rPr>
              <a:t>riesgo</a:t>
            </a:r>
            <a:endParaRPr lang="en-US" sz="1500" b="1" dirty="0" smtClean="0">
              <a:solidFill>
                <a:schemeClr val="tx1"/>
              </a:solidFill>
              <a:latin typeface="Baskerville Old Face" pitchFamily="18" charset="0"/>
            </a:endParaRPr>
          </a:p>
          <a:p>
            <a:pPr>
              <a:tabLst>
                <a:tab pos="114300" algn="l"/>
                <a:tab pos="2971800" algn="l"/>
                <a:tab pos="5943600" algn="l"/>
              </a:tabLst>
            </a:pP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Comunicación</a:t>
            </a:r>
            <a:r>
              <a:rPr lang="en-US" sz="1500" b="1" dirty="0">
                <a:solidFill>
                  <a:schemeClr val="tx1"/>
                </a:solidFill>
                <a:latin typeface="Baskerville Old Face" pitchFamily="18" charset="0"/>
              </a:rPr>
              <a:t> de </a:t>
            </a:r>
            <a:r>
              <a:rPr lang="en-US" sz="1500" b="1" dirty="0" err="1" smtClean="0">
                <a:solidFill>
                  <a:schemeClr val="tx1"/>
                </a:solidFill>
                <a:latin typeface="Baskerville Old Face" pitchFamily="18" charset="0"/>
              </a:rPr>
              <a:t>riesgo</a:t>
            </a: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Comunicación</a:t>
            </a:r>
            <a:r>
              <a:rPr lang="en-US" sz="1500" b="1" dirty="0">
                <a:solidFill>
                  <a:schemeClr val="tx1"/>
                </a:solidFill>
                <a:latin typeface="Baskerville Old Face" pitchFamily="18" charset="0"/>
              </a:rPr>
              <a:t> de </a:t>
            </a:r>
            <a:r>
              <a:rPr lang="en-US" sz="1500" b="1" dirty="0" err="1" smtClean="0">
                <a:solidFill>
                  <a:schemeClr val="tx1"/>
                </a:solidFill>
                <a:latin typeface="Baskerville Old Face" pitchFamily="18" charset="0"/>
              </a:rPr>
              <a:t>riesgo</a:t>
            </a: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Protección</a:t>
            </a:r>
            <a:r>
              <a:rPr lang="en-US" sz="1500" b="1" dirty="0">
                <a:solidFill>
                  <a:schemeClr val="tx1"/>
                </a:solidFill>
                <a:latin typeface="Baskerville Old Face" pitchFamily="18" charset="0"/>
              </a:rPr>
              <a:t> contra </a:t>
            </a:r>
            <a:r>
              <a:rPr lang="en-US" sz="1500" b="1" dirty="0" err="1" smtClean="0">
                <a:solidFill>
                  <a:schemeClr val="tx1"/>
                </a:solidFill>
                <a:latin typeface="Baskerville Old Face" pitchFamily="18" charset="0"/>
              </a:rPr>
              <a:t>caídas</a:t>
            </a:r>
            <a:endParaRPr lang="en-US" sz="1500" b="1" dirty="0" smtClean="0">
              <a:solidFill>
                <a:schemeClr val="tx1"/>
              </a:solidFill>
              <a:latin typeface="Baskerville Old Face" pitchFamily="18" charset="0"/>
            </a:endParaRPr>
          </a:p>
          <a:p>
            <a:pPr>
              <a:tabLst>
                <a:tab pos="114300" algn="l"/>
                <a:tab pos="2971800" algn="l"/>
                <a:tab pos="5943600" algn="l"/>
              </a:tabLst>
            </a:pP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Protección</a:t>
            </a:r>
            <a:r>
              <a:rPr lang="en-US" sz="1500" b="1" dirty="0">
                <a:solidFill>
                  <a:schemeClr val="tx1"/>
                </a:solidFill>
                <a:latin typeface="Baskerville Old Face" pitchFamily="18" charset="0"/>
              </a:rPr>
              <a:t> </a:t>
            </a:r>
            <a:r>
              <a:rPr lang="en-US" sz="1500" b="1" dirty="0" err="1" smtClean="0">
                <a:solidFill>
                  <a:schemeClr val="tx1"/>
                </a:solidFill>
                <a:latin typeface="Baskerville Old Face" pitchFamily="18" charset="0"/>
              </a:rPr>
              <a:t>respiratoria</a:t>
            </a: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Protección</a:t>
            </a:r>
            <a:r>
              <a:rPr lang="en-US" sz="1500" b="1" dirty="0">
                <a:solidFill>
                  <a:schemeClr val="tx1"/>
                </a:solidFill>
                <a:latin typeface="Baskerville Old Face" pitchFamily="18" charset="0"/>
              </a:rPr>
              <a:t> </a:t>
            </a:r>
            <a:r>
              <a:rPr lang="en-US" sz="1500" b="1" dirty="0" err="1" smtClean="0">
                <a:solidFill>
                  <a:schemeClr val="tx1"/>
                </a:solidFill>
                <a:latin typeface="Baskerville Old Face" pitchFamily="18" charset="0"/>
              </a:rPr>
              <a:t>respiratoria</a:t>
            </a: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Protección</a:t>
            </a:r>
            <a:r>
              <a:rPr lang="en-US" sz="1500" b="1" dirty="0">
                <a:solidFill>
                  <a:schemeClr val="tx1"/>
                </a:solidFill>
                <a:latin typeface="Baskerville Old Face" pitchFamily="18" charset="0"/>
              </a:rPr>
              <a:t> </a:t>
            </a:r>
            <a:r>
              <a:rPr lang="en-US" sz="1500" b="1" dirty="0" err="1" smtClean="0">
                <a:solidFill>
                  <a:schemeClr val="tx1"/>
                </a:solidFill>
                <a:latin typeface="Baskerville Old Face" pitchFamily="18" charset="0"/>
              </a:rPr>
              <a:t>respiratoria</a:t>
            </a:r>
            <a:endParaRPr lang="en-US" sz="1500" b="1" dirty="0" smtClean="0">
              <a:solidFill>
                <a:schemeClr val="tx1"/>
              </a:solidFill>
              <a:latin typeface="Baskerville Old Face" pitchFamily="18" charset="0"/>
            </a:endParaRPr>
          </a:p>
          <a:p>
            <a:pPr>
              <a:tabLst>
                <a:tab pos="114300" algn="l"/>
                <a:tab pos="2971800" algn="l"/>
                <a:tab pos="5943600" algn="l"/>
              </a:tabLst>
            </a:pPr>
            <a:r>
              <a:rPr lang="en-US" sz="1500" b="1" dirty="0">
                <a:solidFill>
                  <a:schemeClr val="tx1"/>
                </a:solidFill>
                <a:latin typeface="Baskerville Old Face" pitchFamily="18" charset="0"/>
              </a:rPr>
              <a:t>	</a:t>
            </a:r>
            <a:r>
              <a:rPr lang="en-US" sz="1500" b="1" dirty="0" err="1">
                <a:solidFill>
                  <a:schemeClr val="tx1"/>
                </a:solidFill>
                <a:latin typeface="Baskerville Old Face" pitchFamily="18" charset="0"/>
              </a:rPr>
              <a:t>Escaleras</a:t>
            </a:r>
            <a:r>
              <a:rPr lang="en-US" sz="1500" b="1" dirty="0">
                <a:solidFill>
                  <a:schemeClr val="tx1"/>
                </a:solidFill>
                <a:latin typeface="Baskerville Old Face" pitchFamily="18" charset="0"/>
              </a:rPr>
              <a:t> de </a:t>
            </a:r>
            <a:r>
              <a:rPr lang="en-US" sz="1500" b="1" dirty="0" err="1" smtClean="0">
                <a:solidFill>
                  <a:schemeClr val="tx1"/>
                </a:solidFill>
                <a:latin typeface="Baskerville Old Face" pitchFamily="18" charset="0"/>
              </a:rPr>
              <a:t>mano</a:t>
            </a:r>
            <a:r>
              <a:rPr lang="en-US" sz="1500" b="1" dirty="0" smtClean="0">
                <a:solidFill>
                  <a:schemeClr val="tx1"/>
                </a:solidFill>
                <a:latin typeface="Baskerville Old Face" pitchFamily="18" charset="0"/>
              </a:rPr>
              <a:t>	</a:t>
            </a:r>
            <a:r>
              <a:rPr lang="es-ES" sz="1500" b="1" dirty="0">
                <a:solidFill>
                  <a:schemeClr val="tx1"/>
                </a:solidFill>
                <a:latin typeface="Baskerville Old Face" pitchFamily="18" charset="0"/>
              </a:rPr>
              <a:t>Control de energía peligrosa 	Control de energía peligrosa </a:t>
            </a:r>
            <a:r>
              <a:rPr lang="es-ES" sz="1500" b="1" dirty="0" smtClean="0">
                <a:solidFill>
                  <a:schemeClr val="tx1"/>
                </a:solidFill>
                <a:latin typeface="Baskerville Old Face" pitchFamily="18" charset="0"/>
              </a:rPr>
              <a:t>  	Escaleras </a:t>
            </a:r>
            <a:r>
              <a:rPr lang="es-ES" sz="1500" b="1" dirty="0">
                <a:solidFill>
                  <a:schemeClr val="tx1"/>
                </a:solidFill>
                <a:latin typeface="Baskerville Old Face" pitchFamily="18" charset="0"/>
              </a:rPr>
              <a:t>de mano </a:t>
            </a:r>
            <a:r>
              <a:rPr lang="es-ES" sz="1500" b="1" dirty="0" smtClean="0">
                <a:solidFill>
                  <a:schemeClr val="tx1"/>
                </a:solidFill>
                <a:latin typeface="Baskerville Old Face" pitchFamily="18" charset="0"/>
              </a:rPr>
              <a:t>	  (</a:t>
            </a:r>
            <a:r>
              <a:rPr lang="es-ES" sz="1500" b="1" dirty="0">
                <a:solidFill>
                  <a:schemeClr val="tx1"/>
                </a:solidFill>
                <a:latin typeface="Baskerville Old Face" pitchFamily="18" charset="0"/>
              </a:rPr>
              <a:t>cierre y </a:t>
            </a:r>
            <a:r>
              <a:rPr lang="es-ES" sz="1500" b="1" dirty="0" err="1">
                <a:solidFill>
                  <a:schemeClr val="tx1"/>
                </a:solidFill>
                <a:latin typeface="Baskerville Old Face" pitchFamily="18" charset="0"/>
              </a:rPr>
              <a:t>etiqueteado</a:t>
            </a:r>
            <a:r>
              <a:rPr lang="es-ES" sz="1500" b="1" dirty="0" smtClean="0">
                <a:solidFill>
                  <a:schemeClr val="tx1"/>
                </a:solidFill>
                <a:latin typeface="Baskerville Old Face" pitchFamily="18" charset="0"/>
              </a:rPr>
              <a:t>)</a:t>
            </a:r>
            <a:r>
              <a:rPr lang="es-ES" sz="1500" b="1" dirty="0">
                <a:solidFill>
                  <a:schemeClr val="tx1"/>
                </a:solidFill>
                <a:latin typeface="Baskerville Old Face" pitchFamily="18" charset="0"/>
              </a:rPr>
              <a:t>	</a:t>
            </a:r>
            <a:r>
              <a:rPr lang="es-ES" sz="1500" b="1" dirty="0" smtClean="0">
                <a:solidFill>
                  <a:schemeClr val="tx1"/>
                </a:solidFill>
                <a:latin typeface="Baskerville Old Face" pitchFamily="18" charset="0"/>
              </a:rPr>
              <a:t>	  (cierre </a:t>
            </a:r>
            <a:r>
              <a:rPr lang="es-ES" sz="1500" b="1" dirty="0">
                <a:solidFill>
                  <a:schemeClr val="tx1"/>
                </a:solidFill>
                <a:latin typeface="Baskerville Old Face" pitchFamily="18" charset="0"/>
              </a:rPr>
              <a:t>y </a:t>
            </a:r>
            <a:r>
              <a:rPr lang="es-ES" sz="1500" b="1" dirty="0" err="1">
                <a:solidFill>
                  <a:schemeClr val="tx1"/>
                </a:solidFill>
                <a:latin typeface="Baskerville Old Face" pitchFamily="18" charset="0"/>
              </a:rPr>
              <a:t>etiqueteado</a:t>
            </a:r>
            <a:r>
              <a:rPr lang="es-ES" sz="1500" b="1" dirty="0" smtClean="0">
                <a:solidFill>
                  <a:schemeClr val="tx1"/>
                </a:solidFill>
                <a:latin typeface="Baskerville Old Face" pitchFamily="18" charset="0"/>
              </a:rPr>
              <a:t>)</a:t>
            </a:r>
          </a:p>
          <a:p>
            <a:pPr>
              <a:tabLst>
                <a:tab pos="114300" algn="l"/>
                <a:tab pos="2971800" algn="l"/>
                <a:tab pos="5943600" algn="l"/>
              </a:tabLst>
            </a:pPr>
            <a:r>
              <a:rPr lang="es-ES" sz="1500" b="1" dirty="0">
                <a:solidFill>
                  <a:schemeClr val="tx1"/>
                </a:solidFill>
                <a:latin typeface="Baskerville Old Face" pitchFamily="18" charset="0"/>
              </a:rPr>
              <a:t>	</a:t>
            </a:r>
            <a:r>
              <a:rPr lang="es-ES" sz="1500" b="1" dirty="0" smtClean="0">
                <a:solidFill>
                  <a:schemeClr val="tx1"/>
                </a:solidFill>
                <a:latin typeface="Baskerville Old Face" pitchFamily="18" charset="0"/>
              </a:rPr>
              <a:t>Control </a:t>
            </a:r>
            <a:r>
              <a:rPr lang="es-ES" sz="1500" b="1" dirty="0">
                <a:solidFill>
                  <a:schemeClr val="tx1"/>
                </a:solidFill>
                <a:latin typeface="Baskerville Old Face" pitchFamily="18" charset="0"/>
              </a:rPr>
              <a:t>de energía peligrosa 	Eléctricas (métodos de alambrado</a:t>
            </a:r>
            <a:r>
              <a:rPr lang="es-ES" sz="1500" b="1" dirty="0" smtClean="0">
                <a:solidFill>
                  <a:schemeClr val="tx1"/>
                </a:solidFill>
                <a:latin typeface="Baskerville Old Face" pitchFamily="18" charset="0"/>
              </a:rPr>
              <a:t>)</a:t>
            </a:r>
            <a:r>
              <a:rPr lang="es-ES" sz="1500" b="1" dirty="0">
                <a:solidFill>
                  <a:schemeClr val="tx1"/>
                </a:solidFill>
                <a:latin typeface="Baskerville Old Face" pitchFamily="18" charset="0"/>
              </a:rPr>
              <a:t>	Eléctricas (métodos de </a:t>
            </a:r>
            <a:r>
              <a:rPr lang="es-ES" sz="1500" b="1" dirty="0" smtClean="0">
                <a:solidFill>
                  <a:schemeClr val="tx1"/>
                </a:solidFill>
                <a:latin typeface="Baskerville Old Face" pitchFamily="18" charset="0"/>
              </a:rPr>
              <a:t>alambrado)</a:t>
            </a:r>
          </a:p>
          <a:p>
            <a:pPr>
              <a:tabLst>
                <a:tab pos="114300" algn="l"/>
                <a:tab pos="2971800" algn="l"/>
                <a:tab pos="5943600" algn="l"/>
              </a:tabLst>
            </a:pPr>
            <a:r>
              <a:rPr lang="es-ES" sz="1500" b="1" dirty="0">
                <a:solidFill>
                  <a:schemeClr val="tx1"/>
                </a:solidFill>
                <a:latin typeface="Baskerville Old Face" pitchFamily="18" charset="0"/>
              </a:rPr>
              <a:t>	  </a:t>
            </a:r>
            <a:r>
              <a:rPr lang="es-ES" sz="1500" b="1" dirty="0" smtClean="0">
                <a:solidFill>
                  <a:schemeClr val="tx1"/>
                </a:solidFill>
                <a:latin typeface="Baskerville Old Face" pitchFamily="18" charset="0"/>
              </a:rPr>
              <a:t> (</a:t>
            </a:r>
            <a:r>
              <a:rPr lang="es-ES" sz="1500" b="1" dirty="0">
                <a:solidFill>
                  <a:schemeClr val="tx1"/>
                </a:solidFill>
                <a:latin typeface="Baskerville Old Face" pitchFamily="18" charset="0"/>
              </a:rPr>
              <a:t>cierre y </a:t>
            </a:r>
            <a:r>
              <a:rPr lang="es-ES" sz="1500" b="1" dirty="0" err="1">
                <a:solidFill>
                  <a:schemeClr val="tx1"/>
                </a:solidFill>
                <a:latin typeface="Baskerville Old Face" pitchFamily="18" charset="0"/>
              </a:rPr>
              <a:t>etiqueteado</a:t>
            </a:r>
            <a:r>
              <a:rPr lang="es-ES" sz="1500" b="1" dirty="0">
                <a:solidFill>
                  <a:schemeClr val="tx1"/>
                </a:solidFill>
                <a:latin typeface="Baskerville Old Face" pitchFamily="18" charset="0"/>
              </a:rPr>
              <a:t>) 	Camiones industriales	Camiones industriales</a:t>
            </a:r>
            <a:endParaRPr lang="es-ES" sz="1500" b="1" dirty="0" smtClean="0">
              <a:solidFill>
                <a:schemeClr val="tx1"/>
              </a:solidFill>
              <a:latin typeface="Baskerville Old Face" pitchFamily="18" charset="0"/>
            </a:endParaRPr>
          </a:p>
          <a:p>
            <a:pPr>
              <a:tabLst>
                <a:tab pos="114300" algn="l"/>
                <a:tab pos="2971800" algn="l"/>
                <a:tab pos="5943600" algn="l"/>
              </a:tabLst>
            </a:pPr>
            <a:r>
              <a:rPr lang="es-ES" sz="1500" b="1" dirty="0" smtClean="0">
                <a:solidFill>
                  <a:schemeClr val="tx1"/>
                </a:solidFill>
                <a:latin typeface="Baskerville Old Face" pitchFamily="18" charset="0"/>
              </a:rPr>
              <a:t>  </a:t>
            </a:r>
            <a:r>
              <a:rPr lang="es-ES" sz="1500" b="1" dirty="0">
                <a:solidFill>
                  <a:schemeClr val="tx1"/>
                </a:solidFill>
                <a:latin typeface="Baskerville Old Face" pitchFamily="18" charset="0"/>
              </a:rPr>
              <a:t>Eléctricas (métodos de alambrado) </a:t>
            </a:r>
            <a:r>
              <a:rPr lang="es-ES" sz="1500" b="1" dirty="0" smtClean="0">
                <a:solidFill>
                  <a:schemeClr val="tx1"/>
                </a:solidFill>
                <a:latin typeface="Baskerville Old Face" pitchFamily="18" charset="0"/>
              </a:rPr>
              <a:t>	Protección de maquinarias	</a:t>
            </a:r>
            <a:r>
              <a:rPr lang="es-ES" sz="1500" b="1" dirty="0">
                <a:solidFill>
                  <a:schemeClr val="tx1"/>
                </a:solidFill>
                <a:latin typeface="Baskerville Old Face" pitchFamily="18" charset="0"/>
              </a:rPr>
              <a:t>Escaleras de </a:t>
            </a:r>
            <a:r>
              <a:rPr lang="es-ES" sz="1500" b="1" dirty="0" smtClean="0">
                <a:solidFill>
                  <a:schemeClr val="tx1"/>
                </a:solidFill>
                <a:latin typeface="Baskerville Old Face" pitchFamily="18" charset="0"/>
              </a:rPr>
              <a:t>mano</a:t>
            </a:r>
          </a:p>
          <a:p>
            <a:pPr>
              <a:tabLst>
                <a:tab pos="114300" algn="l"/>
                <a:tab pos="2971800" algn="l"/>
                <a:tab pos="5943600" algn="l"/>
              </a:tabLst>
            </a:pPr>
            <a:r>
              <a:rPr lang="es-ES" sz="1500" b="1" dirty="0">
                <a:solidFill>
                  <a:schemeClr val="tx1"/>
                </a:solidFill>
                <a:latin typeface="Baskerville Old Face" pitchFamily="18" charset="0"/>
              </a:rPr>
              <a:t>	</a:t>
            </a:r>
            <a:r>
              <a:rPr lang="es-ES" sz="1500" b="1" dirty="0" smtClean="0">
                <a:solidFill>
                  <a:schemeClr val="tx1"/>
                </a:solidFill>
                <a:latin typeface="Baskerville Old Face" pitchFamily="18" charset="0"/>
              </a:rPr>
              <a:t>Eléctricas </a:t>
            </a:r>
            <a:r>
              <a:rPr lang="es-ES" sz="1500" b="1" dirty="0">
                <a:solidFill>
                  <a:schemeClr val="tx1"/>
                </a:solidFill>
                <a:latin typeface="Baskerville Old Face" pitchFamily="18" charset="0"/>
              </a:rPr>
              <a:t>(en general) 	</a:t>
            </a:r>
            <a:r>
              <a:rPr lang="es-ES" sz="1500" b="1" dirty="0" smtClean="0">
                <a:solidFill>
                  <a:schemeClr val="tx1"/>
                </a:solidFill>
                <a:latin typeface="Baskerville Old Face" pitchFamily="18" charset="0"/>
              </a:rPr>
              <a:t>Eléctricas </a:t>
            </a:r>
            <a:r>
              <a:rPr lang="es-ES" sz="1500" b="1" dirty="0">
                <a:solidFill>
                  <a:schemeClr val="tx1"/>
                </a:solidFill>
                <a:latin typeface="Baskerville Old Face" pitchFamily="18" charset="0"/>
              </a:rPr>
              <a:t>(en general) 	</a:t>
            </a:r>
            <a:r>
              <a:rPr lang="es-ES" sz="1500" b="1" dirty="0" smtClean="0">
                <a:solidFill>
                  <a:schemeClr val="tx1"/>
                </a:solidFill>
                <a:latin typeface="Baskerville Old Face" pitchFamily="18" charset="0"/>
              </a:rPr>
              <a:t>Escaleras de mano</a:t>
            </a:r>
          </a:p>
          <a:p>
            <a:pPr>
              <a:tabLst>
                <a:tab pos="114300" algn="l"/>
                <a:tab pos="2971800" algn="l"/>
                <a:tab pos="5943600" algn="l"/>
              </a:tabLst>
            </a:pPr>
            <a:r>
              <a:rPr lang="es-ES" sz="1500" b="1" dirty="0" smtClean="0">
                <a:solidFill>
                  <a:schemeClr val="tx1"/>
                </a:solidFill>
                <a:latin typeface="Baskerville Old Face" pitchFamily="18" charset="0"/>
              </a:rPr>
              <a:t>			Eléctricas (en general)</a:t>
            </a:r>
            <a:endParaRPr lang="en-US" sz="1500" b="1" dirty="0" smtClean="0">
              <a:solidFill>
                <a:schemeClr val="tx1"/>
              </a:solidFill>
              <a:latin typeface="Baskerville Old Face" pitchFamily="18" charset="0"/>
            </a:endParaRPr>
          </a:p>
          <a:p>
            <a:pPr>
              <a:tabLst>
                <a:tab pos="114300" algn="l"/>
                <a:tab pos="2971800" algn="l"/>
                <a:tab pos="5943600" algn="l"/>
              </a:tabLst>
            </a:pPr>
            <a:endParaRPr lang="en-US" sz="1200" b="1" dirty="0">
              <a:solidFill>
                <a:schemeClr val="tx1"/>
              </a:solidFill>
              <a:latin typeface="Baskerville Old Face" pitchFamily="18" charset="0"/>
            </a:endParaRPr>
          </a:p>
          <a:p>
            <a:pPr>
              <a:tabLst>
                <a:tab pos="114300" algn="l"/>
                <a:tab pos="2971800" algn="l"/>
                <a:tab pos="5943600" algn="l"/>
              </a:tabLst>
            </a:pPr>
            <a:endParaRPr lang="en-US" sz="1200" b="1" dirty="0" smtClean="0">
              <a:solidFill>
                <a:schemeClr val="tx1"/>
              </a:solidFill>
              <a:latin typeface="Baskerville Old Face" pitchFamily="18" charset="0"/>
            </a:endParaRPr>
          </a:p>
          <a:p>
            <a:pPr>
              <a:tabLst>
                <a:tab pos="114300" algn="l"/>
                <a:tab pos="2971800" algn="l"/>
                <a:tab pos="5943600" algn="l"/>
              </a:tabLst>
            </a:pPr>
            <a:endParaRPr lang="en-US" sz="1200" b="1" dirty="0">
              <a:solidFill>
                <a:schemeClr val="tx1"/>
              </a:solidFill>
              <a:latin typeface="Baskerville Old Face" pitchFamily="18" charset="0"/>
            </a:endParaRPr>
          </a:p>
        </p:txBody>
      </p:sp>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1295400" y="685800"/>
            <a:ext cx="73152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Las 10 infracciones principales según OSHA</a:t>
            </a:r>
          </a:p>
        </p:txBody>
      </p:sp>
    </p:spTree>
    <p:extLst>
      <p:ext uri="{BB962C8B-B14F-4D97-AF65-F5344CB8AC3E}">
        <p14:creationId xmlns:p14="http://schemas.microsoft.com/office/powerpoint/2010/main" val="38302332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857500" y="609600"/>
            <a:ext cx="3429000" cy="4888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41109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005137" y="357188"/>
            <a:ext cx="3133725" cy="500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14930574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0" name="Picture 1"/>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971800" y="501444"/>
            <a:ext cx="3200400" cy="5140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079014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¿Cómo evito los riesgos?</a:t>
            </a:r>
          </a:p>
        </p:txBody>
      </p:sp>
      <p:sp>
        <p:nvSpPr>
          <p:cNvPr id="9" name="Rectangle 5"/>
          <p:cNvSpPr txBox="1">
            <a:spLocks noChangeArrowheads="1"/>
          </p:cNvSpPr>
          <p:nvPr/>
        </p:nvSpPr>
        <p:spPr>
          <a:xfrm>
            <a:off x="762000" y="1752600"/>
            <a:ext cx="7424922" cy="4419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200" dirty="0">
                <a:solidFill>
                  <a:schemeClr val="tx1">
                    <a:lumMod val="85000"/>
                    <a:lumOff val="15000"/>
                  </a:schemeClr>
                </a:solidFill>
                <a:latin typeface="Baskerville Old Face" pitchFamily="18" charset="0"/>
              </a:rPr>
              <a:t>Ubicar las escaleras de mano portátiles de forma que las barras laterales se extiendan al menos un metro por encima del suelo. </a:t>
            </a:r>
          </a:p>
          <a:p>
            <a:pPr marL="0" indent="0">
              <a:buNone/>
            </a:pPr>
            <a:r>
              <a:rPr lang="es-ES" sz="2200" dirty="0">
                <a:solidFill>
                  <a:schemeClr val="tx1">
                    <a:lumMod val="85000"/>
                    <a:lumOff val="15000"/>
                  </a:schemeClr>
                </a:solidFill>
                <a:latin typeface="Baskerville Old Face" pitchFamily="18" charset="0"/>
              </a:rPr>
              <a:t>Asegure las barras laterales en el tope a un soporte rígido y use un dispositivo de agarrar la extensión de un metro no sea posible.</a:t>
            </a:r>
          </a:p>
          <a:p>
            <a:pPr marL="0" indent="0">
              <a:buNone/>
            </a:pPr>
            <a:r>
              <a:rPr lang="es-ES" sz="2200" dirty="0">
                <a:solidFill>
                  <a:schemeClr val="tx1">
                    <a:lumMod val="85000"/>
                    <a:lumOff val="15000"/>
                  </a:schemeClr>
                </a:solidFill>
                <a:latin typeface="Baskerville Old Face" pitchFamily="18" charset="0"/>
              </a:rPr>
              <a:t>Asegúrese de que el peso sobre la escalera no causará que esta resbale de su punto de apoyo. </a:t>
            </a:r>
          </a:p>
          <a:p>
            <a:pPr marL="0" indent="0">
              <a:buNone/>
            </a:pPr>
            <a:r>
              <a:rPr lang="es-ES" sz="2200" dirty="0">
                <a:solidFill>
                  <a:schemeClr val="tx1">
                    <a:lumMod val="85000"/>
                    <a:lumOff val="15000"/>
                  </a:schemeClr>
                </a:solidFill>
                <a:latin typeface="Baskerville Old Face" pitchFamily="18" charset="0"/>
              </a:rPr>
              <a:t>Antes de cada uso inspeccione las escaleras de mano por si presentan rajaduras o partes rotas como travesaños, peldaños, barras laterales, patas y componentes de cierre.</a:t>
            </a:r>
          </a:p>
          <a:p>
            <a:pPr marL="0" indent="0">
              <a:buNone/>
            </a:pPr>
            <a:r>
              <a:rPr lang="es-ES" sz="2200" dirty="0">
                <a:solidFill>
                  <a:schemeClr val="tx1">
                    <a:lumMod val="85000"/>
                    <a:lumOff val="15000"/>
                  </a:schemeClr>
                </a:solidFill>
                <a:latin typeface="Baskerville Old Face" pitchFamily="18" charset="0"/>
              </a:rPr>
              <a:t>No aplique a la escalera un peso superior al que ha sido diseñada para soportar. [Más información en “Seguridad en la escalera de mano”. ] </a:t>
            </a:r>
          </a:p>
          <a:p>
            <a:pPr marL="0" indent="0">
              <a:buNone/>
            </a:pPr>
            <a:r>
              <a:rPr lang="es-ES" sz="2200" dirty="0">
                <a:solidFill>
                  <a:schemeClr val="tx1">
                    <a:lumMod val="85000"/>
                    <a:lumOff val="15000"/>
                  </a:schemeClr>
                </a:solidFill>
                <a:latin typeface="Baskerville Old Face" pitchFamily="18" charset="0"/>
              </a:rPr>
              <a:t>Use solamente escaleras de mano que se ajuste a los parámetros de diseño de OSHA [29 CFR 1926.1053(a)(1)].</a:t>
            </a:r>
          </a:p>
        </p:txBody>
      </p:sp>
    </p:spTree>
    <p:extLst>
      <p:ext uri="{BB962C8B-B14F-4D97-AF65-F5344CB8AC3E}">
        <p14:creationId xmlns:p14="http://schemas.microsoft.com/office/powerpoint/2010/main" val="22313860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Fija vertical</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1676400"/>
            <a:ext cx="21336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1600200"/>
            <a:ext cx="23622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19800" y="1600200"/>
            <a:ext cx="2514600"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689968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Construida </a:t>
            </a:r>
            <a:r>
              <a:rPr lang="es-ES" sz="4500" dirty="0" smtClean="0">
                <a:solidFill>
                  <a:schemeClr val="tx1">
                    <a:lumMod val="85000"/>
                    <a:lumOff val="15000"/>
                  </a:schemeClr>
                </a:solidFill>
                <a:latin typeface="Baskerville Old Face" pitchFamily="18" charset="0"/>
              </a:rPr>
              <a:t>en </a:t>
            </a:r>
            <a:r>
              <a:rPr lang="es-ES" sz="4500" dirty="0">
                <a:solidFill>
                  <a:schemeClr val="tx1">
                    <a:lumMod val="85000"/>
                    <a:lumOff val="15000"/>
                  </a:schemeClr>
                </a:solidFill>
                <a:latin typeface="Baskerville Old Face" pitchFamily="18" charset="0"/>
              </a:rPr>
              <a:t>el trabajo</a:t>
            </a:r>
          </a:p>
        </p:txBody>
      </p:sp>
      <p:sp>
        <p:nvSpPr>
          <p:cNvPr id="9" name="Rectangle 5"/>
          <p:cNvSpPr txBox="1">
            <a:spLocks noChangeArrowheads="1"/>
          </p:cNvSpPr>
          <p:nvPr/>
        </p:nvSpPr>
        <p:spPr>
          <a:xfrm>
            <a:off x="762000" y="1752600"/>
            <a:ext cx="35814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1600" dirty="0">
                <a:solidFill>
                  <a:schemeClr val="tx1">
                    <a:lumMod val="85000"/>
                    <a:lumOff val="15000"/>
                  </a:schemeClr>
                </a:solidFill>
                <a:latin typeface="Baskerville Old Face" pitchFamily="18" charset="0"/>
              </a:rPr>
              <a:t>De ancho simple</a:t>
            </a:r>
          </a:p>
          <a:p>
            <a:pPr marL="0" indent="0">
              <a:buNone/>
            </a:pPr>
            <a:r>
              <a:rPr lang="es-ES" sz="1600" dirty="0">
                <a:solidFill>
                  <a:schemeClr val="tx1">
                    <a:lumMod val="85000"/>
                    <a:lumOff val="15000"/>
                  </a:schemeClr>
                </a:solidFill>
                <a:latin typeface="Baskerville Old Face" pitchFamily="18" charset="0"/>
              </a:rPr>
              <a:t>40 centímetros mínimo</a:t>
            </a:r>
          </a:p>
          <a:p>
            <a:pPr marL="0" indent="0">
              <a:buNone/>
            </a:pPr>
            <a:r>
              <a:rPr lang="es-ES" sz="1600" dirty="0">
                <a:solidFill>
                  <a:schemeClr val="tx1">
                    <a:lumMod val="85000"/>
                    <a:lumOff val="15000"/>
                  </a:schemeClr>
                </a:solidFill>
                <a:latin typeface="Baskerville Old Face" pitchFamily="18" charset="0"/>
              </a:rPr>
              <a:t>61 centímetros máximo</a:t>
            </a:r>
          </a:p>
          <a:p>
            <a:pPr marL="0" indent="0">
              <a:buNone/>
            </a:pPr>
            <a:r>
              <a:rPr lang="es-ES" sz="1600" dirty="0">
                <a:solidFill>
                  <a:schemeClr val="tx1">
                    <a:lumMod val="85000"/>
                    <a:lumOff val="15000"/>
                  </a:schemeClr>
                </a:solidFill>
                <a:latin typeface="Baskerville Old Face" pitchFamily="18" charset="0"/>
              </a:rPr>
              <a:t>Riel lateral: 38 por 89 milímetros para escaleras de menos de 5.8 metros y 38 por 140 milímetros para escaleras de más de 5.8 metros. Los rieles laterales no deben exceder los 9 metros.</a:t>
            </a:r>
          </a:p>
          <a:p>
            <a:pPr marL="0" indent="0">
              <a:buNone/>
            </a:pPr>
            <a:r>
              <a:rPr lang="es-ES" sz="1600" dirty="0">
                <a:solidFill>
                  <a:schemeClr val="tx1">
                    <a:lumMod val="85000"/>
                    <a:lumOff val="15000"/>
                  </a:schemeClr>
                </a:solidFill>
                <a:latin typeface="Baskerville Old Face" pitchFamily="18" charset="0"/>
              </a:rPr>
              <a:t>Barra entre peldaños: 19 por 38 milímetros.</a:t>
            </a:r>
          </a:p>
          <a:p>
            <a:pPr marL="0" indent="0">
              <a:buNone/>
            </a:pPr>
            <a:r>
              <a:rPr lang="es-ES" sz="1600" dirty="0">
                <a:solidFill>
                  <a:schemeClr val="tx1">
                    <a:lumMod val="85000"/>
                    <a:lumOff val="15000"/>
                  </a:schemeClr>
                </a:solidFill>
                <a:latin typeface="Baskerville Old Face" pitchFamily="18" charset="0"/>
              </a:rPr>
              <a:t>Peldaños: 19 por 64 milímetros para rieles laterales ubicados a 40 centímetros entre sí.</a:t>
            </a:r>
          </a:p>
          <a:p>
            <a:pPr marL="0" indent="0">
              <a:buNone/>
            </a:pPr>
            <a:r>
              <a:rPr lang="es-ES" sz="1600" dirty="0">
                <a:solidFill>
                  <a:schemeClr val="tx1">
                    <a:lumMod val="85000"/>
                    <a:lumOff val="15000"/>
                  </a:schemeClr>
                </a:solidFill>
                <a:latin typeface="Baskerville Old Face" pitchFamily="18" charset="0"/>
              </a:rPr>
              <a:t>Peldaños: 19 por 89 milímetros para rieles laterales ubicados a más de 40 y hasta 61 centímetros.</a:t>
            </a:r>
          </a:p>
        </p:txBody>
      </p:sp>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495800" y="2438399"/>
            <a:ext cx="4234870" cy="2325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6907321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714500" y="914400"/>
            <a:ext cx="57150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924190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233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4233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El entrenamiento requerido</a:t>
            </a:r>
          </a:p>
        </p:txBody>
      </p:sp>
      <p:sp>
        <p:nvSpPr>
          <p:cNvPr id="9"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1600" dirty="0">
                <a:solidFill>
                  <a:schemeClr val="tx1">
                    <a:lumMod val="85000"/>
                    <a:lumOff val="15000"/>
                  </a:schemeClr>
                </a:solidFill>
                <a:latin typeface="Baskerville Old Face" pitchFamily="18" charset="0"/>
              </a:rPr>
              <a:t>De acuerdo con los requisitos, los empleadores deben proveer de un programa de entrenamiento a cada empleado que use escaleras de mano o similares. El programa debe capacitar los trabajadores para que reconozcan los riesgos relacionados a las escaleras de mano y las fijas, de forma tal que puedan llevar a cabo los procedimientos necesarios para minimizar esos peligros. Por ejemplo, los empleadores deben garantizar que cada empleado sea entrenado por una persona competente en las áreas siguientes, según corresponda:</a:t>
            </a:r>
          </a:p>
          <a:p>
            <a:pPr marL="400050" lvl="1" indent="0">
              <a:buNone/>
            </a:pPr>
            <a:r>
              <a:rPr lang="es-ES" sz="1600" dirty="0">
                <a:solidFill>
                  <a:schemeClr val="tx1">
                    <a:lumMod val="85000"/>
                    <a:lumOff val="15000"/>
                  </a:schemeClr>
                </a:solidFill>
                <a:latin typeface="Baskerville Old Face" pitchFamily="18" charset="0"/>
              </a:rPr>
              <a:t>La naturaleza de los riesgos de caída en el área de trabajo; </a:t>
            </a:r>
          </a:p>
          <a:p>
            <a:pPr marL="400050" lvl="1" indent="0">
              <a:buNone/>
            </a:pPr>
            <a:r>
              <a:rPr lang="es-ES" sz="1600" dirty="0">
                <a:solidFill>
                  <a:schemeClr val="tx1">
                    <a:lumMod val="85000"/>
                    <a:lumOff val="15000"/>
                  </a:schemeClr>
                </a:solidFill>
                <a:latin typeface="Baskerville Old Face" pitchFamily="18" charset="0"/>
              </a:rPr>
              <a:t>Los procedimientos indicados para erigir, mantener y desarmar los sistemas de protección contra caídas a ser utilizados.</a:t>
            </a:r>
          </a:p>
          <a:p>
            <a:pPr marL="400050" lvl="1" indent="0">
              <a:buNone/>
            </a:pPr>
            <a:r>
              <a:rPr lang="es-ES" sz="1600" dirty="0">
                <a:solidFill>
                  <a:schemeClr val="tx1">
                    <a:lumMod val="85000"/>
                    <a:lumOff val="15000"/>
                  </a:schemeClr>
                </a:solidFill>
                <a:latin typeface="Baskerville Old Face" pitchFamily="18" charset="0"/>
              </a:rPr>
              <a:t>La corrección en el uso, la ubicación y la manipulación de todas las escaleras fijas y de mano; y </a:t>
            </a:r>
          </a:p>
          <a:p>
            <a:pPr marL="400050" lvl="1" indent="0">
              <a:buNone/>
            </a:pPr>
            <a:r>
              <a:rPr lang="es-ES" sz="1600" dirty="0">
                <a:solidFill>
                  <a:schemeClr val="tx1">
                    <a:lumMod val="85000"/>
                    <a:lumOff val="15000"/>
                  </a:schemeClr>
                </a:solidFill>
                <a:latin typeface="Baskerville Old Face" pitchFamily="18" charset="0"/>
              </a:rPr>
              <a:t>Las capacidades de carga máximas para las escaleras de mano utilizadas. Además se debe proporcionar entrenamiento adicional a cada empleado, tanta veces como sea necesario, de manera tal que conserve los niveles de comprensión y conocimiento de los parámetros adquirido a través del cumplimiento de los mismos.</a:t>
            </a:r>
          </a:p>
        </p:txBody>
      </p:sp>
    </p:spTree>
    <p:extLst>
      <p:ext uri="{BB962C8B-B14F-4D97-AF65-F5344CB8AC3E}">
        <p14:creationId xmlns:p14="http://schemas.microsoft.com/office/powerpoint/2010/main" val="245145872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657475" y="501445"/>
            <a:ext cx="3829050"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757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5413" y="914400"/>
            <a:ext cx="635317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97456074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906524" y="1219200"/>
            <a:ext cx="5330952"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74247799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905000" y="1066800"/>
            <a:ext cx="5334000" cy="4040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1587455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104900" y="381000"/>
            <a:ext cx="6934200" cy="520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6618852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0" name="Picture 1"/>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705356" y="914400"/>
            <a:ext cx="5733288"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80919983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609600" y="2590800"/>
            <a:ext cx="7924800" cy="990600"/>
          </a:xfrm>
        </p:spPr>
        <p:txBody>
          <a:bodyPr>
            <a:noAutofit/>
          </a:bodyPr>
          <a:lstStyle/>
          <a:p>
            <a:r>
              <a:rPr lang="es-ES" sz="6500" dirty="0">
                <a:solidFill>
                  <a:schemeClr val="tx1">
                    <a:lumMod val="85000"/>
                    <a:lumOff val="15000"/>
                  </a:schemeClr>
                </a:solidFill>
                <a:latin typeface="Baskerville Old Face" pitchFamily="18" charset="0"/>
              </a:rPr>
              <a:t>Rescate después de la caída</a:t>
            </a:r>
          </a:p>
        </p:txBody>
      </p:sp>
    </p:spTree>
    <p:extLst>
      <p:ext uri="{BB962C8B-B14F-4D97-AF65-F5344CB8AC3E}">
        <p14:creationId xmlns:p14="http://schemas.microsoft.com/office/powerpoint/2010/main" val="25174411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Plan de rescate</a:t>
            </a:r>
          </a:p>
        </p:txBody>
      </p:sp>
      <p:sp>
        <p:nvSpPr>
          <p:cNvPr id="9"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400" dirty="0">
                <a:solidFill>
                  <a:schemeClr val="tx1">
                    <a:lumMod val="85000"/>
                    <a:lumOff val="15000"/>
                  </a:schemeClr>
                </a:solidFill>
                <a:latin typeface="Baskerville Old Face" pitchFamily="18" charset="0"/>
              </a:rPr>
              <a:t>Debe ser considerado por todo empleador que enfrenta exposición a caídas y provee a sus empleados de sistema de protección para detener la caída personal.</a:t>
            </a:r>
          </a:p>
          <a:p>
            <a:pPr marL="0" indent="0">
              <a:buNone/>
            </a:pPr>
            <a:r>
              <a:rPr lang="es-ES" sz="2400" dirty="0">
                <a:solidFill>
                  <a:schemeClr val="tx1">
                    <a:lumMod val="85000"/>
                    <a:lumOff val="15000"/>
                  </a:schemeClr>
                </a:solidFill>
                <a:latin typeface="Baskerville Old Face" pitchFamily="18" charset="0"/>
              </a:rPr>
              <a:t>¿Cómo se baja al hombre?</a:t>
            </a:r>
          </a:p>
          <a:p>
            <a:pPr marL="0" indent="0">
              <a:buNone/>
            </a:pPr>
            <a:r>
              <a:rPr lang="es-ES" sz="2400" dirty="0">
                <a:solidFill>
                  <a:schemeClr val="tx1">
                    <a:lumMod val="85000"/>
                    <a:lumOff val="15000"/>
                  </a:schemeClr>
                </a:solidFill>
                <a:latin typeface="Baskerville Old Face" pitchFamily="18" charset="0"/>
              </a:rPr>
              <a:t>¿Cuánto tiempo tiene antes de que el hombre que está colgando se lastime? Tal vez ya esté lastimado.</a:t>
            </a:r>
          </a:p>
        </p:txBody>
      </p:sp>
    </p:spTree>
    <p:extLst>
      <p:ext uri="{BB962C8B-B14F-4D97-AF65-F5344CB8AC3E}">
        <p14:creationId xmlns:p14="http://schemas.microsoft.com/office/powerpoint/2010/main" val="4163065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Plan de rescate, continuación</a:t>
            </a:r>
          </a:p>
        </p:txBody>
      </p:sp>
      <p:sp>
        <p:nvSpPr>
          <p:cNvPr id="9"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400" dirty="0">
                <a:solidFill>
                  <a:schemeClr val="tx1">
                    <a:lumMod val="85000"/>
                    <a:lumOff val="15000"/>
                  </a:schemeClr>
                </a:solidFill>
                <a:latin typeface="Baskerville Old Face" pitchFamily="18" charset="0"/>
              </a:rPr>
              <a:t>No se trata solamente de llamar al 911.</a:t>
            </a:r>
          </a:p>
          <a:p>
            <a:pPr marL="0" indent="0">
              <a:buNone/>
            </a:pPr>
            <a:r>
              <a:rPr lang="es-ES" sz="2400" dirty="0">
                <a:solidFill>
                  <a:schemeClr val="tx1">
                    <a:lumMod val="85000"/>
                    <a:lumOff val="15000"/>
                  </a:schemeClr>
                </a:solidFill>
                <a:latin typeface="Baskerville Old Face" pitchFamily="18" charset="0"/>
              </a:rPr>
              <a:t>29CFR 1926.502(d)(20) </a:t>
            </a:r>
          </a:p>
          <a:p>
            <a:pPr marL="0" indent="0">
              <a:buNone/>
            </a:pPr>
            <a:r>
              <a:rPr lang="es-ES" sz="2400" dirty="0">
                <a:solidFill>
                  <a:schemeClr val="tx1">
                    <a:lumMod val="85000"/>
                    <a:lumOff val="15000"/>
                  </a:schemeClr>
                </a:solidFill>
                <a:latin typeface="Baskerville Old Face" pitchFamily="18" charset="0"/>
              </a:rPr>
              <a:t>Insiste en que empleador provea rescate urgente de empleados que se hayan caído, SI el empleado no puede rescatarse a sí mismo.</a:t>
            </a:r>
          </a:p>
          <a:p>
            <a:pPr marL="0" indent="0">
              <a:buNone/>
            </a:pPr>
            <a:r>
              <a:rPr lang="es-ES" sz="2400" dirty="0">
                <a:solidFill>
                  <a:schemeClr val="tx1">
                    <a:lumMod val="85000"/>
                    <a:lumOff val="15000"/>
                  </a:schemeClr>
                </a:solidFill>
                <a:latin typeface="Baskerville Old Face" pitchFamily="18" charset="0"/>
              </a:rPr>
              <a:t>¿En el peor de los casos? Ese es el escenario para el cual el empleador debe tener listo un plan.</a:t>
            </a:r>
          </a:p>
          <a:p>
            <a:pPr marL="0" indent="0">
              <a:buNone/>
            </a:pPr>
            <a:r>
              <a:rPr lang="es-ES" sz="2400" dirty="0">
                <a:solidFill>
                  <a:schemeClr val="tx1">
                    <a:lumMod val="85000"/>
                    <a:lumOff val="15000"/>
                  </a:schemeClr>
                </a:solidFill>
                <a:latin typeface="Baskerville Old Face" pitchFamily="18" charset="0"/>
              </a:rPr>
              <a:t>¿Cuáles son algunas alternativas de rescate?</a:t>
            </a:r>
          </a:p>
        </p:txBody>
      </p:sp>
    </p:spTree>
    <p:extLst>
      <p:ext uri="{BB962C8B-B14F-4D97-AF65-F5344CB8AC3E}">
        <p14:creationId xmlns:p14="http://schemas.microsoft.com/office/powerpoint/2010/main" val="5722157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Durante una caída libre</a:t>
            </a:r>
          </a:p>
        </p:txBody>
      </p:sp>
      <p:sp>
        <p:nvSpPr>
          <p:cNvPr id="9"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400" dirty="0">
                <a:solidFill>
                  <a:schemeClr val="tx1">
                    <a:lumMod val="85000"/>
                    <a:lumOff val="15000"/>
                  </a:schemeClr>
                </a:solidFill>
                <a:latin typeface="Baskerville Old Face" pitchFamily="18" charset="0"/>
              </a:rPr>
              <a:t>Las fuerzas que se generan contra el cuerpo pueden ser extremas.</a:t>
            </a:r>
          </a:p>
          <a:p>
            <a:pPr marL="0" indent="0">
              <a:buNone/>
            </a:pPr>
            <a:r>
              <a:rPr lang="es-ES" sz="2400" dirty="0">
                <a:solidFill>
                  <a:schemeClr val="tx1">
                    <a:lumMod val="85000"/>
                    <a:lumOff val="15000"/>
                  </a:schemeClr>
                </a:solidFill>
                <a:latin typeface="Baskerville Old Face" pitchFamily="18" charset="0"/>
              </a:rPr>
              <a:t>Cuando ocurre una caída, estas fuerzas se transfieren al cuerpo humano y a su equipo de apoyo.</a:t>
            </a:r>
          </a:p>
          <a:p>
            <a:pPr marL="0" indent="0">
              <a:buNone/>
            </a:pPr>
            <a:r>
              <a:rPr lang="es-ES" sz="2400" dirty="0">
                <a:solidFill>
                  <a:schemeClr val="tx1">
                    <a:lumMod val="85000"/>
                    <a:lumOff val="15000"/>
                  </a:schemeClr>
                </a:solidFill>
                <a:latin typeface="Baskerville Old Face" pitchFamily="18" charset="0"/>
              </a:rPr>
              <a:t>Según un estudio de 1968, los participantes con la faja en posición de navaja podían durar solamente 1.38 minutos antes de que se produjera una lesión.</a:t>
            </a:r>
          </a:p>
        </p:txBody>
      </p:sp>
    </p:spTree>
    <p:extLst>
      <p:ext uri="{BB962C8B-B14F-4D97-AF65-F5344CB8AC3E}">
        <p14:creationId xmlns:p14="http://schemas.microsoft.com/office/powerpoint/2010/main" val="41357164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Caída libre, continuación</a:t>
            </a:r>
          </a:p>
        </p:txBody>
      </p:sp>
      <p:sp>
        <p:nvSpPr>
          <p:cNvPr id="9" name="Rectangle 5"/>
          <p:cNvSpPr txBox="1">
            <a:spLocks noChangeArrowheads="1"/>
          </p:cNvSpPr>
          <p:nvPr/>
        </p:nvSpPr>
        <p:spPr>
          <a:xfrm>
            <a:off x="762000" y="1752600"/>
            <a:ext cx="7620000"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400" dirty="0">
                <a:solidFill>
                  <a:schemeClr val="tx1">
                    <a:lumMod val="85000"/>
                    <a:lumOff val="15000"/>
                  </a:schemeClr>
                </a:solidFill>
                <a:latin typeface="Baskerville Old Face" pitchFamily="18" charset="0"/>
              </a:rPr>
              <a:t>En el mismo estudio, aquellos que usaron el arnés de cuerpo completo alcanzaron un tiempo promedio de 30 minutos antes de que se produjera una lesión.</a:t>
            </a:r>
          </a:p>
          <a:p>
            <a:pPr marL="0" indent="0">
              <a:buNone/>
            </a:pPr>
            <a:r>
              <a:rPr lang="es-ES" sz="2400" dirty="0">
                <a:solidFill>
                  <a:schemeClr val="tx1">
                    <a:lumMod val="85000"/>
                    <a:lumOff val="15000"/>
                  </a:schemeClr>
                </a:solidFill>
                <a:latin typeface="Baskerville Old Face" pitchFamily="18" charset="0"/>
              </a:rPr>
              <a:t>De acuerdo con la aseguradora Argonauta, el tiempo de tolerancia promedio antes de acusar entumecimiento, hormigueo y náusea luego de permanecer suspendido es de 14.28 minutos en un arnés y de 1.63 minutos con una faja.</a:t>
            </a:r>
          </a:p>
        </p:txBody>
      </p:sp>
    </p:spTree>
    <p:extLst>
      <p:ext uri="{BB962C8B-B14F-4D97-AF65-F5344CB8AC3E}">
        <p14:creationId xmlns:p14="http://schemas.microsoft.com/office/powerpoint/2010/main" val="415342684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462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546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800" dirty="0">
                <a:solidFill>
                  <a:schemeClr val="tx1">
                    <a:lumMod val="85000"/>
                    <a:lumOff val="15000"/>
                  </a:schemeClr>
                </a:solidFill>
                <a:latin typeface="Baskerville Old Face" pitchFamily="18" charset="0"/>
              </a:rPr>
              <a:t>Techos, 109</a:t>
            </a:r>
          </a:p>
          <a:p>
            <a:pPr marL="457200" indent="-457200"/>
            <a:r>
              <a:rPr lang="es-ES" sz="3800" dirty="0">
                <a:solidFill>
                  <a:schemeClr val="tx1">
                    <a:lumMod val="85000"/>
                    <a:lumOff val="15000"/>
                  </a:schemeClr>
                </a:solidFill>
                <a:latin typeface="Baskerville Old Face" pitchFamily="18" charset="0"/>
              </a:rPr>
              <a:t>Andamios, 53</a:t>
            </a:r>
          </a:p>
          <a:p>
            <a:pPr marL="457200" indent="-457200"/>
            <a:r>
              <a:rPr lang="es-ES" sz="3800" dirty="0">
                <a:solidFill>
                  <a:schemeClr val="tx1">
                    <a:lumMod val="85000"/>
                    <a:lumOff val="15000"/>
                  </a:schemeClr>
                </a:solidFill>
                <a:latin typeface="Baskerville Old Face" pitchFamily="18" charset="0"/>
              </a:rPr>
              <a:t>Escaleras de manos, 122</a:t>
            </a:r>
          </a:p>
          <a:p>
            <a:pPr marL="457200" indent="-457200"/>
            <a:r>
              <a:rPr lang="es-ES" sz="3800" dirty="0">
                <a:solidFill>
                  <a:schemeClr val="tx1">
                    <a:lumMod val="85000"/>
                    <a:lumOff val="15000"/>
                  </a:schemeClr>
                </a:solidFill>
                <a:latin typeface="Baskerville Old Face" pitchFamily="18" charset="0"/>
              </a:rPr>
              <a:t>Caídas desde el mismo nivel, 83</a:t>
            </a:r>
          </a:p>
          <a:p>
            <a:pPr marL="457200" indent="-457200"/>
            <a:r>
              <a:rPr lang="es-ES" sz="3800" dirty="0">
                <a:solidFill>
                  <a:schemeClr val="tx1">
                    <a:lumMod val="85000"/>
                    <a:lumOff val="15000"/>
                  </a:schemeClr>
                </a:solidFill>
                <a:latin typeface="Baskerville Old Face" pitchFamily="18" charset="0"/>
              </a:rPr>
              <a:t>Caídas desde un nivel inferior</a:t>
            </a:r>
          </a:p>
        </p:txBody>
      </p:sp>
      <p:sp>
        <p:nvSpPr>
          <p:cNvPr id="10" name="Rectangle 4"/>
          <p:cNvSpPr>
            <a:spLocks noGrp="1" noChangeArrowheads="1"/>
          </p:cNvSpPr>
          <p:nvPr>
            <p:ph type="title"/>
          </p:nvPr>
        </p:nvSpPr>
        <p:spPr>
          <a:xfrm>
            <a:off x="1295400" y="685800"/>
            <a:ext cx="7315200" cy="990600"/>
          </a:xfrm>
        </p:spPr>
        <p:txBody>
          <a:bodyPr>
            <a:normAutofit/>
          </a:bodyPr>
          <a:lstStyle/>
          <a:p>
            <a:pPr algn="l"/>
            <a:r>
              <a:rPr lang="es-ES" sz="4500" dirty="0" err="1">
                <a:solidFill>
                  <a:schemeClr val="tx1">
                    <a:lumMod val="85000"/>
                    <a:lumOff val="15000"/>
                  </a:schemeClr>
                </a:solidFill>
                <a:latin typeface="Baskerville Old Face" pitchFamily="18" charset="0"/>
              </a:rPr>
              <a:t>Caidas</a:t>
            </a:r>
            <a:r>
              <a:rPr lang="es-ES" sz="4500" dirty="0">
                <a:solidFill>
                  <a:schemeClr val="tx1">
                    <a:lumMod val="85000"/>
                    <a:lumOff val="15000"/>
                  </a:schemeClr>
                </a:solidFill>
                <a:latin typeface="Baskerville Old Face" pitchFamily="18" charset="0"/>
              </a:rPr>
              <a:t> de:</a:t>
            </a:r>
          </a:p>
        </p:txBody>
      </p:sp>
    </p:spTree>
    <p:extLst>
      <p:ext uri="{BB962C8B-B14F-4D97-AF65-F5344CB8AC3E}">
        <p14:creationId xmlns:p14="http://schemas.microsoft.com/office/powerpoint/2010/main" val="10809452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5650"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556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667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5667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21920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6676" name="Freeform 3"/>
          <p:cNvSpPr>
            <a:spLocks noChangeArrowheads="1"/>
          </p:cNvSpPr>
          <p:nvPr/>
        </p:nvSpPr>
        <p:spPr bwMode="auto">
          <a:xfrm>
            <a:off x="8001000" y="3124200"/>
            <a:ext cx="152400" cy="685800"/>
          </a:xfrm>
          <a:custGeom>
            <a:avLst/>
            <a:gdLst>
              <a:gd name="T0" fmla="*/ 0 w 424"/>
              <a:gd name="T1" fmla="*/ 342540 h 1906"/>
              <a:gd name="T2" fmla="*/ 75841 w 424"/>
              <a:gd name="T3" fmla="*/ 0 h 1906"/>
              <a:gd name="T4" fmla="*/ 152041 w 424"/>
              <a:gd name="T5" fmla="*/ 0 h 1906"/>
              <a:gd name="T6" fmla="*/ 0 w 424"/>
              <a:gd name="T7" fmla="*/ 685440 h 1906"/>
              <a:gd name="T8" fmla="*/ 0 w 424"/>
              <a:gd name="T9" fmla="*/ 342540 h 1906"/>
              <a:gd name="T10" fmla="*/ 0 60000 65536"/>
              <a:gd name="T11" fmla="*/ 0 60000 65536"/>
              <a:gd name="T12" fmla="*/ 0 60000 65536"/>
              <a:gd name="T13" fmla="*/ 0 60000 65536"/>
              <a:gd name="T14" fmla="*/ 0 60000 65536"/>
              <a:gd name="T15" fmla="*/ 0 w 424"/>
              <a:gd name="T16" fmla="*/ 0 h 1906"/>
              <a:gd name="T17" fmla="*/ 424 w 424"/>
              <a:gd name="T18" fmla="*/ 1906 h 1906"/>
            </a:gdLst>
            <a:ahLst/>
            <a:cxnLst>
              <a:cxn ang="T10">
                <a:pos x="T0" y="T1"/>
              </a:cxn>
              <a:cxn ang="T11">
                <a:pos x="T2" y="T3"/>
              </a:cxn>
              <a:cxn ang="T12">
                <a:pos x="T4" y="T5"/>
              </a:cxn>
              <a:cxn ang="T13">
                <a:pos x="T6" y="T7"/>
              </a:cxn>
              <a:cxn ang="T14">
                <a:pos x="T8" y="T9"/>
              </a:cxn>
            </a:cxnLst>
            <a:rect l="T15" t="T16" r="T17" b="T18"/>
            <a:pathLst>
              <a:path w="424" h="1906">
                <a:moveTo>
                  <a:pt x="0" y="952"/>
                </a:moveTo>
                <a:lnTo>
                  <a:pt x="211" y="0"/>
                </a:lnTo>
                <a:lnTo>
                  <a:pt x="423" y="0"/>
                </a:lnTo>
                <a:lnTo>
                  <a:pt x="0" y="1905"/>
                </a:lnTo>
                <a:lnTo>
                  <a:pt x="0" y="952"/>
                </a:lnTo>
              </a:path>
            </a:pathLst>
          </a:custGeom>
          <a:solidFill>
            <a:srgbClr val="2DA2BF"/>
          </a:solidFill>
          <a:ln w="25560">
            <a:solidFill>
              <a:srgbClr val="1E768C"/>
            </a:solidFill>
            <a:round/>
            <a:headEnd/>
            <a:tailEnd/>
          </a:ln>
        </p:spPr>
        <p:txBody>
          <a:bodyPr wrap="none" anchor="ctr"/>
          <a:lstStyle/>
          <a:p>
            <a:endParaRPr lang="en-US"/>
          </a:p>
        </p:txBody>
      </p:sp>
      <p:sp>
        <p:nvSpPr>
          <p:cNvPr id="156677" name="AutoShape 4"/>
          <p:cNvSpPr>
            <a:spLocks noChangeArrowheads="1"/>
          </p:cNvSpPr>
          <p:nvPr/>
        </p:nvSpPr>
        <p:spPr bwMode="auto">
          <a:xfrm>
            <a:off x="7772400" y="3048000"/>
            <a:ext cx="762000" cy="685800"/>
          </a:xfrm>
          <a:prstGeom prst="roundRect">
            <a:avLst>
              <a:gd name="adj" fmla="val 231"/>
            </a:avLst>
          </a:prstGeom>
          <a:solidFill>
            <a:srgbClr val="2DA2BF"/>
          </a:solidFill>
          <a:ln w="25560">
            <a:solidFill>
              <a:srgbClr val="1E768C"/>
            </a:solidFill>
            <a:miter lim="800000"/>
            <a:headEnd/>
            <a:tailEnd/>
          </a:ln>
        </p:spPr>
        <p:txBody>
          <a:bodyPr wrap="none" anchor="ctr"/>
          <a:lstStyle/>
          <a:p>
            <a:endParaRPr lang="en-US"/>
          </a:p>
        </p:txBody>
      </p:sp>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769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5769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1676400"/>
            <a:ext cx="13166725"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7700" name="AutoShape 3"/>
          <p:cNvSpPr>
            <a:spLocks noChangeArrowheads="1"/>
          </p:cNvSpPr>
          <p:nvPr/>
        </p:nvSpPr>
        <p:spPr bwMode="auto">
          <a:xfrm>
            <a:off x="6096000" y="3810000"/>
            <a:ext cx="533400" cy="914400"/>
          </a:xfrm>
          <a:prstGeom prst="roundRect">
            <a:avLst>
              <a:gd name="adj" fmla="val 296"/>
            </a:avLst>
          </a:prstGeom>
          <a:solidFill>
            <a:srgbClr val="2DA2BF"/>
          </a:solidFill>
          <a:ln w="25560">
            <a:solidFill>
              <a:srgbClr val="1E768C"/>
            </a:solidFill>
            <a:miter lim="800000"/>
            <a:headEnd/>
            <a:tailEnd/>
          </a:ln>
        </p:spPr>
        <p:txBody>
          <a:bodyPr wrap="none" anchor="ctr"/>
          <a:lstStyle/>
          <a:p>
            <a:endParaRPr lang="en-US"/>
          </a:p>
        </p:txBody>
      </p:sp>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8722"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587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8724" name="Oval 3"/>
          <p:cNvSpPr>
            <a:spLocks noChangeArrowheads="1"/>
          </p:cNvSpPr>
          <p:nvPr/>
        </p:nvSpPr>
        <p:spPr bwMode="auto">
          <a:xfrm>
            <a:off x="2590800" y="4495800"/>
            <a:ext cx="304800" cy="457200"/>
          </a:xfrm>
          <a:prstGeom prst="ellipse">
            <a:avLst/>
          </a:prstGeom>
          <a:solidFill>
            <a:srgbClr val="2DA2BF"/>
          </a:solidFill>
          <a:ln w="25560">
            <a:solidFill>
              <a:srgbClr val="1E768C"/>
            </a:solidFill>
            <a:miter lim="800000"/>
            <a:headEnd/>
            <a:tailEnd/>
          </a:ln>
        </p:spPr>
        <p:txBody>
          <a:bodyPr wrap="none" anchor="ctr"/>
          <a:lstStyle/>
          <a:p>
            <a:endParaRPr lang="en-US"/>
          </a:p>
        </p:txBody>
      </p:sp>
      <p:sp>
        <p:nvSpPr>
          <p:cNvPr id="158725" name="Oval 4"/>
          <p:cNvSpPr>
            <a:spLocks noChangeArrowheads="1"/>
          </p:cNvSpPr>
          <p:nvPr/>
        </p:nvSpPr>
        <p:spPr bwMode="auto">
          <a:xfrm>
            <a:off x="7239000" y="1524000"/>
            <a:ext cx="609600" cy="228600"/>
          </a:xfrm>
          <a:prstGeom prst="ellipse">
            <a:avLst/>
          </a:prstGeom>
          <a:solidFill>
            <a:srgbClr val="2DA2BF"/>
          </a:solidFill>
          <a:ln w="25560">
            <a:solidFill>
              <a:srgbClr val="1E768C"/>
            </a:solidFill>
            <a:miter lim="800000"/>
            <a:headEnd/>
            <a:tailEnd/>
          </a:ln>
        </p:spPr>
        <p:txBody>
          <a:bodyPr wrap="none" anchor="ctr"/>
          <a:lstStyle/>
          <a:p>
            <a:endParaRPr lang="en-US"/>
          </a:p>
        </p:txBody>
      </p:sp>
      <p:grpSp>
        <p:nvGrpSpPr>
          <p:cNvPr id="6" name="Group 5"/>
          <p:cNvGrpSpPr/>
          <p:nvPr/>
        </p:nvGrpSpPr>
        <p:grpSpPr>
          <a:xfrm>
            <a:off x="0" y="6172200"/>
            <a:ext cx="9144000" cy="556276"/>
            <a:chOff x="0" y="6172200"/>
            <a:chExt cx="9144000" cy="556276"/>
          </a:xfrm>
        </p:grpSpPr>
        <p:sp>
          <p:nvSpPr>
            <p:cNvPr id="7" name="TextBox 6"/>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8"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974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5974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9748" name="Oval 3"/>
          <p:cNvSpPr>
            <a:spLocks noChangeArrowheads="1"/>
          </p:cNvSpPr>
          <p:nvPr/>
        </p:nvSpPr>
        <p:spPr bwMode="auto">
          <a:xfrm>
            <a:off x="6019800" y="5029200"/>
            <a:ext cx="381000" cy="533400"/>
          </a:xfrm>
          <a:prstGeom prst="ellipse">
            <a:avLst/>
          </a:prstGeom>
          <a:solidFill>
            <a:srgbClr val="2DA2BF"/>
          </a:solidFill>
          <a:ln w="25560">
            <a:solidFill>
              <a:srgbClr val="1E768C"/>
            </a:solidFill>
            <a:miter lim="800000"/>
            <a:headEnd/>
            <a:tailEnd/>
          </a:ln>
        </p:spPr>
        <p:txBody>
          <a:bodyPr wrap="none" anchor="ctr"/>
          <a:lstStyle/>
          <a:p>
            <a:endParaRPr lang="en-US"/>
          </a:p>
        </p:txBody>
      </p:sp>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0770"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6077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0772" name="Oval 3"/>
          <p:cNvSpPr>
            <a:spLocks noChangeArrowheads="1"/>
          </p:cNvSpPr>
          <p:nvPr/>
        </p:nvSpPr>
        <p:spPr bwMode="auto">
          <a:xfrm>
            <a:off x="2971800" y="2209800"/>
            <a:ext cx="1447800" cy="609600"/>
          </a:xfrm>
          <a:prstGeom prst="ellipse">
            <a:avLst/>
          </a:prstGeom>
          <a:solidFill>
            <a:srgbClr val="2DA2BF"/>
          </a:solidFill>
          <a:ln w="25560">
            <a:solidFill>
              <a:srgbClr val="1E768C"/>
            </a:solidFill>
            <a:miter lim="800000"/>
            <a:headEnd/>
            <a:tailEnd/>
          </a:ln>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179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6179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628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842"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16384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609600" y="2590800"/>
            <a:ext cx="7924800" cy="990600"/>
          </a:xfrm>
        </p:spPr>
        <p:txBody>
          <a:bodyPr>
            <a:noAutofit/>
          </a:bodyPr>
          <a:lstStyle/>
          <a:p>
            <a:r>
              <a:rPr lang="es-ES" sz="6500" dirty="0">
                <a:solidFill>
                  <a:schemeClr val="tx1">
                    <a:lumMod val="85000"/>
                    <a:lumOff val="15000"/>
                  </a:schemeClr>
                </a:solidFill>
                <a:latin typeface="Baskerville Old Face" pitchFamily="18" charset="0"/>
              </a:rPr>
              <a:t>TIEMPO DE EXAMEN</a:t>
            </a:r>
          </a:p>
        </p:txBody>
      </p:sp>
    </p:spTree>
    <p:extLst>
      <p:ext uri="{BB962C8B-B14F-4D97-AF65-F5344CB8AC3E}">
        <p14:creationId xmlns:p14="http://schemas.microsoft.com/office/powerpoint/2010/main" val="849756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2514600"/>
            <a:ext cx="7848600" cy="3421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1926.451/Andamios			</a:t>
            </a:r>
            <a:r>
              <a:rPr lang="es-ES" sz="2800" dirty="0" smtClean="0">
                <a:solidFill>
                  <a:schemeClr val="tx1">
                    <a:lumMod val="85000"/>
                    <a:lumOff val="15000"/>
                  </a:schemeClr>
                </a:solidFill>
                <a:latin typeface="Baskerville Old Face" pitchFamily="18" charset="0"/>
              </a:rPr>
              <a:t>	9,093</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1926.501/Protección contra caídas	</a:t>
            </a:r>
            <a:r>
              <a:rPr lang="es-ES" sz="2800" dirty="0" smtClean="0">
                <a:solidFill>
                  <a:schemeClr val="tx1">
                    <a:lumMod val="85000"/>
                    <a:lumOff val="15000"/>
                  </a:schemeClr>
                </a:solidFill>
                <a:latin typeface="Baskerville Old Face" pitchFamily="18" charset="0"/>
              </a:rPr>
              <a:t>	6771</a:t>
            </a:r>
            <a:endParaRPr lang="es-ES" sz="2800" dirty="0">
              <a:solidFill>
                <a:schemeClr val="tx1">
                  <a:lumMod val="85000"/>
                  <a:lumOff val="15000"/>
                </a:schemeClr>
              </a:solidFill>
              <a:latin typeface="Baskerville Old Face" pitchFamily="18" charset="0"/>
            </a:endParaRPr>
          </a:p>
          <a:p>
            <a:pPr marL="457200" indent="-457200"/>
            <a:r>
              <a:rPr lang="es-ES" sz="2800" dirty="0">
                <a:solidFill>
                  <a:schemeClr val="tx1">
                    <a:lumMod val="85000"/>
                    <a:lumOff val="15000"/>
                  </a:schemeClr>
                </a:solidFill>
                <a:latin typeface="Baskerville Old Face" pitchFamily="18" charset="0"/>
              </a:rPr>
              <a:t>1926.1053/Escaleras de mano		3072</a:t>
            </a:r>
          </a:p>
        </p:txBody>
      </p:sp>
      <p:sp>
        <p:nvSpPr>
          <p:cNvPr id="10" name="Rectangle 4"/>
          <p:cNvSpPr>
            <a:spLocks noGrp="1" noChangeArrowheads="1"/>
          </p:cNvSpPr>
          <p:nvPr>
            <p:ph type="title"/>
          </p:nvPr>
        </p:nvSpPr>
        <p:spPr>
          <a:xfrm>
            <a:off x="1295400" y="685800"/>
            <a:ext cx="73152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Infracciones más comunes a la protección contra </a:t>
            </a:r>
            <a:r>
              <a:rPr lang="es-ES" sz="4500" dirty="0" smtClean="0">
                <a:solidFill>
                  <a:schemeClr val="tx1">
                    <a:lumMod val="85000"/>
                    <a:lumOff val="15000"/>
                  </a:schemeClr>
                </a:solidFill>
                <a:latin typeface="Baskerville Old Face" pitchFamily="18" charset="0"/>
              </a:rPr>
              <a:t>caídas.</a:t>
            </a:r>
            <a:endParaRPr lang="es-E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58434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Marco Island — La Administración de Salud y Seguridad Ocupacional (OSHA) del Departamento de Trabajo de los Estados Unidos propone penalidades de $60,900 contra la corporación Morca, de </a:t>
            </a:r>
            <a:r>
              <a:rPr lang="es-ES" sz="2800" dirty="0" err="1">
                <a:solidFill>
                  <a:schemeClr val="tx1">
                    <a:lumMod val="85000"/>
                    <a:lumOff val="15000"/>
                  </a:schemeClr>
                </a:solidFill>
                <a:latin typeface="Baskerville Old Face" pitchFamily="18" charset="0"/>
              </a:rPr>
              <a:t>Naples</a:t>
            </a:r>
            <a:r>
              <a:rPr lang="es-ES" sz="2800" dirty="0">
                <a:solidFill>
                  <a:schemeClr val="tx1">
                    <a:lumMod val="85000"/>
                    <a:lumOff val="15000"/>
                  </a:schemeClr>
                </a:solidFill>
                <a:latin typeface="Baskerville Old Face" pitchFamily="18" charset="0"/>
              </a:rPr>
              <a:t>, como resultado de 14 infracciones graves contra la seguridad descubiertas en una obra en Marco Island. Las violaciones incluyen omisiones múltiples a la hora de preparar y </a:t>
            </a:r>
            <a:r>
              <a:rPr lang="es-ES" sz="2800" dirty="0" err="1">
                <a:solidFill>
                  <a:schemeClr val="tx1">
                    <a:lumMod val="85000"/>
                    <a:lumOff val="15000"/>
                  </a:schemeClr>
                </a:solidFill>
                <a:latin typeface="Baskerville Old Face" pitchFamily="18" charset="0"/>
              </a:rPr>
              <a:t>matener</a:t>
            </a:r>
            <a:r>
              <a:rPr lang="es-ES" sz="2800" dirty="0">
                <a:solidFill>
                  <a:schemeClr val="tx1">
                    <a:lumMod val="85000"/>
                    <a:lumOff val="15000"/>
                  </a:schemeClr>
                </a:solidFill>
                <a:latin typeface="Baskerville Old Face" pitchFamily="18" charset="0"/>
              </a:rPr>
              <a:t> un andamiaje adecuado, lo cual implicó que los trabajadores se vieran expuestos a riesgos de caídas; la falta de protección contra caídas para los trabajadores y el entrenamiento inadecuado para que los empleados reconocieran y previnieran los peligros de caídas. “Mi negocio es pequeño, la multa (el costo de la infracción) es más de lo que gano en un año”, dijo Morales. Morca tiene 13 trabajadores, una reducción desde los 29 que empleaba en los buenos tiempos de la construcción. </a:t>
            </a:r>
          </a:p>
        </p:txBody>
      </p:sp>
      <p:sp>
        <p:nvSpPr>
          <p:cNvPr id="10" name="Rectangle 4"/>
          <p:cNvSpPr>
            <a:spLocks noGrp="1" noChangeArrowheads="1"/>
          </p:cNvSpPr>
          <p:nvPr>
            <p:ph type="title"/>
          </p:nvPr>
        </p:nvSpPr>
        <p:spPr>
          <a:xfrm>
            <a:off x="1295400" y="685800"/>
            <a:ext cx="7315200" cy="990600"/>
          </a:xfrm>
        </p:spPr>
        <p:txBody>
          <a:bodyPr>
            <a:normAutofit/>
          </a:bodyPr>
          <a:lstStyle/>
          <a:p>
            <a:pPr algn="l"/>
            <a:r>
              <a:rPr lang="es-ES" sz="4500" dirty="0">
                <a:solidFill>
                  <a:schemeClr val="tx1">
                    <a:lumMod val="85000"/>
                    <a:lumOff val="15000"/>
                  </a:schemeClr>
                </a:solidFill>
                <a:latin typeface="Baskerville Old Face" pitchFamily="18" charset="0"/>
              </a:rPr>
              <a:t>OSHA multa fuerte </a:t>
            </a:r>
            <a:r>
              <a:rPr lang="es-ES" sz="1300" dirty="0">
                <a:solidFill>
                  <a:schemeClr val="tx1">
                    <a:lumMod val="85000"/>
                    <a:lumOff val="15000"/>
                  </a:schemeClr>
                </a:solidFill>
                <a:latin typeface="Baskerville Old Face" pitchFamily="18" charset="0"/>
              </a:rPr>
              <a:t>16 de Marzo de 2011 a las 3:56 </a:t>
            </a:r>
            <a:r>
              <a:rPr lang="es-ES" sz="1300" dirty="0" err="1">
                <a:solidFill>
                  <a:schemeClr val="tx1">
                    <a:lumMod val="85000"/>
                    <a:lumOff val="15000"/>
                  </a:schemeClr>
                </a:solidFill>
                <a:latin typeface="Baskerville Old Face" pitchFamily="18" charset="0"/>
              </a:rPr>
              <a:t>p.m</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591984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Sitios desprotegidos, esquinas y hoyos.</a:t>
            </a:r>
          </a:p>
          <a:p>
            <a:pPr marL="457200" indent="-457200"/>
            <a:r>
              <a:rPr lang="es-ES" sz="2400" dirty="0">
                <a:solidFill>
                  <a:schemeClr val="tx1">
                    <a:lumMod val="85000"/>
                    <a:lumOff val="15000"/>
                  </a:schemeClr>
                </a:solidFill>
                <a:latin typeface="Baskerville Old Face" pitchFamily="18" charset="0"/>
              </a:rPr>
              <a:t>Superficies para caminar y trabajar construidas incorrectamente.</a:t>
            </a:r>
          </a:p>
          <a:p>
            <a:pPr marL="457200" indent="-457200"/>
            <a:r>
              <a:rPr lang="es-ES" sz="2400" dirty="0">
                <a:solidFill>
                  <a:schemeClr val="tx1">
                    <a:lumMod val="85000"/>
                    <a:lumOff val="15000"/>
                  </a:schemeClr>
                </a:solidFill>
                <a:latin typeface="Baskerville Old Face" pitchFamily="18" charset="0"/>
              </a:rPr>
              <a:t>Uso indebido de equipos de acceso (escaleras de mano y elevadores).</a:t>
            </a:r>
          </a:p>
          <a:p>
            <a:pPr marL="457200" indent="-457200"/>
            <a:r>
              <a:rPr lang="es-ES" sz="2400" dirty="0">
                <a:solidFill>
                  <a:schemeClr val="tx1">
                    <a:lumMod val="85000"/>
                    <a:lumOff val="15000"/>
                  </a:schemeClr>
                </a:solidFill>
                <a:latin typeface="Baskerville Old Face" pitchFamily="18" charset="0"/>
              </a:rPr>
              <a:t>Uso inadecuado del PFAS (Sistema Personal contra Caídas, por sus siglas en inglés).</a:t>
            </a:r>
          </a:p>
          <a:p>
            <a:pPr marL="457200" indent="-457200"/>
            <a:r>
              <a:rPr lang="es-ES" sz="2400" dirty="0">
                <a:solidFill>
                  <a:schemeClr val="tx1">
                    <a:lumMod val="85000"/>
                    <a:lumOff val="15000"/>
                  </a:schemeClr>
                </a:solidFill>
                <a:latin typeface="Baskerville Old Face" pitchFamily="18" charset="0"/>
              </a:rPr>
              <a:t>Resbalones y tropiezos (servicio de limpieza).</a:t>
            </a:r>
          </a:p>
        </p:txBody>
      </p:sp>
      <p:sp>
        <p:nvSpPr>
          <p:cNvPr id="10" name="Rectangle 4"/>
          <p:cNvSpPr>
            <a:spLocks noGrp="1" noChangeArrowheads="1"/>
          </p:cNvSpPr>
          <p:nvPr>
            <p:ph type="title"/>
          </p:nvPr>
        </p:nvSpPr>
        <p:spPr>
          <a:xfrm>
            <a:off x="1295400" y="685800"/>
            <a:ext cx="73152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Causas primarias de las fatalidades por caídas</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94050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El 85% de todas las citaciones por infracciones y el 90 % de las cifras de multas se relacionan con los cuatro principales peligros en la construcción: ser atropellado, quedar atrapado, caer o electrocutarse.</a:t>
            </a:r>
          </a:p>
          <a:p>
            <a:pPr marL="457200" indent="-457200"/>
            <a:r>
              <a:rPr lang="es-ES" sz="2400" dirty="0">
                <a:solidFill>
                  <a:schemeClr val="tx1">
                    <a:lumMod val="85000"/>
                    <a:lumOff val="15000"/>
                  </a:schemeClr>
                </a:solidFill>
                <a:latin typeface="Baskerville Old Face" pitchFamily="18" charset="0"/>
              </a:rPr>
              <a:t>El 79% de todas las fatalidades están relacionadas con lo anterior.</a:t>
            </a:r>
          </a:p>
        </p:txBody>
      </p:sp>
      <p:sp>
        <p:nvSpPr>
          <p:cNvPr id="10" name="Rectangle 4"/>
          <p:cNvSpPr>
            <a:spLocks noGrp="1" noChangeArrowheads="1"/>
          </p:cNvSpPr>
          <p:nvPr>
            <p:ph type="title"/>
          </p:nvPr>
        </p:nvSpPr>
        <p:spPr>
          <a:xfrm>
            <a:off x="1295400" y="685800"/>
            <a:ext cx="7315200" cy="990600"/>
          </a:xfrm>
        </p:spPr>
        <p:txBody>
          <a:bodyPr>
            <a:normAutofit/>
          </a:bodyPr>
          <a:lstStyle/>
          <a:p>
            <a:pPr algn="l"/>
            <a:r>
              <a:rPr lang="es-ES" sz="4500" dirty="0">
                <a:solidFill>
                  <a:schemeClr val="tx1">
                    <a:lumMod val="85000"/>
                    <a:lumOff val="15000"/>
                  </a:schemeClr>
                </a:solidFill>
                <a:latin typeface="Baskerville Old Face" pitchFamily="18" charset="0"/>
              </a:rPr>
              <a:t>Fatalidades y estadísticas</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50518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TextBox 8"/>
          <p:cNvSpPr txBox="1"/>
          <p:nvPr/>
        </p:nvSpPr>
        <p:spPr>
          <a:xfrm>
            <a:off x="533400" y="2057400"/>
            <a:ext cx="8001000" cy="3268587"/>
          </a:xfrm>
          <a:prstGeom prst="rect">
            <a:avLst/>
          </a:prstGeom>
          <a:noFill/>
        </p:spPr>
        <p:txBody>
          <a:bodyPr wrap="square" rtlCol="0">
            <a:spAutoFit/>
          </a:bodyPr>
          <a:lstStyle/>
          <a:p>
            <a:r>
              <a:rPr lang="en-US" sz="1200" b="1" dirty="0">
                <a:solidFill>
                  <a:schemeClr val="tx1"/>
                </a:solidFill>
                <a:latin typeface="Baskerville Old Face" pitchFamily="18" charset="0"/>
              </a:rPr>
              <a:t>DISCLAIMER:</a:t>
            </a:r>
            <a:r>
              <a:rPr lang="en-US" sz="1200" dirty="0">
                <a:solidFill>
                  <a:schemeClr val="tx1"/>
                </a:solidFill>
                <a:latin typeface="Baskerville Old Face" pitchFamily="18" charset="0"/>
              </a:rPr>
              <a:t> This material was produced under grant number </a:t>
            </a:r>
            <a:r>
              <a:rPr lang="en-US" sz="1200" b="1" dirty="0">
                <a:solidFill>
                  <a:schemeClr val="tx1"/>
                </a:solidFill>
                <a:latin typeface="Baskerville Old Face" pitchFamily="18" charset="0"/>
              </a:rPr>
              <a:t>SH 208 32–SH–0 from</a:t>
            </a:r>
            <a:r>
              <a:rPr lang="en-US" sz="1200" dirty="0">
                <a:solidFill>
                  <a:schemeClr val="tx1"/>
                </a:solidFill>
                <a:latin typeface="Baskerville Old Face" pitchFamily="18" charset="0"/>
              </a:rPr>
              <a:t>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200" dirty="0">
                <a:solidFill>
                  <a:schemeClr val="tx1"/>
                </a:solidFill>
                <a:latin typeface="Baskerville Old Face" pitchFamily="18" charset="0"/>
              </a:rPr>
            </a:br>
            <a:r>
              <a:rPr lang="en-US" sz="1200" dirty="0">
                <a:solidFill>
                  <a:schemeClr val="tx1"/>
                </a:solidFill>
                <a:latin typeface="Baskerville Old Face" pitchFamily="18" charset="0"/>
              </a:rPr>
              <a:t/>
            </a:r>
            <a:br>
              <a:rPr lang="en-US" sz="1200" dirty="0">
                <a:solidFill>
                  <a:schemeClr val="tx1"/>
                </a:solidFill>
                <a:latin typeface="Baskerville Old Face" pitchFamily="18" charset="0"/>
              </a:rPr>
            </a:br>
            <a:r>
              <a:rPr lang="en-US" sz="1200" b="1" dirty="0">
                <a:solidFill>
                  <a:schemeClr val="tx1"/>
                </a:solidFill>
                <a:latin typeface="Baskerville Old Face" pitchFamily="18" charset="0"/>
              </a:rPr>
              <a:t>COPYRIGHT INFORMATION:</a:t>
            </a:r>
            <a:r>
              <a:rPr lang="en-US" sz="1200" dirty="0">
                <a:solidFill>
                  <a:schemeClr val="tx1"/>
                </a:solidFill>
                <a:latin typeface="Baskerville Old Face" pitchFamily="18" charset="0"/>
              </a:rPr>
              <a:t> This material is the copyrighted property of </a:t>
            </a:r>
            <a:r>
              <a:rPr lang="en-US" sz="1200" b="1" dirty="0">
                <a:solidFill>
                  <a:schemeClr val="tx1"/>
                </a:solidFill>
                <a:latin typeface="Baskerville Old Face" pitchFamily="18" charset="0"/>
              </a:rPr>
              <a:t>Miami Dade College</a:t>
            </a:r>
            <a:r>
              <a:rPr lang="en-US" sz="1200" dirty="0">
                <a:solidFill>
                  <a:schemeClr val="tx1"/>
                </a:solidFill>
                <a:latin typeface="Baskerville Old Face" pitchFamily="18" charset="0"/>
              </a:rPr>
              <a:t>. By federal regulation, OSHA reserves a license to use and disseminate such material for the purpose of promoting safety and health in the workplace. </a:t>
            </a:r>
            <a:r>
              <a:rPr lang="en-US" sz="1200" dirty="0" smtClean="0">
                <a:solidFill>
                  <a:schemeClr val="tx1"/>
                </a:solidFill>
                <a:latin typeface="Baskerville Old Face" pitchFamily="18" charset="0"/>
              </a:rPr>
              <a:t> </a:t>
            </a:r>
            <a:r>
              <a:rPr lang="en-US" sz="1200" b="1" dirty="0">
                <a:solidFill>
                  <a:schemeClr val="tx1"/>
                </a:solidFill>
                <a:latin typeface="Baskerville Old Face" pitchFamily="18" charset="0"/>
              </a:rPr>
              <a:t>Miami Dade College</a:t>
            </a:r>
            <a:r>
              <a:rPr lang="en-US" sz="1200" dirty="0">
                <a:solidFill>
                  <a:schemeClr val="tx1"/>
                </a:solidFill>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200" dirty="0">
                <a:solidFill>
                  <a:schemeClr val="tx1"/>
                </a:solidFill>
                <a:latin typeface="Baskerville Old Face" pitchFamily="18" charset="0"/>
              </a:rPr>
            </a:br>
            <a:r>
              <a:rPr lang="en-US" sz="1200" dirty="0">
                <a:solidFill>
                  <a:schemeClr val="tx1"/>
                </a:solidFill>
                <a:latin typeface="Baskerville Old Face" pitchFamily="18" charset="0"/>
              </a:rPr>
              <a:t/>
            </a:r>
            <a:br>
              <a:rPr lang="en-US" sz="1200" dirty="0">
                <a:solidFill>
                  <a:schemeClr val="tx1"/>
                </a:solidFill>
                <a:latin typeface="Baskerville Old Face" pitchFamily="18" charset="0"/>
              </a:rPr>
            </a:br>
            <a:r>
              <a:rPr lang="en-US" sz="1200" dirty="0">
                <a:solidFill>
                  <a:schemeClr val="tx1"/>
                </a:solidFill>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buNone/>
            </a:pPr>
            <a:endParaRPr lang="en-US" sz="1200" dirty="0">
              <a:solidFill>
                <a:schemeClr val="tx1"/>
              </a:solidFill>
              <a:latin typeface="Baskerville Old Face" pitchFamily="18" charset="0"/>
            </a:endParaRPr>
          </a:p>
        </p:txBody>
      </p:sp>
    </p:spTree>
    <p:extLst>
      <p:ext uri="{BB962C8B-B14F-4D97-AF65-F5344CB8AC3E}">
        <p14:creationId xmlns:p14="http://schemas.microsoft.com/office/powerpoint/2010/main" val="162197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0" y="685800"/>
            <a:ext cx="9144000" cy="990600"/>
          </a:xfrm>
        </p:spPr>
        <p:txBody>
          <a:bodyPr>
            <a:noAutofit/>
          </a:bodyPr>
          <a:lstStyle/>
          <a:p>
            <a:r>
              <a:rPr lang="es-ES" sz="3600" dirty="0">
                <a:solidFill>
                  <a:schemeClr val="tx1">
                    <a:lumMod val="85000"/>
                    <a:lumOff val="15000"/>
                  </a:schemeClr>
                </a:solidFill>
                <a:latin typeface="Baskerville Old Face" pitchFamily="18" charset="0"/>
              </a:rPr>
              <a:t>PROTECCION CONTRA CAIDAS</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000250" y="2019300"/>
            <a:ext cx="4762500" cy="3571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16509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Respuesta. Una serie de pasos razonables que se toman para eliminar o controlar los efectos nocivos de las caídas accidentales al subir o trabajar en alturas.</a:t>
            </a:r>
          </a:p>
        </p:txBody>
      </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¿Qué es la protección contra caídas?</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089774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La práctica indica que la protección contra caídas se convierte en parte integral del proceso de planificación de un proyecto. Desde la posibilidad misma de construir o los sistemas de instalación, hasta el uso y mantenimiento.</a:t>
            </a:r>
          </a:p>
          <a:p>
            <a:pPr marL="457200" indent="-457200"/>
            <a:r>
              <a:rPr lang="es-ES" sz="2400" dirty="0">
                <a:solidFill>
                  <a:schemeClr val="tx1">
                    <a:lumMod val="85000"/>
                    <a:lumOff val="15000"/>
                  </a:schemeClr>
                </a:solidFill>
                <a:latin typeface="Baskerville Old Face" pitchFamily="18" charset="0"/>
              </a:rPr>
              <a:t>Es mejor si toda la protección contra caídas se planifica y diseña antes de la construcción. ¡Sería difícil y costoso una vez comenzado el proyecto! </a:t>
            </a:r>
          </a:p>
          <a:p>
            <a:pPr marL="457200" indent="-457200"/>
            <a:r>
              <a:rPr lang="es-ES" sz="2400" dirty="0">
                <a:solidFill>
                  <a:schemeClr val="tx1">
                    <a:lumMod val="85000"/>
                    <a:lumOff val="15000"/>
                  </a:schemeClr>
                </a:solidFill>
                <a:latin typeface="Baskerville Old Face" pitchFamily="18" charset="0"/>
              </a:rPr>
              <a:t>Planear (¡Hacer!) mantendrá a los trabajadores seguros y minimizará la responsabilidad de las partes participantes.</a:t>
            </a:r>
          </a:p>
        </p:txBody>
      </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Planeando la protección contra caídas</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56087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5984" y="609600"/>
            <a:ext cx="6352032" cy="4764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00886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Seleccione los sistemas de protección adecuados para cada situación determinada.</a:t>
            </a:r>
          </a:p>
          <a:p>
            <a:pPr marL="457200" indent="-457200"/>
            <a:r>
              <a:rPr lang="es-ES" sz="2400" dirty="0">
                <a:solidFill>
                  <a:schemeClr val="tx1">
                    <a:lumMod val="85000"/>
                    <a:lumOff val="15000"/>
                  </a:schemeClr>
                </a:solidFill>
                <a:latin typeface="Baskerville Old Face" pitchFamily="18" charset="0"/>
              </a:rPr>
              <a:t>Aplique la construcción y la instalación correctas de los sistemas de seguridad. </a:t>
            </a:r>
          </a:p>
          <a:p>
            <a:pPr marL="457200" indent="-457200"/>
            <a:r>
              <a:rPr lang="es-ES" sz="2400" dirty="0">
                <a:solidFill>
                  <a:schemeClr val="tx1">
                    <a:lumMod val="85000"/>
                    <a:lumOff val="15000"/>
                  </a:schemeClr>
                </a:solidFill>
                <a:latin typeface="Baskerville Old Face" pitchFamily="18" charset="0"/>
              </a:rPr>
              <a:t>Supervise a los empleados como es debido.</a:t>
            </a:r>
          </a:p>
          <a:p>
            <a:pPr marL="457200" indent="-457200"/>
            <a:r>
              <a:rPr lang="es-ES" sz="2400" dirty="0">
                <a:solidFill>
                  <a:schemeClr val="tx1">
                    <a:lumMod val="85000"/>
                    <a:lumOff val="15000"/>
                  </a:schemeClr>
                </a:solidFill>
                <a:latin typeface="Baskerville Old Face" pitchFamily="18" charset="0"/>
              </a:rPr>
              <a:t>Haga responsable al supervisor en lo concerniente a la protección contra caídas en los sitios de trabajo.</a:t>
            </a:r>
          </a:p>
          <a:p>
            <a:pPr marL="457200" indent="-457200"/>
            <a:r>
              <a:rPr lang="es-ES" sz="2400" dirty="0">
                <a:solidFill>
                  <a:schemeClr val="tx1">
                    <a:lumMod val="85000"/>
                    <a:lumOff val="15000"/>
                  </a:schemeClr>
                </a:solidFill>
                <a:latin typeface="Baskerville Old Face" pitchFamily="18" charset="0"/>
              </a:rPr>
              <a:t>Utilice procedimientos seguros de trabajo.</a:t>
            </a:r>
          </a:p>
          <a:p>
            <a:pPr marL="457200" indent="-457200"/>
            <a:r>
              <a:rPr lang="es-ES" sz="2400" dirty="0">
                <a:solidFill>
                  <a:schemeClr val="tx1">
                    <a:lumMod val="85000"/>
                    <a:lumOff val="15000"/>
                  </a:schemeClr>
                </a:solidFill>
                <a:latin typeface="Baskerville Old Face" pitchFamily="18" charset="0"/>
              </a:rPr>
              <a:t>Entrene a los trabajadores en la selección correcta, el uso y el mantenimiento de los sistemas de protección contra caídas. </a:t>
            </a:r>
          </a:p>
          <a:p>
            <a:pPr marL="457200" indent="-457200"/>
            <a:r>
              <a:rPr lang="es-ES" sz="2400" dirty="0">
                <a:solidFill>
                  <a:schemeClr val="tx1">
                    <a:lumMod val="85000"/>
                    <a:lumOff val="15000"/>
                  </a:schemeClr>
                </a:solidFill>
                <a:latin typeface="Baskerville Old Face" pitchFamily="18" charset="0"/>
              </a:rPr>
              <a:t>Evalúe la efectividad de todos los pasos.</a:t>
            </a:r>
          </a:p>
        </p:txBody>
      </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Control de la exposición a caídas</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13462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Asegúrese de que los sistemas de protección para detener la caída personal:</a:t>
            </a:r>
          </a:p>
          <a:p>
            <a:pPr marL="457200" indent="-457200"/>
            <a:r>
              <a:rPr lang="es-ES" sz="2400" dirty="0">
                <a:solidFill>
                  <a:schemeClr val="tx1">
                    <a:lumMod val="85000"/>
                    <a:lumOff val="15000"/>
                  </a:schemeClr>
                </a:solidFill>
                <a:latin typeface="Baskerville Old Face" pitchFamily="18" charset="0"/>
              </a:rPr>
              <a:t>	Reduzcan la fuerza de caída a 1800 libras.</a:t>
            </a:r>
          </a:p>
          <a:p>
            <a:pPr marL="457200" indent="-457200"/>
            <a:r>
              <a:rPr lang="es-ES" sz="2400" dirty="0">
                <a:solidFill>
                  <a:schemeClr val="tx1">
                    <a:lumMod val="85000"/>
                    <a:lumOff val="15000"/>
                  </a:schemeClr>
                </a:solidFill>
                <a:latin typeface="Baskerville Old Face" pitchFamily="18" charset="0"/>
              </a:rPr>
              <a:t>	Estén ajustados de tal forma que el empleado no pueda caer </a:t>
            </a:r>
            <a:r>
              <a:rPr lang="es-ES" sz="2400" dirty="0" smtClean="0">
                <a:solidFill>
                  <a:schemeClr val="tx1">
                    <a:lumMod val="85000"/>
                    <a:lumOff val="15000"/>
                  </a:schemeClr>
                </a:solidFill>
                <a:latin typeface="Baskerville Old Face" pitchFamily="18" charset="0"/>
              </a:rPr>
              <a:t>	libremente  </a:t>
            </a:r>
            <a:r>
              <a:rPr lang="es-ES" sz="2400" dirty="0">
                <a:solidFill>
                  <a:schemeClr val="tx1">
                    <a:lumMod val="85000"/>
                    <a:lumOff val="15000"/>
                  </a:schemeClr>
                </a:solidFill>
                <a:latin typeface="Baskerville Old Face" pitchFamily="18" charset="0"/>
              </a:rPr>
              <a:t>o hacer contacto con  ningún nivel inferior. </a:t>
            </a:r>
          </a:p>
          <a:p>
            <a:pPr marL="457200" indent="-457200"/>
            <a:r>
              <a:rPr lang="es-ES" sz="2400" dirty="0">
                <a:solidFill>
                  <a:schemeClr val="tx1">
                    <a:lumMod val="85000"/>
                    <a:lumOff val="15000"/>
                  </a:schemeClr>
                </a:solidFill>
                <a:latin typeface="Baskerville Old Face" pitchFamily="18" charset="0"/>
              </a:rPr>
              <a:t>	Detengan al empleado por completo y reduzcan la distancia </a:t>
            </a:r>
            <a:r>
              <a:rPr lang="es-ES" sz="2400" dirty="0" smtClean="0">
                <a:solidFill>
                  <a:schemeClr val="tx1">
                    <a:lumMod val="85000"/>
                    <a:lumOff val="15000"/>
                  </a:schemeClr>
                </a:solidFill>
                <a:latin typeface="Baskerville Old Face" pitchFamily="18" charset="0"/>
              </a:rPr>
              <a:t>	de </a:t>
            </a:r>
            <a:r>
              <a:rPr lang="es-ES" sz="2400" dirty="0">
                <a:solidFill>
                  <a:schemeClr val="tx1">
                    <a:lumMod val="85000"/>
                    <a:lumOff val="15000"/>
                  </a:schemeClr>
                </a:solidFill>
                <a:latin typeface="Baskerville Old Face" pitchFamily="18" charset="0"/>
              </a:rPr>
              <a:t>desaceleración a un metro. </a:t>
            </a:r>
          </a:p>
          <a:p>
            <a:pPr marL="457200" indent="-457200"/>
            <a:r>
              <a:rPr lang="es-ES" sz="2400" dirty="0">
                <a:solidFill>
                  <a:schemeClr val="tx1">
                    <a:lumMod val="85000"/>
                    <a:lumOff val="15000"/>
                  </a:schemeClr>
                </a:solidFill>
                <a:latin typeface="Baskerville Old Face" pitchFamily="18" charset="0"/>
              </a:rPr>
              <a:t>	Tengan la fuerza suficiente para soportar el doble de la </a:t>
            </a:r>
            <a:r>
              <a:rPr lang="es-ES" sz="2400" dirty="0" smtClean="0">
                <a:solidFill>
                  <a:schemeClr val="tx1">
                    <a:lumMod val="85000"/>
                    <a:lumOff val="15000"/>
                  </a:schemeClr>
                </a:solidFill>
                <a:latin typeface="Baskerville Old Face" pitchFamily="18" charset="0"/>
              </a:rPr>
              <a:t>	energía </a:t>
            </a:r>
            <a:r>
              <a:rPr lang="es-ES" sz="2400" dirty="0">
                <a:solidFill>
                  <a:schemeClr val="tx1">
                    <a:lumMod val="85000"/>
                    <a:lumOff val="15000"/>
                  </a:schemeClr>
                </a:solidFill>
                <a:latin typeface="Baskerville Old Face" pitchFamily="18" charset="0"/>
              </a:rPr>
              <a:t>de impacto potencial de un trabajador descendiendo </a:t>
            </a:r>
            <a:r>
              <a:rPr lang="es-ES" sz="2400" dirty="0" smtClean="0">
                <a:solidFill>
                  <a:schemeClr val="tx1">
                    <a:lumMod val="85000"/>
                    <a:lumOff val="15000"/>
                  </a:schemeClr>
                </a:solidFill>
                <a:latin typeface="Baskerville Old Face" pitchFamily="18" charset="0"/>
              </a:rPr>
              <a:t>	en </a:t>
            </a:r>
            <a:r>
              <a:rPr lang="es-ES" sz="2400" dirty="0">
                <a:solidFill>
                  <a:schemeClr val="tx1">
                    <a:lumMod val="85000"/>
                    <a:lumOff val="15000"/>
                  </a:schemeClr>
                </a:solidFill>
                <a:latin typeface="Baskerville Old Face" pitchFamily="18" charset="0"/>
              </a:rPr>
              <a:t>caída libre desde una altura de  1.83 m  o la distancia de </a:t>
            </a:r>
            <a:r>
              <a:rPr lang="es-ES" sz="2400" dirty="0" smtClean="0">
                <a:solidFill>
                  <a:schemeClr val="tx1">
                    <a:lumMod val="85000"/>
                    <a:lumOff val="15000"/>
                  </a:schemeClr>
                </a:solidFill>
                <a:latin typeface="Baskerville Old Face" pitchFamily="18" charset="0"/>
              </a:rPr>
              <a:t>	caída </a:t>
            </a:r>
            <a:r>
              <a:rPr lang="es-ES" sz="2400" dirty="0">
                <a:solidFill>
                  <a:schemeClr val="tx1">
                    <a:lumMod val="85000"/>
                    <a:lumOff val="15000"/>
                  </a:schemeClr>
                </a:solidFill>
                <a:latin typeface="Baskerville Old Face" pitchFamily="18" charset="0"/>
              </a:rPr>
              <a:t>libre permitida por el sistema, cualquiera que sea la </a:t>
            </a:r>
            <a:r>
              <a:rPr lang="es-ES" sz="2400" dirty="0" smtClean="0">
                <a:solidFill>
                  <a:schemeClr val="tx1">
                    <a:lumMod val="85000"/>
                    <a:lumOff val="15000"/>
                  </a:schemeClr>
                </a:solidFill>
                <a:latin typeface="Baskerville Old Face" pitchFamily="18" charset="0"/>
              </a:rPr>
              <a:t>	menor</a:t>
            </a:r>
            <a:r>
              <a:rPr lang="es-ES" sz="2400" dirty="0">
                <a:solidFill>
                  <a:schemeClr val="tx1">
                    <a:lumMod val="85000"/>
                    <a:lumOff val="15000"/>
                  </a:schemeClr>
                </a:solidFill>
                <a:latin typeface="Baskerville Old Face" pitchFamily="18" charset="0"/>
              </a:rPr>
              <a:t>.</a:t>
            </a:r>
          </a:p>
        </p:txBody>
      </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Sistema de protección para detener la caída personal</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935280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Deje fuera de servicio inmediatamente a aquellos componentes o sistemas que hayan sufrido impactos de caídas hasta tanto sean inspeccionados por alguien calificado que los encuentre libres de daños y aptos para el uso.  </a:t>
            </a:r>
          </a:p>
          <a:p>
            <a:pPr marL="457200" indent="-457200"/>
            <a:r>
              <a:rPr lang="es-ES" sz="2400" dirty="0">
                <a:solidFill>
                  <a:schemeClr val="tx1">
                    <a:lumMod val="85000"/>
                    <a:lumOff val="15000"/>
                  </a:schemeClr>
                </a:solidFill>
                <a:latin typeface="Baskerville Old Face" pitchFamily="18" charset="0"/>
              </a:rPr>
              <a:t>Rescate a los empleados rápidamente en caso de una caída o asegúrese de que ellos se puedan rescatar a sí mismos.</a:t>
            </a:r>
          </a:p>
          <a:p>
            <a:pPr marL="457200" indent="-457200"/>
            <a:r>
              <a:rPr lang="es-ES" sz="2400" dirty="0">
                <a:solidFill>
                  <a:schemeClr val="tx1">
                    <a:lumMod val="85000"/>
                    <a:lumOff val="15000"/>
                  </a:schemeClr>
                </a:solidFill>
                <a:latin typeface="Baskerville Old Face" pitchFamily="18" charset="0"/>
              </a:rPr>
              <a:t>Inspeccione los sistemas antes de cada uso por si presentan desgaste, daños o cualquier deterioro de otra índole, y deje fuera de servicio los componentes   defectuosos. </a:t>
            </a:r>
          </a:p>
          <a:p>
            <a:pPr marL="457200" indent="-457200"/>
            <a:r>
              <a:rPr lang="es-ES" sz="2400" dirty="0">
                <a:solidFill>
                  <a:schemeClr val="tx1">
                    <a:lumMod val="85000"/>
                    <a:lumOff val="15000"/>
                  </a:schemeClr>
                </a:solidFill>
                <a:latin typeface="Baskerville Old Face" pitchFamily="18" charset="0"/>
              </a:rPr>
              <a:t>No asegure los sistemas de protección contra caída personal de los sistemas de barandas o grúas.</a:t>
            </a:r>
          </a:p>
          <a:p>
            <a:pPr marL="457200" indent="-457200"/>
            <a:r>
              <a:rPr lang="es-ES" sz="2400" dirty="0">
                <a:solidFill>
                  <a:schemeClr val="tx1">
                    <a:lumMod val="85000"/>
                    <a:lumOff val="15000"/>
                  </a:schemeClr>
                </a:solidFill>
                <a:latin typeface="Baskerville Old Face" pitchFamily="18" charset="0"/>
              </a:rPr>
              <a:t>Para que permitan el movimiento de los trabajadores, cuando los sistemas de protección contra caída personal se utilicen en áreas de montacargas ajústelos sólo hasta las orillas de las superficies caminables y de trabajo.</a:t>
            </a:r>
          </a:p>
        </p:txBody>
      </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Otros elementos a tener cuenta</a:t>
            </a:r>
            <a:endParaRPr lang="es-ES" sz="13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30141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1"/>
            <a:ext cx="78486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Minimice la distancia de la caída.</a:t>
            </a:r>
          </a:p>
          <a:p>
            <a:pPr marL="457200" indent="-457200"/>
            <a:r>
              <a:rPr lang="es-ES" sz="2400" dirty="0">
                <a:solidFill>
                  <a:schemeClr val="tx1">
                    <a:lumMod val="85000"/>
                    <a:lumOff val="15000"/>
                  </a:schemeClr>
                </a:solidFill>
                <a:latin typeface="Baskerville Old Face" pitchFamily="18" charset="0"/>
              </a:rPr>
              <a:t>Use amortiguadores.</a:t>
            </a:r>
          </a:p>
          <a:p>
            <a:pPr marL="457200" indent="-457200"/>
            <a:r>
              <a:rPr lang="es-ES" sz="2400" dirty="0">
                <a:solidFill>
                  <a:schemeClr val="tx1">
                    <a:lumMod val="85000"/>
                    <a:lumOff val="15000"/>
                  </a:schemeClr>
                </a:solidFill>
                <a:latin typeface="Baskerville Old Face" pitchFamily="18" charset="0"/>
              </a:rPr>
              <a:t>Escoja el arnés adecuado y úselo correctamente.</a:t>
            </a:r>
          </a:p>
        </p:txBody>
      </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Fuerza de impacto</a:t>
            </a:r>
            <a:endParaRPr lang="es-ES" sz="1300" dirty="0">
              <a:solidFill>
                <a:schemeClr val="tx1">
                  <a:lumMod val="85000"/>
                  <a:lumOff val="15000"/>
                </a:schemeClr>
              </a:solidFill>
              <a:latin typeface="Baskerville Old Face" pitchFamily="18" charset="0"/>
            </a:endParaRPr>
          </a:p>
        </p:txBody>
      </p:sp>
      <p:pic>
        <p:nvPicPr>
          <p:cNvPr id="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95636" y="3400426"/>
            <a:ext cx="2371725"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818642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smtClean="0">
                <a:solidFill>
                  <a:schemeClr val="tx1">
                    <a:lumMod val="85000"/>
                    <a:lumOff val="15000"/>
                  </a:schemeClr>
                </a:solidFill>
                <a:latin typeface="Baskerville Old Face" pitchFamily="18" charset="0"/>
              </a:rPr>
              <a:t>El </a:t>
            </a:r>
            <a:r>
              <a:rPr lang="es-ES" sz="4500" dirty="0">
                <a:solidFill>
                  <a:schemeClr val="tx1">
                    <a:lumMod val="85000"/>
                    <a:lumOff val="15000"/>
                  </a:schemeClr>
                </a:solidFill>
                <a:latin typeface="Baskerville Old Face" pitchFamily="18" charset="0"/>
              </a:rPr>
              <a:t>ABC</a:t>
            </a:r>
            <a:endParaRPr lang="es-ES" sz="1300" dirty="0">
              <a:solidFill>
                <a:schemeClr val="tx1">
                  <a:lumMod val="85000"/>
                  <a:lumOff val="15000"/>
                </a:schemeClr>
              </a:solidFill>
              <a:latin typeface="Baskerville Old Face" pitchFamily="18" charset="0"/>
            </a:endParaRPr>
          </a:p>
        </p:txBody>
      </p:sp>
      <p:grpSp>
        <p:nvGrpSpPr>
          <p:cNvPr id="12" name="Group 2"/>
          <p:cNvGrpSpPr>
            <a:grpSpLocks noChangeAspect="1"/>
          </p:cNvGrpSpPr>
          <p:nvPr/>
        </p:nvGrpSpPr>
        <p:grpSpPr bwMode="auto">
          <a:xfrm>
            <a:off x="4648200" y="1371600"/>
            <a:ext cx="2209800" cy="3994283"/>
            <a:chOff x="2304" y="1056"/>
            <a:chExt cx="478" cy="864"/>
          </a:xfrm>
        </p:grpSpPr>
        <p:pic>
          <p:nvPicPr>
            <p:cNvPr id="13" name="Picture 3"/>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304" y="1056"/>
              <a:ext cx="478" cy="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287879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smtClean="0">
                <a:solidFill>
                  <a:schemeClr val="tx1">
                    <a:lumMod val="85000"/>
                    <a:lumOff val="15000"/>
                  </a:schemeClr>
                </a:solidFill>
                <a:latin typeface="Baskerville Old Face" pitchFamily="18" charset="0"/>
              </a:rPr>
              <a:t>A</a:t>
            </a:r>
            <a:endParaRPr lang="es-ES" sz="1300" dirty="0">
              <a:solidFill>
                <a:schemeClr val="tx1">
                  <a:lumMod val="85000"/>
                  <a:lumOff val="15000"/>
                </a:schemeClr>
              </a:solidFill>
              <a:latin typeface="Baskerville Old Face" pitchFamily="18" charset="0"/>
            </a:endParaRPr>
          </a:p>
        </p:txBody>
      </p:sp>
      <p:grpSp>
        <p:nvGrpSpPr>
          <p:cNvPr id="9" name="Group 2"/>
          <p:cNvGrpSpPr>
            <a:grpSpLocks noChangeAspect="1"/>
          </p:cNvGrpSpPr>
          <p:nvPr/>
        </p:nvGrpSpPr>
        <p:grpSpPr bwMode="auto">
          <a:xfrm>
            <a:off x="2895600" y="1828800"/>
            <a:ext cx="3273425" cy="3082925"/>
            <a:chOff x="1824" y="1152"/>
            <a:chExt cx="2062" cy="1942"/>
          </a:xfrm>
        </p:grpSpPr>
        <p:pic>
          <p:nvPicPr>
            <p:cNvPr id="1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24" y="1152"/>
              <a:ext cx="2062" cy="1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19852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800" dirty="0">
                <a:solidFill>
                  <a:schemeClr val="tx1">
                    <a:lumMod val="85000"/>
                    <a:lumOff val="15000"/>
                  </a:schemeClr>
                </a:solidFill>
                <a:latin typeface="Baskerville Old Face" pitchFamily="18" charset="0"/>
              </a:rPr>
              <a:t>Este entrenamiento proporcionará una perspectiva básica e información acerca de la protección contra caídas y los parámetros actuales de OSHA. </a:t>
            </a:r>
            <a:r>
              <a:rPr lang="es-ES" sz="3800" dirty="0" smtClean="0">
                <a:solidFill>
                  <a:schemeClr val="tx1">
                    <a:lumMod val="85000"/>
                    <a:lumOff val="15000"/>
                  </a:schemeClr>
                </a:solidFill>
                <a:latin typeface="Baskerville Old Face" pitchFamily="18" charset="0"/>
              </a:rPr>
              <a:t>Los </a:t>
            </a:r>
            <a:r>
              <a:rPr lang="es-ES" sz="3800" dirty="0">
                <a:solidFill>
                  <a:schemeClr val="tx1">
                    <a:lumMod val="85000"/>
                    <a:lumOff val="15000"/>
                  </a:schemeClr>
                </a:solidFill>
                <a:latin typeface="Baskerville Old Face" pitchFamily="18" charset="0"/>
              </a:rPr>
              <a:t>aspectos a tratar incluyen los fundamentos de la protección contra caídas, los distintos elementos de los sistemas para detención de caídas, sus limitaciones y un análisis general de situaciones reales y peligrosas.</a:t>
            </a:r>
          </a:p>
        </p:txBody>
      </p:sp>
      <p:sp>
        <p:nvSpPr>
          <p:cNvPr id="10" name="Rectangle 4"/>
          <p:cNvSpPr>
            <a:spLocks noGrp="1" noChangeArrowheads="1"/>
          </p:cNvSpPr>
          <p:nvPr>
            <p:ph type="title"/>
          </p:nvPr>
        </p:nvSpPr>
        <p:spPr>
          <a:xfrm>
            <a:off x="1295400" y="685800"/>
            <a:ext cx="6248400" cy="990600"/>
          </a:xfrm>
        </p:spPr>
        <p:txBody>
          <a:bodyPr>
            <a:normAutofit/>
          </a:bodyPr>
          <a:lstStyle/>
          <a:p>
            <a:pPr algn="l"/>
            <a:r>
              <a:rPr lang="en-US" sz="4500" dirty="0" err="1" smtClean="0">
                <a:solidFill>
                  <a:schemeClr val="tx1">
                    <a:lumMod val="85000"/>
                    <a:lumOff val="15000"/>
                  </a:schemeClr>
                </a:solidFill>
                <a:latin typeface="Baskerville Old Face" pitchFamily="18" charset="0"/>
              </a:rPr>
              <a:t>Descripción</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621975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Anclaje</a:t>
            </a:r>
          </a:p>
        </p:txBody>
      </p:sp>
      <p:sp>
        <p:nvSpPr>
          <p:cNvPr id="12" name="Rectangle 5"/>
          <p:cNvSpPr txBox="1">
            <a:spLocks noChangeArrowheads="1"/>
          </p:cNvSpPr>
          <p:nvPr/>
        </p:nvSpPr>
        <p:spPr>
          <a:xfrm>
            <a:off x="762000" y="1905000"/>
            <a:ext cx="784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Los puntos de anclaje que se usan para asegurar los sistemas de protección contra caída personal deben ser independientes de cualquier otro punto utilizado para sostener o suspender plataformas, y capaces de soportar por lo menos 5,000 libras por empleado anexado. O puede ser diseñado y utilizado como sigue: </a:t>
            </a:r>
          </a:p>
          <a:p>
            <a:pPr marL="857250" lvl="1" indent="-457200"/>
            <a:r>
              <a:rPr lang="es-ES" sz="2000" dirty="0">
                <a:solidFill>
                  <a:schemeClr val="tx1">
                    <a:lumMod val="85000"/>
                    <a:lumOff val="15000"/>
                  </a:schemeClr>
                </a:solidFill>
                <a:latin typeface="Baskerville Old Face" pitchFamily="18" charset="0"/>
              </a:rPr>
              <a:t>Como parte de un SPDCP  que conserve al menos un factor de seguridad de al menos dos.</a:t>
            </a:r>
          </a:p>
          <a:p>
            <a:pPr marL="857250" lvl="1" indent="-457200"/>
            <a:r>
              <a:rPr lang="es-ES" sz="2000" dirty="0">
                <a:solidFill>
                  <a:schemeClr val="tx1">
                    <a:lumMod val="85000"/>
                    <a:lumOff val="15000"/>
                  </a:schemeClr>
                </a:solidFill>
                <a:latin typeface="Baskerville Old Face" pitchFamily="18" charset="0"/>
              </a:rPr>
              <a:t>Bajo la supervisión de una persona calificada.</a:t>
            </a:r>
          </a:p>
        </p:txBody>
      </p:sp>
    </p:spTree>
    <p:extLst>
      <p:ext uri="{BB962C8B-B14F-4D97-AF65-F5344CB8AC3E}">
        <p14:creationId xmlns:p14="http://schemas.microsoft.com/office/powerpoint/2010/main" val="3841004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Puntos de anclaje incorrectos</a:t>
            </a:r>
          </a:p>
        </p:txBody>
      </p:sp>
      <p:sp>
        <p:nvSpPr>
          <p:cNvPr id="12" name="Rectangle 5"/>
          <p:cNvSpPr txBox="1">
            <a:spLocks noChangeArrowheads="1"/>
          </p:cNvSpPr>
          <p:nvPr/>
        </p:nvSpPr>
        <p:spPr>
          <a:xfrm>
            <a:off x="762000" y="1905000"/>
            <a:ext cx="3733800" cy="40306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Barandas regulares</a:t>
            </a:r>
          </a:p>
          <a:p>
            <a:pPr marL="457200" indent="-457200"/>
            <a:r>
              <a:rPr lang="es-ES" sz="2400" dirty="0">
                <a:solidFill>
                  <a:schemeClr val="tx1">
                    <a:lumMod val="85000"/>
                    <a:lumOff val="15000"/>
                  </a:schemeClr>
                </a:solidFill>
                <a:latin typeface="Baskerville Old Face" pitchFamily="18" charset="0"/>
              </a:rPr>
              <a:t>Verjas</a:t>
            </a:r>
          </a:p>
          <a:p>
            <a:pPr marL="457200" indent="-457200"/>
            <a:r>
              <a:rPr lang="es-ES" sz="2400" dirty="0">
                <a:solidFill>
                  <a:schemeClr val="tx1">
                    <a:lumMod val="85000"/>
                    <a:lumOff val="15000"/>
                  </a:schemeClr>
                </a:solidFill>
                <a:latin typeface="Baskerville Old Face" pitchFamily="18" charset="0"/>
              </a:rPr>
              <a:t>Escaleras de mano o travesaños</a:t>
            </a:r>
          </a:p>
          <a:p>
            <a:pPr marL="457200" indent="-457200"/>
            <a:r>
              <a:rPr lang="es-ES" sz="2400" dirty="0">
                <a:solidFill>
                  <a:schemeClr val="tx1">
                    <a:lumMod val="85000"/>
                    <a:lumOff val="15000"/>
                  </a:schemeClr>
                </a:solidFill>
                <a:latin typeface="Baskerville Old Face" pitchFamily="18" charset="0"/>
              </a:rPr>
              <a:t>Andamios</a:t>
            </a:r>
          </a:p>
          <a:p>
            <a:pPr marL="457200" indent="-457200"/>
            <a:r>
              <a:rPr lang="es-ES" sz="2400" dirty="0">
                <a:solidFill>
                  <a:schemeClr val="tx1">
                    <a:lumMod val="85000"/>
                    <a:lumOff val="15000"/>
                  </a:schemeClr>
                </a:solidFill>
                <a:latin typeface="Baskerville Old Face" pitchFamily="18" charset="0"/>
              </a:rPr>
              <a:t>Enseres fijos</a:t>
            </a:r>
          </a:p>
          <a:p>
            <a:pPr marL="457200" indent="-457200"/>
            <a:r>
              <a:rPr lang="es-ES" sz="2400" dirty="0">
                <a:solidFill>
                  <a:schemeClr val="tx1">
                    <a:lumMod val="85000"/>
                    <a:lumOff val="15000"/>
                  </a:schemeClr>
                </a:solidFill>
                <a:latin typeface="Baskerville Old Face" pitchFamily="18" charset="0"/>
              </a:rPr>
              <a:t>Conductos o plomería</a:t>
            </a:r>
          </a:p>
          <a:p>
            <a:pPr marL="457200" indent="-457200"/>
            <a:r>
              <a:rPr lang="es-ES" sz="2400" dirty="0">
                <a:solidFill>
                  <a:schemeClr val="tx1">
                    <a:lumMod val="85000"/>
                    <a:lumOff val="15000"/>
                  </a:schemeClr>
                </a:solidFill>
                <a:latin typeface="Baskerville Old Face" pitchFamily="18" charset="0"/>
              </a:rPr>
              <a:t>Obras de ductos o tuberías</a:t>
            </a:r>
          </a:p>
          <a:p>
            <a:pPr marL="457200" indent="-457200"/>
            <a:r>
              <a:rPr lang="es-ES" sz="2400" dirty="0">
                <a:solidFill>
                  <a:schemeClr val="tx1">
                    <a:lumMod val="85000"/>
                    <a:lumOff val="15000"/>
                  </a:schemeClr>
                </a:solidFill>
                <a:latin typeface="Baskerville Old Face" pitchFamily="18" charset="0"/>
              </a:rPr>
              <a:t>Ganchos de Tuberías</a:t>
            </a:r>
          </a:p>
        </p:txBody>
      </p:sp>
      <p:sp>
        <p:nvSpPr>
          <p:cNvPr id="9" name="Rectangle 5"/>
          <p:cNvSpPr txBox="1">
            <a:spLocks noChangeArrowheads="1"/>
          </p:cNvSpPr>
          <p:nvPr/>
        </p:nvSpPr>
        <p:spPr>
          <a:xfrm>
            <a:off x="4800600" y="1905000"/>
            <a:ext cx="37338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Prensas C</a:t>
            </a:r>
          </a:p>
          <a:p>
            <a:pPr marL="457200" indent="-457200"/>
            <a:r>
              <a:rPr lang="es-ES" sz="2400" dirty="0">
                <a:solidFill>
                  <a:schemeClr val="tx1">
                    <a:lumMod val="85000"/>
                    <a:lumOff val="15000"/>
                  </a:schemeClr>
                </a:solidFill>
                <a:latin typeface="Baskerville Old Face" pitchFamily="18" charset="0"/>
              </a:rPr>
              <a:t>Bandejas de cables</a:t>
            </a:r>
          </a:p>
          <a:p>
            <a:pPr marL="457200" indent="-457200"/>
            <a:r>
              <a:rPr lang="es-ES" sz="2400" dirty="0">
                <a:solidFill>
                  <a:schemeClr val="tx1">
                    <a:lumMod val="85000"/>
                    <a:lumOff val="15000"/>
                  </a:schemeClr>
                </a:solidFill>
                <a:latin typeface="Baskerville Old Face" pitchFamily="18" charset="0"/>
              </a:rPr>
              <a:t>Otra línea de vida</a:t>
            </a:r>
          </a:p>
          <a:p>
            <a:pPr marL="457200" indent="-457200"/>
            <a:r>
              <a:rPr lang="es-ES" sz="2400" dirty="0">
                <a:solidFill>
                  <a:schemeClr val="tx1">
                    <a:lumMod val="85000"/>
                    <a:lumOff val="15000"/>
                  </a:schemeClr>
                </a:solidFill>
                <a:latin typeface="Baskerville Old Face" pitchFamily="18" charset="0"/>
              </a:rPr>
              <a:t>Sostenes de techos, respiraderos </a:t>
            </a:r>
          </a:p>
          <a:p>
            <a:pPr marL="457200" indent="-457200"/>
            <a:r>
              <a:rPr lang="es-ES" sz="2400" dirty="0">
                <a:solidFill>
                  <a:schemeClr val="tx1">
                    <a:lumMod val="85000"/>
                    <a:lumOff val="15000"/>
                  </a:schemeClr>
                </a:solidFill>
                <a:latin typeface="Baskerville Old Face" pitchFamily="18" charset="0"/>
              </a:rPr>
              <a:t>Vigas, montantes (excepto que alguien calificado lo </a:t>
            </a:r>
            <a:r>
              <a:rPr lang="es-ES" sz="2400" dirty="0" smtClean="0">
                <a:solidFill>
                  <a:schemeClr val="tx1">
                    <a:lumMod val="85000"/>
                    <a:lumOff val="15000"/>
                  </a:schemeClr>
                </a:solidFill>
                <a:latin typeface="Baskerville Old Face" pitchFamily="18" charset="0"/>
              </a:rPr>
              <a:t>autorice)</a:t>
            </a:r>
            <a:endParaRPr lang="es-ES" sz="24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994095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B</a:t>
            </a:r>
          </a:p>
        </p:txBody>
      </p:sp>
      <p:grpSp>
        <p:nvGrpSpPr>
          <p:cNvPr id="11" name="Group 2"/>
          <p:cNvGrpSpPr>
            <a:grpSpLocks noChangeAspect="1"/>
          </p:cNvGrpSpPr>
          <p:nvPr/>
        </p:nvGrpSpPr>
        <p:grpSpPr bwMode="auto">
          <a:xfrm>
            <a:off x="3280648" y="1676400"/>
            <a:ext cx="2582704" cy="3281362"/>
            <a:chOff x="2160" y="1687"/>
            <a:chExt cx="1438" cy="1827"/>
          </a:xfrm>
        </p:grpSpPr>
        <p:pic>
          <p:nvPicPr>
            <p:cNvPr id="1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0" y="1687"/>
              <a:ext cx="1438" cy="1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1197199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El arnés de cuerpo</a:t>
            </a:r>
          </a:p>
        </p:txBody>
      </p:sp>
      <p:sp>
        <p:nvSpPr>
          <p:cNvPr id="9" name="Rectangle 5"/>
          <p:cNvSpPr txBox="1">
            <a:spLocks noChangeArrowheads="1"/>
          </p:cNvSpPr>
          <p:nvPr/>
        </p:nvSpPr>
        <p:spPr>
          <a:xfrm>
            <a:off x="762000" y="1905000"/>
            <a:ext cx="37338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El arnés de cuerpo está diseñado para minimizar la tensión </a:t>
            </a:r>
            <a:r>
              <a:rPr lang="es-ES" sz="2400" dirty="0" smtClean="0">
                <a:solidFill>
                  <a:schemeClr val="tx1">
                    <a:lumMod val="85000"/>
                    <a:lumOff val="15000"/>
                  </a:schemeClr>
                </a:solidFill>
                <a:latin typeface="Baskerville Old Face" pitchFamily="18" charset="0"/>
              </a:rPr>
              <a:t>de una </a:t>
            </a:r>
            <a:r>
              <a:rPr lang="es-ES" sz="2400" dirty="0">
                <a:solidFill>
                  <a:schemeClr val="tx1">
                    <a:lumMod val="85000"/>
                    <a:lumOff val="15000"/>
                  </a:schemeClr>
                </a:solidFill>
                <a:latin typeface="Baskerville Old Face" pitchFamily="18" charset="0"/>
              </a:rPr>
              <a:t>fuerza sobre el cuerpo de un trabajador en el caso de una caída. </a:t>
            </a:r>
            <a:br>
              <a:rPr lang="es-ES" sz="2400" dirty="0">
                <a:solidFill>
                  <a:schemeClr val="tx1">
                    <a:lumMod val="85000"/>
                    <a:lumOff val="15000"/>
                  </a:schemeClr>
                </a:solidFill>
                <a:latin typeface="Baskerville Old Face" pitchFamily="18" charset="0"/>
              </a:rPr>
            </a:br>
            <a:endParaRPr lang="es-ES" sz="2400" dirty="0">
              <a:solidFill>
                <a:schemeClr val="tx1">
                  <a:lumMod val="85000"/>
                  <a:lumOff val="15000"/>
                </a:schemeClr>
              </a:solidFill>
              <a:latin typeface="Baskerville Old Face" pitchFamily="18" charset="0"/>
            </a:endParaRPr>
          </a:p>
          <a:p>
            <a:pPr marL="457200" indent="-457200"/>
            <a:r>
              <a:rPr lang="es-ES" sz="2400" dirty="0">
                <a:solidFill>
                  <a:schemeClr val="tx1">
                    <a:lumMod val="85000"/>
                    <a:lumOff val="15000"/>
                  </a:schemeClr>
                </a:solidFill>
                <a:latin typeface="Baskerville Old Face" pitchFamily="18" charset="0"/>
              </a:rPr>
              <a:t>No utilice el arnés de cuerpo para subir materiales. </a:t>
            </a:r>
          </a:p>
        </p:txBody>
      </p:sp>
      <p:pic>
        <p:nvPicPr>
          <p:cNvPr id="12" name="Picture 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57775" y="1933575"/>
            <a:ext cx="27432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9518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El arnés de cuerpo, </a:t>
            </a:r>
            <a:r>
              <a:rPr lang="es-ES" sz="4500" dirty="0" smtClean="0">
                <a:solidFill>
                  <a:schemeClr val="tx1">
                    <a:lumMod val="85000"/>
                    <a:lumOff val="15000"/>
                  </a:schemeClr>
                </a:solidFill>
                <a:latin typeface="Baskerville Old Face" pitchFamily="18" charset="0"/>
              </a:rPr>
              <a:t>continuación</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Necesita ser revisado con frecuencia; diariamente antes de ser utilizado por el trabajador 502 (d) (21).</a:t>
            </a:r>
          </a:p>
          <a:p>
            <a:pPr marL="457200" indent="-457200"/>
            <a:r>
              <a:rPr lang="es-ES" sz="2400" dirty="0">
                <a:solidFill>
                  <a:schemeClr val="tx1">
                    <a:lumMod val="85000"/>
                    <a:lumOff val="15000"/>
                  </a:schemeClr>
                </a:solidFill>
                <a:latin typeface="Baskerville Old Face" pitchFamily="18" charset="0"/>
              </a:rPr>
              <a:t>Debe ser aprobado una vez al mes por alguien calificado.</a:t>
            </a:r>
          </a:p>
          <a:p>
            <a:pPr marL="457200" indent="-457200"/>
            <a:r>
              <a:rPr lang="es-ES" sz="2400" dirty="0">
                <a:solidFill>
                  <a:schemeClr val="tx1">
                    <a:lumMod val="85000"/>
                    <a:lumOff val="15000"/>
                  </a:schemeClr>
                </a:solidFill>
                <a:latin typeface="Baskerville Old Face" pitchFamily="18" charset="0"/>
              </a:rPr>
              <a:t>Nunca debe ser modificado</a:t>
            </a:r>
          </a:p>
          <a:p>
            <a:pPr marL="457200" indent="-457200"/>
            <a:r>
              <a:rPr lang="es-ES" sz="2400" dirty="0">
                <a:solidFill>
                  <a:schemeClr val="tx1">
                    <a:lumMod val="85000"/>
                    <a:lumOff val="15000"/>
                  </a:schemeClr>
                </a:solidFill>
                <a:latin typeface="Baskerville Old Face" pitchFamily="18" charset="0"/>
              </a:rPr>
              <a:t>Debe ser dejado fuera de servicio de inmediato si está defectuoso o ha sido sufrido algún impacto. 502(d)(9</a:t>
            </a:r>
            <a:r>
              <a:rPr lang="es-ES" sz="2400" dirty="0" smtClean="0">
                <a:solidFill>
                  <a:schemeClr val="tx1">
                    <a:lumMod val="85000"/>
                    <a:lumOff val="15000"/>
                  </a:schemeClr>
                </a:solidFill>
                <a:latin typeface="Baskerville Old Face" pitchFamily="18" charset="0"/>
              </a:rPr>
              <a:t>)</a:t>
            </a:r>
            <a:endParaRPr lang="es-ES" sz="24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145403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El ajuste correcto es clave</a:t>
            </a: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Sea capaz de alcanzar su anilla en D con el pulgar.</a:t>
            </a:r>
          </a:p>
          <a:p>
            <a:pPr marL="457200" indent="-457200"/>
            <a:r>
              <a:rPr lang="es-ES" sz="2400" dirty="0">
                <a:solidFill>
                  <a:schemeClr val="tx1">
                    <a:lumMod val="85000"/>
                    <a:lumOff val="15000"/>
                  </a:schemeClr>
                </a:solidFill>
                <a:latin typeface="Baskerville Old Face" pitchFamily="18" charset="0"/>
              </a:rPr>
              <a:t>Guarde un máximo de 4 dedos (acostados) de cuerda en las piernas. Las correas deben ir tan altas como sea posible, siempre que resulten cómodas. </a:t>
            </a:r>
          </a:p>
          <a:p>
            <a:pPr marL="457200" indent="-457200"/>
            <a:r>
              <a:rPr lang="es-ES" sz="2400" dirty="0">
                <a:solidFill>
                  <a:schemeClr val="tx1">
                    <a:lumMod val="85000"/>
                    <a:lumOff val="15000"/>
                  </a:schemeClr>
                </a:solidFill>
                <a:latin typeface="Baskerville Old Face" pitchFamily="18" charset="0"/>
              </a:rPr>
              <a:t>Asegúrese de que la correa del pecho esté alrededor del mismo.</a:t>
            </a:r>
          </a:p>
          <a:p>
            <a:pPr marL="457200" indent="-457200"/>
            <a:r>
              <a:rPr lang="es-ES" sz="2400" dirty="0">
                <a:solidFill>
                  <a:schemeClr val="tx1">
                    <a:lumMod val="85000"/>
                    <a:lumOff val="15000"/>
                  </a:schemeClr>
                </a:solidFill>
                <a:latin typeface="Baskerville Old Face" pitchFamily="18" charset="0"/>
              </a:rPr>
              <a:t>Haga que un compañero chequee por si hay algo enrollado o torcido, etc.</a:t>
            </a:r>
          </a:p>
        </p:txBody>
      </p:sp>
    </p:spTree>
    <p:extLst>
      <p:ext uri="{BB962C8B-B14F-4D97-AF65-F5344CB8AC3E}">
        <p14:creationId xmlns:p14="http://schemas.microsoft.com/office/powerpoint/2010/main" val="260539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ABC</a:t>
            </a: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Un ABC adecuado es parte del SDCP</a:t>
            </a:r>
          </a:p>
          <a:p>
            <a:pPr marL="457200" indent="-457200"/>
            <a:r>
              <a:rPr lang="es-ES" sz="2800" dirty="0">
                <a:solidFill>
                  <a:schemeClr val="tx1">
                    <a:lumMod val="85000"/>
                    <a:lumOff val="15000"/>
                  </a:schemeClr>
                </a:solidFill>
                <a:latin typeface="Baskerville Old Face" pitchFamily="18" charset="0"/>
              </a:rPr>
              <a:t>Una falla e cualquier aspecto del ABC puede ser la diferencia entre una caída detenida y una muerte por caída.</a:t>
            </a:r>
          </a:p>
        </p:txBody>
      </p:sp>
    </p:spTree>
    <p:extLst>
      <p:ext uri="{BB962C8B-B14F-4D97-AF65-F5344CB8AC3E}">
        <p14:creationId xmlns:p14="http://schemas.microsoft.com/office/powerpoint/2010/main" val="1635557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Los anclajes adecuados son claves</a:t>
            </a: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29CFR 1926 Subdivisión M Apéndice C (h): </a:t>
            </a:r>
            <a:r>
              <a:rPr lang="es-ES" sz="2800" dirty="0" smtClean="0">
                <a:solidFill>
                  <a:schemeClr val="tx1">
                    <a:lumMod val="85000"/>
                    <a:lumOff val="15000"/>
                  </a:schemeClr>
                </a:solidFill>
                <a:latin typeface="Baskerville Old Face" pitchFamily="18" charset="0"/>
              </a:rPr>
              <a:t>	La </a:t>
            </a:r>
            <a:r>
              <a:rPr lang="es-ES" sz="2800" dirty="0">
                <a:solidFill>
                  <a:schemeClr val="tx1">
                    <a:lumMod val="85000"/>
                    <a:lumOff val="15000"/>
                  </a:schemeClr>
                </a:solidFill>
                <a:latin typeface="Baskerville Old Face" pitchFamily="18" charset="0"/>
              </a:rPr>
              <a:t>postura de OSHA en cuanto a la </a:t>
            </a:r>
            <a:r>
              <a:rPr lang="es-ES" sz="2800" dirty="0" smtClean="0">
                <a:solidFill>
                  <a:schemeClr val="tx1">
                    <a:lumMod val="85000"/>
                    <a:lumOff val="15000"/>
                  </a:schemeClr>
                </a:solidFill>
                <a:latin typeface="Baskerville Old Face" pitchFamily="18" charset="0"/>
              </a:rPr>
              <a:t>	importancia </a:t>
            </a:r>
            <a:r>
              <a:rPr lang="es-ES" sz="2800" dirty="0">
                <a:solidFill>
                  <a:schemeClr val="tx1">
                    <a:lumMod val="85000"/>
                    <a:lumOff val="15000"/>
                  </a:schemeClr>
                </a:solidFill>
                <a:latin typeface="Baskerville Old Face" pitchFamily="18" charset="0"/>
              </a:rPr>
              <a:t>de los puntos de anclaje. </a:t>
            </a:r>
          </a:p>
          <a:p>
            <a:pPr marL="457200" indent="-457200"/>
            <a:r>
              <a:rPr lang="es-ES" sz="2800" dirty="0">
                <a:solidFill>
                  <a:schemeClr val="tx1">
                    <a:lumMod val="85000"/>
                    <a:lumOff val="15000"/>
                  </a:schemeClr>
                </a:solidFill>
                <a:latin typeface="Baskerville Old Face" pitchFamily="18" charset="0"/>
              </a:rPr>
              <a:t>La planificación del empleador es VITAL.</a:t>
            </a:r>
          </a:p>
          <a:p>
            <a:pPr marL="457200" indent="-457200"/>
            <a:r>
              <a:rPr lang="es-ES" sz="2800" dirty="0">
                <a:solidFill>
                  <a:schemeClr val="tx1">
                    <a:lumMod val="85000"/>
                    <a:lumOff val="15000"/>
                  </a:schemeClr>
                </a:solidFill>
                <a:latin typeface="Baskerville Old Face" pitchFamily="18" charset="0"/>
              </a:rPr>
              <a:t>Sin planificación, los empleados tienden a buscar anclajes por su cuenta o a no usar SDCP.</a:t>
            </a:r>
          </a:p>
          <a:p>
            <a:pPr marL="457200" indent="-457200"/>
            <a:r>
              <a:rPr lang="es-ES" sz="2800" dirty="0">
                <a:solidFill>
                  <a:schemeClr val="tx1">
                    <a:lumMod val="85000"/>
                    <a:lumOff val="15000"/>
                  </a:schemeClr>
                </a:solidFill>
                <a:latin typeface="Baskerville Old Face" pitchFamily="18" charset="0"/>
              </a:rPr>
              <a:t>Deben soportar más de 5,000 libras por empleado anexado</a:t>
            </a:r>
            <a:r>
              <a:rPr lang="es-ES" sz="2800" dirty="0" smtClean="0">
                <a:solidFill>
                  <a:schemeClr val="tx1">
                    <a:lumMod val="85000"/>
                    <a:lumOff val="15000"/>
                  </a:schemeClr>
                </a:solidFill>
                <a:latin typeface="Baskerville Old Face" pitchFamily="18" charset="0"/>
              </a:rPr>
              <a:t>.</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264783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¿Qué es un factor de seguridad de 2?</a:t>
            </a:r>
          </a:p>
        </p:txBody>
      </p:sp>
      <p:sp>
        <p:nvSpPr>
          <p:cNvPr id="9" name="Rectangle 5"/>
          <p:cNvSpPr txBox="1">
            <a:spLocks noChangeArrowheads="1"/>
          </p:cNvSpPr>
          <p:nvPr/>
        </p:nvSpPr>
        <p:spPr>
          <a:xfrm>
            <a:off x="762000" y="1905000"/>
            <a:ext cx="7620000" cy="40306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Significa que la carga máxima que se le puede aplicar al anclaje se multiplica por dos.</a:t>
            </a:r>
          </a:p>
          <a:p>
            <a:pPr marL="457200" indent="-457200"/>
            <a:r>
              <a:rPr lang="es-ES" sz="2800" dirty="0">
                <a:solidFill>
                  <a:schemeClr val="tx1">
                    <a:lumMod val="85000"/>
                    <a:lumOff val="15000"/>
                  </a:schemeClr>
                </a:solidFill>
                <a:latin typeface="Baskerville Old Face" pitchFamily="18" charset="0"/>
              </a:rPr>
              <a:t>Los ingenieros han llegado al acuerdo de usar 3,600 libras ya que las fuerzas de caídas máximas de un trabajador en caída usando un arnés es de 1,800 libras.  </a:t>
            </a:r>
          </a:p>
          <a:p>
            <a:pPr marL="457200" indent="-457200"/>
            <a:r>
              <a:rPr lang="es-ES" sz="2800" dirty="0">
                <a:solidFill>
                  <a:schemeClr val="tx1">
                    <a:lumMod val="85000"/>
                    <a:lumOff val="15000"/>
                  </a:schemeClr>
                </a:solidFill>
                <a:latin typeface="Baskerville Old Face" pitchFamily="18" charset="0"/>
              </a:rPr>
              <a:t>1926.32(n) Factor de Seguridad: Significa la proporción entre la fuerza de ruptura de un miembro de una parte de un equipo y la tensión de trabajo real de una carga segura.</a:t>
            </a:r>
          </a:p>
        </p:txBody>
      </p:sp>
    </p:spTree>
    <p:extLst>
      <p:ext uri="{BB962C8B-B14F-4D97-AF65-F5344CB8AC3E}">
        <p14:creationId xmlns:p14="http://schemas.microsoft.com/office/powerpoint/2010/main" val="2814656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Uso de cáncamos roscados</a:t>
            </a:r>
          </a:p>
        </p:txBody>
      </p:sp>
      <p:sp>
        <p:nvSpPr>
          <p:cNvPr id="9" name="Rectangle 5"/>
          <p:cNvSpPr txBox="1">
            <a:spLocks noChangeArrowheads="1"/>
          </p:cNvSpPr>
          <p:nvPr/>
        </p:nvSpPr>
        <p:spPr>
          <a:xfrm>
            <a:off x="762000" y="1905000"/>
            <a:ext cx="41910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Aprobados para cargar en paralelo al eje roscado </a:t>
            </a:r>
          </a:p>
          <a:p>
            <a:pPr marL="457200" indent="-457200"/>
            <a:r>
              <a:rPr lang="es-ES" sz="2800" dirty="0">
                <a:solidFill>
                  <a:schemeClr val="tx1">
                    <a:lumMod val="85000"/>
                    <a:lumOff val="15000"/>
                  </a:schemeClr>
                </a:solidFill>
                <a:latin typeface="Baskerville Old Face" pitchFamily="18" charset="0"/>
              </a:rPr>
              <a:t>Si está montado en la pared, la evaluación perpendicular al eje debe cumplir las 5,000 libras por empleado.</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091297" y="2133600"/>
            <a:ext cx="31242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91268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905000"/>
            <a:ext cx="8001000" cy="3268587"/>
          </a:xfrm>
          <a:prstGeom prst="rect">
            <a:avLst/>
          </a:prstGeom>
          <a:noFill/>
        </p:spPr>
        <p:txBody>
          <a:bodyPr wrap="square" rtlCol="0">
            <a:spAutoFit/>
          </a:bodyPr>
          <a:lstStyle/>
          <a:p>
            <a:r>
              <a:rPr lang="en-US" sz="1200" b="1" dirty="0">
                <a:latin typeface="Baskerville Old Face" pitchFamily="18" charset="0"/>
              </a:rPr>
              <a:t>DISCLAIMER:</a:t>
            </a:r>
            <a:r>
              <a:rPr lang="en-US" sz="1200" dirty="0">
                <a:latin typeface="Baskerville Old Face" pitchFamily="18" charset="0"/>
              </a:rPr>
              <a:t> This material was produced under grant number </a:t>
            </a:r>
            <a:r>
              <a:rPr lang="en-US" sz="1200" b="1" dirty="0">
                <a:latin typeface="Baskerville Old Face" pitchFamily="18" charset="0"/>
              </a:rPr>
              <a:t>SH 208 32–SH–0 from</a:t>
            </a:r>
            <a:r>
              <a:rPr lang="en-US" sz="1200" dirty="0">
                <a:latin typeface="Baskerville Old Face" pitchFamily="18" charset="0"/>
              </a:rPr>
              <a:t>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200" dirty="0">
                <a:latin typeface="Baskerville Old Face" pitchFamily="18" charset="0"/>
              </a:rPr>
            </a:br>
            <a:r>
              <a:rPr lang="en-US" sz="1200" dirty="0">
                <a:latin typeface="Baskerville Old Face" pitchFamily="18" charset="0"/>
              </a:rPr>
              <a:t/>
            </a:r>
            <a:br>
              <a:rPr lang="en-US" sz="1200" dirty="0">
                <a:latin typeface="Baskerville Old Face" pitchFamily="18" charset="0"/>
              </a:rPr>
            </a:br>
            <a:r>
              <a:rPr lang="en-US" sz="1200" b="1" dirty="0">
                <a:latin typeface="Baskerville Old Face" pitchFamily="18" charset="0"/>
              </a:rPr>
              <a:t>COPYRIGHT INFORMATION:</a:t>
            </a:r>
            <a:r>
              <a:rPr lang="en-US" sz="1200" dirty="0">
                <a:latin typeface="Baskerville Old Face" pitchFamily="18" charset="0"/>
              </a:rPr>
              <a:t> This material is the copyrighted property of </a:t>
            </a:r>
            <a:r>
              <a:rPr lang="en-US" sz="1200" b="1" dirty="0">
                <a:latin typeface="Baskerville Old Face" pitchFamily="18" charset="0"/>
              </a:rPr>
              <a:t>Miami Dade College</a:t>
            </a:r>
            <a:r>
              <a:rPr lang="en-US" sz="1200" dirty="0">
                <a:latin typeface="Baskerville Old Face" pitchFamily="18" charset="0"/>
              </a:rPr>
              <a:t>. By federal regulation, OSHA reserves a license to use and disseminate such material for the purpose of promoting safety and health in the workplace. </a:t>
            </a:r>
            <a:r>
              <a:rPr lang="en-US" sz="1200" dirty="0" smtClean="0">
                <a:latin typeface="Baskerville Old Face" pitchFamily="18" charset="0"/>
              </a:rPr>
              <a:t> </a:t>
            </a:r>
            <a:r>
              <a:rPr lang="en-US" sz="1200" b="1" dirty="0">
                <a:latin typeface="Baskerville Old Face" pitchFamily="18" charset="0"/>
              </a:rPr>
              <a:t>Miami Dade College</a:t>
            </a:r>
            <a:r>
              <a:rPr lang="en-US" sz="1200" dirty="0">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200" dirty="0">
                <a:latin typeface="Baskerville Old Face" pitchFamily="18" charset="0"/>
              </a:rPr>
            </a:br>
            <a:r>
              <a:rPr lang="en-US" sz="1200" dirty="0">
                <a:latin typeface="Baskerville Old Face" pitchFamily="18" charset="0"/>
              </a:rPr>
              <a:t/>
            </a:r>
            <a:br>
              <a:rPr lang="en-US" sz="1200" dirty="0">
                <a:latin typeface="Baskerville Old Face" pitchFamily="18" charset="0"/>
              </a:rPr>
            </a:br>
            <a:r>
              <a:rPr lang="en-US" sz="1200" dirty="0">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buNone/>
            </a:pPr>
            <a:endParaRPr lang="en-US" sz="1200" dirty="0">
              <a:latin typeface="Baskerville Old Face" pitchFamily="18" charset="0"/>
            </a:endParaRPr>
          </a:p>
        </p:txBody>
      </p:sp>
      <p:grpSp>
        <p:nvGrpSpPr>
          <p:cNvPr id="5" name="Group 4"/>
          <p:cNvGrpSpPr/>
          <p:nvPr/>
        </p:nvGrpSpPr>
        <p:grpSpPr>
          <a:xfrm>
            <a:off x="0" y="6231128"/>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1905000"/>
            <a:ext cx="7848600" cy="403066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3800" dirty="0">
                <a:solidFill>
                  <a:schemeClr val="tx1">
                    <a:lumMod val="85000"/>
                    <a:lumOff val="15000"/>
                  </a:schemeClr>
                </a:solidFill>
                <a:latin typeface="Baskerville Old Face" pitchFamily="18" charset="0"/>
              </a:rPr>
              <a:t>Identificar los dispositivos y sistemas de protección adecuados.</a:t>
            </a:r>
          </a:p>
          <a:p>
            <a:pPr marL="457200" indent="-457200"/>
            <a:r>
              <a:rPr lang="es-ES" sz="3800" dirty="0">
                <a:solidFill>
                  <a:schemeClr val="tx1">
                    <a:lumMod val="85000"/>
                    <a:lumOff val="15000"/>
                  </a:schemeClr>
                </a:solidFill>
                <a:latin typeface="Baskerville Old Face" pitchFamily="18" charset="0"/>
              </a:rPr>
              <a:t>Identificar los riesgos de caídas comunes.</a:t>
            </a:r>
          </a:p>
          <a:p>
            <a:pPr marL="457200" indent="-457200"/>
            <a:r>
              <a:rPr lang="es-ES" sz="3800" dirty="0">
                <a:solidFill>
                  <a:schemeClr val="tx1">
                    <a:lumMod val="85000"/>
                    <a:lumOff val="15000"/>
                  </a:schemeClr>
                </a:solidFill>
                <a:latin typeface="Baskerville Old Face" pitchFamily="18" charset="0"/>
              </a:rPr>
              <a:t>Identificar métodos de reducción y corrección para los riesgos de caídas comunes.</a:t>
            </a:r>
          </a:p>
          <a:p>
            <a:pPr marL="457200" indent="-457200"/>
            <a:r>
              <a:rPr lang="es-ES" sz="3800" dirty="0">
                <a:solidFill>
                  <a:schemeClr val="tx1">
                    <a:lumMod val="85000"/>
                    <a:lumOff val="15000"/>
                  </a:schemeClr>
                </a:solidFill>
                <a:latin typeface="Baskerville Old Face" pitchFamily="18" charset="0"/>
              </a:rPr>
              <a:t>Discutir y revisar brevemente los parámetros de OSHA que son </a:t>
            </a:r>
            <a:r>
              <a:rPr lang="es-ES" sz="3800" dirty="0" smtClean="0">
                <a:solidFill>
                  <a:schemeClr val="tx1">
                    <a:lumMod val="85000"/>
                    <a:lumOff val="15000"/>
                  </a:schemeClr>
                </a:solidFill>
                <a:latin typeface="Baskerville Old Face" pitchFamily="18" charset="0"/>
              </a:rPr>
              <a:t>aplicables.</a:t>
            </a:r>
            <a:endParaRPr lang="es-ES" sz="3800" dirty="0">
              <a:solidFill>
                <a:schemeClr val="tx1">
                  <a:lumMod val="85000"/>
                  <a:lumOff val="15000"/>
                </a:schemeClr>
              </a:solidFill>
              <a:latin typeface="Baskerville Old Face" pitchFamily="18" charset="0"/>
            </a:endParaRPr>
          </a:p>
        </p:txBody>
      </p:sp>
      <p:sp>
        <p:nvSpPr>
          <p:cNvPr id="10" name="Rectangle 4"/>
          <p:cNvSpPr>
            <a:spLocks noGrp="1" noChangeArrowheads="1"/>
          </p:cNvSpPr>
          <p:nvPr>
            <p:ph type="title"/>
          </p:nvPr>
        </p:nvSpPr>
        <p:spPr>
          <a:xfrm>
            <a:off x="1295400" y="685800"/>
            <a:ext cx="6248400" cy="990600"/>
          </a:xfrm>
        </p:spPr>
        <p:txBody>
          <a:bodyPr>
            <a:normAutofit/>
          </a:bodyPr>
          <a:lstStyle/>
          <a:p>
            <a:pPr algn="l"/>
            <a:r>
              <a:rPr lang="en-US" sz="4500" dirty="0" err="1">
                <a:solidFill>
                  <a:schemeClr val="tx1">
                    <a:lumMod val="85000"/>
                    <a:lumOff val="15000"/>
                  </a:schemeClr>
                </a:solidFill>
                <a:latin typeface="Baskerville Old Face" pitchFamily="18" charset="0"/>
              </a:rPr>
              <a:t>Objetivos</a:t>
            </a:r>
            <a:r>
              <a:rPr lang="en-US" sz="4500" dirty="0">
                <a:solidFill>
                  <a:schemeClr val="tx1">
                    <a:lumMod val="85000"/>
                    <a:lumOff val="15000"/>
                  </a:schemeClr>
                </a:solidFill>
                <a:latin typeface="Baskerville Old Face" pitchFamily="18" charset="0"/>
              </a:rPr>
              <a:t> del </a:t>
            </a:r>
            <a:r>
              <a:rPr lang="en-US" sz="4500" dirty="0" err="1">
                <a:solidFill>
                  <a:schemeClr val="tx1">
                    <a:lumMod val="85000"/>
                    <a:lumOff val="15000"/>
                  </a:schemeClr>
                </a:solidFill>
                <a:latin typeface="Baskerville Old Face" pitchFamily="18" charset="0"/>
              </a:rPr>
              <a:t>curso</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576028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833946" y="447368"/>
            <a:ext cx="3200400" cy="23975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5196395" y="447366"/>
            <a:ext cx="3197917" cy="2395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4"/>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33946" y="3266768"/>
            <a:ext cx="3200400" cy="239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5"/>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5433277" y="3266768"/>
            <a:ext cx="2724151" cy="25496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83522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440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8" name="Group 7"/>
          <p:cNvGrpSpPr/>
          <p:nvPr/>
        </p:nvGrpSpPr>
        <p:grpSpPr>
          <a:xfrm>
            <a:off x="0" y="6172200"/>
            <a:ext cx="9144000" cy="556276"/>
            <a:chOff x="0" y="6172200"/>
            <a:chExt cx="9144000" cy="556276"/>
          </a:xfrm>
        </p:grpSpPr>
        <p:sp>
          <p:nvSpPr>
            <p:cNvPr id="9" name="TextBox 8"/>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10"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4505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Líneas de vida horizontales</a:t>
            </a:r>
          </a:p>
        </p:txBody>
      </p:sp>
      <p:sp>
        <p:nvSpPr>
          <p:cNvPr id="9" name="Rectangle 5"/>
          <p:cNvSpPr txBox="1">
            <a:spLocks noChangeArrowheads="1"/>
          </p:cNvSpPr>
          <p:nvPr/>
        </p:nvSpPr>
        <p:spPr>
          <a:xfrm>
            <a:off x="762000" y="1905000"/>
            <a:ext cx="75438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Proporcionan maniobrabilidad.</a:t>
            </a:r>
          </a:p>
          <a:p>
            <a:pPr marL="457200" indent="-457200"/>
            <a:r>
              <a:rPr lang="es-ES" sz="2800" dirty="0">
                <a:solidFill>
                  <a:schemeClr val="tx1">
                    <a:lumMod val="85000"/>
                    <a:lumOff val="15000"/>
                  </a:schemeClr>
                </a:solidFill>
                <a:latin typeface="Baskerville Old Face" pitchFamily="18" charset="0"/>
              </a:rPr>
              <a:t>Deben ser diseñadas, instaladas y utilizadas bajo la supervisión de individuos calificados y poseer un factor de seguridad de al menos 2. </a:t>
            </a:r>
          </a:p>
          <a:p>
            <a:pPr marL="457200" indent="-457200"/>
            <a:r>
              <a:rPr lang="es-ES" sz="2800" dirty="0">
                <a:solidFill>
                  <a:schemeClr val="tx1">
                    <a:lumMod val="85000"/>
                    <a:lumOff val="15000"/>
                  </a:schemeClr>
                </a:solidFill>
                <a:latin typeface="Baskerville Old Face" pitchFamily="18" charset="0"/>
              </a:rPr>
              <a:t>Ver Subsección M, Apéndice C (h) (6)</a:t>
            </a:r>
          </a:p>
          <a:p>
            <a:pPr marL="457200" indent="-457200"/>
            <a:r>
              <a:rPr lang="es-ES" sz="2800" dirty="0">
                <a:solidFill>
                  <a:schemeClr val="tx1">
                    <a:lumMod val="85000"/>
                    <a:lumOff val="15000"/>
                  </a:schemeClr>
                </a:solidFill>
                <a:latin typeface="Baskerville Old Face" pitchFamily="18" charset="0"/>
              </a:rPr>
              <a:t>Ver ANSI A 10.14 1991-pp5</a:t>
            </a:r>
          </a:p>
        </p:txBody>
      </p:sp>
    </p:spTree>
    <p:extLst>
      <p:ext uri="{BB962C8B-B14F-4D97-AF65-F5344CB8AC3E}">
        <p14:creationId xmlns:p14="http://schemas.microsoft.com/office/powerpoint/2010/main" val="196226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Líneas de vida verticales</a:t>
            </a:r>
          </a:p>
        </p:txBody>
      </p:sp>
      <p:sp>
        <p:nvSpPr>
          <p:cNvPr id="9" name="Rectangle 5"/>
          <p:cNvSpPr txBox="1">
            <a:spLocks noChangeArrowheads="1"/>
          </p:cNvSpPr>
          <p:nvPr/>
        </p:nvSpPr>
        <p:spPr>
          <a:xfrm>
            <a:off x="762000" y="1905000"/>
            <a:ext cx="7543800" cy="40306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29CFR 1926.104</a:t>
            </a:r>
          </a:p>
          <a:p>
            <a:pPr marL="457200" indent="-457200"/>
            <a:r>
              <a:rPr lang="es-ES" sz="2800" dirty="0">
                <a:solidFill>
                  <a:schemeClr val="tx1">
                    <a:lumMod val="85000"/>
                    <a:lumOff val="15000"/>
                  </a:schemeClr>
                </a:solidFill>
                <a:latin typeface="Baskerville Old Face" pitchFamily="18" charset="0"/>
              </a:rPr>
              <a:t>Fuerza de quiebre mínima de 5,000 libras</a:t>
            </a:r>
          </a:p>
          <a:p>
            <a:pPr marL="457200" indent="-457200"/>
            <a:r>
              <a:rPr lang="es-ES" sz="2800" dirty="0">
                <a:solidFill>
                  <a:schemeClr val="tx1">
                    <a:lumMod val="85000"/>
                    <a:lumOff val="15000"/>
                  </a:schemeClr>
                </a:solidFill>
                <a:latin typeface="Baskerville Old Face" pitchFamily="18" charset="0"/>
              </a:rPr>
              <a:t>Separe las líneas de vida por empleado 502.(d)(10)</a:t>
            </a:r>
          </a:p>
          <a:p>
            <a:pPr marL="457200" indent="-457200"/>
            <a:r>
              <a:rPr lang="es-ES" sz="2800" dirty="0">
                <a:solidFill>
                  <a:schemeClr val="tx1">
                    <a:lumMod val="85000"/>
                    <a:lumOff val="15000"/>
                  </a:schemeClr>
                </a:solidFill>
                <a:latin typeface="Baskerville Old Face" pitchFamily="18" charset="0"/>
              </a:rPr>
              <a:t>Erección de </a:t>
            </a:r>
            <a:r>
              <a:rPr lang="es-ES" sz="2800" dirty="0" smtClean="0">
                <a:solidFill>
                  <a:schemeClr val="tx1">
                    <a:lumMod val="85000"/>
                    <a:lumOff val="15000"/>
                  </a:schemeClr>
                </a:solidFill>
                <a:latin typeface="Baskerville Old Face" pitchFamily="18" charset="0"/>
              </a:rPr>
              <a:t>montacargas: </a:t>
            </a:r>
            <a:r>
              <a:rPr lang="es-ES" sz="2800" dirty="0">
                <a:solidFill>
                  <a:schemeClr val="tx1">
                    <a:lumMod val="85000"/>
                    <a:lumOff val="15000"/>
                  </a:schemeClr>
                </a:solidFill>
                <a:latin typeface="Baskerville Old Face" pitchFamily="18" charset="0"/>
              </a:rPr>
              <a:t>dos empleados en la línea de vida vertical, siempre que esté aprobada para 10,000 libras</a:t>
            </a:r>
          </a:p>
          <a:p>
            <a:pPr marL="457200" indent="-457200"/>
            <a:r>
              <a:rPr lang="es-ES" sz="2800" dirty="0">
                <a:solidFill>
                  <a:schemeClr val="tx1">
                    <a:lumMod val="85000"/>
                    <a:lumOff val="15000"/>
                  </a:schemeClr>
                </a:solidFill>
                <a:latin typeface="Baskerville Old Face" pitchFamily="18" charset="0"/>
              </a:rPr>
              <a:t>Libres de nudos. Estos pueden reducir la fuerza en un 50%.</a:t>
            </a:r>
          </a:p>
        </p:txBody>
      </p:sp>
    </p:spTree>
    <p:extLst>
      <p:ext uri="{BB962C8B-B14F-4D97-AF65-F5344CB8AC3E}">
        <p14:creationId xmlns:p14="http://schemas.microsoft.com/office/powerpoint/2010/main" val="1395263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smtClean="0">
                <a:solidFill>
                  <a:schemeClr val="tx1">
                    <a:lumMod val="85000"/>
                    <a:lumOff val="15000"/>
                  </a:schemeClr>
                </a:solidFill>
                <a:latin typeface="Baskerville Old Face" pitchFamily="18" charset="0"/>
              </a:rPr>
              <a:t>C</a:t>
            </a:r>
            <a:endParaRPr lang="es-ES" sz="4500" dirty="0">
              <a:solidFill>
                <a:schemeClr val="tx1">
                  <a:lumMod val="85000"/>
                  <a:lumOff val="15000"/>
                </a:schemeClr>
              </a:solidFill>
              <a:latin typeface="Baskerville Old Face" pitchFamily="18" charset="0"/>
            </a:endParaRPr>
          </a:p>
        </p:txBody>
      </p:sp>
      <p:pic>
        <p:nvPicPr>
          <p:cNvPr id="1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95600" y="3124200"/>
            <a:ext cx="4248150" cy="3067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96200" y="1524000"/>
            <a:ext cx="1171575" cy="381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3181" y="1676400"/>
            <a:ext cx="2505075"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377381" y="838200"/>
            <a:ext cx="3333750" cy="2181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4045713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Los conectores</a:t>
            </a:r>
          </a:p>
        </p:txBody>
      </p:sp>
      <p:sp>
        <p:nvSpPr>
          <p:cNvPr id="9" name="Rectangle 5"/>
          <p:cNvSpPr txBox="1">
            <a:spLocks noChangeArrowheads="1"/>
          </p:cNvSpPr>
          <p:nvPr/>
        </p:nvSpPr>
        <p:spPr>
          <a:xfrm>
            <a:off x="762000" y="1905000"/>
            <a:ext cx="4648200" cy="40306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Los conectores, incluyendo las anillas en D y los ganchos de seguridad, deben estar hechos de acero forjado a martinete, de chapa de acero, de acero conformado u otros materiales equivalentes. Deben tener acabados resistentes a la corrosión y las superficies y las esquinas lisas para prevenir daños a otras partes conectadas al sistema.</a:t>
            </a:r>
          </a:p>
        </p:txBody>
      </p:sp>
      <p:grpSp>
        <p:nvGrpSpPr>
          <p:cNvPr id="11" name="Group 2"/>
          <p:cNvGrpSpPr>
            <a:grpSpLocks/>
          </p:cNvGrpSpPr>
          <p:nvPr/>
        </p:nvGrpSpPr>
        <p:grpSpPr bwMode="auto">
          <a:xfrm>
            <a:off x="5824896" y="2517775"/>
            <a:ext cx="2435225" cy="2054225"/>
            <a:chOff x="2112" y="2640"/>
            <a:chExt cx="1534" cy="1294"/>
          </a:xfrm>
        </p:grpSpPr>
        <p:pic>
          <p:nvPicPr>
            <p:cNvPr id="12"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12" y="2640"/>
              <a:ext cx="1534" cy="12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3421447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Conector (Cuerdas de seguridad)</a:t>
            </a:r>
          </a:p>
        </p:txBody>
      </p:sp>
      <p:sp>
        <p:nvSpPr>
          <p:cNvPr id="9"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Deben ser inspeccionadas antes de cada uso.</a:t>
            </a:r>
          </a:p>
          <a:p>
            <a:pPr marL="457200" indent="-457200"/>
            <a:r>
              <a:rPr lang="es-ES" sz="2800" dirty="0">
                <a:solidFill>
                  <a:schemeClr val="tx1">
                    <a:lumMod val="85000"/>
                    <a:lumOff val="15000"/>
                  </a:schemeClr>
                </a:solidFill>
                <a:latin typeface="Baskerville Old Face" pitchFamily="18" charset="0"/>
              </a:rPr>
              <a:t>No deben ser atadas a sí mismas.</a:t>
            </a:r>
          </a:p>
          <a:p>
            <a:pPr marL="457200" indent="-457200"/>
            <a:r>
              <a:rPr lang="es-ES" sz="2800" dirty="0">
                <a:solidFill>
                  <a:schemeClr val="tx1">
                    <a:lumMod val="85000"/>
                    <a:lumOff val="15000"/>
                  </a:schemeClr>
                </a:solidFill>
                <a:latin typeface="Baskerville Old Face" pitchFamily="18" charset="0"/>
              </a:rPr>
              <a:t>Deben ser usadas con amortiguadores o paquetes de impacto en la anilla D.</a:t>
            </a:r>
          </a:p>
          <a:p>
            <a:pPr marL="457200" indent="-457200"/>
            <a:r>
              <a:rPr lang="es-ES" sz="2800" dirty="0">
                <a:solidFill>
                  <a:schemeClr val="tx1">
                    <a:lumMod val="85000"/>
                    <a:lumOff val="15000"/>
                  </a:schemeClr>
                </a:solidFill>
                <a:latin typeface="Baskerville Old Face" pitchFamily="18" charset="0"/>
              </a:rPr>
              <a:t>Deben tener el gancho adecuado para el punto de anclaje deseado.</a:t>
            </a:r>
          </a:p>
        </p:txBody>
      </p:sp>
    </p:spTree>
    <p:extLst>
      <p:ext uri="{BB962C8B-B14F-4D97-AF65-F5344CB8AC3E}">
        <p14:creationId xmlns:p14="http://schemas.microsoft.com/office/powerpoint/2010/main" val="149209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Líneas de vida retráctiles</a:t>
            </a:r>
          </a:p>
        </p:txBody>
      </p:sp>
      <p:sp>
        <p:nvSpPr>
          <p:cNvPr id="9"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Muy efectivas para las aplicaciones verticales.</a:t>
            </a:r>
          </a:p>
          <a:p>
            <a:pPr marL="457200" indent="-457200"/>
            <a:r>
              <a:rPr lang="es-ES" sz="2800" dirty="0">
                <a:solidFill>
                  <a:schemeClr val="tx1">
                    <a:lumMod val="85000"/>
                    <a:lumOff val="15000"/>
                  </a:schemeClr>
                </a:solidFill>
                <a:latin typeface="Baskerville Old Face" pitchFamily="18" charset="0"/>
              </a:rPr>
              <a:t>Normalmente frenan en 1 o 2 pies, minimizando la distancia de caída total y las fuerzas de impacto en el cuerpo del trabajador.</a:t>
            </a:r>
          </a:p>
        </p:txBody>
      </p:sp>
    </p:spTree>
    <p:extLst>
      <p:ext uri="{BB962C8B-B14F-4D97-AF65-F5344CB8AC3E}">
        <p14:creationId xmlns:p14="http://schemas.microsoft.com/office/powerpoint/2010/main" val="5153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Línea de vida </a:t>
            </a:r>
            <a:r>
              <a:rPr lang="es-ES" sz="4500" dirty="0" err="1">
                <a:solidFill>
                  <a:schemeClr val="tx1">
                    <a:lumMod val="85000"/>
                    <a:lumOff val="15000"/>
                  </a:schemeClr>
                </a:solidFill>
                <a:latin typeface="Baskerville Old Face" pitchFamily="18" charset="0"/>
              </a:rPr>
              <a:t>autorretráctil</a:t>
            </a:r>
            <a:r>
              <a:rPr lang="es-ES" sz="4500" dirty="0">
                <a:solidFill>
                  <a:schemeClr val="tx1">
                    <a:lumMod val="85000"/>
                    <a:lumOff val="15000"/>
                  </a:schemeClr>
                </a:solidFill>
                <a:latin typeface="Baskerville Old Face" pitchFamily="18" charset="0"/>
              </a:rPr>
              <a:t> y dispositivos de desaceleración</a:t>
            </a:r>
          </a:p>
        </p:txBody>
      </p:sp>
      <p:sp>
        <p:nvSpPr>
          <p:cNvPr id="9" name="Rectangle 5"/>
          <p:cNvSpPr txBox="1">
            <a:spLocks noChangeArrowheads="1"/>
          </p:cNvSpPr>
          <p:nvPr/>
        </p:nvSpPr>
        <p:spPr>
          <a:xfrm>
            <a:off x="762000" y="1905000"/>
            <a:ext cx="7424922" cy="40306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Las líneas de vida </a:t>
            </a:r>
            <a:r>
              <a:rPr lang="es-ES" sz="2800" dirty="0" err="1">
                <a:solidFill>
                  <a:schemeClr val="tx1">
                    <a:lumMod val="85000"/>
                    <a:lumOff val="15000"/>
                  </a:schemeClr>
                </a:solidFill>
                <a:latin typeface="Baskerville Old Face" pitchFamily="18" charset="0"/>
              </a:rPr>
              <a:t>autorretráctiles</a:t>
            </a:r>
            <a:r>
              <a:rPr lang="es-ES" sz="2800" dirty="0">
                <a:solidFill>
                  <a:schemeClr val="tx1">
                    <a:lumMod val="85000"/>
                    <a:lumOff val="15000"/>
                  </a:schemeClr>
                </a:solidFill>
                <a:latin typeface="Baskerville Old Face" pitchFamily="18" charset="0"/>
              </a:rPr>
              <a:t> que limitan la caía libre a 0.6 metros o menos deben ser capaces de  sostener  una carga a tracción mínima de 3,000 libras al dispositivo en posición totalmente extendida.</a:t>
            </a:r>
          </a:p>
          <a:p>
            <a:pPr marL="457200" indent="-457200"/>
            <a:r>
              <a:rPr lang="es-ES" sz="2800" dirty="0">
                <a:solidFill>
                  <a:schemeClr val="tx1">
                    <a:lumMod val="85000"/>
                    <a:lumOff val="15000"/>
                  </a:schemeClr>
                </a:solidFill>
                <a:latin typeface="Baskerville Old Face" pitchFamily="18" charset="0"/>
              </a:rPr>
              <a:t>Las líneas de vida </a:t>
            </a:r>
            <a:r>
              <a:rPr lang="es-ES" sz="2800" dirty="0" err="1">
                <a:solidFill>
                  <a:schemeClr val="tx1">
                    <a:lumMod val="85000"/>
                    <a:lumOff val="15000"/>
                  </a:schemeClr>
                </a:solidFill>
                <a:latin typeface="Baskerville Old Face" pitchFamily="18" charset="0"/>
              </a:rPr>
              <a:t>autorretráctiles</a:t>
            </a:r>
            <a:r>
              <a:rPr lang="es-ES" sz="2800" dirty="0">
                <a:solidFill>
                  <a:schemeClr val="tx1">
                    <a:lumMod val="85000"/>
                    <a:lumOff val="15000"/>
                  </a:schemeClr>
                </a:solidFill>
                <a:latin typeface="Baskerville Old Face" pitchFamily="18" charset="0"/>
              </a:rPr>
              <a:t> que no limitan la caía libre a 0.6 metros o menos y las correas </a:t>
            </a:r>
            <a:r>
              <a:rPr lang="es-ES" sz="2800" dirty="0" err="1">
                <a:solidFill>
                  <a:schemeClr val="tx1">
                    <a:lumMod val="85000"/>
                    <a:lumOff val="15000"/>
                  </a:schemeClr>
                </a:solidFill>
                <a:latin typeface="Baskerville Old Face" pitchFamily="18" charset="0"/>
              </a:rPr>
              <a:t>antidesgarro</a:t>
            </a:r>
            <a:r>
              <a:rPr lang="es-ES" sz="2800" dirty="0">
                <a:solidFill>
                  <a:schemeClr val="tx1">
                    <a:lumMod val="85000"/>
                    <a:lumOff val="15000"/>
                  </a:schemeClr>
                </a:solidFill>
                <a:latin typeface="Baskerville Old Face" pitchFamily="18" charset="0"/>
              </a:rPr>
              <a:t> y las comunes deben ser capaces de sostener  una carga de 5,000 libras al dispositivo en posición totalmente extendida.</a:t>
            </a:r>
          </a:p>
        </p:txBody>
      </p:sp>
    </p:spTree>
    <p:extLst>
      <p:ext uri="{BB962C8B-B14F-4D97-AF65-F5344CB8AC3E}">
        <p14:creationId xmlns:p14="http://schemas.microsoft.com/office/powerpoint/2010/main" val="298866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5412" y="762000"/>
            <a:ext cx="6353175"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621975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No enganche cuerdas de seguridad al dispositivo retráctil</a:t>
            </a:r>
          </a:p>
        </p:txBody>
      </p:sp>
      <p:sp>
        <p:nvSpPr>
          <p:cNvPr id="9"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Esto puede ocasionar fallas en los ganchos y afectar la capacidad de cierre del retráctil.</a:t>
            </a:r>
          </a:p>
          <a:p>
            <a:pPr marL="457200" indent="-457200"/>
            <a:r>
              <a:rPr lang="es-ES" sz="2800" dirty="0">
                <a:solidFill>
                  <a:schemeClr val="tx1">
                    <a:lumMod val="85000"/>
                    <a:lumOff val="15000"/>
                  </a:schemeClr>
                </a:solidFill>
                <a:latin typeface="Baskerville Old Face" pitchFamily="18" charset="0"/>
              </a:rPr>
              <a:t>El retráctil debe estar conectado directamente a la anilla en D. </a:t>
            </a:r>
          </a:p>
          <a:p>
            <a:pPr marL="457200" indent="-457200"/>
            <a:r>
              <a:rPr lang="es-ES" sz="2800" dirty="0">
                <a:solidFill>
                  <a:schemeClr val="tx1">
                    <a:lumMod val="85000"/>
                    <a:lumOff val="15000"/>
                  </a:schemeClr>
                </a:solidFill>
                <a:latin typeface="Baskerville Old Face" pitchFamily="18" charset="0"/>
              </a:rPr>
              <a:t>No hay plan para el factor péndulo en la eventualidad de una caída.</a:t>
            </a:r>
          </a:p>
        </p:txBody>
      </p:sp>
    </p:spTree>
    <p:extLst>
      <p:ext uri="{BB962C8B-B14F-4D97-AF65-F5344CB8AC3E}">
        <p14:creationId xmlns:p14="http://schemas.microsoft.com/office/powerpoint/2010/main" val="385614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5427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5529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9832"/>
            <a:ext cx="9157109" cy="6867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Los </a:t>
            </a:r>
            <a:r>
              <a:rPr lang="es-ES" sz="4500" dirty="0" err="1">
                <a:solidFill>
                  <a:schemeClr val="tx1">
                    <a:lumMod val="85000"/>
                    <a:lumOff val="15000"/>
                  </a:schemeClr>
                </a:solidFill>
                <a:latin typeface="Baskerville Old Face" pitchFamily="18" charset="0"/>
              </a:rPr>
              <a:t>SDCPs</a:t>
            </a:r>
            <a:r>
              <a:rPr lang="es-ES" sz="4500" dirty="0">
                <a:solidFill>
                  <a:schemeClr val="tx1">
                    <a:lumMod val="85000"/>
                    <a:lumOff val="15000"/>
                  </a:schemeClr>
                </a:solidFill>
                <a:latin typeface="Baskerville Old Face" pitchFamily="18" charset="0"/>
              </a:rPr>
              <a:t> deben limitar o de la fuerzas de caída máxima sobre el trabajador</a:t>
            </a:r>
          </a:p>
        </p:txBody>
      </p:sp>
      <p:sp>
        <p:nvSpPr>
          <p:cNvPr id="9" name="Rectangle 5"/>
          <p:cNvSpPr txBox="1">
            <a:spLocks noChangeArrowheads="1"/>
          </p:cNvSpPr>
          <p:nvPr/>
        </p:nvSpPr>
        <p:spPr>
          <a:xfrm>
            <a:off x="762000" y="2209800"/>
            <a:ext cx="7424922" cy="37258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Por 29CFR 1926 502(d)(16)</a:t>
            </a:r>
          </a:p>
          <a:p>
            <a:pPr marL="457200" indent="-457200"/>
            <a:r>
              <a:rPr lang="es-ES" sz="2800" dirty="0">
                <a:solidFill>
                  <a:schemeClr val="tx1">
                    <a:lumMod val="85000"/>
                    <a:lumOff val="15000"/>
                  </a:schemeClr>
                </a:solidFill>
                <a:latin typeface="Baskerville Old Face" pitchFamily="18" charset="0"/>
              </a:rPr>
              <a:t>Faja de cuerpo FCM a 900 libras</a:t>
            </a:r>
          </a:p>
          <a:p>
            <a:pPr marL="457200" indent="-457200"/>
            <a:r>
              <a:rPr lang="es-ES" sz="2800" dirty="0">
                <a:solidFill>
                  <a:schemeClr val="tx1">
                    <a:lumMod val="85000"/>
                    <a:lumOff val="15000"/>
                  </a:schemeClr>
                </a:solidFill>
                <a:latin typeface="Baskerville Old Face" pitchFamily="18" charset="0"/>
              </a:rPr>
              <a:t>Arnés de cuerpo completo FCM a 1,800 libras</a:t>
            </a:r>
          </a:p>
          <a:p>
            <a:pPr marL="457200" indent="-457200"/>
            <a:r>
              <a:rPr lang="es-ES" sz="2800" dirty="0">
                <a:solidFill>
                  <a:schemeClr val="tx1">
                    <a:lumMod val="85000"/>
                    <a:lumOff val="15000"/>
                  </a:schemeClr>
                </a:solidFill>
                <a:latin typeface="Baskerville Old Face" pitchFamily="18" charset="0"/>
              </a:rPr>
              <a:t>Las cuerdas de seguridad de cierre automático y con amortiguadores incorporados pueden reducir las fuerzas de caída de un 65 a un 85%.</a:t>
            </a:r>
          </a:p>
        </p:txBody>
      </p:sp>
    </p:spTree>
    <p:extLst>
      <p:ext uri="{BB962C8B-B14F-4D97-AF65-F5344CB8AC3E}">
        <p14:creationId xmlns:p14="http://schemas.microsoft.com/office/powerpoint/2010/main" val="3067589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Información</a:t>
            </a:r>
          </a:p>
        </p:txBody>
      </p:sp>
      <p:sp>
        <p:nvSpPr>
          <p:cNvPr id="9" name="Rectangle 5"/>
          <p:cNvSpPr txBox="1">
            <a:spLocks noChangeArrowheads="1"/>
          </p:cNvSpPr>
          <p:nvPr/>
        </p:nvSpPr>
        <p:spPr>
          <a:xfrm>
            <a:off x="762000" y="2057400"/>
            <a:ext cx="7424922" cy="3878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n-US" sz="2800" dirty="0">
                <a:solidFill>
                  <a:schemeClr val="tx1">
                    <a:lumMod val="85000"/>
                    <a:lumOff val="15000"/>
                  </a:schemeClr>
                </a:solidFill>
                <a:latin typeface="Baskerville Old Face" pitchFamily="18" charset="0"/>
              </a:rPr>
              <a:t>Steel Lanyard: 3,970lbs of force</a:t>
            </a:r>
          </a:p>
          <a:p>
            <a:pPr marL="457200" indent="-457200"/>
            <a:r>
              <a:rPr lang="en-US" sz="2800" dirty="0">
                <a:solidFill>
                  <a:schemeClr val="tx1">
                    <a:lumMod val="85000"/>
                    <a:lumOff val="15000"/>
                  </a:schemeClr>
                </a:solidFill>
                <a:latin typeface="Baskerville Old Face" pitchFamily="18" charset="0"/>
              </a:rPr>
              <a:t>Nylon rope lanyard: 2,395lbs of force</a:t>
            </a:r>
          </a:p>
          <a:p>
            <a:pPr marL="457200" indent="-457200"/>
            <a:r>
              <a:rPr lang="en-US" sz="2800" dirty="0">
                <a:solidFill>
                  <a:schemeClr val="tx1">
                    <a:lumMod val="85000"/>
                    <a:lumOff val="15000"/>
                  </a:schemeClr>
                </a:solidFill>
                <a:latin typeface="Baskerville Old Face" pitchFamily="18" charset="0"/>
              </a:rPr>
              <a:t>Shock absorbing lanyard: 830lbs of force</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1708256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3233788" y="1295398"/>
            <a:ext cx="2676423" cy="3751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94253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Ganchos de cierre automático</a:t>
            </a:r>
          </a:p>
        </p:txBody>
      </p:sp>
      <p:sp>
        <p:nvSpPr>
          <p:cNvPr id="9" name="Rectangle 5"/>
          <p:cNvSpPr txBox="1">
            <a:spLocks noChangeArrowheads="1"/>
          </p:cNvSpPr>
          <p:nvPr/>
        </p:nvSpPr>
        <p:spPr>
          <a:xfrm>
            <a:off x="762000" y="1752600"/>
            <a:ext cx="7424922" cy="441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1400" dirty="0">
                <a:solidFill>
                  <a:schemeClr val="tx1">
                    <a:lumMod val="85000"/>
                    <a:lumOff val="15000"/>
                  </a:schemeClr>
                </a:solidFill>
                <a:latin typeface="Baskerville Old Face" pitchFamily="18" charset="0"/>
              </a:rPr>
              <a:t>Los ganchos de cierre automático deben tener  una fuerza de quiebre mínima de 5,000 libras, haber superado pruebas que demuestren un mínimo de esfuerzo de carga de 3,600 libras sin cuartearse, romperse o quedar deformados de manera permanente. También deben ser de cierre, de cierre doble, diseñados y utilizados para prevenir que el cierre se zafe por el contacto del protector del cierre con el miembro conectado.</a:t>
            </a:r>
            <a:br>
              <a:rPr lang="es-ES" sz="1400" dirty="0">
                <a:solidFill>
                  <a:schemeClr val="tx1">
                    <a:lumMod val="85000"/>
                    <a:lumOff val="15000"/>
                  </a:schemeClr>
                </a:solidFill>
                <a:latin typeface="Baskerville Old Face" pitchFamily="18" charset="0"/>
              </a:rPr>
            </a:br>
            <a:r>
              <a:rPr lang="es-ES" sz="1400" dirty="0">
                <a:solidFill>
                  <a:schemeClr val="tx1">
                    <a:lumMod val="85000"/>
                    <a:lumOff val="15000"/>
                  </a:schemeClr>
                </a:solidFill>
                <a:latin typeface="Baskerville Old Face" pitchFamily="18" charset="0"/>
              </a:rPr>
              <a:t/>
            </a:r>
            <a:br>
              <a:rPr lang="es-ES" sz="1400" dirty="0">
                <a:solidFill>
                  <a:schemeClr val="tx1">
                    <a:lumMod val="85000"/>
                    <a:lumOff val="15000"/>
                  </a:schemeClr>
                </a:solidFill>
                <a:latin typeface="Baskerville Old Face" pitchFamily="18" charset="0"/>
              </a:rPr>
            </a:br>
            <a:r>
              <a:rPr lang="es-ES" sz="1400" dirty="0">
                <a:solidFill>
                  <a:schemeClr val="tx1">
                    <a:lumMod val="85000"/>
                    <a:lumOff val="15000"/>
                  </a:schemeClr>
                </a:solidFill>
                <a:latin typeface="Baskerville Old Face" pitchFamily="18" charset="0"/>
              </a:rPr>
              <a:t>A menos que estén diseñados para las conexiones siguientes, los ganchos de cierre automático no deben ser unidos: </a:t>
            </a:r>
          </a:p>
          <a:p>
            <a:pPr marL="857250" lvl="1" indent="-457200"/>
            <a:r>
              <a:rPr lang="es-ES" sz="1400" dirty="0">
                <a:solidFill>
                  <a:schemeClr val="tx1">
                    <a:lumMod val="85000"/>
                    <a:lumOff val="15000"/>
                  </a:schemeClr>
                </a:solidFill>
                <a:latin typeface="Baskerville Old Face" pitchFamily="18" charset="0"/>
              </a:rPr>
              <a:t>Directamente a redes cuerdas o cables. </a:t>
            </a:r>
          </a:p>
          <a:p>
            <a:pPr marL="857250" lvl="1" indent="-457200"/>
            <a:r>
              <a:rPr lang="es-ES" sz="1400" dirty="0">
                <a:solidFill>
                  <a:schemeClr val="tx1">
                    <a:lumMod val="85000"/>
                    <a:lumOff val="15000"/>
                  </a:schemeClr>
                </a:solidFill>
                <a:latin typeface="Baskerville Old Face" pitchFamily="18" charset="0"/>
              </a:rPr>
              <a:t>Unos a otros. </a:t>
            </a:r>
          </a:p>
          <a:p>
            <a:pPr marL="857250" lvl="1" indent="-457200"/>
            <a:r>
              <a:rPr lang="es-ES" sz="1400" dirty="0">
                <a:solidFill>
                  <a:schemeClr val="tx1">
                    <a:lumMod val="85000"/>
                    <a:lumOff val="15000"/>
                  </a:schemeClr>
                </a:solidFill>
                <a:latin typeface="Baskerville Old Face" pitchFamily="18" charset="0"/>
              </a:rPr>
              <a:t>A una anilla en D a la cual hay conectados otros cierres o conectores.</a:t>
            </a:r>
          </a:p>
          <a:p>
            <a:pPr marL="857250" lvl="1" indent="-457200"/>
            <a:r>
              <a:rPr lang="es-ES" sz="1400" dirty="0">
                <a:solidFill>
                  <a:schemeClr val="tx1">
                    <a:lumMod val="85000"/>
                    <a:lumOff val="15000"/>
                  </a:schemeClr>
                </a:solidFill>
                <a:latin typeface="Baskerville Old Face" pitchFamily="18" charset="0"/>
              </a:rPr>
              <a:t>A una línea de vida horizontal. </a:t>
            </a:r>
          </a:p>
          <a:p>
            <a:pPr marL="857250" lvl="1" indent="-457200"/>
            <a:r>
              <a:rPr lang="es-ES" sz="1400" dirty="0">
                <a:solidFill>
                  <a:schemeClr val="tx1">
                    <a:lumMod val="85000"/>
                    <a:lumOff val="15000"/>
                  </a:schemeClr>
                </a:solidFill>
                <a:latin typeface="Baskerville Old Face" pitchFamily="18" charset="0"/>
              </a:rPr>
              <a:t>A cualquier objeto cuya forma sea incompatible en relación con el cierre automático de tal forma que el objeto conector pueda deprimir el protector del cierre y hacer que se abra por sí </a:t>
            </a:r>
            <a:r>
              <a:rPr lang="es-ES" sz="1400" dirty="0" smtClean="0">
                <a:solidFill>
                  <a:schemeClr val="tx1">
                    <a:lumMod val="85000"/>
                    <a:lumOff val="15000"/>
                  </a:schemeClr>
                </a:solidFill>
                <a:latin typeface="Baskerville Old Face" pitchFamily="18" charset="0"/>
              </a:rPr>
              <a:t>mismo.</a:t>
            </a:r>
            <a:endParaRPr lang="es-ES" sz="1400" dirty="0">
              <a:solidFill>
                <a:schemeClr val="tx1">
                  <a:lumMod val="85000"/>
                  <a:lumOff val="15000"/>
                </a:schemeClr>
              </a:solidFill>
              <a:latin typeface="Baskerville Old Face" pitchFamily="18" charset="0"/>
            </a:endParaRPr>
          </a:p>
          <a:p>
            <a:pPr marL="457200" indent="-457200"/>
            <a:r>
              <a:rPr lang="es-ES" sz="1400" dirty="0">
                <a:solidFill>
                  <a:schemeClr val="tx1">
                    <a:lumMod val="85000"/>
                    <a:lumOff val="15000"/>
                  </a:schemeClr>
                </a:solidFill>
                <a:latin typeface="Baskerville Old Face" pitchFamily="18" charset="0"/>
              </a:rPr>
              <a:t>29 CFR 1926 Subsección M, Protección contra caídas. Parámetros de OSHA. </a:t>
            </a:r>
          </a:p>
          <a:p>
            <a:pPr marL="457200" indent="-457200"/>
            <a:r>
              <a:rPr lang="es-ES" sz="1400" dirty="0">
                <a:solidFill>
                  <a:schemeClr val="tx1">
                    <a:lumMod val="85000"/>
                    <a:lumOff val="15000"/>
                  </a:schemeClr>
                </a:solidFill>
                <a:latin typeface="Baskerville Old Face" pitchFamily="18" charset="0"/>
              </a:rPr>
              <a:t>1926.502, Sistemas de Protección contra Caídas. Criterios de Sistemas de Protección contra caídas y Prácticas.</a:t>
            </a:r>
          </a:p>
          <a:p>
            <a:pPr marL="457200" indent="-457200"/>
            <a:r>
              <a:rPr lang="es-ES" sz="1400" dirty="0">
                <a:solidFill>
                  <a:schemeClr val="tx1">
                    <a:lumMod val="85000"/>
                    <a:lumOff val="15000"/>
                  </a:schemeClr>
                </a:solidFill>
                <a:latin typeface="Baskerville Old Face" pitchFamily="18" charset="0"/>
              </a:rPr>
              <a:t>29 CFR 1926.502(d)(1)</a:t>
            </a:r>
          </a:p>
        </p:txBody>
      </p:sp>
    </p:spTree>
    <p:extLst>
      <p:ext uri="{BB962C8B-B14F-4D97-AF65-F5344CB8AC3E}">
        <p14:creationId xmlns:p14="http://schemas.microsoft.com/office/powerpoint/2010/main" val="1566208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9" name="Group 8"/>
          <p:cNvGrpSpPr/>
          <p:nvPr/>
        </p:nvGrpSpPr>
        <p:grpSpPr>
          <a:xfrm>
            <a:off x="0" y="6172200"/>
            <a:ext cx="9144000" cy="556276"/>
            <a:chOff x="0" y="6172200"/>
            <a:chExt cx="9144000" cy="556276"/>
          </a:xfrm>
        </p:grpSpPr>
        <p:sp>
          <p:nvSpPr>
            <p:cNvPr id="10" name="TextBox 9"/>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11"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extLst>
      <p:ext uri="{BB962C8B-B14F-4D97-AF65-F5344CB8AC3E}">
        <p14:creationId xmlns:p14="http://schemas.microsoft.com/office/powerpoint/2010/main" val="4173272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Estructuras de impacto en bajos</a:t>
            </a:r>
          </a:p>
        </p:txBody>
      </p:sp>
      <p:sp>
        <p:nvSpPr>
          <p:cNvPr id="9" name="Rectangle 5"/>
          <p:cNvSpPr txBox="1">
            <a:spLocks noChangeArrowheads="1"/>
          </p:cNvSpPr>
          <p:nvPr/>
        </p:nvSpPr>
        <p:spPr>
          <a:xfrm>
            <a:off x="762000" y="1752600"/>
            <a:ext cx="3657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Evaluación</a:t>
            </a:r>
          </a:p>
          <a:p>
            <a:pPr marL="457200" indent="-457200"/>
            <a:r>
              <a:rPr lang="es-ES" sz="2800" dirty="0">
                <a:solidFill>
                  <a:schemeClr val="tx1">
                    <a:lumMod val="85000"/>
                    <a:lumOff val="15000"/>
                  </a:schemeClr>
                </a:solidFill>
                <a:latin typeface="Baskerville Old Face" pitchFamily="18" charset="0"/>
              </a:rPr>
              <a:t>Ancla</a:t>
            </a:r>
          </a:p>
          <a:p>
            <a:pPr marL="457200" indent="-457200"/>
            <a:r>
              <a:rPr lang="es-ES" sz="2800" dirty="0">
                <a:solidFill>
                  <a:schemeClr val="tx1">
                    <a:lumMod val="85000"/>
                    <a:lumOff val="15000"/>
                  </a:schemeClr>
                </a:solidFill>
                <a:latin typeface="Baskerville Old Face" pitchFamily="18" charset="0"/>
              </a:rPr>
              <a:t>Longitud de la cuerda de seguridad</a:t>
            </a:r>
          </a:p>
          <a:p>
            <a:pPr marL="457200" indent="-457200"/>
            <a:r>
              <a:rPr lang="es-ES" sz="2800" dirty="0">
                <a:solidFill>
                  <a:schemeClr val="tx1">
                    <a:lumMod val="85000"/>
                    <a:lumOff val="15000"/>
                  </a:schemeClr>
                </a:solidFill>
                <a:latin typeface="Baskerville Old Face" pitchFamily="18" charset="0"/>
              </a:rPr>
              <a:t>Elongación del arnés</a:t>
            </a:r>
          </a:p>
          <a:p>
            <a:pPr marL="457200" indent="-457200"/>
            <a:r>
              <a:rPr lang="es-ES" sz="2800" dirty="0">
                <a:solidFill>
                  <a:schemeClr val="tx1">
                    <a:lumMod val="85000"/>
                    <a:lumOff val="15000"/>
                  </a:schemeClr>
                </a:solidFill>
                <a:latin typeface="Baskerville Old Face" pitchFamily="18" charset="0"/>
              </a:rPr>
              <a:t>Amortiguadores</a:t>
            </a:r>
          </a:p>
          <a:p>
            <a:pPr marL="457200" indent="-457200"/>
            <a:r>
              <a:rPr lang="es-ES" sz="2800" dirty="0">
                <a:solidFill>
                  <a:schemeClr val="tx1">
                    <a:lumMod val="85000"/>
                    <a:lumOff val="15000"/>
                  </a:schemeClr>
                </a:solidFill>
                <a:latin typeface="Baskerville Old Face" pitchFamily="18" charset="0"/>
              </a:rPr>
              <a:t>Posición de la anilla en D</a:t>
            </a:r>
          </a:p>
        </p:txBody>
      </p:sp>
      <p:pic>
        <p:nvPicPr>
          <p:cNvPr id="11"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905000"/>
            <a:ext cx="38100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508418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Distancia de la caída libre</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¿Cuánto ha recorrido un trabajador en su caída antes de que comience a intervenir el efecto de los amortiguadores o el equipo de desaceleración? </a:t>
            </a:r>
          </a:p>
          <a:p>
            <a:pPr marL="457200" indent="-457200"/>
            <a:r>
              <a:rPr lang="es-ES" sz="2800" dirty="0">
                <a:solidFill>
                  <a:schemeClr val="tx1">
                    <a:lumMod val="85000"/>
                    <a:lumOff val="15000"/>
                  </a:schemeClr>
                </a:solidFill>
                <a:latin typeface="Baskerville Old Face" pitchFamily="18" charset="0"/>
              </a:rPr>
              <a:t>¿Afecta a las fuerzas de impacto y la distancia total de la caída?</a:t>
            </a:r>
          </a:p>
        </p:txBody>
      </p:sp>
    </p:spTree>
    <p:extLst>
      <p:ext uri="{BB962C8B-B14F-4D97-AF65-F5344CB8AC3E}">
        <p14:creationId xmlns:p14="http://schemas.microsoft.com/office/powerpoint/2010/main" val="181259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0708" y="903303"/>
            <a:ext cx="7362583" cy="4764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6196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Caída libre, continuación</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Ubicación del punto de anclaje en relación con la altura de la anilla en D</a:t>
            </a:r>
          </a:p>
          <a:p>
            <a:pPr marL="457200" indent="-457200"/>
            <a:r>
              <a:rPr lang="es-ES" sz="2800" dirty="0">
                <a:solidFill>
                  <a:schemeClr val="tx1">
                    <a:lumMod val="85000"/>
                    <a:lumOff val="15000"/>
                  </a:schemeClr>
                </a:solidFill>
                <a:latin typeface="Baskerville Old Face" pitchFamily="18" charset="0"/>
              </a:rPr>
              <a:t>	-Por debajo de la anilla en D permite caídas significativas.</a:t>
            </a:r>
          </a:p>
          <a:p>
            <a:pPr marL="457200" indent="-457200"/>
            <a:r>
              <a:rPr lang="es-ES" sz="2800" dirty="0">
                <a:solidFill>
                  <a:schemeClr val="tx1">
                    <a:lumMod val="85000"/>
                    <a:lumOff val="15000"/>
                  </a:schemeClr>
                </a:solidFill>
                <a:latin typeface="Baskerville Old Face" pitchFamily="18" charset="0"/>
              </a:rPr>
              <a:t>	-Por encima de la anilla en D minimiza la caída libre a menos de 1.80 metros.</a:t>
            </a:r>
          </a:p>
        </p:txBody>
      </p:sp>
    </p:spTree>
    <p:extLst>
      <p:ext uri="{BB962C8B-B14F-4D97-AF65-F5344CB8AC3E}">
        <p14:creationId xmlns:p14="http://schemas.microsoft.com/office/powerpoint/2010/main" val="3345417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Persona competente</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Se trata de alguien capaz de identificar riesgos existentes y predecibles en el trabajo o su entorno, así como condiciones insalubres, peligrosas o riesgosas para los empleados. Posee autoridad para tomar medidas correctivas inmediatas con el fin eliminar dichas condiciones.</a:t>
            </a:r>
          </a:p>
        </p:txBody>
      </p:sp>
    </p:spTree>
    <p:extLst>
      <p:ext uri="{BB962C8B-B14F-4D97-AF65-F5344CB8AC3E}">
        <p14:creationId xmlns:p14="http://schemas.microsoft.com/office/powerpoint/2010/main" val="4063983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Persona calificada</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Alguien que por tener un título o diploma reconocidos, por su posición profesional o por su vasto conocimiento, entrenamiento y experiencia ha demostrado exitosamente su habilidad para resolver problemas relacionados con la materia en cuestión.</a:t>
            </a:r>
          </a:p>
        </p:txBody>
      </p:sp>
    </p:spTree>
    <p:extLst>
      <p:ext uri="{BB962C8B-B14F-4D97-AF65-F5344CB8AC3E}">
        <p14:creationId xmlns:p14="http://schemas.microsoft.com/office/powerpoint/2010/main" val="1410422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602992" y="914400"/>
            <a:ext cx="3938016"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835167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1"/>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524000" y="973394"/>
            <a:ext cx="6096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277102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Sistema de barandas de seguridad</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Temas básicos</a:t>
            </a:r>
          </a:p>
          <a:p>
            <a:pPr marL="857250" lvl="1" indent="-457200"/>
            <a:r>
              <a:rPr lang="es-ES" sz="2400" dirty="0">
                <a:solidFill>
                  <a:schemeClr val="tx1">
                    <a:lumMod val="85000"/>
                    <a:lumOff val="15000"/>
                  </a:schemeClr>
                </a:solidFill>
                <a:latin typeface="Baskerville Old Face" pitchFamily="18" charset="0"/>
              </a:rPr>
              <a:t>Sistema completo</a:t>
            </a:r>
          </a:p>
          <a:p>
            <a:pPr marL="1257300" lvl="2" indent="-457200"/>
            <a:r>
              <a:rPr lang="es-ES" sz="2000" dirty="0">
                <a:solidFill>
                  <a:schemeClr val="tx1">
                    <a:lumMod val="85000"/>
                    <a:lumOff val="15000"/>
                  </a:schemeClr>
                </a:solidFill>
                <a:latin typeface="Baskerville Old Face" pitchFamily="18" charset="0"/>
              </a:rPr>
              <a:t>Cobertura total</a:t>
            </a:r>
          </a:p>
          <a:p>
            <a:pPr marL="1257300" lvl="2" indent="-457200"/>
            <a:r>
              <a:rPr lang="es-ES" sz="2000" dirty="0">
                <a:solidFill>
                  <a:schemeClr val="tx1">
                    <a:lumMod val="85000"/>
                    <a:lumOff val="15000"/>
                  </a:schemeClr>
                </a:solidFill>
                <a:latin typeface="Baskerville Old Face" pitchFamily="18" charset="0"/>
              </a:rPr>
              <a:t>Pasos de acceso/Escaleras de mano</a:t>
            </a:r>
          </a:p>
          <a:p>
            <a:pPr marL="1257300" lvl="2" indent="-457200"/>
            <a:r>
              <a:rPr lang="es-ES" sz="2000" dirty="0" err="1">
                <a:solidFill>
                  <a:schemeClr val="tx1">
                    <a:lumMod val="85000"/>
                    <a:lumOff val="15000"/>
                  </a:schemeClr>
                </a:solidFill>
                <a:latin typeface="Baskerville Old Face" pitchFamily="18" charset="0"/>
              </a:rPr>
              <a:t>Areas</a:t>
            </a:r>
            <a:r>
              <a:rPr lang="es-ES" sz="2000" dirty="0">
                <a:solidFill>
                  <a:schemeClr val="tx1">
                    <a:lumMod val="85000"/>
                    <a:lumOff val="15000"/>
                  </a:schemeClr>
                </a:solidFill>
                <a:latin typeface="Baskerville Old Face" pitchFamily="18" charset="0"/>
              </a:rPr>
              <a:t> de manipulación de materiales</a:t>
            </a:r>
          </a:p>
          <a:p>
            <a:pPr marL="457200" indent="-457200"/>
            <a:r>
              <a:rPr lang="es-ES" sz="2800" dirty="0">
                <a:solidFill>
                  <a:schemeClr val="tx1">
                    <a:lumMod val="85000"/>
                    <a:lumOff val="15000"/>
                  </a:schemeClr>
                </a:solidFill>
                <a:latin typeface="Baskerville Old Face" pitchFamily="18" charset="0"/>
              </a:rPr>
              <a:t>Construcción adecuada</a:t>
            </a:r>
          </a:p>
          <a:p>
            <a:pPr marL="1257300" lvl="2" indent="-457200"/>
            <a:r>
              <a:rPr lang="es-ES" sz="2000" dirty="0">
                <a:solidFill>
                  <a:schemeClr val="tx1">
                    <a:lumMod val="85000"/>
                    <a:lumOff val="15000"/>
                  </a:schemeClr>
                </a:solidFill>
                <a:latin typeface="Baskerville Old Face" pitchFamily="18" charset="0"/>
              </a:rPr>
              <a:t>Fuerza de 200 libras</a:t>
            </a:r>
          </a:p>
          <a:p>
            <a:pPr marL="1257300" lvl="2" indent="-457200"/>
            <a:r>
              <a:rPr lang="es-ES" sz="2000" dirty="0">
                <a:solidFill>
                  <a:schemeClr val="tx1">
                    <a:lumMod val="85000"/>
                    <a:lumOff val="15000"/>
                  </a:schemeClr>
                </a:solidFill>
                <a:latin typeface="Baskerville Old Face" pitchFamily="18" charset="0"/>
              </a:rPr>
              <a:t>Desvío: baranda superior a no menos de 105 centímetros por encima de la superficie caminable. </a:t>
            </a:r>
          </a:p>
          <a:p>
            <a:pPr marL="457200" indent="-457200"/>
            <a:r>
              <a:rPr lang="es-ES" sz="2800" dirty="0">
                <a:solidFill>
                  <a:schemeClr val="tx1">
                    <a:lumMod val="85000"/>
                    <a:lumOff val="15000"/>
                  </a:schemeClr>
                </a:solidFill>
                <a:latin typeface="Baskerville Old Face" pitchFamily="18" charset="0"/>
              </a:rPr>
              <a:t>Mantenimiento</a:t>
            </a:r>
          </a:p>
          <a:p>
            <a:pPr marL="857250" lvl="1" indent="-457200"/>
            <a:r>
              <a:rPr lang="es-ES" sz="2400" dirty="0">
                <a:solidFill>
                  <a:schemeClr val="tx1">
                    <a:lumMod val="85000"/>
                    <a:lumOff val="15000"/>
                  </a:schemeClr>
                </a:solidFill>
                <a:latin typeface="Baskerville Old Face" pitchFamily="18" charset="0"/>
              </a:rPr>
              <a:t>Custodia y control</a:t>
            </a:r>
          </a:p>
        </p:txBody>
      </p:sp>
    </p:spTree>
    <p:extLst>
      <p:ext uri="{BB962C8B-B14F-4D97-AF65-F5344CB8AC3E}">
        <p14:creationId xmlns:p14="http://schemas.microsoft.com/office/powerpoint/2010/main" val="2897198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Parámetros de OSHA</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1) Para rieles de madera: </a:t>
            </a:r>
            <a:endParaRPr lang="es-ES" sz="2800" dirty="0" smtClean="0">
              <a:solidFill>
                <a:schemeClr val="tx1">
                  <a:lumMod val="85000"/>
                  <a:lumOff val="15000"/>
                </a:schemeClr>
              </a:solidFill>
              <a:latin typeface="Baskerville Old Face" pitchFamily="18" charset="0"/>
            </a:endParaRPr>
          </a:p>
          <a:p>
            <a:pPr marL="857250" lvl="1" indent="-457200"/>
            <a:r>
              <a:rPr lang="es-ES" sz="2400" dirty="0" smtClean="0">
                <a:solidFill>
                  <a:schemeClr val="tx1">
                    <a:lumMod val="85000"/>
                    <a:lumOff val="15000"/>
                  </a:schemeClr>
                </a:solidFill>
                <a:latin typeface="Baskerville Old Face" pitchFamily="18" charset="0"/>
              </a:rPr>
              <a:t>los </a:t>
            </a:r>
            <a:r>
              <a:rPr lang="es-ES" sz="2400" dirty="0">
                <a:solidFill>
                  <a:schemeClr val="tx1">
                    <a:lumMod val="85000"/>
                    <a:lumOff val="15000"/>
                  </a:schemeClr>
                </a:solidFill>
                <a:latin typeface="Baskerville Old Face" pitchFamily="18" charset="0"/>
              </a:rPr>
              <a:t>componentes de madera deben ser de un mínimo de 1500 libras por pie en fibra (grado de resistencia) y madera de construcción. Los postes deben ser de al menos 5 por 10 centímetros. Los rieles no deben estar a una distancia del centro superior a los 2.4 metros); la baranda superior debe  ser un madero de al menos 5 por 10 centímetros, el riel intermedio debe ser uno de al menos 2.5 por 15 centímetros. Todas las dimensiones de los maderos son medidas nominales proporcionadas por los Parámetros de Madera de Construcción (American </a:t>
            </a:r>
            <a:r>
              <a:rPr lang="es-ES" sz="2400" dirty="0" err="1">
                <a:solidFill>
                  <a:schemeClr val="tx1">
                    <a:lumMod val="85000"/>
                    <a:lumOff val="15000"/>
                  </a:schemeClr>
                </a:solidFill>
                <a:latin typeface="Baskerville Old Face" pitchFamily="18" charset="0"/>
              </a:rPr>
              <a:t>Softwood</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Lumber</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Standards</a:t>
            </a:r>
            <a:r>
              <a:rPr lang="es-ES" sz="2000" dirty="0">
                <a:solidFill>
                  <a:schemeClr val="tx1">
                    <a:lumMod val="85000"/>
                    <a:lumOff val="15000"/>
                  </a:schemeClr>
                </a:solidFill>
                <a:latin typeface="Baskerville Old Face" pitchFamily="18" charset="0"/>
              </a:rPr>
              <a:t>), de enero de 1970.</a:t>
            </a:r>
          </a:p>
        </p:txBody>
      </p:sp>
    </p:spTree>
    <p:extLst>
      <p:ext uri="{BB962C8B-B14F-4D97-AF65-F5344CB8AC3E}">
        <p14:creationId xmlns:p14="http://schemas.microsoft.com/office/powerpoint/2010/main" val="39204882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Parámetros de OSHA, continuación</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Para barandas de tuberías: los postes, las barandas superiores y las intermedias deben ser de al menos 2.5 a 3.5 centímetros de diámetro nominal con postes a una distancia entre sí de no más de 2.4 metros de los centros. </a:t>
            </a:r>
          </a:p>
        </p:txBody>
      </p:sp>
    </p:spTree>
    <p:extLst>
      <p:ext uri="{BB962C8B-B14F-4D97-AF65-F5344CB8AC3E}">
        <p14:creationId xmlns:p14="http://schemas.microsoft.com/office/powerpoint/2010/main" val="2438889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fontScale="90000"/>
          </a:bodyPr>
          <a:lstStyle/>
          <a:p>
            <a:pPr algn="l"/>
            <a:r>
              <a:rPr lang="es-ES" sz="4500" dirty="0">
                <a:solidFill>
                  <a:schemeClr val="tx1">
                    <a:lumMod val="85000"/>
                    <a:lumOff val="15000"/>
                  </a:schemeClr>
                </a:solidFill>
                <a:latin typeface="Baskerville Old Face" pitchFamily="18" charset="0"/>
              </a:rPr>
              <a:t>Parámetros de OSHA, continuación</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Para barandas estructurales de acero: postes, barandas superiores e intermedias deben ser de lados de al menos 5 por 5 centímetros 1.1 centímetros, con postes a una distancia entre sí de no más de 2.4 metros de los centros. </a:t>
            </a:r>
          </a:p>
        </p:txBody>
      </p:sp>
    </p:spTree>
    <p:extLst>
      <p:ext uri="{BB962C8B-B14F-4D97-AF65-F5344CB8AC3E}">
        <p14:creationId xmlns:p14="http://schemas.microsoft.com/office/powerpoint/2010/main" val="39830829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1"/>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638300" y="1524000"/>
            <a:ext cx="5867400" cy="31473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171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2286000"/>
            <a:ext cx="7848600" cy="3649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smtClean="0">
                <a:solidFill>
                  <a:schemeClr val="tx1">
                    <a:lumMod val="85000"/>
                    <a:lumOff val="15000"/>
                  </a:schemeClr>
                </a:solidFill>
                <a:latin typeface="Baskerville Old Face" pitchFamily="18" charset="0"/>
              </a:rPr>
              <a:t>Anatomía de una caída</a:t>
            </a:r>
            <a:endParaRPr lang="es-ES" sz="6200" b="1"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273681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Barandas de madera</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a:solidFill>
                  <a:schemeClr val="tx1">
                    <a:lumMod val="85000"/>
                    <a:lumOff val="15000"/>
                  </a:schemeClr>
                </a:solidFill>
                <a:latin typeface="Baskerville Old Face" pitchFamily="18" charset="0"/>
              </a:rPr>
              <a:t>Altura correcta: 105 centímetros (+/- 7.5 centímetros)</a:t>
            </a:r>
          </a:p>
          <a:p>
            <a:pPr marL="457200" indent="-457200"/>
            <a:r>
              <a:rPr lang="es-ES" sz="2500" dirty="0">
                <a:solidFill>
                  <a:schemeClr val="tx1">
                    <a:lumMod val="85000"/>
                    <a:lumOff val="15000"/>
                  </a:schemeClr>
                </a:solidFill>
                <a:latin typeface="Baskerville Old Face" pitchFamily="18" charset="0"/>
              </a:rPr>
              <a:t>Fuerza adecuada: 200 libras hacia fuera o hacia abajo</a:t>
            </a:r>
          </a:p>
          <a:p>
            <a:pPr marL="457200" indent="-457200"/>
            <a:r>
              <a:rPr lang="es-ES" sz="2500" dirty="0">
                <a:solidFill>
                  <a:schemeClr val="tx1">
                    <a:lumMod val="85000"/>
                    <a:lumOff val="15000"/>
                  </a:schemeClr>
                </a:solidFill>
                <a:latin typeface="Baskerville Old Face" pitchFamily="18" charset="0"/>
              </a:rPr>
              <a:t>Barandas intermedias: entre el tope y el suelo</a:t>
            </a:r>
          </a:p>
          <a:p>
            <a:pPr marL="457200" indent="-457200"/>
            <a:r>
              <a:rPr lang="es-ES" sz="2500" dirty="0">
                <a:solidFill>
                  <a:schemeClr val="tx1">
                    <a:lumMod val="85000"/>
                    <a:lumOff val="15000"/>
                  </a:schemeClr>
                </a:solidFill>
                <a:latin typeface="Baskerville Old Face" pitchFamily="18" charset="0"/>
              </a:rPr>
              <a:t>Fuerza adecuada:150 libras hacia fuera o hacia abajo</a:t>
            </a:r>
          </a:p>
          <a:p>
            <a:pPr marL="457200" indent="-457200"/>
            <a:r>
              <a:rPr lang="es-ES" sz="2500" dirty="0">
                <a:solidFill>
                  <a:schemeClr val="tx1">
                    <a:lumMod val="85000"/>
                    <a:lumOff val="15000"/>
                  </a:schemeClr>
                </a:solidFill>
                <a:latin typeface="Baskerville Old Face" pitchFamily="18" charset="0"/>
              </a:rPr>
              <a:t>Cornisa</a:t>
            </a:r>
          </a:p>
          <a:p>
            <a:pPr marL="457200" indent="-457200"/>
            <a:r>
              <a:rPr lang="es-ES" sz="2500" dirty="0">
                <a:solidFill>
                  <a:schemeClr val="tx1">
                    <a:lumMod val="85000"/>
                    <a:lumOff val="15000"/>
                  </a:schemeClr>
                </a:solidFill>
                <a:latin typeface="Baskerville Old Face" pitchFamily="18" charset="0"/>
              </a:rPr>
              <a:t>Fuerza adecuada 50 libras hacia fuera o hacia </a:t>
            </a:r>
            <a:r>
              <a:rPr lang="es-ES" sz="2500" dirty="0" smtClean="0">
                <a:solidFill>
                  <a:schemeClr val="tx1">
                    <a:lumMod val="85000"/>
                    <a:lumOff val="15000"/>
                  </a:schemeClr>
                </a:solidFill>
                <a:latin typeface="Baskerville Old Face" pitchFamily="18" charset="0"/>
              </a:rPr>
              <a:t>abajo.</a:t>
            </a:r>
            <a:endParaRPr lang="es-ES" sz="2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773880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676400" y="830826"/>
            <a:ext cx="5791199"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5972693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7577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7680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778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788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7987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8089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a:solidFill>
                  <a:schemeClr val="tx1">
                    <a:lumMod val="85000"/>
                    <a:lumOff val="15000"/>
                  </a:schemeClr>
                </a:solidFill>
                <a:latin typeface="Baskerville Old Face" pitchFamily="18" charset="0"/>
              </a:rPr>
              <a:t>Barandas de cable</a:t>
            </a: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Altura correcta: 105 centímetros.</a:t>
            </a:r>
          </a:p>
          <a:p>
            <a:pPr marL="457200" indent="-457200"/>
            <a:r>
              <a:rPr lang="es-ES" sz="2800" dirty="0">
                <a:solidFill>
                  <a:schemeClr val="tx1">
                    <a:lumMod val="85000"/>
                    <a:lumOff val="15000"/>
                  </a:schemeClr>
                </a:solidFill>
                <a:latin typeface="Baskerville Old Face" pitchFamily="18" charset="0"/>
              </a:rPr>
              <a:t>No se puede desviar por debajo de los 97.5 centímetros</a:t>
            </a:r>
          </a:p>
          <a:p>
            <a:pPr marL="457200" indent="-457200"/>
            <a:r>
              <a:rPr lang="es-ES" sz="2800" dirty="0">
                <a:solidFill>
                  <a:schemeClr val="tx1">
                    <a:lumMod val="85000"/>
                    <a:lumOff val="15000"/>
                  </a:schemeClr>
                </a:solidFill>
                <a:latin typeface="Baskerville Old Face" pitchFamily="18" charset="0"/>
              </a:rPr>
              <a:t>Marcada cada 1.80 metros</a:t>
            </a:r>
          </a:p>
          <a:p>
            <a:pPr marL="457200" indent="-457200"/>
            <a:r>
              <a:rPr lang="es-ES" sz="2800" dirty="0">
                <a:solidFill>
                  <a:schemeClr val="tx1">
                    <a:lumMod val="85000"/>
                    <a:lumOff val="15000"/>
                  </a:schemeClr>
                </a:solidFill>
                <a:latin typeface="Baskerville Old Face" pitchFamily="18" charset="0"/>
              </a:rPr>
              <a:t>Material de alta visibilidad.</a:t>
            </a:r>
          </a:p>
          <a:p>
            <a:pPr marL="457200" indent="-457200"/>
            <a:r>
              <a:rPr lang="es-ES" sz="2800" dirty="0">
                <a:solidFill>
                  <a:schemeClr val="tx1">
                    <a:lumMod val="85000"/>
                    <a:lumOff val="15000"/>
                  </a:schemeClr>
                </a:solidFill>
                <a:latin typeface="Baskerville Old Face" pitchFamily="18" charset="0"/>
              </a:rPr>
              <a:t>La terminación y los anexos deben cumplir los parámetros (por Apéndice B Subdivisión M)</a:t>
            </a:r>
          </a:p>
          <a:p>
            <a:pPr marL="457200" indent="-457200"/>
            <a:r>
              <a:rPr lang="es-ES" sz="2800" dirty="0">
                <a:solidFill>
                  <a:schemeClr val="tx1">
                    <a:lumMod val="85000"/>
                    <a:lumOff val="15000"/>
                  </a:schemeClr>
                </a:solidFill>
                <a:latin typeface="Baskerville Old Face" pitchFamily="18" charset="0"/>
              </a:rPr>
              <a:t>Cuerda de alambre </a:t>
            </a:r>
          </a:p>
          <a:p>
            <a:pPr marL="457200" indent="-457200"/>
            <a:r>
              <a:rPr lang="es-ES" sz="2800" dirty="0">
                <a:solidFill>
                  <a:schemeClr val="tx1">
                    <a:lumMod val="85000"/>
                    <a:lumOff val="15000"/>
                  </a:schemeClr>
                </a:solidFill>
                <a:latin typeface="Baskerville Old Face" pitchFamily="18" charset="0"/>
              </a:rPr>
              <a:t>0.6 centímetros de diámetro </a:t>
            </a:r>
            <a:r>
              <a:rPr lang="es-ES" sz="2800" dirty="0" smtClean="0">
                <a:solidFill>
                  <a:schemeClr val="tx1">
                    <a:lumMod val="85000"/>
                    <a:lumOff val="15000"/>
                  </a:schemeClr>
                </a:solidFill>
                <a:latin typeface="Baskerville Old Face" pitchFamily="18" charset="0"/>
              </a:rPr>
              <a:t>nominal. </a:t>
            </a: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8942638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991032" y="1447800"/>
            <a:ext cx="4953000" cy="3714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6773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381000"/>
            <a:ext cx="7848600" cy="5554663"/>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ANATOMIA DE UNA CAIDA  </a:t>
            </a:r>
          </a:p>
          <a:p>
            <a:pPr marL="0" indent="0">
              <a:buNone/>
            </a:pPr>
            <a:r>
              <a:rPr lang="es-ES" sz="6200" b="1" dirty="0">
                <a:solidFill>
                  <a:schemeClr val="tx1">
                    <a:lumMod val="85000"/>
                    <a:lumOff val="15000"/>
                  </a:schemeClr>
                </a:solidFill>
                <a:latin typeface="Baskerville Old Face" pitchFamily="18" charset="0"/>
              </a:rPr>
              <a:t>A menos que usted crea que caer no es algo serio y que probablemente pueda sostenerse a sí mismo antes de que se haga demasiado daño, siga leyendo la información siguiente; le puede resultar </a:t>
            </a:r>
            <a:r>
              <a:rPr lang="es-ES" sz="6200" b="1" dirty="0" smtClean="0">
                <a:solidFill>
                  <a:schemeClr val="tx1">
                    <a:lumMod val="85000"/>
                    <a:lumOff val="15000"/>
                  </a:schemeClr>
                </a:solidFill>
                <a:latin typeface="Baskerville Old Face" pitchFamily="18" charset="0"/>
              </a:rPr>
              <a:t>interesante.</a:t>
            </a:r>
          </a:p>
          <a:p>
            <a:pPr marL="0" indent="0">
              <a:buNone/>
            </a:pPr>
            <a:r>
              <a:rPr lang="es-ES" sz="4300" b="1" dirty="0" smtClean="0">
                <a:solidFill>
                  <a:schemeClr val="tx1">
                    <a:lumMod val="85000"/>
                    <a:lumOff val="15000"/>
                  </a:schemeClr>
                </a:solidFill>
                <a:latin typeface="Baskerville Old Face" pitchFamily="18" charset="0"/>
              </a:rPr>
              <a:t>TIEMPO</a:t>
            </a:r>
            <a:r>
              <a:rPr lang="es-ES" sz="4300" b="1" dirty="0">
                <a:solidFill>
                  <a:schemeClr val="tx1">
                    <a:lumMod val="85000"/>
                    <a:lumOff val="15000"/>
                  </a:schemeClr>
                </a:solidFill>
                <a:latin typeface="Baskerville Old Face" pitchFamily="18" charset="0"/>
              </a:rPr>
              <a:t>		DISTANCIA DE	</a:t>
            </a:r>
            <a:r>
              <a:rPr lang="es-ES" sz="6200" b="1" dirty="0">
                <a:solidFill>
                  <a:schemeClr val="tx1">
                    <a:lumMod val="85000"/>
                    <a:lumOff val="15000"/>
                  </a:schemeClr>
                </a:solidFill>
                <a:latin typeface="Baskerville Old Face" pitchFamily="18" charset="0"/>
              </a:rPr>
              <a:t>VELOCIDAD	</a:t>
            </a:r>
            <a:r>
              <a:rPr lang="es-ES" sz="6200" b="1" dirty="0" smtClean="0">
                <a:solidFill>
                  <a:schemeClr val="tx1">
                    <a:lumMod val="85000"/>
                    <a:lumOff val="15000"/>
                  </a:schemeClr>
                </a:solidFill>
                <a:latin typeface="Baskerville Old Face" pitchFamily="18" charset="0"/>
              </a:rPr>
              <a:t>RESPUESTA</a:t>
            </a:r>
          </a:p>
          <a:p>
            <a:pPr marL="0" indent="0">
              <a:buNone/>
            </a:pPr>
            <a:r>
              <a:rPr lang="es-ES" sz="4300" b="1" dirty="0" smtClean="0">
                <a:solidFill>
                  <a:schemeClr val="tx1">
                    <a:lumMod val="85000"/>
                    <a:lumOff val="15000"/>
                  </a:schemeClr>
                </a:solidFill>
                <a:latin typeface="Baskerville Old Face" pitchFamily="18" charset="0"/>
              </a:rPr>
              <a:t>TRANSCURRIDO</a:t>
            </a:r>
            <a:r>
              <a:rPr lang="es-ES" sz="4300" b="1" dirty="0">
                <a:solidFill>
                  <a:schemeClr val="tx1">
                    <a:lumMod val="85000"/>
                    <a:lumOff val="15000"/>
                  </a:schemeClr>
                </a:solidFill>
                <a:latin typeface="Baskerville Old Face" pitchFamily="18" charset="0"/>
              </a:rPr>
              <a:t>	LA CAÍDA	</a:t>
            </a:r>
            <a:r>
              <a:rPr lang="es-ES" sz="4300" b="1" dirty="0" smtClean="0">
                <a:solidFill>
                  <a:schemeClr val="tx1">
                    <a:lumMod val="85000"/>
                    <a:lumOff val="15000"/>
                  </a:schemeClr>
                </a:solidFill>
                <a:latin typeface="Baskerville Old Face" pitchFamily="18" charset="0"/>
              </a:rPr>
              <a:t>	(</a:t>
            </a:r>
            <a:r>
              <a:rPr lang="es-ES" sz="4300" b="1" dirty="0">
                <a:solidFill>
                  <a:schemeClr val="tx1">
                    <a:lumMod val="85000"/>
                    <a:lumOff val="15000"/>
                  </a:schemeClr>
                </a:solidFill>
                <a:latin typeface="Baskerville Old Face" pitchFamily="18" charset="0"/>
              </a:rPr>
              <a:t>METROS POR 	HUMANA</a:t>
            </a:r>
          </a:p>
          <a:p>
            <a:pPr marL="0" indent="0">
              <a:buNone/>
            </a:pPr>
            <a:r>
              <a:rPr lang="es-ES" sz="4300" b="1" dirty="0">
                <a:solidFill>
                  <a:schemeClr val="tx1">
                    <a:lumMod val="85000"/>
                    <a:lumOff val="15000"/>
                  </a:schemeClr>
                </a:solidFill>
                <a:latin typeface="Baskerville Old Face" pitchFamily="18" charset="0"/>
              </a:rPr>
              <a:t>(SEGUNDOS)	LIBRE (METROS)	SEGUNDOS</a:t>
            </a:r>
            <a:r>
              <a:rPr lang="es-ES" sz="4300" b="1" dirty="0" smtClean="0">
                <a:solidFill>
                  <a:schemeClr val="tx1">
                    <a:lumMod val="85000"/>
                    <a:lumOff val="15000"/>
                  </a:schemeClr>
                </a:solidFill>
                <a:latin typeface="Baskerville Old Face" pitchFamily="18" charset="0"/>
              </a:rPr>
              <a:t>)</a:t>
            </a:r>
          </a:p>
          <a:p>
            <a:pPr marL="0" indent="0">
              <a:buNone/>
            </a:pPr>
            <a:r>
              <a:rPr lang="es-ES" sz="6200" b="1" dirty="0" smtClean="0">
                <a:solidFill>
                  <a:schemeClr val="tx1">
                    <a:lumMod val="85000"/>
                    <a:lumOff val="15000"/>
                  </a:schemeClr>
                </a:solidFill>
                <a:latin typeface="Baskerville Old Face" pitchFamily="18" charset="0"/>
              </a:rPr>
              <a:t> </a:t>
            </a:r>
            <a:r>
              <a:rPr lang="es-ES" sz="6200" b="1" dirty="0">
                <a:solidFill>
                  <a:schemeClr val="tx1">
                    <a:lumMod val="85000"/>
                    <a:lumOff val="15000"/>
                  </a:schemeClr>
                </a:solidFill>
                <a:latin typeface="Baskerville Old Face" pitchFamily="18" charset="0"/>
              </a:rPr>
              <a:t>0.1		2”		  3.3		Desprevenido</a:t>
            </a:r>
          </a:p>
          <a:p>
            <a:pPr marL="0" indent="0">
              <a:buNone/>
            </a:pPr>
            <a:r>
              <a:rPr lang="es-ES" sz="6200" b="1" dirty="0">
                <a:solidFill>
                  <a:schemeClr val="tx1">
                    <a:lumMod val="85000"/>
                    <a:lumOff val="15000"/>
                  </a:schemeClr>
                </a:solidFill>
                <a:latin typeface="Baskerville Old Face" pitchFamily="18" charset="0"/>
              </a:rPr>
              <a:t>  0.2		8”		  7.0		</a:t>
            </a:r>
            <a:r>
              <a:rPr lang="es-ES" sz="6200" b="1" dirty="0" err="1">
                <a:solidFill>
                  <a:schemeClr val="tx1">
                    <a:lumMod val="85000"/>
                    <a:lumOff val="15000"/>
                  </a:schemeClr>
                </a:solidFill>
                <a:latin typeface="Baskerville Old Face" pitchFamily="18" charset="0"/>
              </a:rPr>
              <a:t>Conciente</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0.3		18” (1.5’)	 </a:t>
            </a:r>
            <a:r>
              <a:rPr lang="es-ES" sz="6200" b="1" dirty="0" smtClean="0">
                <a:solidFill>
                  <a:schemeClr val="tx1">
                    <a:lumMod val="85000"/>
                    <a:lumOff val="15000"/>
                  </a:schemeClr>
                </a:solidFill>
                <a:latin typeface="Baskerville Old Face" pitchFamily="18" charset="0"/>
              </a:rPr>
              <a:t>10.0</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Conciente</a:t>
            </a:r>
            <a:endParaRPr lang="es-ES" sz="6200" b="1" dirty="0">
              <a:solidFill>
                <a:schemeClr val="tx1">
                  <a:lumMod val="85000"/>
                  <a:lumOff val="15000"/>
                </a:schemeClr>
              </a:solidFill>
              <a:latin typeface="Baskerville Old Face" pitchFamily="18" charset="0"/>
            </a:endParaRPr>
          </a:p>
          <a:p>
            <a:pPr marL="0" indent="0">
              <a:buNone/>
            </a:pPr>
            <a:r>
              <a:rPr lang="es-ES" sz="6200" b="1" dirty="0">
                <a:solidFill>
                  <a:schemeClr val="tx1">
                    <a:lumMod val="85000"/>
                    <a:lumOff val="15000"/>
                  </a:schemeClr>
                </a:solidFill>
                <a:latin typeface="Baskerville Old Face" pitchFamily="18" charset="0"/>
              </a:rPr>
              <a:t>  0.4		31”		 13.0		Con reflejo</a:t>
            </a:r>
          </a:p>
          <a:p>
            <a:pPr marL="0" indent="0">
              <a:buNone/>
            </a:pPr>
            <a:r>
              <a:rPr lang="es-ES" sz="6200" b="1" dirty="0">
                <a:solidFill>
                  <a:schemeClr val="tx1">
                    <a:lumMod val="85000"/>
                    <a:lumOff val="15000"/>
                  </a:schemeClr>
                </a:solidFill>
                <a:latin typeface="Baskerville Old Face" pitchFamily="18" charset="0"/>
              </a:rPr>
              <a:t>  0.5		48” (4’)	 	16.0		Comienza a moverse</a:t>
            </a:r>
          </a:p>
          <a:p>
            <a:pPr marL="0" indent="0">
              <a:buNone/>
            </a:pPr>
            <a:r>
              <a:rPr lang="es-ES" sz="6200" b="1" dirty="0">
                <a:solidFill>
                  <a:schemeClr val="tx1">
                    <a:lumMod val="85000"/>
                    <a:lumOff val="15000"/>
                  </a:schemeClr>
                </a:solidFill>
                <a:latin typeface="Baskerville Old Face" pitchFamily="18" charset="0"/>
              </a:rPr>
              <a:t>  0.6		70”		 19.3		Comienza a moverse</a:t>
            </a:r>
          </a:p>
          <a:p>
            <a:pPr marL="0" indent="0">
              <a:buNone/>
            </a:pPr>
            <a:r>
              <a:rPr lang="es-ES" sz="6200" b="1" dirty="0">
                <a:solidFill>
                  <a:schemeClr val="tx1">
                    <a:lumMod val="85000"/>
                    <a:lumOff val="15000"/>
                  </a:schemeClr>
                </a:solidFill>
                <a:latin typeface="Baskerville Old Face" pitchFamily="18" charset="0"/>
              </a:rPr>
              <a:t>  0.61		72” (6’)	 	19.6		Movimiento ligero</a:t>
            </a:r>
          </a:p>
          <a:p>
            <a:pPr marL="0" indent="0">
              <a:buNone/>
            </a:pPr>
            <a:r>
              <a:rPr lang="es-ES" sz="6200" b="1" dirty="0">
                <a:solidFill>
                  <a:schemeClr val="tx1">
                    <a:lumMod val="85000"/>
                    <a:lumOff val="15000"/>
                  </a:schemeClr>
                </a:solidFill>
                <a:latin typeface="Baskerville Old Face" pitchFamily="18" charset="0"/>
              </a:rPr>
              <a:t>  0.7		95”		 23.0		Movimiento ligero</a:t>
            </a:r>
          </a:p>
          <a:p>
            <a:pPr marL="0" indent="0">
              <a:buNone/>
            </a:pPr>
            <a:r>
              <a:rPr lang="es-ES" sz="6200" b="1" dirty="0">
                <a:solidFill>
                  <a:schemeClr val="tx1">
                    <a:lumMod val="85000"/>
                    <a:lumOff val="15000"/>
                  </a:schemeClr>
                </a:solidFill>
                <a:latin typeface="Baskerville Old Face" pitchFamily="18" charset="0"/>
              </a:rPr>
              <a:t>  0.8		124”		 26.0		Movimiento</a:t>
            </a:r>
          </a:p>
          <a:p>
            <a:pPr marL="0" indent="0">
              <a:buNone/>
            </a:pPr>
            <a:r>
              <a:rPr lang="es-ES" sz="6200" b="1" dirty="0">
                <a:solidFill>
                  <a:schemeClr val="tx1">
                    <a:lumMod val="85000"/>
                    <a:lumOff val="15000"/>
                  </a:schemeClr>
                </a:solidFill>
                <a:latin typeface="Baskerville Old Face" pitchFamily="18" charset="0"/>
              </a:rPr>
              <a:t>  0.9		156”		 29.0		Movimiento</a:t>
            </a:r>
          </a:p>
          <a:p>
            <a:pPr marL="0" indent="0">
              <a:buNone/>
            </a:pPr>
            <a:r>
              <a:rPr lang="es-ES" sz="6200" b="1" dirty="0">
                <a:solidFill>
                  <a:schemeClr val="tx1">
                    <a:lumMod val="85000"/>
                    <a:lumOff val="15000"/>
                  </a:schemeClr>
                </a:solidFill>
                <a:latin typeface="Baskerville Old Face" pitchFamily="18" charset="0"/>
              </a:rPr>
              <a:t>  1.0		193” (16’)	 32.0		Movimiento</a:t>
            </a:r>
          </a:p>
          <a:p>
            <a:pPr marL="0" indent="0">
              <a:buNone/>
            </a:pPr>
            <a:r>
              <a:rPr lang="es-ES" sz="6200" b="1" dirty="0">
                <a:solidFill>
                  <a:schemeClr val="tx1">
                    <a:lumMod val="85000"/>
                    <a:lumOff val="15000"/>
                  </a:schemeClr>
                </a:solidFill>
                <a:latin typeface="Baskerville Old Face" pitchFamily="18" charset="0"/>
              </a:rPr>
              <a:t>  2.0		773” (64’)	 64.0		Movimiento</a:t>
            </a:r>
          </a:p>
        </p:txBody>
      </p:sp>
    </p:spTree>
    <p:extLst>
      <p:ext uri="{BB962C8B-B14F-4D97-AF65-F5344CB8AC3E}">
        <p14:creationId xmlns:p14="http://schemas.microsoft.com/office/powerpoint/2010/main" val="35501621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8397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6"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8499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609600" y="2590800"/>
            <a:ext cx="7924800" cy="990600"/>
          </a:xfrm>
        </p:spPr>
        <p:txBody>
          <a:bodyPr>
            <a:noAutofit/>
          </a:bodyPr>
          <a:lstStyle/>
          <a:p>
            <a:r>
              <a:rPr lang="es-ES" sz="6500" dirty="0">
                <a:solidFill>
                  <a:schemeClr val="tx1">
                    <a:lumMod val="85000"/>
                    <a:lumOff val="15000"/>
                  </a:schemeClr>
                </a:solidFill>
                <a:latin typeface="Baskerville Old Face" pitchFamily="18" charset="0"/>
              </a:rPr>
              <a:t>Hoyos</a:t>
            </a:r>
          </a:p>
        </p:txBody>
      </p:sp>
    </p:spTree>
    <p:extLst>
      <p:ext uri="{BB962C8B-B14F-4D97-AF65-F5344CB8AC3E}">
        <p14:creationId xmlns:p14="http://schemas.microsoft.com/office/powerpoint/2010/main" val="7032514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914400" y="685800"/>
            <a:ext cx="7924800" cy="990600"/>
          </a:xfrm>
        </p:spPr>
        <p:txBody>
          <a:bodyPr>
            <a:normAutofit/>
          </a:bodyPr>
          <a:lstStyle/>
          <a:p>
            <a:pPr algn="l"/>
            <a:r>
              <a:rPr lang="es-ES" sz="4500" dirty="0" smtClean="0">
                <a:solidFill>
                  <a:schemeClr val="tx1">
                    <a:lumMod val="85000"/>
                    <a:lumOff val="15000"/>
                  </a:schemeClr>
                </a:solidFill>
                <a:latin typeface="Baskerville Old Face" pitchFamily="18" charset="0"/>
              </a:rPr>
              <a:t>Hoyos</a:t>
            </a:r>
            <a:endParaRPr lang="es-ES" sz="4500" dirty="0">
              <a:solidFill>
                <a:schemeClr val="tx1">
                  <a:lumMod val="85000"/>
                  <a:lumOff val="15000"/>
                </a:schemeClr>
              </a:solidFill>
              <a:latin typeface="Baskerville Old Face" pitchFamily="18" charset="0"/>
            </a:endParaRPr>
          </a:p>
        </p:txBody>
      </p:sp>
      <p:sp>
        <p:nvSpPr>
          <p:cNvPr id="9" name="Rectangle 5"/>
          <p:cNvSpPr txBox="1">
            <a:spLocks noChangeArrowheads="1"/>
          </p:cNvSpPr>
          <p:nvPr/>
        </p:nvSpPr>
        <p:spPr>
          <a:xfrm>
            <a:off x="762000" y="1752600"/>
            <a:ext cx="75438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Deben estar cubiertos</a:t>
            </a:r>
          </a:p>
          <a:p>
            <a:pPr marL="457200" indent="-457200"/>
            <a:r>
              <a:rPr lang="es-ES" sz="2800" dirty="0">
                <a:solidFill>
                  <a:schemeClr val="tx1">
                    <a:lumMod val="85000"/>
                    <a:lumOff val="15000"/>
                  </a:schemeClr>
                </a:solidFill>
                <a:latin typeface="Baskerville Old Face" pitchFamily="18" charset="0"/>
              </a:rPr>
              <a:t>Por un material que no deje espacios de más de 2.5 centímetros de ancho. La cubierta debe quedar segura en su lugar con el fin de prevenir que caigan herramientas o materiales.</a:t>
            </a:r>
          </a:p>
          <a:p>
            <a:pPr marL="457200" indent="-457200"/>
            <a:r>
              <a:rPr lang="es-ES" sz="2800" dirty="0">
                <a:solidFill>
                  <a:schemeClr val="tx1">
                    <a:lumMod val="85000"/>
                    <a:lumOff val="15000"/>
                  </a:schemeClr>
                </a:solidFill>
                <a:latin typeface="Baskerville Old Face" pitchFamily="18" charset="0"/>
              </a:rPr>
              <a:t>Barandas</a:t>
            </a:r>
          </a:p>
          <a:p>
            <a:pPr marL="457200" indent="-457200"/>
            <a:r>
              <a:rPr lang="es-ES" sz="2800" dirty="0">
                <a:solidFill>
                  <a:schemeClr val="tx1">
                    <a:lumMod val="85000"/>
                    <a:lumOff val="15000"/>
                  </a:schemeClr>
                </a:solidFill>
                <a:latin typeface="Baskerville Old Face" pitchFamily="18" charset="0"/>
              </a:rPr>
              <a:t>Pueden ser utilizadas siempre que estén en concordancia con los parámetros aplicables. </a:t>
            </a:r>
          </a:p>
        </p:txBody>
      </p:sp>
    </p:spTree>
    <p:extLst>
      <p:ext uri="{BB962C8B-B14F-4D97-AF65-F5344CB8AC3E}">
        <p14:creationId xmlns:p14="http://schemas.microsoft.com/office/powerpoint/2010/main" val="39525450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76400" y="1219200"/>
            <a:ext cx="5791200" cy="3909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1815152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8909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9011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0" name="Rectangle 4"/>
          <p:cNvSpPr>
            <a:spLocks noGrp="1" noChangeArrowheads="1"/>
          </p:cNvSpPr>
          <p:nvPr>
            <p:ph type="title"/>
          </p:nvPr>
        </p:nvSpPr>
        <p:spPr>
          <a:xfrm>
            <a:off x="609600" y="2590800"/>
            <a:ext cx="7924800" cy="990600"/>
          </a:xfrm>
        </p:spPr>
        <p:txBody>
          <a:bodyPr>
            <a:noAutofit/>
          </a:bodyPr>
          <a:lstStyle/>
          <a:p>
            <a:r>
              <a:rPr lang="es-ES" sz="6500" dirty="0">
                <a:solidFill>
                  <a:schemeClr val="tx1">
                    <a:lumMod val="85000"/>
                    <a:lumOff val="15000"/>
                  </a:schemeClr>
                </a:solidFill>
                <a:latin typeface="Baskerville Old Face" pitchFamily="18" charset="0"/>
              </a:rPr>
              <a:t>Redes de seguridad</a:t>
            </a:r>
          </a:p>
        </p:txBody>
      </p:sp>
    </p:spTree>
    <p:extLst>
      <p:ext uri="{BB962C8B-B14F-4D97-AF65-F5344CB8AC3E}">
        <p14:creationId xmlns:p14="http://schemas.microsoft.com/office/powerpoint/2010/main" val="5128891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9216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9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3186"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9318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381000"/>
            <a:ext cx="7848600" cy="5554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2200" b="1" dirty="0">
                <a:solidFill>
                  <a:schemeClr val="tx1">
                    <a:lumMod val="85000"/>
                    <a:lumOff val="15000"/>
                  </a:schemeClr>
                </a:solidFill>
                <a:latin typeface="Baskerville Old Face" pitchFamily="18" charset="0"/>
              </a:rPr>
              <a:t>ANATOMIA DE UNA CAIDA </a:t>
            </a:r>
            <a:endParaRPr lang="es-ES" sz="2200" b="1" dirty="0" smtClean="0">
              <a:solidFill>
                <a:schemeClr val="tx1">
                  <a:lumMod val="85000"/>
                  <a:lumOff val="15000"/>
                </a:schemeClr>
              </a:solidFill>
              <a:latin typeface="Baskerville Old Face" pitchFamily="18" charset="0"/>
            </a:endParaRPr>
          </a:p>
          <a:p>
            <a:pPr marL="0" indent="0" algn="ctr">
              <a:buNone/>
            </a:pPr>
            <a:r>
              <a:rPr lang="es-ES" sz="2200" b="1" dirty="0" smtClean="0">
                <a:solidFill>
                  <a:schemeClr val="tx1">
                    <a:lumMod val="85000"/>
                    <a:lumOff val="15000"/>
                  </a:schemeClr>
                </a:solidFill>
                <a:latin typeface="Baskerville Old Face" pitchFamily="18" charset="0"/>
              </a:rPr>
              <a:t> </a:t>
            </a:r>
            <a:endParaRPr lang="es-ES" sz="2200" b="1" dirty="0">
              <a:solidFill>
                <a:schemeClr val="tx1">
                  <a:lumMod val="85000"/>
                  <a:lumOff val="15000"/>
                </a:schemeClr>
              </a:solidFill>
              <a:latin typeface="Baskerville Old Face" pitchFamily="18" charset="0"/>
            </a:endParaRPr>
          </a:p>
          <a:p>
            <a:pPr marL="0" indent="0">
              <a:buNone/>
            </a:pPr>
            <a:r>
              <a:rPr lang="es-ES" sz="2200" b="1" dirty="0" err="1">
                <a:solidFill>
                  <a:schemeClr val="tx1">
                    <a:lumMod val="85000"/>
                    <a:lumOff val="15000"/>
                  </a:schemeClr>
                </a:solidFill>
                <a:latin typeface="Baskerville Old Face" pitchFamily="18" charset="0"/>
              </a:rPr>
              <a:t>Nota:“Comienza</a:t>
            </a:r>
            <a:r>
              <a:rPr lang="es-ES" sz="2200" b="1" dirty="0">
                <a:solidFill>
                  <a:schemeClr val="tx1">
                    <a:lumMod val="85000"/>
                    <a:lumOff val="15000"/>
                  </a:schemeClr>
                </a:solidFill>
                <a:latin typeface="Baskerville Old Face" pitchFamily="18" charset="0"/>
              </a:rPr>
              <a:t> a moverse” y “</a:t>
            </a:r>
            <a:r>
              <a:rPr lang="es-ES" sz="2200" b="1" dirty="0" err="1">
                <a:solidFill>
                  <a:schemeClr val="tx1">
                    <a:lumMod val="85000"/>
                    <a:lumOff val="15000"/>
                  </a:schemeClr>
                </a:solidFill>
                <a:latin typeface="Baskerville Old Face" pitchFamily="18" charset="0"/>
              </a:rPr>
              <a:t>Moviento</a:t>
            </a:r>
            <a:r>
              <a:rPr lang="es-ES" sz="2200" b="1" dirty="0">
                <a:solidFill>
                  <a:schemeClr val="tx1">
                    <a:lumMod val="85000"/>
                    <a:lumOff val="15000"/>
                  </a:schemeClr>
                </a:solidFill>
                <a:latin typeface="Baskerville Old Face" pitchFamily="18" charset="0"/>
              </a:rPr>
              <a:t> ligero” NO equivalen a extenderse y tratar de aferrarse  a algo. </a:t>
            </a:r>
            <a:endParaRPr lang="es-ES" sz="2200" b="1" dirty="0" smtClean="0">
              <a:solidFill>
                <a:schemeClr val="tx1">
                  <a:lumMod val="85000"/>
                  <a:lumOff val="15000"/>
                </a:schemeClr>
              </a:solidFill>
              <a:latin typeface="Baskerville Old Face" pitchFamily="18" charset="0"/>
            </a:endParaRPr>
          </a:p>
          <a:p>
            <a:pPr marL="0" indent="0">
              <a:buNone/>
            </a:pPr>
            <a:r>
              <a:rPr lang="es-ES" sz="2200" b="1" dirty="0" smtClean="0">
                <a:solidFill>
                  <a:schemeClr val="tx1">
                    <a:lumMod val="85000"/>
                    <a:lumOff val="15000"/>
                  </a:schemeClr>
                </a:solidFill>
                <a:latin typeface="Baskerville Old Face" pitchFamily="18" charset="0"/>
              </a:rPr>
              <a:t>¡</a:t>
            </a:r>
            <a:r>
              <a:rPr lang="es-ES" sz="2200" b="1" dirty="0">
                <a:solidFill>
                  <a:schemeClr val="tx1">
                    <a:lumMod val="85000"/>
                    <a:lumOff val="15000"/>
                  </a:schemeClr>
                </a:solidFill>
                <a:latin typeface="Baskerville Old Face" pitchFamily="18" charset="0"/>
              </a:rPr>
              <a:t>Para cuando ustedes esté </a:t>
            </a:r>
            <a:r>
              <a:rPr lang="es-ES" sz="2200" b="1" dirty="0" err="1">
                <a:solidFill>
                  <a:schemeClr val="tx1">
                    <a:lumMod val="85000"/>
                    <a:lumOff val="15000"/>
                  </a:schemeClr>
                </a:solidFill>
                <a:latin typeface="Baskerville Old Face" pitchFamily="18" charset="0"/>
              </a:rPr>
              <a:t>conciente</a:t>
            </a:r>
            <a:r>
              <a:rPr lang="es-ES" sz="2200" b="1" dirty="0">
                <a:solidFill>
                  <a:schemeClr val="tx1">
                    <a:lumMod val="85000"/>
                    <a:lumOff val="15000"/>
                  </a:schemeClr>
                </a:solidFill>
                <a:latin typeface="Baskerville Old Face" pitchFamily="18" charset="0"/>
              </a:rPr>
              <a:t> o pueda hacer movimientos controlados ya habrán transcurrido 8 décimas de segundo o  más, y ya habrá caído aproximadamente 3 metros! </a:t>
            </a:r>
            <a:endParaRPr lang="es-ES" sz="2200" b="1" dirty="0" smtClean="0">
              <a:solidFill>
                <a:schemeClr val="tx1">
                  <a:lumMod val="85000"/>
                  <a:lumOff val="15000"/>
                </a:schemeClr>
              </a:solidFill>
              <a:latin typeface="Baskerville Old Face" pitchFamily="18" charset="0"/>
            </a:endParaRPr>
          </a:p>
          <a:p>
            <a:pPr marL="0" indent="0">
              <a:buNone/>
            </a:pPr>
            <a:r>
              <a:rPr lang="es-ES" sz="2200" b="1" dirty="0" smtClean="0">
                <a:solidFill>
                  <a:schemeClr val="tx1">
                    <a:lumMod val="85000"/>
                    <a:lumOff val="15000"/>
                  </a:schemeClr>
                </a:solidFill>
                <a:latin typeface="Baskerville Old Face" pitchFamily="18" charset="0"/>
              </a:rPr>
              <a:t>OSHA </a:t>
            </a:r>
            <a:r>
              <a:rPr lang="es-ES" sz="2200" b="1" dirty="0">
                <a:solidFill>
                  <a:schemeClr val="tx1">
                    <a:lumMod val="85000"/>
                    <a:lumOff val="15000"/>
                  </a:schemeClr>
                </a:solidFill>
                <a:latin typeface="Baskerville Old Face" pitchFamily="18" charset="0"/>
              </a:rPr>
              <a:t>exige protección contra caídas desde una altura de 1.80 metros.</a:t>
            </a:r>
          </a:p>
        </p:txBody>
      </p:sp>
    </p:spTree>
    <p:extLst>
      <p:ext uri="{BB962C8B-B14F-4D97-AF65-F5344CB8AC3E}">
        <p14:creationId xmlns:p14="http://schemas.microsoft.com/office/powerpoint/2010/main" val="15528691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942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5234"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Safety Guys, Inc	</a:t>
            </a:r>
          </a:p>
        </p:txBody>
      </p:sp>
      <p:pic>
        <p:nvPicPr>
          <p:cNvPr id="952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363" y="-1508125"/>
            <a:ext cx="13166726" cy="987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457200" y="6537325"/>
            <a:ext cx="2133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9863" algn="l"/>
                <a:tab pos="10779125" algn="l"/>
              </a:tabLst>
              <a:defRPr sz="2400">
                <a:solidFill>
                  <a:schemeClr val="bg1"/>
                </a:solidFill>
                <a:latin typeface="Times New Roman" pitchFamily="18" charset="0"/>
                <a:ea typeface="Microsoft YaHei" pitchFamily="34" charset="-122"/>
              </a:defRPr>
            </a:lvl9pPr>
          </a:lstStyle>
          <a:p>
            <a:pPr eaLnBrk="1" hangingPunct="1">
              <a:lnSpc>
                <a:spcPct val="101000"/>
              </a:lnSpc>
              <a:buClrTx/>
              <a:buFontTx/>
              <a:buNone/>
            </a:pPr>
            <a:r>
              <a:rPr lang="en-GB" sz="1200">
                <a:solidFill>
                  <a:srgbClr val="D4EAEF"/>
                </a:solidFill>
              </a:rPr>
              <a:t>	</a:t>
            </a:r>
          </a:p>
        </p:txBody>
      </p:sp>
      <p:pic>
        <p:nvPicPr>
          <p:cNvPr id="9625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rPr>
                <a:t>OSHA - Susan Harwood Training Grant</a:t>
              </a:r>
              <a:endParaRPr lang="en-US" sz="1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0" y="6172200"/>
              <a:ext cx="1438644" cy="556276"/>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609600"/>
            <a:ext cx="7543800" cy="5562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Allí donde los trabajadores en una obra de construcción están expuestos a caídas verticales superiores a 1.80 metros, OSHA requiere que los empleadores proporcionen protección contra caídas en una de tres formas antes de que comience el trabajo: </a:t>
            </a:r>
          </a:p>
          <a:p>
            <a:pPr marL="857250" lvl="1" indent="-457200"/>
            <a:r>
              <a:rPr lang="es-ES" sz="2400" dirty="0">
                <a:solidFill>
                  <a:schemeClr val="tx1">
                    <a:lumMod val="85000"/>
                    <a:lumOff val="15000"/>
                  </a:schemeClr>
                </a:solidFill>
                <a:latin typeface="Baskerville Old Face" pitchFamily="18" charset="0"/>
              </a:rPr>
              <a:t>Colocando barandas alrededor de las áreas de riesgo,</a:t>
            </a:r>
          </a:p>
          <a:p>
            <a:pPr marL="857250" lvl="1" indent="-457200"/>
            <a:r>
              <a:rPr lang="es-ES" sz="2400" dirty="0">
                <a:solidFill>
                  <a:schemeClr val="tx1">
                    <a:lumMod val="85000"/>
                    <a:lumOff val="15000"/>
                  </a:schemeClr>
                </a:solidFill>
                <a:latin typeface="Baskerville Old Face" pitchFamily="18" charset="0"/>
              </a:rPr>
              <a:t>Instalando redes de seguridad o </a:t>
            </a:r>
          </a:p>
          <a:p>
            <a:pPr marL="857250" lvl="1" indent="-457200"/>
            <a:r>
              <a:rPr lang="es-ES" sz="2400" dirty="0">
                <a:solidFill>
                  <a:schemeClr val="tx1">
                    <a:lumMod val="85000"/>
                    <a:lumOff val="15000"/>
                  </a:schemeClr>
                </a:solidFill>
                <a:latin typeface="Baskerville Old Face" pitchFamily="18" charset="0"/>
              </a:rPr>
              <a:t>Facilitando sistemas de detención de  caída personal a cada empleado. </a:t>
            </a:r>
          </a:p>
          <a:p>
            <a:pPr marL="457200" indent="-457200"/>
            <a:r>
              <a:rPr lang="es-ES" sz="2800" dirty="0">
                <a:solidFill>
                  <a:schemeClr val="tx1">
                    <a:lumMod val="85000"/>
                    <a:lumOff val="15000"/>
                  </a:schemeClr>
                </a:solidFill>
                <a:latin typeface="Baskerville Old Face" pitchFamily="18" charset="0"/>
              </a:rPr>
              <a:t>Muchas veces la naturaleza y la ubicación del trabajo determinará el tipo de protección contra caídas. Si el empleador elige utilizar un sistema de protección de redes, debe cumplir con las exigencias.</a:t>
            </a:r>
          </a:p>
        </p:txBody>
      </p:sp>
    </p:spTree>
    <p:extLst>
      <p:ext uri="{BB962C8B-B14F-4D97-AF65-F5344CB8AC3E}">
        <p14:creationId xmlns:p14="http://schemas.microsoft.com/office/powerpoint/2010/main" val="4233341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609600"/>
            <a:ext cx="7543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tx1">
                    <a:lumMod val="85000"/>
                    <a:lumOff val="15000"/>
                  </a:schemeClr>
                </a:solidFill>
                <a:latin typeface="Baskerville Old Face" pitchFamily="18" charset="0"/>
              </a:rPr>
              <a:t>Safety nets must be installed as close as practicable under the surface on which employees are working, but in no case more than 30 feet below. </a:t>
            </a:r>
          </a:p>
          <a:p>
            <a:pPr marL="0" indent="0">
              <a:buNone/>
            </a:pPr>
            <a:r>
              <a:rPr lang="en-US" sz="2000" dirty="0">
                <a:solidFill>
                  <a:schemeClr val="tx1">
                    <a:lumMod val="85000"/>
                    <a:lumOff val="15000"/>
                  </a:schemeClr>
                </a:solidFill>
                <a:latin typeface="Baskerville Old Face" pitchFamily="18" charset="0"/>
              </a:rPr>
              <a:t>When nets are used on bridges, the potential fall area must be unobstructed. </a:t>
            </a:r>
          </a:p>
          <a:p>
            <a:pPr marL="0" indent="0">
              <a:buNone/>
            </a:pPr>
            <a:r>
              <a:rPr lang="en-US" sz="2000" dirty="0">
                <a:solidFill>
                  <a:schemeClr val="tx1">
                    <a:lumMod val="85000"/>
                    <a:lumOff val="15000"/>
                  </a:schemeClr>
                </a:solidFill>
                <a:latin typeface="Baskerville Old Face" pitchFamily="18" charset="0"/>
              </a:rPr>
              <a:t>Safety nets must extend outward from the outermost projection of the work surface as follows: </a:t>
            </a:r>
          </a:p>
        </p:txBody>
      </p:sp>
      <p:sp>
        <p:nvSpPr>
          <p:cNvPr id="10" name="Rectangle 5"/>
          <p:cNvSpPr txBox="1">
            <a:spLocks noChangeArrowheads="1"/>
          </p:cNvSpPr>
          <p:nvPr/>
        </p:nvSpPr>
        <p:spPr>
          <a:xfrm>
            <a:off x="762000" y="3124200"/>
            <a:ext cx="2895600" cy="2743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a:solidFill>
                  <a:schemeClr val="tx1">
                    <a:lumMod val="85000"/>
                    <a:lumOff val="15000"/>
                  </a:schemeClr>
                </a:solidFill>
                <a:latin typeface="Baskerville Old Face" pitchFamily="18" charset="0"/>
              </a:rPr>
              <a:t>Distancia vertical del nivel de trabajo al plano horizontal de la red</a:t>
            </a:r>
            <a:r>
              <a:rPr lang="es-ES" sz="2000" dirty="0" smtClean="0">
                <a:solidFill>
                  <a:schemeClr val="tx1">
                    <a:lumMod val="85000"/>
                    <a:lumOff val="15000"/>
                  </a:schemeClr>
                </a:solidFill>
                <a:latin typeface="Baskerville Old Face" pitchFamily="18" charset="0"/>
              </a:rPr>
              <a:t>:</a:t>
            </a:r>
          </a:p>
          <a:p>
            <a:pPr marL="0" indent="0">
              <a:buNone/>
            </a:pPr>
            <a:r>
              <a:rPr lang="es-ES" sz="2000" dirty="0">
                <a:solidFill>
                  <a:schemeClr val="tx1">
                    <a:lumMod val="85000"/>
                    <a:lumOff val="15000"/>
                  </a:schemeClr>
                </a:solidFill>
                <a:latin typeface="Baskerville Old Face" pitchFamily="18" charset="0"/>
              </a:rPr>
              <a:t>Hasta 1,5 </a:t>
            </a:r>
            <a:r>
              <a:rPr lang="es-ES" sz="2000" dirty="0" smtClean="0">
                <a:solidFill>
                  <a:schemeClr val="tx1">
                    <a:lumMod val="85000"/>
                    <a:lumOff val="15000"/>
                  </a:schemeClr>
                </a:solidFill>
                <a:latin typeface="Baskerville Old Face" pitchFamily="18" charset="0"/>
              </a:rPr>
              <a:t>metros</a:t>
            </a:r>
          </a:p>
          <a:p>
            <a:pPr marL="0" indent="0">
              <a:buNone/>
            </a:pPr>
            <a:r>
              <a:rPr lang="es-ES" sz="2000" dirty="0">
                <a:solidFill>
                  <a:schemeClr val="tx1">
                    <a:lumMod val="85000"/>
                    <a:lumOff val="15000"/>
                  </a:schemeClr>
                </a:solidFill>
                <a:latin typeface="Baskerville Old Face" pitchFamily="18" charset="0"/>
              </a:rPr>
              <a:t>Entre 1,5 y 3 </a:t>
            </a:r>
            <a:r>
              <a:rPr lang="es-ES" sz="2000" dirty="0" smtClean="0">
                <a:solidFill>
                  <a:schemeClr val="tx1">
                    <a:lumMod val="85000"/>
                    <a:lumOff val="15000"/>
                  </a:schemeClr>
                </a:solidFill>
                <a:latin typeface="Baskerville Old Face" pitchFamily="18" charset="0"/>
              </a:rPr>
              <a:t>metros</a:t>
            </a:r>
          </a:p>
          <a:p>
            <a:pPr marL="0" indent="0">
              <a:buNone/>
            </a:pPr>
            <a:r>
              <a:rPr lang="es-ES" sz="2000" dirty="0">
                <a:solidFill>
                  <a:schemeClr val="tx1">
                    <a:lumMod val="85000"/>
                    <a:lumOff val="15000"/>
                  </a:schemeClr>
                </a:solidFill>
                <a:latin typeface="Baskerville Old Face" pitchFamily="18" charset="0"/>
              </a:rPr>
              <a:t>Más de 3 </a:t>
            </a:r>
            <a:r>
              <a:rPr lang="es-ES" sz="2000" dirty="0" smtClean="0">
                <a:solidFill>
                  <a:schemeClr val="tx1">
                    <a:lumMod val="85000"/>
                    <a:lumOff val="15000"/>
                  </a:schemeClr>
                </a:solidFill>
                <a:latin typeface="Baskerville Old Face" pitchFamily="18" charset="0"/>
              </a:rPr>
              <a:t>metros</a:t>
            </a:r>
            <a:endParaRPr lang="es-ES" sz="2000" dirty="0">
              <a:solidFill>
                <a:schemeClr val="tx1">
                  <a:lumMod val="85000"/>
                  <a:lumOff val="15000"/>
                </a:schemeClr>
              </a:solidFill>
              <a:latin typeface="Baskerville Old Face" pitchFamily="18" charset="0"/>
            </a:endParaRPr>
          </a:p>
          <a:p>
            <a:pPr marL="0" indent="0">
              <a:buNone/>
            </a:pPr>
            <a:endParaRPr lang="es-ES" sz="2800" dirty="0">
              <a:solidFill>
                <a:schemeClr val="tx1">
                  <a:lumMod val="85000"/>
                  <a:lumOff val="15000"/>
                </a:schemeClr>
              </a:solidFill>
              <a:latin typeface="Baskerville Old Face" pitchFamily="18" charset="0"/>
            </a:endParaRPr>
          </a:p>
        </p:txBody>
      </p:sp>
      <p:sp>
        <p:nvSpPr>
          <p:cNvPr id="11" name="Rectangle 5"/>
          <p:cNvSpPr txBox="1">
            <a:spLocks noChangeArrowheads="1"/>
          </p:cNvSpPr>
          <p:nvPr/>
        </p:nvSpPr>
        <p:spPr>
          <a:xfrm>
            <a:off x="5105400" y="3124200"/>
            <a:ext cx="2895600" cy="27481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dirty="0">
                <a:solidFill>
                  <a:schemeClr val="tx1">
                    <a:lumMod val="85000"/>
                    <a:lumOff val="15000"/>
                  </a:schemeClr>
                </a:solidFill>
                <a:latin typeface="Baskerville Old Face" pitchFamily="18" charset="0"/>
              </a:rPr>
              <a:t>Distancia horizontal mínima requerida de orilla exterior de la red de la orilla de la superficie de trabajo:</a:t>
            </a:r>
            <a:endParaRPr lang="es-ES" sz="2000" dirty="0" smtClean="0">
              <a:solidFill>
                <a:schemeClr val="tx1">
                  <a:lumMod val="85000"/>
                  <a:lumOff val="15000"/>
                </a:schemeClr>
              </a:solidFill>
              <a:latin typeface="Baskerville Old Face" pitchFamily="18" charset="0"/>
            </a:endParaRPr>
          </a:p>
          <a:p>
            <a:pPr marL="0" indent="0">
              <a:buNone/>
            </a:pPr>
            <a:r>
              <a:rPr lang="es-ES" sz="2000" dirty="0">
                <a:solidFill>
                  <a:schemeClr val="tx1">
                    <a:lumMod val="85000"/>
                    <a:lumOff val="15000"/>
                  </a:schemeClr>
                </a:solidFill>
                <a:latin typeface="Baskerville Old Face" pitchFamily="18" charset="0"/>
              </a:rPr>
              <a:t>2,4 metros</a:t>
            </a:r>
            <a:endParaRPr lang="es-ES" sz="2000" dirty="0" smtClean="0">
              <a:solidFill>
                <a:schemeClr val="tx1">
                  <a:lumMod val="85000"/>
                  <a:lumOff val="15000"/>
                </a:schemeClr>
              </a:solidFill>
              <a:latin typeface="Baskerville Old Face" pitchFamily="18" charset="0"/>
            </a:endParaRPr>
          </a:p>
          <a:p>
            <a:pPr marL="0" indent="0">
              <a:buNone/>
            </a:pPr>
            <a:r>
              <a:rPr lang="es-ES" sz="2000" dirty="0">
                <a:solidFill>
                  <a:schemeClr val="tx1">
                    <a:lumMod val="85000"/>
                    <a:lumOff val="15000"/>
                  </a:schemeClr>
                </a:solidFill>
                <a:latin typeface="Baskerville Old Face" pitchFamily="18" charset="0"/>
              </a:rPr>
              <a:t>3 metros</a:t>
            </a:r>
            <a:endParaRPr lang="es-ES" sz="2000" dirty="0" smtClean="0">
              <a:solidFill>
                <a:schemeClr val="tx1">
                  <a:lumMod val="85000"/>
                  <a:lumOff val="15000"/>
                </a:schemeClr>
              </a:solidFill>
              <a:latin typeface="Baskerville Old Face" pitchFamily="18" charset="0"/>
            </a:endParaRPr>
          </a:p>
          <a:p>
            <a:pPr marL="0" indent="0">
              <a:buNone/>
            </a:pPr>
            <a:r>
              <a:rPr lang="es-ES" sz="2000" dirty="0">
                <a:solidFill>
                  <a:schemeClr val="tx1">
                    <a:lumMod val="85000"/>
                    <a:lumOff val="15000"/>
                  </a:schemeClr>
                </a:solidFill>
                <a:latin typeface="Baskerville Old Face" pitchFamily="18" charset="0"/>
              </a:rPr>
              <a:t>3,9 metros</a:t>
            </a:r>
          </a:p>
          <a:p>
            <a:pPr marL="0" indent="0">
              <a:buNone/>
            </a:pPr>
            <a:endParaRPr lang="es-ES" sz="28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5184664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609600"/>
            <a:ext cx="75438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smtClean="0">
                <a:solidFill>
                  <a:schemeClr val="tx1">
                    <a:lumMod val="85000"/>
                    <a:lumOff val="15000"/>
                  </a:schemeClr>
                </a:solidFill>
                <a:latin typeface="Baskerville Old Face" pitchFamily="18" charset="0"/>
              </a:rPr>
              <a:t>Las redes de seguridad deben ser instaladas con suficiente margen como para prevenir el contacto con las superficies o las estructuras debajo de ellas cuando son sometidas a una fuerza de impacto igual a la de la prueba de caída.</a:t>
            </a:r>
          </a:p>
          <a:p>
            <a:pPr marL="457200" indent="-457200"/>
            <a:r>
              <a:rPr lang="es-ES" sz="2400" dirty="0" smtClean="0">
                <a:solidFill>
                  <a:schemeClr val="tx1">
                    <a:lumMod val="85000"/>
                    <a:lumOff val="15000"/>
                  </a:schemeClr>
                </a:solidFill>
                <a:latin typeface="Baskerville Old Face" pitchFamily="18" charset="0"/>
              </a:rPr>
              <a:t>Las redes de seguridad y las instalaciones de dichas redes deben superar pruebas de caídas en el área de trabajo: </a:t>
            </a:r>
          </a:p>
          <a:p>
            <a:pPr marL="857250" lvl="1" indent="-457200"/>
            <a:r>
              <a:rPr lang="es-ES" sz="2400" dirty="0" smtClean="0">
                <a:solidFill>
                  <a:schemeClr val="tx1">
                    <a:lumMod val="85000"/>
                    <a:lumOff val="15000"/>
                  </a:schemeClr>
                </a:solidFill>
                <a:latin typeface="Baskerville Old Face" pitchFamily="18" charset="0"/>
              </a:rPr>
              <a:t>Después de la instalación inicial y antes de ser utilizadas.</a:t>
            </a:r>
          </a:p>
          <a:p>
            <a:pPr marL="857250" lvl="1" indent="-457200"/>
            <a:r>
              <a:rPr lang="es-ES" sz="2400" dirty="0" smtClean="0">
                <a:solidFill>
                  <a:schemeClr val="tx1">
                    <a:lumMod val="85000"/>
                    <a:lumOff val="15000"/>
                  </a:schemeClr>
                </a:solidFill>
                <a:latin typeface="Baskerville Old Face" pitchFamily="18" charset="0"/>
              </a:rPr>
              <a:t>Siempre que se las reubique. </a:t>
            </a:r>
          </a:p>
          <a:p>
            <a:pPr marL="857250" lvl="1" indent="-457200"/>
            <a:r>
              <a:rPr lang="es-ES" sz="2400" dirty="0" smtClean="0">
                <a:solidFill>
                  <a:schemeClr val="tx1">
                    <a:lumMod val="85000"/>
                    <a:lumOff val="15000"/>
                  </a:schemeClr>
                </a:solidFill>
                <a:latin typeface="Baskerville Old Face" pitchFamily="18" charset="0"/>
              </a:rPr>
              <a:t>Después de reparaciones importantes.</a:t>
            </a:r>
          </a:p>
          <a:p>
            <a:pPr marL="857250" lvl="1" indent="-457200"/>
            <a:r>
              <a:rPr lang="es-ES" sz="2400" dirty="0" smtClean="0">
                <a:solidFill>
                  <a:schemeClr val="tx1">
                    <a:lumMod val="85000"/>
                    <a:lumOff val="15000"/>
                  </a:schemeClr>
                </a:solidFill>
                <a:latin typeface="Baskerville Old Face" pitchFamily="18" charset="0"/>
              </a:rPr>
              <a:t>A intervalos de  6 meses si se les deja en un mismo sitio.</a:t>
            </a:r>
            <a:endParaRPr lang="es-ES" sz="24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317308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609600"/>
            <a:ext cx="7543800" cy="5562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La prueba de caída consiste en dejar caer sobre la red una bolsa de arena de 400 libras y un diámetro de 70-80 centímetros desde la superficie más alta sobre la cual los empleados estén expuestos a riesgo de caída, pero no a menos de 105 centímetros por encima de ese nivel.</a:t>
            </a:r>
          </a:p>
          <a:p>
            <a:pPr marL="457200" indent="-457200"/>
            <a:r>
              <a:rPr lang="es-ES" sz="2800" dirty="0">
                <a:solidFill>
                  <a:schemeClr val="tx1">
                    <a:lumMod val="85000"/>
                    <a:lumOff val="15000"/>
                  </a:schemeClr>
                </a:solidFill>
                <a:latin typeface="Baskerville Old Face" pitchFamily="18" charset="0"/>
              </a:rPr>
              <a:t>Cuando el empleador pueda demostrar que no es razonable que dicha prueba se lleve a cabo, el empleador o una persona competente designada deben certificar que la red y su instalación tienen suficiente margen y absorción de impacto mediante la preparación de un documento de certificación previo al uso de la red como sistema de protección contra caídas. La certificación debe incluir:</a:t>
            </a:r>
          </a:p>
          <a:p>
            <a:pPr marL="857250" lvl="1" indent="-457200"/>
            <a:r>
              <a:rPr lang="es-ES" sz="2400" dirty="0">
                <a:solidFill>
                  <a:schemeClr val="tx1">
                    <a:lumMod val="85000"/>
                    <a:lumOff val="15000"/>
                  </a:schemeClr>
                </a:solidFill>
                <a:latin typeface="Baskerville Old Face" pitchFamily="18" charset="0"/>
              </a:rPr>
              <a:t>Identificación de la red y su instalación.</a:t>
            </a:r>
          </a:p>
          <a:p>
            <a:pPr marL="857250" lvl="1" indent="-457200"/>
            <a:r>
              <a:rPr lang="es-ES" sz="2400" dirty="0">
                <a:solidFill>
                  <a:schemeClr val="tx1">
                    <a:lumMod val="85000"/>
                    <a:lumOff val="15000"/>
                  </a:schemeClr>
                </a:solidFill>
                <a:latin typeface="Baskerville Old Face" pitchFamily="18" charset="0"/>
              </a:rPr>
              <a:t>Fecha en que se determinó que tanto la red como su instalación cumplían con los parámetros. </a:t>
            </a:r>
          </a:p>
          <a:p>
            <a:pPr marL="857250" lvl="1" indent="-457200"/>
            <a:r>
              <a:rPr lang="es-ES" sz="2400" dirty="0">
                <a:solidFill>
                  <a:schemeClr val="tx1">
                    <a:lumMod val="85000"/>
                    <a:lumOff val="15000"/>
                  </a:schemeClr>
                </a:solidFill>
                <a:latin typeface="Baskerville Old Face" pitchFamily="18" charset="0"/>
              </a:rPr>
              <a:t>Firma de la persona que lo determina y certifica.</a:t>
            </a:r>
          </a:p>
        </p:txBody>
      </p:sp>
    </p:spTree>
    <p:extLst>
      <p:ext uri="{BB962C8B-B14F-4D97-AF65-F5344CB8AC3E}">
        <p14:creationId xmlns:p14="http://schemas.microsoft.com/office/powerpoint/2010/main" val="29622270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9" name="Rectangle 5"/>
          <p:cNvSpPr txBox="1">
            <a:spLocks noChangeArrowheads="1"/>
          </p:cNvSpPr>
          <p:nvPr/>
        </p:nvSpPr>
        <p:spPr>
          <a:xfrm>
            <a:off x="762000" y="609600"/>
            <a:ext cx="7543800" cy="556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1700" dirty="0" smtClean="0">
                <a:solidFill>
                  <a:schemeClr val="tx1">
                    <a:lumMod val="85000"/>
                    <a:lumOff val="15000"/>
                  </a:schemeClr>
                </a:solidFill>
                <a:latin typeface="Baskerville Old Face" pitchFamily="18" charset="0"/>
              </a:rPr>
              <a:t>El documento de certificación más reciente debe estar disponible en el área de trabajo para ser inspeccionado.</a:t>
            </a:r>
          </a:p>
          <a:p>
            <a:pPr marL="457200" indent="-457200"/>
            <a:r>
              <a:rPr lang="es-ES" sz="1700" dirty="0" smtClean="0">
                <a:solidFill>
                  <a:schemeClr val="tx1">
                    <a:lumMod val="85000"/>
                    <a:lumOff val="15000"/>
                  </a:schemeClr>
                </a:solidFill>
                <a:latin typeface="Baskerville Old Face" pitchFamily="18" charset="0"/>
              </a:rPr>
              <a:t>Las redes de seguridad deben ser inspeccionadas, por si presentan desgaste, daños o deterioro, al menos una vez a la semana y después de cada incidente que pudiera afectar la integridad del sistema. </a:t>
            </a:r>
          </a:p>
          <a:p>
            <a:pPr marL="457200" indent="-457200"/>
            <a:r>
              <a:rPr lang="es-ES" sz="1700" dirty="0" smtClean="0">
                <a:solidFill>
                  <a:schemeClr val="tx1">
                    <a:lumMod val="85000"/>
                    <a:lumOff val="15000"/>
                  </a:schemeClr>
                </a:solidFill>
                <a:latin typeface="Baskerville Old Face" pitchFamily="18" charset="0"/>
              </a:rPr>
              <a:t>Las redes defectuosas no deben ser utilizadas; los componentes con desperfectos deben retirarse de servicio.</a:t>
            </a:r>
          </a:p>
          <a:p>
            <a:pPr marL="457200" indent="-457200"/>
            <a:r>
              <a:rPr lang="es-ES" sz="1700" dirty="0" smtClean="0">
                <a:solidFill>
                  <a:schemeClr val="tx1">
                    <a:lumMod val="85000"/>
                    <a:lumOff val="15000"/>
                  </a:schemeClr>
                </a:solidFill>
                <a:latin typeface="Baskerville Old Face" pitchFamily="18" charset="0"/>
              </a:rPr>
              <a:t>Los objetos que han caído sobre la red, como por ejemplo escombros, equipos y herramientas, deben ser retirados de la red tan pronto como sea posible y al menos antes del próximo turno de trabajo.</a:t>
            </a:r>
          </a:p>
          <a:p>
            <a:pPr marL="457200" indent="-457200"/>
            <a:r>
              <a:rPr lang="es-ES" sz="1700" dirty="0" smtClean="0">
                <a:solidFill>
                  <a:schemeClr val="tx1">
                    <a:lumMod val="85000"/>
                    <a:lumOff val="15000"/>
                  </a:schemeClr>
                </a:solidFill>
                <a:latin typeface="Baskerville Old Face" pitchFamily="18" charset="0"/>
              </a:rPr>
              <a:t>La abertura máxima del tejido no debe exceder la medida de 15 por 15 centímetros. Todos los cruces de tejido deben ser asegurados para prevenir el estiramiento de la abertura de la malla, la cual no debe exceder los 15 centímetros de centro a centro. </a:t>
            </a:r>
          </a:p>
          <a:p>
            <a:pPr marL="457200" indent="-457200"/>
            <a:r>
              <a:rPr lang="es-ES" sz="1700" dirty="0" smtClean="0">
                <a:solidFill>
                  <a:schemeClr val="tx1">
                    <a:lumMod val="85000"/>
                    <a:lumOff val="15000"/>
                  </a:schemeClr>
                </a:solidFill>
                <a:latin typeface="Baskerville Old Face" pitchFamily="18" charset="0"/>
              </a:rPr>
              <a:t>Cada red de seguridad, y por consiguiente cada sección, debe tener una cuerda de borde para el entretejido con una fuerza de quiebre de 5000 libras como mínimo.  </a:t>
            </a:r>
          </a:p>
          <a:p>
            <a:pPr marL="457200" indent="-457200"/>
            <a:r>
              <a:rPr lang="es-ES" sz="1700" dirty="0" smtClean="0">
                <a:solidFill>
                  <a:schemeClr val="tx1">
                    <a:lumMod val="85000"/>
                    <a:lumOff val="15000"/>
                  </a:schemeClr>
                </a:solidFill>
                <a:latin typeface="Baskerville Old Face" pitchFamily="18" charset="0"/>
              </a:rPr>
              <a:t>Las conexiones entre los paneles de red redes de seguridad deben ser tan fuertes como los componentes integrales de la red y no deben estar espaciados en más de 15 centímetros.</a:t>
            </a:r>
            <a:endParaRPr lang="es-ES" sz="17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9535412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10" name="Picture 1"/>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089420" y="1371600"/>
            <a:ext cx="4965160" cy="373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1281272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6172200"/>
            <a:ext cx="9144000" cy="556276"/>
            <a:chOff x="0" y="6172200"/>
            <a:chExt cx="9144000" cy="556276"/>
          </a:xfrm>
        </p:grpSpPr>
        <p:sp>
          <p:nvSpPr>
            <p:cNvPr id="6" name="TextBox 5"/>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7"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88464" y="1447800"/>
            <a:ext cx="4767072" cy="3730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73208383"/>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Lucida Sans Unicode"/>
        <a:cs typeface="Lucida Sans Unicode"/>
      </a:majorFont>
      <a:minorFont>
        <a:latin typeface="Constantia"/>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TotalTime>
  <Words>6592</Words>
  <Application>Microsoft Office PowerPoint</Application>
  <PresentationFormat>On-screen Show (4:3)</PresentationFormat>
  <Paragraphs>632</Paragraphs>
  <Slides>159</Slides>
  <Notes>41</Notes>
  <HiddenSlides>0</HiddenSlides>
  <MMClips>0</MMClips>
  <ScaleCrop>false</ScaleCrop>
  <HeadingPairs>
    <vt:vector size="4" baseType="variant">
      <vt:variant>
        <vt:lpstr>Theme</vt:lpstr>
      </vt:variant>
      <vt:variant>
        <vt:i4>2</vt:i4>
      </vt:variant>
      <vt:variant>
        <vt:lpstr>Slide Titles</vt:lpstr>
      </vt:variant>
      <vt:variant>
        <vt:i4>159</vt:i4>
      </vt:variant>
    </vt:vector>
  </HeadingPairs>
  <TitlesOfParts>
    <vt:vector size="161" baseType="lpstr">
      <vt:lpstr>1_Office Theme</vt:lpstr>
      <vt:lpstr>Office Theme</vt:lpstr>
      <vt:lpstr>Protección contra caídas </vt:lpstr>
      <vt:lpstr>PowerPoint Presentation</vt:lpstr>
      <vt:lpstr>Descripción</vt:lpstr>
      <vt:lpstr>Objetivos del curso</vt:lpstr>
      <vt:lpstr>PowerPoint Presentation</vt:lpstr>
      <vt:lpstr>PowerPoint Presentation</vt:lpstr>
      <vt:lpstr>PowerPoint Presentation</vt:lpstr>
      <vt:lpstr>PowerPoint Presentation</vt:lpstr>
      <vt:lpstr>PowerPoint Presentation</vt:lpstr>
      <vt:lpstr>PowerPoint Presentation</vt:lpstr>
      <vt:lpstr>Dos factores influyen en las caídas</vt:lpstr>
      <vt:lpstr>Caídas</vt:lpstr>
      <vt:lpstr>Las 10 infracciones principales según OSHA</vt:lpstr>
      <vt:lpstr>PowerPoint Presentation</vt:lpstr>
      <vt:lpstr>Caidas de:</vt:lpstr>
      <vt:lpstr>Infracciones más comunes a la protección contra caídas.</vt:lpstr>
      <vt:lpstr>OSHA multa fuerte 16 de Marzo de 2011 a las 3:56 p.m</vt:lpstr>
      <vt:lpstr>Causas primarias de las fatalidades por caídas</vt:lpstr>
      <vt:lpstr>Fatalidades y estadísticas</vt:lpstr>
      <vt:lpstr>PROTECCION CONTRA CAIDAS</vt:lpstr>
      <vt:lpstr>¿Qué es la protección contra caídas?</vt:lpstr>
      <vt:lpstr>Planeando la protección contra caídas</vt:lpstr>
      <vt:lpstr>PowerPoint Presentation</vt:lpstr>
      <vt:lpstr>Control de la exposición a caídas</vt:lpstr>
      <vt:lpstr>Sistema de protección para detener la caída personal</vt:lpstr>
      <vt:lpstr>Otros elementos a tener cuenta</vt:lpstr>
      <vt:lpstr>Fuerza de impacto</vt:lpstr>
      <vt:lpstr>El ABC</vt:lpstr>
      <vt:lpstr>A</vt:lpstr>
      <vt:lpstr>Anclaje</vt:lpstr>
      <vt:lpstr>Puntos de anclaje incorrectos</vt:lpstr>
      <vt:lpstr>B</vt:lpstr>
      <vt:lpstr>El arnés de cuerpo</vt:lpstr>
      <vt:lpstr>El arnés de cuerpo, continuación</vt:lpstr>
      <vt:lpstr>El ajuste correcto es clave</vt:lpstr>
      <vt:lpstr>ABC</vt:lpstr>
      <vt:lpstr>Los anclajes adecuados son claves</vt:lpstr>
      <vt:lpstr>¿Qué es un factor de seguridad de 2?</vt:lpstr>
      <vt:lpstr>Uso de cáncamos roscados</vt:lpstr>
      <vt:lpstr>PowerPoint Presentation</vt:lpstr>
      <vt:lpstr>PowerPoint Presentation</vt:lpstr>
      <vt:lpstr>PowerPoint Presentation</vt:lpstr>
      <vt:lpstr>Líneas de vida horizontales</vt:lpstr>
      <vt:lpstr>Líneas de vida verticales</vt:lpstr>
      <vt:lpstr>C</vt:lpstr>
      <vt:lpstr>Los conectores</vt:lpstr>
      <vt:lpstr>Conector (Cuerdas de seguridad)</vt:lpstr>
      <vt:lpstr>Líneas de vida retráctiles</vt:lpstr>
      <vt:lpstr>Línea de vida autorretráctil y dispositivos de desaceleración</vt:lpstr>
      <vt:lpstr>No enganche cuerdas de seguridad al dispositivo retráctil</vt:lpstr>
      <vt:lpstr>PowerPoint Presentation</vt:lpstr>
      <vt:lpstr>PowerPoint Presentation</vt:lpstr>
      <vt:lpstr>Los SDCPs deben limitar o de la fuerzas de caída máxima sobre el trabajador</vt:lpstr>
      <vt:lpstr>Información</vt:lpstr>
      <vt:lpstr>PowerPoint Presentation</vt:lpstr>
      <vt:lpstr>Ganchos de cierre automático</vt:lpstr>
      <vt:lpstr>PowerPoint Presentation</vt:lpstr>
      <vt:lpstr>Estructuras de impacto en bajos</vt:lpstr>
      <vt:lpstr>Distancia de la caída libre</vt:lpstr>
      <vt:lpstr>Caída libre, continuación</vt:lpstr>
      <vt:lpstr>Persona competente</vt:lpstr>
      <vt:lpstr>Persona calificada</vt:lpstr>
      <vt:lpstr>PowerPoint Presentation</vt:lpstr>
      <vt:lpstr>PowerPoint Presentation</vt:lpstr>
      <vt:lpstr>Sistema de barandas de seguridad</vt:lpstr>
      <vt:lpstr>Parámetros de OSHA</vt:lpstr>
      <vt:lpstr>Parámetros de OSHA, continuación</vt:lpstr>
      <vt:lpstr>Parámetros de OSHA, continuación</vt:lpstr>
      <vt:lpstr>PowerPoint Presentation</vt:lpstr>
      <vt:lpstr>Barandas de madera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Barandas de cable</vt:lpstr>
      <vt:lpstr>PowerPoint Presentation</vt:lpstr>
      <vt:lpstr>PowerPoint Presentation</vt:lpstr>
      <vt:lpstr>PowerPoint Presentation</vt:lpstr>
      <vt:lpstr>Hoyos</vt:lpstr>
      <vt:lpstr>Hoyos</vt:lpstr>
      <vt:lpstr>PowerPoint Presentation</vt:lpstr>
      <vt:lpstr>PowerPoint Presentation</vt:lpstr>
      <vt:lpstr>PowerPoint Presentation</vt:lpstr>
      <vt:lpstr>Redes de seguridad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Instalando las redes</vt:lpstr>
      <vt:lpstr>PowerPoint Presentation</vt:lpstr>
      <vt:lpstr>PowerPoint Presentation</vt:lpstr>
      <vt:lpstr>PowerPoint Presentation</vt:lpstr>
      <vt:lpstr>PowerPoint Presentation</vt:lpstr>
      <vt:lpstr>Plataformas de manipulación de materiales</vt:lpstr>
      <vt:lpstr>Plataformas de manipulación de materiales</vt:lpstr>
      <vt:lpstr>PowerPoint Presentation</vt:lpstr>
      <vt:lpstr>PowerPoint Presentation</vt:lpstr>
      <vt:lpstr>PowerPoint Presentation</vt:lpstr>
      <vt:lpstr>ANDAMIOS</vt:lpstr>
      <vt:lpstr>PowerPoint Presentation</vt:lpstr>
      <vt:lpstr>Escaleras de gancho y escaleras acoplables</vt:lpstr>
      <vt:lpstr>Escaleras incorporadas en el andamio</vt:lpstr>
      <vt:lpstr>PowerPoint Presentation</vt:lpstr>
      <vt:lpstr>¿Acceso directo?</vt:lpstr>
      <vt:lpstr>PowerPoint Presentation</vt:lpstr>
      <vt:lpstr>PowerPoint Presentation</vt:lpstr>
      <vt:lpstr>Tipos de andamios</vt:lpstr>
      <vt:lpstr>Escaleras y escaleras de mano</vt:lpstr>
      <vt:lpstr>Escalera de mano de extensión</vt:lpstr>
      <vt:lpstr>Escaleras y escaleras de mano</vt:lpstr>
      <vt:lpstr>PowerPoint Presentation</vt:lpstr>
      <vt:lpstr>PowerPoint Presentation</vt:lpstr>
      <vt:lpstr>PowerPoint Presentation</vt:lpstr>
      <vt:lpstr>PowerPoint Presentation</vt:lpstr>
      <vt:lpstr>Escaleras con escalones</vt:lpstr>
      <vt:lpstr>PowerPoint Presentation</vt:lpstr>
      <vt:lpstr>PowerPoint Presentation</vt:lpstr>
      <vt:lpstr>PowerPoint Presentation</vt:lpstr>
      <vt:lpstr>PowerPoint Presentation</vt:lpstr>
      <vt:lpstr>PowerPoint Presentation</vt:lpstr>
      <vt:lpstr>¿Cómo evito los riesgos?</vt:lpstr>
      <vt:lpstr>Fija vertical</vt:lpstr>
      <vt:lpstr>Construida en el trabajo</vt:lpstr>
      <vt:lpstr>PowerPoint Presentation</vt:lpstr>
      <vt:lpstr>PowerPoint Presentation</vt:lpstr>
      <vt:lpstr>El entrenamiento requerido</vt:lpstr>
      <vt:lpstr>PowerPoint Presentation</vt:lpstr>
      <vt:lpstr>PowerPoint Presentation</vt:lpstr>
      <vt:lpstr>PowerPoint Presentation</vt:lpstr>
      <vt:lpstr>PowerPoint Presentation</vt:lpstr>
      <vt:lpstr>PowerPoint Presentation</vt:lpstr>
      <vt:lpstr>Rescate después de la caída</vt:lpstr>
      <vt:lpstr>Plan de rescate</vt:lpstr>
      <vt:lpstr>Plan de rescate, continuación</vt:lpstr>
      <vt:lpstr>Durante una caída libre</vt:lpstr>
      <vt:lpstr>Caída libre, continuación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TIEMPO DE EXAMEN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Olga</dc:creator>
  <cp:lastModifiedBy>Vosburgh, Linda - OSHA</cp:lastModifiedBy>
  <cp:revision>204</cp:revision>
  <cp:lastPrinted>2011-09-07T20:22:49Z</cp:lastPrinted>
  <dcterms:created xsi:type="dcterms:W3CDTF">1601-01-01T00:00:00Z</dcterms:created>
  <dcterms:modified xsi:type="dcterms:W3CDTF">2012-07-23T17:06:19Z</dcterms:modified>
</cp:coreProperties>
</file>